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Helvetica Neu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2" roundtripDataSignature="AMtx7mjPLk5kc4WMVTaD4VWMILXq3Eu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HelveticaNeue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ammendo1\000_Michelle\02_CCMC%20Files\RunsOnRequest\1_Masha_Stats\0_General_Stats\ROR_stats_6mos_CCMCworkshop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05815784519427E-2"/>
          <c:y val="0.10987224102121999"/>
          <c:w val="0.85384323472795309"/>
          <c:h val="0.74233289253868429"/>
        </c:manualLayout>
      </c:layout>
      <c:areaChart>
        <c:grouping val="stacked"/>
        <c:varyColors val="0"/>
        <c:ser>
          <c:idx val="0"/>
          <c:order val="0"/>
          <c:tx>
            <c:strRef>
              <c:f>'DATA SOURCE'!$V$77</c:f>
              <c:strCache>
                <c:ptCount val="1"/>
                <c:pt idx="0">
                  <c:v>Solar and Heliosphere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SOURCE'!$V$78:$V$86</c:f>
              <c:numCache>
                <c:formatCode>General</c:formatCode>
                <c:ptCount val="9"/>
                <c:pt idx="0">
                  <c:v>259</c:v>
                </c:pt>
                <c:pt idx="1">
                  <c:v>210</c:v>
                </c:pt>
                <c:pt idx="2">
                  <c:v>345</c:v>
                </c:pt>
                <c:pt idx="3">
                  <c:v>264</c:v>
                </c:pt>
                <c:pt idx="4">
                  <c:v>245</c:v>
                </c:pt>
                <c:pt idx="5">
                  <c:v>156</c:v>
                </c:pt>
                <c:pt idx="6">
                  <c:v>272</c:v>
                </c:pt>
                <c:pt idx="7">
                  <c:v>227</c:v>
                </c:pt>
                <c:pt idx="8">
                  <c:v>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00-E94C-8DB0-59F3C492F6A5}"/>
            </c:ext>
          </c:extLst>
        </c:ser>
        <c:ser>
          <c:idx val="1"/>
          <c:order val="1"/>
          <c:tx>
            <c:strRef>
              <c:f>'DATA SOURCE'!$W$77</c:f>
              <c:strCache>
                <c:ptCount val="1"/>
                <c:pt idx="0">
                  <c:v>Global Magnetosphere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SOURCE'!$W$78:$W$86</c:f>
              <c:numCache>
                <c:formatCode>General</c:formatCode>
                <c:ptCount val="9"/>
                <c:pt idx="0">
                  <c:v>252</c:v>
                </c:pt>
                <c:pt idx="1">
                  <c:v>305</c:v>
                </c:pt>
                <c:pt idx="2">
                  <c:v>272</c:v>
                </c:pt>
                <c:pt idx="3">
                  <c:v>175</c:v>
                </c:pt>
                <c:pt idx="4">
                  <c:v>132</c:v>
                </c:pt>
                <c:pt idx="5">
                  <c:v>270</c:v>
                </c:pt>
                <c:pt idx="6">
                  <c:v>155</c:v>
                </c:pt>
                <c:pt idx="7">
                  <c:v>213</c:v>
                </c:pt>
                <c:pt idx="8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00-E94C-8DB0-59F3C492F6A5}"/>
            </c:ext>
          </c:extLst>
        </c:ser>
        <c:ser>
          <c:idx val="2"/>
          <c:order val="2"/>
          <c:tx>
            <c:strRef>
              <c:f>'DATA SOURCE'!$X$77</c:f>
              <c:strCache>
                <c:ptCount val="1"/>
                <c:pt idx="0">
                  <c:v>Ionosphere/Thermosphere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SOURCE'!$X$78:$X$86</c:f>
              <c:numCache>
                <c:formatCode>General</c:formatCode>
                <c:ptCount val="9"/>
                <c:pt idx="0">
                  <c:v>294</c:v>
                </c:pt>
                <c:pt idx="1">
                  <c:v>375</c:v>
                </c:pt>
                <c:pt idx="2">
                  <c:v>338</c:v>
                </c:pt>
                <c:pt idx="3">
                  <c:v>177</c:v>
                </c:pt>
                <c:pt idx="4">
                  <c:v>149</c:v>
                </c:pt>
                <c:pt idx="5">
                  <c:v>205</c:v>
                </c:pt>
                <c:pt idx="6">
                  <c:v>352</c:v>
                </c:pt>
                <c:pt idx="7">
                  <c:v>253</c:v>
                </c:pt>
                <c:pt idx="8">
                  <c:v>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00-E94C-8DB0-59F3C492F6A5}"/>
            </c:ext>
          </c:extLst>
        </c:ser>
        <c:ser>
          <c:idx val="3"/>
          <c:order val="3"/>
          <c:tx>
            <c:strRef>
              <c:f>'DATA SOURCE'!$Y$77</c:f>
              <c:strCache>
                <c:ptCount val="1"/>
                <c:pt idx="0">
                  <c:v>Inner Magnetosphere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SOURCE'!$Y$78:$Y$86</c:f>
              <c:numCache>
                <c:formatCode>General</c:formatCode>
                <c:ptCount val="9"/>
                <c:pt idx="0">
                  <c:v>13</c:v>
                </c:pt>
                <c:pt idx="1">
                  <c:v>31</c:v>
                </c:pt>
                <c:pt idx="2">
                  <c:v>52</c:v>
                </c:pt>
                <c:pt idx="3">
                  <c:v>39</c:v>
                </c:pt>
                <c:pt idx="4">
                  <c:v>40</c:v>
                </c:pt>
                <c:pt idx="5">
                  <c:v>26</c:v>
                </c:pt>
                <c:pt idx="6">
                  <c:v>18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00-E94C-8DB0-59F3C492F6A5}"/>
            </c:ext>
          </c:extLst>
        </c:ser>
        <c:ser>
          <c:idx val="4"/>
          <c:order val="4"/>
          <c:tx>
            <c:strRef>
              <c:f>'DATA SOURCE'!$Z$77</c:f>
              <c:strCache>
                <c:ptCount val="1"/>
                <c:pt idx="0">
                  <c:v>Local Physics Model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SOURCE'!$Z$78:$Z$86</c:f>
              <c:numCache>
                <c:formatCode>General</c:formatCode>
                <c:ptCount val="9"/>
                <c:pt idx="0">
                  <c:v>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00-E94C-8DB0-59F3C492F6A5}"/>
            </c:ext>
          </c:extLst>
        </c:ser>
        <c:ser>
          <c:idx val="5"/>
          <c:order val="5"/>
          <c:tx>
            <c:strRef>
              <c:f>'DATA SOURCE'!$AA$77</c:f>
              <c:strCache>
                <c:ptCount val="1"/>
                <c:pt idx="0">
                  <c:v>Post Processing Requests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'DATA SOURCE'!$U$78:$U$86</c:f>
              <c:strCache>
                <c:ptCount val="9"/>
                <c:pt idx="0">
                  <c:v>2018a</c:v>
                </c:pt>
                <c:pt idx="1">
                  <c:v>2018b</c:v>
                </c:pt>
                <c:pt idx="2">
                  <c:v>2019a</c:v>
                </c:pt>
                <c:pt idx="3">
                  <c:v>2019b</c:v>
                </c:pt>
                <c:pt idx="4">
                  <c:v>2020a</c:v>
                </c:pt>
                <c:pt idx="5">
                  <c:v>2020b</c:v>
                </c:pt>
                <c:pt idx="6">
                  <c:v>2021a</c:v>
                </c:pt>
                <c:pt idx="7">
                  <c:v>2021b</c:v>
                </c:pt>
                <c:pt idx="8">
                  <c:v>2022 June</c:v>
                </c:pt>
              </c:strCache>
            </c:strRef>
          </c:cat>
          <c:val>
            <c:numRef>
              <c:f>'DATA SOURCE'!$AA$78:$AA$86</c:f>
              <c:numCache>
                <c:formatCode>General</c:formatCode>
                <c:ptCount val="9"/>
                <c:pt idx="0">
                  <c:v>4</c:v>
                </c:pt>
                <c:pt idx="1">
                  <c:v>7</c:v>
                </c:pt>
                <c:pt idx="2">
                  <c:v>19</c:v>
                </c:pt>
                <c:pt idx="3">
                  <c:v>10</c:v>
                </c:pt>
                <c:pt idx="4">
                  <c:v>10</c:v>
                </c:pt>
                <c:pt idx="5">
                  <c:v>5</c:v>
                </c:pt>
                <c:pt idx="6">
                  <c:v>15</c:v>
                </c:pt>
                <c:pt idx="7">
                  <c:v>15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D00-E94C-8DB0-59F3C492F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8536856"/>
        <c:axId val="-2038923432"/>
      </c:areaChart>
      <c:valAx>
        <c:axId val="-2038923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runs </a:t>
                </a:r>
              </a:p>
            </c:rich>
          </c:tx>
          <c:layout>
            <c:manualLayout>
              <c:xMode val="edge"/>
              <c:yMode val="edge"/>
              <c:x val="9.3609154620051867E-3"/>
              <c:y val="0.400409557724139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8536856"/>
        <c:crosses val="autoZero"/>
        <c:crossBetween val="midCat"/>
      </c:valAx>
      <c:catAx>
        <c:axId val="-2038536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258726922408501"/>
              <c:y val="0.79057008149907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8923432"/>
        <c:crosses val="autoZero"/>
        <c:auto val="1"/>
        <c:lblAlgn val="ctr"/>
        <c:lblOffset val="100"/>
        <c:tickLblSkip val="1"/>
        <c:tickMarkSkip val="1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412356959061678E-2"/>
          <c:y val="0.93340546531727075"/>
          <c:w val="0.89999996682820227"/>
          <c:h val="4.1809731831863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CCMC is SMD Tier 1 activity in recognition of its unique capabilities unmatched worls-wide</a:t>
            </a:r>
            <a:endParaRPr/>
          </a:p>
        </p:txBody>
      </p:sp>
      <p:sp>
        <p:nvSpPr>
          <p:cNvPr id="193" name="Google Shape;19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9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1"/>
          <p:cNvSpPr txBox="1"/>
          <p:nvPr>
            <p:ph idx="1" type="body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5" name="Google Shape;10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37"/>
          <p:cNvSpPr txBox="1"/>
          <p:nvPr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5" name="Google Shape;125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7" name="Google Shape;127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4" name="Google Shape;134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5" name="Google Shape;13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2" name="Google Shape;14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" type="body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5" name="Google Shape;4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32"/>
          <p:cNvSpPr txBox="1"/>
          <p:nvPr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slideLayout" Target="../slideLayouts/slideLayout5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MC_image2.tiff" id="10" name="Google Shape;10;p23"/>
          <p:cNvPicPr preferRelativeResize="0"/>
          <p:nvPr/>
        </p:nvPicPr>
        <p:blipFill rotWithShape="1">
          <a:blip r:embed="rId1">
            <a:alphaModFix amt="11000"/>
          </a:blip>
          <a:srcRect b="35081" l="1115" r="787" t="41729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1" name="Google Shape;1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39601" y="-33316"/>
            <a:ext cx="1311055" cy="1052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 Logo small.gif                                            00003952STAAC Graphics MP              ABA78158:" id="12" name="Google Shape;1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88368" y="88324"/>
            <a:ext cx="939338" cy="8067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 txBox="1"/>
          <p:nvPr>
            <p:ph idx="1" type="body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" name="Google Shape;1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9861" y="16796"/>
            <a:ext cx="952148" cy="95214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3"/>
          <p:cNvSpPr txBox="1"/>
          <p:nvPr/>
        </p:nvSpPr>
        <p:spPr>
          <a:xfrm>
            <a:off x="78639" y="11260"/>
            <a:ext cx="213322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CCMC 2022 Workshop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MC_image2.tiff" id="79" name="Google Shape;79;p25"/>
          <p:cNvPicPr preferRelativeResize="0"/>
          <p:nvPr/>
        </p:nvPicPr>
        <p:blipFill rotWithShape="1">
          <a:blip r:embed="rId1">
            <a:alphaModFix amt="11000"/>
          </a:blip>
          <a:srcRect b="35081" l="1115" r="787" t="41729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5"/>
          <p:cNvSpPr txBox="1"/>
          <p:nvPr>
            <p:ph idx="1" type="body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5"/>
          <p:cNvSpPr txBox="1"/>
          <p:nvPr/>
        </p:nvSpPr>
        <p:spPr>
          <a:xfrm>
            <a:off x="78639" y="11260"/>
            <a:ext cx="213322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CCMC 2022 Workshop</a:t>
            </a:r>
            <a:endParaRPr/>
          </a:p>
        </p:txBody>
      </p:sp>
      <p:sp>
        <p:nvSpPr>
          <p:cNvPr id="84" name="Google Shape;8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" name="Google Shape;8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25"/>
          <p:cNvSpPr txBox="1"/>
          <p:nvPr/>
        </p:nvSpPr>
        <p:spPr>
          <a:xfrm>
            <a:off x="8884024" y="-1350"/>
            <a:ext cx="33044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Community Coordinated Modeling Center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Relationship Id="rId6" Type="http://schemas.openxmlformats.org/officeDocument/2006/relationships/image" Target="../media/image59.png"/><Relationship Id="rId7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gif"/><Relationship Id="rId4" Type="http://schemas.openxmlformats.org/officeDocument/2006/relationships/image" Target="../media/image69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png"/><Relationship Id="rId4" Type="http://schemas.openxmlformats.org/officeDocument/2006/relationships/image" Target="../media/image70.jpg"/><Relationship Id="rId5" Type="http://schemas.openxmlformats.org/officeDocument/2006/relationships/image" Target="../media/image6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8.png"/><Relationship Id="rId13" Type="http://schemas.openxmlformats.org/officeDocument/2006/relationships/image" Target="../media/image29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48.jp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21" Type="http://schemas.openxmlformats.org/officeDocument/2006/relationships/image" Target="../media/image49.png"/><Relationship Id="rId13" Type="http://schemas.openxmlformats.org/officeDocument/2006/relationships/image" Target="../media/image39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Relationship Id="rId15" Type="http://schemas.openxmlformats.org/officeDocument/2006/relationships/image" Target="../media/image45.png"/><Relationship Id="rId14" Type="http://schemas.openxmlformats.org/officeDocument/2006/relationships/image" Target="../media/image42.png"/><Relationship Id="rId17" Type="http://schemas.openxmlformats.org/officeDocument/2006/relationships/image" Target="../media/image51.png"/><Relationship Id="rId16" Type="http://schemas.openxmlformats.org/officeDocument/2006/relationships/image" Target="../media/image40.png"/><Relationship Id="rId5" Type="http://schemas.openxmlformats.org/officeDocument/2006/relationships/image" Target="../media/image37.png"/><Relationship Id="rId19" Type="http://schemas.openxmlformats.org/officeDocument/2006/relationships/image" Target="../media/image52.png"/><Relationship Id="rId6" Type="http://schemas.openxmlformats.org/officeDocument/2006/relationships/image" Target="../media/image71.png"/><Relationship Id="rId18" Type="http://schemas.openxmlformats.org/officeDocument/2006/relationships/image" Target="../media/image47.png"/><Relationship Id="rId7" Type="http://schemas.openxmlformats.org/officeDocument/2006/relationships/image" Target="../media/image57.png"/><Relationship Id="rId8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iswa.gsfc.nasa.gov/IswaSystemWebApp/hapi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"/>
          <p:cNvSpPr txBox="1"/>
          <p:nvPr/>
        </p:nvSpPr>
        <p:spPr>
          <a:xfrm>
            <a:off x="1693330" y="5886097"/>
            <a:ext cx="878417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M. Kuznetsova &amp; CCMC Team</a:t>
            </a:r>
            <a:endParaRPr/>
          </a:p>
        </p:txBody>
      </p:sp>
      <p:sp>
        <p:nvSpPr>
          <p:cNvPr id="151" name="Google Shape;151;p1"/>
          <p:cNvSpPr/>
          <p:nvPr/>
        </p:nvSpPr>
        <p:spPr>
          <a:xfrm>
            <a:off x="704838" y="2418734"/>
            <a:ext cx="10619873" cy="2894045"/>
          </a:xfrm>
          <a:prstGeom prst="ellipse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ASA Logo small.gif                                            00003952STAAC Graphics MP              ABA78158:" id="152" name="Google Shape;15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0102" y="2055409"/>
            <a:ext cx="1196596" cy="1017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_logox" id="153" name="Google Shape;15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4960" y="2493036"/>
            <a:ext cx="1009890" cy="958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f_logo" id="154" name="Google Shape;15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7875" y="1971099"/>
            <a:ext cx="1244600" cy="1182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wlogo" id="155" name="Google Shape;15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30647" y="2269876"/>
            <a:ext cx="1148149" cy="1182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C2" id="156" name="Google Shape;156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5284" y="4189615"/>
            <a:ext cx="1513610" cy="1345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sparent" id="157" name="Google Shape;157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07412" y="4713345"/>
            <a:ext cx="1073292" cy="10344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ield" id="158" name="Google Shape;158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17495" y="4300087"/>
            <a:ext cx="1160005" cy="1109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sparent" id="159" name="Google Shape;159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06306" y="4854981"/>
            <a:ext cx="1536747" cy="79952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 txBox="1"/>
          <p:nvPr/>
        </p:nvSpPr>
        <p:spPr>
          <a:xfrm>
            <a:off x="6070922" y="1448658"/>
            <a:ext cx="3733800" cy="304800"/>
          </a:xfrm>
          <a:prstGeom prst="rect">
            <a:avLst/>
          </a:prstGeom>
          <a:noFill/>
          <a:ln>
            <a:noFill/>
          </a:ln>
          <a:effectLst>
            <a:outerShdw blurRad="25400" rotWithShape="0" algn="ctr" dir="2700000" dist="25399">
              <a:schemeClr val="dk1">
                <a:alpha val="8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1828800" y="6350000"/>
            <a:ext cx="8534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6675" lIns="106675" spcFirstLastPara="1" rIns="106675" wrap="square" tIns="106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• </a:t>
            </a:r>
            <a:r>
              <a:rPr b="1"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• </a:t>
            </a: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• </a:t>
            </a:r>
            <a:r>
              <a:rPr b="1"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DATABASES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• </a:t>
            </a: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FRAMEWORKS</a:t>
            </a:r>
            <a:r>
              <a:rPr b="1" lang="en-US" sz="20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b="1"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SERVICES</a:t>
            </a:r>
            <a:endParaRPr/>
          </a:p>
        </p:txBody>
      </p:sp>
      <p:sp>
        <p:nvSpPr>
          <p:cNvPr id="162" name="Google Shape;162;p1"/>
          <p:cNvSpPr/>
          <p:nvPr/>
        </p:nvSpPr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1"/>
          <p:cNvSpPr txBox="1"/>
          <p:nvPr/>
        </p:nvSpPr>
        <p:spPr>
          <a:xfrm>
            <a:off x="2481326" y="3281364"/>
            <a:ext cx="677323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7427C"/>
                </a:solidFill>
                <a:latin typeface="Calibri"/>
                <a:ea typeface="Calibri"/>
                <a:cs typeface="Calibri"/>
                <a:sym typeface="Calibri"/>
              </a:rPr>
              <a:t>CCMC Team Report</a:t>
            </a:r>
            <a:endParaRPr/>
          </a:p>
        </p:txBody>
      </p:sp>
      <p:sp>
        <p:nvSpPr>
          <p:cNvPr id="164" name="Google Shape;164;p1"/>
          <p:cNvSpPr txBox="1"/>
          <p:nvPr/>
        </p:nvSpPr>
        <p:spPr>
          <a:xfrm>
            <a:off x="2457413" y="3776606"/>
            <a:ext cx="67732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427C"/>
                </a:solidFill>
                <a:latin typeface="Calibri"/>
                <a:ea typeface="Calibri"/>
                <a:cs typeface="Calibri"/>
                <a:sym typeface="Calibri"/>
              </a:rPr>
              <a:t>Highlights of New Developments</a:t>
            </a:r>
            <a:endParaRPr/>
          </a:p>
        </p:txBody>
      </p:sp>
      <p:sp>
        <p:nvSpPr>
          <p:cNvPr id="165" name="Google Shape;165;p1"/>
          <p:cNvSpPr txBox="1"/>
          <p:nvPr/>
        </p:nvSpPr>
        <p:spPr>
          <a:xfrm>
            <a:off x="-10585" y="995627"/>
            <a:ext cx="12192000" cy="7694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Community Coordinated Modeling Center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Game-Changing Partnerships</a:t>
            </a:r>
            <a:br>
              <a:rPr lang="en-US"/>
            </a:br>
            <a:r>
              <a:rPr lang="en-US" sz="2200"/>
              <a:t>Utilizing Shared Proving Grounds </a:t>
            </a:r>
            <a:endParaRPr/>
          </a:p>
        </p:txBody>
      </p:sp>
      <p:sp>
        <p:nvSpPr>
          <p:cNvPr id="310" name="Google Shape;310;p10"/>
          <p:cNvSpPr txBox="1"/>
          <p:nvPr>
            <p:ph idx="1" type="body"/>
          </p:nvPr>
        </p:nvSpPr>
        <p:spPr>
          <a:xfrm>
            <a:off x="838200" y="1252330"/>
            <a:ext cx="10515600" cy="5456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NASA/CCMC-NOAA/SWPC on R2O2R transition pipeline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Utilized shared cloud environment to promote secure and convenient collaboration between operational and research teams.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Initially set up to mirror the operational environment as closely as possible.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Ongoing project: Implementation and Evaluation of Modeling Suite for ICAO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Bi-weekly tag-ups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NASA CCMC-SRAG on Integrated Solar Energetic Proton (ISEP) project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Identify and evaluate new models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Develop tailored ISEP Alert/Warning Scoreboard Software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Implement these capabilities within CCMC as a non-operational prototype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Transition capabilities to M2M office for prototyping by M2M analysts and support of NASA SRAG (NASA in-house R2O2R  pipeline)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CCMC and SRAG work as one team, weekly tag-ups, coordinated hiring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11" name="Google Shape;311;p10"/>
          <p:cNvSpPr txBox="1"/>
          <p:nvPr/>
        </p:nvSpPr>
        <p:spPr>
          <a:xfrm>
            <a:off x="10286999" y="3303570"/>
            <a:ext cx="1558999" cy="33855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T. Tsui, C. Didigu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0"/>
          <p:cNvSpPr txBox="1"/>
          <p:nvPr/>
        </p:nvSpPr>
        <p:spPr>
          <a:xfrm>
            <a:off x="10286998" y="6365078"/>
            <a:ext cx="1558999" cy="33855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 Mays, J. Jones</a:t>
            </a:r>
            <a:r>
              <a:rPr lang="en-US" sz="1600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CCMC-SWPC R2O2R Pipeline</a:t>
            </a:r>
            <a:endParaRPr sz="2200"/>
          </a:p>
        </p:txBody>
      </p:sp>
      <p:pic>
        <p:nvPicPr>
          <p:cNvPr descr="Diagram&#10;&#10;Description automatically generated" id="319" name="Google Shape;3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903" y="1371891"/>
            <a:ext cx="10999808" cy="578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NASA in-house R2O2R Pipeline: </a:t>
            </a:r>
            <a:br>
              <a:rPr lang="en-US"/>
            </a:br>
            <a:r>
              <a:rPr lang="en-US" sz="2200"/>
              <a:t>CCMC support of human exploration</a:t>
            </a:r>
            <a:endParaRPr/>
          </a:p>
        </p:txBody>
      </p:sp>
      <p:pic>
        <p:nvPicPr>
          <p:cNvPr descr="Diagram&#10;&#10;Description automatically generated" id="326" name="Google Shape;3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799" y="1267752"/>
            <a:ext cx="11171632" cy="5330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 txBox="1"/>
          <p:nvPr/>
        </p:nvSpPr>
        <p:spPr>
          <a:xfrm>
            <a:off x="288477" y="1279005"/>
            <a:ext cx="9769923" cy="453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Essential  Space Environment Quantities (ESEQs) 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 to impacts or passed between domains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derived from observational data and model outputs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 tracking progress against established metrics &amp; benchmarks, multi-model comparisons, scorecards.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based on historic time intervals 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Expose potential of new capabilities. 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Evaluating models entering R2O pipelines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usefulness of upgrades and changes in simulation settings 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archives of evaluation results </a:t>
            </a:r>
            <a:endParaRPr/>
          </a:p>
          <a:p>
            <a:pPr indent="-342900" lvl="0" marL="3429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predictions made prior to event onset  </a:t>
            </a:r>
            <a:endParaRPr/>
          </a:p>
          <a:p>
            <a:pPr indent="-342900" lvl="1" marL="8001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Forecasting methods </a:t>
            </a:r>
            <a:r>
              <a:rPr b="0" i="1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Scoreboards</a:t>
            </a:r>
            <a:endParaRPr/>
          </a:p>
        </p:txBody>
      </p:sp>
      <p:sp>
        <p:nvSpPr>
          <p:cNvPr id="332" name="Google Shape;332;p13"/>
          <p:cNvSpPr txBox="1"/>
          <p:nvPr>
            <p:ph type="title"/>
          </p:nvPr>
        </p:nvSpPr>
        <p:spPr>
          <a:xfrm>
            <a:off x="622852" y="426107"/>
            <a:ext cx="5920409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lang="en-US"/>
              <a:t>Validation</a:t>
            </a:r>
            <a:endParaRPr b="0"/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9403" y="2931908"/>
            <a:ext cx="1318220" cy="99418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3"/>
          <p:cNvSpPr txBox="1"/>
          <p:nvPr/>
        </p:nvSpPr>
        <p:spPr>
          <a:xfrm>
            <a:off x="9447615" y="2902706"/>
            <a:ext cx="1477366" cy="1169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omprehensive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ssessment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odels and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vents based 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ibrary tools  </a:t>
            </a:r>
            <a:endParaRPr/>
          </a:p>
        </p:txBody>
      </p:sp>
      <p:pic>
        <p:nvPicPr>
          <p:cNvPr descr="ScoreBoard_CME_1.tiff" id="335" name="Google Shape;33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0917" y="5001596"/>
            <a:ext cx="961255" cy="844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oreBoard_Flare_1.tiff" id="336" name="Google Shape;33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72332" y="5006026"/>
            <a:ext cx="1095658" cy="896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oreBoard_SEP_1.tiff" id="337" name="Google Shape;33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22352" y="5001596"/>
            <a:ext cx="1124419" cy="88681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 txBox="1"/>
          <p:nvPr/>
        </p:nvSpPr>
        <p:spPr>
          <a:xfrm>
            <a:off x="8359525" y="5625004"/>
            <a:ext cx="7780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Flare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39" name="Google Shape;339;p13"/>
          <p:cNvSpPr txBox="1"/>
          <p:nvPr/>
        </p:nvSpPr>
        <p:spPr>
          <a:xfrm>
            <a:off x="10339252" y="5625003"/>
            <a:ext cx="6944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40" name="Google Shape;34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02801" y="5105975"/>
            <a:ext cx="895751" cy="71783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3"/>
          <p:cNvSpPr txBox="1"/>
          <p:nvPr/>
        </p:nvSpPr>
        <p:spPr>
          <a:xfrm>
            <a:off x="7604754" y="5678845"/>
            <a:ext cx="6735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42" name="Google Shape;342;p13"/>
          <p:cNvSpPr txBox="1"/>
          <p:nvPr/>
        </p:nvSpPr>
        <p:spPr>
          <a:xfrm>
            <a:off x="9177704" y="5694331"/>
            <a:ext cx="959712" cy="39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IMF Bz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"/>
          <p:cNvSpPr txBox="1"/>
          <p:nvPr>
            <p:ph type="title"/>
          </p:nvPr>
        </p:nvSpPr>
        <p:spPr>
          <a:xfrm>
            <a:off x="838200" y="552556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400"/>
              <a:t>Ongoing Modernization:</a:t>
            </a:r>
            <a:br>
              <a:rPr lang="en-US"/>
            </a:br>
            <a:r>
              <a:rPr lang="en-US" sz="4000"/>
              <a:t>Easier On-boarding and Implementation of New Models </a:t>
            </a:r>
            <a:endParaRPr/>
          </a:p>
        </p:txBody>
      </p:sp>
      <p:sp>
        <p:nvSpPr>
          <p:cNvPr id="349" name="Google Shape;349;p14"/>
          <p:cNvSpPr txBox="1"/>
          <p:nvPr>
            <p:ph idx="1" type="body"/>
          </p:nvPr>
        </p:nvSpPr>
        <p:spPr>
          <a:xfrm>
            <a:off x="838200" y="1500079"/>
            <a:ext cx="10899098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 NASA LWS Strategic Capabilities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all deliverables must be </a:t>
            </a:r>
            <a:r>
              <a:rPr b="1" lang="en-US"/>
              <a:t>installed and tested</a:t>
            </a:r>
            <a:r>
              <a:rPr lang="en-US"/>
              <a:t> at CCMC by the end of performance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development efforts include </a:t>
            </a:r>
            <a:r>
              <a:rPr b="1" lang="en-US"/>
              <a:t>ongoing inputs </a:t>
            </a:r>
            <a:r>
              <a:rPr lang="en-US"/>
              <a:t>from CCMC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CCMC is maintaining </a:t>
            </a:r>
            <a:r>
              <a:rPr b="1" lang="en-US"/>
              <a:t>shared collaborative environments </a:t>
            </a:r>
            <a:r>
              <a:rPr lang="en-US"/>
              <a:t>on the AWS cloud (with NASA security compliance) and at NASA HECC systems.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Establishing and following </a:t>
            </a:r>
            <a:r>
              <a:rPr b="1" lang="en-US"/>
              <a:t>best practices</a:t>
            </a:r>
            <a:r>
              <a:rPr lang="en-US"/>
              <a:t>. Shared </a:t>
            </a:r>
            <a:r>
              <a:rPr b="1" lang="en-US"/>
              <a:t>GitLab </a:t>
            </a:r>
            <a:r>
              <a:rPr lang="en-US"/>
              <a:t>repositories are possible.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CCMC supports </a:t>
            </a:r>
            <a:r>
              <a:rPr b="1" lang="en-US"/>
              <a:t>containerizing</a:t>
            </a:r>
            <a:r>
              <a:rPr lang="en-US"/>
              <a:t> models and applications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Working toward a </a:t>
            </a:r>
            <a:r>
              <a:rPr b="1" lang="en-US"/>
              <a:t>streamlined onboarding process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/>
          <p:nvPr>
            <p:ph type="title"/>
          </p:nvPr>
        </p:nvSpPr>
        <p:spPr>
          <a:xfrm>
            <a:off x="523406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400"/>
              <a:t>Ongoing Modernization:</a:t>
            </a:r>
            <a:br>
              <a:rPr lang="en-US"/>
            </a:br>
            <a:r>
              <a:rPr lang="en-US" sz="4000"/>
              <a:t>Next Generation Simulation Services</a:t>
            </a:r>
            <a:endParaRPr/>
          </a:p>
        </p:txBody>
      </p:sp>
      <p:sp>
        <p:nvSpPr>
          <p:cNvPr id="356" name="Google Shape;356;p15"/>
          <p:cNvSpPr txBox="1"/>
          <p:nvPr/>
        </p:nvSpPr>
        <p:spPr>
          <a:xfrm>
            <a:off x="405984" y="1440445"/>
            <a:ext cx="11106462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</a:t>
            </a:r>
            <a:r>
              <a:rPr b="1"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user experience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streamline submission interface, create “user portal” 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</a:t>
            </a:r>
            <a:r>
              <a:rPr b="1"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about model capabilities and appropriate utilization in model metadata.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b="1"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robustness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run health monitoring, replication and automatic failover  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</a:t>
            </a:r>
            <a:r>
              <a:rPr b="1"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transparency</a:t>
            </a:r>
            <a:r>
              <a:rPr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 run requests, including status updates and error reporting 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b="1"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quality control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simulation results and metadata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b="1"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speed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simulations/visualizations (Pleiades, GPU)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 </a:t>
            </a:r>
            <a:r>
              <a:rPr b="1" lang="en-US" sz="2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reproducibility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simulation runs and plots utilized in publications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5"/>
          <p:cNvSpPr txBox="1"/>
          <p:nvPr/>
        </p:nvSpPr>
        <p:spPr>
          <a:xfrm>
            <a:off x="5347252" y="6365078"/>
            <a:ext cx="6006548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M. Petrenko, C. Didigu, M. Moussa,  R. Owens , L. Rastaetter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6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Thermosphere Modeling for Satellite Drag</a:t>
            </a:r>
            <a:endParaRPr/>
          </a:p>
        </p:txBody>
      </p:sp>
      <p:sp>
        <p:nvSpPr>
          <p:cNvPr id="363" name="Google Shape;363;p16"/>
          <p:cNvSpPr txBox="1"/>
          <p:nvPr/>
        </p:nvSpPr>
        <p:spPr>
          <a:xfrm>
            <a:off x="222707" y="4292348"/>
            <a:ext cx="11475650" cy="210023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Coupling with orbit propagators that are ready to take any satellite trajectory as input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GDC support: CCMC is preparing simulated GDC data that can be used for</a:t>
            </a:r>
            <a:endParaRPr/>
          </a:p>
          <a:p>
            <a:pPr indent="-228600" lvl="1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assimilation techniques for neutral density models</a:t>
            </a:r>
            <a:endParaRPr/>
          </a:p>
          <a:p>
            <a:pPr indent="-228600" lvl="1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reconstruction techniques of local and global patterns from GDC observational tim</a:t>
            </a:r>
            <a:r>
              <a:rPr b="0" i="0" lang="en-US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elines</a:t>
            </a:r>
            <a:endParaRPr/>
          </a:p>
        </p:txBody>
      </p:sp>
      <p:pic>
        <p:nvPicPr>
          <p:cNvPr id="364" name="Google Shape;3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0481" y="1400778"/>
            <a:ext cx="5180919" cy="280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6"/>
          <p:cNvSpPr txBox="1"/>
          <p:nvPr/>
        </p:nvSpPr>
        <p:spPr>
          <a:xfrm>
            <a:off x="149087" y="1440696"/>
            <a:ext cx="5317436" cy="2807839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188" lvl="0" marL="60958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Bringing-in physics-based models and generating libraries of drivers from above and below for a flexible </a:t>
            </a:r>
            <a:r>
              <a:rPr b="1" i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magnetosphere-ionosphere-thermosphere-atmosphere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coupled modeling system.  </a:t>
            </a:r>
            <a:endParaRPr/>
          </a:p>
        </p:txBody>
      </p:sp>
      <p:sp>
        <p:nvSpPr>
          <p:cNvPr id="366" name="Google Shape;366;p16"/>
          <p:cNvSpPr txBox="1"/>
          <p:nvPr/>
        </p:nvSpPr>
        <p:spPr>
          <a:xfrm>
            <a:off x="838200" y="6410323"/>
            <a:ext cx="5661991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J. Yue, M-Y. Chou, J. Wang, K. Garcia-Sage, R. Ringuette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7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Global Magnetosphere (MHD)</a:t>
            </a:r>
            <a:endParaRPr/>
          </a:p>
        </p:txBody>
      </p:sp>
      <p:sp>
        <p:nvSpPr>
          <p:cNvPr id="373" name="Google Shape;373;p17"/>
          <p:cNvSpPr txBox="1"/>
          <p:nvPr>
            <p:ph idx="4294967295" type="body"/>
          </p:nvPr>
        </p:nvSpPr>
        <p:spPr>
          <a:xfrm>
            <a:off x="536713" y="1252538"/>
            <a:ext cx="6745150" cy="5112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Models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GAMERA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: added to online visualization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GUMICS-5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: support for cell-centered output values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Delta-B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:(ground magnetic perturbations) at a list of positions or on a grid (post-processing request)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Visualization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Oblique cut slices in online visualization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Coordinate transformation between SM, GSM and GSE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Plot ensembles (experimental; hand-add comparison runs)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 SWMF RoR upgrade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“</a:t>
            </a:r>
            <a:r>
              <a:rPr b="1" lang="en-US"/>
              <a:t>Preset</a:t>
            </a:r>
            <a:r>
              <a:rPr lang="en-US"/>
              <a:t>” simulation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settings, e.g., “SWPC 2”, “Storm 1”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Custom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” settings include new selections: several new ionosphere conductance models, increased ionosphere electrodynamics resolution, inner boundary conditions type (including outflow), resistivity type (numerical only, constant, anomalous) + …</a:t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aphical user interface&#10;&#10;Description automatically generated" id="374" name="Google Shape;374;p17"/>
          <p:cNvPicPr preferRelativeResize="0"/>
          <p:nvPr/>
        </p:nvPicPr>
        <p:blipFill rotWithShape="1">
          <a:blip r:embed="rId3">
            <a:alphaModFix/>
          </a:blip>
          <a:srcRect b="0" l="0" r="0" t="6488"/>
          <a:stretch/>
        </p:blipFill>
        <p:spPr>
          <a:xfrm>
            <a:off x="7890553" y="3688123"/>
            <a:ext cx="4076812" cy="3058469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375" name="Google Shape;375;p17"/>
          <p:cNvSpPr txBox="1"/>
          <p:nvPr/>
        </p:nvSpPr>
        <p:spPr>
          <a:xfrm>
            <a:off x="838200" y="6410323"/>
            <a:ext cx="5917716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L. Rastaetter, M. El Alaoui, M. Kuznetsova, M. Petrenko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lot of simulation results" id="376" name="Google Shape;37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887" y="492922"/>
            <a:ext cx="3260914" cy="3043238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377" name="Google Shape;377;p17"/>
          <p:cNvSpPr txBox="1"/>
          <p:nvPr/>
        </p:nvSpPr>
        <p:spPr>
          <a:xfrm>
            <a:off x="9142447" y="859206"/>
            <a:ext cx="1156022" cy="646331"/>
          </a:xfrm>
          <a:prstGeom prst="rect">
            <a:avLst/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 coordinates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MLT=15 h</a:t>
            </a:r>
            <a:endParaRPr/>
          </a:p>
        </p:txBody>
      </p:sp>
      <p:sp>
        <p:nvSpPr>
          <p:cNvPr id="378" name="Google Shape;378;p17"/>
          <p:cNvSpPr txBox="1"/>
          <p:nvPr/>
        </p:nvSpPr>
        <p:spPr>
          <a:xfrm>
            <a:off x="9066787" y="3762094"/>
            <a:ext cx="1574470" cy="369332"/>
          </a:xfrm>
          <a:prstGeom prst="rect">
            <a:avLst/>
          </a:prstGeom>
          <a:solidFill>
            <a:schemeClr val="lt1">
              <a:alpha val="7411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Plot Ensemble</a:t>
            </a:r>
            <a:endParaRPr/>
          </a:p>
        </p:txBody>
      </p:sp>
      <p:sp>
        <p:nvSpPr>
          <p:cNvPr id="379" name="Google Shape;379;p17"/>
          <p:cNvSpPr txBox="1"/>
          <p:nvPr/>
        </p:nvSpPr>
        <p:spPr>
          <a:xfrm>
            <a:off x="8219636" y="5609237"/>
            <a:ext cx="3513162" cy="369332"/>
          </a:xfrm>
          <a:prstGeom prst="rect">
            <a:avLst/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High-res. grid  	   Low res. grid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CCMC - SWMF Team Partnership</a:t>
            </a:r>
            <a:br>
              <a:rPr lang="en-US"/>
            </a:br>
            <a:r>
              <a:rPr lang="en-US" sz="2200"/>
              <a:t>to improve the quality and quantity of science that can be done with CCMC Runs-on-Request </a:t>
            </a:r>
            <a:endParaRPr/>
          </a:p>
        </p:txBody>
      </p:sp>
      <p:sp>
        <p:nvSpPr>
          <p:cNvPr id="386" name="Google Shape;386;p18"/>
          <p:cNvSpPr txBox="1"/>
          <p:nvPr>
            <p:ph idx="1" type="body"/>
          </p:nvPr>
        </p:nvSpPr>
        <p:spPr>
          <a:xfrm>
            <a:off x="838200" y="1582114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Provide CCMC users with a database of readily available simulation results of all newly occurring storms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Improving modular capability of the ionospheric electrodynamic model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Utilize high-resolution SWMF ionospheric electrodynamics output to drive global ionosphere model GITM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Enable comparisons of outputs from GITM, such as electron density and total electron content (TEC), thermosphere density, temperature and composition with available observations (including GOLD, ICON)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Update GITM and use the most recent solar irradiance model FISM 2.0, to drive GITM to capture short-term solar irradiance impact on the ionosphere-thermosphere system, such as flare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 b="0" l="31194" r="23885" t="6328"/>
          <a:stretch/>
        </p:blipFill>
        <p:spPr>
          <a:xfrm>
            <a:off x="3941444" y="1002159"/>
            <a:ext cx="4309112" cy="50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9"/>
          <p:cNvPicPr preferRelativeResize="0"/>
          <p:nvPr/>
        </p:nvPicPr>
        <p:blipFill rotWithShape="1">
          <a:blip r:embed="rId4">
            <a:alphaModFix/>
          </a:blip>
          <a:srcRect b="0" l="31093" r="23983" t="6328"/>
          <a:stretch/>
        </p:blipFill>
        <p:spPr>
          <a:xfrm>
            <a:off x="7882890" y="1002159"/>
            <a:ext cx="4309110" cy="50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9"/>
          <p:cNvSpPr txBox="1"/>
          <p:nvPr>
            <p:ph idx="4294967295" type="body"/>
          </p:nvPr>
        </p:nvSpPr>
        <p:spPr>
          <a:xfrm>
            <a:off x="212278" y="1262477"/>
            <a:ext cx="3779838" cy="492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Hybrid and particle-in-cell (PIC) approaches enable addressing problems such as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Char char="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Reconnection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Char char="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waves particle interactions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Char char="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particle energization and transport at different regions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Global hybrid models can address turbulence on multiple scales.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9"/>
          <p:cNvSpPr/>
          <p:nvPr/>
        </p:nvSpPr>
        <p:spPr>
          <a:xfrm>
            <a:off x="4072920" y="6011135"/>
            <a:ext cx="974605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Simulations of the solar wind interaction with the Earth’s magnetosphere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Hybrid Particle Event-Resolving Simulator -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HYPERS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[</a:t>
            </a:r>
            <a:r>
              <a:rPr b="1" i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Omelchenko</a:t>
            </a: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9"/>
          <p:cNvSpPr txBox="1"/>
          <p:nvPr/>
        </p:nvSpPr>
        <p:spPr>
          <a:xfrm>
            <a:off x="391060" y="6091918"/>
            <a:ext cx="1960327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M. El Alaoui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9"/>
          <p:cNvSpPr/>
          <p:nvPr/>
        </p:nvSpPr>
        <p:spPr>
          <a:xfrm>
            <a:off x="5180227" y="873924"/>
            <a:ext cx="1208871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Density</a:t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19"/>
          <p:cNvSpPr/>
          <p:nvPr/>
        </p:nvSpPr>
        <p:spPr>
          <a:xfrm>
            <a:off x="8587172" y="840482"/>
            <a:ext cx="2593833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Magnetic field (Bx)</a:t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9" name="Google Shape;399;p19"/>
          <p:cNvSpPr txBox="1"/>
          <p:nvPr>
            <p:ph type="title"/>
          </p:nvPr>
        </p:nvSpPr>
        <p:spPr>
          <a:xfrm>
            <a:off x="0" y="308129"/>
            <a:ext cx="121920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CCMC is Moving Beyond Single-Fluid MHD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 txBox="1"/>
          <p:nvPr/>
        </p:nvSpPr>
        <p:spPr>
          <a:xfrm>
            <a:off x="551094" y="1299496"/>
            <a:ext cx="1124892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Multi-agency strategic investment in US space weather program</a:t>
            </a:r>
            <a:endParaRPr/>
          </a:p>
        </p:txBody>
      </p:sp>
      <p:pic>
        <p:nvPicPr>
          <p:cNvPr descr="NASA Logo small.gif                                            00003952STAAC Graphics MP              ABA78158:" id="172" name="Google Shape;17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044" y="495233"/>
            <a:ext cx="889119" cy="74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_logox" id="173" name="Google Shape;17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3490" y="491866"/>
            <a:ext cx="808298" cy="7712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f_logo" id="174" name="Google Shape;17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66500" y="429078"/>
            <a:ext cx="984483" cy="1005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wlogo" id="175" name="Google Shape;17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28432" y="471267"/>
            <a:ext cx="824321" cy="843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C2" id="176" name="Google Shape;17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58815" y="430979"/>
            <a:ext cx="984484" cy="938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sparent" id="177" name="Google Shape;177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5973" y="471268"/>
            <a:ext cx="821069" cy="791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ield" id="178" name="Google Shape;178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95101" y="515053"/>
            <a:ext cx="921366" cy="769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sparent" id="179" name="Google Shape;17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64488" y="589045"/>
            <a:ext cx="1201553" cy="57684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"/>
          <p:cNvSpPr txBox="1"/>
          <p:nvPr/>
        </p:nvSpPr>
        <p:spPr>
          <a:xfrm flipH="1">
            <a:off x="5781440" y="5998359"/>
            <a:ext cx="62925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NASA Space Weather Research Program (SWRP)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NASA/JSC Space Radiation Analysis Group (SRAG)</a:t>
            </a:r>
            <a:endParaRPr/>
          </a:p>
        </p:txBody>
      </p:sp>
      <p:sp>
        <p:nvSpPr>
          <p:cNvPr id="181" name="Google Shape;181;p2"/>
          <p:cNvSpPr txBox="1"/>
          <p:nvPr/>
        </p:nvSpPr>
        <p:spPr>
          <a:xfrm flipH="1">
            <a:off x="262092" y="6001468"/>
            <a:ext cx="614116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NASA/Heliophysics; NSF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CCMC Core Functions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69829"/>
                </a:solidFill>
                <a:latin typeface="Calibri"/>
                <a:ea typeface="Calibri"/>
                <a:cs typeface="Calibri"/>
                <a:sym typeface="Calibri"/>
              </a:rPr>
              <a:t>LWS; Heliophysics Digital Resource Library (HDRL) </a:t>
            </a:r>
            <a:endParaRPr/>
          </a:p>
        </p:txBody>
      </p:sp>
      <p:cxnSp>
        <p:nvCxnSpPr>
          <p:cNvPr id="182" name="Google Shape;182;p2"/>
          <p:cNvCxnSpPr/>
          <p:nvPr/>
        </p:nvCxnSpPr>
        <p:spPr>
          <a:xfrm>
            <a:off x="6253174" y="2747611"/>
            <a:ext cx="2008324" cy="715217"/>
          </a:xfrm>
          <a:prstGeom prst="straightConnector1">
            <a:avLst/>
          </a:prstGeom>
          <a:noFill/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3" name="Google Shape;183;p2"/>
          <p:cNvCxnSpPr/>
          <p:nvPr/>
        </p:nvCxnSpPr>
        <p:spPr>
          <a:xfrm flipH="1">
            <a:off x="4112305" y="2735669"/>
            <a:ext cx="2140869" cy="659504"/>
          </a:xfrm>
          <a:prstGeom prst="straightConnector1">
            <a:avLst/>
          </a:prstGeom>
          <a:noFill/>
          <a:ln cap="flat" cmpd="sng" w="635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84" name="Google Shape;184;p2"/>
          <p:cNvSpPr/>
          <p:nvPr/>
        </p:nvSpPr>
        <p:spPr>
          <a:xfrm>
            <a:off x="4999167" y="1661031"/>
            <a:ext cx="2323648" cy="2276204"/>
          </a:xfrm>
          <a:prstGeom prst="ellipse">
            <a:avLst/>
          </a:prstGeom>
          <a:solidFill>
            <a:schemeClr val="lt1">
              <a:alpha val="8078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85" name="Google Shape;185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90797" y="1656350"/>
            <a:ext cx="2825722" cy="226818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"/>
          <p:cNvSpPr/>
          <p:nvPr/>
        </p:nvSpPr>
        <p:spPr>
          <a:xfrm>
            <a:off x="5707169" y="3657495"/>
            <a:ext cx="6153912" cy="2340864"/>
          </a:xfrm>
          <a:prstGeom prst="ellipse">
            <a:avLst/>
          </a:prstGeom>
          <a:solidFill>
            <a:srgbClr val="00B0F0">
              <a:alpha val="20000"/>
            </a:srgbClr>
          </a:solidFill>
          <a:ln cap="flat" cmpd="sng" w="5715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 txBox="1"/>
          <p:nvPr/>
        </p:nvSpPr>
        <p:spPr>
          <a:xfrm>
            <a:off x="708708" y="4007589"/>
            <a:ext cx="5087839" cy="13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Times New Roman"/>
              <a:buNone/>
            </a:pP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Times New Roman"/>
              <a:buNone/>
            </a:pP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science and space weather </a:t>
            </a: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&amp; model development</a:t>
            </a:r>
            <a:endParaRPr b="1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"/>
          <p:cNvSpPr txBox="1"/>
          <p:nvPr/>
        </p:nvSpPr>
        <p:spPr>
          <a:xfrm>
            <a:off x="6704221" y="4007589"/>
            <a:ext cx="4448073" cy="13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transition of  advances in research to </a:t>
            </a: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weather operations</a:t>
            </a: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406593" y="3689474"/>
            <a:ext cx="6153127" cy="2345312"/>
          </a:xfrm>
          <a:prstGeom prst="ellipse">
            <a:avLst/>
          </a:prstGeom>
          <a:solidFill>
            <a:srgbClr val="E69829">
              <a:alpha val="29803"/>
            </a:srgbClr>
          </a:solidFill>
          <a:ln cap="flat" cmpd="sng" w="57150">
            <a:solidFill>
              <a:srgbClr val="E69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Bridging MHD and Kinetic Scales with HYPERS </a:t>
            </a:r>
            <a:endParaRPr/>
          </a:p>
        </p:txBody>
      </p:sp>
      <p:sp>
        <p:nvSpPr>
          <p:cNvPr id="405" name="Google Shape;405;p20"/>
          <p:cNvSpPr txBox="1"/>
          <p:nvPr>
            <p:ph idx="4294967295" type="body"/>
          </p:nvPr>
        </p:nvSpPr>
        <p:spPr>
          <a:xfrm>
            <a:off x="6786563" y="1439863"/>
            <a:ext cx="5405437" cy="492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Hybrid approaches enable addressing problems on ion scales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Hypers runs executed locally and on Pleiades for several IMF orientations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Input/Output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Specify the computational domain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Specify the solar wind and IMF input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Specify desired simulation output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Chart&#10;&#10;Description automatically generated" id="406" name="Google Shape;4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623" y="1186182"/>
            <a:ext cx="5731331" cy="356616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0"/>
          <p:cNvSpPr/>
          <p:nvPr/>
        </p:nvSpPr>
        <p:spPr>
          <a:xfrm>
            <a:off x="981324" y="1581412"/>
            <a:ext cx="1110682" cy="430887"/>
          </a:xfrm>
          <a:prstGeom prst="rect">
            <a:avLst/>
          </a:prstGeom>
          <a:solidFill>
            <a:srgbClr val="F2F2F2">
              <a:alpha val="81568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Density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screenshot of a computer&#10;&#10;Description automatically generated with medium confidence" id="408" name="Google Shape;40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65" y="4937760"/>
            <a:ext cx="6689981" cy="1920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20"/>
          <p:cNvCxnSpPr/>
          <p:nvPr/>
        </p:nvCxnSpPr>
        <p:spPr>
          <a:xfrm rot="5400000">
            <a:off x="132973" y="3506961"/>
            <a:ext cx="1901400" cy="1319100"/>
          </a:xfrm>
          <a:prstGeom prst="bentConnector3">
            <a:avLst>
              <a:gd fmla="val 86206" name="adj1"/>
            </a:avLst>
          </a:prstGeom>
          <a:noFill/>
          <a:ln cap="flat" cmpd="sng" w="222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0" name="Google Shape;410;p20"/>
          <p:cNvCxnSpPr/>
          <p:nvPr/>
        </p:nvCxnSpPr>
        <p:spPr>
          <a:xfrm flipH="1" rot="-5400000">
            <a:off x="4789578" y="3472913"/>
            <a:ext cx="1901400" cy="1387200"/>
          </a:xfrm>
          <a:prstGeom prst="bentConnector3">
            <a:avLst>
              <a:gd fmla="val 82423" name="adj1"/>
            </a:avLst>
          </a:prstGeom>
          <a:noFill/>
          <a:ln cap="flat" cmpd="sng" w="222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11" name="Google Shape;411;p20"/>
          <p:cNvSpPr/>
          <p:nvPr/>
        </p:nvSpPr>
        <p:spPr>
          <a:xfrm>
            <a:off x="1743222" y="2407528"/>
            <a:ext cx="3303454" cy="951824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417" name="Google Shape;417;p21"/>
          <p:cNvPicPr preferRelativeResize="0"/>
          <p:nvPr/>
        </p:nvPicPr>
        <p:blipFill rotWithShape="1">
          <a:blip r:embed="rId3">
            <a:alphaModFix/>
          </a:blip>
          <a:srcRect b="0" l="0" r="9652" t="0"/>
          <a:stretch/>
        </p:blipFill>
        <p:spPr>
          <a:xfrm>
            <a:off x="8628185" y="625757"/>
            <a:ext cx="3443765" cy="265408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1"/>
          <p:cNvSpPr txBox="1"/>
          <p:nvPr>
            <p:ph type="title"/>
          </p:nvPr>
        </p:nvSpPr>
        <p:spPr>
          <a:xfrm>
            <a:off x="478436" y="32130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Near-Earth Radiation and Plasma Environment</a:t>
            </a:r>
            <a:endParaRPr/>
          </a:p>
        </p:txBody>
      </p:sp>
      <p:sp>
        <p:nvSpPr>
          <p:cNvPr id="419" name="Google Shape;419;p21"/>
          <p:cNvSpPr txBox="1"/>
          <p:nvPr>
            <p:ph idx="4294967295" type="body"/>
          </p:nvPr>
        </p:nvSpPr>
        <p:spPr>
          <a:xfrm>
            <a:off x="240978" y="1090689"/>
            <a:ext cx="8266279" cy="5521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NAIRAS 3.0 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(Nowcast of Atmospheric Ionizing Radiation for Aviation Safety) available for iSWA, soon for ROR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PINE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(Plasma density in the Inner magnetosphere Neural network-based Empirical) outputs are available on iSWA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CIMI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updated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VERB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post-processing tools for extracting fluxes at Van Allen Probes and POES are available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XLF3 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Xinlin Li’s</a:t>
            </a: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radiation belt model on MeV e-flux at GEO is running continuously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Ongoing/planned implementations and updates: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SEAES-FC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(Spacecraft Environment Anomalies Expert System Flow Chart)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RAM-SCB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AMPS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(Adaptive Mesh Particle Simulator)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Radiation Belt Model by J. Bortnik et al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Progress in the ongoing community-wide internal charging and surface charging modelling challenge</a:t>
            </a:r>
            <a:endParaRPr/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15999" y="3279841"/>
            <a:ext cx="3735023" cy="186751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421" name="Google Shape;42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8195" y="4456677"/>
            <a:ext cx="2302827" cy="230282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422" name="Google Shape;422;p21"/>
          <p:cNvSpPr txBox="1"/>
          <p:nvPr/>
        </p:nvSpPr>
        <p:spPr>
          <a:xfrm>
            <a:off x="7280962" y="6477457"/>
            <a:ext cx="2210907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Y. Zheng, L. Rastaetter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2"/>
          <p:cNvSpPr txBox="1"/>
          <p:nvPr>
            <p:ph type="title"/>
          </p:nvPr>
        </p:nvSpPr>
        <p:spPr>
          <a:xfrm>
            <a:off x="838200" y="377478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/>
              <a:t>Vision for the Future</a:t>
            </a:r>
            <a:endParaRPr/>
          </a:p>
        </p:txBody>
      </p:sp>
      <p:sp>
        <p:nvSpPr>
          <p:cNvPr id="429" name="Google Shape;429;p22"/>
          <p:cNvSpPr txBox="1"/>
          <p:nvPr>
            <p:ph idx="1" type="body"/>
          </p:nvPr>
        </p:nvSpPr>
        <p:spPr>
          <a:xfrm>
            <a:off x="583367" y="128231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Solidify CCMC role as a </a:t>
            </a:r>
            <a:r>
              <a:rPr lang="en-US" sz="3000">
                <a:solidFill>
                  <a:srgbClr val="E69829"/>
                </a:solidFill>
              </a:rPr>
              <a:t>fast response unit to evolving community and agencies needs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solidFill>
                  <a:srgbClr val="E69829"/>
                </a:solidFill>
              </a:rPr>
              <a:t>Facilitate innovation</a:t>
            </a:r>
            <a:r>
              <a:rPr lang="en-US" sz="3000"/>
              <a:t>:</a:t>
            </a:r>
            <a:r>
              <a:rPr lang="en-US" sz="3000">
                <a:solidFill>
                  <a:srgbClr val="E69829"/>
                </a:solidFill>
              </a:rPr>
              <a:t> </a:t>
            </a:r>
            <a:r>
              <a:rPr lang="en-US" sz="3000"/>
              <a:t>move towards high-quality, high-resolution runs, implement ML/AI capabilities, utilize GPUs, go beyond MHD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solidFill>
                  <a:srgbClr val="E69829"/>
                </a:solidFill>
              </a:rPr>
              <a:t>Engage modelers </a:t>
            </a:r>
            <a:r>
              <a:rPr lang="en-US" sz="3000"/>
              <a:t>in models/capabilities on-boarding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solidFill>
                  <a:srgbClr val="E69829"/>
                </a:solidFill>
              </a:rPr>
              <a:t>Facilitate open science</a:t>
            </a:r>
            <a:r>
              <a:rPr lang="en-US" sz="3000"/>
              <a:t>: establish CCMC as a hub for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collaborative development and evaluations of open-source models/software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Expand </a:t>
            </a:r>
            <a:r>
              <a:rPr lang="en-US" sz="3000">
                <a:solidFill>
                  <a:srgbClr val="E69829"/>
                </a:solidFill>
              </a:rPr>
              <a:t>beyond Sun and Earth</a:t>
            </a:r>
            <a:r>
              <a:rPr lang="en-US" sz="3000"/>
              <a:t>? </a:t>
            </a:r>
            <a:endParaRPr/>
          </a:p>
          <a:p>
            <a:pPr indent="-38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/>
          </a:p>
          <a:p>
            <a:pPr indent="-38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Icon&#10;&#10;Description automatically generated" id="430" name="Google Shape;43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7333" y="4404020"/>
            <a:ext cx="2994055" cy="24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CCMC Evolution</a:t>
            </a:r>
            <a:endParaRPr/>
          </a:p>
        </p:txBody>
      </p:sp>
      <p:sp>
        <p:nvSpPr>
          <p:cNvPr id="196" name="Google Shape;196;p3"/>
          <p:cNvSpPr txBox="1"/>
          <p:nvPr>
            <p:ph idx="1" type="body"/>
          </p:nvPr>
        </p:nvSpPr>
        <p:spPr>
          <a:xfrm>
            <a:off x="838200" y="1252330"/>
            <a:ext cx="10515600" cy="5189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2000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3 Sun workstations, 3 scientists: M. Hesse (Founding Director), L. Rastaetter, M. Kuznetsova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2018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solidFill>
                  <a:srgbClr val="E69829"/>
                </a:solidFill>
              </a:rPr>
              <a:t>Indispensable component </a:t>
            </a:r>
            <a:r>
              <a:rPr lang="en-US"/>
              <a:t>of the space physics and space weather enterprise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solidFill>
                  <a:srgbClr val="E69829"/>
                </a:solidFill>
              </a:rPr>
              <a:t>Trusted relations </a:t>
            </a:r>
            <a:r>
              <a:rPr lang="en-US"/>
              <a:t>with model developers and community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Redundant in-house </a:t>
            </a:r>
            <a:r>
              <a:rPr b="1" lang="en-US">
                <a:solidFill>
                  <a:srgbClr val="E69829"/>
                </a:solidFill>
              </a:rPr>
              <a:t>computational infrastructure </a:t>
            </a:r>
            <a:r>
              <a:rPr lang="en-US"/>
              <a:t>at GSFC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solidFill>
                  <a:srgbClr val="E69829"/>
                </a:solidFill>
              </a:rPr>
              <a:t>15 staff members </a:t>
            </a:r>
            <a:r>
              <a:rPr lang="en-US"/>
              <a:t>(scientists, software developers, and system engineers working together)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lang="en-US"/>
              <a:t>2022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NASA Science Mission Directorate (SMD) </a:t>
            </a:r>
            <a:r>
              <a:rPr b="1" lang="en-US">
                <a:solidFill>
                  <a:srgbClr val="E69829"/>
                </a:solidFill>
              </a:rPr>
              <a:t>Tier 1</a:t>
            </a:r>
            <a:r>
              <a:rPr b="1" lang="en-US"/>
              <a:t> </a:t>
            </a:r>
            <a:r>
              <a:rPr lang="en-US"/>
              <a:t>activity. Unique capabilities unmatched world-wide.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solidFill>
                  <a:srgbClr val="E69829"/>
                </a:solidFill>
              </a:rPr>
              <a:t>Supports research community </a:t>
            </a:r>
            <a:r>
              <a:rPr lang="en-US"/>
              <a:t>world-wide and multiple NASA Heliophysics programs (including </a:t>
            </a:r>
            <a:r>
              <a:rPr b="1" lang="en-US">
                <a:solidFill>
                  <a:srgbClr val="E69829"/>
                </a:solidFill>
              </a:rPr>
              <a:t>LWS</a:t>
            </a:r>
            <a:r>
              <a:rPr b="1" lang="en-US"/>
              <a:t>, </a:t>
            </a:r>
            <a:r>
              <a:rPr b="1" lang="en-US">
                <a:solidFill>
                  <a:srgbClr val="E69829"/>
                </a:solidFill>
              </a:rPr>
              <a:t>HDRL</a:t>
            </a:r>
            <a:r>
              <a:rPr b="1" lang="en-US"/>
              <a:t> </a:t>
            </a:r>
            <a:r>
              <a:rPr lang="en-US"/>
              <a:t>- Heliophysics Digital Resource Library, </a:t>
            </a:r>
            <a:r>
              <a:rPr b="1" lang="en-US">
                <a:solidFill>
                  <a:srgbClr val="E69829"/>
                </a:solidFill>
              </a:rPr>
              <a:t>SWRP</a:t>
            </a:r>
            <a:r>
              <a:rPr lang="en-US"/>
              <a:t> -  Space Weather Research Program), partner with NASA JSC/</a:t>
            </a:r>
            <a:r>
              <a:rPr b="1" lang="en-US">
                <a:solidFill>
                  <a:srgbClr val="E69829"/>
                </a:solidFill>
              </a:rPr>
              <a:t>SRAG</a:t>
            </a:r>
            <a:r>
              <a:rPr lang="en-US"/>
              <a:t> (Space Radiation Analysis Group)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Computational resources: </a:t>
            </a:r>
            <a:r>
              <a:rPr b="1" lang="en-US">
                <a:solidFill>
                  <a:srgbClr val="E69829"/>
                </a:solidFill>
              </a:rPr>
              <a:t>GSFC</a:t>
            </a:r>
            <a:r>
              <a:rPr lang="en-US"/>
              <a:t> (in-house), </a:t>
            </a:r>
            <a:r>
              <a:rPr b="1" lang="en-US">
                <a:solidFill>
                  <a:srgbClr val="E69829"/>
                </a:solidFill>
              </a:rPr>
              <a:t>NASA HECC </a:t>
            </a:r>
            <a:r>
              <a:rPr lang="en-US"/>
              <a:t>(e.g. Pleiades), </a:t>
            </a:r>
            <a:r>
              <a:rPr b="1" lang="en-US">
                <a:solidFill>
                  <a:srgbClr val="E69829"/>
                </a:solidFill>
              </a:rPr>
              <a:t>AWS cloud </a:t>
            </a:r>
            <a:r>
              <a:rPr lang="en-US"/>
              <a:t>(advised by Goddard CISTO Computational and Information Sciences and Technology Office)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solidFill>
                  <a:srgbClr val="E69829"/>
                </a:solidFill>
              </a:rPr>
              <a:t>31 staff members</a:t>
            </a:r>
            <a:r>
              <a:rPr b="1" lang="en-US"/>
              <a:t> </a:t>
            </a:r>
            <a:r>
              <a:rPr lang="en-US"/>
              <a:t>(mix of permanent/temporary, full/part time)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solidFill>
                  <a:srgbClr val="E69829"/>
                </a:solidFill>
              </a:rPr>
              <a:t>~ 2000 runs </a:t>
            </a:r>
            <a:r>
              <a:rPr lang="en-US"/>
              <a:t>executed per year. </a:t>
            </a:r>
            <a:r>
              <a:rPr b="1" lang="en-US">
                <a:solidFill>
                  <a:srgbClr val="E69829"/>
                </a:solidFill>
              </a:rPr>
              <a:t>10-15+ user publications </a:t>
            </a:r>
            <a:r>
              <a:rPr lang="en-US"/>
              <a:t>per year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b="1" lang="en-US">
                <a:solidFill>
                  <a:srgbClr val="E69829"/>
                </a:solidFill>
              </a:rPr>
              <a:t>~2000 unique users</a:t>
            </a:r>
            <a:r>
              <a:rPr b="1" lang="en-US"/>
              <a:t> </a:t>
            </a:r>
            <a:r>
              <a:rPr lang="en-US"/>
              <a:t>2018-2022. Users from </a:t>
            </a:r>
            <a:r>
              <a:rPr b="1" lang="en-US">
                <a:solidFill>
                  <a:srgbClr val="E69829"/>
                </a:solidFill>
              </a:rPr>
              <a:t>170 countries </a:t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905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4"/>
          <p:cNvGraphicFramePr/>
          <p:nvPr/>
        </p:nvGraphicFramePr>
        <p:xfrm>
          <a:off x="133564" y="643466"/>
          <a:ext cx="12058436" cy="6214534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03" name="Google Shape;203;p4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Runs on Request – Executed per 6 months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Long-Term CCMC Team Members</a:t>
            </a:r>
            <a:endParaRPr/>
          </a:p>
        </p:txBody>
      </p:sp>
      <p:pic>
        <p:nvPicPr>
          <p:cNvPr id="210" name="Google Shape;2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353" y="1428421"/>
            <a:ext cx="1238968" cy="1255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5"/>
          <p:cNvSpPr txBox="1"/>
          <p:nvPr/>
        </p:nvSpPr>
        <p:spPr>
          <a:xfrm>
            <a:off x="401100" y="2755050"/>
            <a:ext cx="20121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Masha Kuznetsova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Geospace Scientist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6340" y="1213019"/>
            <a:ext cx="1238968" cy="1255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3" name="Google Shape;213;p5"/>
          <p:cNvSpPr txBox="1"/>
          <p:nvPr/>
        </p:nvSpPr>
        <p:spPr>
          <a:xfrm>
            <a:off x="2871515" y="2506537"/>
            <a:ext cx="15690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Leila Mays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Deputy Director,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 Scientist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97064" y="1213019"/>
            <a:ext cx="1238968" cy="1255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5" name="Google Shape;215;p5"/>
          <p:cNvSpPr txBox="1"/>
          <p:nvPr/>
        </p:nvSpPr>
        <p:spPr>
          <a:xfrm>
            <a:off x="5541198" y="2525518"/>
            <a:ext cx="13836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Chiu Wiegand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Lead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94186" y="4334517"/>
            <a:ext cx="1104901" cy="110490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75808" y="1453031"/>
            <a:ext cx="1238968" cy="1255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70913" y="3024752"/>
            <a:ext cx="1113757" cy="1113757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9" name="Google Shape;219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7254" y="4801727"/>
            <a:ext cx="1113757" cy="1113757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0" name="Google Shape;220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49697" y="3501283"/>
            <a:ext cx="1104902" cy="1104902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1" name="Google Shape;221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02591" y="4975451"/>
            <a:ext cx="1104902" cy="1104902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2" name="Google Shape;222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58905" y="3437433"/>
            <a:ext cx="1104901" cy="110490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3" name="Google Shape;223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60229" y="2868386"/>
            <a:ext cx="1104901" cy="110490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4" name="Google Shape;224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026423" y="4861951"/>
            <a:ext cx="1071341" cy="107134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5" name="Google Shape;225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075417" y="1042100"/>
            <a:ext cx="1238968" cy="1255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" name="Google Shape;226;p5"/>
          <p:cNvSpPr txBox="1"/>
          <p:nvPr/>
        </p:nvSpPr>
        <p:spPr>
          <a:xfrm>
            <a:off x="7409203" y="2335618"/>
            <a:ext cx="2571395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Tina Tsui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Collaborative Environments Architect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2792062" y="5956908"/>
            <a:ext cx="331728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Mendoza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Runs-on-Request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Coordinator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 txBox="1"/>
          <p:nvPr/>
        </p:nvSpPr>
        <p:spPr>
          <a:xfrm>
            <a:off x="9871307" y="2780716"/>
            <a:ext cx="184797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Lutz Rastaetter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Scientist/Software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 txBox="1"/>
          <p:nvPr/>
        </p:nvSpPr>
        <p:spPr>
          <a:xfrm>
            <a:off x="4163961" y="4017332"/>
            <a:ext cx="175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Macneice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6480552" y="4114243"/>
            <a:ext cx="1956718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Yihua Zheng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Geospace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 txBox="1"/>
          <p:nvPr/>
        </p:nvSpPr>
        <p:spPr>
          <a:xfrm>
            <a:off x="8359581" y="4555967"/>
            <a:ext cx="208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Sandro Taktakishvili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 txBox="1"/>
          <p:nvPr/>
        </p:nvSpPr>
        <p:spPr>
          <a:xfrm>
            <a:off x="247432" y="5945143"/>
            <a:ext cx="179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Darren De Zeeuw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Scientist/Software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1901983" y="4566666"/>
            <a:ext cx="18870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Rick Mullinix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ISWA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7208242" y="6133689"/>
            <a:ext cx="1383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Kiran Patel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/>
          <p:cNvSpPr txBox="1"/>
          <p:nvPr/>
        </p:nvSpPr>
        <p:spPr>
          <a:xfrm>
            <a:off x="10509864" y="5499905"/>
            <a:ext cx="139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Sarabjit Bakshi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New CCMC Team Members </a:t>
            </a:r>
            <a:r>
              <a:rPr lang="en-US" sz="2000"/>
              <a:t>(joined after 2018)</a:t>
            </a:r>
            <a:endParaRPr/>
          </a:p>
        </p:txBody>
      </p:sp>
      <p:pic>
        <p:nvPicPr>
          <p:cNvPr id="242" name="Google Shape;2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0395" y="4708851"/>
            <a:ext cx="1103472" cy="1103472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4909" y="953969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6127" y="1274893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5" name="Google Shape;245;p6"/>
          <p:cNvPicPr preferRelativeResize="0"/>
          <p:nvPr/>
        </p:nvPicPr>
        <p:blipFill rotWithShape="1">
          <a:blip r:embed="rId6">
            <a:alphaModFix/>
          </a:blip>
          <a:srcRect b="20468" l="13801" r="11441" t="4773"/>
          <a:stretch/>
        </p:blipFill>
        <p:spPr>
          <a:xfrm>
            <a:off x="3701459" y="3038034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6" name="Google Shape;24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58980" y="1119598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7" name="Google Shape;247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73636" y="2778223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8" name="Google Shape;248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0061" y="1168237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9" name="Google Shape;249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88152" y="4765188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72363" y="4831306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81680" y="4829259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2" name="Google Shape;252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09028" y="2909415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3" name="Google Shape;253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861715" y="2909415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4" name="Google Shape;254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845864" y="2877264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28193" y="4829259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6" name="Google Shape;256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6919" y="3057197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7" name="Google Shape;257;p6"/>
          <p:cNvSpPr txBox="1"/>
          <p:nvPr/>
        </p:nvSpPr>
        <p:spPr>
          <a:xfrm>
            <a:off x="5902572" y="5778712"/>
            <a:ext cx="17013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Chinwe Didigu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Runs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6"/>
          <p:cNvSpPr txBox="1"/>
          <p:nvPr/>
        </p:nvSpPr>
        <p:spPr>
          <a:xfrm>
            <a:off x="6066988" y="2359212"/>
            <a:ext cx="1512485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Light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6"/>
          <p:cNvSpPr txBox="1"/>
          <p:nvPr/>
        </p:nvSpPr>
        <p:spPr>
          <a:xfrm>
            <a:off x="7876437" y="2242133"/>
            <a:ext cx="1512485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Claudio Corti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143882" y="1157814"/>
            <a:ext cx="1103471" cy="1103471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1" name="Google Shape;261;p6"/>
          <p:cNvSpPr txBox="1"/>
          <p:nvPr/>
        </p:nvSpPr>
        <p:spPr>
          <a:xfrm>
            <a:off x="2342257" y="2334004"/>
            <a:ext cx="192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Corey Bettenhausen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6"/>
          <p:cNvSpPr txBox="1"/>
          <p:nvPr/>
        </p:nvSpPr>
        <p:spPr>
          <a:xfrm>
            <a:off x="9388922" y="6009859"/>
            <a:ext cx="17013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Elon Olsson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OpenSpace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6"/>
          <p:cNvSpPr txBox="1"/>
          <p:nvPr/>
        </p:nvSpPr>
        <p:spPr>
          <a:xfrm>
            <a:off x="3582361" y="4108845"/>
            <a:ext cx="13719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 Wang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ITM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postdoc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6"/>
          <p:cNvSpPr txBox="1"/>
          <p:nvPr/>
        </p:nvSpPr>
        <p:spPr>
          <a:xfrm>
            <a:off x="115854" y="4180188"/>
            <a:ext cx="130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 Yue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ITM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6"/>
          <p:cNvSpPr txBox="1"/>
          <p:nvPr/>
        </p:nvSpPr>
        <p:spPr>
          <a:xfrm>
            <a:off x="9735994" y="2025240"/>
            <a:ext cx="17013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Jocelyn Jones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Scoreboard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"/>
          <p:cNvSpPr txBox="1"/>
          <p:nvPr/>
        </p:nvSpPr>
        <p:spPr>
          <a:xfrm>
            <a:off x="6712980" y="4012886"/>
            <a:ext cx="192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Katie Garcia-Sage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Geospace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"/>
          <p:cNvSpPr txBox="1"/>
          <p:nvPr/>
        </p:nvSpPr>
        <p:spPr>
          <a:xfrm>
            <a:off x="4395526" y="2175456"/>
            <a:ext cx="145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Kyla Roberts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Admin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 txBox="1"/>
          <p:nvPr/>
        </p:nvSpPr>
        <p:spPr>
          <a:xfrm>
            <a:off x="420667" y="5973182"/>
            <a:ext cx="17013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Maksym Petrenko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Runs-on-Request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 txBox="1"/>
          <p:nvPr/>
        </p:nvSpPr>
        <p:spPr>
          <a:xfrm>
            <a:off x="2116761" y="5866824"/>
            <a:ext cx="19215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Moussa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Instant Runs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 txBox="1"/>
          <p:nvPr/>
        </p:nvSpPr>
        <p:spPr>
          <a:xfrm>
            <a:off x="4360847" y="5954876"/>
            <a:ext cx="13719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Rita Owens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Instant Runs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 txBox="1"/>
          <p:nvPr/>
        </p:nvSpPr>
        <p:spPr>
          <a:xfrm>
            <a:off x="1469721" y="4032291"/>
            <a:ext cx="175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Min-Yang Chou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ITM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8337341" y="3887959"/>
            <a:ext cx="2508837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Mostafa El Alaoui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Geospace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511078" y="2219777"/>
            <a:ext cx="1812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 Manessis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 Lead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6"/>
          <p:cNvSpPr txBox="1"/>
          <p:nvPr/>
        </p:nvSpPr>
        <p:spPr>
          <a:xfrm>
            <a:off x="10508749" y="4065977"/>
            <a:ext cx="175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Rebecca Ringuette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Software, 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Kamodo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 txBox="1"/>
          <p:nvPr/>
        </p:nvSpPr>
        <p:spPr>
          <a:xfrm>
            <a:off x="7603872" y="5930006"/>
            <a:ext cx="19215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Tyler Schiewe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Architect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892841" y="1168237"/>
            <a:ext cx="865829" cy="1188977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erson wearing a hat&#10;&#10;Description automatically generated with medium confidence" id="277" name="Google Shape;277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599409" y="4829259"/>
            <a:ext cx="1121260" cy="1181969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erson with curly hair&#10;&#10;Description automatically generated with medium confidence" id="278" name="Google Shape;278;p6"/>
          <p:cNvPicPr preferRelativeResize="0"/>
          <p:nvPr/>
        </p:nvPicPr>
        <p:blipFill rotWithShape="1">
          <a:blip r:embed="rId21">
            <a:alphaModFix/>
          </a:blip>
          <a:srcRect b="14875" l="0" r="0" t="0"/>
          <a:stretch/>
        </p:blipFill>
        <p:spPr>
          <a:xfrm>
            <a:off x="5392872" y="2893875"/>
            <a:ext cx="961896" cy="1025078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9" name="Google Shape;279;p6"/>
          <p:cNvSpPr txBox="1"/>
          <p:nvPr/>
        </p:nvSpPr>
        <p:spPr>
          <a:xfrm>
            <a:off x="5198202" y="3910574"/>
            <a:ext cx="13719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Joshua Pettit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ITM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postdoc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"/>
          <p:cNvSpPr txBox="1"/>
          <p:nvPr>
            <p:ph type="title"/>
          </p:nvPr>
        </p:nvSpPr>
        <p:spPr>
          <a:xfrm>
            <a:off x="838200" y="307865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Space Weather at CCMC</a:t>
            </a:r>
            <a:endParaRPr/>
          </a:p>
        </p:txBody>
      </p:sp>
      <p:sp>
        <p:nvSpPr>
          <p:cNvPr id="286" name="Google Shape;286;p7"/>
          <p:cNvSpPr txBox="1"/>
          <p:nvPr>
            <p:ph idx="1" type="body"/>
          </p:nvPr>
        </p:nvSpPr>
        <p:spPr>
          <a:xfrm>
            <a:off x="536713" y="1144811"/>
            <a:ext cx="10817087" cy="5583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Real-time space weather activities that require </a:t>
            </a:r>
            <a:r>
              <a:rPr b="1" lang="en-US" sz="2400">
                <a:solidFill>
                  <a:srgbClr val="E69829"/>
                </a:solidFill>
              </a:rPr>
              <a:t>human-in-the-loop</a:t>
            </a:r>
            <a:r>
              <a:rPr b="1" lang="en-US" sz="2400"/>
              <a:t> </a:t>
            </a:r>
            <a:r>
              <a:rPr lang="en-US" sz="2400"/>
              <a:t>analyses and training, previously performed by CCMC staff, have </a:t>
            </a:r>
            <a:r>
              <a:rPr b="1" lang="en-US" sz="2400">
                <a:solidFill>
                  <a:srgbClr val="E69829"/>
                </a:solidFill>
              </a:rPr>
              <a:t>transitioned from CCMC to Moon-to-Mars (M2M) Office</a:t>
            </a:r>
            <a:r>
              <a:rPr b="1" lang="en-US" sz="2400"/>
              <a:t> </a:t>
            </a:r>
            <a:r>
              <a:rPr lang="en-US" sz="2400"/>
              <a:t>(Director: Yari Collado-Vega, Deputy: Anna Chulaki)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CCMC no longer trains space weather forecasters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CCMC continues to be the </a:t>
            </a:r>
            <a:r>
              <a:rPr b="1" lang="en-US" sz="2400">
                <a:solidFill>
                  <a:srgbClr val="E69829"/>
                </a:solidFill>
              </a:rPr>
              <a:t>primary interface with model developers and the research community for all model/tools onboarding </a:t>
            </a:r>
            <a:r>
              <a:rPr lang="en-US" sz="2400"/>
              <a:t>(including real-time)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CCMC is continuing all other </a:t>
            </a:r>
            <a:r>
              <a:rPr b="1" lang="en-US" sz="2400">
                <a:solidFill>
                  <a:srgbClr val="E69829"/>
                </a:solidFill>
              </a:rPr>
              <a:t>real-time space weather activities </a:t>
            </a:r>
            <a:r>
              <a:rPr lang="en-US" sz="2400"/>
              <a:t>including developing real-time systems, running real-time simulations, automatic ingesting and serving information through CCMC’s space weather portals and perpetual archives: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iSWA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- integrated Space Weather Analysis system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DONKI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- Database of Notifications, Knowledge, Information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Scoreboards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– pre-event forecast collection, comparative display, and database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M2M analysts provide entries/feeds into into DONKI, iSWA and the CME Scoreboard, when human-in-the-loop actions are required</a:t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integrated Space Weather Analysis System (iSWA)</a:t>
            </a:r>
            <a:br>
              <a:rPr lang="en-US"/>
            </a:br>
            <a:r>
              <a:rPr lang="en-US" sz="2200"/>
              <a:t>Flexible Portal for Ready-to-be-Used SWx Products</a:t>
            </a:r>
            <a:endParaRPr/>
          </a:p>
        </p:txBody>
      </p:sp>
      <p:sp>
        <p:nvSpPr>
          <p:cNvPr id="293" name="Google Shape;293;p8"/>
          <p:cNvSpPr txBox="1"/>
          <p:nvPr>
            <p:ph idx="1" type="body"/>
          </p:nvPr>
        </p:nvSpPr>
        <p:spPr>
          <a:xfrm>
            <a:off x="7243280" y="1825624"/>
            <a:ext cx="449066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Ingest observational and simulated real-time data streams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Simulated data and widgets/cygnets can be streamed from external sources by CCMC partners (plug-and-play)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User configurable display layouts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Ability to go back in time and save layouts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Utilized for SW monitoring, event studies, system science, forecaster training, demos of new capabilities</a:t>
            </a:r>
            <a:endParaRPr/>
          </a:p>
          <a:p>
            <a:pPr indent="-9080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9080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iswa_layout_example1.png" id="294" name="Google Shape;2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392" y="1825624"/>
            <a:ext cx="6799638" cy="4215580"/>
          </a:xfrm>
          <a:prstGeom prst="rect">
            <a:avLst/>
          </a:prstGeom>
          <a:noFill/>
          <a:ln cap="sq" cmpd="sng" w="158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95" name="Google Shape;295;p8"/>
          <p:cNvSpPr txBox="1"/>
          <p:nvPr/>
        </p:nvSpPr>
        <p:spPr>
          <a:xfrm>
            <a:off x="10293667" y="6002731"/>
            <a:ext cx="1225785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R. Mullinix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66392" y="6192772"/>
            <a:ext cx="6799638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https://iswa.ccmc.gsfc.nasa.gov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9"/>
          <p:cNvSpPr txBox="1"/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Highlights of iSWA Upgrades</a:t>
            </a:r>
            <a:endParaRPr/>
          </a:p>
        </p:txBody>
      </p:sp>
      <p:sp>
        <p:nvSpPr>
          <p:cNvPr id="303" name="Google Shape;303;p9"/>
          <p:cNvSpPr txBox="1"/>
          <p:nvPr>
            <p:ph idx="1" type="body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Added new real-time observed and simulated data streams: PINE, UMASEP, NAIRAS, HESPERIA, observed F10.7, TEC maps, WSA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Reengineered webservices and all numerical data feeds are available via the iSWA </a:t>
            </a:r>
            <a:r>
              <a:rPr lang="en-US">
                <a:solidFill>
                  <a:srgbClr val="E69829"/>
                </a:solidFill>
              </a:rPr>
              <a:t>HAPI webservices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https://iswa.gsfc.nasa.gov/IswaSystemWebApp/hapi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User interface changes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Added “</a:t>
            </a:r>
            <a:r>
              <a:rPr lang="en-US">
                <a:solidFill>
                  <a:srgbClr val="E69829"/>
                </a:solidFill>
              </a:rPr>
              <a:t>info</a:t>
            </a:r>
            <a:r>
              <a:rPr lang="en-US"/>
              <a:t>” button to each cygnet with individual detailed description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Added a “</a:t>
            </a:r>
            <a:r>
              <a:rPr lang="en-US">
                <a:solidFill>
                  <a:srgbClr val="E69829"/>
                </a:solidFill>
              </a:rPr>
              <a:t>Mars</a:t>
            </a:r>
            <a:r>
              <a:rPr lang="en-US"/>
              <a:t>” tab (collaboration between CCMC, Maven, and M2M)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Added “</a:t>
            </a:r>
            <a:r>
              <a:rPr lang="en-US">
                <a:solidFill>
                  <a:srgbClr val="E69829"/>
                </a:solidFill>
              </a:rPr>
              <a:t>Radiation/Plasma Effects</a:t>
            </a:r>
            <a:r>
              <a:rPr lang="en-US"/>
              <a:t>” tab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Added “</a:t>
            </a:r>
            <a:r>
              <a:rPr lang="en-US">
                <a:solidFill>
                  <a:srgbClr val="E69829"/>
                </a:solidFill>
              </a:rPr>
              <a:t>Retired</a:t>
            </a:r>
            <a:r>
              <a:rPr lang="en-US"/>
              <a:t>” tab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Cleaned up catalog of products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>
                <a:solidFill>
                  <a:srgbClr val="E69829"/>
                </a:solidFill>
              </a:rPr>
              <a:t>Improved timeline plots </a:t>
            </a:r>
            <a:r>
              <a:rPr lang="en-US"/>
              <a:t>with downloadable JSON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Ongoing: designing a modern vision of iSWA Next Gen system</a:t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CMC 2022 Workshop - No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CMC 2022 Workshop -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2022-06-05T22:29:12Z</dcterms:created>
  <dc:creator>Mullinix, Richard E. (GSFC-5870)</dc:creator>
</cp:coreProperties>
</file>