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716" r:id="rId2"/>
    <p:sldId id="703" r:id="rId3"/>
    <p:sldId id="623" r:id="rId4"/>
    <p:sldId id="717" r:id="rId5"/>
    <p:sldId id="704" r:id="rId6"/>
    <p:sldId id="669" r:id="rId7"/>
    <p:sldId id="706" r:id="rId8"/>
    <p:sldId id="677" r:id="rId9"/>
    <p:sldId id="697" r:id="rId10"/>
    <p:sldId id="698" r:id="rId11"/>
    <p:sldId id="699" r:id="rId12"/>
    <p:sldId id="676" r:id="rId13"/>
    <p:sldId id="700" r:id="rId14"/>
    <p:sldId id="720" r:id="rId15"/>
    <p:sldId id="692" r:id="rId16"/>
    <p:sldId id="702" r:id="rId17"/>
    <p:sldId id="681" r:id="rId18"/>
    <p:sldId id="694" r:id="rId19"/>
    <p:sldId id="695" r:id="rId20"/>
    <p:sldId id="683" r:id="rId21"/>
    <p:sldId id="686" r:id="rId22"/>
    <p:sldId id="718" r:id="rId23"/>
    <p:sldId id="688" r:id="rId24"/>
    <p:sldId id="687" r:id="rId25"/>
    <p:sldId id="690" r:id="rId26"/>
    <p:sldId id="689" r:id="rId27"/>
    <p:sldId id="655" r:id="rId28"/>
    <p:sldId id="617" r:id="rId29"/>
    <p:sldId id="616" r:id="rId30"/>
    <p:sldId id="624" r:id="rId31"/>
    <p:sldId id="696" r:id="rId32"/>
    <p:sldId id="714" r:id="rId33"/>
    <p:sldId id="715" r:id="rId34"/>
    <p:sldId id="713" r:id="rId35"/>
    <p:sldId id="672" r:id="rId36"/>
    <p:sldId id="684" r:id="rId37"/>
    <p:sldId id="678" r:id="rId38"/>
    <p:sldId id="705" r:id="rId39"/>
    <p:sldId id="719" r:id="rId4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DAEA"/>
    <a:srgbClr val="4FE870"/>
    <a:srgbClr val="FF7C12"/>
    <a:srgbClr val="82074F"/>
    <a:srgbClr val="CCFFFF"/>
    <a:srgbClr val="0000FF"/>
    <a:srgbClr val="FFFF66"/>
    <a:srgbClr val="E6E6E6"/>
    <a:srgbClr val="CC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09" autoAdjust="0"/>
    <p:restoredTop sz="94660"/>
  </p:normalViewPr>
  <p:slideViewPr>
    <p:cSldViewPr>
      <p:cViewPr>
        <p:scale>
          <a:sx n="100" d="100"/>
          <a:sy n="100" d="100"/>
        </p:scale>
        <p:origin x="-1008" y="-7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3304" y="-12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charset="0"/>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charset="0"/>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charset="0"/>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charset="0"/>
              </a:defRPr>
            </a:lvl1pPr>
          </a:lstStyle>
          <a:p>
            <a:pPr>
              <a:defRPr/>
            </a:pPr>
            <a:fld id="{B39852E2-7133-4844-8FFC-29B2F0EC4B3E}" type="slidenum">
              <a:rPr lang="en-US"/>
              <a:pPr>
                <a:defRPr/>
              </a:pPr>
              <a:t>‹#›</a:t>
            </a:fld>
            <a:endParaRPr lang="en-US"/>
          </a:p>
        </p:txBody>
      </p:sp>
    </p:spTree>
    <p:extLst>
      <p:ext uri="{BB962C8B-B14F-4D97-AF65-F5344CB8AC3E}">
        <p14:creationId xmlns:p14="http://schemas.microsoft.com/office/powerpoint/2010/main" val="243788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charset="0"/>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charset="0"/>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charset="0"/>
              </a:defRPr>
            </a:lvl1pPr>
          </a:lstStyle>
          <a:p>
            <a:pPr>
              <a:defRPr/>
            </a:pPr>
            <a:fld id="{6393886B-CBAF-EA4F-A93B-238C810FE7CA}" type="slidenum">
              <a:rPr lang="en-US"/>
              <a:pPr>
                <a:defRPr/>
              </a:pPr>
              <a:t>‹#›</a:t>
            </a:fld>
            <a:endParaRPr lang="en-US"/>
          </a:p>
        </p:txBody>
      </p:sp>
    </p:spTree>
    <p:extLst>
      <p:ext uri="{BB962C8B-B14F-4D97-AF65-F5344CB8AC3E}">
        <p14:creationId xmlns:p14="http://schemas.microsoft.com/office/powerpoint/2010/main" val="26092468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www.solarmonitor.org/region.php?date=20120927&amp;region=11577"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1</a:t>
            </a:fld>
            <a:endParaRPr lang="en-US"/>
          </a:p>
        </p:txBody>
      </p:sp>
    </p:spTree>
    <p:extLst>
      <p:ext uri="{BB962C8B-B14F-4D97-AF65-F5344CB8AC3E}">
        <p14:creationId xmlns:p14="http://schemas.microsoft.com/office/powerpoint/2010/main" val="947284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particles do not</a:t>
            </a:r>
            <a:r>
              <a:rPr lang="en-US" baseline="0" dirty="0" smtClean="0"/>
              <a:t> easily cross from one magnetic field line to another, it may seem like all SEP events would then be very narrow in longitude.</a:t>
            </a:r>
          </a:p>
          <a:p>
            <a:r>
              <a:rPr lang="en-US" dirty="0" smtClean="0"/>
              <a:t>However,</a:t>
            </a:r>
            <a:r>
              <a:rPr lang="en-US" baseline="0" dirty="0" smtClean="0"/>
              <a:t> a CME can play a role not only in accelerating the particles, but also in distributing them over a wide range of longitudes, as we can see here in this simulation. </a:t>
            </a:r>
            <a:endParaRPr lang="en-US" dirty="0" smtClean="0"/>
          </a:p>
          <a:p>
            <a:r>
              <a:rPr lang="en-US" dirty="0" smtClean="0"/>
              <a:t>Here is a simulation</a:t>
            </a:r>
            <a:r>
              <a:rPr lang="en-US" baseline="0" dirty="0" smtClean="0"/>
              <a:t> that shows us what that might look like.</a:t>
            </a:r>
          </a:p>
          <a:p>
            <a:r>
              <a:rPr lang="en-US" baseline="0" dirty="0" smtClean="0"/>
              <a:t>So, remember, when there is a </a:t>
            </a:r>
            <a:r>
              <a:rPr lang="en-US" baseline="0" dirty="0" err="1" smtClean="0"/>
              <a:t>cme</a:t>
            </a:r>
            <a:r>
              <a:rPr lang="en-US" baseline="0" dirty="0" smtClean="0"/>
              <a:t>, it can widen the area of the </a:t>
            </a:r>
            <a:r>
              <a:rPr lang="en-US" baseline="0" dirty="0" err="1" smtClean="0"/>
              <a:t>SEPs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particles do not</a:t>
            </a:r>
            <a:r>
              <a:rPr lang="en-US" baseline="0" dirty="0" smtClean="0"/>
              <a:t> easily cross from one magnetic field line to another, it may seem like all SEP events would then be very narrow in longitude.</a:t>
            </a:r>
          </a:p>
          <a:p>
            <a:r>
              <a:rPr lang="en-US" dirty="0" smtClean="0"/>
              <a:t>However,</a:t>
            </a:r>
            <a:r>
              <a:rPr lang="en-US" baseline="0" dirty="0" smtClean="0"/>
              <a:t> a CME can play a role not only in accelerating the particles, but also in distributing them over a wide range of longitudes, as we can see here in this simulation. </a:t>
            </a:r>
            <a:r>
              <a:rPr lang="en-US" baseline="0" dirty="0" err="1" smtClean="0"/>
              <a:t>Sandro</a:t>
            </a:r>
            <a:r>
              <a:rPr lang="en-US" baseline="0" dirty="0" smtClean="0"/>
              <a:t> said how </a:t>
            </a:r>
            <a:r>
              <a:rPr lang="en-US" baseline="0" dirty="0" err="1" smtClean="0"/>
              <a:t>CMEs</a:t>
            </a:r>
            <a:r>
              <a:rPr lang="en-US" baseline="0" dirty="0" smtClean="0"/>
              <a:t> can be greater than 100 in width, so it is possible for the same SEP event to be seen at multiple locations.  </a:t>
            </a:r>
            <a:endParaRPr lang="en-US" dirty="0" smtClean="0"/>
          </a:p>
          <a:p>
            <a:r>
              <a:rPr lang="en-US" dirty="0" smtClean="0"/>
              <a:t>Here is a simulation</a:t>
            </a:r>
            <a:r>
              <a:rPr lang="en-US" baseline="0" dirty="0" smtClean="0"/>
              <a:t> that shows us what that might look like.</a:t>
            </a:r>
          </a:p>
          <a:p>
            <a:r>
              <a:rPr lang="en-US" baseline="0" dirty="0" smtClean="0"/>
              <a:t>So, remember, when there is a </a:t>
            </a:r>
            <a:r>
              <a:rPr lang="en-US" baseline="0" dirty="0" err="1" smtClean="0"/>
              <a:t>cme</a:t>
            </a:r>
            <a:r>
              <a:rPr lang="en-US" baseline="0" dirty="0" smtClean="0"/>
              <a:t>, it can widen the area of the </a:t>
            </a:r>
            <a:r>
              <a:rPr lang="en-US" baseline="0" dirty="0" err="1" smtClean="0"/>
              <a:t>SEPs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SEP intensity is usually measured in</a:t>
            </a:r>
            <a:r>
              <a:rPr lang="en-US" baseline="0" dirty="0" smtClean="0"/>
              <a:t> differential flux, differential energy flux or </a:t>
            </a:r>
            <a:r>
              <a:rPr lang="en-US" baseline="0" dirty="0" err="1" smtClean="0"/>
              <a:t>fluence</a:t>
            </a:r>
            <a:endParaRPr lang="en-US" dirty="0" smtClean="0"/>
          </a:p>
          <a:p>
            <a:endParaRPr lang="en-US" dirty="0" smtClean="0"/>
          </a:p>
          <a:p>
            <a:r>
              <a:rPr lang="en-US" dirty="0" smtClean="0"/>
              <a:t>Converting between the two is</a:t>
            </a:r>
            <a:r>
              <a:rPr lang="en-US" baseline="0" dirty="0" smtClean="0"/>
              <a:t> important to know in order to quantify the relative strengths.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 intensity is usually measured in</a:t>
            </a:r>
            <a:r>
              <a:rPr lang="en-US" baseline="0" dirty="0" smtClean="0"/>
              <a:t> differential flux, differential energy flux or </a:t>
            </a:r>
            <a:r>
              <a:rPr lang="en-US" baseline="0" dirty="0" err="1" smtClean="0"/>
              <a:t>fluence</a:t>
            </a:r>
            <a:endParaRPr lang="en-US" baseline="0" dirty="0" smtClean="0"/>
          </a:p>
          <a:p>
            <a:endParaRPr lang="en-US" baseline="0" dirty="0" smtClean="0"/>
          </a:p>
          <a:p>
            <a:r>
              <a:rPr lang="en-US" baseline="0" dirty="0" smtClean="0"/>
              <a:t>The extreme values of SEP events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16</a:t>
            </a:fld>
            <a:endParaRPr lang="en-US"/>
          </a:p>
        </p:txBody>
      </p:sp>
    </p:spTree>
    <p:extLst>
      <p:ext uri="{BB962C8B-B14F-4D97-AF65-F5344CB8AC3E}">
        <p14:creationId xmlns:p14="http://schemas.microsoft.com/office/powerpoint/2010/main" val="3504857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a:t>
            </a:r>
            <a:r>
              <a:rPr lang="en-US" baseline="0" dirty="0" smtClean="0"/>
              <a:t> way that we “see” SEPs are in images, for example, coronagraphs. Here you can see the ‘snow’ of particles hitting the detector.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Here is an example</a:t>
            </a:r>
            <a:r>
              <a:rPr lang="en-US" baseline="0" dirty="0" smtClean="0"/>
              <a:t> of an event where the 10 </a:t>
            </a:r>
            <a:r>
              <a:rPr lang="en-US" baseline="0" dirty="0" err="1" smtClean="0"/>
              <a:t>MeV</a:t>
            </a:r>
            <a:r>
              <a:rPr lang="en-US" baseline="0" dirty="0" smtClean="0"/>
              <a:t> limit was met, but not the 100 </a:t>
            </a:r>
            <a:r>
              <a:rPr lang="en-US" baseline="0" dirty="0" err="1" smtClean="0"/>
              <a:t>MeV</a:t>
            </a:r>
            <a:r>
              <a:rPr lang="en-US" baseline="0" dirty="0" smtClean="0"/>
              <a: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SOHO: &gt; 15.8 </a:t>
            </a:r>
            <a:r>
              <a:rPr lang="en-US" dirty="0" err="1" smtClean="0"/>
              <a:t>MeV</a:t>
            </a:r>
            <a:r>
              <a:rPr lang="en-US" dirty="0" smtClean="0"/>
              <a:t> proton channels 0.1 </a:t>
            </a:r>
            <a:r>
              <a:rPr lang="en-US" dirty="0" err="1" smtClean="0"/>
              <a:t>pfu/MeV</a:t>
            </a:r>
            <a:r>
              <a:rPr lang="en-US" dirty="0" smtClean="0"/>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NOAA/SWPC’s classification</a:t>
            </a:r>
            <a:r>
              <a:rPr lang="en-US" baseline="0" dirty="0" smtClean="0"/>
              <a:t> of SEP events</a:t>
            </a:r>
            <a:r>
              <a:rPr lang="en-US" baseline="0" dirty="0"/>
              <a:t> </a:t>
            </a:r>
            <a:r>
              <a:rPr lang="en-US" baseline="0" dirty="0" smtClean="0"/>
              <a:t>– based on the flux level of the &gt;10 MeV integral proton flux level. </a:t>
            </a:r>
          </a:p>
          <a:p>
            <a:endParaRPr lang="en-US" baseline="0" dirty="0" smtClean="0"/>
          </a:p>
          <a:p>
            <a:r>
              <a:rPr lang="en-US" baseline="0" dirty="0" smtClean="0"/>
              <a:t>Note: this is a simplified classification system. Impacts depend on multiple factors, such as spectra of an event. </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humans in space, higher energy particles are more relevant. The &gt;100 MeV proton</a:t>
            </a:r>
            <a:r>
              <a:rPr lang="en-US" baseline="0" dirty="0" smtClean="0"/>
              <a:t> flux is used.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20</a:t>
            </a:fld>
            <a:endParaRPr lang="en-US"/>
          </a:p>
        </p:txBody>
      </p:sp>
    </p:spTree>
    <p:extLst>
      <p:ext uri="{BB962C8B-B14F-4D97-AF65-F5344CB8AC3E}">
        <p14:creationId xmlns:p14="http://schemas.microsoft.com/office/powerpoint/2010/main" val="163325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ＭＳ Ｐゴシック" pitchFamily="-65" charset="-128"/>
                <a:cs typeface="ＭＳ Ｐゴシック" pitchFamily="-65" charset="-128"/>
              </a:rPr>
              <a:t>The main contributors to space radiation are Galactic Cosmic Rays (GCRs) and Solar Energetic Particles (SEPs). </a:t>
            </a:r>
          </a:p>
          <a:p>
            <a:endParaRPr lang="en-US" sz="1200" kern="1200" dirty="0" smtClean="0">
              <a:solidFill>
                <a:schemeClr val="tx1"/>
              </a:solidFill>
              <a:effectLst/>
              <a:latin typeface="Times New Roman" charset="0"/>
              <a:ea typeface="ＭＳ Ｐゴシック" pitchFamily="-65" charset="-128"/>
              <a:cs typeface="ＭＳ Ｐゴシック" pitchFamily="-65" charset="-128"/>
            </a:endParaRPr>
          </a:p>
          <a:p>
            <a:r>
              <a:rPr lang="en-US" sz="1200" kern="1200" dirty="0" smtClean="0">
                <a:solidFill>
                  <a:schemeClr val="tx1"/>
                </a:solidFill>
                <a:effectLst/>
                <a:latin typeface="Times New Roman" charset="0"/>
                <a:ea typeface="ＭＳ Ｐゴシック" pitchFamily="-65" charset="-128"/>
                <a:cs typeface="ＭＳ Ｐゴシック" pitchFamily="-65" charset="-128"/>
              </a:rPr>
              <a:t>The earliest detection of SEPs by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Forbush</a:t>
            </a:r>
            <a:r>
              <a:rPr lang="en-US" sz="1200" kern="1200" dirty="0" smtClean="0">
                <a:solidFill>
                  <a:schemeClr val="tx1"/>
                </a:solidFill>
                <a:effectLst/>
                <a:latin typeface="Times New Roman" charset="0"/>
                <a:ea typeface="ＭＳ Ｐゴシック" pitchFamily="-65" charset="-128"/>
                <a:cs typeface="ＭＳ Ｐゴシック" pitchFamily="-65" charset="-128"/>
              </a:rPr>
              <a:t> (1946) led to the term ‘solar cosmic rays’.  With what we know now about physical processes involved in the generation, acceleration and transport of GCRs and SEPs, the similarities in their initial names are more than just superficial. SEPs are usually associated with solar eruptions such as flares and Coronal Mass Ejections (CMEs). </a:t>
            </a:r>
          </a:p>
          <a:p>
            <a:endParaRPr lang="en-US" sz="1200" kern="1200" dirty="0" smtClean="0">
              <a:solidFill>
                <a:schemeClr val="tx1"/>
              </a:solidFill>
              <a:effectLst/>
              <a:latin typeface="Times New Roman" charset="0"/>
              <a:ea typeface="ＭＳ Ｐゴシック" pitchFamily="-65" charset="-128"/>
              <a:cs typeface="ＭＳ Ｐゴシック" pitchFamily="-65" charset="-128"/>
            </a:endParaRPr>
          </a:p>
          <a:p>
            <a:r>
              <a:rPr lang="en-US" sz="1200" kern="1200" dirty="0" smtClean="0">
                <a:solidFill>
                  <a:schemeClr val="tx1"/>
                </a:solidFill>
                <a:effectLst/>
                <a:latin typeface="Times New Roman" charset="0"/>
                <a:ea typeface="ＭＳ Ｐゴシック" pitchFamily="-65" charset="-128"/>
                <a:cs typeface="ＭＳ Ｐゴシック" pitchFamily="-65" charset="-128"/>
              </a:rPr>
              <a:t>Besides similarities, there are number of differences. GCRs have energies ( 10^8 – 10^20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eV</a:t>
            </a:r>
            <a:r>
              <a:rPr lang="en-US" sz="1200" kern="1200" dirty="0" smtClean="0">
                <a:solidFill>
                  <a:schemeClr val="tx1"/>
                </a:solidFill>
                <a:effectLst/>
                <a:latin typeface="Times New Roman" charset="0"/>
                <a:ea typeface="ＭＳ Ｐゴシック" pitchFamily="-65" charset="-128"/>
                <a:cs typeface="ＭＳ Ｐゴシック" pitchFamily="-65" charset="-128"/>
              </a:rPr>
              <a:t>/nucleon) much higher than SEPs ( 10^6 – 10^10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eV</a:t>
            </a:r>
            <a:r>
              <a:rPr lang="en-US" sz="1200" kern="1200" dirty="0" smtClean="0">
                <a:solidFill>
                  <a:schemeClr val="tx1"/>
                </a:solidFill>
                <a:effectLst/>
                <a:latin typeface="Times New Roman" charset="0"/>
                <a:ea typeface="ＭＳ Ｐゴシック" pitchFamily="-65" charset="-128"/>
                <a:cs typeface="ＭＳ Ｐゴシック" pitchFamily="-65" charset="-128"/>
              </a:rPr>
              <a:t>/nucleon). GCRs ions are typically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GeV</a:t>
            </a:r>
            <a:r>
              <a:rPr lang="en-US" sz="1200"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giga</a:t>
            </a:r>
            <a:r>
              <a:rPr lang="en-US" sz="1200" kern="1200" dirty="0" smtClean="0">
                <a:solidFill>
                  <a:schemeClr val="tx1"/>
                </a:solidFill>
                <a:effectLst/>
                <a:latin typeface="Times New Roman" charset="0"/>
                <a:ea typeface="ＭＳ Ｐゴシック" pitchFamily="-65" charset="-128"/>
                <a:cs typeface="ＭＳ Ｐゴシック" pitchFamily="-65" charset="-128"/>
              </a:rPr>
              <a:t> electron volt) and above while SEP ions are in the energy range of a few MeV to hundreds MeV. For some extreme SEP events, ions can be accelerated to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GeVs</a:t>
            </a:r>
            <a:r>
              <a:rPr lang="en-US" sz="1200" kern="1200" dirty="0" smtClean="0">
                <a:solidFill>
                  <a:schemeClr val="tx1"/>
                </a:solidFill>
                <a:effectLst/>
                <a:latin typeface="Times New Roman" charset="0"/>
                <a:ea typeface="ＭＳ Ｐゴシック" pitchFamily="-65" charset="-128"/>
                <a:cs typeface="ＭＳ Ｐゴシック" pitchFamily="-65" charset="-128"/>
              </a:rPr>
              <a:t> and higher.  In the near-Earth’s environment, GCR flux is at continuous background levels while SEP fluxes are highly dynamic and can vary several orders of magnitude in a short timescale. During large solar energetic particle (SEP) events the intensity of &gt;100 MeV protons hitting the upper atmosphere can be &gt;1000 times that of GCR protons. </a:t>
            </a:r>
          </a:p>
          <a:p>
            <a:endParaRPr lang="en-US" sz="1200" kern="1200" dirty="0" smtClean="0">
              <a:solidFill>
                <a:schemeClr val="tx1"/>
              </a:solidFill>
              <a:effectLst/>
              <a:latin typeface="Times New Roman" charset="0"/>
              <a:ea typeface="ＭＳ Ｐゴシック" pitchFamily="-65" charset="-128"/>
              <a:cs typeface="ＭＳ Ｐゴシック" pitchFamily="-65" charset="-128"/>
            </a:endParaRP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a:t>
            </a:fld>
            <a:endParaRPr lang="en-US"/>
          </a:p>
        </p:txBody>
      </p:sp>
    </p:spTree>
    <p:extLst>
      <p:ext uri="{BB962C8B-B14F-4D97-AF65-F5344CB8AC3E}">
        <p14:creationId xmlns:p14="http://schemas.microsoft.com/office/powerpoint/2010/main" val="3726757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D7E6FDA-5325-44F7-B4F7-C99905D2D563}" type="slidenum">
              <a:rPr lang="en-US"/>
              <a:pPr/>
              <a:t>22</a:t>
            </a:fld>
            <a:endParaRPr lang="en-US"/>
          </a:p>
        </p:txBody>
      </p:sp>
      <p:sp>
        <p:nvSpPr>
          <p:cNvPr id="61441" name="Rectangle 1"/>
          <p:cNvSpPr txBox="1">
            <a:spLocks noGrp="1" noRot="1" noChangeAspect="1" noChangeArrowheads="1"/>
          </p:cNvSpPr>
          <p:nvPr>
            <p:ph type="sldImg"/>
          </p:nvPr>
        </p:nvSpPr>
        <p:spPr bwMode="auto">
          <a:xfrm>
            <a:off x="1181100" y="706438"/>
            <a:ext cx="4648200" cy="3486150"/>
          </a:xfrm>
          <a:prstGeom prst="rect">
            <a:avLst/>
          </a:prstGeom>
          <a:solidFill>
            <a:srgbClr val="FFFFFF"/>
          </a:solidFill>
          <a:ln>
            <a:solidFill>
              <a:srgbClr val="000000"/>
            </a:solidFill>
            <a:miter lim="800000"/>
            <a:headEnd/>
            <a:tailEnd/>
          </a:ln>
        </p:spPr>
      </p:sp>
      <p:sp>
        <p:nvSpPr>
          <p:cNvPr id="61442" name="Rectangle 2"/>
          <p:cNvSpPr txBox="1">
            <a:spLocks noGrp="1" noChangeArrowheads="1"/>
          </p:cNvSpPr>
          <p:nvPr>
            <p:ph type="body" idx="1"/>
          </p:nvPr>
        </p:nvSpPr>
        <p:spPr bwMode="auto">
          <a:xfrm>
            <a:off x="701613" y="4414910"/>
            <a:ext cx="5608607" cy="4183086"/>
          </a:xfrm>
          <a:prstGeom prst="rect">
            <a:avLst/>
          </a:prstGeom>
          <a:noFill/>
          <a:ln cap="flat">
            <a:round/>
            <a:headEnd/>
            <a:tailEnd/>
          </a:ln>
        </p:spPr>
        <p:txBody>
          <a:bodyPr wrap="none" anchor="ctr"/>
          <a:lstStyle/>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The profile of a proton event depends on the longitude of the solar event relative to the observer. </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The major controlling agent is the existence of an interplanetary (IP) shock. </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1" dirty="0" smtClean="0">
                <a:solidFill>
                  <a:schemeClr val="tx2"/>
                </a:solidFill>
              </a:rPr>
              <a:t>Cane and </a:t>
            </a:r>
            <a:r>
              <a:rPr lang="en-US" sz="1200" b="0" i="1" dirty="0" err="1" smtClean="0">
                <a:solidFill>
                  <a:schemeClr val="tx2"/>
                </a:solidFill>
              </a:rPr>
              <a:t>Lario</a:t>
            </a:r>
            <a:r>
              <a:rPr lang="en-US" sz="1200" b="0" dirty="0" smtClean="0">
                <a:solidFill>
                  <a:schemeClr val="tx2"/>
                </a:solidFill>
              </a:rPr>
              <a:t>, 2006</a:t>
            </a:r>
          </a:p>
          <a:p>
            <a:r>
              <a:rPr lang="en-US" sz="1200" b="0" dirty="0" smtClean="0">
                <a:solidFill>
                  <a:schemeClr val="tx2"/>
                </a:solidFill>
              </a:rPr>
              <a:t>Cane</a:t>
            </a:r>
            <a:r>
              <a:rPr lang="en-US" sz="1200" b="0" baseline="0" dirty="0" smtClean="0">
                <a:solidFill>
                  <a:schemeClr val="tx2"/>
                </a:solidFill>
              </a:rPr>
              <a:t> et al., 1988</a:t>
            </a:r>
          </a:p>
          <a:p>
            <a:endParaRPr lang="en-US" dirty="0"/>
          </a:p>
        </p:txBody>
      </p:sp>
    </p:spTree>
    <p:extLst>
      <p:ext uri="{BB962C8B-B14F-4D97-AF65-F5344CB8AC3E}">
        <p14:creationId xmlns:p14="http://schemas.microsoft.com/office/powerpoint/2010/main" val="1536973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Well-connected events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23</a:t>
            </a:fld>
            <a:endParaRPr lang="en-US"/>
          </a:p>
        </p:txBody>
      </p:sp>
    </p:spTree>
    <p:extLst>
      <p:ext uri="{BB962C8B-B14F-4D97-AF65-F5344CB8AC3E}">
        <p14:creationId xmlns:p14="http://schemas.microsoft.com/office/powerpoint/2010/main" val="2457761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peak is often called ESP – (Energetic Storm Particles) component (due to the CME arrival).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24</a:t>
            </a:fld>
            <a:endParaRPr lang="en-US"/>
          </a:p>
        </p:txBody>
      </p:sp>
    </p:spTree>
    <p:extLst>
      <p:ext uri="{BB962C8B-B14F-4D97-AF65-F5344CB8AC3E}">
        <p14:creationId xmlns:p14="http://schemas.microsoft.com/office/powerpoint/2010/main" val="2956966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a:t>
            </a:r>
            <a:r>
              <a:rPr lang="en-US" baseline="0" dirty="0" smtClean="0"/>
              <a:t>n the observer is not magnetically well-connected to the source region  - an eastern event</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25</a:t>
            </a:fld>
            <a:endParaRPr lang="en-US"/>
          </a:p>
        </p:txBody>
      </p:sp>
    </p:spTree>
    <p:extLst>
      <p:ext uri="{BB962C8B-B14F-4D97-AF65-F5344CB8AC3E}">
        <p14:creationId xmlns:p14="http://schemas.microsoft.com/office/powerpoint/2010/main" val="3764245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Temporal profile can</a:t>
            </a:r>
            <a:r>
              <a:rPr lang="en-US" baseline="0" dirty="0" smtClean="0"/>
              <a:t> be complicated with a series of SEP events – multiple events in a row</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26</a:t>
            </a:fld>
            <a:endParaRPr lang="en-US"/>
          </a:p>
        </p:txBody>
      </p:sp>
    </p:spTree>
    <p:extLst>
      <p:ext uri="{BB962C8B-B14F-4D97-AF65-F5344CB8AC3E}">
        <p14:creationId xmlns:p14="http://schemas.microsoft.com/office/powerpoint/2010/main" val="2534620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July 23</a:t>
            </a:r>
            <a:r>
              <a:rPr lang="en-US" baseline="30000" dirty="0" smtClean="0"/>
              <a:t>rd</a:t>
            </a:r>
            <a:r>
              <a:rPr lang="en-US" baseline="0" dirty="0" smtClean="0"/>
              <a:t> it really put on a show.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 only were the &gt;10</a:t>
            </a:r>
            <a:r>
              <a:rPr lang="en-US" baseline="0" dirty="0" smtClean="0"/>
              <a:t> </a:t>
            </a:r>
            <a:r>
              <a:rPr lang="en-US" baseline="0" dirty="0" err="1" smtClean="0"/>
              <a:t>Mev</a:t>
            </a:r>
            <a:r>
              <a:rPr lang="en-US" baseline="0" dirty="0" smtClean="0"/>
              <a:t> channel elevated well above our threshold, but the &gt;50 and &gt;100 channels as well, which tell us that this event was very efficient at accelerating the highest energy particles.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extreme</a:t>
            </a:r>
            <a:r>
              <a:rPr lang="en-US" baseline="0" dirty="0" smtClean="0"/>
              <a:t> events…</a:t>
            </a:r>
            <a:endParaRPr lang="en-US" dirty="0" smtClean="0"/>
          </a:p>
          <a:p>
            <a:r>
              <a:rPr lang="en-US" dirty="0" smtClean="0"/>
              <a:t>This suspicious was confirmed</a:t>
            </a:r>
            <a:r>
              <a:rPr lang="en-US" baseline="0" dirty="0" smtClean="0"/>
              <a:t> by the detection of neutron enhancement at 4 stations. Those neutrons are reaction particles from relativistic protons </a:t>
            </a:r>
            <a:endParaRPr lang="en-US" dirty="0" smtClean="0"/>
          </a:p>
          <a:p>
            <a:r>
              <a:rPr lang="en-US" dirty="0" smtClean="0"/>
              <a:t>Add arrows to</a:t>
            </a:r>
            <a:r>
              <a:rPr lang="en-US" baseline="0" dirty="0" smtClean="0"/>
              <a:t> mark stations that observed May 17 GLE – what WAS THE TIME????</a:t>
            </a:r>
          </a:p>
          <a:p>
            <a:r>
              <a:rPr lang="en-US" baseline="0" dirty="0" smtClean="0"/>
              <a:t>Save discussion of GLE events in SC 23 and characteristics of </a:t>
            </a:r>
            <a:r>
              <a:rPr lang="en-US" baseline="0" dirty="0" err="1" smtClean="0"/>
              <a:t>GLEs</a:t>
            </a:r>
            <a:r>
              <a:rPr lang="en-US" baseline="0" dirty="0" smtClean="0"/>
              <a:t> until 2</a:t>
            </a:r>
            <a:r>
              <a:rPr lang="en-US" baseline="30000" dirty="0" smtClean="0"/>
              <a:t>nd</a:t>
            </a:r>
            <a:r>
              <a:rPr lang="en-US" baseline="0" dirty="0" smtClean="0"/>
              <a:t> half of talk. First half should only be observations!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Clr>
                <a:schemeClr val="accent3"/>
              </a:buClr>
              <a:buFont typeface="Wingdings" charset="2"/>
              <a:buNone/>
            </a:pPr>
            <a:r>
              <a:rPr lang="en-US" sz="1200" dirty="0" smtClean="0"/>
              <a:t>Like I said, these events prompt more questions and</a:t>
            </a:r>
            <a:r>
              <a:rPr lang="en-US" sz="1200" baseline="0" dirty="0" smtClean="0"/>
              <a:t> more questions, so we want to look at all of the extreme events (GLE) and see if any characteristics of the solar part of the storm can tell us about what is happening. And the answer is that while there are trends, it’s not true that strong flare cause </a:t>
            </a:r>
            <a:r>
              <a:rPr lang="en-US" sz="1200" baseline="0" dirty="0" err="1" smtClean="0"/>
              <a:t>GLEs</a:t>
            </a:r>
            <a:r>
              <a:rPr lang="en-US" sz="1200" baseline="0" dirty="0" smtClean="0"/>
              <a:t>, as you saw only M5 cause the May event, it’s not the fastest and biggest </a:t>
            </a:r>
            <a:r>
              <a:rPr lang="en-US" sz="1200" baseline="0" dirty="0" err="1" smtClean="0"/>
              <a:t>CMEs</a:t>
            </a:r>
            <a:r>
              <a:rPr lang="en-US" sz="1200" baseline="0" dirty="0" smtClean="0"/>
              <a:t>.</a:t>
            </a:r>
          </a:p>
          <a:p>
            <a:pPr>
              <a:buClr>
                <a:schemeClr val="accent3"/>
              </a:buClr>
              <a:buFont typeface="Wingdings" charset="2"/>
              <a:buNone/>
            </a:pPr>
            <a:r>
              <a:rPr lang="en-US" sz="1200" baseline="0" dirty="0" smtClean="0"/>
              <a:t>Again I want to emphasize that these are all just speculations because most of the interesting stuff is happening in a region that is not well covered by coronagraphs. </a:t>
            </a:r>
            <a:endParaRPr lang="en-US" sz="1200" dirty="0" smtClean="0"/>
          </a:p>
          <a:p>
            <a:pPr>
              <a:buClr>
                <a:schemeClr val="accent3"/>
              </a:buClr>
              <a:buFont typeface="Wingdings" charset="2"/>
              <a:buNone/>
            </a:pPr>
            <a:r>
              <a:rPr lang="en-US" sz="1200" dirty="0" smtClean="0"/>
              <a:t>End with: And</a:t>
            </a:r>
            <a:r>
              <a:rPr lang="en-US" sz="1200" baseline="0" dirty="0" smtClean="0"/>
              <a:t> so we are motivated to model the acceleration of particles by CME driven shocks in the low corona…</a:t>
            </a:r>
            <a:endParaRPr lang="en-US" sz="1200" dirty="0" smtClean="0"/>
          </a:p>
          <a:p>
            <a:pPr>
              <a:buClr>
                <a:schemeClr val="accent3"/>
              </a:buClr>
              <a:buFont typeface="Wingdings" charset="2"/>
              <a:buChar char="v"/>
            </a:pPr>
            <a:r>
              <a:rPr lang="en-US" sz="1200" dirty="0" smtClean="0"/>
              <a:t>Comparing to previous AR1476 flares: Longer duration, but similar magnitude</a:t>
            </a:r>
          </a:p>
          <a:p>
            <a:pPr>
              <a:buClr>
                <a:schemeClr val="accent3"/>
              </a:buClr>
              <a:buFont typeface="Wingdings" charset="2"/>
              <a:buChar char="v"/>
            </a:pPr>
            <a:endParaRPr lang="en-US" sz="1200" dirty="0" smtClean="0"/>
          </a:p>
          <a:p>
            <a:pPr>
              <a:buClr>
                <a:schemeClr val="accent3"/>
              </a:buClr>
              <a:buFont typeface="Wingdings" charset="2"/>
              <a:buChar char="v"/>
            </a:pPr>
            <a:r>
              <a:rPr lang="en-US" sz="1200" dirty="0" smtClean="0"/>
              <a:t> March 7</a:t>
            </a:r>
            <a:r>
              <a:rPr lang="en-US" sz="1200" baseline="30000" dirty="0" smtClean="0"/>
              <a:t>th</a:t>
            </a:r>
            <a:r>
              <a:rPr lang="en-US" sz="1200" dirty="0" smtClean="0"/>
              <a:t> event: flare and CME weaker, </a:t>
            </a:r>
            <a:r>
              <a:rPr lang="en-US" sz="1200" dirty="0" err="1" smtClean="0"/>
              <a:t>SEPs</a:t>
            </a:r>
            <a:r>
              <a:rPr lang="en-US" sz="1200" dirty="0" smtClean="0"/>
              <a:t> at Earth 20x weaker</a:t>
            </a:r>
          </a:p>
          <a:p>
            <a:pPr>
              <a:buClr>
                <a:schemeClr val="accent3"/>
              </a:buClr>
              <a:buFont typeface="Wingdings" charset="2"/>
              <a:buChar char="v"/>
            </a:pPr>
            <a:r>
              <a:rPr lang="en-US" sz="1200" dirty="0" smtClean="0"/>
              <a:t> Solar Cycle 23 GLE events: no CME in previous 24 hours </a:t>
            </a:r>
            <a:r>
              <a:rPr lang="en-US" sz="1050" dirty="0" smtClean="0"/>
              <a:t>(to generate seed particles)</a:t>
            </a:r>
          </a:p>
          <a:p>
            <a:pPr>
              <a:buClr>
                <a:schemeClr val="accent3"/>
              </a:buClr>
            </a:pPr>
            <a:endParaRPr lang="en-US" sz="900" dirty="0" smtClean="0"/>
          </a:p>
          <a:p>
            <a:pPr>
              <a:buClr>
                <a:schemeClr val="accent3"/>
              </a:buClr>
            </a:pPr>
            <a:r>
              <a:rPr lang="en-US" sz="1200" dirty="0" smtClean="0"/>
              <a:t> What was special about this flare and CME to generate a GLE?</a:t>
            </a:r>
          </a:p>
          <a:p>
            <a:pPr>
              <a:buClr>
                <a:schemeClr val="accent3"/>
              </a:buClr>
              <a:buFont typeface="Wingdings" charset="2"/>
              <a:buChar char="v"/>
            </a:pPr>
            <a:r>
              <a:rPr lang="en-US" sz="1200" dirty="0" smtClean="0"/>
              <a:t> Timing: CME erupted during rise time of flare</a:t>
            </a:r>
          </a:p>
          <a:p>
            <a:pPr>
              <a:buClr>
                <a:schemeClr val="accent3"/>
              </a:buClr>
              <a:buFont typeface="Wingdings" charset="2"/>
              <a:buChar char="v"/>
            </a:pPr>
            <a:r>
              <a:rPr lang="en-US" sz="1200" dirty="0" smtClean="0"/>
              <a:t> Connectivity: AR well connected to Earth</a:t>
            </a:r>
          </a:p>
          <a:p>
            <a:pPr>
              <a:buClr>
                <a:schemeClr val="accent3"/>
              </a:buClr>
              <a:buFont typeface="Wingdings" charset="2"/>
              <a:buChar char="v"/>
            </a:pPr>
            <a:r>
              <a:rPr lang="en-US" sz="1200" dirty="0" smtClean="0"/>
              <a:t> CME speed 1,500 km/</a:t>
            </a:r>
            <a:r>
              <a:rPr lang="en-US" sz="1200" dirty="0" err="1" smtClean="0"/>
              <a:t>s</a:t>
            </a:r>
            <a:r>
              <a:rPr lang="en-US" sz="1200" dirty="0" smtClean="0"/>
              <a:t> sufficient to drive shock in low corona (Evans et al. 2008)  </a:t>
            </a:r>
          </a:p>
          <a:p>
            <a:pPr>
              <a:buClr>
                <a:schemeClr val="accent3"/>
              </a:buClr>
              <a:buFont typeface="Wingdings" charset="2"/>
              <a:buChar char="v"/>
            </a:pPr>
            <a:r>
              <a:rPr lang="en-US" sz="1200" dirty="0" smtClean="0"/>
              <a:t> Must have been very wide CME (to impact STEREO A and Earth)</a:t>
            </a:r>
          </a:p>
          <a:p>
            <a:pPr>
              <a:buClr>
                <a:schemeClr val="accent3"/>
              </a:buClr>
              <a:buFont typeface="Wingdings" charset="2"/>
              <a:buChar char="v"/>
            </a:pPr>
            <a:r>
              <a:rPr lang="en-US" sz="1200" dirty="0" smtClean="0"/>
              <a:t> As is common, they were not </a:t>
            </a:r>
            <a:r>
              <a:rPr lang="en-US" sz="1200" dirty="0" err="1" smtClean="0"/>
              <a:t>geoeffective</a:t>
            </a:r>
            <a:r>
              <a:rPr lang="en-US" sz="1200" dirty="0" smtClean="0"/>
              <a:t> (</a:t>
            </a:r>
            <a:r>
              <a:rPr lang="en-US" sz="1200" dirty="0" err="1" smtClean="0"/>
              <a:t>Kp</a:t>
            </a:r>
            <a:r>
              <a:rPr lang="en-US" sz="1200" dirty="0" smtClean="0"/>
              <a:t> max =4) </a:t>
            </a:r>
          </a:p>
          <a:p>
            <a:pPr>
              <a:buClr>
                <a:schemeClr val="accent3"/>
              </a:buClr>
              <a:buFont typeface="Wingdings" charset="2"/>
              <a:buChar char="v"/>
            </a:pPr>
            <a:r>
              <a:rPr lang="en-US" sz="1200" dirty="0" smtClean="0"/>
              <a:t> Possible Type II radio burst indicates CME driven shock</a:t>
            </a: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http://iswa.gsfc.nasa.gov/wiki/index.php/SOHO/Costep_Proton_Flux_-_Forecast</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SEP event is an</a:t>
            </a:r>
            <a:r>
              <a:rPr lang="en-US" baseline="0" dirty="0" smtClean="0"/>
              <a:t> enhancement in the radiation environment.</a:t>
            </a:r>
          </a:p>
          <a:p>
            <a:endParaRPr lang="en-US" sz="1200" kern="1200" dirty="0" smtClean="0">
              <a:solidFill>
                <a:schemeClr val="tx1"/>
              </a:solidFill>
              <a:effectLst/>
              <a:latin typeface="Times New Roman" charset="0"/>
              <a:ea typeface="ＭＳ Ｐゴシック" pitchFamily="-65" charset="-128"/>
              <a:cs typeface="ＭＳ Ｐゴシック" pitchFamily="-65" charset="-128"/>
            </a:endParaRPr>
          </a:p>
          <a:p>
            <a:r>
              <a:rPr lang="en-US" sz="1200" kern="1200" dirty="0" smtClean="0">
                <a:solidFill>
                  <a:schemeClr val="tx1"/>
                </a:solidFill>
                <a:effectLst/>
                <a:latin typeface="Times New Roman" charset="0"/>
                <a:ea typeface="ＭＳ Ｐゴシック" pitchFamily="-65" charset="-128"/>
                <a:cs typeface="ＭＳ Ｐゴシック" pitchFamily="-65" charset="-128"/>
              </a:rPr>
              <a:t>SEPs are usually associated with solar eruptions such as flares and Coronal Mass Ejections (CMEs). Even though historically SEP events have been classified into two groups only with the impulsive ones that are associated with flares and gradual ones associated with CMEs [e.g.,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Reames</a:t>
            </a:r>
            <a:r>
              <a:rPr lang="en-US" sz="1200" kern="1200" dirty="0" smtClean="0">
                <a:solidFill>
                  <a:schemeClr val="tx1"/>
                </a:solidFill>
                <a:effectLst/>
                <a:latin typeface="Times New Roman" charset="0"/>
                <a:ea typeface="ＭＳ Ｐゴシック" pitchFamily="-65" charset="-128"/>
                <a:cs typeface="ＭＳ Ｐゴシック" pitchFamily="-65" charset="-128"/>
              </a:rPr>
              <a:t>, 1999]. Later research [e.g.,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Kallenrode</a:t>
            </a:r>
            <a:r>
              <a:rPr lang="en-US" sz="1200" kern="1200" dirty="0" smtClean="0">
                <a:solidFill>
                  <a:schemeClr val="tx1"/>
                </a:solidFill>
                <a:effectLst/>
                <a:latin typeface="Times New Roman" charset="0"/>
                <a:ea typeface="ＭＳ Ｐゴシック" pitchFamily="-65" charset="-128"/>
                <a:cs typeface="ＭＳ Ｐゴシック" pitchFamily="-65" charset="-128"/>
              </a:rPr>
              <a:t>, 2003, Cane et al., 2010] shows that rather than a simple dichotomy of two classes of SEP events, both flare and CME shock acceleration can contribute in the largest SEP events.  Regardless of the roles of flares and CMEs in leading to a SEP event, both these phenomena obtain their energy from the same solar magnetic field, very similar to particle acceleration process associated with GCRs where particles gain energies from strong magnetic fields at supernova remnant shocks. </a:t>
            </a:r>
            <a:endParaRPr lang="en-US" baseline="0" dirty="0" smtClean="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Intensity: X2.2 class</a:t>
            </a:r>
            <a:br>
              <a:rPr lang="en-US" dirty="0" smtClean="0"/>
            </a:br>
            <a:r>
              <a:rPr lang="en-US" dirty="0" smtClean="0"/>
              <a:t>Source region S16E26 (12297) </a:t>
            </a:r>
          </a:p>
          <a:p>
            <a:endParaRPr lang="en-US" dirty="0" smtClean="0"/>
          </a:p>
          <a:p>
            <a:r>
              <a:rPr lang="en-US" dirty="0" smtClean="0"/>
              <a:t>SEP prediction</a:t>
            </a:r>
            <a:r>
              <a:rPr lang="en-US" baseline="0" dirty="0" smtClean="0"/>
              <a:t> – characterization of active regions, not so accurate/reliable</a:t>
            </a:r>
          </a:p>
          <a:p>
            <a:endParaRPr lang="en-US" baseline="0" dirty="0" smtClean="0"/>
          </a:p>
          <a:p>
            <a:r>
              <a:rPr lang="en-US" baseline="0" dirty="0" smtClean="0"/>
              <a:t>This event: strong flare – little enhancement in SEP fluxes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32</a:t>
            </a:fld>
            <a:endParaRPr lang="en-US"/>
          </a:p>
        </p:txBody>
      </p:sp>
    </p:spTree>
    <p:extLst>
      <p:ext uri="{BB962C8B-B14F-4D97-AF65-F5344CB8AC3E}">
        <p14:creationId xmlns:p14="http://schemas.microsoft.com/office/powerpoint/2010/main" val="156317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20120927_2336 2012/09/27 23:36:00 00:34:00 23:57:00 C3.7 </a:t>
            </a:r>
            <a:r>
              <a:rPr lang="nl-NL" dirty="0" smtClean="0">
                <a:solidFill>
                  <a:schemeClr val="tx1"/>
                </a:solidFill>
                <a:hlinkClick r:id="rId3"/>
              </a:rPr>
              <a:t>N09W32</a:t>
            </a:r>
            <a:r>
              <a:rPr lang="nl-NL" dirty="0" smtClean="0">
                <a:solidFill>
                  <a:schemeClr val="tx1"/>
                </a:solidFill>
              </a:rPr>
              <a:t> </a:t>
            </a:r>
            <a:r>
              <a:rPr lang="nl-NL" dirty="0" smtClean="0">
                <a:solidFill>
                  <a:srgbClr val="FF0000"/>
                </a:solidFill>
              </a:rPr>
              <a:t>(</a:t>
            </a:r>
            <a:r>
              <a:rPr lang="nl-NL" dirty="0" smtClean="0"/>
              <a:t> 1577 )  LDE:</a:t>
            </a:r>
            <a:r>
              <a:rPr lang="nl-NL" baseline="0" dirty="0" smtClean="0"/>
              <a:t> </a:t>
            </a:r>
            <a:r>
              <a:rPr lang="nl-NL" dirty="0" smtClean="0"/>
              <a:t>long </a:t>
            </a:r>
            <a:r>
              <a:rPr lang="nl-NL" dirty="0" err="1" smtClean="0"/>
              <a:t>duration</a:t>
            </a:r>
            <a:r>
              <a:rPr lang="nl-NL" baseline="0" dirty="0" smtClean="0"/>
              <a:t> event   N09W32</a:t>
            </a:r>
          </a:p>
          <a:p>
            <a:endParaRPr lang="nl-NL" baseline="0" dirty="0" smtClean="0"/>
          </a:p>
          <a:p>
            <a:r>
              <a:rPr lang="nl-NL" baseline="0" dirty="0" err="1" smtClean="0"/>
              <a:t>This</a:t>
            </a:r>
            <a:r>
              <a:rPr lang="nl-NL" baseline="0" dirty="0" smtClean="0"/>
              <a:t> C-class </a:t>
            </a:r>
            <a:r>
              <a:rPr lang="nl-NL" baseline="0" dirty="0" err="1" smtClean="0"/>
              <a:t>flare</a:t>
            </a:r>
            <a:r>
              <a:rPr lang="nl-NL" baseline="0" dirty="0" smtClean="0"/>
              <a:t> </a:t>
            </a:r>
            <a:r>
              <a:rPr lang="nl-NL" baseline="0" dirty="0" err="1" smtClean="0"/>
              <a:t>and</a:t>
            </a:r>
            <a:r>
              <a:rPr lang="nl-NL" baseline="0" dirty="0" smtClean="0"/>
              <a:t> CME </a:t>
            </a:r>
            <a:r>
              <a:rPr lang="nl-NL" baseline="0" dirty="0" err="1" smtClean="0"/>
              <a:t>result</a:t>
            </a:r>
            <a:r>
              <a:rPr lang="nl-NL" baseline="0" dirty="0" smtClean="0"/>
              <a:t> in a SEP event at STEREO A </a:t>
            </a:r>
            <a:r>
              <a:rPr lang="nl-NL" baseline="0" dirty="0" err="1" smtClean="0"/>
              <a:t>and</a:t>
            </a:r>
            <a:r>
              <a:rPr lang="nl-NL" baseline="0" dirty="0" smtClean="0"/>
              <a:t> Earth</a:t>
            </a:r>
          </a:p>
          <a:p>
            <a:endParaRPr lang="nl-NL" baseline="0" dirty="0" smtClean="0"/>
          </a:p>
          <a:p>
            <a:r>
              <a:rPr lang="nl-NL" baseline="0" dirty="0" smtClean="0"/>
              <a:t>Earth-</a:t>
            </a:r>
            <a:r>
              <a:rPr lang="nl-NL" baseline="0" dirty="0" err="1" smtClean="0"/>
              <a:t>directed</a:t>
            </a:r>
            <a:r>
              <a:rPr lang="nl-NL" baseline="0" dirty="0" smtClean="0"/>
              <a:t>. </a:t>
            </a:r>
            <a:r>
              <a:rPr lang="nl-NL" baseline="0" dirty="0" err="1" smtClean="0"/>
              <a:t>Hemispheric</a:t>
            </a:r>
            <a:r>
              <a:rPr lang="nl-NL" baseline="0" dirty="0" smtClean="0"/>
              <a:t> wave, </a:t>
            </a:r>
            <a:r>
              <a:rPr lang="nl-NL" baseline="0" dirty="0" err="1" smtClean="0"/>
              <a:t>asymmetric</a:t>
            </a:r>
            <a:r>
              <a:rPr lang="nl-NL" baseline="0" dirty="0" smtClean="0"/>
              <a:t> halo</a:t>
            </a:r>
          </a:p>
          <a:p>
            <a:endParaRPr lang="nl-NL" baseline="0" dirty="0" smtClean="0"/>
          </a:p>
          <a:p>
            <a:endParaRPr lang="nl-NL" baseline="0" dirty="0" smtClean="0"/>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33</a:t>
            </a:fld>
            <a:endParaRPr lang="en-US"/>
          </a:p>
        </p:txBody>
      </p:sp>
    </p:spTree>
    <p:extLst>
      <p:ext uri="{BB962C8B-B14F-4D97-AF65-F5344CB8AC3E}">
        <p14:creationId xmlns:p14="http://schemas.microsoft.com/office/powerpoint/2010/main" val="1224183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the figure set up.</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the figure set up.</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Simulation result of the March 7 2012</a:t>
            </a:r>
            <a:r>
              <a:rPr lang="en-US" baseline="0" dirty="0" smtClean="0"/>
              <a:t> CMEs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36</a:t>
            </a:fld>
            <a:endParaRPr lang="en-US"/>
          </a:p>
        </p:txBody>
      </p:sp>
    </p:spTree>
    <p:extLst>
      <p:ext uri="{BB962C8B-B14F-4D97-AF65-F5344CB8AC3E}">
        <p14:creationId xmlns:p14="http://schemas.microsoft.com/office/powerpoint/2010/main" val="3277405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Timeline of the event and SEP enhancement</a:t>
            </a:r>
            <a:r>
              <a:rPr lang="en-US" baseline="0" dirty="0" smtClean="0"/>
              <a:t> at multiple spacecraft for the 7 March </a:t>
            </a:r>
            <a:r>
              <a:rPr lang="en-US" baseline="0" smtClean="0"/>
              <a:t>2012 event</a:t>
            </a:r>
            <a:endParaRPr lang="en-US"/>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37</a:t>
            </a:fld>
            <a:endParaRPr lang="en-US"/>
          </a:p>
        </p:txBody>
      </p:sp>
    </p:spTree>
    <p:extLst>
      <p:ext uri="{BB962C8B-B14F-4D97-AF65-F5344CB8AC3E}">
        <p14:creationId xmlns:p14="http://schemas.microsoft.com/office/powerpoint/2010/main" val="2459652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10/29/2015 SEP event</a:t>
            </a:r>
          </a:p>
          <a:p>
            <a:endParaRPr lang="en-US" dirty="0" smtClean="0"/>
          </a:p>
          <a:p>
            <a:r>
              <a:rPr lang="en-US" dirty="0" smtClean="0"/>
              <a:t>http://</a:t>
            </a:r>
            <a:r>
              <a:rPr lang="en-US" dirty="0" err="1" smtClean="0"/>
              <a:t>go.nasa.gov</a:t>
            </a:r>
            <a:r>
              <a:rPr lang="en-US" dirty="0" smtClean="0"/>
              <a:t>/1n8uRtV</a:t>
            </a:r>
          </a:p>
          <a:p>
            <a:endParaRPr lang="en-US" dirty="0" smtClean="0"/>
          </a:p>
          <a:p>
            <a:endParaRPr lang="en-US" dirty="0" smtClean="0"/>
          </a:p>
          <a:p>
            <a:r>
              <a:rPr lang="en-US" dirty="0" smtClean="0"/>
              <a:t>http://</a:t>
            </a:r>
            <a:r>
              <a:rPr lang="en-US" dirty="0" err="1" smtClean="0"/>
              <a:t>bit.ly</a:t>
            </a:r>
            <a:r>
              <a:rPr lang="en-US" dirty="0" smtClean="0"/>
              <a:t>/SEP_layout_20151029event</a:t>
            </a:r>
          </a:p>
          <a:p>
            <a:endParaRPr lang="en-US" dirty="0" smtClean="0"/>
          </a:p>
          <a:p>
            <a:r>
              <a:rPr lang="en-US" dirty="0" smtClean="0"/>
              <a:t>The 03/16/2015 SEP event</a:t>
            </a:r>
          </a:p>
          <a:p>
            <a:endParaRPr lang="en-US" dirty="0" smtClean="0"/>
          </a:p>
          <a:p>
            <a:r>
              <a:rPr lang="en-US" dirty="0" smtClean="0"/>
              <a:t>http://</a:t>
            </a:r>
            <a:r>
              <a:rPr lang="en-US" dirty="0" err="1" smtClean="0"/>
              <a:t>go.nasa.gov</a:t>
            </a:r>
            <a:r>
              <a:rPr lang="en-US" dirty="0" smtClean="0"/>
              <a:t>/1JWW5OH</a:t>
            </a:r>
          </a:p>
          <a:p>
            <a:endParaRPr lang="en-US" dirty="0" smtClean="0"/>
          </a:p>
          <a:p>
            <a:r>
              <a:rPr lang="en-US" dirty="0" smtClean="0"/>
              <a:t>http://</a:t>
            </a:r>
            <a:r>
              <a:rPr lang="en-US" dirty="0" err="1" smtClean="0"/>
              <a:t>bit.ly</a:t>
            </a:r>
            <a:r>
              <a:rPr lang="en-US" dirty="0" smtClean="0"/>
              <a:t>/SEP_layout_20150316event</a:t>
            </a:r>
          </a:p>
          <a:p>
            <a:endParaRPr lang="en-US" dirty="0" smtClean="0"/>
          </a:p>
          <a:p>
            <a:r>
              <a:rPr lang="en-US" dirty="0" err="1" smtClean="0"/>
              <a:t>iswa</a:t>
            </a:r>
            <a:r>
              <a:rPr lang="en-US" dirty="0" smtClean="0"/>
              <a:t> summary</a:t>
            </a:r>
          </a:p>
          <a:p>
            <a:endParaRPr lang="en-US" dirty="0" smtClean="0"/>
          </a:p>
          <a:p>
            <a:r>
              <a:rPr lang="en-US" dirty="0" smtClean="0"/>
              <a:t>http://</a:t>
            </a:r>
            <a:r>
              <a:rPr lang="en-US" dirty="0" err="1" smtClean="0"/>
              <a:t>go.nasa.gov</a:t>
            </a:r>
            <a:r>
              <a:rPr lang="en-US" dirty="0" smtClean="0"/>
              <a:t>/1ZLdGAl</a:t>
            </a:r>
          </a:p>
          <a:p>
            <a:endParaRPr lang="en-US" dirty="0" smtClean="0"/>
          </a:p>
          <a:p>
            <a:r>
              <a:rPr lang="en-US" dirty="0" smtClean="0"/>
              <a:t>http://</a:t>
            </a:r>
            <a:r>
              <a:rPr lang="en-US" dirty="0" err="1" smtClean="0"/>
              <a:t>bit.ly</a:t>
            </a:r>
            <a:r>
              <a:rPr lang="en-US" dirty="0" smtClean="0"/>
              <a:t>/</a:t>
            </a:r>
            <a:r>
              <a:rPr lang="en-US" dirty="0" err="1" smtClean="0"/>
              <a:t>summary_new</a:t>
            </a:r>
            <a:endParaRPr lang="en-US" dirty="0" smtClean="0"/>
          </a:p>
          <a:p>
            <a:endParaRPr lang="en-US" dirty="0" smtClean="0"/>
          </a:p>
          <a:p>
            <a:r>
              <a:rPr lang="en-US" dirty="0" smtClean="0"/>
              <a:t>CME monitoring</a:t>
            </a:r>
          </a:p>
          <a:p>
            <a:endParaRPr lang="en-US" dirty="0" smtClean="0"/>
          </a:p>
          <a:p>
            <a:r>
              <a:rPr lang="en-US" dirty="0" smtClean="0"/>
              <a:t>http://</a:t>
            </a:r>
            <a:r>
              <a:rPr lang="en-US" dirty="0" err="1" smtClean="0"/>
              <a:t>go.nasa.gov</a:t>
            </a:r>
            <a:r>
              <a:rPr lang="en-US" dirty="0" smtClean="0"/>
              <a:t>/1KpSljx</a:t>
            </a:r>
          </a:p>
          <a:p>
            <a:endParaRPr lang="en-US" dirty="0" smtClean="0"/>
          </a:p>
          <a:p>
            <a:r>
              <a:rPr lang="en-US" dirty="0" smtClean="0"/>
              <a:t>http://</a:t>
            </a:r>
            <a:r>
              <a:rPr lang="en-US" dirty="0" err="1" smtClean="0"/>
              <a:t>bit.ly</a:t>
            </a:r>
            <a:r>
              <a:rPr lang="en-US" dirty="0" smtClean="0"/>
              <a:t>/</a:t>
            </a:r>
            <a:r>
              <a:rPr lang="en-US" dirty="0" err="1" smtClean="0"/>
              <a:t>CME_monitoring</a:t>
            </a:r>
            <a:endParaRPr lang="en-US" dirty="0" smtClean="0"/>
          </a:p>
          <a:p>
            <a:endParaRPr lang="en-US" dirty="0" smtClean="0"/>
          </a:p>
          <a:p>
            <a:endParaRPr lang="en-US" dirty="0" smtClean="0"/>
          </a:p>
          <a:p>
            <a:r>
              <a:rPr lang="en-US" dirty="0" smtClean="0"/>
              <a:t>Local network</a:t>
            </a:r>
          </a:p>
          <a:p>
            <a:endParaRPr lang="en-US" dirty="0" smtClean="0"/>
          </a:p>
          <a:p>
            <a:r>
              <a:rPr lang="en-US" dirty="0" smtClean="0"/>
              <a:t>http://10.0.1.5:8080/</a:t>
            </a:r>
            <a:r>
              <a:rPr lang="en-US" dirty="0" err="1" smtClean="0"/>
              <a:t>IswaSystemWebApp</a:t>
            </a:r>
            <a:r>
              <a:rPr lang="en-US" dirty="0" smtClean="0"/>
              <a:t>/index.jsp?i_1=205&amp;l_1=1056&amp;t_1=1586&amp;w_1=500&amp;h_1=475&amp;s_1=2015-03-14%2022:36:00.0_0_10_3&amp;i_2=14&amp;l_2=538&amp;t_2=1585&amp;w_2=500&amp;h_2=475&amp;s_2=2015-03-15%2002:36:00.0_0_10_3&amp;i_3=233&amp;l_3=382&amp;t_3=1052&amp;w_3=504&amp;h_3=504&amp;s_3=2015-03-15%2002:21:07.0_0_10_3&amp;i_4=241&amp;l_4=908&amp;t_4=1051&amp;w_4=500&amp;h_4=485&amp;s_4=2015-03-15%2002:23:46.0_0_10_3&amp;i_5=388&amp;l_5=340&amp;t_5=310&amp;w_5=894&amp;h_5=433&amp;s_5=2015-03-17%2018:29:00.0!3!1!GOES-P.Long_Wave!GOES-13.P10!GOES-13.P100!STEREO-A.SFHETProtons!STEREO-B.SFHETProtons!ACE.IntegralProtonFlux_10!&amp;i_6=399&amp;l_6=542&amp;t_6=2071&amp;w_6=696&amp;h_6=464&amp;s_6=2015-03-15%2006:46:00.0_12&amp;i_7=30&amp;l_7=322&amp;t_7=746&amp;w_7=559&amp;h_7=286&amp;s_7=2015-03-16%2018:25:24.0_0_10_3&amp;i_8=31&amp;l_8=886&amp;t_8=749&amp;w_8=520&amp;h_8=297&amp;s_8=2015-03-16%2018:26:27.0_0_10_3&amp;i_9=17&amp;l_9=27&amp;t_9=1577&amp;w_9=500&amp;h_9=500&amp;s_9=2015-03-13%2015:20:00.0_0_10_3&amp;i_10=15&amp;l_10=25&amp;t_10=2064&amp;w_10=500&amp;h_10=475&amp;s_10=2015-03-15%2004:54:00.0_0_10_3</a:t>
            </a:r>
          </a:p>
          <a:p>
            <a:endParaRPr lang="en-US" dirty="0" smtClean="0"/>
          </a:p>
          <a:p>
            <a:endParaRPr lang="en-US" dirty="0" smtClean="0"/>
          </a:p>
          <a:p>
            <a:r>
              <a:rPr lang="en-US" dirty="0" smtClean="0"/>
              <a:t>http://</a:t>
            </a:r>
            <a:r>
              <a:rPr lang="en-US" dirty="0" err="1" smtClean="0"/>
              <a:t>bit.ly</a:t>
            </a:r>
            <a:r>
              <a:rPr lang="en-US" dirty="0" smtClean="0"/>
              <a:t>/20150316_SEPevent_localnetwork</a:t>
            </a:r>
          </a:p>
          <a:p>
            <a:endParaRPr lang="en-US" dirty="0" smtClean="0"/>
          </a:p>
          <a:p>
            <a:endParaRPr lang="en-US" dirty="0" smtClean="0"/>
          </a:p>
          <a:p>
            <a:r>
              <a:rPr lang="en-US" dirty="0" smtClean="0"/>
              <a:t>HSS</a:t>
            </a:r>
          </a:p>
          <a:p>
            <a:endParaRPr lang="en-US" dirty="0" smtClean="0"/>
          </a:p>
          <a:p>
            <a:r>
              <a:rPr lang="en-US" dirty="0" smtClean="0"/>
              <a:t>http://</a:t>
            </a:r>
            <a:r>
              <a:rPr lang="en-US" dirty="0" err="1" smtClean="0"/>
              <a:t>bit.ly</a:t>
            </a:r>
            <a:r>
              <a:rPr lang="en-US" dirty="0" smtClean="0"/>
              <a:t>/HSS_20150607_extended</a:t>
            </a: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38</a:t>
            </a:fld>
            <a:endParaRPr lang="en-US"/>
          </a:p>
        </p:txBody>
      </p:sp>
    </p:spTree>
    <p:extLst>
      <p:ext uri="{BB962C8B-B14F-4D97-AF65-F5344CB8AC3E}">
        <p14:creationId xmlns:p14="http://schemas.microsoft.com/office/powerpoint/2010/main" val="3298232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ＭＳ Ｐゴシック" pitchFamily="-65" charset="-128"/>
                <a:cs typeface="ＭＳ Ｐゴシック" pitchFamily="-65" charset="-128"/>
              </a:rPr>
              <a:t>The main contributors to space radiation are Galactic Cosmic Rays (GCRs) and Solar Energetic Particles (SEPs). Both can have deleterious effects on humans and technological assets/spacecraft components in space. From human perspective, space radiation can have acute in-flight effects, long-term cancer risks and risks on CNS (Central Nervous System) and cardiovascular system. From space hardware/components perspective, space radiation can cause cumulative degradation such as total ionizing dose (TID) and displacement damage dose (DDD) and transient effects such as single event effects (SEEs), all of which can be destructive. Supernova Remnants are believed to be the most plausible sources of GCRs. GCRs can have particles up to very high energies (  -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eV</a:t>
            </a:r>
            <a:r>
              <a:rPr lang="en-US" sz="1200" kern="1200" dirty="0" smtClean="0">
                <a:solidFill>
                  <a:schemeClr val="tx1"/>
                </a:solidFill>
                <a:effectLst/>
                <a:latin typeface="Times New Roman" charset="0"/>
                <a:ea typeface="ＭＳ Ｐゴシック" pitchFamily="-65" charset="-128"/>
                <a:cs typeface="ＭＳ Ｐゴシック" pitchFamily="-65" charset="-128"/>
              </a:rPr>
              <a:t>/nucleon).  The latter is the more unpredictable of the two and is associated with most energetic solar</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eruptions: flares and coronal mass ejections; at the same time, SPEs are capable of inducing acute and</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profound effects on humans and on spacecraft components. Penetrating particle radiation from SPEs</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adversely affects aircraft avionics, communication and navigation, and potentially the health of airline</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crews and passengers on polar flights. SPEs also constitute major hazards for astronauts performing</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EVAs (Extra-Vehicular Activities) on board the International Space Station (ISS). </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SAA: Since the geomagnetic field is not a perfect dipole, the inner radiation belt gets closer to the Earth over the South Atlantic Ocean, which is called the South Atlantic Anomaly (SAA). </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Trapped proton sources are cosmic ray albedo neutron decay (CRAND). Calculated intensities at energies ≤100 MeV and for L ≥ 1.3 are dominated by solar protons, CRAND being the dominant source otherwise.</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Qin</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M., X. Zhang, B. Ni, H. Song, H.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Zou</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and Y. Sun (2014), Solar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cycle</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variations of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trapped</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proton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flux</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in the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inner</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radiation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belt</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J.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Geophys</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a:t>
            </a:r>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Res. Space Physics, 119, 9658–9669, </a:t>
            </a:r>
            <a:r>
              <a:rPr lang="pt-BR" sz="1200" b="0" i="0" u="none" strike="noStrike" kern="1200" baseline="0" dirty="0" smtClean="0">
                <a:solidFill>
                  <a:schemeClr val="tx1"/>
                </a:solidFill>
                <a:latin typeface="Times New Roman" charset="0"/>
                <a:ea typeface="ＭＳ Ｐゴシック" pitchFamily="-65" charset="-128"/>
                <a:cs typeface="ＭＳ Ｐゴシック" pitchFamily="-65" charset="-128"/>
              </a:rPr>
              <a:t>doi:10.1002/2014JA020300.</a:t>
            </a:r>
          </a:p>
          <a:p>
            <a:endParaRPr lang="pt-BR"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Selesnick</a:t>
            </a:r>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 R. S., M. D. </a:t>
            </a:r>
            <a:r>
              <a:rPr lang="en-US"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Looper</a:t>
            </a:r>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 and R. A. </a:t>
            </a:r>
            <a:r>
              <a:rPr lang="en-US"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Mewaldt</a:t>
            </a:r>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 (2007), A theoretical model of the inner proton radiation belt, Space</a:t>
            </a:r>
          </a:p>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Weather, 5, S04003, doi:10.1029/2006SW000275.</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kern="1200" dirty="0" smtClean="0">
                <a:solidFill>
                  <a:schemeClr val="tx1"/>
                </a:solidFill>
                <a:effectLst/>
                <a:latin typeface="Times New Roman" charset="0"/>
                <a:ea typeface="ＭＳ Ｐゴシック" pitchFamily="-65" charset="-128"/>
                <a:cs typeface="ＭＳ Ｐゴシック" pitchFamily="-65" charset="-128"/>
              </a:rPr>
              <a:t>total ionizing dose (TID) and displacement damage dose (DDD)</a:t>
            </a:r>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4</a:t>
            </a:fld>
            <a:endParaRPr lang="en-US"/>
          </a:p>
        </p:txBody>
      </p:sp>
    </p:spTree>
    <p:extLst>
      <p:ext uri="{BB962C8B-B14F-4D97-AF65-F5344CB8AC3E}">
        <p14:creationId xmlns:p14="http://schemas.microsoft.com/office/powerpoint/2010/main" val="1608643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accent2"/>
                </a:solidFill>
                <a:latin typeface="Arial" charset="0"/>
                <a:ea typeface="ＭＳ Ｐゴシック" charset="0"/>
              </a:defRPr>
            </a:lvl1pPr>
            <a:lvl2pPr marL="744659" indent="-286407">
              <a:defRPr sz="1600" b="1">
                <a:solidFill>
                  <a:schemeClr val="accent2"/>
                </a:solidFill>
                <a:latin typeface="Arial" charset="0"/>
                <a:ea typeface="ＭＳ Ｐゴシック" charset="0"/>
              </a:defRPr>
            </a:lvl2pPr>
            <a:lvl3pPr marL="1145629" indent="-229126">
              <a:defRPr sz="1600" b="1">
                <a:solidFill>
                  <a:schemeClr val="accent2"/>
                </a:solidFill>
                <a:latin typeface="Arial" charset="0"/>
                <a:ea typeface="ＭＳ Ｐゴシック" charset="0"/>
              </a:defRPr>
            </a:lvl3pPr>
            <a:lvl4pPr marL="1603880" indent="-229126">
              <a:defRPr sz="1600" b="1">
                <a:solidFill>
                  <a:schemeClr val="accent2"/>
                </a:solidFill>
                <a:latin typeface="Arial" charset="0"/>
                <a:ea typeface="ＭＳ Ｐゴシック" charset="0"/>
              </a:defRPr>
            </a:lvl4pPr>
            <a:lvl5pPr marL="2062132" indent="-229126">
              <a:defRPr sz="1600" b="1">
                <a:solidFill>
                  <a:schemeClr val="accent2"/>
                </a:solidFill>
                <a:latin typeface="Arial" charset="0"/>
                <a:ea typeface="ＭＳ Ｐゴシック" charset="0"/>
              </a:defRPr>
            </a:lvl5pPr>
            <a:lvl6pPr marL="2520384" indent="-229126" eaLnBrk="0" fontAlgn="base" hangingPunct="0">
              <a:spcBef>
                <a:spcPct val="0"/>
              </a:spcBef>
              <a:spcAft>
                <a:spcPct val="0"/>
              </a:spcAft>
              <a:defRPr sz="1600" b="1">
                <a:solidFill>
                  <a:schemeClr val="accent2"/>
                </a:solidFill>
                <a:latin typeface="Arial" charset="0"/>
                <a:ea typeface="ＭＳ Ｐゴシック" charset="0"/>
              </a:defRPr>
            </a:lvl6pPr>
            <a:lvl7pPr marL="2978635" indent="-229126" eaLnBrk="0" fontAlgn="base" hangingPunct="0">
              <a:spcBef>
                <a:spcPct val="0"/>
              </a:spcBef>
              <a:spcAft>
                <a:spcPct val="0"/>
              </a:spcAft>
              <a:defRPr sz="1600" b="1">
                <a:solidFill>
                  <a:schemeClr val="accent2"/>
                </a:solidFill>
                <a:latin typeface="Arial" charset="0"/>
                <a:ea typeface="ＭＳ Ｐゴシック" charset="0"/>
              </a:defRPr>
            </a:lvl7pPr>
            <a:lvl8pPr marL="3436887" indent="-229126" eaLnBrk="0" fontAlgn="base" hangingPunct="0">
              <a:spcBef>
                <a:spcPct val="0"/>
              </a:spcBef>
              <a:spcAft>
                <a:spcPct val="0"/>
              </a:spcAft>
              <a:defRPr sz="1600" b="1">
                <a:solidFill>
                  <a:schemeClr val="accent2"/>
                </a:solidFill>
                <a:latin typeface="Arial" charset="0"/>
                <a:ea typeface="ＭＳ Ｐゴシック" charset="0"/>
              </a:defRPr>
            </a:lvl8pPr>
            <a:lvl9pPr marL="3895138" indent="-229126" eaLnBrk="0" fontAlgn="base" hangingPunct="0">
              <a:spcBef>
                <a:spcPct val="0"/>
              </a:spcBef>
              <a:spcAft>
                <a:spcPct val="0"/>
              </a:spcAft>
              <a:defRPr sz="1600" b="1">
                <a:solidFill>
                  <a:schemeClr val="accent2"/>
                </a:solidFill>
                <a:latin typeface="Arial" charset="0"/>
                <a:ea typeface="ＭＳ Ｐゴシック" charset="0"/>
              </a:defRPr>
            </a:lvl9pPr>
          </a:lstStyle>
          <a:p>
            <a:fld id="{CDF5EF9A-B828-9045-BD58-629CAB880505}" type="slidenum">
              <a:rPr lang="en-US" sz="1200" b="0">
                <a:solidFill>
                  <a:schemeClr val="tx1"/>
                </a:solidFill>
                <a:latin typeface="Times New Roman" charset="0"/>
              </a:rPr>
              <a:pPr/>
              <a:t>5</a:t>
            </a:fld>
            <a:endParaRPr lang="en-US" sz="1200" b="0">
              <a:solidFill>
                <a:schemeClr val="tx1"/>
              </a:solidFill>
              <a:latin typeface="Times New Roman" charset="0"/>
            </a:endParaRPr>
          </a:p>
        </p:txBody>
      </p:sp>
      <p:sp>
        <p:nvSpPr>
          <p:cNvPr id="8195" name="Rectangle 2"/>
          <p:cNvSpPr>
            <a:spLocks noGrp="1" noRot="1" noChangeAspect="1" noChangeArrowheads="1" noTextEdit="1"/>
          </p:cNvSpPr>
          <p:nvPr>
            <p:ph type="sldImg"/>
          </p:nvPr>
        </p:nvSpPr>
        <p:spPr>
          <a:xfrm>
            <a:off x="1179513" y="695325"/>
            <a:ext cx="4649787" cy="3489325"/>
          </a:xfrm>
          <a:solidFill>
            <a:srgbClr val="FFFFFF"/>
          </a:solidFill>
          <a:ln/>
        </p:spPr>
      </p:sp>
      <p:sp>
        <p:nvSpPr>
          <p:cNvPr id="8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This</a:t>
            </a:r>
            <a:r>
              <a:rPr lang="en-US" baseline="0" dirty="0" smtClean="0"/>
              <a:t> is overview of spacecraft environments and effects on satellites. The yellow highlighted region pertains to effects of space radiation from SEPs and GCRs.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At the SWRC, our goal is to monitor the space environment for NASA robotic mission operators.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spacecraft outside of a protective planetary magnetosphere, the energetic particles very potential for damage.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sources are both flares, </a:t>
            </a:r>
            <a:r>
              <a:rPr lang="en-US" baseline="0" dirty="0" err="1" smtClean="0"/>
              <a:t>CMEs</a:t>
            </a:r>
            <a:r>
              <a:rPr lang="en-US" baseline="0" dirty="0" smtClean="0"/>
              <a:t>. You remember that a flare is a rapid release of energy, which can be transferred to particles as kinetic energy. CMEs can drive shock waves, and shock waves are also efficient particle accelerators.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Note: for all the SEP events that exceed our threshold, there is accompanying CME(s). CMEs are very important for those SEP events of space weather significance.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p:cNvSpPr>
          <p:nvPr>
            <p:ph type="sldImg"/>
          </p:nvPr>
        </p:nvSpPr>
        <p:spPr/>
      </p:sp>
      <p:sp>
        <p:nvSpPr>
          <p:cNvPr id="50178" name="Rectangle 2"/>
          <p:cNvSpPr>
            <a:spLocks noGrp="1" noChangeArrowheads="1"/>
          </p:cNvSpPr>
          <p:nvPr>
            <p:ph type="body" idx="1"/>
          </p:nvPr>
        </p:nvSpPr>
        <p:spPr/>
        <p:txBody>
          <a:bodyPr/>
          <a:lstStyle/>
          <a:p>
            <a:pPr defTabSz="931774" eaLnBrk="1">
              <a:spcBef>
                <a:spcPts val="408"/>
              </a:spcBef>
              <a:buClr>
                <a:srgbClr val="000000"/>
              </a:buClr>
              <a:defRPr/>
            </a:pPr>
            <a:r>
              <a:rPr lang="en-US">
                <a:cs typeface="Times New Roman" charset="0"/>
                <a:sym typeface="Times New Roman" charset="0"/>
              </a:rPr>
              <a:t>SEPs: applicable and potentially damaging everywhere that they have influence</a:t>
            </a: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91B3FFD-B05F-C84B-850C-B0B42C87B64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60677B8-033C-FA41-A7DC-7E3F96D6954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A959B81-5188-8544-95D0-B98CA8DDE3B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5F83BA82-15AA-3143-A1EA-94BD2E69DEE5}"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01B3A83-5433-A24B-A1B4-580564C6146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27AD70E-9656-4A46-A1B3-5FCDCB335669}"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1E8C089-BF04-5D4A-9FB5-1D6F5FA394EA}"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8BE19180-370F-1047-BB71-4A2DA07D4F77}"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8BCF1081-D22D-2047-9CF8-57E24934D496}"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63341DF-B6BA-F34C-AAA1-9959985457E8}"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C74A7B0-C710-284F-85B8-F5EFA031615E}"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401BB21-3DCB-4D49-82AD-7CEA425E87A7}"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BF327469-3190-4049-BC7A-6E4D50A55C51}"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2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file://localhost/%13NASA%20Logo%20small.gif%20%20%20%20%20%20%20%20%20%20%20%20%20%20%20%20%20%20%20%20%20%20%20%20%20%20%20%20%20%20%20%20%20%20%20%20%20%20%20%20%20%20%20%2000003952%11STAAC%20Graphics%20MP%20%20%20%20%20%20%20%20%20%20%20%20%20%20ABA78158" TargetMode="External"/><Relationship Id="rId7"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5.xml"/><Relationship Id="rId5" Type="http://schemas.openxmlformats.org/officeDocument/2006/relationships/image" Target="../media/image28.png"/><Relationship Id="rId6" Type="http://schemas.openxmlformats.org/officeDocument/2006/relationships/image" Target="../media/image29.png"/><Relationship Id="rId1" Type="http://schemas.microsoft.com/office/2007/relationships/media" Target="file://localhost/Users/revans/Documents/Presentations/2012-0810-NRL/AR1520-July23-Only/2012_07_23_01_55_30_2012_07_23_07_50_30_EUVI-A_195-hq.mp4" TargetMode="External"/><Relationship Id="rId2" Type="http://schemas.openxmlformats.org/officeDocument/2006/relationships/video" Target="file://localhost/Users/revans/Documents/Presentations/2012-0810-NRL/AR1520-July23-Only/2012_07_23_01_55_30_2012_07_23_07_50_30_EUVI-A_195-hq.mp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gif"/><Relationship Id="rId5" Type="http://schemas.openxmlformats.org/officeDocument/2006/relationships/image" Target="../media/image37.gi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2.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3.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hyperlink" Target="http://bit.ly/alert_SEP_layou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3.png"/><Relationship Id="rId1" Type="http://schemas.microsoft.com/office/2007/relationships/media" Target="file://localhost/Users/yzheng1/Documents/projects/SWRC_project/REDI/REDI_winter2014/Zheng/Zheng_Introduction_SWx_REDI_2014Jan/SEP_NTSC_512kb-1.mov" TargetMode="External"/><Relationship Id="rId2" Type="http://schemas.openxmlformats.org/officeDocument/2006/relationships/video" Target="file://localhost/Users/yzheng1/Documents/projects/SWRC_project/REDI/REDI_winter2014/Zheng/Zheng_Introduction_SWx_REDI_2014Jan/SEP_NTSC_512kb-1.m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bwMode="auto">
          <a:xfrm>
            <a:off x="838200" y="1752600"/>
            <a:ext cx="6802970" cy="1761074"/>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512763" lvl="0" algn="ctr" defTabSz="457200" eaLnBrk="1" fontAlgn="auto" hangingPunct="1">
              <a:spcBef>
                <a:spcPts val="1920"/>
              </a:spcBef>
              <a:spcAft>
                <a:spcPts val="100"/>
              </a:spcAft>
              <a:defRPr/>
            </a:pPr>
            <a:r>
              <a:rPr lang="en-US" sz="3500" dirty="0" smtClean="0">
                <a:solidFill>
                  <a:srgbClr val="0F75BC"/>
                </a:solidFill>
                <a:latin typeface="Helvetica"/>
                <a:cs typeface="Helvetica"/>
              </a:rPr>
              <a:t> </a:t>
            </a:r>
            <a:r>
              <a:rPr lang="en-US" sz="3600" b="1" dirty="0">
                <a:latin typeface="Traditional Arabic" pitchFamily="2" charset="0"/>
                <a:ea typeface="Traditional Arabic" pitchFamily="2" charset="0"/>
                <a:cs typeface="Traditional Arabic" pitchFamily="2" charset="0"/>
              </a:rPr>
              <a:t>Solar Energetic Particles (SEPs</a:t>
            </a:r>
            <a:r>
              <a:rPr lang="en-US" sz="3600" b="1" dirty="0" smtClean="0">
                <a:latin typeface="Traditional Arabic" pitchFamily="2" charset="0"/>
                <a:ea typeface="Traditional Arabic" pitchFamily="2" charset="0"/>
                <a:cs typeface="Traditional Arabic" pitchFamily="2" charset="0"/>
              </a:rPr>
              <a:t>) and Impacts</a:t>
            </a:r>
            <a:endParaRPr lang="en-US" sz="3600" b="1" dirty="0">
              <a:latin typeface="Traditional Arabic" pitchFamily="2" charset="0"/>
              <a:ea typeface="Traditional Arabic" pitchFamily="2" charset="0"/>
              <a:cs typeface="Traditional Arabic" pitchFamily="2" charset="0"/>
            </a:endParaRPr>
          </a:p>
        </p:txBody>
      </p:sp>
      <p:sp>
        <p:nvSpPr>
          <p:cNvPr id="17" name="Rounded Rectangle 4"/>
          <p:cNvSpPr/>
          <p:nvPr/>
        </p:nvSpPr>
        <p:spPr bwMode="auto">
          <a:xfrm>
            <a:off x="457200" y="4495800"/>
            <a:ext cx="8381999" cy="55364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06680" bIns="106680" spcCol="1270" anchor="ctr"/>
          <a:lstStyle/>
          <a:p>
            <a:pPr algn="ctr" defTabSz="1244600">
              <a:lnSpc>
                <a:spcPct val="90000"/>
              </a:lnSpc>
              <a:spcAft>
                <a:spcPct val="35000"/>
              </a:spcAft>
              <a:defRPr/>
            </a:pPr>
            <a:r>
              <a:rPr lang="en-US" sz="2000" b="1" dirty="0" smtClean="0">
                <a:solidFill>
                  <a:schemeClr val="tx1"/>
                </a:solidFill>
                <a:latin typeface="Century Gothic"/>
                <a:ea typeface="Wingdings"/>
                <a:cs typeface="Century Gothic"/>
                <a:sym typeface="Wingdings"/>
              </a:rPr>
              <a:t> Space Weather Training at </a:t>
            </a:r>
            <a:r>
              <a:rPr lang="en-US" sz="2000" b="1" dirty="0" smtClean="0">
                <a:solidFill>
                  <a:schemeClr val="tx1"/>
                </a:solidFill>
                <a:latin typeface="Century Gothic"/>
                <a:ea typeface="Wingdings"/>
                <a:cs typeface="Century Gothic"/>
                <a:sym typeface="Wingdings"/>
              </a:rPr>
              <a:t>GSFC</a:t>
            </a:r>
            <a:r>
              <a:rPr lang="en-US" sz="2000" b="1" dirty="0" smtClean="0">
                <a:solidFill>
                  <a:schemeClr val="tx1"/>
                </a:solidFill>
                <a:latin typeface="Century Gothic"/>
                <a:ea typeface="Wingdings"/>
                <a:cs typeface="Century Gothic"/>
                <a:sym typeface="Wingdings"/>
              </a:rPr>
              <a:t>, </a:t>
            </a:r>
            <a:r>
              <a:rPr lang="en-US" sz="2000" b="1" dirty="0" smtClean="0">
                <a:solidFill>
                  <a:schemeClr val="tx1"/>
                </a:solidFill>
                <a:latin typeface="Century Gothic"/>
                <a:ea typeface="Wingdings"/>
                <a:cs typeface="Century Gothic"/>
                <a:sym typeface="Wingdings"/>
              </a:rPr>
              <a:t>Feb </a:t>
            </a:r>
            <a:r>
              <a:rPr lang="en-US" sz="2000" b="1" dirty="0" smtClean="0">
                <a:solidFill>
                  <a:schemeClr val="tx1"/>
                </a:solidFill>
                <a:latin typeface="Century Gothic"/>
                <a:ea typeface="Wingdings"/>
                <a:cs typeface="Century Gothic"/>
                <a:sym typeface="Wingdings"/>
              </a:rPr>
              <a:t>25, </a:t>
            </a:r>
            <a:r>
              <a:rPr lang="en-US" sz="2000" b="1" dirty="0" smtClean="0">
                <a:solidFill>
                  <a:schemeClr val="tx1"/>
                </a:solidFill>
                <a:latin typeface="Century Gothic"/>
                <a:ea typeface="Wingdings"/>
                <a:cs typeface="Century Gothic"/>
                <a:sym typeface="Wingdings"/>
              </a:rPr>
              <a:t>2016</a:t>
            </a:r>
            <a:endParaRPr lang="en-US" sz="1800" b="1" dirty="0">
              <a:solidFill>
                <a:srgbClr val="FF6600"/>
              </a:solidFill>
              <a:latin typeface="Helvetica"/>
              <a:ea typeface="Wingdings"/>
              <a:cs typeface="Helvetica"/>
              <a:sym typeface="Wingdings"/>
            </a:endParaRPr>
          </a:p>
        </p:txBody>
      </p:sp>
      <p:sp>
        <p:nvSpPr>
          <p:cNvPr id="21" name="Title 1"/>
          <p:cNvSpPr txBox="1">
            <a:spLocks/>
          </p:cNvSpPr>
          <p:nvPr/>
        </p:nvSpPr>
        <p:spPr bwMode="auto">
          <a:xfrm>
            <a:off x="2374900" y="1625586"/>
            <a:ext cx="3733800" cy="3048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endParaRPr lang="en-US" sz="2000" i="1" dirty="0" smtClean="0">
              <a:solidFill>
                <a:srgbClr val="0000FF"/>
              </a:solidFill>
              <a:latin typeface="Helvetica"/>
              <a:cs typeface="Helvetica"/>
            </a:endParaRPr>
          </a:p>
        </p:txBody>
      </p:sp>
      <p:pic>
        <p:nvPicPr>
          <p:cNvPr id="18" name="Picture 17" descr="ccmcLogo.png"/>
          <p:cNvPicPr>
            <a:picLocks noChangeAspect="1"/>
          </p:cNvPicPr>
          <p:nvPr/>
        </p:nvPicPr>
        <p:blipFill>
          <a:blip r:embed="rId3"/>
          <a:stretch>
            <a:fillRect/>
          </a:stretch>
        </p:blipFill>
        <p:spPr>
          <a:xfrm>
            <a:off x="6553200" y="152400"/>
            <a:ext cx="1121046" cy="941125"/>
          </a:xfrm>
          <a:prstGeom prst="rect">
            <a:avLst/>
          </a:prstGeom>
        </p:spPr>
      </p:pic>
      <p:sp>
        <p:nvSpPr>
          <p:cNvPr id="9" name="Text Box 26"/>
          <p:cNvSpPr txBox="1">
            <a:spLocks noChangeArrowheads="1"/>
          </p:cNvSpPr>
          <p:nvPr/>
        </p:nvSpPr>
        <p:spPr bwMode="auto">
          <a:xfrm>
            <a:off x="762000" y="3352800"/>
            <a:ext cx="73940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800" i="1" u="sng" dirty="0" smtClean="0">
                <a:solidFill>
                  <a:schemeClr val="tx1">
                    <a:lumMod val="95000"/>
                    <a:lumOff val="5000"/>
                  </a:schemeClr>
                </a:solidFill>
                <a:latin typeface="Helvetica Neue"/>
                <a:cs typeface="Helvetica Neue"/>
              </a:rPr>
              <a:t>Yihua Zheng</a:t>
            </a:r>
            <a:endParaRPr lang="en-US" i="1" dirty="0" smtClean="0">
              <a:solidFill>
                <a:schemeClr val="tx1">
                  <a:lumMod val="95000"/>
                  <a:lumOff val="5000"/>
                </a:schemeClr>
              </a:solidFill>
              <a:latin typeface="Helvetica Neue"/>
              <a:cs typeface="Helvetica Neue"/>
            </a:endParaRPr>
          </a:p>
        </p:txBody>
      </p:sp>
      <p:pic>
        <p:nvPicPr>
          <p:cNvPr id="10" name="Picture 9" descr="nsf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04800"/>
            <a:ext cx="1082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ASA Logo small.gif                                            00003952STAAC Graphics MP              ABA78158:"/>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81000" y="304800"/>
            <a:ext cx="980355" cy="8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wc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0" y="228600"/>
            <a:ext cx="762000" cy="762000"/>
          </a:xfrm>
          <a:prstGeom prst="rect">
            <a:avLst/>
          </a:prstGeom>
        </p:spPr>
      </p:pic>
    </p:spTree>
    <p:extLst>
      <p:ext uri="{BB962C8B-B14F-4D97-AF65-F5344CB8AC3E}">
        <p14:creationId xmlns:p14="http://schemas.microsoft.com/office/powerpoint/2010/main" val="33634255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16016695">
            <a:off x="3465225" y="3937034"/>
            <a:ext cx="1137352" cy="2219138"/>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48200" y="3886200"/>
            <a:ext cx="228600"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05200"/>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13028827">
            <a:off x="4404010" y="4614058"/>
            <a:ext cx="1137352" cy="2219138"/>
          </a:xfrm>
          <a:prstGeom prst="lightningBolt">
            <a:avLst/>
          </a:prstGeom>
          <a:solidFill>
            <a:srgbClr val="00009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572000" y="4724400"/>
            <a:ext cx="228600" cy="228600"/>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02apr1b2a-v6"/>
          <p:cNvPicPr>
            <a:picLocks noChangeAspect="1" noChangeArrowheads="1"/>
          </p:cNvPicPr>
          <p:nvPr/>
        </p:nvPicPr>
        <p:blipFill>
          <a:blip r:embed="rId3"/>
          <a:srcRect/>
          <a:stretch>
            <a:fillRect/>
          </a:stretch>
        </p:blipFill>
        <p:spPr bwMode="auto">
          <a:xfrm>
            <a:off x="487422" y="1409700"/>
            <a:ext cx="7772400" cy="4762500"/>
          </a:xfrm>
          <a:prstGeom prst="rect">
            <a:avLst/>
          </a:prstGeom>
          <a:noFill/>
          <a:ln w="9525">
            <a:noFill/>
            <a:miter lim="800000"/>
            <a:headEnd/>
            <a:tailEnd/>
          </a:ln>
        </p:spPr>
      </p:pic>
      <p:sp>
        <p:nvSpPr>
          <p:cNvPr id="7" name="TextBox 6"/>
          <p:cNvSpPr txBox="1"/>
          <p:nvPr/>
        </p:nvSpPr>
        <p:spPr>
          <a:xfrm>
            <a:off x="762000" y="3796605"/>
            <a:ext cx="3657600" cy="1384995"/>
          </a:xfrm>
          <a:prstGeom prst="rect">
            <a:avLst/>
          </a:prstGeom>
          <a:noFill/>
        </p:spPr>
        <p:txBody>
          <a:bodyPr wrap="square" rtlCol="0">
            <a:spAutoFit/>
          </a:bodyPr>
          <a:lstStyle/>
          <a:p>
            <a:r>
              <a:rPr lang="en-US" sz="2800" dirty="0" smtClean="0">
                <a:solidFill>
                  <a:schemeClr val="bg1"/>
                </a:solidFill>
                <a:latin typeface="Helvetica"/>
                <a:cs typeface="Helvetica"/>
              </a:rPr>
              <a:t>Magnetic field lines are </a:t>
            </a:r>
            <a:r>
              <a:rPr lang="en-US" sz="2800" smtClean="0">
                <a:solidFill>
                  <a:schemeClr val="bg1"/>
                </a:solidFill>
                <a:latin typeface="Helvetica"/>
                <a:cs typeface="Helvetica"/>
              </a:rPr>
              <a:t>the road </a:t>
            </a:r>
            <a:r>
              <a:rPr lang="en-US" sz="2800" dirty="0" smtClean="0">
                <a:solidFill>
                  <a:schemeClr val="bg1"/>
                </a:solidFill>
                <a:latin typeface="Helvetica"/>
                <a:cs typeface="Helvetica"/>
              </a:rPr>
              <a:t>for charged particles</a:t>
            </a:r>
            <a:endParaRPr lang="en-US" sz="2800" dirty="0">
              <a:solidFill>
                <a:schemeClr val="bg1"/>
              </a:solidFill>
              <a:latin typeface="Helvetica"/>
              <a:cs typeface="Helvetica"/>
            </a:endParaRPr>
          </a:p>
        </p:txBody>
      </p:sp>
      <p:sp>
        <p:nvSpPr>
          <p:cNvPr id="5"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err="1" smtClean="0">
                <a:solidFill>
                  <a:srgbClr val="9BBB59"/>
                </a:solidFill>
                <a:latin typeface="Arial"/>
                <a:cs typeface="Arial"/>
              </a:rPr>
              <a:t>CMEs</a:t>
            </a:r>
            <a:r>
              <a:rPr lang="en-US" sz="3000" b="1" kern="0" dirty="0" smtClean="0">
                <a:solidFill>
                  <a:srgbClr val="9BBB59"/>
                </a:solidFill>
                <a:latin typeface="Arial"/>
                <a:cs typeface="Arial"/>
              </a:rPr>
              <a:t> Can Widen Longitudinal Extent of SEP Events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02apr1b2a-v6"/>
          <p:cNvPicPr>
            <a:picLocks noChangeAspect="1" noChangeArrowheads="1"/>
          </p:cNvPicPr>
          <p:nvPr/>
        </p:nvPicPr>
        <p:blipFill>
          <a:blip r:embed="rId3"/>
          <a:srcRect/>
          <a:stretch>
            <a:fillRect/>
          </a:stretch>
        </p:blipFill>
        <p:spPr bwMode="auto">
          <a:xfrm>
            <a:off x="487422" y="1409700"/>
            <a:ext cx="7772400" cy="4762500"/>
          </a:xfrm>
          <a:prstGeom prst="rect">
            <a:avLst/>
          </a:prstGeom>
          <a:noFill/>
          <a:ln w="9525">
            <a:noFill/>
            <a:miter lim="800000"/>
            <a:headEnd/>
            <a:tailEnd/>
          </a:ln>
        </p:spPr>
      </p:pic>
      <p:sp>
        <p:nvSpPr>
          <p:cNvPr id="4" name="Right Arrow 3"/>
          <p:cNvSpPr/>
          <p:nvPr/>
        </p:nvSpPr>
        <p:spPr>
          <a:xfrm rot="18537607">
            <a:off x="2382524" y="4509164"/>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16595566">
            <a:off x="5223470" y="5470965"/>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3318890">
            <a:off x="7510105" y="4177626"/>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err="1" smtClean="0">
                <a:solidFill>
                  <a:srgbClr val="9BBB59"/>
                </a:solidFill>
                <a:latin typeface="Arial"/>
                <a:cs typeface="Arial"/>
              </a:rPr>
              <a:t>CMEs</a:t>
            </a:r>
            <a:r>
              <a:rPr lang="en-US" sz="3000" b="1" kern="0" dirty="0" smtClean="0">
                <a:solidFill>
                  <a:srgbClr val="9BBB59"/>
                </a:solidFill>
                <a:latin typeface="Arial"/>
                <a:cs typeface="Arial"/>
              </a:rPr>
              <a:t> Can Widen Longitudinal Extent of SEP Events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image1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363" y="1219200"/>
            <a:ext cx="8207375"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06" name="AutoShape 2"/>
          <p:cNvSpPr>
            <a:spLocks/>
          </p:cNvSpPr>
          <p:nvPr/>
        </p:nvSpPr>
        <p:spPr bwMode="auto">
          <a:xfrm>
            <a:off x="1979613" y="304800"/>
            <a:ext cx="5418137" cy="50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pPr>
            <a:r>
              <a:rPr lang="en-US" sz="2800" b="1"/>
              <a:t>CME and SEP path are different</a:t>
            </a:r>
            <a:endParaRPr lang="en-US"/>
          </a:p>
        </p:txBody>
      </p:sp>
      <p:sp>
        <p:nvSpPr>
          <p:cNvPr id="47107" name="AutoShape 3"/>
          <p:cNvSpPr>
            <a:spLocks/>
          </p:cNvSpPr>
          <p:nvPr/>
        </p:nvSpPr>
        <p:spPr bwMode="auto">
          <a:xfrm>
            <a:off x="617538" y="6456363"/>
            <a:ext cx="8362950"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pPr>
            <a:r>
              <a:rPr lang="en-US" sz="2000"/>
              <a:t>CME: could get deflected, bended, but more or less in the radial direction </a:t>
            </a:r>
            <a:endParaRPr lang="en-US"/>
          </a:p>
        </p:txBody>
      </p:sp>
      <p:sp>
        <p:nvSpPr>
          <p:cNvPr id="47108" name="AutoShape 4"/>
          <p:cNvSpPr>
            <a:spLocks/>
          </p:cNvSpPr>
          <p:nvPr/>
        </p:nvSpPr>
        <p:spPr bwMode="auto">
          <a:xfrm>
            <a:off x="457200" y="4724400"/>
            <a:ext cx="1500188" cy="292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pPr>
            <a:r>
              <a:rPr lang="en-US" sz="1400" i="1"/>
              <a:t>Courtesy: Odstrcil</a:t>
            </a:r>
            <a:endParaRPr lang="en-US"/>
          </a:p>
        </p:txBody>
      </p:sp>
      <p:grpSp>
        <p:nvGrpSpPr>
          <p:cNvPr id="47109" name="Group 5"/>
          <p:cNvGrpSpPr>
            <a:grpSpLocks/>
          </p:cNvGrpSpPr>
          <p:nvPr/>
        </p:nvGrpSpPr>
        <p:grpSpPr bwMode="auto">
          <a:xfrm>
            <a:off x="4343400" y="5334000"/>
            <a:ext cx="533400" cy="457200"/>
            <a:chOff x="0" y="0"/>
            <a:chExt cx="533400" cy="457200"/>
          </a:xfrm>
        </p:grpSpPr>
        <p:sp>
          <p:nvSpPr>
            <p:cNvPr id="47110" name="AutoShape 6"/>
            <p:cNvSpPr>
              <a:spLocks/>
            </p:cNvSpPr>
            <p:nvPr/>
          </p:nvSpPr>
          <p:spPr bwMode="auto">
            <a:xfrm>
              <a:off x="0" y="0"/>
              <a:ext cx="53340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799"/>
                  </a:moveTo>
                  <a:cubicBezTo>
                    <a:pt x="0" y="4835"/>
                    <a:pt x="4835" y="0"/>
                    <a:pt x="10800" y="0"/>
                  </a:cubicBezTo>
                  <a:cubicBezTo>
                    <a:pt x="16764" y="0"/>
                    <a:pt x="21599" y="4835"/>
                    <a:pt x="21599" y="10800"/>
                  </a:cubicBezTo>
                  <a:cubicBezTo>
                    <a:pt x="21599" y="16764"/>
                    <a:pt x="16764" y="21600"/>
                    <a:pt x="10800" y="21600"/>
                  </a:cubicBezTo>
                  <a:cubicBezTo>
                    <a:pt x="4835" y="21600"/>
                    <a:pt x="0" y="16764"/>
                    <a:pt x="0" y="10800"/>
                  </a:cubicBezTo>
                  <a:close/>
                </a:path>
              </a:pathLst>
            </a:custGeom>
            <a:solidFill>
              <a:srgbClr val="FF2600"/>
            </a:solidFill>
            <a:ln>
              <a:noFill/>
            </a:ln>
            <a:effectLst/>
            <a:extLs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000">
                <a:latin typeface="Times New Roman" charset="0"/>
                <a:cs typeface="Times New Roman" charset="0"/>
                <a:sym typeface="Times New Roman" charset="0"/>
              </a:endParaRPr>
            </a:p>
          </p:txBody>
        </p:sp>
        <p:sp>
          <p:nvSpPr>
            <p:cNvPr id="47111" name="AutoShape 7"/>
            <p:cNvSpPr>
              <a:spLocks/>
            </p:cNvSpPr>
            <p:nvPr/>
          </p:nvSpPr>
          <p:spPr bwMode="auto">
            <a:xfrm>
              <a:off x="153475" y="136419"/>
              <a:ext cx="226449" cy="476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4835"/>
                    <a:pt x="1186" y="0"/>
                    <a:pt x="2649" y="0"/>
                  </a:cubicBezTo>
                  <a:cubicBezTo>
                    <a:pt x="4113" y="0"/>
                    <a:pt x="5299" y="4835"/>
                    <a:pt x="5299" y="10800"/>
                  </a:cubicBezTo>
                  <a:cubicBezTo>
                    <a:pt x="5299" y="16764"/>
                    <a:pt x="4113" y="21600"/>
                    <a:pt x="2649" y="21600"/>
                  </a:cubicBezTo>
                  <a:cubicBezTo>
                    <a:pt x="1186" y="21600"/>
                    <a:pt x="0" y="16764"/>
                    <a:pt x="0" y="10800"/>
                  </a:cubicBezTo>
                  <a:moveTo>
                    <a:pt x="16300" y="10800"/>
                  </a:moveTo>
                  <a:cubicBezTo>
                    <a:pt x="16300" y="4835"/>
                    <a:pt x="17486" y="0"/>
                    <a:pt x="18950" y="0"/>
                  </a:cubicBezTo>
                  <a:cubicBezTo>
                    <a:pt x="20413" y="0"/>
                    <a:pt x="21599" y="4835"/>
                    <a:pt x="21599" y="10800"/>
                  </a:cubicBezTo>
                  <a:cubicBezTo>
                    <a:pt x="21599" y="16764"/>
                    <a:pt x="20413" y="21600"/>
                    <a:pt x="18950" y="21600"/>
                  </a:cubicBezTo>
                  <a:cubicBezTo>
                    <a:pt x="17486" y="21600"/>
                    <a:pt x="16300" y="16764"/>
                    <a:pt x="16300" y="10800"/>
                  </a:cubicBezTo>
                </a:path>
              </a:pathLst>
            </a:custGeom>
            <a:solidFill>
              <a:srgbClr val="000000">
                <a:alpha val="20000"/>
              </a:srgbClr>
            </a:solidFill>
            <a:ln>
              <a:noFill/>
            </a:ln>
            <a:effectLst/>
            <a:extLs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000">
                <a:latin typeface="Times New Roman" charset="0"/>
                <a:cs typeface="Times New Roman" charset="0"/>
                <a:sym typeface="Times New Roman" charset="0"/>
              </a:endParaRPr>
            </a:p>
          </p:txBody>
        </p:sp>
        <p:sp>
          <p:nvSpPr>
            <p:cNvPr id="47112" name="AutoShape 8"/>
            <p:cNvSpPr>
              <a:spLocks/>
            </p:cNvSpPr>
            <p:nvPr/>
          </p:nvSpPr>
          <p:spPr bwMode="auto">
            <a:xfrm>
              <a:off x="0" y="0"/>
              <a:ext cx="53340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215" y="7570"/>
                  </a:moveTo>
                  <a:cubicBezTo>
                    <a:pt x="6215" y="6948"/>
                    <a:pt x="6718" y="6444"/>
                    <a:pt x="7339" y="6444"/>
                  </a:cubicBezTo>
                  <a:cubicBezTo>
                    <a:pt x="7961" y="6444"/>
                    <a:pt x="8464" y="6948"/>
                    <a:pt x="8464" y="7570"/>
                  </a:cubicBezTo>
                  <a:cubicBezTo>
                    <a:pt x="8464" y="8191"/>
                    <a:pt x="7961" y="8695"/>
                    <a:pt x="7339" y="8695"/>
                  </a:cubicBezTo>
                  <a:cubicBezTo>
                    <a:pt x="6718" y="8695"/>
                    <a:pt x="6215" y="8191"/>
                    <a:pt x="6215" y="7570"/>
                  </a:cubicBezTo>
                  <a:moveTo>
                    <a:pt x="13135" y="7570"/>
                  </a:moveTo>
                  <a:cubicBezTo>
                    <a:pt x="13135" y="6948"/>
                    <a:pt x="13638" y="6444"/>
                    <a:pt x="14260" y="6444"/>
                  </a:cubicBezTo>
                  <a:cubicBezTo>
                    <a:pt x="14881" y="6444"/>
                    <a:pt x="15384" y="6948"/>
                    <a:pt x="15384" y="7570"/>
                  </a:cubicBezTo>
                  <a:cubicBezTo>
                    <a:pt x="15384" y="8191"/>
                    <a:pt x="14881" y="8695"/>
                    <a:pt x="14260" y="8695"/>
                  </a:cubicBezTo>
                  <a:cubicBezTo>
                    <a:pt x="13638" y="8695"/>
                    <a:pt x="13135" y="8191"/>
                    <a:pt x="13135" y="7570"/>
                  </a:cubicBezTo>
                  <a:moveTo>
                    <a:pt x="4946" y="15509"/>
                  </a:moveTo>
                  <a:cubicBezTo>
                    <a:pt x="8848" y="18190"/>
                    <a:pt x="12746" y="18190"/>
                    <a:pt x="16640" y="15509"/>
                  </a:cubicBezTo>
                  <a:moveTo>
                    <a:pt x="0" y="10799"/>
                  </a:moveTo>
                  <a:cubicBezTo>
                    <a:pt x="0" y="4835"/>
                    <a:pt x="4835" y="0"/>
                    <a:pt x="10800" y="0"/>
                  </a:cubicBezTo>
                  <a:cubicBezTo>
                    <a:pt x="16764" y="0"/>
                    <a:pt x="21599" y="4835"/>
                    <a:pt x="21599" y="10800"/>
                  </a:cubicBezTo>
                  <a:cubicBezTo>
                    <a:pt x="21599" y="16764"/>
                    <a:pt x="16764" y="21600"/>
                    <a:pt x="10800" y="21600"/>
                  </a:cubicBezTo>
                  <a:cubicBezTo>
                    <a:pt x="4835" y="21600"/>
                    <a:pt x="0" y="16764"/>
                    <a:pt x="0" y="10800"/>
                  </a:cubicBezTo>
                  <a:close/>
                </a:path>
              </a:pathLst>
            </a:custGeom>
            <a:noFill/>
            <a:ln w="127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000">
                <a:latin typeface="Times New Roman" charset="0"/>
                <a:cs typeface="Times New Roman" charset="0"/>
                <a:sym typeface="Times New Roman" charset="0"/>
              </a:endParaRPr>
            </a:p>
          </p:txBody>
        </p:sp>
      </p:grpSp>
      <p:sp>
        <p:nvSpPr>
          <p:cNvPr id="47113" name="AutoShape 9"/>
          <p:cNvSpPr>
            <a:spLocks/>
          </p:cNvSpPr>
          <p:nvPr/>
        </p:nvSpPr>
        <p:spPr bwMode="auto">
          <a:xfrm>
            <a:off x="3581400" y="5334000"/>
            <a:ext cx="738188"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FF2600"/>
              </a:buClr>
              <a:buFont typeface="Helvetica" charset="0"/>
              <a:buNone/>
            </a:pPr>
            <a:r>
              <a:rPr lang="en-US" sz="2000" b="1">
                <a:solidFill>
                  <a:srgbClr val="FF2600"/>
                </a:solidFill>
              </a:rPr>
              <a:t>SEPs</a:t>
            </a:r>
            <a:endParaRPr lang="en-US"/>
          </a:p>
        </p:txBody>
      </p:sp>
      <p:sp>
        <p:nvSpPr>
          <p:cNvPr id="47114" name="AutoShape 10"/>
          <p:cNvSpPr>
            <a:spLocks/>
          </p:cNvSpPr>
          <p:nvPr/>
        </p:nvSpPr>
        <p:spPr bwMode="auto">
          <a:xfrm>
            <a:off x="6477000" y="3276600"/>
            <a:ext cx="652463"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pPr>
            <a:r>
              <a:rPr lang="en-US" sz="2000" b="1"/>
              <a:t>CME</a:t>
            </a:r>
            <a:endParaRPr lang="en-US"/>
          </a:p>
        </p:txBody>
      </p:sp>
      <p:grpSp>
        <p:nvGrpSpPr>
          <p:cNvPr id="47115" name="Group 11"/>
          <p:cNvGrpSpPr>
            <a:grpSpLocks/>
          </p:cNvGrpSpPr>
          <p:nvPr/>
        </p:nvGrpSpPr>
        <p:grpSpPr bwMode="auto">
          <a:xfrm>
            <a:off x="7924800" y="4724400"/>
            <a:ext cx="533400" cy="457200"/>
            <a:chOff x="0" y="0"/>
            <a:chExt cx="533400" cy="457200"/>
          </a:xfrm>
        </p:grpSpPr>
        <p:sp>
          <p:nvSpPr>
            <p:cNvPr id="47116" name="AutoShape 12"/>
            <p:cNvSpPr>
              <a:spLocks/>
            </p:cNvSpPr>
            <p:nvPr/>
          </p:nvSpPr>
          <p:spPr bwMode="auto">
            <a:xfrm>
              <a:off x="0" y="0"/>
              <a:ext cx="53340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799"/>
                  </a:moveTo>
                  <a:cubicBezTo>
                    <a:pt x="0" y="4835"/>
                    <a:pt x="4835" y="0"/>
                    <a:pt x="10800" y="0"/>
                  </a:cubicBezTo>
                  <a:cubicBezTo>
                    <a:pt x="16764" y="0"/>
                    <a:pt x="21599" y="4835"/>
                    <a:pt x="21599" y="10800"/>
                  </a:cubicBezTo>
                  <a:cubicBezTo>
                    <a:pt x="21599" y="16764"/>
                    <a:pt x="16764" y="21600"/>
                    <a:pt x="10800" y="21600"/>
                  </a:cubicBezTo>
                  <a:cubicBezTo>
                    <a:pt x="4835" y="21600"/>
                    <a:pt x="0" y="16764"/>
                    <a:pt x="0" y="10800"/>
                  </a:cubicBezTo>
                  <a:close/>
                </a:path>
              </a:pathLst>
            </a:custGeom>
            <a:solidFill>
              <a:srgbClr val="4349AA"/>
            </a:solidFill>
            <a:ln>
              <a:noFill/>
            </a:ln>
            <a:effectLst/>
            <a:extLs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000">
                <a:latin typeface="Times New Roman" charset="0"/>
                <a:cs typeface="Times New Roman" charset="0"/>
                <a:sym typeface="Times New Roman" charset="0"/>
              </a:endParaRPr>
            </a:p>
          </p:txBody>
        </p:sp>
        <p:sp>
          <p:nvSpPr>
            <p:cNvPr id="47117" name="AutoShape 13"/>
            <p:cNvSpPr>
              <a:spLocks/>
            </p:cNvSpPr>
            <p:nvPr/>
          </p:nvSpPr>
          <p:spPr bwMode="auto">
            <a:xfrm>
              <a:off x="153475" y="136419"/>
              <a:ext cx="226449" cy="476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4835"/>
                    <a:pt x="1186" y="0"/>
                    <a:pt x="2649" y="0"/>
                  </a:cubicBezTo>
                  <a:cubicBezTo>
                    <a:pt x="4113" y="0"/>
                    <a:pt x="5299" y="4835"/>
                    <a:pt x="5299" y="10800"/>
                  </a:cubicBezTo>
                  <a:cubicBezTo>
                    <a:pt x="5299" y="16764"/>
                    <a:pt x="4113" y="21600"/>
                    <a:pt x="2649" y="21600"/>
                  </a:cubicBezTo>
                  <a:cubicBezTo>
                    <a:pt x="1186" y="21600"/>
                    <a:pt x="0" y="16764"/>
                    <a:pt x="0" y="10800"/>
                  </a:cubicBezTo>
                  <a:moveTo>
                    <a:pt x="16300" y="10800"/>
                  </a:moveTo>
                  <a:cubicBezTo>
                    <a:pt x="16300" y="4835"/>
                    <a:pt x="17486" y="0"/>
                    <a:pt x="18950" y="0"/>
                  </a:cubicBezTo>
                  <a:cubicBezTo>
                    <a:pt x="20413" y="0"/>
                    <a:pt x="21599" y="4835"/>
                    <a:pt x="21599" y="10800"/>
                  </a:cubicBezTo>
                  <a:cubicBezTo>
                    <a:pt x="21599" y="16764"/>
                    <a:pt x="20413" y="21600"/>
                    <a:pt x="18950" y="21600"/>
                  </a:cubicBezTo>
                  <a:cubicBezTo>
                    <a:pt x="17486" y="21600"/>
                    <a:pt x="16300" y="16764"/>
                    <a:pt x="16300" y="10800"/>
                  </a:cubicBezTo>
                </a:path>
              </a:pathLst>
            </a:custGeom>
            <a:solidFill>
              <a:srgbClr val="000000">
                <a:alpha val="20000"/>
              </a:srgbClr>
            </a:solidFill>
            <a:ln>
              <a:noFill/>
            </a:ln>
            <a:effectLst/>
            <a:extLs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000">
                <a:latin typeface="Times New Roman" charset="0"/>
                <a:cs typeface="Times New Roman" charset="0"/>
                <a:sym typeface="Times New Roman" charset="0"/>
              </a:endParaRPr>
            </a:p>
          </p:txBody>
        </p:sp>
        <p:sp>
          <p:nvSpPr>
            <p:cNvPr id="47118" name="AutoShape 14"/>
            <p:cNvSpPr>
              <a:spLocks/>
            </p:cNvSpPr>
            <p:nvPr/>
          </p:nvSpPr>
          <p:spPr bwMode="auto">
            <a:xfrm>
              <a:off x="0" y="0"/>
              <a:ext cx="53340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215" y="7570"/>
                  </a:moveTo>
                  <a:cubicBezTo>
                    <a:pt x="6215" y="6948"/>
                    <a:pt x="6718" y="6444"/>
                    <a:pt x="7339" y="6444"/>
                  </a:cubicBezTo>
                  <a:cubicBezTo>
                    <a:pt x="7961" y="6444"/>
                    <a:pt x="8464" y="6948"/>
                    <a:pt x="8464" y="7570"/>
                  </a:cubicBezTo>
                  <a:cubicBezTo>
                    <a:pt x="8464" y="8191"/>
                    <a:pt x="7961" y="8695"/>
                    <a:pt x="7339" y="8695"/>
                  </a:cubicBezTo>
                  <a:cubicBezTo>
                    <a:pt x="6718" y="8695"/>
                    <a:pt x="6215" y="8191"/>
                    <a:pt x="6215" y="7570"/>
                  </a:cubicBezTo>
                  <a:moveTo>
                    <a:pt x="13135" y="7570"/>
                  </a:moveTo>
                  <a:cubicBezTo>
                    <a:pt x="13135" y="6948"/>
                    <a:pt x="13638" y="6444"/>
                    <a:pt x="14260" y="6444"/>
                  </a:cubicBezTo>
                  <a:cubicBezTo>
                    <a:pt x="14881" y="6444"/>
                    <a:pt x="15384" y="6948"/>
                    <a:pt x="15384" y="7570"/>
                  </a:cubicBezTo>
                  <a:cubicBezTo>
                    <a:pt x="15384" y="8191"/>
                    <a:pt x="14881" y="8695"/>
                    <a:pt x="14260" y="8695"/>
                  </a:cubicBezTo>
                  <a:cubicBezTo>
                    <a:pt x="13638" y="8695"/>
                    <a:pt x="13135" y="8191"/>
                    <a:pt x="13135" y="7570"/>
                  </a:cubicBezTo>
                  <a:moveTo>
                    <a:pt x="4946" y="15509"/>
                  </a:moveTo>
                  <a:cubicBezTo>
                    <a:pt x="8848" y="18190"/>
                    <a:pt x="12746" y="18190"/>
                    <a:pt x="16640" y="15509"/>
                  </a:cubicBezTo>
                  <a:moveTo>
                    <a:pt x="0" y="10799"/>
                  </a:moveTo>
                  <a:cubicBezTo>
                    <a:pt x="0" y="4835"/>
                    <a:pt x="4835" y="0"/>
                    <a:pt x="10800" y="0"/>
                  </a:cubicBezTo>
                  <a:cubicBezTo>
                    <a:pt x="16764" y="0"/>
                    <a:pt x="21599" y="4835"/>
                    <a:pt x="21599" y="10800"/>
                  </a:cubicBezTo>
                  <a:cubicBezTo>
                    <a:pt x="21599" y="16764"/>
                    <a:pt x="16764" y="21600"/>
                    <a:pt x="10800" y="21600"/>
                  </a:cubicBezTo>
                  <a:cubicBezTo>
                    <a:pt x="4835" y="21600"/>
                    <a:pt x="0" y="16764"/>
                    <a:pt x="0" y="10800"/>
                  </a:cubicBezTo>
                  <a:close/>
                </a:path>
              </a:pathLst>
            </a:custGeom>
            <a:noFill/>
            <a:ln w="127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000">
                <a:latin typeface="Times New Roman" charset="0"/>
                <a:cs typeface="Times New Roman" charset="0"/>
                <a:sym typeface="Times New Roman" charset="0"/>
              </a:endParaRPr>
            </a:p>
          </p:txBody>
        </p:sp>
      </p:grpSp>
      <p:sp>
        <p:nvSpPr>
          <p:cNvPr id="47119" name="AutoShape 15"/>
          <p:cNvSpPr>
            <a:spLocks/>
          </p:cNvSpPr>
          <p:nvPr/>
        </p:nvSpPr>
        <p:spPr bwMode="auto">
          <a:xfrm>
            <a:off x="8077200" y="4267200"/>
            <a:ext cx="681038" cy="357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r>
              <a:rPr lang="en-US" sz="2000" b="1">
                <a:latin typeface="Times New Roman" charset="0"/>
                <a:cs typeface="Times New Roman" charset="0"/>
                <a:sym typeface="Times New Roman" charset="0"/>
              </a:rPr>
              <a:t>CME</a:t>
            </a:r>
            <a:endParaRPr lang="en-US"/>
          </a:p>
        </p:txBody>
      </p:sp>
      <p:sp>
        <p:nvSpPr>
          <p:cNvPr id="47120" name="Line 16"/>
          <p:cNvSpPr>
            <a:spLocks noChangeShapeType="1"/>
          </p:cNvSpPr>
          <p:nvPr/>
        </p:nvSpPr>
        <p:spPr bwMode="auto">
          <a:xfrm>
            <a:off x="6934200" y="3810000"/>
            <a:ext cx="1066800" cy="914400"/>
          </a:xfrm>
          <a:prstGeom prst="line">
            <a:avLst/>
          </a:prstGeom>
          <a:noFill/>
          <a:ln w="76200" cap="flat" cmpd="sng">
            <a:solidFill>
              <a:srgbClr val="9411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endParaRPr lang="en-US"/>
          </a:p>
        </p:txBody>
      </p:sp>
    </p:spTree>
    <p:extLst>
      <p:ext uri="{BB962C8B-B14F-4D97-AF65-F5344CB8AC3E}">
        <p14:creationId xmlns:p14="http://schemas.microsoft.com/office/powerpoint/2010/main" val="23432688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Monitor SEP Levels?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524000"/>
            <a:ext cx="7696200" cy="954107"/>
          </a:xfrm>
          <a:prstGeom prst="rect">
            <a:avLst/>
          </a:prstGeom>
          <a:noFill/>
        </p:spPr>
        <p:txBody>
          <a:bodyPr wrap="square" rtlCol="0">
            <a:spAutoFit/>
          </a:bodyPr>
          <a:lstStyle/>
          <a:p>
            <a:pPr algn="ctr"/>
            <a:r>
              <a:rPr lang="en-US" sz="2800" b="1" i="1" dirty="0" smtClean="0">
                <a:solidFill>
                  <a:srgbClr val="FF7C12"/>
                </a:solidFill>
              </a:rPr>
              <a:t>Track the particle flux at different locations.</a:t>
            </a:r>
          </a:p>
          <a:p>
            <a:pPr algn="ctr"/>
            <a:r>
              <a:rPr lang="en-US" sz="2800" b="1" i="1" dirty="0" smtClean="0">
                <a:solidFill>
                  <a:srgbClr val="FF7C12"/>
                </a:solidFill>
              </a:rPr>
              <a:t>Flux units: </a:t>
            </a:r>
            <a:r>
              <a:rPr lang="en-US" sz="2800" b="1" i="1" dirty="0" err="1" smtClean="0">
                <a:solidFill>
                  <a:srgbClr val="FF7C12"/>
                </a:solidFill>
              </a:rPr>
              <a:t>pfu</a:t>
            </a:r>
            <a:r>
              <a:rPr lang="en-US" sz="2800" b="1" i="1" dirty="0" smtClean="0">
                <a:solidFill>
                  <a:srgbClr val="FF7C12"/>
                </a:solidFill>
              </a:rPr>
              <a:t>, </a:t>
            </a:r>
            <a:r>
              <a:rPr lang="en-US" sz="2800" b="1" i="1" dirty="0" err="1" smtClean="0">
                <a:solidFill>
                  <a:srgbClr val="FF7C12"/>
                </a:solidFill>
              </a:rPr>
              <a:t>pfu/MeV</a:t>
            </a:r>
            <a:endParaRPr lang="en-US" sz="2800" b="1" i="1" dirty="0" smtClean="0">
              <a:solidFill>
                <a:srgbClr val="FF7C12"/>
              </a:solidFill>
            </a:endParaRPr>
          </a:p>
        </p:txBody>
      </p:sp>
      <p:sp>
        <p:nvSpPr>
          <p:cNvPr id="17" name="Content Placeholder 12"/>
          <p:cNvSpPr txBox="1">
            <a:spLocks/>
          </p:cNvSpPr>
          <p:nvPr/>
        </p:nvSpPr>
        <p:spPr bwMode="auto">
          <a:xfrm>
            <a:off x="152400" y="2438400"/>
            <a:ext cx="8839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800100" lvl="1" indent="-342900" eaLnBrk="0" hangingPunct="0">
              <a:spcBef>
                <a:spcPct val="20000"/>
              </a:spcBef>
              <a:buFontTx/>
              <a:buChar char="•"/>
              <a:defRPr/>
            </a:pP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 </a:t>
            </a:r>
            <a:r>
              <a:rPr kumimoji="0" lang="en-US" sz="2000" b="1" i="1" u="none" strike="noStrike" kern="0" cap="none" spc="0" normalizeH="0" baseline="0" noProof="0" dirty="0" err="1" smtClean="0">
                <a:ln>
                  <a:noFill/>
                </a:ln>
                <a:solidFill>
                  <a:schemeClr val="accent1">
                    <a:lumMod val="75000"/>
                  </a:schemeClr>
                </a:solidFill>
                <a:effectLst/>
                <a:uLnTx/>
                <a:uFillTx/>
                <a:latin typeface="Arial" charset="0"/>
                <a:ea typeface="Arial" charset="0"/>
                <a:cs typeface="Arial" charset="0"/>
              </a:rPr>
              <a:t>Heliosphere</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with </a:t>
            </a: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STEREO In-situ Measurements</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of Particles and CME Transients (IMPACT)</a:t>
            </a:r>
          </a:p>
          <a:p>
            <a:pPr marL="1257300" lvl="2"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Differential energy band; Units measured, some energy ranges are: </a:t>
            </a:r>
            <a:endPar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endParaRPr>
          </a:p>
          <a:p>
            <a:pPr marL="800100" lvl="1"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Upstream of Earth with SOHO/COSTEP</a:t>
            </a:r>
          </a:p>
          <a:p>
            <a:pPr marL="1257300" lvl="2" indent="-342900" eaLnBrk="0" hangingPunct="0">
              <a:spcBef>
                <a:spcPct val="20000"/>
              </a:spcBef>
              <a:buFontTx/>
              <a:buChar char="•"/>
              <a:defRPr/>
            </a:pP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Units measured, some energy ranges are:</a:t>
            </a:r>
          </a:p>
          <a:p>
            <a:pPr marL="800100" lvl="1" indent="-342900" eaLnBrk="0" hangingPunct="0">
              <a:spcBef>
                <a:spcPct val="20000"/>
              </a:spcBef>
              <a:buFontTx/>
              <a:buChar char="•"/>
              <a:defRPr/>
            </a:pPr>
            <a:r>
              <a:rPr lang="en-US" sz="2000" b="1" i="1" kern="0" dirty="0" smtClean="0">
                <a:solidFill>
                  <a:srgbClr val="FF0000"/>
                </a:solidFill>
                <a:latin typeface="Arial" charset="0"/>
                <a:ea typeface="Arial" charset="0"/>
                <a:cs typeface="Arial" charset="0"/>
              </a:rPr>
              <a:t>Geostationary Orbit with GOES</a:t>
            </a:r>
          </a:p>
          <a:p>
            <a:pPr marL="1257300" lvl="2"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Integral flux, Units measured, some energy ranges are: </a:t>
            </a:r>
            <a:r>
              <a:rPr lang="en-US" sz="2000" b="1" i="1" kern="0" dirty="0" err="1" smtClean="0">
                <a:solidFill>
                  <a:schemeClr val="accent1">
                    <a:lumMod val="75000"/>
                  </a:schemeClr>
                </a:solidFill>
                <a:latin typeface="Arial" charset="0"/>
                <a:ea typeface="Arial" charset="0"/>
                <a:cs typeface="Arial" charset="0"/>
              </a:rPr>
              <a:t>pfu</a:t>
            </a:r>
            <a:r>
              <a:rPr lang="en-US" sz="2000" b="1" i="1" kern="0" dirty="0" smtClean="0">
                <a:solidFill>
                  <a:schemeClr val="accent1">
                    <a:lumMod val="75000"/>
                  </a:schemeClr>
                </a:solidFill>
                <a:latin typeface="Arial" charset="0"/>
                <a:ea typeface="Arial" charset="0"/>
                <a:cs typeface="Arial" charset="0"/>
              </a:rPr>
              <a:t> particle flux unit </a:t>
            </a:r>
          </a:p>
          <a:p>
            <a:pPr marL="800100" lvl="1" indent="-342900" eaLnBrk="0" hangingPunct="0">
              <a:spcBef>
                <a:spcPct val="20000"/>
              </a:spcBef>
              <a:buFontTx/>
              <a:buChar char="•"/>
              <a:defRPr/>
            </a:pPr>
            <a:endPar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endParaRPr>
          </a:p>
        </p:txBody>
      </p:sp>
      <p:sp>
        <p:nvSpPr>
          <p:cNvPr id="18" name="TextBox 17"/>
          <p:cNvSpPr txBox="1"/>
          <p:nvPr/>
        </p:nvSpPr>
        <p:spPr>
          <a:xfrm>
            <a:off x="228600" y="5410200"/>
            <a:ext cx="8915400" cy="1384995"/>
          </a:xfrm>
          <a:prstGeom prst="rect">
            <a:avLst/>
          </a:prstGeom>
          <a:noFill/>
        </p:spPr>
        <p:txBody>
          <a:bodyPr wrap="square" rtlCol="0">
            <a:spAutoFit/>
          </a:bodyPr>
          <a:lstStyle/>
          <a:p>
            <a:pPr algn="ctr"/>
            <a:r>
              <a:rPr lang="en-US" sz="2800" b="1" i="1" dirty="0" smtClean="0">
                <a:solidFill>
                  <a:srgbClr val="FF7C12"/>
                </a:solidFill>
              </a:rPr>
              <a:t>Another useful quantity: </a:t>
            </a:r>
          </a:p>
          <a:p>
            <a:pPr algn="ctr"/>
            <a:r>
              <a:rPr lang="en-US" sz="2800" b="1" i="1" dirty="0" err="1" smtClean="0">
                <a:solidFill>
                  <a:srgbClr val="FF7C12"/>
                </a:solidFill>
              </a:rPr>
              <a:t>Fluence</a:t>
            </a:r>
            <a:r>
              <a:rPr lang="en-US" sz="2800" b="1" i="1" dirty="0" smtClean="0">
                <a:solidFill>
                  <a:srgbClr val="FF7C12"/>
                </a:solidFill>
              </a:rPr>
              <a:t> = flux integrated over the entire event. </a:t>
            </a:r>
          </a:p>
          <a:p>
            <a:pPr algn="ctr"/>
            <a:r>
              <a:rPr lang="en-US" sz="2800" b="1" i="1" dirty="0" smtClean="0">
                <a:solidFill>
                  <a:srgbClr val="FF7C12"/>
                </a:solidFill>
              </a:rPr>
              <a:t>Important for biological effects (flights)</a:t>
            </a:r>
          </a:p>
        </p:txBody>
      </p:sp>
      <p:sp>
        <p:nvSpPr>
          <p:cNvPr id="20" name="Rectangle 19"/>
          <p:cNvSpPr/>
          <p:nvPr/>
        </p:nvSpPr>
        <p:spPr>
          <a:xfrm>
            <a:off x="2133600" y="762000"/>
            <a:ext cx="4572000" cy="830997"/>
          </a:xfrm>
          <a:prstGeom prst="rect">
            <a:avLst/>
          </a:prstGeom>
        </p:spPr>
        <p:txBody>
          <a:bodyPr>
            <a:spAutoFit/>
          </a:bodyPr>
          <a:lstStyle/>
          <a:p>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905000"/>
            <a:ext cx="5943600" cy="2246769"/>
          </a:xfrm>
          <a:prstGeom prst="rect">
            <a:avLst/>
          </a:prstGeom>
        </p:spPr>
        <p:txBody>
          <a:bodyPr wrap="square">
            <a:spAutoFit/>
          </a:bodyPr>
          <a:lstStyle/>
          <a:p>
            <a:r>
              <a:rPr lang="en-US" sz="2800" dirty="0">
                <a:latin typeface="Helvetica"/>
                <a:cs typeface="Helvetica"/>
              </a:rPr>
              <a:t>Event magnitudes:</a:t>
            </a:r>
          </a:p>
          <a:p>
            <a:pPr lvl="1"/>
            <a:r>
              <a:rPr lang="en-US" sz="2800" dirty="0">
                <a:latin typeface="Helvetica"/>
                <a:cs typeface="Helvetica"/>
              </a:rPr>
              <a:t>&gt; 10 MeV/nucleon integral </a:t>
            </a:r>
            <a:r>
              <a:rPr lang="en-US" sz="2800" dirty="0" err="1">
                <a:latin typeface="Helvetica"/>
                <a:cs typeface="Helvetica"/>
              </a:rPr>
              <a:t>fluence</a:t>
            </a:r>
            <a:r>
              <a:rPr lang="en-US" sz="2800" dirty="0">
                <a:latin typeface="Helvetica"/>
                <a:cs typeface="Helvetica"/>
              </a:rPr>
              <a:t>: can exceed 10</a:t>
            </a:r>
            <a:r>
              <a:rPr lang="en-US" sz="2800" baseline="30000" dirty="0">
                <a:latin typeface="Helvetica"/>
                <a:cs typeface="Helvetica"/>
              </a:rPr>
              <a:t>9</a:t>
            </a:r>
            <a:r>
              <a:rPr lang="en-US" sz="2800" dirty="0">
                <a:latin typeface="Helvetica"/>
                <a:cs typeface="Helvetica"/>
              </a:rPr>
              <a:t> cm</a:t>
            </a:r>
            <a:r>
              <a:rPr lang="en-US" sz="2800" baseline="30000" dirty="0">
                <a:latin typeface="Helvetica"/>
                <a:cs typeface="Helvetica"/>
              </a:rPr>
              <a:t>-2</a:t>
            </a:r>
            <a:endParaRPr lang="en-US" sz="2800" dirty="0">
              <a:latin typeface="Helvetica"/>
              <a:cs typeface="Helvetica"/>
            </a:endParaRPr>
          </a:p>
          <a:p>
            <a:pPr lvl="1"/>
            <a:r>
              <a:rPr lang="en-US" sz="2800" dirty="0">
                <a:latin typeface="Helvetica"/>
                <a:cs typeface="Helvetica"/>
              </a:rPr>
              <a:t>&gt; 10 MeV/nucleon peak flux: can exceed 10</a:t>
            </a:r>
            <a:r>
              <a:rPr lang="en-US" sz="2800" baseline="30000" dirty="0">
                <a:latin typeface="Helvetica"/>
                <a:cs typeface="Helvetica"/>
              </a:rPr>
              <a:t>5</a:t>
            </a:r>
            <a:r>
              <a:rPr lang="en-US" sz="2800" dirty="0">
                <a:latin typeface="Helvetica"/>
                <a:cs typeface="Helvetica"/>
              </a:rPr>
              <a:t> cm</a:t>
            </a:r>
            <a:r>
              <a:rPr lang="en-US" sz="2800" baseline="30000" dirty="0">
                <a:latin typeface="Helvetica"/>
                <a:cs typeface="Helvetica"/>
              </a:rPr>
              <a:t>-2</a:t>
            </a:r>
            <a:r>
              <a:rPr lang="en-US" sz="2800" dirty="0">
                <a:latin typeface="Helvetica"/>
                <a:cs typeface="Helvetica"/>
              </a:rPr>
              <a:t>s</a:t>
            </a:r>
            <a:r>
              <a:rPr lang="en-US" sz="2800" baseline="30000" dirty="0">
                <a:latin typeface="Helvetica"/>
                <a:cs typeface="Helvetica"/>
              </a:rPr>
              <a:t>-1</a:t>
            </a:r>
            <a:endParaRPr lang="en-US" sz="2800" dirty="0"/>
          </a:p>
        </p:txBody>
      </p:sp>
      <p:sp>
        <p:nvSpPr>
          <p:cNvPr id="3" name="Rectangle 2"/>
          <p:cNvSpPr/>
          <p:nvPr/>
        </p:nvSpPr>
        <p:spPr>
          <a:xfrm>
            <a:off x="1981200" y="381000"/>
            <a:ext cx="4572000" cy="769441"/>
          </a:xfrm>
          <a:prstGeom prst="rect">
            <a:avLst/>
          </a:prstGeom>
        </p:spPr>
        <p:txBody>
          <a:bodyPr>
            <a:spAutoFit/>
          </a:bodyPr>
          <a:lstStyle/>
          <a:p>
            <a:pPr lvl="0" algn="ctr">
              <a:defRPr/>
            </a:pPr>
            <a:r>
              <a:rPr lang="en-US" sz="4400" b="1" kern="0" dirty="0" smtClean="0">
                <a:solidFill>
                  <a:srgbClr val="FF0000"/>
                </a:solidFill>
                <a:latin typeface="Arial"/>
                <a:cs typeface="Arial"/>
              </a:rPr>
              <a:t>SEP Intensity</a:t>
            </a:r>
            <a:endParaRPr lang="en-US" sz="4400" b="1" kern="0" dirty="0">
              <a:solidFill>
                <a:srgbClr val="FF0000"/>
              </a:solidFill>
              <a:latin typeface="Arial"/>
              <a:cs typeface="Arial"/>
            </a:endParaRPr>
          </a:p>
        </p:txBody>
      </p:sp>
    </p:spTree>
    <p:extLst>
      <p:ext uri="{BB962C8B-B14F-4D97-AF65-F5344CB8AC3E}">
        <p14:creationId xmlns:p14="http://schemas.microsoft.com/office/powerpoint/2010/main" val="42915668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2012_05_17_03_00_00_LASCO_C3__LASCO_C2__AIA_304.png"/>
          <p:cNvPicPr>
            <a:picLocks noChangeAspect="1"/>
          </p:cNvPicPr>
          <p:nvPr/>
        </p:nvPicPr>
        <p:blipFill>
          <a:blip r:embed="rId3"/>
          <a:stretch>
            <a:fillRect/>
          </a:stretch>
        </p:blipFill>
        <p:spPr>
          <a:xfrm>
            <a:off x="1495137" y="2042160"/>
            <a:ext cx="8791863" cy="5120640"/>
          </a:xfrm>
          <a:prstGeom prst="rect">
            <a:avLst/>
          </a:prstGeom>
        </p:spPr>
      </p:pic>
      <p:sp>
        <p:nvSpPr>
          <p:cNvPr id="9" name="Rectangle 2"/>
          <p:cNvSpPr txBox="1">
            <a:spLocks noChangeArrowheads="1"/>
          </p:cNvSpPr>
          <p:nvPr/>
        </p:nvSpPr>
        <p:spPr bwMode="auto">
          <a:xfrm>
            <a:off x="457200" y="228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smtClean="0">
                <a:solidFill>
                  <a:srgbClr val="9BBB59"/>
                </a:solidFill>
                <a:latin typeface="Arial"/>
                <a:cs typeface="Arial"/>
              </a:rPr>
              <a:t>PARTICLE SNOW!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BBB59"/>
                </a:solidFill>
                <a:effectLst/>
                <a:uLnTx/>
                <a:uFillTx/>
                <a:latin typeface="Arial"/>
                <a:ea typeface="ＭＳ Ｐゴシック" charset="-128"/>
                <a:cs typeface="Arial"/>
              </a:rPr>
              <a:t>Coronagraph acting as particle detector </a:t>
            </a:r>
            <a:r>
              <a:rPr kumimoji="0" lang="en-US" sz="3600" b="1" i="0" u="none" strike="noStrike" kern="0" cap="none" spc="0" normalizeH="0" baseline="0" noProof="0" dirty="0" err="1" smtClean="0">
                <a:ln>
                  <a:noFill/>
                </a:ln>
                <a:solidFill>
                  <a:srgbClr val="9BBB59"/>
                </a:solidFill>
                <a:effectLst/>
                <a:uLnTx/>
                <a:uFillTx/>
                <a:latin typeface="Arial"/>
                <a:ea typeface="ＭＳ Ｐゴシック" charset="-128"/>
                <a:cs typeface="Arial"/>
                <a:sym typeface="Wingdings"/>
              </a:rPr>
              <a:t></a:t>
            </a:r>
            <a:endParaRPr kumimoji="0" lang="en-US" sz="36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2" name="Picture 11" descr="2012_05_17_02_00_00_AIA_131__LASCO_C2.png"/>
          <p:cNvPicPr>
            <a:picLocks noChangeAspect="1"/>
          </p:cNvPicPr>
          <p:nvPr/>
        </p:nvPicPr>
        <p:blipFill>
          <a:blip r:embed="rId4"/>
          <a:stretch>
            <a:fillRect/>
          </a:stretch>
        </p:blipFill>
        <p:spPr>
          <a:xfrm>
            <a:off x="0" y="1219200"/>
            <a:ext cx="4709927" cy="2743200"/>
          </a:xfrm>
          <a:prstGeom prst="rect">
            <a:avLst/>
          </a:prstGeom>
        </p:spPr>
      </p:pic>
      <p:sp>
        <p:nvSpPr>
          <p:cNvPr id="13" name="TextBox 12"/>
          <p:cNvSpPr txBox="1"/>
          <p:nvPr/>
        </p:nvSpPr>
        <p:spPr>
          <a:xfrm>
            <a:off x="609600" y="3352800"/>
            <a:ext cx="3689870" cy="646331"/>
          </a:xfrm>
          <a:prstGeom prst="rect">
            <a:avLst/>
          </a:prstGeom>
          <a:noFill/>
        </p:spPr>
        <p:txBody>
          <a:bodyPr wrap="none" rtlCol="0">
            <a:spAutoFit/>
          </a:bodyPr>
          <a:lstStyle/>
          <a:p>
            <a:pPr algn="ctr"/>
            <a:r>
              <a:rPr lang="en-US" sz="1800" i="1" dirty="0" smtClean="0">
                <a:solidFill>
                  <a:schemeClr val="bg1"/>
                </a:solidFill>
              </a:rPr>
              <a:t>SDO AIA 131 Å + SOHO/LASCO C2</a:t>
            </a:r>
          </a:p>
          <a:p>
            <a:pPr algn="ctr"/>
            <a:r>
              <a:rPr lang="en-US" sz="1800" i="1" dirty="0" smtClean="0">
                <a:solidFill>
                  <a:schemeClr val="bg1"/>
                </a:solidFill>
              </a:rPr>
              <a:t>May 17 02:00 UT</a:t>
            </a:r>
            <a:endParaRPr lang="en-US" sz="1800" i="1" dirty="0">
              <a:solidFill>
                <a:schemeClr val="bg1"/>
              </a:solidFill>
            </a:endParaRPr>
          </a:p>
        </p:txBody>
      </p:sp>
      <p:sp>
        <p:nvSpPr>
          <p:cNvPr id="14" name="TextBox 13"/>
          <p:cNvSpPr txBox="1"/>
          <p:nvPr/>
        </p:nvSpPr>
        <p:spPr>
          <a:xfrm>
            <a:off x="5257800" y="6211669"/>
            <a:ext cx="1958739" cy="646331"/>
          </a:xfrm>
          <a:prstGeom prst="rect">
            <a:avLst/>
          </a:prstGeom>
          <a:noFill/>
        </p:spPr>
        <p:txBody>
          <a:bodyPr wrap="none" rtlCol="0">
            <a:spAutoFit/>
          </a:bodyPr>
          <a:lstStyle/>
          <a:p>
            <a:pPr algn="ctr"/>
            <a:r>
              <a:rPr lang="en-US" sz="1800" i="1" dirty="0" smtClean="0">
                <a:solidFill>
                  <a:schemeClr val="bg1"/>
                </a:solidFill>
              </a:rPr>
              <a:t>SOHO/LASCO C3</a:t>
            </a:r>
          </a:p>
          <a:p>
            <a:pPr algn="ctr"/>
            <a:r>
              <a:rPr lang="en-US" sz="1800" i="1" dirty="0" smtClean="0">
                <a:solidFill>
                  <a:schemeClr val="bg1"/>
                </a:solidFill>
              </a:rPr>
              <a:t>May 17 03:00 UT</a:t>
            </a:r>
            <a:endParaRPr lang="en-US" sz="1800" i="1" dirty="0">
              <a:solidFill>
                <a:schemeClr val="bg1"/>
              </a:solidFill>
            </a:endParaRPr>
          </a:p>
        </p:txBody>
      </p:sp>
      <p:sp>
        <p:nvSpPr>
          <p:cNvPr id="17" name="Curved Down Arrow 16"/>
          <p:cNvSpPr/>
          <p:nvPr/>
        </p:nvSpPr>
        <p:spPr>
          <a:xfrm rot="1777672">
            <a:off x="3271316" y="2188715"/>
            <a:ext cx="4211159" cy="1092352"/>
          </a:xfrm>
          <a:prstGeom prst="curvedDown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3"/>
                </a:solidFill>
              </a:rPr>
              <a:t>One hour later</a:t>
            </a:r>
            <a:endParaRPr lang="en-US" b="1" dirty="0">
              <a:solidFill>
                <a:schemeClr val="accent3"/>
              </a:solidFill>
            </a:endParaRPr>
          </a:p>
        </p:txBody>
      </p:sp>
      <p:sp>
        <p:nvSpPr>
          <p:cNvPr id="19" name="TextBox 18"/>
          <p:cNvSpPr txBox="1"/>
          <p:nvPr/>
        </p:nvSpPr>
        <p:spPr>
          <a:xfrm>
            <a:off x="762000" y="1219200"/>
            <a:ext cx="3469820" cy="461665"/>
          </a:xfrm>
          <a:prstGeom prst="rect">
            <a:avLst/>
          </a:prstGeom>
          <a:noFill/>
        </p:spPr>
        <p:txBody>
          <a:bodyPr wrap="none" rtlCol="0">
            <a:spAutoFit/>
          </a:bodyPr>
          <a:lstStyle/>
          <a:p>
            <a:r>
              <a:rPr lang="en-US" i="1" dirty="0" smtClean="0">
                <a:solidFill>
                  <a:schemeClr val="bg1"/>
                </a:solidFill>
              </a:rPr>
              <a:t>Flare peaked at 01:47 UT</a:t>
            </a:r>
            <a:endParaRPr lang="en-US" i="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define an SEP Event?</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600200"/>
            <a:ext cx="7086600" cy="2062103"/>
          </a:xfrm>
          <a:prstGeom prst="rect">
            <a:avLst/>
          </a:prstGeom>
          <a:noFill/>
        </p:spPr>
        <p:txBody>
          <a:bodyPr wrap="square" rtlCol="0">
            <a:spAutoFit/>
          </a:bodyPr>
          <a:lstStyle/>
          <a:p>
            <a:pPr algn="ctr"/>
            <a:r>
              <a:rPr lang="en-US" sz="2800" b="1" i="1" dirty="0" smtClean="0">
                <a:solidFill>
                  <a:srgbClr val="FF7C12"/>
                </a:solidFill>
              </a:rPr>
              <a:t>SWRC: SEP event detections are defined as:</a:t>
            </a:r>
          </a:p>
          <a:p>
            <a:pPr algn="ctr"/>
            <a:r>
              <a:rPr lang="en-US" sz="2000" b="1" i="1" dirty="0" smtClean="0">
                <a:solidFill>
                  <a:srgbClr val="FF7C12"/>
                </a:solidFill>
              </a:rPr>
              <a:t>GOES Proton E &gt; 10 </a:t>
            </a:r>
            <a:r>
              <a:rPr lang="en-US" sz="2000" b="1" i="1" dirty="0" err="1" smtClean="0">
                <a:solidFill>
                  <a:srgbClr val="FF7C12"/>
                </a:solidFill>
              </a:rPr>
              <a:t>MeV</a:t>
            </a:r>
            <a:r>
              <a:rPr lang="en-US" sz="2000" b="1" i="1" dirty="0" smtClean="0">
                <a:solidFill>
                  <a:srgbClr val="FF7C12"/>
                </a:solidFill>
              </a:rPr>
              <a:t> channel &gt; 10 </a:t>
            </a:r>
            <a:r>
              <a:rPr lang="en-US" sz="2000" b="1" i="1" dirty="0" err="1" smtClean="0">
                <a:solidFill>
                  <a:srgbClr val="FF7C12"/>
                </a:solidFill>
              </a:rPr>
              <a:t>pfu</a:t>
            </a:r>
            <a:endParaRPr lang="en-US" sz="2000" b="1" i="1" dirty="0" smtClean="0">
              <a:solidFill>
                <a:srgbClr val="FF7C12"/>
              </a:solidFill>
            </a:endParaRPr>
          </a:p>
          <a:p>
            <a:pPr algn="ctr"/>
            <a:r>
              <a:rPr lang="en-US" sz="2000" b="1" i="1" dirty="0" smtClean="0">
                <a:solidFill>
                  <a:srgbClr val="FF7C12"/>
                </a:solidFill>
              </a:rPr>
              <a:t>GOES Proton E &gt; 100 MeV channel &gt; 1 </a:t>
            </a:r>
            <a:r>
              <a:rPr lang="en-US" sz="2000" b="1" i="1" dirty="0" err="1" smtClean="0">
                <a:solidFill>
                  <a:srgbClr val="FF7C12"/>
                </a:solidFill>
              </a:rPr>
              <a:t>pfu</a:t>
            </a:r>
            <a:endParaRPr lang="en-US" sz="2000" b="1" i="1" dirty="0" smtClean="0">
              <a:solidFill>
                <a:srgbClr val="FF7C12"/>
              </a:solidFill>
            </a:endParaRPr>
          </a:p>
          <a:p>
            <a:pPr algn="ctr"/>
            <a:endParaRPr lang="en-US" sz="2000" b="1" i="1" dirty="0" smtClean="0">
              <a:solidFill>
                <a:srgbClr val="FF7C12"/>
              </a:solidFill>
            </a:endParaRPr>
          </a:p>
          <a:p>
            <a:pPr algn="ctr"/>
            <a:endParaRPr lang="en-US" sz="2000" b="1" i="1" dirty="0" smtClean="0">
              <a:solidFill>
                <a:srgbClr val="FF7C12"/>
              </a:solidFill>
            </a:endParaRPr>
          </a:p>
          <a:p>
            <a:pPr algn="ctr"/>
            <a:endParaRPr lang="en-US" sz="2000" b="1" i="1" dirty="0" smtClean="0">
              <a:solidFill>
                <a:srgbClr val="FF7C12"/>
              </a:solidFill>
            </a:endParaRPr>
          </a:p>
        </p:txBody>
      </p:sp>
      <p:pic>
        <p:nvPicPr>
          <p:cNvPr id="16" name="Picture 15" descr="Screen Shot 2013-06-01 at 11.08.46 AM.png"/>
          <p:cNvPicPr>
            <a:picLocks noChangeAspect="1"/>
          </p:cNvPicPr>
          <p:nvPr/>
        </p:nvPicPr>
        <p:blipFill>
          <a:blip r:embed="rId3"/>
          <a:stretch>
            <a:fillRect/>
          </a:stretch>
        </p:blipFill>
        <p:spPr>
          <a:xfrm>
            <a:off x="1219200" y="3124200"/>
            <a:ext cx="6858000" cy="3429000"/>
          </a:xfrm>
          <a:prstGeom prst="rect">
            <a:avLst/>
          </a:prstGeom>
        </p:spPr>
      </p:pic>
      <p:cxnSp>
        <p:nvCxnSpPr>
          <p:cNvPr id="18" name="Straight Connector 17"/>
          <p:cNvCxnSpPr/>
          <p:nvPr/>
        </p:nvCxnSpPr>
        <p:spPr>
          <a:xfrm>
            <a:off x="76200" y="4113212"/>
            <a:ext cx="8839200" cy="1588"/>
          </a:xfrm>
          <a:prstGeom prst="line">
            <a:avLst/>
          </a:prstGeom>
          <a:ln w="50800">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52400" y="4724400"/>
            <a:ext cx="8839200" cy="1588"/>
          </a:xfrm>
          <a:prstGeom prst="line">
            <a:avLst/>
          </a:prstGeom>
          <a:ln w="50800">
            <a:solidFill>
              <a:srgbClr val="008000"/>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Quantify an SEP Event?</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7" name="Picture 6" descr="Screen Shot 2013-05-31 at 3.23.16 PM.png"/>
          <p:cNvPicPr>
            <a:picLocks noChangeAspect="1"/>
          </p:cNvPicPr>
          <p:nvPr/>
        </p:nvPicPr>
        <p:blipFill>
          <a:blip r:embed="rId3"/>
          <a:stretch>
            <a:fillRect/>
          </a:stretch>
        </p:blipFill>
        <p:spPr>
          <a:xfrm>
            <a:off x="533400" y="838200"/>
            <a:ext cx="8077200" cy="60297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6400800" cy="1126067"/>
          </a:xfrm>
        </p:spPr>
        <p:txBody>
          <a:bodyPr/>
          <a:lstStyle/>
          <a:p>
            <a:r>
              <a:rPr lang="en-US" b="1" dirty="0" smtClean="0">
                <a:latin typeface="Helvetica"/>
                <a:cs typeface="Helvetica"/>
              </a:rPr>
              <a:t>SEPs – important source of space radiation: hard to predict</a:t>
            </a:r>
            <a:endParaRPr lang="en-US" b="1" dirty="0">
              <a:latin typeface="Helvetica"/>
              <a:cs typeface="Helvetica"/>
            </a:endParaRPr>
          </a:p>
        </p:txBody>
      </p:sp>
      <p:pic>
        <p:nvPicPr>
          <p:cNvPr id="5" name="Picture 4" descr="SEP_GCR_Feature1_AA_May201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8534400" cy="5342021"/>
          </a:xfrm>
          <a:prstGeom prst="rect">
            <a:avLst/>
          </a:prstGeom>
        </p:spPr>
      </p:pic>
      <p:sp>
        <p:nvSpPr>
          <p:cNvPr id="3" name="TextBox 2"/>
          <p:cNvSpPr txBox="1"/>
          <p:nvPr/>
        </p:nvSpPr>
        <p:spPr>
          <a:xfrm>
            <a:off x="4953000" y="1295400"/>
            <a:ext cx="3581400" cy="707886"/>
          </a:xfrm>
          <a:prstGeom prst="rect">
            <a:avLst/>
          </a:prstGeom>
          <a:noFill/>
        </p:spPr>
        <p:txBody>
          <a:bodyPr wrap="square" rtlCol="0">
            <a:spAutoFit/>
          </a:bodyPr>
          <a:lstStyle/>
          <a:p>
            <a:pPr algn="ctr"/>
            <a:r>
              <a:rPr lang="en-US" sz="2000" b="1" dirty="0" smtClean="0">
                <a:latin typeface="Helvetica"/>
                <a:cs typeface="Helvetica"/>
              </a:rPr>
              <a:t>Galactic Cosmic Radiation (GCR) -- another source</a:t>
            </a:r>
            <a:endParaRPr lang="en-US" sz="2000" b="1" dirty="0">
              <a:latin typeface="Helvetica"/>
              <a:cs typeface="Helvetica"/>
            </a:endParaRPr>
          </a:p>
        </p:txBody>
      </p:sp>
    </p:spTree>
    <p:extLst>
      <p:ext uri="{BB962C8B-B14F-4D97-AF65-F5344CB8AC3E}">
        <p14:creationId xmlns:p14="http://schemas.microsoft.com/office/powerpoint/2010/main" val="22617394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8229600" cy="1143000"/>
          </a:xfrm>
        </p:spPr>
        <p:txBody>
          <a:bodyPr/>
          <a:lstStyle/>
          <a:p>
            <a:r>
              <a:rPr lang="en-US" dirty="0" smtClean="0">
                <a:latin typeface="Helvetica"/>
                <a:cs typeface="Helvetica"/>
              </a:rPr>
              <a:t>Human Safety in Space</a:t>
            </a:r>
            <a:endParaRPr lang="en-US" dirty="0">
              <a:latin typeface="Helvetica"/>
              <a:cs typeface="Helvetica"/>
            </a:endParaRPr>
          </a:p>
        </p:txBody>
      </p:sp>
      <p:sp>
        <p:nvSpPr>
          <p:cNvPr id="7" name="Content Placeholder 6"/>
          <p:cNvSpPr>
            <a:spLocks noGrp="1"/>
          </p:cNvSpPr>
          <p:nvPr>
            <p:ph idx="1"/>
          </p:nvPr>
        </p:nvSpPr>
        <p:spPr>
          <a:xfrm>
            <a:off x="457200" y="1417638"/>
            <a:ext cx="8229600" cy="4525963"/>
          </a:xfrm>
        </p:spPr>
        <p:txBody>
          <a:bodyPr>
            <a:normAutofit lnSpcReduction="10000"/>
          </a:bodyPr>
          <a:lstStyle/>
          <a:p>
            <a:r>
              <a:rPr lang="en-US" dirty="0" smtClean="0">
                <a:latin typeface="Helvetica"/>
                <a:cs typeface="Helvetica"/>
              </a:rPr>
              <a:t>GCR</a:t>
            </a:r>
          </a:p>
          <a:p>
            <a:r>
              <a:rPr lang="en-US" b="1" dirty="0" smtClean="0">
                <a:solidFill>
                  <a:srgbClr val="FF0000"/>
                </a:solidFill>
                <a:latin typeface="Helvetica"/>
                <a:cs typeface="Helvetica"/>
              </a:rPr>
              <a:t>SEP</a:t>
            </a:r>
          </a:p>
          <a:p>
            <a:pPr>
              <a:buNone/>
            </a:pPr>
            <a:r>
              <a:rPr lang="en-US" dirty="0" smtClean="0">
                <a:latin typeface="Helvetica"/>
                <a:cs typeface="Helvetica"/>
              </a:rPr>
              <a:t>Johnson Space Center/Space Radiation Analysis Group (SRAG)</a:t>
            </a:r>
          </a:p>
          <a:p>
            <a:pPr>
              <a:buNone/>
            </a:pPr>
            <a:r>
              <a:rPr lang="en-US" dirty="0" smtClean="0">
                <a:latin typeface="Helvetica"/>
                <a:cs typeface="Helvetica"/>
              </a:rPr>
              <a:t>Limit:  the &gt; 100 </a:t>
            </a:r>
            <a:r>
              <a:rPr lang="en-US" dirty="0" err="1" smtClean="0">
                <a:latin typeface="Helvetica"/>
                <a:cs typeface="Helvetica"/>
              </a:rPr>
              <a:t>MeV</a:t>
            </a:r>
            <a:r>
              <a:rPr lang="en-US" dirty="0" smtClean="0">
                <a:latin typeface="Helvetica"/>
                <a:cs typeface="Helvetica"/>
              </a:rPr>
              <a:t> flux exceeding 1pfu </a:t>
            </a:r>
          </a:p>
          <a:p>
            <a:pPr>
              <a:buNone/>
            </a:pPr>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 </a:t>
            </a:r>
          </a:p>
          <a:p>
            <a:endParaRPr lang="en-US" dirty="0" smtClean="0">
              <a:latin typeface="Helvetica"/>
              <a:cs typeface="Helvetica"/>
            </a:endParaRPr>
          </a:p>
          <a:p>
            <a:r>
              <a:rPr lang="en-US" dirty="0" smtClean="0">
                <a:latin typeface="Helvetica"/>
                <a:cs typeface="Helvetica"/>
              </a:rPr>
              <a:t>All clear (EVA –extravehicular activity)</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pPr>
              <a:defRPr/>
            </a:pPr>
            <a:fld id="{46D301D4-DE5A-4EBF-A8D4-8E1BE7A39FE5}" type="slidenum">
              <a:rPr lang="en-US" smtClean="0">
                <a:latin typeface="Helvetica"/>
                <a:cs typeface="Helvetica"/>
              </a:rPr>
              <a:pPr>
                <a:defRPr/>
              </a:pPr>
              <a:t>20</a:t>
            </a:fld>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3048000"/>
            <a:ext cx="7086600" cy="954107"/>
          </a:xfrm>
          <a:prstGeom prst="rect">
            <a:avLst/>
          </a:prstGeom>
          <a:noFill/>
        </p:spPr>
        <p:txBody>
          <a:bodyPr wrap="square" rtlCol="0">
            <a:spAutoFit/>
          </a:bodyPr>
          <a:lstStyle/>
          <a:p>
            <a:pPr algn="ctr"/>
            <a:r>
              <a:rPr lang="en-US" sz="2800" b="1" i="1" dirty="0" smtClean="0">
                <a:solidFill>
                  <a:srgbClr val="FF7C12"/>
                </a:solidFill>
              </a:rPr>
              <a:t>Recognizing profile shapes of SEP flux and associating it with the source/driver</a:t>
            </a:r>
            <a:endParaRPr lang="en-US" sz="2000" b="1" i="1" dirty="0">
              <a:solidFill>
                <a:srgbClr val="FF7C12"/>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srcRect/>
          <a:stretch>
            <a:fillRect/>
          </a:stretch>
        </p:blipFill>
        <p:spPr bwMode="auto">
          <a:xfrm>
            <a:off x="1237350" y="878124"/>
            <a:ext cx="6542541" cy="5009622"/>
          </a:xfrm>
          <a:prstGeom prst="rect">
            <a:avLst/>
          </a:prstGeom>
          <a:noFill/>
          <a:ln w="9525" cap="flat">
            <a:noFill/>
            <a:round/>
            <a:headEnd/>
            <a:tailEnd/>
          </a:ln>
          <a:effectLst/>
        </p:spPr>
      </p:pic>
      <p:sp>
        <p:nvSpPr>
          <p:cNvPr id="10242" name="Text Box 2"/>
          <p:cNvSpPr txBox="1">
            <a:spLocks noChangeArrowheads="1"/>
          </p:cNvSpPr>
          <p:nvPr/>
        </p:nvSpPr>
        <p:spPr bwMode="auto">
          <a:xfrm>
            <a:off x="702941" y="67659"/>
            <a:ext cx="7882163" cy="581577"/>
          </a:xfrm>
          <a:prstGeom prst="rect">
            <a:avLst/>
          </a:prstGeom>
          <a:noFill/>
          <a:ln w="9525" cap="flat">
            <a:noFill/>
            <a:round/>
            <a:headEnd/>
            <a:tailEnd/>
          </a:ln>
          <a:effectLst/>
        </p:spPr>
        <p:txBody>
          <a:bodyPr lIns="81639" tIns="56021" rIns="81639" bIns="4082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700" b="1" dirty="0">
                <a:solidFill>
                  <a:schemeClr val="tx2"/>
                </a:solidFill>
              </a:rPr>
              <a:t>East-West Asymmetry in Solar Proton Events; Intensity Profiles at ~5, ~15 and ~30 MeV </a:t>
            </a:r>
            <a:r>
              <a:rPr lang="en-US" sz="1700" b="1" dirty="0" smtClean="0">
                <a:solidFill>
                  <a:schemeClr val="tx2"/>
                </a:solidFill>
              </a:rPr>
              <a:t>(adapted </a:t>
            </a:r>
            <a:r>
              <a:rPr lang="en-US" sz="1700" b="1" dirty="0">
                <a:solidFill>
                  <a:schemeClr val="tx2"/>
                </a:solidFill>
              </a:rPr>
              <a:t>from </a:t>
            </a:r>
            <a:r>
              <a:rPr lang="en-US" sz="1700" b="1" i="1" dirty="0">
                <a:solidFill>
                  <a:schemeClr val="tx2"/>
                </a:solidFill>
              </a:rPr>
              <a:t>Cane et al.</a:t>
            </a:r>
            <a:r>
              <a:rPr lang="en-US" sz="1700" b="1" dirty="0">
                <a:solidFill>
                  <a:schemeClr val="tx2"/>
                </a:solidFill>
              </a:rPr>
              <a:t>, 1988)</a:t>
            </a:r>
          </a:p>
        </p:txBody>
      </p:sp>
      <p:sp>
        <p:nvSpPr>
          <p:cNvPr id="10243" name="Text Box 3"/>
          <p:cNvSpPr txBox="1">
            <a:spLocks noChangeArrowheads="1"/>
          </p:cNvSpPr>
          <p:nvPr/>
        </p:nvSpPr>
        <p:spPr bwMode="auto">
          <a:xfrm>
            <a:off x="533400" y="1417954"/>
            <a:ext cx="2529005" cy="1354613"/>
          </a:xfrm>
          <a:prstGeom prst="rect">
            <a:avLst/>
          </a:prstGeom>
          <a:noFill/>
          <a:ln w="9525" cap="flat">
            <a:noFill/>
            <a:round/>
            <a:headEnd/>
            <a:tailEnd/>
          </a:ln>
          <a:effectLst/>
        </p:spPr>
        <p:txBody>
          <a:bodyPr lIns="81639" tIns="52019" rIns="81639" bIns="40820"/>
          <a:lstStyle/>
          <a:p>
            <a:pPr>
              <a:tabLst>
                <a:tab pos="656650" algn="l"/>
                <a:tab pos="1313299" algn="l"/>
              </a:tabLst>
            </a:pPr>
            <a:r>
              <a:rPr lang="en-US" sz="1400" dirty="0">
                <a:solidFill>
                  <a:srgbClr val="FF0000"/>
                </a:solidFill>
              </a:rPr>
              <a:t>Western event; </a:t>
            </a:r>
          </a:p>
          <a:p>
            <a:pPr>
              <a:tabLst>
                <a:tab pos="656650" algn="l"/>
                <a:tab pos="1313299" algn="l"/>
              </a:tabLst>
            </a:pPr>
            <a:r>
              <a:rPr lang="en-US" sz="1400" dirty="0">
                <a:solidFill>
                  <a:srgbClr val="FF0000"/>
                </a:solidFill>
              </a:rPr>
              <a:t>S/C is well connected to solar event; prompt particle rise to peak then decay; weak shock flank may be encountered.</a:t>
            </a:r>
          </a:p>
        </p:txBody>
      </p:sp>
      <p:sp>
        <p:nvSpPr>
          <p:cNvPr id="10244" name="Line 4"/>
          <p:cNvSpPr>
            <a:spLocks noChangeShapeType="1"/>
          </p:cNvSpPr>
          <p:nvPr/>
        </p:nvSpPr>
        <p:spPr bwMode="auto">
          <a:xfrm>
            <a:off x="2150597" y="2789842"/>
            <a:ext cx="1441" cy="331096"/>
          </a:xfrm>
          <a:prstGeom prst="line">
            <a:avLst/>
          </a:prstGeom>
          <a:noFill/>
          <a:ln w="18360" cap="flat">
            <a:solidFill>
              <a:srgbClr val="FF0000"/>
            </a:solidFill>
            <a:round/>
            <a:headEnd/>
            <a:tailEnd type="triangle" w="med" len="med"/>
          </a:ln>
          <a:effectLst/>
        </p:spPr>
        <p:txBody>
          <a:bodyPr lIns="82945" tIns="41473" rIns="82945" bIns="41473"/>
          <a:lstStyle/>
          <a:p>
            <a:endParaRPr lang="en-US"/>
          </a:p>
        </p:txBody>
      </p:sp>
      <p:sp>
        <p:nvSpPr>
          <p:cNvPr id="10245" name="Line 5"/>
          <p:cNvSpPr>
            <a:spLocks noChangeShapeType="1"/>
          </p:cNvSpPr>
          <p:nvPr/>
        </p:nvSpPr>
        <p:spPr bwMode="auto">
          <a:xfrm flipH="1">
            <a:off x="4223410" y="1741852"/>
            <a:ext cx="334185" cy="331096"/>
          </a:xfrm>
          <a:prstGeom prst="line">
            <a:avLst/>
          </a:prstGeom>
          <a:noFill/>
          <a:ln w="9525" cap="flat">
            <a:solidFill>
              <a:srgbClr val="0000FF"/>
            </a:solidFill>
            <a:round/>
            <a:headEnd/>
            <a:tailEnd type="triangle" w="med" len="med"/>
          </a:ln>
          <a:effectLst/>
        </p:spPr>
        <p:txBody>
          <a:bodyPr lIns="82945" tIns="41473" rIns="82945" bIns="41473"/>
          <a:lstStyle/>
          <a:p>
            <a:endParaRPr lang="en-US"/>
          </a:p>
        </p:txBody>
      </p:sp>
      <p:sp>
        <p:nvSpPr>
          <p:cNvPr id="10246" name="Line 6"/>
          <p:cNvSpPr>
            <a:spLocks noChangeShapeType="1"/>
          </p:cNvSpPr>
          <p:nvPr/>
        </p:nvSpPr>
        <p:spPr bwMode="auto">
          <a:xfrm flipH="1">
            <a:off x="3732216" y="2156441"/>
            <a:ext cx="377399" cy="309503"/>
          </a:xfrm>
          <a:prstGeom prst="line">
            <a:avLst/>
          </a:prstGeom>
          <a:noFill/>
          <a:ln w="9525" cap="flat">
            <a:solidFill>
              <a:srgbClr val="0000FF"/>
            </a:solidFill>
            <a:round/>
            <a:headEnd/>
            <a:tailEnd type="triangle" w="med" len="med"/>
          </a:ln>
          <a:effectLst/>
        </p:spPr>
        <p:txBody>
          <a:bodyPr lIns="82945" tIns="41473" rIns="82945" bIns="41473"/>
          <a:lstStyle/>
          <a:p>
            <a:endParaRPr lang="en-US"/>
          </a:p>
        </p:txBody>
      </p:sp>
      <p:sp>
        <p:nvSpPr>
          <p:cNvPr id="10247" name="Text Box 7"/>
          <p:cNvSpPr txBox="1">
            <a:spLocks noChangeArrowheads="1"/>
          </p:cNvSpPr>
          <p:nvPr/>
        </p:nvSpPr>
        <p:spPr bwMode="auto">
          <a:xfrm>
            <a:off x="533400" y="4800600"/>
            <a:ext cx="2971800" cy="765839"/>
          </a:xfrm>
          <a:prstGeom prst="rect">
            <a:avLst/>
          </a:prstGeom>
          <a:noFill/>
          <a:ln w="9525" cap="flat">
            <a:noFill/>
            <a:round/>
            <a:headEnd/>
            <a:tailEnd/>
          </a:ln>
          <a:effectLst/>
        </p:spPr>
        <p:txBody>
          <a:bodyPr lIns="81639" tIns="51220" rIns="81639" bIns="40820"/>
          <a:lstStyle/>
          <a:p>
            <a:pPr>
              <a:tabLst>
                <a:tab pos="656650" algn="l"/>
                <a:tab pos="1313299" algn="l"/>
                <a:tab pos="1969949" algn="l"/>
              </a:tabLst>
            </a:pPr>
            <a:r>
              <a:rPr lang="en-US" sz="1400" b="1" dirty="0">
                <a:solidFill>
                  <a:srgbClr val="FF0000"/>
                </a:solidFill>
              </a:rPr>
              <a:t>Near Central Meridian event;</a:t>
            </a:r>
            <a:r>
              <a:rPr lang="en-US" sz="1400" dirty="0">
                <a:solidFill>
                  <a:srgbClr val="FF0000"/>
                </a:solidFill>
              </a:rPr>
              <a:t> </a:t>
            </a:r>
          </a:p>
          <a:p>
            <a:pPr>
              <a:tabLst>
                <a:tab pos="656650" algn="l"/>
                <a:tab pos="1313299" algn="l"/>
                <a:tab pos="1969949" algn="l"/>
              </a:tabLst>
            </a:pPr>
            <a:r>
              <a:rPr lang="en-US" sz="1400" dirty="0">
                <a:solidFill>
                  <a:srgbClr val="FF0000"/>
                </a:solidFill>
              </a:rPr>
              <a:t>Reasonably prompt rise; Peak, especially at lower energies, is typically near shock passage. </a:t>
            </a:r>
          </a:p>
        </p:txBody>
      </p:sp>
      <p:sp>
        <p:nvSpPr>
          <p:cNvPr id="10248" name="Line 8"/>
          <p:cNvSpPr>
            <a:spLocks noChangeShapeType="1"/>
          </p:cNvSpPr>
          <p:nvPr/>
        </p:nvSpPr>
        <p:spPr bwMode="auto">
          <a:xfrm flipV="1">
            <a:off x="2895600" y="5539376"/>
            <a:ext cx="649357" cy="23224"/>
          </a:xfrm>
          <a:prstGeom prst="line">
            <a:avLst/>
          </a:prstGeom>
          <a:noFill/>
          <a:ln w="18360" cap="flat">
            <a:solidFill>
              <a:srgbClr val="FF0000"/>
            </a:solidFill>
            <a:round/>
            <a:headEnd/>
            <a:tailEnd type="triangle" w="med" len="med"/>
          </a:ln>
          <a:effectLst/>
        </p:spPr>
        <p:txBody>
          <a:bodyPr lIns="82945" tIns="41473" rIns="82945" bIns="41473"/>
          <a:lstStyle/>
          <a:p>
            <a:endParaRPr lang="en-US"/>
          </a:p>
        </p:txBody>
      </p:sp>
      <p:sp>
        <p:nvSpPr>
          <p:cNvPr id="10249" name="Text Box 9"/>
          <p:cNvSpPr txBox="1">
            <a:spLocks noChangeArrowheads="1"/>
          </p:cNvSpPr>
          <p:nvPr/>
        </p:nvSpPr>
        <p:spPr bwMode="auto">
          <a:xfrm>
            <a:off x="5679710" y="5074402"/>
            <a:ext cx="2405558" cy="765839"/>
          </a:xfrm>
          <a:prstGeom prst="rect">
            <a:avLst/>
          </a:prstGeom>
          <a:noFill/>
          <a:ln w="9525" cap="flat">
            <a:noFill/>
            <a:round/>
            <a:headEnd/>
            <a:tailEnd/>
          </a:ln>
          <a:effectLst/>
        </p:spPr>
        <p:txBody>
          <a:bodyPr lIns="81639" tIns="51220" rIns="81639" bIns="40820"/>
          <a:lstStyle/>
          <a:p>
            <a:pPr>
              <a:tabLst>
                <a:tab pos="656650" algn="l"/>
                <a:tab pos="1313299" algn="l"/>
                <a:tab pos="1969949" algn="l"/>
              </a:tabLst>
            </a:pPr>
            <a:r>
              <a:rPr lang="en-US" sz="1400" b="1" dirty="0">
                <a:solidFill>
                  <a:srgbClr val="FF0000"/>
                </a:solidFill>
              </a:rPr>
              <a:t>Eastern event: </a:t>
            </a:r>
            <a:r>
              <a:rPr lang="en-US" sz="1400" dirty="0">
                <a:solidFill>
                  <a:srgbClr val="FF0000"/>
                </a:solidFill>
              </a:rPr>
              <a:t>S/C is poorly connected to solar event.  Gradual rise, peak near/after shock flank passage. </a:t>
            </a:r>
          </a:p>
        </p:txBody>
      </p:sp>
      <p:sp>
        <p:nvSpPr>
          <p:cNvPr id="10250" name="Line 10"/>
          <p:cNvSpPr>
            <a:spLocks noChangeShapeType="1"/>
          </p:cNvSpPr>
          <p:nvPr/>
        </p:nvSpPr>
        <p:spPr bwMode="auto">
          <a:xfrm flipV="1">
            <a:off x="6369687" y="4839756"/>
            <a:ext cx="1440" cy="267756"/>
          </a:xfrm>
          <a:prstGeom prst="line">
            <a:avLst/>
          </a:prstGeom>
          <a:noFill/>
          <a:ln w="18360" cap="flat">
            <a:solidFill>
              <a:srgbClr val="FF0000"/>
            </a:solidFill>
            <a:round/>
            <a:headEnd/>
            <a:tailEnd type="triangle" w="med" len="med"/>
          </a:ln>
          <a:effectLst/>
        </p:spPr>
        <p:txBody>
          <a:bodyPr lIns="82945" tIns="41473" rIns="82945" bIns="41473"/>
          <a:lstStyle/>
          <a:p>
            <a:endParaRPr lang="en-US"/>
          </a:p>
        </p:txBody>
      </p:sp>
      <p:sp>
        <p:nvSpPr>
          <p:cNvPr id="10251" name="Text Box 11"/>
          <p:cNvSpPr txBox="1">
            <a:spLocks noChangeArrowheads="1"/>
          </p:cNvSpPr>
          <p:nvPr/>
        </p:nvSpPr>
        <p:spPr bwMode="auto">
          <a:xfrm>
            <a:off x="6412900" y="2365176"/>
            <a:ext cx="2807300" cy="1083978"/>
          </a:xfrm>
          <a:prstGeom prst="rect">
            <a:avLst/>
          </a:prstGeom>
          <a:noFill/>
          <a:ln w="9525" cap="flat">
            <a:noFill/>
            <a:round/>
            <a:headEnd/>
            <a:tailEnd/>
          </a:ln>
          <a:effectLst/>
        </p:spPr>
        <p:txBody>
          <a:bodyPr lIns="81639" tIns="49620" rIns="81639" bIns="40820"/>
          <a:lstStyle/>
          <a:p>
            <a:pPr>
              <a:tabLst>
                <a:tab pos="656650" algn="l"/>
                <a:tab pos="1313299" algn="l"/>
              </a:tabLst>
            </a:pPr>
            <a:r>
              <a:rPr lang="en-US" sz="1400" b="1" dirty="0">
                <a:solidFill>
                  <a:srgbClr val="FF0000"/>
                </a:solidFill>
              </a:rPr>
              <a:t>Far Eastern event: </a:t>
            </a:r>
            <a:r>
              <a:rPr lang="en-US" sz="1400" dirty="0">
                <a:solidFill>
                  <a:srgbClr val="FF0000"/>
                </a:solidFill>
              </a:rPr>
              <a:t>S/C is very  poorly connected. Gradual rise, may have extended duration as populated field lines </a:t>
            </a:r>
            <a:r>
              <a:rPr lang="en-US" sz="1400" dirty="0" err="1">
                <a:solidFill>
                  <a:srgbClr val="FF0000"/>
                </a:solidFill>
              </a:rPr>
              <a:t>corotate</a:t>
            </a:r>
            <a:r>
              <a:rPr lang="en-US" sz="1400" dirty="0">
                <a:solidFill>
                  <a:srgbClr val="FF0000"/>
                </a:solidFill>
              </a:rPr>
              <a:t> to S/C.</a:t>
            </a:r>
          </a:p>
        </p:txBody>
      </p:sp>
      <p:sp>
        <p:nvSpPr>
          <p:cNvPr id="10252" name="Line 12"/>
          <p:cNvSpPr>
            <a:spLocks noChangeShapeType="1"/>
          </p:cNvSpPr>
          <p:nvPr/>
        </p:nvSpPr>
        <p:spPr bwMode="auto">
          <a:xfrm>
            <a:off x="2729661" y="3151168"/>
            <a:ext cx="1440" cy="1327262"/>
          </a:xfrm>
          <a:prstGeom prst="line">
            <a:avLst/>
          </a:prstGeom>
          <a:noFill/>
          <a:ln w="18360" cap="flat">
            <a:solidFill>
              <a:srgbClr val="0000FF"/>
            </a:solidFill>
            <a:round/>
            <a:headEnd/>
            <a:tailEnd/>
          </a:ln>
          <a:effectLst/>
        </p:spPr>
        <p:txBody>
          <a:bodyPr lIns="82945" tIns="41473" rIns="82945" bIns="41473"/>
          <a:lstStyle/>
          <a:p>
            <a:endParaRPr lang="en-US"/>
          </a:p>
        </p:txBody>
      </p:sp>
      <p:sp>
        <p:nvSpPr>
          <p:cNvPr id="10253" name="Text Box 13"/>
          <p:cNvSpPr txBox="1">
            <a:spLocks noChangeArrowheads="1"/>
          </p:cNvSpPr>
          <p:nvPr/>
        </p:nvSpPr>
        <p:spPr bwMode="auto">
          <a:xfrm>
            <a:off x="2448772" y="2935236"/>
            <a:ext cx="580503" cy="236086"/>
          </a:xfrm>
          <a:prstGeom prst="rect">
            <a:avLst/>
          </a:prstGeom>
          <a:noFill/>
          <a:ln w="9525" cap="flat">
            <a:noFill/>
            <a:round/>
            <a:headEnd/>
            <a:tailEnd/>
          </a:ln>
          <a:effectLst/>
        </p:spPr>
        <p:txBody>
          <a:bodyPr lIns="81639" tIns="50420" rIns="81639" bIns="40820"/>
          <a:lstStyle/>
          <a:p>
            <a:r>
              <a:rPr lang="en-US" sz="1100">
                <a:solidFill>
                  <a:srgbClr val="0000FF"/>
                </a:solidFill>
              </a:rPr>
              <a:t>Shock</a:t>
            </a:r>
          </a:p>
        </p:txBody>
      </p:sp>
      <p:sp>
        <p:nvSpPr>
          <p:cNvPr id="10254" name="Line 14"/>
          <p:cNvSpPr>
            <a:spLocks noChangeShapeType="1"/>
          </p:cNvSpPr>
          <p:nvPr/>
        </p:nvSpPr>
        <p:spPr bwMode="auto">
          <a:xfrm>
            <a:off x="4363135" y="4261058"/>
            <a:ext cx="1440" cy="1327262"/>
          </a:xfrm>
          <a:prstGeom prst="line">
            <a:avLst/>
          </a:prstGeom>
          <a:noFill/>
          <a:ln w="18360" cap="flat">
            <a:solidFill>
              <a:srgbClr val="0000FF"/>
            </a:solidFill>
            <a:round/>
            <a:headEnd/>
            <a:tailEnd/>
          </a:ln>
          <a:effectLst/>
        </p:spPr>
        <p:txBody>
          <a:bodyPr lIns="82945" tIns="41473" rIns="82945" bIns="41473"/>
          <a:lstStyle/>
          <a:p>
            <a:endParaRPr lang="en-US"/>
          </a:p>
        </p:txBody>
      </p:sp>
      <p:sp>
        <p:nvSpPr>
          <p:cNvPr id="10255" name="Text Box 15"/>
          <p:cNvSpPr txBox="1">
            <a:spLocks noChangeArrowheads="1"/>
          </p:cNvSpPr>
          <p:nvPr/>
        </p:nvSpPr>
        <p:spPr bwMode="auto">
          <a:xfrm>
            <a:off x="4015985" y="4045126"/>
            <a:ext cx="580503" cy="236086"/>
          </a:xfrm>
          <a:prstGeom prst="rect">
            <a:avLst/>
          </a:prstGeom>
          <a:noFill/>
          <a:ln w="9525" cap="flat">
            <a:noFill/>
            <a:round/>
            <a:headEnd/>
            <a:tailEnd/>
          </a:ln>
          <a:effectLst/>
        </p:spPr>
        <p:txBody>
          <a:bodyPr lIns="81639" tIns="50420" rIns="81639" bIns="40820"/>
          <a:lstStyle/>
          <a:p>
            <a:r>
              <a:rPr lang="en-US" sz="1100">
                <a:solidFill>
                  <a:srgbClr val="0000FF"/>
                </a:solidFill>
              </a:rPr>
              <a:t>Shock</a:t>
            </a:r>
          </a:p>
        </p:txBody>
      </p:sp>
      <p:sp>
        <p:nvSpPr>
          <p:cNvPr id="10256" name="Line 16"/>
          <p:cNvSpPr>
            <a:spLocks noChangeShapeType="1"/>
          </p:cNvSpPr>
          <p:nvPr/>
        </p:nvSpPr>
        <p:spPr bwMode="auto">
          <a:xfrm>
            <a:off x="6813346" y="3616142"/>
            <a:ext cx="1441" cy="1155956"/>
          </a:xfrm>
          <a:prstGeom prst="line">
            <a:avLst/>
          </a:prstGeom>
          <a:noFill/>
          <a:ln w="18360" cap="flat">
            <a:solidFill>
              <a:srgbClr val="0000FF"/>
            </a:solidFill>
            <a:round/>
            <a:headEnd/>
            <a:tailEnd/>
          </a:ln>
          <a:effectLst/>
        </p:spPr>
        <p:txBody>
          <a:bodyPr lIns="82945" tIns="41473" rIns="82945" bIns="41473"/>
          <a:lstStyle/>
          <a:p>
            <a:endParaRPr lang="en-US"/>
          </a:p>
        </p:txBody>
      </p:sp>
      <p:sp>
        <p:nvSpPr>
          <p:cNvPr id="10257" name="Text Box 17"/>
          <p:cNvSpPr txBox="1">
            <a:spLocks noChangeArrowheads="1"/>
          </p:cNvSpPr>
          <p:nvPr/>
        </p:nvSpPr>
        <p:spPr bwMode="auto">
          <a:xfrm>
            <a:off x="6499328" y="3424682"/>
            <a:ext cx="580503" cy="236086"/>
          </a:xfrm>
          <a:prstGeom prst="rect">
            <a:avLst/>
          </a:prstGeom>
          <a:noFill/>
          <a:ln w="9525" cap="flat">
            <a:noFill/>
            <a:round/>
            <a:headEnd/>
            <a:tailEnd/>
          </a:ln>
          <a:effectLst/>
        </p:spPr>
        <p:txBody>
          <a:bodyPr lIns="81639" tIns="50420" rIns="81639" bIns="40820"/>
          <a:lstStyle/>
          <a:p>
            <a:r>
              <a:rPr lang="en-US" sz="1100">
                <a:solidFill>
                  <a:srgbClr val="0000FF"/>
                </a:solidFill>
              </a:rPr>
              <a:t>Shock</a:t>
            </a:r>
          </a:p>
        </p:txBody>
      </p:sp>
      <p:sp>
        <p:nvSpPr>
          <p:cNvPr id="10258" name="Line 18"/>
          <p:cNvSpPr>
            <a:spLocks noChangeShapeType="1"/>
          </p:cNvSpPr>
          <p:nvPr/>
        </p:nvSpPr>
        <p:spPr bwMode="auto">
          <a:xfrm flipV="1">
            <a:off x="6408579" y="2265847"/>
            <a:ext cx="1440" cy="267756"/>
          </a:xfrm>
          <a:prstGeom prst="line">
            <a:avLst/>
          </a:prstGeom>
          <a:noFill/>
          <a:ln w="18360" cap="flat">
            <a:solidFill>
              <a:srgbClr val="FF0000"/>
            </a:solidFill>
            <a:round/>
            <a:headEnd/>
            <a:tailEnd type="triangle" w="med" len="med"/>
          </a:ln>
          <a:effectLst/>
        </p:spPr>
        <p:txBody>
          <a:bodyPr lIns="82945" tIns="41473" rIns="82945" bIns="41473"/>
          <a:lstStyle/>
          <a:p>
            <a:endParaRPr lang="en-US"/>
          </a:p>
        </p:txBody>
      </p:sp>
      <p:sp>
        <p:nvSpPr>
          <p:cNvPr id="20" name="TextBox 19"/>
          <p:cNvSpPr txBox="1"/>
          <p:nvPr/>
        </p:nvSpPr>
        <p:spPr>
          <a:xfrm>
            <a:off x="216068" y="5969933"/>
            <a:ext cx="8927932" cy="637754"/>
          </a:xfrm>
          <a:prstGeom prst="rect">
            <a:avLst/>
          </a:prstGeom>
          <a:noFill/>
        </p:spPr>
        <p:txBody>
          <a:bodyPr wrap="square" lIns="82945" tIns="41473" rIns="82945" bIns="41473" rtlCol="0">
            <a:spAutoFit/>
          </a:bodyPr>
          <a:lstStyle/>
          <a:p>
            <a:r>
              <a:rPr lang="en-US" sz="1800" dirty="0">
                <a:solidFill>
                  <a:srgbClr val="1F497D"/>
                </a:solidFill>
              </a:rPr>
              <a:t>Synthesis of observations of 235 events over 20 years.  Different intensity-time profiles are ordered by the varying connection to the solar event and shock. </a:t>
            </a:r>
          </a:p>
        </p:txBody>
      </p:sp>
    </p:spTree>
    <p:extLst>
      <p:ext uri="{BB962C8B-B14F-4D97-AF65-F5344CB8AC3E}">
        <p14:creationId xmlns:p14="http://schemas.microsoft.com/office/powerpoint/2010/main" val="21174585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762000"/>
            <a:ext cx="7391400" cy="1200328"/>
          </a:xfrm>
          <a:prstGeom prst="rect">
            <a:avLst/>
          </a:prstGeom>
          <a:noFill/>
        </p:spPr>
        <p:txBody>
          <a:bodyPr wrap="square" rtlCol="0">
            <a:spAutoFit/>
          </a:bodyPr>
          <a:lstStyle/>
          <a:p>
            <a:r>
              <a:rPr lang="en-US" dirty="0" smtClean="0"/>
              <a:t>Impulsive: The “peak at the beginning due to flare, fall off” – indicates how well connected you are to the source (timing)</a:t>
            </a:r>
            <a:endParaRPr lang="en-US" dirty="0"/>
          </a:p>
        </p:txBody>
      </p:sp>
      <p:pic>
        <p:nvPicPr>
          <p:cNvPr id="5" name="Picture 4" descr="STA20121108.jpg"/>
          <p:cNvPicPr>
            <a:picLocks noChangeAspect="1"/>
          </p:cNvPicPr>
          <p:nvPr/>
        </p:nvPicPr>
        <p:blipFill>
          <a:blip r:embed="rId3"/>
          <a:stretch>
            <a:fillRect/>
          </a:stretch>
        </p:blipFill>
        <p:spPr>
          <a:xfrm>
            <a:off x="152400" y="2286000"/>
            <a:ext cx="4312126" cy="3334566"/>
          </a:xfrm>
          <a:prstGeom prst="rect">
            <a:avLst/>
          </a:prstGeom>
        </p:spPr>
      </p:pic>
      <p:pic>
        <p:nvPicPr>
          <p:cNvPr id="6" name="Picture 5" descr="STA20130305.jpg"/>
          <p:cNvPicPr>
            <a:picLocks noChangeAspect="1"/>
          </p:cNvPicPr>
          <p:nvPr/>
        </p:nvPicPr>
        <p:blipFill>
          <a:blip r:embed="rId4"/>
          <a:stretch>
            <a:fillRect/>
          </a:stretch>
        </p:blipFill>
        <p:spPr>
          <a:xfrm>
            <a:off x="4572000" y="2362200"/>
            <a:ext cx="4289078" cy="331134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20120127.jpg"/>
          <p:cNvPicPr>
            <a:picLocks noChangeAspect="1"/>
          </p:cNvPicPr>
          <p:nvPr/>
        </p:nvPicPr>
        <p:blipFill>
          <a:blip r:embed="rId3"/>
          <a:stretch>
            <a:fillRect/>
          </a:stretch>
        </p:blipFill>
        <p:spPr>
          <a:xfrm>
            <a:off x="1295400" y="1905000"/>
            <a:ext cx="5912326" cy="4572000"/>
          </a:xfrm>
          <a:prstGeom prst="rect">
            <a:avLst/>
          </a:prstGeom>
        </p:spPr>
      </p:pic>
      <p:sp>
        <p:nvSpPr>
          <p:cNvPr id="3" name="TextBox 2"/>
          <p:cNvSpPr txBox="1"/>
          <p:nvPr/>
        </p:nvSpPr>
        <p:spPr>
          <a:xfrm>
            <a:off x="1219200" y="381000"/>
            <a:ext cx="6294962" cy="1200328"/>
          </a:xfrm>
          <a:prstGeom prst="rect">
            <a:avLst/>
          </a:prstGeom>
          <a:noFill/>
        </p:spPr>
        <p:txBody>
          <a:bodyPr wrap="none" rtlCol="0">
            <a:spAutoFit/>
          </a:bodyPr>
          <a:lstStyle/>
          <a:p>
            <a:endParaRPr lang="en-US" dirty="0" smtClean="0"/>
          </a:p>
          <a:p>
            <a:r>
              <a:rPr lang="en-US" dirty="0" smtClean="0"/>
              <a:t>Gradual: The “jump up from flare/CME, slow rise</a:t>
            </a:r>
          </a:p>
          <a:p>
            <a:r>
              <a:rPr lang="en-US" dirty="0" smtClean="0"/>
              <a:t>Then peak when the ICME passes the spacecraft”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381000"/>
            <a:ext cx="6455507" cy="1200328"/>
          </a:xfrm>
          <a:prstGeom prst="rect">
            <a:avLst/>
          </a:prstGeom>
          <a:noFill/>
        </p:spPr>
        <p:txBody>
          <a:bodyPr wrap="square" rtlCol="0">
            <a:spAutoFit/>
          </a:bodyPr>
          <a:lstStyle/>
          <a:p>
            <a:r>
              <a:rPr lang="en-US" dirty="0" smtClean="0"/>
              <a:t>The “slow rise then peak, (slow rise can let you know that you are not well connected</a:t>
            </a:r>
          </a:p>
          <a:p>
            <a:r>
              <a:rPr lang="en-US" dirty="0" smtClean="0"/>
              <a:t>ICME doesn’t hit spacecraft so falls off”</a:t>
            </a:r>
            <a:endParaRPr lang="en-US" dirty="0"/>
          </a:p>
        </p:txBody>
      </p:sp>
      <p:pic>
        <p:nvPicPr>
          <p:cNvPr id="4" name="Picture 3" descr="STA20120921.jpg"/>
          <p:cNvPicPr>
            <a:picLocks noChangeAspect="1"/>
          </p:cNvPicPr>
          <p:nvPr/>
        </p:nvPicPr>
        <p:blipFill>
          <a:blip r:embed="rId3"/>
          <a:stretch>
            <a:fillRect/>
          </a:stretch>
        </p:blipFill>
        <p:spPr>
          <a:xfrm>
            <a:off x="1600200" y="1752600"/>
            <a:ext cx="5813787" cy="4495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228600"/>
            <a:ext cx="4090333" cy="461665"/>
          </a:xfrm>
          <a:prstGeom prst="rect">
            <a:avLst/>
          </a:prstGeom>
          <a:noFill/>
        </p:spPr>
        <p:txBody>
          <a:bodyPr wrap="none" rtlCol="0">
            <a:spAutoFit/>
          </a:bodyPr>
          <a:lstStyle/>
          <a:p>
            <a:r>
              <a:rPr lang="en-US" dirty="0" smtClean="0"/>
              <a:t>The “multiple event weirdness”</a:t>
            </a:r>
            <a:endParaRPr lang="en-US" dirty="0"/>
          </a:p>
        </p:txBody>
      </p:sp>
      <p:pic>
        <p:nvPicPr>
          <p:cNvPr id="7" name="Picture 6" descr="STB20120309 and STB20120307.jpg"/>
          <p:cNvPicPr>
            <a:picLocks noChangeAspect="1"/>
          </p:cNvPicPr>
          <p:nvPr/>
        </p:nvPicPr>
        <p:blipFill>
          <a:blip r:embed="rId3"/>
          <a:stretch>
            <a:fillRect/>
          </a:stretch>
        </p:blipFill>
        <p:spPr>
          <a:xfrm>
            <a:off x="1524000" y="1143000"/>
            <a:ext cx="5805844" cy="448965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2-08-09 at 10.41.49 PM.png"/>
          <p:cNvPicPr>
            <a:picLocks noChangeAspect="1"/>
          </p:cNvPicPr>
          <p:nvPr/>
        </p:nvPicPr>
        <p:blipFill>
          <a:blip r:embed="rId5"/>
          <a:stretch>
            <a:fillRect/>
          </a:stretch>
        </p:blipFill>
        <p:spPr>
          <a:xfrm>
            <a:off x="4419600" y="1828800"/>
            <a:ext cx="4690336" cy="3200400"/>
          </a:xfrm>
          <a:prstGeom prst="rect">
            <a:avLst/>
          </a:prstGeom>
        </p:spPr>
      </p:pic>
      <p:sp>
        <p:nvSpPr>
          <p:cNvPr id="2" name="TextBox 1"/>
          <p:cNvSpPr txBox="1"/>
          <p:nvPr/>
        </p:nvSpPr>
        <p:spPr>
          <a:xfrm>
            <a:off x="152400" y="5334000"/>
            <a:ext cx="8610600" cy="1524000"/>
          </a:xfrm>
          <a:prstGeom prst="rect">
            <a:avLst/>
          </a:prstGeom>
          <a:noFill/>
        </p:spPr>
        <p:txBody>
          <a:bodyPr wrap="square" rtlCol="0">
            <a:normAutofit/>
          </a:bodyPr>
          <a:lstStyle/>
          <a:p>
            <a:endParaRPr lang="en-US" dirty="0"/>
          </a:p>
        </p:txBody>
      </p:sp>
      <p:pic>
        <p:nvPicPr>
          <p:cNvPr id="5" name="2012_07_23_01_55_30_2012_07_23_07_50_30_EUVI-A_195-hq.mp4">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76200" y="1676400"/>
            <a:ext cx="4281268" cy="3998311"/>
          </a:xfrm>
          <a:prstGeom prst="rect">
            <a:avLst/>
          </a:prstGeom>
        </p:spPr>
      </p:pic>
      <p:cxnSp>
        <p:nvCxnSpPr>
          <p:cNvPr id="9" name="Straight Arrow Connector 8"/>
          <p:cNvCxnSpPr/>
          <p:nvPr/>
        </p:nvCxnSpPr>
        <p:spPr>
          <a:xfrm rot="5400000" flipH="1" flipV="1">
            <a:off x="5943997" y="3581003"/>
            <a:ext cx="1676400" cy="794"/>
          </a:xfrm>
          <a:prstGeom prst="straightConnector1">
            <a:avLst/>
          </a:prstGeom>
          <a:ln>
            <a:solidFill>
              <a:srgbClr val="0000FF"/>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14400" y="5692914"/>
            <a:ext cx="3352800" cy="707886"/>
          </a:xfrm>
          <a:prstGeom prst="rect">
            <a:avLst/>
          </a:prstGeom>
          <a:noFill/>
        </p:spPr>
        <p:txBody>
          <a:bodyPr wrap="square" rtlCol="0">
            <a:spAutoFit/>
          </a:bodyPr>
          <a:lstStyle/>
          <a:p>
            <a:r>
              <a:rPr lang="en-US" sz="2000" dirty="0" smtClean="0"/>
              <a:t>July 23 flare as seen in STEREO A EUVI 195</a:t>
            </a:r>
            <a:endParaRPr lang="en-US" sz="2000" dirty="0"/>
          </a:p>
        </p:txBody>
      </p:sp>
      <p:sp>
        <p:nvSpPr>
          <p:cNvPr id="14" name="TextBox 13"/>
          <p:cNvSpPr txBox="1"/>
          <p:nvPr/>
        </p:nvSpPr>
        <p:spPr>
          <a:xfrm>
            <a:off x="4648200" y="5105400"/>
            <a:ext cx="4114800" cy="1631216"/>
          </a:xfrm>
          <a:prstGeom prst="rect">
            <a:avLst/>
          </a:prstGeom>
          <a:noFill/>
        </p:spPr>
        <p:txBody>
          <a:bodyPr wrap="square" rtlCol="0">
            <a:spAutoFit/>
          </a:bodyPr>
          <a:lstStyle/>
          <a:p>
            <a:r>
              <a:rPr lang="en-US" sz="2000" dirty="0" smtClean="0"/>
              <a:t>Increase of more than 5 orders of magnitude at STEREO A</a:t>
            </a:r>
          </a:p>
          <a:p>
            <a:r>
              <a:rPr lang="en-US" sz="2000" dirty="0" smtClean="0"/>
              <a:t>SEP event also detected by GOES, and later enhancement seen at STEREO  B (possibly due to IPS) </a:t>
            </a:r>
            <a:endParaRPr lang="en-US" sz="2000" dirty="0"/>
          </a:p>
        </p:txBody>
      </p:sp>
      <p:sp>
        <p:nvSpPr>
          <p:cNvPr id="10" name="Rectangle 2"/>
          <p:cNvSpPr txBox="1">
            <a:spLocks noChangeArrowheads="1"/>
          </p:cNvSpPr>
          <p:nvPr/>
        </p:nvSpPr>
        <p:spPr bwMode="auto">
          <a:xfrm>
            <a:off x="0" y="0"/>
            <a:ext cx="7010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smtClean="0">
                <a:solidFill>
                  <a:srgbClr val="9BBB59"/>
                </a:solidFill>
                <a:latin typeface="Arial"/>
                <a:cs typeface="Arial"/>
              </a:rPr>
              <a:t>July 23, 2012</a:t>
            </a:r>
            <a:endParaRPr kumimoji="0" lang="en-US" sz="54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11" name="TextBox 10"/>
          <p:cNvSpPr txBox="1"/>
          <p:nvPr/>
        </p:nvSpPr>
        <p:spPr>
          <a:xfrm>
            <a:off x="609600" y="1219200"/>
            <a:ext cx="7849625" cy="461665"/>
          </a:xfrm>
          <a:prstGeom prst="rect">
            <a:avLst/>
          </a:prstGeom>
          <a:noFill/>
        </p:spPr>
        <p:txBody>
          <a:bodyPr wrap="none" rtlCol="0">
            <a:spAutoFit/>
          </a:bodyPr>
          <a:lstStyle/>
          <a:p>
            <a:r>
              <a:rPr lang="en-US" dirty="0" smtClean="0"/>
              <a:t>Example where is reaches one spacecraft, then later another…</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447800" y="0"/>
            <a:ext cx="60960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200" b="1" kern="0" dirty="0" smtClean="0">
                <a:solidFill>
                  <a:srgbClr val="9BBB59"/>
                </a:solidFill>
                <a:latin typeface="Arial"/>
                <a:cs typeface="Arial"/>
              </a:rPr>
              <a:t>For Earth – Best Connection is 45-60 degree west</a:t>
            </a:r>
            <a:endParaRPr kumimoji="0" lang="en-US" sz="2200" b="1" i="0" u="none" strike="noStrike" kern="0" cap="none" spc="0" normalizeH="0" baseline="0" noProof="0" dirty="0">
              <a:ln>
                <a:noFill/>
              </a:ln>
              <a:solidFill>
                <a:srgbClr val="9BBB59"/>
              </a:solidFill>
              <a:effectLst/>
              <a:uLnTx/>
              <a:uFillTx/>
              <a:latin typeface="Arial"/>
              <a:cs typeface="Arial"/>
            </a:endParaRPr>
          </a:p>
        </p:txBody>
      </p:sp>
      <p:sp>
        <p:nvSpPr>
          <p:cNvPr id="5" name="Rectangle 4"/>
          <p:cNvSpPr/>
          <p:nvPr/>
        </p:nvSpPr>
        <p:spPr>
          <a:xfrm>
            <a:off x="533400" y="5257800"/>
            <a:ext cx="3505200" cy="830997"/>
          </a:xfrm>
          <a:prstGeom prst="rect">
            <a:avLst/>
          </a:prstGeom>
        </p:spPr>
        <p:txBody>
          <a:bodyPr wrap="square">
            <a:spAutoFit/>
          </a:bodyPr>
          <a:lstStyle/>
          <a:p>
            <a:r>
              <a:rPr lang="en-US" i="1" dirty="0" smtClean="0"/>
              <a:t>Energetic proton fluxes </a:t>
            </a:r>
          </a:p>
          <a:p>
            <a:r>
              <a:rPr lang="en-US" i="1" dirty="0" smtClean="0"/>
              <a:t>elevated for &gt;12 hours</a:t>
            </a:r>
            <a:endParaRPr lang="en-US" i="1" dirty="0"/>
          </a:p>
        </p:txBody>
      </p:sp>
      <p:pic>
        <p:nvPicPr>
          <p:cNvPr id="8" name="Picture 7" descr="AR1476-GLE-SEPsAtGOES.png"/>
          <p:cNvPicPr>
            <a:picLocks noChangeAspect="1"/>
          </p:cNvPicPr>
          <p:nvPr/>
        </p:nvPicPr>
        <p:blipFill>
          <a:blip r:embed="rId3"/>
          <a:stretch>
            <a:fillRect/>
          </a:stretch>
        </p:blipFill>
        <p:spPr>
          <a:xfrm>
            <a:off x="381000" y="1295400"/>
            <a:ext cx="6002728" cy="3657600"/>
          </a:xfrm>
          <a:prstGeom prst="rect">
            <a:avLst/>
          </a:prstGeom>
        </p:spPr>
      </p:pic>
      <p:pic>
        <p:nvPicPr>
          <p:cNvPr id="7" name="Picture 6" descr="2012_05_17_01_55_35_AIA_131.png"/>
          <p:cNvPicPr>
            <a:picLocks noChangeAspect="1"/>
          </p:cNvPicPr>
          <p:nvPr/>
        </p:nvPicPr>
        <p:blipFill>
          <a:blip r:embed="rId4"/>
          <a:stretch>
            <a:fillRect/>
          </a:stretch>
        </p:blipFill>
        <p:spPr>
          <a:xfrm>
            <a:off x="4191000" y="2895600"/>
            <a:ext cx="5397109" cy="3657600"/>
          </a:xfrm>
          <a:prstGeom prst="rect">
            <a:avLst/>
          </a:prstGeom>
        </p:spPr>
      </p:pic>
      <p:sp>
        <p:nvSpPr>
          <p:cNvPr id="10" name="TextBox 9"/>
          <p:cNvSpPr txBox="1"/>
          <p:nvPr/>
        </p:nvSpPr>
        <p:spPr>
          <a:xfrm>
            <a:off x="6096000" y="6096000"/>
            <a:ext cx="1706492" cy="369332"/>
          </a:xfrm>
          <a:prstGeom prst="rect">
            <a:avLst/>
          </a:prstGeom>
          <a:noFill/>
        </p:spPr>
        <p:txBody>
          <a:bodyPr wrap="none" rtlCol="0">
            <a:spAutoFit/>
          </a:bodyPr>
          <a:lstStyle/>
          <a:p>
            <a:r>
              <a:rPr lang="en-US" sz="1800" i="1" dirty="0" smtClean="0">
                <a:solidFill>
                  <a:schemeClr val="bg1"/>
                </a:solidFill>
              </a:rPr>
              <a:t>SDO AIA 131 Å</a:t>
            </a:r>
            <a:endParaRPr lang="en-US" sz="1800" i="1" dirty="0">
              <a:solidFill>
                <a:schemeClr val="bg1"/>
              </a:solidFill>
            </a:endParaRPr>
          </a:p>
        </p:txBody>
      </p:sp>
      <p:sp>
        <p:nvSpPr>
          <p:cNvPr id="11" name="Rectangle 10"/>
          <p:cNvSpPr/>
          <p:nvPr/>
        </p:nvSpPr>
        <p:spPr>
          <a:xfrm>
            <a:off x="2362200" y="1600200"/>
            <a:ext cx="1398640" cy="830997"/>
          </a:xfrm>
          <a:prstGeom prst="rect">
            <a:avLst/>
          </a:prstGeom>
        </p:spPr>
        <p:txBody>
          <a:bodyPr wrap="none">
            <a:spAutoFit/>
          </a:bodyPr>
          <a:lstStyle/>
          <a:p>
            <a:r>
              <a:rPr lang="en-US" dirty="0" smtClean="0"/>
              <a:t>GOES-13</a:t>
            </a:r>
          </a:p>
          <a:p>
            <a:r>
              <a:rPr lang="en-US" dirty="0" smtClean="0"/>
              <a:t>01:55 UT</a:t>
            </a:r>
            <a:endParaRPr lang="en-US" dirty="0"/>
          </a:p>
        </p:txBody>
      </p:sp>
      <p:sp>
        <p:nvSpPr>
          <p:cNvPr id="12" name="Right Arrow 11"/>
          <p:cNvSpPr/>
          <p:nvPr/>
        </p:nvSpPr>
        <p:spPr>
          <a:xfrm>
            <a:off x="3048000" y="2362200"/>
            <a:ext cx="9144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5400000">
            <a:off x="7772400" y="3886200"/>
            <a:ext cx="914400" cy="15240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524000" y="0"/>
            <a:ext cx="8382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accent3"/>
                </a:solidFill>
                <a:latin typeface="Arial"/>
                <a:cs typeface="Arial"/>
              </a:rPr>
              <a:t>Ground Level Enhancement</a:t>
            </a:r>
            <a:endParaRPr kumimoji="0" lang="en-US" sz="3200" b="1" i="0" u="none" strike="noStrike" kern="0" cap="none" spc="0" normalizeH="0" baseline="0" noProof="0" dirty="0">
              <a:ln>
                <a:noFill/>
              </a:ln>
              <a:solidFill>
                <a:schemeClr val="accent3"/>
              </a:solidFill>
              <a:effectLst/>
              <a:uLnTx/>
              <a:uFillTx/>
              <a:latin typeface="Arial"/>
              <a:ea typeface="ＭＳ Ｐゴシック" charset="-128"/>
              <a:cs typeface="Arial"/>
            </a:endParaRPr>
          </a:p>
        </p:txBody>
      </p:sp>
      <p:sp>
        <p:nvSpPr>
          <p:cNvPr id="5" name="Rectangle 4"/>
          <p:cNvSpPr/>
          <p:nvPr/>
        </p:nvSpPr>
        <p:spPr>
          <a:xfrm>
            <a:off x="3505200" y="1295400"/>
            <a:ext cx="5562600" cy="4572000"/>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512763" lvl="0" indent="-512763" defTabSz="457200" fontAlgn="auto">
              <a:spcBef>
                <a:spcPts val="1920"/>
              </a:spcBef>
              <a:spcAft>
                <a:spcPts val="100"/>
              </a:spcAft>
              <a:defRPr/>
            </a:pPr>
            <a:endParaRPr lang="en-US" b="1" dirty="0" smtClean="0">
              <a:latin typeface="Traditional Arabic" pitchFamily="2" charset="0"/>
              <a:ea typeface="Traditional Arabic" pitchFamily="2" charset="0"/>
              <a:cs typeface="Traditional Arabic" pitchFamily="2" charset="0"/>
            </a:endParaRPr>
          </a:p>
        </p:txBody>
      </p:sp>
      <p:sp>
        <p:nvSpPr>
          <p:cNvPr id="6" name="TextBox 5"/>
          <p:cNvSpPr txBox="1"/>
          <p:nvPr/>
        </p:nvSpPr>
        <p:spPr>
          <a:xfrm>
            <a:off x="38100" y="762000"/>
            <a:ext cx="3390900" cy="2971800"/>
          </a:xfrm>
          <a:prstGeom prst="rect">
            <a:avLst/>
          </a:prstGeom>
          <a:noFill/>
          <a:ln>
            <a:solidFill>
              <a:schemeClr val="accent2"/>
            </a:solidFill>
          </a:ln>
        </p:spPr>
        <p:txBody>
          <a:bodyPr wrap="square" rtlCol="0">
            <a:noAutofit/>
          </a:bodyPr>
          <a:lstStyle/>
          <a:p>
            <a:r>
              <a:rPr lang="en-US" sz="2000" b="1" dirty="0" smtClean="0">
                <a:solidFill>
                  <a:srgbClr val="FF0000"/>
                </a:solidFill>
              </a:rPr>
              <a:t>A </a:t>
            </a:r>
            <a:r>
              <a:rPr lang="en-US" sz="2000" b="1" dirty="0" smtClean="0">
                <a:solidFill>
                  <a:srgbClr val="FF0000"/>
                </a:solidFill>
              </a:rPr>
              <a:t>subset of SEP events,</a:t>
            </a:r>
            <a:r>
              <a:rPr lang="en-US" sz="2000" dirty="0" smtClean="0"/>
              <a:t> a GLE event occurs when extremely high energy protons (&gt;500 MeV/</a:t>
            </a:r>
            <a:r>
              <a:rPr lang="en-US" sz="2000" dirty="0" err="1" smtClean="0"/>
              <a:t>nuc</a:t>
            </a:r>
            <a:r>
              <a:rPr lang="en-US" sz="2000" dirty="0" smtClean="0"/>
              <a:t>) penetrate the Earth’s atmosphere. Collisions with atoms generate secondary particles that are measured at neutron monitoring (NM) stations on the ground.</a:t>
            </a:r>
          </a:p>
        </p:txBody>
      </p:sp>
      <p:pic>
        <p:nvPicPr>
          <p:cNvPr id="10" name="Picture 9" descr="Screen shot 2012-06-24 at 9.53.25 AM.png"/>
          <p:cNvPicPr>
            <a:picLocks noChangeAspect="1"/>
          </p:cNvPicPr>
          <p:nvPr/>
        </p:nvPicPr>
        <p:blipFill>
          <a:blip r:embed="rId3"/>
          <a:stretch>
            <a:fillRect/>
          </a:stretch>
        </p:blipFill>
        <p:spPr>
          <a:xfrm>
            <a:off x="3657600" y="1447800"/>
            <a:ext cx="5280628" cy="3913632"/>
          </a:xfrm>
          <a:prstGeom prst="rect">
            <a:avLst/>
          </a:prstGeom>
        </p:spPr>
      </p:pic>
      <p:sp>
        <p:nvSpPr>
          <p:cNvPr id="12" name="TextBox 11"/>
          <p:cNvSpPr txBox="1"/>
          <p:nvPr/>
        </p:nvSpPr>
        <p:spPr>
          <a:xfrm>
            <a:off x="5334000" y="5334000"/>
            <a:ext cx="3897296" cy="461665"/>
          </a:xfrm>
          <a:prstGeom prst="rect">
            <a:avLst/>
          </a:prstGeom>
          <a:noFill/>
        </p:spPr>
        <p:txBody>
          <a:bodyPr wrap="none" rtlCol="0">
            <a:spAutoFit/>
          </a:bodyPr>
          <a:lstStyle/>
          <a:p>
            <a:r>
              <a:rPr lang="en-US" dirty="0" smtClean="0"/>
              <a:t>NM Stations </a:t>
            </a:r>
            <a:r>
              <a:rPr lang="en-US" sz="1800" i="1" dirty="0" smtClean="0"/>
              <a:t>(http://</a:t>
            </a:r>
            <a:r>
              <a:rPr lang="en-US" sz="1800" i="1" dirty="0" err="1" smtClean="0"/>
              <a:t>www.nmdb.eu</a:t>
            </a:r>
            <a:r>
              <a:rPr lang="en-US" sz="1800" i="1" dirty="0" smtClean="0"/>
              <a:t>)</a:t>
            </a:r>
            <a:endParaRPr lang="en-US" i="1" dirty="0"/>
          </a:p>
        </p:txBody>
      </p:sp>
      <p:sp>
        <p:nvSpPr>
          <p:cNvPr id="11" name="Lightning Bolt 10"/>
          <p:cNvSpPr/>
          <p:nvPr/>
        </p:nvSpPr>
        <p:spPr>
          <a:xfrm>
            <a:off x="6096000" y="4800600"/>
            <a:ext cx="381000" cy="533400"/>
          </a:xfrm>
          <a:prstGeom prst="lightningBol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ightning Bolt 13"/>
          <p:cNvSpPr/>
          <p:nvPr/>
        </p:nvSpPr>
        <p:spPr>
          <a:xfrm>
            <a:off x="5486400" y="1905000"/>
            <a:ext cx="381000" cy="533400"/>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ightning Bolt 14"/>
          <p:cNvSpPr/>
          <p:nvPr/>
        </p:nvSpPr>
        <p:spPr>
          <a:xfrm>
            <a:off x="5715000" y="1828800"/>
            <a:ext cx="381000" cy="533400"/>
          </a:xfrm>
          <a:prstGeom prst="lightningBol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ightning Bolt 15"/>
          <p:cNvSpPr/>
          <p:nvPr/>
        </p:nvSpPr>
        <p:spPr>
          <a:xfrm>
            <a:off x="3886200" y="2209800"/>
            <a:ext cx="381000" cy="533400"/>
          </a:xfrm>
          <a:prstGeom prst="lightningBol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0" y="3893403"/>
            <a:ext cx="3733800" cy="830997"/>
          </a:xfrm>
          <a:prstGeom prst="rect">
            <a:avLst/>
          </a:prstGeom>
        </p:spPr>
        <p:txBody>
          <a:bodyPr wrap="square">
            <a:spAutoFit/>
          </a:bodyPr>
          <a:lstStyle/>
          <a:p>
            <a:r>
              <a:rPr lang="en-US" dirty="0" smtClean="0"/>
              <a:t>Neutron Monitoring Station  in Oulu, Finland</a:t>
            </a:r>
            <a:endParaRPr lang="en-US" dirty="0"/>
          </a:p>
        </p:txBody>
      </p:sp>
      <p:pic>
        <p:nvPicPr>
          <p:cNvPr id="18" name="Picture 17" descr="GLE_oulu.png"/>
          <p:cNvPicPr>
            <a:picLocks noChangeAspect="1"/>
          </p:cNvPicPr>
          <p:nvPr/>
        </p:nvPicPr>
        <p:blipFill>
          <a:blip r:embed="rId4"/>
          <a:stretch>
            <a:fillRect/>
          </a:stretch>
        </p:blipFill>
        <p:spPr>
          <a:xfrm>
            <a:off x="381000" y="4648200"/>
            <a:ext cx="4116141" cy="2209800"/>
          </a:xfrm>
          <a:prstGeom prst="rect">
            <a:avLst/>
          </a:prstGeom>
        </p:spPr>
      </p:pic>
      <p:sp>
        <p:nvSpPr>
          <p:cNvPr id="19" name="TextBox 18"/>
          <p:cNvSpPr txBox="1"/>
          <p:nvPr/>
        </p:nvSpPr>
        <p:spPr>
          <a:xfrm>
            <a:off x="3581400" y="5879068"/>
            <a:ext cx="1841745" cy="369332"/>
          </a:xfrm>
          <a:prstGeom prst="rect">
            <a:avLst/>
          </a:prstGeom>
          <a:noFill/>
        </p:spPr>
        <p:txBody>
          <a:bodyPr wrap="none" rtlCol="0">
            <a:spAutoFit/>
          </a:bodyPr>
          <a:lstStyle/>
          <a:p>
            <a:r>
              <a:rPr lang="en-US" sz="1800" dirty="0" smtClean="0"/>
              <a:t>Background ~105</a:t>
            </a:r>
            <a:endParaRPr lang="en-US" sz="1800" dirty="0"/>
          </a:p>
        </p:txBody>
      </p:sp>
      <p:cxnSp>
        <p:nvCxnSpPr>
          <p:cNvPr id="20" name="Straight Connector 19"/>
          <p:cNvCxnSpPr/>
          <p:nvPr/>
        </p:nvCxnSpPr>
        <p:spPr>
          <a:xfrm>
            <a:off x="-152400" y="5943600"/>
            <a:ext cx="4953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86000" y="4800600"/>
            <a:ext cx="1905000" cy="646331"/>
          </a:xfrm>
          <a:prstGeom prst="rect">
            <a:avLst/>
          </a:prstGeom>
          <a:noFill/>
        </p:spPr>
        <p:txBody>
          <a:bodyPr wrap="square" rtlCol="0">
            <a:spAutoFit/>
          </a:bodyPr>
          <a:lstStyle/>
          <a:p>
            <a:r>
              <a:rPr lang="en-US" sz="1800" dirty="0" smtClean="0"/>
              <a:t>Enhancement to ~125</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SEPs: What are they?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1066800" y="1524000"/>
            <a:ext cx="7162800" cy="4832093"/>
          </a:xfrm>
          <a:prstGeom prst="rect">
            <a:avLst/>
          </a:prstGeom>
          <a:noFill/>
        </p:spPr>
        <p:txBody>
          <a:bodyPr wrap="square" rtlCol="0">
            <a:spAutoFit/>
          </a:bodyPr>
          <a:lstStyle/>
          <a:p>
            <a:pPr algn="ctr"/>
            <a:r>
              <a:rPr lang="en-US" sz="2800" b="1" i="1" dirty="0" smtClean="0">
                <a:solidFill>
                  <a:srgbClr val="FF7C12"/>
                </a:solidFill>
              </a:rPr>
              <a:t>Definition:</a:t>
            </a:r>
          </a:p>
          <a:p>
            <a:pPr algn="ctr"/>
            <a:r>
              <a:rPr lang="en-US" sz="2800" dirty="0" smtClean="0"/>
              <a:t>Energetic charged particles (such as electrons protons and other heavy ions) traveling much faster than ambient particles in the space plasma, at a fraction of the speed of light (relativistic!).</a:t>
            </a:r>
          </a:p>
          <a:p>
            <a:pPr algn="ctr"/>
            <a:endParaRPr lang="en-US" sz="2800" dirty="0" smtClean="0"/>
          </a:p>
          <a:p>
            <a:pPr algn="ctr"/>
            <a:r>
              <a:rPr lang="en-US" sz="2800" dirty="0" smtClean="0"/>
              <a:t>They can travel from the Sun to the Earth in one hour or less!</a:t>
            </a:r>
          </a:p>
          <a:p>
            <a:pPr algn="ctr"/>
            <a:endParaRPr lang="en-US" sz="2800" dirty="0" smtClean="0"/>
          </a:p>
          <a:p>
            <a:pPr algn="ctr"/>
            <a:r>
              <a:rPr lang="en-US" sz="2800" dirty="0" smtClean="0"/>
              <a:t>The term “SEP” usually refers to protons.  </a:t>
            </a:r>
          </a:p>
          <a:p>
            <a:pPr algn="ctr"/>
            <a:r>
              <a:rPr lang="en-US" sz="2800" dirty="0" smtClean="0"/>
              <a:t> </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04800" y="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kern="0" dirty="0" smtClean="0">
                <a:solidFill>
                  <a:srgbClr val="9BBB59"/>
                </a:solidFill>
                <a:latin typeface="Arial"/>
                <a:cs typeface="Arial"/>
              </a:rPr>
              <a:t>What causes strongest SEP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smtClean="0">
                <a:ln>
                  <a:noFill/>
                </a:ln>
                <a:solidFill>
                  <a:srgbClr val="9BBB59"/>
                </a:solidFill>
                <a:effectLst/>
                <a:uLnTx/>
                <a:uFillTx/>
                <a:latin typeface="Arial"/>
                <a:cs typeface="Arial"/>
              </a:rPr>
              <a:t>Or, how do the drivers relate to the SEP Flux?</a:t>
            </a:r>
            <a:endParaRPr kumimoji="0" lang="en-US" b="1" i="0" u="none" strike="noStrike" kern="0" cap="none" spc="0" normalizeH="0" baseline="0" noProof="0" dirty="0">
              <a:ln>
                <a:noFill/>
              </a:ln>
              <a:solidFill>
                <a:srgbClr val="9BBB59"/>
              </a:solidFill>
              <a:effectLst/>
              <a:uLnTx/>
              <a:uFillTx/>
              <a:latin typeface="Arial"/>
              <a:cs typeface="Arial"/>
            </a:endParaRPr>
          </a:p>
        </p:txBody>
      </p:sp>
      <p:sp>
        <p:nvSpPr>
          <p:cNvPr id="5" name="TextBox 4"/>
          <p:cNvSpPr txBox="1"/>
          <p:nvPr/>
        </p:nvSpPr>
        <p:spPr>
          <a:xfrm>
            <a:off x="304800" y="1219200"/>
            <a:ext cx="4038600" cy="4093428"/>
          </a:xfrm>
          <a:prstGeom prst="rect">
            <a:avLst/>
          </a:prstGeom>
          <a:noFill/>
        </p:spPr>
        <p:txBody>
          <a:bodyPr wrap="square" rtlCol="0">
            <a:spAutoFit/>
          </a:bodyPr>
          <a:lstStyle/>
          <a:p>
            <a:r>
              <a:rPr lang="en-US" dirty="0" smtClean="0"/>
              <a:t>Difficult to distinguish GLE from traditional SEP events:</a:t>
            </a:r>
          </a:p>
          <a:p>
            <a:pPr>
              <a:buFontTx/>
              <a:buChar char="-"/>
            </a:pPr>
            <a:r>
              <a:rPr lang="en-US" sz="2000" dirty="0" smtClean="0"/>
              <a:t> Complexity of Active Region  (AR)</a:t>
            </a:r>
          </a:p>
          <a:p>
            <a:pPr lvl="1">
              <a:buFontTx/>
              <a:buChar char="-"/>
            </a:pPr>
            <a:r>
              <a:rPr lang="en-US" sz="1600" dirty="0" smtClean="0"/>
              <a:t>Most young, more compact</a:t>
            </a:r>
          </a:p>
          <a:p>
            <a:pPr>
              <a:buFontTx/>
              <a:buChar char="-"/>
            </a:pPr>
            <a:r>
              <a:rPr lang="en-US" sz="2000" dirty="0" smtClean="0"/>
              <a:t> Magnetic connectivity of AR</a:t>
            </a:r>
          </a:p>
          <a:p>
            <a:pPr lvl="1">
              <a:buFontTx/>
              <a:buChar char="-"/>
            </a:pPr>
            <a:r>
              <a:rPr lang="en-US" sz="1600" dirty="0" smtClean="0"/>
              <a:t>About ~50% are well connected </a:t>
            </a:r>
          </a:p>
          <a:p>
            <a:pPr>
              <a:buFontTx/>
              <a:buChar char="-"/>
            </a:pPr>
            <a:r>
              <a:rPr lang="en-US" sz="2000" dirty="0" smtClean="0"/>
              <a:t> Magnitude of flare</a:t>
            </a:r>
          </a:p>
          <a:p>
            <a:pPr lvl="1">
              <a:buFontTx/>
              <a:buChar char="-"/>
            </a:pPr>
            <a:r>
              <a:rPr lang="en-US" sz="1600" dirty="0" smtClean="0"/>
              <a:t> Average X3.8, but as low as M7.1</a:t>
            </a:r>
          </a:p>
          <a:p>
            <a:pPr lvl="1">
              <a:buFontTx/>
              <a:buChar char="-"/>
            </a:pPr>
            <a:r>
              <a:rPr lang="en-US" sz="1600" dirty="0" smtClean="0"/>
              <a:t> Long duration</a:t>
            </a:r>
          </a:p>
          <a:p>
            <a:pPr>
              <a:buFontTx/>
              <a:buChar char="-"/>
            </a:pPr>
            <a:r>
              <a:rPr lang="en-US" sz="2000" dirty="0" smtClean="0"/>
              <a:t> Magnitude of CME</a:t>
            </a:r>
          </a:p>
          <a:p>
            <a:pPr lvl="1">
              <a:buFontTx/>
              <a:buChar char="-"/>
            </a:pPr>
            <a:r>
              <a:rPr lang="en-US" sz="1600" dirty="0" smtClean="0"/>
              <a:t>Range of speeds (~2,000 km/</a:t>
            </a:r>
            <a:r>
              <a:rPr lang="en-US" sz="1600" dirty="0" err="1" smtClean="0"/>
              <a:t>s</a:t>
            </a:r>
            <a:r>
              <a:rPr lang="en-US" sz="1600" dirty="0" smtClean="0"/>
              <a:t> average, but four events &lt;1,500 km/</a:t>
            </a:r>
            <a:r>
              <a:rPr lang="en-US" sz="1600" dirty="0" err="1" smtClean="0"/>
              <a:t>s</a:t>
            </a:r>
            <a:r>
              <a:rPr lang="en-US" sz="1600" dirty="0" smtClean="0"/>
              <a:t>)</a:t>
            </a:r>
          </a:p>
          <a:p>
            <a:pPr>
              <a:buFontTx/>
              <a:buChar char="-"/>
            </a:pPr>
            <a:r>
              <a:rPr lang="en-US" sz="2000" dirty="0" smtClean="0"/>
              <a:t> Seed particles</a:t>
            </a:r>
          </a:p>
          <a:p>
            <a:pPr lvl="1">
              <a:buFontTx/>
              <a:buChar char="-"/>
            </a:pPr>
            <a:r>
              <a:rPr lang="en-US" sz="1600" dirty="0" smtClean="0"/>
              <a:t>Known to have harder spectrum</a:t>
            </a:r>
          </a:p>
          <a:p>
            <a:endParaRPr lang="en-US" sz="1600" dirty="0" smtClean="0"/>
          </a:p>
        </p:txBody>
      </p:sp>
      <p:sp>
        <p:nvSpPr>
          <p:cNvPr id="6" name="Rectangle 5"/>
          <p:cNvSpPr/>
          <p:nvPr/>
        </p:nvSpPr>
        <p:spPr>
          <a:xfrm>
            <a:off x="4343400" y="1295400"/>
            <a:ext cx="4648200" cy="419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Sol</a:t>
            </a:r>
            <a:endParaRPr lang="en-US" dirty="0"/>
          </a:p>
        </p:txBody>
      </p:sp>
      <p:pic>
        <p:nvPicPr>
          <p:cNvPr id="7" name="Picture 6" descr="Screen shot 2012-06-23 at 3.24.28 PM.png"/>
          <p:cNvPicPr>
            <a:picLocks noChangeAspect="1"/>
          </p:cNvPicPr>
          <p:nvPr/>
        </p:nvPicPr>
        <p:blipFill>
          <a:blip r:embed="rId3"/>
          <a:stretch>
            <a:fillRect/>
          </a:stretch>
        </p:blipFill>
        <p:spPr>
          <a:xfrm>
            <a:off x="4435323" y="1420368"/>
            <a:ext cx="4480077" cy="3913632"/>
          </a:xfrm>
          <a:prstGeom prst="rect">
            <a:avLst/>
          </a:prstGeom>
        </p:spPr>
      </p:pic>
      <p:sp>
        <p:nvSpPr>
          <p:cNvPr id="8" name="TextBox 7"/>
          <p:cNvSpPr txBox="1"/>
          <p:nvPr/>
        </p:nvSpPr>
        <p:spPr>
          <a:xfrm>
            <a:off x="7315200" y="4724400"/>
            <a:ext cx="1573367" cy="338554"/>
          </a:xfrm>
          <a:prstGeom prst="rect">
            <a:avLst/>
          </a:prstGeom>
          <a:noFill/>
        </p:spPr>
        <p:txBody>
          <a:bodyPr wrap="none" rtlCol="0">
            <a:spAutoFit/>
          </a:bodyPr>
          <a:lstStyle/>
          <a:p>
            <a:r>
              <a:rPr lang="en-US" sz="1600" i="1" dirty="0" smtClean="0"/>
              <a:t>Nitta et al. 2012 </a:t>
            </a:r>
            <a:endParaRPr lang="en-US" sz="1600" i="1" dirty="0"/>
          </a:p>
        </p:txBody>
      </p:sp>
      <p:sp>
        <p:nvSpPr>
          <p:cNvPr id="9" name="Rectangle 8"/>
          <p:cNvSpPr/>
          <p:nvPr/>
        </p:nvSpPr>
        <p:spPr>
          <a:xfrm>
            <a:off x="76200" y="5562600"/>
            <a:ext cx="9144000" cy="1261884"/>
          </a:xfrm>
          <a:prstGeom prst="rect">
            <a:avLst/>
          </a:prstGeom>
        </p:spPr>
        <p:txBody>
          <a:bodyPr wrap="square">
            <a:spAutoFit/>
          </a:bodyPr>
          <a:lstStyle/>
          <a:p>
            <a:pPr lvl="0"/>
            <a:r>
              <a:rPr lang="en-US" sz="2000" dirty="0" smtClean="0">
                <a:latin typeface="Traditional Arabic" pitchFamily="2" charset="0"/>
                <a:ea typeface="Traditional Arabic" pitchFamily="2" charset="0"/>
                <a:cs typeface="Traditional Arabic" pitchFamily="2" charset="0"/>
              </a:rPr>
              <a:t>CME-driven shocks are thought to play important role in low (&lt;3R</a:t>
            </a:r>
            <a:r>
              <a:rPr lang="en-US" sz="2000" baseline="-25000" dirty="0" smtClean="0">
                <a:latin typeface="Traditional Arabic" pitchFamily="2" charset="0"/>
                <a:ea typeface="Traditional Arabic" pitchFamily="2" charset="0"/>
                <a:cs typeface="Traditional Arabic" pitchFamily="2" charset="0"/>
              </a:rPr>
              <a:t>s</a:t>
            </a:r>
            <a:r>
              <a:rPr lang="en-US" sz="2000" dirty="0" smtClean="0">
                <a:latin typeface="Traditional Arabic" pitchFamily="2" charset="0"/>
                <a:ea typeface="Traditional Arabic" pitchFamily="2" charset="0"/>
                <a:cs typeface="Traditional Arabic" pitchFamily="2" charset="0"/>
              </a:rPr>
              <a:t>) corona</a:t>
            </a:r>
          </a:p>
          <a:p>
            <a:r>
              <a:rPr lang="en-US" dirty="0" smtClean="0">
                <a:latin typeface="Traditional Arabic" pitchFamily="2" charset="0"/>
                <a:ea typeface="Traditional Arabic" pitchFamily="2" charset="0"/>
                <a:cs typeface="Traditional Arabic" pitchFamily="2" charset="0"/>
              </a:rPr>
              <a:t>	</a:t>
            </a:r>
            <a:r>
              <a:rPr lang="en-US" sz="1600" dirty="0" smtClean="0">
                <a:latin typeface="Traditional Arabic" pitchFamily="2" charset="0"/>
                <a:ea typeface="Traditional Arabic" pitchFamily="2" charset="0"/>
                <a:cs typeface="Traditional Arabic" pitchFamily="2" charset="0"/>
              </a:rPr>
              <a:t>- Only imaged in mid-high corona (</a:t>
            </a:r>
            <a:r>
              <a:rPr lang="en-US" sz="1600" i="1" dirty="0" err="1" smtClean="0">
                <a:latin typeface="Traditional Arabic" pitchFamily="2" charset="0"/>
                <a:ea typeface="Traditional Arabic" pitchFamily="2" charset="0"/>
                <a:cs typeface="Traditional Arabic" pitchFamily="2" charset="0"/>
              </a:rPr>
              <a:t>Ontiveros</a:t>
            </a:r>
            <a:r>
              <a:rPr lang="en-US" sz="1600" i="1" dirty="0" smtClean="0">
                <a:latin typeface="Traditional Arabic" pitchFamily="2" charset="0"/>
                <a:ea typeface="Traditional Arabic" pitchFamily="2" charset="0"/>
                <a:cs typeface="Traditional Arabic" pitchFamily="2" charset="0"/>
              </a:rPr>
              <a:t> &amp; </a:t>
            </a:r>
            <a:r>
              <a:rPr lang="en-US" sz="1600" i="1" dirty="0" err="1" smtClean="0">
                <a:latin typeface="Traditional Arabic" pitchFamily="2" charset="0"/>
                <a:ea typeface="Traditional Arabic" pitchFamily="2" charset="0"/>
                <a:cs typeface="Traditional Arabic" pitchFamily="2" charset="0"/>
              </a:rPr>
              <a:t>Vourlidas</a:t>
            </a:r>
            <a:r>
              <a:rPr lang="en-US" sz="1600" i="1" dirty="0" smtClean="0">
                <a:latin typeface="Traditional Arabic" pitchFamily="2" charset="0"/>
                <a:ea typeface="Traditional Arabic" pitchFamily="2" charset="0"/>
                <a:cs typeface="Traditional Arabic" pitchFamily="2" charset="0"/>
              </a:rPr>
              <a:t> 2009</a:t>
            </a:r>
            <a:r>
              <a:rPr lang="en-US" sz="1600" dirty="0" smtClean="0">
                <a:latin typeface="Traditional Arabic" pitchFamily="2" charset="0"/>
                <a:ea typeface="Traditional Arabic" pitchFamily="2" charset="0"/>
                <a:cs typeface="Traditional Arabic" pitchFamily="2" charset="0"/>
              </a:rPr>
              <a:t>)</a:t>
            </a:r>
            <a:endParaRPr lang="en-US" sz="1600" dirty="0" smtClean="0"/>
          </a:p>
          <a:p>
            <a:pPr lvl="0"/>
            <a:r>
              <a:rPr lang="en-US" sz="1600" dirty="0" smtClean="0">
                <a:latin typeface="Traditional Arabic" pitchFamily="2" charset="0"/>
                <a:ea typeface="Traditional Arabic" pitchFamily="2" charset="0"/>
                <a:cs typeface="Traditional Arabic" pitchFamily="2" charset="0"/>
              </a:rPr>
              <a:t>	- Type II radio bursts</a:t>
            </a:r>
          </a:p>
          <a:p>
            <a:pPr lvl="0"/>
            <a:r>
              <a:rPr lang="en-US" sz="1600" dirty="0" smtClean="0">
                <a:latin typeface="Traditional Arabic" pitchFamily="2" charset="0"/>
                <a:ea typeface="Traditional Arabic" pitchFamily="2" charset="0"/>
                <a:cs typeface="Traditional Arabic" pitchFamily="2" charset="0"/>
              </a:rPr>
              <a:t>	- Multiple CME events – doesn’t apply for May 17 event</a:t>
            </a:r>
          </a:p>
        </p:txBody>
      </p:sp>
      <p:sp>
        <p:nvSpPr>
          <p:cNvPr id="10" name="Oval 9"/>
          <p:cNvSpPr/>
          <p:nvPr/>
        </p:nvSpPr>
        <p:spPr>
          <a:xfrm>
            <a:off x="4648200" y="4544568"/>
            <a:ext cx="990600" cy="15240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11"/>
          <p:cNvSpPr txBox="1"/>
          <p:nvPr/>
        </p:nvSpPr>
        <p:spPr>
          <a:xfrm>
            <a:off x="-55596" y="5181600"/>
            <a:ext cx="4551396" cy="307777"/>
          </a:xfrm>
          <a:prstGeom prst="rect">
            <a:avLst/>
          </a:prstGeom>
          <a:noFill/>
        </p:spPr>
        <p:txBody>
          <a:bodyPr wrap="none" rtlCol="0">
            <a:spAutoFit/>
          </a:bodyPr>
          <a:lstStyle/>
          <a:p>
            <a:r>
              <a:rPr lang="en-US" sz="1400" i="1" dirty="0" err="1" smtClean="0"/>
              <a:t>Gopalswamy</a:t>
            </a:r>
            <a:r>
              <a:rPr lang="en-US" sz="1400" i="1" dirty="0" smtClean="0"/>
              <a:t> et al. 2012, Li et al. 2012, </a:t>
            </a:r>
            <a:r>
              <a:rPr lang="en-US" sz="1400" i="1" dirty="0" err="1" smtClean="0"/>
              <a:t>Mewaldt</a:t>
            </a:r>
            <a:r>
              <a:rPr lang="en-US" sz="1400" i="1" dirty="0" smtClean="0"/>
              <a:t> et al. 2012 </a:t>
            </a:r>
            <a:endParaRPr lang="en-US" sz="1400" i="1"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3-06-02 at 7.46.00 PM.png"/>
          <p:cNvPicPr>
            <a:picLocks noChangeAspect="1"/>
          </p:cNvPicPr>
          <p:nvPr/>
        </p:nvPicPr>
        <p:blipFill>
          <a:blip r:embed="rId3"/>
          <a:stretch>
            <a:fillRect/>
          </a:stretch>
        </p:blipFill>
        <p:spPr>
          <a:xfrm>
            <a:off x="4046611" y="1371600"/>
            <a:ext cx="5097389" cy="2957196"/>
          </a:xfrm>
          <a:prstGeom prst="rect">
            <a:avLst/>
          </a:prstGeom>
        </p:spPr>
      </p:pic>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Can we predict SEP events?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5867400" y="1295400"/>
            <a:ext cx="3200400" cy="523220"/>
          </a:xfrm>
          <a:prstGeom prst="rect">
            <a:avLst/>
          </a:prstGeom>
          <a:solidFill>
            <a:schemeClr val="bg1"/>
          </a:solidFill>
        </p:spPr>
        <p:txBody>
          <a:bodyPr wrap="square" rtlCol="0">
            <a:spAutoFit/>
          </a:bodyPr>
          <a:lstStyle/>
          <a:p>
            <a:pPr algn="ctr"/>
            <a:r>
              <a:rPr lang="en-US" sz="2800" b="1" i="1" dirty="0" err="1" smtClean="0">
                <a:solidFill>
                  <a:srgbClr val="FF7C12"/>
                </a:solidFill>
              </a:rPr>
              <a:t>REleASE</a:t>
            </a:r>
            <a:r>
              <a:rPr lang="en-US" sz="2800" b="1" i="1" dirty="0" smtClean="0">
                <a:solidFill>
                  <a:srgbClr val="FF7C12"/>
                </a:solidFill>
              </a:rPr>
              <a:t> Model</a:t>
            </a:r>
          </a:p>
        </p:txBody>
      </p:sp>
      <p:sp>
        <p:nvSpPr>
          <p:cNvPr id="5" name="TextBox 4"/>
          <p:cNvSpPr txBox="1"/>
          <p:nvPr/>
        </p:nvSpPr>
        <p:spPr>
          <a:xfrm>
            <a:off x="457200" y="1371600"/>
            <a:ext cx="3200400" cy="3046988"/>
          </a:xfrm>
          <a:prstGeom prst="rect">
            <a:avLst/>
          </a:prstGeom>
          <a:noFill/>
        </p:spPr>
        <p:txBody>
          <a:bodyPr wrap="square" rtlCol="0">
            <a:spAutoFit/>
          </a:bodyPr>
          <a:lstStyle/>
          <a:p>
            <a:r>
              <a:rPr lang="en-US" dirty="0" smtClean="0"/>
              <a:t>Uses detection of high energy *electrons* to predict arrival of high energy *protons*</a:t>
            </a:r>
          </a:p>
          <a:p>
            <a:endParaRPr lang="en-US" dirty="0" smtClean="0"/>
          </a:p>
          <a:p>
            <a:r>
              <a:rPr lang="en-US" dirty="0" smtClean="0"/>
              <a:t>Data source: SOHO COSTEP </a:t>
            </a:r>
          </a:p>
          <a:p>
            <a:r>
              <a:rPr lang="en-US" dirty="0" smtClean="0"/>
              <a:t> </a:t>
            </a:r>
            <a:endParaRPr lang="en-US" dirty="0"/>
          </a:p>
        </p:txBody>
      </p:sp>
      <p:pic>
        <p:nvPicPr>
          <p:cNvPr id="7" name="Picture 6" descr="SOHOCoStepForecast-July12.gif"/>
          <p:cNvPicPr>
            <a:picLocks noChangeAspect="1"/>
          </p:cNvPicPr>
          <p:nvPr/>
        </p:nvPicPr>
        <p:blipFill>
          <a:blip r:embed="rId4"/>
          <a:stretch>
            <a:fillRect/>
          </a:stretch>
        </p:blipFill>
        <p:spPr>
          <a:xfrm>
            <a:off x="4038600" y="4648200"/>
            <a:ext cx="3657600" cy="1828800"/>
          </a:xfrm>
          <a:prstGeom prst="rect">
            <a:avLst/>
          </a:prstGeom>
        </p:spPr>
      </p:pic>
      <p:pic>
        <p:nvPicPr>
          <p:cNvPr id="8" name="Picture 7" descr="SOHOCoStep-July12.gif"/>
          <p:cNvPicPr>
            <a:picLocks noChangeAspect="1"/>
          </p:cNvPicPr>
          <p:nvPr/>
        </p:nvPicPr>
        <p:blipFill>
          <a:blip r:embed="rId5"/>
          <a:stretch>
            <a:fillRect/>
          </a:stretch>
        </p:blipFill>
        <p:spPr>
          <a:xfrm>
            <a:off x="228600" y="4648200"/>
            <a:ext cx="3657600" cy="182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3777" y="25400"/>
            <a:ext cx="6104931" cy="954107"/>
          </a:xfrm>
          <a:prstGeom prst="rect">
            <a:avLst/>
          </a:prstGeom>
          <a:noFill/>
        </p:spPr>
        <p:txBody>
          <a:bodyPr wrap="none" rtlCol="0">
            <a:spAutoFit/>
          </a:bodyPr>
          <a:lstStyle/>
          <a:p>
            <a:pPr algn="ctr"/>
            <a:r>
              <a:rPr lang="en-US" sz="3600" b="1" dirty="0" smtClean="0">
                <a:solidFill>
                  <a:srgbClr val="FF0000"/>
                </a:solidFill>
              </a:rPr>
              <a:t>SEP Prediction (active region)</a:t>
            </a:r>
          </a:p>
          <a:p>
            <a:pPr algn="ctr"/>
            <a:r>
              <a:rPr lang="en-US" sz="2000" b="1" dirty="0" smtClean="0">
                <a:solidFill>
                  <a:srgbClr val="FF0000"/>
                </a:solidFill>
              </a:rPr>
              <a:t>x2.2 flare on march 11, 2015</a:t>
            </a:r>
            <a:endParaRPr lang="en-US" sz="2000" b="1" dirty="0">
              <a:solidFill>
                <a:srgbClr val="FF0000"/>
              </a:solidFill>
            </a:endParaRPr>
          </a:p>
        </p:txBody>
      </p:sp>
      <p:pic>
        <p:nvPicPr>
          <p:cNvPr id="3" name="Picture 2" descr="flare_ensemble_AS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66800"/>
            <a:ext cx="3048000" cy="3048000"/>
          </a:xfrm>
          <a:prstGeom prst="rect">
            <a:avLst/>
          </a:prstGeom>
        </p:spPr>
      </p:pic>
      <p:pic>
        <p:nvPicPr>
          <p:cNvPr id="4" name="Picture 3" descr="flare_ensemble_MAG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295400"/>
            <a:ext cx="3555307" cy="2743200"/>
          </a:xfrm>
          <a:prstGeom prst="rect">
            <a:avLst/>
          </a:prstGeom>
        </p:spPr>
      </p:pic>
      <p:pic>
        <p:nvPicPr>
          <p:cNvPr id="5" name="Picture 4" descr="flare_ensemble_ASS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3581400"/>
            <a:ext cx="3276600" cy="3276600"/>
          </a:xfrm>
          <a:prstGeom prst="rect">
            <a:avLst/>
          </a:prstGeom>
        </p:spPr>
      </p:pic>
      <p:sp>
        <p:nvSpPr>
          <p:cNvPr id="6" name="TextBox 5"/>
          <p:cNvSpPr txBox="1"/>
          <p:nvPr/>
        </p:nvSpPr>
        <p:spPr>
          <a:xfrm>
            <a:off x="457200" y="4267200"/>
            <a:ext cx="971540" cy="461665"/>
          </a:xfrm>
          <a:prstGeom prst="rect">
            <a:avLst/>
          </a:prstGeom>
          <a:noFill/>
        </p:spPr>
        <p:txBody>
          <a:bodyPr wrap="none" rtlCol="0">
            <a:spAutoFit/>
          </a:bodyPr>
          <a:lstStyle/>
          <a:p>
            <a:r>
              <a:rPr lang="en-US" dirty="0" smtClean="0"/>
              <a:t>ASAP</a:t>
            </a:r>
            <a:endParaRPr lang="en-US" dirty="0"/>
          </a:p>
        </p:txBody>
      </p:sp>
      <p:sp>
        <p:nvSpPr>
          <p:cNvPr id="7" name="TextBox 6"/>
          <p:cNvSpPr txBox="1"/>
          <p:nvPr/>
        </p:nvSpPr>
        <p:spPr>
          <a:xfrm>
            <a:off x="6858000" y="4114800"/>
            <a:ext cx="1056750" cy="461665"/>
          </a:xfrm>
          <a:prstGeom prst="rect">
            <a:avLst/>
          </a:prstGeom>
          <a:noFill/>
        </p:spPr>
        <p:txBody>
          <a:bodyPr wrap="none" rtlCol="0">
            <a:spAutoFit/>
          </a:bodyPr>
          <a:lstStyle/>
          <a:p>
            <a:r>
              <a:rPr lang="en-US" dirty="0" smtClean="0"/>
              <a:t>MAG4</a:t>
            </a:r>
            <a:endParaRPr lang="en-US" dirty="0"/>
          </a:p>
        </p:txBody>
      </p:sp>
      <p:sp>
        <p:nvSpPr>
          <p:cNvPr id="8" name="TextBox 7"/>
          <p:cNvSpPr txBox="1"/>
          <p:nvPr/>
        </p:nvSpPr>
        <p:spPr>
          <a:xfrm>
            <a:off x="5410200" y="6096000"/>
            <a:ext cx="971540" cy="461665"/>
          </a:xfrm>
          <a:prstGeom prst="rect">
            <a:avLst/>
          </a:prstGeom>
          <a:noFill/>
        </p:spPr>
        <p:txBody>
          <a:bodyPr wrap="none" rtlCol="0">
            <a:spAutoFit/>
          </a:bodyPr>
          <a:lstStyle/>
          <a:p>
            <a:r>
              <a:rPr lang="en-US" dirty="0" smtClean="0"/>
              <a:t>ASSA</a:t>
            </a:r>
            <a:endParaRPr lang="en-US" dirty="0"/>
          </a:p>
        </p:txBody>
      </p:sp>
    </p:spTree>
    <p:extLst>
      <p:ext uri="{BB962C8B-B14F-4D97-AF65-F5344CB8AC3E}">
        <p14:creationId xmlns:p14="http://schemas.microsoft.com/office/powerpoint/2010/main" val="24344784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381000"/>
            <a:ext cx="6736565" cy="646331"/>
          </a:xfrm>
          <a:prstGeom prst="rect">
            <a:avLst/>
          </a:prstGeom>
          <a:noFill/>
        </p:spPr>
        <p:txBody>
          <a:bodyPr wrap="none" rtlCol="0">
            <a:spAutoFit/>
          </a:bodyPr>
          <a:lstStyle/>
          <a:p>
            <a:r>
              <a:rPr lang="en-US" sz="3600" b="1" dirty="0" err="1" smtClean="0">
                <a:solidFill>
                  <a:srgbClr val="FF0000"/>
                </a:solidFill>
              </a:rPr>
              <a:t>Solarscape</a:t>
            </a:r>
            <a:r>
              <a:rPr lang="en-US" sz="3600" b="1" dirty="0" smtClean="0">
                <a:solidFill>
                  <a:srgbClr val="FF0000"/>
                </a:solidFill>
              </a:rPr>
              <a:t>/magnetic connectivity</a:t>
            </a:r>
            <a:endParaRPr lang="en-US" sz="3600" b="1" dirty="0">
              <a:solidFill>
                <a:srgbClr val="FF0000"/>
              </a:solidFill>
            </a:endParaRPr>
          </a:p>
        </p:txBody>
      </p:sp>
      <p:pic>
        <p:nvPicPr>
          <p:cNvPr id="3" name="Picture 2" descr="20120928_sep_solarsca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447800"/>
            <a:ext cx="5627532" cy="5181600"/>
          </a:xfrm>
          <a:prstGeom prst="rect">
            <a:avLst/>
          </a:prstGeom>
        </p:spPr>
      </p:pic>
      <p:sp>
        <p:nvSpPr>
          <p:cNvPr id="4" name="TextBox 3"/>
          <p:cNvSpPr txBox="1"/>
          <p:nvPr/>
        </p:nvSpPr>
        <p:spPr>
          <a:xfrm>
            <a:off x="6629400" y="2438400"/>
            <a:ext cx="2073705" cy="830997"/>
          </a:xfrm>
          <a:prstGeom prst="rect">
            <a:avLst/>
          </a:prstGeom>
          <a:solidFill>
            <a:schemeClr val="tx2">
              <a:lumMod val="40000"/>
              <a:lumOff val="60000"/>
            </a:schemeClr>
          </a:solidFill>
        </p:spPr>
        <p:txBody>
          <a:bodyPr wrap="none" rtlCol="0">
            <a:spAutoFit/>
          </a:bodyPr>
          <a:lstStyle/>
          <a:p>
            <a:r>
              <a:rPr lang="en-US" dirty="0" smtClean="0"/>
              <a:t>C3.7 class flare</a:t>
            </a:r>
          </a:p>
          <a:p>
            <a:r>
              <a:rPr lang="en-US" dirty="0" smtClean="0"/>
              <a:t>AR 11577</a:t>
            </a:r>
            <a:endParaRPr lang="en-US" dirty="0"/>
          </a:p>
        </p:txBody>
      </p:sp>
      <p:cxnSp>
        <p:nvCxnSpPr>
          <p:cNvPr id="6" name="Straight Arrow Connector 5"/>
          <p:cNvCxnSpPr/>
          <p:nvPr/>
        </p:nvCxnSpPr>
        <p:spPr>
          <a:xfrm flipH="1">
            <a:off x="4953000" y="3200400"/>
            <a:ext cx="16002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436528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762000" y="-762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BBB59"/>
                </a:solidFill>
                <a:effectLst/>
                <a:uLnTx/>
                <a:uFillTx/>
                <a:latin typeface="Arial"/>
                <a:ea typeface="ＭＳ Ｐゴシック" charset="-128"/>
                <a:cs typeface="Arial"/>
              </a:rPr>
              <a:t>Where are NASA</a:t>
            </a:r>
            <a:r>
              <a:rPr lang="en-US" sz="3600" b="1" kern="0" dirty="0" smtClean="0">
                <a:solidFill>
                  <a:srgbClr val="9BBB59"/>
                </a:solidFill>
                <a:latin typeface="Arial"/>
                <a:cs typeface="Arial"/>
              </a:rPr>
              <a:t> </a:t>
            </a:r>
            <a:r>
              <a:rPr kumimoji="0" lang="en-US" sz="3600" b="1" i="0" u="none" strike="noStrike" kern="0" cap="none" spc="0" normalizeH="0" noProof="0" dirty="0" smtClean="0">
                <a:ln>
                  <a:noFill/>
                </a:ln>
                <a:solidFill>
                  <a:srgbClr val="9BBB59"/>
                </a:solidFill>
                <a:effectLst/>
                <a:uLnTx/>
                <a:uFillTx/>
                <a:latin typeface="Arial"/>
                <a:ea typeface="ＭＳ Ｐゴシック" charset="-128"/>
                <a:cs typeface="Arial"/>
              </a:rPr>
              <a:t>assets now?</a:t>
            </a:r>
            <a:endParaRPr kumimoji="0" lang="en-US" sz="36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5" name="TextBox 4"/>
          <p:cNvSpPr txBox="1"/>
          <p:nvPr/>
        </p:nvSpPr>
        <p:spPr>
          <a:xfrm>
            <a:off x="7010400" y="3200400"/>
            <a:ext cx="1749097" cy="461665"/>
          </a:xfrm>
          <a:prstGeom prst="rect">
            <a:avLst/>
          </a:prstGeom>
          <a:noFill/>
        </p:spPr>
        <p:txBody>
          <a:bodyPr wrap="none" rtlCol="0">
            <a:spAutoFit/>
          </a:bodyPr>
          <a:lstStyle/>
          <a:p>
            <a:r>
              <a:rPr lang="en-US" dirty="0" smtClean="0"/>
              <a:t>Jan 18, 2016</a:t>
            </a:r>
            <a:endParaRPr lang="en-US" dirty="0"/>
          </a:p>
        </p:txBody>
      </p:sp>
      <p:pic>
        <p:nvPicPr>
          <p:cNvPr id="2" name="Picture 1" descr="where_is_stere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66800"/>
            <a:ext cx="6350000" cy="5080000"/>
          </a:xfrm>
          <a:prstGeom prst="rect">
            <a:avLst/>
          </a:prstGeom>
        </p:spPr>
      </p:pic>
    </p:spTree>
    <p:extLst>
      <p:ext uri="{BB962C8B-B14F-4D97-AF65-F5344CB8AC3E}">
        <p14:creationId xmlns:p14="http://schemas.microsoft.com/office/powerpoint/2010/main" val="20530468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762000" y="-762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BBB59"/>
                </a:solidFill>
                <a:effectLst/>
                <a:uLnTx/>
                <a:uFillTx/>
                <a:latin typeface="Arial"/>
                <a:ea typeface="ＭＳ Ｐゴシック" charset="-128"/>
                <a:cs typeface="Arial"/>
              </a:rPr>
              <a:t>Where are NASA</a:t>
            </a:r>
            <a:r>
              <a:rPr lang="en-US" sz="3600" b="1" kern="0" dirty="0" smtClean="0">
                <a:solidFill>
                  <a:srgbClr val="9BBB59"/>
                </a:solidFill>
                <a:latin typeface="Arial"/>
                <a:cs typeface="Arial"/>
              </a:rPr>
              <a:t> </a:t>
            </a:r>
            <a:r>
              <a:rPr kumimoji="0" lang="en-US" sz="3600" b="1" i="0" u="none" strike="noStrike" kern="0" cap="none" spc="0" normalizeH="0" noProof="0" dirty="0" smtClean="0">
                <a:ln>
                  <a:noFill/>
                </a:ln>
                <a:solidFill>
                  <a:srgbClr val="9BBB59"/>
                </a:solidFill>
                <a:effectLst/>
                <a:uLnTx/>
                <a:uFillTx/>
                <a:latin typeface="Arial"/>
                <a:ea typeface="ＭＳ Ｐゴシック" charset="-128"/>
                <a:cs typeface="Arial"/>
              </a:rPr>
              <a:t>assets now?</a:t>
            </a:r>
            <a:endParaRPr kumimoji="0" lang="en-US" sz="36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2" name="Picture 1" descr="20150529_where_is_stere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19200"/>
            <a:ext cx="6350000" cy="5080000"/>
          </a:xfrm>
          <a:prstGeom prst="rect">
            <a:avLst/>
          </a:prstGeom>
        </p:spPr>
      </p:pic>
      <p:sp>
        <p:nvSpPr>
          <p:cNvPr id="7" name="TextBox 6"/>
          <p:cNvSpPr txBox="1"/>
          <p:nvPr/>
        </p:nvSpPr>
        <p:spPr>
          <a:xfrm>
            <a:off x="4495800" y="6396335"/>
            <a:ext cx="1902985" cy="461665"/>
          </a:xfrm>
          <a:prstGeom prst="rect">
            <a:avLst/>
          </a:prstGeom>
          <a:noFill/>
        </p:spPr>
        <p:txBody>
          <a:bodyPr wrap="none" rtlCol="0">
            <a:spAutoFit/>
          </a:bodyPr>
          <a:lstStyle/>
          <a:p>
            <a:r>
              <a:rPr lang="en-US" dirty="0" smtClean="0"/>
              <a:t>May 29, 2015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66871" y="133687"/>
            <a:ext cx="2920541" cy="707886"/>
          </a:xfrm>
          <a:prstGeom prst="rect">
            <a:avLst/>
          </a:prstGeom>
          <a:noFill/>
        </p:spPr>
        <p:txBody>
          <a:bodyPr wrap="none" rtlCol="0">
            <a:spAutoFit/>
          </a:bodyPr>
          <a:lstStyle/>
          <a:p>
            <a:r>
              <a:rPr lang="en-US" sz="4000" b="1" dirty="0" smtClean="0">
                <a:latin typeface="Helvetica"/>
                <a:cs typeface="Helvetica"/>
              </a:rPr>
              <a:t>Orientation</a:t>
            </a:r>
            <a:endParaRPr lang="en-US" sz="4000" b="1" dirty="0">
              <a:latin typeface="Helvetica"/>
              <a:cs typeface="Helvetica"/>
            </a:endParaRPr>
          </a:p>
        </p:txBody>
      </p:sp>
      <p:pic>
        <p:nvPicPr>
          <p:cNvPr id="4" name="Picture 3" descr="March7_CME_cropped.pdf"/>
          <p:cNvPicPr>
            <a:picLocks noChangeAspect="1"/>
          </p:cNvPicPr>
          <p:nvPr/>
        </p:nvPicPr>
        <p:blipFill>
          <a:blip r:embed="rId3"/>
          <a:stretch>
            <a:fillRect/>
          </a:stretch>
        </p:blipFill>
        <p:spPr>
          <a:xfrm>
            <a:off x="1427578" y="-587313"/>
            <a:ext cx="6261665" cy="8199799"/>
          </a:xfrm>
          <a:prstGeom prst="rect">
            <a:avLst/>
          </a:prstGeom>
        </p:spPr>
      </p:pic>
      <p:sp>
        <p:nvSpPr>
          <p:cNvPr id="5" name="TextBox 4"/>
          <p:cNvSpPr txBox="1"/>
          <p:nvPr/>
        </p:nvSpPr>
        <p:spPr>
          <a:xfrm>
            <a:off x="4344310" y="6351790"/>
            <a:ext cx="864339" cy="369332"/>
          </a:xfrm>
          <a:prstGeom prst="rect">
            <a:avLst/>
          </a:prstGeom>
          <a:noFill/>
        </p:spPr>
        <p:txBody>
          <a:bodyPr wrap="none" rtlCol="0">
            <a:spAutoFit/>
          </a:bodyPr>
          <a:lstStyle/>
          <a:p>
            <a:r>
              <a:rPr lang="en-US" b="1" dirty="0" smtClean="0">
                <a:solidFill>
                  <a:srgbClr val="660066"/>
                </a:solidFill>
              </a:rPr>
              <a:t>East 90 </a:t>
            </a:r>
            <a:endParaRPr lang="en-US" b="1" dirty="0">
              <a:solidFill>
                <a:srgbClr val="660066"/>
              </a:solidFill>
            </a:endParaRPr>
          </a:p>
        </p:txBody>
      </p:sp>
      <p:sp>
        <p:nvSpPr>
          <p:cNvPr id="8" name="Rectangle 7"/>
          <p:cNvSpPr/>
          <p:nvPr/>
        </p:nvSpPr>
        <p:spPr>
          <a:xfrm>
            <a:off x="4344310" y="472241"/>
            <a:ext cx="957526" cy="369332"/>
          </a:xfrm>
          <a:prstGeom prst="rect">
            <a:avLst/>
          </a:prstGeom>
        </p:spPr>
        <p:txBody>
          <a:bodyPr wrap="none">
            <a:spAutoFit/>
          </a:bodyPr>
          <a:lstStyle/>
          <a:p>
            <a:r>
              <a:rPr lang="en-US" b="1" dirty="0" smtClean="0">
                <a:solidFill>
                  <a:srgbClr val="660066"/>
                </a:solidFill>
              </a:rPr>
              <a:t>West 90 </a:t>
            </a:r>
            <a:endParaRPr lang="en-US" b="1" dirty="0">
              <a:solidFill>
                <a:srgbClr val="660066"/>
              </a:solidFill>
            </a:endParaRPr>
          </a:p>
        </p:txBody>
      </p:sp>
      <p:sp>
        <p:nvSpPr>
          <p:cNvPr id="9" name="TextBox 8"/>
          <p:cNvSpPr txBox="1"/>
          <p:nvPr/>
        </p:nvSpPr>
        <p:spPr>
          <a:xfrm>
            <a:off x="5687412" y="3184692"/>
            <a:ext cx="694120" cy="369332"/>
          </a:xfrm>
          <a:prstGeom prst="rect">
            <a:avLst/>
          </a:prstGeom>
          <a:noFill/>
        </p:spPr>
        <p:txBody>
          <a:bodyPr wrap="none" rtlCol="0">
            <a:spAutoFit/>
          </a:bodyPr>
          <a:lstStyle/>
          <a:p>
            <a:r>
              <a:rPr lang="en-US" b="1" dirty="0" smtClean="0">
                <a:solidFill>
                  <a:srgbClr val="E900AE"/>
                </a:solidFill>
              </a:rPr>
              <a:t>Earth</a:t>
            </a:r>
            <a:endParaRPr lang="en-US" b="1" dirty="0">
              <a:solidFill>
                <a:srgbClr val="E900AE"/>
              </a:solidFill>
            </a:endParaRPr>
          </a:p>
        </p:txBody>
      </p:sp>
      <p:sp>
        <p:nvSpPr>
          <p:cNvPr id="10" name="Slide Number Placeholder 9"/>
          <p:cNvSpPr>
            <a:spLocks noGrp="1"/>
          </p:cNvSpPr>
          <p:nvPr>
            <p:ph type="sldNum" sz="quarter" idx="12"/>
          </p:nvPr>
        </p:nvSpPr>
        <p:spPr/>
        <p:txBody>
          <a:bodyPr/>
          <a:lstStyle/>
          <a:p>
            <a:fld id="{343FB90C-9476-0148-8693-AD9B84214A52}" type="slidenum">
              <a:rPr lang="en-US" smtClean="0"/>
              <a:pPr/>
              <a:t>36</a:t>
            </a:fld>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1429_SEP_earthside.png"/>
          <p:cNvPicPr>
            <a:picLocks noChangeAspect="1"/>
          </p:cNvPicPr>
          <p:nvPr/>
        </p:nvPicPr>
        <p:blipFill>
          <a:blip r:embed="rId3"/>
          <a:stretch>
            <a:fillRect/>
          </a:stretch>
        </p:blipFill>
        <p:spPr>
          <a:xfrm>
            <a:off x="0" y="1231146"/>
            <a:ext cx="10500780" cy="5401162"/>
          </a:xfrm>
          <a:prstGeom prst="rect">
            <a:avLst/>
          </a:prstGeom>
        </p:spPr>
      </p:pic>
      <p:sp>
        <p:nvSpPr>
          <p:cNvPr id="4" name="TextBox 3"/>
          <p:cNvSpPr txBox="1"/>
          <p:nvPr/>
        </p:nvSpPr>
        <p:spPr>
          <a:xfrm>
            <a:off x="5044187" y="1733873"/>
            <a:ext cx="1864613" cy="369332"/>
          </a:xfrm>
          <a:prstGeom prst="rect">
            <a:avLst/>
          </a:prstGeom>
          <a:noFill/>
        </p:spPr>
        <p:txBody>
          <a:bodyPr wrap="none" rtlCol="0">
            <a:spAutoFit/>
          </a:bodyPr>
          <a:lstStyle/>
          <a:p>
            <a:r>
              <a:rPr lang="en-US" dirty="0" smtClean="0">
                <a:solidFill>
                  <a:srgbClr val="FDC200"/>
                </a:solidFill>
                <a:latin typeface="Helvetica"/>
                <a:cs typeface="Helvetica"/>
              </a:rPr>
              <a:t>GOES &gt;10 </a:t>
            </a:r>
            <a:r>
              <a:rPr lang="en-US" dirty="0" err="1" smtClean="0">
                <a:solidFill>
                  <a:srgbClr val="FDC200"/>
                </a:solidFill>
                <a:latin typeface="Helvetica"/>
                <a:cs typeface="Helvetica"/>
              </a:rPr>
              <a:t>MeV</a:t>
            </a:r>
            <a:endParaRPr lang="en-US" dirty="0">
              <a:solidFill>
                <a:srgbClr val="FDC200"/>
              </a:solidFill>
              <a:latin typeface="Helvetica"/>
              <a:cs typeface="Helvetica"/>
            </a:endParaRPr>
          </a:p>
        </p:txBody>
      </p:sp>
      <p:sp>
        <p:nvSpPr>
          <p:cNvPr id="5" name="TextBox 4"/>
          <p:cNvSpPr txBox="1"/>
          <p:nvPr/>
        </p:nvSpPr>
        <p:spPr>
          <a:xfrm>
            <a:off x="4235247" y="2507263"/>
            <a:ext cx="2673553" cy="369332"/>
          </a:xfrm>
          <a:prstGeom prst="rect">
            <a:avLst/>
          </a:prstGeom>
          <a:noFill/>
        </p:spPr>
        <p:txBody>
          <a:bodyPr wrap="none" rtlCol="0">
            <a:spAutoFit/>
          </a:bodyPr>
          <a:lstStyle/>
          <a:p>
            <a:r>
              <a:rPr lang="en-US" dirty="0" smtClean="0">
                <a:solidFill>
                  <a:srgbClr val="FF0000"/>
                </a:solidFill>
                <a:latin typeface="Helvetica"/>
                <a:cs typeface="Helvetica"/>
              </a:rPr>
              <a:t>13-100 </a:t>
            </a:r>
            <a:r>
              <a:rPr lang="en-US" dirty="0" err="1" smtClean="0">
                <a:solidFill>
                  <a:srgbClr val="FF0000"/>
                </a:solidFill>
                <a:latin typeface="Helvetica"/>
                <a:cs typeface="Helvetica"/>
              </a:rPr>
              <a:t>MeV</a:t>
            </a:r>
            <a:r>
              <a:rPr lang="en-US" dirty="0" smtClean="0">
                <a:solidFill>
                  <a:srgbClr val="FF0000"/>
                </a:solidFill>
                <a:latin typeface="Helvetica"/>
                <a:cs typeface="Helvetica"/>
              </a:rPr>
              <a:t> STEREO B</a:t>
            </a:r>
            <a:endParaRPr lang="en-US" dirty="0">
              <a:solidFill>
                <a:srgbClr val="FF0000"/>
              </a:solidFill>
              <a:latin typeface="Helvetica"/>
              <a:cs typeface="Helvetica"/>
            </a:endParaRPr>
          </a:p>
        </p:txBody>
      </p:sp>
      <p:sp>
        <p:nvSpPr>
          <p:cNvPr id="6" name="Rectangle 5"/>
          <p:cNvSpPr/>
          <p:nvPr/>
        </p:nvSpPr>
        <p:spPr>
          <a:xfrm>
            <a:off x="3631463" y="3747061"/>
            <a:ext cx="2673553" cy="369332"/>
          </a:xfrm>
          <a:prstGeom prst="rect">
            <a:avLst/>
          </a:prstGeom>
        </p:spPr>
        <p:txBody>
          <a:bodyPr wrap="none">
            <a:spAutoFit/>
          </a:bodyPr>
          <a:lstStyle/>
          <a:p>
            <a:r>
              <a:rPr lang="en-US" dirty="0" smtClean="0">
                <a:solidFill>
                  <a:srgbClr val="0000FF"/>
                </a:solidFill>
                <a:latin typeface="Helvetica"/>
                <a:cs typeface="Helvetica"/>
              </a:rPr>
              <a:t>13-100 </a:t>
            </a:r>
            <a:r>
              <a:rPr lang="en-US" dirty="0" err="1" smtClean="0">
                <a:solidFill>
                  <a:srgbClr val="0000FF"/>
                </a:solidFill>
                <a:latin typeface="Helvetica"/>
                <a:cs typeface="Helvetica"/>
              </a:rPr>
              <a:t>MeV</a:t>
            </a:r>
            <a:r>
              <a:rPr lang="en-US" dirty="0" smtClean="0">
                <a:solidFill>
                  <a:srgbClr val="0000FF"/>
                </a:solidFill>
                <a:latin typeface="Helvetica"/>
                <a:cs typeface="Helvetica"/>
              </a:rPr>
              <a:t> STEREO A</a:t>
            </a:r>
            <a:endParaRPr lang="en-US" dirty="0">
              <a:solidFill>
                <a:srgbClr val="0000FF"/>
              </a:solidFill>
              <a:latin typeface="Helvetica"/>
              <a:cs typeface="Helvetica"/>
            </a:endParaRPr>
          </a:p>
        </p:txBody>
      </p:sp>
      <p:sp>
        <p:nvSpPr>
          <p:cNvPr id="7" name="TextBox 6"/>
          <p:cNvSpPr txBox="1"/>
          <p:nvPr/>
        </p:nvSpPr>
        <p:spPr>
          <a:xfrm>
            <a:off x="6305016" y="4873313"/>
            <a:ext cx="1428772" cy="369332"/>
          </a:xfrm>
          <a:prstGeom prst="rect">
            <a:avLst/>
          </a:prstGeom>
          <a:noFill/>
        </p:spPr>
        <p:txBody>
          <a:bodyPr wrap="none" rtlCol="0">
            <a:spAutoFit/>
          </a:bodyPr>
          <a:lstStyle/>
          <a:p>
            <a:r>
              <a:rPr lang="en-US" dirty="0" smtClean="0">
                <a:latin typeface="Helvetica"/>
                <a:cs typeface="Helvetica"/>
              </a:rPr>
              <a:t>GOES x-ray</a:t>
            </a:r>
            <a:endParaRPr lang="en-US" dirty="0">
              <a:latin typeface="Helvetica"/>
              <a:cs typeface="Helvetica"/>
            </a:endParaRPr>
          </a:p>
        </p:txBody>
      </p:sp>
      <p:sp>
        <p:nvSpPr>
          <p:cNvPr id="8" name="Rectangle 7"/>
          <p:cNvSpPr/>
          <p:nvPr/>
        </p:nvSpPr>
        <p:spPr>
          <a:xfrm>
            <a:off x="-223520" y="4550147"/>
            <a:ext cx="1940560" cy="461665"/>
          </a:xfrm>
          <a:prstGeom prst="rect">
            <a:avLst/>
          </a:prstGeom>
        </p:spPr>
        <p:txBody>
          <a:bodyPr wrap="square">
            <a:spAutoFit/>
          </a:bodyPr>
          <a:lstStyle/>
          <a:p>
            <a:pPr algn="ctr"/>
            <a:r>
              <a:rPr lang="en-US" sz="1200" b="1" dirty="0" smtClean="0">
                <a:solidFill>
                  <a:srgbClr val="E500FF"/>
                </a:solidFill>
                <a:latin typeface="Helvetica"/>
                <a:cs typeface="Helvetica"/>
              </a:rPr>
              <a:t>M2.0</a:t>
            </a:r>
          </a:p>
          <a:p>
            <a:pPr algn="ctr"/>
            <a:r>
              <a:rPr lang="en-US" sz="1200" b="1" dirty="0" smtClean="0">
                <a:solidFill>
                  <a:srgbClr val="E500FF"/>
                </a:solidFill>
                <a:latin typeface="Helvetica"/>
                <a:cs typeface="Helvetica"/>
              </a:rPr>
              <a:t>V</a:t>
            </a:r>
            <a:r>
              <a:rPr lang="en-US" sz="1000" b="1" dirty="0" smtClean="0">
                <a:solidFill>
                  <a:srgbClr val="E500FF"/>
                </a:solidFill>
                <a:latin typeface="Helvetica"/>
                <a:cs typeface="Helvetica"/>
              </a:rPr>
              <a:t>CME</a:t>
            </a:r>
            <a:r>
              <a:rPr lang="en-US" sz="1200" b="1" dirty="0" smtClean="0">
                <a:solidFill>
                  <a:srgbClr val="E500FF"/>
                </a:solidFill>
                <a:latin typeface="Helvetica"/>
                <a:cs typeface="Helvetica"/>
              </a:rPr>
              <a:t>=1540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9" name="Rectangle 8"/>
          <p:cNvSpPr/>
          <p:nvPr/>
        </p:nvSpPr>
        <p:spPr>
          <a:xfrm>
            <a:off x="1137920" y="4411648"/>
            <a:ext cx="1534160" cy="461665"/>
          </a:xfrm>
          <a:prstGeom prst="rect">
            <a:avLst/>
          </a:prstGeom>
        </p:spPr>
        <p:txBody>
          <a:bodyPr wrap="square">
            <a:spAutoFit/>
          </a:bodyPr>
          <a:lstStyle/>
          <a:p>
            <a:pPr algn="ctr"/>
            <a:r>
              <a:rPr lang="en-US" sz="1200" b="1" dirty="0" smtClean="0">
                <a:solidFill>
                  <a:srgbClr val="E500FF"/>
                </a:solidFill>
                <a:latin typeface="Helvetica"/>
                <a:cs typeface="Helvetica"/>
              </a:rPr>
              <a:t>X1.1</a:t>
            </a:r>
          </a:p>
          <a:p>
            <a:pPr algn="ctr"/>
            <a:r>
              <a:rPr lang="en-US" sz="1200" b="1" dirty="0" smtClean="0">
                <a:solidFill>
                  <a:srgbClr val="E500FF"/>
                </a:solidFill>
                <a:latin typeface="Helvetica"/>
                <a:cs typeface="Helvetica"/>
              </a:rPr>
              <a:t>VCME=1360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0" name="Rectangle 9"/>
          <p:cNvSpPr/>
          <p:nvPr/>
        </p:nvSpPr>
        <p:spPr>
          <a:xfrm>
            <a:off x="3125634" y="4319314"/>
            <a:ext cx="1397737" cy="461665"/>
          </a:xfrm>
          <a:prstGeom prst="rect">
            <a:avLst/>
          </a:prstGeom>
        </p:spPr>
        <p:txBody>
          <a:bodyPr wrap="square">
            <a:spAutoFit/>
          </a:bodyPr>
          <a:lstStyle/>
          <a:p>
            <a:r>
              <a:rPr lang="en-US" sz="1200" b="1" dirty="0" smtClean="0">
                <a:solidFill>
                  <a:srgbClr val="E500FF"/>
                </a:solidFill>
                <a:latin typeface="Helvetica"/>
                <a:cs typeface="Helvetica"/>
              </a:rPr>
              <a:t>X5.4/2200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r>
              <a:rPr lang="en-US" sz="1200" b="1" dirty="0" smtClean="0">
                <a:solidFill>
                  <a:srgbClr val="E500FF"/>
                </a:solidFill>
                <a:latin typeface="Helvetica"/>
                <a:cs typeface="Helvetica"/>
              </a:rPr>
              <a:t>X1.3/1800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1" name="Rectangle 10"/>
          <p:cNvSpPr/>
          <p:nvPr/>
        </p:nvSpPr>
        <p:spPr>
          <a:xfrm>
            <a:off x="4153364" y="4734813"/>
            <a:ext cx="1781645" cy="553998"/>
          </a:xfrm>
          <a:prstGeom prst="rect">
            <a:avLst/>
          </a:prstGeom>
        </p:spPr>
        <p:txBody>
          <a:bodyPr wrap="square">
            <a:spAutoFit/>
          </a:bodyPr>
          <a:lstStyle/>
          <a:p>
            <a:r>
              <a:rPr lang="en-US" sz="1200" b="1" dirty="0" smtClean="0">
                <a:solidFill>
                  <a:srgbClr val="E500FF"/>
                </a:solidFill>
                <a:latin typeface="Helvetica"/>
                <a:cs typeface="Helvetica"/>
              </a:rPr>
              <a:t>M6.3/CME=1125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endParaRPr lang="en-US" b="1" dirty="0">
              <a:solidFill>
                <a:srgbClr val="E500FF"/>
              </a:solidFill>
              <a:latin typeface="Helvetica"/>
              <a:cs typeface="Helvetica"/>
            </a:endParaRPr>
          </a:p>
        </p:txBody>
      </p:sp>
      <p:sp>
        <p:nvSpPr>
          <p:cNvPr id="12" name="Rectangle 11"/>
          <p:cNvSpPr/>
          <p:nvPr/>
        </p:nvSpPr>
        <p:spPr>
          <a:xfrm>
            <a:off x="5183628" y="4411648"/>
            <a:ext cx="2550160" cy="461665"/>
          </a:xfrm>
          <a:prstGeom prst="rect">
            <a:avLst/>
          </a:prstGeom>
        </p:spPr>
        <p:txBody>
          <a:bodyPr wrap="square">
            <a:spAutoFit/>
          </a:bodyPr>
          <a:lstStyle/>
          <a:p>
            <a:pPr algn="ctr"/>
            <a:r>
              <a:rPr lang="en-US" sz="1200" b="1" dirty="0" smtClean="0">
                <a:solidFill>
                  <a:srgbClr val="E500FF"/>
                </a:solidFill>
                <a:latin typeface="Helvetica"/>
                <a:cs typeface="Helvetica"/>
              </a:rPr>
              <a:t>M8.4</a:t>
            </a:r>
          </a:p>
          <a:p>
            <a:pPr algn="ctr"/>
            <a:r>
              <a:rPr lang="en-US" sz="1200" b="1" dirty="0" smtClean="0">
                <a:solidFill>
                  <a:srgbClr val="E500FF"/>
                </a:solidFill>
                <a:latin typeface="Helvetica"/>
                <a:cs typeface="Helvetica"/>
              </a:rPr>
              <a:t>VCME=1500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3" name="Rectangle 12"/>
          <p:cNvSpPr/>
          <p:nvPr/>
        </p:nvSpPr>
        <p:spPr>
          <a:xfrm>
            <a:off x="7122160" y="4273148"/>
            <a:ext cx="2702560" cy="461665"/>
          </a:xfrm>
          <a:prstGeom prst="rect">
            <a:avLst/>
          </a:prstGeom>
        </p:spPr>
        <p:txBody>
          <a:bodyPr wrap="square">
            <a:spAutoFit/>
          </a:bodyPr>
          <a:lstStyle/>
          <a:p>
            <a:pPr algn="ctr"/>
            <a:r>
              <a:rPr lang="en-US" sz="1200" b="1" dirty="0" smtClean="0">
                <a:solidFill>
                  <a:srgbClr val="E500FF"/>
                </a:solidFill>
                <a:latin typeface="Helvetica"/>
                <a:cs typeface="Helvetica"/>
              </a:rPr>
              <a:t>M7.9</a:t>
            </a:r>
          </a:p>
          <a:p>
            <a:pPr algn="ctr"/>
            <a:r>
              <a:rPr lang="en-US" sz="1200" b="1" dirty="0" smtClean="0">
                <a:solidFill>
                  <a:srgbClr val="E500FF"/>
                </a:solidFill>
                <a:latin typeface="Helvetica"/>
                <a:cs typeface="Helvetica"/>
              </a:rPr>
              <a:t>VCME=2100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5" name="TextBox 14"/>
          <p:cNvSpPr txBox="1"/>
          <p:nvPr/>
        </p:nvSpPr>
        <p:spPr>
          <a:xfrm>
            <a:off x="1978521" y="288633"/>
            <a:ext cx="2557123" cy="369332"/>
          </a:xfrm>
          <a:prstGeom prst="rect">
            <a:avLst/>
          </a:prstGeom>
          <a:noFill/>
        </p:spPr>
        <p:txBody>
          <a:bodyPr wrap="none" rtlCol="0">
            <a:spAutoFit/>
          </a:bodyPr>
          <a:lstStyle/>
          <a:p>
            <a:r>
              <a:rPr lang="en-US" b="1" dirty="0" smtClean="0">
                <a:latin typeface="Helvetica"/>
                <a:cs typeface="Helvetica"/>
              </a:rPr>
              <a:t>SEP: proton radiation</a:t>
            </a:r>
            <a:endParaRPr lang="en-US" b="1" dirty="0">
              <a:latin typeface="Helvetica"/>
              <a:cs typeface="Helvetica"/>
            </a:endParaRPr>
          </a:p>
        </p:txBody>
      </p:sp>
      <p:cxnSp>
        <p:nvCxnSpPr>
          <p:cNvPr id="16" name="Straight Arrow Connector 15"/>
          <p:cNvCxnSpPr/>
          <p:nvPr/>
        </p:nvCxnSpPr>
        <p:spPr>
          <a:xfrm rot="5400000">
            <a:off x="1846323" y="1767280"/>
            <a:ext cx="2218630" cy="1"/>
          </a:xfrm>
          <a:prstGeom prst="straightConnector1">
            <a:avLst/>
          </a:prstGeom>
          <a:ln w="41275">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06141" y="1231146"/>
            <a:ext cx="7327647" cy="369332"/>
          </a:xfrm>
          <a:prstGeom prst="rect">
            <a:avLst/>
          </a:prstGeom>
          <a:noFill/>
        </p:spPr>
        <p:txBody>
          <a:bodyPr wrap="none" rtlCol="0">
            <a:spAutoFit/>
          </a:bodyPr>
          <a:lstStyle/>
          <a:p>
            <a:r>
              <a:rPr lang="en-US" b="1" dirty="0" smtClean="0">
                <a:solidFill>
                  <a:srgbClr val="000090"/>
                </a:solidFill>
                <a:latin typeface="Helvetica"/>
                <a:cs typeface="Helvetica"/>
              </a:rPr>
              <a:t>Both the </a:t>
            </a:r>
            <a:r>
              <a:rPr lang="en-US" b="1" dirty="0" err="1" smtClean="0">
                <a:solidFill>
                  <a:srgbClr val="000090"/>
                </a:solidFill>
                <a:latin typeface="Helvetica"/>
                <a:cs typeface="Helvetica"/>
              </a:rPr>
              <a:t>CME(s</a:t>
            </a:r>
            <a:r>
              <a:rPr lang="en-US" b="1" dirty="0" smtClean="0">
                <a:solidFill>
                  <a:srgbClr val="000090"/>
                </a:solidFill>
                <a:latin typeface="Helvetica"/>
                <a:cs typeface="Helvetica"/>
              </a:rPr>
              <a:t>) and </a:t>
            </a:r>
            <a:r>
              <a:rPr lang="en-US" b="1" dirty="0" err="1" smtClean="0">
                <a:solidFill>
                  <a:srgbClr val="000090"/>
                </a:solidFill>
                <a:latin typeface="Helvetica"/>
                <a:cs typeface="Helvetica"/>
              </a:rPr>
              <a:t>flare(s</a:t>
            </a:r>
            <a:r>
              <a:rPr lang="en-US" b="1" dirty="0" smtClean="0">
                <a:solidFill>
                  <a:srgbClr val="000090"/>
                </a:solidFill>
                <a:latin typeface="Helvetica"/>
                <a:cs typeface="Helvetica"/>
              </a:rPr>
              <a:t>) contribute to the SEP enhancement</a:t>
            </a:r>
            <a:endParaRPr lang="en-US" b="1" dirty="0">
              <a:solidFill>
                <a:srgbClr val="000090"/>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1524000"/>
            <a:ext cx="5943600" cy="1569660"/>
          </a:xfrm>
          <a:prstGeom prst="rect">
            <a:avLst/>
          </a:prstGeom>
        </p:spPr>
        <p:txBody>
          <a:bodyPr wrap="square">
            <a:spAutoFit/>
          </a:bodyPr>
          <a:lstStyle/>
          <a:p>
            <a:r>
              <a:rPr lang="en-US" dirty="0">
                <a:hlinkClick r:id="rId3"/>
              </a:rPr>
              <a:t>http://bit.ly/</a:t>
            </a:r>
            <a:r>
              <a:rPr lang="en-US" dirty="0" smtClean="0">
                <a:hlinkClick r:id="rId3"/>
              </a:rPr>
              <a:t>alert_SEP_layout</a:t>
            </a:r>
            <a:endParaRPr lang="en-US" dirty="0" smtClean="0"/>
          </a:p>
          <a:p>
            <a:endParaRPr lang="en-US" dirty="0" smtClean="0"/>
          </a:p>
          <a:p>
            <a:r>
              <a:rPr lang="en-US" dirty="0" smtClean="0"/>
              <a:t>Get rid of ‘:8080’ after ‘</a:t>
            </a:r>
            <a:r>
              <a:rPr lang="en-US" dirty="0" err="1" smtClean="0"/>
              <a:t>iswa.gsfc.nasa.gov</a:t>
            </a:r>
            <a:r>
              <a:rPr lang="en-US" dirty="0" smtClean="0"/>
              <a:t>’</a:t>
            </a:r>
            <a:endParaRPr lang="en-US" dirty="0"/>
          </a:p>
          <a:p>
            <a:r>
              <a:rPr lang="en-US" dirty="0"/>
              <a:t>http://</a:t>
            </a:r>
            <a:r>
              <a:rPr lang="en-US" dirty="0" err="1"/>
              <a:t>bit.ly</a:t>
            </a:r>
            <a:r>
              <a:rPr lang="en-US" dirty="0"/>
              <a:t>/SEP_layout_20150316event</a:t>
            </a:r>
          </a:p>
        </p:txBody>
      </p:sp>
      <p:sp>
        <p:nvSpPr>
          <p:cNvPr id="3" name="TextBox 2"/>
          <p:cNvSpPr txBox="1"/>
          <p:nvPr/>
        </p:nvSpPr>
        <p:spPr>
          <a:xfrm>
            <a:off x="2971800" y="533400"/>
            <a:ext cx="2532439" cy="646331"/>
          </a:xfrm>
          <a:prstGeom prst="rect">
            <a:avLst/>
          </a:prstGeom>
          <a:noFill/>
        </p:spPr>
        <p:txBody>
          <a:bodyPr wrap="none" rtlCol="0">
            <a:spAutoFit/>
          </a:bodyPr>
          <a:lstStyle/>
          <a:p>
            <a:r>
              <a:rPr lang="en-US" sz="3600" b="1" dirty="0" smtClean="0">
                <a:solidFill>
                  <a:srgbClr val="FF0000"/>
                </a:solidFill>
              </a:rPr>
              <a:t>SEP Layout</a:t>
            </a:r>
            <a:endParaRPr lang="en-US" sz="3600" b="1" dirty="0">
              <a:solidFill>
                <a:srgbClr val="FF0000"/>
              </a:solidFill>
            </a:endParaRPr>
          </a:p>
        </p:txBody>
      </p:sp>
    </p:spTree>
    <p:extLst>
      <p:ext uri="{BB962C8B-B14F-4D97-AF65-F5344CB8AC3E}">
        <p14:creationId xmlns:p14="http://schemas.microsoft.com/office/powerpoint/2010/main" val="30485169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0176"/>
            <a:ext cx="8550031" cy="565516"/>
          </a:xfrm>
        </p:spPr>
        <p:txBody>
          <a:bodyPr>
            <a:normAutofit/>
          </a:bodyPr>
          <a:lstStyle/>
          <a:p>
            <a:r>
              <a:rPr lang="en-US" sz="2400" dirty="0" smtClean="0"/>
              <a:t>Environment Hazards for different orbits</a:t>
            </a:r>
            <a:endParaRPr lang="en-US" sz="2400" dirty="0"/>
          </a:p>
        </p:txBody>
      </p:sp>
      <p:pic>
        <p:nvPicPr>
          <p:cNvPr id="6" name="Picture 5" descr="environment_hazards_orbit.png"/>
          <p:cNvPicPr>
            <a:picLocks noChangeAspect="1"/>
          </p:cNvPicPr>
          <p:nvPr/>
        </p:nvPicPr>
        <p:blipFill rotWithShape="1">
          <a:blip r:embed="rId2">
            <a:extLst>
              <a:ext uri="{28A0092B-C50C-407E-A947-70E740481C1C}">
                <a14:useLocalDpi xmlns:a14="http://schemas.microsoft.com/office/drawing/2010/main" val="0"/>
              </a:ext>
            </a:extLst>
          </a:blip>
          <a:srcRect t="2939" b="-2939"/>
          <a:stretch/>
        </p:blipFill>
        <p:spPr>
          <a:xfrm>
            <a:off x="640861" y="630936"/>
            <a:ext cx="7702062" cy="6321410"/>
          </a:xfrm>
          <a:prstGeom prst="rect">
            <a:avLst/>
          </a:prstGeom>
        </p:spPr>
      </p:pic>
      <p:sp>
        <p:nvSpPr>
          <p:cNvPr id="3" name="TextBox 2"/>
          <p:cNvSpPr txBox="1"/>
          <p:nvPr/>
        </p:nvSpPr>
        <p:spPr>
          <a:xfrm>
            <a:off x="7720368" y="6490157"/>
            <a:ext cx="1200657" cy="369332"/>
          </a:xfrm>
          <a:prstGeom prst="rect">
            <a:avLst/>
          </a:prstGeom>
          <a:noFill/>
        </p:spPr>
        <p:txBody>
          <a:bodyPr wrap="none" rtlCol="0">
            <a:spAutoFit/>
          </a:bodyPr>
          <a:lstStyle/>
          <a:p>
            <a:r>
              <a:rPr lang="en-US" i="1" dirty="0" smtClean="0"/>
              <a:t>Joe Mazur </a:t>
            </a:r>
            <a:endParaRPr lang="en-US" i="1" dirty="0"/>
          </a:p>
        </p:txBody>
      </p:sp>
    </p:spTree>
    <p:extLst>
      <p:ext uri="{BB962C8B-B14F-4D97-AF65-F5344CB8AC3E}">
        <p14:creationId xmlns:p14="http://schemas.microsoft.com/office/powerpoint/2010/main" val="10033872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nificent_CME_Erupts_on_the_Sun_-_August_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217" y="1885451"/>
            <a:ext cx="1956138" cy="1100328"/>
          </a:xfrm>
          <a:prstGeom prst="rect">
            <a:avLst/>
          </a:prstGeom>
        </p:spPr>
      </p:pic>
      <p:pic>
        <p:nvPicPr>
          <p:cNvPr id="6" name="Picture 5" descr="475pxssc2005-14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1554" y="1885451"/>
            <a:ext cx="1447800" cy="1100328"/>
          </a:xfrm>
          <a:prstGeom prst="rect">
            <a:avLst/>
          </a:prstGeom>
        </p:spPr>
      </p:pic>
      <p:pic>
        <p:nvPicPr>
          <p:cNvPr id="7" name="Picture 6" descr="SA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982" y="1923314"/>
            <a:ext cx="1689200" cy="1062465"/>
          </a:xfrm>
          <a:prstGeom prst="rect">
            <a:avLst/>
          </a:prstGeom>
        </p:spPr>
      </p:pic>
      <p:sp>
        <p:nvSpPr>
          <p:cNvPr id="9" name="TextBox 8"/>
          <p:cNvSpPr txBox="1"/>
          <p:nvPr/>
        </p:nvSpPr>
        <p:spPr>
          <a:xfrm>
            <a:off x="1748918" y="1516119"/>
            <a:ext cx="761972" cy="369332"/>
          </a:xfrm>
          <a:prstGeom prst="rect">
            <a:avLst/>
          </a:prstGeom>
          <a:noFill/>
        </p:spPr>
        <p:txBody>
          <a:bodyPr wrap="none" rtlCol="0">
            <a:spAutoFit/>
          </a:bodyPr>
          <a:lstStyle/>
          <a:p>
            <a:r>
              <a:rPr lang="en-US" dirty="0" smtClean="0">
                <a:latin typeface="Helvetica"/>
                <a:cs typeface="Helvetica"/>
              </a:rPr>
              <a:t>SEPs</a:t>
            </a:r>
            <a:endParaRPr lang="en-US" dirty="0">
              <a:latin typeface="Helvetica"/>
              <a:cs typeface="Helvetica"/>
            </a:endParaRPr>
          </a:p>
        </p:txBody>
      </p:sp>
      <p:sp>
        <p:nvSpPr>
          <p:cNvPr id="10" name="TextBox 9"/>
          <p:cNvSpPr txBox="1"/>
          <p:nvPr/>
        </p:nvSpPr>
        <p:spPr>
          <a:xfrm>
            <a:off x="2920204" y="1206500"/>
            <a:ext cx="2205965" cy="707886"/>
          </a:xfrm>
          <a:prstGeom prst="rect">
            <a:avLst/>
          </a:prstGeom>
          <a:noFill/>
        </p:spPr>
        <p:txBody>
          <a:bodyPr wrap="none" rtlCol="0">
            <a:spAutoFit/>
          </a:bodyPr>
          <a:lstStyle/>
          <a:p>
            <a:pPr algn="ctr"/>
            <a:r>
              <a:rPr lang="en-US" sz="2000" dirty="0" smtClean="0">
                <a:latin typeface="Helvetica"/>
                <a:cs typeface="Helvetica"/>
              </a:rPr>
              <a:t>GCRs </a:t>
            </a:r>
          </a:p>
          <a:p>
            <a:pPr algn="ctr"/>
            <a:r>
              <a:rPr lang="en-US" sz="2000" dirty="0" smtClean="0">
                <a:latin typeface="Helvetica"/>
                <a:cs typeface="Helvetica"/>
              </a:rPr>
              <a:t>(</a:t>
            </a:r>
            <a:r>
              <a:rPr lang="en-US" sz="1400" b="1" dirty="0" smtClean="0">
                <a:solidFill>
                  <a:schemeClr val="accent6">
                    <a:lumMod val="50000"/>
                  </a:schemeClr>
                </a:solidFill>
                <a:latin typeface="Helvetica"/>
                <a:cs typeface="Helvetica"/>
              </a:rPr>
              <a:t>Galactic Cosmic Rays</a:t>
            </a:r>
            <a:r>
              <a:rPr lang="en-US" sz="1400" b="1" dirty="0" smtClean="0">
                <a:solidFill>
                  <a:srgbClr val="FF0000"/>
                </a:solidFill>
                <a:latin typeface="Helvetica"/>
                <a:cs typeface="Helvetica"/>
              </a:rPr>
              <a:t>)</a:t>
            </a:r>
            <a:endParaRPr lang="en-US" sz="1400" b="1" dirty="0">
              <a:solidFill>
                <a:srgbClr val="FF0000"/>
              </a:solidFill>
              <a:latin typeface="Helvetica"/>
              <a:cs typeface="Helvetica"/>
            </a:endParaRPr>
          </a:p>
        </p:txBody>
      </p:sp>
      <p:sp>
        <p:nvSpPr>
          <p:cNvPr id="11" name="TextBox 10"/>
          <p:cNvSpPr txBox="1"/>
          <p:nvPr/>
        </p:nvSpPr>
        <p:spPr>
          <a:xfrm>
            <a:off x="5029200" y="1447800"/>
            <a:ext cx="2798512" cy="461665"/>
          </a:xfrm>
          <a:prstGeom prst="rect">
            <a:avLst/>
          </a:prstGeom>
          <a:noFill/>
        </p:spPr>
        <p:txBody>
          <a:bodyPr wrap="none" rtlCol="0">
            <a:spAutoFit/>
          </a:bodyPr>
          <a:lstStyle/>
          <a:p>
            <a:pPr algn="ctr"/>
            <a:r>
              <a:rPr lang="en-US" dirty="0" smtClean="0">
                <a:latin typeface="Helvetica"/>
                <a:cs typeface="Helvetica"/>
              </a:rPr>
              <a:t>SAA (</a:t>
            </a:r>
            <a:r>
              <a:rPr lang="en-US" sz="1200" b="1" dirty="0" smtClean="0">
                <a:latin typeface="Helvetica"/>
                <a:cs typeface="Helvetica"/>
              </a:rPr>
              <a:t>South Atlantic Anomaly</a:t>
            </a:r>
            <a:r>
              <a:rPr lang="en-US" dirty="0" smtClean="0">
                <a:latin typeface="Helvetica"/>
                <a:cs typeface="Helvetica"/>
              </a:rPr>
              <a:t>)</a:t>
            </a:r>
            <a:endParaRPr lang="en-US" dirty="0">
              <a:latin typeface="Helvetica"/>
              <a:cs typeface="Helvetica"/>
            </a:endParaRPr>
          </a:p>
        </p:txBody>
      </p:sp>
      <p:sp>
        <p:nvSpPr>
          <p:cNvPr id="13" name="Rectangle 12"/>
          <p:cNvSpPr/>
          <p:nvPr/>
        </p:nvSpPr>
        <p:spPr>
          <a:xfrm>
            <a:off x="1905000" y="533400"/>
            <a:ext cx="4267200" cy="461665"/>
          </a:xfrm>
          <a:prstGeom prst="rect">
            <a:avLst/>
          </a:prstGeom>
          <a:solidFill>
            <a:schemeClr val="accent6">
              <a:lumMod val="20000"/>
              <a:lumOff val="80000"/>
            </a:schemeClr>
          </a:solidFill>
        </p:spPr>
        <p:txBody>
          <a:bodyPr wrap="square">
            <a:spAutoFit/>
          </a:bodyPr>
          <a:lstStyle/>
          <a:p>
            <a:r>
              <a:rPr lang="en-US" b="1" dirty="0" smtClean="0">
                <a:latin typeface="Helvetica"/>
                <a:cs typeface="Helvetica"/>
              </a:rPr>
              <a:t>Ionizing radiation storms</a:t>
            </a:r>
            <a:endParaRPr lang="en-US" b="1" dirty="0">
              <a:latin typeface="Helvetica"/>
              <a:cs typeface="Helvetica"/>
            </a:endParaRPr>
          </a:p>
        </p:txBody>
      </p:sp>
      <p:cxnSp>
        <p:nvCxnSpPr>
          <p:cNvPr id="18" name="Straight Arrow Connector 17"/>
          <p:cNvCxnSpPr/>
          <p:nvPr/>
        </p:nvCxnSpPr>
        <p:spPr>
          <a:xfrm flipH="1">
            <a:off x="2361886" y="1066800"/>
            <a:ext cx="762314" cy="4493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810000" y="914400"/>
            <a:ext cx="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724400" y="990600"/>
            <a:ext cx="490710" cy="5933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023217" y="4520189"/>
            <a:ext cx="1758564" cy="461665"/>
          </a:xfrm>
          <a:prstGeom prst="rect">
            <a:avLst/>
          </a:prstGeom>
          <a:solidFill>
            <a:schemeClr val="accent5">
              <a:lumMod val="20000"/>
              <a:lumOff val="80000"/>
            </a:schemeClr>
          </a:solidFill>
        </p:spPr>
        <p:txBody>
          <a:bodyPr wrap="none" rtlCol="0">
            <a:spAutoFit/>
          </a:bodyPr>
          <a:lstStyle/>
          <a:p>
            <a:r>
              <a:rPr lang="en-US" sz="2400" b="1" dirty="0" smtClean="0">
                <a:latin typeface="Helvetica"/>
                <a:cs typeface="Helvetica"/>
              </a:rPr>
              <a:t>Spacecraft</a:t>
            </a:r>
            <a:endParaRPr lang="en-US" sz="2400" b="1" dirty="0">
              <a:latin typeface="Helvetica"/>
              <a:cs typeface="Helvetica"/>
            </a:endParaRPr>
          </a:p>
        </p:txBody>
      </p:sp>
      <p:sp>
        <p:nvSpPr>
          <p:cNvPr id="37" name="TextBox 36"/>
          <p:cNvSpPr txBox="1"/>
          <p:nvPr/>
        </p:nvSpPr>
        <p:spPr>
          <a:xfrm>
            <a:off x="3121554" y="4363313"/>
            <a:ext cx="2544988" cy="461665"/>
          </a:xfrm>
          <a:prstGeom prst="rect">
            <a:avLst/>
          </a:prstGeom>
          <a:solidFill>
            <a:srgbClr val="DBEEF4"/>
          </a:solidFill>
        </p:spPr>
        <p:txBody>
          <a:bodyPr wrap="none" rtlCol="0">
            <a:spAutoFit/>
          </a:bodyPr>
          <a:lstStyle/>
          <a:p>
            <a:r>
              <a:rPr lang="en-US" sz="2400" b="1" dirty="0" smtClean="0">
                <a:latin typeface="Helvetica"/>
                <a:cs typeface="Helvetica"/>
              </a:rPr>
              <a:t>Human in space</a:t>
            </a:r>
            <a:endParaRPr lang="en-US" sz="2400" b="1" dirty="0">
              <a:latin typeface="Helvetica"/>
              <a:cs typeface="Helvetica"/>
            </a:endParaRPr>
          </a:p>
        </p:txBody>
      </p:sp>
      <p:cxnSp>
        <p:nvCxnSpPr>
          <p:cNvPr id="41" name="Straight Arrow Connector 40"/>
          <p:cNvCxnSpPr/>
          <p:nvPr/>
        </p:nvCxnSpPr>
        <p:spPr>
          <a:xfrm flipH="1">
            <a:off x="1294997" y="2985779"/>
            <a:ext cx="275898" cy="13419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1484998" y="2985779"/>
            <a:ext cx="2129976" cy="1303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7" idx="2"/>
          </p:cNvCxnSpPr>
          <p:nvPr/>
        </p:nvCxnSpPr>
        <p:spPr>
          <a:xfrm flipH="1">
            <a:off x="1570895" y="2985779"/>
            <a:ext cx="3959687" cy="14686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2617152" y="2985779"/>
            <a:ext cx="1228302" cy="134196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6" idx="2"/>
          </p:cNvCxnSpPr>
          <p:nvPr/>
        </p:nvCxnSpPr>
        <p:spPr>
          <a:xfrm>
            <a:off x="3845454" y="2985779"/>
            <a:ext cx="197158" cy="130317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923516" y="3669298"/>
            <a:ext cx="2352665" cy="369332"/>
          </a:xfrm>
          <a:prstGeom prst="rect">
            <a:avLst/>
          </a:prstGeom>
          <a:noFill/>
        </p:spPr>
        <p:txBody>
          <a:bodyPr wrap="none" rtlCol="0">
            <a:spAutoFit/>
          </a:bodyPr>
          <a:lstStyle/>
          <a:p>
            <a:r>
              <a:rPr lang="en-US" b="1" dirty="0" smtClean="0">
                <a:latin typeface="Helvetica"/>
                <a:cs typeface="Helvetica"/>
              </a:rPr>
              <a:t>Single event effects</a:t>
            </a:r>
            <a:endParaRPr lang="en-US" b="1" dirty="0">
              <a:latin typeface="Helvetica"/>
              <a:cs typeface="Helvetica"/>
            </a:endParaRPr>
          </a:p>
        </p:txBody>
      </p:sp>
      <p:sp>
        <p:nvSpPr>
          <p:cNvPr id="67" name="TextBox 66"/>
          <p:cNvSpPr txBox="1"/>
          <p:nvPr/>
        </p:nvSpPr>
        <p:spPr>
          <a:xfrm>
            <a:off x="4038600" y="3505200"/>
            <a:ext cx="2743200" cy="830997"/>
          </a:xfrm>
          <a:prstGeom prst="rect">
            <a:avLst/>
          </a:prstGeom>
          <a:noFill/>
        </p:spPr>
        <p:txBody>
          <a:bodyPr wrap="square" rtlCol="0">
            <a:spAutoFit/>
          </a:bodyPr>
          <a:lstStyle/>
          <a:p>
            <a:r>
              <a:rPr lang="en-US" b="1" dirty="0" smtClean="0">
                <a:solidFill>
                  <a:srgbClr val="FF6600"/>
                </a:solidFill>
                <a:latin typeface="Helvetica"/>
                <a:cs typeface="Helvetica"/>
              </a:rPr>
              <a:t>Acute and long term risks</a:t>
            </a:r>
            <a:endParaRPr lang="en-US" b="1" dirty="0">
              <a:solidFill>
                <a:srgbClr val="FF6600"/>
              </a:solidFill>
              <a:latin typeface="Helvetica"/>
              <a:cs typeface="Helvetica"/>
            </a:endParaRPr>
          </a:p>
        </p:txBody>
      </p:sp>
      <p:sp>
        <p:nvSpPr>
          <p:cNvPr id="2" name="Rectangle 1"/>
          <p:cNvSpPr/>
          <p:nvPr/>
        </p:nvSpPr>
        <p:spPr>
          <a:xfrm>
            <a:off x="5943600" y="152400"/>
            <a:ext cx="3314429" cy="1569660"/>
          </a:xfrm>
          <a:prstGeom prst="rect">
            <a:avLst/>
          </a:prstGeom>
        </p:spPr>
        <p:txBody>
          <a:bodyPr wrap="square">
            <a:spAutoFit/>
          </a:bodyPr>
          <a:lstStyle/>
          <a:p>
            <a:pPr lvl="0" algn="ctr">
              <a:defRPr/>
            </a:pPr>
            <a:r>
              <a:rPr lang="en-US" sz="4800" b="1" kern="0" dirty="0">
                <a:solidFill>
                  <a:srgbClr val="FF0000"/>
                </a:solidFill>
                <a:latin typeface="Arial"/>
                <a:cs typeface="Arial"/>
              </a:rPr>
              <a:t>Why do we care? </a:t>
            </a:r>
          </a:p>
        </p:txBody>
      </p:sp>
      <p:pic>
        <p:nvPicPr>
          <p:cNvPr id="3" name="Picture 2" descr="marquee-78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600" y="5181600"/>
            <a:ext cx="1295400" cy="728663"/>
          </a:xfrm>
          <a:prstGeom prst="rect">
            <a:avLst/>
          </a:prstGeom>
        </p:spPr>
      </p:pic>
      <p:pic>
        <p:nvPicPr>
          <p:cNvPr id="4" name="Picture 3" descr="Astronaut-EV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7800" y="5105400"/>
            <a:ext cx="914400" cy="914400"/>
          </a:xfrm>
          <a:prstGeom prst="rect">
            <a:avLst/>
          </a:prstGeom>
        </p:spPr>
      </p:pic>
      <p:sp>
        <p:nvSpPr>
          <p:cNvPr id="8" name="TextBox 7"/>
          <p:cNvSpPr txBox="1"/>
          <p:nvPr/>
        </p:nvSpPr>
        <p:spPr>
          <a:xfrm>
            <a:off x="6553200" y="3886200"/>
            <a:ext cx="2286000" cy="830997"/>
          </a:xfrm>
          <a:prstGeom prst="rect">
            <a:avLst/>
          </a:prstGeom>
          <a:noFill/>
        </p:spPr>
        <p:txBody>
          <a:bodyPr wrap="square" rtlCol="0">
            <a:spAutoFit/>
          </a:bodyPr>
          <a:lstStyle/>
          <a:p>
            <a:r>
              <a:rPr lang="en-US" b="1" i="1" dirty="0" err="1" smtClean="0">
                <a:latin typeface="Helvetica"/>
                <a:cs typeface="Helvetica"/>
              </a:rPr>
              <a:t>Commu</a:t>
            </a:r>
            <a:r>
              <a:rPr lang="en-US" b="1" i="1" dirty="0" smtClean="0">
                <a:latin typeface="Helvetica"/>
                <a:cs typeface="Helvetica"/>
              </a:rPr>
              <a:t> and Nav</a:t>
            </a:r>
            <a:r>
              <a:rPr lang="en-US" b="1" i="1" dirty="0">
                <a:latin typeface="Helvetica"/>
                <a:cs typeface="Helvetica"/>
              </a:rPr>
              <a:t>.</a:t>
            </a:r>
          </a:p>
        </p:txBody>
      </p:sp>
      <p:cxnSp>
        <p:nvCxnSpPr>
          <p:cNvPr id="14" name="Straight Arrow Connector 13"/>
          <p:cNvCxnSpPr/>
          <p:nvPr/>
        </p:nvCxnSpPr>
        <p:spPr>
          <a:xfrm>
            <a:off x="2819400" y="2971800"/>
            <a:ext cx="48006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239000" y="3048000"/>
            <a:ext cx="1600200" cy="830997"/>
          </a:xfrm>
          <a:prstGeom prst="rect">
            <a:avLst/>
          </a:prstGeom>
          <a:noFill/>
        </p:spPr>
        <p:txBody>
          <a:bodyPr wrap="square" rtlCol="0">
            <a:spAutoFit/>
          </a:bodyPr>
          <a:lstStyle/>
          <a:p>
            <a:r>
              <a:rPr lang="en-US" dirty="0" smtClean="0">
                <a:solidFill>
                  <a:srgbClr val="FF6600"/>
                </a:solidFill>
              </a:rPr>
              <a:t>Polar cap absorption</a:t>
            </a:r>
            <a:endParaRPr lang="en-US" dirty="0">
              <a:solidFill>
                <a:srgbClr val="FF6600"/>
              </a:solidFill>
            </a:endParaRPr>
          </a:p>
        </p:txBody>
      </p:sp>
      <p:pic>
        <p:nvPicPr>
          <p:cNvPr id="16" name="Picture 15" descr="gps_satellite_nasa_art-iif.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5029200"/>
            <a:ext cx="1259232" cy="1008888"/>
          </a:xfrm>
          <a:prstGeom prst="rect">
            <a:avLst/>
          </a:prstGeom>
        </p:spPr>
      </p:pic>
      <p:pic>
        <p:nvPicPr>
          <p:cNvPr id="29" name="Picture 28" descr="marquee-78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0" y="4724400"/>
            <a:ext cx="1295400" cy="728663"/>
          </a:xfrm>
          <a:prstGeom prst="rect">
            <a:avLst/>
          </a:prstGeom>
        </p:spPr>
      </p:pic>
      <p:sp>
        <p:nvSpPr>
          <p:cNvPr id="12" name="TextBox 11"/>
          <p:cNvSpPr txBox="1"/>
          <p:nvPr/>
        </p:nvSpPr>
        <p:spPr>
          <a:xfrm>
            <a:off x="304800" y="6172200"/>
            <a:ext cx="3124200" cy="523220"/>
          </a:xfrm>
          <a:prstGeom prst="rect">
            <a:avLst/>
          </a:prstGeom>
          <a:noFill/>
        </p:spPr>
        <p:txBody>
          <a:bodyPr wrap="square" rtlCol="0">
            <a:spAutoFit/>
          </a:bodyPr>
          <a:lstStyle/>
          <a:p>
            <a:pPr algn="ctr"/>
            <a:r>
              <a:rPr lang="en-US" sz="1400" b="1" dirty="0" smtClean="0">
                <a:latin typeface="Times New Roman" charset="0"/>
                <a:ea typeface="ＭＳ Ｐゴシック" pitchFamily="-65" charset="-128"/>
                <a:cs typeface="ＭＳ Ｐゴシック" pitchFamily="-65" charset="-128"/>
              </a:rPr>
              <a:t>Also: Total </a:t>
            </a:r>
            <a:r>
              <a:rPr lang="en-US" sz="1400" b="1" dirty="0">
                <a:latin typeface="Times New Roman" charset="0"/>
                <a:ea typeface="ＭＳ Ｐゴシック" pitchFamily="-65" charset="-128"/>
                <a:cs typeface="ＭＳ Ｐゴシック" pitchFamily="-65" charset="-128"/>
              </a:rPr>
              <a:t>ionizing dose (TID) and displacement damage dose (DDD</a:t>
            </a:r>
            <a:r>
              <a:rPr lang="en-US" sz="1400" b="1" dirty="0" smtClean="0">
                <a:latin typeface="Times New Roman" charset="0"/>
                <a:ea typeface="ＭＳ Ｐゴシック" pitchFamily="-65" charset="-128"/>
                <a:cs typeface="ＭＳ Ｐゴシック" pitchFamily="-65" charset="-128"/>
              </a:rPr>
              <a:t>)</a:t>
            </a:r>
            <a:endParaRPr lang="en-US" sz="1400" b="1" dirty="0">
              <a:latin typeface="Times New Roman"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789204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ChangeArrowheads="1"/>
          </p:cNvSpPr>
          <p:nvPr/>
        </p:nvSpPr>
        <p:spPr bwMode="auto">
          <a:xfrm>
            <a:off x="1524000" y="1104900"/>
            <a:ext cx="2743200" cy="5257800"/>
          </a:xfrm>
          <a:prstGeom prst="rect">
            <a:avLst/>
          </a:prstGeom>
          <a:solidFill>
            <a:srgbClr val="FFFF99"/>
          </a:solidFill>
          <a:ln w="9525">
            <a:solidFill>
              <a:schemeClr val="tx1"/>
            </a:solidFill>
            <a:miter lim="800000"/>
            <a:headEnd/>
            <a:tailEnd/>
          </a:ln>
        </p:spPr>
        <p:txBody>
          <a:bodyPr wrap="none" anchor="ctr"/>
          <a:lstStyle/>
          <a:p>
            <a:pPr algn="ctr"/>
            <a:endParaRPr lang="en-US" sz="1600"/>
          </a:p>
        </p:txBody>
      </p:sp>
      <p:sp>
        <p:nvSpPr>
          <p:cNvPr id="7172" name="Rectangle 3"/>
          <p:cNvSpPr>
            <a:spLocks noGrp="1" noChangeArrowheads="1"/>
          </p:cNvSpPr>
          <p:nvPr>
            <p:ph type="title"/>
          </p:nvPr>
        </p:nvSpPr>
        <p:spPr>
          <a:xfrm>
            <a:off x="1066800" y="152400"/>
            <a:ext cx="7086600" cy="838200"/>
          </a:xfrm>
        </p:spPr>
        <p:txBody>
          <a:bodyPr/>
          <a:lstStyle/>
          <a:p>
            <a:r>
              <a:rPr lang="en-US" b="1" dirty="0">
                <a:latin typeface="Arial" charset="0"/>
              </a:rPr>
              <a:t>Space Environments and </a:t>
            </a:r>
            <a:r>
              <a:rPr lang="en-US" b="1" dirty="0" smtClean="0">
                <a:latin typeface="Arial" charset="0"/>
              </a:rPr>
              <a:t>Effects</a:t>
            </a:r>
            <a:br>
              <a:rPr lang="en-US" b="1" dirty="0" smtClean="0">
                <a:latin typeface="Arial" charset="0"/>
              </a:rPr>
            </a:br>
            <a:r>
              <a:rPr lang="en-US" b="1" dirty="0" smtClean="0">
                <a:latin typeface="Arial" charset="0"/>
              </a:rPr>
              <a:t>on Spacecraft</a:t>
            </a:r>
            <a:endParaRPr lang="en-US" b="1" dirty="0">
              <a:latin typeface="Arial" charset="0"/>
            </a:endParaRPr>
          </a:p>
        </p:txBody>
      </p:sp>
      <p:sp>
        <p:nvSpPr>
          <p:cNvPr id="7173" name="Line 4"/>
          <p:cNvSpPr>
            <a:spLocks noChangeShapeType="1"/>
          </p:cNvSpPr>
          <p:nvPr/>
        </p:nvSpPr>
        <p:spPr bwMode="auto">
          <a:xfrm>
            <a:off x="838200" y="3162300"/>
            <a:ext cx="0" cy="6096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4" name="Line 5"/>
          <p:cNvSpPr>
            <a:spLocks noChangeShapeType="1"/>
          </p:cNvSpPr>
          <p:nvPr/>
        </p:nvSpPr>
        <p:spPr bwMode="auto">
          <a:xfrm flipH="1">
            <a:off x="4724400" y="3086100"/>
            <a:ext cx="0" cy="6858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5" name="Line 6"/>
          <p:cNvSpPr>
            <a:spLocks noChangeShapeType="1"/>
          </p:cNvSpPr>
          <p:nvPr/>
        </p:nvSpPr>
        <p:spPr bwMode="auto">
          <a:xfrm>
            <a:off x="6248400" y="3086100"/>
            <a:ext cx="0" cy="6858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6" name="Line 7"/>
          <p:cNvSpPr>
            <a:spLocks noChangeShapeType="1"/>
          </p:cNvSpPr>
          <p:nvPr/>
        </p:nvSpPr>
        <p:spPr bwMode="auto">
          <a:xfrm>
            <a:off x="8001000" y="3009900"/>
            <a:ext cx="0" cy="7620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7" name="Rectangle 8"/>
          <p:cNvSpPr>
            <a:spLocks noChangeArrowheads="1"/>
          </p:cNvSpPr>
          <p:nvPr/>
        </p:nvSpPr>
        <p:spPr bwMode="auto">
          <a:xfrm>
            <a:off x="438150" y="1219200"/>
            <a:ext cx="1066800" cy="584776"/>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Plasma</a:t>
            </a:r>
          </a:p>
          <a:p>
            <a:pPr algn="ctr">
              <a:buClr>
                <a:schemeClr val="tx2"/>
              </a:buClr>
              <a:buSzPct val="75000"/>
              <a:buFont typeface="Monotype Sorts" charset="0"/>
              <a:buNone/>
            </a:pPr>
            <a:endParaRPr lang="en-US" sz="1600">
              <a:solidFill>
                <a:schemeClr val="tx1"/>
              </a:solidFill>
            </a:endParaRPr>
          </a:p>
        </p:txBody>
      </p:sp>
      <p:sp>
        <p:nvSpPr>
          <p:cNvPr id="7178" name="Text Box 9"/>
          <p:cNvSpPr txBox="1">
            <a:spLocks noChangeArrowheads="1"/>
          </p:cNvSpPr>
          <p:nvPr/>
        </p:nvSpPr>
        <p:spPr bwMode="auto">
          <a:xfrm>
            <a:off x="286893" y="2720975"/>
            <a:ext cx="1085153"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Charging</a:t>
            </a:r>
          </a:p>
        </p:txBody>
      </p:sp>
      <p:sp>
        <p:nvSpPr>
          <p:cNvPr id="7179" name="Text Box 10"/>
          <p:cNvSpPr txBox="1">
            <a:spLocks noChangeArrowheads="1"/>
          </p:cNvSpPr>
          <p:nvPr/>
        </p:nvSpPr>
        <p:spPr bwMode="auto">
          <a:xfrm>
            <a:off x="7527291" y="2720975"/>
            <a:ext cx="960119"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Impacts</a:t>
            </a:r>
          </a:p>
        </p:txBody>
      </p:sp>
      <p:sp>
        <p:nvSpPr>
          <p:cNvPr id="7180" name="Line 11"/>
          <p:cNvSpPr>
            <a:spLocks noChangeShapeType="1"/>
          </p:cNvSpPr>
          <p:nvPr/>
        </p:nvSpPr>
        <p:spPr bwMode="auto">
          <a:xfrm>
            <a:off x="7981950" y="18288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1" name="Text Box 12"/>
          <p:cNvSpPr txBox="1">
            <a:spLocks noChangeArrowheads="1"/>
          </p:cNvSpPr>
          <p:nvPr/>
        </p:nvSpPr>
        <p:spPr bwMode="auto">
          <a:xfrm>
            <a:off x="4340386" y="2713038"/>
            <a:ext cx="652142"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Drag</a:t>
            </a:r>
          </a:p>
        </p:txBody>
      </p:sp>
      <p:sp>
        <p:nvSpPr>
          <p:cNvPr id="7182" name="Line 13"/>
          <p:cNvSpPr>
            <a:spLocks noChangeShapeType="1"/>
          </p:cNvSpPr>
          <p:nvPr/>
        </p:nvSpPr>
        <p:spPr bwMode="auto">
          <a:xfrm>
            <a:off x="4667250" y="1820863"/>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3" name="Text Box 14"/>
          <p:cNvSpPr txBox="1">
            <a:spLocks noChangeArrowheads="1"/>
          </p:cNvSpPr>
          <p:nvPr/>
        </p:nvSpPr>
        <p:spPr bwMode="auto">
          <a:xfrm>
            <a:off x="5717002" y="2598738"/>
            <a:ext cx="948497" cy="584776"/>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Surface</a:t>
            </a:r>
          </a:p>
          <a:p>
            <a:pPr algn="ctr"/>
            <a:r>
              <a:rPr lang="en-US" sz="1600">
                <a:solidFill>
                  <a:srgbClr val="000066"/>
                </a:solidFill>
              </a:rPr>
              <a:t>Erosion</a:t>
            </a:r>
          </a:p>
        </p:txBody>
      </p:sp>
      <p:sp>
        <p:nvSpPr>
          <p:cNvPr id="7184" name="Line 15"/>
          <p:cNvSpPr>
            <a:spLocks noChangeShapeType="1"/>
          </p:cNvSpPr>
          <p:nvPr/>
        </p:nvSpPr>
        <p:spPr bwMode="auto">
          <a:xfrm>
            <a:off x="6218238" y="17526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5" name="Rectangle 16"/>
          <p:cNvSpPr>
            <a:spLocks noChangeArrowheads="1"/>
          </p:cNvSpPr>
          <p:nvPr/>
        </p:nvSpPr>
        <p:spPr bwMode="auto">
          <a:xfrm>
            <a:off x="5543550" y="1219200"/>
            <a:ext cx="1295400" cy="584776"/>
          </a:xfrm>
          <a:prstGeom prst="rect">
            <a:avLst/>
          </a:prstGeom>
          <a:solidFill>
            <a:srgbClr val="FFFFFF"/>
          </a:solidFill>
          <a:ln w="12700">
            <a:solidFill>
              <a:schemeClr val="tx2"/>
            </a:solidFill>
            <a:miter lim="800000"/>
            <a:headEnd/>
            <a:tailEnd/>
          </a:ln>
        </p:spPr>
        <p:txBody>
          <a:bodyPr>
            <a:spAutoFit/>
          </a:bodyPr>
          <a:lstStyle/>
          <a:p>
            <a:pPr algn="ctr">
              <a:spcBef>
                <a:spcPct val="20000"/>
              </a:spcBef>
              <a:buClr>
                <a:schemeClr val="tx2"/>
              </a:buClr>
              <a:buSzPct val="75000"/>
              <a:buFont typeface="Monotype Sorts" charset="0"/>
              <a:buNone/>
            </a:pPr>
            <a:r>
              <a:rPr lang="en-US" sz="1600">
                <a:solidFill>
                  <a:schemeClr val="tx1"/>
                </a:solidFill>
              </a:rPr>
              <a:t>Ultraviolet &amp; X-ray</a:t>
            </a:r>
          </a:p>
        </p:txBody>
      </p:sp>
      <p:sp>
        <p:nvSpPr>
          <p:cNvPr id="7186" name="Line 17"/>
          <p:cNvSpPr>
            <a:spLocks noChangeShapeType="1"/>
          </p:cNvSpPr>
          <p:nvPr/>
        </p:nvSpPr>
        <p:spPr bwMode="auto">
          <a:xfrm flipH="1">
            <a:off x="2209800" y="1790700"/>
            <a:ext cx="361950" cy="7239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7" name="Line 18"/>
          <p:cNvSpPr>
            <a:spLocks noChangeShapeType="1"/>
          </p:cNvSpPr>
          <p:nvPr/>
        </p:nvSpPr>
        <p:spPr bwMode="auto">
          <a:xfrm>
            <a:off x="2971800" y="1714500"/>
            <a:ext cx="609600" cy="762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8" name="Line 19"/>
          <p:cNvSpPr>
            <a:spLocks noChangeShapeType="1"/>
          </p:cNvSpPr>
          <p:nvPr/>
        </p:nvSpPr>
        <p:spPr bwMode="auto">
          <a:xfrm flipH="1">
            <a:off x="914400" y="1866900"/>
            <a:ext cx="114300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9" name="Line 20"/>
          <p:cNvSpPr>
            <a:spLocks noChangeShapeType="1"/>
          </p:cNvSpPr>
          <p:nvPr/>
        </p:nvSpPr>
        <p:spPr bwMode="auto">
          <a:xfrm flipH="1">
            <a:off x="6534150" y="1600200"/>
            <a:ext cx="9144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0" name="Line 21"/>
          <p:cNvSpPr>
            <a:spLocks noChangeShapeType="1"/>
          </p:cNvSpPr>
          <p:nvPr/>
        </p:nvSpPr>
        <p:spPr bwMode="auto">
          <a:xfrm>
            <a:off x="5010150" y="1676400"/>
            <a:ext cx="838200" cy="91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1" name="Rectangle 22"/>
          <p:cNvSpPr>
            <a:spLocks noChangeArrowheads="1"/>
          </p:cNvSpPr>
          <p:nvPr/>
        </p:nvSpPr>
        <p:spPr bwMode="auto">
          <a:xfrm>
            <a:off x="3905250" y="1219200"/>
            <a:ext cx="1447800" cy="584776"/>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Neutral</a:t>
            </a:r>
          </a:p>
          <a:p>
            <a:pPr algn="ctr">
              <a:buClr>
                <a:schemeClr val="tx2"/>
              </a:buClr>
              <a:buSzPct val="75000"/>
              <a:buFont typeface="Monotype Sorts" charset="0"/>
              <a:buNone/>
            </a:pPr>
            <a:r>
              <a:rPr lang="en-US" sz="1600">
                <a:solidFill>
                  <a:schemeClr val="tx1"/>
                </a:solidFill>
              </a:rPr>
              <a:t>gas particles</a:t>
            </a:r>
          </a:p>
        </p:txBody>
      </p:sp>
      <p:sp>
        <p:nvSpPr>
          <p:cNvPr id="7192" name="Line 23"/>
          <p:cNvSpPr>
            <a:spLocks noChangeShapeType="1"/>
          </p:cNvSpPr>
          <p:nvPr/>
        </p:nvSpPr>
        <p:spPr bwMode="auto">
          <a:xfrm>
            <a:off x="3409950" y="1752600"/>
            <a:ext cx="22860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3" name="Rectangle 24"/>
          <p:cNvSpPr>
            <a:spLocks noChangeArrowheads="1"/>
          </p:cNvSpPr>
          <p:nvPr/>
        </p:nvSpPr>
        <p:spPr bwMode="auto">
          <a:xfrm>
            <a:off x="2038350" y="1219200"/>
            <a:ext cx="1447800" cy="584776"/>
          </a:xfrm>
          <a:prstGeom prst="rect">
            <a:avLst/>
          </a:prstGeom>
          <a:solidFill>
            <a:srgbClr val="CCFFFF"/>
          </a:solidFill>
          <a:ln w="12700">
            <a:solidFill>
              <a:schemeClr val="tx1"/>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Particle</a:t>
            </a:r>
          </a:p>
          <a:p>
            <a:pPr algn="ctr">
              <a:buClr>
                <a:schemeClr val="tx2"/>
              </a:buClr>
              <a:buSzPct val="75000"/>
              <a:buFont typeface="Monotype Sorts" charset="0"/>
              <a:buNone/>
            </a:pPr>
            <a:r>
              <a:rPr lang="en-US" sz="1600">
                <a:solidFill>
                  <a:schemeClr val="tx1"/>
                </a:solidFill>
              </a:rPr>
              <a:t>radiation</a:t>
            </a:r>
          </a:p>
        </p:txBody>
      </p:sp>
      <p:sp>
        <p:nvSpPr>
          <p:cNvPr id="7194" name="Rectangle 25"/>
          <p:cNvSpPr>
            <a:spLocks noChangeArrowheads="1"/>
          </p:cNvSpPr>
          <p:nvPr/>
        </p:nvSpPr>
        <p:spPr bwMode="auto">
          <a:xfrm>
            <a:off x="6991350" y="1104900"/>
            <a:ext cx="1905000" cy="830997"/>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Micro-</a:t>
            </a:r>
          </a:p>
          <a:p>
            <a:pPr algn="ctr">
              <a:buClr>
                <a:schemeClr val="tx2"/>
              </a:buClr>
              <a:buSzPct val="75000"/>
              <a:buFont typeface="Monotype Sorts" charset="0"/>
              <a:buNone/>
            </a:pPr>
            <a:r>
              <a:rPr lang="en-US" sz="1600">
                <a:solidFill>
                  <a:schemeClr val="tx1"/>
                </a:solidFill>
              </a:rPr>
              <a:t>meteoroids &amp; orbital debris</a:t>
            </a:r>
          </a:p>
        </p:txBody>
      </p:sp>
      <p:sp>
        <p:nvSpPr>
          <p:cNvPr id="7195" name="Line 26"/>
          <p:cNvSpPr>
            <a:spLocks noChangeShapeType="1"/>
          </p:cNvSpPr>
          <p:nvPr/>
        </p:nvSpPr>
        <p:spPr bwMode="auto">
          <a:xfrm>
            <a:off x="838200" y="18669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6" name="Line 27"/>
          <p:cNvSpPr>
            <a:spLocks noChangeShapeType="1"/>
          </p:cNvSpPr>
          <p:nvPr/>
        </p:nvSpPr>
        <p:spPr bwMode="auto">
          <a:xfrm>
            <a:off x="2286000" y="3124200"/>
            <a:ext cx="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7" name="Text Box 28"/>
          <p:cNvSpPr txBox="1">
            <a:spLocks noChangeArrowheads="1"/>
          </p:cNvSpPr>
          <p:nvPr/>
        </p:nvSpPr>
        <p:spPr bwMode="auto">
          <a:xfrm>
            <a:off x="1600385" y="2552700"/>
            <a:ext cx="1426793" cy="830997"/>
          </a:xfrm>
          <a:prstGeom prst="rect">
            <a:avLst/>
          </a:prstGeom>
          <a:solidFill>
            <a:srgbClr val="CCFFFF"/>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Ionizing &amp;</a:t>
            </a:r>
          </a:p>
          <a:p>
            <a:pPr algn="ctr"/>
            <a:r>
              <a:rPr lang="en-US" sz="1600">
                <a:solidFill>
                  <a:srgbClr val="000066"/>
                </a:solidFill>
              </a:rPr>
              <a:t>Non-Ionizing</a:t>
            </a:r>
          </a:p>
          <a:p>
            <a:pPr algn="ctr"/>
            <a:r>
              <a:rPr lang="en-US" sz="1600">
                <a:solidFill>
                  <a:srgbClr val="000066"/>
                </a:solidFill>
              </a:rPr>
              <a:t>Dose</a:t>
            </a:r>
          </a:p>
        </p:txBody>
      </p:sp>
      <p:sp>
        <p:nvSpPr>
          <p:cNvPr id="7198" name="Rectangle 29"/>
          <p:cNvSpPr>
            <a:spLocks noChangeArrowheads="1"/>
          </p:cNvSpPr>
          <p:nvPr/>
        </p:nvSpPr>
        <p:spPr bwMode="auto">
          <a:xfrm>
            <a:off x="1600200" y="3733800"/>
            <a:ext cx="1447800" cy="225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buClr>
                <a:schemeClr val="tx2"/>
              </a:buClr>
              <a:buFontTx/>
              <a:buChar char="•"/>
            </a:pPr>
            <a:r>
              <a:rPr lang="en-US" sz="1600" dirty="0">
                <a:solidFill>
                  <a:srgbClr val="0000CC"/>
                </a:solidFill>
              </a:rPr>
              <a:t>Degradation of micro-</a:t>
            </a:r>
          </a:p>
          <a:p>
            <a:pPr algn="ctr">
              <a:buClr>
                <a:schemeClr val="tx2"/>
              </a:buClr>
            </a:pPr>
            <a:r>
              <a:rPr lang="en-US" sz="1600" dirty="0">
                <a:solidFill>
                  <a:srgbClr val="0000CC"/>
                </a:solidFill>
              </a:rPr>
              <a:t>electronics</a:t>
            </a:r>
          </a:p>
          <a:p>
            <a:pPr algn="ctr">
              <a:spcBef>
                <a:spcPct val="40000"/>
              </a:spcBef>
              <a:buClr>
                <a:schemeClr val="tx2"/>
              </a:buClr>
              <a:buFontTx/>
              <a:buChar char="•"/>
            </a:pPr>
            <a:r>
              <a:rPr lang="en-US" sz="1600" dirty="0">
                <a:solidFill>
                  <a:srgbClr val="0000CC"/>
                </a:solidFill>
              </a:rPr>
              <a:t>Degradation of optical components</a:t>
            </a:r>
          </a:p>
          <a:p>
            <a:pPr algn="ctr">
              <a:spcBef>
                <a:spcPct val="40000"/>
              </a:spcBef>
              <a:buClr>
                <a:schemeClr val="tx2"/>
              </a:buClr>
              <a:buFontTx/>
              <a:buChar char="•"/>
            </a:pPr>
            <a:r>
              <a:rPr lang="en-US" sz="1600" dirty="0">
                <a:solidFill>
                  <a:srgbClr val="0000CC"/>
                </a:solidFill>
              </a:rPr>
              <a:t>Degradation of solar cells</a:t>
            </a:r>
          </a:p>
        </p:txBody>
      </p:sp>
      <p:sp>
        <p:nvSpPr>
          <p:cNvPr id="7199" name="Line 30"/>
          <p:cNvSpPr>
            <a:spLocks noChangeShapeType="1"/>
          </p:cNvSpPr>
          <p:nvPr/>
        </p:nvSpPr>
        <p:spPr bwMode="auto">
          <a:xfrm>
            <a:off x="3657600" y="3124200"/>
            <a:ext cx="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200" name="Text Box 31"/>
          <p:cNvSpPr txBox="1">
            <a:spLocks noChangeArrowheads="1"/>
          </p:cNvSpPr>
          <p:nvPr/>
        </p:nvSpPr>
        <p:spPr bwMode="auto">
          <a:xfrm>
            <a:off x="3203334" y="2552700"/>
            <a:ext cx="868848" cy="830997"/>
          </a:xfrm>
          <a:prstGeom prst="rect">
            <a:avLst/>
          </a:prstGeom>
          <a:solidFill>
            <a:srgbClr val="CCFFFF"/>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Single</a:t>
            </a:r>
          </a:p>
          <a:p>
            <a:pPr algn="ctr"/>
            <a:r>
              <a:rPr lang="en-US" sz="1600">
                <a:solidFill>
                  <a:srgbClr val="000066"/>
                </a:solidFill>
              </a:rPr>
              <a:t>Event</a:t>
            </a:r>
          </a:p>
          <a:p>
            <a:pPr algn="ctr"/>
            <a:r>
              <a:rPr lang="en-US" sz="1600">
                <a:solidFill>
                  <a:srgbClr val="000066"/>
                </a:solidFill>
              </a:rPr>
              <a:t>Effects</a:t>
            </a:r>
          </a:p>
        </p:txBody>
      </p:sp>
      <p:sp>
        <p:nvSpPr>
          <p:cNvPr id="7201" name="Rectangle 32"/>
          <p:cNvSpPr>
            <a:spLocks noChangeArrowheads="1"/>
          </p:cNvSpPr>
          <p:nvPr/>
        </p:nvSpPr>
        <p:spPr bwMode="auto">
          <a:xfrm>
            <a:off x="2971800" y="3733800"/>
            <a:ext cx="1371600"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rgbClr val="0000CC"/>
                </a:solidFill>
              </a:rPr>
              <a:t>Data corruption</a:t>
            </a:r>
          </a:p>
          <a:p>
            <a:pPr algn="ctr">
              <a:spcBef>
                <a:spcPct val="40000"/>
              </a:spcBef>
              <a:buClr>
                <a:schemeClr val="tx2"/>
              </a:buClr>
              <a:buFontTx/>
              <a:buChar char="•"/>
            </a:pPr>
            <a:r>
              <a:rPr lang="en-US" sz="1600">
                <a:solidFill>
                  <a:srgbClr val="0000CC"/>
                </a:solidFill>
              </a:rPr>
              <a:t>Noise on Images</a:t>
            </a:r>
          </a:p>
          <a:p>
            <a:pPr algn="ctr">
              <a:spcBef>
                <a:spcPct val="40000"/>
              </a:spcBef>
              <a:buClr>
                <a:schemeClr val="tx2"/>
              </a:buClr>
              <a:buFontTx/>
              <a:buChar char="•"/>
            </a:pPr>
            <a:r>
              <a:rPr lang="en-US" sz="1600">
                <a:solidFill>
                  <a:srgbClr val="0000CC"/>
                </a:solidFill>
              </a:rPr>
              <a:t>System shutdowns</a:t>
            </a:r>
          </a:p>
          <a:p>
            <a:pPr algn="ctr">
              <a:spcBef>
                <a:spcPct val="40000"/>
              </a:spcBef>
              <a:buClr>
                <a:schemeClr val="tx2"/>
              </a:buClr>
              <a:buFontTx/>
              <a:buChar char="•"/>
            </a:pPr>
            <a:r>
              <a:rPr lang="en-US" sz="1600">
                <a:solidFill>
                  <a:srgbClr val="0000CC"/>
                </a:solidFill>
              </a:rPr>
              <a:t>Circuit damage</a:t>
            </a:r>
          </a:p>
        </p:txBody>
      </p:sp>
      <p:sp>
        <p:nvSpPr>
          <p:cNvPr id="7202" name="Rectangle 33"/>
          <p:cNvSpPr>
            <a:spLocks noChangeArrowheads="1"/>
          </p:cNvSpPr>
          <p:nvPr/>
        </p:nvSpPr>
        <p:spPr bwMode="auto">
          <a:xfrm>
            <a:off x="5562600" y="3695700"/>
            <a:ext cx="1447800"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Degradation of thermal, electrical, optical properties</a:t>
            </a:r>
          </a:p>
          <a:p>
            <a:pPr algn="ctr">
              <a:spcBef>
                <a:spcPct val="40000"/>
              </a:spcBef>
              <a:buClr>
                <a:schemeClr val="tx2"/>
              </a:buClr>
              <a:buFontTx/>
              <a:buChar char="•"/>
            </a:pPr>
            <a:r>
              <a:rPr lang="en-US" sz="1600">
                <a:solidFill>
                  <a:schemeClr val="tx1"/>
                </a:solidFill>
              </a:rPr>
              <a:t>Degradation of structural integrity</a:t>
            </a:r>
          </a:p>
        </p:txBody>
      </p:sp>
      <p:sp>
        <p:nvSpPr>
          <p:cNvPr id="7203" name="Rectangle 34"/>
          <p:cNvSpPr>
            <a:spLocks noChangeArrowheads="1"/>
          </p:cNvSpPr>
          <p:nvPr/>
        </p:nvSpPr>
        <p:spPr bwMode="auto">
          <a:xfrm>
            <a:off x="190500" y="3771900"/>
            <a:ext cx="1295400"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Biasing of instrument readings</a:t>
            </a:r>
          </a:p>
          <a:p>
            <a:pPr algn="ctr">
              <a:spcBef>
                <a:spcPct val="40000"/>
              </a:spcBef>
              <a:buClr>
                <a:schemeClr val="tx2"/>
              </a:buClr>
              <a:buFontTx/>
              <a:buChar char="•"/>
            </a:pPr>
            <a:r>
              <a:rPr lang="en-US" sz="1600">
                <a:solidFill>
                  <a:schemeClr val="tx1"/>
                </a:solidFill>
              </a:rPr>
              <a:t>Pulsing</a:t>
            </a:r>
          </a:p>
          <a:p>
            <a:pPr algn="ctr">
              <a:spcBef>
                <a:spcPct val="40000"/>
              </a:spcBef>
              <a:buClr>
                <a:schemeClr val="tx2"/>
              </a:buClr>
              <a:buFontTx/>
              <a:buChar char="•"/>
            </a:pPr>
            <a:r>
              <a:rPr lang="en-US" sz="1600">
                <a:solidFill>
                  <a:schemeClr val="tx1"/>
                </a:solidFill>
              </a:rPr>
              <a:t>Power drains</a:t>
            </a:r>
          </a:p>
          <a:p>
            <a:pPr algn="ctr">
              <a:spcBef>
                <a:spcPct val="40000"/>
              </a:spcBef>
              <a:buClr>
                <a:schemeClr val="tx2"/>
              </a:buClr>
              <a:buFontTx/>
              <a:buChar char="•"/>
            </a:pPr>
            <a:r>
              <a:rPr lang="en-US" sz="1600">
                <a:solidFill>
                  <a:schemeClr val="tx1"/>
                </a:solidFill>
              </a:rPr>
              <a:t>Physical damage</a:t>
            </a:r>
          </a:p>
        </p:txBody>
      </p:sp>
      <p:sp>
        <p:nvSpPr>
          <p:cNvPr id="7204" name="Rectangle 35"/>
          <p:cNvSpPr>
            <a:spLocks noChangeArrowheads="1"/>
          </p:cNvSpPr>
          <p:nvPr/>
        </p:nvSpPr>
        <p:spPr bwMode="auto">
          <a:xfrm>
            <a:off x="4267200" y="3695700"/>
            <a:ext cx="1066800"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dirty="0">
                <a:solidFill>
                  <a:schemeClr val="tx1"/>
                </a:solidFill>
              </a:rPr>
              <a:t>Torques</a:t>
            </a:r>
          </a:p>
          <a:p>
            <a:pPr algn="ctr">
              <a:spcBef>
                <a:spcPct val="40000"/>
              </a:spcBef>
              <a:buClr>
                <a:schemeClr val="tx2"/>
              </a:buClr>
              <a:buFontTx/>
              <a:buChar char="•"/>
            </a:pPr>
            <a:r>
              <a:rPr lang="en-US" sz="1600" dirty="0">
                <a:solidFill>
                  <a:schemeClr val="tx1"/>
                </a:solidFill>
              </a:rPr>
              <a:t>Orbital decay</a:t>
            </a:r>
          </a:p>
        </p:txBody>
      </p:sp>
      <p:sp>
        <p:nvSpPr>
          <p:cNvPr id="7205" name="Rectangle 36"/>
          <p:cNvSpPr>
            <a:spLocks noChangeArrowheads="1"/>
          </p:cNvSpPr>
          <p:nvPr/>
        </p:nvSpPr>
        <p:spPr bwMode="auto">
          <a:xfrm>
            <a:off x="7086600" y="3695700"/>
            <a:ext cx="18288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Structural damage</a:t>
            </a:r>
          </a:p>
          <a:p>
            <a:pPr algn="ctr">
              <a:spcBef>
                <a:spcPct val="40000"/>
              </a:spcBef>
              <a:buClr>
                <a:schemeClr val="tx2"/>
              </a:buClr>
              <a:buFontTx/>
              <a:buChar char="•"/>
            </a:pPr>
            <a:r>
              <a:rPr lang="en-US" sz="1600">
                <a:solidFill>
                  <a:schemeClr val="tx1"/>
                </a:solidFill>
              </a:rPr>
              <a:t>Decompression</a:t>
            </a:r>
          </a:p>
        </p:txBody>
      </p:sp>
      <p:sp>
        <p:nvSpPr>
          <p:cNvPr id="7206" name="Text Box 37"/>
          <p:cNvSpPr txBox="1">
            <a:spLocks noChangeArrowheads="1"/>
          </p:cNvSpPr>
          <p:nvPr/>
        </p:nvSpPr>
        <p:spPr bwMode="auto">
          <a:xfrm>
            <a:off x="4800600" y="5791200"/>
            <a:ext cx="28645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r>
              <a:rPr lang="en-US" sz="1800" i="1" dirty="0">
                <a:solidFill>
                  <a:srgbClr val="FF0000"/>
                </a:solidFill>
              </a:rPr>
              <a:t>Space Radiation </a:t>
            </a:r>
            <a:r>
              <a:rPr lang="en-US" sz="1800" i="1" dirty="0" smtClean="0">
                <a:solidFill>
                  <a:srgbClr val="FF0000"/>
                </a:solidFill>
              </a:rPr>
              <a:t>Effects</a:t>
            </a:r>
          </a:p>
          <a:p>
            <a:r>
              <a:rPr lang="en-US" sz="1800" i="1" dirty="0" smtClean="0">
                <a:solidFill>
                  <a:srgbClr val="FF0000"/>
                </a:solidFill>
              </a:rPr>
              <a:t>Shaded in yellow</a:t>
            </a:r>
            <a:endParaRPr lang="en-US" sz="1800" i="1" dirty="0">
              <a:solidFill>
                <a:srgbClr val="FF0000"/>
              </a:solidFill>
            </a:endParaRPr>
          </a:p>
        </p:txBody>
      </p:sp>
      <p:sp>
        <p:nvSpPr>
          <p:cNvPr id="7207" name="Line 38"/>
          <p:cNvSpPr>
            <a:spLocks noChangeShapeType="1"/>
          </p:cNvSpPr>
          <p:nvPr/>
        </p:nvSpPr>
        <p:spPr bwMode="auto">
          <a:xfrm flipH="1" flipV="1">
            <a:off x="4343400" y="6057900"/>
            <a:ext cx="5334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208" name="Rectangle 40"/>
          <p:cNvSpPr>
            <a:spLocks noChangeArrowheads="1"/>
          </p:cNvSpPr>
          <p:nvPr/>
        </p:nvSpPr>
        <p:spPr bwMode="auto">
          <a:xfrm>
            <a:off x="7516346" y="5753100"/>
            <a:ext cx="1337607"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buClr>
                <a:schemeClr val="tx2"/>
              </a:buClr>
              <a:buSzPct val="65000"/>
              <a:buFont typeface="Monotype Sorts" charset="0"/>
              <a:buNone/>
            </a:pPr>
            <a:r>
              <a:rPr lang="en-US" sz="1600" i="1">
                <a:solidFill>
                  <a:srgbClr val="000099"/>
                </a:solidFill>
              </a:rPr>
              <a:t>after J. Barth</a:t>
            </a:r>
          </a:p>
        </p:txBody>
      </p:sp>
    </p:spTree>
    <p:extLst>
      <p:ext uri="{BB962C8B-B14F-4D97-AF65-F5344CB8AC3E}">
        <p14:creationId xmlns:p14="http://schemas.microsoft.com/office/powerpoint/2010/main" val="997542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9282"/>
                                        </p:tgtEl>
                                        <p:attrNameLst>
                                          <p:attrName>style.visibility</p:attrName>
                                        </p:attrNameLst>
                                      </p:cBhvr>
                                      <p:to>
                                        <p:strVal val="visible"/>
                                      </p:to>
                                    </p:set>
                                    <p:anim calcmode="lin" valueType="num">
                                      <p:cBhvr additive="base">
                                        <p:cTn id="7" dur="500" fill="hold"/>
                                        <p:tgtEl>
                                          <p:spTgt spid="609282"/>
                                        </p:tgtEl>
                                        <p:attrNameLst>
                                          <p:attrName>ppt_x</p:attrName>
                                        </p:attrNameLst>
                                      </p:cBhvr>
                                      <p:tavLst>
                                        <p:tav tm="0">
                                          <p:val>
                                            <p:strVal val="0-#ppt_w/2"/>
                                          </p:val>
                                        </p:tav>
                                        <p:tav tm="100000">
                                          <p:val>
                                            <p:strVal val="#ppt_x"/>
                                          </p:val>
                                        </p:tav>
                                      </p:tavLst>
                                    </p:anim>
                                    <p:anim calcmode="lin" valueType="num">
                                      <p:cBhvr additive="base">
                                        <p:cTn id="8" dur="500" fill="hold"/>
                                        <p:tgtEl>
                                          <p:spTgt spid="6092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17860"/>
            <a:ext cx="9144000" cy="6840140"/>
          </a:xfrm>
          <a:prstGeom prst="rect">
            <a:avLst/>
          </a:prstGeom>
        </p:spPr>
      </p:pic>
      <p:sp>
        <p:nvSpPr>
          <p:cNvPr id="10" name="Rectangle 9"/>
          <p:cNvSpPr/>
          <p:nvPr/>
        </p:nvSpPr>
        <p:spPr>
          <a:xfrm>
            <a:off x="1066800" y="1524000"/>
            <a:ext cx="6858000" cy="4419600"/>
          </a:xfrm>
          <a:prstGeom prst="rect">
            <a:avLst/>
          </a:prstGeom>
          <a:solidFill>
            <a:schemeClr val="tx1">
              <a:lumMod val="50000"/>
              <a:lumOff val="50000"/>
              <a:alpha val="5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562600" y="2590800"/>
            <a:ext cx="3200400" cy="2554545"/>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Solar energetic particles (</a:t>
            </a:r>
            <a:r>
              <a:rPr lang="en-US" sz="4000" b="1" dirty="0" err="1" smtClean="0">
                <a:solidFill>
                  <a:schemeClr val="bg1"/>
                </a:solidFill>
                <a:effectLst>
                  <a:outerShdw blurRad="50800" dist="38100" dir="2700000" algn="tl" rotWithShape="0">
                    <a:srgbClr val="000000">
                      <a:alpha val="43000"/>
                    </a:srgbClr>
                  </a:outerShdw>
                </a:effectLst>
              </a:rPr>
              <a:t>SEPs</a:t>
            </a:r>
            <a:r>
              <a:rPr lang="en-US" sz="4000" b="1" dirty="0" smtClean="0">
                <a:solidFill>
                  <a:schemeClr val="bg1"/>
                </a:solidFill>
                <a:effectLst>
                  <a:outerShdw blurRad="50800" dist="38100" dir="2700000" algn="tl" rotWithShape="0">
                    <a:srgbClr val="000000">
                      <a:alpha val="43000"/>
                    </a:srgbClr>
                  </a:outerShdw>
                </a:effectLst>
              </a:rPr>
              <a:t>)</a:t>
            </a:r>
            <a:endParaRPr lang="en-US" sz="4000" b="1" dirty="0">
              <a:solidFill>
                <a:schemeClr val="bg1"/>
              </a:solidFill>
              <a:effectLst>
                <a:outerShdw blurRad="50800" dist="38100" dir="2700000" algn="tl" rotWithShape="0">
                  <a:srgbClr val="000000">
                    <a:alpha val="43000"/>
                  </a:srgbClr>
                </a:outerShdw>
              </a:effectLst>
            </a:endParaRPr>
          </a:p>
        </p:txBody>
      </p:sp>
      <p:sp>
        <p:nvSpPr>
          <p:cNvPr id="6" name="Rectangle 5"/>
          <p:cNvSpPr/>
          <p:nvPr/>
        </p:nvSpPr>
        <p:spPr>
          <a:xfrm>
            <a:off x="1524000" y="1600200"/>
            <a:ext cx="1905000" cy="707886"/>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Flares</a:t>
            </a:r>
            <a:endParaRPr lang="en-US" sz="4000" b="1" dirty="0">
              <a:solidFill>
                <a:schemeClr val="bg1"/>
              </a:solidFill>
              <a:effectLst>
                <a:outerShdw blurRad="50800" dist="38100" dir="2700000" algn="tl" rotWithShape="0">
                  <a:srgbClr val="000000">
                    <a:alpha val="43000"/>
                  </a:srgbClr>
                </a:outerShdw>
              </a:effectLst>
            </a:endParaRPr>
          </a:p>
        </p:txBody>
      </p:sp>
      <p:sp>
        <p:nvSpPr>
          <p:cNvPr id="7" name="Rectangle 6"/>
          <p:cNvSpPr/>
          <p:nvPr/>
        </p:nvSpPr>
        <p:spPr>
          <a:xfrm>
            <a:off x="1143000" y="3352800"/>
            <a:ext cx="3200400" cy="1938992"/>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Coronal Mass Ejections</a:t>
            </a:r>
            <a:endParaRPr lang="en-US" sz="4000" b="1" dirty="0">
              <a:solidFill>
                <a:schemeClr val="bg1"/>
              </a:solidFill>
              <a:effectLst>
                <a:outerShdw blurRad="50800" dist="38100" dir="2700000" algn="tl" rotWithShape="0">
                  <a:srgbClr val="000000">
                    <a:alpha val="43000"/>
                  </a:srgbClr>
                </a:outerShdw>
              </a:effectLst>
            </a:endParaRPr>
          </a:p>
        </p:txBody>
      </p:sp>
      <p:sp>
        <p:nvSpPr>
          <p:cNvPr id="8" name="Right Arrow 7"/>
          <p:cNvSpPr/>
          <p:nvPr/>
        </p:nvSpPr>
        <p:spPr>
          <a:xfrm rot="1693356" flipV="1">
            <a:off x="2869182" y="2685318"/>
            <a:ext cx="2799334" cy="26665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20049498" flipV="1">
            <a:off x="3184285" y="4265833"/>
            <a:ext cx="2502326" cy="26665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AutoShape 1"/>
          <p:cNvSpPr>
            <a:spLocks/>
          </p:cNvSpPr>
          <p:nvPr/>
        </p:nvSpPr>
        <p:spPr bwMode="auto">
          <a:xfrm>
            <a:off x="8940800" y="6667500"/>
            <a:ext cx="203200"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r" defTabSz="914400">
              <a:defRPr/>
            </a:pPr>
            <a:fld id="{7B217E97-C259-7A46-BA4C-7D27CE9E5303}" type="slidenum">
              <a:rPr lang="en-US" sz="800" b="1">
                <a:latin typeface="Arial" charset="0"/>
                <a:cs typeface="Arial" charset="0"/>
                <a:sym typeface="Arial" charset="0"/>
              </a:rPr>
              <a:pPr algn="r" defTabSz="914400">
                <a:defRPr/>
              </a:pPr>
              <a:t>7</a:t>
            </a:fld>
            <a:endParaRPr lang="en-US">
              <a:cs typeface="Helvetica" charset="0"/>
            </a:endParaRPr>
          </a:p>
        </p:txBody>
      </p:sp>
      <p:sp>
        <p:nvSpPr>
          <p:cNvPr id="49155" name="AutoShape 3"/>
          <p:cNvSpPr>
            <a:spLocks/>
          </p:cNvSpPr>
          <p:nvPr/>
        </p:nvSpPr>
        <p:spPr bwMode="auto">
          <a:xfrm>
            <a:off x="1600200" y="-76200"/>
            <a:ext cx="62611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defRPr/>
            </a:pPr>
            <a:r>
              <a:rPr lang="en-US" sz="3200" b="1" dirty="0">
                <a:cs typeface="Helvetica" charset="0"/>
              </a:rPr>
              <a:t>SEPs: ion radiation storms</a:t>
            </a:r>
            <a:endParaRPr lang="en-US" sz="2000" dirty="0">
              <a:latin typeface="Times New Roman" charset="0"/>
              <a:cs typeface="Times New Roman" charset="0"/>
              <a:sym typeface="Times New Roman" charset="0"/>
            </a:endParaRPr>
          </a:p>
          <a:p>
            <a:pPr defTabSz="914400">
              <a:buClr>
                <a:srgbClr val="FF2600"/>
              </a:buClr>
              <a:buFont typeface="Helvetica" charset="0"/>
              <a:buNone/>
              <a:defRPr/>
            </a:pPr>
            <a:r>
              <a:rPr lang="en-US" sz="2000" dirty="0">
                <a:solidFill>
                  <a:srgbClr val="FF2600"/>
                </a:solidFill>
                <a:cs typeface="Helvetica" charset="0"/>
              </a:rPr>
              <a:t>Potentially affect everywhere in the solar system</a:t>
            </a:r>
            <a:endParaRPr lang="en-US" dirty="0">
              <a:cs typeface="Helvetica" charset="0"/>
            </a:endParaRPr>
          </a:p>
        </p:txBody>
      </p:sp>
      <p:sp>
        <p:nvSpPr>
          <p:cNvPr id="49156" name="AutoShape 4"/>
          <p:cNvSpPr>
            <a:spLocks/>
          </p:cNvSpPr>
          <p:nvPr/>
        </p:nvSpPr>
        <p:spPr bwMode="auto">
          <a:xfrm>
            <a:off x="4800600" y="6324600"/>
            <a:ext cx="3549650"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defRPr/>
            </a:pPr>
            <a:r>
              <a:rPr lang="en-US" sz="2000">
                <a:cs typeface="Helvetica" charset="0"/>
              </a:rPr>
              <a:t>Courtesy: SVS@ NASA/GSFC</a:t>
            </a:r>
            <a:endParaRPr lang="en-US">
              <a:cs typeface="Helvetica" charset="0"/>
            </a:endParaRPr>
          </a:p>
        </p:txBody>
      </p:sp>
      <p:pic>
        <p:nvPicPr>
          <p:cNvPr id="2" name="SEP_NTSC_512kb-1.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609600" y="838200"/>
            <a:ext cx="7467600" cy="5600700"/>
          </a:xfrm>
          <a:prstGeom prst="rect">
            <a:avLst/>
          </a:prstGeom>
        </p:spPr>
      </p:pic>
    </p:spTree>
    <p:extLst>
      <p:ext uri="{BB962C8B-B14F-4D97-AF65-F5344CB8AC3E}">
        <p14:creationId xmlns:p14="http://schemas.microsoft.com/office/powerpoint/2010/main" val="35946568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sp>
        <p:nvSpPr>
          <p:cNvPr id="5" name="TextBox 4"/>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6220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SEPs/magnetic connectivity</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4126138">
            <a:off x="5537198" y="2260717"/>
            <a:ext cx="1137352" cy="2219138"/>
          </a:xfrm>
          <a:prstGeom prst="lightningBolt">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715000" y="4267200"/>
            <a:ext cx="228600" cy="228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49530</TotalTime>
  <Words>4381</Words>
  <Application>Microsoft Macintosh PowerPoint</Application>
  <PresentationFormat>On-screen Show (4:3)</PresentationFormat>
  <Paragraphs>447</Paragraphs>
  <Slides>39</Slides>
  <Notes>36</Notes>
  <HiddenSlides>0</HiddenSlides>
  <MMClips>2</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Default Design</vt:lpstr>
      <vt:lpstr>PowerPoint Presentation</vt:lpstr>
      <vt:lpstr>SEPs – important source of space radiation: hard to predict</vt:lpstr>
      <vt:lpstr>PowerPoint Presentation</vt:lpstr>
      <vt:lpstr>PowerPoint Presentation</vt:lpstr>
      <vt:lpstr>Space Environments and Effects on Spacecraft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Safety in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 Hazards for different orbits</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Yihua Zheng</cp:lastModifiedBy>
  <cp:revision>2817</cp:revision>
  <cp:lastPrinted>2008-01-22T16:06:27Z</cp:lastPrinted>
  <dcterms:created xsi:type="dcterms:W3CDTF">2013-05-30T22:31:42Z</dcterms:created>
  <dcterms:modified xsi:type="dcterms:W3CDTF">2016-02-24T22:27:48Z</dcterms:modified>
</cp:coreProperties>
</file>