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embeddings/oleObject2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91" r:id="rId2"/>
    <p:sldId id="387" r:id="rId3"/>
    <p:sldId id="389" r:id="rId4"/>
    <p:sldId id="385" r:id="rId5"/>
    <p:sldId id="388" r:id="rId6"/>
    <p:sldId id="377" r:id="rId7"/>
    <p:sldId id="378" r:id="rId8"/>
    <p:sldId id="379" r:id="rId9"/>
    <p:sldId id="381" r:id="rId10"/>
    <p:sldId id="396" r:id="rId11"/>
    <p:sldId id="384" r:id="rId12"/>
    <p:sldId id="401" r:id="rId13"/>
    <p:sldId id="345" r:id="rId14"/>
    <p:sldId id="346" r:id="rId15"/>
    <p:sldId id="398" r:id="rId16"/>
    <p:sldId id="399" r:id="rId17"/>
    <p:sldId id="400" r:id="rId18"/>
    <p:sldId id="402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5" r:id="rId41"/>
    <p:sldId id="397" r:id="rId42"/>
    <p:sldId id="372" r:id="rId43"/>
    <p:sldId id="327" r:id="rId44"/>
    <p:sldId id="294" r:id="rId45"/>
    <p:sldId id="328" r:id="rId46"/>
    <p:sldId id="320" r:id="rId47"/>
    <p:sldId id="317" r:id="rId48"/>
    <p:sldId id="342" r:id="rId49"/>
    <p:sldId id="318" r:id="rId50"/>
    <p:sldId id="319" r:id="rId51"/>
    <p:sldId id="316" r:id="rId52"/>
    <p:sldId id="323" r:id="rId53"/>
    <p:sldId id="39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000"/>
    <a:srgbClr val="D6A100"/>
    <a:srgbClr val="E90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3C0A4-FE13-E547-9984-E15F2C5DFD22}" type="datetimeFigureOut">
              <a:rPr lang="en-US" smtClean="0"/>
              <a:pPr/>
              <a:t>2/25/16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68AFF-E982-A144-9160-B9FC1DBAF2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496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1AA5A-EDD7-5F44-99E1-6BA3E35C1CB0}" type="datetimeFigureOut">
              <a:rPr lang="en-US" smtClean="0"/>
              <a:pPr/>
              <a:t>2/25/16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3AFBC-21BD-B04A-BCBB-01FEBA571F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76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Growing reliance on space technology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DB67B-90D6-441D-BEFF-58FD9D915574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4213"/>
            <a:ext cx="4576763" cy="343217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B13AB-DED3-495B-9B73-6437EBB85E86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7CBDA0-D11A-498F-8C8F-F42008BD2530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29697-F53D-4AE0-BB57-85BFF0D1558E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2BC11-9220-443B-AAEB-4ECE706810E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3CF8D-2487-49A2-B2E0-AB3F4A3E5DB6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FF979-24A5-4549-BCDD-49859FE6EDFE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52027-25B8-4062-AA09-BCE9BE47AF40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Enhanced proton</a:t>
            </a:r>
            <a:r>
              <a:rPr lang="en-US" baseline="0" dirty="0" smtClean="0"/>
              <a:t> radiation at STEREO A and B from the </a:t>
            </a:r>
            <a:r>
              <a:rPr lang="en-US" baseline="0" dirty="0" err="1" smtClean="0"/>
              <a:t>backsided</a:t>
            </a:r>
            <a:r>
              <a:rPr lang="en-US" baseline="0" dirty="0" smtClean="0"/>
              <a:t> events.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7FE94-7FF6-DC40-B5F1-E66970650FB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mms.space.swri.edu</a:t>
            </a:r>
            <a:r>
              <a:rPr lang="en-US" dirty="0" smtClean="0"/>
              <a:t>/mission-2.html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1B06-2341-4326-B234-C22D8CF3AA3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8BAAB-007F-4F58-BEF0-089E6EB3FDB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1B06-2341-4326-B234-C22D8CF3AA3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1B06-2341-4326-B234-C22D8CF3AA3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Messenger, S. R., Summers, G. P., Burke, E. A., Walters, R. J. and </a:t>
            </a:r>
            <a:r>
              <a:rPr lang="en-US" dirty="0" err="1" smtClean="0"/>
              <a:t>Xapsos</a:t>
            </a:r>
            <a:r>
              <a:rPr lang="en-US" dirty="0" smtClean="0"/>
              <a:t>, M. A. (2001), Modeling solar cell degradation in space: A comparison of the NRL displacement damage dose and the JPL equivalent </a:t>
            </a:r>
            <a:r>
              <a:rPr lang="en-US" dirty="0" err="1" smtClean="0"/>
              <a:t>fluence</a:t>
            </a:r>
            <a:r>
              <a:rPr lang="en-US" dirty="0" smtClean="0"/>
              <a:t> approaches. </a:t>
            </a:r>
            <a:r>
              <a:rPr lang="en-US" dirty="0" err="1" smtClean="0"/>
              <a:t>Prog</a:t>
            </a:r>
            <a:r>
              <a:rPr lang="en-US" dirty="0" smtClean="0"/>
              <a:t>. </a:t>
            </a:r>
            <a:r>
              <a:rPr lang="en-US" dirty="0" err="1" smtClean="0"/>
              <a:t>Photovolt</a:t>
            </a:r>
            <a:r>
              <a:rPr lang="en-US" dirty="0" smtClean="0"/>
              <a:t>: Res. Appl., 9: 103–121. </a:t>
            </a:r>
            <a:r>
              <a:rPr lang="en-US" dirty="0" err="1" smtClean="0"/>
              <a:t>doi</a:t>
            </a:r>
            <a:r>
              <a:rPr lang="en-US" dirty="0" smtClean="0"/>
              <a:t>: 10.1002/pip.357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4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A9395-2E9D-4358-963E-8F345E58845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572000" y="14478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301D4-DE5A-4EBF-A8D4-8E1BE7A39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960120"/>
            <a:ext cx="9144000" cy="1588"/>
          </a:xfrm>
          <a:prstGeom prst="line">
            <a:avLst/>
          </a:prstGeom>
          <a:ln w="57150" cap="flat" cmpd="thinThick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wc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104770" y="0"/>
            <a:ext cx="931031" cy="931031"/>
          </a:xfrm>
          <a:prstGeom prst="rect">
            <a:avLst/>
          </a:prstGeom>
        </p:spPr>
      </p:pic>
      <p:pic>
        <p:nvPicPr>
          <p:cNvPr id="8" name="Picture 7" descr="ccmc_logo_no_text.png"/>
          <p:cNvPicPr>
            <a:picLocks noChangeAspect="1"/>
          </p:cNvPicPr>
          <p:nvPr userDrawn="1"/>
        </p:nvPicPr>
        <p:blipFill>
          <a:blip r:embed="rId16"/>
          <a:srcRect r="21176" b="4337"/>
          <a:stretch>
            <a:fillRect/>
          </a:stretch>
        </p:blipFill>
        <p:spPr>
          <a:xfrm>
            <a:off x="-53344" y="-77349"/>
            <a:ext cx="1021087" cy="10083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n.wikipedia.org/wiki/Heliocentric_orb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0.png"/><Relationship Id="rId6" Type="http://schemas.openxmlformats.org/officeDocument/2006/relationships/image" Target="../media/image3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0.png"/><Relationship Id="rId6" Type="http://schemas.openxmlformats.org/officeDocument/2006/relationships/image" Target="../media/image3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51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2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dxl5drPY8xQ" TargetMode="External"/><Relationship Id="rId4" Type="http://schemas.openxmlformats.org/officeDocument/2006/relationships/hyperlink" Target="http://vimeo.com/nasaswc/ar1429" TargetMode="External"/><Relationship Id="rId5" Type="http://schemas.openxmlformats.org/officeDocument/2006/relationships/hyperlink" Target="http://youtu.be/HeoKf6NfEJI" TargetMode="External"/><Relationship Id="rId6" Type="http://schemas.openxmlformats.org/officeDocument/2006/relationships/hyperlink" Target="http://goo.gl/dTnfd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PbyJswbX4VA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NarzGDuYYX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500" y="0"/>
            <a:ext cx="6973240" cy="122474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660066"/>
                </a:solidFill>
                <a:latin typeface="Helvetica"/>
                <a:cs typeface="Helvetica"/>
              </a:rPr>
              <a:t>Space Weather impacts on satellites at different orbits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500" y="1485569"/>
            <a:ext cx="667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Outline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Intro of man-made satellites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Orbits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Different types of </a:t>
            </a:r>
            <a:r>
              <a:rPr lang="en-US" sz="2400" dirty="0" err="1" smtClean="0">
                <a:latin typeface="Helvetica"/>
                <a:cs typeface="Helvetica"/>
              </a:rPr>
              <a:t>SWx</a:t>
            </a:r>
            <a:r>
              <a:rPr lang="en-US" sz="2400" dirty="0" smtClean="0">
                <a:latin typeface="Helvetica"/>
                <a:cs typeface="Helvetica"/>
              </a:rPr>
              <a:t> effects on satellites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smtClean="0">
                <a:latin typeface="Helvetica"/>
                <a:cs typeface="Helvetica"/>
              </a:rPr>
              <a:t>Satellite anomalies from the recent March 2012 </a:t>
            </a:r>
            <a:r>
              <a:rPr lang="en-US" sz="2400" dirty="0" err="1" smtClean="0">
                <a:latin typeface="Helvetica"/>
                <a:cs typeface="Helvetica"/>
              </a:rPr>
              <a:t>SWx</a:t>
            </a:r>
            <a:r>
              <a:rPr lang="en-US" sz="2400" dirty="0" smtClean="0">
                <a:latin typeface="Helvetica"/>
                <a:cs typeface="Helvetica"/>
              </a:rPr>
              <a:t> events</a:t>
            </a:r>
            <a:endParaRPr lang="en-US" sz="2400" b="1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pPr algn="ctr"/>
            <a:endParaRPr lang="en-US" sz="2400" b="1" dirty="0" smtClean="0">
              <a:solidFill>
                <a:srgbClr val="660066"/>
              </a:solidFill>
              <a:latin typeface="Helvetica"/>
              <a:cs typeface="Helvetica"/>
            </a:endParaRPr>
          </a:p>
          <a:p>
            <a:pPr algn="ctr"/>
            <a:endParaRPr lang="en-US" sz="2400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6577" y="4532557"/>
            <a:ext cx="1545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Yihua Zheng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Feb 25, 2015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87" y="82651"/>
            <a:ext cx="8229600" cy="1143000"/>
          </a:xfrm>
        </p:spPr>
        <p:txBody>
          <a:bodyPr/>
          <a:lstStyle/>
          <a:p>
            <a:r>
              <a:rPr lang="en-US" sz="3200" dirty="0" smtClean="0"/>
              <a:t>MMS (</a:t>
            </a:r>
            <a:r>
              <a:rPr lang="en-US" sz="3200" dirty="0" err="1" smtClean="0"/>
              <a:t>Magnetospheric</a:t>
            </a:r>
            <a:r>
              <a:rPr lang="en-US" sz="3200" dirty="0" smtClean="0"/>
              <a:t> </a:t>
            </a:r>
            <a:r>
              <a:rPr lang="en-US" sz="3200" dirty="0" err="1" smtClean="0"/>
              <a:t>Multiscale</a:t>
            </a:r>
            <a:r>
              <a:rPr lang="en-US" sz="3200" dirty="0" smtClean="0"/>
              <a:t> Mission)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 descr="mission_phases_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0" y="1098116"/>
            <a:ext cx="6959780" cy="3356161"/>
          </a:xfrm>
          <a:prstGeom prst="rect">
            <a:avLst/>
          </a:prstGeom>
        </p:spPr>
      </p:pic>
      <p:pic>
        <p:nvPicPr>
          <p:cNvPr id="5" name="Picture 4" descr="MMS_viis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6" y="3960768"/>
            <a:ext cx="4356484" cy="2897232"/>
          </a:xfrm>
          <a:prstGeom prst="rect">
            <a:avLst/>
          </a:prstGeom>
        </p:spPr>
      </p:pic>
      <p:pic>
        <p:nvPicPr>
          <p:cNvPr id="6" name="Picture 5" descr="MMS_coverph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" y="4712310"/>
            <a:ext cx="4441515" cy="1644039"/>
          </a:xfrm>
          <a:prstGeom prst="rect">
            <a:avLst/>
          </a:prstGeom>
        </p:spPr>
      </p:pic>
      <p:pic>
        <p:nvPicPr>
          <p:cNvPr id="7" name="Picture 6" descr="MMS_stick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98" y="1225652"/>
            <a:ext cx="1683522" cy="16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7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Other types of 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11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378" y="1417638"/>
            <a:ext cx="47010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  <a:hlinkClick r:id="rId2" tooltip="Heliocentric orbit"/>
              </a:rPr>
              <a:t>Heliocentric orbit</a:t>
            </a:r>
            <a:r>
              <a:rPr lang="en-US" dirty="0" smtClean="0">
                <a:latin typeface="Helvetica"/>
                <a:cs typeface="Helvetica"/>
              </a:rPr>
              <a:t>: An orbit around the Sun.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STEREO A and STEREO B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Interplanetary space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At different planets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486" y="136753"/>
            <a:ext cx="7554685" cy="774024"/>
          </a:xfrm>
        </p:spPr>
        <p:txBody>
          <a:bodyPr>
            <a:noAutofit/>
          </a:bodyPr>
          <a:lstStyle/>
          <a:p>
            <a:r>
              <a:rPr lang="en-US" sz="2400" dirty="0" smtClean="0"/>
              <a:t>Importance &amp; Our Increasing </a:t>
            </a:r>
            <a:r>
              <a:rPr lang="en-US" sz="2400" dirty="0"/>
              <a:t>Reliance </a:t>
            </a:r>
            <a:r>
              <a:rPr lang="en-US" sz="2400" dirty="0" smtClean="0"/>
              <a:t>on Space </a:t>
            </a:r>
            <a:r>
              <a:rPr lang="en-US" sz="2400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76" y="1142897"/>
            <a:ext cx="4230623" cy="38710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Scientific Research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Space science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Earth science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Human exploration of space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Aeronautics and space transportation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Navigation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Telecommunications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Defense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Space </a:t>
            </a:r>
            <a:r>
              <a:rPr lang="en-US" sz="2000" dirty="0" smtClean="0"/>
              <a:t>environment monitoring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Terrestrial </a:t>
            </a:r>
            <a:r>
              <a:rPr lang="en-US" sz="2000" dirty="0" smtClean="0"/>
              <a:t>weather </a:t>
            </a:r>
            <a:r>
              <a:rPr lang="en-US" sz="2000" dirty="0"/>
              <a:t>m</a:t>
            </a:r>
            <a:r>
              <a:rPr lang="en-US" sz="2000" dirty="0" smtClean="0"/>
              <a:t>onitoring</a:t>
            </a:r>
            <a:endParaRPr lang="en-US" sz="200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590800" y="1048662"/>
            <a:ext cx="6019800" cy="5224463"/>
            <a:chOff x="1632" y="816"/>
            <a:chExt cx="3792" cy="3291"/>
          </a:xfrm>
        </p:grpSpPr>
        <p:pic>
          <p:nvPicPr>
            <p:cNvPr id="7" name="Picture 5" descr="C:\Janet\lws\manspace2xsmall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96"/>
              <a:ext cx="824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C:\Janet\lws\gpsnav2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168"/>
              <a:ext cx="1200" cy="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C:\Janet\lws\satellite2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" y="1824"/>
              <a:ext cx="84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C:\Janet\lws\ozon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08"/>
              <a:ext cx="1536" cy="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 terra.gif                                                      00000421 STAAC #14                      B0D01979: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168"/>
              <a:ext cx="1104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E:\radio_waves_paths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" y="3168"/>
              <a:ext cx="1412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E:\cospar\earth_obj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816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E:\cospar\transport_obj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96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 descr="The_Sun-Earth_connectio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4782412"/>
            <a:ext cx="1857829" cy="14589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6857" y="6364514"/>
            <a:ext cx="1504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Courtesy: J. A. </a:t>
            </a:r>
            <a:r>
              <a:rPr lang="en-US" sz="1200" dirty="0" err="1" smtClean="0"/>
              <a:t>Pellish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575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718" y="1395412"/>
            <a:ext cx="7772400" cy="147002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660066"/>
                </a:solidFill>
                <a:latin typeface="Helvetica"/>
                <a:cs typeface="Helvetica"/>
              </a:rPr>
              <a:t>Space Weather impacts on spacecraft operation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0" y="155120"/>
            <a:ext cx="5372100" cy="591078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Space Environment Model Use in Mission Life Cycle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33400" y="1752600"/>
            <a:ext cx="7094538" cy="4460875"/>
            <a:chOff x="720" y="1152"/>
            <a:chExt cx="4469" cy="2810"/>
          </a:xfrm>
        </p:grpSpPr>
        <p:sp>
          <p:nvSpPr>
            <p:cNvPr id="12293" name="Text Box 3"/>
            <p:cNvSpPr txBox="1">
              <a:spLocks noChangeArrowheads="1"/>
            </p:cNvSpPr>
            <p:nvPr/>
          </p:nvSpPr>
          <p:spPr bwMode="auto">
            <a:xfrm>
              <a:off x="1287" y="1152"/>
              <a:ext cx="1841" cy="2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Mission Concept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Mission Planning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Design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Launch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Operations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Anomaly Resolution</a:t>
              </a:r>
            </a:p>
          </p:txBody>
        </p:sp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>
              <a:off x="3490" y="1440"/>
              <a:ext cx="1587" cy="523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Space Climate</a:t>
              </a:r>
            </a:p>
            <a:p>
              <a:r>
                <a:rPr lang="en-US" sz="2000">
                  <a:solidFill>
                    <a:srgbClr val="002086"/>
                  </a:solidFill>
                  <a:latin typeface="Helvetica"/>
                  <a:cs typeface="Helvetica"/>
                </a:rPr>
                <a:t>Minimize Risk</a:t>
              </a:r>
            </a:p>
          </p:txBody>
        </p:sp>
        <p:sp>
          <p:nvSpPr>
            <p:cNvPr id="12295" name="Text Box 5"/>
            <p:cNvSpPr txBox="1">
              <a:spLocks noChangeArrowheads="1"/>
            </p:cNvSpPr>
            <p:nvPr/>
          </p:nvSpPr>
          <p:spPr bwMode="auto">
            <a:xfrm>
              <a:off x="3456" y="2304"/>
              <a:ext cx="1733" cy="523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Space Weather</a:t>
              </a:r>
            </a:p>
            <a:p>
              <a:r>
                <a:rPr lang="en-US" sz="2000">
                  <a:solidFill>
                    <a:srgbClr val="002086"/>
                  </a:solidFill>
                  <a:latin typeface="Helvetica"/>
                  <a:cs typeface="Helvetica"/>
                </a:rPr>
                <a:t>Manage Residual Risk</a:t>
              </a:r>
            </a:p>
          </p:txBody>
        </p:sp>
        <p:sp>
          <p:nvSpPr>
            <p:cNvPr id="12296" name="Text Box 6"/>
            <p:cNvSpPr txBox="1">
              <a:spLocks noChangeArrowheads="1"/>
            </p:cNvSpPr>
            <p:nvPr/>
          </p:nvSpPr>
          <p:spPr bwMode="auto">
            <a:xfrm>
              <a:off x="4000" y="2976"/>
              <a:ext cx="582" cy="33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Both</a:t>
              </a:r>
            </a:p>
          </p:txBody>
        </p:sp>
        <p:sp>
          <p:nvSpPr>
            <p:cNvPr id="12297" name="AutoShape 7"/>
            <p:cNvSpPr>
              <a:spLocks/>
            </p:cNvSpPr>
            <p:nvPr/>
          </p:nvSpPr>
          <p:spPr bwMode="auto">
            <a:xfrm>
              <a:off x="3024" y="1248"/>
              <a:ext cx="288" cy="960"/>
            </a:xfrm>
            <a:prstGeom prst="rightBrace">
              <a:avLst>
                <a:gd name="adj1" fmla="val 27778"/>
                <a:gd name="adj2" fmla="val 50000"/>
              </a:avLst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  <p:sp>
          <p:nvSpPr>
            <p:cNvPr id="12298" name="AutoShape 8"/>
            <p:cNvSpPr>
              <a:spLocks/>
            </p:cNvSpPr>
            <p:nvPr/>
          </p:nvSpPr>
          <p:spPr bwMode="auto">
            <a:xfrm>
              <a:off x="3024" y="2256"/>
              <a:ext cx="288" cy="624"/>
            </a:xfrm>
            <a:prstGeom prst="rightBrace">
              <a:avLst>
                <a:gd name="adj1" fmla="val 18056"/>
                <a:gd name="adj2" fmla="val 50000"/>
              </a:avLst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299" name="Line 9"/>
            <p:cNvSpPr>
              <a:spLocks noChangeShapeType="1"/>
            </p:cNvSpPr>
            <p:nvPr/>
          </p:nvSpPr>
          <p:spPr bwMode="auto">
            <a:xfrm>
              <a:off x="3312" y="3120"/>
              <a:ext cx="33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300" name="AutoShape 10"/>
            <p:cNvSpPr>
              <a:spLocks noChangeArrowheads="1"/>
            </p:cNvSpPr>
            <p:nvPr/>
          </p:nvSpPr>
          <p:spPr bwMode="auto">
            <a:xfrm rot="5400000">
              <a:off x="-24" y="1992"/>
              <a:ext cx="1920" cy="432"/>
            </a:xfrm>
            <a:custGeom>
              <a:avLst/>
              <a:gdLst>
                <a:gd name="T0" fmla="*/ 147 w 21600"/>
                <a:gd name="T1" fmla="*/ 0 h 21600"/>
                <a:gd name="T2" fmla="*/ 0 w 21600"/>
                <a:gd name="T3" fmla="*/ 4 h 21600"/>
                <a:gd name="T4" fmla="*/ 147 w 21600"/>
                <a:gd name="T5" fmla="*/ 9 h 21600"/>
                <a:gd name="T6" fmla="*/ 171 w 21600"/>
                <a:gd name="T7" fmla="*/ 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300 h 21600"/>
                <a:gd name="T14" fmla="*/ 20351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608" y="0"/>
                  </a:moveTo>
                  <a:lnTo>
                    <a:pt x="18608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8608" y="15300"/>
                  </a:lnTo>
                  <a:lnTo>
                    <a:pt x="18608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2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301" name="Text Box 11"/>
            <p:cNvSpPr txBox="1">
              <a:spLocks noChangeArrowheads="1"/>
            </p:cNvSpPr>
            <p:nvPr/>
          </p:nvSpPr>
          <p:spPr bwMode="auto">
            <a:xfrm>
              <a:off x="3593" y="3264"/>
              <a:ext cx="1399" cy="6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Helvetica"/>
                  <a:cs typeface="Helvetica"/>
                </a:rPr>
                <a:t>+</a:t>
              </a:r>
            </a:p>
            <a:p>
              <a:r>
                <a:rPr lang="en-US" sz="2400">
                  <a:solidFill>
                    <a:schemeClr val="tx2"/>
                  </a:solidFill>
                  <a:latin typeface="Helvetica"/>
                  <a:cs typeface="Helvetica"/>
                </a:rPr>
                <a:t>in situ</a:t>
              </a:r>
            </a:p>
            <a:p>
              <a:r>
                <a:rPr lang="en-US" sz="2400">
                  <a:solidFill>
                    <a:schemeClr val="tx2"/>
                  </a:solidFill>
                  <a:latin typeface="Helvetica"/>
                  <a:cs typeface="Helvetica"/>
                </a:rPr>
                <a:t>measurements</a:t>
              </a:r>
            </a:p>
          </p:txBody>
        </p:sp>
      </p:grp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86600" y="6553200"/>
            <a:ext cx="1905000" cy="203200"/>
          </a:xfrm>
          <a:noFill/>
        </p:spPr>
        <p:txBody>
          <a:bodyPr/>
          <a:lstStyle/>
          <a:p>
            <a:fld id="{1390FF83-615A-432B-98F7-DC00D361E064}" type="slidenum">
              <a:rPr lang="en-US" smtClean="0">
                <a:latin typeface="Helvetica"/>
                <a:cs typeface="Helvetica"/>
              </a:rPr>
              <a:pPr/>
              <a:t>14</a:t>
            </a:fld>
            <a:endParaRPr lang="en-US" smtClean="0"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7627524" y="3798975"/>
            <a:ext cx="888545" cy="11340"/>
          </a:xfrm>
          <a:prstGeom prst="straightConnector1">
            <a:avLst/>
          </a:prstGeom>
          <a:ln w="69850">
            <a:solidFill>
              <a:srgbClr val="0E47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34033" y="2413569"/>
            <a:ext cx="136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NASA Space Weather  services</a:t>
            </a:r>
            <a:endParaRPr lang="en-US" b="1" dirty="0">
              <a:latin typeface="Helvetica"/>
              <a:cs typeface="Helvetica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4355407" y="3810314"/>
            <a:ext cx="4160664" cy="1142686"/>
          </a:xfrm>
          <a:prstGeom prst="straightConnector1">
            <a:avLst/>
          </a:prstGeom>
          <a:ln w="69850">
            <a:solidFill>
              <a:srgbClr val="0E47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Environment &amp; Effects (1)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237062"/>
              </p:ext>
            </p:extLst>
          </p:nvPr>
        </p:nvGraphicFramePr>
        <p:xfrm>
          <a:off x="457200" y="1194253"/>
          <a:ext cx="8305800" cy="4881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629"/>
                <a:gridCol w="3120571"/>
                <a:gridCol w="2768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Ionizing Dose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(TID)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microelectronics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electrons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 protons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Displacement Damage Dose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(DDD)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optical components and some electronics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solar cells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electrons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Neutrons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Single-Event Effects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(SEE)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corruption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Noise on images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 shutdowns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Electronic component damage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GCR heavy ions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 protons and heavy ions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Neutrons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Surface Erosion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thermal, electrical, optical properties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structural integrity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Particle radiation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Ultraviolet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Atomic oxygen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Micrometeoroids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Contamination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43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Environment &amp; Effects (2)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856995"/>
              </p:ext>
            </p:extLst>
          </p:nvPr>
        </p:nvGraphicFramePr>
        <p:xfrm>
          <a:off x="457200" y="1165225"/>
          <a:ext cx="8305800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Surface Charging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Biasing of instrument readings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Power drains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Physical damage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Dense, cold plasma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Hot plasma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Deep Dielectric Charging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Biasing of instrument readings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Electrical discharges causing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physical damage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High-energy electrons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Structure Impacts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Structural damage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Decompression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Micrometeoroids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Orbital debris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Drag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Torques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Orbital decay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Neutral thermosphere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5980" y="0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+mn-lt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59880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028" y="114980"/>
            <a:ext cx="6611257" cy="632505"/>
          </a:xfrm>
        </p:spPr>
        <p:txBody>
          <a:bodyPr/>
          <a:lstStyle/>
          <a:p>
            <a:r>
              <a:rPr lang="en-US" sz="2400" dirty="0" smtClean="0"/>
              <a:t>Visual representation of space environment hazards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at_impacts_Mazur_Space_Weather_Impac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8164" r="4734" b="6967"/>
          <a:stretch/>
        </p:blipFill>
        <p:spPr>
          <a:xfrm>
            <a:off x="551543" y="1037771"/>
            <a:ext cx="7837715" cy="582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6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Dose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490" y="1165382"/>
            <a:ext cx="4158054" cy="5004064"/>
          </a:xfrm>
        </p:spPr>
        <p:txBody>
          <a:bodyPr>
            <a:normAutofit/>
          </a:bodyPr>
          <a:lstStyle/>
          <a:p>
            <a:r>
              <a:rPr lang="en-US" sz="2000" dirty="0"/>
              <a:t>Total Ionizing Dose (TID) – cumulative damage resulting from ionization (electron-hole pair formation) causing</a:t>
            </a:r>
          </a:p>
          <a:p>
            <a:pPr lvl="1"/>
            <a:r>
              <a:rPr lang="en-US" sz="1800" dirty="0"/>
              <a:t>Threshold voltage shifts</a:t>
            </a:r>
          </a:p>
          <a:p>
            <a:pPr lvl="1"/>
            <a:r>
              <a:rPr lang="en-US" sz="1800" dirty="0"/>
              <a:t>Timing skews</a:t>
            </a:r>
          </a:p>
          <a:p>
            <a:pPr lvl="1"/>
            <a:r>
              <a:rPr lang="en-US" sz="1800" dirty="0"/>
              <a:t>Leakage currents</a:t>
            </a:r>
          </a:p>
          <a:p>
            <a:r>
              <a:rPr lang="en-US" sz="2000" dirty="0" smtClean="0"/>
              <a:t>Displacement Damage Dose (DDD) </a:t>
            </a:r>
            <a:r>
              <a:rPr lang="en-US" sz="2000" dirty="0"/>
              <a:t>– cumulative damage resulting from displacement of atoms in semiconductor lattice structure causing:</a:t>
            </a:r>
          </a:p>
          <a:p>
            <a:pPr lvl="1"/>
            <a:r>
              <a:rPr lang="en-US" sz="1800" dirty="0"/>
              <a:t>Carrier lifetime shortening</a:t>
            </a:r>
          </a:p>
          <a:p>
            <a:pPr lvl="1"/>
            <a:r>
              <a:rPr lang="en-US" sz="1800" dirty="0"/>
              <a:t>Mobility </a:t>
            </a:r>
            <a:r>
              <a:rPr lang="en-US" sz="1800" dirty="0" smtClean="0"/>
              <a:t>degradation</a:t>
            </a:r>
            <a:endParaRPr lang="en-US" sz="18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48200" y="982661"/>
            <a:ext cx="3736000" cy="2776537"/>
            <a:chOff x="579" y="805"/>
            <a:chExt cx="4170" cy="298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143" y="1087"/>
              <a:ext cx="3574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143" y="2964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143" y="2652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143" y="2341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143" y="2021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143" y="1710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143" y="1398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143" y="1087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856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569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3290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004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4717" y="1087"/>
              <a:ext cx="1" cy="2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1143" y="1087"/>
              <a:ext cx="1" cy="2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1143" y="1316"/>
              <a:ext cx="2861" cy="910"/>
              <a:chOff x="1143" y="1316"/>
              <a:chExt cx="2861" cy="910"/>
            </a:xfrm>
          </p:grpSpPr>
          <p:sp>
            <p:nvSpPr>
              <p:cNvPr id="94" name="Line 21"/>
              <p:cNvSpPr>
                <a:spLocks noChangeShapeType="1"/>
              </p:cNvSpPr>
              <p:nvPr/>
            </p:nvSpPr>
            <p:spPr bwMode="auto">
              <a:xfrm>
                <a:off x="1143" y="1316"/>
                <a:ext cx="360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22"/>
              <p:cNvSpPr>
                <a:spLocks noChangeShapeType="1"/>
              </p:cNvSpPr>
              <p:nvPr/>
            </p:nvSpPr>
            <p:spPr bwMode="auto">
              <a:xfrm>
                <a:off x="1503" y="1316"/>
                <a:ext cx="353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23"/>
              <p:cNvSpPr>
                <a:spLocks noChangeShapeType="1"/>
              </p:cNvSpPr>
              <p:nvPr/>
            </p:nvSpPr>
            <p:spPr bwMode="auto">
              <a:xfrm>
                <a:off x="1856" y="1316"/>
                <a:ext cx="361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24"/>
              <p:cNvSpPr>
                <a:spLocks noChangeShapeType="1"/>
              </p:cNvSpPr>
              <p:nvPr/>
            </p:nvSpPr>
            <p:spPr bwMode="auto">
              <a:xfrm>
                <a:off x="2217" y="1316"/>
                <a:ext cx="352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25"/>
              <p:cNvSpPr>
                <a:spLocks noChangeShapeType="1"/>
              </p:cNvSpPr>
              <p:nvPr/>
            </p:nvSpPr>
            <p:spPr bwMode="auto">
              <a:xfrm>
                <a:off x="2569" y="1316"/>
                <a:ext cx="361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26"/>
              <p:cNvSpPr>
                <a:spLocks noChangeShapeType="1"/>
              </p:cNvSpPr>
              <p:nvPr/>
            </p:nvSpPr>
            <p:spPr bwMode="auto">
              <a:xfrm>
                <a:off x="2930" y="1316"/>
                <a:ext cx="360" cy="1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27"/>
              <p:cNvSpPr>
                <a:spLocks noChangeShapeType="1"/>
              </p:cNvSpPr>
              <p:nvPr/>
            </p:nvSpPr>
            <p:spPr bwMode="auto">
              <a:xfrm>
                <a:off x="3290" y="1332"/>
                <a:ext cx="353" cy="9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28"/>
              <p:cNvSpPr>
                <a:spLocks noChangeShapeType="1"/>
              </p:cNvSpPr>
              <p:nvPr/>
            </p:nvSpPr>
            <p:spPr bwMode="auto">
              <a:xfrm>
                <a:off x="3643" y="1431"/>
                <a:ext cx="361" cy="795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9"/>
            <p:cNvGrpSpPr>
              <a:grpSpLocks/>
            </p:cNvGrpSpPr>
            <p:nvPr/>
          </p:nvGrpSpPr>
          <p:grpSpPr bwMode="auto">
            <a:xfrm>
              <a:off x="1143" y="1087"/>
              <a:ext cx="3575" cy="2189"/>
              <a:chOff x="1143" y="1087"/>
              <a:chExt cx="3575" cy="2189"/>
            </a:xfrm>
          </p:grpSpPr>
          <p:sp>
            <p:nvSpPr>
              <p:cNvPr id="52" name="Rectangle 30"/>
              <p:cNvSpPr>
                <a:spLocks noChangeArrowheads="1"/>
              </p:cNvSpPr>
              <p:nvPr/>
            </p:nvSpPr>
            <p:spPr bwMode="auto">
              <a:xfrm>
                <a:off x="1143" y="1087"/>
                <a:ext cx="3574" cy="218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1"/>
              <p:cNvSpPr>
                <a:spLocks noChangeShapeType="1"/>
              </p:cNvSpPr>
              <p:nvPr/>
            </p:nvSpPr>
            <p:spPr bwMode="auto">
              <a:xfrm>
                <a:off x="1143" y="3275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2"/>
              <p:cNvSpPr>
                <a:spLocks noChangeShapeType="1"/>
              </p:cNvSpPr>
              <p:nvPr/>
            </p:nvSpPr>
            <p:spPr bwMode="auto">
              <a:xfrm>
                <a:off x="1143" y="3120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3"/>
              <p:cNvSpPr>
                <a:spLocks noChangeShapeType="1"/>
              </p:cNvSpPr>
              <p:nvPr/>
            </p:nvSpPr>
            <p:spPr bwMode="auto">
              <a:xfrm>
                <a:off x="1143" y="2964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4"/>
              <p:cNvSpPr>
                <a:spLocks noChangeShapeType="1"/>
              </p:cNvSpPr>
              <p:nvPr/>
            </p:nvSpPr>
            <p:spPr bwMode="auto">
              <a:xfrm>
                <a:off x="1143" y="2808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35"/>
              <p:cNvSpPr>
                <a:spLocks noChangeShapeType="1"/>
              </p:cNvSpPr>
              <p:nvPr/>
            </p:nvSpPr>
            <p:spPr bwMode="auto">
              <a:xfrm>
                <a:off x="1143" y="2652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36"/>
              <p:cNvSpPr>
                <a:spLocks noChangeShapeType="1"/>
              </p:cNvSpPr>
              <p:nvPr/>
            </p:nvSpPr>
            <p:spPr bwMode="auto">
              <a:xfrm>
                <a:off x="1143" y="2497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7"/>
              <p:cNvSpPr>
                <a:spLocks noChangeShapeType="1"/>
              </p:cNvSpPr>
              <p:nvPr/>
            </p:nvSpPr>
            <p:spPr bwMode="auto">
              <a:xfrm>
                <a:off x="1143" y="2341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38"/>
              <p:cNvSpPr>
                <a:spLocks noChangeShapeType="1"/>
              </p:cNvSpPr>
              <p:nvPr/>
            </p:nvSpPr>
            <p:spPr bwMode="auto">
              <a:xfrm>
                <a:off x="1143" y="2185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39"/>
              <p:cNvSpPr>
                <a:spLocks noChangeShapeType="1"/>
              </p:cNvSpPr>
              <p:nvPr/>
            </p:nvSpPr>
            <p:spPr bwMode="auto">
              <a:xfrm>
                <a:off x="1143" y="2021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40"/>
              <p:cNvSpPr>
                <a:spLocks noChangeShapeType="1"/>
              </p:cNvSpPr>
              <p:nvPr/>
            </p:nvSpPr>
            <p:spPr bwMode="auto">
              <a:xfrm>
                <a:off x="1143" y="1865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41"/>
              <p:cNvSpPr>
                <a:spLocks noChangeShapeType="1"/>
              </p:cNvSpPr>
              <p:nvPr/>
            </p:nvSpPr>
            <p:spPr bwMode="auto">
              <a:xfrm>
                <a:off x="1143" y="1710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42"/>
              <p:cNvSpPr>
                <a:spLocks noChangeShapeType="1"/>
              </p:cNvSpPr>
              <p:nvPr/>
            </p:nvSpPr>
            <p:spPr bwMode="auto">
              <a:xfrm>
                <a:off x="1143" y="1554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43"/>
              <p:cNvSpPr>
                <a:spLocks noChangeShapeType="1"/>
              </p:cNvSpPr>
              <p:nvPr/>
            </p:nvSpPr>
            <p:spPr bwMode="auto">
              <a:xfrm>
                <a:off x="1143" y="1398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44"/>
              <p:cNvSpPr>
                <a:spLocks noChangeShapeType="1"/>
              </p:cNvSpPr>
              <p:nvPr/>
            </p:nvSpPr>
            <p:spPr bwMode="auto">
              <a:xfrm>
                <a:off x="1143" y="1242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45"/>
              <p:cNvSpPr>
                <a:spLocks noChangeShapeType="1"/>
              </p:cNvSpPr>
              <p:nvPr/>
            </p:nvSpPr>
            <p:spPr bwMode="auto">
              <a:xfrm>
                <a:off x="1143" y="1087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46"/>
              <p:cNvSpPr>
                <a:spLocks noChangeShapeType="1"/>
              </p:cNvSpPr>
              <p:nvPr/>
            </p:nvSpPr>
            <p:spPr bwMode="auto">
              <a:xfrm>
                <a:off x="1143" y="3275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47"/>
              <p:cNvSpPr>
                <a:spLocks noChangeShapeType="1"/>
              </p:cNvSpPr>
              <p:nvPr/>
            </p:nvSpPr>
            <p:spPr bwMode="auto">
              <a:xfrm>
                <a:off x="1143" y="2964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48"/>
              <p:cNvSpPr>
                <a:spLocks noChangeShapeType="1"/>
              </p:cNvSpPr>
              <p:nvPr/>
            </p:nvSpPr>
            <p:spPr bwMode="auto">
              <a:xfrm>
                <a:off x="1143" y="2652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49"/>
              <p:cNvSpPr>
                <a:spLocks noChangeShapeType="1"/>
              </p:cNvSpPr>
              <p:nvPr/>
            </p:nvSpPr>
            <p:spPr bwMode="auto">
              <a:xfrm>
                <a:off x="1143" y="2341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50"/>
              <p:cNvSpPr>
                <a:spLocks noChangeShapeType="1"/>
              </p:cNvSpPr>
              <p:nvPr/>
            </p:nvSpPr>
            <p:spPr bwMode="auto">
              <a:xfrm>
                <a:off x="1143" y="2021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51"/>
              <p:cNvSpPr>
                <a:spLocks noChangeShapeType="1"/>
              </p:cNvSpPr>
              <p:nvPr/>
            </p:nvSpPr>
            <p:spPr bwMode="auto">
              <a:xfrm>
                <a:off x="1143" y="1710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52"/>
              <p:cNvSpPr>
                <a:spLocks noChangeShapeType="1"/>
              </p:cNvSpPr>
              <p:nvPr/>
            </p:nvSpPr>
            <p:spPr bwMode="auto">
              <a:xfrm>
                <a:off x="1143" y="1398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53"/>
              <p:cNvSpPr>
                <a:spLocks noChangeShapeType="1"/>
              </p:cNvSpPr>
              <p:nvPr/>
            </p:nvSpPr>
            <p:spPr bwMode="auto">
              <a:xfrm>
                <a:off x="1143" y="1087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54"/>
              <p:cNvSpPr>
                <a:spLocks noChangeShapeType="1"/>
              </p:cNvSpPr>
              <p:nvPr/>
            </p:nvSpPr>
            <p:spPr bwMode="auto">
              <a:xfrm>
                <a:off x="1143" y="3275"/>
                <a:ext cx="357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55"/>
              <p:cNvSpPr>
                <a:spLocks noChangeShapeType="1"/>
              </p:cNvSpPr>
              <p:nvPr/>
            </p:nvSpPr>
            <p:spPr bwMode="auto">
              <a:xfrm flipV="1">
                <a:off x="1143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56"/>
              <p:cNvSpPr>
                <a:spLocks noChangeShapeType="1"/>
              </p:cNvSpPr>
              <p:nvPr/>
            </p:nvSpPr>
            <p:spPr bwMode="auto">
              <a:xfrm flipV="1">
                <a:off x="1503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57"/>
              <p:cNvSpPr>
                <a:spLocks noChangeShapeType="1"/>
              </p:cNvSpPr>
              <p:nvPr/>
            </p:nvSpPr>
            <p:spPr bwMode="auto">
              <a:xfrm flipV="1">
                <a:off x="1856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2217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 flipV="1">
                <a:off x="2569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60"/>
              <p:cNvSpPr>
                <a:spLocks noChangeShapeType="1"/>
              </p:cNvSpPr>
              <p:nvPr/>
            </p:nvSpPr>
            <p:spPr bwMode="auto">
              <a:xfrm flipV="1">
                <a:off x="2930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61"/>
              <p:cNvSpPr>
                <a:spLocks noChangeShapeType="1"/>
              </p:cNvSpPr>
              <p:nvPr/>
            </p:nvSpPr>
            <p:spPr bwMode="auto">
              <a:xfrm flipV="1">
                <a:off x="3290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62"/>
              <p:cNvSpPr>
                <a:spLocks noChangeShapeType="1"/>
              </p:cNvSpPr>
              <p:nvPr/>
            </p:nvSpPr>
            <p:spPr bwMode="auto">
              <a:xfrm flipV="1">
                <a:off x="3643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63"/>
              <p:cNvSpPr>
                <a:spLocks noChangeShapeType="1"/>
              </p:cNvSpPr>
              <p:nvPr/>
            </p:nvSpPr>
            <p:spPr bwMode="auto">
              <a:xfrm flipV="1">
                <a:off x="4004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64"/>
              <p:cNvSpPr>
                <a:spLocks noChangeShapeType="1"/>
              </p:cNvSpPr>
              <p:nvPr/>
            </p:nvSpPr>
            <p:spPr bwMode="auto">
              <a:xfrm flipV="1">
                <a:off x="4356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65"/>
              <p:cNvSpPr>
                <a:spLocks noChangeShapeType="1"/>
              </p:cNvSpPr>
              <p:nvPr/>
            </p:nvSpPr>
            <p:spPr bwMode="auto">
              <a:xfrm flipV="1">
                <a:off x="4717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6"/>
              <p:cNvSpPr>
                <a:spLocks noChangeShapeType="1"/>
              </p:cNvSpPr>
              <p:nvPr/>
            </p:nvSpPr>
            <p:spPr bwMode="auto">
              <a:xfrm flipV="1">
                <a:off x="1143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67"/>
              <p:cNvSpPr>
                <a:spLocks noChangeShapeType="1"/>
              </p:cNvSpPr>
              <p:nvPr/>
            </p:nvSpPr>
            <p:spPr bwMode="auto">
              <a:xfrm flipV="1">
                <a:off x="1856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68"/>
              <p:cNvSpPr>
                <a:spLocks noChangeShapeType="1"/>
              </p:cNvSpPr>
              <p:nvPr/>
            </p:nvSpPr>
            <p:spPr bwMode="auto">
              <a:xfrm flipV="1">
                <a:off x="2569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69"/>
              <p:cNvSpPr>
                <a:spLocks noChangeShapeType="1"/>
              </p:cNvSpPr>
              <p:nvPr/>
            </p:nvSpPr>
            <p:spPr bwMode="auto">
              <a:xfrm flipV="1">
                <a:off x="3290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70"/>
              <p:cNvSpPr>
                <a:spLocks noChangeShapeType="1"/>
              </p:cNvSpPr>
              <p:nvPr/>
            </p:nvSpPr>
            <p:spPr bwMode="auto">
              <a:xfrm flipV="1">
                <a:off x="4004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71"/>
              <p:cNvSpPr>
                <a:spLocks noChangeShapeType="1"/>
              </p:cNvSpPr>
              <p:nvPr/>
            </p:nvSpPr>
            <p:spPr bwMode="auto">
              <a:xfrm flipV="1">
                <a:off x="4717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72"/>
            <p:cNvGrpSpPr>
              <a:grpSpLocks/>
            </p:cNvGrpSpPr>
            <p:nvPr/>
          </p:nvGrpSpPr>
          <p:grpSpPr bwMode="auto">
            <a:xfrm>
              <a:off x="1102" y="1275"/>
              <a:ext cx="2943" cy="992"/>
              <a:chOff x="1102" y="1275"/>
              <a:chExt cx="2943" cy="992"/>
            </a:xfrm>
          </p:grpSpPr>
          <p:sp>
            <p:nvSpPr>
              <p:cNvPr id="43" name="Freeform 73"/>
              <p:cNvSpPr>
                <a:spLocks/>
              </p:cNvSpPr>
              <p:nvPr/>
            </p:nvSpPr>
            <p:spPr bwMode="auto">
              <a:xfrm>
                <a:off x="1102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74"/>
              <p:cNvSpPr>
                <a:spLocks/>
              </p:cNvSpPr>
              <p:nvPr/>
            </p:nvSpPr>
            <p:spPr bwMode="auto">
              <a:xfrm>
                <a:off x="1463" y="1275"/>
                <a:ext cx="81" cy="82"/>
              </a:xfrm>
              <a:custGeom>
                <a:avLst/>
                <a:gdLst>
                  <a:gd name="T0" fmla="*/ 40 w 81"/>
                  <a:gd name="T1" fmla="*/ 0 h 82"/>
                  <a:gd name="T2" fmla="*/ 81 w 81"/>
                  <a:gd name="T3" fmla="*/ 41 h 82"/>
                  <a:gd name="T4" fmla="*/ 40 w 81"/>
                  <a:gd name="T5" fmla="*/ 82 h 82"/>
                  <a:gd name="T6" fmla="*/ 0 w 81"/>
                  <a:gd name="T7" fmla="*/ 41 h 82"/>
                  <a:gd name="T8" fmla="*/ 40 w 81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82"/>
                  <a:gd name="T17" fmla="*/ 81 w 81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82">
                    <a:moveTo>
                      <a:pt x="40" y="0"/>
                    </a:moveTo>
                    <a:lnTo>
                      <a:pt x="81" y="41"/>
                    </a:lnTo>
                    <a:lnTo>
                      <a:pt x="40" y="82"/>
                    </a:lnTo>
                    <a:lnTo>
                      <a:pt x="0" y="41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75"/>
              <p:cNvSpPr>
                <a:spLocks/>
              </p:cNvSpPr>
              <p:nvPr/>
            </p:nvSpPr>
            <p:spPr bwMode="auto">
              <a:xfrm>
                <a:off x="1815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76"/>
              <p:cNvSpPr>
                <a:spLocks/>
              </p:cNvSpPr>
              <p:nvPr/>
            </p:nvSpPr>
            <p:spPr bwMode="auto">
              <a:xfrm>
                <a:off x="2176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77"/>
              <p:cNvSpPr>
                <a:spLocks/>
              </p:cNvSpPr>
              <p:nvPr/>
            </p:nvSpPr>
            <p:spPr bwMode="auto">
              <a:xfrm>
                <a:off x="2528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78"/>
              <p:cNvSpPr>
                <a:spLocks/>
              </p:cNvSpPr>
              <p:nvPr/>
            </p:nvSpPr>
            <p:spPr bwMode="auto">
              <a:xfrm>
                <a:off x="2889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79"/>
              <p:cNvSpPr>
                <a:spLocks/>
              </p:cNvSpPr>
              <p:nvPr/>
            </p:nvSpPr>
            <p:spPr bwMode="auto">
              <a:xfrm>
                <a:off x="3249" y="1291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80"/>
              <p:cNvSpPr>
                <a:spLocks/>
              </p:cNvSpPr>
              <p:nvPr/>
            </p:nvSpPr>
            <p:spPr bwMode="auto">
              <a:xfrm>
                <a:off x="3602" y="1390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81"/>
              <p:cNvSpPr>
                <a:spLocks/>
              </p:cNvSpPr>
              <p:nvPr/>
            </p:nvSpPr>
            <p:spPr bwMode="auto">
              <a:xfrm>
                <a:off x="3963" y="218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82"/>
            <p:cNvGrpSpPr>
              <a:grpSpLocks/>
            </p:cNvGrpSpPr>
            <p:nvPr/>
          </p:nvGrpSpPr>
          <p:grpSpPr bwMode="auto">
            <a:xfrm>
              <a:off x="579" y="805"/>
              <a:ext cx="4170" cy="2987"/>
              <a:chOff x="579" y="805"/>
              <a:chExt cx="4170" cy="2987"/>
            </a:xfrm>
          </p:grpSpPr>
          <p:sp>
            <p:nvSpPr>
              <p:cNvPr id="27" name="Rectangle 83"/>
              <p:cNvSpPr>
                <a:spLocks noChangeArrowheads="1"/>
              </p:cNvSpPr>
              <p:nvPr/>
            </p:nvSpPr>
            <p:spPr bwMode="auto">
              <a:xfrm>
                <a:off x="982" y="3210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  <p:sp>
            <p:nvSpPr>
              <p:cNvPr id="28" name="Rectangle 84"/>
              <p:cNvSpPr>
                <a:spLocks noChangeArrowheads="1"/>
              </p:cNvSpPr>
              <p:nvPr/>
            </p:nvSpPr>
            <p:spPr bwMode="auto">
              <a:xfrm>
                <a:off x="982" y="2899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29" name="Rectangle 85"/>
              <p:cNvSpPr>
                <a:spLocks noChangeArrowheads="1"/>
              </p:cNvSpPr>
              <p:nvPr/>
            </p:nvSpPr>
            <p:spPr bwMode="auto">
              <a:xfrm>
                <a:off x="982" y="2588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30" name="Rectangle 86"/>
              <p:cNvSpPr>
                <a:spLocks noChangeArrowheads="1"/>
              </p:cNvSpPr>
              <p:nvPr/>
            </p:nvSpPr>
            <p:spPr bwMode="auto">
              <a:xfrm>
                <a:off x="982" y="2276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31" name="Rectangle 87"/>
              <p:cNvSpPr>
                <a:spLocks noChangeArrowheads="1"/>
              </p:cNvSpPr>
              <p:nvPr/>
            </p:nvSpPr>
            <p:spPr bwMode="auto">
              <a:xfrm>
                <a:off x="982" y="1955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8</a:t>
                </a:r>
              </a:p>
            </p:txBody>
          </p:sp>
          <p:sp>
            <p:nvSpPr>
              <p:cNvPr id="32" name="Rectangle 88"/>
              <p:cNvSpPr>
                <a:spLocks noChangeArrowheads="1"/>
              </p:cNvSpPr>
              <p:nvPr/>
            </p:nvSpPr>
            <p:spPr bwMode="auto">
              <a:xfrm>
                <a:off x="908" y="1644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10</a:t>
                </a:r>
              </a:p>
            </p:txBody>
          </p:sp>
          <p:sp>
            <p:nvSpPr>
              <p:cNvPr id="33" name="Rectangle 89"/>
              <p:cNvSpPr>
                <a:spLocks noChangeArrowheads="1"/>
              </p:cNvSpPr>
              <p:nvPr/>
            </p:nvSpPr>
            <p:spPr bwMode="auto">
              <a:xfrm>
                <a:off x="908" y="1331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12</a:t>
                </a:r>
              </a:p>
            </p:txBody>
          </p:sp>
          <p:sp>
            <p:nvSpPr>
              <p:cNvPr id="34" name="Rectangle 90"/>
              <p:cNvSpPr>
                <a:spLocks noChangeArrowheads="1"/>
              </p:cNvSpPr>
              <p:nvPr/>
            </p:nvSpPr>
            <p:spPr bwMode="auto">
              <a:xfrm>
                <a:off x="908" y="1022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  <a:latin typeface="+mn-lt"/>
                  </a:rPr>
                  <a:t>14</a:t>
                </a:r>
              </a:p>
            </p:txBody>
          </p:sp>
          <p:sp>
            <p:nvSpPr>
              <p:cNvPr id="35" name="Rectangle 91"/>
              <p:cNvSpPr>
                <a:spLocks noChangeArrowheads="1"/>
              </p:cNvSpPr>
              <p:nvPr/>
            </p:nvSpPr>
            <p:spPr bwMode="auto">
              <a:xfrm>
                <a:off x="1084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  <p:sp>
            <p:nvSpPr>
              <p:cNvPr id="36" name="Rectangle 92"/>
              <p:cNvSpPr>
                <a:spLocks noChangeArrowheads="1"/>
              </p:cNvSpPr>
              <p:nvPr/>
            </p:nvSpPr>
            <p:spPr bwMode="auto">
              <a:xfrm>
                <a:off x="1798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37" name="Rectangle 93"/>
              <p:cNvSpPr>
                <a:spLocks noChangeArrowheads="1"/>
              </p:cNvSpPr>
              <p:nvPr/>
            </p:nvSpPr>
            <p:spPr bwMode="auto">
              <a:xfrm>
                <a:off x="2514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38" name="Rectangle 94"/>
              <p:cNvSpPr>
                <a:spLocks noChangeArrowheads="1"/>
              </p:cNvSpPr>
              <p:nvPr/>
            </p:nvSpPr>
            <p:spPr bwMode="auto">
              <a:xfrm>
                <a:off x="3233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39" name="Rectangle 95"/>
              <p:cNvSpPr>
                <a:spLocks noChangeArrowheads="1"/>
              </p:cNvSpPr>
              <p:nvPr/>
            </p:nvSpPr>
            <p:spPr bwMode="auto">
              <a:xfrm>
                <a:off x="3946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8</a:t>
                </a:r>
              </a:p>
            </p:txBody>
          </p:sp>
          <p:sp>
            <p:nvSpPr>
              <p:cNvPr id="40" name="Rectangle 96"/>
              <p:cNvSpPr>
                <a:spLocks noChangeArrowheads="1"/>
              </p:cNvSpPr>
              <p:nvPr/>
            </p:nvSpPr>
            <p:spPr bwMode="auto">
              <a:xfrm>
                <a:off x="4592" y="3367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10</a:t>
                </a:r>
              </a:p>
            </p:txBody>
          </p:sp>
          <p:sp>
            <p:nvSpPr>
              <p:cNvPr id="41" name="Rectangle 97"/>
              <p:cNvSpPr>
                <a:spLocks noChangeArrowheads="1"/>
              </p:cNvSpPr>
              <p:nvPr/>
            </p:nvSpPr>
            <p:spPr bwMode="auto">
              <a:xfrm>
                <a:off x="1945" y="3563"/>
                <a:ext cx="193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/>
                  <a:t>Total Dose [krad(Si)]</a:t>
                </a:r>
              </a:p>
            </p:txBody>
          </p:sp>
          <p:sp>
            <p:nvSpPr>
              <p:cNvPr id="42" name="Rectangle 98"/>
              <p:cNvSpPr>
                <a:spLocks noChangeArrowheads="1"/>
              </p:cNvSpPr>
              <p:nvPr/>
            </p:nvSpPr>
            <p:spPr bwMode="auto">
              <a:xfrm rot="-5400000">
                <a:off x="-695" y="2079"/>
                <a:ext cx="278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/>
                  <a:t>Voltage During Erase Function</a:t>
                </a:r>
              </a:p>
            </p:txBody>
          </p:sp>
        </p:grpSp>
        <p:sp>
          <p:nvSpPr>
            <p:cNvPr id="25" name="Rectangle 99"/>
            <p:cNvSpPr>
              <a:spLocks noChangeArrowheads="1"/>
            </p:cNvSpPr>
            <p:nvPr/>
          </p:nvSpPr>
          <p:spPr bwMode="auto">
            <a:xfrm>
              <a:off x="3372" y="2390"/>
              <a:ext cx="86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100"/>
            <p:cNvSpPr>
              <a:spLocks noChangeArrowheads="1"/>
            </p:cNvSpPr>
            <p:nvPr/>
          </p:nvSpPr>
          <p:spPr bwMode="auto">
            <a:xfrm>
              <a:off x="3405" y="2415"/>
              <a:ext cx="1295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i="1" dirty="0"/>
                <a:t>Failed to erase</a:t>
              </a:r>
              <a:endParaRPr lang="en-US" dirty="0"/>
            </a:p>
          </p:txBody>
        </p:sp>
      </p:grpSp>
      <p:pic>
        <p:nvPicPr>
          <p:cNvPr id="102" name="Content Placeholder 5" descr="DD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4140201"/>
            <a:ext cx="3570288" cy="2286000"/>
          </a:xfrm>
          <a:prstGeom prst="rect">
            <a:avLst/>
          </a:prstGeom>
        </p:spPr>
      </p:pic>
      <p:sp>
        <p:nvSpPr>
          <p:cNvPr id="103" name="Rectangle 104"/>
          <p:cNvSpPr>
            <a:spLocks noChangeArrowheads="1"/>
          </p:cNvSpPr>
          <p:nvPr/>
        </p:nvSpPr>
        <p:spPr bwMode="auto">
          <a:xfrm>
            <a:off x="5642421" y="3802743"/>
            <a:ext cx="2372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Solar Array Degradation</a:t>
            </a:r>
          </a:p>
        </p:txBody>
      </p:sp>
      <p:sp>
        <p:nvSpPr>
          <p:cNvPr id="104" name="TextBox 102"/>
          <p:cNvSpPr txBox="1">
            <a:spLocks noChangeArrowheads="1"/>
          </p:cNvSpPr>
          <p:nvPr/>
        </p:nvSpPr>
        <p:spPr bwMode="auto">
          <a:xfrm>
            <a:off x="5178957" y="908146"/>
            <a:ext cx="31502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>
                <a:solidFill>
                  <a:srgbClr val="666666"/>
                </a:solidFill>
              </a:rPr>
              <a:t>128 Mb Samsung Flash Memory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10363" y="5863776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DDD can also be referred to in the context of</a:t>
            </a:r>
          </a:p>
          <a:p>
            <a:r>
              <a:rPr lang="en-US" sz="1200" dirty="0" smtClean="0">
                <a:latin typeface="+mn-lt"/>
              </a:rPr>
              <a:t>Non-Ionizing Energy Loss (NIEL)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935646" y="5736566"/>
            <a:ext cx="1438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+mn-lt"/>
              </a:rPr>
              <a:t>CREDIT:  NRL &amp; JPL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325441"/>
            <a:ext cx="713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Messenger, S. R., Summers, G. P., Burke, E. A., Walters, R. J. and </a:t>
            </a:r>
            <a:r>
              <a:rPr lang="en-US" sz="1000" dirty="0" err="1"/>
              <a:t>Xapsos</a:t>
            </a:r>
            <a:r>
              <a:rPr lang="en-US" sz="1000" dirty="0"/>
              <a:t>, M. A. (2001), Modeling solar cell degradation in space: A comparison of the NRL displacement damage dose and the JPL equivalent </a:t>
            </a:r>
            <a:r>
              <a:rPr lang="en-US" sz="1000" dirty="0" err="1"/>
              <a:t>fluence</a:t>
            </a:r>
            <a:r>
              <a:rPr lang="en-US" sz="1000" dirty="0"/>
              <a:t> approaches. </a:t>
            </a:r>
            <a:r>
              <a:rPr lang="en-US" sz="1000" dirty="0" err="1"/>
              <a:t>Prog</a:t>
            </a:r>
            <a:r>
              <a:rPr lang="en-US" sz="1000" dirty="0"/>
              <a:t>. </a:t>
            </a:r>
            <a:r>
              <a:rPr lang="en-US" sz="1000" dirty="0" err="1"/>
              <a:t>Photovolt</a:t>
            </a:r>
            <a:r>
              <a:rPr lang="en-US" sz="1000" dirty="0"/>
              <a:t>: Res. Appl., 9: 103–121. </a:t>
            </a:r>
            <a:r>
              <a:rPr lang="en-US" sz="1000" dirty="0" err="1"/>
              <a:t>doi</a:t>
            </a:r>
            <a:r>
              <a:rPr lang="en-US" sz="1000" dirty="0"/>
              <a:t>: 10.1002/pip.</a:t>
            </a:r>
            <a:r>
              <a:rPr lang="en-US" sz="1000" dirty="0" smtClean="0"/>
              <a:t>357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267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312" y="126035"/>
            <a:ext cx="6365725" cy="797413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E900AE"/>
                </a:solidFill>
                <a:latin typeface="Helvetica"/>
                <a:cs typeface="Helvetica"/>
              </a:rPr>
              <a:t>Seven types </a:t>
            </a:r>
            <a:r>
              <a:rPr lang="en-US" sz="2800" dirty="0" err="1" smtClean="0">
                <a:solidFill>
                  <a:srgbClr val="E900AE"/>
                </a:solidFill>
                <a:latin typeface="Helvetica"/>
                <a:cs typeface="Helvetica"/>
              </a:rPr>
              <a:t>SWx</a:t>
            </a:r>
            <a:r>
              <a:rPr lang="en-US" sz="2800" dirty="0" smtClean="0">
                <a:solidFill>
                  <a:srgbClr val="E900AE"/>
                </a:solidFill>
                <a:latin typeface="Helvetica"/>
                <a:cs typeface="Helvetica"/>
              </a:rPr>
              <a:t> impacts for NASA’s robotic missions </a:t>
            </a:r>
            <a:endParaRPr lang="en-US" sz="2800" dirty="0">
              <a:solidFill>
                <a:srgbClr val="E900AE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Spacecraft surface charging caused by low-energy (&lt; 100 </a:t>
            </a:r>
            <a:r>
              <a:rPr lang="en-US" b="1" dirty="0" err="1" smtClean="0">
                <a:latin typeface="Helvetica"/>
                <a:cs typeface="Helvetica"/>
              </a:rPr>
              <a:t>keV</a:t>
            </a:r>
            <a:r>
              <a:rPr lang="en-US" b="1" dirty="0" smtClean="0">
                <a:latin typeface="Helvetica"/>
                <a:cs typeface="Helvetica"/>
              </a:rPr>
              <a:t>) </a:t>
            </a:r>
            <a:r>
              <a:rPr lang="en-US" dirty="0" smtClean="0">
                <a:latin typeface="Helvetica"/>
                <a:cs typeface="Helvetica"/>
              </a:rPr>
              <a:t>electrons, which are abundant, for example, in the inner magnetosphere during </a:t>
            </a:r>
            <a:r>
              <a:rPr lang="en-US" dirty="0" err="1" smtClean="0">
                <a:latin typeface="Helvetica"/>
                <a:cs typeface="Helvetica"/>
              </a:rPr>
              <a:t>magnetospheric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substorms</a:t>
            </a:r>
            <a:r>
              <a:rPr lang="en-US" dirty="0" smtClean="0">
                <a:latin typeface="Helvetica"/>
                <a:cs typeface="Helvetic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Spacecraft internal electrostatic discharge caused by high-energy </a:t>
            </a:r>
            <a:r>
              <a:rPr lang="en-US" dirty="0" smtClean="0">
                <a:latin typeface="Helvetica"/>
                <a:cs typeface="Helvetica"/>
              </a:rPr>
              <a:t>electrons (&gt; 100 </a:t>
            </a:r>
            <a:r>
              <a:rPr lang="en-US" dirty="0" err="1" smtClean="0">
                <a:latin typeface="Helvetica"/>
                <a:cs typeface="Helvetica"/>
              </a:rPr>
              <a:t>keV</a:t>
            </a:r>
            <a:r>
              <a:rPr lang="en-US" dirty="0" smtClean="0">
                <a:latin typeface="Helvetica"/>
                <a:cs typeface="Helvetica"/>
              </a:rPr>
              <a:t>) that exist, for example, in the dynamic outer radiation belt of the Earth.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Single event effects due to high-energy (&gt; 10 </a:t>
            </a:r>
            <a:r>
              <a:rPr lang="en-US" b="1" dirty="0" err="1" smtClean="0">
                <a:latin typeface="Helvetica"/>
                <a:cs typeface="Helvetica"/>
              </a:rPr>
              <a:t>MeV</a:t>
            </a:r>
            <a:r>
              <a:rPr lang="en-US" b="1" dirty="0" smtClean="0">
                <a:latin typeface="Helvetica"/>
                <a:cs typeface="Helvetica"/>
              </a:rPr>
              <a:t>) protons and heavier </a:t>
            </a:r>
            <a:r>
              <a:rPr lang="en-US" dirty="0" smtClean="0">
                <a:latin typeface="Helvetica"/>
                <a:cs typeface="Helvetica"/>
              </a:rPr>
              <a:t>ions generated, for example, in solar flares and in coronal mass ejection (CME) shock fronts.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Total dosage effects caused by cumulative charged particle radiation </a:t>
            </a:r>
            <a:r>
              <a:rPr lang="en-US" dirty="0" smtClean="0">
                <a:latin typeface="Helvetica"/>
                <a:cs typeface="Helvetica"/>
              </a:rPr>
              <a:t>received by spacecraft.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Increased spacecraft drag caused by the thermal expansion of the </a:t>
            </a:r>
            <a:r>
              <a:rPr lang="en-US" dirty="0" smtClean="0">
                <a:latin typeface="Helvetica"/>
                <a:cs typeface="Helvetica"/>
              </a:rPr>
              <a:t>Earth’s upper atmosphere during space weather storms.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Communication disruptions between ground stations and spacecraft due </a:t>
            </a:r>
            <a:r>
              <a:rPr lang="en-US" dirty="0" smtClean="0">
                <a:latin typeface="Helvetica"/>
                <a:cs typeface="Helvetica"/>
              </a:rPr>
              <a:t>to </a:t>
            </a:r>
            <a:r>
              <a:rPr lang="en-US" dirty="0" err="1" smtClean="0">
                <a:latin typeface="Helvetica"/>
                <a:cs typeface="Helvetica"/>
              </a:rPr>
              <a:t>ionospheric</a:t>
            </a:r>
            <a:r>
              <a:rPr lang="en-US" dirty="0" smtClean="0">
                <a:latin typeface="Helvetica"/>
                <a:cs typeface="Helvetica"/>
              </a:rPr>
              <a:t> irregularities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Helvetica"/>
                <a:cs typeface="Helvetica"/>
              </a:rPr>
              <a:t>Attitude control disruptions caused, for example, by large storm-time </a:t>
            </a:r>
            <a:r>
              <a:rPr lang="en-US" dirty="0" smtClean="0">
                <a:latin typeface="Helvetica"/>
                <a:cs typeface="Helvetica"/>
              </a:rPr>
              <a:t>magnetic field fluctuations in the geostationary orbit.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1650" y="5930157"/>
            <a:ext cx="65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Feedback from our annual </a:t>
            </a:r>
            <a:r>
              <a:rPr lang="en-US" dirty="0" err="1" smtClean="0">
                <a:latin typeface="Helvetica"/>
                <a:cs typeface="Helvetica"/>
              </a:rPr>
              <a:t>SWx</a:t>
            </a:r>
            <a:r>
              <a:rPr lang="en-US" dirty="0" smtClean="0">
                <a:latin typeface="Helvetica"/>
                <a:cs typeface="Helvetica"/>
              </a:rPr>
              <a:t> workshop for robotic missions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Helvetica"/>
                <a:cs typeface="Helvetica"/>
              </a:rPr>
              <a:t>1</a:t>
            </a:r>
            <a:r>
              <a:rPr lang="en-US" sz="3600" baseline="30000" dirty="0" smtClean="0">
                <a:latin typeface="Helvetica"/>
                <a:cs typeface="Helvetica"/>
              </a:rPr>
              <a:t>st</a:t>
            </a:r>
            <a:r>
              <a:rPr lang="en-US" sz="3600" dirty="0" smtClean="0">
                <a:latin typeface="Helvetica"/>
                <a:cs typeface="Helvetica"/>
              </a:rPr>
              <a:t> Satellite Launched </a:t>
            </a:r>
            <a:r>
              <a:rPr lang="en-US" sz="3600" dirty="0">
                <a:latin typeface="Helvetica"/>
                <a:cs typeface="Helvetica"/>
              </a:rPr>
              <a:t>I</a:t>
            </a:r>
            <a:r>
              <a:rPr lang="en-US" sz="3600" dirty="0" smtClean="0">
                <a:latin typeface="Helvetica"/>
                <a:cs typeface="Helvetica"/>
              </a:rPr>
              <a:t>nto Space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2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Sputnik_a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583615" cy="3754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6639" y="1417638"/>
            <a:ext cx="3837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world's first artificial satellite, the </a:t>
            </a:r>
            <a:r>
              <a:rPr lang="en-US" b="1" dirty="0" smtClean="0">
                <a:solidFill>
                  <a:srgbClr val="000090"/>
                </a:solidFill>
                <a:latin typeface="Helvetica"/>
                <a:cs typeface="Helvetica"/>
              </a:rPr>
              <a:t>Sputnik 1</a:t>
            </a:r>
            <a:r>
              <a:rPr lang="en-US" dirty="0" smtClean="0">
                <a:latin typeface="Helvetica"/>
                <a:cs typeface="Helvetica"/>
              </a:rPr>
              <a:t>, was launched by the Soviet Union in 1957.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1646" y="3937998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4 October, 1957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6639" y="2739705"/>
            <a:ext cx="372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marking the start of the Space Age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4250" y="4122664"/>
            <a:ext cx="395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International Geophysical Year: 1957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4108" y="158763"/>
            <a:ext cx="7464038" cy="67117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Space weather impacts on sc (cont’d)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low-energy protons (&lt; 10 </a:t>
            </a:r>
            <a:r>
              <a:rPr lang="en-US" dirty="0" err="1" smtClean="0">
                <a:latin typeface="Helvetica"/>
                <a:cs typeface="Helvetica"/>
              </a:rPr>
              <a:t>MeV</a:t>
            </a:r>
            <a:r>
              <a:rPr lang="en-US" dirty="0" smtClean="0">
                <a:latin typeface="Helvetica"/>
                <a:cs typeface="Helvetica"/>
              </a:rPr>
              <a:t>) pose a problem due to trapping into charge-coupled device (CCD) substrates.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pPr>
              <a:buNone/>
            </a:pPr>
            <a:r>
              <a:rPr lang="en-US" dirty="0" err="1" smtClean="0">
                <a:latin typeface="Helvetica"/>
                <a:cs typeface="Helvetica"/>
                <a:sym typeface="Wingdings"/>
              </a:rPr>
              <a:t></a:t>
            </a:r>
            <a:r>
              <a:rPr lang="en-US" dirty="0" smtClean="0">
                <a:latin typeface="Helvetica"/>
                <a:cs typeface="Helvetica"/>
                <a:sym typeface="Wingdings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virtually any part of electron and ion spectra ranging from low to relativistic energies can impact spacecraft operations.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20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CFB22A-DD8F-4954-88A1-CA7200D4796E}" type="slidenum">
              <a:rPr lang="en-US" smtClean="0">
                <a:latin typeface="Helvetica"/>
                <a:cs typeface="Helvetica"/>
              </a:rPr>
              <a:pPr/>
              <a:t>21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76646"/>
            <a:ext cx="7677150" cy="55329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Space Environment Anomalies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428750"/>
            <a:ext cx="7772400" cy="4581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Helvetica"/>
                <a:cs typeface="Helvetica"/>
              </a:rPr>
              <a:t>According to a study by the Aerospace Corporation the </a:t>
            </a:r>
            <a:r>
              <a:rPr lang="en-US" sz="2000" dirty="0" smtClean="0">
                <a:solidFill>
                  <a:srgbClr val="E900AE"/>
                </a:solidFill>
                <a:latin typeface="Helvetica"/>
                <a:cs typeface="Helvetica"/>
              </a:rPr>
              <a:t>2 most common types of spacecraft anomalies by far are due to electrostatic discharge (ESD) and single event effects (SEE)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Helvetica"/>
                <a:cs typeface="Helvetica"/>
              </a:rPr>
              <a:t>Reported results*:</a:t>
            </a:r>
            <a:endParaRPr lang="en-US" sz="1400" dirty="0" smtClean="0">
              <a:latin typeface="Helvetica"/>
              <a:cs typeface="Helvetic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76375" y="3244850"/>
          <a:ext cx="60960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Anomaly Type: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Occurrences: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ESD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162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85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Dose and Damage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Miscellaneous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37" name="TextBox 7"/>
          <p:cNvSpPr txBox="1">
            <a:spLocks noChangeArrowheads="1"/>
          </p:cNvSpPr>
          <p:nvPr/>
        </p:nvSpPr>
        <p:spPr bwMode="auto">
          <a:xfrm>
            <a:off x="190500" y="5600700"/>
            <a:ext cx="8810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Helvetica"/>
                <a:cs typeface="Helvetica"/>
              </a:rPr>
              <a:t>* H.C. Koons et al., 6</a:t>
            </a:r>
            <a:r>
              <a:rPr lang="en-US" sz="1400" baseline="30000">
                <a:solidFill>
                  <a:schemeClr val="tx1"/>
                </a:solidFill>
                <a:latin typeface="Helvetica"/>
                <a:cs typeface="Helvetica"/>
              </a:rPr>
              <a:t>th</a:t>
            </a:r>
            <a:r>
              <a:rPr lang="en-US" sz="1400">
                <a:solidFill>
                  <a:schemeClr val="tx1"/>
                </a:solidFill>
                <a:latin typeface="Helvetica"/>
                <a:cs typeface="Helvetica"/>
              </a:rPr>
              <a:t> Spacecraft Technology Conference, AFRL-VS-TR-20001578, Sept. 2000 </a:t>
            </a:r>
          </a:p>
        </p:txBody>
      </p:sp>
      <p:cxnSp>
        <p:nvCxnSpPr>
          <p:cNvPr id="13338" name="Straight Arrow Connector 8"/>
          <p:cNvCxnSpPr>
            <a:cxnSpLocks noChangeShapeType="1"/>
          </p:cNvCxnSpPr>
          <p:nvPr/>
        </p:nvCxnSpPr>
        <p:spPr bwMode="auto">
          <a:xfrm rot="16200000" flipH="1">
            <a:off x="852488" y="4262437"/>
            <a:ext cx="876300" cy="752475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595" y="1472000"/>
            <a:ext cx="8569539" cy="2430022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Surface charging: which can lead to electrostatic discharges (ESD),</a:t>
            </a:r>
            <a:b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ESD:  can lead to a variety of problems,</a:t>
            </a:r>
            <a:b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including component failure and phantom commands in</a:t>
            </a:r>
            <a:b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spacecraft electronics [Purvis et al., 1984].</a:t>
            </a:r>
            <a:endParaRPr lang="en-US" sz="2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22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234" y="4522915"/>
            <a:ext cx="72489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Purvis, C. K., H. B. Garrett, A. C. </a:t>
            </a:r>
            <a:r>
              <a:rPr lang="en-US" dirty="0" err="1" smtClean="0">
                <a:latin typeface="Helvetica"/>
                <a:cs typeface="Helvetica"/>
              </a:rPr>
              <a:t>Wittlesey</a:t>
            </a:r>
            <a:r>
              <a:rPr lang="en-US" dirty="0" smtClean="0">
                <a:latin typeface="Helvetica"/>
                <a:cs typeface="Helvetica"/>
              </a:rPr>
              <a:t>, and N. J. Stevens (1984),</a:t>
            </a:r>
          </a:p>
          <a:p>
            <a:r>
              <a:rPr lang="en-US" dirty="0" smtClean="0">
                <a:latin typeface="Helvetica"/>
                <a:cs typeface="Helvetica"/>
              </a:rPr>
              <a:t>Design guidelines for assessing and controlling spacecraft charging</a:t>
            </a:r>
          </a:p>
          <a:p>
            <a:r>
              <a:rPr lang="en-US" dirty="0" smtClean="0">
                <a:latin typeface="Helvetica"/>
                <a:cs typeface="Helvetica"/>
              </a:rPr>
              <a:t>effects, NASA Tech. Pap. 2361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https://standards.nasa.gov/documents/detail/3314877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8645" y="350762"/>
            <a:ext cx="3177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E900AE"/>
                </a:solidFill>
                <a:latin typeface="Helvetica"/>
                <a:cs typeface="Helvetica"/>
              </a:rPr>
              <a:t>Surface Charging</a:t>
            </a:r>
            <a:endParaRPr lang="en-US" sz="2800" b="1" dirty="0">
              <a:solidFill>
                <a:srgbClr val="E900AE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304800" y="1219200"/>
            <a:ext cx="83058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/>
            <a:r>
              <a:rPr lang="en-US" sz="2000" dirty="0" smtClean="0">
                <a:solidFill>
                  <a:srgbClr val="0000FF"/>
                </a:solidFill>
                <a:latin typeface="Helvetica"/>
                <a:ea typeface="Helvetica" pitchFamily="1" charset="0"/>
                <a:cs typeface="Helvetica"/>
              </a:rPr>
              <a:t>Commercial satellite anomaly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More often in the midnight to morning sector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&lt;100 </a:t>
            </a:r>
            <a:r>
              <a:rPr lang="en-US" sz="28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keV</a:t>
            </a:r>
            <a:r>
              <a:rPr lang="en-U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 e- distribution</a:t>
            </a:r>
            <a:r>
              <a:rPr lang="en-US" sz="2400" dirty="0" smtClean="0">
                <a:latin typeface="Helvetica"/>
                <a:cs typeface="Helvetica"/>
              </a:rPr>
              <a:t>: similar behavior as 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spacecraft anomalies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=&gt; Surface charging might be the main cause of the anomalies. 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000" dirty="0" err="1" smtClean="0">
                <a:latin typeface="Helvetica"/>
                <a:cs typeface="Helvetica"/>
              </a:rPr>
              <a:t>Choi</a:t>
            </a:r>
            <a:r>
              <a:rPr lang="en-US" sz="2000" dirty="0" smtClean="0">
                <a:latin typeface="Helvetica"/>
                <a:cs typeface="Helvetica"/>
              </a:rPr>
              <a:t>, H.‐S., J. Lee, K.‐S. Cho, Y.‐S. </a:t>
            </a:r>
            <a:r>
              <a:rPr lang="en-US" sz="2000" dirty="0" err="1" smtClean="0">
                <a:latin typeface="Helvetica"/>
                <a:cs typeface="Helvetica"/>
              </a:rPr>
              <a:t>Kwak</a:t>
            </a:r>
            <a:r>
              <a:rPr lang="en-US" sz="2000" dirty="0" smtClean="0">
                <a:latin typeface="Helvetica"/>
                <a:cs typeface="Helvetica"/>
              </a:rPr>
              <a:t>, I.‐H. Cho, Y.‐D. Park, Y.‐H. Kim, D. N. Baker, G. D. Reeves, and D.‐K. Lee (2011), Analysis of GEO spacecraft anomalies: Space weather relationships, Space Weather, 9, S06001,doi:10.1029/2010SW000597.</a:t>
            </a:r>
            <a:endParaRPr lang="en-US" sz="2000" dirty="0">
              <a:latin typeface="Helvetica"/>
              <a:ea typeface="Helvetica" pitchFamily="1" charset="0"/>
              <a:cs typeface="Helvetica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900AE"/>
                </a:solidFill>
                <a:latin typeface="Helvetica"/>
                <a:cs typeface="Helvetica"/>
              </a:rPr>
              <a:t>Surface Charging </a:t>
            </a:r>
            <a:endParaRPr lang="en-US" dirty="0">
              <a:solidFill>
                <a:srgbClr val="E900AE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6427" y="1219200"/>
            <a:ext cx="3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Substorm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injections ( Aurora)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surface_charging_risk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7513"/>
            <a:ext cx="7332133" cy="4502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3942" y="261610"/>
            <a:ext cx="72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Helvetica"/>
                <a:cs typeface="Helvetica"/>
              </a:rPr>
              <a:t>Surface Charging Hazards distribution</a:t>
            </a:r>
            <a:endParaRPr lang="en-US" sz="28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54987" cy="6684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NASA Document on Mitigating Charging Effects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Title: </a:t>
            </a:r>
            <a:r>
              <a:rPr lang="en-US" dirty="0" smtClean="0">
                <a:latin typeface="Helvetica"/>
                <a:cs typeface="Helvetica"/>
              </a:rPr>
              <a:t>Mitigating In-Space Charging Effects-A Guideline </a:t>
            </a:r>
          </a:p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Document Date: </a:t>
            </a:r>
            <a:r>
              <a:rPr lang="en-US" dirty="0" smtClean="0">
                <a:latin typeface="Helvetica"/>
                <a:cs typeface="Helvetica"/>
              </a:rPr>
              <a:t>2011-03-03 </a:t>
            </a:r>
          </a:p>
          <a:p>
            <a:pPr>
              <a:buNone/>
            </a:pPr>
            <a:r>
              <a:rPr lang="en-US" i="1" dirty="0" err="1" smtClean="0">
                <a:latin typeface="Helvetica"/>
                <a:cs typeface="Helvetica"/>
              </a:rPr>
              <a:t>Revalid</a:t>
            </a:r>
            <a:r>
              <a:rPr lang="en-US" i="1" dirty="0" smtClean="0">
                <a:latin typeface="Helvetica"/>
                <a:cs typeface="Helvetica"/>
              </a:rPr>
              <a:t> and Reaffirmed Date: </a:t>
            </a:r>
            <a:r>
              <a:rPr lang="en-US" dirty="0" smtClean="0">
                <a:latin typeface="Helvetica"/>
                <a:cs typeface="Helvetica"/>
              </a:rPr>
              <a:t>2016-03-03</a:t>
            </a:r>
          </a:p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Revision:</a:t>
            </a:r>
            <a:r>
              <a:rPr lang="en-US" dirty="0" smtClean="0">
                <a:latin typeface="Helvetica"/>
                <a:cs typeface="Helvetica"/>
              </a:rPr>
              <a:t> A </a:t>
            </a:r>
          </a:p>
          <a:p>
            <a:pPr>
              <a:buNone/>
            </a:pPr>
            <a:r>
              <a:rPr lang="en-US" i="1" dirty="0" smtClean="0">
                <a:latin typeface="Helvetica"/>
                <a:cs typeface="Helvetica"/>
              </a:rPr>
              <a:t>Organization:</a:t>
            </a:r>
            <a:r>
              <a:rPr lang="en-US" dirty="0" smtClean="0">
                <a:latin typeface="Helvetica"/>
                <a:cs typeface="Helvetica"/>
              </a:rPr>
              <a:t> NASA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25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191000" y="4876800"/>
            <a:ext cx="1828800" cy="91440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</a:rPr>
              <a:t>Ring current model  data show same</a:t>
            </a:r>
          </a:p>
        </p:txBody>
      </p:sp>
      <p:sp>
        <p:nvSpPr>
          <p:cNvPr id="35846" name="Text Box 2"/>
          <p:cNvSpPr txBox="1">
            <a:spLocks noChangeArrowheads="1"/>
          </p:cNvSpPr>
          <p:nvPr/>
        </p:nvSpPr>
        <p:spPr bwMode="auto">
          <a:xfrm>
            <a:off x="571500" y="0"/>
            <a:ext cx="7239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Galaxy 15 failure on April 5, 2010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- surface charging might play a role</a:t>
            </a:r>
            <a:endParaRPr lang="en-US" sz="2800" dirty="0">
              <a:latin typeface="Helvetica"/>
              <a:cs typeface="Helvetica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4038600"/>
            <a:ext cx="8764588" cy="2743200"/>
            <a:chOff x="152400" y="4038600"/>
            <a:chExt cx="8764037" cy="2743200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152400" y="4495800"/>
              <a:ext cx="8764037" cy="2286000"/>
              <a:chOff x="0" y="4572000"/>
              <a:chExt cx="8764037" cy="2286000"/>
            </a:xfrm>
          </p:grpSpPr>
          <p:pic>
            <p:nvPicPr>
              <p:cNvPr id="35854" name="Picture 1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572000"/>
                <a:ext cx="2588713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5" name="Picture 1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57400" y="4572000"/>
                <a:ext cx="2575629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6" name="Picture 1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14800" y="4572000"/>
                <a:ext cx="257175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7" name="Picture 20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72200" y="4572000"/>
                <a:ext cx="2591837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853" name="TextBox 22"/>
            <p:cNvSpPr txBox="1">
              <a:spLocks noChangeArrowheads="1"/>
            </p:cNvSpPr>
            <p:nvPr/>
          </p:nvSpPr>
          <p:spPr bwMode="auto">
            <a:xfrm>
              <a:off x="2438400" y="4038600"/>
              <a:ext cx="4196581" cy="461665"/>
            </a:xfrm>
            <a:prstGeom prst="rect">
              <a:avLst/>
            </a:prstGeom>
            <a:solidFill>
              <a:schemeClr val="bg1">
                <a:alpha val="4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22keV electrons 4/5, 8:16-9:32Z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981200" y="4495800"/>
            <a:ext cx="39798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Galaxy 15 failed approx 9:48Z</a:t>
            </a:r>
          </a:p>
        </p:txBody>
      </p:sp>
      <p:pic>
        <p:nvPicPr>
          <p:cNvPr id="20" name="Picture 19" descr="rtae_201004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799" y="954107"/>
            <a:ext cx="4654189" cy="299197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54" y="0"/>
            <a:ext cx="6709451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Environmental Source of SEE (single event effects)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Single Event Environments in Space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Galactic Cosmic Rays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Solar Particle Events (flare/CME)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Trapped Protons in the inner belt (1 – 3 RE)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High energy neutrons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27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F81933-E00F-4139-9552-2002065BB59D}" type="slidenum">
              <a:rPr lang="en-US" smtClean="0">
                <a:latin typeface="Helvetica"/>
                <a:cs typeface="Helvetica"/>
              </a:rPr>
              <a:pPr/>
              <a:t>28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62000" y="147423"/>
            <a:ext cx="7086600" cy="838200"/>
          </a:xfrm>
        </p:spPr>
        <p:txBody>
          <a:bodyPr/>
          <a:lstStyle/>
          <a:p>
            <a:r>
              <a:rPr lang="en-US" sz="2800" dirty="0" smtClean="0">
                <a:latin typeface="Helvetica"/>
                <a:cs typeface="Helvetica"/>
              </a:rPr>
              <a:t>SEE source in Space</a:t>
            </a:r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15364" name="Line 2051"/>
          <p:cNvSpPr>
            <a:spLocks noChangeShapeType="1"/>
          </p:cNvSpPr>
          <p:nvPr/>
        </p:nvSpPr>
        <p:spPr bwMode="auto">
          <a:xfrm flipH="1">
            <a:off x="2590800" y="22860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65" name="Line 2052"/>
          <p:cNvSpPr>
            <a:spLocks noChangeShapeType="1"/>
          </p:cNvSpPr>
          <p:nvPr/>
        </p:nvSpPr>
        <p:spPr bwMode="auto">
          <a:xfrm>
            <a:off x="5181600" y="2286000"/>
            <a:ext cx="16002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66" name="Text Box 2056"/>
          <p:cNvSpPr txBox="1">
            <a:spLocks noChangeArrowheads="1"/>
          </p:cNvSpPr>
          <p:nvPr/>
        </p:nvSpPr>
        <p:spPr bwMode="auto">
          <a:xfrm>
            <a:off x="3924300" y="3165475"/>
            <a:ext cx="1917713" cy="584776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Solar Particle</a:t>
            </a:r>
          </a:p>
          <a:p>
            <a:r>
              <a:rPr lang="en-US" sz="1600" dirty="0" smtClean="0">
                <a:solidFill>
                  <a:srgbClr val="000066"/>
                </a:solidFill>
                <a:latin typeface="Helvetica"/>
                <a:cs typeface="Helvetica"/>
              </a:rPr>
              <a:t>Events (flare/CME)</a:t>
            </a:r>
            <a:endParaRPr lang="en-US" sz="1600" dirty="0">
              <a:solidFill>
                <a:srgbClr val="000066"/>
              </a:solidFill>
              <a:latin typeface="Helvetica"/>
              <a:cs typeface="Helvetica"/>
            </a:endParaRPr>
          </a:p>
        </p:txBody>
      </p:sp>
      <p:sp>
        <p:nvSpPr>
          <p:cNvPr id="15367" name="Text Box 2058"/>
          <p:cNvSpPr txBox="1">
            <a:spLocks noChangeArrowheads="1"/>
          </p:cNvSpPr>
          <p:nvPr/>
        </p:nvSpPr>
        <p:spPr bwMode="auto">
          <a:xfrm>
            <a:off x="6351588" y="3165475"/>
            <a:ext cx="1497012" cy="5937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Trapped</a:t>
            </a:r>
          </a:p>
          <a:p>
            <a:r>
              <a:rPr lang="en-US" sz="1600" dirty="0" smtClean="0">
                <a:solidFill>
                  <a:srgbClr val="000066"/>
                </a:solidFill>
                <a:latin typeface="Helvetica"/>
                <a:cs typeface="Helvetica"/>
              </a:rPr>
              <a:t>Particles (SAA)</a:t>
            </a:r>
            <a:endParaRPr lang="en-US" sz="1600" dirty="0">
              <a:solidFill>
                <a:srgbClr val="000066"/>
              </a:solidFill>
              <a:latin typeface="Helvetica"/>
              <a:cs typeface="Helvetica"/>
            </a:endParaRPr>
          </a:p>
        </p:txBody>
      </p:sp>
      <p:sp>
        <p:nvSpPr>
          <p:cNvPr id="15368" name="Text Box 2059"/>
          <p:cNvSpPr txBox="1">
            <a:spLocks noChangeArrowheads="1"/>
          </p:cNvSpPr>
          <p:nvPr/>
        </p:nvSpPr>
        <p:spPr bwMode="auto">
          <a:xfrm>
            <a:off x="1600200" y="3165475"/>
            <a:ext cx="1497013" cy="5937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600">
                <a:solidFill>
                  <a:srgbClr val="000066"/>
                </a:solidFill>
                <a:latin typeface="Helvetica"/>
                <a:cs typeface="Helvetica"/>
              </a:rPr>
              <a:t>Galactic</a:t>
            </a:r>
          </a:p>
          <a:p>
            <a:r>
              <a:rPr lang="en-US" sz="1600">
                <a:solidFill>
                  <a:srgbClr val="000066"/>
                </a:solidFill>
                <a:latin typeface="Helvetica"/>
                <a:cs typeface="Helvetica"/>
              </a:rPr>
              <a:t>Cosmic Rays</a:t>
            </a:r>
          </a:p>
        </p:txBody>
      </p:sp>
      <p:sp>
        <p:nvSpPr>
          <p:cNvPr id="15369" name="Line 2060"/>
          <p:cNvSpPr>
            <a:spLocks noChangeShapeType="1"/>
          </p:cNvSpPr>
          <p:nvPr/>
        </p:nvSpPr>
        <p:spPr bwMode="auto">
          <a:xfrm>
            <a:off x="4724400" y="2209800"/>
            <a:ext cx="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70" name="Rectangle 2061"/>
          <p:cNvSpPr>
            <a:spLocks noChangeArrowheads="1"/>
          </p:cNvSpPr>
          <p:nvPr/>
        </p:nvSpPr>
        <p:spPr bwMode="auto">
          <a:xfrm>
            <a:off x="3962400" y="1485900"/>
            <a:ext cx="1447800" cy="8382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High Energy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Particle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Radiation</a:t>
            </a:r>
          </a:p>
        </p:txBody>
      </p:sp>
      <p:pic>
        <p:nvPicPr>
          <p:cNvPr id="15372" name="Picture 2063" descr="crab_nebula_supernova_color"/>
          <p:cNvPicPr>
            <a:picLocks noChangeAspect="1" noChangeArrowheads="1"/>
          </p:cNvPicPr>
          <p:nvPr/>
        </p:nvPicPr>
        <p:blipFill>
          <a:blip r:embed="rId3" cstate="print"/>
          <a:srcRect t="3226" b="12903"/>
          <a:stretch>
            <a:fillRect/>
          </a:stretch>
        </p:blipFill>
        <p:spPr bwMode="auto">
          <a:xfrm>
            <a:off x="1295400" y="3927475"/>
            <a:ext cx="19812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206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962400"/>
            <a:ext cx="2057400" cy="164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7" descr="D:\nsrec06\Xapsos SC\Figs\Trapped p and e_Fig3_color_0703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1184" y="3927475"/>
            <a:ext cx="1257416" cy="260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657600" y="5825652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Most unpredictable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4609" y="6379318"/>
            <a:ext cx="300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Acknowledge: Mike </a:t>
            </a:r>
            <a:r>
              <a:rPr lang="en-US" dirty="0" err="1" smtClean="0">
                <a:latin typeface="Helvetica"/>
                <a:cs typeface="Helvetica"/>
              </a:rPr>
              <a:t>Xapsos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848F0C4-DE72-44A1-A66B-D2C1DAA47188}" type="slidenum">
              <a:rPr lang="en-US" smtClean="0">
                <a:latin typeface="Helvetica"/>
                <a:cs typeface="Helvetica"/>
              </a:rPr>
              <a:pPr/>
              <a:t>29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/>
                <a:cs typeface="Helvetica"/>
              </a:rPr>
              <a:t>Galactic Cosmic Rays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smtClean="0">
                <a:latin typeface="Helvetica"/>
                <a:cs typeface="Helvetica"/>
              </a:rPr>
              <a:t>Galactic cosmic rays (GCR) are high-energy charged particles that originate outside our solar system.</a:t>
            </a:r>
          </a:p>
          <a:p>
            <a:r>
              <a:rPr lang="en-US" sz="2000" smtClean="0">
                <a:latin typeface="Helvetica"/>
                <a:cs typeface="Helvetica"/>
              </a:rPr>
              <a:t>Supernova explosions are a significant source</a:t>
            </a:r>
          </a:p>
        </p:txBody>
      </p:sp>
      <p:graphicFrame>
        <p:nvGraphicFramePr>
          <p:cNvPr id="1026" name="Object 0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572000" y="1447800"/>
          <a:ext cx="3810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02" name="Chart" r:id="rId4" imgW="3810000" imgH="4114800" progId="MSGraph.Chart.8">
                  <p:embed followColorScheme="full"/>
                </p:oleObj>
              </mc:Choice>
              <mc:Fallback>
                <p:oleObj name="Chart" r:id="rId4" imgW="3810000" imgH="4114800" progId="MSGraph.Chart.8">
                  <p:embed followColorScheme="full"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47800"/>
                        <a:ext cx="3810000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D:\nsrec06\Xapsos SC\Figs_032806\crab_nebula_supernova_color.jpg"/>
          <p:cNvPicPr>
            <a:picLocks noChangeAspect="1" noChangeArrowheads="1"/>
          </p:cNvPicPr>
          <p:nvPr/>
        </p:nvPicPr>
        <p:blipFill>
          <a:blip r:embed="rId6" cstate="print"/>
          <a:srcRect t="3226" b="12903"/>
          <a:stretch>
            <a:fillRect/>
          </a:stretch>
        </p:blipFill>
        <p:spPr bwMode="auto">
          <a:xfrm>
            <a:off x="4495800" y="1371600"/>
            <a:ext cx="434816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4161862"/>
            <a:ext cx="2644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Anticorrelation</a:t>
            </a:r>
            <a:r>
              <a:rPr lang="en-US" dirty="0" smtClean="0">
                <a:latin typeface="Helvetica"/>
                <a:cs typeface="Helvetica"/>
              </a:rPr>
              <a:t> with solar activity</a:t>
            </a:r>
          </a:p>
          <a:p>
            <a:r>
              <a:rPr lang="en-US" dirty="0" smtClean="0">
                <a:latin typeface="Helvetica"/>
                <a:cs typeface="Helvetica"/>
              </a:rPr>
              <a:t>More pronounced/intense during solar minimum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Space dog - </a:t>
            </a:r>
            <a:r>
              <a:rPr lang="en-US" dirty="0" err="1" smtClean="0">
                <a:latin typeface="Helvetica"/>
                <a:cs typeface="Helvetica"/>
              </a:rPr>
              <a:t>Laika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" y="4297945"/>
            <a:ext cx="3742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occupant of the Soviet spacecraft Sputnik 2 that was launched into outer space on 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November 3, 1957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La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53"/>
            <a:ext cx="3810000" cy="2806700"/>
          </a:xfrm>
          <a:prstGeom prst="rect">
            <a:avLst/>
          </a:prstGeom>
        </p:spPr>
      </p:pic>
      <p:pic>
        <p:nvPicPr>
          <p:cNvPr id="8" name="Picture 7" descr="Posta_Romana_-_1959_-_Laika_120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92" y="2369664"/>
            <a:ext cx="5398708" cy="3340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3625" y="6356350"/>
            <a:ext cx="38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Paving the way for human missions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F1F0DC8-B11F-4BAA-8048-92264AC028B3}" type="slidenum">
              <a:rPr lang="en-US" smtClean="0">
                <a:latin typeface="Helvetica"/>
                <a:cs typeface="Helvetica"/>
              </a:rPr>
              <a:pPr/>
              <a:t>30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/>
                <a:cs typeface="Helvetica"/>
              </a:rPr>
              <a:t>South Atlantic Anomaly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smtClean="0">
                <a:latin typeface="Helvetica"/>
                <a:cs typeface="Helvetica"/>
              </a:rPr>
              <a:t>Dominates the radiation environment for altitudes less than about 1000 km.</a:t>
            </a:r>
          </a:p>
          <a:p>
            <a:r>
              <a:rPr lang="en-US" sz="2000" smtClean="0">
                <a:latin typeface="Helvetica"/>
                <a:cs typeface="Helvetica"/>
              </a:rPr>
              <a:t>Caused by tilt and shift of geomagnetic axis relative to rotational axis.</a:t>
            </a:r>
          </a:p>
          <a:p>
            <a:r>
              <a:rPr lang="en-US" sz="2000" smtClean="0">
                <a:latin typeface="Helvetica"/>
                <a:cs typeface="Helvetica"/>
              </a:rPr>
              <a:t>Inner edge of proton belt is at lower altitudes south and east of Brazil.</a:t>
            </a:r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572000" y="1447800"/>
          <a:ext cx="3810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50" name="Chart" r:id="rId4" imgW="3810000" imgH="4114800" progId="MSGraph.Chart.8">
                  <p:embed followColorScheme="full"/>
                </p:oleObj>
              </mc:Choice>
              <mc:Fallback>
                <p:oleObj name="Chart" r:id="rId4" imgW="3810000" imgH="41148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47800"/>
                        <a:ext cx="3810000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7" descr="D:\nsrec06\Xapsos SC\Figs\Trapped p and e_Fig3_color_070306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3350" y="941160"/>
            <a:ext cx="26193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5511800" y="6405563"/>
            <a:ext cx="208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0">
                <a:solidFill>
                  <a:schemeClr val="tx1"/>
                </a:solidFill>
                <a:latin typeface="Helvetica"/>
                <a:cs typeface="Helvetica"/>
              </a:rPr>
              <a:t>E.J. Daly et al., IEEE TNS, April 1996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9B04E8-1066-4378-975E-2BACBFCC447B}" type="slidenum">
              <a:rPr lang="en-US" smtClean="0">
                <a:latin typeface="Helvetica"/>
                <a:cs typeface="Helvetica"/>
              </a:rPr>
              <a:pPr/>
              <a:t>31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097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South Atlantic Anomaly</a:t>
            </a:r>
          </a:p>
        </p:txBody>
      </p:sp>
      <p:pic>
        <p:nvPicPr>
          <p:cNvPr id="24580" name="Picture 5" descr="D:\nsrec06\Xapsos SC\Figs\Trapped p and e_Fig4_colo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152525"/>
            <a:ext cx="7848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419475" y="6267450"/>
            <a:ext cx="248016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0">
                <a:solidFill>
                  <a:schemeClr val="tx1"/>
                </a:solidFill>
                <a:latin typeface="Helvetica"/>
                <a:cs typeface="Helvetica"/>
              </a:rPr>
              <a:t>From SPENVIS, http://www.spenvis.oma.be/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6146800" y="1323975"/>
            <a:ext cx="12535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Helvetica"/>
                <a:cs typeface="Helvetica"/>
              </a:rPr>
              <a:t>Solar Maximum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Solar Particle Events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>
                <a:latin typeface="Helvetica"/>
                <a:cs typeface="Helvetica"/>
              </a:rPr>
              <a:t>Caused by flare/CME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77434F-B241-4D2E-B1BB-0EA6C56A7415}" type="slidenum">
              <a:rPr lang="en-US" smtClean="0">
                <a:latin typeface="Helvetica"/>
                <a:cs typeface="Helvetica"/>
              </a:rPr>
              <a:pPr>
                <a:defRPr/>
              </a:pPr>
              <a:t>32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9" descr="C:\cap\sun_earth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561" y="1543051"/>
            <a:ext cx="4251714" cy="3179034"/>
          </a:xfrm>
          <a:prstGeom prst="rect">
            <a:avLst/>
          </a:prstGeom>
          <a:noFill/>
          <a:ln w="635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479A805-5700-42D6-84A2-52602CFB7821}" type="slidenum">
              <a:rPr lang="en-US" smtClean="0">
                <a:latin typeface="Helvetica"/>
                <a:cs typeface="Helvetica"/>
              </a:rPr>
              <a:pPr/>
              <a:t>33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Characteristics of </a:t>
            </a:r>
            <a:r>
              <a:rPr lang="en-US" dirty="0" err="1" smtClean="0">
                <a:latin typeface="Helvetica"/>
                <a:cs typeface="Helvetica"/>
              </a:rPr>
              <a:t>SEPs</a:t>
            </a:r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143000"/>
            <a:ext cx="7696200" cy="312092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Elemental composition* (may vary event by event)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96.4% protons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3.5% alpha particles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0.1% heavier ions (not to be neglected!)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Energies: up to ~ </a:t>
            </a:r>
            <a:r>
              <a:rPr lang="en-US" sz="2400" dirty="0" err="1" smtClean="0">
                <a:latin typeface="Helvetica"/>
                <a:cs typeface="Helvetica"/>
              </a:rPr>
              <a:t>GeV</a:t>
            </a:r>
            <a:r>
              <a:rPr lang="en-US" sz="2400" dirty="0" smtClean="0">
                <a:latin typeface="Helvetica"/>
                <a:cs typeface="Helvetica"/>
              </a:rPr>
              <a:t>/nucleon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Event magnitudes:</a:t>
            </a: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&gt; 10 </a:t>
            </a:r>
            <a:r>
              <a:rPr lang="en-US" sz="2400" dirty="0" err="1" smtClean="0">
                <a:latin typeface="Helvetica"/>
                <a:cs typeface="Helvetica"/>
              </a:rPr>
              <a:t>MeV</a:t>
            </a:r>
            <a:r>
              <a:rPr lang="en-US" sz="2400" dirty="0" smtClean="0">
                <a:latin typeface="Helvetica"/>
                <a:cs typeface="Helvetica"/>
              </a:rPr>
              <a:t>/nucleon integral </a:t>
            </a:r>
            <a:r>
              <a:rPr lang="en-US" sz="2400" dirty="0" err="1" smtClean="0">
                <a:latin typeface="Helvetica"/>
                <a:cs typeface="Helvetica"/>
              </a:rPr>
              <a:t>fluence</a:t>
            </a:r>
            <a:r>
              <a:rPr lang="en-US" sz="2400" dirty="0" smtClean="0">
                <a:latin typeface="Helvetica"/>
                <a:cs typeface="Helvetica"/>
              </a:rPr>
              <a:t>: can exceed 10</a:t>
            </a:r>
            <a:r>
              <a:rPr lang="en-US" sz="2400" baseline="30000" dirty="0" smtClean="0">
                <a:latin typeface="Helvetica"/>
                <a:cs typeface="Helvetica"/>
              </a:rPr>
              <a:t>9</a:t>
            </a:r>
            <a:r>
              <a:rPr lang="en-US" sz="2400" dirty="0" smtClean="0">
                <a:latin typeface="Helvetica"/>
                <a:cs typeface="Helvetica"/>
              </a:rPr>
              <a:t> cm</a:t>
            </a:r>
            <a:r>
              <a:rPr lang="en-US" sz="2400" baseline="30000" dirty="0" smtClean="0">
                <a:latin typeface="Helvetica"/>
                <a:cs typeface="Helvetica"/>
              </a:rPr>
              <a:t>-2</a:t>
            </a:r>
            <a:endParaRPr lang="en-US" sz="2400" dirty="0" smtClean="0">
              <a:latin typeface="Helvetica"/>
              <a:cs typeface="Helvetica"/>
            </a:endParaRPr>
          </a:p>
          <a:p>
            <a:pPr lvl="1"/>
            <a:r>
              <a:rPr lang="en-US" sz="2400" dirty="0" smtClean="0">
                <a:latin typeface="Helvetica"/>
                <a:cs typeface="Helvetica"/>
              </a:rPr>
              <a:t>&gt; 10 </a:t>
            </a:r>
            <a:r>
              <a:rPr lang="en-US" sz="2400" dirty="0" err="1" smtClean="0">
                <a:latin typeface="Helvetica"/>
                <a:cs typeface="Helvetica"/>
              </a:rPr>
              <a:t>MeV</a:t>
            </a:r>
            <a:r>
              <a:rPr lang="en-US" sz="2400" dirty="0" smtClean="0">
                <a:latin typeface="Helvetica"/>
                <a:cs typeface="Helvetica"/>
              </a:rPr>
              <a:t>/nucleon peak flux: can exceed 10</a:t>
            </a:r>
            <a:r>
              <a:rPr lang="en-US" sz="2400" baseline="30000" dirty="0" smtClean="0">
                <a:latin typeface="Helvetica"/>
                <a:cs typeface="Helvetica"/>
              </a:rPr>
              <a:t>5</a:t>
            </a:r>
            <a:r>
              <a:rPr lang="en-US" sz="2400" dirty="0" smtClean="0">
                <a:latin typeface="Helvetica"/>
                <a:cs typeface="Helvetica"/>
              </a:rPr>
              <a:t> cm</a:t>
            </a:r>
            <a:r>
              <a:rPr lang="en-US" sz="2400" baseline="30000" dirty="0" smtClean="0">
                <a:latin typeface="Helvetica"/>
                <a:cs typeface="Helvetica"/>
              </a:rPr>
              <a:t>-2</a:t>
            </a:r>
            <a:r>
              <a:rPr lang="en-US" sz="2400" dirty="0" smtClean="0">
                <a:latin typeface="Helvetica"/>
                <a:cs typeface="Helvetica"/>
              </a:rPr>
              <a:t>s</a:t>
            </a:r>
            <a:r>
              <a:rPr lang="en-US" sz="2400" baseline="30000" dirty="0" smtClean="0">
                <a:latin typeface="Helvetica"/>
                <a:cs typeface="Helvetica"/>
              </a:rPr>
              <a:t>-1</a:t>
            </a:r>
          </a:p>
        </p:txBody>
      </p:sp>
      <p:pic>
        <p:nvPicPr>
          <p:cNvPr id="1843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638675"/>
            <a:ext cx="24765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8" name="Picture 6" descr="C:\images\CM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638675"/>
            <a:ext cx="22669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C:\images\CME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67677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2A9BF58-AA76-4BDF-8A15-156E9BCF3B67}" type="slidenum">
              <a:rPr lang="en-US" smtClean="0">
                <a:latin typeface="Helvetica"/>
                <a:cs typeface="Helvetica"/>
              </a:rPr>
              <a:pPr/>
              <a:t>34</a:t>
            </a:fld>
            <a:endParaRPr lang="en-US" smtClean="0">
              <a:latin typeface="Helvetica"/>
              <a:cs typeface="Helvetica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66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Solar Cycle Dependence</a:t>
            </a:r>
          </a:p>
        </p:txBody>
      </p:sp>
      <p:pic>
        <p:nvPicPr>
          <p:cNvPr id="19460" name="Picture 4" descr="D:\nsrec06\Xapsos SC\Figs_032806\SPE_Chan23_colo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63663"/>
            <a:ext cx="6724650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41844" y="6067425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Most unpredictable</a:t>
            </a:r>
            <a:endParaRPr lang="en-US" b="1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Helvetica"/>
                <a:cs typeface="Helvetica"/>
              </a:rPr>
              <a:t>What is a Single Event Effect</a:t>
            </a:r>
            <a:r>
              <a:rPr lang="en-US" dirty="0" smtClean="0">
                <a:latin typeface="Helvetica"/>
                <a:cs typeface="Helvetica"/>
              </a:rPr>
              <a:t>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Helvetica"/>
                <a:cs typeface="Helvetica"/>
              </a:rPr>
              <a:t>Single Event Effect (SEE) – any measureable effect in a circuit caused by single incident ion</a:t>
            </a:r>
          </a:p>
          <a:p>
            <a:pPr lvl="1"/>
            <a:r>
              <a:rPr lang="en-US" sz="1800" dirty="0" smtClean="0">
                <a:latin typeface="Helvetica"/>
                <a:cs typeface="Helvetica"/>
              </a:rPr>
              <a:t>Non-destructive – SEU (Single Event Upset), SET (single event transients), MBU (Multiple Bit Upsets), SHE (single-event hard error)</a:t>
            </a:r>
          </a:p>
          <a:p>
            <a:pPr lvl="1"/>
            <a:r>
              <a:rPr lang="en-US" sz="1800" dirty="0" smtClean="0">
                <a:latin typeface="Helvetica"/>
                <a:cs typeface="Helvetica"/>
              </a:rPr>
              <a:t>Destructive – SEL (single event </a:t>
            </a:r>
            <a:r>
              <a:rPr lang="en-US" sz="1800" dirty="0" err="1" smtClean="0">
                <a:latin typeface="Helvetica"/>
                <a:cs typeface="Helvetica"/>
              </a:rPr>
              <a:t>latchup</a:t>
            </a:r>
            <a:r>
              <a:rPr lang="en-US" sz="1800" dirty="0" smtClean="0">
                <a:latin typeface="Helvetica"/>
                <a:cs typeface="Helvetica"/>
              </a:rPr>
              <a:t>), SEGR (single event gate rupture), SEB (single event burnout)</a:t>
            </a:r>
          </a:p>
          <a:p>
            <a:pPr>
              <a:buNone/>
            </a:pPr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D4B8BF-8E60-4B3D-9080-CB8BE4203A9E}" type="slidenum">
              <a:rPr lang="en-US" smtClean="0">
                <a:latin typeface="Helvetica"/>
                <a:cs typeface="Helvetica"/>
              </a:rPr>
              <a:pPr/>
              <a:t>35</a:t>
            </a:fld>
            <a:endParaRPr lang="en-US" smtClean="0">
              <a:latin typeface="Helvetica"/>
              <a:cs typeface="Helvetica"/>
            </a:endParaRPr>
          </a:p>
        </p:txBody>
      </p:sp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3784601"/>
            <a:ext cx="306705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4262857" y="5178400"/>
            <a:ext cx="255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 dirty="0">
                <a:latin typeface="Helvetica"/>
                <a:cs typeface="Helvetica"/>
              </a:rPr>
              <a:t>Destructive event </a:t>
            </a:r>
          </a:p>
          <a:p>
            <a:r>
              <a:rPr lang="en-US" sz="1200" i="1" dirty="0">
                <a:latin typeface="Helvetica"/>
                <a:cs typeface="Helvetica"/>
              </a:rPr>
              <a:t>in a COTS 120V </a:t>
            </a:r>
          </a:p>
          <a:p>
            <a:r>
              <a:rPr lang="en-US" sz="1200" i="1" dirty="0">
                <a:latin typeface="Helvetica"/>
                <a:cs typeface="Helvetica"/>
              </a:rPr>
              <a:t>DC-DC Converter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Single Event Upsets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Helvetica"/>
                <a:cs typeface="Helvetica"/>
              </a:rPr>
              <a:t>SEUs</a:t>
            </a:r>
            <a:r>
              <a:rPr lang="en-US" dirty="0" smtClean="0">
                <a:latin typeface="Helvetica"/>
                <a:cs typeface="Helvetica"/>
              </a:rPr>
              <a:t>: are soft errors, and non-destructive. They normally appear as transient pulses in logic or support circuitry, or as </a:t>
            </a:r>
            <a:r>
              <a:rPr lang="en-US" dirty="0" err="1" smtClean="0">
                <a:latin typeface="Helvetica"/>
                <a:cs typeface="Helvetica"/>
              </a:rPr>
              <a:t>bitflips</a:t>
            </a:r>
            <a:r>
              <a:rPr lang="en-US" dirty="0" smtClean="0">
                <a:latin typeface="Helvetica"/>
                <a:cs typeface="Helvetica"/>
              </a:rPr>
              <a:t> in memory cells or registers.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36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Destructive </a:t>
            </a:r>
            <a:r>
              <a:rPr lang="en-US" dirty="0" err="1" smtClean="0">
                <a:latin typeface="Helvetica"/>
                <a:cs typeface="Helvetica"/>
              </a:rPr>
              <a:t>SEEs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Several types of hard errors, potentially destructive, can appear: </a:t>
            </a:r>
          </a:p>
          <a:p>
            <a:r>
              <a:rPr lang="en-US" dirty="0" smtClean="0">
                <a:latin typeface="Helvetica"/>
                <a:cs typeface="Helvetica"/>
              </a:rPr>
              <a:t>Single Event </a:t>
            </a:r>
            <a:r>
              <a:rPr lang="en-US" dirty="0" err="1" smtClean="0">
                <a:latin typeface="Helvetica"/>
                <a:cs typeface="Helvetica"/>
              </a:rPr>
              <a:t>Latchup</a:t>
            </a:r>
            <a:r>
              <a:rPr lang="en-US" dirty="0" smtClean="0">
                <a:latin typeface="Helvetica"/>
                <a:cs typeface="Helvetica"/>
              </a:rPr>
              <a:t> (SEL) results in a high operating current, above device specifications, and must be cleared by a power reset. </a:t>
            </a:r>
          </a:p>
          <a:p>
            <a:r>
              <a:rPr lang="en-US" dirty="0" smtClean="0">
                <a:latin typeface="Helvetica"/>
                <a:cs typeface="Helvetica"/>
              </a:rPr>
              <a:t>Other hard errors include Burnout of power MOSFETS (Metal Oxide Semiconductor Field-Effect Transistor) , Gate Rupture, frozen bits, and noise in </a:t>
            </a:r>
            <a:r>
              <a:rPr lang="en-US" dirty="0" err="1" smtClean="0">
                <a:latin typeface="Helvetica"/>
                <a:cs typeface="Helvetica"/>
              </a:rPr>
              <a:t>CCDs</a:t>
            </a:r>
            <a:r>
              <a:rPr lang="en-US" dirty="0" smtClean="0">
                <a:latin typeface="Helvetica"/>
                <a:cs typeface="Helvetica"/>
              </a:rPr>
              <a:t>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37</a:t>
            </a:fld>
            <a:endParaRPr lang="en-US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Anomalies March 2012 </a:t>
            </a:r>
            <a:r>
              <a:rPr lang="en-US" sz="3200" dirty="0" err="1" smtClean="0">
                <a:latin typeface="Helvetica"/>
                <a:cs typeface="Helvetica"/>
              </a:rPr>
              <a:t>SWx</a:t>
            </a:r>
            <a:r>
              <a:rPr lang="en-US" sz="3200" dirty="0" smtClean="0">
                <a:latin typeface="Helvetica"/>
                <a:cs typeface="Helvetica"/>
              </a:rPr>
              <a:t> events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dirty="0" err="1" smtClean="0">
                <a:latin typeface="Helvetica"/>
                <a:cs typeface="Helvetica"/>
              </a:rPr>
              <a:t>SEEs</a:t>
            </a:r>
            <a:r>
              <a:rPr lang="en-US" sz="3200" dirty="0" smtClean="0">
                <a:latin typeface="Helvetica"/>
                <a:cs typeface="Helvetica"/>
              </a:rPr>
              <a:t> dominate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Quite a few NASA spacecraft experienced anomalies, majority of which are </a:t>
            </a:r>
            <a:r>
              <a:rPr lang="en-US" dirty="0" err="1" smtClean="0">
                <a:latin typeface="Helvetica"/>
                <a:cs typeface="Helvetica"/>
              </a:rPr>
              <a:t>SEEs</a:t>
            </a:r>
            <a:r>
              <a:rPr lang="en-US" dirty="0" smtClean="0">
                <a:latin typeface="Helvetica"/>
                <a:cs typeface="Helvetica"/>
              </a:rPr>
              <a:t>. Some of them required reset/reboot.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38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9160" y="5987018"/>
            <a:ext cx="312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Details to be discussed later. 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internal_charging_risk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094"/>
            <a:ext cx="8395479" cy="5097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8361" y="166036"/>
            <a:ext cx="50092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Internal Charging</a:t>
            </a:r>
          </a:p>
          <a:p>
            <a:r>
              <a:rPr lang="en-US" dirty="0" smtClean="0">
                <a:latin typeface="Helvetica"/>
                <a:cs typeface="Helvetica"/>
              </a:rPr>
              <a:t>  - </a:t>
            </a:r>
            <a:r>
              <a:rPr lang="en-US" dirty="0" smtClean="0">
                <a:solidFill>
                  <a:srgbClr val="660066"/>
                </a:solidFill>
                <a:latin typeface="Helvetica"/>
                <a:cs typeface="Helvetica"/>
              </a:rPr>
              <a:t>energetic electrons in the outer radiation belt</a:t>
            </a:r>
            <a:endParaRPr lang="en-US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0457" y="1122682"/>
            <a:ext cx="281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CIR HSS geomagnetic storm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CME geomagnetic storms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Helvetica"/>
                <a:cs typeface="Helvetica"/>
              </a:rPr>
              <a:t>Explorer I – 1</a:t>
            </a:r>
            <a:r>
              <a:rPr lang="en-US" sz="3600" baseline="30000" dirty="0" smtClean="0">
                <a:latin typeface="Helvetica"/>
                <a:cs typeface="Helvetica"/>
              </a:rPr>
              <a:t>st</a:t>
            </a:r>
            <a:r>
              <a:rPr lang="en-US" sz="3600" dirty="0" smtClean="0">
                <a:latin typeface="Helvetica"/>
                <a:cs typeface="Helvetica"/>
              </a:rPr>
              <a:t> U.S. Satellite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3301"/>
            <a:ext cx="7877433" cy="1803096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Explorer 1, was launched into Earth's orbit on a Jupiter C missile from Cape Canaveral, Florida, on January 31, 1958  - Inner belt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4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Explor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24" y="2616058"/>
            <a:ext cx="7775833" cy="4981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Human Safety in Space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GCR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SEP</a:t>
            </a:r>
          </a:p>
          <a:p>
            <a:pPr>
              <a:buNone/>
            </a:pPr>
            <a:r>
              <a:rPr lang="en-US" dirty="0" smtClean="0">
                <a:latin typeface="Helvetica"/>
                <a:cs typeface="Helvetica"/>
              </a:rPr>
              <a:t>Johnson Space Center/Space Radiation Analysis Group (SRAG)</a:t>
            </a:r>
          </a:p>
          <a:p>
            <a:pPr>
              <a:buNone/>
            </a:pPr>
            <a:r>
              <a:rPr lang="en-US" dirty="0" smtClean="0">
                <a:latin typeface="Helvetica"/>
                <a:cs typeface="Helvetica"/>
              </a:rPr>
              <a:t>Limit:  the &gt; 100 </a:t>
            </a:r>
            <a:r>
              <a:rPr lang="en-US" dirty="0" err="1" smtClean="0">
                <a:latin typeface="Helvetica"/>
                <a:cs typeface="Helvetica"/>
              </a:rPr>
              <a:t>MeV</a:t>
            </a:r>
            <a:r>
              <a:rPr lang="en-US" dirty="0" smtClean="0">
                <a:latin typeface="Helvetica"/>
                <a:cs typeface="Helvetica"/>
              </a:rPr>
              <a:t> flux exceeding 1pfu </a:t>
            </a:r>
          </a:p>
          <a:p>
            <a:pPr>
              <a:buNone/>
            </a:pPr>
            <a:r>
              <a:rPr lang="en-US" dirty="0" smtClean="0">
                <a:latin typeface="Helvetica"/>
                <a:cs typeface="Helvetica"/>
              </a:rPr>
              <a:t>(1 </a:t>
            </a:r>
            <a:r>
              <a:rPr lang="en-US" dirty="0" err="1" smtClean="0">
                <a:latin typeface="Helvetica"/>
                <a:cs typeface="Helvetica"/>
              </a:rPr>
              <a:t>pfu</a:t>
            </a:r>
            <a:r>
              <a:rPr lang="en-US" dirty="0" smtClean="0">
                <a:latin typeface="Helvetica"/>
                <a:cs typeface="Helvetica"/>
              </a:rPr>
              <a:t> = 1 particle flux unit= 1/cm^2/sec/sr) 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All clear (EVA –extravehicular activity)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01D4-DE5A-4EBF-A8D4-8E1BE7A39FE5}" type="slidenum">
              <a:rPr lang="en-US" smtClean="0">
                <a:latin typeface="Helvetica"/>
                <a:cs typeface="Helvetica"/>
              </a:rPr>
              <a:pPr>
                <a:defRPr/>
              </a:pPr>
              <a:t>40</a:t>
            </a:fld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9213" y="6934200"/>
            <a:ext cx="358775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52609E-43CC-3E4A-8D92-030B21FC26DD}" type="slidenum">
              <a:rPr lang="en-US" sz="800">
                <a:latin typeface="Arial" charset="0"/>
              </a:rPr>
              <a:pPr/>
              <a:t>41</a:t>
            </a:fld>
            <a:endParaRPr lang="en-US" sz="800">
              <a:latin typeface="Arial" charset="0"/>
            </a:endParaRPr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611188" y="2189163"/>
            <a:ext cx="182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14400" y="2057400"/>
            <a:ext cx="1293813" cy="184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Van Allen Probes</a:t>
            </a:r>
          </a:p>
        </p:txBody>
      </p:sp>
      <p:sp>
        <p:nvSpPr>
          <p:cNvPr id="523" name="Rectangle 4"/>
          <p:cNvSpPr>
            <a:spLocks noGrp="1" noChangeArrowheads="1"/>
          </p:cNvSpPr>
          <p:nvPr>
            <p:ph type="title"/>
          </p:nvPr>
        </p:nvSpPr>
        <p:spPr>
          <a:xfrm>
            <a:off x="1673225" y="152400"/>
            <a:ext cx="6302375" cy="685800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/>
              <a:t>Space </a:t>
            </a:r>
            <a:r>
              <a:rPr lang="en-US" sz="2000" dirty="0"/>
              <a:t>Environment </a:t>
            </a:r>
            <a:r>
              <a:rPr lang="en-US" sz="2000" dirty="0" smtClean="0"/>
              <a:t>Hazards (different types of charging) for Spacecraft in the near-Earth environment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449388" y="3549650"/>
            <a:ext cx="11112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89071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90588" y="3352800"/>
            <a:ext cx="12700" cy="203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46113" y="4868863"/>
            <a:ext cx="2203450" cy="1163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46113" y="4868863"/>
            <a:ext cx="2203450" cy="1163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646113" y="6032500"/>
            <a:ext cx="22034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646113" y="4868863"/>
            <a:ext cx="0" cy="11636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646113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960438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1274763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1589088" y="6015038"/>
            <a:ext cx="1587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1905000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2219325" y="6015038"/>
            <a:ext cx="1588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 flipV="1">
            <a:off x="2533650" y="6015038"/>
            <a:ext cx="1588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V="1">
            <a:off x="2849563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646113" y="6032500"/>
            <a:ext cx="19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579438" y="5951538"/>
            <a:ext cx="49212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 b="1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700" b="1"/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501650" y="5594350"/>
            <a:ext cx="14763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200</a:t>
            </a:r>
            <a:endParaRPr lang="en-US" sz="700" b="1"/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501650" y="5205413"/>
            <a:ext cx="14763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400</a:t>
            </a:r>
            <a:endParaRPr lang="en-US" sz="700" b="1"/>
          </a:p>
        </p:txBody>
      </p:sp>
      <p:grpSp>
        <p:nvGrpSpPr>
          <p:cNvPr id="15384" name="Group 24"/>
          <p:cNvGrpSpPr>
            <a:grpSpLocks/>
          </p:cNvGrpSpPr>
          <p:nvPr/>
        </p:nvGrpSpPr>
        <p:grpSpPr bwMode="auto">
          <a:xfrm>
            <a:off x="646113" y="4872038"/>
            <a:ext cx="19050" cy="966787"/>
            <a:chOff x="2243" y="2713"/>
            <a:chExt cx="19" cy="904"/>
          </a:xfrm>
        </p:grpSpPr>
        <p:sp>
          <p:nvSpPr>
            <p:cNvPr id="15873" name="Line 25"/>
            <p:cNvSpPr>
              <a:spLocks noChangeShapeType="1"/>
            </p:cNvSpPr>
            <p:nvPr/>
          </p:nvSpPr>
          <p:spPr bwMode="auto">
            <a:xfrm>
              <a:off x="2243" y="3616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" name="Line 26"/>
            <p:cNvSpPr>
              <a:spLocks noChangeShapeType="1"/>
            </p:cNvSpPr>
            <p:nvPr/>
          </p:nvSpPr>
          <p:spPr bwMode="auto">
            <a:xfrm>
              <a:off x="2243" y="3436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5" name="Line 27"/>
            <p:cNvSpPr>
              <a:spLocks noChangeShapeType="1"/>
            </p:cNvSpPr>
            <p:nvPr/>
          </p:nvSpPr>
          <p:spPr bwMode="auto">
            <a:xfrm>
              <a:off x="2243" y="3255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6" name="Line 28"/>
            <p:cNvSpPr>
              <a:spLocks noChangeShapeType="1"/>
            </p:cNvSpPr>
            <p:nvPr/>
          </p:nvSpPr>
          <p:spPr bwMode="auto">
            <a:xfrm>
              <a:off x="2243" y="3075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" name="Line 29"/>
            <p:cNvSpPr>
              <a:spLocks noChangeShapeType="1"/>
            </p:cNvSpPr>
            <p:nvPr/>
          </p:nvSpPr>
          <p:spPr bwMode="auto">
            <a:xfrm>
              <a:off x="2243" y="2894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8" name="Line 30"/>
            <p:cNvSpPr>
              <a:spLocks noChangeShapeType="1"/>
            </p:cNvSpPr>
            <p:nvPr/>
          </p:nvSpPr>
          <p:spPr bwMode="auto">
            <a:xfrm>
              <a:off x="2243" y="271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85" name="Rectangle 31"/>
          <p:cNvSpPr>
            <a:spLocks noChangeArrowheads="1"/>
          </p:cNvSpPr>
          <p:nvPr/>
        </p:nvSpPr>
        <p:spPr bwMode="auto">
          <a:xfrm>
            <a:off x="501650" y="4819650"/>
            <a:ext cx="14763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600</a:t>
            </a:r>
            <a:endParaRPr lang="en-US" sz="700" b="1"/>
          </a:p>
        </p:txBody>
      </p:sp>
      <p:sp>
        <p:nvSpPr>
          <p:cNvPr id="15386" name="Rectangle 32"/>
          <p:cNvSpPr>
            <a:spLocks noChangeArrowheads="1"/>
          </p:cNvSpPr>
          <p:nvPr/>
        </p:nvSpPr>
        <p:spPr bwMode="auto">
          <a:xfrm>
            <a:off x="646113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Rectangle 33"/>
          <p:cNvSpPr>
            <a:spLocks noChangeArrowheads="1"/>
          </p:cNvSpPr>
          <p:nvPr/>
        </p:nvSpPr>
        <p:spPr bwMode="auto">
          <a:xfrm>
            <a:off x="722313" y="6032500"/>
            <a:ext cx="80962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Rectangle 34"/>
          <p:cNvSpPr>
            <a:spLocks noChangeArrowheads="1"/>
          </p:cNvSpPr>
          <p:nvPr/>
        </p:nvSpPr>
        <p:spPr bwMode="auto">
          <a:xfrm>
            <a:off x="803275" y="6032500"/>
            <a:ext cx="74613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Rectangle 35"/>
          <p:cNvSpPr>
            <a:spLocks noChangeArrowheads="1"/>
          </p:cNvSpPr>
          <p:nvPr/>
        </p:nvSpPr>
        <p:spPr bwMode="auto">
          <a:xfrm>
            <a:off x="877888" y="6032500"/>
            <a:ext cx="8255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Rectangle 36"/>
          <p:cNvSpPr>
            <a:spLocks noChangeArrowheads="1"/>
          </p:cNvSpPr>
          <p:nvPr/>
        </p:nvSpPr>
        <p:spPr bwMode="auto">
          <a:xfrm>
            <a:off x="960438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Rectangle 37"/>
          <p:cNvSpPr>
            <a:spLocks noChangeArrowheads="1"/>
          </p:cNvSpPr>
          <p:nvPr/>
        </p:nvSpPr>
        <p:spPr bwMode="auto">
          <a:xfrm>
            <a:off x="1036638" y="6032500"/>
            <a:ext cx="80962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Rectangle 38"/>
          <p:cNvSpPr>
            <a:spLocks noChangeArrowheads="1"/>
          </p:cNvSpPr>
          <p:nvPr/>
        </p:nvSpPr>
        <p:spPr bwMode="auto">
          <a:xfrm>
            <a:off x="1117600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Rectangle 39"/>
          <p:cNvSpPr>
            <a:spLocks noChangeArrowheads="1"/>
          </p:cNvSpPr>
          <p:nvPr/>
        </p:nvSpPr>
        <p:spPr bwMode="auto">
          <a:xfrm>
            <a:off x="1193800" y="6032500"/>
            <a:ext cx="80963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Rectangle 40"/>
          <p:cNvSpPr>
            <a:spLocks noChangeArrowheads="1"/>
          </p:cNvSpPr>
          <p:nvPr/>
        </p:nvSpPr>
        <p:spPr bwMode="auto">
          <a:xfrm>
            <a:off x="1274763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Rectangle 41"/>
          <p:cNvSpPr>
            <a:spLocks noChangeArrowheads="1"/>
          </p:cNvSpPr>
          <p:nvPr/>
        </p:nvSpPr>
        <p:spPr bwMode="auto">
          <a:xfrm>
            <a:off x="1350963" y="6032500"/>
            <a:ext cx="80962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Rectangle 42"/>
          <p:cNvSpPr>
            <a:spLocks noChangeArrowheads="1"/>
          </p:cNvSpPr>
          <p:nvPr/>
        </p:nvSpPr>
        <p:spPr bwMode="auto">
          <a:xfrm>
            <a:off x="1431925" y="6026150"/>
            <a:ext cx="76200" cy="63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Rectangle 43"/>
          <p:cNvSpPr>
            <a:spLocks noChangeArrowheads="1"/>
          </p:cNvSpPr>
          <p:nvPr/>
        </p:nvSpPr>
        <p:spPr bwMode="auto">
          <a:xfrm>
            <a:off x="1431925" y="6026150"/>
            <a:ext cx="76200" cy="63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Rectangle 44"/>
          <p:cNvSpPr>
            <a:spLocks noChangeArrowheads="1"/>
          </p:cNvSpPr>
          <p:nvPr/>
        </p:nvSpPr>
        <p:spPr bwMode="auto">
          <a:xfrm>
            <a:off x="1508125" y="6011863"/>
            <a:ext cx="80963" cy="206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Rectangle 45"/>
          <p:cNvSpPr>
            <a:spLocks noChangeArrowheads="1"/>
          </p:cNvSpPr>
          <p:nvPr/>
        </p:nvSpPr>
        <p:spPr bwMode="auto">
          <a:xfrm>
            <a:off x="1508125" y="6011863"/>
            <a:ext cx="80963" cy="20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Rectangle 46"/>
          <p:cNvSpPr>
            <a:spLocks noChangeArrowheads="1"/>
          </p:cNvSpPr>
          <p:nvPr/>
        </p:nvSpPr>
        <p:spPr bwMode="auto">
          <a:xfrm>
            <a:off x="1589088" y="5991225"/>
            <a:ext cx="76200" cy="412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1" name="Rectangle 47"/>
          <p:cNvSpPr>
            <a:spLocks noChangeArrowheads="1"/>
          </p:cNvSpPr>
          <p:nvPr/>
        </p:nvSpPr>
        <p:spPr bwMode="auto">
          <a:xfrm>
            <a:off x="1589088" y="5991225"/>
            <a:ext cx="76200" cy="41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2" name="Rectangle 48"/>
          <p:cNvSpPr>
            <a:spLocks noChangeArrowheads="1"/>
          </p:cNvSpPr>
          <p:nvPr/>
        </p:nvSpPr>
        <p:spPr bwMode="auto">
          <a:xfrm>
            <a:off x="1665288" y="5956300"/>
            <a:ext cx="82550" cy="76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3" name="Rectangle 49"/>
          <p:cNvSpPr>
            <a:spLocks noChangeArrowheads="1"/>
          </p:cNvSpPr>
          <p:nvPr/>
        </p:nvSpPr>
        <p:spPr bwMode="auto">
          <a:xfrm>
            <a:off x="1665288" y="5956300"/>
            <a:ext cx="82550" cy="762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4" name="Rectangle 50"/>
          <p:cNvSpPr>
            <a:spLocks noChangeArrowheads="1"/>
          </p:cNvSpPr>
          <p:nvPr/>
        </p:nvSpPr>
        <p:spPr bwMode="auto">
          <a:xfrm>
            <a:off x="1747838" y="5916613"/>
            <a:ext cx="76200" cy="115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5" name="Rectangle 51"/>
          <p:cNvSpPr>
            <a:spLocks noChangeArrowheads="1"/>
          </p:cNvSpPr>
          <p:nvPr/>
        </p:nvSpPr>
        <p:spPr bwMode="auto">
          <a:xfrm>
            <a:off x="1747838" y="5916613"/>
            <a:ext cx="76200" cy="11588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Rectangle 52"/>
          <p:cNvSpPr>
            <a:spLocks noChangeArrowheads="1"/>
          </p:cNvSpPr>
          <p:nvPr/>
        </p:nvSpPr>
        <p:spPr bwMode="auto">
          <a:xfrm>
            <a:off x="1824038" y="5838825"/>
            <a:ext cx="80962" cy="1936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7" name="Rectangle 53"/>
          <p:cNvSpPr>
            <a:spLocks noChangeArrowheads="1"/>
          </p:cNvSpPr>
          <p:nvPr/>
        </p:nvSpPr>
        <p:spPr bwMode="auto">
          <a:xfrm>
            <a:off x="1824038" y="5838825"/>
            <a:ext cx="80962" cy="1936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8" name="Rectangle 54"/>
          <p:cNvSpPr>
            <a:spLocks noChangeArrowheads="1"/>
          </p:cNvSpPr>
          <p:nvPr/>
        </p:nvSpPr>
        <p:spPr bwMode="auto">
          <a:xfrm>
            <a:off x="1905000" y="5724525"/>
            <a:ext cx="74613" cy="307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9" name="Rectangle 55"/>
          <p:cNvSpPr>
            <a:spLocks noChangeArrowheads="1"/>
          </p:cNvSpPr>
          <p:nvPr/>
        </p:nvSpPr>
        <p:spPr bwMode="auto">
          <a:xfrm>
            <a:off x="1905000" y="5724525"/>
            <a:ext cx="74613" cy="3079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0" name="Rectangle 56"/>
          <p:cNvSpPr>
            <a:spLocks noChangeArrowheads="1"/>
          </p:cNvSpPr>
          <p:nvPr/>
        </p:nvSpPr>
        <p:spPr bwMode="auto">
          <a:xfrm>
            <a:off x="1979613" y="5489575"/>
            <a:ext cx="82550" cy="542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1" name="Rectangle 57"/>
          <p:cNvSpPr>
            <a:spLocks noChangeArrowheads="1"/>
          </p:cNvSpPr>
          <p:nvPr/>
        </p:nvSpPr>
        <p:spPr bwMode="auto">
          <a:xfrm>
            <a:off x="1979613" y="5489575"/>
            <a:ext cx="82550" cy="5429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2" name="Rectangle 58"/>
          <p:cNvSpPr>
            <a:spLocks noChangeArrowheads="1"/>
          </p:cNvSpPr>
          <p:nvPr/>
        </p:nvSpPr>
        <p:spPr bwMode="auto">
          <a:xfrm>
            <a:off x="2062163" y="5286375"/>
            <a:ext cx="76200" cy="7461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3" name="Rectangle 59"/>
          <p:cNvSpPr>
            <a:spLocks noChangeArrowheads="1"/>
          </p:cNvSpPr>
          <p:nvPr/>
        </p:nvSpPr>
        <p:spPr bwMode="auto">
          <a:xfrm>
            <a:off x="2062163" y="5286375"/>
            <a:ext cx="76200" cy="7461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4" name="Rectangle 60"/>
          <p:cNvSpPr>
            <a:spLocks noChangeArrowheads="1"/>
          </p:cNvSpPr>
          <p:nvPr/>
        </p:nvSpPr>
        <p:spPr bwMode="auto">
          <a:xfrm>
            <a:off x="2138363" y="5160963"/>
            <a:ext cx="80962" cy="8715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5" name="Rectangle 61"/>
          <p:cNvSpPr>
            <a:spLocks noChangeArrowheads="1"/>
          </p:cNvSpPr>
          <p:nvPr/>
        </p:nvSpPr>
        <p:spPr bwMode="auto">
          <a:xfrm>
            <a:off x="2138363" y="5160963"/>
            <a:ext cx="80962" cy="8715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6" name="Rectangle 62"/>
          <p:cNvSpPr>
            <a:spLocks noChangeArrowheads="1"/>
          </p:cNvSpPr>
          <p:nvPr/>
        </p:nvSpPr>
        <p:spPr bwMode="auto">
          <a:xfrm>
            <a:off x="2219325" y="5086350"/>
            <a:ext cx="76200" cy="946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7" name="Rectangle 63"/>
          <p:cNvSpPr>
            <a:spLocks noChangeArrowheads="1"/>
          </p:cNvSpPr>
          <p:nvPr/>
        </p:nvSpPr>
        <p:spPr bwMode="auto">
          <a:xfrm>
            <a:off x="2219325" y="5086350"/>
            <a:ext cx="76200" cy="9461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8" name="Rectangle 64"/>
          <p:cNvSpPr>
            <a:spLocks noChangeArrowheads="1"/>
          </p:cNvSpPr>
          <p:nvPr/>
        </p:nvSpPr>
        <p:spPr bwMode="auto">
          <a:xfrm>
            <a:off x="2295525" y="4979988"/>
            <a:ext cx="82550" cy="10525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9" name="Rectangle 65"/>
          <p:cNvSpPr>
            <a:spLocks noChangeArrowheads="1"/>
          </p:cNvSpPr>
          <p:nvPr/>
        </p:nvSpPr>
        <p:spPr bwMode="auto">
          <a:xfrm>
            <a:off x="2295525" y="4979988"/>
            <a:ext cx="82550" cy="10525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0" name="Rectangle 66"/>
          <p:cNvSpPr>
            <a:spLocks noChangeArrowheads="1"/>
          </p:cNvSpPr>
          <p:nvPr/>
        </p:nvSpPr>
        <p:spPr bwMode="auto">
          <a:xfrm>
            <a:off x="2378075" y="4970463"/>
            <a:ext cx="76200" cy="1062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1" name="Rectangle 67"/>
          <p:cNvSpPr>
            <a:spLocks noChangeArrowheads="1"/>
          </p:cNvSpPr>
          <p:nvPr/>
        </p:nvSpPr>
        <p:spPr bwMode="auto">
          <a:xfrm>
            <a:off x="2378075" y="4970463"/>
            <a:ext cx="76200" cy="10620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2" name="Rectangle 68"/>
          <p:cNvSpPr>
            <a:spLocks noChangeArrowheads="1"/>
          </p:cNvSpPr>
          <p:nvPr/>
        </p:nvSpPr>
        <p:spPr bwMode="auto">
          <a:xfrm>
            <a:off x="2454275" y="5026025"/>
            <a:ext cx="79375" cy="10064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Rectangle 69"/>
          <p:cNvSpPr>
            <a:spLocks noChangeArrowheads="1"/>
          </p:cNvSpPr>
          <p:nvPr/>
        </p:nvSpPr>
        <p:spPr bwMode="auto">
          <a:xfrm>
            <a:off x="2454275" y="5026025"/>
            <a:ext cx="79375" cy="10064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4" name="Rectangle 70"/>
          <p:cNvSpPr>
            <a:spLocks noChangeArrowheads="1"/>
          </p:cNvSpPr>
          <p:nvPr/>
        </p:nvSpPr>
        <p:spPr bwMode="auto">
          <a:xfrm>
            <a:off x="2533650" y="5113338"/>
            <a:ext cx="76200" cy="9191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5" name="Rectangle 71"/>
          <p:cNvSpPr>
            <a:spLocks noChangeArrowheads="1"/>
          </p:cNvSpPr>
          <p:nvPr/>
        </p:nvSpPr>
        <p:spPr bwMode="auto">
          <a:xfrm>
            <a:off x="2533650" y="5113338"/>
            <a:ext cx="76200" cy="9191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6" name="Rectangle 72"/>
          <p:cNvSpPr>
            <a:spLocks noChangeArrowheads="1"/>
          </p:cNvSpPr>
          <p:nvPr/>
        </p:nvSpPr>
        <p:spPr bwMode="auto">
          <a:xfrm>
            <a:off x="2609850" y="5184775"/>
            <a:ext cx="82550" cy="8477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7" name="Rectangle 73"/>
          <p:cNvSpPr>
            <a:spLocks noChangeArrowheads="1"/>
          </p:cNvSpPr>
          <p:nvPr/>
        </p:nvSpPr>
        <p:spPr bwMode="auto">
          <a:xfrm>
            <a:off x="2609850" y="5184775"/>
            <a:ext cx="82550" cy="847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8" name="Rectangle 74"/>
          <p:cNvSpPr>
            <a:spLocks noChangeArrowheads="1"/>
          </p:cNvSpPr>
          <p:nvPr/>
        </p:nvSpPr>
        <p:spPr bwMode="auto">
          <a:xfrm>
            <a:off x="2692400" y="5265738"/>
            <a:ext cx="76200" cy="7667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9" name="Rectangle 75"/>
          <p:cNvSpPr>
            <a:spLocks noChangeArrowheads="1"/>
          </p:cNvSpPr>
          <p:nvPr/>
        </p:nvSpPr>
        <p:spPr bwMode="auto">
          <a:xfrm>
            <a:off x="2692400" y="5265738"/>
            <a:ext cx="76200" cy="7667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0" name="Rectangle 76"/>
          <p:cNvSpPr>
            <a:spLocks noChangeArrowheads="1"/>
          </p:cNvSpPr>
          <p:nvPr/>
        </p:nvSpPr>
        <p:spPr bwMode="auto">
          <a:xfrm>
            <a:off x="2768600" y="5367338"/>
            <a:ext cx="80963" cy="6651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1" name="Rectangle 77"/>
          <p:cNvSpPr>
            <a:spLocks noChangeArrowheads="1"/>
          </p:cNvSpPr>
          <p:nvPr/>
        </p:nvSpPr>
        <p:spPr bwMode="auto">
          <a:xfrm>
            <a:off x="2768600" y="5367338"/>
            <a:ext cx="80963" cy="6651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2" name="Rectangle 78"/>
          <p:cNvSpPr>
            <a:spLocks noChangeArrowheads="1"/>
          </p:cNvSpPr>
          <p:nvPr/>
        </p:nvSpPr>
        <p:spPr bwMode="auto">
          <a:xfrm>
            <a:off x="2849563" y="5441950"/>
            <a:ext cx="76200" cy="5905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3" name="Rectangle 79"/>
          <p:cNvSpPr>
            <a:spLocks noChangeArrowheads="1"/>
          </p:cNvSpPr>
          <p:nvPr/>
        </p:nvSpPr>
        <p:spPr bwMode="auto">
          <a:xfrm>
            <a:off x="2849563" y="5441950"/>
            <a:ext cx="76200" cy="5905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4" name="Line 80"/>
          <p:cNvSpPr>
            <a:spLocks noChangeShapeType="1"/>
          </p:cNvSpPr>
          <p:nvPr/>
        </p:nvSpPr>
        <p:spPr bwMode="auto">
          <a:xfrm>
            <a:off x="646113" y="6032500"/>
            <a:ext cx="22034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5" name="Rectangle 81"/>
          <p:cNvSpPr>
            <a:spLocks noChangeArrowheads="1"/>
          </p:cNvSpPr>
          <p:nvPr/>
        </p:nvSpPr>
        <p:spPr bwMode="auto">
          <a:xfrm rot="-5400000">
            <a:off x="-138112" y="5507038"/>
            <a:ext cx="10556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0000"/>
                </a:solidFill>
                <a:latin typeface="Helvetica" charset="0"/>
              </a:rPr>
              <a:t>HEO-2 Charging </a:t>
            </a:r>
            <a:r>
              <a:rPr lang="en-US" sz="700">
                <a:solidFill>
                  <a:srgbClr val="000000"/>
                </a:solidFill>
                <a:latin typeface="Helvetica" charset="0"/>
              </a:rPr>
              <a:t>Events</a:t>
            </a:r>
            <a:endParaRPr lang="en-US" sz="700"/>
          </a:p>
        </p:txBody>
      </p:sp>
      <p:sp>
        <p:nvSpPr>
          <p:cNvPr id="15436" name="Line 82"/>
          <p:cNvSpPr>
            <a:spLocks noChangeShapeType="1"/>
          </p:cNvSpPr>
          <p:nvPr/>
        </p:nvSpPr>
        <p:spPr bwMode="auto">
          <a:xfrm>
            <a:off x="2898775" y="5838825"/>
            <a:ext cx="206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7" name="Line 83"/>
          <p:cNvSpPr>
            <a:spLocks noChangeShapeType="1"/>
          </p:cNvSpPr>
          <p:nvPr/>
        </p:nvSpPr>
        <p:spPr bwMode="auto">
          <a:xfrm>
            <a:off x="2898775" y="5646738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8" name="Line 84"/>
          <p:cNvSpPr>
            <a:spLocks noChangeShapeType="1"/>
          </p:cNvSpPr>
          <p:nvPr/>
        </p:nvSpPr>
        <p:spPr bwMode="auto">
          <a:xfrm>
            <a:off x="2898775" y="5453063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9" name="Line 85"/>
          <p:cNvSpPr>
            <a:spLocks noChangeShapeType="1"/>
          </p:cNvSpPr>
          <p:nvPr/>
        </p:nvSpPr>
        <p:spPr bwMode="auto">
          <a:xfrm>
            <a:off x="2898775" y="5260975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0" name="Line 86"/>
          <p:cNvSpPr>
            <a:spLocks noChangeShapeType="1"/>
          </p:cNvSpPr>
          <p:nvPr/>
        </p:nvSpPr>
        <p:spPr bwMode="auto">
          <a:xfrm>
            <a:off x="2898775" y="5067300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1" name="Line 87"/>
          <p:cNvSpPr>
            <a:spLocks noChangeShapeType="1"/>
          </p:cNvSpPr>
          <p:nvPr/>
        </p:nvSpPr>
        <p:spPr bwMode="auto">
          <a:xfrm>
            <a:off x="2898775" y="4873625"/>
            <a:ext cx="206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2" name="Rectangle 88"/>
          <p:cNvSpPr>
            <a:spLocks noChangeArrowheads="1"/>
          </p:cNvSpPr>
          <p:nvPr/>
        </p:nvSpPr>
        <p:spPr bwMode="auto">
          <a:xfrm>
            <a:off x="1054100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3" name="Rectangle 89"/>
          <p:cNvSpPr>
            <a:spLocks noChangeArrowheads="1"/>
          </p:cNvSpPr>
          <p:nvPr/>
        </p:nvSpPr>
        <p:spPr bwMode="auto">
          <a:xfrm>
            <a:off x="1087438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4" name="Rectangle 90"/>
          <p:cNvSpPr>
            <a:spLocks noChangeArrowheads="1"/>
          </p:cNvSpPr>
          <p:nvPr/>
        </p:nvSpPr>
        <p:spPr bwMode="auto">
          <a:xfrm>
            <a:off x="1101725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5" name="Rectangle 91"/>
          <p:cNvSpPr>
            <a:spLocks noChangeArrowheads="1"/>
          </p:cNvSpPr>
          <p:nvPr/>
        </p:nvSpPr>
        <p:spPr bwMode="auto">
          <a:xfrm>
            <a:off x="1135063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6" name="Rectangle 92"/>
          <p:cNvSpPr>
            <a:spLocks noChangeArrowheads="1"/>
          </p:cNvSpPr>
          <p:nvPr/>
        </p:nvSpPr>
        <p:spPr bwMode="auto">
          <a:xfrm>
            <a:off x="1196975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7" name="Rectangle 93"/>
          <p:cNvSpPr>
            <a:spLocks noChangeArrowheads="1"/>
          </p:cNvSpPr>
          <p:nvPr/>
        </p:nvSpPr>
        <p:spPr bwMode="auto">
          <a:xfrm>
            <a:off x="121761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8" name="Rectangle 94"/>
          <p:cNvSpPr>
            <a:spLocks noChangeArrowheads="1"/>
          </p:cNvSpPr>
          <p:nvPr/>
        </p:nvSpPr>
        <p:spPr bwMode="auto">
          <a:xfrm>
            <a:off x="1230313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9" name="Rectangle 95"/>
          <p:cNvSpPr>
            <a:spLocks noChangeArrowheads="1"/>
          </p:cNvSpPr>
          <p:nvPr/>
        </p:nvSpPr>
        <p:spPr bwMode="auto">
          <a:xfrm>
            <a:off x="1265238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0" name="Rectangle 96"/>
          <p:cNvSpPr>
            <a:spLocks noChangeArrowheads="1"/>
          </p:cNvSpPr>
          <p:nvPr/>
        </p:nvSpPr>
        <p:spPr bwMode="auto">
          <a:xfrm>
            <a:off x="1312863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1" name="Rectangle 97"/>
          <p:cNvSpPr>
            <a:spLocks noChangeArrowheads="1"/>
          </p:cNvSpPr>
          <p:nvPr/>
        </p:nvSpPr>
        <p:spPr bwMode="auto">
          <a:xfrm>
            <a:off x="1427163" y="3549650"/>
            <a:ext cx="22225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2" name="Rectangle 98"/>
          <p:cNvSpPr>
            <a:spLocks noChangeArrowheads="1"/>
          </p:cNvSpPr>
          <p:nvPr/>
        </p:nvSpPr>
        <p:spPr bwMode="auto">
          <a:xfrm>
            <a:off x="1508125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3" name="Rectangle 99"/>
          <p:cNvSpPr>
            <a:spLocks noChangeArrowheads="1"/>
          </p:cNvSpPr>
          <p:nvPr/>
        </p:nvSpPr>
        <p:spPr bwMode="auto">
          <a:xfrm>
            <a:off x="1592263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4" name="Rectangle 100"/>
          <p:cNvSpPr>
            <a:spLocks noChangeArrowheads="1"/>
          </p:cNvSpPr>
          <p:nvPr/>
        </p:nvSpPr>
        <p:spPr bwMode="auto">
          <a:xfrm>
            <a:off x="1673225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5" name="Rectangle 101"/>
          <p:cNvSpPr>
            <a:spLocks noChangeArrowheads="1"/>
          </p:cNvSpPr>
          <p:nvPr/>
        </p:nvSpPr>
        <p:spPr bwMode="auto">
          <a:xfrm>
            <a:off x="1692275" y="3549650"/>
            <a:ext cx="15875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6" name="Rectangle 102"/>
          <p:cNvSpPr>
            <a:spLocks noChangeArrowheads="1"/>
          </p:cNvSpPr>
          <p:nvPr/>
        </p:nvSpPr>
        <p:spPr bwMode="auto">
          <a:xfrm>
            <a:off x="1727200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7" name="Rectangle 103"/>
          <p:cNvSpPr>
            <a:spLocks noChangeArrowheads="1"/>
          </p:cNvSpPr>
          <p:nvPr/>
        </p:nvSpPr>
        <p:spPr bwMode="auto">
          <a:xfrm>
            <a:off x="1787525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8" name="Rectangle 104"/>
          <p:cNvSpPr>
            <a:spLocks noChangeArrowheads="1"/>
          </p:cNvSpPr>
          <p:nvPr/>
        </p:nvSpPr>
        <p:spPr bwMode="auto">
          <a:xfrm>
            <a:off x="184150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9" name="Rectangle 105"/>
          <p:cNvSpPr>
            <a:spLocks noChangeArrowheads="1"/>
          </p:cNvSpPr>
          <p:nvPr/>
        </p:nvSpPr>
        <p:spPr bwMode="auto">
          <a:xfrm>
            <a:off x="1855788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0" name="Rectangle 106"/>
          <p:cNvSpPr>
            <a:spLocks noChangeArrowheads="1"/>
          </p:cNvSpPr>
          <p:nvPr/>
        </p:nvSpPr>
        <p:spPr bwMode="auto">
          <a:xfrm>
            <a:off x="192405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1" name="Rectangle 107"/>
          <p:cNvSpPr>
            <a:spLocks noChangeArrowheads="1"/>
          </p:cNvSpPr>
          <p:nvPr/>
        </p:nvSpPr>
        <p:spPr bwMode="auto">
          <a:xfrm>
            <a:off x="1971675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" name="Rectangle 108"/>
          <p:cNvSpPr>
            <a:spLocks noChangeArrowheads="1"/>
          </p:cNvSpPr>
          <p:nvPr/>
        </p:nvSpPr>
        <p:spPr bwMode="auto">
          <a:xfrm>
            <a:off x="1984375" y="3549650"/>
            <a:ext cx="22225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" name="Rectangle 109"/>
          <p:cNvSpPr>
            <a:spLocks noChangeArrowheads="1"/>
          </p:cNvSpPr>
          <p:nvPr/>
        </p:nvSpPr>
        <p:spPr bwMode="auto">
          <a:xfrm>
            <a:off x="2135188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4" name="Rectangle 110"/>
          <p:cNvSpPr>
            <a:spLocks noChangeArrowheads="1"/>
          </p:cNvSpPr>
          <p:nvPr/>
        </p:nvSpPr>
        <p:spPr bwMode="auto">
          <a:xfrm>
            <a:off x="2217738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5" name="Rectangle 111"/>
          <p:cNvSpPr>
            <a:spLocks noChangeArrowheads="1"/>
          </p:cNvSpPr>
          <p:nvPr/>
        </p:nvSpPr>
        <p:spPr bwMode="auto">
          <a:xfrm>
            <a:off x="2311400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6" name="Rectangle 112"/>
          <p:cNvSpPr>
            <a:spLocks noChangeArrowheads="1"/>
          </p:cNvSpPr>
          <p:nvPr/>
        </p:nvSpPr>
        <p:spPr bwMode="auto">
          <a:xfrm>
            <a:off x="236696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7" name="Rectangle 113"/>
          <p:cNvSpPr>
            <a:spLocks noChangeArrowheads="1"/>
          </p:cNvSpPr>
          <p:nvPr/>
        </p:nvSpPr>
        <p:spPr bwMode="auto">
          <a:xfrm>
            <a:off x="2379663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8" name="Rectangle 114"/>
          <p:cNvSpPr>
            <a:spLocks noChangeArrowheads="1"/>
          </p:cNvSpPr>
          <p:nvPr/>
        </p:nvSpPr>
        <p:spPr bwMode="auto">
          <a:xfrm>
            <a:off x="240030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9" name="Rectangle 115"/>
          <p:cNvSpPr>
            <a:spLocks noChangeArrowheads="1"/>
          </p:cNvSpPr>
          <p:nvPr/>
        </p:nvSpPr>
        <p:spPr bwMode="auto">
          <a:xfrm>
            <a:off x="2414588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0" name="Rectangle 116"/>
          <p:cNvSpPr>
            <a:spLocks noChangeArrowheads="1"/>
          </p:cNvSpPr>
          <p:nvPr/>
        </p:nvSpPr>
        <p:spPr bwMode="auto">
          <a:xfrm>
            <a:off x="2427288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1" name="Rectangle 117"/>
          <p:cNvSpPr>
            <a:spLocks noChangeArrowheads="1"/>
          </p:cNvSpPr>
          <p:nvPr/>
        </p:nvSpPr>
        <p:spPr bwMode="auto">
          <a:xfrm>
            <a:off x="2447925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2" name="Rectangle 118"/>
          <p:cNvSpPr>
            <a:spLocks noChangeArrowheads="1"/>
          </p:cNvSpPr>
          <p:nvPr/>
        </p:nvSpPr>
        <p:spPr bwMode="auto">
          <a:xfrm>
            <a:off x="2590800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3" name="Rectangle 119"/>
          <p:cNvSpPr>
            <a:spLocks noChangeArrowheads="1"/>
          </p:cNvSpPr>
          <p:nvPr/>
        </p:nvSpPr>
        <p:spPr bwMode="auto">
          <a:xfrm>
            <a:off x="2822575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4" name="Rectangle 120"/>
          <p:cNvSpPr>
            <a:spLocks noChangeArrowheads="1"/>
          </p:cNvSpPr>
          <p:nvPr/>
        </p:nvSpPr>
        <p:spPr bwMode="auto">
          <a:xfrm>
            <a:off x="2841625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5" name="Rectangle 121"/>
          <p:cNvSpPr>
            <a:spLocks noChangeArrowheads="1"/>
          </p:cNvSpPr>
          <p:nvPr/>
        </p:nvSpPr>
        <p:spPr bwMode="auto">
          <a:xfrm>
            <a:off x="285591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6" name="Rectangle 122"/>
          <p:cNvSpPr>
            <a:spLocks noChangeArrowheads="1"/>
          </p:cNvSpPr>
          <p:nvPr/>
        </p:nvSpPr>
        <p:spPr bwMode="auto">
          <a:xfrm>
            <a:off x="288925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7" name="Rectangle 123"/>
          <p:cNvSpPr>
            <a:spLocks noChangeArrowheads="1"/>
          </p:cNvSpPr>
          <p:nvPr/>
        </p:nvSpPr>
        <p:spPr bwMode="auto">
          <a:xfrm>
            <a:off x="2903538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8" name="Rectangle 124"/>
          <p:cNvSpPr>
            <a:spLocks noChangeArrowheads="1"/>
          </p:cNvSpPr>
          <p:nvPr/>
        </p:nvSpPr>
        <p:spPr bwMode="auto">
          <a:xfrm>
            <a:off x="2924175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9" name="Rectangle 125"/>
          <p:cNvSpPr>
            <a:spLocks noChangeArrowheads="1"/>
          </p:cNvSpPr>
          <p:nvPr/>
        </p:nvSpPr>
        <p:spPr bwMode="auto">
          <a:xfrm>
            <a:off x="325438" y="3608388"/>
            <a:ext cx="29527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" name="Picture 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88" b="47826"/>
          <a:stretch>
            <a:fillRect/>
          </a:stretch>
        </p:blipFill>
        <p:spPr bwMode="auto">
          <a:xfrm>
            <a:off x="315913" y="941388"/>
            <a:ext cx="27146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81" name="Rectangle 127"/>
          <p:cNvSpPr>
            <a:spLocks noChangeArrowheads="1"/>
          </p:cNvSpPr>
          <p:nvPr/>
        </p:nvSpPr>
        <p:spPr bwMode="auto">
          <a:xfrm>
            <a:off x="587375" y="6218238"/>
            <a:ext cx="2368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Helvetica" charset="0"/>
              </a:rPr>
              <a:t>L ~ Equatorial Radial Distance (R</a:t>
            </a:r>
            <a:r>
              <a:rPr lang="en-US" sz="1200" baseline="-25000">
                <a:solidFill>
                  <a:srgbClr val="000000"/>
                </a:solidFill>
                <a:latin typeface="Helvetica" charset="0"/>
              </a:rPr>
              <a:t>E</a:t>
            </a:r>
            <a:r>
              <a:rPr lang="en-US" sz="12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800"/>
          </a:p>
        </p:txBody>
      </p:sp>
      <p:sp>
        <p:nvSpPr>
          <p:cNvPr id="15482" name="Rectangle 128"/>
          <p:cNvSpPr>
            <a:spLocks noChangeArrowheads="1"/>
          </p:cNvSpPr>
          <p:nvPr/>
        </p:nvSpPr>
        <p:spPr bwMode="auto">
          <a:xfrm>
            <a:off x="1082675" y="2468563"/>
            <a:ext cx="514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HEO</a:t>
            </a:r>
          </a:p>
        </p:txBody>
      </p:sp>
      <p:sp>
        <p:nvSpPr>
          <p:cNvPr id="15483" name="Rectangle 129"/>
          <p:cNvSpPr>
            <a:spLocks noChangeArrowheads="1"/>
          </p:cNvSpPr>
          <p:nvPr/>
        </p:nvSpPr>
        <p:spPr bwMode="auto">
          <a:xfrm>
            <a:off x="1770063" y="2768600"/>
            <a:ext cx="5064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GPS</a:t>
            </a:r>
          </a:p>
        </p:txBody>
      </p:sp>
      <p:sp>
        <p:nvSpPr>
          <p:cNvPr id="15484" name="Rectangle 130"/>
          <p:cNvSpPr>
            <a:spLocks noChangeArrowheads="1"/>
          </p:cNvSpPr>
          <p:nvPr/>
        </p:nvSpPr>
        <p:spPr bwMode="auto">
          <a:xfrm>
            <a:off x="2601913" y="3144838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GEO</a:t>
            </a:r>
          </a:p>
        </p:txBody>
      </p:sp>
      <p:sp>
        <p:nvSpPr>
          <p:cNvPr id="15485" name="Line 131"/>
          <p:cNvSpPr>
            <a:spLocks noChangeShapeType="1"/>
          </p:cNvSpPr>
          <p:nvPr/>
        </p:nvSpPr>
        <p:spPr bwMode="auto">
          <a:xfrm flipV="1">
            <a:off x="652463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6" name="Line 132"/>
          <p:cNvSpPr>
            <a:spLocks noChangeShapeType="1"/>
          </p:cNvSpPr>
          <p:nvPr/>
        </p:nvSpPr>
        <p:spPr bwMode="auto">
          <a:xfrm>
            <a:off x="652463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7" name="Line 133"/>
          <p:cNvSpPr>
            <a:spLocks noChangeShapeType="1"/>
          </p:cNvSpPr>
          <p:nvPr/>
        </p:nvSpPr>
        <p:spPr bwMode="auto">
          <a:xfrm flipV="1">
            <a:off x="979488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8" name="Line 134"/>
          <p:cNvSpPr>
            <a:spLocks noChangeShapeType="1"/>
          </p:cNvSpPr>
          <p:nvPr/>
        </p:nvSpPr>
        <p:spPr bwMode="auto">
          <a:xfrm>
            <a:off x="979488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9" name="Line 135"/>
          <p:cNvSpPr>
            <a:spLocks noChangeShapeType="1"/>
          </p:cNvSpPr>
          <p:nvPr/>
        </p:nvSpPr>
        <p:spPr bwMode="auto">
          <a:xfrm flipV="1">
            <a:off x="1304925" y="3516313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0" name="Line 136"/>
          <p:cNvSpPr>
            <a:spLocks noChangeShapeType="1"/>
          </p:cNvSpPr>
          <p:nvPr/>
        </p:nvSpPr>
        <p:spPr bwMode="auto">
          <a:xfrm>
            <a:off x="1304925" y="2433638"/>
            <a:ext cx="1588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1" name="Line 137"/>
          <p:cNvSpPr>
            <a:spLocks noChangeShapeType="1"/>
          </p:cNvSpPr>
          <p:nvPr/>
        </p:nvSpPr>
        <p:spPr bwMode="auto">
          <a:xfrm flipV="1">
            <a:off x="1631950" y="3516313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2" name="Line 138"/>
          <p:cNvSpPr>
            <a:spLocks noChangeShapeType="1"/>
          </p:cNvSpPr>
          <p:nvPr/>
        </p:nvSpPr>
        <p:spPr bwMode="auto">
          <a:xfrm>
            <a:off x="1631950" y="2433638"/>
            <a:ext cx="1588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3" name="Line 139"/>
          <p:cNvSpPr>
            <a:spLocks noChangeShapeType="1"/>
          </p:cNvSpPr>
          <p:nvPr/>
        </p:nvSpPr>
        <p:spPr bwMode="auto">
          <a:xfrm flipV="1">
            <a:off x="1965325" y="3516313"/>
            <a:ext cx="0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4" name="Line 140"/>
          <p:cNvSpPr>
            <a:spLocks noChangeShapeType="1"/>
          </p:cNvSpPr>
          <p:nvPr/>
        </p:nvSpPr>
        <p:spPr bwMode="auto">
          <a:xfrm>
            <a:off x="1965325" y="2433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5" name="Line 141"/>
          <p:cNvSpPr>
            <a:spLocks noChangeShapeType="1"/>
          </p:cNvSpPr>
          <p:nvPr/>
        </p:nvSpPr>
        <p:spPr bwMode="auto">
          <a:xfrm flipV="1">
            <a:off x="2292350" y="3516313"/>
            <a:ext cx="0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6" name="Line 142"/>
          <p:cNvSpPr>
            <a:spLocks noChangeShapeType="1"/>
          </p:cNvSpPr>
          <p:nvPr/>
        </p:nvSpPr>
        <p:spPr bwMode="auto">
          <a:xfrm>
            <a:off x="2292350" y="2433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7" name="Line 143"/>
          <p:cNvSpPr>
            <a:spLocks noChangeShapeType="1"/>
          </p:cNvSpPr>
          <p:nvPr/>
        </p:nvSpPr>
        <p:spPr bwMode="auto">
          <a:xfrm flipV="1">
            <a:off x="2617788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8" name="Line 144"/>
          <p:cNvSpPr>
            <a:spLocks noChangeShapeType="1"/>
          </p:cNvSpPr>
          <p:nvPr/>
        </p:nvSpPr>
        <p:spPr bwMode="auto">
          <a:xfrm>
            <a:off x="2617788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9" name="Line 145"/>
          <p:cNvSpPr>
            <a:spLocks noChangeShapeType="1"/>
          </p:cNvSpPr>
          <p:nvPr/>
        </p:nvSpPr>
        <p:spPr bwMode="auto">
          <a:xfrm flipV="1">
            <a:off x="2944813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0" name="Line 146"/>
          <p:cNvSpPr>
            <a:spLocks noChangeShapeType="1"/>
          </p:cNvSpPr>
          <p:nvPr/>
        </p:nvSpPr>
        <p:spPr bwMode="auto">
          <a:xfrm>
            <a:off x="2944813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1" name="Line 147"/>
          <p:cNvSpPr>
            <a:spLocks noChangeShapeType="1"/>
          </p:cNvSpPr>
          <p:nvPr/>
        </p:nvSpPr>
        <p:spPr bwMode="auto">
          <a:xfrm flipV="1">
            <a:off x="2941638" y="3516313"/>
            <a:ext cx="0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2" name="Line 148"/>
          <p:cNvSpPr>
            <a:spLocks noChangeShapeType="1"/>
          </p:cNvSpPr>
          <p:nvPr/>
        </p:nvSpPr>
        <p:spPr bwMode="auto">
          <a:xfrm>
            <a:off x="2941638" y="2433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3" name="Line 149"/>
          <p:cNvSpPr>
            <a:spLocks noChangeShapeType="1"/>
          </p:cNvSpPr>
          <p:nvPr/>
        </p:nvSpPr>
        <p:spPr bwMode="auto">
          <a:xfrm flipH="1">
            <a:off x="2906713" y="3556000"/>
            <a:ext cx="349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4" name="Line 150"/>
          <p:cNvSpPr>
            <a:spLocks noChangeShapeType="1"/>
          </p:cNvSpPr>
          <p:nvPr/>
        </p:nvSpPr>
        <p:spPr bwMode="auto">
          <a:xfrm flipH="1">
            <a:off x="2906713" y="33289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5" name="Line 151"/>
          <p:cNvSpPr>
            <a:spLocks noChangeShapeType="1"/>
          </p:cNvSpPr>
          <p:nvPr/>
        </p:nvSpPr>
        <p:spPr bwMode="auto">
          <a:xfrm flipH="1">
            <a:off x="2906713" y="31003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6" name="Line 152"/>
          <p:cNvSpPr>
            <a:spLocks noChangeShapeType="1"/>
          </p:cNvSpPr>
          <p:nvPr/>
        </p:nvSpPr>
        <p:spPr bwMode="auto">
          <a:xfrm flipH="1">
            <a:off x="2906713" y="2879725"/>
            <a:ext cx="349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7" name="Line 153"/>
          <p:cNvSpPr>
            <a:spLocks noChangeShapeType="1"/>
          </p:cNvSpPr>
          <p:nvPr/>
        </p:nvSpPr>
        <p:spPr bwMode="auto">
          <a:xfrm flipH="1">
            <a:off x="2906713" y="2652713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8" name="Line 154"/>
          <p:cNvSpPr>
            <a:spLocks noChangeShapeType="1"/>
          </p:cNvSpPr>
          <p:nvPr/>
        </p:nvSpPr>
        <p:spPr bwMode="auto">
          <a:xfrm flipH="1">
            <a:off x="2906713" y="243363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9" name="Rectangle 155"/>
          <p:cNvSpPr>
            <a:spLocks noChangeArrowheads="1"/>
          </p:cNvSpPr>
          <p:nvPr/>
        </p:nvSpPr>
        <p:spPr bwMode="auto">
          <a:xfrm>
            <a:off x="64611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0" name="Rectangle 156"/>
          <p:cNvSpPr>
            <a:spLocks noChangeArrowheads="1"/>
          </p:cNvSpPr>
          <p:nvPr/>
        </p:nvSpPr>
        <p:spPr bwMode="auto">
          <a:xfrm>
            <a:off x="65881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1" name="Rectangle 157"/>
          <p:cNvSpPr>
            <a:spLocks noChangeArrowheads="1"/>
          </p:cNvSpPr>
          <p:nvPr/>
        </p:nvSpPr>
        <p:spPr bwMode="auto">
          <a:xfrm>
            <a:off x="673100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2" name="Rectangle 158"/>
          <p:cNvSpPr>
            <a:spLocks noChangeArrowheads="1"/>
          </p:cNvSpPr>
          <p:nvPr/>
        </p:nvSpPr>
        <p:spPr bwMode="auto">
          <a:xfrm>
            <a:off x="6921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3" name="Rectangle 159"/>
          <p:cNvSpPr>
            <a:spLocks noChangeArrowheads="1"/>
          </p:cNvSpPr>
          <p:nvPr/>
        </p:nvSpPr>
        <p:spPr bwMode="auto">
          <a:xfrm>
            <a:off x="706438" y="3494088"/>
            <a:ext cx="20637" cy="6191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4" name="Rectangle 160"/>
          <p:cNvSpPr>
            <a:spLocks noChangeArrowheads="1"/>
          </p:cNvSpPr>
          <p:nvPr/>
        </p:nvSpPr>
        <p:spPr bwMode="auto">
          <a:xfrm>
            <a:off x="706438" y="3494088"/>
            <a:ext cx="20637" cy="6191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5" name="Rectangle 161"/>
          <p:cNvSpPr>
            <a:spLocks noChangeArrowheads="1"/>
          </p:cNvSpPr>
          <p:nvPr/>
        </p:nvSpPr>
        <p:spPr bwMode="auto">
          <a:xfrm>
            <a:off x="727075" y="3251200"/>
            <a:ext cx="14288" cy="3048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6" name="Rectangle 162"/>
          <p:cNvSpPr>
            <a:spLocks noChangeArrowheads="1"/>
          </p:cNvSpPr>
          <p:nvPr/>
        </p:nvSpPr>
        <p:spPr bwMode="auto">
          <a:xfrm>
            <a:off x="727075" y="3251200"/>
            <a:ext cx="14288" cy="3048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7" name="Rectangle 163"/>
          <p:cNvSpPr>
            <a:spLocks noChangeArrowheads="1"/>
          </p:cNvSpPr>
          <p:nvPr/>
        </p:nvSpPr>
        <p:spPr bwMode="auto">
          <a:xfrm>
            <a:off x="741363" y="2959100"/>
            <a:ext cx="12700" cy="5969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8" name="Rectangle 164"/>
          <p:cNvSpPr>
            <a:spLocks noChangeArrowheads="1"/>
          </p:cNvSpPr>
          <p:nvPr/>
        </p:nvSpPr>
        <p:spPr bwMode="auto">
          <a:xfrm>
            <a:off x="741363" y="2959100"/>
            <a:ext cx="12700" cy="5969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9" name="Rectangle 165"/>
          <p:cNvSpPr>
            <a:spLocks noChangeArrowheads="1"/>
          </p:cNvSpPr>
          <p:nvPr/>
        </p:nvSpPr>
        <p:spPr bwMode="auto">
          <a:xfrm>
            <a:off x="754063" y="2678113"/>
            <a:ext cx="20637" cy="87788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0" name="Rectangle 166"/>
          <p:cNvSpPr>
            <a:spLocks noChangeArrowheads="1"/>
          </p:cNvSpPr>
          <p:nvPr/>
        </p:nvSpPr>
        <p:spPr bwMode="auto">
          <a:xfrm>
            <a:off x="754063" y="2678113"/>
            <a:ext cx="20637" cy="8778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1" name="Rectangle 167"/>
          <p:cNvSpPr>
            <a:spLocks noChangeArrowheads="1"/>
          </p:cNvSpPr>
          <p:nvPr/>
        </p:nvSpPr>
        <p:spPr bwMode="auto">
          <a:xfrm>
            <a:off x="774700" y="2473325"/>
            <a:ext cx="14288" cy="1082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2" name="Rectangle 168"/>
          <p:cNvSpPr>
            <a:spLocks noChangeArrowheads="1"/>
          </p:cNvSpPr>
          <p:nvPr/>
        </p:nvSpPr>
        <p:spPr bwMode="auto">
          <a:xfrm>
            <a:off x="774700" y="2473325"/>
            <a:ext cx="14288" cy="1082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3" name="Rectangle 169"/>
          <p:cNvSpPr>
            <a:spLocks noChangeArrowheads="1"/>
          </p:cNvSpPr>
          <p:nvPr/>
        </p:nvSpPr>
        <p:spPr bwMode="auto">
          <a:xfrm>
            <a:off x="788988" y="2660650"/>
            <a:ext cx="19050" cy="895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4" name="Rectangle 170"/>
          <p:cNvSpPr>
            <a:spLocks noChangeArrowheads="1"/>
          </p:cNvSpPr>
          <p:nvPr/>
        </p:nvSpPr>
        <p:spPr bwMode="auto">
          <a:xfrm>
            <a:off x="788988" y="2660650"/>
            <a:ext cx="19050" cy="895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5" name="Rectangle 171"/>
          <p:cNvSpPr>
            <a:spLocks noChangeArrowheads="1"/>
          </p:cNvSpPr>
          <p:nvPr/>
        </p:nvSpPr>
        <p:spPr bwMode="auto">
          <a:xfrm>
            <a:off x="808038" y="2660650"/>
            <a:ext cx="14287" cy="895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6" name="Rectangle 172"/>
          <p:cNvSpPr>
            <a:spLocks noChangeArrowheads="1"/>
          </p:cNvSpPr>
          <p:nvPr/>
        </p:nvSpPr>
        <p:spPr bwMode="auto">
          <a:xfrm>
            <a:off x="808038" y="2660650"/>
            <a:ext cx="14287" cy="895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7" name="Rectangle 173"/>
          <p:cNvSpPr>
            <a:spLocks noChangeArrowheads="1"/>
          </p:cNvSpPr>
          <p:nvPr/>
        </p:nvSpPr>
        <p:spPr bwMode="auto">
          <a:xfrm>
            <a:off x="822325" y="2857500"/>
            <a:ext cx="14288" cy="698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8" name="Rectangle 174"/>
          <p:cNvSpPr>
            <a:spLocks noChangeArrowheads="1"/>
          </p:cNvSpPr>
          <p:nvPr/>
        </p:nvSpPr>
        <p:spPr bwMode="auto">
          <a:xfrm>
            <a:off x="822325" y="2857500"/>
            <a:ext cx="14288" cy="6985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9" name="Rectangle 175"/>
          <p:cNvSpPr>
            <a:spLocks noChangeArrowheads="1"/>
          </p:cNvSpPr>
          <p:nvPr/>
        </p:nvSpPr>
        <p:spPr bwMode="auto">
          <a:xfrm>
            <a:off x="836613" y="3006725"/>
            <a:ext cx="20637" cy="5492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0" name="Rectangle 176"/>
          <p:cNvSpPr>
            <a:spLocks noChangeArrowheads="1"/>
          </p:cNvSpPr>
          <p:nvPr/>
        </p:nvSpPr>
        <p:spPr bwMode="auto">
          <a:xfrm>
            <a:off x="836613" y="3006725"/>
            <a:ext cx="20637" cy="5492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1" name="Rectangle 177"/>
          <p:cNvSpPr>
            <a:spLocks noChangeArrowheads="1"/>
          </p:cNvSpPr>
          <p:nvPr/>
        </p:nvSpPr>
        <p:spPr bwMode="auto">
          <a:xfrm>
            <a:off x="857250" y="3155950"/>
            <a:ext cx="12700" cy="400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2" name="Rectangle 178"/>
          <p:cNvSpPr>
            <a:spLocks noChangeArrowheads="1"/>
          </p:cNvSpPr>
          <p:nvPr/>
        </p:nvSpPr>
        <p:spPr bwMode="auto">
          <a:xfrm>
            <a:off x="857250" y="3155950"/>
            <a:ext cx="12700" cy="400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3" name="Rectangle 179"/>
          <p:cNvSpPr>
            <a:spLocks noChangeArrowheads="1"/>
          </p:cNvSpPr>
          <p:nvPr/>
        </p:nvSpPr>
        <p:spPr bwMode="auto">
          <a:xfrm>
            <a:off x="869950" y="3321050"/>
            <a:ext cx="20638" cy="2349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4" name="Rectangle 180"/>
          <p:cNvSpPr>
            <a:spLocks noChangeArrowheads="1"/>
          </p:cNvSpPr>
          <p:nvPr/>
        </p:nvSpPr>
        <p:spPr bwMode="auto">
          <a:xfrm>
            <a:off x="869950" y="3321050"/>
            <a:ext cx="20638" cy="2349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5" name="Rectangle 181"/>
          <p:cNvSpPr>
            <a:spLocks noChangeArrowheads="1"/>
          </p:cNvSpPr>
          <p:nvPr/>
        </p:nvSpPr>
        <p:spPr bwMode="auto">
          <a:xfrm>
            <a:off x="890588" y="3352800"/>
            <a:ext cx="12700" cy="2032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6" name="Rectangle 182"/>
          <p:cNvSpPr>
            <a:spLocks noChangeArrowheads="1"/>
          </p:cNvSpPr>
          <p:nvPr/>
        </p:nvSpPr>
        <p:spPr bwMode="auto">
          <a:xfrm>
            <a:off x="903288" y="3454400"/>
            <a:ext cx="22225" cy="1016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7" name="Rectangle 183"/>
          <p:cNvSpPr>
            <a:spLocks noChangeArrowheads="1"/>
          </p:cNvSpPr>
          <p:nvPr/>
        </p:nvSpPr>
        <p:spPr bwMode="auto">
          <a:xfrm>
            <a:off x="903288" y="3454400"/>
            <a:ext cx="22225" cy="1016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8" name="Rectangle 184"/>
          <p:cNvSpPr>
            <a:spLocks noChangeArrowheads="1"/>
          </p:cNvSpPr>
          <p:nvPr/>
        </p:nvSpPr>
        <p:spPr bwMode="auto">
          <a:xfrm>
            <a:off x="925513" y="3533775"/>
            <a:ext cx="12700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9" name="Rectangle 185"/>
          <p:cNvSpPr>
            <a:spLocks noChangeArrowheads="1"/>
          </p:cNvSpPr>
          <p:nvPr/>
        </p:nvSpPr>
        <p:spPr bwMode="auto">
          <a:xfrm>
            <a:off x="925513" y="3533775"/>
            <a:ext cx="12700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0" name="Rectangle 186"/>
          <p:cNvSpPr>
            <a:spLocks noChangeArrowheads="1"/>
          </p:cNvSpPr>
          <p:nvPr/>
        </p:nvSpPr>
        <p:spPr bwMode="auto">
          <a:xfrm>
            <a:off x="938213" y="3502025"/>
            <a:ext cx="12700" cy="539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1" name="Rectangle 187"/>
          <p:cNvSpPr>
            <a:spLocks noChangeArrowheads="1"/>
          </p:cNvSpPr>
          <p:nvPr/>
        </p:nvSpPr>
        <p:spPr bwMode="auto">
          <a:xfrm>
            <a:off x="938213" y="3502025"/>
            <a:ext cx="12700" cy="539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2" name="Rectangle 188"/>
          <p:cNvSpPr>
            <a:spLocks noChangeArrowheads="1"/>
          </p:cNvSpPr>
          <p:nvPr/>
        </p:nvSpPr>
        <p:spPr bwMode="auto">
          <a:xfrm>
            <a:off x="950913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3" name="Rectangle 189"/>
          <p:cNvSpPr>
            <a:spLocks noChangeArrowheads="1"/>
          </p:cNvSpPr>
          <p:nvPr/>
        </p:nvSpPr>
        <p:spPr bwMode="auto">
          <a:xfrm>
            <a:off x="950913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4" name="Rectangle 190"/>
          <p:cNvSpPr>
            <a:spLocks noChangeArrowheads="1"/>
          </p:cNvSpPr>
          <p:nvPr/>
        </p:nvSpPr>
        <p:spPr bwMode="auto">
          <a:xfrm>
            <a:off x="971550" y="3533775"/>
            <a:ext cx="14288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5" name="Rectangle 191"/>
          <p:cNvSpPr>
            <a:spLocks noChangeArrowheads="1"/>
          </p:cNvSpPr>
          <p:nvPr/>
        </p:nvSpPr>
        <p:spPr bwMode="auto">
          <a:xfrm>
            <a:off x="971550" y="3533775"/>
            <a:ext cx="14288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6" name="Rectangle 192"/>
          <p:cNvSpPr>
            <a:spLocks noChangeArrowheads="1"/>
          </p:cNvSpPr>
          <p:nvPr/>
        </p:nvSpPr>
        <p:spPr bwMode="auto">
          <a:xfrm>
            <a:off x="98583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7" name="Rectangle 193"/>
          <p:cNvSpPr>
            <a:spLocks noChangeArrowheads="1"/>
          </p:cNvSpPr>
          <p:nvPr/>
        </p:nvSpPr>
        <p:spPr bwMode="auto">
          <a:xfrm>
            <a:off x="98583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8" name="Rectangle 194"/>
          <p:cNvSpPr>
            <a:spLocks noChangeArrowheads="1"/>
          </p:cNvSpPr>
          <p:nvPr/>
        </p:nvSpPr>
        <p:spPr bwMode="auto">
          <a:xfrm>
            <a:off x="1006475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9" name="Rectangle 195"/>
          <p:cNvSpPr>
            <a:spLocks noChangeArrowheads="1"/>
          </p:cNvSpPr>
          <p:nvPr/>
        </p:nvSpPr>
        <p:spPr bwMode="auto">
          <a:xfrm>
            <a:off x="1006475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0" name="Rectangle 196"/>
          <p:cNvSpPr>
            <a:spLocks noChangeArrowheads="1"/>
          </p:cNvSpPr>
          <p:nvPr/>
        </p:nvSpPr>
        <p:spPr bwMode="auto">
          <a:xfrm>
            <a:off x="1019175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51" name="Rectangle 197"/>
          <p:cNvSpPr>
            <a:spLocks noChangeArrowheads="1"/>
          </p:cNvSpPr>
          <p:nvPr/>
        </p:nvSpPr>
        <p:spPr bwMode="auto">
          <a:xfrm>
            <a:off x="1019175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2" name="Rectangle 198"/>
          <p:cNvSpPr>
            <a:spLocks noChangeArrowheads="1"/>
          </p:cNvSpPr>
          <p:nvPr/>
        </p:nvSpPr>
        <p:spPr bwMode="auto">
          <a:xfrm>
            <a:off x="1033463" y="3533775"/>
            <a:ext cx="20637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53" name="Rectangle 199"/>
          <p:cNvSpPr>
            <a:spLocks noChangeArrowheads="1"/>
          </p:cNvSpPr>
          <p:nvPr/>
        </p:nvSpPr>
        <p:spPr bwMode="auto">
          <a:xfrm>
            <a:off x="1033463" y="3533775"/>
            <a:ext cx="20637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4" name="Rectangle 200"/>
          <p:cNvSpPr>
            <a:spLocks noChangeArrowheads="1"/>
          </p:cNvSpPr>
          <p:nvPr/>
        </p:nvSpPr>
        <p:spPr bwMode="auto">
          <a:xfrm>
            <a:off x="1054100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5" name="Rectangle 201"/>
          <p:cNvSpPr>
            <a:spLocks noChangeArrowheads="1"/>
          </p:cNvSpPr>
          <p:nvPr/>
        </p:nvSpPr>
        <p:spPr bwMode="auto">
          <a:xfrm>
            <a:off x="1066800" y="3533775"/>
            <a:ext cx="20638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56" name="Rectangle 202"/>
          <p:cNvSpPr>
            <a:spLocks noChangeArrowheads="1"/>
          </p:cNvSpPr>
          <p:nvPr/>
        </p:nvSpPr>
        <p:spPr bwMode="auto">
          <a:xfrm>
            <a:off x="1066800" y="3533775"/>
            <a:ext cx="20638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7" name="Rectangle 203"/>
          <p:cNvSpPr>
            <a:spLocks noChangeArrowheads="1"/>
          </p:cNvSpPr>
          <p:nvPr/>
        </p:nvSpPr>
        <p:spPr bwMode="auto">
          <a:xfrm>
            <a:off x="1087438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8" name="Rectangle 204"/>
          <p:cNvSpPr>
            <a:spLocks noChangeArrowheads="1"/>
          </p:cNvSpPr>
          <p:nvPr/>
        </p:nvSpPr>
        <p:spPr bwMode="auto">
          <a:xfrm>
            <a:off x="1101725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9" name="Rectangle 205"/>
          <p:cNvSpPr>
            <a:spLocks noChangeArrowheads="1"/>
          </p:cNvSpPr>
          <p:nvPr/>
        </p:nvSpPr>
        <p:spPr bwMode="auto">
          <a:xfrm>
            <a:off x="1116013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0" name="Rectangle 206"/>
          <p:cNvSpPr>
            <a:spLocks noChangeArrowheads="1"/>
          </p:cNvSpPr>
          <p:nvPr/>
        </p:nvSpPr>
        <p:spPr bwMode="auto">
          <a:xfrm>
            <a:off x="1135063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1" name="Rectangle 207"/>
          <p:cNvSpPr>
            <a:spLocks noChangeArrowheads="1"/>
          </p:cNvSpPr>
          <p:nvPr/>
        </p:nvSpPr>
        <p:spPr bwMode="auto">
          <a:xfrm>
            <a:off x="1149350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2" name="Rectangle 208"/>
          <p:cNvSpPr>
            <a:spLocks noChangeArrowheads="1"/>
          </p:cNvSpPr>
          <p:nvPr/>
        </p:nvSpPr>
        <p:spPr bwMode="auto">
          <a:xfrm>
            <a:off x="1169988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3" name="Rectangle 209"/>
          <p:cNvSpPr>
            <a:spLocks noChangeArrowheads="1"/>
          </p:cNvSpPr>
          <p:nvPr/>
        </p:nvSpPr>
        <p:spPr bwMode="auto">
          <a:xfrm>
            <a:off x="118268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4" name="Rectangle 210"/>
          <p:cNvSpPr>
            <a:spLocks noChangeArrowheads="1"/>
          </p:cNvSpPr>
          <p:nvPr/>
        </p:nvSpPr>
        <p:spPr bwMode="auto">
          <a:xfrm>
            <a:off x="1196975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5" name="Rectangle 211"/>
          <p:cNvSpPr>
            <a:spLocks noChangeArrowheads="1"/>
          </p:cNvSpPr>
          <p:nvPr/>
        </p:nvSpPr>
        <p:spPr bwMode="auto">
          <a:xfrm>
            <a:off x="121761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6" name="Rectangle 212"/>
          <p:cNvSpPr>
            <a:spLocks noChangeArrowheads="1"/>
          </p:cNvSpPr>
          <p:nvPr/>
        </p:nvSpPr>
        <p:spPr bwMode="auto">
          <a:xfrm>
            <a:off x="1230313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7" name="Rectangle 213"/>
          <p:cNvSpPr>
            <a:spLocks noChangeArrowheads="1"/>
          </p:cNvSpPr>
          <p:nvPr/>
        </p:nvSpPr>
        <p:spPr bwMode="auto">
          <a:xfrm>
            <a:off x="1249363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8" name="Rectangle 214"/>
          <p:cNvSpPr>
            <a:spLocks noChangeArrowheads="1"/>
          </p:cNvSpPr>
          <p:nvPr/>
        </p:nvSpPr>
        <p:spPr bwMode="auto">
          <a:xfrm>
            <a:off x="1265238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9" name="Rectangle 215"/>
          <p:cNvSpPr>
            <a:spLocks noChangeArrowheads="1"/>
          </p:cNvSpPr>
          <p:nvPr/>
        </p:nvSpPr>
        <p:spPr bwMode="auto">
          <a:xfrm>
            <a:off x="128428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0" name="Rectangle 216"/>
          <p:cNvSpPr>
            <a:spLocks noChangeArrowheads="1"/>
          </p:cNvSpPr>
          <p:nvPr/>
        </p:nvSpPr>
        <p:spPr bwMode="auto">
          <a:xfrm>
            <a:off x="129857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1" name="Rectangle 217"/>
          <p:cNvSpPr>
            <a:spLocks noChangeArrowheads="1"/>
          </p:cNvSpPr>
          <p:nvPr/>
        </p:nvSpPr>
        <p:spPr bwMode="auto">
          <a:xfrm>
            <a:off x="1312863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2" name="Rectangle 218"/>
          <p:cNvSpPr>
            <a:spLocks noChangeArrowheads="1"/>
          </p:cNvSpPr>
          <p:nvPr/>
        </p:nvSpPr>
        <p:spPr bwMode="auto">
          <a:xfrm>
            <a:off x="1333500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3" name="Rectangle 219"/>
          <p:cNvSpPr>
            <a:spLocks noChangeArrowheads="1"/>
          </p:cNvSpPr>
          <p:nvPr/>
        </p:nvSpPr>
        <p:spPr bwMode="auto">
          <a:xfrm>
            <a:off x="1346200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4" name="Rectangle 220"/>
          <p:cNvSpPr>
            <a:spLocks noChangeArrowheads="1"/>
          </p:cNvSpPr>
          <p:nvPr/>
        </p:nvSpPr>
        <p:spPr bwMode="auto">
          <a:xfrm>
            <a:off x="136683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5" name="Rectangle 221"/>
          <p:cNvSpPr>
            <a:spLocks noChangeArrowheads="1"/>
          </p:cNvSpPr>
          <p:nvPr/>
        </p:nvSpPr>
        <p:spPr bwMode="auto">
          <a:xfrm>
            <a:off x="138112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6" name="Rectangle 222"/>
          <p:cNvSpPr>
            <a:spLocks noChangeArrowheads="1"/>
          </p:cNvSpPr>
          <p:nvPr/>
        </p:nvSpPr>
        <p:spPr bwMode="auto">
          <a:xfrm>
            <a:off x="1393825" y="3540125"/>
            <a:ext cx="2063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" name="Rectangle 223"/>
          <p:cNvSpPr>
            <a:spLocks noChangeArrowheads="1"/>
          </p:cNvSpPr>
          <p:nvPr/>
        </p:nvSpPr>
        <p:spPr bwMode="auto">
          <a:xfrm>
            <a:off x="1393825" y="3540125"/>
            <a:ext cx="2063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8" name="Rectangle 224"/>
          <p:cNvSpPr>
            <a:spLocks noChangeArrowheads="1"/>
          </p:cNvSpPr>
          <p:nvPr/>
        </p:nvSpPr>
        <p:spPr bwMode="auto">
          <a:xfrm>
            <a:off x="141446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9" name="Rectangle 225"/>
          <p:cNvSpPr>
            <a:spLocks noChangeArrowheads="1"/>
          </p:cNvSpPr>
          <p:nvPr/>
        </p:nvSpPr>
        <p:spPr bwMode="auto">
          <a:xfrm>
            <a:off x="1427163" y="3549650"/>
            <a:ext cx="22225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0" name="Rectangle 226"/>
          <p:cNvSpPr>
            <a:spLocks noChangeArrowheads="1"/>
          </p:cNvSpPr>
          <p:nvPr/>
        </p:nvSpPr>
        <p:spPr bwMode="auto">
          <a:xfrm>
            <a:off x="1449388" y="3549650"/>
            <a:ext cx="11112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1" name="Rectangle 227"/>
          <p:cNvSpPr>
            <a:spLocks noChangeArrowheads="1"/>
          </p:cNvSpPr>
          <p:nvPr/>
        </p:nvSpPr>
        <p:spPr bwMode="auto">
          <a:xfrm>
            <a:off x="1460500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2" name="Rectangle 228"/>
          <p:cNvSpPr>
            <a:spLocks noChangeArrowheads="1"/>
          </p:cNvSpPr>
          <p:nvPr/>
        </p:nvSpPr>
        <p:spPr bwMode="auto">
          <a:xfrm>
            <a:off x="1476375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3" name="Rectangle 229"/>
          <p:cNvSpPr>
            <a:spLocks noChangeArrowheads="1"/>
          </p:cNvSpPr>
          <p:nvPr/>
        </p:nvSpPr>
        <p:spPr bwMode="auto">
          <a:xfrm>
            <a:off x="149542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4" name="Rectangle 230"/>
          <p:cNvSpPr>
            <a:spLocks noChangeArrowheads="1"/>
          </p:cNvSpPr>
          <p:nvPr/>
        </p:nvSpPr>
        <p:spPr bwMode="auto">
          <a:xfrm>
            <a:off x="1508125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5" name="Rectangle 231"/>
          <p:cNvSpPr>
            <a:spLocks noChangeArrowheads="1"/>
          </p:cNvSpPr>
          <p:nvPr/>
        </p:nvSpPr>
        <p:spPr bwMode="auto">
          <a:xfrm>
            <a:off x="152876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6" name="Rectangle 232"/>
          <p:cNvSpPr>
            <a:spLocks noChangeArrowheads="1"/>
          </p:cNvSpPr>
          <p:nvPr/>
        </p:nvSpPr>
        <p:spPr bwMode="auto">
          <a:xfrm>
            <a:off x="1543050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7" name="Rectangle 233"/>
          <p:cNvSpPr>
            <a:spLocks noChangeArrowheads="1"/>
          </p:cNvSpPr>
          <p:nvPr/>
        </p:nvSpPr>
        <p:spPr bwMode="auto">
          <a:xfrm>
            <a:off x="1563688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8" name="Rectangle 234"/>
          <p:cNvSpPr>
            <a:spLocks noChangeArrowheads="1"/>
          </p:cNvSpPr>
          <p:nvPr/>
        </p:nvSpPr>
        <p:spPr bwMode="auto">
          <a:xfrm>
            <a:off x="1576388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9" name="Rectangle 235"/>
          <p:cNvSpPr>
            <a:spLocks noChangeArrowheads="1"/>
          </p:cNvSpPr>
          <p:nvPr/>
        </p:nvSpPr>
        <p:spPr bwMode="auto">
          <a:xfrm>
            <a:off x="1592263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0" name="Rectangle 236"/>
          <p:cNvSpPr>
            <a:spLocks noChangeArrowheads="1"/>
          </p:cNvSpPr>
          <p:nvPr/>
        </p:nvSpPr>
        <p:spPr bwMode="auto">
          <a:xfrm>
            <a:off x="161131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1" name="Rectangle 237"/>
          <p:cNvSpPr>
            <a:spLocks noChangeArrowheads="1"/>
          </p:cNvSpPr>
          <p:nvPr/>
        </p:nvSpPr>
        <p:spPr bwMode="auto">
          <a:xfrm>
            <a:off x="1625600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2" name="Rectangle 238"/>
          <p:cNvSpPr>
            <a:spLocks noChangeArrowheads="1"/>
          </p:cNvSpPr>
          <p:nvPr/>
        </p:nvSpPr>
        <p:spPr bwMode="auto">
          <a:xfrm>
            <a:off x="16446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3" name="Rectangle 239"/>
          <p:cNvSpPr>
            <a:spLocks noChangeArrowheads="1"/>
          </p:cNvSpPr>
          <p:nvPr/>
        </p:nvSpPr>
        <p:spPr bwMode="auto">
          <a:xfrm>
            <a:off x="165893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4" name="Rectangle 240"/>
          <p:cNvSpPr>
            <a:spLocks noChangeArrowheads="1"/>
          </p:cNvSpPr>
          <p:nvPr/>
        </p:nvSpPr>
        <p:spPr bwMode="auto">
          <a:xfrm>
            <a:off x="1673225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5" name="Rectangle 241"/>
          <p:cNvSpPr>
            <a:spLocks noChangeArrowheads="1"/>
          </p:cNvSpPr>
          <p:nvPr/>
        </p:nvSpPr>
        <p:spPr bwMode="auto">
          <a:xfrm>
            <a:off x="1692275" y="3549650"/>
            <a:ext cx="15875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6" name="Rectangle 242"/>
          <p:cNvSpPr>
            <a:spLocks noChangeArrowheads="1"/>
          </p:cNvSpPr>
          <p:nvPr/>
        </p:nvSpPr>
        <p:spPr bwMode="auto">
          <a:xfrm>
            <a:off x="1708150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7" name="Rectangle 243"/>
          <p:cNvSpPr>
            <a:spLocks noChangeArrowheads="1"/>
          </p:cNvSpPr>
          <p:nvPr/>
        </p:nvSpPr>
        <p:spPr bwMode="auto">
          <a:xfrm>
            <a:off x="1727200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8" name="Rectangle 244"/>
          <p:cNvSpPr>
            <a:spLocks noChangeArrowheads="1"/>
          </p:cNvSpPr>
          <p:nvPr/>
        </p:nvSpPr>
        <p:spPr bwMode="auto">
          <a:xfrm>
            <a:off x="173990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9" name="Rectangle 245"/>
          <p:cNvSpPr>
            <a:spLocks noChangeArrowheads="1"/>
          </p:cNvSpPr>
          <p:nvPr/>
        </p:nvSpPr>
        <p:spPr bwMode="auto">
          <a:xfrm>
            <a:off x="175418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00" name="Rectangle 246"/>
          <p:cNvSpPr>
            <a:spLocks noChangeArrowheads="1"/>
          </p:cNvSpPr>
          <p:nvPr/>
        </p:nvSpPr>
        <p:spPr bwMode="auto">
          <a:xfrm>
            <a:off x="175418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1" name="Rectangle 247"/>
          <p:cNvSpPr>
            <a:spLocks noChangeArrowheads="1"/>
          </p:cNvSpPr>
          <p:nvPr/>
        </p:nvSpPr>
        <p:spPr bwMode="auto">
          <a:xfrm>
            <a:off x="177482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2" name="Rectangle 248"/>
          <p:cNvSpPr>
            <a:spLocks noChangeArrowheads="1"/>
          </p:cNvSpPr>
          <p:nvPr/>
        </p:nvSpPr>
        <p:spPr bwMode="auto">
          <a:xfrm>
            <a:off x="1787525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3" name="Rectangle 249"/>
          <p:cNvSpPr>
            <a:spLocks noChangeArrowheads="1"/>
          </p:cNvSpPr>
          <p:nvPr/>
        </p:nvSpPr>
        <p:spPr bwMode="auto">
          <a:xfrm>
            <a:off x="180816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4" name="Rectangle 250"/>
          <p:cNvSpPr>
            <a:spLocks noChangeArrowheads="1"/>
          </p:cNvSpPr>
          <p:nvPr/>
        </p:nvSpPr>
        <p:spPr bwMode="auto">
          <a:xfrm>
            <a:off x="1822450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05" name="Rectangle 251"/>
          <p:cNvSpPr>
            <a:spLocks noChangeArrowheads="1"/>
          </p:cNvSpPr>
          <p:nvPr/>
        </p:nvSpPr>
        <p:spPr bwMode="auto">
          <a:xfrm>
            <a:off x="1822450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6" name="Rectangle 252"/>
          <p:cNvSpPr>
            <a:spLocks noChangeArrowheads="1"/>
          </p:cNvSpPr>
          <p:nvPr/>
        </p:nvSpPr>
        <p:spPr bwMode="auto">
          <a:xfrm>
            <a:off x="184150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7" name="Rectangle 253"/>
          <p:cNvSpPr>
            <a:spLocks noChangeArrowheads="1"/>
          </p:cNvSpPr>
          <p:nvPr/>
        </p:nvSpPr>
        <p:spPr bwMode="auto">
          <a:xfrm>
            <a:off x="1855788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8" name="Rectangle 254"/>
          <p:cNvSpPr>
            <a:spLocks noChangeArrowheads="1"/>
          </p:cNvSpPr>
          <p:nvPr/>
        </p:nvSpPr>
        <p:spPr bwMode="auto">
          <a:xfrm>
            <a:off x="1870075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9" name="Rectangle 255"/>
          <p:cNvSpPr>
            <a:spLocks noChangeArrowheads="1"/>
          </p:cNvSpPr>
          <p:nvPr/>
        </p:nvSpPr>
        <p:spPr bwMode="auto">
          <a:xfrm>
            <a:off x="189071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0" name="Rectangle 256"/>
          <p:cNvSpPr>
            <a:spLocks noChangeArrowheads="1"/>
          </p:cNvSpPr>
          <p:nvPr/>
        </p:nvSpPr>
        <p:spPr bwMode="auto">
          <a:xfrm>
            <a:off x="1903413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1" name="Rectangle 257"/>
          <p:cNvSpPr>
            <a:spLocks noChangeArrowheads="1"/>
          </p:cNvSpPr>
          <p:nvPr/>
        </p:nvSpPr>
        <p:spPr bwMode="auto">
          <a:xfrm>
            <a:off x="192405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2" name="Rectangle 258"/>
          <p:cNvSpPr>
            <a:spLocks noChangeArrowheads="1"/>
          </p:cNvSpPr>
          <p:nvPr/>
        </p:nvSpPr>
        <p:spPr bwMode="auto">
          <a:xfrm>
            <a:off x="1938338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3" name="Rectangle 259"/>
          <p:cNvSpPr>
            <a:spLocks noChangeArrowheads="1"/>
          </p:cNvSpPr>
          <p:nvPr/>
        </p:nvSpPr>
        <p:spPr bwMode="auto">
          <a:xfrm>
            <a:off x="195103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14" name="Rectangle 260"/>
          <p:cNvSpPr>
            <a:spLocks noChangeArrowheads="1"/>
          </p:cNvSpPr>
          <p:nvPr/>
        </p:nvSpPr>
        <p:spPr bwMode="auto">
          <a:xfrm>
            <a:off x="195103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5" name="Rectangle 261"/>
          <p:cNvSpPr>
            <a:spLocks noChangeArrowheads="1"/>
          </p:cNvSpPr>
          <p:nvPr/>
        </p:nvSpPr>
        <p:spPr bwMode="auto">
          <a:xfrm>
            <a:off x="1971675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6" name="Rectangle 262"/>
          <p:cNvSpPr>
            <a:spLocks noChangeArrowheads="1"/>
          </p:cNvSpPr>
          <p:nvPr/>
        </p:nvSpPr>
        <p:spPr bwMode="auto">
          <a:xfrm>
            <a:off x="1984375" y="3549650"/>
            <a:ext cx="22225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7" name="Rectangle 263"/>
          <p:cNvSpPr>
            <a:spLocks noChangeArrowheads="1"/>
          </p:cNvSpPr>
          <p:nvPr/>
        </p:nvSpPr>
        <p:spPr bwMode="auto">
          <a:xfrm>
            <a:off x="2006600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18" name="Rectangle 264"/>
          <p:cNvSpPr>
            <a:spLocks noChangeArrowheads="1"/>
          </p:cNvSpPr>
          <p:nvPr/>
        </p:nvSpPr>
        <p:spPr bwMode="auto">
          <a:xfrm>
            <a:off x="2006600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9" name="Rectangle 265"/>
          <p:cNvSpPr>
            <a:spLocks noChangeArrowheads="1"/>
          </p:cNvSpPr>
          <p:nvPr/>
        </p:nvSpPr>
        <p:spPr bwMode="auto">
          <a:xfrm>
            <a:off x="2019300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20" name="Rectangle 266"/>
          <p:cNvSpPr>
            <a:spLocks noChangeArrowheads="1"/>
          </p:cNvSpPr>
          <p:nvPr/>
        </p:nvSpPr>
        <p:spPr bwMode="auto">
          <a:xfrm>
            <a:off x="2019300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1" name="Rectangle 267"/>
          <p:cNvSpPr>
            <a:spLocks noChangeArrowheads="1"/>
          </p:cNvSpPr>
          <p:nvPr/>
        </p:nvSpPr>
        <p:spPr bwMode="auto">
          <a:xfrm>
            <a:off x="2033588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2" name="Rectangle 268"/>
          <p:cNvSpPr>
            <a:spLocks noChangeArrowheads="1"/>
          </p:cNvSpPr>
          <p:nvPr/>
        </p:nvSpPr>
        <p:spPr bwMode="auto">
          <a:xfrm>
            <a:off x="205263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3" name="Rectangle 269"/>
          <p:cNvSpPr>
            <a:spLocks noChangeArrowheads="1"/>
          </p:cNvSpPr>
          <p:nvPr/>
        </p:nvSpPr>
        <p:spPr bwMode="auto">
          <a:xfrm>
            <a:off x="2066925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4" name="Rectangle 270"/>
          <p:cNvSpPr>
            <a:spLocks noChangeArrowheads="1"/>
          </p:cNvSpPr>
          <p:nvPr/>
        </p:nvSpPr>
        <p:spPr bwMode="auto">
          <a:xfrm>
            <a:off x="208756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5" name="Rectangle 271"/>
          <p:cNvSpPr>
            <a:spLocks noChangeArrowheads="1"/>
          </p:cNvSpPr>
          <p:nvPr/>
        </p:nvSpPr>
        <p:spPr bwMode="auto">
          <a:xfrm>
            <a:off x="2100263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26" name="Rectangle 272"/>
          <p:cNvSpPr>
            <a:spLocks noChangeArrowheads="1"/>
          </p:cNvSpPr>
          <p:nvPr/>
        </p:nvSpPr>
        <p:spPr bwMode="auto">
          <a:xfrm>
            <a:off x="2100263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7" name="Rectangle 273"/>
          <p:cNvSpPr>
            <a:spLocks noChangeArrowheads="1"/>
          </p:cNvSpPr>
          <p:nvPr/>
        </p:nvSpPr>
        <p:spPr bwMode="auto">
          <a:xfrm>
            <a:off x="2120900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28" name="Rectangle 274"/>
          <p:cNvSpPr>
            <a:spLocks noChangeArrowheads="1"/>
          </p:cNvSpPr>
          <p:nvPr/>
        </p:nvSpPr>
        <p:spPr bwMode="auto">
          <a:xfrm>
            <a:off x="2120900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9" name="Rectangle 275"/>
          <p:cNvSpPr>
            <a:spLocks noChangeArrowheads="1"/>
          </p:cNvSpPr>
          <p:nvPr/>
        </p:nvSpPr>
        <p:spPr bwMode="auto">
          <a:xfrm>
            <a:off x="2135188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0" name="Rectangle 276"/>
          <p:cNvSpPr>
            <a:spLocks noChangeArrowheads="1"/>
          </p:cNvSpPr>
          <p:nvPr/>
        </p:nvSpPr>
        <p:spPr bwMode="auto">
          <a:xfrm>
            <a:off x="2149475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31" name="Rectangle 277"/>
          <p:cNvSpPr>
            <a:spLocks noChangeArrowheads="1"/>
          </p:cNvSpPr>
          <p:nvPr/>
        </p:nvSpPr>
        <p:spPr bwMode="auto">
          <a:xfrm>
            <a:off x="2149475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2" name="Rectangle 278"/>
          <p:cNvSpPr>
            <a:spLocks noChangeArrowheads="1"/>
          </p:cNvSpPr>
          <p:nvPr/>
        </p:nvSpPr>
        <p:spPr bwMode="auto">
          <a:xfrm>
            <a:off x="216852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3" name="Rectangle 279"/>
          <p:cNvSpPr>
            <a:spLocks noChangeArrowheads="1"/>
          </p:cNvSpPr>
          <p:nvPr/>
        </p:nvSpPr>
        <p:spPr bwMode="auto">
          <a:xfrm>
            <a:off x="2182813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34" name="Rectangle 280"/>
          <p:cNvSpPr>
            <a:spLocks noChangeArrowheads="1"/>
          </p:cNvSpPr>
          <p:nvPr/>
        </p:nvSpPr>
        <p:spPr bwMode="auto">
          <a:xfrm>
            <a:off x="2182813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5" name="Rectangle 281"/>
          <p:cNvSpPr>
            <a:spLocks noChangeArrowheads="1"/>
          </p:cNvSpPr>
          <p:nvPr/>
        </p:nvSpPr>
        <p:spPr bwMode="auto">
          <a:xfrm>
            <a:off x="22034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6" name="Rectangle 282"/>
          <p:cNvSpPr>
            <a:spLocks noChangeArrowheads="1"/>
          </p:cNvSpPr>
          <p:nvPr/>
        </p:nvSpPr>
        <p:spPr bwMode="auto">
          <a:xfrm>
            <a:off x="2217738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7" name="Rectangle 283"/>
          <p:cNvSpPr>
            <a:spLocks noChangeArrowheads="1"/>
          </p:cNvSpPr>
          <p:nvPr/>
        </p:nvSpPr>
        <p:spPr bwMode="auto">
          <a:xfrm>
            <a:off x="223043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38" name="Rectangle 284"/>
          <p:cNvSpPr>
            <a:spLocks noChangeArrowheads="1"/>
          </p:cNvSpPr>
          <p:nvPr/>
        </p:nvSpPr>
        <p:spPr bwMode="auto">
          <a:xfrm>
            <a:off x="223043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9" name="Rectangle 285"/>
          <p:cNvSpPr>
            <a:spLocks noChangeArrowheads="1"/>
          </p:cNvSpPr>
          <p:nvPr/>
        </p:nvSpPr>
        <p:spPr bwMode="auto">
          <a:xfrm>
            <a:off x="225107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0" name="Rectangle 286"/>
          <p:cNvSpPr>
            <a:spLocks noChangeArrowheads="1"/>
          </p:cNvSpPr>
          <p:nvPr/>
        </p:nvSpPr>
        <p:spPr bwMode="auto">
          <a:xfrm>
            <a:off x="2265363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1" name="Rectangle 287"/>
          <p:cNvSpPr>
            <a:spLocks noChangeArrowheads="1"/>
          </p:cNvSpPr>
          <p:nvPr/>
        </p:nvSpPr>
        <p:spPr bwMode="auto">
          <a:xfrm>
            <a:off x="2265363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2" name="Rectangle 288"/>
          <p:cNvSpPr>
            <a:spLocks noChangeArrowheads="1"/>
          </p:cNvSpPr>
          <p:nvPr/>
        </p:nvSpPr>
        <p:spPr bwMode="auto">
          <a:xfrm>
            <a:off x="228441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3" name="Rectangle 289"/>
          <p:cNvSpPr>
            <a:spLocks noChangeArrowheads="1"/>
          </p:cNvSpPr>
          <p:nvPr/>
        </p:nvSpPr>
        <p:spPr bwMode="auto">
          <a:xfrm>
            <a:off x="2298700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4" name="Rectangle 290"/>
          <p:cNvSpPr>
            <a:spLocks noChangeArrowheads="1"/>
          </p:cNvSpPr>
          <p:nvPr/>
        </p:nvSpPr>
        <p:spPr bwMode="auto">
          <a:xfrm>
            <a:off x="2298700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5" name="Rectangle 291"/>
          <p:cNvSpPr>
            <a:spLocks noChangeArrowheads="1"/>
          </p:cNvSpPr>
          <p:nvPr/>
        </p:nvSpPr>
        <p:spPr bwMode="auto">
          <a:xfrm>
            <a:off x="2311400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6" name="Rectangle 292"/>
          <p:cNvSpPr>
            <a:spLocks noChangeArrowheads="1"/>
          </p:cNvSpPr>
          <p:nvPr/>
        </p:nvSpPr>
        <p:spPr bwMode="auto">
          <a:xfrm>
            <a:off x="2332038" y="3533775"/>
            <a:ext cx="14287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7" name="Rectangle 293"/>
          <p:cNvSpPr>
            <a:spLocks noChangeArrowheads="1"/>
          </p:cNvSpPr>
          <p:nvPr/>
        </p:nvSpPr>
        <p:spPr bwMode="auto">
          <a:xfrm>
            <a:off x="2332038" y="3533775"/>
            <a:ext cx="14287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8" name="Rectangle 294"/>
          <p:cNvSpPr>
            <a:spLocks noChangeArrowheads="1"/>
          </p:cNvSpPr>
          <p:nvPr/>
        </p:nvSpPr>
        <p:spPr bwMode="auto">
          <a:xfrm>
            <a:off x="2346325" y="3533775"/>
            <a:ext cx="20638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9" name="Rectangle 295"/>
          <p:cNvSpPr>
            <a:spLocks noChangeArrowheads="1"/>
          </p:cNvSpPr>
          <p:nvPr/>
        </p:nvSpPr>
        <p:spPr bwMode="auto">
          <a:xfrm>
            <a:off x="2346325" y="3533775"/>
            <a:ext cx="20638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0" name="Rectangle 296"/>
          <p:cNvSpPr>
            <a:spLocks noChangeArrowheads="1"/>
          </p:cNvSpPr>
          <p:nvPr/>
        </p:nvSpPr>
        <p:spPr bwMode="auto">
          <a:xfrm>
            <a:off x="236696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1" name="Rectangle 297"/>
          <p:cNvSpPr>
            <a:spLocks noChangeArrowheads="1"/>
          </p:cNvSpPr>
          <p:nvPr/>
        </p:nvSpPr>
        <p:spPr bwMode="auto">
          <a:xfrm>
            <a:off x="2379663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2" name="Rectangle 298"/>
          <p:cNvSpPr>
            <a:spLocks noChangeArrowheads="1"/>
          </p:cNvSpPr>
          <p:nvPr/>
        </p:nvSpPr>
        <p:spPr bwMode="auto">
          <a:xfrm>
            <a:off x="240030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3" name="Rectangle 299"/>
          <p:cNvSpPr>
            <a:spLocks noChangeArrowheads="1"/>
          </p:cNvSpPr>
          <p:nvPr/>
        </p:nvSpPr>
        <p:spPr bwMode="auto">
          <a:xfrm>
            <a:off x="2414588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4" name="Rectangle 300"/>
          <p:cNvSpPr>
            <a:spLocks noChangeArrowheads="1"/>
          </p:cNvSpPr>
          <p:nvPr/>
        </p:nvSpPr>
        <p:spPr bwMode="auto">
          <a:xfrm>
            <a:off x="2427288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5" name="Rectangle 301"/>
          <p:cNvSpPr>
            <a:spLocks noChangeArrowheads="1"/>
          </p:cNvSpPr>
          <p:nvPr/>
        </p:nvSpPr>
        <p:spPr bwMode="auto">
          <a:xfrm>
            <a:off x="2447925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6" name="Rectangle 302"/>
          <p:cNvSpPr>
            <a:spLocks noChangeArrowheads="1"/>
          </p:cNvSpPr>
          <p:nvPr/>
        </p:nvSpPr>
        <p:spPr bwMode="auto">
          <a:xfrm>
            <a:off x="2462213" y="3516313"/>
            <a:ext cx="20637" cy="3968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57" name="Rectangle 303"/>
          <p:cNvSpPr>
            <a:spLocks noChangeArrowheads="1"/>
          </p:cNvSpPr>
          <p:nvPr/>
        </p:nvSpPr>
        <p:spPr bwMode="auto">
          <a:xfrm>
            <a:off x="2462213" y="3516313"/>
            <a:ext cx="20637" cy="396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8" name="Rectangle 304"/>
          <p:cNvSpPr>
            <a:spLocks noChangeArrowheads="1"/>
          </p:cNvSpPr>
          <p:nvPr/>
        </p:nvSpPr>
        <p:spPr bwMode="auto">
          <a:xfrm>
            <a:off x="2482850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59" name="Rectangle 305"/>
          <p:cNvSpPr>
            <a:spLocks noChangeArrowheads="1"/>
          </p:cNvSpPr>
          <p:nvPr/>
        </p:nvSpPr>
        <p:spPr bwMode="auto">
          <a:xfrm>
            <a:off x="2482850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0" name="Rectangle 306"/>
          <p:cNvSpPr>
            <a:spLocks noChangeArrowheads="1"/>
          </p:cNvSpPr>
          <p:nvPr/>
        </p:nvSpPr>
        <p:spPr bwMode="auto">
          <a:xfrm>
            <a:off x="2495550" y="3533775"/>
            <a:ext cx="12700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1" name="Rectangle 307"/>
          <p:cNvSpPr>
            <a:spLocks noChangeArrowheads="1"/>
          </p:cNvSpPr>
          <p:nvPr/>
        </p:nvSpPr>
        <p:spPr bwMode="auto">
          <a:xfrm>
            <a:off x="2495550" y="3533775"/>
            <a:ext cx="12700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2" name="Rectangle 308"/>
          <p:cNvSpPr>
            <a:spLocks noChangeArrowheads="1"/>
          </p:cNvSpPr>
          <p:nvPr/>
        </p:nvSpPr>
        <p:spPr bwMode="auto">
          <a:xfrm>
            <a:off x="2508250" y="3540125"/>
            <a:ext cx="22225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3" name="Rectangle 309"/>
          <p:cNvSpPr>
            <a:spLocks noChangeArrowheads="1"/>
          </p:cNvSpPr>
          <p:nvPr/>
        </p:nvSpPr>
        <p:spPr bwMode="auto">
          <a:xfrm>
            <a:off x="2508250" y="3540125"/>
            <a:ext cx="22225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4" name="Rectangle 310"/>
          <p:cNvSpPr>
            <a:spLocks noChangeArrowheads="1"/>
          </p:cNvSpPr>
          <p:nvPr/>
        </p:nvSpPr>
        <p:spPr bwMode="auto">
          <a:xfrm>
            <a:off x="2530475" y="3533775"/>
            <a:ext cx="11113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5" name="Rectangle 311"/>
          <p:cNvSpPr>
            <a:spLocks noChangeArrowheads="1"/>
          </p:cNvSpPr>
          <p:nvPr/>
        </p:nvSpPr>
        <p:spPr bwMode="auto">
          <a:xfrm>
            <a:off x="2530475" y="3533775"/>
            <a:ext cx="11113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6" name="Rectangle 312"/>
          <p:cNvSpPr>
            <a:spLocks noChangeArrowheads="1"/>
          </p:cNvSpPr>
          <p:nvPr/>
        </p:nvSpPr>
        <p:spPr bwMode="auto">
          <a:xfrm>
            <a:off x="2541588" y="3540125"/>
            <a:ext cx="22225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" name="Rectangle 313"/>
          <p:cNvSpPr>
            <a:spLocks noChangeArrowheads="1"/>
          </p:cNvSpPr>
          <p:nvPr/>
        </p:nvSpPr>
        <p:spPr bwMode="auto">
          <a:xfrm>
            <a:off x="2541588" y="3540125"/>
            <a:ext cx="22225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" name="Rectangle 314"/>
          <p:cNvSpPr>
            <a:spLocks noChangeArrowheads="1"/>
          </p:cNvSpPr>
          <p:nvPr/>
        </p:nvSpPr>
        <p:spPr bwMode="auto">
          <a:xfrm>
            <a:off x="2563813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" name="Rectangle 315"/>
          <p:cNvSpPr>
            <a:spLocks noChangeArrowheads="1"/>
          </p:cNvSpPr>
          <p:nvPr/>
        </p:nvSpPr>
        <p:spPr bwMode="auto">
          <a:xfrm>
            <a:off x="2563813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" name="Rectangle 316"/>
          <p:cNvSpPr>
            <a:spLocks noChangeArrowheads="1"/>
          </p:cNvSpPr>
          <p:nvPr/>
        </p:nvSpPr>
        <p:spPr bwMode="auto">
          <a:xfrm>
            <a:off x="2576513" y="3540125"/>
            <a:ext cx="1428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" name="Rectangle 317"/>
          <p:cNvSpPr>
            <a:spLocks noChangeArrowheads="1"/>
          </p:cNvSpPr>
          <p:nvPr/>
        </p:nvSpPr>
        <p:spPr bwMode="auto">
          <a:xfrm>
            <a:off x="2576513" y="3540125"/>
            <a:ext cx="1428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2" name="Rectangle 318"/>
          <p:cNvSpPr>
            <a:spLocks noChangeArrowheads="1"/>
          </p:cNvSpPr>
          <p:nvPr/>
        </p:nvSpPr>
        <p:spPr bwMode="auto">
          <a:xfrm>
            <a:off x="2590800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3" name="Rectangle 319"/>
          <p:cNvSpPr>
            <a:spLocks noChangeArrowheads="1"/>
          </p:cNvSpPr>
          <p:nvPr/>
        </p:nvSpPr>
        <p:spPr bwMode="auto">
          <a:xfrm>
            <a:off x="26098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4" name="Rectangle 320"/>
          <p:cNvSpPr>
            <a:spLocks noChangeArrowheads="1"/>
          </p:cNvSpPr>
          <p:nvPr/>
        </p:nvSpPr>
        <p:spPr bwMode="auto">
          <a:xfrm>
            <a:off x="2624138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5" name="Rectangle 321"/>
          <p:cNvSpPr>
            <a:spLocks noChangeArrowheads="1"/>
          </p:cNvSpPr>
          <p:nvPr/>
        </p:nvSpPr>
        <p:spPr bwMode="auto">
          <a:xfrm>
            <a:off x="2644775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6" name="Rectangle 322"/>
          <p:cNvSpPr>
            <a:spLocks noChangeArrowheads="1"/>
          </p:cNvSpPr>
          <p:nvPr/>
        </p:nvSpPr>
        <p:spPr bwMode="auto">
          <a:xfrm>
            <a:off x="2644775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7" name="Rectangle 323"/>
          <p:cNvSpPr>
            <a:spLocks noChangeArrowheads="1"/>
          </p:cNvSpPr>
          <p:nvPr/>
        </p:nvSpPr>
        <p:spPr bwMode="auto">
          <a:xfrm>
            <a:off x="265906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8" name="Rectangle 324"/>
          <p:cNvSpPr>
            <a:spLocks noChangeArrowheads="1"/>
          </p:cNvSpPr>
          <p:nvPr/>
        </p:nvSpPr>
        <p:spPr bwMode="auto">
          <a:xfrm>
            <a:off x="2671763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9" name="Rectangle 325"/>
          <p:cNvSpPr>
            <a:spLocks noChangeArrowheads="1"/>
          </p:cNvSpPr>
          <p:nvPr/>
        </p:nvSpPr>
        <p:spPr bwMode="auto">
          <a:xfrm>
            <a:off x="269240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0" name="Rectangle 326"/>
          <p:cNvSpPr>
            <a:spLocks noChangeArrowheads="1"/>
          </p:cNvSpPr>
          <p:nvPr/>
        </p:nvSpPr>
        <p:spPr bwMode="auto">
          <a:xfrm>
            <a:off x="2706688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1" name="Rectangle 327"/>
          <p:cNvSpPr>
            <a:spLocks noChangeArrowheads="1"/>
          </p:cNvSpPr>
          <p:nvPr/>
        </p:nvSpPr>
        <p:spPr bwMode="auto">
          <a:xfrm>
            <a:off x="2706688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2" name="Rectangle 328"/>
          <p:cNvSpPr>
            <a:spLocks noChangeArrowheads="1"/>
          </p:cNvSpPr>
          <p:nvPr/>
        </p:nvSpPr>
        <p:spPr bwMode="auto">
          <a:xfrm>
            <a:off x="2725738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3" name="Rectangle 329"/>
          <p:cNvSpPr>
            <a:spLocks noChangeArrowheads="1"/>
          </p:cNvSpPr>
          <p:nvPr/>
        </p:nvSpPr>
        <p:spPr bwMode="auto">
          <a:xfrm>
            <a:off x="2741613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4" name="Rectangle 330"/>
          <p:cNvSpPr>
            <a:spLocks noChangeArrowheads="1"/>
          </p:cNvSpPr>
          <p:nvPr/>
        </p:nvSpPr>
        <p:spPr bwMode="auto">
          <a:xfrm>
            <a:off x="276066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5" name="Rectangle 331"/>
          <p:cNvSpPr>
            <a:spLocks noChangeArrowheads="1"/>
          </p:cNvSpPr>
          <p:nvPr/>
        </p:nvSpPr>
        <p:spPr bwMode="auto">
          <a:xfrm>
            <a:off x="2774950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6" name="Rectangle 332"/>
          <p:cNvSpPr>
            <a:spLocks noChangeArrowheads="1"/>
          </p:cNvSpPr>
          <p:nvPr/>
        </p:nvSpPr>
        <p:spPr bwMode="auto">
          <a:xfrm>
            <a:off x="2787650" y="3556000"/>
            <a:ext cx="2222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7" name="Rectangle 333"/>
          <p:cNvSpPr>
            <a:spLocks noChangeArrowheads="1"/>
          </p:cNvSpPr>
          <p:nvPr/>
        </p:nvSpPr>
        <p:spPr bwMode="auto">
          <a:xfrm>
            <a:off x="280987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8" name="Rectangle 334"/>
          <p:cNvSpPr>
            <a:spLocks noChangeArrowheads="1"/>
          </p:cNvSpPr>
          <p:nvPr/>
        </p:nvSpPr>
        <p:spPr bwMode="auto">
          <a:xfrm>
            <a:off x="2822575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9" name="Rectangle 335"/>
          <p:cNvSpPr>
            <a:spLocks noChangeArrowheads="1"/>
          </p:cNvSpPr>
          <p:nvPr/>
        </p:nvSpPr>
        <p:spPr bwMode="auto">
          <a:xfrm>
            <a:off x="2841625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0" name="Rectangle 336"/>
          <p:cNvSpPr>
            <a:spLocks noChangeArrowheads="1"/>
          </p:cNvSpPr>
          <p:nvPr/>
        </p:nvSpPr>
        <p:spPr bwMode="auto">
          <a:xfrm>
            <a:off x="285591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1" name="Rectangle 337"/>
          <p:cNvSpPr>
            <a:spLocks noChangeArrowheads="1"/>
          </p:cNvSpPr>
          <p:nvPr/>
        </p:nvSpPr>
        <p:spPr bwMode="auto">
          <a:xfrm>
            <a:off x="2868613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2" name="Rectangle 338"/>
          <p:cNvSpPr>
            <a:spLocks noChangeArrowheads="1"/>
          </p:cNvSpPr>
          <p:nvPr/>
        </p:nvSpPr>
        <p:spPr bwMode="auto">
          <a:xfrm>
            <a:off x="288925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3" name="Rectangle 339"/>
          <p:cNvSpPr>
            <a:spLocks noChangeArrowheads="1"/>
          </p:cNvSpPr>
          <p:nvPr/>
        </p:nvSpPr>
        <p:spPr bwMode="auto">
          <a:xfrm>
            <a:off x="2903538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4" name="Rectangle 340"/>
          <p:cNvSpPr>
            <a:spLocks noChangeArrowheads="1"/>
          </p:cNvSpPr>
          <p:nvPr/>
        </p:nvSpPr>
        <p:spPr bwMode="auto">
          <a:xfrm>
            <a:off x="2924175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5" name="Rectangle 341"/>
          <p:cNvSpPr>
            <a:spLocks noChangeArrowheads="1"/>
          </p:cNvSpPr>
          <p:nvPr/>
        </p:nvSpPr>
        <p:spPr bwMode="auto">
          <a:xfrm>
            <a:off x="293687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6" name="Line 342"/>
          <p:cNvSpPr>
            <a:spLocks noChangeShapeType="1"/>
          </p:cNvSpPr>
          <p:nvPr/>
        </p:nvSpPr>
        <p:spPr bwMode="auto">
          <a:xfrm flipV="1">
            <a:off x="652463" y="4692650"/>
            <a:ext cx="1587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97" name="Line 343"/>
          <p:cNvSpPr>
            <a:spLocks noChangeShapeType="1"/>
          </p:cNvSpPr>
          <p:nvPr/>
        </p:nvSpPr>
        <p:spPr bwMode="auto">
          <a:xfrm>
            <a:off x="979488" y="360838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98" name="Line 344"/>
          <p:cNvSpPr>
            <a:spLocks noChangeShapeType="1"/>
          </p:cNvSpPr>
          <p:nvPr/>
        </p:nvSpPr>
        <p:spPr bwMode="auto">
          <a:xfrm>
            <a:off x="1304925" y="3608388"/>
            <a:ext cx="1588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99" name="Line 345"/>
          <p:cNvSpPr>
            <a:spLocks noChangeShapeType="1"/>
          </p:cNvSpPr>
          <p:nvPr/>
        </p:nvSpPr>
        <p:spPr bwMode="auto">
          <a:xfrm>
            <a:off x="2292350" y="360838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0" name="Line 346"/>
          <p:cNvSpPr>
            <a:spLocks noChangeShapeType="1"/>
          </p:cNvSpPr>
          <p:nvPr/>
        </p:nvSpPr>
        <p:spPr bwMode="auto">
          <a:xfrm>
            <a:off x="2617788" y="360838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1" name="Line 347"/>
          <p:cNvSpPr>
            <a:spLocks noChangeShapeType="1"/>
          </p:cNvSpPr>
          <p:nvPr/>
        </p:nvSpPr>
        <p:spPr bwMode="auto">
          <a:xfrm flipV="1">
            <a:off x="2944813" y="4692650"/>
            <a:ext cx="1587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2" name="Line 348"/>
          <p:cNvSpPr>
            <a:spLocks noChangeShapeType="1"/>
          </p:cNvSpPr>
          <p:nvPr/>
        </p:nvSpPr>
        <p:spPr bwMode="auto">
          <a:xfrm>
            <a:off x="2944813" y="360838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3" name="Line 349"/>
          <p:cNvSpPr>
            <a:spLocks noChangeShapeType="1"/>
          </p:cNvSpPr>
          <p:nvPr/>
        </p:nvSpPr>
        <p:spPr bwMode="auto">
          <a:xfrm flipV="1">
            <a:off x="2941638" y="469265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4" name="Line 350"/>
          <p:cNvSpPr>
            <a:spLocks noChangeShapeType="1"/>
          </p:cNvSpPr>
          <p:nvPr/>
        </p:nvSpPr>
        <p:spPr bwMode="auto">
          <a:xfrm>
            <a:off x="2941638" y="360838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5" name="Line 351"/>
          <p:cNvSpPr>
            <a:spLocks noChangeShapeType="1"/>
          </p:cNvSpPr>
          <p:nvPr/>
        </p:nvSpPr>
        <p:spPr bwMode="auto">
          <a:xfrm flipH="1">
            <a:off x="2906713" y="473233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6" name="Line 352"/>
          <p:cNvSpPr>
            <a:spLocks noChangeShapeType="1"/>
          </p:cNvSpPr>
          <p:nvPr/>
        </p:nvSpPr>
        <p:spPr bwMode="auto">
          <a:xfrm flipH="1">
            <a:off x="2906713" y="4354513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7" name="Line 353"/>
          <p:cNvSpPr>
            <a:spLocks noChangeShapeType="1"/>
          </p:cNvSpPr>
          <p:nvPr/>
        </p:nvSpPr>
        <p:spPr bwMode="auto">
          <a:xfrm flipH="1">
            <a:off x="2906713" y="39766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8" name="Line 354"/>
          <p:cNvSpPr>
            <a:spLocks noChangeShapeType="1"/>
          </p:cNvSpPr>
          <p:nvPr/>
        </p:nvSpPr>
        <p:spPr bwMode="auto">
          <a:xfrm flipH="1">
            <a:off x="2906713" y="36083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9" name="Rectangle 355"/>
          <p:cNvSpPr>
            <a:spLocks noChangeArrowheads="1"/>
          </p:cNvSpPr>
          <p:nvPr/>
        </p:nvSpPr>
        <p:spPr bwMode="auto">
          <a:xfrm>
            <a:off x="646113" y="4732338"/>
            <a:ext cx="12700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0" name="Rectangle 356"/>
          <p:cNvSpPr>
            <a:spLocks noChangeArrowheads="1"/>
          </p:cNvSpPr>
          <p:nvPr/>
        </p:nvSpPr>
        <p:spPr bwMode="auto">
          <a:xfrm>
            <a:off x="2841625" y="4732338"/>
            <a:ext cx="14288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1" name="Rectangle 357"/>
          <p:cNvSpPr>
            <a:spLocks noChangeArrowheads="1"/>
          </p:cNvSpPr>
          <p:nvPr/>
        </p:nvSpPr>
        <p:spPr bwMode="auto">
          <a:xfrm>
            <a:off x="2868613" y="4732338"/>
            <a:ext cx="20637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2" name="Rectangle 358"/>
          <p:cNvSpPr>
            <a:spLocks noChangeArrowheads="1"/>
          </p:cNvSpPr>
          <p:nvPr/>
        </p:nvSpPr>
        <p:spPr bwMode="auto">
          <a:xfrm>
            <a:off x="2889250" y="4732338"/>
            <a:ext cx="14288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3" name="Rectangle 359"/>
          <p:cNvSpPr>
            <a:spLocks noChangeArrowheads="1"/>
          </p:cNvSpPr>
          <p:nvPr/>
        </p:nvSpPr>
        <p:spPr bwMode="auto">
          <a:xfrm>
            <a:off x="2903538" y="4732338"/>
            <a:ext cx="20637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4" name="Rectangle 360"/>
          <p:cNvSpPr>
            <a:spLocks noChangeArrowheads="1"/>
          </p:cNvSpPr>
          <p:nvPr/>
        </p:nvSpPr>
        <p:spPr bwMode="auto">
          <a:xfrm>
            <a:off x="2924175" y="4732338"/>
            <a:ext cx="12700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5" name="Line 361"/>
          <p:cNvSpPr>
            <a:spLocks noChangeShapeType="1"/>
          </p:cNvSpPr>
          <p:nvPr/>
        </p:nvSpPr>
        <p:spPr bwMode="auto">
          <a:xfrm flipV="1">
            <a:off x="652463" y="2427288"/>
            <a:ext cx="1587" cy="1128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6" name="Line 362"/>
          <p:cNvSpPr>
            <a:spLocks noChangeShapeType="1"/>
          </p:cNvSpPr>
          <p:nvPr/>
        </p:nvSpPr>
        <p:spPr bwMode="auto">
          <a:xfrm flipV="1">
            <a:off x="652463" y="2427288"/>
            <a:ext cx="1587" cy="1128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7" name="Line 363"/>
          <p:cNvSpPr>
            <a:spLocks noChangeShapeType="1"/>
          </p:cNvSpPr>
          <p:nvPr/>
        </p:nvSpPr>
        <p:spPr bwMode="auto">
          <a:xfrm flipV="1">
            <a:off x="652463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8" name="Line 364"/>
          <p:cNvSpPr>
            <a:spLocks noChangeShapeType="1"/>
          </p:cNvSpPr>
          <p:nvPr/>
        </p:nvSpPr>
        <p:spPr bwMode="auto">
          <a:xfrm>
            <a:off x="652463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9" name="Line 365"/>
          <p:cNvSpPr>
            <a:spLocks noChangeShapeType="1"/>
          </p:cNvSpPr>
          <p:nvPr/>
        </p:nvSpPr>
        <p:spPr bwMode="auto">
          <a:xfrm>
            <a:off x="652463" y="3556000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0" name="Rectangle 366"/>
          <p:cNvSpPr>
            <a:spLocks noChangeArrowheads="1"/>
          </p:cNvSpPr>
          <p:nvPr/>
        </p:nvSpPr>
        <p:spPr bwMode="auto">
          <a:xfrm>
            <a:off x="577850" y="346868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1600"/>
          </a:p>
        </p:txBody>
      </p:sp>
      <p:sp>
        <p:nvSpPr>
          <p:cNvPr id="15721" name="Line 367"/>
          <p:cNvSpPr>
            <a:spLocks noChangeShapeType="1"/>
          </p:cNvSpPr>
          <p:nvPr/>
        </p:nvSpPr>
        <p:spPr bwMode="auto">
          <a:xfrm>
            <a:off x="652463" y="332898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2" name="Rectangle 368"/>
          <p:cNvSpPr>
            <a:spLocks noChangeArrowheads="1"/>
          </p:cNvSpPr>
          <p:nvPr/>
        </p:nvSpPr>
        <p:spPr bwMode="auto">
          <a:xfrm>
            <a:off x="530225" y="3265488"/>
            <a:ext cx="984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50</a:t>
            </a:r>
            <a:endParaRPr lang="en-US" sz="1600"/>
          </a:p>
        </p:txBody>
      </p:sp>
      <p:sp>
        <p:nvSpPr>
          <p:cNvPr id="15723" name="Line 369"/>
          <p:cNvSpPr>
            <a:spLocks noChangeShapeType="1"/>
          </p:cNvSpPr>
          <p:nvPr/>
        </p:nvSpPr>
        <p:spPr bwMode="auto">
          <a:xfrm>
            <a:off x="652463" y="310038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4" name="Rectangle 370"/>
          <p:cNvSpPr>
            <a:spLocks noChangeArrowheads="1"/>
          </p:cNvSpPr>
          <p:nvPr/>
        </p:nvSpPr>
        <p:spPr bwMode="auto">
          <a:xfrm>
            <a:off x="484188" y="3038475"/>
            <a:ext cx="14763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100</a:t>
            </a:r>
            <a:endParaRPr lang="en-US" sz="1600"/>
          </a:p>
        </p:txBody>
      </p:sp>
      <p:sp>
        <p:nvSpPr>
          <p:cNvPr id="15725" name="Line 371"/>
          <p:cNvSpPr>
            <a:spLocks noChangeShapeType="1"/>
          </p:cNvSpPr>
          <p:nvPr/>
        </p:nvSpPr>
        <p:spPr bwMode="auto">
          <a:xfrm>
            <a:off x="652463" y="2879725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6" name="Rectangle 372"/>
          <p:cNvSpPr>
            <a:spLocks noChangeArrowheads="1"/>
          </p:cNvSpPr>
          <p:nvPr/>
        </p:nvSpPr>
        <p:spPr bwMode="auto">
          <a:xfrm>
            <a:off x="484188" y="2817813"/>
            <a:ext cx="147637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150</a:t>
            </a:r>
            <a:endParaRPr lang="en-US" sz="1600"/>
          </a:p>
        </p:txBody>
      </p:sp>
      <p:sp>
        <p:nvSpPr>
          <p:cNvPr id="15727" name="Line 373"/>
          <p:cNvSpPr>
            <a:spLocks noChangeShapeType="1"/>
          </p:cNvSpPr>
          <p:nvPr/>
        </p:nvSpPr>
        <p:spPr bwMode="auto">
          <a:xfrm>
            <a:off x="652463" y="2652713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" name="Rectangle 374"/>
          <p:cNvSpPr>
            <a:spLocks noChangeArrowheads="1"/>
          </p:cNvSpPr>
          <p:nvPr/>
        </p:nvSpPr>
        <p:spPr bwMode="auto">
          <a:xfrm>
            <a:off x="484188" y="2590800"/>
            <a:ext cx="14763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200</a:t>
            </a:r>
            <a:endParaRPr lang="en-US" sz="1600"/>
          </a:p>
        </p:txBody>
      </p:sp>
      <p:sp>
        <p:nvSpPr>
          <p:cNvPr id="15729" name="Line 375"/>
          <p:cNvSpPr>
            <a:spLocks noChangeShapeType="1"/>
          </p:cNvSpPr>
          <p:nvPr/>
        </p:nvSpPr>
        <p:spPr bwMode="auto">
          <a:xfrm>
            <a:off x="652463" y="243363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0" name="Rectangle 376"/>
          <p:cNvSpPr>
            <a:spLocks noChangeArrowheads="1"/>
          </p:cNvSpPr>
          <p:nvPr/>
        </p:nvSpPr>
        <p:spPr bwMode="auto">
          <a:xfrm>
            <a:off x="484188" y="2370138"/>
            <a:ext cx="147637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250</a:t>
            </a:r>
            <a:endParaRPr lang="en-US" sz="1600"/>
          </a:p>
        </p:txBody>
      </p:sp>
      <p:sp>
        <p:nvSpPr>
          <p:cNvPr id="15731" name="Line 377"/>
          <p:cNvSpPr>
            <a:spLocks noChangeShapeType="1"/>
          </p:cNvSpPr>
          <p:nvPr/>
        </p:nvSpPr>
        <p:spPr bwMode="auto">
          <a:xfrm flipV="1">
            <a:off x="652463" y="2427288"/>
            <a:ext cx="1587" cy="1128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2" name="Rectangle 378"/>
          <p:cNvSpPr>
            <a:spLocks noChangeArrowheads="1"/>
          </p:cNvSpPr>
          <p:nvPr/>
        </p:nvSpPr>
        <p:spPr bwMode="auto">
          <a:xfrm rot="-5400000">
            <a:off x="-197643" y="2923381"/>
            <a:ext cx="11747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CRRES MEP-SEU Anomalies</a:t>
            </a:r>
            <a:endParaRPr lang="en-US" sz="1600"/>
          </a:p>
        </p:txBody>
      </p:sp>
      <p:sp>
        <p:nvSpPr>
          <p:cNvPr id="15733" name="Line 379"/>
          <p:cNvSpPr>
            <a:spLocks noChangeShapeType="1"/>
          </p:cNvSpPr>
          <p:nvPr/>
        </p:nvSpPr>
        <p:spPr bwMode="auto">
          <a:xfrm flipV="1">
            <a:off x="652463" y="3608388"/>
            <a:ext cx="1587" cy="1123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4" name="Line 380"/>
          <p:cNvSpPr>
            <a:spLocks noChangeShapeType="1"/>
          </p:cNvSpPr>
          <p:nvPr/>
        </p:nvSpPr>
        <p:spPr bwMode="auto">
          <a:xfrm flipV="1">
            <a:off x="652463" y="3608388"/>
            <a:ext cx="1587" cy="1123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5" name="Line 381"/>
          <p:cNvSpPr>
            <a:spLocks noChangeShapeType="1"/>
          </p:cNvSpPr>
          <p:nvPr/>
        </p:nvSpPr>
        <p:spPr bwMode="auto">
          <a:xfrm flipV="1">
            <a:off x="652463" y="4692650"/>
            <a:ext cx="1587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6" name="Line 382"/>
          <p:cNvSpPr>
            <a:spLocks noChangeShapeType="1"/>
          </p:cNvSpPr>
          <p:nvPr/>
        </p:nvSpPr>
        <p:spPr bwMode="auto">
          <a:xfrm>
            <a:off x="652463" y="473233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7" name="Rectangle 383"/>
          <p:cNvSpPr>
            <a:spLocks noChangeArrowheads="1"/>
          </p:cNvSpPr>
          <p:nvPr/>
        </p:nvSpPr>
        <p:spPr bwMode="auto">
          <a:xfrm>
            <a:off x="568325" y="4665663"/>
            <a:ext cx="4921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1600"/>
          </a:p>
        </p:txBody>
      </p:sp>
      <p:sp>
        <p:nvSpPr>
          <p:cNvPr id="15738" name="Line 384"/>
          <p:cNvSpPr>
            <a:spLocks noChangeShapeType="1"/>
          </p:cNvSpPr>
          <p:nvPr/>
        </p:nvSpPr>
        <p:spPr bwMode="auto">
          <a:xfrm flipV="1">
            <a:off x="652463" y="3608388"/>
            <a:ext cx="1587" cy="1123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9" name="Rectangle 385"/>
          <p:cNvSpPr>
            <a:spLocks noChangeArrowheads="1"/>
          </p:cNvSpPr>
          <p:nvPr/>
        </p:nvSpPr>
        <p:spPr bwMode="auto">
          <a:xfrm rot="-5400000">
            <a:off x="-129381" y="4102894"/>
            <a:ext cx="10382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700">
                <a:solidFill>
                  <a:srgbClr val="000000"/>
                </a:solidFill>
                <a:latin typeface="Helvetica" charset="0"/>
              </a:rPr>
              <a:t>CRRES VTCW Anomalies</a:t>
            </a:r>
          </a:p>
        </p:txBody>
      </p:sp>
      <p:sp>
        <p:nvSpPr>
          <p:cNvPr id="15740" name="Rectangle 386"/>
          <p:cNvSpPr>
            <a:spLocks noChangeArrowheads="1"/>
          </p:cNvSpPr>
          <p:nvPr/>
        </p:nvSpPr>
        <p:spPr bwMode="auto">
          <a:xfrm>
            <a:off x="287338" y="1093788"/>
            <a:ext cx="617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Inner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Belt</a:t>
            </a:r>
          </a:p>
        </p:txBody>
      </p:sp>
      <p:sp>
        <p:nvSpPr>
          <p:cNvPr id="15741" name="Line 387"/>
          <p:cNvSpPr>
            <a:spLocks noChangeShapeType="1"/>
          </p:cNvSpPr>
          <p:nvPr/>
        </p:nvSpPr>
        <p:spPr bwMode="auto">
          <a:xfrm>
            <a:off x="990600" y="2684463"/>
            <a:ext cx="1935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2" name="Line 388"/>
          <p:cNvSpPr>
            <a:spLocks noChangeShapeType="1"/>
          </p:cNvSpPr>
          <p:nvPr/>
        </p:nvSpPr>
        <p:spPr bwMode="auto">
          <a:xfrm>
            <a:off x="1692275" y="2989263"/>
            <a:ext cx="12334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3" name="Line 389"/>
          <p:cNvSpPr>
            <a:spLocks noChangeShapeType="1"/>
          </p:cNvSpPr>
          <p:nvPr/>
        </p:nvSpPr>
        <p:spPr bwMode="auto">
          <a:xfrm>
            <a:off x="2292350" y="3259138"/>
            <a:ext cx="3667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4" name="Rectangle 390"/>
          <p:cNvSpPr>
            <a:spLocks noChangeArrowheads="1"/>
          </p:cNvSpPr>
          <p:nvPr/>
        </p:nvSpPr>
        <p:spPr bwMode="auto">
          <a:xfrm>
            <a:off x="911225" y="941388"/>
            <a:ext cx="519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Slot</a:t>
            </a:r>
          </a:p>
        </p:txBody>
      </p:sp>
      <p:sp>
        <p:nvSpPr>
          <p:cNvPr id="15745" name="Rectangle 391"/>
          <p:cNvSpPr>
            <a:spLocks noChangeArrowheads="1"/>
          </p:cNvSpPr>
          <p:nvPr/>
        </p:nvSpPr>
        <p:spPr bwMode="auto">
          <a:xfrm>
            <a:off x="1330325" y="162718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Outer  Belt</a:t>
            </a:r>
          </a:p>
        </p:txBody>
      </p:sp>
      <p:sp>
        <p:nvSpPr>
          <p:cNvPr id="15746" name="Line 392"/>
          <p:cNvSpPr>
            <a:spLocks noChangeShapeType="1"/>
          </p:cNvSpPr>
          <p:nvPr/>
        </p:nvSpPr>
        <p:spPr bwMode="auto">
          <a:xfrm flipV="1">
            <a:off x="654050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7" name="Line 393"/>
          <p:cNvSpPr>
            <a:spLocks noChangeShapeType="1"/>
          </p:cNvSpPr>
          <p:nvPr/>
        </p:nvSpPr>
        <p:spPr bwMode="auto">
          <a:xfrm flipV="1">
            <a:off x="981075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8" name="Line 394"/>
          <p:cNvSpPr>
            <a:spLocks noChangeShapeType="1"/>
          </p:cNvSpPr>
          <p:nvPr/>
        </p:nvSpPr>
        <p:spPr bwMode="auto">
          <a:xfrm flipV="1">
            <a:off x="1306513" y="4697413"/>
            <a:ext cx="1587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9" name="Line 395"/>
          <p:cNvSpPr>
            <a:spLocks noChangeShapeType="1"/>
          </p:cNvSpPr>
          <p:nvPr/>
        </p:nvSpPr>
        <p:spPr bwMode="auto">
          <a:xfrm flipV="1">
            <a:off x="1633538" y="4697413"/>
            <a:ext cx="0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0" name="Line 396"/>
          <p:cNvSpPr>
            <a:spLocks noChangeShapeType="1"/>
          </p:cNvSpPr>
          <p:nvPr/>
        </p:nvSpPr>
        <p:spPr bwMode="auto">
          <a:xfrm flipV="1">
            <a:off x="1965325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1" name="Line 397"/>
          <p:cNvSpPr>
            <a:spLocks noChangeShapeType="1"/>
          </p:cNvSpPr>
          <p:nvPr/>
        </p:nvSpPr>
        <p:spPr bwMode="auto">
          <a:xfrm flipV="1">
            <a:off x="2292350" y="4697413"/>
            <a:ext cx="0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2" name="Line 398"/>
          <p:cNvSpPr>
            <a:spLocks noChangeShapeType="1"/>
          </p:cNvSpPr>
          <p:nvPr/>
        </p:nvSpPr>
        <p:spPr bwMode="auto">
          <a:xfrm flipV="1">
            <a:off x="2616200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3" name="Line 399"/>
          <p:cNvSpPr>
            <a:spLocks noChangeShapeType="1"/>
          </p:cNvSpPr>
          <p:nvPr/>
        </p:nvSpPr>
        <p:spPr bwMode="auto">
          <a:xfrm flipV="1">
            <a:off x="2943225" y="4697413"/>
            <a:ext cx="0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4" name="Rectangle 400"/>
          <p:cNvSpPr>
            <a:spLocks noChangeArrowheads="1"/>
          </p:cNvSpPr>
          <p:nvPr/>
        </p:nvSpPr>
        <p:spPr bwMode="auto">
          <a:xfrm>
            <a:off x="620713" y="4660900"/>
            <a:ext cx="68262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5" name="Rectangle 401"/>
          <p:cNvSpPr>
            <a:spLocks noChangeArrowheads="1"/>
          </p:cNvSpPr>
          <p:nvPr/>
        </p:nvSpPr>
        <p:spPr bwMode="auto">
          <a:xfrm>
            <a:off x="620713" y="4660900"/>
            <a:ext cx="68262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56" name="Rectangle 402"/>
          <p:cNvSpPr>
            <a:spLocks noChangeArrowheads="1"/>
          </p:cNvSpPr>
          <p:nvPr/>
        </p:nvSpPr>
        <p:spPr bwMode="auto">
          <a:xfrm>
            <a:off x="688975" y="4660900"/>
            <a:ext cx="61913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7" name="Rectangle 403"/>
          <p:cNvSpPr>
            <a:spLocks noChangeArrowheads="1"/>
          </p:cNvSpPr>
          <p:nvPr/>
        </p:nvSpPr>
        <p:spPr bwMode="auto">
          <a:xfrm>
            <a:off x="688975" y="4660900"/>
            <a:ext cx="61913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58" name="Rectangle 404"/>
          <p:cNvSpPr>
            <a:spLocks noChangeArrowheads="1"/>
          </p:cNvSpPr>
          <p:nvPr/>
        </p:nvSpPr>
        <p:spPr bwMode="auto">
          <a:xfrm>
            <a:off x="750888" y="4521200"/>
            <a:ext cx="68262" cy="212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9" name="Rectangle 405"/>
          <p:cNvSpPr>
            <a:spLocks noChangeArrowheads="1"/>
          </p:cNvSpPr>
          <p:nvPr/>
        </p:nvSpPr>
        <p:spPr bwMode="auto">
          <a:xfrm>
            <a:off x="750888" y="4521200"/>
            <a:ext cx="68262" cy="2127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0" name="Rectangle 406"/>
          <p:cNvSpPr>
            <a:spLocks noChangeArrowheads="1"/>
          </p:cNvSpPr>
          <p:nvPr/>
        </p:nvSpPr>
        <p:spPr bwMode="auto">
          <a:xfrm>
            <a:off x="819150" y="4660900"/>
            <a:ext cx="60325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1" name="Rectangle 407"/>
          <p:cNvSpPr>
            <a:spLocks noChangeArrowheads="1"/>
          </p:cNvSpPr>
          <p:nvPr/>
        </p:nvSpPr>
        <p:spPr bwMode="auto">
          <a:xfrm>
            <a:off x="819150" y="4660900"/>
            <a:ext cx="60325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2" name="Rectangle 408"/>
          <p:cNvSpPr>
            <a:spLocks noChangeArrowheads="1"/>
          </p:cNvSpPr>
          <p:nvPr/>
        </p:nvSpPr>
        <p:spPr bwMode="auto">
          <a:xfrm>
            <a:off x="879475" y="4310063"/>
            <a:ext cx="66675" cy="4238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3" name="Rectangle 409"/>
          <p:cNvSpPr>
            <a:spLocks noChangeArrowheads="1"/>
          </p:cNvSpPr>
          <p:nvPr/>
        </p:nvSpPr>
        <p:spPr bwMode="auto">
          <a:xfrm>
            <a:off x="879475" y="4310063"/>
            <a:ext cx="66675" cy="42386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4" name="Rectangle 410"/>
          <p:cNvSpPr>
            <a:spLocks noChangeArrowheads="1"/>
          </p:cNvSpPr>
          <p:nvPr/>
        </p:nvSpPr>
        <p:spPr bwMode="auto">
          <a:xfrm>
            <a:off x="946150" y="4587875"/>
            <a:ext cx="68263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5" name="Rectangle 411"/>
          <p:cNvSpPr>
            <a:spLocks noChangeArrowheads="1"/>
          </p:cNvSpPr>
          <p:nvPr/>
        </p:nvSpPr>
        <p:spPr bwMode="auto">
          <a:xfrm>
            <a:off x="946150" y="4587875"/>
            <a:ext cx="68263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6" name="Rectangle 412"/>
          <p:cNvSpPr>
            <a:spLocks noChangeArrowheads="1"/>
          </p:cNvSpPr>
          <p:nvPr/>
        </p:nvSpPr>
        <p:spPr bwMode="auto">
          <a:xfrm>
            <a:off x="1014413" y="4587875"/>
            <a:ext cx="61912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7" name="Rectangle 413"/>
          <p:cNvSpPr>
            <a:spLocks noChangeArrowheads="1"/>
          </p:cNvSpPr>
          <p:nvPr/>
        </p:nvSpPr>
        <p:spPr bwMode="auto">
          <a:xfrm>
            <a:off x="1014413" y="4587875"/>
            <a:ext cx="61912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8" name="Rectangle 414"/>
          <p:cNvSpPr>
            <a:spLocks noChangeArrowheads="1"/>
          </p:cNvSpPr>
          <p:nvPr/>
        </p:nvSpPr>
        <p:spPr bwMode="auto">
          <a:xfrm>
            <a:off x="1076325" y="4383088"/>
            <a:ext cx="66675" cy="3508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9" name="Rectangle 415"/>
          <p:cNvSpPr>
            <a:spLocks noChangeArrowheads="1"/>
          </p:cNvSpPr>
          <p:nvPr/>
        </p:nvSpPr>
        <p:spPr bwMode="auto">
          <a:xfrm>
            <a:off x="1076325" y="4383088"/>
            <a:ext cx="66675" cy="3508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0" name="Rectangle 416"/>
          <p:cNvSpPr>
            <a:spLocks noChangeArrowheads="1"/>
          </p:cNvSpPr>
          <p:nvPr/>
        </p:nvSpPr>
        <p:spPr bwMode="auto">
          <a:xfrm>
            <a:off x="1143000" y="4587875"/>
            <a:ext cx="68263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" name="Rectangle 417"/>
          <p:cNvSpPr>
            <a:spLocks noChangeArrowheads="1"/>
          </p:cNvSpPr>
          <p:nvPr/>
        </p:nvSpPr>
        <p:spPr bwMode="auto">
          <a:xfrm>
            <a:off x="1143000" y="4587875"/>
            <a:ext cx="68263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2" name="Rectangle 418"/>
          <p:cNvSpPr>
            <a:spLocks noChangeArrowheads="1"/>
          </p:cNvSpPr>
          <p:nvPr/>
        </p:nvSpPr>
        <p:spPr bwMode="auto">
          <a:xfrm>
            <a:off x="1211263" y="4310063"/>
            <a:ext cx="61912" cy="4238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3" name="Rectangle 419"/>
          <p:cNvSpPr>
            <a:spLocks noChangeArrowheads="1"/>
          </p:cNvSpPr>
          <p:nvPr/>
        </p:nvSpPr>
        <p:spPr bwMode="auto">
          <a:xfrm>
            <a:off x="1211263" y="4310063"/>
            <a:ext cx="61912" cy="42386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4" name="Rectangle 420"/>
          <p:cNvSpPr>
            <a:spLocks noChangeArrowheads="1"/>
          </p:cNvSpPr>
          <p:nvPr/>
        </p:nvSpPr>
        <p:spPr bwMode="auto">
          <a:xfrm>
            <a:off x="1273175" y="4383088"/>
            <a:ext cx="68263" cy="3508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" name="Rectangle 421"/>
          <p:cNvSpPr>
            <a:spLocks noChangeArrowheads="1"/>
          </p:cNvSpPr>
          <p:nvPr/>
        </p:nvSpPr>
        <p:spPr bwMode="auto">
          <a:xfrm>
            <a:off x="1273175" y="4383088"/>
            <a:ext cx="68263" cy="3508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6" name="Rectangle 422"/>
          <p:cNvSpPr>
            <a:spLocks noChangeArrowheads="1"/>
          </p:cNvSpPr>
          <p:nvPr/>
        </p:nvSpPr>
        <p:spPr bwMode="auto">
          <a:xfrm>
            <a:off x="1341438" y="4105275"/>
            <a:ext cx="68262" cy="6286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" name="Rectangle 423"/>
          <p:cNvSpPr>
            <a:spLocks noChangeArrowheads="1"/>
          </p:cNvSpPr>
          <p:nvPr/>
        </p:nvSpPr>
        <p:spPr bwMode="auto">
          <a:xfrm>
            <a:off x="1341438" y="4105275"/>
            <a:ext cx="68262" cy="6286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8" name="Rectangle 424"/>
          <p:cNvSpPr>
            <a:spLocks noChangeArrowheads="1"/>
          </p:cNvSpPr>
          <p:nvPr/>
        </p:nvSpPr>
        <p:spPr bwMode="auto">
          <a:xfrm>
            <a:off x="1409700" y="4032250"/>
            <a:ext cx="60325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" name="Rectangle 425"/>
          <p:cNvSpPr>
            <a:spLocks noChangeArrowheads="1"/>
          </p:cNvSpPr>
          <p:nvPr/>
        </p:nvSpPr>
        <p:spPr bwMode="auto">
          <a:xfrm>
            <a:off x="1409700" y="4032250"/>
            <a:ext cx="60325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0" name="Rectangle 426"/>
          <p:cNvSpPr>
            <a:spLocks noChangeArrowheads="1"/>
          </p:cNvSpPr>
          <p:nvPr/>
        </p:nvSpPr>
        <p:spPr bwMode="auto">
          <a:xfrm>
            <a:off x="1470025" y="4032250"/>
            <a:ext cx="66675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1" name="Rectangle 427"/>
          <p:cNvSpPr>
            <a:spLocks noChangeArrowheads="1"/>
          </p:cNvSpPr>
          <p:nvPr/>
        </p:nvSpPr>
        <p:spPr bwMode="auto">
          <a:xfrm>
            <a:off x="1470025" y="4032250"/>
            <a:ext cx="66675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2" name="Rectangle 428"/>
          <p:cNvSpPr>
            <a:spLocks noChangeArrowheads="1"/>
          </p:cNvSpPr>
          <p:nvPr/>
        </p:nvSpPr>
        <p:spPr bwMode="auto">
          <a:xfrm>
            <a:off x="1536700" y="4243388"/>
            <a:ext cx="68263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3" name="Rectangle 429"/>
          <p:cNvSpPr>
            <a:spLocks noChangeArrowheads="1"/>
          </p:cNvSpPr>
          <p:nvPr/>
        </p:nvSpPr>
        <p:spPr bwMode="auto">
          <a:xfrm>
            <a:off x="1536700" y="4243388"/>
            <a:ext cx="68263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4" name="Rectangle 430"/>
          <p:cNvSpPr>
            <a:spLocks noChangeArrowheads="1"/>
          </p:cNvSpPr>
          <p:nvPr/>
        </p:nvSpPr>
        <p:spPr bwMode="auto">
          <a:xfrm>
            <a:off x="1604963" y="4032250"/>
            <a:ext cx="61912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5" name="Rectangle 431"/>
          <p:cNvSpPr>
            <a:spLocks noChangeArrowheads="1"/>
          </p:cNvSpPr>
          <p:nvPr/>
        </p:nvSpPr>
        <p:spPr bwMode="auto">
          <a:xfrm>
            <a:off x="1604963" y="4032250"/>
            <a:ext cx="61912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6" name="Rectangle 432"/>
          <p:cNvSpPr>
            <a:spLocks noChangeArrowheads="1"/>
          </p:cNvSpPr>
          <p:nvPr/>
        </p:nvSpPr>
        <p:spPr bwMode="auto">
          <a:xfrm>
            <a:off x="1666875" y="4243388"/>
            <a:ext cx="68263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7" name="Rectangle 433"/>
          <p:cNvSpPr>
            <a:spLocks noChangeArrowheads="1"/>
          </p:cNvSpPr>
          <p:nvPr/>
        </p:nvSpPr>
        <p:spPr bwMode="auto">
          <a:xfrm>
            <a:off x="1666875" y="4243388"/>
            <a:ext cx="68263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8" name="Rectangle 434"/>
          <p:cNvSpPr>
            <a:spLocks noChangeArrowheads="1"/>
          </p:cNvSpPr>
          <p:nvPr/>
        </p:nvSpPr>
        <p:spPr bwMode="auto">
          <a:xfrm>
            <a:off x="1735138" y="3754438"/>
            <a:ext cx="66675" cy="97948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9" name="Rectangle 435"/>
          <p:cNvSpPr>
            <a:spLocks noChangeArrowheads="1"/>
          </p:cNvSpPr>
          <p:nvPr/>
        </p:nvSpPr>
        <p:spPr bwMode="auto">
          <a:xfrm>
            <a:off x="1735138" y="3754438"/>
            <a:ext cx="66675" cy="9794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0" name="Rectangle 436"/>
          <p:cNvSpPr>
            <a:spLocks noChangeArrowheads="1"/>
          </p:cNvSpPr>
          <p:nvPr/>
        </p:nvSpPr>
        <p:spPr bwMode="auto">
          <a:xfrm>
            <a:off x="1801813" y="4032250"/>
            <a:ext cx="61912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1" name="Rectangle 437"/>
          <p:cNvSpPr>
            <a:spLocks noChangeArrowheads="1"/>
          </p:cNvSpPr>
          <p:nvPr/>
        </p:nvSpPr>
        <p:spPr bwMode="auto">
          <a:xfrm>
            <a:off x="1801813" y="4032250"/>
            <a:ext cx="61912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2" name="Rectangle 438"/>
          <p:cNvSpPr>
            <a:spLocks noChangeArrowheads="1"/>
          </p:cNvSpPr>
          <p:nvPr/>
        </p:nvSpPr>
        <p:spPr bwMode="auto">
          <a:xfrm>
            <a:off x="1863725" y="3892550"/>
            <a:ext cx="68263" cy="8413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3" name="Rectangle 439"/>
          <p:cNvSpPr>
            <a:spLocks noChangeArrowheads="1"/>
          </p:cNvSpPr>
          <p:nvPr/>
        </p:nvSpPr>
        <p:spPr bwMode="auto">
          <a:xfrm>
            <a:off x="1863725" y="3892550"/>
            <a:ext cx="68263" cy="8413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4" name="Rectangle 440"/>
          <p:cNvSpPr>
            <a:spLocks noChangeArrowheads="1"/>
          </p:cNvSpPr>
          <p:nvPr/>
        </p:nvSpPr>
        <p:spPr bwMode="auto">
          <a:xfrm>
            <a:off x="1931988" y="3892550"/>
            <a:ext cx="60325" cy="8413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5" name="Rectangle 441"/>
          <p:cNvSpPr>
            <a:spLocks noChangeArrowheads="1"/>
          </p:cNvSpPr>
          <p:nvPr/>
        </p:nvSpPr>
        <p:spPr bwMode="auto">
          <a:xfrm>
            <a:off x="1931988" y="3892550"/>
            <a:ext cx="60325" cy="8413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6" name="Rectangle 442"/>
          <p:cNvSpPr>
            <a:spLocks noChangeArrowheads="1"/>
          </p:cNvSpPr>
          <p:nvPr/>
        </p:nvSpPr>
        <p:spPr bwMode="auto">
          <a:xfrm>
            <a:off x="1992313" y="4105275"/>
            <a:ext cx="68262" cy="6286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7" name="Rectangle 443"/>
          <p:cNvSpPr>
            <a:spLocks noChangeArrowheads="1"/>
          </p:cNvSpPr>
          <p:nvPr/>
        </p:nvSpPr>
        <p:spPr bwMode="auto">
          <a:xfrm>
            <a:off x="1992313" y="4105275"/>
            <a:ext cx="68262" cy="6286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8" name="Rectangle 444"/>
          <p:cNvSpPr>
            <a:spLocks noChangeArrowheads="1"/>
          </p:cNvSpPr>
          <p:nvPr/>
        </p:nvSpPr>
        <p:spPr bwMode="auto">
          <a:xfrm>
            <a:off x="2060575" y="4521200"/>
            <a:ext cx="66675" cy="212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9" name="Rectangle 445"/>
          <p:cNvSpPr>
            <a:spLocks noChangeArrowheads="1"/>
          </p:cNvSpPr>
          <p:nvPr/>
        </p:nvSpPr>
        <p:spPr bwMode="auto">
          <a:xfrm>
            <a:off x="2060575" y="4521200"/>
            <a:ext cx="66675" cy="2127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0" name="Rectangle 446"/>
          <p:cNvSpPr>
            <a:spLocks noChangeArrowheads="1"/>
          </p:cNvSpPr>
          <p:nvPr/>
        </p:nvSpPr>
        <p:spPr bwMode="auto">
          <a:xfrm>
            <a:off x="2127250" y="4105275"/>
            <a:ext cx="61913" cy="6286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1" name="Rectangle 447"/>
          <p:cNvSpPr>
            <a:spLocks noChangeArrowheads="1"/>
          </p:cNvSpPr>
          <p:nvPr/>
        </p:nvSpPr>
        <p:spPr bwMode="auto">
          <a:xfrm>
            <a:off x="2127250" y="4105275"/>
            <a:ext cx="61913" cy="6286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2" name="Rectangle 448"/>
          <p:cNvSpPr>
            <a:spLocks noChangeArrowheads="1"/>
          </p:cNvSpPr>
          <p:nvPr/>
        </p:nvSpPr>
        <p:spPr bwMode="auto">
          <a:xfrm>
            <a:off x="2189163" y="4448175"/>
            <a:ext cx="68262" cy="2857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3" name="Rectangle 449"/>
          <p:cNvSpPr>
            <a:spLocks noChangeArrowheads="1"/>
          </p:cNvSpPr>
          <p:nvPr/>
        </p:nvSpPr>
        <p:spPr bwMode="auto">
          <a:xfrm>
            <a:off x="2189163" y="4448175"/>
            <a:ext cx="68262" cy="2857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4" name="Rectangle 450"/>
          <p:cNvSpPr>
            <a:spLocks noChangeArrowheads="1"/>
          </p:cNvSpPr>
          <p:nvPr/>
        </p:nvSpPr>
        <p:spPr bwMode="auto">
          <a:xfrm>
            <a:off x="2257425" y="4310063"/>
            <a:ext cx="68263" cy="4238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5" name="Rectangle 451"/>
          <p:cNvSpPr>
            <a:spLocks noChangeArrowheads="1"/>
          </p:cNvSpPr>
          <p:nvPr/>
        </p:nvSpPr>
        <p:spPr bwMode="auto">
          <a:xfrm>
            <a:off x="2257425" y="4310063"/>
            <a:ext cx="68263" cy="42386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6" name="Rectangle 452"/>
          <p:cNvSpPr>
            <a:spLocks noChangeArrowheads="1"/>
          </p:cNvSpPr>
          <p:nvPr/>
        </p:nvSpPr>
        <p:spPr bwMode="auto">
          <a:xfrm>
            <a:off x="2325688" y="4243388"/>
            <a:ext cx="60325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7" name="Rectangle 453"/>
          <p:cNvSpPr>
            <a:spLocks noChangeArrowheads="1"/>
          </p:cNvSpPr>
          <p:nvPr/>
        </p:nvSpPr>
        <p:spPr bwMode="auto">
          <a:xfrm>
            <a:off x="2325688" y="4243388"/>
            <a:ext cx="60325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8" name="Rectangle 454"/>
          <p:cNvSpPr>
            <a:spLocks noChangeArrowheads="1"/>
          </p:cNvSpPr>
          <p:nvPr/>
        </p:nvSpPr>
        <p:spPr bwMode="auto">
          <a:xfrm>
            <a:off x="2386013" y="4032250"/>
            <a:ext cx="68262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9" name="Rectangle 455"/>
          <p:cNvSpPr>
            <a:spLocks noChangeArrowheads="1"/>
          </p:cNvSpPr>
          <p:nvPr/>
        </p:nvSpPr>
        <p:spPr bwMode="auto">
          <a:xfrm>
            <a:off x="2386013" y="4032250"/>
            <a:ext cx="68262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0" name="Rectangle 456"/>
          <p:cNvSpPr>
            <a:spLocks noChangeArrowheads="1"/>
          </p:cNvSpPr>
          <p:nvPr/>
        </p:nvSpPr>
        <p:spPr bwMode="auto">
          <a:xfrm>
            <a:off x="2454275" y="4243388"/>
            <a:ext cx="68263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1" name="Rectangle 457"/>
          <p:cNvSpPr>
            <a:spLocks noChangeArrowheads="1"/>
          </p:cNvSpPr>
          <p:nvPr/>
        </p:nvSpPr>
        <p:spPr bwMode="auto">
          <a:xfrm>
            <a:off x="2454275" y="4243388"/>
            <a:ext cx="68263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2" name="Rectangle 458"/>
          <p:cNvSpPr>
            <a:spLocks noChangeArrowheads="1"/>
          </p:cNvSpPr>
          <p:nvPr/>
        </p:nvSpPr>
        <p:spPr bwMode="auto">
          <a:xfrm>
            <a:off x="2522538" y="4521200"/>
            <a:ext cx="60325" cy="212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3" name="Rectangle 459"/>
          <p:cNvSpPr>
            <a:spLocks noChangeArrowheads="1"/>
          </p:cNvSpPr>
          <p:nvPr/>
        </p:nvSpPr>
        <p:spPr bwMode="auto">
          <a:xfrm>
            <a:off x="2522538" y="4521200"/>
            <a:ext cx="60325" cy="2127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4" name="Rectangle 460"/>
          <p:cNvSpPr>
            <a:spLocks noChangeArrowheads="1"/>
          </p:cNvSpPr>
          <p:nvPr/>
        </p:nvSpPr>
        <p:spPr bwMode="auto">
          <a:xfrm>
            <a:off x="2582863" y="4448175"/>
            <a:ext cx="68262" cy="2857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5" name="Rectangle 461"/>
          <p:cNvSpPr>
            <a:spLocks noChangeArrowheads="1"/>
          </p:cNvSpPr>
          <p:nvPr/>
        </p:nvSpPr>
        <p:spPr bwMode="auto">
          <a:xfrm>
            <a:off x="2582863" y="4448175"/>
            <a:ext cx="68262" cy="2857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6" name="Rectangle 462"/>
          <p:cNvSpPr>
            <a:spLocks noChangeArrowheads="1"/>
          </p:cNvSpPr>
          <p:nvPr/>
        </p:nvSpPr>
        <p:spPr bwMode="auto">
          <a:xfrm>
            <a:off x="2651125" y="4660900"/>
            <a:ext cx="66675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7" name="Rectangle 463"/>
          <p:cNvSpPr>
            <a:spLocks noChangeArrowheads="1"/>
          </p:cNvSpPr>
          <p:nvPr/>
        </p:nvSpPr>
        <p:spPr bwMode="auto">
          <a:xfrm>
            <a:off x="2651125" y="4660900"/>
            <a:ext cx="66675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8" name="Rectangle 464"/>
          <p:cNvSpPr>
            <a:spLocks noChangeArrowheads="1"/>
          </p:cNvSpPr>
          <p:nvPr/>
        </p:nvSpPr>
        <p:spPr bwMode="auto">
          <a:xfrm>
            <a:off x="2717800" y="4660900"/>
            <a:ext cx="61913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9" name="Rectangle 465"/>
          <p:cNvSpPr>
            <a:spLocks noChangeArrowheads="1"/>
          </p:cNvSpPr>
          <p:nvPr/>
        </p:nvSpPr>
        <p:spPr bwMode="auto">
          <a:xfrm>
            <a:off x="2717800" y="4660900"/>
            <a:ext cx="61913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0" name="Rectangle 466"/>
          <p:cNvSpPr>
            <a:spLocks noChangeArrowheads="1"/>
          </p:cNvSpPr>
          <p:nvPr/>
        </p:nvSpPr>
        <p:spPr bwMode="auto">
          <a:xfrm>
            <a:off x="2779713" y="4587875"/>
            <a:ext cx="68262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1" name="Rectangle 467"/>
          <p:cNvSpPr>
            <a:spLocks noChangeArrowheads="1"/>
          </p:cNvSpPr>
          <p:nvPr/>
        </p:nvSpPr>
        <p:spPr bwMode="auto">
          <a:xfrm>
            <a:off x="2779713" y="4587875"/>
            <a:ext cx="68262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2" name="Rectangle 468"/>
          <p:cNvSpPr>
            <a:spLocks noChangeArrowheads="1"/>
          </p:cNvSpPr>
          <p:nvPr/>
        </p:nvSpPr>
        <p:spPr bwMode="auto">
          <a:xfrm>
            <a:off x="2847975" y="4660900"/>
            <a:ext cx="60325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3" name="Rectangle 469"/>
          <p:cNvSpPr>
            <a:spLocks noChangeArrowheads="1"/>
          </p:cNvSpPr>
          <p:nvPr/>
        </p:nvSpPr>
        <p:spPr bwMode="auto">
          <a:xfrm>
            <a:off x="2847975" y="4660900"/>
            <a:ext cx="60325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4" name="Rectangle 470"/>
          <p:cNvSpPr>
            <a:spLocks noChangeArrowheads="1"/>
          </p:cNvSpPr>
          <p:nvPr/>
        </p:nvSpPr>
        <p:spPr bwMode="auto">
          <a:xfrm>
            <a:off x="2908300" y="4660900"/>
            <a:ext cx="68263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5" name="Rectangle 471"/>
          <p:cNvSpPr>
            <a:spLocks noChangeArrowheads="1"/>
          </p:cNvSpPr>
          <p:nvPr/>
        </p:nvSpPr>
        <p:spPr bwMode="auto">
          <a:xfrm>
            <a:off x="2908300" y="4660900"/>
            <a:ext cx="68263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6" name="Line 472"/>
          <p:cNvSpPr>
            <a:spLocks noChangeShapeType="1"/>
          </p:cNvSpPr>
          <p:nvPr/>
        </p:nvSpPr>
        <p:spPr bwMode="auto">
          <a:xfrm>
            <a:off x="654050" y="438308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7" name="Rectangle 473"/>
          <p:cNvSpPr>
            <a:spLocks noChangeArrowheads="1"/>
          </p:cNvSpPr>
          <p:nvPr/>
        </p:nvSpPr>
        <p:spPr bwMode="auto">
          <a:xfrm>
            <a:off x="568325" y="4321175"/>
            <a:ext cx="49213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 sz="1600"/>
          </a:p>
        </p:txBody>
      </p:sp>
      <p:sp>
        <p:nvSpPr>
          <p:cNvPr id="15828" name="Line 474"/>
          <p:cNvSpPr>
            <a:spLocks noChangeShapeType="1"/>
          </p:cNvSpPr>
          <p:nvPr/>
        </p:nvSpPr>
        <p:spPr bwMode="auto">
          <a:xfrm>
            <a:off x="654050" y="4029075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9" name="Rectangle 475"/>
          <p:cNvSpPr>
            <a:spLocks noChangeArrowheads="1"/>
          </p:cNvSpPr>
          <p:nvPr/>
        </p:nvSpPr>
        <p:spPr bwMode="auto">
          <a:xfrm>
            <a:off x="519113" y="3965575"/>
            <a:ext cx="984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>
                <a:solidFill>
                  <a:srgbClr val="000000"/>
                </a:solidFill>
                <a:latin typeface="Helvetica" charset="0"/>
              </a:rPr>
              <a:t>10</a:t>
            </a:r>
            <a:endParaRPr lang="en-US" sz="1600"/>
          </a:p>
        </p:txBody>
      </p:sp>
      <p:sp>
        <p:nvSpPr>
          <p:cNvPr id="15830" name="Line 476"/>
          <p:cNvSpPr>
            <a:spLocks noChangeShapeType="1"/>
          </p:cNvSpPr>
          <p:nvPr/>
        </p:nvSpPr>
        <p:spPr bwMode="auto">
          <a:xfrm>
            <a:off x="652463" y="3675063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1" name="Rectangle 477"/>
          <p:cNvSpPr>
            <a:spLocks noChangeArrowheads="1"/>
          </p:cNvSpPr>
          <p:nvPr/>
        </p:nvSpPr>
        <p:spPr bwMode="auto">
          <a:xfrm>
            <a:off x="519113" y="3624263"/>
            <a:ext cx="984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>
                <a:solidFill>
                  <a:srgbClr val="000000"/>
                </a:solidFill>
                <a:latin typeface="Helvetica" charset="0"/>
              </a:rPr>
              <a:t>15</a:t>
            </a:r>
            <a:endParaRPr lang="en-US" sz="1600"/>
          </a:p>
        </p:txBody>
      </p:sp>
      <p:sp>
        <p:nvSpPr>
          <p:cNvPr id="15832" name="Line 478"/>
          <p:cNvSpPr>
            <a:spLocks noChangeShapeType="1"/>
          </p:cNvSpPr>
          <p:nvPr/>
        </p:nvSpPr>
        <p:spPr bwMode="auto">
          <a:xfrm>
            <a:off x="668338" y="1627188"/>
            <a:ext cx="180975" cy="2952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3" name="Line 479"/>
          <p:cNvSpPr>
            <a:spLocks noChangeShapeType="1"/>
          </p:cNvSpPr>
          <p:nvPr/>
        </p:nvSpPr>
        <p:spPr bwMode="auto">
          <a:xfrm flipH="1">
            <a:off x="1039813" y="1169988"/>
            <a:ext cx="85725" cy="7429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4" name="Rectangle 480"/>
          <p:cNvSpPr>
            <a:spLocks noChangeArrowheads="1"/>
          </p:cNvSpPr>
          <p:nvPr/>
        </p:nvSpPr>
        <p:spPr bwMode="auto">
          <a:xfrm>
            <a:off x="6048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15835" name="Line 481"/>
          <p:cNvSpPr>
            <a:spLocks noChangeShapeType="1"/>
          </p:cNvSpPr>
          <p:nvPr/>
        </p:nvSpPr>
        <p:spPr bwMode="auto">
          <a:xfrm>
            <a:off x="955675" y="4770438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6" name="Rectangle 482"/>
          <p:cNvSpPr>
            <a:spLocks noChangeArrowheads="1"/>
          </p:cNvSpPr>
          <p:nvPr/>
        </p:nvSpPr>
        <p:spPr bwMode="auto">
          <a:xfrm>
            <a:off x="9350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15837" name="Line 483"/>
          <p:cNvSpPr>
            <a:spLocks noChangeShapeType="1"/>
          </p:cNvSpPr>
          <p:nvPr/>
        </p:nvSpPr>
        <p:spPr bwMode="auto">
          <a:xfrm>
            <a:off x="1285875" y="4770438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8" name="Rectangle 484"/>
          <p:cNvSpPr>
            <a:spLocks noChangeArrowheads="1"/>
          </p:cNvSpPr>
          <p:nvPr/>
        </p:nvSpPr>
        <p:spPr bwMode="auto">
          <a:xfrm>
            <a:off x="12652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3</a:t>
            </a:r>
            <a:endParaRPr lang="en-US"/>
          </a:p>
        </p:txBody>
      </p:sp>
      <p:sp>
        <p:nvSpPr>
          <p:cNvPr id="15839" name="Line 485"/>
          <p:cNvSpPr>
            <a:spLocks noChangeShapeType="1"/>
          </p:cNvSpPr>
          <p:nvPr/>
        </p:nvSpPr>
        <p:spPr bwMode="auto">
          <a:xfrm>
            <a:off x="1616075" y="4770438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0" name="Rectangle 486"/>
          <p:cNvSpPr>
            <a:spLocks noChangeArrowheads="1"/>
          </p:cNvSpPr>
          <p:nvPr/>
        </p:nvSpPr>
        <p:spPr bwMode="auto">
          <a:xfrm>
            <a:off x="15954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</a:t>
            </a:r>
            <a:endParaRPr lang="en-US"/>
          </a:p>
        </p:txBody>
      </p:sp>
      <p:sp>
        <p:nvSpPr>
          <p:cNvPr id="15841" name="Line 487"/>
          <p:cNvSpPr>
            <a:spLocks noChangeShapeType="1"/>
          </p:cNvSpPr>
          <p:nvPr/>
        </p:nvSpPr>
        <p:spPr bwMode="auto">
          <a:xfrm>
            <a:off x="19542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2" name="Rectangle 488"/>
          <p:cNvSpPr>
            <a:spLocks noChangeArrowheads="1"/>
          </p:cNvSpPr>
          <p:nvPr/>
        </p:nvSpPr>
        <p:spPr bwMode="auto">
          <a:xfrm>
            <a:off x="193198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15843" name="Line 489"/>
          <p:cNvSpPr>
            <a:spLocks noChangeShapeType="1"/>
          </p:cNvSpPr>
          <p:nvPr/>
        </p:nvSpPr>
        <p:spPr bwMode="auto">
          <a:xfrm>
            <a:off x="22844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4" name="Rectangle 490"/>
          <p:cNvSpPr>
            <a:spLocks noChangeArrowheads="1"/>
          </p:cNvSpPr>
          <p:nvPr/>
        </p:nvSpPr>
        <p:spPr bwMode="auto">
          <a:xfrm>
            <a:off x="2263775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6</a:t>
            </a:r>
            <a:endParaRPr lang="en-US"/>
          </a:p>
        </p:txBody>
      </p:sp>
      <p:sp>
        <p:nvSpPr>
          <p:cNvPr id="15845" name="Line 491"/>
          <p:cNvSpPr>
            <a:spLocks noChangeShapeType="1"/>
          </p:cNvSpPr>
          <p:nvPr/>
        </p:nvSpPr>
        <p:spPr bwMode="auto">
          <a:xfrm>
            <a:off x="26146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6" name="Rectangle 492"/>
          <p:cNvSpPr>
            <a:spLocks noChangeArrowheads="1"/>
          </p:cNvSpPr>
          <p:nvPr/>
        </p:nvSpPr>
        <p:spPr bwMode="auto">
          <a:xfrm>
            <a:off x="2593975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7</a:t>
            </a:r>
            <a:endParaRPr lang="en-US"/>
          </a:p>
        </p:txBody>
      </p:sp>
      <p:sp>
        <p:nvSpPr>
          <p:cNvPr id="15847" name="Line 493"/>
          <p:cNvSpPr>
            <a:spLocks noChangeShapeType="1"/>
          </p:cNvSpPr>
          <p:nvPr/>
        </p:nvSpPr>
        <p:spPr bwMode="auto">
          <a:xfrm>
            <a:off x="29448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8" name="Rectangle 494"/>
          <p:cNvSpPr>
            <a:spLocks noChangeArrowheads="1"/>
          </p:cNvSpPr>
          <p:nvPr/>
        </p:nvSpPr>
        <p:spPr bwMode="auto">
          <a:xfrm>
            <a:off x="2925763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8</a:t>
            </a:r>
            <a:endParaRPr lang="en-US"/>
          </a:p>
        </p:txBody>
      </p:sp>
      <p:sp>
        <p:nvSpPr>
          <p:cNvPr id="15849" name="Rectangle 495"/>
          <p:cNvSpPr>
            <a:spLocks noChangeArrowheads="1"/>
          </p:cNvSpPr>
          <p:nvPr/>
        </p:nvSpPr>
        <p:spPr bwMode="auto">
          <a:xfrm>
            <a:off x="1020763" y="3041650"/>
            <a:ext cx="581025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SEUs</a:t>
            </a:r>
          </a:p>
        </p:txBody>
      </p:sp>
      <p:grpSp>
        <p:nvGrpSpPr>
          <p:cNvPr id="15850" name="Group 496"/>
          <p:cNvGrpSpPr>
            <a:grpSpLocks/>
          </p:cNvGrpSpPr>
          <p:nvPr/>
        </p:nvGrpSpPr>
        <p:grpSpPr bwMode="auto">
          <a:xfrm>
            <a:off x="977900" y="941388"/>
            <a:ext cx="1500188" cy="5108575"/>
            <a:chOff x="483" y="1253"/>
            <a:chExt cx="945" cy="1479"/>
          </a:xfrm>
        </p:grpSpPr>
        <p:sp>
          <p:nvSpPr>
            <p:cNvPr id="15870" name="Line 497"/>
            <p:cNvSpPr>
              <a:spLocks noChangeShapeType="1"/>
            </p:cNvSpPr>
            <p:nvPr/>
          </p:nvSpPr>
          <p:spPr bwMode="auto">
            <a:xfrm flipV="1">
              <a:off x="483" y="1253"/>
              <a:ext cx="0" cy="1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1" name="Line 498"/>
            <p:cNvSpPr>
              <a:spLocks noChangeShapeType="1"/>
            </p:cNvSpPr>
            <p:nvPr/>
          </p:nvSpPr>
          <p:spPr bwMode="auto">
            <a:xfrm flipV="1">
              <a:off x="1428" y="1253"/>
              <a:ext cx="0" cy="1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2" name="Line 499"/>
            <p:cNvSpPr>
              <a:spLocks noChangeShapeType="1"/>
            </p:cNvSpPr>
            <p:nvPr/>
          </p:nvSpPr>
          <p:spPr bwMode="auto">
            <a:xfrm flipV="1">
              <a:off x="926" y="1253"/>
              <a:ext cx="0" cy="1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51" name="Rectangle 500"/>
          <p:cNvSpPr>
            <a:spLocks noChangeArrowheads="1"/>
          </p:cNvSpPr>
          <p:nvPr/>
        </p:nvSpPr>
        <p:spPr bwMode="auto">
          <a:xfrm>
            <a:off x="2163763" y="3646488"/>
            <a:ext cx="854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Internal</a:t>
            </a:r>
          </a:p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Charging</a:t>
            </a:r>
          </a:p>
        </p:txBody>
      </p:sp>
      <p:sp>
        <p:nvSpPr>
          <p:cNvPr id="15852" name="Rectangle 501"/>
          <p:cNvSpPr>
            <a:spLocks noChangeArrowheads="1"/>
          </p:cNvSpPr>
          <p:nvPr/>
        </p:nvSpPr>
        <p:spPr bwMode="auto">
          <a:xfrm>
            <a:off x="896938" y="4979988"/>
            <a:ext cx="854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Surface</a:t>
            </a:r>
          </a:p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Charging</a:t>
            </a:r>
          </a:p>
        </p:txBody>
      </p:sp>
      <p:sp>
        <p:nvSpPr>
          <p:cNvPr id="15853" name="Text Box 502"/>
          <p:cNvSpPr txBox="1">
            <a:spLocks noChangeArrowheads="1"/>
          </p:cNvSpPr>
          <p:nvPr/>
        </p:nvSpPr>
        <p:spPr bwMode="auto">
          <a:xfrm>
            <a:off x="1662113" y="893763"/>
            <a:ext cx="13811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bg1"/>
                </a:solidFill>
              </a:rPr>
              <a:t>(Dose behind 82.5 mils Al)</a:t>
            </a:r>
          </a:p>
        </p:txBody>
      </p:sp>
      <p:sp>
        <p:nvSpPr>
          <p:cNvPr id="15854" name="Rectangle 503"/>
          <p:cNvSpPr>
            <a:spLocks noChangeArrowheads="1"/>
          </p:cNvSpPr>
          <p:nvPr/>
        </p:nvSpPr>
        <p:spPr bwMode="auto">
          <a:xfrm>
            <a:off x="4405313" y="5578475"/>
            <a:ext cx="698500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5" name="Rectangle 504"/>
          <p:cNvSpPr>
            <a:spLocks noChangeArrowheads="1"/>
          </p:cNvSpPr>
          <p:nvPr/>
        </p:nvSpPr>
        <p:spPr bwMode="auto">
          <a:xfrm>
            <a:off x="5103813" y="5578475"/>
            <a:ext cx="696912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6" name="Rectangle 505"/>
          <p:cNvSpPr>
            <a:spLocks noChangeArrowheads="1"/>
          </p:cNvSpPr>
          <p:nvPr/>
        </p:nvSpPr>
        <p:spPr bwMode="auto">
          <a:xfrm>
            <a:off x="4351338" y="5578475"/>
            <a:ext cx="169862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7" name="Rectangle 506"/>
          <p:cNvSpPr>
            <a:spLocks noChangeArrowheads="1"/>
          </p:cNvSpPr>
          <p:nvPr/>
        </p:nvSpPr>
        <p:spPr bwMode="auto">
          <a:xfrm>
            <a:off x="4521200" y="5578475"/>
            <a:ext cx="179388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8" name="Rectangle 507"/>
          <p:cNvSpPr>
            <a:spLocks noChangeArrowheads="1"/>
          </p:cNvSpPr>
          <p:nvPr/>
        </p:nvSpPr>
        <p:spPr bwMode="auto">
          <a:xfrm>
            <a:off x="4700588" y="5578475"/>
            <a:ext cx="168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9" name="Rectangle 508"/>
          <p:cNvSpPr>
            <a:spLocks noChangeArrowheads="1"/>
          </p:cNvSpPr>
          <p:nvPr/>
        </p:nvSpPr>
        <p:spPr bwMode="auto">
          <a:xfrm>
            <a:off x="4868863" y="5578475"/>
            <a:ext cx="1809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0" name="Rectangle 509"/>
          <p:cNvSpPr>
            <a:spLocks noChangeArrowheads="1"/>
          </p:cNvSpPr>
          <p:nvPr/>
        </p:nvSpPr>
        <p:spPr bwMode="auto">
          <a:xfrm>
            <a:off x="5049838" y="5578475"/>
            <a:ext cx="168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1" name="Rectangle 510"/>
          <p:cNvSpPr>
            <a:spLocks noChangeArrowheads="1"/>
          </p:cNvSpPr>
          <p:nvPr/>
        </p:nvSpPr>
        <p:spPr bwMode="auto">
          <a:xfrm>
            <a:off x="5218113" y="5578475"/>
            <a:ext cx="1809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2" name="Rectangle 511"/>
          <p:cNvSpPr>
            <a:spLocks noChangeArrowheads="1"/>
          </p:cNvSpPr>
          <p:nvPr/>
        </p:nvSpPr>
        <p:spPr bwMode="auto">
          <a:xfrm>
            <a:off x="5399088" y="5578475"/>
            <a:ext cx="168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3" name="Rectangle 512"/>
          <p:cNvSpPr>
            <a:spLocks noChangeArrowheads="1"/>
          </p:cNvSpPr>
          <p:nvPr/>
        </p:nvSpPr>
        <p:spPr bwMode="auto">
          <a:xfrm>
            <a:off x="5567363" y="5578475"/>
            <a:ext cx="179387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4" name="Rectangle 513"/>
          <p:cNvSpPr>
            <a:spLocks noChangeArrowheads="1"/>
          </p:cNvSpPr>
          <p:nvPr/>
        </p:nvSpPr>
        <p:spPr bwMode="auto">
          <a:xfrm>
            <a:off x="5746750" y="5578475"/>
            <a:ext cx="169863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5" name="Rectangle 514"/>
          <p:cNvSpPr>
            <a:spLocks noChangeArrowheads="1"/>
          </p:cNvSpPr>
          <p:nvPr/>
        </p:nvSpPr>
        <p:spPr bwMode="auto">
          <a:xfrm>
            <a:off x="5916613" y="5578475"/>
            <a:ext cx="179387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2" name="Rectangle 515"/>
          <p:cNvSpPr>
            <a:spLocks noChangeArrowheads="1"/>
          </p:cNvSpPr>
          <p:nvPr/>
        </p:nvSpPr>
        <p:spPr bwMode="auto">
          <a:xfrm>
            <a:off x="3200400" y="1295400"/>
            <a:ext cx="5715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00" tIns="44450" rIns="88900" bIns="44450" anchorCtr="1"/>
          <a:lstStyle/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/>
              <a:t>Single Event Effects tend to occur in the inner (proton) belt and at higher L shells when a solar particle event is in progress.</a:t>
            </a:r>
          </a:p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>
                <a:solidFill>
                  <a:srgbClr val="FF6600"/>
                </a:solidFill>
              </a:rPr>
              <a:t>Internal electrostatic discharges (ESD) occur over a broad range of L values corresponding to the outer belt, where </a:t>
            </a:r>
            <a:r>
              <a:rPr lang="en-US" sz="1850" b="1" dirty="0">
                <a:solidFill>
                  <a:srgbClr val="FC00F1"/>
                </a:solidFill>
              </a:rPr>
              <a:t>penetrating electron fluxes </a:t>
            </a:r>
            <a:r>
              <a:rPr lang="en-US" sz="1850" b="1" dirty="0">
                <a:solidFill>
                  <a:srgbClr val="FF6600"/>
                </a:solidFill>
              </a:rPr>
              <a:t>are high </a:t>
            </a:r>
            <a:r>
              <a:rPr lang="en-US" sz="1850" b="1" dirty="0">
                <a:solidFill>
                  <a:srgbClr val="000000"/>
                </a:solidFill>
              </a:rPr>
              <a:t>(</a:t>
            </a:r>
            <a:r>
              <a:rPr lang="en-US" sz="1850" b="1" dirty="0"/>
              <a:t>300 </a:t>
            </a:r>
            <a:r>
              <a:rPr lang="en-US" sz="1850" b="1" dirty="0" err="1"/>
              <a:t>keV</a:t>
            </a:r>
            <a:r>
              <a:rPr lang="en-US" sz="1850" b="1" dirty="0"/>
              <a:t> – few MeV electrons)</a:t>
            </a:r>
          </a:p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>
                <a:solidFill>
                  <a:srgbClr val="FF6600"/>
                </a:solidFill>
              </a:rPr>
              <a:t>Surface ESD tends to occur when the spacecraft or surface potential is elevated: at </a:t>
            </a:r>
            <a:r>
              <a:rPr lang="en-US" sz="1850" b="1" dirty="0">
                <a:solidFill>
                  <a:srgbClr val="FC00F1"/>
                </a:solidFill>
              </a:rPr>
              <a:t>2000-0800 local time in the plasma sheet </a:t>
            </a:r>
            <a:r>
              <a:rPr lang="en-US" sz="1850" b="1" dirty="0">
                <a:solidFill>
                  <a:srgbClr val="FF6600"/>
                </a:solidFill>
              </a:rPr>
              <a:t>and in regions of </a:t>
            </a:r>
            <a:r>
              <a:rPr lang="en-US" sz="1850" b="1" dirty="0">
                <a:solidFill>
                  <a:srgbClr val="FC00F1"/>
                </a:solidFill>
              </a:rPr>
              <a:t>intense field-aligned currents (</a:t>
            </a:r>
            <a:r>
              <a:rPr lang="en-US" sz="1850" b="1" dirty="0" err="1">
                <a:solidFill>
                  <a:srgbClr val="FC00F1"/>
                </a:solidFill>
              </a:rPr>
              <a:t>auroral</a:t>
            </a:r>
            <a:r>
              <a:rPr lang="en-US" sz="1850" b="1" dirty="0">
                <a:solidFill>
                  <a:srgbClr val="FC00F1"/>
                </a:solidFill>
              </a:rPr>
              <a:t> zone) </a:t>
            </a:r>
            <a:r>
              <a:rPr lang="en-US" sz="1850" b="1" dirty="0">
                <a:solidFill>
                  <a:srgbClr val="000000"/>
                </a:solidFill>
              </a:rPr>
              <a:t>(few </a:t>
            </a:r>
            <a:r>
              <a:rPr lang="en-US" sz="1850" b="1" dirty="0" err="1"/>
              <a:t>eV</a:t>
            </a:r>
            <a:r>
              <a:rPr lang="en-US" sz="1850" b="1" dirty="0"/>
              <a:t> – 50 </a:t>
            </a:r>
            <a:r>
              <a:rPr lang="en-US" sz="1850" b="1" dirty="0" err="1"/>
              <a:t>keV</a:t>
            </a:r>
            <a:r>
              <a:rPr lang="en-US" sz="1850" b="1" dirty="0"/>
              <a:t>)  - plasma sheet, ring current, aurora zone, </a:t>
            </a:r>
            <a:r>
              <a:rPr lang="en-US" sz="1850" b="1" dirty="0" err="1"/>
              <a:t>magnetosheath</a:t>
            </a:r>
            <a:endParaRPr lang="en-US" sz="1850" b="1" dirty="0"/>
          </a:p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/>
              <a:t>Event Total Dose occurs primarily in orbits that rarely see trapped protons in the 1-20 MeV range (e.g., GEO, GPS) because these are the orbits for which solar particle events and transient belts make up a majority of the proton dose (including displacement damage)</a:t>
            </a:r>
          </a:p>
        </p:txBody>
      </p:sp>
      <p:sp>
        <p:nvSpPr>
          <p:cNvPr id="15867" name="Rectangle 516"/>
          <p:cNvSpPr>
            <a:spLocks noChangeArrowheads="1"/>
          </p:cNvSpPr>
          <p:nvPr/>
        </p:nvSpPr>
        <p:spPr bwMode="auto">
          <a:xfrm>
            <a:off x="2243138" y="1158875"/>
            <a:ext cx="806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Plasma</a:t>
            </a:r>
            <a:br>
              <a:rPr lang="en-US" sz="1400" b="1">
                <a:solidFill>
                  <a:schemeClr val="bg1"/>
                </a:solidFill>
                <a:latin typeface="Helvetica" charset="0"/>
              </a:rPr>
            </a:br>
            <a:r>
              <a:rPr lang="en-US" sz="1400" b="1">
                <a:solidFill>
                  <a:schemeClr val="bg1"/>
                </a:solidFill>
                <a:latin typeface="Helvetica" charset="0"/>
              </a:rPr>
              <a:t>Sheet</a:t>
            </a:r>
          </a:p>
        </p:txBody>
      </p:sp>
      <p:sp>
        <p:nvSpPr>
          <p:cNvPr id="15868" name="Line 517"/>
          <p:cNvSpPr>
            <a:spLocks noChangeShapeType="1"/>
          </p:cNvSpPr>
          <p:nvPr/>
        </p:nvSpPr>
        <p:spPr bwMode="auto">
          <a:xfrm>
            <a:off x="2668588" y="1600200"/>
            <a:ext cx="0" cy="30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TextBox 1036"/>
          <p:cNvSpPr txBox="1"/>
          <p:nvPr/>
        </p:nvSpPr>
        <p:spPr>
          <a:xfrm>
            <a:off x="685800" y="6551613"/>
            <a:ext cx="17875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latin typeface="+mj-lt"/>
              </a:rPr>
              <a:t>Courtesy: Paul O’Brien</a:t>
            </a:r>
          </a:p>
        </p:txBody>
      </p:sp>
    </p:spTree>
    <p:extLst>
      <p:ext uri="{BB962C8B-B14F-4D97-AF65-F5344CB8AC3E}">
        <p14:creationId xmlns:p14="http://schemas.microsoft.com/office/powerpoint/2010/main" val="109382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0" presetClass="entr" presetSubtype="238893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3709" y="227933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Helvetica"/>
                <a:cs typeface="Helvetica"/>
              </a:rPr>
              <a:t>Operator response to </a:t>
            </a:r>
            <a:r>
              <a:rPr lang="en-US" sz="3200" b="1" dirty="0" err="1" smtClean="0">
                <a:solidFill>
                  <a:srgbClr val="008000"/>
                </a:solidFill>
                <a:latin typeface="Helvetica"/>
                <a:cs typeface="Helvetica"/>
              </a:rPr>
              <a:t>SWx</a:t>
            </a:r>
            <a:r>
              <a:rPr lang="en-US" sz="3200" b="1" dirty="0" smtClean="0">
                <a:solidFill>
                  <a:srgbClr val="008000"/>
                </a:solidFill>
                <a:latin typeface="Helvetica"/>
                <a:cs typeface="Helvetica"/>
              </a:rPr>
              <a:t> impacts</a:t>
            </a:r>
            <a:br>
              <a:rPr lang="en-US" sz="3200" b="1" dirty="0" smtClean="0">
                <a:solidFill>
                  <a:srgbClr val="008000"/>
                </a:solidFill>
                <a:latin typeface="Helvetica"/>
                <a:cs typeface="Helvetica"/>
              </a:rPr>
            </a:br>
            <a:r>
              <a:rPr lang="en-US" sz="3200" b="1" dirty="0" smtClean="0">
                <a:solidFill>
                  <a:srgbClr val="800000"/>
                </a:solidFill>
                <a:latin typeface="Helvetica"/>
                <a:cs typeface="Helvetica"/>
              </a:rPr>
              <a:t>spacecraft specific/instrument specific</a:t>
            </a:r>
            <a:endParaRPr lang="en-US" sz="32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7_CME_flare_sti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725"/>
            <a:ext cx="9144000" cy="5865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6867" y="438727"/>
            <a:ext cx="244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March 7 flares/</a:t>
            </a:r>
            <a:r>
              <a:rPr lang="en-US" b="1" dirty="0" err="1" smtClean="0">
                <a:latin typeface="Helvetica"/>
                <a:cs typeface="Helvetica"/>
              </a:rPr>
              <a:t>CMEs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1429_SEP_earths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46"/>
            <a:ext cx="10500780" cy="5401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4187" y="173387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DC200"/>
                </a:solidFill>
                <a:latin typeface="Helvetica"/>
                <a:cs typeface="Helvetica"/>
              </a:rPr>
              <a:t>GOES &gt;10 </a:t>
            </a:r>
            <a:r>
              <a:rPr lang="en-US" dirty="0" err="1" smtClean="0">
                <a:solidFill>
                  <a:srgbClr val="FDC200"/>
                </a:solidFill>
                <a:latin typeface="Helvetica"/>
                <a:cs typeface="Helvetica"/>
              </a:rPr>
              <a:t>MeV</a:t>
            </a:r>
            <a:endParaRPr lang="en-US" dirty="0">
              <a:solidFill>
                <a:srgbClr val="FDC2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5247" y="2507263"/>
            <a:ext cx="267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13-100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MeV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STEREO B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1463" y="3747061"/>
            <a:ext cx="2673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13-100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MeV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STEREO A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5016" y="4873313"/>
            <a:ext cx="142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GOES x-ray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23520" y="4550147"/>
            <a:ext cx="19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M2.0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</a:t>
            </a:r>
            <a:r>
              <a:rPr lang="en-US" sz="1000" b="1" dirty="0" smtClean="0">
                <a:solidFill>
                  <a:srgbClr val="E500FF"/>
                </a:solidFill>
                <a:latin typeface="Helvetica"/>
                <a:cs typeface="Helvetica"/>
              </a:rPr>
              <a:t>CME</a:t>
            </a:r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=1540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7920" y="4411648"/>
            <a:ext cx="1534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X1.1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VCME=1360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5634" y="4319314"/>
            <a:ext cx="1397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X5.4/2200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 smtClean="0">
              <a:solidFill>
                <a:srgbClr val="E500FF"/>
              </a:solidFill>
              <a:latin typeface="Helvetica"/>
              <a:cs typeface="Helvetica"/>
            </a:endParaRPr>
          </a:p>
          <a:p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X1.3/1800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3364" y="4734813"/>
            <a:ext cx="17816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M6.3/CME=1125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 smtClean="0">
              <a:solidFill>
                <a:srgbClr val="E500FF"/>
              </a:solidFill>
              <a:latin typeface="Helvetica"/>
              <a:cs typeface="Helvetica"/>
            </a:endParaRPr>
          </a:p>
          <a:p>
            <a:endParaRPr lang="en-US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3628" y="4411648"/>
            <a:ext cx="255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M8.4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VCME=1500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2160" y="4273148"/>
            <a:ext cx="27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M7.9</a:t>
            </a:r>
          </a:p>
          <a:p>
            <a:pPr algn="ctr"/>
            <a:r>
              <a:rPr lang="en-US" sz="1200" b="1" dirty="0" smtClean="0">
                <a:solidFill>
                  <a:srgbClr val="E500FF"/>
                </a:solidFill>
                <a:latin typeface="Helvetica"/>
                <a:cs typeface="Helvetica"/>
              </a:rPr>
              <a:t>VCME=2100 km/</a:t>
            </a:r>
            <a:r>
              <a:rPr lang="en-US" sz="1200" b="1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200" b="1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8521" y="288633"/>
            <a:ext cx="431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SEP: proton radiation (flare and CME)</a:t>
            </a:r>
            <a:endParaRPr lang="en-US" b="1" dirty="0"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1846323" y="1767280"/>
            <a:ext cx="2218630" cy="1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6388" y="20299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latin typeface="Helvetica"/>
                <a:cs typeface="Helvetica"/>
              </a:rPr>
              <a:t>Major events from the long-lasting AR1429</a:t>
            </a:r>
            <a:br>
              <a:rPr lang="en-US" b="1" dirty="0" smtClean="0">
                <a:solidFill>
                  <a:srgbClr val="660066"/>
                </a:solidFill>
                <a:latin typeface="Helvetica"/>
                <a:cs typeface="Helvetica"/>
              </a:rPr>
            </a:br>
            <a:r>
              <a:rPr lang="en-US" b="1" dirty="0" smtClean="0">
                <a:solidFill>
                  <a:srgbClr val="660066"/>
                </a:solidFill>
                <a:latin typeface="Helvetica"/>
                <a:cs typeface="Helvetica"/>
              </a:rPr>
              <a:t>during March 4 – 28, 2012</a:t>
            </a:r>
            <a:endParaRPr lang="en-US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13_M79_17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789" y="4143137"/>
            <a:ext cx="2600960" cy="2600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004" y="643374"/>
            <a:ext cx="200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M2.0, 2012-03-04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124" y="643374"/>
            <a:ext cx="196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X1.1, 2012-03-05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0644" y="643374"/>
            <a:ext cx="244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X5.4/X1.3 2012-03-07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4004" y="37563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M6.3, 2012-03-09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5124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M8.4, 2012-03-10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379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M7.9, 2012-03-13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6766" y="89376"/>
            <a:ext cx="717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Flares of the Major Earth-Facing Events viewed by SDO EVE (x-ray)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9" name="Picture 18" descr="M2.0_1052mar4_14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9" y="1137328"/>
            <a:ext cx="2844800" cy="2133600"/>
          </a:xfrm>
          <a:prstGeom prst="rect">
            <a:avLst/>
          </a:prstGeom>
        </p:spPr>
      </p:pic>
      <p:pic>
        <p:nvPicPr>
          <p:cNvPr id="21" name="Picture 20" descr="mar5_0405_X11_14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844" y="1137328"/>
            <a:ext cx="2844800" cy="2133600"/>
          </a:xfrm>
          <a:prstGeom prst="rect">
            <a:avLst/>
          </a:prstGeom>
        </p:spPr>
      </p:pic>
      <p:pic>
        <p:nvPicPr>
          <p:cNvPr id="22" name="Picture 21" descr="Mar7_X54_X13_0114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79" y="1137328"/>
            <a:ext cx="2844800" cy="2133600"/>
          </a:xfrm>
          <a:prstGeom prst="rect">
            <a:avLst/>
          </a:prstGeom>
        </p:spPr>
      </p:pic>
      <p:pic>
        <p:nvPicPr>
          <p:cNvPr id="23" name="Picture 22" descr="mar9_0353_M6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59" y="4266236"/>
            <a:ext cx="2844800" cy="2133600"/>
          </a:xfrm>
          <a:prstGeom prst="rect">
            <a:avLst/>
          </a:prstGeom>
        </p:spPr>
      </p:pic>
      <p:pic>
        <p:nvPicPr>
          <p:cNvPr id="24" name="Picture 23" descr="mar10_1744_M8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844" y="4266236"/>
            <a:ext cx="2844800" cy="2133600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4_M20_1052_A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1" y="1012706"/>
            <a:ext cx="2600960" cy="2600960"/>
          </a:xfrm>
          <a:prstGeom prst="rect">
            <a:avLst/>
          </a:prstGeom>
        </p:spPr>
      </p:pic>
      <p:pic>
        <p:nvPicPr>
          <p:cNvPr id="6" name="Picture 5" descr="mar5_X11_0405_A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121" y="1012706"/>
            <a:ext cx="2600960" cy="2600960"/>
          </a:xfrm>
          <a:prstGeom prst="rect">
            <a:avLst/>
          </a:prstGeom>
        </p:spPr>
      </p:pic>
      <p:pic>
        <p:nvPicPr>
          <p:cNvPr id="8" name="Picture 7" descr="mar9_M63_0353_A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61" y="4125637"/>
            <a:ext cx="2600960" cy="2600960"/>
          </a:xfrm>
          <a:prstGeom prst="rect">
            <a:avLst/>
          </a:prstGeom>
        </p:spPr>
      </p:pic>
      <p:pic>
        <p:nvPicPr>
          <p:cNvPr id="9" name="Picture 8" descr="Mar10_M84_1744_AIA1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121" y="4125637"/>
            <a:ext cx="2600960" cy="2600960"/>
          </a:xfrm>
          <a:prstGeom prst="rect">
            <a:avLst/>
          </a:prstGeom>
        </p:spPr>
      </p:pic>
      <p:pic>
        <p:nvPicPr>
          <p:cNvPr id="10" name="Picture 9" descr="mar13_M79_174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081" y="4125637"/>
            <a:ext cx="2600960" cy="2600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004" y="643374"/>
            <a:ext cx="200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M2.0, 2012-03-04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124" y="643374"/>
            <a:ext cx="196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X1.1, 2012-03-05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0644" y="643374"/>
            <a:ext cx="244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X5.4/X1.3 2012-03-07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4004" y="37563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M6.3, 2012-03-09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5124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M8.4, 2012-03-10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379" y="3773805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M7.9, 2012-03-13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6766" y="89376"/>
            <a:ext cx="677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Flares of the Major Earth-Facing Events viewed by SDO AIA 131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8" name="Picture 17" descr="mar7_2X_AI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081" y="1012706"/>
            <a:ext cx="2600960" cy="2600960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66871" y="133687"/>
            <a:ext cx="2920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elvetica"/>
                <a:cs typeface="Helvetica"/>
              </a:rPr>
              <a:t>Orientation</a:t>
            </a:r>
            <a:endParaRPr lang="en-US" sz="4000" b="1" dirty="0">
              <a:latin typeface="Helvetica"/>
              <a:cs typeface="Helvetica"/>
            </a:endParaRPr>
          </a:p>
        </p:txBody>
      </p:sp>
      <p:pic>
        <p:nvPicPr>
          <p:cNvPr id="4" name="Picture 3" descr="March7_CME_cropp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78" y="-587313"/>
            <a:ext cx="6261665" cy="8199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4310" y="635179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East 90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4310" y="472241"/>
            <a:ext cx="95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West 90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7412" y="3184692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900AE"/>
                </a:solidFill>
              </a:rPr>
              <a:t>Earth</a:t>
            </a:r>
            <a:endParaRPr lang="en-US" b="1" dirty="0">
              <a:solidFill>
                <a:srgbClr val="E900A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4_CME_cropped.pdf"/>
          <p:cNvPicPr>
            <a:picLocks noChangeAspect="1"/>
          </p:cNvPicPr>
          <p:nvPr/>
        </p:nvPicPr>
        <p:blipFill>
          <a:blip r:embed="rId2"/>
          <a:srcRect t="7018" b="7018"/>
          <a:stretch>
            <a:fillRect/>
          </a:stretch>
        </p:blipFill>
        <p:spPr>
          <a:xfrm>
            <a:off x="677924" y="584831"/>
            <a:ext cx="2343150" cy="2800409"/>
          </a:xfrm>
          <a:prstGeom prst="rect">
            <a:avLst/>
          </a:prstGeom>
        </p:spPr>
      </p:pic>
      <p:pic>
        <p:nvPicPr>
          <p:cNvPr id="3" name="Picture 2" descr="March5_CME_cropped.pdf"/>
          <p:cNvPicPr>
            <a:picLocks noChangeAspect="1"/>
          </p:cNvPicPr>
          <p:nvPr/>
        </p:nvPicPr>
        <p:blipFill>
          <a:blip r:embed="rId3"/>
          <a:srcRect t="16271" b="8136"/>
          <a:stretch>
            <a:fillRect/>
          </a:stretch>
        </p:blipFill>
        <p:spPr>
          <a:xfrm>
            <a:off x="3021074" y="836309"/>
            <a:ext cx="2400300" cy="2548931"/>
          </a:xfrm>
          <a:prstGeom prst="rect">
            <a:avLst/>
          </a:prstGeom>
        </p:spPr>
      </p:pic>
      <p:pic>
        <p:nvPicPr>
          <p:cNvPr id="4" name="Picture 3" descr="March7_CME_cropped.pdf"/>
          <p:cNvPicPr>
            <a:picLocks noChangeAspect="1"/>
          </p:cNvPicPr>
          <p:nvPr/>
        </p:nvPicPr>
        <p:blipFill>
          <a:blip r:embed="rId4"/>
          <a:srcRect t="14545" b="5818"/>
          <a:stretch>
            <a:fillRect/>
          </a:stretch>
        </p:blipFill>
        <p:spPr>
          <a:xfrm>
            <a:off x="5556237" y="882073"/>
            <a:ext cx="2400300" cy="2503167"/>
          </a:xfrm>
          <a:prstGeom prst="rect">
            <a:avLst/>
          </a:prstGeom>
        </p:spPr>
      </p:pic>
      <p:pic>
        <p:nvPicPr>
          <p:cNvPr id="5" name="Picture 4" descr="March9_CME_cropped.pdf"/>
          <p:cNvPicPr>
            <a:picLocks noChangeAspect="1"/>
          </p:cNvPicPr>
          <p:nvPr/>
        </p:nvPicPr>
        <p:blipFill>
          <a:blip r:embed="rId5"/>
          <a:srcRect t="15439" b="7018"/>
          <a:stretch>
            <a:fillRect/>
          </a:stretch>
        </p:blipFill>
        <p:spPr>
          <a:xfrm>
            <a:off x="677924" y="3882109"/>
            <a:ext cx="2400300" cy="2526157"/>
          </a:xfrm>
          <a:prstGeom prst="rect">
            <a:avLst/>
          </a:prstGeom>
        </p:spPr>
      </p:pic>
      <p:pic>
        <p:nvPicPr>
          <p:cNvPr id="6" name="Picture 5" descr="March10_CME_cropped.pdf"/>
          <p:cNvPicPr>
            <a:picLocks noChangeAspect="1"/>
          </p:cNvPicPr>
          <p:nvPr/>
        </p:nvPicPr>
        <p:blipFill>
          <a:blip r:embed="rId6"/>
          <a:srcRect t="14286" b="7143"/>
          <a:stretch>
            <a:fillRect/>
          </a:stretch>
        </p:blipFill>
        <p:spPr>
          <a:xfrm>
            <a:off x="3270237" y="3893672"/>
            <a:ext cx="2286000" cy="2514594"/>
          </a:xfrm>
          <a:prstGeom prst="rect">
            <a:avLst/>
          </a:prstGeom>
        </p:spPr>
      </p:pic>
      <p:pic>
        <p:nvPicPr>
          <p:cNvPr id="7" name="Picture 6" descr="March13_CME_cropped.pdf"/>
          <p:cNvPicPr>
            <a:picLocks noChangeAspect="1"/>
          </p:cNvPicPr>
          <p:nvPr/>
        </p:nvPicPr>
        <p:blipFill>
          <a:blip r:embed="rId7"/>
          <a:srcRect t="15714" b="5714"/>
          <a:stretch>
            <a:fillRect/>
          </a:stretch>
        </p:blipFill>
        <p:spPr>
          <a:xfrm>
            <a:off x="5556237" y="3939384"/>
            <a:ext cx="2400300" cy="2514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0573" y="559310"/>
            <a:ext cx="1804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M2.0, 2012-03-04</a:t>
            </a:r>
            <a:endParaRPr lang="en-US" sz="16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0237" y="512741"/>
            <a:ext cx="196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X1.1, 2012-03-05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339" y="512741"/>
            <a:ext cx="244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X5.4/X1.3 2012-03-07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0065" y="3570052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M6.3, 2012-03-09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4507" y="3524340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M8.4, 2012-03-10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9670" y="3570052"/>
            <a:ext cx="200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M7.9, 2012-03-13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0307" y="14340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The Corresponding </a:t>
            </a:r>
            <a:r>
              <a:rPr lang="en-US" dirty="0" err="1" smtClean="0">
                <a:latin typeface="Helvetica"/>
                <a:cs typeface="Helvetica"/>
              </a:rPr>
              <a:t>CMEs</a:t>
            </a:r>
            <a:r>
              <a:rPr lang="en-US" dirty="0" smtClean="0">
                <a:latin typeface="Helvetica"/>
                <a:cs typeface="Helvetica"/>
              </a:rPr>
              <a:t> Associated with the Flares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471" y="166914"/>
            <a:ext cx="6632730" cy="711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Helvetica"/>
                <a:cs typeface="Helvetica"/>
              </a:rPr>
              <a:t>Discovery of the Outer Van Allen RB</a:t>
            </a:r>
            <a:endParaRPr lang="en-US" sz="28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Explorer4_instrum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504"/>
            <a:ext cx="5022063" cy="366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879022"/>
            <a:ext cx="5539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Pioneer 3 (launched 6 December 1958) and Explorer IV (</a:t>
            </a:r>
            <a:r>
              <a:rPr lang="en-US" dirty="0" smtClean="0">
                <a:solidFill>
                  <a:srgbClr val="F60000"/>
                </a:solidFill>
                <a:latin typeface="Helvetica"/>
                <a:cs typeface="Helvetica"/>
              </a:rPr>
              <a:t>launched July 26, 1958</a:t>
            </a:r>
            <a:r>
              <a:rPr lang="en-US" dirty="0" smtClean="0">
                <a:latin typeface="Helvetica"/>
                <a:cs typeface="Helvetica"/>
              </a:rPr>
              <a:t>) both carried instruments designed and built by Dr. Van Allen. These spacecraft provided Van Allen additional data that led to discovery of 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a second radiation belt</a:t>
            </a:r>
            <a:endParaRPr lang="en-US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1101590504_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296" y="1223504"/>
            <a:ext cx="3012578" cy="3969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318_003030_n4euA_195.jpg"/>
          <p:cNvPicPr>
            <a:picLocks noChangeAspect="1"/>
          </p:cNvPicPr>
          <p:nvPr/>
        </p:nvPicPr>
        <p:blipFill>
          <a:blip r:embed="rId2"/>
          <a:srcRect l="7031" t="11250" r="8438" b="3516"/>
          <a:stretch>
            <a:fillRect/>
          </a:stretch>
        </p:blipFill>
        <p:spPr>
          <a:xfrm>
            <a:off x="190440" y="769683"/>
            <a:ext cx="2198617" cy="2216902"/>
          </a:xfrm>
          <a:prstGeom prst="rect">
            <a:avLst/>
          </a:prstGeom>
        </p:spPr>
      </p:pic>
      <p:pic>
        <p:nvPicPr>
          <p:cNvPr id="3" name="Picture 2" descr="20120321_072530_n4euA_195.jpg"/>
          <p:cNvPicPr>
            <a:picLocks noChangeAspect="1"/>
          </p:cNvPicPr>
          <p:nvPr/>
        </p:nvPicPr>
        <p:blipFill>
          <a:blip r:embed="rId3"/>
          <a:srcRect l="7031" t="11250" r="8438" b="3516"/>
          <a:stretch>
            <a:fillRect/>
          </a:stretch>
        </p:blipFill>
        <p:spPr>
          <a:xfrm>
            <a:off x="2389057" y="769683"/>
            <a:ext cx="2198617" cy="2216902"/>
          </a:xfrm>
          <a:prstGeom prst="rect">
            <a:avLst/>
          </a:prstGeom>
        </p:spPr>
      </p:pic>
      <p:pic>
        <p:nvPicPr>
          <p:cNvPr id="4" name="Picture 3" descr="20120324_001530_n4euB_195.jpg"/>
          <p:cNvPicPr>
            <a:picLocks noChangeAspect="1"/>
          </p:cNvPicPr>
          <p:nvPr/>
        </p:nvPicPr>
        <p:blipFill>
          <a:blip r:embed="rId4"/>
          <a:srcRect l="7031" t="11250" r="8438" b="3516"/>
          <a:stretch>
            <a:fillRect/>
          </a:stretch>
        </p:blipFill>
        <p:spPr>
          <a:xfrm>
            <a:off x="4587674" y="769683"/>
            <a:ext cx="2198617" cy="2216902"/>
          </a:xfrm>
          <a:prstGeom prst="rect">
            <a:avLst/>
          </a:prstGeom>
        </p:spPr>
      </p:pic>
      <p:pic>
        <p:nvPicPr>
          <p:cNvPr id="5" name="Picture 4" descr="20120326_225530_n7euB_195.jpg"/>
          <p:cNvPicPr>
            <a:picLocks noChangeAspect="1"/>
          </p:cNvPicPr>
          <p:nvPr/>
        </p:nvPicPr>
        <p:blipFill>
          <a:blip r:embed="rId5"/>
          <a:srcRect l="4219" t="5625" r="10547" b="8438"/>
          <a:stretch>
            <a:fillRect/>
          </a:stretch>
        </p:blipFill>
        <p:spPr>
          <a:xfrm>
            <a:off x="6786291" y="774948"/>
            <a:ext cx="2216946" cy="2235214"/>
          </a:xfrm>
          <a:prstGeom prst="rect">
            <a:avLst/>
          </a:prstGeom>
        </p:spPr>
      </p:pic>
      <p:pic>
        <p:nvPicPr>
          <p:cNvPr id="6" name="Picture 5" descr="March18_CME_cropped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0" y="3218104"/>
            <a:ext cx="2286000" cy="2514600"/>
          </a:xfrm>
          <a:prstGeom prst="rect">
            <a:avLst/>
          </a:prstGeom>
        </p:spPr>
      </p:pic>
      <p:pic>
        <p:nvPicPr>
          <p:cNvPr id="7" name="Picture 6" descr="March21_CME_cropped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057" y="3218104"/>
            <a:ext cx="2286000" cy="2571750"/>
          </a:xfrm>
          <a:prstGeom prst="rect">
            <a:avLst/>
          </a:prstGeom>
        </p:spPr>
      </p:pic>
      <p:pic>
        <p:nvPicPr>
          <p:cNvPr id="8" name="Picture 7" descr="March24_CM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674" y="3218104"/>
            <a:ext cx="2343150" cy="2514600"/>
          </a:xfrm>
          <a:prstGeom prst="rect">
            <a:avLst/>
          </a:prstGeom>
        </p:spPr>
      </p:pic>
      <p:pic>
        <p:nvPicPr>
          <p:cNvPr id="10" name="Picture 9" descr="mar26_CME_cropped.pdf"/>
          <p:cNvPicPr>
            <a:picLocks noChangeAspect="1"/>
          </p:cNvPicPr>
          <p:nvPr/>
        </p:nvPicPr>
        <p:blipFill>
          <a:blip r:embed="rId9"/>
          <a:srcRect l="6000"/>
          <a:stretch>
            <a:fillRect/>
          </a:stretch>
        </p:blipFill>
        <p:spPr>
          <a:xfrm>
            <a:off x="6854397" y="3332404"/>
            <a:ext cx="2148840" cy="2400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320" y="40035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STA: 2012-03-18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6440" y="405616"/>
            <a:ext cx="192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STA: 2012-03-21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057" y="400351"/>
            <a:ext cx="1942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STB: 2012-03-24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0824" y="405616"/>
            <a:ext cx="1942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STB: 2012-03-26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1065022" y="1330099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3802493" y="1337487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4960129" y="1192477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7662599" y="1337487"/>
            <a:ext cx="290021" cy="190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2655" y="6115538"/>
            <a:ext cx="878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Backsided</a:t>
            </a:r>
            <a:r>
              <a:rPr lang="en-US" dirty="0" smtClean="0">
                <a:latin typeface="Helvetica"/>
                <a:cs typeface="Helvetica"/>
              </a:rPr>
              <a:t> events in STEREO EUVI 195A (top) and CME model simulations (bottom)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009954" y="509744"/>
            <a:ext cx="256473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2012-03-26 23:12UT</a:t>
            </a:r>
          </a:p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VCME=1500 km/</a:t>
            </a:r>
            <a:r>
              <a:rPr lang="en-US" sz="1600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600" dirty="0" smtClean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pic>
        <p:nvPicPr>
          <p:cNvPr id="31" name="Picture 30" descr="SEP_AB_b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" y="1262531"/>
            <a:ext cx="10427608" cy="534383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684834" y="3657600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13-100 </a:t>
            </a:r>
            <a:r>
              <a:rPr lang="en-US" dirty="0" err="1" smtClean="0">
                <a:solidFill>
                  <a:srgbClr val="0000FF"/>
                </a:solidFill>
                <a:latin typeface="Helvetica"/>
                <a:cs typeface="Helvetica"/>
              </a:rPr>
              <a:t>MeV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STEREO B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31202" y="3472934"/>
            <a:ext cx="2673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13-100 </a:t>
            </a:r>
            <a:r>
              <a:rPr lang="en-US" dirty="0" err="1" smtClean="0">
                <a:latin typeface="Helvetica"/>
                <a:cs typeface="Helvetica"/>
              </a:rPr>
              <a:t>MeV</a:t>
            </a:r>
            <a:r>
              <a:rPr lang="en-US" dirty="0" smtClean="0">
                <a:latin typeface="Helvetica"/>
                <a:cs typeface="Helvetica"/>
              </a:rPr>
              <a:t> STEREO A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223855" y="2899214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86" y="1494497"/>
            <a:ext cx="2611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E500FF"/>
                </a:solidFill>
                <a:latin typeface="Helvetica"/>
                <a:cs typeface="Helvetica"/>
              </a:rPr>
              <a:t>2012-03-18 00:39UT</a:t>
            </a:r>
          </a:p>
          <a:p>
            <a:r>
              <a:rPr lang="en-US" dirty="0" smtClean="0">
                <a:solidFill>
                  <a:srgbClr val="E500FF"/>
                </a:solidFill>
                <a:latin typeface="Helvetica"/>
                <a:cs typeface="Helvetica"/>
              </a:rPr>
              <a:t>VCME=1450 km/</a:t>
            </a:r>
            <a:r>
              <a:rPr lang="en-US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dirty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18080" y="448189"/>
            <a:ext cx="26009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2012-03-21 07:39 UT</a:t>
            </a:r>
          </a:p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VCME=1550 km/</a:t>
            </a:r>
            <a:r>
              <a:rPr lang="en-US" sz="1600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600" dirty="0" smtClean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2685855" y="1852905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2160" y="448189"/>
            <a:ext cx="257003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2012-03-24 00:39UT</a:t>
            </a:r>
          </a:p>
          <a:p>
            <a:r>
              <a:rPr lang="en-US" sz="1600" dirty="0" smtClean="0">
                <a:solidFill>
                  <a:srgbClr val="E500FF"/>
                </a:solidFill>
                <a:latin typeface="Helvetica"/>
                <a:cs typeface="Helvetica"/>
              </a:rPr>
              <a:t>VCME=1600 km/</a:t>
            </a:r>
            <a:r>
              <a:rPr lang="en-US" sz="1600" dirty="0" err="1" smtClean="0">
                <a:solidFill>
                  <a:srgbClr val="E500FF"/>
                </a:solidFill>
                <a:latin typeface="Helvetica"/>
                <a:cs typeface="Helvetica"/>
              </a:rPr>
              <a:t>s</a:t>
            </a:r>
            <a:endParaRPr lang="en-US" sz="1600" dirty="0" smtClean="0">
              <a:solidFill>
                <a:srgbClr val="E500FF"/>
              </a:solidFill>
              <a:latin typeface="Helvetica"/>
              <a:cs typeface="Helvetica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4782312" y="1791350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4008253" y="2724477"/>
            <a:ext cx="3383020" cy="15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7024177" y="1852904"/>
            <a:ext cx="1516772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31598" y="2844800"/>
            <a:ext cx="8429522" cy="15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3415" y="125023"/>
            <a:ext cx="7845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Enhanced proton radiation at STEREO A and B from the </a:t>
            </a:r>
            <a:r>
              <a:rPr lang="en-US" dirty="0" err="1" smtClean="0">
                <a:latin typeface="Helvetica"/>
                <a:cs typeface="Helvetica"/>
              </a:rPr>
              <a:t>backsided</a:t>
            </a:r>
            <a:r>
              <a:rPr lang="en-US" dirty="0" smtClean="0">
                <a:latin typeface="Helvetica"/>
                <a:cs typeface="Helvetica"/>
              </a:rPr>
              <a:t> events. </a:t>
            </a:r>
          </a:p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Helvetica"/>
                <a:cs typeface="Helvetica"/>
              </a:rPr>
              <a:t>Supplementary Material/contact info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20302"/>
            <a:ext cx="8229600" cy="4525963"/>
          </a:xfrm>
        </p:spPr>
        <p:txBody>
          <a:bodyPr>
            <a:normAutofit fontScale="92500"/>
          </a:bodyPr>
          <a:lstStyle/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View our video, Incredible Active Region 1429: One for the record books, to learn more about the activities from this region from March 4 – March 28, 2012. </a:t>
            </a:r>
            <a:r>
              <a:rPr lang="en-US" sz="2400" dirty="0" smtClean="0">
                <a:latin typeface="Helvetica"/>
                <a:cs typeface="Helvetica"/>
                <a:hlinkClick r:id="rId2"/>
              </a:rPr>
              <a:t>http://youtu.be/PbyJswbX4VA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This video has been updated at the following link: </a:t>
            </a:r>
            <a:r>
              <a:rPr lang="en-US" sz="2400" dirty="0" smtClean="0">
                <a:latin typeface="Helvetica"/>
                <a:cs typeface="Helvetica"/>
                <a:hlinkClick r:id="rId3"/>
              </a:rPr>
              <a:t>http://youtu.be/dxl5drPY8xQ</a:t>
            </a:r>
            <a:r>
              <a:rPr lang="en-US" sz="2400" dirty="0" smtClean="0">
                <a:latin typeface="Helvetica"/>
                <a:cs typeface="Helvetica"/>
              </a:rPr>
              <a:t/>
            </a:r>
            <a:br>
              <a:rPr lang="en-US" sz="2400" dirty="0" smtClean="0">
                <a:latin typeface="Helvetica"/>
                <a:cs typeface="Helvetica"/>
              </a:rPr>
            </a:br>
            <a:r>
              <a:rPr lang="en-US" sz="2400" dirty="0" smtClean="0">
                <a:latin typeface="Helvetica"/>
                <a:cs typeface="Helvetica"/>
              </a:rPr>
              <a:t>(And also available on </a:t>
            </a:r>
            <a:r>
              <a:rPr lang="en-US" sz="2400" dirty="0" smtClean="0">
                <a:latin typeface="Helvetica"/>
                <a:cs typeface="Helvetica"/>
                <a:hlinkClick r:id="rId4"/>
              </a:rPr>
              <a:t>http://vimeo.com/nasaswc/ar1429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Summary Video of the March 7, 2012 event</a:t>
            </a:r>
          </a:p>
          <a:p>
            <a:pPr marL="742950" lvl="2" indent="-342900">
              <a:buNone/>
            </a:pPr>
            <a:r>
              <a:rPr lang="en-US" sz="1600" dirty="0" smtClean="0">
                <a:hlinkClick r:id="rId5"/>
              </a:rPr>
              <a:t>http://youtu.be/HeoKf6NfEJI</a:t>
            </a:r>
            <a:endParaRPr lang="en-US" sz="1600" dirty="0" smtClean="0">
              <a:latin typeface="Helvetica"/>
              <a:cs typeface="Helvetica"/>
            </a:endParaRPr>
          </a:p>
          <a:p>
            <a:pPr marL="742950" lvl="2" indent="-342900">
              <a:buNone/>
            </a:pPr>
            <a:r>
              <a:rPr lang="en-US" sz="1600" dirty="0" smtClean="0"/>
              <a:t>Full text of event summary</a:t>
            </a:r>
          </a:p>
          <a:p>
            <a:pPr marL="742950" lvl="2" indent="-342900">
              <a:buNone/>
            </a:pPr>
            <a:r>
              <a:rPr lang="en-US" sz="1600" dirty="0" smtClean="0">
                <a:hlinkClick r:id="rId6"/>
              </a:rPr>
              <a:t>http://goo.gl/dTnfd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2518" y="5746265"/>
            <a:ext cx="311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swc.gsfc.nasa.gov</a:t>
            </a:r>
            <a:r>
              <a:rPr lang="en-US" dirty="0" smtClean="0"/>
              <a:t>/main/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1499" y="5376933"/>
            <a:ext cx="285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Space Weather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Youtube</a:t>
            </a:r>
            <a:r>
              <a:rPr lang="en-US" dirty="0" smtClean="0"/>
              <a:t> video from Henry Garrett at JPL -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://www.youtube.com/watch?v=</a:t>
            </a:r>
            <a:r>
              <a:rPr lang="en-US" dirty="0" smtClean="0">
                <a:hlinkClick r:id="rId2"/>
              </a:rPr>
              <a:t>NarzGDuYYX4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2 hour and 40 minutes long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E900AE"/>
                </a:solidFill>
              </a:rPr>
              <a:t>KSC Space weather training materials </a:t>
            </a:r>
            <a:endParaRPr lang="en-US" dirty="0">
              <a:solidFill>
                <a:srgbClr val="E900AE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E900AE"/>
                </a:solidFill>
              </a:rPr>
              <a:t>http</a:t>
            </a:r>
            <a:r>
              <a:rPr lang="en-US" dirty="0">
                <a:solidFill>
                  <a:srgbClr val="E900AE"/>
                </a:solidFill>
              </a:rPr>
              <a:t>://</a:t>
            </a:r>
            <a:r>
              <a:rPr lang="en-US" dirty="0" err="1">
                <a:solidFill>
                  <a:srgbClr val="E900AE"/>
                </a:solidFill>
              </a:rPr>
              <a:t>ccmc.gsfc.nasa.gov</a:t>
            </a:r>
            <a:r>
              <a:rPr lang="en-US" dirty="0">
                <a:solidFill>
                  <a:srgbClr val="E900AE"/>
                </a:solidFill>
              </a:rPr>
              <a:t>/support/SWREDI/</a:t>
            </a:r>
            <a:r>
              <a:rPr lang="en-US" dirty="0" err="1">
                <a:solidFill>
                  <a:srgbClr val="E900AE"/>
                </a:solidFill>
              </a:rPr>
              <a:t>training_ksc</a:t>
            </a:r>
            <a:r>
              <a:rPr lang="en-US" dirty="0">
                <a:solidFill>
                  <a:srgbClr val="E900AE"/>
                </a:solidFill>
              </a:rPr>
              <a:t>/</a:t>
            </a:r>
            <a:endParaRPr lang="en-US" dirty="0" smtClean="0">
              <a:solidFill>
                <a:srgbClr val="E900AE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8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9540" y="274638"/>
            <a:ext cx="6301224" cy="800619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6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satellite_orbit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5" y="1854226"/>
            <a:ext cx="4445000" cy="3784600"/>
          </a:xfrm>
          <a:prstGeom prst="rect">
            <a:avLst/>
          </a:prstGeom>
        </p:spPr>
      </p:pic>
      <p:pic>
        <p:nvPicPr>
          <p:cNvPr id="9" name="Picture 8" descr="Screen shot 2012-06-13 at 5.55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28" y="1075257"/>
            <a:ext cx="7277193" cy="5476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7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7" name="Picture 6" descr="2000px-Orbits_around_earth_scale_diagram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350"/>
            <a:ext cx="5080000" cy="5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4815" y="1602304"/>
            <a:ext cx="69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GEO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9630" y="2120622"/>
            <a:ext cx="3161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Yellow: MEO</a:t>
            </a:r>
          </a:p>
          <a:p>
            <a:r>
              <a:rPr lang="en-US" dirty="0" smtClean="0">
                <a:latin typeface="Helvetica"/>
                <a:cs typeface="Helvetica"/>
              </a:rPr>
              <a:t>Green-dash-dotted line: GPS</a:t>
            </a:r>
          </a:p>
          <a:p>
            <a:r>
              <a:rPr lang="en-US" dirty="0" smtClean="0">
                <a:latin typeface="Helvetica"/>
                <a:cs typeface="Helvetica"/>
              </a:rPr>
              <a:t>Cyan:  LEO</a:t>
            </a:r>
          </a:p>
          <a:p>
            <a:r>
              <a:rPr lang="en-US" dirty="0" smtClean="0">
                <a:latin typeface="Helvetica"/>
                <a:cs typeface="Helvetica"/>
              </a:rPr>
              <a:t>Red dotted line: ISS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Orbits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8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10" name="Picture 9" descr="2000px-Comparison_satellite_navigation_orbit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6" y="1417638"/>
            <a:ext cx="5207197" cy="52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65570" y="2532743"/>
            <a:ext cx="2558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observing assets in near-Earth environment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96527" y="31169"/>
            <a:ext cx="5643525" cy="598559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Van Allen Probes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9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2" name="Picture 1" descr="make.rbsp-trackplot.p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643"/>
            <a:ext cx="4670430" cy="4670430"/>
          </a:xfrm>
          <a:prstGeom prst="rect">
            <a:avLst/>
          </a:prstGeom>
        </p:spPr>
      </p:pic>
      <p:pic>
        <p:nvPicPr>
          <p:cNvPr id="3" name="Picture 2" descr="make.rbsp-trackplot.png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44" y="1153643"/>
            <a:ext cx="4601056" cy="2300528"/>
          </a:xfrm>
          <a:prstGeom prst="rect">
            <a:avLst/>
          </a:prstGeom>
        </p:spPr>
      </p:pic>
      <p:pic>
        <p:nvPicPr>
          <p:cNvPr id="9" name="Picture 8" descr="make.rbsp-trackplot.png (2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44" y="3454171"/>
            <a:ext cx="4739804" cy="2369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2057" y="6219371"/>
            <a:ext cx="358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Spacecraft In an Elliptical Orbit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9000</TotalTime>
  <Words>2768</Words>
  <Application>Microsoft Macintosh PowerPoint</Application>
  <PresentationFormat>On-screen Show (4:3)</PresentationFormat>
  <Paragraphs>482</Paragraphs>
  <Slides>53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Chart</vt:lpstr>
      <vt:lpstr>Space Weather impacts on satellites at different orbits </vt:lpstr>
      <vt:lpstr>1st Satellite Launched Into Space</vt:lpstr>
      <vt:lpstr>Space dog - Laika</vt:lpstr>
      <vt:lpstr>Explorer I – 1st U.S. Satellite</vt:lpstr>
      <vt:lpstr>Discovery of the Outer Van Allen RB</vt:lpstr>
      <vt:lpstr>Orbits</vt:lpstr>
      <vt:lpstr>Orbits</vt:lpstr>
      <vt:lpstr>Orbits</vt:lpstr>
      <vt:lpstr>Van Allen Probes</vt:lpstr>
      <vt:lpstr>MMS (Magnetospheric Multiscale Mission)</vt:lpstr>
      <vt:lpstr>Other types of orbits</vt:lpstr>
      <vt:lpstr>Importance &amp; Our Increasing Reliance on Space Systems</vt:lpstr>
      <vt:lpstr>Space Weather impacts on spacecraft operation</vt:lpstr>
      <vt:lpstr>Space Environment Model Use in Mission Life Cycle</vt:lpstr>
      <vt:lpstr>Space Environment &amp; Effects (1)</vt:lpstr>
      <vt:lpstr>Space Environment &amp; Effects (2)</vt:lpstr>
      <vt:lpstr>Visual representation of space environment hazards</vt:lpstr>
      <vt:lpstr>Total Dose Effects</vt:lpstr>
      <vt:lpstr>Seven types SWx impacts for NASA’s robotic missions </vt:lpstr>
      <vt:lpstr>Space weather impacts on sc (cont’d)</vt:lpstr>
      <vt:lpstr>Space Environment Anomalies</vt:lpstr>
      <vt:lpstr>Surface charging: which can lead to electrostatic discharges (ESD),  ESD:  can lead to a variety of problems, including component failure and phantom commands in spacecraft electronics [Purvis et al., 1984].</vt:lpstr>
      <vt:lpstr>Surface Charging </vt:lpstr>
      <vt:lpstr>PowerPoint Presentation</vt:lpstr>
      <vt:lpstr>NASA Document on Mitigating Charging Effects</vt:lpstr>
      <vt:lpstr>PowerPoint Presentation</vt:lpstr>
      <vt:lpstr>Environmental Source of SEE (single event effects)</vt:lpstr>
      <vt:lpstr>SEE source in Space</vt:lpstr>
      <vt:lpstr>Galactic Cosmic Rays</vt:lpstr>
      <vt:lpstr>South Atlantic Anomaly</vt:lpstr>
      <vt:lpstr>South Atlantic Anomaly</vt:lpstr>
      <vt:lpstr>Solar Particle Events</vt:lpstr>
      <vt:lpstr>Characteristics of SEPs</vt:lpstr>
      <vt:lpstr>Solar Cycle Dependence</vt:lpstr>
      <vt:lpstr>What is a Single Event Effect?</vt:lpstr>
      <vt:lpstr>Single Event Upsets</vt:lpstr>
      <vt:lpstr>Destructive SEEs</vt:lpstr>
      <vt:lpstr>Anomalies March 2012 SWx events SEEs dominate</vt:lpstr>
      <vt:lpstr>PowerPoint Presentation</vt:lpstr>
      <vt:lpstr>Human Safety in Space</vt:lpstr>
      <vt:lpstr>Space Environment Hazards (different types of charging) for Spacecraft in the near-Earth environment </vt:lpstr>
      <vt:lpstr>Operator response to SWx impacts spacecraft specific/instrument specific</vt:lpstr>
      <vt:lpstr>PowerPoint Presentation</vt:lpstr>
      <vt:lpstr>PowerPoint Presentation</vt:lpstr>
      <vt:lpstr>Major events from the long-lasting AR1429 during March 4 – 28,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Material/contact info</vt:lpstr>
      <vt:lpstr>Supplementary material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Yihua Zheng</dc:creator>
  <cp:lastModifiedBy>Yihua Zheng</cp:lastModifiedBy>
  <cp:revision>626</cp:revision>
  <dcterms:created xsi:type="dcterms:W3CDTF">2013-05-20T16:01:55Z</dcterms:created>
  <dcterms:modified xsi:type="dcterms:W3CDTF">2016-02-25T18:36:15Z</dcterms:modified>
</cp:coreProperties>
</file>