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503" r:id="rId2"/>
    <p:sldId id="657" r:id="rId3"/>
    <p:sldId id="686" r:id="rId4"/>
    <p:sldId id="660" r:id="rId5"/>
    <p:sldId id="678" r:id="rId6"/>
    <p:sldId id="664" r:id="rId7"/>
    <p:sldId id="684" r:id="rId8"/>
    <p:sldId id="650" r:id="rId9"/>
    <p:sldId id="679" r:id="rId10"/>
    <p:sldId id="676" r:id="rId11"/>
    <p:sldId id="677" r:id="rId12"/>
    <p:sldId id="673" r:id="rId13"/>
    <p:sldId id="668" r:id="rId14"/>
    <p:sldId id="683" r:id="rId15"/>
    <p:sldId id="674" r:id="rId16"/>
    <p:sldId id="691" r:id="rId17"/>
    <p:sldId id="690" r:id="rId18"/>
    <p:sldId id="675" r:id="rId19"/>
    <p:sldId id="688" r:id="rId20"/>
    <p:sldId id="689" r:id="rId21"/>
    <p:sldId id="693" r:id="rId22"/>
    <p:sldId id="692" r:id="rId23"/>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clrMru>
    <a:srgbClr val="0EE2FF"/>
    <a:srgbClr val="CCFFFF"/>
    <a:srgbClr val="0000FF"/>
    <a:srgbClr val="FFFF66"/>
    <a:srgbClr val="E6E6E6"/>
    <a:srgbClr val="CCFF66"/>
    <a:srgbClr val="FF0000"/>
    <a:srgbClr val="3ADBF7"/>
    <a:srgbClr val="00F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853" autoAdjust="0"/>
  </p:normalViewPr>
  <p:slideViewPr>
    <p:cSldViewPr>
      <p:cViewPr>
        <p:scale>
          <a:sx n="100" d="100"/>
          <a:sy n="100" d="100"/>
        </p:scale>
        <p:origin x="-784"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1344" y="140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0EB5DBD7-9DD9-C843-B039-0334A2CE7940}" type="slidenum">
              <a:rPr lang="en-US"/>
              <a:pPr>
                <a:defRPr/>
              </a:pPr>
              <a:t>‹#›</a:t>
            </a:fld>
            <a:endParaRPr lang="en-US"/>
          </a:p>
        </p:txBody>
      </p:sp>
    </p:spTree>
    <p:extLst>
      <p:ext uri="{BB962C8B-B14F-4D97-AF65-F5344CB8AC3E}">
        <p14:creationId xmlns:p14="http://schemas.microsoft.com/office/powerpoint/2010/main" val="1828883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2E234A83-986C-004D-9D78-E8B613382D2C}" type="slidenum">
              <a:rPr lang="en-US"/>
              <a:pPr>
                <a:defRPr/>
              </a:pPr>
              <a:t>‹#›</a:t>
            </a:fld>
            <a:endParaRPr lang="en-US"/>
          </a:p>
        </p:txBody>
      </p:sp>
    </p:spTree>
    <p:extLst>
      <p:ext uri="{BB962C8B-B14F-4D97-AF65-F5344CB8AC3E}">
        <p14:creationId xmlns:p14="http://schemas.microsoft.com/office/powerpoint/2010/main" val="14013030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iswa3.ccmc.gsfc.nasa.gov/wiki/index.php/Glossary" TargetMode="External"/><Relationship Id="rId4" Type="http://schemas.openxmlformats.org/officeDocument/2006/relationships/hyperlink" Target="http://iswa3.ccmc.gsfc.nasa.gov/wiki/index.php/Full_iSWA_Cygnet_List" TargetMode="External"/><Relationship Id="rId5" Type="http://schemas.openxmlformats.org/officeDocument/2006/relationships/hyperlink" Target="http://iswa3.ccmc.gsfc.nasa.gov/wiki/index.php/SDO_AIA_131" TargetMode="External"/><Relationship Id="rId6" Type="http://schemas.openxmlformats.org/officeDocument/2006/relationships/hyperlink" Target="http://iswa3.ccmc.gsfc.nasa.gov/wiki/index.php/SDO_AIA_193"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iswa3.ccmc.gsfc.nasa.gov/wiki/index.php/GOES_X-RAY"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iswa3.ccmc.gsfc.nasa.gov/wiki/index.php/Glossar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E48F598-8F12-7C4D-9C02-046631FBCA79}" type="slidenum">
              <a:rPr lang="en-US">
                <a:latin typeface="Times New Roman" charset="0"/>
                <a:ea typeface="ＭＳ Ｐゴシック" charset="-128"/>
                <a:cs typeface="ＭＳ Ｐゴシック" charset="-128"/>
              </a:rPr>
              <a:pPr/>
              <a:t>1</a:t>
            </a:fld>
            <a:endParaRPr lang="en-US">
              <a:latin typeface="Times New Roman" charset="0"/>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xfrm>
            <a:off x="1182688" y="781050"/>
            <a:ext cx="4648200" cy="3486150"/>
          </a:xfrm>
          <a:ln/>
        </p:spPr>
      </p:sp>
      <p:sp>
        <p:nvSpPr>
          <p:cNvPr id="184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In this presentation I will be talking about solar flares and coronal mass ejections  and their relation to the space weather </a:t>
            </a:r>
          </a:p>
          <a:p>
            <a:pPr eaLnBrk="1" hangingPunct="1"/>
            <a:endParaRPr lang="en-US" dirty="0" smtClean="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Helvetica"/>
                <a:cs typeface="Helvetica"/>
              </a:rPr>
              <a:t>But the better view of a CME and its motion in the interplanetary space can be obtained from the </a:t>
            </a:r>
            <a:r>
              <a:rPr lang="en-US" sz="1200" dirty="0" err="1" smtClean="0">
                <a:latin typeface="Helvetica"/>
                <a:cs typeface="Helvetica"/>
              </a:rPr>
              <a:t>coronograph</a:t>
            </a:r>
            <a:r>
              <a:rPr lang="en-US" sz="1200" dirty="0" smtClean="0">
                <a:latin typeface="Helvetica"/>
                <a:cs typeface="Helvetica"/>
              </a:rPr>
              <a:t> images. </a:t>
            </a:r>
            <a:r>
              <a:rPr lang="en-US" sz="1200" dirty="0" err="1" smtClean="0">
                <a:latin typeface="Helvetica"/>
                <a:cs typeface="Helvetica"/>
              </a:rPr>
              <a:t>Coronographs</a:t>
            </a:r>
            <a:r>
              <a:rPr lang="en-US" sz="1200" dirty="0" smtClean="0">
                <a:latin typeface="Helvetica"/>
                <a:cs typeface="Helvetica"/>
              </a:rPr>
              <a:t> create</a:t>
            </a:r>
            <a:r>
              <a:rPr lang="en-US" sz="1200" baseline="0" dirty="0" smtClean="0">
                <a:latin typeface="Helvetica"/>
                <a:cs typeface="Helvetica"/>
              </a:rPr>
              <a:t> an artificial eclipse of the sun. </a:t>
            </a:r>
            <a:r>
              <a:rPr lang="en-US" sz="1200" dirty="0" smtClean="0">
                <a:latin typeface="Helvetica"/>
                <a:cs typeface="Helvetica"/>
              </a:rPr>
              <a:t>Eclipses allow corona to be better viewed, but </a:t>
            </a:r>
            <a:r>
              <a:rPr lang="en-US" dirty="0" smtClean="0">
                <a:latin typeface="Helvetica"/>
                <a:cs typeface="Helvetica"/>
              </a:rPr>
              <a:t>natural eclipses</a:t>
            </a:r>
            <a:r>
              <a:rPr lang="en-US" sz="1200" dirty="0" smtClean="0">
                <a:latin typeface="Helvetica"/>
                <a:cs typeface="Helvetica"/>
              </a:rPr>
              <a:t> do not happen often.</a:t>
            </a:r>
            <a:r>
              <a:rPr lang="en-US" sz="1200" baseline="0" dirty="0" smtClean="0">
                <a:latin typeface="Helvetica"/>
                <a:cs typeface="Helvetica"/>
              </a:rPr>
              <a:t> </a:t>
            </a:r>
            <a:r>
              <a:rPr lang="en-US" sz="1200" dirty="0" smtClean="0">
                <a:latin typeface="Helvetica"/>
                <a:cs typeface="Helvetica"/>
              </a:rPr>
              <a:t>Occulting disk blocks the bright sun so we can observe corona features. </a:t>
            </a:r>
          </a:p>
          <a:p>
            <a:r>
              <a:rPr lang="en-US" sz="1200" dirty="0" smtClean="0">
                <a:latin typeface="Helvetica"/>
                <a:cs typeface="Helvetica"/>
              </a:rPr>
              <a:t>This slide shows the same CME seen in 3 </a:t>
            </a:r>
            <a:r>
              <a:rPr lang="en-US" sz="1200" dirty="0" err="1" smtClean="0">
                <a:latin typeface="Helvetica"/>
                <a:cs typeface="Helvetica"/>
              </a:rPr>
              <a:t>coronographs</a:t>
            </a:r>
            <a:r>
              <a:rPr lang="en-US" sz="1200" dirty="0" smtClean="0">
                <a:latin typeface="Helvetica"/>
                <a:cs typeface="Helvetica"/>
              </a:rPr>
              <a:t> located on three different satellites. The schematic in the </a:t>
            </a:r>
            <a:r>
              <a:rPr lang="en-US" dirty="0" smtClean="0">
                <a:latin typeface="Helvetica"/>
                <a:cs typeface="Helvetica"/>
              </a:rPr>
              <a:t>upper center shows the location of STEREO B, SOHO and STEREO A satellites in the ecliptic plane at the time when the CME occurred.</a:t>
            </a:r>
          </a:p>
          <a:p>
            <a:r>
              <a:rPr lang="en-US" dirty="0" smtClean="0">
                <a:latin typeface="Helvetica"/>
                <a:cs typeface="Helvetica"/>
              </a:rPr>
              <a:t>The CME was moving sort of towards the Earth, so STEREO</a:t>
            </a:r>
            <a:r>
              <a:rPr lang="en-US" baseline="0" dirty="0" smtClean="0">
                <a:latin typeface="Helvetica"/>
                <a:cs typeface="Helvetica"/>
              </a:rPr>
              <a:t> </a:t>
            </a:r>
            <a:r>
              <a:rPr lang="en-US" dirty="0" smtClean="0">
                <a:latin typeface="Helvetica"/>
                <a:cs typeface="Helvetica"/>
              </a:rPr>
              <a:t>B sees it moving to the right in its plane of sky, for STEREO A it moves to the left and it’s a halo image for SOHO that is located on a sun-earth line. </a:t>
            </a:r>
            <a:r>
              <a:rPr lang="en-US" sz="1200" dirty="0" smtClean="0">
                <a:latin typeface="Helvetica"/>
                <a:cs typeface="Helvetica"/>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all </a:t>
            </a:r>
            <a:r>
              <a:rPr lang="en-US" dirty="0" err="1" smtClean="0"/>
              <a:t>CMEs</a:t>
            </a:r>
            <a:r>
              <a:rPr lang="en-US" dirty="0" smtClean="0"/>
              <a:t> originate from the active regions. Here is shown an example of a CME caused by so called filament eruption. Filaments are formed in magnetic loops that hold relatively cool, dense gas suspended above the surface of the Sun. Most of the filaments are created by stretching of the active regions with two different polarities due to the differential motion of the solar photosphere material. Magnetic instabilities cause filaments to</a:t>
            </a:r>
            <a:r>
              <a:rPr lang="en-US" baseline="0" dirty="0" smtClean="0"/>
              <a:t> raise and parts of it disconnect from the solar surface resulting into CMEs. </a:t>
            </a:r>
            <a:endParaRPr lang="en-US" dirty="0" smtClean="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CME</a:t>
            </a:r>
            <a:r>
              <a:rPr lang="en-US" baseline="0" dirty="0" smtClean="0"/>
              <a:t> properties:</a:t>
            </a:r>
          </a:p>
          <a:p>
            <a:pPr marL="342900" indent="-342900">
              <a:spcBef>
                <a:spcPct val="20000"/>
              </a:spcBef>
              <a:buFont typeface="Arial" pitchFamily="-106" charset="0"/>
              <a:buChar char="•"/>
            </a:pPr>
            <a:r>
              <a:rPr lang="en-US" dirty="0" smtClean="0">
                <a:latin typeface="Helvetica" pitchFamily="-106" charset="0"/>
              </a:rPr>
              <a:t>Mass: ~10</a:t>
            </a:r>
            <a:r>
              <a:rPr lang="en-US" baseline="30000" dirty="0" smtClean="0">
                <a:latin typeface="Helvetica" pitchFamily="-106" charset="0"/>
              </a:rPr>
              <a:t>14</a:t>
            </a:r>
            <a:r>
              <a:rPr lang="en-US" dirty="0" smtClean="0">
                <a:latin typeface="Helvetica" pitchFamily="-106" charset="0"/>
              </a:rPr>
              <a:t>kg</a:t>
            </a:r>
          </a:p>
          <a:p>
            <a:pPr marL="342900" indent="-342900">
              <a:spcBef>
                <a:spcPct val="20000"/>
              </a:spcBef>
              <a:buFontTx/>
              <a:buChar char="•"/>
            </a:pPr>
            <a:r>
              <a:rPr lang="en-US" dirty="0" smtClean="0">
                <a:latin typeface="Helvetica" pitchFamily="-106" charset="0"/>
              </a:rPr>
              <a:t>Speed: few hundred - 3000km/s</a:t>
            </a:r>
          </a:p>
          <a:p>
            <a:pPr marL="342900" indent="-342900">
              <a:spcBef>
                <a:spcPct val="20000"/>
              </a:spcBef>
              <a:buFontTx/>
              <a:buNone/>
            </a:pPr>
            <a:endParaRPr lang="en-US" sz="1600" dirty="0" smtClean="0">
              <a:latin typeface="Helvetica" pitchFamily="-106" charset="0"/>
            </a:endParaRPr>
          </a:p>
          <a:p>
            <a:pPr marL="342900" indent="-342900">
              <a:spcBef>
                <a:spcPct val="20000"/>
              </a:spcBef>
              <a:buFontTx/>
              <a:buNone/>
            </a:pPr>
            <a:r>
              <a:rPr lang="en-US" sz="1600" dirty="0" smtClean="0">
                <a:latin typeface="Helvetica" pitchFamily="-106" charset="0"/>
              </a:rPr>
              <a:t>In</a:t>
            </a:r>
            <a:r>
              <a:rPr lang="en-US" sz="1600" baseline="0" dirty="0" smtClean="0">
                <a:latin typeface="Helvetica" pitchFamily="-106" charset="0"/>
              </a:rPr>
              <a:t> other words:</a:t>
            </a:r>
          </a:p>
          <a:p>
            <a:pPr marL="342900" indent="-342900">
              <a:spcBef>
                <a:spcPct val="20000"/>
              </a:spcBef>
              <a:buFontTx/>
              <a:buChar char="•"/>
            </a:pPr>
            <a:r>
              <a:rPr lang="en-US" sz="1600" dirty="0" smtClean="0">
                <a:latin typeface="Helvetica" pitchFamily="-106" charset="0"/>
              </a:rPr>
              <a:t>Mass: ~1 million Nimitz-class aircraft carriers</a:t>
            </a:r>
          </a:p>
          <a:p>
            <a:pPr marL="342900" indent="-342900">
              <a:spcBef>
                <a:spcPct val="20000"/>
              </a:spcBef>
              <a:buFontTx/>
              <a:buChar char="•"/>
            </a:pPr>
            <a:r>
              <a:rPr lang="en-US" sz="1600" dirty="0" smtClean="0">
                <a:latin typeface="Helvetica" pitchFamily="-106" charset="0"/>
              </a:rPr>
              <a:t>Speed: 1.5 -10 million km/hour</a:t>
            </a:r>
          </a:p>
          <a:p>
            <a:pPr marL="342900" indent="-342900">
              <a:spcBef>
                <a:spcPct val="20000"/>
              </a:spcBef>
              <a:buFontTx/>
              <a:buChar char="•"/>
            </a:pPr>
            <a:endParaRPr lang="en-US" sz="1600" dirty="0" smtClean="0">
              <a:latin typeface="Helvetica" pitchFamily="-106" charset="0"/>
            </a:endParaRPr>
          </a:p>
          <a:p>
            <a:pPr marL="342900" indent="-342900">
              <a:spcBef>
                <a:spcPct val="20000"/>
              </a:spcBef>
              <a:buFontTx/>
              <a:buNone/>
            </a:pPr>
            <a:r>
              <a:rPr lang="en-US" sz="1600" dirty="0" smtClean="0">
                <a:latin typeface="Helvetica" pitchFamily="-106" charset="0"/>
              </a:rPr>
              <a:t>If it hits</a:t>
            </a:r>
            <a:r>
              <a:rPr lang="en-US" sz="1600" baseline="0" dirty="0" smtClean="0">
                <a:latin typeface="Helvetica" pitchFamily="-106" charset="0"/>
              </a:rPr>
              <a:t> the Earth, it can have a significant impact.</a:t>
            </a:r>
            <a:endParaRPr lang="en-US" sz="2000" dirty="0" smtClean="0">
              <a:latin typeface="Helvetica" pitchFamily="-106" charset="0"/>
            </a:endParaRPr>
          </a:p>
          <a:p>
            <a:pPr marL="342900" indent="-342900">
              <a:spcBef>
                <a:spcPct val="20000"/>
              </a:spcBef>
              <a:buFontTx/>
              <a:buNone/>
            </a:pPr>
            <a:endParaRPr lang="en-US" sz="1600" baseline="0" dirty="0" smtClean="0">
              <a:latin typeface="Helvetica" pitchFamily="-106" charset="0"/>
            </a:endParaRPr>
          </a:p>
          <a:p>
            <a:pPr marL="342900" indent="-342900">
              <a:spcBef>
                <a:spcPct val="20000"/>
              </a:spcBef>
              <a:buFontTx/>
              <a:buNone/>
            </a:pPr>
            <a:endParaRPr lang="en-US" sz="1600" dirty="0" smtClean="0">
              <a:latin typeface="Helvetica" pitchFamily="-106" charset="0"/>
            </a:endParaRP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Recently we, here at SWRC, introduced, as we call it,  CME</a:t>
            </a:r>
            <a:r>
              <a:rPr lang="en-US" baseline="0" dirty="0" smtClean="0"/>
              <a:t> SCORE scale, </a:t>
            </a:r>
            <a:r>
              <a:rPr lang="en-US" sz="1200" kern="1200" baseline="0" dirty="0" smtClean="0">
                <a:solidFill>
                  <a:schemeClr val="tx1"/>
                </a:solidFill>
                <a:latin typeface="Times New Roman" charset="0"/>
                <a:ea typeface="ＭＳ Ｐゴシック" pitchFamily="-65" charset="-128"/>
                <a:cs typeface="ＭＳ Ｐゴシック" pitchFamily="-65" charset="-128"/>
              </a:rPr>
              <a:t>a</a:t>
            </a:r>
            <a:r>
              <a:rPr lang="en-US" sz="1200" kern="1200" dirty="0" smtClean="0">
                <a:solidFill>
                  <a:schemeClr val="tx1"/>
                </a:solidFill>
                <a:latin typeface="Times New Roman" charset="0"/>
                <a:ea typeface="ＭＳ Ｐゴシック" pitchFamily="-65" charset="-128"/>
                <a:cs typeface="ＭＳ Ｐゴシック" pitchFamily="-65" charset="-128"/>
              </a:rPr>
              <a:t> simple new category system for </a:t>
            </a:r>
            <a:r>
              <a:rPr lang="en-US" sz="1200" kern="1200" dirty="0" err="1" smtClean="0">
                <a:solidFill>
                  <a:schemeClr val="tx1"/>
                </a:solidFill>
                <a:latin typeface="Times New Roman" charset="0"/>
                <a:ea typeface="ＭＳ Ｐゴシック" pitchFamily="-65" charset="-128"/>
                <a:cs typeface="ＭＳ Ｐゴシック" pitchFamily="-65" charset="-128"/>
              </a:rPr>
              <a:t>CMEs</a:t>
            </a:r>
            <a:r>
              <a:rPr lang="en-US" sz="1200" kern="1200" dirty="0" smtClean="0">
                <a:solidFill>
                  <a:schemeClr val="tx1"/>
                </a:solidFill>
                <a:latin typeface="Times New Roman" charset="0"/>
                <a:ea typeface="ＭＳ Ｐゴシック" pitchFamily="-65" charset="-128"/>
                <a:cs typeface="ＭＳ Ｐゴシック" pitchFamily="-65" charset="-128"/>
              </a:rPr>
              <a:t> based on frequency of detection and speed.</a:t>
            </a:r>
          </a:p>
          <a:p>
            <a:r>
              <a:rPr lang="en-US" sz="1200" kern="1200" dirty="0" smtClean="0">
                <a:solidFill>
                  <a:schemeClr val="tx1"/>
                </a:solidFill>
                <a:latin typeface="Times New Roman" charset="0"/>
                <a:ea typeface="ＭＳ Ｐゴシック" pitchFamily="-65" charset="-128"/>
                <a:cs typeface="ＭＳ Ｐゴシック" pitchFamily="-65" charset="-128"/>
              </a:rPr>
              <a:t>It</a:t>
            </a:r>
            <a:r>
              <a:rPr lang="en-US" sz="1200" kern="1200" baseline="0" dirty="0" smtClean="0">
                <a:solidFill>
                  <a:schemeClr val="tx1"/>
                </a:solidFill>
                <a:latin typeface="Times New Roman" charset="0"/>
                <a:ea typeface="ＭＳ Ｐゴシック" pitchFamily="-65" charset="-128"/>
                <a:cs typeface="ＭＳ Ｐゴシック" pitchFamily="-65" charset="-128"/>
              </a:rPr>
              <a:t> c</a:t>
            </a:r>
            <a:r>
              <a:rPr lang="en-US" sz="1200" kern="1200" dirty="0" smtClean="0">
                <a:solidFill>
                  <a:schemeClr val="tx1"/>
                </a:solidFill>
                <a:latin typeface="Times New Roman" charset="0"/>
                <a:ea typeface="ＭＳ Ｐゴシック" pitchFamily="-65" charset="-128"/>
                <a:cs typeface="ＭＳ Ｐゴシック" pitchFamily="-65" charset="-128"/>
              </a:rPr>
              <a:t>omplements flare classes</a:t>
            </a:r>
            <a:r>
              <a:rPr lang="en-US" sz="1200" kern="1200" baseline="0" dirty="0" smtClean="0">
                <a:solidFill>
                  <a:schemeClr val="tx1"/>
                </a:solidFill>
                <a:latin typeface="Times New Roman" charset="0"/>
                <a:ea typeface="ＭＳ Ｐゴシック" pitchFamily="-65" charset="-128"/>
                <a:cs typeface="ＭＳ Ｐゴシック" pitchFamily="-65" charset="-128"/>
              </a:rPr>
              <a:t> and is a</a:t>
            </a:r>
            <a:r>
              <a:rPr lang="en-US" sz="1200" kern="1200" dirty="0" smtClean="0">
                <a:solidFill>
                  <a:schemeClr val="tx1"/>
                </a:solidFill>
                <a:latin typeface="Times New Roman" charset="0"/>
                <a:ea typeface="ＭＳ Ｐゴシック" pitchFamily="-65" charset="-128"/>
                <a:cs typeface="ＭＳ Ｐゴシック" pitchFamily="-65" charset="-128"/>
              </a:rPr>
              <a:t>pplicable in space weather operations and research.</a:t>
            </a:r>
          </a:p>
          <a:p>
            <a:r>
              <a:rPr lang="en-US" sz="1200" kern="1200" dirty="0" smtClean="0">
                <a:solidFill>
                  <a:schemeClr val="tx1"/>
                </a:solidFill>
                <a:latin typeface="Times New Roman" charset="0"/>
                <a:ea typeface="ＭＳ Ｐゴシック" pitchFamily="-65" charset="-128"/>
                <a:cs typeface="ＭＳ Ｐゴシック" pitchFamily="-65" charset="-128"/>
              </a:rPr>
              <a:t>The graph here shows the frequency of the CME detection (number of events per year) as a function of the CME</a:t>
            </a:r>
            <a:r>
              <a:rPr lang="en-US" sz="1200" kern="1200" baseline="0" dirty="0" smtClean="0">
                <a:solidFill>
                  <a:schemeClr val="tx1"/>
                </a:solidFill>
                <a:latin typeface="Times New Roman" charset="0"/>
                <a:ea typeface="ＭＳ Ｐゴシック" pitchFamily="-65" charset="-128"/>
                <a:cs typeface="ＭＳ Ｐゴシック" pitchFamily="-65" charset="-128"/>
              </a:rPr>
              <a:t> speed. Bin size is 100 km/</a:t>
            </a:r>
            <a:r>
              <a:rPr lang="en-US" sz="1200" kern="1200" baseline="0" dirty="0" err="1" smtClean="0">
                <a:solidFill>
                  <a:schemeClr val="tx1"/>
                </a:solidFill>
                <a:latin typeface="Times New Roman" charset="0"/>
                <a:ea typeface="ＭＳ Ｐゴシック" pitchFamily="-65" charset="-128"/>
                <a:cs typeface="ＭＳ Ｐゴシック" pitchFamily="-65" charset="-128"/>
              </a:rPr>
              <a:t>s</a:t>
            </a:r>
            <a:r>
              <a:rPr lang="en-US" sz="1200" kern="1200" baseline="0" dirty="0" smtClean="0">
                <a:solidFill>
                  <a:schemeClr val="tx1"/>
                </a:solidFill>
                <a:latin typeface="Times New Roman" charset="0"/>
                <a:ea typeface="ＭＳ Ｐゴシック" pitchFamily="-65" charset="-128"/>
                <a:cs typeface="ＭＳ Ｐゴシック" pitchFamily="-65" charset="-128"/>
              </a:rPr>
              <a:t>.</a:t>
            </a:r>
          </a:p>
          <a:p>
            <a:r>
              <a:rPr lang="en-US" sz="1200" kern="1200" baseline="0" dirty="0" smtClean="0">
                <a:solidFill>
                  <a:schemeClr val="tx1"/>
                </a:solidFill>
                <a:latin typeface="Times New Roman" charset="0"/>
                <a:ea typeface="ＭＳ Ｐゴシック" pitchFamily="-65" charset="-128"/>
                <a:cs typeface="ＭＳ Ｐゴシック" pitchFamily="-65" charset="-128"/>
              </a:rPr>
              <a:t>So we have S-type CMEs with the speed less then 500/km/s, C-type (common) for the range 500-999, O-type (occasional) for 1000-1999, R-type (rare) for 2000-2999 and ER-type (extremely rare) CMEs for CME s with the speed more then 3000 km/s.   </a:t>
            </a:r>
            <a:r>
              <a:rPr lang="en-US" sz="1200" kern="1200" dirty="0" smtClean="0">
                <a:solidFill>
                  <a:schemeClr val="tx1"/>
                </a:solidFill>
                <a:latin typeface="Times New Roman" charset="0"/>
                <a:ea typeface="ＭＳ Ｐゴシック" pitchFamily="-65" charset="-128"/>
                <a:cs typeface="ＭＳ Ｐゴシック" pitchFamily="-65" charset="-128"/>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the CME arrived to the ACE</a:t>
            </a:r>
            <a:r>
              <a:rPr lang="en-US" baseline="0" dirty="0" smtClean="0"/>
              <a:t> satellite, close to the Earth, it caused a shock seen here in the magnetic field and the solar wind speed measurements by ACE. This impact caused a strong disturbance in the Earth’s magnetosphere or as they call it geomagnetic storm.</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strength of the geomagnetic storm</a:t>
            </a:r>
            <a:r>
              <a:rPr lang="en-US" baseline="0" dirty="0" smtClean="0"/>
              <a:t> is measured by so called </a:t>
            </a:r>
            <a:r>
              <a:rPr lang="en-US" baseline="0" dirty="0" err="1" smtClean="0"/>
              <a:t>Kp</a:t>
            </a:r>
            <a:r>
              <a:rPr lang="en-US" baseline="0" dirty="0" smtClean="0"/>
              <a:t> index, which characterizes degree of the disturbance of the Earth’ magnetic field  ground base measurements.  </a:t>
            </a:r>
            <a:r>
              <a:rPr lang="en-US" baseline="0" dirty="0" err="1" smtClean="0"/>
              <a:t>Kp</a:t>
            </a:r>
            <a:r>
              <a:rPr lang="en-US" baseline="0" dirty="0" smtClean="0"/>
              <a:t> goes from 0 to 9.  This storm with </a:t>
            </a:r>
            <a:r>
              <a:rPr lang="en-US" baseline="0" dirty="0" err="1" smtClean="0"/>
              <a:t>Kp</a:t>
            </a:r>
            <a:r>
              <a:rPr lang="en-US" baseline="0" dirty="0" smtClean="0"/>
              <a:t>=6 is considered to be a moderate one. </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Helvetica"/>
                <a:cs typeface="Helvetica"/>
              </a:rPr>
              <a:t>Contribute to SEP (particle radiation):  20-30 minutes from the occurrence of the CME/flare</a:t>
            </a:r>
          </a:p>
          <a:p>
            <a:r>
              <a:rPr lang="en-US" dirty="0" smtClean="0">
                <a:latin typeface="Helvetica"/>
                <a:cs typeface="Helvetica"/>
              </a:rPr>
              <a:t>Result in a geomagnetic storm: takes 1-2 days arriving at Earth</a:t>
            </a:r>
          </a:p>
          <a:p>
            <a:r>
              <a:rPr lang="en-US" dirty="0" smtClean="0">
                <a:latin typeface="Helvetica"/>
                <a:cs typeface="Helvetica"/>
              </a:rPr>
              <a:t>Result in electron radiation enhancement in the near-Earth space: takes 1-3 days.</a:t>
            </a:r>
          </a:p>
          <a:p>
            <a:endParaRPr lang="en-US" dirty="0" smtClean="0">
              <a:latin typeface="Helvetica"/>
              <a:cs typeface="Helvetica"/>
            </a:endParaRPr>
          </a:p>
          <a:p>
            <a:endParaRPr lang="en-US" dirty="0" smtClean="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movie shows WSA-ENLIL modeling of the same July 12, 2012 CME. In all three panels normalized solar wind density is plotted.</a:t>
            </a:r>
          </a:p>
          <a:p>
            <a:endParaRPr lang="en-US" dirty="0" smtClean="0"/>
          </a:p>
          <a:p>
            <a:r>
              <a:rPr lang="en-US" dirty="0" smtClean="0"/>
              <a:t>In the left panel is shown</a:t>
            </a:r>
            <a:r>
              <a:rPr lang="en-US" baseline="0" dirty="0" smtClean="0"/>
              <a:t> the view from the Solar north pole down to the ecliptic plane, where all the planets are moving around the sun. Yellow circle is the Earth, orange, closest to the sun, is the Mercury, green – Venus, red – Mars, red and blue  squares are STEREO A and B satellites respectively. </a:t>
            </a:r>
            <a:r>
              <a:rPr lang="en-US" dirty="0" smtClean="0"/>
              <a:t> Strictly</a:t>
            </a:r>
            <a:r>
              <a:rPr lang="en-US" baseline="0" dirty="0" smtClean="0"/>
              <a:t> speaking </a:t>
            </a:r>
            <a:r>
              <a:rPr lang="en-US" baseline="0" dirty="0" smtClean="0">
                <a:latin typeface="Times New Roman" pitchFamily="-110" charset="0"/>
                <a:ea typeface="ＭＳ Ｐゴシック" pitchFamily="-110" charset="-128"/>
                <a:cs typeface="ＭＳ Ｐゴシック" pitchFamily="-110" charset="-128"/>
              </a:rPr>
              <a:t>t</a:t>
            </a:r>
            <a:r>
              <a:rPr lang="en-US" dirty="0" smtClean="0">
                <a:latin typeface="Times New Roman" pitchFamily="-110" charset="0"/>
                <a:ea typeface="ＭＳ Ｐゴシック" pitchFamily="-110" charset="-128"/>
                <a:cs typeface="ＭＳ Ｐゴシック" pitchFamily="-110" charset="-128"/>
              </a:rPr>
              <a:t>he first panel</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shows cut through a plane passing through the Earth and is parallel to the Sun’s equatorial plane.</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The second plane is a </a:t>
            </a:r>
            <a:r>
              <a:rPr lang="en-US" dirty="0" err="1" smtClean="0">
                <a:latin typeface="Times New Roman" pitchFamily="-110" charset="0"/>
                <a:ea typeface="ＭＳ Ｐゴシック" pitchFamily="-110" charset="-128"/>
                <a:cs typeface="ＭＳ Ｐゴシック" pitchFamily="-110" charset="-128"/>
              </a:rPr>
              <a:t>meridianal</a:t>
            </a:r>
            <a:r>
              <a:rPr lang="en-US" dirty="0" smtClean="0">
                <a:latin typeface="Times New Roman" pitchFamily="-110" charset="0"/>
                <a:ea typeface="ＭＳ Ｐゴシック" pitchFamily="-110" charset="-128"/>
                <a:cs typeface="ＭＳ Ｐゴシック" pitchFamily="-110" charset="-128"/>
              </a:rPr>
              <a:t> cut passing through the Earth. The latitude goes from -60 to 60 degrees.</a:t>
            </a:r>
          </a:p>
          <a:p>
            <a:r>
              <a:rPr lang="en-US" dirty="0" smtClean="0">
                <a:latin typeface="Times New Roman" pitchFamily="-110" charset="0"/>
                <a:ea typeface="ＭＳ Ｐゴシック" pitchFamily="-110" charset="-128"/>
                <a:cs typeface="ＭＳ Ｐゴシック" pitchFamily="-110" charset="-128"/>
              </a:rPr>
              <a:t>The third  panel shows Longitude-Latitude map of a quasi sphere at 1 AU  cut for latitudes with</a:t>
            </a:r>
            <a:r>
              <a:rPr lang="en-US" baseline="0" dirty="0" smtClean="0">
                <a:latin typeface="Times New Roman" pitchFamily="-110" charset="0"/>
                <a:ea typeface="ＭＳ Ｐゴシック" pitchFamily="-110" charset="-128"/>
                <a:cs typeface="ＭＳ Ｐゴシック" pitchFamily="-110" charset="-128"/>
              </a:rPr>
              <a:t> absolute values</a:t>
            </a:r>
            <a:r>
              <a:rPr lang="en-US" dirty="0" smtClean="0">
                <a:latin typeface="Times New Roman" pitchFamily="-110" charset="0"/>
                <a:ea typeface="ＭＳ Ｐゴシック" pitchFamily="-110" charset="-128"/>
                <a:cs typeface="ＭＳ Ｐゴシック" pitchFamily="-110" charset="-128"/>
              </a:rPr>
              <a:t> more than 60 deg. </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You</a:t>
            </a:r>
            <a:r>
              <a:rPr lang="en-US" baseline="0" dirty="0" smtClean="0">
                <a:latin typeface="Times New Roman" pitchFamily="-110" charset="0"/>
                <a:ea typeface="ＭＳ Ｐゴシック" pitchFamily="-110" charset="-128"/>
                <a:cs typeface="ＭＳ Ｐゴシック" pitchFamily="-110" charset="-128"/>
              </a:rPr>
              <a:t> can see that CME causes enormous disturbance throughout the whole </a:t>
            </a:r>
            <a:r>
              <a:rPr lang="en-US" baseline="0" dirty="0" err="1" smtClean="0">
                <a:latin typeface="Times New Roman" pitchFamily="-110" charset="0"/>
                <a:ea typeface="ＭＳ Ｐゴシック" pitchFamily="-110" charset="-128"/>
                <a:cs typeface="ＭＳ Ｐゴシック" pitchFamily="-110" charset="-128"/>
              </a:rPr>
              <a:t>heliosphere</a:t>
            </a:r>
            <a:r>
              <a:rPr lang="en-US" baseline="0" dirty="0" smtClean="0">
                <a:latin typeface="Times New Roman" pitchFamily="-110" charset="0"/>
                <a:ea typeface="ＭＳ Ｐゴシック" pitchFamily="-110" charset="-128"/>
                <a:cs typeface="ＭＳ Ｐゴシック" pitchFamily="-110" charset="-128"/>
              </a:rPr>
              <a:t>. Sometimes </a:t>
            </a:r>
            <a:r>
              <a:rPr lang="en-US" baseline="0" dirty="0" err="1" smtClean="0">
                <a:latin typeface="Times New Roman" pitchFamily="-110" charset="0"/>
                <a:ea typeface="ＭＳ Ｐゴシック" pitchFamily="-110" charset="-128"/>
                <a:cs typeface="ＭＳ Ｐゴシック" pitchFamily="-110" charset="-128"/>
              </a:rPr>
              <a:t>CMEs</a:t>
            </a:r>
            <a:r>
              <a:rPr lang="en-US" baseline="0" dirty="0" smtClean="0">
                <a:latin typeface="Times New Roman" pitchFamily="-110" charset="0"/>
                <a:ea typeface="ＭＳ Ｐゴシック" pitchFamily="-110" charset="-128"/>
                <a:cs typeface="ＭＳ Ｐゴシック" pitchFamily="-110" charset="-128"/>
              </a:rPr>
              <a:t> are called space hurricanes. For terrestrial (regular) weather we need to know the propagation path and strength of a hurricane. The same way in space weather  we need to know the propagation path and strength (speed, mass) of a CME to estimate it’s possible impact.</a:t>
            </a:r>
            <a:endParaRPr lang="en-US" dirty="0" smtClean="0">
              <a:latin typeface="Times New Roman" pitchFamily="-110" charset="0"/>
              <a:ea typeface="ＭＳ Ｐゴシック" pitchFamily="-110" charset="-128"/>
              <a:cs typeface="ＭＳ Ｐゴシック" pitchFamily="-110" charset="-128"/>
            </a:endParaRP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movie shows WSA-ENLIL modeling of the same July 12, 2012 CME. In all three panels normalized solar wind density is plotted.</a:t>
            </a:r>
          </a:p>
          <a:p>
            <a:endParaRPr lang="en-US" dirty="0" smtClean="0"/>
          </a:p>
          <a:p>
            <a:r>
              <a:rPr lang="en-US" dirty="0" smtClean="0"/>
              <a:t>In the left panel is shown</a:t>
            </a:r>
            <a:r>
              <a:rPr lang="en-US" baseline="0" dirty="0" smtClean="0"/>
              <a:t> the view from the Solar north pole down to the ecliptic plane, where all the planets are moving around the sun. Yellow circle is the Earth, orange, closest to the sun, is the Mercury, green – Venus, red – Mars, red and blue  squares are STEREO A and B satellites respectively. </a:t>
            </a:r>
            <a:r>
              <a:rPr lang="en-US" dirty="0" smtClean="0"/>
              <a:t> Strictly</a:t>
            </a:r>
            <a:r>
              <a:rPr lang="en-US" baseline="0" dirty="0" smtClean="0"/>
              <a:t> speaking </a:t>
            </a:r>
            <a:r>
              <a:rPr lang="en-US" baseline="0" dirty="0" smtClean="0">
                <a:latin typeface="Times New Roman" pitchFamily="-110" charset="0"/>
                <a:ea typeface="ＭＳ Ｐゴシック" pitchFamily="-110" charset="-128"/>
                <a:cs typeface="ＭＳ Ｐゴシック" pitchFamily="-110" charset="-128"/>
              </a:rPr>
              <a:t>t</a:t>
            </a:r>
            <a:r>
              <a:rPr lang="en-US" dirty="0" smtClean="0">
                <a:latin typeface="Times New Roman" pitchFamily="-110" charset="0"/>
                <a:ea typeface="ＭＳ Ｐゴシック" pitchFamily="-110" charset="-128"/>
                <a:cs typeface="ＭＳ Ｐゴシック" pitchFamily="-110" charset="-128"/>
              </a:rPr>
              <a:t>he first panel</a:t>
            </a:r>
            <a:r>
              <a:rPr lang="en-US" baseline="0" dirty="0" smtClean="0">
                <a:latin typeface="Times New Roman" pitchFamily="-110" charset="0"/>
                <a:ea typeface="ＭＳ Ｐゴシック" pitchFamily="-110" charset="-128"/>
                <a:cs typeface="ＭＳ Ｐゴシック" pitchFamily="-110" charset="-128"/>
              </a:rPr>
              <a:t> </a:t>
            </a:r>
            <a:r>
              <a:rPr lang="en-US" dirty="0" smtClean="0">
                <a:latin typeface="Times New Roman" pitchFamily="-110" charset="0"/>
                <a:ea typeface="ＭＳ Ｐゴシック" pitchFamily="-110" charset="-128"/>
                <a:cs typeface="ＭＳ Ｐゴシック" pitchFamily="-110" charset="-128"/>
              </a:rPr>
              <a:t>shows cut through a plane passing through the Earth and is parallel to the Sun’s equatorial plane.</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The second plane is a </a:t>
            </a:r>
            <a:r>
              <a:rPr lang="en-US" dirty="0" err="1" smtClean="0">
                <a:latin typeface="Times New Roman" pitchFamily="-110" charset="0"/>
                <a:ea typeface="ＭＳ Ｐゴシック" pitchFamily="-110" charset="-128"/>
                <a:cs typeface="ＭＳ Ｐゴシック" pitchFamily="-110" charset="-128"/>
              </a:rPr>
              <a:t>meridianal</a:t>
            </a:r>
            <a:r>
              <a:rPr lang="en-US" dirty="0" smtClean="0">
                <a:latin typeface="Times New Roman" pitchFamily="-110" charset="0"/>
                <a:ea typeface="ＭＳ Ｐゴシック" pitchFamily="-110" charset="-128"/>
                <a:cs typeface="ＭＳ Ｐゴシック" pitchFamily="-110" charset="-128"/>
              </a:rPr>
              <a:t> cut passing through the Earth. The latitude goes from -60 to 60 degrees.</a:t>
            </a:r>
          </a:p>
          <a:p>
            <a:r>
              <a:rPr lang="en-US" dirty="0" smtClean="0">
                <a:latin typeface="Times New Roman" pitchFamily="-110" charset="0"/>
                <a:ea typeface="ＭＳ Ｐゴシック" pitchFamily="-110" charset="-128"/>
                <a:cs typeface="ＭＳ Ｐゴシック" pitchFamily="-110" charset="-128"/>
              </a:rPr>
              <a:t>The third  panel shows Longitude-Latitude map of a quasi sphere at 1 AU  cut for latitudes with</a:t>
            </a:r>
            <a:r>
              <a:rPr lang="en-US" baseline="0" dirty="0" smtClean="0">
                <a:latin typeface="Times New Roman" pitchFamily="-110" charset="0"/>
                <a:ea typeface="ＭＳ Ｐゴシック" pitchFamily="-110" charset="-128"/>
                <a:cs typeface="ＭＳ Ｐゴシック" pitchFamily="-110" charset="-128"/>
              </a:rPr>
              <a:t> absolute values</a:t>
            </a:r>
            <a:r>
              <a:rPr lang="en-US" dirty="0" smtClean="0">
                <a:latin typeface="Times New Roman" pitchFamily="-110" charset="0"/>
                <a:ea typeface="ＭＳ Ｐゴシック" pitchFamily="-110" charset="-128"/>
                <a:cs typeface="ＭＳ Ｐゴシック" pitchFamily="-110" charset="-128"/>
              </a:rPr>
              <a:t> more than 60 deg. </a:t>
            </a: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You</a:t>
            </a:r>
            <a:r>
              <a:rPr lang="en-US" baseline="0" dirty="0" smtClean="0">
                <a:latin typeface="Times New Roman" pitchFamily="-110" charset="0"/>
                <a:ea typeface="ＭＳ Ｐゴシック" pitchFamily="-110" charset="-128"/>
                <a:cs typeface="ＭＳ Ｐゴシック" pitchFamily="-110" charset="-128"/>
              </a:rPr>
              <a:t> can see that CME causes enormous disturbance throughout the whole </a:t>
            </a:r>
            <a:r>
              <a:rPr lang="en-US" baseline="0" dirty="0" err="1" smtClean="0">
                <a:latin typeface="Times New Roman" pitchFamily="-110" charset="0"/>
                <a:ea typeface="ＭＳ Ｐゴシック" pitchFamily="-110" charset="-128"/>
                <a:cs typeface="ＭＳ Ｐゴシック" pitchFamily="-110" charset="-128"/>
              </a:rPr>
              <a:t>heliosphere</a:t>
            </a:r>
            <a:r>
              <a:rPr lang="en-US" baseline="0" dirty="0" smtClean="0">
                <a:latin typeface="Times New Roman" pitchFamily="-110" charset="0"/>
                <a:ea typeface="ＭＳ Ｐゴシック" pitchFamily="-110" charset="-128"/>
                <a:cs typeface="ＭＳ Ｐゴシック" pitchFamily="-110" charset="-128"/>
              </a:rPr>
              <a:t>. Sometimes </a:t>
            </a:r>
            <a:r>
              <a:rPr lang="en-US" baseline="0" dirty="0" err="1" smtClean="0">
                <a:latin typeface="Times New Roman" pitchFamily="-110" charset="0"/>
                <a:ea typeface="ＭＳ Ｐゴシック" pitchFamily="-110" charset="-128"/>
                <a:cs typeface="ＭＳ Ｐゴシック" pitchFamily="-110" charset="-128"/>
              </a:rPr>
              <a:t>CMEs</a:t>
            </a:r>
            <a:r>
              <a:rPr lang="en-US" baseline="0" dirty="0" smtClean="0">
                <a:latin typeface="Times New Roman" pitchFamily="-110" charset="0"/>
                <a:ea typeface="ＭＳ Ｐゴシック" pitchFamily="-110" charset="-128"/>
                <a:cs typeface="ＭＳ Ｐゴシック" pitchFamily="-110" charset="-128"/>
              </a:rPr>
              <a:t> are called space hurricanes. For terrestrial (regular) weather we need to know the propagation path and strength of a hurricane. The same way in space weather  we need to know the propagation path and strength (speed, mass) of a CME to estimate it’s possible impact.</a:t>
            </a:r>
            <a:endParaRPr lang="en-US" dirty="0" smtClean="0">
              <a:latin typeface="Times New Roman" pitchFamily="-110" charset="0"/>
              <a:ea typeface="ＭＳ Ｐゴシック" pitchFamily="-110" charset="-128"/>
              <a:cs typeface="ＭＳ Ｐゴシック" pitchFamily="-110" charset="-128"/>
            </a:endParaRPr>
          </a:p>
          <a:p>
            <a:endParaRPr lang="en-US" dirty="0" smtClean="0">
              <a:latin typeface="Times New Roman" pitchFamily="-110" charset="0"/>
              <a:ea typeface="ＭＳ Ｐゴシック" pitchFamily="-110" charset="-128"/>
              <a:cs typeface="ＭＳ Ｐゴシック" pitchFamily="-110" charset="-128"/>
            </a:endParaRPr>
          </a:p>
          <a:p>
            <a:r>
              <a:rPr lang="en-US" dirty="0" smtClean="0">
                <a:latin typeface="Times New Roman" pitchFamily="-110" charset="0"/>
                <a:ea typeface="ＭＳ Ｐゴシック" pitchFamily="-110" charset="-128"/>
                <a:cs typeface="ＭＳ Ｐゴシック" pitchFamily="-110" charset="-128"/>
              </a:rPr>
              <a:t>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a:bodyPr>
          <a:lstStyle/>
          <a:p>
            <a:r>
              <a:rPr lang="en-US" dirty="0" smtClean="0"/>
              <a:t>Solar flare is a sudden brightening observed over the Sun's surface or the solar limb, which is interpreted as a large energy release. Flares are mainly followed by a mass ejections from the solar atmosphere called coronal mass ejections. The flare ejects clouds of electrons, ions, and atoms through the corona of the sun into space. </a:t>
            </a:r>
          </a:p>
          <a:p>
            <a:r>
              <a:rPr lang="en-US" dirty="0" smtClean="0"/>
              <a:t>In this slide is shown the solar flare of 2012  July 12. </a:t>
            </a:r>
          </a:p>
          <a:p>
            <a:r>
              <a:rPr lang="en-US" dirty="0" smtClean="0"/>
              <a:t>The three color images show SDO satellite (</a:t>
            </a:r>
            <a:r>
              <a:rPr lang="en-US" dirty="0" smtClean="0">
                <a:hlinkClick r:id="rId3"/>
              </a:rPr>
              <a:t>http://iswa3.ccmc.gsfc.nasa.gov/wiki/index.php/Glossary</a:t>
            </a:r>
            <a:r>
              <a:rPr lang="en-US" dirty="0" smtClean="0"/>
              <a:t>) images of the same flare in three different wave length intervals: 1) the left is SDO EVE X-ray image (</a:t>
            </a:r>
            <a:r>
              <a:rPr lang="en-US" b="1" i="1" dirty="0" smtClean="0">
                <a:hlinkClick r:id="rId4"/>
              </a:rPr>
              <a:t>http://iswa3.ccmc.gsfc.nasa.gov/wiki/index.php/Full_iSWA_Cygnet_List</a:t>
            </a:r>
            <a:endParaRPr lang="en-US" b="1" i="1" dirty="0" smtClean="0"/>
          </a:p>
          <a:p>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central panel shows SDO AIA extreme ultraviolet image for 13.1 nm </a:t>
            </a:r>
            <a:r>
              <a:rPr lang="en-US" dirty="0" smtClean="0">
                <a:hlinkClick r:id="rId5"/>
              </a:rPr>
              <a:t>http://iswa3.ccmc.gsfc.nasa.gov/wiki/index.php/SDO_AIA_131</a:t>
            </a:r>
            <a:endParaRPr lang="en-US" dirty="0" smtClean="0"/>
          </a:p>
          <a:p>
            <a:endParaRPr lang="en-US" dirty="0" smtClean="0"/>
          </a:p>
          <a:p>
            <a:r>
              <a:rPr lang="en-US" dirty="0" smtClean="0"/>
              <a:t>and the right hand side movie - for </a:t>
            </a:r>
            <a:r>
              <a:rPr lang="en-US" smtClean="0"/>
              <a:t>a  </a:t>
            </a:r>
            <a:r>
              <a:rPr lang="en-US" dirty="0" smtClean="0"/>
              <a:t>longer length of 19.3</a:t>
            </a:r>
          </a:p>
          <a:p>
            <a:r>
              <a:rPr lang="en-US" dirty="0" smtClean="0"/>
              <a:t> nm  </a:t>
            </a:r>
            <a:r>
              <a:rPr lang="en-US" dirty="0" smtClean="0">
                <a:hlinkClick r:id="rId6"/>
              </a:rPr>
              <a:t>http://iswa3.ccmc.gsfc.nasa.gov/wiki/index.php/SDO_AIA_193</a:t>
            </a:r>
            <a:r>
              <a:rPr lang="en-US" dirty="0" smtClean="0"/>
              <a:t> </a:t>
            </a:r>
          </a:p>
          <a:p>
            <a:r>
              <a:rPr lang="en-US" dirty="0" smtClean="0">
                <a:ea typeface="ＭＳ Ｐゴシック" charset="-128"/>
                <a:cs typeface="ＭＳ Ｐゴシック" charset="-128"/>
              </a:rPr>
              <a:t>In this slide is shown also in the lower left corner  a </a:t>
            </a:r>
            <a:r>
              <a:rPr lang="en-US" dirty="0" err="1" smtClean="0">
                <a:ea typeface="ＭＳ Ｐゴシック" charset="-128"/>
                <a:cs typeface="ＭＳ Ｐゴシック" charset="-128"/>
              </a:rPr>
              <a:t>magnetogram</a:t>
            </a:r>
            <a:r>
              <a:rPr lang="en-US" dirty="0" smtClean="0">
                <a:ea typeface="ＭＳ Ｐゴシック" charset="-128"/>
                <a:cs typeface="ＭＳ Ｐゴシック" charset="-128"/>
              </a:rPr>
              <a:t> (</a:t>
            </a:r>
          </a:p>
          <a:p>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magnetic field map - of the solar photosphere for the same period of time. This flare is associated to the large and magnetically complicated active region in the southern hemisphere of the solar surface as is usually takes place. </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lnSpcReduction="10000"/>
          </a:bodyPr>
          <a:lstStyle/>
          <a:p>
            <a:r>
              <a:rPr lang="en-US" dirty="0" smtClean="0"/>
              <a:t>In this slide is shown the time line for the X-ray flux intensity </a:t>
            </a:r>
          </a:p>
          <a:p>
            <a:r>
              <a:rPr lang="en-US" dirty="0" smtClean="0"/>
              <a:t>(</a:t>
            </a:r>
            <a:r>
              <a:rPr lang="en-US" dirty="0" smtClean="0">
                <a:hlinkClick r:id="rId3"/>
              </a:rPr>
              <a:t>http://iswa3.ccmc.gsfc.nasa.gov/wiki/index.php/GOES_X-RAY</a:t>
            </a:r>
            <a:r>
              <a:rPr lang="en-US" dirty="0" smtClean="0"/>
              <a:t>)  for the same flare of 2012  July 12, in two different wave length intervals . A strong flare usually manifests itself by a sudden a jump of the X-ray intensity. </a:t>
            </a:r>
          </a:p>
          <a:p>
            <a:r>
              <a:rPr lang="en-US" dirty="0" smtClean="0"/>
              <a:t>The flares are characterized by classes according to their X-ray flux intensity in the 0.1 – 0.8 nm wavelength range.</a:t>
            </a:r>
          </a:p>
          <a:p>
            <a:r>
              <a:rPr lang="en-US" dirty="0" smtClean="0"/>
              <a:t>Flux[</a:t>
            </a:r>
            <a:r>
              <a:rPr lang="en-US" dirty="0" err="1" smtClean="0"/>
              <a:t>Wm</a:t>
            </a:r>
            <a:r>
              <a:rPr lang="en-US" dirty="0" smtClean="0"/>
              <a:t>^(-2)] &gt; 10^(-4)      X - (</a:t>
            </a:r>
            <a:r>
              <a:rPr lang="en-US" dirty="0" err="1" smtClean="0"/>
              <a:t>eXtreme</a:t>
            </a:r>
            <a:r>
              <a:rPr lang="en-US" dirty="0" smtClean="0"/>
              <a:t>), strong</a:t>
            </a:r>
          </a:p>
          <a:p>
            <a:r>
              <a:rPr lang="en-US" dirty="0" smtClean="0"/>
              <a:t>Flux[</a:t>
            </a:r>
            <a:r>
              <a:rPr lang="en-US" dirty="0" err="1" smtClean="0"/>
              <a:t>Wm</a:t>
            </a:r>
            <a:r>
              <a:rPr lang="en-US" dirty="0" smtClean="0"/>
              <a:t>^(-2)] &gt; 10^(-5)      M – (Moderate)</a:t>
            </a:r>
          </a:p>
          <a:p>
            <a:r>
              <a:rPr lang="en-US" dirty="0" smtClean="0"/>
              <a:t>Flux[</a:t>
            </a:r>
            <a:r>
              <a:rPr lang="en-US" dirty="0" err="1" smtClean="0"/>
              <a:t>Wm</a:t>
            </a:r>
            <a:r>
              <a:rPr lang="en-US" dirty="0" smtClean="0"/>
              <a:t>^(-2)] &gt; 10^(-6)      C – (Common)</a:t>
            </a:r>
          </a:p>
          <a:p>
            <a:r>
              <a:rPr lang="en-US" dirty="0" smtClean="0"/>
              <a:t>Flux[</a:t>
            </a:r>
            <a:r>
              <a:rPr lang="en-US" dirty="0" err="1" smtClean="0"/>
              <a:t>Wm</a:t>
            </a:r>
            <a:r>
              <a:rPr lang="en-US" dirty="0" smtClean="0"/>
              <a:t>^(-2)] &gt; 10^(-7)      B – (Background)</a:t>
            </a:r>
          </a:p>
          <a:p>
            <a:r>
              <a:rPr lang="en-US" dirty="0" smtClean="0"/>
              <a:t>Flux[</a:t>
            </a:r>
            <a:r>
              <a:rPr lang="en-US" dirty="0" err="1" smtClean="0"/>
              <a:t>Wm</a:t>
            </a:r>
            <a:r>
              <a:rPr lang="en-US" dirty="0" smtClean="0"/>
              <a:t>^(-2)] &gt; 10^(-8)      A </a:t>
            </a:r>
          </a:p>
          <a:p>
            <a:endParaRPr lang="en-US" dirty="0" smtClean="0"/>
          </a:p>
          <a:p>
            <a:r>
              <a:rPr lang="en-US" dirty="0" smtClean="0"/>
              <a:t>M1.4 class flare that at the peak the flare intensity was equal to: </a:t>
            </a:r>
          </a:p>
          <a:p>
            <a:endParaRPr lang="en-US" dirty="0" smtClean="0"/>
          </a:p>
          <a:p>
            <a:r>
              <a:rPr lang="en-US" dirty="0" smtClean="0"/>
              <a:t>flux/Wm^(-2)=1.4*10^(-4)</a:t>
            </a:r>
          </a:p>
          <a:p>
            <a:endParaRPr lang="en-US" dirty="0" smtClean="0"/>
          </a:p>
          <a:p>
            <a:endParaRPr lang="en-US" dirty="0" smtClean="0"/>
          </a:p>
          <a:p>
            <a:endParaRPr lang="en-US" dirty="0" smtClean="0"/>
          </a:p>
          <a:p>
            <a:endParaRPr lang="en-US" dirty="0" smtClean="0"/>
          </a:p>
          <a:p>
            <a:r>
              <a:rPr lang="en-US"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effectLst>
                  <a:outerShdw blurRad="38100" dist="38100" dir="2700000" algn="tl">
                    <a:srgbClr val="000000"/>
                  </a:outerShdw>
                </a:effectLst>
                <a:latin typeface="Helvetica"/>
                <a:cs typeface="Helvetica"/>
              </a:rPr>
              <a:t>Solar flares have been monitored by x-ray detectors on GOES satellites since 1976.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ffectLst>
                  <a:outerShdw blurRad="38100" dist="38100" dir="2700000" algn="tl">
                    <a:srgbClr val="000000"/>
                  </a:outerShdw>
                </a:effectLst>
                <a:latin typeface="Helvetica"/>
                <a:cs typeface="Helvetica"/>
              </a:rPr>
              <a:t>In this plot the frequency of the X-class flares is plotted over the sunspot number plot. Green dots represent 1-2 X-class flares, yellow – 3-9 X-class flares and red – 10+ X class flares.  </a:t>
            </a:r>
          </a:p>
          <a:p>
            <a:r>
              <a:rPr lang="en-US" dirty="0" smtClean="0">
                <a:effectLst>
                  <a:outerShdw blurRad="38100" dist="38100" dir="2700000" algn="tl">
                    <a:srgbClr val="000000"/>
                  </a:outerShdw>
                </a:effectLst>
                <a:latin typeface="Helvetica"/>
                <a:cs typeface="Helvetica"/>
              </a:rPr>
              <a:t>You can see that the number of X-Class flares per month increases with the number of sunspots, but big flares can occur anytime sunspots are present.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smtClean="0">
              <a:solidFill>
                <a:srgbClr val="E900AE"/>
              </a:solidFill>
              <a:effectLst>
                <a:outerShdw blurRad="38100" dist="38100" dir="2700000" algn="tl">
                  <a:srgbClr val="000000"/>
                </a:outerShdw>
              </a:effectLst>
              <a:latin typeface="Helvetica"/>
              <a:cs typeface="Helvetica"/>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762000"/>
            <a:ext cx="4648200" cy="3486150"/>
          </a:xfrm>
        </p:spPr>
      </p:sp>
      <p:sp>
        <p:nvSpPr>
          <p:cNvPr id="3" name="Notes Placeholder 2"/>
          <p:cNvSpPr>
            <a:spLocks noGrp="1"/>
          </p:cNvSpPr>
          <p:nvPr>
            <p:ph type="body" idx="1"/>
          </p:nvPr>
        </p:nvSpPr>
        <p:spPr/>
        <p:txBody>
          <a:bodyPr>
            <a:normAutofit/>
          </a:bodyPr>
          <a:lstStyle/>
          <a:p>
            <a:r>
              <a:rPr lang="en-US" dirty="0" smtClean="0">
                <a:latin typeface="Helvetica"/>
                <a:cs typeface="Helvetica"/>
              </a:rPr>
              <a:t>Flares tend to occur in isolation, localized in space and time but with strong correlations; typically one active region will produce dozens of flares, especially during periods of flux emergence (often near the beginning of the lifetime of a given region, but not always). </a:t>
            </a:r>
            <a:r>
              <a:rPr lang="en-US" dirty="0" smtClean="0">
                <a:solidFill>
                  <a:srgbClr val="000090"/>
                </a:solidFill>
                <a:latin typeface="Helvetica"/>
                <a:cs typeface="Helvetica"/>
              </a:rPr>
              <a:t>The most powerful events usually occur in active regions.</a:t>
            </a:r>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Helvetica"/>
                <a:cs typeface="Helvetica"/>
              </a:rPr>
              <a:t>Cause radio blackout through changing the structures/composition of the ionosphere (sudden </a:t>
            </a:r>
            <a:r>
              <a:rPr lang="en-US" dirty="0" err="1" smtClean="0">
                <a:latin typeface="Helvetica"/>
                <a:cs typeface="Helvetica"/>
              </a:rPr>
              <a:t>ionospheric</a:t>
            </a:r>
            <a:r>
              <a:rPr lang="en-US" dirty="0" smtClean="0">
                <a:latin typeface="Helvetica"/>
                <a:cs typeface="Helvetica"/>
              </a:rPr>
              <a:t> disturbances) – </a:t>
            </a:r>
            <a:r>
              <a:rPr lang="en-US" dirty="0" err="1" smtClean="0">
                <a:latin typeface="Helvetica"/>
                <a:cs typeface="Helvetica"/>
              </a:rPr>
              <a:t>x</a:t>
            </a:r>
            <a:r>
              <a:rPr lang="en-US" dirty="0" smtClean="0">
                <a:latin typeface="Helvetica"/>
                <a:cs typeface="Helvetica"/>
              </a:rPr>
              <a:t> ray and EUV emissions, </a:t>
            </a:r>
            <a:r>
              <a:rPr lang="en-US" dirty="0" smtClean="0">
                <a:solidFill>
                  <a:srgbClr val="FF0000"/>
                </a:solidFill>
                <a:latin typeface="Helvetica"/>
                <a:cs typeface="Helvetica"/>
              </a:rPr>
              <a:t>lasting minutes to hours</a:t>
            </a:r>
          </a:p>
          <a:p>
            <a:r>
              <a:rPr lang="en-US" dirty="0" smtClean="0">
                <a:latin typeface="Helvetica"/>
                <a:cs typeface="Helvetica"/>
              </a:rPr>
              <a:t>Affect radio communications, GPS, directly by its radio noises at different wavelengths</a:t>
            </a:r>
          </a:p>
          <a:p>
            <a:r>
              <a:rPr lang="en-US" dirty="0" smtClean="0">
                <a:latin typeface="Helvetica"/>
                <a:cs typeface="Helvetica"/>
              </a:rPr>
              <a:t>Contribute to Solar Energetic Particle events (SEP) – proton radiation, </a:t>
            </a:r>
            <a:r>
              <a:rPr lang="en-US" dirty="0" smtClean="0">
                <a:solidFill>
                  <a:srgbClr val="FF0000"/>
                </a:solidFill>
                <a:latin typeface="Helvetica"/>
                <a:cs typeface="Helvetica"/>
              </a:rPr>
              <a:t>lasting a couple of days</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p:cNvSpPr>
          <p:nvPr>
            <p:ph type="sldImg"/>
          </p:nvPr>
        </p:nvSpPr>
        <p:spPr>
          <a:ln/>
        </p:spPr>
      </p:sp>
      <p:sp>
        <p:nvSpPr>
          <p:cNvPr id="43011"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Solar flares are often accompanied by</a:t>
            </a:r>
            <a:r>
              <a:rPr lang="en-US" baseline="0" dirty="0" smtClean="0">
                <a:ea typeface="ＭＳ Ｐゴシック" charset="-128"/>
                <a:cs typeface="ＭＳ Ｐゴシック" charset="-128"/>
              </a:rPr>
              <a:t> so called Coronal Mass Ejection (CME), when</a:t>
            </a:r>
            <a:r>
              <a:rPr lang="en-US" dirty="0" smtClean="0">
                <a:ea typeface="ＭＳ Ｐゴシック" charset="-128"/>
                <a:cs typeface="ＭＳ Ｐゴシック" charset="-128"/>
              </a:rPr>
              <a:t> huge mass of solar plasma erupts from the solar atmosphere. </a:t>
            </a:r>
            <a:r>
              <a:rPr lang="en-US" dirty="0" smtClean="0">
                <a:ea typeface="ＭＳ Ｐゴシック" charset="-128"/>
                <a:cs typeface="ＭＳ Ｐゴシック" charset="-128"/>
                <a:hlinkClick r:id="rId3"/>
              </a:rPr>
              <a:t>http://iswa3.ccmc.gsfc.nasa.gov/wiki/index.php/Glossary</a:t>
            </a:r>
            <a:r>
              <a:rPr lang="en-US" dirty="0" smtClean="0">
                <a:ea typeface="ＭＳ Ｐゴシック" charset="-128"/>
                <a:cs typeface="ＭＳ Ｐゴシック" charset="-128"/>
              </a:rPr>
              <a:t> ). </a:t>
            </a:r>
          </a:p>
          <a:p>
            <a:r>
              <a:rPr lang="en-US" dirty="0" smtClean="0">
                <a:ea typeface="ＭＳ Ｐゴシック" charset="-128"/>
                <a:cs typeface="ＭＳ Ｐゴシック" charset="-128"/>
              </a:rPr>
              <a:t>If CME is directed towards Earth, it  can reach the Earth in 1-3 days, , depending on it’s speed and size. </a:t>
            </a:r>
            <a:r>
              <a:rPr lang="en-US" dirty="0" err="1" smtClean="0">
                <a:ea typeface="ＭＳ Ｐゴシック" charset="-128"/>
                <a:cs typeface="ＭＳ Ｐゴシック" charset="-128"/>
              </a:rPr>
              <a:t>CMEs</a:t>
            </a:r>
            <a:r>
              <a:rPr lang="en-US" dirty="0" smtClean="0">
                <a:ea typeface="ＭＳ Ｐゴシック" charset="-128"/>
                <a:cs typeface="ＭＳ Ｐゴシック" charset="-128"/>
              </a:rPr>
              <a:t> are usually causing the strongest geomagnetic storms.</a:t>
            </a:r>
          </a:p>
          <a:p>
            <a:endParaRPr lang="en-US" dirty="0">
              <a:ea typeface="ＭＳ Ｐゴシック" charset="-128"/>
              <a:cs typeface="ＭＳ Ｐゴシック" charset="-128"/>
            </a:endParaRPr>
          </a:p>
        </p:txBody>
      </p:sp>
      <p:sp>
        <p:nvSpPr>
          <p:cNvPr id="43012" name="Slide Number Placeholder 3"/>
          <p:cNvSpPr>
            <a:spLocks noGrp="1"/>
          </p:cNvSpPr>
          <p:nvPr>
            <p:ph type="sldNum" sz="quarter" idx="5"/>
          </p:nvPr>
        </p:nvSpPr>
        <p:spPr>
          <a:noFill/>
        </p:spPr>
        <p:txBody>
          <a:bodyPr/>
          <a:lstStyle/>
          <a:p>
            <a:fld id="{2726EFC3-53C0-B447-96E6-07BB2E86B640}" type="slidenum">
              <a:rPr lang="en-US" smtClean="0">
                <a:latin typeface="Times New Roman" charset="0"/>
                <a:ea typeface="ＭＳ Ｐゴシック" charset="-128"/>
                <a:cs typeface="ＭＳ Ｐゴシック" charset="-128"/>
              </a:rPr>
              <a:pPr/>
              <a:t>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FF0000"/>
                </a:solidFill>
                <a:latin typeface="Helvetica"/>
                <a:cs typeface="Helvetica"/>
              </a:rPr>
              <a:t>The most energetic CMEs occur in close association with powerful flares. </a:t>
            </a:r>
            <a:r>
              <a:rPr lang="en-US" sz="1200" dirty="0" smtClean="0">
                <a:latin typeface="Helvetica"/>
                <a:cs typeface="Helvetica"/>
              </a:rPr>
              <a:t>Nevertheless large-scale CMEs do occur in the absence of major flares even though these tend to be slower and less energetic. </a:t>
            </a:r>
          </a:p>
          <a:p>
            <a:endParaRPr lang="en-US" sz="1200" dirty="0" smtClean="0">
              <a:latin typeface="Helvetica"/>
              <a:cs typeface="Helvetica"/>
            </a:endParaRPr>
          </a:p>
          <a:p>
            <a:r>
              <a:rPr lang="en-US" sz="1200" smtClean="0"/>
              <a:t>When strong flare/CME occurs, it gives off emission across the whole electromagnetic spectrum, at the same time energetic particles</a:t>
            </a:r>
            <a:r>
              <a:rPr lang="en-US" sz="1200" dirty="0"/>
              <a:t>.</a:t>
            </a:r>
            <a:endParaRPr lang="en-US" sz="1200" smtClean="0">
              <a:latin typeface="Helvetica"/>
              <a:cs typeface="Helvetica"/>
            </a:endParaRPr>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8213" y="4414838"/>
            <a:ext cx="5133975" cy="4424362"/>
          </a:xfrm>
        </p:spPr>
        <p:txBody>
          <a:bodyPr>
            <a:normAutofit/>
          </a:bodyPr>
          <a:lstStyle/>
          <a:p>
            <a:r>
              <a:rPr lang="en-US" dirty="0" smtClean="0"/>
              <a:t>In this slide is shown the solar flare of 2012  July 12 yet again and the following CME in the SDO EUV 193 image.</a:t>
            </a:r>
          </a:p>
          <a:p>
            <a:r>
              <a:rPr lang="en-US" dirty="0" smtClean="0"/>
              <a:t>You can see the motion of the material and opening of the coronal loops in the area adjacent to the flare and the active region. </a:t>
            </a:r>
          </a:p>
          <a:p>
            <a:endParaRPr lang="en-US" dirty="0"/>
          </a:p>
        </p:txBody>
      </p:sp>
      <p:sp>
        <p:nvSpPr>
          <p:cNvPr id="4" name="Slide Number Placeholder 3"/>
          <p:cNvSpPr>
            <a:spLocks noGrp="1"/>
          </p:cNvSpPr>
          <p:nvPr>
            <p:ph type="sldNum" sz="quarter" idx="10"/>
          </p:nvPr>
        </p:nvSpPr>
        <p:spPr/>
        <p:txBody>
          <a:bodyPr/>
          <a:lstStyle/>
          <a:p>
            <a:pPr>
              <a:defRPr/>
            </a:pPr>
            <a:fld id="{2E234A83-986C-004D-9D78-E8B613382D2C}" type="slidenum">
              <a:rPr lang="en-US" smtClean="0"/>
              <a:pPr>
                <a:defRPr/>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AE6458-04E7-2B49-B2F6-0CB6C45F6CF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C75BB11-3076-2249-BC39-9FBC22F6AF1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FFA4D7-B0A8-D040-82F4-964EC3313F0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15622874-56BA-C542-87BC-027FCEF90B0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extLst>
      <p:ext uri="{BB962C8B-B14F-4D97-AF65-F5344CB8AC3E}">
        <p14:creationId xmlns:p14="http://schemas.microsoft.com/office/powerpoint/2010/main" val="1854440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D4DA0D-4BF0-E846-859E-1DBEEB5002EF}" type="datetimeFigureOut">
              <a:rPr lang="en-US" smtClean="0"/>
              <a:pPr/>
              <a:t>2/23/16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3FB90C-9476-0148-8693-AD9B84214A52}" type="slidenum">
              <a:rPr lang="en-US" smtClean="0"/>
              <a:pPr/>
              <a:t>‹#›</a:t>
            </a:fld>
            <a:endParaRPr lang="en-US"/>
          </a:p>
        </p:txBody>
      </p:sp>
      <p:sp>
        <p:nvSpPr>
          <p:cNvPr id="8" name="ClipArt Placeholder 7"/>
          <p:cNvSpPr>
            <a:spLocks noGrp="1"/>
          </p:cNvSpPr>
          <p:nvPr>
            <p:ph type="clipArt" sz="quarter" idx="13"/>
          </p:nvPr>
        </p:nvSpPr>
        <p:spPr>
          <a:xfrm>
            <a:off x="1905000" y="1216025"/>
            <a:ext cx="914400" cy="914400"/>
          </a:xfrm>
          <a:prstGeom prst="rect">
            <a:avLst/>
          </a:prstGeom>
        </p:spPr>
        <p:txBody>
          <a:bodyPr/>
          <a:lstStyle/>
          <a:p>
            <a:endParaRPr lang="en-US"/>
          </a:p>
        </p:txBody>
      </p:sp>
    </p:spTree>
    <p:extLst>
      <p:ext uri="{BB962C8B-B14F-4D97-AF65-F5344CB8AC3E}">
        <p14:creationId xmlns:p14="http://schemas.microsoft.com/office/powerpoint/2010/main" val="1271208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44BE5BB-CED3-154C-9D16-1E3ABA88CE5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2D562F3-B5B3-0E42-B7BB-B5DACEA315F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5C6FD68-B14E-4A4F-843E-59C9383F88D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0A8DC56-8435-9349-AF3D-0E82F729867D}"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3772C851-4D99-5C4D-A4AD-D45DBBEF4EF8}"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60767DF-0353-6D42-B049-B7FDF8015C1E}"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7BEC8CF-0A03-8D40-84F7-AD599FBD3C5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42435F4-21D5-8B40-A708-44D97521D32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ea typeface="ＭＳ Ｐゴシック" pitchFamily="1" charset="-128"/>
                <a:cs typeface="ＭＳ Ｐゴシック" pitchFamily="1" charset="-128"/>
              </a:defRPr>
            </a:lvl1pPr>
          </a:lstStyle>
          <a:p>
            <a:pPr>
              <a:defRPr/>
            </a:pPr>
            <a:fld id="{40A4FAF0-3017-7141-A76D-389B6CA64355}"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latin typeface="Times" pitchFamily="1" charset="0"/>
              <a:ea typeface="ＭＳ Ｐゴシック" pitchFamily="1" charset="-128"/>
              <a:cs typeface="ＭＳ Ｐゴシック" pitchFamily="1" charset="-128"/>
            </a:endParaRPr>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latin typeface="Times" pitchFamily="1" charset="0"/>
              <a:ea typeface="ＭＳ Ｐゴシック" pitchFamily="1" charset="-128"/>
              <a:cs typeface="ＭＳ Ｐゴシック" pitchFamily="1" charset="-128"/>
            </a:endParaRPr>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latin typeface="Times" pitchFamily="1" charset="0"/>
              <a:ea typeface="ＭＳ Ｐゴシック" pitchFamily="1" charset="-128"/>
              <a:cs typeface="ＭＳ Ｐゴシック" pitchFamily="1" charset="-128"/>
            </a:endParaRPr>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8" descr="CCMC-log-words-right copy"/>
          <p:cNvPicPr>
            <a:picLocks noChangeAspect="1" noChangeArrowheads="1"/>
          </p:cNvPicPr>
          <p:nvPr userDrawn="1"/>
        </p:nvPicPr>
        <p:blipFill>
          <a:blip r:embed="rId19"/>
          <a:srcRect/>
          <a:stretch>
            <a:fillRect/>
          </a:stretch>
        </p:blipFill>
        <p:spPr bwMode="auto">
          <a:xfrm>
            <a:off x="76200" y="0"/>
            <a:ext cx="1676400" cy="1111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9" r:id="rId13"/>
    <p:sldLayoutId id="2147483985" r:id="rId14"/>
    <p:sldLayoutId id="2147483986" r:id="rId15"/>
    <p:sldLayoutId id="2147483987" r:id="rId16"/>
    <p:sldLayoutId id="2147483988" r:id="rId17"/>
  </p:sldLayoutIdLst>
  <p:txStyles>
    <p:title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6.tiff"/><Relationship Id="rId6" Type="http://schemas.openxmlformats.org/officeDocument/2006/relationships/image" Target="../media/image7.png"/><Relationship Id="rId7" Type="http://schemas.openxmlformats.org/officeDocument/2006/relationships/image" Target="../media/image2.png"/><Relationship Id="rId1" Type="http://schemas.microsoft.com/office/2007/relationships/media" Target="file://localhost/Users/ataktaki/Sun/Presentations/SW_REDI_PPT/2015-05-14/20120712_1024_0193.mpg" TargetMode="External"/><Relationship Id="rId2" Type="http://schemas.openxmlformats.org/officeDocument/2006/relationships/video" Target="file://localhost/Users/ataktaki/Sun/Presentations/SW_REDI_PPT/2015-05-14/20120712_1024_0193.m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gif"/><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1.xml"/><Relationship Id="rId5" Type="http://schemas.openxmlformats.org/officeDocument/2006/relationships/image" Target="../media/image17.png"/><Relationship Id="rId6" Type="http://schemas.openxmlformats.org/officeDocument/2006/relationships/image" Target="../media/image2.png"/><Relationship Id="rId1" Type="http://schemas.microsoft.com/office/2007/relationships/media" Target="file://localhost/Users/ataktaki/Sun/Presentations/SW_REDI_PPT/filamenteruption_20120210_1024_0304.mpg" TargetMode="External"/><Relationship Id="rId2" Type="http://schemas.openxmlformats.org/officeDocument/2006/relationships/video" Target="file://localhost/Users/ataktaki/Sun/Presentations/SW_REDI_PPT/filamenteruption_20120210_1024_0304.m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xml"/><Relationship Id="rId5" Type="http://schemas.openxmlformats.org/officeDocument/2006/relationships/image" Target="../media/image2.png"/><Relationship Id="rId6" Type="http://schemas.openxmlformats.org/officeDocument/2006/relationships/image" Target="../media/image23.png"/><Relationship Id="rId1" Type="http://schemas.microsoft.com/office/2007/relationships/media" Target="file://localhost/Users/ataktaki/Sun/Presentations/SW_REDI_PPT/ENLIL_20120712CME.gif" TargetMode="External"/><Relationship Id="rId2" Type="http://schemas.openxmlformats.org/officeDocument/2006/relationships/video" Target="file://localhost/Users/ataktaki/Sun/Presentations/SW_REDI_PPT/ENLIL_20120712CME.gif"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4.png"/><Relationship Id="rId1" Type="http://schemas.microsoft.com/office/2007/relationships/media" Target="file://localhost/Users/ataktaki/Sun/Presentations/SW_REDI_PPT/zheng_lecture2/20110301_1024_0193.mpg" TargetMode="External"/><Relationship Id="rId2" Type="http://schemas.openxmlformats.org/officeDocument/2006/relationships/video" Target="file://localhost/Users/ataktaki/Sun/Presentations/SW_REDI_PPT/zheng_lecture2/20110301_1024_0193.mp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4.tiff"/><Relationship Id="rId6" Type="http://schemas.openxmlformats.org/officeDocument/2006/relationships/image" Target="../media/image5.tiff"/><Relationship Id="rId7" Type="http://schemas.openxmlformats.org/officeDocument/2006/relationships/image" Target="../media/image6.tiff"/><Relationship Id="rId8" Type="http://schemas.openxmlformats.org/officeDocument/2006/relationships/image" Target="../media/image2.png"/><Relationship Id="rId9" Type="http://schemas.openxmlformats.org/officeDocument/2006/relationships/image" Target="../media/image7.png"/><Relationship Id="rId1" Type="http://schemas.microsoft.com/office/2007/relationships/media" Target="file://localhost/Users/ataktaki/Sun/Presentations/SW_REDI_PPT/2015-05-14/20120712_1024_0193.mpg" TargetMode="External"/><Relationship Id="rId2" Type="http://schemas.openxmlformats.org/officeDocument/2006/relationships/video" Target="file://localhost/Users/ataktaki/Sun/Presentations/SW_REDI_PPT/2015-05-14/20120712_1024_0193.mp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6.gi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2.png"/><Relationship Id="rId6" Type="http://schemas.openxmlformats.org/officeDocument/2006/relationships/image" Target="../media/image2.png"/><Relationship Id="rId1" Type="http://schemas.microsoft.com/office/2007/relationships/media" Target="file://localhost/Users/ataktaki/Sun/Presentations/SW_REDI_PPT/2012_04_16_17_00_32_2012_04_16_20_00_32_AIA_304-hqZOOM.mp4" TargetMode="External"/><Relationship Id="rId2" Type="http://schemas.openxmlformats.org/officeDocument/2006/relationships/video" Target="file://localhost/Users/ataktaki/Sun/Presentations/SW_REDI_PPT/2012_04_16_17_00_32_2012_04_16_20_00_32_AIA_304-hqZOOM.mp4"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1" name="Text Box 12"/>
          <p:cNvSpPr txBox="1">
            <a:spLocks noChangeArrowheads="1"/>
          </p:cNvSpPr>
          <p:nvPr/>
        </p:nvSpPr>
        <p:spPr bwMode="auto">
          <a:xfrm>
            <a:off x="990600" y="2895600"/>
            <a:ext cx="7543800" cy="1200329"/>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b="1" dirty="0" smtClean="0">
                <a:latin typeface="Helvetica" charset="0"/>
              </a:rPr>
              <a:t>Flares, CMEs, Solar Wind High Speed Streams</a:t>
            </a:r>
            <a:endParaRPr lang="en-US" sz="3600" b="1" dirty="0">
              <a:latin typeface="Helvetica" charset="0"/>
            </a:endParaRPr>
          </a:p>
        </p:txBody>
      </p:sp>
      <p:sp>
        <p:nvSpPr>
          <p:cNvPr id="17412" name="Text Box 13"/>
          <p:cNvSpPr txBox="1">
            <a:spLocks noChangeArrowheads="1"/>
          </p:cNvSpPr>
          <p:nvPr/>
        </p:nvSpPr>
        <p:spPr bwMode="auto">
          <a:xfrm>
            <a:off x="2438400" y="5334000"/>
            <a:ext cx="4800600" cy="86177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smtClean="0">
                <a:latin typeface="Arial" charset="0"/>
              </a:rPr>
              <a:t>CCMC</a:t>
            </a:r>
          </a:p>
          <a:p>
            <a:pPr algn="ctr">
              <a:spcBef>
                <a:spcPct val="50000"/>
              </a:spcBef>
            </a:pPr>
            <a:r>
              <a:rPr lang="en-US" sz="2000" b="1" dirty="0" smtClean="0">
                <a:latin typeface="Arial" charset="0"/>
              </a:rPr>
              <a:t>NASA </a:t>
            </a:r>
            <a:r>
              <a:rPr lang="en-US" sz="2000" b="1" dirty="0">
                <a:latin typeface="Arial" charset="0"/>
              </a:rPr>
              <a:t>Goddard Space Flight Center</a:t>
            </a:r>
          </a:p>
        </p:txBody>
      </p:sp>
      <p:pic>
        <p:nvPicPr>
          <p:cNvPr id="17417" name="Picture 28" descr="CCMC-log-words-right copy"/>
          <p:cNvPicPr>
            <a:picLocks noChangeAspect="1" noChangeArrowheads="1"/>
          </p:cNvPicPr>
          <p:nvPr/>
        </p:nvPicPr>
        <p:blipFill>
          <a:blip r:embed="rId3"/>
          <a:srcRect/>
          <a:stretch>
            <a:fillRect/>
          </a:stretch>
        </p:blipFill>
        <p:spPr bwMode="auto">
          <a:xfrm>
            <a:off x="3276600" y="152400"/>
            <a:ext cx="1952625" cy="1295400"/>
          </a:xfrm>
          <a:prstGeom prst="rect">
            <a:avLst/>
          </a:prstGeom>
          <a:noFill/>
          <a:ln w="9525">
            <a:noFill/>
            <a:miter lim="800000"/>
            <a:headEnd/>
            <a:tailEnd/>
          </a:ln>
        </p:spPr>
      </p:pic>
      <p:sp>
        <p:nvSpPr>
          <p:cNvPr id="17418" name="Rectangle 25"/>
          <p:cNvSpPr>
            <a:spLocks noChangeArrowheads="1"/>
          </p:cNvSpPr>
          <p:nvPr/>
        </p:nvSpPr>
        <p:spPr bwMode="auto">
          <a:xfrm>
            <a:off x="3352800" y="4724400"/>
            <a:ext cx="3505200" cy="461963"/>
          </a:xfrm>
          <a:prstGeom prst="rect">
            <a:avLst/>
          </a:prstGeom>
          <a:noFill/>
          <a:ln w="9525">
            <a:noFill/>
            <a:miter lim="800000"/>
            <a:headEnd/>
            <a:tailEnd/>
          </a:ln>
        </p:spPr>
        <p:txBody>
          <a:bodyPr>
            <a:prstTxWarp prst="textNoShape">
              <a:avLst/>
            </a:prstTxWarp>
            <a:spAutoFit/>
          </a:bodyPr>
          <a:lstStyle/>
          <a:p>
            <a:pPr marL="457200" indent="-457200" algn="ct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GB" i="1" dirty="0">
                <a:solidFill>
                  <a:srgbClr val="000000"/>
                </a:solidFill>
                <a:latin typeface="Arial" charset="0"/>
              </a:rPr>
              <a:t>A</a:t>
            </a:r>
            <a:r>
              <a:rPr lang="en-GB" i="1" dirty="0" smtClean="0">
                <a:solidFill>
                  <a:srgbClr val="000000"/>
                </a:solidFill>
                <a:latin typeface="Arial" charset="0"/>
              </a:rPr>
              <a:t>. Taktakishvili</a:t>
            </a:r>
            <a:endParaRPr lang="en-GB" i="1" dirty="0">
              <a:solidFill>
                <a:srgbClr val="000000"/>
              </a:solidFill>
              <a:latin typeface="Arial" charset="0"/>
            </a:endParaRPr>
          </a:p>
        </p:txBody>
      </p:sp>
      <p:pic>
        <p:nvPicPr>
          <p:cNvPr id="17419" name="Picture 27" descr="swcLogo.png"/>
          <p:cNvPicPr>
            <a:picLocks noChangeAspect="1"/>
          </p:cNvPicPr>
          <p:nvPr/>
        </p:nvPicPr>
        <p:blipFill>
          <a:blip r:embed="rId4"/>
          <a:srcRect/>
          <a:stretch>
            <a:fillRect/>
          </a:stretch>
        </p:blipFill>
        <p:spPr bwMode="auto">
          <a:xfrm>
            <a:off x="6705600" y="152400"/>
            <a:ext cx="1219200" cy="1219200"/>
          </a:xfrm>
          <a:prstGeom prst="rect">
            <a:avLst/>
          </a:prstGeom>
          <a:noFill/>
          <a:ln w="9525">
            <a:noFill/>
            <a:miter lim="800000"/>
            <a:headEnd/>
            <a:tailEnd/>
          </a:ln>
        </p:spPr>
      </p:pic>
      <p:sp>
        <p:nvSpPr>
          <p:cNvPr id="17420" name="Rectangle 28"/>
          <p:cNvSpPr>
            <a:spLocks noChangeArrowheads="1"/>
          </p:cNvSpPr>
          <p:nvPr/>
        </p:nvSpPr>
        <p:spPr bwMode="auto">
          <a:xfrm>
            <a:off x="8001000" y="228600"/>
            <a:ext cx="914400" cy="1169551"/>
          </a:xfrm>
          <a:prstGeom prst="rect">
            <a:avLst/>
          </a:prstGeom>
          <a:noFill/>
          <a:ln w="9525">
            <a:noFill/>
            <a:miter lim="800000"/>
            <a:headEnd/>
            <a:tailEnd/>
          </a:ln>
        </p:spPr>
        <p:txBody>
          <a:bodyPr wrap="square">
            <a:prstTxWarp prst="textNoShape">
              <a:avLst/>
            </a:prstTxWarp>
            <a:spAutoFit/>
          </a:bodyPr>
          <a:lstStyle/>
          <a:p>
            <a:r>
              <a:rPr lang="en-US" sz="1400" b="1" dirty="0">
                <a:latin typeface="Helvetica Neue Light" charset="0"/>
              </a:rPr>
              <a:t>NASA</a:t>
            </a:r>
          </a:p>
          <a:p>
            <a:r>
              <a:rPr lang="en-US" sz="1400" b="1" dirty="0">
                <a:latin typeface="Helvetica Neue Light" charset="0"/>
              </a:rPr>
              <a:t>S</a:t>
            </a:r>
            <a:r>
              <a:rPr lang="en-US" sz="1400" dirty="0">
                <a:latin typeface="Helvetica Neue Light" charset="0"/>
              </a:rPr>
              <a:t>pace </a:t>
            </a:r>
          </a:p>
          <a:p>
            <a:r>
              <a:rPr lang="en-US" sz="1400" b="1" dirty="0">
                <a:latin typeface="Helvetica Neue Light" charset="0"/>
              </a:rPr>
              <a:t>W</a:t>
            </a:r>
            <a:r>
              <a:rPr lang="en-US" sz="1400" dirty="0">
                <a:latin typeface="Helvetica Neue Light" charset="0"/>
              </a:rPr>
              <a:t>eather </a:t>
            </a:r>
            <a:endParaRPr lang="en-US" sz="1400" dirty="0" smtClean="0">
              <a:latin typeface="Helvetica Neue Light" charset="0"/>
            </a:endParaRPr>
          </a:p>
          <a:p>
            <a:r>
              <a:rPr lang="en-US" sz="1400" b="1" dirty="0" smtClean="0">
                <a:latin typeface="Helvetica Neue Light" charset="0"/>
              </a:rPr>
              <a:t>Research</a:t>
            </a:r>
          </a:p>
          <a:p>
            <a:r>
              <a:rPr lang="en-US" sz="1400" b="1" dirty="0" smtClean="0">
                <a:latin typeface="Helvetica Neue Light" charset="0"/>
              </a:rPr>
              <a:t>C</a:t>
            </a:r>
            <a:r>
              <a:rPr lang="en-US" sz="1400" dirty="0" smtClean="0">
                <a:latin typeface="Helvetica Neue Light" charset="0"/>
              </a:rPr>
              <a:t>enter</a:t>
            </a:r>
            <a:endParaRPr lang="en-US" sz="1400" dirty="0">
              <a:latin typeface="Helvetica Neue Light" charset="0"/>
            </a:endParaRPr>
          </a:p>
        </p:txBody>
      </p:sp>
      <p:pic>
        <p:nvPicPr>
          <p:cNvPr id="17421" name="Picture 29" descr="meatball 1.jpg"/>
          <p:cNvPicPr>
            <a:picLocks noChangeAspect="1"/>
          </p:cNvPicPr>
          <p:nvPr/>
        </p:nvPicPr>
        <p:blipFill>
          <a:blip r:embed="rId5"/>
          <a:srcRect/>
          <a:stretch>
            <a:fillRect/>
          </a:stretch>
        </p:blipFill>
        <p:spPr bwMode="auto">
          <a:xfrm>
            <a:off x="152400" y="152400"/>
            <a:ext cx="1614488" cy="1371600"/>
          </a:xfrm>
          <a:prstGeom prst="rect">
            <a:avLst/>
          </a:prstGeom>
          <a:ln w="9525">
            <a:solidFill>
              <a:srgbClr val="0EE2FF"/>
            </a:solid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29000" y="1383268"/>
            <a:ext cx="5410200" cy="369332"/>
          </a:xfrm>
          <a:prstGeom prst="rect">
            <a:avLst/>
          </a:prstGeom>
          <a:noFill/>
        </p:spPr>
        <p:txBody>
          <a:bodyPr wrap="square" rtlCol="0">
            <a:spAutoFit/>
          </a:bodyPr>
          <a:lstStyle/>
          <a:p>
            <a:r>
              <a:rPr lang="en-US" sz="1800" dirty="0" smtClean="0">
                <a:latin typeface="Helvetica"/>
                <a:cs typeface="Helvetica"/>
              </a:rPr>
              <a:t>2012 July 12 X1.4 class flare and a following CME</a:t>
            </a:r>
            <a:endParaRPr lang="en-US" sz="1800" dirty="0">
              <a:latin typeface="Helvetica"/>
              <a:cs typeface="Helvetica"/>
            </a:endParaRPr>
          </a:p>
        </p:txBody>
      </p:sp>
      <p:sp>
        <p:nvSpPr>
          <p:cNvPr id="10" name="Rectangle 2"/>
          <p:cNvSpPr>
            <a:spLocks noChangeArrowheads="1"/>
          </p:cNvSpPr>
          <p:nvPr/>
        </p:nvSpPr>
        <p:spPr bwMode="auto">
          <a:xfrm>
            <a:off x="1828800" y="152400"/>
            <a:ext cx="6858000" cy="954107"/>
          </a:xfrm>
          <a:prstGeom prst="rect">
            <a:avLst/>
          </a:prstGeom>
          <a:noFill/>
          <a:ln w="9525">
            <a:noFill/>
            <a:miter lim="800000"/>
            <a:headEnd/>
            <a:tailEnd/>
          </a:ln>
        </p:spPr>
        <p:txBody>
          <a:bodyPr wrap="square">
            <a:prstTxWarp prst="textNoShape">
              <a:avLst/>
            </a:prstTxWarp>
            <a:spAutoFit/>
          </a:bodyPr>
          <a:lstStyle/>
          <a:p>
            <a:pPr algn="ctr"/>
            <a:r>
              <a:rPr lang="en-US" sz="2800" b="1" dirty="0" smtClean="0">
                <a:latin typeface="Helvetica" charset="0"/>
                <a:ea typeface="Helvetica" charset="0"/>
                <a:cs typeface="Helvetica" charset="0"/>
              </a:rPr>
              <a:t>Most of the </a:t>
            </a:r>
            <a:r>
              <a:rPr lang="en-US" sz="2800" b="1" dirty="0" err="1" smtClean="0">
                <a:latin typeface="Helvetica" charset="0"/>
                <a:ea typeface="Helvetica" charset="0"/>
                <a:cs typeface="Helvetica" charset="0"/>
              </a:rPr>
              <a:t>CMEs</a:t>
            </a:r>
            <a:r>
              <a:rPr lang="en-US" sz="2800" b="1" dirty="0" smtClean="0">
                <a:latin typeface="Helvetica" charset="0"/>
                <a:ea typeface="Helvetica" charset="0"/>
                <a:cs typeface="Helvetica" charset="0"/>
              </a:rPr>
              <a:t> Originate </a:t>
            </a:r>
          </a:p>
          <a:p>
            <a:pPr algn="ctr"/>
            <a:r>
              <a:rPr lang="en-US" sz="2800" b="1" dirty="0" smtClean="0">
                <a:latin typeface="Helvetica" charset="0"/>
                <a:ea typeface="Helvetica" charset="0"/>
                <a:cs typeface="Helvetica" charset="0"/>
              </a:rPr>
              <a:t>From the Active Regions </a:t>
            </a:r>
            <a:endParaRPr lang="en-US" sz="2800" b="1" dirty="0">
              <a:latin typeface="Helvetica" charset="0"/>
              <a:ea typeface="Helvetica" charset="0"/>
              <a:cs typeface="Helvetica" charset="0"/>
            </a:endParaRPr>
          </a:p>
        </p:txBody>
      </p:sp>
      <p:pic>
        <p:nvPicPr>
          <p:cNvPr id="11" name="Picture 10" descr="Untitled.tiff"/>
          <p:cNvPicPr>
            <a:picLocks noChangeAspect="1"/>
          </p:cNvPicPr>
          <p:nvPr/>
        </p:nvPicPr>
        <p:blipFill>
          <a:blip r:embed="rId5"/>
          <a:stretch>
            <a:fillRect/>
          </a:stretch>
        </p:blipFill>
        <p:spPr>
          <a:xfrm>
            <a:off x="228600" y="2286000"/>
            <a:ext cx="2759660" cy="2743200"/>
          </a:xfrm>
          <a:prstGeom prst="rect">
            <a:avLst/>
          </a:prstGeom>
        </p:spPr>
      </p:pic>
      <p:pic>
        <p:nvPicPr>
          <p:cNvPr id="17" name="20120712_1024_0193.mpg">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3886200" y="1981200"/>
            <a:ext cx="4724400" cy="4724400"/>
          </a:xfrm>
          <a:prstGeom prst="rect">
            <a:avLst/>
          </a:prstGeom>
        </p:spPr>
      </p:pic>
      <p:pic>
        <p:nvPicPr>
          <p:cNvPr id="7" name="Picture 27" descr="swcLogo.png"/>
          <p:cNvPicPr>
            <a:picLocks noChangeAspect="1"/>
          </p:cNvPicPr>
          <p:nvPr/>
        </p:nvPicPr>
        <p:blipFill>
          <a:blip r:embed="rId7"/>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p:cTn id="7"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90013" y="228600"/>
            <a:ext cx="5048102" cy="954107"/>
          </a:xfrm>
          <a:prstGeom prst="rect">
            <a:avLst/>
          </a:prstGeom>
          <a:noFill/>
        </p:spPr>
        <p:txBody>
          <a:bodyPr wrap="none" rtlCol="0">
            <a:spAutoFit/>
          </a:bodyPr>
          <a:lstStyle/>
          <a:p>
            <a:pPr algn="ctr"/>
            <a:r>
              <a:rPr lang="en-US" sz="2800" b="1" dirty="0" smtClean="0">
                <a:latin typeface="Helvetica"/>
                <a:cs typeface="Helvetica"/>
              </a:rPr>
              <a:t>July 12, 2012CME Viewed by </a:t>
            </a:r>
          </a:p>
          <a:p>
            <a:pPr algn="ctr"/>
            <a:r>
              <a:rPr lang="en-US" sz="2800" b="1" dirty="0" smtClean="0">
                <a:latin typeface="Helvetica"/>
                <a:cs typeface="Helvetica"/>
              </a:rPr>
              <a:t>Coronagraph Imagers</a:t>
            </a:r>
            <a:endParaRPr lang="en-US" sz="2800" b="1" dirty="0">
              <a:latin typeface="Helvetica"/>
              <a:cs typeface="Helvetica"/>
            </a:endParaRPr>
          </a:p>
        </p:txBody>
      </p:sp>
      <p:pic>
        <p:nvPicPr>
          <p:cNvPr id="8" name="Picture 7" descr="Untitled.tiff"/>
          <p:cNvPicPr>
            <a:picLocks noChangeAspect="1"/>
          </p:cNvPicPr>
          <p:nvPr/>
        </p:nvPicPr>
        <p:blipFill>
          <a:blip r:embed="rId3"/>
          <a:stretch>
            <a:fillRect/>
          </a:stretch>
        </p:blipFill>
        <p:spPr>
          <a:xfrm>
            <a:off x="148982" y="1250289"/>
            <a:ext cx="2746618" cy="2788311"/>
          </a:xfrm>
          <a:prstGeom prst="rect">
            <a:avLst/>
          </a:prstGeom>
        </p:spPr>
      </p:pic>
      <p:pic>
        <p:nvPicPr>
          <p:cNvPr id="9" name="Picture 8" descr="Untitled.tiff"/>
          <p:cNvPicPr>
            <a:picLocks noChangeAspect="1"/>
          </p:cNvPicPr>
          <p:nvPr/>
        </p:nvPicPr>
        <p:blipFill>
          <a:blip r:embed="rId4"/>
          <a:stretch>
            <a:fillRect/>
          </a:stretch>
        </p:blipFill>
        <p:spPr>
          <a:xfrm>
            <a:off x="6096000" y="1295400"/>
            <a:ext cx="2862325" cy="2819400"/>
          </a:xfrm>
          <a:prstGeom prst="rect">
            <a:avLst/>
          </a:prstGeom>
        </p:spPr>
      </p:pic>
      <p:pic>
        <p:nvPicPr>
          <p:cNvPr id="10" name="Picture 9" descr="Untitled 2.tiff"/>
          <p:cNvPicPr>
            <a:picLocks noChangeAspect="1"/>
          </p:cNvPicPr>
          <p:nvPr/>
        </p:nvPicPr>
        <p:blipFill>
          <a:blip r:embed="rId5"/>
          <a:stretch>
            <a:fillRect/>
          </a:stretch>
        </p:blipFill>
        <p:spPr>
          <a:xfrm>
            <a:off x="3127495" y="3892550"/>
            <a:ext cx="2739905" cy="2889250"/>
          </a:xfrm>
          <a:prstGeom prst="rect">
            <a:avLst/>
          </a:prstGeom>
        </p:spPr>
      </p:pic>
      <p:pic>
        <p:nvPicPr>
          <p:cNvPr id="11" name="Picture 10" descr="088422431.gif"/>
          <p:cNvPicPr>
            <a:picLocks noChangeAspect="1"/>
          </p:cNvPicPr>
          <p:nvPr/>
        </p:nvPicPr>
        <p:blipFill>
          <a:blip r:embed="rId6"/>
          <a:stretch>
            <a:fillRect/>
          </a:stretch>
        </p:blipFill>
        <p:spPr>
          <a:xfrm>
            <a:off x="3105150" y="1371600"/>
            <a:ext cx="2762250" cy="2362200"/>
          </a:xfrm>
          <a:prstGeom prst="rect">
            <a:avLst/>
          </a:prstGeom>
        </p:spPr>
      </p:pic>
      <p:pic>
        <p:nvPicPr>
          <p:cNvPr id="7" name="Picture 27" descr="swcLogo.png"/>
          <p:cNvPicPr>
            <a:picLocks noChangeAspect="1"/>
          </p:cNvPicPr>
          <p:nvPr/>
        </p:nvPicPr>
        <p:blipFill>
          <a:blip r:embed="rId7"/>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5000" y="76200"/>
            <a:ext cx="6019800" cy="838200"/>
          </a:xfrm>
        </p:spPr>
        <p:txBody>
          <a:bodyPr>
            <a:normAutofit/>
          </a:bodyPr>
          <a:lstStyle/>
          <a:p>
            <a:r>
              <a:rPr lang="en-US" sz="2800" dirty="0" smtClean="0">
                <a:solidFill>
                  <a:schemeClr val="tx1"/>
                </a:solidFill>
                <a:latin typeface="Helvetica"/>
                <a:cs typeface="Helvetica"/>
              </a:rPr>
              <a:t>CME from a Filament </a:t>
            </a:r>
            <a:r>
              <a:rPr lang="en-US" dirty="0" smtClean="0">
                <a:solidFill>
                  <a:schemeClr val="tx1"/>
                </a:solidFill>
              </a:rPr>
              <a:t>E</a:t>
            </a:r>
            <a:r>
              <a:rPr lang="en-US" sz="2800" dirty="0" smtClean="0">
                <a:solidFill>
                  <a:schemeClr val="tx1"/>
                </a:solidFill>
                <a:latin typeface="Helvetica"/>
                <a:cs typeface="Helvetica"/>
              </a:rPr>
              <a:t>ruption</a:t>
            </a:r>
            <a:endParaRPr lang="en-US" sz="2800" dirty="0">
              <a:solidFill>
                <a:schemeClr val="tx1"/>
              </a:solidFill>
              <a:latin typeface="Helvetica"/>
              <a:cs typeface="Helvetica"/>
            </a:endParaRPr>
          </a:p>
        </p:txBody>
      </p:sp>
      <p:sp>
        <p:nvSpPr>
          <p:cNvPr id="12" name="TextBox 11"/>
          <p:cNvSpPr txBox="1"/>
          <p:nvPr/>
        </p:nvSpPr>
        <p:spPr>
          <a:xfrm>
            <a:off x="215900" y="1524000"/>
            <a:ext cx="2527300" cy="1938992"/>
          </a:xfrm>
          <a:prstGeom prst="rect">
            <a:avLst/>
          </a:prstGeom>
          <a:noFill/>
        </p:spPr>
        <p:txBody>
          <a:bodyPr wrap="square" rtlCol="0">
            <a:spAutoFit/>
          </a:bodyPr>
          <a:lstStyle/>
          <a:p>
            <a:r>
              <a:rPr lang="en-US" sz="2400" dirty="0" smtClean="0">
                <a:latin typeface="Helvetica"/>
                <a:cs typeface="Helvetica"/>
              </a:rPr>
              <a:t>Northeast (upper left) quadrant starting around 19:00 UT on Feb 10, 2012</a:t>
            </a:r>
            <a:endParaRPr lang="en-US" sz="2400" dirty="0">
              <a:latin typeface="Helvetica"/>
              <a:cs typeface="Helvetica"/>
            </a:endParaRPr>
          </a:p>
        </p:txBody>
      </p:sp>
      <p:pic>
        <p:nvPicPr>
          <p:cNvPr id="9" name="filamenteruption_20120210_1024_0304.mpg">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3352800" y="1447800"/>
            <a:ext cx="5105400" cy="5105400"/>
          </a:xfrm>
          <a:prstGeom prst="rect">
            <a:avLst/>
          </a:prstGeom>
        </p:spPr>
      </p:pic>
      <p:pic>
        <p:nvPicPr>
          <p:cNvPr id="5" name="Picture 27" descr="swcLogo.png"/>
          <p:cNvPicPr>
            <a:picLocks noChangeAspect="1"/>
          </p:cNvPicPr>
          <p:nvPr/>
        </p:nvPicPr>
        <p:blipFill>
          <a:blip r:embed="rId6"/>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90600" y="152400"/>
            <a:ext cx="7772400" cy="838200"/>
          </a:xfrm>
          <a:prstGeom prst="rect">
            <a:avLst/>
          </a:prstGeom>
          <a:noFill/>
          <a:ln>
            <a:noFill/>
          </a:ln>
          <a:effectLst/>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CME Properties</a:t>
            </a:r>
          </a:p>
        </p:txBody>
      </p:sp>
      <p:sp>
        <p:nvSpPr>
          <p:cNvPr id="34819" name="Rectangle 3"/>
          <p:cNvSpPr txBox="1">
            <a:spLocks noChangeArrowheads="1"/>
          </p:cNvSpPr>
          <p:nvPr/>
        </p:nvSpPr>
        <p:spPr bwMode="auto">
          <a:xfrm>
            <a:off x="762000" y="1219200"/>
            <a:ext cx="7772400" cy="914400"/>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06" charset="0"/>
              <a:buChar char="•"/>
            </a:pPr>
            <a:r>
              <a:rPr lang="en-US" dirty="0">
                <a:latin typeface="Helvetica" pitchFamily="-106" charset="0"/>
              </a:rPr>
              <a:t>Mass: ~</a:t>
            </a:r>
            <a:r>
              <a:rPr lang="en-US" dirty="0" smtClean="0">
                <a:latin typeface="Helvetica" pitchFamily="-106" charset="0"/>
              </a:rPr>
              <a:t>10</a:t>
            </a:r>
            <a:r>
              <a:rPr lang="en-US" baseline="30000" dirty="0" smtClean="0">
                <a:latin typeface="Helvetica" pitchFamily="-106" charset="0"/>
              </a:rPr>
              <a:t>15-16</a:t>
            </a:r>
            <a:r>
              <a:rPr lang="en-US" dirty="0" smtClean="0">
                <a:latin typeface="Helvetica" pitchFamily="-106" charset="0"/>
              </a:rPr>
              <a:t> </a:t>
            </a:r>
            <a:r>
              <a:rPr lang="en-US" dirty="0" err="1" smtClean="0">
                <a:latin typeface="Helvetica" pitchFamily="-106" charset="0"/>
              </a:rPr>
              <a:t>g</a:t>
            </a:r>
            <a:endParaRPr lang="en-US" dirty="0">
              <a:latin typeface="Helvetica" pitchFamily="-106" charset="0"/>
            </a:endParaRPr>
          </a:p>
          <a:p>
            <a:pPr marL="342900" indent="-342900">
              <a:spcBef>
                <a:spcPct val="20000"/>
              </a:spcBef>
              <a:buFontTx/>
              <a:buChar char="•"/>
            </a:pPr>
            <a:r>
              <a:rPr lang="en-US" dirty="0">
                <a:latin typeface="Helvetica" pitchFamily="-106" charset="0"/>
              </a:rPr>
              <a:t>Speed: few hundred - 3000km/s</a:t>
            </a:r>
            <a:endParaRPr lang="en-US" sz="3200" dirty="0">
              <a:latin typeface="Helvetica" pitchFamily="-106" charset="0"/>
            </a:endParaRPr>
          </a:p>
        </p:txBody>
      </p:sp>
      <p:sp>
        <p:nvSpPr>
          <p:cNvPr id="34820" name="Rectangle 3"/>
          <p:cNvSpPr txBox="1">
            <a:spLocks noChangeArrowheads="1"/>
          </p:cNvSpPr>
          <p:nvPr/>
        </p:nvSpPr>
        <p:spPr bwMode="auto">
          <a:xfrm>
            <a:off x="685800" y="2133600"/>
            <a:ext cx="7772400" cy="1676400"/>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3200" dirty="0">
                <a:latin typeface="Times New Roman" pitchFamily="-106" charset="0"/>
              </a:rPr>
              <a:t>..</a:t>
            </a:r>
            <a:r>
              <a:rPr lang="en-US" sz="3200" dirty="0">
                <a:latin typeface="Helvetica" pitchFamily="-106" charset="0"/>
              </a:rPr>
              <a:t>or</a:t>
            </a:r>
          </a:p>
          <a:p>
            <a:pPr marL="342900" indent="-342900">
              <a:spcBef>
                <a:spcPct val="20000"/>
              </a:spcBef>
              <a:buFontTx/>
              <a:buChar char="•"/>
            </a:pPr>
            <a:r>
              <a:rPr lang="en-US" dirty="0">
                <a:latin typeface="Helvetica" pitchFamily="-106" charset="0"/>
              </a:rPr>
              <a:t>Mass: ~1 million Nimitz-class aircraft carriers</a:t>
            </a:r>
          </a:p>
          <a:p>
            <a:pPr marL="342900" indent="-342900">
              <a:spcBef>
                <a:spcPct val="20000"/>
              </a:spcBef>
              <a:buFontTx/>
              <a:buChar char="•"/>
            </a:pPr>
            <a:r>
              <a:rPr lang="en-US" dirty="0">
                <a:latin typeface="Helvetica" pitchFamily="-106" charset="0"/>
              </a:rPr>
              <a:t>Speed: 1.5 -10 million km/hour</a:t>
            </a:r>
            <a:endParaRPr lang="en-US" sz="3200" dirty="0">
              <a:latin typeface="Helvetica" pitchFamily="-106" charset="0"/>
            </a:endParaRPr>
          </a:p>
        </p:txBody>
      </p:sp>
      <p:pic>
        <p:nvPicPr>
          <p:cNvPr id="34821" name="Picture 6"/>
          <p:cNvPicPr>
            <a:picLocks noChangeAspect="1"/>
          </p:cNvPicPr>
          <p:nvPr/>
        </p:nvPicPr>
        <p:blipFill>
          <a:blip r:embed="rId3"/>
          <a:srcRect t="20966" b="24477"/>
          <a:stretch>
            <a:fillRect/>
          </a:stretch>
        </p:blipFill>
        <p:spPr bwMode="auto">
          <a:xfrm>
            <a:off x="152400" y="3657600"/>
            <a:ext cx="5943600" cy="1965325"/>
          </a:xfrm>
          <a:prstGeom prst="rect">
            <a:avLst/>
          </a:prstGeom>
          <a:noFill/>
          <a:ln w="9525">
            <a:noFill/>
            <a:miter lim="800000"/>
            <a:headEnd/>
            <a:tailEnd/>
          </a:ln>
        </p:spPr>
      </p:pic>
      <p:cxnSp>
        <p:nvCxnSpPr>
          <p:cNvPr id="34822" name="Straight Arrow Connector 7"/>
          <p:cNvCxnSpPr>
            <a:cxnSpLocks noChangeShapeType="1"/>
          </p:cNvCxnSpPr>
          <p:nvPr/>
        </p:nvCxnSpPr>
        <p:spPr bwMode="auto">
          <a:xfrm>
            <a:off x="6248400" y="4724400"/>
            <a:ext cx="2590800" cy="0"/>
          </a:xfrm>
          <a:prstGeom prst="straightConnector1">
            <a:avLst/>
          </a:prstGeom>
          <a:noFill/>
          <a:ln w="76200">
            <a:solidFill>
              <a:srgbClr val="FF0000"/>
            </a:solidFill>
            <a:round/>
            <a:headEnd/>
            <a:tailEnd type="arrow" w="med" len="med"/>
          </a:ln>
        </p:spPr>
      </p:cxnSp>
      <p:sp>
        <p:nvSpPr>
          <p:cNvPr id="9" name="Rectangle 8"/>
          <p:cNvSpPr/>
          <p:nvPr/>
        </p:nvSpPr>
        <p:spPr>
          <a:xfrm>
            <a:off x="6400800" y="3657600"/>
            <a:ext cx="2262158"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pitchFamily="1" charset="0"/>
                <a:ea typeface="ＭＳ Ｐゴシック" pitchFamily="1" charset="-128"/>
                <a:cs typeface="ＭＳ Ｐゴシック" pitchFamily="1" charset="-128"/>
              </a:rPr>
              <a:t>Earth?</a:t>
            </a:r>
          </a:p>
        </p:txBody>
      </p:sp>
      <p:pic>
        <p:nvPicPr>
          <p:cNvPr id="34824"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10" name="Rectangle 3"/>
          <p:cNvSpPr txBox="1">
            <a:spLocks noChangeArrowheads="1"/>
          </p:cNvSpPr>
          <p:nvPr/>
        </p:nvSpPr>
        <p:spPr bwMode="auto">
          <a:xfrm>
            <a:off x="2133600" y="5943600"/>
            <a:ext cx="4419600" cy="533400"/>
          </a:xfrm>
          <a:prstGeom prst="rect">
            <a:avLst/>
          </a:prstGeom>
          <a:noFill/>
          <a:ln>
            <a:noFill/>
          </a:ln>
          <a:effectLst/>
          <a:extLst/>
        </p:spPr>
        <p:txBody>
          <a:bodyPr>
            <a:prstTxWarp prst="textNoShape">
              <a:avLst/>
            </a:prstTxWarp>
          </a:bodyPr>
          <a:lstStyle/>
          <a:p>
            <a:pPr marL="342900" indent="-342900">
              <a:spcBef>
                <a:spcPct val="20000"/>
              </a:spcBef>
              <a:buFont typeface="Arial"/>
              <a:buChar char="•"/>
              <a:defRPr/>
            </a:pPr>
            <a:r>
              <a:rPr lang="en-US" kern="0" dirty="0">
                <a:latin typeface="Helvetica"/>
                <a:ea typeface="+mn-ea"/>
                <a:cs typeface="+mn-cs"/>
              </a:rPr>
              <a:t>Arrives to Earth in 1-2 days</a:t>
            </a:r>
            <a:endParaRPr lang="en-US" sz="3200" kern="0" dirty="0">
              <a:latin typeface="Helvetica"/>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90600" y="152400"/>
            <a:ext cx="7772400" cy="838200"/>
          </a:xfrm>
          <a:prstGeom prst="rect">
            <a:avLst/>
          </a:prstGeom>
          <a:noFill/>
          <a:ln>
            <a:noFill/>
          </a:ln>
          <a:effectLst/>
          <a:extLst/>
        </p:spPr>
        <p:txBody>
          <a:bodyPr anchor="ctr">
            <a:prstTxWarp prst="textNoShape">
              <a:avLst/>
            </a:prstTxWarp>
          </a:bodyPr>
          <a:lstStyle/>
          <a:p>
            <a:pPr algn="ctr">
              <a:defRPr/>
            </a:pPr>
            <a:r>
              <a:rPr lang="en-US" sz="3200" b="1" kern="0" dirty="0">
                <a:solidFill>
                  <a:schemeClr val="tx2"/>
                </a:solidFill>
                <a:latin typeface="Helvetica"/>
                <a:ea typeface="+mj-ea"/>
                <a:cs typeface="Helvetica"/>
              </a:rPr>
              <a:t>CME</a:t>
            </a:r>
            <a:r>
              <a:rPr lang="en-US" sz="3200" b="1" kern="0" dirty="0" smtClean="0">
                <a:solidFill>
                  <a:schemeClr val="tx2"/>
                </a:solidFill>
                <a:latin typeface="Helvetica"/>
                <a:ea typeface="+mj-ea"/>
                <a:cs typeface="Helvetica"/>
              </a:rPr>
              <a:t> SCORE</a:t>
            </a:r>
            <a:endParaRPr lang="en-US" sz="3200" b="1" kern="0" dirty="0">
              <a:solidFill>
                <a:schemeClr val="tx2"/>
              </a:solidFill>
              <a:latin typeface="Helvetica"/>
              <a:ea typeface="+mj-ea"/>
              <a:cs typeface="Helvetica"/>
            </a:endParaRPr>
          </a:p>
        </p:txBody>
      </p:sp>
      <p:pic>
        <p:nvPicPr>
          <p:cNvPr id="3482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11" name="Picture 10" descr="Slide1.jpg"/>
          <p:cNvPicPr>
            <a:picLocks noChangeAspect="1"/>
          </p:cNvPicPr>
          <p:nvPr/>
        </p:nvPicPr>
        <p:blipFill>
          <a:blip r:embed="rId4"/>
          <a:stretch>
            <a:fillRect/>
          </a:stretch>
        </p:blipFill>
        <p:spPr>
          <a:xfrm>
            <a:off x="1219200" y="1981200"/>
            <a:ext cx="6400800" cy="4800600"/>
          </a:xfrm>
          <a:prstGeom prst="rect">
            <a:avLst/>
          </a:prstGeom>
        </p:spPr>
      </p:pic>
      <p:sp>
        <p:nvSpPr>
          <p:cNvPr id="12" name="TextBox 11"/>
          <p:cNvSpPr txBox="1"/>
          <p:nvPr/>
        </p:nvSpPr>
        <p:spPr>
          <a:xfrm>
            <a:off x="304800" y="1195626"/>
            <a:ext cx="7987646" cy="861774"/>
          </a:xfrm>
          <a:prstGeom prst="rect">
            <a:avLst/>
          </a:prstGeom>
          <a:noFill/>
        </p:spPr>
        <p:txBody>
          <a:bodyPr wrap="none" rtlCol="0">
            <a:spAutoFit/>
          </a:bodyPr>
          <a:lstStyle/>
          <a:p>
            <a:r>
              <a:rPr lang="en-US" sz="1800" dirty="0" smtClean="0"/>
              <a:t>• </a:t>
            </a:r>
            <a:r>
              <a:rPr lang="en-US" sz="1600" dirty="0" smtClean="0">
                <a:latin typeface="Helvetica"/>
              </a:rPr>
              <a:t>A simple new category system for </a:t>
            </a:r>
            <a:r>
              <a:rPr lang="en-US" sz="1600" dirty="0" err="1" smtClean="0">
                <a:latin typeface="Helvetica"/>
              </a:rPr>
              <a:t>CMEs</a:t>
            </a:r>
            <a:r>
              <a:rPr lang="en-US" sz="1600" dirty="0" smtClean="0">
                <a:latin typeface="Helvetica"/>
              </a:rPr>
              <a:t> based on frequency of detection and speed</a:t>
            </a:r>
          </a:p>
          <a:p>
            <a:r>
              <a:rPr lang="en-US" sz="1600" dirty="0" smtClean="0">
                <a:latin typeface="Helvetica"/>
              </a:rPr>
              <a:t>• Complements Flare Classes</a:t>
            </a:r>
          </a:p>
          <a:p>
            <a:r>
              <a:rPr lang="en-US" sz="1600" dirty="0" smtClean="0">
                <a:latin typeface="Helvetica"/>
              </a:rPr>
              <a:t>• Applicable in space weather operations and research</a:t>
            </a:r>
            <a:endParaRPr lang="en-US" sz="1600" dirty="0">
              <a:latin typeface="Helvetica"/>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titled 4.tiff"/>
          <p:cNvPicPr>
            <a:picLocks noChangeAspect="1"/>
          </p:cNvPicPr>
          <p:nvPr/>
        </p:nvPicPr>
        <p:blipFill>
          <a:blip r:embed="rId3"/>
          <a:stretch>
            <a:fillRect/>
          </a:stretch>
        </p:blipFill>
        <p:spPr>
          <a:xfrm>
            <a:off x="228600" y="1752600"/>
            <a:ext cx="6629400" cy="2858661"/>
          </a:xfrm>
          <a:prstGeom prst="rect">
            <a:avLst/>
          </a:prstGeom>
        </p:spPr>
      </p:pic>
      <p:sp>
        <p:nvSpPr>
          <p:cNvPr id="3" name="TextBox 2"/>
          <p:cNvSpPr txBox="1"/>
          <p:nvPr/>
        </p:nvSpPr>
        <p:spPr>
          <a:xfrm>
            <a:off x="2362200" y="112693"/>
            <a:ext cx="5181600" cy="954107"/>
          </a:xfrm>
          <a:prstGeom prst="rect">
            <a:avLst/>
          </a:prstGeom>
          <a:noFill/>
        </p:spPr>
        <p:txBody>
          <a:bodyPr wrap="square" rtlCol="0">
            <a:spAutoFit/>
          </a:bodyPr>
          <a:lstStyle/>
          <a:p>
            <a:pPr algn="ctr"/>
            <a:r>
              <a:rPr lang="en-US" sz="2800" b="1" dirty="0" smtClean="0">
                <a:latin typeface="Helvetica"/>
                <a:cs typeface="Helvetica"/>
              </a:rPr>
              <a:t>CME arrival at the Earth Geomagnetic Storm</a:t>
            </a:r>
            <a:endParaRPr lang="en-US" sz="2800" b="1" dirty="0">
              <a:latin typeface="Helvetica"/>
              <a:cs typeface="Helvetica"/>
            </a:endParaRPr>
          </a:p>
        </p:txBody>
      </p:sp>
      <p:sp>
        <p:nvSpPr>
          <p:cNvPr id="4" name="TextBox 3"/>
          <p:cNvSpPr txBox="1"/>
          <p:nvPr/>
        </p:nvSpPr>
        <p:spPr>
          <a:xfrm>
            <a:off x="609600" y="1230868"/>
            <a:ext cx="2362200" cy="369332"/>
          </a:xfrm>
          <a:prstGeom prst="rect">
            <a:avLst/>
          </a:prstGeom>
          <a:noFill/>
        </p:spPr>
        <p:txBody>
          <a:bodyPr wrap="square" rtlCol="0">
            <a:spAutoFit/>
          </a:bodyPr>
          <a:lstStyle/>
          <a:p>
            <a:pPr algn="ctr"/>
            <a:r>
              <a:rPr lang="en-US" sz="1800" b="1" dirty="0" smtClean="0">
                <a:solidFill>
                  <a:srgbClr val="FF6600"/>
                </a:solidFill>
                <a:latin typeface="Helvetica"/>
                <a:cs typeface="Helvetica"/>
              </a:rPr>
              <a:t>CME Arrival at ACE</a:t>
            </a:r>
            <a:endParaRPr lang="en-US" sz="1800" b="1" dirty="0">
              <a:solidFill>
                <a:srgbClr val="FF6600"/>
              </a:solidFill>
              <a:latin typeface="Helvetica"/>
              <a:cs typeface="Helvetica"/>
            </a:endParaRPr>
          </a:p>
        </p:txBody>
      </p:sp>
      <p:cxnSp>
        <p:nvCxnSpPr>
          <p:cNvPr id="6" name="Straight Arrow Connector 5"/>
          <p:cNvCxnSpPr/>
          <p:nvPr/>
        </p:nvCxnSpPr>
        <p:spPr>
          <a:xfrm rot="5400000">
            <a:off x="1410494" y="1942306"/>
            <a:ext cx="685800" cy="1588"/>
          </a:xfrm>
          <a:prstGeom prst="straightConnector1">
            <a:avLst/>
          </a:prstGeom>
          <a:ln w="44450">
            <a:solidFill>
              <a:srgbClr val="FF6600"/>
            </a:solidFill>
            <a:tailEnd type="arrow"/>
          </a:ln>
          <a:effectLst>
            <a:outerShdw blurRad="40000" dist="20000" dir="5400000" rotWithShape="0">
              <a:srgbClr val="FF66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9" name="Picture 8" descr="speed.tiff"/>
          <p:cNvPicPr>
            <a:picLocks noChangeAspect="1"/>
          </p:cNvPicPr>
          <p:nvPr/>
        </p:nvPicPr>
        <p:blipFill>
          <a:blip r:embed="rId4"/>
          <a:stretch>
            <a:fillRect/>
          </a:stretch>
        </p:blipFill>
        <p:spPr>
          <a:xfrm>
            <a:off x="272143" y="3930650"/>
            <a:ext cx="4757057" cy="2774950"/>
          </a:xfrm>
          <a:prstGeom prst="rect">
            <a:avLst/>
          </a:prstGeom>
        </p:spPr>
      </p:pic>
      <p:pic>
        <p:nvPicPr>
          <p:cNvPr id="7"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152400"/>
            <a:ext cx="6324600" cy="954107"/>
          </a:xfrm>
          <a:prstGeom prst="rect">
            <a:avLst/>
          </a:prstGeom>
          <a:noFill/>
        </p:spPr>
        <p:txBody>
          <a:bodyPr wrap="square" rtlCol="0">
            <a:spAutoFit/>
          </a:bodyPr>
          <a:lstStyle/>
          <a:p>
            <a:pPr algn="ctr"/>
            <a:r>
              <a:rPr lang="en-US" sz="2800" b="1" dirty="0" smtClean="0">
                <a:latin typeface="Helvetica"/>
                <a:cs typeface="Helvetica"/>
              </a:rPr>
              <a:t>Geomagnetic Storm Caused </a:t>
            </a:r>
          </a:p>
          <a:p>
            <a:pPr algn="ctr"/>
            <a:r>
              <a:rPr lang="en-US" sz="2800" b="1" dirty="0" smtClean="0">
                <a:latin typeface="Helvetica"/>
                <a:cs typeface="Helvetica"/>
              </a:rPr>
              <a:t>by the CME Arrival</a:t>
            </a:r>
            <a:endParaRPr lang="en-US" sz="2800" b="1" dirty="0">
              <a:latin typeface="Helvetica"/>
              <a:cs typeface="Helvetica"/>
            </a:endParaRPr>
          </a:p>
        </p:txBody>
      </p:sp>
      <p:pic>
        <p:nvPicPr>
          <p:cNvPr id="8" name="Picture 7" descr="iswa_download.png"/>
          <p:cNvPicPr>
            <a:picLocks noChangeAspect="1"/>
          </p:cNvPicPr>
          <p:nvPr/>
        </p:nvPicPr>
        <p:blipFill>
          <a:blip r:embed="rId3"/>
          <a:stretch>
            <a:fillRect/>
          </a:stretch>
        </p:blipFill>
        <p:spPr>
          <a:xfrm>
            <a:off x="1600200" y="1295400"/>
            <a:ext cx="6299200" cy="4724400"/>
          </a:xfrm>
          <a:prstGeom prst="rect">
            <a:avLst/>
          </a:prstGeom>
        </p:spPr>
      </p:pic>
      <p:pic>
        <p:nvPicPr>
          <p:cNvPr id="4"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5" name="TextBox 4"/>
          <p:cNvSpPr txBox="1"/>
          <p:nvPr/>
        </p:nvSpPr>
        <p:spPr>
          <a:xfrm>
            <a:off x="1219200" y="6172200"/>
            <a:ext cx="7169451" cy="461665"/>
          </a:xfrm>
          <a:prstGeom prst="rect">
            <a:avLst/>
          </a:prstGeom>
          <a:noFill/>
        </p:spPr>
        <p:txBody>
          <a:bodyPr wrap="none" rtlCol="0">
            <a:spAutoFit/>
          </a:bodyPr>
          <a:lstStyle/>
          <a:p>
            <a:r>
              <a:rPr lang="en-US" dirty="0" err="1" smtClean="0"/>
              <a:t>Kp</a:t>
            </a:r>
            <a:r>
              <a:rPr lang="en-US" dirty="0" smtClean="0"/>
              <a:t> – index  (German “</a:t>
            </a:r>
            <a:r>
              <a:rPr lang="en-US" dirty="0" err="1" smtClean="0"/>
              <a:t>Kennziffer</a:t>
            </a:r>
            <a:r>
              <a:rPr lang="en-US" dirty="0" smtClean="0"/>
              <a:t>” – characteristic digit)</a:t>
            </a:r>
            <a:endParaRPr lang="en-US" dirty="0"/>
          </a:p>
        </p:txBody>
      </p:sp>
    </p:spTree>
    <p:extLst>
      <p:ext uri="{BB962C8B-B14F-4D97-AF65-F5344CB8AC3E}">
        <p14:creationId xmlns:p14="http://schemas.microsoft.com/office/powerpoint/2010/main" val="270711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267" y="0"/>
            <a:ext cx="8229600" cy="1143000"/>
          </a:xfrm>
        </p:spPr>
        <p:txBody>
          <a:bodyPr/>
          <a:lstStyle/>
          <a:p>
            <a:pPr>
              <a:spcAft>
                <a:spcPts val="600"/>
              </a:spcAft>
            </a:pPr>
            <a:r>
              <a:rPr lang="en-US" dirty="0" err="1" smtClean="0">
                <a:solidFill>
                  <a:schemeClr val="tx1"/>
                </a:solidFill>
                <a:latin typeface="Helvetica"/>
                <a:cs typeface="Helvetica"/>
              </a:rPr>
              <a:t>SWx</a:t>
            </a:r>
            <a:r>
              <a:rPr lang="en-US" dirty="0" smtClean="0">
                <a:solidFill>
                  <a:schemeClr val="tx1"/>
                </a:solidFill>
                <a:latin typeface="Helvetica"/>
                <a:cs typeface="Helvetica"/>
              </a:rPr>
              <a:t> impacts of CME</a:t>
            </a:r>
            <a:endParaRPr lang="en-US" dirty="0">
              <a:solidFill>
                <a:schemeClr val="tx1"/>
              </a:solidFill>
              <a:latin typeface="Helvetica"/>
              <a:cs typeface="Helvetica"/>
            </a:endParaRPr>
          </a:p>
        </p:txBody>
      </p:sp>
      <p:sp>
        <p:nvSpPr>
          <p:cNvPr id="3" name="Content Placeholder 2"/>
          <p:cNvSpPr>
            <a:spLocks noGrp="1"/>
          </p:cNvSpPr>
          <p:nvPr>
            <p:ph idx="1"/>
          </p:nvPr>
        </p:nvSpPr>
        <p:spPr>
          <a:xfrm>
            <a:off x="457200" y="1295400"/>
            <a:ext cx="8229600" cy="3766060"/>
          </a:xfrm>
        </p:spPr>
        <p:txBody>
          <a:bodyPr>
            <a:normAutofit/>
          </a:bodyPr>
          <a:lstStyle/>
          <a:p>
            <a:r>
              <a:rPr lang="en-US" dirty="0" smtClean="0">
                <a:latin typeface="Helvetica"/>
                <a:cs typeface="Helvetica"/>
              </a:rPr>
              <a:t>Contribute to SEP (particle radiation):  20-30 minutes from the occurrence of the CME/flare</a:t>
            </a:r>
          </a:p>
          <a:p>
            <a:r>
              <a:rPr lang="en-US" dirty="0" smtClean="0">
                <a:latin typeface="Helvetica"/>
                <a:cs typeface="Helvetica"/>
              </a:rPr>
              <a:t>Result in a geomagnetic storm: takes 1-2 days arriving at Earth</a:t>
            </a:r>
          </a:p>
          <a:p>
            <a:r>
              <a:rPr lang="en-US" dirty="0" smtClean="0">
                <a:latin typeface="Helvetica"/>
                <a:cs typeface="Helvetica"/>
              </a:rPr>
              <a:t>Result in electron radiation enhancement in the near-Earth space: takes 1-3 days</a:t>
            </a:r>
            <a:endParaRPr lang="en-US" dirty="0">
              <a:latin typeface="Helvetica"/>
              <a:cs typeface="Helvetica"/>
            </a:endParaRPr>
          </a:p>
        </p:txBody>
      </p:sp>
      <p:sp>
        <p:nvSpPr>
          <p:cNvPr id="5" name="TextBox 4"/>
          <p:cNvSpPr txBox="1"/>
          <p:nvPr/>
        </p:nvSpPr>
        <p:spPr>
          <a:xfrm>
            <a:off x="457200" y="5029200"/>
            <a:ext cx="8229600" cy="1569660"/>
          </a:xfrm>
          <a:prstGeom prst="rect">
            <a:avLst/>
          </a:prstGeom>
          <a:noFill/>
        </p:spPr>
        <p:txBody>
          <a:bodyPr wrap="square" rtlCol="0">
            <a:spAutoFit/>
          </a:bodyPr>
          <a:lstStyle/>
          <a:p>
            <a:r>
              <a:rPr lang="en-US" dirty="0" smtClean="0">
                <a:solidFill>
                  <a:srgbClr val="FF0000"/>
                </a:solidFill>
                <a:latin typeface="Helvetica"/>
                <a:cs typeface="Helvetica"/>
              </a:rPr>
              <a:t>Affecting spacecraft electronics – surfacing charging/internal charging:</a:t>
            </a:r>
          </a:p>
          <a:p>
            <a:r>
              <a:rPr lang="en-US" dirty="0">
                <a:solidFill>
                  <a:srgbClr val="FF0000"/>
                </a:solidFill>
                <a:latin typeface="Helvetica"/>
                <a:cs typeface="Helvetica"/>
              </a:rPr>
              <a:t>R</a:t>
            </a:r>
            <a:r>
              <a:rPr lang="en-US" dirty="0" smtClean="0">
                <a:solidFill>
                  <a:srgbClr val="FF0000"/>
                </a:solidFill>
                <a:latin typeface="Helvetica"/>
                <a:cs typeface="Helvetica"/>
              </a:rPr>
              <a:t>adio communication, navigation, power grids, pipelines, and so on</a:t>
            </a:r>
            <a:endParaRPr lang="en-US" dirty="0">
              <a:solidFill>
                <a:srgbClr val="FF0000"/>
              </a:solidFill>
              <a:latin typeface="Helvetica"/>
              <a:cs typeface="Helvetica"/>
            </a:endParaRPr>
          </a:p>
        </p:txBody>
      </p:sp>
      <p:sp>
        <p:nvSpPr>
          <p:cNvPr id="6" name="Slide Number Placeholder 5"/>
          <p:cNvSpPr>
            <a:spLocks noGrp="1"/>
          </p:cNvSpPr>
          <p:nvPr>
            <p:ph type="sldNum" sz="quarter" idx="12"/>
          </p:nvPr>
        </p:nvSpPr>
        <p:spPr/>
        <p:txBody>
          <a:bodyPr/>
          <a:lstStyle/>
          <a:p>
            <a:fld id="{343FB90C-9476-0148-8693-AD9B84214A52}" type="slidenum">
              <a:rPr lang="en-US" smtClean="0"/>
              <a:pPr/>
              <a:t>17</a:t>
            </a:fld>
            <a:endParaRPr lang="en-US"/>
          </a:p>
        </p:txBody>
      </p:sp>
      <p:pic>
        <p:nvPicPr>
          <p:cNvPr id="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extLst>
      <p:ext uri="{BB962C8B-B14F-4D97-AF65-F5344CB8AC3E}">
        <p14:creationId xmlns:p14="http://schemas.microsoft.com/office/powerpoint/2010/main" val="64263977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91313" y="452735"/>
            <a:ext cx="2658024" cy="523220"/>
          </a:xfrm>
          <a:prstGeom prst="rect">
            <a:avLst/>
          </a:prstGeom>
          <a:noFill/>
        </p:spPr>
        <p:txBody>
          <a:bodyPr wrap="none" rtlCol="0">
            <a:spAutoFit/>
          </a:bodyPr>
          <a:lstStyle/>
          <a:p>
            <a:r>
              <a:rPr lang="en-US" sz="2800" b="1" dirty="0" smtClean="0">
                <a:latin typeface="Helvetica"/>
                <a:cs typeface="Helvetica"/>
              </a:rPr>
              <a:t>CME Modeling</a:t>
            </a:r>
            <a:endParaRPr lang="en-US" sz="2800" b="1" dirty="0">
              <a:latin typeface="Helvetica"/>
              <a:cs typeface="Helvetica"/>
            </a:endParaRPr>
          </a:p>
        </p:txBody>
      </p:sp>
      <p:pic>
        <p:nvPicPr>
          <p:cNvPr id="5"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pic>
        <p:nvPicPr>
          <p:cNvPr id="6" name="ENLIL_20120712CME.gif">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381000" y="1333500"/>
            <a:ext cx="8229600" cy="51435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10301_1024_0193.mpg">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381000" y="1309556"/>
            <a:ext cx="5243644" cy="5243644"/>
          </a:xfrm>
          <a:prstGeom prst="rect">
            <a:avLst/>
          </a:prstGeom>
        </p:spPr>
      </p:pic>
      <p:sp>
        <p:nvSpPr>
          <p:cNvPr id="3" name="TextBox 2"/>
          <p:cNvSpPr txBox="1"/>
          <p:nvPr/>
        </p:nvSpPr>
        <p:spPr>
          <a:xfrm>
            <a:off x="1905000" y="314980"/>
            <a:ext cx="6781800" cy="523220"/>
          </a:xfrm>
          <a:prstGeom prst="rect">
            <a:avLst/>
          </a:prstGeom>
          <a:noFill/>
        </p:spPr>
        <p:txBody>
          <a:bodyPr wrap="square" rtlCol="0">
            <a:spAutoFit/>
          </a:bodyPr>
          <a:lstStyle/>
          <a:p>
            <a:r>
              <a:rPr lang="en-US" sz="2800" b="1" dirty="0" smtClean="0">
                <a:latin typeface="Helvetica"/>
                <a:cs typeface="Helvetica"/>
              </a:rPr>
              <a:t>Coronal Hole Solar Wind  HSS</a:t>
            </a:r>
            <a:endParaRPr lang="en-US" sz="2800" b="1" dirty="0">
              <a:latin typeface="Helvetica"/>
              <a:cs typeface="Helvetica"/>
            </a:endParaRPr>
          </a:p>
        </p:txBody>
      </p:sp>
      <p:sp>
        <p:nvSpPr>
          <p:cNvPr id="6" name="Content Placeholder 2"/>
          <p:cNvSpPr txBox="1">
            <a:spLocks/>
          </p:cNvSpPr>
          <p:nvPr/>
        </p:nvSpPr>
        <p:spPr>
          <a:xfrm>
            <a:off x="5867400" y="1447800"/>
            <a:ext cx="3124200" cy="4648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buFontTx/>
              <a:buNone/>
            </a:pPr>
            <a:r>
              <a:rPr lang="en-US" sz="1800" dirty="0" smtClean="0"/>
              <a:t>Is one important space weather contributor too!</a:t>
            </a:r>
          </a:p>
          <a:p>
            <a:pPr>
              <a:buFontTx/>
              <a:buNone/>
            </a:pPr>
            <a:r>
              <a:rPr lang="en-US" sz="1800" dirty="0" smtClean="0"/>
              <a:t>Particularly </a:t>
            </a:r>
            <a:r>
              <a:rPr lang="en-US" sz="1800" dirty="0" smtClean="0">
                <a:solidFill>
                  <a:srgbClr val="FF0000"/>
                </a:solidFill>
              </a:rPr>
              <a:t>for its role in enhancing electron radiation levels in the near-Earth environment </a:t>
            </a:r>
            <a:r>
              <a:rPr lang="en-US" sz="1800" dirty="0" smtClean="0"/>
              <a:t>and for substantial energy input into the Earth’s upper atmosphere</a:t>
            </a:r>
          </a:p>
          <a:p>
            <a:pPr>
              <a:buFontTx/>
              <a:buNone/>
            </a:pPr>
            <a:r>
              <a:rPr lang="en-US" sz="1800" dirty="0" smtClean="0"/>
              <a:t>May be more hazardous to Earth-orbiting satellites than CME-related magnetic storm particles and solar energetic particles (SEP)</a:t>
            </a:r>
          </a:p>
          <a:p>
            <a:pPr>
              <a:buFontTx/>
              <a:buNone/>
            </a:pPr>
            <a:endParaRPr lang="en-US" sz="1800" dirty="0" smtClean="0"/>
          </a:p>
        </p:txBody>
      </p:sp>
    </p:spTree>
    <p:extLst>
      <p:ext uri="{BB962C8B-B14F-4D97-AF65-F5344CB8AC3E}">
        <p14:creationId xmlns:p14="http://schemas.microsoft.com/office/powerpoint/2010/main" val="4229439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0" y="1752600"/>
            <a:ext cx="3352800" cy="830997"/>
          </a:xfrm>
          <a:prstGeom prst="rect">
            <a:avLst/>
          </a:prstGeom>
          <a:noFill/>
        </p:spPr>
        <p:txBody>
          <a:bodyPr wrap="square" rtlCol="0">
            <a:spAutoFit/>
          </a:bodyPr>
          <a:lstStyle/>
          <a:p>
            <a:r>
              <a:rPr lang="en-US" dirty="0" smtClean="0">
                <a:latin typeface="Helvetica"/>
                <a:cs typeface="Helvetica"/>
              </a:rPr>
              <a:t>2012, July 12 </a:t>
            </a:r>
          </a:p>
          <a:p>
            <a:r>
              <a:rPr lang="en-US" dirty="0" smtClean="0">
                <a:latin typeface="Helvetica"/>
                <a:cs typeface="Helvetica"/>
              </a:rPr>
              <a:t>X1.4 class flare</a:t>
            </a:r>
            <a:endParaRPr lang="en-US" dirty="0">
              <a:latin typeface="Helvetica"/>
              <a:cs typeface="Helvetica"/>
            </a:endParaRPr>
          </a:p>
        </p:txBody>
      </p:sp>
      <p:sp>
        <p:nvSpPr>
          <p:cNvPr id="10" name="Rectangle 2"/>
          <p:cNvSpPr>
            <a:spLocks noChangeArrowheads="1"/>
          </p:cNvSpPr>
          <p:nvPr/>
        </p:nvSpPr>
        <p:spPr bwMode="auto">
          <a:xfrm>
            <a:off x="3810000" y="381000"/>
            <a:ext cx="22860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Flare</a:t>
            </a:r>
            <a:endParaRPr lang="en-US" sz="2800" b="1" dirty="0">
              <a:latin typeface="Helvetica" charset="0"/>
              <a:ea typeface="Helvetica" charset="0"/>
              <a:cs typeface="Helvetica" charset="0"/>
            </a:endParaRPr>
          </a:p>
        </p:txBody>
      </p:sp>
      <p:pic>
        <p:nvPicPr>
          <p:cNvPr id="9" name="Picture 8" descr="Untitled.tiff"/>
          <p:cNvPicPr>
            <a:picLocks noChangeAspect="1"/>
          </p:cNvPicPr>
          <p:nvPr/>
        </p:nvPicPr>
        <p:blipFill>
          <a:blip r:embed="rId5"/>
          <a:stretch>
            <a:fillRect/>
          </a:stretch>
        </p:blipFill>
        <p:spPr>
          <a:xfrm>
            <a:off x="76200" y="1371600"/>
            <a:ext cx="2533135" cy="2286000"/>
          </a:xfrm>
          <a:prstGeom prst="rect">
            <a:avLst/>
          </a:prstGeom>
        </p:spPr>
      </p:pic>
      <p:sp>
        <p:nvSpPr>
          <p:cNvPr id="12" name="TextBox 11"/>
          <p:cNvSpPr txBox="1"/>
          <p:nvPr/>
        </p:nvSpPr>
        <p:spPr>
          <a:xfrm>
            <a:off x="2247337" y="4186535"/>
            <a:ext cx="876863" cy="461665"/>
          </a:xfrm>
          <a:prstGeom prst="rect">
            <a:avLst/>
          </a:prstGeom>
          <a:noFill/>
        </p:spPr>
        <p:txBody>
          <a:bodyPr wrap="none" rtlCol="0">
            <a:spAutoFit/>
          </a:bodyPr>
          <a:lstStyle/>
          <a:p>
            <a:r>
              <a:rPr lang="en-US" dirty="0" smtClean="0">
                <a:solidFill>
                  <a:srgbClr val="FFFF00"/>
                </a:solidFill>
              </a:rPr>
              <a:t>X ray</a:t>
            </a:r>
            <a:endParaRPr lang="en-US" dirty="0">
              <a:solidFill>
                <a:srgbClr val="FFFF00"/>
              </a:solidFill>
            </a:endParaRPr>
          </a:p>
        </p:txBody>
      </p:sp>
      <p:sp>
        <p:nvSpPr>
          <p:cNvPr id="14" name="TextBox 13"/>
          <p:cNvSpPr txBox="1"/>
          <p:nvPr/>
        </p:nvSpPr>
        <p:spPr>
          <a:xfrm>
            <a:off x="4973999" y="4191000"/>
            <a:ext cx="817201" cy="461665"/>
          </a:xfrm>
          <a:prstGeom prst="rect">
            <a:avLst/>
          </a:prstGeom>
          <a:noFill/>
        </p:spPr>
        <p:txBody>
          <a:bodyPr wrap="none" rtlCol="0">
            <a:spAutoFit/>
          </a:bodyPr>
          <a:lstStyle/>
          <a:p>
            <a:r>
              <a:rPr lang="en-US" dirty="0" smtClean="0">
                <a:solidFill>
                  <a:srgbClr val="FFFF00"/>
                </a:solidFill>
              </a:rPr>
              <a:t>EUV</a:t>
            </a:r>
            <a:endParaRPr lang="en-US" dirty="0">
              <a:solidFill>
                <a:srgbClr val="FFFF00"/>
              </a:solidFill>
            </a:endParaRPr>
          </a:p>
        </p:txBody>
      </p:sp>
      <p:pic>
        <p:nvPicPr>
          <p:cNvPr id="15" name="Picture 14" descr="Untitled.tiff"/>
          <p:cNvPicPr>
            <a:picLocks noChangeAspect="1"/>
          </p:cNvPicPr>
          <p:nvPr/>
        </p:nvPicPr>
        <p:blipFill>
          <a:blip r:embed="rId6"/>
          <a:stretch>
            <a:fillRect/>
          </a:stretch>
        </p:blipFill>
        <p:spPr>
          <a:xfrm>
            <a:off x="2667000" y="1385230"/>
            <a:ext cx="2286000" cy="2323170"/>
          </a:xfrm>
          <a:prstGeom prst="rect">
            <a:avLst/>
          </a:prstGeom>
        </p:spPr>
      </p:pic>
      <p:pic>
        <p:nvPicPr>
          <p:cNvPr id="11" name="Picture 10" descr="Untitled.tiff"/>
          <p:cNvPicPr>
            <a:picLocks noChangeAspect="1"/>
          </p:cNvPicPr>
          <p:nvPr/>
        </p:nvPicPr>
        <p:blipFill>
          <a:blip r:embed="rId7"/>
          <a:stretch>
            <a:fillRect/>
          </a:stretch>
        </p:blipFill>
        <p:spPr>
          <a:xfrm>
            <a:off x="1143000" y="3886200"/>
            <a:ext cx="2743200" cy="2726838"/>
          </a:xfrm>
          <a:prstGeom prst="rect">
            <a:avLst/>
          </a:prstGeom>
        </p:spPr>
      </p:pic>
      <p:pic>
        <p:nvPicPr>
          <p:cNvPr id="16" name="Picture 27" descr="swcLogo.png"/>
          <p:cNvPicPr>
            <a:picLocks noChangeAspect="1"/>
          </p:cNvPicPr>
          <p:nvPr/>
        </p:nvPicPr>
        <p:blipFill>
          <a:blip r:embed="rId8"/>
          <a:srcRect/>
          <a:stretch>
            <a:fillRect/>
          </a:stretch>
        </p:blipFill>
        <p:spPr bwMode="auto">
          <a:xfrm>
            <a:off x="8001000" y="76200"/>
            <a:ext cx="1066800" cy="1066800"/>
          </a:xfrm>
          <a:prstGeom prst="rect">
            <a:avLst/>
          </a:prstGeom>
          <a:noFill/>
          <a:ln w="9525">
            <a:noFill/>
            <a:miter lim="800000"/>
            <a:headEnd/>
            <a:tailEnd/>
          </a:ln>
        </p:spPr>
      </p:pic>
      <p:pic>
        <p:nvPicPr>
          <p:cNvPr id="17" name="20120712_1024_0193.mpg">
            <a:hlinkClick r:id="" action="ppaction://media"/>
          </p:cNvPr>
          <p:cNvPicPr/>
          <p:nvPr>
            <a:videoFile r:link="rId2"/>
            <p:extLst>
              <p:ext uri="{DAA4B4D4-6D71-4841-9C94-3DE7FCFB9230}">
                <p14:media xmlns:p14="http://schemas.microsoft.com/office/powerpoint/2010/main" r:link="rId1"/>
              </p:ext>
            </p:extLst>
          </p:nvPr>
        </p:nvPicPr>
        <p:blipFill>
          <a:blip r:embed="rId9"/>
          <a:stretch>
            <a:fillRect/>
          </a:stretch>
        </p:blipFill>
        <p:spPr>
          <a:xfrm>
            <a:off x="5181600" y="3352800"/>
            <a:ext cx="3505200" cy="3429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p:cTn id="7"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y2_2010_HSS_iswa.png"/>
          <p:cNvPicPr>
            <a:picLocks noChangeAspect="1"/>
          </p:cNvPicPr>
          <p:nvPr/>
        </p:nvPicPr>
        <p:blipFill>
          <a:blip r:embed="rId2"/>
          <a:stretch>
            <a:fillRect/>
          </a:stretch>
        </p:blipFill>
        <p:spPr>
          <a:xfrm>
            <a:off x="1104970" y="459973"/>
            <a:ext cx="5455986" cy="6398027"/>
          </a:xfrm>
          <a:prstGeom prst="rect">
            <a:avLst/>
          </a:prstGeom>
        </p:spPr>
      </p:pic>
      <p:sp>
        <p:nvSpPr>
          <p:cNvPr id="3" name="TextBox 2"/>
          <p:cNvSpPr txBox="1"/>
          <p:nvPr/>
        </p:nvSpPr>
        <p:spPr>
          <a:xfrm>
            <a:off x="6687162" y="2142970"/>
            <a:ext cx="1455033" cy="369332"/>
          </a:xfrm>
          <a:prstGeom prst="rect">
            <a:avLst/>
          </a:prstGeom>
          <a:noFill/>
        </p:spPr>
        <p:txBody>
          <a:bodyPr wrap="none" rtlCol="0">
            <a:spAutoFit/>
          </a:bodyPr>
          <a:lstStyle/>
          <a:p>
            <a:r>
              <a:rPr lang="en-US" dirty="0" smtClean="0">
                <a:latin typeface="Helvetica"/>
                <a:cs typeface="Helvetica"/>
              </a:rPr>
              <a:t>May 2, 2010</a:t>
            </a:r>
            <a:endParaRPr lang="en-US" dirty="0">
              <a:latin typeface="Helvetica"/>
              <a:cs typeface="Helvetica"/>
            </a:endParaRPr>
          </a:p>
        </p:txBody>
      </p:sp>
      <p:sp>
        <p:nvSpPr>
          <p:cNvPr id="4" name="TextBox 3"/>
          <p:cNvSpPr txBox="1"/>
          <p:nvPr/>
        </p:nvSpPr>
        <p:spPr>
          <a:xfrm>
            <a:off x="6560956" y="3284594"/>
            <a:ext cx="2202044" cy="830997"/>
          </a:xfrm>
          <a:prstGeom prst="rect">
            <a:avLst/>
          </a:prstGeom>
          <a:noFill/>
        </p:spPr>
        <p:txBody>
          <a:bodyPr wrap="square" rtlCol="0">
            <a:spAutoFit/>
          </a:bodyPr>
          <a:lstStyle/>
          <a:p>
            <a:r>
              <a:rPr lang="en-US" dirty="0" smtClean="0">
                <a:latin typeface="Helvetica"/>
                <a:cs typeface="Helvetica"/>
              </a:rPr>
              <a:t>Dense (20-30 cc), HSS</a:t>
            </a:r>
            <a:endParaRPr lang="en-US" dirty="0">
              <a:latin typeface="Helvetica"/>
              <a:cs typeface="Helvetica"/>
            </a:endParaRPr>
          </a:p>
        </p:txBody>
      </p:sp>
      <p:sp>
        <p:nvSpPr>
          <p:cNvPr id="5" name="TextBox 4"/>
          <p:cNvSpPr txBox="1"/>
          <p:nvPr/>
        </p:nvSpPr>
        <p:spPr>
          <a:xfrm>
            <a:off x="6687162" y="4403695"/>
            <a:ext cx="1775133" cy="369332"/>
          </a:xfrm>
          <a:prstGeom prst="rect">
            <a:avLst/>
          </a:prstGeom>
          <a:noFill/>
        </p:spPr>
        <p:txBody>
          <a:bodyPr wrap="none" rtlCol="0">
            <a:spAutoFit/>
          </a:bodyPr>
          <a:lstStyle/>
          <a:p>
            <a:r>
              <a:rPr lang="en-US" dirty="0" err="1" smtClean="0">
                <a:latin typeface="Helvetica"/>
                <a:cs typeface="Helvetica"/>
              </a:rPr>
              <a:t>IMFBz</a:t>
            </a:r>
            <a:r>
              <a:rPr lang="en-US" dirty="0" smtClean="0">
                <a:latin typeface="Helvetica"/>
                <a:cs typeface="Helvetica"/>
              </a:rPr>
              <a:t>:   -18 </a:t>
            </a:r>
            <a:r>
              <a:rPr lang="en-US" dirty="0" err="1" smtClean="0">
                <a:latin typeface="Helvetica"/>
                <a:cs typeface="Helvetica"/>
              </a:rPr>
              <a:t>nT</a:t>
            </a:r>
            <a:endParaRPr lang="en-US" dirty="0">
              <a:latin typeface="Helvetica"/>
              <a:cs typeface="Helvetica"/>
            </a:endParaRPr>
          </a:p>
        </p:txBody>
      </p:sp>
      <p:sp>
        <p:nvSpPr>
          <p:cNvPr id="8" name="TextBox 7"/>
          <p:cNvSpPr txBox="1"/>
          <p:nvPr/>
        </p:nvSpPr>
        <p:spPr>
          <a:xfrm>
            <a:off x="6687162" y="1494692"/>
            <a:ext cx="1326542" cy="369332"/>
          </a:xfrm>
          <a:prstGeom prst="rect">
            <a:avLst/>
          </a:prstGeom>
          <a:noFill/>
        </p:spPr>
        <p:txBody>
          <a:bodyPr wrap="none" rtlCol="0">
            <a:spAutoFit/>
          </a:bodyPr>
          <a:lstStyle/>
          <a:p>
            <a:r>
              <a:rPr lang="en-US" dirty="0" smtClean="0">
                <a:latin typeface="Helvetica"/>
                <a:cs typeface="Helvetica"/>
              </a:rPr>
              <a:t>Clean HSS</a:t>
            </a:r>
            <a:endParaRPr lang="en-US" dirty="0">
              <a:latin typeface="Helvetica"/>
              <a:cs typeface="Helvetica"/>
            </a:endParaRPr>
          </a:p>
        </p:txBody>
      </p:sp>
      <p:sp>
        <p:nvSpPr>
          <p:cNvPr id="10" name="TextBox 9"/>
          <p:cNvSpPr txBox="1"/>
          <p:nvPr/>
        </p:nvSpPr>
        <p:spPr>
          <a:xfrm>
            <a:off x="1768983" y="5386606"/>
            <a:ext cx="1981056" cy="369332"/>
          </a:xfrm>
          <a:prstGeom prst="rect">
            <a:avLst/>
          </a:prstGeom>
          <a:noFill/>
        </p:spPr>
        <p:txBody>
          <a:bodyPr wrap="none" rtlCol="0">
            <a:spAutoFit/>
          </a:bodyPr>
          <a:lstStyle/>
          <a:p>
            <a:r>
              <a:rPr lang="en-US" dirty="0" smtClean="0">
                <a:solidFill>
                  <a:srgbClr val="FF0000"/>
                </a:solidFill>
                <a:latin typeface="Helvetica"/>
                <a:cs typeface="Helvetica"/>
              </a:rPr>
              <a:t>Electron radiation </a:t>
            </a:r>
            <a:endParaRPr lang="en-US" dirty="0">
              <a:solidFill>
                <a:srgbClr val="FF0000"/>
              </a:solidFill>
              <a:latin typeface="Helvetica"/>
              <a:cs typeface="Helvetica"/>
            </a:endParaRPr>
          </a:p>
        </p:txBody>
      </p:sp>
    </p:spTree>
    <p:extLst>
      <p:ext uri="{BB962C8B-B14F-4D97-AF65-F5344CB8AC3E}">
        <p14:creationId xmlns:p14="http://schemas.microsoft.com/office/powerpoint/2010/main" val="36965222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0" y="314980"/>
            <a:ext cx="6781800" cy="523220"/>
          </a:xfrm>
          <a:prstGeom prst="rect">
            <a:avLst/>
          </a:prstGeom>
          <a:noFill/>
        </p:spPr>
        <p:txBody>
          <a:bodyPr wrap="square" rtlCol="0">
            <a:spAutoFit/>
          </a:bodyPr>
          <a:lstStyle/>
          <a:p>
            <a:r>
              <a:rPr lang="en-US" sz="2800" b="1" dirty="0" smtClean="0">
                <a:latin typeface="Helvetica"/>
                <a:cs typeface="Helvetica"/>
              </a:rPr>
              <a:t>Coronal Hole Solar Wind  HSS</a:t>
            </a:r>
            <a:endParaRPr lang="en-US" sz="2800" b="1" dirty="0">
              <a:latin typeface="Helvetica"/>
              <a:cs typeface="Helvetica"/>
            </a:endParaRPr>
          </a:p>
        </p:txBody>
      </p:sp>
      <p:sp>
        <p:nvSpPr>
          <p:cNvPr id="6" name="Content Placeholder 2"/>
          <p:cNvSpPr txBox="1">
            <a:spLocks/>
          </p:cNvSpPr>
          <p:nvPr/>
        </p:nvSpPr>
        <p:spPr>
          <a:xfrm>
            <a:off x="304800" y="1447800"/>
            <a:ext cx="8686800" cy="4648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buFontTx/>
              <a:buNone/>
            </a:pPr>
            <a:r>
              <a:rPr lang="en-US" dirty="0" smtClean="0"/>
              <a:t>Is one important space weather contributor too!</a:t>
            </a:r>
          </a:p>
          <a:p>
            <a:pPr>
              <a:buFontTx/>
              <a:buNone/>
            </a:pPr>
            <a:r>
              <a:rPr lang="en-US" dirty="0" smtClean="0"/>
              <a:t>Particularly </a:t>
            </a:r>
            <a:r>
              <a:rPr lang="en-US" dirty="0" smtClean="0">
                <a:solidFill>
                  <a:srgbClr val="FF0000"/>
                </a:solidFill>
              </a:rPr>
              <a:t>for its role in enhancing electron radiation levels in the near-Earth environment </a:t>
            </a:r>
            <a:r>
              <a:rPr lang="en-US" dirty="0" smtClean="0"/>
              <a:t>and for substantial energy input into the Earth’s upper atmosphere</a:t>
            </a:r>
          </a:p>
          <a:p>
            <a:pPr>
              <a:buFontTx/>
              <a:buNone/>
            </a:pPr>
            <a:r>
              <a:rPr lang="en-US" dirty="0" smtClean="0"/>
              <a:t>May be more hazardous to Earth-orbiting satellites than CME-related magnetic storm particles and solar energetic particles (SEP)</a:t>
            </a:r>
          </a:p>
          <a:p>
            <a:pPr>
              <a:buFontTx/>
              <a:buNone/>
            </a:pPr>
            <a:endParaRPr lang="en-US" dirty="0" smtClean="0"/>
          </a:p>
        </p:txBody>
      </p:sp>
    </p:spTree>
    <p:extLst>
      <p:ext uri="{BB962C8B-B14F-4D97-AF65-F5344CB8AC3E}">
        <p14:creationId xmlns:p14="http://schemas.microsoft.com/office/powerpoint/2010/main" val="25823424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21114" y="391180"/>
            <a:ext cx="3732086" cy="523220"/>
          </a:xfrm>
          <a:prstGeom prst="rect">
            <a:avLst/>
          </a:prstGeom>
          <a:noFill/>
        </p:spPr>
        <p:txBody>
          <a:bodyPr wrap="none" rtlCol="0">
            <a:spAutoFit/>
          </a:bodyPr>
          <a:lstStyle/>
          <a:p>
            <a:r>
              <a:rPr lang="en-US" sz="2800" b="1" dirty="0" smtClean="0">
                <a:latin typeface="Helvetica"/>
                <a:cs typeface="Helvetica"/>
              </a:rPr>
              <a:t>Solar Wind Modeling</a:t>
            </a:r>
            <a:endParaRPr lang="en-US" sz="2800" b="1" dirty="0">
              <a:latin typeface="Helvetica"/>
              <a:cs typeface="Helvetica"/>
            </a:endParaRPr>
          </a:p>
        </p:txBody>
      </p:sp>
      <p:pic>
        <p:nvPicPr>
          <p:cNvPr id="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2" name="Picture 1" descr="ENLIL_sw_vel.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295400"/>
            <a:ext cx="6949440" cy="4343400"/>
          </a:xfrm>
          <a:prstGeom prst="rect">
            <a:avLst/>
          </a:prstGeom>
        </p:spPr>
      </p:pic>
    </p:spTree>
    <p:extLst>
      <p:ext uri="{BB962C8B-B14F-4D97-AF65-F5344CB8AC3E}">
        <p14:creationId xmlns:p14="http://schemas.microsoft.com/office/powerpoint/2010/main" val="42421481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lectromagnetic-spectrum.jpg"/>
          <p:cNvPicPr>
            <a:picLocks noChangeAspect="1"/>
          </p:cNvPicPr>
          <p:nvPr/>
        </p:nvPicPr>
        <p:blipFill>
          <a:blip r:embed="rId2"/>
          <a:stretch>
            <a:fillRect/>
          </a:stretch>
        </p:blipFill>
        <p:spPr>
          <a:xfrm>
            <a:off x="1397000" y="1243445"/>
            <a:ext cx="6350000" cy="4394200"/>
          </a:xfrm>
          <a:prstGeom prst="rect">
            <a:avLst/>
          </a:prstGeom>
        </p:spPr>
      </p:pic>
      <p:sp>
        <p:nvSpPr>
          <p:cNvPr id="3" name="TextBox 2"/>
          <p:cNvSpPr txBox="1"/>
          <p:nvPr/>
        </p:nvSpPr>
        <p:spPr>
          <a:xfrm>
            <a:off x="2430366" y="227782"/>
            <a:ext cx="5189634" cy="707886"/>
          </a:xfrm>
          <a:prstGeom prst="rect">
            <a:avLst/>
          </a:prstGeom>
          <a:noFill/>
        </p:spPr>
        <p:txBody>
          <a:bodyPr wrap="square" rtlCol="0">
            <a:spAutoFit/>
          </a:bodyPr>
          <a:lstStyle/>
          <a:p>
            <a:pPr algn="ctr"/>
            <a:r>
              <a:rPr lang="en-US" sz="2000" b="1" dirty="0" smtClean="0">
                <a:latin typeface="Helvetica"/>
                <a:cs typeface="Helvetica"/>
              </a:rPr>
              <a:t>A powerful solar flare radiates across the whole electromagnetic spectrum</a:t>
            </a:r>
            <a:endParaRPr lang="en-US" sz="2000" b="1" dirty="0">
              <a:latin typeface="Helvetica"/>
              <a:cs typeface="Helvetica"/>
            </a:endParaRPr>
          </a:p>
        </p:txBody>
      </p:sp>
    </p:spTree>
    <p:extLst>
      <p:ext uri="{BB962C8B-B14F-4D97-AF65-F5344CB8AC3E}">
        <p14:creationId xmlns:p14="http://schemas.microsoft.com/office/powerpoint/2010/main" val="38505871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0" y="1295400"/>
            <a:ext cx="3124200" cy="369332"/>
          </a:xfrm>
          <a:prstGeom prst="rect">
            <a:avLst/>
          </a:prstGeom>
          <a:noFill/>
        </p:spPr>
        <p:txBody>
          <a:bodyPr wrap="square" rtlCol="0">
            <a:spAutoFit/>
          </a:bodyPr>
          <a:lstStyle/>
          <a:p>
            <a:r>
              <a:rPr lang="en-US" sz="1800" dirty="0" smtClean="0">
                <a:latin typeface="Helvetica"/>
                <a:cs typeface="Helvetica"/>
              </a:rPr>
              <a:t>2012 July 12 X1.4 class flare</a:t>
            </a:r>
            <a:endParaRPr lang="en-US" sz="1800" dirty="0">
              <a:latin typeface="Helvetica"/>
              <a:cs typeface="Helvetica"/>
            </a:endParaRPr>
          </a:p>
        </p:txBody>
      </p:sp>
      <p:sp>
        <p:nvSpPr>
          <p:cNvPr id="10" name="Rectangle 2"/>
          <p:cNvSpPr>
            <a:spLocks noChangeArrowheads="1"/>
          </p:cNvSpPr>
          <p:nvPr/>
        </p:nvSpPr>
        <p:spPr bwMode="auto">
          <a:xfrm>
            <a:off x="2971800" y="381000"/>
            <a:ext cx="3733800" cy="523220"/>
          </a:xfrm>
          <a:prstGeom prst="rect">
            <a:avLst/>
          </a:prstGeom>
          <a:noFill/>
          <a:ln w="9525">
            <a:noFill/>
            <a:miter lim="800000"/>
            <a:headEnd/>
            <a:tailEnd/>
          </a:ln>
        </p:spPr>
        <p:txBody>
          <a:bodyPr wrap="square">
            <a:prstTxWarp prst="textNoShape">
              <a:avLst/>
            </a:prstTxWarp>
            <a:spAutoFit/>
          </a:bodyPr>
          <a:lstStyle/>
          <a:p>
            <a:r>
              <a:rPr lang="en-US" sz="2800" b="1" dirty="0" smtClean="0">
                <a:latin typeface="Helvetica" charset="0"/>
                <a:ea typeface="Helvetica" charset="0"/>
                <a:cs typeface="Helvetica" charset="0"/>
              </a:rPr>
              <a:t>Solar Flare Class</a:t>
            </a:r>
            <a:endParaRPr lang="en-US" sz="2800" b="1" dirty="0">
              <a:latin typeface="Helvetica" charset="0"/>
              <a:ea typeface="Helvetica" charset="0"/>
              <a:cs typeface="Helvetica" charset="0"/>
            </a:endParaRPr>
          </a:p>
        </p:txBody>
      </p:sp>
      <p:cxnSp>
        <p:nvCxnSpPr>
          <p:cNvPr id="18" name="Straight Connector 17"/>
          <p:cNvCxnSpPr/>
          <p:nvPr/>
        </p:nvCxnSpPr>
        <p:spPr>
          <a:xfrm>
            <a:off x="152400" y="1905000"/>
            <a:ext cx="990600" cy="1588"/>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2400" y="2513012"/>
            <a:ext cx="9906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371600" y="1752600"/>
            <a:ext cx="1219200" cy="338554"/>
          </a:xfrm>
          <a:prstGeom prst="rect">
            <a:avLst/>
          </a:prstGeom>
          <a:solidFill>
            <a:srgbClr val="CCFFCC"/>
          </a:solidFill>
        </p:spPr>
        <p:txBody>
          <a:bodyPr wrap="square" rtlCol="0">
            <a:spAutoFit/>
          </a:bodyPr>
          <a:lstStyle/>
          <a:p>
            <a:r>
              <a:rPr lang="en-US" sz="1600" dirty="0" smtClean="0">
                <a:latin typeface="Helvetica"/>
                <a:cs typeface="Helvetica"/>
              </a:rPr>
              <a:t>0.1-0.8 nm</a:t>
            </a:r>
            <a:endParaRPr lang="en-US" sz="1600" dirty="0">
              <a:latin typeface="Helvetica"/>
              <a:cs typeface="Helvetica"/>
            </a:endParaRPr>
          </a:p>
        </p:txBody>
      </p:sp>
      <p:sp>
        <p:nvSpPr>
          <p:cNvPr id="23" name="TextBox 22"/>
          <p:cNvSpPr txBox="1"/>
          <p:nvPr/>
        </p:nvSpPr>
        <p:spPr>
          <a:xfrm>
            <a:off x="1371600" y="2328446"/>
            <a:ext cx="1447800" cy="338554"/>
          </a:xfrm>
          <a:prstGeom prst="rect">
            <a:avLst/>
          </a:prstGeom>
          <a:noFill/>
        </p:spPr>
        <p:txBody>
          <a:bodyPr wrap="square" rtlCol="0">
            <a:spAutoFit/>
          </a:bodyPr>
          <a:lstStyle/>
          <a:p>
            <a:r>
              <a:rPr lang="en-US" sz="1600" dirty="0" smtClean="0">
                <a:latin typeface="Helvetica"/>
                <a:cs typeface="Helvetica"/>
              </a:rPr>
              <a:t>0.05-0.4 nm</a:t>
            </a:r>
            <a:endParaRPr lang="en-US" sz="1600" dirty="0">
              <a:latin typeface="Helvetica"/>
              <a:cs typeface="Helvetica"/>
            </a:endParaRPr>
          </a:p>
        </p:txBody>
      </p:sp>
      <p:sp>
        <p:nvSpPr>
          <p:cNvPr id="24" name="TextBox 23"/>
          <p:cNvSpPr txBox="1"/>
          <p:nvPr/>
        </p:nvSpPr>
        <p:spPr>
          <a:xfrm>
            <a:off x="7620000" y="4114800"/>
            <a:ext cx="389850" cy="400110"/>
          </a:xfrm>
          <a:prstGeom prst="rect">
            <a:avLst/>
          </a:prstGeom>
          <a:noFill/>
        </p:spPr>
        <p:txBody>
          <a:bodyPr wrap="none" rtlCol="0">
            <a:spAutoFit/>
          </a:bodyPr>
          <a:lstStyle/>
          <a:p>
            <a:r>
              <a:rPr lang="en-US" sz="2000" dirty="0" smtClean="0">
                <a:solidFill>
                  <a:srgbClr val="FF0000"/>
                </a:solidFill>
              </a:rPr>
              <a:t>A</a:t>
            </a:r>
            <a:endParaRPr lang="en-US" sz="2000" dirty="0">
              <a:solidFill>
                <a:srgbClr val="FF0000"/>
              </a:solidFill>
            </a:endParaRPr>
          </a:p>
        </p:txBody>
      </p:sp>
      <p:sp>
        <p:nvSpPr>
          <p:cNvPr id="25" name="TextBox 24"/>
          <p:cNvSpPr txBox="1"/>
          <p:nvPr/>
        </p:nvSpPr>
        <p:spPr>
          <a:xfrm>
            <a:off x="7650153" y="3810000"/>
            <a:ext cx="1189047" cy="400110"/>
          </a:xfrm>
          <a:prstGeom prst="rect">
            <a:avLst/>
          </a:prstGeom>
          <a:noFill/>
        </p:spPr>
        <p:txBody>
          <a:bodyPr wrap="none" rtlCol="0">
            <a:spAutoFit/>
          </a:bodyPr>
          <a:lstStyle/>
          <a:p>
            <a:r>
              <a:rPr lang="en-US" sz="2000" dirty="0" smtClean="0">
                <a:solidFill>
                  <a:srgbClr val="FF0000"/>
                </a:solidFill>
              </a:rPr>
              <a:t>B (</a:t>
            </a:r>
            <a:r>
              <a:rPr lang="en-US" sz="2000" dirty="0" err="1" smtClean="0">
                <a:solidFill>
                  <a:srgbClr val="FF0000"/>
                </a:solidFill>
              </a:rPr>
              <a:t>bgrnd</a:t>
            </a:r>
            <a:r>
              <a:rPr lang="en-US" sz="2000" dirty="0" smtClean="0">
                <a:solidFill>
                  <a:srgbClr val="FF0000"/>
                </a:solidFill>
              </a:rPr>
              <a:t>)</a:t>
            </a:r>
            <a:endParaRPr lang="en-US" sz="2000" dirty="0">
              <a:solidFill>
                <a:srgbClr val="FF0000"/>
              </a:solidFill>
            </a:endParaRPr>
          </a:p>
        </p:txBody>
      </p:sp>
      <p:sp>
        <p:nvSpPr>
          <p:cNvPr id="26" name="TextBox 25"/>
          <p:cNvSpPr txBox="1"/>
          <p:nvPr/>
        </p:nvSpPr>
        <p:spPr>
          <a:xfrm>
            <a:off x="7655767" y="3562290"/>
            <a:ext cx="1488233" cy="400110"/>
          </a:xfrm>
          <a:prstGeom prst="rect">
            <a:avLst/>
          </a:prstGeom>
          <a:noFill/>
        </p:spPr>
        <p:txBody>
          <a:bodyPr wrap="none" rtlCol="0">
            <a:spAutoFit/>
          </a:bodyPr>
          <a:lstStyle/>
          <a:p>
            <a:r>
              <a:rPr lang="en-US" sz="2000" dirty="0" smtClean="0">
                <a:solidFill>
                  <a:srgbClr val="FF0000"/>
                </a:solidFill>
              </a:rPr>
              <a:t>C (common)</a:t>
            </a:r>
            <a:endParaRPr lang="en-US" sz="2000" dirty="0">
              <a:solidFill>
                <a:srgbClr val="FF0000"/>
              </a:solidFill>
            </a:endParaRPr>
          </a:p>
        </p:txBody>
      </p:sp>
      <p:sp>
        <p:nvSpPr>
          <p:cNvPr id="27" name="TextBox 26"/>
          <p:cNvSpPr txBox="1"/>
          <p:nvPr/>
        </p:nvSpPr>
        <p:spPr>
          <a:xfrm>
            <a:off x="7618379" y="3276600"/>
            <a:ext cx="1601821" cy="400110"/>
          </a:xfrm>
          <a:prstGeom prst="rect">
            <a:avLst/>
          </a:prstGeom>
          <a:noFill/>
        </p:spPr>
        <p:txBody>
          <a:bodyPr wrap="none" rtlCol="0">
            <a:spAutoFit/>
          </a:bodyPr>
          <a:lstStyle/>
          <a:p>
            <a:r>
              <a:rPr lang="en-US" sz="2000" dirty="0" smtClean="0">
                <a:solidFill>
                  <a:srgbClr val="FF0000"/>
                </a:solidFill>
              </a:rPr>
              <a:t>M (moderate)</a:t>
            </a:r>
            <a:endParaRPr lang="en-US" sz="2000" dirty="0">
              <a:solidFill>
                <a:srgbClr val="FF0000"/>
              </a:solidFill>
            </a:endParaRPr>
          </a:p>
        </p:txBody>
      </p:sp>
      <p:sp>
        <p:nvSpPr>
          <p:cNvPr id="28" name="TextBox 27"/>
          <p:cNvSpPr txBox="1"/>
          <p:nvPr/>
        </p:nvSpPr>
        <p:spPr>
          <a:xfrm>
            <a:off x="7637050" y="2895600"/>
            <a:ext cx="1430750" cy="400110"/>
          </a:xfrm>
          <a:prstGeom prst="rect">
            <a:avLst/>
          </a:prstGeom>
          <a:noFill/>
        </p:spPr>
        <p:txBody>
          <a:bodyPr wrap="none" rtlCol="0">
            <a:spAutoFit/>
          </a:bodyPr>
          <a:lstStyle/>
          <a:p>
            <a:r>
              <a:rPr lang="en-US" sz="2000" dirty="0" smtClean="0">
                <a:solidFill>
                  <a:srgbClr val="FF0000"/>
                </a:solidFill>
              </a:rPr>
              <a:t>X (extreme)</a:t>
            </a:r>
            <a:endParaRPr lang="en-US" sz="2000" dirty="0">
              <a:solidFill>
                <a:srgbClr val="FF0000"/>
              </a:solidFill>
            </a:endParaRPr>
          </a:p>
        </p:txBody>
      </p:sp>
      <p:pic>
        <p:nvPicPr>
          <p:cNvPr id="29" name="Picture 28" descr="Untitled.tiff"/>
          <p:cNvPicPr>
            <a:picLocks noChangeAspect="1"/>
          </p:cNvPicPr>
          <p:nvPr/>
        </p:nvPicPr>
        <p:blipFill>
          <a:blip r:embed="rId3"/>
          <a:stretch>
            <a:fillRect/>
          </a:stretch>
        </p:blipFill>
        <p:spPr>
          <a:xfrm>
            <a:off x="1066800" y="2743200"/>
            <a:ext cx="6629400" cy="2039471"/>
          </a:xfrm>
          <a:prstGeom prst="rect">
            <a:avLst/>
          </a:prstGeom>
        </p:spPr>
      </p:pic>
      <p:sp>
        <p:nvSpPr>
          <p:cNvPr id="30" name="TextBox 29"/>
          <p:cNvSpPr txBox="1"/>
          <p:nvPr/>
        </p:nvSpPr>
        <p:spPr>
          <a:xfrm>
            <a:off x="-37860" y="3392269"/>
            <a:ext cx="1180860" cy="646331"/>
          </a:xfrm>
          <a:prstGeom prst="rect">
            <a:avLst/>
          </a:prstGeom>
          <a:noFill/>
        </p:spPr>
        <p:txBody>
          <a:bodyPr wrap="square" rtlCol="0">
            <a:spAutoFit/>
          </a:bodyPr>
          <a:lstStyle/>
          <a:p>
            <a:r>
              <a:rPr lang="en-US" sz="1800" dirty="0" err="1" smtClean="0"/>
              <a:t>log(flux</a:t>
            </a:r>
            <a:r>
              <a:rPr lang="en-US" sz="1800" dirty="0" smtClean="0"/>
              <a:t>)</a:t>
            </a:r>
          </a:p>
          <a:p>
            <a:r>
              <a:rPr lang="en-US" sz="1800" dirty="0" smtClean="0"/>
              <a:t>[Wm^(-2)]</a:t>
            </a:r>
            <a:endParaRPr lang="en-US" sz="1800" dirty="0"/>
          </a:p>
        </p:txBody>
      </p:sp>
      <p:pic>
        <p:nvPicPr>
          <p:cNvPr id="31" name="Picture 30" descr="Untitled.tiff"/>
          <p:cNvPicPr>
            <a:picLocks noChangeAspect="1"/>
          </p:cNvPicPr>
          <p:nvPr/>
        </p:nvPicPr>
        <p:blipFill>
          <a:blip r:embed="rId4"/>
          <a:stretch>
            <a:fillRect/>
          </a:stretch>
        </p:blipFill>
        <p:spPr>
          <a:xfrm>
            <a:off x="990600" y="4724400"/>
            <a:ext cx="6705600" cy="495546"/>
          </a:xfrm>
          <a:prstGeom prst="rect">
            <a:avLst/>
          </a:prstGeom>
        </p:spPr>
      </p:pic>
      <p:sp>
        <p:nvSpPr>
          <p:cNvPr id="16" name="Rectangle 15"/>
          <p:cNvSpPr/>
          <p:nvPr/>
        </p:nvSpPr>
        <p:spPr>
          <a:xfrm>
            <a:off x="1828800" y="5862935"/>
            <a:ext cx="6621825" cy="461665"/>
          </a:xfrm>
          <a:prstGeom prst="rect">
            <a:avLst/>
          </a:prstGeom>
        </p:spPr>
        <p:txBody>
          <a:bodyPr wrap="none">
            <a:spAutoFit/>
          </a:bodyPr>
          <a:lstStyle/>
          <a:p>
            <a:r>
              <a:rPr lang="en-US" dirty="0" smtClean="0">
                <a:solidFill>
                  <a:srgbClr val="FF0000"/>
                </a:solidFill>
              </a:rPr>
              <a:t>X1.4</a:t>
            </a:r>
            <a:r>
              <a:rPr lang="en-US" dirty="0" smtClean="0"/>
              <a:t> class:  flux(0.1-0.8nm)[Wm^(-2)]=</a:t>
            </a:r>
            <a:r>
              <a:rPr lang="en-US" dirty="0" smtClean="0">
                <a:solidFill>
                  <a:srgbClr val="FF0000"/>
                </a:solidFill>
              </a:rPr>
              <a:t>1.4</a:t>
            </a:r>
            <a:r>
              <a:rPr lang="en-US" dirty="0" smtClean="0"/>
              <a:t>*</a:t>
            </a:r>
            <a:r>
              <a:rPr lang="en-US" dirty="0" smtClean="0">
                <a:solidFill>
                  <a:srgbClr val="FF0000"/>
                </a:solidFill>
              </a:rPr>
              <a:t>10^(-4)</a:t>
            </a:r>
          </a:p>
        </p:txBody>
      </p:sp>
      <p:pic>
        <p:nvPicPr>
          <p:cNvPr id="17" name="Picture 27" descr="swcLogo.png"/>
          <p:cNvPicPr>
            <a:picLocks noChangeAspect="1"/>
          </p:cNvPicPr>
          <p:nvPr/>
        </p:nvPicPr>
        <p:blipFill>
          <a:blip r:embed="rId5"/>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Zurich_and_X_Flares.gif"/>
          <p:cNvPicPr>
            <a:picLocks noChangeAspect="1"/>
          </p:cNvPicPr>
          <p:nvPr/>
        </p:nvPicPr>
        <p:blipFill>
          <a:blip r:embed="rId3"/>
          <a:srcRect t="5263" b="3510"/>
          <a:stretch>
            <a:fillRect/>
          </a:stretch>
        </p:blipFill>
        <p:spPr bwMode="auto">
          <a:xfrm>
            <a:off x="1676400" y="2667000"/>
            <a:ext cx="5791200" cy="3962400"/>
          </a:xfrm>
          <a:prstGeom prst="rect">
            <a:avLst/>
          </a:prstGeom>
          <a:noFill/>
          <a:ln w="9525">
            <a:noFill/>
            <a:miter lim="800000"/>
            <a:headEnd/>
            <a:tailEnd/>
          </a:ln>
        </p:spPr>
      </p:pic>
      <p:sp>
        <p:nvSpPr>
          <p:cNvPr id="5" name="TextBox 4"/>
          <p:cNvSpPr txBox="1"/>
          <p:nvPr/>
        </p:nvSpPr>
        <p:spPr>
          <a:xfrm>
            <a:off x="838200" y="1314271"/>
            <a:ext cx="7543800" cy="1200329"/>
          </a:xfrm>
          <a:prstGeom prst="rect">
            <a:avLst/>
          </a:prstGeom>
          <a:noFill/>
        </p:spPr>
        <p:txBody>
          <a:bodyPr wrap="square">
            <a:prstTxWarp prst="textNoShape">
              <a:avLst/>
            </a:prstTxWarp>
            <a:spAutoFit/>
          </a:bodyPr>
          <a:lstStyle/>
          <a:p>
            <a:pPr algn="just"/>
            <a:r>
              <a:rPr lang="en-US" sz="1800" dirty="0">
                <a:latin typeface="Helvetica"/>
                <a:cs typeface="Helvetica"/>
              </a:rPr>
              <a:t>Solar flares have been monitored by x-ray detectors </a:t>
            </a:r>
            <a:r>
              <a:rPr lang="en-US" sz="1800" dirty="0" smtClean="0">
                <a:latin typeface="Helvetica"/>
                <a:cs typeface="Helvetica"/>
              </a:rPr>
              <a:t>on GOES </a:t>
            </a:r>
            <a:r>
              <a:rPr lang="en-US" sz="1800" dirty="0">
                <a:latin typeface="Helvetica"/>
                <a:cs typeface="Helvetica"/>
              </a:rPr>
              <a:t>satellites since </a:t>
            </a:r>
            <a:r>
              <a:rPr lang="en-US" sz="1800" dirty="0" smtClean="0">
                <a:latin typeface="Helvetica"/>
                <a:cs typeface="Helvetica"/>
              </a:rPr>
              <a:t>1976.  </a:t>
            </a:r>
            <a:r>
              <a:rPr lang="en-US" sz="1800" dirty="0">
                <a:latin typeface="Helvetica"/>
                <a:cs typeface="Helvetica"/>
              </a:rPr>
              <a:t>The number of X-Class flares per month increases with the number of sunspots but </a:t>
            </a:r>
            <a:r>
              <a:rPr lang="en-US" sz="1800" b="1" dirty="0">
                <a:latin typeface="Helvetica"/>
                <a:cs typeface="Helvetica"/>
              </a:rPr>
              <a:t>big flares can occur anytime sunspots are present</a:t>
            </a:r>
            <a:r>
              <a:rPr lang="en-US" sz="1800" b="1" dirty="0">
                <a:solidFill>
                  <a:srgbClr val="E900AE"/>
                </a:solidFill>
                <a:effectLst>
                  <a:outerShdw blurRad="38100" dist="38100" dir="2700000" algn="tl">
                    <a:srgbClr val="000000"/>
                  </a:outerShdw>
                </a:effectLst>
                <a:latin typeface="Helvetica"/>
                <a:cs typeface="Helvetica"/>
              </a:rPr>
              <a:t>.</a:t>
            </a:r>
          </a:p>
        </p:txBody>
      </p:sp>
      <p:sp>
        <p:nvSpPr>
          <p:cNvPr id="6" name="Title 5"/>
          <p:cNvSpPr>
            <a:spLocks noGrp="1"/>
          </p:cNvSpPr>
          <p:nvPr>
            <p:ph type="title"/>
          </p:nvPr>
        </p:nvSpPr>
        <p:spPr>
          <a:xfrm>
            <a:off x="1905000" y="228600"/>
            <a:ext cx="6019800" cy="685800"/>
          </a:xfrm>
        </p:spPr>
        <p:txBody>
          <a:bodyPr/>
          <a:lstStyle/>
          <a:p>
            <a:r>
              <a:rPr lang="en-US" dirty="0" smtClean="0"/>
              <a:t>Flares over the Solar cycle</a:t>
            </a:r>
            <a:endParaRPr lang="en-US" dirty="0"/>
          </a:p>
        </p:txBody>
      </p:sp>
      <p:pic>
        <p:nvPicPr>
          <p:cNvPr id="7"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latin typeface="Helvetica"/>
                <a:cs typeface="Helvetica"/>
              </a:rPr>
              <a:t>Flares tend to occur in isolation, localized in space and time but with strong correlations.</a:t>
            </a:r>
          </a:p>
          <a:p>
            <a:pPr marL="0" indent="0">
              <a:buNone/>
            </a:pPr>
            <a:r>
              <a:rPr lang="en-US" dirty="0" smtClean="0">
                <a:latin typeface="Helvetica"/>
                <a:cs typeface="Helvetica"/>
              </a:rPr>
              <a:t> </a:t>
            </a:r>
          </a:p>
          <a:p>
            <a:r>
              <a:rPr lang="en-US" dirty="0"/>
              <a:t>T</a:t>
            </a:r>
            <a:r>
              <a:rPr lang="en-US" dirty="0" smtClean="0">
                <a:latin typeface="Helvetica"/>
                <a:cs typeface="Helvetica"/>
              </a:rPr>
              <a:t>ypically one active region will produce dozens of flares, especially during periods of flux emergence (often near the beginning of the lifetime of a given region, but not always).</a:t>
            </a:r>
          </a:p>
          <a:p>
            <a:endParaRPr lang="en-US" dirty="0" smtClean="0">
              <a:solidFill>
                <a:srgbClr val="000090"/>
              </a:solidFill>
              <a:latin typeface="Helvetica"/>
              <a:cs typeface="Helvetica"/>
            </a:endParaRPr>
          </a:p>
          <a:p>
            <a:r>
              <a:rPr lang="en-US" dirty="0" smtClean="0">
                <a:solidFill>
                  <a:srgbClr val="000090"/>
                </a:solidFill>
                <a:latin typeface="Helvetica"/>
                <a:cs typeface="Helvetica"/>
              </a:rPr>
              <a:t>The most powerful events usually occur in active regions.</a:t>
            </a:r>
            <a:endParaRPr lang="en-US" dirty="0">
              <a:solidFill>
                <a:srgbClr val="000090"/>
              </a:solidFill>
              <a:latin typeface="Helvetica"/>
              <a:cs typeface="Helvetica"/>
            </a:endParaRPr>
          </a:p>
        </p:txBody>
      </p:sp>
      <p:sp>
        <p:nvSpPr>
          <p:cNvPr id="4" name="TextBox 3"/>
          <p:cNvSpPr txBox="1"/>
          <p:nvPr/>
        </p:nvSpPr>
        <p:spPr>
          <a:xfrm>
            <a:off x="2697056" y="258910"/>
            <a:ext cx="3737346" cy="523220"/>
          </a:xfrm>
          <a:prstGeom prst="rect">
            <a:avLst/>
          </a:prstGeom>
          <a:noFill/>
        </p:spPr>
        <p:txBody>
          <a:bodyPr wrap="none" rtlCol="0">
            <a:spAutoFit/>
          </a:bodyPr>
          <a:lstStyle/>
          <a:p>
            <a:r>
              <a:rPr lang="en-US" sz="2800" b="1" dirty="0" smtClean="0">
                <a:latin typeface="Helvetica"/>
                <a:cs typeface="Helvetica"/>
              </a:rPr>
              <a:t>Flare Characteristics</a:t>
            </a:r>
            <a:endParaRPr lang="en-US" sz="2800" b="1" dirty="0">
              <a:latin typeface="Helvetica"/>
              <a:cs typeface="Helvetica"/>
            </a:endParaRPr>
          </a:p>
        </p:txBody>
      </p:sp>
      <p:pic>
        <p:nvPicPr>
          <p:cNvPr id="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133600" y="274638"/>
            <a:ext cx="5943600" cy="715962"/>
          </a:xfrm>
        </p:spPr>
        <p:txBody>
          <a:bodyPr/>
          <a:lstStyle/>
          <a:p>
            <a:r>
              <a:rPr lang="en-US" dirty="0" smtClean="0">
                <a:latin typeface="Helvetica"/>
                <a:cs typeface="Helvetica"/>
              </a:rPr>
              <a:t>Flare: </a:t>
            </a:r>
            <a:r>
              <a:rPr lang="en-US" dirty="0" err="1" smtClean="0">
                <a:latin typeface="Helvetica"/>
                <a:cs typeface="Helvetica"/>
              </a:rPr>
              <a:t>SWx</a:t>
            </a:r>
            <a:r>
              <a:rPr lang="en-US" dirty="0" smtClean="0">
                <a:latin typeface="Helvetica"/>
                <a:cs typeface="Helvetica"/>
              </a:rPr>
              <a:t> impacts</a:t>
            </a:r>
            <a:endParaRPr lang="en-US" dirty="0">
              <a:latin typeface="Helvetica"/>
              <a:cs typeface="Helvetica"/>
            </a:endParaRPr>
          </a:p>
        </p:txBody>
      </p:sp>
      <p:sp>
        <p:nvSpPr>
          <p:cNvPr id="9" name="Content Placeholder 8"/>
          <p:cNvSpPr>
            <a:spLocks noGrp="1"/>
          </p:cNvSpPr>
          <p:nvPr>
            <p:ph idx="1"/>
          </p:nvPr>
        </p:nvSpPr>
        <p:spPr>
          <a:xfrm>
            <a:off x="457200" y="1371600"/>
            <a:ext cx="8229600" cy="4876800"/>
          </a:xfrm>
        </p:spPr>
        <p:txBody>
          <a:bodyPr>
            <a:normAutofit/>
          </a:bodyPr>
          <a:lstStyle/>
          <a:p>
            <a:r>
              <a:rPr lang="en-US" dirty="0" smtClean="0">
                <a:latin typeface="Helvetica"/>
                <a:cs typeface="Helvetica"/>
              </a:rPr>
              <a:t>Cause radio blackout through changing the structures/composition of the ionosphere (sudden </a:t>
            </a:r>
            <a:r>
              <a:rPr lang="en-US" dirty="0" err="1" smtClean="0">
                <a:latin typeface="Helvetica"/>
                <a:cs typeface="Helvetica"/>
              </a:rPr>
              <a:t>ionospheric</a:t>
            </a:r>
            <a:r>
              <a:rPr lang="en-US" dirty="0" smtClean="0">
                <a:latin typeface="Helvetica"/>
                <a:cs typeface="Helvetica"/>
              </a:rPr>
              <a:t> disturbances) – </a:t>
            </a:r>
            <a:r>
              <a:rPr lang="en-US" dirty="0" err="1" smtClean="0">
                <a:latin typeface="Helvetica"/>
                <a:cs typeface="Helvetica"/>
              </a:rPr>
              <a:t>x</a:t>
            </a:r>
            <a:r>
              <a:rPr lang="en-US" dirty="0" smtClean="0">
                <a:latin typeface="Helvetica"/>
                <a:cs typeface="Helvetica"/>
              </a:rPr>
              <a:t> ray and EUV emissions, </a:t>
            </a:r>
            <a:r>
              <a:rPr lang="en-US" dirty="0" smtClean="0">
                <a:solidFill>
                  <a:srgbClr val="FF0000"/>
                </a:solidFill>
                <a:latin typeface="Helvetica"/>
                <a:cs typeface="Helvetica"/>
              </a:rPr>
              <a:t>lasting minutes to hours</a:t>
            </a:r>
          </a:p>
          <a:p>
            <a:r>
              <a:rPr lang="en-US" dirty="0" smtClean="0">
                <a:latin typeface="Helvetica"/>
                <a:cs typeface="Helvetica"/>
              </a:rPr>
              <a:t>Affect radio communications, GPS, directly by its radio noises at different wavelengths</a:t>
            </a:r>
          </a:p>
          <a:p>
            <a:r>
              <a:rPr lang="en-US" dirty="0" smtClean="0">
                <a:latin typeface="Helvetica"/>
                <a:cs typeface="Helvetica"/>
              </a:rPr>
              <a:t>Contribute to SEP – proton radiation, </a:t>
            </a:r>
            <a:r>
              <a:rPr lang="en-US" dirty="0" smtClean="0">
                <a:solidFill>
                  <a:srgbClr val="FF0000"/>
                </a:solidFill>
                <a:latin typeface="Helvetica"/>
                <a:cs typeface="Helvetica"/>
              </a:rPr>
              <a:t>lasting a couple of days</a:t>
            </a:r>
          </a:p>
        </p:txBody>
      </p:sp>
      <p:sp>
        <p:nvSpPr>
          <p:cNvPr id="4" name="Slide Number Placeholder 3"/>
          <p:cNvSpPr>
            <a:spLocks noGrp="1"/>
          </p:cNvSpPr>
          <p:nvPr>
            <p:ph type="sldNum" sz="quarter" idx="12"/>
          </p:nvPr>
        </p:nvSpPr>
        <p:spPr/>
        <p:txBody>
          <a:bodyPr/>
          <a:lstStyle/>
          <a:p>
            <a:fld id="{343FB90C-9476-0148-8693-AD9B84214A52}" type="slidenum">
              <a:rPr lang="en-US" smtClean="0"/>
              <a:pPr/>
              <a:t>7</a:t>
            </a:fld>
            <a:endParaRPr lang="en-US"/>
          </a:p>
        </p:txBody>
      </p:sp>
      <p:pic>
        <p:nvPicPr>
          <p:cNvPr id="5"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extLst>
      <p:ext uri="{BB962C8B-B14F-4D97-AF65-F5344CB8AC3E}">
        <p14:creationId xmlns:p14="http://schemas.microsoft.com/office/powerpoint/2010/main" val="237808706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txBox="1">
            <a:spLocks noChangeArrowheads="1"/>
          </p:cNvSpPr>
          <p:nvPr/>
        </p:nvSpPr>
        <p:spPr bwMode="auto">
          <a:xfrm>
            <a:off x="1981200" y="152400"/>
            <a:ext cx="5410200" cy="838200"/>
          </a:xfrm>
          <a:prstGeom prst="rect">
            <a:avLst/>
          </a:prstGeom>
          <a:noFill/>
          <a:ln w="9525">
            <a:noFill/>
            <a:miter lim="800000"/>
            <a:headEnd/>
            <a:tailEnd/>
          </a:ln>
        </p:spPr>
        <p:txBody>
          <a:bodyPr anchor="ctr">
            <a:prstTxWarp prst="textNoShape">
              <a:avLst/>
            </a:prstTxWarp>
          </a:bodyPr>
          <a:lstStyle/>
          <a:p>
            <a:pPr algn="ctr"/>
            <a:r>
              <a:rPr lang="en-US" sz="2800" b="1" dirty="0" smtClean="0">
                <a:solidFill>
                  <a:schemeClr val="tx2"/>
                </a:solidFill>
                <a:latin typeface="Helvetica" charset="0"/>
                <a:ea typeface="Helvetica" charset="0"/>
                <a:cs typeface="Helvetica" charset="0"/>
              </a:rPr>
              <a:t>Coronal Mass Ejection</a:t>
            </a:r>
            <a:endParaRPr lang="en-US" sz="2800" b="1" dirty="0">
              <a:solidFill>
                <a:schemeClr val="tx2"/>
              </a:solidFill>
              <a:latin typeface="Helvetica" charset="0"/>
              <a:ea typeface="Helvetica" charset="0"/>
              <a:cs typeface="Helvetica" charset="0"/>
            </a:endParaRPr>
          </a:p>
        </p:txBody>
      </p:sp>
      <p:pic>
        <p:nvPicPr>
          <p:cNvPr id="41987" name="Picture 3" descr="/Users/ataktakishi/Desktop/Talk_in_Tbilisi/2012_04_16_17_00_32_2012_04_16_20_00_32_AIA_304-hqZOOM.mp4">
            <a:hlinkClick r:id="" action="ppaction://media"/>
          </p:cNvPr>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1219200" y="1600200"/>
            <a:ext cx="6781800" cy="4446905"/>
          </a:xfrm>
          <a:prstGeom prst="rect">
            <a:avLst/>
          </a:prstGeom>
          <a:noFill/>
          <a:ln w="9525">
            <a:noFill/>
            <a:miter lim="800000"/>
            <a:headEnd/>
            <a:tailEnd/>
          </a:ln>
        </p:spPr>
      </p:pic>
      <p:pic>
        <p:nvPicPr>
          <p:cNvPr id="41988" name="Picture 27" descr="swcLogo.png"/>
          <p:cNvPicPr>
            <a:picLocks noChangeAspect="1"/>
          </p:cNvPicPr>
          <p:nvPr/>
        </p:nvPicPr>
        <p:blipFill>
          <a:blip r:embed="rId6"/>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198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1987"/>
                                        </p:tgtEl>
                                      </p:cBhvr>
                                    </p:cmd>
                                  </p:childTnLst>
                                </p:cTn>
                              </p:par>
                            </p:childTnLst>
                          </p:cTn>
                        </p:par>
                      </p:childTnLst>
                    </p:cTn>
                  </p:par>
                </p:childTnLst>
              </p:cTn>
              <p:nextCondLst>
                <p:cond evt="onClick" delay="0">
                  <p:tgtEl>
                    <p:spTgt spid="41987"/>
                  </p:tgtEl>
                </p:cond>
              </p:nextCondLst>
            </p:seq>
            <p:video>
              <p:cMediaNode>
                <p:cTn id="7" fill="hold" display="0">
                  <p:stCondLst>
                    <p:cond delay="indefinite"/>
                  </p:stCondLst>
                  <p:endCondLst>
                    <p:cond evt="onNext" delay="0">
                      <p:tgtEl>
                        <p:sldTgt/>
                      </p:tgtEl>
                    </p:cond>
                    <p:cond evt="onPrev" delay="0">
                      <p:tgtEl>
                        <p:sldTgt/>
                      </p:tgtEl>
                    </p:cond>
                  </p:endCondLst>
                </p:cTn>
                <p:tgtEl>
                  <p:spTgt spid="4198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Helvetica"/>
                <a:cs typeface="Helvetica"/>
              </a:rPr>
              <a:t>CME/flare</a:t>
            </a:r>
            <a:endParaRPr lang="en-US" dirty="0">
              <a:latin typeface="Helvetica"/>
              <a:cs typeface="Helvetica"/>
            </a:endParaRPr>
          </a:p>
        </p:txBody>
      </p:sp>
      <p:sp>
        <p:nvSpPr>
          <p:cNvPr id="3" name="Content Placeholder 2"/>
          <p:cNvSpPr>
            <a:spLocks noGrp="1"/>
          </p:cNvSpPr>
          <p:nvPr>
            <p:ph idx="1"/>
          </p:nvPr>
        </p:nvSpPr>
        <p:spPr>
          <a:xfrm>
            <a:off x="457200" y="1600200"/>
            <a:ext cx="8229600" cy="3428999"/>
          </a:xfrm>
        </p:spPr>
        <p:txBody>
          <a:bodyPr>
            <a:noAutofit/>
          </a:bodyPr>
          <a:lstStyle/>
          <a:p>
            <a:r>
              <a:rPr lang="en-US" sz="2400" dirty="0" smtClean="0">
                <a:solidFill>
                  <a:srgbClr val="FF0000"/>
                </a:solidFill>
                <a:latin typeface="Helvetica"/>
                <a:cs typeface="Helvetica"/>
              </a:rPr>
              <a:t>The most energetic </a:t>
            </a:r>
            <a:r>
              <a:rPr lang="en-US" sz="2400" dirty="0" err="1" smtClean="0">
                <a:solidFill>
                  <a:srgbClr val="FF0000"/>
                </a:solidFill>
                <a:latin typeface="Helvetica"/>
                <a:cs typeface="Helvetica"/>
              </a:rPr>
              <a:t>CMEs</a:t>
            </a:r>
            <a:r>
              <a:rPr lang="en-US" sz="2400" dirty="0" smtClean="0">
                <a:solidFill>
                  <a:srgbClr val="FF0000"/>
                </a:solidFill>
                <a:latin typeface="Helvetica"/>
                <a:cs typeface="Helvetica"/>
              </a:rPr>
              <a:t> occur in close association with powerful flares. </a:t>
            </a:r>
            <a:r>
              <a:rPr lang="en-US" sz="2400" dirty="0" smtClean="0">
                <a:latin typeface="Helvetica"/>
                <a:cs typeface="Helvetica"/>
              </a:rPr>
              <a:t>Nevertheless large-scale </a:t>
            </a:r>
            <a:r>
              <a:rPr lang="en-US" sz="2400" dirty="0" err="1" smtClean="0">
                <a:latin typeface="Helvetica"/>
                <a:cs typeface="Helvetica"/>
              </a:rPr>
              <a:t>CMEs</a:t>
            </a:r>
            <a:r>
              <a:rPr lang="en-US" sz="2400" dirty="0" smtClean="0">
                <a:latin typeface="Helvetica"/>
                <a:cs typeface="Helvetica"/>
              </a:rPr>
              <a:t> do occur in the absence of major flares even though these tend to be slower and less energetic. </a:t>
            </a:r>
          </a:p>
          <a:p>
            <a:endParaRPr lang="en-US" sz="2400" dirty="0" smtClean="0">
              <a:latin typeface="Helvetica"/>
              <a:cs typeface="Helvetica"/>
            </a:endParaRPr>
          </a:p>
          <a:p>
            <a:r>
              <a:rPr lang="en-US" sz="2400" dirty="0" smtClean="0"/>
              <a:t>When strong flare/CME occurs, it gives off emission across the whole electromagnetic spectrum, at the same time energetic particles</a:t>
            </a:r>
            <a:endParaRPr lang="en-US" sz="2400" dirty="0">
              <a:latin typeface="Helvetica"/>
              <a:cs typeface="Helvetica"/>
            </a:endParaRPr>
          </a:p>
        </p:txBody>
      </p:sp>
      <p:pic>
        <p:nvPicPr>
          <p:cNvPr id="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23355</TotalTime>
  <Words>2721</Words>
  <Application>Microsoft Macintosh PowerPoint</Application>
  <PresentationFormat>On-screen Show (4:3)</PresentationFormat>
  <Paragraphs>196</Paragraphs>
  <Slides>22</Slides>
  <Notes>18</Notes>
  <HiddenSlides>0</HiddenSlides>
  <MMClips>6</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Default Design</vt:lpstr>
      <vt:lpstr>PowerPoint Presentation</vt:lpstr>
      <vt:lpstr>PowerPoint Presentation</vt:lpstr>
      <vt:lpstr>PowerPoint Presentation</vt:lpstr>
      <vt:lpstr>PowerPoint Presentation</vt:lpstr>
      <vt:lpstr>Flares over the Solar cycle</vt:lpstr>
      <vt:lpstr>PowerPoint Presentation</vt:lpstr>
      <vt:lpstr>Flare: SWx impacts</vt:lpstr>
      <vt:lpstr>PowerPoint Presentation</vt:lpstr>
      <vt:lpstr>CME/flare</vt:lpstr>
      <vt:lpstr>PowerPoint Presentation</vt:lpstr>
      <vt:lpstr>PowerPoint Presentation</vt:lpstr>
      <vt:lpstr>CME from a Filament Eruption</vt:lpstr>
      <vt:lpstr>PowerPoint Presentation</vt:lpstr>
      <vt:lpstr>PowerPoint Presentation</vt:lpstr>
      <vt:lpstr>PowerPoint Presentation</vt:lpstr>
      <vt:lpstr>PowerPoint Presentation</vt:lpstr>
      <vt:lpstr>SWx impacts of CME</vt:lpstr>
      <vt:lpstr>PowerPoint Presentation</vt:lpstr>
      <vt:lpstr>PowerPoint Presentation</vt:lpstr>
      <vt:lpstr>PowerPoint Presentation</vt:lpstr>
      <vt:lpstr>PowerPoint Presentation</vt:lpstr>
      <vt:lpstr>PowerPoint Presentation</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Aleksandre Taktakishvili</cp:lastModifiedBy>
  <cp:revision>2436</cp:revision>
  <cp:lastPrinted>2014-05-28T15:07:20Z</cp:lastPrinted>
  <dcterms:created xsi:type="dcterms:W3CDTF">2014-06-03T14:49:19Z</dcterms:created>
  <dcterms:modified xsi:type="dcterms:W3CDTF">2016-02-23T20:16:34Z</dcterms:modified>
</cp:coreProperties>
</file>