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399" r:id="rId2"/>
    <p:sldId id="396" r:id="rId3"/>
    <p:sldId id="400" r:id="rId4"/>
    <p:sldId id="397" r:id="rId5"/>
    <p:sldId id="401" r:id="rId6"/>
    <p:sldId id="389" r:id="rId7"/>
    <p:sldId id="390" r:id="rId8"/>
    <p:sldId id="391" r:id="rId9"/>
    <p:sldId id="394" r:id="rId10"/>
    <p:sldId id="395" r:id="rId11"/>
    <p:sldId id="392" r:id="rId12"/>
    <p:sldId id="39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0000"/>
    <a:srgbClr val="D6A100"/>
    <a:srgbClr val="E900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2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1AA5A-EDD7-5F44-99E1-6BA3E35C1CB0}" type="datetimeFigureOut">
              <a:rPr lang="en-US" smtClean="0"/>
              <a:pPr/>
              <a:t>2/3/16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3AFBC-21BD-B04A-BCBB-01FEBA571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65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A3412-97CF-9B4D-9D50-43B46C6A282D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DA0D-4BF0-E846-859E-1DBEEB5002EF}" type="datetimeFigureOut">
              <a:rPr lang="en-US" smtClean="0"/>
              <a:pPr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B90C-9476-0148-8693-AD9B84214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DA0D-4BF0-E846-859E-1DBEEB5002EF}" type="datetimeFigureOut">
              <a:rPr lang="en-US" smtClean="0"/>
              <a:pPr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B90C-9476-0148-8693-AD9B84214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DA0D-4BF0-E846-859E-1DBEEB5002EF}" type="datetimeFigureOut">
              <a:rPr lang="en-US" smtClean="0"/>
              <a:pPr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B90C-9476-0148-8693-AD9B84214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8C46-3332-F041-AE37-B0BF2325AC9B}" type="datetime1">
              <a:rPr lang="en-US" smtClean="0"/>
              <a:pPr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NASA/GSFC, internal use only :-)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E1FC-B917-FB46-A40C-60D42F5062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DA0D-4BF0-E846-859E-1DBEEB5002EF}" type="datetimeFigureOut">
              <a:rPr lang="en-US" smtClean="0"/>
              <a:pPr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B90C-9476-0148-8693-AD9B84214A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lipArt Placeholder 7"/>
          <p:cNvSpPr>
            <a:spLocks noGrp="1"/>
          </p:cNvSpPr>
          <p:nvPr>
            <p:ph type="clipArt" sz="quarter" idx="13"/>
          </p:nvPr>
        </p:nvSpPr>
        <p:spPr>
          <a:xfrm>
            <a:off x="1905000" y="1216025"/>
            <a:ext cx="914400" cy="91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DA0D-4BF0-E846-859E-1DBEEB5002EF}" type="datetimeFigureOut">
              <a:rPr lang="en-US" smtClean="0"/>
              <a:pPr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B90C-9476-0148-8693-AD9B84214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DA0D-4BF0-E846-859E-1DBEEB5002EF}" type="datetimeFigureOut">
              <a:rPr lang="en-US" smtClean="0"/>
              <a:pPr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B90C-9476-0148-8693-AD9B84214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DA0D-4BF0-E846-859E-1DBEEB5002EF}" type="datetimeFigureOut">
              <a:rPr lang="en-US" smtClean="0"/>
              <a:pPr/>
              <a:t>2/3/16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B90C-9476-0148-8693-AD9B84214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DA0D-4BF0-E846-859E-1DBEEB5002EF}" type="datetimeFigureOut">
              <a:rPr lang="en-US" smtClean="0"/>
              <a:pPr/>
              <a:t>2/3/16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B90C-9476-0148-8693-AD9B84214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DA0D-4BF0-E846-859E-1DBEEB5002EF}" type="datetimeFigureOut">
              <a:rPr lang="en-US" smtClean="0"/>
              <a:pPr/>
              <a:t>2/3/16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B90C-9476-0148-8693-AD9B84214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DA0D-4BF0-E846-859E-1DBEEB5002EF}" type="datetimeFigureOut">
              <a:rPr lang="en-US" smtClean="0"/>
              <a:pPr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B90C-9476-0148-8693-AD9B84214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DA0D-4BF0-E846-859E-1DBEEB5002EF}" type="datetimeFigureOut">
              <a:rPr lang="en-US" smtClean="0"/>
              <a:pPr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B90C-9476-0148-8693-AD9B84214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4DA0D-4BF0-E846-859E-1DBEEB5002EF}" type="datetimeFigureOut">
              <a:rPr lang="en-US" smtClean="0"/>
              <a:pPr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FB90C-9476-0148-8693-AD9B84214A5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1080964"/>
            <a:ext cx="9144000" cy="1588"/>
          </a:xfrm>
          <a:prstGeom prst="line">
            <a:avLst/>
          </a:prstGeom>
          <a:ln w="57150" cap="flat" cmpd="thinThick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swcLogo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020205" y="131355"/>
            <a:ext cx="931031" cy="931031"/>
          </a:xfrm>
          <a:prstGeom prst="rect">
            <a:avLst/>
          </a:prstGeom>
        </p:spPr>
      </p:pic>
      <p:pic>
        <p:nvPicPr>
          <p:cNvPr id="9" name="Picture 8" descr="ccmc_logo_no_text.pn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4116" y="0"/>
            <a:ext cx="1295400" cy="1054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1.usa.gov/LSfnaC" TargetMode="External"/><Relationship Id="rId4" Type="http://schemas.openxmlformats.org/officeDocument/2006/relationships/hyperlink" Target="http://1.usa.gov/1lZjWeD" TargetMode="External"/><Relationship Id="rId5" Type="http://schemas.openxmlformats.org/officeDocument/2006/relationships/hyperlink" Target="http://1.usa.gov/1c51alC" TargetMode="External"/><Relationship Id="rId6" Type="http://schemas.openxmlformats.org/officeDocument/2006/relationships/hyperlink" Target="http://1.usa.gov/HUue2U" TargetMode="External"/><Relationship Id="rId7" Type="http://schemas.openxmlformats.org/officeDocument/2006/relationships/hyperlink" Target="http://1.usa.gov/172TYTB" TargetMode="External"/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1.usa.gov/1e5ZBDW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o.nasa.gov/1PUZOyK" TargetMode="External"/><Relationship Id="rId3" Type="http://schemas.openxmlformats.org/officeDocument/2006/relationships/hyperlink" Target="http://bit.ly/products_launch_relevant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1.usa.gov/1kr0842" TargetMode="External"/><Relationship Id="rId4" Type="http://schemas.openxmlformats.org/officeDocument/2006/relationships/hyperlink" Target="http://1.usa.gov/1i2Qemt" TargetMode="External"/><Relationship Id="rId5" Type="http://schemas.openxmlformats.org/officeDocument/2006/relationships/hyperlink" Target="http://1.usa.gov/1gPzEKM" TargetMode="External"/><Relationship Id="rId6" Type="http://schemas.openxmlformats.org/officeDocument/2006/relationships/hyperlink" Target="http://1.usa.gov/1deGdXC" TargetMode="External"/><Relationship Id="rId7" Type="http://schemas.openxmlformats.org/officeDocument/2006/relationships/hyperlink" Target="http://1.usa.gov/1fk5Fv6" TargetMode="External"/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1.usa.gov/1rQXhWK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/>
          <a:lstStyle/>
          <a:p>
            <a:r>
              <a:rPr lang="en-US" dirty="0"/>
              <a:t>Space Weather products (models &amp; observations) relevant to launch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Yihua Zheng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53557" y="5354824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Space Weather Training at KSC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550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019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The Coronal Hole possibly responsible for the aurora at Saturn around May 20, 2013</a:t>
            </a:r>
            <a:endParaRPr lang="en-US" sz="3200" dirty="0"/>
          </a:p>
        </p:txBody>
      </p:sp>
      <p:pic>
        <p:nvPicPr>
          <p:cNvPr id="3" name="Picture 2" descr="CH_HSS_saturn_May20auror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37" y="1957204"/>
            <a:ext cx="4221830" cy="4221830"/>
          </a:xfrm>
          <a:prstGeom prst="rect">
            <a:avLst/>
          </a:prstGeom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0" t="15640" b="19380"/>
          <a:stretch>
            <a:fillRect/>
          </a:stretch>
        </p:blipFill>
        <p:spPr bwMode="auto">
          <a:xfrm>
            <a:off x="4913777" y="3401197"/>
            <a:ext cx="3458849" cy="93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7" t="11247" r="2065" b="13184"/>
          <a:stretch>
            <a:fillRect/>
          </a:stretch>
        </p:blipFill>
        <p:spPr bwMode="auto">
          <a:xfrm>
            <a:off x="4913777" y="4483774"/>
            <a:ext cx="3464408" cy="101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3" t="8983" b="11345"/>
          <a:stretch>
            <a:fillRect/>
          </a:stretch>
        </p:blipFill>
        <p:spPr bwMode="auto">
          <a:xfrm>
            <a:off x="4921271" y="2493981"/>
            <a:ext cx="3431851" cy="8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 bwMode="auto">
          <a:xfrm>
            <a:off x="4955052" y="2450105"/>
            <a:ext cx="19399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Day 111 ~06:26 UT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6638544" y="4724862"/>
            <a:ext cx="1897062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Day 112~05:21 UT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6592506" y="3632662"/>
            <a:ext cx="1897063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Day 112~03:47 UT</a:t>
            </a:r>
          </a:p>
        </p:txBody>
      </p:sp>
    </p:spTree>
    <p:extLst>
      <p:ext uri="{BB962C8B-B14F-4D97-AF65-F5344CB8AC3E}">
        <p14:creationId xmlns:p14="http://schemas.microsoft.com/office/powerpoint/2010/main" val="4247736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Layouts -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hlinkClick r:id="rId2"/>
              </a:rPr>
              <a:t>http://1.usa.gov/</a:t>
            </a:r>
            <a:r>
              <a:rPr lang="en-US" sz="2800" dirty="0" smtClean="0">
                <a:hlinkClick r:id="rId2"/>
              </a:rPr>
              <a:t>1e5ZBDW</a:t>
            </a:r>
            <a:r>
              <a:rPr lang="en-US" sz="2800" dirty="0" smtClean="0"/>
              <a:t> - march 7, 2012 event</a:t>
            </a:r>
          </a:p>
          <a:p>
            <a:r>
              <a:rPr lang="en-US" sz="2800" dirty="0">
                <a:hlinkClick r:id="rId3"/>
              </a:rPr>
              <a:t>http://1.usa.gov/</a:t>
            </a:r>
            <a:r>
              <a:rPr lang="en-US" sz="2800" dirty="0" smtClean="0">
                <a:hlinkClick r:id="rId3"/>
              </a:rPr>
              <a:t>LSfnaC</a:t>
            </a:r>
            <a:r>
              <a:rPr lang="en-US" sz="2800" dirty="0" smtClean="0"/>
              <a:t> - evolution of March 2013 coronal hole in SDO, STA and STB</a:t>
            </a:r>
          </a:p>
          <a:p>
            <a:r>
              <a:rPr lang="en-US" sz="2800" dirty="0">
                <a:hlinkClick r:id="rId4"/>
              </a:rPr>
              <a:t>http://1.usa.gov/</a:t>
            </a:r>
            <a:r>
              <a:rPr lang="en-US" sz="2800" dirty="0" smtClean="0">
                <a:hlinkClick r:id="rId4"/>
              </a:rPr>
              <a:t>1lZjWeD</a:t>
            </a:r>
            <a:r>
              <a:rPr lang="en-US" sz="2800" dirty="0" smtClean="0"/>
              <a:t> - SDO view of the coronal hole when it arrived at ACE</a:t>
            </a:r>
          </a:p>
          <a:p>
            <a:r>
              <a:rPr lang="en-US" sz="2800" dirty="0">
                <a:hlinkClick r:id="rId5"/>
              </a:rPr>
              <a:t>http://1.usa.gov/</a:t>
            </a:r>
            <a:r>
              <a:rPr lang="en-US" sz="2800" dirty="0" smtClean="0">
                <a:hlinkClick r:id="rId5"/>
              </a:rPr>
              <a:t>1c51alC</a:t>
            </a:r>
            <a:r>
              <a:rPr lang="en-US" sz="2800" dirty="0" smtClean="0"/>
              <a:t> - layout of the 2013-09-29 CME and its impacts</a:t>
            </a:r>
          </a:p>
          <a:p>
            <a:r>
              <a:rPr lang="en-US" sz="2800" dirty="0">
                <a:hlinkClick r:id="rId6"/>
              </a:rPr>
              <a:t>http://1.usa.gov/</a:t>
            </a:r>
            <a:r>
              <a:rPr lang="en-US" sz="2800" dirty="0" smtClean="0">
                <a:hlinkClick r:id="rId6"/>
              </a:rPr>
              <a:t>HUue2U</a:t>
            </a:r>
            <a:r>
              <a:rPr lang="en-US" sz="2800" dirty="0" smtClean="0"/>
              <a:t> - summary_20131113</a:t>
            </a:r>
          </a:p>
          <a:p>
            <a:r>
              <a:rPr lang="en-US" sz="2800" dirty="0">
                <a:hlinkClick r:id="rId7"/>
              </a:rPr>
              <a:t>http://1.usa.gov/</a:t>
            </a:r>
            <a:r>
              <a:rPr lang="en-US" sz="2800" dirty="0" smtClean="0">
                <a:hlinkClick r:id="rId7"/>
              </a:rPr>
              <a:t>172TYTB</a:t>
            </a:r>
            <a:r>
              <a:rPr lang="en-US" sz="2800" dirty="0" smtClean="0"/>
              <a:t> - 20131107 CME highlight</a:t>
            </a:r>
            <a:endParaRPr lang="en-US" sz="28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481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layouts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swrc.gsfc.nasa.gov</a:t>
            </a:r>
            <a:r>
              <a:rPr lang="en-US" dirty="0"/>
              <a:t>/main/demo</a:t>
            </a:r>
          </a:p>
        </p:txBody>
      </p:sp>
    </p:spTree>
    <p:extLst>
      <p:ext uri="{BB962C8B-B14F-4D97-AF65-F5344CB8AC3E}">
        <p14:creationId xmlns:p14="http://schemas.microsoft.com/office/powerpoint/2010/main" val="3714835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53988" y="728663"/>
            <a:ext cx="2570162" cy="5537200"/>
          </a:xfrm>
          <a:prstGeom prst="rect">
            <a:avLst/>
          </a:prstGeom>
          <a:solidFill>
            <a:schemeClr val="accent2">
              <a:lumMod val="60000"/>
              <a:lumOff val="40000"/>
              <a:alpha val="1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Radiation Storms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Geomagnetic Storms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FF0000"/>
                </a:solidFill>
              </a:rPr>
              <a:t>Ionospheric</a:t>
            </a:r>
            <a:r>
              <a:rPr lang="en-US" dirty="0">
                <a:solidFill>
                  <a:srgbClr val="FF0000"/>
                </a:solidFill>
              </a:rPr>
              <a:t> Storms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Radio Blackouts due to flares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28600" y="228600"/>
            <a:ext cx="2538412" cy="406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Storms and Effects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699125" y="228600"/>
            <a:ext cx="3124200" cy="1400383"/>
          </a:xfrm>
          <a:prstGeom prst="rect">
            <a:avLst/>
          </a:prstGeom>
          <a:solidFill>
            <a:srgbClr val="FEFE97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700" dirty="0">
                <a:latin typeface="+mn-lt"/>
                <a:ea typeface="+mn-ea"/>
                <a:cs typeface="+mn-cs"/>
              </a:rPr>
              <a:t>Radiation hazards to humans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700" dirty="0">
                <a:latin typeface="+mn-lt"/>
                <a:ea typeface="+mn-ea"/>
                <a:cs typeface="+mn-cs"/>
              </a:rPr>
              <a:t>SEEs on </a:t>
            </a:r>
            <a:r>
              <a:rPr lang="en-US" sz="1700" dirty="0" smtClean="0">
                <a:latin typeface="+mn-lt"/>
                <a:ea typeface="+mn-ea"/>
                <a:cs typeface="+mn-cs"/>
              </a:rPr>
              <a:t>spacecraft components </a:t>
            </a:r>
            <a:r>
              <a:rPr lang="en-US" sz="1700" dirty="0">
                <a:latin typeface="+mn-lt"/>
                <a:ea typeface="+mn-ea"/>
                <a:cs typeface="+mn-cs"/>
              </a:rPr>
              <a:t>and electronics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700" dirty="0">
                <a:latin typeface="+mn-lt"/>
                <a:ea typeface="+mn-ea"/>
                <a:cs typeface="+mn-cs"/>
              </a:rPr>
              <a:t>PCA on radio waves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700" dirty="0">
                <a:latin typeface="+mn-lt"/>
                <a:ea typeface="+mn-ea"/>
                <a:cs typeface="+mn-cs"/>
              </a:rPr>
              <a:t>Event total dose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967163" y="728663"/>
            <a:ext cx="1497012" cy="369887"/>
          </a:xfrm>
          <a:prstGeom prst="rect">
            <a:avLst/>
          </a:prstGeom>
          <a:solidFill>
            <a:srgbClr val="8AC6CD">
              <a:alpha val="59000"/>
            </a:srgbClr>
          </a:solidFill>
          <a:ln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Energetic ions</a:t>
            </a:r>
          </a:p>
        </p:txBody>
      </p:sp>
      <p:cxnSp>
        <p:nvCxnSpPr>
          <p:cNvPr id="73" name="Straight Connector 72"/>
          <p:cNvCxnSpPr/>
          <p:nvPr/>
        </p:nvCxnSpPr>
        <p:spPr>
          <a:xfrm>
            <a:off x="2335213" y="1209675"/>
            <a:ext cx="831850" cy="1588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124200" y="838200"/>
            <a:ext cx="0" cy="129540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962400" y="1981200"/>
            <a:ext cx="1731963" cy="307975"/>
          </a:xfrm>
          <a:prstGeom prst="rect">
            <a:avLst/>
          </a:prstGeom>
          <a:solidFill>
            <a:schemeClr val="accent5">
              <a:lumMod val="75000"/>
              <a:alpha val="59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  <a:ea typeface="+mn-ea"/>
                <a:cs typeface="+mn-cs"/>
              </a:rPr>
              <a:t>Energetic electrons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3124200" y="2133600"/>
            <a:ext cx="801687" cy="1587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165475" y="838200"/>
            <a:ext cx="800100" cy="1588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5464175" y="893763"/>
            <a:ext cx="234950" cy="1587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5943600" y="1981200"/>
            <a:ext cx="3082925" cy="369888"/>
          </a:xfrm>
          <a:prstGeom prst="rect">
            <a:avLst/>
          </a:prstGeom>
          <a:solidFill>
            <a:srgbClr val="FEFE97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Internal charging of electronics</a:t>
            </a:r>
          </a:p>
        </p:txBody>
      </p:sp>
      <p:cxnSp>
        <p:nvCxnSpPr>
          <p:cNvPr id="80" name="Straight Arrow Connector 79"/>
          <p:cNvCxnSpPr>
            <a:endCxn id="79" idx="1"/>
          </p:cNvCxnSpPr>
          <p:nvPr/>
        </p:nvCxnSpPr>
        <p:spPr>
          <a:xfrm>
            <a:off x="5695950" y="2165350"/>
            <a:ext cx="247650" cy="1588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270250" y="2603500"/>
            <a:ext cx="2795588" cy="1554272"/>
          </a:xfrm>
          <a:prstGeom prst="rect">
            <a:avLst/>
          </a:prstGeom>
          <a:solidFill>
            <a:srgbClr val="8AC6CD">
              <a:alpha val="49000"/>
            </a:srgb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dirty="0">
                <a:latin typeface="+mn-lt"/>
                <a:ea typeface="+mn-ea"/>
                <a:cs typeface="+mn-cs"/>
              </a:rPr>
              <a:t>Large/rapid variations/disturbances in space and time (in fields and plasma/neutral distribution)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dirty="0">
                <a:latin typeface="+mn-lt"/>
                <a:ea typeface="+mn-ea"/>
                <a:cs typeface="+mn-cs"/>
              </a:rPr>
              <a:t>Enhancement in currents</a:t>
            </a:r>
          </a:p>
        </p:txBody>
      </p:sp>
      <p:cxnSp>
        <p:nvCxnSpPr>
          <p:cNvPr id="82" name="Straight Connector 81"/>
          <p:cNvCxnSpPr/>
          <p:nvPr/>
        </p:nvCxnSpPr>
        <p:spPr>
          <a:xfrm>
            <a:off x="2500313" y="3081338"/>
            <a:ext cx="769937" cy="1587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6065838" y="3081338"/>
            <a:ext cx="342900" cy="1587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6356057" y="2590800"/>
            <a:ext cx="2787943" cy="1508105"/>
          </a:xfrm>
          <a:prstGeom prst="rect">
            <a:avLst/>
          </a:prstGeom>
          <a:solidFill>
            <a:srgbClr val="FEFE97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Affect </a:t>
            </a:r>
            <a:endParaRPr lang="en-US" dirty="0" smtClean="0">
              <a:latin typeface="+mn-lt"/>
              <a:ea typeface="+mn-ea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>
                <a:latin typeface="+mn-lt"/>
                <a:ea typeface="+mn-ea"/>
                <a:cs typeface="+mn-cs"/>
              </a:rPr>
              <a:t>C</a:t>
            </a:r>
            <a:r>
              <a:rPr lang="en-US" sz="1800" dirty="0" smtClean="0">
                <a:latin typeface="+mn-lt"/>
                <a:ea typeface="+mn-ea"/>
                <a:cs typeface="+mn-cs"/>
              </a:rPr>
              <a:t>ommunication</a:t>
            </a:r>
            <a:endParaRPr lang="en-US" sz="1800" dirty="0">
              <a:latin typeface="+mn-lt"/>
              <a:ea typeface="+mn-ea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>
                <a:latin typeface="+mn-lt"/>
                <a:ea typeface="+mn-ea"/>
                <a:cs typeface="+mn-cs"/>
              </a:rPr>
              <a:t>Navigation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>
                <a:latin typeface="+mn-lt"/>
                <a:ea typeface="+mn-ea"/>
                <a:cs typeface="+mn-cs"/>
              </a:rPr>
              <a:t>Surface charging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800" dirty="0">
                <a:latin typeface="+mn-lt"/>
                <a:ea typeface="+mn-ea"/>
                <a:cs typeface="+mn-cs"/>
              </a:rPr>
              <a:t>Radio wave propagation</a:t>
            </a:r>
          </a:p>
        </p:txBody>
      </p:sp>
      <p:cxnSp>
        <p:nvCxnSpPr>
          <p:cNvPr id="85" name="Straight Connector 84"/>
          <p:cNvCxnSpPr/>
          <p:nvPr/>
        </p:nvCxnSpPr>
        <p:spPr>
          <a:xfrm>
            <a:off x="2570163" y="5076825"/>
            <a:ext cx="596900" cy="1588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3576638" y="4467225"/>
            <a:ext cx="2370137" cy="969496"/>
          </a:xfrm>
          <a:prstGeom prst="rect">
            <a:avLst/>
          </a:prstGeom>
          <a:solidFill>
            <a:srgbClr val="8AC6CD">
              <a:alpha val="52000"/>
            </a:srgbClr>
          </a:solidFill>
          <a:ln>
            <a:solidFill>
              <a:schemeClr val="tx1">
                <a:alpha val="67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dirty="0">
                <a:latin typeface="+mn-lt"/>
                <a:ea typeface="+mn-ea"/>
                <a:cs typeface="+mn-cs"/>
              </a:rPr>
              <a:t>Radio emissions/noise associated with flares (direct impacts)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576638" y="5489575"/>
            <a:ext cx="2366962" cy="1261884"/>
          </a:xfrm>
          <a:prstGeom prst="rect">
            <a:avLst/>
          </a:prstGeom>
          <a:solidFill>
            <a:srgbClr val="8AC6CD">
              <a:alpha val="47000"/>
            </a:srgb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dirty="0">
                <a:latin typeface="+mn-lt"/>
                <a:ea typeface="+mn-ea"/>
                <a:cs typeface="+mn-cs"/>
              </a:rPr>
              <a:t>X-ray/EUV emission altering </a:t>
            </a:r>
            <a:r>
              <a:rPr lang="en-US" sz="1900" dirty="0" err="1">
                <a:latin typeface="+mn-lt"/>
                <a:ea typeface="+mn-ea"/>
                <a:cs typeface="+mn-cs"/>
              </a:rPr>
              <a:t>ionospheric</a:t>
            </a:r>
            <a:r>
              <a:rPr lang="en-US" sz="1900" dirty="0">
                <a:latin typeface="+mn-lt"/>
                <a:ea typeface="+mn-ea"/>
                <a:cs typeface="+mn-cs"/>
              </a:rPr>
              <a:t> structure/composition (indirect)</a:t>
            </a:r>
          </a:p>
        </p:txBody>
      </p:sp>
      <p:cxnSp>
        <p:nvCxnSpPr>
          <p:cNvPr id="88" name="Straight Connector 87"/>
          <p:cNvCxnSpPr/>
          <p:nvPr/>
        </p:nvCxnSpPr>
        <p:spPr>
          <a:xfrm rot="5400000">
            <a:off x="2489994" y="5390356"/>
            <a:ext cx="1352550" cy="1588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3167063" y="4714875"/>
            <a:ext cx="411162" cy="1588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3167063" y="6067425"/>
            <a:ext cx="411162" cy="23813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5915025" y="5226050"/>
            <a:ext cx="1047750" cy="0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6962775" y="4876800"/>
            <a:ext cx="1952625" cy="1323439"/>
          </a:xfrm>
          <a:prstGeom prst="rect">
            <a:avLst/>
          </a:prstGeom>
          <a:solidFill>
            <a:srgbClr val="FEFE97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Radio wave blackouts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(dayside ionosphere)</a:t>
            </a:r>
          </a:p>
        </p:txBody>
      </p:sp>
      <p:cxnSp>
        <p:nvCxnSpPr>
          <p:cNvPr id="94" name="Straight Arrow Connector 93"/>
          <p:cNvCxnSpPr/>
          <p:nvPr/>
        </p:nvCxnSpPr>
        <p:spPr>
          <a:xfrm>
            <a:off x="5943600" y="5791200"/>
            <a:ext cx="1047750" cy="0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482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 smtClean="0"/>
              <a:t>Major </a:t>
            </a:r>
            <a:r>
              <a:rPr lang="en-US" sz="4000" dirty="0" err="1" smtClean="0"/>
              <a:t>SWx</a:t>
            </a:r>
            <a:r>
              <a:rPr lang="en-US" sz="4000" dirty="0" smtClean="0"/>
              <a:t> Concerns for Launch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Solar energetic particle event</a:t>
            </a:r>
          </a:p>
          <a:p>
            <a:pPr lvl="1"/>
            <a:r>
              <a:rPr lang="en-US" dirty="0" smtClean="0"/>
              <a:t>On the ground: &gt;100 MeV proton flux</a:t>
            </a:r>
          </a:p>
          <a:p>
            <a:pPr lvl="1"/>
            <a:r>
              <a:rPr lang="en-US" dirty="0" smtClean="0"/>
              <a:t>Outside Earth’s protection: &gt;30 MeV proton flux</a:t>
            </a:r>
          </a:p>
          <a:p>
            <a:r>
              <a:rPr lang="en-US" dirty="0" smtClean="0"/>
              <a:t>Geomagnetic Storms</a:t>
            </a:r>
          </a:p>
          <a:p>
            <a:pPr lvl="1"/>
            <a:r>
              <a:rPr lang="en-US" dirty="0" err="1" smtClean="0"/>
              <a:t>Kp</a:t>
            </a:r>
            <a:r>
              <a:rPr lang="en-US" dirty="0" smtClean="0"/>
              <a:t> &gt;=</a:t>
            </a:r>
            <a:r>
              <a:rPr lang="en-US" dirty="0" smtClean="0"/>
              <a:t>7</a:t>
            </a:r>
          </a:p>
          <a:p>
            <a:r>
              <a:rPr lang="en-US" dirty="0" smtClean="0"/>
              <a:t>Other mission specific concerns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50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 events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Suggested constraint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&gt;100 MeV flux exceeds 1pfu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036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SWx</a:t>
            </a:r>
            <a:r>
              <a:rPr lang="en-US" dirty="0" smtClean="0"/>
              <a:t>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Relevant to SEPs and geomagnetic storms</a:t>
            </a:r>
          </a:p>
          <a:p>
            <a:r>
              <a:rPr lang="en-US" dirty="0" smtClean="0"/>
              <a:t>Layout</a:t>
            </a:r>
          </a:p>
          <a:p>
            <a:pPr lvl="1"/>
            <a:r>
              <a:rPr lang="en-US" dirty="0">
                <a:hlinkClick r:id="rId2"/>
              </a:rPr>
              <a:t>http://go.nasa.gov/</a:t>
            </a:r>
            <a:r>
              <a:rPr lang="en-US" dirty="0" smtClean="0">
                <a:hlinkClick r:id="rId2"/>
              </a:rPr>
              <a:t>1PUZOyK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http://bit.ly/</a:t>
            </a:r>
            <a:r>
              <a:rPr lang="en-US" dirty="0" smtClean="0">
                <a:hlinkClick r:id="rId3"/>
              </a:rPr>
              <a:t>products_launch_relevant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540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896" y="1839083"/>
            <a:ext cx="8229600" cy="1143000"/>
          </a:xfrm>
        </p:spPr>
        <p:txBody>
          <a:bodyPr/>
          <a:lstStyle/>
          <a:p>
            <a:r>
              <a:rPr lang="en-US" dirty="0" err="1" smtClean="0"/>
              <a:t>iSWA</a:t>
            </a:r>
            <a:r>
              <a:rPr lang="en-US" dirty="0" smtClean="0"/>
              <a:t> layouts</a:t>
            </a:r>
            <a:br>
              <a:rPr lang="en-US" dirty="0" smtClean="0"/>
            </a:br>
            <a:r>
              <a:rPr lang="en-US" dirty="0" smtClean="0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873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Monitoring space </a:t>
            </a:r>
            <a:r>
              <a:rPr lang="en-US" dirty="0" smtClean="0"/>
              <a:t>weather activities</a:t>
            </a:r>
          </a:p>
          <a:p>
            <a:r>
              <a:rPr lang="en-US" dirty="0" smtClean="0"/>
              <a:t>Events</a:t>
            </a:r>
          </a:p>
          <a:p>
            <a:r>
              <a:rPr lang="en-US" dirty="0" smtClean="0"/>
              <a:t>Anomaly</a:t>
            </a:r>
          </a:p>
          <a:p>
            <a:r>
              <a:rPr lang="en-US" dirty="0" smtClean="0"/>
              <a:t>Comparative study</a:t>
            </a:r>
          </a:p>
          <a:p>
            <a:r>
              <a:rPr lang="en-US" dirty="0" smtClean="0"/>
              <a:t>Weekly summary and highlights of specifics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556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Layouts -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http://1.usa.gov/</a:t>
            </a:r>
            <a:r>
              <a:rPr lang="en-US" dirty="0" smtClean="0">
                <a:hlinkClick r:id="rId2"/>
              </a:rPr>
              <a:t>1rQXhWK</a:t>
            </a:r>
            <a:r>
              <a:rPr lang="en-US" dirty="0" smtClean="0"/>
              <a:t> - x1.4 flare on April 25, 2014</a:t>
            </a:r>
          </a:p>
          <a:p>
            <a:r>
              <a:rPr lang="hr-HR" dirty="0">
                <a:hlinkClick r:id="rId3"/>
              </a:rPr>
              <a:t>http://1.usa.gov/</a:t>
            </a:r>
            <a:r>
              <a:rPr lang="hr-HR" dirty="0" smtClean="0">
                <a:hlinkClick r:id="rId3"/>
              </a:rPr>
              <a:t>1kr0842</a:t>
            </a:r>
            <a:r>
              <a:rPr lang="hr-HR" dirty="0" smtClean="0"/>
              <a:t> - summary 20140430</a:t>
            </a:r>
          </a:p>
          <a:p>
            <a:r>
              <a:rPr lang="en-US" dirty="0">
                <a:hlinkClick r:id="rId4"/>
              </a:rPr>
              <a:t>http://1.usa.gov/</a:t>
            </a:r>
            <a:r>
              <a:rPr lang="en-US" dirty="0" smtClean="0">
                <a:hlinkClick r:id="rId4"/>
              </a:rPr>
              <a:t>1i2Qemt</a:t>
            </a:r>
            <a:r>
              <a:rPr lang="en-US" dirty="0" smtClean="0"/>
              <a:t> scintillation with </a:t>
            </a:r>
            <a:r>
              <a:rPr lang="en-US" dirty="0" err="1" smtClean="0"/>
              <a:t>Kp</a:t>
            </a:r>
            <a:endParaRPr lang="en-US" dirty="0" smtClean="0"/>
          </a:p>
          <a:p>
            <a:r>
              <a:rPr lang="en-US" dirty="0">
                <a:hlinkClick r:id="rId5"/>
              </a:rPr>
              <a:t>http://1.usa.gov/</a:t>
            </a:r>
            <a:r>
              <a:rPr lang="en-US" dirty="0" smtClean="0">
                <a:hlinkClick r:id="rId5"/>
              </a:rPr>
              <a:t>1gPzEKM</a:t>
            </a:r>
            <a:r>
              <a:rPr lang="en-US" dirty="0" smtClean="0"/>
              <a:t> scintillation</a:t>
            </a:r>
          </a:p>
          <a:p>
            <a:r>
              <a:rPr lang="en-US" dirty="0">
                <a:hlinkClick r:id="rId6"/>
              </a:rPr>
              <a:t>http://1.usa.gov/</a:t>
            </a:r>
            <a:r>
              <a:rPr lang="en-US" dirty="0" smtClean="0">
                <a:hlinkClick r:id="rId6"/>
              </a:rPr>
              <a:t>1deGdXC</a:t>
            </a:r>
            <a:r>
              <a:rPr lang="en-US" dirty="0" smtClean="0"/>
              <a:t> anomaly resolution</a:t>
            </a:r>
          </a:p>
          <a:p>
            <a:r>
              <a:rPr lang="en-US" dirty="0">
                <a:hlinkClick r:id="rId7"/>
              </a:rPr>
              <a:t>http://1.usa.gov/</a:t>
            </a:r>
            <a:r>
              <a:rPr lang="en-US" dirty="0" smtClean="0">
                <a:hlinkClick r:id="rId7"/>
              </a:rPr>
              <a:t>1fk5Fv6</a:t>
            </a:r>
            <a:r>
              <a:rPr lang="en-US" dirty="0" smtClean="0"/>
              <a:t> coronal hole responsible for Saturn aurora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990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2617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The Coronal Hole possibly responsible for the aurora at Saturn around May 20, 2013</a:t>
            </a:r>
            <a:endParaRPr lang="en-US" sz="2800" b="1" dirty="0">
              <a:solidFill>
                <a:srgbClr val="0000FF"/>
              </a:solidFill>
            </a:endParaRPr>
          </a:p>
        </p:txBody>
      </p:sp>
      <p:pic>
        <p:nvPicPr>
          <p:cNvPr id="5" name="Picture 4" descr="coronal_hole_arrival_atEarth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653" y="1005793"/>
            <a:ext cx="5760654" cy="5760654"/>
          </a:xfrm>
          <a:prstGeom prst="rect">
            <a:avLst/>
          </a:prstGeom>
        </p:spPr>
      </p:pic>
      <p:sp>
        <p:nvSpPr>
          <p:cNvPr id="6" name="Moon 5"/>
          <p:cNvSpPr/>
          <p:nvPr/>
        </p:nvSpPr>
        <p:spPr>
          <a:xfrm>
            <a:off x="4764762" y="3017234"/>
            <a:ext cx="1346356" cy="2138799"/>
          </a:xfrm>
          <a:prstGeom prst="moon">
            <a:avLst/>
          </a:prstGeom>
          <a:noFill/>
          <a:ln w="34925"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47926" y="388612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Well, I tried </a:t>
            </a:r>
            <a:r>
              <a:rPr lang="en-US" dirty="0" err="1" smtClean="0">
                <a:sym typeface="Wingdings"/>
              </a:rPr>
              <a:t>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6111118" y="3399162"/>
            <a:ext cx="1613718" cy="4869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724836" y="3201900"/>
            <a:ext cx="1398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Coronal Hole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281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9182</TotalTime>
  <Words>464</Words>
  <Application>Microsoft Macintosh PowerPoint</Application>
  <PresentationFormat>On-screen Show (4:3)</PresentationFormat>
  <Paragraphs>85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Space Weather products (models &amp; observations) relevant to launch</vt:lpstr>
      <vt:lpstr>PowerPoint Presentation</vt:lpstr>
      <vt:lpstr>Major SWx Concerns for Launch</vt:lpstr>
      <vt:lpstr>SEP events</vt:lpstr>
      <vt:lpstr>SWx products</vt:lpstr>
      <vt:lpstr>iSWA layouts -</vt:lpstr>
      <vt:lpstr>layouts</vt:lpstr>
      <vt:lpstr>Layouts - examples</vt:lpstr>
      <vt:lpstr>The Coronal Hole possibly responsible for the aurora at Saturn around May 20, 2013</vt:lpstr>
      <vt:lpstr>The Coronal Hole possibly responsible for the aurora at Saturn around May 20, 2013</vt:lpstr>
      <vt:lpstr>Layouts - examples</vt:lpstr>
      <vt:lpstr>Other layouts</vt:lpstr>
    </vt:vector>
  </TitlesOfParts>
  <Company>NASA/GSFC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Yihua Zheng</dc:creator>
  <cp:lastModifiedBy>Yihua Zheng</cp:lastModifiedBy>
  <cp:revision>637</cp:revision>
  <dcterms:created xsi:type="dcterms:W3CDTF">2013-07-08T04:16:45Z</dcterms:created>
  <dcterms:modified xsi:type="dcterms:W3CDTF">2016-02-03T20:09:37Z</dcterms:modified>
</cp:coreProperties>
</file>