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90" r:id="rId5"/>
    <p:sldId id="292" r:id="rId6"/>
    <p:sldId id="297" r:id="rId7"/>
    <p:sldId id="296" r:id="rId8"/>
    <p:sldId id="298" r:id="rId9"/>
    <p:sldId id="285" r:id="rId10"/>
    <p:sldId id="266" r:id="rId11"/>
    <p:sldId id="269" r:id="rId12"/>
    <p:sldId id="281" r:id="rId13"/>
    <p:sldId id="273" r:id="rId14"/>
    <p:sldId id="275" r:id="rId15"/>
    <p:sldId id="302" r:id="rId16"/>
    <p:sldId id="286" r:id="rId17"/>
    <p:sldId id="299" r:id="rId18"/>
    <p:sldId id="300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3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0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7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0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9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9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2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1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2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6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yongliang.zhang@jhuapl.edu" TargetMode="External"/><Relationship Id="rId2" Type="http://schemas.openxmlformats.org/officeDocument/2006/relationships/hyperlink" Target="mailto:Larry.paxton@jhuapl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772400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FUV </a:t>
            </a:r>
            <a:r>
              <a:rPr lang="en-US" dirty="0" err="1" smtClean="0">
                <a:solidFill>
                  <a:srgbClr val="C00000"/>
                </a:solidFill>
              </a:rPr>
              <a:t>AuroraI</a:t>
            </a:r>
            <a:r>
              <a:rPr lang="en-US" dirty="0" smtClean="0">
                <a:solidFill>
                  <a:srgbClr val="C00000"/>
                </a:solidFill>
              </a:rPr>
              <a:t> Images/Products </a:t>
            </a:r>
            <a:r>
              <a:rPr lang="en-US" dirty="0">
                <a:solidFill>
                  <a:srgbClr val="C00000"/>
                </a:solidFill>
              </a:rPr>
              <a:t>for </a:t>
            </a:r>
            <a:r>
              <a:rPr lang="en-US" dirty="0" smtClean="0">
                <a:solidFill>
                  <a:srgbClr val="C00000"/>
                </a:solidFill>
              </a:rPr>
              <a:t>Model Validation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Yongliang Zhang and Larry Paxton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JHU/APL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CEDAR Workshop, June 20, 2016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2480588"/>
            <a:ext cx="9344025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5" y="967073"/>
            <a:ext cx="7684718" cy="587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197972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Assimilation of measured  SSUSI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NmE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and boundary </a:t>
            </a:r>
          </a:p>
          <a:p>
            <a:pPr algn="ctr"/>
            <a:r>
              <a:rPr lang="en-US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IRI (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Kp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4.3, April 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1, 2007, 8:59UT)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78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639763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Assimilation of model NmE in IRI (Moderate Active time Kp =4.0)</a:t>
            </a:r>
            <a:endParaRPr lang="en-US" sz="2400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62000"/>
            <a:ext cx="7872412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7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09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March 17, 2015 St Patrick Storm</a:t>
            </a:r>
            <a:endParaRPr lang="en-US" dirty="0"/>
          </a:p>
        </p:txBody>
      </p:sp>
      <p:pic>
        <p:nvPicPr>
          <p:cNvPr id="2050" name="Picture 2" descr="http://wdc.kugi.kyoto-u.ac.jp/dst_provisional/201503/dst15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52085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5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Nightside</a:t>
            </a:r>
            <a:r>
              <a:rPr lang="en-US" sz="3600" dirty="0" smtClean="0">
                <a:solidFill>
                  <a:srgbClr val="C00000"/>
                </a:solidFill>
              </a:rPr>
              <a:t> Boundary Variations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8274"/>
            <a:ext cx="62484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SSUSI </a:t>
            </a:r>
            <a:r>
              <a:rPr lang="en-US" dirty="0" err="1" smtClean="0"/>
              <a:t>Auroral</a:t>
            </a:r>
            <a:r>
              <a:rPr lang="en-US" dirty="0" smtClean="0"/>
              <a:t>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E0, Q, </a:t>
            </a:r>
            <a:r>
              <a:rPr lang="en-US" dirty="0" err="1" smtClean="0"/>
              <a:t>HmE</a:t>
            </a:r>
            <a:r>
              <a:rPr lang="en-US" dirty="0" smtClean="0"/>
              <a:t>, </a:t>
            </a:r>
            <a:r>
              <a:rPr lang="en-US" dirty="0" err="1" smtClean="0"/>
              <a:t>NmE</a:t>
            </a:r>
            <a:r>
              <a:rPr lang="en-US" dirty="0" smtClean="0"/>
              <a:t>, HP, </a:t>
            </a:r>
            <a:r>
              <a:rPr lang="en-US" dirty="0" err="1" smtClean="0"/>
              <a:t>equatorward</a:t>
            </a:r>
            <a:r>
              <a:rPr lang="en-US" dirty="0" smtClean="0"/>
              <a:t>/</a:t>
            </a:r>
            <a:r>
              <a:rPr lang="en-US" dirty="0" err="1" smtClean="0"/>
              <a:t>poleward</a:t>
            </a:r>
            <a:r>
              <a:rPr lang="en-US" dirty="0" smtClean="0"/>
              <a:t> boundaries, field line mapping, </a:t>
            </a:r>
            <a:r>
              <a:rPr lang="en-US" dirty="0" err="1" smtClean="0"/>
              <a:t>auroral</a:t>
            </a:r>
            <a:r>
              <a:rPr lang="en-US" dirty="0" smtClean="0"/>
              <a:t> arc identification, proton aurora</a:t>
            </a:r>
          </a:p>
          <a:p>
            <a:r>
              <a:rPr lang="en-US" dirty="0" smtClean="0"/>
              <a:t>Near real-time (2-3 hour delay)</a:t>
            </a:r>
          </a:p>
          <a:p>
            <a:r>
              <a:rPr lang="en-US" dirty="0" smtClean="0"/>
              <a:t>How to get the data? </a:t>
            </a:r>
          </a:p>
          <a:p>
            <a:pPr lvl="1"/>
            <a:r>
              <a:rPr lang="en-US" dirty="0" smtClean="0"/>
              <a:t> ssusi.jhuapl.edu    (APL website)</a:t>
            </a:r>
          </a:p>
          <a:p>
            <a:pPr lvl="1"/>
            <a:r>
              <a:rPr lang="en-US" dirty="0" smtClean="0"/>
              <a:t>NASA SPDF</a:t>
            </a:r>
          </a:p>
          <a:p>
            <a:r>
              <a:rPr lang="en-US" dirty="0" smtClean="0"/>
              <a:t> If Questions</a:t>
            </a:r>
          </a:p>
          <a:p>
            <a:pPr lvl="1"/>
            <a:r>
              <a:rPr lang="en-US" dirty="0" smtClean="0">
                <a:hlinkClick r:id="rId2"/>
              </a:rPr>
              <a:t>Larry.paxton@jhuapl.edu</a:t>
            </a:r>
            <a:r>
              <a:rPr lang="en-US" dirty="0"/>
              <a:t> </a:t>
            </a:r>
            <a:r>
              <a:rPr lang="en-US" dirty="0" smtClean="0"/>
              <a:t>  (PI of GUVI and SSUSI) </a:t>
            </a:r>
            <a:r>
              <a:rPr lang="en-US" dirty="0" smtClean="0">
                <a:hlinkClick r:id="rId3"/>
              </a:rPr>
              <a:t>yongliang.zhang@jhuapl.edu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70" y="1021080"/>
            <a:ext cx="657606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FUV Spectra and five “colors”</a:t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2700" dirty="0">
              <a:solidFill>
                <a:srgbClr val="00B050"/>
              </a:solidFill>
            </a:endParaRP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52400" y="1143000"/>
            <a:ext cx="8686800" cy="5575205"/>
            <a:chOff x="2362200" y="10363200"/>
            <a:chExt cx="7848600" cy="5278438"/>
          </a:xfrm>
        </p:grpSpPr>
        <p:pic>
          <p:nvPicPr>
            <p:cNvPr id="5" name="Picture 3" descr="guvi_sp_ep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0363200"/>
              <a:ext cx="7848600" cy="527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Down Arrow 32"/>
            <p:cNvSpPr>
              <a:spLocks noChangeArrowheads="1"/>
            </p:cNvSpPr>
            <p:nvPr/>
          </p:nvSpPr>
          <p:spPr bwMode="auto">
            <a:xfrm>
              <a:off x="4419600" y="11353800"/>
              <a:ext cx="228600" cy="444500"/>
            </a:xfrm>
            <a:prstGeom prst="downArrow">
              <a:avLst>
                <a:gd name="adj1" fmla="val 50000"/>
                <a:gd name="adj2" fmla="val 4994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3070225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7" name="TextBox 34"/>
            <p:cNvSpPr txBox="1">
              <a:spLocks noChangeArrowheads="1"/>
            </p:cNvSpPr>
            <p:nvPr/>
          </p:nvSpPr>
          <p:spPr bwMode="auto">
            <a:xfrm>
              <a:off x="4114802" y="10972799"/>
              <a:ext cx="1040313" cy="397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000"/>
                <a:t>H 1216</a:t>
              </a:r>
              <a:r>
                <a:rPr lang="en-US" sz="1000">
                  <a:latin typeface="Calibri" pitchFamily="34" charset="0"/>
                </a:rPr>
                <a:t>Å</a:t>
              </a:r>
              <a:endParaRPr lang="en-US" sz="1000"/>
            </a:p>
          </p:txBody>
        </p:sp>
        <p:sp>
          <p:nvSpPr>
            <p:cNvPr id="8" name="Down Arrow 35"/>
            <p:cNvSpPr>
              <a:spLocks noChangeArrowheads="1"/>
            </p:cNvSpPr>
            <p:nvPr/>
          </p:nvSpPr>
          <p:spPr bwMode="auto">
            <a:xfrm>
              <a:off x="5105400" y="11963400"/>
              <a:ext cx="228600" cy="444500"/>
            </a:xfrm>
            <a:prstGeom prst="downArrow">
              <a:avLst>
                <a:gd name="adj1" fmla="val 50000"/>
                <a:gd name="adj2" fmla="val 4994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3070225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TextBox 36"/>
            <p:cNvSpPr txBox="1">
              <a:spLocks noChangeArrowheads="1"/>
            </p:cNvSpPr>
            <p:nvPr/>
          </p:nvSpPr>
          <p:spPr bwMode="auto">
            <a:xfrm>
              <a:off x="4800602" y="11506199"/>
              <a:ext cx="1050288" cy="397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000"/>
                <a:t>O 1304</a:t>
              </a:r>
              <a:r>
                <a:rPr lang="en-US" sz="1000">
                  <a:latin typeface="Calibri" pitchFamily="34" charset="0"/>
                </a:rPr>
                <a:t>Å</a:t>
              </a:r>
              <a:endParaRPr lang="en-US" sz="1000"/>
            </a:p>
          </p:txBody>
        </p:sp>
        <p:sp>
          <p:nvSpPr>
            <p:cNvPr id="10" name="Down Arrow 37"/>
            <p:cNvSpPr>
              <a:spLocks noChangeArrowheads="1"/>
            </p:cNvSpPr>
            <p:nvPr/>
          </p:nvSpPr>
          <p:spPr bwMode="auto">
            <a:xfrm>
              <a:off x="5562600" y="12954000"/>
              <a:ext cx="228600" cy="444500"/>
            </a:xfrm>
            <a:prstGeom prst="downArrow">
              <a:avLst>
                <a:gd name="adj1" fmla="val 50000"/>
                <a:gd name="adj2" fmla="val 4994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3070225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1" name="TextBox 38"/>
            <p:cNvSpPr txBox="1">
              <a:spLocks noChangeArrowheads="1"/>
            </p:cNvSpPr>
            <p:nvPr/>
          </p:nvSpPr>
          <p:spPr bwMode="auto">
            <a:xfrm>
              <a:off x="5334002" y="12573000"/>
              <a:ext cx="1050288" cy="397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000"/>
                <a:t>O 1356</a:t>
              </a:r>
              <a:r>
                <a:rPr lang="en-US" sz="1000">
                  <a:latin typeface="Calibri" pitchFamily="34" charset="0"/>
                </a:rPr>
                <a:t>Å</a:t>
              </a:r>
              <a:endParaRPr lang="en-US" sz="1000"/>
            </a:p>
          </p:txBody>
        </p:sp>
        <p:cxnSp>
          <p:nvCxnSpPr>
            <p:cNvPr id="12" name="Straight Connector 40"/>
            <p:cNvCxnSpPr>
              <a:cxnSpLocks noChangeShapeType="1"/>
            </p:cNvCxnSpPr>
            <p:nvPr/>
          </p:nvCxnSpPr>
          <p:spPr bwMode="auto">
            <a:xfrm>
              <a:off x="6019800" y="13487400"/>
              <a:ext cx="0" cy="1676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2"/>
            <p:cNvCxnSpPr>
              <a:cxnSpLocks noChangeShapeType="1"/>
            </p:cNvCxnSpPr>
            <p:nvPr/>
          </p:nvCxnSpPr>
          <p:spPr bwMode="auto">
            <a:xfrm>
              <a:off x="6781800" y="13487400"/>
              <a:ext cx="0" cy="1676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5943600" y="13411200"/>
              <a:ext cx="1035326" cy="37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900"/>
                <a:t>N2 LBHS</a:t>
              </a:r>
            </a:p>
          </p:txBody>
        </p:sp>
        <p:cxnSp>
          <p:nvCxnSpPr>
            <p:cNvPr id="15" name="Straight Connector 48"/>
            <p:cNvCxnSpPr>
              <a:cxnSpLocks noChangeShapeType="1"/>
            </p:cNvCxnSpPr>
            <p:nvPr/>
          </p:nvCxnSpPr>
          <p:spPr bwMode="auto">
            <a:xfrm>
              <a:off x="8001000" y="12573000"/>
              <a:ext cx="0" cy="2590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0"/>
            <p:cNvCxnSpPr>
              <a:cxnSpLocks noChangeShapeType="1"/>
            </p:cNvCxnSpPr>
            <p:nvPr/>
          </p:nvCxnSpPr>
          <p:spPr bwMode="auto">
            <a:xfrm>
              <a:off x="9220200" y="12496800"/>
              <a:ext cx="0" cy="2667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51"/>
            <p:cNvSpPr txBox="1">
              <a:spLocks noChangeArrowheads="1"/>
            </p:cNvSpPr>
            <p:nvPr/>
          </p:nvSpPr>
          <p:spPr bwMode="auto">
            <a:xfrm>
              <a:off x="8153401" y="12877800"/>
              <a:ext cx="1015378" cy="37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6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900"/>
                <a:t>N2 LBHL</a:t>
              </a:r>
            </a:p>
          </p:txBody>
        </p:sp>
        <p:sp>
          <p:nvSpPr>
            <p:cNvPr id="18" name="Down Arrow 52"/>
            <p:cNvSpPr>
              <a:spLocks noChangeArrowheads="1"/>
            </p:cNvSpPr>
            <p:nvPr/>
          </p:nvSpPr>
          <p:spPr bwMode="auto">
            <a:xfrm>
              <a:off x="6248400" y="13716000"/>
              <a:ext cx="228600" cy="444500"/>
            </a:xfrm>
            <a:prstGeom prst="downArrow">
              <a:avLst>
                <a:gd name="adj1" fmla="val 50000"/>
                <a:gd name="adj2" fmla="val 4994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3070225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9" name="Down Arrow 53"/>
            <p:cNvSpPr>
              <a:spLocks noChangeArrowheads="1"/>
            </p:cNvSpPr>
            <p:nvPr/>
          </p:nvSpPr>
          <p:spPr bwMode="auto">
            <a:xfrm>
              <a:off x="8458200" y="13335000"/>
              <a:ext cx="228600" cy="444500"/>
            </a:xfrm>
            <a:prstGeom prst="downArrow">
              <a:avLst>
                <a:gd name="adj1" fmla="val 50000"/>
                <a:gd name="adj2" fmla="val 4994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3070225"/>
              <a:endParaRPr lang="en-US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8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7" descr="N_LBHS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962400" cy="4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8" descr="N_LBHL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58" y="875901"/>
            <a:ext cx="3926541" cy="488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3239" y="175623"/>
            <a:ext cx="4418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FUV </a:t>
            </a:r>
            <a:r>
              <a:rPr lang="en-US" sz="2400" dirty="0" err="1" smtClean="0">
                <a:solidFill>
                  <a:srgbClr val="C00000"/>
                </a:solidFill>
              </a:rPr>
              <a:t>auroral</a:t>
            </a:r>
            <a:r>
              <a:rPr lang="en-US" sz="2400" dirty="0" smtClean="0">
                <a:solidFill>
                  <a:srgbClr val="C00000"/>
                </a:solidFill>
              </a:rPr>
              <a:t> images: TIMED/GUVI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" descr="N_flux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038600" cy="501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0" descr="N_E0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4038600" cy="501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4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Why FUV?</a:t>
            </a:r>
          </a:p>
          <a:p>
            <a:pPr lvl="1"/>
            <a:r>
              <a:rPr lang="en-US" dirty="0" smtClean="0"/>
              <a:t>Strong O2 absorption without contamination from cloud/ground</a:t>
            </a:r>
          </a:p>
          <a:p>
            <a:r>
              <a:rPr lang="en-US" dirty="0" smtClean="0"/>
              <a:t>FUV Aurora </a:t>
            </a:r>
          </a:p>
          <a:p>
            <a:pPr lvl="1"/>
            <a:r>
              <a:rPr lang="en-US" dirty="0" smtClean="0"/>
              <a:t>IMAGE, Polar, TIMED, DMSP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oundary, Polar cap/oval sizes</a:t>
            </a:r>
          </a:p>
          <a:p>
            <a:pPr lvl="1"/>
            <a:r>
              <a:rPr lang="en-US" dirty="0" err="1" smtClean="0"/>
              <a:t>Auroral</a:t>
            </a:r>
            <a:r>
              <a:rPr lang="en-US" dirty="0" smtClean="0"/>
              <a:t> structures </a:t>
            </a:r>
          </a:p>
          <a:p>
            <a:pPr lvl="1"/>
            <a:r>
              <a:rPr lang="en-US" dirty="0" smtClean="0"/>
              <a:t>Proton versus electron aurora</a:t>
            </a:r>
          </a:p>
          <a:p>
            <a:pPr lvl="1"/>
            <a:r>
              <a:rPr lang="en-US" dirty="0" smtClean="0"/>
              <a:t>Hemispheric Asymmetry</a:t>
            </a:r>
          </a:p>
          <a:p>
            <a:r>
              <a:rPr lang="en-US" dirty="0" err="1" smtClean="0"/>
              <a:t>Auroral</a:t>
            </a:r>
            <a:r>
              <a:rPr lang="en-US" dirty="0" smtClean="0"/>
              <a:t> products </a:t>
            </a:r>
          </a:p>
          <a:p>
            <a:pPr lvl="1"/>
            <a:r>
              <a:rPr lang="en-US" dirty="0" smtClean="0"/>
              <a:t>E0,Q, </a:t>
            </a:r>
            <a:r>
              <a:rPr lang="en-US" dirty="0" err="1" smtClean="0"/>
              <a:t>NmE</a:t>
            </a:r>
            <a:r>
              <a:rPr lang="en-US" dirty="0" smtClean="0"/>
              <a:t>, </a:t>
            </a:r>
            <a:r>
              <a:rPr lang="en-US" dirty="0" err="1" smtClean="0"/>
              <a:t>HmE</a:t>
            </a:r>
            <a:r>
              <a:rPr lang="en-US" dirty="0" smtClean="0"/>
              <a:t>, boundary, HP, proton aurora</a:t>
            </a:r>
          </a:p>
          <a:p>
            <a:r>
              <a:rPr lang="en-US" dirty="0"/>
              <a:t>Application to </a:t>
            </a:r>
            <a:r>
              <a:rPr lang="en-US" dirty="0" smtClean="0"/>
              <a:t>model validation </a:t>
            </a:r>
          </a:p>
          <a:p>
            <a:r>
              <a:rPr lang="en-US" dirty="0" smtClean="0"/>
              <a:t>Near real time Observations</a:t>
            </a:r>
          </a:p>
        </p:txBody>
      </p:sp>
    </p:spTree>
    <p:extLst>
      <p:ext uri="{BB962C8B-B14F-4D97-AF65-F5344CB8AC3E}">
        <p14:creationId xmlns:p14="http://schemas.microsoft.com/office/powerpoint/2010/main" val="819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Polar UVI N2 LBH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305800" cy="4228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6248400"/>
            <a:ext cx="2088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Newell et al., 1999 JGR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89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IMAGE FUV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6934200" cy="4707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9032" y="6248400"/>
            <a:ext cx="1922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Frey et al., 2001, JGR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98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and Polar provide true global coverage of aurora oval. Unfortunately, their operation ended  many years ago.</a:t>
            </a:r>
          </a:p>
          <a:p>
            <a:r>
              <a:rPr lang="en-US" dirty="0" smtClean="0"/>
              <a:t>The current operation FUV </a:t>
            </a:r>
            <a:r>
              <a:rPr lang="en-US" dirty="0" err="1" smtClean="0"/>
              <a:t>auroral</a:t>
            </a:r>
            <a:r>
              <a:rPr lang="en-US" dirty="0" smtClean="0"/>
              <a:t> imagers are DMSP/SSUSI and TIMED/GUVI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838200" y="152400"/>
            <a:ext cx="8229600" cy="639762"/>
          </a:xfrm>
        </p:spPr>
        <p:txBody>
          <a:bodyPr/>
          <a:lstStyle/>
          <a:p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quatorward auroral boundary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220" name="Picture 1" descr="f17_B_2007195_03557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5562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0" y="2971800"/>
            <a:ext cx="304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TIMED/GUVI based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auroral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[Zhang and Paxton, 2008, JASTP] can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 driven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boundary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7400"/>
            <a:ext cx="3924513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56" y="1168725"/>
            <a:ext cx="4722944" cy="56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</a:t>
            </a:r>
            <a:r>
              <a:rPr lang="en-US" sz="2400" b="1" dirty="0" err="1" smtClean="0"/>
              <a:t>oleward</a:t>
            </a:r>
            <a:r>
              <a:rPr lang="en-US" sz="2400" b="1" dirty="0" smtClean="0"/>
              <a:t>  boundary: polar cap size and total open B flux</a:t>
            </a:r>
          </a:p>
          <a:p>
            <a:r>
              <a:rPr lang="en-US" sz="2400" b="1" dirty="0" err="1" smtClean="0"/>
              <a:t>Equatorward</a:t>
            </a:r>
            <a:r>
              <a:rPr lang="en-US" sz="2400" b="1" dirty="0" smtClean="0"/>
              <a:t> boundary: </a:t>
            </a:r>
            <a:r>
              <a:rPr lang="en-US" sz="2400" b="1" dirty="0" err="1" smtClean="0"/>
              <a:t>magnetotail</a:t>
            </a:r>
            <a:r>
              <a:rPr lang="en-US" sz="2400" b="1" dirty="0" smtClean="0"/>
              <a:t> stretch 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Both of the boundaries are useful for model validation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20576"/>
            <a:ext cx="4495800" cy="3673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6" y="1995452"/>
            <a:ext cx="4533900" cy="372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Auroral</a:t>
            </a:r>
            <a:r>
              <a:rPr lang="en-US" dirty="0" smtClean="0">
                <a:solidFill>
                  <a:srgbClr val="C00000"/>
                </a:solidFill>
              </a:rPr>
              <a:t> structures: future challenge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551265" cy="5220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7665" y="6400800"/>
            <a:ext cx="1791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Zhang et al., 2005 JGR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57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313</Words>
  <Application>Microsoft Office PowerPoint</Application>
  <PresentationFormat>On-screen Show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FUV AuroraI Images/Products for Model Validation</vt:lpstr>
      <vt:lpstr>Outline</vt:lpstr>
      <vt:lpstr>Polar UVI N2 LBH</vt:lpstr>
      <vt:lpstr>IMAGE FUV</vt:lpstr>
      <vt:lpstr>PowerPoint Presentation</vt:lpstr>
      <vt:lpstr>Equatorward auroral boundary</vt:lpstr>
      <vt:lpstr>PowerPoint Presentation</vt:lpstr>
      <vt:lpstr>PowerPoint Presentation</vt:lpstr>
      <vt:lpstr>Auroral structures: future challenge</vt:lpstr>
      <vt:lpstr>PowerPoint Presentation</vt:lpstr>
      <vt:lpstr>Assimilation of model NmE in IRI (Moderate Active time Kp =4.0)</vt:lpstr>
      <vt:lpstr>The March 17, 2015 St Patrick Storm</vt:lpstr>
      <vt:lpstr>Nightside Boundary Variations</vt:lpstr>
      <vt:lpstr>Summary</vt:lpstr>
      <vt:lpstr>PowerPoint Presentation</vt:lpstr>
      <vt:lpstr>PowerPoint Presentation</vt:lpstr>
      <vt:lpstr>FUV Spectra and five “colors” </vt:lpstr>
      <vt:lpstr>PowerPoint Presentation</vt:lpstr>
      <vt:lpstr>PowerPoint Presentation</vt:lpstr>
    </vt:vector>
  </TitlesOfParts>
  <Company>Johns Hopkins University - Applied Physics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Auroral Boundary From FUV Imagers for Validation of Auroral Products at the CCMC</dc:title>
  <dc:creator>Zhang, Yongliang</dc:creator>
  <cp:lastModifiedBy>Zhang, Yongliang</cp:lastModifiedBy>
  <cp:revision>65</cp:revision>
  <dcterms:created xsi:type="dcterms:W3CDTF">2016-04-12T22:27:55Z</dcterms:created>
  <dcterms:modified xsi:type="dcterms:W3CDTF">2016-06-17T21:01:18Z</dcterms:modified>
</cp:coreProperties>
</file>