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369" r:id="rId2"/>
    <p:sldId id="319" r:id="rId3"/>
    <p:sldId id="402" r:id="rId4"/>
    <p:sldId id="322" r:id="rId5"/>
    <p:sldId id="371" r:id="rId6"/>
    <p:sldId id="323" r:id="rId7"/>
    <p:sldId id="312" r:id="rId8"/>
    <p:sldId id="313" r:id="rId9"/>
    <p:sldId id="325" r:id="rId10"/>
    <p:sldId id="373" r:id="rId11"/>
    <p:sldId id="326" r:id="rId12"/>
    <p:sldId id="314" r:id="rId13"/>
    <p:sldId id="340" r:id="rId14"/>
    <p:sldId id="329" r:id="rId15"/>
    <p:sldId id="383" r:id="rId16"/>
    <p:sldId id="384" r:id="rId17"/>
    <p:sldId id="391" r:id="rId18"/>
    <p:sldId id="39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1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B7184-9E9A-5B43-9EE1-9C652B43B00E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DABBE-D3E2-3F42-8DBF-EAE86365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54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3E004F-EA29-844D-9903-D7E21B450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1521BDC-CCFD-CE43-96ED-40E0B076D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1400"/>
              </a:spcBef>
              <a:buClr>
                <a:srgbClr val="0075BD"/>
              </a:buClr>
            </a:pPr>
            <a:r>
              <a:rPr lang="en-US" altLang="en-US">
                <a:solidFill>
                  <a:srgbClr val="0F75BC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</a:rPr>
              <a:t>Examples of Tools, Systems &amp; Databases </a:t>
            </a:r>
            <a:r>
              <a:rPr lang="en-US" altLang="en-US" sz="1000">
                <a:solidFill>
                  <a:srgbClr val="0F75BC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</a:rPr>
              <a:t>for Research Analysis, M&amp;V, Forecasting</a:t>
            </a:r>
          </a:p>
          <a:p>
            <a:pPr>
              <a:spcBef>
                <a:spcPts val="1400"/>
              </a:spcBef>
              <a:buClr>
                <a:srgbClr val="0075BD"/>
              </a:buClr>
            </a:pPr>
            <a:r>
              <a:rPr lang="en-US" altLang="en-US" sz="1000">
                <a:solidFill>
                  <a:srgbClr val="0F75BC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</a:rPr>
              <a:t>(AVAILABLE ONLINE, ACCESSIBLE WORLD-WIDE)</a:t>
            </a:r>
          </a:p>
          <a:p>
            <a:pPr>
              <a:spcBef>
                <a:spcPts val="1400"/>
              </a:spcBef>
              <a:buClr>
                <a:srgbClr val="0075BD"/>
              </a:buClr>
            </a:pPr>
            <a:endParaRPr lang="en-US" altLang="en-US" sz="1000" b="1">
              <a:solidFill>
                <a:srgbClr val="0F75BC"/>
              </a:solidFill>
              <a:latin typeface="Helvetica Neue" panose="02000503000000020004" pitchFamily="2" charset="0"/>
              <a:ea typeface="ＭＳ Ｐゴシック" panose="020B0600070205080204" pitchFamily="34" charset="-128"/>
            </a:endParaRPr>
          </a:p>
          <a:p>
            <a:pPr>
              <a:spcBef>
                <a:spcPts val="1400"/>
              </a:spcBef>
              <a:buClr>
                <a:srgbClr val="0075BD"/>
              </a:buClr>
            </a:pPr>
            <a:r>
              <a:rPr lang="en-US" altLang="en-US" sz="1000" b="1">
                <a:solidFill>
                  <a:srgbClr val="0F75BC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</a:rPr>
              <a:t>CONTINOUS REAL-TIME SIMULATIONS</a:t>
            </a:r>
          </a:p>
          <a:p>
            <a:r>
              <a:rPr lang="en-US" altLang="en-US" sz="1000">
                <a:latin typeface="Apple Casual" pitchFamily="-107" charset="0"/>
                <a:ea typeface="ＭＳ Ｐゴシック" panose="020B0600070205080204" pitchFamily="34" charset="-128"/>
              </a:rPr>
              <a:t>Models continuously running in real-time (with real-time drivers).  </a:t>
            </a:r>
          </a:p>
          <a:p>
            <a:r>
              <a:rPr lang="en-US" altLang="en-US" sz="1000">
                <a:latin typeface="Apple Casual" pitchFamily="-107" charset="0"/>
                <a:ea typeface="ＭＳ Ｐゴシック" panose="020B0600070205080204" pitchFamily="34" charset="-128"/>
              </a:rPr>
              <a:t>Data flow monitoring and controlling systems</a:t>
            </a:r>
          </a:p>
          <a:p>
            <a:endParaRPr lang="en-US" altLang="en-US" sz="1000" b="1">
              <a:latin typeface="Apple Casual" pitchFamily="-107" charset="0"/>
              <a:ea typeface="ＭＳ Ｐゴシック" panose="020B0600070205080204" pitchFamily="34" charset="-128"/>
            </a:endParaRPr>
          </a:p>
          <a:p>
            <a:r>
              <a:rPr lang="en-US" altLang="en-US" sz="1000" b="1">
                <a:latin typeface="Apple Casual" pitchFamily="-107" charset="0"/>
                <a:ea typeface="ＭＳ Ｐゴシック" panose="020B0600070205080204" pitchFamily="34" charset="-128"/>
              </a:rPr>
              <a:t>EVENT-TRIGGERED REAL-TIME SIMULATIONS</a:t>
            </a:r>
          </a:p>
          <a:p>
            <a:r>
              <a:rPr lang="en-US" altLang="en-US" sz="1000">
                <a:latin typeface="Apple Casual" pitchFamily="-107" charset="0"/>
                <a:ea typeface="ＭＳ Ｐゴシック" panose="020B0600070205080204" pitchFamily="34" charset="-128"/>
              </a:rPr>
              <a:t>1-Click system to submit event-triggered forecasting simulations (e.g., Enlil Cone Model).</a:t>
            </a:r>
          </a:p>
          <a:p>
            <a:r>
              <a:rPr lang="en-US" altLang="en-US" sz="1000">
                <a:latin typeface="Apple Casual" pitchFamily="-107" charset="0"/>
                <a:ea typeface="ＭＳ Ｐゴシック" panose="020B0600070205080204" pitchFamily="34" charset="-128"/>
              </a:rPr>
              <a:t>Enables any interested person to generate forecasts.</a:t>
            </a:r>
          </a:p>
          <a:p>
            <a:endParaRPr lang="en-US" altLang="en-US" sz="1000" b="1">
              <a:latin typeface="Apple Casual" pitchFamily="-107" charset="0"/>
              <a:ea typeface="ＭＳ Ｐゴシック" panose="020B0600070205080204" pitchFamily="34" charset="-128"/>
            </a:endParaRPr>
          </a:p>
          <a:p>
            <a:r>
              <a:rPr lang="en-US" altLang="en-US" sz="1000" b="1">
                <a:latin typeface="Apple Casual" pitchFamily="-107" charset="0"/>
                <a:ea typeface="ＭＳ Ｐゴシック" panose="020B0600070205080204" pitchFamily="34" charset="-128"/>
              </a:rPr>
              <a:t>INPUT PARAMETERS GENERATION TOOLS</a:t>
            </a:r>
          </a:p>
          <a:p>
            <a:r>
              <a:rPr lang="en-US" altLang="en-US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Stereo Coronal Mass Ejection Analysis Tool (StereoCAT) 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 a component of the CCMC’s on-line Input Parameters Generation Suite that enables RoR users and space weather forecasters to quickly calculate the kinematic properties of Coronal Mass Ejections (CMEs). With a few mouse clicks, StereoCAT uses triangulation of SOHO and STEREO coronagraph images to determine CME speed, direction, and opening angle. The derived CME parameters can be utilized as input for a broad range of CME propagation models (including real-time Enlil-Cone model of CME propagation).</a:t>
            </a:r>
          </a:p>
          <a:p>
            <a:endParaRPr lang="en-US" altLang="en-US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ENSEMBLE SIMULATIONS</a:t>
            </a:r>
            <a:endParaRPr lang="en-US" altLang="en-US" sz="1000" b="1">
              <a:latin typeface="Apple Casual" pitchFamily="-107" charset="0"/>
              <a:ea typeface="ＭＳ Ｐゴシック" panose="020B0600070205080204" pitchFamily="34" charset="-128"/>
            </a:endParaRPr>
          </a:p>
          <a:p>
            <a:r>
              <a:rPr lang="en-US" altLang="en-US" sz="1000">
                <a:solidFill>
                  <a:srgbClr val="0F75BC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</a:rPr>
              <a:t>to address uncertainties in input parameters</a:t>
            </a:r>
          </a:p>
          <a:p>
            <a:endParaRPr lang="en-US" altLang="en-US" sz="1000">
              <a:solidFill>
                <a:srgbClr val="0F75BC"/>
              </a:solidFill>
              <a:latin typeface="Helvetica Neue" panose="02000503000000020004" pitchFamily="2" charset="0"/>
              <a:ea typeface="ＭＳ Ｐゴシック" panose="020B0600070205080204" pitchFamily="34" charset="-128"/>
            </a:endParaRPr>
          </a:p>
          <a:p>
            <a:r>
              <a:rPr lang="en-US" altLang="en-US" sz="1000" b="1">
                <a:solidFill>
                  <a:srgbClr val="0F75BC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</a:rPr>
              <a:t>M&amp;V SUITE TO TRACE MODEL IMPROVMENETS</a:t>
            </a:r>
          </a:p>
          <a:p>
            <a:r>
              <a:rPr lang="en-US" altLang="en-US" sz="1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support of </a:t>
            </a:r>
            <a:r>
              <a:rPr lang="en-US" altLang="en-US" sz="1000">
                <a:solidFill>
                  <a:srgbClr val="0F75BC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</a:rPr>
              <a:t>community-wide Modeling Challenges</a:t>
            </a:r>
            <a:r>
              <a:rPr lang="en-US" altLang="en-US" sz="1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and operational model selection by operational agencies the CCMC is developing on-line interactive model validation systems, maintaining databases, and organizing model validation sessions at community workshops. </a:t>
            </a:r>
          </a:p>
          <a:p>
            <a:endParaRPr lang="en-US" altLang="en-US" sz="1000">
              <a:solidFill>
                <a:srgbClr val="0F75BC"/>
              </a:solidFill>
              <a:latin typeface="Helvetica Neue" panose="02000503000000020004" pitchFamily="2" charset="0"/>
              <a:ea typeface="ＭＳ Ｐゴシック" panose="020B0600070205080204" pitchFamily="34" charset="-128"/>
            </a:endParaRPr>
          </a:p>
          <a:p>
            <a:r>
              <a:rPr lang="en-US" altLang="en-US" sz="1000" b="1">
                <a:solidFill>
                  <a:srgbClr val="0F75BC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</a:rPr>
              <a:t>FORECASTING METHODS SCOREBOARDS</a:t>
            </a:r>
          </a:p>
          <a:p>
            <a:r>
              <a:rPr lang="en-US" altLang="en-US" sz="1000">
                <a:latin typeface="Calibri" panose="020F0502020204030204" pitchFamily="34" charset="0"/>
                <a:ea typeface="ＭＳ Ｐゴシック" panose="020B0600070205080204" pitchFamily="34" charset="-128"/>
              </a:rPr>
              <a:t>A central location for the community to: </a:t>
            </a:r>
          </a:p>
          <a:p>
            <a:pPr>
              <a:buFontTx/>
              <a:buChar char="•"/>
            </a:pPr>
            <a:r>
              <a:rPr lang="en-US" altLang="en-US" sz="1000">
                <a:latin typeface="Calibri" panose="020F0502020204030204" pitchFamily="34" charset="0"/>
                <a:ea typeface="ＭＳ Ｐゴシック" panose="020B0600070205080204" pitchFamily="34" charset="-128"/>
              </a:rPr>
              <a:t> submit their forecast in real-time </a:t>
            </a:r>
          </a:p>
          <a:p>
            <a:pPr>
              <a:buFontTx/>
              <a:buChar char="•"/>
            </a:pPr>
            <a:r>
              <a:rPr lang="en-US" altLang="en-US" sz="1000">
                <a:latin typeface="Calibri" panose="020F0502020204030204" pitchFamily="34" charset="0"/>
                <a:ea typeface="ＭＳ Ｐゴシック" panose="020B0600070205080204" pitchFamily="34" charset="-128"/>
              </a:rPr>
              <a:t> quickly view all forecasts at once </a:t>
            </a:r>
          </a:p>
          <a:p>
            <a:pPr>
              <a:buFontTx/>
              <a:buChar char="•"/>
            </a:pPr>
            <a:r>
              <a:rPr lang="en-US" altLang="en-US" sz="1000">
                <a:latin typeface="Calibri" panose="020F0502020204030204" pitchFamily="34" charset="0"/>
                <a:ea typeface="ＭＳ Ｐゴシック" panose="020B0600070205080204" pitchFamily="34" charset="-128"/>
              </a:rPr>
              <a:t> compare forecasting methods when the event has arrived</a:t>
            </a:r>
          </a:p>
          <a:p>
            <a:pPr>
              <a:buFontTx/>
              <a:buChar char="•"/>
            </a:pPr>
            <a:r>
              <a:rPr lang="en-US" altLang="en-US" sz="1000">
                <a:latin typeface="Calibri" panose="020F0502020204030204" pitchFamily="34" charset="0"/>
                <a:ea typeface="ＭＳ Ｐゴシック" panose="020B0600070205080204" pitchFamily="34" charset="-128"/>
              </a:rPr>
              <a:t> generate experimental community-wide ensemble forecasts</a:t>
            </a:r>
          </a:p>
          <a:p>
            <a:endParaRPr lang="en-US" altLang="en-US" sz="1000">
              <a:solidFill>
                <a:srgbClr val="0F75BC"/>
              </a:solidFill>
              <a:latin typeface="Helvetica Neue" panose="02000503000000020004" pitchFamily="2" charset="0"/>
              <a:ea typeface="ＭＳ Ｐゴシック" panose="020B0600070205080204" pitchFamily="34" charset="-128"/>
            </a:endParaRPr>
          </a:p>
          <a:p>
            <a:pPr>
              <a:spcBef>
                <a:spcPts val="1400"/>
              </a:spcBef>
              <a:buClr>
                <a:srgbClr val="0075BD"/>
              </a:buClr>
            </a:pPr>
            <a:r>
              <a:rPr lang="en-US" altLang="en-US" b="1">
                <a:solidFill>
                  <a:srgbClr val="404040"/>
                </a:solidFill>
                <a:latin typeface="Helvetica" pitchFamily="2" charset="0"/>
                <a:ea typeface="ＭＳ Ｐゴシック" panose="020B0600070205080204" pitchFamily="34" charset="-128"/>
              </a:rPr>
              <a:t>DONKI:</a:t>
            </a:r>
          </a:p>
          <a:p>
            <a:pPr>
              <a:spcBef>
                <a:spcPts val="1400"/>
              </a:spcBef>
              <a:buClr>
                <a:srgbClr val="0075BD"/>
              </a:buClr>
              <a:buFontTx/>
              <a:buChar char="•"/>
            </a:pPr>
            <a:r>
              <a:rPr lang="en-US" altLang="en-US" b="1">
                <a:solidFill>
                  <a:srgbClr val="404040"/>
                </a:solidFill>
                <a:latin typeface="Helvetica" pitchFamily="2" charset="0"/>
                <a:ea typeface="ＭＳ Ｐゴシック" panose="020B0600070205080204" pitchFamily="34" charset="-128"/>
              </a:rPr>
              <a:t>Chronicles the daily interpretations </a:t>
            </a:r>
            <a:r>
              <a:rPr lang="en-US" altLang="en-US">
                <a:solidFill>
                  <a:srgbClr val="404040"/>
                </a:solidFill>
                <a:latin typeface="Helvetica" pitchFamily="2" charset="0"/>
                <a:ea typeface="ＭＳ Ｐゴシック" panose="020B0600070205080204" pitchFamily="34" charset="-128"/>
              </a:rPr>
              <a:t>of observations, simulation results, forecasting analysis and notifications.</a:t>
            </a:r>
          </a:p>
          <a:p>
            <a:pPr>
              <a:spcBef>
                <a:spcPts val="1400"/>
              </a:spcBef>
              <a:buClr>
                <a:srgbClr val="0075BD"/>
              </a:buClr>
              <a:buFontTx/>
              <a:buChar char="•"/>
            </a:pPr>
            <a:r>
              <a:rPr lang="en-US" altLang="en-US">
                <a:solidFill>
                  <a:srgbClr val="404040"/>
                </a:solidFill>
                <a:latin typeface="Helvetica" pitchFamily="2" charset="0"/>
                <a:ea typeface="ＭＳ Ｐゴシック" panose="020B0600070205080204" pitchFamily="34" charset="-128"/>
              </a:rPr>
              <a:t>Catalog of space weather phenomena.</a:t>
            </a:r>
          </a:p>
          <a:p>
            <a:pPr>
              <a:spcBef>
                <a:spcPts val="1400"/>
              </a:spcBef>
              <a:buClr>
                <a:srgbClr val="0075BD"/>
              </a:buClr>
              <a:buFontTx/>
              <a:buChar char="•"/>
            </a:pPr>
            <a:r>
              <a:rPr lang="en-US" altLang="en-US">
                <a:solidFill>
                  <a:srgbClr val="404040"/>
                </a:solidFill>
                <a:latin typeface="Helvetica" pitchFamily="2" charset="0"/>
                <a:ea typeface="ＭＳ Ｐゴシック" panose="020B0600070205080204" pitchFamily="34" charset="-128"/>
              </a:rPr>
              <a:t>Comprehensive search functionality for anomaly analysis.</a:t>
            </a:r>
          </a:p>
          <a:p>
            <a:pPr>
              <a:spcBef>
                <a:spcPts val="1400"/>
              </a:spcBef>
              <a:buClr>
                <a:srgbClr val="0075BD"/>
              </a:buClr>
              <a:buFontTx/>
              <a:buChar char="•"/>
            </a:pPr>
            <a:r>
              <a:rPr lang="en-US" altLang="en-US">
                <a:solidFill>
                  <a:srgbClr val="404040"/>
                </a:solidFill>
                <a:latin typeface="Helvetica" pitchFamily="2" charset="0"/>
                <a:ea typeface="ＭＳ Ｐゴシック" panose="020B0600070205080204" pitchFamily="34" charset="-128"/>
              </a:rPr>
              <a:t>Enables broader participation: world-wide partners, model and forecasting technique developers, students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iNTEGRATED SPACE WEATHER ANALYSIS SYSTEM (iSWA) 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 a state-of-the-art tool for real-time space environment monitoring, historical event analysis, informed decision making, system science, and education. iSWA collects data from a large and evolving list of diverse and distributed sources including CCMC real-time model simulations and the most recent observations. Real-time data streams are sorted, characterized, and processed into space weather analysis products (Cygnets) that have been tailored for specific missions/applications and are ready to be used by forecasters and decision makers. iSWA’s flexible dissemination system generates and provides a user-configurable display panel that can be accessed from a standard web browser. Users can configure custom display layouts by selecting products of interest from a pool of more than 400 unique space weather products. iSWA’s front-end features include historical date selection, dynamic movie modes, interactive numerical timelines, and save-and-share-layouts. iSWA data streams can also be accessed using a web service API that is opening opportunities for collaborative development.  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0868DC5-606C-0F44-8CF5-D367180190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C33A47-FB96-DE40-83DF-CC634D472C68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32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B9360F99-DDF5-094F-8FA8-77AE0F459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101BCF19-CC3F-0D40-88E8-7FF2F38A0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Observational data tells you what is happening now.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Model &amp; Simulation data provides forecasts of expected/predicted space weather activity.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Customization allows users to select regions and phenomenon of interest.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7CBF7C50-04F2-DE4D-98A2-2A67963DB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B84988-44F6-B340-B6D4-431112A8E956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900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2A72AF80-7D91-244E-ADC0-A03BC9765A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F29C36FF-33CB-B240-81BB-2E87840E8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F8B79DC9-61E6-8A41-90FA-186B94CFA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665FCB-D274-B640-9E49-B0CD7AFF8C08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79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4FF527CC-EA9F-2745-9395-CA1A2F4E7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4A9F1479-F20C-8745-89D4-C574CE832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Potential use…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99079E90-04DF-8348-BE7B-C3545F919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3D6F9F-4F07-DC48-B18B-421F6429C2FB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05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FD90C-FEBF-2340-A62A-178F3320BC25}"/>
              </a:ext>
            </a:extLst>
          </p:cNvPr>
          <p:cNvSpPr txBox="1"/>
          <p:nvPr/>
        </p:nvSpPr>
        <p:spPr>
          <a:xfrm>
            <a:off x="1173345" y="19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0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24785"/>
            <a:ext cx="1971675" cy="565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24785"/>
            <a:ext cx="5800725" cy="56521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5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69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0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80445"/>
            <a:ext cx="7886700" cy="11102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4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5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73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2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0A2C1-7D5A-7549-B8D0-E1609C8C9C1F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FC136-6CBD-B549-BDB6-BDB759BAEBC0}"/>
              </a:ext>
            </a:extLst>
          </p:cNvPr>
          <p:cNvSpPr/>
          <p:nvPr/>
        </p:nvSpPr>
        <p:spPr>
          <a:xfrm>
            <a:off x="0" y="0"/>
            <a:ext cx="9144000" cy="3939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68B97F-3DC5-A44B-A50C-3390EA7CB4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7133" y="29716"/>
            <a:ext cx="368930" cy="304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B9232-68E2-B344-8B0E-E1503075D0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1228" y="30657"/>
            <a:ext cx="367777" cy="304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0DA777-5124-2B4F-BE1A-34CEB1B45138}"/>
              </a:ext>
            </a:extLst>
          </p:cNvPr>
          <p:cNvSpPr txBox="1"/>
          <p:nvPr/>
        </p:nvSpPr>
        <p:spPr>
          <a:xfrm>
            <a:off x="0" y="2092"/>
            <a:ext cx="374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Space Weather</a:t>
            </a:r>
            <a:r>
              <a:rPr lang="en-US" dirty="0">
                <a:solidFill>
                  <a:schemeClr val="bg1"/>
                </a:solidFill>
              </a:rPr>
              <a:t> Training 2020</a:t>
            </a:r>
          </a:p>
        </p:txBody>
      </p:sp>
    </p:spTree>
    <p:extLst>
      <p:ext uri="{BB962C8B-B14F-4D97-AF65-F5344CB8AC3E}">
        <p14:creationId xmlns:p14="http://schemas.microsoft.com/office/powerpoint/2010/main" val="183882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cmc.gsfc.nasa.gov/analysis/stereo/?s=iswa.ccmc.gsfc.nasa.gov&amp;c=_4_t_t__NhhkGiO_NhhzNEu_0_-3m88_0_9ojw_0_0_0_-3m88_0_6nR2_0_0_V0_V0_V0_V0_Aj_2a_Ml_2a_Aj_jt_Aj_5Nk_Ml_jt_Ml_5Nk_VU_Tf_VU_Tf_8S_37u_CS_37u_8S_3tO_8S_2SG_CS_3tO_CS_2SG__t_t__NhhkGiO_NhhzNEu_0_-3m88_0_9ojw_0_0_0_-3m88_0_6nR2_0_0_V0_V0_V0_V0_Aj_2a_Ml_2a_Aj_jt_Aj_5Nk_Ml_jt_Ml_5Nk_VU_Tf_VU_Tf_8z_347_D0_347_8z_3tO_8z_2SG_D0_3tO_D0_2SG__t_t__Nhhrssa_Nhi39N2_0_3iEC_0_5Dse_0_0_0_0_0_0_0_0_V0_V0_V0_V0_No_4x_TA_4x_No_jt_No_5Nk_TA_jt_TA_5Nk_VU_Tf_VU_Tf_A7_2yu_CJ_2yu_A7_3tO_A7_2SG_CJ_3tO_CJ_2SG__t_t__Nhhrssa_Nhi39N2_0_3iEC_0_5Dse_0_0_0_0_0_0_0_0_V0_V0_V0_V0_IN_6F_NM_6F_IN_jt_IN_5Nk_NM_jt_NM_5Nk_VU_Tf_VU_Tf_84_2qj_9m_2qj_84_422_84_1uF_9m_422_9m_1uF__t_t__Nhhrssa_Nhi39N2_0_3iEC_0_5Dse_0_0_0_0_0_0_0_0_V0_V0_V0_V0_No_4x_TA_4x_No_jt_No_5Nk_TA_jt_TA_5Nk_VU_Tf_VU_Tf_A7_2yu_CJ_2yu_A7_3tO_A7_2SG_CJ_3tO_CJ_2SG_1___" TargetMode="External"/><Relationship Id="rId4" Type="http://schemas.openxmlformats.org/officeDocument/2006/relationships/hyperlink" Target="http://ccmc.gsfc.nasa.gov/analysis/stereo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6" Type="http://schemas.openxmlformats.org/officeDocument/2006/relationships/image" Target="../media/image51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41.png"/><Relationship Id="rId15" Type="http://schemas.openxmlformats.org/officeDocument/2006/relationships/image" Target="../media/image18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5" name="Group 17">
            <a:extLst>
              <a:ext uri="{FF2B5EF4-FFF2-40B4-BE49-F238E27FC236}">
                <a16:creationId xmlns:a16="http://schemas.microsoft.com/office/drawing/2014/main" id="{A9B68267-4BEF-AB4A-8C1D-AAD894AC3EBD}"/>
              </a:ext>
            </a:extLst>
          </p:cNvPr>
          <p:cNvGrpSpPr>
            <a:grpSpLocks/>
          </p:cNvGrpSpPr>
          <p:nvPr/>
        </p:nvGrpSpPr>
        <p:grpSpPr bwMode="auto">
          <a:xfrm>
            <a:off x="4360423" y="5894961"/>
            <a:ext cx="2590800" cy="727075"/>
            <a:chOff x="1600200" y="5410200"/>
            <a:chExt cx="2438400" cy="650875"/>
          </a:xfrm>
        </p:grpSpPr>
        <p:sp>
          <p:nvSpPr>
            <p:cNvPr id="15369" name="Rectangle 16">
              <a:extLst>
                <a:ext uri="{FF2B5EF4-FFF2-40B4-BE49-F238E27FC236}">
                  <a16:creationId xmlns:a16="http://schemas.microsoft.com/office/drawing/2014/main" id="{5BA96C40-BA15-2549-A471-065A3B0B9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5410200"/>
              <a:ext cx="2286000" cy="609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10000"/>
                </a:spcBef>
                <a:buClr>
                  <a:srgbClr val="0075BD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10000"/>
                </a:spcBef>
                <a:buClr>
                  <a:srgbClr val="0075BD"/>
                </a:buClr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625475" indent="-109538">
                <a:spcBef>
                  <a:spcPct val="10000"/>
                </a:spcBef>
                <a:buClr>
                  <a:srgbClr val="0075BD"/>
                </a:buClr>
                <a:buChar char="•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911225" indent="-168275">
                <a:spcBef>
                  <a:spcPct val="10000"/>
                </a:spcBef>
                <a:buClr>
                  <a:srgbClr val="0075BD"/>
                </a:buClr>
                <a:buChar char="–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1201738" indent="-176213">
                <a:spcBef>
                  <a:spcPct val="10000"/>
                </a:spcBef>
                <a:buClr>
                  <a:srgbClr val="0075BD"/>
                </a:buClr>
                <a:buChar char="»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1658938" indent="-176213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rgbClr val="0075BD"/>
                </a:buClr>
                <a:buChar char="»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116138" indent="-176213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rgbClr val="0075BD"/>
                </a:buClr>
                <a:buChar char="»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2573338" indent="-176213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rgbClr val="0075BD"/>
                </a:buClr>
                <a:buChar char="»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030538" indent="-176213" eaLnBrk="0" fontAlgn="base" hangingPunct="0">
                <a:spcBef>
                  <a:spcPct val="10000"/>
                </a:spcBef>
                <a:spcAft>
                  <a:spcPct val="0"/>
                </a:spcAft>
                <a:buClr>
                  <a:srgbClr val="0075BD"/>
                </a:buClr>
                <a:buChar char="»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000"/>
            </a:p>
          </p:txBody>
        </p:sp>
        <p:pic>
          <p:nvPicPr>
            <p:cNvPr id="15370" name="Picture 15" descr="HSD_transparent_224x64.png">
              <a:extLst>
                <a:ext uri="{FF2B5EF4-FFF2-40B4-BE49-F238E27FC236}">
                  <a16:creationId xmlns:a16="http://schemas.microsoft.com/office/drawing/2014/main" id="{EE74B933-8196-2F48-97FA-F040F1886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5410200"/>
              <a:ext cx="2276475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50BF60A4-FD2D-4940-B951-D4B7D60908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543719" y="599501"/>
            <a:ext cx="10231438" cy="2084962"/>
          </a:xfrm>
          <a:effectLst>
            <a:outerShdw blurRad="25400" dist="25399" dir="2700000" algn="ctr" rotWithShape="0">
              <a:schemeClr val="bg1">
                <a:alpha val="79999"/>
              </a:schemeClr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rgbClr val="FF8000"/>
                </a:solidFill>
              </a:rPr>
              <a:t>The Integrated Space Weather</a:t>
            </a:r>
            <a:br>
              <a:rPr lang="en-US" sz="4000" dirty="0">
                <a:solidFill>
                  <a:srgbClr val="FF8000"/>
                </a:solidFill>
              </a:rPr>
            </a:br>
            <a:r>
              <a:rPr lang="en-US" sz="4000" dirty="0">
                <a:solidFill>
                  <a:srgbClr val="FF8000"/>
                </a:solidFill>
              </a:rPr>
              <a:t>Analysis System </a:t>
            </a:r>
          </a:p>
        </p:txBody>
      </p:sp>
      <p:sp>
        <p:nvSpPr>
          <p:cNvPr id="15367" name="Rectangle 3">
            <a:extLst>
              <a:ext uri="{FF2B5EF4-FFF2-40B4-BE49-F238E27FC236}">
                <a16:creationId xmlns:a16="http://schemas.microsoft.com/office/drawing/2014/main" id="{75C4FA3F-0D9D-E14D-8683-0019BAF8138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12975" y="3065463"/>
            <a:ext cx="6169025" cy="23622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altLang="en-US" sz="2000" b="1" i="1" dirty="0">
                <a:latin typeface="Helvetica" pitchFamily="2" charset="0"/>
              </a:rPr>
              <a:t>Yaireska (</a:t>
            </a:r>
            <a:r>
              <a:rPr lang="en-US" altLang="en-US" sz="2000" b="1" i="1" dirty="0" err="1">
                <a:latin typeface="Helvetica" pitchFamily="2" charset="0"/>
              </a:rPr>
              <a:t>Yari</a:t>
            </a:r>
            <a:r>
              <a:rPr lang="en-US" altLang="en-US" sz="2000" b="1" i="1" dirty="0">
                <a:latin typeface="Helvetica" pitchFamily="2" charset="0"/>
              </a:rPr>
              <a:t>) Collado-Vega</a:t>
            </a:r>
          </a:p>
          <a:p>
            <a:pPr algn="ctr"/>
            <a:r>
              <a:rPr lang="en-US" altLang="en-US" sz="2000" b="1" i="1" dirty="0" err="1">
                <a:latin typeface="Helvetica" pitchFamily="2" charset="0"/>
              </a:rPr>
              <a:t>Aknowledgement</a:t>
            </a:r>
            <a:r>
              <a:rPr lang="en-US" altLang="en-US" sz="2000" b="1" i="1" dirty="0">
                <a:latin typeface="Helvetica" pitchFamily="2" charset="0"/>
              </a:rPr>
              <a:t>: Marlo Maddox</a:t>
            </a:r>
          </a:p>
          <a:p>
            <a:pPr algn="ctr"/>
            <a:endParaRPr lang="en-US" altLang="en-US" sz="2400" b="1" i="1" dirty="0">
              <a:latin typeface="Helvetica" pitchFamily="2" charset="0"/>
            </a:endParaRPr>
          </a:p>
          <a:p>
            <a:pPr algn="ctr"/>
            <a:r>
              <a:rPr lang="en-US" altLang="en-US" sz="2400" b="1" i="1" dirty="0">
                <a:latin typeface="Helvetica" pitchFamily="2" charset="0"/>
              </a:rPr>
              <a:t>Space Weather </a:t>
            </a:r>
            <a:r>
              <a:rPr lang="en-US" altLang="en-US" b="1" i="1" dirty="0">
                <a:latin typeface="Helvetica" pitchFamily="2" charset="0"/>
              </a:rPr>
              <a:t>Training 2020</a:t>
            </a:r>
            <a:endParaRPr lang="en-US" altLang="en-US" sz="2400" b="1" i="1" dirty="0">
              <a:latin typeface="Helvetica" pitchFamily="2" charset="0"/>
            </a:endParaRPr>
          </a:p>
          <a:p>
            <a:pPr algn="ctr"/>
            <a:endParaRPr lang="en-US" altLang="en-US" sz="2400" b="1" i="1" dirty="0">
              <a:latin typeface="Helvetica" pitchFamily="2" charset="0"/>
            </a:endParaRPr>
          </a:p>
          <a:p>
            <a:pPr algn="ctr"/>
            <a:r>
              <a:rPr lang="en-US" altLang="en-US" sz="3900" i="1" dirty="0">
                <a:latin typeface="Helvetica" pitchFamily="2" charset="0"/>
              </a:rPr>
              <a:t>http://</a:t>
            </a:r>
            <a:r>
              <a:rPr lang="en-US" altLang="en-US" sz="3900" i="1" dirty="0" err="1">
                <a:latin typeface="Helvetica" pitchFamily="2" charset="0"/>
              </a:rPr>
              <a:t>iswa.ccmc.gsfc.nasa.gov</a:t>
            </a:r>
            <a:endParaRPr lang="en-US" altLang="en-US" sz="3900" i="1" dirty="0">
              <a:latin typeface="Helvetica" pitchFamily="2" charset="0"/>
            </a:endParaRPr>
          </a:p>
        </p:txBody>
      </p:sp>
      <p:pic>
        <p:nvPicPr>
          <p:cNvPr id="15368" name="Picture 10" descr="swcLogo.png">
            <a:extLst>
              <a:ext uri="{FF2B5EF4-FFF2-40B4-BE49-F238E27FC236}">
                <a16:creationId xmlns:a16="http://schemas.microsoft.com/office/drawing/2014/main" id="{6916A389-141B-8840-9CC3-C9AA1C537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48" y="5795659"/>
            <a:ext cx="7651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2ECCDF-2DA6-0C4C-9705-C85AD50D9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48" y="5795658"/>
            <a:ext cx="903459" cy="8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05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3" descr="Screen Shot 2014-01-27 at 3.49.49 PM.png">
            <a:extLst>
              <a:ext uri="{FF2B5EF4-FFF2-40B4-BE49-F238E27FC236}">
                <a16:creationId xmlns:a16="http://schemas.microsoft.com/office/drawing/2014/main" id="{0B806B46-4857-0F49-BCF5-248F33CD3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09600"/>
            <a:ext cx="5178425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2B79DD-5D64-E64E-ABB4-562A2F18D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134938"/>
            <a:ext cx="8540750" cy="3841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900">
                <a:solidFill>
                  <a:srgbClr val="FFFFFF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Dynamically Generated &amp; Interactive Products: Solarscape</a:t>
            </a:r>
          </a:p>
        </p:txBody>
      </p:sp>
      <p:sp>
        <p:nvSpPr>
          <p:cNvPr id="10" name="Right Arrow Callout 9">
            <a:extLst>
              <a:ext uri="{FF2B5EF4-FFF2-40B4-BE49-F238E27FC236}">
                <a16:creationId xmlns:a16="http://schemas.microsoft.com/office/drawing/2014/main" id="{07D3B70E-37B1-124B-B07B-2E910306B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704850"/>
            <a:ext cx="1754188" cy="508000"/>
          </a:xfrm>
          <a:prstGeom prst="rightArrowCallout">
            <a:avLst>
              <a:gd name="adj1" fmla="val 10509"/>
              <a:gd name="adj2" fmla="val 18963"/>
              <a:gd name="adj3" fmla="val 20175"/>
              <a:gd name="adj4" fmla="val 78750"/>
            </a:avLst>
          </a:prstGeom>
          <a:solidFill>
            <a:srgbClr val="2D2D8A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600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Alerts/Notifications</a:t>
            </a:r>
          </a:p>
        </p:txBody>
      </p:sp>
      <p:sp>
        <p:nvSpPr>
          <p:cNvPr id="12" name="Right Arrow Callout 11">
            <a:extLst>
              <a:ext uri="{FF2B5EF4-FFF2-40B4-BE49-F238E27FC236}">
                <a16:creationId xmlns:a16="http://schemas.microsoft.com/office/drawing/2014/main" id="{83D9D830-9830-1D47-888B-3287F1AA8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3762375"/>
            <a:ext cx="3997325" cy="706438"/>
          </a:xfrm>
          <a:prstGeom prst="rightArrowCallout">
            <a:avLst>
              <a:gd name="adj1" fmla="val 22259"/>
              <a:gd name="adj2" fmla="val 44000"/>
              <a:gd name="adj3" fmla="val 20171"/>
              <a:gd name="adj4" fmla="val 75519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User Selectable Background</a:t>
            </a:r>
          </a:p>
          <a:p>
            <a:pPr algn="ctr" eaLnBrk="1" hangingPunct="1">
              <a:defRPr/>
            </a:pPr>
            <a:r>
              <a:rPr lang="en-US" sz="1400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( SDO , Generic Grid 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A7067-AFB0-C14F-8430-0A877D128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5964238"/>
            <a:ext cx="8540750" cy="3841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900">
                <a:solidFill>
                  <a:srgbClr val="FFFFFF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Dynamic Product with User Selectable Features From Several Sources</a:t>
            </a:r>
          </a:p>
        </p:txBody>
      </p:sp>
      <p:sp>
        <p:nvSpPr>
          <p:cNvPr id="16" name="Right Arrow Callout 15">
            <a:extLst>
              <a:ext uri="{FF2B5EF4-FFF2-40B4-BE49-F238E27FC236}">
                <a16:creationId xmlns:a16="http://schemas.microsoft.com/office/drawing/2014/main" id="{0D0764E8-C64C-334D-BBCC-46EBE1D0B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2492375"/>
            <a:ext cx="3997325" cy="1035050"/>
          </a:xfrm>
          <a:prstGeom prst="rightArrowCallout">
            <a:avLst>
              <a:gd name="adj1" fmla="val 10509"/>
              <a:gd name="adj2" fmla="val 12065"/>
              <a:gd name="adj3" fmla="val 20168"/>
              <a:gd name="adj4" fmla="val 75519"/>
            </a:avLst>
          </a:prstGeom>
          <a:solidFill>
            <a:srgbClr val="2D2D8A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User Selectable Features</a:t>
            </a:r>
          </a:p>
          <a:p>
            <a:pPr algn="ctr" eaLnBrk="1" hangingPunct="1">
              <a:defRPr/>
            </a:pPr>
            <a:r>
              <a:rPr lang="en-US" sz="1400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( MAG4, NOAA Active Regions, CCMC Magnetic Connectivity )</a:t>
            </a:r>
          </a:p>
        </p:txBody>
      </p:sp>
      <p:pic>
        <p:nvPicPr>
          <p:cNvPr id="27655" name="Picture 21" descr="powered_by_iswa_logo.png">
            <a:extLst>
              <a:ext uri="{FF2B5EF4-FFF2-40B4-BE49-F238E27FC236}">
                <a16:creationId xmlns:a16="http://schemas.microsoft.com/office/drawing/2014/main" id="{EF296C4D-C4A7-3140-8561-105533D37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6516688"/>
            <a:ext cx="58737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0">
            <a:extLst>
              <a:ext uri="{FF2B5EF4-FFF2-40B4-BE49-F238E27FC236}">
                <a16:creationId xmlns:a16="http://schemas.microsoft.com/office/drawing/2014/main" id="{D577BE7D-B10D-0B45-8EA5-8F36E767E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16510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998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Picture 76.png">
            <a:extLst>
              <a:ext uri="{FF2B5EF4-FFF2-40B4-BE49-F238E27FC236}">
                <a16:creationId xmlns:a16="http://schemas.microsoft.com/office/drawing/2014/main" id="{13F23AFC-3353-B34D-9CB8-79DEC9CA2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3200400"/>
            <a:ext cx="6881812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9" descr="Picture 77.png">
            <a:extLst>
              <a:ext uri="{FF2B5EF4-FFF2-40B4-BE49-F238E27FC236}">
                <a16:creationId xmlns:a16="http://schemas.microsoft.com/office/drawing/2014/main" id="{A16FFA00-E0A5-3043-B9BC-C2C7F2614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6021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D541A83-8959-704A-A5BF-F1E20A763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28600"/>
            <a:ext cx="3276600" cy="1295400"/>
          </a:xfrm>
          <a:prstGeom prst="roundRect">
            <a:avLst>
              <a:gd name="adj" fmla="val 16667"/>
            </a:avLst>
          </a:prstGeom>
          <a:solidFill>
            <a:srgbClr val="2D2D8A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Interactive Timelines</a:t>
            </a:r>
          </a:p>
        </p:txBody>
      </p:sp>
      <p:sp>
        <p:nvSpPr>
          <p:cNvPr id="12" name="Right Arrow Callout 11">
            <a:extLst>
              <a:ext uri="{FF2B5EF4-FFF2-40B4-BE49-F238E27FC236}">
                <a16:creationId xmlns:a16="http://schemas.microsoft.com/office/drawing/2014/main" id="{C1BC6C87-E2CA-5545-9D08-516D12B53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733800"/>
            <a:ext cx="1828800" cy="2209800"/>
          </a:xfrm>
          <a:prstGeom prst="rightArrowCallout">
            <a:avLst>
              <a:gd name="adj1" fmla="val 10506"/>
              <a:gd name="adj2" fmla="val 18964"/>
              <a:gd name="adj3" fmla="val 20171"/>
              <a:gd name="adj4" fmla="val 75519"/>
            </a:avLst>
          </a:prstGeom>
          <a:solidFill>
            <a:srgbClr val="2D2D8A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 b="1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Interactive timeline tool with pan, zoom, mouse-over, and quantity toggling functionality </a:t>
            </a:r>
          </a:p>
        </p:txBody>
      </p:sp>
      <p:sp>
        <p:nvSpPr>
          <p:cNvPr id="15" name="Right Arrow Callout 14">
            <a:extLst>
              <a:ext uri="{FF2B5EF4-FFF2-40B4-BE49-F238E27FC236}">
                <a16:creationId xmlns:a16="http://schemas.microsoft.com/office/drawing/2014/main" id="{5D031E48-BCFB-E84C-B419-1C72A50F6E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876800" y="1828800"/>
            <a:ext cx="2895600" cy="1143000"/>
          </a:xfrm>
          <a:prstGeom prst="rightArrowCallout">
            <a:avLst>
              <a:gd name="adj1" fmla="val 10509"/>
              <a:gd name="adj2" fmla="val 18963"/>
              <a:gd name="adj3" fmla="val 20173"/>
              <a:gd name="adj4" fmla="val 75519"/>
            </a:avLst>
          </a:prstGeom>
          <a:solidFill>
            <a:srgbClr val="2D2D8A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 b="1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Interactive CME alert tool with chronological record of SWx Center issued CME time of arrival predictions </a:t>
            </a:r>
          </a:p>
        </p:txBody>
      </p:sp>
      <p:sp>
        <p:nvSpPr>
          <p:cNvPr id="28678" name="Slide Number Placeholder 6">
            <a:extLst>
              <a:ext uri="{FF2B5EF4-FFF2-40B4-BE49-F238E27FC236}">
                <a16:creationId xmlns:a16="http://schemas.microsoft.com/office/drawing/2014/main" id="{915142A1-7F11-E342-821F-82E03D037F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B0CFE8-2B9D-2F48-BAEB-027D7695DA82}" type="slidenum">
              <a:rPr lang="en-US" altLang="en-US" sz="8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718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5">
            <a:extLst>
              <a:ext uri="{FF2B5EF4-FFF2-40B4-BE49-F238E27FC236}">
                <a16:creationId xmlns:a16="http://schemas.microsoft.com/office/drawing/2014/main" id="{80DCFCFB-438F-1D42-A8AD-7CCDA932E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71600"/>
            <a:ext cx="8839200" cy="2590800"/>
          </a:xfrm>
          <a:prstGeom prst="rect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pic>
        <p:nvPicPr>
          <p:cNvPr id="29698" name="Picture 7" descr="NASASpaceWeatherAppSDO.jpg">
            <a:extLst>
              <a:ext uri="{FF2B5EF4-FFF2-40B4-BE49-F238E27FC236}">
                <a16:creationId xmlns:a16="http://schemas.microsoft.com/office/drawing/2014/main" id="{2F89096E-3527-464B-B469-B02FAD17B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12192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6" descr="Galaxy_Nexus_3_vertical.png">
            <a:extLst>
              <a:ext uri="{FF2B5EF4-FFF2-40B4-BE49-F238E27FC236}">
                <a16:creationId xmlns:a16="http://schemas.microsoft.com/office/drawing/2014/main" id="{5EB6AF53-9906-4B4F-8641-EC631012A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12192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Slide Number Placeholder 6">
            <a:extLst>
              <a:ext uri="{FF2B5EF4-FFF2-40B4-BE49-F238E27FC236}">
                <a16:creationId xmlns:a16="http://schemas.microsoft.com/office/drawing/2014/main" id="{0FE1E5E6-89C9-8544-A8BE-FC46618BF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133D15-F286-C649-AED8-4252246763D7}" type="slidenum">
              <a:rPr lang="en-US" altLang="en-US" sz="8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pic>
        <p:nvPicPr>
          <p:cNvPr id="29701" name="Picture 13">
            <a:extLst>
              <a:ext uri="{FF2B5EF4-FFF2-40B4-BE49-F238E27FC236}">
                <a16:creationId xmlns:a16="http://schemas.microsoft.com/office/drawing/2014/main" id="{F464C3F4-55F1-CD43-A251-6309DB64296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1371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4">
            <a:extLst>
              <a:ext uri="{FF2B5EF4-FFF2-40B4-BE49-F238E27FC236}">
                <a16:creationId xmlns:a16="http://schemas.microsoft.com/office/drawing/2014/main" id="{9CC814B1-3713-DD48-B9D7-D7BAE0BAC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1371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6">
            <a:extLst>
              <a:ext uri="{FF2B5EF4-FFF2-40B4-BE49-F238E27FC236}">
                <a16:creationId xmlns:a16="http://schemas.microsoft.com/office/drawing/2014/main" id="{2B493C90-5520-D14A-A248-ADA0F8878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76400"/>
            <a:ext cx="13716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7">
            <a:extLst>
              <a:ext uri="{FF2B5EF4-FFF2-40B4-BE49-F238E27FC236}">
                <a16:creationId xmlns:a16="http://schemas.microsoft.com/office/drawing/2014/main" id="{C3FA2E61-35A2-E944-B272-724F6FCC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14176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3">
            <a:extLst>
              <a:ext uri="{FF2B5EF4-FFF2-40B4-BE49-F238E27FC236}">
                <a16:creationId xmlns:a16="http://schemas.microsoft.com/office/drawing/2014/main" id="{12850D3F-5B07-8749-893C-F6D9B302F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600200"/>
            <a:ext cx="396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300" b="1" u="sng">
                <a:latin typeface="Helvetica Neue" panose="02000503000000020004" pitchFamily="2" charset="0"/>
              </a:rPr>
              <a:t>Android Front-End to iSWA</a:t>
            </a:r>
          </a:p>
          <a:p>
            <a:pPr eaLnBrk="1" hangingPunct="1"/>
            <a:r>
              <a:rPr lang="en-US" altLang="en-US" sz="2000">
                <a:latin typeface="Helvetica Neue" panose="02000503000000020004" pitchFamily="2" charset="0"/>
              </a:rPr>
              <a:t> History Mode</a:t>
            </a:r>
          </a:p>
          <a:p>
            <a:pPr eaLnBrk="1" hangingPunct="1"/>
            <a:r>
              <a:rPr lang="en-US" altLang="en-US" sz="2000">
                <a:latin typeface="Helvetica Neue" panose="02000503000000020004" pitchFamily="2" charset="0"/>
              </a:rPr>
              <a:t> Movie Mode</a:t>
            </a:r>
          </a:p>
          <a:p>
            <a:pPr eaLnBrk="1" hangingPunct="1"/>
            <a:r>
              <a:rPr lang="en-US" altLang="en-US" sz="2000">
                <a:latin typeface="Helvetica Neue" panose="02000503000000020004" pitchFamily="2" charset="0"/>
              </a:rPr>
              <a:t> &gt;50k Downloads</a:t>
            </a:r>
          </a:p>
          <a:p>
            <a:pPr eaLnBrk="1" hangingPunct="1"/>
            <a:r>
              <a:rPr lang="en-US" altLang="en-US" sz="2000">
                <a:latin typeface="Helvetica Neue" panose="02000503000000020004" pitchFamily="2" charset="0"/>
              </a:rPr>
              <a:t> Available in Google Play Store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/>
            <a:endParaRPr lang="en-US" altLang="en-US" sz="2400"/>
          </a:p>
        </p:txBody>
      </p:sp>
      <p:sp>
        <p:nvSpPr>
          <p:cNvPr id="29706" name="Rectangle 3">
            <a:extLst>
              <a:ext uri="{FF2B5EF4-FFF2-40B4-BE49-F238E27FC236}">
                <a16:creationId xmlns:a16="http://schemas.microsoft.com/office/drawing/2014/main" id="{1A392253-9854-1E41-8939-E0F64A89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343400"/>
            <a:ext cx="4038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300" b="1" u="sng">
                <a:latin typeface="Helvetica Neue" panose="02000503000000020004" pitchFamily="2" charset="0"/>
              </a:rPr>
              <a:t>IOS Front-End to iSWA</a:t>
            </a:r>
          </a:p>
          <a:p>
            <a:pPr eaLnBrk="1" hangingPunct="1"/>
            <a:r>
              <a:rPr lang="en-US" altLang="en-US" sz="1800">
                <a:latin typeface="Helvetica Neue" panose="02000503000000020004" pitchFamily="2" charset="0"/>
              </a:rPr>
              <a:t>&gt;100k Downloads</a:t>
            </a:r>
          </a:p>
          <a:p>
            <a:pPr eaLnBrk="1" hangingPunct="1"/>
            <a:r>
              <a:rPr lang="en-US" altLang="en-US" sz="1800">
                <a:latin typeface="Helvetica Neue" panose="02000503000000020004" pitchFamily="2" charset="0"/>
              </a:rPr>
              <a:t> Available in App Store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/>
            <a:endParaRPr lang="en-US" altLang="en-US" sz="2400"/>
          </a:p>
        </p:txBody>
      </p:sp>
      <p:pic>
        <p:nvPicPr>
          <p:cNvPr id="29707" name="Picture 6">
            <a:extLst>
              <a:ext uri="{FF2B5EF4-FFF2-40B4-BE49-F238E27FC236}">
                <a16:creationId xmlns:a16="http://schemas.microsoft.com/office/drawing/2014/main" id="{9025EB75-B98D-C549-9B59-02891D029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117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60D76CE1-D0C7-5C49-9081-C23D1ECD3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800"/>
            <a:ext cx="6324600" cy="569913"/>
          </a:xfrm>
          <a:prstGeom prst="rect">
            <a:avLst/>
          </a:prstGeom>
          <a:solidFill>
            <a:srgbClr val="0D0D0D">
              <a:alpha val="47058"/>
            </a:srgbClr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blurRad="25400" dist="25399" dir="2700000" algn="ctr" rotWithShape="0">
              <a:schemeClr val="tx1">
                <a:alpha val="79999"/>
              </a:scheme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2900" b="1">
                <a:solidFill>
                  <a:schemeClr val="bg1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Mobile Access Powered by iSWA</a:t>
            </a:r>
          </a:p>
        </p:txBody>
      </p:sp>
      <p:pic>
        <p:nvPicPr>
          <p:cNvPr id="29709" name="Picture 11" descr="iswa_logo.png">
            <a:extLst>
              <a:ext uri="{FF2B5EF4-FFF2-40B4-BE49-F238E27FC236}">
                <a16:creationId xmlns:a16="http://schemas.microsoft.com/office/drawing/2014/main" id="{6A53FA28-5975-0C43-AF46-F06C35D922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38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3">
            <a:extLst>
              <a:ext uri="{FF2B5EF4-FFF2-40B4-BE49-F238E27FC236}">
                <a16:creationId xmlns:a16="http://schemas.microsoft.com/office/drawing/2014/main" id="{61206A39-56AC-7C48-A1C8-53C3F518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b="2237"/>
          <a:stretch>
            <a:fillRect/>
          </a:stretch>
        </p:blipFill>
        <p:spPr bwMode="auto">
          <a:xfrm>
            <a:off x="7934325" y="58738"/>
            <a:ext cx="10636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Rectangle 26">
            <a:extLst>
              <a:ext uri="{FF2B5EF4-FFF2-40B4-BE49-F238E27FC236}">
                <a16:creationId xmlns:a16="http://schemas.microsoft.com/office/drawing/2014/main" id="{2540EE42-B320-5C42-9A6F-656E435C7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114800"/>
            <a:ext cx="8839200" cy="2590800"/>
          </a:xfrm>
          <a:prstGeom prst="rect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774351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Vertical Text Placeholder 6">
            <a:extLst>
              <a:ext uri="{FF2B5EF4-FFF2-40B4-BE49-F238E27FC236}">
                <a16:creationId xmlns:a16="http://schemas.microsoft.com/office/drawing/2014/main" id="{11C89AF7-D191-7842-B206-E7FB28A00B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610600" cy="1778000"/>
          </a:xfrm>
        </p:spPr>
        <p:txBody>
          <a:bodyPr/>
          <a:lstStyle/>
          <a:p>
            <a:pPr marL="514350" indent="-514350">
              <a:buFontTx/>
              <a:buNone/>
            </a:pPr>
            <a:r>
              <a:rPr lang="en-US" altLang="en-US" sz="2500">
                <a:latin typeface="Helvetica" pitchFamily="2" charset="0"/>
              </a:rPr>
              <a:t>1.  </a:t>
            </a:r>
            <a:r>
              <a:rPr lang="en-US" altLang="en-US" sz="2700">
                <a:latin typeface="Helvetica" pitchFamily="2" charset="0"/>
              </a:rPr>
              <a:t>Providing assistance in spacecraft anomaly resolution by assessing whether space weather has any role in causing the observed anomaly/anomalies.</a:t>
            </a:r>
          </a:p>
          <a:p>
            <a:pPr marL="514350" indent="-514350">
              <a:buFontTx/>
              <a:buAutoNum type="arabicPeriod"/>
            </a:pPr>
            <a:endParaRPr lang="en-US" altLang="en-US" sz="1800">
              <a:latin typeface="Helvetica" pitchFamily="2" charset="0"/>
            </a:endParaRPr>
          </a:p>
          <a:p>
            <a:pPr marL="514350" indent="-514350">
              <a:buFontTx/>
              <a:buAutoNum type="arabicPeriod"/>
            </a:pPr>
            <a:endParaRPr lang="en-US" altLang="en-US" sz="1800">
              <a:latin typeface="Helvetica" pitchFamily="2" charset="0"/>
            </a:endParaRPr>
          </a:p>
          <a:p>
            <a:pPr marL="514350" indent="-514350"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 marL="514350" indent="-514350"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 marL="514350" indent="-514350"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 marL="514350" indent="-514350"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 marL="514350" indent="-514350"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 marL="514350" indent="-514350"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 marL="514350" indent="-514350"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 marL="514350" indent="-514350">
              <a:buFontTx/>
              <a:buNone/>
            </a:pPr>
            <a:endParaRPr lang="en-US" altLang="en-US" sz="1800"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F0D32D-F13D-8449-893D-CC0EF4383F62}"/>
              </a:ext>
            </a:extLst>
          </p:cNvPr>
          <p:cNvSpPr txBox="1">
            <a:spLocks/>
          </p:cNvSpPr>
          <p:nvPr/>
        </p:nvSpPr>
        <p:spPr bwMode="auto">
          <a:xfrm>
            <a:off x="1333500" y="492125"/>
            <a:ext cx="6781800" cy="8382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tx1">
                <a:alpha val="79999"/>
              </a:scheme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900" b="1" dirty="0">
                <a:solidFill>
                  <a:srgbClr val="0F75BC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Services for NASA Robotic Missions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900" b="1" dirty="0">
                <a:solidFill>
                  <a:srgbClr val="0F75BC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Powered by </a:t>
            </a:r>
            <a:r>
              <a:rPr lang="en-US" sz="2900" b="1" dirty="0" err="1">
                <a:solidFill>
                  <a:srgbClr val="0F75BC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iSWA</a:t>
            </a:r>
            <a:endParaRPr lang="en-US" sz="2900" b="1" dirty="0">
              <a:solidFill>
                <a:srgbClr val="0F75BC"/>
              </a:solidFill>
              <a:latin typeface="Helvetica" pitchFamily="-92" charset="0"/>
              <a:ea typeface="Helvetica" pitchFamily="-92" charset="0"/>
              <a:cs typeface="Helvetica" pitchFamily="-92" charset="0"/>
            </a:endParaRPr>
          </a:p>
        </p:txBody>
      </p:sp>
      <p:sp>
        <p:nvSpPr>
          <p:cNvPr id="30724" name="Vertical Text Placeholder 6">
            <a:extLst>
              <a:ext uri="{FF2B5EF4-FFF2-40B4-BE49-F238E27FC236}">
                <a16:creationId xmlns:a16="http://schemas.microsoft.com/office/drawing/2014/main" id="{A108347B-D26E-0546-9380-3180E0AD754C}"/>
              </a:ext>
            </a:extLst>
          </p:cNvPr>
          <p:cNvSpPr txBox="1">
            <a:spLocks/>
          </p:cNvSpPr>
          <p:nvPr/>
        </p:nvSpPr>
        <p:spPr bwMode="auto">
          <a:xfrm>
            <a:off x="152400" y="3352800"/>
            <a:ext cx="4267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700">
                <a:latin typeface="Helvetica" pitchFamily="2" charset="0"/>
              </a:rPr>
              <a:t>2.  Sending out weekly space weather reports/summaries to NASA mission operators, NASA officials and involved personnel. </a:t>
            </a:r>
          </a:p>
          <a:p>
            <a:pPr>
              <a:buFontTx/>
              <a:buNone/>
            </a:pPr>
            <a:endParaRPr lang="en-US" altLang="en-US">
              <a:latin typeface="Helvetica" pitchFamily="2" charset="0"/>
            </a:endParaRPr>
          </a:p>
          <a:p>
            <a:pPr>
              <a:buFontTx/>
              <a:buAutoNum type="arabicPeriod"/>
            </a:pPr>
            <a:endParaRPr lang="en-US" altLang="en-US" sz="1800">
              <a:latin typeface="Helvetica" pitchFamily="2" charset="0"/>
            </a:endParaRPr>
          </a:p>
          <a:p>
            <a:pPr>
              <a:buFontTx/>
              <a:buAutoNum type="arabicPeriod"/>
            </a:pPr>
            <a:endParaRPr lang="en-US" altLang="en-US" sz="1800">
              <a:latin typeface="Helvetica" pitchFamily="2" charset="0"/>
            </a:endParaRPr>
          </a:p>
          <a:p>
            <a:pPr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>
              <a:buFontTx/>
              <a:buNone/>
            </a:pPr>
            <a:endParaRPr lang="en-US" altLang="en-US" sz="1800">
              <a:latin typeface="Helvetica" pitchFamily="2" charset="0"/>
            </a:endParaRPr>
          </a:p>
          <a:p>
            <a:pPr>
              <a:buFontTx/>
              <a:buNone/>
            </a:pPr>
            <a:endParaRPr lang="en-US" altLang="en-US" sz="1800">
              <a:latin typeface="Helvetica" pitchFamily="2" charset="0"/>
            </a:endParaRPr>
          </a:p>
        </p:txBody>
      </p:sp>
      <p:sp>
        <p:nvSpPr>
          <p:cNvPr id="30725" name="Slide Number Placeholder 14">
            <a:extLst>
              <a:ext uri="{FF2B5EF4-FFF2-40B4-BE49-F238E27FC236}">
                <a16:creationId xmlns:a16="http://schemas.microsoft.com/office/drawing/2014/main" id="{76DA0A44-9F8A-6C4F-823C-47FC8BA0D6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A0A929D-79F3-0544-BF4B-E7D7A4A9E501}" type="slidenum">
              <a:rPr lang="en-US" altLang="en-US" sz="8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AF2033-1E50-FD4F-8222-68B0284C0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411088" y="2937753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21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yihua_with_teachers.jpg">
            <a:extLst>
              <a:ext uri="{FF2B5EF4-FFF2-40B4-BE49-F238E27FC236}">
                <a16:creationId xmlns:a16="http://schemas.microsoft.com/office/drawing/2014/main" id="{D8454C57-06FD-6749-92D5-5BEE768EA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965"/>
            <a:ext cx="6623213" cy="322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0A3298-4036-E24D-8E9E-17E1B13E130A}"/>
              </a:ext>
            </a:extLst>
          </p:cNvPr>
          <p:cNvSpPr txBox="1">
            <a:spLocks/>
          </p:cNvSpPr>
          <p:nvPr/>
        </p:nvSpPr>
        <p:spPr bwMode="auto">
          <a:xfrm>
            <a:off x="527725" y="511175"/>
            <a:ext cx="8088549" cy="8382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tx1">
                <a:alpha val="79999"/>
              </a:schemeClr>
            </a:outerShdw>
          </a:effec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3800" b="1" dirty="0">
                <a:solidFill>
                  <a:srgbClr val="0F75BC"/>
                </a:solidFill>
                <a:latin typeface="Helvetica" pitchFamily="2" charset="0"/>
              </a:rPr>
              <a:t>Education And Training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altLang="en-US" sz="3800" b="1" dirty="0">
                <a:solidFill>
                  <a:srgbClr val="0F75BC"/>
                </a:solidFill>
                <a:latin typeface="Helvetica" pitchFamily="2" charset="0"/>
              </a:rPr>
              <a:t>Powered by </a:t>
            </a:r>
            <a:r>
              <a:rPr lang="en-US" altLang="en-US" sz="3800" b="1" dirty="0" err="1">
                <a:solidFill>
                  <a:srgbClr val="0F75BC"/>
                </a:solidFill>
                <a:latin typeface="Helvetica" pitchFamily="2" charset="0"/>
              </a:rPr>
              <a:t>iSWA</a:t>
            </a:r>
            <a:endParaRPr lang="en-US" altLang="en-US" sz="2700" b="1" dirty="0">
              <a:solidFill>
                <a:srgbClr val="0F75BC"/>
              </a:solidFill>
              <a:latin typeface="Helvetica" pitchFamily="2" charset="0"/>
            </a:endParaRPr>
          </a:p>
        </p:txBody>
      </p:sp>
      <p:sp>
        <p:nvSpPr>
          <p:cNvPr id="31748" name="Slide Number Placeholder 6">
            <a:extLst>
              <a:ext uri="{FF2B5EF4-FFF2-40B4-BE49-F238E27FC236}">
                <a16:creationId xmlns:a16="http://schemas.microsoft.com/office/drawing/2014/main" id="{D0BA95CA-2BDB-3B49-88A1-F9203A8DA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6ECE37-3F6C-0843-99B5-7BADA2B7E868}" type="slidenum">
              <a:rPr lang="en-US" altLang="en-US" sz="8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ED327-4A77-E548-80A5-F3F7D0692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79" y="3933080"/>
            <a:ext cx="5537121" cy="29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07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ck.jpg">
            <a:extLst>
              <a:ext uri="{FF2B5EF4-FFF2-40B4-BE49-F238E27FC236}">
                <a16:creationId xmlns:a16="http://schemas.microsoft.com/office/drawing/2014/main" id="{BC7C7B4E-70C2-8244-BB1B-205B1B2F5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5000"/>
            <a:ext cx="325755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boblitt2.jpg">
            <a:extLst>
              <a:ext uri="{FF2B5EF4-FFF2-40B4-BE49-F238E27FC236}">
                <a16:creationId xmlns:a16="http://schemas.microsoft.com/office/drawing/2014/main" id="{D2EE2209-2DA0-344F-B158-2A4ABE3CC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905000"/>
            <a:ext cx="3437182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1" name="Rectangle 11">
            <a:extLst>
              <a:ext uri="{FF2B5EF4-FFF2-40B4-BE49-F238E27FC236}">
                <a16:creationId xmlns:a16="http://schemas.microsoft.com/office/drawing/2014/main" id="{64A741D9-AA1C-7841-B6C8-B95F23A1F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295400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Helvetica" pitchFamily="2" charset="0"/>
              </a:rPr>
              <a:t>Justin Boblitt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Helvetica" pitchFamily="2" charset="0"/>
              </a:rPr>
              <a:t>Android iSWA App  </a:t>
            </a:r>
          </a:p>
        </p:txBody>
      </p:sp>
      <p:sp>
        <p:nvSpPr>
          <p:cNvPr id="32772" name="Slide Number Placeholder 6">
            <a:extLst>
              <a:ext uri="{FF2B5EF4-FFF2-40B4-BE49-F238E27FC236}">
                <a16:creationId xmlns:a16="http://schemas.microsoft.com/office/drawing/2014/main" id="{07F78E8F-0AC8-4643-9465-9B0C4F2C3A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2E74AFB-582C-1648-B1EC-20B3FF9D5A4E}" type="slidenum">
              <a:rPr lang="en-US" altLang="en-US" sz="8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619062-2E15-274A-AFEA-53BE7F6132AF}"/>
              </a:ext>
            </a:extLst>
          </p:cNvPr>
          <p:cNvSpPr txBox="1">
            <a:spLocks/>
          </p:cNvSpPr>
          <p:nvPr/>
        </p:nvSpPr>
        <p:spPr bwMode="auto">
          <a:xfrm>
            <a:off x="1104900" y="609600"/>
            <a:ext cx="6934200" cy="8382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tx1">
                <a:alpha val="79999"/>
              </a:scheme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600" b="1" dirty="0">
                <a:solidFill>
                  <a:srgbClr val="0F75BC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Undergraduate Computer Science Interns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600" b="1" dirty="0">
                <a:solidFill>
                  <a:srgbClr val="0F75BC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SW Research Analysis Tool Development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600" b="1" dirty="0">
                <a:solidFill>
                  <a:srgbClr val="0F75BC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Powered by </a:t>
            </a:r>
            <a:r>
              <a:rPr lang="en-US" sz="2600" b="1" dirty="0" err="1">
                <a:solidFill>
                  <a:srgbClr val="0F75BC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iSWA</a:t>
            </a:r>
            <a:endParaRPr lang="en-US" sz="2600" b="1" dirty="0">
              <a:solidFill>
                <a:srgbClr val="0F75BC"/>
              </a:solidFill>
              <a:latin typeface="Helvetica" pitchFamily="-92" charset="0"/>
              <a:ea typeface="Helvetica" pitchFamily="-92" charset="0"/>
              <a:cs typeface="Helvetica" pitchFamily="-92" charset="0"/>
            </a:endParaRPr>
          </a:p>
        </p:txBody>
      </p:sp>
      <p:sp>
        <p:nvSpPr>
          <p:cNvPr id="32774" name="Rectangle 11">
            <a:extLst>
              <a:ext uri="{FF2B5EF4-FFF2-40B4-BE49-F238E27FC236}">
                <a16:creationId xmlns:a16="http://schemas.microsoft.com/office/drawing/2014/main" id="{F40FB468-0FEE-C849-BCFA-DF8826583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Helvetica" pitchFamily="2" charset="0"/>
              </a:rPr>
              <a:t>Jack LaSota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Helvetica" pitchFamily="2" charset="0"/>
              </a:rPr>
              <a:t>Web-based CME Analysis Tool</a:t>
            </a:r>
          </a:p>
        </p:txBody>
      </p:sp>
      <p:sp>
        <p:nvSpPr>
          <p:cNvPr id="32776" name="TextBox 9">
            <a:extLst>
              <a:ext uri="{FF2B5EF4-FFF2-40B4-BE49-F238E27FC236}">
                <a16:creationId xmlns:a16="http://schemas.microsoft.com/office/drawing/2014/main" id="{B71ECD18-DFD8-E446-83F8-1973BB085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770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Helvetica Neue" panose="02000503000000020004" pitchFamily="2" charset="0"/>
                <a:hlinkClick r:id="rId4"/>
              </a:rPr>
              <a:t>CME Tool Link</a:t>
            </a:r>
            <a:r>
              <a:rPr lang="en-US" altLang="en-US" sz="1200">
                <a:latin typeface="Helvetica Neue" panose="02000503000000020004" pitchFamily="2" charset="0"/>
              </a:rPr>
              <a:t>          </a:t>
            </a:r>
            <a:r>
              <a:rPr lang="en-US" altLang="en-US" sz="1200">
                <a:latin typeface="Helvetica Neue" panose="02000503000000020004" pitchFamily="2" charset="0"/>
                <a:hlinkClick r:id="rId5"/>
              </a:rPr>
              <a:t>Sample Analysis Link</a:t>
            </a:r>
            <a:endParaRPr lang="en-US" altLang="en-US" sz="1200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21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6E4C0-2553-CC46-9132-BC16D237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503" y="465137"/>
            <a:ext cx="4953000" cy="1143000"/>
          </a:xfrm>
        </p:spPr>
        <p:txBody>
          <a:bodyPr/>
          <a:lstStyle/>
          <a:p>
            <a:pPr algn="ctr">
              <a:defRPr/>
            </a:pPr>
            <a:r>
              <a:rPr lang="en-US" sz="4800" dirty="0" err="1"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iSWA</a:t>
            </a:r>
            <a:r>
              <a:rPr lang="en-US" sz="4800" dirty="0"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 Impact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B655A3DB-58BD-6C4B-80A2-F8BAFFAE8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382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2000" b="1" dirty="0">
                <a:latin typeface="Helvetica Neue" panose="02000503000000020004" pitchFamily="2" charset="0"/>
              </a:rPr>
              <a:t>NASA</a:t>
            </a:r>
          </a:p>
          <a:p>
            <a:pPr eaLnBrk="1" hangingPunct="1">
              <a:spcBef>
                <a:spcPct val="20000"/>
              </a:spcBef>
              <a:buClrTx/>
            </a:pPr>
            <a:r>
              <a:rPr lang="en-US" altLang="en-US" sz="1600" dirty="0" err="1">
                <a:solidFill>
                  <a:srgbClr val="404040"/>
                </a:solidFill>
                <a:latin typeface="Helvetica Neue" panose="02000503000000020004" pitchFamily="2" charset="0"/>
              </a:rPr>
              <a:t>iSWA</a:t>
            </a:r>
            <a:r>
              <a:rPr lang="en-US" altLang="en-US" sz="1600" dirty="0">
                <a:solidFill>
                  <a:srgbClr val="404040"/>
                </a:solidFill>
                <a:latin typeface="Helvetica Neue" panose="02000503000000020004" pitchFamily="2" charset="0"/>
              </a:rPr>
              <a:t> provides a new capability to quickly assess </a:t>
            </a:r>
            <a:r>
              <a:rPr lang="en-US" altLang="en-US" sz="1600" b="1" u="sng" dirty="0">
                <a:solidFill>
                  <a:srgbClr val="0000FF"/>
                </a:solidFill>
                <a:latin typeface="Helvetica Neue" panose="02000503000000020004" pitchFamily="2" charset="0"/>
              </a:rPr>
              <a:t>past</a:t>
            </a:r>
            <a:r>
              <a:rPr lang="en-US" altLang="en-US" sz="1600" dirty="0">
                <a:solidFill>
                  <a:srgbClr val="404040"/>
                </a:solidFill>
                <a:latin typeface="Helvetica Neue" panose="02000503000000020004" pitchFamily="2" charset="0"/>
              </a:rPr>
              <a:t>, </a:t>
            </a:r>
            <a:r>
              <a:rPr lang="en-US" altLang="en-US" sz="1600" b="1" u="sng" dirty="0">
                <a:solidFill>
                  <a:srgbClr val="0000FF"/>
                </a:solidFill>
                <a:latin typeface="Helvetica Neue" panose="02000503000000020004" pitchFamily="2" charset="0"/>
              </a:rPr>
              <a:t>present</a:t>
            </a:r>
            <a:r>
              <a:rPr lang="en-US" altLang="en-US" sz="1600" dirty="0">
                <a:solidFill>
                  <a:srgbClr val="404040"/>
                </a:solidFill>
                <a:latin typeface="Helvetica Neue" panose="02000503000000020004" pitchFamily="2" charset="0"/>
              </a:rPr>
              <a:t>, and </a:t>
            </a:r>
            <a:r>
              <a:rPr lang="en-US" altLang="en-US" sz="1600" b="1" u="sng" dirty="0">
                <a:solidFill>
                  <a:srgbClr val="0000FF"/>
                </a:solidFill>
                <a:latin typeface="Helvetica Neue" panose="02000503000000020004" pitchFamily="2" charset="0"/>
              </a:rPr>
              <a:t>expected </a:t>
            </a:r>
            <a:r>
              <a:rPr lang="en-US" altLang="en-US" sz="1600" dirty="0">
                <a:solidFill>
                  <a:srgbClr val="404040"/>
                </a:solidFill>
                <a:latin typeface="Helvetica Neue" panose="02000503000000020004" pitchFamily="2" charset="0"/>
              </a:rPr>
              <a:t>space weather effects.</a:t>
            </a:r>
          </a:p>
          <a:p>
            <a:pPr lvl="1" eaLnBrk="1" hangingPunct="1"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404040"/>
                </a:solidFill>
                <a:latin typeface="Helvetica Neue" panose="02000503000000020004" pitchFamily="2" charset="0"/>
              </a:rPr>
              <a:t>Mission operators have a resource to assist in both anomaly resolution as well as potential space weather impacts.</a:t>
            </a:r>
          </a:p>
          <a:p>
            <a:pPr eaLnBrk="1" hangingPunct="1">
              <a:spcBef>
                <a:spcPct val="20000"/>
              </a:spcBef>
              <a:buClrTx/>
            </a:pPr>
            <a:r>
              <a:rPr lang="en-US" altLang="en-US" sz="1600" dirty="0" err="1">
                <a:solidFill>
                  <a:srgbClr val="404040"/>
                </a:solidFill>
                <a:latin typeface="Helvetica Neue" panose="02000503000000020004" pitchFamily="2" charset="0"/>
              </a:rPr>
              <a:t>iSWA</a:t>
            </a:r>
            <a:r>
              <a:rPr lang="en-US" altLang="en-US" sz="1600" dirty="0">
                <a:solidFill>
                  <a:srgbClr val="404040"/>
                </a:solidFill>
                <a:latin typeface="Helvetica Neue" panose="02000503000000020004" pitchFamily="2" charset="0"/>
              </a:rPr>
              <a:t> has helped enable the </a:t>
            </a:r>
            <a:r>
              <a:rPr lang="en-US" altLang="en-US" sz="2000" b="1" u="sng" dirty="0">
                <a:solidFill>
                  <a:srgbClr val="FF6600"/>
                </a:solidFill>
                <a:latin typeface="Helvetica Neue" panose="02000503000000020004" pitchFamily="2" charset="0"/>
              </a:rPr>
              <a:t>Space Weather Team</a:t>
            </a:r>
            <a:r>
              <a:rPr lang="en-US" altLang="en-US" sz="1600" dirty="0">
                <a:solidFill>
                  <a:srgbClr val="404040"/>
                </a:solidFill>
                <a:latin typeface="Helvetica Neue" panose="02000503000000020004" pitchFamily="2" charset="0"/>
              </a:rPr>
              <a:t> service </a:t>
            </a:r>
            <a:r>
              <a:rPr lang="en-US" altLang="en-US" sz="1600" b="1" u="sng" dirty="0">
                <a:solidFill>
                  <a:srgbClr val="0000FF"/>
                </a:solidFill>
                <a:latin typeface="Helvetica Neue" panose="02000503000000020004" pitchFamily="2" charset="0"/>
              </a:rPr>
              <a:t>providing alerts</a:t>
            </a:r>
            <a:r>
              <a:rPr lang="en-US" altLang="en-US" sz="1600" dirty="0">
                <a:solidFill>
                  <a:srgbClr val="404040"/>
                </a:solidFill>
                <a:latin typeface="Helvetica Neue" panose="02000503000000020004" pitchFamily="2" charset="0"/>
              </a:rPr>
              <a:t>, anomaly reports, and weekly space weather summaries based on </a:t>
            </a:r>
            <a:r>
              <a:rPr lang="en-US" altLang="en-US" sz="1600" dirty="0" err="1">
                <a:solidFill>
                  <a:srgbClr val="404040"/>
                </a:solidFill>
                <a:latin typeface="Helvetica Neue" panose="02000503000000020004" pitchFamily="2" charset="0"/>
              </a:rPr>
              <a:t>iSWA</a:t>
            </a:r>
            <a:r>
              <a:rPr lang="en-US" altLang="en-US" sz="1600" dirty="0">
                <a:solidFill>
                  <a:srgbClr val="404040"/>
                </a:solidFill>
                <a:latin typeface="Helvetica Neue" panose="02000503000000020004" pitchFamily="2" charset="0"/>
              </a:rPr>
              <a:t> tools and products.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783C91D-299E-C343-9B5A-A6D517DF2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05200"/>
            <a:ext cx="807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2000" b="1">
                <a:latin typeface="Helvetica Neue" panose="02000503000000020004" pitchFamily="2" charset="0"/>
              </a:rPr>
              <a:t>External Agencies</a:t>
            </a:r>
          </a:p>
          <a:p>
            <a:pPr eaLnBrk="1" hangingPunct="1">
              <a:spcBef>
                <a:spcPct val="20000"/>
              </a:spcBef>
              <a:buClrTx/>
            </a:pPr>
            <a:r>
              <a:rPr lang="en-US" altLang="en-US" sz="1600">
                <a:solidFill>
                  <a:srgbClr val="404040"/>
                </a:solidFill>
                <a:latin typeface="Helvetica Neue" panose="02000503000000020004" pitchFamily="2" charset="0"/>
              </a:rPr>
              <a:t>Agencies can </a:t>
            </a:r>
            <a:r>
              <a:rPr lang="en-US" altLang="en-US" sz="1600" b="1" u="sng">
                <a:solidFill>
                  <a:srgbClr val="0000FF"/>
                </a:solidFill>
                <a:latin typeface="Helvetica Neue" panose="02000503000000020004" pitchFamily="2" charset="0"/>
              </a:rPr>
              <a:t>monitor the iSWA system 24x7 for CME eruptions</a:t>
            </a:r>
            <a:r>
              <a:rPr lang="en-US" altLang="en-US" sz="1600">
                <a:solidFill>
                  <a:srgbClr val="FF8000"/>
                </a:solidFill>
                <a:latin typeface="Helvetica Neue" panose="02000503000000020004" pitchFamily="2" charset="0"/>
              </a:rPr>
              <a:t> </a:t>
            </a:r>
            <a:r>
              <a:rPr lang="en-US" altLang="en-US" sz="1600">
                <a:solidFill>
                  <a:srgbClr val="404040"/>
                </a:solidFill>
                <a:latin typeface="Helvetica Neue" panose="02000503000000020004" pitchFamily="2" charset="0"/>
              </a:rPr>
              <a:t>and notify the CCMC as soon as an event is detected.  Forecasters at the CCMC analyze the event and launch a simulation that </a:t>
            </a:r>
            <a:r>
              <a:rPr lang="en-US" altLang="en-US" sz="1600" b="1" u="sng">
                <a:solidFill>
                  <a:srgbClr val="0000FF"/>
                </a:solidFill>
                <a:latin typeface="Helvetica Neue" panose="02000503000000020004" pitchFamily="2" charset="0"/>
              </a:rPr>
              <a:t>estimates the CME arrival time, duration, and expected  impact on earth</a:t>
            </a:r>
            <a:r>
              <a:rPr lang="en-US" altLang="en-US" sz="1600">
                <a:solidFill>
                  <a:srgbClr val="404040"/>
                </a:solidFill>
                <a:latin typeface="Helvetica Neue" panose="02000503000000020004" pitchFamily="2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Tx/>
            </a:pPr>
            <a:r>
              <a:rPr lang="en-US" altLang="en-US" sz="1600">
                <a:solidFill>
                  <a:srgbClr val="404040"/>
                </a:solidFill>
                <a:latin typeface="Helvetica Neue" panose="02000503000000020004" pitchFamily="2" charset="0"/>
              </a:rPr>
              <a:t>iSWA has enabled numerous collaborations with data, model, and product developers/providers who want their tools to be available in iSWA.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A9788896-5D03-D54D-A0E8-69E1F85E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10200"/>
            <a:ext cx="80772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FontTx/>
              <a:buNone/>
            </a:pPr>
            <a:r>
              <a:rPr lang="en-US" altLang="en-US" sz="2000" b="1">
                <a:latin typeface="Helvetica Neue" panose="02000503000000020004" pitchFamily="2" charset="0"/>
              </a:rPr>
              <a:t>Science, Education, and Public Outreach</a:t>
            </a:r>
          </a:p>
          <a:p>
            <a:pPr eaLnBrk="1" hangingPunct="1">
              <a:spcBef>
                <a:spcPct val="20000"/>
              </a:spcBef>
              <a:buClrTx/>
            </a:pPr>
            <a:r>
              <a:rPr lang="en-US" altLang="en-US" sz="1600">
                <a:solidFill>
                  <a:srgbClr val="404040"/>
                </a:solidFill>
                <a:latin typeface="Helvetica Neue" panose="02000503000000020004" pitchFamily="2" charset="0"/>
              </a:rPr>
              <a:t>Researchers, universities, and “citizen scientists” have access to a comprehensive suite of real-time and historical space environment data products.</a:t>
            </a:r>
          </a:p>
        </p:txBody>
      </p:sp>
    </p:spTree>
    <p:extLst>
      <p:ext uri="{BB962C8B-B14F-4D97-AF65-F5344CB8AC3E}">
        <p14:creationId xmlns:p14="http://schemas.microsoft.com/office/powerpoint/2010/main" val="1430786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>
            <a:extLst>
              <a:ext uri="{FF2B5EF4-FFF2-40B4-BE49-F238E27FC236}">
                <a16:creationId xmlns:a16="http://schemas.microsoft.com/office/drawing/2014/main" id="{A71EC203-92E6-C249-987B-6BF7AA43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4506913"/>
            <a:ext cx="417513" cy="547687"/>
          </a:xfrm>
          <a:prstGeom prst="rect">
            <a:avLst/>
          </a:prstGeom>
          <a:noFill/>
          <a:ln w="9525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4">
            <a:extLst>
              <a:ext uri="{FF2B5EF4-FFF2-40B4-BE49-F238E27FC236}">
                <a16:creationId xmlns:a16="http://schemas.microsoft.com/office/drawing/2014/main" id="{FE2A18B5-ED82-2D42-8B3F-3111FB484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2286000"/>
            <a:ext cx="15827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>
            <a:extLst>
              <a:ext uri="{FF2B5EF4-FFF2-40B4-BE49-F238E27FC236}">
                <a16:creationId xmlns:a16="http://schemas.microsoft.com/office/drawing/2014/main" id="{3D8C6C15-4EC8-A24C-B217-6AF257E2E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5200650"/>
            <a:ext cx="6667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>
            <a:extLst>
              <a:ext uri="{FF2B5EF4-FFF2-40B4-BE49-F238E27FC236}">
                <a16:creationId xmlns:a16="http://schemas.microsoft.com/office/drawing/2014/main" id="{0937E53B-9FA7-E142-AED2-F7DED9C7B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5200650"/>
            <a:ext cx="11049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>
            <a:extLst>
              <a:ext uri="{FF2B5EF4-FFF2-40B4-BE49-F238E27FC236}">
                <a16:creationId xmlns:a16="http://schemas.microsoft.com/office/drawing/2014/main" id="{177DD638-C8B7-AA45-97ED-745735DC5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4506913"/>
            <a:ext cx="230981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8">
            <a:extLst>
              <a:ext uri="{FF2B5EF4-FFF2-40B4-BE49-F238E27FC236}">
                <a16:creationId xmlns:a16="http://schemas.microsoft.com/office/drawing/2014/main" id="{66706B60-9699-F64B-920E-1C77E14DC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3090863"/>
            <a:ext cx="6445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>
            <a:extLst>
              <a:ext uri="{FF2B5EF4-FFF2-40B4-BE49-F238E27FC236}">
                <a16:creationId xmlns:a16="http://schemas.microsoft.com/office/drawing/2014/main" id="{EE82A83E-6630-884C-85B0-9884300920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5929313"/>
            <a:ext cx="173513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>
            <a:extLst>
              <a:ext uri="{FF2B5EF4-FFF2-40B4-BE49-F238E27FC236}">
                <a16:creationId xmlns:a16="http://schemas.microsoft.com/office/drawing/2014/main" id="{4DFC6A7F-81D4-0743-B093-2CC562075E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19034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1">
            <a:extLst>
              <a:ext uri="{FF2B5EF4-FFF2-40B4-BE49-F238E27FC236}">
                <a16:creationId xmlns:a16="http://schemas.microsoft.com/office/drawing/2014/main" id="{7A0BA0FB-2D7D-B44C-B5C4-1DC32A603A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333500"/>
            <a:ext cx="10080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2">
            <a:extLst>
              <a:ext uri="{FF2B5EF4-FFF2-40B4-BE49-F238E27FC236}">
                <a16:creationId xmlns:a16="http://schemas.microsoft.com/office/drawing/2014/main" id="{B0CA53E2-AF96-4C40-904B-A6B35607AE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3821113"/>
            <a:ext cx="22225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3">
            <a:extLst>
              <a:ext uri="{FF2B5EF4-FFF2-40B4-BE49-F238E27FC236}">
                <a16:creationId xmlns:a16="http://schemas.microsoft.com/office/drawing/2014/main" id="{4EF50090-B83C-AA4E-B3C9-C2BDFC8321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3090863"/>
            <a:ext cx="8270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4">
            <a:extLst>
              <a:ext uri="{FF2B5EF4-FFF2-40B4-BE49-F238E27FC236}">
                <a16:creationId xmlns:a16="http://schemas.microsoft.com/office/drawing/2014/main" id="{27D9786F-CEC0-684A-BCC9-7842835925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90863"/>
            <a:ext cx="8953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5">
            <a:extLst>
              <a:ext uri="{FF2B5EF4-FFF2-40B4-BE49-F238E27FC236}">
                <a16:creationId xmlns:a16="http://schemas.microsoft.com/office/drawing/2014/main" id="{455B55CD-A184-F74C-9FD0-547AAB384E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333500"/>
            <a:ext cx="8032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6">
            <a:extLst>
              <a:ext uri="{FF2B5EF4-FFF2-40B4-BE49-F238E27FC236}">
                <a16:creationId xmlns:a16="http://schemas.microsoft.com/office/drawing/2014/main" id="{2CFC92A8-DF6F-F348-9575-B1FDC447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446FAE8F-7D17-904F-B809-D6B5F358C2B4}"/>
              </a:ext>
            </a:extLst>
          </p:cNvPr>
          <p:cNvSpPr txBox="1">
            <a:spLocks noChangeArrowheads="1"/>
          </p:cNvSpPr>
          <p:nvPr/>
        </p:nvSpPr>
        <p:spPr>
          <a:xfrm>
            <a:off x="452438" y="339725"/>
            <a:ext cx="8304212" cy="569913"/>
          </a:xfrm>
          <a:prstGeom prst="rect">
            <a:avLst/>
          </a:prstGeom>
          <a:solidFill>
            <a:schemeClr val="tx1">
              <a:lumMod val="95000"/>
              <a:lumOff val="5000"/>
              <a:alpha val="47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>
            <a:lvl1pPr defTabSz="4572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4572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2800" b="1">
                <a:solidFill>
                  <a:schemeClr val="bg1"/>
                </a:solidFill>
                <a:latin typeface="Helvetica" pitchFamily="2" charset="0"/>
              </a:rPr>
              <a:t>Who Uses iSWA?</a:t>
            </a:r>
            <a:endParaRPr lang="en-US" altLang="en-US" sz="2800" b="1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4832" name="Picture 18">
            <a:extLst>
              <a:ext uri="{FF2B5EF4-FFF2-40B4-BE49-F238E27FC236}">
                <a16:creationId xmlns:a16="http://schemas.microsoft.com/office/drawing/2014/main" id="{49A21CFD-FED3-7040-8ACC-DB18D97F01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821113"/>
            <a:ext cx="322103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9">
            <a:extLst>
              <a:ext uri="{FF2B5EF4-FFF2-40B4-BE49-F238E27FC236}">
                <a16:creationId xmlns:a16="http://schemas.microsoft.com/office/drawing/2014/main" id="{4BEC9F4B-B0DF-2A4F-BEC1-48CADB9AD5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23"/>
          <a:stretch>
            <a:fillRect/>
          </a:stretch>
        </p:blipFill>
        <p:spPr bwMode="auto">
          <a:xfrm>
            <a:off x="1844675" y="5929313"/>
            <a:ext cx="8636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20">
            <a:extLst>
              <a:ext uri="{FF2B5EF4-FFF2-40B4-BE49-F238E27FC236}">
                <a16:creationId xmlns:a16="http://schemas.microsoft.com/office/drawing/2014/main" id="{1D80A7F7-1041-F44F-8F99-A7AD39181B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1333500"/>
            <a:ext cx="8239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21">
            <a:extLst>
              <a:ext uri="{FF2B5EF4-FFF2-40B4-BE49-F238E27FC236}">
                <a16:creationId xmlns:a16="http://schemas.microsoft.com/office/drawing/2014/main" id="{B83BC661-5BEA-4B4C-AA54-25B25A6F71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821113"/>
            <a:ext cx="10572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22">
            <a:extLst>
              <a:ext uri="{FF2B5EF4-FFF2-40B4-BE49-F238E27FC236}">
                <a16:creationId xmlns:a16="http://schemas.microsoft.com/office/drawing/2014/main" id="{CC580565-B5D1-9A40-9ACF-DE3F48D19A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5200650"/>
            <a:ext cx="163036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23">
            <a:extLst>
              <a:ext uri="{FF2B5EF4-FFF2-40B4-BE49-F238E27FC236}">
                <a16:creationId xmlns:a16="http://schemas.microsoft.com/office/drawing/2014/main" id="{14700827-CC3C-5147-ABAD-1CB87EC4CE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3090863"/>
            <a:ext cx="6905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24">
            <a:extLst>
              <a:ext uri="{FF2B5EF4-FFF2-40B4-BE49-F238E27FC236}">
                <a16:creationId xmlns:a16="http://schemas.microsoft.com/office/drawing/2014/main" id="{CC2DE4A7-51B1-7742-9EFE-83BA4DAF8D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2286000"/>
            <a:ext cx="549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9" name="Picture 25">
            <a:extLst>
              <a:ext uri="{FF2B5EF4-FFF2-40B4-BE49-F238E27FC236}">
                <a16:creationId xmlns:a16="http://schemas.microsoft.com/office/drawing/2014/main" id="{4DF2979C-40AE-D04D-A149-7B2400A6C0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4506913"/>
            <a:ext cx="140811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0" name="Picture 26">
            <a:extLst>
              <a:ext uri="{FF2B5EF4-FFF2-40B4-BE49-F238E27FC236}">
                <a16:creationId xmlns:a16="http://schemas.microsoft.com/office/drawing/2014/main" id="{16633CAB-64E7-0444-B422-4DD32632999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5929313"/>
            <a:ext cx="6016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27">
            <a:extLst>
              <a:ext uri="{FF2B5EF4-FFF2-40B4-BE49-F238E27FC236}">
                <a16:creationId xmlns:a16="http://schemas.microsoft.com/office/drawing/2014/main" id="{ACA2F6A1-2906-3946-B208-69F18EC07AA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5929313"/>
            <a:ext cx="12207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2" name="Picture 28">
            <a:extLst>
              <a:ext uri="{FF2B5EF4-FFF2-40B4-BE49-F238E27FC236}">
                <a16:creationId xmlns:a16="http://schemas.microsoft.com/office/drawing/2014/main" id="{7B097EDD-2679-B548-ABDF-66C2AED90A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506913"/>
            <a:ext cx="292576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3" name="Picture 29">
            <a:extLst>
              <a:ext uri="{FF2B5EF4-FFF2-40B4-BE49-F238E27FC236}">
                <a16:creationId xmlns:a16="http://schemas.microsoft.com/office/drawing/2014/main" id="{9AAD649D-7EED-3946-8AE6-48A1679937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286000"/>
            <a:ext cx="7493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30">
            <a:extLst>
              <a:ext uri="{FF2B5EF4-FFF2-40B4-BE49-F238E27FC236}">
                <a16:creationId xmlns:a16="http://schemas.microsoft.com/office/drawing/2014/main" id="{147F3C87-B7FF-5248-B46F-418C276046D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5200650"/>
            <a:ext cx="9239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5" name="Picture 31">
            <a:extLst>
              <a:ext uri="{FF2B5EF4-FFF2-40B4-BE49-F238E27FC236}">
                <a16:creationId xmlns:a16="http://schemas.microsoft.com/office/drawing/2014/main" id="{7F7999EA-562B-2E48-85B5-46575FA6519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5929313"/>
            <a:ext cx="30861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6" name="Picture 32">
            <a:extLst>
              <a:ext uri="{FF2B5EF4-FFF2-40B4-BE49-F238E27FC236}">
                <a16:creationId xmlns:a16="http://schemas.microsoft.com/office/drawing/2014/main" id="{89C394EA-EF50-6C41-87D7-8EAAE000900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3090863"/>
            <a:ext cx="17097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7" name="Picture 33">
            <a:extLst>
              <a:ext uri="{FF2B5EF4-FFF2-40B4-BE49-F238E27FC236}">
                <a16:creationId xmlns:a16="http://schemas.microsoft.com/office/drawing/2014/main" id="{95A2FEC4-C225-2940-B379-E8E10058A63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5929313"/>
            <a:ext cx="9588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4">
            <a:extLst>
              <a:ext uri="{FF2B5EF4-FFF2-40B4-BE49-F238E27FC236}">
                <a16:creationId xmlns:a16="http://schemas.microsoft.com/office/drawing/2014/main" id="{165744EA-DCA2-CC49-BA7E-988C60E1C8C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5200650"/>
            <a:ext cx="2198687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Picture 35">
            <a:extLst>
              <a:ext uri="{FF2B5EF4-FFF2-40B4-BE49-F238E27FC236}">
                <a16:creationId xmlns:a16="http://schemas.microsoft.com/office/drawing/2014/main" id="{71BCC9ED-4AFB-894D-BC15-DC5231FF2ED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2286000"/>
            <a:ext cx="4603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0" name="Picture 36">
            <a:extLst>
              <a:ext uri="{FF2B5EF4-FFF2-40B4-BE49-F238E27FC236}">
                <a16:creationId xmlns:a16="http://schemas.microsoft.com/office/drawing/2014/main" id="{6DEED528-1F28-9B42-9D0F-EFB57DED383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5200650"/>
            <a:ext cx="217646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1" name="Picture 37">
            <a:extLst>
              <a:ext uri="{FF2B5EF4-FFF2-40B4-BE49-F238E27FC236}">
                <a16:creationId xmlns:a16="http://schemas.microsoft.com/office/drawing/2014/main" id="{FF2C6B9B-4827-174E-9EC5-894FB9481B1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2286000"/>
            <a:ext cx="5476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2" name="Picture 38">
            <a:extLst>
              <a:ext uri="{FF2B5EF4-FFF2-40B4-BE49-F238E27FC236}">
                <a16:creationId xmlns:a16="http://schemas.microsoft.com/office/drawing/2014/main" id="{C8306382-D55D-C546-89F7-4742D10AC52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821113"/>
            <a:ext cx="5508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3" name="Picture 39">
            <a:extLst>
              <a:ext uri="{FF2B5EF4-FFF2-40B4-BE49-F238E27FC236}">
                <a16:creationId xmlns:a16="http://schemas.microsoft.com/office/drawing/2014/main" id="{659E48B2-19EB-8648-8706-58FD7FD1F0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1333500"/>
            <a:ext cx="9715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4" name="Picture 40">
            <a:extLst>
              <a:ext uri="{FF2B5EF4-FFF2-40B4-BE49-F238E27FC236}">
                <a16:creationId xmlns:a16="http://schemas.microsoft.com/office/drawing/2014/main" id="{5DD00008-5CA4-6E4A-A56D-13FA8F112B6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4506913"/>
            <a:ext cx="11144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5" name="Picture 41">
            <a:extLst>
              <a:ext uri="{FF2B5EF4-FFF2-40B4-BE49-F238E27FC236}">
                <a16:creationId xmlns:a16="http://schemas.microsoft.com/office/drawing/2014/main" id="{9588B98C-740A-D541-BC96-0D3E8806AE3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0863"/>
            <a:ext cx="327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6" name="Picture 42">
            <a:extLst>
              <a:ext uri="{FF2B5EF4-FFF2-40B4-BE49-F238E27FC236}">
                <a16:creationId xmlns:a16="http://schemas.microsoft.com/office/drawing/2014/main" id="{320D6B97-961B-D849-8D60-1C3E302E1E3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9683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7" name="Picture 43">
            <a:extLst>
              <a:ext uri="{FF2B5EF4-FFF2-40B4-BE49-F238E27FC236}">
                <a16:creationId xmlns:a16="http://schemas.microsoft.com/office/drawing/2014/main" id="{9A4269B5-8833-1B42-9770-6B39819102D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286000"/>
            <a:ext cx="8461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8" name="Picture 44">
            <a:extLst>
              <a:ext uri="{FF2B5EF4-FFF2-40B4-BE49-F238E27FC236}">
                <a16:creationId xmlns:a16="http://schemas.microsoft.com/office/drawing/2014/main" id="{E2EBE3B0-0458-E149-9854-01533466960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2286000"/>
            <a:ext cx="8366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9" name="Picture 45">
            <a:extLst>
              <a:ext uri="{FF2B5EF4-FFF2-40B4-BE49-F238E27FC236}">
                <a16:creationId xmlns:a16="http://schemas.microsoft.com/office/drawing/2014/main" id="{32D3005D-B6B0-F046-9EB7-F77AF64A594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286000"/>
            <a:ext cx="6873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0" name="Picture 46">
            <a:extLst>
              <a:ext uri="{FF2B5EF4-FFF2-40B4-BE49-F238E27FC236}">
                <a16:creationId xmlns:a16="http://schemas.microsoft.com/office/drawing/2014/main" id="{71916596-7242-B243-8664-401B3C09F67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3821113"/>
            <a:ext cx="13477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1" name="Picture 47">
            <a:extLst>
              <a:ext uri="{FF2B5EF4-FFF2-40B4-BE49-F238E27FC236}">
                <a16:creationId xmlns:a16="http://schemas.microsoft.com/office/drawing/2014/main" id="{8A227CAC-502B-0346-821B-88531A583ED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333500"/>
            <a:ext cx="8223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2" name="Picture 48">
            <a:extLst>
              <a:ext uri="{FF2B5EF4-FFF2-40B4-BE49-F238E27FC236}">
                <a16:creationId xmlns:a16="http://schemas.microsoft.com/office/drawing/2014/main" id="{67CEC1BE-8D5E-2449-AF8B-C327768B64A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333500"/>
            <a:ext cx="838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3" name="Picture 49">
            <a:extLst>
              <a:ext uri="{FF2B5EF4-FFF2-40B4-BE49-F238E27FC236}">
                <a16:creationId xmlns:a16="http://schemas.microsoft.com/office/drawing/2014/main" id="{B949AE87-BBA7-2142-9744-FE2C4944D09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1333500"/>
            <a:ext cx="1828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4" name="Picture 50">
            <a:extLst>
              <a:ext uri="{FF2B5EF4-FFF2-40B4-BE49-F238E27FC236}">
                <a16:creationId xmlns:a16="http://schemas.microsoft.com/office/drawing/2014/main" id="{906FA245-4ADE-EE48-B8B2-3F347191901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333500"/>
            <a:ext cx="8223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763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">
            <a:extLst>
              <a:ext uri="{FF2B5EF4-FFF2-40B4-BE49-F238E27FC236}">
                <a16:creationId xmlns:a16="http://schemas.microsoft.com/office/drawing/2014/main" id="{09547E7A-DC69-F944-B114-C5DF3048A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8610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2800">
                <a:solidFill>
                  <a:srgbClr val="404040"/>
                </a:solidFill>
                <a:latin typeface="Helvetica" pitchFamily="2" charset="0"/>
              </a:rPr>
              <a:t> </a:t>
            </a:r>
            <a:r>
              <a:rPr lang="en-US" altLang="en-US" sz="2400">
                <a:solidFill>
                  <a:srgbClr val="404040"/>
                </a:solidFill>
                <a:latin typeface="Helvetica" pitchFamily="2" charset="0"/>
              </a:rPr>
              <a:t>Any agency, entity, or </a:t>
            </a:r>
            <a:r>
              <a:rPr lang="en-US" altLang="en-US" sz="2400">
                <a:latin typeface="Helvetica" pitchFamily="2" charset="0"/>
              </a:rPr>
              <a:t>individual</a:t>
            </a:r>
            <a:r>
              <a:rPr lang="en-US" altLang="en-US" sz="2400">
                <a:solidFill>
                  <a:srgbClr val="404040"/>
                </a:solidFill>
                <a:latin typeface="Helvetica" pitchFamily="2" charset="0"/>
              </a:rPr>
              <a:t> with space weather requirements and/or interests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>
                <a:solidFill>
                  <a:srgbClr val="404040"/>
                </a:solidFill>
                <a:latin typeface="Helvetica" pitchFamily="2" charset="0"/>
              </a:rPr>
              <a:t> Extended educational use ( training, K-12, higher education )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>
                <a:solidFill>
                  <a:srgbClr val="404040"/>
                </a:solidFill>
                <a:latin typeface="Helvetica" pitchFamily="2" charset="0"/>
              </a:rPr>
              <a:t> Extended research use ( case studies, correlation studies, historical events, general space weather research 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299928-13B7-3646-8870-59F5FF786561}"/>
              </a:ext>
            </a:extLst>
          </p:cNvPr>
          <p:cNvSpPr txBox="1">
            <a:spLocks/>
          </p:cNvSpPr>
          <p:nvPr/>
        </p:nvSpPr>
        <p:spPr bwMode="auto">
          <a:xfrm>
            <a:off x="2242225" y="311285"/>
            <a:ext cx="4953000" cy="11430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tx1">
                <a:alpha val="79999"/>
              </a:scheme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>
                <a:solidFill>
                  <a:srgbClr val="0F75BC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Potential Users</a:t>
            </a:r>
          </a:p>
        </p:txBody>
      </p:sp>
      <p:sp>
        <p:nvSpPr>
          <p:cNvPr id="35843" name="TextBox 3">
            <a:extLst>
              <a:ext uri="{FF2B5EF4-FFF2-40B4-BE49-F238E27FC236}">
                <a16:creationId xmlns:a16="http://schemas.microsoft.com/office/drawing/2014/main" id="{4EB68C20-2DE8-4547-BB82-669B0D63F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29000"/>
            <a:ext cx="8610600" cy="2862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solidFill>
                  <a:srgbClr val="FF6600"/>
                </a:solidFill>
                <a:latin typeface="Helvetica" pitchFamily="2" charset="0"/>
              </a:rPr>
              <a:t>iSWA software can be applied to any agency, group, or project with general data ingestion, storage, management, display, &amp; dissemination needs….</a:t>
            </a:r>
          </a:p>
          <a:p>
            <a:pPr lvl="1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404040"/>
                </a:solidFill>
                <a:latin typeface="Helvetica" pitchFamily="2" charset="0"/>
              </a:rPr>
              <a:t> “instant ground system” for other NASA projects</a:t>
            </a:r>
          </a:p>
          <a:p>
            <a:pPr lvl="1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404040"/>
                </a:solidFill>
                <a:latin typeface="Helvetica" pitchFamily="2" charset="0"/>
              </a:rPr>
              <a:t> turn-key software system for commercial and/or educational data management and dissemination</a:t>
            </a:r>
          </a:p>
          <a:p>
            <a:pPr lvl="1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404040"/>
                </a:solidFill>
                <a:latin typeface="Helvetica" pitchFamily="2" charset="0"/>
              </a:rPr>
              <a:t> customizable interface for existing data archives and sets</a:t>
            </a:r>
          </a:p>
        </p:txBody>
      </p:sp>
      <p:sp>
        <p:nvSpPr>
          <p:cNvPr id="35844" name="Slide Number Placeholder 6">
            <a:extLst>
              <a:ext uri="{FF2B5EF4-FFF2-40B4-BE49-F238E27FC236}">
                <a16:creationId xmlns:a16="http://schemas.microsoft.com/office/drawing/2014/main" id="{CADABA48-3727-5B4C-BE3A-7619C25A2A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5DDC0E-948C-134B-93A6-CADC625D8362}" type="slidenum">
              <a:rPr lang="en-US" altLang="en-US" sz="8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93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wa_layout_example1.png">
            <a:extLst>
              <a:ext uri="{FF2B5EF4-FFF2-40B4-BE49-F238E27FC236}">
                <a16:creationId xmlns:a16="http://schemas.microsoft.com/office/drawing/2014/main" id="{ECFAD410-4EEB-C54E-8059-92091336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8839200" cy="548005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E11D65-8A54-4747-8BB3-ABB04DF91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19800"/>
            <a:ext cx="8839200" cy="46196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7F7F7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http://</a:t>
            </a:r>
            <a:r>
              <a:rPr lang="en-US" b="1">
                <a:solidFill>
                  <a:srgbClr val="FF8000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iSWA</a:t>
            </a:r>
            <a:r>
              <a:rPr lang="en-US" b="1">
                <a:solidFill>
                  <a:srgbClr val="7F7F7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.ccmc.gsfc.nasa.gov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C56CFA-2406-E340-A69F-8F34BC392322}"/>
              </a:ext>
            </a:extLst>
          </p:cNvPr>
          <p:cNvSpPr/>
          <p:nvPr/>
        </p:nvSpPr>
        <p:spPr>
          <a:xfrm>
            <a:off x="207863" y="1600200"/>
            <a:ext cx="8582060" cy="313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98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/>
                <a:ea typeface="ＭＳ Ｐゴシック" pitchFamily="1" charset="-128"/>
                <a:cs typeface="Arial Black"/>
              </a:rPr>
              <a:t>DEMO</a:t>
            </a:r>
            <a:endParaRPr lang="en-US" sz="19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ea typeface="ＭＳ Ｐゴシック" pitchFamily="1" charset="-128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64554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>
            <a:extLst>
              <a:ext uri="{FF2B5EF4-FFF2-40B4-BE49-F238E27FC236}">
                <a16:creationId xmlns:a16="http://schemas.microsoft.com/office/drawing/2014/main" id="{DEE96E2B-8075-8848-B5DA-E059E0C21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pic>
        <p:nvPicPr>
          <p:cNvPr id="16386" name="Picture 10" descr="cme.jpg">
            <a:extLst>
              <a:ext uri="{FF2B5EF4-FFF2-40B4-BE49-F238E27FC236}">
                <a16:creationId xmlns:a16="http://schemas.microsoft.com/office/drawing/2014/main" id="{5740330C-40C5-F94B-8C9A-9B6108A6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06D68B-BC0D-6D41-A533-1E47DBFB4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1313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pple Casual" pitchFamily="-107" charset="0"/>
              </a:rPr>
              <a:t>How Do You Quickly Determine Past, Present, &amp; Expected Space Weather Impacts?</a:t>
            </a:r>
          </a:p>
        </p:txBody>
      </p:sp>
    </p:spTree>
    <p:extLst>
      <p:ext uri="{BB962C8B-B14F-4D97-AF65-F5344CB8AC3E}">
        <p14:creationId xmlns:p14="http://schemas.microsoft.com/office/powerpoint/2010/main" val="26459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C16BF61-4D47-AD43-A3E7-D82725BB4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43000"/>
            <a:ext cx="2133600" cy="2743200"/>
          </a:xfrm>
          <a:prstGeom prst="rect">
            <a:avLst/>
          </a:prstGeom>
          <a:noFill/>
          <a:ln w="57150">
            <a:solidFill>
              <a:srgbClr val="EB921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0D0D0D"/>
              </a:solidFill>
              <a:latin typeface="Helvetica" pitchFamily="-92" charset="0"/>
              <a:ea typeface="Helvetica" pitchFamily="-92" charset="0"/>
              <a:cs typeface="Helvetica" pitchFamily="-9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147588-3CCA-1C40-B52F-C7C806795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143000"/>
            <a:ext cx="2133600" cy="2743200"/>
          </a:xfrm>
          <a:prstGeom prst="rect">
            <a:avLst/>
          </a:prstGeom>
          <a:noFill/>
          <a:ln w="57150">
            <a:solidFill>
              <a:srgbClr val="EB921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FFFFFF"/>
              </a:solidFill>
              <a:latin typeface="Helvetica" pitchFamily="-92" charset="0"/>
              <a:ea typeface="Helvetica" pitchFamily="-92" charset="0"/>
              <a:cs typeface="Helvetica" pitchFamily="-9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1124FF-4818-0248-A147-B3BAF2BA6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143000"/>
            <a:ext cx="2209800" cy="2743200"/>
          </a:xfrm>
          <a:prstGeom prst="rect">
            <a:avLst/>
          </a:prstGeom>
          <a:noFill/>
          <a:ln w="57150">
            <a:solidFill>
              <a:srgbClr val="EB921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FFFFFF"/>
              </a:solidFill>
              <a:latin typeface="Helvetica" pitchFamily="-92" charset="0"/>
              <a:ea typeface="Helvetica" pitchFamily="-92" charset="0"/>
              <a:cs typeface="Helvetica" pitchFamily="-9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C23575-D87C-4240-8BD6-0163CB50A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143000"/>
            <a:ext cx="2209800" cy="2743200"/>
          </a:xfrm>
          <a:prstGeom prst="rect">
            <a:avLst/>
          </a:prstGeom>
          <a:noFill/>
          <a:ln w="57150">
            <a:solidFill>
              <a:srgbClr val="EB921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FFFFFF"/>
              </a:solidFill>
              <a:latin typeface="Helvetica" pitchFamily="-92" charset="0"/>
              <a:ea typeface="Helvetica" pitchFamily="-92" charset="0"/>
              <a:cs typeface="Helvetica" pitchFamily="-9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4FD1768-AC1D-6642-8B52-41D87B035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962400"/>
            <a:ext cx="2133600" cy="2743200"/>
          </a:xfrm>
          <a:prstGeom prst="rect">
            <a:avLst/>
          </a:prstGeom>
          <a:noFill/>
          <a:ln w="57150">
            <a:solidFill>
              <a:srgbClr val="EB921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FFFFFF"/>
              </a:solidFill>
              <a:latin typeface="Helvetica" pitchFamily="-92" charset="0"/>
              <a:ea typeface="Helvetica" pitchFamily="-92" charset="0"/>
              <a:cs typeface="Helvetica" pitchFamily="-9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B80AE0-7CC6-BB45-A627-31B5A920A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962400"/>
            <a:ext cx="2133600" cy="2743200"/>
          </a:xfrm>
          <a:prstGeom prst="rect">
            <a:avLst/>
          </a:prstGeom>
          <a:noFill/>
          <a:ln w="57150">
            <a:solidFill>
              <a:srgbClr val="EB921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FFFFFF"/>
              </a:solidFill>
              <a:latin typeface="Helvetica" pitchFamily="-92" charset="0"/>
              <a:ea typeface="Helvetica" pitchFamily="-92" charset="0"/>
              <a:cs typeface="Helvetica" pitchFamily="-9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FBE9680-BD26-7346-9B1D-5D26150CE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962400"/>
            <a:ext cx="2209800" cy="2743200"/>
          </a:xfrm>
          <a:prstGeom prst="rect">
            <a:avLst/>
          </a:prstGeom>
          <a:noFill/>
          <a:ln w="57150">
            <a:solidFill>
              <a:srgbClr val="EB921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FFFFFF"/>
              </a:solidFill>
              <a:latin typeface="Helvetica" pitchFamily="-92" charset="0"/>
              <a:ea typeface="Helvetica" pitchFamily="-92" charset="0"/>
              <a:cs typeface="Helvetica" pitchFamily="-9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1F64EC-AA80-264F-BF23-B0AEA63A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962400"/>
            <a:ext cx="2209800" cy="2743200"/>
          </a:xfrm>
          <a:prstGeom prst="rect">
            <a:avLst/>
          </a:prstGeom>
          <a:noFill/>
          <a:ln w="57150">
            <a:solidFill>
              <a:srgbClr val="EB921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FFFFFF"/>
              </a:solidFill>
              <a:latin typeface="Helvetica" pitchFamily="-92" charset="0"/>
              <a:ea typeface="Helvetica" pitchFamily="-92" charset="0"/>
              <a:cs typeface="Helvetica" pitchFamily="-92" charset="0"/>
            </a:endParaRPr>
          </a:p>
        </p:txBody>
      </p:sp>
      <p:sp>
        <p:nvSpPr>
          <p:cNvPr id="17417" name="TextBox 52">
            <a:extLst>
              <a:ext uri="{FF2B5EF4-FFF2-40B4-BE49-F238E27FC236}">
                <a16:creationId xmlns:a16="http://schemas.microsoft.com/office/drawing/2014/main" id="{91F714F9-B747-5C4D-8ADB-4D71F5E43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219200"/>
            <a:ext cx="2057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Event-Triggered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Real-time Simulations</a:t>
            </a:r>
          </a:p>
        </p:txBody>
      </p:sp>
      <p:pic>
        <p:nvPicPr>
          <p:cNvPr id="17418" name="Picture 58" descr="FastTrack.tiff">
            <a:extLst>
              <a:ext uri="{FF2B5EF4-FFF2-40B4-BE49-F238E27FC236}">
                <a16:creationId xmlns:a16="http://schemas.microsoft.com/office/drawing/2014/main" id="{34122E2D-1DAE-DA41-9F01-CC7F07E72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2209800"/>
            <a:ext cx="10683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Box 80">
            <a:extLst>
              <a:ext uri="{FF2B5EF4-FFF2-40B4-BE49-F238E27FC236}">
                <a16:creationId xmlns:a16="http://schemas.microsoft.com/office/drawing/2014/main" id="{A6329622-E8C8-774D-8BBB-9EB6D89FA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295400"/>
            <a:ext cx="1509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Helvetica" pitchFamily="2" charset="0"/>
              </a:rPr>
              <a:t> </a:t>
            </a: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Ensemble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Simulations</a:t>
            </a:r>
          </a:p>
        </p:txBody>
      </p:sp>
      <p:pic>
        <p:nvPicPr>
          <p:cNvPr id="17420" name="Picture 82" descr="ScoreBoard.tiff">
            <a:extLst>
              <a:ext uri="{FF2B5EF4-FFF2-40B4-BE49-F238E27FC236}">
                <a16:creationId xmlns:a16="http://schemas.microsoft.com/office/drawing/2014/main" id="{55FA3088-68F9-9F48-B586-B1C7DEF5F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34000"/>
            <a:ext cx="10668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Box 83">
            <a:extLst>
              <a:ext uri="{FF2B5EF4-FFF2-40B4-BE49-F238E27FC236}">
                <a16:creationId xmlns:a16="http://schemas.microsoft.com/office/drawing/2014/main" id="{434ACDEE-CDB5-124F-B276-4AC8E9693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013200"/>
            <a:ext cx="1981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Forecasting Methods ScoreBoards</a:t>
            </a:r>
          </a:p>
        </p:txBody>
      </p:sp>
      <p:pic>
        <p:nvPicPr>
          <p:cNvPr id="17422" name="Picture 3" descr="ensemble.tiff">
            <a:extLst>
              <a:ext uri="{FF2B5EF4-FFF2-40B4-BE49-F238E27FC236}">
                <a16:creationId xmlns:a16="http://schemas.microsoft.com/office/drawing/2014/main" id="{5742E0FA-62A8-3742-A687-631AEEB0C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133600"/>
            <a:ext cx="16764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TextBox 39">
            <a:extLst>
              <a:ext uri="{FF2B5EF4-FFF2-40B4-BE49-F238E27FC236}">
                <a16:creationId xmlns:a16="http://schemas.microsoft.com/office/drawing/2014/main" id="{B7293FC5-514A-A942-810B-7B64AD999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5" y="3276600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latin typeface="Helvetica" pitchFamily="2" charset="0"/>
              </a:rPr>
              <a:t>1-Click</a:t>
            </a:r>
          </a:p>
        </p:txBody>
      </p:sp>
      <p:pic>
        <p:nvPicPr>
          <p:cNvPr id="17424" name="Picture 11" descr="iswa_logo.png">
            <a:extLst>
              <a:ext uri="{FF2B5EF4-FFF2-40B4-BE49-F238E27FC236}">
                <a16:creationId xmlns:a16="http://schemas.microsoft.com/office/drawing/2014/main" id="{A8FE9E61-24C9-7343-8750-80BBD4E0E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05400"/>
            <a:ext cx="12954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TextBox 42">
            <a:extLst>
              <a:ext uri="{FF2B5EF4-FFF2-40B4-BE49-F238E27FC236}">
                <a16:creationId xmlns:a16="http://schemas.microsoft.com/office/drawing/2014/main" id="{38108132-8F5F-7446-B4B0-9671904A4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038600"/>
            <a:ext cx="2198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3005FF"/>
                </a:solidFill>
                <a:latin typeface="Helvetica" pitchFamily="2" charset="0"/>
              </a:rPr>
              <a:t>i</a:t>
            </a: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Ntegrated </a:t>
            </a:r>
            <a:r>
              <a:rPr lang="en-US" altLang="en-US" sz="2000" b="1">
                <a:solidFill>
                  <a:srgbClr val="3005FF"/>
                </a:solidFill>
                <a:latin typeface="Helvetica" pitchFamily="2" charset="0"/>
              </a:rPr>
              <a:t>S</a:t>
            </a: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pace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3005FF"/>
                </a:solidFill>
                <a:latin typeface="Helvetica" pitchFamily="2" charset="0"/>
              </a:rPr>
              <a:t>W</a:t>
            </a: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eather </a:t>
            </a:r>
            <a:r>
              <a:rPr lang="en-US" altLang="en-US" sz="2000" b="1">
                <a:solidFill>
                  <a:srgbClr val="3005FF"/>
                </a:solidFill>
                <a:latin typeface="Helvetica" pitchFamily="2" charset="0"/>
              </a:rPr>
              <a:t>A</a:t>
            </a: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nalysis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System</a:t>
            </a:r>
          </a:p>
        </p:txBody>
      </p:sp>
      <p:pic>
        <p:nvPicPr>
          <p:cNvPr id="17426" name="Picture 46" descr="ISWA_SWMF_Y.tiff">
            <a:extLst>
              <a:ext uri="{FF2B5EF4-FFF2-40B4-BE49-F238E27FC236}">
                <a16:creationId xmlns:a16="http://schemas.microsoft.com/office/drawing/2014/main" id="{FAA55885-3954-8E44-BCB4-AF77817961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20018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7" name="TextBox 33">
            <a:extLst>
              <a:ext uri="{FF2B5EF4-FFF2-40B4-BE49-F238E27FC236}">
                <a16:creationId xmlns:a16="http://schemas.microsoft.com/office/drawing/2014/main" id="{32E0B2BA-0B4C-8A45-B641-57EFAD708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70000"/>
            <a:ext cx="15097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Continuous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Real-time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Simulations</a:t>
            </a:r>
          </a:p>
        </p:txBody>
      </p:sp>
      <p:sp>
        <p:nvSpPr>
          <p:cNvPr id="17428" name="TextBox 35">
            <a:extLst>
              <a:ext uri="{FF2B5EF4-FFF2-40B4-BE49-F238E27FC236}">
                <a16:creationId xmlns:a16="http://schemas.microsoft.com/office/drawing/2014/main" id="{BEC494BB-63ED-BF43-BC7B-BD18BFF43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1219200"/>
            <a:ext cx="2120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Input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Parameters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Generation Tools</a:t>
            </a:r>
          </a:p>
        </p:txBody>
      </p:sp>
      <p:pic>
        <p:nvPicPr>
          <p:cNvPr id="17429" name="Picture 48" descr="StereoCAT_logo.tiff">
            <a:extLst>
              <a:ext uri="{FF2B5EF4-FFF2-40B4-BE49-F238E27FC236}">
                <a16:creationId xmlns:a16="http://schemas.microsoft.com/office/drawing/2014/main" id="{652837F7-1DF5-7841-885F-3209717904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35200"/>
            <a:ext cx="1241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0" name="TextBox 49">
            <a:extLst>
              <a:ext uri="{FF2B5EF4-FFF2-40B4-BE49-F238E27FC236}">
                <a16:creationId xmlns:a16="http://schemas.microsoft.com/office/drawing/2014/main" id="{41A9D232-F02E-054A-B8D2-92A133749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257550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latin typeface="Helvetica" pitchFamily="2" charset="0"/>
              </a:rPr>
              <a:t>StereoCAT</a:t>
            </a:r>
          </a:p>
        </p:txBody>
      </p:sp>
      <p:pic>
        <p:nvPicPr>
          <p:cNvPr id="17431" name="Picture 50" descr="DONKI.tiff">
            <a:extLst>
              <a:ext uri="{FF2B5EF4-FFF2-40B4-BE49-F238E27FC236}">
                <a16:creationId xmlns:a16="http://schemas.microsoft.com/office/drawing/2014/main" id="{E279F8C0-A2BD-5446-8080-C93A113D81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0"/>
            <a:ext cx="10302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2" name="TextBox 51">
            <a:extLst>
              <a:ext uri="{FF2B5EF4-FFF2-40B4-BE49-F238E27FC236}">
                <a16:creationId xmlns:a16="http://schemas.microsoft.com/office/drawing/2014/main" id="{0CA87199-4404-EB45-AE0D-4DFDDD100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488" y="6229350"/>
            <a:ext cx="99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latin typeface="Helvetica" pitchFamily="2" charset="0"/>
              </a:rPr>
              <a:t>DONKI</a:t>
            </a:r>
          </a:p>
        </p:txBody>
      </p:sp>
      <p:sp>
        <p:nvSpPr>
          <p:cNvPr id="17433" name="TextBox 53">
            <a:extLst>
              <a:ext uri="{FF2B5EF4-FFF2-40B4-BE49-F238E27FC236}">
                <a16:creationId xmlns:a16="http://schemas.microsoft.com/office/drawing/2014/main" id="{3F0E0365-71C2-CC46-BD37-EDFAF25DC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949700"/>
            <a:ext cx="2286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Databases: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latin typeface="Helvetica" pitchFamily="2" charset="0"/>
              </a:rPr>
              <a:t>Run Results,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latin typeface="Helvetica" pitchFamily="2" charset="0"/>
              </a:rPr>
              <a:t>Events, Impacts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latin typeface="Helvetica" pitchFamily="2" charset="0"/>
              </a:rPr>
              <a:t>interpretations</a:t>
            </a:r>
          </a:p>
        </p:txBody>
      </p:sp>
      <p:sp>
        <p:nvSpPr>
          <p:cNvPr id="17434" name="TextBox 55">
            <a:extLst>
              <a:ext uri="{FF2B5EF4-FFF2-40B4-BE49-F238E27FC236}">
                <a16:creationId xmlns:a16="http://schemas.microsoft.com/office/drawing/2014/main" id="{51A2BBB6-733B-6F4F-81A0-F781E0D9B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038600"/>
            <a:ext cx="2209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M&amp;V Suite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to Trace Model 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3005FF"/>
                </a:solidFill>
                <a:latin typeface="Helvetica" pitchFamily="2" charset="0"/>
              </a:rPr>
              <a:t>Improvements</a:t>
            </a:r>
          </a:p>
        </p:txBody>
      </p:sp>
      <p:pic>
        <p:nvPicPr>
          <p:cNvPr id="17435" name="Picture 56" descr="DST.tiff">
            <a:extLst>
              <a:ext uri="{FF2B5EF4-FFF2-40B4-BE49-F238E27FC236}">
                <a16:creationId xmlns:a16="http://schemas.microsoft.com/office/drawing/2014/main" id="{292190FB-92AC-4749-910F-5E767D0105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57800"/>
            <a:ext cx="18827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46294D7-9B71-DF4E-B163-E6BDE3A5C919}"/>
              </a:ext>
            </a:extLst>
          </p:cNvPr>
          <p:cNvSpPr/>
          <p:nvPr/>
        </p:nvSpPr>
        <p:spPr bwMode="auto">
          <a:xfrm>
            <a:off x="150813" y="49213"/>
            <a:ext cx="8764587" cy="1017587"/>
          </a:xfrm>
          <a:prstGeom prst="rect">
            <a:avLst/>
          </a:prstGeom>
          <a:solidFill>
            <a:schemeClr val="bg1">
              <a:lumMod val="85000"/>
            </a:schemeClr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b="1">
                <a:solidFill>
                  <a:srgbClr val="FF6600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CCMC Tools, Systems, &amp; Databases </a:t>
            </a:r>
          </a:p>
          <a:p>
            <a:pPr algn="ctr" eaLnBrk="1" hangingPunct="1">
              <a:defRPr/>
            </a:pPr>
            <a:r>
              <a:rPr lang="en-US" sz="2300" b="1">
                <a:solidFill>
                  <a:srgbClr val="FF6600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for Research, Analysis, Metrics &amp; Validation, Forecasting</a:t>
            </a:r>
          </a:p>
        </p:txBody>
      </p:sp>
    </p:spTree>
    <p:extLst>
      <p:ext uri="{BB962C8B-B14F-4D97-AF65-F5344CB8AC3E}">
        <p14:creationId xmlns:p14="http://schemas.microsoft.com/office/powerpoint/2010/main" val="19574018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2">
            <a:extLst>
              <a:ext uri="{FF2B5EF4-FFF2-40B4-BE49-F238E27FC236}">
                <a16:creationId xmlns:a16="http://schemas.microsoft.com/office/drawing/2014/main" id="{38458846-BA02-A146-8641-6298A2FC5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13" y="3086100"/>
            <a:ext cx="3881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Helvetica" pitchFamily="2" charset="0"/>
              </a:rPr>
              <a:t>Objectives: provide the latest space weather information to NASA</a:t>
            </a:r>
            <a:r>
              <a:rPr lang="ja-JP" altLang="en-US" sz="2000">
                <a:solidFill>
                  <a:schemeClr val="bg1"/>
                </a:solidFill>
                <a:latin typeface="Helvetica" pitchFamily="2" charset="0"/>
              </a:rPr>
              <a:t>’</a:t>
            </a:r>
            <a:r>
              <a:rPr lang="en-US" altLang="ja-JP" sz="2000">
                <a:solidFill>
                  <a:schemeClr val="bg1"/>
                </a:solidFill>
                <a:latin typeface="Helvetica" pitchFamily="2" charset="0"/>
              </a:rPr>
              <a:t>s robotic mission operators, as well as DoD partners. </a:t>
            </a:r>
            <a:endParaRPr lang="en-US" altLang="en-US" sz="20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9458" name="Picture 2" descr="Macintosh HD:Users:jaoleary:Desktop:Code 100 Presentations:Code_100_2007:Sep_2007:DollyP_mission_Update:NewMiss_9_19.jpg">
            <a:extLst>
              <a:ext uri="{FF2B5EF4-FFF2-40B4-BE49-F238E27FC236}">
                <a16:creationId xmlns:a16="http://schemas.microsoft.com/office/drawing/2014/main" id="{419C89FA-3857-A442-84BA-B99E0E42B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65C67B5-AC2F-F543-BE10-1588510D3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90600"/>
            <a:ext cx="8304213" cy="4953000"/>
          </a:xfrm>
          <a:prstGeom prst="rect">
            <a:avLst/>
          </a:prstGeom>
          <a:solidFill>
            <a:srgbClr val="0D0D0D">
              <a:alpha val="47058"/>
            </a:srgbClr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blurRad="25400" dist="25399" dir="2700000" algn="ctr" rotWithShape="0">
              <a:schemeClr val="tx1">
                <a:alpha val="79999"/>
              </a:scheme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2900" b="1">
                <a:solidFill>
                  <a:schemeClr val="bg1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With so many NASA assets throughout the Heliosphere, the agency identified a critical need for the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6800" b="1">
                <a:solidFill>
                  <a:schemeClr val="bg1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Integrated Space Weather Analysis System</a:t>
            </a:r>
          </a:p>
        </p:txBody>
      </p:sp>
    </p:spTree>
    <p:extLst>
      <p:ext uri="{BB962C8B-B14F-4D97-AF65-F5344CB8AC3E}">
        <p14:creationId xmlns:p14="http://schemas.microsoft.com/office/powerpoint/2010/main" val="418350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4EC8-58B6-6847-B814-C81512FFF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12323"/>
            <a:ext cx="6629400" cy="9175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dirty="0" err="1"/>
              <a:t>iSWA</a:t>
            </a:r>
            <a:r>
              <a:rPr lang="en-US" sz="3600" dirty="0"/>
              <a:t> Solution &amp; Deliverables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1DBBE438-4477-E54F-8DD7-34D96B1A7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8077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FontTx/>
              <a:buAutoNum type="arabicPeriod"/>
            </a:pPr>
            <a:r>
              <a:rPr lang="en-US" altLang="en-US" sz="2600">
                <a:latin typeface="Helvetica Neue" panose="02000503000000020004" pitchFamily="2" charset="0"/>
                <a:cs typeface="Gill Sans Light" panose="020B0302020104020203" pitchFamily="34" charset="-79"/>
              </a:rPr>
              <a:t>Acquire, ingest, and produce NASA relevant space weather information</a:t>
            </a:r>
          </a:p>
          <a:p>
            <a:pPr eaLnBrk="1" hangingPunct="1">
              <a:spcBef>
                <a:spcPct val="20000"/>
              </a:spcBef>
              <a:buClrTx/>
              <a:buFontTx/>
              <a:buAutoNum type="arabicPeriod"/>
            </a:pPr>
            <a:r>
              <a:rPr lang="en-US" altLang="en-US" sz="2600">
                <a:latin typeface="Helvetica Neue" panose="02000503000000020004" pitchFamily="2" charset="0"/>
                <a:cs typeface="Gill Sans Light" panose="020B0302020104020203" pitchFamily="34" charset="-79"/>
              </a:rPr>
              <a:t>Utilize both observational and simulation/model data</a:t>
            </a:r>
          </a:p>
          <a:p>
            <a:pPr eaLnBrk="1" hangingPunct="1">
              <a:spcBef>
                <a:spcPct val="20000"/>
              </a:spcBef>
              <a:buClrTx/>
              <a:buFontTx/>
              <a:buAutoNum type="arabicPeriod"/>
            </a:pPr>
            <a:r>
              <a:rPr lang="en-US" altLang="en-US" sz="2600">
                <a:latin typeface="Helvetica Neue" panose="02000503000000020004" pitchFamily="2" charset="0"/>
                <a:cs typeface="Gill Sans Light" panose="020B0302020104020203" pitchFamily="34" charset="-79"/>
              </a:rPr>
              <a:t>Produce and provide real-time data streams</a:t>
            </a:r>
          </a:p>
          <a:p>
            <a:pPr eaLnBrk="1" hangingPunct="1">
              <a:spcBef>
                <a:spcPct val="20000"/>
              </a:spcBef>
              <a:buClrTx/>
              <a:buFontTx/>
              <a:buAutoNum type="arabicPeriod"/>
            </a:pPr>
            <a:r>
              <a:rPr lang="en-US" altLang="en-US" sz="2600">
                <a:latin typeface="Helvetica Neue" panose="02000503000000020004" pitchFamily="2" charset="0"/>
                <a:cs typeface="Gill Sans Light" panose="020B0302020104020203" pitchFamily="34" charset="-79"/>
              </a:rPr>
              <a:t>Categorize and archive data for historical impact analysis</a:t>
            </a:r>
          </a:p>
          <a:p>
            <a:pPr eaLnBrk="1" hangingPunct="1">
              <a:spcBef>
                <a:spcPct val="20000"/>
              </a:spcBef>
              <a:buClrTx/>
              <a:buFontTx/>
              <a:buAutoNum type="arabicPeriod"/>
            </a:pPr>
            <a:r>
              <a:rPr lang="en-US" altLang="en-US" sz="2600">
                <a:latin typeface="Helvetica Neue" panose="02000503000000020004" pitchFamily="2" charset="0"/>
                <a:cs typeface="Gill Sans Light" panose="020B0302020104020203" pitchFamily="34" charset="-79"/>
              </a:rPr>
              <a:t>Provide customizable and highly configurable displays</a:t>
            </a:r>
          </a:p>
          <a:p>
            <a:pPr eaLnBrk="1" hangingPunct="1">
              <a:spcBef>
                <a:spcPct val="20000"/>
              </a:spcBef>
              <a:buClrTx/>
              <a:buFontTx/>
              <a:buAutoNum type="arabicPeriod"/>
            </a:pPr>
            <a:r>
              <a:rPr lang="en-US" altLang="en-US" sz="2600">
                <a:latin typeface="Helvetica Neue" panose="02000503000000020004" pitchFamily="2" charset="0"/>
                <a:cs typeface="Gill Sans Light" panose="020B0302020104020203" pitchFamily="34" charset="-79"/>
              </a:rPr>
              <a:t>Disseminate through the most widely deployed and accessible interface – the web</a:t>
            </a:r>
          </a:p>
          <a:p>
            <a:pPr eaLnBrk="1" hangingPunct="1">
              <a:spcBef>
                <a:spcPct val="20000"/>
              </a:spcBef>
              <a:buClrTx/>
            </a:pPr>
            <a:endParaRPr lang="en-US" altLang="en-US" sz="2000">
              <a:latin typeface="Helvetica Neue" panose="02000503000000020004" pitchFamily="2" charset="0"/>
              <a:cs typeface="Gill Sans Light" panose="020B0302020104020203" pitchFamily="34" charset="-79"/>
            </a:endParaRPr>
          </a:p>
          <a:p>
            <a:pPr eaLnBrk="1" hangingPunct="1">
              <a:spcBef>
                <a:spcPct val="20000"/>
              </a:spcBef>
              <a:buClrTx/>
            </a:pPr>
            <a:endParaRPr lang="en-US" altLang="en-US" sz="2000">
              <a:latin typeface="Helvetica Neue" panose="02000503000000020004" pitchFamily="2" charset="0"/>
              <a:cs typeface="Gill Sans Light" panose="020B0302020104020203" pitchFamily="34" charset="-79"/>
            </a:endParaRPr>
          </a:p>
          <a:p>
            <a:pPr eaLnBrk="1" hangingPunct="1">
              <a:spcBef>
                <a:spcPct val="20000"/>
              </a:spcBef>
              <a:buClrTx/>
            </a:pPr>
            <a:endParaRPr lang="en-US" altLang="en-US" sz="2000">
              <a:latin typeface="Helvetica Neue" panose="02000503000000020004" pitchFamily="2" charset="0"/>
              <a:cs typeface="Gill Sans Light" panose="020B0302020104020203" pitchFamily="34" charset="-79"/>
            </a:endParaRPr>
          </a:p>
          <a:p>
            <a:pPr eaLnBrk="1" hangingPunct="1">
              <a:spcBef>
                <a:spcPct val="20000"/>
              </a:spcBef>
              <a:buClrTx/>
            </a:pPr>
            <a:endParaRPr lang="en-US" altLang="en-US" sz="2000">
              <a:latin typeface="Helvetica Neue" panose="02000503000000020004" pitchFamily="2" charset="0"/>
              <a:cs typeface="Gill Sans Light" panose="020B0302020104020203" pitchFamily="34" charset="-79"/>
            </a:endParaRPr>
          </a:p>
          <a:p>
            <a:pPr eaLnBrk="1" hangingPunct="1">
              <a:spcBef>
                <a:spcPct val="20000"/>
              </a:spcBef>
              <a:buClrTx/>
            </a:pPr>
            <a:endParaRPr lang="en-US" altLang="en-US" sz="2000">
              <a:solidFill>
                <a:srgbClr val="404040"/>
              </a:solidFill>
              <a:latin typeface="Helvetica Neue" panose="02000503000000020004" pitchFamily="2" charset="0"/>
            </a:endParaRPr>
          </a:p>
        </p:txBody>
      </p:sp>
      <p:sp>
        <p:nvSpPr>
          <p:cNvPr id="20483" name="Slide Number Placeholder 6">
            <a:extLst>
              <a:ext uri="{FF2B5EF4-FFF2-40B4-BE49-F238E27FC236}">
                <a16:creationId xmlns:a16="http://schemas.microsoft.com/office/drawing/2014/main" id="{BE39C8D9-6000-F941-A8E3-79AEE6D639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10AD2B-1AD3-6B42-8A81-D3B1920C7AAA}" type="slidenum">
              <a:rPr lang="en-US" altLang="en-US" sz="8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78" descr="iswa_overview.png">
            <a:extLst>
              <a:ext uri="{FF2B5EF4-FFF2-40B4-BE49-F238E27FC236}">
                <a16:creationId xmlns:a16="http://schemas.microsoft.com/office/drawing/2014/main" id="{3CDCC2A2-CDA9-0F40-8BC1-23EB0006A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8582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79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682342F5-512F-6B47-AA43-472F06A128BB}"/>
              </a:ext>
            </a:extLst>
          </p:cNvPr>
          <p:cNvSpPr txBox="1">
            <a:spLocks/>
          </p:cNvSpPr>
          <p:nvPr/>
        </p:nvSpPr>
        <p:spPr bwMode="auto">
          <a:xfrm>
            <a:off x="1219200" y="1524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2"/>
              </a:solidFill>
              <a:latin typeface="Helvetica Neue Bold Condensed" panose="02000503000000020004" pitchFamily="2" charset="0"/>
            </a:endParaRPr>
          </a:p>
        </p:txBody>
      </p:sp>
      <p:pic>
        <p:nvPicPr>
          <p:cNvPr id="24578" name="Picture 10" descr="iSWA_Cygnets.png">
            <a:extLst>
              <a:ext uri="{FF2B5EF4-FFF2-40B4-BE49-F238E27FC236}">
                <a16:creationId xmlns:a16="http://schemas.microsoft.com/office/drawing/2014/main" id="{ABA670F1-690B-A04F-B02F-8D954A8FF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6423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C6A4AFA-E920-D64E-980B-CEA5E0C70B04}"/>
              </a:ext>
            </a:extLst>
          </p:cNvPr>
          <p:cNvSpPr txBox="1">
            <a:spLocks/>
          </p:cNvSpPr>
          <p:nvPr/>
        </p:nvSpPr>
        <p:spPr bwMode="auto">
          <a:xfrm>
            <a:off x="1219200" y="460577"/>
            <a:ext cx="6705600" cy="8382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tx1">
                <a:alpha val="79999"/>
              </a:scheme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300" b="1" dirty="0">
                <a:solidFill>
                  <a:srgbClr val="0F75BC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Innovative Dissemination</a:t>
            </a:r>
          </a:p>
        </p:txBody>
      </p:sp>
      <p:sp>
        <p:nvSpPr>
          <p:cNvPr id="24580" name="TextBox 6">
            <a:extLst>
              <a:ext uri="{FF2B5EF4-FFF2-40B4-BE49-F238E27FC236}">
                <a16:creationId xmlns:a16="http://schemas.microsoft.com/office/drawing/2014/main" id="{CF80169E-8F27-3B4D-B8B6-E33B3C970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868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595959"/>
                </a:solidFill>
                <a:latin typeface="Helvetica" pitchFamily="2" charset="0"/>
              </a:rPr>
              <a:t>ISWA has ~300 products including modeling results and comprehensive sets of observational data.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6C985A-3468-BE43-BA7C-D3266CF62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57800"/>
            <a:ext cx="8610600" cy="1016000"/>
          </a:xfrm>
          <a:prstGeom prst="rect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595959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Web-based. User configurable. Available world-wide.</a:t>
            </a:r>
          </a:p>
          <a:p>
            <a:pPr algn="ctr" eaLnBrk="1" hangingPunct="1">
              <a:defRPr/>
            </a:pPr>
            <a:r>
              <a:rPr lang="en-US" b="1">
                <a:solidFill>
                  <a:srgbClr val="595959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One-stop shop for state-of-the-art information!</a:t>
            </a:r>
          </a:p>
          <a:p>
            <a:pPr algn="ctr" eaLnBrk="1" hangingPunct="1">
              <a:defRPr/>
            </a:pPr>
            <a:r>
              <a:rPr lang="en-US" b="1">
                <a:solidFill>
                  <a:srgbClr val="595959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http://iswa.gsfc.nasa.gov</a:t>
            </a:r>
          </a:p>
        </p:txBody>
      </p:sp>
      <p:sp>
        <p:nvSpPr>
          <p:cNvPr id="24582" name="Slide Number Placeholder 14">
            <a:extLst>
              <a:ext uri="{FF2B5EF4-FFF2-40B4-BE49-F238E27FC236}">
                <a16:creationId xmlns:a16="http://schemas.microsoft.com/office/drawing/2014/main" id="{DECC8D79-CCCE-BF43-85FC-4F125DA02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lr>
                <a:srgbClr val="0075BD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10000"/>
              </a:spcBef>
              <a:buClr>
                <a:srgbClr val="0075BD"/>
              </a:buClr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625475" indent="-109538">
              <a:spcBef>
                <a:spcPct val="10000"/>
              </a:spcBef>
              <a:buClr>
                <a:srgbClr val="0075BD"/>
              </a:buClr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911225" indent="-168275">
              <a:spcBef>
                <a:spcPct val="10000"/>
              </a:spcBef>
              <a:buClr>
                <a:srgbClr val="0075BD"/>
              </a:buClr>
              <a:buChar char="–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201738" indent="-176213">
              <a:spcBef>
                <a:spcPct val="10000"/>
              </a:spcBef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6589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1161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33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030538" indent="-176213" eaLnBrk="0" fontAlgn="base" hangingPunct="0">
              <a:spcBef>
                <a:spcPct val="10000"/>
              </a:spcBef>
              <a:spcAft>
                <a:spcPct val="0"/>
              </a:spcAft>
              <a:buClr>
                <a:srgbClr val="0075BD"/>
              </a:buClr>
              <a:buChar char="»"/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5F86F7-5C81-F347-85D6-86348F6ABD55}" type="slidenum">
              <a:rPr lang="en-US" altLang="en-US" sz="8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69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>
            <a:extLst>
              <a:ext uri="{FF2B5EF4-FFF2-40B4-BE49-F238E27FC236}">
                <a16:creationId xmlns:a16="http://schemas.microsoft.com/office/drawing/2014/main" id="{E955DAB1-25E5-F04D-9A40-15B67415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117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6E8065A8-65F6-8C4A-89DC-55B5DB82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52400"/>
            <a:ext cx="6324600" cy="914400"/>
          </a:xfrm>
          <a:prstGeom prst="rect">
            <a:avLst/>
          </a:prstGeom>
          <a:solidFill>
            <a:srgbClr val="0D0D0D">
              <a:alpha val="47058"/>
            </a:srgbClr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blurRad="25400" dist="25399" dir="2700000" algn="ctr" rotWithShape="0">
              <a:schemeClr val="tx1">
                <a:alpha val="79999"/>
              </a:scheme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2900" b="1">
                <a:solidFill>
                  <a:schemeClr val="bg1"/>
                </a:solidFill>
                <a:latin typeface="Helvetica" pitchFamily="-92" charset="0"/>
                <a:ea typeface="Helvetica" pitchFamily="-92" charset="0"/>
                <a:cs typeface="Helvetica" pitchFamily="-92" charset="0"/>
              </a:rPr>
              <a:t>Unprecedented  Access to Space Weather Information</a:t>
            </a:r>
          </a:p>
        </p:txBody>
      </p:sp>
      <p:pic>
        <p:nvPicPr>
          <p:cNvPr id="25603" name="Picture 11" descr="iswa_logo.png">
            <a:extLst>
              <a:ext uri="{FF2B5EF4-FFF2-40B4-BE49-F238E27FC236}">
                <a16:creationId xmlns:a16="http://schemas.microsoft.com/office/drawing/2014/main" id="{5BCE496D-05D9-FA4C-92C7-CDD047E13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38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>
            <a:extLst>
              <a:ext uri="{FF2B5EF4-FFF2-40B4-BE49-F238E27FC236}">
                <a16:creationId xmlns:a16="http://schemas.microsoft.com/office/drawing/2014/main" id="{E2C8BA23-9487-CC4B-8FA6-9C57AF54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b="2237"/>
          <a:stretch>
            <a:fillRect/>
          </a:stretch>
        </p:blipFill>
        <p:spPr bwMode="auto">
          <a:xfrm>
            <a:off x="7934325" y="58738"/>
            <a:ext cx="10636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iswa_layout_example1.png">
            <a:extLst>
              <a:ext uri="{FF2B5EF4-FFF2-40B4-BE49-F238E27FC236}">
                <a16:creationId xmlns:a16="http://schemas.microsoft.com/office/drawing/2014/main" id="{5441F32E-0DF0-A24C-9C0B-E4E67E038D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295400"/>
            <a:ext cx="8001000" cy="496093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988EF6-B3AF-0E43-A176-0DD2569EC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6356350"/>
            <a:ext cx="8839200" cy="46196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7F7F7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http://</a:t>
            </a:r>
            <a:r>
              <a:rPr lang="en-US" b="1">
                <a:solidFill>
                  <a:srgbClr val="FF8000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iSWA</a:t>
            </a:r>
            <a:r>
              <a:rPr lang="en-US" b="1">
                <a:solidFill>
                  <a:srgbClr val="7F7F7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.ccmc.gsfc.nasa.gov</a:t>
            </a:r>
          </a:p>
        </p:txBody>
      </p:sp>
    </p:spTree>
    <p:extLst>
      <p:ext uri="{BB962C8B-B14F-4D97-AF65-F5344CB8AC3E}">
        <p14:creationId xmlns:p14="http://schemas.microsoft.com/office/powerpoint/2010/main" val="1484544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Picture 75.png">
            <a:extLst>
              <a:ext uri="{FF2B5EF4-FFF2-40B4-BE49-F238E27FC236}">
                <a16:creationId xmlns:a16="http://schemas.microsoft.com/office/drawing/2014/main" id="{0CF7FCBF-D784-AF44-AB41-1824B42D4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9103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Callout 4">
            <a:extLst>
              <a:ext uri="{FF2B5EF4-FFF2-40B4-BE49-F238E27FC236}">
                <a16:creationId xmlns:a16="http://schemas.microsoft.com/office/drawing/2014/main" id="{D99F23BC-6002-D842-A447-0A7AFDCD3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105400"/>
            <a:ext cx="1676400" cy="1600200"/>
          </a:xfrm>
          <a:prstGeom prst="rightArrowCallout">
            <a:avLst>
              <a:gd name="adj1" fmla="val 10509"/>
              <a:gd name="adj2" fmla="val 18963"/>
              <a:gd name="adj3" fmla="val 20167"/>
              <a:gd name="adj4" fmla="val 75519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Cygnet</a:t>
            </a:r>
          </a:p>
          <a:p>
            <a:pPr algn="ctr" eaLnBrk="1" hangingPunct="1">
              <a:defRPr/>
            </a:pPr>
            <a:r>
              <a:rPr lang="en-US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Date</a:t>
            </a:r>
          </a:p>
          <a:p>
            <a:pPr algn="ctr" eaLnBrk="1" hangingPunct="1">
              <a:defRPr/>
            </a:pPr>
            <a:r>
              <a:rPr lang="en-US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Controls</a:t>
            </a:r>
          </a:p>
          <a:p>
            <a:pPr algn="ctr" eaLnBrk="1" hangingPunct="1">
              <a:defRPr/>
            </a:pPr>
            <a:r>
              <a:rPr lang="en-US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Options</a:t>
            </a:r>
          </a:p>
        </p:txBody>
      </p:sp>
      <p:sp>
        <p:nvSpPr>
          <p:cNvPr id="6" name="Right Arrow Callout 5">
            <a:extLst>
              <a:ext uri="{FF2B5EF4-FFF2-40B4-BE49-F238E27FC236}">
                <a16:creationId xmlns:a16="http://schemas.microsoft.com/office/drawing/2014/main" id="{A0C64B93-E5CB-A644-9119-74ADDCD6D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1676400" cy="990600"/>
          </a:xfrm>
          <a:prstGeom prst="rightArrowCallout">
            <a:avLst>
              <a:gd name="adj1" fmla="val 10509"/>
              <a:gd name="adj2" fmla="val 18963"/>
              <a:gd name="adj3" fmla="val 20167"/>
              <a:gd name="adj4" fmla="val 75519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Cygnet</a:t>
            </a:r>
          </a:p>
          <a:p>
            <a:pPr algn="ctr" eaLnBrk="1" hangingPunct="1">
              <a:defRPr/>
            </a:pPr>
            <a:r>
              <a:rPr lang="en-US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Control</a:t>
            </a:r>
          </a:p>
          <a:p>
            <a:pPr algn="ctr" eaLnBrk="1" hangingPunct="1">
              <a:defRPr/>
            </a:pPr>
            <a:r>
              <a:rPr lang="en-US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Panel</a:t>
            </a:r>
          </a:p>
        </p:txBody>
      </p:sp>
      <p:sp>
        <p:nvSpPr>
          <p:cNvPr id="13" name="Left-Right Arrow Callout 12">
            <a:extLst>
              <a:ext uri="{FF2B5EF4-FFF2-40B4-BE49-F238E27FC236}">
                <a16:creationId xmlns:a16="http://schemas.microsoft.com/office/drawing/2014/main" id="{18A4774E-C50A-844A-8AE0-49AA83E82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52400"/>
            <a:ext cx="3733800" cy="530225"/>
          </a:xfrm>
          <a:prstGeom prst="leftRightArrowCallout">
            <a:avLst>
              <a:gd name="adj1" fmla="val 25000"/>
              <a:gd name="adj2" fmla="val 25000"/>
              <a:gd name="adj3" fmla="val 25005"/>
              <a:gd name="adj4" fmla="val 77111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Layout &amp; Global Controls</a:t>
            </a:r>
          </a:p>
        </p:txBody>
      </p:sp>
      <p:sp>
        <p:nvSpPr>
          <p:cNvPr id="9" name="Right Arrow Callout 8">
            <a:extLst>
              <a:ext uri="{FF2B5EF4-FFF2-40B4-BE49-F238E27FC236}">
                <a16:creationId xmlns:a16="http://schemas.microsoft.com/office/drawing/2014/main" id="{9CE24548-651B-7C48-9310-5C74173839D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10525" y="5895975"/>
            <a:ext cx="1066800" cy="838200"/>
          </a:xfrm>
          <a:prstGeom prst="rightArrowCallout">
            <a:avLst>
              <a:gd name="adj1" fmla="val 10509"/>
              <a:gd name="adj2" fmla="val 12648"/>
              <a:gd name="adj3" fmla="val 19268"/>
              <a:gd name="adj4" fmla="val 64375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200">
                <a:solidFill>
                  <a:srgbClr val="FFFFFF"/>
                </a:solidFill>
                <a:latin typeface="Helvetica Neue" pitchFamily="-92" charset="0"/>
                <a:ea typeface="Helvetica Neue" pitchFamily="-92" charset="0"/>
                <a:cs typeface="Helvetica Neue" pitchFamily="-92" charset="0"/>
              </a:rPr>
              <a:t>Movie Mode Control</a:t>
            </a:r>
          </a:p>
        </p:txBody>
      </p:sp>
    </p:spTree>
    <p:extLst>
      <p:ext uri="{BB962C8B-B14F-4D97-AF65-F5344CB8AC3E}">
        <p14:creationId xmlns:p14="http://schemas.microsoft.com/office/powerpoint/2010/main" val="1491209857"/>
      </p:ext>
    </p:extLst>
  </p:cSld>
  <p:clrMapOvr>
    <a:masterClrMapping/>
  </p:clrMapOvr>
</p:sld>
</file>

<file path=ppt/theme/theme1.xml><?xml version="1.0" encoding="utf-8"?>
<a:theme xmlns:a="http://schemas.openxmlformats.org/drawingml/2006/main" name="SWBootca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Bootcamp" id="{946F70B4-CA45-E948-9A17-032724E6772E}" vid="{6993E403-3612-5047-A199-A2BDDAA2B8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SWBootcamp</Template>
  <TotalTime>85</TotalTime>
  <Words>1300</Words>
  <Application>Microsoft Macintosh PowerPoint</Application>
  <PresentationFormat>On-screen Show (4:3)</PresentationFormat>
  <Paragraphs>187</Paragraphs>
  <Slides>19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Apple Casual</vt:lpstr>
      <vt:lpstr>Arial</vt:lpstr>
      <vt:lpstr>Arial Black</vt:lpstr>
      <vt:lpstr>Calibri</vt:lpstr>
      <vt:lpstr>Helvetica</vt:lpstr>
      <vt:lpstr>Helvetica Neue</vt:lpstr>
      <vt:lpstr>Helvetica Neue Bold Condensed</vt:lpstr>
      <vt:lpstr>Times New Roman</vt:lpstr>
      <vt:lpstr>SWBootcamp</vt:lpstr>
      <vt:lpstr>The Integrated Space Weather Analysis System </vt:lpstr>
      <vt:lpstr>PowerPoint Presentation</vt:lpstr>
      <vt:lpstr>PowerPoint Presentation</vt:lpstr>
      <vt:lpstr>PowerPoint Presentation</vt:lpstr>
      <vt:lpstr>iSWA Solution &amp; Deliverables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iSWA Impact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Chulaki, Anna (GSFC-674.0)[CATHOLIC UNIV OF AMERICA]</dc:creator>
  <cp:lastModifiedBy>Chulaki, Anna (GSFC-674.0)[CATHOLIC UNIV OF AMERICA]</cp:lastModifiedBy>
  <cp:revision>10</cp:revision>
  <dcterms:created xsi:type="dcterms:W3CDTF">2020-04-27T18:24:03Z</dcterms:created>
  <dcterms:modified xsi:type="dcterms:W3CDTF">2020-11-16T16:16:44Z</dcterms:modified>
</cp:coreProperties>
</file>