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  <p:sldMasterId id="2147483665" r:id="rId2"/>
  </p:sldMasterIdLst>
  <p:notesMasterIdLst>
    <p:notesMasterId r:id="rId34"/>
  </p:notesMasterIdLst>
  <p:sldIdLst>
    <p:sldId id="256" r:id="rId3"/>
    <p:sldId id="327" r:id="rId4"/>
    <p:sldId id="310" r:id="rId5"/>
    <p:sldId id="323" r:id="rId6"/>
    <p:sldId id="322" r:id="rId7"/>
    <p:sldId id="328" r:id="rId8"/>
    <p:sldId id="320" r:id="rId9"/>
    <p:sldId id="324" r:id="rId10"/>
    <p:sldId id="325" r:id="rId11"/>
    <p:sldId id="285" r:id="rId12"/>
    <p:sldId id="326" r:id="rId13"/>
    <p:sldId id="297" r:id="rId14"/>
    <p:sldId id="331" r:id="rId15"/>
    <p:sldId id="264" r:id="rId16"/>
    <p:sldId id="274" r:id="rId17"/>
    <p:sldId id="257" r:id="rId18"/>
    <p:sldId id="275" r:id="rId19"/>
    <p:sldId id="332" r:id="rId20"/>
    <p:sldId id="258" r:id="rId21"/>
    <p:sldId id="259" r:id="rId22"/>
    <p:sldId id="260" r:id="rId23"/>
    <p:sldId id="261" r:id="rId24"/>
    <p:sldId id="333" r:id="rId25"/>
    <p:sldId id="335" r:id="rId26"/>
    <p:sldId id="265" r:id="rId27"/>
    <p:sldId id="266" r:id="rId28"/>
    <p:sldId id="267" r:id="rId29"/>
    <p:sldId id="268" r:id="rId30"/>
    <p:sldId id="269" r:id="rId31"/>
    <p:sldId id="270" r:id="rId32"/>
    <p:sldId id="271" r:id="rId33"/>
  </p:sldIdLst>
  <p:sldSz cx="13004800" cy="9753600"/>
  <p:notesSz cx="6858000" cy="9144000"/>
  <p:defaultTextStyle>
    <a:lvl1pPr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1pPr>
    <a:lvl2pPr indent="3429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2pPr>
    <a:lvl3pPr indent="6858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9"/>
    <p:restoredTop sz="85876" autoAdjust="0"/>
  </p:normalViewPr>
  <p:slideViewPr>
    <p:cSldViewPr snapToGrid="0" snapToObjects="1">
      <p:cViewPr varScale="1">
        <p:scale>
          <a:sx n="58" d="100"/>
          <a:sy n="58" d="100"/>
        </p:scale>
        <p:origin x="1440" y="21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219207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ahala2.ccmc.gsfc.nasa.gov/challenges/sep.php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ahala2.ccmc.gsfc.nasa.gov/challenges/sep.php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cmc.gsfc.nasa.gov/challenges/flare.php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baseline="0" dirty="0"/>
              <a:t>Global Oscillation Network Group (GONG) </a:t>
            </a:r>
            <a:r>
              <a:rPr lang="en-US" sz="1200" b="1" baseline="0" dirty="0" err="1"/>
              <a:t>magnetogramsa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9EFE-6D43-BF42-925C-9BD144BB608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72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https://kahala2.ccmc.gsfc.nasa.gov/challenges/sep.php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076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https://kahala2.ccmc.gsfc.nasa.gov/challenges/sep.php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571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/>
            <a:r>
              <a:t>Newell, P. T., T. Sotirelis, K. Liou, C.-I. Meng, and F. J. Rich (2007), A nearly universal solar wind-magnetosphere coupling function inferred from 10 magnetospheric state variables, J. Geophys. Res., 112, A01206, doi:10.1029/2006JA012015.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38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4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31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2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20120307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9EFE-6D43-BF42-925C-9BD144BB608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A9EFE-6D43-BF42-925C-9BD144BB608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9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5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Ref: </a:t>
            </a:r>
            <a:r>
              <a:rPr lang="en-US" sz="2200" b="0" i="0" u="none" strike="noStrike" baseline="0" dirty="0">
                <a:latin typeface="Lucida Grande"/>
                <a:ea typeface="Lucida Grande"/>
                <a:cs typeface="Lucida Grande"/>
                <a:sym typeface="Lucida Grande"/>
              </a:rPr>
              <a:t>Falconer, D. A., R. L. Moore, A. F. </a:t>
            </a:r>
            <a:r>
              <a:rPr lang="en-US" sz="2200" b="0" i="0" u="none" strike="noStrike" baseline="0" dirty="0" err="1">
                <a:latin typeface="Lucida Grande"/>
                <a:ea typeface="Lucida Grande"/>
                <a:cs typeface="Lucida Grande"/>
                <a:sym typeface="Lucida Grande"/>
              </a:rPr>
              <a:t>Barghouty</a:t>
            </a:r>
            <a:r>
              <a:rPr lang="en-US" sz="2200" b="0" i="0" u="none" strike="noStrike" baseline="0" dirty="0">
                <a:latin typeface="Lucida Grande"/>
                <a:ea typeface="Lucida Grande"/>
                <a:cs typeface="Lucida Grande"/>
                <a:sym typeface="Lucida Grande"/>
              </a:rPr>
              <a:t>, and I. </a:t>
            </a:r>
            <a:r>
              <a:rPr lang="en-US" sz="2200" b="0" i="0" u="none" strike="noStrike" baseline="0" dirty="0" err="1">
                <a:latin typeface="Lucida Grande"/>
                <a:ea typeface="Lucida Grande"/>
                <a:cs typeface="Lucida Grande"/>
                <a:sym typeface="Lucida Grande"/>
              </a:rPr>
              <a:t>Khazanov</a:t>
            </a:r>
            <a:r>
              <a:rPr lang="en-US" sz="2200" b="0" i="0" u="none" strike="noStrike" baseline="0" dirty="0">
                <a:latin typeface="Lucida Grande"/>
                <a:ea typeface="Lucida Grande"/>
                <a:cs typeface="Lucida Grande"/>
                <a:sym typeface="Lucida Grande"/>
              </a:rPr>
              <a:t> (2014), MAG4 versus alternative techniques for forecasting active region flare productivity, Space Weather, 12, doi:10.1002/2013SW001024.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7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https://ccmc.gsfc.nasa.gov/challenges/flare.php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80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1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6543-C2D0-9344-B159-EC2D3F6015E1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FD90C-FEBF-2340-A62A-178F3320BC25}"/>
              </a:ext>
            </a:extLst>
          </p:cNvPr>
          <p:cNvSpPr txBox="1"/>
          <p:nvPr/>
        </p:nvSpPr>
        <p:spPr>
          <a:xfrm>
            <a:off x="1707757" y="276209"/>
            <a:ext cx="184730" cy="1011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973" dirty="0"/>
          </a:p>
        </p:txBody>
      </p:sp>
    </p:spTree>
    <p:extLst>
      <p:ext uri="{BB962C8B-B14F-4D97-AF65-F5344CB8AC3E}">
        <p14:creationId xmlns:p14="http://schemas.microsoft.com/office/powerpoint/2010/main" val="21967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BA57-1515-6C43-875D-A7A2B49A9A33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3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746361"/>
            <a:ext cx="2804160" cy="80386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746361"/>
            <a:ext cx="8249920" cy="80386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F091-B80E-4143-8AF2-DC2191024E40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79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628205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10397240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800-BEC6-EB45-BE1C-96F6075DE162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FD90C-FEBF-2340-A62A-178F3320BC25}"/>
              </a:ext>
            </a:extLst>
          </p:cNvPr>
          <p:cNvSpPr txBox="1"/>
          <p:nvPr/>
        </p:nvSpPr>
        <p:spPr>
          <a:xfrm>
            <a:off x="1707757" y="276209"/>
            <a:ext cx="184730" cy="1011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973" dirty="0"/>
          </a:p>
        </p:txBody>
      </p:sp>
    </p:spTree>
    <p:extLst>
      <p:ext uri="{BB962C8B-B14F-4D97-AF65-F5344CB8AC3E}">
        <p14:creationId xmlns:p14="http://schemas.microsoft.com/office/powerpoint/2010/main" val="352817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730270"/>
            <a:ext cx="11216640" cy="167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EAC8-75D2-0A4C-AB97-33BF0BBFD2FF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6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E32CD-D99F-3F4B-BCD9-EA2F8B47EF55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39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DC8F-25EA-B94E-ACC9-ADC9024FC304}" type="datetime1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2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825522"/>
            <a:ext cx="11216640" cy="15790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8907-6774-FB49-82A5-15C1BA0A2635}" type="datetime1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44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ABE8-7116-C44A-BC8D-DBD2C38F9EE9}" type="datetime1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730270"/>
            <a:ext cx="11216640" cy="167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E156-862B-7843-A643-8F6C9B2F8BD4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2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C7B8-4A9C-4A44-B008-E44DA56A351A}" type="datetime1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58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B11-C166-D04B-897B-3C47C205D19D}" type="datetime1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16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F864-4034-DC49-A9F2-2DFB6C280D9A}" type="datetime1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28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312B-5886-B74A-AD7E-8A7E2285D993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78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746361"/>
            <a:ext cx="2804160" cy="80386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746361"/>
            <a:ext cx="8249920" cy="80386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4714-6A86-9D4C-A80D-9F5A8207DD7D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2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360A-D956-2546-BD66-A895A265D355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9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7BBA-55B5-EB49-B906-5721DC862B63}" type="datetime1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2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825522"/>
            <a:ext cx="11216640" cy="15790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917A-0896-9C4E-8CD2-63A3BCFC1555}" type="datetime1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4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BD8E-6CC6-484F-9897-D1ACB69AD8AC}" type="datetime1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1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C4D7-94EB-FA48-A24A-D1F38DAB7764}" type="datetime1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3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9907-9479-4B41-A0A3-A21735CA9B10}" type="datetime1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6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AC3E6-A61F-1546-95AE-24A3C29E204F}" type="datetime1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730270"/>
            <a:ext cx="11216640" cy="1674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0E426-07B4-9646-B39B-5E41E3E5F675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FC136-6CBD-B549-BDB6-BDB759BAEBC0}"/>
              </a:ext>
            </a:extLst>
          </p:cNvPr>
          <p:cNvSpPr/>
          <p:nvPr/>
        </p:nvSpPr>
        <p:spPr>
          <a:xfrm>
            <a:off x="0" y="1"/>
            <a:ext cx="13004800" cy="5602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8B97F-3DC5-A44B-A50C-3390EA7CB4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45256" y="42263"/>
            <a:ext cx="524700" cy="432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B9232-68E2-B344-8B0E-E1503075D0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63080" y="43602"/>
            <a:ext cx="523061" cy="432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DA777-5124-2B4F-BE1A-34CEB1B45138}"/>
              </a:ext>
            </a:extLst>
          </p:cNvPr>
          <p:cNvSpPr txBox="1"/>
          <p:nvPr/>
        </p:nvSpPr>
        <p:spPr>
          <a:xfrm>
            <a:off x="0" y="18498"/>
            <a:ext cx="5964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Space Weather</a:t>
            </a:r>
            <a:r>
              <a:rPr lang="en-US" sz="2800" dirty="0">
                <a:solidFill>
                  <a:schemeClr val="bg1"/>
                </a:solidFill>
              </a:rPr>
              <a:t> Training 2020</a:t>
            </a:r>
          </a:p>
        </p:txBody>
      </p:sp>
    </p:spTree>
    <p:extLst>
      <p:ext uri="{BB962C8B-B14F-4D97-AF65-F5344CB8AC3E}">
        <p14:creationId xmlns:p14="http://schemas.microsoft.com/office/powerpoint/2010/main" val="103896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1" r:id="rId13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730270"/>
            <a:ext cx="11216640" cy="1674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FA614-6979-DD42-9E15-3F2968F9E920}" type="datetime1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FC136-6CBD-B549-BDB6-BDB759BAEBC0}"/>
              </a:ext>
            </a:extLst>
          </p:cNvPr>
          <p:cNvSpPr/>
          <p:nvPr/>
        </p:nvSpPr>
        <p:spPr>
          <a:xfrm>
            <a:off x="0" y="1"/>
            <a:ext cx="13004800" cy="5602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7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8B97F-3DC5-A44B-A50C-3390EA7CB4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45256" y="42263"/>
            <a:ext cx="524700" cy="432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B9232-68E2-B344-8B0E-E1503075D0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63080" y="43602"/>
            <a:ext cx="523061" cy="432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DA777-5124-2B4F-BE1A-34CEB1B45138}"/>
              </a:ext>
            </a:extLst>
          </p:cNvPr>
          <p:cNvSpPr txBox="1"/>
          <p:nvPr/>
        </p:nvSpPr>
        <p:spPr>
          <a:xfrm>
            <a:off x="0" y="2975"/>
            <a:ext cx="5328515" cy="28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73" b="1" dirty="0">
                <a:solidFill>
                  <a:schemeClr val="bg1"/>
                </a:solidFill>
              </a:rPr>
              <a:t>Space Weather</a:t>
            </a:r>
            <a:r>
              <a:rPr lang="en-US" sz="5973" dirty="0">
                <a:solidFill>
                  <a:schemeClr val="bg1"/>
                </a:solidFill>
              </a:rPr>
              <a:t> Training 2020</a:t>
            </a:r>
          </a:p>
        </p:txBody>
      </p:sp>
    </p:spTree>
    <p:extLst>
      <p:ext uri="{BB962C8B-B14F-4D97-AF65-F5344CB8AC3E}">
        <p14:creationId xmlns:p14="http://schemas.microsoft.com/office/powerpoint/2010/main" val="369905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yzheng1/Documents/projects/SWRC_project/overview_4thworkshop/iswa_download_20120307CMEs.mp4" TargetMode="External"/><Relationship Id="rId1" Type="http://schemas.microsoft.com/office/2007/relationships/media" Target="file://localhost/Users/yzheng1/Documents/projects/SWRC_project/overview_4thworkshop/iswa_download_20120307CMEs.mp4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gi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weather.inf.brad.ac.uk/asa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paceweather.inf.brad.ac.uk/asap/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weather.inf.brad.ac.uk/asa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cmc.gsfc.nasa.gov/challenges/flare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iswa.gsfc.nasa.gov/IswaSystemWebApp/index.jsp?i_1=606&amp;l_1=7&amp;t_1=33&amp;w_1=1721&amp;h_1=865&amp;s_1=0" TargetMode="External"/><Relationship Id="rId4" Type="http://schemas.openxmlformats.org/officeDocument/2006/relationships/hyperlink" Target="http://spaceweather.inf.brad.ac.uk/asap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kauai.ccmc.gsfc.nasa.gov/CMR/view/model/SimulationModel?resourceID=spase://CCMC/SimulationModel/HESPERIA_REleASE/v20190101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weather.inf.brad.ac.uk/asap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weather.inf.brad.ac.uk/asap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cmc.gsfc.nasa.gov/RoR_WWW/pbmod-rt/PBMOD-Tex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cmc.gsfc.nasa.gov/models/modelinfo.php?model=ABBYNorma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cmc.gsfc.nasa.gov/models/modelinfo.php?model=WINDM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file:////Users/yzheng1/Documents/paper/others/Arik_Posner/arik_ahead_20121108_cor2_512.mpg" TargetMode="External"/><Relationship Id="rId7" Type="http://schemas.openxmlformats.org/officeDocument/2006/relationships/image" Target="../media/image8.png"/><Relationship Id="rId2" Type="http://schemas.openxmlformats.org/officeDocument/2006/relationships/video" Target="file:////Users/yzheng1/Documents/paper/others/Arik_Posner/Arik_behind_20121108_cor2_512.mpg" TargetMode="External"/><Relationship Id="rId1" Type="http://schemas.microsoft.com/office/2007/relationships/media" Target="file:////Users/yzheng1/Documents/paper/others/Arik_Posner/Arik_behind_20121108_cor2_512.mpg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video" Target="file:////Users/yzheng1/Documents/paper/others/Arik_Posner/arik_ahead_20121108_cor2_512.m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225550" y="2532509"/>
            <a:ext cx="10464800" cy="2354146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5400" dirty="0"/>
              <a:t>Space Weather Models running in real-time or forecasting mode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1270000" y="64516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i="1" dirty="0"/>
              <a:t>Yihua Zheng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025804E-D3AB-E94A-A4E3-5FB127E99F9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842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indent="3429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fld id="{3C64EBA8-AC0B-A948-A437-2BCA5C81682C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06400" y="1296221"/>
            <a:ext cx="11159524" cy="1167435"/>
          </a:xfrm>
          <a:prstGeom prst="rect">
            <a:avLst/>
          </a:prstGeom>
        </p:spPr>
        <p:txBody>
          <a:bodyPr/>
          <a:lstStyle/>
          <a:p>
            <a:pPr defTabSz="650230" rtl="0">
              <a:spcBef>
                <a:spcPct val="0"/>
              </a:spcBef>
              <a:defRPr/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ENLIL Visualization</a:t>
            </a:r>
          </a:p>
        </p:txBody>
      </p:sp>
      <p:pic>
        <p:nvPicPr>
          <p:cNvPr id="17" name="Picture 16" descr="p3_enlil_movie.pdf"/>
          <p:cNvPicPr>
            <a:picLocks noChangeAspect="1"/>
          </p:cNvPicPr>
          <p:nvPr/>
        </p:nvPicPr>
        <p:blipFill>
          <a:blip r:embed="rId3"/>
          <a:srcRect l="18000" t="23155" r="17100" b="19847"/>
          <a:stretch>
            <a:fillRect/>
          </a:stretch>
        </p:blipFill>
        <p:spPr>
          <a:xfrm>
            <a:off x="326366" y="2669547"/>
            <a:ext cx="5624774" cy="4032162"/>
          </a:xfrm>
          <a:prstGeom prst="rect">
            <a:avLst/>
          </a:prstGeom>
        </p:spPr>
      </p:pic>
      <p:pic>
        <p:nvPicPr>
          <p:cNvPr id="18" name="Picture 17" descr="P4_ enlil-1.pdf"/>
          <p:cNvPicPr>
            <a:picLocks noChangeAspect="1"/>
          </p:cNvPicPr>
          <p:nvPr/>
        </p:nvPicPr>
        <p:blipFill>
          <a:blip r:embed="rId4"/>
          <a:srcRect l="18000" t="22052" r="18000" b="18744"/>
          <a:stretch>
            <a:fillRect/>
          </a:stretch>
        </p:blipFill>
        <p:spPr>
          <a:xfrm>
            <a:off x="6173101" y="2669546"/>
            <a:ext cx="6181460" cy="46674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69527" y="7542889"/>
            <a:ext cx="6207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Courtesy of </a:t>
            </a:r>
            <a:r>
              <a:rPr lang="en-US" sz="3200" dirty="0" err="1">
                <a:solidFill>
                  <a:schemeClr val="tx1"/>
                </a:solidFill>
              </a:rPr>
              <a:t>Stijn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Calders</a:t>
            </a:r>
            <a:r>
              <a:rPr lang="en-US" sz="3200" dirty="0">
                <a:solidFill>
                  <a:schemeClr val="tx1"/>
                </a:solidFill>
              </a:rPr>
              <a:t> @BIRA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7B5E3-2378-854B-A6BC-0E6CA081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33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iswa_download_20120307CMEs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675" y="1648560"/>
            <a:ext cx="12356757" cy="7157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31091" y="744337"/>
            <a:ext cx="154459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Helvetica"/>
                <a:cs typeface="Helvetica"/>
              </a:rPr>
              <a:t>Modeling of solar wind under stormy conditions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Helvetica"/>
                <a:cs typeface="Helvetica"/>
              </a:rPr>
              <a:t>Earth-directed</a:t>
            </a:r>
          </a:p>
        </p:txBody>
      </p:sp>
    </p:spTree>
    <p:extLst>
      <p:ext uri="{BB962C8B-B14F-4D97-AF65-F5344CB8AC3E}">
        <p14:creationId xmlns:p14="http://schemas.microsoft.com/office/powerpoint/2010/main" val="26126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ENLIL_etc.png"/>
          <p:cNvPicPr>
            <a:picLocks noChangeAspect="1"/>
          </p:cNvPicPr>
          <p:nvPr/>
        </p:nvPicPr>
        <p:blipFill>
          <a:blip r:embed="rId2"/>
          <a:srcRect r="1933" b="54545"/>
          <a:stretch>
            <a:fillRect/>
          </a:stretch>
        </p:blipFill>
        <p:spPr>
          <a:xfrm>
            <a:off x="0" y="1688879"/>
            <a:ext cx="12753377" cy="36658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588" y="5941849"/>
            <a:ext cx="4488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Helvetica"/>
                <a:cs typeface="Helvetica"/>
              </a:rPr>
              <a:t>WSA+ENLIL+cone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829" y="6913719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Helvetica"/>
                <a:cs typeface="Helvetica"/>
              </a:rPr>
              <a:t>Predicting impacts of </a:t>
            </a:r>
            <a:r>
              <a:rPr lang="en-US" sz="3600" dirty="0" err="1">
                <a:solidFill>
                  <a:schemeClr val="tx1"/>
                </a:solidFill>
                <a:latin typeface="Helvetica"/>
                <a:cs typeface="Helvetica"/>
              </a:rPr>
              <a:t>CMEs</a:t>
            </a:r>
            <a:endParaRPr lang="en-US" sz="36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6103" y="5869783"/>
            <a:ext cx="3076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Helvetica"/>
                <a:cs typeface="Helvetica"/>
              </a:rPr>
              <a:t>WSA+ENLIL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3385" y="6790608"/>
            <a:ext cx="520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Modeling and predicting the ambient solar wind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69" y="662154"/>
            <a:ext cx="9884437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b="1" dirty="0">
                <a:solidFill>
                  <a:schemeClr val="tx1"/>
                </a:solidFill>
                <a:latin typeface="Helvetica"/>
                <a:cs typeface="Helvetica"/>
              </a:rPr>
              <a:t>Forecasting capability enabled by WSA+ENLIL</a:t>
            </a:r>
          </a:p>
        </p:txBody>
      </p:sp>
    </p:spTree>
    <p:extLst>
      <p:ext uri="{BB962C8B-B14F-4D97-AF65-F5344CB8AC3E}">
        <p14:creationId xmlns:p14="http://schemas.microsoft.com/office/powerpoint/2010/main" val="418467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2EE8DA-D63E-B045-83D5-66F856244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1" y="1551829"/>
            <a:ext cx="9725001" cy="729375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CAE02E67-3264-C643-82A8-5AD8A1C1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5779" y="597955"/>
            <a:ext cx="2561624" cy="95387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/>
              <a:t>SWMF</a:t>
            </a:r>
          </a:p>
        </p:txBody>
      </p:sp>
    </p:spTree>
    <p:extLst>
      <p:ext uri="{BB962C8B-B14F-4D97-AF65-F5344CB8AC3E}">
        <p14:creationId xmlns:p14="http://schemas.microsoft.com/office/powerpoint/2010/main" val="123386916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10179920" y="547043"/>
            <a:ext cx="2561624" cy="95387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/>
              <a:t>SWMF</a:t>
            </a:r>
          </a:p>
        </p:txBody>
      </p:sp>
      <p:pic>
        <p:nvPicPr>
          <p:cNvPr id="74" name="mp_xing_20120712-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44534" y="1023980"/>
            <a:ext cx="5438732" cy="4411620"/>
          </a:xfrm>
          <a:prstGeom prst="rect">
            <a:avLst/>
          </a:prstGeom>
        </p:spPr>
      </p:pic>
      <p:pic>
        <p:nvPicPr>
          <p:cNvPr id="75" name="SWMF_xZcut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2534" y="1662026"/>
            <a:ext cx="5783649" cy="3280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SWMF_FAC.g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9535" y="5864578"/>
            <a:ext cx="6223000" cy="3457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GIC.g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0024" y="5435600"/>
            <a:ext cx="3803478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081558" y="667263"/>
            <a:ext cx="11102203" cy="2011749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/>
              <a:t>Flare Prediction Model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/>
              <a:t>ASAP (Automatic Solar Activity Prediction)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  <a:hlinkClick r:id="rId3"/>
              </a:rPr>
              <a:t>http://spaceweather.inf.brad.ac.uk/asap/</a:t>
            </a:r>
          </a:p>
        </p:txBody>
      </p:sp>
      <p:pic>
        <p:nvPicPr>
          <p:cNvPr id="47" name="ASAP_sampl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8959" y="2975576"/>
            <a:ext cx="6350000" cy="635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86733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492421" y="518984"/>
            <a:ext cx="10320638" cy="146506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/>
              <a:t>Flare Prediction Model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600" dirty="0"/>
              <a:t>ASSA (Automatic Solar Synoptic Analyzer)</a:t>
            </a:r>
            <a:endParaRPr sz="36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Picture 2" descr="AS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2181759"/>
            <a:ext cx="7148491" cy="7148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6982" y="3737421"/>
            <a:ext cx="435781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Provided by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tx1"/>
              </a:solidFill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Korean Space Weather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Center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2233827" y="0"/>
            <a:ext cx="8802125" cy="156288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200" dirty="0"/>
              <a:t>Flare Prediction Model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200" dirty="0"/>
              <a:t>MAG4 (UAH/MSFC, Falconer et al.)</a:t>
            </a:r>
            <a:endParaRPr sz="3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" name="Picture 1" descr="mag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96" y="1834731"/>
            <a:ext cx="9546256" cy="73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485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2357396" y="617838"/>
            <a:ext cx="8121134" cy="86497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600" dirty="0"/>
              <a:t>Flare Scoreboard</a:t>
            </a:r>
            <a:br>
              <a:rPr lang="en-US" sz="3600" dirty="0"/>
            </a:br>
            <a:r>
              <a:rPr lang="en-US" sz="1800" dirty="0">
                <a:hlinkClick r:id="rId3"/>
              </a:rPr>
              <a:t>https://ccmc.gsfc.nasa.gov/challenges/flare.php</a:t>
            </a:r>
            <a:endParaRPr sz="36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BDF05-8CD5-EF46-8CC7-AD67FB2EDBB9}"/>
              </a:ext>
            </a:extLst>
          </p:cNvPr>
          <p:cNvSpPr txBox="1"/>
          <p:nvPr/>
        </p:nvSpPr>
        <p:spPr>
          <a:xfrm>
            <a:off x="536147" y="8361517"/>
            <a:ext cx="11763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5"/>
              </a:rPr>
              <a:t>https://iswa.gsfc.nasa.gov/IswaSystemWebApp/index.jsp?i_1=606&amp;l_1=7&amp;t_1=33&amp;w_1=1721&amp;h_1=865&amp;s_1=0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8DA7D-E3B7-A74D-9614-93D2E58A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5" y="2001795"/>
            <a:ext cx="12683155" cy="5115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8B6323-5CE3-FF47-9E69-1AE77A16C4FF}"/>
              </a:ext>
            </a:extLst>
          </p:cNvPr>
          <p:cNvSpPr txBox="1"/>
          <p:nvPr/>
        </p:nvSpPr>
        <p:spPr>
          <a:xfrm>
            <a:off x="3191759" y="7636474"/>
            <a:ext cx="6942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Beta Flare Scoreboard Result</a:t>
            </a:r>
          </a:p>
        </p:txBody>
      </p:sp>
    </p:spTree>
    <p:extLst>
      <p:ext uri="{BB962C8B-B14F-4D97-AF65-F5344CB8AC3E}">
        <p14:creationId xmlns:p14="http://schemas.microsoft.com/office/powerpoint/2010/main" val="31502871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864975" y="1057363"/>
            <a:ext cx="10464800" cy="3302000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800" dirty="0"/>
              <a:t>SEP prediction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800" dirty="0" err="1"/>
              <a:t>REleASE</a:t>
            </a:r>
            <a:r>
              <a:rPr sz="4800" dirty="0"/>
              <a:t> (Relativistic electron Alert System for Exploration) 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864975" y="5535826"/>
            <a:ext cx="11738918" cy="247135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lvl="0" algn="l">
              <a:lnSpc>
                <a:spcPct val="170000"/>
              </a:lnSpc>
              <a:defRPr sz="1800">
                <a:solidFill>
                  <a:srgbClr val="000000"/>
                </a:solidFill>
              </a:defRPr>
            </a:pPr>
            <a:r>
              <a:rPr sz="8000" dirty="0">
                <a:latin typeface="Helvetica" pitchFamily="2" charset="0"/>
              </a:rPr>
              <a:t>Proton flux forecast model based on electron measurements by SOHO/COSTEP</a:t>
            </a:r>
          </a:p>
          <a:p>
            <a:pPr lvl="0" algn="l">
              <a:lnSpc>
                <a:spcPct val="170000"/>
              </a:lnSpc>
              <a:defRPr sz="1800">
                <a:solidFill>
                  <a:srgbClr val="000000"/>
                </a:solidFill>
              </a:defRPr>
            </a:pPr>
            <a:r>
              <a:rPr sz="8000" dirty="0">
                <a:latin typeface="Helvetica" pitchFamily="2" charset="0"/>
              </a:rPr>
              <a:t>developed by Arik Posner</a:t>
            </a:r>
            <a:endParaRPr lang="en-US" sz="8000" dirty="0">
              <a:latin typeface="Helvetica" pitchFamily="2" charset="0"/>
            </a:endParaRPr>
          </a:p>
          <a:p>
            <a:pPr lvl="0" algn="l">
              <a:lnSpc>
                <a:spcPct val="170000"/>
              </a:lnSpc>
              <a:defRPr sz="1800">
                <a:solidFill>
                  <a:srgbClr val="000000"/>
                </a:solidFill>
              </a:defRPr>
            </a:pPr>
            <a:r>
              <a:rPr sz="8000" dirty="0">
                <a:latin typeface="Helvetica" pitchFamily="2" charset="0"/>
              </a:rPr>
              <a:t>Reference: Posner, A. (2007), Up to 1-hour forecasting of radiation hazards from solar energetic ion events with relativistic electrons, Space Weather, 5, S05001, doi:10.1029/2006SW000268.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F7A1B-3110-1F4F-AD62-A64F33853661}"/>
              </a:ext>
            </a:extLst>
          </p:cNvPr>
          <p:cNvSpPr txBox="1"/>
          <p:nvPr/>
        </p:nvSpPr>
        <p:spPr>
          <a:xfrm>
            <a:off x="2127644" y="7888753"/>
            <a:ext cx="87495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hlinkClick r:id="rId2"/>
              </a:rPr>
              <a:t>HESPERIA_REleASE</a:t>
            </a:r>
            <a:r>
              <a:rPr lang="en-US" b="1" dirty="0">
                <a:solidFill>
                  <a:srgbClr val="0070C0"/>
                </a:solidFill>
                <a:hlinkClick r:id="rId2"/>
              </a:rPr>
              <a:t> (v20190101)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5600" y="3251200"/>
            <a:ext cx="10078720" cy="2709333"/>
          </a:xfrm>
        </p:spPr>
        <p:txBody>
          <a:bodyPr/>
          <a:lstStyle/>
          <a:p>
            <a:r>
              <a:rPr lang="en-US" sz="6827" dirty="0"/>
              <a:t>About WSA+ENLIL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2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2184400" y="195648"/>
            <a:ext cx="8636000" cy="1143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800" dirty="0" err="1"/>
              <a:t>RELeASE</a:t>
            </a:r>
            <a:r>
              <a:rPr sz="4800" dirty="0"/>
              <a:t>: </a:t>
            </a:r>
            <a:r>
              <a:rPr lang="en-US" sz="4800" dirty="0"/>
              <a:t>E</a:t>
            </a:r>
            <a:r>
              <a:rPr sz="4800" dirty="0"/>
              <a:t>xample</a:t>
            </a:r>
          </a:p>
        </p:txBody>
      </p:sp>
      <p:pic>
        <p:nvPicPr>
          <p:cNvPr id="53" name="SOHO_costep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5400" y="5428048"/>
            <a:ext cx="8128000" cy="406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release_right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5400" y="1351348"/>
            <a:ext cx="8128000" cy="406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2058773" y="1142314"/>
            <a:ext cx="8788400" cy="1930400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800" dirty="0"/>
              <a:t>SEP </a:t>
            </a:r>
            <a:r>
              <a:rPr lang="en-US" sz="4800" dirty="0"/>
              <a:t>P</a:t>
            </a:r>
            <a:r>
              <a:rPr sz="4800" dirty="0"/>
              <a:t>rediction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/>
              <a:t>UMA </a:t>
            </a:r>
            <a:r>
              <a:rPr lang="en-US" sz="4800" dirty="0"/>
              <a:t>P</a:t>
            </a:r>
            <a:r>
              <a:rPr sz="4800" dirty="0"/>
              <a:t>roton </a:t>
            </a:r>
            <a:r>
              <a:rPr lang="en-US" sz="4800" dirty="0"/>
              <a:t>F</a:t>
            </a:r>
            <a:r>
              <a:rPr sz="4800" dirty="0"/>
              <a:t>lux </a:t>
            </a:r>
            <a:r>
              <a:rPr lang="en-US" sz="4800" dirty="0"/>
              <a:t>F</a:t>
            </a:r>
            <a:r>
              <a:rPr sz="4800" dirty="0"/>
              <a:t>orecast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220573" y="3799016"/>
            <a:ext cx="10464800" cy="279949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 err="1"/>
              <a:t>Núñez</a:t>
            </a:r>
            <a:r>
              <a:rPr sz="4200" dirty="0"/>
              <a:t>, M. (2011), Predicting solar energetic proton events (E &gt; 10 MeV), Space Weather, 9, S07003, </a:t>
            </a:r>
            <a:r>
              <a:rPr sz="4200" dirty="0" err="1"/>
              <a:t>doi</a:t>
            </a:r>
            <a:r>
              <a:rPr sz="4200" dirty="0"/>
              <a:t> 10.1029/2010SW000640.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2918090" y="638097"/>
            <a:ext cx="7168870" cy="9367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400" dirty="0"/>
              <a:t>UMASEP </a:t>
            </a:r>
            <a:r>
              <a:rPr lang="en-US" sz="4400" dirty="0"/>
              <a:t>M</a:t>
            </a:r>
            <a:r>
              <a:rPr sz="4400" dirty="0"/>
              <a:t>odel</a:t>
            </a:r>
          </a:p>
        </p:txBody>
      </p:sp>
      <p:pic>
        <p:nvPicPr>
          <p:cNvPr id="60" name="UMASEP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617" y="1574800"/>
            <a:ext cx="9439817" cy="7836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887839" y="790833"/>
            <a:ext cx="9159102" cy="98853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070C0"/>
                </a:solidFill>
              </a:rPr>
              <a:t>ISEP &amp; SEP Scoreboard</a:t>
            </a:r>
            <a:br>
              <a:rPr lang="en-US" sz="3600" dirty="0"/>
            </a:br>
            <a:r>
              <a:rPr lang="en-US" sz="3100" dirty="0"/>
              <a:t>https://kahala2.ccmc.gsfc.nasa.gov/</a:t>
            </a:r>
            <a:r>
              <a:rPr lang="en-US" sz="3100" dirty="0" err="1"/>
              <a:t>isep</a:t>
            </a:r>
            <a:r>
              <a:rPr lang="en-US" sz="3100" dirty="0"/>
              <a:t>/</a:t>
            </a:r>
            <a:endParaRPr sz="31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03A26-7F03-8D44-96A3-CE29476F6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3" y="2882386"/>
            <a:ext cx="12316711" cy="41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014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887839" y="790833"/>
            <a:ext cx="9159102" cy="98853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070C0"/>
                </a:solidFill>
              </a:rPr>
              <a:t>ISEP &amp; SEP Scoreboard</a:t>
            </a:r>
            <a:br>
              <a:rPr lang="en-US" sz="3600" dirty="0"/>
            </a:br>
            <a:r>
              <a:rPr lang="en-US" sz="3100" dirty="0"/>
              <a:t>https://kahala2.ccmc.gsfc.nasa.gov/</a:t>
            </a:r>
            <a:r>
              <a:rPr lang="en-US" sz="3100" dirty="0" err="1"/>
              <a:t>isep</a:t>
            </a:r>
            <a:r>
              <a:rPr lang="en-US" sz="3100" dirty="0"/>
              <a:t>/</a:t>
            </a:r>
            <a:endParaRPr sz="31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0FB6F-E42A-E743-A178-9CA2FF267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8" y="2064093"/>
            <a:ext cx="10485222" cy="716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918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906" y="617837"/>
            <a:ext cx="11927115" cy="89281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7929932" y="1518868"/>
            <a:ext cx="487633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7030A0"/>
                </a:solidFill>
                <a:latin typeface="Helvetica" pitchFamily="2" charset="0"/>
              </a:rPr>
              <a:t>SWMF + </a:t>
            </a:r>
            <a:r>
              <a:rPr sz="2400" b="1" dirty="0" err="1">
                <a:solidFill>
                  <a:srgbClr val="7030A0"/>
                </a:solidFill>
                <a:latin typeface="Helvetica" pitchFamily="2" charset="0"/>
              </a:rPr>
              <a:t>Fok</a:t>
            </a:r>
            <a:r>
              <a:rPr sz="2400" b="1" dirty="0">
                <a:solidFill>
                  <a:srgbClr val="7030A0"/>
                </a:solidFill>
                <a:latin typeface="Helvetica" pitchFamily="2" charset="0"/>
              </a:rPr>
              <a:t> Ring Current Model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2862067" y="825534"/>
            <a:ext cx="653223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 dirty="0" err="1">
                <a:solidFill>
                  <a:srgbClr val="0070C0"/>
                </a:solidFill>
              </a:rPr>
              <a:t>Fok</a:t>
            </a:r>
            <a:r>
              <a:rPr sz="4200" b="1" dirty="0">
                <a:solidFill>
                  <a:srgbClr val="0070C0"/>
                </a:solidFill>
              </a:rPr>
              <a:t> Radiation Belt Model</a:t>
            </a:r>
          </a:p>
        </p:txBody>
      </p:sp>
      <p:pic>
        <p:nvPicPr>
          <p:cNvPr id="84" name="RBE_dem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022" y="1574457"/>
            <a:ext cx="11828162" cy="7693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1355477" y="705708"/>
            <a:ext cx="6984313" cy="91989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>
                <a:latin typeface="Helvetica" pitchFamily="2" charset="0"/>
              </a:rPr>
              <a:t>Auroral Model</a:t>
            </a:r>
            <a:r>
              <a:rPr lang="en-US" sz="3600" b="1" dirty="0">
                <a:latin typeface="Helvetica" pitchFamily="2" charset="0"/>
              </a:rPr>
              <a:t>: </a:t>
            </a:r>
            <a:r>
              <a:rPr sz="3600" b="1" dirty="0">
                <a:latin typeface="Helvetica" pitchFamily="2" charset="0"/>
              </a:rPr>
              <a:t>Ovation Prime</a:t>
            </a:r>
          </a:p>
        </p:txBody>
      </p:sp>
      <p:pic>
        <p:nvPicPr>
          <p:cNvPr id="87" name="ovation_prime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200" y="1625600"/>
            <a:ext cx="8001000" cy="8001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9219640" y="8550894"/>
            <a:ext cx="342241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0070C0"/>
                </a:solidFill>
              </a:rPr>
              <a:t>Newell et al., 2007, JGR</a:t>
            </a:r>
          </a:p>
        </p:txBody>
      </p:sp>
      <p:sp>
        <p:nvSpPr>
          <p:cNvPr id="89" name="Shape 89"/>
          <p:cNvSpPr/>
          <p:nvPr/>
        </p:nvSpPr>
        <p:spPr>
          <a:xfrm>
            <a:off x="5922496" y="4495989"/>
            <a:ext cx="1149354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0070C0"/>
                </a:solidFill>
              </a:rPr>
              <a:t>Text</a:t>
            </a:r>
          </a:p>
        </p:txBody>
      </p:sp>
      <p:sp>
        <p:nvSpPr>
          <p:cNvPr id="90" name="Shape 90"/>
          <p:cNvSpPr/>
          <p:nvPr/>
        </p:nvSpPr>
        <p:spPr>
          <a:xfrm>
            <a:off x="8969381" y="2710606"/>
            <a:ext cx="3368154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70C0"/>
                </a:solidFill>
                <a:latin typeface="Helvetica" pitchFamily="2" charset="0"/>
              </a:rPr>
              <a:t>E</a:t>
            </a:r>
            <a:r>
              <a:rPr sz="2800" dirty="0">
                <a:solidFill>
                  <a:srgbClr val="0070C0"/>
                </a:solidFill>
                <a:latin typeface="Helvetica" pitchFamily="2" charset="0"/>
              </a:rPr>
              <a:t>mpirical model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0070C0"/>
                </a:solidFill>
                <a:latin typeface="Helvetica" pitchFamily="2" charset="0"/>
              </a:rPr>
              <a:t>based on ACE measurements at L1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221975" y="420130"/>
            <a:ext cx="12579625" cy="1408670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000" b="1" dirty="0" err="1">
                <a:solidFill>
                  <a:srgbClr val="0070C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CTIPe</a:t>
            </a:r>
            <a:endParaRPr sz="4000" b="1" dirty="0">
              <a:solidFill>
                <a:srgbClr val="0070C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lvl="0" algn="ctr" defTabSz="457200">
              <a:defRPr sz="180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0070C0"/>
                </a:solidFill>
                <a:latin typeface="Adobe Arabic" panose="02040503050201020203" pitchFamily="18" charset="-78"/>
                <a:ea typeface="Verdana"/>
                <a:cs typeface="Adobe Arabic" panose="02040503050201020203" pitchFamily="18" charset="-78"/>
                <a:sym typeface="Verdana"/>
              </a:rPr>
              <a:t>Coupled Thermosphere Ionosphere </a:t>
            </a:r>
            <a:r>
              <a:rPr sz="4000" b="1" dirty="0" err="1">
                <a:solidFill>
                  <a:srgbClr val="0070C0"/>
                </a:solidFill>
                <a:latin typeface="Adobe Arabic" panose="02040503050201020203" pitchFamily="18" charset="-78"/>
                <a:ea typeface="Verdana"/>
                <a:cs typeface="Adobe Arabic" panose="02040503050201020203" pitchFamily="18" charset="-78"/>
                <a:sym typeface="Verdana"/>
              </a:rPr>
              <a:t>Plasmasphere</a:t>
            </a:r>
            <a:r>
              <a:rPr sz="4000" b="1" dirty="0">
                <a:solidFill>
                  <a:srgbClr val="0070C0"/>
                </a:solidFill>
                <a:latin typeface="Adobe Arabic" panose="02040503050201020203" pitchFamily="18" charset="-78"/>
                <a:ea typeface="Verdana"/>
                <a:cs typeface="Adobe Arabic" panose="02040503050201020203" pitchFamily="18" charset="-78"/>
                <a:sym typeface="Verdana"/>
              </a:rPr>
              <a:t> Electrodynamics Model</a:t>
            </a:r>
          </a:p>
        </p:txBody>
      </p:sp>
      <p:pic>
        <p:nvPicPr>
          <p:cNvPr id="95" name="ctip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532" y="2176163"/>
            <a:ext cx="10651971" cy="6621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1536700" y="323945"/>
            <a:ext cx="9550400" cy="15367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70C0"/>
                </a:solidFill>
              </a:rPr>
              <a:t>PBMOD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070C0"/>
                </a:solidFill>
              </a:rPr>
              <a:t>S</a:t>
            </a:r>
            <a:r>
              <a:rPr sz="3600" dirty="0">
                <a:solidFill>
                  <a:srgbClr val="0070C0"/>
                </a:solidFill>
              </a:rPr>
              <a:t>cintillation </a:t>
            </a:r>
            <a:r>
              <a:rPr lang="en-US" sz="3600" dirty="0">
                <a:solidFill>
                  <a:srgbClr val="0070C0"/>
                </a:solidFill>
              </a:rPr>
              <a:t>M</a:t>
            </a:r>
            <a:r>
              <a:rPr sz="3600" dirty="0">
                <a:solidFill>
                  <a:srgbClr val="0070C0"/>
                </a:solidFill>
              </a:rPr>
              <a:t>odel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1173934" y="2093558"/>
            <a:ext cx="10864335" cy="762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u="sng">
                <a:hlinkClick r:id="rId3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8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http://ccmc.gsfc.nasa.gov/RoR_WWW/pbmod-rt/PBMOD-Text.html</a:t>
            </a:r>
          </a:p>
        </p:txBody>
      </p:sp>
      <p:pic>
        <p:nvPicPr>
          <p:cNvPr id="99" name="PBMOD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027611"/>
            <a:ext cx="7075717" cy="420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BMOD_TEC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75717" y="2782960"/>
            <a:ext cx="5143501" cy="52723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23DB8-891C-7B48-A64F-C6A53F3DB409}"/>
              </a:ext>
            </a:extLst>
          </p:cNvPr>
          <p:cNvSpPr txBox="1"/>
          <p:nvPr/>
        </p:nvSpPr>
        <p:spPr>
          <a:xfrm>
            <a:off x="585531" y="8363271"/>
            <a:ext cx="1145273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2400" b="1" dirty="0">
                <a:solidFill>
                  <a:srgbClr val="0070C0"/>
                </a:solidFill>
              </a:rPr>
              <a:t>Physics Based </a:t>
            </a:r>
            <a:r>
              <a:rPr lang="en-US" sz="2400" b="1" dirty="0" err="1">
                <a:solidFill>
                  <a:srgbClr val="0070C0"/>
                </a:solidFill>
              </a:rPr>
              <a:t>MODels</a:t>
            </a:r>
            <a:r>
              <a:rPr lang="en-US" sz="2400" b="1" dirty="0">
                <a:solidFill>
                  <a:srgbClr val="0070C0"/>
                </a:solidFill>
              </a:rPr>
              <a:t> - Time-Dependent Model of The Global Low-Latitude Ionosphere, Plasma Irregularities, and Radio Scintillation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-03-13_orientation.pdf"/>
          <p:cNvPicPr>
            <a:picLocks noChangeAspect="1"/>
          </p:cNvPicPr>
          <p:nvPr/>
        </p:nvPicPr>
        <p:blipFill>
          <a:blip r:embed="rId3"/>
          <a:srcRect t="14845" b="8660"/>
          <a:stretch>
            <a:fillRect/>
          </a:stretch>
        </p:blipFill>
        <p:spPr>
          <a:xfrm>
            <a:off x="5010558" y="1168007"/>
            <a:ext cx="7188301" cy="66256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8279588" y="4188248"/>
            <a:ext cx="650240" cy="585216"/>
          </a:xfrm>
          <a:prstGeom prst="ellipse">
            <a:avLst/>
          </a:prstGeom>
          <a:solidFill>
            <a:srgbClr val="E800FF">
              <a:alpha val="54000"/>
            </a:srgbClr>
          </a:solidFill>
          <a:ln w="12700" cap="flat" cmpd="sng" algn="ctr">
            <a:solidFill>
              <a:srgbClr val="E8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8" tIns="65024" rIns="130048" bIns="65024" numCol="1" rtlCol="0" anchor="t" anchorCtr="0" compatLnSpc="1">
            <a:prstTxWarp prst="textNoShape">
              <a:avLst/>
            </a:prstTxWarp>
          </a:bodyPr>
          <a:lstStyle/>
          <a:p>
            <a:pPr algn="l" defTabSz="1300460" rtl="0" fontAlgn="base">
              <a:spcBef>
                <a:spcPct val="0"/>
              </a:spcBef>
              <a:spcAft>
                <a:spcPct val="0"/>
              </a:spcAft>
            </a:pPr>
            <a:endParaRPr lang="en-US" sz="2844">
              <a:solidFill>
                <a:schemeClr val="tx1"/>
              </a:solidFill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3917852" y="2653438"/>
            <a:ext cx="3975112" cy="1452320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rgbClr val="E8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58006" y="2202011"/>
            <a:ext cx="4076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Helvetica"/>
                <a:cs typeface="Helvetica"/>
              </a:rPr>
              <a:t>Wang-</a:t>
            </a:r>
            <a:r>
              <a:rPr lang="en-US" sz="2000" b="1" dirty="0" err="1">
                <a:solidFill>
                  <a:schemeClr val="tx1"/>
                </a:solidFill>
                <a:latin typeface="Helvetica"/>
                <a:cs typeface="Helvetica"/>
              </a:rPr>
              <a:t>Sheeley-Arge</a:t>
            </a:r>
            <a:r>
              <a:rPr lang="en-US" sz="2000" b="1" dirty="0">
                <a:solidFill>
                  <a:schemeClr val="tx1"/>
                </a:solidFill>
                <a:latin typeface="Helvetica"/>
                <a:cs typeface="Helvetica"/>
              </a:rPr>
              <a:t> (WSA Model)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latin typeface="Helvetica"/>
                <a:cs typeface="Helvetica"/>
              </a:rPr>
              <a:t>1 </a:t>
            </a:r>
            <a:r>
              <a:rPr lang="en-US" sz="2000" b="1" dirty="0" err="1">
                <a:solidFill>
                  <a:schemeClr val="tx1"/>
                </a:solidFill>
                <a:latin typeface="Helvetica"/>
                <a:cs typeface="Helvetica"/>
              </a:rPr>
              <a:t>Rs</a:t>
            </a:r>
            <a:r>
              <a:rPr lang="en-US" sz="2000" b="1" dirty="0">
                <a:solidFill>
                  <a:schemeClr val="tx1"/>
                </a:solidFill>
                <a:latin typeface="Helvetica"/>
                <a:cs typeface="Helvetica"/>
              </a:rPr>
              <a:t> – 21.5Rs (0.0046 -0.1AU)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976" y="3596993"/>
            <a:ext cx="47525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Helvetica" pitchFamily="2" charset="0"/>
              </a:rPr>
              <a:t>Photospheric</a:t>
            </a:r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 magnetic field maps (can be from satellite observations such as SOHO/MDI or SDO/HMI or ground-based observations such as the GONG </a:t>
            </a:r>
            <a:r>
              <a:rPr lang="en-US" sz="2800" dirty="0" err="1">
                <a:solidFill>
                  <a:schemeClr val="tx1"/>
                </a:solidFill>
                <a:latin typeface="Helvetica" pitchFamily="2" charset="0"/>
              </a:rPr>
              <a:t>magnetogram</a:t>
            </a:r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) are used as input to the WSA model (model solar corona up to 21.5 </a:t>
            </a:r>
            <a:r>
              <a:rPr lang="en-US" sz="2800" dirty="0" err="1">
                <a:solidFill>
                  <a:schemeClr val="tx1"/>
                </a:solidFill>
                <a:latin typeface="Helvetica" pitchFamily="2" charset="0"/>
              </a:rPr>
              <a:t>Rs</a:t>
            </a:r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) to represent the ambient solar wind.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976" y="710393"/>
            <a:ext cx="4118187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/>
                <a:cs typeface="Helvetica"/>
              </a:rPr>
              <a:t>The WSA+ENLIL Model Suite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4315" y="8643808"/>
            <a:ext cx="3243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Helvetica"/>
                <a:cs typeface="Helvetica"/>
              </a:rPr>
              <a:t>ENLIL: 0.1 AU – 2 AU (operations)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7302" y="8815636"/>
            <a:ext cx="638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Model of the solar wind in the </a:t>
            </a:r>
            <a:r>
              <a:rPr lang="en-US" sz="2800" dirty="0" err="1">
                <a:solidFill>
                  <a:schemeClr val="tx1"/>
                </a:solidFill>
              </a:rPr>
              <a:t>heliosphere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F4C11-5425-6343-A7B6-5DC1FA91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86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800442" y="1179384"/>
            <a:ext cx="11383319" cy="2008659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400" dirty="0" err="1">
                <a:solidFill>
                  <a:schemeClr val="tx2"/>
                </a:solidFill>
              </a:rPr>
              <a:t>ABBYNormal</a:t>
            </a:r>
            <a:endParaRPr sz="4400" dirty="0">
              <a:solidFill>
                <a:schemeClr val="tx2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7030A0"/>
                </a:solidFill>
              </a:rPr>
              <a:t>HF </a:t>
            </a:r>
            <a:r>
              <a:rPr lang="en-US" sz="4400" dirty="0">
                <a:solidFill>
                  <a:srgbClr val="7030A0"/>
                </a:solidFill>
              </a:rPr>
              <a:t>S</a:t>
            </a:r>
            <a:r>
              <a:rPr sz="4400" dirty="0">
                <a:solidFill>
                  <a:srgbClr val="7030A0"/>
                </a:solidFill>
              </a:rPr>
              <a:t>ignal </a:t>
            </a:r>
            <a:r>
              <a:rPr lang="en-US" sz="4400" dirty="0">
                <a:solidFill>
                  <a:srgbClr val="7030A0"/>
                </a:solidFill>
              </a:rPr>
              <a:t>A</a:t>
            </a:r>
            <a:r>
              <a:rPr sz="4400" dirty="0">
                <a:solidFill>
                  <a:srgbClr val="7030A0"/>
                </a:solidFill>
              </a:rPr>
              <a:t>bsorption</a:t>
            </a:r>
            <a:r>
              <a:rPr lang="en-US" sz="4400" dirty="0">
                <a:solidFill>
                  <a:srgbClr val="7030A0"/>
                </a:solidFill>
              </a:rPr>
              <a:t> due to Solar Flares</a:t>
            </a:r>
            <a:endParaRPr sz="4400" dirty="0">
              <a:solidFill>
                <a:srgbClr val="7030A0"/>
              </a:solidFill>
            </a:endParaRP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1259701" y="3359321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3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2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http://ccmc.gsfc.nasa.gov/models/modelinfo.php?model=ABBYNormal</a:t>
            </a:r>
          </a:p>
        </p:txBody>
      </p:sp>
      <p:pic>
        <p:nvPicPr>
          <p:cNvPr id="104" name="ABBYNorma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00" y="5232400"/>
            <a:ext cx="13322300" cy="383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1442995" y="759552"/>
            <a:ext cx="9257957" cy="1069248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4800" dirty="0">
                <a:solidFill>
                  <a:srgbClr val="7030A0"/>
                </a:solidFill>
              </a:rPr>
              <a:t>Predicted </a:t>
            </a:r>
            <a:r>
              <a:rPr sz="4800" dirty="0" err="1">
                <a:solidFill>
                  <a:srgbClr val="7030A0"/>
                </a:solidFill>
              </a:rPr>
              <a:t>Kp</a:t>
            </a:r>
            <a:r>
              <a:rPr sz="4800" dirty="0">
                <a:solidFill>
                  <a:srgbClr val="7030A0"/>
                </a:solidFill>
              </a:rPr>
              <a:t>, </a:t>
            </a:r>
            <a:r>
              <a:rPr sz="4800" dirty="0" err="1">
                <a:solidFill>
                  <a:srgbClr val="7030A0"/>
                </a:solidFill>
              </a:rPr>
              <a:t>Dst</a:t>
            </a:r>
            <a:endParaRPr sz="4800" dirty="0">
              <a:solidFill>
                <a:srgbClr val="7030A0"/>
              </a:solidFill>
            </a:endParaRPr>
          </a:p>
        </p:txBody>
      </p:sp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xfrm>
            <a:off x="948724" y="2355841"/>
            <a:ext cx="11062043" cy="4712223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 dirty="0" err="1">
                <a:solidFill>
                  <a:srgbClr val="0070C0"/>
                </a:solidFill>
              </a:rPr>
              <a:t>Kp</a:t>
            </a:r>
            <a:r>
              <a:rPr sz="4200" dirty="0">
                <a:solidFill>
                  <a:srgbClr val="0070C0"/>
                </a:solidFill>
              </a:rPr>
              <a:t> based on</a:t>
            </a:r>
            <a:r>
              <a:rPr lang="en-US" sz="4200" dirty="0">
                <a:solidFill>
                  <a:srgbClr val="0070C0"/>
                </a:solidFill>
              </a:rPr>
              <a:t> </a:t>
            </a:r>
            <a:r>
              <a:rPr sz="4200" dirty="0">
                <a:solidFill>
                  <a:srgbClr val="0070C0"/>
                </a:solidFill>
              </a:rPr>
              <a:t>Newell et al. </a:t>
            </a:r>
            <a:r>
              <a:rPr lang="en-US" sz="4200" dirty="0">
                <a:solidFill>
                  <a:srgbClr val="0070C0"/>
                </a:solidFill>
              </a:rPr>
              <a:t>F</a:t>
            </a:r>
            <a:r>
              <a:rPr sz="4200" dirty="0">
                <a:solidFill>
                  <a:srgbClr val="0070C0"/>
                </a:solidFill>
              </a:rPr>
              <a:t>ormula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 dirty="0" err="1">
                <a:solidFill>
                  <a:srgbClr val="0070C0"/>
                </a:solidFill>
              </a:rPr>
              <a:t>Dst</a:t>
            </a:r>
            <a:r>
              <a:rPr sz="4200" dirty="0">
                <a:solidFill>
                  <a:srgbClr val="0070C0"/>
                </a:solidFill>
              </a:rPr>
              <a:t> from SWMF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 dirty="0" err="1">
                <a:solidFill>
                  <a:srgbClr val="0070C0"/>
                </a:solidFill>
              </a:rPr>
              <a:t>Dst</a:t>
            </a:r>
            <a:r>
              <a:rPr sz="4200" dirty="0">
                <a:solidFill>
                  <a:srgbClr val="0070C0"/>
                </a:solidFill>
              </a:rPr>
              <a:t> from WINDMI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4200" u="sng" dirty="0">
              <a:solidFill>
                <a:srgbClr val="0070C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http://ccmc.gsfc.nasa.gov/models/modelinfo.php?model=WINDMI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704866" y="9040144"/>
            <a:ext cx="2926080" cy="519289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iswa_GONG.png"/>
          <p:cNvPicPr>
            <a:picLocks noChangeAspect="1"/>
          </p:cNvPicPr>
          <p:nvPr/>
        </p:nvPicPr>
        <p:blipFill>
          <a:blip r:embed="rId2"/>
          <a:srcRect l="4500" t="14400" r="2700" b="8640"/>
          <a:stretch>
            <a:fillRect/>
          </a:stretch>
        </p:blipFill>
        <p:spPr>
          <a:xfrm>
            <a:off x="549721" y="980454"/>
            <a:ext cx="10966777" cy="5684289"/>
          </a:xfrm>
          <a:prstGeom prst="rect">
            <a:avLst/>
          </a:prstGeom>
        </p:spPr>
      </p:pic>
      <p:pic>
        <p:nvPicPr>
          <p:cNvPr id="4" name="Picture 3" descr="iswa_SDO_HMI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334" y="5684260"/>
            <a:ext cx="3875173" cy="3875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9C9F3-3C1E-F643-8004-8A1FBB3A9DDE}"/>
              </a:ext>
            </a:extLst>
          </p:cNvPr>
          <p:cNvSpPr txBox="1"/>
          <p:nvPr/>
        </p:nvSpPr>
        <p:spPr>
          <a:xfrm>
            <a:off x="1629896" y="7795503"/>
            <a:ext cx="1431482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74179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En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24" y="4041926"/>
            <a:ext cx="6502400" cy="31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2796" y="1340144"/>
            <a:ext cx="8561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EN = Lord + LÍL = Storm, "Lord (of the) Storm"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1560" y="8027284"/>
            <a:ext cx="3427541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76" dirty="0">
                <a:solidFill>
                  <a:schemeClr val="tx1"/>
                </a:solidFill>
              </a:rPr>
              <a:t>Courtesy: </a:t>
            </a:r>
            <a:r>
              <a:rPr lang="en-US" sz="2276" dirty="0" err="1">
                <a:solidFill>
                  <a:schemeClr val="tx1"/>
                </a:solidFill>
              </a:rPr>
              <a:t>Dusan</a:t>
            </a:r>
            <a:r>
              <a:rPr lang="en-US" sz="2276" dirty="0">
                <a:solidFill>
                  <a:schemeClr val="tx1"/>
                </a:solidFill>
              </a:rPr>
              <a:t> </a:t>
            </a:r>
            <a:r>
              <a:rPr lang="en-US" sz="2276" dirty="0" err="1">
                <a:solidFill>
                  <a:schemeClr val="tx1"/>
                </a:solidFill>
              </a:rPr>
              <a:t>Odstrcil</a:t>
            </a:r>
            <a:endParaRPr lang="en-US" sz="2276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D17673-A08D-624B-8852-76D0108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8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765" y="2297044"/>
            <a:ext cx="10945707" cy="4009813"/>
          </a:xfrm>
        </p:spPr>
        <p:txBody>
          <a:bodyPr>
            <a:normAutofit fontScale="90000"/>
          </a:bodyPr>
          <a:lstStyle/>
          <a:p>
            <a:r>
              <a:rPr lang="en-US" sz="6827" dirty="0"/>
              <a:t>WSA+ENLIL: </a:t>
            </a:r>
            <a:br>
              <a:rPr lang="en-US" sz="6827" dirty="0"/>
            </a:br>
            <a:r>
              <a:rPr lang="en-US" sz="6827" dirty="0"/>
              <a:t>capable of modeling the solar wind for both ‘fair’ weather and ‘storm’ 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95960-F15B-8D47-A5FF-27BA4384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053" y="942696"/>
            <a:ext cx="9888882" cy="1192107"/>
          </a:xfrm>
        </p:spPr>
        <p:txBody>
          <a:bodyPr/>
          <a:lstStyle/>
          <a:p>
            <a:r>
              <a:rPr lang="en-US" sz="3600" dirty="0"/>
              <a:t>Fair weather: ambient solar wind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4" descr="2012-03-13_orientation.pdf"/>
          <p:cNvPicPr>
            <a:picLocks noChangeAspect="1"/>
          </p:cNvPicPr>
          <p:nvPr/>
        </p:nvPicPr>
        <p:blipFill>
          <a:blip r:embed="rId3"/>
          <a:srcRect t="14845" b="8660"/>
          <a:stretch>
            <a:fillRect/>
          </a:stretch>
        </p:blipFill>
        <p:spPr>
          <a:xfrm>
            <a:off x="1890677" y="1838240"/>
            <a:ext cx="7293963" cy="67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4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8853" y="1119505"/>
            <a:ext cx="10403839" cy="7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2" b="1" dirty="0">
                <a:solidFill>
                  <a:schemeClr val="tx1"/>
                </a:solidFill>
                <a:latin typeface="+mj-lt"/>
                <a:cs typeface="Arial"/>
              </a:rPr>
              <a:t>Stormy Weather: Eruptions (CME)</a:t>
            </a:r>
          </a:p>
        </p:txBody>
      </p:sp>
      <p:pic>
        <p:nvPicPr>
          <p:cNvPr id="4" name="Arik_behind_20121108_cor2_512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747" y="2167467"/>
            <a:ext cx="6177280" cy="6177280"/>
          </a:xfrm>
          <a:prstGeom prst="rect">
            <a:avLst/>
          </a:prstGeom>
        </p:spPr>
      </p:pic>
      <p:pic>
        <p:nvPicPr>
          <p:cNvPr id="7" name="arik_ahead_20121108_cor2_512.mp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0773" y="2167467"/>
            <a:ext cx="6177280" cy="6177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1B556-25F3-824F-95C5-DC2813B6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1637" y="849503"/>
            <a:ext cx="10726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Modeling of solar wind under stormy conditions</a:t>
            </a:r>
          </a:p>
        </p:txBody>
      </p:sp>
      <p:pic>
        <p:nvPicPr>
          <p:cNvPr id="3" name="Arik_20121108_071400_anim.tim-den_lpgFut.mp4">
            <a:hlinkClick r:id="" action="ppaction://media"/>
            <a:extLst>
              <a:ext uri="{FF2B5EF4-FFF2-40B4-BE49-F238E27FC236}">
                <a16:creationId xmlns:a16="http://schemas.microsoft.com/office/drawing/2014/main" id="{13031A66-BE1D-B44A-AADF-47B12A2D5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095" y="1939294"/>
            <a:ext cx="10651823" cy="66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1_SWBootca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Bootcamp" id="{946F70B4-CA45-E948-9A17-032724E6772E}" vid="{6993E403-3612-5047-A199-A2BDDAA2B860}"/>
    </a:ext>
  </a:extLst>
</a:theme>
</file>

<file path=ppt/theme/theme2.xml><?xml version="1.0" encoding="utf-8"?>
<a:theme xmlns:a="http://schemas.openxmlformats.org/drawingml/2006/main" name="SWBootca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Bootcamp" id="{946F70B4-CA45-E948-9A17-032724E6772E}" vid="{6993E403-3612-5047-A199-A2BDDAA2B860}"/>
    </a:ext>
  </a:extLst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798</Words>
  <Application>Microsoft Macintosh PowerPoint</Application>
  <PresentationFormat>Custom</PresentationFormat>
  <Paragraphs>91</Paragraphs>
  <Slides>31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Adobe Arabic</vt:lpstr>
      <vt:lpstr>Arial</vt:lpstr>
      <vt:lpstr>Arial Black</vt:lpstr>
      <vt:lpstr>Gill Sans</vt:lpstr>
      <vt:lpstr>Helvetica</vt:lpstr>
      <vt:lpstr>Lucida Grande</vt:lpstr>
      <vt:lpstr>Times New Roman</vt:lpstr>
      <vt:lpstr>Times Roman</vt:lpstr>
      <vt:lpstr>Verdana</vt:lpstr>
      <vt:lpstr>1_SWBootcamp</vt:lpstr>
      <vt:lpstr>SWBootcamp</vt:lpstr>
      <vt:lpstr>Space Weather Models running in real-time or forecasting mode</vt:lpstr>
      <vt:lpstr>About WSA+ENLIL</vt:lpstr>
      <vt:lpstr>PowerPoint Presentation</vt:lpstr>
      <vt:lpstr>PowerPoint Presentation</vt:lpstr>
      <vt:lpstr>PowerPoint Presentation</vt:lpstr>
      <vt:lpstr>WSA+ENLIL:  capable of modeling the solar wind for both ‘fair’ weather and ‘storm’ conditions</vt:lpstr>
      <vt:lpstr>Fair weather: ambient solar wind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SWMF</vt:lpstr>
      <vt:lpstr>SWMF</vt:lpstr>
      <vt:lpstr>Flare Prediction Model ASAP (Automatic Solar Activity Prediction) http://spaceweather.inf.brad.ac.uk/asap/</vt:lpstr>
      <vt:lpstr>Flare Prediction Model ASSA (Automatic Solar Synoptic Analyzer)</vt:lpstr>
      <vt:lpstr>Flare Prediction Model MAG4 (UAH/MSFC, Falconer et al.)</vt:lpstr>
      <vt:lpstr>Flare Scoreboard https://ccmc.gsfc.nasa.gov/challenges/flare.php</vt:lpstr>
      <vt:lpstr>SEP prediction REleASE (Relativistic electron Alert System for Exploration) </vt:lpstr>
      <vt:lpstr>RELeASE: Example</vt:lpstr>
      <vt:lpstr>SEP Prediction UMA Proton Flux Forecast</vt:lpstr>
      <vt:lpstr>UMASEP Model</vt:lpstr>
      <vt:lpstr>ISEP &amp; SEP Scoreboard https://kahala2.ccmc.gsfc.nasa.gov/isep/</vt:lpstr>
      <vt:lpstr>ISEP &amp; SEP Scoreboard https://kahala2.ccmc.gsfc.nasa.gov/isep/</vt:lpstr>
      <vt:lpstr>PowerPoint Presentation</vt:lpstr>
      <vt:lpstr>PowerPoint Presentation</vt:lpstr>
      <vt:lpstr>Auroral Model: Ovation Prime</vt:lpstr>
      <vt:lpstr>CTIPe Coupled Thermosphere Ionosphere Plasmasphere Electrodynamics Model</vt:lpstr>
      <vt:lpstr>PBMOD Scintillation Model</vt:lpstr>
      <vt:lpstr>ABBYNormal HF Signal Absorption due to Solar Flares</vt:lpstr>
      <vt:lpstr>Predicted Kp, Dst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Models running in real-time or forecasting mode</dc:title>
  <cp:lastModifiedBy>Zheng, Yihua (GSFC-6740)</cp:lastModifiedBy>
  <cp:revision>84</cp:revision>
  <dcterms:modified xsi:type="dcterms:W3CDTF">2020-05-01T02:28:27Z</dcterms:modified>
</cp:coreProperties>
</file>