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98" r:id="rId17"/>
    <p:sldId id="288" r:id="rId18"/>
    <p:sldId id="268" r:id="rId19"/>
    <p:sldId id="269" r:id="rId20"/>
    <p:sldId id="270" r:id="rId21"/>
    <p:sldId id="271" r:id="rId22"/>
    <p:sldId id="272" r:id="rId23"/>
    <p:sldId id="273" r:id="rId24"/>
    <p:sldId id="274" r:id="rId25"/>
    <p:sldId id="275" r:id="rId26"/>
    <p:sldId id="276" r:id="rId27"/>
    <p:sldId id="277" r:id="rId28"/>
    <p:sldId id="278" r:id="rId29"/>
    <p:sldId id="29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p:restoredTop sz="94626"/>
  </p:normalViewPr>
  <p:slideViewPr>
    <p:cSldViewPr snapToGrid="0" snapToObjects="1">
      <p:cViewPr varScale="1">
        <p:scale>
          <a:sx n="121" d="100"/>
          <a:sy n="121" d="100"/>
        </p:scale>
        <p:origin x="20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PlaceHolder 1"/>
          <p:cNvSpPr>
            <a:spLocks noGrp="1"/>
          </p:cNvSpPr>
          <p:nvPr>
            <p:ph type="body"/>
          </p:nvPr>
        </p:nvSpPr>
        <p:spPr>
          <a:xfrm>
            <a:off x="756000" y="5078520"/>
            <a:ext cx="6047640" cy="4811040"/>
          </a:xfrm>
          <a:prstGeom prst="rect">
            <a:avLst/>
          </a:prstGeom>
        </p:spPr>
        <p:txBody>
          <a:bodyPr wrap="none" lIns="0" tIns="0" rIns="0" bIns="0"/>
          <a:lstStyle/>
          <a:p>
            <a:r>
              <a:rPr lang="en-GB"/>
              <a:t>Click to edit the notes format</a:t>
            </a:r>
            <a:endParaRPr/>
          </a:p>
        </p:txBody>
      </p:sp>
      <p:sp>
        <p:nvSpPr>
          <p:cNvPr id="161" name="PlaceHolder 2"/>
          <p:cNvSpPr>
            <a:spLocks noGrp="1"/>
          </p:cNvSpPr>
          <p:nvPr>
            <p:ph type="hdr"/>
          </p:nvPr>
        </p:nvSpPr>
        <p:spPr>
          <a:xfrm>
            <a:off x="0" y="0"/>
            <a:ext cx="3280680" cy="534240"/>
          </a:xfrm>
          <a:prstGeom prst="rect">
            <a:avLst/>
          </a:prstGeom>
        </p:spPr>
        <p:txBody>
          <a:bodyPr wrap="none" lIns="0" tIns="0" rIns="0" bIns="0"/>
          <a:lstStyle/>
          <a:p>
            <a:r>
              <a:rPr lang="en-GB" sz="1400"/>
              <a:t>&lt;header&gt;</a:t>
            </a:r>
            <a:endParaRPr/>
          </a:p>
        </p:txBody>
      </p:sp>
      <p:sp>
        <p:nvSpPr>
          <p:cNvPr id="162" name="PlaceHolder 3"/>
          <p:cNvSpPr>
            <a:spLocks noGrp="1"/>
          </p:cNvSpPr>
          <p:nvPr>
            <p:ph type="dt"/>
          </p:nvPr>
        </p:nvSpPr>
        <p:spPr>
          <a:xfrm>
            <a:off x="4278960" y="0"/>
            <a:ext cx="3280680" cy="534240"/>
          </a:xfrm>
          <a:prstGeom prst="rect">
            <a:avLst/>
          </a:prstGeom>
        </p:spPr>
        <p:txBody>
          <a:bodyPr wrap="none" lIns="0" tIns="0" rIns="0" bIns="0"/>
          <a:lstStyle/>
          <a:p>
            <a:pPr algn="r"/>
            <a:r>
              <a:rPr lang="en-GB" sz="1400"/>
              <a:t>&lt;date/time&gt;</a:t>
            </a:r>
            <a:endParaRPr/>
          </a:p>
        </p:txBody>
      </p:sp>
      <p:sp>
        <p:nvSpPr>
          <p:cNvPr id="163" name="PlaceHolder 4"/>
          <p:cNvSpPr>
            <a:spLocks noGrp="1"/>
          </p:cNvSpPr>
          <p:nvPr>
            <p:ph type="ftr"/>
          </p:nvPr>
        </p:nvSpPr>
        <p:spPr>
          <a:xfrm>
            <a:off x="0" y="10157400"/>
            <a:ext cx="3280680" cy="534240"/>
          </a:xfrm>
          <a:prstGeom prst="rect">
            <a:avLst/>
          </a:prstGeom>
        </p:spPr>
        <p:txBody>
          <a:bodyPr wrap="none" lIns="0" tIns="0" rIns="0" bIns="0" anchor="b"/>
          <a:lstStyle/>
          <a:p>
            <a:r>
              <a:rPr lang="en-GB" sz="1400"/>
              <a:t>&lt;footer&gt;</a:t>
            </a:r>
            <a:endParaRPr/>
          </a:p>
        </p:txBody>
      </p:sp>
      <p:sp>
        <p:nvSpPr>
          <p:cNvPr id="164"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497ED520-FA49-4FA3-89FD-826A555B2A0F}" type="slidenum">
              <a:rPr lang="en-GB" sz="1400"/>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p:cNvSpPr>
          <p:nvPr>
            <p:ph type="body"/>
          </p:nvPr>
        </p:nvSpPr>
        <p:spPr>
          <a:xfrm>
            <a:off x="685800" y="4343400"/>
            <a:ext cx="5486040" cy="4114440"/>
          </a:xfrm>
          <a:prstGeom prst="rect">
            <a:avLst/>
          </a:prstGeom>
        </p:spPr>
        <p:txBody>
          <a:bodyPr/>
          <a:lstStyle/>
          <a:p>
            <a:r>
              <a:rPr lang="en-GB"/>
              <a:t>This lecture will describe features on the sun called coronal holes, and the high speed streams that result from them.  The coronal hole can be seen in this SDO AIA composite image (wavelengths 211, 193, and 171 Angstroms), as the dark purple area.  The bright areas are active regions.</a:t>
            </a:r>
            <a:endParaRPr/>
          </a:p>
        </p:txBody>
      </p:sp>
      <p:sp>
        <p:nvSpPr>
          <p:cNvPr id="321" name="TextShape 2"/>
          <p:cNvSpPr txBox="1"/>
          <p:nvPr/>
        </p:nvSpPr>
        <p:spPr>
          <a:xfrm>
            <a:off x="3884760" y="8685360"/>
            <a:ext cx="2971440" cy="456840"/>
          </a:xfrm>
          <a:prstGeom prst="rect">
            <a:avLst/>
          </a:prstGeom>
        </p:spPr>
        <p:txBody>
          <a:bodyPr anchor="b"/>
          <a:lstStyle/>
          <a:p>
            <a:pPr algn="r">
              <a:lnSpc>
                <a:spcPct val="100000"/>
              </a:lnSpc>
            </a:pPr>
            <a:fld id="{9DA00812-DBBD-4B11-B3F8-2DB05BAFD6FD}" type="slidenum">
              <a:rPr lang="en-GB" sz="1200">
                <a:solidFill>
                  <a:srgbClr val="000000"/>
                </a:solidFill>
                <a:latin typeface="+mn-lt"/>
                <a:ea typeface="+mn-ea"/>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p:cNvSpPr>
          <p:nvPr>
            <p:ph type="body"/>
          </p:nvPr>
        </p:nvSpPr>
        <p:spPr>
          <a:xfrm>
            <a:off x="685800" y="4343400"/>
            <a:ext cx="5486040" cy="4114440"/>
          </a:xfrm>
          <a:prstGeom prst="rect">
            <a:avLst/>
          </a:prstGeom>
        </p:spPr>
        <p:txBody>
          <a:bodyPr/>
          <a:lstStyle/>
          <a:p>
            <a:r>
              <a:rPr lang="en-GB" sz="1200" b="1" dirty="0">
                <a:solidFill>
                  <a:srgbClr val="264DC3"/>
                </a:solidFill>
              </a:rPr>
              <a:t>Coronal holes </a:t>
            </a:r>
            <a:r>
              <a:rPr lang="en-GB" sz="1200" dirty="0">
                <a:solidFill>
                  <a:srgbClr val="264DC3"/>
                </a:solidFill>
              </a:rPr>
              <a:t>correspond to regions of (locally) open magnetic fields. 
</a:t>
            </a:r>
            <a:endParaRPr dirty="0"/>
          </a:p>
          <a:p>
            <a:r>
              <a:rPr lang="en-GB" sz="1200" dirty="0">
                <a:solidFill>
                  <a:srgbClr val="264DC3"/>
                </a:solidFill>
              </a:rPr>
              <a:t>The image on the right shows the PFSS magnetic field model overlay on the SDO AIA 211, 193, 171, composite image. Again this model illustrates the closed magnetic field line structure over active regions, and the (locally) open coronal magnetic field lines.</a:t>
            </a:r>
            <a:endParaRPr dirty="0"/>
          </a:p>
          <a:p>
            <a:endParaRPr dirty="0"/>
          </a:p>
          <a:p>
            <a:r>
              <a:rPr lang="en-GB" sz="1200" dirty="0">
                <a:solidFill>
                  <a:srgbClr val="264DC3"/>
                </a:solidFill>
              </a:rPr>
              <a:t>The top right corona photograph from an eclipse (from Introduction to Space Physics) show coronal helmet streamers as bright structures, and the dark areas correspond to coronal holes.  The bottom right schematic for this photograph shows the presumed magnetic field configuration of the coronal for this photograph.  Helmet streamers appear above closed magnetic field lines and prominences, and coronal holes arise from (locally) open magnetic field lines.
</a:t>
            </a:r>
            <a:endParaRPr dirty="0"/>
          </a:p>
        </p:txBody>
      </p:sp>
      <p:sp>
        <p:nvSpPr>
          <p:cNvPr id="335" name="TextShape 2"/>
          <p:cNvSpPr txBox="1"/>
          <p:nvPr/>
        </p:nvSpPr>
        <p:spPr>
          <a:xfrm>
            <a:off x="3884760" y="8685360"/>
            <a:ext cx="2971440" cy="456840"/>
          </a:xfrm>
          <a:prstGeom prst="rect">
            <a:avLst/>
          </a:prstGeom>
        </p:spPr>
        <p:txBody>
          <a:bodyPr anchor="b"/>
          <a:lstStyle/>
          <a:p>
            <a:pPr algn="r">
              <a:lnSpc>
                <a:spcPct val="100000"/>
              </a:lnSpc>
            </a:pPr>
            <a:fld id="{D74FEC99-9A00-4758-BAA3-C5E1D9DBE2B6}" type="slidenum">
              <a:rPr lang="en-GB" sz="1200">
                <a:solidFill>
                  <a:srgbClr val="000000"/>
                </a:solidFill>
                <a:latin typeface="+mn-lt"/>
                <a:ea typeface="+mn-ea"/>
              </a:rPr>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p:cNvSpPr>
          <p:nvPr>
            <p:ph type="body"/>
          </p:nvPr>
        </p:nvSpPr>
        <p:spPr>
          <a:xfrm>
            <a:off x="685800" y="4343400"/>
            <a:ext cx="5486040" cy="4114440"/>
          </a:xfrm>
          <a:prstGeom prst="rect">
            <a:avLst/>
          </a:prstGeom>
        </p:spPr>
        <p:txBody>
          <a:bodyPr/>
          <a:lstStyle/>
          <a:p>
            <a:r>
              <a:rPr lang="en-GB"/>
              <a:t>What are high speed streams? </a:t>
            </a:r>
            <a:r>
              <a:rPr lang="en-GB" sz="1200" b="1">
                <a:solidFill>
                  <a:srgbClr val="264DC3"/>
                </a:solidFill>
              </a:rPr>
              <a:t>High speed solar wind streams </a:t>
            </a:r>
            <a:r>
              <a:rPr lang="en-GB" sz="1200">
                <a:solidFill>
                  <a:srgbClr val="264DC3"/>
                </a:solidFill>
              </a:rPr>
              <a:t>are formed by higher speed solar wind originating from </a:t>
            </a:r>
            <a:r>
              <a:rPr lang="en-GB" sz="1200" b="1">
                <a:solidFill>
                  <a:srgbClr val="264DC3"/>
                </a:solidFill>
              </a:rPr>
              <a:t>coronal</a:t>
            </a:r>
            <a:r>
              <a:rPr lang="en-GB" sz="1200">
                <a:solidFill>
                  <a:srgbClr val="264DC3"/>
                </a:solidFill>
              </a:rPr>
              <a:t> </a:t>
            </a:r>
            <a:r>
              <a:rPr lang="en-GB" sz="1200" b="1">
                <a:solidFill>
                  <a:srgbClr val="264DC3"/>
                </a:solidFill>
              </a:rPr>
              <a:t>holes</a:t>
            </a:r>
            <a:r>
              <a:rPr lang="en-GB" sz="1200">
                <a:solidFill>
                  <a:srgbClr val="264DC3"/>
                </a:solidFill>
              </a:rPr>
              <a:t>. Higher speed streams are less tightly wound in the Parker spiral compared to slower ones, and at various distances the faster solar wind </a:t>
            </a:r>
            <a:r>
              <a:rPr lang="en-GB" sz="1200" b="1">
                <a:solidFill>
                  <a:srgbClr val="264DC3"/>
                </a:solidFill>
              </a:rPr>
              <a:t>overtakes</a:t>
            </a:r>
            <a:r>
              <a:rPr lang="en-GB" sz="1200">
                <a:solidFill>
                  <a:srgbClr val="264DC3"/>
                </a:solidFill>
              </a:rPr>
              <a:t> the slower wind ahead of it.</a:t>
            </a:r>
            <a:endParaRPr/>
          </a:p>
          <a:p>
            <a:endParaRPr/>
          </a:p>
          <a:p>
            <a:r>
              <a:rPr lang="en-GB" sz="1200">
                <a:solidFill>
                  <a:srgbClr val="264DC3"/>
                </a:solidFill>
              </a:rPr>
              <a:t>This figure (from Introduction to space physics) shows a schematic of the interaction between parcels of fast and slow solar wind in the Parker spiral.  The interaction forms compression regions where the fast solar wind catches up to the slow solar wind streams, and leaves a rarefaction region behind it.</a:t>
            </a:r>
            <a:endParaRPr/>
          </a:p>
        </p:txBody>
      </p:sp>
      <p:sp>
        <p:nvSpPr>
          <p:cNvPr id="337" name="TextShape 2"/>
          <p:cNvSpPr txBox="1"/>
          <p:nvPr/>
        </p:nvSpPr>
        <p:spPr>
          <a:xfrm>
            <a:off x="3884760" y="8685360"/>
            <a:ext cx="2971440" cy="456840"/>
          </a:xfrm>
          <a:prstGeom prst="rect">
            <a:avLst/>
          </a:prstGeom>
        </p:spPr>
        <p:txBody>
          <a:bodyPr anchor="b"/>
          <a:lstStyle/>
          <a:p>
            <a:pPr algn="r">
              <a:lnSpc>
                <a:spcPct val="100000"/>
              </a:lnSpc>
            </a:pPr>
            <a:fld id="{6E39537E-4D1E-42C9-97E9-C240D21CD1A9}" type="slidenum">
              <a:rPr lang="en-GB" sz="1200">
                <a:solidFill>
                  <a:srgbClr val="000000"/>
                </a:solidFill>
                <a:latin typeface="+mn-lt"/>
                <a:ea typeface="+mn-ea"/>
              </a:rPr>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p:cNvSpPr>
          <p:nvPr>
            <p:ph type="body"/>
          </p:nvPr>
        </p:nvSpPr>
        <p:spPr>
          <a:xfrm>
            <a:off x="685800" y="4343400"/>
            <a:ext cx="5485680" cy="4114080"/>
          </a:xfrm>
          <a:prstGeom prst="rect">
            <a:avLst/>
          </a:prstGeom>
        </p:spPr>
        <p:txBody>
          <a:bodyPr lIns="0" tIns="0" rIns="0" bIns="0"/>
          <a:lstStyle/>
          <a:p>
            <a:pPr>
              <a:lnSpc>
                <a:spcPct val="100000"/>
              </a:lnSpc>
            </a:pPr>
            <a:r>
              <a:rPr lang="en-GB"/>
              <a:t>Now imagine a spacecraft sitting near the Earth in the previous diagram.  What would it measure? These plots show an </a:t>
            </a:r>
            <a:r>
              <a:rPr lang="en-GB" sz="1200">
                <a:solidFill>
                  <a:srgbClr val="000000"/>
                </a:solidFill>
                <a:latin typeface="+mn-lt"/>
                <a:ea typeface="+mn-ea"/>
              </a:rPr>
              <a:t>example of a </a:t>
            </a:r>
            <a:r>
              <a:rPr lang="en-GB" sz="1200" b="1">
                <a:solidFill>
                  <a:srgbClr val="264DC3"/>
                </a:solidFill>
                <a:latin typeface="+mn-lt"/>
                <a:ea typeface="+mn-ea"/>
              </a:rPr>
              <a:t>High speed solar wind stream</a:t>
            </a:r>
            <a:r>
              <a:rPr lang="en-GB" sz="1200">
                <a:solidFill>
                  <a:srgbClr val="000000"/>
                </a:solidFill>
                <a:latin typeface="+mn-lt"/>
                <a:ea typeface="+mn-ea"/>
              </a:rPr>
              <a:t> observed in-situ at ACE (at L1) using an ISWA layout.</a:t>
            </a:r>
            <a:endParaRPr/>
          </a:p>
        </p:txBody>
      </p:sp>
      <p:sp>
        <p:nvSpPr>
          <p:cNvPr id="339" name="CustomShape 2"/>
          <p:cNvSpPr/>
          <p:nvPr/>
        </p:nvSpPr>
        <p:spPr>
          <a:xfrm>
            <a:off x="3884760" y="8685360"/>
            <a:ext cx="2971080" cy="456480"/>
          </a:xfrm>
          <a:prstGeom prst="rect">
            <a:avLst/>
          </a:prstGeom>
          <a:noFill/>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p:cNvSpPr>
          <p:nvPr>
            <p:ph type="body"/>
          </p:nvPr>
        </p:nvSpPr>
        <p:spPr>
          <a:xfrm>
            <a:off x="685800" y="4343400"/>
            <a:ext cx="5486040" cy="4114440"/>
          </a:xfrm>
          <a:prstGeom prst="rect">
            <a:avLst/>
          </a:prstGeom>
        </p:spPr>
        <p:txBody>
          <a:bodyPr/>
          <a:lstStyle/>
          <a:p>
            <a:pPr>
              <a:lnSpc>
                <a:spcPct val="100000"/>
              </a:lnSpc>
            </a:pPr>
            <a:r>
              <a:rPr lang="en-GB"/>
              <a:t>Now imagine a spacecraft sitting near the Earth in the previous diagram.  What would it measure? These plots show an </a:t>
            </a:r>
            <a:r>
              <a:rPr lang="en-GB" sz="1200">
                <a:solidFill>
                  <a:srgbClr val="000000"/>
                </a:solidFill>
                <a:latin typeface="+mn-lt"/>
                <a:ea typeface="+mn-ea"/>
              </a:rPr>
              <a:t>example of a </a:t>
            </a:r>
            <a:r>
              <a:rPr lang="en-GB" sz="1200" b="1">
                <a:solidFill>
                  <a:srgbClr val="264DC3"/>
                </a:solidFill>
                <a:latin typeface="+mn-lt"/>
                <a:ea typeface="+mn-ea"/>
              </a:rPr>
              <a:t>High speed solar wind stream</a:t>
            </a:r>
            <a:r>
              <a:rPr lang="en-GB" sz="1200">
                <a:solidFill>
                  <a:srgbClr val="000000"/>
                </a:solidFill>
                <a:latin typeface="+mn-lt"/>
                <a:ea typeface="+mn-ea"/>
              </a:rPr>
              <a:t> observed in-situ at ACE (at L1).  On the left we have three magnetic field components Bx, By, Bz (in GSM coordinates), and the Sym-H geomagnetic index (measured on the ground).  On the right we have the solar wind velocity, temperature, and calculatedmagnetopause bow shock nose location.   On June 4th the solar wind velocity gradually rises from ~380 km/s to ~700 km/s, the temperature also increases, and the bow moves slightly towards the Earth.   At the same time the solar wind magnetic field increases slightly and shows fluctuations.  These observations are indicative of a high speed stream compression region passing by the spacecraft.   The SymH geomangetic index indicates that the Earth’s magnetic field is slightly disturbed (decreased) due to this passage.</a:t>
            </a:r>
            <a:endParaRPr/>
          </a:p>
          <a:p>
            <a:pPr>
              <a:lnSpc>
                <a:spcPct val="100000"/>
              </a:lnSpc>
            </a:pPr>
            <a:endParaRPr/>
          </a:p>
        </p:txBody>
      </p:sp>
      <p:sp>
        <p:nvSpPr>
          <p:cNvPr id="341" name="TextShape 2"/>
          <p:cNvSpPr txBox="1"/>
          <p:nvPr/>
        </p:nvSpPr>
        <p:spPr>
          <a:xfrm>
            <a:off x="3884760" y="8685360"/>
            <a:ext cx="2971440" cy="456840"/>
          </a:xfrm>
          <a:prstGeom prst="rect">
            <a:avLst/>
          </a:prstGeom>
        </p:spPr>
        <p:txBody>
          <a:bodyPr anchor="b"/>
          <a:lstStyle/>
          <a:p>
            <a:pPr algn="r">
              <a:lnSpc>
                <a:spcPct val="100000"/>
              </a:lnSpc>
            </a:pPr>
            <a:fld id="{FDB30C4C-40D6-44AF-9ECE-9181DE19A284}" type="slidenum">
              <a:rPr lang="en-GB" sz="1200">
                <a:solidFill>
                  <a:srgbClr val="000000"/>
                </a:solidFill>
                <a:latin typeface="+mn-lt"/>
                <a:ea typeface="+mn-ea"/>
              </a:rPr>
              <a:t>21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p:cNvSpPr>
          <p:nvPr>
            <p:ph type="body"/>
          </p:nvPr>
        </p:nvSpPr>
        <p:spPr>
          <a:xfrm>
            <a:off x="685800" y="4343400"/>
            <a:ext cx="5486040" cy="4114440"/>
          </a:xfrm>
          <a:prstGeom prst="rect">
            <a:avLst/>
          </a:prstGeom>
        </p:spPr>
        <p:txBody>
          <a:bodyPr/>
          <a:lstStyle/>
          <a:p>
            <a:pPr>
              <a:lnSpc>
                <a:spcPct val="100000"/>
              </a:lnSpc>
            </a:pPr>
            <a:r>
              <a:rPr lang="en-GB"/>
              <a:t>These graphs show the same period in June 2012 when the</a:t>
            </a:r>
            <a:r>
              <a:rPr lang="en-GB" sz="1200">
                <a:solidFill>
                  <a:srgbClr val="000000"/>
                </a:solidFill>
                <a:latin typeface="+mn-lt"/>
                <a:ea typeface="+mn-ea"/>
              </a:rPr>
              <a:t> high speed stream shown in the previous slides, caused an energetic </a:t>
            </a:r>
            <a:r>
              <a:rPr lang="en-GB" sz="1200" b="1">
                <a:solidFill>
                  <a:srgbClr val="264DC3"/>
                </a:solidFill>
                <a:latin typeface="+mn-lt"/>
                <a:ea typeface="+mn-ea"/>
              </a:rPr>
              <a:t>electron flux enhancement</a:t>
            </a:r>
            <a:r>
              <a:rPr lang="en-GB" sz="1200">
                <a:solidFill>
                  <a:srgbClr val="000000"/>
                </a:solidFill>
                <a:latin typeface="+mn-lt"/>
                <a:ea typeface="+mn-ea"/>
              </a:rPr>
              <a:t> in the radiation belt.    </a:t>
            </a:r>
            <a:endParaRPr/>
          </a:p>
          <a:p>
            <a:pPr>
              <a:lnSpc>
                <a:spcPct val="100000"/>
              </a:lnSpc>
            </a:pPr>
            <a:endParaRPr/>
          </a:p>
        </p:txBody>
      </p:sp>
      <p:sp>
        <p:nvSpPr>
          <p:cNvPr id="343" name="TextShape 2"/>
          <p:cNvSpPr txBox="1"/>
          <p:nvPr/>
        </p:nvSpPr>
        <p:spPr>
          <a:xfrm>
            <a:off x="3884760" y="8685360"/>
            <a:ext cx="2971440" cy="456840"/>
          </a:xfrm>
          <a:prstGeom prst="rect">
            <a:avLst/>
          </a:prstGeom>
        </p:spPr>
        <p:txBody>
          <a:bodyPr anchor="b"/>
          <a:lstStyle/>
          <a:p>
            <a:pPr algn="r">
              <a:lnSpc>
                <a:spcPct val="100000"/>
              </a:lnSpc>
            </a:pPr>
            <a:fld id="{277E9CE9-78E7-419E-B7BC-640CEF5689BC}" type="slidenum">
              <a:rPr lang="en-GB" sz="1200">
                <a:solidFill>
                  <a:srgbClr val="000000"/>
                </a:solidFill>
                <a:latin typeface="+mn-lt"/>
                <a:ea typeface="+mn-ea"/>
              </a:rPr>
              <a:t>22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p:cNvSpPr>
          <p:nvPr>
            <p:ph type="body"/>
          </p:nvPr>
        </p:nvSpPr>
        <p:spPr>
          <a:xfrm>
            <a:off x="685800" y="4343400"/>
            <a:ext cx="5486040" cy="4114440"/>
          </a:xfrm>
          <a:prstGeom prst="rect">
            <a:avLst/>
          </a:prstGeom>
        </p:spPr>
        <p:txBody>
          <a:bodyPr/>
          <a:lstStyle/>
          <a:p>
            <a:r>
              <a:rPr lang="en-GB"/>
              <a:t>How do high speed streams affect the Earth’s magnetosphere?</a:t>
            </a:r>
            <a:endParaRPr/>
          </a:p>
          <a:p>
            <a:endParaRPr/>
          </a:p>
          <a:p>
            <a:pPr>
              <a:lnSpc>
                <a:spcPct val="100000"/>
              </a:lnSpc>
            </a:pPr>
            <a:r>
              <a:rPr lang="en-GB" sz="1200">
                <a:solidFill>
                  <a:srgbClr val="000000"/>
                </a:solidFill>
                <a:latin typeface="+mn-lt"/>
                <a:ea typeface="+mn-ea"/>
              </a:rPr>
              <a:t>The increase in speed from a solar wind high speed stream pumps energy into the magnetosphere which can cause </a:t>
            </a:r>
            <a:r>
              <a:rPr lang="en-GB" sz="1200" b="1">
                <a:solidFill>
                  <a:srgbClr val="264DC3"/>
                </a:solidFill>
                <a:latin typeface="+mn-lt"/>
                <a:ea typeface="+mn-ea"/>
              </a:rPr>
              <a:t>geomagnetic storms </a:t>
            </a:r>
            <a:r>
              <a:rPr lang="en-GB" sz="1200">
                <a:solidFill>
                  <a:srgbClr val="000000"/>
                </a:solidFill>
                <a:latin typeface="+mn-lt"/>
                <a:ea typeface="+mn-ea"/>
              </a:rPr>
              <a:t>and </a:t>
            </a:r>
            <a:r>
              <a:rPr lang="en-GB" sz="1200" b="1">
                <a:solidFill>
                  <a:srgbClr val="264DC3"/>
                </a:solidFill>
                <a:latin typeface="+mn-lt"/>
                <a:ea typeface="+mn-ea"/>
              </a:rPr>
              <a:t>energizes particles</a:t>
            </a:r>
            <a:r>
              <a:rPr lang="en-GB" sz="1200">
                <a:solidFill>
                  <a:srgbClr val="000000"/>
                </a:solidFill>
                <a:latin typeface="+mn-lt"/>
                <a:ea typeface="+mn-ea"/>
              </a:rPr>
              <a:t>. </a:t>
            </a:r>
            <a:endParaRPr/>
          </a:p>
          <a:p>
            <a:pPr>
              <a:lnSpc>
                <a:spcPct val="100000"/>
              </a:lnSpc>
            </a:pPr>
            <a:r>
              <a:rPr lang="en-GB" sz="1200">
                <a:solidFill>
                  <a:srgbClr val="000000"/>
                </a:solidFill>
                <a:latin typeface="+mn-lt"/>
                <a:ea typeface="+mn-ea"/>
              </a:rPr>
              <a:t>They can produce energetic </a:t>
            </a:r>
            <a:r>
              <a:rPr lang="en-GB" sz="1200" b="1">
                <a:solidFill>
                  <a:srgbClr val="264DC3"/>
                </a:solidFill>
                <a:latin typeface="+mn-lt"/>
                <a:ea typeface="+mn-ea"/>
              </a:rPr>
              <a:t>electron flux enhancements</a:t>
            </a:r>
            <a:r>
              <a:rPr lang="en-GB" sz="1200">
                <a:solidFill>
                  <a:srgbClr val="264DC3"/>
                </a:solidFill>
                <a:latin typeface="+mn-lt"/>
                <a:ea typeface="+mn-ea"/>
              </a:rPr>
              <a:t> in the radiation belt.</a:t>
            </a:r>
            <a:endParaRPr/>
          </a:p>
          <a:p>
            <a:pPr>
              <a:lnSpc>
                <a:spcPct val="100000"/>
              </a:lnSpc>
            </a:pPr>
            <a:r>
              <a:rPr lang="en-GB" sz="1200">
                <a:solidFill>
                  <a:srgbClr val="264DC3"/>
                </a:solidFill>
                <a:latin typeface="+mn-lt"/>
                <a:ea typeface="+mn-ea"/>
              </a:rPr>
              <a:t>Geomagnetic storms are disturbances/changes in Earth's magnetic field due to changes in solar wind conditions typically lasting 3-6 days.</a:t>
            </a:r>
            <a:endParaRPr/>
          </a:p>
          <a:p>
            <a:pPr>
              <a:lnSpc>
                <a:spcPct val="100000"/>
              </a:lnSpc>
            </a:pPr>
            <a:r>
              <a:rPr lang="en-GB" sz="1200">
                <a:solidFill>
                  <a:srgbClr val="264DC3"/>
                </a:solidFill>
                <a:latin typeface="+mn-lt"/>
                <a:ea typeface="+mn-ea"/>
              </a:rPr>
              <a:t>High speed streams can also cause geomagnetic storms, however they are longer in duration and not as strong as geomagnetic storms caused by CMEs.</a:t>
            </a:r>
            <a:endParaRPr/>
          </a:p>
          <a:p>
            <a:pPr>
              <a:lnSpc>
                <a:spcPct val="100000"/>
              </a:lnSpc>
            </a:pPr>
            <a:r>
              <a:rPr lang="en-GB" sz="900" i="1">
                <a:solidFill>
                  <a:srgbClr val="000000"/>
                </a:solidFill>
                <a:latin typeface="+mn-lt"/>
                <a:ea typeface="+mn-ea"/>
              </a:rPr>
              <a:t>(the magnetosphere lesson will go into more detail)</a:t>
            </a:r>
            <a:endParaRPr/>
          </a:p>
          <a:p>
            <a:pPr>
              <a:lnSpc>
                <a:spcPct val="100000"/>
              </a:lnSpc>
            </a:pPr>
            <a:endParaRPr/>
          </a:p>
        </p:txBody>
      </p:sp>
      <p:sp>
        <p:nvSpPr>
          <p:cNvPr id="345" name="TextShape 2"/>
          <p:cNvSpPr txBox="1"/>
          <p:nvPr/>
        </p:nvSpPr>
        <p:spPr>
          <a:xfrm>
            <a:off x="3884760" y="8685360"/>
            <a:ext cx="2971440" cy="456840"/>
          </a:xfrm>
          <a:prstGeom prst="rect">
            <a:avLst/>
          </a:prstGeom>
        </p:spPr>
        <p:txBody>
          <a:bodyPr anchor="b"/>
          <a:lstStyle/>
          <a:p>
            <a:pPr algn="r">
              <a:lnSpc>
                <a:spcPct val="100000"/>
              </a:lnSpc>
            </a:pPr>
            <a:fld id="{7CBB2655-F5B1-46C4-9300-AA87EBBAD4E0}" type="slidenum">
              <a:rPr lang="en-GB" sz="1200">
                <a:solidFill>
                  <a:srgbClr val="000000"/>
                </a:solidFill>
                <a:latin typeface="+mn-lt"/>
                <a:ea typeface="+mn-ea"/>
              </a:rPr>
              <a:t>23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DA73F7D1-3FDA-3C45-889D-F08E4A7DD7BA}"/>
              </a:ext>
            </a:extLst>
          </p:cNvPr>
          <p:cNvSpPr>
            <a:spLocks noGrp="1" noChangeArrowheads="1"/>
          </p:cNvSpPr>
          <p:nvPr>
            <p:ph type="sldNum"/>
          </p:nvPr>
        </p:nvSpPr>
        <p:spPr>
          <a:ln/>
        </p:spPr>
        <p:txBody>
          <a:bodyPr/>
          <a:lstStyle/>
          <a:p>
            <a:fld id="{C93EC1FB-E862-D94C-B0AE-0DB70F68A682}" type="slidenum">
              <a:rPr lang="en-US" altLang="en-US"/>
              <a:pPr/>
              <a:t>26</a:t>
            </a:fld>
            <a:endParaRPr lang="en-US" altLang="en-US"/>
          </a:p>
        </p:txBody>
      </p:sp>
      <p:sp>
        <p:nvSpPr>
          <p:cNvPr id="122881" name="Text Box 1">
            <a:extLst>
              <a:ext uri="{FF2B5EF4-FFF2-40B4-BE49-F238E27FC236}">
                <a16:creationId xmlns:a16="http://schemas.microsoft.com/office/drawing/2014/main" id="{8602820F-3A2B-6C44-BFE4-04550215ABE3}"/>
              </a:ext>
            </a:extLst>
          </p:cNvPr>
          <p:cNvSpPr txBox="1">
            <a:spLocks noGrp="1" noRot="1" noChangeAspect="1" noChangeArrowheads="1"/>
          </p:cNvSpPr>
          <p:nvPr>
            <p:ph type="sldImg"/>
          </p:nvPr>
        </p:nvSpPr>
        <p:spPr bwMode="auto">
          <a:xfrm>
            <a:off x="1108075" y="801688"/>
            <a:ext cx="5345113" cy="40084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a:extLst>
              <a:ext uri="{FF2B5EF4-FFF2-40B4-BE49-F238E27FC236}">
                <a16:creationId xmlns:a16="http://schemas.microsoft.com/office/drawing/2014/main" id="{11C38CA6-A559-544C-B6CE-4ECB7BFBBC78}"/>
              </a:ext>
            </a:extLst>
          </p:cNvPr>
          <p:cNvSpPr txBox="1">
            <a:spLocks noGrp="1" noChangeArrowheads="1"/>
          </p:cNvSpPr>
          <p:nvPr>
            <p:ph type="body" idx="1"/>
          </p:nvPr>
        </p:nvSpPr>
        <p:spPr bwMode="auto">
          <a:xfrm>
            <a:off x="1008063" y="5078413"/>
            <a:ext cx="5538787" cy="4806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704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343400"/>
            <a:ext cx="5486040" cy="4114440"/>
          </a:xfrm>
          <a:prstGeom prst="rect">
            <a:avLst/>
          </a:prstGeom>
        </p:spPr>
        <p:txBody>
          <a:bodyPr/>
          <a:lstStyle/>
          <a:p>
            <a:r>
              <a:rPr lang="en-GB" sz="1400" dirty="0"/>
              <a:t>The </a:t>
            </a:r>
            <a:r>
              <a:rPr lang="en-GB" sz="1400" b="1" dirty="0">
                <a:solidFill>
                  <a:srgbClr val="264DC3"/>
                </a:solidFill>
                <a:latin typeface="+mn-lt"/>
                <a:ea typeface="+mn-ea"/>
              </a:rPr>
              <a:t>solar wind </a:t>
            </a:r>
            <a:r>
              <a:rPr lang="en-GB" sz="1200" dirty="0">
                <a:solidFill>
                  <a:srgbClr val="264DC3"/>
                </a:solidFill>
                <a:latin typeface="+mn-lt"/>
                <a:ea typeface="+mn-ea"/>
              </a:rPr>
              <a:t>is a flow of </a:t>
            </a:r>
            <a:r>
              <a:rPr lang="en-GB" sz="1200" b="1" dirty="0">
                <a:solidFill>
                  <a:srgbClr val="264DC3"/>
                </a:solidFill>
                <a:latin typeface="+mn-lt"/>
                <a:ea typeface="+mn-ea"/>
              </a:rPr>
              <a:t>plasma</a:t>
            </a:r>
            <a:r>
              <a:rPr lang="en-GB" sz="1200" dirty="0">
                <a:solidFill>
                  <a:srgbClr val="264DC3"/>
                </a:solidFill>
                <a:latin typeface="+mn-lt"/>
                <a:ea typeface="+mn-ea"/>
              </a:rPr>
              <a:t> and the frozen-in solar </a:t>
            </a:r>
            <a:r>
              <a:rPr lang="en-GB" sz="1200" b="1" dirty="0">
                <a:solidFill>
                  <a:srgbClr val="264DC3"/>
                </a:solidFill>
                <a:latin typeface="+mn-lt"/>
                <a:ea typeface="+mn-ea"/>
              </a:rPr>
              <a:t>magnetic field </a:t>
            </a:r>
            <a:r>
              <a:rPr lang="en-GB" sz="1200" dirty="0">
                <a:solidFill>
                  <a:srgbClr val="264DC3"/>
                </a:solidFill>
                <a:latin typeface="+mn-lt"/>
                <a:ea typeface="+mn-ea"/>
              </a:rPr>
              <a:t>from the Sun.   The outward flow is due to the gas pressure difference between interplanetary space and the solar corona.</a:t>
            </a:r>
            <a:endParaRPr dirty="0"/>
          </a:p>
          <a:p>
            <a:endParaRPr dirty="0"/>
          </a:p>
          <a:p>
            <a:pPr>
              <a:lnSpc>
                <a:spcPct val="100000"/>
              </a:lnSpc>
            </a:pPr>
            <a:r>
              <a:rPr lang="en-GB" sz="1200" b="1" dirty="0">
                <a:solidFill>
                  <a:srgbClr val="264DC3"/>
                </a:solidFill>
                <a:latin typeface="+mn-lt"/>
                <a:ea typeface="+mn-ea"/>
              </a:rPr>
              <a:t>Changes</a:t>
            </a:r>
            <a:r>
              <a:rPr lang="en-GB" sz="1200" dirty="0">
                <a:solidFill>
                  <a:srgbClr val="264DC3"/>
                </a:solidFill>
                <a:latin typeface="+mn-lt"/>
                <a:ea typeface="+mn-ea"/>
              </a:rPr>
              <a:t> in the solar magnetic field (from solar activity) influence the solar wind which, in turn, influences planets, spacecraft, and other bodies inside the solar wind (the </a:t>
            </a:r>
            <a:r>
              <a:rPr lang="en-GB" sz="1200" b="1" dirty="0">
                <a:solidFill>
                  <a:srgbClr val="264DC3"/>
                </a:solidFill>
                <a:latin typeface="+mn-lt"/>
                <a:ea typeface="+mn-ea"/>
              </a:rPr>
              <a:t>heliosphere</a:t>
            </a:r>
            <a:r>
              <a:rPr lang="en-GB" sz="1200" dirty="0">
                <a:solidFill>
                  <a:srgbClr val="264DC3"/>
                </a:solidFill>
                <a:latin typeface="+mn-lt"/>
                <a:ea typeface="+mn-ea"/>
              </a:rPr>
              <a:t>).</a:t>
            </a:r>
            <a:endParaRPr dirty="0"/>
          </a:p>
          <a:p>
            <a:pPr>
              <a:lnSpc>
                <a:spcPct val="100000"/>
              </a:lnSpc>
            </a:pPr>
            <a:endParaRPr dirty="0"/>
          </a:p>
          <a:p>
            <a:pPr>
              <a:lnSpc>
                <a:spcPct val="100000"/>
              </a:lnSpc>
            </a:pPr>
            <a:endParaRPr dirty="0"/>
          </a:p>
          <a:p>
            <a:pPr>
              <a:lnSpc>
                <a:spcPct val="100000"/>
              </a:lnSpc>
            </a:pPr>
            <a:r>
              <a:rPr lang="en-GB" sz="1200" dirty="0">
                <a:solidFill>
                  <a:srgbClr val="264DC3"/>
                </a:solidFill>
                <a:latin typeface="+mn-lt"/>
                <a:ea typeface="+mn-ea"/>
              </a:rPr>
              <a:t>Table 4.1 (from </a:t>
            </a:r>
            <a:r>
              <a:rPr lang="en-GB" sz="1200" dirty="0" err="1">
                <a:solidFill>
                  <a:srgbClr val="264DC3"/>
                </a:solidFill>
                <a:latin typeface="+mn-lt"/>
                <a:ea typeface="+mn-ea"/>
              </a:rPr>
              <a:t>Kivelson</a:t>
            </a:r>
            <a:r>
              <a:rPr lang="en-GB" sz="1200" dirty="0">
                <a:solidFill>
                  <a:srgbClr val="264DC3"/>
                </a:solidFill>
                <a:latin typeface="+mn-lt"/>
                <a:ea typeface="+mn-ea"/>
              </a:rPr>
              <a:t> and Russell, Introduction to Space Physics) shows properties of the solar wind near the Earth.  Near the Earth, compared to the magnetosphere, the solar wind plasma (mostly ionized Hydrogen) is hot, tenuous, and fast moving, and the weak magnetic field is nearly parallel to the ecliptic plane, but 45˚ to the Sun-Earth line.</a:t>
            </a:r>
            <a:endParaRPr dirty="0"/>
          </a:p>
          <a:p>
            <a:pPr>
              <a:lnSpc>
                <a:spcPct val="100000"/>
              </a:lnSpc>
            </a:pPr>
            <a:endParaRPr dirty="0"/>
          </a:p>
          <a:p>
            <a:pPr>
              <a:lnSpc>
                <a:spcPct val="100000"/>
              </a:lnSpc>
            </a:pPr>
            <a:r>
              <a:rPr lang="en-GB" sz="1200" dirty="0">
                <a:solidFill>
                  <a:srgbClr val="264DC3"/>
                </a:solidFill>
                <a:latin typeface="+mn-lt"/>
                <a:ea typeface="+mn-ea"/>
              </a:rPr>
              <a:t>The graph on the right is OMNI combined solar wind data measured at L1, just ahead of Earth (1 AU), showing a typical timeseries of the solar wind average magnetic field vector (top), velocity in the x direction (</a:t>
            </a:r>
            <a:r>
              <a:rPr lang="en-GB" sz="1200" dirty="0" err="1">
                <a:solidFill>
                  <a:srgbClr val="264DC3"/>
                </a:solidFill>
                <a:latin typeface="+mn-lt"/>
                <a:ea typeface="+mn-ea"/>
              </a:rPr>
              <a:t>Vx</a:t>
            </a:r>
            <a:r>
              <a:rPr lang="en-GB" sz="1200" dirty="0">
                <a:solidFill>
                  <a:srgbClr val="264DC3"/>
                </a:solidFill>
                <a:latin typeface="+mn-lt"/>
                <a:ea typeface="+mn-ea"/>
              </a:rPr>
              <a:t>, GSE coordinates), proton density, and proton temperature for a period in July 2008.</a:t>
            </a:r>
            <a:endParaRPr dirty="0"/>
          </a:p>
          <a:p>
            <a:pPr>
              <a:lnSpc>
                <a:spcPct val="100000"/>
              </a:lnSpc>
            </a:pPr>
            <a:endParaRPr dirty="0"/>
          </a:p>
          <a:p>
            <a:pPr>
              <a:lnSpc>
                <a:spcPct val="100000"/>
              </a:lnSpc>
            </a:pPr>
            <a:r>
              <a:rPr lang="en-GB" sz="1200" dirty="0">
                <a:solidFill>
                  <a:srgbClr val="264DC3"/>
                </a:solidFill>
                <a:latin typeface="+mn-lt"/>
                <a:ea typeface="+mn-ea"/>
              </a:rPr>
              <a:t>
</a:t>
            </a:r>
            <a:endParaRPr dirty="0"/>
          </a:p>
        </p:txBody>
      </p:sp>
      <p:sp>
        <p:nvSpPr>
          <p:cNvPr id="323" name="TextShape 2"/>
          <p:cNvSpPr txBox="1"/>
          <p:nvPr/>
        </p:nvSpPr>
        <p:spPr>
          <a:xfrm>
            <a:off x="3884760" y="8685360"/>
            <a:ext cx="2971440" cy="456840"/>
          </a:xfrm>
          <a:prstGeom prst="rect">
            <a:avLst/>
          </a:prstGeom>
        </p:spPr>
        <p:txBody>
          <a:bodyPr anchor="b"/>
          <a:lstStyle/>
          <a:p>
            <a:pPr algn="r">
              <a:lnSpc>
                <a:spcPct val="100000"/>
              </a:lnSpc>
            </a:pPr>
            <a:fld id="{9EE06DB6-C9A3-419F-A9F8-1516AACDC95B}" type="slidenum">
              <a:rPr lang="en-GB" sz="1200">
                <a:solidFill>
                  <a:srgbClr val="000000"/>
                </a:solidFill>
                <a:latin typeface="+mn-lt"/>
                <a:ea typeface="+mn-ea"/>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p:cNvSpPr>
          <p:nvPr>
            <p:ph type="body"/>
          </p:nvPr>
        </p:nvSpPr>
        <p:spPr>
          <a:xfrm>
            <a:off x="685800" y="4343400"/>
            <a:ext cx="5486040" cy="4114440"/>
          </a:xfrm>
          <a:prstGeom prst="rect">
            <a:avLst/>
          </a:prstGeom>
        </p:spPr>
        <p:txBody>
          <a:bodyPr/>
          <a:lstStyle/>
          <a:p>
            <a:r>
              <a:rPr lang="en-GB" sz="1200"/>
              <a:t>The </a:t>
            </a:r>
            <a:r>
              <a:rPr lang="en-GB" sz="1400" b="1">
                <a:solidFill>
                  <a:srgbClr val="264DC3"/>
                </a:solidFill>
                <a:latin typeface="+mn-lt"/>
                <a:ea typeface="+mn-ea"/>
              </a:rPr>
              <a:t>Parker</a:t>
            </a:r>
            <a:r>
              <a:rPr lang="en-GB" sz="1200">
                <a:solidFill>
                  <a:srgbClr val="264DC3"/>
                </a:solidFill>
                <a:latin typeface="+mn-lt"/>
                <a:ea typeface="+mn-ea"/>
              </a:rPr>
              <a:t> </a:t>
            </a:r>
            <a:r>
              <a:rPr lang="en-GB" sz="1400" b="1">
                <a:solidFill>
                  <a:srgbClr val="264DC3"/>
                </a:solidFill>
                <a:latin typeface="+mn-lt"/>
                <a:ea typeface="+mn-ea"/>
              </a:rPr>
              <a:t>spiral</a:t>
            </a:r>
            <a:r>
              <a:rPr lang="en-GB" sz="1200">
                <a:solidFill>
                  <a:srgbClr val="264DC3"/>
                </a:solidFill>
                <a:latin typeface="+mn-lt"/>
                <a:ea typeface="+mn-ea"/>
              </a:rPr>
              <a:t>, is the spiral of Archimedes magnetic geometry of the solar wind due to solar </a:t>
            </a:r>
            <a:r>
              <a:rPr lang="en-GB" sz="1200" b="1">
                <a:solidFill>
                  <a:srgbClr val="264DC3"/>
                </a:solidFill>
                <a:latin typeface="+mn-lt"/>
                <a:ea typeface="+mn-ea"/>
              </a:rPr>
              <a:t>rotation</a:t>
            </a:r>
            <a:r>
              <a:rPr lang="en-GB" sz="1200">
                <a:solidFill>
                  <a:srgbClr val="264DC3"/>
                </a:solidFill>
                <a:latin typeface="+mn-lt"/>
                <a:ea typeface="+mn-ea"/>
              </a:rPr>
              <a:t>. Parcels of solar wind leaving the sun are analogous the water spirals formed from a rotating sprinkler. The angle a solar wind magnetic field line makes at 1 AU is close to 45 degrees. 
</a:t>
            </a:r>
            <a:endParaRPr/>
          </a:p>
          <a:p>
            <a:r>
              <a:rPr lang="en-GB" sz="1200">
                <a:solidFill>
                  <a:srgbClr val="264DC3"/>
                </a:solidFill>
                <a:latin typeface="+mn-lt"/>
                <a:ea typeface="+mn-ea"/>
              </a:rPr>
              <a:t>In Figure 4.5 (from Introduction to Space Physics) you can imagine the solar wind as parcels of plasma being released from the sun in succession (starting with parcel #1).  As the sun rotates, the parcels are released from the rotated location, forming a spiral shape (parcels #1 through #8).</a:t>
            </a:r>
            <a:endParaRPr/>
          </a:p>
        </p:txBody>
      </p:sp>
      <p:sp>
        <p:nvSpPr>
          <p:cNvPr id="325" name="TextShape 2"/>
          <p:cNvSpPr txBox="1"/>
          <p:nvPr/>
        </p:nvSpPr>
        <p:spPr>
          <a:xfrm>
            <a:off x="3884760" y="8685360"/>
            <a:ext cx="2971440" cy="456840"/>
          </a:xfrm>
          <a:prstGeom prst="rect">
            <a:avLst/>
          </a:prstGeom>
        </p:spPr>
        <p:txBody>
          <a:bodyPr anchor="b"/>
          <a:lstStyle/>
          <a:p>
            <a:pPr algn="r">
              <a:lnSpc>
                <a:spcPct val="100000"/>
              </a:lnSpc>
            </a:pPr>
            <a:fld id="{477FF185-42F2-4A03-A093-923A3B606B61}" type="slidenum">
              <a:rPr lang="en-GB" sz="1200">
                <a:solidFill>
                  <a:srgbClr val="000000"/>
                </a:solidFill>
                <a:latin typeface="+mn-lt"/>
                <a:ea typeface="+mn-ea"/>
              </a:rPr>
              <a:t>10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p:cNvSpPr>
          <p:nvPr>
            <p:ph type="body"/>
          </p:nvPr>
        </p:nvSpPr>
        <p:spPr>
          <a:xfrm>
            <a:off x="685800" y="4343400"/>
            <a:ext cx="5486040" cy="4114440"/>
          </a:xfrm>
          <a:prstGeom prst="rect">
            <a:avLst/>
          </a:prstGeom>
        </p:spPr>
        <p:txBody>
          <a:bodyPr/>
          <a:lstStyle/>
          <a:p>
            <a:r>
              <a:rPr lang="en-GB"/>
              <a:t>This table from Bothmer and Zhukov (2007), shows typical solar wind values for the fast and slow components.   The fast solar wind has a higher speed, lower density,  higher temperature and originates from coronal holes.   The slow solar wind  has lower speeds, higher densities, lower temperatures and originates above coronal streamers or from small transients.</a:t>
            </a:r>
            <a:endParaRPr/>
          </a:p>
        </p:txBody>
      </p:sp>
      <p:sp>
        <p:nvSpPr>
          <p:cNvPr id="327" name="TextShape 2"/>
          <p:cNvSpPr txBox="1"/>
          <p:nvPr/>
        </p:nvSpPr>
        <p:spPr>
          <a:xfrm>
            <a:off x="3884760" y="8685360"/>
            <a:ext cx="2971440" cy="456840"/>
          </a:xfrm>
          <a:prstGeom prst="rect">
            <a:avLst/>
          </a:prstGeom>
        </p:spPr>
        <p:txBody>
          <a:bodyPr anchor="b"/>
          <a:lstStyle/>
          <a:p>
            <a:pPr algn="r">
              <a:lnSpc>
                <a:spcPct val="100000"/>
              </a:lnSpc>
            </a:pPr>
            <a:fld id="{D62B178B-F39F-4A3B-BCC9-DAAC67DB23AD}" type="slidenum">
              <a:rPr lang="en-GB" sz="1200">
                <a:solidFill>
                  <a:srgbClr val="000000"/>
                </a:solidFill>
                <a:latin typeface="+mn-lt"/>
                <a:ea typeface="+mn-ea"/>
              </a:rPr>
              <a:t>11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p:cNvSpPr>
          <p:nvPr>
            <p:ph type="body"/>
          </p:nvPr>
        </p:nvSpPr>
        <p:spPr>
          <a:xfrm>
            <a:off x="685800" y="4343400"/>
            <a:ext cx="5486040" cy="4114440"/>
          </a:xfrm>
          <a:prstGeom prst="rect">
            <a:avLst/>
          </a:prstGeom>
        </p:spPr>
        <p:txBody>
          <a:bodyPr/>
          <a:lstStyle/>
          <a:p>
            <a:pPr>
              <a:lnSpc>
                <a:spcPct val="100000"/>
              </a:lnSpc>
            </a:pPr>
            <a:r>
              <a:rPr lang="en-GB" b="1">
                <a:solidFill>
                  <a:srgbClr val="264DC3"/>
                </a:solidFill>
              </a:rPr>
              <a:t>Solar wind </a:t>
            </a:r>
            <a:r>
              <a:rPr lang="en-GB">
                <a:solidFill>
                  <a:srgbClr val="264DC3"/>
                </a:solidFill>
              </a:rPr>
              <a:t>can be divided into fast and slow wind components. </a:t>
            </a:r>
            <a:endParaRPr/>
          </a:p>
          <a:p>
            <a:pPr>
              <a:lnSpc>
                <a:spcPct val="100000"/>
              </a:lnSpc>
            </a:pPr>
            <a:endParaRPr/>
          </a:p>
          <a:p>
            <a:pPr>
              <a:lnSpc>
                <a:spcPct val="100000"/>
              </a:lnSpc>
            </a:pPr>
            <a:r>
              <a:rPr lang="en-GB">
                <a:solidFill>
                  <a:srgbClr val="264DC3"/>
                </a:solidFill>
              </a:rPr>
              <a:t>In the top panel you can see Ulysses solar wind speed data plotted radially on top of a typical EUV and coronagraph image of the sun from solar minimum to maximum, then to the most recent solar minimum.  In the bottom panel the sunspot number is plotted in black, which is a measure of the solar cycle, and in red the heliospheric current sheet tilt is plotted.  </a:t>
            </a:r>
            <a:endParaRPr/>
          </a:p>
          <a:p>
            <a:pPr>
              <a:lnSpc>
                <a:spcPct val="100000"/>
              </a:lnSpc>
            </a:pPr>
            <a:endParaRPr/>
          </a:p>
          <a:p>
            <a:pPr>
              <a:lnSpc>
                <a:spcPct val="100000"/>
              </a:lnSpc>
            </a:pPr>
            <a:r>
              <a:rPr lang="en-GB">
                <a:solidFill>
                  <a:srgbClr val="264DC3"/>
                </a:solidFill>
              </a:rPr>
              <a:t>From this graph you can see the solar wind slow and fast components readily distinguishable during solar minimum, with faster solar wind (~700 km/s) from the poles, and slower solar wind (~400 km/s) from the equator. During solar maximum slow and fast solar wind is measured at a variety of latitudes.</a:t>
            </a:r>
            <a:endParaRPr/>
          </a:p>
          <a:p>
            <a:pPr>
              <a:lnSpc>
                <a:spcPct val="100000"/>
              </a:lnSpc>
            </a:pPr>
            <a:endParaRPr/>
          </a:p>
          <a:p>
            <a:pPr>
              <a:lnSpc>
                <a:spcPct val="100000"/>
              </a:lnSpc>
            </a:pPr>
            <a:r>
              <a:rPr lang="en-GB">
                <a:solidFill>
                  <a:srgbClr val="264DC3"/>
                </a:solidFill>
              </a:rPr>
              <a:t>Notice that in during solar minimum the current sheet is mostly equatorial but it is a highly inclined near maximum.</a:t>
            </a:r>
            <a:endParaRPr/>
          </a:p>
        </p:txBody>
      </p:sp>
      <p:sp>
        <p:nvSpPr>
          <p:cNvPr id="329" name="TextShape 2"/>
          <p:cNvSpPr txBox="1"/>
          <p:nvPr/>
        </p:nvSpPr>
        <p:spPr>
          <a:xfrm>
            <a:off x="3884760" y="8685360"/>
            <a:ext cx="2971440" cy="456840"/>
          </a:xfrm>
          <a:prstGeom prst="rect">
            <a:avLst/>
          </a:prstGeom>
        </p:spPr>
        <p:txBody>
          <a:bodyPr anchor="b"/>
          <a:lstStyle/>
          <a:p>
            <a:pPr algn="r">
              <a:lnSpc>
                <a:spcPct val="100000"/>
              </a:lnSpc>
            </a:pPr>
            <a:fld id="{66816932-9DAC-4B81-93E6-8B2AFCA7D426}" type="slidenum">
              <a:rPr lang="en-GB" sz="1200">
                <a:solidFill>
                  <a:srgbClr val="000000"/>
                </a:solidFill>
                <a:latin typeface="+mn-lt"/>
                <a:ea typeface="+mn-ea"/>
              </a:rPr>
              <a:t>12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ED8573CC-2C1A-1F4B-A982-F36E289D1A6B}"/>
              </a:ext>
            </a:extLst>
          </p:cNvPr>
          <p:cNvSpPr>
            <a:spLocks noGrp="1" noChangeArrowheads="1"/>
          </p:cNvSpPr>
          <p:nvPr>
            <p:ph type="sldNum"/>
          </p:nvPr>
        </p:nvSpPr>
        <p:spPr>
          <a:ln/>
        </p:spPr>
        <p:txBody>
          <a:bodyPr/>
          <a:lstStyle/>
          <a:p>
            <a:fld id="{D9AA7314-EB4E-8747-84B2-CCD7FCF6547D}" type="slidenum">
              <a:rPr lang="en-US" altLang="en-US"/>
              <a:pPr/>
              <a:t>13</a:t>
            </a:fld>
            <a:endParaRPr lang="en-US" altLang="en-US"/>
          </a:p>
        </p:txBody>
      </p:sp>
      <p:sp>
        <p:nvSpPr>
          <p:cNvPr id="84993" name="Text Box 1">
            <a:extLst>
              <a:ext uri="{FF2B5EF4-FFF2-40B4-BE49-F238E27FC236}">
                <a16:creationId xmlns:a16="http://schemas.microsoft.com/office/drawing/2014/main" id="{9252BE3A-06A1-2845-B51C-06DDC3BDC277}"/>
              </a:ext>
            </a:extLst>
          </p:cNvPr>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r" eaLnBrk="1">
              <a:lnSpc>
                <a:spcPct val="95000"/>
              </a:lnSpc>
              <a:buClrTx/>
              <a:buSzPct val="45000"/>
              <a:buFontTx/>
              <a:buNone/>
            </a:pPr>
            <a:fld id="{F0B29362-C0D8-5C48-92BD-A8DE075B8246}" type="slidenum">
              <a:rPr lang="en-US" altLang="en-US" sz="1400">
                <a:solidFill>
                  <a:srgbClr val="000000"/>
                </a:solidFill>
                <a:latin typeface="Times New Roman" panose="02020603050405020304" pitchFamily="18" charset="0"/>
              </a:rPr>
              <a:pPr algn="r" eaLnBrk="1">
                <a:lnSpc>
                  <a:spcPct val="95000"/>
                </a:lnSpc>
                <a:buClrTx/>
                <a:buSzPct val="45000"/>
                <a:buFontTx/>
                <a:buNone/>
              </a:pPr>
              <a:t>13</a:t>
            </a:fld>
            <a:endParaRPr lang="en-US" altLang="en-US" sz="1400">
              <a:solidFill>
                <a:srgbClr val="000000"/>
              </a:solidFill>
              <a:latin typeface="Times New Roman" panose="02020603050405020304" pitchFamily="18" charset="0"/>
            </a:endParaRPr>
          </a:p>
        </p:txBody>
      </p:sp>
      <p:sp>
        <p:nvSpPr>
          <p:cNvPr id="84994" name="Text Box 2">
            <a:extLst>
              <a:ext uri="{FF2B5EF4-FFF2-40B4-BE49-F238E27FC236}">
                <a16:creationId xmlns:a16="http://schemas.microsoft.com/office/drawing/2014/main" id="{6431E929-7BCF-BF48-AFF0-F11652032340}"/>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C77DE4D0-9309-3E4A-988F-9276BECCD190}" type="slidenum">
              <a:rPr lang="en-US" altLang="en-US" sz="1400">
                <a:solidFill>
                  <a:srgbClr val="000000"/>
                </a:solidFill>
                <a:latin typeface="Times New Roman" panose="02020603050405020304" pitchFamily="18" charset="0"/>
              </a:rPr>
              <a:pPr algn="r" eaLnBrk="1">
                <a:lnSpc>
                  <a:spcPct val="95000"/>
                </a:lnSpc>
                <a:buClrTx/>
                <a:buFontTx/>
                <a:buNone/>
              </a:pPr>
              <a:t>13</a:t>
            </a:fld>
            <a:endParaRPr lang="en-US" altLang="en-US" sz="1400">
              <a:solidFill>
                <a:srgbClr val="000000"/>
              </a:solidFill>
              <a:latin typeface="Times New Roman" panose="02020603050405020304" pitchFamily="18" charset="0"/>
            </a:endParaRPr>
          </a:p>
        </p:txBody>
      </p:sp>
      <p:sp>
        <p:nvSpPr>
          <p:cNvPr id="84995" name="Text Box 3">
            <a:extLst>
              <a:ext uri="{FF2B5EF4-FFF2-40B4-BE49-F238E27FC236}">
                <a16:creationId xmlns:a16="http://schemas.microsoft.com/office/drawing/2014/main" id="{D18BAA31-F161-104C-BC08-CB836868995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Text Box 4">
            <a:extLst>
              <a:ext uri="{FF2B5EF4-FFF2-40B4-BE49-F238E27FC236}">
                <a16:creationId xmlns:a16="http://schemas.microsoft.com/office/drawing/2014/main" id="{6F79184F-B5EF-9A4C-A1F7-D0A55F1CDE1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6662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380B1916-142B-6848-AA44-ED1C182F0F5E}"/>
              </a:ext>
            </a:extLst>
          </p:cNvPr>
          <p:cNvSpPr>
            <a:spLocks noGrp="1" noChangeArrowheads="1"/>
          </p:cNvSpPr>
          <p:nvPr>
            <p:ph type="sldNum"/>
          </p:nvPr>
        </p:nvSpPr>
        <p:spPr>
          <a:ln/>
        </p:spPr>
        <p:txBody>
          <a:bodyPr/>
          <a:lstStyle/>
          <a:p>
            <a:fld id="{0D092AE3-094B-684D-BEAF-C299943023DE}" type="slidenum">
              <a:rPr lang="en-US" altLang="en-US"/>
              <a:pPr/>
              <a:t>14</a:t>
            </a:fld>
            <a:endParaRPr lang="en-US" altLang="en-US"/>
          </a:p>
        </p:txBody>
      </p:sp>
      <p:sp>
        <p:nvSpPr>
          <p:cNvPr id="113665" name="Text Box 1">
            <a:extLst>
              <a:ext uri="{FF2B5EF4-FFF2-40B4-BE49-F238E27FC236}">
                <a16:creationId xmlns:a16="http://schemas.microsoft.com/office/drawing/2014/main" id="{C507E73D-22E4-4D47-8B15-0BBB73EE00DD}"/>
              </a:ext>
            </a:extLst>
          </p:cNvPr>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r" eaLnBrk="1">
              <a:lnSpc>
                <a:spcPct val="95000"/>
              </a:lnSpc>
              <a:buClrTx/>
              <a:buSzPct val="45000"/>
              <a:buFontTx/>
              <a:buNone/>
            </a:pPr>
            <a:fld id="{F2F336D7-C6B8-394F-A74A-9844A1CBEC51}" type="slidenum">
              <a:rPr lang="en-US" altLang="en-US" sz="1400">
                <a:solidFill>
                  <a:srgbClr val="000000"/>
                </a:solidFill>
                <a:latin typeface="Times New Roman" panose="02020603050405020304" pitchFamily="18" charset="0"/>
              </a:rPr>
              <a:pPr algn="r" eaLnBrk="1">
                <a:lnSpc>
                  <a:spcPct val="95000"/>
                </a:lnSpc>
                <a:buClrTx/>
                <a:buSzPct val="45000"/>
                <a:buFontTx/>
                <a:buNone/>
              </a:pPr>
              <a:t>14</a:t>
            </a:fld>
            <a:endParaRPr lang="en-US" altLang="en-US" sz="1400">
              <a:solidFill>
                <a:srgbClr val="000000"/>
              </a:solidFill>
              <a:latin typeface="Times New Roman" panose="02020603050405020304" pitchFamily="18" charset="0"/>
            </a:endParaRPr>
          </a:p>
        </p:txBody>
      </p:sp>
      <p:sp>
        <p:nvSpPr>
          <p:cNvPr id="113666" name="Text Box 2">
            <a:extLst>
              <a:ext uri="{FF2B5EF4-FFF2-40B4-BE49-F238E27FC236}">
                <a16:creationId xmlns:a16="http://schemas.microsoft.com/office/drawing/2014/main" id="{2C43A588-0D39-624F-B097-AEE36694C325}"/>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1E5A1310-31F7-BD4D-9810-B47C09584CC2}" type="slidenum">
              <a:rPr lang="en-US" altLang="en-US" sz="1400">
                <a:solidFill>
                  <a:srgbClr val="000000"/>
                </a:solidFill>
                <a:latin typeface="Times New Roman" panose="02020603050405020304" pitchFamily="18" charset="0"/>
              </a:rPr>
              <a:pPr algn="r" eaLnBrk="1">
                <a:lnSpc>
                  <a:spcPct val="95000"/>
                </a:lnSpc>
                <a:buClrTx/>
                <a:buFontTx/>
                <a:buNone/>
              </a:pPr>
              <a:t>14</a:t>
            </a:fld>
            <a:endParaRPr lang="en-US" altLang="en-US" sz="1400">
              <a:solidFill>
                <a:srgbClr val="000000"/>
              </a:solidFill>
              <a:latin typeface="Times New Roman" panose="02020603050405020304" pitchFamily="18" charset="0"/>
            </a:endParaRPr>
          </a:p>
        </p:txBody>
      </p:sp>
      <p:sp>
        <p:nvSpPr>
          <p:cNvPr id="113667" name="Text Box 3">
            <a:extLst>
              <a:ext uri="{FF2B5EF4-FFF2-40B4-BE49-F238E27FC236}">
                <a16:creationId xmlns:a16="http://schemas.microsoft.com/office/drawing/2014/main" id="{4B6374EF-82BA-F14F-BF42-CBBF29A54D1D}"/>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Text Box 4">
            <a:extLst>
              <a:ext uri="{FF2B5EF4-FFF2-40B4-BE49-F238E27FC236}">
                <a16:creationId xmlns:a16="http://schemas.microsoft.com/office/drawing/2014/main" id="{6C5AC859-4D22-6C48-9233-5462593C026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3404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p:cNvSpPr>
          <p:nvPr>
            <p:ph type="body"/>
          </p:nvPr>
        </p:nvSpPr>
        <p:spPr>
          <a:xfrm>
            <a:off x="685800" y="4343400"/>
            <a:ext cx="5486040" cy="4114440"/>
          </a:xfrm>
          <a:prstGeom prst="rect">
            <a:avLst/>
          </a:prstGeom>
        </p:spPr>
        <p:txBody>
          <a:bodyPr/>
          <a:lstStyle/>
          <a:p>
            <a:r>
              <a:rPr lang="en-GB" dirty="0"/>
              <a:t>The faster solar wind originates from coronal holes.  What are coronal holes? </a:t>
            </a:r>
            <a:r>
              <a:rPr lang="en-GB" sz="1400" b="1" dirty="0">
                <a:solidFill>
                  <a:srgbClr val="264DC3"/>
                </a:solidFill>
                <a:latin typeface="+mn-lt"/>
                <a:ea typeface="+mn-ea"/>
              </a:rPr>
              <a:t>Coronal holes</a:t>
            </a:r>
            <a:r>
              <a:rPr lang="en-GB" sz="1200" dirty="0">
                <a:solidFill>
                  <a:srgbClr val="264DC3"/>
                </a:solidFill>
                <a:latin typeface="+mn-lt"/>
                <a:ea typeface="+mn-ea"/>
              </a:rPr>
              <a:t> appear as dark areas on the solar surface in the </a:t>
            </a:r>
            <a:r>
              <a:rPr lang="en-GB" sz="1200" b="1" dirty="0">
                <a:solidFill>
                  <a:srgbClr val="264DC3"/>
                </a:solidFill>
                <a:latin typeface="+mn-lt"/>
                <a:ea typeface="+mn-ea"/>
              </a:rPr>
              <a:t>EUV</a:t>
            </a:r>
            <a:r>
              <a:rPr lang="en-GB" sz="1200" dirty="0">
                <a:solidFill>
                  <a:srgbClr val="264DC3"/>
                </a:solidFill>
                <a:latin typeface="+mn-lt"/>
                <a:ea typeface="+mn-ea"/>
              </a:rPr>
              <a:t> (extreme ultraviolet) and </a:t>
            </a:r>
            <a:r>
              <a:rPr lang="en-GB" sz="1200" b="1" dirty="0">
                <a:solidFill>
                  <a:srgbClr val="264DC3"/>
                </a:solidFill>
                <a:latin typeface="+mn-lt"/>
                <a:ea typeface="+mn-ea"/>
              </a:rPr>
              <a:t>X-ray</a:t>
            </a:r>
            <a:r>
              <a:rPr lang="en-GB" sz="1200" dirty="0">
                <a:solidFill>
                  <a:srgbClr val="264DC3"/>
                </a:solidFill>
                <a:latin typeface="+mn-lt"/>
                <a:ea typeface="+mn-ea"/>
              </a:rPr>
              <a:t> radiation.  They have a </a:t>
            </a:r>
            <a:r>
              <a:rPr lang="en-GB" sz="1200" b="1" dirty="0">
                <a:solidFill>
                  <a:srgbClr val="264DC3"/>
                </a:solidFill>
                <a:latin typeface="+mn-lt"/>
                <a:ea typeface="+mn-ea"/>
              </a:rPr>
              <a:t>lower</a:t>
            </a:r>
            <a:r>
              <a:rPr lang="en-GB" sz="1200" dirty="0">
                <a:solidFill>
                  <a:srgbClr val="264DC3"/>
                </a:solidFill>
                <a:latin typeface="+mn-lt"/>
                <a:ea typeface="+mn-ea"/>
              </a:rPr>
              <a:t> </a:t>
            </a:r>
            <a:r>
              <a:rPr lang="en-GB" sz="1200" b="1" dirty="0">
                <a:solidFill>
                  <a:srgbClr val="264DC3"/>
                </a:solidFill>
                <a:latin typeface="+mn-lt"/>
                <a:ea typeface="+mn-ea"/>
              </a:rPr>
              <a:t>density</a:t>
            </a:r>
            <a:r>
              <a:rPr lang="en-GB" sz="1200" dirty="0">
                <a:solidFill>
                  <a:srgbClr val="264DC3"/>
                </a:solidFill>
                <a:latin typeface="+mn-lt"/>
                <a:ea typeface="+mn-ea"/>
              </a:rPr>
              <a:t> and </a:t>
            </a:r>
            <a:r>
              <a:rPr lang="en-GB" sz="1200" b="1" dirty="0">
                <a:solidFill>
                  <a:srgbClr val="264DC3"/>
                </a:solidFill>
                <a:latin typeface="+mn-lt"/>
                <a:ea typeface="+mn-ea"/>
              </a:rPr>
              <a:t>temperature</a:t>
            </a:r>
            <a:r>
              <a:rPr lang="en-GB" sz="1200" dirty="0">
                <a:solidFill>
                  <a:srgbClr val="264DC3"/>
                </a:solidFill>
                <a:latin typeface="+mn-lt"/>
                <a:ea typeface="+mn-ea"/>
              </a:rPr>
              <a:t> compared with the surrounding corona. </a:t>
            </a:r>
            <a:r>
              <a:rPr lang="en-GB" sz="1200" b="1" dirty="0">
                <a:solidFill>
                  <a:srgbClr val="264DC3"/>
                </a:solidFill>
                <a:latin typeface="+mn-lt"/>
                <a:ea typeface="+mn-ea"/>
              </a:rPr>
              <a:t>Coronal holes </a:t>
            </a:r>
            <a:r>
              <a:rPr lang="en-GB" sz="1200" dirty="0">
                <a:solidFill>
                  <a:srgbClr val="264DC3"/>
                </a:solidFill>
                <a:latin typeface="+mn-lt"/>
                <a:ea typeface="+mn-ea"/>
              </a:rPr>
              <a:t>correspond to regions of open magnetic fields. Visible best in lines with temperatures more than 105 K.
These images show the Sun at various wavelengths, coronal holes appear as dark areas in the SDO AIA 211 A (top left) and 193 Angstrom (top right) images.</a:t>
            </a:r>
            <a:endParaRPr dirty="0"/>
          </a:p>
          <a:p>
            <a:endParaRPr dirty="0"/>
          </a:p>
          <a:p>
            <a:r>
              <a:rPr lang="en-GB" sz="1200" dirty="0">
                <a:solidFill>
                  <a:srgbClr val="264DC3"/>
                </a:solidFill>
                <a:latin typeface="+mn-lt"/>
                <a:ea typeface="+mn-ea"/>
              </a:rPr>
              <a:t>In the left image, a PFSS model of the coronal magnetic field is overlaid on an SDO AIA 211 Angstrom image.  This model illustrates the closed magnetic field line structure over active regions, and the (locally) open coronal magnetic field lines.</a:t>
            </a:r>
            <a:endParaRPr dirty="0"/>
          </a:p>
        </p:txBody>
      </p:sp>
      <p:sp>
        <p:nvSpPr>
          <p:cNvPr id="331" name="TextShape 2"/>
          <p:cNvSpPr txBox="1"/>
          <p:nvPr/>
        </p:nvSpPr>
        <p:spPr>
          <a:xfrm>
            <a:off x="3884760" y="8685360"/>
            <a:ext cx="2971440" cy="456840"/>
          </a:xfrm>
          <a:prstGeom prst="rect">
            <a:avLst/>
          </a:prstGeom>
        </p:spPr>
        <p:txBody>
          <a:bodyPr anchor="b"/>
          <a:lstStyle/>
          <a:p>
            <a:pPr algn="r">
              <a:lnSpc>
                <a:spcPct val="100000"/>
              </a:lnSpc>
            </a:pPr>
            <a:fld id="{9283C5CD-D1DD-4558-A654-E5335A29B1F1}" type="slidenum">
              <a:rPr lang="en-GB" sz="1200">
                <a:solidFill>
                  <a:srgbClr val="000000"/>
                </a:solidFill>
                <a:latin typeface="+mn-lt"/>
                <a:ea typeface="+mn-ea"/>
              </a:rPr>
              <a:t>15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p:cNvSpPr>
          <p:nvPr>
            <p:ph type="body"/>
          </p:nvPr>
        </p:nvSpPr>
        <p:spPr>
          <a:xfrm>
            <a:off x="685800" y="4487400"/>
            <a:ext cx="5486040" cy="4114440"/>
          </a:xfrm>
          <a:prstGeom prst="rect">
            <a:avLst/>
          </a:prstGeom>
        </p:spPr>
        <p:txBody>
          <a:bodyPr/>
          <a:lstStyle/>
          <a:p>
            <a:pPr>
              <a:lnSpc>
                <a:spcPct val="100000"/>
              </a:lnSpc>
            </a:pPr>
            <a:r>
              <a:rPr lang="en-GB" dirty="0"/>
              <a:t>Large </a:t>
            </a:r>
            <a:r>
              <a:rPr lang="en-GB" sz="1400" b="1" dirty="0">
                <a:solidFill>
                  <a:srgbClr val="264DC3"/>
                </a:solidFill>
              </a:rPr>
              <a:t>polar coronal holes </a:t>
            </a:r>
            <a:r>
              <a:rPr lang="en-GB" sz="1400" dirty="0">
                <a:solidFill>
                  <a:srgbClr val="264DC3"/>
                </a:solidFill>
              </a:rPr>
              <a:t>are persistent, several years around solar minimum.  During solar maximum and high solar activity they exist at all latitudes, but are less persistent.</a:t>
            </a:r>
            <a:endParaRPr dirty="0"/>
          </a:p>
          <a:p>
            <a:pPr>
              <a:lnSpc>
                <a:spcPct val="100000"/>
              </a:lnSpc>
            </a:pPr>
            <a:endParaRPr dirty="0"/>
          </a:p>
          <a:p>
            <a:pPr>
              <a:lnSpc>
                <a:spcPct val="100000"/>
              </a:lnSpc>
            </a:pPr>
            <a:r>
              <a:rPr lang="en-GB" sz="1400" dirty="0">
                <a:solidFill>
                  <a:srgbClr val="264DC3"/>
                </a:solidFill>
              </a:rPr>
              <a:t>The polar coronal holes are visible at the poles of the left image from SOHO EIT 195 Angstroms and the right GOES-14 SXI X-ray image for the same period.</a:t>
            </a:r>
            <a:endParaRPr dirty="0"/>
          </a:p>
          <a:p>
            <a:pPr>
              <a:lnSpc>
                <a:spcPct val="100000"/>
              </a:lnSpc>
            </a:pPr>
            <a:endParaRPr dirty="0"/>
          </a:p>
          <a:p>
            <a:pPr>
              <a:lnSpc>
                <a:spcPct val="100000"/>
              </a:lnSpc>
            </a:pPr>
            <a:r>
              <a:rPr lang="en-GB" sz="1400" dirty="0">
                <a:solidFill>
                  <a:srgbClr val="264DC3"/>
                </a:solidFill>
              </a:rPr>
              <a:t>Lower latitude coronal holes are also visible in the </a:t>
            </a:r>
            <a:r>
              <a:rPr lang="en-GB" sz="1400" dirty="0" err="1">
                <a:solidFill>
                  <a:srgbClr val="264DC3"/>
                </a:solidFill>
              </a:rPr>
              <a:t>center</a:t>
            </a:r>
            <a:r>
              <a:rPr lang="en-GB" sz="1400" dirty="0">
                <a:solidFill>
                  <a:srgbClr val="264DC3"/>
                </a:solidFill>
              </a:rPr>
              <a:t> of these images.</a:t>
            </a:r>
            <a:endParaRPr dirty="0"/>
          </a:p>
        </p:txBody>
      </p:sp>
      <p:sp>
        <p:nvSpPr>
          <p:cNvPr id="333" name="TextShape 2"/>
          <p:cNvSpPr txBox="1"/>
          <p:nvPr/>
        </p:nvSpPr>
        <p:spPr>
          <a:xfrm>
            <a:off x="3884760" y="8685360"/>
            <a:ext cx="2971440" cy="456840"/>
          </a:xfrm>
          <a:prstGeom prst="rect">
            <a:avLst/>
          </a:prstGeom>
        </p:spPr>
        <p:txBody>
          <a:bodyPr anchor="b"/>
          <a:lstStyle/>
          <a:p>
            <a:pPr algn="r">
              <a:lnSpc>
                <a:spcPct val="100000"/>
              </a:lnSpc>
            </a:pPr>
            <a:fld id="{43E4DC36-7688-4B7E-8EDD-0945532F4C3F}" type="slidenum">
              <a:rPr lang="en-GB" sz="1200">
                <a:solidFill>
                  <a:srgbClr val="000000"/>
                </a:solidFill>
                <a:latin typeface="+mn-lt"/>
                <a:ea typeface="+mn-ea"/>
              </a:rPr>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27" name="PlaceHolder 2"/>
          <p:cNvSpPr>
            <a:spLocks noGrp="1"/>
          </p:cNvSpPr>
          <p:nvPr>
            <p:ph type="body"/>
          </p:nvPr>
        </p:nvSpPr>
        <p:spPr>
          <a:xfrm>
            <a:off x="457200" y="1600200"/>
            <a:ext cx="8229240" cy="2158200"/>
          </a:xfrm>
          <a:prstGeom prst="rect">
            <a:avLst/>
          </a:prstGeom>
        </p:spPr>
        <p:txBody>
          <a:bodyPr wrap="none" lIns="0" tIns="0" rIns="0" bIns="0"/>
          <a:lstStyle/>
          <a:p>
            <a:endParaRPr/>
          </a:p>
        </p:txBody>
      </p:sp>
      <p:sp>
        <p:nvSpPr>
          <p:cNvPr id="28" name="PlaceHolder 3"/>
          <p:cNvSpPr>
            <a:spLocks noGrp="1"/>
          </p:cNvSpPr>
          <p:nvPr>
            <p:ph type="body"/>
          </p:nvPr>
        </p:nvSpPr>
        <p:spPr>
          <a:xfrm>
            <a:off x="457200" y="3963600"/>
            <a:ext cx="8229240" cy="215820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30"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31"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32"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
        <p:nvSpPr>
          <p:cNvPr id="33" name="PlaceHolder 5"/>
          <p:cNvSpPr>
            <a:spLocks noGrp="1"/>
          </p:cNvSpPr>
          <p:nvPr>
            <p:ph type="body"/>
          </p:nvPr>
        </p:nvSpPr>
        <p:spPr>
          <a:xfrm>
            <a:off x="457200" y="3963600"/>
            <a:ext cx="4015440" cy="215820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35"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36"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pic>
        <p:nvPicPr>
          <p:cNvPr id="37" name="Picture 36"/>
          <p:cNvPicPr/>
          <p:nvPr/>
        </p:nvPicPr>
        <p:blipFill>
          <a:blip r:embed="rId2"/>
          <a:stretch>
            <a:fillRect/>
          </a:stretch>
        </p:blipFill>
        <p:spPr>
          <a:xfrm>
            <a:off x="5328720" y="3963240"/>
            <a:ext cx="2704680" cy="2158200"/>
          </a:xfrm>
          <a:prstGeom prst="rect">
            <a:avLst/>
          </a:prstGeom>
        </p:spPr>
      </p:pic>
      <p:pic>
        <p:nvPicPr>
          <p:cNvPr id="38" name="Picture 37"/>
          <p:cNvPicPr/>
          <p:nvPr/>
        </p:nvPicPr>
        <p:blipFill>
          <a:blip r:embed="rId2"/>
          <a:stretch>
            <a:fillRect/>
          </a:stretch>
        </p:blipFill>
        <p:spPr>
          <a:xfrm>
            <a:off x="1112400" y="3963240"/>
            <a:ext cx="2704680" cy="21582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5"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7" name="PlaceHolder 2"/>
          <p:cNvSpPr>
            <a:spLocks noGrp="1"/>
          </p:cNvSpPr>
          <p:nvPr>
            <p:ph type="body"/>
          </p:nvPr>
        </p:nvSpPr>
        <p:spPr>
          <a:xfrm>
            <a:off x="457200" y="1600200"/>
            <a:ext cx="8229240" cy="4525560"/>
          </a:xfrm>
          <a:prstGeom prst="rect">
            <a:avLst/>
          </a:prstGeom>
        </p:spPr>
        <p:txBody>
          <a:bodyPr wrap="none"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9"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50" name="PlaceHolder 3"/>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4680"/>
            <a:ext cx="8229240" cy="5851080"/>
          </a:xfrm>
          <a:prstGeom prst="rect">
            <a:avLst/>
          </a:prstGeom>
        </p:spPr>
        <p:txBody>
          <a:bodyPr wrap="none"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54"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55" name="PlaceHolder 3"/>
          <p:cNvSpPr>
            <a:spLocks noGrp="1"/>
          </p:cNvSpPr>
          <p:nvPr>
            <p:ph type="body"/>
          </p:nvPr>
        </p:nvSpPr>
        <p:spPr>
          <a:xfrm>
            <a:off x="457200" y="3963600"/>
            <a:ext cx="4015440" cy="2158200"/>
          </a:xfrm>
          <a:prstGeom prst="rect">
            <a:avLst/>
          </a:prstGeom>
        </p:spPr>
        <p:txBody>
          <a:bodyPr wrap="none" lIns="0" tIns="0" rIns="0" bIns="0"/>
          <a:lstStyle/>
          <a:p>
            <a:endParaRPr/>
          </a:p>
        </p:txBody>
      </p:sp>
      <p:sp>
        <p:nvSpPr>
          <p:cNvPr id="56" name="PlaceHolder 4"/>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6"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58"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59"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60"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62"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63"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64" name="PlaceHolder 4"/>
          <p:cNvSpPr>
            <a:spLocks noGrp="1"/>
          </p:cNvSpPr>
          <p:nvPr>
            <p:ph type="body"/>
          </p:nvPr>
        </p:nvSpPr>
        <p:spPr>
          <a:xfrm>
            <a:off x="457200" y="3963600"/>
            <a:ext cx="8228520" cy="2158200"/>
          </a:xfrm>
          <a:prstGeom prst="rect">
            <a:avLst/>
          </a:prstGeom>
        </p:spPr>
        <p:txBody>
          <a:bodyPr wrap="none"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66" name="PlaceHolder 2"/>
          <p:cNvSpPr>
            <a:spLocks noGrp="1"/>
          </p:cNvSpPr>
          <p:nvPr>
            <p:ph type="body"/>
          </p:nvPr>
        </p:nvSpPr>
        <p:spPr>
          <a:xfrm>
            <a:off x="457200" y="1600200"/>
            <a:ext cx="8229240" cy="2158200"/>
          </a:xfrm>
          <a:prstGeom prst="rect">
            <a:avLst/>
          </a:prstGeom>
        </p:spPr>
        <p:txBody>
          <a:bodyPr wrap="none" lIns="0" tIns="0" rIns="0" bIns="0"/>
          <a:lstStyle/>
          <a:p>
            <a:endParaRPr/>
          </a:p>
        </p:txBody>
      </p:sp>
      <p:sp>
        <p:nvSpPr>
          <p:cNvPr id="67" name="PlaceHolder 3"/>
          <p:cNvSpPr>
            <a:spLocks noGrp="1"/>
          </p:cNvSpPr>
          <p:nvPr>
            <p:ph type="body"/>
          </p:nvPr>
        </p:nvSpPr>
        <p:spPr>
          <a:xfrm>
            <a:off x="457200" y="3963600"/>
            <a:ext cx="8229240" cy="2158200"/>
          </a:xfrm>
          <a:prstGeom prst="rect">
            <a:avLst/>
          </a:prstGeom>
        </p:spPr>
        <p:txBody>
          <a:bodyPr wrap="none"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69"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70"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71"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
        <p:nvSpPr>
          <p:cNvPr id="72" name="PlaceHolder 5"/>
          <p:cNvSpPr>
            <a:spLocks noGrp="1"/>
          </p:cNvSpPr>
          <p:nvPr>
            <p:ph type="body"/>
          </p:nvPr>
        </p:nvSpPr>
        <p:spPr>
          <a:xfrm>
            <a:off x="457200" y="3963600"/>
            <a:ext cx="4015440" cy="2158200"/>
          </a:xfrm>
          <a:prstGeom prst="rect">
            <a:avLst/>
          </a:prstGeom>
        </p:spPr>
        <p:txBody>
          <a:bodyPr wrap="none"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74"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75"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pic>
        <p:nvPicPr>
          <p:cNvPr id="76" name="Picture 75"/>
          <p:cNvPicPr/>
          <p:nvPr/>
        </p:nvPicPr>
        <p:blipFill>
          <a:blip r:embed="rId2"/>
          <a:stretch>
            <a:fillRect/>
          </a:stretch>
        </p:blipFill>
        <p:spPr>
          <a:xfrm>
            <a:off x="5328720" y="3963240"/>
            <a:ext cx="2704680" cy="2158200"/>
          </a:xfrm>
          <a:prstGeom prst="rect">
            <a:avLst/>
          </a:prstGeom>
        </p:spPr>
      </p:pic>
      <p:pic>
        <p:nvPicPr>
          <p:cNvPr id="77" name="Picture 76"/>
          <p:cNvPicPr/>
          <p:nvPr/>
        </p:nvPicPr>
        <p:blipFill>
          <a:blip r:embed="rId2"/>
          <a:stretch>
            <a:fillRect/>
          </a:stretch>
        </p:blipFill>
        <p:spPr>
          <a:xfrm>
            <a:off x="1112400" y="3963240"/>
            <a:ext cx="2704680" cy="21582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84"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86" name="PlaceHolder 2"/>
          <p:cNvSpPr>
            <a:spLocks noGrp="1"/>
          </p:cNvSpPr>
          <p:nvPr>
            <p:ph type="body"/>
          </p:nvPr>
        </p:nvSpPr>
        <p:spPr>
          <a:xfrm>
            <a:off x="457200" y="1600200"/>
            <a:ext cx="8229240" cy="4525560"/>
          </a:xfrm>
          <a:prstGeom prst="rect">
            <a:avLst/>
          </a:prstGeom>
        </p:spPr>
        <p:txBody>
          <a:bodyPr wrap="none"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88"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89" name="PlaceHolder 3"/>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8" name="PlaceHolder 2"/>
          <p:cNvSpPr>
            <a:spLocks noGrp="1"/>
          </p:cNvSpPr>
          <p:nvPr>
            <p:ph type="body"/>
          </p:nvPr>
        </p:nvSpPr>
        <p:spPr>
          <a:xfrm>
            <a:off x="457200" y="1600200"/>
            <a:ext cx="8229240" cy="4525560"/>
          </a:xfrm>
          <a:prstGeom prst="rect">
            <a:avLst/>
          </a:prstGeom>
        </p:spPr>
        <p:txBody>
          <a:bodyPr wrap="none"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457200" y="274680"/>
            <a:ext cx="8229240" cy="5851080"/>
          </a:xfrm>
          <a:prstGeom prst="rect">
            <a:avLst/>
          </a:prstGeom>
        </p:spPr>
        <p:txBody>
          <a:bodyPr wrap="none"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93"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94" name="PlaceHolder 3"/>
          <p:cNvSpPr>
            <a:spLocks noGrp="1"/>
          </p:cNvSpPr>
          <p:nvPr>
            <p:ph type="body"/>
          </p:nvPr>
        </p:nvSpPr>
        <p:spPr>
          <a:xfrm>
            <a:off x="457200" y="3963600"/>
            <a:ext cx="4015440" cy="2158200"/>
          </a:xfrm>
          <a:prstGeom prst="rect">
            <a:avLst/>
          </a:prstGeom>
        </p:spPr>
        <p:txBody>
          <a:bodyPr wrap="none" lIns="0" tIns="0" rIns="0" bIns="0"/>
          <a:lstStyle/>
          <a:p>
            <a:endParaRPr/>
          </a:p>
        </p:txBody>
      </p:sp>
      <p:sp>
        <p:nvSpPr>
          <p:cNvPr id="95" name="PlaceHolder 4"/>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97"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98"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99"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01"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02"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103" name="PlaceHolder 4"/>
          <p:cNvSpPr>
            <a:spLocks noGrp="1"/>
          </p:cNvSpPr>
          <p:nvPr>
            <p:ph type="body"/>
          </p:nvPr>
        </p:nvSpPr>
        <p:spPr>
          <a:xfrm>
            <a:off x="457200" y="3963600"/>
            <a:ext cx="8228520" cy="2158200"/>
          </a:xfrm>
          <a:prstGeom prst="rect">
            <a:avLst/>
          </a:prstGeom>
        </p:spPr>
        <p:txBody>
          <a:bodyPr wrap="none"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05" name="PlaceHolder 2"/>
          <p:cNvSpPr>
            <a:spLocks noGrp="1"/>
          </p:cNvSpPr>
          <p:nvPr>
            <p:ph type="body"/>
          </p:nvPr>
        </p:nvSpPr>
        <p:spPr>
          <a:xfrm>
            <a:off x="457200" y="1600200"/>
            <a:ext cx="8229240" cy="2158200"/>
          </a:xfrm>
          <a:prstGeom prst="rect">
            <a:avLst/>
          </a:prstGeom>
        </p:spPr>
        <p:txBody>
          <a:bodyPr wrap="none" lIns="0" tIns="0" rIns="0" bIns="0"/>
          <a:lstStyle/>
          <a:p>
            <a:endParaRPr/>
          </a:p>
        </p:txBody>
      </p:sp>
      <p:sp>
        <p:nvSpPr>
          <p:cNvPr id="106" name="PlaceHolder 3"/>
          <p:cNvSpPr>
            <a:spLocks noGrp="1"/>
          </p:cNvSpPr>
          <p:nvPr>
            <p:ph type="body"/>
          </p:nvPr>
        </p:nvSpPr>
        <p:spPr>
          <a:xfrm>
            <a:off x="457200" y="3963600"/>
            <a:ext cx="8229240" cy="2158200"/>
          </a:xfrm>
          <a:prstGeom prst="rect">
            <a:avLst/>
          </a:prstGeom>
        </p:spPr>
        <p:txBody>
          <a:bodyPr wrap="none"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08"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09"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110"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
        <p:nvSpPr>
          <p:cNvPr id="111" name="PlaceHolder 5"/>
          <p:cNvSpPr>
            <a:spLocks noGrp="1"/>
          </p:cNvSpPr>
          <p:nvPr>
            <p:ph type="body"/>
          </p:nvPr>
        </p:nvSpPr>
        <p:spPr>
          <a:xfrm>
            <a:off x="457200" y="3963600"/>
            <a:ext cx="4015440" cy="2158200"/>
          </a:xfrm>
          <a:prstGeom prst="rect">
            <a:avLst/>
          </a:prstGeom>
        </p:spPr>
        <p:txBody>
          <a:bodyPr wrap="none"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13"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14"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pic>
        <p:nvPicPr>
          <p:cNvPr id="115" name="Picture 114"/>
          <p:cNvPicPr/>
          <p:nvPr/>
        </p:nvPicPr>
        <p:blipFill>
          <a:blip r:embed="rId2"/>
          <a:stretch>
            <a:fillRect/>
          </a:stretch>
        </p:blipFill>
        <p:spPr>
          <a:xfrm>
            <a:off x="5328720" y="3963240"/>
            <a:ext cx="2704680" cy="2158200"/>
          </a:xfrm>
          <a:prstGeom prst="rect">
            <a:avLst/>
          </a:prstGeom>
        </p:spPr>
      </p:pic>
      <p:pic>
        <p:nvPicPr>
          <p:cNvPr id="116" name="Picture 115"/>
          <p:cNvPicPr/>
          <p:nvPr/>
        </p:nvPicPr>
        <p:blipFill>
          <a:blip r:embed="rId2"/>
          <a:stretch>
            <a:fillRect/>
          </a:stretch>
        </p:blipFill>
        <p:spPr>
          <a:xfrm>
            <a:off x="1112400" y="3963240"/>
            <a:ext cx="2704680" cy="21582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27"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29" name="PlaceHolder 2"/>
          <p:cNvSpPr>
            <a:spLocks noGrp="1"/>
          </p:cNvSpPr>
          <p:nvPr>
            <p:ph type="body"/>
          </p:nvPr>
        </p:nvSpPr>
        <p:spPr>
          <a:xfrm>
            <a:off x="457200" y="1600200"/>
            <a:ext cx="8229240" cy="452556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0"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11" name="PlaceHolder 3"/>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31"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132" name="PlaceHolder 3"/>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457200" y="274680"/>
            <a:ext cx="8229240" cy="5851080"/>
          </a:xfrm>
          <a:prstGeom prst="rect">
            <a:avLst/>
          </a:prstGeom>
        </p:spPr>
        <p:txBody>
          <a:bodyPr wrap="none"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36"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37" name="PlaceHolder 3"/>
          <p:cNvSpPr>
            <a:spLocks noGrp="1"/>
          </p:cNvSpPr>
          <p:nvPr>
            <p:ph type="body"/>
          </p:nvPr>
        </p:nvSpPr>
        <p:spPr>
          <a:xfrm>
            <a:off x="457200" y="3963600"/>
            <a:ext cx="4015440" cy="2158200"/>
          </a:xfrm>
          <a:prstGeom prst="rect">
            <a:avLst/>
          </a:prstGeom>
        </p:spPr>
        <p:txBody>
          <a:bodyPr wrap="none" lIns="0" tIns="0" rIns="0" bIns="0"/>
          <a:lstStyle/>
          <a:p>
            <a:endParaRPr/>
          </a:p>
        </p:txBody>
      </p:sp>
      <p:sp>
        <p:nvSpPr>
          <p:cNvPr id="138" name="PlaceHolder 4"/>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40"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141"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142"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44"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45"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146" name="PlaceHolder 4"/>
          <p:cNvSpPr>
            <a:spLocks noGrp="1"/>
          </p:cNvSpPr>
          <p:nvPr>
            <p:ph type="body"/>
          </p:nvPr>
        </p:nvSpPr>
        <p:spPr>
          <a:xfrm>
            <a:off x="457200" y="3963600"/>
            <a:ext cx="8228520" cy="2158200"/>
          </a:xfrm>
          <a:prstGeom prst="rect">
            <a:avLst/>
          </a:prstGeom>
        </p:spPr>
        <p:txBody>
          <a:bodyPr wrap="none"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48" name="PlaceHolder 2"/>
          <p:cNvSpPr>
            <a:spLocks noGrp="1"/>
          </p:cNvSpPr>
          <p:nvPr>
            <p:ph type="body"/>
          </p:nvPr>
        </p:nvSpPr>
        <p:spPr>
          <a:xfrm>
            <a:off x="457200" y="1600200"/>
            <a:ext cx="8229240" cy="2158200"/>
          </a:xfrm>
          <a:prstGeom prst="rect">
            <a:avLst/>
          </a:prstGeom>
        </p:spPr>
        <p:txBody>
          <a:bodyPr wrap="none" lIns="0" tIns="0" rIns="0" bIns="0"/>
          <a:lstStyle/>
          <a:p>
            <a:endParaRPr/>
          </a:p>
        </p:txBody>
      </p:sp>
      <p:sp>
        <p:nvSpPr>
          <p:cNvPr id="149" name="PlaceHolder 3"/>
          <p:cNvSpPr>
            <a:spLocks noGrp="1"/>
          </p:cNvSpPr>
          <p:nvPr>
            <p:ph type="body"/>
          </p:nvPr>
        </p:nvSpPr>
        <p:spPr>
          <a:xfrm>
            <a:off x="457200" y="3963600"/>
            <a:ext cx="8229240" cy="2158200"/>
          </a:xfrm>
          <a:prstGeom prst="rect">
            <a:avLst/>
          </a:prstGeom>
        </p:spPr>
        <p:txBody>
          <a:bodyPr wrap="none"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51"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52"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153"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
        <p:nvSpPr>
          <p:cNvPr id="154" name="PlaceHolder 5"/>
          <p:cNvSpPr>
            <a:spLocks noGrp="1"/>
          </p:cNvSpPr>
          <p:nvPr>
            <p:ph type="body"/>
          </p:nvPr>
        </p:nvSpPr>
        <p:spPr>
          <a:xfrm>
            <a:off x="457200" y="3963600"/>
            <a:ext cx="4015440" cy="2158200"/>
          </a:xfrm>
          <a:prstGeom prst="rect">
            <a:avLst/>
          </a:prstGeom>
        </p:spPr>
        <p:txBody>
          <a:bodyPr wrap="none"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56"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57"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pic>
        <p:nvPicPr>
          <p:cNvPr id="158" name="Picture 157"/>
          <p:cNvPicPr/>
          <p:nvPr/>
        </p:nvPicPr>
        <p:blipFill>
          <a:blip r:embed="rId2"/>
          <a:stretch>
            <a:fillRect/>
          </a:stretch>
        </p:blipFill>
        <p:spPr>
          <a:xfrm>
            <a:off x="5328720" y="3963240"/>
            <a:ext cx="2704680" cy="2158200"/>
          </a:xfrm>
          <a:prstGeom prst="rect">
            <a:avLst/>
          </a:prstGeom>
        </p:spPr>
      </p:pic>
      <p:pic>
        <p:nvPicPr>
          <p:cNvPr id="159" name="Picture 158"/>
          <p:cNvPicPr/>
          <p:nvPr/>
        </p:nvPicPr>
        <p:blipFill>
          <a:blip r:embed="rId2"/>
          <a:stretch>
            <a:fillRect/>
          </a:stretch>
        </p:blipFill>
        <p:spPr>
          <a:xfrm>
            <a:off x="1112400" y="3963240"/>
            <a:ext cx="2704680" cy="21582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85108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5"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16" name="PlaceHolder 3"/>
          <p:cNvSpPr>
            <a:spLocks noGrp="1"/>
          </p:cNvSpPr>
          <p:nvPr>
            <p:ph type="body"/>
          </p:nvPr>
        </p:nvSpPr>
        <p:spPr>
          <a:xfrm>
            <a:off x="457200" y="3963600"/>
            <a:ext cx="4015440" cy="2158200"/>
          </a:xfrm>
          <a:prstGeom prst="rect">
            <a:avLst/>
          </a:prstGeom>
        </p:spPr>
        <p:txBody>
          <a:bodyPr wrap="none" lIns="0" tIns="0" rIns="0" bIns="0"/>
          <a:lstStyle/>
          <a:p>
            <a:endParaRPr/>
          </a:p>
        </p:txBody>
      </p:sp>
      <p:sp>
        <p:nvSpPr>
          <p:cNvPr id="17" name="PlaceHolder 4"/>
          <p:cNvSpPr>
            <a:spLocks noGrp="1"/>
          </p:cNvSpPr>
          <p:nvPr>
            <p:ph type="body"/>
          </p:nvPr>
        </p:nvSpPr>
        <p:spPr>
          <a:xfrm>
            <a:off x="4673520" y="1600200"/>
            <a:ext cx="4015440" cy="452556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19" name="PlaceHolder 2"/>
          <p:cNvSpPr>
            <a:spLocks noGrp="1"/>
          </p:cNvSpPr>
          <p:nvPr>
            <p:ph type="body"/>
          </p:nvPr>
        </p:nvSpPr>
        <p:spPr>
          <a:xfrm>
            <a:off x="457200" y="1600200"/>
            <a:ext cx="4015440" cy="4525560"/>
          </a:xfrm>
          <a:prstGeom prst="rect">
            <a:avLst/>
          </a:prstGeom>
        </p:spPr>
        <p:txBody>
          <a:bodyPr wrap="none" lIns="0" tIns="0" rIns="0" bIns="0"/>
          <a:lstStyle/>
          <a:p>
            <a:endParaRPr/>
          </a:p>
        </p:txBody>
      </p:sp>
      <p:sp>
        <p:nvSpPr>
          <p:cNvPr id="20"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21" name="PlaceHolder 4"/>
          <p:cNvSpPr>
            <a:spLocks noGrp="1"/>
          </p:cNvSpPr>
          <p:nvPr>
            <p:ph type="body"/>
          </p:nvPr>
        </p:nvSpPr>
        <p:spPr>
          <a:xfrm>
            <a:off x="4673520" y="3963600"/>
            <a:ext cx="4015440" cy="215820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23" name="PlaceHolder 2"/>
          <p:cNvSpPr>
            <a:spLocks noGrp="1"/>
          </p:cNvSpPr>
          <p:nvPr>
            <p:ph type="body"/>
          </p:nvPr>
        </p:nvSpPr>
        <p:spPr>
          <a:xfrm>
            <a:off x="457200" y="1600200"/>
            <a:ext cx="4015440" cy="2158200"/>
          </a:xfrm>
          <a:prstGeom prst="rect">
            <a:avLst/>
          </a:prstGeom>
        </p:spPr>
        <p:txBody>
          <a:bodyPr wrap="none" lIns="0" tIns="0" rIns="0" bIns="0"/>
          <a:lstStyle/>
          <a:p>
            <a:endParaRPr/>
          </a:p>
        </p:txBody>
      </p:sp>
      <p:sp>
        <p:nvSpPr>
          <p:cNvPr id="24" name="PlaceHolder 3"/>
          <p:cNvSpPr>
            <a:spLocks noGrp="1"/>
          </p:cNvSpPr>
          <p:nvPr>
            <p:ph type="body"/>
          </p:nvPr>
        </p:nvSpPr>
        <p:spPr>
          <a:xfrm>
            <a:off x="4673520" y="1600200"/>
            <a:ext cx="4015440" cy="2158200"/>
          </a:xfrm>
          <a:prstGeom prst="rect">
            <a:avLst/>
          </a:prstGeom>
        </p:spPr>
        <p:txBody>
          <a:bodyPr wrap="none" lIns="0" tIns="0" rIns="0" bIns="0"/>
          <a:lstStyle/>
          <a:p>
            <a:endParaRPr/>
          </a:p>
        </p:txBody>
      </p:sp>
      <p:sp>
        <p:nvSpPr>
          <p:cNvPr id="25" name="PlaceHolder 4"/>
          <p:cNvSpPr>
            <a:spLocks noGrp="1"/>
          </p:cNvSpPr>
          <p:nvPr>
            <p:ph type="body"/>
          </p:nvPr>
        </p:nvSpPr>
        <p:spPr>
          <a:xfrm>
            <a:off x="457200" y="3963600"/>
            <a:ext cx="8228520" cy="215820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en-US" sz="4400">
                <a:solidFill>
                  <a:srgbClr val="000000"/>
                </a:solidFill>
                <a:latin typeface="Calibri"/>
              </a:rPr>
              <a:t>Click to edit the title text formatClick to edit Master title style</a:t>
            </a:r>
            <a:endParaRPr/>
          </a:p>
        </p:txBody>
      </p:sp>
      <p:sp>
        <p:nvSpPr>
          <p:cNvPr id="6" name="PlaceHolder 2"/>
          <p:cNvSpPr>
            <a:spLocks noGrp="1"/>
          </p:cNvSpPr>
          <p:nvPr>
            <p:ph type="dt"/>
          </p:nvPr>
        </p:nvSpPr>
        <p:spPr>
          <a:xfrm>
            <a:off x="457200" y="6356520"/>
            <a:ext cx="2133360" cy="364680"/>
          </a:xfrm>
          <a:prstGeom prst="rect">
            <a:avLst/>
          </a:prstGeom>
        </p:spPr>
        <p:txBody>
          <a:bodyPr anchor="ctr"/>
          <a:lstStyle/>
          <a:p>
            <a:pPr>
              <a:lnSpc>
                <a:spcPct val="100000"/>
              </a:lnSpc>
            </a:pPr>
            <a:r>
              <a:rPr lang="en-GB" sz="1200">
                <a:solidFill>
                  <a:srgbClr val="8B8B8B"/>
                </a:solidFill>
                <a:latin typeface="Calibri"/>
              </a:rPr>
              <a:t>11/02/18</a:t>
            </a:r>
            <a:endParaRPr/>
          </a:p>
        </p:txBody>
      </p:sp>
      <p:sp>
        <p:nvSpPr>
          <p:cNvPr id="2" name="PlaceHolder 3"/>
          <p:cNvSpPr>
            <a:spLocks noGrp="1"/>
          </p:cNvSpPr>
          <p:nvPr>
            <p:ph type="ftr"/>
          </p:nvPr>
        </p:nvSpPr>
        <p:spPr>
          <a:xfrm>
            <a:off x="3124080" y="6356520"/>
            <a:ext cx="2895120" cy="364680"/>
          </a:xfrm>
          <a:prstGeom prst="rect">
            <a:avLst/>
          </a:prstGeom>
        </p:spPr>
        <p:txBody>
          <a:bodyPr anchor="ctr"/>
          <a:lstStyle/>
          <a:p>
            <a:endParaRPr/>
          </a:p>
        </p:txBody>
      </p:sp>
      <p:sp>
        <p:nvSpPr>
          <p:cNvPr id="3"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C2BE7222-6427-42DB-A9F4-72BAEFA3529C}" type="slidenum">
              <a:rPr lang="en-GB" sz="1200">
                <a:solidFill>
                  <a:srgbClr val="8B8B8B"/>
                </a:solidFill>
                <a:latin typeface="Calibri"/>
              </a:rPr>
              <a:t>‹#›</a:t>
            </a:fld>
            <a:endParaRPr/>
          </a:p>
        </p:txBody>
      </p:sp>
      <p:sp>
        <p:nvSpPr>
          <p:cNvPr id="4" name="PlaceHolder 5"/>
          <p:cNvSpPr>
            <a:spLocks noGrp="1"/>
          </p:cNvSpPr>
          <p:nvPr>
            <p:ph type="body"/>
          </p:nvPr>
        </p:nvSpPr>
        <p:spPr>
          <a:xfrm>
            <a:off x="457200" y="1604520"/>
            <a:ext cx="8229240" cy="3977640"/>
          </a:xfrm>
          <a:prstGeom prst="rect">
            <a:avLst/>
          </a:prstGeom>
        </p:spPr>
        <p:txBody>
          <a:bodyPr wrap="none" lIns="0" tIns="0" rIns="0" bIns="0"/>
          <a:lstStyl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Click to edit the title text formatClick to edit Master title style</a:t>
            </a:r>
            <a:endParaRPr/>
          </a:p>
        </p:txBody>
      </p:sp>
      <p:sp>
        <p:nvSpPr>
          <p:cNvPr id="40" name="PlaceHolder 2"/>
          <p:cNvSpPr>
            <a:spLocks noGrp="1"/>
          </p:cNvSpPr>
          <p:nvPr>
            <p:ph type="body"/>
          </p:nvPr>
        </p:nvSpPr>
        <p:spPr>
          <a:xfrm>
            <a:off x="457200" y="1600200"/>
            <a:ext cx="8229240" cy="4525560"/>
          </a:xfrm>
          <a:prstGeom prst="rect">
            <a:avLst/>
          </a:prstGeom>
        </p:spPr>
        <p:txBody>
          <a:bodyPr/>
          <a:lstStyle/>
          <a:p>
            <a:pPr>
              <a:buSzPct val="25000"/>
              <a:buFont typeface="StarSymbol"/>
              <a:buChar char=""/>
            </a:pPr>
            <a:r>
              <a:rPr lang="en-US" sz="3200">
                <a:solidFill>
                  <a:srgbClr val="000000"/>
                </a:solidFill>
                <a:latin typeface="Calibri"/>
              </a:rPr>
              <a:t>Click to edit the outline text format</a:t>
            </a:r>
            <a:endParaRPr/>
          </a:p>
          <a:p>
            <a:pPr lvl="1">
              <a:buSzPct val="25000"/>
              <a:buFont typeface="StarSymbol"/>
              <a:buChar char=""/>
            </a:pPr>
            <a:r>
              <a:rPr lang="en-US" sz="3200">
                <a:solidFill>
                  <a:srgbClr val="000000"/>
                </a:solidFill>
                <a:latin typeface="Calibri"/>
              </a:rPr>
              <a:t>Second Outline Level</a:t>
            </a:r>
            <a:endParaRPr/>
          </a:p>
          <a:p>
            <a:pPr lvl="2">
              <a:buSzPct val="25000"/>
              <a:buFont typeface="StarSymbol"/>
              <a:buChar char=""/>
            </a:pPr>
            <a:r>
              <a:rPr lang="en-US" sz="3200">
                <a:solidFill>
                  <a:srgbClr val="000000"/>
                </a:solidFill>
                <a:latin typeface="Calibri"/>
              </a:rPr>
              <a:t>Third Outline Level</a:t>
            </a:r>
            <a:endParaRPr/>
          </a:p>
          <a:p>
            <a:pPr lvl="3">
              <a:buSzPct val="25000"/>
              <a:buFont typeface="StarSymbol"/>
              <a:buChar char=""/>
            </a:pPr>
            <a:r>
              <a:rPr lang="en-US" sz="3200">
                <a:solidFill>
                  <a:srgbClr val="000000"/>
                </a:solidFill>
                <a:latin typeface="Calibri"/>
              </a:rPr>
              <a:t>Fourth Outline Level</a:t>
            </a:r>
            <a:endParaRPr/>
          </a:p>
          <a:p>
            <a:pPr lvl="4">
              <a:buSzPct val="25000"/>
              <a:buFont typeface="StarSymbol"/>
              <a:buChar char=""/>
            </a:pPr>
            <a:r>
              <a:rPr lang="en-US" sz="3200">
                <a:solidFill>
                  <a:srgbClr val="000000"/>
                </a:solidFill>
                <a:latin typeface="Calibri"/>
              </a:rPr>
              <a:t>Fifth Outline Level</a:t>
            </a:r>
            <a:endParaRPr/>
          </a:p>
          <a:p>
            <a:pPr lvl="5">
              <a:buSzPct val="25000"/>
              <a:buFont typeface="StarSymbol"/>
              <a:buChar char=""/>
            </a:pPr>
            <a:r>
              <a:rPr lang="en-US" sz="3200">
                <a:solidFill>
                  <a:srgbClr val="000000"/>
                </a:solidFill>
                <a:latin typeface="Calibri"/>
              </a:rPr>
              <a:t>Sixth Outline Level</a:t>
            </a:r>
            <a:endParaRPr/>
          </a:p>
          <a:p>
            <a:pPr>
              <a:lnSpc>
                <a:spcPct val="100000"/>
              </a:lnSpc>
              <a:buFont typeface="Arial"/>
              <a:buChar char="•"/>
            </a:pPr>
            <a:r>
              <a:rPr lang="en-US" sz="3200">
                <a:solidFill>
                  <a:srgbClr val="000000"/>
                </a:solidFill>
                <a:latin typeface="Calibri"/>
              </a:rPr>
              <a:t>Seventh Outline LevelClick to edit Master text styles</a:t>
            </a:r>
            <a:endParaRPr/>
          </a:p>
          <a:p>
            <a:pPr lvl="1">
              <a:lnSpc>
                <a:spcPct val="100000"/>
              </a:lnSpc>
              <a:buSzPct val="25000"/>
              <a:buFont typeface="StarSymbol"/>
              <a:buChar char=""/>
            </a:pPr>
            <a:r>
              <a:rPr lang="en-US" sz="2800">
                <a:solidFill>
                  <a:srgbClr val="000000"/>
                </a:solidFill>
                <a:latin typeface="Calibri"/>
              </a:rPr>
              <a:t>Second level</a:t>
            </a:r>
            <a:endParaRPr/>
          </a:p>
          <a:p>
            <a:pPr lvl="2">
              <a:lnSpc>
                <a:spcPct val="100000"/>
              </a:lnSpc>
              <a:buSzPct val="25000"/>
              <a:buFont typeface="StarSymbol"/>
              <a:buChar char=""/>
            </a:pPr>
            <a:r>
              <a:rPr lang="en-US" sz="2400">
                <a:solidFill>
                  <a:srgbClr val="000000"/>
                </a:solidFill>
                <a:latin typeface="Calibri"/>
              </a:rPr>
              <a:t>Third level</a:t>
            </a:r>
            <a:endParaRPr/>
          </a:p>
          <a:p>
            <a:pPr lvl="3">
              <a:lnSpc>
                <a:spcPct val="100000"/>
              </a:lnSpc>
              <a:buSzPct val="25000"/>
              <a:buFont typeface="StarSymbol"/>
              <a:buChar char=""/>
            </a:pPr>
            <a:r>
              <a:rPr lang="en-US" sz="2000">
                <a:solidFill>
                  <a:srgbClr val="000000"/>
                </a:solidFill>
                <a:latin typeface="Calibri"/>
              </a:rPr>
              <a:t>Fourth level</a:t>
            </a:r>
            <a:endParaRPr/>
          </a:p>
          <a:p>
            <a:pPr lvl="4">
              <a:lnSpc>
                <a:spcPct val="100000"/>
              </a:lnSpc>
              <a:buSzPct val="25000"/>
              <a:buFont typeface="StarSymbol"/>
              <a:buChar char=""/>
            </a:pPr>
            <a:r>
              <a:rPr lang="en-US" sz="2000">
                <a:solidFill>
                  <a:srgbClr val="000000"/>
                </a:solidFill>
                <a:latin typeface="Calibri"/>
              </a:rPr>
              <a:t>Fifth level</a:t>
            </a:r>
            <a:endParaRPr/>
          </a:p>
        </p:txBody>
      </p:sp>
      <p:sp>
        <p:nvSpPr>
          <p:cNvPr id="41"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en-GB" sz="1200">
                <a:solidFill>
                  <a:srgbClr val="8B8B8B"/>
                </a:solidFill>
                <a:latin typeface="Calibri"/>
              </a:rPr>
              <a:t>11/02/18</a:t>
            </a:r>
            <a:endParaRPr/>
          </a:p>
        </p:txBody>
      </p:sp>
      <p:sp>
        <p:nvSpPr>
          <p:cNvPr id="42" name="PlaceHolder 4"/>
          <p:cNvSpPr>
            <a:spLocks noGrp="1"/>
          </p:cNvSpPr>
          <p:nvPr>
            <p:ph type="ftr"/>
          </p:nvPr>
        </p:nvSpPr>
        <p:spPr>
          <a:xfrm>
            <a:off x="3124080" y="6356520"/>
            <a:ext cx="2895120" cy="364680"/>
          </a:xfrm>
          <a:prstGeom prst="rect">
            <a:avLst/>
          </a:prstGeom>
        </p:spPr>
        <p:txBody>
          <a:bodyPr anchor="ctr"/>
          <a:lstStyle/>
          <a:p>
            <a:endParaRPr/>
          </a:p>
        </p:txBody>
      </p:sp>
      <p:sp>
        <p:nvSpPr>
          <p:cNvPr id="43"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CA914B3B-681E-4773-B3F8-F3E211F37E4E}" type="slidenum">
              <a:rPr lang="en-GB" sz="1200">
                <a:solidFill>
                  <a:srgbClr val="8B8B8B"/>
                </a:solidFill>
                <a:latin typeface="Calibri"/>
              </a:rPr>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wrap="none" lIns="0" tIns="0" rIns="0" bIns="0" anchor="ctr"/>
          <a:lstStyle/>
          <a:p>
            <a:pPr algn="ctr"/>
            <a:r>
              <a:rPr lang="en-GB"/>
              <a:t>Click to edit the title text format</a:t>
            </a:r>
            <a:endParaRPr/>
          </a:p>
        </p:txBody>
      </p:sp>
      <p:sp>
        <p:nvSpPr>
          <p:cNvPr id="79" name="PlaceHolder 2"/>
          <p:cNvSpPr>
            <a:spLocks noGrp="1"/>
          </p:cNvSpPr>
          <p:nvPr>
            <p:ph type="body"/>
          </p:nvPr>
        </p:nvSpPr>
        <p:spPr>
          <a:xfrm>
            <a:off x="457200" y="1604520"/>
            <a:ext cx="8229240" cy="3977640"/>
          </a:xfrm>
          <a:prstGeom prst="rect">
            <a:avLst/>
          </a:prstGeom>
        </p:spPr>
        <p:txBody>
          <a:bodyPr wrap="none" lIns="0" tIns="0" rIns="0" bIns="0"/>
          <a:lstStyle/>
          <a:p>
            <a:pPr>
              <a:buSzPct val="25000"/>
              <a:buFont typeface="StarSymbol"/>
              <a:buChar char=""/>
            </a:pPr>
            <a:r>
              <a:rPr lang="en-GB"/>
              <a:t>Click to edit the outline text format</a:t>
            </a:r>
            <a:endParaRPr/>
          </a:p>
          <a:p>
            <a:pPr lvl="1">
              <a:buSzPct val="25000"/>
              <a:buFont typeface="StarSymbol"/>
              <a:buChar char=""/>
            </a:pPr>
            <a:r>
              <a:rPr lang="en-GB"/>
              <a:t>Second Outline Level</a:t>
            </a:r>
            <a:endParaRPr/>
          </a:p>
          <a:p>
            <a:pPr lvl="2">
              <a:buSzPct val="25000"/>
              <a:buFont typeface="StarSymbol"/>
              <a:buChar char=""/>
            </a:pPr>
            <a:r>
              <a:rPr lang="en-GB"/>
              <a:t>Third Outline Level</a:t>
            </a:r>
            <a:endParaRPr/>
          </a:p>
          <a:p>
            <a:pPr lvl="3">
              <a:buSzPct val="25000"/>
              <a:buFont typeface="StarSymbol"/>
              <a:buChar char=""/>
            </a:pPr>
            <a:r>
              <a:rPr lang="en-GB"/>
              <a:t>Fourth Outline Level</a:t>
            </a:r>
            <a:endParaRPr/>
          </a:p>
          <a:p>
            <a:pPr lvl="4">
              <a:buSzPct val="25000"/>
              <a:buFont typeface="StarSymbol"/>
              <a:buChar char=""/>
            </a:pPr>
            <a:r>
              <a:rPr lang="en-GB"/>
              <a:t>Fifth Outline Level</a:t>
            </a:r>
            <a:endParaRPr/>
          </a:p>
          <a:p>
            <a:pPr lvl="5">
              <a:buSzPct val="25000"/>
              <a:buFont typeface="StarSymbol"/>
              <a:buChar char=""/>
            </a:pPr>
            <a:r>
              <a:rPr lang="en-GB"/>
              <a:t>Sixth Outline Level</a:t>
            </a:r>
            <a:endParaRPr/>
          </a:p>
          <a:p>
            <a:pPr lvl="6">
              <a:buSzPct val="25000"/>
              <a:buFont typeface="StarSymbol"/>
              <a:buChar char=""/>
            </a:pPr>
            <a:r>
              <a:rPr lang="en-GB"/>
              <a:t>Seventh Outline Level</a:t>
            </a:r>
            <a:endParaRPr/>
          </a:p>
        </p:txBody>
      </p:sp>
      <p:sp>
        <p:nvSpPr>
          <p:cNvPr id="80" name="PlaceHolder 3"/>
          <p:cNvSpPr>
            <a:spLocks noGrp="1"/>
          </p:cNvSpPr>
          <p:nvPr>
            <p:ph type="dt"/>
          </p:nvPr>
        </p:nvSpPr>
        <p:spPr>
          <a:xfrm>
            <a:off x="457200" y="6247440"/>
            <a:ext cx="2130120" cy="472680"/>
          </a:xfrm>
          <a:prstGeom prst="rect">
            <a:avLst/>
          </a:prstGeom>
        </p:spPr>
        <p:txBody>
          <a:bodyPr wrap="none" lIns="0" tIns="0" rIns="0" bIns="0"/>
          <a:lstStyle/>
          <a:p>
            <a:r>
              <a:rPr lang="en-GB" sz="1400"/>
              <a:t>&lt;date/time&gt;</a:t>
            </a:r>
            <a:endParaRPr/>
          </a:p>
        </p:txBody>
      </p:sp>
      <p:sp>
        <p:nvSpPr>
          <p:cNvPr id="81" name="PlaceHolder 4"/>
          <p:cNvSpPr>
            <a:spLocks noGrp="1"/>
          </p:cNvSpPr>
          <p:nvPr>
            <p:ph type="ftr"/>
          </p:nvPr>
        </p:nvSpPr>
        <p:spPr>
          <a:xfrm>
            <a:off x="3126960" y="6247440"/>
            <a:ext cx="2898000" cy="472680"/>
          </a:xfrm>
          <a:prstGeom prst="rect">
            <a:avLst/>
          </a:prstGeom>
        </p:spPr>
        <p:txBody>
          <a:bodyPr wrap="none" lIns="0" tIns="0" rIns="0" bIns="0"/>
          <a:lstStyle/>
          <a:p>
            <a:pPr algn="ctr"/>
            <a:r>
              <a:rPr lang="en-GB" sz="1400"/>
              <a:t>&lt;footer&gt;</a:t>
            </a:r>
            <a:endParaRPr/>
          </a:p>
        </p:txBody>
      </p:sp>
      <p:sp>
        <p:nvSpPr>
          <p:cNvPr id="82" name="PlaceHolder 5"/>
          <p:cNvSpPr>
            <a:spLocks noGrp="1"/>
          </p:cNvSpPr>
          <p:nvPr>
            <p:ph type="sldNum"/>
          </p:nvPr>
        </p:nvSpPr>
        <p:spPr>
          <a:xfrm>
            <a:off x="6555960" y="6247440"/>
            <a:ext cx="2130120" cy="472680"/>
          </a:xfrm>
          <a:prstGeom prst="rect">
            <a:avLst/>
          </a:prstGeom>
        </p:spPr>
        <p:txBody>
          <a:bodyPr wrap="none" lIns="0" tIns="0" rIns="0" bIns="0"/>
          <a:lstStyle/>
          <a:p>
            <a:pPr algn="r"/>
            <a:fld id="{3B273964-EEFD-4E41-A241-C6A7B8D73C01}" type="slidenum">
              <a:rPr lang="en-GB" sz="1400"/>
              <a:t>‹#›</a:t>
            </a:fld>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CustomShape 1"/>
          <p:cNvSpPr/>
          <p:nvPr/>
        </p:nvSpPr>
        <p:spPr>
          <a:xfrm>
            <a:off x="7315200" y="6552000"/>
            <a:ext cx="1828440" cy="303840"/>
          </a:xfrm>
          <a:prstGeom prst="rect">
            <a:avLst/>
          </a:prstGeom>
          <a:noFill/>
        </p:spPr>
      </p:sp>
      <p:sp>
        <p:nvSpPr>
          <p:cNvPr id="118" name="CustomShape 2"/>
          <p:cNvSpPr/>
          <p:nvPr/>
        </p:nvSpPr>
        <p:spPr>
          <a:xfrm>
            <a:off x="0" y="1090440"/>
            <a:ext cx="9143640" cy="45720"/>
          </a:xfrm>
          <a:prstGeom prst="rect">
            <a:avLst/>
          </a:prstGeom>
          <a:solidFill>
            <a:srgbClr val="000099"/>
          </a:solidFill>
        </p:spPr>
      </p:sp>
      <p:pic>
        <p:nvPicPr>
          <p:cNvPr id="119" name="Picture 8"/>
          <p:cNvPicPr/>
          <p:nvPr/>
        </p:nvPicPr>
        <p:blipFill>
          <a:blip r:embed="rId14"/>
          <a:stretch>
            <a:fillRect/>
          </a:stretch>
        </p:blipFill>
        <p:spPr>
          <a:xfrm>
            <a:off x="8381880" y="7920"/>
            <a:ext cx="596520" cy="1077480"/>
          </a:xfrm>
          <a:prstGeom prst="rect">
            <a:avLst/>
          </a:prstGeom>
        </p:spPr>
      </p:pic>
      <p:pic>
        <p:nvPicPr>
          <p:cNvPr id="120" name="Graphic 2"/>
          <p:cNvPicPr/>
          <p:nvPr/>
        </p:nvPicPr>
        <p:blipFill>
          <a:blip r:embed="rId15"/>
          <a:stretch>
            <a:fillRect/>
          </a:stretch>
        </p:blipFill>
        <p:spPr>
          <a:xfrm>
            <a:off x="0" y="0"/>
            <a:ext cx="1294920" cy="1082160"/>
          </a:xfrm>
          <a:prstGeom prst="rect">
            <a:avLst/>
          </a:prstGeom>
        </p:spPr>
      </p:pic>
      <p:sp>
        <p:nvSpPr>
          <p:cNvPr id="121" name="PlaceHolder 3"/>
          <p:cNvSpPr>
            <a:spLocks noGrp="1"/>
          </p:cNvSpPr>
          <p:nvPr>
            <p:ph type="title"/>
          </p:nvPr>
        </p:nvSpPr>
        <p:spPr>
          <a:xfrm>
            <a:off x="457200" y="273600"/>
            <a:ext cx="8229240" cy="1144800"/>
          </a:xfrm>
          <a:prstGeom prst="rect">
            <a:avLst/>
          </a:prstGeom>
        </p:spPr>
        <p:txBody>
          <a:bodyPr wrap="none" lIns="0" tIns="0" rIns="0" bIns="0" anchor="ctr"/>
          <a:lstStyle/>
          <a:p>
            <a:r>
              <a:rPr lang="en-US"/>
              <a:t>Click to edit the title text format</a:t>
            </a:r>
            <a:endParaRPr/>
          </a:p>
        </p:txBody>
      </p:sp>
      <p:sp>
        <p:nvSpPr>
          <p:cNvPr id="122" name="PlaceHolder 4"/>
          <p:cNvSpPr>
            <a:spLocks noGrp="1"/>
          </p:cNvSpPr>
          <p:nvPr>
            <p:ph type="body"/>
          </p:nvPr>
        </p:nvSpPr>
        <p:spPr>
          <a:xfrm>
            <a:off x="457200" y="1604520"/>
            <a:ext cx="8229240" cy="3977640"/>
          </a:xfrm>
          <a:prstGeom prst="rect">
            <a:avLst/>
          </a:prstGeom>
        </p:spPr>
        <p:txBody>
          <a:bodyPr wrap="none" lIns="0" tIns="0" rIns="0" bIns="0"/>
          <a:lstStyl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
        <p:nvSpPr>
          <p:cNvPr id="123" name="PlaceHolder 5"/>
          <p:cNvSpPr>
            <a:spLocks noGrp="1"/>
          </p:cNvSpPr>
          <p:nvPr>
            <p:ph type="dt"/>
          </p:nvPr>
        </p:nvSpPr>
        <p:spPr>
          <a:xfrm>
            <a:off x="457200" y="6247440"/>
            <a:ext cx="2130120" cy="472680"/>
          </a:xfrm>
          <a:prstGeom prst="rect">
            <a:avLst/>
          </a:prstGeom>
        </p:spPr>
        <p:txBody>
          <a:bodyPr wrap="none" lIns="0" tIns="0" rIns="0" bIns="0"/>
          <a:lstStyle/>
          <a:p>
            <a:r>
              <a:rPr lang="en-GB" sz="1400"/>
              <a:t>&lt;date/time&gt;</a:t>
            </a:r>
            <a:endParaRPr/>
          </a:p>
        </p:txBody>
      </p:sp>
      <p:sp>
        <p:nvSpPr>
          <p:cNvPr id="124" name="PlaceHolder 6"/>
          <p:cNvSpPr>
            <a:spLocks noGrp="1"/>
          </p:cNvSpPr>
          <p:nvPr>
            <p:ph type="ftr"/>
          </p:nvPr>
        </p:nvSpPr>
        <p:spPr>
          <a:xfrm>
            <a:off x="3126960" y="6247440"/>
            <a:ext cx="2898000" cy="472680"/>
          </a:xfrm>
          <a:prstGeom prst="rect">
            <a:avLst/>
          </a:prstGeom>
        </p:spPr>
        <p:txBody>
          <a:bodyPr wrap="none" lIns="0" tIns="0" rIns="0" bIns="0"/>
          <a:lstStyle/>
          <a:p>
            <a:pPr algn="ctr"/>
            <a:r>
              <a:rPr lang="en-GB" sz="1400"/>
              <a:t>&lt;footer&gt;</a:t>
            </a:r>
            <a:endParaRPr/>
          </a:p>
        </p:txBody>
      </p:sp>
      <p:sp>
        <p:nvSpPr>
          <p:cNvPr id="125" name="PlaceHolder 7"/>
          <p:cNvSpPr>
            <a:spLocks noGrp="1"/>
          </p:cNvSpPr>
          <p:nvPr>
            <p:ph type="sldNum"/>
          </p:nvPr>
        </p:nvSpPr>
        <p:spPr>
          <a:xfrm>
            <a:off x="6555960" y="6247440"/>
            <a:ext cx="2130120" cy="472680"/>
          </a:xfrm>
          <a:prstGeom prst="rect">
            <a:avLst/>
          </a:prstGeom>
        </p:spPr>
        <p:txBody>
          <a:bodyPr wrap="none" lIns="0" tIns="0" rIns="0" bIns="0"/>
          <a:lstStyle/>
          <a:p>
            <a:pPr algn="r"/>
            <a:fld id="{E245D65E-D7D3-4493-A6D5-95B81E40A940}" type="slidenum">
              <a:rPr lang="en-GB" sz="1400"/>
              <a:t>‹#›</a:t>
            </a:fld>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iswa.gsfc.nasa.gov/" TargetMode="External"/><Relationship Id="rId7" Type="http://schemas.openxmlformats.org/officeDocument/2006/relationships/hyperlink" Target="http://go.nasa.gov/17nkicp" TargetMode="External"/><Relationship Id="rId2" Type="http://schemas.openxmlformats.org/officeDocument/2006/relationships/hyperlink" Target="http://ccmc.gsfc.nasa.gov/support/SWREDI/swredi.php" TargetMode="External"/><Relationship Id="rId1" Type="http://schemas.openxmlformats.org/officeDocument/2006/relationships/slideLayout" Target="../slideLayouts/slideLayout13.xml"/><Relationship Id="rId6" Type="http://schemas.openxmlformats.org/officeDocument/2006/relationships/hyperlink" Target="http://www.cambridge.org/us/knowledge/isbn/item1145043" TargetMode="External"/><Relationship Id="rId5" Type="http://schemas.openxmlformats.org/officeDocument/2006/relationships/hyperlink" Target="http://iswa3.ccmc.gsfc.nasa.gov/wiki/index.php/Glossary" TargetMode="External"/><Relationship Id="rId4" Type="http://schemas.openxmlformats.org/officeDocument/2006/relationships/hyperlink" Target="http://iswa3.ccmc.gsfc.nasa.gov/wiki/index.php/Full_iSWA_Cygnet_List"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4"/>
          <p:cNvPicPr/>
          <p:nvPr/>
        </p:nvPicPr>
        <p:blipFill>
          <a:blip r:embed="rId3"/>
          <a:stretch>
            <a:fillRect/>
          </a:stretch>
        </p:blipFill>
        <p:spPr>
          <a:xfrm>
            <a:off x="1270080" y="0"/>
            <a:ext cx="6990480" cy="6990480"/>
          </a:xfrm>
          <a:prstGeom prst="rect">
            <a:avLst/>
          </a:prstGeom>
        </p:spPr>
      </p:pic>
      <p:sp>
        <p:nvSpPr>
          <p:cNvPr id="166" name="TextShape 1"/>
          <p:cNvSpPr txBox="1"/>
          <p:nvPr/>
        </p:nvSpPr>
        <p:spPr>
          <a:xfrm>
            <a:off x="1486080" y="0"/>
            <a:ext cx="6721560" cy="2160000"/>
          </a:xfrm>
          <a:prstGeom prst="rect">
            <a:avLst/>
          </a:prstGeom>
        </p:spPr>
        <p:txBody>
          <a:bodyPr anchor="ctr"/>
          <a:lstStyle/>
          <a:p>
            <a:pPr algn="ctr">
              <a:lnSpc>
                <a:spcPct val="100000"/>
              </a:lnSpc>
            </a:pPr>
            <a:r>
              <a:rPr lang="en-US" sz="3600">
                <a:solidFill>
                  <a:srgbClr val="FFFFFF"/>
                </a:solidFill>
                <a:latin typeface="Calibri"/>
              </a:rPr>
              <a:t>
</a:t>
            </a:r>
            <a:r>
              <a:rPr lang="en-US" sz="4000">
                <a:solidFill>
                  <a:srgbClr val="FFFFFF"/>
                </a:solidFill>
                <a:latin typeface="Calibri"/>
              </a:rPr>
              <a:t>Coronal Holes and 
High Speed Streams</a:t>
            </a:r>
            <a:r>
              <a:rPr lang="en-US" sz="4400" i="1">
                <a:solidFill>
                  <a:srgbClr val="FFFFFF"/>
                </a:solidFill>
                <a:latin typeface="Calibri"/>
              </a:rPr>
              <a:t>
</a:t>
            </a:r>
            <a:r>
              <a:rPr lang="en-US" sz="4400">
                <a:solidFill>
                  <a:srgbClr val="FFFFFF"/>
                </a:solidFill>
                <a:latin typeface="Calibri"/>
              </a:rPr>
              <a:t> </a:t>
            </a:r>
            <a:endParaRPr/>
          </a:p>
        </p:txBody>
      </p:sp>
      <p:sp>
        <p:nvSpPr>
          <p:cNvPr id="167" name="CustomShape 2"/>
          <p:cNvSpPr/>
          <p:nvPr/>
        </p:nvSpPr>
        <p:spPr>
          <a:xfrm>
            <a:off x="2788560" y="5328000"/>
            <a:ext cx="4339440" cy="645120"/>
          </a:xfrm>
          <a:prstGeom prst="rect">
            <a:avLst/>
          </a:prstGeom>
          <a:noFill/>
        </p:spPr>
        <p:txBody>
          <a:bodyPr anchor="ctr"/>
          <a:lstStyle/>
          <a:p>
            <a:pPr algn="ctr">
              <a:lnSpc>
                <a:spcPct val="100000"/>
              </a:lnSpc>
            </a:pPr>
            <a:r>
              <a:rPr lang="en-GB">
                <a:solidFill>
                  <a:srgbClr val="FFFFFF"/>
                </a:solidFill>
                <a:latin typeface="Calibri"/>
              </a:rPr>
              <a:t>K.Muglach  (NASA/GSFC and CUA)</a:t>
            </a:r>
            <a:endParaRPr/>
          </a:p>
          <a:p>
            <a:pPr algn="ct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xtShape 1"/>
          <p:cNvSpPr txBox="1"/>
          <p:nvPr/>
        </p:nvSpPr>
        <p:spPr>
          <a:xfrm>
            <a:off x="252000" y="180000"/>
            <a:ext cx="8906400" cy="1764000"/>
          </a:xfrm>
          <a:prstGeom prst="rect">
            <a:avLst/>
          </a:prstGeom>
        </p:spPr>
        <p:txBody>
          <a:bodyPr anchor="ctr"/>
          <a:lstStyle/>
          <a:p>
            <a:pPr>
              <a:lnSpc>
                <a:spcPct val="100000"/>
              </a:lnSpc>
            </a:pPr>
            <a:r>
              <a:rPr lang="en-US" sz="2400">
                <a:solidFill>
                  <a:srgbClr val="000000"/>
                </a:solidFill>
                <a:latin typeface="Calibri"/>
              </a:rPr>
              <a:t>Due to solar </a:t>
            </a:r>
            <a:r>
              <a:rPr lang="en-US" sz="2400" b="1">
                <a:solidFill>
                  <a:srgbClr val="264DC3"/>
                </a:solidFill>
                <a:latin typeface="Calibri"/>
              </a:rPr>
              <a:t>rotation</a:t>
            </a:r>
            <a:r>
              <a:rPr lang="en-US" sz="2400">
                <a:solidFill>
                  <a:srgbClr val="000000"/>
                </a:solidFill>
                <a:latin typeface="Calibri"/>
              </a:rPr>
              <a:t> parcels of solar wind plasma leaving the sun form a spiral (analogous to the water spirals formed from a rotating sprinkler), which is called the </a:t>
            </a:r>
            <a:r>
              <a:rPr lang="en-US" sz="2400" b="1">
                <a:solidFill>
                  <a:srgbClr val="264DC3"/>
                </a:solidFill>
                <a:latin typeface="Calibri"/>
              </a:rPr>
              <a:t>Parker</a:t>
            </a:r>
            <a:r>
              <a:rPr lang="en-US" sz="2400">
                <a:solidFill>
                  <a:srgbClr val="000000"/>
                </a:solidFill>
                <a:latin typeface="Calibri"/>
              </a:rPr>
              <a:t> </a:t>
            </a:r>
            <a:r>
              <a:rPr lang="en-US" sz="2400" b="1">
                <a:solidFill>
                  <a:srgbClr val="264DC3"/>
                </a:solidFill>
                <a:latin typeface="Calibri"/>
              </a:rPr>
              <a:t>spiral.</a:t>
            </a:r>
            <a:r>
              <a:rPr lang="en-US" sz="2400">
                <a:solidFill>
                  <a:srgbClr val="000000"/>
                </a:solidFill>
                <a:latin typeface="Calibri"/>
              </a:rPr>
              <a:t> The angle that a solar wind magnetic field line makes at 1 AU is close to 45 degrees. </a:t>
            </a:r>
            <a:r>
              <a:rPr lang="en-US" sz="2000">
                <a:solidFill>
                  <a:srgbClr val="000000"/>
                </a:solidFill>
                <a:latin typeface="Calibri"/>
              </a:rPr>
              <a:t>
</a:t>
            </a:r>
            <a:endParaRPr/>
          </a:p>
        </p:txBody>
      </p:sp>
      <p:pic>
        <p:nvPicPr>
          <p:cNvPr id="2" name="Picture 1">
            <a:extLst>
              <a:ext uri="{FF2B5EF4-FFF2-40B4-BE49-F238E27FC236}">
                <a16:creationId xmlns:a16="http://schemas.microsoft.com/office/drawing/2014/main" id="{91BA01D3-A909-554B-94DE-D36F7E0BFED3}"/>
              </a:ext>
            </a:extLst>
          </p:cNvPr>
          <p:cNvPicPr>
            <a:picLocks noChangeAspect="1"/>
          </p:cNvPicPr>
          <p:nvPr/>
        </p:nvPicPr>
        <p:blipFill>
          <a:blip r:embed="rId3"/>
          <a:stretch>
            <a:fillRect/>
          </a:stretch>
        </p:blipFill>
        <p:spPr>
          <a:xfrm>
            <a:off x="572521" y="1708764"/>
            <a:ext cx="7861300" cy="5003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145800" y="379800"/>
            <a:ext cx="8803080" cy="1060200"/>
          </a:xfrm>
          <a:prstGeom prst="rect">
            <a:avLst/>
          </a:prstGeom>
          <a:noFill/>
        </p:spPr>
        <p:txBody>
          <a:bodyPr lIns="90000" tIns="45000" rIns="90000" bIns="45000"/>
          <a:lstStyle/>
          <a:p>
            <a:pPr>
              <a:lnSpc>
                <a:spcPct val="100000"/>
              </a:lnSpc>
            </a:pPr>
            <a:r>
              <a:rPr lang="en-GB" sz="2600" b="1">
                <a:solidFill>
                  <a:srgbClr val="264DC3"/>
                </a:solidFill>
                <a:latin typeface="Calibri"/>
              </a:rPr>
              <a:t>Solar wind </a:t>
            </a:r>
            <a:r>
              <a:rPr lang="en-GB" sz="2600">
                <a:solidFill>
                  <a:srgbClr val="000000"/>
                </a:solidFill>
                <a:latin typeface="Calibri"/>
              </a:rPr>
              <a:t>can be divided into fast and slow wind components. </a:t>
            </a:r>
            <a:endParaRPr/>
          </a:p>
        </p:txBody>
      </p:sp>
      <p:sp>
        <p:nvSpPr>
          <p:cNvPr id="277" name="CustomShape 2"/>
          <p:cNvSpPr/>
          <p:nvPr/>
        </p:nvSpPr>
        <p:spPr>
          <a:xfrm>
            <a:off x="6415200" y="5452920"/>
            <a:ext cx="2488320" cy="333720"/>
          </a:xfrm>
          <a:prstGeom prst="rect">
            <a:avLst/>
          </a:prstGeom>
          <a:noFill/>
        </p:spPr>
        <p:txBody>
          <a:bodyPr wrap="none" lIns="90000" tIns="45000" rIns="90000" bIns="45000"/>
          <a:lstStyle/>
          <a:p>
            <a:pPr>
              <a:lnSpc>
                <a:spcPct val="100000"/>
              </a:lnSpc>
            </a:pPr>
            <a:r>
              <a:rPr lang="en-GB" sz="1600" i="1">
                <a:solidFill>
                  <a:srgbClr val="000000"/>
                </a:solidFill>
                <a:latin typeface="Calibri"/>
              </a:rPr>
              <a:t>(Bothmer and Zhukov, 2007)</a:t>
            </a:r>
            <a:endParaRPr/>
          </a:p>
        </p:txBody>
      </p:sp>
      <p:pic>
        <p:nvPicPr>
          <p:cNvPr id="278" name="Picture 4"/>
          <p:cNvPicPr/>
          <p:nvPr/>
        </p:nvPicPr>
        <p:blipFill>
          <a:blip r:embed="rId3"/>
          <a:stretch>
            <a:fillRect/>
          </a:stretch>
        </p:blipFill>
        <p:spPr>
          <a:xfrm>
            <a:off x="396720" y="1766160"/>
            <a:ext cx="8403480" cy="35420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1"/>
          <p:cNvPicPr/>
          <p:nvPr/>
        </p:nvPicPr>
        <p:blipFill>
          <a:blip r:embed="rId3"/>
          <a:stretch>
            <a:fillRect/>
          </a:stretch>
        </p:blipFill>
        <p:spPr>
          <a:xfrm>
            <a:off x="0" y="1279080"/>
            <a:ext cx="9143640" cy="4717800"/>
          </a:xfrm>
          <a:prstGeom prst="rect">
            <a:avLst/>
          </a:prstGeom>
        </p:spPr>
      </p:pic>
      <p:sp>
        <p:nvSpPr>
          <p:cNvPr id="280" name="CustomShape 1"/>
          <p:cNvSpPr/>
          <p:nvPr/>
        </p:nvSpPr>
        <p:spPr>
          <a:xfrm>
            <a:off x="145800" y="325440"/>
            <a:ext cx="8803080" cy="610560"/>
          </a:xfrm>
          <a:prstGeom prst="rect">
            <a:avLst/>
          </a:prstGeom>
          <a:noFill/>
        </p:spPr>
        <p:txBody>
          <a:bodyPr lIns="90000" tIns="45000" rIns="90000" bIns="45000"/>
          <a:lstStyle/>
          <a:p>
            <a:pPr>
              <a:lnSpc>
                <a:spcPct val="100000"/>
              </a:lnSpc>
            </a:pPr>
            <a:r>
              <a:rPr lang="en-GB" sz="2600" b="1">
                <a:solidFill>
                  <a:srgbClr val="264DC3"/>
                </a:solidFill>
                <a:latin typeface="Calibri"/>
              </a:rPr>
              <a:t>Solar wind </a:t>
            </a:r>
            <a:r>
              <a:rPr lang="en-GB" sz="2600">
                <a:solidFill>
                  <a:srgbClr val="000000"/>
                </a:solidFill>
                <a:latin typeface="Calibri"/>
              </a:rPr>
              <a:t>can be divided into fast and slow wind components. </a:t>
            </a:r>
            <a:endParaRPr/>
          </a:p>
        </p:txBody>
      </p:sp>
      <p:sp>
        <p:nvSpPr>
          <p:cNvPr id="281" name="CustomShape 2"/>
          <p:cNvSpPr/>
          <p:nvPr/>
        </p:nvSpPr>
        <p:spPr>
          <a:xfrm>
            <a:off x="3790800" y="5747400"/>
            <a:ext cx="1612080" cy="364680"/>
          </a:xfrm>
          <a:prstGeom prst="rect">
            <a:avLst/>
          </a:prstGeom>
          <a:noFill/>
        </p:spPr>
        <p:txBody>
          <a:bodyPr wrap="none" lIns="90000" tIns="45000" rIns="90000" bIns="45000"/>
          <a:lstStyle/>
          <a:p>
            <a:pPr>
              <a:lnSpc>
                <a:spcPct val="100000"/>
              </a:lnSpc>
            </a:pPr>
            <a:r>
              <a:rPr lang="en-GB">
                <a:solidFill>
                  <a:srgbClr val="000000"/>
                </a:solidFill>
                <a:latin typeface="Calibri"/>
              </a:rPr>
              <a:t>solar maximum</a:t>
            </a:r>
            <a:endParaRPr/>
          </a:p>
        </p:txBody>
      </p:sp>
      <p:sp>
        <p:nvSpPr>
          <p:cNvPr id="282" name="CustomShape 3"/>
          <p:cNvSpPr/>
          <p:nvPr/>
        </p:nvSpPr>
        <p:spPr>
          <a:xfrm>
            <a:off x="1164600" y="5790600"/>
            <a:ext cx="1577160" cy="364680"/>
          </a:xfrm>
          <a:prstGeom prst="rect">
            <a:avLst/>
          </a:prstGeom>
          <a:noFill/>
        </p:spPr>
        <p:txBody>
          <a:bodyPr wrap="none" lIns="90000" tIns="45000" rIns="90000" bIns="45000"/>
          <a:lstStyle/>
          <a:p>
            <a:pPr>
              <a:lnSpc>
                <a:spcPct val="100000"/>
              </a:lnSpc>
            </a:pPr>
            <a:r>
              <a:rPr lang="en-GB">
                <a:solidFill>
                  <a:srgbClr val="000000"/>
                </a:solidFill>
                <a:latin typeface="Calibri"/>
              </a:rPr>
              <a:t>solar minimum</a:t>
            </a:r>
            <a:endParaRPr/>
          </a:p>
        </p:txBody>
      </p:sp>
      <p:sp>
        <p:nvSpPr>
          <p:cNvPr id="283" name="CustomShape 4"/>
          <p:cNvSpPr/>
          <p:nvPr/>
        </p:nvSpPr>
        <p:spPr>
          <a:xfrm>
            <a:off x="6495120" y="5715000"/>
            <a:ext cx="1577160" cy="364680"/>
          </a:xfrm>
          <a:prstGeom prst="rect">
            <a:avLst/>
          </a:prstGeom>
          <a:noFill/>
        </p:spPr>
        <p:txBody>
          <a:bodyPr wrap="none" lIns="90000" tIns="45000" rIns="90000" bIns="45000"/>
          <a:lstStyle/>
          <a:p>
            <a:pPr>
              <a:lnSpc>
                <a:spcPct val="100000"/>
              </a:lnSpc>
            </a:pPr>
            <a:r>
              <a:rPr lang="en-GB">
                <a:solidFill>
                  <a:srgbClr val="000000"/>
                </a:solidFill>
                <a:latin typeface="Calibri"/>
              </a:rPr>
              <a:t>solar minimum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5C0E9443-2C46-434C-A97F-6854FAADDE38}"/>
              </a:ext>
            </a:extLst>
          </p:cNvPr>
          <p:cNvSpPr txBox="1">
            <a:spLocks noChangeArrowheads="1"/>
          </p:cNvSpPr>
          <p:nvPr/>
        </p:nvSpPr>
        <p:spPr bwMode="auto">
          <a:xfrm>
            <a:off x="456481" y="632521"/>
            <a:ext cx="822672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9pPr>
          </a:lstStyle>
          <a:p>
            <a:pPr eaLnBrk="1" hangingPunct="1">
              <a:lnSpc>
                <a:spcPct val="90000"/>
              </a:lnSpc>
              <a:buClrTx/>
              <a:buFontTx/>
              <a:buNone/>
            </a:pPr>
            <a:r>
              <a:rPr lang="en-US" altLang="en-US" sz="3628">
                <a:solidFill>
                  <a:srgbClr val="000000"/>
                </a:solidFill>
                <a:effectLst>
                  <a:outerShdw blurRad="38100" dist="38100" dir="2700000" algn="tl">
                    <a:srgbClr val="C0C0C0"/>
                  </a:outerShdw>
                </a:effectLst>
                <a:latin typeface="Segoe UI Semibold" pitchFamily="32" charset="0"/>
              </a:rPr>
              <a:t>Large-scale structures in the solar atmosphere</a:t>
            </a:r>
          </a:p>
        </p:txBody>
      </p:sp>
      <p:sp>
        <p:nvSpPr>
          <p:cNvPr id="41986" name="Text Box 2">
            <a:extLst>
              <a:ext uri="{FF2B5EF4-FFF2-40B4-BE49-F238E27FC236}">
                <a16:creationId xmlns:a16="http://schemas.microsoft.com/office/drawing/2014/main" id="{9B87312B-68A7-C64B-AB93-F73F014DF62B}"/>
              </a:ext>
            </a:extLst>
          </p:cNvPr>
          <p:cNvSpPr txBox="1">
            <a:spLocks noChangeArrowheads="1"/>
          </p:cNvSpPr>
          <p:nvPr/>
        </p:nvSpPr>
        <p:spPr bwMode="auto">
          <a:xfrm>
            <a:off x="563041" y="2089801"/>
            <a:ext cx="7470720" cy="4713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532" rIns="0" bIns="0"/>
          <a:lstStyle>
            <a:lvl1pPr marL="428625" indent="-315913">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1pPr>
            <a:lvl2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2pPr>
            <a:lvl3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3pPr>
            <a:lvl4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4pPr>
            <a:lvl5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FFFFFF"/>
                </a:solidFill>
                <a:latin typeface="Arial" panose="020B0604020202020204" pitchFamily="34" charset="0"/>
                <a:ea typeface="Microsoft YaHei" panose="020B0503020204020204" pitchFamily="34" charset="-122"/>
              </a:defRPr>
            </a:lvl9pPr>
          </a:lstStyle>
          <a:p>
            <a:pPr>
              <a:lnSpc>
                <a:spcPct val="70000"/>
              </a:lnSpc>
              <a:spcBef>
                <a:spcPts val="998"/>
              </a:spcBef>
              <a:buSzPct val="45000"/>
            </a:pPr>
            <a:endParaRPr lang="en-US" altLang="en-US" sz="2358">
              <a:solidFill>
                <a:srgbClr val="000000"/>
              </a:solidFill>
            </a:endParaRPr>
          </a:p>
          <a:p>
            <a:pPr>
              <a:lnSpc>
                <a:spcPct val="70000"/>
              </a:lnSpc>
              <a:spcBef>
                <a:spcPts val="998"/>
              </a:spcBef>
              <a:buSzPct val="45000"/>
            </a:pPr>
            <a:r>
              <a:rPr lang="en-US" altLang="en-US" sz="2993">
                <a:solidFill>
                  <a:srgbClr val="000000"/>
                </a:solidFill>
              </a:rPr>
              <a:t>Large-scale structures in the solar atmosphere:</a:t>
            </a:r>
          </a:p>
          <a:p>
            <a:pPr>
              <a:lnSpc>
                <a:spcPct val="70000"/>
              </a:lnSpc>
              <a:spcBef>
                <a:spcPts val="998"/>
              </a:spcBef>
              <a:buSzPct val="45000"/>
            </a:pPr>
            <a:endParaRPr lang="en-US" altLang="en-US" sz="2993">
              <a:solidFill>
                <a:srgbClr val="000000"/>
              </a:solidFill>
            </a:endParaRPr>
          </a:p>
          <a:p>
            <a:pPr>
              <a:lnSpc>
                <a:spcPct val="70000"/>
              </a:lnSpc>
              <a:spcBef>
                <a:spcPts val="998"/>
              </a:spcBef>
              <a:buSzPct val="45000"/>
              <a:buFont typeface="StarSymbol" charset="0"/>
              <a:buChar char="●"/>
            </a:pPr>
            <a:r>
              <a:rPr lang="en-US" altLang="en-US" sz="2993">
                <a:solidFill>
                  <a:srgbClr val="FF0000"/>
                </a:solidFill>
              </a:rPr>
              <a:t>Active regions (active region canopies)</a:t>
            </a:r>
          </a:p>
          <a:p>
            <a:pPr>
              <a:lnSpc>
                <a:spcPct val="70000"/>
              </a:lnSpc>
              <a:spcBef>
                <a:spcPts val="998"/>
              </a:spcBef>
              <a:buSzPct val="45000"/>
              <a:buFont typeface="StarSymbol" charset="0"/>
              <a:buChar char="●"/>
            </a:pPr>
            <a:r>
              <a:rPr lang="en-US" altLang="en-US" sz="2993">
                <a:solidFill>
                  <a:srgbClr val="6B4794"/>
                </a:solidFill>
              </a:rPr>
              <a:t>Filaments/prominences</a:t>
            </a:r>
          </a:p>
          <a:p>
            <a:pPr>
              <a:lnSpc>
                <a:spcPct val="70000"/>
              </a:lnSpc>
              <a:spcBef>
                <a:spcPts val="998"/>
              </a:spcBef>
              <a:buSzPct val="45000"/>
              <a:buFont typeface="StarSymbol" charset="0"/>
              <a:buChar char="●"/>
            </a:pPr>
            <a:r>
              <a:rPr lang="en-US" altLang="en-US" sz="2993">
                <a:solidFill>
                  <a:srgbClr val="00AE00"/>
                </a:solidFill>
              </a:rPr>
              <a:t>Coronal holes</a:t>
            </a:r>
          </a:p>
          <a:p>
            <a:pPr>
              <a:lnSpc>
                <a:spcPct val="70000"/>
              </a:lnSpc>
              <a:spcBef>
                <a:spcPts val="998"/>
              </a:spcBef>
              <a:buSzPct val="45000"/>
            </a:pPr>
            <a:endParaRPr lang="en-US" altLang="en-US" sz="2993">
              <a:solidFill>
                <a:srgbClr val="00AE00"/>
              </a:solidFill>
            </a:endParaRPr>
          </a:p>
          <a:p>
            <a:pPr>
              <a:lnSpc>
                <a:spcPct val="70000"/>
              </a:lnSpc>
              <a:spcBef>
                <a:spcPts val="998"/>
              </a:spcBef>
              <a:buSzPct val="45000"/>
            </a:pPr>
            <a:endParaRPr lang="en-US" altLang="en-US" sz="2358">
              <a:solidFill>
                <a:srgbClr val="000000"/>
              </a:solidFill>
            </a:endParaRPr>
          </a:p>
          <a:p>
            <a:pPr>
              <a:lnSpc>
                <a:spcPct val="70000"/>
              </a:lnSpc>
              <a:spcBef>
                <a:spcPts val="998"/>
              </a:spcBef>
              <a:buSzPct val="45000"/>
            </a:pPr>
            <a:endParaRPr lang="en-US" altLang="en-US" sz="2358">
              <a:solidFill>
                <a:srgbClr val="000000"/>
              </a:solidFill>
            </a:endParaRPr>
          </a:p>
          <a:p>
            <a:pPr>
              <a:lnSpc>
                <a:spcPct val="70000"/>
              </a:lnSpc>
              <a:spcBef>
                <a:spcPts val="998"/>
              </a:spcBef>
              <a:buSzPct val="45000"/>
            </a:pPr>
            <a:endParaRPr lang="en-US" altLang="en-US" sz="2358">
              <a:solidFill>
                <a:srgbClr val="000000"/>
              </a:solidFill>
            </a:endParaRPr>
          </a:p>
          <a:p>
            <a:pPr>
              <a:lnSpc>
                <a:spcPct val="70000"/>
              </a:lnSpc>
              <a:spcBef>
                <a:spcPts val="998"/>
              </a:spcBef>
              <a:buSzPct val="45000"/>
            </a:pPr>
            <a:endParaRPr lang="en-US" altLang="en-US" sz="2358">
              <a:solidFill>
                <a:srgbClr val="000000"/>
              </a:solidFill>
            </a:endParaRPr>
          </a:p>
          <a:p>
            <a:pPr>
              <a:lnSpc>
                <a:spcPct val="70000"/>
              </a:lnSpc>
              <a:spcBef>
                <a:spcPts val="998"/>
              </a:spcBef>
              <a:buSzPct val="45000"/>
            </a:pPr>
            <a:endParaRPr lang="en-US" altLang="en-US" sz="2358">
              <a:solidFill>
                <a:srgbClr val="000000"/>
              </a:solidFill>
            </a:endParaRPr>
          </a:p>
        </p:txBody>
      </p:sp>
      <p:sp>
        <p:nvSpPr>
          <p:cNvPr id="41987" name="Rectangle 3">
            <a:extLst>
              <a:ext uri="{FF2B5EF4-FFF2-40B4-BE49-F238E27FC236}">
                <a16:creationId xmlns:a16="http://schemas.microsoft.com/office/drawing/2014/main" id="{9E017F0D-4C16-C944-A16D-CFB0DD88FF32}"/>
              </a:ext>
            </a:extLst>
          </p:cNvPr>
          <p:cNvSpPr>
            <a:spLocks noChangeArrowheads="1"/>
          </p:cNvSpPr>
          <p:nvPr/>
        </p:nvSpPr>
        <p:spPr bwMode="auto">
          <a:xfrm>
            <a:off x="1" y="361"/>
            <a:ext cx="9272160" cy="689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spTree>
    <p:extLst>
      <p:ext uri="{BB962C8B-B14F-4D97-AF65-F5344CB8AC3E}">
        <p14:creationId xmlns:p14="http://schemas.microsoft.com/office/powerpoint/2010/main" val="1220207961"/>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a:extLst>
              <a:ext uri="{FF2B5EF4-FFF2-40B4-BE49-F238E27FC236}">
                <a16:creationId xmlns:a16="http://schemas.microsoft.com/office/drawing/2014/main" id="{1AE83384-B964-D544-A823-05D123F1DD84}"/>
              </a:ext>
            </a:extLst>
          </p:cNvPr>
          <p:cNvSpPr txBox="1">
            <a:spLocks noChangeArrowheads="1"/>
          </p:cNvSpPr>
          <p:nvPr/>
        </p:nvSpPr>
        <p:spPr bwMode="auto">
          <a:xfrm>
            <a:off x="783361" y="338761"/>
            <a:ext cx="822672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9pPr>
          </a:lstStyle>
          <a:p>
            <a:pPr eaLnBrk="1" hangingPunct="1">
              <a:lnSpc>
                <a:spcPct val="90000"/>
              </a:lnSpc>
              <a:buClrTx/>
              <a:buFontTx/>
              <a:buNone/>
            </a:pPr>
            <a:r>
              <a:rPr lang="en-US" altLang="en-US" sz="3628">
                <a:solidFill>
                  <a:srgbClr val="000000"/>
                </a:solidFill>
                <a:effectLst>
                  <a:outerShdw blurRad="38100" dist="38100" dir="2700000" algn="tl">
                    <a:srgbClr val="C0C0C0"/>
                  </a:outerShdw>
                </a:effectLst>
                <a:latin typeface="Segoe UI Semibold" pitchFamily="32" charset="0"/>
              </a:rPr>
              <a:t>Large scale structures in the corona</a:t>
            </a:r>
          </a:p>
        </p:txBody>
      </p:sp>
      <p:sp>
        <p:nvSpPr>
          <p:cNvPr id="70658" name="Text Box 2">
            <a:extLst>
              <a:ext uri="{FF2B5EF4-FFF2-40B4-BE49-F238E27FC236}">
                <a16:creationId xmlns:a16="http://schemas.microsoft.com/office/drawing/2014/main" id="{FA747F1C-E17A-F141-8FAB-B6D32EAD14B6}"/>
              </a:ext>
            </a:extLst>
          </p:cNvPr>
          <p:cNvSpPr txBox="1">
            <a:spLocks noChangeArrowheads="1"/>
          </p:cNvSpPr>
          <p:nvPr/>
        </p:nvSpPr>
        <p:spPr bwMode="auto">
          <a:xfrm>
            <a:off x="97921" y="1862281"/>
            <a:ext cx="8946720" cy="6452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532" rIns="0" bIns="0"/>
          <a:lstStyle>
            <a:lvl1pPr marL="422275" indent="-31750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1pPr>
            <a:lvl2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2pPr>
            <a:lvl3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3pPr>
            <a:lvl4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4pPr>
            <a:lvl5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 pos="9434513" algn="l"/>
              </a:tabLst>
              <a:defRPr>
                <a:solidFill>
                  <a:srgbClr val="FFFFFF"/>
                </a:solidFill>
                <a:latin typeface="Arial" panose="020B0604020202020204" pitchFamily="34" charset="0"/>
                <a:ea typeface="Microsoft YaHei" panose="020B0503020204020204" pitchFamily="34" charset="-122"/>
              </a:defRPr>
            </a:lvl9pPr>
          </a:lstStyle>
          <a:p>
            <a:pPr>
              <a:lnSpc>
                <a:spcPct val="90000"/>
              </a:lnSpc>
              <a:spcBef>
                <a:spcPts val="998"/>
              </a:spcBef>
              <a:buSzPct val="45000"/>
              <a:buFont typeface="StarSymbol" charset="0"/>
              <a:buChar char="●"/>
            </a:pPr>
            <a:r>
              <a:rPr lang="en-US" altLang="en-US" sz="2449">
                <a:solidFill>
                  <a:srgbClr val="000000"/>
                </a:solidFill>
              </a:rPr>
              <a:t>Images: SDO AIA 193 A, STEREO EUVI 195 A</a:t>
            </a:r>
          </a:p>
          <a:p>
            <a:pPr>
              <a:lnSpc>
                <a:spcPct val="90000"/>
              </a:lnSpc>
              <a:spcBef>
                <a:spcPts val="998"/>
              </a:spcBef>
              <a:buSzPct val="45000"/>
            </a:pPr>
            <a:r>
              <a:rPr lang="en-US" altLang="en-US" sz="2449">
                <a:solidFill>
                  <a:srgbClr val="000000"/>
                </a:solidFill>
              </a:rPr>
              <a:t>          (filter contains Fe XII 195 A line, T~1.5 MK)</a:t>
            </a:r>
          </a:p>
          <a:p>
            <a:pPr>
              <a:lnSpc>
                <a:spcPct val="90000"/>
              </a:lnSpc>
              <a:spcBef>
                <a:spcPts val="998"/>
              </a:spcBef>
              <a:buSzPct val="45000"/>
              <a:buFont typeface="StarSymbol" charset="0"/>
              <a:buChar char="●"/>
            </a:pPr>
            <a:r>
              <a:rPr lang="en-US" altLang="en-US" sz="2449">
                <a:solidFill>
                  <a:srgbClr val="000000"/>
                </a:solidFill>
              </a:rPr>
              <a:t>Line-of-sight magnetograms: polarity inversion line (PIL)</a:t>
            </a:r>
          </a:p>
          <a:p>
            <a:pPr>
              <a:lnSpc>
                <a:spcPct val="90000"/>
              </a:lnSpc>
              <a:spcBef>
                <a:spcPts val="998"/>
              </a:spcBef>
              <a:buSzPct val="45000"/>
            </a:pPr>
            <a:endParaRPr lang="en-US" altLang="en-US" sz="2449">
              <a:solidFill>
                <a:srgbClr val="000000"/>
              </a:solidFill>
            </a:endParaRPr>
          </a:p>
          <a:p>
            <a:pPr>
              <a:lnSpc>
                <a:spcPct val="90000"/>
              </a:lnSpc>
              <a:spcBef>
                <a:spcPts val="998"/>
              </a:spcBef>
              <a:buClr>
                <a:srgbClr val="FF3333"/>
              </a:buClr>
              <a:buSzPct val="45000"/>
              <a:buFont typeface="StarSymbol" charset="0"/>
              <a:buChar char="●"/>
            </a:pPr>
            <a:r>
              <a:rPr lang="en-US" altLang="en-US" sz="2449">
                <a:solidFill>
                  <a:srgbClr val="FF3333"/>
                </a:solidFill>
                <a:effectLst>
                  <a:outerShdw blurRad="38100" dist="38100" dir="2700000" algn="tl">
                    <a:srgbClr val="C0C0C0"/>
                  </a:outerShdw>
                </a:effectLst>
              </a:rPr>
              <a:t>Active Regions:</a:t>
            </a:r>
            <a:r>
              <a:rPr lang="en-US" altLang="en-US" sz="2449">
                <a:solidFill>
                  <a:srgbClr val="000000"/>
                </a:solidFill>
              </a:rPr>
              <a:t> bi-polar, bright (emission), closed magnetic field (field lines perpendicular to PIL)</a:t>
            </a:r>
          </a:p>
          <a:p>
            <a:pPr>
              <a:lnSpc>
                <a:spcPct val="90000"/>
              </a:lnSpc>
              <a:spcBef>
                <a:spcPts val="998"/>
              </a:spcBef>
              <a:buClr>
                <a:srgbClr val="00FFFF"/>
              </a:buClr>
              <a:buSzPct val="45000"/>
              <a:buFont typeface="StarSymbol" charset="0"/>
              <a:buChar char="●"/>
            </a:pPr>
            <a:r>
              <a:rPr lang="en-US" altLang="en-US" sz="2449">
                <a:solidFill>
                  <a:srgbClr val="00FFFF"/>
                </a:solidFill>
                <a:effectLst>
                  <a:outerShdw blurRad="38100" dist="38100" dir="2700000" algn="tl">
                    <a:srgbClr val="C0C0C0"/>
                  </a:outerShdw>
                </a:effectLst>
              </a:rPr>
              <a:t>Filaments:</a:t>
            </a:r>
            <a:r>
              <a:rPr lang="en-US" altLang="en-US" sz="2449">
                <a:solidFill>
                  <a:srgbClr val="000000"/>
                </a:solidFill>
              </a:rPr>
              <a:t> bi-polar, dark (absorption), closed magnetic field (field lines parallel to PIL)</a:t>
            </a:r>
          </a:p>
          <a:p>
            <a:pPr>
              <a:lnSpc>
                <a:spcPct val="90000"/>
              </a:lnSpc>
              <a:spcBef>
                <a:spcPts val="998"/>
              </a:spcBef>
              <a:buClr>
                <a:srgbClr val="00FF00"/>
              </a:buClr>
              <a:buSzPct val="45000"/>
              <a:buFont typeface="StarSymbol" charset="0"/>
              <a:buChar char="●"/>
            </a:pPr>
            <a:r>
              <a:rPr lang="en-US" altLang="en-US" sz="2449">
                <a:solidFill>
                  <a:srgbClr val="00FF00"/>
                </a:solidFill>
                <a:effectLst>
                  <a:outerShdw blurRad="38100" dist="38100" dir="2700000" algn="tl">
                    <a:srgbClr val="C0C0C0"/>
                  </a:outerShdw>
                </a:effectLst>
              </a:rPr>
              <a:t>Coronal hole:</a:t>
            </a:r>
            <a:r>
              <a:rPr lang="en-US" altLang="en-US" sz="2449">
                <a:solidFill>
                  <a:srgbClr val="000000"/>
                </a:solidFill>
              </a:rPr>
              <a:t> uni-polar, dark (less dense), open magnetic field</a:t>
            </a:r>
          </a:p>
          <a:p>
            <a:pPr>
              <a:lnSpc>
                <a:spcPct val="90000"/>
              </a:lnSpc>
              <a:spcBef>
                <a:spcPts val="998"/>
              </a:spcBef>
              <a:buSzPct val="45000"/>
            </a:pPr>
            <a:endParaRPr lang="en-US" altLang="en-US" sz="2449">
              <a:solidFill>
                <a:srgbClr val="000000"/>
              </a:solidFill>
            </a:endParaRPr>
          </a:p>
          <a:p>
            <a:pPr>
              <a:lnSpc>
                <a:spcPct val="90000"/>
              </a:lnSpc>
              <a:spcBef>
                <a:spcPts val="998"/>
              </a:spcBef>
              <a:buSzPct val="45000"/>
            </a:pPr>
            <a:endParaRPr lang="en-US" altLang="en-US" sz="2449">
              <a:solidFill>
                <a:srgbClr val="000000"/>
              </a:solidFill>
            </a:endParaRPr>
          </a:p>
          <a:p>
            <a:pPr>
              <a:lnSpc>
                <a:spcPct val="90000"/>
              </a:lnSpc>
              <a:spcBef>
                <a:spcPts val="998"/>
              </a:spcBef>
              <a:buSzPct val="45000"/>
            </a:pPr>
            <a:endParaRPr lang="en-US" altLang="en-US" sz="2449">
              <a:solidFill>
                <a:srgbClr val="000000"/>
              </a:solidFill>
            </a:endParaRPr>
          </a:p>
          <a:p>
            <a:pPr>
              <a:lnSpc>
                <a:spcPct val="90000"/>
              </a:lnSpc>
              <a:spcBef>
                <a:spcPts val="998"/>
              </a:spcBef>
              <a:buSzPct val="45000"/>
            </a:pPr>
            <a:endParaRPr lang="en-US" altLang="en-US" sz="2449">
              <a:solidFill>
                <a:srgbClr val="000000"/>
              </a:solidFill>
            </a:endParaRPr>
          </a:p>
          <a:p>
            <a:pPr>
              <a:lnSpc>
                <a:spcPct val="90000"/>
              </a:lnSpc>
              <a:spcBef>
                <a:spcPts val="998"/>
              </a:spcBef>
              <a:buSzPct val="45000"/>
            </a:pPr>
            <a:endParaRPr lang="en-US" altLang="en-US" sz="2449">
              <a:solidFill>
                <a:srgbClr val="000000"/>
              </a:solidFill>
            </a:endParaRPr>
          </a:p>
        </p:txBody>
      </p:sp>
    </p:spTree>
    <p:extLst>
      <p:ext uri="{BB962C8B-B14F-4D97-AF65-F5344CB8AC3E}">
        <p14:creationId xmlns:p14="http://schemas.microsoft.com/office/powerpoint/2010/main" val="1969506248"/>
      </p:ext>
    </p:extLst>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Shape 1"/>
          <p:cNvSpPr txBox="1"/>
          <p:nvPr/>
        </p:nvSpPr>
        <p:spPr>
          <a:xfrm>
            <a:off x="237240" y="-70920"/>
            <a:ext cx="8906400" cy="2018880"/>
          </a:xfrm>
          <a:prstGeom prst="rect">
            <a:avLst/>
          </a:prstGeom>
        </p:spPr>
        <p:txBody>
          <a:bodyPr anchor="ctr"/>
          <a:lstStyle/>
          <a:p>
            <a:pPr>
              <a:lnSpc>
                <a:spcPct val="100000"/>
              </a:lnSpc>
            </a:pPr>
            <a:r>
              <a:rPr lang="en-US" sz="2400" b="1">
                <a:solidFill>
                  <a:srgbClr val="264DC3"/>
                </a:solidFill>
                <a:latin typeface="Calibri"/>
              </a:rPr>
              <a:t>Coronal holes</a:t>
            </a:r>
            <a:r>
              <a:rPr lang="en-US" sz="2000">
                <a:solidFill>
                  <a:srgbClr val="000000"/>
                </a:solidFill>
                <a:latin typeface="Calibri"/>
              </a:rPr>
              <a:t> appear as dark areas on the solar surface in the </a:t>
            </a:r>
            <a:r>
              <a:rPr lang="en-US" sz="2000" b="1">
                <a:solidFill>
                  <a:srgbClr val="264DC3"/>
                </a:solidFill>
                <a:latin typeface="Calibri"/>
              </a:rPr>
              <a:t>EUV</a:t>
            </a:r>
            <a:r>
              <a:rPr lang="en-US" sz="2000">
                <a:solidFill>
                  <a:srgbClr val="000000"/>
                </a:solidFill>
                <a:latin typeface="Calibri"/>
              </a:rPr>
              <a:t> (extreme ultraviolet) and </a:t>
            </a:r>
            <a:r>
              <a:rPr lang="en-US" sz="2000" b="1">
                <a:solidFill>
                  <a:srgbClr val="264DC3"/>
                </a:solidFill>
                <a:latin typeface="Calibri"/>
              </a:rPr>
              <a:t>X-ray</a:t>
            </a:r>
            <a:r>
              <a:rPr lang="en-US" sz="2000">
                <a:solidFill>
                  <a:srgbClr val="000000"/>
                </a:solidFill>
                <a:latin typeface="Calibri"/>
              </a:rPr>
              <a:t> radiation.  They have a </a:t>
            </a:r>
            <a:r>
              <a:rPr lang="en-US" sz="2000" b="1">
                <a:solidFill>
                  <a:srgbClr val="264DC3"/>
                </a:solidFill>
                <a:latin typeface="Calibri"/>
              </a:rPr>
              <a:t>lower</a:t>
            </a:r>
            <a:r>
              <a:rPr lang="en-US" sz="2000">
                <a:solidFill>
                  <a:srgbClr val="000000"/>
                </a:solidFill>
                <a:latin typeface="Calibri"/>
              </a:rPr>
              <a:t> </a:t>
            </a:r>
            <a:r>
              <a:rPr lang="en-US" sz="2000" b="1">
                <a:solidFill>
                  <a:srgbClr val="264DC3"/>
                </a:solidFill>
                <a:latin typeface="Calibri"/>
              </a:rPr>
              <a:t>density</a:t>
            </a:r>
            <a:r>
              <a:rPr lang="en-US" sz="2000">
                <a:solidFill>
                  <a:srgbClr val="000000"/>
                </a:solidFill>
                <a:latin typeface="Calibri"/>
              </a:rPr>
              <a:t> and </a:t>
            </a:r>
            <a:r>
              <a:rPr lang="en-US" sz="2000" b="1">
                <a:solidFill>
                  <a:srgbClr val="264DC3"/>
                </a:solidFill>
                <a:latin typeface="Calibri"/>
              </a:rPr>
              <a:t>temperature</a:t>
            </a:r>
            <a:r>
              <a:rPr lang="en-US" sz="2000">
                <a:solidFill>
                  <a:srgbClr val="000000"/>
                </a:solidFill>
                <a:latin typeface="Calibri"/>
              </a:rPr>
              <a:t> compared to the surrounding corona. </a:t>
            </a:r>
            <a:r>
              <a:rPr lang="en-US" sz="2000" b="1">
                <a:solidFill>
                  <a:srgbClr val="264DC3"/>
                </a:solidFill>
                <a:latin typeface="Calibri"/>
              </a:rPr>
              <a:t>Coronal holes </a:t>
            </a:r>
            <a:r>
              <a:rPr lang="en-US" sz="2000">
                <a:solidFill>
                  <a:srgbClr val="000000"/>
                </a:solidFill>
                <a:latin typeface="Calibri"/>
              </a:rPr>
              <a:t>correspond to regions of open magnetic fields. Visible best in lines with temperatures more than 1.5 MK.
</a:t>
            </a:r>
            <a:endParaRPr/>
          </a:p>
        </p:txBody>
      </p:sp>
      <p:pic>
        <p:nvPicPr>
          <p:cNvPr id="285" name="Picture 7"/>
          <p:cNvPicPr/>
          <p:nvPr/>
        </p:nvPicPr>
        <p:blipFill>
          <a:blip r:embed="rId3"/>
          <a:stretch>
            <a:fillRect/>
          </a:stretch>
        </p:blipFill>
        <p:spPr>
          <a:xfrm>
            <a:off x="0" y="1554840"/>
            <a:ext cx="5302800" cy="5302800"/>
          </a:xfrm>
          <a:prstGeom prst="rect">
            <a:avLst/>
          </a:prstGeom>
        </p:spPr>
      </p:pic>
      <p:pic>
        <p:nvPicPr>
          <p:cNvPr id="286" name="Picture 8"/>
          <p:cNvPicPr/>
          <p:nvPr/>
        </p:nvPicPr>
        <p:blipFill>
          <a:blip r:embed="rId4"/>
          <a:stretch>
            <a:fillRect/>
          </a:stretch>
        </p:blipFill>
        <p:spPr>
          <a:xfrm>
            <a:off x="5303160" y="2428200"/>
            <a:ext cx="3840480" cy="38404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0" y="178200"/>
            <a:ext cx="9143640" cy="669600"/>
          </a:xfrm>
          <a:prstGeom prst="rect">
            <a:avLst/>
          </a:prstGeom>
          <a:noFill/>
        </p:spPr>
        <p:txBody>
          <a:bodyPr lIns="90000" tIns="45000" rIns="90000" bIns="45000"/>
          <a:lstStyle/>
          <a:p>
            <a:pPr>
              <a:lnSpc>
                <a:spcPct val="100000"/>
              </a:lnSpc>
            </a:pPr>
            <a:r>
              <a:rPr lang="en-GB">
                <a:solidFill>
                  <a:srgbClr val="000000"/>
                </a:solidFill>
                <a:latin typeface="Calibri"/>
              </a:rPr>
              <a:t>Large </a:t>
            </a:r>
            <a:r>
              <a:rPr lang="en-GB" sz="2000" b="1">
                <a:solidFill>
                  <a:srgbClr val="264DC3"/>
                </a:solidFill>
                <a:latin typeface="Calibri"/>
              </a:rPr>
              <a:t>polar coronal holes </a:t>
            </a:r>
            <a:r>
              <a:rPr lang="en-GB">
                <a:solidFill>
                  <a:srgbClr val="000000"/>
                </a:solidFill>
                <a:latin typeface="Calibri"/>
              </a:rPr>
              <a:t>are persistent for about 7 years around solar minimum.  During solar maximum and high solar activity </a:t>
            </a:r>
            <a:r>
              <a:rPr lang="en-GB" b="1">
                <a:solidFill>
                  <a:srgbClr val="264DC3"/>
                </a:solidFill>
                <a:latin typeface="Calibri"/>
              </a:rPr>
              <a:t>coronal holes </a:t>
            </a:r>
            <a:r>
              <a:rPr lang="en-GB">
                <a:solidFill>
                  <a:srgbClr val="000000"/>
                </a:solidFill>
                <a:latin typeface="Calibri"/>
              </a:rPr>
              <a:t>exist at all latitudes, but are less persistent.</a:t>
            </a:r>
            <a:endParaRPr/>
          </a:p>
        </p:txBody>
      </p:sp>
      <p:pic>
        <p:nvPicPr>
          <p:cNvPr id="288" name="Picture 5"/>
          <p:cNvPicPr/>
          <p:nvPr/>
        </p:nvPicPr>
        <p:blipFill>
          <a:blip r:embed="rId3"/>
          <a:stretch>
            <a:fillRect/>
          </a:stretch>
        </p:blipFill>
        <p:spPr>
          <a:xfrm>
            <a:off x="3641760" y="1281240"/>
            <a:ext cx="5501880" cy="4455360"/>
          </a:xfrm>
          <a:prstGeom prst="rect">
            <a:avLst/>
          </a:prstGeom>
        </p:spPr>
      </p:pic>
      <p:pic>
        <p:nvPicPr>
          <p:cNvPr id="289" name="Picture 4"/>
          <p:cNvPicPr/>
          <p:nvPr/>
        </p:nvPicPr>
        <p:blipFill>
          <a:blip r:embed="rId4"/>
          <a:stretch>
            <a:fillRect/>
          </a:stretch>
        </p:blipFill>
        <p:spPr>
          <a:xfrm>
            <a:off x="0" y="1281240"/>
            <a:ext cx="4455360" cy="44553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Shape 1"/>
          <p:cNvSpPr txBox="1"/>
          <p:nvPr/>
        </p:nvSpPr>
        <p:spPr>
          <a:xfrm>
            <a:off x="237240" y="561600"/>
            <a:ext cx="3988440" cy="818640"/>
          </a:xfrm>
          <a:prstGeom prst="rect">
            <a:avLst/>
          </a:prstGeom>
        </p:spPr>
        <p:txBody>
          <a:bodyPr anchor="ctr"/>
          <a:lstStyle/>
          <a:p>
            <a:pPr>
              <a:lnSpc>
                <a:spcPct val="100000"/>
              </a:lnSpc>
            </a:pPr>
            <a:r>
              <a:rPr lang="en-US" sz="2000" b="1">
                <a:solidFill>
                  <a:srgbClr val="264DC3"/>
                </a:solidFill>
                <a:latin typeface="Calibri"/>
              </a:rPr>
              <a:t>Coronal holes </a:t>
            </a:r>
            <a:r>
              <a:rPr lang="en-US" sz="2000">
                <a:solidFill>
                  <a:srgbClr val="000000"/>
                </a:solidFill>
                <a:latin typeface="Calibri"/>
              </a:rPr>
              <a:t>correspond to regions of open magnetic fields. 
</a:t>
            </a:r>
            <a:endParaRPr/>
          </a:p>
        </p:txBody>
      </p:sp>
      <p:pic>
        <p:nvPicPr>
          <p:cNvPr id="291" name="Picture 3"/>
          <p:cNvPicPr/>
          <p:nvPr/>
        </p:nvPicPr>
        <p:blipFill>
          <a:blip r:embed="rId3"/>
          <a:stretch>
            <a:fillRect/>
          </a:stretch>
        </p:blipFill>
        <p:spPr>
          <a:xfrm>
            <a:off x="4226040" y="0"/>
            <a:ext cx="4917600" cy="6857640"/>
          </a:xfrm>
          <a:prstGeom prst="rect">
            <a:avLst/>
          </a:prstGeom>
        </p:spPr>
      </p:pic>
      <p:pic>
        <p:nvPicPr>
          <p:cNvPr id="292" name="Picture 4"/>
          <p:cNvPicPr/>
          <p:nvPr/>
        </p:nvPicPr>
        <p:blipFill>
          <a:blip r:embed="rId4"/>
          <a:stretch>
            <a:fillRect/>
          </a:stretch>
        </p:blipFill>
        <p:spPr>
          <a:xfrm>
            <a:off x="7439760" y="0"/>
            <a:ext cx="1703880" cy="970560"/>
          </a:xfrm>
          <a:prstGeom prst="rect">
            <a:avLst/>
          </a:prstGeom>
        </p:spPr>
      </p:pic>
      <p:pic>
        <p:nvPicPr>
          <p:cNvPr id="293" name="Picture 5"/>
          <p:cNvPicPr/>
          <p:nvPr/>
        </p:nvPicPr>
        <p:blipFill>
          <a:blip r:embed="rId5"/>
          <a:stretch>
            <a:fillRect/>
          </a:stretch>
        </p:blipFill>
        <p:spPr>
          <a:xfrm>
            <a:off x="0" y="1771200"/>
            <a:ext cx="5108760" cy="51087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237240" y="151920"/>
            <a:ext cx="8906400" cy="1307160"/>
          </a:xfrm>
          <a:prstGeom prst="rect">
            <a:avLst/>
          </a:prstGeom>
        </p:spPr>
        <p:txBody>
          <a:bodyPr anchor="ctr"/>
          <a:lstStyle/>
          <a:p>
            <a:pPr>
              <a:lnSpc>
                <a:spcPct val="100000"/>
              </a:lnSpc>
            </a:pPr>
            <a:r>
              <a:rPr lang="en-US" sz="2000" b="1">
                <a:solidFill>
                  <a:srgbClr val="264DC3"/>
                </a:solidFill>
                <a:latin typeface="Calibri"/>
              </a:rPr>
              <a:t>High speed solar wind streams </a:t>
            </a:r>
            <a:r>
              <a:rPr lang="en-US" sz="2000">
                <a:solidFill>
                  <a:srgbClr val="000000"/>
                </a:solidFill>
                <a:latin typeface="Calibri"/>
              </a:rPr>
              <a:t>are formed by higher speed solar wind originating from </a:t>
            </a:r>
            <a:r>
              <a:rPr lang="en-US" sz="2000" b="1">
                <a:solidFill>
                  <a:srgbClr val="264DC3"/>
                </a:solidFill>
                <a:latin typeface="Calibri"/>
              </a:rPr>
              <a:t>coronal</a:t>
            </a:r>
            <a:r>
              <a:rPr lang="en-US" sz="2000">
                <a:solidFill>
                  <a:srgbClr val="000000"/>
                </a:solidFill>
                <a:latin typeface="Calibri"/>
              </a:rPr>
              <a:t> </a:t>
            </a:r>
            <a:r>
              <a:rPr lang="en-US" sz="2000" b="1">
                <a:solidFill>
                  <a:srgbClr val="264DC3"/>
                </a:solidFill>
                <a:latin typeface="Calibri"/>
              </a:rPr>
              <a:t>holes</a:t>
            </a:r>
            <a:r>
              <a:rPr lang="en-US" sz="2000">
                <a:solidFill>
                  <a:srgbClr val="000000"/>
                </a:solidFill>
                <a:latin typeface="Calibri"/>
              </a:rPr>
              <a:t>. Higher speed streams are less tightly wound in the Parker spiral compared to slower ones, and at various distances the faster solar wind </a:t>
            </a:r>
            <a:r>
              <a:rPr lang="en-US" sz="2000" b="1">
                <a:solidFill>
                  <a:srgbClr val="264DC3"/>
                </a:solidFill>
                <a:latin typeface="Calibri"/>
              </a:rPr>
              <a:t>overtakes</a:t>
            </a:r>
            <a:r>
              <a:rPr lang="en-US" sz="2000">
                <a:solidFill>
                  <a:srgbClr val="000000"/>
                </a:solidFill>
                <a:latin typeface="Calibri"/>
              </a:rPr>
              <a:t> the slower wind ahead of it.</a:t>
            </a:r>
            <a:endParaRPr/>
          </a:p>
        </p:txBody>
      </p:sp>
      <p:pic>
        <p:nvPicPr>
          <p:cNvPr id="295" name="Picture 3"/>
          <p:cNvPicPr/>
          <p:nvPr/>
        </p:nvPicPr>
        <p:blipFill>
          <a:blip r:embed="rId3"/>
          <a:stretch>
            <a:fillRect/>
          </a:stretch>
        </p:blipFill>
        <p:spPr>
          <a:xfrm>
            <a:off x="3151080" y="1604160"/>
            <a:ext cx="5259960" cy="5051880"/>
          </a:xfrm>
          <a:prstGeom prst="rect">
            <a:avLst/>
          </a:prstGeom>
        </p:spPr>
      </p:pic>
      <p:pic>
        <p:nvPicPr>
          <p:cNvPr id="296" name="Picture 4"/>
          <p:cNvPicPr/>
          <p:nvPr/>
        </p:nvPicPr>
        <p:blipFill>
          <a:blip r:embed="rId4"/>
          <a:stretch>
            <a:fillRect/>
          </a:stretch>
        </p:blipFill>
        <p:spPr>
          <a:xfrm>
            <a:off x="711000" y="4239360"/>
            <a:ext cx="2029320" cy="1690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Shape 1"/>
          <p:cNvSpPr txBox="1"/>
          <p:nvPr/>
        </p:nvSpPr>
        <p:spPr>
          <a:xfrm>
            <a:off x="237240" y="151920"/>
            <a:ext cx="8906400" cy="1573560"/>
          </a:xfrm>
          <a:prstGeom prst="rect">
            <a:avLst/>
          </a:prstGeom>
        </p:spPr>
        <p:txBody>
          <a:bodyPr anchor="ctr"/>
          <a:lstStyle/>
          <a:p>
            <a:pPr>
              <a:lnSpc>
                <a:spcPct val="100000"/>
              </a:lnSpc>
            </a:pPr>
            <a:r>
              <a:rPr lang="en-US" sz="2000">
                <a:solidFill>
                  <a:srgbClr val="000000"/>
                </a:solidFill>
                <a:latin typeface="Calibri"/>
              </a:rPr>
              <a:t>A </a:t>
            </a:r>
            <a:r>
              <a:rPr lang="en-US" sz="2000" b="1">
                <a:solidFill>
                  <a:srgbClr val="264DC3"/>
                </a:solidFill>
                <a:latin typeface="Calibri"/>
              </a:rPr>
              <a:t>stream interaction region </a:t>
            </a:r>
            <a:r>
              <a:rPr lang="en-US" sz="2000">
                <a:solidFill>
                  <a:srgbClr val="000000"/>
                </a:solidFill>
                <a:latin typeface="Calibri"/>
              </a:rPr>
              <a:t>(SIR) forms at the compressed boundary between the fast and slow solar wind in a high speed stream.  High speed streams from persistent coronal holes over multiple solar rotations are called </a:t>
            </a:r>
            <a:r>
              <a:rPr lang="en-US" sz="2000" b="1">
                <a:solidFill>
                  <a:srgbClr val="264DC3"/>
                </a:solidFill>
                <a:latin typeface="Calibri"/>
              </a:rPr>
              <a:t>corotating interaction regions </a:t>
            </a:r>
            <a:r>
              <a:rPr lang="en-US" sz="2000">
                <a:solidFill>
                  <a:srgbClr val="000000"/>
                </a:solidFill>
                <a:latin typeface="Calibri"/>
              </a:rPr>
              <a:t>(CIRs).  
</a:t>
            </a:r>
            <a:endParaRPr/>
          </a:p>
        </p:txBody>
      </p:sp>
      <p:pic>
        <p:nvPicPr>
          <p:cNvPr id="298" name="Picture 4"/>
          <p:cNvPicPr/>
          <p:nvPr/>
        </p:nvPicPr>
        <p:blipFill>
          <a:blip r:embed="rId2"/>
          <a:stretch>
            <a:fillRect/>
          </a:stretch>
        </p:blipFill>
        <p:spPr>
          <a:xfrm>
            <a:off x="3151080" y="1604160"/>
            <a:ext cx="5259960" cy="5051880"/>
          </a:xfrm>
          <a:prstGeom prst="rect">
            <a:avLst/>
          </a:prstGeom>
        </p:spPr>
      </p:pic>
      <p:pic>
        <p:nvPicPr>
          <p:cNvPr id="299" name="Picture 5"/>
          <p:cNvPicPr/>
          <p:nvPr/>
        </p:nvPicPr>
        <p:blipFill>
          <a:blip r:embed="rId3"/>
          <a:stretch>
            <a:fillRect/>
          </a:stretch>
        </p:blipFill>
        <p:spPr>
          <a:xfrm>
            <a:off x="711000" y="4239360"/>
            <a:ext cx="2029320" cy="1690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226080" y="230040"/>
            <a:ext cx="8906400" cy="1674720"/>
          </a:xfrm>
          <a:prstGeom prst="rect">
            <a:avLst/>
          </a:prstGeom>
        </p:spPr>
        <p:txBody>
          <a:bodyPr anchor="ctr"/>
          <a:lstStyle/>
          <a:p>
            <a:pPr>
              <a:lnSpc>
                <a:spcPct val="100000"/>
              </a:lnSpc>
            </a:pPr>
            <a:r>
              <a:rPr lang="en-US" sz="2400" dirty="0">
                <a:solidFill>
                  <a:srgbClr val="000000"/>
                </a:solidFill>
                <a:latin typeface="Calibri"/>
              </a:rPr>
              <a:t>The </a:t>
            </a:r>
            <a:r>
              <a:rPr lang="en-US" sz="2400" b="1" dirty="0">
                <a:solidFill>
                  <a:srgbClr val="264DC3"/>
                </a:solidFill>
                <a:latin typeface="Calibri"/>
              </a:rPr>
              <a:t>solar wind </a:t>
            </a:r>
            <a:r>
              <a:rPr lang="en-US" sz="2000" dirty="0">
                <a:solidFill>
                  <a:srgbClr val="000000"/>
                </a:solidFill>
                <a:latin typeface="Calibri"/>
              </a:rPr>
              <a:t>is a flow of </a:t>
            </a:r>
            <a:r>
              <a:rPr lang="en-US" sz="2000" b="1" dirty="0">
                <a:solidFill>
                  <a:srgbClr val="264DC3"/>
                </a:solidFill>
                <a:latin typeface="Calibri"/>
              </a:rPr>
              <a:t>plasma</a:t>
            </a:r>
            <a:r>
              <a:rPr lang="en-US" sz="2000" dirty="0">
                <a:solidFill>
                  <a:srgbClr val="000000"/>
                </a:solidFill>
                <a:latin typeface="Calibri"/>
              </a:rPr>
              <a:t> and the frozen-in solar </a:t>
            </a:r>
            <a:r>
              <a:rPr lang="en-US" sz="2000" b="1" dirty="0">
                <a:solidFill>
                  <a:srgbClr val="264DC3"/>
                </a:solidFill>
                <a:latin typeface="Calibri"/>
              </a:rPr>
              <a:t>magnetic field </a:t>
            </a:r>
            <a:r>
              <a:rPr lang="en-US" sz="2000" dirty="0">
                <a:solidFill>
                  <a:srgbClr val="000000"/>
                </a:solidFill>
                <a:latin typeface="Calibri"/>
              </a:rPr>
              <a:t>from the Sun.   The outward flow is due to the gas pressure difference between interplanetary space and the solar corona.
</a:t>
            </a:r>
            <a:endParaRPr dirty="0"/>
          </a:p>
        </p:txBody>
      </p:sp>
      <p:sp>
        <p:nvSpPr>
          <p:cNvPr id="170" name="CustomShape 2"/>
          <p:cNvSpPr/>
          <p:nvPr/>
        </p:nvSpPr>
        <p:spPr>
          <a:xfrm>
            <a:off x="78120" y="5235840"/>
            <a:ext cx="5280480" cy="1461960"/>
          </a:xfrm>
          <a:prstGeom prst="rect">
            <a:avLst/>
          </a:prstGeom>
          <a:noFill/>
        </p:spPr>
        <p:txBody>
          <a:bodyPr lIns="90000" tIns="45000" rIns="90000" bIns="45000"/>
          <a:lstStyle/>
          <a:p>
            <a:pPr>
              <a:lnSpc>
                <a:spcPct val="100000"/>
              </a:lnSpc>
            </a:pPr>
            <a:r>
              <a:rPr lang="en-GB">
                <a:solidFill>
                  <a:srgbClr val="000000"/>
                </a:solidFill>
                <a:latin typeface="Calibri"/>
              </a:rPr>
              <a:t>near the Earth, compared to the magnetosphere, the solar wind plasma (mostly ionized Hydrogen) is hot, tenuous, and fast moving, and the weak magnetic field is nearly parallel to the ecliptic plane, but 45˚ to the Sun-Earth line </a:t>
            </a:r>
            <a:endParaRPr/>
          </a:p>
        </p:txBody>
      </p:sp>
      <p:pic>
        <p:nvPicPr>
          <p:cNvPr id="171" name="Picture 4"/>
          <p:cNvPicPr/>
          <p:nvPr/>
        </p:nvPicPr>
        <p:blipFill>
          <a:blip r:embed="rId3"/>
          <a:stretch>
            <a:fillRect/>
          </a:stretch>
        </p:blipFill>
        <p:spPr>
          <a:xfrm>
            <a:off x="5143680" y="1604880"/>
            <a:ext cx="4308840" cy="5001120"/>
          </a:xfrm>
          <a:prstGeom prst="rect">
            <a:avLst/>
          </a:prstGeom>
        </p:spPr>
      </p:pic>
      <p:sp>
        <p:nvSpPr>
          <p:cNvPr id="172" name="CustomShape 3"/>
          <p:cNvSpPr/>
          <p:nvPr/>
        </p:nvSpPr>
        <p:spPr>
          <a:xfrm>
            <a:off x="237240" y="1143360"/>
            <a:ext cx="8029080" cy="1005120"/>
          </a:xfrm>
          <a:prstGeom prst="rect">
            <a:avLst/>
          </a:prstGeom>
          <a:noFill/>
        </p:spPr>
        <p:txBody>
          <a:bodyPr lIns="90000" tIns="45000" rIns="90000" bIns="45000"/>
          <a:lstStyle/>
          <a:p>
            <a:pPr>
              <a:lnSpc>
                <a:spcPct val="100000"/>
              </a:lnSpc>
            </a:pPr>
            <a:r>
              <a:rPr lang="en-GB" sz="2000" b="1">
                <a:solidFill>
                  <a:srgbClr val="264DC3"/>
                </a:solidFill>
                <a:latin typeface="Calibri"/>
              </a:rPr>
              <a:t>Changes</a:t>
            </a:r>
            <a:r>
              <a:rPr lang="en-GB" sz="2000">
                <a:solidFill>
                  <a:srgbClr val="000000"/>
                </a:solidFill>
                <a:latin typeface="Calibri"/>
              </a:rPr>
              <a:t> in the solar magnetic field (from solar activity) influence the solar wind which, in turn, influences planets, spacecraft, and other bodies inside the solar wind (the </a:t>
            </a:r>
            <a:r>
              <a:rPr lang="en-GB" sz="2000" b="1">
                <a:solidFill>
                  <a:srgbClr val="264DC3"/>
                </a:solidFill>
                <a:latin typeface="Calibri"/>
              </a:rPr>
              <a:t>heliosphere</a:t>
            </a:r>
            <a:r>
              <a:rPr lang="en-GB" sz="2000">
                <a:solidFill>
                  <a:srgbClr val="000000"/>
                </a:solidFill>
                <a:latin typeface="Calibri"/>
              </a:rPr>
              <a:t>).</a:t>
            </a:r>
            <a:endParaRPr/>
          </a:p>
        </p:txBody>
      </p:sp>
      <p:pic>
        <p:nvPicPr>
          <p:cNvPr id="3" name="Picture 2">
            <a:extLst>
              <a:ext uri="{FF2B5EF4-FFF2-40B4-BE49-F238E27FC236}">
                <a16:creationId xmlns:a16="http://schemas.microsoft.com/office/drawing/2014/main" id="{22F1C762-5973-C549-A076-67F15B400EF4}"/>
              </a:ext>
            </a:extLst>
          </p:cNvPr>
          <p:cNvPicPr>
            <a:picLocks noChangeAspect="1"/>
          </p:cNvPicPr>
          <p:nvPr/>
        </p:nvPicPr>
        <p:blipFill>
          <a:blip r:embed="rId4"/>
          <a:stretch>
            <a:fillRect/>
          </a:stretch>
        </p:blipFill>
        <p:spPr>
          <a:xfrm>
            <a:off x="237240" y="2288810"/>
            <a:ext cx="4508500" cy="2806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0" name="CustomShape 1"/>
          <p:cNvSpPr/>
          <p:nvPr/>
        </p:nvSpPr>
        <p:spPr>
          <a:xfrm>
            <a:off x="3521148" y="2598062"/>
            <a:ext cx="3939120" cy="643320"/>
          </a:xfrm>
          <a:prstGeom prst="rect">
            <a:avLst/>
          </a:prstGeom>
          <a:noFill/>
        </p:spPr>
        <p:txBody>
          <a:bodyPr wrap="none" lIns="90000" tIns="45000" rIns="90000" bIns="45000"/>
          <a:lstStyle/>
          <a:p>
            <a:pPr>
              <a:lnSpc>
                <a:spcPct val="100000"/>
              </a:lnSpc>
            </a:pPr>
            <a:r>
              <a:rPr lang="en-GB" sz="2400" dirty="0">
                <a:solidFill>
                  <a:srgbClr val="000000"/>
                </a:solidFill>
                <a:latin typeface="Calibri"/>
              </a:rPr>
              <a:t>see ISWA layouts </a:t>
            </a:r>
            <a:endParaRPr sz="2400" dirty="0"/>
          </a:p>
          <a:p>
            <a:pPr>
              <a:lnSpc>
                <a:spcPct val="100000"/>
              </a:lnSpc>
            </a:pPr>
            <a:endParaRPr dirty="0"/>
          </a:p>
        </p:txBody>
      </p:sp>
      <p:sp>
        <p:nvSpPr>
          <p:cNvPr id="301" name="CustomShape 2"/>
          <p:cNvSpPr/>
          <p:nvPr/>
        </p:nvSpPr>
        <p:spPr>
          <a:xfrm>
            <a:off x="453600" y="1207440"/>
            <a:ext cx="8906040" cy="520200"/>
          </a:xfrm>
          <a:prstGeom prst="rect">
            <a:avLst/>
          </a:prstGeom>
          <a:noFill/>
        </p:spPr>
        <p:txBody>
          <a:bodyPr lIns="90000" tIns="45000" rIns="90000" bIns="45000" anchor="ctr"/>
          <a:lstStyle/>
          <a:p>
            <a:pPr>
              <a:lnSpc>
                <a:spcPct val="100000"/>
              </a:lnSpc>
            </a:pPr>
            <a:r>
              <a:rPr lang="en-GB" sz="2800">
                <a:solidFill>
                  <a:srgbClr val="000000"/>
                </a:solidFill>
                <a:latin typeface="Calibri"/>
              </a:rPr>
              <a:t>Example of an </a:t>
            </a:r>
            <a:r>
              <a:rPr lang="en-GB" sz="2800" b="1">
                <a:solidFill>
                  <a:srgbClr val="264DC3"/>
                </a:solidFill>
                <a:latin typeface="Calibri"/>
              </a:rPr>
              <a:t>high speed solar wind stream</a:t>
            </a:r>
            <a:r>
              <a:rPr lang="en-GB" sz="2800">
                <a:solidFill>
                  <a:srgbClr val="000000"/>
                </a:solidFill>
                <a:latin typeface="Calibri"/>
              </a:rPr>
              <a:t> observed</a:t>
            </a:r>
            <a:endParaRPr/>
          </a:p>
          <a:p>
            <a:pPr>
              <a:lnSpc>
                <a:spcPct val="100000"/>
              </a:lnSpc>
            </a:pPr>
            <a:r>
              <a:rPr lang="en-GB" sz="2800">
                <a:solidFill>
                  <a:srgbClr val="000000"/>
                </a:solidFill>
                <a:latin typeface="Calibri"/>
              </a:rPr>
              <a:t>in-situ at ACE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 name="Picture 9"/>
          <p:cNvPicPr/>
          <p:nvPr/>
        </p:nvPicPr>
        <p:blipFill>
          <a:blip r:embed="rId3"/>
          <a:stretch>
            <a:fillRect/>
          </a:stretch>
        </p:blipFill>
        <p:spPr>
          <a:xfrm>
            <a:off x="-212760" y="152280"/>
            <a:ext cx="5908320" cy="6857640"/>
          </a:xfrm>
          <a:prstGeom prst="rect">
            <a:avLst/>
          </a:prstGeom>
        </p:spPr>
      </p:pic>
      <p:pic>
        <p:nvPicPr>
          <p:cNvPr id="303" name="Picture 3"/>
          <p:cNvPicPr/>
          <p:nvPr/>
        </p:nvPicPr>
        <p:blipFill>
          <a:blip r:embed="rId4"/>
          <a:stretch>
            <a:fillRect/>
          </a:stretch>
        </p:blipFill>
        <p:spPr>
          <a:xfrm>
            <a:off x="4242600" y="520920"/>
            <a:ext cx="6203160" cy="5755680"/>
          </a:xfrm>
          <a:prstGeom prst="rect">
            <a:avLst/>
          </a:prstGeom>
        </p:spPr>
      </p:pic>
      <p:sp>
        <p:nvSpPr>
          <p:cNvPr id="304" name="CustomShape 1"/>
          <p:cNvSpPr/>
          <p:nvPr/>
        </p:nvSpPr>
        <p:spPr>
          <a:xfrm>
            <a:off x="5185440" y="6276960"/>
            <a:ext cx="3939480" cy="643680"/>
          </a:xfrm>
          <a:prstGeom prst="rect">
            <a:avLst/>
          </a:prstGeom>
          <a:noFill/>
        </p:spPr>
        <p:txBody>
          <a:bodyPr wrap="none" lIns="90000" tIns="45000" rIns="90000" bIns="45000"/>
          <a:lstStyle/>
          <a:p>
            <a:pPr>
              <a:lnSpc>
                <a:spcPct val="100000"/>
              </a:lnSpc>
            </a:pPr>
            <a:r>
              <a:rPr lang="en-GB">
                <a:solidFill>
                  <a:srgbClr val="000000"/>
                </a:solidFill>
                <a:latin typeface="Calibri"/>
              </a:rPr>
              <a:t>iSWA layout: </a:t>
            </a:r>
            <a:endParaRPr/>
          </a:p>
          <a:p>
            <a:pPr>
              <a:lnSpc>
                <a:spcPct val="100000"/>
              </a:lnSpc>
            </a:pPr>
            <a:endParaRPr/>
          </a:p>
        </p:txBody>
      </p:sp>
      <p:sp>
        <p:nvSpPr>
          <p:cNvPr id="305" name="CustomShape 2"/>
          <p:cNvSpPr/>
          <p:nvPr/>
        </p:nvSpPr>
        <p:spPr>
          <a:xfrm>
            <a:off x="267120" y="-14760"/>
            <a:ext cx="8906400" cy="520560"/>
          </a:xfrm>
          <a:prstGeom prst="rect">
            <a:avLst/>
          </a:prstGeom>
          <a:noFill/>
        </p:spPr>
        <p:txBody>
          <a:bodyPr anchor="ctr"/>
          <a:lstStyle/>
          <a:p>
            <a:pPr>
              <a:lnSpc>
                <a:spcPct val="100000"/>
              </a:lnSpc>
            </a:pPr>
            <a:r>
              <a:rPr lang="en-GB" sz="2000">
                <a:solidFill>
                  <a:srgbClr val="000000"/>
                </a:solidFill>
                <a:latin typeface="Calibri"/>
              </a:rPr>
              <a:t>Example of an </a:t>
            </a:r>
            <a:r>
              <a:rPr lang="en-GB" sz="2000" b="1">
                <a:solidFill>
                  <a:srgbClr val="264DC3"/>
                </a:solidFill>
                <a:latin typeface="Calibri"/>
              </a:rPr>
              <a:t>high speed solar wind stream</a:t>
            </a:r>
            <a:r>
              <a:rPr lang="en-GB" sz="2000">
                <a:solidFill>
                  <a:srgbClr val="000000"/>
                </a:solidFill>
                <a:latin typeface="Calibri"/>
              </a:rPr>
              <a:t> observed in-situ at ACE</a:t>
            </a:r>
            <a:endParaRPr/>
          </a:p>
        </p:txBody>
      </p:sp>
      <p:sp>
        <p:nvSpPr>
          <p:cNvPr id="306" name="CustomShape 3"/>
          <p:cNvSpPr/>
          <p:nvPr/>
        </p:nvSpPr>
        <p:spPr>
          <a:xfrm>
            <a:off x="5940000" y="5046480"/>
            <a:ext cx="3356280" cy="639000"/>
          </a:xfrm>
          <a:prstGeom prst="rect">
            <a:avLst/>
          </a:prstGeom>
          <a:noFill/>
        </p:spPr>
        <p:txBody>
          <a:bodyPr lIns="90000" tIns="45000" rIns="90000" bIns="45000"/>
          <a:lstStyle/>
          <a:p>
            <a:pPr>
              <a:lnSpc>
                <a:spcPct val="100000"/>
              </a:lnSpc>
            </a:pPr>
            <a:r>
              <a:rPr lang="en-GB">
                <a:solidFill>
                  <a:srgbClr val="000000"/>
                </a:solidFill>
                <a:latin typeface="Calibri"/>
              </a:rPr>
              <a:t>bow shock nose location</a:t>
            </a:r>
            <a:endParaRPr/>
          </a:p>
          <a:p>
            <a:pPr>
              <a:lnSpc>
                <a:spcPct val="100000"/>
              </a:lnSpc>
            </a:pPr>
            <a:endParaRPr/>
          </a:p>
        </p:txBody>
      </p:sp>
      <p:sp>
        <p:nvSpPr>
          <p:cNvPr id="307" name="CustomShape 4"/>
          <p:cNvSpPr/>
          <p:nvPr/>
        </p:nvSpPr>
        <p:spPr>
          <a:xfrm>
            <a:off x="1570680" y="4861800"/>
            <a:ext cx="3356280" cy="364680"/>
          </a:xfrm>
          <a:prstGeom prst="rect">
            <a:avLst/>
          </a:prstGeom>
          <a:noFill/>
        </p:spPr>
        <p:txBody>
          <a:bodyPr lIns="90000" tIns="45000" rIns="90000" bIns="45000"/>
          <a:lstStyle/>
          <a:p>
            <a:pPr>
              <a:lnSpc>
                <a:spcPct val="100000"/>
              </a:lnSpc>
            </a:pPr>
            <a:r>
              <a:rPr lang="en-GB">
                <a:solidFill>
                  <a:srgbClr val="000000"/>
                </a:solidFill>
                <a:latin typeface="Calibri"/>
              </a:rPr>
              <a:t>SYM-H geomagnetic index</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ustomShape 1"/>
          <p:cNvSpPr/>
          <p:nvPr/>
        </p:nvSpPr>
        <p:spPr>
          <a:xfrm>
            <a:off x="389520" y="152280"/>
            <a:ext cx="8152920" cy="759240"/>
          </a:xfrm>
          <a:prstGeom prst="rect">
            <a:avLst/>
          </a:prstGeom>
          <a:noFill/>
        </p:spPr>
        <p:txBody>
          <a:bodyPr anchor="ctr"/>
          <a:lstStyle/>
          <a:p>
            <a:pPr>
              <a:lnSpc>
                <a:spcPct val="100000"/>
              </a:lnSpc>
            </a:pPr>
            <a:r>
              <a:rPr lang="en-GB" sz="2000">
                <a:solidFill>
                  <a:srgbClr val="000000"/>
                </a:solidFill>
                <a:latin typeface="Calibri"/>
              </a:rPr>
              <a:t>A high speed stream can cause an energetic </a:t>
            </a:r>
            <a:r>
              <a:rPr lang="en-GB" sz="2000" b="1">
                <a:solidFill>
                  <a:srgbClr val="264DC3"/>
                </a:solidFill>
                <a:latin typeface="Calibri"/>
              </a:rPr>
              <a:t>electron flux enhancement</a:t>
            </a:r>
            <a:r>
              <a:rPr lang="en-GB" sz="2000">
                <a:solidFill>
                  <a:srgbClr val="000000"/>
                </a:solidFill>
                <a:latin typeface="Calibri"/>
              </a:rPr>
              <a:t> in the radiation belt.</a:t>
            </a:r>
            <a:endParaRPr/>
          </a:p>
        </p:txBody>
      </p:sp>
      <p:pic>
        <p:nvPicPr>
          <p:cNvPr id="309" name="Picture 6"/>
          <p:cNvPicPr/>
          <p:nvPr/>
        </p:nvPicPr>
        <p:blipFill>
          <a:blip r:embed="rId3"/>
          <a:stretch>
            <a:fillRect/>
          </a:stretch>
        </p:blipFill>
        <p:spPr>
          <a:xfrm>
            <a:off x="0" y="1055880"/>
            <a:ext cx="9143640" cy="4689000"/>
          </a:xfrm>
          <a:prstGeom prst="rect">
            <a:avLst/>
          </a:prstGeom>
        </p:spPr>
      </p:pic>
      <p:sp>
        <p:nvSpPr>
          <p:cNvPr id="310" name="CustomShape 2"/>
          <p:cNvSpPr/>
          <p:nvPr/>
        </p:nvSpPr>
        <p:spPr>
          <a:xfrm>
            <a:off x="255600" y="6211800"/>
            <a:ext cx="3939480" cy="643680"/>
          </a:xfrm>
          <a:prstGeom prst="rect">
            <a:avLst/>
          </a:prstGeom>
          <a:noFill/>
        </p:spPr>
        <p:txBody>
          <a:bodyPr wrap="none" lIns="90000" tIns="45000" rIns="90000" bIns="45000"/>
          <a:lstStyle/>
          <a:p>
            <a:pPr>
              <a:lnSpc>
                <a:spcPct val="100000"/>
              </a:lnSpc>
            </a:pPr>
            <a:r>
              <a:rPr lang="en-GB" dirty="0">
                <a:solidFill>
                  <a:srgbClr val="000000"/>
                </a:solidFill>
                <a:latin typeface="Calibri"/>
              </a:rPr>
              <a:t> </a:t>
            </a:r>
            <a:endParaRPr dirty="0"/>
          </a:p>
          <a:p>
            <a:pPr>
              <a:lnSpc>
                <a:spcPct val="100000"/>
              </a:lnSpc>
            </a:pPr>
            <a:endParaRPr dirty="0"/>
          </a:p>
        </p:txBody>
      </p:sp>
      <p:sp>
        <p:nvSpPr>
          <p:cNvPr id="311" name="CustomShape 3"/>
          <p:cNvSpPr/>
          <p:nvPr/>
        </p:nvSpPr>
        <p:spPr>
          <a:xfrm>
            <a:off x="1082160" y="1055880"/>
            <a:ext cx="3356280" cy="364680"/>
          </a:xfrm>
          <a:prstGeom prst="rect">
            <a:avLst/>
          </a:prstGeom>
          <a:noFill/>
        </p:spPr>
        <p:txBody>
          <a:bodyPr lIns="90000" tIns="45000" rIns="90000" bIns="45000"/>
          <a:lstStyle/>
          <a:p>
            <a:pPr>
              <a:lnSpc>
                <a:spcPct val="100000"/>
              </a:lnSpc>
            </a:pPr>
            <a:r>
              <a:rPr lang="en-GB">
                <a:solidFill>
                  <a:srgbClr val="000000"/>
                </a:solidFill>
                <a:latin typeface="Calibri"/>
              </a:rPr>
              <a:t>Kp geomagnetic index</a:t>
            </a:r>
            <a:endParaRPr/>
          </a:p>
        </p:txBody>
      </p:sp>
      <p:sp>
        <p:nvSpPr>
          <p:cNvPr id="312" name="CustomShape 4"/>
          <p:cNvSpPr/>
          <p:nvPr/>
        </p:nvSpPr>
        <p:spPr>
          <a:xfrm>
            <a:off x="5652360" y="911880"/>
            <a:ext cx="3356280" cy="639000"/>
          </a:xfrm>
          <a:prstGeom prst="rect">
            <a:avLst/>
          </a:prstGeom>
          <a:noFill/>
        </p:spPr>
        <p:txBody>
          <a:bodyPr lIns="90000" tIns="45000" rIns="90000" bIns="45000"/>
          <a:lstStyle/>
          <a:p>
            <a:pPr>
              <a:lnSpc>
                <a:spcPct val="100000"/>
              </a:lnSpc>
            </a:pPr>
            <a:r>
              <a:rPr lang="en-GB">
                <a:solidFill>
                  <a:srgbClr val="000000"/>
                </a:solidFill>
                <a:latin typeface="Calibri"/>
              </a:rPr>
              <a:t>magnetopause standoff distance</a:t>
            </a:r>
            <a:endParaRPr/>
          </a:p>
          <a:p>
            <a:pPr>
              <a:lnSpc>
                <a:spcPct val="100000"/>
              </a:lnSpc>
            </a:pPr>
            <a:endParaRPr/>
          </a:p>
        </p:txBody>
      </p:sp>
      <p:sp>
        <p:nvSpPr>
          <p:cNvPr id="313" name="CustomShape 5"/>
          <p:cNvSpPr/>
          <p:nvPr/>
        </p:nvSpPr>
        <p:spPr>
          <a:xfrm>
            <a:off x="1788480" y="3712680"/>
            <a:ext cx="3356280" cy="364680"/>
          </a:xfrm>
          <a:prstGeom prst="rect">
            <a:avLst/>
          </a:prstGeom>
          <a:noFill/>
        </p:spPr>
        <p:txBody>
          <a:bodyPr lIns="90000" tIns="45000" rIns="90000" bIns="45000"/>
          <a:lstStyle/>
          <a:p>
            <a:pPr>
              <a:lnSpc>
                <a:spcPct val="100000"/>
              </a:lnSpc>
            </a:pPr>
            <a:r>
              <a:rPr lang="en-GB">
                <a:solidFill>
                  <a:srgbClr val="000000"/>
                </a:solidFill>
                <a:latin typeface="Calibri"/>
              </a:rPr>
              <a:t>GOES energetic electron flux</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1"/>
          <p:cNvSpPr/>
          <p:nvPr/>
        </p:nvSpPr>
        <p:spPr>
          <a:xfrm>
            <a:off x="123480" y="361800"/>
            <a:ext cx="8876520" cy="5758200"/>
          </a:xfrm>
          <a:prstGeom prst="rect">
            <a:avLst/>
          </a:prstGeom>
          <a:solidFill>
            <a:srgbClr val="FFFFFF"/>
          </a:solidFill>
        </p:spPr>
        <p:txBody>
          <a:bodyPr anchor="ctr"/>
          <a:lstStyle/>
          <a:p>
            <a:pPr>
              <a:lnSpc>
                <a:spcPct val="100000"/>
              </a:lnSpc>
            </a:pPr>
            <a:r>
              <a:rPr lang="en-GB" sz="2800">
                <a:solidFill>
                  <a:srgbClr val="000000"/>
                </a:solidFill>
                <a:latin typeface="Calibri"/>
              </a:rPr>
              <a:t>The increase in speed from a solar wind high speed stream pumps energy into the magnetosphere which can cause </a:t>
            </a:r>
            <a:r>
              <a:rPr lang="en-GB" sz="2800" b="1">
                <a:solidFill>
                  <a:srgbClr val="264DC3"/>
                </a:solidFill>
                <a:latin typeface="Calibri"/>
              </a:rPr>
              <a:t>geomagnetic storms </a:t>
            </a:r>
            <a:r>
              <a:rPr lang="en-GB" sz="2800">
                <a:solidFill>
                  <a:srgbClr val="000000"/>
                </a:solidFill>
                <a:latin typeface="Calibri"/>
              </a:rPr>
              <a:t>and </a:t>
            </a:r>
            <a:r>
              <a:rPr lang="en-GB" sz="2800" b="1">
                <a:solidFill>
                  <a:srgbClr val="264DC3"/>
                </a:solidFill>
                <a:latin typeface="Calibri"/>
              </a:rPr>
              <a:t>energizes particles</a:t>
            </a:r>
            <a:r>
              <a:rPr lang="en-GB" sz="2800">
                <a:solidFill>
                  <a:srgbClr val="000000"/>
                </a:solidFill>
                <a:latin typeface="Calibri"/>
              </a:rPr>
              <a:t>. </a:t>
            </a:r>
            <a:endParaRPr/>
          </a:p>
          <a:p>
            <a:pPr>
              <a:lnSpc>
                <a:spcPct val="100000"/>
              </a:lnSpc>
            </a:pPr>
            <a:r>
              <a:rPr lang="en-GB" sz="2800">
                <a:solidFill>
                  <a:srgbClr val="000000"/>
                </a:solidFill>
                <a:latin typeface="Calibri"/>
              </a:rPr>
              <a:t>They can produce energetic </a:t>
            </a:r>
            <a:r>
              <a:rPr lang="en-GB" sz="2800" b="1">
                <a:solidFill>
                  <a:srgbClr val="264DC3"/>
                </a:solidFill>
                <a:latin typeface="Calibri"/>
              </a:rPr>
              <a:t>electron flux enhancements</a:t>
            </a:r>
            <a:r>
              <a:rPr lang="en-GB" sz="2800">
                <a:solidFill>
                  <a:srgbClr val="000000"/>
                </a:solidFill>
                <a:latin typeface="Calibri"/>
              </a:rPr>
              <a:t> in the radiation belt.</a:t>
            </a:r>
            <a:endParaRPr/>
          </a:p>
          <a:p>
            <a:pPr>
              <a:lnSpc>
                <a:spcPct val="100000"/>
              </a:lnSpc>
            </a:pPr>
            <a:r>
              <a:rPr lang="en-GB" sz="2800">
                <a:solidFill>
                  <a:srgbClr val="000000"/>
                </a:solidFill>
                <a:latin typeface="Calibri"/>
              </a:rPr>
              <a:t>Geomagnetic storms are disturbances/changes in Earth's magnetic field due to changes in solar wind conditions typically lasting 3-6 days.</a:t>
            </a:r>
            <a:endParaRPr/>
          </a:p>
          <a:p>
            <a:pPr>
              <a:lnSpc>
                <a:spcPct val="100000"/>
              </a:lnSpc>
            </a:pPr>
            <a:r>
              <a:rPr lang="en-GB" sz="2800">
                <a:solidFill>
                  <a:srgbClr val="000000"/>
                </a:solidFill>
                <a:latin typeface="Calibri"/>
              </a:rPr>
              <a:t>High speed streams can also cause geomagnetic storms, however they are longer in duration and not as strong as geomagnetic storms caused by CMEs.</a:t>
            </a:r>
            <a:endParaRPr/>
          </a:p>
          <a:p>
            <a:pPr>
              <a:lnSpc>
                <a:spcPct val="100000"/>
              </a:lnSpc>
            </a:pPr>
            <a:r>
              <a:rPr lang="en-GB" sz="2800" i="1">
                <a:solidFill>
                  <a:srgbClr val="000000"/>
                </a:solidFill>
                <a:latin typeface="Calibri"/>
              </a:rPr>
              <a:t>(the magnetosphere lesson will go into more detail)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5" name="CustomShape 1"/>
          <p:cNvSpPr/>
          <p:nvPr/>
        </p:nvSpPr>
        <p:spPr>
          <a:xfrm>
            <a:off x="130320" y="10800"/>
            <a:ext cx="8770320" cy="761040"/>
          </a:xfrm>
          <a:prstGeom prst="rect">
            <a:avLst/>
          </a:prstGeom>
          <a:noFill/>
        </p:spPr>
        <p:txBody>
          <a:bodyPr lIns="90000" tIns="45000" rIns="90000" bIns="45000"/>
          <a:lstStyle/>
          <a:p>
            <a:pPr>
              <a:lnSpc>
                <a:spcPct val="100000"/>
              </a:lnSpc>
            </a:pPr>
            <a:r>
              <a:rPr lang="en-GB" sz="2400" b="1">
                <a:solidFill>
                  <a:srgbClr val="000000"/>
                </a:solidFill>
                <a:latin typeface="Calibri"/>
              </a:rPr>
              <a:t>Coronal Holes and High Speed Streams – Assessment</a:t>
            </a:r>
            <a:endParaRPr/>
          </a:p>
          <a:p>
            <a:pPr>
              <a:lnSpc>
                <a:spcPct val="100000"/>
              </a:lnSpc>
            </a:pPr>
            <a:endParaRPr/>
          </a:p>
        </p:txBody>
      </p:sp>
      <p:sp>
        <p:nvSpPr>
          <p:cNvPr id="316" name="CustomShape 2"/>
          <p:cNvSpPr/>
          <p:nvPr/>
        </p:nvSpPr>
        <p:spPr>
          <a:xfrm>
            <a:off x="297360" y="356400"/>
            <a:ext cx="9013320" cy="5619600"/>
          </a:xfrm>
          <a:prstGeom prst="rect">
            <a:avLst/>
          </a:prstGeom>
          <a:noFill/>
        </p:spPr>
        <p:txBody>
          <a:bodyPr lIns="90000" tIns="45000" rIns="90000" bIns="45000"/>
          <a:lstStyle/>
          <a:p>
            <a:pPr>
              <a:lnSpc>
                <a:spcPct val="100000"/>
              </a:lnSpc>
            </a:pPr>
            <a:r>
              <a:rPr lang="en-GB" sz="1400">
                <a:solidFill>
                  <a:srgbClr val="000000"/>
                </a:solidFill>
                <a:latin typeface="Calibri"/>
              </a:rPr>
              <a:t>Why is there solar wind?</a:t>
            </a:r>
            <a:endParaRPr/>
          </a:p>
          <a:p>
            <a:pPr>
              <a:lnSpc>
                <a:spcPct val="100000"/>
              </a:lnSpc>
            </a:pPr>
            <a:endParaRPr/>
          </a:p>
          <a:p>
            <a:pPr>
              <a:lnSpc>
                <a:spcPct val="100000"/>
              </a:lnSpc>
            </a:pPr>
            <a:r>
              <a:rPr lang="en-GB" sz="1400">
                <a:solidFill>
                  <a:srgbClr val="000000"/>
                </a:solidFill>
                <a:latin typeface="Calibri"/>
              </a:rPr>
              <a:t>Does slow solar wind generally originate from high or low latitudes on the Sun?  </a:t>
            </a:r>
            <a:endParaRPr/>
          </a:p>
          <a:p>
            <a:pPr>
              <a:lnSpc>
                <a:spcPct val="100000"/>
              </a:lnSpc>
            </a:pPr>
            <a:r>
              <a:rPr lang="en-GB" sz="1400">
                <a:solidFill>
                  <a:srgbClr val="000000"/>
                </a:solidFill>
                <a:latin typeface="Calibri"/>
              </a:rPr>
              <a:t>What is the typical speed for slow solar wind?</a:t>
            </a:r>
            <a:endParaRPr/>
          </a:p>
          <a:p>
            <a:pPr>
              <a:lnSpc>
                <a:spcPct val="100000"/>
              </a:lnSpc>
            </a:pPr>
            <a:r>
              <a:rPr lang="en-GB" sz="1400">
                <a:solidFill>
                  <a:srgbClr val="000000"/>
                </a:solidFill>
                <a:latin typeface="Calibri"/>
              </a:rPr>
              <a:t>What is the typical density for slow solar wind?</a:t>
            </a:r>
            <a:endParaRPr/>
          </a:p>
          <a:p>
            <a:pPr>
              <a:lnSpc>
                <a:spcPct val="100000"/>
              </a:lnSpc>
            </a:pPr>
            <a:endParaRPr/>
          </a:p>
          <a:p>
            <a:pPr>
              <a:lnSpc>
                <a:spcPct val="100000"/>
              </a:lnSpc>
            </a:pPr>
            <a:r>
              <a:rPr lang="en-GB" sz="1400">
                <a:solidFill>
                  <a:srgbClr val="000000"/>
                </a:solidFill>
                <a:latin typeface="Calibri"/>
              </a:rPr>
              <a:t>Does fast solar wind generally originate from high or low latitudes on the Sun?</a:t>
            </a:r>
            <a:endParaRPr/>
          </a:p>
          <a:p>
            <a:pPr>
              <a:lnSpc>
                <a:spcPct val="100000"/>
              </a:lnSpc>
            </a:pPr>
            <a:r>
              <a:rPr lang="en-GB" sz="1400">
                <a:solidFill>
                  <a:srgbClr val="000000"/>
                </a:solidFill>
                <a:latin typeface="Calibri"/>
              </a:rPr>
              <a:t>What is the typical speed for fast solar wind?</a:t>
            </a:r>
            <a:endParaRPr/>
          </a:p>
          <a:p>
            <a:pPr>
              <a:lnSpc>
                <a:spcPct val="100000"/>
              </a:lnSpc>
            </a:pPr>
            <a:r>
              <a:rPr lang="en-GB" sz="1400">
                <a:solidFill>
                  <a:srgbClr val="000000"/>
                </a:solidFill>
                <a:latin typeface="Calibri"/>
              </a:rPr>
              <a:t>What is the typical density for fast solar wind?</a:t>
            </a:r>
            <a:endParaRPr/>
          </a:p>
          <a:p>
            <a:pPr>
              <a:lnSpc>
                <a:spcPct val="100000"/>
              </a:lnSpc>
            </a:pPr>
            <a:endParaRPr/>
          </a:p>
          <a:p>
            <a:pPr>
              <a:lnSpc>
                <a:spcPct val="100000"/>
              </a:lnSpc>
            </a:pPr>
            <a:r>
              <a:rPr lang="en-GB" sz="1400">
                <a:solidFill>
                  <a:srgbClr val="000000"/>
                </a:solidFill>
                <a:latin typeface="Calibri"/>
              </a:rPr>
              <a:t>What is a coronal hole?  How does the plasma density of a coronal hole compare to the rest of the corona?</a:t>
            </a:r>
            <a:endParaRPr/>
          </a:p>
          <a:p>
            <a:pPr>
              <a:lnSpc>
                <a:spcPct val="100000"/>
              </a:lnSpc>
            </a:pPr>
            <a:endParaRPr/>
          </a:p>
          <a:p>
            <a:pPr>
              <a:lnSpc>
                <a:spcPct val="100000"/>
              </a:lnSpc>
            </a:pPr>
            <a:r>
              <a:rPr lang="en-GB" sz="1400">
                <a:solidFill>
                  <a:srgbClr val="000000"/>
                </a:solidFill>
                <a:latin typeface="Calibri"/>
              </a:rPr>
              <a:t>Where are coronal holes typically found during solar minimum, and how does that change at solar maximum?</a:t>
            </a:r>
            <a:endParaRPr/>
          </a:p>
          <a:p>
            <a:pPr>
              <a:lnSpc>
                <a:spcPct val="100000"/>
              </a:lnSpc>
            </a:pPr>
            <a:endParaRPr/>
          </a:p>
          <a:p>
            <a:pPr>
              <a:lnSpc>
                <a:spcPct val="100000"/>
              </a:lnSpc>
            </a:pPr>
            <a:r>
              <a:rPr lang="en-GB" sz="1400">
                <a:solidFill>
                  <a:srgbClr val="000000"/>
                </a:solidFill>
                <a:latin typeface="Calibri"/>
              </a:rPr>
              <a:t>What is a high speed stream, and how is it related to a coronal hole?</a:t>
            </a:r>
            <a:endParaRPr/>
          </a:p>
          <a:p>
            <a:pPr>
              <a:lnSpc>
                <a:spcPct val="100000"/>
              </a:lnSpc>
            </a:pPr>
            <a:endParaRPr/>
          </a:p>
          <a:p>
            <a:pPr>
              <a:lnSpc>
                <a:spcPct val="100000"/>
              </a:lnSpc>
            </a:pPr>
            <a:r>
              <a:rPr lang="en-GB" sz="1400">
                <a:solidFill>
                  <a:srgbClr val="000000"/>
                </a:solidFill>
                <a:latin typeface="Calibri"/>
              </a:rPr>
              <a:t>What is a corotating interaction region (CIR) and stream interaction region (SIR)?</a:t>
            </a:r>
            <a:endParaRPr/>
          </a:p>
          <a:p>
            <a:pPr>
              <a:lnSpc>
                <a:spcPct val="100000"/>
              </a:lnSpc>
            </a:pPr>
            <a:endParaRPr/>
          </a:p>
          <a:p>
            <a:pPr>
              <a:lnSpc>
                <a:spcPct val="100000"/>
              </a:lnSpc>
            </a:pPr>
            <a:r>
              <a:rPr lang="en-GB" sz="1400">
                <a:solidFill>
                  <a:srgbClr val="000000"/>
                </a:solidFill>
                <a:latin typeface="Calibri"/>
              </a:rPr>
              <a:t>How does a high speed stream caused geomagnetic storm differ from one caused by a CME?</a:t>
            </a:r>
            <a:endParaRPr/>
          </a:p>
          <a:p>
            <a:pPr>
              <a:lnSpc>
                <a:spcPct val="100000"/>
              </a:lnSpc>
            </a:pPr>
            <a:endParaRPr/>
          </a:p>
          <a:p>
            <a:pPr>
              <a:lnSpc>
                <a:spcPct val="100000"/>
              </a:lnSpc>
            </a:pPr>
            <a:r>
              <a:rPr lang="en-GB" sz="1400">
                <a:solidFill>
                  <a:srgbClr val="000000"/>
                </a:solidFill>
                <a:latin typeface="Calibri"/>
              </a:rPr>
              <a:t>How are high speed streams related to energetic electron fluxes in the magnetosphere?</a:t>
            </a:r>
            <a:endParaRPr/>
          </a:p>
          <a:p>
            <a:pPr>
              <a:lnSpc>
                <a:spcPct val="100000"/>
              </a:lnSpc>
            </a:pPr>
            <a:endParaRPr/>
          </a:p>
        </p:txBody>
      </p:sp>
      <p:sp>
        <p:nvSpPr>
          <p:cNvPr id="317" name="CustomShape 3"/>
          <p:cNvSpPr/>
          <p:nvPr/>
        </p:nvSpPr>
        <p:spPr>
          <a:xfrm>
            <a:off x="6996600" y="41760"/>
            <a:ext cx="2492280" cy="1068840"/>
          </a:xfrm>
          <a:prstGeom prst="rect">
            <a:avLst/>
          </a:prstGeom>
          <a:noFill/>
        </p:spPr>
        <p:txBody>
          <a:bodyPr lIns="90000" tIns="45000" rIns="90000" bIns="45000"/>
          <a:lstStyle/>
          <a:p>
            <a:pPr>
              <a:lnSpc>
                <a:spcPct val="100000"/>
              </a:lnSpc>
            </a:pPr>
            <a:r>
              <a:rPr lang="en-GB" sz="1600" i="1">
                <a:solidFill>
                  <a:srgbClr val="000000"/>
                </a:solidFill>
                <a:latin typeface="Calibri"/>
              </a:rPr>
              <a:t>Fill out the form: </a:t>
            </a:r>
            <a:endParaRPr/>
          </a:p>
          <a:p>
            <a:pPr>
              <a:lnSpc>
                <a:spcPct val="100000"/>
              </a:lnSpc>
            </a:pPr>
            <a:endParaRPr/>
          </a:p>
          <a:p>
            <a:pPr>
              <a:lnSpc>
                <a:spcPct val="100000"/>
              </a:lnSpc>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extShape 1"/>
          <p:cNvSpPr txBox="1"/>
          <p:nvPr/>
        </p:nvSpPr>
        <p:spPr>
          <a:xfrm>
            <a:off x="0" y="0"/>
            <a:ext cx="8229240" cy="550080"/>
          </a:xfrm>
          <a:prstGeom prst="rect">
            <a:avLst/>
          </a:prstGeom>
        </p:spPr>
        <p:txBody>
          <a:bodyPr anchor="ctr"/>
          <a:lstStyle/>
          <a:p>
            <a:pPr>
              <a:lnSpc>
                <a:spcPct val="100000"/>
              </a:lnSpc>
            </a:pPr>
            <a:r>
              <a:rPr lang="en-US" sz="3600" i="1">
                <a:solidFill>
                  <a:srgbClr val="000000"/>
                </a:solidFill>
                <a:latin typeface="Calibri"/>
              </a:rPr>
              <a:t>Slide link summary</a:t>
            </a:r>
            <a:endParaRPr/>
          </a:p>
        </p:txBody>
      </p:sp>
      <p:sp>
        <p:nvSpPr>
          <p:cNvPr id="319" name="TextShape 2"/>
          <p:cNvSpPr txBox="1"/>
          <p:nvPr/>
        </p:nvSpPr>
        <p:spPr>
          <a:xfrm>
            <a:off x="217080" y="550440"/>
            <a:ext cx="8926560" cy="6307200"/>
          </a:xfrm>
          <a:prstGeom prst="rect">
            <a:avLst/>
          </a:prstGeom>
        </p:spPr>
        <p:txBody>
          <a:bodyPr/>
          <a:lstStyle/>
          <a:p>
            <a:pPr>
              <a:lnSpc>
                <a:spcPct val="100000"/>
              </a:lnSpc>
            </a:pPr>
            <a:r>
              <a:rPr lang="en-US" sz="1600">
                <a:solidFill>
                  <a:srgbClr val="000000"/>
                </a:solidFill>
                <a:latin typeface="Calibri"/>
              </a:rPr>
              <a:t>SW REDI website</a:t>
            </a:r>
            <a:endParaRPr/>
          </a:p>
          <a:p>
            <a:pPr>
              <a:lnSpc>
                <a:spcPct val="100000"/>
              </a:lnSpc>
            </a:pPr>
            <a:r>
              <a:rPr lang="en-US" sz="1600" u="sng">
                <a:solidFill>
                  <a:srgbClr val="0000FF"/>
                </a:solidFill>
                <a:latin typeface="Calibri"/>
                <a:hlinkClick r:id="rId2"/>
              </a:rPr>
              <a:t>http://ccmc.gsfc.nasa.gov/support/SWREDI/swredi.php</a:t>
            </a:r>
            <a:endParaRPr/>
          </a:p>
          <a:p>
            <a:pPr>
              <a:lnSpc>
                <a:spcPct val="100000"/>
              </a:lnSpc>
            </a:pPr>
            <a:r>
              <a:rPr lang="en-US" sz="1600">
                <a:solidFill>
                  <a:srgbClr val="000000"/>
                </a:solidFill>
                <a:latin typeface="Calibri"/>
              </a:rPr>
              <a:t>iSWA </a:t>
            </a:r>
            <a:r>
              <a:rPr lang="en-US" sz="1600" u="sng">
                <a:solidFill>
                  <a:srgbClr val="0000FF"/>
                </a:solidFill>
                <a:latin typeface="Calibri"/>
                <a:hlinkClick r:id="rId3"/>
              </a:rPr>
              <a:t>http://iswa.gsfc.nasa.gov</a:t>
            </a:r>
            <a:endParaRPr/>
          </a:p>
          <a:p>
            <a:pPr>
              <a:lnSpc>
                <a:spcPct val="100000"/>
              </a:lnSpc>
            </a:pPr>
            <a:r>
              <a:rPr lang="en-US" sz="1600">
                <a:solidFill>
                  <a:srgbClr val="000000"/>
                </a:solidFill>
                <a:latin typeface="Calibri"/>
              </a:rPr>
              <a:t>iSWA Cygnet Glossary  </a:t>
            </a:r>
            <a:r>
              <a:rPr lang="en-US" sz="1600" u="sng">
                <a:solidFill>
                  <a:srgbClr val="0000FF"/>
                </a:solidFill>
                <a:latin typeface="Calibri"/>
                <a:hlinkClick r:id="rId4"/>
              </a:rPr>
              <a:t>http://iswa3.ccmc.gsfc.nasa.gov/wiki/index.php/Full_iSWA_Cygnet_List</a:t>
            </a:r>
            <a:endParaRPr/>
          </a:p>
          <a:p>
            <a:pPr>
              <a:lnSpc>
                <a:spcPct val="100000"/>
              </a:lnSpc>
            </a:pPr>
            <a:r>
              <a:rPr lang="en-US" sz="1600">
                <a:solidFill>
                  <a:srgbClr val="000000"/>
                </a:solidFill>
                <a:latin typeface="Calibri"/>
              </a:rPr>
              <a:t>iSWA Space Weather Glossary </a:t>
            </a:r>
            <a:r>
              <a:rPr lang="en-US" sz="1600" u="sng">
                <a:solidFill>
                  <a:srgbClr val="0000FF"/>
                </a:solidFill>
                <a:latin typeface="Calibri"/>
                <a:hlinkClick r:id="rId5"/>
              </a:rPr>
              <a:t>http://iswa3.ccmc.gsfc.nasa.gov/wiki/index.php/Glossary</a:t>
            </a:r>
            <a:endParaRPr/>
          </a:p>
          <a:p>
            <a:pPr>
              <a:lnSpc>
                <a:spcPct val="100000"/>
              </a:lnSpc>
            </a:pPr>
            <a:endParaRPr/>
          </a:p>
          <a:p>
            <a:pPr>
              <a:lnSpc>
                <a:spcPct val="100000"/>
              </a:lnSpc>
            </a:pPr>
            <a:r>
              <a:rPr lang="en-US" sz="1600">
                <a:solidFill>
                  <a:srgbClr val="000000"/>
                </a:solidFill>
                <a:latin typeface="Calibri"/>
              </a:rPr>
              <a:t>Most figures and tables in the slides are from the “Introduction to Space Physics” textbook</a:t>
            </a:r>
            <a:endParaRPr/>
          </a:p>
          <a:p>
            <a:pPr>
              <a:lnSpc>
                <a:spcPct val="100000"/>
              </a:lnSpc>
            </a:pPr>
            <a:r>
              <a:rPr lang="en-US" sz="1600" u="sng">
                <a:solidFill>
                  <a:srgbClr val="0000FF"/>
                </a:solidFill>
                <a:latin typeface="Calibri"/>
                <a:hlinkClick r:id="rId6"/>
              </a:rPr>
              <a:t>http://www.cambridge.org/us/knowledge/isbn/item1145043</a:t>
            </a:r>
            <a:endParaRPr/>
          </a:p>
          <a:p>
            <a:pPr>
              <a:lnSpc>
                <a:spcPct val="100000"/>
              </a:lnSpc>
            </a:pPr>
            <a:endParaRPr/>
          </a:p>
          <a:p>
            <a:pPr>
              <a:lnSpc>
                <a:spcPct val="100000"/>
              </a:lnSpc>
            </a:pPr>
            <a:r>
              <a:rPr lang="en-US" sz="1600">
                <a:solidFill>
                  <a:srgbClr val="000000"/>
                </a:solidFill>
                <a:latin typeface="Calibri"/>
              </a:rPr>
              <a:t>iSWA layout of a high speed stream observed at ACE  </a:t>
            </a:r>
            <a:r>
              <a:rPr lang="en-US" sz="1600" u="sng">
                <a:solidFill>
                  <a:srgbClr val="0000FF"/>
                </a:solidFill>
                <a:latin typeface="Calibri"/>
                <a:hlinkClick r:id="rId7"/>
              </a:rPr>
              <a:t>http://go.nasa.gov/17nkicp</a:t>
            </a:r>
            <a:endParaRPr/>
          </a:p>
          <a:p>
            <a:pPr>
              <a:lnSpc>
                <a:spcPct val="100000"/>
              </a:lnSpc>
            </a:pPr>
            <a:endParaRPr/>
          </a:p>
          <a:p>
            <a:pPr>
              <a:lnSpc>
                <a:spcPct val="100000"/>
              </a:lnSpc>
            </a:pPr>
            <a:endParaRPr/>
          </a:p>
          <a:p>
            <a:pPr>
              <a:lnSpc>
                <a:spcPct val="100000"/>
              </a:lnSpc>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a:extLst>
              <a:ext uri="{FF2B5EF4-FFF2-40B4-BE49-F238E27FC236}">
                <a16:creationId xmlns:a16="http://schemas.microsoft.com/office/drawing/2014/main" id="{968068E3-36FC-C14D-9E9C-F464455AD684}"/>
              </a:ext>
            </a:extLst>
          </p:cNvPr>
          <p:cNvSpPr>
            <a:spLocks noChangeArrowheads="1"/>
          </p:cNvSpPr>
          <p:nvPr/>
        </p:nvSpPr>
        <p:spPr bwMode="auto">
          <a:xfrm>
            <a:off x="1370881" y="456841"/>
            <a:ext cx="6552000" cy="83808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hangingPunct="1">
              <a:lnSpc>
                <a:spcPct val="95000"/>
              </a:lnSpc>
              <a:buClrTx/>
              <a:buFontTx/>
              <a:buNone/>
            </a:pPr>
            <a:r>
              <a:rPr lang="en-GB" altLang="en-US" sz="3628">
                <a:solidFill>
                  <a:srgbClr val="FFFF00"/>
                </a:solidFill>
                <a:latin typeface="Times New Roman" panose="02020603050405020304" pitchFamily="18" charset="0"/>
                <a:cs typeface="Lucida Sans Unicode" panose="020B0602030504020204" pitchFamily="34" charset="0"/>
              </a:rPr>
              <a:t>Summery </a:t>
            </a:r>
          </a:p>
        </p:txBody>
      </p:sp>
      <p:sp>
        <p:nvSpPr>
          <p:cNvPr id="79874" name="AutoShape 2">
            <a:extLst>
              <a:ext uri="{FF2B5EF4-FFF2-40B4-BE49-F238E27FC236}">
                <a16:creationId xmlns:a16="http://schemas.microsoft.com/office/drawing/2014/main" id="{EB18BC43-EBB7-F643-8078-5853865D335D}"/>
              </a:ext>
            </a:extLst>
          </p:cNvPr>
          <p:cNvSpPr>
            <a:spLocks noChangeArrowheads="1"/>
          </p:cNvSpPr>
          <p:nvPr/>
        </p:nvSpPr>
        <p:spPr bwMode="auto">
          <a:xfrm>
            <a:off x="1209601" y="-228600"/>
            <a:ext cx="6575040" cy="85824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3628">
                <a:solidFill>
                  <a:srgbClr val="FFFF00"/>
                </a:solidFill>
                <a:latin typeface="Times New Roman" panose="02020603050405020304" pitchFamily="18" charset="0"/>
                <a:cs typeface="Lucida Sans Unicode" panose="020B0602030504020204" pitchFamily="34" charset="0"/>
              </a:rPr>
              <a:t>              </a:t>
            </a:r>
            <a:r>
              <a:rPr lang="en-GB" altLang="en-US" sz="2903">
                <a:solidFill>
                  <a:srgbClr val="FFFF00"/>
                </a:solidFill>
                <a:latin typeface="Times New Roman" panose="02020603050405020304" pitchFamily="18" charset="0"/>
                <a:cs typeface="Lucida Sans Unicode" panose="020B0602030504020204" pitchFamily="34" charset="0"/>
              </a:rPr>
              <a:t>AIA EUV channels</a:t>
            </a:r>
            <a:r>
              <a:rPr lang="en-GB" altLang="en-US" sz="4898">
                <a:solidFill>
                  <a:srgbClr val="FFFF00"/>
                </a:solidFill>
                <a:latin typeface="Times New Roman" panose="02020603050405020304" pitchFamily="18" charset="0"/>
                <a:cs typeface="Lucida Sans Unicode" panose="020B0602030504020204" pitchFamily="34" charset="0"/>
              </a:rPr>
              <a:t> </a:t>
            </a:r>
          </a:p>
        </p:txBody>
      </p:sp>
      <p:sp>
        <p:nvSpPr>
          <p:cNvPr id="79875" name="AutoShape 3">
            <a:extLst>
              <a:ext uri="{FF2B5EF4-FFF2-40B4-BE49-F238E27FC236}">
                <a16:creationId xmlns:a16="http://schemas.microsoft.com/office/drawing/2014/main" id="{5A4B2297-1EF8-A849-83A2-77033C5E5BC6}"/>
              </a:ext>
            </a:extLst>
          </p:cNvPr>
          <p:cNvSpPr>
            <a:spLocks noChangeArrowheads="1"/>
          </p:cNvSpPr>
          <p:nvPr/>
        </p:nvSpPr>
        <p:spPr bwMode="auto">
          <a:xfrm>
            <a:off x="-36000" y="2959561"/>
            <a:ext cx="1579680" cy="68544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2177">
                <a:solidFill>
                  <a:srgbClr val="FFFF00"/>
                </a:solidFill>
                <a:latin typeface="Times New Roman" panose="02020603050405020304" pitchFamily="18" charset="0"/>
                <a:cs typeface="Lucida Sans Unicode" panose="020B0602030504020204" pitchFamily="34" charset="0"/>
              </a:rPr>
              <a:t>19.3 nm</a:t>
            </a:r>
          </a:p>
        </p:txBody>
      </p:sp>
      <p:sp>
        <p:nvSpPr>
          <p:cNvPr id="79876" name="AutoShape 4">
            <a:extLst>
              <a:ext uri="{FF2B5EF4-FFF2-40B4-BE49-F238E27FC236}">
                <a16:creationId xmlns:a16="http://schemas.microsoft.com/office/drawing/2014/main" id="{39A77ED6-E95C-1D49-8616-36EE3D8075F1}"/>
              </a:ext>
            </a:extLst>
          </p:cNvPr>
          <p:cNvSpPr>
            <a:spLocks noChangeArrowheads="1"/>
          </p:cNvSpPr>
          <p:nvPr/>
        </p:nvSpPr>
        <p:spPr bwMode="auto">
          <a:xfrm>
            <a:off x="6298561" y="5983561"/>
            <a:ext cx="1579680" cy="68544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2177">
                <a:solidFill>
                  <a:srgbClr val="FFFF00"/>
                </a:solidFill>
                <a:latin typeface="Times New Roman" panose="02020603050405020304" pitchFamily="18" charset="0"/>
                <a:cs typeface="Lucida Sans Unicode" panose="020B0602030504020204" pitchFamily="34" charset="0"/>
              </a:rPr>
              <a:t>33.5 nm</a:t>
            </a:r>
          </a:p>
        </p:txBody>
      </p:sp>
      <p:sp>
        <p:nvSpPr>
          <p:cNvPr id="79877" name="AutoShape 5">
            <a:extLst>
              <a:ext uri="{FF2B5EF4-FFF2-40B4-BE49-F238E27FC236}">
                <a16:creationId xmlns:a16="http://schemas.microsoft.com/office/drawing/2014/main" id="{AE3408F7-C32E-2E43-941E-6C4B3D523764}"/>
              </a:ext>
            </a:extLst>
          </p:cNvPr>
          <p:cNvSpPr>
            <a:spLocks noChangeArrowheads="1"/>
          </p:cNvSpPr>
          <p:nvPr/>
        </p:nvSpPr>
        <p:spPr bwMode="auto">
          <a:xfrm>
            <a:off x="6264001" y="2961000"/>
            <a:ext cx="1579680" cy="68544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2177">
                <a:solidFill>
                  <a:srgbClr val="FFFF00"/>
                </a:solidFill>
                <a:latin typeface="Times New Roman" panose="02020603050405020304" pitchFamily="18" charset="0"/>
                <a:cs typeface="Lucida Sans Unicode" panose="020B0602030504020204" pitchFamily="34" charset="0"/>
              </a:rPr>
              <a:t>17.1 nm</a:t>
            </a:r>
          </a:p>
        </p:txBody>
      </p:sp>
      <p:sp>
        <p:nvSpPr>
          <p:cNvPr id="79878" name="AutoShape 6">
            <a:extLst>
              <a:ext uri="{FF2B5EF4-FFF2-40B4-BE49-F238E27FC236}">
                <a16:creationId xmlns:a16="http://schemas.microsoft.com/office/drawing/2014/main" id="{00063219-4185-E74F-9EC6-C6D9917068D9}"/>
              </a:ext>
            </a:extLst>
          </p:cNvPr>
          <p:cNvSpPr>
            <a:spLocks noChangeArrowheads="1"/>
          </p:cNvSpPr>
          <p:nvPr/>
        </p:nvSpPr>
        <p:spPr bwMode="auto">
          <a:xfrm>
            <a:off x="1" y="6019560"/>
            <a:ext cx="1579680" cy="68544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2177">
                <a:solidFill>
                  <a:srgbClr val="FFFF00"/>
                </a:solidFill>
                <a:latin typeface="Times New Roman" panose="02020603050405020304" pitchFamily="18" charset="0"/>
                <a:cs typeface="Lucida Sans Unicode" panose="020B0602030504020204" pitchFamily="34" charset="0"/>
              </a:rPr>
              <a:t>21.1 nm</a:t>
            </a:r>
          </a:p>
        </p:txBody>
      </p:sp>
      <p:sp>
        <p:nvSpPr>
          <p:cNvPr id="79879" name="AutoShape 7">
            <a:extLst>
              <a:ext uri="{FF2B5EF4-FFF2-40B4-BE49-F238E27FC236}">
                <a16:creationId xmlns:a16="http://schemas.microsoft.com/office/drawing/2014/main" id="{66FF2275-9EC4-AE4C-838A-A559D50776C3}"/>
              </a:ext>
            </a:extLst>
          </p:cNvPr>
          <p:cNvSpPr>
            <a:spLocks noChangeArrowheads="1"/>
          </p:cNvSpPr>
          <p:nvPr/>
        </p:nvSpPr>
        <p:spPr bwMode="auto">
          <a:xfrm>
            <a:off x="3132001" y="6019560"/>
            <a:ext cx="1579680" cy="68544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2177">
                <a:solidFill>
                  <a:srgbClr val="FFFF00"/>
                </a:solidFill>
                <a:latin typeface="Times New Roman" panose="02020603050405020304" pitchFamily="18" charset="0"/>
                <a:cs typeface="Lucida Sans Unicode" panose="020B0602030504020204" pitchFamily="34" charset="0"/>
              </a:rPr>
              <a:t>9.4 nm</a:t>
            </a:r>
          </a:p>
        </p:txBody>
      </p:sp>
      <p:sp>
        <p:nvSpPr>
          <p:cNvPr id="79880" name="AutoShape 8">
            <a:extLst>
              <a:ext uri="{FF2B5EF4-FFF2-40B4-BE49-F238E27FC236}">
                <a16:creationId xmlns:a16="http://schemas.microsoft.com/office/drawing/2014/main" id="{F5773416-0696-9F4B-96C2-E8223DD64969}"/>
              </a:ext>
            </a:extLst>
          </p:cNvPr>
          <p:cNvSpPr>
            <a:spLocks noChangeArrowheads="1"/>
          </p:cNvSpPr>
          <p:nvPr/>
        </p:nvSpPr>
        <p:spPr bwMode="auto">
          <a:xfrm>
            <a:off x="3132001" y="2961000"/>
            <a:ext cx="1579680" cy="68544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nSpc>
                <a:spcPct val="95000"/>
              </a:lnSpc>
              <a:spcBef>
                <a:spcPts val="544"/>
              </a:spcBef>
            </a:pPr>
            <a:r>
              <a:rPr lang="en-GB" altLang="en-US" sz="2177">
                <a:solidFill>
                  <a:srgbClr val="FFFF00"/>
                </a:solidFill>
                <a:latin typeface="Times New Roman" panose="02020603050405020304" pitchFamily="18" charset="0"/>
                <a:cs typeface="Lucida Sans Unicode" panose="020B0602030504020204" pitchFamily="34" charset="0"/>
              </a:rPr>
              <a:t>30.4 nm</a:t>
            </a:r>
          </a:p>
        </p:txBody>
      </p:sp>
      <p:pic>
        <p:nvPicPr>
          <p:cNvPr id="79881" name="Picture 9">
            <a:extLst>
              <a:ext uri="{FF2B5EF4-FFF2-40B4-BE49-F238E27FC236}">
                <a16:creationId xmlns:a16="http://schemas.microsoft.com/office/drawing/2014/main" id="{FF49B7D8-074A-5841-AE46-351FF1834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73" y="733"/>
            <a:ext cx="3199680" cy="3199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2" name="Picture 10">
            <a:extLst>
              <a:ext uri="{FF2B5EF4-FFF2-40B4-BE49-F238E27FC236}">
                <a16:creationId xmlns:a16="http://schemas.microsoft.com/office/drawing/2014/main" id="{EF759F7E-4EDA-E441-94EF-73BC0CAAF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20" y="3177469"/>
            <a:ext cx="3199681" cy="3199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3" name="Picture 11">
            <a:extLst>
              <a:ext uri="{FF2B5EF4-FFF2-40B4-BE49-F238E27FC236}">
                <a16:creationId xmlns:a16="http://schemas.microsoft.com/office/drawing/2014/main" id="{9F9AD49B-FAC9-8F4A-9F7E-7ACA8F6CC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601" y="3184201"/>
            <a:ext cx="3199680" cy="3199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4" name="Picture 12">
            <a:extLst>
              <a:ext uri="{FF2B5EF4-FFF2-40B4-BE49-F238E27FC236}">
                <a16:creationId xmlns:a16="http://schemas.microsoft.com/office/drawing/2014/main" id="{507D56D5-B536-6048-BEFE-FC65DA240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61" y="3192902"/>
            <a:ext cx="3199680" cy="3199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5" name="Picture 13">
            <a:extLst>
              <a:ext uri="{FF2B5EF4-FFF2-40B4-BE49-F238E27FC236}">
                <a16:creationId xmlns:a16="http://schemas.microsoft.com/office/drawing/2014/main" id="{6F73C4E2-FE75-1348-93F4-04BAD11B3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6241" y="361"/>
            <a:ext cx="3199680" cy="3199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6" name="Picture 14">
            <a:extLst>
              <a:ext uri="{FF2B5EF4-FFF2-40B4-BE49-F238E27FC236}">
                <a16:creationId xmlns:a16="http://schemas.microsoft.com/office/drawing/2014/main" id="{78BBBE4E-D66D-6B40-A77C-B416FFBDD8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239" y="-6840"/>
            <a:ext cx="3199680" cy="31996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76393701"/>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7"/>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2E1219DE-9123-9248-9EF2-F92C0341AFB1}"/>
              </a:ext>
            </a:extLst>
          </p:cNvPr>
          <p:cNvPicPr>
            <a:picLocks noChangeAspect="1"/>
          </p:cNvPicPr>
          <p:nvPr/>
        </p:nvPicPr>
        <p:blipFill>
          <a:blip r:embed="rId2"/>
          <a:stretch>
            <a:fillRect/>
          </a:stretch>
        </p:blipFill>
        <p:spPr>
          <a:xfrm>
            <a:off x="3282839" y="2650719"/>
            <a:ext cx="3721100" cy="1981200"/>
          </a:xfrm>
          <a:prstGeom prst="rect">
            <a:avLst/>
          </a:prstGeom>
        </p:spPr>
      </p:pic>
      <p:pic>
        <p:nvPicPr>
          <p:cNvPr id="3" name="Picture 2">
            <a:extLst>
              <a:ext uri="{FF2B5EF4-FFF2-40B4-BE49-F238E27FC236}">
                <a16:creationId xmlns:a16="http://schemas.microsoft.com/office/drawing/2014/main" id="{6A5F7F67-DC82-8949-BF41-333D2219020E}"/>
              </a:ext>
            </a:extLst>
          </p:cNvPr>
          <p:cNvPicPr>
            <a:picLocks noChangeAspect="1"/>
          </p:cNvPicPr>
          <p:nvPr/>
        </p:nvPicPr>
        <p:blipFill>
          <a:blip r:embed="rId3"/>
          <a:stretch>
            <a:fillRect/>
          </a:stretch>
        </p:blipFill>
        <p:spPr>
          <a:xfrm>
            <a:off x="1970" y="0"/>
            <a:ext cx="9140059" cy="6858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9"/>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2219003C-53A8-0B4E-93D2-3F77EC501C3E}"/>
              </a:ext>
            </a:extLst>
          </p:cNvPr>
          <p:cNvPicPr>
            <a:picLocks noChangeAspect="1"/>
          </p:cNvPicPr>
          <p:nvPr/>
        </p:nvPicPr>
        <p:blipFill>
          <a:blip r:embed="rId2"/>
          <a:stretch>
            <a:fillRect/>
          </a:stretch>
        </p:blipFill>
        <p:spPr>
          <a:xfrm>
            <a:off x="3433798" y="2955111"/>
            <a:ext cx="2603500" cy="1549400"/>
          </a:xfrm>
          <a:prstGeom prst="rect">
            <a:avLst/>
          </a:prstGeom>
        </p:spPr>
      </p:pic>
      <p:pic>
        <p:nvPicPr>
          <p:cNvPr id="3" name="Picture 2">
            <a:extLst>
              <a:ext uri="{FF2B5EF4-FFF2-40B4-BE49-F238E27FC236}">
                <a16:creationId xmlns:a16="http://schemas.microsoft.com/office/drawing/2014/main" id="{32DB46ED-A4EA-D140-AE0A-1A33E66979FB}"/>
              </a:ext>
            </a:extLst>
          </p:cNvPr>
          <p:cNvPicPr>
            <a:picLocks noChangeAspect="1"/>
          </p:cNvPicPr>
          <p:nvPr/>
        </p:nvPicPr>
        <p:blipFill>
          <a:blip r:embed="rId3"/>
          <a:stretch>
            <a:fillRect/>
          </a:stretch>
        </p:blipFill>
        <p:spPr>
          <a:xfrm>
            <a:off x="1970" y="0"/>
            <a:ext cx="9140059"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1"/>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26189CFC-13B4-2440-97A9-C8B5AD9BB4AC}"/>
              </a:ext>
            </a:extLst>
          </p:cNvPr>
          <p:cNvPicPr>
            <a:picLocks noChangeAspect="1"/>
          </p:cNvPicPr>
          <p:nvPr/>
        </p:nvPicPr>
        <p:blipFill>
          <a:blip r:embed="rId2"/>
          <a:stretch>
            <a:fillRect/>
          </a:stretch>
        </p:blipFill>
        <p:spPr>
          <a:xfrm>
            <a:off x="3408517" y="3033866"/>
            <a:ext cx="2946400" cy="1409700"/>
          </a:xfrm>
          <a:prstGeom prst="rect">
            <a:avLst/>
          </a:prstGeom>
        </p:spPr>
      </p:pic>
      <p:pic>
        <p:nvPicPr>
          <p:cNvPr id="3" name="Picture 2">
            <a:extLst>
              <a:ext uri="{FF2B5EF4-FFF2-40B4-BE49-F238E27FC236}">
                <a16:creationId xmlns:a16="http://schemas.microsoft.com/office/drawing/2014/main" id="{81077BC3-46FF-9C40-80D6-66D783A5B6F4}"/>
              </a:ext>
            </a:extLst>
          </p:cNvPr>
          <p:cNvPicPr>
            <a:picLocks noChangeAspect="1"/>
          </p:cNvPicPr>
          <p:nvPr/>
        </p:nvPicPr>
        <p:blipFill>
          <a:blip r:embed="rId3"/>
          <a:stretch>
            <a:fillRect/>
          </a:stretch>
        </p:blipFill>
        <p:spPr>
          <a:xfrm>
            <a:off x="1970" y="0"/>
            <a:ext cx="9140059"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3"/>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DC1B97CF-835B-4442-96C9-167DC4D443AA}"/>
              </a:ext>
            </a:extLst>
          </p:cNvPr>
          <p:cNvPicPr>
            <a:picLocks noChangeAspect="1"/>
          </p:cNvPicPr>
          <p:nvPr/>
        </p:nvPicPr>
        <p:blipFill>
          <a:blip r:embed="rId2"/>
          <a:stretch>
            <a:fillRect/>
          </a:stretch>
        </p:blipFill>
        <p:spPr>
          <a:xfrm>
            <a:off x="3771386" y="2687597"/>
            <a:ext cx="3022600" cy="1524000"/>
          </a:xfrm>
          <a:prstGeom prst="rect">
            <a:avLst/>
          </a:prstGeom>
        </p:spPr>
      </p:pic>
      <p:pic>
        <p:nvPicPr>
          <p:cNvPr id="3" name="Picture 2">
            <a:extLst>
              <a:ext uri="{FF2B5EF4-FFF2-40B4-BE49-F238E27FC236}">
                <a16:creationId xmlns:a16="http://schemas.microsoft.com/office/drawing/2014/main" id="{4BE06197-000C-FB4E-88BD-AF21CB3E07F2}"/>
              </a:ext>
            </a:extLst>
          </p:cNvPr>
          <p:cNvPicPr>
            <a:picLocks noChangeAspect="1"/>
          </p:cNvPicPr>
          <p:nvPr/>
        </p:nvPicPr>
        <p:blipFill>
          <a:blip r:embed="rId3"/>
          <a:stretch>
            <a:fillRect/>
          </a:stretch>
        </p:blipFill>
        <p:spPr>
          <a:xfrm>
            <a:off x="1970" y="0"/>
            <a:ext cx="9140059"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ustomShape 1"/>
          <p:cNvSpPr/>
          <p:nvPr/>
        </p:nvSpPr>
        <p:spPr>
          <a:xfrm rot="18480000">
            <a:off x="4111920" y="2985480"/>
            <a:ext cx="914040" cy="914040"/>
          </a:xfrm>
          <a:prstGeom prst="ellipse">
            <a:avLst/>
          </a:prstGeom>
          <a:solidFill>
            <a:srgbClr val="FFFF00"/>
          </a:solidFill>
          <a:ln w="9360">
            <a:solidFill>
              <a:srgbClr val="FFFF00"/>
            </a:solidFill>
            <a:round/>
          </a:ln>
        </p:spPr>
      </p:sp>
      <p:sp>
        <p:nvSpPr>
          <p:cNvPr id="218" name="CustomShape 2"/>
          <p:cNvSpPr/>
          <p:nvPr/>
        </p:nvSpPr>
        <p:spPr>
          <a:xfrm rot="18480000">
            <a:off x="4800240" y="3047040"/>
            <a:ext cx="91800" cy="91800"/>
          </a:xfrm>
          <a:prstGeom prst="ellipse">
            <a:avLst/>
          </a:prstGeom>
          <a:solidFill>
            <a:srgbClr val="FF0000"/>
          </a:solidFill>
          <a:ln w="9360">
            <a:solidFill>
              <a:srgbClr val="FF0000"/>
            </a:solidFill>
            <a:round/>
          </a:ln>
        </p:spPr>
      </p:sp>
      <p:sp>
        <p:nvSpPr>
          <p:cNvPr id="219" name="CustomShape 3"/>
          <p:cNvSpPr/>
          <p:nvPr/>
        </p:nvSpPr>
        <p:spPr>
          <a:xfrm rot="18480000">
            <a:off x="4492440" y="3352320"/>
            <a:ext cx="191880" cy="185400"/>
          </a:xfrm>
          <a:prstGeom prst="rect">
            <a:avLst/>
          </a:prstGeom>
          <a:noFill/>
          <a:ln w="9360">
            <a:solidFill>
              <a:srgbClr val="FF0000"/>
            </a:solidFill>
            <a:round/>
            <a:tailEnd type="triangle" w="med" len="med"/>
          </a:ln>
        </p:spPr>
      </p:sp>
      <p:sp>
        <p:nvSpPr>
          <p:cNvPr id="220" name="CustomShape 4"/>
          <p:cNvSpPr/>
          <p:nvPr/>
        </p:nvSpPr>
        <p:spPr>
          <a:xfrm rot="18480000">
            <a:off x="4565880" y="3416040"/>
            <a:ext cx="45720" cy="45720"/>
          </a:xfrm>
          <a:prstGeom prst="ellipse">
            <a:avLst/>
          </a:prstGeom>
          <a:solidFill>
            <a:srgbClr val="000000"/>
          </a:solidFill>
          <a:ln w="9360">
            <a:solidFill>
              <a:srgbClr val="000000"/>
            </a:solidFill>
            <a:round/>
          </a:ln>
        </p:spPr>
      </p:sp>
      <p:sp>
        <p:nvSpPr>
          <p:cNvPr id="221" name="CustomShape 5"/>
          <p:cNvSpPr/>
          <p:nvPr/>
        </p:nvSpPr>
        <p:spPr>
          <a:xfrm>
            <a:off x="6094440" y="3038400"/>
            <a:ext cx="91800" cy="91800"/>
          </a:xfrm>
          <a:prstGeom prst="ellipse">
            <a:avLst/>
          </a:prstGeom>
          <a:solidFill>
            <a:srgbClr val="0033CC"/>
          </a:solidFill>
          <a:ln w="9360">
            <a:solidFill>
              <a:srgbClr val="0033CC"/>
            </a:solidFill>
            <a:round/>
          </a:ln>
        </p:spPr>
      </p:sp>
      <p:sp>
        <p:nvSpPr>
          <p:cNvPr id="222" name="CustomShape 6"/>
          <p:cNvSpPr/>
          <p:nvPr/>
        </p:nvSpPr>
        <p:spPr>
          <a:xfrm>
            <a:off x="6546960" y="3395520"/>
            <a:ext cx="91800" cy="91800"/>
          </a:xfrm>
          <a:prstGeom prst="ellipse">
            <a:avLst/>
          </a:prstGeom>
          <a:solidFill>
            <a:srgbClr val="0033CC"/>
          </a:solidFill>
          <a:ln w="9360">
            <a:solidFill>
              <a:srgbClr val="0033CC"/>
            </a:solidFill>
            <a:round/>
          </a:ln>
        </p:spPr>
      </p:sp>
      <p:sp>
        <p:nvSpPr>
          <p:cNvPr id="223" name="CustomShape 7"/>
          <p:cNvSpPr/>
          <p:nvPr/>
        </p:nvSpPr>
        <p:spPr>
          <a:xfrm>
            <a:off x="5622840" y="2862360"/>
            <a:ext cx="91800" cy="91800"/>
          </a:xfrm>
          <a:prstGeom prst="ellipse">
            <a:avLst/>
          </a:prstGeom>
          <a:solidFill>
            <a:srgbClr val="0033CC"/>
          </a:solidFill>
          <a:ln w="9360">
            <a:solidFill>
              <a:srgbClr val="0033CC"/>
            </a:solidFill>
            <a:round/>
          </a:ln>
        </p:spPr>
      </p:sp>
      <p:sp>
        <p:nvSpPr>
          <p:cNvPr id="224" name="CustomShape 8"/>
          <p:cNvSpPr/>
          <p:nvPr/>
        </p:nvSpPr>
        <p:spPr>
          <a:xfrm>
            <a:off x="5191200" y="2874960"/>
            <a:ext cx="91800" cy="91800"/>
          </a:xfrm>
          <a:prstGeom prst="ellipse">
            <a:avLst/>
          </a:prstGeom>
          <a:solidFill>
            <a:srgbClr val="0033CC"/>
          </a:solidFill>
          <a:ln w="9360">
            <a:solidFill>
              <a:srgbClr val="0033CC"/>
            </a:solidFill>
            <a:round/>
          </a:ln>
        </p:spPr>
      </p:sp>
      <p:sp>
        <p:nvSpPr>
          <p:cNvPr id="225" name="Line 9"/>
          <p:cNvSpPr/>
          <p:nvPr/>
        </p:nvSpPr>
        <p:spPr>
          <a:xfrm>
            <a:off x="6600600" y="3443040"/>
            <a:ext cx="457200" cy="0"/>
          </a:xfrm>
          <a:prstGeom prst="line">
            <a:avLst/>
          </a:prstGeom>
          <a:ln w="9360">
            <a:solidFill>
              <a:srgbClr val="000000"/>
            </a:solidFill>
            <a:round/>
            <a:tailEnd type="triangle" w="med" len="med"/>
          </a:ln>
        </p:spPr>
      </p:sp>
      <p:sp>
        <p:nvSpPr>
          <p:cNvPr id="226" name="Line 10"/>
          <p:cNvSpPr/>
          <p:nvPr/>
        </p:nvSpPr>
        <p:spPr>
          <a:xfrm flipV="1">
            <a:off x="6144480" y="2977200"/>
            <a:ext cx="445320" cy="102960"/>
          </a:xfrm>
          <a:prstGeom prst="line">
            <a:avLst/>
          </a:prstGeom>
          <a:ln w="9360">
            <a:solidFill>
              <a:srgbClr val="000000"/>
            </a:solidFill>
            <a:round/>
            <a:tailEnd type="triangle" w="med" len="med"/>
          </a:ln>
        </p:spPr>
      </p:sp>
      <p:sp>
        <p:nvSpPr>
          <p:cNvPr id="227" name="Line 11"/>
          <p:cNvSpPr/>
          <p:nvPr/>
        </p:nvSpPr>
        <p:spPr>
          <a:xfrm flipV="1">
            <a:off x="5671080" y="2704680"/>
            <a:ext cx="410760" cy="200520"/>
          </a:xfrm>
          <a:prstGeom prst="line">
            <a:avLst/>
          </a:prstGeom>
          <a:ln w="9360">
            <a:solidFill>
              <a:srgbClr val="000000"/>
            </a:solidFill>
            <a:round/>
            <a:tailEnd type="triangle" w="med" len="med"/>
          </a:ln>
        </p:spPr>
      </p:sp>
      <p:sp>
        <p:nvSpPr>
          <p:cNvPr id="228" name="Line 12"/>
          <p:cNvSpPr/>
          <p:nvPr/>
        </p:nvSpPr>
        <p:spPr>
          <a:xfrm flipV="1">
            <a:off x="5236560" y="2632680"/>
            <a:ext cx="355320" cy="287640"/>
          </a:xfrm>
          <a:prstGeom prst="line">
            <a:avLst/>
          </a:prstGeom>
          <a:ln w="9360">
            <a:solidFill>
              <a:srgbClr val="000000"/>
            </a:solidFill>
            <a:round/>
            <a:tailEnd type="triangle" w="med" len="med"/>
          </a:ln>
        </p:spPr>
      </p:sp>
      <p:sp>
        <p:nvSpPr>
          <p:cNvPr id="229" name="Line 13"/>
          <p:cNvSpPr/>
          <p:nvPr/>
        </p:nvSpPr>
        <p:spPr>
          <a:xfrm flipV="1">
            <a:off x="4849560" y="2729880"/>
            <a:ext cx="281520" cy="360360"/>
          </a:xfrm>
          <a:prstGeom prst="line">
            <a:avLst/>
          </a:prstGeom>
          <a:ln w="9360">
            <a:solidFill>
              <a:srgbClr val="000000"/>
            </a:solidFill>
            <a:round/>
            <a:tailEnd type="triangle" w="med" len="med"/>
          </a:ln>
        </p:spPr>
      </p:sp>
      <p:sp>
        <p:nvSpPr>
          <p:cNvPr id="230" name="CustomShape 14"/>
          <p:cNvSpPr/>
          <p:nvPr/>
        </p:nvSpPr>
        <p:spPr>
          <a:xfrm>
            <a:off x="4843440" y="2889360"/>
            <a:ext cx="1752120" cy="552240"/>
          </a:xfrm>
          <a:prstGeom prst="rect">
            <a:avLst/>
          </a:prstGeom>
          <a:noFill/>
          <a:ln w="9360">
            <a:solidFill>
              <a:srgbClr val="008000"/>
            </a:solidFill>
            <a:round/>
          </a:ln>
        </p:spPr>
      </p:sp>
      <p:sp>
        <p:nvSpPr>
          <p:cNvPr id="231" name="CustomShape 15"/>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AAA4211F-37D4-4A48-B1FB-D405F1206745}"/>
              </a:ext>
            </a:extLst>
          </p:cNvPr>
          <p:cNvPicPr>
            <a:picLocks noChangeAspect="1"/>
          </p:cNvPicPr>
          <p:nvPr/>
        </p:nvPicPr>
        <p:blipFill>
          <a:blip r:embed="rId2"/>
          <a:stretch>
            <a:fillRect/>
          </a:stretch>
        </p:blipFill>
        <p:spPr>
          <a:xfrm>
            <a:off x="1970" y="0"/>
            <a:ext cx="9140059"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rot="17700000">
            <a:off x="4115160" y="2987640"/>
            <a:ext cx="914040" cy="914040"/>
          </a:xfrm>
          <a:prstGeom prst="ellipse">
            <a:avLst/>
          </a:prstGeom>
          <a:solidFill>
            <a:srgbClr val="FFFF00"/>
          </a:solidFill>
          <a:ln w="9360">
            <a:solidFill>
              <a:srgbClr val="FFFF00"/>
            </a:solidFill>
            <a:round/>
          </a:ln>
        </p:spPr>
      </p:sp>
      <p:sp>
        <p:nvSpPr>
          <p:cNvPr id="233" name="CustomShape 2"/>
          <p:cNvSpPr/>
          <p:nvPr/>
        </p:nvSpPr>
        <p:spPr>
          <a:xfrm rot="17700000">
            <a:off x="4717440" y="2995920"/>
            <a:ext cx="91800" cy="91800"/>
          </a:xfrm>
          <a:prstGeom prst="ellipse">
            <a:avLst/>
          </a:prstGeom>
          <a:solidFill>
            <a:srgbClr val="FF0000"/>
          </a:solidFill>
          <a:ln w="9360">
            <a:solidFill>
              <a:srgbClr val="FF0000"/>
            </a:solidFill>
            <a:round/>
          </a:ln>
        </p:spPr>
      </p:sp>
      <p:sp>
        <p:nvSpPr>
          <p:cNvPr id="234" name="CustomShape 3"/>
          <p:cNvSpPr/>
          <p:nvPr/>
        </p:nvSpPr>
        <p:spPr>
          <a:xfrm rot="17700000">
            <a:off x="4495680" y="3349440"/>
            <a:ext cx="191880" cy="185400"/>
          </a:xfrm>
          <a:prstGeom prst="rect">
            <a:avLst/>
          </a:prstGeom>
          <a:noFill/>
          <a:ln w="9360">
            <a:solidFill>
              <a:srgbClr val="FF0000"/>
            </a:solidFill>
            <a:round/>
            <a:tailEnd type="triangle" w="med" len="med"/>
          </a:ln>
        </p:spPr>
      </p:sp>
      <p:sp>
        <p:nvSpPr>
          <p:cNvPr id="235" name="CustomShape 4"/>
          <p:cNvSpPr/>
          <p:nvPr/>
        </p:nvSpPr>
        <p:spPr>
          <a:xfrm rot="17700000">
            <a:off x="4567680" y="3413880"/>
            <a:ext cx="45720" cy="45720"/>
          </a:xfrm>
          <a:prstGeom prst="ellipse">
            <a:avLst/>
          </a:prstGeom>
          <a:solidFill>
            <a:srgbClr val="000000"/>
          </a:solidFill>
          <a:ln w="9360">
            <a:solidFill>
              <a:srgbClr val="000000"/>
            </a:solidFill>
            <a:round/>
          </a:ln>
        </p:spPr>
      </p:sp>
      <p:sp>
        <p:nvSpPr>
          <p:cNvPr id="236" name="CustomShape 5"/>
          <p:cNvSpPr/>
          <p:nvPr/>
        </p:nvSpPr>
        <p:spPr>
          <a:xfrm>
            <a:off x="6465960" y="2957400"/>
            <a:ext cx="91800" cy="91800"/>
          </a:xfrm>
          <a:prstGeom prst="ellipse">
            <a:avLst/>
          </a:prstGeom>
          <a:solidFill>
            <a:srgbClr val="0033CC"/>
          </a:solidFill>
          <a:ln w="9360">
            <a:solidFill>
              <a:srgbClr val="0033CC"/>
            </a:solidFill>
            <a:round/>
          </a:ln>
        </p:spPr>
      </p:sp>
      <p:sp>
        <p:nvSpPr>
          <p:cNvPr id="237" name="CustomShape 6"/>
          <p:cNvSpPr/>
          <p:nvPr/>
        </p:nvSpPr>
        <p:spPr>
          <a:xfrm>
            <a:off x="6918480" y="3395520"/>
            <a:ext cx="91800" cy="91800"/>
          </a:xfrm>
          <a:prstGeom prst="ellipse">
            <a:avLst/>
          </a:prstGeom>
          <a:solidFill>
            <a:srgbClr val="0033CC"/>
          </a:solidFill>
          <a:ln w="9360">
            <a:solidFill>
              <a:srgbClr val="0033CC"/>
            </a:solidFill>
            <a:round/>
          </a:ln>
        </p:spPr>
      </p:sp>
      <p:sp>
        <p:nvSpPr>
          <p:cNvPr id="238" name="CustomShape 7"/>
          <p:cNvSpPr/>
          <p:nvPr/>
        </p:nvSpPr>
        <p:spPr>
          <a:xfrm>
            <a:off x="5975280" y="2700360"/>
            <a:ext cx="91800" cy="91800"/>
          </a:xfrm>
          <a:prstGeom prst="ellipse">
            <a:avLst/>
          </a:prstGeom>
          <a:solidFill>
            <a:srgbClr val="0033CC"/>
          </a:solidFill>
          <a:ln w="9360">
            <a:solidFill>
              <a:srgbClr val="0033CC"/>
            </a:solidFill>
            <a:round/>
          </a:ln>
        </p:spPr>
      </p:sp>
      <p:sp>
        <p:nvSpPr>
          <p:cNvPr id="239" name="CustomShape 8"/>
          <p:cNvSpPr/>
          <p:nvPr/>
        </p:nvSpPr>
        <p:spPr>
          <a:xfrm>
            <a:off x="5489640" y="2624040"/>
            <a:ext cx="91800" cy="91800"/>
          </a:xfrm>
          <a:prstGeom prst="ellipse">
            <a:avLst/>
          </a:prstGeom>
          <a:solidFill>
            <a:srgbClr val="0033CC"/>
          </a:solidFill>
          <a:ln w="9360">
            <a:solidFill>
              <a:srgbClr val="0033CC"/>
            </a:solidFill>
            <a:round/>
          </a:ln>
        </p:spPr>
      </p:sp>
      <p:sp>
        <p:nvSpPr>
          <p:cNvPr id="240" name="CustomShape 9"/>
          <p:cNvSpPr/>
          <p:nvPr/>
        </p:nvSpPr>
        <p:spPr>
          <a:xfrm>
            <a:off x="5056200" y="2719440"/>
            <a:ext cx="91800" cy="91800"/>
          </a:xfrm>
          <a:prstGeom prst="ellipse">
            <a:avLst/>
          </a:prstGeom>
          <a:solidFill>
            <a:srgbClr val="0033CC"/>
          </a:solidFill>
          <a:ln w="9360">
            <a:solidFill>
              <a:srgbClr val="0033CC"/>
            </a:solidFill>
            <a:round/>
          </a:ln>
        </p:spPr>
      </p:sp>
      <p:sp>
        <p:nvSpPr>
          <p:cNvPr id="241" name="Line 10"/>
          <p:cNvSpPr/>
          <p:nvPr/>
        </p:nvSpPr>
        <p:spPr>
          <a:xfrm>
            <a:off x="6967440" y="3443040"/>
            <a:ext cx="457200" cy="0"/>
          </a:xfrm>
          <a:prstGeom prst="line">
            <a:avLst/>
          </a:prstGeom>
          <a:ln w="9360">
            <a:solidFill>
              <a:srgbClr val="000000"/>
            </a:solidFill>
            <a:round/>
            <a:tailEnd type="triangle" w="med" len="med"/>
          </a:ln>
        </p:spPr>
      </p:sp>
      <p:sp>
        <p:nvSpPr>
          <p:cNvPr id="242" name="Line 11"/>
          <p:cNvSpPr/>
          <p:nvPr/>
        </p:nvSpPr>
        <p:spPr>
          <a:xfrm flipV="1">
            <a:off x="6510960" y="2896560"/>
            <a:ext cx="445680" cy="102600"/>
          </a:xfrm>
          <a:prstGeom prst="line">
            <a:avLst/>
          </a:prstGeom>
          <a:ln w="9360">
            <a:solidFill>
              <a:srgbClr val="000000"/>
            </a:solidFill>
            <a:round/>
            <a:tailEnd type="triangle" w="med" len="med"/>
          </a:ln>
        </p:spPr>
      </p:sp>
      <p:sp>
        <p:nvSpPr>
          <p:cNvPr id="243" name="Line 12"/>
          <p:cNvSpPr/>
          <p:nvPr/>
        </p:nvSpPr>
        <p:spPr>
          <a:xfrm flipV="1">
            <a:off x="6018480" y="2547720"/>
            <a:ext cx="411120" cy="200520"/>
          </a:xfrm>
          <a:prstGeom prst="line">
            <a:avLst/>
          </a:prstGeom>
          <a:ln w="9360">
            <a:solidFill>
              <a:srgbClr val="000000"/>
            </a:solidFill>
            <a:round/>
            <a:tailEnd type="triangle" w="med" len="med"/>
          </a:ln>
        </p:spPr>
      </p:sp>
      <p:sp>
        <p:nvSpPr>
          <p:cNvPr id="244" name="Line 13"/>
          <p:cNvSpPr/>
          <p:nvPr/>
        </p:nvSpPr>
        <p:spPr>
          <a:xfrm flipV="1">
            <a:off x="5531760" y="2385000"/>
            <a:ext cx="355320" cy="287640"/>
          </a:xfrm>
          <a:prstGeom prst="line">
            <a:avLst/>
          </a:prstGeom>
          <a:ln w="9360">
            <a:solidFill>
              <a:srgbClr val="000000"/>
            </a:solidFill>
            <a:round/>
            <a:tailEnd type="triangle" w="med" len="med"/>
          </a:ln>
        </p:spPr>
      </p:sp>
      <p:sp>
        <p:nvSpPr>
          <p:cNvPr id="245" name="Line 14"/>
          <p:cNvSpPr/>
          <p:nvPr/>
        </p:nvSpPr>
        <p:spPr>
          <a:xfrm flipV="1">
            <a:off x="5101920" y="2401200"/>
            <a:ext cx="281520" cy="360360"/>
          </a:xfrm>
          <a:prstGeom prst="line">
            <a:avLst/>
          </a:prstGeom>
          <a:ln w="9360">
            <a:solidFill>
              <a:srgbClr val="000000"/>
            </a:solidFill>
            <a:round/>
            <a:tailEnd type="triangle" w="med" len="med"/>
          </a:ln>
        </p:spPr>
      </p:sp>
      <p:sp>
        <p:nvSpPr>
          <p:cNvPr id="246" name="Line 15"/>
          <p:cNvSpPr/>
          <p:nvPr/>
        </p:nvSpPr>
        <p:spPr>
          <a:xfrm flipV="1">
            <a:off x="4760280" y="2626920"/>
            <a:ext cx="193320" cy="414360"/>
          </a:xfrm>
          <a:prstGeom prst="line">
            <a:avLst/>
          </a:prstGeom>
          <a:ln w="9360">
            <a:solidFill>
              <a:srgbClr val="000000"/>
            </a:solidFill>
            <a:round/>
            <a:tailEnd type="triangle" w="med" len="med"/>
          </a:ln>
        </p:spPr>
      </p:sp>
      <p:sp>
        <p:nvSpPr>
          <p:cNvPr id="247" name="CustomShape 16"/>
          <p:cNvSpPr/>
          <p:nvPr/>
        </p:nvSpPr>
        <p:spPr>
          <a:xfrm>
            <a:off x="4762440" y="2670120"/>
            <a:ext cx="2203200" cy="775800"/>
          </a:xfrm>
          <a:prstGeom prst="rect">
            <a:avLst/>
          </a:prstGeom>
          <a:noFill/>
          <a:ln w="9360">
            <a:solidFill>
              <a:srgbClr val="008000"/>
            </a:solidFill>
            <a:round/>
          </a:ln>
        </p:spPr>
      </p:sp>
      <p:sp>
        <p:nvSpPr>
          <p:cNvPr id="248" name="CustomShape 17"/>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E939A5C3-33D0-4740-9B55-1B0832060FD0}"/>
              </a:ext>
            </a:extLst>
          </p:cNvPr>
          <p:cNvPicPr>
            <a:picLocks noChangeAspect="1"/>
          </p:cNvPicPr>
          <p:nvPr/>
        </p:nvPicPr>
        <p:blipFill>
          <a:blip r:embed="rId2"/>
          <a:stretch>
            <a:fillRect/>
          </a:stretch>
        </p:blipFill>
        <p:spPr>
          <a:xfrm>
            <a:off x="1970" y="0"/>
            <a:ext cx="9140059"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rot="16920000">
            <a:off x="4119120" y="2989080"/>
            <a:ext cx="914040" cy="914040"/>
          </a:xfrm>
          <a:prstGeom prst="ellipse">
            <a:avLst/>
          </a:prstGeom>
          <a:solidFill>
            <a:srgbClr val="FFFF00"/>
          </a:solidFill>
          <a:ln w="9360">
            <a:solidFill>
              <a:srgbClr val="FFFF00"/>
            </a:solidFill>
            <a:round/>
          </a:ln>
        </p:spPr>
      </p:sp>
      <p:sp>
        <p:nvSpPr>
          <p:cNvPr id="250" name="CustomShape 2"/>
          <p:cNvSpPr/>
          <p:nvPr/>
        </p:nvSpPr>
        <p:spPr>
          <a:xfrm rot="16920000">
            <a:off x="4626000" y="2964600"/>
            <a:ext cx="91800" cy="91800"/>
          </a:xfrm>
          <a:prstGeom prst="ellipse">
            <a:avLst/>
          </a:prstGeom>
          <a:solidFill>
            <a:srgbClr val="FF0000"/>
          </a:solidFill>
          <a:ln w="9360">
            <a:solidFill>
              <a:srgbClr val="FF0000"/>
            </a:solidFill>
            <a:round/>
          </a:ln>
        </p:spPr>
      </p:sp>
      <p:sp>
        <p:nvSpPr>
          <p:cNvPr id="251" name="CustomShape 3"/>
          <p:cNvSpPr/>
          <p:nvPr/>
        </p:nvSpPr>
        <p:spPr>
          <a:xfrm rot="16920000">
            <a:off x="4498200" y="3346560"/>
            <a:ext cx="191880" cy="185400"/>
          </a:xfrm>
          <a:prstGeom prst="rect">
            <a:avLst/>
          </a:prstGeom>
          <a:noFill/>
          <a:ln w="9360">
            <a:solidFill>
              <a:srgbClr val="FF0000"/>
            </a:solidFill>
            <a:round/>
            <a:tailEnd type="triangle" w="med" len="med"/>
          </a:ln>
        </p:spPr>
      </p:sp>
      <p:sp>
        <p:nvSpPr>
          <p:cNvPr id="252" name="CustomShape 4"/>
          <p:cNvSpPr/>
          <p:nvPr/>
        </p:nvSpPr>
        <p:spPr>
          <a:xfrm rot="16920000">
            <a:off x="4569120" y="3411360"/>
            <a:ext cx="45720" cy="45720"/>
          </a:xfrm>
          <a:prstGeom prst="ellipse">
            <a:avLst/>
          </a:prstGeom>
          <a:solidFill>
            <a:srgbClr val="000000"/>
          </a:solidFill>
          <a:ln w="9360">
            <a:solidFill>
              <a:srgbClr val="000000"/>
            </a:solidFill>
            <a:round/>
          </a:ln>
        </p:spPr>
      </p:sp>
      <p:sp>
        <p:nvSpPr>
          <p:cNvPr id="253" name="CustomShape 5"/>
          <p:cNvSpPr/>
          <p:nvPr/>
        </p:nvSpPr>
        <p:spPr>
          <a:xfrm>
            <a:off x="6837480" y="2871720"/>
            <a:ext cx="91800" cy="91800"/>
          </a:xfrm>
          <a:prstGeom prst="ellipse">
            <a:avLst/>
          </a:prstGeom>
          <a:solidFill>
            <a:srgbClr val="0033CC"/>
          </a:solidFill>
          <a:ln w="9360">
            <a:solidFill>
              <a:srgbClr val="0033CC"/>
            </a:solidFill>
            <a:round/>
          </a:ln>
        </p:spPr>
      </p:sp>
      <p:sp>
        <p:nvSpPr>
          <p:cNvPr id="254" name="CustomShape 6"/>
          <p:cNvSpPr/>
          <p:nvPr/>
        </p:nvSpPr>
        <p:spPr>
          <a:xfrm>
            <a:off x="7304040" y="3395520"/>
            <a:ext cx="91800" cy="91800"/>
          </a:xfrm>
          <a:prstGeom prst="ellipse">
            <a:avLst/>
          </a:prstGeom>
          <a:solidFill>
            <a:srgbClr val="0033CC"/>
          </a:solidFill>
          <a:ln w="9360">
            <a:solidFill>
              <a:srgbClr val="0033CC"/>
            </a:solidFill>
            <a:round/>
          </a:ln>
        </p:spPr>
      </p:sp>
      <p:sp>
        <p:nvSpPr>
          <p:cNvPr id="255" name="CustomShape 7"/>
          <p:cNvSpPr/>
          <p:nvPr/>
        </p:nvSpPr>
        <p:spPr>
          <a:xfrm>
            <a:off x="6315120" y="2533680"/>
            <a:ext cx="91800" cy="91800"/>
          </a:xfrm>
          <a:prstGeom prst="ellipse">
            <a:avLst/>
          </a:prstGeom>
          <a:solidFill>
            <a:srgbClr val="0033CC"/>
          </a:solidFill>
          <a:ln w="9360">
            <a:solidFill>
              <a:srgbClr val="0033CC"/>
            </a:solidFill>
            <a:round/>
          </a:ln>
        </p:spPr>
      </p:sp>
      <p:sp>
        <p:nvSpPr>
          <p:cNvPr id="256" name="CustomShape 8"/>
          <p:cNvSpPr/>
          <p:nvPr/>
        </p:nvSpPr>
        <p:spPr>
          <a:xfrm>
            <a:off x="5784840" y="2386080"/>
            <a:ext cx="91800" cy="91800"/>
          </a:xfrm>
          <a:prstGeom prst="ellipse">
            <a:avLst/>
          </a:prstGeom>
          <a:solidFill>
            <a:srgbClr val="0033CC"/>
          </a:solidFill>
          <a:ln w="9360">
            <a:solidFill>
              <a:srgbClr val="0033CC"/>
            </a:solidFill>
            <a:round/>
          </a:ln>
        </p:spPr>
      </p:sp>
      <p:sp>
        <p:nvSpPr>
          <p:cNvPr id="257" name="CustomShape 9"/>
          <p:cNvSpPr/>
          <p:nvPr/>
        </p:nvSpPr>
        <p:spPr>
          <a:xfrm>
            <a:off x="5294160" y="2414520"/>
            <a:ext cx="91800" cy="91800"/>
          </a:xfrm>
          <a:prstGeom prst="ellipse">
            <a:avLst/>
          </a:prstGeom>
          <a:solidFill>
            <a:srgbClr val="0033CC"/>
          </a:solidFill>
          <a:ln w="9360">
            <a:solidFill>
              <a:srgbClr val="0033CC"/>
            </a:solidFill>
            <a:round/>
          </a:ln>
        </p:spPr>
      </p:sp>
      <p:sp>
        <p:nvSpPr>
          <p:cNvPr id="258" name="CustomShape 10"/>
          <p:cNvSpPr/>
          <p:nvPr/>
        </p:nvSpPr>
        <p:spPr>
          <a:xfrm>
            <a:off x="4890960" y="2629080"/>
            <a:ext cx="91800" cy="91800"/>
          </a:xfrm>
          <a:prstGeom prst="ellipse">
            <a:avLst/>
          </a:prstGeom>
          <a:solidFill>
            <a:srgbClr val="0033CC"/>
          </a:solidFill>
          <a:ln w="9360">
            <a:solidFill>
              <a:srgbClr val="0033CC"/>
            </a:solidFill>
            <a:round/>
          </a:ln>
        </p:spPr>
      </p:sp>
      <p:sp>
        <p:nvSpPr>
          <p:cNvPr id="259" name="Line 11"/>
          <p:cNvSpPr/>
          <p:nvPr/>
        </p:nvSpPr>
        <p:spPr>
          <a:xfrm>
            <a:off x="7348320" y="3443040"/>
            <a:ext cx="457200" cy="0"/>
          </a:xfrm>
          <a:prstGeom prst="line">
            <a:avLst/>
          </a:prstGeom>
          <a:ln w="9360">
            <a:solidFill>
              <a:srgbClr val="000000"/>
            </a:solidFill>
            <a:round/>
            <a:tailEnd type="triangle" w="med" len="med"/>
          </a:ln>
        </p:spPr>
      </p:sp>
      <p:sp>
        <p:nvSpPr>
          <p:cNvPr id="260" name="Line 12"/>
          <p:cNvSpPr/>
          <p:nvPr/>
        </p:nvSpPr>
        <p:spPr>
          <a:xfrm flipV="1">
            <a:off x="6882840" y="2810520"/>
            <a:ext cx="445320" cy="102960"/>
          </a:xfrm>
          <a:prstGeom prst="line">
            <a:avLst/>
          </a:prstGeom>
          <a:ln w="9360">
            <a:solidFill>
              <a:srgbClr val="000000"/>
            </a:solidFill>
            <a:round/>
            <a:tailEnd type="triangle" w="med" len="med"/>
          </a:ln>
        </p:spPr>
      </p:sp>
      <p:sp>
        <p:nvSpPr>
          <p:cNvPr id="261" name="Line 13"/>
          <p:cNvSpPr/>
          <p:nvPr/>
        </p:nvSpPr>
        <p:spPr>
          <a:xfrm flipV="1">
            <a:off x="6357240" y="2376000"/>
            <a:ext cx="410760" cy="200520"/>
          </a:xfrm>
          <a:prstGeom prst="line">
            <a:avLst/>
          </a:prstGeom>
          <a:ln w="9360">
            <a:solidFill>
              <a:srgbClr val="000000"/>
            </a:solidFill>
            <a:round/>
            <a:tailEnd type="triangle" w="med" len="med"/>
          </a:ln>
        </p:spPr>
      </p:sp>
      <p:sp>
        <p:nvSpPr>
          <p:cNvPr id="262" name="Line 14"/>
          <p:cNvSpPr/>
          <p:nvPr/>
        </p:nvSpPr>
        <p:spPr>
          <a:xfrm flipV="1">
            <a:off x="5827680" y="2146680"/>
            <a:ext cx="355320" cy="287640"/>
          </a:xfrm>
          <a:prstGeom prst="line">
            <a:avLst/>
          </a:prstGeom>
          <a:ln w="9360">
            <a:solidFill>
              <a:srgbClr val="000000"/>
            </a:solidFill>
            <a:round/>
            <a:tailEnd type="triangle" w="med" len="med"/>
          </a:ln>
        </p:spPr>
      </p:sp>
      <p:sp>
        <p:nvSpPr>
          <p:cNvPr id="263" name="Line 15"/>
          <p:cNvSpPr/>
          <p:nvPr/>
        </p:nvSpPr>
        <p:spPr>
          <a:xfrm flipV="1">
            <a:off x="5345640" y="2096280"/>
            <a:ext cx="281160" cy="360000"/>
          </a:xfrm>
          <a:prstGeom prst="line">
            <a:avLst/>
          </a:prstGeom>
          <a:ln w="9360">
            <a:solidFill>
              <a:srgbClr val="000000"/>
            </a:solidFill>
            <a:round/>
            <a:tailEnd type="triangle" w="med" len="med"/>
          </a:ln>
        </p:spPr>
      </p:sp>
      <p:sp>
        <p:nvSpPr>
          <p:cNvPr id="264" name="Line 16"/>
          <p:cNvSpPr/>
          <p:nvPr/>
        </p:nvSpPr>
        <p:spPr>
          <a:xfrm flipV="1">
            <a:off x="4937040" y="2264400"/>
            <a:ext cx="193320" cy="414360"/>
          </a:xfrm>
          <a:prstGeom prst="line">
            <a:avLst/>
          </a:prstGeom>
          <a:ln w="9360">
            <a:solidFill>
              <a:srgbClr val="000000"/>
            </a:solidFill>
            <a:round/>
            <a:tailEnd type="triangle" w="med" len="med"/>
          </a:ln>
        </p:spPr>
      </p:sp>
      <p:sp>
        <p:nvSpPr>
          <p:cNvPr id="265" name="Line 17"/>
          <p:cNvSpPr/>
          <p:nvPr/>
        </p:nvSpPr>
        <p:spPr>
          <a:xfrm flipV="1">
            <a:off x="4672080" y="2562120"/>
            <a:ext cx="95040" cy="447480"/>
          </a:xfrm>
          <a:prstGeom prst="line">
            <a:avLst/>
          </a:prstGeom>
          <a:ln w="9360">
            <a:solidFill>
              <a:srgbClr val="000000"/>
            </a:solidFill>
            <a:round/>
            <a:tailEnd type="triangle" w="med" len="med"/>
          </a:ln>
        </p:spPr>
      </p:sp>
      <p:sp>
        <p:nvSpPr>
          <p:cNvPr id="266" name="CustomShape 18"/>
          <p:cNvSpPr/>
          <p:nvPr/>
        </p:nvSpPr>
        <p:spPr>
          <a:xfrm>
            <a:off x="4665600" y="2414520"/>
            <a:ext cx="2687400" cy="1023480"/>
          </a:xfrm>
          <a:prstGeom prst="rect">
            <a:avLst/>
          </a:prstGeom>
          <a:noFill/>
          <a:ln w="9360">
            <a:solidFill>
              <a:srgbClr val="008000"/>
            </a:solidFill>
            <a:round/>
          </a:ln>
        </p:spPr>
      </p:sp>
      <p:sp>
        <p:nvSpPr>
          <p:cNvPr id="267" name="CustomShape 19"/>
          <p:cNvSpPr/>
          <p:nvPr/>
        </p:nvSpPr>
        <p:spPr>
          <a:xfrm>
            <a:off x="7353360" y="3441600"/>
            <a:ext cx="279000" cy="396360"/>
          </a:xfrm>
          <a:prstGeom prst="rect">
            <a:avLst/>
          </a:prstGeom>
          <a:noFill/>
          <a:ln w="9360">
            <a:solidFill>
              <a:srgbClr val="008000"/>
            </a:solidFill>
            <a:round/>
            <a:tailEnd type="triangle" w="med" len="med"/>
          </a:ln>
        </p:spPr>
      </p:sp>
      <p:sp>
        <p:nvSpPr>
          <p:cNvPr id="268" name="CustomShape 20"/>
          <p:cNvSpPr/>
          <p:nvPr/>
        </p:nvSpPr>
        <p:spPr>
          <a:xfrm>
            <a:off x="6748560" y="3887640"/>
            <a:ext cx="2371320" cy="394560"/>
          </a:xfrm>
          <a:prstGeom prst="rect">
            <a:avLst/>
          </a:prstGeom>
          <a:noFill/>
        </p:spPr>
        <p:txBody>
          <a:bodyPr wrap="none" lIns="90000" tIns="45000" rIns="90000" bIns="45000"/>
          <a:lstStyle/>
          <a:p>
            <a:pPr>
              <a:lnSpc>
                <a:spcPct val="100000"/>
              </a:lnSpc>
            </a:pPr>
            <a:r>
              <a:rPr lang="en-GB" sz="2000" b="1">
                <a:solidFill>
                  <a:srgbClr val="009900"/>
                </a:solidFill>
                <a:latin typeface="Times New Roman"/>
              </a:rPr>
              <a:t>Magnetic Field Line</a:t>
            </a:r>
            <a:endParaRPr/>
          </a:p>
        </p:txBody>
      </p:sp>
      <p:sp>
        <p:nvSpPr>
          <p:cNvPr id="269" name="CustomShape 21"/>
          <p:cNvSpPr/>
          <p:nvPr/>
        </p:nvSpPr>
        <p:spPr>
          <a:xfrm>
            <a:off x="441720" y="4519080"/>
            <a:ext cx="8610120" cy="2224080"/>
          </a:xfrm>
          <a:prstGeom prst="rect">
            <a:avLst/>
          </a:prstGeom>
          <a:noFill/>
        </p:spPr>
        <p:txBody>
          <a:bodyPr lIns="90000" tIns="45000" rIns="90000" bIns="45000"/>
          <a:lstStyle/>
          <a:p>
            <a:pPr>
              <a:lnSpc>
                <a:spcPct val="100000"/>
              </a:lnSpc>
            </a:pPr>
            <a:r>
              <a:rPr lang="en-GB" sz="2000" b="1">
                <a:solidFill>
                  <a:srgbClr val="333399"/>
                </a:solidFill>
                <a:latin typeface="Times New Roman"/>
              </a:rPr>
              <a:t>Because </a:t>
            </a:r>
            <a:r>
              <a:rPr lang="en-GB" sz="2000" b="1">
                <a:solidFill>
                  <a:srgbClr val="C00000"/>
                </a:solidFill>
                <a:latin typeface="Times New Roman"/>
              </a:rPr>
              <a:t>(1)</a:t>
            </a:r>
            <a:r>
              <a:rPr lang="en-GB" sz="2000" b="1">
                <a:solidFill>
                  <a:srgbClr val="333399"/>
                </a:solidFill>
                <a:latin typeface="Times New Roman"/>
              </a:rPr>
              <a:t> the solar wind flows away from the Sun radially AND </a:t>
            </a:r>
            <a:r>
              <a:rPr lang="en-GB" sz="2000" b="1">
                <a:solidFill>
                  <a:srgbClr val="C00000"/>
                </a:solidFill>
                <a:latin typeface="Times New Roman"/>
              </a:rPr>
              <a:t>(2)</a:t>
            </a:r>
            <a:r>
              <a:rPr lang="en-GB" sz="2000" b="1">
                <a:solidFill>
                  <a:srgbClr val="333399"/>
                </a:solidFill>
                <a:latin typeface="Times New Roman"/>
              </a:rPr>
              <a:t> the magnetic field and solar wind plasma flow together (i.e., frozen in flux condition), (some) magnetic field lines attached to the Sun are dragged out into space forming a spiral pattern called the </a:t>
            </a:r>
            <a:r>
              <a:rPr lang="en-GB" sz="2000" b="1">
                <a:solidFill>
                  <a:srgbClr val="CC3300"/>
                </a:solidFill>
                <a:latin typeface="Times New Roman"/>
              </a:rPr>
              <a:t>Parker Spiral</a:t>
            </a:r>
            <a:r>
              <a:rPr lang="en-GB" sz="2000" b="1">
                <a:solidFill>
                  <a:srgbClr val="333399"/>
                </a:solidFill>
                <a:latin typeface="Times New Roman"/>
              </a:rPr>
              <a:t>.</a:t>
            </a:r>
            <a:endParaRPr/>
          </a:p>
          <a:p>
            <a:pPr>
              <a:lnSpc>
                <a:spcPct val="100000"/>
              </a:lnSpc>
            </a:pPr>
            <a:endParaRPr/>
          </a:p>
          <a:p>
            <a:pPr>
              <a:lnSpc>
                <a:spcPct val="100000"/>
              </a:lnSpc>
            </a:pPr>
            <a:endParaRPr/>
          </a:p>
          <a:p>
            <a:pPr>
              <a:lnSpc>
                <a:spcPct val="100000"/>
              </a:lnSpc>
            </a:pPr>
            <a:r>
              <a:rPr lang="en-GB" sz="2000" b="1">
                <a:solidFill>
                  <a:srgbClr val="FF420E"/>
                </a:solidFill>
                <a:latin typeface="Times New Roman"/>
              </a:rPr>
              <a:t>Sketch by C.N. Arge!</a:t>
            </a:r>
            <a:r>
              <a:rPr lang="en-GB" sz="2000" b="1">
                <a:solidFill>
                  <a:srgbClr val="333399"/>
                </a:solidFill>
                <a:latin typeface="Times New Roman"/>
              </a:rPr>
              <a:t> </a:t>
            </a:r>
            <a:endParaRPr/>
          </a:p>
        </p:txBody>
      </p:sp>
      <p:sp>
        <p:nvSpPr>
          <p:cNvPr id="270" name="CustomShape 22"/>
          <p:cNvSpPr/>
          <p:nvPr/>
        </p:nvSpPr>
        <p:spPr>
          <a:xfrm rot="4069200">
            <a:off x="7458480" y="3470040"/>
            <a:ext cx="151920" cy="151920"/>
          </a:xfrm>
          <a:prstGeom prst="rect">
            <a:avLst/>
          </a:prstGeom>
          <a:noFill/>
          <a:ln w="9360">
            <a:solidFill>
              <a:srgbClr val="FF0000"/>
            </a:solidFill>
            <a:round/>
          </a:ln>
        </p:spPr>
      </p:sp>
      <p:sp>
        <p:nvSpPr>
          <p:cNvPr id="271" name="CustomShape 23"/>
          <p:cNvSpPr/>
          <p:nvPr/>
        </p:nvSpPr>
        <p:spPr>
          <a:xfrm>
            <a:off x="7578720" y="3438360"/>
            <a:ext cx="1488600" cy="455400"/>
          </a:xfrm>
          <a:prstGeom prst="rect">
            <a:avLst/>
          </a:prstGeom>
          <a:noFill/>
        </p:spPr>
        <p:txBody>
          <a:bodyPr lIns="90000" tIns="45000" rIns="90000" bIns="45000"/>
          <a:lstStyle/>
          <a:p>
            <a:pPr>
              <a:lnSpc>
                <a:spcPct val="100000"/>
              </a:lnSpc>
            </a:pPr>
            <a:r>
              <a:rPr lang="en-GB" sz="1200" b="1">
                <a:solidFill>
                  <a:srgbClr val="FF0000"/>
                </a:solidFill>
                <a:latin typeface="Times New Roman"/>
              </a:rPr>
              <a:t>~45°at Earth </a:t>
            </a:r>
            <a:endParaRPr/>
          </a:p>
          <a:p>
            <a:pPr>
              <a:lnSpc>
                <a:spcPct val="100000"/>
              </a:lnSpc>
            </a:pPr>
            <a:r>
              <a:rPr lang="en-GB" sz="1200" b="1">
                <a:solidFill>
                  <a:srgbClr val="FF0000"/>
                </a:solidFill>
                <a:latin typeface="Times New Roman"/>
              </a:rPr>
              <a:t>(for 400km/s wind)</a:t>
            </a:r>
            <a:endParaRPr/>
          </a:p>
        </p:txBody>
      </p:sp>
      <p:sp>
        <p:nvSpPr>
          <p:cNvPr id="272" name="CustomShape 24"/>
          <p:cNvSpPr/>
          <p:nvPr/>
        </p:nvSpPr>
        <p:spPr>
          <a:xfrm>
            <a:off x="4639320" y="5645880"/>
            <a:ext cx="694440" cy="830520"/>
          </a:xfrm>
          <a:prstGeom prst="rect">
            <a:avLst/>
          </a:prstGeom>
          <a:noFill/>
        </p:spPr>
      </p:sp>
      <p:sp>
        <p:nvSpPr>
          <p:cNvPr id="273" name="CustomShape 25"/>
          <p:cNvSpPr/>
          <p:nvPr/>
        </p:nvSpPr>
        <p:spPr>
          <a:xfrm>
            <a:off x="1210680" y="206280"/>
            <a:ext cx="6725160" cy="760680"/>
          </a:xfrm>
          <a:prstGeom prst="rect">
            <a:avLst/>
          </a:prstGeom>
          <a:noFill/>
        </p:spPr>
        <p:txBody>
          <a:bodyPr wrap="none" lIns="90000" tIns="45000" rIns="90000" bIns="45000"/>
          <a:lstStyle/>
          <a:p>
            <a:pPr algn="ctr">
              <a:lnSpc>
                <a:spcPct val="100000"/>
              </a:lnSpc>
            </a:pPr>
            <a:r>
              <a:rPr lang="en-GB" sz="2200" b="1">
                <a:solidFill>
                  <a:srgbClr val="000000"/>
                </a:solidFill>
                <a:latin typeface="Times New Roman"/>
              </a:rPr>
              <a:t>The Solar Wind and the Interplanetary Magnetic Field</a:t>
            </a:r>
            <a:endParaRPr/>
          </a:p>
          <a:p>
            <a:pPr algn="ctr">
              <a:lnSpc>
                <a:spcPct val="100000"/>
              </a:lnSpc>
            </a:pPr>
            <a:r>
              <a:rPr lang="en-GB" sz="2200" b="1">
                <a:solidFill>
                  <a:srgbClr val="000000"/>
                </a:solidFill>
                <a:latin typeface="Times New Roman"/>
              </a:rPr>
              <a:t>(Formation of the Parker Spiral)</a:t>
            </a:r>
            <a:endParaRPr/>
          </a:p>
        </p:txBody>
      </p:sp>
      <p:pic>
        <p:nvPicPr>
          <p:cNvPr id="2" name="Picture 1">
            <a:extLst>
              <a:ext uri="{FF2B5EF4-FFF2-40B4-BE49-F238E27FC236}">
                <a16:creationId xmlns:a16="http://schemas.microsoft.com/office/drawing/2014/main" id="{FF258E86-6DDA-C14B-8B4B-C95CA528E5FA}"/>
              </a:ext>
            </a:extLst>
          </p:cNvPr>
          <p:cNvPicPr>
            <a:picLocks noChangeAspect="1"/>
          </p:cNvPicPr>
          <p:nvPr/>
        </p:nvPicPr>
        <p:blipFill>
          <a:blip r:embed="rId2"/>
          <a:stretch>
            <a:fillRect/>
          </a:stretch>
        </p:blipFill>
        <p:spPr>
          <a:xfrm>
            <a:off x="1970" y="-14748"/>
            <a:ext cx="9140059"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2704</Words>
  <Application>Microsoft Macintosh PowerPoint</Application>
  <PresentationFormat>On-screen Show (4:3)</PresentationFormat>
  <Paragraphs>185</Paragraphs>
  <Slides>26</Slides>
  <Notes>16</Notes>
  <HiddenSlides>3</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26</vt:i4>
      </vt:variant>
    </vt:vector>
  </HeadingPairs>
  <TitlesOfParts>
    <vt:vector size="35" baseType="lpstr">
      <vt:lpstr>Arial</vt:lpstr>
      <vt:lpstr>Calibri</vt:lpstr>
      <vt:lpstr>Segoe UI Semibold</vt:lpstr>
      <vt:lpstr>StarSymbol</vt:lpstr>
      <vt:lpstr>Times New Roman</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Chulaki, Anna (GSFC-674.0)[CATHOLIC UNIV OF AMERICA]</cp:lastModifiedBy>
  <cp:revision>7</cp:revision>
  <dcterms:modified xsi:type="dcterms:W3CDTF">2020-11-19T15:17:38Z</dcterms:modified>
</cp:coreProperties>
</file>