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mp4" ContentType="video/unknown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3"/>
  </p:notesMasterIdLst>
  <p:sldIdLst>
    <p:sldId id="256" r:id="rId2"/>
    <p:sldId id="292" r:id="rId3"/>
    <p:sldId id="257" r:id="rId4"/>
    <p:sldId id="258" r:id="rId5"/>
    <p:sldId id="261" r:id="rId6"/>
    <p:sldId id="293" r:id="rId7"/>
    <p:sldId id="294" r:id="rId8"/>
    <p:sldId id="295" r:id="rId9"/>
    <p:sldId id="259" r:id="rId10"/>
    <p:sldId id="260" r:id="rId11"/>
    <p:sldId id="265" r:id="rId12"/>
    <p:sldId id="266" r:id="rId13"/>
    <p:sldId id="272" r:id="rId14"/>
    <p:sldId id="274" r:id="rId15"/>
    <p:sldId id="277" r:id="rId16"/>
    <p:sldId id="275" r:id="rId17"/>
    <p:sldId id="288" r:id="rId18"/>
    <p:sldId id="289" r:id="rId19"/>
    <p:sldId id="276" r:id="rId20"/>
    <p:sldId id="300" r:id="rId21"/>
    <p:sldId id="287" r:id="rId22"/>
    <p:sldId id="278" r:id="rId23"/>
    <p:sldId id="279" r:id="rId24"/>
    <p:sldId id="281" r:id="rId25"/>
    <p:sldId id="296" r:id="rId26"/>
    <p:sldId id="298" r:id="rId27"/>
    <p:sldId id="284" r:id="rId28"/>
    <p:sldId id="302" r:id="rId29"/>
    <p:sldId id="299" r:id="rId30"/>
    <p:sldId id="285" r:id="rId31"/>
    <p:sldId id="291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9"/>
    <p:restoredTop sz="94640"/>
  </p:normalViewPr>
  <p:slideViewPr>
    <p:cSldViewPr snapToGrid="0" snapToObjects="1">
      <p:cViewPr>
        <p:scale>
          <a:sx n="100" d="100"/>
          <a:sy n="100" d="100"/>
        </p:scale>
        <p:origin x="-1040" y="-3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2" d="100"/>
        <a:sy n="12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B633E8-9D25-594F-8C47-87F680CD899C}" type="datetimeFigureOut">
              <a:rPr lang="en-US" smtClean="0"/>
              <a:t>6/3/18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ADDB6-A801-A04C-8B16-D89B74128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46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276F4-BE54-4A47-9FDF-CED8D0C579E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27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A2C1-7D5A-7549-B8D0-E1609C8C9C1F}" type="datetimeFigureOut">
              <a:rPr lang="en-US" smtClean="0"/>
              <a:t>6/3/18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26FD90C-FEBF-2340-A62A-178F3320BC25}"/>
              </a:ext>
            </a:extLst>
          </p:cNvPr>
          <p:cNvSpPr txBox="1"/>
          <p:nvPr/>
        </p:nvSpPr>
        <p:spPr>
          <a:xfrm>
            <a:off x="1173345" y="1942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07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A2C1-7D5A-7549-B8D0-E1609C8C9C1F}" type="datetimeFigureOut">
              <a:rPr lang="en-US" smtClean="0"/>
              <a:t>6/3/18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07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24785"/>
            <a:ext cx="1971675" cy="56521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524785"/>
            <a:ext cx="5800725" cy="565217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A2C1-7D5A-7549-B8D0-E1609C8C9C1F}" type="datetimeFigureOut">
              <a:rPr lang="en-US" smtClean="0"/>
              <a:t>6/3/18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58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13471"/>
            <a:ext cx="7886700" cy="117721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A2C1-7D5A-7549-B8D0-E1609C8C9C1F}" type="datetimeFigureOut">
              <a:rPr lang="en-US" smtClean="0"/>
              <a:t>6/3/18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48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A2C1-7D5A-7549-B8D0-E1609C8C9C1F}" type="datetimeFigureOut">
              <a:rPr lang="en-US" smtClean="0"/>
              <a:t>6/3/18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269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A2C1-7D5A-7549-B8D0-E1609C8C9C1F}" type="datetimeFigureOut">
              <a:rPr lang="en-US" smtClean="0"/>
              <a:t>6/3/18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809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580445"/>
            <a:ext cx="7886700" cy="111024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A2C1-7D5A-7549-B8D0-E1609C8C9C1F}" type="datetimeFigureOut">
              <a:rPr lang="en-US" smtClean="0"/>
              <a:t>6/3/18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840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A2C1-7D5A-7549-B8D0-E1609C8C9C1F}" type="datetimeFigureOut">
              <a:rPr lang="en-US" smtClean="0"/>
              <a:t>6/3/18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053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A2C1-7D5A-7549-B8D0-E1609C8C9C1F}" type="datetimeFigureOut">
              <a:rPr lang="en-US" smtClean="0"/>
              <a:t>6/3/18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27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A2C1-7D5A-7549-B8D0-E1609C8C9C1F}" type="datetimeFigureOut">
              <a:rPr lang="en-US" smtClean="0"/>
              <a:t>6/3/18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73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0A2C1-7D5A-7549-B8D0-E1609C8C9C1F}" type="datetimeFigureOut">
              <a:rPr lang="en-US" smtClean="0"/>
              <a:t>6/3/18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24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513471"/>
            <a:ext cx="7886700" cy="1177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0A2C1-7D5A-7549-B8D0-E1609C8C9C1F}" type="datetimeFigureOut">
              <a:rPr lang="en-US" smtClean="0"/>
              <a:t>6/3/18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4EBA8-AC0B-A948-A437-2BCA5C81682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D7FC136-6CBD-B549-BDB6-BDB759BAEBC0}"/>
              </a:ext>
            </a:extLst>
          </p:cNvPr>
          <p:cNvSpPr/>
          <p:nvPr/>
        </p:nvSpPr>
        <p:spPr>
          <a:xfrm>
            <a:off x="0" y="0"/>
            <a:ext cx="9144000" cy="39390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168B97F-3DC5-A44B-A50C-3390EA7CB4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77133" y="29716"/>
            <a:ext cx="368930" cy="304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ED8E5D6-4932-5D41-8FC7-04C1209ED5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14416" y="941"/>
            <a:ext cx="363228" cy="3651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02B9232-68E2-B344-8B0E-E1503075D06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41228" y="30657"/>
            <a:ext cx="367777" cy="3043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90DA777-5124-2B4F-BE1A-34CEB1B45138}"/>
              </a:ext>
            </a:extLst>
          </p:cNvPr>
          <p:cNvSpPr txBox="1"/>
          <p:nvPr/>
        </p:nvSpPr>
        <p:spPr>
          <a:xfrm>
            <a:off x="0" y="2092"/>
            <a:ext cx="3746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Space Weather</a:t>
            </a:r>
            <a:r>
              <a:rPr lang="en-US" dirty="0">
                <a:solidFill>
                  <a:schemeClr val="bg1"/>
                </a:solidFill>
              </a:rPr>
              <a:t> Bootcamp 2018</a:t>
            </a:r>
          </a:p>
        </p:txBody>
      </p:sp>
    </p:spTree>
    <p:extLst>
      <p:ext uri="{BB962C8B-B14F-4D97-AF65-F5344CB8AC3E}">
        <p14:creationId xmlns:p14="http://schemas.microsoft.com/office/powerpoint/2010/main" val="1838828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5" Type="http://schemas.openxmlformats.org/officeDocument/2006/relationships/image" Target="../media/image21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package" Target="../embeddings/Microsoft_Word_Document2.docx"/><Relationship Id="rId5" Type="http://schemas.openxmlformats.org/officeDocument/2006/relationships/image" Target="../media/image22.emf"/><Relationship Id="rId6" Type="http://schemas.openxmlformats.org/officeDocument/2006/relationships/package" Target="../embeddings/Microsoft_Word_Document3.docx"/><Relationship Id="rId7" Type="http://schemas.openxmlformats.org/officeDocument/2006/relationships/image" Target="../media/image23.emf"/><Relationship Id="rId8" Type="http://schemas.openxmlformats.org/officeDocument/2006/relationships/package" Target="../embeddings/Microsoft_Word_Document4.docx"/><Relationship Id="rId9" Type="http://schemas.openxmlformats.org/officeDocument/2006/relationships/image" Target="../media/image2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6.png"/><Relationship Id="rId5" Type="http://schemas.openxmlformats.org/officeDocument/2006/relationships/image" Target="../media/image7.tiff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5.docx"/><Relationship Id="rId4" Type="http://schemas.openxmlformats.org/officeDocument/2006/relationships/image" Target="../media/image3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Relationship Id="rId3" Type="http://schemas.openxmlformats.org/officeDocument/2006/relationships/image" Target="../media/image7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6.docx"/><Relationship Id="rId4" Type="http://schemas.openxmlformats.org/officeDocument/2006/relationships/image" Target="../media/image42.emf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7.docx"/><Relationship Id="rId5" Type="http://schemas.openxmlformats.org/officeDocument/2006/relationships/image" Target="../media/image46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tiff"/><Relationship Id="rId3" Type="http://schemas.openxmlformats.org/officeDocument/2006/relationships/image" Target="../media/image5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11.emf"/><Relationship Id="rId5" Type="http://schemas.openxmlformats.org/officeDocument/2006/relationships/image" Target="../media/image1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Relationship Id="rId3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635"/>
            <a:ext cx="9144000" cy="64423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17749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Introduction to the Aurora and </a:t>
            </a:r>
            <a:r>
              <a:rPr lang="en-US" sz="3200" b="1" dirty="0" err="1" smtClean="0">
                <a:solidFill>
                  <a:srgbClr val="FFFF00"/>
                </a:solidFill>
              </a:rPr>
              <a:t>Auroral</a:t>
            </a:r>
            <a:r>
              <a:rPr lang="en-US" sz="3200" b="1" dirty="0" smtClean="0">
                <a:solidFill>
                  <a:srgbClr val="FFFF00"/>
                </a:solidFill>
              </a:rPr>
              <a:t> Dynamics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FFFF00"/>
                </a:solidFill>
              </a:rPr>
              <a:t>Bob Robinson</a:t>
            </a:r>
          </a:p>
          <a:p>
            <a:r>
              <a:rPr lang="en-US" b="1" i="1" dirty="0">
                <a:solidFill>
                  <a:srgbClr val="FFFF00"/>
                </a:solidFill>
              </a:rPr>
              <a:t>The Catholic University of America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455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53471" y="633981"/>
            <a:ext cx="7886700" cy="994172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Auroral color tells us about the energy of the precipitating particles producing the light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71" y="1947466"/>
            <a:ext cx="2993018" cy="22418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495" y="1947466"/>
            <a:ext cx="4049356" cy="21956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255" y="4391381"/>
            <a:ext cx="3134234" cy="22072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1944" y="4245051"/>
            <a:ext cx="3736458" cy="249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43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020" y="1817022"/>
            <a:ext cx="5818164" cy="46320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69950"/>
            <a:ext cx="7886700" cy="6223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Ionospheric Conductivity Profiles</a:t>
            </a:r>
            <a:endParaRPr lang="en-US" sz="28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8977810"/>
              </p:ext>
            </p:extLst>
          </p:nvPr>
        </p:nvGraphicFramePr>
        <p:xfrm>
          <a:off x="323850" y="1465676"/>
          <a:ext cx="424815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2" name="Document" r:id="rId4" imgW="5943600" imgH="660400" progId="Word.Document.12">
                  <p:embed/>
                </p:oleObj>
              </mc:Choice>
              <mc:Fallback>
                <p:oleObj name="Document" r:id="rId4" imgW="5943600" imgH="660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3850" y="1465676"/>
                        <a:ext cx="424815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961798"/>
              </p:ext>
            </p:extLst>
          </p:nvPr>
        </p:nvGraphicFramePr>
        <p:xfrm>
          <a:off x="2127252" y="1448425"/>
          <a:ext cx="44577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3" name="Document" r:id="rId6" imgW="5943600" imgH="660400" progId="Word.Document.12">
                  <p:embed/>
                </p:oleObj>
              </mc:Choice>
              <mc:Fallback>
                <p:oleObj name="Document" r:id="rId6" imgW="5943600" imgH="660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27252" y="1448425"/>
                        <a:ext cx="44577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5357485"/>
              </p:ext>
            </p:extLst>
          </p:nvPr>
        </p:nvGraphicFramePr>
        <p:xfrm>
          <a:off x="4057650" y="1448425"/>
          <a:ext cx="44577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4" name="Document" r:id="rId8" imgW="5943600" imgH="660400" progId="Word.Document.12">
                  <p:embed/>
                </p:oleObj>
              </mc:Choice>
              <mc:Fallback>
                <p:oleObj name="Document" r:id="rId8" imgW="5943600" imgH="660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057650" y="1448425"/>
                        <a:ext cx="44577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1265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Two-Parameter Specification of Aurorally-Related Properties</a:t>
            </a:r>
            <a:endParaRPr lang="en-US" sz="32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15950" y="2019300"/>
            <a:ext cx="8077200" cy="38008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>
                <a:solidFill>
                  <a:srgbClr val="FF0000"/>
                </a:solidFill>
              </a:rPr>
              <a:t>Magnetospheric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  <a:r>
              <a:rPr lang="en-US" dirty="0" smtClean="0"/>
              <a:t>  electron number density and temperature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Auroral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  <a:r>
              <a:rPr lang="en-US" dirty="0" smtClean="0"/>
              <a:t>  Average energy and flux of electron precipitation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Ionospheric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  <a:r>
              <a:rPr lang="en-US" dirty="0" smtClean="0"/>
              <a:t>  total electron density and height of the E-region peak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Thermospheric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  <a:r>
              <a:rPr lang="en-US" dirty="0" smtClean="0"/>
              <a:t>  integrated light emission and ratio of two emissions with different altitude dependences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Electrodynamic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  <a:r>
              <a:rPr lang="en-US" dirty="0" smtClean="0"/>
              <a:t>  Hall and Pedersen conductance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590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Auroral Motions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6156" y="2304106"/>
            <a:ext cx="6061135" cy="3263504"/>
          </a:xfrm>
        </p:spPr>
        <p:txBody>
          <a:bodyPr>
            <a:normAutofit/>
          </a:bodyPr>
          <a:lstStyle/>
          <a:p>
            <a:r>
              <a:rPr lang="en-US" sz="2700" dirty="0"/>
              <a:t>Apparent motion due to Earth </a:t>
            </a:r>
            <a:r>
              <a:rPr lang="en-US" sz="2700" dirty="0" smtClean="0"/>
              <a:t>rotation</a:t>
            </a:r>
          </a:p>
          <a:p>
            <a:r>
              <a:rPr lang="en-US" sz="2700" dirty="0"/>
              <a:t>Apparent motion due to dynamics of </a:t>
            </a:r>
            <a:r>
              <a:rPr lang="en-US" sz="2700" dirty="0" smtClean="0"/>
              <a:t>the </a:t>
            </a:r>
            <a:r>
              <a:rPr lang="en-US" sz="2700" dirty="0" err="1" smtClean="0"/>
              <a:t>auroral</a:t>
            </a:r>
            <a:r>
              <a:rPr lang="en-US" sz="2700" dirty="0" smtClean="0"/>
              <a:t> acceleration region</a:t>
            </a:r>
          </a:p>
          <a:p>
            <a:r>
              <a:rPr lang="en-US" sz="2700" dirty="0" smtClean="0"/>
              <a:t>Apparent </a:t>
            </a:r>
            <a:r>
              <a:rPr lang="en-US" sz="2700" dirty="0"/>
              <a:t>motion due to changing magnetic </a:t>
            </a:r>
            <a:r>
              <a:rPr lang="en-US" sz="2700" dirty="0" smtClean="0"/>
              <a:t>fields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067021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flux_movie_201109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6320" y="1670050"/>
            <a:ext cx="5143500" cy="5143500"/>
          </a:xfrm>
          <a:prstGeom prst="rect">
            <a:avLst/>
          </a:prstGeom>
        </p:spPr>
      </p:pic>
      <p:sp>
        <p:nvSpPr>
          <p:cNvPr id="4" name="Donut 3"/>
          <p:cNvSpPr/>
          <p:nvPr/>
        </p:nvSpPr>
        <p:spPr>
          <a:xfrm>
            <a:off x="3446018" y="3610993"/>
            <a:ext cx="1964104" cy="2083280"/>
          </a:xfrm>
          <a:prstGeom prst="donut">
            <a:avLst>
              <a:gd name="adj" fmla="val 12205"/>
            </a:avLst>
          </a:prstGeom>
          <a:solidFill>
            <a:srgbClr val="92D05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03900" y="3390900"/>
            <a:ext cx="21590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FF00"/>
                </a:solidFill>
              </a:rPr>
              <a:t>Auroral</a:t>
            </a:r>
            <a:r>
              <a:rPr lang="en-US" dirty="0" smtClean="0">
                <a:solidFill>
                  <a:srgbClr val="FFFF00"/>
                </a:solidFill>
              </a:rPr>
              <a:t> Oval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5283200" y="3760232"/>
            <a:ext cx="520700" cy="36726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739900" y="495300"/>
            <a:ext cx="538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Motion due to Earth’s Rotation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10571"/>
          <a:stretch/>
        </p:blipFill>
        <p:spPr>
          <a:xfrm>
            <a:off x="4128519" y="907197"/>
            <a:ext cx="599102" cy="57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98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698500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Motion due to dynamics of </a:t>
            </a:r>
            <a:r>
              <a:rPr lang="en-US" sz="2800" dirty="0" err="1" smtClean="0"/>
              <a:t>auroral</a:t>
            </a:r>
            <a:r>
              <a:rPr lang="en-US" sz="2800" dirty="0" smtClean="0"/>
              <a:t> particles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643060"/>
            <a:ext cx="7620000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18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Motion due to changing magnetic fields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19" y="2658068"/>
            <a:ext cx="4406481" cy="244804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963173" y="3768666"/>
            <a:ext cx="1216325" cy="232913"/>
          </a:xfrm>
          <a:prstGeom prst="ellipse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2995524" y="3527386"/>
            <a:ext cx="1423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70209" y="3337885"/>
            <a:ext cx="1423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00168" y="2984744"/>
            <a:ext cx="1423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020" y="2566400"/>
            <a:ext cx="4034467" cy="2745101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6519413" y="3822493"/>
            <a:ext cx="1216325" cy="232913"/>
          </a:xfrm>
          <a:prstGeom prst="ellipse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/>
          <p:cNvSpPr txBox="1"/>
          <p:nvPr/>
        </p:nvSpPr>
        <p:spPr>
          <a:xfrm>
            <a:off x="6679891" y="3582008"/>
            <a:ext cx="1423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30837" y="3531058"/>
            <a:ext cx="1423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38547" y="3134785"/>
            <a:ext cx="1423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3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b="10571"/>
          <a:stretch/>
        </p:blipFill>
        <p:spPr>
          <a:xfrm>
            <a:off x="29548" y="3595657"/>
            <a:ext cx="599102" cy="57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11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747" y="966535"/>
            <a:ext cx="6922698" cy="27171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062" y="3979532"/>
            <a:ext cx="4788694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10571"/>
          <a:stretch/>
        </p:blipFill>
        <p:spPr>
          <a:xfrm>
            <a:off x="0" y="4358164"/>
            <a:ext cx="881540" cy="84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69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x-none" sz="2400" b="1" dirty="0"/>
              <a:t>Observing the structure of the </a:t>
            </a:r>
            <a:r>
              <a:rPr lang="en-US" altLang="x-none" sz="2400" b="1" dirty="0" err="1"/>
              <a:t>magnetotail</a:t>
            </a:r>
            <a:r>
              <a:rPr lang="en-US" altLang="x-none" sz="2400" b="1" dirty="0"/>
              <a:t> from Earth</a:t>
            </a:r>
          </a:p>
        </p:txBody>
      </p:sp>
      <p:pic>
        <p:nvPicPr>
          <p:cNvPr id="26626" name="Picture 3" descr="Screen Shot 2015-07-23 at 3.58.33 P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0" y="2057400"/>
            <a:ext cx="3367088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2419350"/>
            <a:ext cx="3384550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10571"/>
          <a:stretch/>
        </p:blipFill>
        <p:spPr>
          <a:xfrm>
            <a:off x="99398" y="3393792"/>
            <a:ext cx="726102" cy="69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77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831057"/>
            <a:ext cx="6172200" cy="711994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Auroral Breakup</a:t>
            </a:r>
            <a:endParaRPr lang="en-US" dirty="0"/>
          </a:p>
        </p:txBody>
      </p:sp>
      <p:pic>
        <p:nvPicPr>
          <p:cNvPr id="2765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5856" y="1714501"/>
            <a:ext cx="6858000" cy="219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4018361"/>
            <a:ext cx="4314825" cy="20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10571"/>
          <a:stretch/>
        </p:blipFill>
        <p:spPr>
          <a:xfrm>
            <a:off x="162898" y="4713115"/>
            <a:ext cx="662602" cy="63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86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Why the aurora is important to space </a:t>
            </a:r>
            <a:r>
              <a:rPr lang="en-US" sz="3200" dirty="0" smtClean="0"/>
              <a:t>weather?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The aurora is a source of energy input to the atmosphere.</a:t>
            </a:r>
          </a:p>
          <a:p>
            <a:r>
              <a:rPr lang="en-US" dirty="0" smtClean="0"/>
              <a:t>The aurora changes the ionospheric electrical conductance, which modifies currents that couple the ionosphere to the magnetosphere.</a:t>
            </a:r>
          </a:p>
          <a:p>
            <a:r>
              <a:rPr lang="en-US" dirty="0" smtClean="0"/>
              <a:t>The aurora produces disturbances to ionospheric electron density that disrupt communication, navigation, and surveillance (radar) systems.</a:t>
            </a:r>
          </a:p>
          <a:p>
            <a:r>
              <a:rPr lang="en-US" dirty="0" smtClean="0"/>
              <a:t>The aurora contains information about the processes that take place as a result of solar wind forcing and </a:t>
            </a:r>
            <a:r>
              <a:rPr lang="en-US" dirty="0" err="1" smtClean="0"/>
              <a:t>magnetospheric</a:t>
            </a:r>
            <a:r>
              <a:rPr lang="en-US" dirty="0" smtClean="0"/>
              <a:t> processes.</a:t>
            </a:r>
          </a:p>
          <a:p>
            <a:r>
              <a:rPr lang="en-US" dirty="0"/>
              <a:t>T</a:t>
            </a:r>
            <a:r>
              <a:rPr lang="en-US" dirty="0" smtClean="0"/>
              <a:t>he aurora is the ultimate check on our understanding of space weather effects on </a:t>
            </a:r>
            <a:r>
              <a:rPr lang="en-US" dirty="0" err="1" smtClean="0"/>
              <a:t>geospace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023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8" y="1320800"/>
            <a:ext cx="6950161" cy="41177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4009" y="762000"/>
            <a:ext cx="6923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/>
              <a:t>Auroral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Substorm</a:t>
            </a:r>
            <a:r>
              <a:rPr lang="en-US" sz="2400" b="1" dirty="0" smtClean="0"/>
              <a:t> Dynamics Seen from Space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85684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841750" y="1511297"/>
            <a:ext cx="5457825" cy="4463281"/>
            <a:chOff x="2819400" y="685800"/>
            <a:chExt cx="7277100" cy="5951041"/>
          </a:xfrm>
        </p:grpSpPr>
        <p:grpSp>
          <p:nvGrpSpPr>
            <p:cNvPr id="19458" name="Group 2"/>
            <p:cNvGrpSpPr>
              <a:grpSpLocks/>
            </p:cNvGrpSpPr>
            <p:nvPr/>
          </p:nvGrpSpPr>
          <p:grpSpPr bwMode="auto">
            <a:xfrm>
              <a:off x="2819400" y="685800"/>
              <a:ext cx="6324600" cy="5791200"/>
              <a:chOff x="816" y="432"/>
              <a:chExt cx="3984" cy="3648"/>
            </a:xfrm>
          </p:grpSpPr>
          <p:grpSp>
            <p:nvGrpSpPr>
              <p:cNvPr id="19483" name="Group 3"/>
              <p:cNvGrpSpPr>
                <a:grpSpLocks/>
              </p:cNvGrpSpPr>
              <p:nvPr/>
            </p:nvGrpSpPr>
            <p:grpSpPr bwMode="auto">
              <a:xfrm>
                <a:off x="816" y="432"/>
                <a:ext cx="3984" cy="3648"/>
                <a:chOff x="816" y="432"/>
                <a:chExt cx="3984" cy="3648"/>
              </a:xfrm>
            </p:grpSpPr>
            <p:sp>
              <p:nvSpPr>
                <p:cNvPr id="3076" name="Oval 4"/>
                <p:cNvSpPr>
                  <a:spLocks noChangeArrowheads="1"/>
                </p:cNvSpPr>
                <p:nvPr/>
              </p:nvSpPr>
              <p:spPr bwMode="auto">
                <a:xfrm>
                  <a:off x="816" y="432"/>
                  <a:ext cx="3984" cy="3648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350">
                    <a:ea typeface="ＭＳ Ｐゴシック" charset="0"/>
                  </a:endParaRPr>
                </a:p>
              </p:txBody>
            </p:sp>
            <p:sp>
              <p:nvSpPr>
                <p:cNvPr id="3077" name="Oval 5"/>
                <p:cNvSpPr>
                  <a:spLocks noChangeArrowheads="1"/>
                </p:cNvSpPr>
                <p:nvPr/>
              </p:nvSpPr>
              <p:spPr bwMode="auto">
                <a:xfrm>
                  <a:off x="1440" y="960"/>
                  <a:ext cx="2736" cy="2640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350">
                    <a:ea typeface="ＭＳ Ｐゴシック" charset="0"/>
                  </a:endParaRPr>
                </a:p>
              </p:txBody>
            </p:sp>
            <p:sp>
              <p:nvSpPr>
                <p:cNvPr id="3078" name="Oval 6"/>
                <p:cNvSpPr>
                  <a:spLocks noChangeArrowheads="1"/>
                </p:cNvSpPr>
                <p:nvPr/>
              </p:nvSpPr>
              <p:spPr bwMode="auto">
                <a:xfrm>
                  <a:off x="2112" y="1584"/>
                  <a:ext cx="1392" cy="1344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350">
                    <a:ea typeface="ＭＳ Ｐゴシック" charset="0"/>
                  </a:endParaRPr>
                </a:p>
              </p:txBody>
            </p:sp>
          </p:grpSp>
          <p:sp>
            <p:nvSpPr>
              <p:cNvPr id="3079" name="Oval 7"/>
              <p:cNvSpPr>
                <a:spLocks noChangeArrowheads="1"/>
              </p:cNvSpPr>
              <p:nvPr/>
            </p:nvSpPr>
            <p:spPr bwMode="auto">
              <a:xfrm>
                <a:off x="2784" y="2256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350">
                  <a:ea typeface="ＭＳ Ｐゴシック" charset="0"/>
                </a:endParaRPr>
              </a:p>
            </p:txBody>
          </p:sp>
        </p:grpSp>
        <p:sp>
          <p:nvSpPr>
            <p:cNvPr id="3080" name="Oval 8"/>
            <p:cNvSpPr>
              <a:spLocks noChangeArrowheads="1"/>
            </p:cNvSpPr>
            <p:nvPr/>
          </p:nvSpPr>
          <p:spPr bwMode="auto">
            <a:xfrm>
              <a:off x="4343400" y="2209800"/>
              <a:ext cx="3276600" cy="3276600"/>
            </a:xfrm>
            <a:prstGeom prst="ellipse">
              <a:avLst/>
            </a:prstGeom>
            <a:noFill/>
            <a:ln w="38100">
              <a:solidFill>
                <a:srgbClr val="66FF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ea typeface="ＭＳ Ｐゴシック" charset="0"/>
              </a:endParaRPr>
            </a:p>
          </p:txBody>
        </p:sp>
        <p:sp>
          <p:nvSpPr>
            <p:cNvPr id="3081" name="Oval 9"/>
            <p:cNvSpPr>
              <a:spLocks noChangeArrowheads="1"/>
            </p:cNvSpPr>
            <p:nvPr/>
          </p:nvSpPr>
          <p:spPr bwMode="auto">
            <a:xfrm>
              <a:off x="3962400" y="2057400"/>
              <a:ext cx="4038600" cy="4038600"/>
            </a:xfrm>
            <a:prstGeom prst="ellipse">
              <a:avLst/>
            </a:prstGeom>
            <a:noFill/>
            <a:ln w="38100">
              <a:solidFill>
                <a:srgbClr val="66FF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ea typeface="ＭＳ Ｐゴシック" charset="0"/>
              </a:endParaRPr>
            </a:p>
          </p:txBody>
        </p:sp>
        <p:sp>
          <p:nvSpPr>
            <p:cNvPr id="3082" name="Text Box 10"/>
            <p:cNvSpPr txBox="1">
              <a:spLocks noChangeArrowheads="1"/>
            </p:cNvSpPr>
            <p:nvPr/>
          </p:nvSpPr>
          <p:spPr bwMode="auto">
            <a:xfrm>
              <a:off x="3657600" y="1295400"/>
              <a:ext cx="457200" cy="338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050" b="1">
                  <a:solidFill>
                    <a:schemeClr val="bg1"/>
                  </a:solidFill>
                  <a:ea typeface="ＭＳ Ｐゴシック" charset="0"/>
                </a:rPr>
                <a:t>60</a:t>
              </a:r>
            </a:p>
          </p:txBody>
        </p:sp>
        <p:sp>
          <p:nvSpPr>
            <p:cNvPr id="3083" name="Text Box 11"/>
            <p:cNvSpPr txBox="1">
              <a:spLocks noChangeArrowheads="1"/>
            </p:cNvSpPr>
            <p:nvPr/>
          </p:nvSpPr>
          <p:spPr bwMode="auto">
            <a:xfrm>
              <a:off x="4267200" y="1919288"/>
              <a:ext cx="457200" cy="338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050" b="1">
                  <a:solidFill>
                    <a:schemeClr val="bg1"/>
                  </a:solidFill>
                  <a:ea typeface="ＭＳ Ｐゴシック" charset="0"/>
                </a:rPr>
                <a:t>70</a:t>
              </a:r>
            </a:p>
          </p:txBody>
        </p:sp>
        <p:sp>
          <p:nvSpPr>
            <p:cNvPr id="3084" name="Text Box 12"/>
            <p:cNvSpPr txBox="1">
              <a:spLocks noChangeArrowheads="1"/>
            </p:cNvSpPr>
            <p:nvPr/>
          </p:nvSpPr>
          <p:spPr bwMode="auto">
            <a:xfrm>
              <a:off x="5029200" y="2605088"/>
              <a:ext cx="457200" cy="338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050" b="1">
                  <a:solidFill>
                    <a:schemeClr val="bg1"/>
                  </a:solidFill>
                  <a:ea typeface="ＭＳ Ｐゴシック" charset="0"/>
                </a:rPr>
                <a:t>80</a:t>
              </a:r>
            </a:p>
          </p:txBody>
        </p:sp>
        <p:sp>
          <p:nvSpPr>
            <p:cNvPr id="3085" name="Text Box 13"/>
            <p:cNvSpPr txBox="1">
              <a:spLocks noChangeArrowheads="1"/>
            </p:cNvSpPr>
            <p:nvPr/>
          </p:nvSpPr>
          <p:spPr bwMode="auto">
            <a:xfrm>
              <a:off x="7467600" y="4267200"/>
              <a:ext cx="990600" cy="553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050" b="1">
                  <a:solidFill>
                    <a:srgbClr val="FFFF00"/>
                  </a:solidFill>
                  <a:latin typeface="Times New Roman" charset="0"/>
                  <a:ea typeface="ＭＳ Ｐゴシック" charset="0"/>
                </a:rPr>
                <a:t>Omega Bands</a:t>
              </a:r>
            </a:p>
          </p:txBody>
        </p:sp>
        <p:sp>
          <p:nvSpPr>
            <p:cNvPr id="3086" name="Text Box 14"/>
            <p:cNvSpPr txBox="1">
              <a:spLocks noChangeArrowheads="1"/>
            </p:cNvSpPr>
            <p:nvPr/>
          </p:nvSpPr>
          <p:spPr bwMode="auto">
            <a:xfrm>
              <a:off x="7391400" y="4953000"/>
              <a:ext cx="990600" cy="553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050" b="1">
                  <a:solidFill>
                    <a:srgbClr val="FFFF00"/>
                  </a:solidFill>
                  <a:latin typeface="Times New Roman" charset="0"/>
                  <a:ea typeface="ＭＳ Ｐゴシック" charset="0"/>
                </a:rPr>
                <a:t>Drizzle Zone</a:t>
              </a:r>
            </a:p>
          </p:txBody>
        </p:sp>
        <p:sp>
          <p:nvSpPr>
            <p:cNvPr id="3087" name="Text Box 15"/>
            <p:cNvSpPr txBox="1">
              <a:spLocks noChangeArrowheads="1"/>
            </p:cNvSpPr>
            <p:nvPr/>
          </p:nvSpPr>
          <p:spPr bwMode="auto">
            <a:xfrm>
              <a:off x="5181600" y="4876800"/>
              <a:ext cx="1143000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050" b="1">
                  <a:solidFill>
                    <a:srgbClr val="FFFF00"/>
                  </a:solidFill>
                  <a:latin typeface="Times New Roman" charset="0"/>
                  <a:ea typeface="ＭＳ Ｐゴシック" charset="0"/>
                </a:rPr>
                <a:t>Westward Traveling Surge</a:t>
              </a:r>
            </a:p>
          </p:txBody>
        </p:sp>
        <p:sp>
          <p:nvSpPr>
            <p:cNvPr id="3088" name="Text Box 16"/>
            <p:cNvSpPr txBox="1">
              <a:spLocks noChangeArrowheads="1"/>
            </p:cNvSpPr>
            <p:nvPr/>
          </p:nvSpPr>
          <p:spPr bwMode="auto">
            <a:xfrm>
              <a:off x="4572000" y="4419600"/>
              <a:ext cx="838200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050" b="1" dirty="0">
                  <a:solidFill>
                    <a:srgbClr val="FFFF00"/>
                  </a:solidFill>
                  <a:latin typeface="Times New Roman" charset="0"/>
                  <a:ea typeface="ＭＳ Ｐゴシック" charset="0"/>
                </a:rPr>
                <a:t>Active Auroral Rays</a:t>
              </a:r>
            </a:p>
          </p:txBody>
        </p:sp>
        <p:sp>
          <p:nvSpPr>
            <p:cNvPr id="3089" name="Text Box 17"/>
            <p:cNvSpPr txBox="1">
              <a:spLocks noChangeArrowheads="1"/>
            </p:cNvSpPr>
            <p:nvPr/>
          </p:nvSpPr>
          <p:spPr bwMode="auto">
            <a:xfrm>
              <a:off x="4267200" y="5181600"/>
              <a:ext cx="1143000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050" b="1" dirty="0">
                  <a:solidFill>
                    <a:srgbClr val="FFFF00"/>
                  </a:solidFill>
                  <a:latin typeface="Times New Roman" charset="0"/>
                  <a:ea typeface="ＭＳ Ｐゴシック" charset="0"/>
                </a:rPr>
                <a:t>Discrete Auroral Arcs</a:t>
              </a:r>
            </a:p>
          </p:txBody>
        </p:sp>
        <p:sp>
          <p:nvSpPr>
            <p:cNvPr id="3090" name="Text Box 18"/>
            <p:cNvSpPr txBox="1">
              <a:spLocks noChangeArrowheads="1"/>
            </p:cNvSpPr>
            <p:nvPr/>
          </p:nvSpPr>
          <p:spPr bwMode="auto">
            <a:xfrm>
              <a:off x="5029200" y="5791200"/>
              <a:ext cx="1066800" cy="553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050" b="1">
                  <a:solidFill>
                    <a:srgbClr val="FFFF00"/>
                  </a:solidFill>
                  <a:latin typeface="Times New Roman" charset="0"/>
                  <a:ea typeface="ＭＳ Ｐゴシック" charset="0"/>
                </a:rPr>
                <a:t>Diffuse Aurora</a:t>
              </a:r>
            </a:p>
          </p:txBody>
        </p:sp>
        <p:sp>
          <p:nvSpPr>
            <p:cNvPr id="3091" name="Text Box 19"/>
            <p:cNvSpPr txBox="1">
              <a:spLocks noChangeArrowheads="1"/>
            </p:cNvSpPr>
            <p:nvPr/>
          </p:nvSpPr>
          <p:spPr bwMode="auto">
            <a:xfrm>
              <a:off x="3657600" y="2438400"/>
              <a:ext cx="1143000" cy="553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050" b="1" dirty="0">
                  <a:solidFill>
                    <a:srgbClr val="FFFF00"/>
                  </a:solidFill>
                  <a:latin typeface="Times New Roman" charset="0"/>
                  <a:ea typeface="ＭＳ Ｐゴシック" charset="0"/>
                </a:rPr>
                <a:t>Afternoon Arcs</a:t>
              </a:r>
            </a:p>
          </p:txBody>
        </p:sp>
        <p:sp>
          <p:nvSpPr>
            <p:cNvPr id="3092" name="Text Box 20"/>
            <p:cNvSpPr txBox="1">
              <a:spLocks noChangeArrowheads="1"/>
            </p:cNvSpPr>
            <p:nvPr/>
          </p:nvSpPr>
          <p:spPr bwMode="auto">
            <a:xfrm>
              <a:off x="6934200" y="2971800"/>
              <a:ext cx="990600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050" b="1">
                  <a:solidFill>
                    <a:srgbClr val="FFFF00"/>
                  </a:solidFill>
                  <a:latin typeface="Times New Roman" charset="0"/>
                  <a:ea typeface="ＭＳ Ｐゴシック" charset="0"/>
                </a:rPr>
                <a:t>Morning Sector Arcs</a:t>
              </a:r>
            </a:p>
          </p:txBody>
        </p:sp>
        <p:sp>
          <p:nvSpPr>
            <p:cNvPr id="3093" name="Text Box 21"/>
            <p:cNvSpPr txBox="1">
              <a:spLocks noChangeArrowheads="1"/>
            </p:cNvSpPr>
            <p:nvPr/>
          </p:nvSpPr>
          <p:spPr bwMode="auto">
            <a:xfrm>
              <a:off x="5105400" y="2011363"/>
              <a:ext cx="1752600" cy="338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050" b="1">
                  <a:solidFill>
                    <a:srgbClr val="FFFF00"/>
                  </a:solidFill>
                  <a:latin typeface="Times New Roman" charset="0"/>
                  <a:ea typeface="ＭＳ Ｐゴシック" charset="0"/>
                </a:rPr>
                <a:t>Polar Cusp</a:t>
              </a:r>
            </a:p>
          </p:txBody>
        </p:sp>
        <p:sp>
          <p:nvSpPr>
            <p:cNvPr id="3094" name="Text Box 22"/>
            <p:cNvSpPr txBox="1">
              <a:spLocks noChangeArrowheads="1"/>
            </p:cNvSpPr>
            <p:nvPr/>
          </p:nvSpPr>
          <p:spPr bwMode="auto">
            <a:xfrm>
              <a:off x="3276600" y="4419600"/>
              <a:ext cx="914400" cy="553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050" b="1">
                  <a:solidFill>
                    <a:srgbClr val="FFFF00"/>
                  </a:solidFill>
                  <a:latin typeface="Times New Roman" charset="0"/>
                  <a:ea typeface="ＭＳ Ｐゴシック" charset="0"/>
                </a:rPr>
                <a:t>Proton Aurora</a:t>
              </a:r>
            </a:p>
          </p:txBody>
        </p:sp>
        <p:sp>
          <p:nvSpPr>
            <p:cNvPr id="3095" name="Text Box 23"/>
            <p:cNvSpPr txBox="1">
              <a:spLocks noChangeArrowheads="1"/>
            </p:cNvSpPr>
            <p:nvPr/>
          </p:nvSpPr>
          <p:spPr bwMode="auto">
            <a:xfrm rot="10800000" flipV="1">
              <a:off x="3505200" y="5009605"/>
              <a:ext cx="914400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050" b="1">
                  <a:solidFill>
                    <a:srgbClr val="FFFF00"/>
                  </a:solidFill>
                  <a:latin typeface="Times New Roman" charset="0"/>
                  <a:ea typeface="ＭＳ Ｐゴシック" charset="0"/>
                </a:rPr>
                <a:t>Detached Arcs (REP)</a:t>
              </a:r>
            </a:p>
          </p:txBody>
        </p:sp>
        <p:sp>
          <p:nvSpPr>
            <p:cNvPr id="3096" name="Text Box 24"/>
            <p:cNvSpPr txBox="1">
              <a:spLocks noChangeArrowheads="1"/>
            </p:cNvSpPr>
            <p:nvPr/>
          </p:nvSpPr>
          <p:spPr bwMode="auto">
            <a:xfrm>
              <a:off x="6553200" y="5486400"/>
              <a:ext cx="990600" cy="553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050" b="1">
                  <a:solidFill>
                    <a:srgbClr val="FFFF00"/>
                  </a:solidFill>
                  <a:latin typeface="Times New Roman" charset="0"/>
                  <a:ea typeface="ＭＳ Ｐゴシック" charset="0"/>
                </a:rPr>
                <a:t>Pulsating Aurora</a:t>
              </a:r>
            </a:p>
          </p:txBody>
        </p:sp>
        <p:sp>
          <p:nvSpPr>
            <p:cNvPr id="3097" name="Text Box 25"/>
            <p:cNvSpPr txBox="1">
              <a:spLocks noChangeArrowheads="1"/>
            </p:cNvSpPr>
            <p:nvPr/>
          </p:nvSpPr>
          <p:spPr bwMode="auto">
            <a:xfrm>
              <a:off x="5105400" y="3429000"/>
              <a:ext cx="1752600" cy="553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050" b="1">
                  <a:solidFill>
                    <a:srgbClr val="FFFF00"/>
                  </a:solidFill>
                  <a:latin typeface="Times New Roman" charset="0"/>
                  <a:ea typeface="ＭＳ Ｐゴシック" charset="0"/>
                </a:rPr>
                <a:t>Sun-aligned Arcs (Theta Aurora)</a:t>
              </a:r>
            </a:p>
          </p:txBody>
        </p:sp>
        <p:sp>
          <p:nvSpPr>
            <p:cNvPr id="3099" name="Oval 27"/>
            <p:cNvSpPr>
              <a:spLocks noChangeArrowheads="1"/>
            </p:cNvSpPr>
            <p:nvPr/>
          </p:nvSpPr>
          <p:spPr bwMode="auto">
            <a:xfrm>
              <a:off x="3124200" y="990600"/>
              <a:ext cx="5715000" cy="5181600"/>
            </a:xfrm>
            <a:prstGeom prst="ellips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ea typeface="ＭＳ Ｐゴシック" charset="0"/>
              </a:endParaRPr>
            </a:p>
          </p:txBody>
        </p:sp>
        <p:sp>
          <p:nvSpPr>
            <p:cNvPr id="3101" name="Line 29"/>
            <p:cNvSpPr>
              <a:spLocks noChangeShapeType="1"/>
            </p:cNvSpPr>
            <p:nvPr/>
          </p:nvSpPr>
          <p:spPr bwMode="auto">
            <a:xfrm flipH="1">
              <a:off x="8382000" y="1905000"/>
              <a:ext cx="381000" cy="3048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350">
                <a:ea typeface="ＭＳ Ｐゴシック" charset="0"/>
              </a:endParaRPr>
            </a:p>
          </p:txBody>
        </p:sp>
        <p:sp>
          <p:nvSpPr>
            <p:cNvPr id="30" name="Text Box 17"/>
            <p:cNvSpPr txBox="1">
              <a:spLocks noChangeArrowheads="1"/>
            </p:cNvSpPr>
            <p:nvPr/>
          </p:nvSpPr>
          <p:spPr bwMode="auto">
            <a:xfrm>
              <a:off x="3733800" y="5867400"/>
              <a:ext cx="1447800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050" b="1" dirty="0">
                  <a:solidFill>
                    <a:srgbClr val="FFFF00"/>
                  </a:solidFill>
                  <a:latin typeface="Times New Roman" charset="0"/>
                  <a:ea typeface="ＭＳ Ｐゴシック" charset="0"/>
                </a:rPr>
                <a:t>Stable Auroral Red Arcs (Type A Red Aurora)</a:t>
              </a:r>
            </a:p>
          </p:txBody>
        </p:sp>
        <p:sp>
          <p:nvSpPr>
            <p:cNvPr id="2" name="Up Arrow 1"/>
            <p:cNvSpPr>
              <a:spLocks noChangeArrowheads="1"/>
            </p:cNvSpPr>
            <p:nvPr/>
          </p:nvSpPr>
          <p:spPr bwMode="auto">
            <a:xfrm>
              <a:off x="9082919" y="768772"/>
              <a:ext cx="381000" cy="990600"/>
            </a:xfrm>
            <a:prstGeom prst="upArrow">
              <a:avLst>
                <a:gd name="adj1" fmla="val 50000"/>
                <a:gd name="adj2" fmla="val 50002"/>
              </a:avLst>
            </a:prstGeom>
            <a:gradFill rotWithShape="1">
              <a:gsLst>
                <a:gs pos="0">
                  <a:srgbClr val="CBFFFF"/>
                </a:gs>
                <a:gs pos="100000">
                  <a:srgbClr val="B5E5E9"/>
                </a:gs>
              </a:gsLst>
              <a:lin ang="5400000"/>
            </a:gradFill>
            <a:ln w="9525">
              <a:solidFill>
                <a:srgbClr val="B6DCD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x-none" altLang="x-none" sz="1350">
                <a:solidFill>
                  <a:srgbClr val="FFFFFF"/>
                </a:solidFill>
              </a:endParaRPr>
            </a:p>
          </p:txBody>
        </p:sp>
        <p:sp>
          <p:nvSpPr>
            <p:cNvPr id="19482" name="TextBox 3"/>
            <p:cNvSpPr txBox="1">
              <a:spLocks noChangeArrowheads="1"/>
            </p:cNvSpPr>
            <p:nvPr/>
          </p:nvSpPr>
          <p:spPr bwMode="auto">
            <a:xfrm>
              <a:off x="8724900" y="1857345"/>
              <a:ext cx="1371600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1350">
                  <a:solidFill>
                    <a:srgbClr val="FF0000"/>
                  </a:solidFill>
                </a:rPr>
                <a:t>Sunward</a:t>
              </a: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6" y="2139947"/>
            <a:ext cx="3756163" cy="3035227"/>
          </a:xfrm>
          <a:prstGeom prst="rect">
            <a:avLst/>
          </a:prstGeom>
        </p:spPr>
      </p:pic>
      <p:sp>
        <p:nvSpPr>
          <p:cNvPr id="34" name="Title 1"/>
          <p:cNvSpPr txBox="1">
            <a:spLocks/>
          </p:cNvSpPr>
          <p:nvPr/>
        </p:nvSpPr>
        <p:spPr>
          <a:xfrm>
            <a:off x="139700" y="539747"/>
            <a:ext cx="8661400" cy="71619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err="1">
                <a:solidFill>
                  <a:srgbClr val="FFFF00"/>
                </a:solidFill>
              </a:rPr>
              <a:t>Auroral</a:t>
            </a:r>
            <a:r>
              <a:rPr lang="en-US" sz="2400" b="1" dirty="0">
                <a:solidFill>
                  <a:srgbClr val="FFFF00"/>
                </a:solidFill>
              </a:rPr>
              <a:t> morphology and how it relates to the magnetosphere</a:t>
            </a:r>
          </a:p>
        </p:txBody>
      </p:sp>
    </p:spTree>
    <p:extLst>
      <p:ext uri="{BB962C8B-B14F-4D97-AF65-F5344CB8AC3E}">
        <p14:creationId xmlns:p14="http://schemas.microsoft.com/office/powerpoint/2010/main" val="1723198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Auroral Electrical Properties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2009775" y="1628180"/>
          <a:ext cx="5124450" cy="2894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6" name="Document" r:id="rId3" imgW="5486400" imgH="3098800" progId="Word.Document.12">
                  <p:embed/>
                </p:oleObj>
              </mc:Choice>
              <mc:Fallback>
                <p:oleObj name="Document" r:id="rId3" imgW="5486400" imgH="3098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09775" y="1628180"/>
                        <a:ext cx="5124450" cy="2894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51243" y="4760121"/>
            <a:ext cx="76306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Electric fields, conductivities, and currents are needed </a:t>
            </a:r>
          </a:p>
          <a:p>
            <a:pPr algn="ctr"/>
            <a:r>
              <a:rPr lang="en-US" sz="2400" dirty="0"/>
              <a:t>for a complete specification of </a:t>
            </a:r>
            <a:r>
              <a:rPr lang="en-US" sz="2400" dirty="0" err="1"/>
              <a:t>auroral</a:t>
            </a:r>
            <a:r>
              <a:rPr lang="en-US" sz="2400" dirty="0"/>
              <a:t> electrodynamics</a:t>
            </a:r>
          </a:p>
        </p:txBody>
      </p:sp>
    </p:spTree>
    <p:extLst>
      <p:ext uri="{BB962C8B-B14F-4D97-AF65-F5344CB8AC3E}">
        <p14:creationId xmlns:p14="http://schemas.microsoft.com/office/powerpoint/2010/main" val="248335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Electric fields and convection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162848"/>
            <a:ext cx="4095750" cy="30806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132386" y="2220082"/>
            <a:ext cx="3160712" cy="3145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10571"/>
          <a:stretch/>
        </p:blipFill>
        <p:spPr>
          <a:xfrm>
            <a:off x="82186" y="3379330"/>
            <a:ext cx="677364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04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Birkeland</a:t>
            </a:r>
            <a:r>
              <a:rPr lang="en-US" dirty="0" smtClean="0"/>
              <a:t> (Field-Aligned) Currents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0" y="1690688"/>
            <a:ext cx="6997700" cy="4926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10571"/>
          <a:stretch/>
        </p:blipFill>
        <p:spPr>
          <a:xfrm>
            <a:off x="172560" y="5900765"/>
            <a:ext cx="881540" cy="84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33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 solution based on field-aligned currents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-923925" y="2107407"/>
          <a:ext cx="5124450" cy="2845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8" name="Document" r:id="rId3" imgW="5486400" imgH="3048000" progId="Word.Document.12">
                  <p:embed/>
                </p:oleObj>
              </mc:Choice>
              <mc:Fallback>
                <p:oleObj name="Document" r:id="rId3" imgW="5486400" imgH="3048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923925" y="2107407"/>
                        <a:ext cx="5124450" cy="28455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8694" r="28586"/>
          <a:stretch/>
        </p:blipFill>
        <p:spPr>
          <a:xfrm>
            <a:off x="3204371" y="2166034"/>
            <a:ext cx="2307809" cy="14630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b="6179"/>
          <a:stretch/>
        </p:blipFill>
        <p:spPr>
          <a:xfrm>
            <a:off x="5718585" y="2438448"/>
            <a:ext cx="3291328" cy="269111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267698" y="3629104"/>
            <a:ext cx="2229364" cy="2070289"/>
            <a:chOff x="1154935" y="3461521"/>
            <a:chExt cx="3059469" cy="295953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/>
            <a:srcRect l="49366" t="9354" b="6822"/>
            <a:stretch/>
          </p:blipFill>
          <p:spPr>
            <a:xfrm>
              <a:off x="1154935" y="3461521"/>
              <a:ext cx="3059469" cy="295953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168890" y="5959534"/>
              <a:ext cx="310338" cy="4475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661003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62005" y="1883882"/>
            <a:ext cx="1050131" cy="10179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Field-Aligned Currents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211086" y="4197704"/>
            <a:ext cx="1468185" cy="10179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Electric Field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074538" y="5010678"/>
            <a:ext cx="1050131" cy="10179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Joule Heating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154205" y="1896422"/>
            <a:ext cx="1378818" cy="10179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Conductivities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074538" y="3069699"/>
            <a:ext cx="1050131" cy="143088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Horizontal Currents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074539" y="1895814"/>
            <a:ext cx="1050131" cy="10179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Energy Flux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8716" y="841732"/>
            <a:ext cx="8566444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Calculation of </a:t>
            </a:r>
            <a:r>
              <a:rPr lang="en-US" sz="2400" b="1" dirty="0" err="1"/>
              <a:t>Auroral</a:t>
            </a:r>
            <a:r>
              <a:rPr lang="en-US" sz="2400" b="1" dirty="0"/>
              <a:t> Electrodynamic Parameters</a:t>
            </a:r>
          </a:p>
          <a:p>
            <a:endParaRPr lang="en-US" sz="1350" dirty="0"/>
          </a:p>
        </p:txBody>
      </p:sp>
      <p:sp>
        <p:nvSpPr>
          <p:cNvPr id="24" name="Right Arrow 23"/>
          <p:cNvSpPr/>
          <p:nvPr/>
        </p:nvSpPr>
        <p:spPr>
          <a:xfrm rot="5400000">
            <a:off x="1789963" y="3442288"/>
            <a:ext cx="1281439" cy="22939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2679269" y="4251932"/>
            <a:ext cx="1395268" cy="20669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3549259" y="2303430"/>
            <a:ext cx="525279" cy="2159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2679269" y="5008994"/>
            <a:ext cx="1395268" cy="20669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5400000">
            <a:off x="731644" y="3429749"/>
            <a:ext cx="1281439" cy="22939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583190"/>
              </p:ext>
            </p:extLst>
          </p:nvPr>
        </p:nvGraphicFramePr>
        <p:xfrm>
          <a:off x="4760338" y="2250490"/>
          <a:ext cx="5124450" cy="195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Document" r:id="rId4" imgW="5486400" imgH="2095500" progId="Word.Document.12">
                  <p:embed/>
                </p:oleObj>
              </mc:Choice>
              <mc:Fallback>
                <p:oleObj name="Document" r:id="rId4" imgW="5486400" imgH="2095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60338" y="2250490"/>
                        <a:ext cx="5124450" cy="1958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2165568" y="1530324"/>
            <a:ext cx="29337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Tied to </a:t>
            </a:r>
            <a:r>
              <a:rPr lang="en-US" dirty="0" err="1"/>
              <a:t>auroral</a:t>
            </a:r>
            <a:r>
              <a:rPr lang="en-US" dirty="0"/>
              <a:t> luminosity</a:t>
            </a:r>
          </a:p>
        </p:txBody>
      </p:sp>
      <p:sp>
        <p:nvSpPr>
          <p:cNvPr id="31" name="Bent-Up Arrow 30"/>
          <p:cNvSpPr/>
          <p:nvPr/>
        </p:nvSpPr>
        <p:spPr>
          <a:xfrm rot="5400000">
            <a:off x="3344229" y="2682738"/>
            <a:ext cx="486259" cy="948380"/>
          </a:xfrm>
          <a:prstGeom prst="bent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Down Arrow 31"/>
          <p:cNvSpPr/>
          <p:nvPr/>
        </p:nvSpPr>
        <p:spPr>
          <a:xfrm>
            <a:off x="4525786" y="4500580"/>
            <a:ext cx="234553" cy="508415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773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descr="facin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502" y="1719277"/>
            <a:ext cx="1965167" cy="196516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217853" y="2551910"/>
            <a:ext cx="2378147" cy="2409023"/>
            <a:chOff x="345210" y="3529373"/>
            <a:chExt cx="2738585" cy="2738585"/>
          </a:xfrm>
        </p:grpSpPr>
        <p:pic>
          <p:nvPicPr>
            <p:cNvPr id="51" name="Picture 50" descr="spall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5210" y="3529373"/>
              <a:ext cx="2738585" cy="2738585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615932" y="3547523"/>
              <a:ext cx="2415411" cy="2763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 err="1">
                  <a:solidFill>
                    <a:schemeClr val="tx1"/>
                  </a:solidFill>
                </a:rPr>
                <a:t>Conductances</a:t>
              </a:r>
              <a:endParaRPr lang="en-US" sz="1350" dirty="0">
                <a:solidFill>
                  <a:schemeClr val="tx1"/>
                </a:solidFill>
              </a:endParaRPr>
            </a:p>
          </p:txBody>
        </p:sp>
      </p:grpSp>
      <p:pic>
        <p:nvPicPr>
          <p:cNvPr id="44" name="Picture 43" descr="jwest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499" y="3826051"/>
            <a:ext cx="1888479" cy="18884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5" name="Right Arrow 44"/>
          <p:cNvSpPr/>
          <p:nvPr/>
        </p:nvSpPr>
        <p:spPr>
          <a:xfrm>
            <a:off x="2954540" y="1969945"/>
            <a:ext cx="2917373" cy="33337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1423400" y="1674206"/>
            <a:ext cx="1906291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Field-Aligned Currents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5378869" y="2739018"/>
            <a:ext cx="493043" cy="34279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 descr="potential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499" y="1609789"/>
            <a:ext cx="1863839" cy="18638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6153461" y="1374768"/>
            <a:ext cx="16610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Electrostatic Potential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67997" y="461538"/>
            <a:ext cx="586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Calculation of Electric Fields</a:t>
            </a:r>
            <a:r>
              <a:rPr lang="en-US" b="1" dirty="0" smtClean="0"/>
              <a:t>, Horizontal </a:t>
            </a:r>
            <a:r>
              <a:rPr lang="en-US" b="1" dirty="0"/>
              <a:t>Currents and Joule Heat from Field-Aligned Currents and Conductivities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5378870" y="3826052"/>
            <a:ext cx="493043" cy="34279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Right Arrow 22"/>
          <p:cNvSpPr/>
          <p:nvPr/>
        </p:nvSpPr>
        <p:spPr>
          <a:xfrm rot="5400000">
            <a:off x="6661143" y="3489356"/>
            <a:ext cx="352423" cy="32096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/>
          <p:cNvSpPr txBox="1"/>
          <p:nvPr/>
        </p:nvSpPr>
        <p:spPr>
          <a:xfrm>
            <a:off x="6186361" y="5674585"/>
            <a:ext cx="1505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Horizontal Currents</a:t>
            </a:r>
          </a:p>
        </p:txBody>
      </p:sp>
      <p:sp>
        <p:nvSpPr>
          <p:cNvPr id="67" name="Right Arrow 66"/>
          <p:cNvSpPr/>
          <p:nvPr/>
        </p:nvSpPr>
        <p:spPr>
          <a:xfrm rot="10800000">
            <a:off x="3251440" y="5177248"/>
            <a:ext cx="2654060" cy="32096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4753" y="3780639"/>
            <a:ext cx="1943100" cy="19595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1838345" y="5723751"/>
            <a:ext cx="10118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Joule Heat</a:t>
            </a:r>
          </a:p>
        </p:txBody>
      </p:sp>
    </p:spTree>
    <p:extLst>
      <p:ext uri="{BB962C8B-B14F-4D97-AF65-F5344CB8AC3E}">
        <p14:creationId xmlns:p14="http://schemas.microsoft.com/office/powerpoint/2010/main" val="140036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jh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29" y="3448050"/>
            <a:ext cx="2476500" cy="2476500"/>
          </a:xfrm>
          <a:prstGeom prst="rect">
            <a:avLst/>
          </a:prstGeom>
        </p:spPr>
      </p:pic>
      <p:pic>
        <p:nvPicPr>
          <p:cNvPr id="9" name="Picture 8" descr="Screen Shot 2016-10-11 at 11.06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205" y="1014999"/>
            <a:ext cx="2486024" cy="24902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71601" y="1218426"/>
            <a:ext cx="1011815" cy="3000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Joule Heat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39616" y="3648075"/>
            <a:ext cx="1107996" cy="300082"/>
          </a:xfrm>
          <a:prstGeom prst="rect">
            <a:avLst/>
          </a:prstGeom>
          <a:solidFill>
            <a:srgbClr val="FDEADA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Energy Flux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69449" y="1031834"/>
            <a:ext cx="3087705" cy="4946734"/>
            <a:chOff x="764149" y="269677"/>
            <a:chExt cx="4116939" cy="6595646"/>
          </a:xfrm>
        </p:grpSpPr>
        <p:pic>
          <p:nvPicPr>
            <p:cNvPr id="8" name="Picture 7" descr="plotb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349" y="587177"/>
              <a:ext cx="3211594" cy="609552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014050" y="587177"/>
              <a:ext cx="69514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FAC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039614" y="1936580"/>
              <a:ext cx="49201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Σ</a:t>
              </a:r>
              <a:r>
                <a:rPr lang="en-US" sz="1350" baseline="-25000" dirty="0"/>
                <a:t>P</a:t>
              </a:r>
              <a:endParaRPr lang="en-US" sz="135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14050" y="3629456"/>
              <a:ext cx="77628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 err="1"/>
                <a:t>E</a:t>
              </a:r>
              <a:r>
                <a:rPr lang="en-US" sz="1350" baseline="-25000" dirty="0" err="1"/>
                <a:t>North</a:t>
              </a:r>
              <a:endParaRPr lang="en-US" sz="135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59110" y="4760893"/>
              <a:ext cx="66941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 err="1"/>
                <a:t>J</a:t>
              </a:r>
              <a:r>
                <a:rPr lang="en-US" sz="1350" baseline="-25000" dirty="0" err="1"/>
                <a:t>East</a:t>
              </a:r>
              <a:endParaRPr lang="en-US" sz="135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885049" y="5438345"/>
              <a:ext cx="110756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Joule Heat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64149" y="269677"/>
              <a:ext cx="4116939" cy="3385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Latitudinal Variations at 14:34 UT and 0300 MLT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888431" y="6526768"/>
              <a:ext cx="1667550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Magnetic Latitude</a:t>
              </a: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2494217" y="2260100"/>
            <a:ext cx="820483" cy="8006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501343" y="4686300"/>
            <a:ext cx="914957" cy="8509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49300" y="454495"/>
            <a:ext cx="7697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/>
              <a:t>Greatest </a:t>
            </a:r>
            <a:r>
              <a:rPr lang="en-US" b="1" dirty="0" err="1" smtClean="0"/>
              <a:t>Auroral</a:t>
            </a:r>
            <a:r>
              <a:rPr lang="en-US" b="1" dirty="0" smtClean="0"/>
              <a:t> Power Dissipation Occurs Adjacent to the Aurora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4886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128" y="1771650"/>
            <a:ext cx="3810000" cy="3111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0632" y="609600"/>
            <a:ext cx="6734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Power Dissipated in Electrical Circuits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1979676"/>
            <a:ext cx="4381500" cy="290347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19777252">
            <a:off x="6997700" y="3898900"/>
            <a:ext cx="635000" cy="203200"/>
          </a:xfrm>
          <a:prstGeom prst="ellipse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9777252">
            <a:off x="7150100" y="4051300"/>
            <a:ext cx="635000" cy="203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808388" y="4939500"/>
            <a:ext cx="233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Resistance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57688" y="5308832"/>
            <a:ext cx="233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Resistance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6773636" y="4152900"/>
            <a:ext cx="368676" cy="88265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7294712" y="4305300"/>
            <a:ext cx="40788" cy="100353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76960" y="4939500"/>
            <a:ext cx="233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 Resistance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726260" y="5308832"/>
            <a:ext cx="233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 Resistance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3393760" y="3625283"/>
            <a:ext cx="953080" cy="179138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040240" y="4152900"/>
            <a:ext cx="368676" cy="88265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853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744976" y="5514573"/>
            <a:ext cx="4626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magnetosphere is threaded by magnetic fields, which very quickly and efficiently transfer information along the length of the field lines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676" y="872332"/>
            <a:ext cx="8867446" cy="994172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/>
              <a:t>The aurora allows us to ‘see’ the magnetosphere and observe </a:t>
            </a:r>
            <a:r>
              <a:rPr lang="en-US" sz="2400" b="1" dirty="0" err="1" smtClean="0"/>
              <a:t>geospace</a:t>
            </a:r>
            <a:r>
              <a:rPr lang="en-US" sz="2400" b="1" dirty="0" smtClean="0"/>
              <a:t> processes</a:t>
            </a:r>
            <a:endParaRPr lang="en-US" sz="2400" b="1" dirty="0"/>
          </a:p>
        </p:txBody>
      </p:sp>
      <p:grpSp>
        <p:nvGrpSpPr>
          <p:cNvPr id="6" name="Group 10"/>
          <p:cNvGrpSpPr>
            <a:grpSpLocks/>
          </p:cNvGrpSpPr>
          <p:nvPr/>
        </p:nvGrpSpPr>
        <p:grpSpPr bwMode="auto">
          <a:xfrm rot="16200000">
            <a:off x="4147533" y="706178"/>
            <a:ext cx="3544784" cy="5958444"/>
            <a:chOff x="768" y="660"/>
            <a:chExt cx="2112" cy="3516"/>
          </a:xfrm>
        </p:grpSpPr>
        <p:pic>
          <p:nvPicPr>
            <p:cNvPr id="9" name="Picture 11" descr="p9625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660"/>
              <a:ext cx="2112" cy="3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12"/>
            <p:cNvSpPr>
              <a:spLocks noChangeArrowheads="1"/>
            </p:cNvSpPr>
            <p:nvPr/>
          </p:nvSpPr>
          <p:spPr bwMode="auto">
            <a:xfrm>
              <a:off x="1680" y="1488"/>
              <a:ext cx="192" cy="19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x-none" sz="1350"/>
                <a:t>  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30" y="4400598"/>
            <a:ext cx="2759014" cy="2069261"/>
          </a:xfrm>
          <a:prstGeom prst="rect">
            <a:avLst/>
          </a:prstGeom>
        </p:spPr>
      </p:pic>
      <p:cxnSp>
        <p:nvCxnSpPr>
          <p:cNvPr id="13" name="Straight Connector 12"/>
          <p:cNvCxnSpPr>
            <a:endCxn id="10" idx="6"/>
          </p:cNvCxnSpPr>
          <p:nvPr/>
        </p:nvCxnSpPr>
        <p:spPr>
          <a:xfrm flipV="1">
            <a:off x="3146120" y="3604837"/>
            <a:ext cx="1360454" cy="79576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10" idx="5"/>
          </p:cNvCxnSpPr>
          <p:nvPr/>
        </p:nvCxnSpPr>
        <p:spPr>
          <a:xfrm flipV="1">
            <a:off x="3122444" y="3652030"/>
            <a:ext cx="1499168" cy="280915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b="10571"/>
          <a:stretch/>
        </p:blipFill>
        <p:spPr>
          <a:xfrm>
            <a:off x="861398" y="2662265"/>
            <a:ext cx="881540" cy="84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0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02371"/>
            <a:ext cx="7886700" cy="1177218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The Importance of Auroral </a:t>
            </a:r>
            <a:r>
              <a:rPr lang="en-US" sz="3200" dirty="0" err="1" smtClean="0"/>
              <a:t>Conductances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365" y="2024062"/>
            <a:ext cx="7886700" cy="4351338"/>
          </a:xfrm>
        </p:spPr>
        <p:txBody>
          <a:bodyPr/>
          <a:lstStyle/>
          <a:p>
            <a:r>
              <a:rPr lang="en-US" dirty="0"/>
              <a:t>G</a:t>
            </a:r>
            <a:r>
              <a:rPr lang="en-US" dirty="0" smtClean="0"/>
              <a:t>ive information about the energy flux and average energy of precipitating electrons</a:t>
            </a:r>
          </a:p>
          <a:p>
            <a:endParaRPr lang="en-US" dirty="0" smtClean="0"/>
          </a:p>
          <a:p>
            <a:r>
              <a:rPr lang="en-US" dirty="0" smtClean="0"/>
              <a:t>Can be combined with field-aligned currents to determine electric fields and convection</a:t>
            </a:r>
          </a:p>
          <a:p>
            <a:endParaRPr lang="en-US" dirty="0" smtClean="0"/>
          </a:p>
          <a:p>
            <a:r>
              <a:rPr lang="en-US" dirty="0" smtClean="0"/>
              <a:t>Are used with electric fields to calculate currents and Joule heating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527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Studying the aurora provides quantitative information about:</a:t>
            </a:r>
          </a:p>
          <a:p>
            <a:pPr lvl="1"/>
            <a:r>
              <a:rPr lang="en-US" dirty="0" smtClean="0"/>
              <a:t>The type and energy distribution of the precipitating particles</a:t>
            </a:r>
          </a:p>
          <a:p>
            <a:pPr lvl="1"/>
            <a:r>
              <a:rPr lang="en-US" dirty="0" smtClean="0"/>
              <a:t>The density and temperature of the </a:t>
            </a:r>
            <a:r>
              <a:rPr lang="en-US" dirty="0" err="1" smtClean="0"/>
              <a:t>magnetospheric</a:t>
            </a:r>
            <a:r>
              <a:rPr lang="en-US" dirty="0" smtClean="0"/>
              <a:t> plasma associated with the </a:t>
            </a:r>
            <a:r>
              <a:rPr lang="en-US" dirty="0" err="1" smtClean="0"/>
              <a:t>auroral</a:t>
            </a:r>
            <a:r>
              <a:rPr lang="en-US" dirty="0" smtClean="0"/>
              <a:t> particle precipitation</a:t>
            </a:r>
          </a:p>
          <a:p>
            <a:pPr lvl="1"/>
            <a:r>
              <a:rPr lang="en-US" dirty="0" smtClean="0"/>
              <a:t>The spatial and temporal properties of </a:t>
            </a:r>
            <a:r>
              <a:rPr lang="en-US" dirty="0" err="1" smtClean="0"/>
              <a:t>magnetospheric</a:t>
            </a:r>
            <a:r>
              <a:rPr lang="en-US" dirty="0" smtClean="0"/>
              <a:t> domains to which the aurora is magnetically connected</a:t>
            </a:r>
          </a:p>
          <a:p>
            <a:pPr lvl="1"/>
            <a:r>
              <a:rPr lang="en-US" dirty="0" smtClean="0"/>
              <a:t>The changes in the </a:t>
            </a:r>
            <a:r>
              <a:rPr lang="en-US" dirty="0" err="1" smtClean="0"/>
              <a:t>magnetospheric</a:t>
            </a:r>
            <a:r>
              <a:rPr lang="en-US" dirty="0" smtClean="0"/>
              <a:t> magnetic fields resulting from magnetosphere-solar wind coupling</a:t>
            </a:r>
          </a:p>
          <a:p>
            <a:pPr lvl="1"/>
            <a:r>
              <a:rPr lang="en-US" dirty="0" smtClean="0"/>
              <a:t>The convective motion of </a:t>
            </a:r>
            <a:r>
              <a:rPr lang="en-US" dirty="0" err="1" smtClean="0"/>
              <a:t>magnetospheric</a:t>
            </a:r>
            <a:r>
              <a:rPr lang="en-US" dirty="0" smtClean="0"/>
              <a:t> plasma</a:t>
            </a:r>
          </a:p>
          <a:p>
            <a:pPr lvl="1"/>
            <a:r>
              <a:rPr lang="en-US" dirty="0" smtClean="0"/>
              <a:t>Resistive heating of the ionosphere and thermosphere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239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647700"/>
            <a:ext cx="8242300" cy="147756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/>
              <a:t>Decoding the Aurora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000" i="1" dirty="0" smtClean="0"/>
              <a:t>What </a:t>
            </a:r>
            <a:r>
              <a:rPr lang="en-US" sz="3000" i="1" dirty="0"/>
              <a:t>can the properties of the aurora tell us about the magnetosphere, </a:t>
            </a:r>
            <a:r>
              <a:rPr lang="en-US" sz="3000" i="1" dirty="0" smtClean="0"/>
              <a:t/>
            </a:r>
            <a:br>
              <a:rPr lang="en-US" sz="3000" i="1" dirty="0" smtClean="0"/>
            </a:br>
            <a:r>
              <a:rPr lang="en-US" sz="3000" i="1" dirty="0" smtClean="0"/>
              <a:t>the </a:t>
            </a:r>
            <a:r>
              <a:rPr lang="en-US" sz="3000" i="1" dirty="0" err="1"/>
              <a:t>geospace</a:t>
            </a:r>
            <a:r>
              <a:rPr lang="en-US" sz="3000" i="1" dirty="0"/>
              <a:t> system, and space weather?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087" y="3074387"/>
            <a:ext cx="3265715" cy="1949564"/>
          </a:xfrm>
        </p:spPr>
        <p:txBody>
          <a:bodyPr>
            <a:normAutofit fontScale="77500" lnSpcReduction="20000"/>
          </a:bodyPr>
          <a:lstStyle/>
          <a:p>
            <a:r>
              <a:rPr lang="en-US" sz="2700" dirty="0"/>
              <a:t>Ionospheric effects </a:t>
            </a:r>
          </a:p>
          <a:p>
            <a:pPr lvl="1"/>
            <a:r>
              <a:rPr lang="en-US" dirty="0"/>
              <a:t>Light</a:t>
            </a:r>
          </a:p>
          <a:p>
            <a:pPr lvl="1"/>
            <a:r>
              <a:rPr lang="en-US" dirty="0"/>
              <a:t>Electron Density</a:t>
            </a:r>
          </a:p>
          <a:p>
            <a:r>
              <a:rPr lang="en-US" sz="2700" dirty="0"/>
              <a:t>Motion</a:t>
            </a:r>
          </a:p>
          <a:p>
            <a:r>
              <a:rPr lang="en-US" sz="2700" dirty="0"/>
              <a:t>Electrical Properties</a:t>
            </a:r>
          </a:p>
          <a:p>
            <a:r>
              <a:rPr lang="en-US" sz="2700" dirty="0"/>
              <a:t>Morphology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802" y="2671366"/>
            <a:ext cx="5373584" cy="357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38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46520"/>
            <a:ext cx="7886700" cy="803776"/>
          </a:xfrm>
        </p:spPr>
        <p:txBody>
          <a:bodyPr>
            <a:noAutofit/>
          </a:bodyPr>
          <a:lstStyle/>
          <a:p>
            <a:pPr algn="ctr"/>
            <a:r>
              <a:rPr lang="en-US" sz="2800" dirty="0" err="1" smtClean="0"/>
              <a:t>Magnetospheric</a:t>
            </a:r>
            <a:r>
              <a:rPr lang="en-US" sz="2800" dirty="0" smtClean="0"/>
              <a:t> Origin of </a:t>
            </a:r>
            <a:br>
              <a:rPr lang="en-US" sz="2800" dirty="0" smtClean="0"/>
            </a:br>
            <a:r>
              <a:rPr lang="en-US" sz="2800" dirty="0" err="1" smtClean="0"/>
              <a:t>Auroral</a:t>
            </a:r>
            <a:r>
              <a:rPr lang="en-US" sz="2800" dirty="0" smtClean="0"/>
              <a:t> Particles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716" y="1722118"/>
            <a:ext cx="7793634" cy="4528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361" y="1934870"/>
            <a:ext cx="4089299" cy="350866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968845" y="3366765"/>
            <a:ext cx="561330" cy="5496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riangle 7"/>
          <p:cNvSpPr/>
          <p:nvPr/>
        </p:nvSpPr>
        <p:spPr>
          <a:xfrm>
            <a:off x="5209611" y="3600451"/>
            <a:ext cx="77359" cy="306200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riangle 10"/>
          <p:cNvSpPr/>
          <p:nvPr/>
        </p:nvSpPr>
        <p:spPr>
          <a:xfrm rot="10800000">
            <a:off x="5209608" y="3376492"/>
            <a:ext cx="77361" cy="311507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/>
          <p:cNvSpPr txBox="1"/>
          <p:nvPr/>
        </p:nvSpPr>
        <p:spPr>
          <a:xfrm>
            <a:off x="5209609" y="3114067"/>
            <a:ext cx="7360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FFFF00"/>
                </a:solidFill>
              </a:rPr>
              <a:t>Loss Cone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5243654" y="3279437"/>
            <a:ext cx="77361" cy="8732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501427" y="3697910"/>
            <a:ext cx="18293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FF00"/>
                </a:solidFill>
              </a:rPr>
              <a:t>‘Isotropic Distribution’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b="10571"/>
          <a:stretch/>
        </p:blipFill>
        <p:spPr>
          <a:xfrm>
            <a:off x="0" y="3236806"/>
            <a:ext cx="798358" cy="76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27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344091" y="2814638"/>
          <a:ext cx="4114800" cy="19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6" name="Document" r:id="rId3" imgW="5486400" imgH="2552700" progId="Word.Document.12">
                  <p:embed/>
                </p:oleObj>
              </mc:Choice>
              <mc:Fallback>
                <p:oleObj name="Document" r:id="rId3" imgW="5486400" imgH="2552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4091" y="2814638"/>
                        <a:ext cx="4114800" cy="191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0875" y="2263146"/>
            <a:ext cx="4357466" cy="348466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8522" y="747413"/>
            <a:ext cx="7886700" cy="994172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Auroral electrons (to first approximation) are characterized by a Maxwell-Boltzmann distribution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085851" y="4946650"/>
            <a:ext cx="3018775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where Φ</a:t>
            </a:r>
            <a:r>
              <a:rPr lang="en-US" sz="1350" baseline="-25000" dirty="0"/>
              <a:t>E </a:t>
            </a:r>
            <a:r>
              <a:rPr lang="en-US" sz="1350" dirty="0"/>
              <a:t>is the total energy flux and </a:t>
            </a:r>
          </a:p>
          <a:p>
            <a:r>
              <a:rPr lang="en-US" sz="1350" dirty="0" err="1"/>
              <a:t>kT</a:t>
            </a:r>
            <a:r>
              <a:rPr lang="en-US" sz="1350" dirty="0"/>
              <a:t> is the temperature and </a:t>
            </a:r>
          </a:p>
          <a:p>
            <a:r>
              <a:rPr lang="en-US" sz="1350" dirty="0"/>
              <a:t>E is the mean energy (= 2*</a:t>
            </a:r>
            <a:r>
              <a:rPr lang="en-US" sz="1350" dirty="0" err="1"/>
              <a:t>kT</a:t>
            </a:r>
            <a:r>
              <a:rPr lang="en-US" sz="1350" dirty="0"/>
              <a:t>)</a:t>
            </a:r>
            <a:r>
              <a:rPr lang="en-US" sz="1350" baseline="-25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1396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lot3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1312" y="1236651"/>
            <a:ext cx="2746112" cy="3983991"/>
          </a:xfrm>
          <a:prstGeom prst="rect">
            <a:avLst/>
          </a:prstGeom>
        </p:spPr>
      </p:pic>
      <p:pic>
        <p:nvPicPr>
          <p:cNvPr id="7" name="Picture 6" descr="plot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279" y="2203508"/>
            <a:ext cx="3002033" cy="2400724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 rot="16200000">
            <a:off x="3003404" y="3188376"/>
            <a:ext cx="253331" cy="18467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Down Arrow 10"/>
          <p:cNvSpPr/>
          <p:nvPr/>
        </p:nvSpPr>
        <p:spPr>
          <a:xfrm rot="16200000">
            <a:off x="5720440" y="3188376"/>
            <a:ext cx="253331" cy="18467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77516"/>
            <a:ext cx="7886700" cy="56715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Auroral Energy Deposition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7948" y="4909018"/>
            <a:ext cx="2068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Auroral</a:t>
            </a:r>
            <a:r>
              <a:rPr lang="en-US" dirty="0"/>
              <a:t> Electron Energy Distribution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31913" y="5047517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 Deposition Profile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36380" y="2678910"/>
            <a:ext cx="2330013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Electron Density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Luminosity</a:t>
            </a:r>
          </a:p>
        </p:txBody>
      </p:sp>
    </p:spTree>
    <p:extLst>
      <p:ext uri="{BB962C8B-B14F-4D97-AF65-F5344CB8AC3E}">
        <p14:creationId xmlns:p14="http://schemas.microsoft.com/office/powerpoint/2010/main" val="1653490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/>
              <a:t>The energy flux and mean energy of the precipitation determine the peak electron density and the altitude of the peak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740" y="2224677"/>
            <a:ext cx="7559411" cy="377607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035969" y="4029075"/>
            <a:ext cx="3321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604148" y="4389834"/>
            <a:ext cx="3321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140178" y="4600575"/>
            <a:ext cx="3321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475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400" dirty="0" smtClean="0"/>
              <a:t>The color of the aurora tells us about the type and energy of the precipitating particles that cause it.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951" y="2125267"/>
            <a:ext cx="4935399" cy="370154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88912" y="2563813"/>
            <a:ext cx="3274020" cy="2471738"/>
            <a:chOff x="268817" y="2749550"/>
            <a:chExt cx="4365360" cy="32956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8817" y="2749550"/>
              <a:ext cx="4365360" cy="3295650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1134533" y="4452795"/>
              <a:ext cx="326813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134533" y="5127722"/>
              <a:ext cx="3268134" cy="338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/>
          <p:cNvSpPr/>
          <p:nvPr/>
        </p:nvSpPr>
        <p:spPr>
          <a:xfrm>
            <a:off x="838199" y="3841247"/>
            <a:ext cx="2451101" cy="531595"/>
          </a:xfrm>
          <a:prstGeom prst="rect">
            <a:avLst/>
          </a:prstGeom>
          <a:solidFill>
            <a:schemeClr val="accent5">
              <a:lumMod val="20000"/>
              <a:lumOff val="80000"/>
              <a:alpha val="56000"/>
            </a:scheme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58005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WBootcam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WBootcamp" id="{946F70B4-CA45-E948-9A17-032724E6772E}" vid="{6993E403-3612-5047-A199-A2BDDAA2B8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SWBootcamp</Template>
  <TotalTime>1903</TotalTime>
  <Words>715</Words>
  <Application>Microsoft Macintosh PowerPoint</Application>
  <PresentationFormat>On-screen Show (4:3)</PresentationFormat>
  <Paragraphs>128</Paragraphs>
  <Slides>31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SWBootcamp</vt:lpstr>
      <vt:lpstr>Document</vt:lpstr>
      <vt:lpstr>Introduction to the Aurora and Auroral Dynamics</vt:lpstr>
      <vt:lpstr>Why the aurora is important to space weather?</vt:lpstr>
      <vt:lpstr>The aurora allows us to ‘see’ the magnetosphere and observe geospace processes</vt:lpstr>
      <vt:lpstr>Decoding the Aurora What can the properties of the aurora tell us about the magnetosphere,  the geospace system, and space weather?</vt:lpstr>
      <vt:lpstr>Magnetospheric Origin of  Auroral Particles</vt:lpstr>
      <vt:lpstr>Auroral electrons (to first approximation) are characterized by a Maxwell-Boltzmann distribution</vt:lpstr>
      <vt:lpstr>Auroral Energy Deposition</vt:lpstr>
      <vt:lpstr>The energy flux and mean energy of the precipitation determine the peak electron density and the altitude of the peak</vt:lpstr>
      <vt:lpstr>The color of the aurora tells us about the type and energy of the precipitating particles that cause it.</vt:lpstr>
      <vt:lpstr>Auroral color tells us about the energy of the precipitating particles producing the light</vt:lpstr>
      <vt:lpstr>Ionospheric Conductivity Profiles</vt:lpstr>
      <vt:lpstr>Two-Parameter Specification of Aurorally-Related Properties</vt:lpstr>
      <vt:lpstr>Auroral Motions</vt:lpstr>
      <vt:lpstr>PowerPoint Presentation</vt:lpstr>
      <vt:lpstr>Motion due to dynamics of auroral particles</vt:lpstr>
      <vt:lpstr>Motion due to changing magnetic fields</vt:lpstr>
      <vt:lpstr>PowerPoint Presentation</vt:lpstr>
      <vt:lpstr>Observing the structure of the magnetotail from Earth</vt:lpstr>
      <vt:lpstr>Auroral Breakup</vt:lpstr>
      <vt:lpstr>PowerPoint Presentation</vt:lpstr>
      <vt:lpstr>PowerPoint Presentation</vt:lpstr>
      <vt:lpstr>Auroral Electrical Properties</vt:lpstr>
      <vt:lpstr>Electric fields and convection</vt:lpstr>
      <vt:lpstr>Birkeland (Field-Aligned) Currents</vt:lpstr>
      <vt:lpstr>A solution based on field-aligned currents</vt:lpstr>
      <vt:lpstr>PowerPoint Presentation</vt:lpstr>
      <vt:lpstr>PowerPoint Presentation</vt:lpstr>
      <vt:lpstr>PowerPoint Presentation</vt:lpstr>
      <vt:lpstr>PowerPoint Presentation</vt:lpstr>
      <vt:lpstr>The Importance of Auroral Conductances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Aurora:  Our Window on Space Weather</dc:title>
  <dc:creator>Robert Robinson</dc:creator>
  <cp:lastModifiedBy>Anna Chulaki</cp:lastModifiedBy>
  <cp:revision>68</cp:revision>
  <dcterms:created xsi:type="dcterms:W3CDTF">2018-05-11T01:46:38Z</dcterms:created>
  <dcterms:modified xsi:type="dcterms:W3CDTF">2018-06-03T14:51:55Z</dcterms:modified>
</cp:coreProperties>
</file>