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08" r:id="rId48"/>
    <p:sldId id="30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45F241-0E23-4361-AFE3-778DD6ED5F31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DB7E6A-A55E-43AF-93B3-039D67865511}">
      <dgm:prSet phldrT="[Text]" custT="1"/>
      <dgm:spPr/>
      <dgm:t>
        <a:bodyPr/>
        <a:lstStyle/>
        <a:p>
          <a:pPr rtl="0"/>
          <a:r>
            <a: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Total Ionizing Dose (TID)</a:t>
          </a:r>
          <a:endParaRPr lang="en-US" sz="1100" dirty="0">
            <a:latin typeface="+mn-lt"/>
          </a:endParaRPr>
        </a:p>
      </dgm:t>
    </dgm:pt>
    <dgm:pt modelId="{ADE2923B-B5CC-4E41-AB3C-60A053C18D3D}" type="parTrans" cxnId="{1FB98F97-EC71-4F50-A2AC-6ABEB7FBAF60}">
      <dgm:prSet/>
      <dgm:spPr/>
      <dgm:t>
        <a:bodyPr/>
        <a:lstStyle/>
        <a:p>
          <a:endParaRPr lang="en-US"/>
        </a:p>
      </dgm:t>
    </dgm:pt>
    <dgm:pt modelId="{A4EADED9-5E0A-4A15-B986-CC482EEBA1D7}" type="sibTrans" cxnId="{1FB98F97-EC71-4F50-A2AC-6ABEB7FBAF60}">
      <dgm:prSet/>
      <dgm:spPr/>
      <dgm:t>
        <a:bodyPr/>
        <a:lstStyle/>
        <a:p>
          <a:endParaRPr lang="en-US"/>
        </a:p>
      </dgm:t>
    </dgm:pt>
    <dgm:pt modelId="{DB0002AB-D1F2-4DC1-81F1-9CD836DE2CB0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microelectronics</a:t>
          </a:r>
          <a:endParaRPr lang="en-US" sz="1100" b="0" dirty="0">
            <a:latin typeface="+mn-lt"/>
          </a:endParaRPr>
        </a:p>
      </dgm:t>
    </dgm:pt>
    <dgm:pt modelId="{742F2D79-50C1-4CB6-8D64-341048970574}" type="parTrans" cxnId="{882D6EC7-534A-427D-A98E-5F34873295DD}">
      <dgm:prSet/>
      <dgm:spPr/>
      <dgm:t>
        <a:bodyPr/>
        <a:lstStyle/>
        <a:p>
          <a:endParaRPr lang="en-US"/>
        </a:p>
      </dgm:t>
    </dgm:pt>
    <dgm:pt modelId="{5F97567A-8ECA-462A-BEC0-4446BB296F30}" type="sibTrans" cxnId="{882D6EC7-534A-427D-A98E-5F34873295DD}">
      <dgm:prSet/>
      <dgm:spPr/>
      <dgm:t>
        <a:bodyPr/>
        <a:lstStyle/>
        <a:p>
          <a:endParaRPr lang="en-US"/>
        </a:p>
      </dgm:t>
    </dgm:pt>
    <dgm:pt modelId="{3BDACD92-26EA-4DBE-957D-78C50C74718B}">
      <dgm:prSet phldrT="[Text]" custT="1"/>
      <dgm:spPr/>
      <dgm:t>
        <a:bodyPr/>
        <a:lstStyle/>
        <a:p>
          <a:pPr rtl="0"/>
          <a:r>
            <a: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Displacement Damage Dose (DDD)</a:t>
          </a:r>
          <a:endParaRPr lang="en-US" sz="1100" dirty="0">
            <a:latin typeface="+mn-lt"/>
          </a:endParaRPr>
        </a:p>
      </dgm:t>
    </dgm:pt>
    <dgm:pt modelId="{00EBDDE7-E0B2-4707-BABE-9E72F045476F}" type="parTrans" cxnId="{49666F39-1C93-4DD9-85A3-123AA956A2AC}">
      <dgm:prSet/>
      <dgm:spPr/>
      <dgm:t>
        <a:bodyPr/>
        <a:lstStyle/>
        <a:p>
          <a:endParaRPr lang="en-US"/>
        </a:p>
      </dgm:t>
    </dgm:pt>
    <dgm:pt modelId="{4E30F9AD-FCE4-4856-914F-DDAA5E0D51B7}" type="sibTrans" cxnId="{49666F39-1C93-4DD9-85A3-123AA956A2AC}">
      <dgm:prSet/>
      <dgm:spPr/>
      <dgm:t>
        <a:bodyPr/>
        <a:lstStyle/>
        <a:p>
          <a:endParaRPr lang="en-US"/>
        </a:p>
      </dgm:t>
    </dgm:pt>
    <dgm:pt modelId="{9A51F703-06FC-4F80-87F8-91D38C04CB25}">
      <dgm:prSet phldrT="[Text]" custT="1"/>
      <dgm:spPr/>
      <dgm:t>
        <a:bodyPr/>
        <a:lstStyle/>
        <a:p>
          <a:r>
            <a:rPr lang="en-US" sz="1100" b="1" dirty="0">
              <a:latin typeface="+mn-lt"/>
            </a:rPr>
            <a:t>Trapped protons, Trapped electrons, Solar protons, Neutrons</a:t>
          </a:r>
        </a:p>
      </dgm:t>
    </dgm:pt>
    <dgm:pt modelId="{EE668941-5849-4DE1-A870-75412DFCE27D}" type="parTrans" cxnId="{3BA90071-ECAC-490A-8B84-1CCF698FC1C9}">
      <dgm:prSet/>
      <dgm:spPr/>
      <dgm:t>
        <a:bodyPr/>
        <a:lstStyle/>
        <a:p>
          <a:endParaRPr lang="en-US"/>
        </a:p>
      </dgm:t>
    </dgm:pt>
    <dgm:pt modelId="{FD2DF802-B7B0-429A-9E91-71E1736E55AE}" type="sibTrans" cxnId="{3BA90071-ECAC-490A-8B84-1CCF698FC1C9}">
      <dgm:prSet/>
      <dgm:spPr/>
      <dgm:t>
        <a:bodyPr/>
        <a:lstStyle/>
        <a:p>
          <a:endParaRPr lang="en-US"/>
        </a:p>
      </dgm:t>
    </dgm:pt>
    <dgm:pt modelId="{DFA51BA2-CF33-4D46-B6B1-E3CE247FBC91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optical components and some electronics</a:t>
          </a:r>
          <a:endParaRPr lang="en-US" sz="1100" b="0" dirty="0">
            <a:latin typeface="+mn-lt"/>
          </a:endParaRPr>
        </a:p>
      </dgm:t>
    </dgm:pt>
    <dgm:pt modelId="{3471E2F6-568A-4182-BE56-9BAD26AD61AD}" type="parTrans" cxnId="{C0DBD146-58E9-441F-B36C-1811F11F8DD4}">
      <dgm:prSet/>
      <dgm:spPr/>
      <dgm:t>
        <a:bodyPr/>
        <a:lstStyle/>
        <a:p>
          <a:endParaRPr lang="en-US"/>
        </a:p>
      </dgm:t>
    </dgm:pt>
    <dgm:pt modelId="{1ED50826-D63C-4761-BC92-955BD4894442}" type="sibTrans" cxnId="{C0DBD146-58E9-441F-B36C-1811F11F8DD4}">
      <dgm:prSet/>
      <dgm:spPr/>
      <dgm:t>
        <a:bodyPr/>
        <a:lstStyle/>
        <a:p>
          <a:endParaRPr lang="en-US"/>
        </a:p>
      </dgm:t>
    </dgm:pt>
    <dgm:pt modelId="{9AABC7F9-0484-4988-8170-78CD7B1C124E}">
      <dgm:prSet phldrT="[Text]" custT="1"/>
      <dgm:spPr/>
      <dgm:t>
        <a:bodyPr/>
        <a:lstStyle/>
        <a:p>
          <a:pPr rtl="0"/>
          <a:r>
            <a: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Single-Event Effects (SEE)</a:t>
          </a:r>
          <a:endParaRPr lang="en-US" sz="1100" dirty="0">
            <a:latin typeface="+mn-lt"/>
          </a:endParaRPr>
        </a:p>
      </dgm:t>
    </dgm:pt>
    <dgm:pt modelId="{68C79E6E-9698-49E5-A660-ADA8DB7E32E8}" type="parTrans" cxnId="{D5CB1AEB-B0E7-49EB-AC70-34E13619A04A}">
      <dgm:prSet/>
      <dgm:spPr/>
      <dgm:t>
        <a:bodyPr/>
        <a:lstStyle/>
        <a:p>
          <a:endParaRPr lang="en-US"/>
        </a:p>
      </dgm:t>
    </dgm:pt>
    <dgm:pt modelId="{FA1846FB-41C9-47AF-892B-A93023FA63A8}" type="sibTrans" cxnId="{D5CB1AEB-B0E7-49EB-AC70-34E13619A04A}">
      <dgm:prSet/>
      <dgm:spPr/>
      <dgm:t>
        <a:bodyPr/>
        <a:lstStyle/>
        <a:p>
          <a:endParaRPr lang="en-US"/>
        </a:p>
      </dgm:t>
    </dgm:pt>
    <dgm:pt modelId="{EB4EF1F0-4E7D-468A-A0A5-A0A0254CC1E4}">
      <dgm:prSet phldrT="[Text]" custT="1"/>
      <dgm:spPr/>
      <dgm:t>
        <a:bodyPr/>
        <a:lstStyle/>
        <a:p>
          <a:pPr rtl="0"/>
          <a:r>
            <a:rPr kumimoji="0" lang="en-US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GCR heavy ions, Solar protons and heavy ions, Trapped protons, Neutrons</a:t>
          </a:r>
          <a:endParaRPr lang="en-US" sz="1100" dirty="0">
            <a:latin typeface="+mn-lt"/>
          </a:endParaRPr>
        </a:p>
      </dgm:t>
    </dgm:pt>
    <dgm:pt modelId="{1BD3B0C4-771B-4E7C-9736-644FC437A933}" type="parTrans" cxnId="{634F0748-BF9B-4B62-85C7-F0C07766C2C7}">
      <dgm:prSet/>
      <dgm:spPr/>
      <dgm:t>
        <a:bodyPr/>
        <a:lstStyle/>
        <a:p>
          <a:endParaRPr lang="en-US"/>
        </a:p>
      </dgm:t>
    </dgm:pt>
    <dgm:pt modelId="{743DE1D6-ED33-462B-A6A1-639497E79591}" type="sibTrans" cxnId="{634F0748-BF9B-4B62-85C7-F0C07766C2C7}">
      <dgm:prSet/>
      <dgm:spPr/>
      <dgm:t>
        <a:bodyPr/>
        <a:lstStyle/>
        <a:p>
          <a:endParaRPr lang="en-US"/>
        </a:p>
      </dgm:t>
    </dgm:pt>
    <dgm:pt modelId="{9CA14C2D-BFFC-4CD5-A507-29265957BF9E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Data corruption</a:t>
          </a:r>
          <a:endParaRPr lang="en-US" sz="1100" b="0" dirty="0">
            <a:latin typeface="+mn-lt"/>
          </a:endParaRPr>
        </a:p>
      </dgm:t>
    </dgm:pt>
    <dgm:pt modelId="{641BD885-47D7-471C-B0A6-B952E0B49DE3}" type="parTrans" cxnId="{D1258159-BAE0-4D7F-BB90-2D8C61B0D17E}">
      <dgm:prSet/>
      <dgm:spPr/>
      <dgm:t>
        <a:bodyPr/>
        <a:lstStyle/>
        <a:p>
          <a:endParaRPr lang="en-US"/>
        </a:p>
      </dgm:t>
    </dgm:pt>
    <dgm:pt modelId="{2E1B07B6-3777-4425-8930-8E46B887EE1F}" type="sibTrans" cxnId="{D1258159-BAE0-4D7F-BB90-2D8C61B0D17E}">
      <dgm:prSet/>
      <dgm:spPr/>
      <dgm:t>
        <a:bodyPr/>
        <a:lstStyle/>
        <a:p>
          <a:endParaRPr lang="en-US"/>
        </a:p>
      </dgm:t>
    </dgm:pt>
    <dgm:pt modelId="{8DCEF7C8-D6DB-4F2C-BB11-E8DCE69E3539}">
      <dgm:prSet phldrT="[Text]" custT="1"/>
      <dgm:spPr/>
      <dgm:t>
        <a:bodyPr/>
        <a:lstStyle/>
        <a:p>
          <a:pPr rtl="0"/>
          <a:r>
            <a: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Surface Erosion</a:t>
          </a:r>
          <a:endParaRPr lang="en-US" sz="1100" dirty="0">
            <a:latin typeface="+mn-lt"/>
          </a:endParaRPr>
        </a:p>
      </dgm:t>
    </dgm:pt>
    <dgm:pt modelId="{11877569-FE33-44A3-9D7F-0B0DC0B9BF13}" type="parTrans" cxnId="{0BE9311E-5A6B-4D52-946D-A28ADA57CFE3}">
      <dgm:prSet/>
      <dgm:spPr/>
      <dgm:t>
        <a:bodyPr/>
        <a:lstStyle/>
        <a:p>
          <a:endParaRPr lang="en-US"/>
        </a:p>
      </dgm:t>
    </dgm:pt>
    <dgm:pt modelId="{D00C8E55-0574-4415-B170-892A56F20EA0}" type="sibTrans" cxnId="{0BE9311E-5A6B-4D52-946D-A28ADA57CFE3}">
      <dgm:prSet/>
      <dgm:spPr/>
      <dgm:t>
        <a:bodyPr/>
        <a:lstStyle/>
        <a:p>
          <a:endParaRPr lang="en-US"/>
        </a:p>
      </dgm:t>
    </dgm:pt>
    <dgm:pt modelId="{5C15CF9B-D05E-4B44-8FAA-42933BCE3381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thermal, electrical, optical properties</a:t>
          </a:r>
          <a:endParaRPr lang="en-US" sz="1100" b="0" dirty="0">
            <a:latin typeface="+mn-lt"/>
          </a:endParaRPr>
        </a:p>
      </dgm:t>
    </dgm:pt>
    <dgm:pt modelId="{29BE38EE-6C58-42D5-B381-9D55C1872329}" type="parTrans" cxnId="{4577ADE9-3FFA-482A-81C9-C1BBF3E7FB51}">
      <dgm:prSet/>
      <dgm:spPr/>
      <dgm:t>
        <a:bodyPr/>
        <a:lstStyle/>
        <a:p>
          <a:endParaRPr lang="en-US"/>
        </a:p>
      </dgm:t>
    </dgm:pt>
    <dgm:pt modelId="{ACCCE7F3-68AE-4E1A-A992-C234D8EF25F6}" type="sibTrans" cxnId="{4577ADE9-3FFA-482A-81C9-C1BBF3E7FB51}">
      <dgm:prSet/>
      <dgm:spPr/>
      <dgm:t>
        <a:bodyPr/>
        <a:lstStyle/>
        <a:p>
          <a:endParaRPr lang="en-US"/>
        </a:p>
      </dgm:t>
    </dgm:pt>
    <dgm:pt modelId="{CFFA0886-3560-40E5-BA54-6C9ED3EF47C7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solar cells</a:t>
          </a:r>
        </a:p>
      </dgm:t>
    </dgm:pt>
    <dgm:pt modelId="{16D298C4-7442-44C7-B68B-771B5C59213C}" type="parTrans" cxnId="{9068D67B-197B-47C6-AA61-F261CF6C5034}">
      <dgm:prSet/>
      <dgm:spPr/>
      <dgm:t>
        <a:bodyPr/>
        <a:lstStyle/>
        <a:p>
          <a:endParaRPr lang="en-US"/>
        </a:p>
      </dgm:t>
    </dgm:pt>
    <dgm:pt modelId="{3F7996E9-6945-4632-B788-40126F7F9DF1}" type="sibTrans" cxnId="{9068D67B-197B-47C6-AA61-F261CF6C5034}">
      <dgm:prSet/>
      <dgm:spPr/>
      <dgm:t>
        <a:bodyPr/>
        <a:lstStyle/>
        <a:p>
          <a:endParaRPr lang="en-US"/>
        </a:p>
      </dgm:t>
    </dgm:pt>
    <dgm:pt modelId="{F48A5C8A-A8EA-4E50-A523-B8CCC8B193E4}">
      <dgm:prSet phldrT="[Text]" custT="1"/>
      <dgm:spPr/>
      <dgm:t>
        <a:bodyPr/>
        <a:lstStyle/>
        <a:p>
          <a:pPr rtl="0"/>
          <a:r>
            <a: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Trapped protons, Trapped electrons, Solar protons</a:t>
          </a:r>
          <a:endParaRPr lang="en-US" sz="1100" i="0" dirty="0">
            <a:latin typeface="+mn-lt"/>
          </a:endParaRPr>
        </a:p>
      </dgm:t>
    </dgm:pt>
    <dgm:pt modelId="{32C0DF00-EFCD-4D26-AAA5-BA56052FCF72}" type="sibTrans" cxnId="{37A1A6FF-0E9F-4C64-B684-2F8B2EE0B9EA}">
      <dgm:prSet/>
      <dgm:spPr/>
      <dgm:t>
        <a:bodyPr/>
        <a:lstStyle/>
        <a:p>
          <a:endParaRPr lang="en-US"/>
        </a:p>
      </dgm:t>
    </dgm:pt>
    <dgm:pt modelId="{816F17AF-C5FC-4899-8F97-A7ED0D58EE63}" type="parTrans" cxnId="{37A1A6FF-0E9F-4C64-B684-2F8B2EE0B9EA}">
      <dgm:prSet/>
      <dgm:spPr/>
      <dgm:t>
        <a:bodyPr/>
        <a:lstStyle/>
        <a:p>
          <a:endParaRPr lang="en-US"/>
        </a:p>
      </dgm:t>
    </dgm:pt>
    <dgm:pt modelId="{B40BA00C-0466-448D-A91D-DBBD1BF9E0CF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Noise on images</a:t>
          </a:r>
        </a:p>
      </dgm:t>
    </dgm:pt>
    <dgm:pt modelId="{8295C23C-56DA-409D-B62B-B42994420779}" type="parTrans" cxnId="{1F29D0E5-E68F-403C-9640-AE234CE883C3}">
      <dgm:prSet/>
      <dgm:spPr/>
      <dgm:t>
        <a:bodyPr/>
        <a:lstStyle/>
        <a:p>
          <a:endParaRPr lang="en-US"/>
        </a:p>
      </dgm:t>
    </dgm:pt>
    <dgm:pt modelId="{E7B0CF2E-595A-4A7C-8491-808D61D5E059}" type="sibTrans" cxnId="{1F29D0E5-E68F-403C-9640-AE234CE883C3}">
      <dgm:prSet/>
      <dgm:spPr/>
      <dgm:t>
        <a:bodyPr/>
        <a:lstStyle/>
        <a:p>
          <a:endParaRPr lang="en-US"/>
        </a:p>
      </dgm:t>
    </dgm:pt>
    <dgm:pt modelId="{ED5A031C-F175-445B-9E2A-57FB8C77DE64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System shutdowns</a:t>
          </a:r>
        </a:p>
      </dgm:t>
    </dgm:pt>
    <dgm:pt modelId="{CD06427B-AFA9-4278-8273-41265E862EED}" type="parTrans" cxnId="{82521259-9121-4D93-BF60-26A7FB6D93D8}">
      <dgm:prSet/>
      <dgm:spPr/>
      <dgm:t>
        <a:bodyPr/>
        <a:lstStyle/>
        <a:p>
          <a:endParaRPr lang="en-US"/>
        </a:p>
      </dgm:t>
    </dgm:pt>
    <dgm:pt modelId="{EB242DA0-1225-4F2D-A6E0-34A57E59D5BA}" type="sibTrans" cxnId="{82521259-9121-4D93-BF60-26A7FB6D93D8}">
      <dgm:prSet/>
      <dgm:spPr/>
      <dgm:t>
        <a:bodyPr/>
        <a:lstStyle/>
        <a:p>
          <a:endParaRPr lang="en-US"/>
        </a:p>
      </dgm:t>
    </dgm:pt>
    <dgm:pt modelId="{F48DF27A-600D-4BA9-8B50-B34DB2EC9881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Electronic component damage</a:t>
          </a:r>
        </a:p>
      </dgm:t>
    </dgm:pt>
    <dgm:pt modelId="{03A6E434-F486-4324-9A4D-4CB718C925D4}" type="parTrans" cxnId="{BB34E5D2-8F22-4471-8499-44A78AC68947}">
      <dgm:prSet/>
      <dgm:spPr/>
      <dgm:t>
        <a:bodyPr/>
        <a:lstStyle/>
        <a:p>
          <a:endParaRPr lang="en-US"/>
        </a:p>
      </dgm:t>
    </dgm:pt>
    <dgm:pt modelId="{D4268322-6092-4B7B-80E2-E7364B236C4C}" type="sibTrans" cxnId="{BB34E5D2-8F22-4471-8499-44A78AC68947}">
      <dgm:prSet/>
      <dgm:spPr/>
      <dgm:t>
        <a:bodyPr/>
        <a:lstStyle/>
        <a:p>
          <a:endParaRPr lang="en-US"/>
        </a:p>
      </dgm:t>
    </dgm:pt>
    <dgm:pt modelId="{651F1FA8-DBC6-42A8-BA64-0B74604A2E8D}">
      <dgm:prSet phldrT="[Text]" custT="1"/>
      <dgm:spPr/>
      <dgm:t>
        <a:bodyPr/>
        <a:lstStyle/>
        <a:p>
          <a:pPr rtl="0"/>
          <a:r>
            <a:rPr kumimoji="0" lang="en-US" sz="11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Particle radiation, Ultraviolet, Atomic oxygen, Micrometeoroids, Contamination</a:t>
          </a:r>
          <a:endParaRPr lang="en-US" sz="1100" dirty="0">
            <a:latin typeface="+mn-lt"/>
          </a:endParaRPr>
        </a:p>
      </dgm:t>
    </dgm:pt>
    <dgm:pt modelId="{D71AC391-625B-4DCB-BA6C-82345A94858B}" type="parTrans" cxnId="{D9DDAD40-5964-4177-866E-A23342284778}">
      <dgm:prSet/>
      <dgm:spPr/>
      <dgm:t>
        <a:bodyPr/>
        <a:lstStyle/>
        <a:p>
          <a:endParaRPr lang="en-US"/>
        </a:p>
      </dgm:t>
    </dgm:pt>
    <dgm:pt modelId="{DE7CFA30-881D-4EF7-A175-821C77A6A8AB}" type="sibTrans" cxnId="{D9DDAD40-5964-4177-866E-A23342284778}">
      <dgm:prSet/>
      <dgm:spPr/>
      <dgm:t>
        <a:bodyPr/>
        <a:lstStyle/>
        <a:p>
          <a:endParaRPr lang="en-US"/>
        </a:p>
      </dgm:t>
    </dgm:pt>
    <dgm:pt modelId="{134E1673-2EDF-4839-80DE-5B75CF699F92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structural integrity</a:t>
          </a:r>
        </a:p>
      </dgm:t>
    </dgm:pt>
    <dgm:pt modelId="{B6EE14C3-D8FE-483D-B05C-847F827B1C33}" type="parTrans" cxnId="{079847DB-E7B2-4ADA-AE02-173B1D3CFC5C}">
      <dgm:prSet/>
      <dgm:spPr/>
      <dgm:t>
        <a:bodyPr/>
        <a:lstStyle/>
        <a:p>
          <a:endParaRPr lang="en-US"/>
        </a:p>
      </dgm:t>
    </dgm:pt>
    <dgm:pt modelId="{2EA9A046-5587-42C0-ADA7-2B5D07A59311}" type="sibTrans" cxnId="{079847DB-E7B2-4ADA-AE02-173B1D3CFC5C}">
      <dgm:prSet/>
      <dgm:spPr/>
      <dgm:t>
        <a:bodyPr/>
        <a:lstStyle/>
        <a:p>
          <a:endParaRPr lang="en-US"/>
        </a:p>
      </dgm:t>
    </dgm:pt>
    <dgm:pt modelId="{8D4BE65C-E2E1-4734-AD4B-890A39DBB6C9}" type="pres">
      <dgm:prSet presAssocID="{0F45F241-0E23-4361-AFE3-778DD6ED5F3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9E717B6C-9129-4C7F-90FA-3B7EA45C5494}" type="pres">
      <dgm:prSet presAssocID="{4BDB7E6A-A55E-43AF-93B3-039D67865511}" presName="composite" presStyleCnt="0"/>
      <dgm:spPr/>
    </dgm:pt>
    <dgm:pt modelId="{1992F6C7-8C72-491C-833F-F367A9B92B81}" type="pres">
      <dgm:prSet presAssocID="{4BDB7E6A-A55E-43AF-93B3-039D67865511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02D72A28-C5C6-40FF-AB89-B61361558D4B}" type="pres">
      <dgm:prSet presAssocID="{4BDB7E6A-A55E-43AF-93B3-039D67865511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03F49585-61C2-4151-8AD0-E13D36C24C8D}" type="pres">
      <dgm:prSet presAssocID="{4BDB7E6A-A55E-43AF-93B3-039D67865511}" presName="Accent" presStyleLbl="parChTrans1D1" presStyleIdx="0" presStyleCnt="4"/>
      <dgm:spPr/>
    </dgm:pt>
    <dgm:pt modelId="{32E94DCB-DF50-49E7-9F2E-76BBD2F11E09}" type="pres">
      <dgm:prSet presAssocID="{4BDB7E6A-A55E-43AF-93B3-039D67865511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9BD6A58F-1B1E-4844-810D-60700A575C17}" type="pres">
      <dgm:prSet presAssocID="{A4EADED9-5E0A-4A15-B986-CC482EEBA1D7}" presName="sibTrans" presStyleCnt="0"/>
      <dgm:spPr/>
    </dgm:pt>
    <dgm:pt modelId="{48ECC5F9-521A-44A8-9D92-1E06DB381F7B}" type="pres">
      <dgm:prSet presAssocID="{3BDACD92-26EA-4DBE-957D-78C50C74718B}" presName="composite" presStyleCnt="0"/>
      <dgm:spPr/>
    </dgm:pt>
    <dgm:pt modelId="{7548184B-33C9-47E8-B78C-32C0B2ABEA04}" type="pres">
      <dgm:prSet presAssocID="{3BDACD92-26EA-4DBE-957D-78C50C74718B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6E23368A-F8FE-4CCE-A150-7963FAF0D3E9}" type="pres">
      <dgm:prSet presAssocID="{3BDACD92-26EA-4DBE-957D-78C50C74718B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9ED80FB7-6BE6-4CCD-B0A0-F4623CA9B7C5}" type="pres">
      <dgm:prSet presAssocID="{3BDACD92-26EA-4DBE-957D-78C50C74718B}" presName="Accent" presStyleLbl="parChTrans1D1" presStyleIdx="1" presStyleCnt="4"/>
      <dgm:spPr/>
    </dgm:pt>
    <dgm:pt modelId="{96CCA5E8-30AC-44F8-A3B5-108DFF3EBF01}" type="pres">
      <dgm:prSet presAssocID="{3BDACD92-26EA-4DBE-957D-78C50C74718B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F6AC82C4-CF00-4237-B24C-1F4ADE37A6F2}" type="pres">
      <dgm:prSet presAssocID="{4E30F9AD-FCE4-4856-914F-DDAA5E0D51B7}" presName="sibTrans" presStyleCnt="0"/>
      <dgm:spPr/>
    </dgm:pt>
    <dgm:pt modelId="{F9470E52-CAC6-4ADF-8E03-C5F33FF93051}" type="pres">
      <dgm:prSet presAssocID="{9AABC7F9-0484-4988-8170-78CD7B1C124E}" presName="composite" presStyleCnt="0"/>
      <dgm:spPr/>
    </dgm:pt>
    <dgm:pt modelId="{1D811751-5C41-41EC-90F7-225FFA70E2AE}" type="pres">
      <dgm:prSet presAssocID="{9AABC7F9-0484-4988-8170-78CD7B1C124E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194F3651-55DC-48E3-B3DE-CAD031DABC46}" type="pres">
      <dgm:prSet presAssocID="{9AABC7F9-0484-4988-8170-78CD7B1C124E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C88E5E2E-16F2-475C-9D73-64323787B32D}" type="pres">
      <dgm:prSet presAssocID="{9AABC7F9-0484-4988-8170-78CD7B1C124E}" presName="Accent" presStyleLbl="parChTrans1D1" presStyleIdx="2" presStyleCnt="4"/>
      <dgm:spPr/>
    </dgm:pt>
    <dgm:pt modelId="{57805D69-153B-4DBB-B9E8-56DF707040B1}" type="pres">
      <dgm:prSet presAssocID="{9AABC7F9-0484-4988-8170-78CD7B1C124E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C09BC9D0-2AB5-4475-ABE2-9F5DC401907F}" type="pres">
      <dgm:prSet presAssocID="{FA1846FB-41C9-47AF-892B-A93023FA63A8}" presName="sibTrans" presStyleCnt="0"/>
      <dgm:spPr/>
    </dgm:pt>
    <dgm:pt modelId="{9B240478-59D5-4A87-A4B9-772B151BE6BC}" type="pres">
      <dgm:prSet presAssocID="{8DCEF7C8-D6DB-4F2C-BB11-E8DCE69E3539}" presName="composite" presStyleCnt="0"/>
      <dgm:spPr/>
    </dgm:pt>
    <dgm:pt modelId="{EA647770-3B8E-42CA-9DCA-F5E157F62ED6}" type="pres">
      <dgm:prSet presAssocID="{8DCEF7C8-D6DB-4F2C-BB11-E8DCE69E3539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AAE36146-4821-4D9B-A339-8FB69BDDC07C}" type="pres">
      <dgm:prSet presAssocID="{8DCEF7C8-D6DB-4F2C-BB11-E8DCE69E3539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75D62FE8-71A2-47BE-9FCB-EF5E479893B7}" type="pres">
      <dgm:prSet presAssocID="{8DCEF7C8-D6DB-4F2C-BB11-E8DCE69E3539}" presName="Accent" presStyleLbl="parChTrans1D1" presStyleIdx="3" presStyleCnt="4"/>
      <dgm:spPr/>
    </dgm:pt>
    <dgm:pt modelId="{DF8D0A44-F79E-47DC-A061-16DDEBABB030}" type="pres">
      <dgm:prSet presAssocID="{8DCEF7C8-D6DB-4F2C-BB11-E8DCE69E3539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B2ECE15-D511-0A4E-A845-8E4D100EC69B}" type="presOf" srcId="{B40BA00C-0466-448D-A91D-DBBD1BF9E0CF}" destId="{57805D69-153B-4DBB-B9E8-56DF707040B1}" srcOrd="0" destOrd="1" presId="urn:microsoft.com/office/officeart/2011/layout/TabList"/>
    <dgm:cxn modelId="{0BE9311E-5A6B-4D52-946D-A28ADA57CFE3}" srcId="{0F45F241-0E23-4361-AFE3-778DD6ED5F31}" destId="{8DCEF7C8-D6DB-4F2C-BB11-E8DCE69E3539}" srcOrd="3" destOrd="0" parTransId="{11877569-FE33-44A3-9D7F-0B0DC0B9BF13}" sibTransId="{D00C8E55-0574-4415-B170-892A56F20EA0}"/>
    <dgm:cxn modelId="{9EB49F1E-ACDB-E44C-BE6D-43CE321BBA99}" type="presOf" srcId="{EB4EF1F0-4E7D-468A-A0A5-A0A0254CC1E4}" destId="{1D811751-5C41-41EC-90F7-225FFA70E2AE}" srcOrd="0" destOrd="0" presId="urn:microsoft.com/office/officeart/2011/layout/TabList"/>
    <dgm:cxn modelId="{C154B92C-ABFD-C14F-AB10-5CAB7C87AB97}" type="presOf" srcId="{CFFA0886-3560-40E5-BA54-6C9ED3EF47C7}" destId="{96CCA5E8-30AC-44F8-A3B5-108DFF3EBF01}" srcOrd="0" destOrd="1" presId="urn:microsoft.com/office/officeart/2011/layout/TabList"/>
    <dgm:cxn modelId="{49666F39-1C93-4DD9-85A3-123AA956A2AC}" srcId="{0F45F241-0E23-4361-AFE3-778DD6ED5F31}" destId="{3BDACD92-26EA-4DBE-957D-78C50C74718B}" srcOrd="1" destOrd="0" parTransId="{00EBDDE7-E0B2-4707-BABE-9E72F045476F}" sibTransId="{4E30F9AD-FCE4-4856-914F-DDAA5E0D51B7}"/>
    <dgm:cxn modelId="{D9DDAD40-5964-4177-866E-A23342284778}" srcId="{8DCEF7C8-D6DB-4F2C-BB11-E8DCE69E3539}" destId="{651F1FA8-DBC6-42A8-BA64-0B74604A2E8D}" srcOrd="0" destOrd="0" parTransId="{D71AC391-625B-4DCB-BA6C-82345A94858B}" sibTransId="{DE7CFA30-881D-4EF7-A175-821C77A6A8AB}"/>
    <dgm:cxn modelId="{74A61B42-37EB-FD43-8899-1270F47AB626}" type="presOf" srcId="{9CA14C2D-BFFC-4CD5-A507-29265957BF9E}" destId="{57805D69-153B-4DBB-B9E8-56DF707040B1}" srcOrd="0" destOrd="0" presId="urn:microsoft.com/office/officeart/2011/layout/TabList"/>
    <dgm:cxn modelId="{33B56745-70BE-8A4F-A824-C3FB9FF05DC6}" type="presOf" srcId="{F48A5C8A-A8EA-4E50-A523-B8CCC8B193E4}" destId="{1992F6C7-8C72-491C-833F-F367A9B92B81}" srcOrd="0" destOrd="0" presId="urn:microsoft.com/office/officeart/2011/layout/TabList"/>
    <dgm:cxn modelId="{C0DBD146-58E9-441F-B36C-1811F11F8DD4}" srcId="{3BDACD92-26EA-4DBE-957D-78C50C74718B}" destId="{DFA51BA2-CF33-4D46-B6B1-E3CE247FBC91}" srcOrd="1" destOrd="0" parTransId="{3471E2F6-568A-4182-BE56-9BAD26AD61AD}" sibTransId="{1ED50826-D63C-4761-BC92-955BD4894442}"/>
    <dgm:cxn modelId="{634F0748-BF9B-4B62-85C7-F0C07766C2C7}" srcId="{9AABC7F9-0484-4988-8170-78CD7B1C124E}" destId="{EB4EF1F0-4E7D-468A-A0A5-A0A0254CC1E4}" srcOrd="0" destOrd="0" parTransId="{1BD3B0C4-771B-4E7C-9736-644FC437A933}" sibTransId="{743DE1D6-ED33-462B-A6A1-639497E79591}"/>
    <dgm:cxn modelId="{82521259-9121-4D93-BF60-26A7FB6D93D8}" srcId="{9AABC7F9-0484-4988-8170-78CD7B1C124E}" destId="{ED5A031C-F175-445B-9E2A-57FB8C77DE64}" srcOrd="3" destOrd="0" parTransId="{CD06427B-AFA9-4278-8273-41265E862EED}" sibTransId="{EB242DA0-1225-4F2D-A6E0-34A57E59D5BA}"/>
    <dgm:cxn modelId="{DB927F59-A89E-CD4E-BDE6-75F58B2107BF}" type="presOf" srcId="{5C15CF9B-D05E-4B44-8FAA-42933BCE3381}" destId="{DF8D0A44-F79E-47DC-A061-16DDEBABB030}" srcOrd="0" destOrd="0" presId="urn:microsoft.com/office/officeart/2011/layout/TabList"/>
    <dgm:cxn modelId="{D1258159-BAE0-4D7F-BB90-2D8C61B0D17E}" srcId="{9AABC7F9-0484-4988-8170-78CD7B1C124E}" destId="{9CA14C2D-BFFC-4CD5-A507-29265957BF9E}" srcOrd="1" destOrd="0" parTransId="{641BD885-47D7-471C-B0A6-B952E0B49DE3}" sibTransId="{2E1B07B6-3777-4425-8930-8E46B887EE1F}"/>
    <dgm:cxn modelId="{EAF6B464-4E6B-AE42-BDDD-6C2E6045EF74}" type="presOf" srcId="{9AABC7F9-0484-4988-8170-78CD7B1C124E}" destId="{194F3651-55DC-48E3-B3DE-CAD031DABC46}" srcOrd="0" destOrd="0" presId="urn:microsoft.com/office/officeart/2011/layout/TabList"/>
    <dgm:cxn modelId="{485CF96C-259E-D74A-974A-B166682D0A07}" type="presOf" srcId="{ED5A031C-F175-445B-9E2A-57FB8C77DE64}" destId="{57805D69-153B-4DBB-B9E8-56DF707040B1}" srcOrd="0" destOrd="2" presId="urn:microsoft.com/office/officeart/2011/layout/TabList"/>
    <dgm:cxn modelId="{3BA90071-ECAC-490A-8B84-1CCF698FC1C9}" srcId="{3BDACD92-26EA-4DBE-957D-78C50C74718B}" destId="{9A51F703-06FC-4F80-87F8-91D38C04CB25}" srcOrd="0" destOrd="0" parTransId="{EE668941-5849-4DE1-A870-75412DFCE27D}" sibTransId="{FD2DF802-B7B0-429A-9E91-71E1736E55AE}"/>
    <dgm:cxn modelId="{9068D67B-197B-47C6-AA61-F261CF6C5034}" srcId="{3BDACD92-26EA-4DBE-957D-78C50C74718B}" destId="{CFFA0886-3560-40E5-BA54-6C9ED3EF47C7}" srcOrd="2" destOrd="0" parTransId="{16D298C4-7442-44C7-B68B-771B5C59213C}" sibTransId="{3F7996E9-6945-4632-B788-40126F7F9DF1}"/>
    <dgm:cxn modelId="{A2D66E7D-8EE2-DE48-8969-7FF7D909A93C}" type="presOf" srcId="{9A51F703-06FC-4F80-87F8-91D38C04CB25}" destId="{7548184B-33C9-47E8-B78C-32C0B2ABEA04}" srcOrd="0" destOrd="0" presId="urn:microsoft.com/office/officeart/2011/layout/TabList"/>
    <dgm:cxn modelId="{911EAE91-D2D3-0D43-B89D-4A8D018ABD66}" type="presOf" srcId="{DB0002AB-D1F2-4DC1-81F1-9CD836DE2CB0}" destId="{32E94DCB-DF50-49E7-9F2E-76BBD2F11E09}" srcOrd="0" destOrd="0" presId="urn:microsoft.com/office/officeart/2011/layout/TabList"/>
    <dgm:cxn modelId="{1FB98F97-EC71-4F50-A2AC-6ABEB7FBAF60}" srcId="{0F45F241-0E23-4361-AFE3-778DD6ED5F31}" destId="{4BDB7E6A-A55E-43AF-93B3-039D67865511}" srcOrd="0" destOrd="0" parTransId="{ADE2923B-B5CC-4E41-AB3C-60A053C18D3D}" sibTransId="{A4EADED9-5E0A-4A15-B986-CC482EEBA1D7}"/>
    <dgm:cxn modelId="{6533ECA8-A4E1-374C-8680-166A893A22B0}" type="presOf" srcId="{0F45F241-0E23-4361-AFE3-778DD6ED5F31}" destId="{8D4BE65C-E2E1-4734-AD4B-890A39DBB6C9}" srcOrd="0" destOrd="0" presId="urn:microsoft.com/office/officeart/2011/layout/TabList"/>
    <dgm:cxn modelId="{2163EEA9-0783-6344-BB4C-12D7360F511F}" type="presOf" srcId="{134E1673-2EDF-4839-80DE-5B75CF699F92}" destId="{DF8D0A44-F79E-47DC-A061-16DDEBABB030}" srcOrd="0" destOrd="1" presId="urn:microsoft.com/office/officeart/2011/layout/TabList"/>
    <dgm:cxn modelId="{270E1BAE-6100-994D-8522-D0CEC19BC91D}" type="presOf" srcId="{DFA51BA2-CF33-4D46-B6B1-E3CE247FBC91}" destId="{96CCA5E8-30AC-44F8-A3B5-108DFF3EBF01}" srcOrd="0" destOrd="0" presId="urn:microsoft.com/office/officeart/2011/layout/TabList"/>
    <dgm:cxn modelId="{57E8C0B1-9B61-F344-9E7D-779DC91B9A51}" type="presOf" srcId="{4BDB7E6A-A55E-43AF-93B3-039D67865511}" destId="{02D72A28-C5C6-40FF-AB89-B61361558D4B}" srcOrd="0" destOrd="0" presId="urn:microsoft.com/office/officeart/2011/layout/TabList"/>
    <dgm:cxn modelId="{882D6EC7-534A-427D-A98E-5F34873295DD}" srcId="{4BDB7E6A-A55E-43AF-93B3-039D67865511}" destId="{DB0002AB-D1F2-4DC1-81F1-9CD836DE2CB0}" srcOrd="1" destOrd="0" parTransId="{742F2D79-50C1-4CB6-8D64-341048970574}" sibTransId="{5F97567A-8ECA-462A-BEC0-4446BB296F30}"/>
    <dgm:cxn modelId="{ADF2CDC9-D135-CF46-86B6-E780153AD360}" type="presOf" srcId="{8DCEF7C8-D6DB-4F2C-BB11-E8DCE69E3539}" destId="{AAE36146-4821-4D9B-A339-8FB69BDDC07C}" srcOrd="0" destOrd="0" presId="urn:microsoft.com/office/officeart/2011/layout/TabList"/>
    <dgm:cxn modelId="{68DCC6CB-22A2-F941-B16A-DDA680312A30}" type="presOf" srcId="{3BDACD92-26EA-4DBE-957D-78C50C74718B}" destId="{6E23368A-F8FE-4CCE-A150-7963FAF0D3E9}" srcOrd="0" destOrd="0" presId="urn:microsoft.com/office/officeart/2011/layout/TabList"/>
    <dgm:cxn modelId="{1E66D2D0-224F-0244-B049-C6A4707D0F62}" type="presOf" srcId="{651F1FA8-DBC6-42A8-BA64-0B74604A2E8D}" destId="{EA647770-3B8E-42CA-9DCA-F5E157F62ED6}" srcOrd="0" destOrd="0" presId="urn:microsoft.com/office/officeart/2011/layout/TabList"/>
    <dgm:cxn modelId="{BB34E5D2-8F22-4471-8499-44A78AC68947}" srcId="{9AABC7F9-0484-4988-8170-78CD7B1C124E}" destId="{F48DF27A-600D-4BA9-8B50-B34DB2EC9881}" srcOrd="4" destOrd="0" parTransId="{03A6E434-F486-4324-9A4D-4CB718C925D4}" sibTransId="{D4268322-6092-4B7B-80E2-E7364B236C4C}"/>
    <dgm:cxn modelId="{F2E7C1D3-4CD0-EA41-A745-108F98A46A1C}" type="presOf" srcId="{F48DF27A-600D-4BA9-8B50-B34DB2EC9881}" destId="{57805D69-153B-4DBB-B9E8-56DF707040B1}" srcOrd="0" destOrd="3" presId="urn:microsoft.com/office/officeart/2011/layout/TabList"/>
    <dgm:cxn modelId="{079847DB-E7B2-4ADA-AE02-173B1D3CFC5C}" srcId="{8DCEF7C8-D6DB-4F2C-BB11-E8DCE69E3539}" destId="{134E1673-2EDF-4839-80DE-5B75CF699F92}" srcOrd="2" destOrd="0" parTransId="{B6EE14C3-D8FE-483D-B05C-847F827B1C33}" sibTransId="{2EA9A046-5587-42C0-ADA7-2B5D07A59311}"/>
    <dgm:cxn modelId="{1F29D0E5-E68F-403C-9640-AE234CE883C3}" srcId="{9AABC7F9-0484-4988-8170-78CD7B1C124E}" destId="{B40BA00C-0466-448D-A91D-DBBD1BF9E0CF}" srcOrd="2" destOrd="0" parTransId="{8295C23C-56DA-409D-B62B-B42994420779}" sibTransId="{E7B0CF2E-595A-4A7C-8491-808D61D5E059}"/>
    <dgm:cxn modelId="{4577ADE9-3FFA-482A-81C9-C1BBF3E7FB51}" srcId="{8DCEF7C8-D6DB-4F2C-BB11-E8DCE69E3539}" destId="{5C15CF9B-D05E-4B44-8FAA-42933BCE3381}" srcOrd="1" destOrd="0" parTransId="{29BE38EE-6C58-42D5-B381-9D55C1872329}" sibTransId="{ACCCE7F3-68AE-4E1A-A992-C234D8EF25F6}"/>
    <dgm:cxn modelId="{D5CB1AEB-B0E7-49EB-AC70-34E13619A04A}" srcId="{0F45F241-0E23-4361-AFE3-778DD6ED5F31}" destId="{9AABC7F9-0484-4988-8170-78CD7B1C124E}" srcOrd="2" destOrd="0" parTransId="{68C79E6E-9698-49E5-A660-ADA8DB7E32E8}" sibTransId="{FA1846FB-41C9-47AF-892B-A93023FA63A8}"/>
    <dgm:cxn modelId="{37A1A6FF-0E9F-4C64-B684-2F8B2EE0B9EA}" srcId="{4BDB7E6A-A55E-43AF-93B3-039D67865511}" destId="{F48A5C8A-A8EA-4E50-A523-B8CCC8B193E4}" srcOrd="0" destOrd="0" parTransId="{816F17AF-C5FC-4899-8F97-A7ED0D58EE63}" sibTransId="{32C0DF00-EFCD-4D26-AAA5-BA56052FCF72}"/>
    <dgm:cxn modelId="{7B3C3768-92A8-5847-AA0C-4141A7EEEEDB}" type="presParOf" srcId="{8D4BE65C-E2E1-4734-AD4B-890A39DBB6C9}" destId="{9E717B6C-9129-4C7F-90FA-3B7EA45C5494}" srcOrd="0" destOrd="0" presId="urn:microsoft.com/office/officeart/2011/layout/TabList"/>
    <dgm:cxn modelId="{64FE86E2-5B1D-2B47-8231-5CF63246C933}" type="presParOf" srcId="{9E717B6C-9129-4C7F-90FA-3B7EA45C5494}" destId="{1992F6C7-8C72-491C-833F-F367A9B92B81}" srcOrd="0" destOrd="0" presId="urn:microsoft.com/office/officeart/2011/layout/TabList"/>
    <dgm:cxn modelId="{E13B9F53-5D5A-A540-891D-44E0AAE549DF}" type="presParOf" srcId="{9E717B6C-9129-4C7F-90FA-3B7EA45C5494}" destId="{02D72A28-C5C6-40FF-AB89-B61361558D4B}" srcOrd="1" destOrd="0" presId="urn:microsoft.com/office/officeart/2011/layout/TabList"/>
    <dgm:cxn modelId="{E5425A84-AB3F-2A47-8521-2CE35956E56D}" type="presParOf" srcId="{9E717B6C-9129-4C7F-90FA-3B7EA45C5494}" destId="{03F49585-61C2-4151-8AD0-E13D36C24C8D}" srcOrd="2" destOrd="0" presId="urn:microsoft.com/office/officeart/2011/layout/TabList"/>
    <dgm:cxn modelId="{C5CCA05F-3F31-C94B-AD67-F3DB75A1F7D5}" type="presParOf" srcId="{8D4BE65C-E2E1-4734-AD4B-890A39DBB6C9}" destId="{32E94DCB-DF50-49E7-9F2E-76BBD2F11E09}" srcOrd="1" destOrd="0" presId="urn:microsoft.com/office/officeart/2011/layout/TabList"/>
    <dgm:cxn modelId="{DC2185D5-6F90-454B-A5E9-76C0E4543052}" type="presParOf" srcId="{8D4BE65C-E2E1-4734-AD4B-890A39DBB6C9}" destId="{9BD6A58F-1B1E-4844-810D-60700A575C17}" srcOrd="2" destOrd="0" presId="urn:microsoft.com/office/officeart/2011/layout/TabList"/>
    <dgm:cxn modelId="{AB7DD0F5-DBBA-8E47-A31F-AFDA0CD67F26}" type="presParOf" srcId="{8D4BE65C-E2E1-4734-AD4B-890A39DBB6C9}" destId="{48ECC5F9-521A-44A8-9D92-1E06DB381F7B}" srcOrd="3" destOrd="0" presId="urn:microsoft.com/office/officeart/2011/layout/TabList"/>
    <dgm:cxn modelId="{02A0B600-E9B7-0C4E-B276-D7115E8F291C}" type="presParOf" srcId="{48ECC5F9-521A-44A8-9D92-1E06DB381F7B}" destId="{7548184B-33C9-47E8-B78C-32C0B2ABEA04}" srcOrd="0" destOrd="0" presId="urn:microsoft.com/office/officeart/2011/layout/TabList"/>
    <dgm:cxn modelId="{C9115C71-F89A-3049-8B98-B0374FDE726A}" type="presParOf" srcId="{48ECC5F9-521A-44A8-9D92-1E06DB381F7B}" destId="{6E23368A-F8FE-4CCE-A150-7963FAF0D3E9}" srcOrd="1" destOrd="0" presId="urn:microsoft.com/office/officeart/2011/layout/TabList"/>
    <dgm:cxn modelId="{B53A3508-F602-FF45-A86F-2FF25527442B}" type="presParOf" srcId="{48ECC5F9-521A-44A8-9D92-1E06DB381F7B}" destId="{9ED80FB7-6BE6-4CCD-B0A0-F4623CA9B7C5}" srcOrd="2" destOrd="0" presId="urn:microsoft.com/office/officeart/2011/layout/TabList"/>
    <dgm:cxn modelId="{34DB8BCA-801F-884C-91C6-3E439C337757}" type="presParOf" srcId="{8D4BE65C-E2E1-4734-AD4B-890A39DBB6C9}" destId="{96CCA5E8-30AC-44F8-A3B5-108DFF3EBF01}" srcOrd="4" destOrd="0" presId="urn:microsoft.com/office/officeart/2011/layout/TabList"/>
    <dgm:cxn modelId="{56D35680-F1D0-874E-8532-1F6841BCE496}" type="presParOf" srcId="{8D4BE65C-E2E1-4734-AD4B-890A39DBB6C9}" destId="{F6AC82C4-CF00-4237-B24C-1F4ADE37A6F2}" srcOrd="5" destOrd="0" presId="urn:microsoft.com/office/officeart/2011/layout/TabList"/>
    <dgm:cxn modelId="{E527F314-0860-A84B-B3BA-3FB4F69C0D27}" type="presParOf" srcId="{8D4BE65C-E2E1-4734-AD4B-890A39DBB6C9}" destId="{F9470E52-CAC6-4ADF-8E03-C5F33FF93051}" srcOrd="6" destOrd="0" presId="urn:microsoft.com/office/officeart/2011/layout/TabList"/>
    <dgm:cxn modelId="{83910386-E710-684A-8638-566B05526A75}" type="presParOf" srcId="{F9470E52-CAC6-4ADF-8E03-C5F33FF93051}" destId="{1D811751-5C41-41EC-90F7-225FFA70E2AE}" srcOrd="0" destOrd="0" presId="urn:microsoft.com/office/officeart/2011/layout/TabList"/>
    <dgm:cxn modelId="{943FA964-CDF1-4644-88F1-98DAAB67ABD1}" type="presParOf" srcId="{F9470E52-CAC6-4ADF-8E03-C5F33FF93051}" destId="{194F3651-55DC-48E3-B3DE-CAD031DABC46}" srcOrd="1" destOrd="0" presId="urn:microsoft.com/office/officeart/2011/layout/TabList"/>
    <dgm:cxn modelId="{01417342-5679-7D41-8E8D-6D77FFC705BB}" type="presParOf" srcId="{F9470E52-CAC6-4ADF-8E03-C5F33FF93051}" destId="{C88E5E2E-16F2-475C-9D73-64323787B32D}" srcOrd="2" destOrd="0" presId="urn:microsoft.com/office/officeart/2011/layout/TabList"/>
    <dgm:cxn modelId="{05C7A19E-963D-9C49-B11F-198E1DC3F6EF}" type="presParOf" srcId="{8D4BE65C-E2E1-4734-AD4B-890A39DBB6C9}" destId="{57805D69-153B-4DBB-B9E8-56DF707040B1}" srcOrd="7" destOrd="0" presId="urn:microsoft.com/office/officeart/2011/layout/TabList"/>
    <dgm:cxn modelId="{9FED40EC-ED8B-2A43-BAF3-8E46633BA389}" type="presParOf" srcId="{8D4BE65C-E2E1-4734-AD4B-890A39DBB6C9}" destId="{C09BC9D0-2AB5-4475-ABE2-9F5DC401907F}" srcOrd="8" destOrd="0" presId="urn:microsoft.com/office/officeart/2011/layout/TabList"/>
    <dgm:cxn modelId="{61187F79-B1F4-2246-8AE9-5E8FAD601576}" type="presParOf" srcId="{8D4BE65C-E2E1-4734-AD4B-890A39DBB6C9}" destId="{9B240478-59D5-4A87-A4B9-772B151BE6BC}" srcOrd="9" destOrd="0" presId="urn:microsoft.com/office/officeart/2011/layout/TabList"/>
    <dgm:cxn modelId="{5D14D759-2E38-2047-A64A-D7A80045E2AF}" type="presParOf" srcId="{9B240478-59D5-4A87-A4B9-772B151BE6BC}" destId="{EA647770-3B8E-42CA-9DCA-F5E157F62ED6}" srcOrd="0" destOrd="0" presId="urn:microsoft.com/office/officeart/2011/layout/TabList"/>
    <dgm:cxn modelId="{F98E4E6D-E02D-8A47-8DDF-DDB5BDB4429A}" type="presParOf" srcId="{9B240478-59D5-4A87-A4B9-772B151BE6BC}" destId="{AAE36146-4821-4D9B-A339-8FB69BDDC07C}" srcOrd="1" destOrd="0" presId="urn:microsoft.com/office/officeart/2011/layout/TabList"/>
    <dgm:cxn modelId="{11CD6C26-DA67-AF47-813F-89B6C6F5C545}" type="presParOf" srcId="{9B240478-59D5-4A87-A4B9-772B151BE6BC}" destId="{75D62FE8-71A2-47BE-9FCB-EF5E479893B7}" srcOrd="2" destOrd="0" presId="urn:microsoft.com/office/officeart/2011/layout/TabList"/>
    <dgm:cxn modelId="{924C3163-8BDA-6847-9D33-20ED5A897DAF}" type="presParOf" srcId="{8D4BE65C-E2E1-4734-AD4B-890A39DBB6C9}" destId="{DF8D0A44-F79E-47DC-A061-16DDEBABB030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DA047C-79AF-4DD2-AECD-BE1A50635B3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A32EBA-4948-4250-9D53-3724588672D3}">
      <dgm:prSet phldrT="[Text]" custT="1"/>
      <dgm:spPr/>
      <dgm:t>
        <a:bodyPr/>
        <a:lstStyle/>
        <a:p>
          <a:pPr rtl="0"/>
          <a:r>
            <a: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Surface Charging</a:t>
          </a:r>
          <a:endParaRPr lang="en-US" sz="1200" b="1">
            <a:latin typeface="+mn-lt"/>
          </a:endParaRPr>
        </a:p>
      </dgm:t>
    </dgm:pt>
    <dgm:pt modelId="{7CBB169E-E2E0-4C9E-AB65-DF26560D5E97}" type="parTrans" cxnId="{5752EE65-6E44-47EC-9EDC-07F8FE066502}">
      <dgm:prSet/>
      <dgm:spPr/>
      <dgm:t>
        <a:bodyPr/>
        <a:lstStyle/>
        <a:p>
          <a:endParaRPr lang="en-US"/>
        </a:p>
      </dgm:t>
    </dgm:pt>
    <dgm:pt modelId="{E8A9CA5A-7DFB-4AB6-94F9-E678234E96A4}" type="sibTrans" cxnId="{5752EE65-6E44-47EC-9EDC-07F8FE066502}">
      <dgm:prSet/>
      <dgm:spPr/>
      <dgm:t>
        <a:bodyPr/>
        <a:lstStyle/>
        <a:p>
          <a:endParaRPr lang="en-US"/>
        </a:p>
      </dgm:t>
    </dgm:pt>
    <dgm:pt modelId="{13EEF86F-4C6F-4814-95CC-DEAA502E12D2}">
      <dgm:prSet phldrT="[Text]" custT="1"/>
      <dgm:spPr/>
      <dgm:t>
        <a:bodyPr/>
        <a:lstStyle/>
        <a:p>
          <a:pPr rtl="0"/>
          <a:r>
            <a:rPr lang="en-US" sz="1200" b="1" dirty="0">
              <a:latin typeface="+mn-lt"/>
            </a:rPr>
            <a:t>Dense, cold plasma, Hot plasma</a:t>
          </a:r>
        </a:p>
      </dgm:t>
    </dgm:pt>
    <dgm:pt modelId="{EEC9EDE7-E89A-4465-80A3-7FB93BBA9593}" type="parTrans" cxnId="{611F8D53-10A9-4B12-87C5-6E45EB292A10}">
      <dgm:prSet/>
      <dgm:spPr/>
      <dgm:t>
        <a:bodyPr/>
        <a:lstStyle/>
        <a:p>
          <a:endParaRPr lang="en-US"/>
        </a:p>
      </dgm:t>
    </dgm:pt>
    <dgm:pt modelId="{EE954653-B4D8-457B-8247-45AB4A1D50C2}" type="sibTrans" cxnId="{611F8D53-10A9-4B12-87C5-6E45EB292A10}">
      <dgm:prSet/>
      <dgm:spPr/>
      <dgm:t>
        <a:bodyPr/>
        <a:lstStyle/>
        <a:p>
          <a:endParaRPr lang="en-US"/>
        </a:p>
      </dgm:t>
    </dgm:pt>
    <dgm:pt modelId="{F04EC9F6-51F6-48F8-80D9-9A7EF9BCBC9A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Biasing of instrument readings</a:t>
          </a:r>
          <a:endParaRPr lang="en-US" sz="1100" b="0" dirty="0">
            <a:latin typeface="+mn-lt"/>
          </a:endParaRPr>
        </a:p>
      </dgm:t>
    </dgm:pt>
    <dgm:pt modelId="{71844476-33C9-46EC-8DF6-20A499C4EA6C}" type="parTrans" cxnId="{BE8AD646-E1DB-41C0-853B-DC98397C690B}">
      <dgm:prSet/>
      <dgm:spPr/>
      <dgm:t>
        <a:bodyPr/>
        <a:lstStyle/>
        <a:p>
          <a:endParaRPr lang="en-US"/>
        </a:p>
      </dgm:t>
    </dgm:pt>
    <dgm:pt modelId="{B897E904-0376-4D4B-991B-F35D010971B5}" type="sibTrans" cxnId="{BE8AD646-E1DB-41C0-853B-DC98397C690B}">
      <dgm:prSet/>
      <dgm:spPr/>
      <dgm:t>
        <a:bodyPr/>
        <a:lstStyle/>
        <a:p>
          <a:endParaRPr lang="en-US"/>
        </a:p>
      </dgm:t>
    </dgm:pt>
    <dgm:pt modelId="{FDDB6152-CFEF-432E-B8A3-D45C05DC45D7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Power drains</a:t>
          </a:r>
        </a:p>
      </dgm:t>
    </dgm:pt>
    <dgm:pt modelId="{D6D68485-2B4C-45B2-8ABB-E0A8D6FF8557}" type="parTrans" cxnId="{1FBBCE87-C455-4822-9CF0-4986AF5787E3}">
      <dgm:prSet/>
      <dgm:spPr/>
      <dgm:t>
        <a:bodyPr/>
        <a:lstStyle/>
        <a:p>
          <a:endParaRPr lang="en-US"/>
        </a:p>
      </dgm:t>
    </dgm:pt>
    <dgm:pt modelId="{40F2F79B-28CA-44BF-BCA6-B6F231831C18}" type="sibTrans" cxnId="{1FBBCE87-C455-4822-9CF0-4986AF5787E3}">
      <dgm:prSet/>
      <dgm:spPr/>
      <dgm:t>
        <a:bodyPr/>
        <a:lstStyle/>
        <a:p>
          <a:endParaRPr lang="en-US"/>
        </a:p>
      </dgm:t>
    </dgm:pt>
    <dgm:pt modelId="{7B800C2E-630C-43AE-8126-8365F8046934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Physical damage</a:t>
          </a:r>
        </a:p>
      </dgm:t>
    </dgm:pt>
    <dgm:pt modelId="{977AEA05-C84B-403E-B8AB-9A355E6D74F4}" type="parTrans" cxnId="{6421798D-6F9D-49DC-9E7C-22D6B8F0D929}">
      <dgm:prSet/>
      <dgm:spPr/>
      <dgm:t>
        <a:bodyPr/>
        <a:lstStyle/>
        <a:p>
          <a:endParaRPr lang="en-US"/>
        </a:p>
      </dgm:t>
    </dgm:pt>
    <dgm:pt modelId="{ED3C1E20-10D5-4269-9627-A7C7676CD396}" type="sibTrans" cxnId="{6421798D-6F9D-49DC-9E7C-22D6B8F0D929}">
      <dgm:prSet/>
      <dgm:spPr/>
      <dgm:t>
        <a:bodyPr/>
        <a:lstStyle/>
        <a:p>
          <a:endParaRPr lang="en-US"/>
        </a:p>
      </dgm:t>
    </dgm:pt>
    <dgm:pt modelId="{F1E10FF5-DC34-4E04-B4AB-54A8033D408F}">
      <dgm:prSet phldrT="[Text]" custT="1"/>
      <dgm:spPr/>
      <dgm:t>
        <a:bodyPr/>
        <a:lstStyle/>
        <a:p>
          <a:pPr rtl="0"/>
          <a:r>
            <a: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Deep Dielectric Charging</a:t>
          </a:r>
          <a:endParaRPr lang="en-US" sz="1200" b="1" dirty="0">
            <a:latin typeface="+mn-lt"/>
          </a:endParaRPr>
        </a:p>
      </dgm:t>
    </dgm:pt>
    <dgm:pt modelId="{FA3C51EB-81E2-4D26-81C3-9373847C99BC}" type="parTrans" cxnId="{264DBA2D-AC3A-476F-B180-F05373422BAF}">
      <dgm:prSet/>
      <dgm:spPr/>
      <dgm:t>
        <a:bodyPr/>
        <a:lstStyle/>
        <a:p>
          <a:endParaRPr lang="en-US"/>
        </a:p>
      </dgm:t>
    </dgm:pt>
    <dgm:pt modelId="{0C069C06-D611-4959-A2E4-BC76D7C2C24F}" type="sibTrans" cxnId="{264DBA2D-AC3A-476F-B180-F05373422BAF}">
      <dgm:prSet/>
      <dgm:spPr/>
      <dgm:t>
        <a:bodyPr/>
        <a:lstStyle/>
        <a:p>
          <a:endParaRPr lang="en-US"/>
        </a:p>
      </dgm:t>
    </dgm:pt>
    <dgm:pt modelId="{E7BF7020-552D-4FB4-B568-2FF5C2F6BFA3}">
      <dgm:prSet phldrT="[Text]" custT="1"/>
      <dgm:spPr/>
      <dgm:t>
        <a:bodyPr/>
        <a:lstStyle/>
        <a:p>
          <a:pPr rtl="0"/>
          <a:r>
            <a: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High-energy electrons</a:t>
          </a:r>
          <a:endParaRPr lang="en-US" sz="1200" b="1" i="0" dirty="0">
            <a:latin typeface="+mn-lt"/>
          </a:endParaRPr>
        </a:p>
      </dgm:t>
    </dgm:pt>
    <dgm:pt modelId="{95DEE5D6-BCFB-4EB0-8915-30C66BC56618}" type="parTrans" cxnId="{8E2830FE-243B-41A7-B345-E677C6A47922}">
      <dgm:prSet/>
      <dgm:spPr/>
      <dgm:t>
        <a:bodyPr/>
        <a:lstStyle/>
        <a:p>
          <a:endParaRPr lang="en-US"/>
        </a:p>
      </dgm:t>
    </dgm:pt>
    <dgm:pt modelId="{70C8C559-61F9-4FD5-A913-976EE8D0B889}" type="sibTrans" cxnId="{8E2830FE-243B-41A7-B345-E677C6A47922}">
      <dgm:prSet/>
      <dgm:spPr/>
      <dgm:t>
        <a:bodyPr/>
        <a:lstStyle/>
        <a:p>
          <a:endParaRPr lang="en-US"/>
        </a:p>
      </dgm:t>
    </dgm:pt>
    <dgm:pt modelId="{84266BD3-FB79-4E3E-9A58-5CC27E525D12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Biasing of instrument readings</a:t>
          </a:r>
          <a:endParaRPr lang="en-US" sz="1100" b="0" dirty="0">
            <a:latin typeface="+mn-lt"/>
          </a:endParaRPr>
        </a:p>
      </dgm:t>
    </dgm:pt>
    <dgm:pt modelId="{2FE78B84-70A8-4714-A04B-C87453303F4D}" type="parTrans" cxnId="{B95C49AC-7D31-4A7F-9778-244B1370A807}">
      <dgm:prSet/>
      <dgm:spPr/>
      <dgm:t>
        <a:bodyPr/>
        <a:lstStyle/>
        <a:p>
          <a:endParaRPr lang="en-US"/>
        </a:p>
      </dgm:t>
    </dgm:pt>
    <dgm:pt modelId="{506F466E-37B6-4529-8EEF-0E44465EDB4F}" type="sibTrans" cxnId="{B95C49AC-7D31-4A7F-9778-244B1370A807}">
      <dgm:prSet/>
      <dgm:spPr/>
      <dgm:t>
        <a:bodyPr/>
        <a:lstStyle/>
        <a:p>
          <a:endParaRPr lang="en-US"/>
        </a:p>
      </dgm:t>
    </dgm:pt>
    <dgm:pt modelId="{C373D518-B26C-4539-8195-B964FC4803F4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Electrical discharges causing</a:t>
          </a:r>
        </a:p>
      </dgm:t>
    </dgm:pt>
    <dgm:pt modelId="{75DF1C86-A259-4F19-B936-209AF88630A4}" type="parTrans" cxnId="{49E89B40-59EF-4443-B97C-3C7D7FE8F771}">
      <dgm:prSet/>
      <dgm:spPr/>
      <dgm:t>
        <a:bodyPr/>
        <a:lstStyle/>
        <a:p>
          <a:endParaRPr lang="en-US"/>
        </a:p>
      </dgm:t>
    </dgm:pt>
    <dgm:pt modelId="{66E5A6F9-077C-41B1-9D83-B5455944CB51}" type="sibTrans" cxnId="{49E89B40-59EF-4443-B97C-3C7D7FE8F771}">
      <dgm:prSet/>
      <dgm:spPr/>
      <dgm:t>
        <a:bodyPr/>
        <a:lstStyle/>
        <a:p>
          <a:endParaRPr lang="en-US"/>
        </a:p>
      </dgm:t>
    </dgm:pt>
    <dgm:pt modelId="{B239E9BF-F914-4DF8-AA89-87CE8209E601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physical damage</a:t>
          </a:r>
        </a:p>
      </dgm:t>
    </dgm:pt>
    <dgm:pt modelId="{D1CFCAA7-E296-40C3-84C5-942FC1346A63}" type="parTrans" cxnId="{E85958D4-92F4-4B13-BB47-DD05B48A7EE8}">
      <dgm:prSet/>
      <dgm:spPr/>
      <dgm:t>
        <a:bodyPr/>
        <a:lstStyle/>
        <a:p>
          <a:endParaRPr lang="en-US"/>
        </a:p>
      </dgm:t>
    </dgm:pt>
    <dgm:pt modelId="{7B382CF5-DB9D-4A80-8E57-F9181EB7284A}" type="sibTrans" cxnId="{E85958D4-92F4-4B13-BB47-DD05B48A7EE8}">
      <dgm:prSet/>
      <dgm:spPr/>
      <dgm:t>
        <a:bodyPr/>
        <a:lstStyle/>
        <a:p>
          <a:endParaRPr lang="en-US"/>
        </a:p>
      </dgm:t>
    </dgm:pt>
    <dgm:pt modelId="{706D83D8-C90C-4EB8-9176-3A8D31BF9F47}">
      <dgm:prSet phldrT="[Text]" custT="1"/>
      <dgm:spPr/>
      <dgm:t>
        <a:bodyPr/>
        <a:lstStyle/>
        <a:p>
          <a:pPr rtl="0"/>
          <a:r>
            <a: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Structure Impacts</a:t>
          </a:r>
          <a:endParaRPr lang="en-US" sz="1200" b="1" dirty="0">
            <a:latin typeface="+mn-lt"/>
          </a:endParaRPr>
        </a:p>
      </dgm:t>
    </dgm:pt>
    <dgm:pt modelId="{4FBA0C39-EADF-44E1-A1AC-1AC385F7B965}" type="parTrans" cxnId="{649F2C33-2707-4C0E-BA8F-BF6D5FAB5C0B}">
      <dgm:prSet/>
      <dgm:spPr/>
      <dgm:t>
        <a:bodyPr/>
        <a:lstStyle/>
        <a:p>
          <a:endParaRPr lang="en-US"/>
        </a:p>
      </dgm:t>
    </dgm:pt>
    <dgm:pt modelId="{FE48FE8F-260B-4DB4-9AAD-008904AF6C06}" type="sibTrans" cxnId="{649F2C33-2707-4C0E-BA8F-BF6D5FAB5C0B}">
      <dgm:prSet/>
      <dgm:spPr/>
      <dgm:t>
        <a:bodyPr/>
        <a:lstStyle/>
        <a:p>
          <a:endParaRPr lang="en-US"/>
        </a:p>
      </dgm:t>
    </dgm:pt>
    <dgm:pt modelId="{55D60923-31B3-4492-9F27-9117869CFA37}">
      <dgm:prSet phldrT="[Text]" custT="1"/>
      <dgm:spPr/>
      <dgm:t>
        <a:bodyPr/>
        <a:lstStyle/>
        <a:p>
          <a:pPr rtl="0"/>
          <a:r>
            <a:rPr kumimoji="0" lang="en-US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Micrometeoroids, Orbital debris</a:t>
          </a:r>
          <a:endParaRPr lang="en-US" sz="1200" b="1" dirty="0">
            <a:latin typeface="+mn-lt"/>
          </a:endParaRPr>
        </a:p>
      </dgm:t>
    </dgm:pt>
    <dgm:pt modelId="{4061C748-80BF-460D-AD07-7E04DA1907C6}" type="parTrans" cxnId="{D1D9B6F2-87B9-48E0-8B82-09AB05E4C359}">
      <dgm:prSet/>
      <dgm:spPr/>
      <dgm:t>
        <a:bodyPr/>
        <a:lstStyle/>
        <a:p>
          <a:endParaRPr lang="en-US"/>
        </a:p>
      </dgm:t>
    </dgm:pt>
    <dgm:pt modelId="{1D6DA0A8-9A05-47B5-9234-3E390FDF92CD}" type="sibTrans" cxnId="{D1D9B6F2-87B9-48E0-8B82-09AB05E4C359}">
      <dgm:prSet/>
      <dgm:spPr/>
      <dgm:t>
        <a:bodyPr/>
        <a:lstStyle/>
        <a:p>
          <a:endParaRPr lang="en-US"/>
        </a:p>
      </dgm:t>
    </dgm:pt>
    <dgm:pt modelId="{62D2FE65-58C8-40A5-9AD7-0FEAECD03300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Structural damage</a:t>
          </a:r>
          <a:endParaRPr lang="en-US" sz="1100" b="0" dirty="0">
            <a:latin typeface="+mn-lt"/>
          </a:endParaRPr>
        </a:p>
      </dgm:t>
    </dgm:pt>
    <dgm:pt modelId="{376120BC-8C92-4426-AA02-F512E7A5867B}" type="parTrans" cxnId="{ABE7403E-C748-40A9-A376-31DDDC6AD643}">
      <dgm:prSet/>
      <dgm:spPr/>
      <dgm:t>
        <a:bodyPr/>
        <a:lstStyle/>
        <a:p>
          <a:endParaRPr lang="en-US"/>
        </a:p>
      </dgm:t>
    </dgm:pt>
    <dgm:pt modelId="{DDA5558C-EB52-4188-A10E-650C3B9B7E2D}" type="sibTrans" cxnId="{ABE7403E-C748-40A9-A376-31DDDC6AD643}">
      <dgm:prSet/>
      <dgm:spPr/>
      <dgm:t>
        <a:bodyPr/>
        <a:lstStyle/>
        <a:p>
          <a:endParaRPr lang="en-US"/>
        </a:p>
      </dgm:t>
    </dgm:pt>
    <dgm:pt modelId="{B255AED8-0A05-4B2D-BD9D-78F31CC276CB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Decompression</a:t>
          </a:r>
        </a:p>
      </dgm:t>
    </dgm:pt>
    <dgm:pt modelId="{35E39E40-1CF0-4CB6-8C27-919E721FA276}" type="parTrans" cxnId="{3BDF9B9A-B03C-4A19-8EF7-94EC10F08615}">
      <dgm:prSet/>
      <dgm:spPr/>
      <dgm:t>
        <a:bodyPr/>
        <a:lstStyle/>
        <a:p>
          <a:endParaRPr lang="en-US"/>
        </a:p>
      </dgm:t>
    </dgm:pt>
    <dgm:pt modelId="{FA758D03-52E3-4CDC-943A-229621104952}" type="sibTrans" cxnId="{3BDF9B9A-B03C-4A19-8EF7-94EC10F08615}">
      <dgm:prSet/>
      <dgm:spPr/>
      <dgm:t>
        <a:bodyPr/>
        <a:lstStyle/>
        <a:p>
          <a:endParaRPr lang="en-US"/>
        </a:p>
      </dgm:t>
    </dgm:pt>
    <dgm:pt modelId="{6BF838D6-5642-4043-BD5D-16AD20C782A3}">
      <dgm:prSet phldrT="[Text]" custT="1"/>
      <dgm:spPr/>
      <dgm:t>
        <a:bodyPr/>
        <a:lstStyle/>
        <a:p>
          <a:pPr rtl="0"/>
          <a:r>
            <a: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Satellite Drag</a:t>
          </a:r>
          <a:endParaRPr lang="en-US" sz="1200" b="1" dirty="0">
            <a:latin typeface="+mn-lt"/>
          </a:endParaRPr>
        </a:p>
      </dgm:t>
    </dgm:pt>
    <dgm:pt modelId="{6A7404A9-8F7E-4527-B15D-6916E12F62DB}" type="parTrans" cxnId="{22B9B4A4-483B-430C-8818-01A4C466C036}">
      <dgm:prSet/>
      <dgm:spPr/>
      <dgm:t>
        <a:bodyPr/>
        <a:lstStyle/>
        <a:p>
          <a:endParaRPr lang="en-US"/>
        </a:p>
      </dgm:t>
    </dgm:pt>
    <dgm:pt modelId="{B6E828F7-493C-4D0E-B677-37691B4095BA}" type="sibTrans" cxnId="{22B9B4A4-483B-430C-8818-01A4C466C036}">
      <dgm:prSet/>
      <dgm:spPr/>
      <dgm:t>
        <a:bodyPr/>
        <a:lstStyle/>
        <a:p>
          <a:endParaRPr lang="en-US"/>
        </a:p>
      </dgm:t>
    </dgm:pt>
    <dgm:pt modelId="{3FD5EB5D-94BE-4F11-9162-B647B6B7C7FC}">
      <dgm:prSet phldrT="[Text]" custT="1"/>
      <dgm:spPr/>
      <dgm:t>
        <a:bodyPr/>
        <a:lstStyle/>
        <a:p>
          <a:pPr rtl="0"/>
          <a:r>
            <a:rPr kumimoji="0" lang="en-US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Neutral thermosphere</a:t>
          </a:r>
          <a:endParaRPr lang="en-US" sz="1200" b="1" dirty="0">
            <a:latin typeface="+mn-lt"/>
          </a:endParaRPr>
        </a:p>
      </dgm:t>
    </dgm:pt>
    <dgm:pt modelId="{A563A6A8-257B-4132-8D51-4C88238E9156}" type="parTrans" cxnId="{B9CF8D50-7CCB-4B1C-AFD6-8FBF27C61254}">
      <dgm:prSet/>
      <dgm:spPr/>
      <dgm:t>
        <a:bodyPr/>
        <a:lstStyle/>
        <a:p>
          <a:endParaRPr lang="en-US"/>
        </a:p>
      </dgm:t>
    </dgm:pt>
    <dgm:pt modelId="{07A9D921-9154-4218-8527-604AC81BC2ED}" type="sibTrans" cxnId="{B9CF8D50-7CCB-4B1C-AFD6-8FBF27C61254}">
      <dgm:prSet/>
      <dgm:spPr/>
      <dgm:t>
        <a:bodyPr/>
        <a:lstStyle/>
        <a:p>
          <a:endParaRPr lang="en-US"/>
        </a:p>
      </dgm:t>
    </dgm:pt>
    <dgm:pt modelId="{C765C3B2-AAED-4A19-8CAD-AA758F4418A1}">
      <dgm:prSet phldrT="[Text]"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Torques</a:t>
          </a:r>
          <a:endParaRPr lang="en-US" sz="1100" b="0" dirty="0">
            <a:latin typeface="+mn-lt"/>
          </a:endParaRPr>
        </a:p>
      </dgm:t>
    </dgm:pt>
    <dgm:pt modelId="{91E8FE50-8FB9-4C36-812A-53AF3F0473AC}" type="parTrans" cxnId="{5DA30222-F85A-46FB-96B9-4AB264B30C6D}">
      <dgm:prSet/>
      <dgm:spPr/>
      <dgm:t>
        <a:bodyPr/>
        <a:lstStyle/>
        <a:p>
          <a:endParaRPr lang="en-US"/>
        </a:p>
      </dgm:t>
    </dgm:pt>
    <dgm:pt modelId="{44191DD6-E4FC-4D94-A831-0ADF77012DD0}" type="sibTrans" cxnId="{5DA30222-F85A-46FB-96B9-4AB264B30C6D}">
      <dgm:prSet/>
      <dgm:spPr/>
      <dgm:t>
        <a:bodyPr/>
        <a:lstStyle/>
        <a:p>
          <a:endParaRPr lang="en-US"/>
        </a:p>
      </dgm:t>
    </dgm:pt>
    <dgm:pt modelId="{86998C10-6563-4264-9753-510B8D41E00E}">
      <dgm:prSet custT="1"/>
      <dgm:spPr/>
      <dgm:t>
        <a:bodyPr/>
        <a:lstStyle/>
        <a:p>
          <a:pPr rtl="0"/>
          <a:r>
            <a: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Orbital decay</a:t>
          </a:r>
        </a:p>
      </dgm:t>
    </dgm:pt>
    <dgm:pt modelId="{3671F26D-615F-422B-86BD-14CB983736FC}" type="parTrans" cxnId="{433EBD13-5EA7-4651-9D09-21CD73687CB4}">
      <dgm:prSet/>
      <dgm:spPr/>
      <dgm:t>
        <a:bodyPr/>
        <a:lstStyle/>
        <a:p>
          <a:endParaRPr lang="en-US"/>
        </a:p>
      </dgm:t>
    </dgm:pt>
    <dgm:pt modelId="{8B3D7A5C-6AF3-4C56-8C42-B139C36FC0CB}" type="sibTrans" cxnId="{433EBD13-5EA7-4651-9D09-21CD73687CB4}">
      <dgm:prSet/>
      <dgm:spPr/>
      <dgm:t>
        <a:bodyPr/>
        <a:lstStyle/>
        <a:p>
          <a:endParaRPr lang="en-US"/>
        </a:p>
      </dgm:t>
    </dgm:pt>
    <dgm:pt modelId="{36848823-0161-4BB4-BE6B-AF2D67065E09}" type="pres">
      <dgm:prSet presAssocID="{27DA047C-79AF-4DD2-AECD-BE1A50635B3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4CDD6049-B4D9-45AC-82C9-8CE462640367}" type="pres">
      <dgm:prSet presAssocID="{6BA32EBA-4948-4250-9D53-3724588672D3}" presName="composite" presStyleCnt="0"/>
      <dgm:spPr/>
    </dgm:pt>
    <dgm:pt modelId="{ECE07388-96A7-41E8-BA2F-B8DE5F2B54F9}" type="pres">
      <dgm:prSet presAssocID="{6BA32EBA-4948-4250-9D53-3724588672D3}" presName="FirstChild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BE366A9D-985F-4E50-A619-98ECC3F300DE}" type="pres">
      <dgm:prSet presAssocID="{6BA32EBA-4948-4250-9D53-3724588672D3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EC0FD70A-536D-440A-8034-45EE19A8F346}" type="pres">
      <dgm:prSet presAssocID="{6BA32EBA-4948-4250-9D53-3724588672D3}" presName="Accent" presStyleLbl="parChTrans1D1" presStyleIdx="0" presStyleCnt="4"/>
      <dgm:spPr/>
    </dgm:pt>
    <dgm:pt modelId="{682AF582-18DD-4E48-9C83-6F6BF1D49303}" type="pres">
      <dgm:prSet presAssocID="{6BA32EBA-4948-4250-9D53-3724588672D3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EAA43FB7-DE0A-4F0C-A09F-24ABFF6F4D4C}" type="pres">
      <dgm:prSet presAssocID="{E8A9CA5A-7DFB-4AB6-94F9-E678234E96A4}" presName="sibTrans" presStyleCnt="0"/>
      <dgm:spPr/>
    </dgm:pt>
    <dgm:pt modelId="{B75DFBEE-C599-45EE-BE3A-79A5DE291FC0}" type="pres">
      <dgm:prSet presAssocID="{F1E10FF5-DC34-4E04-B4AB-54A8033D408F}" presName="composite" presStyleCnt="0"/>
      <dgm:spPr/>
    </dgm:pt>
    <dgm:pt modelId="{FD26E070-6748-4638-B37D-D772E2D03380}" type="pres">
      <dgm:prSet presAssocID="{F1E10FF5-DC34-4E04-B4AB-54A8033D408F}" presName="First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B04EA5F3-C548-477B-A7A9-9EE990A00D72}" type="pres">
      <dgm:prSet presAssocID="{F1E10FF5-DC34-4E04-B4AB-54A8033D408F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DB52377B-C878-4B5B-B75D-9B95AF3AFCCD}" type="pres">
      <dgm:prSet presAssocID="{F1E10FF5-DC34-4E04-B4AB-54A8033D408F}" presName="Accent" presStyleLbl="parChTrans1D1" presStyleIdx="1" presStyleCnt="4"/>
      <dgm:spPr/>
    </dgm:pt>
    <dgm:pt modelId="{BC773944-4019-46BE-9402-05D0888DD5F9}" type="pres">
      <dgm:prSet presAssocID="{F1E10FF5-DC34-4E04-B4AB-54A8033D408F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8A1EBF6-327A-4E6B-944E-3A923206E858}" type="pres">
      <dgm:prSet presAssocID="{0C069C06-D611-4959-A2E4-BC76D7C2C24F}" presName="sibTrans" presStyleCnt="0"/>
      <dgm:spPr/>
    </dgm:pt>
    <dgm:pt modelId="{3E6E6C84-3D92-484D-A794-5007F4E34900}" type="pres">
      <dgm:prSet presAssocID="{706D83D8-C90C-4EB8-9176-3A8D31BF9F47}" presName="composite" presStyleCnt="0"/>
      <dgm:spPr/>
    </dgm:pt>
    <dgm:pt modelId="{0EC1EE4B-56D4-4A3B-8C5B-328BA50A43D3}" type="pres">
      <dgm:prSet presAssocID="{706D83D8-C90C-4EB8-9176-3A8D31BF9F47}" presName="FirstChild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DB265841-1224-4586-B5A0-8D9206163B25}" type="pres">
      <dgm:prSet presAssocID="{706D83D8-C90C-4EB8-9176-3A8D31BF9F47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</dgm:pt>
    <dgm:pt modelId="{39CBA264-F24C-4614-AA84-4F5AE7BE4918}" type="pres">
      <dgm:prSet presAssocID="{706D83D8-C90C-4EB8-9176-3A8D31BF9F47}" presName="Accent" presStyleLbl="parChTrans1D1" presStyleIdx="2" presStyleCnt="4"/>
      <dgm:spPr/>
    </dgm:pt>
    <dgm:pt modelId="{D427F8B5-8815-4615-B43F-3820B2D30E76}" type="pres">
      <dgm:prSet presAssocID="{706D83D8-C90C-4EB8-9176-3A8D31BF9F47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49E64020-B456-4915-89BC-77C7FC348E7B}" type="pres">
      <dgm:prSet presAssocID="{FE48FE8F-260B-4DB4-9AAD-008904AF6C06}" presName="sibTrans" presStyleCnt="0"/>
      <dgm:spPr/>
    </dgm:pt>
    <dgm:pt modelId="{FC17A2DD-C338-4A87-A7F8-D1AFF8CB18CC}" type="pres">
      <dgm:prSet presAssocID="{6BF838D6-5642-4043-BD5D-16AD20C782A3}" presName="composite" presStyleCnt="0"/>
      <dgm:spPr/>
    </dgm:pt>
    <dgm:pt modelId="{B2C92578-6E4B-4059-BAA2-260A7F3E354D}" type="pres">
      <dgm:prSet presAssocID="{6BF838D6-5642-4043-BD5D-16AD20C782A3}" presName="First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D6A62E43-4811-4E2E-84F2-CD21D645C6EE}" type="pres">
      <dgm:prSet presAssocID="{6BF838D6-5642-4043-BD5D-16AD20C782A3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E9215B45-DE84-4DDD-B968-11A5938E21E1}" type="pres">
      <dgm:prSet presAssocID="{6BF838D6-5642-4043-BD5D-16AD20C782A3}" presName="Accent" presStyleLbl="parChTrans1D1" presStyleIdx="3" presStyleCnt="4"/>
      <dgm:spPr/>
    </dgm:pt>
    <dgm:pt modelId="{7CDB7FA2-9C3F-4E1A-9272-E6EB3B195D46}" type="pres">
      <dgm:prSet presAssocID="{6BF838D6-5642-4043-BD5D-16AD20C782A3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433EBD13-5EA7-4651-9D09-21CD73687CB4}" srcId="{6BF838D6-5642-4043-BD5D-16AD20C782A3}" destId="{86998C10-6563-4264-9753-510B8D41E00E}" srcOrd="2" destOrd="0" parTransId="{3671F26D-615F-422B-86BD-14CB983736FC}" sibTransId="{8B3D7A5C-6AF3-4C56-8C42-B139C36FC0CB}"/>
    <dgm:cxn modelId="{5DA30222-F85A-46FB-96B9-4AB264B30C6D}" srcId="{6BF838D6-5642-4043-BD5D-16AD20C782A3}" destId="{C765C3B2-AAED-4A19-8CAD-AA758F4418A1}" srcOrd="1" destOrd="0" parTransId="{91E8FE50-8FB9-4C36-812A-53AF3F0473AC}" sibTransId="{44191DD6-E4FC-4D94-A831-0ADF77012DD0}"/>
    <dgm:cxn modelId="{949DF127-DD5C-2B43-9C92-35881723D569}" type="presOf" srcId="{C765C3B2-AAED-4A19-8CAD-AA758F4418A1}" destId="{7CDB7FA2-9C3F-4E1A-9272-E6EB3B195D46}" srcOrd="0" destOrd="0" presId="urn:microsoft.com/office/officeart/2011/layout/TabList"/>
    <dgm:cxn modelId="{264DBA2D-AC3A-476F-B180-F05373422BAF}" srcId="{27DA047C-79AF-4DD2-AECD-BE1A50635B33}" destId="{F1E10FF5-DC34-4E04-B4AB-54A8033D408F}" srcOrd="1" destOrd="0" parTransId="{FA3C51EB-81E2-4D26-81C3-9373847C99BC}" sibTransId="{0C069C06-D611-4959-A2E4-BC76D7C2C24F}"/>
    <dgm:cxn modelId="{F7F2BA30-51AF-1048-9414-376B929E5881}" type="presOf" srcId="{FDDB6152-CFEF-432E-B8A3-D45C05DC45D7}" destId="{682AF582-18DD-4E48-9C83-6F6BF1D49303}" srcOrd="0" destOrd="1" presId="urn:microsoft.com/office/officeart/2011/layout/TabList"/>
    <dgm:cxn modelId="{649F2C33-2707-4C0E-BA8F-BF6D5FAB5C0B}" srcId="{27DA047C-79AF-4DD2-AECD-BE1A50635B33}" destId="{706D83D8-C90C-4EB8-9176-3A8D31BF9F47}" srcOrd="2" destOrd="0" parTransId="{4FBA0C39-EADF-44E1-A1AC-1AC385F7B965}" sibTransId="{FE48FE8F-260B-4DB4-9AAD-008904AF6C06}"/>
    <dgm:cxn modelId="{6BBDFD34-7118-A740-883B-DFD8968E4D87}" type="presOf" srcId="{C373D518-B26C-4539-8195-B964FC4803F4}" destId="{BC773944-4019-46BE-9402-05D0888DD5F9}" srcOrd="0" destOrd="1" presId="urn:microsoft.com/office/officeart/2011/layout/TabList"/>
    <dgm:cxn modelId="{ABE7403E-C748-40A9-A376-31DDDC6AD643}" srcId="{706D83D8-C90C-4EB8-9176-3A8D31BF9F47}" destId="{62D2FE65-58C8-40A5-9AD7-0FEAECD03300}" srcOrd="1" destOrd="0" parTransId="{376120BC-8C92-4426-AA02-F512E7A5867B}" sibTransId="{DDA5558C-EB52-4188-A10E-650C3B9B7E2D}"/>
    <dgm:cxn modelId="{49E89B40-59EF-4443-B97C-3C7D7FE8F771}" srcId="{F1E10FF5-DC34-4E04-B4AB-54A8033D408F}" destId="{C373D518-B26C-4539-8195-B964FC4803F4}" srcOrd="2" destOrd="0" parTransId="{75DF1C86-A259-4F19-B936-209AF88630A4}" sibTransId="{66E5A6F9-077C-41B1-9D83-B5455944CB51}"/>
    <dgm:cxn modelId="{BE8AD646-E1DB-41C0-853B-DC98397C690B}" srcId="{6BA32EBA-4948-4250-9D53-3724588672D3}" destId="{F04EC9F6-51F6-48F8-80D9-9A7EF9BCBC9A}" srcOrd="1" destOrd="0" parTransId="{71844476-33C9-46EC-8DF6-20A499C4EA6C}" sibTransId="{B897E904-0376-4D4B-991B-F35D010971B5}"/>
    <dgm:cxn modelId="{B23DDB4B-E885-9A48-ADF1-ACBE896A25D3}" type="presOf" srcId="{13EEF86F-4C6F-4814-95CC-DEAA502E12D2}" destId="{ECE07388-96A7-41E8-BA2F-B8DE5F2B54F9}" srcOrd="0" destOrd="0" presId="urn:microsoft.com/office/officeart/2011/layout/TabList"/>
    <dgm:cxn modelId="{B9CF8D50-7CCB-4B1C-AFD6-8FBF27C61254}" srcId="{6BF838D6-5642-4043-BD5D-16AD20C782A3}" destId="{3FD5EB5D-94BE-4F11-9162-B647B6B7C7FC}" srcOrd="0" destOrd="0" parTransId="{A563A6A8-257B-4132-8D51-4C88238E9156}" sibTransId="{07A9D921-9154-4218-8527-604AC81BC2ED}"/>
    <dgm:cxn modelId="{611F8D53-10A9-4B12-87C5-6E45EB292A10}" srcId="{6BA32EBA-4948-4250-9D53-3724588672D3}" destId="{13EEF86F-4C6F-4814-95CC-DEAA502E12D2}" srcOrd="0" destOrd="0" parTransId="{EEC9EDE7-E89A-4465-80A3-7FB93BBA9593}" sibTransId="{EE954653-B4D8-457B-8247-45AB4A1D50C2}"/>
    <dgm:cxn modelId="{B28E1B5A-9D7E-9D4C-875C-276CDFB79D1F}" type="presOf" srcId="{706D83D8-C90C-4EB8-9176-3A8D31BF9F47}" destId="{DB265841-1224-4586-B5A0-8D9206163B25}" srcOrd="0" destOrd="0" presId="urn:microsoft.com/office/officeart/2011/layout/TabList"/>
    <dgm:cxn modelId="{5752EE65-6E44-47EC-9EDC-07F8FE066502}" srcId="{27DA047C-79AF-4DD2-AECD-BE1A50635B33}" destId="{6BA32EBA-4948-4250-9D53-3724588672D3}" srcOrd="0" destOrd="0" parTransId="{7CBB169E-E2E0-4C9E-AB65-DF26560D5E97}" sibTransId="{E8A9CA5A-7DFB-4AB6-94F9-E678234E96A4}"/>
    <dgm:cxn modelId="{C3AFBD66-357E-7944-9E0C-A0A76963689F}" type="presOf" srcId="{27DA047C-79AF-4DD2-AECD-BE1A50635B33}" destId="{36848823-0161-4BB4-BE6B-AF2D67065E09}" srcOrd="0" destOrd="0" presId="urn:microsoft.com/office/officeart/2011/layout/TabList"/>
    <dgm:cxn modelId="{F5CB2D6B-FA19-7B48-9E6C-FC8451465808}" type="presOf" srcId="{84266BD3-FB79-4E3E-9A58-5CC27E525D12}" destId="{BC773944-4019-46BE-9402-05D0888DD5F9}" srcOrd="0" destOrd="0" presId="urn:microsoft.com/office/officeart/2011/layout/TabList"/>
    <dgm:cxn modelId="{5916E86B-E486-3542-8B0E-1FB88100CE2F}" type="presOf" srcId="{7B800C2E-630C-43AE-8126-8365F8046934}" destId="{682AF582-18DD-4E48-9C83-6F6BF1D49303}" srcOrd="0" destOrd="2" presId="urn:microsoft.com/office/officeart/2011/layout/TabList"/>
    <dgm:cxn modelId="{E80ECE78-41D3-C04F-8B73-790E65F130B2}" type="presOf" srcId="{E7BF7020-552D-4FB4-B568-2FF5C2F6BFA3}" destId="{FD26E070-6748-4638-B37D-D772E2D03380}" srcOrd="0" destOrd="0" presId="urn:microsoft.com/office/officeart/2011/layout/TabList"/>
    <dgm:cxn modelId="{1FBBCE87-C455-4822-9CF0-4986AF5787E3}" srcId="{6BA32EBA-4948-4250-9D53-3724588672D3}" destId="{FDDB6152-CFEF-432E-B8A3-D45C05DC45D7}" srcOrd="2" destOrd="0" parTransId="{D6D68485-2B4C-45B2-8ABB-E0A8D6FF8557}" sibTransId="{40F2F79B-28CA-44BF-BCA6-B6F231831C18}"/>
    <dgm:cxn modelId="{6421798D-6F9D-49DC-9E7C-22D6B8F0D929}" srcId="{6BA32EBA-4948-4250-9D53-3724588672D3}" destId="{7B800C2E-630C-43AE-8126-8365F8046934}" srcOrd="3" destOrd="0" parTransId="{977AEA05-C84B-403E-B8AB-9A355E6D74F4}" sibTransId="{ED3C1E20-10D5-4269-9627-A7C7676CD396}"/>
    <dgm:cxn modelId="{674B9E8E-A6B0-5E4A-B238-3A267C0262B1}" type="presOf" srcId="{B255AED8-0A05-4B2D-BD9D-78F31CC276CB}" destId="{D427F8B5-8815-4615-B43F-3820B2D30E76}" srcOrd="0" destOrd="1" presId="urn:microsoft.com/office/officeart/2011/layout/TabList"/>
    <dgm:cxn modelId="{EFAA8F92-F89B-FA47-9462-3F8E880248CC}" type="presOf" srcId="{86998C10-6563-4264-9753-510B8D41E00E}" destId="{7CDB7FA2-9C3F-4E1A-9272-E6EB3B195D46}" srcOrd="0" destOrd="1" presId="urn:microsoft.com/office/officeart/2011/layout/TabList"/>
    <dgm:cxn modelId="{3BDF9B9A-B03C-4A19-8EF7-94EC10F08615}" srcId="{706D83D8-C90C-4EB8-9176-3A8D31BF9F47}" destId="{B255AED8-0A05-4B2D-BD9D-78F31CC276CB}" srcOrd="2" destOrd="0" parTransId="{35E39E40-1CF0-4CB6-8C27-919E721FA276}" sibTransId="{FA758D03-52E3-4CDC-943A-229621104952}"/>
    <dgm:cxn modelId="{09900AA1-2A45-E742-AEE6-8BBCCA8304F1}" type="presOf" srcId="{55D60923-31B3-4492-9F27-9117869CFA37}" destId="{0EC1EE4B-56D4-4A3B-8C5B-328BA50A43D3}" srcOrd="0" destOrd="0" presId="urn:microsoft.com/office/officeart/2011/layout/TabList"/>
    <dgm:cxn modelId="{22B9B4A4-483B-430C-8818-01A4C466C036}" srcId="{27DA047C-79AF-4DD2-AECD-BE1A50635B33}" destId="{6BF838D6-5642-4043-BD5D-16AD20C782A3}" srcOrd="3" destOrd="0" parTransId="{6A7404A9-8F7E-4527-B15D-6916E12F62DB}" sibTransId="{B6E828F7-493C-4D0E-B677-37691B4095BA}"/>
    <dgm:cxn modelId="{B95C49AC-7D31-4A7F-9778-244B1370A807}" srcId="{F1E10FF5-DC34-4E04-B4AB-54A8033D408F}" destId="{84266BD3-FB79-4E3E-9A58-5CC27E525D12}" srcOrd="1" destOrd="0" parTransId="{2FE78B84-70A8-4714-A04B-C87453303F4D}" sibTransId="{506F466E-37B6-4529-8EEF-0E44465EDB4F}"/>
    <dgm:cxn modelId="{991BE7B9-E001-0641-A5CF-720B39150A97}" type="presOf" srcId="{F1E10FF5-DC34-4E04-B4AB-54A8033D408F}" destId="{B04EA5F3-C548-477B-A7A9-9EE990A00D72}" srcOrd="0" destOrd="0" presId="urn:microsoft.com/office/officeart/2011/layout/TabList"/>
    <dgm:cxn modelId="{1BA2A8BA-2854-024C-A10A-CA0E527EA1C7}" type="presOf" srcId="{3FD5EB5D-94BE-4F11-9162-B647B6B7C7FC}" destId="{B2C92578-6E4B-4059-BAA2-260A7F3E354D}" srcOrd="0" destOrd="0" presId="urn:microsoft.com/office/officeart/2011/layout/TabList"/>
    <dgm:cxn modelId="{E534DABA-190B-3E49-B998-E2A1A034020F}" type="presOf" srcId="{62D2FE65-58C8-40A5-9AD7-0FEAECD03300}" destId="{D427F8B5-8815-4615-B43F-3820B2D30E76}" srcOrd="0" destOrd="0" presId="urn:microsoft.com/office/officeart/2011/layout/TabList"/>
    <dgm:cxn modelId="{9572BFC6-07C0-DC4D-95CB-142320CC7236}" type="presOf" srcId="{6BF838D6-5642-4043-BD5D-16AD20C782A3}" destId="{D6A62E43-4811-4E2E-84F2-CD21D645C6EE}" srcOrd="0" destOrd="0" presId="urn:microsoft.com/office/officeart/2011/layout/TabList"/>
    <dgm:cxn modelId="{E85958D4-92F4-4B13-BB47-DD05B48A7EE8}" srcId="{F1E10FF5-DC34-4E04-B4AB-54A8033D408F}" destId="{B239E9BF-F914-4DF8-AA89-87CE8209E601}" srcOrd="3" destOrd="0" parTransId="{D1CFCAA7-E296-40C3-84C5-942FC1346A63}" sibTransId="{7B382CF5-DB9D-4A80-8E57-F9181EB7284A}"/>
    <dgm:cxn modelId="{4B7FA3D6-BA22-B649-8D16-DAA23525E79A}" type="presOf" srcId="{B239E9BF-F914-4DF8-AA89-87CE8209E601}" destId="{BC773944-4019-46BE-9402-05D0888DD5F9}" srcOrd="0" destOrd="2" presId="urn:microsoft.com/office/officeart/2011/layout/TabList"/>
    <dgm:cxn modelId="{3601E7D9-BC59-FE4D-9797-65F768CBF847}" type="presOf" srcId="{6BA32EBA-4948-4250-9D53-3724588672D3}" destId="{BE366A9D-985F-4E50-A619-98ECC3F300DE}" srcOrd="0" destOrd="0" presId="urn:microsoft.com/office/officeart/2011/layout/TabList"/>
    <dgm:cxn modelId="{696826E1-FE72-2348-91F7-3252F3DB8CB3}" type="presOf" srcId="{F04EC9F6-51F6-48F8-80D9-9A7EF9BCBC9A}" destId="{682AF582-18DD-4E48-9C83-6F6BF1D49303}" srcOrd="0" destOrd="0" presId="urn:microsoft.com/office/officeart/2011/layout/TabList"/>
    <dgm:cxn modelId="{D1D9B6F2-87B9-48E0-8B82-09AB05E4C359}" srcId="{706D83D8-C90C-4EB8-9176-3A8D31BF9F47}" destId="{55D60923-31B3-4492-9F27-9117869CFA37}" srcOrd="0" destOrd="0" parTransId="{4061C748-80BF-460D-AD07-7E04DA1907C6}" sibTransId="{1D6DA0A8-9A05-47B5-9234-3E390FDF92CD}"/>
    <dgm:cxn modelId="{8E2830FE-243B-41A7-B345-E677C6A47922}" srcId="{F1E10FF5-DC34-4E04-B4AB-54A8033D408F}" destId="{E7BF7020-552D-4FB4-B568-2FF5C2F6BFA3}" srcOrd="0" destOrd="0" parTransId="{95DEE5D6-BCFB-4EB0-8915-30C66BC56618}" sibTransId="{70C8C559-61F9-4FD5-A913-976EE8D0B889}"/>
    <dgm:cxn modelId="{64A5F29E-9EE5-994B-857B-A418A41CF7BB}" type="presParOf" srcId="{36848823-0161-4BB4-BE6B-AF2D67065E09}" destId="{4CDD6049-B4D9-45AC-82C9-8CE462640367}" srcOrd="0" destOrd="0" presId="urn:microsoft.com/office/officeart/2011/layout/TabList"/>
    <dgm:cxn modelId="{B73AAD5E-3E5A-0D45-BDE9-A3D0B8C74257}" type="presParOf" srcId="{4CDD6049-B4D9-45AC-82C9-8CE462640367}" destId="{ECE07388-96A7-41E8-BA2F-B8DE5F2B54F9}" srcOrd="0" destOrd="0" presId="urn:microsoft.com/office/officeart/2011/layout/TabList"/>
    <dgm:cxn modelId="{5519E158-FFC5-1246-B9CB-CC0451F0DA57}" type="presParOf" srcId="{4CDD6049-B4D9-45AC-82C9-8CE462640367}" destId="{BE366A9D-985F-4E50-A619-98ECC3F300DE}" srcOrd="1" destOrd="0" presId="urn:microsoft.com/office/officeart/2011/layout/TabList"/>
    <dgm:cxn modelId="{52B3054B-0CA9-294D-94C8-796DD6152EF9}" type="presParOf" srcId="{4CDD6049-B4D9-45AC-82C9-8CE462640367}" destId="{EC0FD70A-536D-440A-8034-45EE19A8F346}" srcOrd="2" destOrd="0" presId="urn:microsoft.com/office/officeart/2011/layout/TabList"/>
    <dgm:cxn modelId="{2ED19509-7850-C14A-A2B3-9DDB76AC020E}" type="presParOf" srcId="{36848823-0161-4BB4-BE6B-AF2D67065E09}" destId="{682AF582-18DD-4E48-9C83-6F6BF1D49303}" srcOrd="1" destOrd="0" presId="urn:microsoft.com/office/officeart/2011/layout/TabList"/>
    <dgm:cxn modelId="{4F2331AD-7708-8B4A-98B1-7863AC060ED5}" type="presParOf" srcId="{36848823-0161-4BB4-BE6B-AF2D67065E09}" destId="{EAA43FB7-DE0A-4F0C-A09F-24ABFF6F4D4C}" srcOrd="2" destOrd="0" presId="urn:microsoft.com/office/officeart/2011/layout/TabList"/>
    <dgm:cxn modelId="{597467AE-653D-2543-A74F-24496755BFB6}" type="presParOf" srcId="{36848823-0161-4BB4-BE6B-AF2D67065E09}" destId="{B75DFBEE-C599-45EE-BE3A-79A5DE291FC0}" srcOrd="3" destOrd="0" presId="urn:microsoft.com/office/officeart/2011/layout/TabList"/>
    <dgm:cxn modelId="{2D52FEEB-613D-B24F-B718-AD5F8EAF47CF}" type="presParOf" srcId="{B75DFBEE-C599-45EE-BE3A-79A5DE291FC0}" destId="{FD26E070-6748-4638-B37D-D772E2D03380}" srcOrd="0" destOrd="0" presId="urn:microsoft.com/office/officeart/2011/layout/TabList"/>
    <dgm:cxn modelId="{11D8E5F3-ABAC-FA47-AC44-60DABFD88F2C}" type="presParOf" srcId="{B75DFBEE-C599-45EE-BE3A-79A5DE291FC0}" destId="{B04EA5F3-C548-477B-A7A9-9EE990A00D72}" srcOrd="1" destOrd="0" presId="urn:microsoft.com/office/officeart/2011/layout/TabList"/>
    <dgm:cxn modelId="{EDA9B8EE-3296-4B44-8F80-0AEA564580BC}" type="presParOf" srcId="{B75DFBEE-C599-45EE-BE3A-79A5DE291FC0}" destId="{DB52377B-C878-4B5B-B75D-9B95AF3AFCCD}" srcOrd="2" destOrd="0" presId="urn:microsoft.com/office/officeart/2011/layout/TabList"/>
    <dgm:cxn modelId="{B5CAF738-4A78-B147-BC4C-83E9F1FA28BA}" type="presParOf" srcId="{36848823-0161-4BB4-BE6B-AF2D67065E09}" destId="{BC773944-4019-46BE-9402-05D0888DD5F9}" srcOrd="4" destOrd="0" presId="urn:microsoft.com/office/officeart/2011/layout/TabList"/>
    <dgm:cxn modelId="{E9FEF878-5FA7-3446-9DE1-49C651B32E83}" type="presParOf" srcId="{36848823-0161-4BB4-BE6B-AF2D67065E09}" destId="{A8A1EBF6-327A-4E6B-944E-3A923206E858}" srcOrd="5" destOrd="0" presId="urn:microsoft.com/office/officeart/2011/layout/TabList"/>
    <dgm:cxn modelId="{CDA81AC7-E818-0240-9587-0984B5C7EF79}" type="presParOf" srcId="{36848823-0161-4BB4-BE6B-AF2D67065E09}" destId="{3E6E6C84-3D92-484D-A794-5007F4E34900}" srcOrd="6" destOrd="0" presId="urn:microsoft.com/office/officeart/2011/layout/TabList"/>
    <dgm:cxn modelId="{2A196239-2B74-F549-A132-B8F56FA20012}" type="presParOf" srcId="{3E6E6C84-3D92-484D-A794-5007F4E34900}" destId="{0EC1EE4B-56D4-4A3B-8C5B-328BA50A43D3}" srcOrd="0" destOrd="0" presId="urn:microsoft.com/office/officeart/2011/layout/TabList"/>
    <dgm:cxn modelId="{2EC79DD0-C471-F647-AB56-CFBB2AC6910D}" type="presParOf" srcId="{3E6E6C84-3D92-484D-A794-5007F4E34900}" destId="{DB265841-1224-4586-B5A0-8D9206163B25}" srcOrd="1" destOrd="0" presId="urn:microsoft.com/office/officeart/2011/layout/TabList"/>
    <dgm:cxn modelId="{4178DFC2-CA1C-C94E-B337-C55C09917090}" type="presParOf" srcId="{3E6E6C84-3D92-484D-A794-5007F4E34900}" destId="{39CBA264-F24C-4614-AA84-4F5AE7BE4918}" srcOrd="2" destOrd="0" presId="urn:microsoft.com/office/officeart/2011/layout/TabList"/>
    <dgm:cxn modelId="{132B24FF-FAC5-3845-8503-47C1D5F8614E}" type="presParOf" srcId="{36848823-0161-4BB4-BE6B-AF2D67065E09}" destId="{D427F8B5-8815-4615-B43F-3820B2D30E76}" srcOrd="7" destOrd="0" presId="urn:microsoft.com/office/officeart/2011/layout/TabList"/>
    <dgm:cxn modelId="{C3D3539E-2BBD-ED49-89FA-A9624E314646}" type="presParOf" srcId="{36848823-0161-4BB4-BE6B-AF2D67065E09}" destId="{49E64020-B456-4915-89BC-77C7FC348E7B}" srcOrd="8" destOrd="0" presId="urn:microsoft.com/office/officeart/2011/layout/TabList"/>
    <dgm:cxn modelId="{C3939CB8-247E-2D45-B89E-743D86DA0D3B}" type="presParOf" srcId="{36848823-0161-4BB4-BE6B-AF2D67065E09}" destId="{FC17A2DD-C338-4A87-A7F8-D1AFF8CB18CC}" srcOrd="9" destOrd="0" presId="urn:microsoft.com/office/officeart/2011/layout/TabList"/>
    <dgm:cxn modelId="{29F58159-4D4B-DE4C-B83E-C26726037233}" type="presParOf" srcId="{FC17A2DD-C338-4A87-A7F8-D1AFF8CB18CC}" destId="{B2C92578-6E4B-4059-BAA2-260A7F3E354D}" srcOrd="0" destOrd="0" presId="urn:microsoft.com/office/officeart/2011/layout/TabList"/>
    <dgm:cxn modelId="{E5223806-6BA3-F64B-89FD-FDD333CB7E73}" type="presParOf" srcId="{FC17A2DD-C338-4A87-A7F8-D1AFF8CB18CC}" destId="{D6A62E43-4811-4E2E-84F2-CD21D645C6EE}" srcOrd="1" destOrd="0" presId="urn:microsoft.com/office/officeart/2011/layout/TabList"/>
    <dgm:cxn modelId="{F30A80B1-A487-A84A-8BB8-9A7FBF095F0C}" type="presParOf" srcId="{FC17A2DD-C338-4A87-A7F8-D1AFF8CB18CC}" destId="{E9215B45-DE84-4DDD-B968-11A5938E21E1}" srcOrd="2" destOrd="0" presId="urn:microsoft.com/office/officeart/2011/layout/TabList"/>
    <dgm:cxn modelId="{2FB5116B-F29B-3A46-B6E9-79A7472652A7}" type="presParOf" srcId="{36848823-0161-4BB4-BE6B-AF2D67065E09}" destId="{7CDB7FA2-9C3F-4E1A-9272-E6EB3B195D46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62FE8-71A2-47BE-9FCB-EF5E479893B7}">
      <dsp:nvSpPr>
        <dsp:cNvPr id="0" name=""/>
        <dsp:cNvSpPr/>
      </dsp:nvSpPr>
      <dsp:spPr>
        <a:xfrm>
          <a:off x="0" y="4538184"/>
          <a:ext cx="390214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E5E2E-16F2-475C-9D73-64323787B32D}">
      <dsp:nvSpPr>
        <dsp:cNvPr id="0" name=""/>
        <dsp:cNvSpPr/>
      </dsp:nvSpPr>
      <dsp:spPr>
        <a:xfrm>
          <a:off x="0" y="3174770"/>
          <a:ext cx="390214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80FB7-6BE6-4CCD-B0A0-F4623CA9B7C5}">
      <dsp:nvSpPr>
        <dsp:cNvPr id="0" name=""/>
        <dsp:cNvSpPr/>
      </dsp:nvSpPr>
      <dsp:spPr>
        <a:xfrm>
          <a:off x="0" y="1811356"/>
          <a:ext cx="390214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49585-61C2-4151-8AD0-E13D36C24C8D}">
      <dsp:nvSpPr>
        <dsp:cNvPr id="0" name=""/>
        <dsp:cNvSpPr/>
      </dsp:nvSpPr>
      <dsp:spPr>
        <a:xfrm>
          <a:off x="0" y="447942"/>
          <a:ext cx="390214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2F6C7-8C72-491C-833F-F367A9B92B81}">
      <dsp:nvSpPr>
        <dsp:cNvPr id="0" name=""/>
        <dsp:cNvSpPr/>
      </dsp:nvSpPr>
      <dsp:spPr>
        <a:xfrm>
          <a:off x="1014558" y="965"/>
          <a:ext cx="2887590" cy="446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Trapped protons, Trapped electrons, Solar protons</a:t>
          </a:r>
          <a:endParaRPr lang="en-US" sz="1100" i="0" kern="1200" dirty="0">
            <a:latin typeface="+mn-lt"/>
          </a:endParaRPr>
        </a:p>
      </dsp:txBody>
      <dsp:txXfrm>
        <a:off x="1014558" y="965"/>
        <a:ext cx="2887590" cy="446977"/>
      </dsp:txXfrm>
    </dsp:sp>
    <dsp:sp modelId="{02D72A28-C5C6-40FF-AB89-B61361558D4B}">
      <dsp:nvSpPr>
        <dsp:cNvPr id="0" name=""/>
        <dsp:cNvSpPr/>
      </dsp:nvSpPr>
      <dsp:spPr>
        <a:xfrm>
          <a:off x="0" y="965"/>
          <a:ext cx="1014558" cy="44697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Total Ionizing Dose (TID)</a:t>
          </a:r>
          <a:endParaRPr lang="en-US" sz="1100" kern="1200" dirty="0">
            <a:latin typeface="+mn-lt"/>
          </a:endParaRPr>
        </a:p>
      </dsp:txBody>
      <dsp:txXfrm>
        <a:off x="21824" y="22789"/>
        <a:ext cx="970910" cy="425153"/>
      </dsp:txXfrm>
    </dsp:sp>
    <dsp:sp modelId="{32E94DCB-DF50-49E7-9F2E-76BBD2F11E09}">
      <dsp:nvSpPr>
        <dsp:cNvPr id="0" name=""/>
        <dsp:cNvSpPr/>
      </dsp:nvSpPr>
      <dsp:spPr>
        <a:xfrm>
          <a:off x="0" y="447942"/>
          <a:ext cx="3902149" cy="89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microelectronics</a:t>
          </a:r>
          <a:endParaRPr lang="en-US" sz="1100" b="0" kern="1200" dirty="0">
            <a:latin typeface="+mn-lt"/>
          </a:endParaRPr>
        </a:p>
      </dsp:txBody>
      <dsp:txXfrm>
        <a:off x="0" y="447942"/>
        <a:ext cx="3902149" cy="894088"/>
      </dsp:txXfrm>
    </dsp:sp>
    <dsp:sp modelId="{7548184B-33C9-47E8-B78C-32C0B2ABEA04}">
      <dsp:nvSpPr>
        <dsp:cNvPr id="0" name=""/>
        <dsp:cNvSpPr/>
      </dsp:nvSpPr>
      <dsp:spPr>
        <a:xfrm>
          <a:off x="1014558" y="1364379"/>
          <a:ext cx="2887590" cy="446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+mn-lt"/>
            </a:rPr>
            <a:t>Trapped protons, Trapped electrons, Solar protons, Neutrons</a:t>
          </a:r>
        </a:p>
      </dsp:txBody>
      <dsp:txXfrm>
        <a:off x="1014558" y="1364379"/>
        <a:ext cx="2887590" cy="446977"/>
      </dsp:txXfrm>
    </dsp:sp>
    <dsp:sp modelId="{6E23368A-F8FE-4CCE-A150-7963FAF0D3E9}">
      <dsp:nvSpPr>
        <dsp:cNvPr id="0" name=""/>
        <dsp:cNvSpPr/>
      </dsp:nvSpPr>
      <dsp:spPr>
        <a:xfrm>
          <a:off x="0" y="1364379"/>
          <a:ext cx="1014558" cy="44697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Displacement Damage Dose (DDD)</a:t>
          </a:r>
          <a:endParaRPr lang="en-US" sz="1100" kern="1200" dirty="0">
            <a:latin typeface="+mn-lt"/>
          </a:endParaRPr>
        </a:p>
      </dsp:txBody>
      <dsp:txXfrm>
        <a:off x="21824" y="1386203"/>
        <a:ext cx="970910" cy="425153"/>
      </dsp:txXfrm>
    </dsp:sp>
    <dsp:sp modelId="{96CCA5E8-30AC-44F8-A3B5-108DFF3EBF01}">
      <dsp:nvSpPr>
        <dsp:cNvPr id="0" name=""/>
        <dsp:cNvSpPr/>
      </dsp:nvSpPr>
      <dsp:spPr>
        <a:xfrm>
          <a:off x="0" y="1811356"/>
          <a:ext cx="3902149" cy="89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optical components and some electronics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solar cells</a:t>
          </a:r>
        </a:p>
      </dsp:txBody>
      <dsp:txXfrm>
        <a:off x="0" y="1811356"/>
        <a:ext cx="3902149" cy="894088"/>
      </dsp:txXfrm>
    </dsp:sp>
    <dsp:sp modelId="{1D811751-5C41-41EC-90F7-225FFA70E2AE}">
      <dsp:nvSpPr>
        <dsp:cNvPr id="0" name=""/>
        <dsp:cNvSpPr/>
      </dsp:nvSpPr>
      <dsp:spPr>
        <a:xfrm>
          <a:off x="1014558" y="2727793"/>
          <a:ext cx="2887590" cy="446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GCR heavy ions, Solar protons and heavy ions, Trapped protons, Neutrons</a:t>
          </a:r>
          <a:endParaRPr lang="en-US" sz="1100" kern="1200" dirty="0">
            <a:latin typeface="+mn-lt"/>
          </a:endParaRPr>
        </a:p>
      </dsp:txBody>
      <dsp:txXfrm>
        <a:off x="1014558" y="2727793"/>
        <a:ext cx="2887590" cy="446977"/>
      </dsp:txXfrm>
    </dsp:sp>
    <dsp:sp modelId="{194F3651-55DC-48E3-B3DE-CAD031DABC46}">
      <dsp:nvSpPr>
        <dsp:cNvPr id="0" name=""/>
        <dsp:cNvSpPr/>
      </dsp:nvSpPr>
      <dsp:spPr>
        <a:xfrm>
          <a:off x="0" y="2727793"/>
          <a:ext cx="1014558" cy="44697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Single-Event Effects (SEE)</a:t>
          </a:r>
          <a:endParaRPr lang="en-US" sz="1100" kern="1200" dirty="0">
            <a:latin typeface="+mn-lt"/>
          </a:endParaRPr>
        </a:p>
      </dsp:txBody>
      <dsp:txXfrm>
        <a:off x="21824" y="2749617"/>
        <a:ext cx="970910" cy="425153"/>
      </dsp:txXfrm>
    </dsp:sp>
    <dsp:sp modelId="{57805D69-153B-4DBB-B9E8-56DF707040B1}">
      <dsp:nvSpPr>
        <dsp:cNvPr id="0" name=""/>
        <dsp:cNvSpPr/>
      </dsp:nvSpPr>
      <dsp:spPr>
        <a:xfrm>
          <a:off x="0" y="3174770"/>
          <a:ext cx="3902149" cy="89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Data corruption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Noise on images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System shutdowns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Electronic component damage</a:t>
          </a:r>
        </a:p>
      </dsp:txBody>
      <dsp:txXfrm>
        <a:off x="0" y="3174770"/>
        <a:ext cx="3902149" cy="894088"/>
      </dsp:txXfrm>
    </dsp:sp>
    <dsp:sp modelId="{EA647770-3B8E-42CA-9DCA-F5E157F62ED6}">
      <dsp:nvSpPr>
        <dsp:cNvPr id="0" name=""/>
        <dsp:cNvSpPr/>
      </dsp:nvSpPr>
      <dsp:spPr>
        <a:xfrm>
          <a:off x="1014558" y="4091207"/>
          <a:ext cx="2887590" cy="4469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Particle radiation, Ultraviolet, Atomic oxygen, Micrometeoroids, Contamination</a:t>
          </a:r>
          <a:endParaRPr lang="en-US" sz="1100" kern="1200" dirty="0">
            <a:latin typeface="+mn-lt"/>
          </a:endParaRPr>
        </a:p>
      </dsp:txBody>
      <dsp:txXfrm>
        <a:off x="1014558" y="4091207"/>
        <a:ext cx="2887590" cy="446977"/>
      </dsp:txXfrm>
    </dsp:sp>
    <dsp:sp modelId="{AAE36146-4821-4D9B-A339-8FB69BDDC07C}">
      <dsp:nvSpPr>
        <dsp:cNvPr id="0" name=""/>
        <dsp:cNvSpPr/>
      </dsp:nvSpPr>
      <dsp:spPr>
        <a:xfrm>
          <a:off x="0" y="4091207"/>
          <a:ext cx="1014558" cy="44697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Surface Erosion</a:t>
          </a:r>
          <a:endParaRPr lang="en-US" sz="1100" kern="1200" dirty="0">
            <a:latin typeface="+mn-lt"/>
          </a:endParaRPr>
        </a:p>
      </dsp:txBody>
      <dsp:txXfrm>
        <a:off x="21824" y="4113031"/>
        <a:ext cx="970910" cy="425153"/>
      </dsp:txXfrm>
    </dsp:sp>
    <dsp:sp modelId="{DF8D0A44-F79E-47DC-A061-16DDEBABB030}">
      <dsp:nvSpPr>
        <dsp:cNvPr id="0" name=""/>
        <dsp:cNvSpPr/>
      </dsp:nvSpPr>
      <dsp:spPr>
        <a:xfrm>
          <a:off x="0" y="4538184"/>
          <a:ext cx="3902149" cy="89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thermal, electrical, optical properties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Degradation of structural integrity</a:t>
          </a:r>
        </a:p>
      </dsp:txBody>
      <dsp:txXfrm>
        <a:off x="0" y="4538184"/>
        <a:ext cx="3902149" cy="894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15B45-DE84-4DDD-B968-11A5938E21E1}">
      <dsp:nvSpPr>
        <dsp:cNvPr id="0" name=""/>
        <dsp:cNvSpPr/>
      </dsp:nvSpPr>
      <dsp:spPr>
        <a:xfrm>
          <a:off x="0" y="4575126"/>
          <a:ext cx="43912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BA264-F24C-4614-AA84-4F5AE7BE4918}">
      <dsp:nvSpPr>
        <dsp:cNvPr id="0" name=""/>
        <dsp:cNvSpPr/>
      </dsp:nvSpPr>
      <dsp:spPr>
        <a:xfrm>
          <a:off x="0" y="3200613"/>
          <a:ext cx="43912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2377B-C878-4B5B-B75D-9B95AF3AFCCD}">
      <dsp:nvSpPr>
        <dsp:cNvPr id="0" name=""/>
        <dsp:cNvSpPr/>
      </dsp:nvSpPr>
      <dsp:spPr>
        <a:xfrm>
          <a:off x="0" y="1826101"/>
          <a:ext cx="43912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FD70A-536D-440A-8034-45EE19A8F346}">
      <dsp:nvSpPr>
        <dsp:cNvPr id="0" name=""/>
        <dsp:cNvSpPr/>
      </dsp:nvSpPr>
      <dsp:spPr>
        <a:xfrm>
          <a:off x="0" y="451588"/>
          <a:ext cx="43912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07388-96A7-41E8-BA2F-B8DE5F2B54F9}">
      <dsp:nvSpPr>
        <dsp:cNvPr id="0" name=""/>
        <dsp:cNvSpPr/>
      </dsp:nvSpPr>
      <dsp:spPr>
        <a:xfrm>
          <a:off x="1141724" y="972"/>
          <a:ext cx="3249522" cy="450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+mn-lt"/>
            </a:rPr>
            <a:t>Dense, cold plasma, Hot plasma</a:t>
          </a:r>
        </a:p>
      </dsp:txBody>
      <dsp:txXfrm>
        <a:off x="1141724" y="972"/>
        <a:ext cx="3249522" cy="450615"/>
      </dsp:txXfrm>
    </dsp:sp>
    <dsp:sp modelId="{BE366A9D-985F-4E50-A619-98ECC3F300DE}">
      <dsp:nvSpPr>
        <dsp:cNvPr id="0" name=""/>
        <dsp:cNvSpPr/>
      </dsp:nvSpPr>
      <dsp:spPr>
        <a:xfrm>
          <a:off x="0" y="972"/>
          <a:ext cx="1141724" cy="4506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Surface Charging</a:t>
          </a:r>
          <a:endParaRPr lang="en-US" sz="1200" b="1" kern="1200">
            <a:latin typeface="+mn-lt"/>
          </a:endParaRPr>
        </a:p>
      </dsp:txBody>
      <dsp:txXfrm>
        <a:off x="22001" y="22973"/>
        <a:ext cx="1097722" cy="428614"/>
      </dsp:txXfrm>
    </dsp:sp>
    <dsp:sp modelId="{682AF582-18DD-4E48-9C83-6F6BF1D49303}">
      <dsp:nvSpPr>
        <dsp:cNvPr id="0" name=""/>
        <dsp:cNvSpPr/>
      </dsp:nvSpPr>
      <dsp:spPr>
        <a:xfrm>
          <a:off x="0" y="451588"/>
          <a:ext cx="4391247" cy="90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Biasing of instrument readings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Power drains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Physical damage</a:t>
          </a:r>
        </a:p>
      </dsp:txBody>
      <dsp:txXfrm>
        <a:off x="0" y="451588"/>
        <a:ext cx="4391247" cy="901366"/>
      </dsp:txXfrm>
    </dsp:sp>
    <dsp:sp modelId="{FD26E070-6748-4638-B37D-D772E2D03380}">
      <dsp:nvSpPr>
        <dsp:cNvPr id="0" name=""/>
        <dsp:cNvSpPr/>
      </dsp:nvSpPr>
      <dsp:spPr>
        <a:xfrm>
          <a:off x="1141724" y="1375485"/>
          <a:ext cx="3249522" cy="450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High-energy electrons</a:t>
          </a:r>
          <a:endParaRPr lang="en-US" sz="1200" b="1" i="0" kern="1200" dirty="0">
            <a:latin typeface="+mn-lt"/>
          </a:endParaRPr>
        </a:p>
      </dsp:txBody>
      <dsp:txXfrm>
        <a:off x="1141724" y="1375485"/>
        <a:ext cx="3249522" cy="450615"/>
      </dsp:txXfrm>
    </dsp:sp>
    <dsp:sp modelId="{B04EA5F3-C548-477B-A7A9-9EE990A00D72}">
      <dsp:nvSpPr>
        <dsp:cNvPr id="0" name=""/>
        <dsp:cNvSpPr/>
      </dsp:nvSpPr>
      <dsp:spPr>
        <a:xfrm>
          <a:off x="0" y="1375485"/>
          <a:ext cx="1141724" cy="4506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Deep Dielectric Charging</a:t>
          </a:r>
          <a:endParaRPr lang="en-US" sz="1200" b="1" kern="1200" dirty="0">
            <a:latin typeface="+mn-lt"/>
          </a:endParaRPr>
        </a:p>
      </dsp:txBody>
      <dsp:txXfrm>
        <a:off x="22001" y="1397486"/>
        <a:ext cx="1097722" cy="428614"/>
      </dsp:txXfrm>
    </dsp:sp>
    <dsp:sp modelId="{BC773944-4019-46BE-9402-05D0888DD5F9}">
      <dsp:nvSpPr>
        <dsp:cNvPr id="0" name=""/>
        <dsp:cNvSpPr/>
      </dsp:nvSpPr>
      <dsp:spPr>
        <a:xfrm>
          <a:off x="0" y="1826101"/>
          <a:ext cx="4391247" cy="90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Biasing of instrument readings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Electrical discharges causing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physical damage</a:t>
          </a:r>
        </a:p>
      </dsp:txBody>
      <dsp:txXfrm>
        <a:off x="0" y="1826101"/>
        <a:ext cx="4391247" cy="901366"/>
      </dsp:txXfrm>
    </dsp:sp>
    <dsp:sp modelId="{0EC1EE4B-56D4-4A3B-8C5B-328BA50A43D3}">
      <dsp:nvSpPr>
        <dsp:cNvPr id="0" name=""/>
        <dsp:cNvSpPr/>
      </dsp:nvSpPr>
      <dsp:spPr>
        <a:xfrm>
          <a:off x="1141724" y="2749998"/>
          <a:ext cx="3249522" cy="450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Micrometeoroids, Orbital debris</a:t>
          </a:r>
          <a:endParaRPr lang="en-US" sz="1200" b="1" kern="1200" dirty="0">
            <a:latin typeface="+mn-lt"/>
          </a:endParaRPr>
        </a:p>
      </dsp:txBody>
      <dsp:txXfrm>
        <a:off x="1141724" y="2749998"/>
        <a:ext cx="3249522" cy="450615"/>
      </dsp:txXfrm>
    </dsp:sp>
    <dsp:sp modelId="{DB265841-1224-4586-B5A0-8D9206163B25}">
      <dsp:nvSpPr>
        <dsp:cNvPr id="0" name=""/>
        <dsp:cNvSpPr/>
      </dsp:nvSpPr>
      <dsp:spPr>
        <a:xfrm>
          <a:off x="0" y="2749998"/>
          <a:ext cx="1141724" cy="4506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Structure Impacts</a:t>
          </a:r>
          <a:endParaRPr lang="en-US" sz="1200" b="1" kern="1200" dirty="0">
            <a:latin typeface="+mn-lt"/>
          </a:endParaRPr>
        </a:p>
      </dsp:txBody>
      <dsp:txXfrm>
        <a:off x="22001" y="2771999"/>
        <a:ext cx="1097722" cy="428614"/>
      </dsp:txXfrm>
    </dsp:sp>
    <dsp:sp modelId="{D427F8B5-8815-4615-B43F-3820B2D30E76}">
      <dsp:nvSpPr>
        <dsp:cNvPr id="0" name=""/>
        <dsp:cNvSpPr/>
      </dsp:nvSpPr>
      <dsp:spPr>
        <a:xfrm>
          <a:off x="0" y="3200613"/>
          <a:ext cx="4391247" cy="90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Structural damage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Decompression</a:t>
          </a:r>
        </a:p>
      </dsp:txBody>
      <dsp:txXfrm>
        <a:off x="0" y="3200613"/>
        <a:ext cx="4391247" cy="901366"/>
      </dsp:txXfrm>
    </dsp:sp>
    <dsp:sp modelId="{B2C92578-6E4B-4059-BAA2-260A7F3E354D}">
      <dsp:nvSpPr>
        <dsp:cNvPr id="0" name=""/>
        <dsp:cNvSpPr/>
      </dsp:nvSpPr>
      <dsp:spPr>
        <a:xfrm>
          <a:off x="1141724" y="4124511"/>
          <a:ext cx="3249522" cy="450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Neutral thermosphere</a:t>
          </a:r>
          <a:endParaRPr lang="en-US" sz="1200" b="1" kern="1200" dirty="0">
            <a:latin typeface="+mn-lt"/>
          </a:endParaRPr>
        </a:p>
      </dsp:txBody>
      <dsp:txXfrm>
        <a:off x="1141724" y="4124511"/>
        <a:ext cx="3249522" cy="450615"/>
      </dsp:txXfrm>
    </dsp:sp>
    <dsp:sp modelId="{D6A62E43-4811-4E2E-84F2-CD21D645C6EE}">
      <dsp:nvSpPr>
        <dsp:cNvPr id="0" name=""/>
        <dsp:cNvSpPr/>
      </dsp:nvSpPr>
      <dsp:spPr>
        <a:xfrm>
          <a:off x="0" y="4124511"/>
          <a:ext cx="1141724" cy="4506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Satellite Drag</a:t>
          </a:r>
          <a:endParaRPr lang="en-US" sz="1200" b="1" kern="1200" dirty="0">
            <a:latin typeface="+mn-lt"/>
          </a:endParaRPr>
        </a:p>
      </dsp:txBody>
      <dsp:txXfrm>
        <a:off x="22001" y="4146512"/>
        <a:ext cx="1097722" cy="428614"/>
      </dsp:txXfrm>
    </dsp:sp>
    <dsp:sp modelId="{7CDB7FA2-9C3F-4E1A-9272-E6EB3B195D46}">
      <dsp:nvSpPr>
        <dsp:cNvPr id="0" name=""/>
        <dsp:cNvSpPr/>
      </dsp:nvSpPr>
      <dsp:spPr>
        <a:xfrm>
          <a:off x="0" y="4575126"/>
          <a:ext cx="4391247" cy="90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Torques</a:t>
          </a:r>
          <a:endParaRPr lang="en-US" sz="1100" b="0" kern="1200" dirty="0">
            <a:latin typeface="+mn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1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Orbital decay</a:t>
          </a:r>
        </a:p>
      </dsp:txBody>
      <dsp:txXfrm>
        <a:off x="0" y="4575126"/>
        <a:ext cx="4391247" cy="901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DF6CD-A00E-A249-9826-1B0EEC4DC31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C87CE-2159-3B4A-B4C5-1131F7CB0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https://explorer1.jpl.nasa.gov/galleries/videos/</a:t>
            </a:r>
            <a:r>
              <a:rPr lang="en-US" dirty="0" err="1"/>
              <a:t>svs</a:t>
            </a:r>
            <a:r>
              <a:rPr lang="en-US" dirty="0"/>
              <a:t>/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</a:t>
            </a:r>
            <a:r>
              <a:rPr lang="en-US" dirty="0" err="1"/>
              <a:t>mission_pages</a:t>
            </a:r>
            <a:r>
              <a:rPr lang="en-US" dirty="0"/>
              <a:t>/explorer/</a:t>
            </a:r>
            <a:r>
              <a:rPr lang="en-US" dirty="0" err="1"/>
              <a:t>index.html</a:t>
            </a:r>
            <a:endParaRPr lang="en-US" dirty="0"/>
          </a:p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87CE-2159-3B4A-B4C5-1131F7CB0F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14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reading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87CE-2159-3B4A-B4C5-1131F7CB0F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4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A9395-2E9D-4358-963E-8F345E58845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3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DB67B-90D6-441D-BEFF-58FD9D91557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4213"/>
            <a:ext cx="4576763" cy="343217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1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B13AB-DED3-495B-9B73-6437EBB85E8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CBDA0-D11A-498F-8C8F-F42008BD253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4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29697-F53D-4AE0-BB57-85BFF0D1558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89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3CF8D-2487-49A2-B2E0-AB3F4A3E5DB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8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FF979-24A5-4549-BCDD-49859FE6EDF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7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Z=92</a:t>
            </a:r>
            <a:r>
              <a:rPr lang="en-US" baseline="0" dirty="0"/>
              <a:t> Uranium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56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52027-25B8-4062-AA09-BCE9BE47AF4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2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1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87CE-2159-3B4A-B4C5-1131F7CB0F1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6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the main slide</a:t>
            </a:r>
            <a:r>
              <a:rPr lang="en-US" baseline="0" dirty="0"/>
              <a:t>, for further reading and understanding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87CE-2159-3B4A-B4C5-1131F7CB0F1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6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Messenger, S. R., Summers, G. P., Burke, E. A., Walters, R. J. and </a:t>
            </a:r>
            <a:r>
              <a:rPr lang="en-US" dirty="0" err="1"/>
              <a:t>Xapsos</a:t>
            </a:r>
            <a:r>
              <a:rPr lang="en-US" dirty="0"/>
              <a:t>, M. A. (2001), Modeling solar cell degradation in space: A comparison of the NRL displacement damage dose and the JPL equivalent </a:t>
            </a:r>
            <a:r>
              <a:rPr lang="en-US" dirty="0" err="1"/>
              <a:t>fluence</a:t>
            </a:r>
            <a:r>
              <a:rPr lang="en-US" dirty="0"/>
              <a:t> approaches. </a:t>
            </a:r>
            <a:r>
              <a:rPr lang="en-US" dirty="0" err="1"/>
              <a:t>Prog</a:t>
            </a:r>
            <a:r>
              <a:rPr lang="en-US" dirty="0"/>
              <a:t>. </a:t>
            </a:r>
            <a:r>
              <a:rPr lang="en-US" dirty="0" err="1"/>
              <a:t>Photovolt</a:t>
            </a:r>
            <a:r>
              <a:rPr lang="en-US" dirty="0"/>
              <a:t>: Res. Appl., 9: 103–121. </a:t>
            </a:r>
            <a:r>
              <a:rPr lang="en-US" dirty="0" err="1"/>
              <a:t>doi</a:t>
            </a:r>
            <a:r>
              <a:rPr lang="en-US" dirty="0"/>
              <a:t>: 10.1002/pip.357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gisgeography.com</a:t>
            </a:r>
            <a:r>
              <a:rPr lang="en-US" dirty="0"/>
              <a:t>/geosynchronous-geostationary-orbits/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87CE-2159-3B4A-B4C5-1131F7CB0F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0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4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ERG: exploration</a:t>
            </a:r>
            <a:r>
              <a:rPr lang="en-US" baseline="0" dirty="0"/>
              <a:t> of </a:t>
            </a:r>
            <a:r>
              <a:rPr lang="en-US" baseline="0" dirty="0" err="1"/>
              <a:t>Energization</a:t>
            </a:r>
            <a:r>
              <a:rPr lang="en-US" baseline="0" dirty="0"/>
              <a:t> and Radiation in </a:t>
            </a:r>
            <a:r>
              <a:rPr lang="en-US" baseline="0" dirty="0" err="1"/>
              <a:t>Geospace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5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mms.space.swri.edu</a:t>
            </a:r>
            <a:r>
              <a:rPr lang="en-US" dirty="0"/>
              <a:t>/mission-2.html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3AFBC-21BD-B04A-BCBB-01FEBA571F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8BAAB-007F-4F58-BEF0-089E6EB3FDB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6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1B06-2341-4326-B234-C22D8CF3AA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7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173345" y="19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24785"/>
            <a:ext cx="1971675" cy="565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24785"/>
            <a:ext cx="5800725" cy="5652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64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61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1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3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5/14/12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3"/>
          </p:nvPr>
        </p:nvSpPr>
        <p:spPr>
          <a:xfrm>
            <a:off x="1905000" y="121602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68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572000" y="14478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301D4-DE5A-4EBF-A8D4-8E1BE7A39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80445"/>
            <a:ext cx="7886700" cy="11102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1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4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9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9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0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98AA8-F683-CA4A-B1FB-B474083F6503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D5CAA-F1A2-D14B-99BE-4230DF2608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0"/>
            <a:ext cx="9144000" cy="393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77133" y="29716"/>
            <a:ext cx="368930" cy="304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8E5D6-4932-5D41-8FC7-04C1209ED5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14416" y="941"/>
            <a:ext cx="363228" cy="365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41228" y="30657"/>
            <a:ext cx="367777" cy="304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2092"/>
            <a:ext cx="374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Weather</a:t>
            </a:r>
            <a:r>
              <a:rPr lang="en-US" dirty="0">
                <a:solidFill>
                  <a:schemeClr val="bg1"/>
                </a:solidFill>
              </a:rPr>
              <a:t> Bootcamp 2018</a:t>
            </a:r>
          </a:p>
        </p:txBody>
      </p:sp>
    </p:spTree>
    <p:extLst>
      <p:ext uri="{BB962C8B-B14F-4D97-AF65-F5344CB8AC3E}">
        <p14:creationId xmlns:p14="http://schemas.microsoft.com/office/powerpoint/2010/main" val="9737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sa.gov/mission_pages/newhorizons/main/index.html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jpe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064829" cy="115057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660066"/>
                </a:solidFill>
                <a:latin typeface="Helvetica"/>
                <a:cs typeface="Helvetica"/>
              </a:rPr>
              <a:t>Space Weather Impacts on Satellites/Space Assets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537" y="2992438"/>
            <a:ext cx="6858000" cy="1655762"/>
          </a:xfrm>
        </p:spPr>
        <p:txBody>
          <a:bodyPr/>
          <a:lstStyle/>
          <a:p>
            <a:r>
              <a:rPr lang="en-US" dirty="0" err="1"/>
              <a:t>Yihua</a:t>
            </a:r>
            <a:r>
              <a:rPr lang="en-US" dirty="0"/>
              <a:t> Zheng</a:t>
            </a:r>
          </a:p>
          <a:p>
            <a:r>
              <a:rPr lang="en-US" dirty="0"/>
              <a:t>Space Weather Laboratory (Code 674)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080" y="4973194"/>
            <a:ext cx="3377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Acknowledgement: </a:t>
            </a:r>
          </a:p>
          <a:p>
            <a:pPr algn="ctr"/>
            <a:r>
              <a:rPr lang="en-US" dirty="0"/>
              <a:t>Janet Barth</a:t>
            </a:r>
          </a:p>
          <a:p>
            <a:pPr algn="ctr"/>
            <a:r>
              <a:rPr lang="en-US" dirty="0"/>
              <a:t>Mike </a:t>
            </a:r>
            <a:r>
              <a:rPr lang="en-US" dirty="0" err="1"/>
              <a:t>Xapsos</a:t>
            </a:r>
            <a:r>
              <a:rPr lang="en-US" dirty="0"/>
              <a:t> &amp; Jonny </a:t>
            </a:r>
            <a:r>
              <a:rPr lang="en-US" dirty="0" err="1"/>
              <a:t>Pellish</a:t>
            </a:r>
            <a:endParaRPr lang="en-US" dirty="0"/>
          </a:p>
          <a:p>
            <a:pPr algn="ctr"/>
            <a:r>
              <a:rPr lang="en-US" dirty="0"/>
              <a:t>Joe Minow</a:t>
            </a:r>
          </a:p>
          <a:p>
            <a:pPr algn="ctr"/>
            <a:r>
              <a:rPr lang="en-US" dirty="0"/>
              <a:t>previous </a:t>
            </a:r>
            <a:r>
              <a:rPr lang="en-US" dirty="0" err="1"/>
              <a:t>bootcamp</a:t>
            </a:r>
            <a:r>
              <a:rPr lang="en-US" dirty="0"/>
              <a:t> participants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4025" y="5711858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7, 2018</a:t>
            </a:r>
          </a:p>
          <a:p>
            <a:r>
              <a:rPr lang="en-US" dirty="0">
                <a:solidFill>
                  <a:srgbClr val="C00000"/>
                </a:solidFill>
              </a:rPr>
              <a:t>Corrected: Feb 9, 2023</a:t>
            </a:r>
          </a:p>
          <a:p>
            <a:r>
              <a:rPr lang="en-US" dirty="0">
                <a:solidFill>
                  <a:srgbClr val="C00000"/>
                </a:solidFill>
              </a:rPr>
              <a:t>with right 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130213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Orbits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10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10" name="Picture 9" descr="2000px-Comparison_satellite_navigation_orbit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6" y="1417638"/>
            <a:ext cx="5207197" cy="52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5570" y="2532743"/>
            <a:ext cx="2558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observing assets in near-Earth environment</a:t>
            </a:r>
          </a:p>
        </p:txBody>
      </p:sp>
    </p:spTree>
    <p:extLst>
      <p:ext uri="{BB962C8B-B14F-4D97-AF65-F5344CB8AC3E}">
        <p14:creationId xmlns:p14="http://schemas.microsoft.com/office/powerpoint/2010/main" val="168679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746" y="52082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Orbit Classification Based on Inclination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19520"/>
            <a:ext cx="8185638" cy="368446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Inclined orbit</a:t>
            </a:r>
            <a:r>
              <a:rPr lang="en-US" sz="2000" dirty="0">
                <a:latin typeface="Helvetica"/>
                <a:cs typeface="Helvetica"/>
              </a:rPr>
              <a:t>: An orbit whose inclination in reference to the equatorial plane is not zero degrees. </a:t>
            </a:r>
          </a:p>
          <a:p>
            <a:pPr lvl="1"/>
            <a:r>
              <a:rPr lang="en-US" sz="2000" b="1" dirty="0">
                <a:latin typeface="Helvetica"/>
                <a:cs typeface="Helvetica"/>
              </a:rPr>
              <a:t>Polar orbit</a:t>
            </a:r>
            <a:r>
              <a:rPr lang="en-US" sz="2000" dirty="0">
                <a:latin typeface="Helvetica"/>
                <a:cs typeface="Helvetica"/>
              </a:rPr>
              <a:t>: An orbit that passes above or nearly above both poles of the planet on each revolution. Therefore it has an inclination of (or very close to) 90 degrees.</a:t>
            </a:r>
          </a:p>
          <a:p>
            <a:pPr lvl="1"/>
            <a:r>
              <a:rPr lang="en-US" sz="2000" b="1" dirty="0">
                <a:latin typeface="Helvetica"/>
                <a:cs typeface="Helvetica"/>
              </a:rPr>
              <a:t>Polar sun synchronous orbit</a:t>
            </a:r>
            <a:r>
              <a:rPr lang="en-US" sz="2000" dirty="0">
                <a:latin typeface="Helvetica"/>
                <a:cs typeface="Helvetica"/>
              </a:rPr>
              <a:t>: A nearly polar orbit that passes the equator at the same local time on every pass. Useful for image taking satellites because shadows will be nearly the same on every pass.</a:t>
            </a:r>
          </a:p>
          <a:p>
            <a:pPr lvl="2"/>
            <a:r>
              <a:rPr lang="en-US" dirty="0">
                <a:latin typeface="Helvetica"/>
                <a:cs typeface="Helvetica"/>
              </a:rPr>
              <a:t>DMSP satellites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11</a:t>
            </a:fld>
            <a:endParaRPr 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808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35215" y="459065"/>
            <a:ext cx="5643525" cy="59855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/>
                <a:cs typeface="Helvetica"/>
              </a:rPr>
              <a:t>Van Allen Probes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12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2" name="Picture 1" descr="make.rbsp-trackplot.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643"/>
            <a:ext cx="4670430" cy="4670430"/>
          </a:xfrm>
          <a:prstGeom prst="rect">
            <a:avLst/>
          </a:prstGeom>
        </p:spPr>
      </p:pic>
      <p:pic>
        <p:nvPicPr>
          <p:cNvPr id="3" name="Picture 2" descr="make.rbsp-trackplot.png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44" y="1153643"/>
            <a:ext cx="4601056" cy="2300528"/>
          </a:xfrm>
          <a:prstGeom prst="rect">
            <a:avLst/>
          </a:prstGeom>
        </p:spPr>
      </p:pic>
      <p:pic>
        <p:nvPicPr>
          <p:cNvPr id="9" name="Picture 8" descr="make.rbsp-trackplot.png (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44" y="3454171"/>
            <a:ext cx="4739804" cy="2369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9969" y="6061110"/>
            <a:ext cx="358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Spacecraft In an Elliptical Orbit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7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ERG/Arase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Orbit info</a:t>
            </a:r>
          </a:p>
          <a:p>
            <a:pPr lvl="1"/>
            <a:r>
              <a:rPr lang="en-US" dirty="0"/>
              <a:t>Altitude </a:t>
            </a:r>
          </a:p>
          <a:p>
            <a:pPr lvl="2"/>
            <a:r>
              <a:rPr lang="en-US" dirty="0"/>
              <a:t>Perigee about 440 km, Apogee: about 32,000 km</a:t>
            </a:r>
          </a:p>
          <a:p>
            <a:pPr lvl="1"/>
            <a:r>
              <a:rPr lang="en-US" dirty="0"/>
              <a:t>Inclination</a:t>
            </a:r>
          </a:p>
          <a:p>
            <a:pPr lvl="2"/>
            <a:r>
              <a:rPr lang="en-US" dirty="0"/>
              <a:t>32 degrees</a:t>
            </a:r>
          </a:p>
          <a:p>
            <a:pPr lvl="1"/>
            <a:r>
              <a:rPr lang="en-US" dirty="0"/>
              <a:t>Elliptical orbit</a:t>
            </a:r>
          </a:p>
          <a:p>
            <a:pPr lvl="1"/>
            <a:r>
              <a:rPr lang="en-US" dirty="0"/>
              <a:t>Period: 570 min</a:t>
            </a:r>
          </a:p>
          <a:p>
            <a:pPr lvl="2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erg_main_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17" y="3397769"/>
            <a:ext cx="4783683" cy="3189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8407" y="607767"/>
            <a:ext cx="45531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Energization</a:t>
            </a:r>
            <a:r>
              <a:rPr lang="en-US" dirty="0"/>
              <a:t> and Radiation in </a:t>
            </a:r>
            <a:r>
              <a:rPr lang="en-US" dirty="0" err="1"/>
              <a:t>Geospace</a:t>
            </a:r>
            <a:r>
              <a:rPr lang="en-US" dirty="0"/>
              <a:t> (ERG)</a:t>
            </a:r>
          </a:p>
          <a:p>
            <a:endParaRPr lang="en-US" dirty="0"/>
          </a:p>
          <a:p>
            <a:r>
              <a:rPr lang="en-US" dirty="0"/>
              <a:t>Japanese satellite of exploring radiation belts</a:t>
            </a:r>
          </a:p>
          <a:p>
            <a:r>
              <a:rPr lang="en-US" dirty="0"/>
              <a:t>Launched on Dec 20, 2016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60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72" y="386229"/>
            <a:ext cx="8515350" cy="833396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MMS (</a:t>
            </a:r>
            <a:r>
              <a:rPr lang="en-US" sz="2800" dirty="0" err="1"/>
              <a:t>Magnetospheric</a:t>
            </a:r>
            <a:r>
              <a:rPr lang="en-US" sz="2800" dirty="0"/>
              <a:t> </a:t>
            </a:r>
            <a:r>
              <a:rPr lang="en-US" sz="2800" dirty="0" err="1"/>
              <a:t>Multiscale</a:t>
            </a:r>
            <a:r>
              <a:rPr lang="en-US" sz="2800" dirty="0"/>
              <a:t> Mission)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 descr="mission_phases_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4" y="1219625"/>
            <a:ext cx="6959780" cy="3356161"/>
          </a:xfrm>
          <a:prstGeom prst="rect">
            <a:avLst/>
          </a:prstGeom>
        </p:spPr>
      </p:pic>
      <p:pic>
        <p:nvPicPr>
          <p:cNvPr id="5" name="Picture 4" descr="MMS_viis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6" y="3960768"/>
            <a:ext cx="4356484" cy="2897232"/>
          </a:xfrm>
          <a:prstGeom prst="rect">
            <a:avLst/>
          </a:prstGeom>
        </p:spPr>
      </p:pic>
      <p:pic>
        <p:nvPicPr>
          <p:cNvPr id="6" name="Picture 5" descr="MMS_cover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" y="4712310"/>
            <a:ext cx="4441515" cy="1644039"/>
          </a:xfrm>
          <a:prstGeom prst="rect">
            <a:avLst/>
          </a:prstGeom>
        </p:spPr>
      </p:pic>
      <p:pic>
        <p:nvPicPr>
          <p:cNvPr id="7" name="Picture 6" descr="MMS_stick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98" y="1225652"/>
            <a:ext cx="1683522" cy="16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Other Types of Orbits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15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" y="1848461"/>
            <a:ext cx="74217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Heliocentric Orbit</a:t>
            </a:r>
            <a:r>
              <a:rPr lang="en-US" sz="2400" dirty="0">
                <a:latin typeface="Helvetica"/>
                <a:cs typeface="Helvetica"/>
              </a:rPr>
              <a:t>: An orbit around the Sun.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STEREO A and STEREO B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Interplanetary space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At different planets (in reference to a planet)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7739" y="5256568"/>
            <a:ext cx="603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 in terms of </a:t>
            </a:r>
            <a:r>
              <a:rPr lang="en-US" dirty="0" err="1"/>
              <a:t>Rs</a:t>
            </a:r>
            <a:r>
              <a:rPr lang="en-US" dirty="0"/>
              <a:t> (solar radii) or AU (Astronomical Unit)</a:t>
            </a:r>
          </a:p>
        </p:txBody>
      </p:sp>
    </p:spTree>
    <p:extLst>
      <p:ext uri="{BB962C8B-B14F-4D97-AF65-F5344CB8AC3E}">
        <p14:creationId xmlns:p14="http://schemas.microsoft.com/office/powerpoint/2010/main" val="24438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Orbit/Mission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  <a:hlinkClick r:id="rId2"/>
              </a:rPr>
              <a:t>New Horizon to Pluto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16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355" y="3246921"/>
            <a:ext cx="489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http://www.jhu.edu/jhumag/1105web/pluto.html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355" y="3887979"/>
            <a:ext cx="547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Dr. </a:t>
            </a:r>
            <a:r>
              <a:rPr lang="en-US" dirty="0" err="1">
                <a:latin typeface="Helvetica"/>
                <a:cs typeface="Helvetica"/>
              </a:rPr>
              <a:t>Yanping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Guo</a:t>
            </a:r>
            <a:r>
              <a:rPr lang="en-US" dirty="0">
                <a:latin typeface="Helvetica"/>
                <a:cs typeface="Helvetica"/>
              </a:rPr>
              <a:t>, a mission design specialist at APL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355" y="4439873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Reduced the journey by at least three years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3350" y="2192728"/>
            <a:ext cx="4572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Closest approach to Pluto: 7:49:57 a.m. EDT (11:49:57 UTC) on July 14,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355" y="5039393"/>
            <a:ext cx="659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information about New Horizon</a:t>
            </a:r>
          </a:p>
          <a:p>
            <a:r>
              <a:rPr lang="en-US" dirty="0"/>
              <a:t>http://</a:t>
            </a:r>
            <a:r>
              <a:rPr lang="en-US" dirty="0" err="1"/>
              <a:t>www.nasa.gov</a:t>
            </a:r>
            <a:r>
              <a:rPr lang="en-US" dirty="0"/>
              <a:t>/</a:t>
            </a:r>
            <a:r>
              <a:rPr lang="en-US" dirty="0" err="1"/>
              <a:t>mission_pages</a:t>
            </a:r>
            <a:r>
              <a:rPr lang="en-US" dirty="0"/>
              <a:t>/</a:t>
            </a:r>
            <a:r>
              <a:rPr lang="en-US" dirty="0" err="1"/>
              <a:t>newhorizons</a:t>
            </a:r>
            <a:r>
              <a:rPr lang="en-US" dirty="0"/>
              <a:t>/main/</a:t>
            </a:r>
            <a:r>
              <a:rPr lang="en-US" dirty="0" err="1"/>
              <a:t>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74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Space Weather and Spacecraft Operations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13266" y="1286858"/>
            <a:ext cx="8517467" cy="5252055"/>
          </a:xfrm>
        </p:spPr>
        <p:txBody>
          <a:bodyPr/>
          <a:lstStyle/>
          <a:p>
            <a:r>
              <a:rPr lang="en-US" sz="2400" dirty="0"/>
              <a:t>The primary approach for the spacecraft industry to mitigate the effects of space weather is to </a:t>
            </a:r>
            <a:r>
              <a:rPr lang="en-US" sz="2400" dirty="0">
                <a:solidFill>
                  <a:srgbClr val="FF0000"/>
                </a:solidFill>
              </a:rPr>
              <a:t>design satellites to operate under extreme environmental conditions to the maximum extent possible within cost and resource constraints</a:t>
            </a:r>
          </a:p>
          <a:p>
            <a:pPr marL="457200" lvl="1" indent="0">
              <a:buNone/>
            </a:pPr>
            <a:r>
              <a:rPr lang="en-US" sz="1400" dirty="0"/>
              <a:t>“Severe Space Weather Events--Understanding Societal and Economic Impacts Workshop Report,”</a:t>
            </a:r>
          </a:p>
          <a:p>
            <a:pPr marL="457200" lvl="1" indent="0">
              <a:buNone/>
            </a:pPr>
            <a:r>
              <a:rPr lang="en-US" sz="1400" dirty="0"/>
              <a:t>National Academies Press, Washington, DC, 2008 http://</a:t>
            </a:r>
            <a:r>
              <a:rPr lang="en-US" sz="1400" dirty="0" err="1"/>
              <a:t>www.nap.edu</a:t>
            </a:r>
            <a:r>
              <a:rPr lang="en-US" sz="1400" dirty="0"/>
              <a:t>/catalog/12507.html</a:t>
            </a:r>
          </a:p>
          <a:p>
            <a:r>
              <a:rPr lang="en-US" sz="2400" b="1" dirty="0"/>
              <a:t>This technique is rarely 100% successful and space weather will typically end up impacting some aspect of a space mission</a:t>
            </a:r>
            <a:endParaRPr lang="en-US" sz="2400" dirty="0"/>
          </a:p>
          <a:p>
            <a:pPr lvl="1"/>
            <a:r>
              <a:rPr lang="en-US" sz="2000" dirty="0"/>
              <a:t>Some space weather issues are common to all spacecraft, e.g., space situational awareness is one example</a:t>
            </a:r>
          </a:p>
          <a:p>
            <a:pPr lvl="1"/>
            <a:r>
              <a:rPr lang="en-US" sz="2000" dirty="0"/>
              <a:t>Specific details of space weather interactions with a spacecraft are often unique because spacecraft systems are unique, there is no “standard” space weather support to mission operations </a:t>
            </a:r>
          </a:p>
          <a:p>
            <a:pPr lvl="1"/>
            <a:r>
              <a:rPr lang="en-US" sz="2000" dirty="0"/>
              <a:t>Miniaturization of space assets makes them more vulnerable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718" y="1395412"/>
            <a:ext cx="7772400" cy="1470025"/>
          </a:xfrm>
        </p:spPr>
        <p:txBody>
          <a:bodyPr/>
          <a:lstStyle/>
          <a:p>
            <a:r>
              <a:rPr lang="en-US" sz="3600" b="1" dirty="0">
                <a:solidFill>
                  <a:srgbClr val="660066"/>
                </a:solidFill>
                <a:latin typeface="Helvetica"/>
                <a:cs typeface="Helvetica"/>
              </a:rPr>
              <a:t>Space Weather impacts on spacecraft operation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4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72585"/>
            <a:ext cx="5372100" cy="5910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Helvetica"/>
                <a:cs typeface="Helvetica"/>
              </a:rPr>
              <a:t>Space Environment Model Use in Mission Life Cycle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7981" y="1376035"/>
            <a:ext cx="7094538" cy="3884613"/>
            <a:chOff x="720" y="1152"/>
            <a:chExt cx="4469" cy="2447"/>
          </a:xfrm>
        </p:grpSpPr>
        <p:sp>
          <p:nvSpPr>
            <p:cNvPr id="12293" name="Text Box 3"/>
            <p:cNvSpPr txBox="1">
              <a:spLocks noChangeArrowheads="1"/>
            </p:cNvSpPr>
            <p:nvPr/>
          </p:nvSpPr>
          <p:spPr bwMode="auto">
            <a:xfrm>
              <a:off x="1287" y="1152"/>
              <a:ext cx="1841" cy="2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Concept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Mission Planning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Design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Launch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Operations</a:t>
              </a:r>
            </a:p>
            <a:p>
              <a:pPr>
                <a:lnSpc>
                  <a:spcPct val="150000"/>
                </a:lnSpc>
              </a:pPr>
              <a:r>
                <a:rPr lang="en-US" sz="2400">
                  <a:latin typeface="Helvetica"/>
                  <a:cs typeface="Helvetica"/>
                </a:rPr>
                <a:t>Anomaly Resolution</a:t>
              </a:r>
            </a:p>
          </p:txBody>
        </p:sp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3490" y="1293"/>
              <a:ext cx="1502" cy="795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2086"/>
                  </a:solidFill>
                  <a:latin typeface="Helvetica"/>
                  <a:cs typeface="Helvetica"/>
                </a:rPr>
                <a:t>Space Climatology</a:t>
              </a:r>
            </a:p>
            <a:p>
              <a:r>
                <a:rPr lang="en-US" sz="2000" dirty="0">
                  <a:solidFill>
                    <a:srgbClr val="002086"/>
                  </a:solidFill>
                  <a:latin typeface="Helvetica"/>
                  <a:cs typeface="Helvetica"/>
                </a:rPr>
                <a:t>Minimize Risk</a:t>
              </a:r>
            </a:p>
          </p:txBody>
        </p:sp>
        <p:sp>
          <p:nvSpPr>
            <p:cNvPr id="12295" name="Text Box 5"/>
            <p:cNvSpPr txBox="1">
              <a:spLocks noChangeArrowheads="1"/>
            </p:cNvSpPr>
            <p:nvPr/>
          </p:nvSpPr>
          <p:spPr bwMode="auto">
            <a:xfrm>
              <a:off x="3456" y="2304"/>
              <a:ext cx="1733" cy="523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Space Weather</a:t>
              </a:r>
            </a:p>
            <a:p>
              <a:r>
                <a:rPr lang="en-US" sz="2000">
                  <a:solidFill>
                    <a:srgbClr val="002086"/>
                  </a:solidFill>
                  <a:latin typeface="Helvetica"/>
                  <a:cs typeface="Helvetica"/>
                </a:rPr>
                <a:t>Manage Residual Risk</a:t>
              </a:r>
            </a:p>
          </p:txBody>
        </p:sp>
        <p:sp>
          <p:nvSpPr>
            <p:cNvPr id="12296" name="Text Box 6"/>
            <p:cNvSpPr txBox="1">
              <a:spLocks noChangeArrowheads="1"/>
            </p:cNvSpPr>
            <p:nvPr/>
          </p:nvSpPr>
          <p:spPr bwMode="auto">
            <a:xfrm>
              <a:off x="4000" y="2976"/>
              <a:ext cx="582" cy="33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2086"/>
                  </a:solidFill>
                  <a:latin typeface="Helvetica"/>
                  <a:cs typeface="Helvetica"/>
                </a:rPr>
                <a:t>Both</a:t>
              </a:r>
            </a:p>
          </p:txBody>
        </p:sp>
        <p:sp>
          <p:nvSpPr>
            <p:cNvPr id="12297" name="AutoShape 7"/>
            <p:cNvSpPr>
              <a:spLocks/>
            </p:cNvSpPr>
            <p:nvPr/>
          </p:nvSpPr>
          <p:spPr bwMode="auto">
            <a:xfrm>
              <a:off x="3024" y="1248"/>
              <a:ext cx="288" cy="960"/>
            </a:xfrm>
            <a:prstGeom prst="rightBrace">
              <a:avLst>
                <a:gd name="adj1" fmla="val 27778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  <p:sp>
          <p:nvSpPr>
            <p:cNvPr id="12298" name="AutoShape 8"/>
            <p:cNvSpPr>
              <a:spLocks/>
            </p:cNvSpPr>
            <p:nvPr/>
          </p:nvSpPr>
          <p:spPr bwMode="auto">
            <a:xfrm>
              <a:off x="3024" y="2256"/>
              <a:ext cx="288" cy="624"/>
            </a:xfrm>
            <a:prstGeom prst="rightBrace">
              <a:avLst>
                <a:gd name="adj1" fmla="val 18056"/>
                <a:gd name="adj2" fmla="val 50000"/>
              </a:avLst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299" name="Line 9"/>
            <p:cNvSpPr>
              <a:spLocks noChangeShapeType="1"/>
            </p:cNvSpPr>
            <p:nvPr/>
          </p:nvSpPr>
          <p:spPr bwMode="auto">
            <a:xfrm>
              <a:off x="3312" y="3120"/>
              <a:ext cx="33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0" name="AutoShape 10"/>
            <p:cNvSpPr>
              <a:spLocks noChangeArrowheads="1"/>
            </p:cNvSpPr>
            <p:nvPr/>
          </p:nvSpPr>
          <p:spPr bwMode="auto">
            <a:xfrm rot="5400000">
              <a:off x="-24" y="1992"/>
              <a:ext cx="1920" cy="432"/>
            </a:xfrm>
            <a:custGeom>
              <a:avLst/>
              <a:gdLst>
                <a:gd name="T0" fmla="*/ 147 w 21600"/>
                <a:gd name="T1" fmla="*/ 0 h 21600"/>
                <a:gd name="T2" fmla="*/ 0 w 21600"/>
                <a:gd name="T3" fmla="*/ 4 h 21600"/>
                <a:gd name="T4" fmla="*/ 147 w 21600"/>
                <a:gd name="T5" fmla="*/ 9 h 21600"/>
                <a:gd name="T6" fmla="*/ 171 w 21600"/>
                <a:gd name="T7" fmla="*/ 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6300 h 21600"/>
                <a:gd name="T14" fmla="*/ 20351 w 21600"/>
                <a:gd name="T15" fmla="*/ 153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608" y="0"/>
                  </a:moveTo>
                  <a:lnTo>
                    <a:pt x="18608" y="6300"/>
                  </a:lnTo>
                  <a:lnTo>
                    <a:pt x="3375" y="6300"/>
                  </a:lnTo>
                  <a:lnTo>
                    <a:pt x="3375" y="15300"/>
                  </a:lnTo>
                  <a:lnTo>
                    <a:pt x="18608" y="15300"/>
                  </a:lnTo>
                  <a:lnTo>
                    <a:pt x="1860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300"/>
                  </a:moveTo>
                  <a:lnTo>
                    <a:pt x="1350" y="15300"/>
                  </a:lnTo>
                  <a:lnTo>
                    <a:pt x="2700" y="15300"/>
                  </a:lnTo>
                  <a:lnTo>
                    <a:pt x="2700" y="6300"/>
                  </a:lnTo>
                  <a:close/>
                </a:path>
                <a:path w="21600" h="21600">
                  <a:moveTo>
                    <a:pt x="0" y="6300"/>
                  </a:moveTo>
                  <a:lnTo>
                    <a:pt x="0" y="15300"/>
                  </a:lnTo>
                  <a:lnTo>
                    <a:pt x="675" y="15300"/>
                  </a:lnTo>
                  <a:lnTo>
                    <a:pt x="675" y="630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2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12301" name="Text Box 11"/>
            <p:cNvSpPr txBox="1">
              <a:spLocks noChangeArrowheads="1"/>
            </p:cNvSpPr>
            <p:nvPr/>
          </p:nvSpPr>
          <p:spPr bwMode="auto">
            <a:xfrm>
              <a:off x="1945" y="3366"/>
              <a:ext cx="3089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Models: big variety including assimilative ones</a:t>
              </a:r>
              <a:endParaRPr lang="en-US" sz="2400" dirty="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86600" y="6553200"/>
            <a:ext cx="1905000" cy="203200"/>
          </a:xfrm>
          <a:noFill/>
        </p:spPr>
        <p:txBody>
          <a:bodyPr/>
          <a:lstStyle/>
          <a:p>
            <a:fld id="{1390FF83-615A-432B-98F7-DC00D361E064}" type="slidenum">
              <a:rPr lang="en-US" smtClean="0">
                <a:latin typeface="Helvetica"/>
                <a:cs typeface="Helvetica"/>
              </a:rPr>
              <a:pPr/>
              <a:t>19</a:t>
            </a:fld>
            <a:endParaRPr lang="en-US"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>
            <a:endCxn id="12294" idx="3"/>
          </p:cNvCxnSpPr>
          <p:nvPr/>
        </p:nvCxnSpPr>
        <p:spPr>
          <a:xfrm flipH="1" flipV="1">
            <a:off x="7139774" y="2230966"/>
            <a:ext cx="1200877" cy="958145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42890" y="1813404"/>
            <a:ext cx="136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NASA Space Weather  services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447957" y="3348491"/>
            <a:ext cx="888131" cy="296335"/>
          </a:xfrm>
          <a:prstGeom prst="straightConnector1">
            <a:avLst/>
          </a:prstGeom>
          <a:ln w="69850">
            <a:solidFill>
              <a:srgbClr val="0E47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16104D6-844D-C6C7-E7D7-020DCCE47559}"/>
              </a:ext>
            </a:extLst>
          </p:cNvPr>
          <p:cNvSpPr txBox="1"/>
          <p:nvPr/>
        </p:nvSpPr>
        <p:spPr>
          <a:xfrm>
            <a:off x="152400" y="5997194"/>
            <a:ext cx="274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Courtesy: J. Barth (NASA/GSFC, ret.)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0501F-B908-C79E-0B31-163A57A9D321}"/>
              </a:ext>
            </a:extLst>
          </p:cNvPr>
          <p:cNvSpPr txBox="1"/>
          <p:nvPr/>
        </p:nvSpPr>
        <p:spPr>
          <a:xfrm>
            <a:off x="3129446" y="5516145"/>
            <a:ext cx="579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Effects of Space Weather on Technology Infrastructure,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Proceedings of the NATO ARW on Effects of Space Weather on Technology Infrastructure, Rhodes, Greece, from 25 to 29 March 2003. Editors: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Ioannis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Daglis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Part of the book series: NATO Science Series II: Mathematics, Physics and Chemistry (NAII, volume 176), “Prevention of Spacecraft Anomalies — The Role of Space Climate and Space Weather Models,“ Janet L. Barth, Pages 123-145.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68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54" y="1825624"/>
            <a:ext cx="7605346" cy="4056429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>
                <a:latin typeface="Helvetica"/>
                <a:cs typeface="Helvetica"/>
              </a:rPr>
              <a:t>Intro of man-made satellites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>
                <a:latin typeface="Helvetica"/>
                <a:cs typeface="Helvetica"/>
              </a:rPr>
              <a:t>Intro of different orbits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>
                <a:latin typeface="Helvetica"/>
                <a:cs typeface="Helvetica"/>
              </a:rPr>
              <a:t>Different types of space weather effects on satellites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>
                <a:latin typeface="Helvetica"/>
                <a:cs typeface="Helvetica"/>
              </a:rPr>
              <a:t>Satellite anomalies from the Oct 2003 and  the March 2012 space weather events</a:t>
            </a:r>
            <a:endParaRPr lang="en-US" sz="3200" b="1" dirty="0">
              <a:solidFill>
                <a:srgbClr val="660066"/>
              </a:solidFill>
              <a:latin typeface="Helvetica"/>
              <a:cs typeface="Helvetica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677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Space Climatology and Space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6047"/>
            <a:ext cx="7702062" cy="4167554"/>
          </a:xfrm>
        </p:spPr>
        <p:txBody>
          <a:bodyPr/>
          <a:lstStyle/>
          <a:p>
            <a:r>
              <a:rPr lang="en-US" sz="2800" dirty="0"/>
              <a:t>Space Climatology: </a:t>
            </a:r>
          </a:p>
          <a:p>
            <a:pPr lvl="1"/>
            <a:r>
              <a:rPr lang="en-US" dirty="0"/>
              <a:t>Variability over months to years</a:t>
            </a:r>
          </a:p>
          <a:p>
            <a:pPr lvl="1"/>
            <a:r>
              <a:rPr lang="en-US" dirty="0"/>
              <a:t>Space environment effects on both satellites and launch vehicles are best mitigated by good design</a:t>
            </a:r>
          </a:p>
          <a:p>
            <a:r>
              <a:rPr lang="en-US" sz="2800" dirty="0"/>
              <a:t>Space Weather</a:t>
            </a:r>
          </a:p>
          <a:p>
            <a:pPr lvl="1"/>
            <a:r>
              <a:rPr lang="en-US" dirty="0"/>
              <a:t>Variability over minutes to days</a:t>
            </a:r>
          </a:p>
          <a:p>
            <a:pPr lvl="1"/>
            <a:r>
              <a:rPr lang="en-US" dirty="0"/>
              <a:t>Effects mitigated by design or operational controls</a:t>
            </a:r>
          </a:p>
          <a:p>
            <a:pPr lvl="1"/>
            <a:r>
              <a:rPr lang="en-US" dirty="0"/>
              <a:t>Design satellites to withstand mean, extreme space weather events that may occur </a:t>
            </a:r>
            <a:r>
              <a:rPr lang="en-US" sz="2400" dirty="0"/>
              <a:t>during time on orbit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91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6959112" cy="68078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Space Environment &amp; Effects (1)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4253"/>
          <a:ext cx="8305800" cy="488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Ionizing Dose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(TID)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microelectronics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electrons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Displacement Damage Dose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(DDD)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optical components and some electronics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solar cells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electrons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Neutrons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Single-Event Effects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(SEE)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corruption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Noise on images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 shutdowns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Electronic component damage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GCR heavy ions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Solar protons and heavy ions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Trapped protons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Neutrons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 Erosion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thermal, electrical, optical properties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Degradation of structural integrity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Particle radiation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Ultraviolet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Atomic oxygen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Micrometeoroids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Contamination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A4D45-FB6F-9FE5-7AFE-60284EE39321}"/>
              </a:ext>
            </a:extLst>
          </p:cNvPr>
          <p:cNvSpPr txBox="1"/>
          <p:nvPr/>
        </p:nvSpPr>
        <p:spPr>
          <a:xfrm>
            <a:off x="756745" y="6356351"/>
            <a:ext cx="3143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Adapted from a chart by J. Barth</a:t>
            </a:r>
          </a:p>
        </p:txBody>
      </p:sp>
    </p:spTree>
    <p:extLst>
      <p:ext uri="{BB962C8B-B14F-4D97-AF65-F5344CB8AC3E}">
        <p14:creationId xmlns:p14="http://schemas.microsoft.com/office/powerpoint/2010/main" val="874013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347614"/>
            <a:ext cx="7600950" cy="84402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Space Environment &amp; Effects (2)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65225"/>
          <a:ext cx="8305800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Surface Charging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Biasing of instrument readings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drains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Physical damage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Dense, cold plasma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 plasma (ring current, aurora population) (few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to 10s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keV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Deep Dielectric Charging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Biasing of instrument readings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Electrical discharges causing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physical damage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High-energy electrons (&gt;300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keV</a:t>
                      </a: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Structure Impacts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Structural damage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Decompression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Micrometeoroids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Orbital debris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Satellite Drag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Torques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Orbital decay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Neutral thermosphere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5980" y="0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+mn-lt"/>
              </a:rPr>
              <a:t>UNCLASSIFIED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127C2-C228-7306-6BFB-6715AC0B2C2B}"/>
              </a:ext>
            </a:extLst>
          </p:cNvPr>
          <p:cNvSpPr txBox="1"/>
          <p:nvPr/>
        </p:nvSpPr>
        <p:spPr>
          <a:xfrm>
            <a:off x="771525" y="6158914"/>
            <a:ext cx="3143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Adapted from a chart by J. Barth</a:t>
            </a:r>
          </a:p>
        </p:txBody>
      </p:sp>
    </p:spTree>
    <p:extLst>
      <p:ext uri="{BB962C8B-B14F-4D97-AF65-F5344CB8AC3E}">
        <p14:creationId xmlns:p14="http://schemas.microsoft.com/office/powerpoint/2010/main" val="210579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592158" cy="6119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Space Environment &amp; Effects</a:t>
            </a:r>
            <a:br>
              <a:rPr lang="en-US" sz="2400" dirty="0"/>
            </a:br>
            <a:r>
              <a:rPr lang="en-US" sz="2000" i="1" dirty="0">
                <a:solidFill>
                  <a:srgbClr val="7030A0"/>
                </a:solidFill>
              </a:rPr>
              <a:t>another way (a previous </a:t>
            </a:r>
            <a:r>
              <a:rPr lang="en-US" sz="2000" i="1" dirty="0" err="1">
                <a:solidFill>
                  <a:srgbClr val="7030A0"/>
                </a:solidFill>
              </a:rPr>
              <a:t>bootcamp</a:t>
            </a:r>
            <a:r>
              <a:rPr lang="en-US" sz="2000" i="1" dirty="0">
                <a:solidFill>
                  <a:srgbClr val="7030A0"/>
                </a:solidFill>
              </a:rPr>
              <a:t> participant)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44010"/>
          <a:ext cx="3902149" cy="5433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4572000" y="1244009"/>
          <a:ext cx="4391247" cy="5477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9917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yl-Space Environment and Effe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1"/>
            <a:ext cx="9220697" cy="5594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8946" y="5736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7030A0"/>
                </a:solidFill>
              </a:rPr>
              <a:t>another way (Beryl </a:t>
            </a:r>
            <a:r>
              <a:rPr lang="en-US" i="1" dirty="0" err="1">
                <a:solidFill>
                  <a:srgbClr val="7030A0"/>
                </a:solidFill>
              </a:rPr>
              <a:t>Hovis-Afflerbach</a:t>
            </a:r>
            <a:r>
              <a:rPr lang="en-US" i="1" dirty="0">
                <a:solidFill>
                  <a:srgbClr val="7030A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30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dBelt_fi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65" y="771873"/>
            <a:ext cx="1505160" cy="1041570"/>
          </a:xfrm>
          <a:prstGeom prst="rect">
            <a:avLst/>
          </a:prstGeom>
        </p:spPr>
      </p:pic>
      <p:pic>
        <p:nvPicPr>
          <p:cNvPr id="5" name="Picture 4" descr="Magnificent_CME_Erupts_on_the_Sun_-_August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24" y="2954900"/>
            <a:ext cx="1024623" cy="576351"/>
          </a:xfrm>
          <a:prstGeom prst="rect">
            <a:avLst/>
          </a:prstGeom>
        </p:spPr>
      </p:pic>
      <p:pic>
        <p:nvPicPr>
          <p:cNvPr id="6" name="Picture 5" descr="475pxssc2005-14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24" y="3554688"/>
            <a:ext cx="944745" cy="718006"/>
          </a:xfrm>
          <a:prstGeom prst="rect">
            <a:avLst/>
          </a:prstGeom>
        </p:spPr>
      </p:pic>
      <p:pic>
        <p:nvPicPr>
          <p:cNvPr id="7" name="Picture 6" descr="SA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24" y="2325645"/>
            <a:ext cx="1000445" cy="629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4079" y="1507355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Radiation Belts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6319" y="3076530"/>
            <a:ext cx="6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3824" y="3729025"/>
            <a:ext cx="7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GCRs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876" y="2482201"/>
            <a:ext cx="55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8449" y="237004"/>
            <a:ext cx="2130128" cy="307777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Electron radiation storms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14814" y="1956313"/>
            <a:ext cx="213391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Ion radiation storms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02973" y="1832237"/>
            <a:ext cx="0" cy="24815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31726" y="2069248"/>
            <a:ext cx="1398037" cy="738664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Internal electrostatic discharge</a:t>
            </a:r>
          </a:p>
        </p:txBody>
      </p:sp>
      <p:sp>
        <p:nvSpPr>
          <p:cNvPr id="58" name="TextBox 57"/>
          <p:cNvSpPr txBox="1"/>
          <p:nvPr/>
        </p:nvSpPr>
        <p:spPr>
          <a:xfrm rot="5400000">
            <a:off x="3202037" y="2891099"/>
            <a:ext cx="2046316" cy="369332"/>
          </a:xfrm>
          <a:prstGeom prst="rect">
            <a:avLst/>
          </a:prstGeom>
          <a:solidFill>
            <a:srgbClr val="E6E0E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Single event effects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9682" y="5840572"/>
            <a:ext cx="350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Mission </a:t>
            </a:r>
            <a:r>
              <a:rPr lang="en-US" b="1" u="sng" dirty="0">
                <a:solidFill>
                  <a:srgbClr val="660066"/>
                </a:solidFill>
              </a:rPr>
              <a:t>Concept/Planning/Design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4383" y="5840572"/>
            <a:ext cx="1713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Mission </a:t>
            </a:r>
            <a:r>
              <a:rPr lang="en-US" b="1" u="sng" dirty="0">
                <a:solidFill>
                  <a:srgbClr val="660066"/>
                </a:solidFill>
              </a:rPr>
              <a:t>Launch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33729" y="6248572"/>
            <a:ext cx="209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Mission </a:t>
            </a:r>
            <a:r>
              <a:rPr lang="en-US" b="1" u="sng" dirty="0">
                <a:solidFill>
                  <a:srgbClr val="660066"/>
                </a:solidFill>
              </a:rPr>
              <a:t>Operations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29763" y="6248572"/>
            <a:ext cx="216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660066"/>
                </a:solidFill>
              </a:rPr>
              <a:t>Anomaly Resolution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79682" y="5840572"/>
            <a:ext cx="4900954" cy="408000"/>
          </a:xfrm>
          <a:prstGeom prst="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32" y="4170242"/>
            <a:ext cx="788291" cy="6858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Space Weather Hazar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53" y="2069248"/>
            <a:ext cx="1011824" cy="74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8192925" y="3076530"/>
            <a:ext cx="951075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Ring current, aurora, plasma sheet (&lt;100 </a:t>
            </a:r>
            <a:r>
              <a:rPr lang="en-US" sz="1400" b="1" dirty="0" err="1"/>
              <a:t>keV</a:t>
            </a:r>
            <a:r>
              <a:rPr lang="en-US" sz="1400" b="1" dirty="0"/>
              <a:t>)</a:t>
            </a:r>
          </a:p>
        </p:txBody>
      </p:sp>
      <p:sp>
        <p:nvSpPr>
          <p:cNvPr id="52" name="Rectangle 51"/>
          <p:cNvSpPr/>
          <p:nvPr/>
        </p:nvSpPr>
        <p:spPr>
          <a:xfrm rot="5400000">
            <a:off x="6633767" y="2446339"/>
            <a:ext cx="180049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Surface Charging</a:t>
            </a:r>
          </a:p>
        </p:txBody>
      </p:sp>
      <p:pic>
        <p:nvPicPr>
          <p:cNvPr id="59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77" y="3596243"/>
            <a:ext cx="864054" cy="6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297915main_SpaceWxAviation260x17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" y="3265208"/>
            <a:ext cx="1288094" cy="103447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3902" y="2337866"/>
            <a:ext cx="1288094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Radiation Impacts on Aviation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31726" y="4691755"/>
            <a:ext cx="252934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Ionizing Dose (long term effect)</a:t>
            </a:r>
          </a:p>
          <a:p>
            <a:pPr algn="ctr"/>
            <a:r>
              <a:rPr lang="en-US" sz="1400" dirty="0"/>
              <a:t>&gt;100 </a:t>
            </a:r>
            <a:r>
              <a:rPr lang="en-US" sz="1400" dirty="0" err="1"/>
              <a:t>keV</a:t>
            </a:r>
            <a:r>
              <a:rPr lang="en-US" sz="1400" dirty="0"/>
              <a:t> electrons</a:t>
            </a:r>
          </a:p>
          <a:p>
            <a:pPr algn="ctr"/>
            <a:r>
              <a:rPr lang="en-US" sz="1400" dirty="0"/>
              <a:t>&gt;1 MeV protons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515" y="4671454"/>
            <a:ext cx="1595309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Aviation Safety</a:t>
            </a:r>
          </a:p>
        </p:txBody>
      </p:sp>
      <p:pic>
        <p:nvPicPr>
          <p:cNvPr id="48" name="Picture 47" descr="satelliteThumb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65" y="3140372"/>
            <a:ext cx="1271436" cy="1271436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>
          <a:xfrm>
            <a:off x="5801539" y="2779327"/>
            <a:ext cx="0" cy="40920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314499" y="3265208"/>
            <a:ext cx="72603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235247" y="2705388"/>
            <a:ext cx="8388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3211069" y="3729025"/>
            <a:ext cx="829460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414635" y="3761791"/>
            <a:ext cx="726030" cy="144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1236744" y="2779327"/>
            <a:ext cx="387554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1098641" y="3012004"/>
            <a:ext cx="331880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6412102" y="3769002"/>
            <a:ext cx="56870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7822631" y="3773518"/>
            <a:ext cx="370294" cy="838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5801539" y="4392257"/>
            <a:ext cx="0" cy="2994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6" idx="2"/>
          </p:cNvCxnSpPr>
          <p:nvPr/>
        </p:nvCxnSpPr>
        <p:spPr>
          <a:xfrm>
            <a:off x="2682997" y="4272694"/>
            <a:ext cx="0" cy="102502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2682997" y="5297714"/>
            <a:ext cx="2145452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8580636" y="4671454"/>
            <a:ext cx="0" cy="7183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 flipV="1">
            <a:off x="7361074" y="5332316"/>
            <a:ext cx="1219562" cy="838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831679" y="544781"/>
            <a:ext cx="0" cy="24815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6958577" y="394244"/>
            <a:ext cx="103255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987306" y="427937"/>
            <a:ext cx="0" cy="4554901"/>
          </a:xfrm>
          <a:prstGeom prst="line">
            <a:avLst/>
          </a:prstGeom>
          <a:ln>
            <a:solidFill>
              <a:srgbClr val="0000FF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7361074" y="5001994"/>
            <a:ext cx="630055" cy="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619939" y="3012004"/>
            <a:ext cx="0" cy="37673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570714" y="3388736"/>
            <a:ext cx="69857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1603601" y="2764051"/>
            <a:ext cx="0" cy="624958"/>
          </a:xfrm>
          <a:prstGeom prst="line">
            <a:avLst/>
          </a:prstGeom>
          <a:ln w="190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430521" y="3919812"/>
            <a:ext cx="28429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430521" y="3012004"/>
            <a:ext cx="0" cy="932629"/>
          </a:xfrm>
          <a:prstGeom prst="line">
            <a:avLst/>
          </a:prstGeom>
          <a:ln w="190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42345" y="739468"/>
            <a:ext cx="30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Helpful Visuals/Slides</a:t>
            </a:r>
          </a:p>
        </p:txBody>
      </p:sp>
    </p:spTree>
    <p:extLst>
      <p:ext uri="{BB962C8B-B14F-4D97-AF65-F5344CB8AC3E}">
        <p14:creationId xmlns:p14="http://schemas.microsoft.com/office/powerpoint/2010/main" val="1152212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883" y="471452"/>
            <a:ext cx="6403034" cy="4959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Visual Representation of Space Environment Hazards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at_impacts_Mazur_Space_Weather_Impac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8164" r="4734" b="6967"/>
          <a:stretch/>
        </p:blipFill>
        <p:spPr>
          <a:xfrm>
            <a:off x="551543" y="1037771"/>
            <a:ext cx="7837715" cy="58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79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029" y="365514"/>
            <a:ext cx="6962161" cy="7688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Space Environment Effects/Anomalies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03" y="1011280"/>
            <a:ext cx="5939367" cy="5710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6083" y="5666293"/>
            <a:ext cx="160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McKnight 2015</a:t>
            </a:r>
          </a:p>
        </p:txBody>
      </p:sp>
    </p:spTree>
    <p:extLst>
      <p:ext uri="{BB962C8B-B14F-4D97-AF65-F5344CB8AC3E}">
        <p14:creationId xmlns:p14="http://schemas.microsoft.com/office/powerpoint/2010/main" val="638616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CFB22A-DD8F-4954-88A1-CA7200D4796E}" type="slidenum">
              <a:rPr lang="en-US" smtClean="0">
                <a:latin typeface="Helvetica"/>
                <a:cs typeface="Helvetica"/>
              </a:rPr>
              <a:pPr/>
              <a:t>28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702419"/>
            <a:ext cx="7677150" cy="5532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Helvetica"/>
                <a:cs typeface="Helvetica"/>
              </a:rPr>
              <a:t>Space Environment Impacts/Anomalies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428750"/>
            <a:ext cx="7772400" cy="4581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Helvetica"/>
                <a:cs typeface="Helvetica"/>
              </a:rPr>
              <a:t>According to a study by the Aerospace Corporation the </a:t>
            </a:r>
            <a:r>
              <a:rPr lang="en-US" sz="2000" dirty="0">
                <a:solidFill>
                  <a:srgbClr val="E900AE"/>
                </a:solidFill>
                <a:latin typeface="Helvetica"/>
                <a:cs typeface="Helvetica"/>
              </a:rPr>
              <a:t>2 most common types of spacecraft anomalies by far are due to electrostatic discharge (ESD) and single event effects (SEE)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Helvetica"/>
                <a:cs typeface="Helvetica"/>
              </a:rPr>
              <a:t>Reported results*:</a:t>
            </a:r>
            <a:endParaRPr lang="en-US" sz="1400" dirty="0">
              <a:latin typeface="Helvetica"/>
              <a:cs typeface="Helvetic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78497"/>
              </p:ext>
            </p:extLst>
          </p:nvPr>
        </p:nvGraphicFramePr>
        <p:xfrm>
          <a:off x="703384" y="2927839"/>
          <a:ext cx="6734908" cy="2326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6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357">
                <a:tc>
                  <a:txBody>
                    <a:bodyPr/>
                    <a:lstStyle/>
                    <a:p>
                      <a:r>
                        <a:rPr lang="en-US" dirty="0"/>
                        <a:t>Anomaly Type: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Occurrences: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r>
                        <a:rPr lang="en-US" b="1" dirty="0"/>
                        <a:t>ESD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r>
                        <a:rPr lang="en-US" b="1" dirty="0"/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r>
                        <a:rPr lang="en-US" b="1" dirty="0"/>
                        <a:t>Total Dose and Damage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r>
                        <a:rPr lang="en-US" b="1" dirty="0"/>
                        <a:t>Miscellaneous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337" name="TextBox 7"/>
          <p:cNvSpPr txBox="1">
            <a:spLocks noChangeArrowheads="1"/>
          </p:cNvSpPr>
          <p:nvPr/>
        </p:nvSpPr>
        <p:spPr bwMode="auto">
          <a:xfrm>
            <a:off x="190500" y="5600700"/>
            <a:ext cx="8810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* H.C. Koons et al., 6</a:t>
            </a:r>
            <a:r>
              <a:rPr lang="en-US" sz="1400" baseline="30000">
                <a:solidFill>
                  <a:schemeClr val="tx1"/>
                </a:solidFill>
                <a:latin typeface="Helvetica"/>
                <a:cs typeface="Helvetica"/>
              </a:rPr>
              <a:t>th</a:t>
            </a:r>
            <a:r>
              <a:rPr lang="en-US" sz="1400">
                <a:solidFill>
                  <a:schemeClr val="tx1"/>
                </a:solidFill>
                <a:latin typeface="Helvetica"/>
                <a:cs typeface="Helvetica"/>
              </a:rPr>
              <a:t> Spacecraft Technology Conference, AFRL-VS-TR-20001578, Sept. 2000 </a:t>
            </a:r>
          </a:p>
        </p:txBody>
      </p:sp>
      <p:cxnSp>
        <p:nvCxnSpPr>
          <p:cNvPr id="13338" name="Straight Arrow Connector 8"/>
          <p:cNvCxnSpPr>
            <a:cxnSpLocks noChangeShapeType="1"/>
          </p:cNvCxnSpPr>
          <p:nvPr/>
        </p:nvCxnSpPr>
        <p:spPr bwMode="auto">
          <a:xfrm rot="16200000" flipH="1">
            <a:off x="852488" y="4262437"/>
            <a:ext cx="876300" cy="752475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02113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6388" y="20299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Helvetica"/>
                <a:cs typeface="Helvetica"/>
              </a:rPr>
              <a:t>A few types of space weather impacts on spacecraft</a:t>
            </a:r>
            <a:br>
              <a:rPr lang="en-US" b="1" dirty="0">
                <a:solidFill>
                  <a:srgbClr val="660066"/>
                </a:solidFill>
                <a:latin typeface="Helvetica"/>
                <a:cs typeface="Helvetica"/>
              </a:rPr>
            </a:br>
            <a:endParaRPr lang="en-US" b="1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0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30" y="472462"/>
            <a:ext cx="7596554" cy="841985"/>
          </a:xfrm>
        </p:spPr>
        <p:txBody>
          <a:bodyPr/>
          <a:lstStyle/>
          <a:p>
            <a:r>
              <a:rPr lang="en-US" sz="3600" dirty="0">
                <a:latin typeface="Helvetica"/>
                <a:cs typeface="Helvetica"/>
              </a:rPr>
              <a:t>1</a:t>
            </a:r>
            <a:r>
              <a:rPr lang="en-US" sz="3600" baseline="30000" dirty="0">
                <a:latin typeface="Helvetica"/>
                <a:cs typeface="Helvetica"/>
              </a:rPr>
              <a:t>st</a:t>
            </a:r>
            <a:r>
              <a:rPr lang="en-US" sz="3600" dirty="0">
                <a:latin typeface="Helvetica"/>
                <a:cs typeface="Helvetica"/>
              </a:rPr>
              <a:t> Satellite Launched Into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3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putnik_a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3" y="1425782"/>
            <a:ext cx="4583615" cy="3754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6639" y="1417638"/>
            <a:ext cx="3837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The world's first artificial satellite, the </a:t>
            </a:r>
            <a:r>
              <a:rPr lang="en-US" b="1" dirty="0">
                <a:solidFill>
                  <a:srgbClr val="000090"/>
                </a:solidFill>
                <a:latin typeface="Helvetica"/>
                <a:cs typeface="Helvetica"/>
              </a:rPr>
              <a:t>Sputnik 1</a:t>
            </a:r>
            <a:r>
              <a:rPr lang="en-US" dirty="0">
                <a:latin typeface="Helvetica"/>
                <a:cs typeface="Helvetica"/>
              </a:rPr>
              <a:t>, was launched by the Soviet Union in 1957.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1646" y="3937998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/>
                <a:cs typeface="Helvetica"/>
              </a:rPr>
              <a:t>4 October, 1957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3021" y="2656470"/>
            <a:ext cx="425011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elvetica"/>
                <a:cs typeface="Helvetica"/>
              </a:rPr>
              <a:t>Marking the start of the Space 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4250" y="4122664"/>
            <a:ext cx="395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International Geophysical Year: 1957</a:t>
            </a:r>
          </a:p>
        </p:txBody>
      </p:sp>
    </p:spTree>
    <p:extLst>
      <p:ext uri="{BB962C8B-B14F-4D97-AF65-F5344CB8AC3E}">
        <p14:creationId xmlns:p14="http://schemas.microsoft.com/office/powerpoint/2010/main" val="1675949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595" y="1472000"/>
            <a:ext cx="8569539" cy="243002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  <a:t>Surface charging: which can lead to electrostatic discharges (ESD)</a:t>
            </a:r>
            <a:b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</a:br>
            <a:b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  <a:t>ESD:  can lead to a variety of problems,</a:t>
            </a:r>
            <a:b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  <a:t>including component failure and phantom commands in</a:t>
            </a:r>
            <a:b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b="1" dirty="0">
                <a:solidFill>
                  <a:srgbClr val="0000FF"/>
                </a:solidFill>
                <a:latin typeface="Helvetica"/>
                <a:cs typeface="Helvetica"/>
              </a:rPr>
              <a:t>spacecraft electronics [Purvis et al., 1984].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30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034" y="3902022"/>
            <a:ext cx="7248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Purvis, C. K., H. B. Garrett, A. C. </a:t>
            </a:r>
            <a:r>
              <a:rPr lang="en-US" dirty="0" err="1">
                <a:latin typeface="Helvetica"/>
                <a:cs typeface="Helvetica"/>
              </a:rPr>
              <a:t>Wittlesey</a:t>
            </a:r>
            <a:r>
              <a:rPr lang="en-US" dirty="0">
                <a:latin typeface="Helvetica"/>
                <a:cs typeface="Helvetica"/>
              </a:rPr>
              <a:t>, and N. J. Stevens (1984),</a:t>
            </a:r>
          </a:p>
          <a:p>
            <a:r>
              <a:rPr lang="en-US" dirty="0">
                <a:latin typeface="Helvetica"/>
                <a:cs typeface="Helvetica"/>
              </a:rPr>
              <a:t>Design guidelines for assessing and controlling spacecraft charging</a:t>
            </a:r>
          </a:p>
          <a:p>
            <a:r>
              <a:rPr lang="en-US" dirty="0">
                <a:latin typeface="Helvetica"/>
                <a:cs typeface="Helvetica"/>
              </a:rPr>
              <a:t>effects, NASA Tech. Pap. 2361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https://standards.nasa.gov/documents/detail/3314877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9514" y="576778"/>
            <a:ext cx="4508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900AE"/>
                </a:solidFill>
                <a:latin typeface="Helvetica"/>
                <a:cs typeface="Helvetica"/>
              </a:rPr>
              <a:t>Surface Charging (1)</a:t>
            </a:r>
          </a:p>
        </p:txBody>
      </p:sp>
    </p:spTree>
    <p:extLst>
      <p:ext uri="{BB962C8B-B14F-4D97-AF65-F5344CB8AC3E}">
        <p14:creationId xmlns:p14="http://schemas.microsoft.com/office/powerpoint/2010/main" val="378111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04800" y="1210408"/>
            <a:ext cx="8305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000" dirty="0">
                <a:solidFill>
                  <a:srgbClr val="0000FF"/>
                </a:solidFill>
                <a:latin typeface="Helvetica"/>
                <a:ea typeface="Helvetica" pitchFamily="1" charset="0"/>
                <a:cs typeface="Helvetica"/>
              </a:rPr>
              <a:t>Commercial satellite anomaly</a:t>
            </a:r>
          </a:p>
          <a:p>
            <a:r>
              <a:rPr lang="en-US" sz="2400" dirty="0">
                <a:latin typeface="Helvetica"/>
                <a:cs typeface="Helvetica"/>
              </a:rPr>
              <a:t>More often in the midnight to morning sector</a:t>
            </a:r>
          </a:p>
          <a:p>
            <a:r>
              <a:rPr lang="en-US" sz="2800" b="1" dirty="0">
                <a:solidFill>
                  <a:srgbClr val="0000FF"/>
                </a:solidFill>
                <a:latin typeface="Helvetica"/>
                <a:cs typeface="Helvetica"/>
              </a:rPr>
              <a:t>&lt;100 </a:t>
            </a:r>
            <a:r>
              <a:rPr lang="en-US" sz="2800" b="1" dirty="0" err="1">
                <a:solidFill>
                  <a:srgbClr val="0000FF"/>
                </a:solidFill>
                <a:latin typeface="Helvetica"/>
                <a:cs typeface="Helvetica"/>
              </a:rPr>
              <a:t>keV</a:t>
            </a:r>
            <a:r>
              <a:rPr lang="en-US" sz="2800" b="1" dirty="0">
                <a:solidFill>
                  <a:srgbClr val="0000FF"/>
                </a:solidFill>
                <a:latin typeface="Helvetica"/>
                <a:cs typeface="Helvetica"/>
              </a:rPr>
              <a:t> e- distribution</a:t>
            </a:r>
            <a:r>
              <a:rPr lang="en-US" sz="2400" dirty="0">
                <a:latin typeface="Helvetica"/>
                <a:cs typeface="Helvetica"/>
              </a:rPr>
              <a:t>: similar behavior as 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spacecraft anomalies</a:t>
            </a:r>
          </a:p>
          <a:p>
            <a:r>
              <a:rPr lang="en-US" sz="2400" dirty="0">
                <a:latin typeface="Helvetica"/>
                <a:cs typeface="Helvetica"/>
              </a:rPr>
              <a:t>=&gt; Surface charging might be the main cause of the anomalies. 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000" dirty="0" err="1">
                <a:latin typeface="Helvetica"/>
                <a:cs typeface="Helvetica"/>
              </a:rPr>
              <a:t>Choi</a:t>
            </a:r>
            <a:r>
              <a:rPr lang="en-US" sz="2000" dirty="0">
                <a:latin typeface="Helvetica"/>
                <a:cs typeface="Helvetica"/>
              </a:rPr>
              <a:t>, H.‐S., J. Lee, K.‐S. Cho, Y.‐S. </a:t>
            </a:r>
            <a:r>
              <a:rPr lang="en-US" sz="2000" dirty="0" err="1">
                <a:latin typeface="Helvetica"/>
                <a:cs typeface="Helvetica"/>
              </a:rPr>
              <a:t>Kwak</a:t>
            </a:r>
            <a:r>
              <a:rPr lang="en-US" sz="2000" dirty="0">
                <a:latin typeface="Helvetica"/>
                <a:cs typeface="Helvetica"/>
              </a:rPr>
              <a:t>, I.‐H. Cho, Y.‐D. Park, Y.‐H. Kim, D. N. Baker, G. D. Reeves, and D.‐K. Lee (2011), Analysis of GEO spacecraft anomalies: Space weather relationships, Space Weather, 9, S06001,doi:10.1029/2010SW000597.</a:t>
            </a:r>
            <a:endParaRPr lang="en-US" sz="2000" dirty="0">
              <a:latin typeface="Helvetica"/>
              <a:ea typeface="Helvetica" pitchFamily="1" charset="0"/>
              <a:cs typeface="Helvetica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31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69731" y="370858"/>
            <a:ext cx="5911361" cy="72387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E900AE"/>
                </a:solidFill>
                <a:latin typeface="Helvetica"/>
                <a:cs typeface="Helvetica"/>
              </a:rPr>
              <a:t>Surface Charging (2)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1055" y="1094730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Helvetica"/>
                <a:cs typeface="Helvetica"/>
              </a:rPr>
              <a:t>Substorm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 injections ( Aurora)</a:t>
            </a:r>
          </a:p>
        </p:txBody>
      </p:sp>
    </p:spTree>
    <p:extLst>
      <p:ext uri="{BB962C8B-B14F-4D97-AF65-F5344CB8AC3E}">
        <p14:creationId xmlns:p14="http://schemas.microsoft.com/office/powerpoint/2010/main" val="52423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surface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7513"/>
            <a:ext cx="7332133" cy="4502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3265" y="797642"/>
            <a:ext cx="72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Helvetica"/>
                <a:cs typeface="Helvetica"/>
              </a:rPr>
              <a:t>Surface Charging Hazards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05490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63" y="733219"/>
            <a:ext cx="8054987" cy="6684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NASA Document on Mitigating Charging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7961435" cy="3309083"/>
          </a:xfrm>
        </p:spPr>
        <p:txBody>
          <a:bodyPr/>
          <a:lstStyle/>
          <a:p>
            <a:pPr>
              <a:buNone/>
            </a:pPr>
            <a:r>
              <a:rPr lang="en-US" i="1" dirty="0">
                <a:latin typeface="Helvetica"/>
                <a:cs typeface="Helvetica"/>
              </a:rPr>
              <a:t>Title: </a:t>
            </a:r>
            <a:r>
              <a:rPr lang="en-US" dirty="0">
                <a:latin typeface="Helvetica"/>
                <a:cs typeface="Helvetica"/>
              </a:rPr>
              <a:t>Mitigating In-Space Charging Effects-A Guideline </a:t>
            </a:r>
          </a:p>
          <a:p>
            <a:pPr>
              <a:buNone/>
            </a:pPr>
            <a:r>
              <a:rPr lang="en-US" i="1" dirty="0">
                <a:latin typeface="Helvetica"/>
                <a:cs typeface="Helvetica"/>
              </a:rPr>
              <a:t>Document Date: </a:t>
            </a:r>
            <a:r>
              <a:rPr lang="en-US" dirty="0">
                <a:latin typeface="Helvetica"/>
                <a:cs typeface="Helvetica"/>
              </a:rPr>
              <a:t>2011-03-03 </a:t>
            </a:r>
          </a:p>
          <a:p>
            <a:pPr>
              <a:buNone/>
            </a:pPr>
            <a:r>
              <a:rPr lang="en-US" i="1" dirty="0" err="1">
                <a:latin typeface="Helvetica"/>
                <a:cs typeface="Helvetica"/>
              </a:rPr>
              <a:t>Revalid</a:t>
            </a:r>
            <a:r>
              <a:rPr lang="en-US" i="1" dirty="0">
                <a:latin typeface="Helvetica"/>
                <a:cs typeface="Helvetica"/>
              </a:rPr>
              <a:t> and Reaffirmed Date: </a:t>
            </a:r>
            <a:r>
              <a:rPr lang="en-US" dirty="0">
                <a:latin typeface="Helvetica"/>
                <a:cs typeface="Helvetica"/>
              </a:rPr>
              <a:t>2016-03-03</a:t>
            </a:r>
          </a:p>
          <a:p>
            <a:pPr>
              <a:buNone/>
            </a:pPr>
            <a:r>
              <a:rPr lang="en-US" i="1" dirty="0">
                <a:latin typeface="Helvetica"/>
                <a:cs typeface="Helvetica"/>
              </a:rPr>
              <a:t>Revision:</a:t>
            </a:r>
            <a:r>
              <a:rPr lang="en-US" dirty="0">
                <a:latin typeface="Helvetica"/>
                <a:cs typeface="Helvetica"/>
              </a:rPr>
              <a:t> A </a:t>
            </a:r>
          </a:p>
          <a:p>
            <a:pPr>
              <a:buNone/>
            </a:pPr>
            <a:r>
              <a:rPr lang="en-US" i="1" dirty="0">
                <a:latin typeface="Helvetica"/>
                <a:cs typeface="Helvetica"/>
              </a:rPr>
              <a:t>Organization:</a:t>
            </a:r>
            <a:r>
              <a:rPr lang="en-US" dirty="0">
                <a:latin typeface="Helvetica"/>
                <a:cs typeface="Helvetica"/>
              </a:rPr>
              <a:t> NASA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33</a:t>
            </a:fld>
            <a:endParaRPr 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19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91000" y="4876800"/>
            <a:ext cx="1828800" cy="9144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>
                <a:solidFill>
                  <a:srgbClr val="FFFFFF"/>
                </a:solidFill>
              </a:rPr>
              <a:t>Ring current model  data show same</a:t>
            </a:r>
          </a:p>
        </p:txBody>
      </p:sp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518746" y="479195"/>
            <a:ext cx="7627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Surface Charging?!: Galaxy 15 failure on April 5, 2010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4038600"/>
            <a:ext cx="8764588" cy="2743200"/>
            <a:chOff x="152400" y="4038600"/>
            <a:chExt cx="8764037" cy="2743200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52400" y="4495800"/>
              <a:ext cx="8764037" cy="2286000"/>
              <a:chOff x="0" y="4572000"/>
              <a:chExt cx="8764037" cy="2286000"/>
            </a:xfrm>
          </p:grpSpPr>
          <p:pic>
            <p:nvPicPr>
              <p:cNvPr id="35854" name="Picture 1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572000"/>
                <a:ext cx="258871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5" name="Picture 1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57400" y="4572000"/>
                <a:ext cx="257562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6" name="Picture 1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14800" y="4572000"/>
                <a:ext cx="257175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7" name="Picture 20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72200" y="4572000"/>
                <a:ext cx="2591837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53" name="TextBox 22"/>
            <p:cNvSpPr txBox="1">
              <a:spLocks noChangeArrowheads="1"/>
            </p:cNvSpPr>
            <p:nvPr/>
          </p:nvSpPr>
          <p:spPr bwMode="auto">
            <a:xfrm>
              <a:off x="2438400" y="4038600"/>
              <a:ext cx="4196581" cy="461665"/>
            </a:xfrm>
            <a:prstGeom prst="rect">
              <a:avLst/>
            </a:prstGeom>
            <a:solidFill>
              <a:schemeClr val="bg1">
                <a:alpha val="4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22keV electrons 4/5, 8:16-9:32Z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981200" y="4495800"/>
            <a:ext cx="39798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Galaxy 15 failed approx 9:48Z</a:t>
            </a:r>
          </a:p>
        </p:txBody>
      </p:sp>
      <p:pic>
        <p:nvPicPr>
          <p:cNvPr id="20" name="Picture 19" descr="rtae_201004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799" y="954107"/>
            <a:ext cx="4654189" cy="29919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F81933-E00F-4139-9552-2002065BB59D}" type="slidenum">
              <a:rPr lang="en-US" smtClean="0">
                <a:latin typeface="Helvetica"/>
                <a:cs typeface="Helvetica"/>
              </a:rPr>
              <a:pPr/>
              <a:t>35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00100" y="550863"/>
            <a:ext cx="7086600" cy="838200"/>
          </a:xfrm>
        </p:spPr>
        <p:txBody>
          <a:bodyPr/>
          <a:lstStyle/>
          <a:p>
            <a:r>
              <a:rPr lang="en-US" sz="2800" b="1" dirty="0">
                <a:latin typeface="Helvetica"/>
                <a:cs typeface="Helvetica"/>
              </a:rPr>
              <a:t>Single Event Effects: Source in Space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15364" name="Line 2051"/>
          <p:cNvSpPr>
            <a:spLocks noChangeShapeType="1"/>
          </p:cNvSpPr>
          <p:nvPr/>
        </p:nvSpPr>
        <p:spPr bwMode="auto">
          <a:xfrm flipH="1">
            <a:off x="2590800" y="22860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5" name="Line 2052"/>
          <p:cNvSpPr>
            <a:spLocks noChangeShapeType="1"/>
          </p:cNvSpPr>
          <p:nvPr/>
        </p:nvSpPr>
        <p:spPr bwMode="auto">
          <a:xfrm>
            <a:off x="5181600" y="2286000"/>
            <a:ext cx="16002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66" name="Text Box 2056"/>
          <p:cNvSpPr txBox="1">
            <a:spLocks noChangeArrowheads="1"/>
          </p:cNvSpPr>
          <p:nvPr/>
        </p:nvSpPr>
        <p:spPr bwMode="auto">
          <a:xfrm>
            <a:off x="3924300" y="3165475"/>
            <a:ext cx="1917713" cy="584776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Solar Particle</a:t>
            </a:r>
          </a:p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Events (flare/CME)</a:t>
            </a:r>
          </a:p>
        </p:txBody>
      </p:sp>
      <p:sp>
        <p:nvSpPr>
          <p:cNvPr id="15367" name="Text Box 2058"/>
          <p:cNvSpPr txBox="1">
            <a:spLocks noChangeArrowheads="1"/>
          </p:cNvSpPr>
          <p:nvPr/>
        </p:nvSpPr>
        <p:spPr bwMode="auto">
          <a:xfrm>
            <a:off x="6351588" y="3165475"/>
            <a:ext cx="1497012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Trapped</a:t>
            </a:r>
          </a:p>
          <a:p>
            <a:r>
              <a:rPr lang="en-US" sz="1600" dirty="0">
                <a:solidFill>
                  <a:srgbClr val="000066"/>
                </a:solidFill>
                <a:latin typeface="Helvetica"/>
                <a:cs typeface="Helvetica"/>
              </a:rPr>
              <a:t>Particles (SAA)</a:t>
            </a:r>
          </a:p>
        </p:txBody>
      </p:sp>
      <p:sp>
        <p:nvSpPr>
          <p:cNvPr id="15368" name="Text Box 2059"/>
          <p:cNvSpPr txBox="1">
            <a:spLocks noChangeArrowheads="1"/>
          </p:cNvSpPr>
          <p:nvPr/>
        </p:nvSpPr>
        <p:spPr bwMode="auto">
          <a:xfrm>
            <a:off x="1600200" y="3165475"/>
            <a:ext cx="1497013" cy="5937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Galactic</a:t>
            </a:r>
          </a:p>
          <a:p>
            <a:r>
              <a:rPr lang="en-US" sz="1600">
                <a:solidFill>
                  <a:srgbClr val="000066"/>
                </a:solidFill>
                <a:latin typeface="Helvetica"/>
                <a:cs typeface="Helvetica"/>
              </a:rPr>
              <a:t>Cosmic Rays</a:t>
            </a:r>
          </a:p>
        </p:txBody>
      </p:sp>
      <p:sp>
        <p:nvSpPr>
          <p:cNvPr id="15369" name="Line 2060"/>
          <p:cNvSpPr>
            <a:spLocks noChangeShapeType="1"/>
          </p:cNvSpPr>
          <p:nvPr/>
        </p:nvSpPr>
        <p:spPr bwMode="auto">
          <a:xfrm>
            <a:off x="4724400" y="2209800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15370" name="Rectangle 2061"/>
          <p:cNvSpPr>
            <a:spLocks noChangeArrowheads="1"/>
          </p:cNvSpPr>
          <p:nvPr/>
        </p:nvSpPr>
        <p:spPr bwMode="auto">
          <a:xfrm>
            <a:off x="3962400" y="1485900"/>
            <a:ext cx="1447800" cy="8382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High Energy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Particle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1600">
                <a:solidFill>
                  <a:schemeClr val="tx1"/>
                </a:solidFill>
                <a:latin typeface="Helvetica"/>
                <a:cs typeface="Helvetica"/>
              </a:rPr>
              <a:t>Radiation</a:t>
            </a:r>
          </a:p>
        </p:txBody>
      </p:sp>
      <p:pic>
        <p:nvPicPr>
          <p:cNvPr id="15372" name="Picture 2063" descr="crab_nebula_supernova_color"/>
          <p:cNvPicPr>
            <a:picLocks noChangeAspect="1" noChangeArrowheads="1"/>
          </p:cNvPicPr>
          <p:nvPr/>
        </p:nvPicPr>
        <p:blipFill>
          <a:blip r:embed="rId3" cstate="print"/>
          <a:srcRect t="3226" b="12903"/>
          <a:stretch>
            <a:fillRect/>
          </a:stretch>
        </p:blipFill>
        <p:spPr bwMode="auto">
          <a:xfrm>
            <a:off x="1295400" y="3927475"/>
            <a:ext cx="19812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206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962400"/>
            <a:ext cx="2057400" cy="164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1184" y="3927475"/>
            <a:ext cx="1257416" cy="260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657600" y="5825652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Most unpredictable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44051" y="3165475"/>
            <a:ext cx="109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energy neutrons</a:t>
            </a:r>
          </a:p>
        </p:txBody>
      </p:sp>
    </p:spTree>
    <p:extLst>
      <p:ext uri="{BB962C8B-B14F-4D97-AF65-F5344CB8AC3E}">
        <p14:creationId xmlns:p14="http://schemas.microsoft.com/office/powerpoint/2010/main" val="1303212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848F0C4-DE72-44A1-A66B-D2C1DAA47188}" type="slidenum">
              <a:rPr lang="en-US" smtClean="0">
                <a:latin typeface="Helvetica"/>
                <a:cs typeface="Helvetica"/>
              </a:rPr>
              <a:pPr/>
              <a:t>36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93" y="649697"/>
            <a:ext cx="4844562" cy="521494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Helvetica"/>
                <a:cs typeface="Helvetica"/>
              </a:rPr>
              <a:t>Galactic Cosmic Rays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>
                <a:latin typeface="Helvetica"/>
                <a:cs typeface="Helvetica"/>
              </a:rPr>
              <a:t>Galactic cosmic rays (GCR) are high-energy charged particles that originate outside our solar system.</a:t>
            </a:r>
          </a:p>
          <a:p>
            <a:r>
              <a:rPr lang="en-US" sz="2000">
                <a:latin typeface="Helvetica"/>
                <a:cs typeface="Helvetica"/>
              </a:rPr>
              <a:t>Supernova explosions are a significant source</a:t>
            </a:r>
          </a:p>
        </p:txBody>
      </p:sp>
      <p:graphicFrame>
        <p:nvGraphicFramePr>
          <p:cNvPr id="1026" name="Object 0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810000" imgH="4114800" progId="MSGraph.Chart.8">
                  <p:embed followColorScheme="full"/>
                </p:oleObj>
              </mc:Choice>
              <mc:Fallback>
                <p:oleObj name="Chart" r:id="rId3" imgW="381000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3810000" cy="4114800"/>
                      </a:xfrm>
                      <a:prstGeom prst="rect">
                        <a:avLst/>
                      </a:prstGeom>
                      <a:noFill/>
                      <a:extLst>
                        <a:ext uri="{FAA26D3D-D897-4be2-8F04-BA451C77F1D7}">
                          <ma14:placeholderFlag xmlns="" xmlns:ma14="http://schemas.microsoft.com/office/mac/drawingml/2011/main" val="1"/>
                        </a:ex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D:\nsrec06\Xapsos SC\Figs_032806\crab_nebula_supernova_color.jpg"/>
          <p:cNvPicPr>
            <a:picLocks noChangeAspect="1" noChangeArrowheads="1"/>
          </p:cNvPicPr>
          <p:nvPr/>
        </p:nvPicPr>
        <p:blipFill>
          <a:blip r:embed="rId5" cstate="print"/>
          <a:srcRect t="3226" b="12903"/>
          <a:stretch>
            <a:fillRect/>
          </a:stretch>
        </p:blipFill>
        <p:spPr bwMode="auto">
          <a:xfrm>
            <a:off x="4495800" y="1371600"/>
            <a:ext cx="434816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599" y="4161862"/>
            <a:ext cx="3424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Anticorrelation</a:t>
            </a:r>
            <a:r>
              <a:rPr lang="en-US" dirty="0">
                <a:latin typeface="Helvetica"/>
                <a:cs typeface="Helvetica"/>
              </a:rPr>
              <a:t> with solar activity</a:t>
            </a:r>
          </a:p>
          <a:p>
            <a:r>
              <a:rPr lang="en-US" dirty="0">
                <a:latin typeface="Helvetica"/>
                <a:cs typeface="Helvetica"/>
              </a:rPr>
              <a:t>More pronounced/intense during solar minimum</a:t>
            </a:r>
          </a:p>
        </p:txBody>
      </p:sp>
    </p:spTree>
    <p:extLst>
      <p:ext uri="{BB962C8B-B14F-4D97-AF65-F5344CB8AC3E}">
        <p14:creationId xmlns:p14="http://schemas.microsoft.com/office/powerpoint/2010/main" val="1002411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F1F0DC8-B11F-4BAA-8048-92264AC028B3}" type="slidenum">
              <a:rPr lang="en-US" smtClean="0">
                <a:latin typeface="Helvetica"/>
                <a:cs typeface="Helvetica"/>
              </a:rPr>
              <a:pPr/>
              <a:t>37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34747"/>
            <a:ext cx="7772400" cy="838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Helvetica"/>
                <a:cs typeface="Helvetica"/>
              </a:rPr>
              <a:t>South Atlantic Anomaly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dirty="0">
                <a:latin typeface="Helvetica"/>
                <a:cs typeface="Helvetica"/>
              </a:rPr>
              <a:t>Dominates the radiation environment for altitudes less than about 1000 km.</a:t>
            </a:r>
          </a:p>
          <a:p>
            <a:r>
              <a:rPr lang="en-US" sz="2000" dirty="0">
                <a:latin typeface="Helvetica"/>
                <a:cs typeface="Helvetica"/>
              </a:rPr>
              <a:t>Caused by tilt and shift of geomagnetic axis relative to rotational axis.</a:t>
            </a:r>
          </a:p>
          <a:p>
            <a:r>
              <a:rPr lang="en-US" sz="2000" dirty="0">
                <a:latin typeface="Helvetica"/>
                <a:cs typeface="Helvetica"/>
              </a:rPr>
              <a:t>Inner edge of proton belt is at lower altitudes south and east of Brazil.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572000" y="14478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810000" imgH="4114800" progId="MSGraph.Chart.8">
                  <p:embed followColorScheme="full"/>
                </p:oleObj>
              </mc:Choice>
              <mc:Fallback>
                <p:oleObj name="Chart" r:id="rId3" imgW="381000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3810000" cy="4114800"/>
                      </a:xfrm>
                      <a:prstGeom prst="rect">
                        <a:avLst/>
                      </a:prstGeom>
                      <a:noFill/>
                      <a:extLst>
                        <a:ext uri="{FAA26D3D-D897-4be2-8F04-BA451C77F1D7}">
                          <ma14:placeholderFlag xmlns="" xmlns:ma14="http://schemas.microsoft.com/office/mac/drawingml/2011/main" val="1"/>
                        </a:ex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7" descr="D:\nsrec06\Xapsos SC\Figs\Trapped p and e_Fig3_color_0703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3350" y="941160"/>
            <a:ext cx="26193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5511800" y="6405563"/>
            <a:ext cx="208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>
                <a:solidFill>
                  <a:schemeClr val="tx1"/>
                </a:solidFill>
                <a:latin typeface="Helvetica"/>
                <a:cs typeface="Helvetica"/>
              </a:rPr>
              <a:t>E.J. Daly et al., IEEE TNS, April 1996</a:t>
            </a:r>
          </a:p>
        </p:txBody>
      </p:sp>
    </p:spTree>
    <p:extLst>
      <p:ext uri="{BB962C8B-B14F-4D97-AF65-F5344CB8AC3E}">
        <p14:creationId xmlns:p14="http://schemas.microsoft.com/office/powerpoint/2010/main" val="860265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9B04E8-1066-4378-975E-2BACBFCC447B}" type="slidenum">
              <a:rPr lang="en-US" smtClean="0">
                <a:latin typeface="Helvetica"/>
                <a:cs typeface="Helvetica"/>
              </a:rPr>
              <a:pPr/>
              <a:t>38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097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"/>
                <a:cs typeface="Helvetica"/>
              </a:rPr>
              <a:t>South Atlantic Anomaly</a:t>
            </a:r>
          </a:p>
        </p:txBody>
      </p:sp>
      <p:pic>
        <p:nvPicPr>
          <p:cNvPr id="24580" name="Picture 5" descr="D:\nsrec06\Xapsos SC\Figs\Trapped p and e_Fig4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152525"/>
            <a:ext cx="7848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419475" y="6267450"/>
            <a:ext cx="248016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0" dirty="0">
                <a:solidFill>
                  <a:schemeClr val="tx1"/>
                </a:solidFill>
                <a:latin typeface="Helvetica"/>
                <a:cs typeface="Helvetica"/>
              </a:rPr>
              <a:t>From SPENVIS, http://</a:t>
            </a:r>
            <a:r>
              <a:rPr lang="en-US" sz="900" b="0" dirty="0" err="1">
                <a:solidFill>
                  <a:schemeClr val="tx1"/>
                </a:solidFill>
                <a:latin typeface="Helvetica"/>
                <a:cs typeface="Helvetica"/>
              </a:rPr>
              <a:t>www.spenvis.oma.be</a:t>
            </a:r>
            <a:r>
              <a:rPr lang="en-US" sz="900" b="0" dirty="0">
                <a:solidFill>
                  <a:schemeClr val="tx1"/>
                </a:solidFill>
                <a:latin typeface="Helvetica"/>
                <a:cs typeface="Helvetica"/>
              </a:rPr>
              <a:t>/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6146800" y="1323975"/>
            <a:ext cx="1253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Helvetica"/>
                <a:cs typeface="Helvetica"/>
              </a:rPr>
              <a:t>Solar Maximum</a:t>
            </a:r>
          </a:p>
        </p:txBody>
      </p:sp>
    </p:spTree>
    <p:extLst>
      <p:ext uri="{BB962C8B-B14F-4D97-AF65-F5344CB8AC3E}">
        <p14:creationId xmlns:p14="http://schemas.microsoft.com/office/powerpoint/2010/main" val="507935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479A805-5700-42D6-84A2-52602CFB7821}" type="slidenum">
              <a:rPr lang="en-US" smtClean="0">
                <a:latin typeface="Helvetica"/>
                <a:cs typeface="Helvetica"/>
              </a:rPr>
              <a:pPr/>
              <a:t>39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81" y="28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Helvetica"/>
                <a:cs typeface="Helvetica"/>
              </a:rPr>
              <a:t>Characteristics of </a:t>
            </a:r>
            <a:r>
              <a:rPr lang="en-US" sz="3200" b="1" dirty="0" err="1">
                <a:latin typeface="Helvetica"/>
                <a:cs typeface="Helvetica"/>
              </a:rPr>
              <a:t>SEPs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143000"/>
            <a:ext cx="7696200" cy="312092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Helvetica"/>
                <a:cs typeface="Helvetica"/>
              </a:rPr>
              <a:t>Elemental composition* (may vary event by event)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96.4% protons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3.5% alpha particles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0.1% heavier ions (not to be neglected!)</a:t>
            </a:r>
          </a:p>
          <a:p>
            <a:r>
              <a:rPr lang="en-US" sz="2400" dirty="0">
                <a:latin typeface="Helvetica"/>
                <a:cs typeface="Helvetica"/>
              </a:rPr>
              <a:t>Energies: up to ~ </a:t>
            </a:r>
            <a:r>
              <a:rPr lang="en-US" sz="2400" dirty="0" err="1">
                <a:latin typeface="Helvetica"/>
                <a:cs typeface="Helvetica"/>
              </a:rPr>
              <a:t>GeV</a:t>
            </a:r>
            <a:r>
              <a:rPr lang="en-US" sz="2400" dirty="0">
                <a:latin typeface="Helvetica"/>
                <a:cs typeface="Helvetica"/>
              </a:rPr>
              <a:t>/nucleon</a:t>
            </a:r>
          </a:p>
          <a:p>
            <a:r>
              <a:rPr lang="en-US" sz="2400" dirty="0">
                <a:latin typeface="Helvetica"/>
                <a:cs typeface="Helvetica"/>
              </a:rPr>
              <a:t>Event magnitudes: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&gt; 10 </a:t>
            </a:r>
            <a:r>
              <a:rPr lang="en-US" sz="2400" dirty="0" err="1">
                <a:latin typeface="Helvetica"/>
                <a:cs typeface="Helvetica"/>
              </a:rPr>
              <a:t>MeV</a:t>
            </a:r>
            <a:r>
              <a:rPr lang="en-US" sz="2400" dirty="0">
                <a:latin typeface="Helvetica"/>
                <a:cs typeface="Helvetica"/>
              </a:rPr>
              <a:t>/nucleon integral </a:t>
            </a:r>
            <a:r>
              <a:rPr lang="en-US" sz="2400" dirty="0" err="1">
                <a:latin typeface="Helvetica"/>
                <a:cs typeface="Helvetica"/>
              </a:rPr>
              <a:t>fluence</a:t>
            </a:r>
            <a:r>
              <a:rPr lang="en-US" sz="2400" dirty="0">
                <a:latin typeface="Helvetica"/>
                <a:cs typeface="Helvetica"/>
              </a:rPr>
              <a:t>: can exceed 10</a:t>
            </a:r>
            <a:r>
              <a:rPr lang="en-US" sz="2400" baseline="30000" dirty="0">
                <a:latin typeface="Helvetica"/>
                <a:cs typeface="Helvetica"/>
              </a:rPr>
              <a:t>9</a:t>
            </a:r>
            <a:r>
              <a:rPr lang="en-US" sz="2400" dirty="0">
                <a:latin typeface="Helvetica"/>
                <a:cs typeface="Helvetica"/>
              </a:rPr>
              <a:t> cm</a:t>
            </a:r>
            <a:r>
              <a:rPr lang="en-US" sz="2400" baseline="30000" dirty="0">
                <a:latin typeface="Helvetica"/>
                <a:cs typeface="Helvetica"/>
              </a:rPr>
              <a:t>-2</a:t>
            </a:r>
            <a:endParaRPr lang="en-US" sz="2400" dirty="0">
              <a:latin typeface="Helvetica"/>
              <a:cs typeface="Helvetica"/>
            </a:endParaRPr>
          </a:p>
          <a:p>
            <a:pPr lvl="1"/>
            <a:r>
              <a:rPr lang="en-US" sz="2400" dirty="0">
                <a:latin typeface="Helvetica"/>
                <a:cs typeface="Helvetica"/>
              </a:rPr>
              <a:t>&gt; 10 </a:t>
            </a:r>
            <a:r>
              <a:rPr lang="en-US" sz="2400" dirty="0" err="1">
                <a:latin typeface="Helvetica"/>
                <a:cs typeface="Helvetica"/>
              </a:rPr>
              <a:t>MeV</a:t>
            </a:r>
            <a:r>
              <a:rPr lang="en-US" sz="2400" dirty="0">
                <a:latin typeface="Helvetica"/>
                <a:cs typeface="Helvetica"/>
              </a:rPr>
              <a:t>/nucleon peak flux: can exceed 10</a:t>
            </a:r>
            <a:r>
              <a:rPr lang="en-US" sz="2400" baseline="30000" dirty="0">
                <a:latin typeface="Helvetica"/>
                <a:cs typeface="Helvetica"/>
              </a:rPr>
              <a:t>5</a:t>
            </a:r>
            <a:r>
              <a:rPr lang="en-US" sz="2400" dirty="0">
                <a:latin typeface="Helvetica"/>
                <a:cs typeface="Helvetica"/>
              </a:rPr>
              <a:t> cm</a:t>
            </a:r>
            <a:r>
              <a:rPr lang="en-US" sz="2400" baseline="30000" dirty="0">
                <a:latin typeface="Helvetica"/>
                <a:cs typeface="Helvetica"/>
              </a:rPr>
              <a:t>-2</a:t>
            </a:r>
            <a:r>
              <a:rPr lang="en-US" sz="2400" dirty="0">
                <a:latin typeface="Helvetica"/>
                <a:cs typeface="Helvetica"/>
              </a:rPr>
              <a:t>s</a:t>
            </a:r>
            <a:r>
              <a:rPr lang="en-US" sz="2400" baseline="30000" dirty="0">
                <a:latin typeface="Helvetica"/>
                <a:cs typeface="Helvetica"/>
              </a:rPr>
              <a:t>-1</a:t>
            </a:r>
          </a:p>
        </p:txBody>
      </p:sp>
      <p:pic>
        <p:nvPicPr>
          <p:cNvPr id="1843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638675"/>
            <a:ext cx="24765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8" name="Picture 6" descr="C:\images\CM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638675"/>
            <a:ext cx="22669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:\images\CME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67677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21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Space dog - </a:t>
            </a:r>
            <a:r>
              <a:rPr lang="en-US" dirty="0" err="1">
                <a:latin typeface="Helvetica"/>
                <a:cs typeface="Helvetica"/>
              </a:rPr>
              <a:t>Laika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4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639" y="4254387"/>
            <a:ext cx="3742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The occupant of the Soviet spacecraft Sputnik 2 that was launched into outer space on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November 3, 1957</a:t>
            </a:r>
          </a:p>
        </p:txBody>
      </p:sp>
      <p:pic>
        <p:nvPicPr>
          <p:cNvPr id="7" name="Picture 6" descr="La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9" y="1161245"/>
            <a:ext cx="3810000" cy="2806700"/>
          </a:xfrm>
          <a:prstGeom prst="rect">
            <a:avLst/>
          </a:prstGeom>
        </p:spPr>
      </p:pic>
      <p:pic>
        <p:nvPicPr>
          <p:cNvPr id="8" name="Picture 7" descr="Posta_Romana_-_1959_-_Laika_120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409" y="2456114"/>
            <a:ext cx="4625197" cy="2861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2710" y="5775838"/>
            <a:ext cx="38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Paving the way for human missions</a:t>
            </a:r>
          </a:p>
        </p:txBody>
      </p:sp>
    </p:spTree>
    <p:extLst>
      <p:ext uri="{BB962C8B-B14F-4D97-AF65-F5344CB8AC3E}">
        <p14:creationId xmlns:p14="http://schemas.microsoft.com/office/powerpoint/2010/main" val="1341036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A9BF58-AA76-4BDF-8A15-156E9BCF3B67}" type="slidenum">
              <a:rPr lang="en-US" smtClean="0">
                <a:latin typeface="Helvetica"/>
                <a:cs typeface="Helvetica"/>
              </a:rPr>
              <a:pPr/>
              <a:t>40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888023" y="459276"/>
            <a:ext cx="7631723" cy="7540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"/>
                <a:cs typeface="Helvetica"/>
              </a:rPr>
              <a:t>Solar Cycle Dependence</a:t>
            </a:r>
          </a:p>
        </p:txBody>
      </p:sp>
      <p:pic>
        <p:nvPicPr>
          <p:cNvPr id="19460" name="Picture 4" descr="D:\nsrec06\Xapsos SC\Figs_032806\SPE_Chan23_colo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63663"/>
            <a:ext cx="6724650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41844" y="6067425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Most unpredictable</a:t>
            </a:r>
          </a:p>
        </p:txBody>
      </p:sp>
    </p:spTree>
    <p:extLst>
      <p:ext uri="{BB962C8B-B14F-4D97-AF65-F5344CB8AC3E}">
        <p14:creationId xmlns:p14="http://schemas.microsoft.com/office/powerpoint/2010/main" val="1222504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4" y="477435"/>
            <a:ext cx="7791752" cy="559933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Event Effects (SEE)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248" y="1104294"/>
            <a:ext cx="6328228" cy="5475516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Single event effect (SEE) : </a:t>
            </a:r>
            <a:r>
              <a:rPr lang="en-US" sz="1800" dirty="0"/>
              <a:t>current generated by ion passing through the sensitive volume of a biased electronic device changes the device operating state</a:t>
            </a:r>
          </a:p>
          <a:p>
            <a:r>
              <a:rPr lang="en-US" sz="1800" b="1" dirty="0"/>
              <a:t>SEE Generated by Heavy Ions (Z=2-92)</a:t>
            </a:r>
            <a:endParaRPr lang="en-US" sz="1800" dirty="0"/>
          </a:p>
          <a:p>
            <a:r>
              <a:rPr lang="en-US" sz="1800" dirty="0"/>
              <a:t>High linear energy transfer (LET) rate of heavy ions produces ionization along track as ion slows down </a:t>
            </a:r>
          </a:p>
          <a:p>
            <a:r>
              <a:rPr lang="en-US" sz="1800" dirty="0"/>
              <a:t>Dense ionization track over a short range produces sufficient charge in sensitive volume to cause SEE</a:t>
            </a:r>
          </a:p>
          <a:p>
            <a:r>
              <a:rPr lang="en-US" sz="1800" dirty="0"/>
              <a:t>SEE is caused directly by ionization produced by incident heavy ion particles</a:t>
            </a:r>
          </a:p>
          <a:p>
            <a:r>
              <a:rPr lang="en-US" sz="1800" b="1" dirty="0"/>
              <a:t>SEE Generated by Protons (Z=1)</a:t>
            </a:r>
            <a:endParaRPr lang="en-US" sz="1800" dirty="0"/>
          </a:p>
          <a:p>
            <a:r>
              <a:rPr lang="en-US" sz="1800" dirty="0"/>
              <a:t>Proton LET is too low to generate SEE, but secondary heavy ions are produced in nuclear reactions with nuclei of atoms (usually silicon) inside electronics. Energy is transferred to a target atom fragment or recoil ion with high LET and charge deposited by recoil ion(s) is the direct cause of SEE.</a:t>
            </a:r>
          </a:p>
          <a:p>
            <a:r>
              <a:rPr lang="en-US" sz="1800" dirty="0"/>
              <a:t>Only a small fraction of protons are converted to such secondary particles (1 in 10^4 to 10^5).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6" y="1104294"/>
            <a:ext cx="2455636" cy="2288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00" y="3740151"/>
            <a:ext cx="26797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4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57250" y="513471"/>
            <a:ext cx="6186907" cy="75262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"/>
                <a:cs typeface="Helvetica"/>
              </a:rPr>
              <a:t>What is a Single Event Effect?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Helvetica"/>
                <a:cs typeface="Helvetica"/>
              </a:rPr>
              <a:t>Single Event Effect (SEE) – any measureable effect in a circuit caused by single incident ion</a:t>
            </a:r>
          </a:p>
          <a:p>
            <a:pPr lvl="1"/>
            <a:r>
              <a:rPr lang="en-US" sz="1800" dirty="0">
                <a:latin typeface="Helvetica"/>
                <a:cs typeface="Helvetica"/>
              </a:rPr>
              <a:t>Non-destructive – SEU (Single Event Upset), SET (single event transients), MBU (Multiple Bit Upsets), SHE (single-event hard error)</a:t>
            </a:r>
          </a:p>
          <a:p>
            <a:pPr lvl="1"/>
            <a:r>
              <a:rPr lang="en-US" sz="1800" dirty="0">
                <a:latin typeface="Helvetica"/>
                <a:cs typeface="Helvetica"/>
              </a:rPr>
              <a:t>Destructive – SEL (single event </a:t>
            </a:r>
            <a:r>
              <a:rPr lang="en-US" sz="1800" dirty="0" err="1">
                <a:latin typeface="Helvetica"/>
                <a:cs typeface="Helvetica"/>
              </a:rPr>
              <a:t>latchup</a:t>
            </a:r>
            <a:r>
              <a:rPr lang="en-US" sz="1800" dirty="0">
                <a:latin typeface="Helvetica"/>
                <a:cs typeface="Helvetica"/>
              </a:rPr>
              <a:t>), SEGR (single event gate rupture), SEB (single event burnout)</a:t>
            </a:r>
          </a:p>
          <a:p>
            <a:pPr>
              <a:buNone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D4B8BF-8E60-4B3D-9080-CB8BE4203A9E}" type="slidenum">
              <a:rPr lang="en-US" smtClean="0">
                <a:latin typeface="Helvetica"/>
                <a:cs typeface="Helvetica"/>
              </a:rPr>
              <a:pPr/>
              <a:t>42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3784601"/>
            <a:ext cx="30670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4262857" y="5178400"/>
            <a:ext cx="255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>
                <a:latin typeface="Helvetica"/>
                <a:cs typeface="Helvetica"/>
              </a:rPr>
              <a:t>Destructive event </a:t>
            </a:r>
          </a:p>
          <a:p>
            <a:r>
              <a:rPr lang="en-US" sz="1200" i="1" dirty="0">
                <a:latin typeface="Helvetica"/>
                <a:cs typeface="Helvetica"/>
              </a:rPr>
              <a:t>in a COTS 120V </a:t>
            </a:r>
          </a:p>
          <a:p>
            <a:r>
              <a:rPr lang="en-US" sz="1200" i="1" dirty="0">
                <a:latin typeface="Helvetica"/>
                <a:cs typeface="Helvetica"/>
              </a:rPr>
              <a:t>DC-DC Converter</a:t>
            </a:r>
          </a:p>
        </p:txBody>
      </p:sp>
    </p:spTree>
    <p:extLst>
      <p:ext uri="{BB962C8B-B14F-4D97-AF65-F5344CB8AC3E}">
        <p14:creationId xmlns:p14="http://schemas.microsoft.com/office/powerpoint/2010/main" val="950275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Single Event Upsets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Helvetica"/>
                <a:cs typeface="Helvetica"/>
              </a:rPr>
              <a:t>SEUs</a:t>
            </a:r>
            <a:r>
              <a:rPr lang="en-US" dirty="0">
                <a:latin typeface="Helvetica"/>
                <a:cs typeface="Helvetica"/>
              </a:rPr>
              <a:t>: are soft errors, and non-destructive. They normally appear as transient pulses in logic or support circuitry, or as </a:t>
            </a:r>
            <a:r>
              <a:rPr lang="en-US" dirty="0" err="1">
                <a:latin typeface="Helvetica"/>
                <a:cs typeface="Helvetica"/>
              </a:rPr>
              <a:t>bitflips</a:t>
            </a:r>
            <a:r>
              <a:rPr lang="en-US" dirty="0">
                <a:latin typeface="Helvetica"/>
                <a:cs typeface="Helvetica"/>
              </a:rPr>
              <a:t> in memory cells or registers.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43</a:t>
            </a:fld>
            <a:endParaRPr 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269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6280150" cy="62952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/>
                <a:cs typeface="Helvetica"/>
              </a:rPr>
              <a:t>Destructive </a:t>
            </a:r>
            <a:r>
              <a:rPr lang="en-US" dirty="0" err="1">
                <a:latin typeface="Helvetica"/>
                <a:cs typeface="Helvetica"/>
              </a:rPr>
              <a:t>SEEs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94816"/>
            <a:ext cx="8229600" cy="3820084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Several types of hard errors, potentially destructive, can appear: </a:t>
            </a:r>
          </a:p>
          <a:p>
            <a:r>
              <a:rPr lang="en-US" dirty="0">
                <a:latin typeface="Helvetica"/>
                <a:cs typeface="Helvetica"/>
              </a:rPr>
              <a:t>Single Event </a:t>
            </a:r>
            <a:r>
              <a:rPr lang="en-US" dirty="0" err="1">
                <a:latin typeface="Helvetica"/>
                <a:cs typeface="Helvetica"/>
              </a:rPr>
              <a:t>Latchup</a:t>
            </a:r>
            <a:r>
              <a:rPr lang="en-US" dirty="0">
                <a:latin typeface="Helvetica"/>
                <a:cs typeface="Helvetica"/>
              </a:rPr>
              <a:t> (SEL) results in a high operating current, above device specifications, and must be cleared by a power reset. </a:t>
            </a:r>
          </a:p>
          <a:p>
            <a:r>
              <a:rPr lang="en-US" dirty="0">
                <a:latin typeface="Helvetica"/>
                <a:cs typeface="Helvetica"/>
              </a:rPr>
              <a:t>Other hard errors include Burnout of power MOSFETS (Metal Oxide Semiconductor Field-Effect Transistor) , Gate Rupture, frozen bits, and noise in CCD (Charge-Coupled Device)s.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>
                <a:latin typeface="Helvetica"/>
                <a:cs typeface="Helvetica"/>
              </a:rPr>
              <a:pPr/>
              <a:t>44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2600" y="5038190"/>
            <a:ext cx="6629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Helvetica"/>
                <a:cs typeface="Helvetica"/>
              </a:rPr>
              <a:t>Note: anomalies during the March 2012 </a:t>
            </a:r>
            <a:r>
              <a:rPr lang="en-US" sz="2000" dirty="0" err="1">
                <a:latin typeface="Helvetica"/>
                <a:cs typeface="Helvetica"/>
              </a:rPr>
              <a:t>SWx</a:t>
            </a:r>
            <a:r>
              <a:rPr lang="en-US" sz="2000" dirty="0">
                <a:latin typeface="Helvetica"/>
                <a:cs typeface="Helvetica"/>
              </a:rPr>
              <a:t> events: SEEs dominate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8950" y="5716570"/>
            <a:ext cx="6623050" cy="612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Helvetica"/>
                <a:cs typeface="Helvetica"/>
              </a:rPr>
              <a:t>Quite a few NASA spacecraft experienced anomalies, majority of which are SEEs. Some of them required reset/reboot. </a:t>
            </a:r>
          </a:p>
        </p:txBody>
      </p:sp>
    </p:spTree>
    <p:extLst>
      <p:ext uri="{BB962C8B-B14F-4D97-AF65-F5344CB8AC3E}">
        <p14:creationId xmlns:p14="http://schemas.microsoft.com/office/powerpoint/2010/main" val="1313494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 descr="internal_charging_risk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094"/>
            <a:ext cx="8395479" cy="5097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105" y="384018"/>
            <a:ext cx="5009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Internal Charging</a:t>
            </a:r>
          </a:p>
          <a:p>
            <a:r>
              <a:rPr lang="en-US" dirty="0">
                <a:latin typeface="Helvetica"/>
                <a:cs typeface="Helvetica"/>
              </a:rPr>
              <a:t>  - </a:t>
            </a:r>
            <a:r>
              <a:rPr lang="en-US" dirty="0">
                <a:solidFill>
                  <a:srgbClr val="660066"/>
                </a:solidFill>
                <a:latin typeface="Helvetica"/>
                <a:cs typeface="Helvetica"/>
              </a:rPr>
              <a:t>energetic electrons in the outer radiation belt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0457" y="1122682"/>
            <a:ext cx="281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CIR HSS geomagnetic storm</a:t>
            </a:r>
          </a:p>
          <a:p>
            <a:r>
              <a:rPr lang="en-US" b="1" dirty="0">
                <a:solidFill>
                  <a:srgbClr val="0000FF"/>
                </a:solidFill>
              </a:rPr>
              <a:t>CME geomagnetic storms</a:t>
            </a:r>
          </a:p>
        </p:txBody>
      </p:sp>
    </p:spTree>
    <p:extLst>
      <p:ext uri="{BB962C8B-B14F-4D97-AF65-F5344CB8AC3E}">
        <p14:creationId xmlns:p14="http://schemas.microsoft.com/office/powerpoint/2010/main" val="1267428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9213" y="6934200"/>
            <a:ext cx="358775" cy="228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52609E-43CC-3E4A-8D92-030B21FC26DD}" type="slidenum">
              <a:rPr lang="en-US" sz="800">
                <a:latin typeface="Arial" charset="0"/>
              </a:rPr>
              <a:pPr/>
              <a:t>46</a:t>
            </a:fld>
            <a:endParaRPr lang="en-US" sz="800">
              <a:latin typeface="Arial" charset="0"/>
            </a:endParaRP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611188" y="2189163"/>
            <a:ext cx="182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14400" y="2057400"/>
            <a:ext cx="1293813" cy="184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Van Allen Probes</a:t>
            </a:r>
          </a:p>
        </p:txBody>
      </p:sp>
      <p:sp>
        <p:nvSpPr>
          <p:cNvPr id="523" name="Rectangle 4"/>
          <p:cNvSpPr>
            <a:spLocks noGrp="1" noChangeArrowheads="1"/>
          </p:cNvSpPr>
          <p:nvPr>
            <p:ph type="title"/>
          </p:nvPr>
        </p:nvSpPr>
        <p:spPr>
          <a:xfrm>
            <a:off x="2613025" y="600869"/>
            <a:ext cx="6302375" cy="685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000" dirty="0"/>
              <a:t>Space Environment Hazards (different types of charging) for Spacecraft </a:t>
            </a:r>
            <a:r>
              <a:rPr lang="en-US" sz="2000" dirty="0">
                <a:solidFill>
                  <a:srgbClr val="FF0000"/>
                </a:solidFill>
              </a:rPr>
              <a:t>in the near-Earth environment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49388" y="3549650"/>
            <a:ext cx="11112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8907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90588" y="3352800"/>
            <a:ext cx="12700" cy="203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46113" y="4868863"/>
            <a:ext cx="2203450" cy="1163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46113" y="4868863"/>
            <a:ext cx="2203450" cy="1163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646113" y="6032500"/>
            <a:ext cx="22034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646113" y="4868863"/>
            <a:ext cx="0" cy="11636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64611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960438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127476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1589088" y="6015038"/>
            <a:ext cx="1587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1905000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V="1">
            <a:off x="2219325" y="6015038"/>
            <a:ext cx="1588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V="1">
            <a:off x="2533650" y="6015038"/>
            <a:ext cx="1588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V="1">
            <a:off x="2849563" y="6015038"/>
            <a:ext cx="0" cy="174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646113" y="6032500"/>
            <a:ext cx="190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79438" y="5951538"/>
            <a:ext cx="4921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 b="1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700" b="1"/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501650" y="5594350"/>
            <a:ext cx="14763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200</a:t>
            </a:r>
            <a:endParaRPr lang="en-US" sz="700" b="1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501650" y="5205413"/>
            <a:ext cx="14763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400</a:t>
            </a:r>
            <a:endParaRPr lang="en-US" sz="700" b="1"/>
          </a:p>
        </p:txBody>
      </p:sp>
      <p:grpSp>
        <p:nvGrpSpPr>
          <p:cNvPr id="15384" name="Group 24"/>
          <p:cNvGrpSpPr>
            <a:grpSpLocks/>
          </p:cNvGrpSpPr>
          <p:nvPr/>
        </p:nvGrpSpPr>
        <p:grpSpPr bwMode="auto">
          <a:xfrm>
            <a:off x="646113" y="4872038"/>
            <a:ext cx="19050" cy="966787"/>
            <a:chOff x="2243" y="2713"/>
            <a:chExt cx="19" cy="904"/>
          </a:xfrm>
        </p:grpSpPr>
        <p:sp>
          <p:nvSpPr>
            <p:cNvPr id="15873" name="Line 25"/>
            <p:cNvSpPr>
              <a:spLocks noChangeShapeType="1"/>
            </p:cNvSpPr>
            <p:nvPr/>
          </p:nvSpPr>
          <p:spPr bwMode="auto">
            <a:xfrm>
              <a:off x="2243" y="3616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4" name="Line 26"/>
            <p:cNvSpPr>
              <a:spLocks noChangeShapeType="1"/>
            </p:cNvSpPr>
            <p:nvPr/>
          </p:nvSpPr>
          <p:spPr bwMode="auto">
            <a:xfrm>
              <a:off x="2243" y="3436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5" name="Line 27"/>
            <p:cNvSpPr>
              <a:spLocks noChangeShapeType="1"/>
            </p:cNvSpPr>
            <p:nvPr/>
          </p:nvSpPr>
          <p:spPr bwMode="auto">
            <a:xfrm>
              <a:off x="2243" y="325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6" name="Line 28"/>
            <p:cNvSpPr>
              <a:spLocks noChangeShapeType="1"/>
            </p:cNvSpPr>
            <p:nvPr/>
          </p:nvSpPr>
          <p:spPr bwMode="auto">
            <a:xfrm>
              <a:off x="2243" y="307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7" name="Line 29"/>
            <p:cNvSpPr>
              <a:spLocks noChangeShapeType="1"/>
            </p:cNvSpPr>
            <p:nvPr/>
          </p:nvSpPr>
          <p:spPr bwMode="auto">
            <a:xfrm>
              <a:off x="2243" y="2894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8" name="Line 30"/>
            <p:cNvSpPr>
              <a:spLocks noChangeShapeType="1"/>
            </p:cNvSpPr>
            <p:nvPr/>
          </p:nvSpPr>
          <p:spPr bwMode="auto">
            <a:xfrm>
              <a:off x="2243" y="271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5" name="Rectangle 31"/>
          <p:cNvSpPr>
            <a:spLocks noChangeArrowheads="1"/>
          </p:cNvSpPr>
          <p:nvPr/>
        </p:nvSpPr>
        <p:spPr bwMode="auto">
          <a:xfrm>
            <a:off x="501650" y="4819650"/>
            <a:ext cx="14763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600</a:t>
            </a:r>
            <a:endParaRPr lang="en-US" sz="700" b="1"/>
          </a:p>
        </p:txBody>
      </p:sp>
      <p:sp>
        <p:nvSpPr>
          <p:cNvPr id="15386" name="Rectangle 32"/>
          <p:cNvSpPr>
            <a:spLocks noChangeArrowheads="1"/>
          </p:cNvSpPr>
          <p:nvPr/>
        </p:nvSpPr>
        <p:spPr bwMode="auto">
          <a:xfrm>
            <a:off x="646113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Rectangle 33"/>
          <p:cNvSpPr>
            <a:spLocks noChangeArrowheads="1"/>
          </p:cNvSpPr>
          <p:nvPr/>
        </p:nvSpPr>
        <p:spPr bwMode="auto">
          <a:xfrm>
            <a:off x="722313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Rectangle 34"/>
          <p:cNvSpPr>
            <a:spLocks noChangeArrowheads="1"/>
          </p:cNvSpPr>
          <p:nvPr/>
        </p:nvSpPr>
        <p:spPr bwMode="auto">
          <a:xfrm>
            <a:off x="803275" y="6032500"/>
            <a:ext cx="74613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Rectangle 35"/>
          <p:cNvSpPr>
            <a:spLocks noChangeArrowheads="1"/>
          </p:cNvSpPr>
          <p:nvPr/>
        </p:nvSpPr>
        <p:spPr bwMode="auto">
          <a:xfrm>
            <a:off x="877888" y="6032500"/>
            <a:ext cx="8255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Rectangle 36"/>
          <p:cNvSpPr>
            <a:spLocks noChangeArrowheads="1"/>
          </p:cNvSpPr>
          <p:nvPr/>
        </p:nvSpPr>
        <p:spPr bwMode="auto">
          <a:xfrm>
            <a:off x="960438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Rectangle 37"/>
          <p:cNvSpPr>
            <a:spLocks noChangeArrowheads="1"/>
          </p:cNvSpPr>
          <p:nvPr/>
        </p:nvSpPr>
        <p:spPr bwMode="auto">
          <a:xfrm>
            <a:off x="1036638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Rectangle 38"/>
          <p:cNvSpPr>
            <a:spLocks noChangeArrowheads="1"/>
          </p:cNvSpPr>
          <p:nvPr/>
        </p:nvSpPr>
        <p:spPr bwMode="auto">
          <a:xfrm>
            <a:off x="1117600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Rectangle 39"/>
          <p:cNvSpPr>
            <a:spLocks noChangeArrowheads="1"/>
          </p:cNvSpPr>
          <p:nvPr/>
        </p:nvSpPr>
        <p:spPr bwMode="auto">
          <a:xfrm>
            <a:off x="1193800" y="6032500"/>
            <a:ext cx="80963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Rectangle 40"/>
          <p:cNvSpPr>
            <a:spLocks noChangeArrowheads="1"/>
          </p:cNvSpPr>
          <p:nvPr/>
        </p:nvSpPr>
        <p:spPr bwMode="auto">
          <a:xfrm>
            <a:off x="1274763" y="6032500"/>
            <a:ext cx="76200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Rectangle 41"/>
          <p:cNvSpPr>
            <a:spLocks noChangeArrowheads="1"/>
          </p:cNvSpPr>
          <p:nvPr/>
        </p:nvSpPr>
        <p:spPr bwMode="auto">
          <a:xfrm>
            <a:off x="1350963" y="6032500"/>
            <a:ext cx="80962" cy="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Rectangle 42"/>
          <p:cNvSpPr>
            <a:spLocks noChangeArrowheads="1"/>
          </p:cNvSpPr>
          <p:nvPr/>
        </p:nvSpPr>
        <p:spPr bwMode="auto">
          <a:xfrm>
            <a:off x="1431925" y="6026150"/>
            <a:ext cx="76200" cy="6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Rectangle 43"/>
          <p:cNvSpPr>
            <a:spLocks noChangeArrowheads="1"/>
          </p:cNvSpPr>
          <p:nvPr/>
        </p:nvSpPr>
        <p:spPr bwMode="auto">
          <a:xfrm>
            <a:off x="1431925" y="6026150"/>
            <a:ext cx="76200" cy="63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Rectangle 44"/>
          <p:cNvSpPr>
            <a:spLocks noChangeArrowheads="1"/>
          </p:cNvSpPr>
          <p:nvPr/>
        </p:nvSpPr>
        <p:spPr bwMode="auto">
          <a:xfrm>
            <a:off x="1508125" y="6011863"/>
            <a:ext cx="80963" cy="206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Rectangle 45"/>
          <p:cNvSpPr>
            <a:spLocks noChangeArrowheads="1"/>
          </p:cNvSpPr>
          <p:nvPr/>
        </p:nvSpPr>
        <p:spPr bwMode="auto">
          <a:xfrm>
            <a:off x="1508125" y="6011863"/>
            <a:ext cx="80963" cy="20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Rectangle 46"/>
          <p:cNvSpPr>
            <a:spLocks noChangeArrowheads="1"/>
          </p:cNvSpPr>
          <p:nvPr/>
        </p:nvSpPr>
        <p:spPr bwMode="auto">
          <a:xfrm>
            <a:off x="1589088" y="5991225"/>
            <a:ext cx="76200" cy="412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1" name="Rectangle 47"/>
          <p:cNvSpPr>
            <a:spLocks noChangeArrowheads="1"/>
          </p:cNvSpPr>
          <p:nvPr/>
        </p:nvSpPr>
        <p:spPr bwMode="auto">
          <a:xfrm>
            <a:off x="1589088" y="5991225"/>
            <a:ext cx="76200" cy="41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Rectangle 48"/>
          <p:cNvSpPr>
            <a:spLocks noChangeArrowheads="1"/>
          </p:cNvSpPr>
          <p:nvPr/>
        </p:nvSpPr>
        <p:spPr bwMode="auto">
          <a:xfrm>
            <a:off x="1665288" y="5956300"/>
            <a:ext cx="82550" cy="76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Rectangle 49"/>
          <p:cNvSpPr>
            <a:spLocks noChangeArrowheads="1"/>
          </p:cNvSpPr>
          <p:nvPr/>
        </p:nvSpPr>
        <p:spPr bwMode="auto">
          <a:xfrm>
            <a:off x="1665288" y="5956300"/>
            <a:ext cx="82550" cy="762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Rectangle 50"/>
          <p:cNvSpPr>
            <a:spLocks noChangeArrowheads="1"/>
          </p:cNvSpPr>
          <p:nvPr/>
        </p:nvSpPr>
        <p:spPr bwMode="auto">
          <a:xfrm>
            <a:off x="1747838" y="5916613"/>
            <a:ext cx="76200" cy="115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Rectangle 51"/>
          <p:cNvSpPr>
            <a:spLocks noChangeArrowheads="1"/>
          </p:cNvSpPr>
          <p:nvPr/>
        </p:nvSpPr>
        <p:spPr bwMode="auto">
          <a:xfrm>
            <a:off x="1747838" y="5916613"/>
            <a:ext cx="76200" cy="1158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Rectangle 52"/>
          <p:cNvSpPr>
            <a:spLocks noChangeArrowheads="1"/>
          </p:cNvSpPr>
          <p:nvPr/>
        </p:nvSpPr>
        <p:spPr bwMode="auto">
          <a:xfrm>
            <a:off x="1824038" y="5838825"/>
            <a:ext cx="80962" cy="1936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Rectangle 53"/>
          <p:cNvSpPr>
            <a:spLocks noChangeArrowheads="1"/>
          </p:cNvSpPr>
          <p:nvPr/>
        </p:nvSpPr>
        <p:spPr bwMode="auto">
          <a:xfrm>
            <a:off x="1824038" y="5838825"/>
            <a:ext cx="80962" cy="1936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Rectangle 54"/>
          <p:cNvSpPr>
            <a:spLocks noChangeArrowheads="1"/>
          </p:cNvSpPr>
          <p:nvPr/>
        </p:nvSpPr>
        <p:spPr bwMode="auto">
          <a:xfrm>
            <a:off x="1905000" y="5724525"/>
            <a:ext cx="74613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9" name="Rectangle 55"/>
          <p:cNvSpPr>
            <a:spLocks noChangeArrowheads="1"/>
          </p:cNvSpPr>
          <p:nvPr/>
        </p:nvSpPr>
        <p:spPr bwMode="auto">
          <a:xfrm>
            <a:off x="1905000" y="5724525"/>
            <a:ext cx="74613" cy="3079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0" name="Rectangle 56"/>
          <p:cNvSpPr>
            <a:spLocks noChangeArrowheads="1"/>
          </p:cNvSpPr>
          <p:nvPr/>
        </p:nvSpPr>
        <p:spPr bwMode="auto">
          <a:xfrm>
            <a:off x="1979613" y="5489575"/>
            <a:ext cx="82550" cy="542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1" name="Rectangle 57"/>
          <p:cNvSpPr>
            <a:spLocks noChangeArrowheads="1"/>
          </p:cNvSpPr>
          <p:nvPr/>
        </p:nvSpPr>
        <p:spPr bwMode="auto">
          <a:xfrm>
            <a:off x="1979613" y="5489575"/>
            <a:ext cx="82550" cy="5429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2" name="Rectangle 58"/>
          <p:cNvSpPr>
            <a:spLocks noChangeArrowheads="1"/>
          </p:cNvSpPr>
          <p:nvPr/>
        </p:nvSpPr>
        <p:spPr bwMode="auto">
          <a:xfrm>
            <a:off x="2062163" y="5286375"/>
            <a:ext cx="76200" cy="7461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3" name="Rectangle 59"/>
          <p:cNvSpPr>
            <a:spLocks noChangeArrowheads="1"/>
          </p:cNvSpPr>
          <p:nvPr/>
        </p:nvSpPr>
        <p:spPr bwMode="auto">
          <a:xfrm>
            <a:off x="2062163" y="5286375"/>
            <a:ext cx="76200" cy="7461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4" name="Rectangle 60"/>
          <p:cNvSpPr>
            <a:spLocks noChangeArrowheads="1"/>
          </p:cNvSpPr>
          <p:nvPr/>
        </p:nvSpPr>
        <p:spPr bwMode="auto">
          <a:xfrm>
            <a:off x="2138363" y="5160963"/>
            <a:ext cx="80962" cy="8715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5" name="Rectangle 61"/>
          <p:cNvSpPr>
            <a:spLocks noChangeArrowheads="1"/>
          </p:cNvSpPr>
          <p:nvPr/>
        </p:nvSpPr>
        <p:spPr bwMode="auto">
          <a:xfrm>
            <a:off x="2138363" y="5160963"/>
            <a:ext cx="80962" cy="8715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6" name="Rectangle 62"/>
          <p:cNvSpPr>
            <a:spLocks noChangeArrowheads="1"/>
          </p:cNvSpPr>
          <p:nvPr/>
        </p:nvSpPr>
        <p:spPr bwMode="auto">
          <a:xfrm>
            <a:off x="2219325" y="5086350"/>
            <a:ext cx="76200" cy="946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7" name="Rectangle 63"/>
          <p:cNvSpPr>
            <a:spLocks noChangeArrowheads="1"/>
          </p:cNvSpPr>
          <p:nvPr/>
        </p:nvSpPr>
        <p:spPr bwMode="auto">
          <a:xfrm>
            <a:off x="2219325" y="5086350"/>
            <a:ext cx="76200" cy="9461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8" name="Rectangle 64"/>
          <p:cNvSpPr>
            <a:spLocks noChangeArrowheads="1"/>
          </p:cNvSpPr>
          <p:nvPr/>
        </p:nvSpPr>
        <p:spPr bwMode="auto">
          <a:xfrm>
            <a:off x="2295525" y="4979988"/>
            <a:ext cx="82550" cy="10525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9" name="Rectangle 65"/>
          <p:cNvSpPr>
            <a:spLocks noChangeArrowheads="1"/>
          </p:cNvSpPr>
          <p:nvPr/>
        </p:nvSpPr>
        <p:spPr bwMode="auto">
          <a:xfrm>
            <a:off x="2295525" y="4979988"/>
            <a:ext cx="82550" cy="10525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0" name="Rectangle 66"/>
          <p:cNvSpPr>
            <a:spLocks noChangeArrowheads="1"/>
          </p:cNvSpPr>
          <p:nvPr/>
        </p:nvSpPr>
        <p:spPr bwMode="auto">
          <a:xfrm>
            <a:off x="2378075" y="4970463"/>
            <a:ext cx="76200" cy="1062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1" name="Rectangle 67"/>
          <p:cNvSpPr>
            <a:spLocks noChangeArrowheads="1"/>
          </p:cNvSpPr>
          <p:nvPr/>
        </p:nvSpPr>
        <p:spPr bwMode="auto">
          <a:xfrm>
            <a:off x="2378075" y="4970463"/>
            <a:ext cx="76200" cy="10620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2" name="Rectangle 68"/>
          <p:cNvSpPr>
            <a:spLocks noChangeArrowheads="1"/>
          </p:cNvSpPr>
          <p:nvPr/>
        </p:nvSpPr>
        <p:spPr bwMode="auto">
          <a:xfrm>
            <a:off x="2454275" y="5026025"/>
            <a:ext cx="79375" cy="10064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Rectangle 69"/>
          <p:cNvSpPr>
            <a:spLocks noChangeArrowheads="1"/>
          </p:cNvSpPr>
          <p:nvPr/>
        </p:nvSpPr>
        <p:spPr bwMode="auto">
          <a:xfrm>
            <a:off x="2454275" y="5026025"/>
            <a:ext cx="79375" cy="10064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4" name="Rectangle 70"/>
          <p:cNvSpPr>
            <a:spLocks noChangeArrowheads="1"/>
          </p:cNvSpPr>
          <p:nvPr/>
        </p:nvSpPr>
        <p:spPr bwMode="auto">
          <a:xfrm>
            <a:off x="2533650" y="5113338"/>
            <a:ext cx="76200" cy="9191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5" name="Rectangle 71"/>
          <p:cNvSpPr>
            <a:spLocks noChangeArrowheads="1"/>
          </p:cNvSpPr>
          <p:nvPr/>
        </p:nvSpPr>
        <p:spPr bwMode="auto">
          <a:xfrm>
            <a:off x="2533650" y="5113338"/>
            <a:ext cx="76200" cy="9191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6" name="Rectangle 72"/>
          <p:cNvSpPr>
            <a:spLocks noChangeArrowheads="1"/>
          </p:cNvSpPr>
          <p:nvPr/>
        </p:nvSpPr>
        <p:spPr bwMode="auto">
          <a:xfrm>
            <a:off x="2609850" y="5184775"/>
            <a:ext cx="82550" cy="8477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7" name="Rectangle 73"/>
          <p:cNvSpPr>
            <a:spLocks noChangeArrowheads="1"/>
          </p:cNvSpPr>
          <p:nvPr/>
        </p:nvSpPr>
        <p:spPr bwMode="auto">
          <a:xfrm>
            <a:off x="2609850" y="5184775"/>
            <a:ext cx="82550" cy="847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8" name="Rectangle 74"/>
          <p:cNvSpPr>
            <a:spLocks noChangeArrowheads="1"/>
          </p:cNvSpPr>
          <p:nvPr/>
        </p:nvSpPr>
        <p:spPr bwMode="auto">
          <a:xfrm>
            <a:off x="2692400" y="5265738"/>
            <a:ext cx="76200" cy="7667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9" name="Rectangle 75"/>
          <p:cNvSpPr>
            <a:spLocks noChangeArrowheads="1"/>
          </p:cNvSpPr>
          <p:nvPr/>
        </p:nvSpPr>
        <p:spPr bwMode="auto">
          <a:xfrm>
            <a:off x="2692400" y="5265738"/>
            <a:ext cx="76200" cy="7667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0" name="Rectangle 76"/>
          <p:cNvSpPr>
            <a:spLocks noChangeArrowheads="1"/>
          </p:cNvSpPr>
          <p:nvPr/>
        </p:nvSpPr>
        <p:spPr bwMode="auto">
          <a:xfrm>
            <a:off x="2768600" y="5367338"/>
            <a:ext cx="80963" cy="6651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1" name="Rectangle 77"/>
          <p:cNvSpPr>
            <a:spLocks noChangeArrowheads="1"/>
          </p:cNvSpPr>
          <p:nvPr/>
        </p:nvSpPr>
        <p:spPr bwMode="auto">
          <a:xfrm>
            <a:off x="2768600" y="5367338"/>
            <a:ext cx="80963" cy="6651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2" name="Rectangle 78"/>
          <p:cNvSpPr>
            <a:spLocks noChangeArrowheads="1"/>
          </p:cNvSpPr>
          <p:nvPr/>
        </p:nvSpPr>
        <p:spPr bwMode="auto">
          <a:xfrm>
            <a:off x="2849563" y="5441950"/>
            <a:ext cx="76200" cy="5905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3" name="Rectangle 79"/>
          <p:cNvSpPr>
            <a:spLocks noChangeArrowheads="1"/>
          </p:cNvSpPr>
          <p:nvPr/>
        </p:nvSpPr>
        <p:spPr bwMode="auto">
          <a:xfrm>
            <a:off x="2849563" y="5441950"/>
            <a:ext cx="76200" cy="5905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4" name="Line 80"/>
          <p:cNvSpPr>
            <a:spLocks noChangeShapeType="1"/>
          </p:cNvSpPr>
          <p:nvPr/>
        </p:nvSpPr>
        <p:spPr bwMode="auto">
          <a:xfrm>
            <a:off x="646113" y="6032500"/>
            <a:ext cx="22034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5" name="Rectangle 81"/>
          <p:cNvSpPr>
            <a:spLocks noChangeArrowheads="1"/>
          </p:cNvSpPr>
          <p:nvPr/>
        </p:nvSpPr>
        <p:spPr bwMode="auto">
          <a:xfrm rot="-5400000">
            <a:off x="-138112" y="5507038"/>
            <a:ext cx="10556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  <a:latin typeface="Helvetica" charset="0"/>
              </a:rPr>
              <a:t>HEO-2 Charging </a:t>
            </a:r>
            <a:r>
              <a:rPr lang="en-US" sz="700">
                <a:solidFill>
                  <a:srgbClr val="000000"/>
                </a:solidFill>
                <a:latin typeface="Helvetica" charset="0"/>
              </a:rPr>
              <a:t>Events</a:t>
            </a:r>
            <a:endParaRPr lang="en-US" sz="700"/>
          </a:p>
        </p:txBody>
      </p:sp>
      <p:sp>
        <p:nvSpPr>
          <p:cNvPr id="15436" name="Line 82"/>
          <p:cNvSpPr>
            <a:spLocks noChangeShapeType="1"/>
          </p:cNvSpPr>
          <p:nvPr/>
        </p:nvSpPr>
        <p:spPr bwMode="auto">
          <a:xfrm>
            <a:off x="2898775" y="5838825"/>
            <a:ext cx="206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7" name="Line 83"/>
          <p:cNvSpPr>
            <a:spLocks noChangeShapeType="1"/>
          </p:cNvSpPr>
          <p:nvPr/>
        </p:nvSpPr>
        <p:spPr bwMode="auto">
          <a:xfrm>
            <a:off x="2898775" y="5646738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8" name="Line 84"/>
          <p:cNvSpPr>
            <a:spLocks noChangeShapeType="1"/>
          </p:cNvSpPr>
          <p:nvPr/>
        </p:nvSpPr>
        <p:spPr bwMode="auto">
          <a:xfrm>
            <a:off x="2898775" y="5453063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9" name="Line 85"/>
          <p:cNvSpPr>
            <a:spLocks noChangeShapeType="1"/>
          </p:cNvSpPr>
          <p:nvPr/>
        </p:nvSpPr>
        <p:spPr bwMode="auto">
          <a:xfrm>
            <a:off x="2898775" y="5260975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0" name="Line 86"/>
          <p:cNvSpPr>
            <a:spLocks noChangeShapeType="1"/>
          </p:cNvSpPr>
          <p:nvPr/>
        </p:nvSpPr>
        <p:spPr bwMode="auto">
          <a:xfrm>
            <a:off x="2898775" y="5067300"/>
            <a:ext cx="206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1" name="Line 87"/>
          <p:cNvSpPr>
            <a:spLocks noChangeShapeType="1"/>
          </p:cNvSpPr>
          <p:nvPr/>
        </p:nvSpPr>
        <p:spPr bwMode="auto">
          <a:xfrm>
            <a:off x="2898775" y="4873625"/>
            <a:ext cx="206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2" name="Rectangle 88"/>
          <p:cNvSpPr>
            <a:spLocks noChangeArrowheads="1"/>
          </p:cNvSpPr>
          <p:nvPr/>
        </p:nvSpPr>
        <p:spPr bwMode="auto">
          <a:xfrm>
            <a:off x="1054100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3" name="Rectangle 89"/>
          <p:cNvSpPr>
            <a:spLocks noChangeArrowheads="1"/>
          </p:cNvSpPr>
          <p:nvPr/>
        </p:nvSpPr>
        <p:spPr bwMode="auto">
          <a:xfrm>
            <a:off x="108743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4" name="Rectangle 90"/>
          <p:cNvSpPr>
            <a:spLocks noChangeArrowheads="1"/>
          </p:cNvSpPr>
          <p:nvPr/>
        </p:nvSpPr>
        <p:spPr bwMode="auto">
          <a:xfrm>
            <a:off x="11017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5" name="Rectangle 91"/>
          <p:cNvSpPr>
            <a:spLocks noChangeArrowheads="1"/>
          </p:cNvSpPr>
          <p:nvPr/>
        </p:nvSpPr>
        <p:spPr bwMode="auto">
          <a:xfrm>
            <a:off x="1135063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6" name="Rectangle 92"/>
          <p:cNvSpPr>
            <a:spLocks noChangeArrowheads="1"/>
          </p:cNvSpPr>
          <p:nvPr/>
        </p:nvSpPr>
        <p:spPr bwMode="auto">
          <a:xfrm>
            <a:off x="119697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7" name="Rectangle 93"/>
          <p:cNvSpPr>
            <a:spLocks noChangeArrowheads="1"/>
          </p:cNvSpPr>
          <p:nvPr/>
        </p:nvSpPr>
        <p:spPr bwMode="auto">
          <a:xfrm>
            <a:off x="12176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8" name="Rectangle 94"/>
          <p:cNvSpPr>
            <a:spLocks noChangeArrowheads="1"/>
          </p:cNvSpPr>
          <p:nvPr/>
        </p:nvSpPr>
        <p:spPr bwMode="auto">
          <a:xfrm>
            <a:off x="1230313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9" name="Rectangle 95"/>
          <p:cNvSpPr>
            <a:spLocks noChangeArrowheads="1"/>
          </p:cNvSpPr>
          <p:nvPr/>
        </p:nvSpPr>
        <p:spPr bwMode="auto">
          <a:xfrm>
            <a:off x="1265238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0" name="Rectangle 96"/>
          <p:cNvSpPr>
            <a:spLocks noChangeArrowheads="1"/>
          </p:cNvSpPr>
          <p:nvPr/>
        </p:nvSpPr>
        <p:spPr bwMode="auto">
          <a:xfrm>
            <a:off x="1312863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1" name="Rectangle 97"/>
          <p:cNvSpPr>
            <a:spLocks noChangeArrowheads="1"/>
          </p:cNvSpPr>
          <p:nvPr/>
        </p:nvSpPr>
        <p:spPr bwMode="auto">
          <a:xfrm>
            <a:off x="1427163" y="3549650"/>
            <a:ext cx="2222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2" name="Rectangle 98"/>
          <p:cNvSpPr>
            <a:spLocks noChangeArrowheads="1"/>
          </p:cNvSpPr>
          <p:nvPr/>
        </p:nvSpPr>
        <p:spPr bwMode="auto">
          <a:xfrm>
            <a:off x="150812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3" name="Rectangle 99"/>
          <p:cNvSpPr>
            <a:spLocks noChangeArrowheads="1"/>
          </p:cNvSpPr>
          <p:nvPr/>
        </p:nvSpPr>
        <p:spPr bwMode="auto">
          <a:xfrm>
            <a:off x="1592263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4" name="Rectangle 100"/>
          <p:cNvSpPr>
            <a:spLocks noChangeArrowheads="1"/>
          </p:cNvSpPr>
          <p:nvPr/>
        </p:nvSpPr>
        <p:spPr bwMode="auto">
          <a:xfrm>
            <a:off x="1673225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5" name="Rectangle 101"/>
          <p:cNvSpPr>
            <a:spLocks noChangeArrowheads="1"/>
          </p:cNvSpPr>
          <p:nvPr/>
        </p:nvSpPr>
        <p:spPr bwMode="auto">
          <a:xfrm>
            <a:off x="1692275" y="3549650"/>
            <a:ext cx="1587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6" name="Rectangle 102"/>
          <p:cNvSpPr>
            <a:spLocks noChangeArrowheads="1"/>
          </p:cNvSpPr>
          <p:nvPr/>
        </p:nvSpPr>
        <p:spPr bwMode="auto">
          <a:xfrm>
            <a:off x="1727200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7" name="Rectangle 103"/>
          <p:cNvSpPr>
            <a:spLocks noChangeArrowheads="1"/>
          </p:cNvSpPr>
          <p:nvPr/>
        </p:nvSpPr>
        <p:spPr bwMode="auto">
          <a:xfrm>
            <a:off x="1787525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8" name="Rectangle 104"/>
          <p:cNvSpPr>
            <a:spLocks noChangeArrowheads="1"/>
          </p:cNvSpPr>
          <p:nvPr/>
        </p:nvSpPr>
        <p:spPr bwMode="auto">
          <a:xfrm>
            <a:off x="184150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9" name="Rectangle 105"/>
          <p:cNvSpPr>
            <a:spLocks noChangeArrowheads="1"/>
          </p:cNvSpPr>
          <p:nvPr/>
        </p:nvSpPr>
        <p:spPr bwMode="auto">
          <a:xfrm>
            <a:off x="185578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0" name="Rectangle 106"/>
          <p:cNvSpPr>
            <a:spLocks noChangeArrowheads="1"/>
          </p:cNvSpPr>
          <p:nvPr/>
        </p:nvSpPr>
        <p:spPr bwMode="auto">
          <a:xfrm>
            <a:off x="192405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1" name="Rectangle 107"/>
          <p:cNvSpPr>
            <a:spLocks noChangeArrowheads="1"/>
          </p:cNvSpPr>
          <p:nvPr/>
        </p:nvSpPr>
        <p:spPr bwMode="auto">
          <a:xfrm>
            <a:off x="1971675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" name="Rectangle 108"/>
          <p:cNvSpPr>
            <a:spLocks noChangeArrowheads="1"/>
          </p:cNvSpPr>
          <p:nvPr/>
        </p:nvSpPr>
        <p:spPr bwMode="auto">
          <a:xfrm>
            <a:off x="1984375" y="3549650"/>
            <a:ext cx="22225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" name="Rectangle 109"/>
          <p:cNvSpPr>
            <a:spLocks noChangeArrowheads="1"/>
          </p:cNvSpPr>
          <p:nvPr/>
        </p:nvSpPr>
        <p:spPr bwMode="auto">
          <a:xfrm>
            <a:off x="2135188" y="3549650"/>
            <a:ext cx="1428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" name="Rectangle 110"/>
          <p:cNvSpPr>
            <a:spLocks noChangeArrowheads="1"/>
          </p:cNvSpPr>
          <p:nvPr/>
        </p:nvSpPr>
        <p:spPr bwMode="auto">
          <a:xfrm>
            <a:off x="2217738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5" name="Rectangle 111"/>
          <p:cNvSpPr>
            <a:spLocks noChangeArrowheads="1"/>
          </p:cNvSpPr>
          <p:nvPr/>
        </p:nvSpPr>
        <p:spPr bwMode="auto">
          <a:xfrm>
            <a:off x="2311400" y="3549650"/>
            <a:ext cx="2063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6" name="Rectangle 112"/>
          <p:cNvSpPr>
            <a:spLocks noChangeArrowheads="1"/>
          </p:cNvSpPr>
          <p:nvPr/>
        </p:nvSpPr>
        <p:spPr bwMode="auto">
          <a:xfrm>
            <a:off x="236696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7" name="Rectangle 113"/>
          <p:cNvSpPr>
            <a:spLocks noChangeArrowheads="1"/>
          </p:cNvSpPr>
          <p:nvPr/>
        </p:nvSpPr>
        <p:spPr bwMode="auto">
          <a:xfrm>
            <a:off x="2379663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8" name="Rectangle 114"/>
          <p:cNvSpPr>
            <a:spLocks noChangeArrowheads="1"/>
          </p:cNvSpPr>
          <p:nvPr/>
        </p:nvSpPr>
        <p:spPr bwMode="auto">
          <a:xfrm>
            <a:off x="240030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9" name="Rectangle 115"/>
          <p:cNvSpPr>
            <a:spLocks noChangeArrowheads="1"/>
          </p:cNvSpPr>
          <p:nvPr/>
        </p:nvSpPr>
        <p:spPr bwMode="auto">
          <a:xfrm>
            <a:off x="2414588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0" name="Rectangle 116"/>
          <p:cNvSpPr>
            <a:spLocks noChangeArrowheads="1"/>
          </p:cNvSpPr>
          <p:nvPr/>
        </p:nvSpPr>
        <p:spPr bwMode="auto">
          <a:xfrm>
            <a:off x="2427288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1" name="Rectangle 117"/>
          <p:cNvSpPr>
            <a:spLocks noChangeArrowheads="1"/>
          </p:cNvSpPr>
          <p:nvPr/>
        </p:nvSpPr>
        <p:spPr bwMode="auto">
          <a:xfrm>
            <a:off x="24479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2" name="Rectangle 118"/>
          <p:cNvSpPr>
            <a:spLocks noChangeArrowheads="1"/>
          </p:cNvSpPr>
          <p:nvPr/>
        </p:nvSpPr>
        <p:spPr bwMode="auto">
          <a:xfrm>
            <a:off x="2590800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3" name="Rectangle 119"/>
          <p:cNvSpPr>
            <a:spLocks noChangeArrowheads="1"/>
          </p:cNvSpPr>
          <p:nvPr/>
        </p:nvSpPr>
        <p:spPr bwMode="auto">
          <a:xfrm>
            <a:off x="2822575" y="3549650"/>
            <a:ext cx="1905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4" name="Rectangle 120"/>
          <p:cNvSpPr>
            <a:spLocks noChangeArrowheads="1"/>
          </p:cNvSpPr>
          <p:nvPr/>
        </p:nvSpPr>
        <p:spPr bwMode="auto">
          <a:xfrm>
            <a:off x="2841625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5" name="Rectangle 121"/>
          <p:cNvSpPr>
            <a:spLocks noChangeArrowheads="1"/>
          </p:cNvSpPr>
          <p:nvPr/>
        </p:nvSpPr>
        <p:spPr bwMode="auto">
          <a:xfrm>
            <a:off x="2855913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6" name="Rectangle 122"/>
          <p:cNvSpPr>
            <a:spLocks noChangeArrowheads="1"/>
          </p:cNvSpPr>
          <p:nvPr/>
        </p:nvSpPr>
        <p:spPr bwMode="auto">
          <a:xfrm>
            <a:off x="2889250" y="3549650"/>
            <a:ext cx="14288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7" name="Rectangle 123"/>
          <p:cNvSpPr>
            <a:spLocks noChangeArrowheads="1"/>
          </p:cNvSpPr>
          <p:nvPr/>
        </p:nvSpPr>
        <p:spPr bwMode="auto">
          <a:xfrm>
            <a:off x="2903538" y="3549650"/>
            <a:ext cx="20637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8" name="Rectangle 124"/>
          <p:cNvSpPr>
            <a:spLocks noChangeArrowheads="1"/>
          </p:cNvSpPr>
          <p:nvPr/>
        </p:nvSpPr>
        <p:spPr bwMode="auto">
          <a:xfrm>
            <a:off x="2924175" y="3549650"/>
            <a:ext cx="12700" cy="6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9" name="Rectangle 125"/>
          <p:cNvSpPr>
            <a:spLocks noChangeArrowheads="1"/>
          </p:cNvSpPr>
          <p:nvPr/>
        </p:nvSpPr>
        <p:spPr bwMode="auto">
          <a:xfrm>
            <a:off x="325438" y="3608388"/>
            <a:ext cx="29527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" name="Picture 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88" b="47826"/>
          <a:stretch>
            <a:fillRect/>
          </a:stretch>
        </p:blipFill>
        <p:spPr bwMode="auto">
          <a:xfrm>
            <a:off x="315913" y="941388"/>
            <a:ext cx="27146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81" name="Rectangle 127"/>
          <p:cNvSpPr>
            <a:spLocks noChangeArrowheads="1"/>
          </p:cNvSpPr>
          <p:nvPr/>
        </p:nvSpPr>
        <p:spPr bwMode="auto">
          <a:xfrm>
            <a:off x="587375" y="6218238"/>
            <a:ext cx="2368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Helvetica" charset="0"/>
              </a:rPr>
              <a:t>L ~ Equatorial Radial Distance (R</a:t>
            </a:r>
            <a:r>
              <a:rPr lang="en-US" sz="1200" baseline="-2500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200">
                <a:solidFill>
                  <a:srgbClr val="000000"/>
                </a:solidFill>
                <a:latin typeface="Helvetica" charset="0"/>
              </a:rPr>
              <a:t>)</a:t>
            </a:r>
            <a:endParaRPr lang="en-US" sz="2800"/>
          </a:p>
        </p:txBody>
      </p:sp>
      <p:sp>
        <p:nvSpPr>
          <p:cNvPr id="15482" name="Rectangle 128"/>
          <p:cNvSpPr>
            <a:spLocks noChangeArrowheads="1"/>
          </p:cNvSpPr>
          <p:nvPr/>
        </p:nvSpPr>
        <p:spPr bwMode="auto">
          <a:xfrm>
            <a:off x="1082675" y="2468563"/>
            <a:ext cx="514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HEO</a:t>
            </a:r>
          </a:p>
        </p:txBody>
      </p:sp>
      <p:sp>
        <p:nvSpPr>
          <p:cNvPr id="15483" name="Rectangle 129"/>
          <p:cNvSpPr>
            <a:spLocks noChangeArrowheads="1"/>
          </p:cNvSpPr>
          <p:nvPr/>
        </p:nvSpPr>
        <p:spPr bwMode="auto">
          <a:xfrm>
            <a:off x="1770063" y="2768600"/>
            <a:ext cx="5064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GPS</a:t>
            </a:r>
          </a:p>
        </p:txBody>
      </p:sp>
      <p:sp>
        <p:nvSpPr>
          <p:cNvPr id="15484" name="Rectangle 130"/>
          <p:cNvSpPr>
            <a:spLocks noChangeArrowheads="1"/>
          </p:cNvSpPr>
          <p:nvPr/>
        </p:nvSpPr>
        <p:spPr bwMode="auto">
          <a:xfrm>
            <a:off x="2601913" y="3144838"/>
            <a:ext cx="523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GEO</a:t>
            </a:r>
          </a:p>
        </p:txBody>
      </p:sp>
      <p:sp>
        <p:nvSpPr>
          <p:cNvPr id="15485" name="Line 131"/>
          <p:cNvSpPr>
            <a:spLocks noChangeShapeType="1"/>
          </p:cNvSpPr>
          <p:nvPr/>
        </p:nvSpPr>
        <p:spPr bwMode="auto">
          <a:xfrm flipV="1">
            <a:off x="65246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6" name="Line 132"/>
          <p:cNvSpPr>
            <a:spLocks noChangeShapeType="1"/>
          </p:cNvSpPr>
          <p:nvPr/>
        </p:nvSpPr>
        <p:spPr bwMode="auto">
          <a:xfrm>
            <a:off x="65246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7" name="Line 133"/>
          <p:cNvSpPr>
            <a:spLocks noChangeShapeType="1"/>
          </p:cNvSpPr>
          <p:nvPr/>
        </p:nvSpPr>
        <p:spPr bwMode="auto">
          <a:xfrm flipV="1">
            <a:off x="979488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8" name="Line 134"/>
          <p:cNvSpPr>
            <a:spLocks noChangeShapeType="1"/>
          </p:cNvSpPr>
          <p:nvPr/>
        </p:nvSpPr>
        <p:spPr bwMode="auto">
          <a:xfrm>
            <a:off x="979488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9" name="Line 135"/>
          <p:cNvSpPr>
            <a:spLocks noChangeShapeType="1"/>
          </p:cNvSpPr>
          <p:nvPr/>
        </p:nvSpPr>
        <p:spPr bwMode="auto">
          <a:xfrm flipV="1">
            <a:off x="1304925" y="3516313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0" name="Line 136"/>
          <p:cNvSpPr>
            <a:spLocks noChangeShapeType="1"/>
          </p:cNvSpPr>
          <p:nvPr/>
        </p:nvSpPr>
        <p:spPr bwMode="auto">
          <a:xfrm>
            <a:off x="1304925" y="243363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1" name="Line 137"/>
          <p:cNvSpPr>
            <a:spLocks noChangeShapeType="1"/>
          </p:cNvSpPr>
          <p:nvPr/>
        </p:nvSpPr>
        <p:spPr bwMode="auto">
          <a:xfrm flipV="1">
            <a:off x="1631950" y="3516313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2" name="Line 138"/>
          <p:cNvSpPr>
            <a:spLocks noChangeShapeType="1"/>
          </p:cNvSpPr>
          <p:nvPr/>
        </p:nvSpPr>
        <p:spPr bwMode="auto">
          <a:xfrm>
            <a:off x="1631950" y="243363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3" name="Line 139"/>
          <p:cNvSpPr>
            <a:spLocks noChangeShapeType="1"/>
          </p:cNvSpPr>
          <p:nvPr/>
        </p:nvSpPr>
        <p:spPr bwMode="auto">
          <a:xfrm flipV="1">
            <a:off x="1965325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4" name="Line 140"/>
          <p:cNvSpPr>
            <a:spLocks noChangeShapeType="1"/>
          </p:cNvSpPr>
          <p:nvPr/>
        </p:nvSpPr>
        <p:spPr bwMode="auto">
          <a:xfrm>
            <a:off x="1965325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5" name="Line 141"/>
          <p:cNvSpPr>
            <a:spLocks noChangeShapeType="1"/>
          </p:cNvSpPr>
          <p:nvPr/>
        </p:nvSpPr>
        <p:spPr bwMode="auto">
          <a:xfrm flipV="1">
            <a:off x="2292350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6" name="Line 142"/>
          <p:cNvSpPr>
            <a:spLocks noChangeShapeType="1"/>
          </p:cNvSpPr>
          <p:nvPr/>
        </p:nvSpPr>
        <p:spPr bwMode="auto">
          <a:xfrm>
            <a:off x="2292350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7" name="Line 143"/>
          <p:cNvSpPr>
            <a:spLocks noChangeShapeType="1"/>
          </p:cNvSpPr>
          <p:nvPr/>
        </p:nvSpPr>
        <p:spPr bwMode="auto">
          <a:xfrm flipV="1">
            <a:off x="2617788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8" name="Line 144"/>
          <p:cNvSpPr>
            <a:spLocks noChangeShapeType="1"/>
          </p:cNvSpPr>
          <p:nvPr/>
        </p:nvSpPr>
        <p:spPr bwMode="auto">
          <a:xfrm>
            <a:off x="2617788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99" name="Line 145"/>
          <p:cNvSpPr>
            <a:spLocks noChangeShapeType="1"/>
          </p:cNvSpPr>
          <p:nvPr/>
        </p:nvSpPr>
        <p:spPr bwMode="auto">
          <a:xfrm flipV="1">
            <a:off x="294481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0" name="Line 146"/>
          <p:cNvSpPr>
            <a:spLocks noChangeShapeType="1"/>
          </p:cNvSpPr>
          <p:nvPr/>
        </p:nvSpPr>
        <p:spPr bwMode="auto">
          <a:xfrm>
            <a:off x="294481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1" name="Line 147"/>
          <p:cNvSpPr>
            <a:spLocks noChangeShapeType="1"/>
          </p:cNvSpPr>
          <p:nvPr/>
        </p:nvSpPr>
        <p:spPr bwMode="auto">
          <a:xfrm flipV="1">
            <a:off x="2941638" y="3516313"/>
            <a:ext cx="0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2" name="Line 148"/>
          <p:cNvSpPr>
            <a:spLocks noChangeShapeType="1"/>
          </p:cNvSpPr>
          <p:nvPr/>
        </p:nvSpPr>
        <p:spPr bwMode="auto">
          <a:xfrm>
            <a:off x="2941638" y="2433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3" name="Line 149"/>
          <p:cNvSpPr>
            <a:spLocks noChangeShapeType="1"/>
          </p:cNvSpPr>
          <p:nvPr/>
        </p:nvSpPr>
        <p:spPr bwMode="auto">
          <a:xfrm flipH="1">
            <a:off x="2906713" y="3556000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4" name="Line 150"/>
          <p:cNvSpPr>
            <a:spLocks noChangeShapeType="1"/>
          </p:cNvSpPr>
          <p:nvPr/>
        </p:nvSpPr>
        <p:spPr bwMode="auto">
          <a:xfrm flipH="1">
            <a:off x="2906713" y="33289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5" name="Line 151"/>
          <p:cNvSpPr>
            <a:spLocks noChangeShapeType="1"/>
          </p:cNvSpPr>
          <p:nvPr/>
        </p:nvSpPr>
        <p:spPr bwMode="auto">
          <a:xfrm flipH="1">
            <a:off x="2906713" y="31003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6" name="Line 152"/>
          <p:cNvSpPr>
            <a:spLocks noChangeShapeType="1"/>
          </p:cNvSpPr>
          <p:nvPr/>
        </p:nvSpPr>
        <p:spPr bwMode="auto">
          <a:xfrm flipH="1">
            <a:off x="2906713" y="2879725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7" name="Line 153"/>
          <p:cNvSpPr>
            <a:spLocks noChangeShapeType="1"/>
          </p:cNvSpPr>
          <p:nvPr/>
        </p:nvSpPr>
        <p:spPr bwMode="auto">
          <a:xfrm flipH="1">
            <a:off x="2906713" y="2652713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8" name="Line 154"/>
          <p:cNvSpPr>
            <a:spLocks noChangeShapeType="1"/>
          </p:cNvSpPr>
          <p:nvPr/>
        </p:nvSpPr>
        <p:spPr bwMode="auto">
          <a:xfrm flipH="1">
            <a:off x="2906713" y="24336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9" name="Rectangle 155"/>
          <p:cNvSpPr>
            <a:spLocks noChangeArrowheads="1"/>
          </p:cNvSpPr>
          <p:nvPr/>
        </p:nvSpPr>
        <p:spPr bwMode="auto">
          <a:xfrm>
            <a:off x="64611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0" name="Rectangle 156"/>
          <p:cNvSpPr>
            <a:spLocks noChangeArrowheads="1"/>
          </p:cNvSpPr>
          <p:nvPr/>
        </p:nvSpPr>
        <p:spPr bwMode="auto">
          <a:xfrm>
            <a:off x="6588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1" name="Rectangle 157"/>
          <p:cNvSpPr>
            <a:spLocks noChangeArrowheads="1"/>
          </p:cNvSpPr>
          <p:nvPr/>
        </p:nvSpPr>
        <p:spPr bwMode="auto">
          <a:xfrm>
            <a:off x="67310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2" name="Rectangle 158"/>
          <p:cNvSpPr>
            <a:spLocks noChangeArrowheads="1"/>
          </p:cNvSpPr>
          <p:nvPr/>
        </p:nvSpPr>
        <p:spPr bwMode="auto">
          <a:xfrm>
            <a:off x="6921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3" name="Rectangle 159"/>
          <p:cNvSpPr>
            <a:spLocks noChangeArrowheads="1"/>
          </p:cNvSpPr>
          <p:nvPr/>
        </p:nvSpPr>
        <p:spPr bwMode="auto">
          <a:xfrm>
            <a:off x="706438" y="3494088"/>
            <a:ext cx="20637" cy="6191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4" name="Rectangle 160"/>
          <p:cNvSpPr>
            <a:spLocks noChangeArrowheads="1"/>
          </p:cNvSpPr>
          <p:nvPr/>
        </p:nvSpPr>
        <p:spPr bwMode="auto">
          <a:xfrm>
            <a:off x="706438" y="3494088"/>
            <a:ext cx="20637" cy="6191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5" name="Rectangle 161"/>
          <p:cNvSpPr>
            <a:spLocks noChangeArrowheads="1"/>
          </p:cNvSpPr>
          <p:nvPr/>
        </p:nvSpPr>
        <p:spPr bwMode="auto">
          <a:xfrm>
            <a:off x="727075" y="3251200"/>
            <a:ext cx="14288" cy="304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6" name="Rectangle 162"/>
          <p:cNvSpPr>
            <a:spLocks noChangeArrowheads="1"/>
          </p:cNvSpPr>
          <p:nvPr/>
        </p:nvSpPr>
        <p:spPr bwMode="auto">
          <a:xfrm>
            <a:off x="727075" y="3251200"/>
            <a:ext cx="14288" cy="3048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7" name="Rectangle 163"/>
          <p:cNvSpPr>
            <a:spLocks noChangeArrowheads="1"/>
          </p:cNvSpPr>
          <p:nvPr/>
        </p:nvSpPr>
        <p:spPr bwMode="auto">
          <a:xfrm>
            <a:off x="741363" y="2959100"/>
            <a:ext cx="12700" cy="5969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8" name="Rectangle 164"/>
          <p:cNvSpPr>
            <a:spLocks noChangeArrowheads="1"/>
          </p:cNvSpPr>
          <p:nvPr/>
        </p:nvSpPr>
        <p:spPr bwMode="auto">
          <a:xfrm>
            <a:off x="741363" y="2959100"/>
            <a:ext cx="12700" cy="5969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19" name="Rectangle 165"/>
          <p:cNvSpPr>
            <a:spLocks noChangeArrowheads="1"/>
          </p:cNvSpPr>
          <p:nvPr/>
        </p:nvSpPr>
        <p:spPr bwMode="auto">
          <a:xfrm>
            <a:off x="754063" y="2678113"/>
            <a:ext cx="20637" cy="8778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0" name="Rectangle 166"/>
          <p:cNvSpPr>
            <a:spLocks noChangeArrowheads="1"/>
          </p:cNvSpPr>
          <p:nvPr/>
        </p:nvSpPr>
        <p:spPr bwMode="auto">
          <a:xfrm>
            <a:off x="754063" y="2678113"/>
            <a:ext cx="20637" cy="8778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1" name="Rectangle 167"/>
          <p:cNvSpPr>
            <a:spLocks noChangeArrowheads="1"/>
          </p:cNvSpPr>
          <p:nvPr/>
        </p:nvSpPr>
        <p:spPr bwMode="auto">
          <a:xfrm>
            <a:off x="774700" y="2473325"/>
            <a:ext cx="14288" cy="1082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2" name="Rectangle 168"/>
          <p:cNvSpPr>
            <a:spLocks noChangeArrowheads="1"/>
          </p:cNvSpPr>
          <p:nvPr/>
        </p:nvSpPr>
        <p:spPr bwMode="auto">
          <a:xfrm>
            <a:off x="774700" y="2473325"/>
            <a:ext cx="14288" cy="1082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3" name="Rectangle 169"/>
          <p:cNvSpPr>
            <a:spLocks noChangeArrowheads="1"/>
          </p:cNvSpPr>
          <p:nvPr/>
        </p:nvSpPr>
        <p:spPr bwMode="auto">
          <a:xfrm>
            <a:off x="788988" y="2660650"/>
            <a:ext cx="19050" cy="895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4" name="Rectangle 170"/>
          <p:cNvSpPr>
            <a:spLocks noChangeArrowheads="1"/>
          </p:cNvSpPr>
          <p:nvPr/>
        </p:nvSpPr>
        <p:spPr bwMode="auto">
          <a:xfrm>
            <a:off x="788988" y="2660650"/>
            <a:ext cx="19050" cy="895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5" name="Rectangle 171"/>
          <p:cNvSpPr>
            <a:spLocks noChangeArrowheads="1"/>
          </p:cNvSpPr>
          <p:nvPr/>
        </p:nvSpPr>
        <p:spPr bwMode="auto">
          <a:xfrm>
            <a:off x="808038" y="2660650"/>
            <a:ext cx="14287" cy="8953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6" name="Rectangle 172"/>
          <p:cNvSpPr>
            <a:spLocks noChangeArrowheads="1"/>
          </p:cNvSpPr>
          <p:nvPr/>
        </p:nvSpPr>
        <p:spPr bwMode="auto">
          <a:xfrm>
            <a:off x="808038" y="2660650"/>
            <a:ext cx="14287" cy="895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7" name="Rectangle 173"/>
          <p:cNvSpPr>
            <a:spLocks noChangeArrowheads="1"/>
          </p:cNvSpPr>
          <p:nvPr/>
        </p:nvSpPr>
        <p:spPr bwMode="auto">
          <a:xfrm>
            <a:off x="822325" y="2857500"/>
            <a:ext cx="14288" cy="698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28" name="Rectangle 174"/>
          <p:cNvSpPr>
            <a:spLocks noChangeArrowheads="1"/>
          </p:cNvSpPr>
          <p:nvPr/>
        </p:nvSpPr>
        <p:spPr bwMode="auto">
          <a:xfrm>
            <a:off x="822325" y="2857500"/>
            <a:ext cx="14288" cy="6985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29" name="Rectangle 175"/>
          <p:cNvSpPr>
            <a:spLocks noChangeArrowheads="1"/>
          </p:cNvSpPr>
          <p:nvPr/>
        </p:nvSpPr>
        <p:spPr bwMode="auto">
          <a:xfrm>
            <a:off x="836613" y="3006725"/>
            <a:ext cx="20637" cy="5492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0" name="Rectangle 176"/>
          <p:cNvSpPr>
            <a:spLocks noChangeArrowheads="1"/>
          </p:cNvSpPr>
          <p:nvPr/>
        </p:nvSpPr>
        <p:spPr bwMode="auto">
          <a:xfrm>
            <a:off x="836613" y="3006725"/>
            <a:ext cx="20637" cy="5492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1" name="Rectangle 177"/>
          <p:cNvSpPr>
            <a:spLocks noChangeArrowheads="1"/>
          </p:cNvSpPr>
          <p:nvPr/>
        </p:nvSpPr>
        <p:spPr bwMode="auto">
          <a:xfrm>
            <a:off x="857250" y="3155950"/>
            <a:ext cx="12700" cy="400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2" name="Rectangle 178"/>
          <p:cNvSpPr>
            <a:spLocks noChangeArrowheads="1"/>
          </p:cNvSpPr>
          <p:nvPr/>
        </p:nvSpPr>
        <p:spPr bwMode="auto">
          <a:xfrm>
            <a:off x="857250" y="3155950"/>
            <a:ext cx="12700" cy="400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3" name="Rectangle 179"/>
          <p:cNvSpPr>
            <a:spLocks noChangeArrowheads="1"/>
          </p:cNvSpPr>
          <p:nvPr/>
        </p:nvSpPr>
        <p:spPr bwMode="auto">
          <a:xfrm>
            <a:off x="869950" y="3321050"/>
            <a:ext cx="20638" cy="2349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4" name="Rectangle 180"/>
          <p:cNvSpPr>
            <a:spLocks noChangeArrowheads="1"/>
          </p:cNvSpPr>
          <p:nvPr/>
        </p:nvSpPr>
        <p:spPr bwMode="auto">
          <a:xfrm>
            <a:off x="869950" y="3321050"/>
            <a:ext cx="20638" cy="2349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5" name="Rectangle 181"/>
          <p:cNvSpPr>
            <a:spLocks noChangeArrowheads="1"/>
          </p:cNvSpPr>
          <p:nvPr/>
        </p:nvSpPr>
        <p:spPr bwMode="auto">
          <a:xfrm>
            <a:off x="890588" y="3352800"/>
            <a:ext cx="12700" cy="2032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6" name="Rectangle 182"/>
          <p:cNvSpPr>
            <a:spLocks noChangeArrowheads="1"/>
          </p:cNvSpPr>
          <p:nvPr/>
        </p:nvSpPr>
        <p:spPr bwMode="auto">
          <a:xfrm>
            <a:off x="903288" y="3454400"/>
            <a:ext cx="22225" cy="1016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7" name="Rectangle 183"/>
          <p:cNvSpPr>
            <a:spLocks noChangeArrowheads="1"/>
          </p:cNvSpPr>
          <p:nvPr/>
        </p:nvSpPr>
        <p:spPr bwMode="auto">
          <a:xfrm>
            <a:off x="903288" y="3454400"/>
            <a:ext cx="22225" cy="10160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38" name="Rectangle 184"/>
          <p:cNvSpPr>
            <a:spLocks noChangeArrowheads="1"/>
          </p:cNvSpPr>
          <p:nvPr/>
        </p:nvSpPr>
        <p:spPr bwMode="auto">
          <a:xfrm>
            <a:off x="925513" y="3533775"/>
            <a:ext cx="12700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39" name="Rectangle 185"/>
          <p:cNvSpPr>
            <a:spLocks noChangeArrowheads="1"/>
          </p:cNvSpPr>
          <p:nvPr/>
        </p:nvSpPr>
        <p:spPr bwMode="auto">
          <a:xfrm>
            <a:off x="925513" y="3533775"/>
            <a:ext cx="12700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0" name="Rectangle 186"/>
          <p:cNvSpPr>
            <a:spLocks noChangeArrowheads="1"/>
          </p:cNvSpPr>
          <p:nvPr/>
        </p:nvSpPr>
        <p:spPr bwMode="auto">
          <a:xfrm>
            <a:off x="938213" y="3502025"/>
            <a:ext cx="12700" cy="539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1" name="Rectangle 187"/>
          <p:cNvSpPr>
            <a:spLocks noChangeArrowheads="1"/>
          </p:cNvSpPr>
          <p:nvPr/>
        </p:nvSpPr>
        <p:spPr bwMode="auto">
          <a:xfrm>
            <a:off x="938213" y="3502025"/>
            <a:ext cx="12700" cy="539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2" name="Rectangle 188"/>
          <p:cNvSpPr>
            <a:spLocks noChangeArrowheads="1"/>
          </p:cNvSpPr>
          <p:nvPr/>
        </p:nvSpPr>
        <p:spPr bwMode="auto">
          <a:xfrm>
            <a:off x="95091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3" name="Rectangle 189"/>
          <p:cNvSpPr>
            <a:spLocks noChangeArrowheads="1"/>
          </p:cNvSpPr>
          <p:nvPr/>
        </p:nvSpPr>
        <p:spPr bwMode="auto">
          <a:xfrm>
            <a:off x="95091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4" name="Rectangle 190"/>
          <p:cNvSpPr>
            <a:spLocks noChangeArrowheads="1"/>
          </p:cNvSpPr>
          <p:nvPr/>
        </p:nvSpPr>
        <p:spPr bwMode="auto">
          <a:xfrm>
            <a:off x="971550" y="3533775"/>
            <a:ext cx="1428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5" name="Rectangle 191"/>
          <p:cNvSpPr>
            <a:spLocks noChangeArrowheads="1"/>
          </p:cNvSpPr>
          <p:nvPr/>
        </p:nvSpPr>
        <p:spPr bwMode="auto">
          <a:xfrm>
            <a:off x="971550" y="3533775"/>
            <a:ext cx="1428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6" name="Rectangle 192"/>
          <p:cNvSpPr>
            <a:spLocks noChangeArrowheads="1"/>
          </p:cNvSpPr>
          <p:nvPr/>
        </p:nvSpPr>
        <p:spPr bwMode="auto">
          <a:xfrm>
            <a:off x="9858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7" name="Rectangle 193"/>
          <p:cNvSpPr>
            <a:spLocks noChangeArrowheads="1"/>
          </p:cNvSpPr>
          <p:nvPr/>
        </p:nvSpPr>
        <p:spPr bwMode="auto">
          <a:xfrm>
            <a:off x="9858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48" name="Rectangle 194"/>
          <p:cNvSpPr>
            <a:spLocks noChangeArrowheads="1"/>
          </p:cNvSpPr>
          <p:nvPr/>
        </p:nvSpPr>
        <p:spPr bwMode="auto">
          <a:xfrm>
            <a:off x="1006475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49" name="Rectangle 195"/>
          <p:cNvSpPr>
            <a:spLocks noChangeArrowheads="1"/>
          </p:cNvSpPr>
          <p:nvPr/>
        </p:nvSpPr>
        <p:spPr bwMode="auto">
          <a:xfrm>
            <a:off x="1006475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0" name="Rectangle 196"/>
          <p:cNvSpPr>
            <a:spLocks noChangeArrowheads="1"/>
          </p:cNvSpPr>
          <p:nvPr/>
        </p:nvSpPr>
        <p:spPr bwMode="auto">
          <a:xfrm>
            <a:off x="1019175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1" name="Rectangle 197"/>
          <p:cNvSpPr>
            <a:spLocks noChangeArrowheads="1"/>
          </p:cNvSpPr>
          <p:nvPr/>
        </p:nvSpPr>
        <p:spPr bwMode="auto">
          <a:xfrm>
            <a:off x="1019175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2" name="Rectangle 198"/>
          <p:cNvSpPr>
            <a:spLocks noChangeArrowheads="1"/>
          </p:cNvSpPr>
          <p:nvPr/>
        </p:nvSpPr>
        <p:spPr bwMode="auto">
          <a:xfrm>
            <a:off x="1033463" y="3533775"/>
            <a:ext cx="20637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3" name="Rectangle 199"/>
          <p:cNvSpPr>
            <a:spLocks noChangeArrowheads="1"/>
          </p:cNvSpPr>
          <p:nvPr/>
        </p:nvSpPr>
        <p:spPr bwMode="auto">
          <a:xfrm>
            <a:off x="1033463" y="3533775"/>
            <a:ext cx="20637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4" name="Rectangle 200"/>
          <p:cNvSpPr>
            <a:spLocks noChangeArrowheads="1"/>
          </p:cNvSpPr>
          <p:nvPr/>
        </p:nvSpPr>
        <p:spPr bwMode="auto">
          <a:xfrm>
            <a:off x="1054100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5" name="Rectangle 201"/>
          <p:cNvSpPr>
            <a:spLocks noChangeArrowheads="1"/>
          </p:cNvSpPr>
          <p:nvPr/>
        </p:nvSpPr>
        <p:spPr bwMode="auto">
          <a:xfrm>
            <a:off x="1066800" y="3533775"/>
            <a:ext cx="2063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56" name="Rectangle 202"/>
          <p:cNvSpPr>
            <a:spLocks noChangeArrowheads="1"/>
          </p:cNvSpPr>
          <p:nvPr/>
        </p:nvSpPr>
        <p:spPr bwMode="auto">
          <a:xfrm>
            <a:off x="1066800" y="3533775"/>
            <a:ext cx="2063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7" name="Rectangle 203"/>
          <p:cNvSpPr>
            <a:spLocks noChangeArrowheads="1"/>
          </p:cNvSpPr>
          <p:nvPr/>
        </p:nvSpPr>
        <p:spPr bwMode="auto">
          <a:xfrm>
            <a:off x="108743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8" name="Rectangle 204"/>
          <p:cNvSpPr>
            <a:spLocks noChangeArrowheads="1"/>
          </p:cNvSpPr>
          <p:nvPr/>
        </p:nvSpPr>
        <p:spPr bwMode="auto">
          <a:xfrm>
            <a:off x="11017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59" name="Rectangle 205"/>
          <p:cNvSpPr>
            <a:spLocks noChangeArrowheads="1"/>
          </p:cNvSpPr>
          <p:nvPr/>
        </p:nvSpPr>
        <p:spPr bwMode="auto">
          <a:xfrm>
            <a:off x="1116013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0" name="Rectangle 206"/>
          <p:cNvSpPr>
            <a:spLocks noChangeArrowheads="1"/>
          </p:cNvSpPr>
          <p:nvPr/>
        </p:nvSpPr>
        <p:spPr bwMode="auto">
          <a:xfrm>
            <a:off x="1135063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1" name="Rectangle 207"/>
          <p:cNvSpPr>
            <a:spLocks noChangeArrowheads="1"/>
          </p:cNvSpPr>
          <p:nvPr/>
        </p:nvSpPr>
        <p:spPr bwMode="auto">
          <a:xfrm>
            <a:off x="114935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2" name="Rectangle 208"/>
          <p:cNvSpPr>
            <a:spLocks noChangeArrowheads="1"/>
          </p:cNvSpPr>
          <p:nvPr/>
        </p:nvSpPr>
        <p:spPr bwMode="auto">
          <a:xfrm>
            <a:off x="116998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3" name="Rectangle 209"/>
          <p:cNvSpPr>
            <a:spLocks noChangeArrowheads="1"/>
          </p:cNvSpPr>
          <p:nvPr/>
        </p:nvSpPr>
        <p:spPr bwMode="auto">
          <a:xfrm>
            <a:off x="118268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4" name="Rectangle 210"/>
          <p:cNvSpPr>
            <a:spLocks noChangeArrowheads="1"/>
          </p:cNvSpPr>
          <p:nvPr/>
        </p:nvSpPr>
        <p:spPr bwMode="auto">
          <a:xfrm>
            <a:off x="119697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5" name="Rectangle 211"/>
          <p:cNvSpPr>
            <a:spLocks noChangeArrowheads="1"/>
          </p:cNvSpPr>
          <p:nvPr/>
        </p:nvSpPr>
        <p:spPr bwMode="auto">
          <a:xfrm>
            <a:off x="12176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6" name="Rectangle 212"/>
          <p:cNvSpPr>
            <a:spLocks noChangeArrowheads="1"/>
          </p:cNvSpPr>
          <p:nvPr/>
        </p:nvSpPr>
        <p:spPr bwMode="auto">
          <a:xfrm>
            <a:off x="1230313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7" name="Rectangle 213"/>
          <p:cNvSpPr>
            <a:spLocks noChangeArrowheads="1"/>
          </p:cNvSpPr>
          <p:nvPr/>
        </p:nvSpPr>
        <p:spPr bwMode="auto">
          <a:xfrm>
            <a:off x="1249363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8" name="Rectangle 214"/>
          <p:cNvSpPr>
            <a:spLocks noChangeArrowheads="1"/>
          </p:cNvSpPr>
          <p:nvPr/>
        </p:nvSpPr>
        <p:spPr bwMode="auto">
          <a:xfrm>
            <a:off x="1265238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69" name="Rectangle 215"/>
          <p:cNvSpPr>
            <a:spLocks noChangeArrowheads="1"/>
          </p:cNvSpPr>
          <p:nvPr/>
        </p:nvSpPr>
        <p:spPr bwMode="auto">
          <a:xfrm>
            <a:off x="128428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0" name="Rectangle 216"/>
          <p:cNvSpPr>
            <a:spLocks noChangeArrowheads="1"/>
          </p:cNvSpPr>
          <p:nvPr/>
        </p:nvSpPr>
        <p:spPr bwMode="auto">
          <a:xfrm>
            <a:off x="12985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1" name="Rectangle 217"/>
          <p:cNvSpPr>
            <a:spLocks noChangeArrowheads="1"/>
          </p:cNvSpPr>
          <p:nvPr/>
        </p:nvSpPr>
        <p:spPr bwMode="auto">
          <a:xfrm>
            <a:off x="1312863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2" name="Rectangle 218"/>
          <p:cNvSpPr>
            <a:spLocks noChangeArrowheads="1"/>
          </p:cNvSpPr>
          <p:nvPr/>
        </p:nvSpPr>
        <p:spPr bwMode="auto">
          <a:xfrm>
            <a:off x="1333500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3" name="Rectangle 219"/>
          <p:cNvSpPr>
            <a:spLocks noChangeArrowheads="1"/>
          </p:cNvSpPr>
          <p:nvPr/>
        </p:nvSpPr>
        <p:spPr bwMode="auto">
          <a:xfrm>
            <a:off x="134620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4" name="Rectangle 220"/>
          <p:cNvSpPr>
            <a:spLocks noChangeArrowheads="1"/>
          </p:cNvSpPr>
          <p:nvPr/>
        </p:nvSpPr>
        <p:spPr bwMode="auto">
          <a:xfrm>
            <a:off x="13668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5" name="Rectangle 221"/>
          <p:cNvSpPr>
            <a:spLocks noChangeArrowheads="1"/>
          </p:cNvSpPr>
          <p:nvPr/>
        </p:nvSpPr>
        <p:spPr bwMode="auto">
          <a:xfrm>
            <a:off x="13811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6" name="Rectangle 222"/>
          <p:cNvSpPr>
            <a:spLocks noChangeArrowheads="1"/>
          </p:cNvSpPr>
          <p:nvPr/>
        </p:nvSpPr>
        <p:spPr bwMode="auto">
          <a:xfrm>
            <a:off x="1393825" y="3540125"/>
            <a:ext cx="2063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77" name="Rectangle 223"/>
          <p:cNvSpPr>
            <a:spLocks noChangeArrowheads="1"/>
          </p:cNvSpPr>
          <p:nvPr/>
        </p:nvSpPr>
        <p:spPr bwMode="auto">
          <a:xfrm>
            <a:off x="1393825" y="3540125"/>
            <a:ext cx="2063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8" name="Rectangle 224"/>
          <p:cNvSpPr>
            <a:spLocks noChangeArrowheads="1"/>
          </p:cNvSpPr>
          <p:nvPr/>
        </p:nvSpPr>
        <p:spPr bwMode="auto">
          <a:xfrm>
            <a:off x="14144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79" name="Rectangle 225"/>
          <p:cNvSpPr>
            <a:spLocks noChangeArrowheads="1"/>
          </p:cNvSpPr>
          <p:nvPr/>
        </p:nvSpPr>
        <p:spPr bwMode="auto">
          <a:xfrm>
            <a:off x="1427163" y="3549650"/>
            <a:ext cx="2222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0" name="Rectangle 226"/>
          <p:cNvSpPr>
            <a:spLocks noChangeArrowheads="1"/>
          </p:cNvSpPr>
          <p:nvPr/>
        </p:nvSpPr>
        <p:spPr bwMode="auto">
          <a:xfrm>
            <a:off x="1449388" y="3549650"/>
            <a:ext cx="11112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1" name="Rectangle 227"/>
          <p:cNvSpPr>
            <a:spLocks noChangeArrowheads="1"/>
          </p:cNvSpPr>
          <p:nvPr/>
        </p:nvSpPr>
        <p:spPr bwMode="auto">
          <a:xfrm>
            <a:off x="1460500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2" name="Rectangle 228"/>
          <p:cNvSpPr>
            <a:spLocks noChangeArrowheads="1"/>
          </p:cNvSpPr>
          <p:nvPr/>
        </p:nvSpPr>
        <p:spPr bwMode="auto">
          <a:xfrm>
            <a:off x="1476375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3" name="Rectangle 229"/>
          <p:cNvSpPr>
            <a:spLocks noChangeArrowheads="1"/>
          </p:cNvSpPr>
          <p:nvPr/>
        </p:nvSpPr>
        <p:spPr bwMode="auto">
          <a:xfrm>
            <a:off x="14954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4" name="Rectangle 230"/>
          <p:cNvSpPr>
            <a:spLocks noChangeArrowheads="1"/>
          </p:cNvSpPr>
          <p:nvPr/>
        </p:nvSpPr>
        <p:spPr bwMode="auto">
          <a:xfrm>
            <a:off x="150812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5" name="Rectangle 231"/>
          <p:cNvSpPr>
            <a:spLocks noChangeArrowheads="1"/>
          </p:cNvSpPr>
          <p:nvPr/>
        </p:nvSpPr>
        <p:spPr bwMode="auto">
          <a:xfrm>
            <a:off x="15287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6" name="Rectangle 232"/>
          <p:cNvSpPr>
            <a:spLocks noChangeArrowheads="1"/>
          </p:cNvSpPr>
          <p:nvPr/>
        </p:nvSpPr>
        <p:spPr bwMode="auto">
          <a:xfrm>
            <a:off x="1543050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7" name="Rectangle 233"/>
          <p:cNvSpPr>
            <a:spLocks noChangeArrowheads="1"/>
          </p:cNvSpPr>
          <p:nvPr/>
        </p:nvSpPr>
        <p:spPr bwMode="auto">
          <a:xfrm>
            <a:off x="156368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8" name="Rectangle 234"/>
          <p:cNvSpPr>
            <a:spLocks noChangeArrowheads="1"/>
          </p:cNvSpPr>
          <p:nvPr/>
        </p:nvSpPr>
        <p:spPr bwMode="auto">
          <a:xfrm>
            <a:off x="1576388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89" name="Rectangle 235"/>
          <p:cNvSpPr>
            <a:spLocks noChangeArrowheads="1"/>
          </p:cNvSpPr>
          <p:nvPr/>
        </p:nvSpPr>
        <p:spPr bwMode="auto">
          <a:xfrm>
            <a:off x="1592263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0" name="Rectangle 236"/>
          <p:cNvSpPr>
            <a:spLocks noChangeArrowheads="1"/>
          </p:cNvSpPr>
          <p:nvPr/>
        </p:nvSpPr>
        <p:spPr bwMode="auto">
          <a:xfrm>
            <a:off x="16113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1" name="Rectangle 237"/>
          <p:cNvSpPr>
            <a:spLocks noChangeArrowheads="1"/>
          </p:cNvSpPr>
          <p:nvPr/>
        </p:nvSpPr>
        <p:spPr bwMode="auto">
          <a:xfrm>
            <a:off x="162560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2" name="Rectangle 238"/>
          <p:cNvSpPr>
            <a:spLocks noChangeArrowheads="1"/>
          </p:cNvSpPr>
          <p:nvPr/>
        </p:nvSpPr>
        <p:spPr bwMode="auto">
          <a:xfrm>
            <a:off x="16446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3" name="Rectangle 239"/>
          <p:cNvSpPr>
            <a:spLocks noChangeArrowheads="1"/>
          </p:cNvSpPr>
          <p:nvPr/>
        </p:nvSpPr>
        <p:spPr bwMode="auto">
          <a:xfrm>
            <a:off x="16589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4" name="Rectangle 240"/>
          <p:cNvSpPr>
            <a:spLocks noChangeArrowheads="1"/>
          </p:cNvSpPr>
          <p:nvPr/>
        </p:nvSpPr>
        <p:spPr bwMode="auto">
          <a:xfrm>
            <a:off x="1673225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5" name="Rectangle 241"/>
          <p:cNvSpPr>
            <a:spLocks noChangeArrowheads="1"/>
          </p:cNvSpPr>
          <p:nvPr/>
        </p:nvSpPr>
        <p:spPr bwMode="auto">
          <a:xfrm>
            <a:off x="1692275" y="3549650"/>
            <a:ext cx="1587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6" name="Rectangle 242"/>
          <p:cNvSpPr>
            <a:spLocks noChangeArrowheads="1"/>
          </p:cNvSpPr>
          <p:nvPr/>
        </p:nvSpPr>
        <p:spPr bwMode="auto">
          <a:xfrm>
            <a:off x="1708150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7" name="Rectangle 243"/>
          <p:cNvSpPr>
            <a:spLocks noChangeArrowheads="1"/>
          </p:cNvSpPr>
          <p:nvPr/>
        </p:nvSpPr>
        <p:spPr bwMode="auto">
          <a:xfrm>
            <a:off x="1727200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8" name="Rectangle 244"/>
          <p:cNvSpPr>
            <a:spLocks noChangeArrowheads="1"/>
          </p:cNvSpPr>
          <p:nvPr/>
        </p:nvSpPr>
        <p:spPr bwMode="auto">
          <a:xfrm>
            <a:off x="173990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99" name="Rectangle 245"/>
          <p:cNvSpPr>
            <a:spLocks noChangeArrowheads="1"/>
          </p:cNvSpPr>
          <p:nvPr/>
        </p:nvSpPr>
        <p:spPr bwMode="auto">
          <a:xfrm>
            <a:off x="175418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00" name="Rectangle 246"/>
          <p:cNvSpPr>
            <a:spLocks noChangeArrowheads="1"/>
          </p:cNvSpPr>
          <p:nvPr/>
        </p:nvSpPr>
        <p:spPr bwMode="auto">
          <a:xfrm>
            <a:off x="175418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1" name="Rectangle 247"/>
          <p:cNvSpPr>
            <a:spLocks noChangeArrowheads="1"/>
          </p:cNvSpPr>
          <p:nvPr/>
        </p:nvSpPr>
        <p:spPr bwMode="auto">
          <a:xfrm>
            <a:off x="177482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2" name="Rectangle 248"/>
          <p:cNvSpPr>
            <a:spLocks noChangeArrowheads="1"/>
          </p:cNvSpPr>
          <p:nvPr/>
        </p:nvSpPr>
        <p:spPr bwMode="auto">
          <a:xfrm>
            <a:off x="1787525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3" name="Rectangle 249"/>
          <p:cNvSpPr>
            <a:spLocks noChangeArrowheads="1"/>
          </p:cNvSpPr>
          <p:nvPr/>
        </p:nvSpPr>
        <p:spPr bwMode="auto">
          <a:xfrm>
            <a:off x="18081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4" name="Rectangle 250"/>
          <p:cNvSpPr>
            <a:spLocks noChangeArrowheads="1"/>
          </p:cNvSpPr>
          <p:nvPr/>
        </p:nvSpPr>
        <p:spPr bwMode="auto">
          <a:xfrm>
            <a:off x="1822450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05" name="Rectangle 251"/>
          <p:cNvSpPr>
            <a:spLocks noChangeArrowheads="1"/>
          </p:cNvSpPr>
          <p:nvPr/>
        </p:nvSpPr>
        <p:spPr bwMode="auto">
          <a:xfrm>
            <a:off x="1822450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6" name="Rectangle 252"/>
          <p:cNvSpPr>
            <a:spLocks noChangeArrowheads="1"/>
          </p:cNvSpPr>
          <p:nvPr/>
        </p:nvSpPr>
        <p:spPr bwMode="auto">
          <a:xfrm>
            <a:off x="184150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7" name="Rectangle 253"/>
          <p:cNvSpPr>
            <a:spLocks noChangeArrowheads="1"/>
          </p:cNvSpPr>
          <p:nvPr/>
        </p:nvSpPr>
        <p:spPr bwMode="auto">
          <a:xfrm>
            <a:off x="185578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8" name="Rectangle 254"/>
          <p:cNvSpPr>
            <a:spLocks noChangeArrowheads="1"/>
          </p:cNvSpPr>
          <p:nvPr/>
        </p:nvSpPr>
        <p:spPr bwMode="auto">
          <a:xfrm>
            <a:off x="1870075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09" name="Rectangle 255"/>
          <p:cNvSpPr>
            <a:spLocks noChangeArrowheads="1"/>
          </p:cNvSpPr>
          <p:nvPr/>
        </p:nvSpPr>
        <p:spPr bwMode="auto">
          <a:xfrm>
            <a:off x="18907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0" name="Rectangle 256"/>
          <p:cNvSpPr>
            <a:spLocks noChangeArrowheads="1"/>
          </p:cNvSpPr>
          <p:nvPr/>
        </p:nvSpPr>
        <p:spPr bwMode="auto">
          <a:xfrm>
            <a:off x="190341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1" name="Rectangle 257"/>
          <p:cNvSpPr>
            <a:spLocks noChangeArrowheads="1"/>
          </p:cNvSpPr>
          <p:nvPr/>
        </p:nvSpPr>
        <p:spPr bwMode="auto">
          <a:xfrm>
            <a:off x="192405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2" name="Rectangle 258"/>
          <p:cNvSpPr>
            <a:spLocks noChangeArrowheads="1"/>
          </p:cNvSpPr>
          <p:nvPr/>
        </p:nvSpPr>
        <p:spPr bwMode="auto">
          <a:xfrm>
            <a:off x="1938338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3" name="Rectangle 259"/>
          <p:cNvSpPr>
            <a:spLocks noChangeArrowheads="1"/>
          </p:cNvSpPr>
          <p:nvPr/>
        </p:nvSpPr>
        <p:spPr bwMode="auto">
          <a:xfrm>
            <a:off x="19510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14" name="Rectangle 260"/>
          <p:cNvSpPr>
            <a:spLocks noChangeArrowheads="1"/>
          </p:cNvSpPr>
          <p:nvPr/>
        </p:nvSpPr>
        <p:spPr bwMode="auto">
          <a:xfrm>
            <a:off x="19510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5" name="Rectangle 261"/>
          <p:cNvSpPr>
            <a:spLocks noChangeArrowheads="1"/>
          </p:cNvSpPr>
          <p:nvPr/>
        </p:nvSpPr>
        <p:spPr bwMode="auto">
          <a:xfrm>
            <a:off x="1971675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6" name="Rectangle 262"/>
          <p:cNvSpPr>
            <a:spLocks noChangeArrowheads="1"/>
          </p:cNvSpPr>
          <p:nvPr/>
        </p:nvSpPr>
        <p:spPr bwMode="auto">
          <a:xfrm>
            <a:off x="1984375" y="3549650"/>
            <a:ext cx="22225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7" name="Rectangle 263"/>
          <p:cNvSpPr>
            <a:spLocks noChangeArrowheads="1"/>
          </p:cNvSpPr>
          <p:nvPr/>
        </p:nvSpPr>
        <p:spPr bwMode="auto">
          <a:xfrm>
            <a:off x="200660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18" name="Rectangle 264"/>
          <p:cNvSpPr>
            <a:spLocks noChangeArrowheads="1"/>
          </p:cNvSpPr>
          <p:nvPr/>
        </p:nvSpPr>
        <p:spPr bwMode="auto">
          <a:xfrm>
            <a:off x="200660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19" name="Rectangle 265"/>
          <p:cNvSpPr>
            <a:spLocks noChangeArrowheads="1"/>
          </p:cNvSpPr>
          <p:nvPr/>
        </p:nvSpPr>
        <p:spPr bwMode="auto">
          <a:xfrm>
            <a:off x="2019300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0" name="Rectangle 266"/>
          <p:cNvSpPr>
            <a:spLocks noChangeArrowheads="1"/>
          </p:cNvSpPr>
          <p:nvPr/>
        </p:nvSpPr>
        <p:spPr bwMode="auto">
          <a:xfrm>
            <a:off x="2019300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1" name="Rectangle 267"/>
          <p:cNvSpPr>
            <a:spLocks noChangeArrowheads="1"/>
          </p:cNvSpPr>
          <p:nvPr/>
        </p:nvSpPr>
        <p:spPr bwMode="auto">
          <a:xfrm>
            <a:off x="2033588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2" name="Rectangle 268"/>
          <p:cNvSpPr>
            <a:spLocks noChangeArrowheads="1"/>
          </p:cNvSpPr>
          <p:nvPr/>
        </p:nvSpPr>
        <p:spPr bwMode="auto">
          <a:xfrm>
            <a:off x="2052638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3" name="Rectangle 269"/>
          <p:cNvSpPr>
            <a:spLocks noChangeArrowheads="1"/>
          </p:cNvSpPr>
          <p:nvPr/>
        </p:nvSpPr>
        <p:spPr bwMode="auto">
          <a:xfrm>
            <a:off x="2066925" y="3556000"/>
            <a:ext cx="2063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4" name="Rectangle 270"/>
          <p:cNvSpPr>
            <a:spLocks noChangeArrowheads="1"/>
          </p:cNvSpPr>
          <p:nvPr/>
        </p:nvSpPr>
        <p:spPr bwMode="auto">
          <a:xfrm>
            <a:off x="20875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5" name="Rectangle 271"/>
          <p:cNvSpPr>
            <a:spLocks noChangeArrowheads="1"/>
          </p:cNvSpPr>
          <p:nvPr/>
        </p:nvSpPr>
        <p:spPr bwMode="auto">
          <a:xfrm>
            <a:off x="210026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6" name="Rectangle 272"/>
          <p:cNvSpPr>
            <a:spLocks noChangeArrowheads="1"/>
          </p:cNvSpPr>
          <p:nvPr/>
        </p:nvSpPr>
        <p:spPr bwMode="auto">
          <a:xfrm>
            <a:off x="210026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7" name="Rectangle 273"/>
          <p:cNvSpPr>
            <a:spLocks noChangeArrowheads="1"/>
          </p:cNvSpPr>
          <p:nvPr/>
        </p:nvSpPr>
        <p:spPr bwMode="auto">
          <a:xfrm>
            <a:off x="2120900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28" name="Rectangle 274"/>
          <p:cNvSpPr>
            <a:spLocks noChangeArrowheads="1"/>
          </p:cNvSpPr>
          <p:nvPr/>
        </p:nvSpPr>
        <p:spPr bwMode="auto">
          <a:xfrm>
            <a:off x="2120900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29" name="Rectangle 275"/>
          <p:cNvSpPr>
            <a:spLocks noChangeArrowheads="1"/>
          </p:cNvSpPr>
          <p:nvPr/>
        </p:nvSpPr>
        <p:spPr bwMode="auto">
          <a:xfrm>
            <a:off x="2135188" y="3549650"/>
            <a:ext cx="1428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0" name="Rectangle 276"/>
          <p:cNvSpPr>
            <a:spLocks noChangeArrowheads="1"/>
          </p:cNvSpPr>
          <p:nvPr/>
        </p:nvSpPr>
        <p:spPr bwMode="auto">
          <a:xfrm>
            <a:off x="2149475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1" name="Rectangle 277"/>
          <p:cNvSpPr>
            <a:spLocks noChangeArrowheads="1"/>
          </p:cNvSpPr>
          <p:nvPr/>
        </p:nvSpPr>
        <p:spPr bwMode="auto">
          <a:xfrm>
            <a:off x="2149475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2" name="Rectangle 278"/>
          <p:cNvSpPr>
            <a:spLocks noChangeArrowheads="1"/>
          </p:cNvSpPr>
          <p:nvPr/>
        </p:nvSpPr>
        <p:spPr bwMode="auto">
          <a:xfrm>
            <a:off x="216852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3" name="Rectangle 279"/>
          <p:cNvSpPr>
            <a:spLocks noChangeArrowheads="1"/>
          </p:cNvSpPr>
          <p:nvPr/>
        </p:nvSpPr>
        <p:spPr bwMode="auto">
          <a:xfrm>
            <a:off x="2182813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4" name="Rectangle 280"/>
          <p:cNvSpPr>
            <a:spLocks noChangeArrowheads="1"/>
          </p:cNvSpPr>
          <p:nvPr/>
        </p:nvSpPr>
        <p:spPr bwMode="auto">
          <a:xfrm>
            <a:off x="2182813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5" name="Rectangle 281"/>
          <p:cNvSpPr>
            <a:spLocks noChangeArrowheads="1"/>
          </p:cNvSpPr>
          <p:nvPr/>
        </p:nvSpPr>
        <p:spPr bwMode="auto">
          <a:xfrm>
            <a:off x="22034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6" name="Rectangle 282"/>
          <p:cNvSpPr>
            <a:spLocks noChangeArrowheads="1"/>
          </p:cNvSpPr>
          <p:nvPr/>
        </p:nvSpPr>
        <p:spPr bwMode="auto">
          <a:xfrm>
            <a:off x="2217738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7" name="Rectangle 283"/>
          <p:cNvSpPr>
            <a:spLocks noChangeArrowheads="1"/>
          </p:cNvSpPr>
          <p:nvPr/>
        </p:nvSpPr>
        <p:spPr bwMode="auto">
          <a:xfrm>
            <a:off x="2230438" y="3540125"/>
            <a:ext cx="2063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38" name="Rectangle 284"/>
          <p:cNvSpPr>
            <a:spLocks noChangeArrowheads="1"/>
          </p:cNvSpPr>
          <p:nvPr/>
        </p:nvSpPr>
        <p:spPr bwMode="auto">
          <a:xfrm>
            <a:off x="2230438" y="3540125"/>
            <a:ext cx="2063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39" name="Rectangle 285"/>
          <p:cNvSpPr>
            <a:spLocks noChangeArrowheads="1"/>
          </p:cNvSpPr>
          <p:nvPr/>
        </p:nvSpPr>
        <p:spPr bwMode="auto">
          <a:xfrm>
            <a:off x="22510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0" name="Rectangle 286"/>
          <p:cNvSpPr>
            <a:spLocks noChangeArrowheads="1"/>
          </p:cNvSpPr>
          <p:nvPr/>
        </p:nvSpPr>
        <p:spPr bwMode="auto">
          <a:xfrm>
            <a:off x="2265363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1" name="Rectangle 287"/>
          <p:cNvSpPr>
            <a:spLocks noChangeArrowheads="1"/>
          </p:cNvSpPr>
          <p:nvPr/>
        </p:nvSpPr>
        <p:spPr bwMode="auto">
          <a:xfrm>
            <a:off x="2265363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2" name="Rectangle 288"/>
          <p:cNvSpPr>
            <a:spLocks noChangeArrowheads="1"/>
          </p:cNvSpPr>
          <p:nvPr/>
        </p:nvSpPr>
        <p:spPr bwMode="auto">
          <a:xfrm>
            <a:off x="228441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3" name="Rectangle 289"/>
          <p:cNvSpPr>
            <a:spLocks noChangeArrowheads="1"/>
          </p:cNvSpPr>
          <p:nvPr/>
        </p:nvSpPr>
        <p:spPr bwMode="auto">
          <a:xfrm>
            <a:off x="229870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4" name="Rectangle 290"/>
          <p:cNvSpPr>
            <a:spLocks noChangeArrowheads="1"/>
          </p:cNvSpPr>
          <p:nvPr/>
        </p:nvSpPr>
        <p:spPr bwMode="auto">
          <a:xfrm>
            <a:off x="229870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5" name="Rectangle 291"/>
          <p:cNvSpPr>
            <a:spLocks noChangeArrowheads="1"/>
          </p:cNvSpPr>
          <p:nvPr/>
        </p:nvSpPr>
        <p:spPr bwMode="auto">
          <a:xfrm>
            <a:off x="2311400" y="3549650"/>
            <a:ext cx="2063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6" name="Rectangle 292"/>
          <p:cNvSpPr>
            <a:spLocks noChangeArrowheads="1"/>
          </p:cNvSpPr>
          <p:nvPr/>
        </p:nvSpPr>
        <p:spPr bwMode="auto">
          <a:xfrm>
            <a:off x="2332038" y="3533775"/>
            <a:ext cx="14287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7" name="Rectangle 293"/>
          <p:cNvSpPr>
            <a:spLocks noChangeArrowheads="1"/>
          </p:cNvSpPr>
          <p:nvPr/>
        </p:nvSpPr>
        <p:spPr bwMode="auto">
          <a:xfrm>
            <a:off x="2332038" y="3533775"/>
            <a:ext cx="14287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48" name="Rectangle 294"/>
          <p:cNvSpPr>
            <a:spLocks noChangeArrowheads="1"/>
          </p:cNvSpPr>
          <p:nvPr/>
        </p:nvSpPr>
        <p:spPr bwMode="auto">
          <a:xfrm>
            <a:off x="2346325" y="3533775"/>
            <a:ext cx="20638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49" name="Rectangle 295"/>
          <p:cNvSpPr>
            <a:spLocks noChangeArrowheads="1"/>
          </p:cNvSpPr>
          <p:nvPr/>
        </p:nvSpPr>
        <p:spPr bwMode="auto">
          <a:xfrm>
            <a:off x="2346325" y="3533775"/>
            <a:ext cx="20638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0" name="Rectangle 296"/>
          <p:cNvSpPr>
            <a:spLocks noChangeArrowheads="1"/>
          </p:cNvSpPr>
          <p:nvPr/>
        </p:nvSpPr>
        <p:spPr bwMode="auto">
          <a:xfrm>
            <a:off x="236696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1" name="Rectangle 297"/>
          <p:cNvSpPr>
            <a:spLocks noChangeArrowheads="1"/>
          </p:cNvSpPr>
          <p:nvPr/>
        </p:nvSpPr>
        <p:spPr bwMode="auto">
          <a:xfrm>
            <a:off x="2379663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2" name="Rectangle 298"/>
          <p:cNvSpPr>
            <a:spLocks noChangeArrowheads="1"/>
          </p:cNvSpPr>
          <p:nvPr/>
        </p:nvSpPr>
        <p:spPr bwMode="auto">
          <a:xfrm>
            <a:off x="240030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3" name="Rectangle 299"/>
          <p:cNvSpPr>
            <a:spLocks noChangeArrowheads="1"/>
          </p:cNvSpPr>
          <p:nvPr/>
        </p:nvSpPr>
        <p:spPr bwMode="auto">
          <a:xfrm>
            <a:off x="2414588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4" name="Rectangle 300"/>
          <p:cNvSpPr>
            <a:spLocks noChangeArrowheads="1"/>
          </p:cNvSpPr>
          <p:nvPr/>
        </p:nvSpPr>
        <p:spPr bwMode="auto">
          <a:xfrm>
            <a:off x="2427288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5" name="Rectangle 301"/>
          <p:cNvSpPr>
            <a:spLocks noChangeArrowheads="1"/>
          </p:cNvSpPr>
          <p:nvPr/>
        </p:nvSpPr>
        <p:spPr bwMode="auto">
          <a:xfrm>
            <a:off x="24479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6" name="Rectangle 302"/>
          <p:cNvSpPr>
            <a:spLocks noChangeArrowheads="1"/>
          </p:cNvSpPr>
          <p:nvPr/>
        </p:nvSpPr>
        <p:spPr bwMode="auto">
          <a:xfrm>
            <a:off x="2462213" y="3516313"/>
            <a:ext cx="20637" cy="396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57" name="Rectangle 303"/>
          <p:cNvSpPr>
            <a:spLocks noChangeArrowheads="1"/>
          </p:cNvSpPr>
          <p:nvPr/>
        </p:nvSpPr>
        <p:spPr bwMode="auto">
          <a:xfrm>
            <a:off x="2462213" y="3516313"/>
            <a:ext cx="20637" cy="396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58" name="Rectangle 304"/>
          <p:cNvSpPr>
            <a:spLocks noChangeArrowheads="1"/>
          </p:cNvSpPr>
          <p:nvPr/>
        </p:nvSpPr>
        <p:spPr bwMode="auto">
          <a:xfrm>
            <a:off x="2482850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59" name="Rectangle 305"/>
          <p:cNvSpPr>
            <a:spLocks noChangeArrowheads="1"/>
          </p:cNvSpPr>
          <p:nvPr/>
        </p:nvSpPr>
        <p:spPr bwMode="auto">
          <a:xfrm>
            <a:off x="2482850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0" name="Rectangle 306"/>
          <p:cNvSpPr>
            <a:spLocks noChangeArrowheads="1"/>
          </p:cNvSpPr>
          <p:nvPr/>
        </p:nvSpPr>
        <p:spPr bwMode="auto">
          <a:xfrm>
            <a:off x="2495550" y="3533775"/>
            <a:ext cx="12700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1" name="Rectangle 307"/>
          <p:cNvSpPr>
            <a:spLocks noChangeArrowheads="1"/>
          </p:cNvSpPr>
          <p:nvPr/>
        </p:nvSpPr>
        <p:spPr bwMode="auto">
          <a:xfrm>
            <a:off x="2495550" y="3533775"/>
            <a:ext cx="12700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2" name="Rectangle 308"/>
          <p:cNvSpPr>
            <a:spLocks noChangeArrowheads="1"/>
          </p:cNvSpPr>
          <p:nvPr/>
        </p:nvSpPr>
        <p:spPr bwMode="auto">
          <a:xfrm>
            <a:off x="2508250" y="3540125"/>
            <a:ext cx="22225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3" name="Rectangle 309"/>
          <p:cNvSpPr>
            <a:spLocks noChangeArrowheads="1"/>
          </p:cNvSpPr>
          <p:nvPr/>
        </p:nvSpPr>
        <p:spPr bwMode="auto">
          <a:xfrm>
            <a:off x="2508250" y="3540125"/>
            <a:ext cx="22225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4" name="Rectangle 310"/>
          <p:cNvSpPr>
            <a:spLocks noChangeArrowheads="1"/>
          </p:cNvSpPr>
          <p:nvPr/>
        </p:nvSpPr>
        <p:spPr bwMode="auto">
          <a:xfrm>
            <a:off x="2530475" y="3533775"/>
            <a:ext cx="11113" cy="22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5" name="Rectangle 311"/>
          <p:cNvSpPr>
            <a:spLocks noChangeArrowheads="1"/>
          </p:cNvSpPr>
          <p:nvPr/>
        </p:nvSpPr>
        <p:spPr bwMode="auto">
          <a:xfrm>
            <a:off x="2530475" y="3533775"/>
            <a:ext cx="11113" cy="222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6" name="Rectangle 312"/>
          <p:cNvSpPr>
            <a:spLocks noChangeArrowheads="1"/>
          </p:cNvSpPr>
          <p:nvPr/>
        </p:nvSpPr>
        <p:spPr bwMode="auto">
          <a:xfrm>
            <a:off x="2541588" y="3540125"/>
            <a:ext cx="22225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" name="Rectangle 313"/>
          <p:cNvSpPr>
            <a:spLocks noChangeArrowheads="1"/>
          </p:cNvSpPr>
          <p:nvPr/>
        </p:nvSpPr>
        <p:spPr bwMode="auto">
          <a:xfrm>
            <a:off x="2541588" y="3540125"/>
            <a:ext cx="22225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" name="Rectangle 314"/>
          <p:cNvSpPr>
            <a:spLocks noChangeArrowheads="1"/>
          </p:cNvSpPr>
          <p:nvPr/>
        </p:nvSpPr>
        <p:spPr bwMode="auto">
          <a:xfrm>
            <a:off x="2563813" y="3540125"/>
            <a:ext cx="1270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9" name="Rectangle 315"/>
          <p:cNvSpPr>
            <a:spLocks noChangeArrowheads="1"/>
          </p:cNvSpPr>
          <p:nvPr/>
        </p:nvSpPr>
        <p:spPr bwMode="auto">
          <a:xfrm>
            <a:off x="2563813" y="3540125"/>
            <a:ext cx="1270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" name="Rectangle 316"/>
          <p:cNvSpPr>
            <a:spLocks noChangeArrowheads="1"/>
          </p:cNvSpPr>
          <p:nvPr/>
        </p:nvSpPr>
        <p:spPr bwMode="auto">
          <a:xfrm>
            <a:off x="2576513" y="3540125"/>
            <a:ext cx="14287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" name="Rectangle 317"/>
          <p:cNvSpPr>
            <a:spLocks noChangeArrowheads="1"/>
          </p:cNvSpPr>
          <p:nvPr/>
        </p:nvSpPr>
        <p:spPr bwMode="auto">
          <a:xfrm>
            <a:off x="2576513" y="3540125"/>
            <a:ext cx="14287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2" name="Rectangle 318"/>
          <p:cNvSpPr>
            <a:spLocks noChangeArrowheads="1"/>
          </p:cNvSpPr>
          <p:nvPr/>
        </p:nvSpPr>
        <p:spPr bwMode="auto">
          <a:xfrm>
            <a:off x="2590800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3" name="Rectangle 319"/>
          <p:cNvSpPr>
            <a:spLocks noChangeArrowheads="1"/>
          </p:cNvSpPr>
          <p:nvPr/>
        </p:nvSpPr>
        <p:spPr bwMode="auto">
          <a:xfrm>
            <a:off x="260985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4" name="Rectangle 320"/>
          <p:cNvSpPr>
            <a:spLocks noChangeArrowheads="1"/>
          </p:cNvSpPr>
          <p:nvPr/>
        </p:nvSpPr>
        <p:spPr bwMode="auto">
          <a:xfrm>
            <a:off x="2624138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5" name="Rectangle 321"/>
          <p:cNvSpPr>
            <a:spLocks noChangeArrowheads="1"/>
          </p:cNvSpPr>
          <p:nvPr/>
        </p:nvSpPr>
        <p:spPr bwMode="auto">
          <a:xfrm>
            <a:off x="2644775" y="3540125"/>
            <a:ext cx="14288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6" name="Rectangle 322"/>
          <p:cNvSpPr>
            <a:spLocks noChangeArrowheads="1"/>
          </p:cNvSpPr>
          <p:nvPr/>
        </p:nvSpPr>
        <p:spPr bwMode="auto">
          <a:xfrm>
            <a:off x="2644775" y="3540125"/>
            <a:ext cx="14288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7" name="Rectangle 323"/>
          <p:cNvSpPr>
            <a:spLocks noChangeArrowheads="1"/>
          </p:cNvSpPr>
          <p:nvPr/>
        </p:nvSpPr>
        <p:spPr bwMode="auto">
          <a:xfrm>
            <a:off x="2659063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8" name="Rectangle 324"/>
          <p:cNvSpPr>
            <a:spLocks noChangeArrowheads="1"/>
          </p:cNvSpPr>
          <p:nvPr/>
        </p:nvSpPr>
        <p:spPr bwMode="auto">
          <a:xfrm>
            <a:off x="267176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9" name="Rectangle 325"/>
          <p:cNvSpPr>
            <a:spLocks noChangeArrowheads="1"/>
          </p:cNvSpPr>
          <p:nvPr/>
        </p:nvSpPr>
        <p:spPr bwMode="auto">
          <a:xfrm>
            <a:off x="2692400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0" name="Rectangle 326"/>
          <p:cNvSpPr>
            <a:spLocks noChangeArrowheads="1"/>
          </p:cNvSpPr>
          <p:nvPr/>
        </p:nvSpPr>
        <p:spPr bwMode="auto">
          <a:xfrm>
            <a:off x="2706688" y="3540125"/>
            <a:ext cx="19050" cy="15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1" name="Rectangle 327"/>
          <p:cNvSpPr>
            <a:spLocks noChangeArrowheads="1"/>
          </p:cNvSpPr>
          <p:nvPr/>
        </p:nvSpPr>
        <p:spPr bwMode="auto">
          <a:xfrm>
            <a:off x="2706688" y="3540125"/>
            <a:ext cx="19050" cy="158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2" name="Rectangle 328"/>
          <p:cNvSpPr>
            <a:spLocks noChangeArrowheads="1"/>
          </p:cNvSpPr>
          <p:nvPr/>
        </p:nvSpPr>
        <p:spPr bwMode="auto">
          <a:xfrm>
            <a:off x="2725738" y="3556000"/>
            <a:ext cx="1587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3" name="Rectangle 329"/>
          <p:cNvSpPr>
            <a:spLocks noChangeArrowheads="1"/>
          </p:cNvSpPr>
          <p:nvPr/>
        </p:nvSpPr>
        <p:spPr bwMode="auto">
          <a:xfrm>
            <a:off x="2741613" y="3556000"/>
            <a:ext cx="1905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4" name="Rectangle 330"/>
          <p:cNvSpPr>
            <a:spLocks noChangeArrowheads="1"/>
          </p:cNvSpPr>
          <p:nvPr/>
        </p:nvSpPr>
        <p:spPr bwMode="auto">
          <a:xfrm>
            <a:off x="2760663" y="3556000"/>
            <a:ext cx="1428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5" name="Rectangle 331"/>
          <p:cNvSpPr>
            <a:spLocks noChangeArrowheads="1"/>
          </p:cNvSpPr>
          <p:nvPr/>
        </p:nvSpPr>
        <p:spPr bwMode="auto">
          <a:xfrm>
            <a:off x="2774950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6" name="Rectangle 332"/>
          <p:cNvSpPr>
            <a:spLocks noChangeArrowheads="1"/>
          </p:cNvSpPr>
          <p:nvPr/>
        </p:nvSpPr>
        <p:spPr bwMode="auto">
          <a:xfrm>
            <a:off x="2787650" y="3556000"/>
            <a:ext cx="22225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7" name="Rectangle 333"/>
          <p:cNvSpPr>
            <a:spLocks noChangeArrowheads="1"/>
          </p:cNvSpPr>
          <p:nvPr/>
        </p:nvSpPr>
        <p:spPr bwMode="auto">
          <a:xfrm>
            <a:off x="2809875" y="3556000"/>
            <a:ext cx="12700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8" name="Rectangle 334"/>
          <p:cNvSpPr>
            <a:spLocks noChangeArrowheads="1"/>
          </p:cNvSpPr>
          <p:nvPr/>
        </p:nvSpPr>
        <p:spPr bwMode="auto">
          <a:xfrm>
            <a:off x="2822575" y="3549650"/>
            <a:ext cx="1905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89" name="Rectangle 335"/>
          <p:cNvSpPr>
            <a:spLocks noChangeArrowheads="1"/>
          </p:cNvSpPr>
          <p:nvPr/>
        </p:nvSpPr>
        <p:spPr bwMode="auto">
          <a:xfrm>
            <a:off x="2841625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0" name="Rectangle 336"/>
          <p:cNvSpPr>
            <a:spLocks noChangeArrowheads="1"/>
          </p:cNvSpPr>
          <p:nvPr/>
        </p:nvSpPr>
        <p:spPr bwMode="auto">
          <a:xfrm>
            <a:off x="2855913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1" name="Rectangle 337"/>
          <p:cNvSpPr>
            <a:spLocks noChangeArrowheads="1"/>
          </p:cNvSpPr>
          <p:nvPr/>
        </p:nvSpPr>
        <p:spPr bwMode="auto">
          <a:xfrm>
            <a:off x="2868613" y="3556000"/>
            <a:ext cx="20637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2" name="Rectangle 338"/>
          <p:cNvSpPr>
            <a:spLocks noChangeArrowheads="1"/>
          </p:cNvSpPr>
          <p:nvPr/>
        </p:nvSpPr>
        <p:spPr bwMode="auto">
          <a:xfrm>
            <a:off x="2889250" y="3549650"/>
            <a:ext cx="14288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3" name="Rectangle 339"/>
          <p:cNvSpPr>
            <a:spLocks noChangeArrowheads="1"/>
          </p:cNvSpPr>
          <p:nvPr/>
        </p:nvSpPr>
        <p:spPr bwMode="auto">
          <a:xfrm>
            <a:off x="2903538" y="3549650"/>
            <a:ext cx="20637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4" name="Rectangle 340"/>
          <p:cNvSpPr>
            <a:spLocks noChangeArrowheads="1"/>
          </p:cNvSpPr>
          <p:nvPr/>
        </p:nvSpPr>
        <p:spPr bwMode="auto">
          <a:xfrm>
            <a:off x="2924175" y="3549650"/>
            <a:ext cx="12700" cy="63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5" name="Rectangle 341"/>
          <p:cNvSpPr>
            <a:spLocks noChangeArrowheads="1"/>
          </p:cNvSpPr>
          <p:nvPr/>
        </p:nvSpPr>
        <p:spPr bwMode="auto">
          <a:xfrm>
            <a:off x="2936875" y="3556000"/>
            <a:ext cx="14288" cy="1588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96" name="Line 342"/>
          <p:cNvSpPr>
            <a:spLocks noChangeShapeType="1"/>
          </p:cNvSpPr>
          <p:nvPr/>
        </p:nvSpPr>
        <p:spPr bwMode="auto">
          <a:xfrm flipV="1">
            <a:off x="65246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7" name="Line 343"/>
          <p:cNvSpPr>
            <a:spLocks noChangeShapeType="1"/>
          </p:cNvSpPr>
          <p:nvPr/>
        </p:nvSpPr>
        <p:spPr bwMode="auto">
          <a:xfrm>
            <a:off x="979488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8" name="Line 344"/>
          <p:cNvSpPr>
            <a:spLocks noChangeShapeType="1"/>
          </p:cNvSpPr>
          <p:nvPr/>
        </p:nvSpPr>
        <p:spPr bwMode="auto">
          <a:xfrm>
            <a:off x="1304925" y="3608388"/>
            <a:ext cx="1588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99" name="Line 345"/>
          <p:cNvSpPr>
            <a:spLocks noChangeShapeType="1"/>
          </p:cNvSpPr>
          <p:nvPr/>
        </p:nvSpPr>
        <p:spPr bwMode="auto">
          <a:xfrm>
            <a:off x="2292350" y="360838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0" name="Line 346"/>
          <p:cNvSpPr>
            <a:spLocks noChangeShapeType="1"/>
          </p:cNvSpPr>
          <p:nvPr/>
        </p:nvSpPr>
        <p:spPr bwMode="auto">
          <a:xfrm>
            <a:off x="2617788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1" name="Line 347"/>
          <p:cNvSpPr>
            <a:spLocks noChangeShapeType="1"/>
          </p:cNvSpPr>
          <p:nvPr/>
        </p:nvSpPr>
        <p:spPr bwMode="auto">
          <a:xfrm flipV="1">
            <a:off x="294481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2" name="Line 348"/>
          <p:cNvSpPr>
            <a:spLocks noChangeShapeType="1"/>
          </p:cNvSpPr>
          <p:nvPr/>
        </p:nvSpPr>
        <p:spPr bwMode="auto">
          <a:xfrm>
            <a:off x="2944813" y="360838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3" name="Line 349"/>
          <p:cNvSpPr>
            <a:spLocks noChangeShapeType="1"/>
          </p:cNvSpPr>
          <p:nvPr/>
        </p:nvSpPr>
        <p:spPr bwMode="auto">
          <a:xfrm flipV="1">
            <a:off x="2941638" y="4692650"/>
            <a:ext cx="0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4" name="Line 350"/>
          <p:cNvSpPr>
            <a:spLocks noChangeShapeType="1"/>
          </p:cNvSpPr>
          <p:nvPr/>
        </p:nvSpPr>
        <p:spPr bwMode="auto">
          <a:xfrm>
            <a:off x="2941638" y="360838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5" name="Line 351"/>
          <p:cNvSpPr>
            <a:spLocks noChangeShapeType="1"/>
          </p:cNvSpPr>
          <p:nvPr/>
        </p:nvSpPr>
        <p:spPr bwMode="auto">
          <a:xfrm flipH="1">
            <a:off x="2906713" y="47323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6" name="Line 352"/>
          <p:cNvSpPr>
            <a:spLocks noChangeShapeType="1"/>
          </p:cNvSpPr>
          <p:nvPr/>
        </p:nvSpPr>
        <p:spPr bwMode="auto">
          <a:xfrm flipH="1">
            <a:off x="2906713" y="4354513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7" name="Line 353"/>
          <p:cNvSpPr>
            <a:spLocks noChangeShapeType="1"/>
          </p:cNvSpPr>
          <p:nvPr/>
        </p:nvSpPr>
        <p:spPr bwMode="auto">
          <a:xfrm flipH="1">
            <a:off x="2906713" y="39766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8" name="Line 354"/>
          <p:cNvSpPr>
            <a:spLocks noChangeShapeType="1"/>
          </p:cNvSpPr>
          <p:nvPr/>
        </p:nvSpPr>
        <p:spPr bwMode="auto">
          <a:xfrm flipH="1">
            <a:off x="2906713" y="360838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09" name="Rectangle 355"/>
          <p:cNvSpPr>
            <a:spLocks noChangeArrowheads="1"/>
          </p:cNvSpPr>
          <p:nvPr/>
        </p:nvSpPr>
        <p:spPr bwMode="auto">
          <a:xfrm>
            <a:off x="646113" y="4732338"/>
            <a:ext cx="12700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0" name="Rectangle 356"/>
          <p:cNvSpPr>
            <a:spLocks noChangeArrowheads="1"/>
          </p:cNvSpPr>
          <p:nvPr/>
        </p:nvSpPr>
        <p:spPr bwMode="auto">
          <a:xfrm>
            <a:off x="2841625" y="4732338"/>
            <a:ext cx="14288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1" name="Rectangle 357"/>
          <p:cNvSpPr>
            <a:spLocks noChangeArrowheads="1"/>
          </p:cNvSpPr>
          <p:nvPr/>
        </p:nvSpPr>
        <p:spPr bwMode="auto">
          <a:xfrm>
            <a:off x="2868613" y="4732338"/>
            <a:ext cx="20637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2" name="Rectangle 358"/>
          <p:cNvSpPr>
            <a:spLocks noChangeArrowheads="1"/>
          </p:cNvSpPr>
          <p:nvPr/>
        </p:nvSpPr>
        <p:spPr bwMode="auto">
          <a:xfrm>
            <a:off x="2889250" y="4732338"/>
            <a:ext cx="14288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3" name="Rectangle 359"/>
          <p:cNvSpPr>
            <a:spLocks noChangeArrowheads="1"/>
          </p:cNvSpPr>
          <p:nvPr/>
        </p:nvSpPr>
        <p:spPr bwMode="auto">
          <a:xfrm>
            <a:off x="2903538" y="4732338"/>
            <a:ext cx="20637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4" name="Rectangle 360"/>
          <p:cNvSpPr>
            <a:spLocks noChangeArrowheads="1"/>
          </p:cNvSpPr>
          <p:nvPr/>
        </p:nvSpPr>
        <p:spPr bwMode="auto">
          <a:xfrm>
            <a:off x="2924175" y="4732338"/>
            <a:ext cx="12700" cy="15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15" name="Line 361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6" name="Line 362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7" name="Line 363"/>
          <p:cNvSpPr>
            <a:spLocks noChangeShapeType="1"/>
          </p:cNvSpPr>
          <p:nvPr/>
        </p:nvSpPr>
        <p:spPr bwMode="auto">
          <a:xfrm flipV="1">
            <a:off x="652463" y="3516313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8" name="Line 364"/>
          <p:cNvSpPr>
            <a:spLocks noChangeShapeType="1"/>
          </p:cNvSpPr>
          <p:nvPr/>
        </p:nvSpPr>
        <p:spPr bwMode="auto">
          <a:xfrm>
            <a:off x="652463" y="2433638"/>
            <a:ext cx="1587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19" name="Line 365"/>
          <p:cNvSpPr>
            <a:spLocks noChangeShapeType="1"/>
          </p:cNvSpPr>
          <p:nvPr/>
        </p:nvSpPr>
        <p:spPr bwMode="auto">
          <a:xfrm>
            <a:off x="652463" y="3556000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0" name="Rectangle 366"/>
          <p:cNvSpPr>
            <a:spLocks noChangeArrowheads="1"/>
          </p:cNvSpPr>
          <p:nvPr/>
        </p:nvSpPr>
        <p:spPr bwMode="auto">
          <a:xfrm>
            <a:off x="577850" y="3468688"/>
            <a:ext cx="49213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1600"/>
          </a:p>
        </p:txBody>
      </p:sp>
      <p:sp>
        <p:nvSpPr>
          <p:cNvPr id="15721" name="Line 367"/>
          <p:cNvSpPr>
            <a:spLocks noChangeShapeType="1"/>
          </p:cNvSpPr>
          <p:nvPr/>
        </p:nvSpPr>
        <p:spPr bwMode="auto">
          <a:xfrm>
            <a:off x="652463" y="33289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2" name="Rectangle 368"/>
          <p:cNvSpPr>
            <a:spLocks noChangeArrowheads="1"/>
          </p:cNvSpPr>
          <p:nvPr/>
        </p:nvSpPr>
        <p:spPr bwMode="auto">
          <a:xfrm>
            <a:off x="530225" y="3265488"/>
            <a:ext cx="984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50</a:t>
            </a:r>
            <a:endParaRPr lang="en-US" sz="1600"/>
          </a:p>
        </p:txBody>
      </p:sp>
      <p:sp>
        <p:nvSpPr>
          <p:cNvPr id="15723" name="Line 369"/>
          <p:cNvSpPr>
            <a:spLocks noChangeShapeType="1"/>
          </p:cNvSpPr>
          <p:nvPr/>
        </p:nvSpPr>
        <p:spPr bwMode="auto">
          <a:xfrm>
            <a:off x="652463" y="31003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4" name="Rectangle 370"/>
          <p:cNvSpPr>
            <a:spLocks noChangeArrowheads="1"/>
          </p:cNvSpPr>
          <p:nvPr/>
        </p:nvSpPr>
        <p:spPr bwMode="auto">
          <a:xfrm>
            <a:off x="484188" y="3038475"/>
            <a:ext cx="14763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100</a:t>
            </a:r>
            <a:endParaRPr lang="en-US" sz="1600"/>
          </a:p>
        </p:txBody>
      </p:sp>
      <p:sp>
        <p:nvSpPr>
          <p:cNvPr id="15725" name="Line 371"/>
          <p:cNvSpPr>
            <a:spLocks noChangeShapeType="1"/>
          </p:cNvSpPr>
          <p:nvPr/>
        </p:nvSpPr>
        <p:spPr bwMode="auto">
          <a:xfrm>
            <a:off x="652463" y="2879725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6" name="Rectangle 372"/>
          <p:cNvSpPr>
            <a:spLocks noChangeArrowheads="1"/>
          </p:cNvSpPr>
          <p:nvPr/>
        </p:nvSpPr>
        <p:spPr bwMode="auto">
          <a:xfrm>
            <a:off x="484188" y="2817813"/>
            <a:ext cx="147637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150</a:t>
            </a:r>
            <a:endParaRPr lang="en-US" sz="1600"/>
          </a:p>
        </p:txBody>
      </p:sp>
      <p:sp>
        <p:nvSpPr>
          <p:cNvPr id="15727" name="Line 373"/>
          <p:cNvSpPr>
            <a:spLocks noChangeShapeType="1"/>
          </p:cNvSpPr>
          <p:nvPr/>
        </p:nvSpPr>
        <p:spPr bwMode="auto">
          <a:xfrm>
            <a:off x="652463" y="2652713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" name="Rectangle 374"/>
          <p:cNvSpPr>
            <a:spLocks noChangeArrowheads="1"/>
          </p:cNvSpPr>
          <p:nvPr/>
        </p:nvSpPr>
        <p:spPr bwMode="auto">
          <a:xfrm>
            <a:off x="484188" y="2590800"/>
            <a:ext cx="14763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200</a:t>
            </a:r>
            <a:endParaRPr lang="en-US" sz="1600"/>
          </a:p>
        </p:txBody>
      </p:sp>
      <p:sp>
        <p:nvSpPr>
          <p:cNvPr id="15729" name="Line 375"/>
          <p:cNvSpPr>
            <a:spLocks noChangeShapeType="1"/>
          </p:cNvSpPr>
          <p:nvPr/>
        </p:nvSpPr>
        <p:spPr bwMode="auto">
          <a:xfrm>
            <a:off x="652463" y="243363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0" name="Rectangle 376"/>
          <p:cNvSpPr>
            <a:spLocks noChangeArrowheads="1"/>
          </p:cNvSpPr>
          <p:nvPr/>
        </p:nvSpPr>
        <p:spPr bwMode="auto">
          <a:xfrm>
            <a:off x="484188" y="2370138"/>
            <a:ext cx="147637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250</a:t>
            </a:r>
            <a:endParaRPr lang="en-US" sz="1600"/>
          </a:p>
        </p:txBody>
      </p:sp>
      <p:sp>
        <p:nvSpPr>
          <p:cNvPr id="15731" name="Line 377"/>
          <p:cNvSpPr>
            <a:spLocks noChangeShapeType="1"/>
          </p:cNvSpPr>
          <p:nvPr/>
        </p:nvSpPr>
        <p:spPr bwMode="auto">
          <a:xfrm flipV="1">
            <a:off x="652463" y="2427288"/>
            <a:ext cx="1587" cy="1128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2" name="Rectangle 378"/>
          <p:cNvSpPr>
            <a:spLocks noChangeArrowheads="1"/>
          </p:cNvSpPr>
          <p:nvPr/>
        </p:nvSpPr>
        <p:spPr bwMode="auto">
          <a:xfrm rot="-5400000">
            <a:off x="-197643" y="2923381"/>
            <a:ext cx="117475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CRRES MEP-SEU Anomalies</a:t>
            </a:r>
            <a:endParaRPr lang="en-US" sz="1600"/>
          </a:p>
        </p:txBody>
      </p:sp>
      <p:sp>
        <p:nvSpPr>
          <p:cNvPr id="15733" name="Line 379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4" name="Line 380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5" name="Line 381"/>
          <p:cNvSpPr>
            <a:spLocks noChangeShapeType="1"/>
          </p:cNvSpPr>
          <p:nvPr/>
        </p:nvSpPr>
        <p:spPr bwMode="auto">
          <a:xfrm flipV="1">
            <a:off x="652463" y="4692650"/>
            <a:ext cx="1587" cy="39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6" name="Line 382"/>
          <p:cNvSpPr>
            <a:spLocks noChangeShapeType="1"/>
          </p:cNvSpPr>
          <p:nvPr/>
        </p:nvSpPr>
        <p:spPr bwMode="auto">
          <a:xfrm>
            <a:off x="652463" y="473233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7" name="Rectangle 383"/>
          <p:cNvSpPr>
            <a:spLocks noChangeArrowheads="1"/>
          </p:cNvSpPr>
          <p:nvPr/>
        </p:nvSpPr>
        <p:spPr bwMode="auto">
          <a:xfrm>
            <a:off x="568325" y="4665663"/>
            <a:ext cx="492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1600"/>
          </a:p>
        </p:txBody>
      </p:sp>
      <p:sp>
        <p:nvSpPr>
          <p:cNvPr id="15738" name="Line 384"/>
          <p:cNvSpPr>
            <a:spLocks noChangeShapeType="1"/>
          </p:cNvSpPr>
          <p:nvPr/>
        </p:nvSpPr>
        <p:spPr bwMode="auto">
          <a:xfrm flipV="1">
            <a:off x="652463" y="3608388"/>
            <a:ext cx="1587" cy="1123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39" name="Rectangle 385"/>
          <p:cNvSpPr>
            <a:spLocks noChangeArrowheads="1"/>
          </p:cNvSpPr>
          <p:nvPr/>
        </p:nvSpPr>
        <p:spPr bwMode="auto">
          <a:xfrm rot="-5400000">
            <a:off x="-129381" y="4102894"/>
            <a:ext cx="10382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>
                <a:solidFill>
                  <a:srgbClr val="000000"/>
                </a:solidFill>
                <a:latin typeface="Helvetica" charset="0"/>
              </a:rPr>
              <a:t>CRRES VTCW Anomalies</a:t>
            </a:r>
          </a:p>
        </p:txBody>
      </p:sp>
      <p:sp>
        <p:nvSpPr>
          <p:cNvPr id="15740" name="Rectangle 386"/>
          <p:cNvSpPr>
            <a:spLocks noChangeArrowheads="1"/>
          </p:cNvSpPr>
          <p:nvPr/>
        </p:nvSpPr>
        <p:spPr bwMode="auto">
          <a:xfrm>
            <a:off x="287338" y="1093788"/>
            <a:ext cx="617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Inner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Belt</a:t>
            </a:r>
          </a:p>
        </p:txBody>
      </p:sp>
      <p:sp>
        <p:nvSpPr>
          <p:cNvPr id="15741" name="Line 387"/>
          <p:cNvSpPr>
            <a:spLocks noChangeShapeType="1"/>
          </p:cNvSpPr>
          <p:nvPr/>
        </p:nvSpPr>
        <p:spPr bwMode="auto">
          <a:xfrm>
            <a:off x="990600" y="2684463"/>
            <a:ext cx="1935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2" name="Line 388"/>
          <p:cNvSpPr>
            <a:spLocks noChangeShapeType="1"/>
          </p:cNvSpPr>
          <p:nvPr/>
        </p:nvSpPr>
        <p:spPr bwMode="auto">
          <a:xfrm>
            <a:off x="1692275" y="2989263"/>
            <a:ext cx="12334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3" name="Line 389"/>
          <p:cNvSpPr>
            <a:spLocks noChangeShapeType="1"/>
          </p:cNvSpPr>
          <p:nvPr/>
        </p:nvSpPr>
        <p:spPr bwMode="auto">
          <a:xfrm>
            <a:off x="2292350" y="3259138"/>
            <a:ext cx="3667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4" name="Rectangle 390"/>
          <p:cNvSpPr>
            <a:spLocks noChangeArrowheads="1"/>
          </p:cNvSpPr>
          <p:nvPr/>
        </p:nvSpPr>
        <p:spPr bwMode="auto">
          <a:xfrm>
            <a:off x="911225" y="941388"/>
            <a:ext cx="519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Slot</a:t>
            </a:r>
          </a:p>
        </p:txBody>
      </p:sp>
      <p:sp>
        <p:nvSpPr>
          <p:cNvPr id="15745" name="Rectangle 391"/>
          <p:cNvSpPr>
            <a:spLocks noChangeArrowheads="1"/>
          </p:cNvSpPr>
          <p:nvPr/>
        </p:nvSpPr>
        <p:spPr bwMode="auto">
          <a:xfrm>
            <a:off x="1330325" y="162718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Outer  Belt</a:t>
            </a:r>
          </a:p>
        </p:txBody>
      </p:sp>
      <p:sp>
        <p:nvSpPr>
          <p:cNvPr id="15746" name="Line 392"/>
          <p:cNvSpPr>
            <a:spLocks noChangeShapeType="1"/>
          </p:cNvSpPr>
          <p:nvPr/>
        </p:nvSpPr>
        <p:spPr bwMode="auto">
          <a:xfrm flipV="1">
            <a:off x="654050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7" name="Line 393"/>
          <p:cNvSpPr>
            <a:spLocks noChangeShapeType="1"/>
          </p:cNvSpPr>
          <p:nvPr/>
        </p:nvSpPr>
        <p:spPr bwMode="auto">
          <a:xfrm flipV="1">
            <a:off x="981075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8" name="Line 394"/>
          <p:cNvSpPr>
            <a:spLocks noChangeShapeType="1"/>
          </p:cNvSpPr>
          <p:nvPr/>
        </p:nvSpPr>
        <p:spPr bwMode="auto">
          <a:xfrm flipV="1">
            <a:off x="1306513" y="4697413"/>
            <a:ext cx="1587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49" name="Line 395"/>
          <p:cNvSpPr>
            <a:spLocks noChangeShapeType="1"/>
          </p:cNvSpPr>
          <p:nvPr/>
        </p:nvSpPr>
        <p:spPr bwMode="auto">
          <a:xfrm flipV="1">
            <a:off x="1633538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0" name="Line 396"/>
          <p:cNvSpPr>
            <a:spLocks noChangeShapeType="1"/>
          </p:cNvSpPr>
          <p:nvPr/>
        </p:nvSpPr>
        <p:spPr bwMode="auto">
          <a:xfrm flipV="1">
            <a:off x="1965325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1" name="Line 397"/>
          <p:cNvSpPr>
            <a:spLocks noChangeShapeType="1"/>
          </p:cNvSpPr>
          <p:nvPr/>
        </p:nvSpPr>
        <p:spPr bwMode="auto">
          <a:xfrm flipV="1">
            <a:off x="2292350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2" name="Line 398"/>
          <p:cNvSpPr>
            <a:spLocks noChangeShapeType="1"/>
          </p:cNvSpPr>
          <p:nvPr/>
        </p:nvSpPr>
        <p:spPr bwMode="auto">
          <a:xfrm flipV="1">
            <a:off x="2616200" y="46974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3" name="Line 399"/>
          <p:cNvSpPr>
            <a:spLocks noChangeShapeType="1"/>
          </p:cNvSpPr>
          <p:nvPr/>
        </p:nvSpPr>
        <p:spPr bwMode="auto">
          <a:xfrm flipV="1">
            <a:off x="2943225" y="4697413"/>
            <a:ext cx="0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4" name="Rectangle 400"/>
          <p:cNvSpPr>
            <a:spLocks noChangeArrowheads="1"/>
          </p:cNvSpPr>
          <p:nvPr/>
        </p:nvSpPr>
        <p:spPr bwMode="auto">
          <a:xfrm>
            <a:off x="620713" y="4660900"/>
            <a:ext cx="68262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5" name="Rectangle 401"/>
          <p:cNvSpPr>
            <a:spLocks noChangeArrowheads="1"/>
          </p:cNvSpPr>
          <p:nvPr/>
        </p:nvSpPr>
        <p:spPr bwMode="auto">
          <a:xfrm>
            <a:off x="620713" y="4660900"/>
            <a:ext cx="68262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56" name="Rectangle 402"/>
          <p:cNvSpPr>
            <a:spLocks noChangeArrowheads="1"/>
          </p:cNvSpPr>
          <p:nvPr/>
        </p:nvSpPr>
        <p:spPr bwMode="auto">
          <a:xfrm>
            <a:off x="688975" y="4660900"/>
            <a:ext cx="6191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7" name="Rectangle 403"/>
          <p:cNvSpPr>
            <a:spLocks noChangeArrowheads="1"/>
          </p:cNvSpPr>
          <p:nvPr/>
        </p:nvSpPr>
        <p:spPr bwMode="auto">
          <a:xfrm>
            <a:off x="688975" y="4660900"/>
            <a:ext cx="6191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58" name="Rectangle 404"/>
          <p:cNvSpPr>
            <a:spLocks noChangeArrowheads="1"/>
          </p:cNvSpPr>
          <p:nvPr/>
        </p:nvSpPr>
        <p:spPr bwMode="auto">
          <a:xfrm>
            <a:off x="750888" y="4521200"/>
            <a:ext cx="68262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59" name="Rectangle 405"/>
          <p:cNvSpPr>
            <a:spLocks noChangeArrowheads="1"/>
          </p:cNvSpPr>
          <p:nvPr/>
        </p:nvSpPr>
        <p:spPr bwMode="auto">
          <a:xfrm>
            <a:off x="750888" y="4521200"/>
            <a:ext cx="68262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0" name="Rectangle 406"/>
          <p:cNvSpPr>
            <a:spLocks noChangeArrowheads="1"/>
          </p:cNvSpPr>
          <p:nvPr/>
        </p:nvSpPr>
        <p:spPr bwMode="auto">
          <a:xfrm>
            <a:off x="819150" y="4660900"/>
            <a:ext cx="6032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1" name="Rectangle 407"/>
          <p:cNvSpPr>
            <a:spLocks noChangeArrowheads="1"/>
          </p:cNvSpPr>
          <p:nvPr/>
        </p:nvSpPr>
        <p:spPr bwMode="auto">
          <a:xfrm>
            <a:off x="819150" y="4660900"/>
            <a:ext cx="6032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2" name="Rectangle 408"/>
          <p:cNvSpPr>
            <a:spLocks noChangeArrowheads="1"/>
          </p:cNvSpPr>
          <p:nvPr/>
        </p:nvSpPr>
        <p:spPr bwMode="auto">
          <a:xfrm>
            <a:off x="879475" y="4310063"/>
            <a:ext cx="66675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3" name="Rectangle 409"/>
          <p:cNvSpPr>
            <a:spLocks noChangeArrowheads="1"/>
          </p:cNvSpPr>
          <p:nvPr/>
        </p:nvSpPr>
        <p:spPr bwMode="auto">
          <a:xfrm>
            <a:off x="879475" y="4310063"/>
            <a:ext cx="66675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4" name="Rectangle 410"/>
          <p:cNvSpPr>
            <a:spLocks noChangeArrowheads="1"/>
          </p:cNvSpPr>
          <p:nvPr/>
        </p:nvSpPr>
        <p:spPr bwMode="auto">
          <a:xfrm>
            <a:off x="946150" y="4587875"/>
            <a:ext cx="68263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5" name="Rectangle 411"/>
          <p:cNvSpPr>
            <a:spLocks noChangeArrowheads="1"/>
          </p:cNvSpPr>
          <p:nvPr/>
        </p:nvSpPr>
        <p:spPr bwMode="auto">
          <a:xfrm>
            <a:off x="946150" y="4587875"/>
            <a:ext cx="68263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6" name="Rectangle 412"/>
          <p:cNvSpPr>
            <a:spLocks noChangeArrowheads="1"/>
          </p:cNvSpPr>
          <p:nvPr/>
        </p:nvSpPr>
        <p:spPr bwMode="auto">
          <a:xfrm>
            <a:off x="1014413" y="4587875"/>
            <a:ext cx="61912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7" name="Rectangle 413"/>
          <p:cNvSpPr>
            <a:spLocks noChangeArrowheads="1"/>
          </p:cNvSpPr>
          <p:nvPr/>
        </p:nvSpPr>
        <p:spPr bwMode="auto">
          <a:xfrm>
            <a:off x="1014413" y="4587875"/>
            <a:ext cx="61912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68" name="Rectangle 414"/>
          <p:cNvSpPr>
            <a:spLocks noChangeArrowheads="1"/>
          </p:cNvSpPr>
          <p:nvPr/>
        </p:nvSpPr>
        <p:spPr bwMode="auto">
          <a:xfrm>
            <a:off x="1076325" y="4383088"/>
            <a:ext cx="66675" cy="3508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9" name="Rectangle 415"/>
          <p:cNvSpPr>
            <a:spLocks noChangeArrowheads="1"/>
          </p:cNvSpPr>
          <p:nvPr/>
        </p:nvSpPr>
        <p:spPr bwMode="auto">
          <a:xfrm>
            <a:off x="1076325" y="4383088"/>
            <a:ext cx="66675" cy="3508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0" name="Rectangle 416"/>
          <p:cNvSpPr>
            <a:spLocks noChangeArrowheads="1"/>
          </p:cNvSpPr>
          <p:nvPr/>
        </p:nvSpPr>
        <p:spPr bwMode="auto">
          <a:xfrm>
            <a:off x="1143000" y="4587875"/>
            <a:ext cx="68263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" name="Rectangle 417"/>
          <p:cNvSpPr>
            <a:spLocks noChangeArrowheads="1"/>
          </p:cNvSpPr>
          <p:nvPr/>
        </p:nvSpPr>
        <p:spPr bwMode="auto">
          <a:xfrm>
            <a:off x="1143000" y="4587875"/>
            <a:ext cx="68263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2" name="Rectangle 418"/>
          <p:cNvSpPr>
            <a:spLocks noChangeArrowheads="1"/>
          </p:cNvSpPr>
          <p:nvPr/>
        </p:nvSpPr>
        <p:spPr bwMode="auto">
          <a:xfrm>
            <a:off x="1211263" y="4310063"/>
            <a:ext cx="61912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" name="Rectangle 419"/>
          <p:cNvSpPr>
            <a:spLocks noChangeArrowheads="1"/>
          </p:cNvSpPr>
          <p:nvPr/>
        </p:nvSpPr>
        <p:spPr bwMode="auto">
          <a:xfrm>
            <a:off x="1211263" y="4310063"/>
            <a:ext cx="61912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4" name="Rectangle 420"/>
          <p:cNvSpPr>
            <a:spLocks noChangeArrowheads="1"/>
          </p:cNvSpPr>
          <p:nvPr/>
        </p:nvSpPr>
        <p:spPr bwMode="auto">
          <a:xfrm>
            <a:off x="1273175" y="4383088"/>
            <a:ext cx="68263" cy="3508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5" name="Rectangle 421"/>
          <p:cNvSpPr>
            <a:spLocks noChangeArrowheads="1"/>
          </p:cNvSpPr>
          <p:nvPr/>
        </p:nvSpPr>
        <p:spPr bwMode="auto">
          <a:xfrm>
            <a:off x="1273175" y="4383088"/>
            <a:ext cx="68263" cy="3508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6" name="Rectangle 422"/>
          <p:cNvSpPr>
            <a:spLocks noChangeArrowheads="1"/>
          </p:cNvSpPr>
          <p:nvPr/>
        </p:nvSpPr>
        <p:spPr bwMode="auto">
          <a:xfrm>
            <a:off x="1341438" y="4105275"/>
            <a:ext cx="68262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7" name="Rectangle 423"/>
          <p:cNvSpPr>
            <a:spLocks noChangeArrowheads="1"/>
          </p:cNvSpPr>
          <p:nvPr/>
        </p:nvSpPr>
        <p:spPr bwMode="auto">
          <a:xfrm>
            <a:off x="1341438" y="4105275"/>
            <a:ext cx="68262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8" name="Rectangle 424"/>
          <p:cNvSpPr>
            <a:spLocks noChangeArrowheads="1"/>
          </p:cNvSpPr>
          <p:nvPr/>
        </p:nvSpPr>
        <p:spPr bwMode="auto">
          <a:xfrm>
            <a:off x="1409700" y="4032250"/>
            <a:ext cx="60325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9" name="Rectangle 425"/>
          <p:cNvSpPr>
            <a:spLocks noChangeArrowheads="1"/>
          </p:cNvSpPr>
          <p:nvPr/>
        </p:nvSpPr>
        <p:spPr bwMode="auto">
          <a:xfrm>
            <a:off x="1409700" y="4032250"/>
            <a:ext cx="60325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0" name="Rectangle 426"/>
          <p:cNvSpPr>
            <a:spLocks noChangeArrowheads="1"/>
          </p:cNvSpPr>
          <p:nvPr/>
        </p:nvSpPr>
        <p:spPr bwMode="auto">
          <a:xfrm>
            <a:off x="1470025" y="4032250"/>
            <a:ext cx="66675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1" name="Rectangle 427"/>
          <p:cNvSpPr>
            <a:spLocks noChangeArrowheads="1"/>
          </p:cNvSpPr>
          <p:nvPr/>
        </p:nvSpPr>
        <p:spPr bwMode="auto">
          <a:xfrm>
            <a:off x="1470025" y="4032250"/>
            <a:ext cx="66675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2" name="Rectangle 428"/>
          <p:cNvSpPr>
            <a:spLocks noChangeArrowheads="1"/>
          </p:cNvSpPr>
          <p:nvPr/>
        </p:nvSpPr>
        <p:spPr bwMode="auto">
          <a:xfrm>
            <a:off x="1536700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3" name="Rectangle 429"/>
          <p:cNvSpPr>
            <a:spLocks noChangeArrowheads="1"/>
          </p:cNvSpPr>
          <p:nvPr/>
        </p:nvSpPr>
        <p:spPr bwMode="auto">
          <a:xfrm>
            <a:off x="1536700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4" name="Rectangle 430"/>
          <p:cNvSpPr>
            <a:spLocks noChangeArrowheads="1"/>
          </p:cNvSpPr>
          <p:nvPr/>
        </p:nvSpPr>
        <p:spPr bwMode="auto">
          <a:xfrm>
            <a:off x="1604963" y="4032250"/>
            <a:ext cx="6191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5" name="Rectangle 431"/>
          <p:cNvSpPr>
            <a:spLocks noChangeArrowheads="1"/>
          </p:cNvSpPr>
          <p:nvPr/>
        </p:nvSpPr>
        <p:spPr bwMode="auto">
          <a:xfrm>
            <a:off x="1604963" y="4032250"/>
            <a:ext cx="6191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6" name="Rectangle 432"/>
          <p:cNvSpPr>
            <a:spLocks noChangeArrowheads="1"/>
          </p:cNvSpPr>
          <p:nvPr/>
        </p:nvSpPr>
        <p:spPr bwMode="auto">
          <a:xfrm>
            <a:off x="1666875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7" name="Rectangle 433"/>
          <p:cNvSpPr>
            <a:spLocks noChangeArrowheads="1"/>
          </p:cNvSpPr>
          <p:nvPr/>
        </p:nvSpPr>
        <p:spPr bwMode="auto">
          <a:xfrm>
            <a:off x="1666875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88" name="Rectangle 434"/>
          <p:cNvSpPr>
            <a:spLocks noChangeArrowheads="1"/>
          </p:cNvSpPr>
          <p:nvPr/>
        </p:nvSpPr>
        <p:spPr bwMode="auto">
          <a:xfrm>
            <a:off x="1735138" y="3754438"/>
            <a:ext cx="66675" cy="97948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89" name="Rectangle 435"/>
          <p:cNvSpPr>
            <a:spLocks noChangeArrowheads="1"/>
          </p:cNvSpPr>
          <p:nvPr/>
        </p:nvSpPr>
        <p:spPr bwMode="auto">
          <a:xfrm>
            <a:off x="1735138" y="3754438"/>
            <a:ext cx="66675" cy="97948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0" name="Rectangle 436"/>
          <p:cNvSpPr>
            <a:spLocks noChangeArrowheads="1"/>
          </p:cNvSpPr>
          <p:nvPr/>
        </p:nvSpPr>
        <p:spPr bwMode="auto">
          <a:xfrm>
            <a:off x="1801813" y="4032250"/>
            <a:ext cx="6191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1" name="Rectangle 437"/>
          <p:cNvSpPr>
            <a:spLocks noChangeArrowheads="1"/>
          </p:cNvSpPr>
          <p:nvPr/>
        </p:nvSpPr>
        <p:spPr bwMode="auto">
          <a:xfrm>
            <a:off x="1801813" y="4032250"/>
            <a:ext cx="6191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2" name="Rectangle 438"/>
          <p:cNvSpPr>
            <a:spLocks noChangeArrowheads="1"/>
          </p:cNvSpPr>
          <p:nvPr/>
        </p:nvSpPr>
        <p:spPr bwMode="auto">
          <a:xfrm>
            <a:off x="1863725" y="3892550"/>
            <a:ext cx="68263" cy="8413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3" name="Rectangle 439"/>
          <p:cNvSpPr>
            <a:spLocks noChangeArrowheads="1"/>
          </p:cNvSpPr>
          <p:nvPr/>
        </p:nvSpPr>
        <p:spPr bwMode="auto">
          <a:xfrm>
            <a:off x="1863725" y="3892550"/>
            <a:ext cx="68263" cy="8413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4" name="Rectangle 440"/>
          <p:cNvSpPr>
            <a:spLocks noChangeArrowheads="1"/>
          </p:cNvSpPr>
          <p:nvPr/>
        </p:nvSpPr>
        <p:spPr bwMode="auto">
          <a:xfrm>
            <a:off x="1931988" y="3892550"/>
            <a:ext cx="60325" cy="8413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5" name="Rectangle 441"/>
          <p:cNvSpPr>
            <a:spLocks noChangeArrowheads="1"/>
          </p:cNvSpPr>
          <p:nvPr/>
        </p:nvSpPr>
        <p:spPr bwMode="auto">
          <a:xfrm>
            <a:off x="1931988" y="3892550"/>
            <a:ext cx="60325" cy="8413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6" name="Rectangle 442"/>
          <p:cNvSpPr>
            <a:spLocks noChangeArrowheads="1"/>
          </p:cNvSpPr>
          <p:nvPr/>
        </p:nvSpPr>
        <p:spPr bwMode="auto">
          <a:xfrm>
            <a:off x="1992313" y="4105275"/>
            <a:ext cx="68262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7" name="Rectangle 443"/>
          <p:cNvSpPr>
            <a:spLocks noChangeArrowheads="1"/>
          </p:cNvSpPr>
          <p:nvPr/>
        </p:nvSpPr>
        <p:spPr bwMode="auto">
          <a:xfrm>
            <a:off x="1992313" y="4105275"/>
            <a:ext cx="68262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98" name="Rectangle 444"/>
          <p:cNvSpPr>
            <a:spLocks noChangeArrowheads="1"/>
          </p:cNvSpPr>
          <p:nvPr/>
        </p:nvSpPr>
        <p:spPr bwMode="auto">
          <a:xfrm>
            <a:off x="2060575" y="4521200"/>
            <a:ext cx="66675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99" name="Rectangle 445"/>
          <p:cNvSpPr>
            <a:spLocks noChangeArrowheads="1"/>
          </p:cNvSpPr>
          <p:nvPr/>
        </p:nvSpPr>
        <p:spPr bwMode="auto">
          <a:xfrm>
            <a:off x="2060575" y="4521200"/>
            <a:ext cx="66675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0" name="Rectangle 446"/>
          <p:cNvSpPr>
            <a:spLocks noChangeArrowheads="1"/>
          </p:cNvSpPr>
          <p:nvPr/>
        </p:nvSpPr>
        <p:spPr bwMode="auto">
          <a:xfrm>
            <a:off x="2127250" y="4105275"/>
            <a:ext cx="61913" cy="6286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1" name="Rectangle 447"/>
          <p:cNvSpPr>
            <a:spLocks noChangeArrowheads="1"/>
          </p:cNvSpPr>
          <p:nvPr/>
        </p:nvSpPr>
        <p:spPr bwMode="auto">
          <a:xfrm>
            <a:off x="2127250" y="4105275"/>
            <a:ext cx="61913" cy="6286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2" name="Rectangle 448"/>
          <p:cNvSpPr>
            <a:spLocks noChangeArrowheads="1"/>
          </p:cNvSpPr>
          <p:nvPr/>
        </p:nvSpPr>
        <p:spPr bwMode="auto">
          <a:xfrm>
            <a:off x="2189163" y="4448175"/>
            <a:ext cx="68262" cy="2857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3" name="Rectangle 449"/>
          <p:cNvSpPr>
            <a:spLocks noChangeArrowheads="1"/>
          </p:cNvSpPr>
          <p:nvPr/>
        </p:nvSpPr>
        <p:spPr bwMode="auto">
          <a:xfrm>
            <a:off x="2189163" y="4448175"/>
            <a:ext cx="68262" cy="2857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4" name="Rectangle 450"/>
          <p:cNvSpPr>
            <a:spLocks noChangeArrowheads="1"/>
          </p:cNvSpPr>
          <p:nvPr/>
        </p:nvSpPr>
        <p:spPr bwMode="auto">
          <a:xfrm>
            <a:off x="2257425" y="4310063"/>
            <a:ext cx="68263" cy="4238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5" name="Rectangle 451"/>
          <p:cNvSpPr>
            <a:spLocks noChangeArrowheads="1"/>
          </p:cNvSpPr>
          <p:nvPr/>
        </p:nvSpPr>
        <p:spPr bwMode="auto">
          <a:xfrm>
            <a:off x="2257425" y="4310063"/>
            <a:ext cx="68263" cy="423862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6" name="Rectangle 452"/>
          <p:cNvSpPr>
            <a:spLocks noChangeArrowheads="1"/>
          </p:cNvSpPr>
          <p:nvPr/>
        </p:nvSpPr>
        <p:spPr bwMode="auto">
          <a:xfrm>
            <a:off x="2325688" y="4243388"/>
            <a:ext cx="60325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7" name="Rectangle 453"/>
          <p:cNvSpPr>
            <a:spLocks noChangeArrowheads="1"/>
          </p:cNvSpPr>
          <p:nvPr/>
        </p:nvSpPr>
        <p:spPr bwMode="auto">
          <a:xfrm>
            <a:off x="2325688" y="4243388"/>
            <a:ext cx="60325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08" name="Rectangle 454"/>
          <p:cNvSpPr>
            <a:spLocks noChangeArrowheads="1"/>
          </p:cNvSpPr>
          <p:nvPr/>
        </p:nvSpPr>
        <p:spPr bwMode="auto">
          <a:xfrm>
            <a:off x="2386013" y="4032250"/>
            <a:ext cx="68262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09" name="Rectangle 455"/>
          <p:cNvSpPr>
            <a:spLocks noChangeArrowheads="1"/>
          </p:cNvSpPr>
          <p:nvPr/>
        </p:nvSpPr>
        <p:spPr bwMode="auto">
          <a:xfrm>
            <a:off x="2386013" y="4032250"/>
            <a:ext cx="68262" cy="7016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0" name="Rectangle 456"/>
          <p:cNvSpPr>
            <a:spLocks noChangeArrowheads="1"/>
          </p:cNvSpPr>
          <p:nvPr/>
        </p:nvSpPr>
        <p:spPr bwMode="auto">
          <a:xfrm>
            <a:off x="2454275" y="4243388"/>
            <a:ext cx="68263" cy="4905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1" name="Rectangle 457"/>
          <p:cNvSpPr>
            <a:spLocks noChangeArrowheads="1"/>
          </p:cNvSpPr>
          <p:nvPr/>
        </p:nvSpPr>
        <p:spPr bwMode="auto">
          <a:xfrm>
            <a:off x="2454275" y="4243388"/>
            <a:ext cx="68263" cy="490537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2" name="Rectangle 458"/>
          <p:cNvSpPr>
            <a:spLocks noChangeArrowheads="1"/>
          </p:cNvSpPr>
          <p:nvPr/>
        </p:nvSpPr>
        <p:spPr bwMode="auto">
          <a:xfrm>
            <a:off x="2522538" y="4521200"/>
            <a:ext cx="60325" cy="212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3" name="Rectangle 459"/>
          <p:cNvSpPr>
            <a:spLocks noChangeArrowheads="1"/>
          </p:cNvSpPr>
          <p:nvPr/>
        </p:nvSpPr>
        <p:spPr bwMode="auto">
          <a:xfrm>
            <a:off x="2522538" y="4521200"/>
            <a:ext cx="60325" cy="2127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4" name="Rectangle 460"/>
          <p:cNvSpPr>
            <a:spLocks noChangeArrowheads="1"/>
          </p:cNvSpPr>
          <p:nvPr/>
        </p:nvSpPr>
        <p:spPr bwMode="auto">
          <a:xfrm>
            <a:off x="2582863" y="4448175"/>
            <a:ext cx="68262" cy="2857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5" name="Rectangle 461"/>
          <p:cNvSpPr>
            <a:spLocks noChangeArrowheads="1"/>
          </p:cNvSpPr>
          <p:nvPr/>
        </p:nvSpPr>
        <p:spPr bwMode="auto">
          <a:xfrm>
            <a:off x="2582863" y="4448175"/>
            <a:ext cx="68262" cy="2857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6" name="Rectangle 462"/>
          <p:cNvSpPr>
            <a:spLocks noChangeArrowheads="1"/>
          </p:cNvSpPr>
          <p:nvPr/>
        </p:nvSpPr>
        <p:spPr bwMode="auto">
          <a:xfrm>
            <a:off x="2651125" y="4660900"/>
            <a:ext cx="6667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7" name="Rectangle 463"/>
          <p:cNvSpPr>
            <a:spLocks noChangeArrowheads="1"/>
          </p:cNvSpPr>
          <p:nvPr/>
        </p:nvSpPr>
        <p:spPr bwMode="auto">
          <a:xfrm>
            <a:off x="2651125" y="4660900"/>
            <a:ext cx="6667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18" name="Rectangle 464"/>
          <p:cNvSpPr>
            <a:spLocks noChangeArrowheads="1"/>
          </p:cNvSpPr>
          <p:nvPr/>
        </p:nvSpPr>
        <p:spPr bwMode="auto">
          <a:xfrm>
            <a:off x="2717800" y="4660900"/>
            <a:ext cx="6191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19" name="Rectangle 465"/>
          <p:cNvSpPr>
            <a:spLocks noChangeArrowheads="1"/>
          </p:cNvSpPr>
          <p:nvPr/>
        </p:nvSpPr>
        <p:spPr bwMode="auto">
          <a:xfrm>
            <a:off x="2717800" y="4660900"/>
            <a:ext cx="6191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0" name="Rectangle 466"/>
          <p:cNvSpPr>
            <a:spLocks noChangeArrowheads="1"/>
          </p:cNvSpPr>
          <p:nvPr/>
        </p:nvSpPr>
        <p:spPr bwMode="auto">
          <a:xfrm>
            <a:off x="2779713" y="4587875"/>
            <a:ext cx="68262" cy="1460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1" name="Rectangle 467"/>
          <p:cNvSpPr>
            <a:spLocks noChangeArrowheads="1"/>
          </p:cNvSpPr>
          <p:nvPr/>
        </p:nvSpPr>
        <p:spPr bwMode="auto">
          <a:xfrm>
            <a:off x="2779713" y="4587875"/>
            <a:ext cx="68262" cy="146050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2" name="Rectangle 468"/>
          <p:cNvSpPr>
            <a:spLocks noChangeArrowheads="1"/>
          </p:cNvSpPr>
          <p:nvPr/>
        </p:nvSpPr>
        <p:spPr bwMode="auto">
          <a:xfrm>
            <a:off x="2847975" y="4660900"/>
            <a:ext cx="60325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3" name="Rectangle 469"/>
          <p:cNvSpPr>
            <a:spLocks noChangeArrowheads="1"/>
          </p:cNvSpPr>
          <p:nvPr/>
        </p:nvSpPr>
        <p:spPr bwMode="auto">
          <a:xfrm>
            <a:off x="2847975" y="4660900"/>
            <a:ext cx="60325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4" name="Rectangle 470"/>
          <p:cNvSpPr>
            <a:spLocks noChangeArrowheads="1"/>
          </p:cNvSpPr>
          <p:nvPr/>
        </p:nvSpPr>
        <p:spPr bwMode="auto">
          <a:xfrm>
            <a:off x="2908300" y="4660900"/>
            <a:ext cx="68263" cy="73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5" name="Rectangle 471"/>
          <p:cNvSpPr>
            <a:spLocks noChangeArrowheads="1"/>
          </p:cNvSpPr>
          <p:nvPr/>
        </p:nvSpPr>
        <p:spPr bwMode="auto">
          <a:xfrm>
            <a:off x="2908300" y="4660900"/>
            <a:ext cx="68263" cy="7302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26" name="Line 472"/>
          <p:cNvSpPr>
            <a:spLocks noChangeShapeType="1"/>
          </p:cNvSpPr>
          <p:nvPr/>
        </p:nvSpPr>
        <p:spPr bwMode="auto">
          <a:xfrm>
            <a:off x="654050" y="4383088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7" name="Rectangle 473"/>
          <p:cNvSpPr>
            <a:spLocks noChangeArrowheads="1"/>
          </p:cNvSpPr>
          <p:nvPr/>
        </p:nvSpPr>
        <p:spPr bwMode="auto">
          <a:xfrm>
            <a:off x="568325" y="4321175"/>
            <a:ext cx="49213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5</a:t>
            </a:r>
            <a:endParaRPr lang="en-US" sz="1600"/>
          </a:p>
        </p:txBody>
      </p:sp>
      <p:sp>
        <p:nvSpPr>
          <p:cNvPr id="15828" name="Line 474"/>
          <p:cNvSpPr>
            <a:spLocks noChangeShapeType="1"/>
          </p:cNvSpPr>
          <p:nvPr/>
        </p:nvSpPr>
        <p:spPr bwMode="auto">
          <a:xfrm>
            <a:off x="654050" y="4029075"/>
            <a:ext cx="28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29" name="Rectangle 475"/>
          <p:cNvSpPr>
            <a:spLocks noChangeArrowheads="1"/>
          </p:cNvSpPr>
          <p:nvPr/>
        </p:nvSpPr>
        <p:spPr bwMode="auto">
          <a:xfrm>
            <a:off x="519113" y="3965575"/>
            <a:ext cx="984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10</a:t>
            </a:r>
            <a:endParaRPr lang="en-US" sz="1600"/>
          </a:p>
        </p:txBody>
      </p:sp>
      <p:sp>
        <p:nvSpPr>
          <p:cNvPr id="15830" name="Line 476"/>
          <p:cNvSpPr>
            <a:spLocks noChangeShapeType="1"/>
          </p:cNvSpPr>
          <p:nvPr/>
        </p:nvSpPr>
        <p:spPr bwMode="auto">
          <a:xfrm>
            <a:off x="652463" y="3675063"/>
            <a:ext cx="28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1" name="Rectangle 477"/>
          <p:cNvSpPr>
            <a:spLocks noChangeArrowheads="1"/>
          </p:cNvSpPr>
          <p:nvPr/>
        </p:nvSpPr>
        <p:spPr bwMode="auto">
          <a:xfrm>
            <a:off x="519113" y="3624263"/>
            <a:ext cx="984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700">
                <a:solidFill>
                  <a:srgbClr val="000000"/>
                </a:solidFill>
                <a:latin typeface="Helvetica" charset="0"/>
              </a:rPr>
              <a:t>15</a:t>
            </a:r>
            <a:endParaRPr lang="en-US" sz="1600"/>
          </a:p>
        </p:txBody>
      </p:sp>
      <p:sp>
        <p:nvSpPr>
          <p:cNvPr id="15832" name="Line 478"/>
          <p:cNvSpPr>
            <a:spLocks noChangeShapeType="1"/>
          </p:cNvSpPr>
          <p:nvPr/>
        </p:nvSpPr>
        <p:spPr bwMode="auto">
          <a:xfrm>
            <a:off x="668338" y="1627188"/>
            <a:ext cx="180975" cy="2952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3" name="Line 479"/>
          <p:cNvSpPr>
            <a:spLocks noChangeShapeType="1"/>
          </p:cNvSpPr>
          <p:nvPr/>
        </p:nvSpPr>
        <p:spPr bwMode="auto">
          <a:xfrm flipH="1">
            <a:off x="1039813" y="1169988"/>
            <a:ext cx="85725" cy="7429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4" name="Rectangle 480"/>
          <p:cNvSpPr>
            <a:spLocks noChangeArrowheads="1"/>
          </p:cNvSpPr>
          <p:nvPr/>
        </p:nvSpPr>
        <p:spPr bwMode="auto">
          <a:xfrm>
            <a:off x="6048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15835" name="Line 481"/>
          <p:cNvSpPr>
            <a:spLocks noChangeShapeType="1"/>
          </p:cNvSpPr>
          <p:nvPr/>
        </p:nvSpPr>
        <p:spPr bwMode="auto">
          <a:xfrm>
            <a:off x="9556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6" name="Rectangle 482"/>
          <p:cNvSpPr>
            <a:spLocks noChangeArrowheads="1"/>
          </p:cNvSpPr>
          <p:nvPr/>
        </p:nvSpPr>
        <p:spPr bwMode="auto">
          <a:xfrm>
            <a:off x="9350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15837" name="Line 483"/>
          <p:cNvSpPr>
            <a:spLocks noChangeShapeType="1"/>
          </p:cNvSpPr>
          <p:nvPr/>
        </p:nvSpPr>
        <p:spPr bwMode="auto">
          <a:xfrm>
            <a:off x="12858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38" name="Rectangle 484"/>
          <p:cNvSpPr>
            <a:spLocks noChangeArrowheads="1"/>
          </p:cNvSpPr>
          <p:nvPr/>
        </p:nvSpPr>
        <p:spPr bwMode="auto">
          <a:xfrm>
            <a:off x="12652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3</a:t>
            </a:r>
            <a:endParaRPr lang="en-US"/>
          </a:p>
        </p:txBody>
      </p:sp>
      <p:sp>
        <p:nvSpPr>
          <p:cNvPr id="15839" name="Line 485"/>
          <p:cNvSpPr>
            <a:spLocks noChangeShapeType="1"/>
          </p:cNvSpPr>
          <p:nvPr/>
        </p:nvSpPr>
        <p:spPr bwMode="auto">
          <a:xfrm>
            <a:off x="1616075" y="4770438"/>
            <a:ext cx="1588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0" name="Rectangle 486"/>
          <p:cNvSpPr>
            <a:spLocks noChangeArrowheads="1"/>
          </p:cNvSpPr>
          <p:nvPr/>
        </p:nvSpPr>
        <p:spPr bwMode="auto">
          <a:xfrm>
            <a:off x="159543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</a:t>
            </a:r>
            <a:endParaRPr lang="en-US"/>
          </a:p>
        </p:txBody>
      </p:sp>
      <p:sp>
        <p:nvSpPr>
          <p:cNvPr id="15841" name="Line 487"/>
          <p:cNvSpPr>
            <a:spLocks noChangeShapeType="1"/>
          </p:cNvSpPr>
          <p:nvPr/>
        </p:nvSpPr>
        <p:spPr bwMode="auto">
          <a:xfrm>
            <a:off x="19542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2" name="Rectangle 488"/>
          <p:cNvSpPr>
            <a:spLocks noChangeArrowheads="1"/>
          </p:cNvSpPr>
          <p:nvPr/>
        </p:nvSpPr>
        <p:spPr bwMode="auto">
          <a:xfrm>
            <a:off x="1931988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15843" name="Line 489"/>
          <p:cNvSpPr>
            <a:spLocks noChangeShapeType="1"/>
          </p:cNvSpPr>
          <p:nvPr/>
        </p:nvSpPr>
        <p:spPr bwMode="auto">
          <a:xfrm>
            <a:off x="22844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4" name="Rectangle 490"/>
          <p:cNvSpPr>
            <a:spLocks noChangeArrowheads="1"/>
          </p:cNvSpPr>
          <p:nvPr/>
        </p:nvSpPr>
        <p:spPr bwMode="auto">
          <a:xfrm>
            <a:off x="2263775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6</a:t>
            </a:r>
            <a:endParaRPr lang="en-US"/>
          </a:p>
        </p:txBody>
      </p:sp>
      <p:sp>
        <p:nvSpPr>
          <p:cNvPr id="15845" name="Line 491"/>
          <p:cNvSpPr>
            <a:spLocks noChangeShapeType="1"/>
          </p:cNvSpPr>
          <p:nvPr/>
        </p:nvSpPr>
        <p:spPr bwMode="auto">
          <a:xfrm>
            <a:off x="26146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6" name="Rectangle 492"/>
          <p:cNvSpPr>
            <a:spLocks noChangeArrowheads="1"/>
          </p:cNvSpPr>
          <p:nvPr/>
        </p:nvSpPr>
        <p:spPr bwMode="auto">
          <a:xfrm>
            <a:off x="2593975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7</a:t>
            </a:r>
            <a:endParaRPr lang="en-US"/>
          </a:p>
        </p:txBody>
      </p:sp>
      <p:sp>
        <p:nvSpPr>
          <p:cNvPr id="15847" name="Line 493"/>
          <p:cNvSpPr>
            <a:spLocks noChangeShapeType="1"/>
          </p:cNvSpPr>
          <p:nvPr/>
        </p:nvSpPr>
        <p:spPr bwMode="auto">
          <a:xfrm>
            <a:off x="2944813" y="4770438"/>
            <a:ext cx="158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48" name="Rectangle 494"/>
          <p:cNvSpPr>
            <a:spLocks noChangeArrowheads="1"/>
          </p:cNvSpPr>
          <p:nvPr/>
        </p:nvSpPr>
        <p:spPr bwMode="auto">
          <a:xfrm>
            <a:off x="2925763" y="60467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8</a:t>
            </a:r>
            <a:endParaRPr lang="en-US"/>
          </a:p>
        </p:txBody>
      </p:sp>
      <p:sp>
        <p:nvSpPr>
          <p:cNvPr id="15849" name="Rectangle 495"/>
          <p:cNvSpPr>
            <a:spLocks noChangeArrowheads="1"/>
          </p:cNvSpPr>
          <p:nvPr/>
        </p:nvSpPr>
        <p:spPr bwMode="auto">
          <a:xfrm>
            <a:off x="1020763" y="3041650"/>
            <a:ext cx="581025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charset="0"/>
              </a:rPr>
              <a:t>SEUs</a:t>
            </a:r>
          </a:p>
        </p:txBody>
      </p:sp>
      <p:grpSp>
        <p:nvGrpSpPr>
          <p:cNvPr id="15850" name="Group 496"/>
          <p:cNvGrpSpPr>
            <a:grpSpLocks/>
          </p:cNvGrpSpPr>
          <p:nvPr/>
        </p:nvGrpSpPr>
        <p:grpSpPr bwMode="auto">
          <a:xfrm>
            <a:off x="977900" y="941388"/>
            <a:ext cx="1500188" cy="5108575"/>
            <a:chOff x="483" y="1253"/>
            <a:chExt cx="945" cy="1479"/>
          </a:xfrm>
        </p:grpSpPr>
        <p:sp>
          <p:nvSpPr>
            <p:cNvPr id="15870" name="Line 497"/>
            <p:cNvSpPr>
              <a:spLocks noChangeShapeType="1"/>
            </p:cNvSpPr>
            <p:nvPr/>
          </p:nvSpPr>
          <p:spPr bwMode="auto">
            <a:xfrm flipV="1">
              <a:off x="483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1" name="Line 498"/>
            <p:cNvSpPr>
              <a:spLocks noChangeShapeType="1"/>
            </p:cNvSpPr>
            <p:nvPr/>
          </p:nvSpPr>
          <p:spPr bwMode="auto">
            <a:xfrm flipV="1">
              <a:off x="1428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72" name="Line 499"/>
            <p:cNvSpPr>
              <a:spLocks noChangeShapeType="1"/>
            </p:cNvSpPr>
            <p:nvPr/>
          </p:nvSpPr>
          <p:spPr bwMode="auto">
            <a:xfrm flipV="1">
              <a:off x="926" y="1253"/>
              <a:ext cx="0" cy="14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51" name="Rectangle 500"/>
          <p:cNvSpPr>
            <a:spLocks noChangeArrowheads="1"/>
          </p:cNvSpPr>
          <p:nvPr/>
        </p:nvSpPr>
        <p:spPr bwMode="auto">
          <a:xfrm>
            <a:off x="2163763" y="3646488"/>
            <a:ext cx="854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Internal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Charging</a:t>
            </a:r>
          </a:p>
        </p:txBody>
      </p:sp>
      <p:sp>
        <p:nvSpPr>
          <p:cNvPr id="15852" name="Rectangle 501"/>
          <p:cNvSpPr>
            <a:spLocks noChangeArrowheads="1"/>
          </p:cNvSpPr>
          <p:nvPr/>
        </p:nvSpPr>
        <p:spPr bwMode="auto">
          <a:xfrm>
            <a:off x="896938" y="4979988"/>
            <a:ext cx="854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Surface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Helvetica" charset="0"/>
              </a:rPr>
              <a:t>Charging</a:t>
            </a:r>
          </a:p>
        </p:txBody>
      </p:sp>
      <p:sp>
        <p:nvSpPr>
          <p:cNvPr id="15853" name="Text Box 502"/>
          <p:cNvSpPr txBox="1">
            <a:spLocks noChangeArrowheads="1"/>
          </p:cNvSpPr>
          <p:nvPr/>
        </p:nvSpPr>
        <p:spPr bwMode="auto">
          <a:xfrm>
            <a:off x="1662113" y="893763"/>
            <a:ext cx="13811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(Dose behind 82.5 mils Al)</a:t>
            </a:r>
          </a:p>
        </p:txBody>
      </p:sp>
      <p:sp>
        <p:nvSpPr>
          <p:cNvPr id="15854" name="Rectangle 503"/>
          <p:cNvSpPr>
            <a:spLocks noChangeArrowheads="1"/>
          </p:cNvSpPr>
          <p:nvPr/>
        </p:nvSpPr>
        <p:spPr bwMode="auto">
          <a:xfrm>
            <a:off x="4405313" y="5578475"/>
            <a:ext cx="698500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5" name="Rectangle 504"/>
          <p:cNvSpPr>
            <a:spLocks noChangeArrowheads="1"/>
          </p:cNvSpPr>
          <p:nvPr/>
        </p:nvSpPr>
        <p:spPr bwMode="auto">
          <a:xfrm>
            <a:off x="5103813" y="5578475"/>
            <a:ext cx="696912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6" name="Rectangle 505"/>
          <p:cNvSpPr>
            <a:spLocks noChangeArrowheads="1"/>
          </p:cNvSpPr>
          <p:nvPr/>
        </p:nvSpPr>
        <p:spPr bwMode="auto">
          <a:xfrm>
            <a:off x="4351338" y="5578475"/>
            <a:ext cx="169862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7" name="Rectangle 506"/>
          <p:cNvSpPr>
            <a:spLocks noChangeArrowheads="1"/>
          </p:cNvSpPr>
          <p:nvPr/>
        </p:nvSpPr>
        <p:spPr bwMode="auto">
          <a:xfrm>
            <a:off x="4521200" y="5578475"/>
            <a:ext cx="179388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8" name="Rectangle 507"/>
          <p:cNvSpPr>
            <a:spLocks noChangeArrowheads="1"/>
          </p:cNvSpPr>
          <p:nvPr/>
        </p:nvSpPr>
        <p:spPr bwMode="auto">
          <a:xfrm>
            <a:off x="470058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59" name="Rectangle 508"/>
          <p:cNvSpPr>
            <a:spLocks noChangeArrowheads="1"/>
          </p:cNvSpPr>
          <p:nvPr/>
        </p:nvSpPr>
        <p:spPr bwMode="auto">
          <a:xfrm>
            <a:off x="4868863" y="5578475"/>
            <a:ext cx="1809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0" name="Rectangle 509"/>
          <p:cNvSpPr>
            <a:spLocks noChangeArrowheads="1"/>
          </p:cNvSpPr>
          <p:nvPr/>
        </p:nvSpPr>
        <p:spPr bwMode="auto">
          <a:xfrm>
            <a:off x="504983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1" name="Rectangle 510"/>
          <p:cNvSpPr>
            <a:spLocks noChangeArrowheads="1"/>
          </p:cNvSpPr>
          <p:nvPr/>
        </p:nvSpPr>
        <p:spPr bwMode="auto">
          <a:xfrm>
            <a:off x="5218113" y="5578475"/>
            <a:ext cx="1809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2" name="Rectangle 511"/>
          <p:cNvSpPr>
            <a:spLocks noChangeArrowheads="1"/>
          </p:cNvSpPr>
          <p:nvPr/>
        </p:nvSpPr>
        <p:spPr bwMode="auto">
          <a:xfrm>
            <a:off x="5399088" y="5578475"/>
            <a:ext cx="168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3" name="Rectangle 512"/>
          <p:cNvSpPr>
            <a:spLocks noChangeArrowheads="1"/>
          </p:cNvSpPr>
          <p:nvPr/>
        </p:nvSpPr>
        <p:spPr bwMode="auto">
          <a:xfrm>
            <a:off x="5567363" y="5578475"/>
            <a:ext cx="179387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4" name="Rectangle 513"/>
          <p:cNvSpPr>
            <a:spLocks noChangeArrowheads="1"/>
          </p:cNvSpPr>
          <p:nvPr/>
        </p:nvSpPr>
        <p:spPr bwMode="auto">
          <a:xfrm>
            <a:off x="5746750" y="5578475"/>
            <a:ext cx="169863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65" name="Rectangle 514"/>
          <p:cNvSpPr>
            <a:spLocks noChangeArrowheads="1"/>
          </p:cNvSpPr>
          <p:nvPr/>
        </p:nvSpPr>
        <p:spPr bwMode="auto">
          <a:xfrm>
            <a:off x="5916613" y="5578475"/>
            <a:ext cx="179387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2" name="Rectangle 515"/>
          <p:cNvSpPr>
            <a:spLocks noChangeArrowheads="1"/>
          </p:cNvSpPr>
          <p:nvPr/>
        </p:nvSpPr>
        <p:spPr bwMode="auto">
          <a:xfrm>
            <a:off x="3200400" y="1295400"/>
            <a:ext cx="5715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00" tIns="44450" rIns="88900" bIns="44450" anchorCtr="1"/>
          <a:lstStyle/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/>
              <a:t>Single Event Effects tend to occur in the inner (proton) belt and at higher L shells when a solar particle event is in progress.</a:t>
            </a:r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>
                <a:solidFill>
                  <a:srgbClr val="FF6600"/>
                </a:solidFill>
              </a:rPr>
              <a:t>Internal electrostatic discharges (ESD) occur over a broad range of L values corresponding to the outer belt, where </a:t>
            </a:r>
            <a:r>
              <a:rPr lang="en-US" sz="1850" b="1" dirty="0">
                <a:solidFill>
                  <a:srgbClr val="FC00F1"/>
                </a:solidFill>
              </a:rPr>
              <a:t>penetrating electron fluxes </a:t>
            </a:r>
            <a:r>
              <a:rPr lang="en-US" sz="1850" b="1" dirty="0">
                <a:solidFill>
                  <a:srgbClr val="FF6600"/>
                </a:solidFill>
              </a:rPr>
              <a:t>are high </a:t>
            </a:r>
            <a:r>
              <a:rPr lang="en-US" sz="1850" b="1" dirty="0">
                <a:solidFill>
                  <a:srgbClr val="000000"/>
                </a:solidFill>
              </a:rPr>
              <a:t>(</a:t>
            </a:r>
            <a:r>
              <a:rPr lang="en-US" sz="1850" b="1" dirty="0"/>
              <a:t>300 </a:t>
            </a:r>
            <a:r>
              <a:rPr lang="en-US" sz="1850" b="1" dirty="0" err="1"/>
              <a:t>keV</a:t>
            </a:r>
            <a:r>
              <a:rPr lang="en-US" sz="1850" b="1" dirty="0"/>
              <a:t> – few MeV electrons)</a:t>
            </a:r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>
                <a:solidFill>
                  <a:srgbClr val="FF6600"/>
                </a:solidFill>
              </a:rPr>
              <a:t>Surface ESD tends to occur when the spacecraft or surface potential is elevated: at </a:t>
            </a:r>
            <a:r>
              <a:rPr lang="en-US" sz="1850" b="1" dirty="0">
                <a:solidFill>
                  <a:srgbClr val="FC00F1"/>
                </a:solidFill>
              </a:rPr>
              <a:t>2000-0800 local time in the plasma sheet </a:t>
            </a:r>
            <a:r>
              <a:rPr lang="en-US" sz="1850" b="1" dirty="0">
                <a:solidFill>
                  <a:srgbClr val="FF6600"/>
                </a:solidFill>
              </a:rPr>
              <a:t>and in regions of </a:t>
            </a:r>
            <a:r>
              <a:rPr lang="en-US" sz="1850" b="1" dirty="0">
                <a:solidFill>
                  <a:srgbClr val="FC00F1"/>
                </a:solidFill>
              </a:rPr>
              <a:t>intense field-aligned currents (</a:t>
            </a:r>
            <a:r>
              <a:rPr lang="en-US" sz="1850" b="1" dirty="0" err="1">
                <a:solidFill>
                  <a:srgbClr val="FC00F1"/>
                </a:solidFill>
              </a:rPr>
              <a:t>auroral</a:t>
            </a:r>
            <a:r>
              <a:rPr lang="en-US" sz="1850" b="1" dirty="0">
                <a:solidFill>
                  <a:srgbClr val="FC00F1"/>
                </a:solidFill>
              </a:rPr>
              <a:t> zone) </a:t>
            </a:r>
            <a:r>
              <a:rPr lang="en-US" sz="1850" b="1" dirty="0">
                <a:solidFill>
                  <a:srgbClr val="000000"/>
                </a:solidFill>
              </a:rPr>
              <a:t>(few </a:t>
            </a:r>
            <a:r>
              <a:rPr lang="en-US" sz="1850" b="1" dirty="0" err="1"/>
              <a:t>eV</a:t>
            </a:r>
            <a:r>
              <a:rPr lang="en-US" sz="1850" b="1" dirty="0"/>
              <a:t> – 50 </a:t>
            </a:r>
            <a:r>
              <a:rPr lang="en-US" sz="1850" b="1" dirty="0" err="1"/>
              <a:t>keV</a:t>
            </a:r>
            <a:r>
              <a:rPr lang="en-US" sz="1850" b="1" dirty="0"/>
              <a:t>)  - plasma sheet, ring current, aurora zone, </a:t>
            </a:r>
            <a:r>
              <a:rPr lang="en-US" sz="1850" b="1" dirty="0" err="1"/>
              <a:t>magnetosheath</a:t>
            </a:r>
            <a:endParaRPr lang="en-US" sz="1850" b="1" dirty="0"/>
          </a:p>
          <a:p>
            <a:pPr marL="228600" indent="-228600">
              <a:lnSpc>
                <a:spcPct val="80000"/>
              </a:lnSpc>
              <a:spcBef>
                <a:spcPct val="90000"/>
              </a:spcBef>
              <a:buClr>
                <a:schemeClr val="tx1"/>
              </a:buClr>
              <a:buSzPct val="135000"/>
              <a:buFontTx/>
              <a:buChar char="•"/>
              <a:defRPr/>
            </a:pPr>
            <a:r>
              <a:rPr lang="en-US" sz="1850" b="1" dirty="0"/>
              <a:t>Event Total Dose occurs primarily in orbits that rarely see trapped protons in the 1-20 MeV range (e.g., GEO, GPS) because these are the orbits for which solar particle events and transient belts make up a majority of the proton dose (including displacement damage)</a:t>
            </a:r>
          </a:p>
        </p:txBody>
      </p:sp>
      <p:sp>
        <p:nvSpPr>
          <p:cNvPr id="15867" name="Rectangle 516"/>
          <p:cNvSpPr>
            <a:spLocks noChangeArrowheads="1"/>
          </p:cNvSpPr>
          <p:nvPr/>
        </p:nvSpPr>
        <p:spPr bwMode="auto">
          <a:xfrm>
            <a:off x="2243138" y="1158875"/>
            <a:ext cx="806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Helvetica" charset="0"/>
              </a:rPr>
              <a:t>Plasma</a:t>
            </a:r>
            <a:br>
              <a:rPr lang="en-US" sz="1400" b="1">
                <a:solidFill>
                  <a:schemeClr val="bg1"/>
                </a:solidFill>
                <a:latin typeface="Helvetica" charset="0"/>
              </a:rPr>
            </a:br>
            <a:r>
              <a:rPr lang="en-US" sz="1400" b="1">
                <a:solidFill>
                  <a:schemeClr val="bg1"/>
                </a:solidFill>
                <a:latin typeface="Helvetica" charset="0"/>
              </a:rPr>
              <a:t>Sheet</a:t>
            </a:r>
          </a:p>
        </p:txBody>
      </p:sp>
      <p:sp>
        <p:nvSpPr>
          <p:cNvPr id="15868" name="Line 517"/>
          <p:cNvSpPr>
            <a:spLocks noChangeShapeType="1"/>
          </p:cNvSpPr>
          <p:nvPr/>
        </p:nvSpPr>
        <p:spPr bwMode="auto">
          <a:xfrm>
            <a:off x="2668588" y="1600200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oval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TextBox 1036"/>
          <p:cNvSpPr txBox="1"/>
          <p:nvPr/>
        </p:nvSpPr>
        <p:spPr>
          <a:xfrm>
            <a:off x="685800" y="6551613"/>
            <a:ext cx="17875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latin typeface="+mj-lt"/>
              </a:rPr>
              <a:t>Courtesy: Paul O’Brien</a:t>
            </a:r>
          </a:p>
        </p:txBody>
      </p:sp>
    </p:spTree>
    <p:extLst>
      <p:ext uri="{BB962C8B-B14F-4D97-AF65-F5344CB8AC3E}">
        <p14:creationId xmlns:p14="http://schemas.microsoft.com/office/powerpoint/2010/main" val="7836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0" presetClass="entr" presetSubtype="238893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4380607" cy="4959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Total Dose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490" y="1165382"/>
            <a:ext cx="4158054" cy="5004064"/>
          </a:xfrm>
        </p:spPr>
        <p:txBody>
          <a:bodyPr>
            <a:normAutofit/>
          </a:bodyPr>
          <a:lstStyle/>
          <a:p>
            <a:r>
              <a:rPr lang="en-US" sz="2000" dirty="0"/>
              <a:t>Total Ionizing Dose (TID) – cumulative damage resulting from ionization (electron-hole pair formation) causing</a:t>
            </a:r>
          </a:p>
          <a:p>
            <a:pPr lvl="1"/>
            <a:r>
              <a:rPr lang="en-US" sz="1800" dirty="0"/>
              <a:t>Threshold voltage shifts</a:t>
            </a:r>
          </a:p>
          <a:p>
            <a:pPr lvl="1"/>
            <a:r>
              <a:rPr lang="en-US" sz="1800" dirty="0"/>
              <a:t>Timing skews</a:t>
            </a:r>
          </a:p>
          <a:p>
            <a:pPr lvl="1"/>
            <a:r>
              <a:rPr lang="en-US" sz="1800" dirty="0"/>
              <a:t>Leakage currents</a:t>
            </a:r>
          </a:p>
          <a:p>
            <a:r>
              <a:rPr lang="en-US" sz="2000" dirty="0"/>
              <a:t>Displacement Damage Dose (DDD) – cumulative damage resulting from displacement of atoms in semiconductor lattice structure causing:</a:t>
            </a:r>
          </a:p>
          <a:p>
            <a:pPr lvl="1"/>
            <a:r>
              <a:rPr lang="en-US" sz="1800" dirty="0"/>
              <a:t>Carrier lifetime shortening</a:t>
            </a:r>
          </a:p>
          <a:p>
            <a:pPr lvl="1"/>
            <a:r>
              <a:rPr lang="en-US" sz="1800" dirty="0"/>
              <a:t>Mobility degradation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48200" y="982661"/>
            <a:ext cx="3736000" cy="2776537"/>
            <a:chOff x="579" y="805"/>
            <a:chExt cx="4170" cy="298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43" y="1087"/>
              <a:ext cx="3574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143" y="2964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143" y="2652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143" y="2341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143" y="2021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143" y="1710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143" y="1398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143" y="1087"/>
              <a:ext cx="3574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856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569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290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004" y="1087"/>
              <a:ext cx="1" cy="2188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4717" y="1087"/>
              <a:ext cx="1" cy="2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1143" y="1087"/>
              <a:ext cx="1" cy="2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1143" y="1316"/>
              <a:ext cx="2861" cy="910"/>
              <a:chOff x="1143" y="1316"/>
              <a:chExt cx="2861" cy="910"/>
            </a:xfrm>
          </p:grpSpPr>
          <p:sp>
            <p:nvSpPr>
              <p:cNvPr id="94" name="Line 21"/>
              <p:cNvSpPr>
                <a:spLocks noChangeShapeType="1"/>
              </p:cNvSpPr>
              <p:nvPr/>
            </p:nvSpPr>
            <p:spPr bwMode="auto">
              <a:xfrm>
                <a:off x="1143" y="1316"/>
                <a:ext cx="360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22"/>
              <p:cNvSpPr>
                <a:spLocks noChangeShapeType="1"/>
              </p:cNvSpPr>
              <p:nvPr/>
            </p:nvSpPr>
            <p:spPr bwMode="auto">
              <a:xfrm>
                <a:off x="1503" y="1316"/>
                <a:ext cx="353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23"/>
              <p:cNvSpPr>
                <a:spLocks noChangeShapeType="1"/>
              </p:cNvSpPr>
              <p:nvPr/>
            </p:nvSpPr>
            <p:spPr bwMode="auto">
              <a:xfrm>
                <a:off x="1856" y="1316"/>
                <a:ext cx="361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24"/>
              <p:cNvSpPr>
                <a:spLocks noChangeShapeType="1"/>
              </p:cNvSpPr>
              <p:nvPr/>
            </p:nvSpPr>
            <p:spPr bwMode="auto">
              <a:xfrm>
                <a:off x="2217" y="1316"/>
                <a:ext cx="352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25"/>
              <p:cNvSpPr>
                <a:spLocks noChangeShapeType="1"/>
              </p:cNvSpPr>
              <p:nvPr/>
            </p:nvSpPr>
            <p:spPr bwMode="auto">
              <a:xfrm>
                <a:off x="2569" y="1316"/>
                <a:ext cx="361" cy="1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26"/>
              <p:cNvSpPr>
                <a:spLocks noChangeShapeType="1"/>
              </p:cNvSpPr>
              <p:nvPr/>
            </p:nvSpPr>
            <p:spPr bwMode="auto">
              <a:xfrm>
                <a:off x="2930" y="1316"/>
                <a:ext cx="360" cy="1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27"/>
              <p:cNvSpPr>
                <a:spLocks noChangeShapeType="1"/>
              </p:cNvSpPr>
              <p:nvPr/>
            </p:nvSpPr>
            <p:spPr bwMode="auto">
              <a:xfrm>
                <a:off x="3290" y="1332"/>
                <a:ext cx="353" cy="9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28"/>
              <p:cNvSpPr>
                <a:spLocks noChangeShapeType="1"/>
              </p:cNvSpPr>
              <p:nvPr/>
            </p:nvSpPr>
            <p:spPr bwMode="auto">
              <a:xfrm>
                <a:off x="3643" y="1431"/>
                <a:ext cx="361" cy="79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9"/>
            <p:cNvGrpSpPr>
              <a:grpSpLocks/>
            </p:cNvGrpSpPr>
            <p:nvPr/>
          </p:nvGrpSpPr>
          <p:grpSpPr bwMode="auto">
            <a:xfrm>
              <a:off x="1143" y="1087"/>
              <a:ext cx="3575" cy="2189"/>
              <a:chOff x="1143" y="1087"/>
              <a:chExt cx="3575" cy="2189"/>
            </a:xfrm>
          </p:grpSpPr>
          <p:sp>
            <p:nvSpPr>
              <p:cNvPr id="52" name="Rectangle 30"/>
              <p:cNvSpPr>
                <a:spLocks noChangeArrowheads="1"/>
              </p:cNvSpPr>
              <p:nvPr/>
            </p:nvSpPr>
            <p:spPr bwMode="auto">
              <a:xfrm>
                <a:off x="1143" y="1087"/>
                <a:ext cx="3574" cy="218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2"/>
              <p:cNvSpPr>
                <a:spLocks noChangeShapeType="1"/>
              </p:cNvSpPr>
              <p:nvPr/>
            </p:nvSpPr>
            <p:spPr bwMode="auto">
              <a:xfrm>
                <a:off x="1143" y="3120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3"/>
              <p:cNvSpPr>
                <a:spLocks noChangeShapeType="1"/>
              </p:cNvSpPr>
              <p:nvPr/>
            </p:nvSpPr>
            <p:spPr bwMode="auto">
              <a:xfrm>
                <a:off x="1143" y="2964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4"/>
              <p:cNvSpPr>
                <a:spLocks noChangeShapeType="1"/>
              </p:cNvSpPr>
              <p:nvPr/>
            </p:nvSpPr>
            <p:spPr bwMode="auto">
              <a:xfrm>
                <a:off x="1143" y="2808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5"/>
              <p:cNvSpPr>
                <a:spLocks noChangeShapeType="1"/>
              </p:cNvSpPr>
              <p:nvPr/>
            </p:nvSpPr>
            <p:spPr bwMode="auto">
              <a:xfrm>
                <a:off x="1143" y="2652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36"/>
              <p:cNvSpPr>
                <a:spLocks noChangeShapeType="1"/>
              </p:cNvSpPr>
              <p:nvPr/>
            </p:nvSpPr>
            <p:spPr bwMode="auto">
              <a:xfrm>
                <a:off x="1143" y="2497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7"/>
              <p:cNvSpPr>
                <a:spLocks noChangeShapeType="1"/>
              </p:cNvSpPr>
              <p:nvPr/>
            </p:nvSpPr>
            <p:spPr bwMode="auto">
              <a:xfrm>
                <a:off x="1143" y="2341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38"/>
              <p:cNvSpPr>
                <a:spLocks noChangeShapeType="1"/>
              </p:cNvSpPr>
              <p:nvPr/>
            </p:nvSpPr>
            <p:spPr bwMode="auto">
              <a:xfrm>
                <a:off x="1143" y="218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39"/>
              <p:cNvSpPr>
                <a:spLocks noChangeShapeType="1"/>
              </p:cNvSpPr>
              <p:nvPr/>
            </p:nvSpPr>
            <p:spPr bwMode="auto">
              <a:xfrm>
                <a:off x="1143" y="2021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40"/>
              <p:cNvSpPr>
                <a:spLocks noChangeShapeType="1"/>
              </p:cNvSpPr>
              <p:nvPr/>
            </p:nvSpPr>
            <p:spPr bwMode="auto">
              <a:xfrm>
                <a:off x="1143" y="1865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41"/>
              <p:cNvSpPr>
                <a:spLocks noChangeShapeType="1"/>
              </p:cNvSpPr>
              <p:nvPr/>
            </p:nvSpPr>
            <p:spPr bwMode="auto">
              <a:xfrm>
                <a:off x="1143" y="1710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42"/>
              <p:cNvSpPr>
                <a:spLocks noChangeShapeType="1"/>
              </p:cNvSpPr>
              <p:nvPr/>
            </p:nvSpPr>
            <p:spPr bwMode="auto">
              <a:xfrm>
                <a:off x="1143" y="1554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43"/>
              <p:cNvSpPr>
                <a:spLocks noChangeShapeType="1"/>
              </p:cNvSpPr>
              <p:nvPr/>
            </p:nvSpPr>
            <p:spPr bwMode="auto">
              <a:xfrm>
                <a:off x="1143" y="1398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44"/>
              <p:cNvSpPr>
                <a:spLocks noChangeShapeType="1"/>
              </p:cNvSpPr>
              <p:nvPr/>
            </p:nvSpPr>
            <p:spPr bwMode="auto">
              <a:xfrm>
                <a:off x="1143" y="1242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45"/>
              <p:cNvSpPr>
                <a:spLocks noChangeShapeType="1"/>
              </p:cNvSpPr>
              <p:nvPr/>
            </p:nvSpPr>
            <p:spPr bwMode="auto">
              <a:xfrm>
                <a:off x="1143" y="1087"/>
                <a:ext cx="2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46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47"/>
              <p:cNvSpPr>
                <a:spLocks noChangeShapeType="1"/>
              </p:cNvSpPr>
              <p:nvPr/>
            </p:nvSpPr>
            <p:spPr bwMode="auto">
              <a:xfrm>
                <a:off x="1143" y="2964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48"/>
              <p:cNvSpPr>
                <a:spLocks noChangeShapeType="1"/>
              </p:cNvSpPr>
              <p:nvPr/>
            </p:nvSpPr>
            <p:spPr bwMode="auto">
              <a:xfrm>
                <a:off x="1143" y="2652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49"/>
              <p:cNvSpPr>
                <a:spLocks noChangeShapeType="1"/>
              </p:cNvSpPr>
              <p:nvPr/>
            </p:nvSpPr>
            <p:spPr bwMode="auto">
              <a:xfrm>
                <a:off x="1143" y="2341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50"/>
              <p:cNvSpPr>
                <a:spLocks noChangeShapeType="1"/>
              </p:cNvSpPr>
              <p:nvPr/>
            </p:nvSpPr>
            <p:spPr bwMode="auto">
              <a:xfrm>
                <a:off x="1143" y="2021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1"/>
              <p:cNvSpPr>
                <a:spLocks noChangeShapeType="1"/>
              </p:cNvSpPr>
              <p:nvPr/>
            </p:nvSpPr>
            <p:spPr bwMode="auto">
              <a:xfrm>
                <a:off x="1143" y="1710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2"/>
              <p:cNvSpPr>
                <a:spLocks noChangeShapeType="1"/>
              </p:cNvSpPr>
              <p:nvPr/>
            </p:nvSpPr>
            <p:spPr bwMode="auto">
              <a:xfrm>
                <a:off x="1143" y="1398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53"/>
              <p:cNvSpPr>
                <a:spLocks noChangeShapeType="1"/>
              </p:cNvSpPr>
              <p:nvPr/>
            </p:nvSpPr>
            <p:spPr bwMode="auto">
              <a:xfrm>
                <a:off x="1143" y="1087"/>
                <a:ext cx="33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54"/>
              <p:cNvSpPr>
                <a:spLocks noChangeShapeType="1"/>
              </p:cNvSpPr>
              <p:nvPr/>
            </p:nvSpPr>
            <p:spPr bwMode="auto">
              <a:xfrm>
                <a:off x="1143" y="3275"/>
                <a:ext cx="357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55"/>
              <p:cNvSpPr>
                <a:spLocks noChangeShapeType="1"/>
              </p:cNvSpPr>
              <p:nvPr/>
            </p:nvSpPr>
            <p:spPr bwMode="auto">
              <a:xfrm flipV="1">
                <a:off x="114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56"/>
              <p:cNvSpPr>
                <a:spLocks noChangeShapeType="1"/>
              </p:cNvSpPr>
              <p:nvPr/>
            </p:nvSpPr>
            <p:spPr bwMode="auto">
              <a:xfrm flipV="1">
                <a:off x="150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57"/>
              <p:cNvSpPr>
                <a:spLocks noChangeShapeType="1"/>
              </p:cNvSpPr>
              <p:nvPr/>
            </p:nvSpPr>
            <p:spPr bwMode="auto">
              <a:xfrm flipV="1">
                <a:off x="1856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2217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 flipV="1">
                <a:off x="2569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 flipV="1">
                <a:off x="2930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61"/>
              <p:cNvSpPr>
                <a:spLocks noChangeShapeType="1"/>
              </p:cNvSpPr>
              <p:nvPr/>
            </p:nvSpPr>
            <p:spPr bwMode="auto">
              <a:xfrm flipV="1">
                <a:off x="3290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62"/>
              <p:cNvSpPr>
                <a:spLocks noChangeShapeType="1"/>
              </p:cNvSpPr>
              <p:nvPr/>
            </p:nvSpPr>
            <p:spPr bwMode="auto">
              <a:xfrm flipV="1">
                <a:off x="3643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63"/>
              <p:cNvSpPr>
                <a:spLocks noChangeShapeType="1"/>
              </p:cNvSpPr>
              <p:nvPr/>
            </p:nvSpPr>
            <p:spPr bwMode="auto">
              <a:xfrm flipV="1">
                <a:off x="4004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64"/>
              <p:cNvSpPr>
                <a:spLocks noChangeShapeType="1"/>
              </p:cNvSpPr>
              <p:nvPr/>
            </p:nvSpPr>
            <p:spPr bwMode="auto">
              <a:xfrm flipV="1">
                <a:off x="4356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65"/>
              <p:cNvSpPr>
                <a:spLocks noChangeShapeType="1"/>
              </p:cNvSpPr>
              <p:nvPr/>
            </p:nvSpPr>
            <p:spPr bwMode="auto">
              <a:xfrm flipV="1">
                <a:off x="4717" y="3251"/>
                <a:ext cx="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6"/>
              <p:cNvSpPr>
                <a:spLocks noChangeShapeType="1"/>
              </p:cNvSpPr>
              <p:nvPr/>
            </p:nvSpPr>
            <p:spPr bwMode="auto">
              <a:xfrm flipV="1">
                <a:off x="1143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7"/>
              <p:cNvSpPr>
                <a:spLocks noChangeShapeType="1"/>
              </p:cNvSpPr>
              <p:nvPr/>
            </p:nvSpPr>
            <p:spPr bwMode="auto">
              <a:xfrm flipV="1">
                <a:off x="1856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8"/>
              <p:cNvSpPr>
                <a:spLocks noChangeShapeType="1"/>
              </p:cNvSpPr>
              <p:nvPr/>
            </p:nvSpPr>
            <p:spPr bwMode="auto">
              <a:xfrm flipV="1">
                <a:off x="2569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9"/>
              <p:cNvSpPr>
                <a:spLocks noChangeShapeType="1"/>
              </p:cNvSpPr>
              <p:nvPr/>
            </p:nvSpPr>
            <p:spPr bwMode="auto">
              <a:xfrm flipV="1">
                <a:off x="3290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70"/>
              <p:cNvSpPr>
                <a:spLocks noChangeShapeType="1"/>
              </p:cNvSpPr>
              <p:nvPr/>
            </p:nvSpPr>
            <p:spPr bwMode="auto">
              <a:xfrm flipV="1">
                <a:off x="4004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71"/>
              <p:cNvSpPr>
                <a:spLocks noChangeShapeType="1"/>
              </p:cNvSpPr>
              <p:nvPr/>
            </p:nvSpPr>
            <p:spPr bwMode="auto">
              <a:xfrm flipV="1">
                <a:off x="4717" y="3242"/>
                <a:ext cx="1" cy="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72"/>
            <p:cNvGrpSpPr>
              <a:grpSpLocks/>
            </p:cNvGrpSpPr>
            <p:nvPr/>
          </p:nvGrpSpPr>
          <p:grpSpPr bwMode="auto">
            <a:xfrm>
              <a:off x="1102" y="1275"/>
              <a:ext cx="2943" cy="992"/>
              <a:chOff x="1102" y="1275"/>
              <a:chExt cx="2943" cy="992"/>
            </a:xfrm>
          </p:grpSpPr>
          <p:sp>
            <p:nvSpPr>
              <p:cNvPr id="43" name="Freeform 73"/>
              <p:cNvSpPr>
                <a:spLocks/>
              </p:cNvSpPr>
              <p:nvPr/>
            </p:nvSpPr>
            <p:spPr bwMode="auto">
              <a:xfrm>
                <a:off x="1102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74"/>
              <p:cNvSpPr>
                <a:spLocks/>
              </p:cNvSpPr>
              <p:nvPr/>
            </p:nvSpPr>
            <p:spPr bwMode="auto">
              <a:xfrm>
                <a:off x="1463" y="1275"/>
                <a:ext cx="81" cy="82"/>
              </a:xfrm>
              <a:custGeom>
                <a:avLst/>
                <a:gdLst>
                  <a:gd name="T0" fmla="*/ 40 w 81"/>
                  <a:gd name="T1" fmla="*/ 0 h 82"/>
                  <a:gd name="T2" fmla="*/ 81 w 81"/>
                  <a:gd name="T3" fmla="*/ 41 h 82"/>
                  <a:gd name="T4" fmla="*/ 40 w 81"/>
                  <a:gd name="T5" fmla="*/ 82 h 82"/>
                  <a:gd name="T6" fmla="*/ 0 w 81"/>
                  <a:gd name="T7" fmla="*/ 41 h 82"/>
                  <a:gd name="T8" fmla="*/ 40 w 81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82"/>
                  <a:gd name="T17" fmla="*/ 81 w 81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82">
                    <a:moveTo>
                      <a:pt x="40" y="0"/>
                    </a:moveTo>
                    <a:lnTo>
                      <a:pt x="81" y="41"/>
                    </a:lnTo>
                    <a:lnTo>
                      <a:pt x="40" y="82"/>
                    </a:lnTo>
                    <a:lnTo>
                      <a:pt x="0" y="41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5"/>
              <p:cNvSpPr>
                <a:spLocks/>
              </p:cNvSpPr>
              <p:nvPr/>
            </p:nvSpPr>
            <p:spPr bwMode="auto">
              <a:xfrm>
                <a:off x="1815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6"/>
              <p:cNvSpPr>
                <a:spLocks/>
              </p:cNvSpPr>
              <p:nvPr/>
            </p:nvSpPr>
            <p:spPr bwMode="auto">
              <a:xfrm>
                <a:off x="2176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7"/>
              <p:cNvSpPr>
                <a:spLocks/>
              </p:cNvSpPr>
              <p:nvPr/>
            </p:nvSpPr>
            <p:spPr bwMode="auto">
              <a:xfrm>
                <a:off x="2528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78"/>
              <p:cNvSpPr>
                <a:spLocks/>
              </p:cNvSpPr>
              <p:nvPr/>
            </p:nvSpPr>
            <p:spPr bwMode="auto">
              <a:xfrm>
                <a:off x="2889" y="127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79"/>
              <p:cNvSpPr>
                <a:spLocks/>
              </p:cNvSpPr>
              <p:nvPr/>
            </p:nvSpPr>
            <p:spPr bwMode="auto">
              <a:xfrm>
                <a:off x="3249" y="1291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80"/>
              <p:cNvSpPr>
                <a:spLocks/>
              </p:cNvSpPr>
              <p:nvPr/>
            </p:nvSpPr>
            <p:spPr bwMode="auto">
              <a:xfrm>
                <a:off x="3602" y="1390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81"/>
              <p:cNvSpPr>
                <a:spLocks/>
              </p:cNvSpPr>
              <p:nvPr/>
            </p:nvSpPr>
            <p:spPr bwMode="auto">
              <a:xfrm>
                <a:off x="3963" y="2185"/>
                <a:ext cx="82" cy="82"/>
              </a:xfrm>
              <a:custGeom>
                <a:avLst/>
                <a:gdLst>
                  <a:gd name="T0" fmla="*/ 41 w 82"/>
                  <a:gd name="T1" fmla="*/ 0 h 82"/>
                  <a:gd name="T2" fmla="*/ 82 w 82"/>
                  <a:gd name="T3" fmla="*/ 41 h 82"/>
                  <a:gd name="T4" fmla="*/ 41 w 82"/>
                  <a:gd name="T5" fmla="*/ 82 h 82"/>
                  <a:gd name="T6" fmla="*/ 0 w 82"/>
                  <a:gd name="T7" fmla="*/ 41 h 82"/>
                  <a:gd name="T8" fmla="*/ 41 w 82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82"/>
                  <a:gd name="T17" fmla="*/ 82 w 82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82">
                    <a:moveTo>
                      <a:pt x="41" y="0"/>
                    </a:moveTo>
                    <a:lnTo>
                      <a:pt x="82" y="41"/>
                    </a:lnTo>
                    <a:lnTo>
                      <a:pt x="41" y="82"/>
                    </a:lnTo>
                    <a:lnTo>
                      <a:pt x="0" y="41"/>
                    </a:lnTo>
                    <a:lnTo>
                      <a:pt x="4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82"/>
            <p:cNvGrpSpPr>
              <a:grpSpLocks/>
            </p:cNvGrpSpPr>
            <p:nvPr/>
          </p:nvGrpSpPr>
          <p:grpSpPr bwMode="auto">
            <a:xfrm>
              <a:off x="579" y="805"/>
              <a:ext cx="4170" cy="2987"/>
              <a:chOff x="579" y="805"/>
              <a:chExt cx="4170" cy="2987"/>
            </a:xfrm>
          </p:grpSpPr>
          <p:sp>
            <p:nvSpPr>
              <p:cNvPr id="27" name="Rectangle 83"/>
              <p:cNvSpPr>
                <a:spLocks noChangeArrowheads="1"/>
              </p:cNvSpPr>
              <p:nvPr/>
            </p:nvSpPr>
            <p:spPr bwMode="auto">
              <a:xfrm>
                <a:off x="982" y="3210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  <p:sp>
            <p:nvSpPr>
              <p:cNvPr id="28" name="Rectangle 84"/>
              <p:cNvSpPr>
                <a:spLocks noChangeArrowheads="1"/>
              </p:cNvSpPr>
              <p:nvPr/>
            </p:nvSpPr>
            <p:spPr bwMode="auto">
              <a:xfrm>
                <a:off x="982" y="2899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29" name="Rectangle 85"/>
              <p:cNvSpPr>
                <a:spLocks noChangeArrowheads="1"/>
              </p:cNvSpPr>
              <p:nvPr/>
            </p:nvSpPr>
            <p:spPr bwMode="auto">
              <a:xfrm>
                <a:off x="982" y="2588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0" name="Rectangle 86"/>
              <p:cNvSpPr>
                <a:spLocks noChangeArrowheads="1"/>
              </p:cNvSpPr>
              <p:nvPr/>
            </p:nvSpPr>
            <p:spPr bwMode="auto">
              <a:xfrm>
                <a:off x="982" y="2276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1" name="Rectangle 87"/>
              <p:cNvSpPr>
                <a:spLocks noChangeArrowheads="1"/>
              </p:cNvSpPr>
              <p:nvPr/>
            </p:nvSpPr>
            <p:spPr bwMode="auto">
              <a:xfrm>
                <a:off x="982" y="1955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8</a:t>
                </a:r>
              </a:p>
            </p:txBody>
          </p:sp>
          <p:sp>
            <p:nvSpPr>
              <p:cNvPr id="32" name="Rectangle 88"/>
              <p:cNvSpPr>
                <a:spLocks noChangeArrowheads="1"/>
              </p:cNvSpPr>
              <p:nvPr/>
            </p:nvSpPr>
            <p:spPr bwMode="auto">
              <a:xfrm>
                <a:off x="908" y="1644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10</a:t>
                </a:r>
              </a:p>
            </p:txBody>
          </p:sp>
          <p:sp>
            <p:nvSpPr>
              <p:cNvPr id="33" name="Rectangle 89"/>
              <p:cNvSpPr>
                <a:spLocks noChangeArrowheads="1"/>
              </p:cNvSpPr>
              <p:nvPr/>
            </p:nvSpPr>
            <p:spPr bwMode="auto">
              <a:xfrm>
                <a:off x="908" y="1331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12</a:t>
                </a:r>
              </a:p>
            </p:txBody>
          </p:sp>
          <p:sp>
            <p:nvSpPr>
              <p:cNvPr id="34" name="Rectangle 90"/>
              <p:cNvSpPr>
                <a:spLocks noChangeArrowheads="1"/>
              </p:cNvSpPr>
              <p:nvPr/>
            </p:nvSpPr>
            <p:spPr bwMode="auto">
              <a:xfrm>
                <a:off x="908" y="1022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  <a:latin typeface="+mn-lt"/>
                  </a:rPr>
                  <a:t>14</a:t>
                </a:r>
              </a:p>
            </p:txBody>
          </p:sp>
          <p:sp>
            <p:nvSpPr>
              <p:cNvPr id="35" name="Rectangle 91"/>
              <p:cNvSpPr>
                <a:spLocks noChangeArrowheads="1"/>
              </p:cNvSpPr>
              <p:nvPr/>
            </p:nvSpPr>
            <p:spPr bwMode="auto">
              <a:xfrm>
                <a:off x="1084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0</a:t>
                </a:r>
              </a:p>
            </p:txBody>
          </p:sp>
          <p:sp>
            <p:nvSpPr>
              <p:cNvPr id="36" name="Rectangle 92"/>
              <p:cNvSpPr>
                <a:spLocks noChangeArrowheads="1"/>
              </p:cNvSpPr>
              <p:nvPr/>
            </p:nvSpPr>
            <p:spPr bwMode="auto">
              <a:xfrm>
                <a:off x="1798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37" name="Rectangle 93"/>
              <p:cNvSpPr>
                <a:spLocks noChangeArrowheads="1"/>
              </p:cNvSpPr>
              <p:nvPr/>
            </p:nvSpPr>
            <p:spPr bwMode="auto">
              <a:xfrm>
                <a:off x="2514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8" name="Rectangle 94"/>
              <p:cNvSpPr>
                <a:spLocks noChangeArrowheads="1"/>
              </p:cNvSpPr>
              <p:nvPr/>
            </p:nvSpPr>
            <p:spPr bwMode="auto">
              <a:xfrm>
                <a:off x="3233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9" name="Rectangle 95"/>
              <p:cNvSpPr>
                <a:spLocks noChangeArrowheads="1"/>
              </p:cNvSpPr>
              <p:nvPr/>
            </p:nvSpPr>
            <p:spPr bwMode="auto">
              <a:xfrm>
                <a:off x="3946" y="3367"/>
                <a:ext cx="79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8</a:t>
                </a:r>
              </a:p>
            </p:txBody>
          </p:sp>
          <p:sp>
            <p:nvSpPr>
              <p:cNvPr id="40" name="Rectangle 96"/>
              <p:cNvSpPr>
                <a:spLocks noChangeArrowheads="1"/>
              </p:cNvSpPr>
              <p:nvPr/>
            </p:nvSpPr>
            <p:spPr bwMode="auto">
              <a:xfrm>
                <a:off x="4592" y="3367"/>
                <a:ext cx="15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+mn-lt"/>
                  </a:rPr>
                  <a:t>10</a:t>
                </a:r>
              </a:p>
            </p:txBody>
          </p:sp>
          <p:sp>
            <p:nvSpPr>
              <p:cNvPr id="41" name="Rectangle 97"/>
              <p:cNvSpPr>
                <a:spLocks noChangeArrowheads="1"/>
              </p:cNvSpPr>
              <p:nvPr/>
            </p:nvSpPr>
            <p:spPr bwMode="auto">
              <a:xfrm>
                <a:off x="1945" y="3563"/>
                <a:ext cx="193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/>
                  <a:t>Total Dose [krad(Si)]</a:t>
                </a:r>
              </a:p>
            </p:txBody>
          </p:sp>
          <p:sp>
            <p:nvSpPr>
              <p:cNvPr id="42" name="Rectangle 98"/>
              <p:cNvSpPr>
                <a:spLocks noChangeArrowheads="1"/>
              </p:cNvSpPr>
              <p:nvPr/>
            </p:nvSpPr>
            <p:spPr bwMode="auto">
              <a:xfrm rot="-5400000">
                <a:off x="-695" y="2079"/>
                <a:ext cx="278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/>
                  <a:t>Voltage During Erase Function</a:t>
                </a:r>
              </a:p>
            </p:txBody>
          </p:sp>
        </p:grpSp>
        <p:sp>
          <p:nvSpPr>
            <p:cNvPr id="25" name="Rectangle 99"/>
            <p:cNvSpPr>
              <a:spLocks noChangeArrowheads="1"/>
            </p:cNvSpPr>
            <p:nvPr/>
          </p:nvSpPr>
          <p:spPr bwMode="auto">
            <a:xfrm>
              <a:off x="3372" y="2390"/>
              <a:ext cx="86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100"/>
            <p:cNvSpPr>
              <a:spLocks noChangeArrowheads="1"/>
            </p:cNvSpPr>
            <p:nvPr/>
          </p:nvSpPr>
          <p:spPr bwMode="auto">
            <a:xfrm>
              <a:off x="3405" y="2415"/>
              <a:ext cx="129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i="1" dirty="0"/>
                <a:t>Failed to erase</a:t>
              </a:r>
              <a:endParaRPr lang="en-US" dirty="0"/>
            </a:p>
          </p:txBody>
        </p:sp>
      </p:grpSp>
      <p:pic>
        <p:nvPicPr>
          <p:cNvPr id="102" name="Content Placeholder 5" descr="DD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4140201"/>
            <a:ext cx="3570288" cy="2286000"/>
          </a:xfrm>
          <a:prstGeom prst="rect">
            <a:avLst/>
          </a:prstGeom>
        </p:spPr>
      </p:pic>
      <p:sp>
        <p:nvSpPr>
          <p:cNvPr id="103" name="Rectangle 104"/>
          <p:cNvSpPr>
            <a:spLocks noChangeArrowheads="1"/>
          </p:cNvSpPr>
          <p:nvPr/>
        </p:nvSpPr>
        <p:spPr bwMode="auto">
          <a:xfrm>
            <a:off x="5642421" y="3802743"/>
            <a:ext cx="23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Solar Array Degradation</a:t>
            </a:r>
          </a:p>
        </p:txBody>
      </p:sp>
      <p:sp>
        <p:nvSpPr>
          <p:cNvPr id="104" name="TextBox 102"/>
          <p:cNvSpPr txBox="1">
            <a:spLocks noChangeArrowheads="1"/>
          </p:cNvSpPr>
          <p:nvPr/>
        </p:nvSpPr>
        <p:spPr bwMode="auto">
          <a:xfrm>
            <a:off x="5178957" y="908146"/>
            <a:ext cx="31502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>
                <a:solidFill>
                  <a:srgbClr val="666666"/>
                </a:solidFill>
              </a:rPr>
              <a:t>128 Mb Samsung Flash Memory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44287" y="5461617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DDD can also be referred to in the context of</a:t>
            </a:r>
          </a:p>
          <a:p>
            <a:r>
              <a:rPr lang="en-US" sz="1200" dirty="0">
                <a:latin typeface="+mn-lt"/>
              </a:rPr>
              <a:t>Non-Ionizing Energy Loss (NIEL)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935646" y="5736566"/>
            <a:ext cx="1438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+mn-lt"/>
              </a:rPr>
              <a:t>CREDIT:  NRL &amp; JPL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172" y="5953656"/>
            <a:ext cx="40879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Messenger, S. R., Summers, G. P., Burke, E. A., Walters, R. J. and </a:t>
            </a:r>
            <a:r>
              <a:rPr lang="en-US" sz="1000" dirty="0" err="1"/>
              <a:t>Xapsos</a:t>
            </a:r>
            <a:r>
              <a:rPr lang="en-US" sz="1000" dirty="0"/>
              <a:t>, M. A. (2001), Modeling solar cell degradation in space: A comparison of the NRL displacement damage dose and the JPL equivalent </a:t>
            </a:r>
            <a:r>
              <a:rPr lang="en-US" sz="1000" dirty="0" err="1"/>
              <a:t>fluence</a:t>
            </a:r>
            <a:r>
              <a:rPr lang="en-US" sz="1000" dirty="0"/>
              <a:t> approaches. </a:t>
            </a:r>
            <a:r>
              <a:rPr lang="en-US" sz="1000" dirty="0" err="1"/>
              <a:t>Prog</a:t>
            </a:r>
            <a:r>
              <a:rPr lang="en-US" sz="1000" dirty="0"/>
              <a:t>. </a:t>
            </a:r>
            <a:r>
              <a:rPr lang="en-US" sz="1000" dirty="0" err="1"/>
              <a:t>Photovolt</a:t>
            </a:r>
            <a:r>
              <a:rPr lang="en-US" sz="1000" dirty="0"/>
              <a:t>: Res. Appl., 9: 103–121. </a:t>
            </a:r>
            <a:r>
              <a:rPr lang="en-US" sz="1000" dirty="0" err="1"/>
              <a:t>doi</a:t>
            </a:r>
            <a:r>
              <a:rPr lang="en-US" sz="1000" dirty="0"/>
              <a:t>: 10.1002/pip.357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44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6048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Helvetica"/>
                <a:cs typeface="Helvetica"/>
              </a:rPr>
              <a:t>Human Safety in Space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0348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GCR</a:t>
            </a:r>
          </a:p>
          <a:p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SEP</a:t>
            </a:r>
          </a:p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Johnson Space Center/Space Radiation Analysis Group (SRAG)</a:t>
            </a:r>
          </a:p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Limit:  the &gt; 100 </a:t>
            </a:r>
            <a:r>
              <a:rPr lang="en-US" dirty="0" err="1">
                <a:latin typeface="Helvetica"/>
                <a:cs typeface="Helvetica"/>
              </a:rPr>
              <a:t>MeV</a:t>
            </a:r>
            <a:r>
              <a:rPr lang="en-US" dirty="0">
                <a:latin typeface="Helvetica"/>
                <a:cs typeface="Helvetica"/>
              </a:rPr>
              <a:t> flux exceeding 1pfu </a:t>
            </a:r>
          </a:p>
          <a:p>
            <a:pPr>
              <a:buNone/>
            </a:pPr>
            <a:r>
              <a:rPr lang="en-US" dirty="0">
                <a:latin typeface="Helvetica"/>
                <a:cs typeface="Helvetica"/>
              </a:rPr>
              <a:t>(1 </a:t>
            </a:r>
            <a:r>
              <a:rPr lang="en-US" dirty="0" err="1">
                <a:latin typeface="Helvetica"/>
                <a:cs typeface="Helvetica"/>
              </a:rPr>
              <a:t>pfu</a:t>
            </a:r>
            <a:r>
              <a:rPr lang="en-US" dirty="0">
                <a:latin typeface="Helvetica"/>
                <a:cs typeface="Helvetica"/>
              </a:rPr>
              <a:t> = 1 particle flux unit= 1/cm^2/sec/sr) 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All clear (EVA –extravehicular activity)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301D4-DE5A-4EBF-A8D4-8E1BE7A39FE5}" type="slidenum">
              <a:rPr lang="en-US" smtClean="0">
                <a:latin typeface="Helvetica"/>
                <a:cs typeface="Helvetica"/>
              </a:rPr>
              <a:pPr>
                <a:defRPr/>
              </a:pPr>
              <a:t>48</a:t>
            </a:fld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45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Helvetica"/>
                <a:cs typeface="Helvetica"/>
              </a:rPr>
              <a:t>Explorer I – 1</a:t>
            </a:r>
            <a:r>
              <a:rPr lang="en-US" sz="3600" baseline="30000" dirty="0">
                <a:latin typeface="Helvetica"/>
                <a:cs typeface="Helvetica"/>
              </a:rPr>
              <a:t>st</a:t>
            </a:r>
            <a:r>
              <a:rPr lang="en-US" sz="3600" dirty="0">
                <a:latin typeface="Helvetica"/>
                <a:cs typeface="Helvetica"/>
              </a:rPr>
              <a:t> U.S. Satellite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3301"/>
            <a:ext cx="8124092" cy="1270474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was launched into Earth's orbit on a Jupiter C missile from Cape Canaveral, Florida, on January 31, 1958  - Inner belt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5</a:t>
            </a:fld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 descr="Explore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3" y="2456311"/>
            <a:ext cx="4689019" cy="3003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140" y="5710020"/>
            <a:ext cx="350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Explorer 1 and 3: discovery of the inner radiation belt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789863"/>
            <a:ext cx="3721100" cy="233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7919" y="5172719"/>
            <a:ext cx="367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William Pickering (L), James Van Allen (center), </a:t>
            </a:r>
            <a:r>
              <a:rPr lang="en-US" sz="1600" i="1" dirty="0" err="1"/>
              <a:t>Wernher</a:t>
            </a:r>
            <a:r>
              <a:rPr lang="en-US" sz="1600" i="1" dirty="0"/>
              <a:t> von Braun (right)</a:t>
            </a:r>
          </a:p>
        </p:txBody>
      </p:sp>
    </p:spTree>
    <p:extLst>
      <p:ext uri="{BB962C8B-B14F-4D97-AF65-F5344CB8AC3E}">
        <p14:creationId xmlns:p14="http://schemas.microsoft.com/office/powerpoint/2010/main" val="117928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5" y="512304"/>
            <a:ext cx="7913077" cy="63069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"/>
                <a:cs typeface="Helvetica"/>
              </a:rPr>
              <a:t>Discovery of the Outer Van </a:t>
            </a:r>
            <a:r>
              <a:rPr lang="en-US" sz="2800" b="1">
                <a:solidFill>
                  <a:srgbClr val="FF0000"/>
                </a:solidFill>
                <a:latin typeface="Helvetica"/>
                <a:cs typeface="Helvetica"/>
              </a:rPr>
              <a:t>Allen Radiation Belt</a:t>
            </a:r>
            <a:endParaRPr lang="en-US" sz="28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Explorer4_instru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504"/>
            <a:ext cx="5022063" cy="366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32" y="5059820"/>
            <a:ext cx="8626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"/>
                <a:cs typeface="Helvetica"/>
              </a:rPr>
              <a:t>Pioneer 3 (launched 6 December 1958) and </a:t>
            </a:r>
            <a:r>
              <a:rPr lang="en-US" sz="2200" b="1" dirty="0">
                <a:solidFill>
                  <a:srgbClr val="FF0000"/>
                </a:solidFill>
                <a:latin typeface="Helvetica"/>
                <a:cs typeface="Helvetica"/>
              </a:rPr>
              <a:t>Explorer IV </a:t>
            </a:r>
            <a:r>
              <a:rPr lang="en-US" sz="2200" b="1" dirty="0">
                <a:latin typeface="Helvetica"/>
                <a:cs typeface="Helvetica"/>
              </a:rPr>
              <a:t>(</a:t>
            </a:r>
            <a:r>
              <a:rPr lang="en-US" sz="2200" b="1" dirty="0">
                <a:solidFill>
                  <a:srgbClr val="F60000"/>
                </a:solidFill>
                <a:latin typeface="Helvetica"/>
                <a:cs typeface="Helvetica"/>
              </a:rPr>
              <a:t>launched July 26, 1958</a:t>
            </a:r>
            <a:r>
              <a:rPr lang="en-US" sz="2200" b="1" dirty="0">
                <a:latin typeface="Helvetica"/>
                <a:cs typeface="Helvetica"/>
              </a:rPr>
              <a:t>) </a:t>
            </a:r>
            <a:r>
              <a:rPr lang="en-US" sz="2200" dirty="0">
                <a:latin typeface="Helvetica"/>
                <a:cs typeface="Helvetica"/>
              </a:rPr>
              <a:t>both carried instruments designed and built by Dr. Van Allen. These spacecraft provided Van Allen additional data that led to discovery </a:t>
            </a:r>
            <a:r>
              <a:rPr lang="en-US" sz="2200" b="1" dirty="0">
                <a:latin typeface="Helvetica"/>
                <a:cs typeface="Helvetica"/>
              </a:rPr>
              <a:t>of </a:t>
            </a:r>
            <a:r>
              <a:rPr lang="en-US" sz="2200" b="1" dirty="0">
                <a:solidFill>
                  <a:srgbClr val="000090"/>
                </a:solidFill>
                <a:latin typeface="Helvetica"/>
                <a:cs typeface="Helvetica"/>
              </a:rPr>
              <a:t>a second radiation belt</a:t>
            </a:r>
          </a:p>
        </p:txBody>
      </p:sp>
      <p:pic>
        <p:nvPicPr>
          <p:cNvPr id="10" name="Picture 9" descr="1101590504_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296" y="1223504"/>
            <a:ext cx="2658550" cy="35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20012"/>
            <a:ext cx="9029699" cy="722885"/>
          </a:xfrm>
        </p:spPr>
        <p:txBody>
          <a:bodyPr>
            <a:noAutofit/>
          </a:bodyPr>
          <a:lstStyle/>
          <a:p>
            <a:r>
              <a:rPr lang="en-US" sz="2000" dirty="0"/>
              <a:t>Importance &amp; Our Increasing Reliance on Space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77" y="1142897"/>
            <a:ext cx="3995673" cy="34077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Scientific Research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Space Science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Earth Science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Human Exploration of Space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Aeronautics and Space Transportation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Navigation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Telecommunications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Defense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Space environment monitoring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Terrestrial weather monitoring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590800" y="1048662"/>
            <a:ext cx="6019800" cy="5224463"/>
            <a:chOff x="1632" y="816"/>
            <a:chExt cx="3792" cy="3291"/>
          </a:xfrm>
        </p:grpSpPr>
        <p:pic>
          <p:nvPicPr>
            <p:cNvPr id="7" name="Picture 5" descr="C:\Janet\lws\manspace2xsmall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96"/>
              <a:ext cx="824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C:\Janet\lws\gpsnav2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168"/>
              <a:ext cx="1200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C:\Janet\lws\satellite2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" y="1824"/>
              <a:ext cx="84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C:\Janet\lws\ozo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08"/>
              <a:ext cx="1536" cy="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 terra.gif                                                      00000421 STAAC #14                      B0D01979: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168"/>
              <a:ext cx="110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E:\radio_waves_paths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" y="3168"/>
              <a:ext cx="1412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E:\cospar\earth_obj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816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E:\cospar\transport_obj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96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 descr="The_Sun-Earth_connectio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4782412"/>
            <a:ext cx="1857829" cy="14589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6857" y="6364514"/>
            <a:ext cx="2760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Courtesy: J. Barth (NASA/GSFC, ret.)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CCFD-DF09-F04A-82E1-525E9CB1096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6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9540" y="274638"/>
            <a:ext cx="6301224" cy="800619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Orbits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8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6" name="Picture 5" descr="satellite_orbit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5" y="1854226"/>
            <a:ext cx="4445000" cy="3784600"/>
          </a:xfrm>
          <a:prstGeom prst="rect">
            <a:avLst/>
          </a:prstGeom>
        </p:spPr>
      </p:pic>
      <p:pic>
        <p:nvPicPr>
          <p:cNvPr id="9" name="Picture 8" descr="Screen shot 2012-06-13 at 5.55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328" y="1075257"/>
            <a:ext cx="7277193" cy="54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50981" y="495887"/>
            <a:ext cx="2483827" cy="48006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/>
                <a:cs typeface="Helvetica"/>
              </a:rPr>
              <a:t>Orbits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B90C-9476-0148-8693-AD9B84214A52}" type="slidenum">
              <a:rPr lang="en-US" smtClean="0">
                <a:latin typeface="Helvetica"/>
                <a:cs typeface="Helvetica"/>
              </a:rPr>
              <a:pPr/>
              <a:t>9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 descr="2000px-Orbits_around_earth_scale_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350"/>
            <a:ext cx="5080000" cy="5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4815" y="1602304"/>
            <a:ext cx="69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GEO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9630" y="2120622"/>
            <a:ext cx="3161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Yellow: MEO</a:t>
            </a:r>
          </a:p>
          <a:p>
            <a:r>
              <a:rPr lang="en-US" dirty="0">
                <a:latin typeface="Helvetica"/>
                <a:cs typeface="Helvetica"/>
              </a:rPr>
              <a:t>Green-dash-dotted line: GPS</a:t>
            </a:r>
          </a:p>
          <a:p>
            <a:r>
              <a:rPr lang="en-US" dirty="0">
                <a:latin typeface="Helvetica"/>
                <a:cs typeface="Helvetica"/>
              </a:rPr>
              <a:t>Cyan:  LEO</a:t>
            </a:r>
          </a:p>
          <a:p>
            <a:r>
              <a:rPr lang="en-US" dirty="0">
                <a:latin typeface="Helvetica"/>
                <a:cs typeface="Helvetica"/>
              </a:rPr>
              <a:t>Red dotted line: ISS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1776426"/>
      </p:ext>
    </p:extLst>
  </p:cSld>
  <p:clrMapOvr>
    <a:masterClrMapping/>
  </p:clrMapOvr>
</p:sld>
</file>

<file path=ppt/theme/theme1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I2018_template_SWx_Impacts_Sat_20230209corrected" id="{052B2BE1-5398-F542-B86E-F942785CCFE2}" vid="{06DC6A71-331E-DE40-8A65-8C4F437720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4853</TotalTime>
  <Words>3117</Words>
  <Application>Microsoft Macintosh PowerPoint</Application>
  <PresentationFormat>On-screen Show (4:3)</PresentationFormat>
  <Paragraphs>514</Paragraphs>
  <Slides>48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Calibri</vt:lpstr>
      <vt:lpstr>Helvetica</vt:lpstr>
      <vt:lpstr>Monotype Sorts</vt:lpstr>
      <vt:lpstr>Times New Roman</vt:lpstr>
      <vt:lpstr>Wingdings</vt:lpstr>
      <vt:lpstr>SWBootcamp</vt:lpstr>
      <vt:lpstr>Chart</vt:lpstr>
      <vt:lpstr>Space Weather Impacts on Satellites/Space Assets</vt:lpstr>
      <vt:lpstr>Outline</vt:lpstr>
      <vt:lpstr>1st Satellite Launched Into Space</vt:lpstr>
      <vt:lpstr>Space dog - Laika</vt:lpstr>
      <vt:lpstr>Explorer I – 1st U.S. Satellite</vt:lpstr>
      <vt:lpstr>Discovery of the Outer Van Allen Radiation Belt</vt:lpstr>
      <vt:lpstr>Importance &amp; Our Increasing Reliance on Space Systems</vt:lpstr>
      <vt:lpstr>Orbits</vt:lpstr>
      <vt:lpstr>Orbits</vt:lpstr>
      <vt:lpstr>Orbits</vt:lpstr>
      <vt:lpstr>Orbit Classification Based on Inclination</vt:lpstr>
      <vt:lpstr>Van Allen Probes</vt:lpstr>
      <vt:lpstr>ERG/Arase</vt:lpstr>
      <vt:lpstr>MMS (Magnetospheric Multiscale Mission)</vt:lpstr>
      <vt:lpstr>Other Types of Orbits</vt:lpstr>
      <vt:lpstr>Orbit/Mission Design</vt:lpstr>
      <vt:lpstr>Space Weather and Spacecraft Operations </vt:lpstr>
      <vt:lpstr>Space Weather impacts on spacecraft operation</vt:lpstr>
      <vt:lpstr>Space Environment Model Use in Mission Life Cycle</vt:lpstr>
      <vt:lpstr>Space Climatology and Space Weather</vt:lpstr>
      <vt:lpstr>Space Environment &amp; Effects (1)</vt:lpstr>
      <vt:lpstr>Space Environment &amp; Effects (2)</vt:lpstr>
      <vt:lpstr>Space Environment &amp; Effects another way (a previous bootcamp participant)</vt:lpstr>
      <vt:lpstr>PowerPoint Presentation</vt:lpstr>
      <vt:lpstr>PowerPoint Presentation</vt:lpstr>
      <vt:lpstr>Visual Representation of Space Environment Hazards</vt:lpstr>
      <vt:lpstr>Space Environment Effects/Anomalies</vt:lpstr>
      <vt:lpstr>Space Environment Impacts/Anomalies</vt:lpstr>
      <vt:lpstr>A few types of space weather impacts on spacecraft </vt:lpstr>
      <vt:lpstr>Surface charging: which can lead to electrostatic discharges (ESD)  ESD:  can lead to a variety of problems, including component failure and phantom commands in spacecraft electronics [Purvis et al., 1984].</vt:lpstr>
      <vt:lpstr>Surface Charging (2) </vt:lpstr>
      <vt:lpstr>PowerPoint Presentation</vt:lpstr>
      <vt:lpstr>NASA Document on Mitigating Charging Effects</vt:lpstr>
      <vt:lpstr>PowerPoint Presentation</vt:lpstr>
      <vt:lpstr>Single Event Effects: Source in Space</vt:lpstr>
      <vt:lpstr>Galactic Cosmic Rays</vt:lpstr>
      <vt:lpstr>South Atlantic Anomaly</vt:lpstr>
      <vt:lpstr>South Atlantic Anomaly</vt:lpstr>
      <vt:lpstr>Characteristics of SEPs</vt:lpstr>
      <vt:lpstr>Solar Cycle Dependence</vt:lpstr>
      <vt:lpstr>Single Event Effects (SEE)</vt:lpstr>
      <vt:lpstr>What is a Single Event Effect?</vt:lpstr>
      <vt:lpstr>Single Event Upsets</vt:lpstr>
      <vt:lpstr>Destructive SEEs</vt:lpstr>
      <vt:lpstr>PowerPoint Presentation</vt:lpstr>
      <vt:lpstr>Space Environment Hazards (different types of charging) for Spacecraft in the near-Earth environment </vt:lpstr>
      <vt:lpstr>Total Dose Effects</vt:lpstr>
      <vt:lpstr>Human Safety in Space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Yihua Zheng</dc:creator>
  <cp:lastModifiedBy>Zheng, Yihua (GSFC-6740)</cp:lastModifiedBy>
  <cp:revision>110</cp:revision>
  <dcterms:created xsi:type="dcterms:W3CDTF">2018-05-08T20:43:30Z</dcterms:created>
  <dcterms:modified xsi:type="dcterms:W3CDTF">2023-02-10T23:10:13Z</dcterms:modified>
</cp:coreProperties>
</file>