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5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84" r:id="rId10"/>
    <p:sldId id="283" r:id="rId11"/>
    <p:sldId id="265" r:id="rId12"/>
    <p:sldId id="266" r:id="rId13"/>
    <p:sldId id="267" r:id="rId14"/>
    <p:sldId id="268" r:id="rId15"/>
    <p:sldId id="279" r:id="rId16"/>
    <p:sldId id="269" r:id="rId17"/>
    <p:sldId id="280" r:id="rId18"/>
    <p:sldId id="281" r:id="rId19"/>
    <p:sldId id="270" r:id="rId20"/>
    <p:sldId id="271" r:id="rId21"/>
    <p:sldId id="278" r:id="rId22"/>
    <p:sldId id="273" r:id="rId23"/>
    <p:sldId id="274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82"/>
    <p:restoredTop sz="78901"/>
  </p:normalViewPr>
  <p:slideViewPr>
    <p:cSldViewPr snapToGrid="0" snapToObjects="1">
      <p:cViewPr varScale="1">
        <p:scale>
          <a:sx n="84" d="100"/>
          <a:sy n="84" d="100"/>
        </p:scale>
        <p:origin x="19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4" Type="http://schemas.openxmlformats.org/officeDocument/2006/relationships/image" Target="../media/image27.emf"/><Relationship Id="rId1" Type="http://schemas.openxmlformats.org/officeDocument/2006/relationships/image" Target="../media/image24.emf"/><Relationship Id="rId2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78B175-E962-5B42-ADB8-E6CAE8F9A9CA}" type="datetimeFigureOut">
              <a:rPr lang="en-US" smtClean="0"/>
              <a:t>6/5/18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AEF33-A1DB-CF46-A81C-ACBBEF782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72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-110" charset="0"/>
              <a:buNone/>
            </a:pPr>
            <a:fld id="{4E243B82-655F-9543-A80A-9ECDE4634850}" type="slidenum">
              <a:rPr lang="en-GB">
                <a:latin typeface="Times New Roman" pitchFamily="-110" charset="0"/>
              </a:rPr>
              <a:pPr>
                <a:buFont typeface="Times New Roman" pitchFamily="-110" charset="0"/>
                <a:buNone/>
              </a:pPr>
              <a:t>5</a:t>
            </a:fld>
            <a:endParaRPr lang="en-GB">
              <a:latin typeface="Times New Roman" pitchFamily="-110" charset="0"/>
            </a:endParaRPr>
          </a:p>
        </p:txBody>
      </p:sp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1174750" y="677863"/>
            <a:ext cx="4589463" cy="34417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08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60863"/>
            <a:ext cx="5026025" cy="4129087"/>
          </a:xfrm>
          <a:noFill/>
          <a:ln/>
        </p:spPr>
        <p:txBody>
          <a:bodyPr wrap="none" anchor="ctr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Zhao was the first to come up with the Cone model of CME. The CME 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cone model is based on observational evidence that CME has more 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or less constant angular diameter in corona, being confined by the 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external magnetic field, so that CME does not expand in latitude in the lower 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corona, but expands in interplanetary space because of the weaker 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external field.</a:t>
            </a:r>
            <a:r>
              <a:rPr lang="en-US" sz="1200" baseline="0" dirty="0" smtClean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1200" dirty="0" smtClean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The assumptions are the following:</a:t>
            </a:r>
            <a:endParaRPr lang="en-GB" sz="1200" dirty="0" smtClean="0">
              <a:latin typeface="Times New Roman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pPr>
              <a:buFont typeface="Helvetica" pitchFamily="-110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dirty="0" smtClean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 CME propagates with nearly constant angular width in a radial direction</a:t>
            </a:r>
          </a:p>
          <a:p>
            <a:pPr>
              <a:buFont typeface="Helvetica" pitchFamily="-110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dirty="0" smtClean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 CME bulk velocity is radial and the expansion is isotropic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200" dirty="0" smtClean="0">
              <a:latin typeface="Times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1138238" y="688975"/>
            <a:ext cx="4581525" cy="3436938"/>
          </a:xfrm>
        </p:spPr>
      </p:sp>
    </p:spTree>
    <p:extLst>
      <p:ext uri="{BB962C8B-B14F-4D97-AF65-F5344CB8AC3E}">
        <p14:creationId xmlns:p14="http://schemas.microsoft.com/office/powerpoint/2010/main" val="795099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-110" charset="0"/>
              <a:buNone/>
            </a:pPr>
            <a:fld id="{801D666A-66FB-B647-A812-A7D00C2283D3}" type="slidenum">
              <a:rPr lang="en-GB">
                <a:latin typeface="Times New Roman" pitchFamily="-110" charset="0"/>
              </a:rPr>
              <a:pPr>
                <a:buFont typeface="Times New Roman" pitchFamily="-110" charset="0"/>
                <a:buNone/>
              </a:pPr>
              <a:t>6</a:t>
            </a:fld>
            <a:endParaRPr lang="en-GB">
              <a:latin typeface="Times New Roman" pitchFamily="-110" charset="0"/>
            </a:endParaRPr>
          </a:p>
        </p:txBody>
      </p:sp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1174750" y="677863"/>
            <a:ext cx="4589463" cy="34417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48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60863"/>
            <a:ext cx="5026025" cy="4129087"/>
          </a:xfrm>
          <a:noFill/>
          <a:ln/>
        </p:spPr>
        <p:txBody>
          <a:bodyPr wrap="none" anchor="ctr"/>
          <a:lstStyle/>
          <a:p>
            <a:r>
              <a:rPr lang="en-GB" dirty="0" smtClean="0">
                <a:latin typeface="Helvetica" pitchFamily="-110" charset="0"/>
                <a:ea typeface="ＭＳ Ｐゴシック" pitchFamily="-110" charset="-128"/>
                <a:cs typeface="ＭＳ Ｐゴシック" pitchFamily="-110" charset="-128"/>
              </a:rPr>
              <a:t>Parameters defined with CCMC CME Triangulation or other Tools yield CME </a:t>
            </a:r>
          </a:p>
          <a:p>
            <a:r>
              <a:rPr lang="en-GB" dirty="0" smtClean="0">
                <a:latin typeface="Helvetica" pitchFamily="-110" charset="0"/>
                <a:ea typeface="ＭＳ Ｐゴシック" pitchFamily="-110" charset="-128"/>
                <a:cs typeface="ＭＳ Ｐゴシック" pitchFamily="-110" charset="-128"/>
              </a:rPr>
              <a:t>Parameters: Input To WSA-ENLIL Cone Model. These parameters are:</a:t>
            </a:r>
          </a:p>
          <a:p>
            <a:endParaRPr lang="en-GB" dirty="0" smtClean="0">
              <a:latin typeface="Helvetica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GB" dirty="0" smtClean="0">
                <a:latin typeface="Helvetica" pitchFamily="-110" charset="0"/>
                <a:ea typeface="ＭＳ Ｐゴシック" pitchFamily="-110" charset="-128"/>
                <a:cs typeface="ＭＳ Ｐゴシック" pitchFamily="-110" charset="-128"/>
              </a:rPr>
              <a:t>1- start time of CME at 21.5 </a:t>
            </a:r>
            <a:r>
              <a:rPr lang="en-GB" dirty="0" err="1" smtClean="0">
                <a:latin typeface="Helvetica" pitchFamily="-110" charset="0"/>
                <a:ea typeface="ＭＳ Ｐゴシック" pitchFamily="-110" charset="-128"/>
                <a:cs typeface="ＭＳ Ｐゴシック" pitchFamily="-110" charset="-128"/>
              </a:rPr>
              <a:t>Rs</a:t>
            </a:r>
            <a:r>
              <a:rPr lang="en-GB" dirty="0" smtClean="0">
                <a:latin typeface="Helvetica" pitchFamily="-110" charset="0"/>
                <a:ea typeface="ＭＳ Ｐゴシック" pitchFamily="-110" charset="-128"/>
                <a:cs typeface="ＭＳ Ｐゴシック" pitchFamily="-110" charset="-128"/>
              </a:rPr>
              <a:t> (inner boundary of the ENLIL model)</a:t>
            </a:r>
          </a:p>
          <a:p>
            <a:r>
              <a:rPr lang="en-GB" dirty="0" smtClean="0">
                <a:latin typeface="Helvetica" pitchFamily="-110" charset="0"/>
                <a:ea typeface="ＭＳ Ｐゴシック" pitchFamily="-110" charset="-128"/>
                <a:cs typeface="ＭＳ Ｐゴシック" pitchFamily="-110" charset="-128"/>
              </a:rPr>
              <a:t>2- Cone axis latitude</a:t>
            </a:r>
          </a:p>
          <a:p>
            <a:r>
              <a:rPr lang="en-GB" dirty="0" smtClean="0">
                <a:latin typeface="Helvetica" pitchFamily="-110" charset="0"/>
                <a:ea typeface="ＭＳ Ｐゴシック" pitchFamily="-110" charset="-128"/>
                <a:cs typeface="ＭＳ Ｐゴシック" pitchFamily="-110" charset="-128"/>
              </a:rPr>
              <a:t>3- Cone axis longitude</a:t>
            </a:r>
          </a:p>
          <a:p>
            <a:r>
              <a:rPr lang="en-GB" dirty="0" smtClean="0">
                <a:latin typeface="Helvetica" pitchFamily="-110" charset="0"/>
                <a:ea typeface="ＭＳ Ｐゴシック" pitchFamily="-110" charset="-128"/>
                <a:cs typeface="ＭＳ Ｐゴシック" pitchFamily="-110" charset="-128"/>
              </a:rPr>
              <a:t>5- Cone Radius – half angle of the cone angular width</a:t>
            </a:r>
          </a:p>
          <a:p>
            <a:r>
              <a:rPr lang="en-GB" dirty="0" smtClean="0">
                <a:latin typeface="Helvetica" pitchFamily="-110" charset="0"/>
                <a:ea typeface="ＭＳ Ｐゴシック" pitchFamily="-110" charset="-128"/>
                <a:cs typeface="ＭＳ Ｐゴシック" pitchFamily="-110" charset="-128"/>
              </a:rPr>
              <a:t>6- Radial Velocity </a:t>
            </a:r>
          </a:p>
          <a:p>
            <a:endParaRPr lang="en-US" dirty="0" smtClean="0">
              <a:latin typeface="Times New Roman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1138238" y="688975"/>
            <a:ext cx="4581525" cy="3436938"/>
          </a:xfrm>
        </p:spPr>
      </p:sp>
    </p:spTree>
    <p:extLst>
      <p:ext uri="{BB962C8B-B14F-4D97-AF65-F5344CB8AC3E}">
        <p14:creationId xmlns:p14="http://schemas.microsoft.com/office/powerpoint/2010/main" val="484871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-110" charset="0"/>
              <a:buNone/>
            </a:pPr>
            <a:fld id="{4BF4404C-E96B-4E40-8CEC-26E0BF48BB55}" type="slidenum">
              <a:rPr lang="en-GB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pPr>
                <a:buFont typeface="Times New Roman" pitchFamily="-110" charset="0"/>
                <a:buNone/>
              </a:pPr>
              <a:t>7</a:t>
            </a:fld>
            <a:endParaRPr lang="en-GB">
              <a:latin typeface="Times New Roman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1174750" y="677863"/>
            <a:ext cx="4589463" cy="34417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9724" tIns="44862" rIns="89724" bIns="4486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2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60863"/>
            <a:ext cx="5026025" cy="4129087"/>
          </a:xfrm>
          <a:noFill/>
          <a:ln/>
        </p:spPr>
        <p:txBody>
          <a:bodyPr wrap="none" anchor="ctr"/>
          <a:lstStyle/>
          <a:p>
            <a:r>
              <a:rPr lang="en-GB" dirty="0" smtClean="0">
                <a:latin typeface="Helvetica" pitchFamily="-110" charset="0"/>
                <a:ea typeface="ＭＳ Ｐゴシック" pitchFamily="-110" charset="-128"/>
                <a:cs typeface="ＭＳ Ｐゴシック" pitchFamily="-110" charset="-128"/>
              </a:rPr>
              <a:t>Parameters defined with CCMC CME Triangulation Tool </a:t>
            </a:r>
          </a:p>
          <a:p>
            <a:r>
              <a:rPr lang="en-GB" dirty="0" smtClean="0">
                <a:latin typeface="Helvetica" pitchFamily="-110" charset="0"/>
                <a:ea typeface="ＭＳ Ｐゴシック" pitchFamily="-110" charset="-128"/>
                <a:cs typeface="ＭＳ Ｐゴシック" pitchFamily="-110" charset="-128"/>
              </a:rPr>
              <a:t>(CAT) or other tools are used as input  </a:t>
            </a:r>
            <a:r>
              <a:rPr lang="en-GB" dirty="0" err="1" smtClean="0">
                <a:latin typeface="Helvetica" pitchFamily="-110" charset="0"/>
                <a:ea typeface="ＭＳ Ｐゴシック" pitchFamily="-110" charset="-128"/>
                <a:cs typeface="ＭＳ Ｐゴシック" pitchFamily="-110" charset="-128"/>
              </a:rPr>
              <a:t>CMEpParameters</a:t>
            </a:r>
            <a:r>
              <a:rPr lang="en-GB" dirty="0" smtClean="0">
                <a:latin typeface="Helvetica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</a:p>
          <a:p>
            <a:r>
              <a:rPr lang="en-GB" dirty="0" smtClean="0">
                <a:latin typeface="Helvetica" pitchFamily="-110" charset="0"/>
                <a:ea typeface="ＭＳ Ｐゴシック" pitchFamily="-110" charset="-128"/>
                <a:cs typeface="ＭＳ Ｐゴシック" pitchFamily="-110" charset="-128"/>
              </a:rPr>
              <a:t>to WSA-ENLIL Cone Model.</a:t>
            </a:r>
          </a:p>
          <a:p>
            <a:endParaRPr lang="en-US" dirty="0" smtClean="0">
              <a:latin typeface="Times New Roman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1138238" y="688975"/>
            <a:ext cx="4581525" cy="3436938"/>
          </a:xfrm>
        </p:spPr>
      </p:sp>
    </p:spTree>
    <p:extLst>
      <p:ext uri="{BB962C8B-B14F-4D97-AF65-F5344CB8AC3E}">
        <p14:creationId xmlns:p14="http://schemas.microsoft.com/office/powerpoint/2010/main" val="316902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8238" y="688975"/>
            <a:ext cx="4581525" cy="3436938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dirty="0" smtClean="0"/>
              <a:t>After we define the CME parameters we run the WSA-ENLIL cone model.</a:t>
            </a:r>
            <a:endParaRPr lang="en-US" dirty="0" smtClean="0">
              <a:latin typeface="Helvetica Neue" pitchFamily="-110" charset="0"/>
              <a:ea typeface="Helvetica Neue" pitchFamily="-110" charset="0"/>
              <a:cs typeface="Helvetica Neue" pitchFamily="-110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-110" charset="0"/>
              <a:buNone/>
            </a:pPr>
            <a:fld id="{95554C47-5D77-C64B-84C3-3A228E7ACBE7}" type="slidenum">
              <a:rPr lang="en-GB" smtClean="0">
                <a:latin typeface="Times New Roman" pitchFamily="-110" charset="0"/>
              </a:rPr>
              <a:pPr>
                <a:buFont typeface="Times New Roman" pitchFamily="-110" charset="0"/>
                <a:buNone/>
              </a:pPr>
              <a:t>11</a:t>
            </a:fld>
            <a:endParaRPr lang="en-GB" smtClean="0">
              <a:latin typeface="Times New Roman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944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8238" y="688975"/>
            <a:ext cx="4581525" cy="3436938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b="0" i="0" dirty="0" smtClean="0"/>
              <a:t>After the run is done, we estimate the CME impact on planets, satellites.</a:t>
            </a:r>
          </a:p>
          <a:p>
            <a:pPr>
              <a:defRPr/>
            </a:pPr>
            <a:endParaRPr lang="en-US" b="0" i="0" dirty="0" smtClean="0"/>
          </a:p>
          <a:p>
            <a:pPr marL="228600" indent="-228600">
              <a:buFont typeface="Times New Roman" pitchFamily="-110" charset="0"/>
              <a:buAutoNum type="arabicPeriod"/>
              <a:defRPr/>
            </a:pPr>
            <a:r>
              <a:rPr lang="en-US" b="0" i="0" dirty="0" smtClean="0"/>
              <a:t>CME shock arrival – a sharp jump in the dynamic pressure.</a:t>
            </a:r>
          </a:p>
          <a:p>
            <a:pPr>
              <a:defRPr/>
            </a:pPr>
            <a:r>
              <a:rPr lang="en-US" b="0" i="0" dirty="0" smtClean="0"/>
              <a:t>2. Duration of the disturbance – duration of the dynamic  pressure hump.</a:t>
            </a:r>
          </a:p>
          <a:p>
            <a:pPr>
              <a:defRPr/>
            </a:pPr>
            <a:r>
              <a:rPr lang="en-US" b="0" i="0" dirty="0" smtClean="0"/>
              <a:t>3. In case of the Earth we estimate also the degree of compressing of the </a:t>
            </a:r>
          </a:p>
          <a:p>
            <a:pPr>
              <a:defRPr/>
            </a:pPr>
            <a:r>
              <a:rPr lang="en-US" b="0" i="0" dirty="0" smtClean="0"/>
              <a:t>magnetosphere: when the CME mass</a:t>
            </a:r>
            <a:r>
              <a:rPr lang="en-US" b="0" i="0" baseline="0" dirty="0" smtClean="0"/>
              <a:t> </a:t>
            </a:r>
            <a:r>
              <a:rPr lang="en-US" b="0" i="0" dirty="0" smtClean="0"/>
              <a:t>reaches the magnetosphere it </a:t>
            </a:r>
          </a:p>
          <a:p>
            <a:pPr>
              <a:defRPr/>
            </a:pPr>
            <a:r>
              <a:rPr lang="en-US" b="0" i="0" dirty="0" smtClean="0"/>
              <a:t>pushes it inward and the magnetic field of the Earth is stressed like </a:t>
            </a:r>
          </a:p>
          <a:p>
            <a:pPr>
              <a:defRPr/>
            </a:pPr>
            <a:r>
              <a:rPr lang="en-US" b="0" i="0" dirty="0" smtClean="0"/>
              <a:t>a spring to stop the CME motion.</a:t>
            </a:r>
          </a:p>
          <a:p>
            <a:pPr>
              <a:defRPr/>
            </a:pPr>
            <a:endParaRPr lang="en-US" b="0" i="0" dirty="0" smtClean="0"/>
          </a:p>
          <a:p>
            <a:pPr marL="228600" indent="-228600">
              <a:buFont typeface="Times New Roman" pitchFamily="-110" charset="0"/>
              <a:buAutoNum type="arabicPeriod"/>
              <a:defRPr/>
            </a:pPr>
            <a:endParaRPr lang="en-US" b="0" i="0" dirty="0" smtClean="0"/>
          </a:p>
          <a:p>
            <a:pPr>
              <a:defRPr/>
            </a:pPr>
            <a:endParaRPr lang="en-US" b="0" i="0" dirty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-110" charset="0"/>
              <a:buNone/>
            </a:pPr>
            <a:fld id="{3CE8948E-533E-EA41-9020-C1E317A2E83B}" type="slidenum">
              <a:rPr lang="en-GB" smtClean="0">
                <a:latin typeface="Times New Roman" pitchFamily="-110" charset="0"/>
              </a:rPr>
              <a:pPr>
                <a:buFont typeface="Times New Roman" pitchFamily="-110" charset="0"/>
                <a:buNone/>
              </a:pPr>
              <a:t>19</a:t>
            </a:fld>
            <a:endParaRPr lang="en-GB" smtClean="0">
              <a:latin typeface="Times New Roman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09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8238" y="688975"/>
            <a:ext cx="4581525" cy="3436938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In case of the Earth we estimate also the </a:t>
            </a:r>
            <a:r>
              <a:rPr lang="en-US" dirty="0" err="1" smtClean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Kp</a:t>
            </a:r>
            <a:r>
              <a:rPr lang="en-US" dirty="0" smtClean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 index – a measure of the disturbance of the magnetosphere.</a:t>
            </a:r>
          </a:p>
          <a:p>
            <a:endParaRPr lang="en-US" dirty="0" smtClean="0">
              <a:latin typeface="Times New Roman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dirty="0" smtClean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We use Pat Newel’s empirical formula for the Magnetic flux opening </a:t>
            </a:r>
          </a:p>
          <a:p>
            <a:r>
              <a:rPr lang="en-US" dirty="0" smtClean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rate at the magnetopause for that and an empirical relation between </a:t>
            </a:r>
          </a:p>
          <a:p>
            <a:r>
              <a:rPr lang="en-US" dirty="0" err="1" smtClean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Kp</a:t>
            </a:r>
            <a:r>
              <a:rPr lang="en-US" dirty="0" smtClean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 and </a:t>
            </a:r>
            <a:r>
              <a:rPr lang="en-US" dirty="0" err="1" smtClean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d(Phi)/dt</a:t>
            </a:r>
            <a:r>
              <a:rPr lang="en-US" dirty="0" smtClean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.   </a:t>
            </a: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-110" charset="0"/>
              <a:buNone/>
            </a:pPr>
            <a:fld id="{81A4E242-158E-4741-B605-F931A703EE08}" type="slidenum">
              <a:rPr lang="en-GB" smtClean="0">
                <a:latin typeface="Times New Roman" pitchFamily="-110" charset="0"/>
              </a:rPr>
              <a:pPr>
                <a:buFont typeface="Times New Roman" pitchFamily="-110" charset="0"/>
                <a:buNone/>
              </a:pPr>
              <a:t>20</a:t>
            </a:fld>
            <a:endParaRPr lang="en-GB" smtClean="0">
              <a:latin typeface="Times New Roman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294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-110" charset="0"/>
              <a:buNone/>
            </a:pPr>
            <a:fld id="{C5A26C9C-86CE-FE4C-BAA2-7B1BE192B43D}" type="slidenum">
              <a:rPr lang="en-GB">
                <a:latin typeface="Times New Roman" pitchFamily="-110" charset="0"/>
              </a:rPr>
              <a:pPr>
                <a:buFont typeface="Times New Roman" pitchFamily="-110" charset="0"/>
                <a:buNone/>
              </a:pPr>
              <a:t>22</a:t>
            </a:fld>
            <a:endParaRPr lang="en-GB">
              <a:latin typeface="Times New Roman" pitchFamily="-110" charset="0"/>
            </a:endParaRPr>
          </a:p>
        </p:txBody>
      </p:sp>
      <p:sp>
        <p:nvSpPr>
          <p:cNvPr id="50179" name="Text Box 2"/>
          <p:cNvSpPr txBox="1">
            <a:spLocks noChangeArrowheads="1"/>
          </p:cNvSpPr>
          <p:nvPr/>
        </p:nvSpPr>
        <p:spPr bwMode="auto">
          <a:xfrm>
            <a:off x="1174750" y="677863"/>
            <a:ext cx="4589463" cy="34417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0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60863"/>
            <a:ext cx="5026025" cy="4129087"/>
          </a:xfrm>
          <a:noFill/>
          <a:ln/>
        </p:spPr>
        <p:txBody>
          <a:bodyPr wrap="none" anchor="ctr"/>
          <a:lstStyle/>
          <a:p>
            <a:r>
              <a:rPr lang="en-US" dirty="0" smtClean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And here is our response e-mail the them in details. </a:t>
            </a:r>
          </a:p>
          <a:p>
            <a:r>
              <a:rPr lang="en-US" dirty="0" smtClean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It contains the CME</a:t>
            </a:r>
            <a:r>
              <a:rPr lang="en-US" baseline="0" dirty="0" smtClean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 impact estimate for the Earth</a:t>
            </a:r>
            <a:endParaRPr lang="en-US" dirty="0" smtClean="0">
              <a:latin typeface="Times New Roman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dirty="0" smtClean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(arrival time, magnetopause standoff distance,</a:t>
            </a:r>
          </a:p>
          <a:p>
            <a:r>
              <a:rPr lang="en-US" dirty="0" err="1" smtClean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Kp</a:t>
            </a:r>
            <a:r>
              <a:rPr lang="en-US" dirty="0" smtClean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 estimate</a:t>
            </a:r>
            <a:r>
              <a:rPr lang="en-US" baseline="0" dirty="0" smtClean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 for three possible clock angles of the IMF),</a:t>
            </a:r>
          </a:p>
          <a:p>
            <a:r>
              <a:rPr lang="en-US" baseline="0" dirty="0" smtClean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and links to the modeling animation and timelines. </a:t>
            </a:r>
            <a:endParaRPr lang="en-US" dirty="0" smtClean="0">
              <a:latin typeface="Times New Roman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1138238" y="688975"/>
            <a:ext cx="4581525" cy="3436938"/>
          </a:xfrm>
        </p:spPr>
      </p:sp>
    </p:spTree>
    <p:extLst>
      <p:ext uri="{BB962C8B-B14F-4D97-AF65-F5344CB8AC3E}">
        <p14:creationId xmlns:p14="http://schemas.microsoft.com/office/powerpoint/2010/main" val="782007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-110" charset="0"/>
              <a:buNone/>
            </a:pPr>
            <a:fld id="{6F4F90FC-88CA-3D44-8F0F-78A06C5CF134}" type="slidenum">
              <a:rPr lang="en-GB">
                <a:latin typeface="Times New Roman" pitchFamily="-110" charset="0"/>
              </a:rPr>
              <a:pPr>
                <a:buFont typeface="Times New Roman" pitchFamily="-110" charset="0"/>
                <a:buNone/>
              </a:pPr>
              <a:t>23</a:t>
            </a:fld>
            <a:endParaRPr lang="en-GB">
              <a:latin typeface="Times New Roman" pitchFamily="-110" charset="0"/>
            </a:endParaRPr>
          </a:p>
        </p:txBody>
      </p:sp>
      <p:sp>
        <p:nvSpPr>
          <p:cNvPr id="52227" name="Text Box 2"/>
          <p:cNvSpPr txBox="1">
            <a:spLocks noChangeArrowheads="1"/>
          </p:cNvSpPr>
          <p:nvPr/>
        </p:nvSpPr>
        <p:spPr bwMode="auto">
          <a:xfrm>
            <a:off x="1174750" y="677863"/>
            <a:ext cx="4589463" cy="34417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28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60863"/>
            <a:ext cx="5026025" cy="4129087"/>
          </a:xfrm>
          <a:noFill/>
          <a:ln/>
        </p:spPr>
        <p:txBody>
          <a:bodyPr wrap="none" anchor="ctr"/>
          <a:lstStyle/>
          <a:p>
            <a:r>
              <a:rPr lang="en-US" dirty="0" smtClean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But we are not monitoring only Earth impact.</a:t>
            </a:r>
            <a:r>
              <a:rPr lang="en-US" baseline="0" dirty="0" smtClean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dirty="0" smtClean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 Being responsible</a:t>
            </a:r>
            <a:r>
              <a:rPr lang="en-US" baseline="0" dirty="0" smtClean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 for</a:t>
            </a:r>
          </a:p>
          <a:p>
            <a:r>
              <a:rPr lang="en-US" dirty="0" smtClean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providing space weather assessment to NASA robotic mission operators, </a:t>
            </a:r>
          </a:p>
          <a:p>
            <a:r>
              <a:rPr lang="en-US" dirty="0" smtClean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we are monitoring</a:t>
            </a:r>
            <a:r>
              <a:rPr lang="en-US" baseline="0" dirty="0" smtClean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dirty="0" smtClean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possible impact of the CME on NASA</a:t>
            </a:r>
            <a:r>
              <a:rPr lang="en-US" baseline="0" dirty="0" smtClean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 missions</a:t>
            </a:r>
            <a:r>
              <a:rPr lang="en-US" dirty="0" smtClean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. </a:t>
            </a:r>
          </a:p>
          <a:p>
            <a:r>
              <a:rPr lang="en-US" dirty="0" smtClean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So we send out another e-mail, that shows this</a:t>
            </a:r>
            <a:r>
              <a:rPr lang="en-US" baseline="0" dirty="0" smtClean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 estimate</a:t>
            </a:r>
            <a:r>
              <a:rPr lang="en-US" dirty="0" smtClean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. </a:t>
            </a:r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1138238" y="688975"/>
            <a:ext cx="4581525" cy="3436938"/>
          </a:xfrm>
        </p:spPr>
      </p:sp>
    </p:spTree>
    <p:extLst>
      <p:ext uri="{BB962C8B-B14F-4D97-AF65-F5344CB8AC3E}">
        <p14:creationId xmlns:p14="http://schemas.microsoft.com/office/powerpoint/2010/main" val="1329224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6/5/18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26FD90C-FEBF-2340-A62A-178F3320BC25}"/>
              </a:ext>
            </a:extLst>
          </p:cNvPr>
          <p:cNvSpPr txBox="1"/>
          <p:nvPr/>
        </p:nvSpPr>
        <p:spPr>
          <a:xfrm>
            <a:off x="1173345" y="1942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07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6/5/18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07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24785"/>
            <a:ext cx="1971675" cy="56521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524785"/>
            <a:ext cx="5800725" cy="565217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6/5/18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58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5400"/>
            <a:ext cx="7767638" cy="13922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06825" cy="41243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752600"/>
            <a:ext cx="3808413" cy="41243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C9801-6CF6-5A43-B909-D7E284976BD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690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13471"/>
            <a:ext cx="7886700" cy="117721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6/5/18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48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6/5/18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269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6/5/18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809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580445"/>
            <a:ext cx="7886700" cy="111024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6/5/18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40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6/5/18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053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6/5/18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27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6/5/18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73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6/5/18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24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513471"/>
            <a:ext cx="7886700" cy="1177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0A2C1-7D5A-7549-B8D0-E1609C8C9C1F}" type="datetimeFigureOut">
              <a:rPr lang="en-US" smtClean="0"/>
              <a:t>6/5/18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D7FC136-6CBD-B549-BDB6-BDB759BAEBC0}"/>
              </a:ext>
            </a:extLst>
          </p:cNvPr>
          <p:cNvSpPr/>
          <p:nvPr/>
        </p:nvSpPr>
        <p:spPr>
          <a:xfrm>
            <a:off x="0" y="0"/>
            <a:ext cx="9144000" cy="39390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168B97F-3DC5-A44B-A50C-3390EA7CB4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77133" y="29716"/>
            <a:ext cx="368930" cy="304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ED8E5D6-4932-5D41-8FC7-04C1209ED54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14416" y="941"/>
            <a:ext cx="363228" cy="3651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02B9232-68E2-B344-8B0E-E1503075D06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41228" y="30657"/>
            <a:ext cx="367777" cy="3043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90DA777-5124-2B4F-BE1A-34CEB1B45138}"/>
              </a:ext>
            </a:extLst>
          </p:cNvPr>
          <p:cNvSpPr txBox="1"/>
          <p:nvPr/>
        </p:nvSpPr>
        <p:spPr>
          <a:xfrm>
            <a:off x="0" y="2092"/>
            <a:ext cx="3746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Space Weather</a:t>
            </a:r>
            <a:r>
              <a:rPr lang="en-US" dirty="0">
                <a:solidFill>
                  <a:schemeClr val="bg1"/>
                </a:solidFill>
              </a:rPr>
              <a:t> Bootcamp 2018</a:t>
            </a:r>
          </a:p>
        </p:txBody>
      </p:sp>
    </p:spTree>
    <p:extLst>
      <p:ext uri="{BB962C8B-B14F-4D97-AF65-F5344CB8AC3E}">
        <p14:creationId xmlns:p14="http://schemas.microsoft.com/office/powerpoint/2010/main" val="1838828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file://localhost/Users/ataktaki/Sun/Presentations/SW_REDI_PPT/ENLIL_20120712CME.gif" TargetMode="Externa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4.xml"/><Relationship Id="rId6" Type="http://schemas.openxmlformats.org/officeDocument/2006/relationships/image" Target="../media/image14.png"/><Relationship Id="rId1" Type="http://schemas.openxmlformats.org/officeDocument/2006/relationships/tags" Target="../tags/tag1.xml"/><Relationship Id="rId2" Type="http://schemas.microsoft.com/office/2007/relationships/media" Target="file://localhost/Users/ataktaki/Sun/Presentations/SW_REDI_PPT/ENLIL_20120712CME.gif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gif"/><Relationship Id="rId3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gif"/><Relationship Id="rId3" Type="http://schemas.openxmlformats.org/officeDocument/2006/relationships/image" Target="../media/image21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gif"/><Relationship Id="rId3" Type="http://schemas.openxmlformats.org/officeDocument/2006/relationships/image" Target="../media/image23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4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25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26.wmf"/><Relationship Id="rId10" Type="http://schemas.openxmlformats.org/officeDocument/2006/relationships/oleObject" Target="../embeddings/oleObject4.bin"/><Relationship Id="rId11" Type="http://schemas.openxmlformats.org/officeDocument/2006/relationships/image" Target="../media/image2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29.png"/><Relationship Id="rId5" Type="http://schemas.openxmlformats.org/officeDocument/2006/relationships/image" Target="../media/image30.jpeg"/><Relationship Id="rId6" Type="http://schemas.openxmlformats.org/officeDocument/2006/relationships/oleObject" Target="../embeddings/oleObject5.bin"/><Relationship Id="rId7" Type="http://schemas.openxmlformats.org/officeDocument/2006/relationships/image" Target="../media/image28.emf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4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7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microsoft.com/office/2007/relationships/media" Target="%25252525252525252525252525252525255CUsers%25252525252525252525252525252525255Cataktakishi%25252525252525252525252525252525255CDesktop%25252525252525252525252525252525255CTalk_in_Tbilisi%25252525252525252525252525252525255Cwsa_enlil_cone_2012-03-07T0144.mp4" TargetMode="External"/><Relationship Id="rId2" Type="http://schemas.openxmlformats.org/officeDocument/2006/relationships/video" Target="%25252525252525252525252525252525255CUsers%25252525252525252525252525252525255Cataktakishi%25252525252525252525252525252525255CDesktop%25252525252525252525252525252525255CTalk_in_Tbilisi%25252525252525252525252525252525255Cwsa_enlil_cone_2012-03-07T0144.mp4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qdle.net/96179008" TargetMode="External"/><Relationship Id="rId3" Type="http://schemas.openxmlformats.org/officeDocument/2006/relationships/hyperlink" Target="http://www.quizzoodle.com/session/c2baef8f535647f1abcad591095d7a3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7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200" b="1" dirty="0">
                <a:solidFill>
                  <a:srgbClr val="000000"/>
                </a:solidFill>
              </a:rPr>
              <a:t>Real-Time Modelling of CMEs Using the </a:t>
            </a:r>
            <a:br>
              <a:rPr lang="en-GB" sz="4200" b="1" dirty="0">
                <a:solidFill>
                  <a:srgbClr val="000000"/>
                </a:solidFill>
              </a:rPr>
            </a:br>
            <a:r>
              <a:rPr lang="en-GB" sz="4200" b="1" dirty="0" err="1">
                <a:solidFill>
                  <a:srgbClr val="000000"/>
                </a:solidFill>
              </a:rPr>
              <a:t>WSA-ENLIL+Cone</a:t>
            </a:r>
            <a:r>
              <a:rPr lang="en-GB" sz="4200" b="1" dirty="0">
                <a:solidFill>
                  <a:srgbClr val="000000"/>
                </a:solidFill>
              </a:rPr>
              <a:t> </a:t>
            </a:r>
            <a:r>
              <a:rPr lang="en-GB" sz="4200" b="1" dirty="0" smtClean="0">
                <a:solidFill>
                  <a:srgbClr val="000000"/>
                </a:solidFill>
              </a:rPr>
              <a:t>Model</a:t>
            </a:r>
            <a:endParaRPr lang="en-US" sz="4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i="1" dirty="0">
                <a:solidFill>
                  <a:srgbClr val="000000"/>
                </a:solidFill>
                <a:latin typeface="Arial" charset="0"/>
              </a:rPr>
              <a:t>M. Leila </a:t>
            </a:r>
            <a:r>
              <a:rPr lang="en-GB" i="1" dirty="0" smtClean="0">
                <a:solidFill>
                  <a:srgbClr val="000000"/>
                </a:solidFill>
                <a:latin typeface="Arial" charset="0"/>
              </a:rPr>
              <a:t>Mays</a:t>
            </a:r>
          </a:p>
          <a:p>
            <a:r>
              <a:rPr lang="en-GB" i="1" dirty="0" err="1" smtClean="0">
                <a:solidFill>
                  <a:srgbClr val="000000"/>
                </a:solidFill>
                <a:latin typeface="Arial" charset="0"/>
              </a:rPr>
              <a:t>Aleksandre</a:t>
            </a:r>
            <a:r>
              <a:rPr lang="en-GB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i="1" dirty="0" err="1" smtClean="0">
                <a:solidFill>
                  <a:srgbClr val="000000"/>
                </a:solidFill>
                <a:latin typeface="Arial" charset="0"/>
              </a:rPr>
              <a:t>Taktakishvili</a:t>
            </a:r>
            <a:endParaRPr lang="en-GB" i="1" dirty="0" smtClean="0">
              <a:solidFill>
                <a:srgbClr val="000000"/>
              </a:solidFill>
              <a:latin typeface="Arial" charset="0"/>
            </a:endParaRPr>
          </a:p>
          <a:p>
            <a:r>
              <a:rPr lang="en-GB" i="1" dirty="0" smtClean="0">
                <a:solidFill>
                  <a:srgbClr val="000000"/>
                </a:solidFill>
                <a:latin typeface="Arial" charset="0"/>
              </a:rPr>
              <a:t>CCMC at NASA GSFC</a:t>
            </a:r>
            <a:endParaRPr lang="en-GB" i="1" dirty="0">
              <a:solidFill>
                <a:srgbClr val="000000"/>
              </a:solidFill>
              <a:latin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64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24951"/>
            <a:ext cx="7886700" cy="11772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CME speed is used as input to the model?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37105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a) The CME speed near the solar surface</a:t>
            </a:r>
          </a:p>
          <a:p>
            <a:pPr marL="0" indent="0">
              <a:buNone/>
            </a:pPr>
            <a:r>
              <a:rPr lang="en-US" dirty="0" smtClean="0"/>
              <a:t>b) The CME speed at the measured height</a:t>
            </a:r>
          </a:p>
          <a:p>
            <a:pPr marL="0" indent="0">
              <a:buNone/>
            </a:pPr>
            <a:r>
              <a:rPr lang="en-US" dirty="0" smtClean="0"/>
              <a:t>c) The CME speed extrapolated at 21.5 solar radii, the model inner boundary</a:t>
            </a:r>
          </a:p>
          <a:p>
            <a:pPr marL="0" indent="0">
              <a:buNone/>
            </a:pPr>
            <a:r>
              <a:rPr lang="en-US" dirty="0" smtClean="0"/>
              <a:t>d) The fastest CME speed measured at any height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16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/Users/ataktaki/Sun/Presentations/SW_REDI_PPT/ENLIL_20120712CME.gif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685800" y="1295400"/>
            <a:ext cx="7696200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650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3" fill="hold"/>
                                        <p:tgtEl>
                                          <p:spTgt spid="389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89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9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89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81" y="428760"/>
            <a:ext cx="7145020" cy="642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1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60" y="466093"/>
            <a:ext cx="7830820" cy="639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19100"/>
            <a:ext cx="515112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485778"/>
            <a:ext cx="9144000" cy="4946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ctr" eaLnBrk="1" hangingPunct="1">
              <a:lnSpc>
                <a:spcPct val="100000"/>
              </a:lnSpc>
              <a:buFont typeface="Helvetica" pitchFamily="-110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600" b="1" dirty="0" smtClean="0">
                <a:solidFill>
                  <a:srgbClr val="000000"/>
                </a:solidFill>
                <a:latin typeface="+mj-lt"/>
              </a:rPr>
              <a:t>Determining CME </a:t>
            </a:r>
            <a:r>
              <a:rPr lang="en-GB" sz="2600" b="1" dirty="0">
                <a:solidFill>
                  <a:srgbClr val="000000"/>
                </a:solidFill>
                <a:latin typeface="+mj-lt"/>
              </a:rPr>
              <a:t>A</a:t>
            </a:r>
            <a:r>
              <a:rPr lang="en-GB" sz="2600" b="1" dirty="0" smtClean="0">
                <a:solidFill>
                  <a:srgbClr val="000000"/>
                </a:solidFill>
                <a:latin typeface="+mj-lt"/>
              </a:rPr>
              <a:t>rrival Time</a:t>
            </a:r>
            <a:endParaRPr lang="en-GB" sz="26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60" y="3810000"/>
            <a:ext cx="4876800" cy="304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934682"/>
            <a:ext cx="7117080" cy="28468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42760" y="4903113"/>
            <a:ext cx="19127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“direct” arrival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28791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" y="3208020"/>
            <a:ext cx="5839968" cy="36499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080" y="423672"/>
            <a:ext cx="6598920" cy="2639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4312920"/>
            <a:ext cx="18181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“flank” arrival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2352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8060"/>
            <a:ext cx="5327904" cy="3329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57200"/>
            <a:ext cx="7239000" cy="2895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84520" y="4328160"/>
            <a:ext cx="12362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glancing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810552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36431"/>
            <a:ext cx="7886700" cy="11772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are the main CME parameters that determine if it will have a direct impact, or a glancing blow?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441065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a) speed, latitude, longitude</a:t>
            </a:r>
          </a:p>
          <a:p>
            <a:pPr marL="0" indent="0">
              <a:buNone/>
            </a:pPr>
            <a:r>
              <a:rPr lang="en-US" dirty="0" smtClean="0"/>
              <a:t>b) speed, longitude, half-width</a:t>
            </a:r>
          </a:p>
          <a:p>
            <a:pPr marL="0" indent="0">
              <a:buNone/>
            </a:pPr>
            <a:r>
              <a:rPr lang="en-US" dirty="0" smtClean="0"/>
              <a:t>c) latitude, longitude, half-width</a:t>
            </a:r>
          </a:p>
          <a:p>
            <a:pPr marL="0" indent="0">
              <a:buNone/>
            </a:pPr>
            <a:r>
              <a:rPr lang="en-US" dirty="0" smtClean="0"/>
              <a:t>d) half-width, speed, latitude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81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3"/>
          <p:cNvSpPr>
            <a:spLocks noChangeArrowheads="1"/>
          </p:cNvSpPr>
          <p:nvPr/>
        </p:nvSpPr>
        <p:spPr bwMode="auto">
          <a:xfrm>
            <a:off x="76200" y="523082"/>
            <a:ext cx="9067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800" b="1" dirty="0">
                <a:solidFill>
                  <a:srgbClr val="000000"/>
                </a:solidFill>
                <a:latin typeface="+mj-lt"/>
              </a:rPr>
              <a:t>CME </a:t>
            </a:r>
            <a:r>
              <a:rPr lang="en-US" sz="2800" b="1" dirty="0" smtClean="0">
                <a:solidFill>
                  <a:srgbClr val="000000"/>
                </a:solidFill>
                <a:latin typeface="+mj-lt"/>
              </a:rPr>
              <a:t>Impact:  Arrival time, duration of passage, magnetopause standoff distance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graphicFrame>
        <p:nvGraphicFramePr>
          <p:cNvPr id="40962" name="Object 2"/>
          <p:cNvGraphicFramePr>
            <a:graphicFrameLocks noChangeAspect="1"/>
          </p:cNvGraphicFramePr>
          <p:nvPr>
            <p:extLst/>
          </p:nvPr>
        </p:nvGraphicFramePr>
        <p:xfrm>
          <a:off x="2068513" y="5159375"/>
          <a:ext cx="1654175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" name="Equation" r:id="rId4" imgW="965200" imgH="457200" progId="Equation.3">
                  <p:embed/>
                </p:oleObj>
              </mc:Choice>
              <mc:Fallback>
                <p:oleObj name="Equation" r:id="rId4" imgW="9652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8513" y="5159375"/>
                        <a:ext cx="1654175" cy="87312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3" name="Object 3"/>
          <p:cNvGraphicFramePr>
            <a:graphicFrameLocks noChangeAspect="1"/>
          </p:cNvGraphicFramePr>
          <p:nvPr/>
        </p:nvGraphicFramePr>
        <p:xfrm>
          <a:off x="7456488" y="5145088"/>
          <a:ext cx="1382712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name="Equation" r:id="rId6" imgW="914400" imgH="520700" progId="Equation.3">
                  <p:embed/>
                </p:oleObj>
              </mc:Choice>
              <mc:Fallback>
                <p:oleObj name="Equation" r:id="rId6" imgW="914400" imgH="520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6488" y="5145088"/>
                        <a:ext cx="1382712" cy="874712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6" name="Text Box 15"/>
          <p:cNvSpPr txBox="1">
            <a:spLocks noChangeArrowheads="1"/>
          </p:cNvSpPr>
          <p:nvPr/>
        </p:nvSpPr>
        <p:spPr bwMode="auto">
          <a:xfrm>
            <a:off x="304800" y="5160963"/>
            <a:ext cx="1524000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Magnetic field </a:t>
            </a:r>
          </a:p>
          <a:p>
            <a:r>
              <a:rPr lang="en-US" sz="1600"/>
              <a:t>required </a:t>
            </a:r>
          </a:p>
          <a:p>
            <a:r>
              <a:rPr lang="en-US" sz="1600"/>
              <a:t>to stop SW</a:t>
            </a:r>
          </a:p>
        </p:txBody>
      </p:sp>
      <p:sp>
        <p:nvSpPr>
          <p:cNvPr id="40967" name="Text Box 20"/>
          <p:cNvSpPr txBox="1">
            <a:spLocks noChangeArrowheads="1"/>
          </p:cNvSpPr>
          <p:nvPr/>
        </p:nvSpPr>
        <p:spPr bwMode="auto">
          <a:xfrm>
            <a:off x="5410200" y="5159375"/>
            <a:ext cx="1752600" cy="8331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b="1">
                <a:solidFill>
                  <a:srgbClr val="000000"/>
                </a:solidFill>
              </a:rPr>
              <a:t>Magnetopause standoff distance</a:t>
            </a:r>
          </a:p>
        </p:txBody>
      </p:sp>
      <p:sp>
        <p:nvSpPr>
          <p:cNvPr id="40968" name="Slide Number Placeholder 1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buFont typeface="Times New Roman" pitchFamily="-110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D7AF488F-55B0-DD47-AF58-6EBE4B887E73}" type="slidenum">
              <a:rPr lang="en-GB" smtClean="0">
                <a:latin typeface="Times New Roman" pitchFamily="-110" charset="0"/>
              </a:rPr>
              <a:pPr>
                <a:buFont typeface="Times New Roman" pitchFamily="-110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19</a:t>
            </a:fld>
            <a:endParaRPr lang="en-GB" smtClean="0">
              <a:latin typeface="Times New Roman" pitchFamily="-110" charset="0"/>
            </a:endParaRPr>
          </a:p>
        </p:txBody>
      </p:sp>
      <p:graphicFrame>
        <p:nvGraphicFramePr>
          <p:cNvPr id="40964" name="Object 4"/>
          <p:cNvGraphicFramePr>
            <a:graphicFrameLocks noChangeAspect="1"/>
          </p:cNvGraphicFramePr>
          <p:nvPr/>
        </p:nvGraphicFramePr>
        <p:xfrm>
          <a:off x="2438400" y="1295400"/>
          <a:ext cx="3733800" cy="317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" name="Graph" r:id="rId8" imgW="3493440" imgH="2976480" progId="">
                  <p:embed/>
                </p:oleObj>
              </mc:Choice>
              <mc:Fallback>
                <p:oleObj name="Graph" r:id="rId8" imgW="3493440" imgH="29764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295400"/>
                        <a:ext cx="3733800" cy="3179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9" name="Text Box 15"/>
          <p:cNvSpPr txBox="1">
            <a:spLocks noChangeArrowheads="1"/>
          </p:cNvSpPr>
          <p:nvPr/>
        </p:nvSpPr>
        <p:spPr bwMode="auto">
          <a:xfrm>
            <a:off x="152400" y="1731963"/>
            <a:ext cx="2209800" cy="1011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1" dirty="0"/>
              <a:t>CME shock arrival </a:t>
            </a:r>
            <a:r>
              <a:rPr lang="en-US" sz="1600" dirty="0"/>
              <a:t>–</a:t>
            </a:r>
          </a:p>
          <a:p>
            <a:r>
              <a:rPr lang="en-US" sz="1600" dirty="0"/>
              <a:t>a sharp jump in the dynamic </a:t>
            </a:r>
            <a:r>
              <a:rPr lang="en-US" sz="1600" dirty="0" smtClean="0"/>
              <a:t>pressure</a:t>
            </a:r>
          </a:p>
          <a:p>
            <a:endParaRPr lang="en-US" sz="1600" dirty="0" smtClean="0"/>
          </a:p>
        </p:txBody>
      </p:sp>
      <p:sp>
        <p:nvSpPr>
          <p:cNvPr id="40970" name="Line 11"/>
          <p:cNvSpPr>
            <a:spLocks noChangeShapeType="1"/>
          </p:cNvSpPr>
          <p:nvPr/>
        </p:nvSpPr>
        <p:spPr bwMode="auto">
          <a:xfrm>
            <a:off x="4267200" y="5562600"/>
            <a:ext cx="685800" cy="0"/>
          </a:xfrm>
          <a:prstGeom prst="line">
            <a:avLst/>
          </a:prstGeom>
          <a:noFill/>
          <a:ln w="57240">
            <a:solidFill>
              <a:srgbClr val="FF3300"/>
            </a:solidFill>
            <a:miter lim="800000"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40971" name="Straight Arrow Connector 13"/>
          <p:cNvCxnSpPr>
            <a:cxnSpLocks noChangeShapeType="1"/>
          </p:cNvCxnSpPr>
          <p:nvPr/>
        </p:nvCxnSpPr>
        <p:spPr bwMode="auto">
          <a:xfrm rot="10800000" flipV="1">
            <a:off x="3657600" y="2209800"/>
            <a:ext cx="2667000" cy="1143000"/>
          </a:xfrm>
          <a:prstGeom prst="straightConnector1">
            <a:avLst/>
          </a:prstGeom>
          <a:noFill/>
          <a:ln w="9525">
            <a:solidFill>
              <a:srgbClr val="008000"/>
            </a:solidFill>
            <a:round/>
            <a:headEnd/>
            <a:tailEnd type="arrow" w="med" len="med"/>
          </a:ln>
        </p:spPr>
      </p:cxnSp>
      <p:cxnSp>
        <p:nvCxnSpPr>
          <p:cNvPr id="40972" name="Straight Arrow Connector 15"/>
          <p:cNvCxnSpPr>
            <a:cxnSpLocks noChangeShapeType="1"/>
          </p:cNvCxnSpPr>
          <p:nvPr/>
        </p:nvCxnSpPr>
        <p:spPr bwMode="auto">
          <a:xfrm rot="10800000" flipV="1">
            <a:off x="4724400" y="2286000"/>
            <a:ext cx="1676400" cy="1066800"/>
          </a:xfrm>
          <a:prstGeom prst="straightConnector1">
            <a:avLst/>
          </a:prstGeom>
          <a:noFill/>
          <a:ln w="9525">
            <a:solidFill>
              <a:srgbClr val="008000"/>
            </a:solidFill>
            <a:round/>
            <a:headEnd/>
            <a:tailEnd type="arrow" w="med" len="med"/>
          </a:ln>
        </p:spPr>
      </p:cxnSp>
      <p:sp>
        <p:nvSpPr>
          <p:cNvPr id="40973" name="Text Box 15"/>
          <p:cNvSpPr txBox="1">
            <a:spLocks noChangeArrowheads="1"/>
          </p:cNvSpPr>
          <p:nvPr/>
        </p:nvSpPr>
        <p:spPr bwMode="auto">
          <a:xfrm>
            <a:off x="6705600" y="1676400"/>
            <a:ext cx="1828800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1"/>
              <a:t>Duration of the disturbance </a:t>
            </a:r>
            <a:r>
              <a:rPr lang="en-US" sz="1600"/>
              <a:t>– duration</a:t>
            </a:r>
          </a:p>
          <a:p>
            <a:r>
              <a:rPr lang="en-US" sz="1600"/>
              <a:t>of the dynamic </a:t>
            </a:r>
          </a:p>
          <a:p>
            <a:r>
              <a:rPr lang="en-US" sz="1600"/>
              <a:t>pressure hump</a:t>
            </a:r>
          </a:p>
        </p:txBody>
      </p:sp>
      <p:graphicFrame>
        <p:nvGraphicFramePr>
          <p:cNvPr id="15" name="Object 2"/>
          <p:cNvGraphicFramePr>
            <a:graphicFrameLocks noChangeAspect="1"/>
          </p:cNvGraphicFramePr>
          <p:nvPr>
            <p:extLst/>
          </p:nvPr>
        </p:nvGraphicFramePr>
        <p:xfrm>
          <a:off x="827088" y="2860675"/>
          <a:ext cx="760412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" name="Equation" r:id="rId10" imgW="444500" imgH="254000" progId="Equation.3">
                  <p:embed/>
                </p:oleObj>
              </mc:Choice>
              <mc:Fallback>
                <p:oleObj name="Equation" r:id="rId10" imgW="4445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2860675"/>
                        <a:ext cx="760412" cy="48577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45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2341266" y="-1672752"/>
            <a:ext cx="91440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mtClean="0"/>
              <a:t>Modeling CMEs with WSA-ENLIL+Cone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30" y="1173982"/>
            <a:ext cx="8514339" cy="552324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551144"/>
            <a:ext cx="91440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mtClean="0"/>
              <a:t>Modeling CMEs with </a:t>
            </a:r>
            <a:r>
              <a:rPr lang="en-US" sz="3200" dirty="0" err="1" smtClean="0"/>
              <a:t>WSA-ENLIL+Cone</a:t>
            </a:r>
            <a:endParaRPr lang="en-US" sz="3200" dirty="0"/>
          </a:p>
        </p:txBody>
      </p:sp>
      <p:pic>
        <p:nvPicPr>
          <p:cNvPr id="5" name="Picture 4" descr="12jul_6_sxd1_bnd_ani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30" y="1173982"/>
            <a:ext cx="8681125" cy="1085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7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3"/>
          <p:cNvSpPr>
            <a:spLocks noChangeArrowheads="1"/>
          </p:cNvSpPr>
          <p:nvPr/>
        </p:nvSpPr>
        <p:spPr bwMode="auto">
          <a:xfrm>
            <a:off x="-160020" y="431799"/>
            <a:ext cx="960882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600" b="1" dirty="0" err="1">
                <a:solidFill>
                  <a:srgbClr val="000000"/>
                </a:solidFill>
                <a:latin typeface="+mj-lt"/>
              </a:rPr>
              <a:t>Kp</a:t>
            </a:r>
            <a:r>
              <a:rPr lang="en-US" sz="2600" b="1" dirty="0">
                <a:solidFill>
                  <a:srgbClr val="000000"/>
                </a:solidFill>
                <a:latin typeface="+mj-lt"/>
              </a:rPr>
              <a:t> Index </a:t>
            </a:r>
            <a:r>
              <a:rPr lang="en-US" sz="2600" b="1" dirty="0" smtClean="0">
                <a:solidFill>
                  <a:srgbClr val="000000"/>
                </a:solidFill>
                <a:latin typeface="+mj-lt"/>
              </a:rPr>
              <a:t>Prediction– Newell Coupling Function</a:t>
            </a:r>
            <a:endParaRPr lang="en-US" sz="26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3015" name="TextBox 6"/>
          <p:cNvSpPr txBox="1">
            <a:spLocks noChangeArrowheads="1"/>
          </p:cNvSpPr>
          <p:nvPr/>
        </p:nvSpPr>
        <p:spPr bwMode="auto">
          <a:xfrm>
            <a:off x="396239" y="2706469"/>
            <a:ext cx="36718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Magnetic flux opening </a:t>
            </a:r>
            <a:r>
              <a:rPr lang="en-US" dirty="0" smtClean="0"/>
              <a:t>rate </a:t>
            </a:r>
          </a:p>
          <a:p>
            <a:r>
              <a:rPr lang="en-US" dirty="0" smtClean="0"/>
              <a:t>at </a:t>
            </a:r>
            <a:r>
              <a:rPr lang="en-US" dirty="0"/>
              <a:t>the magnetopause</a:t>
            </a:r>
          </a:p>
        </p:txBody>
      </p:sp>
      <p:pic>
        <p:nvPicPr>
          <p:cNvPr id="43016" name="Picture 14" descr="Kp_Newel.tif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3040" y="2333041"/>
            <a:ext cx="2819400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15" descr="Clock_angle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01090" y="4542841"/>
            <a:ext cx="150495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8" name="TextBox 7"/>
          <p:cNvSpPr txBox="1">
            <a:spLocks noChangeArrowheads="1"/>
          </p:cNvSpPr>
          <p:nvPr/>
        </p:nvSpPr>
        <p:spPr bwMode="auto">
          <a:xfrm>
            <a:off x="1412875" y="3352800"/>
            <a:ext cx="263525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Z</a:t>
            </a:r>
          </a:p>
        </p:txBody>
      </p:sp>
      <p:graphicFrame>
        <p:nvGraphicFramePr>
          <p:cNvPr id="430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919493"/>
              </p:ext>
            </p:extLst>
          </p:nvPr>
        </p:nvGraphicFramePr>
        <p:xfrm>
          <a:off x="3155315" y="5609641"/>
          <a:ext cx="4860925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Equation" r:id="rId6" imgW="2832100" imgH="393700" progId="Equation.3">
                  <p:embed/>
                </p:oleObj>
              </mc:Choice>
              <mc:Fallback>
                <p:oleObj name="Equation" r:id="rId6" imgW="28321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5315" y="5609641"/>
                        <a:ext cx="4860925" cy="75247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340" y="3434765"/>
            <a:ext cx="2489200" cy="419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" y="3363511"/>
            <a:ext cx="1054100" cy="444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6239" y="1225045"/>
            <a:ext cx="82600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latin typeface="Arial" charset="0"/>
                <a:cs typeface="Arial" charset="0"/>
              </a:rPr>
              <a:t>Kp</a:t>
            </a:r>
            <a:r>
              <a:rPr lang="en-US" sz="2200" dirty="0" smtClean="0">
                <a:latin typeface="Arial" charset="0"/>
                <a:cs typeface="Arial" charset="0"/>
              </a:rPr>
              <a:t> is predicted using a relationship between the solar wind speed, magnetic field, and magnetic field clock angle. </a:t>
            </a:r>
          </a:p>
          <a:p>
            <a:r>
              <a:rPr lang="en-US" sz="2200" dirty="0" smtClean="0">
                <a:latin typeface="Arial" charset="0"/>
                <a:cs typeface="Arial" charset="0"/>
              </a:rPr>
              <a:t>(Θ</a:t>
            </a:r>
            <a:r>
              <a:rPr lang="en-US" sz="2200" baseline="-25000" dirty="0" smtClean="0">
                <a:latin typeface="Arial" charset="0"/>
                <a:cs typeface="Arial" charset="0"/>
              </a:rPr>
              <a:t>C</a:t>
            </a:r>
            <a:r>
              <a:rPr lang="en-US" sz="2200" dirty="0" smtClean="0">
                <a:latin typeface="Arial" charset="0"/>
                <a:cs typeface="Arial" charset="0"/>
              </a:rPr>
              <a:t>=90</a:t>
            </a:r>
            <a:r>
              <a:rPr lang="en-US" sz="2200" dirty="0">
                <a:latin typeface="Arial" charset="0"/>
                <a:cs typeface="Arial" charset="0"/>
              </a:rPr>
              <a:t>°, 135°, and 180°)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88079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" y="588264"/>
            <a:ext cx="8260080" cy="33040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40" y="4023360"/>
            <a:ext cx="4242816" cy="2651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" y="588264"/>
            <a:ext cx="8252460" cy="330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76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0" y="411480"/>
            <a:ext cx="9144000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ctr" eaLnBrk="1" hangingPunct="1">
              <a:lnSpc>
                <a:spcPct val="100000"/>
              </a:lnSpc>
              <a:buFont typeface="Helvetica" pitchFamily="-110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rgbClr val="000000"/>
                </a:solidFill>
                <a:latin typeface="+mj-lt"/>
              </a:rPr>
              <a:t>E-mail/text file with CME impact estimate at Earth</a:t>
            </a:r>
            <a:endParaRPr lang="en-GB" sz="24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49157" name="Picture 5" descr="CME_estimate_mail_2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1219200"/>
            <a:ext cx="5562600" cy="558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612726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137160" y="422274"/>
            <a:ext cx="8763000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ctr" eaLnBrk="1" hangingPunct="1">
              <a:lnSpc>
                <a:spcPct val="100000"/>
              </a:lnSpc>
              <a:buFont typeface="Helvetica" pitchFamily="-110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800" b="1" dirty="0" smtClean="0">
                <a:solidFill>
                  <a:srgbClr val="000000"/>
                </a:solidFill>
                <a:latin typeface="+mj-lt"/>
              </a:rPr>
              <a:t>Impact estimate at NASA mission locations</a:t>
            </a:r>
            <a:endParaRPr lang="en-GB" sz="28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" name="Picture 1" descr="Untitle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00" y="1219200"/>
            <a:ext cx="4889500" cy="510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01805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2341266" y="-1672752"/>
            <a:ext cx="91440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mtClean="0"/>
              <a:t>Modeling CMEs with WSA-ENLIL+Cone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30" y="1299242"/>
            <a:ext cx="8514339" cy="5523243"/>
          </a:xfrm>
          <a:prstGeom prst="rect">
            <a:avLst/>
          </a:prstGeom>
        </p:spPr>
      </p:pic>
      <p:pic>
        <p:nvPicPr>
          <p:cNvPr id="5" name="Picture 4" descr="12jul_6_sxd1_bnd_ani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30" y="1173982"/>
            <a:ext cx="8681125" cy="1085140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551144"/>
            <a:ext cx="91440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mtClean="0"/>
              <a:t>Modeling CMEs with </a:t>
            </a:r>
            <a:r>
              <a:rPr lang="en-US" sz="3200" dirty="0" err="1" smtClean="0"/>
              <a:t>WSA-ENLIL+Cone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9175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jul_6_sxd1_vel1r2o4a_2AU_anim_sm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0" y="591836"/>
            <a:ext cx="8651246" cy="540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8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 algn="ctr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400">
                <a:solidFill>
                  <a:srgbClr val="000000"/>
                </a:solidFill>
                <a:latin typeface="Times New Roman" pitchFamily="-110" charset="0"/>
              </a:rPr>
              <a:t> 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685800" y="436250"/>
            <a:ext cx="7924800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 eaLnBrk="1" hangingPunct="1">
              <a:buFont typeface="Helvetica" pitchFamily="-110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800" b="1" dirty="0">
                <a:solidFill>
                  <a:srgbClr val="000000"/>
                </a:solidFill>
                <a:latin typeface="+mj-lt"/>
              </a:rPr>
              <a:t>Cone Model for CMEs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89560" y="2328545"/>
            <a:ext cx="4038600" cy="384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Font typeface="Helvetica" pitchFamily="-110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b="1" dirty="0">
                <a:solidFill>
                  <a:srgbClr val="000000"/>
                </a:solidFill>
              </a:rPr>
              <a:t>Zhao</a:t>
            </a:r>
            <a:r>
              <a:rPr lang="en-GB" sz="2000" dirty="0">
                <a:solidFill>
                  <a:srgbClr val="000000"/>
                </a:solidFill>
              </a:rPr>
              <a:t> </a:t>
            </a:r>
            <a:r>
              <a:rPr lang="en-GB" sz="2000" b="1" dirty="0">
                <a:solidFill>
                  <a:srgbClr val="000000"/>
                </a:solidFill>
              </a:rPr>
              <a:t>et al</a:t>
            </a:r>
            <a:r>
              <a:rPr lang="en-GB" sz="2000" dirty="0">
                <a:solidFill>
                  <a:srgbClr val="000000"/>
                </a:solidFill>
              </a:rPr>
              <a:t>, 2002, Cone Model: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4785360" y="4991804"/>
            <a:ext cx="3352800" cy="8331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Font typeface="Helvetica" pitchFamily="-110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The projection of the cone on</a:t>
            </a:r>
          </a:p>
          <a:p>
            <a:pPr>
              <a:buFont typeface="Helvetica" pitchFamily="-110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the coronagraph image </a:t>
            </a:r>
            <a:r>
              <a:rPr lang="en-GB" sz="1600" dirty="0">
                <a:solidFill>
                  <a:srgbClr val="000000"/>
                </a:solidFill>
              </a:rPr>
              <a:t>is an ellipse</a:t>
            </a:r>
          </a:p>
        </p:txBody>
      </p:sp>
      <p:pic>
        <p:nvPicPr>
          <p:cNvPr id="20488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967094"/>
            <a:ext cx="3505200" cy="30412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0641" y="3264542"/>
            <a:ext cx="1524000" cy="1524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51841" y="3264542"/>
            <a:ext cx="1524000" cy="1524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8603" y="1118918"/>
            <a:ext cx="918552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dirty="0" smtClean="0">
                <a:ea typeface="ＭＳ Ｐゴシック" pitchFamily="-110" charset="-128"/>
                <a:cs typeface="ＭＳ Ｐゴシック" pitchFamily="-110" charset="-128"/>
              </a:rPr>
              <a:t>CME measuring technique that assumes: </a:t>
            </a:r>
          </a:p>
          <a:p>
            <a:pPr>
              <a:buFont typeface="Helvetica" pitchFamily="-110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dirty="0" smtClean="0">
                <a:ea typeface="ＭＳ Ｐゴシック" pitchFamily="-110" charset="-128"/>
                <a:cs typeface="ＭＳ Ｐゴシック" pitchFamily="-110" charset="-128"/>
              </a:rPr>
              <a:t> CME </a:t>
            </a:r>
            <a:r>
              <a:rPr lang="en-GB" sz="2200" dirty="0">
                <a:ea typeface="ＭＳ Ｐゴシック" pitchFamily="-110" charset="-128"/>
                <a:cs typeface="ＭＳ Ｐゴシック" pitchFamily="-110" charset="-128"/>
              </a:rPr>
              <a:t>propagates with nearly constant angular width in a radial direction</a:t>
            </a:r>
          </a:p>
          <a:p>
            <a:pPr>
              <a:buFont typeface="Helvetica" pitchFamily="-110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dirty="0">
                <a:ea typeface="ＭＳ Ｐゴシック" pitchFamily="-110" charset="-128"/>
                <a:cs typeface="ＭＳ Ｐゴシック" pitchFamily="-110" charset="-128"/>
              </a:rPr>
              <a:t> CME bulk velocity is radial and the expansion is isotropic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4079798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1143000" y="304800"/>
            <a:ext cx="792480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 eaLnBrk="1" hangingPunct="1">
              <a:lnSpc>
                <a:spcPct val="100000"/>
              </a:lnSpc>
              <a:buFont typeface="Helvetica" pitchFamily="-110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800" b="1">
                <a:solidFill>
                  <a:srgbClr val="000000"/>
                </a:solidFill>
              </a:rPr>
              <a:t>Cone model parameters</a:t>
            </a:r>
          </a:p>
        </p:txBody>
      </p:sp>
      <p:sp>
        <p:nvSpPr>
          <p:cNvPr id="30723" name="Text Box 16"/>
          <p:cNvSpPr txBox="1">
            <a:spLocks noChangeArrowheads="1"/>
          </p:cNvSpPr>
          <p:nvPr/>
        </p:nvSpPr>
        <p:spPr bwMode="auto">
          <a:xfrm>
            <a:off x="5105400" y="2378107"/>
            <a:ext cx="3711570" cy="3172280"/>
          </a:xfrm>
          <a:prstGeom prst="rect">
            <a:avLst/>
          </a:prstGeom>
          <a:solidFill>
            <a:srgbClr val="CCFFFF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Font typeface="Helvetica" pitchFamily="-110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dirty="0">
                <a:solidFill>
                  <a:srgbClr val="000000"/>
                </a:solidFill>
              </a:rPr>
              <a:t> </a:t>
            </a:r>
            <a:r>
              <a:rPr lang="en-GB" dirty="0" smtClean="0">
                <a:solidFill>
                  <a:srgbClr val="000000"/>
                </a:solidFill>
              </a:rPr>
              <a:t>time the CME reaches the </a:t>
            </a:r>
            <a:br>
              <a:rPr lang="en-GB" dirty="0" smtClean="0">
                <a:solidFill>
                  <a:srgbClr val="000000"/>
                </a:solidFill>
              </a:rPr>
            </a:br>
            <a:r>
              <a:rPr lang="en-GB" dirty="0" smtClean="0">
                <a:solidFill>
                  <a:srgbClr val="000000"/>
                </a:solidFill>
              </a:rPr>
              <a:t>inner boundary of 21.5 Solar Radii</a:t>
            </a:r>
            <a:endParaRPr lang="en-GB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00"/>
                </a:solidFill>
              </a:rPr>
              <a:t> </a:t>
            </a:r>
          </a:p>
          <a:p>
            <a:pPr>
              <a:lnSpc>
                <a:spcPct val="100000"/>
              </a:lnSpc>
              <a:buFont typeface="Helvetica" pitchFamily="-110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smtClean="0">
                <a:solidFill>
                  <a:srgbClr val="000000"/>
                </a:solidFill>
              </a:rPr>
              <a:t>Latitude (in HEEQ coordinates)</a:t>
            </a:r>
            <a:endParaRPr lang="en-GB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solidFill>
                <a:srgbClr val="000000"/>
              </a:solidFill>
            </a:endParaRPr>
          </a:p>
          <a:p>
            <a:pPr>
              <a:buFont typeface="Helvetica" pitchFamily="-110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00"/>
                </a:solidFill>
              </a:rPr>
              <a:t> Longitude (in HEEQ coordinates</a:t>
            </a:r>
            <a:r>
              <a:rPr lang="en-GB" dirty="0" smtClean="0">
                <a:solidFill>
                  <a:srgbClr val="000000"/>
                </a:solidFill>
              </a:rPr>
              <a:t>)</a:t>
            </a:r>
            <a:endParaRPr lang="en-GB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buFont typeface="Helvetica" pitchFamily="-110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smtClean="0">
                <a:solidFill>
                  <a:srgbClr val="000000"/>
                </a:solidFill>
              </a:rPr>
              <a:t>Half-width</a:t>
            </a:r>
            <a:r>
              <a:rPr lang="x-none" dirty="0" smtClean="0">
                <a:solidFill>
                  <a:srgbClr val="000000"/>
                </a:solidFill>
                <a:ea typeface="Arial" pitchFamily="-110" charset="0"/>
                <a:cs typeface="Arial" pitchFamily="-110" charset="0"/>
              </a:rPr>
              <a:t>‏</a:t>
            </a:r>
            <a:r>
              <a:rPr lang="en-US" dirty="0" smtClean="0">
                <a:solidFill>
                  <a:srgbClr val="000000"/>
                </a:solidFill>
                <a:ea typeface="Arial" pitchFamily="-110" charset="0"/>
                <a:cs typeface="Arial" pitchFamily="-110" charset="0"/>
              </a:rPr>
              <a:t> (</a:t>
            </a:r>
            <a:r>
              <a:rPr lang="en-US" dirty="0" err="1" smtClean="0">
                <a:solidFill>
                  <a:srgbClr val="000000"/>
                </a:solidFill>
                <a:ea typeface="Arial" pitchFamily="-110" charset="0"/>
                <a:cs typeface="Arial" pitchFamily="-110" charset="0"/>
              </a:rPr>
              <a:t>deg</a:t>
            </a:r>
            <a:r>
              <a:rPr lang="en-US" dirty="0" smtClean="0">
                <a:solidFill>
                  <a:srgbClr val="000000"/>
                </a:solidFill>
                <a:ea typeface="Arial" pitchFamily="-110" charset="0"/>
                <a:cs typeface="Arial" pitchFamily="-110" charset="0"/>
              </a:rPr>
              <a:t>)</a:t>
            </a:r>
            <a:endParaRPr lang="en-GB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buFont typeface="Helvetica" pitchFamily="-110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buFont typeface="Helvetica" pitchFamily="-110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smtClean="0">
                <a:solidFill>
                  <a:srgbClr val="000000"/>
                </a:solidFill>
              </a:rPr>
              <a:t>Radial velocity (km/s)</a:t>
            </a:r>
            <a:endParaRPr lang="en-GB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0724" name="Text Box 18"/>
          <p:cNvSpPr txBox="1">
            <a:spLocks noChangeArrowheads="1"/>
          </p:cNvSpPr>
          <p:nvPr/>
        </p:nvSpPr>
        <p:spPr bwMode="auto">
          <a:xfrm>
            <a:off x="5046219" y="1977264"/>
            <a:ext cx="3292475" cy="357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Input to ENLIL cone model run</a:t>
            </a:r>
          </a:p>
        </p:txBody>
      </p:sp>
      <p:pic>
        <p:nvPicPr>
          <p:cNvPr id="30726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784350"/>
            <a:ext cx="4165600" cy="393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051556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1" descr="Screen Shot 2013-06-03 at 6.14.10 P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463" y="2743200"/>
            <a:ext cx="3476625" cy="3162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44463" y="1676400"/>
            <a:ext cx="3433762" cy="10175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buFont typeface="Helvetica" pitchFamily="-1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2000" b="1" dirty="0">
                <a:solidFill>
                  <a:srgbClr val="000000"/>
                </a:solidFill>
                <a:latin typeface="Helvetica" pitchFamily="-1" charset="0"/>
              </a:rPr>
              <a:t>Parameters Defined with CCMC CME Triangulation </a:t>
            </a:r>
            <a:r>
              <a:rPr lang="en-GB" sz="2000" b="1" dirty="0" smtClean="0">
                <a:solidFill>
                  <a:srgbClr val="000000"/>
                </a:solidFill>
                <a:latin typeface="Helvetica" pitchFamily="-1" charset="0"/>
              </a:rPr>
              <a:t>Tool: </a:t>
            </a:r>
            <a:r>
              <a:rPr lang="en-GB" sz="2000" b="1" dirty="0" err="1" smtClean="0">
                <a:solidFill>
                  <a:srgbClr val="000000"/>
                </a:solidFill>
                <a:latin typeface="Helvetica" pitchFamily="-1" charset="0"/>
              </a:rPr>
              <a:t>StereoCAT</a:t>
            </a:r>
            <a:endParaRPr lang="en-GB" sz="2000" b="1" dirty="0">
              <a:solidFill>
                <a:srgbClr val="000000"/>
              </a:solidFill>
              <a:latin typeface="Helvetica" pitchFamily="-1" charset="0"/>
            </a:endParaRPr>
          </a:p>
        </p:txBody>
      </p:sp>
      <p:pic>
        <p:nvPicPr>
          <p:cNvPr id="26628" name="Picture 4" descr="/Users/ataktakishi/Desktop/Talk_in_Tbilisi/wsa_enlil_cone_2012-03-07T0144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970338" y="2781300"/>
            <a:ext cx="5059362" cy="316230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8"/>
              </a:srgbClr>
            </a:outerShdw>
          </a:effectLst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3970338" y="1676400"/>
            <a:ext cx="5026025" cy="10175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buFont typeface="Helvetica" pitchFamily="-1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3000" b="1" dirty="0">
                <a:solidFill>
                  <a:srgbClr val="000000"/>
                </a:solidFill>
                <a:latin typeface="Helvetica" pitchFamily="-1" charset="0"/>
              </a:rPr>
              <a:t>CME Parameters: Input To WSA-ENLIL Cone Model</a:t>
            </a:r>
          </a:p>
        </p:txBody>
      </p:sp>
      <p:sp>
        <p:nvSpPr>
          <p:cNvPr id="20" name="Striped Right Arrow 19"/>
          <p:cNvSpPr/>
          <p:nvPr/>
        </p:nvSpPr>
        <p:spPr>
          <a:xfrm>
            <a:off x="3033713" y="3733800"/>
            <a:ext cx="1279525" cy="795338"/>
          </a:xfrm>
          <a:prstGeom prst="stripedRightArrow">
            <a:avLst/>
          </a:prstGeom>
          <a:solidFill>
            <a:srgbClr val="FF6600">
              <a:alpha val="44000"/>
            </a:srgb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12975" y="404495"/>
            <a:ext cx="5026025" cy="555625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buFont typeface="Helvetica" pitchFamily="-110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3000" b="1" dirty="0">
                <a:solidFill>
                  <a:srgbClr val="000000"/>
                </a:solidFill>
                <a:latin typeface="Helvetica" pitchFamily="-110" charset="0"/>
              </a:rPr>
              <a:t>WSA-ENLIL Cone Model</a:t>
            </a:r>
          </a:p>
        </p:txBody>
      </p:sp>
    </p:spTree>
    <p:extLst>
      <p:ext uri="{BB962C8B-B14F-4D97-AF65-F5344CB8AC3E}">
        <p14:creationId xmlns:p14="http://schemas.microsoft.com/office/powerpoint/2010/main" val="16807471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" fill="hold"/>
                                        <p:tgtEl>
                                          <p:spTgt spid="266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6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66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28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662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ERE_CA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520" y="995054"/>
            <a:ext cx="9613664" cy="5725785"/>
          </a:xfrm>
          <a:prstGeom prst="rect">
            <a:avLst/>
          </a:prstGeom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1028667" y="608995"/>
            <a:ext cx="77244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>
                <a:latin typeface="+mj-lt"/>
                <a:ea typeface="Helvetica" pitchFamily="-110" charset="0"/>
                <a:cs typeface="Helvetica" pitchFamily="-110" charset="0"/>
              </a:rPr>
              <a:t>SWPC CME Analysis Tool (SWPC_CAT) </a:t>
            </a:r>
            <a:endParaRPr lang="en-US" sz="2800" b="1" dirty="0">
              <a:latin typeface="+mj-lt"/>
              <a:ea typeface="Helvetica" pitchFamily="-110" charset="0"/>
              <a:cs typeface="Helvetica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9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418511"/>
            <a:ext cx="8686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 err="1" smtClean="0">
                <a:latin typeface="Courier" charset="0"/>
                <a:ea typeface="Courier" charset="0"/>
                <a:cs typeface="Courier" charset="0"/>
              </a:rPr>
              <a:t>Navigate</a:t>
            </a:r>
            <a:r>
              <a:rPr lang="de-DE" sz="3200" b="1" dirty="0" smtClean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de-DE" sz="3200" b="1" dirty="0" err="1" smtClean="0">
                <a:latin typeface="Courier" charset="0"/>
                <a:ea typeface="Courier" charset="0"/>
                <a:cs typeface="Courier" charset="0"/>
              </a:rPr>
              <a:t>to</a:t>
            </a:r>
            <a:r>
              <a:rPr lang="de-DE" sz="3200" b="1" dirty="0" smtClean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de-DE" sz="3200" b="1" dirty="0" err="1" smtClean="0">
                <a:latin typeface="Courier" charset="0"/>
                <a:ea typeface="Courier" charset="0"/>
                <a:cs typeface="Courier" charset="0"/>
              </a:rPr>
              <a:t>the</a:t>
            </a:r>
            <a:r>
              <a:rPr lang="de-DE" sz="3200" b="1" dirty="0" smtClean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de-DE" sz="3200" b="1" dirty="0" err="1" smtClean="0">
                <a:latin typeface="Courier" charset="0"/>
                <a:ea typeface="Courier" charset="0"/>
                <a:cs typeface="Courier" charset="0"/>
              </a:rPr>
              <a:t>quiz</a:t>
            </a:r>
            <a:r>
              <a:rPr lang="de-DE" sz="3200" b="1" dirty="0" smtClean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de-DE" sz="3200" b="1" dirty="0" err="1" smtClean="0">
                <a:latin typeface="Courier" charset="0"/>
                <a:ea typeface="Courier" charset="0"/>
                <a:cs typeface="Courier" charset="0"/>
              </a:rPr>
              <a:t>webpage</a:t>
            </a:r>
            <a:r>
              <a:rPr lang="de-DE" sz="3200" b="1" dirty="0" smtClean="0">
                <a:latin typeface="Courier" charset="0"/>
                <a:ea typeface="Courier" charset="0"/>
                <a:cs typeface="Courier" charset="0"/>
              </a:rPr>
              <a:t>:</a:t>
            </a:r>
          </a:p>
          <a:p>
            <a:r>
              <a:rPr lang="de-DE" sz="2800" b="1" dirty="0">
                <a:latin typeface="Courier" charset="0"/>
                <a:ea typeface="Courier" charset="0"/>
                <a:cs typeface="Courier" charset="0"/>
                <a:hlinkClick r:id="rId2"/>
              </a:rPr>
              <a:t>http://www.quizzoodle.com/session/join/</a:t>
            </a:r>
            <a:endParaRPr lang="de-DE" sz="2800" b="1" dirty="0" smtClean="0">
              <a:latin typeface="Courier" charset="0"/>
              <a:ea typeface="Courier" charset="0"/>
              <a:cs typeface="Courier" charset="0"/>
              <a:hlinkClick r:id="rId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88668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hlinkClick r:id="rId3"/>
              </a:rPr>
              <a:t>Quiz admin session link.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3571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0.3|25.3"/>
</p:tagLst>
</file>

<file path=ppt/theme/theme1.xml><?xml version="1.0" encoding="utf-8"?>
<a:theme xmlns:a="http://schemas.openxmlformats.org/drawingml/2006/main" name="SWBootcam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Bootcamp" id="{946F70B4-CA45-E948-9A17-032724E6772E}" vid="{6993E403-3612-5047-A199-A2BDDAA2B8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SWBootcamp</Template>
  <TotalTime>85</TotalTime>
  <Words>797</Words>
  <Application>Microsoft Macintosh PowerPoint</Application>
  <PresentationFormat>On-screen Show (4:3)</PresentationFormat>
  <Paragraphs>118</Paragraphs>
  <Slides>23</Slides>
  <Notes>8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 Black</vt:lpstr>
      <vt:lpstr>Calibri</vt:lpstr>
      <vt:lpstr>Courier</vt:lpstr>
      <vt:lpstr>Helvetica</vt:lpstr>
      <vt:lpstr>Helvetica Neue</vt:lpstr>
      <vt:lpstr>ＭＳ Ｐゴシック</vt:lpstr>
      <vt:lpstr>Times</vt:lpstr>
      <vt:lpstr>Times New Roman</vt:lpstr>
      <vt:lpstr>Arial</vt:lpstr>
      <vt:lpstr>SWBootcamp</vt:lpstr>
      <vt:lpstr>Equation</vt:lpstr>
      <vt:lpstr>Graph</vt:lpstr>
      <vt:lpstr>Real-Time Modelling of CMEs Using the  WSA-ENLIL+Cone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CME speed is used as input to the model?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the main CME parameters that determine if it will have a direct impact, or a glancing blow?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Real-Time Modelling of CMEs Using the  WSA-ENLIL+Cone Model</dc:title>
  <dc:creator>MLM</dc:creator>
  <cp:lastModifiedBy>MLM</cp:lastModifiedBy>
  <cp:revision>15</cp:revision>
  <cp:lastPrinted>2018-06-03T02:07:59Z</cp:lastPrinted>
  <dcterms:created xsi:type="dcterms:W3CDTF">2018-05-14T05:20:05Z</dcterms:created>
  <dcterms:modified xsi:type="dcterms:W3CDTF">2018-06-06T01:46:49Z</dcterms:modified>
</cp:coreProperties>
</file>