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sldIdLst>
    <p:sldId id="256" r:id="rId2"/>
    <p:sldId id="273" r:id="rId3"/>
    <p:sldId id="274" r:id="rId4"/>
    <p:sldId id="258" r:id="rId5"/>
    <p:sldId id="260" r:id="rId6"/>
    <p:sldId id="279" r:id="rId7"/>
    <p:sldId id="266" r:id="rId8"/>
    <p:sldId id="259" r:id="rId9"/>
    <p:sldId id="265" r:id="rId10"/>
    <p:sldId id="267" r:id="rId11"/>
    <p:sldId id="268" r:id="rId12"/>
    <p:sldId id="269" r:id="rId13"/>
    <p:sldId id="278" r:id="rId14"/>
    <p:sldId id="276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8"/>
    <p:restoredTop sz="94666"/>
  </p:normalViewPr>
  <p:slideViewPr>
    <p:cSldViewPr snapToGrid="0" snapToObjects="1">
      <p:cViewPr varScale="1">
        <p:scale>
          <a:sx n="108" d="100"/>
          <a:sy n="108" d="100"/>
        </p:scale>
        <p:origin x="12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4F147-04BE-4146-AC0F-1A8BACC01FA5}" type="datetimeFigureOut">
              <a:rPr lang="en-US" smtClean="0"/>
              <a:t>6/6/18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37981-062B-2141-94F2-20F4AF9B2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41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FERC order 779 May 2013.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National Space Weather Strategy released by National Science and Technology Council (branch of White House).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881F3-1F44-FB40-A948-4C5C79352E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97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B80BC-1CF3-1C4C-ACA9-92981FFC9E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23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6FD90C-FEBF-2340-A62A-178F3320BC25}"/>
              </a:ext>
            </a:extLst>
          </p:cNvPr>
          <p:cNvSpPr txBox="1"/>
          <p:nvPr/>
        </p:nvSpPr>
        <p:spPr>
          <a:xfrm>
            <a:off x="1173345" y="1942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07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07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24785"/>
            <a:ext cx="1971675" cy="56521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524785"/>
            <a:ext cx="5800725" cy="565217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5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13471"/>
            <a:ext cx="7886700" cy="11772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4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69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09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580445"/>
            <a:ext cx="7886700" cy="11102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40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53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7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73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2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513471"/>
            <a:ext cx="7886700" cy="1177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0A2C1-7D5A-7549-B8D0-E1609C8C9C1F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7FC136-6CBD-B549-BDB6-BDB759BAEBC0}"/>
              </a:ext>
            </a:extLst>
          </p:cNvPr>
          <p:cNvSpPr/>
          <p:nvPr/>
        </p:nvSpPr>
        <p:spPr>
          <a:xfrm>
            <a:off x="0" y="0"/>
            <a:ext cx="9144000" cy="3939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68B97F-3DC5-A44B-A50C-3390EA7CB4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77133" y="29716"/>
            <a:ext cx="368930" cy="304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D8E5D6-4932-5D41-8FC7-04C1209ED5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14416" y="941"/>
            <a:ext cx="363228" cy="3651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2B9232-68E2-B344-8B0E-E1503075D0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41228" y="30657"/>
            <a:ext cx="367777" cy="304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0DA777-5124-2B4F-BE1A-34CEB1B45138}"/>
              </a:ext>
            </a:extLst>
          </p:cNvPr>
          <p:cNvSpPr txBox="1"/>
          <p:nvPr/>
        </p:nvSpPr>
        <p:spPr>
          <a:xfrm>
            <a:off x="0" y="2092"/>
            <a:ext cx="3746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Space Weather</a:t>
            </a:r>
            <a:r>
              <a:rPr lang="en-US" dirty="0">
                <a:solidFill>
                  <a:schemeClr val="bg1"/>
                </a:solidFill>
              </a:rPr>
              <a:t> Bootcamp 2018</a:t>
            </a:r>
          </a:p>
        </p:txBody>
      </p:sp>
    </p:spTree>
    <p:extLst>
      <p:ext uri="{BB962C8B-B14F-4D97-AF65-F5344CB8AC3E}">
        <p14:creationId xmlns:p14="http://schemas.microsoft.com/office/powerpoint/2010/main" val="183882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11" Type="http://schemas.openxmlformats.org/officeDocument/2006/relationships/image" Target="../media/image12.tiff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axpulkki/projects/CUA/GraduateProgram/SpaceWeatherCourse_Fall2012/prom_20120312b%20copy.mov" TargetMode="External"/><Relationship Id="rId1" Type="http://schemas.microsoft.com/office/2007/relationships/media" Target="file://localhost/Users/axpulkki/projects/CUA/GraduateProgram/SpaceWeatherCourse_Fall2012/prom_20120312b%20copy.mov" TargetMode="Externa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804F6-F77D-394F-BB21-60573EA80A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Geomagnetically Induced Currents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84AA88-C356-FE4C-8CCE-CE5FFC7FB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Antti Pulkkinen</a:t>
            </a:r>
          </a:p>
          <a:p>
            <a:r>
              <a:rPr lang="en-US" dirty="0"/>
              <a:t>NASA Goddard Space Flight Center,</a:t>
            </a:r>
          </a:p>
          <a:p>
            <a:r>
              <a:rPr lang="en-US" dirty="0"/>
              <a:t>Heliophysics Science Division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700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Extreme GIC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focus of the GIC work is to understand the Carrington storm-like extreme events.</a:t>
            </a:r>
          </a:p>
          <a:p>
            <a:r>
              <a:rPr lang="en-US" dirty="0">
                <a:solidFill>
                  <a:srgbClr val="0070C0"/>
                </a:solidFill>
              </a:rPr>
              <a:t>Extreme events are driving the Federal Energy Regulatory Commission and National Space Weather Action Plan proceedings.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F627-356F-AA43-B4A4-A8DEE0843C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04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Extreme GIC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F627-356F-AA43-B4A4-A8DEE0843C1F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56" y="2125266"/>
            <a:ext cx="4457700" cy="3384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27990" y="5458036"/>
            <a:ext cx="22136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/>
              <a:t>Pulkkinen et al.</a:t>
            </a:r>
            <a:r>
              <a:rPr lang="en-US" sz="1350" dirty="0"/>
              <a:t> (2015)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233" y="2218639"/>
            <a:ext cx="2134486" cy="3431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4027990" y="1455492"/>
            <a:ext cx="4201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While the impact is highly system dependent, I use the following rule of thumb: “0.1 V/km - nobody cares, 1 V/km - hey pay attention, 10 V/km - lights out.”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495082" y="3713303"/>
            <a:ext cx="2395235" cy="2079232"/>
            <a:chOff x="7326776" y="3808071"/>
            <a:chExt cx="3193646" cy="2772309"/>
          </a:xfrm>
        </p:grpSpPr>
        <p:grpSp>
          <p:nvGrpSpPr>
            <p:cNvPr id="20" name="Group 19"/>
            <p:cNvGrpSpPr/>
            <p:nvPr/>
          </p:nvGrpSpPr>
          <p:grpSpPr>
            <a:xfrm>
              <a:off x="8241175" y="5671595"/>
              <a:ext cx="2279247" cy="908785"/>
              <a:chOff x="8241175" y="5671595"/>
              <a:chExt cx="2279247" cy="908785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 flipV="1">
                <a:off x="9016678" y="5671595"/>
                <a:ext cx="196770" cy="5318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8241175" y="6180271"/>
                <a:ext cx="2279247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“The magic” 8 V/km</a:t>
                </a:r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>
            <a:xfrm flipH="1" flipV="1">
              <a:off x="7326776" y="3808071"/>
              <a:ext cx="1689902" cy="23953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201435" y="1963295"/>
            <a:ext cx="21698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IMAGE magnetometer chain</a:t>
            </a:r>
          </a:p>
        </p:txBody>
      </p:sp>
    </p:spTree>
    <p:extLst>
      <p:ext uri="{BB962C8B-B14F-4D97-AF65-F5344CB8AC3E}">
        <p14:creationId xmlns:p14="http://schemas.microsoft.com/office/powerpoint/2010/main" val="43302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11" y="-217980"/>
            <a:ext cx="3973582" cy="51422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Extreme GIC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F627-356F-AA43-B4A4-A8DEE0843C1F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11" y="1900775"/>
            <a:ext cx="3973582" cy="51422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55413" y="2983409"/>
            <a:ext cx="15625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October, 2003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55413" y="5109195"/>
            <a:ext cx="15625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March, 1989</a:t>
            </a:r>
            <a:endParaRPr lang="en-US" sz="13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41" y="1940806"/>
            <a:ext cx="4269764" cy="3202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68437" y="5161283"/>
            <a:ext cx="38733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INTERMAGNET network of </a:t>
            </a:r>
            <a:r>
              <a:rPr lang="en-US" sz="1350"/>
              <a:t>geophysical observatories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645676" y="908060"/>
            <a:ext cx="1449729" cy="1181888"/>
            <a:chOff x="8860901" y="195072"/>
            <a:chExt cx="1932972" cy="1575850"/>
          </a:xfrm>
        </p:grpSpPr>
        <p:sp>
          <p:nvSpPr>
            <p:cNvPr id="12" name="Oval 11"/>
            <p:cNvSpPr/>
            <p:nvPr/>
          </p:nvSpPr>
          <p:spPr>
            <a:xfrm>
              <a:off x="9965800" y="1481555"/>
              <a:ext cx="289367" cy="2893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 flipV="1">
              <a:off x="9676437" y="567158"/>
              <a:ext cx="358813" cy="8680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860901" y="195072"/>
              <a:ext cx="193297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What </a:t>
              </a:r>
              <a:r>
                <a:rPr lang="en-US" sz="1350"/>
                <a:t>is this?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38966" y="1034731"/>
            <a:ext cx="1826990" cy="1763517"/>
            <a:chOff x="7819180" y="-580434"/>
            <a:chExt cx="2435987" cy="2351356"/>
          </a:xfrm>
        </p:grpSpPr>
        <p:sp>
          <p:nvSpPr>
            <p:cNvPr id="18" name="Oval 17"/>
            <p:cNvSpPr/>
            <p:nvPr/>
          </p:nvSpPr>
          <p:spPr>
            <a:xfrm>
              <a:off x="9965800" y="1481555"/>
              <a:ext cx="289367" cy="2893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 flipV="1">
              <a:off x="8820393" y="-222676"/>
              <a:ext cx="1175792" cy="1692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819180" y="-580434"/>
              <a:ext cx="193297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What </a:t>
              </a:r>
              <a:r>
                <a:rPr lang="en-US" sz="1350"/>
                <a:t>is this?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599254" y="5589790"/>
            <a:ext cx="20834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/>
              <a:t>Pulkkinen et al.</a:t>
            </a:r>
            <a:r>
              <a:rPr lang="en-US" sz="1350" dirty="0"/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17180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20031202c2eit304.jpg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32" y="4263373"/>
            <a:ext cx="2494482" cy="2196067"/>
          </a:xfrm>
          <a:prstGeom prst="rect">
            <a:avLst/>
          </a:prstGeom>
        </p:spPr>
      </p:pic>
      <p:pic>
        <p:nvPicPr>
          <p:cNvPr id="11" name="Picture 10" descr="1024px-UnitedStatesPowerGrid.jpg"/>
          <p:cNvPicPr>
            <a:picLocks noChangeAspect="1"/>
          </p:cNvPicPr>
          <p:nvPr/>
        </p:nvPicPr>
        <p:blipFill>
          <a:blip r:embed="rId4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61" y="1870352"/>
            <a:ext cx="3303001" cy="216436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6438" y="2001149"/>
            <a:ext cx="2863382" cy="10877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/>
              <a:t>GIC that affect high-voltage power transmission systems are being addressed on three primary levels at GSFC: observations, forecasting and extreme event analyses.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36438" y="3277905"/>
            <a:ext cx="2863382" cy="108774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Observations</a:t>
            </a:r>
          </a:p>
          <a:p>
            <a:pPr marL="0" indent="0">
              <a:buNone/>
            </a:pPr>
            <a:r>
              <a:rPr lang="en-US" sz="1400" dirty="0"/>
              <a:t>We are in the process of establishing a network of GIC observation sites across the US. The work is carried out in close collaboration with the US power transmission industry.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36438" y="4895059"/>
            <a:ext cx="2863382" cy="108774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Forecasting</a:t>
            </a:r>
          </a:p>
          <a:p>
            <a:pPr marL="0" indent="0">
              <a:buNone/>
            </a:pPr>
            <a:r>
              <a:rPr lang="en-US" sz="1400" dirty="0"/>
              <a:t>We have developed state-of-the-art GIC forecasting system called “Solar Shield.” Solar Shield was developed further in collaboration with the Department of Homeland Security.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088381" y="2001149"/>
            <a:ext cx="2863382" cy="108774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Extreme event analyses</a:t>
            </a:r>
          </a:p>
          <a:p>
            <a:pPr marL="0" indent="0">
              <a:buNone/>
            </a:pPr>
            <a:r>
              <a:rPr lang="en-US" sz="1400" dirty="0"/>
              <a:t>Our extreme GIC event analyses have provided scientific guidance in the NERC/FERC geomagnetic disturbance standards development work.</a:t>
            </a:r>
          </a:p>
        </p:txBody>
      </p:sp>
      <p:pic>
        <p:nvPicPr>
          <p:cNvPr id="17" name="Picture 16" descr="Statistics_500km_ReturnPerio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773" y="3457868"/>
            <a:ext cx="2962935" cy="224963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549096"/>
            <a:ext cx="8028462" cy="1177218"/>
          </a:xfrm>
        </p:spPr>
        <p:txBody>
          <a:bodyPr>
            <a:noAutofit/>
          </a:bodyPr>
          <a:lstStyle/>
          <a:p>
            <a:r>
              <a:rPr lang="en-US" sz="3200" dirty="0"/>
              <a:t>NASA GSFC Geomagnetically Induced Currents (GIC) Activities</a:t>
            </a:r>
          </a:p>
        </p:txBody>
      </p:sp>
    </p:spTree>
    <p:extLst>
      <p:ext uri="{BB962C8B-B14F-4D97-AF65-F5344CB8AC3E}">
        <p14:creationId xmlns:p14="http://schemas.microsoft.com/office/powerpoint/2010/main" val="378029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F627-356F-AA43-B4A4-A8DEE0843C1F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592" y="1504007"/>
            <a:ext cx="3921838" cy="4956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338555" y="5819886"/>
            <a:ext cx="18288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/>
              <a:t>Pulkkinen et al. </a:t>
            </a:r>
            <a:r>
              <a:rPr lang="en-US" sz="1350" dirty="0"/>
              <a:t>(Space Weather, 2017)</a:t>
            </a:r>
          </a:p>
        </p:txBody>
      </p:sp>
    </p:spTree>
    <p:extLst>
      <p:ext uri="{BB962C8B-B14F-4D97-AF65-F5344CB8AC3E}">
        <p14:creationId xmlns:p14="http://schemas.microsoft.com/office/powerpoint/2010/main" val="283669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GIC offers many science, engineering and applications challenges.</a:t>
            </a:r>
          </a:p>
          <a:p>
            <a:r>
              <a:rPr lang="en-US" dirty="0">
                <a:solidFill>
                  <a:srgbClr val="0070C0"/>
                </a:solidFill>
              </a:rPr>
              <a:t>Applied science challenges can boost basic research work.</a:t>
            </a:r>
          </a:p>
          <a:p>
            <a:r>
              <a:rPr lang="en-US" dirty="0"/>
              <a:t>There are many urgent open science questions pertaining to GIC </a:t>
            </a:r>
            <a:r>
              <a:rPr lang="en-US" dirty="0">
                <a:sym typeface="Wingdings" pitchFamily="2" charset="2"/>
              </a:rPr>
              <a:t> many interesting challenges for YOU!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F627-356F-AA43-B4A4-A8DEE0843C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95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we care?</a:t>
            </a:r>
          </a:p>
          <a:p>
            <a:r>
              <a:rPr lang="en-US" dirty="0">
                <a:solidFill>
                  <a:srgbClr val="0070C0"/>
                </a:solidFill>
              </a:rPr>
              <a:t>Physics of geomagnetically induced currents (GIC).</a:t>
            </a:r>
          </a:p>
          <a:p>
            <a:r>
              <a:rPr lang="en-US" dirty="0"/>
              <a:t>GIC systems science.</a:t>
            </a:r>
          </a:p>
          <a:p>
            <a:r>
              <a:rPr lang="en-US" dirty="0">
                <a:solidFill>
                  <a:srgbClr val="0070C0"/>
                </a:solidFill>
              </a:rPr>
              <a:t>Extreme GIC and E-field scenarios.</a:t>
            </a:r>
          </a:p>
          <a:p>
            <a:r>
              <a:rPr lang="en-US" dirty="0"/>
              <a:t>NASA GSFC work on the topic.</a:t>
            </a:r>
          </a:p>
          <a:p>
            <a:r>
              <a:rPr lang="en-US" dirty="0">
                <a:solidFill>
                  <a:srgbClr val="0070C0"/>
                </a:solidFill>
              </a:rPr>
              <a:t>Conclusions.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F627-356F-AA43-B4A4-A8DEE0843C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3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13471"/>
            <a:ext cx="8301594" cy="1177218"/>
          </a:xfrm>
        </p:spPr>
        <p:txBody>
          <a:bodyPr>
            <a:normAutofit fontScale="90000"/>
          </a:bodyPr>
          <a:lstStyle/>
          <a:p>
            <a:r>
              <a:rPr lang="en-US" dirty="0"/>
              <a:t>Brief history of the high-level US interest in the topic</a:t>
            </a:r>
          </a:p>
        </p:txBody>
      </p:sp>
      <p:pic>
        <p:nvPicPr>
          <p:cNvPr id="9" name="Picture 8" descr="Report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12" y="3153740"/>
            <a:ext cx="1885950" cy="2437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NER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097" y="2742840"/>
            <a:ext cx="1712119" cy="22157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ERCcove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618" y="2187222"/>
            <a:ext cx="1714500" cy="22157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ERC_779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842" y="2073213"/>
            <a:ext cx="18288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EOP_010-1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677" y="1964103"/>
            <a:ext cx="2000250" cy="2597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6686" y="2146902"/>
            <a:ext cx="2004038" cy="260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4100241" y="2315211"/>
            <a:ext cx="2095806" cy="2706368"/>
            <a:chOff x="5559836" y="2280963"/>
            <a:chExt cx="2794408" cy="3608490"/>
          </a:xfrm>
        </p:grpSpPr>
        <p:sp>
          <p:nvSpPr>
            <p:cNvPr id="16" name="Rectangle 15"/>
            <p:cNvSpPr/>
            <p:nvPr/>
          </p:nvSpPr>
          <p:spPr>
            <a:xfrm>
              <a:off x="5596472" y="2339182"/>
              <a:ext cx="2709302" cy="3498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59836" y="2280963"/>
              <a:ext cx="2794408" cy="360849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612788" y="2784735"/>
            <a:ext cx="1962980" cy="2594910"/>
            <a:chOff x="6178374" y="1405427"/>
            <a:chExt cx="2761070" cy="3649925"/>
          </a:xfrm>
        </p:grpSpPr>
        <p:sp>
          <p:nvSpPr>
            <p:cNvPr id="19" name="Rectangle 18"/>
            <p:cNvSpPr/>
            <p:nvPr/>
          </p:nvSpPr>
          <p:spPr>
            <a:xfrm>
              <a:off x="6178374" y="1405427"/>
              <a:ext cx="2761070" cy="364992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15010" y="1502357"/>
              <a:ext cx="2665492" cy="3438921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029974" y="3046547"/>
            <a:ext cx="1964316" cy="2525998"/>
            <a:chOff x="6706632" y="2919062"/>
            <a:chExt cx="2619088" cy="3367997"/>
          </a:xfrm>
        </p:grpSpPr>
        <p:sp>
          <p:nvSpPr>
            <p:cNvPr id="23" name="Rectangle 22"/>
            <p:cNvSpPr/>
            <p:nvPr/>
          </p:nvSpPr>
          <p:spPr>
            <a:xfrm>
              <a:off x="6706632" y="2919062"/>
              <a:ext cx="2619088" cy="3367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95564" y="3028533"/>
              <a:ext cx="2448923" cy="31855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91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care?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F627-356F-AA43-B4A4-A8DEE0843C1F}" type="slidenum">
              <a:rPr lang="en-US" smtClean="0"/>
              <a:t>4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98560" y="1952368"/>
            <a:ext cx="45148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sz="2100" dirty="0">
                <a:latin typeface="+mn-lt"/>
                <a:cs typeface="Calibri"/>
              </a:rPr>
              <a:t>GIC-driven half-cycle saturation of power transformers can cause:</a:t>
            </a:r>
          </a:p>
          <a:p>
            <a:pPr lvl="1" eaLnBrk="1" hangingPunct="1">
              <a:spcBef>
                <a:spcPct val="20000"/>
              </a:spcBef>
              <a:buFont typeface="Wingdings" charset="0"/>
              <a:buChar char="Ø"/>
            </a:pPr>
            <a:endParaRPr lang="en-US" sz="2100" dirty="0">
              <a:latin typeface="+mn-lt"/>
              <a:cs typeface="Calibri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257300" y="1884504"/>
            <a:ext cx="7029450" cy="1382315"/>
            <a:chOff x="152400" y="1357312"/>
            <a:chExt cx="9372600" cy="18430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1357312"/>
              <a:ext cx="2743200" cy="18430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Content Placeholder 2"/>
            <p:cNvSpPr txBox="1">
              <a:spLocks/>
            </p:cNvSpPr>
            <p:nvPr/>
          </p:nvSpPr>
          <p:spPr bwMode="auto">
            <a:xfrm>
              <a:off x="3232150" y="2438400"/>
              <a:ext cx="629285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914400" indent="-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lvl="1" eaLnBrk="1" hangingPunct="1">
                <a:spcBef>
                  <a:spcPct val="20000"/>
                </a:spcBef>
                <a:buFont typeface="Wingdings" charset="0"/>
                <a:buChar char="Ø"/>
              </a:pPr>
              <a:r>
                <a:rPr lang="en-US" sz="1875" dirty="0">
                  <a:solidFill>
                    <a:srgbClr val="3366FF"/>
                  </a:solidFill>
                  <a:latin typeface="+mn-lt"/>
                  <a:cs typeface="Calibri"/>
                </a:rPr>
                <a:t>Leakage magnetic fields.</a:t>
              </a:r>
            </a:p>
            <a:p>
              <a:pPr lvl="2" eaLnBrk="1" hangingPunct="1">
                <a:spcBef>
                  <a:spcPct val="20000"/>
                </a:spcBef>
              </a:pPr>
              <a:r>
                <a:rPr lang="en-US" sz="1875" dirty="0">
                  <a:solidFill>
                    <a:srgbClr val="3366FF"/>
                  </a:solidFill>
                  <a:latin typeface="+mn-lt"/>
                  <a:cs typeface="Calibri"/>
                  <a:sym typeface="Wingdings" charset="0"/>
                </a:rPr>
                <a:t></a:t>
              </a:r>
              <a:r>
                <a:rPr lang="en-US" sz="1875" dirty="0">
                  <a:solidFill>
                    <a:srgbClr val="3366FF"/>
                  </a:solidFill>
                  <a:latin typeface="+mn-lt"/>
                  <a:cs typeface="Calibri"/>
                </a:rPr>
                <a:t>Transformer heating</a:t>
              </a:r>
            </a:p>
            <a:p>
              <a:pPr lvl="1" eaLnBrk="1" hangingPunct="1">
                <a:spcBef>
                  <a:spcPct val="20000"/>
                </a:spcBef>
                <a:buFont typeface="Wingdings" charset="0"/>
                <a:buChar char="Ø"/>
              </a:pPr>
              <a:endParaRPr lang="en-US" sz="1875" dirty="0">
                <a:latin typeface="+mn-lt"/>
                <a:cs typeface="Calibri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714500" y="2923918"/>
            <a:ext cx="6572250" cy="1257300"/>
            <a:chOff x="762000" y="2743200"/>
            <a:chExt cx="8763000" cy="1676400"/>
          </a:xfrm>
        </p:grpSpPr>
        <p:pic>
          <p:nvPicPr>
            <p:cNvPr id="10" name="Picture 9" descr="MalmoBlackout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762000" y="2743200"/>
              <a:ext cx="2625725" cy="1676400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11" name="Content Placeholder 2"/>
            <p:cNvSpPr txBox="1">
              <a:spLocks/>
            </p:cNvSpPr>
            <p:nvPr/>
          </p:nvSpPr>
          <p:spPr bwMode="auto">
            <a:xfrm>
              <a:off x="3232150" y="3352800"/>
              <a:ext cx="629285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914400" indent="-4572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lvl="1" eaLnBrk="1" hangingPunct="1">
                <a:spcBef>
                  <a:spcPct val="20000"/>
                </a:spcBef>
                <a:buFont typeface="Wingdings" charset="2"/>
                <a:buChar char="Ø"/>
                <a:defRPr/>
              </a:pPr>
              <a:r>
                <a:rPr lang="en-US" sz="1875" dirty="0">
                  <a:latin typeface="+mn-lt"/>
                  <a:cs typeface="Calibri"/>
                </a:rPr>
                <a:t>Harmonic currents.</a:t>
              </a:r>
            </a:p>
            <a:p>
              <a:pPr marL="342900" lvl="1" indent="0" eaLnBrk="1" hangingPunct="1">
                <a:spcBef>
                  <a:spcPct val="20000"/>
                </a:spcBef>
                <a:defRPr/>
              </a:pPr>
              <a:r>
                <a:rPr lang="en-US" sz="1875" dirty="0">
                  <a:latin typeface="+mn-lt"/>
                  <a:cs typeface="Calibri"/>
                  <a:sym typeface="Wingdings"/>
                </a:rPr>
                <a:t>	 Relay tripping</a:t>
              </a:r>
              <a:endParaRPr lang="en-US" sz="1875" dirty="0">
                <a:latin typeface="+mn-lt"/>
                <a:cs typeface="Calibri"/>
              </a:endParaRPr>
            </a:p>
            <a:p>
              <a:pPr lvl="1" eaLnBrk="1" hangingPunct="1">
                <a:spcBef>
                  <a:spcPct val="20000"/>
                </a:spcBef>
                <a:buFont typeface="Wingdings" charset="0"/>
                <a:buChar char="Ø"/>
                <a:defRPr/>
              </a:pPr>
              <a:endParaRPr lang="en-US" sz="1875" dirty="0">
                <a:latin typeface="+mn-lt"/>
                <a:cs typeface="Calibri"/>
              </a:endParaRPr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567112" y="4066918"/>
            <a:ext cx="426243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1875" dirty="0">
                <a:solidFill>
                  <a:srgbClr val="3366FF"/>
                </a:solidFill>
                <a:latin typeface="+mn-lt"/>
                <a:cs typeface="Calibri"/>
              </a:rPr>
              <a:t>Increased reactive power consumption.</a:t>
            </a:r>
          </a:p>
          <a:p>
            <a:pPr marL="342900" lvl="1" indent="0" eaLnBrk="1" hangingPunct="1">
              <a:spcBef>
                <a:spcPct val="20000"/>
              </a:spcBef>
              <a:defRPr/>
            </a:pPr>
            <a:r>
              <a:rPr lang="en-US" sz="1875" dirty="0">
                <a:solidFill>
                  <a:srgbClr val="3366FF"/>
                </a:solidFill>
                <a:latin typeface="+mn-lt"/>
                <a:cs typeface="Calibri"/>
                <a:sym typeface="Wingdings"/>
              </a:rPr>
              <a:t>	 Voltage instability</a:t>
            </a:r>
            <a:endParaRPr lang="en-US" sz="1875" dirty="0">
              <a:solidFill>
                <a:srgbClr val="3366FF"/>
              </a:solidFill>
              <a:latin typeface="+mn-lt"/>
              <a:cs typeface="Calibri"/>
            </a:endParaRPr>
          </a:p>
          <a:p>
            <a:pPr lvl="1" eaLnBrk="1" hangingPunct="1">
              <a:spcBef>
                <a:spcPct val="20000"/>
              </a:spcBef>
              <a:buFont typeface="Wingdings" charset="0"/>
              <a:buChar char="Ø"/>
              <a:defRPr/>
            </a:pPr>
            <a:endParaRPr lang="en-US" sz="1875" dirty="0">
              <a:latin typeface="+mn-lt"/>
              <a:cs typeface="Calibri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371600" y="3618985"/>
            <a:ext cx="2514600" cy="2356966"/>
            <a:chOff x="304800" y="3669957"/>
            <a:chExt cx="3352800" cy="3142621"/>
          </a:xfrm>
        </p:grpSpPr>
        <p:grpSp>
          <p:nvGrpSpPr>
            <p:cNvPr id="14" name="Group 14"/>
            <p:cNvGrpSpPr>
              <a:grpSpLocks/>
            </p:cNvGrpSpPr>
            <p:nvPr/>
          </p:nvGrpSpPr>
          <p:grpSpPr bwMode="auto">
            <a:xfrm>
              <a:off x="381000" y="3669957"/>
              <a:ext cx="3276600" cy="2807043"/>
              <a:chOff x="381000" y="3669957"/>
              <a:chExt cx="3276600" cy="2807043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000" y="3898900"/>
                <a:ext cx="2549525" cy="25781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cxnSp>
            <p:nvCxnSpPr>
              <p:cNvPr id="17" name="Straight Connector 16"/>
              <p:cNvCxnSpPr>
                <a:endCxn id="6" idx="3"/>
              </p:cNvCxnSpPr>
              <p:nvPr/>
            </p:nvCxnSpPr>
            <p:spPr>
              <a:xfrm flipH="1">
                <a:off x="2930525" y="3669957"/>
                <a:ext cx="727075" cy="153035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>
                <a:endCxn id="6" idx="3"/>
              </p:cNvCxnSpPr>
              <p:nvPr/>
            </p:nvCxnSpPr>
            <p:spPr>
              <a:xfrm flipH="1">
                <a:off x="2930525" y="4508157"/>
                <a:ext cx="727075" cy="69215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5"/>
            <p:cNvSpPr txBox="1">
              <a:spLocks noChangeArrowheads="1"/>
            </p:cNvSpPr>
            <p:nvPr/>
          </p:nvSpPr>
          <p:spPr bwMode="auto">
            <a:xfrm>
              <a:off x="304800" y="6474023"/>
              <a:ext cx="2514600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50" dirty="0">
                  <a:latin typeface="Calibri"/>
                  <a:cs typeface="Calibri"/>
                </a:rPr>
                <a:t>Hydro-Québec March 1989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94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of GIC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F627-356F-AA43-B4A4-A8DEE0843C1F}" type="slidenum">
              <a:rPr lang="en-US" smtClean="0"/>
              <a:t>5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39468" y="1534886"/>
            <a:ext cx="752419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50" dirty="0">
                <a:ea typeface="ＭＳ Ｐゴシック" charset="0"/>
                <a:cs typeface="Calibri"/>
              </a:rPr>
              <a:t>Many large solar eruptions are associated with </a:t>
            </a:r>
            <a:r>
              <a:rPr lang="en-US" sz="1950" i="1" dirty="0">
                <a:ea typeface="ＭＳ Ｐゴシック" charset="0"/>
                <a:cs typeface="Calibri"/>
              </a:rPr>
              <a:t>coronal mass ejections</a:t>
            </a:r>
            <a:r>
              <a:rPr lang="en-US" sz="1950" dirty="0">
                <a:ea typeface="ＭＳ Ｐゴシック" charset="0"/>
                <a:cs typeface="Calibri"/>
              </a:rPr>
              <a:t> (CMEs) releasing 10</a:t>
            </a:r>
            <a:r>
              <a:rPr lang="en-US" sz="1950" baseline="30000" dirty="0">
                <a:ea typeface="ＭＳ Ｐゴシック" charset="0"/>
                <a:cs typeface="Calibri"/>
              </a:rPr>
              <a:t>12</a:t>
            </a:r>
            <a:r>
              <a:rPr lang="en-US" sz="1950" dirty="0">
                <a:ea typeface="ＭＳ Ｐゴシック" charset="0"/>
                <a:cs typeface="Calibri"/>
              </a:rPr>
              <a:t>-10</a:t>
            </a:r>
            <a:r>
              <a:rPr lang="en-US" sz="1950" baseline="30000" dirty="0">
                <a:ea typeface="ＭＳ Ｐゴシック" charset="0"/>
                <a:cs typeface="Calibri"/>
              </a:rPr>
              <a:t>13</a:t>
            </a:r>
            <a:r>
              <a:rPr lang="en-US" sz="1950" dirty="0">
                <a:ea typeface="ＭＳ Ｐゴシック" charset="0"/>
                <a:cs typeface="Calibri"/>
              </a:rPr>
              <a:t> kg of solar corona material at speeds of 200-3000 km/s. CMEs drive the most significant geomagnetic activity and GIC.</a:t>
            </a:r>
          </a:p>
          <a:p>
            <a:pPr eaLnBrk="1" hangingPunct="1"/>
            <a:endParaRPr lang="en-US" sz="1950" dirty="0">
              <a:ea typeface="ＭＳ Ｐゴシック" charset="0"/>
              <a:cs typeface="Calibri"/>
            </a:endParaRPr>
          </a:p>
        </p:txBody>
      </p:sp>
      <p:pic>
        <p:nvPicPr>
          <p:cNvPr id="6" name="prom_20120312b copy.mov" descr="/Users/axpulkki/projects/CUA/GraduateProgram/SpaceWeatherCourse_Fall2012/prom_20120312b copy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85" y="2838203"/>
            <a:ext cx="4711673" cy="35315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41090" y="5529553"/>
            <a:ext cx="21633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50" dirty="0">
                <a:latin typeface="+mn-lt"/>
                <a:cs typeface="Calibri"/>
              </a:rPr>
              <a:t>STEREO B 304 Angstrom EUV and white light coronagraph March 12, 2012</a:t>
            </a:r>
          </a:p>
        </p:txBody>
      </p:sp>
    </p:spTree>
    <p:extLst>
      <p:ext uri="{BB962C8B-B14F-4D97-AF65-F5344CB8AC3E}">
        <p14:creationId xmlns:p14="http://schemas.microsoft.com/office/powerpoint/2010/main" val="98809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of GIC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F627-356F-AA43-B4A4-A8DEE0843C1F}" type="slidenum">
              <a:rPr lang="en-US" smtClean="0"/>
              <a:t>6</a:t>
            </a:fld>
            <a:endParaRPr lang="en-US"/>
          </a:p>
        </p:txBody>
      </p:sp>
      <p:pic>
        <p:nvPicPr>
          <p:cNvPr id="3" name="substorms720_short.mov">
            <a:hlinkClick r:id="" action="ppaction://media"/>
            <a:extLst>
              <a:ext uri="{FF2B5EF4-FFF2-40B4-BE49-F238E27FC236}">
                <a16:creationId xmlns:a16="http://schemas.microsoft.com/office/drawing/2014/main" id="{04F04CCD-6F36-6D40-BD98-BE33502AC5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269" y="1907473"/>
            <a:ext cx="7445829" cy="418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3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of GIC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F627-356F-AA43-B4A4-A8DEE0843C1F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MagnetosphericCurrents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14" y="2127648"/>
            <a:ext cx="3771900" cy="30158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501080" y="5232798"/>
            <a:ext cx="45148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latin typeface="Calibri"/>
                <a:cs typeface="Calibri"/>
              </a:rPr>
              <a:t>Russell</a:t>
            </a:r>
            <a:r>
              <a:rPr lang="en-US" sz="1200" dirty="0">
                <a:latin typeface="Calibri"/>
                <a:cs typeface="Calibri"/>
              </a:rPr>
              <a:t> (IEEE Trans. on Plasma Science, 2000)</a:t>
            </a:r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1614064" y="2514600"/>
            <a:ext cx="2228850" cy="1085850"/>
            <a:chOff x="7543800" y="3478647"/>
            <a:chExt cx="2971801" cy="1447800"/>
          </a:xfrm>
        </p:grpSpPr>
        <p:sp>
          <p:nvSpPr>
            <p:cNvPr id="8" name="TextBox 10"/>
            <p:cNvSpPr txBox="1">
              <a:spLocks noChangeArrowheads="1"/>
            </p:cNvSpPr>
            <p:nvPr/>
          </p:nvSpPr>
          <p:spPr bwMode="auto">
            <a:xfrm>
              <a:off x="7543800" y="3478647"/>
              <a:ext cx="220979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dirty="0">
                  <a:latin typeface="Calibri"/>
                  <a:cs typeface="Calibri"/>
                </a:rPr>
                <a:t>≈ 1 MA current into the ionosphere</a:t>
              </a: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rot="10800000">
              <a:off x="8763000" y="3935847"/>
              <a:ext cx="1752601" cy="990600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5271664" y="2821345"/>
            <a:ext cx="2820776" cy="1064858"/>
            <a:chOff x="6477000" y="4267950"/>
            <a:chExt cx="3761035" cy="1420497"/>
          </a:xfrm>
        </p:grpSpPr>
        <p:sp>
          <p:nvSpPr>
            <p:cNvPr id="11" name="TextBox 18"/>
            <p:cNvSpPr txBox="1">
              <a:spLocks noChangeArrowheads="1"/>
            </p:cNvSpPr>
            <p:nvPr/>
          </p:nvSpPr>
          <p:spPr bwMode="auto">
            <a:xfrm>
              <a:off x="7821328" y="4267950"/>
              <a:ext cx="2416707" cy="110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dirty="0">
                  <a:latin typeface="Calibri"/>
                  <a:cs typeface="Calibri"/>
                </a:rPr>
                <a:t>Which powers electric currents in the system that generate the ground magnetic field variations</a:t>
              </a: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 flipV="1">
              <a:off x="6477000" y="4926078"/>
              <a:ext cx="1219200" cy="762369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TextBox 18"/>
          <p:cNvSpPr txBox="1">
            <a:spLocks noChangeArrowheads="1"/>
          </p:cNvSpPr>
          <p:nvPr/>
        </p:nvSpPr>
        <p:spPr bwMode="auto">
          <a:xfrm>
            <a:off x="1131597" y="4530277"/>
            <a:ext cx="1657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alibri"/>
                <a:cs typeface="Calibri"/>
              </a:rPr>
              <a:t>0.1-10 TW of power going in</a:t>
            </a:r>
          </a:p>
        </p:txBody>
      </p:sp>
    </p:spTree>
    <p:extLst>
      <p:ext uri="{BB962C8B-B14F-4D97-AF65-F5344CB8AC3E}">
        <p14:creationId xmlns:p14="http://schemas.microsoft.com/office/powerpoint/2010/main" val="375700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F627-356F-AA43-B4A4-A8DEE0843C1F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GroundEffec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921" y="1895217"/>
            <a:ext cx="5040012" cy="38947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3442904" y="3913622"/>
            <a:ext cx="3830888" cy="897798"/>
            <a:chOff x="3733800" y="3429000"/>
            <a:chExt cx="4572000" cy="1071543"/>
          </a:xfrm>
        </p:grpSpPr>
        <p:cxnSp>
          <p:nvCxnSpPr>
            <p:cNvPr id="7" name="Straight Connector 6"/>
            <p:cNvCxnSpPr/>
            <p:nvPr/>
          </p:nvCxnSpPr>
          <p:spPr bwMode="auto">
            <a:xfrm rot="16200000" flipH="1">
              <a:off x="5143481" y="3619519"/>
              <a:ext cx="685838" cy="304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8060000">
                <a:srgbClr val="000000">
                  <a:alpha val="43000"/>
                </a:srgbClr>
              </a:outerShdw>
            </a:effectLst>
          </p:spPr>
        </p:cxnSp>
        <p:sp>
          <p:nvSpPr>
            <p:cNvPr id="8" name="TextBox 7"/>
            <p:cNvSpPr txBox="1"/>
            <p:nvPr/>
          </p:nvSpPr>
          <p:spPr>
            <a:xfrm>
              <a:off x="3733800" y="4114838"/>
              <a:ext cx="4572000" cy="385705"/>
            </a:xfrm>
            <a:prstGeom prst="rect">
              <a:avLst/>
            </a:prstGeom>
            <a:noFill/>
            <a:effectLst>
              <a:outerShdw blurRad="50800" dist="38100" dir="810000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500" dirty="0">
                  <a:latin typeface="Baskerville Old Face" pitchFamily="-110" charset="0"/>
                </a:rPr>
                <a:t>Geomagnetically induced current (GIC)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D1584EC2-1E33-EE48-A798-2ACF6DA83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3471"/>
            <a:ext cx="7886700" cy="1177218"/>
          </a:xfrm>
        </p:spPr>
        <p:txBody>
          <a:bodyPr/>
          <a:lstStyle/>
          <a:p>
            <a:r>
              <a:rPr lang="en-US" dirty="0"/>
              <a:t>Physics of GIC</a:t>
            </a:r>
          </a:p>
        </p:txBody>
      </p:sp>
    </p:spTree>
    <p:extLst>
      <p:ext uri="{BB962C8B-B14F-4D97-AF65-F5344CB8AC3E}">
        <p14:creationId xmlns:p14="http://schemas.microsoft.com/office/powerpoint/2010/main" val="242873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GIC systems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3F627-356F-AA43-B4A4-A8DEE0843C1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176" y="1623392"/>
            <a:ext cx="5894863" cy="4421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75829" y="6107080"/>
            <a:ext cx="19187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/>
              <a:t>Pulkkinen et al. </a:t>
            </a:r>
            <a:r>
              <a:rPr lang="en-US" sz="1350" dirty="0"/>
              <a:t>(2017)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90613" y="1933126"/>
            <a:ext cx="3220688" cy="2383157"/>
            <a:chOff x="520818" y="1434501"/>
            <a:chExt cx="4294250" cy="317754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693" y="1434501"/>
              <a:ext cx="4236375" cy="28005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520818" y="4211935"/>
              <a:ext cx="255826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i="1" dirty="0"/>
                <a:t>Marti et al. </a:t>
              </a:r>
              <a:r>
                <a:rPr lang="en-US" sz="1350" dirty="0"/>
                <a:t>(2013)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684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WBootcam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Bootcamp" id="{946F70B4-CA45-E948-9A17-032724E6772E}" vid="{6993E403-3612-5047-A199-A2BDDAA2B8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SWBootcamp</Template>
  <TotalTime>16</TotalTime>
  <Words>540</Words>
  <Application>Microsoft Macintosh PowerPoint</Application>
  <PresentationFormat>On-screen Show (4:3)</PresentationFormat>
  <Paragraphs>80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ＭＳ Ｐゴシック</vt:lpstr>
      <vt:lpstr>Arial</vt:lpstr>
      <vt:lpstr>Arial Black</vt:lpstr>
      <vt:lpstr>Baskerville Old Face</vt:lpstr>
      <vt:lpstr>Calibri</vt:lpstr>
      <vt:lpstr>Wingdings</vt:lpstr>
      <vt:lpstr>SWBootcamp</vt:lpstr>
      <vt:lpstr>Geomagnetically Induced Currents</vt:lpstr>
      <vt:lpstr>Contents</vt:lpstr>
      <vt:lpstr>Brief history of the high-level US interest in the topic</vt:lpstr>
      <vt:lpstr>Why do we care?</vt:lpstr>
      <vt:lpstr>Physics of GIC</vt:lpstr>
      <vt:lpstr>Physics of GIC</vt:lpstr>
      <vt:lpstr>Physics of GIC</vt:lpstr>
      <vt:lpstr>Physics of GIC</vt:lpstr>
      <vt:lpstr>The GIC systems science</vt:lpstr>
      <vt:lpstr>Extreme GIC</vt:lpstr>
      <vt:lpstr>Extreme GIC</vt:lpstr>
      <vt:lpstr>Extreme GIC</vt:lpstr>
      <vt:lpstr>NASA GSFC Geomagnetically Induced Currents (GIC) Activities</vt:lpstr>
      <vt:lpstr>Conclusions</vt:lpstr>
      <vt:lpstr>Conclusions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28</cp:revision>
  <dcterms:created xsi:type="dcterms:W3CDTF">2018-06-06T11:59:21Z</dcterms:created>
  <dcterms:modified xsi:type="dcterms:W3CDTF">2018-06-06T12:15:25Z</dcterms:modified>
</cp:coreProperties>
</file>