
<file path=[Content_Types].xml><?xml version="1.0" encoding="utf-8"?>
<Types xmlns="http://schemas.openxmlformats.org/package/2006/content-types">
  <Default Extension="xml" ContentType="application/xml"/>
  <Default Extension="jpeg" ContentType="image/jpeg"/>
  <Default Extension="mpg" ContentType="video/unknown"/>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70" r:id="rId3"/>
    <p:sldId id="257" r:id="rId4"/>
    <p:sldId id="258" r:id="rId5"/>
    <p:sldId id="259" r:id="rId6"/>
    <p:sldId id="260" r:id="rId7"/>
    <p:sldId id="261" r:id="rId8"/>
    <p:sldId id="264" r:id="rId9"/>
    <p:sldId id="262" r:id="rId10"/>
    <p:sldId id="271" r:id="rId11"/>
    <p:sldId id="265" r:id="rId12"/>
    <p:sldId id="263" r:id="rId13"/>
    <p:sldId id="269" r:id="rId14"/>
    <p:sldId id="268" r:id="rId15"/>
    <p:sldId id="266" r:id="rId16"/>
    <p:sldId id="26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6F5"/>
    <a:srgbClr val="3CB0FD"/>
    <a:srgbClr val="1949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92" d="100"/>
          <a:sy n="192" d="100"/>
        </p:scale>
        <p:origin x="-14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32172C-8F8C-B844-8365-F918618153A0}" type="datetimeFigureOut">
              <a:rPr lang="en-US" smtClean="0"/>
              <a:t>6/4/18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F5F16-8AE4-BD45-9ACF-9FA4EF496DD2}" type="slidenum">
              <a:rPr lang="en-US" smtClean="0"/>
              <a:t>‹#›</a:t>
            </a:fld>
            <a:endParaRPr lang="en-US"/>
          </a:p>
        </p:txBody>
      </p:sp>
    </p:spTree>
    <p:extLst>
      <p:ext uri="{BB962C8B-B14F-4D97-AF65-F5344CB8AC3E}">
        <p14:creationId xmlns:p14="http://schemas.microsoft.com/office/powerpoint/2010/main" val="20336406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F5F16-8AE4-BD45-9ACF-9FA4EF496DD2}" type="slidenum">
              <a:rPr lang="en-US" smtClean="0"/>
              <a:t>9</a:t>
            </a:fld>
            <a:endParaRPr lang="en-US"/>
          </a:p>
        </p:txBody>
      </p:sp>
    </p:spTree>
    <p:extLst>
      <p:ext uri="{BB962C8B-B14F-4D97-AF65-F5344CB8AC3E}">
        <p14:creationId xmlns:p14="http://schemas.microsoft.com/office/powerpoint/2010/main" val="97880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F5F16-8AE4-BD45-9ACF-9FA4EF496DD2}" type="slidenum">
              <a:rPr lang="en-US" smtClean="0"/>
              <a:t>13</a:t>
            </a:fld>
            <a:endParaRPr lang="en-US"/>
          </a:p>
        </p:txBody>
      </p:sp>
    </p:spTree>
    <p:extLst>
      <p:ext uri="{BB962C8B-B14F-4D97-AF65-F5344CB8AC3E}">
        <p14:creationId xmlns:p14="http://schemas.microsoft.com/office/powerpoint/2010/main" val="411301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06CF2C-A0A2-C441-9841-91009E75BDB0}"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8C90-779B-304B-91AC-EB18AC9FE95C}" type="slidenum">
              <a:rPr lang="en-US" smtClean="0"/>
              <a:t>‹#›</a:t>
            </a:fld>
            <a:endParaRPr lang="en-US"/>
          </a:p>
        </p:txBody>
      </p:sp>
      <p:sp>
        <p:nvSpPr>
          <p:cNvPr id="7" name="TextBox 6">
            <a:extLst>
              <a:ext uri="{FF2B5EF4-FFF2-40B4-BE49-F238E27FC236}">
                <a16:creationId xmlns:a16="http://schemas.microsoft.com/office/drawing/2014/main" xmlns="" id="{D26FD90C-FEBF-2340-A62A-178F3320BC25}"/>
              </a:ext>
            </a:extLst>
          </p:cNvPr>
          <p:cNvSpPr txBox="1"/>
          <p:nvPr/>
        </p:nvSpPr>
        <p:spPr>
          <a:xfrm>
            <a:off x="1173345" y="19420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860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06CF2C-A0A2-C441-9841-91009E75BDB0}"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69090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24785"/>
            <a:ext cx="1971675" cy="56521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524785"/>
            <a:ext cx="5800725" cy="56521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06CF2C-A0A2-C441-9841-91009E75BDB0}"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119445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13471"/>
            <a:ext cx="7886700" cy="1177218"/>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06CF2C-A0A2-C441-9841-91009E75BDB0}"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143554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6CF2C-A0A2-C441-9841-91009E75BDB0}"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312926913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06CF2C-A0A2-C441-9841-91009E75BDB0}"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135480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80445"/>
            <a:ext cx="7886700" cy="111024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06CF2C-A0A2-C441-9841-91009E75BDB0}" type="datetimeFigureOut">
              <a:rPr lang="en-US" smtClean="0"/>
              <a:t>6/4/18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70984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06CF2C-A0A2-C441-9841-91009E75BDB0}" type="datetimeFigureOut">
              <a:rPr lang="en-US" smtClean="0"/>
              <a:t>6/4/18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206505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6CF2C-A0A2-C441-9841-91009E75BDB0}" type="datetimeFigureOut">
              <a:rPr lang="en-US" smtClean="0"/>
              <a:t>6/4/18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127327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CF2C-A0A2-C441-9841-91009E75BDB0}"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147267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CF2C-A0A2-C441-9841-91009E75BDB0}"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8C90-779B-304B-91AC-EB18AC9FE95C}" type="slidenum">
              <a:rPr lang="en-US" smtClean="0"/>
              <a:t>‹#›</a:t>
            </a:fld>
            <a:endParaRPr lang="en-US"/>
          </a:p>
        </p:txBody>
      </p:sp>
    </p:spTree>
    <p:extLst>
      <p:ext uri="{BB962C8B-B14F-4D97-AF65-F5344CB8AC3E}">
        <p14:creationId xmlns:p14="http://schemas.microsoft.com/office/powerpoint/2010/main" val="2313924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3471"/>
            <a:ext cx="7886700" cy="117721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6CF2C-A0A2-C441-9841-91009E75BDB0}" type="datetimeFigureOut">
              <a:rPr lang="en-US" smtClean="0"/>
              <a:t>6/4/18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28C90-779B-304B-91AC-EB18AC9FE95C}" type="slidenum">
              <a:rPr lang="en-US" smtClean="0"/>
              <a:t>‹#›</a:t>
            </a:fld>
            <a:endParaRPr lang="en-US"/>
          </a:p>
        </p:txBody>
      </p:sp>
      <p:sp>
        <p:nvSpPr>
          <p:cNvPr id="7" name="Rectangle 6">
            <a:extLst>
              <a:ext uri="{FF2B5EF4-FFF2-40B4-BE49-F238E27FC236}">
                <a16:creationId xmlns:a16="http://schemas.microsoft.com/office/drawing/2014/main" xmlns="" id="{DD7FC136-6CBD-B549-BDB6-BDB759BAEBC0}"/>
              </a:ext>
            </a:extLst>
          </p:cNvPr>
          <p:cNvSpPr/>
          <p:nvPr/>
        </p:nvSpPr>
        <p:spPr>
          <a:xfrm>
            <a:off x="0" y="0"/>
            <a:ext cx="9144000" cy="3939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3168B97F-3DC5-A44B-A50C-3390EA7CB4C3}"/>
              </a:ext>
            </a:extLst>
          </p:cNvPr>
          <p:cNvPicPr>
            <a:picLocks noChangeAspect="1"/>
          </p:cNvPicPr>
          <p:nvPr/>
        </p:nvPicPr>
        <p:blipFill>
          <a:blip r:embed="rId13"/>
          <a:stretch>
            <a:fillRect/>
          </a:stretch>
        </p:blipFill>
        <p:spPr>
          <a:xfrm>
            <a:off x="7977133" y="29716"/>
            <a:ext cx="368930" cy="304367"/>
          </a:xfrm>
          <a:prstGeom prst="rect">
            <a:avLst/>
          </a:prstGeom>
        </p:spPr>
      </p:pic>
      <p:pic>
        <p:nvPicPr>
          <p:cNvPr id="11" name="Picture 10">
            <a:extLst>
              <a:ext uri="{FF2B5EF4-FFF2-40B4-BE49-F238E27FC236}">
                <a16:creationId xmlns:a16="http://schemas.microsoft.com/office/drawing/2014/main" xmlns="" id="{0ED8E5D6-4932-5D41-8FC7-04C1209ED54E}"/>
              </a:ext>
            </a:extLst>
          </p:cNvPr>
          <p:cNvPicPr>
            <a:picLocks noChangeAspect="1"/>
          </p:cNvPicPr>
          <p:nvPr/>
        </p:nvPicPr>
        <p:blipFill>
          <a:blip r:embed="rId14"/>
          <a:stretch>
            <a:fillRect/>
          </a:stretch>
        </p:blipFill>
        <p:spPr>
          <a:xfrm>
            <a:off x="8714416" y="941"/>
            <a:ext cx="363228" cy="365126"/>
          </a:xfrm>
          <a:prstGeom prst="rect">
            <a:avLst/>
          </a:prstGeom>
        </p:spPr>
      </p:pic>
      <p:pic>
        <p:nvPicPr>
          <p:cNvPr id="13" name="Picture 12">
            <a:extLst>
              <a:ext uri="{FF2B5EF4-FFF2-40B4-BE49-F238E27FC236}">
                <a16:creationId xmlns:a16="http://schemas.microsoft.com/office/drawing/2014/main" xmlns="" id="{C02B9232-68E2-B344-8B0E-E1503075D068}"/>
              </a:ext>
            </a:extLst>
          </p:cNvPr>
          <p:cNvPicPr>
            <a:picLocks noChangeAspect="1"/>
          </p:cNvPicPr>
          <p:nvPr/>
        </p:nvPicPr>
        <p:blipFill>
          <a:blip r:embed="rId15"/>
          <a:stretch>
            <a:fillRect/>
          </a:stretch>
        </p:blipFill>
        <p:spPr>
          <a:xfrm>
            <a:off x="8341228" y="30657"/>
            <a:ext cx="367777" cy="304367"/>
          </a:xfrm>
          <a:prstGeom prst="rect">
            <a:avLst/>
          </a:prstGeom>
        </p:spPr>
      </p:pic>
      <p:sp>
        <p:nvSpPr>
          <p:cNvPr id="14" name="TextBox 13">
            <a:extLst>
              <a:ext uri="{FF2B5EF4-FFF2-40B4-BE49-F238E27FC236}">
                <a16:creationId xmlns:a16="http://schemas.microsoft.com/office/drawing/2014/main" xmlns="" id="{B90DA777-5124-2B4F-BE1A-34CEB1B45138}"/>
              </a:ext>
            </a:extLst>
          </p:cNvPr>
          <p:cNvSpPr txBox="1"/>
          <p:nvPr/>
        </p:nvSpPr>
        <p:spPr>
          <a:xfrm>
            <a:off x="0" y="2092"/>
            <a:ext cx="3746612" cy="369332"/>
          </a:xfrm>
          <a:prstGeom prst="rect">
            <a:avLst/>
          </a:prstGeom>
          <a:noFill/>
        </p:spPr>
        <p:txBody>
          <a:bodyPr wrap="square" rtlCol="0">
            <a:spAutoFit/>
          </a:bodyPr>
          <a:lstStyle/>
          <a:p>
            <a:r>
              <a:rPr lang="en-US" b="1" dirty="0">
                <a:solidFill>
                  <a:schemeClr val="bg1"/>
                </a:solidFill>
              </a:rPr>
              <a:t>Space Weather</a:t>
            </a:r>
            <a:r>
              <a:rPr lang="en-US" dirty="0">
                <a:solidFill>
                  <a:schemeClr val="bg1"/>
                </a:solidFill>
              </a:rPr>
              <a:t> Bootcamp 2018</a:t>
            </a:r>
          </a:p>
        </p:txBody>
      </p:sp>
    </p:spTree>
    <p:extLst>
      <p:ext uri="{BB962C8B-B14F-4D97-AF65-F5344CB8AC3E}">
        <p14:creationId xmlns:p14="http://schemas.microsoft.com/office/powerpoint/2010/main" val="183882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 Id="rId3" Type="http://schemas.openxmlformats.org/officeDocument/2006/relationships/image" Target="../media/image2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mailto:michael.s.kirk@nasa.gov"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hyperlink" Target="https://link.springer.com/article/10.12942/lrsp-2009-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g"/><Relationship Id="rId2" Type="http://schemas.openxmlformats.org/officeDocument/2006/relationships/video" Target="../media/media1.m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Coronal Holes </a:t>
            </a:r>
            <a:br>
              <a:rPr lang="en-US" dirty="0" smtClean="0"/>
            </a:br>
            <a:r>
              <a:rPr lang="en-US" dirty="0" smtClean="0"/>
              <a:t>and </a:t>
            </a:r>
            <a:r>
              <a:rPr lang="en-US" dirty="0" err="1" smtClean="0"/>
              <a:t>SWx</a:t>
            </a:r>
            <a:endParaRPr lang="en-US" dirty="0"/>
          </a:p>
        </p:txBody>
      </p:sp>
      <p:sp>
        <p:nvSpPr>
          <p:cNvPr id="3" name="Subtitle 2"/>
          <p:cNvSpPr>
            <a:spLocks noGrp="1"/>
          </p:cNvSpPr>
          <p:nvPr>
            <p:ph type="subTitle" idx="1"/>
          </p:nvPr>
        </p:nvSpPr>
        <p:spPr>
          <a:xfrm>
            <a:off x="1143000" y="5092544"/>
            <a:ext cx="6858000" cy="1181780"/>
          </a:xfrm>
        </p:spPr>
        <p:txBody>
          <a:bodyPr>
            <a:normAutofit/>
          </a:bodyPr>
          <a:lstStyle/>
          <a:p>
            <a:r>
              <a:rPr lang="en-US" sz="2000" dirty="0" smtClean="0"/>
              <a:t>Michael S.F. Kirk </a:t>
            </a:r>
          </a:p>
          <a:p>
            <a:r>
              <a:rPr lang="en-US" sz="1800" dirty="0" smtClean="0"/>
              <a:t>[NASA GSFC | CUA] </a:t>
            </a:r>
          </a:p>
          <a:p>
            <a:r>
              <a:rPr lang="en-US" sz="1800" dirty="0" smtClean="0"/>
              <a:t>June 5, 2018</a:t>
            </a:r>
            <a:endParaRPr lang="en-US" sz="1800" dirty="0"/>
          </a:p>
        </p:txBody>
      </p:sp>
      <p:grpSp>
        <p:nvGrpSpPr>
          <p:cNvPr id="12" name="Group 11"/>
          <p:cNvGrpSpPr/>
          <p:nvPr/>
        </p:nvGrpSpPr>
        <p:grpSpPr>
          <a:xfrm>
            <a:off x="-3645032" y="4114665"/>
            <a:ext cx="16483781" cy="628696"/>
            <a:chOff x="-3645032" y="4114665"/>
            <a:chExt cx="16483781" cy="628696"/>
          </a:xfrm>
        </p:grpSpPr>
        <p:sp>
          <p:nvSpPr>
            <p:cNvPr id="5" name="Oval 4"/>
            <p:cNvSpPr/>
            <p:nvPr/>
          </p:nvSpPr>
          <p:spPr>
            <a:xfrm>
              <a:off x="4526457" y="4268353"/>
              <a:ext cx="141905" cy="319272"/>
            </a:xfrm>
            <a:prstGeom prst="ellipse">
              <a:avLst/>
            </a:prstGeom>
            <a:noFill/>
            <a:ln w="38100" cmpd="sng">
              <a:gradFill flip="none" rotWithShape="1">
                <a:gsLst>
                  <a:gs pos="0">
                    <a:schemeClr val="tx2">
                      <a:lumMod val="90000"/>
                    </a:schemeClr>
                  </a:gs>
                  <a:gs pos="100000">
                    <a:schemeClr val="bg2">
                      <a:lumMod val="60000"/>
                      <a:lumOff val="40000"/>
                    </a:schemeClr>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686310" y="4114665"/>
              <a:ext cx="8152439" cy="627357"/>
              <a:chOff x="4613706" y="4460983"/>
              <a:chExt cx="8152439" cy="627357"/>
            </a:xfrm>
          </p:grpSpPr>
          <p:sp>
            <p:nvSpPr>
              <p:cNvPr id="10" name="Arc 9"/>
              <p:cNvSpPr/>
              <p:nvPr/>
            </p:nvSpPr>
            <p:spPr>
              <a:xfrm rot="10800000">
                <a:off x="4613706" y="4460983"/>
                <a:ext cx="8152439" cy="306973"/>
              </a:xfrm>
              <a:prstGeom prst="arc">
                <a:avLst>
                  <a:gd name="adj1" fmla="val 15835837"/>
                  <a:gd name="adj2" fmla="val 21592672"/>
                </a:avLst>
              </a:prstGeom>
              <a:ln>
                <a:gradFill flip="none" rotWithShape="1">
                  <a:gsLst>
                    <a:gs pos="0">
                      <a:schemeClr val="tx2">
                        <a:lumMod val="90000"/>
                      </a:schemeClr>
                    </a:gs>
                    <a:gs pos="100000">
                      <a:schemeClr val="bg2">
                        <a:lumMod val="60000"/>
                        <a:lumOff val="40000"/>
                      </a:schemeClr>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a:off x="4613706" y="4781367"/>
                <a:ext cx="8152439" cy="306973"/>
              </a:xfrm>
              <a:prstGeom prst="arc">
                <a:avLst>
                  <a:gd name="adj1" fmla="val 10806451"/>
                  <a:gd name="adj2" fmla="val 16590719"/>
                </a:avLst>
              </a:prstGeom>
              <a:ln>
                <a:gradFill flip="none" rotWithShape="1">
                  <a:gsLst>
                    <a:gs pos="0">
                      <a:schemeClr val="tx2">
                        <a:lumMod val="90000"/>
                      </a:schemeClr>
                    </a:gs>
                    <a:gs pos="100000">
                      <a:schemeClr val="bg2">
                        <a:lumMod val="60000"/>
                        <a:lumOff val="40000"/>
                      </a:schemeClr>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 name="Group 6"/>
            <p:cNvGrpSpPr/>
            <p:nvPr/>
          </p:nvGrpSpPr>
          <p:grpSpPr>
            <a:xfrm rot="10800000">
              <a:off x="-3645032" y="4116004"/>
              <a:ext cx="8152439" cy="627357"/>
              <a:chOff x="4613706" y="4460983"/>
              <a:chExt cx="8152439" cy="627357"/>
            </a:xfrm>
          </p:grpSpPr>
          <p:sp>
            <p:nvSpPr>
              <p:cNvPr id="8" name="Arc 7"/>
              <p:cNvSpPr/>
              <p:nvPr/>
            </p:nvSpPr>
            <p:spPr>
              <a:xfrm rot="10800000">
                <a:off x="4613706" y="4460983"/>
                <a:ext cx="8152439" cy="306973"/>
              </a:xfrm>
              <a:prstGeom prst="arc">
                <a:avLst>
                  <a:gd name="adj1" fmla="val 15835837"/>
                  <a:gd name="adj2" fmla="val 21592672"/>
                </a:avLst>
              </a:prstGeom>
              <a:ln>
                <a:gradFill flip="none" rotWithShape="1">
                  <a:gsLst>
                    <a:gs pos="0">
                      <a:schemeClr val="tx2">
                        <a:lumMod val="90000"/>
                      </a:schemeClr>
                    </a:gs>
                    <a:gs pos="100000">
                      <a:schemeClr val="bg2">
                        <a:lumMod val="60000"/>
                        <a:lumOff val="40000"/>
                      </a:schemeClr>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a:off x="4613706" y="4781367"/>
                <a:ext cx="8152439" cy="306973"/>
              </a:xfrm>
              <a:prstGeom prst="arc">
                <a:avLst>
                  <a:gd name="adj1" fmla="val 10806451"/>
                  <a:gd name="adj2" fmla="val 16590719"/>
                </a:avLst>
              </a:prstGeom>
              <a:ln>
                <a:gradFill flip="none" rotWithShape="1">
                  <a:gsLst>
                    <a:gs pos="0">
                      <a:schemeClr val="tx2">
                        <a:lumMod val="90000"/>
                      </a:schemeClr>
                    </a:gs>
                    <a:gs pos="100000">
                      <a:schemeClr val="bg2">
                        <a:lumMod val="60000"/>
                        <a:lumOff val="40000"/>
                      </a:schemeClr>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40993276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ronasolarwind.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3945"/>
            <a:ext cx="9137173" cy="5143500"/>
          </a:xfrm>
          <a:prstGeom prst="rect">
            <a:avLst/>
          </a:prstGeom>
        </p:spPr>
      </p:pic>
      <p:sp>
        <p:nvSpPr>
          <p:cNvPr id="4" name="Title 1"/>
          <p:cNvSpPr>
            <a:spLocks noGrp="1"/>
          </p:cNvSpPr>
          <p:nvPr>
            <p:ph type="title"/>
          </p:nvPr>
        </p:nvSpPr>
        <p:spPr>
          <a:xfrm>
            <a:off x="163865" y="224358"/>
            <a:ext cx="8616560" cy="1143000"/>
          </a:xfrm>
        </p:spPr>
        <p:txBody>
          <a:bodyPr>
            <a:normAutofit fontScale="90000"/>
          </a:bodyPr>
          <a:lstStyle/>
          <a:p>
            <a:r>
              <a:rPr lang="en-US" b="1" dirty="0" smtClean="0">
                <a:solidFill>
                  <a:schemeClr val="bg1"/>
                </a:solidFill>
                <a:latin typeface="+mn-lt"/>
                <a:cs typeface="Avenir Next Medium"/>
              </a:rPr>
              <a:t>Coronal Holes and Space Weather</a:t>
            </a:r>
            <a:endParaRPr lang="en-US" b="1" dirty="0">
              <a:solidFill>
                <a:schemeClr val="bg1"/>
              </a:solidFill>
              <a:latin typeface="+mn-lt"/>
              <a:cs typeface="Avenir Next Medium"/>
            </a:endParaRPr>
          </a:p>
        </p:txBody>
      </p:sp>
      <p:pic>
        <p:nvPicPr>
          <p:cNvPr id="5" name="Picture 4" descr="data2.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2833130" y="2002202"/>
            <a:ext cx="3494254" cy="1966986"/>
          </a:xfrm>
          <a:prstGeom prst="rect">
            <a:avLst/>
          </a:prstGeom>
        </p:spPr>
      </p:pic>
      <p:pic>
        <p:nvPicPr>
          <p:cNvPr id="7" name="Picture 6" descr="Swarm_Steve.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9486" y="2185379"/>
            <a:ext cx="2867687" cy="1610684"/>
          </a:xfrm>
          <a:prstGeom prst="rect">
            <a:avLst/>
          </a:prstGeom>
        </p:spPr>
      </p:pic>
      <p:pic>
        <p:nvPicPr>
          <p:cNvPr id="8" name="Picture 7" descr="Screen Shot 2018-05-10 at 3.29.49 PM.png"/>
          <p:cNvPicPr>
            <a:picLocks noChangeAspect="1"/>
          </p:cNvPicPr>
          <p:nvPr/>
        </p:nvPicPr>
        <p:blipFill rotWithShape="1">
          <a:blip r:embed="rId5">
            <a:extLst>
              <a:ext uri="{28A0092B-C50C-407E-A947-70E740481C1C}">
                <a14:useLocalDpi xmlns:a14="http://schemas.microsoft.com/office/drawing/2010/main" val="0"/>
              </a:ext>
            </a:extLst>
          </a:blip>
          <a:srcRect l="8666" t="8191" r="11531" b="5264"/>
          <a:stretch/>
        </p:blipFill>
        <p:spPr>
          <a:xfrm>
            <a:off x="266619" y="1831371"/>
            <a:ext cx="2353281" cy="2350613"/>
          </a:xfrm>
          <a:prstGeom prst="ellipse">
            <a:avLst/>
          </a:prstGeom>
        </p:spPr>
      </p:pic>
      <p:pic>
        <p:nvPicPr>
          <p:cNvPr id="9" name="Picture 8" descr="Parker_Solar_Probe_transparen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8632" y="2706173"/>
            <a:ext cx="958391" cy="666310"/>
          </a:xfrm>
          <a:prstGeom prst="rect">
            <a:avLst/>
          </a:prstGeom>
        </p:spPr>
      </p:pic>
      <p:grpSp>
        <p:nvGrpSpPr>
          <p:cNvPr id="20" name="Group 19"/>
          <p:cNvGrpSpPr/>
          <p:nvPr/>
        </p:nvGrpSpPr>
        <p:grpSpPr>
          <a:xfrm>
            <a:off x="1564637" y="3039328"/>
            <a:ext cx="6041038" cy="3818672"/>
            <a:chOff x="1564637" y="3039328"/>
            <a:chExt cx="6041038" cy="3818672"/>
          </a:xfrm>
        </p:grpSpPr>
        <p:grpSp>
          <p:nvGrpSpPr>
            <p:cNvPr id="15" name="Group 14"/>
            <p:cNvGrpSpPr/>
            <p:nvPr/>
          </p:nvGrpSpPr>
          <p:grpSpPr>
            <a:xfrm>
              <a:off x="1564637" y="4411380"/>
              <a:ext cx="6041038" cy="2446620"/>
              <a:chOff x="1564637" y="4411380"/>
              <a:chExt cx="6041038" cy="2446620"/>
            </a:xfrm>
          </p:grpSpPr>
          <p:grpSp>
            <p:nvGrpSpPr>
              <p:cNvPr id="12" name="Group 11"/>
              <p:cNvGrpSpPr/>
              <p:nvPr/>
            </p:nvGrpSpPr>
            <p:grpSpPr>
              <a:xfrm>
                <a:off x="1564637" y="4411380"/>
                <a:ext cx="6041038" cy="2446620"/>
                <a:chOff x="1564637" y="4411380"/>
                <a:chExt cx="6041038" cy="2446620"/>
              </a:xfrm>
            </p:grpSpPr>
            <p:pic>
              <p:nvPicPr>
                <p:cNvPr id="10" name="Picture 9"/>
                <p:cNvPicPr>
                  <a:picLocks noChangeAspect="1"/>
                </p:cNvPicPr>
                <p:nvPr/>
              </p:nvPicPr>
              <p:blipFill>
                <a:blip r:embed="rId7"/>
                <a:stretch>
                  <a:fillRect/>
                </a:stretch>
              </p:blipFill>
              <p:spPr>
                <a:xfrm>
                  <a:off x="1564637" y="4411380"/>
                  <a:ext cx="6041038" cy="2446620"/>
                </a:xfrm>
                <a:prstGeom prst="rect">
                  <a:avLst/>
                </a:prstGeom>
              </p:spPr>
            </p:pic>
            <p:sp>
              <p:nvSpPr>
                <p:cNvPr id="11" name="Oval 10"/>
                <p:cNvSpPr/>
                <p:nvPr/>
              </p:nvSpPr>
              <p:spPr>
                <a:xfrm>
                  <a:off x="6436798" y="4856419"/>
                  <a:ext cx="218829" cy="1512631"/>
                </a:xfrm>
                <a:prstGeom prst="ellipse">
                  <a:avLst/>
                </a:prstGeom>
                <a:noFill/>
                <a:ln w="38100" cmpd="sng">
                  <a:solidFill>
                    <a:srgbClr val="0D26F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Arrow Connector 13"/>
              <p:cNvCxnSpPr>
                <a:stCxn id="11" idx="1"/>
              </p:cNvCxnSpPr>
              <p:nvPr/>
            </p:nvCxnSpPr>
            <p:spPr>
              <a:xfrm flipH="1">
                <a:off x="4651375" y="5077939"/>
                <a:ext cx="1817470" cy="103661"/>
              </a:xfrm>
              <a:prstGeom prst="straightConnector1">
                <a:avLst/>
              </a:prstGeom>
              <a:ln w="28575" cmpd="sng">
                <a:solidFill>
                  <a:srgbClr val="0D26F5"/>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a:stCxn id="9" idx="1"/>
            </p:cNvCxnSpPr>
            <p:nvPr/>
          </p:nvCxnSpPr>
          <p:spPr>
            <a:xfrm flipH="1">
              <a:off x="3605014" y="3039328"/>
              <a:ext cx="2103618" cy="1624178"/>
            </a:xfrm>
            <a:prstGeom prst="straightConnector1">
              <a:avLst/>
            </a:prstGeom>
            <a:ln w="28575"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520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65" y="280492"/>
            <a:ext cx="8616560" cy="1143000"/>
          </a:xfrm>
        </p:spPr>
        <p:txBody>
          <a:bodyPr>
            <a:normAutofit/>
          </a:bodyPr>
          <a:lstStyle/>
          <a:p>
            <a:r>
              <a:rPr lang="en-US" b="1" dirty="0" smtClean="0">
                <a:latin typeface="+mn-lt"/>
                <a:cs typeface="Avenir Next Medium"/>
              </a:rPr>
              <a:t>Coronal Holes </a:t>
            </a:r>
            <a:r>
              <a:rPr lang="en-US" b="1" dirty="0" smtClean="0">
                <a:latin typeface="+mn-lt"/>
                <a:cs typeface="Avenir Next Medium"/>
              </a:rPr>
              <a:t>to Earth</a:t>
            </a:r>
            <a:endParaRPr lang="en-US" b="1" dirty="0">
              <a:latin typeface="+mn-lt"/>
              <a:cs typeface="Avenir Next Medium"/>
            </a:endParaRPr>
          </a:p>
        </p:txBody>
      </p:sp>
      <p:sp>
        <p:nvSpPr>
          <p:cNvPr id="5" name="Rectangle 4"/>
          <p:cNvSpPr/>
          <p:nvPr/>
        </p:nvSpPr>
        <p:spPr>
          <a:xfrm>
            <a:off x="541301" y="1178336"/>
            <a:ext cx="8239124" cy="830997"/>
          </a:xfrm>
          <a:prstGeom prst="rect">
            <a:avLst/>
          </a:prstGeom>
        </p:spPr>
        <p:txBody>
          <a:bodyPr wrap="square">
            <a:spAutoFit/>
          </a:bodyPr>
          <a:lstStyle/>
          <a:p>
            <a:r>
              <a:rPr lang="en-US" sz="2400" dirty="0"/>
              <a:t>A high speed stream can cause an energetic electron flux enhancement </a:t>
            </a:r>
            <a:r>
              <a:rPr lang="en-US" sz="2400" dirty="0" smtClean="0"/>
              <a:t>and magnetic field disturbances on Earth. </a:t>
            </a:r>
            <a:endParaRPr lang="en-US" sz="2400" dirty="0"/>
          </a:p>
        </p:txBody>
      </p:sp>
      <p:pic>
        <p:nvPicPr>
          <p:cNvPr id="6" name="Picture 5"/>
          <p:cNvPicPr>
            <a:picLocks noChangeAspect="1"/>
          </p:cNvPicPr>
          <p:nvPr/>
        </p:nvPicPr>
        <p:blipFill>
          <a:blip r:embed="rId2"/>
          <a:stretch>
            <a:fillRect/>
          </a:stretch>
        </p:blipFill>
        <p:spPr>
          <a:xfrm>
            <a:off x="292360" y="2084693"/>
            <a:ext cx="4645540" cy="3948709"/>
          </a:xfrm>
          <a:prstGeom prst="rect">
            <a:avLst/>
          </a:prstGeom>
        </p:spPr>
      </p:pic>
      <p:pic>
        <p:nvPicPr>
          <p:cNvPr id="7" name="Picture 6" descr="Screen Shot 2018-05-10 at 3.29.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357" y="2245170"/>
            <a:ext cx="4039146" cy="3720369"/>
          </a:xfrm>
          <a:prstGeom prst="rect">
            <a:avLst/>
          </a:prstGeom>
        </p:spPr>
      </p:pic>
      <p:sp>
        <p:nvSpPr>
          <p:cNvPr id="8" name="TextBox 7"/>
          <p:cNvSpPr txBox="1"/>
          <p:nvPr/>
        </p:nvSpPr>
        <p:spPr>
          <a:xfrm>
            <a:off x="6702705" y="5977882"/>
            <a:ext cx="2336798" cy="338554"/>
          </a:xfrm>
          <a:prstGeom prst="rect">
            <a:avLst/>
          </a:prstGeom>
          <a:noFill/>
        </p:spPr>
        <p:txBody>
          <a:bodyPr wrap="none" rtlCol="0">
            <a:spAutoFit/>
          </a:bodyPr>
          <a:lstStyle/>
          <a:p>
            <a:r>
              <a:rPr lang="en-US" sz="1600" dirty="0" smtClean="0"/>
              <a:t>AIA 193Å | May 4, 2018</a:t>
            </a:r>
            <a:endParaRPr lang="en-US" sz="1600" dirty="0"/>
          </a:p>
        </p:txBody>
      </p:sp>
      <p:sp>
        <p:nvSpPr>
          <p:cNvPr id="10" name="Rectangle 9"/>
          <p:cNvSpPr/>
          <p:nvPr/>
        </p:nvSpPr>
        <p:spPr>
          <a:xfrm>
            <a:off x="292360" y="6070508"/>
            <a:ext cx="4974917" cy="646331"/>
          </a:xfrm>
          <a:prstGeom prst="rect">
            <a:avLst/>
          </a:prstGeom>
        </p:spPr>
        <p:txBody>
          <a:bodyPr wrap="square">
            <a:spAutoFit/>
          </a:bodyPr>
          <a:lstStyle/>
          <a:p>
            <a:r>
              <a:rPr lang="en-US" dirty="0"/>
              <a:t>K-index quantifies disturbances in the horizontal component of earth's magnetic field</a:t>
            </a:r>
          </a:p>
        </p:txBody>
      </p:sp>
    </p:spTree>
    <p:extLst>
      <p:ext uri="{BB962C8B-B14F-4D97-AF65-F5344CB8AC3E}">
        <p14:creationId xmlns:p14="http://schemas.microsoft.com/office/powerpoint/2010/main" val="7096814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364626"/>
            <a:ext cx="8694104" cy="1143000"/>
          </a:xfrm>
        </p:spPr>
        <p:txBody>
          <a:bodyPr>
            <a:normAutofit/>
          </a:bodyPr>
          <a:lstStyle/>
          <a:p>
            <a:r>
              <a:rPr lang="en-US" sz="3600" b="1" dirty="0" smtClean="0">
                <a:latin typeface="+mn-lt"/>
                <a:cs typeface="Avenir Next Medium"/>
              </a:rPr>
              <a:t>Hole Measurements, </a:t>
            </a:r>
            <a:br>
              <a:rPr lang="en-US" sz="3600" b="1" dirty="0" smtClean="0">
                <a:latin typeface="+mn-lt"/>
                <a:cs typeface="Avenir Next Medium"/>
              </a:rPr>
            </a:br>
            <a:r>
              <a:rPr lang="en-US" sz="3600" b="1" dirty="0">
                <a:latin typeface="+mn-lt"/>
                <a:cs typeface="Avenir Next Medium"/>
              </a:rPr>
              <a:t>	</a:t>
            </a:r>
            <a:r>
              <a:rPr lang="en-US" sz="3600" b="1" dirty="0" smtClean="0">
                <a:latin typeface="+mn-lt"/>
                <a:cs typeface="Avenir Next Medium"/>
              </a:rPr>
              <a:t>	what are they good for? </a:t>
            </a:r>
            <a:endParaRPr lang="en-US" sz="3600" b="1" dirty="0">
              <a:latin typeface="+mn-lt"/>
              <a:cs typeface="Avenir Next Medium"/>
            </a:endParaRPr>
          </a:p>
        </p:txBody>
      </p:sp>
      <p:sp>
        <p:nvSpPr>
          <p:cNvPr id="5" name="Content Placeholder 2"/>
          <p:cNvSpPr>
            <a:spLocks noGrp="1"/>
          </p:cNvSpPr>
          <p:nvPr>
            <p:ph idx="1"/>
          </p:nvPr>
        </p:nvSpPr>
        <p:spPr>
          <a:xfrm>
            <a:off x="323402" y="1507626"/>
            <a:ext cx="8431626" cy="2767388"/>
          </a:xfrm>
        </p:spPr>
        <p:txBody>
          <a:bodyPr>
            <a:noAutofit/>
          </a:bodyPr>
          <a:lstStyle/>
          <a:p>
            <a:r>
              <a:rPr lang="en-US" sz="2300" dirty="0" smtClean="0">
                <a:cs typeface="Avenir Next Medium"/>
              </a:rPr>
              <a:t>Current forecasts are highly dependent on coronal hole size and location (ENLIL, ADAPT). </a:t>
            </a:r>
          </a:p>
          <a:p>
            <a:r>
              <a:rPr lang="en-US" sz="2300" dirty="0" err="1">
                <a:cs typeface="Avenir Next Medium"/>
              </a:rPr>
              <a:t>Geoeffective</a:t>
            </a:r>
            <a:r>
              <a:rPr lang="en-US" sz="2300" dirty="0">
                <a:cs typeface="Avenir Next Medium"/>
              </a:rPr>
              <a:t> impacts of equatorial holes and CMEs are embedded in the quiescent solar wind</a:t>
            </a:r>
            <a:endParaRPr lang="en-US" sz="2300" dirty="0" smtClean="0">
              <a:cs typeface="Avenir Next Medium"/>
            </a:endParaRPr>
          </a:p>
          <a:p>
            <a:r>
              <a:rPr lang="en-US" sz="2300" dirty="0" smtClean="0">
                <a:cs typeface="Avenir Next Medium"/>
              </a:rPr>
              <a:t>A solar cycle measurement that is not activity dependent.</a:t>
            </a:r>
          </a:p>
          <a:p>
            <a:r>
              <a:rPr lang="en-US" sz="2300" dirty="0" smtClean="0">
                <a:cs typeface="Avenir Next Medium"/>
              </a:rPr>
              <a:t>Measurements of the global rearrangement of magnetic field at solar minimum.</a:t>
            </a:r>
            <a:endParaRPr lang="en-US" sz="2300" dirty="0">
              <a:cs typeface="Avenir Next Medium"/>
            </a:endParaRPr>
          </a:p>
        </p:txBody>
      </p:sp>
      <p:pic>
        <p:nvPicPr>
          <p:cNvPr id="6" name="Picture 5" descr="Screen Shot 2017-02-10 at 5.04.49 PM.png"/>
          <p:cNvPicPr>
            <a:picLocks noChangeAspect="1"/>
          </p:cNvPicPr>
          <p:nvPr/>
        </p:nvPicPr>
        <p:blipFill rotWithShape="1">
          <a:blip r:embed="rId2">
            <a:extLst>
              <a:ext uri="{28A0092B-C50C-407E-A947-70E740481C1C}">
                <a14:useLocalDpi xmlns:a14="http://schemas.microsoft.com/office/drawing/2010/main" val="0"/>
              </a:ext>
            </a:extLst>
          </a:blip>
          <a:srcRect t="51945"/>
          <a:stretch/>
        </p:blipFill>
        <p:spPr>
          <a:xfrm>
            <a:off x="1098915" y="4361481"/>
            <a:ext cx="6731623" cy="2032000"/>
          </a:xfrm>
          <a:prstGeom prst="rect">
            <a:avLst/>
          </a:prstGeom>
        </p:spPr>
      </p:pic>
      <p:sp>
        <p:nvSpPr>
          <p:cNvPr id="7" name="TextBox 6"/>
          <p:cNvSpPr txBox="1"/>
          <p:nvPr/>
        </p:nvSpPr>
        <p:spPr>
          <a:xfrm>
            <a:off x="2589388" y="6443963"/>
            <a:ext cx="3922715" cy="369332"/>
          </a:xfrm>
          <a:prstGeom prst="rect">
            <a:avLst/>
          </a:prstGeom>
          <a:noFill/>
        </p:spPr>
        <p:txBody>
          <a:bodyPr wrap="square" rtlCol="0">
            <a:spAutoFit/>
          </a:bodyPr>
          <a:lstStyle/>
          <a:p>
            <a:r>
              <a:rPr lang="en-US" dirty="0" smtClean="0">
                <a:cs typeface="Avenir Next Medium"/>
              </a:rPr>
              <a:t>WSA-ENLIL  Solar Wind Prediction</a:t>
            </a:r>
            <a:endParaRPr lang="en-US" dirty="0">
              <a:cs typeface="Avenir Next Medium"/>
            </a:endParaRPr>
          </a:p>
        </p:txBody>
      </p:sp>
    </p:spTree>
    <p:extLst>
      <p:ext uri="{BB962C8B-B14F-4D97-AF65-F5344CB8AC3E}">
        <p14:creationId xmlns:p14="http://schemas.microsoft.com/office/powerpoint/2010/main" val="38049348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37" y="288142"/>
            <a:ext cx="7886700" cy="1177218"/>
          </a:xfrm>
        </p:spPr>
        <p:txBody>
          <a:bodyPr>
            <a:normAutofit/>
          </a:bodyPr>
          <a:lstStyle/>
          <a:p>
            <a:r>
              <a:rPr lang="en-US" b="1" dirty="0" smtClean="0">
                <a:latin typeface="+mn-lt"/>
              </a:rPr>
              <a:t>Evolution of the Holes</a:t>
            </a:r>
            <a:endParaRPr lang="en-US" b="1" dirty="0">
              <a:latin typeface="+mn-lt"/>
            </a:endParaRPr>
          </a:p>
        </p:txBody>
      </p:sp>
      <p:grpSp>
        <p:nvGrpSpPr>
          <p:cNvPr id="82" name="Group 81"/>
          <p:cNvGrpSpPr/>
          <p:nvPr/>
        </p:nvGrpSpPr>
        <p:grpSpPr>
          <a:xfrm>
            <a:off x="1149640" y="1807106"/>
            <a:ext cx="7017497" cy="4146987"/>
            <a:chOff x="1149640" y="1807106"/>
            <a:chExt cx="7017497" cy="4146987"/>
          </a:xfrm>
        </p:grpSpPr>
        <p:pic>
          <p:nvPicPr>
            <p:cNvPr id="74" name="Picture 73"/>
            <p:cNvPicPr>
              <a:picLocks noChangeAspect="1"/>
            </p:cNvPicPr>
            <p:nvPr/>
          </p:nvPicPr>
          <p:blipFill rotWithShape="1">
            <a:blip r:embed="rId3"/>
            <a:srcRect b="55793"/>
            <a:stretch/>
          </p:blipFill>
          <p:spPr>
            <a:xfrm>
              <a:off x="1149640" y="2345582"/>
              <a:ext cx="6163235" cy="3031689"/>
            </a:xfrm>
            <a:prstGeom prst="rect">
              <a:avLst/>
            </a:prstGeom>
          </p:spPr>
        </p:pic>
        <p:sp>
          <p:nvSpPr>
            <p:cNvPr id="75" name="TextBox 74"/>
            <p:cNvSpPr txBox="1"/>
            <p:nvPr/>
          </p:nvSpPr>
          <p:spPr>
            <a:xfrm>
              <a:off x="6716274" y="5677094"/>
              <a:ext cx="1450863" cy="276999"/>
            </a:xfrm>
            <a:prstGeom prst="rect">
              <a:avLst/>
            </a:prstGeom>
            <a:noFill/>
          </p:spPr>
          <p:txBody>
            <a:bodyPr wrap="none" rtlCol="0">
              <a:spAutoFit/>
            </a:bodyPr>
            <a:lstStyle/>
            <a:p>
              <a:r>
                <a:rPr lang="en-US" sz="1200" dirty="0" err="1" smtClean="0"/>
                <a:t>Lowder</a:t>
              </a:r>
              <a:r>
                <a:rPr lang="en-US" sz="1200" dirty="0" smtClean="0"/>
                <a:t> et al. 2016</a:t>
              </a:r>
              <a:endParaRPr lang="en-US" sz="1200" dirty="0"/>
            </a:p>
          </p:txBody>
        </p:sp>
        <p:sp>
          <p:nvSpPr>
            <p:cNvPr id="77" name="TextBox 76"/>
            <p:cNvSpPr txBox="1"/>
            <p:nvPr/>
          </p:nvSpPr>
          <p:spPr>
            <a:xfrm>
              <a:off x="1990535" y="5311048"/>
              <a:ext cx="698178" cy="369332"/>
            </a:xfrm>
            <a:prstGeom prst="rect">
              <a:avLst/>
            </a:prstGeom>
            <a:noFill/>
          </p:spPr>
          <p:txBody>
            <a:bodyPr wrap="none" rtlCol="0">
              <a:spAutoFit/>
            </a:bodyPr>
            <a:lstStyle/>
            <a:p>
              <a:r>
                <a:rPr lang="en-US" dirty="0" smtClean="0"/>
                <a:t>1997</a:t>
              </a:r>
              <a:endParaRPr lang="en-US" dirty="0"/>
            </a:p>
          </p:txBody>
        </p:sp>
        <p:sp>
          <p:nvSpPr>
            <p:cNvPr id="78" name="TextBox 77"/>
            <p:cNvSpPr txBox="1"/>
            <p:nvPr/>
          </p:nvSpPr>
          <p:spPr>
            <a:xfrm>
              <a:off x="3791881" y="5314081"/>
              <a:ext cx="698178" cy="369332"/>
            </a:xfrm>
            <a:prstGeom prst="rect">
              <a:avLst/>
            </a:prstGeom>
            <a:noFill/>
          </p:spPr>
          <p:txBody>
            <a:bodyPr wrap="none" rtlCol="0">
              <a:spAutoFit/>
            </a:bodyPr>
            <a:lstStyle/>
            <a:p>
              <a:r>
                <a:rPr lang="en-US" dirty="0" smtClean="0"/>
                <a:t>2005</a:t>
              </a:r>
              <a:endParaRPr lang="en-US" dirty="0"/>
            </a:p>
          </p:txBody>
        </p:sp>
        <p:sp>
          <p:nvSpPr>
            <p:cNvPr id="80" name="TextBox 79"/>
            <p:cNvSpPr txBox="1"/>
            <p:nvPr/>
          </p:nvSpPr>
          <p:spPr>
            <a:xfrm>
              <a:off x="5576367" y="5307762"/>
              <a:ext cx="698178" cy="369332"/>
            </a:xfrm>
            <a:prstGeom prst="rect">
              <a:avLst/>
            </a:prstGeom>
            <a:noFill/>
          </p:spPr>
          <p:txBody>
            <a:bodyPr wrap="none" rtlCol="0">
              <a:spAutoFit/>
            </a:bodyPr>
            <a:lstStyle/>
            <a:p>
              <a:r>
                <a:rPr lang="en-US" dirty="0" smtClean="0"/>
                <a:t>2013</a:t>
              </a:r>
              <a:endParaRPr lang="en-US" dirty="0"/>
            </a:p>
          </p:txBody>
        </p:sp>
        <p:sp>
          <p:nvSpPr>
            <p:cNvPr id="81" name="TextBox 80"/>
            <p:cNvSpPr txBox="1"/>
            <p:nvPr/>
          </p:nvSpPr>
          <p:spPr>
            <a:xfrm>
              <a:off x="2727300" y="1807106"/>
              <a:ext cx="2584174" cy="369332"/>
            </a:xfrm>
            <a:prstGeom prst="rect">
              <a:avLst/>
            </a:prstGeom>
            <a:noFill/>
          </p:spPr>
          <p:txBody>
            <a:bodyPr wrap="none" rtlCol="0">
              <a:spAutoFit/>
            </a:bodyPr>
            <a:lstStyle/>
            <a:p>
              <a:r>
                <a:rPr lang="en-US" dirty="0" smtClean="0"/>
                <a:t>Coronal </a:t>
              </a:r>
              <a:r>
                <a:rPr lang="en-US" dirty="0"/>
                <a:t>H</a:t>
              </a:r>
              <a:r>
                <a:rPr lang="en-US" dirty="0" smtClean="0"/>
                <a:t>ole Locations</a:t>
              </a:r>
              <a:endParaRPr lang="en-US" dirty="0"/>
            </a:p>
          </p:txBody>
        </p:sp>
      </p:grpSp>
      <p:grpSp>
        <p:nvGrpSpPr>
          <p:cNvPr id="73" name="Group 72"/>
          <p:cNvGrpSpPr/>
          <p:nvPr/>
        </p:nvGrpSpPr>
        <p:grpSpPr>
          <a:xfrm>
            <a:off x="-5027" y="1394985"/>
            <a:ext cx="9149027" cy="5138895"/>
            <a:chOff x="-5027" y="1310730"/>
            <a:chExt cx="9149027" cy="5138895"/>
          </a:xfrm>
        </p:grpSpPr>
        <p:grpSp>
          <p:nvGrpSpPr>
            <p:cNvPr id="71" name="Group 70"/>
            <p:cNvGrpSpPr/>
            <p:nvPr/>
          </p:nvGrpSpPr>
          <p:grpSpPr>
            <a:xfrm>
              <a:off x="-5027" y="1310730"/>
              <a:ext cx="9149027" cy="4785383"/>
              <a:chOff x="-5027" y="1152725"/>
              <a:chExt cx="9149027" cy="4785383"/>
            </a:xfrm>
          </p:grpSpPr>
          <p:pic>
            <p:nvPicPr>
              <p:cNvPr id="38" name="Picture 37" descr="PCH_Se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6108"/>
                <a:ext cx="9144000" cy="4572000"/>
              </a:xfrm>
              <a:prstGeom prst="rect">
                <a:avLst/>
              </a:prstGeom>
            </p:spPr>
          </p:pic>
          <p:sp>
            <p:nvSpPr>
              <p:cNvPr id="39" name="TextBox 38"/>
              <p:cNvSpPr txBox="1"/>
              <p:nvPr/>
            </p:nvSpPr>
            <p:spPr>
              <a:xfrm rot="16200000">
                <a:off x="7158820" y="2380320"/>
                <a:ext cx="1950533" cy="253916"/>
              </a:xfrm>
              <a:prstGeom prst="rect">
                <a:avLst/>
              </a:prstGeom>
              <a:solidFill>
                <a:srgbClr val="F79646">
                  <a:alpha val="26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0" name="TextBox 39"/>
              <p:cNvSpPr txBox="1"/>
              <p:nvPr/>
            </p:nvSpPr>
            <p:spPr>
              <a:xfrm rot="16200000">
                <a:off x="1172915" y="2370365"/>
                <a:ext cx="1950533" cy="253916"/>
              </a:xfrm>
              <a:prstGeom prst="rect">
                <a:avLst/>
              </a:prstGeom>
              <a:solidFill>
                <a:srgbClr val="F79646">
                  <a:alpha val="26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1" name="TextBox 40"/>
              <p:cNvSpPr txBox="1"/>
              <p:nvPr/>
            </p:nvSpPr>
            <p:spPr>
              <a:xfrm rot="16200000">
                <a:off x="1188528" y="4548787"/>
                <a:ext cx="1937090" cy="253916"/>
              </a:xfrm>
              <a:prstGeom prst="rect">
                <a:avLst/>
              </a:prstGeom>
              <a:solidFill>
                <a:srgbClr val="F79646">
                  <a:alpha val="26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2" name="TextBox 41"/>
              <p:cNvSpPr txBox="1"/>
              <p:nvPr/>
            </p:nvSpPr>
            <p:spPr>
              <a:xfrm rot="16200000">
                <a:off x="7174433" y="4558742"/>
                <a:ext cx="1937090" cy="253916"/>
              </a:xfrm>
              <a:prstGeom prst="rect">
                <a:avLst/>
              </a:prstGeom>
              <a:solidFill>
                <a:srgbClr val="F79646">
                  <a:alpha val="26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3" name="TextBox 42"/>
              <p:cNvSpPr txBox="1"/>
              <p:nvPr/>
            </p:nvSpPr>
            <p:spPr>
              <a:xfrm rot="16200000">
                <a:off x="4674574" y="2394672"/>
                <a:ext cx="1950533" cy="253916"/>
              </a:xfrm>
              <a:prstGeom prst="rect">
                <a:avLst/>
              </a:prstGeom>
              <a:solidFill>
                <a:srgbClr val="4BACC6">
                  <a:alpha val="26000"/>
                </a:srgbClr>
              </a:solidFill>
            </p:spPr>
            <p:txBody>
              <a:bodyPr wrap="square" rtlCol="0">
                <a:spAutoFit/>
              </a:bodyPr>
              <a:lstStyle/>
              <a:p>
                <a:pPr algn="ctr"/>
                <a:endParaRPr lang="en-US" sz="1050" dirty="0">
                  <a:solidFill>
                    <a:srgbClr val="000000"/>
                  </a:solidFill>
                  <a:latin typeface="Avenir Next Medium"/>
                  <a:cs typeface="Avenir Next Medium"/>
                </a:endParaRPr>
              </a:p>
            </p:txBody>
          </p:sp>
          <p:sp>
            <p:nvSpPr>
              <p:cNvPr id="44" name="TextBox 43"/>
              <p:cNvSpPr txBox="1"/>
              <p:nvPr/>
            </p:nvSpPr>
            <p:spPr>
              <a:xfrm rot="16200000">
                <a:off x="4690187" y="4551566"/>
                <a:ext cx="1937090" cy="253916"/>
              </a:xfrm>
              <a:prstGeom prst="rect">
                <a:avLst/>
              </a:prstGeom>
              <a:solidFill>
                <a:srgbClr val="4BACC6">
                  <a:alpha val="26000"/>
                </a:srgbClr>
              </a:solidFill>
            </p:spPr>
            <p:txBody>
              <a:bodyPr wrap="square" rtlCol="0">
                <a:spAutoFit/>
              </a:bodyPr>
              <a:lstStyle/>
              <a:p>
                <a:pPr algn="ctr"/>
                <a:endParaRPr lang="en-US" sz="1050" dirty="0">
                  <a:solidFill>
                    <a:srgbClr val="000000"/>
                  </a:solidFill>
                  <a:latin typeface="Avenir Next Medium"/>
                  <a:cs typeface="Avenir Next Medium"/>
                </a:endParaRPr>
              </a:p>
            </p:txBody>
          </p:sp>
          <p:sp>
            <p:nvSpPr>
              <p:cNvPr id="45" name="TextBox 44"/>
              <p:cNvSpPr txBox="1"/>
              <p:nvPr/>
            </p:nvSpPr>
            <p:spPr>
              <a:xfrm>
                <a:off x="1846648" y="5644291"/>
                <a:ext cx="550911"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venir Next Medium"/>
                    <a:cs typeface="Avenir Next Medium"/>
                  </a:rPr>
                  <a:t>2000</a:t>
                </a:r>
                <a:endParaRPr kumimoji="0" lang="en-US" sz="12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6" name="TextBox 45"/>
              <p:cNvSpPr txBox="1"/>
              <p:nvPr/>
            </p:nvSpPr>
            <p:spPr>
              <a:xfrm>
                <a:off x="4051644" y="5654244"/>
                <a:ext cx="550911"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venir Next Medium"/>
                    <a:cs typeface="Avenir Next Medium"/>
                  </a:rPr>
                  <a:t>2005</a:t>
                </a:r>
                <a:endParaRPr kumimoji="0" lang="en-US" sz="12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7" name="TextBox 46"/>
              <p:cNvSpPr txBox="1"/>
              <p:nvPr/>
            </p:nvSpPr>
            <p:spPr>
              <a:xfrm>
                <a:off x="6248400" y="5650124"/>
                <a:ext cx="550911"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venir Next Medium"/>
                    <a:cs typeface="Avenir Next Medium"/>
                  </a:rPr>
                  <a:t>2010</a:t>
                </a:r>
                <a:endParaRPr kumimoji="0" lang="en-US" sz="12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8" name="TextBox 47"/>
              <p:cNvSpPr txBox="1"/>
              <p:nvPr/>
            </p:nvSpPr>
            <p:spPr>
              <a:xfrm>
                <a:off x="8446531" y="5651156"/>
                <a:ext cx="550911" cy="27699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venir Next Medium"/>
                    <a:cs typeface="Avenir Next Medium"/>
                  </a:rPr>
                  <a:t>2015</a:t>
                </a:r>
                <a:endParaRPr kumimoji="0" lang="en-US" sz="12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49" name="TextBox 48"/>
              <p:cNvSpPr txBox="1"/>
              <p:nvPr/>
            </p:nvSpPr>
            <p:spPr>
              <a:xfrm>
                <a:off x="1917019" y="3476367"/>
                <a:ext cx="466794" cy="2308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Avenir Next Medium"/>
                    <a:cs typeface="Avenir Next Medium"/>
                  </a:rPr>
                  <a:t>2000</a:t>
                </a:r>
                <a:endParaRPr kumimoji="0" lang="en-US" sz="9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50" name="TextBox 49"/>
              <p:cNvSpPr txBox="1"/>
              <p:nvPr/>
            </p:nvSpPr>
            <p:spPr>
              <a:xfrm>
                <a:off x="4122015" y="3472590"/>
                <a:ext cx="459350" cy="2308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Avenir Next Medium"/>
                    <a:cs typeface="Avenir Next Medium"/>
                  </a:rPr>
                  <a:t>2005</a:t>
                </a:r>
                <a:endParaRPr kumimoji="0" lang="en-US" sz="9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51" name="TextBox 50"/>
              <p:cNvSpPr txBox="1"/>
              <p:nvPr/>
            </p:nvSpPr>
            <p:spPr>
              <a:xfrm>
                <a:off x="6318771" y="3475335"/>
                <a:ext cx="466794" cy="2308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Avenir Next Medium"/>
                    <a:cs typeface="Avenir Next Medium"/>
                  </a:rPr>
                  <a:t>2010</a:t>
                </a:r>
                <a:endParaRPr kumimoji="0" lang="en-US" sz="9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52" name="TextBox 51"/>
              <p:cNvSpPr txBox="1"/>
              <p:nvPr/>
            </p:nvSpPr>
            <p:spPr>
              <a:xfrm>
                <a:off x="8516902" y="3476367"/>
                <a:ext cx="459350" cy="2308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Avenir Next Medium"/>
                    <a:cs typeface="Avenir Next Medium"/>
                  </a:rPr>
                  <a:t>2015</a:t>
                </a:r>
                <a:endParaRPr kumimoji="0" lang="en-US" sz="900" b="0" i="0" u="none" strike="noStrike" kern="0" cap="none" spc="0" normalizeH="0" baseline="0" noProof="0" dirty="0">
                  <a:ln>
                    <a:noFill/>
                  </a:ln>
                  <a:solidFill>
                    <a:srgbClr val="000000"/>
                  </a:solidFill>
                  <a:effectLst/>
                  <a:uLnTx/>
                  <a:uFillTx/>
                  <a:latin typeface="Avenir Next Medium"/>
                  <a:cs typeface="Avenir Next Medium"/>
                </a:endParaRPr>
              </a:p>
            </p:txBody>
          </p:sp>
          <p:sp>
            <p:nvSpPr>
              <p:cNvPr id="53" name="TextBox 52"/>
              <p:cNvSpPr txBox="1"/>
              <p:nvPr/>
            </p:nvSpPr>
            <p:spPr>
              <a:xfrm>
                <a:off x="-1" y="5479498"/>
                <a:ext cx="600839" cy="2616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0.00</a:t>
                </a:r>
                <a:endParaRPr kumimoji="0" lang="en-US" sz="1100" b="0" i="0" u="none" strike="noStrike" kern="0" cap="none" spc="0" normalizeH="0" baseline="0" noProof="0" dirty="0">
                  <a:ln>
                    <a:noFill/>
                  </a:ln>
                  <a:solidFill>
                    <a:srgbClr val="000000"/>
                  </a:solidFill>
                  <a:effectLst/>
                  <a:uLnTx/>
                  <a:uFillTx/>
                </a:endParaRPr>
              </a:p>
            </p:txBody>
          </p:sp>
          <p:sp>
            <p:nvSpPr>
              <p:cNvPr id="54" name="TextBox 53"/>
              <p:cNvSpPr txBox="1"/>
              <p:nvPr/>
            </p:nvSpPr>
            <p:spPr>
              <a:xfrm>
                <a:off x="4120" y="3593212"/>
                <a:ext cx="521613" cy="2616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0.07</a:t>
                </a:r>
                <a:endParaRPr kumimoji="0" lang="en-US" sz="1100" b="0" i="0" u="none" strike="noStrike" kern="0" cap="none" spc="0" normalizeH="0" baseline="0" noProof="0" dirty="0">
                  <a:ln>
                    <a:noFill/>
                  </a:ln>
                  <a:solidFill>
                    <a:srgbClr val="000000"/>
                  </a:solidFill>
                  <a:effectLst/>
                  <a:uLnTx/>
                  <a:uFillTx/>
                </a:endParaRPr>
              </a:p>
            </p:txBody>
          </p:sp>
          <p:sp>
            <p:nvSpPr>
              <p:cNvPr id="55" name="TextBox 54"/>
              <p:cNvSpPr txBox="1"/>
              <p:nvPr/>
            </p:nvSpPr>
            <p:spPr>
              <a:xfrm>
                <a:off x="-5027" y="3270385"/>
                <a:ext cx="530760" cy="2616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0.00</a:t>
                </a:r>
                <a:endParaRPr kumimoji="0" lang="en-US" sz="1100" b="0" i="0" u="none" strike="noStrike" kern="0" cap="none" spc="0" normalizeH="0" baseline="0" noProof="0" dirty="0">
                  <a:ln>
                    <a:noFill/>
                  </a:ln>
                  <a:solidFill>
                    <a:srgbClr val="000000"/>
                  </a:solidFill>
                  <a:effectLst/>
                  <a:uLnTx/>
                  <a:uFillTx/>
                </a:endParaRPr>
              </a:p>
            </p:txBody>
          </p:sp>
          <p:sp>
            <p:nvSpPr>
              <p:cNvPr id="56" name="TextBox 55"/>
              <p:cNvSpPr txBox="1"/>
              <p:nvPr/>
            </p:nvSpPr>
            <p:spPr>
              <a:xfrm>
                <a:off x="-906" y="1384099"/>
                <a:ext cx="526639" cy="2616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rPr>
                  <a:t>0.07</a:t>
                </a:r>
                <a:endParaRPr kumimoji="0" lang="en-US" sz="1100" b="0" i="0" u="none" strike="noStrike" kern="0" cap="none" spc="0" normalizeH="0" baseline="0" noProof="0" dirty="0">
                  <a:ln>
                    <a:noFill/>
                  </a:ln>
                  <a:solidFill>
                    <a:srgbClr val="000000"/>
                  </a:solidFill>
                  <a:effectLst/>
                  <a:uLnTx/>
                  <a:uFillTx/>
                </a:endParaRPr>
              </a:p>
            </p:txBody>
          </p:sp>
          <p:sp>
            <p:nvSpPr>
              <p:cNvPr id="57" name="TextBox 56"/>
              <p:cNvSpPr txBox="1"/>
              <p:nvPr/>
            </p:nvSpPr>
            <p:spPr>
              <a:xfrm>
                <a:off x="3363418" y="1152725"/>
                <a:ext cx="2662148"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venir Next Medium"/>
                    <a:cs typeface="Avenir Next Medium"/>
                  </a:rPr>
                  <a:t>Polar Coronal Hole Size</a:t>
                </a:r>
                <a:endParaRPr kumimoji="0" lang="en-US" sz="1800" b="1" i="0" u="none" strike="noStrike" kern="0" cap="none" spc="0" normalizeH="0" baseline="0" noProof="0" dirty="0">
                  <a:ln>
                    <a:noFill/>
                  </a:ln>
                  <a:solidFill>
                    <a:srgbClr val="000000"/>
                  </a:solidFill>
                  <a:effectLst/>
                  <a:uLnTx/>
                  <a:uFillTx/>
                  <a:latin typeface="Avenir Next Medium"/>
                  <a:cs typeface="Avenir Next Medium"/>
                </a:endParaRPr>
              </a:p>
            </p:txBody>
          </p:sp>
          <p:sp>
            <p:nvSpPr>
              <p:cNvPr id="58" name="TextBox 57"/>
              <p:cNvSpPr txBox="1"/>
              <p:nvPr/>
            </p:nvSpPr>
            <p:spPr>
              <a:xfrm>
                <a:off x="5785690" y="1697171"/>
                <a:ext cx="1704447" cy="369332"/>
              </a:xfrm>
              <a:prstGeom prst="rect">
                <a:avLst/>
              </a:prstGeom>
              <a:solidFill>
                <a:srgbClr val="E5E4EF"/>
              </a:solidFill>
            </p:spPr>
            <p:txBody>
              <a:bodyPr wrap="none" rtlCol="0">
                <a:spAutoFit/>
              </a:bodyPr>
              <a:lstStyle/>
              <a:p>
                <a:r>
                  <a:rPr lang="en-US" b="1" dirty="0" smtClean="0">
                    <a:solidFill>
                      <a:srgbClr val="000000"/>
                    </a:solidFill>
                    <a:latin typeface="Avenir Next Medium"/>
                    <a:cs typeface="Avenir Next Medium"/>
                  </a:rPr>
                  <a:t>Northern Hole</a:t>
                </a:r>
                <a:endParaRPr lang="en-US" b="1" dirty="0">
                  <a:solidFill>
                    <a:srgbClr val="000000"/>
                  </a:solidFill>
                  <a:latin typeface="Avenir Next Medium"/>
                  <a:cs typeface="Avenir Next Medium"/>
                </a:endParaRPr>
              </a:p>
            </p:txBody>
          </p:sp>
          <p:sp>
            <p:nvSpPr>
              <p:cNvPr id="59" name="TextBox 58"/>
              <p:cNvSpPr txBox="1"/>
              <p:nvPr/>
            </p:nvSpPr>
            <p:spPr>
              <a:xfrm>
                <a:off x="5776206" y="3847646"/>
                <a:ext cx="1723549" cy="369332"/>
              </a:xfrm>
              <a:prstGeom prst="rect">
                <a:avLst/>
              </a:prstGeom>
              <a:solidFill>
                <a:srgbClr val="E5E4EF"/>
              </a:solidFill>
            </p:spPr>
            <p:txBody>
              <a:bodyPr wrap="none" rtlCol="0">
                <a:spAutoFit/>
              </a:bodyPr>
              <a:lstStyle/>
              <a:p>
                <a:r>
                  <a:rPr lang="en-US" b="1" dirty="0" smtClean="0">
                    <a:solidFill>
                      <a:srgbClr val="000000"/>
                    </a:solidFill>
                    <a:latin typeface="Avenir Next Medium"/>
                    <a:cs typeface="Avenir Next Medium"/>
                  </a:rPr>
                  <a:t>Southern Hole</a:t>
                </a:r>
                <a:endParaRPr lang="en-US" b="1" dirty="0">
                  <a:solidFill>
                    <a:srgbClr val="000000"/>
                  </a:solidFill>
                  <a:latin typeface="Avenir Next Medium"/>
                  <a:cs typeface="Avenir Next Medium"/>
                </a:endParaRPr>
              </a:p>
            </p:txBody>
          </p:sp>
          <p:sp>
            <p:nvSpPr>
              <p:cNvPr id="68" name="TextBox 67"/>
              <p:cNvSpPr txBox="1"/>
              <p:nvPr/>
            </p:nvSpPr>
            <p:spPr>
              <a:xfrm>
                <a:off x="1965263" y="1344235"/>
                <a:ext cx="38985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rPr>
                  <a:t>Max</a:t>
                </a:r>
                <a:endParaRPr kumimoji="0" lang="en-US" sz="900" b="0" i="0" u="none" strike="noStrike" kern="0" cap="none" spc="0" normalizeH="0" baseline="0" noProof="0" dirty="0">
                  <a:ln>
                    <a:noFill/>
                  </a:ln>
                  <a:solidFill>
                    <a:srgbClr val="000000"/>
                  </a:solidFill>
                  <a:effectLst/>
                  <a:uLnTx/>
                  <a:uFillTx/>
                </a:endParaRPr>
              </a:p>
            </p:txBody>
          </p:sp>
          <p:sp>
            <p:nvSpPr>
              <p:cNvPr id="69" name="TextBox 68"/>
              <p:cNvSpPr txBox="1"/>
              <p:nvPr/>
            </p:nvSpPr>
            <p:spPr>
              <a:xfrm>
                <a:off x="7936817" y="1359691"/>
                <a:ext cx="38985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rPr>
                  <a:t>Max</a:t>
                </a:r>
                <a:endParaRPr kumimoji="0" lang="en-US" sz="900" b="0" i="0" u="none" strike="noStrike" kern="0" cap="none" spc="0" normalizeH="0" baseline="0" noProof="0" dirty="0">
                  <a:ln>
                    <a:noFill/>
                  </a:ln>
                  <a:solidFill>
                    <a:srgbClr val="000000"/>
                  </a:solidFill>
                  <a:effectLst/>
                  <a:uLnTx/>
                  <a:uFillTx/>
                </a:endParaRPr>
              </a:p>
            </p:txBody>
          </p:sp>
          <p:sp>
            <p:nvSpPr>
              <p:cNvPr id="70" name="TextBox 69"/>
              <p:cNvSpPr txBox="1"/>
              <p:nvPr/>
            </p:nvSpPr>
            <p:spPr>
              <a:xfrm>
                <a:off x="5466670" y="1367804"/>
                <a:ext cx="37047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rPr>
                  <a:t>Min</a:t>
                </a:r>
                <a:endParaRPr kumimoji="0" lang="en-US" sz="900" b="0" i="0" u="none" strike="noStrike" kern="0" cap="none" spc="0" normalizeH="0" baseline="0" noProof="0" dirty="0">
                  <a:ln>
                    <a:noFill/>
                  </a:ln>
                  <a:solidFill>
                    <a:srgbClr val="000000"/>
                  </a:solidFill>
                  <a:effectLst/>
                  <a:uLnTx/>
                  <a:uFillTx/>
                </a:endParaRPr>
              </a:p>
            </p:txBody>
          </p:sp>
        </p:grpSp>
        <p:sp>
          <p:nvSpPr>
            <p:cNvPr id="72" name="TextBox 71"/>
            <p:cNvSpPr txBox="1"/>
            <p:nvPr/>
          </p:nvSpPr>
          <p:spPr>
            <a:xfrm>
              <a:off x="7840949" y="6172626"/>
              <a:ext cx="1211164" cy="276999"/>
            </a:xfrm>
            <a:prstGeom prst="rect">
              <a:avLst/>
            </a:prstGeom>
            <a:noFill/>
          </p:spPr>
          <p:txBody>
            <a:bodyPr wrap="none" rtlCol="0">
              <a:spAutoFit/>
            </a:bodyPr>
            <a:lstStyle/>
            <a:p>
              <a:r>
                <a:rPr lang="en-US" sz="1200" dirty="0" smtClean="0"/>
                <a:t>Kirk et al. 2017</a:t>
              </a:r>
              <a:endParaRPr lang="en-US" sz="1200" dirty="0"/>
            </a:p>
          </p:txBody>
        </p:sp>
      </p:grpSp>
    </p:spTree>
    <p:extLst>
      <p:ext uri="{BB962C8B-B14F-4D97-AF65-F5344CB8AC3E}">
        <p14:creationId xmlns:p14="http://schemas.microsoft.com/office/powerpoint/2010/main" val="432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1453993660E\Documents\euvi_wsa_ADANSO_2010072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19892" y="1802723"/>
            <a:ext cx="6136156" cy="344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3865" y="513471"/>
            <a:ext cx="8841874" cy="1177218"/>
          </a:xfrm>
        </p:spPr>
        <p:txBody>
          <a:bodyPr>
            <a:normAutofit fontScale="90000"/>
          </a:bodyPr>
          <a:lstStyle/>
          <a:p>
            <a:r>
              <a:rPr lang="en-US" b="1" dirty="0" smtClean="0">
                <a:latin typeface="+mn-lt"/>
              </a:rPr>
              <a:t>Current Measurement Techniques</a:t>
            </a:r>
            <a:endParaRPr lang="en-US" b="1" dirty="0">
              <a:latin typeface="+mn-lt"/>
            </a:endParaRPr>
          </a:p>
        </p:txBody>
      </p:sp>
      <p:pic>
        <p:nvPicPr>
          <p:cNvPr id="5" name="Picture 4" descr="Detec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65" y="1794782"/>
            <a:ext cx="3457844" cy="3457844"/>
          </a:xfrm>
          <a:prstGeom prst="rect">
            <a:avLst/>
          </a:prstGeom>
        </p:spPr>
      </p:pic>
      <p:sp>
        <p:nvSpPr>
          <p:cNvPr id="7" name="TextBox 6"/>
          <p:cNvSpPr txBox="1"/>
          <p:nvPr/>
        </p:nvSpPr>
        <p:spPr>
          <a:xfrm>
            <a:off x="659278" y="5891669"/>
            <a:ext cx="7755586" cy="369332"/>
          </a:xfrm>
          <a:prstGeom prst="rect">
            <a:avLst/>
          </a:prstGeom>
          <a:noFill/>
        </p:spPr>
        <p:txBody>
          <a:bodyPr wrap="none" rtlCol="0">
            <a:spAutoFit/>
          </a:bodyPr>
          <a:lstStyle/>
          <a:p>
            <a:r>
              <a:rPr lang="en-US" dirty="0" smtClean="0"/>
              <a:t>Examples of automated techniques for identifying coronal hole boundaries.  </a:t>
            </a:r>
            <a:endParaRPr lang="en-US" dirty="0"/>
          </a:p>
        </p:txBody>
      </p:sp>
      <p:sp>
        <p:nvSpPr>
          <p:cNvPr id="8" name="TextBox 7"/>
          <p:cNvSpPr txBox="1"/>
          <p:nvPr/>
        </p:nvSpPr>
        <p:spPr>
          <a:xfrm>
            <a:off x="2410545" y="5348848"/>
            <a:ext cx="1211164" cy="276999"/>
          </a:xfrm>
          <a:prstGeom prst="rect">
            <a:avLst/>
          </a:prstGeom>
          <a:noFill/>
        </p:spPr>
        <p:txBody>
          <a:bodyPr wrap="none" rtlCol="0">
            <a:spAutoFit/>
          </a:bodyPr>
          <a:lstStyle/>
          <a:p>
            <a:r>
              <a:rPr lang="en-US" sz="1200" dirty="0" smtClean="0"/>
              <a:t>Kirk et al. 2009</a:t>
            </a:r>
            <a:endParaRPr lang="en-US" sz="1200" dirty="0"/>
          </a:p>
        </p:txBody>
      </p:sp>
      <p:sp>
        <p:nvSpPr>
          <p:cNvPr id="9" name="TextBox 8"/>
          <p:cNvSpPr txBox="1"/>
          <p:nvPr/>
        </p:nvSpPr>
        <p:spPr>
          <a:xfrm>
            <a:off x="7654555" y="5348848"/>
            <a:ext cx="1284025" cy="276999"/>
          </a:xfrm>
          <a:prstGeom prst="rect">
            <a:avLst/>
          </a:prstGeom>
          <a:noFill/>
        </p:spPr>
        <p:txBody>
          <a:bodyPr wrap="none" rtlCol="0">
            <a:spAutoFit/>
          </a:bodyPr>
          <a:lstStyle/>
          <a:p>
            <a:r>
              <a:rPr lang="en-US" sz="1200" dirty="0" err="1" smtClean="0"/>
              <a:t>Arge</a:t>
            </a:r>
            <a:r>
              <a:rPr lang="en-US" sz="1200" dirty="0" smtClean="0"/>
              <a:t> et al. 2017 </a:t>
            </a:r>
            <a:endParaRPr lang="en-US" sz="1200" dirty="0"/>
          </a:p>
        </p:txBody>
      </p:sp>
    </p:spTree>
    <p:extLst>
      <p:ext uri="{BB962C8B-B14F-4D97-AF65-F5344CB8AC3E}">
        <p14:creationId xmlns:p14="http://schemas.microsoft.com/office/powerpoint/2010/main" val="16661268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37" y="513471"/>
            <a:ext cx="7886700" cy="1177218"/>
          </a:xfrm>
        </p:spPr>
        <p:txBody>
          <a:bodyPr>
            <a:normAutofit fontScale="90000"/>
          </a:bodyPr>
          <a:lstStyle/>
          <a:p>
            <a:r>
              <a:rPr lang="en-US" dirty="0" smtClean="0"/>
              <a:t>Coronal Holes: A Summary</a:t>
            </a:r>
            <a:endParaRPr lang="en-US" dirty="0"/>
          </a:p>
        </p:txBody>
      </p:sp>
      <p:pic>
        <p:nvPicPr>
          <p:cNvPr id="4" name="Picture 3" descr="2018_05_07_20_23_04_AIA_211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5198"/>
            <a:ext cx="9144000" cy="2792802"/>
          </a:xfrm>
          <a:prstGeom prst="rect">
            <a:avLst/>
          </a:prstGeom>
        </p:spPr>
      </p:pic>
      <p:sp>
        <p:nvSpPr>
          <p:cNvPr id="6" name="TextBox 5"/>
          <p:cNvSpPr txBox="1"/>
          <p:nvPr/>
        </p:nvSpPr>
        <p:spPr>
          <a:xfrm>
            <a:off x="739228" y="1642824"/>
            <a:ext cx="5634876" cy="369332"/>
          </a:xfrm>
          <a:prstGeom prst="rect">
            <a:avLst/>
          </a:prstGeom>
          <a:noFill/>
        </p:spPr>
        <p:txBody>
          <a:bodyPr wrap="none" rtlCol="0">
            <a:spAutoFit/>
          </a:bodyPr>
          <a:lstStyle/>
          <a:p>
            <a:pPr marL="285750" indent="-285750">
              <a:buFont typeface="Wingdings" charset="2"/>
              <a:buChar char="Ø"/>
            </a:pPr>
            <a:r>
              <a:rPr lang="en-US" dirty="0"/>
              <a:t>R</a:t>
            </a:r>
            <a:r>
              <a:rPr lang="en-US" dirty="0" smtClean="0"/>
              <a:t>egions of low emission in x-ray and EUV images. </a:t>
            </a:r>
            <a:endParaRPr lang="en-US" dirty="0"/>
          </a:p>
        </p:txBody>
      </p:sp>
      <p:sp>
        <p:nvSpPr>
          <p:cNvPr id="8" name="TextBox 7"/>
          <p:cNvSpPr txBox="1"/>
          <p:nvPr/>
        </p:nvSpPr>
        <p:spPr>
          <a:xfrm>
            <a:off x="1479895" y="2299954"/>
            <a:ext cx="6006773" cy="369332"/>
          </a:xfrm>
          <a:prstGeom prst="rect">
            <a:avLst/>
          </a:prstGeom>
          <a:noFill/>
        </p:spPr>
        <p:txBody>
          <a:bodyPr wrap="none" rtlCol="0">
            <a:spAutoFit/>
          </a:bodyPr>
          <a:lstStyle/>
          <a:p>
            <a:pPr marL="285750" indent="-285750">
              <a:buFont typeface="Wingdings" charset="2"/>
              <a:buChar char="Ø"/>
            </a:pPr>
            <a:r>
              <a:rPr lang="en-US" dirty="0" smtClean="0"/>
              <a:t>Characterized as regions of </a:t>
            </a:r>
            <a:r>
              <a:rPr lang="en-US" i="1" dirty="0" smtClean="0"/>
              <a:t>open</a:t>
            </a:r>
            <a:r>
              <a:rPr lang="en-US" dirty="0" smtClean="0"/>
              <a:t> magnetic field lines.</a:t>
            </a:r>
            <a:endParaRPr lang="en-US" dirty="0"/>
          </a:p>
        </p:txBody>
      </p:sp>
      <p:sp>
        <p:nvSpPr>
          <p:cNvPr id="9" name="TextBox 8"/>
          <p:cNvSpPr txBox="1"/>
          <p:nvPr/>
        </p:nvSpPr>
        <p:spPr>
          <a:xfrm>
            <a:off x="2390400" y="2963402"/>
            <a:ext cx="4698722" cy="369332"/>
          </a:xfrm>
          <a:prstGeom prst="rect">
            <a:avLst/>
          </a:prstGeom>
          <a:noFill/>
        </p:spPr>
        <p:txBody>
          <a:bodyPr wrap="none" rtlCol="0">
            <a:spAutoFit/>
          </a:bodyPr>
          <a:lstStyle/>
          <a:p>
            <a:pPr marL="285750" indent="-285750">
              <a:buFont typeface="Wingdings" charset="2"/>
              <a:buChar char="Ø"/>
            </a:pPr>
            <a:r>
              <a:rPr lang="en-US" dirty="0" smtClean="0"/>
              <a:t>The primary source of the fast solar wind. </a:t>
            </a:r>
            <a:endParaRPr lang="en-US" dirty="0"/>
          </a:p>
        </p:txBody>
      </p:sp>
    </p:spTree>
    <p:extLst>
      <p:ext uri="{BB962C8B-B14F-4D97-AF65-F5344CB8AC3E}">
        <p14:creationId xmlns:p14="http://schemas.microsoft.com/office/powerpoint/2010/main" val="11966926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know more?</a:t>
            </a:r>
            <a:endParaRPr lang="en-US" dirty="0"/>
          </a:p>
        </p:txBody>
      </p:sp>
      <p:sp>
        <p:nvSpPr>
          <p:cNvPr id="3" name="Content Placeholder 2"/>
          <p:cNvSpPr>
            <a:spLocks noGrp="1"/>
          </p:cNvSpPr>
          <p:nvPr>
            <p:ph idx="1"/>
          </p:nvPr>
        </p:nvSpPr>
        <p:spPr>
          <a:xfrm>
            <a:off x="628650" y="1825624"/>
            <a:ext cx="7886700" cy="4818143"/>
          </a:xfrm>
        </p:spPr>
        <p:txBody>
          <a:bodyPr>
            <a:normAutofit/>
          </a:bodyPr>
          <a:lstStyle/>
          <a:p>
            <a:pPr marL="0" indent="0">
              <a:buNone/>
            </a:pPr>
            <a:r>
              <a:rPr lang="en-US" dirty="0" smtClean="0"/>
              <a:t>Living </a:t>
            </a:r>
            <a:r>
              <a:rPr lang="en-US" dirty="0"/>
              <a:t>Solar </a:t>
            </a:r>
            <a:r>
              <a:rPr lang="en-US" dirty="0" smtClean="0"/>
              <a:t>Review on Coronal Holes: </a:t>
            </a:r>
            <a:r>
              <a:rPr lang="en-US" dirty="0">
                <a:hlinkClick r:id="rId2"/>
              </a:rPr>
              <a:t>https://link.springer.com/article/10.12942/lrsp-2009-</a:t>
            </a:r>
            <a:r>
              <a:rPr lang="en-US" dirty="0" smtClean="0">
                <a:hlinkClick r:id="rId2"/>
              </a:rPr>
              <a:t>3</a:t>
            </a:r>
            <a:endParaRPr lang="en-US" dirty="0" smtClean="0"/>
          </a:p>
          <a:p>
            <a:pPr marL="0" indent="0">
              <a:buNone/>
            </a:pPr>
            <a:endParaRPr lang="en-US" dirty="0"/>
          </a:p>
          <a:p>
            <a:pPr marL="0" indent="0">
              <a:buNone/>
            </a:pPr>
            <a:r>
              <a:rPr lang="mr-IN" dirty="0" smtClean="0"/>
              <a:t>…</a:t>
            </a:r>
            <a:r>
              <a:rPr lang="en-US" dirty="0"/>
              <a:t>o</a:t>
            </a:r>
            <a:r>
              <a:rPr lang="en-US" dirty="0" smtClean="0"/>
              <a:t>r come by and chat:</a:t>
            </a:r>
          </a:p>
          <a:p>
            <a:pPr marL="0" indent="0">
              <a:buNone/>
            </a:pPr>
            <a:r>
              <a:rPr lang="en-US" dirty="0" smtClean="0"/>
              <a:t>Room 041 (in the back cubical)</a:t>
            </a:r>
          </a:p>
          <a:p>
            <a:pPr marL="0" indent="0">
              <a:buNone/>
            </a:pPr>
            <a:r>
              <a:rPr lang="en-US" dirty="0" smtClean="0">
                <a:hlinkClick r:id="rId3"/>
              </a:rPr>
              <a:t>michael.s.kirk@nasa.gov</a:t>
            </a:r>
            <a:endParaRPr lang="en-US" dirty="0" smtClean="0"/>
          </a:p>
          <a:p>
            <a:pPr marL="0" indent="0">
              <a:buNone/>
            </a:pPr>
            <a:endParaRPr lang="en-US" sz="2000" dirty="0" smtClean="0"/>
          </a:p>
          <a:p>
            <a:pPr marL="0" indent="0">
              <a:buNone/>
            </a:pPr>
            <a:r>
              <a:rPr lang="en-US" sz="2000" dirty="0" smtClean="0"/>
              <a:t>(and various other methods: slack, </a:t>
            </a:r>
            <a:r>
              <a:rPr lang="en-US" sz="2000" dirty="0" err="1" smtClean="0"/>
              <a:t>riot.im</a:t>
            </a:r>
            <a:r>
              <a:rPr lang="en-US" sz="2000" dirty="0" smtClean="0"/>
              <a:t>, twitter, </a:t>
            </a:r>
            <a:r>
              <a:rPr lang="en-US" sz="2000" dirty="0" err="1" smtClean="0"/>
              <a:t>skype</a:t>
            </a:r>
            <a:r>
              <a:rPr lang="en-US" sz="2000" dirty="0" smtClean="0"/>
              <a:t>, </a:t>
            </a:r>
            <a:r>
              <a:rPr lang="en-US" sz="2000" dirty="0" err="1" smtClean="0"/>
              <a:t>facebook</a:t>
            </a:r>
            <a:r>
              <a:rPr lang="en-US" sz="2000" dirty="0" smtClean="0"/>
              <a:t>, </a:t>
            </a:r>
            <a:r>
              <a:rPr lang="en-US" sz="2000" dirty="0" err="1" smtClean="0"/>
              <a:t>google</a:t>
            </a:r>
            <a:r>
              <a:rPr lang="en-US" sz="2000" dirty="0" smtClean="0"/>
              <a:t> hangouts, </a:t>
            </a:r>
            <a:r>
              <a:rPr lang="en-US" sz="2000" dirty="0" err="1" smtClean="0"/>
              <a:t>WhatsApp</a:t>
            </a:r>
            <a:r>
              <a:rPr lang="en-US" sz="2000" dirty="0" smtClean="0"/>
              <a:t>, dialing a phone, etc.</a:t>
            </a:r>
            <a:r>
              <a:rPr lang="mr-IN" sz="2000" dirty="0" smtClean="0"/>
              <a:t>…</a:t>
            </a:r>
            <a:r>
              <a:rPr lang="en-US" sz="2000" dirty="0" smtClean="0"/>
              <a:t>) </a:t>
            </a:r>
            <a:endParaRPr lang="en-US" sz="2000" dirty="0"/>
          </a:p>
        </p:txBody>
      </p:sp>
      <p:pic>
        <p:nvPicPr>
          <p:cNvPr id="4" name="Picture 3"/>
          <p:cNvPicPr>
            <a:picLocks noChangeAspect="1"/>
          </p:cNvPicPr>
          <p:nvPr/>
        </p:nvPicPr>
        <p:blipFill>
          <a:blip r:embed="rId4"/>
          <a:stretch>
            <a:fillRect/>
          </a:stretch>
        </p:blipFill>
        <p:spPr>
          <a:xfrm>
            <a:off x="6369351" y="3687187"/>
            <a:ext cx="2501255" cy="1188096"/>
          </a:xfrm>
          <a:prstGeom prst="rect">
            <a:avLst/>
          </a:prstGeom>
        </p:spPr>
      </p:pic>
    </p:spTree>
    <p:extLst>
      <p:ext uri="{BB962C8B-B14F-4D97-AF65-F5344CB8AC3E}">
        <p14:creationId xmlns:p14="http://schemas.microsoft.com/office/powerpoint/2010/main" val="3763531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Hole-y Corona!</a:t>
            </a:r>
            <a:endParaRPr lang="en-US" b="1" dirty="0">
              <a:latin typeface="+mn-lt"/>
            </a:endParaRPr>
          </a:p>
        </p:txBody>
      </p:sp>
      <p:pic>
        <p:nvPicPr>
          <p:cNvPr id="4" name="skyla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805" y="1993709"/>
            <a:ext cx="4089400" cy="3073400"/>
          </a:xfrm>
          <a:prstGeom prst="rect">
            <a:avLst/>
          </a:prstGeom>
        </p:spPr>
      </p:pic>
      <p:sp>
        <p:nvSpPr>
          <p:cNvPr id="5" name="TextBox 4"/>
          <p:cNvSpPr txBox="1"/>
          <p:nvPr/>
        </p:nvSpPr>
        <p:spPr>
          <a:xfrm>
            <a:off x="421322" y="5445390"/>
            <a:ext cx="4700220" cy="923330"/>
          </a:xfrm>
          <a:prstGeom prst="rect">
            <a:avLst/>
          </a:prstGeom>
          <a:noFill/>
        </p:spPr>
        <p:txBody>
          <a:bodyPr wrap="square" rtlCol="0">
            <a:spAutoFit/>
          </a:bodyPr>
          <a:lstStyle/>
          <a:p>
            <a:r>
              <a:rPr lang="en-US" dirty="0" smtClean="0"/>
              <a:t>Skylab’s Apollo Telescope Mount x-ray images from June 1973 revolutionized high temperature solar imagery. </a:t>
            </a:r>
            <a:endParaRPr lang="en-US" dirty="0"/>
          </a:p>
        </p:txBody>
      </p:sp>
      <p:sp>
        <p:nvSpPr>
          <p:cNvPr id="7" name="TextBox 6"/>
          <p:cNvSpPr txBox="1"/>
          <p:nvPr/>
        </p:nvSpPr>
        <p:spPr>
          <a:xfrm>
            <a:off x="5121542" y="2054104"/>
            <a:ext cx="3358843" cy="1200329"/>
          </a:xfrm>
          <a:prstGeom prst="rect">
            <a:avLst/>
          </a:prstGeom>
          <a:noFill/>
        </p:spPr>
        <p:txBody>
          <a:bodyPr wrap="square" rtlCol="0">
            <a:spAutoFit/>
          </a:bodyPr>
          <a:lstStyle/>
          <a:p>
            <a:r>
              <a:rPr lang="en-US" dirty="0" smtClean="0"/>
              <a:t>These are the first images that conclusively discovered low density, dark patches in the solar corona. </a:t>
            </a:r>
            <a:endParaRPr lang="en-US" dirty="0"/>
          </a:p>
        </p:txBody>
      </p:sp>
      <p:sp>
        <p:nvSpPr>
          <p:cNvPr id="8" name="TextBox 7"/>
          <p:cNvSpPr txBox="1"/>
          <p:nvPr/>
        </p:nvSpPr>
        <p:spPr>
          <a:xfrm>
            <a:off x="5121542" y="3414065"/>
            <a:ext cx="3546216" cy="2031325"/>
          </a:xfrm>
          <a:prstGeom prst="rect">
            <a:avLst/>
          </a:prstGeom>
          <a:noFill/>
        </p:spPr>
        <p:txBody>
          <a:bodyPr wrap="square" rtlCol="0">
            <a:spAutoFit/>
          </a:bodyPr>
          <a:lstStyle/>
          <a:p>
            <a:r>
              <a:rPr lang="en-US" dirty="0" err="1" smtClean="0"/>
              <a:t>Waldmeier</a:t>
            </a:r>
            <a:r>
              <a:rPr lang="en-US" dirty="0" smtClean="0"/>
              <a:t> is the modern discoverer of coronal holes in 1957. However it wasn’t until photographs of the Sun from above the Earth’s atmosphere, they were identified as 3D structures in their own right. </a:t>
            </a:r>
            <a:endParaRPr lang="en-US" dirty="0"/>
          </a:p>
        </p:txBody>
      </p:sp>
    </p:spTree>
    <p:extLst>
      <p:ext uri="{BB962C8B-B14F-4D97-AF65-F5344CB8AC3E}">
        <p14:creationId xmlns:p14="http://schemas.microsoft.com/office/powerpoint/2010/main" val="2378553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10 at 3.10.40 PM.png"/>
          <p:cNvPicPr>
            <a:picLocks noChangeAspect="1"/>
          </p:cNvPicPr>
          <p:nvPr/>
        </p:nvPicPr>
        <p:blipFill rotWithShape="1">
          <a:blip r:embed="rId2">
            <a:extLst>
              <a:ext uri="{28A0092B-C50C-407E-A947-70E740481C1C}">
                <a14:useLocalDpi xmlns:a14="http://schemas.microsoft.com/office/drawing/2010/main" val="0"/>
              </a:ext>
            </a:extLst>
          </a:blip>
          <a:srcRect t="5775"/>
          <a:stretch/>
        </p:blipFill>
        <p:spPr>
          <a:xfrm>
            <a:off x="4945380" y="396030"/>
            <a:ext cx="4198620" cy="6461969"/>
          </a:xfrm>
          <a:prstGeom prst="rect">
            <a:avLst/>
          </a:prstGeom>
        </p:spPr>
      </p:pic>
      <p:sp>
        <p:nvSpPr>
          <p:cNvPr id="5" name="Title 1"/>
          <p:cNvSpPr>
            <a:spLocks noGrp="1"/>
          </p:cNvSpPr>
          <p:nvPr>
            <p:ph type="title"/>
          </p:nvPr>
        </p:nvSpPr>
        <p:spPr>
          <a:xfrm>
            <a:off x="-9973" y="655163"/>
            <a:ext cx="5378974" cy="1143000"/>
          </a:xfrm>
        </p:spPr>
        <p:txBody>
          <a:bodyPr/>
          <a:lstStyle/>
          <a:p>
            <a:r>
              <a:rPr lang="en-US" b="1" dirty="0" smtClean="0">
                <a:latin typeface="+mn-lt"/>
                <a:cs typeface="Avenir Next Medium"/>
              </a:rPr>
              <a:t>A Vacant Corona</a:t>
            </a:r>
            <a:endParaRPr lang="en-US" b="1" dirty="0">
              <a:latin typeface="+mn-lt"/>
              <a:cs typeface="Avenir Next Medium"/>
            </a:endParaRPr>
          </a:p>
        </p:txBody>
      </p:sp>
      <p:sp>
        <p:nvSpPr>
          <p:cNvPr id="6" name="Content Placeholder 2"/>
          <p:cNvSpPr>
            <a:spLocks noGrp="1"/>
          </p:cNvSpPr>
          <p:nvPr>
            <p:ph idx="1"/>
          </p:nvPr>
        </p:nvSpPr>
        <p:spPr>
          <a:xfrm>
            <a:off x="1" y="2100431"/>
            <a:ext cx="4945380" cy="856149"/>
          </a:xfrm>
        </p:spPr>
        <p:txBody>
          <a:bodyPr>
            <a:normAutofit fontScale="85000" lnSpcReduction="10000"/>
          </a:bodyPr>
          <a:lstStyle/>
          <a:p>
            <a:pPr marL="0" indent="0" algn="ctr">
              <a:buNone/>
            </a:pPr>
            <a:r>
              <a:rPr lang="en-US" i="1" dirty="0" smtClean="0">
                <a:cs typeface="Avenir Next Medium"/>
              </a:rPr>
              <a:t>“Coronal holes” </a:t>
            </a:r>
            <a:r>
              <a:rPr lang="en-US" dirty="0" smtClean="0">
                <a:cs typeface="Avenir Next Medium"/>
              </a:rPr>
              <a:t>simultaneously refer to three different phenomena: </a:t>
            </a:r>
          </a:p>
        </p:txBody>
      </p:sp>
      <p:sp>
        <p:nvSpPr>
          <p:cNvPr id="7" name="TextBox 6"/>
          <p:cNvSpPr txBox="1"/>
          <p:nvPr/>
        </p:nvSpPr>
        <p:spPr>
          <a:xfrm>
            <a:off x="7859779" y="4511236"/>
            <a:ext cx="367789" cy="461665"/>
          </a:xfrm>
          <a:prstGeom prst="rect">
            <a:avLst/>
          </a:prstGeom>
          <a:noFill/>
        </p:spPr>
        <p:txBody>
          <a:bodyPr wrap="none" rtlCol="0">
            <a:spAutoFit/>
          </a:bodyPr>
          <a:lstStyle/>
          <a:p>
            <a:r>
              <a:rPr lang="en-US" sz="2400" b="1" dirty="0" smtClean="0">
                <a:solidFill>
                  <a:schemeClr val="bg1"/>
                </a:solidFill>
                <a:cs typeface="Avenir Next Medium"/>
              </a:rPr>
              <a:t>1</a:t>
            </a:r>
            <a:endParaRPr lang="en-US" sz="2400" b="1" dirty="0">
              <a:solidFill>
                <a:schemeClr val="bg1"/>
              </a:solidFill>
              <a:cs typeface="Avenir Next Medium"/>
            </a:endParaRPr>
          </a:p>
        </p:txBody>
      </p:sp>
      <p:sp>
        <p:nvSpPr>
          <p:cNvPr id="8" name="TextBox 7"/>
          <p:cNvSpPr txBox="1"/>
          <p:nvPr/>
        </p:nvSpPr>
        <p:spPr>
          <a:xfrm>
            <a:off x="5497299" y="6095188"/>
            <a:ext cx="367789" cy="461665"/>
          </a:xfrm>
          <a:prstGeom prst="rect">
            <a:avLst/>
          </a:prstGeom>
          <a:noFill/>
        </p:spPr>
        <p:txBody>
          <a:bodyPr wrap="none" rtlCol="0">
            <a:spAutoFit/>
          </a:bodyPr>
          <a:lstStyle/>
          <a:p>
            <a:r>
              <a:rPr lang="en-US" sz="2400" b="1" dirty="0" smtClean="0">
                <a:solidFill>
                  <a:schemeClr val="bg1"/>
                </a:solidFill>
                <a:cs typeface="Avenir Next Medium"/>
              </a:rPr>
              <a:t>3</a:t>
            </a:r>
            <a:endParaRPr lang="en-US" sz="2400" b="1" dirty="0">
              <a:solidFill>
                <a:schemeClr val="bg1"/>
              </a:solidFill>
              <a:cs typeface="Avenir Next Medium"/>
            </a:endParaRPr>
          </a:p>
        </p:txBody>
      </p:sp>
      <p:cxnSp>
        <p:nvCxnSpPr>
          <p:cNvPr id="9" name="Curved Connector 8"/>
          <p:cNvCxnSpPr>
            <a:stCxn id="8" idx="1"/>
          </p:cNvCxnSpPr>
          <p:nvPr/>
        </p:nvCxnSpPr>
        <p:spPr>
          <a:xfrm rot="10800000" flipH="1" flipV="1">
            <a:off x="5497299" y="6326020"/>
            <a:ext cx="2225674" cy="339763"/>
          </a:xfrm>
          <a:prstGeom prst="curvedConnector3">
            <a:avLst>
              <a:gd name="adj1" fmla="val -13355"/>
            </a:avLst>
          </a:prstGeom>
          <a:ln w="38100" cmpd="sng">
            <a:tailEnd type="arrow"/>
          </a:ln>
        </p:spPr>
        <p:style>
          <a:lnRef idx="2">
            <a:schemeClr val="accent3"/>
          </a:lnRef>
          <a:fillRef idx="0">
            <a:schemeClr val="accent3"/>
          </a:fillRef>
          <a:effectRef idx="1">
            <a:schemeClr val="accent3"/>
          </a:effectRef>
          <a:fontRef idx="minor">
            <a:schemeClr val="tx1"/>
          </a:fontRef>
        </p:style>
      </p:cxnSp>
      <p:sp>
        <p:nvSpPr>
          <p:cNvPr id="10" name="TextBox 9"/>
          <p:cNvSpPr txBox="1"/>
          <p:nvPr/>
        </p:nvSpPr>
        <p:spPr>
          <a:xfrm>
            <a:off x="6933428" y="5307487"/>
            <a:ext cx="678356" cy="369332"/>
          </a:xfrm>
          <a:prstGeom prst="rect">
            <a:avLst/>
          </a:prstGeom>
          <a:noFill/>
        </p:spPr>
        <p:txBody>
          <a:bodyPr wrap="square" rtlCol="0">
            <a:spAutoFit/>
          </a:bodyPr>
          <a:lstStyle/>
          <a:p>
            <a:r>
              <a:rPr lang="en-US" dirty="0" smtClean="0">
                <a:cs typeface="Avenir Next Medium"/>
              </a:rPr>
              <a:t>  </a:t>
            </a:r>
            <a:endParaRPr lang="en-US" dirty="0">
              <a:cs typeface="Avenir Next Medium"/>
            </a:endParaRPr>
          </a:p>
        </p:txBody>
      </p:sp>
      <p:cxnSp>
        <p:nvCxnSpPr>
          <p:cNvPr id="11" name="Curved Connector 10"/>
          <p:cNvCxnSpPr/>
          <p:nvPr/>
        </p:nvCxnSpPr>
        <p:spPr>
          <a:xfrm rot="10800000" flipH="1" flipV="1">
            <a:off x="5511030" y="6327907"/>
            <a:ext cx="1522892" cy="1"/>
          </a:xfrm>
          <a:prstGeom prst="curvedConnector5">
            <a:avLst>
              <a:gd name="adj1" fmla="val -21322"/>
              <a:gd name="adj2" fmla="val -41326600000"/>
              <a:gd name="adj3" fmla="val 41124"/>
            </a:avLst>
          </a:prstGeom>
          <a:ln w="38100" cmpd="sng">
            <a:tailEnd type="arrow"/>
          </a:ln>
        </p:spPr>
        <p:style>
          <a:lnRef idx="2">
            <a:schemeClr val="accent3"/>
          </a:lnRef>
          <a:fillRef idx="0">
            <a:schemeClr val="accent3"/>
          </a:fillRef>
          <a:effectRef idx="1">
            <a:schemeClr val="accent3"/>
          </a:effectRef>
          <a:fontRef idx="minor">
            <a:schemeClr val="tx1"/>
          </a:fontRef>
        </p:style>
      </p:cxnSp>
      <p:sp>
        <p:nvSpPr>
          <p:cNvPr id="12" name="Freeform 11"/>
          <p:cNvSpPr/>
          <p:nvPr/>
        </p:nvSpPr>
        <p:spPr>
          <a:xfrm>
            <a:off x="5114325" y="4579886"/>
            <a:ext cx="2335794" cy="439429"/>
          </a:xfrm>
          <a:custGeom>
            <a:avLst/>
            <a:gdLst>
              <a:gd name="connsiteX0" fmla="*/ 1632787 w 1632787"/>
              <a:gd name="connsiteY0" fmla="*/ 425975 h 439429"/>
              <a:gd name="connsiteX1" fmla="*/ 875552 w 1632787"/>
              <a:gd name="connsiteY1" fmla="*/ 386533 h 439429"/>
              <a:gd name="connsiteX2" fmla="*/ 0 w 1632787"/>
              <a:gd name="connsiteY2" fmla="*/ 0 h 439429"/>
            </a:gdLst>
            <a:ahLst/>
            <a:cxnLst>
              <a:cxn ang="0">
                <a:pos x="connsiteX0" y="connsiteY0"/>
              </a:cxn>
              <a:cxn ang="0">
                <a:pos x="connsiteX1" y="connsiteY1"/>
              </a:cxn>
              <a:cxn ang="0">
                <a:pos x="connsiteX2" y="connsiteY2"/>
              </a:cxn>
            </a:cxnLst>
            <a:rect l="l" t="t" r="r" b="b"/>
            <a:pathLst>
              <a:path w="1632787" h="439429">
                <a:moveTo>
                  <a:pt x="1632787" y="425975"/>
                </a:moveTo>
                <a:cubicBezTo>
                  <a:pt x="1390235" y="441752"/>
                  <a:pt x="1147683" y="457529"/>
                  <a:pt x="875552" y="386533"/>
                </a:cubicBezTo>
                <a:cubicBezTo>
                  <a:pt x="603421" y="315537"/>
                  <a:pt x="182735" y="69681"/>
                  <a:pt x="0" y="0"/>
                </a:cubicBezTo>
              </a:path>
            </a:pathLst>
          </a:custGeom>
          <a:ln w="38100">
            <a:solidFill>
              <a:srgbClr val="36A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cs typeface="Avenir Next Medium"/>
            </a:endParaRPr>
          </a:p>
        </p:txBody>
      </p:sp>
      <p:sp>
        <p:nvSpPr>
          <p:cNvPr id="13" name="Freeform 12"/>
          <p:cNvSpPr/>
          <p:nvPr/>
        </p:nvSpPr>
        <p:spPr>
          <a:xfrm>
            <a:off x="5114325" y="4774713"/>
            <a:ext cx="2134079" cy="416762"/>
          </a:xfrm>
          <a:custGeom>
            <a:avLst/>
            <a:gdLst>
              <a:gd name="connsiteX0" fmla="*/ 1751105 w 1751105"/>
              <a:gd name="connsiteY0" fmla="*/ 362868 h 416762"/>
              <a:gd name="connsiteX1" fmla="*/ 899216 w 1751105"/>
              <a:gd name="connsiteY1" fmla="*/ 386533 h 416762"/>
              <a:gd name="connsiteX2" fmla="*/ 0 w 1751105"/>
              <a:gd name="connsiteY2" fmla="*/ 0 h 416762"/>
            </a:gdLst>
            <a:ahLst/>
            <a:cxnLst>
              <a:cxn ang="0">
                <a:pos x="connsiteX0" y="connsiteY0"/>
              </a:cxn>
              <a:cxn ang="0">
                <a:pos x="connsiteX1" y="connsiteY1"/>
              </a:cxn>
              <a:cxn ang="0">
                <a:pos x="connsiteX2" y="connsiteY2"/>
              </a:cxn>
            </a:cxnLst>
            <a:rect l="l" t="t" r="r" b="b"/>
            <a:pathLst>
              <a:path w="1751105" h="416762">
                <a:moveTo>
                  <a:pt x="1751105" y="362868"/>
                </a:moveTo>
                <a:cubicBezTo>
                  <a:pt x="1471086" y="404939"/>
                  <a:pt x="1191067" y="447011"/>
                  <a:pt x="899216" y="386533"/>
                </a:cubicBezTo>
                <a:cubicBezTo>
                  <a:pt x="607365" y="326055"/>
                  <a:pt x="0" y="0"/>
                  <a:pt x="0" y="0"/>
                </a:cubicBezTo>
              </a:path>
            </a:pathLst>
          </a:custGeom>
          <a:ln w="38100">
            <a:solidFill>
              <a:srgbClr val="36A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cs typeface="Avenir Next Medium"/>
            </a:endParaRPr>
          </a:p>
        </p:txBody>
      </p:sp>
      <p:sp>
        <p:nvSpPr>
          <p:cNvPr id="14" name="Freeform 13"/>
          <p:cNvSpPr/>
          <p:nvPr/>
        </p:nvSpPr>
        <p:spPr>
          <a:xfrm>
            <a:off x="5114324" y="5166739"/>
            <a:ext cx="2157743" cy="248492"/>
          </a:xfrm>
          <a:custGeom>
            <a:avLst/>
            <a:gdLst>
              <a:gd name="connsiteX0" fmla="*/ 1893086 w 1893086"/>
              <a:gd name="connsiteY0" fmla="*/ 126352 h 248492"/>
              <a:gd name="connsiteX1" fmla="*/ 875553 w 1893086"/>
              <a:gd name="connsiteY1" fmla="*/ 244679 h 248492"/>
              <a:gd name="connsiteX2" fmla="*/ 0 w 1893086"/>
              <a:gd name="connsiteY2" fmla="*/ 138 h 248492"/>
            </a:gdLst>
            <a:ahLst/>
            <a:cxnLst>
              <a:cxn ang="0">
                <a:pos x="connsiteX0" y="connsiteY0"/>
              </a:cxn>
              <a:cxn ang="0">
                <a:pos x="connsiteX1" y="connsiteY1"/>
              </a:cxn>
              <a:cxn ang="0">
                <a:pos x="connsiteX2" y="connsiteY2"/>
              </a:cxn>
            </a:cxnLst>
            <a:rect l="l" t="t" r="r" b="b"/>
            <a:pathLst>
              <a:path w="1893086" h="248492">
                <a:moveTo>
                  <a:pt x="1893086" y="126352"/>
                </a:moveTo>
                <a:cubicBezTo>
                  <a:pt x="1542076" y="196033"/>
                  <a:pt x="1191067" y="265715"/>
                  <a:pt x="875553" y="244679"/>
                </a:cubicBezTo>
                <a:cubicBezTo>
                  <a:pt x="560039" y="223643"/>
                  <a:pt x="139352" y="-6436"/>
                  <a:pt x="0" y="138"/>
                </a:cubicBezTo>
              </a:path>
            </a:pathLst>
          </a:custGeom>
          <a:ln w="38100">
            <a:solidFill>
              <a:srgbClr val="36A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cs typeface="Avenir Next Medium"/>
            </a:endParaRPr>
          </a:p>
        </p:txBody>
      </p:sp>
      <p:sp>
        <p:nvSpPr>
          <p:cNvPr id="15" name="Freeform 14"/>
          <p:cNvSpPr/>
          <p:nvPr/>
        </p:nvSpPr>
        <p:spPr>
          <a:xfrm>
            <a:off x="5306541" y="5470884"/>
            <a:ext cx="1815722" cy="276444"/>
          </a:xfrm>
          <a:custGeom>
            <a:avLst/>
            <a:gdLst>
              <a:gd name="connsiteX0" fmla="*/ 2042955 w 2042955"/>
              <a:gd name="connsiteY0" fmla="*/ 0 h 276444"/>
              <a:gd name="connsiteX1" fmla="*/ 678356 w 2042955"/>
              <a:gd name="connsiteY1" fmla="*/ 268207 h 276444"/>
              <a:gd name="connsiteX2" fmla="*/ 0 w 2042955"/>
              <a:gd name="connsiteY2" fmla="*/ 212988 h 276444"/>
            </a:gdLst>
            <a:ahLst/>
            <a:cxnLst>
              <a:cxn ang="0">
                <a:pos x="connsiteX0" y="connsiteY0"/>
              </a:cxn>
              <a:cxn ang="0">
                <a:pos x="connsiteX1" y="connsiteY1"/>
              </a:cxn>
              <a:cxn ang="0">
                <a:pos x="connsiteX2" y="connsiteY2"/>
              </a:cxn>
            </a:cxnLst>
            <a:rect l="l" t="t" r="r" b="b"/>
            <a:pathLst>
              <a:path w="2042955" h="276444">
                <a:moveTo>
                  <a:pt x="2042955" y="0"/>
                </a:moveTo>
                <a:cubicBezTo>
                  <a:pt x="1530901" y="116354"/>
                  <a:pt x="1018848" y="232709"/>
                  <a:pt x="678356" y="268207"/>
                </a:cubicBezTo>
                <a:cubicBezTo>
                  <a:pt x="337863" y="303705"/>
                  <a:pt x="0" y="212988"/>
                  <a:pt x="0" y="212988"/>
                </a:cubicBezTo>
              </a:path>
            </a:pathLst>
          </a:custGeom>
          <a:ln w="38100">
            <a:solidFill>
              <a:srgbClr val="36A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cs typeface="Avenir Next Medium"/>
            </a:endParaRPr>
          </a:p>
        </p:txBody>
      </p:sp>
      <p:sp>
        <p:nvSpPr>
          <p:cNvPr id="16" name="TextBox 15"/>
          <p:cNvSpPr txBox="1"/>
          <p:nvPr/>
        </p:nvSpPr>
        <p:spPr>
          <a:xfrm>
            <a:off x="7298619" y="4990826"/>
            <a:ext cx="367789" cy="461665"/>
          </a:xfrm>
          <a:prstGeom prst="rect">
            <a:avLst/>
          </a:prstGeom>
          <a:noFill/>
        </p:spPr>
        <p:txBody>
          <a:bodyPr wrap="none" rtlCol="0">
            <a:spAutoFit/>
          </a:bodyPr>
          <a:lstStyle/>
          <a:p>
            <a:r>
              <a:rPr lang="en-US" sz="2400" b="1" dirty="0" smtClean="0">
                <a:solidFill>
                  <a:schemeClr val="bg1"/>
                </a:solidFill>
                <a:cs typeface="Avenir Next Medium"/>
              </a:rPr>
              <a:t>2</a:t>
            </a:r>
            <a:endParaRPr lang="en-US" sz="2400" b="1" dirty="0">
              <a:solidFill>
                <a:schemeClr val="bg1"/>
              </a:solidFill>
              <a:cs typeface="Avenir Next Medium"/>
            </a:endParaRPr>
          </a:p>
        </p:txBody>
      </p:sp>
      <p:sp>
        <p:nvSpPr>
          <p:cNvPr id="17" name="TextBox 16"/>
          <p:cNvSpPr txBox="1"/>
          <p:nvPr/>
        </p:nvSpPr>
        <p:spPr>
          <a:xfrm>
            <a:off x="54211" y="3302613"/>
            <a:ext cx="4809236" cy="2554545"/>
          </a:xfrm>
          <a:prstGeom prst="rect">
            <a:avLst/>
          </a:prstGeom>
          <a:noFill/>
        </p:spPr>
        <p:txBody>
          <a:bodyPr wrap="square" rtlCol="0">
            <a:spAutoFit/>
          </a:bodyPr>
          <a:lstStyle/>
          <a:p>
            <a:pPr marL="342900" indent="-342900">
              <a:buFont typeface="+mj-lt"/>
              <a:buAutoNum type="arabicPeriod"/>
            </a:pPr>
            <a:r>
              <a:rPr lang="en-US" sz="2000" dirty="0" smtClean="0">
                <a:cs typeface="Avenir Next Medium"/>
              </a:rPr>
              <a:t>Dark patches in x-ray or EUV images representing a lack of emitting coronal plasma.</a:t>
            </a:r>
          </a:p>
          <a:p>
            <a:pPr marL="342900" indent="-342900">
              <a:buFont typeface="+mj-lt"/>
              <a:buAutoNum type="arabicPeriod"/>
            </a:pPr>
            <a:endParaRPr lang="en-US" sz="2000" dirty="0" smtClean="0">
              <a:cs typeface="Avenir Next Medium"/>
            </a:endParaRPr>
          </a:p>
          <a:p>
            <a:pPr marL="342900" indent="-342900">
              <a:buFont typeface="+mj-lt"/>
              <a:buAutoNum type="arabicPeriod"/>
            </a:pPr>
            <a:r>
              <a:rPr lang="en-US" sz="2000" dirty="0" smtClean="0">
                <a:cs typeface="Avenir Next Medium"/>
              </a:rPr>
              <a:t>“Open” magnetic field lines emanating from the solar surface. </a:t>
            </a:r>
          </a:p>
          <a:p>
            <a:pPr marL="342900" indent="-342900">
              <a:buFont typeface="+mj-lt"/>
              <a:buAutoNum type="arabicPeriod"/>
            </a:pPr>
            <a:endParaRPr lang="en-US" sz="2000" dirty="0">
              <a:cs typeface="Avenir Next Medium"/>
            </a:endParaRPr>
          </a:p>
          <a:p>
            <a:pPr marL="342900" indent="-342900">
              <a:buFont typeface="+mj-lt"/>
              <a:buAutoNum type="arabicPeriod"/>
            </a:pPr>
            <a:r>
              <a:rPr lang="en-US" sz="2000" dirty="0" smtClean="0">
                <a:cs typeface="Avenir Next Medium"/>
              </a:rPr>
              <a:t>Low emission off the limb of the sun. </a:t>
            </a:r>
            <a:endParaRPr lang="en-US" sz="2000" dirty="0">
              <a:cs typeface="Avenir Next Medium"/>
            </a:endParaRPr>
          </a:p>
        </p:txBody>
      </p:sp>
      <p:sp>
        <p:nvSpPr>
          <p:cNvPr id="19" name="TextBox 18"/>
          <p:cNvSpPr txBox="1"/>
          <p:nvPr/>
        </p:nvSpPr>
        <p:spPr>
          <a:xfrm rot="5400000">
            <a:off x="8198888" y="4997462"/>
            <a:ext cx="1440584" cy="338554"/>
          </a:xfrm>
          <a:prstGeom prst="rect">
            <a:avLst/>
          </a:prstGeom>
          <a:noFill/>
        </p:spPr>
        <p:txBody>
          <a:bodyPr wrap="none" rtlCol="0">
            <a:spAutoFit/>
          </a:bodyPr>
          <a:lstStyle/>
          <a:p>
            <a:r>
              <a:rPr lang="en-US" sz="1600" dirty="0" smtClean="0">
                <a:solidFill>
                  <a:schemeClr val="bg1"/>
                </a:solidFill>
                <a:cs typeface="Avenir Next Medium"/>
              </a:rPr>
              <a:t>SDO AIA 193</a:t>
            </a:r>
            <a:endParaRPr lang="en-US" sz="1600" dirty="0">
              <a:solidFill>
                <a:schemeClr val="bg1"/>
              </a:solidFill>
              <a:cs typeface="Avenir Next Medium"/>
            </a:endParaRPr>
          </a:p>
        </p:txBody>
      </p:sp>
    </p:spTree>
    <p:extLst>
      <p:ext uri="{BB962C8B-B14F-4D97-AF65-F5344CB8AC3E}">
        <p14:creationId xmlns:p14="http://schemas.microsoft.com/office/powerpoint/2010/main" val="29158875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10 at 4.47.20 PM.png"/>
          <p:cNvPicPr>
            <a:picLocks noChangeAspect="1"/>
          </p:cNvPicPr>
          <p:nvPr/>
        </p:nvPicPr>
        <p:blipFill>
          <a:blip r:embed="rId2">
            <a:extLst>
              <a:ext uri="{BEBA8EAE-BF5A-486C-A8C5-ECC9F3942E4B}">
                <a14:imgProps xmlns:a14="http://schemas.microsoft.com/office/drawing/2010/main">
                  <a14:imgLayer r:embed="rId3">
                    <a14:imgEffect>
                      <a14:backgroundRemoval t="0" b="100000" l="326" r="100000">
                        <a14:foregroundMark x1="41042" y1="9978" x2="41042" y2="9978"/>
                        <a14:foregroundMark x1="44951" y1="29148" x2="44951" y2="29148"/>
                        <a14:foregroundMark x1="31596" y1="26906" x2="31596" y2="26906"/>
                        <a14:foregroundMark x1="45820" y1="7848" x2="45820" y2="7848"/>
                        <a14:foregroundMark x1="77850" y1="44395" x2="77850" y2="44395"/>
                        <a14:foregroundMark x1="42888" y1="91592" x2="42888" y2="91592"/>
                        <a14:foregroundMark x1="13789" y1="53363" x2="13789" y2="53363"/>
                      </a14:backgroundRemoval>
                    </a14:imgEffect>
                    <a14:imgEffect>
                      <a14:brightnessContrast bright="30000" contrast="9000"/>
                    </a14:imgEffect>
                  </a14:imgLayer>
                </a14:imgProps>
              </a:ext>
              <a:ext uri="{28A0092B-C50C-407E-A947-70E740481C1C}">
                <a14:useLocalDpi xmlns:a14="http://schemas.microsoft.com/office/drawing/2010/main" val="0"/>
              </a:ext>
            </a:extLst>
          </a:blip>
          <a:stretch>
            <a:fillRect/>
          </a:stretch>
        </p:blipFill>
        <p:spPr>
          <a:xfrm>
            <a:off x="2232873" y="1497968"/>
            <a:ext cx="4741906" cy="4592595"/>
          </a:xfrm>
          <a:prstGeom prst="rect">
            <a:avLst/>
          </a:prstGeom>
        </p:spPr>
      </p:pic>
      <p:sp>
        <p:nvSpPr>
          <p:cNvPr id="5" name="Title 1"/>
          <p:cNvSpPr>
            <a:spLocks noGrp="1"/>
          </p:cNvSpPr>
          <p:nvPr>
            <p:ph type="title"/>
          </p:nvPr>
        </p:nvSpPr>
        <p:spPr>
          <a:xfrm>
            <a:off x="41270" y="298229"/>
            <a:ext cx="9102730" cy="1143000"/>
          </a:xfrm>
        </p:spPr>
        <p:txBody>
          <a:bodyPr>
            <a:normAutofit fontScale="90000"/>
          </a:bodyPr>
          <a:lstStyle/>
          <a:p>
            <a:r>
              <a:rPr lang="en-US" b="1" dirty="0" smtClean="0">
                <a:latin typeface="+mn-lt"/>
                <a:cs typeface="Avenir Next Medium"/>
              </a:rPr>
              <a:t>Dark Patches: Coronal Hole Zoology</a:t>
            </a:r>
            <a:endParaRPr lang="en-US" b="1" dirty="0">
              <a:latin typeface="+mn-lt"/>
              <a:cs typeface="Avenir Next Medium"/>
            </a:endParaRPr>
          </a:p>
        </p:txBody>
      </p:sp>
      <p:sp>
        <p:nvSpPr>
          <p:cNvPr id="6" name="TextBox 5"/>
          <p:cNvSpPr txBox="1"/>
          <p:nvPr/>
        </p:nvSpPr>
        <p:spPr>
          <a:xfrm>
            <a:off x="1283725" y="1497968"/>
            <a:ext cx="2528352" cy="400110"/>
          </a:xfrm>
          <a:prstGeom prst="rect">
            <a:avLst/>
          </a:prstGeom>
          <a:noFill/>
        </p:spPr>
        <p:txBody>
          <a:bodyPr wrap="none" rtlCol="0">
            <a:spAutoFit/>
          </a:bodyPr>
          <a:lstStyle/>
          <a:p>
            <a:r>
              <a:rPr lang="en-US" sz="2000" dirty="0" smtClean="0">
                <a:cs typeface="Avenir Next Medium"/>
              </a:rPr>
              <a:t>Northern Polar Hole</a:t>
            </a:r>
            <a:endParaRPr lang="en-US" sz="2000" dirty="0">
              <a:cs typeface="Avenir Next Medium"/>
            </a:endParaRPr>
          </a:p>
        </p:txBody>
      </p:sp>
      <p:sp>
        <p:nvSpPr>
          <p:cNvPr id="7" name="TextBox 6"/>
          <p:cNvSpPr txBox="1"/>
          <p:nvPr/>
        </p:nvSpPr>
        <p:spPr>
          <a:xfrm>
            <a:off x="219016" y="2941761"/>
            <a:ext cx="2013857" cy="400110"/>
          </a:xfrm>
          <a:prstGeom prst="rect">
            <a:avLst/>
          </a:prstGeom>
          <a:noFill/>
        </p:spPr>
        <p:txBody>
          <a:bodyPr wrap="none" rtlCol="0">
            <a:spAutoFit/>
          </a:bodyPr>
          <a:lstStyle/>
          <a:p>
            <a:r>
              <a:rPr lang="en-US" sz="2000" dirty="0" smtClean="0">
                <a:cs typeface="Avenir Next Medium"/>
              </a:rPr>
              <a:t>Equatorial Hole</a:t>
            </a:r>
            <a:endParaRPr lang="en-US" sz="2000" dirty="0">
              <a:cs typeface="Avenir Next Medium"/>
            </a:endParaRPr>
          </a:p>
        </p:txBody>
      </p:sp>
      <p:sp>
        <p:nvSpPr>
          <p:cNvPr id="8" name="TextBox 7"/>
          <p:cNvSpPr txBox="1"/>
          <p:nvPr/>
        </p:nvSpPr>
        <p:spPr>
          <a:xfrm>
            <a:off x="6974779" y="2402549"/>
            <a:ext cx="2089015" cy="400110"/>
          </a:xfrm>
          <a:prstGeom prst="rect">
            <a:avLst/>
          </a:prstGeom>
          <a:noFill/>
        </p:spPr>
        <p:txBody>
          <a:bodyPr wrap="none" rtlCol="0">
            <a:spAutoFit/>
          </a:bodyPr>
          <a:lstStyle/>
          <a:p>
            <a:r>
              <a:rPr lang="en-US" sz="2000" dirty="0" smtClean="0">
                <a:cs typeface="Avenir Next Medium"/>
              </a:rPr>
              <a:t>Ephemeral Hole</a:t>
            </a:r>
            <a:endParaRPr lang="en-US" sz="2000" dirty="0">
              <a:cs typeface="Avenir Next Medium"/>
            </a:endParaRPr>
          </a:p>
        </p:txBody>
      </p:sp>
      <p:sp>
        <p:nvSpPr>
          <p:cNvPr id="9" name="TextBox 8"/>
          <p:cNvSpPr txBox="1"/>
          <p:nvPr/>
        </p:nvSpPr>
        <p:spPr>
          <a:xfrm>
            <a:off x="6201839" y="5583860"/>
            <a:ext cx="2535786" cy="400110"/>
          </a:xfrm>
          <a:prstGeom prst="rect">
            <a:avLst/>
          </a:prstGeom>
          <a:noFill/>
        </p:spPr>
        <p:txBody>
          <a:bodyPr wrap="none" rtlCol="0">
            <a:spAutoFit/>
          </a:bodyPr>
          <a:lstStyle/>
          <a:p>
            <a:r>
              <a:rPr lang="en-US" sz="2000" dirty="0" smtClean="0">
                <a:cs typeface="Avenir Next Medium"/>
              </a:rPr>
              <a:t>Southern Polar Hole</a:t>
            </a:r>
            <a:endParaRPr lang="en-US" sz="2000" dirty="0">
              <a:cs typeface="Avenir Next Medium"/>
            </a:endParaRPr>
          </a:p>
        </p:txBody>
      </p:sp>
      <p:sp>
        <p:nvSpPr>
          <p:cNvPr id="10" name="Content Placeholder 2"/>
          <p:cNvSpPr>
            <a:spLocks noGrp="1"/>
          </p:cNvSpPr>
          <p:nvPr>
            <p:ph idx="1"/>
          </p:nvPr>
        </p:nvSpPr>
        <p:spPr>
          <a:xfrm>
            <a:off x="969319" y="6334466"/>
            <a:ext cx="7462210" cy="518097"/>
          </a:xfrm>
        </p:spPr>
        <p:txBody>
          <a:bodyPr>
            <a:normAutofit/>
          </a:bodyPr>
          <a:lstStyle/>
          <a:p>
            <a:pPr marL="0" indent="0">
              <a:buNone/>
            </a:pPr>
            <a:r>
              <a:rPr lang="en-US" sz="1800" dirty="0" smtClean="0">
                <a:cs typeface="Avenir Next Medium"/>
              </a:rPr>
              <a:t>Current observations are made in X-ray and EUV (and He I Triplet).</a:t>
            </a:r>
          </a:p>
        </p:txBody>
      </p:sp>
      <p:sp>
        <p:nvSpPr>
          <p:cNvPr id="11" name="TextBox 10"/>
          <p:cNvSpPr txBox="1"/>
          <p:nvPr/>
        </p:nvSpPr>
        <p:spPr>
          <a:xfrm>
            <a:off x="4254117" y="1682633"/>
            <a:ext cx="248799" cy="369332"/>
          </a:xfrm>
          <a:prstGeom prst="rect">
            <a:avLst/>
          </a:prstGeom>
          <a:noFill/>
        </p:spPr>
        <p:txBody>
          <a:bodyPr wrap="none" rtlCol="0">
            <a:spAutoFit/>
          </a:bodyPr>
          <a:lstStyle/>
          <a:p>
            <a:r>
              <a:rPr lang="en-US" dirty="0" smtClean="0"/>
              <a:t>.</a:t>
            </a:r>
            <a:endParaRPr lang="en-US" dirty="0"/>
          </a:p>
        </p:txBody>
      </p:sp>
      <p:sp>
        <p:nvSpPr>
          <p:cNvPr id="12" name="TextBox 11"/>
          <p:cNvSpPr txBox="1"/>
          <p:nvPr/>
        </p:nvSpPr>
        <p:spPr>
          <a:xfrm>
            <a:off x="2726723" y="3722872"/>
            <a:ext cx="248799" cy="369332"/>
          </a:xfrm>
          <a:prstGeom prst="rect">
            <a:avLst/>
          </a:prstGeom>
          <a:noFill/>
        </p:spPr>
        <p:txBody>
          <a:bodyPr wrap="none" rtlCol="0">
            <a:spAutoFit/>
          </a:bodyPr>
          <a:lstStyle/>
          <a:p>
            <a:r>
              <a:rPr lang="en-US" dirty="0" smtClean="0"/>
              <a:t>.</a:t>
            </a:r>
            <a:endParaRPr lang="en-US" dirty="0"/>
          </a:p>
        </p:txBody>
      </p:sp>
      <p:sp>
        <p:nvSpPr>
          <p:cNvPr id="13" name="TextBox 12"/>
          <p:cNvSpPr txBox="1"/>
          <p:nvPr/>
        </p:nvSpPr>
        <p:spPr>
          <a:xfrm>
            <a:off x="5796690" y="3341871"/>
            <a:ext cx="248799"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4254117" y="5433597"/>
            <a:ext cx="248799" cy="369332"/>
          </a:xfrm>
          <a:prstGeom prst="rect">
            <a:avLst/>
          </a:prstGeom>
          <a:noFill/>
        </p:spPr>
        <p:txBody>
          <a:bodyPr wrap="none" rtlCol="0">
            <a:spAutoFit/>
          </a:bodyPr>
          <a:lstStyle/>
          <a:p>
            <a:r>
              <a:rPr lang="en-US" dirty="0" smtClean="0"/>
              <a:t>.</a:t>
            </a:r>
            <a:endParaRPr lang="en-US" dirty="0"/>
          </a:p>
        </p:txBody>
      </p:sp>
      <p:cxnSp>
        <p:nvCxnSpPr>
          <p:cNvPr id="15" name="Curved Connector 14"/>
          <p:cNvCxnSpPr>
            <a:stCxn id="6" idx="3"/>
            <a:endCxn id="11" idx="0"/>
          </p:cNvCxnSpPr>
          <p:nvPr/>
        </p:nvCxnSpPr>
        <p:spPr>
          <a:xfrm flipV="1">
            <a:off x="3812077" y="1682633"/>
            <a:ext cx="566440" cy="15390"/>
          </a:xfrm>
          <a:prstGeom prst="curvedConnector4">
            <a:avLst>
              <a:gd name="adj1" fmla="val 39019"/>
              <a:gd name="adj2" fmla="val 2785283"/>
            </a:avLst>
          </a:prstGeom>
          <a:ln w="31750">
            <a:solidFill>
              <a:srgbClr val="36AFFF"/>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8" idx="2"/>
            <a:endCxn id="13" idx="3"/>
          </p:cNvCxnSpPr>
          <p:nvPr/>
        </p:nvCxnSpPr>
        <p:spPr>
          <a:xfrm rot="5400000">
            <a:off x="6670449" y="2177699"/>
            <a:ext cx="723878" cy="1973798"/>
          </a:xfrm>
          <a:prstGeom prst="curvedConnector2">
            <a:avLst/>
          </a:prstGeom>
          <a:ln w="31750">
            <a:solidFill>
              <a:srgbClr val="36AFFF"/>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7" idx="2"/>
            <a:endCxn id="12" idx="1"/>
          </p:cNvCxnSpPr>
          <p:nvPr/>
        </p:nvCxnSpPr>
        <p:spPr>
          <a:xfrm rot="16200000" flipH="1">
            <a:off x="1693501" y="2874315"/>
            <a:ext cx="565667" cy="1500778"/>
          </a:xfrm>
          <a:prstGeom prst="curvedConnector2">
            <a:avLst/>
          </a:prstGeom>
          <a:ln w="31750">
            <a:solidFill>
              <a:srgbClr val="36AFFF"/>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9" idx="1"/>
            <a:endCxn id="14" idx="2"/>
          </p:cNvCxnSpPr>
          <p:nvPr/>
        </p:nvCxnSpPr>
        <p:spPr>
          <a:xfrm rot="10800000" flipV="1">
            <a:off x="4378517" y="5783915"/>
            <a:ext cx="1823322" cy="19014"/>
          </a:xfrm>
          <a:prstGeom prst="curvedConnector4">
            <a:avLst>
              <a:gd name="adj1" fmla="val 40499"/>
              <a:gd name="adj2" fmla="val 2838372"/>
            </a:avLst>
          </a:prstGeom>
          <a:ln w="31750">
            <a:solidFill>
              <a:srgbClr val="36AFFF"/>
            </a:solidFill>
            <a:tailEnd type="arrow" w="lg" len="med"/>
          </a:ln>
        </p:spPr>
        <p:style>
          <a:lnRef idx="2">
            <a:schemeClr val="accent1"/>
          </a:lnRef>
          <a:fillRef idx="0">
            <a:schemeClr val="accent1"/>
          </a:fillRef>
          <a:effectRef idx="1">
            <a:schemeClr val="accent1"/>
          </a:effectRef>
          <a:fontRef idx="minor">
            <a:schemeClr val="tx1"/>
          </a:fontRef>
        </p:style>
      </p:cxnSp>
      <p:sp>
        <p:nvSpPr>
          <p:cNvPr id="19" name="Arc 18"/>
          <p:cNvSpPr/>
          <p:nvPr/>
        </p:nvSpPr>
        <p:spPr>
          <a:xfrm rot="18900000">
            <a:off x="1318687" y="4775921"/>
            <a:ext cx="6907066" cy="7259480"/>
          </a:xfrm>
          <a:prstGeom prst="arc">
            <a:avLst>
              <a:gd name="adj1" fmla="val 17291272"/>
              <a:gd name="adj2" fmla="val 20254870"/>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0" name="Arc 19"/>
          <p:cNvSpPr/>
          <p:nvPr/>
        </p:nvSpPr>
        <p:spPr>
          <a:xfrm rot="8100000">
            <a:off x="1017779" y="-4450049"/>
            <a:ext cx="6907066" cy="7259480"/>
          </a:xfrm>
          <a:prstGeom prst="arc">
            <a:avLst>
              <a:gd name="adj1" fmla="val 17291272"/>
              <a:gd name="adj2" fmla="val 20254870"/>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1" name="TextBox 20"/>
          <p:cNvSpPr txBox="1"/>
          <p:nvPr/>
        </p:nvSpPr>
        <p:spPr>
          <a:xfrm>
            <a:off x="5117520" y="2665384"/>
            <a:ext cx="494947" cy="338554"/>
          </a:xfrm>
          <a:prstGeom prst="rect">
            <a:avLst/>
          </a:prstGeom>
          <a:noFill/>
          <a:ln w="38100" cmpd="sng">
            <a:noFill/>
          </a:ln>
        </p:spPr>
        <p:txBody>
          <a:bodyPr wrap="none" rtlCol="0">
            <a:spAutoFit/>
          </a:bodyPr>
          <a:lstStyle/>
          <a:p>
            <a:r>
              <a:rPr lang="en-US" sz="1600" dirty="0" smtClean="0">
                <a:solidFill>
                  <a:schemeClr val="bg1"/>
                </a:solidFill>
                <a:cs typeface="Avenir Next Medium"/>
              </a:rPr>
              <a:t>55°</a:t>
            </a:r>
            <a:endParaRPr lang="en-US" sz="1600" dirty="0">
              <a:solidFill>
                <a:schemeClr val="bg1"/>
              </a:solidFill>
              <a:cs typeface="Avenir Next Medium"/>
            </a:endParaRPr>
          </a:p>
        </p:txBody>
      </p:sp>
      <p:sp>
        <p:nvSpPr>
          <p:cNvPr id="22" name="TextBox 21"/>
          <p:cNvSpPr txBox="1"/>
          <p:nvPr/>
        </p:nvSpPr>
        <p:spPr>
          <a:xfrm>
            <a:off x="5249211" y="4585376"/>
            <a:ext cx="494947" cy="338554"/>
          </a:xfrm>
          <a:prstGeom prst="rect">
            <a:avLst/>
          </a:prstGeom>
          <a:noFill/>
          <a:ln w="38100" cmpd="sng">
            <a:noFill/>
          </a:ln>
        </p:spPr>
        <p:txBody>
          <a:bodyPr wrap="none" rtlCol="0">
            <a:spAutoFit/>
          </a:bodyPr>
          <a:lstStyle/>
          <a:p>
            <a:r>
              <a:rPr lang="en-US" sz="1600" dirty="0" smtClean="0">
                <a:solidFill>
                  <a:schemeClr val="bg1"/>
                </a:solidFill>
                <a:cs typeface="Avenir Next Medium"/>
              </a:rPr>
              <a:t>55°</a:t>
            </a:r>
            <a:endParaRPr lang="en-US" sz="1600" dirty="0">
              <a:solidFill>
                <a:schemeClr val="bg1"/>
              </a:solidFill>
              <a:cs typeface="Avenir Next Medium"/>
            </a:endParaRPr>
          </a:p>
        </p:txBody>
      </p:sp>
      <p:sp>
        <p:nvSpPr>
          <p:cNvPr id="23" name="TextBox 22"/>
          <p:cNvSpPr txBox="1"/>
          <p:nvPr/>
        </p:nvSpPr>
        <p:spPr>
          <a:xfrm>
            <a:off x="2232873" y="5802929"/>
            <a:ext cx="930814" cy="246221"/>
          </a:xfrm>
          <a:prstGeom prst="rect">
            <a:avLst/>
          </a:prstGeom>
          <a:noFill/>
        </p:spPr>
        <p:txBody>
          <a:bodyPr wrap="none" rtlCol="0">
            <a:spAutoFit/>
          </a:bodyPr>
          <a:lstStyle/>
          <a:p>
            <a:r>
              <a:rPr lang="en-US" sz="1000" dirty="0" smtClean="0">
                <a:cs typeface="Avenir Next Medium"/>
              </a:rPr>
              <a:t>SDO AIA 211</a:t>
            </a:r>
            <a:endParaRPr lang="en-US" sz="1000" dirty="0">
              <a:cs typeface="Avenir Next Medium"/>
            </a:endParaRPr>
          </a:p>
        </p:txBody>
      </p:sp>
    </p:spTree>
    <p:extLst>
      <p:ext uri="{BB962C8B-B14F-4D97-AF65-F5344CB8AC3E}">
        <p14:creationId xmlns:p14="http://schemas.microsoft.com/office/powerpoint/2010/main" val="756527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9" grpId="0" animBg="1"/>
      <p:bldP spid="20"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98229"/>
            <a:ext cx="9144000" cy="1143000"/>
          </a:xfrm>
        </p:spPr>
        <p:txBody>
          <a:bodyPr>
            <a:normAutofit/>
          </a:bodyPr>
          <a:lstStyle/>
          <a:p>
            <a:r>
              <a:rPr lang="en-US" sz="3600" b="1" dirty="0" smtClean="0">
                <a:latin typeface="+mn-lt"/>
                <a:cs typeface="Avenir Next Medium"/>
              </a:rPr>
              <a:t>Open Field Lines: Coronal Hole Theory</a:t>
            </a:r>
            <a:endParaRPr lang="en-US" sz="3600" b="1" dirty="0">
              <a:latin typeface="+mn-lt"/>
              <a:cs typeface="Avenir Next Medium"/>
            </a:endParaRPr>
          </a:p>
        </p:txBody>
      </p:sp>
      <p:grpSp>
        <p:nvGrpSpPr>
          <p:cNvPr id="8" name="Group 7"/>
          <p:cNvGrpSpPr/>
          <p:nvPr/>
        </p:nvGrpSpPr>
        <p:grpSpPr>
          <a:xfrm>
            <a:off x="157035" y="1668517"/>
            <a:ext cx="8883132" cy="2940469"/>
            <a:chOff x="157035" y="1668517"/>
            <a:chExt cx="8883132" cy="2940469"/>
          </a:xfrm>
        </p:grpSpPr>
        <p:pic>
          <p:nvPicPr>
            <p:cNvPr id="2" name="Picture 1" descr="OpenFie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35" y="1668517"/>
              <a:ext cx="8876302" cy="2633203"/>
            </a:xfrm>
            <a:prstGeom prst="rect">
              <a:avLst/>
            </a:prstGeom>
          </p:spPr>
        </p:pic>
        <p:pic>
          <p:nvPicPr>
            <p:cNvPr id="4" name="Picture 3" descr="OpenFieldMeasu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65" y="4328899"/>
              <a:ext cx="8876302" cy="280087"/>
            </a:xfrm>
            <a:prstGeom prst="rect">
              <a:avLst/>
            </a:prstGeom>
          </p:spPr>
        </p:pic>
      </p:grpSp>
      <p:sp>
        <p:nvSpPr>
          <p:cNvPr id="7" name="TextBox 6"/>
          <p:cNvSpPr txBox="1"/>
          <p:nvPr/>
        </p:nvSpPr>
        <p:spPr>
          <a:xfrm>
            <a:off x="54622" y="6391740"/>
            <a:ext cx="3238123" cy="369332"/>
          </a:xfrm>
          <a:prstGeom prst="rect">
            <a:avLst/>
          </a:prstGeom>
          <a:noFill/>
        </p:spPr>
        <p:txBody>
          <a:bodyPr wrap="none" rtlCol="0">
            <a:spAutoFit/>
          </a:bodyPr>
          <a:lstStyle/>
          <a:p>
            <a:r>
              <a:rPr lang="en-US" dirty="0" err="1" smtClean="0">
                <a:latin typeface="Times New Roman"/>
                <a:cs typeface="Times New Roman"/>
              </a:rPr>
              <a:t>Megameter</a:t>
            </a:r>
            <a:r>
              <a:rPr lang="en-US" dirty="0" smtClean="0">
                <a:latin typeface="Times New Roman"/>
                <a:cs typeface="Times New Roman"/>
              </a:rPr>
              <a:t> (Mm) = 1,000,000 m</a:t>
            </a:r>
            <a:endParaRPr lang="en-US" dirty="0">
              <a:latin typeface="Times New Roman"/>
              <a:cs typeface="Times New Roman"/>
            </a:endParaRPr>
          </a:p>
        </p:txBody>
      </p:sp>
      <p:sp>
        <p:nvSpPr>
          <p:cNvPr id="9" name="Rectangle 8"/>
          <p:cNvSpPr/>
          <p:nvPr/>
        </p:nvSpPr>
        <p:spPr>
          <a:xfrm>
            <a:off x="6401542" y="4634318"/>
            <a:ext cx="2742458" cy="276999"/>
          </a:xfrm>
          <a:prstGeom prst="rect">
            <a:avLst/>
          </a:prstGeom>
        </p:spPr>
        <p:txBody>
          <a:bodyPr wrap="none">
            <a:spAutoFit/>
          </a:bodyPr>
          <a:lstStyle/>
          <a:p>
            <a:r>
              <a:rPr lang="en-US" sz="1200" dirty="0"/>
              <a:t>Cranmer and van </a:t>
            </a:r>
            <a:r>
              <a:rPr lang="en-US" sz="1200" dirty="0" err="1"/>
              <a:t>Ballegooijen</a:t>
            </a:r>
            <a:r>
              <a:rPr lang="en-US" sz="1200" dirty="0"/>
              <a:t> (2005)</a:t>
            </a:r>
          </a:p>
        </p:txBody>
      </p:sp>
      <p:sp>
        <p:nvSpPr>
          <p:cNvPr id="10" name="TextBox 9"/>
          <p:cNvSpPr txBox="1"/>
          <p:nvPr/>
        </p:nvSpPr>
        <p:spPr>
          <a:xfrm>
            <a:off x="600838" y="5080128"/>
            <a:ext cx="7596951" cy="923330"/>
          </a:xfrm>
          <a:prstGeom prst="rect">
            <a:avLst/>
          </a:prstGeom>
          <a:noFill/>
        </p:spPr>
        <p:txBody>
          <a:bodyPr wrap="none" rtlCol="0">
            <a:spAutoFit/>
          </a:bodyPr>
          <a:lstStyle/>
          <a:p>
            <a:pPr marL="342900" indent="-342900">
              <a:buAutoNum type="alphaLcParenR"/>
            </a:pPr>
            <a:r>
              <a:rPr lang="en-US" dirty="0" smtClean="0"/>
              <a:t>Magnetic field lines organize in the inter-granular lanes as flux tubes.</a:t>
            </a:r>
          </a:p>
          <a:p>
            <a:pPr marL="342900" indent="-342900">
              <a:buAutoNum type="alphaLcParenR"/>
            </a:pPr>
            <a:r>
              <a:rPr lang="en-US" dirty="0" smtClean="0"/>
              <a:t>A fraction of these lines organize in the lanes of </a:t>
            </a:r>
            <a:r>
              <a:rPr lang="en-US" dirty="0" err="1"/>
              <a:t>supergranules</a:t>
            </a:r>
            <a:r>
              <a:rPr lang="en-US" dirty="0" smtClean="0"/>
              <a:t>.</a:t>
            </a:r>
          </a:p>
          <a:p>
            <a:pPr marL="342900" indent="-342900">
              <a:buAutoNum type="alphaLcParenR"/>
            </a:pPr>
            <a:r>
              <a:rPr lang="en-US" dirty="0" smtClean="0"/>
              <a:t>Large mono-polar regions extend into the corona and are ‘open.’</a:t>
            </a:r>
          </a:p>
        </p:txBody>
      </p:sp>
    </p:spTree>
    <p:extLst>
      <p:ext uri="{BB962C8B-B14F-4D97-AF65-F5344CB8AC3E}">
        <p14:creationId xmlns:p14="http://schemas.microsoft.com/office/powerpoint/2010/main" val="210527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270" y="298229"/>
            <a:ext cx="9102730" cy="1143000"/>
          </a:xfrm>
        </p:spPr>
        <p:txBody>
          <a:bodyPr>
            <a:normAutofit/>
          </a:bodyPr>
          <a:lstStyle/>
          <a:p>
            <a:r>
              <a:rPr lang="en-US" sz="3600" b="1" dirty="0" smtClean="0">
                <a:latin typeface="+mn-lt"/>
                <a:cs typeface="Avenir Next Medium"/>
              </a:rPr>
              <a:t>Low Emission: Ground-based Imaging</a:t>
            </a:r>
            <a:endParaRPr lang="en-US" sz="3600" b="1" dirty="0">
              <a:latin typeface="+mn-lt"/>
              <a:cs typeface="Avenir Next Medium"/>
            </a:endParaRPr>
          </a:p>
        </p:txBody>
      </p:sp>
      <p:pic>
        <p:nvPicPr>
          <p:cNvPr id="2" name="Picture 1"/>
          <p:cNvPicPr>
            <a:picLocks noChangeAspect="1"/>
          </p:cNvPicPr>
          <p:nvPr/>
        </p:nvPicPr>
        <p:blipFill rotWithShape="1">
          <a:blip r:embed="rId2"/>
          <a:srcRect l="4410" t="5377" r="4376"/>
          <a:stretch/>
        </p:blipFill>
        <p:spPr>
          <a:xfrm>
            <a:off x="204831" y="1577791"/>
            <a:ext cx="5895225" cy="5052320"/>
          </a:xfrm>
          <a:prstGeom prst="rect">
            <a:avLst/>
          </a:prstGeom>
        </p:spPr>
      </p:pic>
      <p:sp>
        <p:nvSpPr>
          <p:cNvPr id="5" name="TextBox 4"/>
          <p:cNvSpPr txBox="1"/>
          <p:nvPr/>
        </p:nvSpPr>
        <p:spPr>
          <a:xfrm>
            <a:off x="6190589" y="2033843"/>
            <a:ext cx="2844977" cy="1754327"/>
          </a:xfrm>
          <a:prstGeom prst="rect">
            <a:avLst/>
          </a:prstGeom>
          <a:noFill/>
        </p:spPr>
        <p:txBody>
          <a:bodyPr wrap="square" rtlCol="0">
            <a:spAutoFit/>
          </a:bodyPr>
          <a:lstStyle/>
          <a:p>
            <a:r>
              <a:rPr lang="en-US" dirty="0" smtClean="0"/>
              <a:t>530.3 nm “Green line” images from natural or man-made eclipses were the only observations of coronal holes until the space age</a:t>
            </a:r>
            <a:r>
              <a:rPr lang="en-US" dirty="0"/>
              <a:t>.</a:t>
            </a:r>
            <a:r>
              <a:rPr lang="en-US" dirty="0" smtClean="0"/>
              <a:t> </a:t>
            </a:r>
            <a:endParaRPr lang="en-US" dirty="0"/>
          </a:p>
        </p:txBody>
      </p:sp>
      <p:sp>
        <p:nvSpPr>
          <p:cNvPr id="6" name="TextBox 5"/>
          <p:cNvSpPr txBox="1"/>
          <p:nvPr/>
        </p:nvSpPr>
        <p:spPr>
          <a:xfrm>
            <a:off x="6190589" y="4385790"/>
            <a:ext cx="2898217" cy="1477328"/>
          </a:xfrm>
          <a:prstGeom prst="rect">
            <a:avLst/>
          </a:prstGeom>
          <a:noFill/>
        </p:spPr>
        <p:txBody>
          <a:bodyPr wrap="square" rtlCol="0">
            <a:spAutoFit/>
          </a:bodyPr>
          <a:lstStyle/>
          <a:p>
            <a:r>
              <a:rPr lang="en-US" dirty="0" smtClean="0"/>
              <a:t>These images are rarely used in modern coronal hole studies, but are an essential link to historic datasets. </a:t>
            </a:r>
            <a:endParaRPr lang="en-US" dirty="0"/>
          </a:p>
        </p:txBody>
      </p:sp>
    </p:spTree>
    <p:extLst>
      <p:ext uri="{BB962C8B-B14F-4D97-AF65-F5344CB8AC3E}">
        <p14:creationId xmlns:p14="http://schemas.microsoft.com/office/powerpoint/2010/main" val="24069240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23" y="513471"/>
            <a:ext cx="8119627" cy="1177218"/>
          </a:xfrm>
        </p:spPr>
        <p:txBody>
          <a:bodyPr>
            <a:normAutofit/>
          </a:bodyPr>
          <a:lstStyle/>
          <a:p>
            <a:r>
              <a:rPr lang="en-US" b="1" dirty="0" smtClean="0">
                <a:latin typeface="+mn-lt"/>
              </a:rPr>
              <a:t>A less-than-solved problem</a:t>
            </a:r>
            <a:r>
              <a:rPr lang="mr-IN" b="1" dirty="0" smtClean="0">
                <a:latin typeface="+mn-lt"/>
              </a:rPr>
              <a:t>…</a:t>
            </a:r>
            <a:endParaRPr lang="en-US" b="1" dirty="0">
              <a:latin typeface="+mn-lt"/>
            </a:endParaRPr>
          </a:p>
        </p:txBody>
      </p:sp>
      <p:sp>
        <p:nvSpPr>
          <p:cNvPr id="4" name="TextBox 3"/>
          <p:cNvSpPr txBox="1"/>
          <p:nvPr/>
        </p:nvSpPr>
        <p:spPr>
          <a:xfrm>
            <a:off x="1364728" y="5890060"/>
            <a:ext cx="6623786" cy="707886"/>
          </a:xfrm>
          <a:prstGeom prst="rect">
            <a:avLst/>
          </a:prstGeom>
          <a:noFill/>
          <a:ln w="28575" cmpd="sng">
            <a:solidFill>
              <a:schemeClr val="accent1"/>
            </a:solidFill>
          </a:ln>
        </p:spPr>
        <p:txBody>
          <a:bodyPr wrap="square" rtlCol="0">
            <a:spAutoFit/>
          </a:bodyPr>
          <a:lstStyle/>
          <a:p>
            <a:r>
              <a:rPr lang="en-US" sz="2000" dirty="0" smtClean="0">
                <a:latin typeface="Avenir Next Medium"/>
                <a:cs typeface="Avenir Next Medium"/>
              </a:rPr>
              <a:t>All of these features are related, yet a one-to-one mapping between features has never been successful. </a:t>
            </a:r>
            <a:endParaRPr lang="en-US" sz="2000" dirty="0">
              <a:latin typeface="Avenir Next Medium"/>
              <a:cs typeface="Avenir Next Medium"/>
            </a:endParaRPr>
          </a:p>
        </p:txBody>
      </p:sp>
      <p:pic>
        <p:nvPicPr>
          <p:cNvPr id="3" name="Picture 2" descr="Screen Shot 2018-05-10 at 4.01.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8854"/>
            <a:ext cx="2966210" cy="2926080"/>
          </a:xfrm>
          <a:prstGeom prst="rect">
            <a:avLst/>
          </a:prstGeom>
        </p:spPr>
      </p:pic>
      <p:sp>
        <p:nvSpPr>
          <p:cNvPr id="5" name="TextBox 4"/>
          <p:cNvSpPr txBox="1"/>
          <p:nvPr/>
        </p:nvSpPr>
        <p:spPr>
          <a:xfrm>
            <a:off x="918813" y="5171508"/>
            <a:ext cx="1156073" cy="307777"/>
          </a:xfrm>
          <a:prstGeom prst="rect">
            <a:avLst/>
          </a:prstGeom>
          <a:noFill/>
        </p:spPr>
        <p:txBody>
          <a:bodyPr wrap="none" rtlCol="0">
            <a:spAutoFit/>
          </a:bodyPr>
          <a:lstStyle/>
          <a:p>
            <a:r>
              <a:rPr lang="en-US" sz="1400" dirty="0" err="1" smtClean="0"/>
              <a:t>Hinode</a:t>
            </a:r>
            <a:r>
              <a:rPr lang="en-US" sz="1400" dirty="0" smtClean="0"/>
              <a:t> XRT</a:t>
            </a:r>
            <a:endParaRPr lang="en-US" sz="1400" dirty="0"/>
          </a:p>
        </p:txBody>
      </p:sp>
      <p:pic>
        <p:nvPicPr>
          <p:cNvPr id="6" name="Picture 5"/>
          <p:cNvPicPr>
            <a:picLocks noChangeAspect="1"/>
          </p:cNvPicPr>
          <p:nvPr/>
        </p:nvPicPr>
        <p:blipFill rotWithShape="1">
          <a:blip r:embed="rId3"/>
          <a:srcRect l="17958" t="9316" r="16153" b="20112"/>
          <a:stretch/>
        </p:blipFill>
        <p:spPr>
          <a:xfrm>
            <a:off x="2966210" y="2198854"/>
            <a:ext cx="3306864" cy="2926080"/>
          </a:xfrm>
          <a:prstGeom prst="rect">
            <a:avLst/>
          </a:prstGeom>
        </p:spPr>
      </p:pic>
      <p:sp>
        <p:nvSpPr>
          <p:cNvPr id="8" name="TextBox 7"/>
          <p:cNvSpPr txBox="1"/>
          <p:nvPr/>
        </p:nvSpPr>
        <p:spPr>
          <a:xfrm>
            <a:off x="3618876" y="5171508"/>
            <a:ext cx="1838965" cy="307777"/>
          </a:xfrm>
          <a:prstGeom prst="rect">
            <a:avLst/>
          </a:prstGeom>
          <a:noFill/>
        </p:spPr>
        <p:txBody>
          <a:bodyPr wrap="none" rtlCol="0">
            <a:spAutoFit/>
          </a:bodyPr>
          <a:lstStyle/>
          <a:p>
            <a:r>
              <a:rPr lang="en-US" sz="1400" dirty="0" err="1" smtClean="0"/>
              <a:t>Druckmüller</a:t>
            </a:r>
            <a:r>
              <a:rPr lang="en-US" sz="1400" dirty="0" smtClean="0"/>
              <a:t>,  Fe XIV</a:t>
            </a:r>
            <a:endParaRPr lang="en-US" sz="1400" dirty="0"/>
          </a:p>
        </p:txBody>
      </p:sp>
      <p:pic>
        <p:nvPicPr>
          <p:cNvPr id="9" name="Picture 8"/>
          <p:cNvPicPr>
            <a:picLocks noChangeAspect="1"/>
          </p:cNvPicPr>
          <p:nvPr/>
        </p:nvPicPr>
        <p:blipFill rotWithShape="1">
          <a:blip r:embed="rId4"/>
          <a:srcRect l="21213" r="20746"/>
          <a:stretch/>
        </p:blipFill>
        <p:spPr>
          <a:xfrm>
            <a:off x="6124748" y="2198854"/>
            <a:ext cx="3019252" cy="2926080"/>
          </a:xfrm>
          <a:prstGeom prst="rect">
            <a:avLst/>
          </a:prstGeom>
        </p:spPr>
      </p:pic>
      <p:sp>
        <p:nvSpPr>
          <p:cNvPr id="10" name="TextBox 9"/>
          <p:cNvSpPr txBox="1"/>
          <p:nvPr/>
        </p:nvSpPr>
        <p:spPr>
          <a:xfrm>
            <a:off x="6638521" y="5171508"/>
            <a:ext cx="2409847" cy="307777"/>
          </a:xfrm>
          <a:prstGeom prst="rect">
            <a:avLst/>
          </a:prstGeom>
          <a:noFill/>
        </p:spPr>
        <p:txBody>
          <a:bodyPr wrap="none" rtlCol="0">
            <a:spAutoFit/>
          </a:bodyPr>
          <a:lstStyle/>
          <a:p>
            <a:r>
              <a:rPr lang="en-US" sz="1400" dirty="0" smtClean="0"/>
              <a:t>PFSS Magnetic Field Model</a:t>
            </a:r>
            <a:endParaRPr lang="en-US" sz="1400" dirty="0"/>
          </a:p>
        </p:txBody>
      </p:sp>
      <p:sp>
        <p:nvSpPr>
          <p:cNvPr id="11" name="TextBox 10"/>
          <p:cNvSpPr txBox="1"/>
          <p:nvPr/>
        </p:nvSpPr>
        <p:spPr>
          <a:xfrm>
            <a:off x="271802" y="1765142"/>
            <a:ext cx="2185852" cy="369332"/>
          </a:xfrm>
          <a:prstGeom prst="rect">
            <a:avLst/>
          </a:prstGeom>
          <a:noFill/>
        </p:spPr>
        <p:txBody>
          <a:bodyPr wrap="none" rtlCol="0">
            <a:spAutoFit/>
          </a:bodyPr>
          <a:lstStyle/>
          <a:p>
            <a:r>
              <a:rPr lang="en-US" dirty="0" smtClean="0"/>
              <a:t>EUV X-Ray Images</a:t>
            </a:r>
            <a:endParaRPr lang="en-US" dirty="0"/>
          </a:p>
        </p:txBody>
      </p:sp>
      <p:sp>
        <p:nvSpPr>
          <p:cNvPr id="13" name="TextBox 12"/>
          <p:cNvSpPr txBox="1"/>
          <p:nvPr/>
        </p:nvSpPr>
        <p:spPr>
          <a:xfrm>
            <a:off x="7186274" y="1779305"/>
            <a:ext cx="903087" cy="369332"/>
          </a:xfrm>
          <a:prstGeom prst="rect">
            <a:avLst/>
          </a:prstGeom>
          <a:noFill/>
        </p:spPr>
        <p:txBody>
          <a:bodyPr wrap="none" rtlCol="0">
            <a:spAutoFit/>
          </a:bodyPr>
          <a:lstStyle/>
          <a:p>
            <a:r>
              <a:rPr lang="en-US" dirty="0" smtClean="0"/>
              <a:t>Theory</a:t>
            </a:r>
            <a:endParaRPr lang="en-US" dirty="0"/>
          </a:p>
        </p:txBody>
      </p:sp>
      <p:sp>
        <p:nvSpPr>
          <p:cNvPr id="14" name="TextBox 13"/>
          <p:cNvSpPr txBox="1"/>
          <p:nvPr/>
        </p:nvSpPr>
        <p:spPr>
          <a:xfrm>
            <a:off x="3040250" y="1765142"/>
            <a:ext cx="3084498" cy="369332"/>
          </a:xfrm>
          <a:prstGeom prst="rect">
            <a:avLst/>
          </a:prstGeom>
          <a:noFill/>
        </p:spPr>
        <p:txBody>
          <a:bodyPr wrap="none" rtlCol="0">
            <a:spAutoFit/>
          </a:bodyPr>
          <a:lstStyle/>
          <a:p>
            <a:r>
              <a:rPr lang="en-US" dirty="0" smtClean="0"/>
              <a:t>Ground-based Observations</a:t>
            </a:r>
            <a:endParaRPr lang="en-US" dirty="0"/>
          </a:p>
        </p:txBody>
      </p:sp>
    </p:spTree>
    <p:extLst>
      <p:ext uri="{BB962C8B-B14F-4D97-AF65-F5344CB8AC3E}">
        <p14:creationId xmlns:p14="http://schemas.microsoft.com/office/powerpoint/2010/main" val="11040561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The Fast Solar </a:t>
            </a:r>
            <a:r>
              <a:rPr lang="en-US" b="1" dirty="0">
                <a:latin typeface="+mn-lt"/>
              </a:rPr>
              <a:t>W</a:t>
            </a:r>
            <a:r>
              <a:rPr lang="en-US" b="1" dirty="0" smtClean="0">
                <a:latin typeface="+mn-lt"/>
              </a:rPr>
              <a:t>ind</a:t>
            </a:r>
            <a:endParaRPr lang="en-US" b="1" dirty="0">
              <a:latin typeface="+mn-lt"/>
            </a:endParaRPr>
          </a:p>
        </p:txBody>
      </p:sp>
      <p:pic>
        <p:nvPicPr>
          <p:cNvPr id="4" name="Picture 3" descr="Screen Shot 2018-05-10 at 3.08.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7" y="1736478"/>
            <a:ext cx="5079309" cy="4666277"/>
          </a:xfrm>
          <a:prstGeom prst="rect">
            <a:avLst/>
          </a:prstGeom>
        </p:spPr>
      </p:pic>
      <p:sp>
        <p:nvSpPr>
          <p:cNvPr id="5" name="TextBox 4"/>
          <p:cNvSpPr txBox="1"/>
          <p:nvPr/>
        </p:nvSpPr>
        <p:spPr>
          <a:xfrm>
            <a:off x="2949567" y="5862407"/>
            <a:ext cx="988822" cy="276999"/>
          </a:xfrm>
          <a:prstGeom prst="rect">
            <a:avLst/>
          </a:prstGeom>
          <a:noFill/>
        </p:spPr>
        <p:txBody>
          <a:bodyPr wrap="none" rtlCol="0">
            <a:spAutoFit/>
          </a:bodyPr>
          <a:lstStyle/>
          <a:p>
            <a:r>
              <a:rPr lang="en-US" sz="1200" dirty="0" err="1" smtClean="0"/>
              <a:t>Pizzo</a:t>
            </a:r>
            <a:r>
              <a:rPr lang="en-US" sz="1200" dirty="0" smtClean="0"/>
              <a:t>, 1985</a:t>
            </a:r>
            <a:endParaRPr lang="en-US" sz="1200" dirty="0"/>
          </a:p>
        </p:txBody>
      </p:sp>
      <p:sp>
        <p:nvSpPr>
          <p:cNvPr id="6" name="TextBox 5"/>
          <p:cNvSpPr txBox="1"/>
          <p:nvPr/>
        </p:nvSpPr>
        <p:spPr>
          <a:xfrm>
            <a:off x="4457088" y="2638404"/>
            <a:ext cx="4686912" cy="2308324"/>
          </a:xfrm>
          <a:prstGeom prst="rect">
            <a:avLst/>
          </a:prstGeom>
          <a:noFill/>
        </p:spPr>
        <p:txBody>
          <a:bodyPr wrap="none" rtlCol="0">
            <a:spAutoFit/>
          </a:bodyPr>
          <a:lstStyle/>
          <a:p>
            <a:r>
              <a:rPr lang="en-US" dirty="0" smtClean="0"/>
              <a:t>Speed: 			400 </a:t>
            </a:r>
            <a:r>
              <a:rPr lang="mr-IN" dirty="0" smtClean="0"/>
              <a:t>–</a:t>
            </a:r>
            <a:r>
              <a:rPr lang="en-US" dirty="0" smtClean="0"/>
              <a:t> 800 km s</a:t>
            </a:r>
            <a:r>
              <a:rPr lang="en-US" baseline="30000" dirty="0" smtClean="0"/>
              <a:t>-1</a:t>
            </a:r>
          </a:p>
          <a:p>
            <a:r>
              <a:rPr lang="en-US" dirty="0" smtClean="0"/>
              <a:t>Density: 			</a:t>
            </a:r>
            <a:r>
              <a:rPr lang="en-US" dirty="0" err="1" smtClean="0"/>
              <a:t>n</a:t>
            </a:r>
            <a:r>
              <a:rPr lang="en-US" baseline="-25000" dirty="0" err="1" smtClean="0"/>
              <a:t>p</a:t>
            </a:r>
            <a:r>
              <a:rPr lang="en-US" dirty="0" smtClean="0"/>
              <a:t> ~ 3 cm</a:t>
            </a:r>
            <a:r>
              <a:rPr lang="en-US" baseline="30000" dirty="0" smtClean="0"/>
              <a:t>-3</a:t>
            </a:r>
          </a:p>
          <a:p>
            <a:r>
              <a:rPr lang="en-US" dirty="0" smtClean="0"/>
              <a:t>Composition: 	~ 95% H; 5% He; </a:t>
            </a:r>
          </a:p>
          <a:p>
            <a:r>
              <a:rPr lang="en-US" dirty="0"/>
              <a:t>	</a:t>
            </a:r>
            <a:r>
              <a:rPr lang="en-US" dirty="0" smtClean="0"/>
              <a:t>			some ions</a:t>
            </a:r>
          </a:p>
          <a:p>
            <a:r>
              <a:rPr lang="en-US" dirty="0" smtClean="0"/>
              <a:t>Temperature: 	</a:t>
            </a:r>
            <a:r>
              <a:rPr lang="en-US" dirty="0" err="1" smtClean="0"/>
              <a:t>T</a:t>
            </a:r>
            <a:r>
              <a:rPr lang="en-US" baseline="-25000" dirty="0" err="1" smtClean="0"/>
              <a:t>p</a:t>
            </a:r>
            <a:r>
              <a:rPr lang="en-US" dirty="0" smtClean="0"/>
              <a:t> ~ 2 × 10</a:t>
            </a:r>
            <a:r>
              <a:rPr lang="en-US" baseline="30000" dirty="0" smtClean="0"/>
              <a:t>5 </a:t>
            </a:r>
            <a:r>
              <a:rPr lang="en-US" dirty="0" smtClean="0"/>
              <a:t>K</a:t>
            </a:r>
          </a:p>
          <a:p>
            <a:r>
              <a:rPr lang="en-US" dirty="0" smtClean="0"/>
              <a:t>Magnetic Field: 	 ~ 5 </a:t>
            </a:r>
            <a:r>
              <a:rPr lang="en-US" dirty="0" err="1" smtClean="0"/>
              <a:t>nT</a:t>
            </a:r>
            <a:endParaRPr lang="en-US" dirty="0" smtClean="0"/>
          </a:p>
          <a:p>
            <a:r>
              <a:rPr lang="en-US" dirty="0" smtClean="0"/>
              <a:t>Characteristics: 	</a:t>
            </a:r>
            <a:r>
              <a:rPr lang="en-US" dirty="0" err="1"/>
              <a:t>Alfvénic</a:t>
            </a:r>
            <a:r>
              <a:rPr lang="en-US" dirty="0"/>
              <a:t> </a:t>
            </a:r>
            <a:r>
              <a:rPr lang="en-US" dirty="0" smtClean="0"/>
              <a:t>(EM) fluctuations</a:t>
            </a:r>
          </a:p>
          <a:p>
            <a:r>
              <a:rPr lang="en-US" dirty="0" smtClean="0"/>
              <a:t> </a:t>
            </a:r>
            <a:endParaRPr lang="en-US" dirty="0"/>
          </a:p>
        </p:txBody>
      </p:sp>
      <p:sp>
        <p:nvSpPr>
          <p:cNvPr id="8" name="Rectangle 7"/>
          <p:cNvSpPr/>
          <p:nvPr/>
        </p:nvSpPr>
        <p:spPr>
          <a:xfrm>
            <a:off x="6669671" y="6402755"/>
            <a:ext cx="2132089" cy="276999"/>
          </a:xfrm>
          <a:prstGeom prst="rect">
            <a:avLst/>
          </a:prstGeom>
        </p:spPr>
        <p:txBody>
          <a:bodyPr wrap="none">
            <a:spAutoFit/>
          </a:bodyPr>
          <a:lstStyle/>
          <a:p>
            <a:r>
              <a:rPr lang="en-US" sz="1200" dirty="0"/>
              <a:t>(</a:t>
            </a:r>
            <a:r>
              <a:rPr lang="en-US" sz="1200" dirty="0" err="1"/>
              <a:t>Bothmer</a:t>
            </a:r>
            <a:r>
              <a:rPr lang="en-US" sz="1200" dirty="0"/>
              <a:t> and Zhukov, 2007)</a:t>
            </a:r>
          </a:p>
        </p:txBody>
      </p:sp>
      <p:sp>
        <p:nvSpPr>
          <p:cNvPr id="11" name="TextBox 10"/>
          <p:cNvSpPr txBox="1"/>
          <p:nvPr/>
        </p:nvSpPr>
        <p:spPr>
          <a:xfrm>
            <a:off x="5288430" y="5218533"/>
            <a:ext cx="2762482" cy="369332"/>
          </a:xfrm>
          <a:prstGeom prst="rect">
            <a:avLst/>
          </a:prstGeom>
          <a:noFill/>
        </p:spPr>
        <p:txBody>
          <a:bodyPr wrap="none" rtlCol="0">
            <a:spAutoFit/>
          </a:bodyPr>
          <a:lstStyle/>
          <a:p>
            <a:r>
              <a:rPr lang="en-US" b="1" dirty="0" smtClean="0"/>
              <a:t>Origin In Coronal Holes</a:t>
            </a:r>
            <a:endParaRPr lang="en-US" b="1" dirty="0"/>
          </a:p>
        </p:txBody>
      </p:sp>
    </p:spTree>
    <p:extLst>
      <p:ext uri="{BB962C8B-B14F-4D97-AF65-F5344CB8AC3E}">
        <p14:creationId xmlns:p14="http://schemas.microsoft.com/office/powerpoint/2010/main" val="36671357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65" y="280492"/>
            <a:ext cx="8616560" cy="1143000"/>
          </a:xfrm>
        </p:spPr>
        <p:txBody>
          <a:bodyPr>
            <a:normAutofit fontScale="90000"/>
          </a:bodyPr>
          <a:lstStyle/>
          <a:p>
            <a:r>
              <a:rPr lang="en-US" b="1" dirty="0" smtClean="0">
                <a:latin typeface="+mn-lt"/>
                <a:cs typeface="Avenir Next Medium"/>
              </a:rPr>
              <a:t>Coronal Holes and Space Weather</a:t>
            </a:r>
            <a:endParaRPr lang="en-US" b="1" dirty="0">
              <a:latin typeface="+mn-lt"/>
              <a:cs typeface="Avenir Next Medium"/>
            </a:endParaRPr>
          </a:p>
        </p:txBody>
      </p:sp>
      <p:sp>
        <p:nvSpPr>
          <p:cNvPr id="5" name="Content Placeholder 2"/>
          <p:cNvSpPr>
            <a:spLocks noGrp="1"/>
          </p:cNvSpPr>
          <p:nvPr>
            <p:ph idx="1"/>
          </p:nvPr>
        </p:nvSpPr>
        <p:spPr>
          <a:xfrm>
            <a:off x="5065894" y="2115503"/>
            <a:ext cx="3810119" cy="4071577"/>
          </a:xfrm>
        </p:spPr>
        <p:txBody>
          <a:bodyPr>
            <a:normAutofit/>
          </a:bodyPr>
          <a:lstStyle/>
          <a:p>
            <a:r>
              <a:rPr lang="en-US" sz="2400" dirty="0" smtClean="0">
                <a:cs typeface="Avenir Next Medium"/>
              </a:rPr>
              <a:t>Fast solar wind comes from coronal holes. </a:t>
            </a:r>
          </a:p>
          <a:p>
            <a:endParaRPr lang="en-US" sz="2400" dirty="0" smtClean="0">
              <a:cs typeface="Avenir Next Medium"/>
            </a:endParaRPr>
          </a:p>
          <a:p>
            <a:r>
              <a:rPr lang="en-US" sz="2400" dirty="0" smtClean="0">
                <a:cs typeface="Avenir Next Medium"/>
              </a:rPr>
              <a:t>Define the quiescent </a:t>
            </a:r>
            <a:r>
              <a:rPr lang="en-US" sz="2400" dirty="0" err="1" smtClean="0">
                <a:cs typeface="Avenir Next Medium"/>
              </a:rPr>
              <a:t>heliospheric</a:t>
            </a:r>
            <a:r>
              <a:rPr lang="en-US" sz="2400" dirty="0" smtClean="0">
                <a:cs typeface="Avenir Next Medium"/>
              </a:rPr>
              <a:t> environment.</a:t>
            </a:r>
          </a:p>
          <a:p>
            <a:endParaRPr lang="en-US" sz="2400" dirty="0" smtClean="0">
              <a:cs typeface="Avenir Next Medium"/>
            </a:endParaRPr>
          </a:p>
          <a:p>
            <a:r>
              <a:rPr lang="en-US" sz="2400" dirty="0" smtClean="0">
                <a:cs typeface="Avenir Next Medium"/>
              </a:rPr>
              <a:t>Direct connection to transition region plasma. </a:t>
            </a:r>
          </a:p>
          <a:p>
            <a:endParaRPr lang="en-US" sz="2400" dirty="0">
              <a:cs typeface="Avenir Next Medium"/>
            </a:endParaRPr>
          </a:p>
        </p:txBody>
      </p:sp>
      <p:pic>
        <p:nvPicPr>
          <p:cNvPr id="6" name="Picture 5"/>
          <p:cNvPicPr>
            <a:picLocks noChangeAspect="1"/>
          </p:cNvPicPr>
          <p:nvPr/>
        </p:nvPicPr>
        <p:blipFill rotWithShape="1">
          <a:blip r:embed="rId3"/>
          <a:srcRect l="2469" r="50155" b="3689"/>
          <a:stretch/>
        </p:blipFill>
        <p:spPr>
          <a:xfrm>
            <a:off x="279401" y="1531468"/>
            <a:ext cx="4539543" cy="4969838"/>
          </a:xfrm>
          <a:prstGeom prst="rect">
            <a:avLst/>
          </a:prstGeom>
        </p:spPr>
      </p:pic>
      <p:pic>
        <p:nvPicPr>
          <p:cNvPr id="7" name="Picture 6"/>
          <p:cNvPicPr>
            <a:picLocks noChangeAspect="1"/>
          </p:cNvPicPr>
          <p:nvPr/>
        </p:nvPicPr>
        <p:blipFill>
          <a:blip r:embed="rId4"/>
          <a:stretch>
            <a:fillRect/>
          </a:stretch>
        </p:blipFill>
        <p:spPr>
          <a:xfrm>
            <a:off x="81849" y="4069351"/>
            <a:ext cx="246944" cy="246944"/>
          </a:xfrm>
          <a:prstGeom prst="rect">
            <a:avLst/>
          </a:prstGeom>
        </p:spPr>
      </p:pic>
    </p:spTree>
    <p:extLst>
      <p:ext uri="{BB962C8B-B14F-4D97-AF65-F5344CB8AC3E}">
        <p14:creationId xmlns:p14="http://schemas.microsoft.com/office/powerpoint/2010/main" val="28693539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WBootca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WBootcamp" id="{946F70B4-CA45-E948-9A17-032724E6772E}" vid="{6993E403-3612-5047-A199-A2BDDAA2B8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SWBootcamp.thmx</Template>
  <TotalTime>1790</TotalTime>
  <Words>692</Words>
  <Application>Microsoft Macintosh PowerPoint</Application>
  <PresentationFormat>On-screen Show (4:3)</PresentationFormat>
  <Paragraphs>122</Paragraphs>
  <Slides>16</Slides>
  <Notes>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SWBootcamp</vt:lpstr>
      <vt:lpstr>Coronal Holes  and SWx</vt:lpstr>
      <vt:lpstr>Hole-y Corona!</vt:lpstr>
      <vt:lpstr>A Vacant Corona</vt:lpstr>
      <vt:lpstr>Dark Patches: Coronal Hole Zoology</vt:lpstr>
      <vt:lpstr>Open Field Lines: Coronal Hole Theory</vt:lpstr>
      <vt:lpstr>Low Emission: Ground-based Imaging</vt:lpstr>
      <vt:lpstr>A less-than-solved problem…</vt:lpstr>
      <vt:lpstr>The Fast Solar Wind</vt:lpstr>
      <vt:lpstr>Coronal Holes and Space Weather</vt:lpstr>
      <vt:lpstr>Coronal Holes and Space Weather</vt:lpstr>
      <vt:lpstr>Coronal Holes to Earth</vt:lpstr>
      <vt:lpstr>Hole Measurements,    what are they good for? </vt:lpstr>
      <vt:lpstr>Evolution of the Holes</vt:lpstr>
      <vt:lpstr>Current Measurement Techniques</vt:lpstr>
      <vt:lpstr>Coronal Holes: A Summary</vt:lpstr>
      <vt:lpstr>Want to know more?</vt:lpstr>
    </vt:vector>
  </TitlesOfParts>
  <Company>NASA Goddard Space Flight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Coronal Holes  and SWx</dc:title>
  <dc:creator>Michael Kirk</dc:creator>
  <cp:lastModifiedBy>Michael Kirk</cp:lastModifiedBy>
  <cp:revision>43</cp:revision>
  <dcterms:created xsi:type="dcterms:W3CDTF">2018-05-07T20:13:22Z</dcterms:created>
  <dcterms:modified xsi:type="dcterms:W3CDTF">2018-06-04T15:58:39Z</dcterms:modified>
</cp:coreProperties>
</file>