
<file path=[Content_Types].xml><?xml version="1.0" encoding="utf-8"?>
<Types xmlns="http://schemas.openxmlformats.org/package/2006/content-types">
  <Default Extension="xml" ContentType="application/xml"/>
  <Default Extension="jpeg" ContentType="image/jpeg"/>
  <Default Extension="mpg" ContentType="video/unknown"/>
  <Default Extension="mp4" ContentType="video/unknown"/>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media3.gif" ContentType="video/unknown"/>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1"/>
  </p:notesMasterIdLst>
  <p:sldIdLst>
    <p:sldId id="256" r:id="rId2"/>
    <p:sldId id="290" r:id="rId3"/>
    <p:sldId id="291" r:id="rId4"/>
    <p:sldId id="279" r:id="rId5"/>
    <p:sldId id="280" r:id="rId6"/>
    <p:sldId id="281" r:id="rId7"/>
    <p:sldId id="301" r:id="rId8"/>
    <p:sldId id="282" r:id="rId9"/>
    <p:sldId id="292" r:id="rId10"/>
    <p:sldId id="283" r:id="rId11"/>
    <p:sldId id="285" r:id="rId12"/>
    <p:sldId id="287" r:id="rId13"/>
    <p:sldId id="300" r:id="rId14"/>
    <p:sldId id="293" r:id="rId15"/>
    <p:sldId id="286" r:id="rId16"/>
    <p:sldId id="296" r:id="rId17"/>
    <p:sldId id="294" r:id="rId18"/>
    <p:sldId id="297" r:id="rId19"/>
    <p:sldId id="277"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253" autoAdjust="0"/>
  </p:normalViewPr>
  <p:slideViewPr>
    <p:cSldViewPr snapToGrid="0" snapToObjects="1">
      <p:cViewPr varScale="1">
        <p:scale>
          <a:sx n="83" d="100"/>
          <a:sy n="83" d="100"/>
        </p:scale>
        <p:origin x="-103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D6B7FB-F497-D743-A2B1-E76174B8708D}" type="datetimeFigureOut">
              <a:rPr lang="en-US" smtClean="0"/>
              <a:t>6/3/18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C283C6-8DF9-FB40-83C1-EDB7160B4058}" type="slidenum">
              <a:rPr lang="en-US" smtClean="0"/>
              <a:t>‹#›</a:t>
            </a:fld>
            <a:endParaRPr lang="en-US"/>
          </a:p>
        </p:txBody>
      </p:sp>
    </p:spTree>
    <p:extLst>
      <p:ext uri="{BB962C8B-B14F-4D97-AF65-F5344CB8AC3E}">
        <p14:creationId xmlns:p14="http://schemas.microsoft.com/office/powerpoint/2010/main" val="34166133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iswa3.ccmc.gsfc.nasa.gov/wiki/index.php/Glossary"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charset="-128"/>
                <a:cs typeface="ＭＳ Ｐゴシック" charset="-128"/>
              </a:rPr>
              <a:t>In this presentation I will be talking about Coronal Mass Ejection and their relation to the space weather.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a typeface="ＭＳ Ｐゴシック" charset="-128"/>
              <a:cs typeface="ＭＳ Ｐゴシック"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charset="-128"/>
                <a:cs typeface="ＭＳ Ｐゴシック" charset="-128"/>
              </a:rPr>
              <a:t>  </a:t>
            </a:r>
          </a:p>
        </p:txBody>
      </p:sp>
      <p:sp>
        <p:nvSpPr>
          <p:cNvPr id="4" name="Slide Number Placeholder 3"/>
          <p:cNvSpPr>
            <a:spLocks noGrp="1"/>
          </p:cNvSpPr>
          <p:nvPr>
            <p:ph type="sldNum" sz="quarter" idx="10"/>
          </p:nvPr>
        </p:nvSpPr>
        <p:spPr/>
        <p:txBody>
          <a:bodyPr/>
          <a:lstStyle/>
          <a:p>
            <a:fld id="{64C283C6-8DF9-FB40-83C1-EDB7160B4058}" type="slidenum">
              <a:rPr lang="en-US" smtClean="0"/>
              <a:t>1</a:t>
            </a:fld>
            <a:endParaRPr lang="en-US"/>
          </a:p>
        </p:txBody>
      </p:sp>
    </p:spTree>
    <p:extLst>
      <p:ext uri="{BB962C8B-B14F-4D97-AF65-F5344CB8AC3E}">
        <p14:creationId xmlns:p14="http://schemas.microsoft.com/office/powerpoint/2010/main" val="2172367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the CME arrived to the ACE</a:t>
            </a:r>
            <a:r>
              <a:rPr lang="en-US" baseline="0" dirty="0" smtClean="0"/>
              <a:t> satellite, close to the Earth, it caused a shock seen here in the magnetic field and the solar wind speed measurements by ACE. This impact caused a strong disturbance in the Earth’s magnetosphere or as they call it geomagnetic storm.</a:t>
            </a:r>
            <a:endParaRPr lang="en-US" dirty="0" smtClean="0"/>
          </a:p>
          <a:p>
            <a:endParaRPr lang="en-US" dirty="0"/>
          </a:p>
        </p:txBody>
      </p:sp>
      <p:sp>
        <p:nvSpPr>
          <p:cNvPr id="4" name="Slide Number Placeholder 3"/>
          <p:cNvSpPr>
            <a:spLocks noGrp="1"/>
          </p:cNvSpPr>
          <p:nvPr>
            <p:ph type="sldNum" sz="quarter" idx="10"/>
          </p:nvPr>
        </p:nvSpPr>
        <p:spPr/>
        <p:txBody>
          <a:bodyPr/>
          <a:lstStyle/>
          <a:p>
            <a:fld id="{64C283C6-8DF9-FB40-83C1-EDB7160B4058}" type="slidenum">
              <a:rPr lang="en-US" smtClean="0"/>
              <a:t>10</a:t>
            </a:fld>
            <a:endParaRPr lang="en-US"/>
          </a:p>
        </p:txBody>
      </p:sp>
    </p:spTree>
    <p:extLst>
      <p:ext uri="{BB962C8B-B14F-4D97-AF65-F5344CB8AC3E}">
        <p14:creationId xmlns:p14="http://schemas.microsoft.com/office/powerpoint/2010/main" val="3671388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strength of the geomagnetic storm</a:t>
            </a:r>
            <a:r>
              <a:rPr lang="en-US" baseline="0" dirty="0" smtClean="0"/>
              <a:t> is measured by so called </a:t>
            </a:r>
            <a:r>
              <a:rPr lang="en-US" baseline="0" dirty="0" err="1" smtClean="0"/>
              <a:t>Kp</a:t>
            </a:r>
            <a:r>
              <a:rPr lang="en-US" baseline="0" dirty="0" smtClean="0"/>
              <a:t> index, which characterizes degree of the disturbance of the Earth’ magnetic field  ground base measurements.  </a:t>
            </a:r>
            <a:r>
              <a:rPr lang="en-US" baseline="0" dirty="0" err="1" smtClean="0"/>
              <a:t>Kp</a:t>
            </a:r>
            <a:r>
              <a:rPr lang="en-US" baseline="0" dirty="0" smtClean="0"/>
              <a:t> goes from 0 to 9.  This storm with </a:t>
            </a:r>
            <a:r>
              <a:rPr lang="en-US" baseline="0" dirty="0" err="1" smtClean="0"/>
              <a:t>Kp</a:t>
            </a:r>
            <a:r>
              <a:rPr lang="en-US" baseline="0" dirty="0" smtClean="0"/>
              <a:t>=6 is considered to be a moderate one. </a:t>
            </a:r>
            <a:r>
              <a:rPr lang="en-US" dirty="0" smtClean="0"/>
              <a:t> </a:t>
            </a:r>
          </a:p>
          <a:p>
            <a:endParaRPr lang="en-US" dirty="0"/>
          </a:p>
        </p:txBody>
      </p:sp>
      <p:sp>
        <p:nvSpPr>
          <p:cNvPr id="4" name="Slide Number Placeholder 3"/>
          <p:cNvSpPr>
            <a:spLocks noGrp="1"/>
          </p:cNvSpPr>
          <p:nvPr>
            <p:ph type="sldNum" sz="quarter" idx="10"/>
          </p:nvPr>
        </p:nvSpPr>
        <p:spPr/>
        <p:txBody>
          <a:bodyPr/>
          <a:lstStyle/>
          <a:p>
            <a:fld id="{64C283C6-8DF9-FB40-83C1-EDB7160B4058}" type="slidenum">
              <a:rPr lang="en-US" smtClean="0"/>
              <a:t>11</a:t>
            </a:fld>
            <a:endParaRPr lang="en-US"/>
          </a:p>
        </p:txBody>
      </p:sp>
    </p:spTree>
    <p:extLst>
      <p:ext uri="{BB962C8B-B14F-4D97-AF65-F5344CB8AC3E}">
        <p14:creationId xmlns:p14="http://schemas.microsoft.com/office/powerpoint/2010/main" val="3671388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ENLIL modeling of 2012-07-12 CME</a:t>
            </a:r>
            <a:r>
              <a:rPr lang="en-US" sz="1200" b="0" dirty="0" smtClean="0"/>
              <a:t>. CME </a:t>
            </a:r>
            <a:r>
              <a:rPr lang="mr-IN" sz="1200" b="0" dirty="0" smtClean="0"/>
              <a:t>–</a:t>
            </a:r>
            <a:r>
              <a:rPr lang="en-US" sz="1200" b="0" dirty="0" smtClean="0"/>
              <a:t> space weather storm.</a:t>
            </a:r>
            <a:endParaRPr lang="en-US" b="0" dirty="0"/>
          </a:p>
        </p:txBody>
      </p:sp>
      <p:sp>
        <p:nvSpPr>
          <p:cNvPr id="4" name="Slide Number Placeholder 3"/>
          <p:cNvSpPr>
            <a:spLocks noGrp="1"/>
          </p:cNvSpPr>
          <p:nvPr>
            <p:ph type="sldNum" sz="quarter" idx="10"/>
          </p:nvPr>
        </p:nvSpPr>
        <p:spPr/>
        <p:txBody>
          <a:bodyPr/>
          <a:lstStyle/>
          <a:p>
            <a:fld id="{64C283C6-8DF9-FB40-83C1-EDB7160B4058}" type="slidenum">
              <a:rPr lang="en-US" smtClean="0"/>
              <a:t>12</a:t>
            </a:fld>
            <a:endParaRPr lang="en-US"/>
          </a:p>
        </p:txBody>
      </p:sp>
    </p:spTree>
    <p:extLst>
      <p:ext uri="{BB962C8B-B14F-4D97-AF65-F5344CB8AC3E}">
        <p14:creationId xmlns:p14="http://schemas.microsoft.com/office/powerpoint/2010/main" val="3671388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C283C6-8DF9-FB40-83C1-EDB7160B4058}" type="slidenum">
              <a:rPr lang="en-US" smtClean="0"/>
              <a:t>13</a:t>
            </a:fld>
            <a:endParaRPr lang="en-US"/>
          </a:p>
        </p:txBody>
      </p:sp>
    </p:spTree>
    <p:extLst>
      <p:ext uri="{BB962C8B-B14F-4D97-AF65-F5344CB8AC3E}">
        <p14:creationId xmlns:p14="http://schemas.microsoft.com/office/powerpoint/2010/main" val="3671388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Helvetica" charset="0"/>
              </a:rPr>
              <a:t>CME causes compression of the solar</a:t>
            </a:r>
            <a:r>
              <a:rPr lang="en-US" sz="1200" b="0" baseline="0" dirty="0" smtClean="0">
                <a:latin typeface="Helvetica" charset="0"/>
              </a:rPr>
              <a:t> facing side of the magnetosphere, which can bring the </a:t>
            </a:r>
            <a:r>
              <a:rPr lang="en-US" sz="1200" b="0" dirty="0" smtClean="0">
                <a:latin typeface="Helvetica" charset="0"/>
              </a:rPr>
              <a:t>magnetopause</a:t>
            </a:r>
            <a:r>
              <a:rPr lang="en-US" sz="1200" b="0" baseline="0" dirty="0" smtClean="0">
                <a:latin typeface="Helvetica" charset="0"/>
              </a:rPr>
              <a:t> </a:t>
            </a:r>
            <a:r>
              <a:rPr lang="mr-IN" sz="1200" b="0" baseline="0" dirty="0" smtClean="0">
                <a:latin typeface="Helvetica" charset="0"/>
              </a:rPr>
              <a:t>–</a:t>
            </a:r>
            <a:r>
              <a:rPr lang="en-US" sz="1200" b="0" baseline="0" dirty="0" smtClean="0">
                <a:latin typeface="Helvetica" charset="0"/>
              </a:rPr>
              <a:t> the boundary of the between magnetosphere and solar wind </a:t>
            </a:r>
            <a:r>
              <a:rPr lang="mr-IN" sz="1200" b="0" baseline="0" dirty="0" smtClean="0">
                <a:latin typeface="Helvetica" charset="0"/>
              </a:rPr>
              <a:t>–</a:t>
            </a:r>
            <a:r>
              <a:rPr lang="en-US" sz="1200" b="0" baseline="0" dirty="0" smtClean="0">
                <a:latin typeface="Helvetica" charset="0"/>
              </a:rPr>
              <a:t> close, or even inside the geosynchronous orbit, where most of the communication satellites are located, this exposing satellites to the solar wind plasma, which can be hazardous for them.</a:t>
            </a:r>
            <a:endParaRPr lang="en-US" sz="1200" b="0" dirty="0" smtClean="0">
              <a:latin typeface="Helvetica" charset="0"/>
            </a:endParaRPr>
          </a:p>
          <a:p>
            <a:endParaRPr lang="en-US" dirty="0"/>
          </a:p>
        </p:txBody>
      </p:sp>
      <p:sp>
        <p:nvSpPr>
          <p:cNvPr id="4" name="Slide Number Placeholder 3"/>
          <p:cNvSpPr>
            <a:spLocks noGrp="1"/>
          </p:cNvSpPr>
          <p:nvPr>
            <p:ph type="sldNum" sz="quarter" idx="10"/>
          </p:nvPr>
        </p:nvSpPr>
        <p:spPr/>
        <p:txBody>
          <a:bodyPr/>
          <a:lstStyle/>
          <a:p>
            <a:fld id="{64C283C6-8DF9-FB40-83C1-EDB7160B4058}" type="slidenum">
              <a:rPr lang="en-US" smtClean="0"/>
              <a:t>14</a:t>
            </a:fld>
            <a:endParaRPr lang="en-US"/>
          </a:p>
        </p:txBody>
      </p:sp>
    </p:spTree>
    <p:extLst>
      <p:ext uri="{BB962C8B-B14F-4D97-AF65-F5344CB8AC3E}">
        <p14:creationId xmlns:p14="http://schemas.microsoft.com/office/powerpoint/2010/main" val="3671388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dirty="0" smtClean="0">
                <a:latin typeface="Times" charset="0"/>
                <a:ea typeface="ＭＳ Ｐゴシック" charset="0"/>
                <a:cs typeface="ＭＳ Ｐゴシック" charset="0"/>
              </a:rPr>
              <a:t>Power transformer from </a:t>
            </a:r>
            <a:r>
              <a:rPr lang="en-US" dirty="0" err="1" smtClean="0">
                <a:latin typeface="Times" charset="0"/>
                <a:ea typeface="ＭＳ Ｐゴシック" charset="0"/>
                <a:cs typeface="ＭＳ Ｐゴシック" charset="0"/>
              </a:rPr>
              <a:t>Lethabo</a:t>
            </a:r>
            <a:r>
              <a:rPr lang="en-US" dirty="0" smtClean="0">
                <a:latin typeface="Times" charset="0"/>
                <a:ea typeface="ＭＳ Ｐゴシック" charset="0"/>
                <a:cs typeface="ＭＳ Ｐゴシック" charset="0"/>
              </a:rPr>
              <a:t>, South Africa. Severe winding damage due to GIC on October-November 2003. </a:t>
            </a:r>
          </a:p>
          <a:p>
            <a:pPr>
              <a:buFontTx/>
              <a:buChar char="-"/>
            </a:pPr>
            <a:r>
              <a:rPr lang="en-US" dirty="0" smtClean="0">
                <a:latin typeface="Times" charset="0"/>
                <a:ea typeface="ＭＳ Ｐゴシック" charset="0"/>
                <a:cs typeface="ＭＳ Ｐゴシック" charset="0"/>
              </a:rPr>
              <a:t> Malmo blackout: October 30, 2003. 50000 customers without electricity for about an hour. Estimated losses 500.000 USD.</a:t>
            </a:r>
          </a:p>
          <a:p>
            <a:pPr>
              <a:buFontTx/>
              <a:buChar char="-"/>
            </a:pPr>
            <a:r>
              <a:rPr lang="en-US" dirty="0" smtClean="0">
                <a:latin typeface="Times" charset="0"/>
                <a:ea typeface="ＭＳ Ｐゴシック" charset="0"/>
                <a:cs typeface="ＭＳ Ｐゴシック" charset="0"/>
              </a:rPr>
              <a:t> Quebec blackout: March 13, 1989. 6 million people without electricity for about a 9 hours. Estimated Quebec losses 13.000.000 USD.</a:t>
            </a:r>
          </a:p>
          <a:p>
            <a:pPr>
              <a:buFontTx/>
              <a:buChar char="-"/>
            </a:pPr>
            <a:r>
              <a:rPr lang="en-US" dirty="0" smtClean="0">
                <a:latin typeface="Times" charset="0"/>
                <a:ea typeface="ＭＳ Ｐゴシック" charset="0"/>
                <a:cs typeface="ＭＳ Ｐゴシック" charset="0"/>
              </a:rPr>
              <a:t> NRC report from 2008 and NERC/DoE report from 2010.</a:t>
            </a:r>
            <a:endParaRPr lang="en-US" dirty="0"/>
          </a:p>
        </p:txBody>
      </p:sp>
      <p:sp>
        <p:nvSpPr>
          <p:cNvPr id="4" name="Slide Number Placeholder 3"/>
          <p:cNvSpPr>
            <a:spLocks noGrp="1"/>
          </p:cNvSpPr>
          <p:nvPr>
            <p:ph type="sldNum" sz="quarter" idx="10"/>
          </p:nvPr>
        </p:nvSpPr>
        <p:spPr/>
        <p:txBody>
          <a:bodyPr/>
          <a:lstStyle/>
          <a:p>
            <a:fld id="{64C283C6-8DF9-FB40-83C1-EDB7160B4058}" type="slidenum">
              <a:rPr lang="en-US" smtClean="0"/>
              <a:t>15</a:t>
            </a:fld>
            <a:endParaRPr lang="en-US"/>
          </a:p>
        </p:txBody>
      </p:sp>
    </p:spTree>
    <p:extLst>
      <p:ext uri="{BB962C8B-B14F-4D97-AF65-F5344CB8AC3E}">
        <p14:creationId xmlns:p14="http://schemas.microsoft.com/office/powerpoint/2010/main" val="3671388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Helvetica"/>
                <a:cs typeface="Helvetica"/>
              </a:rPr>
              <a:t>Geomagnetic storms result in electron radiation enhancement in the near-Earth space</a:t>
            </a:r>
            <a:r>
              <a:rPr lang="en-US" sz="1200" baseline="0" dirty="0" smtClean="0">
                <a:latin typeface="Helvetica"/>
                <a:cs typeface="Helvetica"/>
              </a:rPr>
              <a:t> </a:t>
            </a:r>
            <a:r>
              <a:rPr lang="mr-IN" sz="1200" baseline="0" dirty="0" smtClean="0">
                <a:latin typeface="Helvetica"/>
                <a:cs typeface="Helvetica"/>
              </a:rPr>
              <a:t>–</a:t>
            </a:r>
            <a:r>
              <a:rPr lang="en-US" sz="1200" baseline="0" dirty="0" smtClean="0">
                <a:latin typeface="Helvetica"/>
                <a:cs typeface="Helvetica"/>
              </a:rPr>
              <a:t> in so called  radiation belts, where charged particle are trapped in the dipole magnetic field of the Earth. </a:t>
            </a:r>
            <a:r>
              <a:rPr lang="en-US" sz="1200" dirty="0" smtClean="0">
                <a:latin typeface="Helvetica"/>
                <a:cs typeface="Helvetica"/>
              </a:rPr>
              <a:t> Lasts 1-3 days. These</a:t>
            </a:r>
            <a:r>
              <a:rPr lang="en-US" sz="1200" baseline="0" dirty="0" smtClean="0">
                <a:latin typeface="Helvetica"/>
                <a:cs typeface="Helvetica"/>
              </a:rPr>
              <a:t> </a:t>
            </a:r>
            <a:r>
              <a:rPr lang="en-US" sz="1200" baseline="0" dirty="0" smtClean="0">
                <a:solidFill>
                  <a:srgbClr val="FF0000"/>
                </a:solidFill>
                <a:latin typeface="Helvetica"/>
                <a:cs typeface="Helvetica"/>
              </a:rPr>
              <a:t>a</a:t>
            </a:r>
            <a:r>
              <a:rPr lang="en-US" sz="1200" dirty="0" smtClean="0">
                <a:solidFill>
                  <a:srgbClr val="FF0000"/>
                </a:solidFill>
                <a:latin typeface="Helvetica"/>
                <a:cs typeface="Helvetica"/>
              </a:rPr>
              <a:t>ffects</a:t>
            </a:r>
            <a:r>
              <a:rPr lang="en-US" sz="1200" baseline="0" dirty="0" smtClean="0">
                <a:solidFill>
                  <a:srgbClr val="FF0000"/>
                </a:solidFill>
                <a:latin typeface="Helvetica"/>
                <a:cs typeface="Helvetica"/>
              </a:rPr>
              <a:t> </a:t>
            </a:r>
            <a:r>
              <a:rPr lang="en-US" sz="1200" dirty="0" smtClean="0">
                <a:solidFill>
                  <a:srgbClr val="FF0000"/>
                </a:solidFill>
                <a:latin typeface="Helvetica"/>
                <a:cs typeface="Helvetica"/>
              </a:rPr>
              <a:t> spacecraft electronics – surface charging/internal charging.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Helvetica"/>
              <a:cs typeface="Helvetica"/>
            </a:endParaRPr>
          </a:p>
          <a:p>
            <a:endParaRPr lang="en-US" dirty="0"/>
          </a:p>
        </p:txBody>
      </p:sp>
      <p:sp>
        <p:nvSpPr>
          <p:cNvPr id="4" name="Slide Number Placeholder 3"/>
          <p:cNvSpPr>
            <a:spLocks noGrp="1"/>
          </p:cNvSpPr>
          <p:nvPr>
            <p:ph type="sldNum" sz="quarter" idx="10"/>
          </p:nvPr>
        </p:nvSpPr>
        <p:spPr/>
        <p:txBody>
          <a:bodyPr/>
          <a:lstStyle/>
          <a:p>
            <a:fld id="{64C283C6-8DF9-FB40-83C1-EDB7160B4058}" type="slidenum">
              <a:rPr lang="en-US" smtClean="0"/>
              <a:t>16</a:t>
            </a:fld>
            <a:endParaRPr lang="en-US"/>
          </a:p>
        </p:txBody>
      </p:sp>
    </p:spTree>
    <p:extLst>
      <p:ext uri="{BB962C8B-B14F-4D97-AF65-F5344CB8AC3E}">
        <p14:creationId xmlns:p14="http://schemas.microsoft.com/office/powerpoint/2010/main" val="3671388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Energetic</a:t>
            </a:r>
            <a:r>
              <a:rPr lang="en-US" baseline="0" dirty="0" smtClean="0"/>
              <a:t> particle radiation can be hazardous for health. </a:t>
            </a:r>
            <a:endParaRPr lang="en-US" dirty="0"/>
          </a:p>
        </p:txBody>
      </p:sp>
      <p:sp>
        <p:nvSpPr>
          <p:cNvPr id="4" name="Slide Number Placeholder 3"/>
          <p:cNvSpPr>
            <a:spLocks noGrp="1"/>
          </p:cNvSpPr>
          <p:nvPr>
            <p:ph type="sldNum" sz="quarter" idx="10"/>
          </p:nvPr>
        </p:nvSpPr>
        <p:spPr/>
        <p:txBody>
          <a:bodyPr/>
          <a:lstStyle/>
          <a:p>
            <a:fld id="{64C283C6-8DF9-FB40-83C1-EDB7160B4058}" type="slidenum">
              <a:rPr lang="en-US" smtClean="0"/>
              <a:t>17</a:t>
            </a:fld>
            <a:endParaRPr lang="en-US"/>
          </a:p>
        </p:txBody>
      </p:sp>
    </p:spTree>
    <p:extLst>
      <p:ext uri="{BB962C8B-B14F-4D97-AF65-F5344CB8AC3E}">
        <p14:creationId xmlns:p14="http://schemas.microsoft.com/office/powerpoint/2010/main" val="3671388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763" eaLnBrk="0" hangingPunct="0">
              <a:defRPr sz="2400">
                <a:solidFill>
                  <a:schemeClr val="tx1"/>
                </a:solidFill>
                <a:latin typeface="Times" charset="0"/>
                <a:ea typeface="ＭＳ Ｐゴシック" charset="0"/>
                <a:cs typeface="ＭＳ Ｐゴシック" charset="0"/>
              </a:defRPr>
            </a:lvl1pPr>
            <a:lvl2pPr marL="729057" indent="-280406" defTabSz="909763" eaLnBrk="0" hangingPunct="0">
              <a:defRPr sz="2400">
                <a:solidFill>
                  <a:schemeClr val="tx1"/>
                </a:solidFill>
                <a:latin typeface="Times" charset="0"/>
                <a:ea typeface="ＭＳ Ｐゴシック" charset="0"/>
              </a:defRPr>
            </a:lvl2pPr>
            <a:lvl3pPr marL="1121626" indent="-224325" defTabSz="909763" eaLnBrk="0" hangingPunct="0">
              <a:defRPr sz="2400">
                <a:solidFill>
                  <a:schemeClr val="tx1"/>
                </a:solidFill>
                <a:latin typeface="Times" charset="0"/>
                <a:ea typeface="ＭＳ Ｐゴシック" charset="0"/>
              </a:defRPr>
            </a:lvl3pPr>
            <a:lvl4pPr marL="1570276" indent="-224325" defTabSz="909763" eaLnBrk="0" hangingPunct="0">
              <a:defRPr sz="2400">
                <a:solidFill>
                  <a:schemeClr val="tx1"/>
                </a:solidFill>
                <a:latin typeface="Times" charset="0"/>
                <a:ea typeface="ＭＳ Ｐゴシック" charset="0"/>
              </a:defRPr>
            </a:lvl4pPr>
            <a:lvl5pPr marL="2018927" indent="-224325" defTabSz="909763" eaLnBrk="0" hangingPunct="0">
              <a:defRPr sz="2400">
                <a:solidFill>
                  <a:schemeClr val="tx1"/>
                </a:solidFill>
                <a:latin typeface="Times" charset="0"/>
                <a:ea typeface="ＭＳ Ｐゴシック" charset="0"/>
              </a:defRPr>
            </a:lvl5pPr>
            <a:lvl6pPr marL="2467577" indent="-224325" defTabSz="909763" eaLnBrk="0" fontAlgn="base" hangingPunct="0">
              <a:spcBef>
                <a:spcPct val="0"/>
              </a:spcBef>
              <a:spcAft>
                <a:spcPct val="0"/>
              </a:spcAft>
              <a:defRPr sz="2400">
                <a:solidFill>
                  <a:schemeClr val="tx1"/>
                </a:solidFill>
                <a:latin typeface="Times" charset="0"/>
                <a:ea typeface="ＭＳ Ｐゴシック" charset="0"/>
              </a:defRPr>
            </a:lvl6pPr>
            <a:lvl7pPr marL="2916227" indent="-224325" defTabSz="909763" eaLnBrk="0" fontAlgn="base" hangingPunct="0">
              <a:spcBef>
                <a:spcPct val="0"/>
              </a:spcBef>
              <a:spcAft>
                <a:spcPct val="0"/>
              </a:spcAft>
              <a:defRPr sz="2400">
                <a:solidFill>
                  <a:schemeClr val="tx1"/>
                </a:solidFill>
                <a:latin typeface="Times" charset="0"/>
                <a:ea typeface="ＭＳ Ｐゴシック" charset="0"/>
              </a:defRPr>
            </a:lvl7pPr>
            <a:lvl8pPr marL="3364878" indent="-224325" defTabSz="909763" eaLnBrk="0" fontAlgn="base" hangingPunct="0">
              <a:spcBef>
                <a:spcPct val="0"/>
              </a:spcBef>
              <a:spcAft>
                <a:spcPct val="0"/>
              </a:spcAft>
              <a:defRPr sz="2400">
                <a:solidFill>
                  <a:schemeClr val="tx1"/>
                </a:solidFill>
                <a:latin typeface="Times" charset="0"/>
                <a:ea typeface="ＭＳ Ｐゴシック" charset="0"/>
              </a:defRPr>
            </a:lvl8pPr>
            <a:lvl9pPr marL="3813528" indent="-224325" defTabSz="909763"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001878BB-B1F0-844F-ACA5-DD3B128887D6}" type="slidenum">
              <a:rPr lang="en-US" sz="1300">
                <a:latin typeface="Times New Roman" charset="0"/>
              </a:rPr>
              <a:pPr eaLnBrk="1" hangingPunct="1"/>
              <a:t>18</a:t>
            </a:fld>
            <a:endParaRPr lang="en-US" sz="1300">
              <a:latin typeface="Times New Roman"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This</a:t>
            </a:r>
            <a:r>
              <a:rPr lang="en-US" baseline="0" dirty="0" smtClean="0">
                <a:ea typeface="ＭＳ Ｐゴシック" charset="0"/>
                <a:cs typeface="ＭＳ Ｐゴシック" charset="0"/>
              </a:rPr>
              <a:t> shows some of the United Airline polar roots. It is shorter to get to some destinations flying above the north pole. At the same time is is easier for energetic to penetrate to the regions close to the poles, This can disrupt the communications and also the crew, who fly frequently these roots can be exposed to the dose of additional radiation, that can be hazardous </a:t>
            </a:r>
            <a:r>
              <a:rPr lang="en-US" baseline="0" smtClean="0">
                <a:ea typeface="ＭＳ Ｐゴシック" charset="0"/>
                <a:cs typeface="ＭＳ Ｐゴシック" charset="0"/>
              </a:rPr>
              <a:t>for health.</a:t>
            </a:r>
            <a:endParaRPr lang="en-US" dirty="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SEPs can impact the Earth’s magnetosphere and present radiation </a:t>
            </a:r>
            <a:r>
              <a:rPr lang="en-US" dirty="0" smtClean="0">
                <a:solidFill>
                  <a:srgbClr val="000000"/>
                </a:solidFill>
                <a:latin typeface="Helvetica"/>
                <a:cs typeface="Helvetica"/>
              </a:rPr>
              <a:t>hazards for spacecraft and astronauts</a:t>
            </a:r>
            <a:r>
              <a:rPr lang="en-US" dirty="0" smtClean="0">
                <a:solidFill>
                  <a:srgbClr val="FF0000"/>
                </a:solidFill>
                <a:latin typeface="Helvetica"/>
                <a:cs typeface="Helvetica"/>
              </a:rPr>
              <a:t>.</a:t>
            </a:r>
          </a:p>
          <a:p>
            <a:endParaRPr lang="en-US" dirty="0" smtClean="0"/>
          </a:p>
        </p:txBody>
      </p:sp>
      <p:sp>
        <p:nvSpPr>
          <p:cNvPr id="4" name="Slide Number Placeholder 3"/>
          <p:cNvSpPr>
            <a:spLocks noGrp="1"/>
          </p:cNvSpPr>
          <p:nvPr>
            <p:ph type="sldNum" sz="quarter" idx="10"/>
          </p:nvPr>
        </p:nvSpPr>
        <p:spPr/>
        <p:txBody>
          <a:bodyPr/>
          <a:lstStyle/>
          <a:p>
            <a:fld id="{64C283C6-8DF9-FB40-83C1-EDB7160B4058}" type="slidenum">
              <a:rPr lang="en-US" smtClean="0"/>
              <a:t>19</a:t>
            </a:fld>
            <a:endParaRPr lang="en-US"/>
          </a:p>
        </p:txBody>
      </p:sp>
    </p:spTree>
    <p:extLst>
      <p:ext uri="{BB962C8B-B14F-4D97-AF65-F5344CB8AC3E}">
        <p14:creationId xmlns:p14="http://schemas.microsoft.com/office/powerpoint/2010/main" val="3232179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charset="-128"/>
                <a:cs typeface="ＭＳ Ｐゴシック" charset="-128"/>
              </a:rPr>
              <a:t>Solar flares are often accompanied by</a:t>
            </a:r>
            <a:r>
              <a:rPr lang="en-US" baseline="0" dirty="0" smtClean="0">
                <a:ea typeface="ＭＳ Ｐゴシック" charset="-128"/>
                <a:cs typeface="ＭＳ Ｐゴシック" charset="-128"/>
              </a:rPr>
              <a:t> so called Coronal Mass Ejection (CME) in the active regions. CME is when </a:t>
            </a:r>
            <a:r>
              <a:rPr lang="en-US" dirty="0" smtClean="0">
                <a:ea typeface="ＭＳ Ｐゴシック" charset="-128"/>
                <a:cs typeface="ＭＳ Ｐゴシック" charset="-128"/>
              </a:rPr>
              <a:t>huge mass of solar plasma erupts from the solar atmosphere. </a:t>
            </a:r>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 </a:t>
            </a:r>
            <a:r>
              <a:rPr lang="en-US" dirty="0" smtClean="0">
                <a:ea typeface="ＭＳ Ｐゴシック" charset="-128"/>
                <a:cs typeface="ＭＳ Ｐゴシック" charset="-128"/>
              </a:rPr>
              <a:t>If </a:t>
            </a:r>
            <a:r>
              <a:rPr lang="en-US" dirty="0" smtClean="0">
                <a:ea typeface="ＭＳ Ｐゴシック" charset="-128"/>
                <a:cs typeface="ＭＳ Ｐゴシック" charset="-128"/>
              </a:rPr>
              <a:t>CME is directed towards Earth, it  can reach the Earth in 1-3 days, , depending on it’s speed and size. CMEs are usually causing the strongest geomagnetic storms.</a:t>
            </a:r>
          </a:p>
          <a:p>
            <a:endParaRPr lang="en-US" dirty="0"/>
          </a:p>
        </p:txBody>
      </p:sp>
      <p:sp>
        <p:nvSpPr>
          <p:cNvPr id="4" name="Slide Number Placeholder 3"/>
          <p:cNvSpPr>
            <a:spLocks noGrp="1"/>
          </p:cNvSpPr>
          <p:nvPr>
            <p:ph type="sldNum" sz="quarter" idx="10"/>
          </p:nvPr>
        </p:nvSpPr>
        <p:spPr/>
        <p:txBody>
          <a:bodyPr/>
          <a:lstStyle/>
          <a:p>
            <a:fld id="{64C283C6-8DF9-FB40-83C1-EDB7160B4058}" type="slidenum">
              <a:rPr lang="en-US" smtClean="0"/>
              <a:t>2</a:t>
            </a:fld>
            <a:endParaRPr lang="en-US"/>
          </a:p>
        </p:txBody>
      </p:sp>
    </p:spTree>
    <p:extLst>
      <p:ext uri="{BB962C8B-B14F-4D97-AF65-F5344CB8AC3E}">
        <p14:creationId xmlns:p14="http://schemas.microsoft.com/office/powerpoint/2010/main" val="3232179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
            </a:r>
            <a:r>
              <a:rPr lang="en-US" baseline="0" dirty="0" smtClean="0"/>
              <a:t> have been observing flares and CME for years now on a daily bases. We made an observation: </a:t>
            </a:r>
            <a:r>
              <a:rPr lang="en-US" sz="1200" baseline="0" dirty="0" smtClean="0"/>
              <a:t>s</a:t>
            </a:r>
            <a:r>
              <a:rPr lang="en-US" sz="1200" dirty="0" smtClean="0"/>
              <a:t>hort duration flares</a:t>
            </a:r>
            <a:r>
              <a:rPr lang="en-US" sz="1200" baseline="0" dirty="0" smtClean="0"/>
              <a:t>  are rarely followed by </a:t>
            </a:r>
            <a:r>
              <a:rPr lang="en-US" sz="1200" dirty="0" smtClean="0"/>
              <a:t>significant eruptions/CMEs. Long duration flares on the contrary </a:t>
            </a:r>
            <a:r>
              <a:rPr lang="mr-IN" sz="1200" dirty="0" smtClean="0"/>
              <a:t>–</a:t>
            </a:r>
            <a:r>
              <a:rPr lang="en-US" sz="1200" dirty="0" smtClean="0"/>
              <a:t> are usually followed by CMEs. This can be explained in terms of</a:t>
            </a:r>
            <a:r>
              <a:rPr lang="en-US" sz="1200" baseline="0" dirty="0" smtClean="0"/>
              <a:t> inertia: to accelerate huge masses of plasma, which CMEs are, you need some long duration, global process of magnetic field reconfiguration. Short duration, local process does not cut it.</a:t>
            </a:r>
            <a:r>
              <a:rPr lang="en-US" sz="1200" dirty="0" smtClean="0"/>
              <a:t>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64C283C6-8DF9-FB40-83C1-EDB7160B4058}" type="slidenum">
              <a:rPr lang="en-US" smtClean="0"/>
              <a:t>3</a:t>
            </a:fld>
            <a:endParaRPr lang="en-US"/>
          </a:p>
        </p:txBody>
      </p:sp>
    </p:spTree>
    <p:extLst>
      <p:ext uri="{BB962C8B-B14F-4D97-AF65-F5344CB8AC3E}">
        <p14:creationId xmlns:p14="http://schemas.microsoft.com/office/powerpoint/2010/main" val="323217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all CMEs originate from the active regions. Here is shown an example of a CME caused by so called filament eruption. Filaments are formed in magnetic loops that hold relatively cool, dense gas suspended above the surface of the Sun. Most of the filaments are created by stretching of the active regions with two different polarities due to the differential motion of the solar photosphere material. Magnetic instabilities cause filaments to</a:t>
            </a:r>
            <a:r>
              <a:rPr lang="en-US" baseline="0" dirty="0" smtClean="0"/>
              <a:t> raise and parts of it disconnect from the solar surface resulting into CMEs.</a:t>
            </a:r>
            <a:endParaRPr lang="en-US" dirty="0"/>
          </a:p>
        </p:txBody>
      </p:sp>
      <p:sp>
        <p:nvSpPr>
          <p:cNvPr id="4" name="Slide Number Placeholder 3"/>
          <p:cNvSpPr>
            <a:spLocks noGrp="1"/>
          </p:cNvSpPr>
          <p:nvPr>
            <p:ph type="sldNum" sz="quarter" idx="10"/>
          </p:nvPr>
        </p:nvSpPr>
        <p:spPr/>
        <p:txBody>
          <a:bodyPr/>
          <a:lstStyle/>
          <a:p>
            <a:fld id="{64C283C6-8DF9-FB40-83C1-EDB7160B4058}" type="slidenum">
              <a:rPr lang="en-US" smtClean="0"/>
              <a:t>4</a:t>
            </a:fld>
            <a:endParaRPr lang="en-US"/>
          </a:p>
        </p:txBody>
      </p:sp>
    </p:spTree>
    <p:extLst>
      <p:ext uri="{BB962C8B-B14F-4D97-AF65-F5344CB8AC3E}">
        <p14:creationId xmlns:p14="http://schemas.microsoft.com/office/powerpoint/2010/main" val="3671388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C283C6-8DF9-FB40-83C1-EDB7160B4058}" type="slidenum">
              <a:rPr lang="en-US" smtClean="0"/>
              <a:t>5</a:t>
            </a:fld>
            <a:endParaRPr lang="en-US"/>
          </a:p>
        </p:txBody>
      </p:sp>
    </p:spTree>
    <p:extLst>
      <p:ext uri="{BB962C8B-B14F-4D97-AF65-F5344CB8AC3E}">
        <p14:creationId xmlns:p14="http://schemas.microsoft.com/office/powerpoint/2010/main" val="3671388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 so long time ago, we introduced</a:t>
            </a:r>
            <a:r>
              <a:rPr lang="en-US" dirty="0" smtClean="0"/>
              <a:t>, as we call it,  CME</a:t>
            </a:r>
            <a:r>
              <a:rPr lang="en-US" baseline="0" dirty="0" smtClean="0"/>
              <a:t> SCORE scale, </a:t>
            </a:r>
            <a:r>
              <a:rPr lang="en-US" sz="1200" kern="1200" baseline="0" dirty="0" smtClean="0">
                <a:solidFill>
                  <a:schemeClr val="tx1"/>
                </a:solidFill>
                <a:latin typeface="Times New Roman" charset="0"/>
                <a:ea typeface="ＭＳ Ｐゴシック" pitchFamily="-65" charset="-128"/>
                <a:cs typeface="ＭＳ Ｐゴシック" pitchFamily="-65" charset="-128"/>
              </a:rPr>
              <a:t>a</a:t>
            </a:r>
            <a:r>
              <a:rPr lang="en-US" sz="1200" kern="1200" dirty="0" smtClean="0">
                <a:solidFill>
                  <a:schemeClr val="tx1"/>
                </a:solidFill>
                <a:latin typeface="Times New Roman" charset="0"/>
                <a:ea typeface="ＭＳ Ｐゴシック" pitchFamily="-65" charset="-128"/>
                <a:cs typeface="ＭＳ Ｐゴシック" pitchFamily="-65" charset="-128"/>
              </a:rPr>
              <a:t> simple new category system for CMEs based on frequency of detection and speed.</a:t>
            </a:r>
          </a:p>
          <a:p>
            <a:r>
              <a:rPr lang="en-US" sz="1200" kern="1200" dirty="0" smtClean="0">
                <a:solidFill>
                  <a:schemeClr val="tx1"/>
                </a:solidFill>
                <a:latin typeface="Times New Roman" charset="0"/>
                <a:ea typeface="ＭＳ Ｐゴシック" pitchFamily="-65" charset="-128"/>
                <a:cs typeface="ＭＳ Ｐゴシック" pitchFamily="-65" charset="-128"/>
              </a:rPr>
              <a:t>It</a:t>
            </a:r>
            <a:r>
              <a:rPr lang="en-US" sz="1200" kern="1200" baseline="0" dirty="0" smtClean="0">
                <a:solidFill>
                  <a:schemeClr val="tx1"/>
                </a:solidFill>
                <a:latin typeface="Times New Roman" charset="0"/>
                <a:ea typeface="ＭＳ Ｐゴシック" pitchFamily="-65" charset="-128"/>
                <a:cs typeface="ＭＳ Ｐゴシック" pitchFamily="-65" charset="-128"/>
              </a:rPr>
              <a:t> c</a:t>
            </a:r>
            <a:r>
              <a:rPr lang="en-US" sz="1200" kern="1200" dirty="0" smtClean="0">
                <a:solidFill>
                  <a:schemeClr val="tx1"/>
                </a:solidFill>
                <a:latin typeface="Times New Roman" charset="0"/>
                <a:ea typeface="ＭＳ Ｐゴシック" pitchFamily="-65" charset="-128"/>
                <a:cs typeface="ＭＳ Ｐゴシック" pitchFamily="-65" charset="-128"/>
              </a:rPr>
              <a:t>omplements flare classes</a:t>
            </a:r>
            <a:r>
              <a:rPr lang="en-US" sz="1200" kern="1200" baseline="0" dirty="0" smtClean="0">
                <a:solidFill>
                  <a:schemeClr val="tx1"/>
                </a:solidFill>
                <a:latin typeface="Times New Roman" charset="0"/>
                <a:ea typeface="ＭＳ Ｐゴシック" pitchFamily="-65" charset="-128"/>
                <a:cs typeface="ＭＳ Ｐゴシック" pitchFamily="-65" charset="-128"/>
              </a:rPr>
              <a:t> and is a</a:t>
            </a:r>
            <a:r>
              <a:rPr lang="en-US" sz="1200" kern="1200" dirty="0" smtClean="0">
                <a:solidFill>
                  <a:schemeClr val="tx1"/>
                </a:solidFill>
                <a:latin typeface="Times New Roman" charset="0"/>
                <a:ea typeface="ＭＳ Ｐゴシック" pitchFamily="-65" charset="-128"/>
                <a:cs typeface="ＭＳ Ｐゴシック" pitchFamily="-65" charset="-128"/>
              </a:rPr>
              <a:t>pplicable in space weather operations and research.</a:t>
            </a:r>
          </a:p>
          <a:p>
            <a:r>
              <a:rPr lang="en-US" sz="1200" kern="1200" dirty="0" smtClean="0">
                <a:solidFill>
                  <a:schemeClr val="tx1"/>
                </a:solidFill>
                <a:latin typeface="Times New Roman" charset="0"/>
                <a:ea typeface="ＭＳ Ｐゴシック" pitchFamily="-65" charset="-128"/>
                <a:cs typeface="ＭＳ Ｐゴシック" pitchFamily="-65" charset="-128"/>
              </a:rPr>
              <a:t>The graph here shows the frequency of the CME detection (number of events per year) as a function of the CME</a:t>
            </a:r>
            <a:r>
              <a:rPr lang="en-US" sz="1200" kern="1200" baseline="0" dirty="0" smtClean="0">
                <a:solidFill>
                  <a:schemeClr val="tx1"/>
                </a:solidFill>
                <a:latin typeface="Times New Roman" charset="0"/>
                <a:ea typeface="ＭＳ Ｐゴシック" pitchFamily="-65" charset="-128"/>
                <a:cs typeface="ＭＳ Ｐゴシック" pitchFamily="-65" charset="-128"/>
              </a:rPr>
              <a:t> speed. Bin size is 100 km/s.</a:t>
            </a:r>
          </a:p>
          <a:p>
            <a:r>
              <a:rPr lang="en-US" sz="1200" kern="1200" baseline="0" dirty="0" smtClean="0">
                <a:solidFill>
                  <a:schemeClr val="tx1"/>
                </a:solidFill>
                <a:latin typeface="Times New Roman" charset="0"/>
                <a:ea typeface="ＭＳ Ｐゴシック" pitchFamily="-65" charset="-128"/>
                <a:cs typeface="ＭＳ Ｐゴシック" pitchFamily="-65" charset="-128"/>
              </a:rPr>
              <a:t>So we have S-type CMEs with the speed less then 500/km/s, C-type (common) for the range 500-999, O-type (occasional) for 1000-1999, R-type (rare) for 2000-2999 and ER-type (extremely rare) CMEs for CME s with the speed more then 3000 km/s.   </a:t>
            </a:r>
            <a:r>
              <a:rPr lang="en-US" sz="1200" kern="1200" dirty="0" smtClean="0">
                <a:solidFill>
                  <a:schemeClr val="tx1"/>
                </a:solidFill>
                <a:latin typeface="Times New Roman" charset="0"/>
                <a:ea typeface="ＭＳ Ｐゴシック" pitchFamily="-65" charset="-128"/>
                <a:cs typeface="ＭＳ Ｐゴシック" pitchFamily="-65" charset="-128"/>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4C283C6-8DF9-FB40-83C1-EDB7160B4058}" type="slidenum">
              <a:rPr lang="en-US" smtClean="0"/>
              <a:t>6</a:t>
            </a:fld>
            <a:endParaRPr lang="en-US"/>
          </a:p>
        </p:txBody>
      </p:sp>
    </p:spTree>
    <p:extLst>
      <p:ext uri="{BB962C8B-B14F-4D97-AF65-F5344CB8AC3E}">
        <p14:creationId xmlns:p14="http://schemas.microsoft.com/office/powerpoint/2010/main" val="3671388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C283C6-8DF9-FB40-83C1-EDB7160B4058}" type="slidenum">
              <a:rPr lang="en-US" smtClean="0"/>
              <a:t>7</a:t>
            </a:fld>
            <a:endParaRPr lang="en-US"/>
          </a:p>
        </p:txBody>
      </p:sp>
    </p:spTree>
    <p:extLst>
      <p:ext uri="{BB962C8B-B14F-4D97-AF65-F5344CB8AC3E}">
        <p14:creationId xmlns:p14="http://schemas.microsoft.com/office/powerpoint/2010/main" val="3232179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Magnetic Reconnection</a:t>
            </a:r>
            <a:r>
              <a:rPr lang="en-US" sz="1200" dirty="0" smtClean="0"/>
              <a:t> </a:t>
            </a:r>
            <a:r>
              <a:rPr lang="mr-IN" sz="1200" dirty="0" smtClean="0"/>
              <a:t>–</a:t>
            </a:r>
            <a:r>
              <a:rPr lang="en-US" sz="1200" dirty="0" smtClean="0"/>
              <a:t> the release of free magnetic energy, transformed to heat and particle acceleration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Helvetica" charset="0"/>
              </a:rPr>
              <a:t>Magnetic field at the base of the convective zone is stressed and pushed to surface</a:t>
            </a:r>
            <a:r>
              <a:rPr lang="en-US" dirty="0" smtClean="0">
                <a:latin typeface="Helvetica" charset="0"/>
              </a:rPr>
              <a:t> due to convection motion. </a:t>
            </a:r>
            <a:r>
              <a:rPr lang="en-US" sz="1200" dirty="0" smtClean="0">
                <a:latin typeface="Helvetica" charset="0"/>
              </a:rPr>
              <a:t>Newly emerged magnetic field interacts with the existing field, reconnection/reconfiguration  takes place, leading to heating, flares and eruptions</a:t>
            </a:r>
            <a:r>
              <a:rPr lang="en-US" dirty="0" smtClean="0"/>
              <a:t>/CMEs</a:t>
            </a:r>
            <a:endParaRPr lang="en-US" sz="1200" dirty="0" smtClean="0">
              <a:latin typeface="Helvetica"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Helvetica" charset="0"/>
            </a:endParaRPr>
          </a:p>
          <a:p>
            <a:endParaRPr lang="en-US" dirty="0"/>
          </a:p>
        </p:txBody>
      </p:sp>
      <p:sp>
        <p:nvSpPr>
          <p:cNvPr id="4" name="Slide Number Placeholder 3"/>
          <p:cNvSpPr>
            <a:spLocks noGrp="1"/>
          </p:cNvSpPr>
          <p:nvPr>
            <p:ph type="sldNum" sz="quarter" idx="10"/>
          </p:nvPr>
        </p:nvSpPr>
        <p:spPr/>
        <p:txBody>
          <a:bodyPr/>
          <a:lstStyle/>
          <a:p>
            <a:fld id="{64C283C6-8DF9-FB40-83C1-EDB7160B4058}" type="slidenum">
              <a:rPr lang="en-US" smtClean="0"/>
              <a:t>8</a:t>
            </a:fld>
            <a:endParaRPr lang="en-US"/>
          </a:p>
        </p:txBody>
      </p:sp>
    </p:spTree>
    <p:extLst>
      <p:ext uri="{BB962C8B-B14F-4D97-AF65-F5344CB8AC3E}">
        <p14:creationId xmlns:p14="http://schemas.microsoft.com/office/powerpoint/2010/main" val="3671388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CME arrives close</a:t>
            </a:r>
            <a:r>
              <a:rPr lang="en-US" baseline="0" dirty="0" smtClean="0"/>
              <a:t> to the Earth it interacts with the Earth magnetosphere </a:t>
            </a:r>
            <a:r>
              <a:rPr lang="mr-IN" baseline="0" dirty="0" smtClean="0"/>
              <a:t>–</a:t>
            </a:r>
            <a:r>
              <a:rPr lang="en-US" baseline="0" dirty="0" smtClean="0"/>
              <a:t> cavity created by the Earth’s magnetic field around it, which protects us from too much of the solar influence (solar wind, energetic particles, CMEs). CME shakes the magnetosphere, perturbing it’ magnetic field. It brings with it additional solar magnetic field flux, and if the this solar field has polarity opposing to the polarity of the Earth’s magnetic field at the dayside, reconnection occurs between two fields, which opens up magnetosphere for easier access of solar magnetic field flux and the CME impact is stronger.    </a:t>
            </a:r>
            <a:endParaRPr lang="en-US" dirty="0"/>
          </a:p>
        </p:txBody>
      </p:sp>
      <p:sp>
        <p:nvSpPr>
          <p:cNvPr id="4" name="Slide Number Placeholder 3"/>
          <p:cNvSpPr>
            <a:spLocks noGrp="1"/>
          </p:cNvSpPr>
          <p:nvPr>
            <p:ph type="sldNum" sz="quarter" idx="10"/>
          </p:nvPr>
        </p:nvSpPr>
        <p:spPr/>
        <p:txBody>
          <a:bodyPr/>
          <a:lstStyle/>
          <a:p>
            <a:fld id="{64C283C6-8DF9-FB40-83C1-EDB7160B4058}" type="slidenum">
              <a:rPr lang="en-US" smtClean="0"/>
              <a:t>9</a:t>
            </a:fld>
            <a:endParaRPr lang="en-US"/>
          </a:p>
        </p:txBody>
      </p:sp>
    </p:spTree>
    <p:extLst>
      <p:ext uri="{BB962C8B-B14F-4D97-AF65-F5344CB8AC3E}">
        <p14:creationId xmlns:p14="http://schemas.microsoft.com/office/powerpoint/2010/main" val="3671388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900A2C1-7D5A-7549-B8D0-E1609C8C9C1F}" type="datetimeFigureOut">
              <a:rPr lang="en-US" smtClean="0"/>
              <a:t>6/3/18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4EBA8-AC0B-A948-A437-2BCA5C81682C}" type="slidenum">
              <a:rPr lang="en-US" smtClean="0"/>
              <a:t>‹#›</a:t>
            </a:fld>
            <a:endParaRPr lang="en-US"/>
          </a:p>
        </p:txBody>
      </p:sp>
      <p:sp>
        <p:nvSpPr>
          <p:cNvPr id="7" name="TextBox 6">
            <a:extLst>
              <a:ext uri="{FF2B5EF4-FFF2-40B4-BE49-F238E27FC236}">
                <a16:creationId xmlns="" xmlns:a16="http://schemas.microsoft.com/office/drawing/2014/main" id="{D26FD90C-FEBF-2340-A62A-178F3320BC25}"/>
              </a:ext>
            </a:extLst>
          </p:cNvPr>
          <p:cNvSpPr txBox="1"/>
          <p:nvPr/>
        </p:nvSpPr>
        <p:spPr>
          <a:xfrm>
            <a:off x="1173345" y="19420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8607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00A2C1-7D5A-7549-B8D0-E1609C8C9C1F}" type="datetimeFigureOut">
              <a:rPr lang="en-US" smtClean="0"/>
              <a:t>6/3/18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4EBA8-AC0B-A948-A437-2BCA5C81682C}" type="slidenum">
              <a:rPr lang="en-US" smtClean="0"/>
              <a:t>‹#›</a:t>
            </a:fld>
            <a:endParaRPr lang="en-US"/>
          </a:p>
        </p:txBody>
      </p:sp>
    </p:spTree>
    <p:extLst>
      <p:ext uri="{BB962C8B-B14F-4D97-AF65-F5344CB8AC3E}">
        <p14:creationId xmlns:p14="http://schemas.microsoft.com/office/powerpoint/2010/main" val="690907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24785"/>
            <a:ext cx="1971675" cy="565217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524785"/>
            <a:ext cx="5800725" cy="56521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00A2C1-7D5A-7549-B8D0-E1609C8C9C1F}" type="datetimeFigureOut">
              <a:rPr lang="en-US" smtClean="0"/>
              <a:t>6/3/18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4EBA8-AC0B-A948-A437-2BCA5C81682C}" type="slidenum">
              <a:rPr lang="en-US" smtClean="0"/>
              <a:t>‹#›</a:t>
            </a:fld>
            <a:endParaRPr lang="en-US"/>
          </a:p>
        </p:txBody>
      </p:sp>
    </p:spTree>
    <p:extLst>
      <p:ext uri="{BB962C8B-B14F-4D97-AF65-F5344CB8AC3E}">
        <p14:creationId xmlns:p14="http://schemas.microsoft.com/office/powerpoint/2010/main" val="1194458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513471"/>
            <a:ext cx="7886700" cy="1177218"/>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00A2C1-7D5A-7549-B8D0-E1609C8C9C1F}" type="datetimeFigureOut">
              <a:rPr lang="en-US" smtClean="0"/>
              <a:t>6/3/18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4EBA8-AC0B-A948-A437-2BCA5C81682C}" type="slidenum">
              <a:rPr lang="en-US" smtClean="0"/>
              <a:t>‹#›</a:t>
            </a:fld>
            <a:endParaRPr lang="en-US"/>
          </a:p>
        </p:txBody>
      </p:sp>
    </p:spTree>
    <p:extLst>
      <p:ext uri="{BB962C8B-B14F-4D97-AF65-F5344CB8AC3E}">
        <p14:creationId xmlns:p14="http://schemas.microsoft.com/office/powerpoint/2010/main" val="1435548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00A2C1-7D5A-7549-B8D0-E1609C8C9C1F}" type="datetimeFigureOut">
              <a:rPr lang="en-US" smtClean="0"/>
              <a:t>6/3/18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4EBA8-AC0B-A948-A437-2BCA5C81682C}" type="slidenum">
              <a:rPr lang="en-US" smtClean="0"/>
              <a:t>‹#›</a:t>
            </a:fld>
            <a:endParaRPr lang="en-US"/>
          </a:p>
        </p:txBody>
      </p:sp>
    </p:spTree>
    <p:extLst>
      <p:ext uri="{BB962C8B-B14F-4D97-AF65-F5344CB8AC3E}">
        <p14:creationId xmlns:p14="http://schemas.microsoft.com/office/powerpoint/2010/main" val="312926913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900A2C1-7D5A-7549-B8D0-E1609C8C9C1F}" type="datetimeFigureOut">
              <a:rPr lang="en-US" smtClean="0"/>
              <a:t>6/3/18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4EBA8-AC0B-A948-A437-2BCA5C81682C}" type="slidenum">
              <a:rPr lang="en-US" smtClean="0"/>
              <a:t>‹#›</a:t>
            </a:fld>
            <a:endParaRPr lang="en-US"/>
          </a:p>
        </p:txBody>
      </p:sp>
    </p:spTree>
    <p:extLst>
      <p:ext uri="{BB962C8B-B14F-4D97-AF65-F5344CB8AC3E}">
        <p14:creationId xmlns:p14="http://schemas.microsoft.com/office/powerpoint/2010/main" val="1354809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580445"/>
            <a:ext cx="7886700" cy="111024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900A2C1-7D5A-7549-B8D0-E1609C8C9C1F}" type="datetimeFigureOut">
              <a:rPr lang="en-US" smtClean="0"/>
              <a:t>6/3/18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64EBA8-AC0B-A948-A437-2BCA5C81682C}" type="slidenum">
              <a:rPr lang="en-US" smtClean="0"/>
              <a:t>‹#›</a:t>
            </a:fld>
            <a:endParaRPr lang="en-US"/>
          </a:p>
        </p:txBody>
      </p:sp>
    </p:spTree>
    <p:extLst>
      <p:ext uri="{BB962C8B-B14F-4D97-AF65-F5344CB8AC3E}">
        <p14:creationId xmlns:p14="http://schemas.microsoft.com/office/powerpoint/2010/main" val="709840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900A2C1-7D5A-7549-B8D0-E1609C8C9C1F}" type="datetimeFigureOut">
              <a:rPr lang="en-US" smtClean="0"/>
              <a:t>6/3/18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64EBA8-AC0B-A948-A437-2BCA5C81682C}" type="slidenum">
              <a:rPr lang="en-US" smtClean="0"/>
              <a:t>‹#›</a:t>
            </a:fld>
            <a:endParaRPr lang="en-US"/>
          </a:p>
        </p:txBody>
      </p:sp>
    </p:spTree>
    <p:extLst>
      <p:ext uri="{BB962C8B-B14F-4D97-AF65-F5344CB8AC3E}">
        <p14:creationId xmlns:p14="http://schemas.microsoft.com/office/powerpoint/2010/main" val="2065053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0A2C1-7D5A-7549-B8D0-E1609C8C9C1F}" type="datetimeFigureOut">
              <a:rPr lang="en-US" smtClean="0"/>
              <a:t>6/3/18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64EBA8-AC0B-A948-A437-2BCA5C81682C}" type="slidenum">
              <a:rPr lang="en-US" smtClean="0"/>
              <a:t>‹#›</a:t>
            </a:fld>
            <a:endParaRPr lang="en-US"/>
          </a:p>
        </p:txBody>
      </p:sp>
    </p:spTree>
    <p:extLst>
      <p:ext uri="{BB962C8B-B14F-4D97-AF65-F5344CB8AC3E}">
        <p14:creationId xmlns:p14="http://schemas.microsoft.com/office/powerpoint/2010/main" val="127327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00A2C1-7D5A-7549-B8D0-E1609C8C9C1F}" type="datetimeFigureOut">
              <a:rPr lang="en-US" smtClean="0"/>
              <a:t>6/3/18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4EBA8-AC0B-A948-A437-2BCA5C81682C}" type="slidenum">
              <a:rPr lang="en-US" smtClean="0"/>
              <a:t>‹#›</a:t>
            </a:fld>
            <a:endParaRPr lang="en-US"/>
          </a:p>
        </p:txBody>
      </p:sp>
    </p:spTree>
    <p:extLst>
      <p:ext uri="{BB962C8B-B14F-4D97-AF65-F5344CB8AC3E}">
        <p14:creationId xmlns:p14="http://schemas.microsoft.com/office/powerpoint/2010/main" val="1472673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00A2C1-7D5A-7549-B8D0-E1609C8C9C1F}" type="datetimeFigureOut">
              <a:rPr lang="en-US" smtClean="0"/>
              <a:t>6/3/18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4EBA8-AC0B-A948-A437-2BCA5C81682C}" type="slidenum">
              <a:rPr lang="en-US" smtClean="0"/>
              <a:t>‹#›</a:t>
            </a:fld>
            <a:endParaRPr lang="en-US"/>
          </a:p>
        </p:txBody>
      </p:sp>
    </p:spTree>
    <p:extLst>
      <p:ext uri="{BB962C8B-B14F-4D97-AF65-F5344CB8AC3E}">
        <p14:creationId xmlns:p14="http://schemas.microsoft.com/office/powerpoint/2010/main" val="23139240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13471"/>
            <a:ext cx="7886700" cy="117721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0A2C1-7D5A-7549-B8D0-E1609C8C9C1F}" type="datetimeFigureOut">
              <a:rPr lang="en-US" smtClean="0"/>
              <a:t>6/3/18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64EBA8-AC0B-A948-A437-2BCA5C81682C}" type="slidenum">
              <a:rPr lang="en-US" smtClean="0"/>
              <a:t>‹#›</a:t>
            </a:fld>
            <a:endParaRPr lang="en-US"/>
          </a:p>
        </p:txBody>
      </p:sp>
      <p:sp>
        <p:nvSpPr>
          <p:cNvPr id="7" name="Rectangle 6">
            <a:extLst>
              <a:ext uri="{FF2B5EF4-FFF2-40B4-BE49-F238E27FC236}">
                <a16:creationId xmlns="" xmlns:a16="http://schemas.microsoft.com/office/drawing/2014/main" id="{DD7FC136-6CBD-B549-BDB6-BDB759BAEBC0}"/>
              </a:ext>
            </a:extLst>
          </p:cNvPr>
          <p:cNvSpPr/>
          <p:nvPr/>
        </p:nvSpPr>
        <p:spPr>
          <a:xfrm>
            <a:off x="0" y="0"/>
            <a:ext cx="9144000" cy="3939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3168B97F-3DC5-A44B-A50C-3390EA7CB4C3}"/>
              </a:ext>
            </a:extLst>
          </p:cNvPr>
          <p:cNvPicPr>
            <a:picLocks noChangeAspect="1"/>
          </p:cNvPicPr>
          <p:nvPr/>
        </p:nvPicPr>
        <p:blipFill>
          <a:blip r:embed="rId13"/>
          <a:stretch>
            <a:fillRect/>
          </a:stretch>
        </p:blipFill>
        <p:spPr>
          <a:xfrm>
            <a:off x="7977133" y="29716"/>
            <a:ext cx="368930" cy="304367"/>
          </a:xfrm>
          <a:prstGeom prst="rect">
            <a:avLst/>
          </a:prstGeom>
        </p:spPr>
      </p:pic>
      <p:pic>
        <p:nvPicPr>
          <p:cNvPr id="11" name="Picture 10">
            <a:extLst>
              <a:ext uri="{FF2B5EF4-FFF2-40B4-BE49-F238E27FC236}">
                <a16:creationId xmlns="" xmlns:a16="http://schemas.microsoft.com/office/drawing/2014/main" id="{0ED8E5D6-4932-5D41-8FC7-04C1209ED54E}"/>
              </a:ext>
            </a:extLst>
          </p:cNvPr>
          <p:cNvPicPr>
            <a:picLocks noChangeAspect="1"/>
          </p:cNvPicPr>
          <p:nvPr/>
        </p:nvPicPr>
        <p:blipFill>
          <a:blip r:embed="rId14"/>
          <a:stretch>
            <a:fillRect/>
          </a:stretch>
        </p:blipFill>
        <p:spPr>
          <a:xfrm>
            <a:off x="8714416" y="941"/>
            <a:ext cx="363228" cy="365126"/>
          </a:xfrm>
          <a:prstGeom prst="rect">
            <a:avLst/>
          </a:prstGeom>
        </p:spPr>
      </p:pic>
      <p:pic>
        <p:nvPicPr>
          <p:cNvPr id="13" name="Picture 12">
            <a:extLst>
              <a:ext uri="{FF2B5EF4-FFF2-40B4-BE49-F238E27FC236}">
                <a16:creationId xmlns="" xmlns:a16="http://schemas.microsoft.com/office/drawing/2014/main" id="{C02B9232-68E2-B344-8B0E-E1503075D068}"/>
              </a:ext>
            </a:extLst>
          </p:cNvPr>
          <p:cNvPicPr>
            <a:picLocks noChangeAspect="1"/>
          </p:cNvPicPr>
          <p:nvPr/>
        </p:nvPicPr>
        <p:blipFill>
          <a:blip r:embed="rId15"/>
          <a:stretch>
            <a:fillRect/>
          </a:stretch>
        </p:blipFill>
        <p:spPr>
          <a:xfrm>
            <a:off x="8341228" y="30657"/>
            <a:ext cx="367777" cy="304367"/>
          </a:xfrm>
          <a:prstGeom prst="rect">
            <a:avLst/>
          </a:prstGeom>
        </p:spPr>
      </p:pic>
      <p:sp>
        <p:nvSpPr>
          <p:cNvPr id="14" name="TextBox 13">
            <a:extLst>
              <a:ext uri="{FF2B5EF4-FFF2-40B4-BE49-F238E27FC236}">
                <a16:creationId xmlns="" xmlns:a16="http://schemas.microsoft.com/office/drawing/2014/main" id="{B90DA777-5124-2B4F-BE1A-34CEB1B45138}"/>
              </a:ext>
            </a:extLst>
          </p:cNvPr>
          <p:cNvSpPr txBox="1"/>
          <p:nvPr/>
        </p:nvSpPr>
        <p:spPr>
          <a:xfrm>
            <a:off x="0" y="2092"/>
            <a:ext cx="3746612" cy="369332"/>
          </a:xfrm>
          <a:prstGeom prst="rect">
            <a:avLst/>
          </a:prstGeom>
          <a:noFill/>
        </p:spPr>
        <p:txBody>
          <a:bodyPr wrap="square" rtlCol="0">
            <a:spAutoFit/>
          </a:bodyPr>
          <a:lstStyle/>
          <a:p>
            <a:r>
              <a:rPr lang="en-US" b="1" dirty="0">
                <a:solidFill>
                  <a:schemeClr val="bg1"/>
                </a:solidFill>
              </a:rPr>
              <a:t>Space Weather</a:t>
            </a:r>
            <a:r>
              <a:rPr lang="en-US" dirty="0">
                <a:solidFill>
                  <a:schemeClr val="bg1"/>
                </a:solidFill>
              </a:rPr>
              <a:t> Bootcamp 2018</a:t>
            </a:r>
          </a:p>
        </p:txBody>
      </p:sp>
    </p:spTree>
    <p:extLst>
      <p:ext uri="{BB962C8B-B14F-4D97-AF65-F5344CB8AC3E}">
        <p14:creationId xmlns:p14="http://schemas.microsoft.com/office/powerpoint/2010/main" val="18388289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16.png"/><Relationship Id="rId1" Type="http://schemas.microsoft.com/office/2007/relationships/media" Target="../media/media3.gif"/><Relationship Id="rId2" Type="http://schemas.openxmlformats.org/officeDocument/2006/relationships/video" Target="../media/media3.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4.png"/><Relationship Id="rId1" Type="http://schemas.microsoft.com/office/2007/relationships/media" Target="file://localhost/Users/aleksandretaktakishvili/Documents/Presentations/SW_REDI_PPT/2018-05-02/2012_04_16_17_00_32_2012_04_16_20_00_32_AIA_304-hqZOOM.mp4" TargetMode="External"/><Relationship Id="rId2" Type="http://schemas.openxmlformats.org/officeDocument/2006/relationships/video" Target="file://localhost/Users/aleksandretaktakishvili/Documents/Presentations/SW_REDI_PPT/2018-05-02/2012_04_16_17_00_32_2012_04_16_20_00_32_AIA_304-hqZOOM.mp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7.png"/><Relationship Id="rId1" Type="http://schemas.microsoft.com/office/2007/relationships/media" Target="../media/media1.mpg"/><Relationship Id="rId2" Type="http://schemas.openxmlformats.org/officeDocument/2006/relationships/video" Target="../media/media1.m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0.png"/><Relationship Id="rId6" Type="http://schemas.openxmlformats.org/officeDocument/2006/relationships/image" Target="../media/image11.gif"/><Relationship Id="rId1" Type="http://schemas.microsoft.com/office/2007/relationships/media" Target="file://localhost/Users/aleksandretaktakishvili/Documents/Presentations/SW_REDI_PPT/2016-05-31/SunspotsForm.mpeg" TargetMode="External"/><Relationship Id="rId2" Type="http://schemas.openxmlformats.org/officeDocument/2006/relationships/video" Target="file://localhost/Users/aleksandretaktakishvili/Documents/Presentations/SW_REDI_PPT/2016-05-31/SunspotsForm.mpeg"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2.png"/><Relationship Id="rId1" Type="http://schemas.microsoft.com/office/2007/relationships/media" Target="../media/media2.mp4"/><Relationship Id="rId2"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700" b="1" dirty="0" smtClean="0"/>
              <a:t>CMEs and </a:t>
            </a:r>
            <a:r>
              <a:rPr lang="en-US" sz="6700" b="1" dirty="0"/>
              <a:t>Space Weather </a:t>
            </a:r>
            <a:r>
              <a:rPr lang="en-US" b="1" dirty="0">
                <a:latin typeface="Helvetica" charset="0"/>
              </a:rPr>
              <a:t/>
            </a:r>
            <a:br>
              <a:rPr lang="en-US" b="1" dirty="0">
                <a:latin typeface="Helvetica" charset="0"/>
              </a:rPr>
            </a:br>
            <a:endParaRPr lang="en-US" dirty="0"/>
          </a:p>
        </p:txBody>
      </p:sp>
      <p:sp>
        <p:nvSpPr>
          <p:cNvPr id="3" name="Subtitle 2"/>
          <p:cNvSpPr>
            <a:spLocks noGrp="1"/>
          </p:cNvSpPr>
          <p:nvPr>
            <p:ph type="subTitle" idx="1"/>
          </p:nvPr>
        </p:nvSpPr>
        <p:spPr/>
        <p:txBody>
          <a:bodyPr/>
          <a:lstStyle/>
          <a:p>
            <a:r>
              <a:rPr lang="en-GB" i="1" dirty="0">
                <a:solidFill>
                  <a:srgbClr val="000000"/>
                </a:solidFill>
                <a:latin typeface="Arial" charset="0"/>
              </a:rPr>
              <a:t>A. Taktakishvili</a:t>
            </a:r>
          </a:p>
          <a:p>
            <a:pPr>
              <a:spcBef>
                <a:spcPct val="50000"/>
              </a:spcBef>
            </a:pPr>
            <a:r>
              <a:rPr lang="en-US" b="1" dirty="0">
                <a:latin typeface="Arial" charset="0"/>
              </a:rPr>
              <a:t>CCMC</a:t>
            </a:r>
          </a:p>
          <a:p>
            <a:pPr>
              <a:spcBef>
                <a:spcPct val="50000"/>
              </a:spcBef>
            </a:pPr>
            <a:r>
              <a:rPr lang="en-US" b="1" dirty="0">
                <a:latin typeface="Arial" charset="0"/>
              </a:rPr>
              <a:t>NASA Goddard Space Flight Center</a:t>
            </a:r>
          </a:p>
          <a:p>
            <a:endParaRPr lang="en-US" dirty="0"/>
          </a:p>
        </p:txBody>
      </p:sp>
    </p:spTree>
    <p:extLst>
      <p:ext uri="{BB962C8B-B14F-4D97-AF65-F5344CB8AC3E}">
        <p14:creationId xmlns:p14="http://schemas.microsoft.com/office/powerpoint/2010/main" val="39837016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444" y="440476"/>
            <a:ext cx="7886700" cy="1180042"/>
          </a:xfrm>
        </p:spPr>
        <p:txBody>
          <a:bodyPr>
            <a:normAutofit fontScale="90000"/>
          </a:bodyPr>
          <a:lstStyle/>
          <a:p>
            <a:pPr algn="ctr"/>
            <a:r>
              <a:rPr lang="en-US" dirty="0" smtClean="0"/>
              <a:t>CME Arrival at the Earth </a:t>
            </a:r>
            <a:r>
              <a:rPr lang="mr-IN" dirty="0" smtClean="0"/>
              <a:t>–</a:t>
            </a:r>
            <a:r>
              <a:rPr lang="en-US" dirty="0" smtClean="0"/>
              <a:t> Geomagnetic Storms</a:t>
            </a:r>
            <a:endParaRPr lang="en-US" dirty="0"/>
          </a:p>
        </p:txBody>
      </p:sp>
      <p:pic>
        <p:nvPicPr>
          <p:cNvPr id="8" name="Picture 7" descr="Untitled 4.tiff"/>
          <p:cNvPicPr>
            <a:picLocks noChangeAspect="1"/>
          </p:cNvPicPr>
          <p:nvPr/>
        </p:nvPicPr>
        <p:blipFill>
          <a:blip r:embed="rId3"/>
          <a:stretch>
            <a:fillRect/>
          </a:stretch>
        </p:blipFill>
        <p:spPr>
          <a:xfrm>
            <a:off x="228600" y="1752600"/>
            <a:ext cx="6629400" cy="2858661"/>
          </a:xfrm>
          <a:prstGeom prst="rect">
            <a:avLst/>
          </a:prstGeom>
        </p:spPr>
      </p:pic>
      <p:sp>
        <p:nvSpPr>
          <p:cNvPr id="10" name="TextBox 9"/>
          <p:cNvSpPr txBox="1"/>
          <p:nvPr/>
        </p:nvSpPr>
        <p:spPr>
          <a:xfrm>
            <a:off x="1894277" y="1577412"/>
            <a:ext cx="3010745" cy="646331"/>
          </a:xfrm>
          <a:prstGeom prst="rect">
            <a:avLst/>
          </a:prstGeom>
          <a:noFill/>
        </p:spPr>
        <p:txBody>
          <a:bodyPr wrap="square" rtlCol="0">
            <a:spAutoFit/>
          </a:bodyPr>
          <a:lstStyle/>
          <a:p>
            <a:pPr algn="ctr"/>
            <a:r>
              <a:rPr lang="en-US" sz="1800" b="1" dirty="0" smtClean="0">
                <a:solidFill>
                  <a:srgbClr val="FF6600"/>
                </a:solidFill>
                <a:latin typeface="Helvetica"/>
                <a:cs typeface="Helvetica"/>
              </a:rPr>
              <a:t>CME Arrival at</a:t>
            </a:r>
          </a:p>
          <a:p>
            <a:pPr algn="ctr"/>
            <a:r>
              <a:rPr lang="en-US" sz="1800" b="1" dirty="0" smtClean="0">
                <a:solidFill>
                  <a:srgbClr val="FF6600"/>
                </a:solidFill>
                <a:latin typeface="Helvetica"/>
                <a:cs typeface="Helvetica"/>
              </a:rPr>
              <a:t> ACE/Discover</a:t>
            </a:r>
            <a:endParaRPr lang="en-US" sz="1800" b="1" dirty="0">
              <a:solidFill>
                <a:srgbClr val="FF6600"/>
              </a:solidFill>
              <a:latin typeface="Helvetica"/>
              <a:cs typeface="Helvetica"/>
            </a:endParaRPr>
          </a:p>
        </p:txBody>
      </p:sp>
      <p:cxnSp>
        <p:nvCxnSpPr>
          <p:cNvPr id="11" name="Straight Arrow Connector 10"/>
          <p:cNvCxnSpPr/>
          <p:nvPr/>
        </p:nvCxnSpPr>
        <p:spPr>
          <a:xfrm>
            <a:off x="1752600" y="1664315"/>
            <a:ext cx="0" cy="577887"/>
          </a:xfrm>
          <a:prstGeom prst="straightConnector1">
            <a:avLst/>
          </a:prstGeom>
          <a:ln w="44450">
            <a:solidFill>
              <a:srgbClr val="FF6600"/>
            </a:solidFill>
            <a:tailEnd type="arrow"/>
          </a:ln>
          <a:effectLst>
            <a:outerShdw blurRad="40000" dist="20000" dir="5400000" rotWithShape="0">
              <a:srgbClr val="FF66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2" name="Picture 11" descr="speed.tiff"/>
          <p:cNvPicPr>
            <a:picLocks noChangeAspect="1"/>
          </p:cNvPicPr>
          <p:nvPr/>
        </p:nvPicPr>
        <p:blipFill>
          <a:blip r:embed="rId4"/>
          <a:stretch>
            <a:fillRect/>
          </a:stretch>
        </p:blipFill>
        <p:spPr>
          <a:xfrm>
            <a:off x="272143" y="4062041"/>
            <a:ext cx="4757057" cy="2774950"/>
          </a:xfrm>
          <a:prstGeom prst="rect">
            <a:avLst/>
          </a:prstGeom>
        </p:spPr>
      </p:pic>
    </p:spTree>
    <p:extLst>
      <p:ext uri="{BB962C8B-B14F-4D97-AF65-F5344CB8AC3E}">
        <p14:creationId xmlns:p14="http://schemas.microsoft.com/office/powerpoint/2010/main" val="16382165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67176"/>
            <a:ext cx="8890354" cy="934348"/>
          </a:xfrm>
        </p:spPr>
        <p:txBody>
          <a:bodyPr>
            <a:normAutofit fontScale="90000"/>
          </a:bodyPr>
          <a:lstStyle/>
          <a:p>
            <a:pPr algn="ctr"/>
            <a:r>
              <a:rPr lang="en-US" dirty="0" smtClean="0"/>
              <a:t>Geomagnetic Storm </a:t>
            </a:r>
            <a:r>
              <a:rPr lang="en-US" dirty="0" err="1" smtClean="0"/>
              <a:t>Kp</a:t>
            </a:r>
            <a:r>
              <a:rPr lang="en-US" dirty="0" smtClean="0"/>
              <a:t> Index </a:t>
            </a:r>
            <a:endParaRPr lang="en-US" dirty="0"/>
          </a:p>
        </p:txBody>
      </p:sp>
      <p:pic>
        <p:nvPicPr>
          <p:cNvPr id="4" name="Picture 3" descr="iswa_download.png"/>
          <p:cNvPicPr>
            <a:picLocks noChangeAspect="1"/>
          </p:cNvPicPr>
          <p:nvPr/>
        </p:nvPicPr>
        <p:blipFill>
          <a:blip r:embed="rId3"/>
          <a:stretch>
            <a:fillRect/>
          </a:stretch>
        </p:blipFill>
        <p:spPr>
          <a:xfrm>
            <a:off x="1498014" y="1616578"/>
            <a:ext cx="6299200" cy="4724400"/>
          </a:xfrm>
          <a:prstGeom prst="rect">
            <a:avLst/>
          </a:prstGeom>
        </p:spPr>
      </p:pic>
      <p:sp>
        <p:nvSpPr>
          <p:cNvPr id="6" name="TextBox 5"/>
          <p:cNvSpPr txBox="1"/>
          <p:nvPr/>
        </p:nvSpPr>
        <p:spPr>
          <a:xfrm>
            <a:off x="1598748" y="6376586"/>
            <a:ext cx="6225925" cy="369332"/>
          </a:xfrm>
          <a:prstGeom prst="rect">
            <a:avLst/>
          </a:prstGeom>
          <a:noFill/>
        </p:spPr>
        <p:txBody>
          <a:bodyPr wrap="square" rtlCol="0">
            <a:spAutoFit/>
          </a:bodyPr>
          <a:lstStyle/>
          <a:p>
            <a:r>
              <a:rPr lang="en-US" dirty="0" err="1" smtClean="0"/>
              <a:t>Kp</a:t>
            </a:r>
            <a:r>
              <a:rPr lang="en-US" dirty="0" smtClean="0"/>
              <a:t> – index  (German “</a:t>
            </a:r>
            <a:r>
              <a:rPr lang="en-US" dirty="0" err="1" smtClean="0"/>
              <a:t>Kennziffer</a:t>
            </a:r>
            <a:r>
              <a:rPr lang="en-US" dirty="0" smtClean="0"/>
              <a:t>” – characteristic digit)</a:t>
            </a:r>
            <a:endParaRPr lang="en-US" dirty="0"/>
          </a:p>
        </p:txBody>
      </p:sp>
    </p:spTree>
    <p:extLst>
      <p:ext uri="{BB962C8B-B14F-4D97-AF65-F5344CB8AC3E}">
        <p14:creationId xmlns:p14="http://schemas.microsoft.com/office/powerpoint/2010/main" val="29833678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92" y="484273"/>
            <a:ext cx="8735491" cy="1133161"/>
          </a:xfrm>
        </p:spPr>
        <p:txBody>
          <a:bodyPr>
            <a:normAutofit fontScale="90000"/>
          </a:bodyPr>
          <a:lstStyle/>
          <a:p>
            <a:pPr algn="ctr"/>
            <a:r>
              <a:rPr lang="en-US" dirty="0" smtClean="0"/>
              <a:t>CME </a:t>
            </a:r>
            <a:r>
              <a:rPr lang="en-US" dirty="0" smtClean="0"/>
              <a:t>Modeling </a:t>
            </a:r>
            <a:r>
              <a:rPr lang="mr-IN" dirty="0" smtClean="0"/>
              <a:t>–</a:t>
            </a:r>
            <a:r>
              <a:rPr lang="en-US" dirty="0" smtClean="0"/>
              <a:t> </a:t>
            </a:r>
            <a:br>
              <a:rPr lang="en-US" dirty="0" smtClean="0"/>
            </a:br>
            <a:r>
              <a:rPr lang="en-US" sz="3600" dirty="0" smtClean="0"/>
              <a:t>Space Weather Storms</a:t>
            </a:r>
            <a:r>
              <a:rPr lang="en-US" dirty="0" smtClean="0"/>
              <a:t> </a:t>
            </a:r>
            <a:endParaRPr lang="en-US" dirty="0"/>
          </a:p>
        </p:txBody>
      </p:sp>
      <p:pic>
        <p:nvPicPr>
          <p:cNvPr id="3" name="ENLIL_20120712CM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4241" y="1617434"/>
            <a:ext cx="7470505" cy="4669065"/>
          </a:xfrm>
          <a:prstGeom prst="rect">
            <a:avLst/>
          </a:prstGeom>
        </p:spPr>
      </p:pic>
    </p:spTree>
    <p:extLst>
      <p:ext uri="{BB962C8B-B14F-4D97-AF65-F5344CB8AC3E}">
        <p14:creationId xmlns:p14="http://schemas.microsoft.com/office/powerpoint/2010/main" val="298336783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444" y="717858"/>
            <a:ext cx="7886700" cy="683668"/>
          </a:xfrm>
        </p:spPr>
        <p:txBody>
          <a:bodyPr>
            <a:normAutofit fontScale="90000"/>
          </a:bodyPr>
          <a:lstStyle/>
          <a:p>
            <a:pPr algn="ctr"/>
            <a:r>
              <a:rPr lang="en-US" dirty="0" smtClean="0"/>
              <a:t>Quick Quiz</a:t>
            </a:r>
            <a:endParaRPr lang="en-US" dirty="0"/>
          </a:p>
        </p:txBody>
      </p:sp>
      <p:sp>
        <p:nvSpPr>
          <p:cNvPr id="3" name="Rectangle 2"/>
          <p:cNvSpPr/>
          <p:nvPr/>
        </p:nvSpPr>
        <p:spPr>
          <a:xfrm>
            <a:off x="1167863" y="2427172"/>
            <a:ext cx="7226150" cy="2554545"/>
          </a:xfrm>
          <a:prstGeom prst="rect">
            <a:avLst/>
          </a:prstGeom>
        </p:spPr>
        <p:txBody>
          <a:bodyPr wrap="square">
            <a:spAutoFit/>
          </a:bodyPr>
          <a:lstStyle/>
          <a:p>
            <a:pPr algn="ctr"/>
            <a:r>
              <a:rPr lang="en-US" sz="4000" dirty="0" smtClean="0">
                <a:latin typeface="Helvetica"/>
                <a:cs typeface="Helvetica"/>
              </a:rPr>
              <a:t>What physical </a:t>
            </a:r>
            <a:r>
              <a:rPr lang="en-US" sz="4000" dirty="0" smtClean="0">
                <a:latin typeface="Helvetica"/>
                <a:cs typeface="Helvetica"/>
              </a:rPr>
              <a:t>parameters </a:t>
            </a:r>
            <a:r>
              <a:rPr lang="en-US" sz="4000" dirty="0" smtClean="0">
                <a:latin typeface="Helvetica"/>
                <a:cs typeface="Helvetica"/>
              </a:rPr>
              <a:t>of  CME do </a:t>
            </a:r>
            <a:r>
              <a:rPr lang="en-US" sz="4000" dirty="0">
                <a:latin typeface="Helvetica"/>
                <a:cs typeface="Helvetica"/>
              </a:rPr>
              <a:t>you think are important for the strength of the geomagnetic storm?</a:t>
            </a:r>
          </a:p>
        </p:txBody>
      </p:sp>
    </p:spTree>
    <p:extLst>
      <p:ext uri="{BB962C8B-B14F-4D97-AF65-F5344CB8AC3E}">
        <p14:creationId xmlns:p14="http://schemas.microsoft.com/office/powerpoint/2010/main" val="26306997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2577"/>
            <a:ext cx="9007141" cy="1153341"/>
          </a:xfrm>
        </p:spPr>
        <p:txBody>
          <a:bodyPr>
            <a:normAutofit fontScale="90000"/>
          </a:bodyPr>
          <a:lstStyle/>
          <a:p>
            <a:pPr algn="ctr"/>
            <a:r>
              <a:rPr lang="en-US" dirty="0" smtClean="0"/>
              <a:t>CME: Space Weather Impacts -</a:t>
            </a:r>
            <a:r>
              <a:rPr lang="en-US" sz="3600" dirty="0" smtClean="0"/>
              <a:t>Magnetopause Compression</a:t>
            </a:r>
            <a:endParaRPr lang="en-US" sz="3600" dirty="0"/>
          </a:p>
        </p:txBody>
      </p:sp>
      <p:pic>
        <p:nvPicPr>
          <p:cNvPr id="3" name="Picture 2" descr="magnetopause_SWM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638" y="2014697"/>
            <a:ext cx="6001314" cy="4663878"/>
          </a:xfrm>
          <a:prstGeom prst="rect">
            <a:avLst/>
          </a:prstGeom>
        </p:spPr>
      </p:pic>
    </p:spTree>
    <p:extLst>
      <p:ext uri="{BB962C8B-B14F-4D97-AF65-F5344CB8AC3E}">
        <p14:creationId xmlns:p14="http://schemas.microsoft.com/office/powerpoint/2010/main" val="175528743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983" y="425878"/>
            <a:ext cx="8875756" cy="961054"/>
          </a:xfrm>
        </p:spPr>
        <p:txBody>
          <a:bodyPr>
            <a:normAutofit fontScale="90000"/>
          </a:bodyPr>
          <a:lstStyle/>
          <a:p>
            <a:pPr algn="ctr"/>
            <a:r>
              <a:rPr lang="en-US" dirty="0"/>
              <a:t>CME: Space Weather </a:t>
            </a:r>
            <a:r>
              <a:rPr lang="en-US" dirty="0" smtClean="0"/>
              <a:t>Impacts </a:t>
            </a:r>
            <a:r>
              <a:rPr lang="mr-IN" dirty="0" smtClean="0"/>
              <a:t>–</a:t>
            </a:r>
            <a:r>
              <a:rPr lang="en-US" dirty="0" smtClean="0"/>
              <a:t> </a:t>
            </a:r>
            <a:r>
              <a:rPr lang="en-US" sz="3600" dirty="0" smtClean="0"/>
              <a:t>Geomagnetic Storm, GIC</a:t>
            </a:r>
            <a:endParaRPr lang="en-US" sz="3600" dirty="0"/>
          </a:p>
        </p:txBody>
      </p:sp>
      <p:sp>
        <p:nvSpPr>
          <p:cNvPr id="4" name="Content Placeholder 2"/>
          <p:cNvSpPr>
            <a:spLocks noGrp="1"/>
          </p:cNvSpPr>
          <p:nvPr>
            <p:ph idx="1"/>
          </p:nvPr>
        </p:nvSpPr>
        <p:spPr>
          <a:xfrm>
            <a:off x="145983" y="1647735"/>
            <a:ext cx="8875756" cy="527549"/>
          </a:xfrm>
        </p:spPr>
        <p:txBody>
          <a:bodyPr>
            <a:normAutofit/>
          </a:bodyPr>
          <a:lstStyle/>
          <a:p>
            <a:pPr marL="0" indent="0">
              <a:buNone/>
            </a:pPr>
            <a:r>
              <a:rPr lang="en-US" dirty="0" smtClean="0">
                <a:latin typeface="Helvetica"/>
                <a:cs typeface="Helvetica"/>
              </a:rPr>
              <a:t>Lasts few hours </a:t>
            </a:r>
            <a:r>
              <a:rPr lang="en-US" dirty="0">
                <a:latin typeface="Helvetica"/>
                <a:cs typeface="Helvetica"/>
              </a:rPr>
              <a:t>t</a:t>
            </a:r>
            <a:r>
              <a:rPr lang="en-US" dirty="0" smtClean="0">
                <a:latin typeface="Helvetica"/>
                <a:cs typeface="Helvetica"/>
              </a:rPr>
              <a:t>o 1-2 d  after CME arriving at Earth</a:t>
            </a:r>
          </a:p>
        </p:txBody>
      </p:sp>
      <p:sp>
        <p:nvSpPr>
          <p:cNvPr id="6" name="Slide Number Placeholder 5"/>
          <p:cNvSpPr>
            <a:spLocks noGrp="1"/>
          </p:cNvSpPr>
          <p:nvPr>
            <p:ph type="sldNum" sz="quarter" idx="12"/>
          </p:nvPr>
        </p:nvSpPr>
        <p:spPr>
          <a:xfrm>
            <a:off x="6553200" y="6248400"/>
            <a:ext cx="1905000" cy="457200"/>
          </a:xfrm>
        </p:spPr>
        <p:txBody>
          <a:bodyPr/>
          <a:lstStyle/>
          <a:p>
            <a:fld id="{343FB90C-9476-0148-8693-AD9B84214A52}" type="slidenum">
              <a:rPr lang="en-US" smtClean="0"/>
              <a:pPr/>
              <a:t>15</a:t>
            </a:fld>
            <a:endParaRPr lang="en-US"/>
          </a:p>
        </p:txBody>
      </p:sp>
      <p:sp>
        <p:nvSpPr>
          <p:cNvPr id="7" name="Content Placeholder 2"/>
          <p:cNvSpPr txBox="1">
            <a:spLocks/>
          </p:cNvSpPr>
          <p:nvPr/>
        </p:nvSpPr>
        <p:spPr>
          <a:xfrm>
            <a:off x="2694012" y="2324008"/>
            <a:ext cx="5918961" cy="598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smtClean="0">
                <a:latin typeface="Helvetica"/>
                <a:cs typeface="Helvetica"/>
              </a:rPr>
              <a:t>Geomagnetically</a:t>
            </a:r>
            <a:r>
              <a:rPr lang="en-US" dirty="0" smtClean="0">
                <a:latin typeface="Helvetica"/>
                <a:cs typeface="Helvetica"/>
              </a:rPr>
              <a:t> Induced currents</a:t>
            </a:r>
          </a:p>
        </p:txBody>
      </p:sp>
      <p:sp>
        <p:nvSpPr>
          <p:cNvPr id="9" name="Slide Number Placeholder 4"/>
          <p:cNvSpPr txBox="1">
            <a:spLocks/>
          </p:cNvSpPr>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0" latinLnBrk="0" hangingPunct="0">
              <a:defRPr sz="2400" kern="1200">
                <a:solidFill>
                  <a:schemeClr val="tx1"/>
                </a:solidFill>
                <a:latin typeface="Times" charset="0"/>
                <a:ea typeface="ＭＳ Ｐゴシック" charset="0"/>
                <a:cs typeface="ＭＳ Ｐゴシック" charset="0"/>
              </a:defRPr>
            </a:lvl1pPr>
            <a:lvl2pPr marL="742950" indent="-285750" algn="l" defTabSz="914400" rtl="0" eaLnBrk="0" latinLnBrk="0" hangingPunct="0">
              <a:defRPr sz="2400" kern="1200">
                <a:solidFill>
                  <a:schemeClr val="tx1"/>
                </a:solidFill>
                <a:latin typeface="Times" charset="0"/>
                <a:ea typeface="ＭＳ Ｐゴシック" charset="0"/>
                <a:cs typeface="+mn-cs"/>
              </a:defRPr>
            </a:lvl2pPr>
            <a:lvl3pPr marL="1143000" indent="-228600" algn="l" defTabSz="914400" rtl="0" eaLnBrk="0" latinLnBrk="0" hangingPunct="0">
              <a:defRPr sz="2400" kern="1200">
                <a:solidFill>
                  <a:schemeClr val="tx1"/>
                </a:solidFill>
                <a:latin typeface="Times" charset="0"/>
                <a:ea typeface="ＭＳ Ｐゴシック" charset="0"/>
                <a:cs typeface="+mn-cs"/>
              </a:defRPr>
            </a:lvl3pPr>
            <a:lvl4pPr marL="1600200" indent="-228600" algn="l" defTabSz="914400" rtl="0" eaLnBrk="0" latinLnBrk="0" hangingPunct="0">
              <a:defRPr sz="2400" kern="1200">
                <a:solidFill>
                  <a:schemeClr val="tx1"/>
                </a:solidFill>
                <a:latin typeface="Times" charset="0"/>
                <a:ea typeface="ＭＳ Ｐゴシック" charset="0"/>
                <a:cs typeface="+mn-cs"/>
              </a:defRPr>
            </a:lvl4pPr>
            <a:lvl5pPr marL="2057400" indent="-228600" algn="l" defTabSz="914400" rtl="0" eaLnBrk="0" latinLnBrk="0" hangingPunct="0">
              <a:defRPr sz="2400" kern="1200">
                <a:solidFill>
                  <a:schemeClr val="tx1"/>
                </a:solidFill>
                <a:latin typeface="Times" charset="0"/>
                <a:ea typeface="ＭＳ Ｐゴシック" charset="0"/>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charset="0"/>
                <a:ea typeface="ＭＳ Ｐゴシック" charset="0"/>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charset="0"/>
                <a:ea typeface="ＭＳ Ｐゴシック" charset="0"/>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charset="0"/>
                <a:ea typeface="ＭＳ Ｐゴシック" charset="0"/>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charset="0"/>
                <a:ea typeface="ＭＳ Ｐゴシック" charset="0"/>
                <a:cs typeface="+mn-cs"/>
              </a:defRPr>
            </a:lvl9pPr>
          </a:lstStyle>
          <a:p>
            <a:pPr eaLnBrk="1" hangingPunct="1"/>
            <a:fld id="{AFA03B58-8B17-0F4A-BF75-C49B66B72F64}" type="slidenum">
              <a:rPr lang="en-US" sz="1400" smtClean="0">
                <a:latin typeface="Times New Roman" charset="0"/>
              </a:rPr>
              <a:pPr eaLnBrk="1" hangingPunct="1"/>
              <a:t>15</a:t>
            </a:fld>
            <a:endParaRPr lang="en-US" sz="1400">
              <a:latin typeface="Times New Roman" charset="0"/>
            </a:endParaRPr>
          </a:p>
        </p:txBody>
      </p:sp>
      <p:pic>
        <p:nvPicPr>
          <p:cNvPr id="11" name="Picture 4"/>
          <p:cNvPicPr>
            <a:picLocks noChangeAspect="1" noChangeArrowheads="1"/>
          </p:cNvPicPr>
          <p:nvPr/>
        </p:nvPicPr>
        <p:blipFill>
          <a:blip r:embed="rId3"/>
          <a:srcRect/>
          <a:stretch>
            <a:fillRect/>
          </a:stretch>
        </p:blipFill>
        <p:spPr bwMode="auto">
          <a:xfrm>
            <a:off x="381000" y="2586522"/>
            <a:ext cx="1884363" cy="2565400"/>
          </a:xfrm>
          <a:prstGeom prst="rect">
            <a:avLst/>
          </a:prstGeom>
          <a:noFill/>
          <a:effectLst>
            <a:outerShdw blurRad="50800" dist="38100" dir="2700000">
              <a:srgbClr val="000000">
                <a:alpha val="43000"/>
              </a:srgbClr>
            </a:outerShdw>
          </a:effectLst>
        </p:spPr>
      </p:pic>
      <p:sp>
        <p:nvSpPr>
          <p:cNvPr id="15" name="Rectangle 4"/>
          <p:cNvSpPr>
            <a:spLocks noChangeArrowheads="1"/>
          </p:cNvSpPr>
          <p:nvPr/>
        </p:nvSpPr>
        <p:spPr bwMode="auto">
          <a:xfrm>
            <a:off x="5007206" y="2893394"/>
            <a:ext cx="405855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i="1" dirty="0">
                <a:solidFill>
                  <a:srgbClr val="FF0000"/>
                </a:solidFill>
              </a:rPr>
              <a:t>An average CME can dump about 1,500 </a:t>
            </a:r>
            <a:r>
              <a:rPr lang="en-US" sz="1800" i="1" dirty="0" err="1">
                <a:solidFill>
                  <a:srgbClr val="FF0000"/>
                </a:solidFill>
              </a:rPr>
              <a:t>gigawatts</a:t>
            </a:r>
            <a:r>
              <a:rPr lang="en-US" sz="1800" i="1" dirty="0">
                <a:solidFill>
                  <a:srgbClr val="FF0000"/>
                </a:solidFill>
              </a:rPr>
              <a:t> of electricity into Earth</a:t>
            </a:r>
            <a:r>
              <a:rPr lang="ja-JP" altLang="en-US" sz="1800" i="1" dirty="0">
                <a:solidFill>
                  <a:srgbClr val="FF0000"/>
                </a:solidFill>
              </a:rPr>
              <a:t>’</a:t>
            </a:r>
            <a:r>
              <a:rPr lang="en-US" altLang="ja-JP" sz="1800" i="1" dirty="0">
                <a:solidFill>
                  <a:srgbClr val="FF0000"/>
                </a:solidFill>
              </a:rPr>
              <a:t>s atmosphere—about twice the power-generating capacity of the entire United States</a:t>
            </a:r>
            <a:r>
              <a:rPr lang="en-US" altLang="ja-JP" i="1" dirty="0">
                <a:solidFill>
                  <a:srgbClr val="FF6600"/>
                </a:solidFill>
              </a:rPr>
              <a:t>!</a:t>
            </a:r>
            <a:endParaRPr lang="en-US" i="1" dirty="0">
              <a:solidFill>
                <a:srgbClr val="FF6600"/>
              </a:solidFill>
            </a:endParaRPr>
          </a:p>
        </p:txBody>
      </p:sp>
      <p:pic>
        <p:nvPicPr>
          <p:cNvPr id="16" name="Picture 15" descr="MalmoBlackout.jpg"/>
          <p:cNvPicPr>
            <a:picLocks noChangeAspect="1"/>
          </p:cNvPicPr>
          <p:nvPr/>
        </p:nvPicPr>
        <p:blipFill>
          <a:blip r:embed="rId4"/>
          <a:stretch>
            <a:fillRect/>
          </a:stretch>
        </p:blipFill>
        <p:spPr bwMode="auto">
          <a:xfrm>
            <a:off x="5180448" y="4889500"/>
            <a:ext cx="2906712" cy="1816100"/>
          </a:xfrm>
          <a:prstGeom prst="rect">
            <a:avLst/>
          </a:prstGeom>
          <a:effectLst>
            <a:outerShdw blurRad="50800" dist="38100" dir="2700000">
              <a:srgbClr val="000000">
                <a:alpha val="43000"/>
              </a:srgbClr>
            </a:outerShdw>
          </a:effectLst>
        </p:spPr>
      </p:pic>
      <p:sp>
        <p:nvSpPr>
          <p:cNvPr id="17" name="Content Placeholder 2"/>
          <p:cNvSpPr txBox="1">
            <a:spLocks/>
          </p:cNvSpPr>
          <p:nvPr/>
        </p:nvSpPr>
        <p:spPr bwMode="auto">
          <a:xfrm>
            <a:off x="5507558" y="4418265"/>
            <a:ext cx="2374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20000"/>
              </a:spcBef>
            </a:pPr>
            <a:r>
              <a:rPr lang="en-US" sz="2000" dirty="0">
                <a:latin typeface="Helvetica" charset="0"/>
              </a:rPr>
              <a:t>Electric blackout</a:t>
            </a:r>
          </a:p>
        </p:txBody>
      </p:sp>
      <p:pic>
        <p:nvPicPr>
          <p:cNvPr id="18" name="Picture 17" descr="SouthAfricaTrans.pdf"/>
          <p:cNvPicPr>
            <a:picLocks noChangeAspect="1"/>
          </p:cNvPicPr>
          <p:nvPr/>
        </p:nvPicPr>
        <p:blipFill>
          <a:blip r:embed="rId5"/>
          <a:srcRect/>
          <a:stretch>
            <a:fillRect/>
          </a:stretch>
        </p:blipFill>
        <p:spPr bwMode="auto">
          <a:xfrm>
            <a:off x="2514599" y="4030663"/>
            <a:ext cx="2390423" cy="2412876"/>
          </a:xfrm>
          <a:prstGeom prst="rect">
            <a:avLst/>
          </a:prstGeom>
          <a:noFill/>
          <a:ln>
            <a:noFill/>
          </a:ln>
          <a:effectLst>
            <a:outerShdw blurRad="50800" dist="38100" dir="2700000" rotWithShape="0">
              <a:srgbClr val="000000">
                <a:alpha val="42998"/>
              </a:srgbClr>
            </a:outerShdw>
          </a:effectLst>
          <a:extLst/>
        </p:spPr>
      </p:pic>
      <p:sp>
        <p:nvSpPr>
          <p:cNvPr id="19" name="Content Placeholder 2"/>
          <p:cNvSpPr txBox="1">
            <a:spLocks/>
          </p:cNvSpPr>
          <p:nvPr/>
        </p:nvSpPr>
        <p:spPr bwMode="auto">
          <a:xfrm>
            <a:off x="526605" y="5283876"/>
            <a:ext cx="1560949" cy="115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20000"/>
              </a:spcBef>
            </a:pPr>
            <a:r>
              <a:rPr lang="en-US" sz="2000" dirty="0" smtClean="0">
                <a:latin typeface="Helvetica" charset="0"/>
              </a:rPr>
              <a:t>Transformer</a:t>
            </a:r>
          </a:p>
          <a:p>
            <a:pPr eaLnBrk="1" hangingPunct="1">
              <a:spcBef>
                <a:spcPct val="20000"/>
              </a:spcBef>
            </a:pPr>
            <a:r>
              <a:rPr lang="en-US" sz="2000" dirty="0" smtClean="0">
                <a:latin typeface="Helvetica" charset="0"/>
              </a:rPr>
              <a:t>damage</a:t>
            </a:r>
          </a:p>
          <a:p>
            <a:pPr eaLnBrk="1" hangingPunct="1">
              <a:spcBef>
                <a:spcPct val="20000"/>
              </a:spcBef>
            </a:pPr>
            <a:r>
              <a:rPr lang="en-US" sz="2000" dirty="0" smtClean="0">
                <a:latin typeface="Helvetica" charset="0"/>
              </a:rPr>
              <a:t>saturation</a:t>
            </a:r>
            <a:endParaRPr lang="en-US" sz="2000" dirty="0">
              <a:latin typeface="Helvetica" charset="0"/>
            </a:endParaRPr>
          </a:p>
        </p:txBody>
      </p:sp>
    </p:spTree>
    <p:extLst>
      <p:ext uri="{BB962C8B-B14F-4D97-AF65-F5344CB8AC3E}">
        <p14:creationId xmlns:p14="http://schemas.microsoft.com/office/powerpoint/2010/main" val="298336783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85" y="496376"/>
            <a:ext cx="8831961" cy="1178598"/>
          </a:xfrm>
        </p:spPr>
        <p:txBody>
          <a:bodyPr>
            <a:normAutofit fontScale="90000"/>
          </a:bodyPr>
          <a:lstStyle/>
          <a:p>
            <a:pPr algn="ctr"/>
            <a:r>
              <a:rPr lang="en-US" dirty="0" smtClean="0"/>
              <a:t>CME Space Weather Impacts </a:t>
            </a:r>
            <a:r>
              <a:rPr lang="mr-IN" dirty="0" smtClean="0"/>
              <a:t>–</a:t>
            </a:r>
            <a:r>
              <a:rPr lang="en-US" dirty="0" smtClean="0"/>
              <a:t> </a:t>
            </a:r>
            <a:br>
              <a:rPr lang="en-US" dirty="0" smtClean="0"/>
            </a:br>
            <a:r>
              <a:rPr lang="en-US" sz="3200" dirty="0" smtClean="0"/>
              <a:t>Radiation Belts</a:t>
            </a:r>
            <a:r>
              <a:rPr lang="en-US" dirty="0" smtClean="0"/>
              <a:t> </a:t>
            </a:r>
            <a:endParaRPr lang="en-US" dirty="0"/>
          </a:p>
        </p:txBody>
      </p:sp>
      <p:sp>
        <p:nvSpPr>
          <p:cNvPr id="4" name="Content Placeholder 2"/>
          <p:cNvSpPr>
            <a:spLocks noGrp="1"/>
          </p:cNvSpPr>
          <p:nvPr>
            <p:ph idx="1"/>
          </p:nvPr>
        </p:nvSpPr>
        <p:spPr>
          <a:xfrm>
            <a:off x="85809" y="1684557"/>
            <a:ext cx="9027215" cy="1274072"/>
          </a:xfrm>
        </p:spPr>
        <p:txBody>
          <a:bodyPr>
            <a:normAutofit lnSpcReduction="10000"/>
          </a:bodyPr>
          <a:lstStyle/>
          <a:p>
            <a:pPr marL="0" indent="0">
              <a:buNone/>
            </a:pPr>
            <a:r>
              <a:rPr lang="en-US" sz="3200" dirty="0" smtClean="0">
                <a:latin typeface="Helvetica"/>
                <a:cs typeface="Helvetica"/>
              </a:rPr>
              <a:t>Geomagnetic storms result in electron radiation enhancement in the near-Earth space: lasts 1-3 days</a:t>
            </a:r>
          </a:p>
        </p:txBody>
      </p:sp>
      <p:sp>
        <p:nvSpPr>
          <p:cNvPr id="5" name="TextBox 4"/>
          <p:cNvSpPr txBox="1"/>
          <p:nvPr/>
        </p:nvSpPr>
        <p:spPr>
          <a:xfrm>
            <a:off x="5391425" y="3919645"/>
            <a:ext cx="3528125" cy="1815882"/>
          </a:xfrm>
          <a:prstGeom prst="rect">
            <a:avLst/>
          </a:prstGeom>
          <a:noFill/>
        </p:spPr>
        <p:txBody>
          <a:bodyPr wrap="square" rtlCol="0">
            <a:spAutoFit/>
          </a:bodyPr>
          <a:lstStyle/>
          <a:p>
            <a:r>
              <a:rPr lang="en-US" sz="2800" dirty="0" smtClean="0">
                <a:solidFill>
                  <a:srgbClr val="FF0000"/>
                </a:solidFill>
                <a:latin typeface="Helvetica"/>
                <a:cs typeface="Helvetica"/>
              </a:rPr>
              <a:t>Affecting spacecraft electronics – surface charging/internal charging</a:t>
            </a:r>
          </a:p>
        </p:txBody>
      </p:sp>
      <p:sp>
        <p:nvSpPr>
          <p:cNvPr id="6" name="Slide Number Placeholder 5"/>
          <p:cNvSpPr>
            <a:spLocks noGrp="1"/>
          </p:cNvSpPr>
          <p:nvPr>
            <p:ph type="sldNum" sz="quarter" idx="12"/>
          </p:nvPr>
        </p:nvSpPr>
        <p:spPr>
          <a:xfrm>
            <a:off x="6553200" y="6248400"/>
            <a:ext cx="1905000" cy="457200"/>
          </a:xfrm>
        </p:spPr>
        <p:txBody>
          <a:bodyPr/>
          <a:lstStyle/>
          <a:p>
            <a:fld id="{343FB90C-9476-0148-8693-AD9B84214A52}" type="slidenum">
              <a:rPr lang="en-US" smtClean="0"/>
              <a:pPr/>
              <a:t>16</a:t>
            </a:fld>
            <a:endParaRPr lang="en-US" dirty="0"/>
          </a:p>
        </p:txBody>
      </p:sp>
      <p:pic>
        <p:nvPicPr>
          <p:cNvPr id="3" name="Picture 2" descr="Radiation _bel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770" y="3102101"/>
            <a:ext cx="4452460" cy="3479700"/>
          </a:xfrm>
          <a:prstGeom prst="rect">
            <a:avLst/>
          </a:prstGeom>
        </p:spPr>
      </p:pic>
    </p:spTree>
    <p:extLst>
      <p:ext uri="{BB962C8B-B14F-4D97-AF65-F5344CB8AC3E}">
        <p14:creationId xmlns:p14="http://schemas.microsoft.com/office/powerpoint/2010/main" val="8427776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49" y="586467"/>
            <a:ext cx="9037152" cy="961054"/>
          </a:xfrm>
        </p:spPr>
        <p:txBody>
          <a:bodyPr>
            <a:normAutofit fontScale="90000"/>
          </a:bodyPr>
          <a:lstStyle/>
          <a:p>
            <a:pPr algn="ctr"/>
            <a:r>
              <a:rPr lang="en-US" dirty="0" smtClean="0"/>
              <a:t>CME Space Weather Impacts - </a:t>
            </a:r>
            <a:r>
              <a:rPr lang="en-US" sz="3600" dirty="0" smtClean="0"/>
              <a:t>SEP</a:t>
            </a:r>
            <a:endParaRPr lang="en-US" sz="3600" dirty="0"/>
          </a:p>
        </p:txBody>
      </p:sp>
      <p:sp>
        <p:nvSpPr>
          <p:cNvPr id="4" name="Content Placeholder 2"/>
          <p:cNvSpPr>
            <a:spLocks noGrp="1"/>
          </p:cNvSpPr>
          <p:nvPr>
            <p:ph idx="1"/>
          </p:nvPr>
        </p:nvSpPr>
        <p:spPr>
          <a:xfrm>
            <a:off x="150642" y="2609311"/>
            <a:ext cx="8841900" cy="2690210"/>
          </a:xfrm>
        </p:spPr>
        <p:txBody>
          <a:bodyPr>
            <a:normAutofit/>
          </a:bodyPr>
          <a:lstStyle/>
          <a:p>
            <a:pPr marL="0" indent="0">
              <a:buNone/>
            </a:pPr>
            <a:r>
              <a:rPr lang="en-US" sz="3600" dirty="0" smtClean="0">
                <a:latin typeface="Helvetica"/>
                <a:cs typeface="Helvetica"/>
              </a:rPr>
              <a:t>Contributes to SEP (particle radiation):  20-30 minutes from the occurrence of the CME and after the CME arrival</a:t>
            </a:r>
          </a:p>
        </p:txBody>
      </p:sp>
      <p:sp>
        <p:nvSpPr>
          <p:cNvPr id="6" name="Slide Number Placeholder 5"/>
          <p:cNvSpPr>
            <a:spLocks noGrp="1"/>
          </p:cNvSpPr>
          <p:nvPr>
            <p:ph type="sldNum" sz="quarter" idx="12"/>
          </p:nvPr>
        </p:nvSpPr>
        <p:spPr>
          <a:xfrm>
            <a:off x="6553200" y="6248400"/>
            <a:ext cx="1905000" cy="457200"/>
          </a:xfrm>
        </p:spPr>
        <p:txBody>
          <a:bodyPr/>
          <a:lstStyle/>
          <a:p>
            <a:fld id="{343FB90C-9476-0148-8693-AD9B84214A52}" type="slidenum">
              <a:rPr lang="en-US" smtClean="0"/>
              <a:pPr/>
              <a:t>17</a:t>
            </a:fld>
            <a:endParaRPr lang="en-US"/>
          </a:p>
        </p:txBody>
      </p:sp>
    </p:spTree>
    <p:extLst>
      <p:ext uri="{BB962C8B-B14F-4D97-AF65-F5344CB8AC3E}">
        <p14:creationId xmlns:p14="http://schemas.microsoft.com/office/powerpoint/2010/main" val="121939653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Oval 3"/>
          <p:cNvSpPr>
            <a:spLocks noChangeArrowheads="1"/>
          </p:cNvSpPr>
          <p:nvPr/>
        </p:nvSpPr>
        <p:spPr bwMode="auto">
          <a:xfrm>
            <a:off x="8458200" y="1524000"/>
            <a:ext cx="76200" cy="76200"/>
          </a:xfrm>
          <a:prstGeom prst="ellipse">
            <a:avLst/>
          </a:prstGeom>
          <a:solidFill>
            <a:schemeClr val="bg1"/>
          </a:solidFill>
          <a:ln w="9525">
            <a:solidFill>
              <a:schemeClr val="tx1"/>
            </a:solidFill>
            <a:round/>
            <a:headEnd/>
            <a:tailEnd/>
          </a:ln>
        </p:spPr>
        <p:txBody>
          <a:bodyPr wrap="none" anchor="ctr"/>
          <a:lstStyle/>
          <a:p>
            <a:endParaRPr lang="en-US"/>
          </a:p>
        </p:txBody>
      </p:sp>
      <p:sp>
        <p:nvSpPr>
          <p:cNvPr id="40963" name="Oval 4"/>
          <p:cNvSpPr>
            <a:spLocks noChangeArrowheads="1"/>
          </p:cNvSpPr>
          <p:nvPr/>
        </p:nvSpPr>
        <p:spPr bwMode="auto">
          <a:xfrm>
            <a:off x="8229600" y="609600"/>
            <a:ext cx="76200" cy="76200"/>
          </a:xfrm>
          <a:prstGeom prst="ellipse">
            <a:avLst/>
          </a:prstGeom>
          <a:solidFill>
            <a:schemeClr val="bg1"/>
          </a:solidFill>
          <a:ln w="9525">
            <a:solidFill>
              <a:schemeClr val="tx1"/>
            </a:solidFill>
            <a:round/>
            <a:headEnd/>
            <a:tailEnd/>
          </a:ln>
        </p:spPr>
        <p:txBody>
          <a:bodyPr wrap="none" anchor="ctr"/>
          <a:lstStyle/>
          <a:p>
            <a:endParaRPr lang="en-US"/>
          </a:p>
        </p:txBody>
      </p:sp>
      <p:sp>
        <p:nvSpPr>
          <p:cNvPr id="40964" name="Oval 5"/>
          <p:cNvSpPr>
            <a:spLocks noChangeArrowheads="1"/>
          </p:cNvSpPr>
          <p:nvPr/>
        </p:nvSpPr>
        <p:spPr bwMode="auto">
          <a:xfrm>
            <a:off x="2743200" y="6019800"/>
            <a:ext cx="76200" cy="76200"/>
          </a:xfrm>
          <a:prstGeom prst="ellipse">
            <a:avLst/>
          </a:prstGeom>
          <a:solidFill>
            <a:schemeClr val="bg1"/>
          </a:solidFill>
          <a:ln w="9525">
            <a:solidFill>
              <a:schemeClr val="tx1"/>
            </a:solidFill>
            <a:round/>
            <a:headEnd/>
            <a:tailEnd/>
          </a:ln>
        </p:spPr>
        <p:txBody>
          <a:bodyPr wrap="none" anchor="ctr"/>
          <a:lstStyle/>
          <a:p>
            <a:endParaRPr lang="en-US"/>
          </a:p>
        </p:txBody>
      </p:sp>
      <p:sp>
        <p:nvSpPr>
          <p:cNvPr id="40965" name="Oval 6"/>
          <p:cNvSpPr>
            <a:spLocks noChangeArrowheads="1"/>
          </p:cNvSpPr>
          <p:nvPr/>
        </p:nvSpPr>
        <p:spPr bwMode="auto">
          <a:xfrm>
            <a:off x="2438400" y="5867400"/>
            <a:ext cx="76200" cy="76200"/>
          </a:xfrm>
          <a:prstGeom prst="ellipse">
            <a:avLst/>
          </a:prstGeom>
          <a:solidFill>
            <a:schemeClr val="bg1"/>
          </a:solidFill>
          <a:ln w="9525">
            <a:solidFill>
              <a:schemeClr val="tx1"/>
            </a:solidFill>
            <a:round/>
            <a:headEnd/>
            <a:tailEnd/>
          </a:ln>
        </p:spPr>
        <p:txBody>
          <a:bodyPr wrap="none" anchor="ctr"/>
          <a:lstStyle/>
          <a:p>
            <a:endParaRPr lang="en-US"/>
          </a:p>
        </p:txBody>
      </p:sp>
      <p:sp>
        <p:nvSpPr>
          <p:cNvPr id="40966" name="Oval 7"/>
          <p:cNvSpPr>
            <a:spLocks noChangeArrowheads="1"/>
          </p:cNvSpPr>
          <p:nvPr/>
        </p:nvSpPr>
        <p:spPr bwMode="auto">
          <a:xfrm>
            <a:off x="1447800" y="5410200"/>
            <a:ext cx="76200" cy="76200"/>
          </a:xfrm>
          <a:prstGeom prst="ellipse">
            <a:avLst/>
          </a:prstGeom>
          <a:solidFill>
            <a:schemeClr val="bg1"/>
          </a:solidFill>
          <a:ln w="9525">
            <a:solidFill>
              <a:schemeClr val="tx1"/>
            </a:solidFill>
            <a:round/>
            <a:headEnd/>
            <a:tailEnd/>
          </a:ln>
        </p:spPr>
        <p:txBody>
          <a:bodyPr wrap="none" anchor="ctr"/>
          <a:lstStyle/>
          <a:p>
            <a:endParaRPr lang="en-US"/>
          </a:p>
        </p:txBody>
      </p:sp>
      <p:sp>
        <p:nvSpPr>
          <p:cNvPr id="40967" name="Oval 8"/>
          <p:cNvSpPr>
            <a:spLocks noChangeArrowheads="1"/>
          </p:cNvSpPr>
          <p:nvPr/>
        </p:nvSpPr>
        <p:spPr bwMode="auto">
          <a:xfrm>
            <a:off x="1752600" y="4495800"/>
            <a:ext cx="76200" cy="76200"/>
          </a:xfrm>
          <a:prstGeom prst="ellipse">
            <a:avLst/>
          </a:prstGeom>
          <a:solidFill>
            <a:schemeClr val="bg1"/>
          </a:solidFill>
          <a:ln w="9525">
            <a:solidFill>
              <a:schemeClr val="tx1"/>
            </a:solidFill>
            <a:round/>
            <a:headEnd/>
            <a:tailEnd/>
          </a:ln>
        </p:spPr>
        <p:txBody>
          <a:bodyPr wrap="none" anchor="ctr"/>
          <a:lstStyle/>
          <a:p>
            <a:endParaRPr lang="en-US"/>
          </a:p>
        </p:txBody>
      </p:sp>
      <p:sp>
        <p:nvSpPr>
          <p:cNvPr id="40968" name="Oval 9"/>
          <p:cNvSpPr>
            <a:spLocks noChangeArrowheads="1"/>
          </p:cNvSpPr>
          <p:nvPr/>
        </p:nvSpPr>
        <p:spPr bwMode="auto">
          <a:xfrm>
            <a:off x="381000" y="5410200"/>
            <a:ext cx="76200" cy="76200"/>
          </a:xfrm>
          <a:prstGeom prst="ellipse">
            <a:avLst/>
          </a:prstGeom>
          <a:solidFill>
            <a:schemeClr val="bg1"/>
          </a:solidFill>
          <a:ln w="9525">
            <a:solidFill>
              <a:schemeClr val="tx1"/>
            </a:solidFill>
            <a:round/>
            <a:headEnd/>
            <a:tailEnd/>
          </a:ln>
        </p:spPr>
        <p:txBody>
          <a:bodyPr wrap="none" anchor="ctr"/>
          <a:lstStyle/>
          <a:p>
            <a:endParaRPr lang="en-US"/>
          </a:p>
        </p:txBody>
      </p:sp>
      <p:sp>
        <p:nvSpPr>
          <p:cNvPr id="40969" name="Oval 10"/>
          <p:cNvSpPr>
            <a:spLocks noChangeArrowheads="1"/>
          </p:cNvSpPr>
          <p:nvPr/>
        </p:nvSpPr>
        <p:spPr bwMode="auto">
          <a:xfrm>
            <a:off x="4343400" y="1752600"/>
            <a:ext cx="1143000" cy="1143000"/>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970" name="Line 11"/>
          <p:cNvSpPr>
            <a:spLocks noChangeShapeType="1"/>
          </p:cNvSpPr>
          <p:nvPr/>
        </p:nvSpPr>
        <p:spPr bwMode="auto">
          <a:xfrm flipH="1">
            <a:off x="3657600" y="1600200"/>
            <a:ext cx="4800600" cy="762000"/>
          </a:xfrm>
          <a:prstGeom prst="line">
            <a:avLst/>
          </a:prstGeom>
          <a:noFill/>
          <a:ln w="285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1" name="Line 12"/>
          <p:cNvSpPr>
            <a:spLocks noChangeShapeType="1"/>
          </p:cNvSpPr>
          <p:nvPr/>
        </p:nvSpPr>
        <p:spPr bwMode="auto">
          <a:xfrm flipV="1">
            <a:off x="3657600" y="2362200"/>
            <a:ext cx="1295400" cy="152400"/>
          </a:xfrm>
          <a:prstGeom prst="line">
            <a:avLst/>
          </a:prstGeom>
          <a:noFill/>
          <a:ln w="285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2" name="Line 13"/>
          <p:cNvSpPr>
            <a:spLocks noChangeShapeType="1"/>
          </p:cNvSpPr>
          <p:nvPr/>
        </p:nvSpPr>
        <p:spPr bwMode="auto">
          <a:xfrm flipH="1">
            <a:off x="3352800" y="2362200"/>
            <a:ext cx="304800" cy="152400"/>
          </a:xfrm>
          <a:prstGeom prst="line">
            <a:avLst/>
          </a:prstGeom>
          <a:noFill/>
          <a:ln w="285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3" name="Line 14"/>
          <p:cNvSpPr>
            <a:spLocks noChangeShapeType="1"/>
          </p:cNvSpPr>
          <p:nvPr/>
        </p:nvSpPr>
        <p:spPr bwMode="auto">
          <a:xfrm>
            <a:off x="3352800" y="2514600"/>
            <a:ext cx="304800" cy="0"/>
          </a:xfrm>
          <a:prstGeom prst="line">
            <a:avLst/>
          </a:prstGeom>
          <a:noFill/>
          <a:ln w="285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4" name="Line 15"/>
          <p:cNvSpPr>
            <a:spLocks noChangeShapeType="1"/>
          </p:cNvSpPr>
          <p:nvPr/>
        </p:nvSpPr>
        <p:spPr bwMode="auto">
          <a:xfrm flipH="1">
            <a:off x="457200" y="2514600"/>
            <a:ext cx="2895600" cy="2895600"/>
          </a:xfrm>
          <a:prstGeom prst="line">
            <a:avLst/>
          </a:prstGeom>
          <a:noFill/>
          <a:ln w="285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5" name="Line 16"/>
          <p:cNvSpPr>
            <a:spLocks noChangeShapeType="1"/>
          </p:cNvSpPr>
          <p:nvPr/>
        </p:nvSpPr>
        <p:spPr bwMode="auto">
          <a:xfrm flipH="1">
            <a:off x="5029200" y="1600200"/>
            <a:ext cx="3429000" cy="1066800"/>
          </a:xfrm>
          <a:prstGeom prst="line">
            <a:avLst/>
          </a:prstGeom>
          <a:noFill/>
          <a:ln w="28575">
            <a:solidFill>
              <a:srgbClr val="FF33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6" name="Line 17"/>
          <p:cNvSpPr>
            <a:spLocks noChangeShapeType="1"/>
          </p:cNvSpPr>
          <p:nvPr/>
        </p:nvSpPr>
        <p:spPr bwMode="auto">
          <a:xfrm flipH="1">
            <a:off x="3810000" y="2667000"/>
            <a:ext cx="1219200" cy="685800"/>
          </a:xfrm>
          <a:prstGeom prst="line">
            <a:avLst/>
          </a:prstGeom>
          <a:noFill/>
          <a:ln w="28575">
            <a:solidFill>
              <a:srgbClr val="FF33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7" name="Line 18"/>
          <p:cNvSpPr>
            <a:spLocks noChangeShapeType="1"/>
          </p:cNvSpPr>
          <p:nvPr/>
        </p:nvSpPr>
        <p:spPr bwMode="auto">
          <a:xfrm flipH="1">
            <a:off x="1828800" y="3352800"/>
            <a:ext cx="1981200" cy="1143000"/>
          </a:xfrm>
          <a:prstGeom prst="line">
            <a:avLst/>
          </a:prstGeom>
          <a:noFill/>
          <a:ln w="28575">
            <a:solidFill>
              <a:srgbClr val="FF33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8" name="Line 19"/>
          <p:cNvSpPr>
            <a:spLocks noChangeShapeType="1"/>
          </p:cNvSpPr>
          <p:nvPr/>
        </p:nvSpPr>
        <p:spPr bwMode="auto">
          <a:xfrm flipH="1">
            <a:off x="457200" y="4572000"/>
            <a:ext cx="1295400" cy="838200"/>
          </a:xfrm>
          <a:prstGeom prst="line">
            <a:avLst/>
          </a:prstGeom>
          <a:noFill/>
          <a:ln w="28575">
            <a:solidFill>
              <a:srgbClr val="FF33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9" name="Line 20"/>
          <p:cNvSpPr>
            <a:spLocks noChangeShapeType="1"/>
          </p:cNvSpPr>
          <p:nvPr/>
        </p:nvSpPr>
        <p:spPr bwMode="auto">
          <a:xfrm flipH="1">
            <a:off x="4953000" y="1905000"/>
            <a:ext cx="2514600" cy="45720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0" name="Line 21"/>
          <p:cNvSpPr>
            <a:spLocks noChangeShapeType="1"/>
          </p:cNvSpPr>
          <p:nvPr/>
        </p:nvSpPr>
        <p:spPr bwMode="auto">
          <a:xfrm flipH="1">
            <a:off x="3581400" y="2362200"/>
            <a:ext cx="1371600" cy="45720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1" name="Line 22"/>
          <p:cNvSpPr>
            <a:spLocks noChangeShapeType="1"/>
          </p:cNvSpPr>
          <p:nvPr/>
        </p:nvSpPr>
        <p:spPr bwMode="auto">
          <a:xfrm flipH="1">
            <a:off x="1828800" y="2819400"/>
            <a:ext cx="1752600" cy="167640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2" name="Line 23"/>
          <p:cNvSpPr>
            <a:spLocks noChangeShapeType="1"/>
          </p:cNvSpPr>
          <p:nvPr/>
        </p:nvSpPr>
        <p:spPr bwMode="auto">
          <a:xfrm flipH="1">
            <a:off x="457200" y="2819400"/>
            <a:ext cx="3124200" cy="259080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3" name="Line 24"/>
          <p:cNvSpPr>
            <a:spLocks noChangeShapeType="1"/>
          </p:cNvSpPr>
          <p:nvPr/>
        </p:nvSpPr>
        <p:spPr bwMode="auto">
          <a:xfrm flipH="1">
            <a:off x="5257800" y="685800"/>
            <a:ext cx="2971800" cy="2362200"/>
          </a:xfrm>
          <a:prstGeom prst="line">
            <a:avLst/>
          </a:prstGeom>
          <a:noFill/>
          <a:ln w="28575">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4" name="Line 25"/>
          <p:cNvSpPr>
            <a:spLocks noChangeShapeType="1"/>
          </p:cNvSpPr>
          <p:nvPr/>
        </p:nvSpPr>
        <p:spPr bwMode="auto">
          <a:xfrm flipH="1">
            <a:off x="5257800" y="1600200"/>
            <a:ext cx="3200400" cy="1447800"/>
          </a:xfrm>
          <a:prstGeom prst="line">
            <a:avLst/>
          </a:prstGeom>
          <a:noFill/>
          <a:ln w="28575">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5" name="Line 26"/>
          <p:cNvSpPr>
            <a:spLocks noChangeShapeType="1"/>
          </p:cNvSpPr>
          <p:nvPr/>
        </p:nvSpPr>
        <p:spPr bwMode="auto">
          <a:xfrm flipH="1">
            <a:off x="4267200" y="3048000"/>
            <a:ext cx="990600" cy="609600"/>
          </a:xfrm>
          <a:prstGeom prst="line">
            <a:avLst/>
          </a:prstGeom>
          <a:noFill/>
          <a:ln w="28575">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6" name="Line 27"/>
          <p:cNvSpPr>
            <a:spLocks noChangeShapeType="1"/>
          </p:cNvSpPr>
          <p:nvPr/>
        </p:nvSpPr>
        <p:spPr bwMode="auto">
          <a:xfrm flipH="1">
            <a:off x="2819400" y="3657600"/>
            <a:ext cx="1447800" cy="2362200"/>
          </a:xfrm>
          <a:prstGeom prst="line">
            <a:avLst/>
          </a:prstGeom>
          <a:noFill/>
          <a:ln w="28575">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7" name="Line 28"/>
          <p:cNvSpPr>
            <a:spLocks noChangeShapeType="1"/>
          </p:cNvSpPr>
          <p:nvPr/>
        </p:nvSpPr>
        <p:spPr bwMode="auto">
          <a:xfrm flipH="1">
            <a:off x="2514600" y="3657600"/>
            <a:ext cx="1752600" cy="2209800"/>
          </a:xfrm>
          <a:prstGeom prst="line">
            <a:avLst/>
          </a:prstGeom>
          <a:noFill/>
          <a:ln w="28575">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8" name="Line 29"/>
          <p:cNvSpPr>
            <a:spLocks noChangeShapeType="1"/>
          </p:cNvSpPr>
          <p:nvPr/>
        </p:nvSpPr>
        <p:spPr bwMode="auto">
          <a:xfrm flipH="1">
            <a:off x="1828800" y="3657600"/>
            <a:ext cx="2438400" cy="838200"/>
          </a:xfrm>
          <a:prstGeom prst="line">
            <a:avLst/>
          </a:prstGeom>
          <a:noFill/>
          <a:ln w="28575">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9" name="Text Box 30"/>
          <p:cNvSpPr txBox="1">
            <a:spLocks noChangeArrowheads="1"/>
          </p:cNvSpPr>
          <p:nvPr/>
        </p:nvSpPr>
        <p:spPr bwMode="auto">
          <a:xfrm>
            <a:off x="2895600" y="6019800"/>
            <a:ext cx="644525" cy="254000"/>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000" b="1">
                <a:latin typeface="Arial" charset="0"/>
              </a:rPr>
              <a:t>TOKYO</a:t>
            </a:r>
          </a:p>
        </p:txBody>
      </p:sp>
      <p:sp>
        <p:nvSpPr>
          <p:cNvPr id="40990" name="Text Box 31"/>
          <p:cNvSpPr txBox="1">
            <a:spLocks noChangeArrowheads="1"/>
          </p:cNvSpPr>
          <p:nvPr/>
        </p:nvSpPr>
        <p:spPr bwMode="auto">
          <a:xfrm>
            <a:off x="1752600" y="5943600"/>
            <a:ext cx="652463" cy="254000"/>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000" b="1">
                <a:latin typeface="Arial" charset="0"/>
              </a:rPr>
              <a:t>OSAKA</a:t>
            </a:r>
          </a:p>
        </p:txBody>
      </p:sp>
      <p:sp>
        <p:nvSpPr>
          <p:cNvPr id="40991" name="Text Box 32"/>
          <p:cNvSpPr txBox="1">
            <a:spLocks noChangeArrowheads="1"/>
          </p:cNvSpPr>
          <p:nvPr/>
        </p:nvSpPr>
        <p:spPr bwMode="auto">
          <a:xfrm>
            <a:off x="152400" y="5562600"/>
            <a:ext cx="990600" cy="254000"/>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000" b="1">
                <a:latin typeface="Arial" charset="0"/>
              </a:rPr>
              <a:t>HONG KONG</a:t>
            </a:r>
          </a:p>
        </p:txBody>
      </p:sp>
      <p:sp>
        <p:nvSpPr>
          <p:cNvPr id="40992" name="Text Box 33"/>
          <p:cNvSpPr txBox="1">
            <a:spLocks noChangeArrowheads="1"/>
          </p:cNvSpPr>
          <p:nvPr/>
        </p:nvSpPr>
        <p:spPr bwMode="auto">
          <a:xfrm>
            <a:off x="1524000" y="5486400"/>
            <a:ext cx="871538" cy="254000"/>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000" b="1">
                <a:latin typeface="Arial" charset="0"/>
              </a:rPr>
              <a:t>SHANGHAI</a:t>
            </a:r>
          </a:p>
        </p:txBody>
      </p:sp>
      <p:sp>
        <p:nvSpPr>
          <p:cNvPr id="40993" name="Text Box 34"/>
          <p:cNvSpPr txBox="1">
            <a:spLocks noChangeArrowheads="1"/>
          </p:cNvSpPr>
          <p:nvPr/>
        </p:nvSpPr>
        <p:spPr bwMode="auto">
          <a:xfrm>
            <a:off x="8229600" y="1752600"/>
            <a:ext cx="793750" cy="254000"/>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000" b="1">
                <a:latin typeface="Arial" charset="0"/>
              </a:rPr>
              <a:t>CHICAGO</a:t>
            </a:r>
          </a:p>
        </p:txBody>
      </p:sp>
      <p:sp>
        <p:nvSpPr>
          <p:cNvPr id="40994" name="Text Box 35"/>
          <p:cNvSpPr txBox="1">
            <a:spLocks noChangeArrowheads="1"/>
          </p:cNvSpPr>
          <p:nvPr/>
        </p:nvSpPr>
        <p:spPr bwMode="auto">
          <a:xfrm>
            <a:off x="7185025" y="609600"/>
            <a:ext cx="892175" cy="254000"/>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000" b="1">
                <a:latin typeface="Arial" charset="0"/>
              </a:rPr>
              <a:t>NEW YORK</a:t>
            </a:r>
          </a:p>
        </p:txBody>
      </p:sp>
      <p:sp>
        <p:nvSpPr>
          <p:cNvPr id="40995" name="Text Box 36"/>
          <p:cNvSpPr txBox="1">
            <a:spLocks noChangeArrowheads="1"/>
          </p:cNvSpPr>
          <p:nvPr/>
        </p:nvSpPr>
        <p:spPr bwMode="auto">
          <a:xfrm>
            <a:off x="4648200" y="1524000"/>
            <a:ext cx="452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000" b="1">
                <a:solidFill>
                  <a:srgbClr val="FFFF00"/>
                </a:solidFill>
                <a:latin typeface="Arial" charset="0"/>
              </a:rPr>
              <a:t>82 N</a:t>
            </a:r>
          </a:p>
        </p:txBody>
      </p:sp>
      <p:sp>
        <p:nvSpPr>
          <p:cNvPr id="40996" name="Text Box 37"/>
          <p:cNvSpPr txBox="1">
            <a:spLocks noChangeArrowheads="1"/>
          </p:cNvSpPr>
          <p:nvPr/>
        </p:nvSpPr>
        <p:spPr bwMode="auto">
          <a:xfrm>
            <a:off x="4419600" y="19812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000" b="1">
                <a:solidFill>
                  <a:srgbClr val="00FFFF"/>
                </a:solidFill>
                <a:latin typeface="Arial" charset="0"/>
              </a:rPr>
              <a:t>#1</a:t>
            </a:r>
          </a:p>
        </p:txBody>
      </p:sp>
      <p:sp>
        <p:nvSpPr>
          <p:cNvPr id="40997" name="Text Box 38"/>
          <p:cNvSpPr txBox="1">
            <a:spLocks noChangeArrowheads="1"/>
          </p:cNvSpPr>
          <p:nvPr/>
        </p:nvSpPr>
        <p:spPr bwMode="auto">
          <a:xfrm>
            <a:off x="4343400" y="2209800"/>
            <a:ext cx="4175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000" b="1">
                <a:solidFill>
                  <a:srgbClr val="00FFFF"/>
                </a:solidFill>
                <a:latin typeface="Arial" charset="0"/>
              </a:rPr>
              <a:t>#1A</a:t>
            </a:r>
          </a:p>
        </p:txBody>
      </p:sp>
      <p:sp>
        <p:nvSpPr>
          <p:cNvPr id="40998" name="Text Box 39"/>
          <p:cNvSpPr txBox="1">
            <a:spLocks noChangeArrowheads="1"/>
          </p:cNvSpPr>
          <p:nvPr/>
        </p:nvSpPr>
        <p:spPr bwMode="auto">
          <a:xfrm>
            <a:off x="4572000" y="24384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000" b="1">
                <a:solidFill>
                  <a:srgbClr val="FF6600"/>
                </a:solidFill>
                <a:latin typeface="Arial" charset="0"/>
              </a:rPr>
              <a:t>#2</a:t>
            </a:r>
          </a:p>
        </p:txBody>
      </p:sp>
      <p:sp>
        <p:nvSpPr>
          <p:cNvPr id="40999" name="Text Box 40"/>
          <p:cNvSpPr txBox="1">
            <a:spLocks noChangeArrowheads="1"/>
          </p:cNvSpPr>
          <p:nvPr/>
        </p:nvSpPr>
        <p:spPr bwMode="auto">
          <a:xfrm>
            <a:off x="4876800" y="26670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000" b="1">
                <a:solidFill>
                  <a:srgbClr val="FF3399"/>
                </a:solidFill>
                <a:latin typeface="Arial" charset="0"/>
              </a:rPr>
              <a:t>#3</a:t>
            </a:r>
          </a:p>
        </p:txBody>
      </p:sp>
      <p:sp>
        <p:nvSpPr>
          <p:cNvPr id="41000" name="Text Box 41"/>
          <p:cNvSpPr txBox="1">
            <a:spLocks noChangeArrowheads="1"/>
          </p:cNvSpPr>
          <p:nvPr/>
        </p:nvSpPr>
        <p:spPr bwMode="auto">
          <a:xfrm>
            <a:off x="5105400" y="30480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000" b="1">
                <a:solidFill>
                  <a:srgbClr val="66FF33"/>
                </a:solidFill>
                <a:latin typeface="Arial" charset="0"/>
              </a:rPr>
              <a:t>#4</a:t>
            </a:r>
          </a:p>
        </p:txBody>
      </p:sp>
      <p:sp>
        <p:nvSpPr>
          <p:cNvPr id="41001" name="Text Box 42"/>
          <p:cNvSpPr txBox="1">
            <a:spLocks noChangeArrowheads="1"/>
          </p:cNvSpPr>
          <p:nvPr/>
        </p:nvSpPr>
        <p:spPr bwMode="auto">
          <a:xfrm>
            <a:off x="152400" y="533400"/>
            <a:ext cx="4208463" cy="461963"/>
          </a:xfrm>
          <a:prstGeom prst="rect">
            <a:avLst/>
          </a:prstGeom>
          <a:solidFill>
            <a:schemeClr val="bg1"/>
          </a:solidFill>
          <a:ln w="12700">
            <a:solidFill>
              <a:schemeClr val="tx1"/>
            </a:solidFill>
            <a:miter lim="800000"/>
            <a:headEnd/>
            <a:tailEnd/>
          </a:ln>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b="1">
                <a:latin typeface="Arial" charset="0"/>
              </a:rPr>
              <a:t>United Airlines polar routes</a:t>
            </a:r>
          </a:p>
        </p:txBody>
      </p:sp>
      <p:sp>
        <p:nvSpPr>
          <p:cNvPr id="41002" name="Line 43"/>
          <p:cNvSpPr>
            <a:spLocks noChangeShapeType="1"/>
          </p:cNvSpPr>
          <p:nvPr/>
        </p:nvSpPr>
        <p:spPr bwMode="auto">
          <a:xfrm flipH="1">
            <a:off x="1524000" y="2819400"/>
            <a:ext cx="2057400" cy="259080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3" name="Line 44"/>
          <p:cNvSpPr>
            <a:spLocks noChangeShapeType="1"/>
          </p:cNvSpPr>
          <p:nvPr/>
        </p:nvSpPr>
        <p:spPr bwMode="auto">
          <a:xfrm flipH="1">
            <a:off x="1524000" y="3352800"/>
            <a:ext cx="2286000" cy="2057400"/>
          </a:xfrm>
          <a:prstGeom prst="line">
            <a:avLst/>
          </a:prstGeom>
          <a:noFill/>
          <a:ln w="28575">
            <a:solidFill>
              <a:srgbClr val="FF33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4" name="Line 45"/>
          <p:cNvSpPr>
            <a:spLocks noChangeShapeType="1"/>
          </p:cNvSpPr>
          <p:nvPr/>
        </p:nvSpPr>
        <p:spPr bwMode="auto">
          <a:xfrm flipH="1">
            <a:off x="1524000" y="3657600"/>
            <a:ext cx="2743200" cy="1752600"/>
          </a:xfrm>
          <a:prstGeom prst="line">
            <a:avLst/>
          </a:prstGeom>
          <a:noFill/>
          <a:ln w="28575">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5" name="Text Box 46"/>
          <p:cNvSpPr txBox="1">
            <a:spLocks noChangeArrowheads="1"/>
          </p:cNvSpPr>
          <p:nvPr/>
        </p:nvSpPr>
        <p:spPr bwMode="auto">
          <a:xfrm>
            <a:off x="1447800" y="4648200"/>
            <a:ext cx="701675" cy="254000"/>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000" b="1">
                <a:latin typeface="Arial" charset="0"/>
              </a:rPr>
              <a:t>BEIJING</a:t>
            </a:r>
          </a:p>
        </p:txBody>
      </p:sp>
      <p:sp>
        <p:nvSpPr>
          <p:cNvPr id="41006" name="Rectangle 47"/>
          <p:cNvSpPr>
            <a:spLocks noChangeArrowheads="1"/>
          </p:cNvSpPr>
          <p:nvPr/>
        </p:nvSpPr>
        <p:spPr bwMode="auto">
          <a:xfrm>
            <a:off x="6546850" y="6461125"/>
            <a:ext cx="2597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i="1">
                <a:solidFill>
                  <a:schemeClr val="bg1"/>
                </a:solidFill>
              </a:rPr>
              <a:t>Source: United Airlines</a:t>
            </a:r>
            <a:endParaRPr lang="en-US">
              <a:solidFill>
                <a:schemeClr val="bg1"/>
              </a:solidFill>
            </a:endParaRPr>
          </a:p>
        </p:txBody>
      </p:sp>
      <p:sp>
        <p:nvSpPr>
          <p:cNvPr id="41007" name="Rectangle 48"/>
          <p:cNvSpPr>
            <a:spLocks noChangeArrowheads="1"/>
          </p:cNvSpPr>
          <p:nvPr/>
        </p:nvSpPr>
        <p:spPr bwMode="auto">
          <a:xfrm>
            <a:off x="8001000" y="152400"/>
            <a:ext cx="1060450"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latin typeface="Arial" charset="0"/>
              </a:rPr>
              <a:t>WASHINGTON</a:t>
            </a:r>
          </a:p>
        </p:txBody>
      </p:sp>
    </p:spTree>
    <p:extLst>
      <p:ext uri="{BB962C8B-B14F-4D97-AF65-F5344CB8AC3E}">
        <p14:creationId xmlns:p14="http://schemas.microsoft.com/office/powerpoint/2010/main" val="18944446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a:spLocks noGrp="1"/>
          </p:cNvSpPr>
          <p:nvPr>
            <p:ph type="title"/>
          </p:nvPr>
        </p:nvSpPr>
        <p:spPr>
          <a:xfrm>
            <a:off x="367632" y="2972092"/>
            <a:ext cx="8615948" cy="715962"/>
          </a:xfrm>
        </p:spPr>
        <p:txBody>
          <a:bodyPr>
            <a:normAutofit/>
          </a:bodyPr>
          <a:lstStyle/>
          <a:p>
            <a:pPr algn="ctr"/>
            <a:r>
              <a:rPr lang="en-US" dirty="0" smtClean="0">
                <a:cs typeface="Helvetica"/>
              </a:rPr>
              <a:t>The END</a:t>
            </a:r>
            <a:r>
              <a:rPr lang="en-US" dirty="0" smtClean="0">
                <a:latin typeface="Helvetica"/>
                <a:cs typeface="Helvetica"/>
              </a:rPr>
              <a:t>.</a:t>
            </a:r>
            <a:endParaRPr lang="en-US" dirty="0">
              <a:latin typeface="Helvetica"/>
              <a:cs typeface="Helvetica"/>
            </a:endParaRPr>
          </a:p>
        </p:txBody>
      </p:sp>
      <p:sp>
        <p:nvSpPr>
          <p:cNvPr id="4" name="Slide Number Placeholder 3"/>
          <p:cNvSpPr>
            <a:spLocks noGrp="1"/>
          </p:cNvSpPr>
          <p:nvPr>
            <p:ph type="sldNum" sz="quarter" idx="12"/>
          </p:nvPr>
        </p:nvSpPr>
        <p:spPr>
          <a:xfrm>
            <a:off x="6553200" y="6248400"/>
            <a:ext cx="1905000" cy="457200"/>
          </a:xfrm>
        </p:spPr>
        <p:txBody>
          <a:bodyPr/>
          <a:lstStyle/>
          <a:p>
            <a:fld id="{343FB90C-9476-0148-8693-AD9B84214A52}" type="slidenum">
              <a:rPr lang="en-US" smtClean="0"/>
              <a:pPr/>
              <a:t>19</a:t>
            </a:fld>
            <a:endParaRPr lang="en-US" dirty="0"/>
          </a:p>
        </p:txBody>
      </p:sp>
    </p:spTree>
    <p:extLst>
      <p:ext uri="{BB962C8B-B14F-4D97-AF65-F5344CB8AC3E}">
        <p14:creationId xmlns:p14="http://schemas.microsoft.com/office/powerpoint/2010/main" val="7986642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417096"/>
            <a:ext cx="9118599" cy="838200"/>
          </a:xfrm>
          <a:prstGeom prst="rect">
            <a:avLst/>
          </a:prstGeom>
          <a:noFill/>
          <a:ln w="9525">
            <a:noFill/>
            <a:miter lim="800000"/>
            <a:headEnd/>
            <a:tailEnd/>
          </a:ln>
        </p:spPr>
        <p:txBody>
          <a:bodyPr anchor="ctr">
            <a:prstTxWarp prst="textNoShape">
              <a:avLst/>
            </a:prstTxWarp>
          </a:bodyPr>
          <a:lstStyle/>
          <a:p>
            <a:pPr algn="ctr"/>
            <a:r>
              <a:rPr lang="en-US" sz="3600" b="1" dirty="0" smtClean="0">
                <a:latin typeface="+mj-lt"/>
                <a:ea typeface="Helvetica" charset="0"/>
                <a:cs typeface="Helvetica" charset="0"/>
              </a:rPr>
              <a:t>Flares and Coronal Mass </a:t>
            </a:r>
            <a:r>
              <a:rPr lang="en-US" sz="4000" b="1" dirty="0" smtClean="0">
                <a:latin typeface="+mj-lt"/>
                <a:ea typeface="Helvetica" charset="0"/>
                <a:cs typeface="Helvetica" charset="0"/>
              </a:rPr>
              <a:t>Ejections</a:t>
            </a:r>
            <a:endParaRPr lang="en-US" sz="4000" b="1" dirty="0">
              <a:latin typeface="+mj-lt"/>
              <a:ea typeface="Helvetica" charset="0"/>
              <a:cs typeface="Helvetica" charset="0"/>
            </a:endParaRPr>
          </a:p>
        </p:txBody>
      </p:sp>
      <p:pic>
        <p:nvPicPr>
          <p:cNvPr id="3" name="Picture 3" descr="/Users/ataktakishi/Desktop/Talk_in_Tbilisi/2012_04_16_17_00_32_2012_04_16_20_00_32_AIA_304-hqZOOM.mp4">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1132786" y="2132802"/>
            <a:ext cx="6370739" cy="4232474"/>
          </a:xfrm>
          <a:prstGeom prst="rect">
            <a:avLst/>
          </a:prstGeom>
          <a:noFill/>
          <a:ln w="9525">
            <a:noFill/>
            <a:miter lim="800000"/>
            <a:headEnd/>
            <a:tailEnd/>
          </a:ln>
        </p:spPr>
      </p:pic>
      <p:sp>
        <p:nvSpPr>
          <p:cNvPr id="5" name="Rectangle 4"/>
          <p:cNvSpPr/>
          <p:nvPr/>
        </p:nvSpPr>
        <p:spPr>
          <a:xfrm>
            <a:off x="90796" y="1451065"/>
            <a:ext cx="8954813" cy="430887"/>
          </a:xfrm>
          <a:prstGeom prst="rect">
            <a:avLst/>
          </a:prstGeom>
        </p:spPr>
        <p:txBody>
          <a:bodyPr wrap="square">
            <a:spAutoFit/>
          </a:bodyPr>
          <a:lstStyle/>
          <a:p>
            <a:pPr marL="0" indent="0">
              <a:buNone/>
            </a:pPr>
            <a:r>
              <a:rPr lang="en-US" sz="2200" dirty="0" smtClean="0">
                <a:latin typeface="Helvetica"/>
                <a:cs typeface="Helvetica"/>
              </a:rPr>
              <a:t>Powerful flares are often accompanied by CMEs in </a:t>
            </a:r>
            <a:r>
              <a:rPr lang="en-US" sz="2200" dirty="0">
                <a:latin typeface="Helvetica"/>
                <a:cs typeface="Helvetica"/>
              </a:rPr>
              <a:t>the active regions</a:t>
            </a:r>
            <a:r>
              <a:rPr lang="en-US" sz="2200" dirty="0">
                <a:solidFill>
                  <a:srgbClr val="FF0000"/>
                </a:solidFill>
                <a:latin typeface="Helvetica"/>
                <a:cs typeface="Helvetica"/>
              </a:rPr>
              <a:t>. </a:t>
            </a:r>
            <a:endParaRPr lang="en-US" sz="2200" dirty="0">
              <a:latin typeface="Helvetica"/>
              <a:cs typeface="Helvetica"/>
            </a:endParaRPr>
          </a:p>
        </p:txBody>
      </p:sp>
    </p:spTree>
    <p:extLst>
      <p:ext uri="{BB962C8B-B14F-4D97-AF65-F5344CB8AC3E}">
        <p14:creationId xmlns:p14="http://schemas.microsoft.com/office/powerpoint/2010/main" val="316250532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417096"/>
            <a:ext cx="9118599" cy="838200"/>
          </a:xfrm>
          <a:prstGeom prst="rect">
            <a:avLst/>
          </a:prstGeom>
          <a:noFill/>
          <a:ln w="9525">
            <a:noFill/>
            <a:miter lim="800000"/>
            <a:headEnd/>
            <a:tailEnd/>
          </a:ln>
        </p:spPr>
        <p:txBody>
          <a:bodyPr anchor="ctr">
            <a:prstTxWarp prst="textNoShape">
              <a:avLst/>
            </a:prstTxWarp>
          </a:bodyPr>
          <a:lstStyle/>
          <a:p>
            <a:pPr algn="ctr"/>
            <a:r>
              <a:rPr lang="en-US" sz="3600" b="1" dirty="0" smtClean="0">
                <a:latin typeface="+mj-lt"/>
                <a:ea typeface="Helvetica" charset="0"/>
                <a:cs typeface="Helvetica" charset="0"/>
              </a:rPr>
              <a:t>Flares and CMEs </a:t>
            </a:r>
            <a:r>
              <a:rPr lang="mr-IN" sz="3600" b="1" dirty="0" smtClean="0">
                <a:latin typeface="+mj-lt"/>
                <a:ea typeface="Helvetica" charset="0"/>
                <a:cs typeface="Helvetica" charset="0"/>
              </a:rPr>
              <a:t>–</a:t>
            </a:r>
            <a:r>
              <a:rPr lang="en-US" sz="3600" b="1" dirty="0" smtClean="0">
                <a:latin typeface="+mj-lt"/>
                <a:ea typeface="Helvetica" charset="0"/>
                <a:cs typeface="Helvetica" charset="0"/>
              </a:rPr>
              <a:t> cont.</a:t>
            </a:r>
            <a:endParaRPr lang="en-US" sz="4000" b="1" dirty="0">
              <a:latin typeface="+mj-lt"/>
              <a:ea typeface="Helvetica" charset="0"/>
              <a:cs typeface="Helvetica" charset="0"/>
            </a:endParaRPr>
          </a:p>
        </p:txBody>
      </p:sp>
      <p:pic>
        <p:nvPicPr>
          <p:cNvPr id="6" name="Picture 5" descr="Flares_201709_04_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86" y="1353369"/>
            <a:ext cx="5182393" cy="2516122"/>
          </a:xfrm>
          <a:prstGeom prst="rect">
            <a:avLst/>
          </a:prstGeom>
        </p:spPr>
      </p:pic>
      <p:pic>
        <p:nvPicPr>
          <p:cNvPr id="7" name="Picture 6" descr="Flare_2012071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577" y="4052745"/>
            <a:ext cx="5124001" cy="2461661"/>
          </a:xfrm>
          <a:prstGeom prst="rect">
            <a:avLst/>
          </a:prstGeom>
        </p:spPr>
      </p:pic>
      <p:sp>
        <p:nvSpPr>
          <p:cNvPr id="8" name="TextBox 7"/>
          <p:cNvSpPr txBox="1"/>
          <p:nvPr/>
        </p:nvSpPr>
        <p:spPr>
          <a:xfrm>
            <a:off x="5445181" y="1854108"/>
            <a:ext cx="3182407" cy="1200328"/>
          </a:xfrm>
          <a:prstGeom prst="rect">
            <a:avLst/>
          </a:prstGeom>
          <a:noFill/>
        </p:spPr>
        <p:txBody>
          <a:bodyPr wrap="square" rtlCol="0">
            <a:spAutoFit/>
          </a:bodyPr>
          <a:lstStyle/>
          <a:p>
            <a:r>
              <a:rPr lang="en-US" sz="2400" dirty="0" smtClean="0"/>
              <a:t>Short duration flares </a:t>
            </a:r>
            <a:r>
              <a:rPr lang="mr-IN" sz="2400" dirty="0" smtClean="0"/>
              <a:t>–</a:t>
            </a:r>
            <a:r>
              <a:rPr lang="en-US" sz="2400" dirty="0" smtClean="0"/>
              <a:t> </a:t>
            </a:r>
          </a:p>
          <a:p>
            <a:r>
              <a:rPr lang="en-US" sz="2400" dirty="0" smtClean="0"/>
              <a:t>no significant eruptions/CMEs </a:t>
            </a:r>
            <a:endParaRPr lang="en-US" sz="2400" dirty="0"/>
          </a:p>
        </p:txBody>
      </p:sp>
      <p:sp>
        <p:nvSpPr>
          <p:cNvPr id="9" name="TextBox 8"/>
          <p:cNvSpPr txBox="1"/>
          <p:nvPr/>
        </p:nvSpPr>
        <p:spPr>
          <a:xfrm>
            <a:off x="5582983" y="4575932"/>
            <a:ext cx="3182407" cy="1200328"/>
          </a:xfrm>
          <a:prstGeom prst="rect">
            <a:avLst/>
          </a:prstGeom>
          <a:noFill/>
        </p:spPr>
        <p:txBody>
          <a:bodyPr wrap="square" rtlCol="0">
            <a:spAutoFit/>
          </a:bodyPr>
          <a:lstStyle/>
          <a:p>
            <a:r>
              <a:rPr lang="en-US" sz="2400" dirty="0" smtClean="0"/>
              <a:t>Long duration flare </a:t>
            </a:r>
            <a:r>
              <a:rPr lang="mr-IN" sz="2400" dirty="0" smtClean="0"/>
              <a:t>–</a:t>
            </a:r>
            <a:r>
              <a:rPr lang="en-US" sz="2400" dirty="0" smtClean="0"/>
              <a:t> usually followed by CMEs </a:t>
            </a:r>
          </a:p>
        </p:txBody>
      </p:sp>
    </p:spTree>
    <p:extLst>
      <p:ext uri="{BB962C8B-B14F-4D97-AF65-F5344CB8AC3E}">
        <p14:creationId xmlns:p14="http://schemas.microsoft.com/office/powerpoint/2010/main" val="6359242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28070"/>
            <a:ext cx="7886700" cy="1362684"/>
          </a:xfrm>
        </p:spPr>
        <p:txBody>
          <a:bodyPr>
            <a:normAutofit fontScale="90000"/>
          </a:bodyPr>
          <a:lstStyle/>
          <a:p>
            <a:pPr algn="ctr"/>
            <a:r>
              <a:rPr lang="en-US" dirty="0" smtClean="0"/>
              <a:t>Coronal Mass Ejection </a:t>
            </a:r>
            <a:br>
              <a:rPr lang="en-US" dirty="0" smtClean="0"/>
            </a:br>
            <a:r>
              <a:rPr lang="en-US" dirty="0" smtClean="0"/>
              <a:t>from a </a:t>
            </a:r>
            <a:r>
              <a:rPr lang="en-US" dirty="0"/>
              <a:t>F</a:t>
            </a:r>
            <a:r>
              <a:rPr lang="en-US" dirty="0" smtClean="0"/>
              <a:t>ilament Eruptions</a:t>
            </a:r>
            <a:endParaRPr lang="en-US" dirty="0"/>
          </a:p>
        </p:txBody>
      </p:sp>
      <p:sp>
        <p:nvSpPr>
          <p:cNvPr id="5" name="Content Placeholder 2"/>
          <p:cNvSpPr>
            <a:spLocks noGrp="1"/>
          </p:cNvSpPr>
          <p:nvPr>
            <p:ph idx="1"/>
          </p:nvPr>
        </p:nvSpPr>
        <p:spPr>
          <a:xfrm>
            <a:off x="152400" y="2095140"/>
            <a:ext cx="3905923" cy="4372330"/>
          </a:xfrm>
        </p:spPr>
        <p:txBody>
          <a:bodyPr>
            <a:noAutofit/>
          </a:bodyPr>
          <a:lstStyle/>
          <a:p>
            <a:pPr marL="0" indent="0">
              <a:buNone/>
            </a:pPr>
            <a:r>
              <a:rPr lang="en-US" sz="2400" dirty="0" smtClean="0">
                <a:latin typeface="Helvetica"/>
                <a:cs typeface="Helvetica"/>
              </a:rPr>
              <a:t>The most energetic CMEs occur in close association with powerful flares in the active regions. </a:t>
            </a:r>
            <a:endParaRPr lang="en-US" sz="2400" dirty="0" smtClean="0">
              <a:latin typeface="Helvetica"/>
              <a:cs typeface="Helvetica"/>
            </a:endParaRPr>
          </a:p>
          <a:p>
            <a:pPr marL="0" indent="0">
              <a:buNone/>
            </a:pPr>
            <a:endParaRPr lang="en-US" sz="2400" dirty="0">
              <a:solidFill>
                <a:srgbClr val="FF0000"/>
              </a:solidFill>
              <a:latin typeface="Helvetica"/>
              <a:cs typeface="Helvetica"/>
            </a:endParaRPr>
          </a:p>
          <a:p>
            <a:pPr marL="0" indent="0">
              <a:buNone/>
            </a:pPr>
            <a:r>
              <a:rPr lang="en-US" dirty="0" smtClean="0">
                <a:solidFill>
                  <a:srgbClr val="FF0000"/>
                </a:solidFill>
                <a:latin typeface="Helvetica"/>
                <a:cs typeface="Helvetica"/>
              </a:rPr>
              <a:t>Nevertheless </a:t>
            </a:r>
            <a:r>
              <a:rPr lang="en-US" dirty="0" smtClean="0">
                <a:solidFill>
                  <a:srgbClr val="FF0000"/>
                </a:solidFill>
                <a:latin typeface="Helvetica"/>
                <a:cs typeface="Helvetica"/>
              </a:rPr>
              <a:t>large-scale CMEs do occur in the absence of major flares even though these tend to be slower and less energetic. </a:t>
            </a:r>
          </a:p>
          <a:p>
            <a:pPr marL="0" indent="0">
              <a:buNone/>
            </a:pPr>
            <a:endParaRPr lang="en-US" dirty="0" smtClean="0">
              <a:latin typeface="Helvetica"/>
              <a:cs typeface="Helvetica"/>
            </a:endParaRPr>
          </a:p>
        </p:txBody>
      </p:sp>
      <p:pic>
        <p:nvPicPr>
          <p:cNvPr id="3" name="filamenteruption_20120210_1024_0304.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86763" y="2095140"/>
            <a:ext cx="4588994" cy="4588994"/>
          </a:xfrm>
          <a:prstGeom prst="rect">
            <a:avLst/>
          </a:prstGeom>
        </p:spPr>
      </p:pic>
    </p:spTree>
    <p:extLst>
      <p:ext uri="{BB962C8B-B14F-4D97-AF65-F5344CB8AC3E}">
        <p14:creationId xmlns:p14="http://schemas.microsoft.com/office/powerpoint/2010/main" val="327669985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13471"/>
            <a:ext cx="7886700" cy="844260"/>
          </a:xfrm>
        </p:spPr>
        <p:txBody>
          <a:bodyPr/>
          <a:lstStyle/>
          <a:p>
            <a:pPr algn="ctr"/>
            <a:r>
              <a:rPr lang="en-US" dirty="0" smtClean="0"/>
              <a:t>CME Properties</a:t>
            </a:r>
            <a:endParaRPr lang="en-US" dirty="0"/>
          </a:p>
        </p:txBody>
      </p:sp>
      <p:sp>
        <p:nvSpPr>
          <p:cNvPr id="6" name="Rectangle 3"/>
          <p:cNvSpPr txBox="1">
            <a:spLocks noChangeArrowheads="1"/>
          </p:cNvSpPr>
          <p:nvPr/>
        </p:nvSpPr>
        <p:spPr bwMode="auto">
          <a:xfrm>
            <a:off x="732804" y="1379789"/>
            <a:ext cx="7772400" cy="914400"/>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pitchFamily="-106" charset="0"/>
              <a:buChar char="•"/>
            </a:pPr>
            <a:r>
              <a:rPr lang="en-US" dirty="0">
                <a:latin typeface="Helvetica" pitchFamily="-106" charset="0"/>
              </a:rPr>
              <a:t>Mass: ~</a:t>
            </a:r>
            <a:r>
              <a:rPr lang="en-US" dirty="0" smtClean="0">
                <a:latin typeface="Helvetica" pitchFamily="-106" charset="0"/>
              </a:rPr>
              <a:t>10</a:t>
            </a:r>
            <a:r>
              <a:rPr lang="en-US" baseline="30000" dirty="0" smtClean="0">
                <a:latin typeface="Helvetica" pitchFamily="-106" charset="0"/>
              </a:rPr>
              <a:t>15-16</a:t>
            </a:r>
            <a:r>
              <a:rPr lang="en-US" dirty="0" smtClean="0">
                <a:latin typeface="Helvetica" pitchFamily="-106" charset="0"/>
              </a:rPr>
              <a:t> </a:t>
            </a:r>
            <a:r>
              <a:rPr lang="en-US" dirty="0" err="1" smtClean="0">
                <a:latin typeface="Helvetica" pitchFamily="-106" charset="0"/>
              </a:rPr>
              <a:t>g</a:t>
            </a:r>
            <a:endParaRPr lang="en-US" dirty="0">
              <a:latin typeface="Helvetica" pitchFamily="-106" charset="0"/>
            </a:endParaRPr>
          </a:p>
          <a:p>
            <a:pPr marL="342900" indent="-342900">
              <a:spcBef>
                <a:spcPct val="20000"/>
              </a:spcBef>
              <a:buFontTx/>
              <a:buChar char="•"/>
            </a:pPr>
            <a:r>
              <a:rPr lang="en-US" dirty="0">
                <a:latin typeface="Helvetica" pitchFamily="-106" charset="0"/>
              </a:rPr>
              <a:t>Speed: few hundred - 3000km/s</a:t>
            </a:r>
            <a:endParaRPr lang="en-US" sz="3200" dirty="0">
              <a:latin typeface="Helvetica" pitchFamily="-106" charset="0"/>
            </a:endParaRPr>
          </a:p>
        </p:txBody>
      </p:sp>
      <p:sp>
        <p:nvSpPr>
          <p:cNvPr id="7" name="Rectangle 3"/>
          <p:cNvSpPr txBox="1">
            <a:spLocks noChangeArrowheads="1"/>
          </p:cNvSpPr>
          <p:nvPr/>
        </p:nvSpPr>
        <p:spPr bwMode="auto">
          <a:xfrm>
            <a:off x="685800" y="2133600"/>
            <a:ext cx="7772400" cy="16764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3200" dirty="0">
                <a:latin typeface="Times New Roman" pitchFamily="-106" charset="0"/>
              </a:rPr>
              <a:t>..</a:t>
            </a:r>
            <a:r>
              <a:rPr lang="en-US" sz="3200" dirty="0">
                <a:latin typeface="Helvetica" pitchFamily="-106" charset="0"/>
              </a:rPr>
              <a:t>or</a:t>
            </a:r>
          </a:p>
          <a:p>
            <a:pPr marL="342900" indent="-342900">
              <a:spcBef>
                <a:spcPct val="20000"/>
              </a:spcBef>
              <a:buFontTx/>
              <a:buChar char="•"/>
            </a:pPr>
            <a:r>
              <a:rPr lang="en-US" dirty="0">
                <a:latin typeface="Helvetica" pitchFamily="-106" charset="0"/>
              </a:rPr>
              <a:t>Mass: ~1 million Nimitz-class aircraft carriers</a:t>
            </a:r>
          </a:p>
          <a:p>
            <a:pPr marL="342900" indent="-342900">
              <a:spcBef>
                <a:spcPct val="20000"/>
              </a:spcBef>
              <a:buFontTx/>
              <a:buChar char="•"/>
            </a:pPr>
            <a:r>
              <a:rPr lang="en-US" dirty="0">
                <a:latin typeface="Helvetica" pitchFamily="-106" charset="0"/>
              </a:rPr>
              <a:t>Speed: 1.5 -10 million km/hour</a:t>
            </a:r>
            <a:endParaRPr lang="en-US" sz="3200" dirty="0">
              <a:latin typeface="Helvetica" pitchFamily="-106" charset="0"/>
            </a:endParaRPr>
          </a:p>
        </p:txBody>
      </p:sp>
      <p:pic>
        <p:nvPicPr>
          <p:cNvPr id="8" name="Picture 6"/>
          <p:cNvPicPr>
            <a:picLocks noChangeAspect="1"/>
          </p:cNvPicPr>
          <p:nvPr/>
        </p:nvPicPr>
        <p:blipFill>
          <a:blip r:embed="rId3"/>
          <a:srcRect t="20966" b="24477"/>
          <a:stretch>
            <a:fillRect/>
          </a:stretch>
        </p:blipFill>
        <p:spPr bwMode="auto">
          <a:xfrm>
            <a:off x="152400" y="3657600"/>
            <a:ext cx="5943600" cy="1965325"/>
          </a:xfrm>
          <a:prstGeom prst="rect">
            <a:avLst/>
          </a:prstGeom>
          <a:noFill/>
          <a:ln w="9525">
            <a:noFill/>
            <a:miter lim="800000"/>
            <a:headEnd/>
            <a:tailEnd/>
          </a:ln>
        </p:spPr>
      </p:pic>
      <p:cxnSp>
        <p:nvCxnSpPr>
          <p:cNvPr id="9" name="Straight Arrow Connector 7"/>
          <p:cNvCxnSpPr>
            <a:cxnSpLocks noChangeShapeType="1"/>
          </p:cNvCxnSpPr>
          <p:nvPr/>
        </p:nvCxnSpPr>
        <p:spPr bwMode="auto">
          <a:xfrm>
            <a:off x="6248400" y="4724400"/>
            <a:ext cx="2590800" cy="0"/>
          </a:xfrm>
          <a:prstGeom prst="straightConnector1">
            <a:avLst/>
          </a:prstGeom>
          <a:noFill/>
          <a:ln w="76200">
            <a:solidFill>
              <a:srgbClr val="FF0000"/>
            </a:solidFill>
            <a:round/>
            <a:headEnd/>
            <a:tailEnd type="arrow" w="med" len="med"/>
          </a:ln>
        </p:spPr>
      </p:cxnSp>
      <p:sp>
        <p:nvSpPr>
          <p:cNvPr id="10" name="Rectangle 9"/>
          <p:cNvSpPr/>
          <p:nvPr/>
        </p:nvSpPr>
        <p:spPr>
          <a:xfrm>
            <a:off x="6400800" y="3657600"/>
            <a:ext cx="2262158" cy="923330"/>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pitchFamily="1" charset="0"/>
                <a:ea typeface="ＭＳ Ｐゴシック" pitchFamily="1" charset="-128"/>
                <a:cs typeface="ＭＳ Ｐゴシック" pitchFamily="1" charset="-128"/>
              </a:rPr>
              <a:t>Earth?</a:t>
            </a:r>
          </a:p>
        </p:txBody>
      </p:sp>
      <p:sp>
        <p:nvSpPr>
          <p:cNvPr id="12" name="Rectangle 3"/>
          <p:cNvSpPr txBox="1">
            <a:spLocks noChangeArrowheads="1"/>
          </p:cNvSpPr>
          <p:nvPr/>
        </p:nvSpPr>
        <p:spPr bwMode="auto">
          <a:xfrm>
            <a:off x="2133600" y="5943600"/>
            <a:ext cx="4419600" cy="533400"/>
          </a:xfrm>
          <a:prstGeom prst="rect">
            <a:avLst/>
          </a:prstGeom>
          <a:noFill/>
          <a:ln>
            <a:noFill/>
          </a:ln>
          <a:effectLst/>
          <a:extLst/>
        </p:spPr>
        <p:txBody>
          <a:bodyPr>
            <a:prstTxWarp prst="textNoShape">
              <a:avLst/>
            </a:prstTxWarp>
          </a:bodyPr>
          <a:lstStyle/>
          <a:p>
            <a:pPr marL="342900" indent="-342900">
              <a:spcBef>
                <a:spcPct val="20000"/>
              </a:spcBef>
              <a:buFont typeface="Arial"/>
              <a:buChar char="•"/>
              <a:defRPr/>
            </a:pPr>
            <a:r>
              <a:rPr lang="en-US" kern="0" dirty="0">
                <a:latin typeface="Helvetica"/>
                <a:ea typeface="+mn-ea"/>
                <a:cs typeface="+mn-cs"/>
              </a:rPr>
              <a:t>Arrives to Earth in 1-2 days</a:t>
            </a:r>
            <a:endParaRPr lang="en-US" sz="3200" kern="0" dirty="0">
              <a:latin typeface="Helvetica"/>
              <a:ea typeface="+mn-ea"/>
              <a:cs typeface="+mn-cs"/>
            </a:endParaRPr>
          </a:p>
        </p:txBody>
      </p:sp>
    </p:spTree>
    <p:extLst>
      <p:ext uri="{BB962C8B-B14F-4D97-AF65-F5344CB8AC3E}">
        <p14:creationId xmlns:p14="http://schemas.microsoft.com/office/powerpoint/2010/main" val="32766998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13471"/>
            <a:ext cx="7886700" cy="873458"/>
          </a:xfrm>
        </p:spPr>
        <p:txBody>
          <a:bodyPr/>
          <a:lstStyle/>
          <a:p>
            <a:pPr algn="ctr"/>
            <a:r>
              <a:rPr lang="en-US" dirty="0" smtClean="0"/>
              <a:t>CME score</a:t>
            </a:r>
            <a:endParaRPr lang="en-US" dirty="0"/>
          </a:p>
        </p:txBody>
      </p:sp>
      <p:pic>
        <p:nvPicPr>
          <p:cNvPr id="5" name="Picture 4" descr="Slide1.jpg"/>
          <p:cNvPicPr>
            <a:picLocks noChangeAspect="1"/>
          </p:cNvPicPr>
          <p:nvPr/>
        </p:nvPicPr>
        <p:blipFill>
          <a:blip r:embed="rId3"/>
          <a:stretch>
            <a:fillRect/>
          </a:stretch>
        </p:blipFill>
        <p:spPr>
          <a:xfrm>
            <a:off x="1676400" y="2357458"/>
            <a:ext cx="5897457" cy="4423092"/>
          </a:xfrm>
          <a:prstGeom prst="rect">
            <a:avLst/>
          </a:prstGeom>
        </p:spPr>
      </p:pic>
      <p:sp>
        <p:nvSpPr>
          <p:cNvPr id="6" name="TextBox 5"/>
          <p:cNvSpPr txBox="1"/>
          <p:nvPr/>
        </p:nvSpPr>
        <p:spPr>
          <a:xfrm>
            <a:off x="0" y="1271826"/>
            <a:ext cx="9067800" cy="1015663"/>
          </a:xfrm>
          <a:prstGeom prst="rect">
            <a:avLst/>
          </a:prstGeom>
          <a:noFill/>
        </p:spPr>
        <p:txBody>
          <a:bodyPr wrap="square" rtlCol="0">
            <a:spAutoFit/>
          </a:bodyPr>
          <a:lstStyle/>
          <a:p>
            <a:r>
              <a:rPr lang="en-US" sz="1800" dirty="0" smtClean="0"/>
              <a:t>• </a:t>
            </a:r>
            <a:r>
              <a:rPr lang="en-US" sz="2000" dirty="0" smtClean="0">
                <a:latin typeface="Helvetica"/>
              </a:rPr>
              <a:t>A new category system for CMEs based on frequency of detection and speed</a:t>
            </a:r>
          </a:p>
          <a:p>
            <a:r>
              <a:rPr lang="en-US" sz="2000" dirty="0" smtClean="0">
                <a:latin typeface="Helvetica"/>
              </a:rPr>
              <a:t>• Complements Flare Classes</a:t>
            </a:r>
          </a:p>
          <a:p>
            <a:r>
              <a:rPr lang="en-US" sz="2000" dirty="0" smtClean="0">
                <a:latin typeface="Helvetica"/>
              </a:rPr>
              <a:t>• Applicable in space weather operations and research</a:t>
            </a:r>
            <a:endParaRPr lang="en-US" sz="2000" dirty="0">
              <a:latin typeface="Helvetica"/>
            </a:endParaRPr>
          </a:p>
        </p:txBody>
      </p:sp>
    </p:spTree>
    <p:extLst>
      <p:ext uri="{BB962C8B-B14F-4D97-AF65-F5344CB8AC3E}">
        <p14:creationId xmlns:p14="http://schemas.microsoft.com/office/powerpoint/2010/main" val="26932976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7"/>
          <p:cNvSpPr>
            <a:spLocks noChangeArrowheads="1"/>
          </p:cNvSpPr>
          <p:nvPr/>
        </p:nvSpPr>
        <p:spPr bwMode="auto">
          <a:xfrm>
            <a:off x="2552030" y="695612"/>
            <a:ext cx="4573337" cy="707886"/>
          </a:xfrm>
          <a:prstGeom prst="rect">
            <a:avLst/>
          </a:prstGeom>
          <a:noFill/>
          <a:ln w="9525">
            <a:noFill/>
            <a:miter lim="800000"/>
            <a:headEnd/>
            <a:tailEnd/>
          </a:ln>
        </p:spPr>
        <p:txBody>
          <a:bodyPr wrap="square">
            <a:prstTxWarp prst="textNoShape">
              <a:avLst/>
            </a:prstTxWarp>
            <a:spAutoFit/>
          </a:bodyPr>
          <a:lstStyle/>
          <a:p>
            <a:pPr algn="ctr"/>
            <a:r>
              <a:rPr lang="en-US" sz="4000" b="1" dirty="0" smtClean="0">
                <a:latin typeface="+mj-lt"/>
                <a:ea typeface="Helvetica" charset="0"/>
                <a:cs typeface="Helvetica" charset="0"/>
              </a:rPr>
              <a:t>Quick quiz </a:t>
            </a:r>
          </a:p>
        </p:txBody>
      </p:sp>
      <p:sp>
        <p:nvSpPr>
          <p:cNvPr id="4" name="TextBox 3"/>
          <p:cNvSpPr txBox="1"/>
          <p:nvPr/>
        </p:nvSpPr>
        <p:spPr>
          <a:xfrm>
            <a:off x="1350210" y="2868864"/>
            <a:ext cx="7010400" cy="1446550"/>
          </a:xfrm>
          <a:prstGeom prst="rect">
            <a:avLst/>
          </a:prstGeom>
          <a:noFill/>
        </p:spPr>
        <p:txBody>
          <a:bodyPr wrap="square" rtlCol="0">
            <a:spAutoFit/>
          </a:bodyPr>
          <a:lstStyle/>
          <a:p>
            <a:pPr algn="ctr"/>
            <a:r>
              <a:rPr lang="en-US" sz="4400" dirty="0" smtClean="0">
                <a:latin typeface="Helvetica"/>
                <a:cs typeface="Helvetica"/>
              </a:rPr>
              <a:t>What do you think is causing CME?</a:t>
            </a:r>
            <a:endParaRPr lang="en-US" sz="4400" dirty="0">
              <a:latin typeface="Helvetica"/>
              <a:cs typeface="Helvetica"/>
            </a:endParaRPr>
          </a:p>
        </p:txBody>
      </p:sp>
    </p:spTree>
    <p:extLst>
      <p:ext uri="{BB962C8B-B14F-4D97-AF65-F5344CB8AC3E}">
        <p14:creationId xmlns:p14="http://schemas.microsoft.com/office/powerpoint/2010/main" val="347416907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444" y="484274"/>
            <a:ext cx="7886700" cy="683668"/>
          </a:xfrm>
        </p:spPr>
        <p:txBody>
          <a:bodyPr>
            <a:normAutofit fontScale="90000"/>
          </a:bodyPr>
          <a:lstStyle/>
          <a:p>
            <a:pPr algn="ctr"/>
            <a:r>
              <a:rPr lang="en-US" dirty="0" smtClean="0"/>
              <a:t>CME Mechanism</a:t>
            </a:r>
            <a:endParaRPr lang="en-US" dirty="0"/>
          </a:p>
        </p:txBody>
      </p:sp>
      <p:sp>
        <p:nvSpPr>
          <p:cNvPr id="4" name="Rectangle 3"/>
          <p:cNvSpPr txBox="1">
            <a:spLocks noChangeArrowheads="1"/>
          </p:cNvSpPr>
          <p:nvPr/>
        </p:nvSpPr>
        <p:spPr bwMode="auto">
          <a:xfrm>
            <a:off x="5245671" y="3619846"/>
            <a:ext cx="3733800" cy="1212468"/>
          </a:xfrm>
          <a:prstGeom prst="rect">
            <a:avLst/>
          </a:prstGeom>
          <a:noFill/>
          <a:ln w="9525">
            <a:noFill/>
            <a:miter lim="800000"/>
            <a:headEnd/>
            <a:tailEnd/>
          </a:ln>
        </p:spPr>
        <p:txBody>
          <a:bodyPr>
            <a:prstTxWarp prst="textNoShape">
              <a:avLst/>
            </a:prstTxWarp>
          </a:bodyPr>
          <a:lstStyle/>
          <a:p>
            <a:pPr>
              <a:spcBef>
                <a:spcPct val="20000"/>
              </a:spcBef>
            </a:pPr>
            <a:r>
              <a:rPr lang="en-US" sz="1800" dirty="0">
                <a:latin typeface="Helvetica" charset="0"/>
              </a:rPr>
              <a:t>Magnetic field</a:t>
            </a:r>
            <a:r>
              <a:rPr lang="en-US" sz="1800" dirty="0" smtClean="0">
                <a:latin typeface="Helvetica" charset="0"/>
              </a:rPr>
              <a:t> at </a:t>
            </a:r>
            <a:r>
              <a:rPr lang="en-US" sz="1800" dirty="0">
                <a:latin typeface="Helvetica" charset="0"/>
              </a:rPr>
              <a:t>the base of the </a:t>
            </a:r>
            <a:r>
              <a:rPr lang="en-US" sz="1800" dirty="0" smtClean="0">
                <a:latin typeface="Helvetica" charset="0"/>
              </a:rPr>
              <a:t>convective zone is stressed </a:t>
            </a:r>
            <a:r>
              <a:rPr lang="en-US" sz="1800" dirty="0">
                <a:latin typeface="Helvetica" charset="0"/>
              </a:rPr>
              <a:t>and pushed to </a:t>
            </a:r>
            <a:r>
              <a:rPr lang="en-US" sz="1800" dirty="0" smtClean="0">
                <a:latin typeface="Helvetica" charset="0"/>
              </a:rPr>
              <a:t>surface</a:t>
            </a:r>
            <a:r>
              <a:rPr lang="en-US" dirty="0">
                <a:latin typeface="Helvetica" charset="0"/>
              </a:rPr>
              <a:t> </a:t>
            </a:r>
            <a:r>
              <a:rPr lang="en-US" dirty="0" smtClean="0">
                <a:latin typeface="Helvetica" charset="0"/>
              </a:rPr>
              <a:t>due to convection motion</a:t>
            </a:r>
            <a:endParaRPr lang="en-US" sz="1800" dirty="0">
              <a:latin typeface="Helvetica" charset="0"/>
            </a:endParaRPr>
          </a:p>
        </p:txBody>
      </p:sp>
      <p:pic>
        <p:nvPicPr>
          <p:cNvPr id="5" name="Picture 5" descr="/d-disk/papers/talks/GSFC_Engineering_Colloquium/SunspotsForm.mpeg">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214002" y="3237787"/>
            <a:ext cx="4775200" cy="3255963"/>
          </a:xfrm>
          <a:prstGeom prst="rect">
            <a:avLst/>
          </a:prstGeom>
          <a:noFill/>
          <a:ln w="9525">
            <a:noFill/>
            <a:miter lim="800000"/>
            <a:headEnd/>
            <a:tailEnd/>
          </a:ln>
        </p:spPr>
      </p:pic>
      <p:sp>
        <p:nvSpPr>
          <p:cNvPr id="7" name="Rectangle 6"/>
          <p:cNvSpPr/>
          <p:nvPr/>
        </p:nvSpPr>
        <p:spPr>
          <a:xfrm>
            <a:off x="5285238" y="5056958"/>
            <a:ext cx="3546724" cy="1477328"/>
          </a:xfrm>
          <a:prstGeom prst="rect">
            <a:avLst/>
          </a:prstGeom>
        </p:spPr>
        <p:txBody>
          <a:bodyPr wrap="square">
            <a:spAutoFit/>
          </a:bodyPr>
          <a:lstStyle/>
          <a:p>
            <a:r>
              <a:rPr lang="en-US" sz="1800" dirty="0" smtClean="0">
                <a:latin typeface="Helvetica" charset="0"/>
              </a:rPr>
              <a:t>Newly emerged magnetic field interacts with the existing field, reconnection/reconfiguration  takes place, leading </a:t>
            </a:r>
            <a:r>
              <a:rPr lang="en-US" sz="1800" dirty="0">
                <a:latin typeface="Helvetica" charset="0"/>
              </a:rPr>
              <a:t>to </a:t>
            </a:r>
            <a:r>
              <a:rPr lang="en-US" sz="1800" dirty="0" smtClean="0">
                <a:latin typeface="Helvetica" charset="0"/>
              </a:rPr>
              <a:t>heating, flares </a:t>
            </a:r>
            <a:r>
              <a:rPr lang="en-US" sz="1800" dirty="0">
                <a:latin typeface="Helvetica" charset="0"/>
              </a:rPr>
              <a:t>and </a:t>
            </a:r>
            <a:r>
              <a:rPr lang="en-US" sz="1800" dirty="0" smtClean="0">
                <a:latin typeface="Helvetica" charset="0"/>
              </a:rPr>
              <a:t>eruptions</a:t>
            </a:r>
            <a:r>
              <a:rPr lang="en-US" dirty="0"/>
              <a:t>/</a:t>
            </a:r>
            <a:r>
              <a:rPr lang="en-US" dirty="0" smtClean="0"/>
              <a:t>CMEs</a:t>
            </a:r>
            <a:endParaRPr lang="en-US" sz="1800" dirty="0" smtClean="0">
              <a:latin typeface="Helvetica" charset="0"/>
            </a:endParaRPr>
          </a:p>
        </p:txBody>
      </p:sp>
      <p:pic>
        <p:nvPicPr>
          <p:cNvPr id="13" name="Picture 12" descr="Reconnection.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392" y="1360435"/>
            <a:ext cx="2249683" cy="1636133"/>
          </a:xfrm>
          <a:prstGeom prst="rect">
            <a:avLst/>
          </a:prstGeom>
        </p:spPr>
      </p:pic>
      <p:sp>
        <p:nvSpPr>
          <p:cNvPr id="14" name="Content Placeholder 2"/>
          <p:cNvSpPr txBox="1">
            <a:spLocks/>
          </p:cNvSpPr>
          <p:nvPr/>
        </p:nvSpPr>
        <p:spPr>
          <a:xfrm>
            <a:off x="3404234" y="1339557"/>
            <a:ext cx="4741608" cy="1054721"/>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buFontTx/>
              <a:buNone/>
            </a:pPr>
            <a:r>
              <a:rPr lang="en-US" sz="2000" b="1" dirty="0" smtClean="0"/>
              <a:t>Magnetic Reconnection</a:t>
            </a:r>
            <a:r>
              <a:rPr lang="en-US" sz="2000" dirty="0" smtClean="0"/>
              <a:t> </a:t>
            </a:r>
            <a:r>
              <a:rPr lang="mr-IN" sz="2000" dirty="0" smtClean="0"/>
              <a:t>–</a:t>
            </a:r>
            <a:r>
              <a:rPr lang="en-US" sz="2000" dirty="0" smtClean="0"/>
              <a:t> the release of free magnetic energy, transformed to heat and particle acceleration</a:t>
            </a:r>
          </a:p>
        </p:txBody>
      </p:sp>
    </p:spTree>
    <p:extLst>
      <p:ext uri="{BB962C8B-B14F-4D97-AF65-F5344CB8AC3E}">
        <p14:creationId xmlns:p14="http://schemas.microsoft.com/office/powerpoint/2010/main" val="26932976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444" y="484274"/>
            <a:ext cx="7886700" cy="961052"/>
          </a:xfrm>
        </p:spPr>
        <p:txBody>
          <a:bodyPr>
            <a:normAutofit fontScale="90000"/>
          </a:bodyPr>
          <a:lstStyle/>
          <a:p>
            <a:pPr algn="ctr"/>
            <a:r>
              <a:rPr lang="en-US" dirty="0" smtClean="0"/>
              <a:t>CME Interaction with  the Earth’s Magnetic Field</a:t>
            </a:r>
            <a:endParaRPr lang="en-US" dirty="0"/>
          </a:p>
        </p:txBody>
      </p:sp>
      <p:pic>
        <p:nvPicPr>
          <p:cNvPr id="3" name="CME_Earth_intera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20800" y="1848867"/>
            <a:ext cx="6502400" cy="4445000"/>
          </a:xfrm>
          <a:prstGeom prst="rect">
            <a:avLst/>
          </a:prstGeom>
        </p:spPr>
      </p:pic>
    </p:spTree>
    <p:extLst>
      <p:ext uri="{BB962C8B-B14F-4D97-AF65-F5344CB8AC3E}">
        <p14:creationId xmlns:p14="http://schemas.microsoft.com/office/powerpoint/2010/main" val="134193161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SWBootcam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SWBootcamp" id="{946F70B4-CA45-E948-9A17-032724E6772E}" vid="{6993E403-3612-5047-A199-A2BDDAA2B8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SWBootcamp.thmx</Template>
  <TotalTime>1060</TotalTime>
  <Words>1501</Words>
  <Application>Microsoft Macintosh PowerPoint</Application>
  <PresentationFormat>On-screen Show (4:3)</PresentationFormat>
  <Paragraphs>122</Paragraphs>
  <Slides>19</Slides>
  <Notes>19</Notes>
  <HiddenSlides>0</HiddenSlides>
  <MMClips>5</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SWBootcamp</vt:lpstr>
      <vt:lpstr>CMEs and Space Weather  </vt:lpstr>
      <vt:lpstr>PowerPoint Presentation</vt:lpstr>
      <vt:lpstr>PowerPoint Presentation</vt:lpstr>
      <vt:lpstr>Coronal Mass Ejection  from a Filament Eruptions</vt:lpstr>
      <vt:lpstr>CME Properties</vt:lpstr>
      <vt:lpstr>CME score</vt:lpstr>
      <vt:lpstr>PowerPoint Presentation</vt:lpstr>
      <vt:lpstr>CME Mechanism</vt:lpstr>
      <vt:lpstr>CME Interaction with  the Earth’s Magnetic Field</vt:lpstr>
      <vt:lpstr>CME Arrival at the Earth – Geomagnetic Storms</vt:lpstr>
      <vt:lpstr>Geomagnetic Storm Kp Index </vt:lpstr>
      <vt:lpstr>CME Modeling –  Space Weather Storms </vt:lpstr>
      <vt:lpstr>Quick Quiz</vt:lpstr>
      <vt:lpstr>CME: Space Weather Impacts -Magnetopause Compression</vt:lpstr>
      <vt:lpstr>CME: Space Weather Impacts – Geomagnetic Storm, GIC</vt:lpstr>
      <vt:lpstr>CME Space Weather Impacts –  Radiation Belts </vt:lpstr>
      <vt:lpstr>CME Space Weather Impacts - SEP</vt:lpstr>
      <vt:lpstr>PowerPoint Presentation</vt:lpstr>
      <vt:lpstr>The END.</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Aleksandre Taktakishvili</dc:creator>
  <cp:lastModifiedBy>Aleksandre Taktakishvili</cp:lastModifiedBy>
  <cp:revision>88</cp:revision>
  <dcterms:created xsi:type="dcterms:W3CDTF">2018-05-09T13:33:31Z</dcterms:created>
  <dcterms:modified xsi:type="dcterms:W3CDTF">2018-06-03T19:25:39Z</dcterms:modified>
</cp:coreProperties>
</file>