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9" r:id="rId2"/>
    <p:sldId id="390" r:id="rId3"/>
    <p:sldId id="399" r:id="rId4"/>
    <p:sldId id="401" r:id="rId5"/>
    <p:sldId id="402" r:id="rId6"/>
    <p:sldId id="404" r:id="rId7"/>
    <p:sldId id="400" r:id="rId8"/>
    <p:sldId id="393" r:id="rId9"/>
    <p:sldId id="403" r:id="rId10"/>
    <p:sldId id="394" r:id="rId11"/>
    <p:sldId id="39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D6A100"/>
    <a:srgbClr val="E9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AA5A-EDD7-5F44-99E1-6BA3E35C1CB0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AFBC-21BD-B04A-BCBB-01FEBA57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took nearly two months for the solar wind to travel to Saturn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3412-97CF-9B4D-9D50-43B46C6A282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8C46-3332-F041-AE37-B0BF2325AC9B}" type="datetime1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NASA/GSFC, internal use only :-)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1FC-B917-FB46-A40C-60D42F506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905000" y="1216025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DA0D-4BF0-E846-859E-1DBEEB5002EF}" type="datetimeFigureOut">
              <a:rPr lang="en-US" smtClean="0"/>
              <a:pPr/>
              <a:t>6/4/17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80964"/>
            <a:ext cx="9144000" cy="1588"/>
          </a:xfrm>
          <a:prstGeom prst="line">
            <a:avLst/>
          </a:prstGeom>
          <a:ln w="57150" cap="flat"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wc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0205" y="131355"/>
            <a:ext cx="931031" cy="931031"/>
          </a:xfrm>
          <a:prstGeom prst="rect">
            <a:avLst/>
          </a:prstGeom>
        </p:spPr>
      </p:pic>
      <p:pic>
        <p:nvPicPr>
          <p:cNvPr id="9" name="Picture 8" descr="ccmc_logo_no_text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16" y="0"/>
            <a:ext cx="1295400" cy="1054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arch7_2012_event" TargetMode="External"/><Relationship Id="rId4" Type="http://schemas.openxmlformats.org/officeDocument/2006/relationships/hyperlink" Target="https://goo.gl/MhUp5O" TargetMode="External"/><Relationship Id="rId5" Type="http://schemas.openxmlformats.org/officeDocument/2006/relationships/hyperlink" Target="http://1.usa.gov/1i2Qemt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kr084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bit.ly/AR2192_XclassFlares_oct14CM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i2Qemt" TargetMode="External"/><Relationship Id="rId4" Type="http://schemas.openxmlformats.org/officeDocument/2006/relationships/hyperlink" Target="https://goo.gl/GPLJkX" TargetMode="External"/><Relationship Id="rId5" Type="http://schemas.openxmlformats.org/officeDocument/2006/relationships/hyperlink" Target="http://bit.ly/galaxy15_charging_event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kr084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swrc.gsfc.nasa.gov/main/demo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6" y="1839083"/>
            <a:ext cx="8229600" cy="1143000"/>
          </a:xfrm>
        </p:spPr>
        <p:txBody>
          <a:bodyPr/>
          <a:lstStyle/>
          <a:p>
            <a:r>
              <a:rPr lang="en-US" dirty="0" smtClean="0"/>
              <a:t>Forecast Space Weather Chains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1175" y="5508552"/>
            <a:ext cx="13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Yihua Zheng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61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ronal_hole_arrival_atEar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53" y="1005793"/>
            <a:ext cx="5760654" cy="5760654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>
            <a:off x="4764762" y="3017234"/>
            <a:ext cx="1346356" cy="2138799"/>
          </a:xfrm>
          <a:prstGeom prst="moon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7926" y="38861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I tried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11118" y="3399162"/>
            <a:ext cx="1613718" cy="486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4836" y="3201900"/>
            <a:ext cx="13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3200" dirty="0"/>
          </a:p>
        </p:txBody>
      </p:sp>
      <p:pic>
        <p:nvPicPr>
          <p:cNvPr id="3" name="Picture 2" descr="CH_HSS_saturn_May20auror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" y="1957204"/>
            <a:ext cx="4221830" cy="422183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15640" b="19380"/>
          <a:stretch>
            <a:fillRect/>
          </a:stretch>
        </p:blipFill>
        <p:spPr bwMode="auto">
          <a:xfrm>
            <a:off x="4913777" y="3401197"/>
            <a:ext cx="3458849" cy="9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1247" r="2065" b="13184"/>
          <a:stretch>
            <a:fillRect/>
          </a:stretch>
        </p:blipFill>
        <p:spPr bwMode="auto">
          <a:xfrm>
            <a:off x="4913777" y="4483774"/>
            <a:ext cx="3464408" cy="10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8983" b="11345"/>
          <a:stretch>
            <a:fillRect/>
          </a:stretch>
        </p:blipFill>
        <p:spPr bwMode="auto">
          <a:xfrm>
            <a:off x="4921271" y="2493981"/>
            <a:ext cx="3431851" cy="8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955052" y="2450105"/>
            <a:ext cx="1939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111 ~06:26 UT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638544" y="4724862"/>
            <a:ext cx="18970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112~05:21 UT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592506" y="3632662"/>
            <a:ext cx="18970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112~03:47 UT</a:t>
            </a:r>
          </a:p>
        </p:txBody>
      </p:sp>
    </p:spTree>
    <p:extLst>
      <p:ext uri="{BB962C8B-B14F-4D97-AF65-F5344CB8AC3E}">
        <p14:creationId xmlns:p14="http://schemas.microsoft.com/office/powerpoint/2010/main" val="424773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Linkage of space weather events</a:t>
            </a:r>
            <a:r>
              <a:rPr lang="en-US" dirty="0" smtClean="0"/>
              <a:t> (example 1, flare/CME)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0977"/>
            <a:ext cx="8229600" cy="4525963"/>
          </a:xfrm>
        </p:spPr>
        <p:txBody>
          <a:bodyPr/>
          <a:lstStyle/>
          <a:p>
            <a:r>
              <a:rPr lang="en-US" dirty="0" smtClean="0"/>
              <a:t>Flare/CME</a:t>
            </a:r>
            <a:endParaRPr lang="en-US" dirty="0" smtClean="0"/>
          </a:p>
          <a:p>
            <a:r>
              <a:rPr lang="en-US" dirty="0" smtClean="0"/>
              <a:t>SEP (if any)</a:t>
            </a:r>
            <a:endParaRPr lang="en-US" dirty="0" smtClean="0"/>
          </a:p>
          <a:p>
            <a:r>
              <a:rPr lang="en-US" dirty="0" smtClean="0"/>
              <a:t>CME arrival (in-situ data)</a:t>
            </a:r>
            <a:endParaRPr lang="en-US" dirty="0" smtClean="0"/>
          </a:p>
          <a:p>
            <a:r>
              <a:rPr lang="en-US" dirty="0" smtClean="0"/>
              <a:t>Geomagnetic storm (indicated by </a:t>
            </a:r>
            <a:r>
              <a:rPr lang="en-US" dirty="0" err="1" smtClean="0"/>
              <a:t>Kp</a:t>
            </a:r>
            <a:r>
              <a:rPr lang="en-US" dirty="0" smtClean="0"/>
              <a:t>, or </a:t>
            </a:r>
            <a:r>
              <a:rPr lang="en-US" dirty="0" err="1" smtClean="0"/>
              <a:t>Dst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 impacts (ring current/radiation belt dynamics, aurora, enhanced total electron content,)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85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Flare/CME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3819"/>
            <a:ext cx="8470107" cy="5814181"/>
          </a:xfrm>
        </p:spPr>
        <p:txBody>
          <a:bodyPr/>
          <a:lstStyle/>
          <a:p>
            <a:r>
              <a:rPr lang="en-US" sz="2400" dirty="0" smtClean="0"/>
              <a:t>March 7, 2012 event</a:t>
            </a:r>
            <a:endParaRPr lang="en-US" sz="2400" dirty="0" smtClean="0">
              <a:hlinkClick r:id="rId2"/>
            </a:endParaRPr>
          </a:p>
          <a:p>
            <a:pPr lvl="1"/>
            <a:r>
              <a:rPr lang="en-US" sz="2400" dirty="0">
                <a:hlinkClick r:id="rId3"/>
              </a:rPr>
              <a:t>http://bit.ly/</a:t>
            </a:r>
            <a:r>
              <a:rPr lang="en-US" sz="2400" dirty="0" smtClean="0">
                <a:hlinkClick r:id="rId3"/>
              </a:rPr>
              <a:t>March7_2012_event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FF0000"/>
                </a:solidFill>
                <a:hlinkClick r:id="rId4"/>
              </a:rPr>
              <a:t>https://goo.gl/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MhUp5O</a:t>
            </a:r>
            <a:r>
              <a:rPr lang="en-US" sz="2000" dirty="0" smtClean="0">
                <a:solidFill>
                  <a:srgbClr val="FF0000"/>
                </a:solidFill>
              </a:rPr>
              <a:t> (an alternative view)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March 15, 2015 storm</a:t>
            </a:r>
            <a:endParaRPr lang="en-US" dirty="0" smtClean="0">
              <a:hlinkClick r:id="rId5"/>
            </a:endParaRP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://bit.ly/</a:t>
            </a:r>
            <a:r>
              <a:rPr lang="en-US" sz="2400" dirty="0" smtClean="0">
                <a:hlinkClick r:id="rId5"/>
              </a:rPr>
              <a:t>20150317_geomagnetic_storm</a:t>
            </a:r>
            <a:endParaRPr lang="en-US" sz="2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1056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Coronal Hole High Speed Streams (HSS)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226"/>
            <a:ext cx="9022178" cy="5532858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Coronal </a:t>
            </a:r>
            <a:r>
              <a:rPr lang="en-US" sz="2800" dirty="0" smtClean="0">
                <a:solidFill>
                  <a:srgbClr val="FF0000"/>
                </a:solidFill>
              </a:rPr>
              <a:t>hole HSS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Also leads to geomagnetic storms, but long duration and weaker (</a:t>
            </a:r>
            <a:r>
              <a:rPr lang="en-US" dirty="0" err="1" smtClean="0">
                <a:solidFill>
                  <a:srgbClr val="0000FF"/>
                </a:solidFill>
              </a:rPr>
              <a:t>Kpmax</a:t>
            </a:r>
            <a:r>
              <a:rPr lang="en-US" dirty="0" smtClean="0">
                <a:solidFill>
                  <a:srgbClr val="0000FF"/>
                </a:solidFill>
              </a:rPr>
              <a:t> 6 to 7, not exceeding 7)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Enhancement of the outer edge of the outer radiation belt (e.g., effective for pumping up the energetic electron flux at GEO orbit)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Examples: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2015-06-07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://bit.ly/HSS_20150607_extended</a:t>
            </a:r>
          </a:p>
          <a:p>
            <a:pPr lvl="3"/>
            <a:r>
              <a:rPr lang="en-US" dirty="0">
                <a:solidFill>
                  <a:srgbClr val="000000"/>
                </a:solidFill>
              </a:rPr>
              <a:t>https://goo.gl/</a:t>
            </a:r>
            <a:r>
              <a:rPr lang="en-US" dirty="0" smtClean="0">
                <a:solidFill>
                  <a:srgbClr val="000000"/>
                </a:solidFill>
              </a:rPr>
              <a:t>CRqv3h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2016</a:t>
            </a:r>
            <a:r>
              <a:rPr lang="en-US" sz="2800" dirty="0">
                <a:solidFill>
                  <a:srgbClr val="000000"/>
                </a:solidFill>
              </a:rPr>
              <a:t>-05-07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Kp</a:t>
            </a:r>
            <a:r>
              <a:rPr lang="en-US" sz="2800" dirty="0" smtClean="0">
                <a:solidFill>
                  <a:srgbClr val="000000"/>
                </a:solidFill>
              </a:rPr>
              <a:t>=7)</a:t>
            </a:r>
            <a:endParaRPr lang="en-US" sz="2800" dirty="0">
              <a:solidFill>
                <a:srgbClr val="000000"/>
              </a:solidFill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</a:t>
            </a:r>
            <a:r>
              <a:rPr lang="en-US" dirty="0" err="1">
                <a:solidFill>
                  <a:srgbClr val="000000"/>
                </a:solidFill>
              </a:rPr>
              <a:t>goo.gl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XwppcY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25829"/>
          </a:xfrm>
        </p:spPr>
        <p:txBody>
          <a:bodyPr/>
          <a:lstStyle/>
          <a:p>
            <a:r>
              <a:rPr lang="en-US" dirty="0" smtClean="0"/>
              <a:t>Exception</a:t>
            </a:r>
            <a:br>
              <a:rPr lang="en-US" dirty="0" smtClean="0"/>
            </a:br>
            <a:r>
              <a:rPr lang="en-US" dirty="0" smtClean="0"/>
              <a:t>many x-class flares, no accompanying CMEs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5035"/>
            <a:ext cx="8229600" cy="2269079"/>
          </a:xfrm>
        </p:spPr>
        <p:txBody>
          <a:bodyPr/>
          <a:lstStyle/>
          <a:p>
            <a:r>
              <a:rPr lang="en-US" sz="2400" dirty="0"/>
              <a:t>AR2192 X class flares and the Oct 14 CME</a:t>
            </a:r>
          </a:p>
          <a:p>
            <a:pPr lvl="1"/>
            <a:r>
              <a:rPr lang="en-US" sz="2400" dirty="0">
                <a:hlinkClick r:id="rId2"/>
              </a:rPr>
              <a:t>http://bit.ly/AR2192_XclassFlares_oct14CME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4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-cycle-sunspot-numb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8928" y="1934639"/>
            <a:ext cx="0" cy="100424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299264" y="2087039"/>
            <a:ext cx="0" cy="100424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1693" y="3253730"/>
            <a:ext cx="0" cy="100424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816083" y="3253730"/>
            <a:ext cx="0" cy="1004240"/>
          </a:xfrm>
          <a:prstGeom prst="straightConnector1">
            <a:avLst/>
          </a:prstGeom>
          <a:ln w="5715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21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92150"/>
          </a:xfrm>
        </p:spPr>
        <p:txBody>
          <a:bodyPr/>
          <a:lstStyle/>
          <a:p>
            <a:r>
              <a:rPr lang="en-US" dirty="0" smtClean="0"/>
              <a:t>The Jan 23 </a:t>
            </a:r>
            <a:r>
              <a:rPr lang="en-US" dirty="0" smtClean="0">
                <a:hlinkClick r:id="rId2"/>
              </a:rPr>
              <a:t>–</a:t>
            </a:r>
            <a:r>
              <a:rPr lang="en-US" dirty="0" smtClean="0"/>
              <a:t> 27, 2012 SEP </a:t>
            </a:r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goo.gl</a:t>
            </a:r>
            <a:r>
              <a:rPr lang="en-US" dirty="0"/>
              <a:t>/H1qWYb</a:t>
            </a:r>
            <a:endParaRPr lang="en-US" dirty="0" smtClean="0"/>
          </a:p>
          <a:p>
            <a:r>
              <a:rPr lang="en-US" dirty="0" smtClean="0"/>
              <a:t>AR 1429 timeline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://goo.gl/</a:t>
            </a:r>
            <a:r>
              <a:rPr lang="en-US" dirty="0" smtClean="0">
                <a:hlinkClick r:id="rId4"/>
              </a:rPr>
              <a:t>GPLJkX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Galaxy 15 Event</a:t>
            </a:r>
          </a:p>
          <a:p>
            <a:pPr lvl="1"/>
            <a:r>
              <a:rPr lang="en-US" dirty="0">
                <a:hlinkClick r:id="rId5"/>
              </a:rPr>
              <a:t>http://bit.ly/</a:t>
            </a:r>
            <a:r>
              <a:rPr lang="en-US" dirty="0" smtClean="0">
                <a:hlinkClick r:id="rId5"/>
              </a:rPr>
              <a:t>galaxy15_charging_event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(Other layouts)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http://swrc.gsfc.nasa.gov/main/</a:t>
            </a:r>
            <a:r>
              <a:rPr lang="en-US" dirty="0" smtClean="0">
                <a:hlinkClick r:id="rId2"/>
              </a:rPr>
              <a:t>demo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Examine various layouts here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50" y="3237095"/>
            <a:ext cx="8229600" cy="1143000"/>
          </a:xfrm>
        </p:spPr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4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11366</TotalTime>
  <Words>347</Words>
  <Application>Microsoft Macintosh PowerPoint</Application>
  <PresentationFormat>On-screen Show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Forecast Space Weather Chains</vt:lpstr>
      <vt:lpstr>Linkage of space weather events (example 1, flare/CME)</vt:lpstr>
      <vt:lpstr>Flare/CME examples</vt:lpstr>
      <vt:lpstr>Coronal Hole High Speed Streams (HSS)</vt:lpstr>
      <vt:lpstr>Exception many x-class flares, no accompanying CMEs</vt:lpstr>
      <vt:lpstr>PowerPoint Presentation</vt:lpstr>
      <vt:lpstr>Other Examples</vt:lpstr>
      <vt:lpstr>More (Other layouts)</vt:lpstr>
      <vt:lpstr>extras</vt:lpstr>
      <vt:lpstr>The Coronal Hole possibly responsible for the aurora at Saturn around May 20, 2013</vt:lpstr>
      <vt:lpstr>The Coronal Hole possibly responsible for the aurora at Saturn around May 20, 2013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Yihua Zheng</dc:creator>
  <cp:lastModifiedBy>Yihua Zheng</cp:lastModifiedBy>
  <cp:revision>683</cp:revision>
  <dcterms:created xsi:type="dcterms:W3CDTF">2013-07-08T04:16:45Z</dcterms:created>
  <dcterms:modified xsi:type="dcterms:W3CDTF">2017-06-05T22:27:56Z</dcterms:modified>
</cp:coreProperties>
</file>