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8" r:id="rId2"/>
    <p:sldId id="256" r:id="rId3"/>
    <p:sldId id="273" r:id="rId4"/>
    <p:sldId id="257" r:id="rId5"/>
    <p:sldId id="264" r:id="rId6"/>
    <p:sldId id="265" r:id="rId7"/>
    <p:sldId id="259" r:id="rId8"/>
    <p:sldId id="263" r:id="rId9"/>
    <p:sldId id="260" r:id="rId10"/>
    <p:sldId id="261" r:id="rId11"/>
    <p:sldId id="274" r:id="rId12"/>
    <p:sldId id="275" r:id="rId13"/>
    <p:sldId id="276" r:id="rId14"/>
    <p:sldId id="277" r:id="rId15"/>
    <p:sldId id="278" r:id="rId16"/>
    <p:sldId id="266" r:id="rId17"/>
    <p:sldId id="267" r:id="rId18"/>
    <p:sldId id="268" r:id="rId19"/>
    <p:sldId id="270" r:id="rId20"/>
    <p:sldId id="27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p:restoredTop sz="94643"/>
  </p:normalViewPr>
  <p:slideViewPr>
    <p:cSldViewPr snapToGrid="0" snapToObjects="1">
      <p:cViewPr varScale="1">
        <p:scale>
          <a:sx n="127" d="100"/>
          <a:sy n="127" d="100"/>
        </p:scale>
        <p:origin x="3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emf"/><Relationship Id="rId1" Type="http://schemas.openxmlformats.org/officeDocument/2006/relationships/image" Target="../media/image16.emf"/><Relationship Id="rId2"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D192A-4ECC-1747-AE07-5C316CDF460E}" type="datetimeFigureOut">
              <a:rPr lang="en-US" smtClean="0"/>
              <a:t>6/7/17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E7473-401D-9C4B-8287-AAA300519954}" type="slidenum">
              <a:rPr lang="en-US" smtClean="0"/>
              <a:t>‹#›</a:t>
            </a:fld>
            <a:endParaRPr lang="en-US"/>
          </a:p>
        </p:txBody>
      </p:sp>
    </p:spTree>
    <p:extLst>
      <p:ext uri="{BB962C8B-B14F-4D97-AF65-F5344CB8AC3E}">
        <p14:creationId xmlns:p14="http://schemas.microsoft.com/office/powerpoint/2010/main" val="164371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p>
            <a:pPr>
              <a:buFont typeface="Times New Roman" pitchFamily="-110" charset="0"/>
              <a:buNone/>
            </a:pPr>
            <a:fld id="{73466078-EC6B-1F43-8F15-46BB52A615CF}" type="slidenum">
              <a:rPr lang="en-GB">
                <a:latin typeface="Times New Roman" pitchFamily="-110" charset="0"/>
              </a:rPr>
              <a:pPr>
                <a:buFont typeface="Times New Roman" pitchFamily="-110" charset="0"/>
                <a:buNone/>
              </a:pPr>
              <a:t>1</a:t>
            </a:fld>
            <a:endParaRPr lang="en-GB">
              <a:latin typeface="Times New Roman" pitchFamily="-110" charset="0"/>
            </a:endParaRPr>
          </a:p>
        </p:txBody>
      </p:sp>
      <p:sp>
        <p:nvSpPr>
          <p:cNvPr id="17411" name="Text Box 1"/>
          <p:cNvSpPr txBox="1">
            <a:spLocks noChangeArrowheads="1"/>
          </p:cNvSpPr>
          <p:nvPr/>
        </p:nvSpPr>
        <p:spPr bwMode="auto">
          <a:xfrm>
            <a:off x="1136650" y="688975"/>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7412" name="Text Box 2"/>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In this presentation we will make an introduction to the </a:t>
            </a:r>
          </a:p>
          <a:p>
            <a:r>
              <a:rPr lang="en-US" dirty="0" smtClean="0">
                <a:latin typeface="Times New Roman" pitchFamily="-110" charset="0"/>
                <a:ea typeface="ＭＳ Ｐゴシック" pitchFamily="-110" charset="-128"/>
                <a:cs typeface="ＭＳ Ｐゴシック" pitchFamily="-110" charset="-128"/>
              </a:rPr>
              <a:t>WSA-ENLIL Cone model, used at SWRC to model propagation </a:t>
            </a:r>
          </a:p>
          <a:p>
            <a:r>
              <a:rPr lang="en-US" dirty="0" smtClean="0">
                <a:latin typeface="Times New Roman" pitchFamily="-110" charset="0"/>
                <a:ea typeface="ＭＳ Ｐゴシック" pitchFamily="-110" charset="-128"/>
                <a:cs typeface="ＭＳ Ｐゴシック" pitchFamily="-110" charset="-128"/>
              </a:rPr>
              <a:t>of coronal mass ejections (</a:t>
            </a:r>
            <a:r>
              <a:rPr lang="en-US" dirty="0" err="1" smtClean="0">
                <a:latin typeface="Times New Roman" pitchFamily="-110" charset="0"/>
                <a:ea typeface="ＭＳ Ｐゴシック" pitchFamily="-110" charset="-128"/>
                <a:cs typeface="ＭＳ Ｐゴシック" pitchFamily="-110" charset="-128"/>
              </a:rPr>
              <a:t>CMEs</a:t>
            </a:r>
            <a:r>
              <a:rPr lang="en-US" dirty="0" smtClean="0">
                <a:latin typeface="Times New Roman" pitchFamily="-110" charset="0"/>
                <a:ea typeface="ＭＳ Ｐゴシック" pitchFamily="-110" charset="-128"/>
                <a:cs typeface="ＭＳ Ｐゴシック" pitchFamily="-110" charset="-128"/>
              </a:rPr>
              <a:t>) in the </a:t>
            </a:r>
            <a:r>
              <a:rPr lang="en-US" dirty="0" err="1" smtClean="0">
                <a:latin typeface="Times New Roman" pitchFamily="-110" charset="0"/>
                <a:ea typeface="ＭＳ Ｐゴシック" pitchFamily="-110" charset="-128"/>
                <a:cs typeface="ＭＳ Ｐゴシック" pitchFamily="-110" charset="-128"/>
              </a:rPr>
              <a:t>heliosphere</a:t>
            </a:r>
            <a:r>
              <a:rPr lang="en-US" dirty="0" smtClean="0">
                <a:latin typeface="Times New Roman" pitchFamily="-110" charset="0"/>
                <a:ea typeface="ＭＳ Ｐゴシック" pitchFamily="-110" charset="-128"/>
                <a:cs typeface="ＭＳ Ｐゴシック" pitchFamily="-110" charset="-128"/>
              </a:rPr>
              <a:t>.</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1082784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a:bodyPr>
          <a:lstStyle/>
          <a:p>
            <a:pPr marL="342900" indent="-342900">
              <a:spcBef>
                <a:spcPct val="20000"/>
              </a:spcBef>
              <a:defRPr/>
            </a:pPr>
            <a:r>
              <a:rPr lang="en-US" dirty="0" smtClean="0"/>
              <a:t>After we define the CME parameters we run the WSA-ENLIL cone model.</a:t>
            </a:r>
            <a:endParaRPr lang="en-US" dirty="0" smtClean="0">
              <a:latin typeface="Helvetica Neue" pitchFamily="-110" charset="0"/>
              <a:ea typeface="Helvetica Neue" pitchFamily="-110" charset="0"/>
              <a:cs typeface="Helvetica Neue" pitchFamily="-110" charset="0"/>
            </a:endParaRPr>
          </a:p>
          <a:p>
            <a:pPr>
              <a:defRPr/>
            </a:pPr>
            <a:endParaRPr lang="en-US" dirty="0"/>
          </a:p>
        </p:txBody>
      </p:sp>
      <p:sp>
        <p:nvSpPr>
          <p:cNvPr id="39940" name="Slide Number Placeholder 3"/>
          <p:cNvSpPr>
            <a:spLocks noGrp="1"/>
          </p:cNvSpPr>
          <p:nvPr>
            <p:ph type="sldNum" sz="quarter"/>
          </p:nvPr>
        </p:nvSpPr>
        <p:spPr>
          <a:noFill/>
        </p:spPr>
        <p:txBody>
          <a:bodyPr/>
          <a:lstStyle/>
          <a:p>
            <a:pPr>
              <a:buFont typeface="Times New Roman" pitchFamily="-110" charset="0"/>
              <a:buNone/>
            </a:pPr>
            <a:fld id="{95554C47-5D77-C64B-84C3-3A228E7ACBE7}" type="slidenum">
              <a:rPr lang="en-GB" smtClean="0">
                <a:latin typeface="Times New Roman" pitchFamily="-110" charset="0"/>
              </a:rPr>
              <a:pPr>
                <a:buFont typeface="Times New Roman" pitchFamily="-110" charset="0"/>
                <a:buNone/>
              </a:pPr>
              <a:t>11</a:t>
            </a:fld>
            <a:endParaRPr lang="en-GB" smtClean="0">
              <a:latin typeface="Times New Roman" pitchFamily="-110" charset="0"/>
            </a:endParaRPr>
          </a:p>
        </p:txBody>
      </p:sp>
    </p:spTree>
    <p:extLst>
      <p:ext uri="{BB962C8B-B14F-4D97-AF65-F5344CB8AC3E}">
        <p14:creationId xmlns:p14="http://schemas.microsoft.com/office/powerpoint/2010/main" val="855516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a:bodyPr>
          <a:lstStyle/>
          <a:p>
            <a:pPr>
              <a:defRPr/>
            </a:pPr>
            <a:r>
              <a:rPr lang="en-US" b="0" i="0" dirty="0" smtClean="0"/>
              <a:t>After the run is done, we estimate the CME impact on planets, satellites.</a:t>
            </a:r>
          </a:p>
          <a:p>
            <a:pPr>
              <a:defRPr/>
            </a:pPr>
            <a:endParaRPr lang="en-US" b="0" i="0" dirty="0" smtClean="0"/>
          </a:p>
          <a:p>
            <a:pPr marL="228600" indent="-228600">
              <a:buFont typeface="Times New Roman" pitchFamily="-110" charset="0"/>
              <a:buAutoNum type="arabicPeriod"/>
              <a:defRPr/>
            </a:pPr>
            <a:r>
              <a:rPr lang="en-US" b="0" i="0" dirty="0" smtClean="0"/>
              <a:t>CME shock arrival – a sharp jump in the dynamic pressure.</a:t>
            </a:r>
          </a:p>
          <a:p>
            <a:pPr>
              <a:defRPr/>
            </a:pPr>
            <a:r>
              <a:rPr lang="en-US" b="0" i="0" dirty="0" smtClean="0"/>
              <a:t>2. Duration of the disturbance – duration of the dynamic  pressure hump.</a:t>
            </a:r>
          </a:p>
          <a:p>
            <a:pPr>
              <a:defRPr/>
            </a:pPr>
            <a:r>
              <a:rPr lang="en-US" b="0" i="0" dirty="0" smtClean="0"/>
              <a:t>3. In case of the Earth we estimate also the degree of compressing of the </a:t>
            </a:r>
          </a:p>
          <a:p>
            <a:pPr>
              <a:defRPr/>
            </a:pPr>
            <a:r>
              <a:rPr lang="en-US" b="0" i="0" dirty="0" smtClean="0"/>
              <a:t>magnetosphere: when the CME mass</a:t>
            </a:r>
            <a:r>
              <a:rPr lang="en-US" b="0" i="0" baseline="0" dirty="0" smtClean="0"/>
              <a:t> </a:t>
            </a:r>
            <a:r>
              <a:rPr lang="en-US" b="0" i="0" dirty="0" smtClean="0"/>
              <a:t>reaches the magnetosphere it </a:t>
            </a:r>
          </a:p>
          <a:p>
            <a:pPr>
              <a:defRPr/>
            </a:pPr>
            <a:r>
              <a:rPr lang="en-US" b="0" i="0" dirty="0" smtClean="0"/>
              <a:t>pushes it inward and the magnetic field of the Earth is stressed like </a:t>
            </a:r>
          </a:p>
          <a:p>
            <a:pPr>
              <a:defRPr/>
            </a:pPr>
            <a:r>
              <a:rPr lang="en-US" b="0" i="0" dirty="0" smtClean="0"/>
              <a:t>a spring to stop the CME motion.</a:t>
            </a:r>
          </a:p>
          <a:p>
            <a:pPr>
              <a:defRPr/>
            </a:pPr>
            <a:endParaRPr lang="en-US" b="0" i="0" dirty="0" smtClean="0"/>
          </a:p>
          <a:p>
            <a:pPr marL="228600" indent="-228600">
              <a:buFont typeface="Times New Roman" pitchFamily="-110" charset="0"/>
              <a:buAutoNum type="arabicPeriod"/>
              <a:defRPr/>
            </a:pPr>
            <a:endParaRPr lang="en-US" b="0" i="0" dirty="0" smtClean="0"/>
          </a:p>
          <a:p>
            <a:pPr>
              <a:defRPr/>
            </a:pPr>
            <a:endParaRPr lang="en-US" b="0" i="0" dirty="0"/>
          </a:p>
        </p:txBody>
      </p:sp>
      <p:sp>
        <p:nvSpPr>
          <p:cNvPr id="41988" name="Slide Number Placeholder 3"/>
          <p:cNvSpPr>
            <a:spLocks noGrp="1"/>
          </p:cNvSpPr>
          <p:nvPr>
            <p:ph type="sldNum" sz="quarter"/>
          </p:nvPr>
        </p:nvSpPr>
        <p:spPr>
          <a:noFill/>
        </p:spPr>
        <p:txBody>
          <a:bodyPr/>
          <a:lstStyle/>
          <a:p>
            <a:pPr>
              <a:buFont typeface="Times New Roman" pitchFamily="-110" charset="0"/>
              <a:buNone/>
            </a:pPr>
            <a:fld id="{3CE8948E-533E-EA41-9020-C1E317A2E83B}" type="slidenum">
              <a:rPr lang="en-GB" smtClean="0">
                <a:latin typeface="Times New Roman" pitchFamily="-110" charset="0"/>
              </a:rPr>
              <a:pPr>
                <a:buFont typeface="Times New Roman" pitchFamily="-110" charset="0"/>
                <a:buNone/>
              </a:pPr>
              <a:t>16</a:t>
            </a:fld>
            <a:endParaRPr lang="en-GB" smtClean="0">
              <a:latin typeface="Times New Roman" pitchFamily="-110" charset="0"/>
            </a:endParaRPr>
          </a:p>
        </p:txBody>
      </p:sp>
    </p:spTree>
    <p:extLst>
      <p:ext uri="{BB962C8B-B14F-4D97-AF65-F5344CB8AC3E}">
        <p14:creationId xmlns:p14="http://schemas.microsoft.com/office/powerpoint/2010/main" val="112937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xfrm>
            <a:off x="1138238" y="688975"/>
            <a:ext cx="4581525" cy="3436938"/>
          </a:xfrm>
          <a:ln/>
        </p:spPr>
      </p:sp>
      <p:sp>
        <p:nvSpPr>
          <p:cNvPr id="44035" name="Notes Placeholder 2"/>
          <p:cNvSpPr>
            <a:spLocks noGrp="1"/>
          </p:cNvSpPr>
          <p:nvPr>
            <p:ph type="body" idx="1"/>
          </p:nvPr>
        </p:nvSpPr>
        <p:spPr>
          <a:noFill/>
          <a:ln/>
        </p:spPr>
        <p:txBody>
          <a:bodyPr/>
          <a:lstStyle/>
          <a:p>
            <a:r>
              <a:rPr lang="en-US" dirty="0" smtClean="0">
                <a:latin typeface="Times New Roman" pitchFamily="-110" charset="0"/>
                <a:ea typeface="ＭＳ Ｐゴシック" pitchFamily="-110" charset="-128"/>
                <a:cs typeface="ＭＳ Ｐゴシック" pitchFamily="-110" charset="-128"/>
              </a:rPr>
              <a:t>In case of the Earth we estimate also the </a:t>
            </a:r>
            <a:r>
              <a:rPr lang="en-US" dirty="0" err="1" smtClean="0">
                <a:latin typeface="Times New Roman" pitchFamily="-110" charset="0"/>
                <a:ea typeface="ＭＳ Ｐゴシック" pitchFamily="-110" charset="-128"/>
                <a:cs typeface="ＭＳ Ｐゴシック" pitchFamily="-110" charset="-128"/>
              </a:rPr>
              <a:t>Kp</a:t>
            </a:r>
            <a:r>
              <a:rPr lang="en-US" dirty="0" smtClean="0">
                <a:latin typeface="Times New Roman" pitchFamily="-110" charset="0"/>
                <a:ea typeface="ＭＳ Ｐゴシック" pitchFamily="-110" charset="-128"/>
                <a:cs typeface="ＭＳ Ｐゴシック" pitchFamily="-110" charset="-128"/>
              </a:rPr>
              <a:t> index – a measure of the disturbance of the magnetosphere.</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We use Pat Newel’s empirical formula for the Magnetic flux opening </a:t>
            </a:r>
          </a:p>
          <a:p>
            <a:r>
              <a:rPr lang="en-US" dirty="0" smtClean="0">
                <a:latin typeface="Times New Roman" pitchFamily="-110" charset="0"/>
                <a:ea typeface="ＭＳ Ｐゴシック" pitchFamily="-110" charset="-128"/>
                <a:cs typeface="ＭＳ Ｐゴシック" pitchFamily="-110" charset="-128"/>
              </a:rPr>
              <a:t>rate at the magnetopause for that and an empirical relation between </a:t>
            </a:r>
          </a:p>
          <a:p>
            <a:r>
              <a:rPr lang="en-US" dirty="0" err="1" smtClean="0">
                <a:latin typeface="Times New Roman" pitchFamily="-110" charset="0"/>
                <a:ea typeface="ＭＳ Ｐゴシック" pitchFamily="-110" charset="-128"/>
                <a:cs typeface="ＭＳ Ｐゴシック" pitchFamily="-110" charset="-128"/>
              </a:rPr>
              <a:t>Kp</a:t>
            </a:r>
            <a:r>
              <a:rPr lang="en-US" dirty="0" smtClean="0">
                <a:latin typeface="Times New Roman" pitchFamily="-110" charset="0"/>
                <a:ea typeface="ＭＳ Ｐゴシック" pitchFamily="-110" charset="-128"/>
                <a:cs typeface="ＭＳ Ｐゴシック" pitchFamily="-110" charset="-128"/>
              </a:rPr>
              <a:t> and </a:t>
            </a:r>
            <a:r>
              <a:rPr lang="en-US" dirty="0" err="1" smtClean="0">
                <a:latin typeface="Times New Roman" pitchFamily="-110" charset="0"/>
                <a:ea typeface="ＭＳ Ｐゴシック" pitchFamily="-110" charset="-128"/>
                <a:cs typeface="ＭＳ Ｐゴシック" pitchFamily="-110" charset="-128"/>
              </a:rPr>
              <a:t>d(Phi)/dt</a:t>
            </a:r>
            <a:r>
              <a:rPr lang="en-US" dirty="0" smtClean="0">
                <a:latin typeface="Times New Roman" pitchFamily="-110" charset="0"/>
                <a:ea typeface="ＭＳ Ｐゴシック" pitchFamily="-110" charset="-128"/>
                <a:cs typeface="ＭＳ Ｐゴシック" pitchFamily="-110" charset="-128"/>
              </a:rPr>
              <a:t>.   </a:t>
            </a:r>
          </a:p>
        </p:txBody>
      </p:sp>
      <p:sp>
        <p:nvSpPr>
          <p:cNvPr id="44036" name="Slide Number Placeholder 3"/>
          <p:cNvSpPr>
            <a:spLocks noGrp="1"/>
          </p:cNvSpPr>
          <p:nvPr>
            <p:ph type="sldNum" sz="quarter"/>
          </p:nvPr>
        </p:nvSpPr>
        <p:spPr>
          <a:noFill/>
        </p:spPr>
        <p:txBody>
          <a:bodyPr/>
          <a:lstStyle/>
          <a:p>
            <a:pPr>
              <a:buFont typeface="Times New Roman" pitchFamily="-110" charset="0"/>
              <a:buNone/>
            </a:pPr>
            <a:fld id="{81A4E242-158E-4741-B605-F931A703EE08}" type="slidenum">
              <a:rPr lang="en-GB" smtClean="0">
                <a:latin typeface="Times New Roman" pitchFamily="-110" charset="0"/>
              </a:rPr>
              <a:pPr>
                <a:buFont typeface="Times New Roman" pitchFamily="-110" charset="0"/>
                <a:buNone/>
              </a:pPr>
              <a:t>17</a:t>
            </a:fld>
            <a:endParaRPr lang="en-GB" smtClean="0">
              <a:latin typeface="Times New Roman" pitchFamily="-110" charset="0"/>
            </a:endParaRPr>
          </a:p>
        </p:txBody>
      </p:sp>
    </p:spTree>
    <p:extLst>
      <p:ext uri="{BB962C8B-B14F-4D97-AF65-F5344CB8AC3E}">
        <p14:creationId xmlns:p14="http://schemas.microsoft.com/office/powerpoint/2010/main" val="13486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p:spPr>
        <p:txBody>
          <a:bodyPr/>
          <a:lstStyle/>
          <a:p>
            <a:pPr>
              <a:buFont typeface="Times New Roman" pitchFamily="-110" charset="0"/>
              <a:buNone/>
            </a:pPr>
            <a:fld id="{6F4F90FC-88CA-3D44-8F0F-78A06C5CF134}" type="slidenum">
              <a:rPr lang="en-GB">
                <a:latin typeface="Times New Roman" pitchFamily="-110" charset="0"/>
              </a:rPr>
              <a:pPr>
                <a:buFont typeface="Times New Roman" pitchFamily="-110" charset="0"/>
                <a:buNone/>
              </a:pPr>
              <a:t>18</a:t>
            </a:fld>
            <a:endParaRPr lang="en-GB">
              <a:latin typeface="Times New Roman" pitchFamily="-110" charset="0"/>
            </a:endParaRPr>
          </a:p>
        </p:txBody>
      </p:sp>
      <p:sp>
        <p:nvSpPr>
          <p:cNvPr id="5222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2228"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But we are not monitoring only Earth impact.</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 Being responsible</a:t>
            </a:r>
            <a:r>
              <a:rPr lang="en-US" baseline="0" dirty="0" smtClean="0">
                <a:latin typeface="Times New Roman" pitchFamily="-110" charset="0"/>
                <a:ea typeface="ＭＳ Ｐゴシック" pitchFamily="-110" charset="-128"/>
                <a:cs typeface="ＭＳ Ｐゴシック" pitchFamily="-110" charset="-128"/>
              </a:rPr>
              <a:t> for</a:t>
            </a:r>
          </a:p>
          <a:p>
            <a:r>
              <a:rPr lang="en-US" dirty="0" smtClean="0">
                <a:latin typeface="Times New Roman" pitchFamily="-110" charset="0"/>
                <a:ea typeface="ＭＳ Ｐゴシック" pitchFamily="-110" charset="-128"/>
                <a:cs typeface="ＭＳ Ｐゴシック" pitchFamily="-110" charset="-128"/>
              </a:rPr>
              <a:t>providing space weather assessment to NASA robotic mission operators, </a:t>
            </a:r>
          </a:p>
          <a:p>
            <a:r>
              <a:rPr lang="en-US" dirty="0" smtClean="0">
                <a:latin typeface="Times New Roman" pitchFamily="-110" charset="0"/>
                <a:ea typeface="ＭＳ Ｐゴシック" pitchFamily="-110" charset="-128"/>
                <a:cs typeface="ＭＳ Ｐゴシック" pitchFamily="-110" charset="-128"/>
              </a:rPr>
              <a:t>we are monitoring</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possible impact of the CME on NASA</a:t>
            </a:r>
            <a:r>
              <a:rPr lang="en-US" baseline="0" dirty="0" smtClean="0">
                <a:latin typeface="Times New Roman" pitchFamily="-110" charset="0"/>
                <a:ea typeface="ＭＳ Ｐゴシック" pitchFamily="-110" charset="-128"/>
                <a:cs typeface="ＭＳ Ｐゴシック" pitchFamily="-110" charset="-128"/>
              </a:rPr>
              <a:t> missions</a:t>
            </a:r>
            <a:r>
              <a:rPr lang="en-US" dirty="0" smtClean="0">
                <a:latin typeface="Times New Roman" pitchFamily="-110" charset="0"/>
                <a:ea typeface="ＭＳ Ｐゴシック" pitchFamily="-110" charset="-128"/>
                <a:cs typeface="ＭＳ Ｐゴシック" pitchFamily="-110" charset="-128"/>
              </a:rPr>
              <a:t>. </a:t>
            </a:r>
          </a:p>
          <a:p>
            <a:r>
              <a:rPr lang="en-US" dirty="0" smtClean="0">
                <a:latin typeface="Times New Roman" pitchFamily="-110" charset="0"/>
                <a:ea typeface="ＭＳ Ｐゴシック" pitchFamily="-110" charset="-128"/>
                <a:cs typeface="ＭＳ Ｐゴシック" pitchFamily="-110" charset="-128"/>
              </a:rPr>
              <a:t>So we send out another e-mail, that shows this</a:t>
            </a:r>
            <a:r>
              <a:rPr lang="en-US" baseline="0" dirty="0" smtClean="0">
                <a:latin typeface="Times New Roman" pitchFamily="-110" charset="0"/>
                <a:ea typeface="ＭＳ Ｐゴシック" pitchFamily="-110" charset="-128"/>
                <a:cs typeface="ＭＳ Ｐゴシック" pitchFamily="-110" charset="-128"/>
              </a:rPr>
              <a:t> estimate</a:t>
            </a:r>
            <a:r>
              <a:rPr lang="en-US" dirty="0" smtClean="0">
                <a:latin typeface="Times New Roman" pitchFamily="-110" charset="0"/>
                <a:ea typeface="ＭＳ Ｐゴシック" pitchFamily="-110" charset="-128"/>
                <a:cs typeface="ＭＳ Ｐゴシック" pitchFamily="-110" charset="-128"/>
              </a:rPr>
              <a:t>. </a:t>
            </a: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153484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p:nvPr>
        </p:nvSpPr>
        <p:spPr>
          <a:noFill/>
        </p:spPr>
        <p:txBody>
          <a:bodyPr/>
          <a:lstStyle/>
          <a:p>
            <a:pPr>
              <a:buFont typeface="Times New Roman" pitchFamily="-110" charset="0"/>
              <a:buNone/>
            </a:pPr>
            <a:fld id="{C5A26C9C-86CE-FE4C-BAA2-7B1BE192B43D}" type="slidenum">
              <a:rPr lang="en-GB">
                <a:latin typeface="Times New Roman" pitchFamily="-110" charset="0"/>
              </a:rPr>
              <a:pPr>
                <a:buFont typeface="Times New Roman" pitchFamily="-110" charset="0"/>
                <a:buNone/>
              </a:pPr>
              <a:t>19</a:t>
            </a:fld>
            <a:endParaRPr lang="en-GB">
              <a:latin typeface="Times New Roman" pitchFamily="-110" charset="0"/>
            </a:endParaRPr>
          </a:p>
        </p:txBody>
      </p:sp>
      <p:sp>
        <p:nvSpPr>
          <p:cNvPr id="50179"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0180"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And here is our response e-mail the them in details. </a:t>
            </a:r>
          </a:p>
          <a:p>
            <a:r>
              <a:rPr lang="en-US" dirty="0" smtClean="0">
                <a:latin typeface="Times New Roman" pitchFamily="-110" charset="0"/>
                <a:ea typeface="ＭＳ Ｐゴシック" pitchFamily="-110" charset="-128"/>
                <a:cs typeface="ＭＳ Ｐゴシック" pitchFamily="-110" charset="-128"/>
              </a:rPr>
              <a:t>It contains the CME</a:t>
            </a:r>
            <a:r>
              <a:rPr lang="en-US" baseline="0" dirty="0" smtClean="0">
                <a:latin typeface="Times New Roman" pitchFamily="-110" charset="0"/>
                <a:ea typeface="ＭＳ Ｐゴシック" pitchFamily="-110" charset="-128"/>
                <a:cs typeface="ＭＳ Ｐゴシック" pitchFamily="-110" charset="-128"/>
              </a:rPr>
              <a:t> impact estimate for the Earth</a:t>
            </a:r>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(arrival time, magnetopause standoff distance,</a:t>
            </a:r>
          </a:p>
          <a:p>
            <a:r>
              <a:rPr lang="en-US" dirty="0" err="1" smtClean="0">
                <a:latin typeface="Times New Roman" pitchFamily="-110" charset="0"/>
                <a:ea typeface="ＭＳ Ｐゴシック" pitchFamily="-110" charset="-128"/>
                <a:cs typeface="ＭＳ Ｐゴシック" pitchFamily="-110" charset="-128"/>
              </a:rPr>
              <a:t>Kp</a:t>
            </a:r>
            <a:r>
              <a:rPr lang="en-US" dirty="0" smtClean="0">
                <a:latin typeface="Times New Roman" pitchFamily="-110" charset="0"/>
                <a:ea typeface="ＭＳ Ｐゴシック" pitchFamily="-110" charset="-128"/>
                <a:cs typeface="ＭＳ Ｐゴシック" pitchFamily="-110" charset="-128"/>
              </a:rPr>
              <a:t> estimate</a:t>
            </a:r>
            <a:r>
              <a:rPr lang="en-US" baseline="0" dirty="0" smtClean="0">
                <a:latin typeface="Times New Roman" pitchFamily="-110" charset="0"/>
                <a:ea typeface="ＭＳ Ｐゴシック" pitchFamily="-110" charset="-128"/>
                <a:cs typeface="ＭＳ Ｐゴシック" pitchFamily="-110" charset="-128"/>
              </a:rPr>
              <a:t> for three possible clock angles of the IMF),</a:t>
            </a:r>
          </a:p>
          <a:p>
            <a:r>
              <a:rPr lang="en-US" baseline="0" dirty="0" smtClean="0">
                <a:latin typeface="Times New Roman" pitchFamily="-110" charset="0"/>
                <a:ea typeface="ＭＳ Ｐゴシック" pitchFamily="-110" charset="-128"/>
                <a:cs typeface="ＭＳ Ｐゴシック" pitchFamily="-110" charset="-128"/>
              </a:rPr>
              <a:t>and links to the modeling animation and timelines. </a:t>
            </a:r>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80439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p:spPr>
        <p:txBody>
          <a:bodyPr/>
          <a:lstStyle/>
          <a:p>
            <a:pPr>
              <a:buFont typeface="Times New Roman" pitchFamily="-110" charset="0"/>
              <a:buNone/>
            </a:pPr>
            <a:fld id="{6F4F90FC-88CA-3D44-8F0F-78A06C5CF134}" type="slidenum">
              <a:rPr lang="en-GB">
                <a:latin typeface="Times New Roman" pitchFamily="-110" charset="0"/>
              </a:rPr>
              <a:pPr>
                <a:buFont typeface="Times New Roman" pitchFamily="-110" charset="0"/>
                <a:buNone/>
              </a:pPr>
              <a:t>20</a:t>
            </a:fld>
            <a:endParaRPr lang="en-GB">
              <a:latin typeface="Times New Roman" pitchFamily="-110" charset="0"/>
            </a:endParaRPr>
          </a:p>
        </p:txBody>
      </p:sp>
      <p:sp>
        <p:nvSpPr>
          <p:cNvPr id="5222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2228" name="Text Box 3"/>
          <p:cNvSpPr>
            <a:spLocks noGrp="1" noChangeArrowheads="1"/>
          </p:cNvSpPr>
          <p:nvPr>
            <p:ph type="body"/>
          </p:nvPr>
        </p:nvSpPr>
        <p:spPr>
          <a:xfrm>
            <a:off x="914400" y="4360863"/>
            <a:ext cx="5026025" cy="4129087"/>
          </a:xfrm>
          <a:noFill/>
          <a:ln/>
        </p:spPr>
        <p:txBody>
          <a:bodyPr wrap="none" anchor="ctr"/>
          <a:lstStyle/>
          <a:p>
            <a:r>
              <a:rPr lang="en-US" dirty="0" smtClean="0">
                <a:latin typeface="Times New Roman" pitchFamily="-110" charset="0"/>
                <a:ea typeface="ＭＳ Ｐゴシック" pitchFamily="-110" charset="-128"/>
                <a:cs typeface="ＭＳ Ｐゴシック" pitchFamily="-110" charset="-128"/>
              </a:rPr>
              <a:t>But we are not monitoring only Earth impact.</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 Being responsible</a:t>
            </a:r>
            <a:r>
              <a:rPr lang="en-US" baseline="0" dirty="0" smtClean="0">
                <a:latin typeface="Times New Roman" pitchFamily="-110" charset="0"/>
                <a:ea typeface="ＭＳ Ｐゴシック" pitchFamily="-110" charset="-128"/>
                <a:cs typeface="ＭＳ Ｐゴシック" pitchFamily="-110" charset="-128"/>
              </a:rPr>
              <a:t> for</a:t>
            </a:r>
          </a:p>
          <a:p>
            <a:r>
              <a:rPr lang="en-US" dirty="0" smtClean="0">
                <a:latin typeface="Times New Roman" pitchFamily="-110" charset="0"/>
                <a:ea typeface="ＭＳ Ｐゴシック" pitchFamily="-110" charset="-128"/>
                <a:cs typeface="ＭＳ Ｐゴシック" pitchFamily="-110" charset="-128"/>
              </a:rPr>
              <a:t>providing space weather assessment to NASA robotic mission operators, </a:t>
            </a:r>
          </a:p>
          <a:p>
            <a:r>
              <a:rPr lang="en-US" dirty="0" smtClean="0">
                <a:latin typeface="Times New Roman" pitchFamily="-110" charset="0"/>
                <a:ea typeface="ＭＳ Ｐゴシック" pitchFamily="-110" charset="-128"/>
                <a:cs typeface="ＭＳ Ｐゴシック" pitchFamily="-110" charset="-128"/>
              </a:rPr>
              <a:t>we are monitoring</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possible impact of the CME on NASA</a:t>
            </a:r>
            <a:r>
              <a:rPr lang="en-US" baseline="0" dirty="0" smtClean="0">
                <a:latin typeface="Times New Roman" pitchFamily="-110" charset="0"/>
                <a:ea typeface="ＭＳ Ｐゴシック" pitchFamily="-110" charset="-128"/>
                <a:cs typeface="ＭＳ Ｐゴシック" pitchFamily="-110" charset="-128"/>
              </a:rPr>
              <a:t> missions</a:t>
            </a:r>
            <a:r>
              <a:rPr lang="en-US" dirty="0" smtClean="0">
                <a:latin typeface="Times New Roman" pitchFamily="-110" charset="0"/>
                <a:ea typeface="ＭＳ Ｐゴシック" pitchFamily="-110" charset="-128"/>
                <a:cs typeface="ＭＳ Ｐゴシック" pitchFamily="-110" charset="-128"/>
              </a:rPr>
              <a:t>. </a:t>
            </a:r>
          </a:p>
          <a:p>
            <a:r>
              <a:rPr lang="en-US" dirty="0" smtClean="0">
                <a:latin typeface="Times New Roman" pitchFamily="-110" charset="0"/>
                <a:ea typeface="ＭＳ Ｐゴシック" pitchFamily="-110" charset="-128"/>
                <a:cs typeface="ＭＳ Ｐゴシック" pitchFamily="-110" charset="-128"/>
              </a:rPr>
              <a:t>So we send out another e-mail, that shows this</a:t>
            </a:r>
            <a:r>
              <a:rPr lang="en-US" baseline="0" dirty="0" smtClean="0">
                <a:latin typeface="Times New Roman" pitchFamily="-110" charset="0"/>
                <a:ea typeface="ＭＳ Ｐゴシック" pitchFamily="-110" charset="-128"/>
                <a:cs typeface="ＭＳ Ｐゴシック" pitchFamily="-110" charset="-128"/>
              </a:rPr>
              <a:t> estimate</a:t>
            </a:r>
            <a:r>
              <a:rPr lang="en-US" dirty="0" smtClean="0">
                <a:latin typeface="Times New Roman" pitchFamily="-110" charset="0"/>
                <a:ea typeface="ＭＳ Ｐゴシック" pitchFamily="-110" charset="-128"/>
                <a:cs typeface="ＭＳ Ｐゴシック" pitchFamily="-110" charset="-128"/>
              </a:rPr>
              <a:t>. </a:t>
            </a: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9428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smtClean="0"/>
              <a:t>WSA-ENLIL is a global ideal 3D MHD model which provides a time-dependent description of the background solar wind plasma and magnetic field into which a spherical or ellipsoid shaped CME can be inserted.</a:t>
            </a:r>
          </a:p>
          <a:p>
            <a:r>
              <a:rPr lang="en-US" sz="1200" dirty="0" smtClean="0"/>
              <a:t>A CME-like hydrodynamic structure is launched into the solar wind and magnetic field computed from the WSA coronal model at 21.5 Rs. Does not simulate CME initiation.</a:t>
            </a:r>
          </a:p>
          <a:p>
            <a:r>
              <a:rPr lang="en-US" sz="1200" dirty="0" smtClean="0"/>
              <a:t>WSA coronal maps generated from synoptic magnetograms provide the magnetic field and solar wind speed at the boundary between coronal PFSS and heliospheric models using the Schatten current sheet model. The magnetic field is assumed to be radial at the outer surface. The solar wind speed is from an empirical relationship based on the divergence of the magnetic field and the proximity of the selected open field line to the nearest coronal hole boundary.</a:t>
            </a:r>
          </a:p>
          <a:p>
            <a:r>
              <a:rPr lang="en-US" sz="1200" dirty="0" smtClean="0"/>
              <a:t>Other coronal models can also be coupled with ENLIL (e.g. MAS, heliospheric tomography).</a:t>
            </a:r>
          </a:p>
          <a:p>
            <a:r>
              <a:rPr lang="en-US" sz="1200" dirty="0" smtClean="0"/>
              <a:t>Kinematic properties of CMEs (cloud velocity, location, and width) are inferred from coronagraphs. Any method may be used.  </a:t>
            </a:r>
          </a:p>
          <a:p>
            <a:r>
              <a:rPr lang="en-US" sz="1200" dirty="0" smtClean="0"/>
              <a:t>Cone model: method which assumes isotropic expansion, radial propagation, constant CME cone angular width.  </a:t>
            </a:r>
          </a:p>
          <a:p>
            <a:r>
              <a:rPr lang="en-US" sz="1200" dirty="0" smtClean="0"/>
              <a:t>CME disturbance is inserted as slices of a homogeneous spherical plasma cloud with uniform velocity, density, and temperature as a time-dependent inner boundary condition at 21.5Rs. The background magnetic field is unchanged.</a:t>
            </a:r>
          </a:p>
          <a:p>
            <a:endParaRPr lang="en-US" sz="1200" dirty="0" smtClean="0"/>
          </a:p>
          <a:p>
            <a:pPr marL="0" marR="0" indent="0" algn="l" defTabSz="457138" rtl="0" eaLnBrk="1" fontAlgn="auto" latinLnBrk="0" hangingPunct="1">
              <a:lnSpc>
                <a:spcPct val="100000"/>
              </a:lnSpc>
              <a:spcBef>
                <a:spcPts val="0"/>
              </a:spcBef>
              <a:spcAft>
                <a:spcPts val="0"/>
              </a:spcAft>
              <a:buClrTx/>
              <a:buSzTx/>
              <a:buFontTx/>
              <a:buNone/>
              <a:tabLst/>
              <a:defRPr/>
            </a:pPr>
            <a:r>
              <a:rPr lang="en-US" sz="1200" dirty="0" smtClean="0"/>
              <a:t>The current version of real-time ensemble modeling at the CCMC/SWRC evaluates the sensitivity of CME arrival time predictions from the model to initial CME parameters. </a:t>
            </a:r>
            <a:endParaRPr lang="en-US" sz="1200" dirty="0" smtClean="0">
              <a:latin typeface="+mn-lt"/>
              <a:cs typeface="Calibri"/>
            </a:endParaRPr>
          </a:p>
          <a:p>
            <a:pPr>
              <a:buFont typeface="Arial" pitchFamily="-1" charset="0"/>
              <a:buChar char="•"/>
            </a:pPr>
            <a:r>
              <a:rPr lang="en-US" sz="1200" dirty="0" smtClean="0">
                <a:latin typeface="+mn-lt"/>
                <a:cs typeface="Calibri"/>
              </a:rPr>
              <a:t>  Measure a set of </a:t>
            </a:r>
            <a:r>
              <a:rPr lang="en-US" sz="1200" i="1" dirty="0" smtClean="0">
                <a:latin typeface="+mn-lt"/>
                <a:cs typeface="Calibri"/>
              </a:rPr>
              <a:t>n</a:t>
            </a:r>
            <a:r>
              <a:rPr lang="en-US" sz="1200" dirty="0" smtClean="0">
                <a:latin typeface="+mn-lt"/>
                <a:cs typeface="Calibri"/>
              </a:rPr>
              <a:t> CME input parameters. Typically </a:t>
            </a:r>
            <a:r>
              <a:rPr lang="en-US" sz="1200" i="1" dirty="0" smtClean="0">
                <a:cs typeface="Calibri"/>
              </a:rPr>
              <a:t>n</a:t>
            </a:r>
            <a:r>
              <a:rPr lang="en-US" sz="1200" dirty="0" smtClean="0">
                <a:latin typeface="+mn-lt"/>
                <a:cs typeface="Calibri"/>
              </a:rPr>
              <a:t>=36 to 48 provides an adequate spread of input parameters, and this number can be increased as needed.</a:t>
            </a:r>
          </a:p>
          <a:p>
            <a:pPr>
              <a:buFont typeface="Arial" pitchFamily="-1" charset="0"/>
              <a:buChar char="•"/>
            </a:pPr>
            <a:endParaRPr lang="en-US" sz="1200" dirty="0" smtClean="0">
              <a:latin typeface="+mn-lt"/>
              <a:cs typeface="Calibri"/>
            </a:endParaRPr>
          </a:p>
          <a:p>
            <a:pPr>
              <a:buFont typeface="Arial" pitchFamily="-1" charset="0"/>
              <a:buChar char="•"/>
            </a:pPr>
            <a:r>
              <a:rPr lang="en-US" sz="1200" dirty="0" smtClean="0">
                <a:latin typeface="+mn-lt"/>
                <a:cs typeface="Calibri"/>
              </a:rPr>
              <a:t> These are used as input to an ensemble of </a:t>
            </a:r>
            <a:r>
              <a:rPr lang="en-US" sz="1200" i="1" dirty="0" smtClean="0">
                <a:cs typeface="Calibri"/>
              </a:rPr>
              <a:t>n</a:t>
            </a:r>
            <a:r>
              <a:rPr lang="en-US" sz="1200" dirty="0" smtClean="0">
                <a:latin typeface="+mn-lt"/>
                <a:cs typeface="Calibri"/>
              </a:rPr>
              <a:t> WSA-ENLIL+Cone model runs.</a:t>
            </a:r>
          </a:p>
          <a:p>
            <a:pPr>
              <a:buFont typeface="Arial" pitchFamily="-1" charset="0"/>
              <a:buChar char="•"/>
            </a:pPr>
            <a:endParaRPr lang="en-US" sz="1200" dirty="0" smtClean="0">
              <a:latin typeface="+mn-lt"/>
              <a:cs typeface="Calibri"/>
            </a:endParaRPr>
          </a:p>
          <a:p>
            <a:pPr>
              <a:buFont typeface="Arial" pitchFamily="-1" charset="0"/>
              <a:buChar char="•"/>
            </a:pPr>
            <a:r>
              <a:rPr lang="en-US" sz="1200" dirty="0" smtClean="0">
                <a:latin typeface="+mn-lt"/>
                <a:cs typeface="Calibri"/>
              </a:rPr>
              <a:t> This gives an</a:t>
            </a:r>
            <a:r>
              <a:rPr lang="en-US" sz="1200" dirty="0" smtClean="0">
                <a:solidFill>
                  <a:srgbClr val="000000"/>
                </a:solidFill>
                <a:latin typeface="+mn-lt"/>
                <a:cs typeface="Calibri"/>
              </a:rPr>
              <a:t> ensemble </a:t>
            </a:r>
            <a:r>
              <a:rPr lang="en-US" sz="1200" dirty="0" smtClean="0">
                <a:latin typeface="+mn-lt"/>
                <a:cs typeface="Calibri"/>
              </a:rPr>
              <a:t>of </a:t>
            </a:r>
            <a:r>
              <a:rPr lang="en-US" sz="1200" i="1" dirty="0" smtClean="0">
                <a:cs typeface="Calibri"/>
              </a:rPr>
              <a:t>n</a:t>
            </a:r>
            <a:r>
              <a:rPr lang="en-US" sz="1200" dirty="0" smtClean="0">
                <a:latin typeface="+mn-lt"/>
                <a:cs typeface="Calibri"/>
              </a:rPr>
              <a:t> profiles of MHD quantities and </a:t>
            </a:r>
            <a:r>
              <a:rPr lang="en-US" sz="1200" i="1" dirty="0" smtClean="0">
                <a:cs typeface="Calibri"/>
              </a:rPr>
              <a:t>n</a:t>
            </a:r>
            <a:r>
              <a:rPr lang="en-US" sz="1200" dirty="0" smtClean="0">
                <a:latin typeface="+mn-lt"/>
                <a:cs typeface="Calibri"/>
              </a:rPr>
              <a:t> CME arrival time predictions at locations of interest.</a:t>
            </a:r>
          </a:p>
          <a:p>
            <a:endParaRPr lang="en-US" sz="1200" dirty="0" smtClean="0"/>
          </a:p>
          <a:p>
            <a:endParaRPr lang="en-US" sz="1200" i="1" dirty="0" smtClean="0">
              <a:solidFill>
                <a:srgbClr val="008000"/>
              </a:solidFill>
            </a:endParaRPr>
          </a:p>
        </p:txBody>
      </p:sp>
      <p:sp>
        <p:nvSpPr>
          <p:cNvPr id="4" name="Slide Number Placeholder 3"/>
          <p:cNvSpPr>
            <a:spLocks noGrp="1"/>
          </p:cNvSpPr>
          <p:nvPr>
            <p:ph type="sldNum" sz="quarter" idx="10"/>
          </p:nvPr>
        </p:nvSpPr>
        <p:spPr/>
        <p:txBody>
          <a:bodyPr/>
          <a:lstStyle/>
          <a:p>
            <a:fld id="{CE0C29B3-0798-594C-9959-12BAD6EFCD14}" type="slidenum">
              <a:rPr lang="en-US" smtClean="0"/>
              <a:pPr/>
              <a:t>2</a:t>
            </a:fld>
            <a:endParaRPr lang="en-US" dirty="0"/>
          </a:p>
        </p:txBody>
      </p:sp>
    </p:spTree>
    <p:extLst>
      <p:ext uri="{BB962C8B-B14F-4D97-AF65-F5344CB8AC3E}">
        <p14:creationId xmlns:p14="http://schemas.microsoft.com/office/powerpoint/2010/main" val="136881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smtClean="0"/>
              <a:t>WSA-ENLIL is a global ideal 3D MHD model which provides a time-dependent description of the background solar wind plasma and magnetic field into which a spherical or ellipsoid shaped CME can be inserted.</a:t>
            </a:r>
          </a:p>
          <a:p>
            <a:r>
              <a:rPr lang="en-US" sz="1200" dirty="0" smtClean="0"/>
              <a:t>A CME-like hydrodynamic structure is launched into the solar wind and magnetic field computed from the WSA coronal model at 21.5 Rs. Does not simulate CME initiation.</a:t>
            </a:r>
          </a:p>
          <a:p>
            <a:r>
              <a:rPr lang="en-US" sz="1200" dirty="0" smtClean="0"/>
              <a:t>WSA coronal maps generated from synoptic magnetograms provide the magnetic field and solar wind speed at the boundary between coronal PFSS and heliospheric models using the Schatten current sheet model. The magnetic field is assumed to be radial at the outer surface. The solar wind speed is from an empirical relationship based on the divergence of the magnetic field and the proximity of the selected open field line to the nearest coronal hole boundary.</a:t>
            </a:r>
          </a:p>
          <a:p>
            <a:r>
              <a:rPr lang="en-US" sz="1200" dirty="0" smtClean="0"/>
              <a:t>Other coronal models can also be coupled with ENLIL (e.g. MAS, heliospheric tomography).</a:t>
            </a:r>
          </a:p>
          <a:p>
            <a:r>
              <a:rPr lang="en-US" sz="1200" dirty="0" smtClean="0"/>
              <a:t>Kinematic properties of CMEs (cloud velocity, location, and width) are inferred from coronagraphs. Any method may be used.  </a:t>
            </a:r>
          </a:p>
          <a:p>
            <a:r>
              <a:rPr lang="en-US" sz="1200" dirty="0" smtClean="0"/>
              <a:t>Cone model: method which assumes isotropic expansion, radial propagation, constant CME cone angular width.  </a:t>
            </a:r>
          </a:p>
          <a:p>
            <a:r>
              <a:rPr lang="en-US" sz="1200" dirty="0" smtClean="0"/>
              <a:t>CME disturbance is inserted as slices of a homogeneous spherical plasma cloud with uniform velocity, density, and temperature as a time-dependent inner boundary condition at 21.5Rs. The background magnetic field is unchanged.</a:t>
            </a:r>
          </a:p>
          <a:p>
            <a:endParaRPr lang="en-US" sz="1200" dirty="0" smtClean="0"/>
          </a:p>
          <a:p>
            <a:pPr marL="0" marR="0" indent="0" algn="l" defTabSz="457138" rtl="0" eaLnBrk="1" fontAlgn="auto" latinLnBrk="0" hangingPunct="1">
              <a:lnSpc>
                <a:spcPct val="100000"/>
              </a:lnSpc>
              <a:spcBef>
                <a:spcPts val="0"/>
              </a:spcBef>
              <a:spcAft>
                <a:spcPts val="0"/>
              </a:spcAft>
              <a:buClrTx/>
              <a:buSzTx/>
              <a:buFontTx/>
              <a:buNone/>
              <a:tabLst/>
              <a:defRPr/>
            </a:pPr>
            <a:r>
              <a:rPr lang="en-US" sz="1200" dirty="0" smtClean="0"/>
              <a:t>The current version of real-time ensemble modeling at the CCMC/SWRC evaluates the sensitivity of CME arrival time predictions from the model to initial CME parameters. </a:t>
            </a:r>
            <a:endParaRPr lang="en-US" sz="1200" dirty="0" smtClean="0">
              <a:latin typeface="+mn-lt"/>
              <a:cs typeface="Calibri"/>
            </a:endParaRPr>
          </a:p>
          <a:p>
            <a:pPr>
              <a:buFont typeface="Arial" pitchFamily="-1" charset="0"/>
              <a:buChar char="•"/>
            </a:pPr>
            <a:r>
              <a:rPr lang="en-US" sz="1200" dirty="0" smtClean="0">
                <a:latin typeface="+mn-lt"/>
                <a:cs typeface="Calibri"/>
              </a:rPr>
              <a:t>  Measure a set of </a:t>
            </a:r>
            <a:r>
              <a:rPr lang="en-US" sz="1200" i="1" dirty="0" smtClean="0">
                <a:latin typeface="+mn-lt"/>
                <a:cs typeface="Calibri"/>
              </a:rPr>
              <a:t>n</a:t>
            </a:r>
            <a:r>
              <a:rPr lang="en-US" sz="1200" dirty="0" smtClean="0">
                <a:latin typeface="+mn-lt"/>
                <a:cs typeface="Calibri"/>
              </a:rPr>
              <a:t> CME input parameters. Typically </a:t>
            </a:r>
            <a:r>
              <a:rPr lang="en-US" sz="1200" i="1" dirty="0" smtClean="0">
                <a:cs typeface="Calibri"/>
              </a:rPr>
              <a:t>n</a:t>
            </a:r>
            <a:r>
              <a:rPr lang="en-US" sz="1200" dirty="0" smtClean="0">
                <a:latin typeface="+mn-lt"/>
                <a:cs typeface="Calibri"/>
              </a:rPr>
              <a:t>=36 to 48 provides an adequate spread of input parameters, and this number can be increased as needed.</a:t>
            </a:r>
          </a:p>
          <a:p>
            <a:pPr>
              <a:buFont typeface="Arial" pitchFamily="-1" charset="0"/>
              <a:buChar char="•"/>
            </a:pPr>
            <a:endParaRPr lang="en-US" sz="1200" dirty="0" smtClean="0">
              <a:latin typeface="+mn-lt"/>
              <a:cs typeface="Calibri"/>
            </a:endParaRPr>
          </a:p>
          <a:p>
            <a:pPr>
              <a:buFont typeface="Arial" pitchFamily="-1" charset="0"/>
              <a:buChar char="•"/>
            </a:pPr>
            <a:r>
              <a:rPr lang="en-US" sz="1200" dirty="0" smtClean="0">
                <a:latin typeface="+mn-lt"/>
                <a:cs typeface="Calibri"/>
              </a:rPr>
              <a:t> These are used as input to an ensemble of </a:t>
            </a:r>
            <a:r>
              <a:rPr lang="en-US" sz="1200" i="1" dirty="0" smtClean="0">
                <a:cs typeface="Calibri"/>
              </a:rPr>
              <a:t>n</a:t>
            </a:r>
            <a:r>
              <a:rPr lang="en-US" sz="1200" dirty="0" smtClean="0">
                <a:latin typeface="+mn-lt"/>
                <a:cs typeface="Calibri"/>
              </a:rPr>
              <a:t> WSA-ENLIL+Cone model runs.</a:t>
            </a:r>
          </a:p>
          <a:p>
            <a:pPr>
              <a:buFont typeface="Arial" pitchFamily="-1" charset="0"/>
              <a:buChar char="•"/>
            </a:pPr>
            <a:endParaRPr lang="en-US" sz="1200" dirty="0" smtClean="0">
              <a:latin typeface="+mn-lt"/>
              <a:cs typeface="Calibri"/>
            </a:endParaRPr>
          </a:p>
          <a:p>
            <a:pPr>
              <a:buFont typeface="Arial" pitchFamily="-1" charset="0"/>
              <a:buChar char="•"/>
            </a:pPr>
            <a:r>
              <a:rPr lang="en-US" sz="1200" dirty="0" smtClean="0">
                <a:latin typeface="+mn-lt"/>
                <a:cs typeface="Calibri"/>
              </a:rPr>
              <a:t> This gives an</a:t>
            </a:r>
            <a:r>
              <a:rPr lang="en-US" sz="1200" dirty="0" smtClean="0">
                <a:solidFill>
                  <a:srgbClr val="000000"/>
                </a:solidFill>
                <a:latin typeface="+mn-lt"/>
                <a:cs typeface="Calibri"/>
              </a:rPr>
              <a:t> ensemble </a:t>
            </a:r>
            <a:r>
              <a:rPr lang="en-US" sz="1200" dirty="0" smtClean="0">
                <a:latin typeface="+mn-lt"/>
                <a:cs typeface="Calibri"/>
              </a:rPr>
              <a:t>of </a:t>
            </a:r>
            <a:r>
              <a:rPr lang="en-US" sz="1200" i="1" dirty="0" smtClean="0">
                <a:cs typeface="Calibri"/>
              </a:rPr>
              <a:t>n</a:t>
            </a:r>
            <a:r>
              <a:rPr lang="en-US" sz="1200" dirty="0" smtClean="0">
                <a:latin typeface="+mn-lt"/>
                <a:cs typeface="Calibri"/>
              </a:rPr>
              <a:t> profiles of MHD quantities and </a:t>
            </a:r>
            <a:r>
              <a:rPr lang="en-US" sz="1200" i="1" dirty="0" smtClean="0">
                <a:cs typeface="Calibri"/>
              </a:rPr>
              <a:t>n</a:t>
            </a:r>
            <a:r>
              <a:rPr lang="en-US" sz="1200" dirty="0" smtClean="0">
                <a:latin typeface="+mn-lt"/>
                <a:cs typeface="Calibri"/>
              </a:rPr>
              <a:t> CME arrival time predictions at locations of interest.</a:t>
            </a:r>
          </a:p>
          <a:p>
            <a:endParaRPr lang="en-US" sz="1200" dirty="0" smtClean="0"/>
          </a:p>
          <a:p>
            <a:endParaRPr lang="en-US" sz="1200" i="1" dirty="0" smtClean="0">
              <a:solidFill>
                <a:srgbClr val="008000"/>
              </a:solidFill>
            </a:endParaRPr>
          </a:p>
        </p:txBody>
      </p:sp>
      <p:sp>
        <p:nvSpPr>
          <p:cNvPr id="4" name="Slide Number Placeholder 3"/>
          <p:cNvSpPr>
            <a:spLocks noGrp="1"/>
          </p:cNvSpPr>
          <p:nvPr>
            <p:ph type="sldNum" sz="quarter" idx="10"/>
          </p:nvPr>
        </p:nvSpPr>
        <p:spPr/>
        <p:txBody>
          <a:bodyPr/>
          <a:lstStyle/>
          <a:p>
            <a:fld id="{CE0C29B3-0798-594C-9959-12BAD6EFCD14}" type="slidenum">
              <a:rPr lang="en-US" smtClean="0"/>
              <a:pPr/>
              <a:t>3</a:t>
            </a:fld>
            <a:endParaRPr lang="en-US" dirty="0"/>
          </a:p>
        </p:txBody>
      </p:sp>
    </p:spTree>
    <p:extLst>
      <p:ext uri="{BB962C8B-B14F-4D97-AF65-F5344CB8AC3E}">
        <p14:creationId xmlns:p14="http://schemas.microsoft.com/office/powerpoint/2010/main" val="106657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smtClean="0"/>
              <a:t>WSA-ENLIL is a global ideal 3D MHD model which provides a time-dependent description of the background solar wind plasma and magnetic field into which a spherical or ellipsoid shaped CME can be inserted.</a:t>
            </a:r>
          </a:p>
          <a:p>
            <a:r>
              <a:rPr lang="en-US" sz="1200" dirty="0" smtClean="0"/>
              <a:t>A CME-like hydrodynamic structure is launched into the solar wind and magnetic field computed from the WSA coronal model at 21.5 Rs. Does not simulate CME initiation.</a:t>
            </a:r>
          </a:p>
          <a:p>
            <a:r>
              <a:rPr lang="en-US" sz="1200" dirty="0" smtClean="0"/>
              <a:t>WSA coronal maps generated from synoptic magnetograms provide the magnetic field and solar wind speed at the boundary between coronal PFSS and heliospheric models using the Schatten current sheet model. The magnetic field is assumed to be radial at the outer surface. The solar wind speed is from an empirical relationship based on the divergence of the magnetic field and the proximity of the selected open field line to the nearest coronal hole boundary.</a:t>
            </a:r>
          </a:p>
          <a:p>
            <a:r>
              <a:rPr lang="en-US" sz="1200" dirty="0" smtClean="0"/>
              <a:t>Other coronal models can also be coupled with ENLIL (e.g. MAS, heliospheric tomography).</a:t>
            </a:r>
          </a:p>
          <a:p>
            <a:r>
              <a:rPr lang="en-US" sz="1200" dirty="0" smtClean="0"/>
              <a:t>Kinematic properties of CMEs (cloud velocity, location, and width) are inferred from coronagraphs. Any method may be used.  </a:t>
            </a:r>
          </a:p>
          <a:p>
            <a:r>
              <a:rPr lang="en-US" sz="1200" dirty="0" smtClean="0"/>
              <a:t>Cone model: method which assumes isotropic expansion, radial propagation, constant CME cone angular width.  </a:t>
            </a:r>
          </a:p>
          <a:p>
            <a:r>
              <a:rPr lang="en-US" sz="1200" dirty="0" smtClean="0"/>
              <a:t>CME disturbance is inserted as slices of a homogeneous spherical plasma cloud with uniform velocity, density, and temperature as a time-dependent inner boundary condition at 21.5Rs. The background magnetic field is unchanged.</a:t>
            </a:r>
          </a:p>
          <a:p>
            <a:endParaRPr lang="en-US" sz="1200" dirty="0" smtClean="0"/>
          </a:p>
          <a:p>
            <a:pPr marL="0" marR="0" indent="0" algn="l" defTabSz="457138" rtl="0" eaLnBrk="1" fontAlgn="auto" latinLnBrk="0" hangingPunct="1">
              <a:lnSpc>
                <a:spcPct val="100000"/>
              </a:lnSpc>
              <a:spcBef>
                <a:spcPts val="0"/>
              </a:spcBef>
              <a:spcAft>
                <a:spcPts val="0"/>
              </a:spcAft>
              <a:buClrTx/>
              <a:buSzTx/>
              <a:buFontTx/>
              <a:buNone/>
              <a:tabLst/>
              <a:defRPr/>
            </a:pPr>
            <a:r>
              <a:rPr lang="en-US" sz="1200" dirty="0" smtClean="0"/>
              <a:t>The current version of real-time ensemble modeling at the CCMC/SWRC evaluates the sensitivity of CME arrival time predictions from the model to initial CME parameters. </a:t>
            </a:r>
            <a:endParaRPr lang="en-US" sz="1200" dirty="0" smtClean="0">
              <a:latin typeface="+mn-lt"/>
              <a:cs typeface="Calibri"/>
            </a:endParaRPr>
          </a:p>
          <a:p>
            <a:pPr>
              <a:buFont typeface="Arial" pitchFamily="-1" charset="0"/>
              <a:buChar char="•"/>
            </a:pPr>
            <a:r>
              <a:rPr lang="en-US" sz="1200" dirty="0" smtClean="0">
                <a:latin typeface="+mn-lt"/>
                <a:cs typeface="Calibri"/>
              </a:rPr>
              <a:t>  Measure a set of </a:t>
            </a:r>
            <a:r>
              <a:rPr lang="en-US" sz="1200" i="1" dirty="0" smtClean="0">
                <a:latin typeface="+mn-lt"/>
                <a:cs typeface="Calibri"/>
              </a:rPr>
              <a:t>n</a:t>
            </a:r>
            <a:r>
              <a:rPr lang="en-US" sz="1200" dirty="0" smtClean="0">
                <a:latin typeface="+mn-lt"/>
                <a:cs typeface="Calibri"/>
              </a:rPr>
              <a:t> CME input parameters. Typically </a:t>
            </a:r>
            <a:r>
              <a:rPr lang="en-US" sz="1200" i="1" dirty="0" smtClean="0">
                <a:cs typeface="Calibri"/>
              </a:rPr>
              <a:t>n</a:t>
            </a:r>
            <a:r>
              <a:rPr lang="en-US" sz="1200" dirty="0" smtClean="0">
                <a:latin typeface="+mn-lt"/>
                <a:cs typeface="Calibri"/>
              </a:rPr>
              <a:t>=36 to 48 provides an adequate spread of input parameters, and this number can be increased as needed.</a:t>
            </a:r>
          </a:p>
          <a:p>
            <a:pPr>
              <a:buFont typeface="Arial" pitchFamily="-1" charset="0"/>
              <a:buChar char="•"/>
            </a:pPr>
            <a:endParaRPr lang="en-US" sz="1200" dirty="0" smtClean="0">
              <a:latin typeface="+mn-lt"/>
              <a:cs typeface="Calibri"/>
            </a:endParaRPr>
          </a:p>
          <a:p>
            <a:pPr>
              <a:buFont typeface="Arial" pitchFamily="-1" charset="0"/>
              <a:buChar char="•"/>
            </a:pPr>
            <a:r>
              <a:rPr lang="en-US" sz="1200" dirty="0" smtClean="0">
                <a:latin typeface="+mn-lt"/>
                <a:cs typeface="Calibri"/>
              </a:rPr>
              <a:t> These are used as input to an ensemble of </a:t>
            </a:r>
            <a:r>
              <a:rPr lang="en-US" sz="1200" i="1" dirty="0" smtClean="0">
                <a:cs typeface="Calibri"/>
              </a:rPr>
              <a:t>n</a:t>
            </a:r>
            <a:r>
              <a:rPr lang="en-US" sz="1200" dirty="0" smtClean="0">
                <a:latin typeface="+mn-lt"/>
                <a:cs typeface="Calibri"/>
              </a:rPr>
              <a:t> WSA-ENLIL+Cone model runs.</a:t>
            </a:r>
          </a:p>
          <a:p>
            <a:pPr>
              <a:buFont typeface="Arial" pitchFamily="-1" charset="0"/>
              <a:buChar char="•"/>
            </a:pPr>
            <a:endParaRPr lang="en-US" sz="1200" dirty="0" smtClean="0">
              <a:latin typeface="+mn-lt"/>
              <a:cs typeface="Calibri"/>
            </a:endParaRPr>
          </a:p>
          <a:p>
            <a:pPr>
              <a:buFont typeface="Arial" pitchFamily="-1" charset="0"/>
              <a:buChar char="•"/>
            </a:pPr>
            <a:r>
              <a:rPr lang="en-US" sz="1200" dirty="0" smtClean="0">
                <a:latin typeface="+mn-lt"/>
                <a:cs typeface="Calibri"/>
              </a:rPr>
              <a:t> This gives an</a:t>
            </a:r>
            <a:r>
              <a:rPr lang="en-US" sz="1200" dirty="0" smtClean="0">
                <a:solidFill>
                  <a:srgbClr val="000000"/>
                </a:solidFill>
                <a:latin typeface="+mn-lt"/>
                <a:cs typeface="Calibri"/>
              </a:rPr>
              <a:t> ensemble </a:t>
            </a:r>
            <a:r>
              <a:rPr lang="en-US" sz="1200" dirty="0" smtClean="0">
                <a:latin typeface="+mn-lt"/>
                <a:cs typeface="Calibri"/>
              </a:rPr>
              <a:t>of </a:t>
            </a:r>
            <a:r>
              <a:rPr lang="en-US" sz="1200" i="1" dirty="0" smtClean="0">
                <a:cs typeface="Calibri"/>
              </a:rPr>
              <a:t>n</a:t>
            </a:r>
            <a:r>
              <a:rPr lang="en-US" sz="1200" dirty="0" smtClean="0">
                <a:latin typeface="+mn-lt"/>
                <a:cs typeface="Calibri"/>
              </a:rPr>
              <a:t> profiles of MHD quantities and </a:t>
            </a:r>
            <a:r>
              <a:rPr lang="en-US" sz="1200" i="1" dirty="0" smtClean="0">
                <a:cs typeface="Calibri"/>
              </a:rPr>
              <a:t>n</a:t>
            </a:r>
            <a:r>
              <a:rPr lang="en-US" sz="1200" dirty="0" smtClean="0">
                <a:latin typeface="+mn-lt"/>
                <a:cs typeface="Calibri"/>
              </a:rPr>
              <a:t> CME arrival time predictions at locations of interest.</a:t>
            </a:r>
          </a:p>
          <a:p>
            <a:endParaRPr lang="en-US" sz="1200" dirty="0" smtClean="0"/>
          </a:p>
          <a:p>
            <a:endParaRPr lang="en-US" sz="1200" i="1" dirty="0" smtClean="0">
              <a:solidFill>
                <a:srgbClr val="008000"/>
              </a:solidFill>
            </a:endParaRPr>
          </a:p>
        </p:txBody>
      </p:sp>
      <p:sp>
        <p:nvSpPr>
          <p:cNvPr id="4" name="Slide Number Placeholder 3"/>
          <p:cNvSpPr>
            <a:spLocks noGrp="1"/>
          </p:cNvSpPr>
          <p:nvPr>
            <p:ph type="sldNum" sz="quarter" idx="10"/>
          </p:nvPr>
        </p:nvSpPr>
        <p:spPr/>
        <p:txBody>
          <a:bodyPr/>
          <a:lstStyle/>
          <a:p>
            <a:fld id="{CE0C29B3-0798-594C-9959-12BAD6EFCD14}" type="slidenum">
              <a:rPr lang="en-US" smtClean="0"/>
              <a:pPr/>
              <a:t>4</a:t>
            </a:fld>
            <a:endParaRPr lang="en-US" dirty="0"/>
          </a:p>
        </p:txBody>
      </p:sp>
    </p:spTree>
    <p:extLst>
      <p:ext uri="{BB962C8B-B14F-4D97-AF65-F5344CB8AC3E}">
        <p14:creationId xmlns:p14="http://schemas.microsoft.com/office/powerpoint/2010/main" val="213376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fontScale="92500" lnSpcReduction="20000"/>
          </a:bodyPr>
          <a:lstStyle/>
          <a:p>
            <a:pPr marL="342900" indent="-342900">
              <a:spcBef>
                <a:spcPct val="20000"/>
              </a:spcBef>
              <a:defRPr/>
            </a:pPr>
            <a:r>
              <a:rPr lang="en-US" sz="1200" b="0" i="0" dirty="0" smtClean="0">
                <a:latin typeface="+mj-lt"/>
                <a:ea typeface="Helvetica Neue" pitchFamily="-110" charset="0"/>
                <a:cs typeface="Helvetica Neue" pitchFamily="-110" charset="0"/>
              </a:rPr>
              <a:t>ENLIL – Sumerian God of Winds and Storms</a:t>
            </a:r>
          </a:p>
          <a:p>
            <a:pPr marL="342900" indent="-342900">
              <a:spcBef>
                <a:spcPct val="20000"/>
              </a:spcBef>
              <a:defRPr/>
            </a:pPr>
            <a:r>
              <a:rPr lang="en-US" sz="1200" b="0" i="0" dirty="0" smtClean="0">
                <a:latin typeface="+mj-lt"/>
                <a:ea typeface="Helvetica Neue" pitchFamily="-110" charset="0"/>
                <a:cs typeface="Helvetica Neue" pitchFamily="-110" charset="0"/>
              </a:rPr>
              <a:t> </a:t>
            </a:r>
            <a:r>
              <a:rPr lang="en-US" sz="1200" b="0" i="0" dirty="0" err="1" smtClean="0">
                <a:latin typeface="+mj-lt"/>
                <a:ea typeface="Helvetica Neue" pitchFamily="-110" charset="0"/>
                <a:cs typeface="Helvetica Neue" pitchFamily="-110" charset="0"/>
              </a:rPr>
              <a:t>Dusan</a:t>
            </a:r>
            <a:r>
              <a:rPr lang="en-US" sz="1200" b="0" i="0" dirty="0" smtClean="0">
                <a:latin typeface="+mj-lt"/>
                <a:ea typeface="Helvetica Neue" pitchFamily="-110" charset="0"/>
                <a:cs typeface="Helvetica Neue" pitchFamily="-110" charset="0"/>
              </a:rPr>
              <a:t> </a:t>
            </a:r>
            <a:r>
              <a:rPr lang="en-US" sz="1200" b="0" i="0" dirty="0" err="1" smtClean="0">
                <a:latin typeface="+mj-lt"/>
                <a:ea typeface="Helvetica Neue" pitchFamily="-110" charset="0"/>
                <a:cs typeface="Helvetica Neue" pitchFamily="-110" charset="0"/>
              </a:rPr>
              <a:t>Odstrcil</a:t>
            </a:r>
            <a:r>
              <a:rPr lang="en-US" sz="1200" b="0" i="0" dirty="0" smtClean="0">
                <a:latin typeface="+mj-lt"/>
                <a:ea typeface="Helvetica Neue" pitchFamily="-110" charset="0"/>
                <a:cs typeface="Helvetica Neue" pitchFamily="-110" charset="0"/>
              </a:rPr>
              <a:t>, GMU &amp; GSFC</a:t>
            </a:r>
          </a:p>
          <a:p>
            <a:pPr marL="342900" indent="-342900">
              <a:spcBef>
                <a:spcPct val="20000"/>
              </a:spcBef>
              <a:defRPr/>
            </a:pP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Input: WSA (coronal maps of Br and </a:t>
            </a:r>
            <a:r>
              <a:rPr lang="en-US" sz="1200" b="0" i="0" dirty="0" err="1" smtClean="0">
                <a:latin typeface="+mj-lt"/>
                <a:ea typeface="Helvetica Neue" pitchFamily="-110" charset="0"/>
                <a:cs typeface="Helvetica Neue" pitchFamily="-110" charset="0"/>
              </a:rPr>
              <a:t>Vr</a:t>
            </a:r>
            <a:r>
              <a:rPr lang="en-US" sz="1200" b="0" i="0" dirty="0" smtClean="0">
                <a:latin typeface="+mj-lt"/>
                <a:ea typeface="Helvetica Neue" pitchFamily="-110" charset="0"/>
                <a:cs typeface="Helvetica Neue" pitchFamily="-110" charset="0"/>
              </a:rPr>
              <a:t> updated 4   </a:t>
            </a:r>
          </a:p>
          <a:p>
            <a:pPr marL="342900" indent="-342900">
              <a:spcBef>
                <a:spcPct val="20000"/>
              </a:spcBef>
              <a:defRPr/>
            </a:pPr>
            <a:r>
              <a:rPr lang="en-US" sz="1200" b="0" i="0" dirty="0" smtClean="0">
                <a:latin typeface="+mj-lt"/>
                <a:ea typeface="Helvetica Neue" pitchFamily="-110" charset="0"/>
                <a:cs typeface="Helvetica Neue" pitchFamily="-110" charset="0"/>
              </a:rPr>
              <a:t>             times a day). For </a:t>
            </a:r>
            <a:r>
              <a:rPr lang="en-US" sz="1200" b="0" i="0" dirty="0" err="1" smtClean="0">
                <a:latin typeface="+mj-lt"/>
                <a:ea typeface="Helvetica Neue" pitchFamily="-110" charset="0"/>
                <a:cs typeface="Helvetica Neue" pitchFamily="-110" charset="0"/>
              </a:rPr>
              <a:t>toroidal</a:t>
            </a:r>
            <a:r>
              <a:rPr lang="en-US" sz="1200" b="0" i="0" dirty="0" smtClean="0">
                <a:latin typeface="+mj-lt"/>
                <a:ea typeface="Helvetica Neue" pitchFamily="-110" charset="0"/>
                <a:cs typeface="Helvetica Neue" pitchFamily="-110" charset="0"/>
              </a:rPr>
              <a:t> components at the inner   </a:t>
            </a:r>
          </a:p>
          <a:p>
            <a:pPr marL="342900" indent="-342900">
              <a:spcBef>
                <a:spcPct val="20000"/>
              </a:spcBef>
              <a:defRPr/>
            </a:pPr>
            <a:r>
              <a:rPr lang="en-US" sz="1200" b="0" i="0" dirty="0" smtClean="0">
                <a:latin typeface="+mj-lt"/>
                <a:ea typeface="Helvetica Neue" pitchFamily="-110" charset="0"/>
                <a:cs typeface="Helvetica Neue" pitchFamily="-110" charset="0"/>
              </a:rPr>
              <a:t>             boundary- Parker spiral.</a:t>
            </a:r>
          </a:p>
          <a:p>
            <a:pPr marL="342900" indent="-342900">
              <a:spcBef>
                <a:spcPct val="20000"/>
              </a:spcBef>
              <a:defRPr/>
            </a:pPr>
            <a:endParaRPr lang="en-US" sz="1200" b="0" i="0" dirty="0" smtClean="0">
              <a:latin typeface="+mj-lt"/>
              <a:ea typeface="Helvetica Neue" pitchFamily="-110" charset="0"/>
              <a:cs typeface="Helvetica Neue" pitchFamily="-110" charset="0"/>
            </a:endParaRPr>
          </a:p>
          <a:p>
            <a:pPr marL="342900" indent="-342900">
              <a:defRPr/>
            </a:pPr>
            <a:r>
              <a:rPr lang="en-US" sz="1200" b="0" i="0" dirty="0" smtClean="0">
                <a:latin typeface="+mj-lt"/>
                <a:ea typeface="Helvetica Neue" pitchFamily="-110" charset="0"/>
                <a:cs typeface="Helvetica Neue" pitchFamily="-110" charset="0"/>
              </a:rPr>
              <a:t>             </a:t>
            </a:r>
            <a:r>
              <a:rPr lang="en-US" sz="1200" b="0" i="0" dirty="0" err="1" smtClean="0">
                <a:latin typeface="+mj-lt"/>
              </a:rPr>
              <a:t>ENLIL’s</a:t>
            </a:r>
            <a:r>
              <a:rPr lang="en-US" sz="1200" b="0" i="0" dirty="0" smtClean="0">
                <a:latin typeface="+mj-lt"/>
              </a:rPr>
              <a:t> inner radial boundary is located beyond</a:t>
            </a:r>
          </a:p>
          <a:p>
            <a:pPr marL="342900" indent="-342900">
              <a:defRPr/>
            </a:pPr>
            <a:r>
              <a:rPr lang="en-US" sz="1200" b="0" i="0" dirty="0" smtClean="0">
                <a:latin typeface="+mj-lt"/>
              </a:rPr>
              <a:t>             the sonic point: the solar wind flow is supersonic in </a:t>
            </a:r>
          </a:p>
          <a:p>
            <a:pPr marL="342900" indent="-342900">
              <a:defRPr/>
            </a:pPr>
            <a:r>
              <a:rPr lang="en-US" sz="1200" b="0" i="0" dirty="0" smtClean="0">
                <a:latin typeface="+mj-lt"/>
              </a:rPr>
              <a:t>             ENLIL.</a:t>
            </a: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a:t>
            </a:r>
          </a:p>
          <a:p>
            <a:pPr marL="342900" indent="-342900">
              <a:spcBef>
                <a:spcPct val="20000"/>
              </a:spcBef>
              <a:defRPr/>
            </a:pPr>
            <a:r>
              <a:rPr lang="en-US" sz="1200" b="0" i="0" dirty="0" smtClean="0">
                <a:latin typeface="+mj-lt"/>
                <a:ea typeface="Helvetica Neue" pitchFamily="-110" charset="0"/>
                <a:cs typeface="Helvetica Neue" pitchFamily="-110" charset="0"/>
              </a:rPr>
              <a:t>             Computes a time evolution of the global solar </a:t>
            </a:r>
          </a:p>
          <a:p>
            <a:pPr marL="342900" indent="-342900">
              <a:spcBef>
                <a:spcPct val="20000"/>
              </a:spcBef>
              <a:defRPr/>
            </a:pPr>
            <a:r>
              <a:rPr lang="en-US" sz="1200" b="0" i="0" dirty="0" smtClean="0">
                <a:latin typeface="+mj-lt"/>
                <a:ea typeface="Helvetica Neue" pitchFamily="-110" charset="0"/>
                <a:cs typeface="Helvetica Neue" pitchFamily="-110" charset="0"/>
              </a:rPr>
              <a:t>             wind for the inner </a:t>
            </a:r>
            <a:r>
              <a:rPr lang="en-US" sz="1200" b="0" i="0" dirty="0" err="1" smtClean="0">
                <a:latin typeface="+mj-lt"/>
                <a:ea typeface="Helvetica Neue" pitchFamily="-110" charset="0"/>
                <a:cs typeface="Helvetica Neue" pitchFamily="-110" charset="0"/>
              </a:rPr>
              <a:t>heliosphere</a:t>
            </a:r>
            <a:r>
              <a:rPr lang="en-US" sz="1200" b="0" i="0" dirty="0" smtClean="0">
                <a:latin typeface="+mj-lt"/>
                <a:ea typeface="Helvetica Neue" pitchFamily="-110" charset="0"/>
                <a:cs typeface="Helvetica Neue" pitchFamily="-110" charset="0"/>
              </a:rPr>
              <a:t>, driven by </a:t>
            </a:r>
            <a:r>
              <a:rPr lang="en-US" sz="1200" b="0" i="0" dirty="0" err="1" smtClean="0">
                <a:latin typeface="+mj-lt"/>
                <a:ea typeface="Helvetica Neue" pitchFamily="-110" charset="0"/>
                <a:cs typeface="Helvetica Neue" pitchFamily="-110" charset="0"/>
              </a:rPr>
              <a:t>corotating</a:t>
            </a: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background structure and transient disturbances</a:t>
            </a:r>
          </a:p>
          <a:p>
            <a:pPr marL="342900" indent="-342900">
              <a:spcBef>
                <a:spcPct val="20000"/>
              </a:spcBef>
              <a:defRPr/>
            </a:pPr>
            <a:r>
              <a:rPr lang="en-US" sz="1200" b="0" i="0" dirty="0" smtClean="0">
                <a:latin typeface="+mj-lt"/>
                <a:ea typeface="Helvetica Neue" pitchFamily="-110" charset="0"/>
                <a:cs typeface="Helvetica Neue" pitchFamily="-110" charset="0"/>
              </a:rPr>
              <a:t>             (</a:t>
            </a:r>
            <a:r>
              <a:rPr lang="en-US" sz="1200" b="0" i="0" dirty="0" err="1" smtClean="0">
                <a:latin typeface="+mj-lt"/>
                <a:ea typeface="Helvetica Neue" pitchFamily="-110" charset="0"/>
                <a:cs typeface="Helvetica Neue" pitchFamily="-110" charset="0"/>
              </a:rPr>
              <a:t>CMEs</a:t>
            </a:r>
            <a:r>
              <a:rPr lang="en-US" sz="1200" b="0" i="0" dirty="0" smtClean="0">
                <a:latin typeface="+mj-lt"/>
                <a:ea typeface="Helvetica Neue" pitchFamily="-110" charset="0"/>
                <a:cs typeface="Helvetica Neue" pitchFamily="-110" charset="0"/>
              </a:rPr>
              <a:t>) at it’s inner radial boundary at 21.5 Ro.  </a:t>
            </a:r>
          </a:p>
          <a:p>
            <a:pPr marL="342900" indent="-342900">
              <a:spcBef>
                <a:spcPct val="20000"/>
              </a:spcBef>
              <a:defRPr/>
            </a:pPr>
            <a:endParaRPr lang="en-US" sz="1200" b="0" i="0" dirty="0" smtClean="0">
              <a:latin typeface="+mj-lt"/>
              <a:ea typeface="Helvetica Neue" pitchFamily="-110" charset="0"/>
              <a:cs typeface="Helvetica Neue" pitchFamily="-110" charset="0"/>
            </a:endParaRPr>
          </a:p>
          <a:p>
            <a:pPr marL="342900" indent="-342900">
              <a:spcBef>
                <a:spcPct val="20000"/>
              </a:spcBef>
              <a:defRPr/>
            </a:pPr>
            <a:r>
              <a:rPr lang="en-US" sz="1200" b="0" i="0" dirty="0" smtClean="0">
                <a:latin typeface="+mj-lt"/>
                <a:ea typeface="Helvetica Neue" pitchFamily="-110" charset="0"/>
                <a:cs typeface="Helvetica Neue" pitchFamily="-110" charset="0"/>
              </a:rPr>
              <a:t>             Solves ideal fully ionized plasma MHD equations in  </a:t>
            </a:r>
          </a:p>
          <a:p>
            <a:pPr marL="342900" indent="-342900">
              <a:spcBef>
                <a:spcPct val="20000"/>
              </a:spcBef>
              <a:defRPr/>
            </a:pPr>
            <a:r>
              <a:rPr lang="en-US" sz="1200" b="0" i="0" dirty="0" smtClean="0">
                <a:latin typeface="+mj-lt"/>
                <a:ea typeface="Helvetica Neue" pitchFamily="-110" charset="0"/>
                <a:cs typeface="Helvetica Neue" pitchFamily="-110" charset="0"/>
              </a:rPr>
              <a:t>             3D with two additional continuity equations: for </a:t>
            </a:r>
          </a:p>
          <a:p>
            <a:pPr marL="342900" indent="-342900">
              <a:spcBef>
                <a:spcPct val="20000"/>
              </a:spcBef>
              <a:defRPr/>
            </a:pPr>
            <a:r>
              <a:rPr lang="en-US" sz="1200" b="0" i="0" dirty="0" smtClean="0">
                <a:latin typeface="+mj-lt"/>
                <a:ea typeface="Helvetica Neue" pitchFamily="-110" charset="0"/>
                <a:cs typeface="Helvetica Neue" pitchFamily="-110" charset="0"/>
              </a:rPr>
              <a:t>             density of transient and polarity of the radial </a:t>
            </a:r>
          </a:p>
          <a:p>
            <a:pPr marL="342900" indent="-342900">
              <a:spcBef>
                <a:spcPct val="20000"/>
              </a:spcBef>
              <a:defRPr/>
            </a:pPr>
            <a:r>
              <a:rPr lang="en-US" sz="1200" b="0" i="0" dirty="0" smtClean="0">
                <a:latin typeface="+mj-lt"/>
                <a:ea typeface="Helvetica Neue" pitchFamily="-110" charset="0"/>
                <a:cs typeface="Helvetica Neue" pitchFamily="-110" charset="0"/>
              </a:rPr>
              <a:t>             component of B.             </a:t>
            </a:r>
          </a:p>
          <a:p>
            <a:pPr>
              <a:defRPr/>
            </a:pPr>
            <a:endParaRPr lang="en-US" sz="1200" b="0" i="0" dirty="0">
              <a:latin typeface="+mj-lt"/>
            </a:endParaRPr>
          </a:p>
        </p:txBody>
      </p:sp>
      <p:sp>
        <p:nvSpPr>
          <p:cNvPr id="35844" name="Slide Number Placeholder 3"/>
          <p:cNvSpPr>
            <a:spLocks noGrp="1"/>
          </p:cNvSpPr>
          <p:nvPr>
            <p:ph type="sldNum" sz="quarter"/>
          </p:nvPr>
        </p:nvSpPr>
        <p:spPr>
          <a:noFill/>
        </p:spPr>
        <p:txBody>
          <a:bodyPr/>
          <a:lstStyle/>
          <a:p>
            <a:pPr>
              <a:buFont typeface="Times New Roman" pitchFamily="-110" charset="0"/>
              <a:buNone/>
            </a:pPr>
            <a:fld id="{4CB7846C-66EB-994D-8D33-BD1CD0076E38}" type="slidenum">
              <a:rPr lang="en-GB" smtClean="0">
                <a:latin typeface="Times New Roman" pitchFamily="-110" charset="0"/>
              </a:rPr>
              <a:pPr>
                <a:buFont typeface="Times New Roman" pitchFamily="-110" charset="0"/>
                <a:buNone/>
              </a:pPr>
              <a:t>5</a:t>
            </a:fld>
            <a:endParaRPr lang="en-GB" smtClean="0">
              <a:latin typeface="Times New Roman" pitchFamily="-110" charset="0"/>
            </a:endParaRPr>
          </a:p>
        </p:txBody>
      </p:sp>
    </p:spTree>
    <p:extLst>
      <p:ext uri="{BB962C8B-B14F-4D97-AF65-F5344CB8AC3E}">
        <p14:creationId xmlns:p14="http://schemas.microsoft.com/office/powerpoint/2010/main" val="107652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xfrm>
            <a:off x="1138238" y="688975"/>
            <a:ext cx="4581525" cy="3436938"/>
          </a:xfrm>
          <a:ln/>
        </p:spPr>
      </p:sp>
      <p:sp>
        <p:nvSpPr>
          <p:cNvPr id="3" name="Notes Placeholder 2"/>
          <p:cNvSpPr>
            <a:spLocks noGrp="1"/>
          </p:cNvSpPr>
          <p:nvPr>
            <p:ph type="body" idx="1"/>
          </p:nvPr>
        </p:nvSpPr>
        <p:spPr/>
        <p:txBody>
          <a:bodyPr>
            <a:normAutofit/>
          </a:bodyPr>
          <a:lstStyle/>
          <a:p>
            <a:pPr marL="342900" indent="-342900">
              <a:spcBef>
                <a:spcPct val="20000"/>
              </a:spcBef>
              <a:defRPr/>
            </a:pPr>
            <a:r>
              <a:rPr lang="en-US" dirty="0" smtClean="0"/>
              <a:t>Limitation of the ENLIL model:</a:t>
            </a:r>
          </a:p>
          <a:p>
            <a:pPr marL="342900" indent="-342900">
              <a:spcBef>
                <a:spcPct val="20000"/>
              </a:spcBef>
              <a:defRPr/>
            </a:pPr>
            <a:r>
              <a:rPr lang="en-US" dirty="0" smtClean="0"/>
              <a:t>It  does not take into account the realistic complex magnetic field structure </a:t>
            </a:r>
          </a:p>
          <a:p>
            <a:pPr marL="342900" indent="-342900">
              <a:spcBef>
                <a:spcPct val="20000"/>
              </a:spcBef>
              <a:defRPr/>
            </a:pPr>
            <a:r>
              <a:rPr lang="en-US" dirty="0" smtClean="0"/>
              <a:t>of the CME magnetic</a:t>
            </a:r>
            <a:r>
              <a:rPr lang="en-US" baseline="0" dirty="0" smtClean="0"/>
              <a:t> </a:t>
            </a:r>
            <a:r>
              <a:rPr lang="en-US" dirty="0" smtClean="0"/>
              <a:t>cloud and the CME as a plasma cloud has a uniform velocity. </a:t>
            </a:r>
          </a:p>
          <a:p>
            <a:pPr marL="342900" indent="-342900">
              <a:defRPr/>
            </a:pPr>
            <a:endParaRPr lang="en-US" dirty="0" smtClean="0"/>
          </a:p>
          <a:p>
            <a:pPr marL="342900" indent="-342900">
              <a:defRPr/>
            </a:pPr>
            <a:r>
              <a:rPr lang="en-US" dirty="0" smtClean="0"/>
              <a:t>It is assumed that the CME density is 4 times larger than the ambient fast solar wind </a:t>
            </a:r>
          </a:p>
          <a:p>
            <a:pPr marL="342900" indent="-342900">
              <a:defRPr/>
            </a:pPr>
            <a:r>
              <a:rPr lang="en-US" dirty="0" smtClean="0"/>
              <a:t>density, the temperature is the same. Thus, the CME has about four times larger </a:t>
            </a:r>
          </a:p>
          <a:p>
            <a:pPr marL="342900" indent="-342900">
              <a:defRPr/>
            </a:pPr>
            <a:r>
              <a:rPr lang="en-US" dirty="0" smtClean="0"/>
              <a:t>pressure than the ambient fast wind. Launching of an over pressured plasma cloud </a:t>
            </a:r>
          </a:p>
          <a:p>
            <a:pPr marL="342900" indent="-342900">
              <a:defRPr/>
            </a:pPr>
            <a:r>
              <a:rPr lang="en-US" dirty="0" smtClean="0"/>
              <a:t>at 21.5 </a:t>
            </a:r>
            <a:r>
              <a:rPr lang="en-US" b="1" dirty="0" err="1" smtClean="0"/>
              <a:t>Rs</a:t>
            </a:r>
            <a:r>
              <a:rPr lang="en-US" b="1" dirty="0" smtClean="0"/>
              <a:t>, </a:t>
            </a:r>
            <a:r>
              <a:rPr lang="en-US" dirty="0" smtClean="0"/>
              <a:t>roughly represents CME eruption scenario</a:t>
            </a:r>
            <a:endParaRPr lang="en-US" dirty="0" smtClean="0">
              <a:latin typeface="Helvetica Neue" pitchFamily="-110" charset="0"/>
              <a:ea typeface="Helvetica Neue" pitchFamily="-110" charset="0"/>
              <a:cs typeface="Helvetica Neue" pitchFamily="-110" charset="0"/>
            </a:endParaRPr>
          </a:p>
          <a:p>
            <a:pPr marL="342900" indent="-342900">
              <a:spcBef>
                <a:spcPct val="20000"/>
              </a:spcBef>
              <a:defRPr/>
            </a:pPr>
            <a:endParaRPr lang="en-US" dirty="0" smtClean="0">
              <a:latin typeface="Helvetica Neue" pitchFamily="-110" charset="0"/>
              <a:ea typeface="Helvetica Neue" pitchFamily="-110" charset="0"/>
              <a:cs typeface="Helvetica Neue" pitchFamily="-110" charset="0"/>
            </a:endParaRP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a:t>
            </a:r>
            <a:r>
              <a:rPr lang="en-US" i="1" dirty="0" smtClean="0">
                <a:latin typeface="Helvetica Neue" pitchFamily="-110" charset="0"/>
                <a:ea typeface="Helvetica Neue" pitchFamily="-110" charset="0"/>
                <a:cs typeface="Helvetica Neue" pitchFamily="-110" charset="0"/>
              </a:rPr>
              <a:t>Output:</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3D distribution of the SW parameters at </a:t>
            </a:r>
          </a:p>
          <a:p>
            <a:pPr marL="342900" indent="-342900">
              <a:spcBef>
                <a:spcPct val="20000"/>
              </a:spcBef>
              <a:defRPr/>
            </a:pPr>
            <a:r>
              <a:rPr lang="en-US" dirty="0" smtClean="0">
                <a:latin typeface="Helvetica Neue" pitchFamily="-110" charset="0"/>
                <a:ea typeface="Helvetica Neue" pitchFamily="-110" charset="0"/>
                <a:cs typeface="Helvetica Neue" pitchFamily="-110" charset="0"/>
              </a:rPr>
              <a:t>              spacecrafts and planets and topology of IMF. </a:t>
            </a:r>
          </a:p>
          <a:p>
            <a:pPr>
              <a:defRPr/>
            </a:pPr>
            <a:endParaRPr lang="en-US" dirty="0"/>
          </a:p>
        </p:txBody>
      </p:sp>
      <p:sp>
        <p:nvSpPr>
          <p:cNvPr id="37892" name="Slide Number Placeholder 3"/>
          <p:cNvSpPr>
            <a:spLocks noGrp="1"/>
          </p:cNvSpPr>
          <p:nvPr>
            <p:ph type="sldNum" sz="quarter"/>
          </p:nvPr>
        </p:nvSpPr>
        <p:spPr>
          <a:noFill/>
        </p:spPr>
        <p:txBody>
          <a:bodyPr/>
          <a:lstStyle/>
          <a:p>
            <a:pPr>
              <a:buFont typeface="Times New Roman" pitchFamily="-110" charset="0"/>
              <a:buNone/>
            </a:pPr>
            <a:fld id="{56766E76-AA1B-9045-A632-910EF5F29D93}" type="slidenum">
              <a:rPr lang="en-GB" smtClean="0">
                <a:latin typeface="Times New Roman" pitchFamily="-110" charset="0"/>
              </a:rPr>
              <a:pPr>
                <a:buFont typeface="Times New Roman" pitchFamily="-110" charset="0"/>
                <a:buNone/>
              </a:pPr>
              <a:t>6</a:t>
            </a:fld>
            <a:endParaRPr lang="en-GB" smtClean="0">
              <a:latin typeface="Times New Roman" pitchFamily="-110" charset="0"/>
            </a:endParaRPr>
          </a:p>
        </p:txBody>
      </p:sp>
    </p:spTree>
    <p:extLst>
      <p:ext uri="{BB962C8B-B14F-4D97-AF65-F5344CB8AC3E}">
        <p14:creationId xmlns:p14="http://schemas.microsoft.com/office/powerpoint/2010/main" val="115966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9"/>
          <p:cNvSpPr>
            <a:spLocks noGrp="1" noChangeArrowheads="1"/>
          </p:cNvSpPr>
          <p:nvPr>
            <p:ph type="sldNum" sz="quarter"/>
          </p:nvPr>
        </p:nvSpPr>
        <p:spPr>
          <a:noFill/>
        </p:spPr>
        <p:txBody>
          <a:bodyPr/>
          <a:lstStyle/>
          <a:p>
            <a:pPr>
              <a:buFont typeface="Times New Roman" pitchFamily="-110" charset="0"/>
              <a:buNone/>
            </a:pPr>
            <a:fld id="{4E243B82-655F-9543-A80A-9ECDE4634850}" type="slidenum">
              <a:rPr lang="en-GB">
                <a:latin typeface="Times New Roman" pitchFamily="-110" charset="0"/>
              </a:rPr>
              <a:pPr>
                <a:buFont typeface="Times New Roman" pitchFamily="-110" charset="0"/>
                <a:buNone/>
              </a:pPr>
              <a:t>7</a:t>
            </a:fld>
            <a:endParaRPr lang="en-GB">
              <a:latin typeface="Times New Roman" pitchFamily="-110" charset="0"/>
            </a:endParaRPr>
          </a:p>
        </p:txBody>
      </p:sp>
      <p:sp>
        <p:nvSpPr>
          <p:cNvPr id="2150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1508" name="Text Box 3"/>
          <p:cNvSpPr>
            <a:spLocks noGrp="1" noChangeArrowheads="1"/>
          </p:cNvSpPr>
          <p:nvPr>
            <p:ph type="body"/>
          </p:nvPr>
        </p:nvSpPr>
        <p:spPr>
          <a:xfrm>
            <a:off x="914400" y="4360863"/>
            <a:ext cx="5026025" cy="4129087"/>
          </a:xfrm>
          <a:noFill/>
          <a:ln/>
        </p:spPr>
        <p:txBody>
          <a:bodyPr wrap="none"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Zhao was the first to come up with the Cone model of CME. The CME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cone model is based on observational evidence that CME has more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or less constant angular diameter in corona, being confined by the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external magnetic field, so that CME does not expand in latitude in the lower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corona, but expands in interplanetary space because of the weaker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latin typeface="Times New Roman" pitchFamily="-110" charset="0"/>
                <a:ea typeface="ＭＳ Ｐゴシック" pitchFamily="-110" charset="-128"/>
                <a:cs typeface="ＭＳ Ｐゴシック" pitchFamily="-110" charset="-128"/>
              </a:rPr>
              <a:t>external field.</a:t>
            </a:r>
            <a:r>
              <a:rPr lang="en-US" sz="1200" baseline="0" dirty="0" smtClean="0">
                <a:latin typeface="Times New Roman" pitchFamily="-110" charset="0"/>
                <a:ea typeface="ＭＳ Ｐゴシック" pitchFamily="-110" charset="-128"/>
                <a:cs typeface="ＭＳ Ｐゴシック" pitchFamily="-110" charset="-128"/>
              </a:rPr>
              <a:t> </a:t>
            </a:r>
            <a:r>
              <a:rPr lang="en-US" sz="1200" dirty="0" smtClean="0">
                <a:latin typeface="Times New Roman" pitchFamily="-110" charset="0"/>
                <a:ea typeface="ＭＳ Ｐゴシック" pitchFamily="-110" charset="-128"/>
                <a:cs typeface="ＭＳ Ｐゴシック" pitchFamily="-110" charset="-128"/>
              </a:rPr>
              <a:t>The assumptions are the following:</a:t>
            </a:r>
            <a:endParaRPr lang="en-GB" sz="1200" dirty="0" smtClean="0">
              <a:latin typeface="Times New Roman" pitchFamily="-110" charset="0"/>
              <a:ea typeface="ＭＳ Ｐゴシック" pitchFamily="-110" charset="-128"/>
              <a:cs typeface="ＭＳ Ｐゴシック" pitchFamily="-110" charset="-128"/>
            </a:endParaRP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Times New Roman" pitchFamily="-110" charset="0"/>
                <a:ea typeface="ＭＳ Ｐゴシック" pitchFamily="-110" charset="-128"/>
                <a:cs typeface="ＭＳ Ｐゴシック" pitchFamily="-110" charset="-128"/>
              </a:rPr>
              <a:t> CME propagates with nearly constant angular width in a radial direction</a:t>
            </a: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Times New Roman" pitchFamily="-110" charset="0"/>
                <a:ea typeface="ＭＳ Ｐゴシック" pitchFamily="-110" charset="-128"/>
                <a:cs typeface="ＭＳ Ｐゴシック" pitchFamily="-110" charset="-128"/>
              </a:rPr>
              <a:t> CME bulk velocity is radial and the expansion is isotropic</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smtClean="0">
              <a:latin typeface="Times"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80379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9"/>
          <p:cNvSpPr>
            <a:spLocks noGrp="1" noChangeArrowheads="1"/>
          </p:cNvSpPr>
          <p:nvPr>
            <p:ph type="sldNum" sz="quarter"/>
          </p:nvPr>
        </p:nvSpPr>
        <p:spPr>
          <a:noFill/>
        </p:spPr>
        <p:txBody>
          <a:bodyPr/>
          <a:lstStyle/>
          <a:p>
            <a:pPr>
              <a:buFont typeface="Times New Roman" pitchFamily="-110" charset="0"/>
              <a:buNone/>
            </a:pPr>
            <a:fld id="{801D666A-66FB-B647-A812-A7D00C2283D3}" type="slidenum">
              <a:rPr lang="en-GB">
                <a:latin typeface="Times New Roman" pitchFamily="-110" charset="0"/>
              </a:rPr>
              <a:pPr>
                <a:buFont typeface="Times New Roman" pitchFamily="-110" charset="0"/>
                <a:buNone/>
              </a:pPr>
              <a:t>8</a:t>
            </a:fld>
            <a:endParaRPr lang="en-GB">
              <a:latin typeface="Times New Roman" pitchFamily="-110" charset="0"/>
            </a:endParaRPr>
          </a:p>
        </p:txBody>
      </p:sp>
      <p:sp>
        <p:nvSpPr>
          <p:cNvPr id="31747"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1748" name="Text Box 3"/>
          <p:cNvSpPr>
            <a:spLocks noGrp="1" noChangeArrowheads="1"/>
          </p:cNvSpPr>
          <p:nvPr>
            <p:ph type="body"/>
          </p:nvPr>
        </p:nvSpPr>
        <p:spPr>
          <a:xfrm>
            <a:off x="914400" y="4360863"/>
            <a:ext cx="5026025" cy="4129087"/>
          </a:xfrm>
          <a:noFill/>
          <a:ln/>
        </p:spPr>
        <p:txBody>
          <a:bodyPr wrap="none" anchor="ctr"/>
          <a:lstStyle/>
          <a:p>
            <a:r>
              <a:rPr lang="en-GB" dirty="0" smtClean="0">
                <a:latin typeface="Helvetica" pitchFamily="-110" charset="0"/>
                <a:ea typeface="ＭＳ Ｐゴシック" pitchFamily="-110" charset="-128"/>
                <a:cs typeface="ＭＳ Ｐゴシック" pitchFamily="-110" charset="-128"/>
              </a:rPr>
              <a:t>Parameters defined with CCMC CME Triangulation or other Tools yield CME </a:t>
            </a:r>
          </a:p>
          <a:p>
            <a:r>
              <a:rPr lang="en-GB" dirty="0" smtClean="0">
                <a:latin typeface="Helvetica" pitchFamily="-110" charset="0"/>
                <a:ea typeface="ＭＳ Ｐゴシック" pitchFamily="-110" charset="-128"/>
                <a:cs typeface="ＭＳ Ｐゴシック" pitchFamily="-110" charset="-128"/>
              </a:rPr>
              <a:t>Parameters: Input To WSA-ENLIL Cone Model. These parameters are:</a:t>
            </a:r>
          </a:p>
          <a:p>
            <a:endParaRPr lang="en-GB" dirty="0" smtClean="0">
              <a:latin typeface="Helvetica" pitchFamily="-110" charset="0"/>
              <a:ea typeface="ＭＳ Ｐゴシック" pitchFamily="-110" charset="-128"/>
              <a:cs typeface="ＭＳ Ｐゴシック" pitchFamily="-110" charset="-128"/>
            </a:endParaRPr>
          </a:p>
          <a:p>
            <a:r>
              <a:rPr lang="en-GB" dirty="0" smtClean="0">
                <a:latin typeface="Helvetica" pitchFamily="-110" charset="0"/>
                <a:ea typeface="ＭＳ Ｐゴシック" pitchFamily="-110" charset="-128"/>
                <a:cs typeface="ＭＳ Ｐゴシック" pitchFamily="-110" charset="-128"/>
              </a:rPr>
              <a:t>1- start time of CME at 21.5 </a:t>
            </a:r>
            <a:r>
              <a:rPr lang="en-GB" dirty="0" err="1" smtClean="0">
                <a:latin typeface="Helvetica" pitchFamily="-110" charset="0"/>
                <a:ea typeface="ＭＳ Ｐゴシック" pitchFamily="-110" charset="-128"/>
                <a:cs typeface="ＭＳ Ｐゴシック" pitchFamily="-110" charset="-128"/>
              </a:rPr>
              <a:t>Rs</a:t>
            </a:r>
            <a:r>
              <a:rPr lang="en-GB" dirty="0" smtClean="0">
                <a:latin typeface="Helvetica" pitchFamily="-110" charset="0"/>
                <a:ea typeface="ＭＳ Ｐゴシック" pitchFamily="-110" charset="-128"/>
                <a:cs typeface="ＭＳ Ｐゴシック" pitchFamily="-110" charset="-128"/>
              </a:rPr>
              <a:t> (inner boundary of the ENLIL model)</a:t>
            </a:r>
          </a:p>
          <a:p>
            <a:r>
              <a:rPr lang="en-GB" dirty="0" smtClean="0">
                <a:latin typeface="Helvetica" pitchFamily="-110" charset="0"/>
                <a:ea typeface="ＭＳ Ｐゴシック" pitchFamily="-110" charset="-128"/>
                <a:cs typeface="ＭＳ Ｐゴシック" pitchFamily="-110" charset="-128"/>
              </a:rPr>
              <a:t>2- Cone axis latitude</a:t>
            </a:r>
          </a:p>
          <a:p>
            <a:r>
              <a:rPr lang="en-GB" dirty="0" smtClean="0">
                <a:latin typeface="Helvetica" pitchFamily="-110" charset="0"/>
                <a:ea typeface="ＭＳ Ｐゴシック" pitchFamily="-110" charset="-128"/>
                <a:cs typeface="ＭＳ Ｐゴシック" pitchFamily="-110" charset="-128"/>
              </a:rPr>
              <a:t>3- Cone axis longitude</a:t>
            </a:r>
          </a:p>
          <a:p>
            <a:r>
              <a:rPr lang="en-GB" dirty="0" smtClean="0">
                <a:latin typeface="Helvetica" pitchFamily="-110" charset="0"/>
                <a:ea typeface="ＭＳ Ｐゴシック" pitchFamily="-110" charset="-128"/>
                <a:cs typeface="ＭＳ Ｐゴシック" pitchFamily="-110" charset="-128"/>
              </a:rPr>
              <a:t>5- Cone Radius – half angle of the cone angular width</a:t>
            </a:r>
          </a:p>
          <a:p>
            <a:r>
              <a:rPr lang="en-GB" dirty="0" smtClean="0">
                <a:latin typeface="Helvetica" pitchFamily="-110" charset="0"/>
                <a:ea typeface="ＭＳ Ｐゴシック" pitchFamily="-110" charset="-128"/>
                <a:cs typeface="ＭＳ Ｐゴシック" pitchFamily="-110" charset="-128"/>
              </a:rPr>
              <a:t>6- Radial Velocity </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172813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9"/>
          <p:cNvSpPr>
            <a:spLocks noGrp="1" noChangeArrowheads="1"/>
          </p:cNvSpPr>
          <p:nvPr>
            <p:ph type="sldNum" sz="quarter"/>
          </p:nvPr>
        </p:nvSpPr>
        <p:spPr>
          <a:noFill/>
        </p:spPr>
        <p:txBody>
          <a:bodyPr/>
          <a:lstStyle/>
          <a:p>
            <a:pPr>
              <a:buFont typeface="Times New Roman" pitchFamily="-110" charset="0"/>
              <a:buNone/>
            </a:pPr>
            <a:fld id="{4BF4404C-E96B-4E40-8CEC-26E0BF48BB55}" type="slidenum">
              <a:rPr lang="en-GB">
                <a:latin typeface="Times New Roman" pitchFamily="-110" charset="0"/>
                <a:ea typeface="ＭＳ Ｐゴシック" pitchFamily="-110" charset="-128"/>
                <a:cs typeface="ＭＳ Ｐゴシック" pitchFamily="-110" charset="-128"/>
              </a:rPr>
              <a:pPr>
                <a:buFont typeface="Times New Roman" pitchFamily="-110" charset="0"/>
                <a:buNone/>
              </a:pPr>
              <a:t>9</a:t>
            </a:fld>
            <a:endParaRPr lang="en-GB">
              <a:latin typeface="Times New Roman" pitchFamily="-110" charset="0"/>
              <a:ea typeface="ＭＳ Ｐゴシック" pitchFamily="-110" charset="-128"/>
              <a:cs typeface="ＭＳ Ｐゴシック" pitchFamily="-110" charset="-128"/>
            </a:endParaRPr>
          </a:p>
        </p:txBody>
      </p:sp>
      <p:sp>
        <p:nvSpPr>
          <p:cNvPr id="27651" name="Text Box 2"/>
          <p:cNvSpPr txBox="1">
            <a:spLocks noChangeArrowheads="1"/>
          </p:cNvSpPr>
          <p:nvPr/>
        </p:nvSpPr>
        <p:spPr bwMode="auto">
          <a:xfrm>
            <a:off x="1174750" y="677863"/>
            <a:ext cx="4589463" cy="3441700"/>
          </a:xfrm>
          <a:prstGeom prst="rect">
            <a:avLst/>
          </a:prstGeom>
          <a:solidFill>
            <a:srgbClr val="FFFFFF"/>
          </a:solidFill>
          <a:ln w="9360">
            <a:solidFill>
              <a:srgbClr val="000000"/>
            </a:solidFill>
            <a:miter lim="800000"/>
            <a:headEnd/>
            <a:tailEnd/>
          </a:ln>
        </p:spPr>
        <p:txBody>
          <a:bodyPr wrap="none" lIns="89724" tIns="44862" rIns="89724" bIns="44862" anchor="ctr">
            <a:prstTxWarp prst="textNoShape">
              <a:avLst/>
            </a:prstTxWarp>
          </a:bodyPr>
          <a:lstStyle/>
          <a:p>
            <a:endParaRPr lang="en-US"/>
          </a:p>
        </p:txBody>
      </p:sp>
      <p:sp>
        <p:nvSpPr>
          <p:cNvPr id="27652" name="Text Box 3"/>
          <p:cNvSpPr>
            <a:spLocks noGrp="1" noChangeArrowheads="1"/>
          </p:cNvSpPr>
          <p:nvPr>
            <p:ph type="body"/>
          </p:nvPr>
        </p:nvSpPr>
        <p:spPr>
          <a:xfrm>
            <a:off x="914400" y="4360863"/>
            <a:ext cx="5026025" cy="4129087"/>
          </a:xfrm>
          <a:noFill/>
          <a:ln/>
        </p:spPr>
        <p:txBody>
          <a:bodyPr wrap="none" anchor="ctr"/>
          <a:lstStyle/>
          <a:p>
            <a:r>
              <a:rPr lang="en-GB" dirty="0" smtClean="0">
                <a:latin typeface="Helvetica" pitchFamily="-110" charset="0"/>
                <a:ea typeface="ＭＳ Ｐゴシック" pitchFamily="-110" charset="-128"/>
                <a:cs typeface="ＭＳ Ｐゴシック" pitchFamily="-110" charset="-128"/>
              </a:rPr>
              <a:t>Parameters defined with CCMC CME Triangulation Tool </a:t>
            </a:r>
          </a:p>
          <a:p>
            <a:r>
              <a:rPr lang="en-GB" dirty="0" smtClean="0">
                <a:latin typeface="Helvetica" pitchFamily="-110" charset="0"/>
                <a:ea typeface="ＭＳ Ｐゴシック" pitchFamily="-110" charset="-128"/>
                <a:cs typeface="ＭＳ Ｐゴシック" pitchFamily="-110" charset="-128"/>
              </a:rPr>
              <a:t>(CAT) or other tools are used as input  </a:t>
            </a:r>
            <a:r>
              <a:rPr lang="en-GB" dirty="0" err="1" smtClean="0">
                <a:latin typeface="Helvetica" pitchFamily="-110" charset="0"/>
                <a:ea typeface="ＭＳ Ｐゴシック" pitchFamily="-110" charset="-128"/>
                <a:cs typeface="ＭＳ Ｐゴシック" pitchFamily="-110" charset="-128"/>
              </a:rPr>
              <a:t>CMEpParameters</a:t>
            </a:r>
            <a:r>
              <a:rPr lang="en-GB" dirty="0" smtClean="0">
                <a:latin typeface="Helvetica" pitchFamily="-110" charset="0"/>
                <a:ea typeface="ＭＳ Ｐゴシック" pitchFamily="-110" charset="-128"/>
                <a:cs typeface="ＭＳ Ｐゴシック" pitchFamily="-110" charset="-128"/>
              </a:rPr>
              <a:t> </a:t>
            </a:r>
          </a:p>
          <a:p>
            <a:r>
              <a:rPr lang="en-GB" dirty="0" smtClean="0">
                <a:latin typeface="Helvetica" pitchFamily="-110" charset="0"/>
                <a:ea typeface="ＭＳ Ｐゴシック" pitchFamily="-110" charset="-128"/>
                <a:cs typeface="ＭＳ Ｐゴシック" pitchFamily="-110" charset="-128"/>
              </a:rPr>
              <a:t>to WSA-ENLIL Cone Model.</a:t>
            </a:r>
          </a:p>
          <a:p>
            <a:endParaRPr lang="en-US" dirty="0" smtClean="0">
              <a:latin typeface="Times New Roman" pitchFamily="-110" charset="0"/>
              <a:ea typeface="ＭＳ Ｐゴシック" pitchFamily="-110" charset="-128"/>
              <a:cs typeface="ＭＳ Ｐゴシック" pitchFamily="-110" charset="-128"/>
            </a:endParaRPr>
          </a:p>
        </p:txBody>
      </p:sp>
      <p:sp>
        <p:nvSpPr>
          <p:cNvPr id="5" name="Slide Image Placeholder 4"/>
          <p:cNvSpPr>
            <a:spLocks noGrp="1" noRot="1" noChangeAspect="1"/>
          </p:cNvSpPr>
          <p:nvPr>
            <p:ph type="sldImg"/>
          </p:nvPr>
        </p:nvSpPr>
        <p:spPr>
          <a:xfrm>
            <a:off x="1138238" y="688975"/>
            <a:ext cx="4581525" cy="3436938"/>
          </a:xfrm>
        </p:spPr>
      </p:sp>
    </p:spTree>
    <p:extLst>
      <p:ext uri="{BB962C8B-B14F-4D97-AF65-F5344CB8AC3E}">
        <p14:creationId xmlns:p14="http://schemas.microsoft.com/office/powerpoint/2010/main" val="182180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10013B-17C3-1B41-B33F-03543519C648}"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28172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0013B-17C3-1B41-B33F-03543519C648}"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120670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0013B-17C3-1B41-B33F-03543519C648}"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25259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5400"/>
            <a:ext cx="7767638" cy="13922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06825" cy="412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752600"/>
            <a:ext cx="3808413" cy="412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6BC9801-6CF6-5A43-B909-D7E284976BDB}" type="slidenum">
              <a:rPr lang="en-GB"/>
              <a:pPr>
                <a:defRPr/>
              </a:pPr>
              <a:t>‹#›</a:t>
            </a:fld>
            <a:endParaRPr lang="en-GB"/>
          </a:p>
        </p:txBody>
      </p:sp>
    </p:spTree>
    <p:extLst>
      <p:ext uri="{BB962C8B-B14F-4D97-AF65-F5344CB8AC3E}">
        <p14:creationId xmlns:p14="http://schemas.microsoft.com/office/powerpoint/2010/main" val="151259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0013B-17C3-1B41-B33F-03543519C648}"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181910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10013B-17C3-1B41-B33F-03543519C648}"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1179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7"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10013B-17C3-1B41-B33F-03543519C648}"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63302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10013B-17C3-1B41-B33F-03543519C648}" type="datetimeFigureOut">
              <a:rPr lang="en-US" smtClean="0"/>
              <a:t>6/7/17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64824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10013B-17C3-1B41-B33F-03543519C648}" type="datetimeFigureOut">
              <a:rPr lang="en-US" smtClean="0"/>
              <a:t>6/7/17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90443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0013B-17C3-1B41-B33F-03543519C648}" type="datetimeFigureOut">
              <a:rPr lang="en-US" smtClean="0"/>
              <a:t>6/7/17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94735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10013B-17C3-1B41-B33F-03543519C648}"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74364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10013B-17C3-1B41-B33F-03543519C648}"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442F7-A211-8146-B7D3-6AF7DA7A6687}" type="slidenum">
              <a:rPr lang="en-US" smtClean="0"/>
              <a:t>‹#›</a:t>
            </a:fld>
            <a:endParaRPr lang="en-US"/>
          </a:p>
        </p:txBody>
      </p:sp>
    </p:spTree>
    <p:extLst>
      <p:ext uri="{BB962C8B-B14F-4D97-AF65-F5344CB8AC3E}">
        <p14:creationId xmlns:p14="http://schemas.microsoft.com/office/powerpoint/2010/main" val="35848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10013B-17C3-1B41-B33F-03543519C648}" type="datetimeFigureOut">
              <a:rPr lang="en-US" smtClean="0"/>
              <a:t>6/7/17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5442F7-A211-8146-B7D3-6AF7DA7A6687}" type="slidenum">
              <a:rPr lang="en-US" smtClean="0"/>
              <a:t>‹#›</a:t>
            </a:fld>
            <a:endParaRPr lang="en-US"/>
          </a:p>
        </p:txBody>
      </p:sp>
    </p:spTree>
    <p:extLst>
      <p:ext uri="{BB962C8B-B14F-4D97-AF65-F5344CB8AC3E}">
        <p14:creationId xmlns:p14="http://schemas.microsoft.com/office/powerpoint/2010/main" val="1628741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video" Target="file://localhost/Users/ataktaki/Sun/Presentations/SW_REDI_PPT/ENLIL_20120712CME.gif" TargetMode="External"/><Relationship Id="rId4" Type="http://schemas.openxmlformats.org/officeDocument/2006/relationships/slideLayout" Target="../slideLayouts/slideLayout2.xml"/><Relationship Id="rId5" Type="http://schemas.openxmlformats.org/officeDocument/2006/relationships/notesSlide" Target="../notesSlides/notesSlide10.xml"/><Relationship Id="rId6" Type="http://schemas.openxmlformats.org/officeDocument/2006/relationships/image" Target="../media/image11.png"/><Relationship Id="rId1" Type="http://schemas.openxmlformats.org/officeDocument/2006/relationships/tags" Target="../tags/tag3.xml"/><Relationship Id="rId2" Type="http://schemas.microsoft.com/office/2007/relationships/media" Target="file://localhost/Users/ataktaki/Sun/Presentations/SW_REDI_PPT/ENLIL_20120712CME.gi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16.emf"/><Relationship Id="rId6" Type="http://schemas.openxmlformats.org/officeDocument/2006/relationships/oleObject" Target="../embeddings/oleObject2.bin"/><Relationship Id="rId7" Type="http://schemas.openxmlformats.org/officeDocument/2006/relationships/image" Target="../media/image17.emf"/><Relationship Id="rId8" Type="http://schemas.openxmlformats.org/officeDocument/2006/relationships/oleObject" Target="../embeddings/oleObject3.bin"/><Relationship Id="rId9" Type="http://schemas.openxmlformats.org/officeDocument/2006/relationships/image" Target="../media/image18.wmf"/><Relationship Id="rId10" Type="http://schemas.openxmlformats.org/officeDocument/2006/relationships/oleObject" Target="../embeddings/oleObject4.bin"/><Relationship Id="rId11"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oleObject" Target="../embeddings/oleObject5.bin"/><Relationship Id="rId7" Type="http://schemas.openxmlformats.org/officeDocument/2006/relationships/image" Target="../media/image20.emf"/><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8.png"/><Relationship Id="rId6" Type="http://schemas.openxmlformats.org/officeDocument/2006/relationships/image" Target="../media/image9.png"/><Relationship Id="rId1" Type="http://schemas.microsoft.com/office/2007/relationships/media" Target="%25252525252525252525252525252525255CUsers%25252525252525252525252525252525255Cataktakishi%25252525252525252525252525252525255CDesktop%25252525252525252525252525252525255CTalk_in_Tbilisi%25252525252525252525252525252525255Cwsa_enlil_cone_2012-03-07T0144.mp4" TargetMode="External"/><Relationship Id="rId2" Type="http://schemas.openxmlformats.org/officeDocument/2006/relationships/video" Target="%25252525252525252525252525252525255CUsers%25252525252525252525252525252525255Cataktakishi%25252525252525252525252525252525255CDesktop%25252525252525252525252525252525255CTalk_in_Tbilisi%25252525252525252525252525252525255Cwsa_enlil_cone_2012-03-07T0144.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11"/>
          <p:cNvSpPr txBox="1">
            <a:spLocks noChangeArrowheads="1"/>
          </p:cNvSpPr>
          <p:nvPr/>
        </p:nvSpPr>
        <p:spPr bwMode="auto">
          <a:xfrm>
            <a:off x="2209800" y="1219200"/>
            <a:ext cx="4876800" cy="2541338"/>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rgbClr val="000000"/>
                </a:solidFill>
              </a:rPr>
              <a:t>Real-Time </a:t>
            </a:r>
            <a:r>
              <a:rPr lang="en-GB" sz="3600" b="1" dirty="0">
                <a:solidFill>
                  <a:srgbClr val="000000"/>
                </a:solidFill>
              </a:rPr>
              <a:t>Modelling of CMEs </a:t>
            </a:r>
            <a:r>
              <a:rPr lang="en-GB" sz="3600" b="1" dirty="0" smtClean="0">
                <a:solidFill>
                  <a:srgbClr val="000000"/>
                </a:solidFill>
              </a:rPr>
              <a:t>Using the </a:t>
            </a:r>
            <a:r>
              <a:rPr lang="en-GB" sz="3600" b="1" dirty="0">
                <a:solidFill>
                  <a:srgbClr val="000000"/>
                </a:solidFill>
              </a:rPr>
              <a:t/>
            </a:r>
            <a:br>
              <a:rPr lang="en-GB" sz="3600" b="1" dirty="0">
                <a:solidFill>
                  <a:srgbClr val="000000"/>
                </a:solidFill>
              </a:rPr>
            </a:br>
            <a:r>
              <a:rPr lang="en-GB" sz="3600" b="1" dirty="0" err="1" smtClean="0">
                <a:solidFill>
                  <a:srgbClr val="000000"/>
                </a:solidFill>
              </a:rPr>
              <a:t>WSA-ENLIL+Cone</a:t>
            </a:r>
            <a:r>
              <a:rPr lang="en-GB" sz="3600" b="1" dirty="0" smtClean="0">
                <a:solidFill>
                  <a:srgbClr val="000000"/>
                </a:solidFill>
              </a:rPr>
              <a:t> </a:t>
            </a:r>
            <a:r>
              <a:rPr lang="en-GB" sz="3600" b="1" dirty="0">
                <a:solidFill>
                  <a:srgbClr val="000000"/>
                </a:solidFill>
              </a:rPr>
              <a:t>Model</a:t>
            </a:r>
          </a:p>
          <a:p>
            <a:pPr algn="ctr" eaLnBrk="1" hangingPunct="1">
              <a:lnSpc>
                <a:spcPct val="100000"/>
              </a:lnSpc>
              <a:spcBef>
                <a:spcPts val="1750"/>
              </a:spcBef>
              <a:buFont typeface="Gill Sans MT"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600" b="1" dirty="0">
              <a:solidFill>
                <a:srgbClr val="000000"/>
              </a:solidFill>
            </a:endParaRPr>
          </a:p>
        </p:txBody>
      </p:sp>
      <p:sp>
        <p:nvSpPr>
          <p:cNvPr id="16390" name="Slide Number Placeholder 25"/>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7927E39-2D5E-BE40-B572-93AA281725DE}"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GB" smtClean="0">
              <a:latin typeface="Times New Roman" pitchFamily="-110" charset="0"/>
            </a:endParaRPr>
          </a:p>
        </p:txBody>
      </p:sp>
      <p:sp>
        <p:nvSpPr>
          <p:cNvPr id="6" name="Text Box 13"/>
          <p:cNvSpPr txBox="1">
            <a:spLocks noChangeArrowheads="1"/>
          </p:cNvSpPr>
          <p:nvPr/>
        </p:nvSpPr>
        <p:spPr bwMode="auto">
          <a:xfrm>
            <a:off x="2514600" y="51816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CCMC/SWRC</a:t>
            </a:r>
          </a:p>
          <a:p>
            <a:pPr algn="ctr">
              <a:spcBef>
                <a:spcPct val="50000"/>
              </a:spcBef>
            </a:pPr>
            <a:r>
              <a:rPr lang="en-US" sz="2000" b="1" dirty="0" smtClean="0">
                <a:latin typeface="Arial" charset="0"/>
              </a:rPr>
              <a:t>NASA </a:t>
            </a:r>
            <a:r>
              <a:rPr lang="en-US" sz="2000" b="1" dirty="0">
                <a:latin typeface="Arial" charset="0"/>
              </a:rPr>
              <a:t>Goddard Space Flight Center</a:t>
            </a:r>
          </a:p>
        </p:txBody>
      </p:sp>
      <p:sp>
        <p:nvSpPr>
          <p:cNvPr id="2" name="TextBox 1"/>
          <p:cNvSpPr txBox="1"/>
          <p:nvPr/>
        </p:nvSpPr>
        <p:spPr>
          <a:xfrm>
            <a:off x="3925875" y="3991370"/>
            <a:ext cx="1702517" cy="646331"/>
          </a:xfrm>
          <a:prstGeom prst="rect">
            <a:avLst/>
          </a:prstGeom>
          <a:noFill/>
        </p:spPr>
        <p:txBody>
          <a:bodyPr wrap="none" rtlCol="0">
            <a:spAutoFit/>
          </a:bodyPr>
          <a:lstStyle/>
          <a:p>
            <a:r>
              <a:rPr lang="en-GB" i="1" dirty="0" smtClean="0">
                <a:solidFill>
                  <a:srgbClr val="000000"/>
                </a:solidFill>
                <a:latin typeface="Arial" charset="0"/>
              </a:rPr>
              <a:t>M. Leila Mays</a:t>
            </a:r>
          </a:p>
          <a:p>
            <a:r>
              <a:rPr lang="en-GB" i="1" dirty="0" smtClean="0">
                <a:solidFill>
                  <a:srgbClr val="000000"/>
                </a:solidFill>
                <a:latin typeface="Arial" charset="0"/>
              </a:rPr>
              <a:t>A. </a:t>
            </a:r>
            <a:r>
              <a:rPr lang="en-GB" i="1" dirty="0" err="1" smtClean="0">
                <a:solidFill>
                  <a:srgbClr val="000000"/>
                </a:solidFill>
                <a:latin typeface="Arial" charset="0"/>
              </a:rPr>
              <a:t>Taktakishvili</a:t>
            </a:r>
            <a:endParaRPr lang="en-GB" i="1" dirty="0" smtClean="0">
              <a:solidFill>
                <a:srgbClr val="000000"/>
              </a:solidFill>
              <a:latin typeface="Arial" charset="0"/>
            </a:endParaRPr>
          </a:p>
        </p:txBody>
      </p:sp>
    </p:spTree>
    <p:extLst>
      <p:ext uri="{BB962C8B-B14F-4D97-AF65-F5344CB8AC3E}">
        <p14:creationId xmlns:p14="http://schemas.microsoft.com/office/powerpoint/2010/main" val="703072399"/>
      </p:ext>
    </p:extLst>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defRPr/>
            </a:pPr>
            <a:fld id="{95413730-A865-634B-8C3F-3F3694E53A6A}" type="slidenum">
              <a:rPr lang="en-GB" smtClean="0"/>
              <a:pPr>
                <a:defRPr/>
              </a:pPr>
              <a:t>10</a:t>
            </a:fld>
            <a:endParaRPr lang="en-GB"/>
          </a:p>
        </p:txBody>
      </p:sp>
      <p:pic>
        <p:nvPicPr>
          <p:cNvPr id="3" name="Picture 2" descr="STERE_CA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600200"/>
            <a:ext cx="7292622" cy="4343400"/>
          </a:xfrm>
          <a:prstGeom prst="rect">
            <a:avLst/>
          </a:prstGeom>
        </p:spPr>
      </p:pic>
      <p:sp>
        <p:nvSpPr>
          <p:cNvPr id="4" name="TextBox 5"/>
          <p:cNvSpPr txBox="1">
            <a:spLocks noChangeArrowheads="1"/>
          </p:cNvSpPr>
          <p:nvPr/>
        </p:nvSpPr>
        <p:spPr bwMode="auto">
          <a:xfrm>
            <a:off x="2737021" y="228600"/>
            <a:ext cx="4554202" cy="498085"/>
          </a:xfrm>
          <a:prstGeom prst="rect">
            <a:avLst/>
          </a:prstGeom>
          <a:noFill/>
          <a:ln w="9525">
            <a:noFill/>
            <a:miter lim="800000"/>
            <a:headEnd/>
            <a:tailEnd/>
          </a:ln>
        </p:spPr>
        <p:txBody>
          <a:bodyPr wrap="none">
            <a:prstTxWarp prst="textNoShape">
              <a:avLst/>
            </a:prstTxWarp>
            <a:spAutoFit/>
          </a:bodyPr>
          <a:lstStyle/>
          <a:p>
            <a:pPr algn="ctr"/>
            <a:r>
              <a:rPr lang="en-US" sz="2800" b="1" dirty="0" smtClean="0">
                <a:ea typeface="Helvetica" pitchFamily="-110" charset="0"/>
                <a:cs typeface="Helvetica" pitchFamily="-110" charset="0"/>
              </a:rPr>
              <a:t>SWPC CME Analysis Tool  </a:t>
            </a:r>
            <a:endParaRPr lang="en-US" sz="2800" b="1" dirty="0">
              <a:ea typeface="Helvetica" pitchFamily="-110" charset="0"/>
              <a:cs typeface="Helvetica" pitchFamily="-110" charset="0"/>
            </a:endParaRPr>
          </a:p>
        </p:txBody>
      </p:sp>
    </p:spTree>
    <p:extLst>
      <p:ext uri="{BB962C8B-B14F-4D97-AF65-F5344CB8AC3E}">
        <p14:creationId xmlns:p14="http://schemas.microsoft.com/office/powerpoint/2010/main" val="197853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10"/>
          <p:cNvSpPr>
            <a:spLocks noGrp="1"/>
          </p:cNvSpPr>
          <p:nvPr>
            <p:ph type="sldNum" sz="quarter" idx="12"/>
          </p:nvPr>
        </p:nvSpPr>
        <p:spPr>
          <a:xfrm>
            <a:off x="685800" y="6248400"/>
            <a:ext cx="1900238" cy="452438"/>
          </a:xfrm>
          <a:noFill/>
        </p:spPr>
        <p:txBody>
          <a:bodyPr/>
          <a:lstStyle/>
          <a:p>
            <a:pPr algn="l">
              <a:buFont typeface="Times New Roman" pitchFamily="-110" charset="0"/>
              <a:buNone/>
            </a:pPr>
            <a:fld id="{AA7D87AE-889F-7242-A463-4EDCF3233E4C}" type="slidenum">
              <a:rPr lang="en-US" smtClean="0">
                <a:latin typeface="Helvetica Neue" pitchFamily="-110" charset="0"/>
                <a:ea typeface="Helvetica Neue" pitchFamily="-110" charset="0"/>
                <a:cs typeface="Helvetica Neue" pitchFamily="-110" charset="0"/>
              </a:rPr>
              <a:pPr algn="l">
                <a:buFont typeface="Times New Roman" pitchFamily="-110" charset="0"/>
                <a:buNone/>
              </a:pPr>
              <a:t>11</a:t>
            </a:fld>
            <a:endParaRPr lang="en-US" smtClean="0">
              <a:latin typeface="Helvetica Neue" pitchFamily="-110" charset="0"/>
              <a:ea typeface="Helvetica Neue" pitchFamily="-110" charset="0"/>
              <a:cs typeface="Helvetica Neue" pitchFamily="-110" charset="0"/>
            </a:endParaRPr>
          </a:p>
        </p:txBody>
      </p:sp>
      <p:pic>
        <p:nvPicPr>
          <p:cNvPr id="38916" name="Picture 4" descr="/Users/ataktaki/Sun/Presentations/SW_REDI_PPT/ENLIL_20120712CME.gif">
            <a:hlinkClick r:id="" action="ppaction://media"/>
          </p:cNvPr>
          <p:cNvPicPr/>
          <p:nvPr>
            <a:videoFile r:link="rId3"/>
            <p:extLst>
              <p:ext uri="{DAA4B4D4-6D71-4841-9C94-3DE7FCFB9230}">
                <p14:media xmlns:p14="http://schemas.microsoft.com/office/powerpoint/2010/main" r:link="rId2"/>
              </p:ext>
            </p:extLst>
          </p:nvPr>
        </p:nvPicPr>
        <p:blipFill>
          <a:blip r:embed="rId6"/>
          <a:srcRect/>
          <a:stretch>
            <a:fillRect/>
          </a:stretch>
        </p:blipFill>
        <p:spPr bwMode="auto">
          <a:xfrm>
            <a:off x="685800" y="1295400"/>
            <a:ext cx="7696200" cy="48101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9525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 fill="hold"/>
                                        <p:tgtEl>
                                          <p:spTgt spid="389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8916"/>
                </p:tgtEl>
              </p:cMediaNode>
            </p:video>
            <p:seq concurrent="1" nextAc="seek">
              <p:cTn id="8" restart="whenNotActive" fill="hold" evtFilter="cancelBubble" nodeType="interactiveSeq">
                <p:stCondLst>
                  <p:cond evt="onClick" delay="0">
                    <p:tgtEl>
                      <p:spTgt spid="389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916"/>
                                        </p:tgtEl>
                                      </p:cBhvr>
                                    </p:cmd>
                                  </p:childTnLst>
                                </p:cTn>
                              </p:par>
                            </p:childTnLst>
                          </p:cTn>
                        </p:par>
                      </p:childTnLst>
                    </p:cTn>
                  </p:par>
                </p:childTnLst>
              </p:cTn>
              <p:nextCondLst>
                <p:cond evt="onClick" delay="0">
                  <p:tgtEl>
                    <p:spTgt spid="389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0"/>
            <a:ext cx="7621515" cy="6858000"/>
          </a:xfrm>
          <a:prstGeom prst="rect">
            <a:avLst/>
          </a:prstGeom>
        </p:spPr>
      </p:pic>
    </p:spTree>
    <p:extLst>
      <p:ext uri="{BB962C8B-B14F-4D97-AF65-F5344CB8AC3E}">
        <p14:creationId xmlns:p14="http://schemas.microsoft.com/office/powerpoint/2010/main" val="1268967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0"/>
            <a:ext cx="8401838" cy="6858000"/>
          </a:xfrm>
          <a:prstGeom prst="rect">
            <a:avLst/>
          </a:prstGeom>
        </p:spPr>
      </p:pic>
    </p:spTree>
    <p:extLst>
      <p:ext uri="{BB962C8B-B14F-4D97-AF65-F5344CB8AC3E}">
        <p14:creationId xmlns:p14="http://schemas.microsoft.com/office/powerpoint/2010/main" val="868337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2003216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1959119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3"/>
          <p:cNvSpPr>
            <a:spLocks noChangeArrowheads="1"/>
          </p:cNvSpPr>
          <p:nvPr/>
        </p:nvSpPr>
        <p:spPr bwMode="auto">
          <a:xfrm>
            <a:off x="1600200" y="228600"/>
            <a:ext cx="6324600" cy="762000"/>
          </a:xfrm>
          <a:prstGeom prst="rect">
            <a:avLst/>
          </a:prstGeom>
          <a:noFill/>
          <a:ln w="9525">
            <a:noFill/>
            <a:miter lim="800000"/>
            <a:headEnd/>
            <a:tailEnd/>
          </a:ln>
        </p:spPr>
        <p:txBody>
          <a:bodyPr anchor="ctr">
            <a:prstTxWarp prst="textNoShape">
              <a:avLst/>
            </a:prstTxWarp>
          </a:bodyPr>
          <a:lstStyle/>
          <a:p>
            <a:pPr algn="ctr" eaLnBrk="1" hangingPunct="1"/>
            <a:r>
              <a:rPr lang="en-US" sz="2800" b="1" dirty="0">
                <a:solidFill>
                  <a:srgbClr val="000000"/>
                </a:solidFill>
              </a:rPr>
              <a:t>CME Impact – arrival, duration, </a:t>
            </a:r>
          </a:p>
          <a:p>
            <a:pPr algn="ctr" eaLnBrk="1" hangingPunct="1"/>
            <a:r>
              <a:rPr lang="en-US" sz="2800" b="1" dirty="0">
                <a:solidFill>
                  <a:srgbClr val="000000"/>
                </a:solidFill>
              </a:rPr>
              <a:t>MP standoff distance</a:t>
            </a:r>
            <a:endParaRPr lang="en-US" sz="2800" dirty="0">
              <a:solidFill>
                <a:srgbClr val="000000"/>
              </a:solidFill>
              <a:latin typeface="Times New Roman" pitchFamily="-110" charset="0"/>
            </a:endParaRPr>
          </a:p>
        </p:txBody>
      </p:sp>
      <p:graphicFrame>
        <p:nvGraphicFramePr>
          <p:cNvPr id="40962" name="Object 2"/>
          <p:cNvGraphicFramePr>
            <a:graphicFrameLocks noChangeAspect="1"/>
          </p:cNvGraphicFramePr>
          <p:nvPr>
            <p:extLst/>
          </p:nvPr>
        </p:nvGraphicFramePr>
        <p:xfrm>
          <a:off x="2068513" y="5159375"/>
          <a:ext cx="1654175" cy="873125"/>
        </p:xfrm>
        <a:graphic>
          <a:graphicData uri="http://schemas.openxmlformats.org/presentationml/2006/ole">
            <mc:AlternateContent xmlns:mc="http://schemas.openxmlformats.org/markup-compatibility/2006">
              <mc:Choice xmlns:v="urn:schemas-microsoft-com:vml" Requires="v">
                <p:oleObj spid="_x0000_s1039" name="Equation" r:id="rId4" imgW="965200" imgH="457200" progId="Equation.3">
                  <p:embed/>
                </p:oleObj>
              </mc:Choice>
              <mc:Fallback>
                <p:oleObj name="Equation" r:id="rId4" imgW="965200" imgH="457200" progId="Equation.3">
                  <p:embed/>
                  <p:pic>
                    <p:nvPicPr>
                      <p:cNvPr id="0" name=""/>
                      <p:cNvPicPr>
                        <a:picLocks noChangeAspect="1" noChangeArrowheads="1"/>
                      </p:cNvPicPr>
                      <p:nvPr/>
                    </p:nvPicPr>
                    <p:blipFill>
                      <a:blip r:embed="rId5"/>
                      <a:srcRect/>
                      <a:stretch>
                        <a:fillRect/>
                      </a:stretch>
                    </p:blipFill>
                    <p:spPr bwMode="auto">
                      <a:xfrm>
                        <a:off x="2068513" y="5159375"/>
                        <a:ext cx="1654175" cy="873125"/>
                      </a:xfrm>
                      <a:prstGeom prst="rect">
                        <a:avLst/>
                      </a:prstGeom>
                      <a:solidFill>
                        <a:srgbClr val="CCFFFF"/>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0963" name="Object 3"/>
          <p:cNvGraphicFramePr>
            <a:graphicFrameLocks noChangeAspect="1"/>
          </p:cNvGraphicFramePr>
          <p:nvPr/>
        </p:nvGraphicFramePr>
        <p:xfrm>
          <a:off x="7456488" y="5145088"/>
          <a:ext cx="1382712" cy="874712"/>
        </p:xfrm>
        <a:graphic>
          <a:graphicData uri="http://schemas.openxmlformats.org/presentationml/2006/ole">
            <mc:AlternateContent xmlns:mc="http://schemas.openxmlformats.org/markup-compatibility/2006">
              <mc:Choice xmlns:v="urn:schemas-microsoft-com:vml" Requires="v">
                <p:oleObj spid="_x0000_s1040" name="Equation" r:id="rId6" imgW="914400" imgH="520700" progId="Equation.3">
                  <p:embed/>
                </p:oleObj>
              </mc:Choice>
              <mc:Fallback>
                <p:oleObj name="Equation" r:id="rId6" imgW="914400" imgH="520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6488" y="5145088"/>
                        <a:ext cx="1382712" cy="874712"/>
                      </a:xfrm>
                      <a:prstGeom prst="rect">
                        <a:avLst/>
                      </a:prstGeom>
                      <a:solidFill>
                        <a:srgbClr val="CCFFFF"/>
                      </a:solidFill>
                    </p:spPr>
                  </p:pic>
                </p:oleObj>
              </mc:Fallback>
            </mc:AlternateContent>
          </a:graphicData>
        </a:graphic>
      </p:graphicFrame>
      <p:sp>
        <p:nvSpPr>
          <p:cNvPr id="40966" name="Text Box 15"/>
          <p:cNvSpPr txBox="1">
            <a:spLocks noChangeArrowheads="1"/>
          </p:cNvSpPr>
          <p:nvPr/>
        </p:nvSpPr>
        <p:spPr bwMode="auto">
          <a:xfrm>
            <a:off x="304800" y="5160963"/>
            <a:ext cx="1524000" cy="782637"/>
          </a:xfrm>
          <a:prstGeom prst="rect">
            <a:avLst/>
          </a:prstGeom>
          <a:noFill/>
          <a:ln w="9525">
            <a:noFill/>
            <a:miter lim="800000"/>
            <a:headEnd/>
            <a:tailEnd/>
          </a:ln>
        </p:spPr>
        <p:txBody>
          <a:bodyPr>
            <a:prstTxWarp prst="textNoShape">
              <a:avLst/>
            </a:prstTxWarp>
            <a:spAutoFit/>
          </a:bodyPr>
          <a:lstStyle/>
          <a:p>
            <a:r>
              <a:rPr lang="en-US" sz="1600"/>
              <a:t>Magnetic field </a:t>
            </a:r>
          </a:p>
          <a:p>
            <a:r>
              <a:rPr lang="en-US" sz="1600"/>
              <a:t>required </a:t>
            </a:r>
          </a:p>
          <a:p>
            <a:r>
              <a:rPr lang="en-US" sz="1600"/>
              <a:t>to stop SW</a:t>
            </a:r>
          </a:p>
        </p:txBody>
      </p:sp>
      <p:sp>
        <p:nvSpPr>
          <p:cNvPr id="40967" name="Text Box 20"/>
          <p:cNvSpPr txBox="1">
            <a:spLocks noChangeArrowheads="1"/>
          </p:cNvSpPr>
          <p:nvPr/>
        </p:nvSpPr>
        <p:spPr bwMode="auto">
          <a:xfrm>
            <a:off x="5410200" y="5159375"/>
            <a:ext cx="1600200" cy="784225"/>
          </a:xfrm>
          <a:prstGeom prst="rect">
            <a:avLst/>
          </a:prstGeom>
          <a:noFill/>
          <a:ln w="9525">
            <a:noFill/>
            <a:round/>
            <a:headEnd/>
            <a:tailEnd/>
          </a:ln>
        </p:spPr>
        <p:txBody>
          <a:bodyPr lIns="90000" tIns="46800" rIns="90000" bIns="46800">
            <a:prstTxWarp prst="textNoShape">
              <a:avLst/>
            </a:prstTxWarp>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rPr>
              <a:t>Magnetopause standoff distance</a:t>
            </a:r>
          </a:p>
        </p:txBody>
      </p:sp>
      <p:sp>
        <p:nvSpPr>
          <p:cNvPr id="40968" name="Slide Number Placeholder 1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7AF488F-55B0-DD47-AF58-6EBE4B887E73}"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n-GB" smtClean="0">
              <a:latin typeface="Times New Roman" pitchFamily="-110" charset="0"/>
            </a:endParaRPr>
          </a:p>
        </p:txBody>
      </p:sp>
      <p:graphicFrame>
        <p:nvGraphicFramePr>
          <p:cNvPr id="40964" name="Object 4"/>
          <p:cNvGraphicFramePr>
            <a:graphicFrameLocks noChangeAspect="1"/>
          </p:cNvGraphicFramePr>
          <p:nvPr/>
        </p:nvGraphicFramePr>
        <p:xfrm>
          <a:off x="2438400" y="1295400"/>
          <a:ext cx="3733800" cy="3179763"/>
        </p:xfrm>
        <a:graphic>
          <a:graphicData uri="http://schemas.openxmlformats.org/presentationml/2006/ole">
            <mc:AlternateContent xmlns:mc="http://schemas.openxmlformats.org/markup-compatibility/2006">
              <mc:Choice xmlns:v="urn:schemas-microsoft-com:vml" Requires="v">
                <p:oleObj spid="_x0000_s1041" name="Graph" r:id="rId8" imgW="3493440" imgH="2976480" progId="">
                  <p:embed/>
                </p:oleObj>
              </mc:Choice>
              <mc:Fallback>
                <p:oleObj name="Graph" r:id="rId8" imgW="3493440" imgH="29764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295400"/>
                        <a:ext cx="3733800" cy="317976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0969" name="Text Box 15"/>
          <p:cNvSpPr txBox="1">
            <a:spLocks noChangeArrowheads="1"/>
          </p:cNvSpPr>
          <p:nvPr/>
        </p:nvSpPr>
        <p:spPr bwMode="auto">
          <a:xfrm>
            <a:off x="152400" y="1731963"/>
            <a:ext cx="2209800" cy="1011149"/>
          </a:xfrm>
          <a:prstGeom prst="rect">
            <a:avLst/>
          </a:prstGeom>
          <a:noFill/>
          <a:ln w="9525">
            <a:noFill/>
            <a:miter lim="800000"/>
            <a:headEnd/>
            <a:tailEnd/>
          </a:ln>
        </p:spPr>
        <p:txBody>
          <a:bodyPr>
            <a:prstTxWarp prst="textNoShape">
              <a:avLst/>
            </a:prstTxWarp>
            <a:spAutoFit/>
          </a:bodyPr>
          <a:lstStyle/>
          <a:p>
            <a:r>
              <a:rPr lang="en-US" sz="1600" b="1" dirty="0"/>
              <a:t>CME shock arrival </a:t>
            </a:r>
            <a:r>
              <a:rPr lang="en-US" sz="1600" dirty="0"/>
              <a:t>–</a:t>
            </a:r>
          </a:p>
          <a:p>
            <a:r>
              <a:rPr lang="en-US" sz="1600" dirty="0"/>
              <a:t>a sharp jump in the dynamic </a:t>
            </a:r>
            <a:r>
              <a:rPr lang="en-US" sz="1600" dirty="0" smtClean="0"/>
              <a:t>pressure</a:t>
            </a:r>
          </a:p>
          <a:p>
            <a:endParaRPr lang="en-US" sz="1600" dirty="0" smtClean="0"/>
          </a:p>
        </p:txBody>
      </p:sp>
      <p:sp>
        <p:nvSpPr>
          <p:cNvPr id="40970" name="Line 11"/>
          <p:cNvSpPr>
            <a:spLocks noChangeShapeType="1"/>
          </p:cNvSpPr>
          <p:nvPr/>
        </p:nvSpPr>
        <p:spPr bwMode="auto">
          <a:xfrm>
            <a:off x="4267200" y="5562600"/>
            <a:ext cx="685800" cy="0"/>
          </a:xfrm>
          <a:prstGeom prst="line">
            <a:avLst/>
          </a:prstGeom>
          <a:noFill/>
          <a:ln w="57240">
            <a:solidFill>
              <a:srgbClr val="FF3300"/>
            </a:solidFill>
            <a:miter lim="800000"/>
            <a:headEnd/>
            <a:tailEnd type="triangle" w="med" len="med"/>
          </a:ln>
        </p:spPr>
        <p:txBody>
          <a:bodyPr>
            <a:prstTxWarp prst="textNoShape">
              <a:avLst/>
            </a:prstTxWarp>
          </a:bodyPr>
          <a:lstStyle/>
          <a:p>
            <a:endParaRPr lang="en-US"/>
          </a:p>
        </p:txBody>
      </p:sp>
      <p:cxnSp>
        <p:nvCxnSpPr>
          <p:cNvPr id="40971" name="Straight Arrow Connector 13"/>
          <p:cNvCxnSpPr>
            <a:cxnSpLocks noChangeShapeType="1"/>
          </p:cNvCxnSpPr>
          <p:nvPr/>
        </p:nvCxnSpPr>
        <p:spPr bwMode="auto">
          <a:xfrm rot="10800000" flipV="1">
            <a:off x="3657600" y="2209800"/>
            <a:ext cx="2667000" cy="1143000"/>
          </a:xfrm>
          <a:prstGeom prst="straightConnector1">
            <a:avLst/>
          </a:prstGeom>
          <a:noFill/>
          <a:ln w="9525">
            <a:solidFill>
              <a:srgbClr val="008000"/>
            </a:solidFill>
            <a:round/>
            <a:headEnd/>
            <a:tailEnd type="arrow" w="med" len="med"/>
          </a:ln>
        </p:spPr>
      </p:cxnSp>
      <p:cxnSp>
        <p:nvCxnSpPr>
          <p:cNvPr id="40972" name="Straight Arrow Connector 15"/>
          <p:cNvCxnSpPr>
            <a:cxnSpLocks noChangeShapeType="1"/>
          </p:cNvCxnSpPr>
          <p:nvPr/>
        </p:nvCxnSpPr>
        <p:spPr bwMode="auto">
          <a:xfrm rot="10800000" flipV="1">
            <a:off x="4724400" y="2286000"/>
            <a:ext cx="1676400" cy="1066800"/>
          </a:xfrm>
          <a:prstGeom prst="straightConnector1">
            <a:avLst/>
          </a:prstGeom>
          <a:noFill/>
          <a:ln w="9525">
            <a:solidFill>
              <a:srgbClr val="008000"/>
            </a:solidFill>
            <a:round/>
            <a:headEnd/>
            <a:tailEnd type="arrow" w="med" len="med"/>
          </a:ln>
        </p:spPr>
      </p:cxnSp>
      <p:sp>
        <p:nvSpPr>
          <p:cNvPr id="40973" name="Text Box 15"/>
          <p:cNvSpPr txBox="1">
            <a:spLocks noChangeArrowheads="1"/>
          </p:cNvSpPr>
          <p:nvPr/>
        </p:nvSpPr>
        <p:spPr bwMode="auto">
          <a:xfrm>
            <a:off x="6705600" y="1676400"/>
            <a:ext cx="1828800" cy="1239838"/>
          </a:xfrm>
          <a:prstGeom prst="rect">
            <a:avLst/>
          </a:prstGeom>
          <a:noFill/>
          <a:ln w="9525">
            <a:noFill/>
            <a:miter lim="800000"/>
            <a:headEnd/>
            <a:tailEnd/>
          </a:ln>
        </p:spPr>
        <p:txBody>
          <a:bodyPr>
            <a:prstTxWarp prst="textNoShape">
              <a:avLst/>
            </a:prstTxWarp>
            <a:spAutoFit/>
          </a:bodyPr>
          <a:lstStyle/>
          <a:p>
            <a:r>
              <a:rPr lang="en-US" sz="1600" b="1"/>
              <a:t>Duration of the disturbance </a:t>
            </a:r>
            <a:r>
              <a:rPr lang="en-US" sz="1600"/>
              <a:t>– duration</a:t>
            </a:r>
          </a:p>
          <a:p>
            <a:r>
              <a:rPr lang="en-US" sz="1600"/>
              <a:t>of the dynamic </a:t>
            </a:r>
          </a:p>
          <a:p>
            <a:r>
              <a:rPr lang="en-US" sz="1600"/>
              <a:t>pressure hump</a:t>
            </a:r>
          </a:p>
        </p:txBody>
      </p:sp>
      <p:graphicFrame>
        <p:nvGraphicFramePr>
          <p:cNvPr id="15" name="Object 2"/>
          <p:cNvGraphicFramePr>
            <a:graphicFrameLocks noChangeAspect="1"/>
          </p:cNvGraphicFramePr>
          <p:nvPr>
            <p:extLst/>
          </p:nvPr>
        </p:nvGraphicFramePr>
        <p:xfrm>
          <a:off x="827088" y="2860675"/>
          <a:ext cx="760412" cy="485775"/>
        </p:xfrm>
        <a:graphic>
          <a:graphicData uri="http://schemas.openxmlformats.org/presentationml/2006/ole">
            <mc:AlternateContent xmlns:mc="http://schemas.openxmlformats.org/markup-compatibility/2006">
              <mc:Choice xmlns:v="urn:schemas-microsoft-com:vml" Requires="v">
                <p:oleObj spid="_x0000_s1042" name="Equation" r:id="rId10" imgW="444500" imgH="254000" progId="Equation.3">
                  <p:embed/>
                </p:oleObj>
              </mc:Choice>
              <mc:Fallback>
                <p:oleObj name="Equation" r:id="rId10" imgW="444500" imgH="254000" progId="Equation.3">
                  <p:embed/>
                  <p:pic>
                    <p:nvPicPr>
                      <p:cNvPr id="0" name=""/>
                      <p:cNvPicPr>
                        <a:picLocks noChangeAspect="1" noChangeArrowheads="1"/>
                      </p:cNvPicPr>
                      <p:nvPr/>
                    </p:nvPicPr>
                    <p:blipFill>
                      <a:blip r:embed="rId11"/>
                      <a:srcRect/>
                      <a:stretch>
                        <a:fillRect/>
                      </a:stretch>
                    </p:blipFill>
                    <p:spPr bwMode="auto">
                      <a:xfrm>
                        <a:off x="827088" y="2860675"/>
                        <a:ext cx="760412" cy="485775"/>
                      </a:xfrm>
                      <a:prstGeom prst="rect">
                        <a:avLst/>
                      </a:prstGeom>
                      <a:solidFill>
                        <a:srgbClr val="CCFFFF"/>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4550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3"/>
          <p:cNvSpPr>
            <a:spLocks noChangeArrowheads="1"/>
          </p:cNvSpPr>
          <p:nvPr/>
        </p:nvSpPr>
        <p:spPr bwMode="auto">
          <a:xfrm>
            <a:off x="1371600" y="152400"/>
            <a:ext cx="7315200" cy="838200"/>
          </a:xfrm>
          <a:prstGeom prst="rect">
            <a:avLst/>
          </a:prstGeom>
          <a:noFill/>
          <a:ln w="9525">
            <a:noFill/>
            <a:miter lim="800000"/>
            <a:headEnd/>
            <a:tailEnd/>
          </a:ln>
        </p:spPr>
        <p:txBody>
          <a:bodyPr anchor="ctr">
            <a:prstTxWarp prst="textNoShape">
              <a:avLst/>
            </a:prstTxWarp>
          </a:bodyPr>
          <a:lstStyle/>
          <a:p>
            <a:pPr algn="ctr" eaLnBrk="1" hangingPunct="1"/>
            <a:r>
              <a:rPr lang="en-US" sz="2800" b="1" dirty="0" err="1">
                <a:solidFill>
                  <a:srgbClr val="000000"/>
                </a:solidFill>
              </a:rPr>
              <a:t>Kp</a:t>
            </a:r>
            <a:r>
              <a:rPr lang="en-US" sz="2800" b="1" dirty="0">
                <a:solidFill>
                  <a:srgbClr val="000000"/>
                </a:solidFill>
              </a:rPr>
              <a:t> Index </a:t>
            </a:r>
            <a:r>
              <a:rPr lang="en-US" sz="2800" b="1" dirty="0" smtClean="0">
                <a:solidFill>
                  <a:srgbClr val="000000"/>
                </a:solidFill>
              </a:rPr>
              <a:t>Prediction– Newell Coupling Function</a:t>
            </a:r>
            <a:endParaRPr lang="en-US" sz="2800" dirty="0">
              <a:solidFill>
                <a:srgbClr val="000000"/>
              </a:solidFill>
              <a:latin typeface="Times New Roman" pitchFamily="-110" charset="0"/>
            </a:endParaRPr>
          </a:p>
        </p:txBody>
      </p:sp>
      <p:sp>
        <p:nvSpPr>
          <p:cNvPr id="43014" name="Slide Number Placeholder 1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27A1989-9A32-2C46-8ECE-C8C81A63E1F4}"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17</a:t>
            </a:fld>
            <a:endParaRPr lang="en-GB" smtClean="0">
              <a:latin typeface="Times New Roman" pitchFamily="-110" charset="0"/>
            </a:endParaRPr>
          </a:p>
        </p:txBody>
      </p:sp>
      <p:sp>
        <p:nvSpPr>
          <p:cNvPr id="43015" name="TextBox 6"/>
          <p:cNvSpPr txBox="1">
            <a:spLocks noChangeArrowheads="1"/>
          </p:cNvSpPr>
          <p:nvPr/>
        </p:nvSpPr>
        <p:spPr bwMode="auto">
          <a:xfrm>
            <a:off x="76199" y="1592628"/>
            <a:ext cx="3671835" cy="646331"/>
          </a:xfrm>
          <a:prstGeom prst="rect">
            <a:avLst/>
          </a:prstGeom>
          <a:noFill/>
          <a:ln w="9525">
            <a:noFill/>
            <a:miter lim="800000"/>
            <a:headEnd/>
            <a:tailEnd/>
          </a:ln>
        </p:spPr>
        <p:txBody>
          <a:bodyPr wrap="square">
            <a:prstTxWarp prst="textNoShape">
              <a:avLst/>
            </a:prstTxWarp>
            <a:spAutoFit/>
          </a:bodyPr>
          <a:lstStyle/>
          <a:p>
            <a:r>
              <a:rPr lang="en-US" dirty="0"/>
              <a:t>Magnetic flux opening </a:t>
            </a:r>
            <a:r>
              <a:rPr lang="en-US" dirty="0" smtClean="0"/>
              <a:t>rate </a:t>
            </a:r>
          </a:p>
          <a:p>
            <a:r>
              <a:rPr lang="en-US" dirty="0" smtClean="0"/>
              <a:t>at </a:t>
            </a:r>
            <a:r>
              <a:rPr lang="en-US" dirty="0"/>
              <a:t>the magnetopause</a:t>
            </a:r>
          </a:p>
        </p:txBody>
      </p:sp>
      <p:pic>
        <p:nvPicPr>
          <p:cNvPr id="43016" name="Picture 14" descr="Kp_Newel.tiff"/>
          <p:cNvPicPr>
            <a:picLocks noChangeAspect="1"/>
          </p:cNvPicPr>
          <p:nvPr/>
        </p:nvPicPr>
        <p:blipFill>
          <a:blip r:embed="rId4"/>
          <a:srcRect/>
          <a:stretch>
            <a:fillRect/>
          </a:stretch>
        </p:blipFill>
        <p:spPr bwMode="auto">
          <a:xfrm>
            <a:off x="4953000" y="1219200"/>
            <a:ext cx="2819400" cy="2635250"/>
          </a:xfrm>
          <a:prstGeom prst="rect">
            <a:avLst/>
          </a:prstGeom>
          <a:noFill/>
          <a:ln w="9525">
            <a:noFill/>
            <a:miter lim="800000"/>
            <a:headEnd/>
            <a:tailEnd/>
          </a:ln>
        </p:spPr>
      </p:pic>
      <p:pic>
        <p:nvPicPr>
          <p:cNvPr id="43017" name="Picture 15" descr="Clock_angle.jpg"/>
          <p:cNvPicPr>
            <a:picLocks noChangeAspect="1"/>
          </p:cNvPicPr>
          <p:nvPr/>
        </p:nvPicPr>
        <p:blipFill>
          <a:blip r:embed="rId5"/>
          <a:srcRect/>
          <a:stretch>
            <a:fillRect/>
          </a:stretch>
        </p:blipFill>
        <p:spPr bwMode="auto">
          <a:xfrm>
            <a:off x="781050" y="3429000"/>
            <a:ext cx="1504950" cy="1587500"/>
          </a:xfrm>
          <a:prstGeom prst="rect">
            <a:avLst/>
          </a:prstGeom>
          <a:noFill/>
          <a:ln w="9525">
            <a:noFill/>
            <a:miter lim="800000"/>
            <a:headEnd/>
            <a:tailEnd/>
          </a:ln>
        </p:spPr>
      </p:pic>
      <p:sp>
        <p:nvSpPr>
          <p:cNvPr id="43018" name="TextBox 7"/>
          <p:cNvSpPr txBox="1">
            <a:spLocks noChangeArrowheads="1"/>
          </p:cNvSpPr>
          <p:nvPr/>
        </p:nvSpPr>
        <p:spPr bwMode="auto">
          <a:xfrm>
            <a:off x="1412875" y="3352800"/>
            <a:ext cx="263525" cy="236538"/>
          </a:xfrm>
          <a:prstGeom prst="rect">
            <a:avLst/>
          </a:prstGeom>
          <a:noFill/>
          <a:ln w="9525">
            <a:noFill/>
            <a:miter lim="800000"/>
            <a:headEnd/>
            <a:tailEnd/>
          </a:ln>
        </p:spPr>
        <p:txBody>
          <a:bodyPr wrap="none">
            <a:prstTxWarp prst="textNoShape">
              <a:avLst/>
            </a:prstTxWarp>
            <a:spAutoFit/>
          </a:bodyPr>
          <a:lstStyle/>
          <a:p>
            <a:r>
              <a:rPr lang="en-US" sz="1000" dirty="0"/>
              <a:t>Z</a:t>
            </a:r>
          </a:p>
        </p:txBody>
      </p:sp>
      <p:graphicFrame>
        <p:nvGraphicFramePr>
          <p:cNvPr id="43012" name="Object 4"/>
          <p:cNvGraphicFramePr>
            <a:graphicFrameLocks noChangeAspect="1"/>
          </p:cNvGraphicFramePr>
          <p:nvPr>
            <p:extLst/>
          </p:nvPr>
        </p:nvGraphicFramePr>
        <p:xfrm>
          <a:off x="2835275" y="4495800"/>
          <a:ext cx="4860925" cy="752475"/>
        </p:xfrm>
        <a:graphic>
          <a:graphicData uri="http://schemas.openxmlformats.org/presentationml/2006/ole">
            <mc:AlternateContent xmlns:mc="http://schemas.openxmlformats.org/markup-compatibility/2006">
              <mc:Choice xmlns:v="urn:schemas-microsoft-com:vml" Requires="v">
                <p:oleObj spid="_x0000_s2056" name="Equation" r:id="rId6" imgW="2832100" imgH="393700" progId="Equation.3">
                  <p:embed/>
                </p:oleObj>
              </mc:Choice>
              <mc:Fallback>
                <p:oleObj name="Equation" r:id="rId6" imgW="28321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275" y="4495800"/>
                        <a:ext cx="4860925" cy="752475"/>
                      </a:xfrm>
                      <a:prstGeom prst="rect">
                        <a:avLst/>
                      </a:prstGeom>
                      <a:solidFill>
                        <a:srgbClr val="CCFFFF"/>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300" y="2320924"/>
            <a:ext cx="2489200" cy="4191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2249670"/>
            <a:ext cx="1054100" cy="444500"/>
          </a:xfrm>
          <a:prstGeom prst="rect">
            <a:avLst/>
          </a:prstGeom>
        </p:spPr>
      </p:pic>
    </p:spTree>
    <p:extLst>
      <p:ext uri="{BB962C8B-B14F-4D97-AF65-F5344CB8AC3E}">
        <p14:creationId xmlns:p14="http://schemas.microsoft.com/office/powerpoint/2010/main" val="1999019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813CDC3-05CC-464D-8E0A-41282E3EE359}"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lang="en-GB" smtClean="0">
              <a:latin typeface="Times New Roman" pitchFamily="-110" charset="0"/>
            </a:endParaRPr>
          </a:p>
        </p:txBody>
      </p:sp>
      <p:sp>
        <p:nvSpPr>
          <p:cNvPr id="51203" name="Text Box 3"/>
          <p:cNvSpPr txBox="1">
            <a:spLocks noChangeArrowheads="1"/>
          </p:cNvSpPr>
          <p:nvPr/>
        </p:nvSpPr>
        <p:spPr bwMode="auto">
          <a:xfrm>
            <a:off x="1219200" y="76200"/>
            <a:ext cx="6781800" cy="956288"/>
          </a:xfrm>
          <a:prstGeom prst="rect">
            <a:avLst/>
          </a:prstGeom>
          <a:noFill/>
          <a:ln w="9525">
            <a:noFill/>
            <a:round/>
            <a:headEnd/>
            <a:tailEnd/>
          </a:ln>
        </p:spPr>
        <p:txBody>
          <a:bodyPr wrap="square"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Determination of the </a:t>
            </a:r>
          </a:p>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CME </a:t>
            </a:r>
            <a:r>
              <a:rPr lang="en-GB" sz="2800" b="1" dirty="0">
                <a:solidFill>
                  <a:srgbClr val="000000"/>
                </a:solidFill>
              </a:rPr>
              <a:t>A</a:t>
            </a:r>
            <a:r>
              <a:rPr lang="en-GB" sz="2800" b="1" dirty="0" smtClean="0">
                <a:solidFill>
                  <a:srgbClr val="000000"/>
                </a:solidFill>
              </a:rPr>
              <a:t>rrival Time – clear arrival</a:t>
            </a:r>
            <a:endParaRPr lang="en-GB" sz="2800" b="1" dirty="0">
              <a:solidFill>
                <a:srgbClr val="000000"/>
              </a:solidFill>
            </a:endParaRPr>
          </a:p>
        </p:txBody>
      </p:sp>
      <p:pic>
        <p:nvPicPr>
          <p:cNvPr id="2" name="Picture 1" descr="Timeline_clear_arriv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49680"/>
            <a:ext cx="6019800" cy="2407920"/>
          </a:xfrm>
          <a:prstGeom prst="rect">
            <a:avLst/>
          </a:prstGeom>
        </p:spPr>
      </p:pic>
      <p:pic>
        <p:nvPicPr>
          <p:cNvPr id="7" name="Picture 6" descr="Anim_clear_ariv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815" y="3886200"/>
            <a:ext cx="4536585" cy="2819400"/>
          </a:xfrm>
          <a:prstGeom prst="rect">
            <a:avLst/>
          </a:prstGeom>
        </p:spPr>
      </p:pic>
    </p:spTree>
    <p:extLst>
      <p:ext uri="{BB962C8B-B14F-4D97-AF65-F5344CB8AC3E}">
        <p14:creationId xmlns:p14="http://schemas.microsoft.com/office/powerpoint/2010/main" val="1007327211"/>
      </p:ext>
    </p:extLst>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9805BFB-650B-D045-8674-17FE895F3558}"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lang="en-GB" smtClean="0">
              <a:latin typeface="Times New Roman" pitchFamily="-110" charset="0"/>
            </a:endParaRPr>
          </a:p>
        </p:txBody>
      </p:sp>
      <p:sp>
        <p:nvSpPr>
          <p:cNvPr id="49155" name="Text Box 3"/>
          <p:cNvSpPr txBox="1">
            <a:spLocks noChangeArrowheads="1"/>
          </p:cNvSpPr>
          <p:nvPr/>
        </p:nvSpPr>
        <p:spPr bwMode="auto">
          <a:xfrm>
            <a:off x="1905000" y="152400"/>
            <a:ext cx="5943600" cy="956288"/>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000000"/>
                </a:solidFill>
              </a:rPr>
              <a:t>e</a:t>
            </a:r>
            <a:r>
              <a:rPr lang="en-GB" sz="2800" b="1" dirty="0" smtClean="0">
                <a:solidFill>
                  <a:srgbClr val="000000"/>
                </a:solidFill>
              </a:rPr>
              <a:t>-mail with CME impact </a:t>
            </a:r>
          </a:p>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rPr>
              <a:t>estimate at Earth</a:t>
            </a:r>
            <a:endParaRPr lang="en-GB" sz="2800" b="1" dirty="0">
              <a:solidFill>
                <a:srgbClr val="000000"/>
              </a:solidFill>
            </a:endParaRPr>
          </a:p>
        </p:txBody>
      </p:sp>
      <p:pic>
        <p:nvPicPr>
          <p:cNvPr id="49157" name="Picture 5" descr="CME_estimate_mail_2.tiff"/>
          <p:cNvPicPr>
            <a:picLocks noChangeAspect="1"/>
          </p:cNvPicPr>
          <p:nvPr/>
        </p:nvPicPr>
        <p:blipFill>
          <a:blip r:embed="rId3"/>
          <a:srcRect/>
          <a:stretch>
            <a:fillRect/>
          </a:stretch>
        </p:blipFill>
        <p:spPr bwMode="auto">
          <a:xfrm>
            <a:off x="1981200" y="1219200"/>
            <a:ext cx="5562600" cy="5586413"/>
          </a:xfrm>
          <a:prstGeom prst="rect">
            <a:avLst/>
          </a:prstGeom>
          <a:noFill/>
          <a:ln w="9525">
            <a:noFill/>
            <a:miter lim="800000"/>
            <a:headEnd/>
            <a:tailEnd/>
          </a:ln>
        </p:spPr>
      </p:pic>
      <p:pic>
        <p:nvPicPr>
          <p:cNvPr id="6"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extLst>
      <p:ext uri="{BB962C8B-B14F-4D97-AF65-F5344CB8AC3E}">
        <p14:creationId xmlns:p14="http://schemas.microsoft.com/office/powerpoint/2010/main" val="462203412"/>
      </p:ext>
    </p:extLst>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33800" y="6248399"/>
            <a:ext cx="7162800" cy="2819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2825" y="271389"/>
            <a:ext cx="184640" cy="369320"/>
          </a:xfrm>
          <a:prstGeom prst="rect">
            <a:avLst/>
          </a:prstGeom>
          <a:noFill/>
        </p:spPr>
        <p:txBody>
          <a:bodyPr wrap="none" lIns="91427" tIns="45714" rIns="91427" bIns="45714" rtlCol="0">
            <a:spAutoFit/>
          </a:bodyPr>
          <a:lstStyle/>
          <a:p>
            <a:endParaRPr lang="en-US" dirty="0"/>
          </a:p>
        </p:txBody>
      </p:sp>
      <p:sp>
        <p:nvSpPr>
          <p:cNvPr id="8" name="Title 1"/>
          <p:cNvSpPr>
            <a:spLocks noGrp="1"/>
          </p:cNvSpPr>
          <p:nvPr>
            <p:ph type="title"/>
          </p:nvPr>
        </p:nvSpPr>
        <p:spPr>
          <a:xfrm>
            <a:off x="0" y="-286079"/>
            <a:ext cx="9144000" cy="1143000"/>
          </a:xfrm>
        </p:spPr>
        <p:txBody>
          <a:bodyPr>
            <a:normAutofit/>
          </a:bodyPr>
          <a:lstStyle/>
          <a:p>
            <a:r>
              <a:rPr lang="en-US" sz="3200" dirty="0"/>
              <a:t>Modeling CMEs with WSA-ENLIL+Cone</a:t>
            </a:r>
          </a:p>
        </p:txBody>
      </p:sp>
      <p:sp>
        <p:nvSpPr>
          <p:cNvPr id="6" name="Content Placeholder 2"/>
          <p:cNvSpPr>
            <a:spLocks noGrp="1"/>
          </p:cNvSpPr>
          <p:nvPr>
            <p:ph idx="1"/>
          </p:nvPr>
        </p:nvSpPr>
        <p:spPr>
          <a:xfrm>
            <a:off x="228600" y="762000"/>
            <a:ext cx="8382000" cy="4525963"/>
          </a:xfrm>
        </p:spPr>
        <p:txBody>
          <a:bodyPr>
            <a:normAutofit/>
          </a:bodyPr>
          <a:lstStyle/>
          <a:p>
            <a:r>
              <a:rPr lang="en-US" sz="2100" dirty="0" smtClean="0"/>
              <a:t>WSA-ENLIL is a global 3D MHD model which provides a time-dependent description of the background solar wind plasma and magnetic field into which a spherical or ellipsoid shaped CME can be inserted.</a:t>
            </a:r>
          </a:p>
          <a:p>
            <a:r>
              <a:rPr lang="en-US" sz="2100" dirty="0"/>
              <a:t>A CME-like hydrodynamic structure is launched into the solar wind and magnetic field computed from the WSA coronal model at 21.5 </a:t>
            </a:r>
            <a:r>
              <a:rPr lang="en-US" sz="2100" dirty="0" err="1"/>
              <a:t>R</a:t>
            </a:r>
            <a:r>
              <a:rPr lang="en-US" sz="2100" baseline="-25000" dirty="0" err="1"/>
              <a:t>s</a:t>
            </a:r>
            <a:r>
              <a:rPr lang="en-US" sz="2100" dirty="0" smtClean="0"/>
              <a:t>.</a:t>
            </a:r>
            <a:endParaRPr lang="en-US" sz="500" dirty="0"/>
          </a:p>
        </p:txBody>
      </p:sp>
      <p:sp>
        <p:nvSpPr>
          <p:cNvPr id="10" name="Content Placeholder 2"/>
          <p:cNvSpPr txBox="1">
            <a:spLocks/>
          </p:cNvSpPr>
          <p:nvPr/>
        </p:nvSpPr>
        <p:spPr>
          <a:xfrm>
            <a:off x="533400" y="4038602"/>
            <a:ext cx="8170334" cy="4525963"/>
          </a:xfrm>
          <a:prstGeom prst="rect">
            <a:avLst/>
          </a:prstGeom>
        </p:spPr>
        <p:txBody>
          <a:bodyPr vert="horz" lIns="91427" tIns="45714" rIns="91427" bIns="45714" rtlCol="0">
            <a:normAutofit/>
          </a:bodyPr>
          <a:lstStyle>
            <a:lvl1pPr marL="342853" indent="-342853" algn="l" defTabSz="457138" rtl="0" eaLnBrk="1" latinLnBrk="0" hangingPunct="1">
              <a:spcBef>
                <a:spcPct val="20000"/>
              </a:spcBef>
              <a:buFont typeface="Arial"/>
              <a:buChar char="•"/>
              <a:defRPr sz="3200" kern="1200">
                <a:solidFill>
                  <a:schemeClr val="tx1"/>
                </a:solidFill>
                <a:latin typeface="+mn-lt"/>
                <a:ea typeface="+mn-ea"/>
                <a:cs typeface="+mn-cs"/>
              </a:defRPr>
            </a:lvl1pPr>
            <a:lvl2pPr marL="742849" indent="-285711" algn="l" defTabSz="457138" rtl="0" eaLnBrk="1" latinLnBrk="0" hangingPunct="1">
              <a:spcBef>
                <a:spcPct val="20000"/>
              </a:spcBef>
              <a:buFont typeface="Arial"/>
              <a:buChar char="–"/>
              <a:defRPr sz="2800" kern="1200">
                <a:solidFill>
                  <a:schemeClr val="tx1"/>
                </a:solidFill>
                <a:latin typeface="+mn-lt"/>
                <a:ea typeface="+mn-ea"/>
                <a:cs typeface="+mn-cs"/>
              </a:defRPr>
            </a:lvl2pPr>
            <a:lvl3pPr marL="1142845" indent="-228569" algn="l" defTabSz="457138" rtl="0" eaLnBrk="1" latinLnBrk="0" hangingPunct="1">
              <a:spcBef>
                <a:spcPct val="20000"/>
              </a:spcBef>
              <a:buFont typeface="Arial"/>
              <a:buChar char="•"/>
              <a:defRPr sz="2400" kern="1200">
                <a:solidFill>
                  <a:schemeClr val="tx1"/>
                </a:solidFill>
                <a:latin typeface="+mn-lt"/>
                <a:ea typeface="+mn-ea"/>
                <a:cs typeface="+mn-cs"/>
              </a:defRPr>
            </a:lvl3pPr>
            <a:lvl4pPr marL="1599982" indent="-228569" algn="l" defTabSz="457138" rtl="0" eaLnBrk="1" latinLnBrk="0" hangingPunct="1">
              <a:spcBef>
                <a:spcPct val="20000"/>
              </a:spcBef>
              <a:buFont typeface="Arial"/>
              <a:buChar char="–"/>
              <a:defRPr sz="2000" kern="1200">
                <a:solidFill>
                  <a:schemeClr val="tx1"/>
                </a:solidFill>
                <a:latin typeface="+mn-lt"/>
                <a:ea typeface="+mn-ea"/>
                <a:cs typeface="+mn-cs"/>
              </a:defRPr>
            </a:lvl4pPr>
            <a:lvl5pPr marL="2057120" indent="-228569" algn="l" defTabSz="457138" rtl="0" eaLnBrk="1" latinLnBrk="0" hangingPunct="1">
              <a:spcBef>
                <a:spcPct val="20000"/>
              </a:spcBef>
              <a:buFont typeface="Arial"/>
              <a:buChar char="»"/>
              <a:defRPr sz="2000" kern="1200">
                <a:solidFill>
                  <a:schemeClr val="tx1"/>
                </a:solidFill>
                <a:latin typeface="+mn-lt"/>
                <a:ea typeface="+mn-ea"/>
                <a:cs typeface="+mn-cs"/>
              </a:defRPr>
            </a:lvl5pPr>
            <a:lvl6pPr marL="2514258" indent="-228569"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9"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4" indent="-228569"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1" indent="-228569" algn="l" defTabSz="457138"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500" dirty="0" smtClean="0"/>
          </a:p>
        </p:txBody>
      </p:sp>
      <p:sp>
        <p:nvSpPr>
          <p:cNvPr id="7" name="TextBox 6"/>
          <p:cNvSpPr txBox="1"/>
          <p:nvPr/>
        </p:nvSpPr>
        <p:spPr>
          <a:xfrm>
            <a:off x="228600" y="6211669"/>
            <a:ext cx="7024867" cy="830997"/>
          </a:xfrm>
          <a:prstGeom prst="rect">
            <a:avLst/>
          </a:prstGeom>
          <a:noFill/>
        </p:spPr>
        <p:txBody>
          <a:bodyPr wrap="none" rtlCol="0">
            <a:spAutoFit/>
          </a:bodyPr>
          <a:lstStyle/>
          <a:p>
            <a:r>
              <a:rPr lang="en-US" sz="1600" i="1" dirty="0" smtClean="0">
                <a:latin typeface="Calibri"/>
                <a:cs typeface="Calibri"/>
              </a:rPr>
              <a:t>Model References: </a:t>
            </a:r>
            <a:r>
              <a:rPr lang="en-US" sz="1600" i="1" dirty="0" err="1" smtClean="0">
                <a:latin typeface="Calibri"/>
                <a:cs typeface="Calibri"/>
              </a:rPr>
              <a:t>Arge</a:t>
            </a:r>
            <a:r>
              <a:rPr lang="en-US" sz="1600" i="1" dirty="0" smtClean="0">
                <a:latin typeface="Calibri"/>
                <a:cs typeface="Calibri"/>
              </a:rPr>
              <a:t> and </a:t>
            </a:r>
            <a:r>
              <a:rPr lang="en-US" sz="1600" i="1" dirty="0" err="1" smtClean="0">
                <a:latin typeface="Calibri"/>
                <a:cs typeface="Calibri"/>
              </a:rPr>
              <a:t>Pizzo</a:t>
            </a:r>
            <a:r>
              <a:rPr lang="en-US" sz="1600" i="1" dirty="0" smtClean="0">
                <a:latin typeface="Calibri"/>
                <a:cs typeface="Calibri"/>
              </a:rPr>
              <a:t>, 2000; </a:t>
            </a:r>
            <a:r>
              <a:rPr lang="en-US" sz="1600" i="1" dirty="0" err="1" smtClean="0">
                <a:latin typeface="Calibri"/>
                <a:cs typeface="Calibri"/>
              </a:rPr>
              <a:t>Arge</a:t>
            </a:r>
            <a:r>
              <a:rPr lang="en-US" sz="1600" i="1" dirty="0" smtClean="0">
                <a:latin typeface="Calibri"/>
                <a:cs typeface="Calibri"/>
              </a:rPr>
              <a:t> et al., 2004.</a:t>
            </a:r>
          </a:p>
          <a:p>
            <a:r>
              <a:rPr lang="en-US" sz="1600" i="1" dirty="0" smtClean="0">
                <a:latin typeface="Calibri"/>
                <a:cs typeface="Calibri"/>
              </a:rPr>
              <a:t>                                  </a:t>
            </a:r>
            <a:r>
              <a:rPr lang="en-US" sz="1600" i="1" dirty="0" err="1" smtClean="0">
                <a:latin typeface="Calibri"/>
                <a:cs typeface="Calibri"/>
              </a:rPr>
              <a:t>Odstrcil</a:t>
            </a:r>
            <a:r>
              <a:rPr lang="en-US" sz="1600" i="1" dirty="0" smtClean="0">
                <a:latin typeface="Calibri"/>
                <a:cs typeface="Calibri"/>
              </a:rPr>
              <a:t> et al. 1996; </a:t>
            </a:r>
            <a:r>
              <a:rPr lang="en-US" sz="1600" i="1" dirty="0" err="1" smtClean="0">
                <a:latin typeface="Calibri"/>
                <a:cs typeface="Calibri"/>
              </a:rPr>
              <a:t>Odstrcil</a:t>
            </a:r>
            <a:r>
              <a:rPr lang="en-US" sz="1600" i="1" dirty="0" smtClean="0">
                <a:latin typeface="Calibri"/>
                <a:cs typeface="Calibri"/>
              </a:rPr>
              <a:t> and </a:t>
            </a:r>
            <a:r>
              <a:rPr lang="en-US" sz="1600" i="1" dirty="0" err="1" smtClean="0">
                <a:latin typeface="Calibri"/>
                <a:cs typeface="Calibri"/>
              </a:rPr>
              <a:t>Pizzo</a:t>
            </a:r>
            <a:r>
              <a:rPr lang="en-US" sz="1600" i="1" dirty="0" smtClean="0">
                <a:latin typeface="Calibri"/>
                <a:cs typeface="Calibri"/>
              </a:rPr>
              <a:t>, 1990a,b; </a:t>
            </a:r>
            <a:r>
              <a:rPr lang="en-US" sz="1600" i="1" dirty="0" err="1" smtClean="0">
                <a:latin typeface="Calibri"/>
                <a:cs typeface="Calibri"/>
              </a:rPr>
              <a:t>Odstrcil</a:t>
            </a:r>
            <a:r>
              <a:rPr lang="en-US" sz="1600" i="1" dirty="0" smtClean="0">
                <a:latin typeface="Calibri"/>
                <a:cs typeface="Calibri"/>
              </a:rPr>
              <a:t>, 2003.</a:t>
            </a:r>
          </a:p>
          <a:p>
            <a:r>
              <a:rPr lang="en-US" sz="1600" i="1" dirty="0" smtClean="0">
                <a:latin typeface="Calibri"/>
                <a:cs typeface="Calibri"/>
              </a:rPr>
              <a:t>                                  </a:t>
            </a:r>
            <a:endParaRPr lang="en-US" sz="1600" i="1" dirty="0">
              <a:latin typeface="Calibri"/>
              <a:cs typeface="Calibri"/>
            </a:endParaRPr>
          </a:p>
        </p:txBody>
      </p:sp>
      <p:sp>
        <p:nvSpPr>
          <p:cNvPr id="15" name="Content Placeholder 2"/>
          <p:cNvSpPr txBox="1">
            <a:spLocks/>
          </p:cNvSpPr>
          <p:nvPr/>
        </p:nvSpPr>
        <p:spPr bwMode="auto">
          <a:xfrm>
            <a:off x="228600" y="2590800"/>
            <a:ext cx="3581400" cy="368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itchFamily="-103"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3" charset="0"/>
              <a:buChar char="–"/>
              <a:defRPr sz="2800" kern="1200">
                <a:solidFill>
                  <a:schemeClr val="tx1"/>
                </a:solidFill>
                <a:latin typeface="+mn-lt"/>
                <a:ea typeface="ＭＳ Ｐゴシック" pitchFamily="4" charset="-128"/>
                <a:cs typeface="+mn-cs"/>
              </a:defRPr>
            </a:lvl2pPr>
            <a:lvl3pPr marL="1143000" indent="-228600" algn="l" rtl="0" eaLnBrk="0" fontAlgn="base" hangingPunct="0">
              <a:spcBef>
                <a:spcPct val="20000"/>
              </a:spcBef>
              <a:spcAft>
                <a:spcPct val="0"/>
              </a:spcAft>
              <a:buFont typeface="Arial" pitchFamily="-103" charset="0"/>
              <a:buChar char="•"/>
              <a:defRPr sz="2400" kern="1200">
                <a:solidFill>
                  <a:schemeClr val="tx1"/>
                </a:solidFill>
                <a:latin typeface="+mn-lt"/>
                <a:ea typeface="ＭＳ Ｐゴシック" pitchFamily="4" charset="-128"/>
                <a:cs typeface="+mn-cs"/>
              </a:defRPr>
            </a:lvl3pPr>
            <a:lvl4pPr marL="1600200" indent="-228600" algn="l" rtl="0" eaLnBrk="0" fontAlgn="base" hangingPunct="0">
              <a:spcBef>
                <a:spcPct val="20000"/>
              </a:spcBef>
              <a:spcAft>
                <a:spcPct val="0"/>
              </a:spcAft>
              <a:buFont typeface="Arial" pitchFamily="-103" charset="0"/>
              <a:buChar char="–"/>
              <a:defRPr sz="2000" kern="1200">
                <a:solidFill>
                  <a:schemeClr val="tx1"/>
                </a:solidFill>
                <a:latin typeface="+mn-lt"/>
                <a:ea typeface="ＭＳ Ｐゴシック" pitchFamily="4" charset="-128"/>
                <a:cs typeface="+mn-cs"/>
              </a:defRPr>
            </a:lvl4pPr>
            <a:lvl5pPr marL="2057400" indent="-228600" algn="l" rtl="0" eaLnBrk="0" fontAlgn="base" hangingPunct="0">
              <a:spcBef>
                <a:spcPct val="20000"/>
              </a:spcBef>
              <a:spcAft>
                <a:spcPct val="0"/>
              </a:spcAft>
              <a:buFont typeface="Arial" pitchFamily="-103" charset="0"/>
              <a:buChar char="»"/>
              <a:defRPr sz="2000" kern="1200">
                <a:solidFill>
                  <a:schemeClr val="tx1"/>
                </a:solidFill>
                <a:latin typeface="+mn-lt"/>
                <a:ea typeface="ＭＳ Ｐゴシック" pitchFamily="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00" dirty="0" smtClean="0"/>
              <a:t>WSA coronal maps generated from synoptic </a:t>
            </a:r>
            <a:r>
              <a:rPr lang="en-US" sz="2100" dirty="0" err="1" smtClean="0"/>
              <a:t>magnetograms</a:t>
            </a:r>
            <a:r>
              <a:rPr lang="en-US" sz="2100" dirty="0" smtClean="0"/>
              <a:t> provide the magnetic field and solar wind speed at the boundary between coronal PFSS and </a:t>
            </a:r>
            <a:r>
              <a:rPr lang="en-US" sz="2100" dirty="0" err="1" smtClean="0"/>
              <a:t>heliospheric</a:t>
            </a:r>
            <a:r>
              <a:rPr lang="en-US" sz="2100" dirty="0" smtClean="0"/>
              <a:t> models  </a:t>
            </a:r>
          </a:p>
          <a:p>
            <a:endParaRPr lang="en-US" sz="500" dirty="0" smtClean="0"/>
          </a:p>
          <a:p>
            <a:r>
              <a:rPr lang="en-US" sz="2100" dirty="0" smtClean="0"/>
              <a:t>Other coronal models can also be coupled with ENLIL (e.g. MAS, </a:t>
            </a:r>
            <a:r>
              <a:rPr lang="en-US" sz="2100" dirty="0" err="1" smtClean="0"/>
              <a:t>heliospheric</a:t>
            </a:r>
            <a:r>
              <a:rPr lang="en-US" sz="2100" dirty="0" smtClean="0"/>
              <a:t> tomography).</a:t>
            </a:r>
            <a:endParaRPr lang="en-US" sz="2100" i="1" dirty="0" smtClean="0">
              <a:solidFill>
                <a:srgbClr val="008000"/>
              </a:solidFill>
            </a:endParaRPr>
          </a:p>
          <a:p>
            <a:endParaRPr lang="en-US" sz="500" dirty="0" smtClean="0"/>
          </a:p>
          <a:p>
            <a:endParaRPr lang="en-US" sz="2100" dirty="0" smtClean="0"/>
          </a:p>
          <a:p>
            <a:endParaRPr lang="en-US" sz="2100" dirty="0" smtClean="0"/>
          </a:p>
          <a:p>
            <a:endParaRPr lang="en-US" sz="5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896" y="2721430"/>
            <a:ext cx="5410200" cy="3509591"/>
          </a:xfrm>
          <a:prstGeom prst="rect">
            <a:avLst/>
          </a:prstGeom>
        </p:spPr>
      </p:pic>
    </p:spTree>
    <p:extLst>
      <p:ext uri="{BB962C8B-B14F-4D97-AF65-F5344CB8AC3E}">
        <p14:creationId xmlns:p14="http://schemas.microsoft.com/office/powerpoint/2010/main" val="1184283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7"/>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813CDC3-05CC-464D-8E0A-41282E3EE359}"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20</a:t>
            </a:fld>
            <a:endParaRPr lang="en-GB" smtClean="0">
              <a:latin typeface="Times New Roman" pitchFamily="-110" charset="0"/>
            </a:endParaRPr>
          </a:p>
        </p:txBody>
      </p:sp>
      <p:sp>
        <p:nvSpPr>
          <p:cNvPr id="51203" name="Text Box 3"/>
          <p:cNvSpPr txBox="1">
            <a:spLocks noChangeArrowheads="1"/>
          </p:cNvSpPr>
          <p:nvPr/>
        </p:nvSpPr>
        <p:spPr bwMode="auto">
          <a:xfrm>
            <a:off x="1905000" y="152400"/>
            <a:ext cx="5943600" cy="520700"/>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e-mail for NASA missions</a:t>
            </a:r>
          </a:p>
        </p:txBody>
      </p:sp>
      <p:pic>
        <p:nvPicPr>
          <p:cNvPr id="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00" y="1219200"/>
            <a:ext cx="4889500" cy="5105399"/>
          </a:xfrm>
          <a:prstGeom prst="rect">
            <a:avLst/>
          </a:prstGeom>
        </p:spPr>
      </p:pic>
    </p:spTree>
    <p:extLst>
      <p:ext uri="{BB962C8B-B14F-4D97-AF65-F5344CB8AC3E}">
        <p14:creationId xmlns:p14="http://schemas.microsoft.com/office/powerpoint/2010/main" val="1045190130"/>
      </p:ext>
    </p:extLst>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2jul_6_sxd1_bnd_ani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667001"/>
            <a:ext cx="5486400" cy="6858000"/>
          </a:xfrm>
          <a:prstGeom prst="rect">
            <a:avLst/>
          </a:prstGeom>
        </p:spPr>
      </p:pic>
      <p:sp>
        <p:nvSpPr>
          <p:cNvPr id="16" name="Rectangle 15"/>
          <p:cNvSpPr/>
          <p:nvPr/>
        </p:nvSpPr>
        <p:spPr>
          <a:xfrm>
            <a:off x="3733800" y="6248399"/>
            <a:ext cx="7162800" cy="2819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2825" y="271389"/>
            <a:ext cx="184640" cy="369320"/>
          </a:xfrm>
          <a:prstGeom prst="rect">
            <a:avLst/>
          </a:prstGeom>
          <a:noFill/>
        </p:spPr>
        <p:txBody>
          <a:bodyPr wrap="none" lIns="91427" tIns="45714" rIns="91427" bIns="45714" rtlCol="0">
            <a:spAutoFit/>
          </a:bodyPr>
          <a:lstStyle/>
          <a:p>
            <a:endParaRPr lang="en-US" dirty="0"/>
          </a:p>
        </p:txBody>
      </p:sp>
      <p:sp>
        <p:nvSpPr>
          <p:cNvPr id="8" name="Title 1"/>
          <p:cNvSpPr>
            <a:spLocks noGrp="1"/>
          </p:cNvSpPr>
          <p:nvPr>
            <p:ph type="title"/>
          </p:nvPr>
        </p:nvSpPr>
        <p:spPr>
          <a:xfrm>
            <a:off x="0" y="-286079"/>
            <a:ext cx="9144000" cy="1143000"/>
          </a:xfrm>
        </p:spPr>
        <p:txBody>
          <a:bodyPr>
            <a:normAutofit/>
          </a:bodyPr>
          <a:lstStyle/>
          <a:p>
            <a:r>
              <a:rPr lang="en-US" sz="3200" dirty="0"/>
              <a:t>Modeling CMEs with WSA-ENLIL+Cone</a:t>
            </a:r>
          </a:p>
        </p:txBody>
      </p:sp>
      <p:sp>
        <p:nvSpPr>
          <p:cNvPr id="6" name="Content Placeholder 2"/>
          <p:cNvSpPr>
            <a:spLocks noGrp="1"/>
          </p:cNvSpPr>
          <p:nvPr>
            <p:ph idx="1"/>
          </p:nvPr>
        </p:nvSpPr>
        <p:spPr>
          <a:xfrm>
            <a:off x="228600" y="762000"/>
            <a:ext cx="8382000" cy="4525963"/>
          </a:xfrm>
        </p:spPr>
        <p:txBody>
          <a:bodyPr>
            <a:normAutofit/>
          </a:bodyPr>
          <a:lstStyle/>
          <a:p>
            <a:r>
              <a:rPr lang="en-US" sz="2100" dirty="0" smtClean="0"/>
              <a:t>WSA-ENLIL is a global 3D MHD model which provides a time-dependent description of the background solar wind plasma and magnetic field into which a spherical or ellipsoid shaped CME can be inserted.</a:t>
            </a:r>
          </a:p>
          <a:p>
            <a:r>
              <a:rPr lang="en-US" sz="2100" dirty="0"/>
              <a:t>A CME-like hydrodynamic structure is launched into the solar wind and magnetic field computed from the WSA coronal model at 21.5 </a:t>
            </a:r>
            <a:r>
              <a:rPr lang="en-US" sz="2100" dirty="0" err="1"/>
              <a:t>R</a:t>
            </a:r>
            <a:r>
              <a:rPr lang="en-US" sz="2100" baseline="-25000" dirty="0" err="1"/>
              <a:t>s</a:t>
            </a:r>
            <a:r>
              <a:rPr lang="en-US" sz="2100" dirty="0" smtClean="0"/>
              <a:t>.</a:t>
            </a:r>
            <a:endParaRPr lang="en-US" sz="500" dirty="0"/>
          </a:p>
        </p:txBody>
      </p:sp>
      <p:sp>
        <p:nvSpPr>
          <p:cNvPr id="10" name="Content Placeholder 2"/>
          <p:cNvSpPr txBox="1">
            <a:spLocks/>
          </p:cNvSpPr>
          <p:nvPr/>
        </p:nvSpPr>
        <p:spPr>
          <a:xfrm>
            <a:off x="533400" y="4038602"/>
            <a:ext cx="8170334" cy="4525963"/>
          </a:xfrm>
          <a:prstGeom prst="rect">
            <a:avLst/>
          </a:prstGeom>
        </p:spPr>
        <p:txBody>
          <a:bodyPr vert="horz" lIns="91427" tIns="45714" rIns="91427" bIns="45714" rtlCol="0">
            <a:normAutofit/>
          </a:bodyPr>
          <a:lstStyle>
            <a:lvl1pPr marL="342853" indent="-342853" algn="l" defTabSz="457138" rtl="0" eaLnBrk="1" latinLnBrk="0" hangingPunct="1">
              <a:spcBef>
                <a:spcPct val="20000"/>
              </a:spcBef>
              <a:buFont typeface="Arial"/>
              <a:buChar char="•"/>
              <a:defRPr sz="3200" kern="1200">
                <a:solidFill>
                  <a:schemeClr val="tx1"/>
                </a:solidFill>
                <a:latin typeface="+mn-lt"/>
                <a:ea typeface="+mn-ea"/>
                <a:cs typeface="+mn-cs"/>
              </a:defRPr>
            </a:lvl1pPr>
            <a:lvl2pPr marL="742849" indent="-285711" algn="l" defTabSz="457138" rtl="0" eaLnBrk="1" latinLnBrk="0" hangingPunct="1">
              <a:spcBef>
                <a:spcPct val="20000"/>
              </a:spcBef>
              <a:buFont typeface="Arial"/>
              <a:buChar char="–"/>
              <a:defRPr sz="2800" kern="1200">
                <a:solidFill>
                  <a:schemeClr val="tx1"/>
                </a:solidFill>
                <a:latin typeface="+mn-lt"/>
                <a:ea typeface="+mn-ea"/>
                <a:cs typeface="+mn-cs"/>
              </a:defRPr>
            </a:lvl2pPr>
            <a:lvl3pPr marL="1142845" indent="-228569" algn="l" defTabSz="457138" rtl="0" eaLnBrk="1" latinLnBrk="0" hangingPunct="1">
              <a:spcBef>
                <a:spcPct val="20000"/>
              </a:spcBef>
              <a:buFont typeface="Arial"/>
              <a:buChar char="•"/>
              <a:defRPr sz="2400" kern="1200">
                <a:solidFill>
                  <a:schemeClr val="tx1"/>
                </a:solidFill>
                <a:latin typeface="+mn-lt"/>
                <a:ea typeface="+mn-ea"/>
                <a:cs typeface="+mn-cs"/>
              </a:defRPr>
            </a:lvl3pPr>
            <a:lvl4pPr marL="1599982" indent="-228569" algn="l" defTabSz="457138" rtl="0" eaLnBrk="1" latinLnBrk="0" hangingPunct="1">
              <a:spcBef>
                <a:spcPct val="20000"/>
              </a:spcBef>
              <a:buFont typeface="Arial"/>
              <a:buChar char="–"/>
              <a:defRPr sz="2000" kern="1200">
                <a:solidFill>
                  <a:schemeClr val="tx1"/>
                </a:solidFill>
                <a:latin typeface="+mn-lt"/>
                <a:ea typeface="+mn-ea"/>
                <a:cs typeface="+mn-cs"/>
              </a:defRPr>
            </a:lvl4pPr>
            <a:lvl5pPr marL="2057120" indent="-228569" algn="l" defTabSz="457138" rtl="0" eaLnBrk="1" latinLnBrk="0" hangingPunct="1">
              <a:spcBef>
                <a:spcPct val="20000"/>
              </a:spcBef>
              <a:buFont typeface="Arial"/>
              <a:buChar char="»"/>
              <a:defRPr sz="2000" kern="1200">
                <a:solidFill>
                  <a:schemeClr val="tx1"/>
                </a:solidFill>
                <a:latin typeface="+mn-lt"/>
                <a:ea typeface="+mn-ea"/>
                <a:cs typeface="+mn-cs"/>
              </a:defRPr>
            </a:lvl5pPr>
            <a:lvl6pPr marL="2514258" indent="-228569"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9"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4" indent="-228569"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1" indent="-228569" algn="l" defTabSz="457138"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500" dirty="0" smtClean="0"/>
          </a:p>
        </p:txBody>
      </p:sp>
      <p:sp>
        <p:nvSpPr>
          <p:cNvPr id="7" name="TextBox 6"/>
          <p:cNvSpPr txBox="1"/>
          <p:nvPr/>
        </p:nvSpPr>
        <p:spPr>
          <a:xfrm>
            <a:off x="228600" y="6211669"/>
            <a:ext cx="7024867" cy="830997"/>
          </a:xfrm>
          <a:prstGeom prst="rect">
            <a:avLst/>
          </a:prstGeom>
          <a:noFill/>
        </p:spPr>
        <p:txBody>
          <a:bodyPr wrap="none" rtlCol="0">
            <a:spAutoFit/>
          </a:bodyPr>
          <a:lstStyle/>
          <a:p>
            <a:r>
              <a:rPr lang="en-US" sz="1600" i="1" dirty="0" smtClean="0">
                <a:latin typeface="Calibri"/>
                <a:cs typeface="Calibri"/>
              </a:rPr>
              <a:t>Model References: </a:t>
            </a:r>
            <a:r>
              <a:rPr lang="en-US" sz="1600" i="1" dirty="0" err="1" smtClean="0">
                <a:latin typeface="Calibri"/>
                <a:cs typeface="Calibri"/>
              </a:rPr>
              <a:t>Arge</a:t>
            </a:r>
            <a:r>
              <a:rPr lang="en-US" sz="1600" i="1" dirty="0" smtClean="0">
                <a:latin typeface="Calibri"/>
                <a:cs typeface="Calibri"/>
              </a:rPr>
              <a:t> and </a:t>
            </a:r>
            <a:r>
              <a:rPr lang="en-US" sz="1600" i="1" dirty="0" err="1" smtClean="0">
                <a:latin typeface="Calibri"/>
                <a:cs typeface="Calibri"/>
              </a:rPr>
              <a:t>Pizzo</a:t>
            </a:r>
            <a:r>
              <a:rPr lang="en-US" sz="1600" i="1" dirty="0" smtClean="0">
                <a:latin typeface="Calibri"/>
                <a:cs typeface="Calibri"/>
              </a:rPr>
              <a:t>, 2000; </a:t>
            </a:r>
            <a:r>
              <a:rPr lang="en-US" sz="1600" i="1" dirty="0" err="1" smtClean="0">
                <a:latin typeface="Calibri"/>
                <a:cs typeface="Calibri"/>
              </a:rPr>
              <a:t>Arge</a:t>
            </a:r>
            <a:r>
              <a:rPr lang="en-US" sz="1600" i="1" dirty="0" smtClean="0">
                <a:latin typeface="Calibri"/>
                <a:cs typeface="Calibri"/>
              </a:rPr>
              <a:t> et al., 2004.</a:t>
            </a:r>
          </a:p>
          <a:p>
            <a:r>
              <a:rPr lang="en-US" sz="1600" i="1" dirty="0" smtClean="0">
                <a:latin typeface="Calibri"/>
                <a:cs typeface="Calibri"/>
              </a:rPr>
              <a:t>                                  </a:t>
            </a:r>
            <a:r>
              <a:rPr lang="en-US" sz="1600" i="1" dirty="0" err="1" smtClean="0">
                <a:latin typeface="Calibri"/>
                <a:cs typeface="Calibri"/>
              </a:rPr>
              <a:t>Odstrcil</a:t>
            </a:r>
            <a:r>
              <a:rPr lang="en-US" sz="1600" i="1" dirty="0" smtClean="0">
                <a:latin typeface="Calibri"/>
                <a:cs typeface="Calibri"/>
              </a:rPr>
              <a:t> et al. 1996; </a:t>
            </a:r>
            <a:r>
              <a:rPr lang="en-US" sz="1600" i="1" dirty="0" err="1" smtClean="0">
                <a:latin typeface="Calibri"/>
                <a:cs typeface="Calibri"/>
              </a:rPr>
              <a:t>Odstrcil</a:t>
            </a:r>
            <a:r>
              <a:rPr lang="en-US" sz="1600" i="1" dirty="0" smtClean="0">
                <a:latin typeface="Calibri"/>
                <a:cs typeface="Calibri"/>
              </a:rPr>
              <a:t> and </a:t>
            </a:r>
            <a:r>
              <a:rPr lang="en-US" sz="1600" i="1" dirty="0" err="1" smtClean="0">
                <a:latin typeface="Calibri"/>
                <a:cs typeface="Calibri"/>
              </a:rPr>
              <a:t>Pizzo</a:t>
            </a:r>
            <a:r>
              <a:rPr lang="en-US" sz="1600" i="1" dirty="0" smtClean="0">
                <a:latin typeface="Calibri"/>
                <a:cs typeface="Calibri"/>
              </a:rPr>
              <a:t>, 1990a,b; </a:t>
            </a:r>
            <a:r>
              <a:rPr lang="en-US" sz="1600" i="1" dirty="0" err="1" smtClean="0">
                <a:latin typeface="Calibri"/>
                <a:cs typeface="Calibri"/>
              </a:rPr>
              <a:t>Odstrcil</a:t>
            </a:r>
            <a:r>
              <a:rPr lang="en-US" sz="1600" i="1" dirty="0" smtClean="0">
                <a:latin typeface="Calibri"/>
                <a:cs typeface="Calibri"/>
              </a:rPr>
              <a:t>, 2003.</a:t>
            </a:r>
          </a:p>
          <a:p>
            <a:r>
              <a:rPr lang="en-US" sz="1600" i="1" dirty="0" smtClean="0">
                <a:latin typeface="Calibri"/>
                <a:cs typeface="Calibri"/>
              </a:rPr>
              <a:t>                                  </a:t>
            </a:r>
            <a:endParaRPr lang="en-US" sz="1600" i="1" dirty="0">
              <a:latin typeface="Calibri"/>
              <a:cs typeface="Calibri"/>
            </a:endParaRPr>
          </a:p>
        </p:txBody>
      </p:sp>
      <p:sp>
        <p:nvSpPr>
          <p:cNvPr id="15" name="Content Placeholder 2"/>
          <p:cNvSpPr txBox="1">
            <a:spLocks/>
          </p:cNvSpPr>
          <p:nvPr/>
        </p:nvSpPr>
        <p:spPr bwMode="auto">
          <a:xfrm>
            <a:off x="228600" y="2590800"/>
            <a:ext cx="3581400" cy="368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itchFamily="-103"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3" charset="0"/>
              <a:buChar char="–"/>
              <a:defRPr sz="2800" kern="1200">
                <a:solidFill>
                  <a:schemeClr val="tx1"/>
                </a:solidFill>
                <a:latin typeface="+mn-lt"/>
                <a:ea typeface="ＭＳ Ｐゴシック" pitchFamily="4" charset="-128"/>
                <a:cs typeface="+mn-cs"/>
              </a:defRPr>
            </a:lvl2pPr>
            <a:lvl3pPr marL="1143000" indent="-228600" algn="l" rtl="0" eaLnBrk="0" fontAlgn="base" hangingPunct="0">
              <a:spcBef>
                <a:spcPct val="20000"/>
              </a:spcBef>
              <a:spcAft>
                <a:spcPct val="0"/>
              </a:spcAft>
              <a:buFont typeface="Arial" pitchFamily="-103" charset="0"/>
              <a:buChar char="•"/>
              <a:defRPr sz="2400" kern="1200">
                <a:solidFill>
                  <a:schemeClr val="tx1"/>
                </a:solidFill>
                <a:latin typeface="+mn-lt"/>
                <a:ea typeface="ＭＳ Ｐゴシック" pitchFamily="4" charset="-128"/>
                <a:cs typeface="+mn-cs"/>
              </a:defRPr>
            </a:lvl3pPr>
            <a:lvl4pPr marL="1600200" indent="-228600" algn="l" rtl="0" eaLnBrk="0" fontAlgn="base" hangingPunct="0">
              <a:spcBef>
                <a:spcPct val="20000"/>
              </a:spcBef>
              <a:spcAft>
                <a:spcPct val="0"/>
              </a:spcAft>
              <a:buFont typeface="Arial" pitchFamily="-103" charset="0"/>
              <a:buChar char="–"/>
              <a:defRPr sz="2000" kern="1200">
                <a:solidFill>
                  <a:schemeClr val="tx1"/>
                </a:solidFill>
                <a:latin typeface="+mn-lt"/>
                <a:ea typeface="ＭＳ Ｐゴシック" pitchFamily="4" charset="-128"/>
                <a:cs typeface="+mn-cs"/>
              </a:defRPr>
            </a:lvl4pPr>
            <a:lvl5pPr marL="2057400" indent="-228600" algn="l" rtl="0" eaLnBrk="0" fontAlgn="base" hangingPunct="0">
              <a:spcBef>
                <a:spcPct val="20000"/>
              </a:spcBef>
              <a:spcAft>
                <a:spcPct val="0"/>
              </a:spcAft>
              <a:buFont typeface="Arial" pitchFamily="-103" charset="0"/>
              <a:buChar char="»"/>
              <a:defRPr sz="2000" kern="1200">
                <a:solidFill>
                  <a:schemeClr val="tx1"/>
                </a:solidFill>
                <a:latin typeface="+mn-lt"/>
                <a:ea typeface="ＭＳ Ｐゴシック" pitchFamily="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00" dirty="0" smtClean="0"/>
              <a:t>WSA coronal maps generated from synoptic </a:t>
            </a:r>
            <a:r>
              <a:rPr lang="en-US" sz="2100" dirty="0" err="1" smtClean="0"/>
              <a:t>magnetograms</a:t>
            </a:r>
            <a:r>
              <a:rPr lang="en-US" sz="2100" dirty="0" smtClean="0"/>
              <a:t> provide the magnetic field and solar wind speed at the boundary between coronal PFSS and </a:t>
            </a:r>
            <a:r>
              <a:rPr lang="en-US" sz="2100" dirty="0" err="1" smtClean="0"/>
              <a:t>heliospheric</a:t>
            </a:r>
            <a:r>
              <a:rPr lang="en-US" sz="2100" dirty="0" smtClean="0"/>
              <a:t> models  </a:t>
            </a:r>
          </a:p>
          <a:p>
            <a:endParaRPr lang="en-US" sz="500" dirty="0" smtClean="0"/>
          </a:p>
          <a:p>
            <a:r>
              <a:rPr lang="en-US" sz="2100" dirty="0" smtClean="0"/>
              <a:t>Other coronal models can also be coupled with ENLIL (e.g. MAS, </a:t>
            </a:r>
            <a:r>
              <a:rPr lang="en-US" sz="2100" dirty="0" err="1" smtClean="0"/>
              <a:t>heliospheric</a:t>
            </a:r>
            <a:r>
              <a:rPr lang="en-US" sz="2100" dirty="0" smtClean="0"/>
              <a:t> tomography).</a:t>
            </a:r>
            <a:endParaRPr lang="en-US" sz="2100" i="1" dirty="0" smtClean="0">
              <a:solidFill>
                <a:srgbClr val="008000"/>
              </a:solidFill>
            </a:endParaRPr>
          </a:p>
          <a:p>
            <a:endParaRPr lang="en-US" sz="500" dirty="0" smtClean="0"/>
          </a:p>
          <a:p>
            <a:endParaRPr lang="en-US" sz="2100" dirty="0" smtClean="0"/>
          </a:p>
          <a:p>
            <a:endParaRPr lang="en-US" sz="2100" dirty="0" smtClean="0"/>
          </a:p>
          <a:p>
            <a:endParaRPr lang="en-US" sz="500" dirty="0" smtClean="0"/>
          </a:p>
        </p:txBody>
      </p:sp>
    </p:spTree>
    <p:extLst>
      <p:ext uri="{BB962C8B-B14F-4D97-AF65-F5344CB8AC3E}">
        <p14:creationId xmlns:p14="http://schemas.microsoft.com/office/powerpoint/2010/main" val="1138848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33800" y="6248399"/>
            <a:ext cx="7162800" cy="2819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2825" y="271389"/>
            <a:ext cx="184640" cy="369320"/>
          </a:xfrm>
          <a:prstGeom prst="rect">
            <a:avLst/>
          </a:prstGeom>
          <a:noFill/>
        </p:spPr>
        <p:txBody>
          <a:bodyPr wrap="none" lIns="91427" tIns="45714" rIns="91427" bIns="45714" rtlCol="0">
            <a:spAutoFit/>
          </a:bodyPr>
          <a:lstStyle/>
          <a:p>
            <a:endParaRPr lang="en-US" dirty="0"/>
          </a:p>
        </p:txBody>
      </p:sp>
      <p:sp>
        <p:nvSpPr>
          <p:cNvPr id="8" name="Title 1"/>
          <p:cNvSpPr>
            <a:spLocks noGrp="1"/>
          </p:cNvSpPr>
          <p:nvPr>
            <p:ph type="title"/>
          </p:nvPr>
        </p:nvSpPr>
        <p:spPr>
          <a:xfrm>
            <a:off x="0" y="-286079"/>
            <a:ext cx="9144000" cy="1143000"/>
          </a:xfrm>
        </p:spPr>
        <p:txBody>
          <a:bodyPr>
            <a:normAutofit/>
          </a:bodyPr>
          <a:lstStyle/>
          <a:p>
            <a:r>
              <a:rPr lang="en-US" sz="3200" dirty="0"/>
              <a:t>Modeling CMEs with WSA-ENLIL+Cone</a:t>
            </a:r>
          </a:p>
        </p:txBody>
      </p:sp>
      <p:sp>
        <p:nvSpPr>
          <p:cNvPr id="6" name="Content Placeholder 2"/>
          <p:cNvSpPr>
            <a:spLocks noGrp="1"/>
          </p:cNvSpPr>
          <p:nvPr>
            <p:ph idx="1"/>
          </p:nvPr>
        </p:nvSpPr>
        <p:spPr>
          <a:xfrm>
            <a:off x="228600" y="762000"/>
            <a:ext cx="8382000" cy="4525963"/>
          </a:xfrm>
        </p:spPr>
        <p:txBody>
          <a:bodyPr>
            <a:normAutofit/>
          </a:bodyPr>
          <a:lstStyle/>
          <a:p>
            <a:r>
              <a:rPr lang="en-US" sz="2100" dirty="0" smtClean="0"/>
              <a:t>WSA-ENLIL is a global 3D MHD model which provides a time-dependent description of the background solar wind plasma and magnetic field into which a spherical or ellipsoid shaped CME can be inserted.</a:t>
            </a:r>
          </a:p>
          <a:p>
            <a:r>
              <a:rPr lang="en-US" sz="2100" dirty="0"/>
              <a:t>A CME-like hydrodynamic structure is launched into the solar wind and magnetic field computed from the WSA coronal model at 21.5 </a:t>
            </a:r>
            <a:r>
              <a:rPr lang="en-US" sz="2100" dirty="0" err="1"/>
              <a:t>R</a:t>
            </a:r>
            <a:r>
              <a:rPr lang="en-US" sz="2100" baseline="-25000" dirty="0" err="1"/>
              <a:t>s</a:t>
            </a:r>
            <a:r>
              <a:rPr lang="en-US" sz="2100" dirty="0" smtClean="0"/>
              <a:t>.</a:t>
            </a:r>
            <a:endParaRPr lang="en-US" sz="500" dirty="0"/>
          </a:p>
        </p:txBody>
      </p:sp>
      <p:sp>
        <p:nvSpPr>
          <p:cNvPr id="10" name="Content Placeholder 2"/>
          <p:cNvSpPr txBox="1">
            <a:spLocks/>
          </p:cNvSpPr>
          <p:nvPr/>
        </p:nvSpPr>
        <p:spPr>
          <a:xfrm>
            <a:off x="533400" y="4038602"/>
            <a:ext cx="8170334" cy="4525963"/>
          </a:xfrm>
          <a:prstGeom prst="rect">
            <a:avLst/>
          </a:prstGeom>
        </p:spPr>
        <p:txBody>
          <a:bodyPr vert="horz" lIns="91427" tIns="45714" rIns="91427" bIns="45714" rtlCol="0">
            <a:normAutofit/>
          </a:bodyPr>
          <a:lstStyle>
            <a:lvl1pPr marL="342853" indent="-342853" algn="l" defTabSz="457138" rtl="0" eaLnBrk="1" latinLnBrk="0" hangingPunct="1">
              <a:spcBef>
                <a:spcPct val="20000"/>
              </a:spcBef>
              <a:buFont typeface="Arial"/>
              <a:buChar char="•"/>
              <a:defRPr sz="3200" kern="1200">
                <a:solidFill>
                  <a:schemeClr val="tx1"/>
                </a:solidFill>
                <a:latin typeface="+mn-lt"/>
                <a:ea typeface="+mn-ea"/>
                <a:cs typeface="+mn-cs"/>
              </a:defRPr>
            </a:lvl1pPr>
            <a:lvl2pPr marL="742849" indent="-285711" algn="l" defTabSz="457138" rtl="0" eaLnBrk="1" latinLnBrk="0" hangingPunct="1">
              <a:spcBef>
                <a:spcPct val="20000"/>
              </a:spcBef>
              <a:buFont typeface="Arial"/>
              <a:buChar char="–"/>
              <a:defRPr sz="2800" kern="1200">
                <a:solidFill>
                  <a:schemeClr val="tx1"/>
                </a:solidFill>
                <a:latin typeface="+mn-lt"/>
                <a:ea typeface="+mn-ea"/>
                <a:cs typeface="+mn-cs"/>
              </a:defRPr>
            </a:lvl2pPr>
            <a:lvl3pPr marL="1142845" indent="-228569" algn="l" defTabSz="457138" rtl="0" eaLnBrk="1" latinLnBrk="0" hangingPunct="1">
              <a:spcBef>
                <a:spcPct val="20000"/>
              </a:spcBef>
              <a:buFont typeface="Arial"/>
              <a:buChar char="•"/>
              <a:defRPr sz="2400" kern="1200">
                <a:solidFill>
                  <a:schemeClr val="tx1"/>
                </a:solidFill>
                <a:latin typeface="+mn-lt"/>
                <a:ea typeface="+mn-ea"/>
                <a:cs typeface="+mn-cs"/>
              </a:defRPr>
            </a:lvl3pPr>
            <a:lvl4pPr marL="1599982" indent="-228569" algn="l" defTabSz="457138" rtl="0" eaLnBrk="1" latinLnBrk="0" hangingPunct="1">
              <a:spcBef>
                <a:spcPct val="20000"/>
              </a:spcBef>
              <a:buFont typeface="Arial"/>
              <a:buChar char="–"/>
              <a:defRPr sz="2000" kern="1200">
                <a:solidFill>
                  <a:schemeClr val="tx1"/>
                </a:solidFill>
                <a:latin typeface="+mn-lt"/>
                <a:ea typeface="+mn-ea"/>
                <a:cs typeface="+mn-cs"/>
              </a:defRPr>
            </a:lvl4pPr>
            <a:lvl5pPr marL="2057120" indent="-228569" algn="l" defTabSz="457138" rtl="0" eaLnBrk="1" latinLnBrk="0" hangingPunct="1">
              <a:spcBef>
                <a:spcPct val="20000"/>
              </a:spcBef>
              <a:buFont typeface="Arial"/>
              <a:buChar char="»"/>
              <a:defRPr sz="2000" kern="1200">
                <a:solidFill>
                  <a:schemeClr val="tx1"/>
                </a:solidFill>
                <a:latin typeface="+mn-lt"/>
                <a:ea typeface="+mn-ea"/>
                <a:cs typeface="+mn-cs"/>
              </a:defRPr>
            </a:lvl5pPr>
            <a:lvl6pPr marL="2514258" indent="-228569" algn="l" defTabSz="457138" rtl="0" eaLnBrk="1" latinLnBrk="0" hangingPunct="1">
              <a:spcBef>
                <a:spcPct val="20000"/>
              </a:spcBef>
              <a:buFont typeface="Arial"/>
              <a:buChar char="•"/>
              <a:defRPr sz="2000" kern="1200">
                <a:solidFill>
                  <a:schemeClr val="tx1"/>
                </a:solidFill>
                <a:latin typeface="+mn-lt"/>
                <a:ea typeface="+mn-ea"/>
                <a:cs typeface="+mn-cs"/>
              </a:defRPr>
            </a:lvl6pPr>
            <a:lvl7pPr marL="2971396" indent="-228569" algn="l" defTabSz="457138" rtl="0" eaLnBrk="1" latinLnBrk="0" hangingPunct="1">
              <a:spcBef>
                <a:spcPct val="20000"/>
              </a:spcBef>
              <a:buFont typeface="Arial"/>
              <a:buChar char="•"/>
              <a:defRPr sz="2000" kern="1200">
                <a:solidFill>
                  <a:schemeClr val="tx1"/>
                </a:solidFill>
                <a:latin typeface="+mn-lt"/>
                <a:ea typeface="+mn-ea"/>
                <a:cs typeface="+mn-cs"/>
              </a:defRPr>
            </a:lvl7pPr>
            <a:lvl8pPr marL="3428534" indent="-228569" algn="l" defTabSz="457138" rtl="0" eaLnBrk="1" latinLnBrk="0" hangingPunct="1">
              <a:spcBef>
                <a:spcPct val="20000"/>
              </a:spcBef>
              <a:buFont typeface="Arial"/>
              <a:buChar char="•"/>
              <a:defRPr sz="2000" kern="1200">
                <a:solidFill>
                  <a:schemeClr val="tx1"/>
                </a:solidFill>
                <a:latin typeface="+mn-lt"/>
                <a:ea typeface="+mn-ea"/>
                <a:cs typeface="+mn-cs"/>
              </a:defRPr>
            </a:lvl8pPr>
            <a:lvl9pPr marL="3885671" indent="-228569" algn="l" defTabSz="457138"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500" dirty="0" smtClean="0"/>
          </a:p>
        </p:txBody>
      </p:sp>
      <p:sp>
        <p:nvSpPr>
          <p:cNvPr id="7" name="TextBox 6"/>
          <p:cNvSpPr txBox="1"/>
          <p:nvPr/>
        </p:nvSpPr>
        <p:spPr>
          <a:xfrm>
            <a:off x="228600" y="6211669"/>
            <a:ext cx="7024867" cy="830997"/>
          </a:xfrm>
          <a:prstGeom prst="rect">
            <a:avLst/>
          </a:prstGeom>
          <a:noFill/>
        </p:spPr>
        <p:txBody>
          <a:bodyPr wrap="none" rtlCol="0">
            <a:spAutoFit/>
          </a:bodyPr>
          <a:lstStyle/>
          <a:p>
            <a:r>
              <a:rPr lang="en-US" sz="1600" i="1" dirty="0" smtClean="0">
                <a:latin typeface="Calibri"/>
                <a:cs typeface="Calibri"/>
              </a:rPr>
              <a:t>Model References: </a:t>
            </a:r>
            <a:r>
              <a:rPr lang="en-US" sz="1600" i="1" dirty="0" err="1" smtClean="0">
                <a:latin typeface="Calibri"/>
                <a:cs typeface="Calibri"/>
              </a:rPr>
              <a:t>Arge</a:t>
            </a:r>
            <a:r>
              <a:rPr lang="en-US" sz="1600" i="1" dirty="0" smtClean="0">
                <a:latin typeface="Calibri"/>
                <a:cs typeface="Calibri"/>
              </a:rPr>
              <a:t> and </a:t>
            </a:r>
            <a:r>
              <a:rPr lang="en-US" sz="1600" i="1" dirty="0" err="1" smtClean="0">
                <a:latin typeface="Calibri"/>
                <a:cs typeface="Calibri"/>
              </a:rPr>
              <a:t>Pizzo</a:t>
            </a:r>
            <a:r>
              <a:rPr lang="en-US" sz="1600" i="1" dirty="0" smtClean="0">
                <a:latin typeface="Calibri"/>
                <a:cs typeface="Calibri"/>
              </a:rPr>
              <a:t>, 2000; </a:t>
            </a:r>
            <a:r>
              <a:rPr lang="en-US" sz="1600" i="1" dirty="0" err="1" smtClean="0">
                <a:latin typeface="Calibri"/>
                <a:cs typeface="Calibri"/>
              </a:rPr>
              <a:t>Arge</a:t>
            </a:r>
            <a:r>
              <a:rPr lang="en-US" sz="1600" i="1" dirty="0" smtClean="0">
                <a:latin typeface="Calibri"/>
                <a:cs typeface="Calibri"/>
              </a:rPr>
              <a:t> et al., 2004.</a:t>
            </a:r>
          </a:p>
          <a:p>
            <a:r>
              <a:rPr lang="en-US" sz="1600" i="1" dirty="0" smtClean="0">
                <a:latin typeface="Calibri"/>
                <a:cs typeface="Calibri"/>
              </a:rPr>
              <a:t>                                  </a:t>
            </a:r>
            <a:r>
              <a:rPr lang="en-US" sz="1600" i="1" dirty="0" err="1" smtClean="0">
                <a:latin typeface="Calibri"/>
                <a:cs typeface="Calibri"/>
              </a:rPr>
              <a:t>Odstrcil</a:t>
            </a:r>
            <a:r>
              <a:rPr lang="en-US" sz="1600" i="1" dirty="0" smtClean="0">
                <a:latin typeface="Calibri"/>
                <a:cs typeface="Calibri"/>
              </a:rPr>
              <a:t> et al. 1996; </a:t>
            </a:r>
            <a:r>
              <a:rPr lang="en-US" sz="1600" i="1" dirty="0" err="1" smtClean="0">
                <a:latin typeface="Calibri"/>
                <a:cs typeface="Calibri"/>
              </a:rPr>
              <a:t>Odstrcil</a:t>
            </a:r>
            <a:r>
              <a:rPr lang="en-US" sz="1600" i="1" dirty="0" smtClean="0">
                <a:latin typeface="Calibri"/>
                <a:cs typeface="Calibri"/>
              </a:rPr>
              <a:t> and </a:t>
            </a:r>
            <a:r>
              <a:rPr lang="en-US" sz="1600" i="1" dirty="0" err="1" smtClean="0">
                <a:latin typeface="Calibri"/>
                <a:cs typeface="Calibri"/>
              </a:rPr>
              <a:t>Pizzo</a:t>
            </a:r>
            <a:r>
              <a:rPr lang="en-US" sz="1600" i="1" dirty="0" smtClean="0">
                <a:latin typeface="Calibri"/>
                <a:cs typeface="Calibri"/>
              </a:rPr>
              <a:t>, 1990a,b; </a:t>
            </a:r>
            <a:r>
              <a:rPr lang="en-US" sz="1600" i="1" dirty="0" err="1" smtClean="0">
                <a:latin typeface="Calibri"/>
                <a:cs typeface="Calibri"/>
              </a:rPr>
              <a:t>Odstrcil</a:t>
            </a:r>
            <a:r>
              <a:rPr lang="en-US" sz="1600" i="1" dirty="0" smtClean="0">
                <a:latin typeface="Calibri"/>
                <a:cs typeface="Calibri"/>
              </a:rPr>
              <a:t>, 2003.</a:t>
            </a:r>
          </a:p>
          <a:p>
            <a:r>
              <a:rPr lang="en-US" sz="1600" i="1" dirty="0" smtClean="0">
                <a:latin typeface="Calibri"/>
                <a:cs typeface="Calibri"/>
              </a:rPr>
              <a:t>                                  </a:t>
            </a:r>
            <a:endParaRPr lang="en-US" sz="1600" i="1" dirty="0">
              <a:latin typeface="Calibri"/>
              <a:cs typeface="Calibri"/>
            </a:endParaRPr>
          </a:p>
        </p:txBody>
      </p:sp>
      <p:sp>
        <p:nvSpPr>
          <p:cNvPr id="15" name="Content Placeholder 2"/>
          <p:cNvSpPr txBox="1">
            <a:spLocks/>
          </p:cNvSpPr>
          <p:nvPr/>
        </p:nvSpPr>
        <p:spPr bwMode="auto">
          <a:xfrm>
            <a:off x="228600" y="2590800"/>
            <a:ext cx="3581400" cy="368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itchFamily="-103"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3" charset="0"/>
              <a:buChar char="–"/>
              <a:defRPr sz="2800" kern="1200">
                <a:solidFill>
                  <a:schemeClr val="tx1"/>
                </a:solidFill>
                <a:latin typeface="+mn-lt"/>
                <a:ea typeface="ＭＳ Ｐゴシック" pitchFamily="4" charset="-128"/>
                <a:cs typeface="+mn-cs"/>
              </a:defRPr>
            </a:lvl2pPr>
            <a:lvl3pPr marL="1143000" indent="-228600" algn="l" rtl="0" eaLnBrk="0" fontAlgn="base" hangingPunct="0">
              <a:spcBef>
                <a:spcPct val="20000"/>
              </a:spcBef>
              <a:spcAft>
                <a:spcPct val="0"/>
              </a:spcAft>
              <a:buFont typeface="Arial" pitchFamily="-103" charset="0"/>
              <a:buChar char="•"/>
              <a:defRPr sz="2400" kern="1200">
                <a:solidFill>
                  <a:schemeClr val="tx1"/>
                </a:solidFill>
                <a:latin typeface="+mn-lt"/>
                <a:ea typeface="ＭＳ Ｐゴシック" pitchFamily="4" charset="-128"/>
                <a:cs typeface="+mn-cs"/>
              </a:defRPr>
            </a:lvl3pPr>
            <a:lvl4pPr marL="1600200" indent="-228600" algn="l" rtl="0" eaLnBrk="0" fontAlgn="base" hangingPunct="0">
              <a:spcBef>
                <a:spcPct val="20000"/>
              </a:spcBef>
              <a:spcAft>
                <a:spcPct val="0"/>
              </a:spcAft>
              <a:buFont typeface="Arial" pitchFamily="-103" charset="0"/>
              <a:buChar char="–"/>
              <a:defRPr sz="2000" kern="1200">
                <a:solidFill>
                  <a:schemeClr val="tx1"/>
                </a:solidFill>
                <a:latin typeface="+mn-lt"/>
                <a:ea typeface="ＭＳ Ｐゴシック" pitchFamily="4" charset="-128"/>
                <a:cs typeface="+mn-cs"/>
              </a:defRPr>
            </a:lvl4pPr>
            <a:lvl5pPr marL="2057400" indent="-228600" algn="l" rtl="0" eaLnBrk="0" fontAlgn="base" hangingPunct="0">
              <a:spcBef>
                <a:spcPct val="20000"/>
              </a:spcBef>
              <a:spcAft>
                <a:spcPct val="0"/>
              </a:spcAft>
              <a:buFont typeface="Arial" pitchFamily="-103" charset="0"/>
              <a:buChar char="»"/>
              <a:defRPr sz="2000" kern="1200">
                <a:solidFill>
                  <a:schemeClr val="tx1"/>
                </a:solidFill>
                <a:latin typeface="+mn-lt"/>
                <a:ea typeface="ＭＳ Ｐゴシック" pitchFamily="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00" dirty="0" smtClean="0"/>
              <a:t>WSA coronal maps generated from synoptic </a:t>
            </a:r>
            <a:r>
              <a:rPr lang="en-US" sz="2100" dirty="0" err="1" smtClean="0"/>
              <a:t>magnetograms</a:t>
            </a:r>
            <a:r>
              <a:rPr lang="en-US" sz="2100" dirty="0" smtClean="0"/>
              <a:t> provide the magnetic field and solar wind speed at the boundary between coronal PFSS and </a:t>
            </a:r>
            <a:r>
              <a:rPr lang="en-US" sz="2100" dirty="0" err="1" smtClean="0"/>
              <a:t>heliospheric</a:t>
            </a:r>
            <a:r>
              <a:rPr lang="en-US" sz="2100" dirty="0" smtClean="0"/>
              <a:t> models  </a:t>
            </a:r>
          </a:p>
          <a:p>
            <a:endParaRPr lang="en-US" sz="500" dirty="0" smtClean="0"/>
          </a:p>
          <a:p>
            <a:r>
              <a:rPr lang="en-US" sz="2100" dirty="0" smtClean="0"/>
              <a:t>Other coronal models can also be coupled with ENLIL (e.g. MAS, </a:t>
            </a:r>
            <a:r>
              <a:rPr lang="en-US" sz="2100" dirty="0" err="1" smtClean="0"/>
              <a:t>heliospheric</a:t>
            </a:r>
            <a:r>
              <a:rPr lang="en-US" sz="2100" dirty="0" smtClean="0"/>
              <a:t> tomography).</a:t>
            </a:r>
            <a:endParaRPr lang="en-US" sz="2100" i="1" dirty="0" smtClean="0">
              <a:solidFill>
                <a:srgbClr val="008000"/>
              </a:solidFill>
            </a:endParaRPr>
          </a:p>
          <a:p>
            <a:endParaRPr lang="en-US" sz="500" dirty="0" smtClean="0"/>
          </a:p>
          <a:p>
            <a:endParaRPr lang="en-US" sz="2100" dirty="0" smtClean="0"/>
          </a:p>
          <a:p>
            <a:endParaRPr lang="en-US" sz="2100" dirty="0" smtClean="0"/>
          </a:p>
          <a:p>
            <a:endParaRPr lang="en-US" sz="500" dirty="0" smtClean="0"/>
          </a:p>
        </p:txBody>
      </p:sp>
      <p:pic>
        <p:nvPicPr>
          <p:cNvPr id="11" name="Picture 10" descr="12jul_6_sxd1_vel1r2o4a_2AU_anim_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480927"/>
            <a:ext cx="5486400" cy="3429000"/>
          </a:xfrm>
          <a:prstGeom prst="rect">
            <a:avLst/>
          </a:prstGeom>
        </p:spPr>
      </p:pic>
    </p:spTree>
    <p:extLst>
      <p:ext uri="{BB962C8B-B14F-4D97-AF65-F5344CB8AC3E}">
        <p14:creationId xmlns:p14="http://schemas.microsoft.com/office/powerpoint/2010/main" val="1822172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5400" y="0"/>
            <a:ext cx="7162800" cy="1143000"/>
          </a:xfrm>
        </p:spPr>
        <p:txBody>
          <a:bodyPr/>
          <a:lstStyle/>
          <a:p>
            <a:r>
              <a:rPr lang="en-US" sz="2800" b="1" smtClean="0">
                <a:latin typeface="Helvetica" pitchFamily="-110" charset="0"/>
                <a:ea typeface="ＭＳ Ｐゴシック" pitchFamily="-110" charset="-128"/>
                <a:cs typeface="ＭＳ Ｐゴシック" pitchFamily="-110" charset="-128"/>
              </a:rPr>
              <a:t>ENLIL - Schematic Description</a:t>
            </a:r>
          </a:p>
        </p:txBody>
      </p:sp>
      <p:sp>
        <p:nvSpPr>
          <p:cNvPr id="34819" name="Slide Number Placeholder 10"/>
          <p:cNvSpPr>
            <a:spLocks noGrp="1"/>
          </p:cNvSpPr>
          <p:nvPr>
            <p:ph type="sldNum" sz="quarter" idx="12"/>
          </p:nvPr>
        </p:nvSpPr>
        <p:spPr>
          <a:xfrm>
            <a:off x="685800" y="6248400"/>
            <a:ext cx="1900238" cy="452438"/>
          </a:xfrm>
          <a:noFill/>
        </p:spPr>
        <p:txBody>
          <a:bodyPr/>
          <a:lstStyle/>
          <a:p>
            <a:pPr algn="l">
              <a:buFont typeface="Times New Roman" pitchFamily="-110" charset="0"/>
              <a:buNone/>
            </a:pPr>
            <a:fld id="{138EB38C-39D9-AD48-816B-E3EDA136E01E}" type="slidenum">
              <a:rPr lang="en-US" smtClean="0">
                <a:latin typeface="Helvetica Neue" pitchFamily="-110" charset="0"/>
                <a:ea typeface="Helvetica Neue" pitchFamily="-110" charset="0"/>
                <a:cs typeface="Helvetica Neue" pitchFamily="-110" charset="0"/>
              </a:rPr>
              <a:pPr algn="l">
                <a:buFont typeface="Times New Roman" pitchFamily="-110" charset="0"/>
                <a:buNone/>
              </a:pPr>
              <a:t>5</a:t>
            </a:fld>
            <a:endParaRPr lang="en-US" smtClean="0">
              <a:latin typeface="Helvetica Neue" pitchFamily="-110" charset="0"/>
              <a:ea typeface="Helvetica Neue" pitchFamily="-110" charset="0"/>
              <a:cs typeface="Helvetica Neue" pitchFamily="-110" charset="0"/>
            </a:endParaRPr>
          </a:p>
        </p:txBody>
      </p:sp>
      <p:sp>
        <p:nvSpPr>
          <p:cNvPr id="34820" name="Rectangle 8"/>
          <p:cNvSpPr>
            <a:spLocks noChangeArrowheads="1"/>
          </p:cNvSpPr>
          <p:nvPr/>
        </p:nvSpPr>
        <p:spPr bwMode="auto">
          <a:xfrm>
            <a:off x="152400" y="1447800"/>
            <a:ext cx="8915400" cy="5090624"/>
          </a:xfrm>
          <a:prstGeom prst="rect">
            <a:avLst/>
          </a:prstGeom>
          <a:noFill/>
          <a:ln w="9525">
            <a:noFill/>
            <a:miter lim="800000"/>
            <a:headEnd/>
            <a:tailEnd/>
          </a:ln>
        </p:spPr>
        <p:txBody>
          <a:bodyPr wrap="square">
            <a:prstTxWarp prst="textNoShape">
              <a:avLst/>
            </a:prstTxWarp>
            <a:spAutoFit/>
          </a:bodyPr>
          <a:lstStyle/>
          <a:p>
            <a:pPr marL="342900" indent="-342900">
              <a:spcBef>
                <a:spcPct val="20000"/>
              </a:spcBef>
            </a:pPr>
            <a:r>
              <a:rPr lang="en-US" sz="2400" b="1" dirty="0" smtClean="0">
                <a:latin typeface="Helvetica Neue" pitchFamily="-110" charset="0"/>
                <a:ea typeface="Helvetica Neue" pitchFamily="-110" charset="0"/>
                <a:cs typeface="Helvetica Neue" pitchFamily="-110" charset="0"/>
              </a:rPr>
              <a:t>ENLIL</a:t>
            </a:r>
            <a:r>
              <a:rPr lang="en-US" sz="2400" dirty="0" smtClean="0">
                <a:latin typeface="Helvetica Neue" pitchFamily="-110" charset="0"/>
                <a:ea typeface="Helvetica Neue" pitchFamily="-110" charset="0"/>
                <a:cs typeface="Helvetica Neue" pitchFamily="-110" charset="0"/>
              </a:rPr>
              <a:t> </a:t>
            </a:r>
            <a:r>
              <a:rPr lang="en-US" sz="2400" dirty="0">
                <a:latin typeface="Helvetica Neue" pitchFamily="-110" charset="0"/>
                <a:ea typeface="Helvetica Neue" pitchFamily="-110" charset="0"/>
                <a:cs typeface="Helvetica Neue" pitchFamily="-110" charset="0"/>
              </a:rPr>
              <a:t>– </a:t>
            </a:r>
            <a:r>
              <a:rPr lang="en-US" sz="1200" i="1" dirty="0">
                <a:latin typeface="Helvetica Neue" pitchFamily="-110" charset="0"/>
                <a:ea typeface="Helvetica Neue" pitchFamily="-110" charset="0"/>
                <a:cs typeface="Helvetica Neue" pitchFamily="-110" charset="0"/>
              </a:rPr>
              <a:t>Sumerian God of Winds and Storms</a:t>
            </a:r>
          </a:p>
          <a:p>
            <a:pPr marL="342900" indent="-342900">
              <a:spcBef>
                <a:spcPct val="20000"/>
              </a:spcBef>
            </a:pPr>
            <a:r>
              <a:rPr lang="en-US" sz="1600" dirty="0">
                <a:latin typeface="Helvetica Neue" pitchFamily="-110" charset="0"/>
                <a:ea typeface="Helvetica Neue" pitchFamily="-110" charset="0"/>
                <a:cs typeface="Helvetica Neue" pitchFamily="-110" charset="0"/>
              </a:rPr>
              <a:t> </a:t>
            </a:r>
            <a:r>
              <a:rPr lang="en-US" sz="1600" dirty="0" err="1">
                <a:latin typeface="Helvetica Neue" pitchFamily="-110" charset="0"/>
                <a:ea typeface="Helvetica Neue" pitchFamily="-110" charset="0"/>
                <a:cs typeface="Helvetica Neue" pitchFamily="-110" charset="0"/>
              </a:rPr>
              <a:t>Dusan</a:t>
            </a:r>
            <a:r>
              <a:rPr lang="en-US" sz="1600" dirty="0">
                <a:latin typeface="Helvetica Neue" pitchFamily="-110" charset="0"/>
                <a:ea typeface="Helvetica Neue" pitchFamily="-110" charset="0"/>
                <a:cs typeface="Helvetica Neue" pitchFamily="-110" charset="0"/>
              </a:rPr>
              <a:t> </a:t>
            </a:r>
            <a:r>
              <a:rPr lang="en-US" sz="1600" dirty="0" err="1">
                <a:latin typeface="Helvetica Neue" pitchFamily="-110" charset="0"/>
                <a:ea typeface="Helvetica Neue" pitchFamily="-110" charset="0"/>
                <a:cs typeface="Helvetica Neue" pitchFamily="-110" charset="0"/>
              </a:rPr>
              <a:t>Odstrcil</a:t>
            </a:r>
            <a:r>
              <a:rPr lang="en-US" sz="1600" dirty="0">
                <a:latin typeface="Helvetica Neue" pitchFamily="-110" charset="0"/>
                <a:ea typeface="Helvetica Neue" pitchFamily="-110" charset="0"/>
                <a:cs typeface="Helvetica Neue" pitchFamily="-110" charset="0"/>
              </a:rPr>
              <a:t>, GMU &amp; GSFC</a:t>
            </a:r>
          </a:p>
          <a:p>
            <a:pPr marL="342900" indent="-342900">
              <a:spcBef>
                <a:spcPct val="20000"/>
              </a:spcBef>
            </a:pPr>
            <a:endParaRPr lang="en-US" sz="1600" dirty="0">
              <a:latin typeface="Helvetica Neue" pitchFamily="-110" charset="0"/>
              <a:ea typeface="Helvetica Neue" pitchFamily="-110" charset="0"/>
              <a:cs typeface="Helvetica Neue" pitchFamily="-110" charset="0"/>
            </a:endParaRPr>
          </a:p>
          <a:p>
            <a:pPr marL="342900" indent="-342900">
              <a:spcBef>
                <a:spcPct val="20000"/>
              </a:spcBef>
            </a:pPr>
            <a:r>
              <a:rPr lang="en-US" sz="1600" dirty="0">
                <a:latin typeface="Arial" charset="0"/>
                <a:ea typeface="Arial" charset="0"/>
                <a:cs typeface="Arial" charset="0"/>
              </a:rPr>
              <a:t>             </a:t>
            </a:r>
            <a:r>
              <a:rPr lang="en-US" sz="1600" i="1" dirty="0">
                <a:latin typeface="Arial" charset="0"/>
                <a:ea typeface="Arial" charset="0"/>
                <a:cs typeface="Arial" charset="0"/>
              </a:rPr>
              <a:t>Input: WSA (coronal maps of Br and </a:t>
            </a:r>
            <a:r>
              <a:rPr lang="en-US" sz="1600" i="1" dirty="0" err="1">
                <a:latin typeface="Arial" charset="0"/>
                <a:ea typeface="Arial" charset="0"/>
                <a:cs typeface="Arial" charset="0"/>
              </a:rPr>
              <a:t>Vr</a:t>
            </a:r>
            <a:r>
              <a:rPr lang="en-US" sz="1600" i="1" dirty="0">
                <a:latin typeface="Arial" charset="0"/>
                <a:ea typeface="Arial" charset="0"/>
                <a:cs typeface="Arial" charset="0"/>
              </a:rPr>
              <a:t> updated 4 </a:t>
            </a:r>
            <a:r>
              <a:rPr lang="en-US" sz="1600" i="1" dirty="0" smtClean="0">
                <a:latin typeface="Arial" charset="0"/>
                <a:ea typeface="Arial" charset="0"/>
                <a:cs typeface="Arial" charset="0"/>
              </a:rPr>
              <a:t>times </a:t>
            </a:r>
            <a:r>
              <a:rPr lang="en-US" sz="1600" i="1" dirty="0">
                <a:latin typeface="Arial" charset="0"/>
                <a:ea typeface="Arial" charset="0"/>
                <a:cs typeface="Arial" charset="0"/>
              </a:rPr>
              <a:t>a day). For </a:t>
            </a:r>
            <a:r>
              <a:rPr lang="en-US" sz="1600" i="1" dirty="0" err="1" smtClean="0">
                <a:latin typeface="Arial" charset="0"/>
                <a:ea typeface="Arial" charset="0"/>
                <a:cs typeface="Arial" charset="0"/>
              </a:rPr>
              <a:t>toroidal</a:t>
            </a:r>
            <a:r>
              <a:rPr lang="en-US" sz="1600" i="1" dirty="0">
                <a:latin typeface="Arial" charset="0"/>
                <a:ea typeface="Arial" charset="0"/>
                <a:cs typeface="Arial" charset="0"/>
              </a:rPr>
              <a:t> </a:t>
            </a:r>
            <a:r>
              <a:rPr lang="en-US" sz="1600" i="1" dirty="0" smtClean="0">
                <a:latin typeface="Arial" charset="0"/>
                <a:ea typeface="Arial" charset="0"/>
                <a:cs typeface="Arial" charset="0"/>
              </a:rPr>
              <a:t>   </a:t>
            </a:r>
          </a:p>
          <a:p>
            <a:pPr marL="342900" indent="-342900">
              <a:spcBef>
                <a:spcPct val="20000"/>
              </a:spcBef>
            </a:pPr>
            <a:r>
              <a:rPr lang="en-US" sz="1600" i="1" dirty="0">
                <a:latin typeface="Arial" charset="0"/>
                <a:ea typeface="Arial" charset="0"/>
                <a:cs typeface="Arial" charset="0"/>
              </a:rPr>
              <a:t> </a:t>
            </a:r>
            <a:r>
              <a:rPr lang="en-US" sz="1600" i="1" dirty="0" smtClean="0">
                <a:latin typeface="Arial" charset="0"/>
                <a:ea typeface="Arial" charset="0"/>
                <a:cs typeface="Arial" charset="0"/>
              </a:rPr>
              <a:t>            components </a:t>
            </a:r>
            <a:r>
              <a:rPr lang="en-US" sz="1600" i="1" dirty="0">
                <a:latin typeface="Arial" charset="0"/>
                <a:ea typeface="Arial" charset="0"/>
                <a:cs typeface="Arial" charset="0"/>
              </a:rPr>
              <a:t>at the inner </a:t>
            </a:r>
            <a:r>
              <a:rPr lang="en-US" sz="1600" i="1" dirty="0" smtClean="0">
                <a:latin typeface="Arial" charset="0"/>
                <a:ea typeface="Arial" charset="0"/>
                <a:cs typeface="Arial" charset="0"/>
              </a:rPr>
              <a:t>boundary</a:t>
            </a:r>
            <a:r>
              <a:rPr lang="en-US" sz="1600" i="1" dirty="0">
                <a:latin typeface="Arial" charset="0"/>
                <a:ea typeface="Arial" charset="0"/>
                <a:cs typeface="Arial" charset="0"/>
              </a:rPr>
              <a:t>- Parker spiral.</a:t>
            </a:r>
          </a:p>
          <a:p>
            <a:pPr marL="342900" indent="-342900">
              <a:spcBef>
                <a:spcPct val="20000"/>
              </a:spcBef>
            </a:pPr>
            <a:endParaRPr lang="en-US" sz="1600" i="1" dirty="0">
              <a:latin typeface="Arial" charset="0"/>
              <a:ea typeface="Arial" charset="0"/>
              <a:cs typeface="Arial" charset="0"/>
            </a:endParaRPr>
          </a:p>
          <a:p>
            <a:pPr marL="342900" indent="-342900"/>
            <a:r>
              <a:rPr lang="en-US" sz="1600" dirty="0">
                <a:latin typeface="Arial" charset="0"/>
                <a:ea typeface="Arial" charset="0"/>
                <a:cs typeface="Arial" charset="0"/>
              </a:rPr>
              <a:t>             ENLIL’s inner radial boundary is located </a:t>
            </a:r>
            <a:r>
              <a:rPr lang="en-US" sz="1600" dirty="0" smtClean="0">
                <a:latin typeface="Arial" charset="0"/>
                <a:ea typeface="Arial" charset="0"/>
                <a:cs typeface="Arial" charset="0"/>
              </a:rPr>
              <a:t>beyond the </a:t>
            </a:r>
            <a:r>
              <a:rPr lang="en-US" sz="1600" dirty="0">
                <a:latin typeface="Arial" charset="0"/>
                <a:ea typeface="Arial" charset="0"/>
                <a:cs typeface="Arial" charset="0"/>
              </a:rPr>
              <a:t>sonic point: the solar wind flow </a:t>
            </a:r>
            <a:r>
              <a:rPr lang="en-US" sz="1600" dirty="0" smtClean="0">
                <a:latin typeface="Arial" charset="0"/>
                <a:ea typeface="Arial" charset="0"/>
                <a:cs typeface="Arial" charset="0"/>
              </a:rPr>
              <a:t>is    </a:t>
            </a:r>
          </a:p>
          <a:p>
            <a:pPr marL="342900" indent="-342900"/>
            <a:r>
              <a:rPr lang="en-US" sz="1600" dirty="0">
                <a:latin typeface="Arial" charset="0"/>
                <a:ea typeface="Arial" charset="0"/>
                <a:cs typeface="Arial" charset="0"/>
              </a:rPr>
              <a:t> </a:t>
            </a:r>
            <a:r>
              <a:rPr lang="en-US" sz="1600" dirty="0" smtClean="0">
                <a:latin typeface="Arial" charset="0"/>
                <a:ea typeface="Arial" charset="0"/>
                <a:cs typeface="Arial" charset="0"/>
              </a:rPr>
              <a:t>            supersonic </a:t>
            </a:r>
            <a:r>
              <a:rPr lang="en-US" sz="1600" dirty="0">
                <a:latin typeface="Arial" charset="0"/>
                <a:ea typeface="Arial" charset="0"/>
                <a:cs typeface="Arial" charset="0"/>
              </a:rPr>
              <a:t>in </a:t>
            </a:r>
            <a:r>
              <a:rPr lang="en-US" sz="1600" dirty="0" smtClean="0">
                <a:latin typeface="Arial" charset="0"/>
                <a:ea typeface="Arial" charset="0"/>
                <a:cs typeface="Arial" charset="0"/>
              </a:rPr>
              <a:t>ENLIL</a:t>
            </a:r>
            <a:r>
              <a:rPr lang="en-US" sz="1600" dirty="0">
                <a:latin typeface="Arial" charset="0"/>
                <a:ea typeface="Arial" charset="0"/>
                <a:cs typeface="Arial" charset="0"/>
              </a:rPr>
              <a:t>.</a:t>
            </a:r>
          </a:p>
          <a:p>
            <a:pPr marL="342900" indent="-342900">
              <a:spcBef>
                <a:spcPct val="20000"/>
              </a:spcBef>
            </a:pPr>
            <a:r>
              <a:rPr lang="en-US" sz="1600" dirty="0">
                <a:latin typeface="Arial" charset="0"/>
                <a:ea typeface="Arial" charset="0"/>
                <a:cs typeface="Arial" charset="0"/>
              </a:rPr>
              <a:t>            </a:t>
            </a:r>
          </a:p>
          <a:p>
            <a:pPr marL="342900" indent="-342900">
              <a:spcBef>
                <a:spcPct val="20000"/>
              </a:spcBef>
            </a:pPr>
            <a:r>
              <a:rPr lang="en-US" sz="1600" dirty="0">
                <a:latin typeface="Arial" charset="0"/>
                <a:ea typeface="Arial" charset="0"/>
                <a:cs typeface="Arial" charset="0"/>
              </a:rPr>
              <a:t>             Computes a time evolution of the global solar </a:t>
            </a:r>
            <a:r>
              <a:rPr lang="en-US" sz="1600" dirty="0" smtClean="0">
                <a:latin typeface="Arial" charset="0"/>
                <a:ea typeface="Arial" charset="0"/>
                <a:cs typeface="Arial" charset="0"/>
              </a:rPr>
              <a:t>wind </a:t>
            </a:r>
            <a:r>
              <a:rPr lang="en-US" sz="1600" dirty="0">
                <a:latin typeface="Arial" charset="0"/>
                <a:ea typeface="Arial" charset="0"/>
                <a:cs typeface="Arial" charset="0"/>
              </a:rPr>
              <a:t>for the inner </a:t>
            </a:r>
            <a:r>
              <a:rPr lang="en-US" sz="1600" dirty="0" err="1">
                <a:latin typeface="Arial" charset="0"/>
                <a:ea typeface="Arial" charset="0"/>
                <a:cs typeface="Arial" charset="0"/>
              </a:rPr>
              <a:t>heliosphere</a:t>
            </a:r>
            <a:r>
              <a:rPr lang="en-US" sz="1600" dirty="0">
                <a:latin typeface="Arial" charset="0"/>
                <a:ea typeface="Arial" charset="0"/>
                <a:cs typeface="Arial" charset="0"/>
              </a:rPr>
              <a:t>, driven by  </a:t>
            </a:r>
            <a:r>
              <a:rPr lang="en-US" sz="1600" dirty="0" smtClean="0">
                <a:latin typeface="Arial" charset="0"/>
                <a:ea typeface="Arial" charset="0"/>
                <a:cs typeface="Arial" charset="0"/>
              </a:rPr>
              <a:t>   </a:t>
            </a:r>
          </a:p>
          <a:p>
            <a:pPr marL="342900" indent="-342900">
              <a:spcBef>
                <a:spcPct val="20000"/>
              </a:spcBef>
            </a:pPr>
            <a:r>
              <a:rPr lang="en-US" sz="1600" dirty="0">
                <a:latin typeface="Arial" charset="0"/>
                <a:ea typeface="Arial" charset="0"/>
                <a:cs typeface="Arial" charset="0"/>
              </a:rPr>
              <a:t> </a:t>
            </a:r>
            <a:r>
              <a:rPr lang="en-US" sz="1600" dirty="0" smtClean="0">
                <a:latin typeface="Arial" charset="0"/>
                <a:ea typeface="Arial" charset="0"/>
                <a:cs typeface="Arial" charset="0"/>
              </a:rPr>
              <a:t>            </a:t>
            </a:r>
            <a:r>
              <a:rPr lang="en-US" sz="1600" dirty="0" err="1" smtClean="0">
                <a:latin typeface="Arial" charset="0"/>
                <a:ea typeface="Arial" charset="0"/>
                <a:cs typeface="Arial" charset="0"/>
              </a:rPr>
              <a:t>corotating</a:t>
            </a:r>
            <a:r>
              <a:rPr lang="en-US" sz="1600" dirty="0">
                <a:latin typeface="Arial" charset="0"/>
                <a:ea typeface="Arial" charset="0"/>
                <a:cs typeface="Arial" charset="0"/>
              </a:rPr>
              <a:t> </a:t>
            </a:r>
            <a:r>
              <a:rPr lang="en-US" sz="1600" dirty="0" smtClean="0">
                <a:latin typeface="Arial" charset="0"/>
                <a:ea typeface="Arial" charset="0"/>
                <a:cs typeface="Arial" charset="0"/>
              </a:rPr>
              <a:t>background </a:t>
            </a:r>
            <a:r>
              <a:rPr lang="en-US" sz="1600" dirty="0">
                <a:latin typeface="Arial" charset="0"/>
                <a:ea typeface="Arial" charset="0"/>
                <a:cs typeface="Arial" charset="0"/>
              </a:rPr>
              <a:t>structure and transient </a:t>
            </a:r>
            <a:r>
              <a:rPr lang="en-US" sz="1600" dirty="0" smtClean="0">
                <a:latin typeface="Arial" charset="0"/>
                <a:ea typeface="Arial" charset="0"/>
                <a:cs typeface="Arial" charset="0"/>
              </a:rPr>
              <a:t>disturbances (</a:t>
            </a:r>
            <a:r>
              <a:rPr lang="en-US" sz="1600" dirty="0">
                <a:latin typeface="Arial" charset="0"/>
                <a:ea typeface="Arial" charset="0"/>
                <a:cs typeface="Arial" charset="0"/>
              </a:rPr>
              <a:t>CMEs) at it’s inner radial </a:t>
            </a:r>
            <a:endParaRPr lang="en-US" sz="1600" dirty="0" smtClean="0">
              <a:latin typeface="Arial" charset="0"/>
              <a:ea typeface="Arial" charset="0"/>
              <a:cs typeface="Arial" charset="0"/>
            </a:endParaRPr>
          </a:p>
          <a:p>
            <a:pPr marL="342900" indent="-342900">
              <a:spcBef>
                <a:spcPct val="20000"/>
              </a:spcBef>
            </a:pPr>
            <a:r>
              <a:rPr lang="en-US" sz="1600" dirty="0">
                <a:latin typeface="Arial" charset="0"/>
                <a:ea typeface="Arial" charset="0"/>
                <a:cs typeface="Arial" charset="0"/>
              </a:rPr>
              <a:t> </a:t>
            </a:r>
            <a:r>
              <a:rPr lang="en-US" sz="1600" dirty="0" smtClean="0">
                <a:latin typeface="Arial" charset="0"/>
                <a:ea typeface="Arial" charset="0"/>
                <a:cs typeface="Arial" charset="0"/>
              </a:rPr>
              <a:t>            boundary </a:t>
            </a:r>
            <a:r>
              <a:rPr lang="en-US" sz="1600" dirty="0">
                <a:latin typeface="Arial" charset="0"/>
                <a:ea typeface="Arial" charset="0"/>
                <a:cs typeface="Arial" charset="0"/>
              </a:rPr>
              <a:t>at 21.5 </a:t>
            </a:r>
            <a:r>
              <a:rPr lang="en-US" sz="1600" dirty="0" err="1" smtClean="0">
                <a:latin typeface="Arial" charset="0"/>
                <a:ea typeface="Arial" charset="0"/>
                <a:cs typeface="Arial" charset="0"/>
              </a:rPr>
              <a:t>Rs</a:t>
            </a:r>
            <a:r>
              <a:rPr lang="en-US" sz="1600" dirty="0" smtClean="0">
                <a:latin typeface="Arial" charset="0"/>
                <a:ea typeface="Arial" charset="0"/>
                <a:cs typeface="Arial" charset="0"/>
              </a:rPr>
              <a:t>.  </a:t>
            </a:r>
            <a:endParaRPr lang="en-US" sz="1600" dirty="0">
              <a:latin typeface="Arial" charset="0"/>
              <a:ea typeface="Arial" charset="0"/>
              <a:cs typeface="Arial" charset="0"/>
            </a:endParaRPr>
          </a:p>
          <a:p>
            <a:pPr marL="342900" indent="-342900">
              <a:spcBef>
                <a:spcPct val="20000"/>
              </a:spcBef>
            </a:pPr>
            <a:endParaRPr lang="en-US" sz="1600" dirty="0">
              <a:latin typeface="Arial" charset="0"/>
              <a:ea typeface="Arial" charset="0"/>
              <a:cs typeface="Arial" charset="0"/>
            </a:endParaRPr>
          </a:p>
          <a:p>
            <a:pPr marL="342900" indent="-342900">
              <a:spcBef>
                <a:spcPct val="20000"/>
              </a:spcBef>
            </a:pPr>
            <a:r>
              <a:rPr lang="en-US" sz="1600" dirty="0">
                <a:latin typeface="Arial" charset="0"/>
                <a:ea typeface="Arial" charset="0"/>
                <a:cs typeface="Arial" charset="0"/>
              </a:rPr>
              <a:t>             Solves ideal fully ionized plasma MHD equations in  </a:t>
            </a:r>
          </a:p>
          <a:p>
            <a:pPr marL="342900" indent="-342900">
              <a:spcBef>
                <a:spcPct val="20000"/>
              </a:spcBef>
            </a:pPr>
            <a:r>
              <a:rPr lang="en-US" sz="1600" dirty="0">
                <a:latin typeface="Arial" charset="0"/>
                <a:ea typeface="Arial" charset="0"/>
                <a:cs typeface="Arial" charset="0"/>
              </a:rPr>
              <a:t>             3D with two additional continuity equations: for </a:t>
            </a:r>
          </a:p>
          <a:p>
            <a:pPr marL="342900" indent="-342900">
              <a:spcBef>
                <a:spcPct val="20000"/>
              </a:spcBef>
            </a:pPr>
            <a:r>
              <a:rPr lang="en-US" sz="1600" dirty="0">
                <a:latin typeface="Arial" charset="0"/>
                <a:ea typeface="Arial" charset="0"/>
                <a:cs typeface="Arial" charset="0"/>
              </a:rPr>
              <a:t>             density of transient and polarity of the radial </a:t>
            </a:r>
          </a:p>
          <a:p>
            <a:pPr marL="342900" indent="-342900">
              <a:spcBef>
                <a:spcPct val="20000"/>
              </a:spcBef>
            </a:pPr>
            <a:r>
              <a:rPr lang="en-US" sz="1600" dirty="0">
                <a:latin typeface="Arial" charset="0"/>
                <a:ea typeface="Arial" charset="0"/>
                <a:cs typeface="Arial" charset="0"/>
              </a:rPr>
              <a:t>             component of B.             </a:t>
            </a:r>
          </a:p>
        </p:txBody>
      </p:sp>
    </p:spTree>
    <p:custDataLst>
      <p:tags r:id="rId1"/>
    </p:custDataLst>
    <p:extLst>
      <p:ext uri="{BB962C8B-B14F-4D97-AF65-F5344CB8AC3E}">
        <p14:creationId xmlns:p14="http://schemas.microsoft.com/office/powerpoint/2010/main" val="1628916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4000" y="228600"/>
            <a:ext cx="6324600" cy="609600"/>
          </a:xfrm>
        </p:spPr>
        <p:txBody>
          <a:bodyPr/>
          <a:lstStyle/>
          <a:p>
            <a:r>
              <a:rPr lang="en-US" sz="2800" b="1" dirty="0" smtClean="0">
                <a:latin typeface="Helvetica" pitchFamily="-110" charset="0"/>
                <a:ea typeface="ＭＳ Ｐゴシック" pitchFamily="-110" charset="-128"/>
                <a:cs typeface="ＭＳ Ｐゴシック" pitchFamily="-110" charset="-128"/>
              </a:rPr>
              <a:t>ENLIL Schematic Description</a:t>
            </a:r>
          </a:p>
        </p:txBody>
      </p:sp>
      <p:sp>
        <p:nvSpPr>
          <p:cNvPr id="36867" name="Slide Number Placeholder 10"/>
          <p:cNvSpPr>
            <a:spLocks noGrp="1"/>
          </p:cNvSpPr>
          <p:nvPr>
            <p:ph type="sldNum" sz="quarter" idx="12"/>
          </p:nvPr>
        </p:nvSpPr>
        <p:spPr>
          <a:xfrm>
            <a:off x="685800" y="6248400"/>
            <a:ext cx="1900238" cy="452438"/>
          </a:xfrm>
          <a:noFill/>
        </p:spPr>
        <p:txBody>
          <a:bodyPr/>
          <a:lstStyle/>
          <a:p>
            <a:pPr algn="l">
              <a:buFont typeface="Times New Roman" pitchFamily="-110" charset="0"/>
              <a:buNone/>
            </a:pPr>
            <a:fld id="{F25B214F-7999-3F4B-A715-86A2CF04E855}" type="slidenum">
              <a:rPr lang="en-US" smtClean="0">
                <a:latin typeface="Helvetica Neue" pitchFamily="-110" charset="0"/>
                <a:ea typeface="Helvetica Neue" pitchFamily="-110" charset="0"/>
                <a:cs typeface="Helvetica Neue" pitchFamily="-110" charset="0"/>
              </a:rPr>
              <a:pPr algn="l">
                <a:buFont typeface="Times New Roman" pitchFamily="-110" charset="0"/>
                <a:buNone/>
              </a:pPr>
              <a:t>6</a:t>
            </a:fld>
            <a:endParaRPr lang="en-US" smtClean="0">
              <a:latin typeface="Helvetica Neue" pitchFamily="-110" charset="0"/>
              <a:ea typeface="Helvetica Neue" pitchFamily="-110" charset="0"/>
              <a:cs typeface="Helvetica Neue" pitchFamily="-110" charset="0"/>
            </a:endParaRPr>
          </a:p>
        </p:txBody>
      </p:sp>
      <p:sp>
        <p:nvSpPr>
          <p:cNvPr id="36868" name="Rectangle 8"/>
          <p:cNvSpPr>
            <a:spLocks noChangeArrowheads="1"/>
          </p:cNvSpPr>
          <p:nvPr/>
        </p:nvSpPr>
        <p:spPr bwMode="auto">
          <a:xfrm>
            <a:off x="533400" y="1295400"/>
            <a:ext cx="8148376" cy="5078313"/>
          </a:xfrm>
          <a:prstGeom prst="rect">
            <a:avLst/>
          </a:prstGeom>
          <a:noFill/>
          <a:ln w="9525">
            <a:noFill/>
            <a:miter lim="800000"/>
            <a:headEnd/>
            <a:tailEnd/>
          </a:ln>
        </p:spPr>
        <p:txBody>
          <a:bodyPr wrap="square">
            <a:prstTxWarp prst="textNoShape">
              <a:avLst/>
            </a:prstTxWarp>
            <a:spAutoFit/>
          </a:bodyPr>
          <a:lstStyle/>
          <a:p>
            <a:pPr marL="342900" indent="-342900">
              <a:spcBef>
                <a:spcPct val="20000"/>
              </a:spcBef>
            </a:pPr>
            <a:r>
              <a:rPr lang="en-US" sz="2000" dirty="0"/>
              <a:t>ENLIL model does not take into account the realistic</a:t>
            </a:r>
          </a:p>
          <a:p>
            <a:pPr marL="342900" indent="-342900">
              <a:spcBef>
                <a:spcPct val="20000"/>
              </a:spcBef>
            </a:pPr>
            <a:r>
              <a:rPr lang="en-US" sz="2000" dirty="0"/>
              <a:t>complex magnetic field structure of the CME magnetic</a:t>
            </a:r>
          </a:p>
          <a:p>
            <a:pPr marL="342900" indent="-342900">
              <a:spcBef>
                <a:spcPct val="20000"/>
              </a:spcBef>
            </a:pPr>
            <a:r>
              <a:rPr lang="en-US" sz="2000" dirty="0"/>
              <a:t>cloud and the CME as a plasma cloud has a uniform</a:t>
            </a:r>
          </a:p>
          <a:p>
            <a:pPr marL="342900" indent="-342900"/>
            <a:r>
              <a:rPr lang="en-US" sz="2000" dirty="0"/>
              <a:t>velocity. </a:t>
            </a:r>
          </a:p>
          <a:p>
            <a:pPr marL="342900" indent="-342900"/>
            <a:endParaRPr lang="en-US" sz="2000" dirty="0"/>
          </a:p>
          <a:p>
            <a:pPr marL="342900" indent="-342900"/>
            <a:r>
              <a:rPr lang="en-US" sz="2000" dirty="0"/>
              <a:t>It is assumed that the CME density is 4 times larger than </a:t>
            </a:r>
            <a:r>
              <a:rPr lang="en-US" sz="2000" dirty="0" smtClean="0"/>
              <a:t>the</a:t>
            </a:r>
          </a:p>
          <a:p>
            <a:pPr marL="342900" indent="-342900"/>
            <a:r>
              <a:rPr lang="en-US" sz="2000" dirty="0" smtClean="0"/>
              <a:t>ambient </a:t>
            </a:r>
            <a:r>
              <a:rPr lang="en-US" sz="2000" dirty="0"/>
              <a:t>fast solar wind density, the temperature is the </a:t>
            </a:r>
            <a:r>
              <a:rPr lang="en-US" sz="2000" dirty="0" smtClean="0"/>
              <a:t>same.</a:t>
            </a:r>
          </a:p>
          <a:p>
            <a:pPr marL="342900" indent="-342900"/>
            <a:endParaRPr lang="en-US" sz="2000" dirty="0"/>
          </a:p>
          <a:p>
            <a:pPr marL="342900" indent="-342900"/>
            <a:r>
              <a:rPr lang="en-US" sz="2000" dirty="0" smtClean="0"/>
              <a:t>Thus</a:t>
            </a:r>
            <a:r>
              <a:rPr lang="en-US" sz="2000" dirty="0"/>
              <a:t>, the CME has about four times larger pressure than </a:t>
            </a:r>
            <a:r>
              <a:rPr lang="en-US" sz="2000" dirty="0" smtClean="0"/>
              <a:t>the</a:t>
            </a:r>
          </a:p>
          <a:p>
            <a:pPr marL="342900" indent="-342900"/>
            <a:r>
              <a:rPr lang="en-US" sz="2000" dirty="0" smtClean="0"/>
              <a:t>ambient </a:t>
            </a:r>
            <a:r>
              <a:rPr lang="en-US" sz="2000" dirty="0"/>
              <a:t>fast wind. Launching of an over pressured </a:t>
            </a:r>
            <a:r>
              <a:rPr lang="en-US" sz="2000" dirty="0" smtClean="0"/>
              <a:t>plasma</a:t>
            </a:r>
          </a:p>
          <a:p>
            <a:pPr marL="342900" indent="-342900"/>
            <a:r>
              <a:rPr lang="en-US" sz="2000" dirty="0" smtClean="0"/>
              <a:t>cloud </a:t>
            </a:r>
            <a:r>
              <a:rPr lang="en-US" sz="2000" dirty="0"/>
              <a:t>at 21.5 </a:t>
            </a:r>
            <a:r>
              <a:rPr lang="en-US" sz="2000" b="1" dirty="0" err="1"/>
              <a:t>Rs</a:t>
            </a:r>
            <a:r>
              <a:rPr lang="en-US" sz="2000" b="1" dirty="0"/>
              <a:t>, </a:t>
            </a:r>
            <a:r>
              <a:rPr lang="en-US" sz="2000" dirty="0"/>
              <a:t>roughly represents CME eruption scenario</a:t>
            </a:r>
            <a:endParaRPr lang="en-US" sz="2000" dirty="0">
              <a:latin typeface="Helvetica Neue" pitchFamily="-110" charset="0"/>
              <a:ea typeface="Helvetica Neue" pitchFamily="-110" charset="0"/>
              <a:cs typeface="Helvetica Neue" pitchFamily="-110" charset="0"/>
            </a:endParaRPr>
          </a:p>
          <a:p>
            <a:pPr marL="342900" indent="-342900">
              <a:spcBef>
                <a:spcPct val="20000"/>
              </a:spcBef>
            </a:pPr>
            <a:endParaRPr lang="en-US" sz="2000" dirty="0">
              <a:latin typeface="Helvetica Neue" pitchFamily="-110" charset="0"/>
              <a:ea typeface="Helvetica Neue" pitchFamily="-110" charset="0"/>
              <a:cs typeface="Helvetica Neue" pitchFamily="-110" charset="0"/>
            </a:endParaRPr>
          </a:p>
          <a:p>
            <a:pPr marL="342900" indent="-342900">
              <a:spcBef>
                <a:spcPct val="20000"/>
              </a:spcBef>
            </a:pPr>
            <a:r>
              <a:rPr lang="en-US" sz="2000" dirty="0">
                <a:latin typeface="Helvetica Neue" pitchFamily="-110" charset="0"/>
                <a:ea typeface="Helvetica Neue" pitchFamily="-110" charset="0"/>
                <a:cs typeface="Helvetica Neue" pitchFamily="-110" charset="0"/>
              </a:rPr>
              <a:t>             </a:t>
            </a:r>
            <a:r>
              <a:rPr lang="en-US" sz="2000" i="1" dirty="0">
                <a:latin typeface="Helvetica Neue" pitchFamily="-110" charset="0"/>
                <a:ea typeface="Helvetica Neue" pitchFamily="-110" charset="0"/>
                <a:cs typeface="Helvetica Neue" pitchFamily="-110" charset="0"/>
              </a:rPr>
              <a:t>Output:</a:t>
            </a:r>
          </a:p>
          <a:p>
            <a:pPr marL="342900" indent="-342900">
              <a:spcBef>
                <a:spcPct val="20000"/>
              </a:spcBef>
            </a:pPr>
            <a:r>
              <a:rPr lang="en-US" sz="2000" dirty="0">
                <a:latin typeface="Helvetica Neue" pitchFamily="-110" charset="0"/>
                <a:ea typeface="Helvetica Neue" pitchFamily="-110" charset="0"/>
                <a:cs typeface="Helvetica Neue" pitchFamily="-110" charset="0"/>
              </a:rPr>
              <a:t>              3D distribution of the SW parameters at </a:t>
            </a:r>
          </a:p>
          <a:p>
            <a:pPr marL="342900" indent="-342900">
              <a:spcBef>
                <a:spcPct val="20000"/>
              </a:spcBef>
            </a:pPr>
            <a:r>
              <a:rPr lang="en-US" sz="2000" dirty="0">
                <a:latin typeface="Helvetica Neue" pitchFamily="-110" charset="0"/>
                <a:ea typeface="Helvetica Neue" pitchFamily="-110" charset="0"/>
                <a:cs typeface="Helvetica Neue" pitchFamily="-110" charset="0"/>
              </a:rPr>
              <a:t>              </a:t>
            </a:r>
            <a:r>
              <a:rPr lang="en-US" sz="2000" dirty="0" smtClean="0">
                <a:latin typeface="Helvetica Neue" pitchFamily="-110" charset="0"/>
                <a:ea typeface="Helvetica Neue" pitchFamily="-110" charset="0"/>
                <a:cs typeface="Helvetica Neue" pitchFamily="-110" charset="0"/>
              </a:rPr>
              <a:t>spacecraft </a:t>
            </a:r>
            <a:r>
              <a:rPr lang="en-US" sz="2000" dirty="0">
                <a:latin typeface="Helvetica Neue" pitchFamily="-110" charset="0"/>
                <a:ea typeface="Helvetica Neue" pitchFamily="-110" charset="0"/>
                <a:cs typeface="Helvetica Neue" pitchFamily="-110" charset="0"/>
              </a:rPr>
              <a:t>and planets and topology of IMF. </a:t>
            </a:r>
          </a:p>
        </p:txBody>
      </p:sp>
    </p:spTree>
    <p:custDataLst>
      <p:tags r:id="rId1"/>
    </p:custDataLst>
    <p:extLst>
      <p:ext uri="{BB962C8B-B14F-4D97-AF65-F5344CB8AC3E}">
        <p14:creationId xmlns:p14="http://schemas.microsoft.com/office/powerpoint/2010/main" val="530199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609600"/>
            <a:ext cx="7772400" cy="1143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latin typeface="Times New Roman" pitchFamily="-110" charset="0"/>
              </a:rPr>
              <a:t> </a:t>
            </a:r>
          </a:p>
        </p:txBody>
      </p:sp>
      <p:sp>
        <p:nvSpPr>
          <p:cNvPr id="20483" name="Text Box 3"/>
          <p:cNvSpPr txBox="1">
            <a:spLocks noChangeArrowheads="1"/>
          </p:cNvSpPr>
          <p:nvPr/>
        </p:nvSpPr>
        <p:spPr bwMode="auto">
          <a:xfrm>
            <a:off x="1143000" y="304800"/>
            <a:ext cx="7924800" cy="500063"/>
          </a:xfrm>
          <a:prstGeom prst="rect">
            <a:avLst/>
          </a:prstGeom>
          <a:noFill/>
          <a:ln w="9525">
            <a:noFill/>
            <a:round/>
            <a:headEnd/>
            <a:tailEnd/>
          </a:ln>
        </p:spPr>
        <p:txBody>
          <a:bodyPr lIns="90000" tIns="46800" rIns="90000" bIns="46800">
            <a:prstTxWarp prst="textNoShape">
              <a:avLst/>
            </a:prstTxWarp>
            <a:spAutoFit/>
          </a:bodyPr>
          <a:lstStyle/>
          <a:p>
            <a:pPr algn="ctr" eaLnBrk="1" hangingPunct="1">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Cone Model for CMEs</a:t>
            </a:r>
          </a:p>
        </p:txBody>
      </p:sp>
      <p:sp>
        <p:nvSpPr>
          <p:cNvPr id="20484" name="Text Box 4"/>
          <p:cNvSpPr txBox="1">
            <a:spLocks noChangeArrowheads="1"/>
          </p:cNvSpPr>
          <p:nvPr/>
        </p:nvSpPr>
        <p:spPr bwMode="auto">
          <a:xfrm>
            <a:off x="3886200" y="1295400"/>
            <a:ext cx="5105400" cy="2387245"/>
          </a:xfrm>
          <a:prstGeom prst="rect">
            <a:avLst/>
          </a:prstGeom>
          <a:noFill/>
          <a:ln w="9525">
            <a:noFill/>
            <a:round/>
            <a:headEnd/>
            <a:tailEnd/>
          </a:ln>
        </p:spPr>
        <p:txBody>
          <a:bodyPr lIns="90000" tIns="46800" rIns="90000" bIns="46800">
            <a:prstTxWarp prst="textNoShape">
              <a:avLst/>
            </a:prstTxWarp>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t>The CME cone model is based on observational evidence that CME has more or less constant angular diameter in corona, being confined by the external magnetic field, so that CME does not expand in latitude in the lower corona, but expands in interplanetary space because of the weaker external field</a:t>
            </a:r>
            <a:endParaRPr lang="en-GB" sz="1600" dirty="0">
              <a:solidFill>
                <a:srgbClr val="000000"/>
              </a:solidFill>
            </a:endParaRP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 CME propagates </a:t>
            </a:r>
            <a:r>
              <a:rPr lang="en-GB" sz="1600" dirty="0" smtClean="0">
                <a:solidFill>
                  <a:srgbClr val="000000"/>
                </a:solidFill>
              </a:rPr>
              <a:t>in </a:t>
            </a:r>
            <a:r>
              <a:rPr lang="en-GB" sz="1600" dirty="0">
                <a:solidFill>
                  <a:srgbClr val="000000"/>
                </a:solidFill>
              </a:rPr>
              <a:t>a radial </a:t>
            </a:r>
            <a:r>
              <a:rPr lang="en-GB" sz="1600" dirty="0" smtClean="0">
                <a:solidFill>
                  <a:srgbClr val="000000"/>
                </a:solidFill>
              </a:rPr>
              <a:t>direction </a:t>
            </a:r>
            <a:endParaRPr lang="en-GB" sz="1600" dirty="0">
              <a:solidFill>
                <a:srgbClr val="000000"/>
              </a:solidFill>
            </a:endParaRPr>
          </a:p>
          <a:p>
            <a:pPr>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 CME bulk velocity is radial and the expansion is isotropic</a:t>
            </a:r>
          </a:p>
        </p:txBody>
      </p:sp>
      <p:sp>
        <p:nvSpPr>
          <p:cNvPr id="20485" name="Text Box 5"/>
          <p:cNvSpPr txBox="1">
            <a:spLocks noChangeArrowheads="1"/>
          </p:cNvSpPr>
          <p:nvPr/>
        </p:nvSpPr>
        <p:spPr bwMode="auto">
          <a:xfrm>
            <a:off x="152400" y="1216025"/>
            <a:ext cx="4038600" cy="384175"/>
          </a:xfrm>
          <a:prstGeom prst="rect">
            <a:avLst/>
          </a:prstGeom>
          <a:noFill/>
          <a:ln w="9525">
            <a:noFill/>
            <a:round/>
            <a:headEnd/>
            <a:tailEnd/>
          </a:ln>
        </p:spPr>
        <p:txBody>
          <a:bodyPr lIns="90000" tIns="46800" rIns="90000" bIns="46800">
            <a:prstTxWarp prst="textNoShape">
              <a:avLst/>
            </a:prstTxWarp>
            <a:spAutoFit/>
          </a:bodyPr>
          <a:lstStyle/>
          <a:p>
            <a:pP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00"/>
                </a:solidFill>
              </a:rPr>
              <a:t>Zhao</a:t>
            </a:r>
            <a:r>
              <a:rPr lang="en-GB" sz="2000" dirty="0">
                <a:solidFill>
                  <a:srgbClr val="000000"/>
                </a:solidFill>
              </a:rPr>
              <a:t> </a:t>
            </a:r>
            <a:r>
              <a:rPr lang="en-GB" sz="2000" b="1" dirty="0">
                <a:solidFill>
                  <a:srgbClr val="000000"/>
                </a:solidFill>
              </a:rPr>
              <a:t>et al</a:t>
            </a:r>
            <a:r>
              <a:rPr lang="en-GB" sz="2000" dirty="0">
                <a:solidFill>
                  <a:srgbClr val="000000"/>
                </a:solidFill>
              </a:rPr>
              <a:t>, 2002, Cone Model:</a:t>
            </a:r>
          </a:p>
        </p:txBody>
      </p:sp>
      <p:sp>
        <p:nvSpPr>
          <p:cNvPr id="20486" name="Text Box 6"/>
          <p:cNvSpPr txBox="1">
            <a:spLocks noChangeArrowheads="1"/>
          </p:cNvSpPr>
          <p:nvPr/>
        </p:nvSpPr>
        <p:spPr bwMode="auto">
          <a:xfrm>
            <a:off x="228600" y="4981575"/>
            <a:ext cx="3352800" cy="581025"/>
          </a:xfrm>
          <a:prstGeom prst="rect">
            <a:avLst/>
          </a:prstGeom>
          <a:noFill/>
          <a:ln w="9525">
            <a:noFill/>
            <a:round/>
            <a:headEnd/>
            <a:tailEnd/>
          </a:ln>
        </p:spPr>
        <p:txBody>
          <a:bodyPr lIns="90000" tIns="46800" rIns="90000" bIns="46800">
            <a:prstTxWarp prst="textNoShape">
              <a:avLst/>
            </a:prstTxWarp>
            <a:spAutoFit/>
          </a:bodyPr>
          <a:lstStyle/>
          <a:p>
            <a:pP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The projection of the cone on</a:t>
            </a:r>
          </a:p>
          <a:p>
            <a:pP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rPr>
              <a:t>the POS is an ellipse</a:t>
            </a:r>
          </a:p>
        </p:txBody>
      </p:sp>
      <p:pic>
        <p:nvPicPr>
          <p:cNvPr id="20488" name="Picture 14"/>
          <p:cNvPicPr>
            <a:picLocks noChangeAspect="1" noChangeArrowheads="1"/>
          </p:cNvPicPr>
          <p:nvPr/>
        </p:nvPicPr>
        <p:blipFill>
          <a:blip r:embed="rId3"/>
          <a:srcRect/>
          <a:stretch>
            <a:fillRect/>
          </a:stretch>
        </p:blipFill>
        <p:spPr bwMode="auto">
          <a:xfrm>
            <a:off x="152400" y="1854574"/>
            <a:ext cx="3505200" cy="3041276"/>
          </a:xfrm>
          <a:prstGeom prst="rect">
            <a:avLst/>
          </a:prstGeom>
          <a:noFill/>
          <a:ln w="9525">
            <a:noFill/>
            <a:round/>
            <a:headEnd/>
            <a:tailEnd/>
          </a:ln>
        </p:spPr>
      </p:pic>
      <p:pic>
        <p:nvPicPr>
          <p:cNvPr id="10" name="Picture 8"/>
          <p:cNvPicPr>
            <a:picLocks noChangeAspect="1" noChangeArrowheads="1"/>
          </p:cNvPicPr>
          <p:nvPr/>
        </p:nvPicPr>
        <p:blipFill>
          <a:blip r:embed="rId4"/>
          <a:srcRect/>
          <a:stretch>
            <a:fillRect/>
          </a:stretch>
        </p:blipFill>
        <p:spPr bwMode="auto">
          <a:xfrm>
            <a:off x="4724400" y="3810000"/>
            <a:ext cx="1524000" cy="1524000"/>
          </a:xfrm>
          <a:prstGeom prst="rect">
            <a:avLst/>
          </a:prstGeom>
          <a:noFill/>
          <a:ln w="9525">
            <a:noFill/>
            <a:round/>
            <a:headEnd/>
            <a:tailEnd/>
          </a:ln>
        </p:spPr>
      </p:pic>
      <p:pic>
        <p:nvPicPr>
          <p:cNvPr id="11" name="Picture 9"/>
          <p:cNvPicPr>
            <a:picLocks noChangeAspect="1" noChangeArrowheads="1"/>
          </p:cNvPicPr>
          <p:nvPr/>
        </p:nvPicPr>
        <p:blipFill>
          <a:blip r:embed="rId5"/>
          <a:srcRect/>
          <a:stretch>
            <a:fillRect/>
          </a:stretch>
        </p:blipFill>
        <p:spPr bwMode="auto">
          <a:xfrm>
            <a:off x="6705600" y="3810000"/>
            <a:ext cx="1524000" cy="1524000"/>
          </a:xfrm>
          <a:prstGeom prst="rect">
            <a:avLst/>
          </a:prstGeom>
          <a:noFill/>
          <a:ln w="9525">
            <a:noFill/>
            <a:round/>
            <a:headEnd/>
            <a:tailEnd/>
          </a:ln>
        </p:spPr>
      </p:pic>
      <p:sp>
        <p:nvSpPr>
          <p:cNvPr id="12" name="Line 11"/>
          <p:cNvSpPr>
            <a:spLocks noChangeShapeType="1"/>
          </p:cNvSpPr>
          <p:nvPr/>
        </p:nvSpPr>
        <p:spPr bwMode="auto">
          <a:xfrm>
            <a:off x="6477000" y="5257800"/>
            <a:ext cx="0" cy="533400"/>
          </a:xfrm>
          <a:prstGeom prst="line">
            <a:avLst/>
          </a:prstGeom>
          <a:noFill/>
          <a:ln w="57240">
            <a:solidFill>
              <a:srgbClr val="FF3300"/>
            </a:solidFill>
            <a:miter lim="800000"/>
            <a:headEnd/>
            <a:tailEnd type="triangle" w="med" len="med"/>
          </a:ln>
        </p:spPr>
        <p:txBody>
          <a:bodyPr>
            <a:prstTxWarp prst="textNoShape">
              <a:avLst/>
            </a:prstTxWarp>
          </a:bodyPr>
          <a:lstStyle/>
          <a:p>
            <a:endParaRPr lang="en-US"/>
          </a:p>
        </p:txBody>
      </p:sp>
      <p:sp>
        <p:nvSpPr>
          <p:cNvPr id="13" name="Text Box 11"/>
          <p:cNvSpPr txBox="1">
            <a:spLocks noChangeArrowheads="1"/>
          </p:cNvSpPr>
          <p:nvPr/>
        </p:nvSpPr>
        <p:spPr bwMode="auto">
          <a:xfrm>
            <a:off x="4648200" y="5943600"/>
            <a:ext cx="3810000" cy="710067"/>
          </a:xfrm>
          <a:prstGeom prst="rect">
            <a:avLst/>
          </a:prstGeom>
          <a:noFill/>
          <a:ln w="31750">
            <a:solidFill>
              <a:srgbClr val="FF0000"/>
            </a:solidFill>
            <a:round/>
            <a:headEnd/>
            <a:tailEnd/>
          </a:ln>
        </p:spPr>
        <p:txBody>
          <a:bodyPr wrap="square"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rPr>
              <a:t>CME V and </a:t>
            </a:r>
            <a:r>
              <a:rPr lang="en-GB" sz="2000" dirty="0" smtClean="0">
                <a:solidFill>
                  <a:srgbClr val="000000"/>
                </a:solidFill>
              </a:rPr>
              <a:t>orientation</a:t>
            </a:r>
          </a:p>
          <a:p>
            <a:pPr algn="ct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rPr>
              <a:t>Input to WSA-ENLIL </a:t>
            </a:r>
          </a:p>
        </p:txBody>
      </p:sp>
    </p:spTree>
    <p:extLst>
      <p:ext uri="{BB962C8B-B14F-4D97-AF65-F5344CB8AC3E}">
        <p14:creationId xmlns:p14="http://schemas.microsoft.com/office/powerpoint/2010/main" val="48009162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1143000" y="304800"/>
            <a:ext cx="7924800" cy="520700"/>
          </a:xfrm>
          <a:prstGeom prst="rect">
            <a:avLst/>
          </a:prstGeom>
          <a:noFill/>
          <a:ln w="9525">
            <a:noFill/>
            <a:round/>
            <a:headEnd/>
            <a:tailEnd/>
          </a:ln>
        </p:spPr>
        <p:txBody>
          <a:bodyPr lIns="90000" tIns="46800" rIns="90000" bIns="46800">
            <a:prstTxWarp prst="textNoShape">
              <a:avLst/>
            </a:prstTxWarp>
            <a:spAutoFit/>
          </a:bodyPr>
          <a:lstStyle/>
          <a:p>
            <a:pPr algn="ctr" eaLnBrk="1" hangingPunct="1">
              <a:lnSpc>
                <a:spcPct val="100000"/>
              </a:lnSpc>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rPr>
              <a:t>Cone model parameters</a:t>
            </a:r>
          </a:p>
        </p:txBody>
      </p:sp>
      <p:sp>
        <p:nvSpPr>
          <p:cNvPr id="30723" name="Text Box 16"/>
          <p:cNvSpPr txBox="1">
            <a:spLocks noChangeArrowheads="1"/>
          </p:cNvSpPr>
          <p:nvPr/>
        </p:nvSpPr>
        <p:spPr bwMode="auto">
          <a:xfrm>
            <a:off x="5105400" y="2378107"/>
            <a:ext cx="3174115" cy="2895281"/>
          </a:xfrm>
          <a:prstGeom prst="rect">
            <a:avLst/>
          </a:prstGeom>
          <a:solidFill>
            <a:srgbClr val="CCFFFF"/>
          </a:solidFill>
          <a:ln w="9525">
            <a:noFill/>
            <a:round/>
            <a:headEnd/>
            <a:tailEnd/>
          </a:ln>
        </p:spPr>
        <p:txBody>
          <a:bodyPr wrap="none" lIns="90000" tIns="46800" rIns="90000" bIns="46800">
            <a:prstTxWarp prst="textNoShape">
              <a:avLst/>
            </a:prstTxWarp>
            <a:spAutoFit/>
          </a:bodyPr>
          <a:lstStyle/>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rPr>
              <a:t> </a:t>
            </a:r>
            <a:r>
              <a:rPr lang="en-GB" dirty="0" smtClean="0">
                <a:solidFill>
                  <a:srgbClr val="000000"/>
                </a:solidFill>
              </a:rPr>
              <a:t>time  </a:t>
            </a:r>
            <a:r>
              <a:rPr lang="en-GB" dirty="0">
                <a:solidFill>
                  <a:srgbClr val="000000"/>
                </a:solidFill>
              </a:rPr>
              <a:t>when cloud </a:t>
            </a:r>
            <a:r>
              <a:rPr lang="en-GB" dirty="0" smtClean="0">
                <a:solidFill>
                  <a:srgbClr val="000000"/>
                </a:solidFill>
              </a:rPr>
              <a:t>is at  21.5 </a:t>
            </a:r>
            <a:r>
              <a:rPr lang="en-GB" dirty="0" err="1" smtClean="0">
                <a:solidFill>
                  <a:srgbClr val="000000"/>
                </a:solidFill>
              </a:rPr>
              <a:t>Rs</a:t>
            </a:r>
            <a:endParaRPr lang="en-GB" dirty="0">
              <a:solidFill>
                <a:srgbClr val="000000"/>
              </a:solidFill>
            </a:endParaRP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 </a:t>
            </a: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 Latitude</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 Longitude</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 </a:t>
            </a:r>
            <a:r>
              <a:rPr lang="en-GB" dirty="0" smtClean="0">
                <a:solidFill>
                  <a:srgbClr val="000000"/>
                </a:solidFill>
              </a:rPr>
              <a:t>half-width</a:t>
            </a:r>
            <a:r>
              <a:rPr lang="x-none" dirty="0" smtClean="0">
                <a:solidFill>
                  <a:srgbClr val="000000"/>
                </a:solidFill>
                <a:ea typeface="Arial" pitchFamily="-110" charset="0"/>
                <a:cs typeface="Arial" pitchFamily="-110" charset="0"/>
              </a:rPr>
              <a:t>‏</a:t>
            </a:r>
            <a:endParaRPr lang="en-GB" dirty="0">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ndParaRPr>
          </a:p>
          <a:p>
            <a:pPr>
              <a:lnSpc>
                <a:spcPct val="100000"/>
              </a:lnSpc>
              <a:buFont typeface="Helvetica" pitchFamily="-110"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 </a:t>
            </a:r>
            <a:r>
              <a:rPr lang="en-GB" dirty="0" err="1">
                <a:solidFill>
                  <a:srgbClr val="000000"/>
                </a:solidFill>
              </a:rPr>
              <a:t>Vr</a:t>
            </a:r>
            <a:r>
              <a:rPr lang="en-GB" dirty="0">
                <a:solidFill>
                  <a:srgbClr val="000000"/>
                </a:solidFill>
              </a:rPr>
              <a:t> - radial velocity</a:t>
            </a: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ndParaRPr>
          </a:p>
        </p:txBody>
      </p:sp>
      <p:sp>
        <p:nvSpPr>
          <p:cNvPr id="30724" name="Text Box 18"/>
          <p:cNvSpPr txBox="1">
            <a:spLocks noChangeArrowheads="1"/>
          </p:cNvSpPr>
          <p:nvPr/>
        </p:nvSpPr>
        <p:spPr bwMode="auto">
          <a:xfrm>
            <a:off x="5046219" y="1977264"/>
            <a:ext cx="3292475" cy="357187"/>
          </a:xfrm>
          <a:prstGeom prst="rect">
            <a:avLst/>
          </a:prstGeom>
          <a:noFill/>
          <a:ln w="9525">
            <a:solidFill>
              <a:schemeClr val="tx1"/>
            </a:solidFill>
            <a:miter lim="800000"/>
            <a:headEnd/>
            <a:tailEnd/>
          </a:ln>
        </p:spPr>
        <p:txBody>
          <a:bodyPr wrap="none">
            <a:prstTxWarp prst="textNoShape">
              <a:avLst/>
            </a:prstTxWarp>
            <a:spAutoFit/>
          </a:bodyPr>
          <a:lstStyle/>
          <a:p>
            <a:r>
              <a:rPr lang="en-US"/>
              <a:t>Input to ENLIL cone model run</a:t>
            </a:r>
          </a:p>
        </p:txBody>
      </p:sp>
      <p:sp>
        <p:nvSpPr>
          <p:cNvPr id="30725" name="Slide Number Placeholder 9"/>
          <p:cNvSpPr>
            <a:spLocks noGrp="1"/>
          </p:cNvSpPr>
          <p:nvPr>
            <p:ph type="sldNum" sz="quarter" idx="12"/>
          </p:nvPr>
        </p:nvSpPr>
        <p:spPr>
          <a:noFill/>
        </p:spPr>
        <p:txBody>
          <a:bodyPr/>
          <a:lstStyle/>
          <a:p>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E11A787-7F8D-7240-B930-C2672DF12CC8}" type="slidenum">
              <a:rPr lang="en-GB" smtClean="0">
                <a:latin typeface="Times New Roman" pitchFamily="-110" charset="0"/>
              </a:rPr>
              <a:pPr>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a:t>
            </a:fld>
            <a:endParaRPr lang="en-GB" smtClean="0">
              <a:latin typeface="Times New Roman" pitchFamily="-110" charset="0"/>
            </a:endParaRPr>
          </a:p>
        </p:txBody>
      </p:sp>
      <p:pic>
        <p:nvPicPr>
          <p:cNvPr id="30726" name="Picture 8"/>
          <p:cNvPicPr>
            <a:picLocks noChangeAspect="1"/>
          </p:cNvPicPr>
          <p:nvPr/>
        </p:nvPicPr>
        <p:blipFill>
          <a:blip r:embed="rId3"/>
          <a:srcRect/>
          <a:stretch>
            <a:fillRect/>
          </a:stretch>
        </p:blipFill>
        <p:spPr bwMode="auto">
          <a:xfrm>
            <a:off x="457200" y="1784350"/>
            <a:ext cx="4165600" cy="3930650"/>
          </a:xfrm>
          <a:prstGeom prst="rect">
            <a:avLst/>
          </a:prstGeom>
          <a:noFill/>
          <a:ln w="9525">
            <a:noFill/>
            <a:miter lim="800000"/>
            <a:headEnd/>
            <a:tailEnd/>
          </a:ln>
        </p:spPr>
      </p:pic>
    </p:spTree>
    <p:extLst>
      <p:ext uri="{BB962C8B-B14F-4D97-AF65-F5344CB8AC3E}">
        <p14:creationId xmlns:p14="http://schemas.microsoft.com/office/powerpoint/2010/main" val="203389934"/>
      </p:ext>
    </p:extLst>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descr="Screen Shot 2013-06-03 at 6.14.10 PM.png"/>
          <p:cNvPicPr>
            <a:picLocks noChangeAspect="1"/>
          </p:cNvPicPr>
          <p:nvPr/>
        </p:nvPicPr>
        <p:blipFill>
          <a:blip r:embed="rId5"/>
          <a:srcRect/>
          <a:stretch>
            <a:fillRect/>
          </a:stretch>
        </p:blipFill>
        <p:spPr bwMode="auto">
          <a:xfrm>
            <a:off x="144463" y="2743200"/>
            <a:ext cx="3476625" cy="31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Box 3"/>
          <p:cNvSpPr txBox="1">
            <a:spLocks noChangeArrowheads="1"/>
          </p:cNvSpPr>
          <p:nvPr/>
        </p:nvSpPr>
        <p:spPr bwMode="auto">
          <a:xfrm>
            <a:off x="144463" y="1676400"/>
            <a:ext cx="3433762" cy="10175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46800" rIns="90000" bIns="46800">
            <a:prstTxWarp prst="textNoShape">
              <a:avLst/>
            </a:prstTxWarp>
            <a:spAutoFit/>
          </a:bodyPr>
          <a:lstStyle/>
          <a:p>
            <a:pPr algn="ct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b="1" dirty="0">
                <a:solidFill>
                  <a:srgbClr val="000000"/>
                </a:solidFill>
                <a:latin typeface="Helvetica" pitchFamily="-1" charset="0"/>
              </a:rPr>
              <a:t>Parameters Defined with CCMC CME Triangulation Tool</a:t>
            </a:r>
          </a:p>
        </p:txBody>
      </p:sp>
      <p:pic>
        <p:nvPicPr>
          <p:cNvPr id="26628" name="Picture 4" descr="/Users/ataktakishi/Desktop/Talk_in_Tbilisi/wsa_enlil_cone_2012-03-07T0144.mp4">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3970338" y="2781300"/>
            <a:ext cx="5059362" cy="31623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p:spPr>
      </p:pic>
      <p:sp>
        <p:nvSpPr>
          <p:cNvPr id="19" name="Text Box 3"/>
          <p:cNvSpPr txBox="1">
            <a:spLocks noChangeArrowheads="1"/>
          </p:cNvSpPr>
          <p:nvPr/>
        </p:nvSpPr>
        <p:spPr bwMode="auto">
          <a:xfrm>
            <a:off x="3970338" y="1676400"/>
            <a:ext cx="5026025" cy="10175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46800" rIns="90000" bIns="46800">
            <a:prstTxWarp prst="textNoShape">
              <a:avLst/>
            </a:prstTxWarp>
            <a:spAutoFit/>
          </a:bodyPr>
          <a:lstStyle/>
          <a:p>
            <a:pPr algn="ct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000" b="1" dirty="0">
                <a:solidFill>
                  <a:srgbClr val="000000"/>
                </a:solidFill>
                <a:latin typeface="Helvetica" pitchFamily="-1" charset="0"/>
              </a:rPr>
              <a:t>CME Parameters: Input To WSA-ENLIL Cone Model</a:t>
            </a:r>
          </a:p>
        </p:txBody>
      </p:sp>
      <p:sp>
        <p:nvSpPr>
          <p:cNvPr id="20" name="Striped Right Arrow 19"/>
          <p:cNvSpPr/>
          <p:nvPr/>
        </p:nvSpPr>
        <p:spPr>
          <a:xfrm>
            <a:off x="3033713" y="3733800"/>
            <a:ext cx="1279525" cy="795338"/>
          </a:xfrm>
          <a:prstGeom prst="stripedRightArrow">
            <a:avLst/>
          </a:prstGeom>
          <a:solidFill>
            <a:srgbClr val="FF6600">
              <a:alpha val="44000"/>
            </a:srgb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 Box 3"/>
          <p:cNvSpPr txBox="1">
            <a:spLocks noChangeArrowheads="1"/>
          </p:cNvSpPr>
          <p:nvPr/>
        </p:nvSpPr>
        <p:spPr bwMode="auto">
          <a:xfrm>
            <a:off x="2212975" y="358775"/>
            <a:ext cx="5026025" cy="555625"/>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lIns="90000" tIns="46800" rIns="90000" bIns="46800">
            <a:prstTxWarp prst="textNoShape">
              <a:avLst/>
            </a:prstTxWarp>
            <a:spAutoFit/>
          </a:bodyPr>
          <a:lstStyle/>
          <a:p>
            <a:pPr algn="ctr">
              <a:buFont typeface="Helvetica"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000" b="1">
                <a:solidFill>
                  <a:srgbClr val="000000"/>
                </a:solidFill>
                <a:latin typeface="Helvetica" pitchFamily="-110" charset="0"/>
              </a:rPr>
              <a:t>WSA-ENLIL Cone Model</a:t>
            </a:r>
          </a:p>
        </p:txBody>
      </p:sp>
    </p:spTree>
    <p:extLst>
      <p:ext uri="{BB962C8B-B14F-4D97-AF65-F5344CB8AC3E}">
        <p14:creationId xmlns:p14="http://schemas.microsoft.com/office/powerpoint/2010/main" val="457919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266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62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628"/>
                                        </p:tgtEl>
                                      </p:cBhvr>
                                    </p:cmd>
                                  </p:childTnLst>
                                </p:cTn>
                              </p:par>
                            </p:childTnLst>
                          </p:cTn>
                        </p:par>
                      </p:childTnLst>
                    </p:cTn>
                  </p:par>
                </p:childTnLst>
              </p:cTn>
              <p:nextCondLst>
                <p:cond evt="onClick" delay="0">
                  <p:tgtEl>
                    <p:spTgt spid="26628"/>
                  </p:tgtEl>
                </p:cond>
              </p:nextCondLst>
            </p:seq>
            <p:video>
              <p:cMediaNode>
                <p:cTn id="12" fill="hold" display="0">
                  <p:stCondLst>
                    <p:cond delay="indefinite"/>
                  </p:stCondLst>
                  <p:endCondLst>
                    <p:cond evt="onNext" delay="0">
                      <p:tgtEl>
                        <p:sldTgt/>
                      </p:tgtEl>
                    </p:cond>
                    <p:cond evt="onPrev" delay="0">
                      <p:tgtEl>
                        <p:sldTgt/>
                      </p:tgtEl>
                    </p:cond>
                  </p:endCondLst>
                </p:cTn>
                <p:tgtEl>
                  <p:spTgt spid="2662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0.3|25.3"/>
</p:tagLst>
</file>

<file path=ppt/tags/tag2.xml><?xml version="1.0" encoding="utf-8"?>
<p:tagLst xmlns:a="http://schemas.openxmlformats.org/drawingml/2006/main" xmlns:r="http://schemas.openxmlformats.org/officeDocument/2006/relationships" xmlns:p="http://schemas.openxmlformats.org/presentationml/2006/main">
  <p:tag name="TIMING" val="|80.3|25.3"/>
</p:tagLst>
</file>

<file path=ppt/tags/tag3.xml><?xml version="1.0" encoding="utf-8"?>
<p:tagLst xmlns:a="http://schemas.openxmlformats.org/drawingml/2006/main" xmlns:r="http://schemas.openxmlformats.org/officeDocument/2006/relationships" xmlns:p="http://schemas.openxmlformats.org/presentationml/2006/main">
  <p:tag name="TIMING" val="|80.3|2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2667</Words>
  <Application>Microsoft Macintosh PowerPoint</Application>
  <PresentationFormat>On-screen Show (4:3)</PresentationFormat>
  <Paragraphs>267</Paragraphs>
  <Slides>20</Slides>
  <Notes>15</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2" baseType="lpstr">
      <vt:lpstr>Calibri</vt:lpstr>
      <vt:lpstr>Calibri Light</vt:lpstr>
      <vt:lpstr>Gill Sans MT</vt:lpstr>
      <vt:lpstr>Helvetica</vt:lpstr>
      <vt:lpstr>Helvetica Neue</vt:lpstr>
      <vt:lpstr>ＭＳ Ｐゴシック</vt:lpstr>
      <vt:lpstr>Times</vt:lpstr>
      <vt:lpstr>Times New Roman</vt:lpstr>
      <vt:lpstr>Arial</vt:lpstr>
      <vt:lpstr>Office Theme</vt:lpstr>
      <vt:lpstr>Equation</vt:lpstr>
      <vt:lpstr>Graph</vt:lpstr>
      <vt:lpstr>PowerPoint Presentation</vt:lpstr>
      <vt:lpstr>Modeling CMEs with WSA-ENLIL+Cone</vt:lpstr>
      <vt:lpstr>Modeling CMEs with WSA-ENLIL+Cone</vt:lpstr>
      <vt:lpstr>Modeling CMEs with WSA-ENLIL+Cone</vt:lpstr>
      <vt:lpstr>ENLIL - Schematic Description</vt:lpstr>
      <vt:lpstr>ENLIL Schematic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MLM</dc:creator>
  <cp:lastModifiedBy>MLM</cp:lastModifiedBy>
  <cp:revision>4</cp:revision>
  <dcterms:created xsi:type="dcterms:W3CDTF">2017-06-07T03:26:42Z</dcterms:created>
  <dcterms:modified xsi:type="dcterms:W3CDTF">2017-06-07T19:18:18Z</dcterms:modified>
</cp:coreProperties>
</file>