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sf" ContentType="video/x-ms-asf"/>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300" r:id="rId3"/>
    <p:sldId id="301" r:id="rId4"/>
    <p:sldId id="288" r:id="rId5"/>
    <p:sldId id="296" r:id="rId6"/>
    <p:sldId id="289" r:id="rId7"/>
    <p:sldId id="292" r:id="rId8"/>
    <p:sldId id="307" r:id="rId9"/>
    <p:sldId id="297" r:id="rId10"/>
    <p:sldId id="298" r:id="rId11"/>
    <p:sldId id="299" r:id="rId12"/>
    <p:sldId id="324" r:id="rId13"/>
    <p:sldId id="284" r:id="rId14"/>
    <p:sldId id="303" r:id="rId15"/>
    <p:sldId id="285" r:id="rId16"/>
    <p:sldId id="304" r:id="rId17"/>
    <p:sldId id="287" r:id="rId18"/>
    <p:sldId id="278" r:id="rId19"/>
    <p:sldId id="306" r:id="rId20"/>
    <p:sldId id="305" r:id="rId21"/>
    <p:sldId id="308" r:id="rId22"/>
    <p:sldId id="313" r:id="rId23"/>
    <p:sldId id="314" r:id="rId24"/>
    <p:sldId id="315" r:id="rId25"/>
    <p:sldId id="311" r:id="rId26"/>
    <p:sldId id="312" r:id="rId27"/>
    <p:sldId id="316" r:id="rId28"/>
    <p:sldId id="317" r:id="rId29"/>
    <p:sldId id="325" r:id="rId30"/>
    <p:sldId id="302" r:id="rId31"/>
    <p:sldId id="276" r:id="rId32"/>
    <p:sldId id="277" r:id="rId33"/>
    <p:sldId id="275" r:id="rId34"/>
    <p:sldId id="318" r:id="rId35"/>
    <p:sldId id="319" r:id="rId36"/>
    <p:sldId id="320" r:id="rId37"/>
    <p:sldId id="321" r:id="rId38"/>
    <p:sldId id="322" r:id="rId39"/>
    <p:sldId id="323" r:id="rId40"/>
    <p:sldId id="326" r:id="rId41"/>
    <p:sldId id="328" r:id="rId42"/>
    <p:sldId id="327" r:id="rId43"/>
    <p:sldId id="264" r:id="rId44"/>
    <p:sldId id="265" r:id="rId45"/>
    <p:sldId id="266" r:id="rId46"/>
    <p:sldId id="259" r:id="rId47"/>
    <p:sldId id="262" r:id="rId48"/>
    <p:sldId id="261" r:id="rId49"/>
    <p:sldId id="290" r:id="rId50"/>
    <p:sldId id="309" r:id="rId51"/>
    <p:sldId id="31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52" d="100"/>
          <a:sy n="52" d="100"/>
        </p:scale>
        <p:origin x="1458"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2E927-4251-4021-B9AE-D91F671D1964}" type="datetimeFigureOut">
              <a:rPr lang="en-US" smtClean="0"/>
              <a:t>6/4/2017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26EFF9-50B9-4704-A290-F52710996852}" type="slidenum">
              <a:rPr lang="en-US" smtClean="0"/>
              <a:t>‹#›</a:t>
            </a:fld>
            <a:endParaRPr lang="en-US" dirty="0"/>
          </a:p>
        </p:txBody>
      </p:sp>
    </p:spTree>
    <p:extLst>
      <p:ext uri="{BB962C8B-B14F-4D97-AF65-F5344CB8AC3E}">
        <p14:creationId xmlns:p14="http://schemas.microsoft.com/office/powerpoint/2010/main" val="3941156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819952-FB6A-4A24-AFE7-FD4503FE6C41}" type="slidenum">
              <a:rPr lang="en-US" smtClean="0"/>
              <a:t>4</a:t>
            </a:fld>
            <a:endParaRPr lang="en-US" dirty="0"/>
          </a:p>
        </p:txBody>
      </p:sp>
    </p:spTree>
    <p:extLst>
      <p:ext uri="{BB962C8B-B14F-4D97-AF65-F5344CB8AC3E}">
        <p14:creationId xmlns:p14="http://schemas.microsoft.com/office/powerpoint/2010/main" val="2277461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7F5AB8-72BE-4B5B-B188-E09995C5AA82}" type="slidenum">
              <a:rPr lang="en-US" smtClean="0"/>
              <a:pPr/>
              <a:t>17</a:t>
            </a:fld>
            <a:endParaRPr lang="en-US" dirty="0"/>
          </a:p>
        </p:txBody>
      </p:sp>
    </p:spTree>
    <p:extLst>
      <p:ext uri="{BB962C8B-B14F-4D97-AF65-F5344CB8AC3E}">
        <p14:creationId xmlns:p14="http://schemas.microsoft.com/office/powerpoint/2010/main" val="3921114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E9D222E2-ED97-41EA-842B-41661E66833C}" type="slidenum">
              <a:rPr lang="en-US" smtClean="0"/>
              <a:pPr>
                <a:defRPr/>
              </a:pPr>
              <a:t>19</a:t>
            </a:fld>
            <a:endParaRPr lang="en-US" dirty="0"/>
          </a:p>
        </p:txBody>
      </p:sp>
    </p:spTree>
    <p:extLst>
      <p:ext uri="{BB962C8B-B14F-4D97-AF65-F5344CB8AC3E}">
        <p14:creationId xmlns:p14="http://schemas.microsoft.com/office/powerpoint/2010/main" val="1242904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IP type II bursts at 2 MHz have been known to be associated with IP shock and</a:t>
            </a:r>
            <a:r>
              <a:rPr lang="en-US" baseline="0" dirty="0" smtClean="0"/>
              <a:t> CMEs. The simultaneous observations in white light and radio of the same region of the corona has helped enormously in the physical connection among SEPs, type II bursts, CMEs, and shocks</a:t>
            </a:r>
            <a:endParaRPr lang="en-US" dirty="0"/>
          </a:p>
        </p:txBody>
      </p:sp>
      <p:sp>
        <p:nvSpPr>
          <p:cNvPr id="4" name="Slide Number Placeholder 3"/>
          <p:cNvSpPr>
            <a:spLocks noGrp="1"/>
          </p:cNvSpPr>
          <p:nvPr>
            <p:ph type="sldNum" sz="quarter" idx="10"/>
          </p:nvPr>
        </p:nvSpPr>
        <p:spPr/>
        <p:txBody>
          <a:bodyPr/>
          <a:lstStyle/>
          <a:p>
            <a:fld id="{D0819952-FB6A-4A24-AFE7-FD4503FE6C41}" type="slidenum">
              <a:rPr lang="en-US" smtClean="0"/>
              <a:t>20</a:t>
            </a:fld>
            <a:endParaRPr lang="en-US" dirty="0"/>
          </a:p>
        </p:txBody>
      </p:sp>
    </p:spTree>
    <p:extLst>
      <p:ext uri="{BB962C8B-B14F-4D97-AF65-F5344CB8AC3E}">
        <p14:creationId xmlns:p14="http://schemas.microsoft.com/office/powerpoint/2010/main" val="2952924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E66C9111-450F-4358-99F9-81AB15FB4F0D}" type="slidenum">
              <a:rPr lang="en-US" smtClean="0"/>
              <a:pPr>
                <a:defRPr/>
              </a:pPr>
              <a:t>26</a:t>
            </a:fld>
            <a:endParaRPr lang="en-US" dirty="0"/>
          </a:p>
        </p:txBody>
      </p:sp>
    </p:spTree>
    <p:extLst>
      <p:ext uri="{BB962C8B-B14F-4D97-AF65-F5344CB8AC3E}">
        <p14:creationId xmlns:p14="http://schemas.microsoft.com/office/powerpoint/2010/main" val="2432803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4FD6547D-9A5A-4BE6-BADD-B102E8177B62}" type="slidenum">
              <a:rPr lang="en-US" altLang="en-US"/>
              <a:pPr>
                <a:spcBef>
                  <a:spcPct val="0"/>
                </a:spcBef>
              </a:pPr>
              <a:t>33</a:t>
            </a:fld>
            <a:endParaRPr lang="en-US" altLang="en-US" dirty="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429504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F5348-DC35-482F-AD63-B4444123E5A2}" type="slidenum">
              <a:rPr lang="en-US" smtClean="0"/>
              <a:t>51</a:t>
            </a:fld>
            <a:endParaRPr lang="en-US" dirty="0"/>
          </a:p>
        </p:txBody>
      </p:sp>
    </p:spTree>
    <p:extLst>
      <p:ext uri="{BB962C8B-B14F-4D97-AF65-F5344CB8AC3E}">
        <p14:creationId xmlns:p14="http://schemas.microsoft.com/office/powerpoint/2010/main" val="2432993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connection between CMEs and the space</a:t>
            </a:r>
            <a:r>
              <a:rPr lang="en-US" baseline="0" dirty="0" smtClean="0"/>
              <a:t> weather consequences took a long time to achieve. I will attempt to highlight the key developments that led to the current understanding.</a:t>
            </a:r>
            <a:endParaRPr lang="en-US" dirty="0"/>
          </a:p>
        </p:txBody>
      </p:sp>
      <p:sp>
        <p:nvSpPr>
          <p:cNvPr id="4" name="Slide Number Placeholder 3"/>
          <p:cNvSpPr>
            <a:spLocks noGrp="1"/>
          </p:cNvSpPr>
          <p:nvPr>
            <p:ph type="sldNum" sz="quarter" idx="10"/>
          </p:nvPr>
        </p:nvSpPr>
        <p:spPr/>
        <p:txBody>
          <a:bodyPr/>
          <a:lstStyle/>
          <a:p>
            <a:fld id="{D0819952-FB6A-4A24-AFE7-FD4503FE6C41}" type="slidenum">
              <a:rPr lang="en-US" smtClean="0"/>
              <a:t>7</a:t>
            </a:fld>
            <a:endParaRPr lang="en-US" dirty="0"/>
          </a:p>
        </p:txBody>
      </p:sp>
    </p:spTree>
    <p:extLst>
      <p:ext uri="{BB962C8B-B14F-4D97-AF65-F5344CB8AC3E}">
        <p14:creationId xmlns:p14="http://schemas.microsoft.com/office/powerpoint/2010/main" val="2886118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392113" y="684213"/>
            <a:ext cx="6073775" cy="3417887"/>
          </a:xfrm>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sz="2400">
                <a:solidFill>
                  <a:schemeClr val="tx1"/>
                </a:solidFill>
                <a:latin typeface="Times New Roman" panose="02020603050405020304" pitchFamily="18" charset="0"/>
              </a:defRPr>
            </a:lvl1pPr>
            <a:lvl2pPr marL="742950" indent="-285750" defTabSz="908050">
              <a:defRPr sz="2400">
                <a:solidFill>
                  <a:schemeClr val="tx1"/>
                </a:solidFill>
                <a:latin typeface="Times New Roman" panose="02020603050405020304" pitchFamily="18" charset="0"/>
              </a:defRPr>
            </a:lvl2pPr>
            <a:lvl3pPr marL="1143000" indent="-228600" defTabSz="908050">
              <a:defRPr sz="2400">
                <a:solidFill>
                  <a:schemeClr val="tx1"/>
                </a:solidFill>
                <a:latin typeface="Times New Roman" panose="02020603050405020304" pitchFamily="18" charset="0"/>
              </a:defRPr>
            </a:lvl3pPr>
            <a:lvl4pPr marL="1600200" indent="-228600" defTabSz="908050">
              <a:defRPr sz="2400">
                <a:solidFill>
                  <a:schemeClr val="tx1"/>
                </a:solidFill>
                <a:latin typeface="Times New Roman" panose="02020603050405020304" pitchFamily="18" charset="0"/>
              </a:defRPr>
            </a:lvl4pPr>
            <a:lvl5pPr marL="2057400" indent="-228600" defTabSz="90805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fld id="{91BC544A-5004-436C-A816-F08EE3A145EF}" type="slidenum">
              <a:rPr lang="en-US" altLang="en-US" sz="1200"/>
              <a:pPr/>
              <a:t>9</a:t>
            </a:fld>
            <a:endParaRPr lang="en-US" altLang="en-US" sz="1200" dirty="0"/>
          </a:p>
        </p:txBody>
      </p:sp>
    </p:spTree>
    <p:extLst>
      <p:ext uri="{BB962C8B-B14F-4D97-AF65-F5344CB8AC3E}">
        <p14:creationId xmlns:p14="http://schemas.microsoft.com/office/powerpoint/2010/main" val="4130002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392113" y="684213"/>
            <a:ext cx="6073775" cy="3417887"/>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sz="2400">
                <a:solidFill>
                  <a:schemeClr val="tx1"/>
                </a:solidFill>
                <a:latin typeface="Times New Roman" panose="02020603050405020304" pitchFamily="18" charset="0"/>
              </a:defRPr>
            </a:lvl1pPr>
            <a:lvl2pPr marL="742950" indent="-285750" defTabSz="908050">
              <a:defRPr sz="2400">
                <a:solidFill>
                  <a:schemeClr val="tx1"/>
                </a:solidFill>
                <a:latin typeface="Times New Roman" panose="02020603050405020304" pitchFamily="18" charset="0"/>
              </a:defRPr>
            </a:lvl2pPr>
            <a:lvl3pPr marL="1143000" indent="-228600" defTabSz="908050">
              <a:defRPr sz="2400">
                <a:solidFill>
                  <a:schemeClr val="tx1"/>
                </a:solidFill>
                <a:latin typeface="Times New Roman" panose="02020603050405020304" pitchFamily="18" charset="0"/>
              </a:defRPr>
            </a:lvl3pPr>
            <a:lvl4pPr marL="1600200" indent="-228600" defTabSz="908050">
              <a:defRPr sz="2400">
                <a:solidFill>
                  <a:schemeClr val="tx1"/>
                </a:solidFill>
                <a:latin typeface="Times New Roman" panose="02020603050405020304" pitchFamily="18" charset="0"/>
              </a:defRPr>
            </a:lvl4pPr>
            <a:lvl5pPr marL="2057400" indent="-228600" defTabSz="90805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fld id="{4704A3BB-BEFC-4E20-8F3F-573F9FB116E0}" type="slidenum">
              <a:rPr lang="en-US" altLang="en-US" sz="1200"/>
              <a:pPr/>
              <a:t>10</a:t>
            </a:fld>
            <a:endParaRPr lang="en-US" altLang="en-US" sz="1200" dirty="0"/>
          </a:p>
        </p:txBody>
      </p:sp>
    </p:spTree>
    <p:extLst>
      <p:ext uri="{BB962C8B-B14F-4D97-AF65-F5344CB8AC3E}">
        <p14:creationId xmlns:p14="http://schemas.microsoft.com/office/powerpoint/2010/main" val="3428854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819952-FB6A-4A24-AFE7-FD4503FE6C41}" type="slidenum">
              <a:rPr lang="en-US" smtClean="0"/>
              <a:t>11</a:t>
            </a:fld>
            <a:endParaRPr lang="en-US" dirty="0"/>
          </a:p>
        </p:txBody>
      </p:sp>
    </p:spTree>
    <p:extLst>
      <p:ext uri="{BB962C8B-B14F-4D97-AF65-F5344CB8AC3E}">
        <p14:creationId xmlns:p14="http://schemas.microsoft.com/office/powerpoint/2010/main" val="1429543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Cosmic rays were detected by Hess in 1912</a:t>
            </a:r>
            <a:r>
              <a:rPr lang="en-US" baseline="0" dirty="0" smtClean="0"/>
              <a:t> using balloons (Theodor Wulf’s electrometer; Domenico Pacini’s simultaneous ionization variation over mountain, sea, lake, underwater – non-terrestrial source). Hess got Nobel Prize in 1936.  Forbush reported global decrease in cosmic ray intensity, now known as Forbush decrease or Forbush effect. Ten years later, he reported on three cosmic ray increases at the time of solar flares. One of them is an extreme event, in that a geomagnetic storm occurred 19.5 h later</a:t>
            </a:r>
            <a:endParaRPr lang="en-US" dirty="0"/>
          </a:p>
        </p:txBody>
      </p:sp>
      <p:sp>
        <p:nvSpPr>
          <p:cNvPr id="4" name="Slide Number Placeholder 3"/>
          <p:cNvSpPr>
            <a:spLocks noGrp="1"/>
          </p:cNvSpPr>
          <p:nvPr>
            <p:ph type="sldNum" sz="quarter" idx="10"/>
          </p:nvPr>
        </p:nvSpPr>
        <p:spPr/>
        <p:txBody>
          <a:bodyPr/>
          <a:lstStyle/>
          <a:p>
            <a:fld id="{D0819952-FB6A-4A24-AFE7-FD4503FE6C41}" type="slidenum">
              <a:rPr lang="en-US" smtClean="0"/>
              <a:t>13</a:t>
            </a:fld>
            <a:endParaRPr lang="en-US" dirty="0"/>
          </a:p>
        </p:txBody>
      </p:sp>
    </p:spTree>
    <p:extLst>
      <p:ext uri="{BB962C8B-B14F-4D97-AF65-F5344CB8AC3E}">
        <p14:creationId xmlns:p14="http://schemas.microsoft.com/office/powerpoint/2010/main" val="1557543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819952-FB6A-4A24-AFE7-FD4503FE6C41}" type="slidenum">
              <a:rPr lang="en-US" smtClean="0"/>
              <a:t>14</a:t>
            </a:fld>
            <a:endParaRPr lang="en-US" dirty="0"/>
          </a:p>
        </p:txBody>
      </p:sp>
    </p:spTree>
    <p:extLst>
      <p:ext uri="{BB962C8B-B14F-4D97-AF65-F5344CB8AC3E}">
        <p14:creationId xmlns:p14="http://schemas.microsoft.com/office/powerpoint/2010/main" val="4050935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Hey 1946 explained</a:t>
            </a:r>
            <a:r>
              <a:rPr lang="en-US" altLang="en-US" baseline="0" dirty="0" smtClean="0"/>
              <a:t> 1942 Radar jamming during WWII as solar radio bursts</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85372" indent="-302066" eaLnBrk="0" hangingPunct="0">
              <a:defRPr>
                <a:solidFill>
                  <a:schemeClr val="tx1"/>
                </a:solidFill>
                <a:latin typeface="Arial" panose="020B0604020202020204" pitchFamily="34" charset="0"/>
                <a:cs typeface="Arial" panose="020B0604020202020204" pitchFamily="34" charset="0"/>
              </a:defRPr>
            </a:lvl2pPr>
            <a:lvl3pPr marL="1208265" indent="-241653" eaLnBrk="0" hangingPunct="0">
              <a:defRPr>
                <a:solidFill>
                  <a:schemeClr val="tx1"/>
                </a:solidFill>
                <a:latin typeface="Arial" panose="020B0604020202020204" pitchFamily="34" charset="0"/>
                <a:cs typeface="Arial" panose="020B0604020202020204" pitchFamily="34" charset="0"/>
              </a:defRPr>
            </a:lvl3pPr>
            <a:lvl4pPr marL="1691571" indent="-241653" eaLnBrk="0" hangingPunct="0">
              <a:defRPr>
                <a:solidFill>
                  <a:schemeClr val="tx1"/>
                </a:solidFill>
                <a:latin typeface="Arial" panose="020B0604020202020204" pitchFamily="34" charset="0"/>
                <a:cs typeface="Arial" panose="020B0604020202020204" pitchFamily="34" charset="0"/>
              </a:defRPr>
            </a:lvl4pPr>
            <a:lvl5pPr marL="2174878" indent="-241653" eaLnBrk="0" hangingPunct="0">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1EE9F49-7D8C-4B6B-BF95-2F3362F28937}" type="slidenum">
              <a:rPr lang="en-US" altLang="en-US">
                <a:latin typeface="Calibri" panose="020F0502020204030204" pitchFamily="34" charset="0"/>
              </a:rPr>
              <a:pPr eaLnBrk="1" hangingPunct="1"/>
              <a:t>15</a:t>
            </a:fld>
            <a:endParaRPr lang="en-US" altLang="en-US" dirty="0">
              <a:latin typeface="Calibri" panose="020F0502020204030204" pitchFamily="34" charset="0"/>
            </a:endParaRPr>
          </a:p>
        </p:txBody>
      </p:sp>
    </p:spTree>
    <p:extLst>
      <p:ext uri="{BB962C8B-B14F-4D97-AF65-F5344CB8AC3E}">
        <p14:creationId xmlns:p14="http://schemas.microsoft.com/office/powerpoint/2010/main" val="884192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Gold also inferred from the rapid rise time of the impulses that there must be an</a:t>
            </a:r>
            <a:r>
              <a:rPr lang="en-US" baseline="0" dirty="0" smtClean="0"/>
              <a:t> ambient medium with magnetic field in it.</a:t>
            </a:r>
            <a:endParaRPr lang="en-US" dirty="0"/>
          </a:p>
        </p:txBody>
      </p:sp>
      <p:sp>
        <p:nvSpPr>
          <p:cNvPr id="4" name="Slide Number Placeholder 3"/>
          <p:cNvSpPr>
            <a:spLocks noGrp="1"/>
          </p:cNvSpPr>
          <p:nvPr>
            <p:ph type="sldNum" sz="quarter" idx="10"/>
          </p:nvPr>
        </p:nvSpPr>
        <p:spPr/>
        <p:txBody>
          <a:bodyPr/>
          <a:lstStyle/>
          <a:p>
            <a:fld id="{D0819952-FB6A-4A24-AFE7-FD4503FE6C41}" type="slidenum">
              <a:rPr lang="en-US" smtClean="0"/>
              <a:t>16</a:t>
            </a:fld>
            <a:endParaRPr lang="en-US" dirty="0"/>
          </a:p>
        </p:txBody>
      </p:sp>
    </p:spTree>
    <p:extLst>
      <p:ext uri="{BB962C8B-B14F-4D97-AF65-F5344CB8AC3E}">
        <p14:creationId xmlns:p14="http://schemas.microsoft.com/office/powerpoint/2010/main" val="1166875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4BABE7-592F-47D9-84E8-503C9765EB18}" type="datetimeFigureOut">
              <a:rPr lang="en-US" smtClean="0"/>
              <a:t>6/3/2017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B4A568-36D7-4C3C-884D-8906652C4EBA}" type="slidenum">
              <a:rPr lang="en-US" smtClean="0"/>
              <a:t>‹#›</a:t>
            </a:fld>
            <a:endParaRPr lang="en-US" dirty="0"/>
          </a:p>
        </p:txBody>
      </p:sp>
    </p:spTree>
    <p:extLst>
      <p:ext uri="{BB962C8B-B14F-4D97-AF65-F5344CB8AC3E}">
        <p14:creationId xmlns:p14="http://schemas.microsoft.com/office/powerpoint/2010/main" val="3176165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4BABE7-592F-47D9-84E8-503C9765EB18}" type="datetimeFigureOut">
              <a:rPr lang="en-US" smtClean="0"/>
              <a:t>6/3/2017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B4A568-36D7-4C3C-884D-8906652C4EBA}" type="slidenum">
              <a:rPr lang="en-US" smtClean="0"/>
              <a:t>‹#›</a:t>
            </a:fld>
            <a:endParaRPr lang="en-US" dirty="0"/>
          </a:p>
        </p:txBody>
      </p:sp>
    </p:spTree>
    <p:extLst>
      <p:ext uri="{BB962C8B-B14F-4D97-AF65-F5344CB8AC3E}">
        <p14:creationId xmlns:p14="http://schemas.microsoft.com/office/powerpoint/2010/main" val="2982800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4BABE7-592F-47D9-84E8-503C9765EB18}" type="datetimeFigureOut">
              <a:rPr lang="en-US" smtClean="0"/>
              <a:t>6/3/2017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B4A568-36D7-4C3C-884D-8906652C4EBA}" type="slidenum">
              <a:rPr lang="en-US" smtClean="0"/>
              <a:t>‹#›</a:t>
            </a:fld>
            <a:endParaRPr lang="en-US" dirty="0"/>
          </a:p>
        </p:txBody>
      </p:sp>
    </p:spTree>
    <p:extLst>
      <p:ext uri="{BB962C8B-B14F-4D97-AF65-F5344CB8AC3E}">
        <p14:creationId xmlns:p14="http://schemas.microsoft.com/office/powerpoint/2010/main" val="1192552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r>
              <a:rPr lang="en-US" dirty="0"/>
              <a:t> </a:t>
            </a:r>
          </a:p>
        </p:txBody>
      </p:sp>
    </p:spTree>
    <p:extLst>
      <p:ext uri="{BB962C8B-B14F-4D97-AF65-F5344CB8AC3E}">
        <p14:creationId xmlns:p14="http://schemas.microsoft.com/office/powerpoint/2010/main" val="152744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dirty="0" smtClean="0"/>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0E1B0391-6E2C-401A-99AB-2A0DE41205AE}" type="slidenum">
              <a:rPr lang="en-US" altLang="ja-JP"/>
              <a:pPr>
                <a:defRPr/>
              </a:pPr>
              <a:t>‹#›</a:t>
            </a:fld>
            <a:endParaRPr lang="en-US" altLang="ja-JP" dirty="0"/>
          </a:p>
        </p:txBody>
      </p:sp>
    </p:spTree>
    <p:extLst>
      <p:ext uri="{BB962C8B-B14F-4D97-AF65-F5344CB8AC3E}">
        <p14:creationId xmlns:p14="http://schemas.microsoft.com/office/powerpoint/2010/main" val="3409587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4BABE7-592F-47D9-84E8-503C9765EB18}" type="datetimeFigureOut">
              <a:rPr lang="en-US" smtClean="0"/>
              <a:t>6/3/2017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B4A568-36D7-4C3C-884D-8906652C4EBA}" type="slidenum">
              <a:rPr lang="en-US" smtClean="0"/>
              <a:t>‹#›</a:t>
            </a:fld>
            <a:endParaRPr lang="en-US" dirty="0"/>
          </a:p>
        </p:txBody>
      </p:sp>
    </p:spTree>
    <p:extLst>
      <p:ext uri="{BB962C8B-B14F-4D97-AF65-F5344CB8AC3E}">
        <p14:creationId xmlns:p14="http://schemas.microsoft.com/office/powerpoint/2010/main" val="3129167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4BABE7-592F-47D9-84E8-503C9765EB18}" type="datetimeFigureOut">
              <a:rPr lang="en-US" smtClean="0"/>
              <a:t>6/3/2017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B4A568-36D7-4C3C-884D-8906652C4EBA}" type="slidenum">
              <a:rPr lang="en-US" smtClean="0"/>
              <a:t>‹#›</a:t>
            </a:fld>
            <a:endParaRPr lang="en-US" dirty="0"/>
          </a:p>
        </p:txBody>
      </p:sp>
    </p:spTree>
    <p:extLst>
      <p:ext uri="{BB962C8B-B14F-4D97-AF65-F5344CB8AC3E}">
        <p14:creationId xmlns:p14="http://schemas.microsoft.com/office/powerpoint/2010/main" val="270566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4BABE7-592F-47D9-84E8-503C9765EB18}" type="datetimeFigureOut">
              <a:rPr lang="en-US" smtClean="0"/>
              <a:t>6/3/2017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B4A568-36D7-4C3C-884D-8906652C4EBA}" type="slidenum">
              <a:rPr lang="en-US" smtClean="0"/>
              <a:t>‹#›</a:t>
            </a:fld>
            <a:endParaRPr lang="en-US" dirty="0"/>
          </a:p>
        </p:txBody>
      </p:sp>
    </p:spTree>
    <p:extLst>
      <p:ext uri="{BB962C8B-B14F-4D97-AF65-F5344CB8AC3E}">
        <p14:creationId xmlns:p14="http://schemas.microsoft.com/office/powerpoint/2010/main" val="577880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4BABE7-592F-47D9-84E8-503C9765EB18}" type="datetimeFigureOut">
              <a:rPr lang="en-US" smtClean="0"/>
              <a:t>6/3/2017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BB4A568-36D7-4C3C-884D-8906652C4EBA}" type="slidenum">
              <a:rPr lang="en-US" smtClean="0"/>
              <a:t>‹#›</a:t>
            </a:fld>
            <a:endParaRPr lang="en-US" dirty="0"/>
          </a:p>
        </p:txBody>
      </p:sp>
    </p:spTree>
    <p:extLst>
      <p:ext uri="{BB962C8B-B14F-4D97-AF65-F5344CB8AC3E}">
        <p14:creationId xmlns:p14="http://schemas.microsoft.com/office/powerpoint/2010/main" val="2575864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4BABE7-592F-47D9-84E8-503C9765EB18}" type="datetimeFigureOut">
              <a:rPr lang="en-US" smtClean="0"/>
              <a:t>6/3/2017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B4A568-36D7-4C3C-884D-8906652C4EBA}" type="slidenum">
              <a:rPr lang="en-US" smtClean="0"/>
              <a:t>‹#›</a:t>
            </a:fld>
            <a:endParaRPr lang="en-US" dirty="0"/>
          </a:p>
        </p:txBody>
      </p:sp>
    </p:spTree>
    <p:extLst>
      <p:ext uri="{BB962C8B-B14F-4D97-AF65-F5344CB8AC3E}">
        <p14:creationId xmlns:p14="http://schemas.microsoft.com/office/powerpoint/2010/main" val="3836196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BABE7-592F-47D9-84E8-503C9765EB18}" type="datetimeFigureOut">
              <a:rPr lang="en-US" smtClean="0"/>
              <a:t>6/3/2017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BB4A568-36D7-4C3C-884D-8906652C4EBA}" type="slidenum">
              <a:rPr lang="en-US" smtClean="0"/>
              <a:t>‹#›</a:t>
            </a:fld>
            <a:endParaRPr lang="en-US" dirty="0"/>
          </a:p>
        </p:txBody>
      </p:sp>
    </p:spTree>
    <p:extLst>
      <p:ext uri="{BB962C8B-B14F-4D97-AF65-F5344CB8AC3E}">
        <p14:creationId xmlns:p14="http://schemas.microsoft.com/office/powerpoint/2010/main" val="10563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4BABE7-592F-47D9-84E8-503C9765EB18}" type="datetimeFigureOut">
              <a:rPr lang="en-US" smtClean="0"/>
              <a:t>6/3/2017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B4A568-36D7-4C3C-884D-8906652C4EBA}" type="slidenum">
              <a:rPr lang="en-US" smtClean="0"/>
              <a:t>‹#›</a:t>
            </a:fld>
            <a:endParaRPr lang="en-US" dirty="0"/>
          </a:p>
        </p:txBody>
      </p:sp>
    </p:spTree>
    <p:extLst>
      <p:ext uri="{BB962C8B-B14F-4D97-AF65-F5344CB8AC3E}">
        <p14:creationId xmlns:p14="http://schemas.microsoft.com/office/powerpoint/2010/main" val="4177838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4BABE7-592F-47D9-84E8-503C9765EB18}" type="datetimeFigureOut">
              <a:rPr lang="en-US" smtClean="0"/>
              <a:t>6/3/2017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B4A568-36D7-4C3C-884D-8906652C4EBA}" type="slidenum">
              <a:rPr lang="en-US" smtClean="0"/>
              <a:t>‹#›</a:t>
            </a:fld>
            <a:endParaRPr lang="en-US" dirty="0"/>
          </a:p>
        </p:txBody>
      </p:sp>
    </p:spTree>
    <p:extLst>
      <p:ext uri="{BB962C8B-B14F-4D97-AF65-F5344CB8AC3E}">
        <p14:creationId xmlns:p14="http://schemas.microsoft.com/office/powerpoint/2010/main" val="55633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4BABE7-592F-47D9-84E8-503C9765EB18}" type="datetimeFigureOut">
              <a:rPr lang="en-US" smtClean="0"/>
              <a:t>6/3/2017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4A568-36D7-4C3C-884D-8906652C4EBA}" type="slidenum">
              <a:rPr lang="en-US" smtClean="0"/>
              <a:t>‹#›</a:t>
            </a:fld>
            <a:endParaRPr lang="en-US" dirty="0"/>
          </a:p>
        </p:txBody>
      </p:sp>
    </p:spTree>
    <p:extLst>
      <p:ext uri="{BB962C8B-B14F-4D97-AF65-F5344CB8AC3E}">
        <p14:creationId xmlns:p14="http://schemas.microsoft.com/office/powerpoint/2010/main" val="1118672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sf"/><Relationship Id="rId1" Type="http://schemas.microsoft.com/office/2007/relationships/media" Target="../media/media3.asf"/><Relationship Id="rId5" Type="http://schemas.openxmlformats.org/officeDocument/2006/relationships/image" Target="../media/image51.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2.xml"/><Relationship Id="rId4" Type="http://schemas.openxmlformats.org/officeDocument/2006/relationships/image" Target="../media/image59.gif"/></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4.gi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1.asf"/><Relationship Id="rId1" Type="http://schemas.microsoft.com/office/2007/relationships/media" Target="../media/media1.asf"/><Relationship Id="rId6" Type="http://schemas.openxmlformats.org/officeDocument/2006/relationships/hyperlink" Target="http://cdaw.gsfc.nasa.gov/"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gif"/><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95.gif"/><Relationship Id="rId4" Type="http://schemas.openxmlformats.org/officeDocument/2006/relationships/image" Target="../media/image94.gif"/></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CMEs and SEPs</a:t>
            </a:r>
            <a:endParaRPr lang="en-US" dirty="0"/>
          </a:p>
        </p:txBody>
      </p:sp>
      <p:sp>
        <p:nvSpPr>
          <p:cNvPr id="3" name="Subtitle 2"/>
          <p:cNvSpPr>
            <a:spLocks noGrp="1"/>
          </p:cNvSpPr>
          <p:nvPr>
            <p:ph type="subTitle" idx="1"/>
          </p:nvPr>
        </p:nvSpPr>
        <p:spPr/>
        <p:txBody>
          <a:bodyPr>
            <a:normAutofit lnSpcReduction="10000"/>
          </a:bodyPr>
          <a:lstStyle/>
          <a:p>
            <a:r>
              <a:rPr lang="en-US" dirty="0" smtClean="0"/>
              <a:t>Nat Gopalswamy</a:t>
            </a:r>
          </a:p>
          <a:p>
            <a:r>
              <a:rPr lang="en-US" dirty="0" smtClean="0"/>
              <a:t>Solar Physics Laboratory</a:t>
            </a:r>
          </a:p>
          <a:p>
            <a:r>
              <a:rPr lang="en-US" dirty="0" smtClean="0"/>
              <a:t>NASA/GSFC</a:t>
            </a:r>
          </a:p>
          <a:p>
            <a:r>
              <a:rPr lang="en-US" dirty="0" smtClean="0"/>
              <a:t>nat.gopalswamy@nasa.gov</a:t>
            </a:r>
            <a:endParaRPr lang="en-US" dirty="0"/>
          </a:p>
        </p:txBody>
      </p:sp>
      <p:sp>
        <p:nvSpPr>
          <p:cNvPr id="4" name="TextBox 3"/>
          <p:cNvSpPr txBox="1"/>
          <p:nvPr/>
        </p:nvSpPr>
        <p:spPr>
          <a:xfrm>
            <a:off x="145143" y="6429829"/>
            <a:ext cx="4005943" cy="369332"/>
          </a:xfrm>
          <a:prstGeom prst="rect">
            <a:avLst/>
          </a:prstGeom>
          <a:noFill/>
        </p:spPr>
        <p:txBody>
          <a:bodyPr wrap="square" rtlCol="0">
            <a:spAutoFit/>
          </a:bodyPr>
          <a:lstStyle/>
          <a:p>
            <a:r>
              <a:rPr lang="en-US" dirty="0" smtClean="0"/>
              <a:t>2017 CCMC Bootcamp, Tuesday June 6</a:t>
            </a:r>
            <a:endParaRPr lang="en-US" dirty="0"/>
          </a:p>
        </p:txBody>
      </p:sp>
    </p:spTree>
    <p:extLst>
      <p:ext uri="{BB962C8B-B14F-4D97-AF65-F5344CB8AC3E}">
        <p14:creationId xmlns:p14="http://schemas.microsoft.com/office/powerpoint/2010/main" val="3605338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ChangeArrowheads="1"/>
          </p:cNvSpPr>
          <p:nvPr/>
        </p:nvSpPr>
        <p:spPr bwMode="auto">
          <a:xfrm>
            <a:off x="4328880" y="1905000"/>
            <a:ext cx="6248400" cy="3352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dirty="0">
              <a:latin typeface="Arial" panose="020B0604020202020204" pitchFamily="34" charset="0"/>
              <a:ea typeface="ＭＳ Ｐゴシック" panose="020B0600070205080204" pitchFamily="34" charset="-128"/>
            </a:endParaRPr>
          </a:p>
        </p:txBody>
      </p:sp>
      <p:sp>
        <p:nvSpPr>
          <p:cNvPr id="12292" name="Line 3"/>
          <p:cNvSpPr>
            <a:spLocks noChangeShapeType="1"/>
          </p:cNvSpPr>
          <p:nvPr/>
        </p:nvSpPr>
        <p:spPr bwMode="auto">
          <a:xfrm>
            <a:off x="4328880" y="5265738"/>
            <a:ext cx="6248400" cy="0"/>
          </a:xfrm>
          <a:prstGeom prst="line">
            <a:avLst/>
          </a:prstGeom>
          <a:noFill/>
          <a:ln w="9525">
            <a:solidFill>
              <a:srgbClr val="1134FF"/>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293" name="Line 4"/>
          <p:cNvSpPr>
            <a:spLocks noChangeShapeType="1"/>
          </p:cNvSpPr>
          <p:nvPr/>
        </p:nvSpPr>
        <p:spPr bwMode="auto">
          <a:xfrm>
            <a:off x="4336818" y="1905000"/>
            <a:ext cx="6248400" cy="0"/>
          </a:xfrm>
          <a:prstGeom prst="line">
            <a:avLst/>
          </a:prstGeom>
          <a:noFill/>
          <a:ln w="9525">
            <a:solidFill>
              <a:srgbClr val="1134FF"/>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12294" name="Picture 5"/>
          <p:cNvPicPr>
            <a:picLocks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6680" y="5148263"/>
            <a:ext cx="10414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Rectangle 6"/>
          <p:cNvSpPr>
            <a:spLocks noChangeArrowheads="1"/>
          </p:cNvSpPr>
          <p:nvPr/>
        </p:nvSpPr>
        <p:spPr bwMode="auto">
          <a:xfrm>
            <a:off x="4333644" y="1358900"/>
            <a:ext cx="6232525" cy="441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dirty="0"/>
          </a:p>
        </p:txBody>
      </p:sp>
      <p:grpSp>
        <p:nvGrpSpPr>
          <p:cNvPr id="12296" name="Group 8"/>
          <p:cNvGrpSpPr>
            <a:grpSpLocks/>
          </p:cNvGrpSpPr>
          <p:nvPr/>
        </p:nvGrpSpPr>
        <p:grpSpPr bwMode="auto">
          <a:xfrm>
            <a:off x="4333644" y="5678488"/>
            <a:ext cx="6232525" cy="100012"/>
            <a:chOff x="1470" y="3504"/>
            <a:chExt cx="2832" cy="48"/>
          </a:xfrm>
        </p:grpSpPr>
        <p:sp>
          <p:nvSpPr>
            <p:cNvPr id="12360" name="Line 9"/>
            <p:cNvSpPr>
              <a:spLocks noChangeShapeType="1"/>
            </p:cNvSpPr>
            <p:nvPr/>
          </p:nvSpPr>
          <p:spPr bwMode="auto">
            <a:xfrm>
              <a:off x="1470" y="3504"/>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61" name="Line 10"/>
            <p:cNvSpPr>
              <a:spLocks noChangeShapeType="1"/>
            </p:cNvSpPr>
            <p:nvPr/>
          </p:nvSpPr>
          <p:spPr bwMode="auto">
            <a:xfrm>
              <a:off x="1942" y="3504"/>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62" name="Line 11"/>
            <p:cNvSpPr>
              <a:spLocks noChangeShapeType="1"/>
            </p:cNvSpPr>
            <p:nvPr/>
          </p:nvSpPr>
          <p:spPr bwMode="auto">
            <a:xfrm>
              <a:off x="2414" y="3504"/>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63" name="Line 12"/>
            <p:cNvSpPr>
              <a:spLocks noChangeShapeType="1"/>
            </p:cNvSpPr>
            <p:nvPr/>
          </p:nvSpPr>
          <p:spPr bwMode="auto">
            <a:xfrm>
              <a:off x="2886" y="3504"/>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64" name="Line 13"/>
            <p:cNvSpPr>
              <a:spLocks noChangeShapeType="1"/>
            </p:cNvSpPr>
            <p:nvPr/>
          </p:nvSpPr>
          <p:spPr bwMode="auto">
            <a:xfrm>
              <a:off x="3358" y="3504"/>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65" name="Line 14"/>
            <p:cNvSpPr>
              <a:spLocks noChangeShapeType="1"/>
            </p:cNvSpPr>
            <p:nvPr/>
          </p:nvSpPr>
          <p:spPr bwMode="auto">
            <a:xfrm>
              <a:off x="3830" y="3504"/>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66" name="Line 15"/>
            <p:cNvSpPr>
              <a:spLocks noChangeShapeType="1"/>
            </p:cNvSpPr>
            <p:nvPr/>
          </p:nvSpPr>
          <p:spPr bwMode="auto">
            <a:xfrm>
              <a:off x="4302" y="3504"/>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grpSp>
        <p:nvGrpSpPr>
          <p:cNvPr id="12297" name="Group 16"/>
          <p:cNvGrpSpPr>
            <a:grpSpLocks/>
          </p:cNvGrpSpPr>
          <p:nvPr/>
        </p:nvGrpSpPr>
        <p:grpSpPr bwMode="auto">
          <a:xfrm>
            <a:off x="4344756" y="1358901"/>
            <a:ext cx="6232525" cy="100013"/>
            <a:chOff x="1470" y="3504"/>
            <a:chExt cx="2832" cy="48"/>
          </a:xfrm>
        </p:grpSpPr>
        <p:sp>
          <p:nvSpPr>
            <p:cNvPr id="12353" name="Line 17"/>
            <p:cNvSpPr>
              <a:spLocks noChangeShapeType="1"/>
            </p:cNvSpPr>
            <p:nvPr/>
          </p:nvSpPr>
          <p:spPr bwMode="auto">
            <a:xfrm>
              <a:off x="1470" y="3504"/>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54" name="Line 18"/>
            <p:cNvSpPr>
              <a:spLocks noChangeShapeType="1"/>
            </p:cNvSpPr>
            <p:nvPr/>
          </p:nvSpPr>
          <p:spPr bwMode="auto">
            <a:xfrm>
              <a:off x="1942" y="3504"/>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55" name="Line 19"/>
            <p:cNvSpPr>
              <a:spLocks noChangeShapeType="1"/>
            </p:cNvSpPr>
            <p:nvPr/>
          </p:nvSpPr>
          <p:spPr bwMode="auto">
            <a:xfrm>
              <a:off x="2414" y="3504"/>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56" name="Line 20"/>
            <p:cNvSpPr>
              <a:spLocks noChangeShapeType="1"/>
            </p:cNvSpPr>
            <p:nvPr/>
          </p:nvSpPr>
          <p:spPr bwMode="auto">
            <a:xfrm>
              <a:off x="2886" y="3504"/>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57" name="Line 21"/>
            <p:cNvSpPr>
              <a:spLocks noChangeShapeType="1"/>
            </p:cNvSpPr>
            <p:nvPr/>
          </p:nvSpPr>
          <p:spPr bwMode="auto">
            <a:xfrm>
              <a:off x="3358" y="3504"/>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58" name="Line 22"/>
            <p:cNvSpPr>
              <a:spLocks noChangeShapeType="1"/>
            </p:cNvSpPr>
            <p:nvPr/>
          </p:nvSpPr>
          <p:spPr bwMode="auto">
            <a:xfrm>
              <a:off x="3830" y="3504"/>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59" name="Line 23"/>
            <p:cNvSpPr>
              <a:spLocks noChangeShapeType="1"/>
            </p:cNvSpPr>
            <p:nvPr/>
          </p:nvSpPr>
          <p:spPr bwMode="auto">
            <a:xfrm>
              <a:off x="4302" y="3504"/>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grpSp>
        <p:nvGrpSpPr>
          <p:cNvPr id="12298" name="Group 24"/>
          <p:cNvGrpSpPr>
            <a:grpSpLocks/>
          </p:cNvGrpSpPr>
          <p:nvPr/>
        </p:nvGrpSpPr>
        <p:grpSpPr bwMode="auto">
          <a:xfrm>
            <a:off x="4328881" y="1358900"/>
            <a:ext cx="106363" cy="4419600"/>
            <a:chOff x="1488" y="1440"/>
            <a:chExt cx="48" cy="2112"/>
          </a:xfrm>
        </p:grpSpPr>
        <p:sp>
          <p:nvSpPr>
            <p:cNvPr id="12347" name="Line 25"/>
            <p:cNvSpPr>
              <a:spLocks noChangeShapeType="1"/>
            </p:cNvSpPr>
            <p:nvPr/>
          </p:nvSpPr>
          <p:spPr bwMode="auto">
            <a:xfrm>
              <a:off x="1488" y="1440"/>
              <a:ext cx="4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48" name="Line 26"/>
            <p:cNvSpPr>
              <a:spLocks noChangeShapeType="1"/>
            </p:cNvSpPr>
            <p:nvPr/>
          </p:nvSpPr>
          <p:spPr bwMode="auto">
            <a:xfrm>
              <a:off x="1488" y="1862"/>
              <a:ext cx="4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49" name="Line 27"/>
            <p:cNvSpPr>
              <a:spLocks noChangeShapeType="1"/>
            </p:cNvSpPr>
            <p:nvPr/>
          </p:nvSpPr>
          <p:spPr bwMode="auto">
            <a:xfrm>
              <a:off x="1488" y="2284"/>
              <a:ext cx="4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50" name="Line 28"/>
            <p:cNvSpPr>
              <a:spLocks noChangeShapeType="1"/>
            </p:cNvSpPr>
            <p:nvPr/>
          </p:nvSpPr>
          <p:spPr bwMode="auto">
            <a:xfrm>
              <a:off x="1488" y="2707"/>
              <a:ext cx="4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51" name="Line 29"/>
            <p:cNvSpPr>
              <a:spLocks noChangeShapeType="1"/>
            </p:cNvSpPr>
            <p:nvPr/>
          </p:nvSpPr>
          <p:spPr bwMode="auto">
            <a:xfrm>
              <a:off x="1488" y="3129"/>
              <a:ext cx="4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52" name="Line 30"/>
            <p:cNvSpPr>
              <a:spLocks noChangeShapeType="1"/>
            </p:cNvSpPr>
            <p:nvPr/>
          </p:nvSpPr>
          <p:spPr bwMode="auto">
            <a:xfrm>
              <a:off x="1488" y="3552"/>
              <a:ext cx="4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sp>
        <p:nvSpPr>
          <p:cNvPr id="12299" name="Line 31"/>
          <p:cNvSpPr>
            <a:spLocks noChangeShapeType="1"/>
          </p:cNvSpPr>
          <p:nvPr/>
        </p:nvSpPr>
        <p:spPr bwMode="auto">
          <a:xfrm>
            <a:off x="10456631" y="1358900"/>
            <a:ext cx="1047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00" name="Line 32"/>
          <p:cNvSpPr>
            <a:spLocks noChangeShapeType="1"/>
          </p:cNvSpPr>
          <p:nvPr/>
        </p:nvSpPr>
        <p:spPr bwMode="auto">
          <a:xfrm>
            <a:off x="10456631" y="2209800"/>
            <a:ext cx="1047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01" name="Line 33"/>
          <p:cNvSpPr>
            <a:spLocks noChangeShapeType="1"/>
          </p:cNvSpPr>
          <p:nvPr/>
        </p:nvSpPr>
        <p:spPr bwMode="auto">
          <a:xfrm>
            <a:off x="10456631" y="2895600"/>
            <a:ext cx="1047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02" name="Line 34"/>
          <p:cNvSpPr>
            <a:spLocks noChangeShapeType="1"/>
          </p:cNvSpPr>
          <p:nvPr/>
        </p:nvSpPr>
        <p:spPr bwMode="auto">
          <a:xfrm>
            <a:off x="10456631" y="3581400"/>
            <a:ext cx="1047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03" name="Line 35"/>
          <p:cNvSpPr>
            <a:spLocks noChangeShapeType="1"/>
          </p:cNvSpPr>
          <p:nvPr/>
        </p:nvSpPr>
        <p:spPr bwMode="auto">
          <a:xfrm>
            <a:off x="10456631" y="4343400"/>
            <a:ext cx="1047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04" name="Line 36"/>
          <p:cNvSpPr>
            <a:spLocks noChangeShapeType="1"/>
          </p:cNvSpPr>
          <p:nvPr/>
        </p:nvSpPr>
        <p:spPr bwMode="auto">
          <a:xfrm>
            <a:off x="10456631" y="5778500"/>
            <a:ext cx="1047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05" name="Text Box 45"/>
          <p:cNvSpPr txBox="1">
            <a:spLocks noChangeArrowheads="1"/>
          </p:cNvSpPr>
          <p:nvPr/>
        </p:nvSpPr>
        <p:spPr bwMode="auto">
          <a:xfrm>
            <a:off x="4049480" y="5578476"/>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000" dirty="0">
                <a:latin typeface="Arial" panose="020B0604020202020204" pitchFamily="34" charset="0"/>
                <a:ea typeface="ＭＳ Ｐゴシック" panose="020B0600070205080204" pitchFamily="34" charset="-128"/>
              </a:rPr>
              <a:t>0</a:t>
            </a:r>
          </a:p>
        </p:txBody>
      </p:sp>
      <p:sp>
        <p:nvSpPr>
          <p:cNvPr id="12306" name="Text Box 46"/>
          <p:cNvSpPr txBox="1">
            <a:spLocks noChangeArrowheads="1"/>
          </p:cNvSpPr>
          <p:nvPr/>
        </p:nvSpPr>
        <p:spPr bwMode="auto">
          <a:xfrm>
            <a:off x="3908194" y="4694239"/>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000" dirty="0">
                <a:latin typeface="Arial" panose="020B0604020202020204" pitchFamily="34" charset="0"/>
                <a:ea typeface="ＭＳ Ｐゴシック" panose="020B0600070205080204" pitchFamily="34" charset="-128"/>
              </a:rPr>
              <a:t>20</a:t>
            </a:r>
          </a:p>
        </p:txBody>
      </p:sp>
      <p:sp>
        <p:nvSpPr>
          <p:cNvPr id="12307" name="Text Box 47"/>
          <p:cNvSpPr txBox="1">
            <a:spLocks noChangeArrowheads="1"/>
          </p:cNvSpPr>
          <p:nvPr/>
        </p:nvSpPr>
        <p:spPr bwMode="auto">
          <a:xfrm>
            <a:off x="3908194" y="3810001"/>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000" dirty="0">
                <a:latin typeface="Arial" panose="020B0604020202020204" pitchFamily="34" charset="0"/>
                <a:ea typeface="ＭＳ Ｐゴシック" panose="020B0600070205080204" pitchFamily="34" charset="-128"/>
              </a:rPr>
              <a:t>40</a:t>
            </a:r>
          </a:p>
        </p:txBody>
      </p:sp>
      <p:sp>
        <p:nvSpPr>
          <p:cNvPr id="12308" name="Text Box 48"/>
          <p:cNvSpPr txBox="1">
            <a:spLocks noChangeArrowheads="1"/>
          </p:cNvSpPr>
          <p:nvPr/>
        </p:nvSpPr>
        <p:spPr bwMode="auto">
          <a:xfrm>
            <a:off x="3908194" y="2925764"/>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000" dirty="0">
                <a:latin typeface="Arial" panose="020B0604020202020204" pitchFamily="34" charset="0"/>
                <a:ea typeface="ＭＳ Ｐゴシック" panose="020B0600070205080204" pitchFamily="34" charset="-128"/>
              </a:rPr>
              <a:t>60</a:t>
            </a:r>
          </a:p>
        </p:txBody>
      </p:sp>
      <p:sp>
        <p:nvSpPr>
          <p:cNvPr id="12309" name="Text Box 49"/>
          <p:cNvSpPr txBox="1">
            <a:spLocks noChangeArrowheads="1"/>
          </p:cNvSpPr>
          <p:nvPr/>
        </p:nvSpPr>
        <p:spPr bwMode="auto">
          <a:xfrm>
            <a:off x="3908194" y="2041526"/>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000" dirty="0">
                <a:latin typeface="Arial" panose="020B0604020202020204" pitchFamily="34" charset="0"/>
                <a:ea typeface="ＭＳ Ｐゴシック" panose="020B0600070205080204" pitchFamily="34" charset="-128"/>
              </a:rPr>
              <a:t>80</a:t>
            </a:r>
          </a:p>
        </p:txBody>
      </p:sp>
      <p:sp>
        <p:nvSpPr>
          <p:cNvPr id="12310" name="Text Box 50"/>
          <p:cNvSpPr txBox="1">
            <a:spLocks noChangeArrowheads="1"/>
          </p:cNvSpPr>
          <p:nvPr/>
        </p:nvSpPr>
        <p:spPr bwMode="auto">
          <a:xfrm>
            <a:off x="3766906" y="1158876"/>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000" dirty="0">
                <a:latin typeface="Arial" panose="020B0604020202020204" pitchFamily="34" charset="0"/>
                <a:ea typeface="ＭＳ Ｐゴシック" panose="020B0600070205080204" pitchFamily="34" charset="-128"/>
              </a:rPr>
              <a:t>100</a:t>
            </a:r>
          </a:p>
        </p:txBody>
      </p:sp>
      <p:sp>
        <p:nvSpPr>
          <p:cNvPr id="12311" name="Text Box 51"/>
          <p:cNvSpPr txBox="1">
            <a:spLocks noChangeArrowheads="1"/>
          </p:cNvSpPr>
          <p:nvPr/>
        </p:nvSpPr>
        <p:spPr bwMode="auto">
          <a:xfrm rot="-5400000">
            <a:off x="2695343" y="3289301"/>
            <a:ext cx="189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latin typeface="Arial" panose="020B0604020202020204" pitchFamily="34" charset="0"/>
                <a:ea typeface="ＭＳ Ｐゴシック" panose="020B0600070205080204" pitchFamily="34" charset="-128"/>
              </a:rPr>
              <a:t>Altitude (km)</a:t>
            </a:r>
          </a:p>
        </p:txBody>
      </p:sp>
      <p:sp>
        <p:nvSpPr>
          <p:cNvPr id="12312" name="Line 52"/>
          <p:cNvSpPr>
            <a:spLocks noChangeShapeType="1"/>
          </p:cNvSpPr>
          <p:nvPr/>
        </p:nvSpPr>
        <p:spPr bwMode="auto">
          <a:xfrm>
            <a:off x="4328880" y="3581400"/>
            <a:ext cx="6248400" cy="0"/>
          </a:xfrm>
          <a:prstGeom prst="line">
            <a:avLst/>
          </a:prstGeom>
          <a:noFill/>
          <a:ln w="9525">
            <a:solidFill>
              <a:srgbClr val="1134FF"/>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13" name="Text Box 53"/>
          <p:cNvSpPr txBox="1">
            <a:spLocks noChangeArrowheads="1"/>
          </p:cNvSpPr>
          <p:nvPr/>
        </p:nvSpPr>
        <p:spPr bwMode="auto">
          <a:xfrm>
            <a:off x="9037405" y="5281613"/>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Arial" panose="020B0604020202020204" pitchFamily="34" charset="0"/>
                <a:ea typeface="ＭＳ Ｐゴシック" panose="020B0600070205080204" pitchFamily="34" charset="-128"/>
              </a:rPr>
              <a:t>Troposphere</a:t>
            </a:r>
          </a:p>
        </p:txBody>
      </p:sp>
      <p:sp>
        <p:nvSpPr>
          <p:cNvPr id="12314" name="Text Box 54"/>
          <p:cNvSpPr txBox="1">
            <a:spLocks noChangeArrowheads="1"/>
          </p:cNvSpPr>
          <p:nvPr/>
        </p:nvSpPr>
        <p:spPr bwMode="auto">
          <a:xfrm>
            <a:off x="4786080" y="4279901"/>
            <a:ext cx="1492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Arial" panose="020B0604020202020204" pitchFamily="34" charset="0"/>
                <a:ea typeface="ＭＳ Ｐゴシック" panose="020B0600070205080204" pitchFamily="34" charset="-128"/>
              </a:rPr>
              <a:t>Stratosphere</a:t>
            </a:r>
          </a:p>
        </p:txBody>
      </p:sp>
      <p:sp>
        <p:nvSpPr>
          <p:cNvPr id="12315" name="Text Box 55"/>
          <p:cNvSpPr txBox="1">
            <a:spLocks noChangeArrowheads="1"/>
          </p:cNvSpPr>
          <p:nvPr/>
        </p:nvSpPr>
        <p:spPr bwMode="auto">
          <a:xfrm>
            <a:off x="5090880" y="2678113"/>
            <a:ext cx="144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Arial" panose="020B0604020202020204" pitchFamily="34" charset="0"/>
                <a:ea typeface="ＭＳ Ｐゴシック" panose="020B0600070205080204" pitchFamily="34" charset="-128"/>
              </a:rPr>
              <a:t>Mesosphere</a:t>
            </a:r>
          </a:p>
        </p:txBody>
      </p:sp>
      <p:sp>
        <p:nvSpPr>
          <p:cNvPr id="12316" name="Line 58"/>
          <p:cNvSpPr>
            <a:spLocks noChangeShapeType="1"/>
          </p:cNvSpPr>
          <p:nvPr/>
        </p:nvSpPr>
        <p:spPr bwMode="auto">
          <a:xfrm>
            <a:off x="10472506" y="5105400"/>
            <a:ext cx="1047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2317" name="Text Box 59"/>
          <p:cNvSpPr txBox="1">
            <a:spLocks noChangeArrowheads="1"/>
          </p:cNvSpPr>
          <p:nvPr/>
        </p:nvSpPr>
        <p:spPr bwMode="auto">
          <a:xfrm rot="-5400000">
            <a:off x="10162149" y="3286919"/>
            <a:ext cx="2201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latin typeface="Arial" panose="020B0604020202020204" pitchFamily="34" charset="0"/>
                <a:ea typeface="ＭＳ Ｐゴシック" panose="020B0600070205080204" pitchFamily="34" charset="-128"/>
              </a:rPr>
              <a:t>Altitude (miles)</a:t>
            </a:r>
          </a:p>
        </p:txBody>
      </p:sp>
      <p:sp>
        <p:nvSpPr>
          <p:cNvPr id="12318" name="Text Box 60"/>
          <p:cNvSpPr txBox="1">
            <a:spLocks noChangeArrowheads="1"/>
          </p:cNvSpPr>
          <p:nvPr/>
        </p:nvSpPr>
        <p:spPr bwMode="auto">
          <a:xfrm>
            <a:off x="10567756" y="4937126"/>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000" dirty="0">
                <a:latin typeface="Arial" panose="020B0604020202020204" pitchFamily="34" charset="0"/>
                <a:ea typeface="ＭＳ Ｐゴシック" panose="020B0600070205080204" pitchFamily="34" charset="-128"/>
              </a:rPr>
              <a:t>10</a:t>
            </a:r>
          </a:p>
        </p:txBody>
      </p:sp>
      <p:sp>
        <p:nvSpPr>
          <p:cNvPr id="12319" name="Text Box 61"/>
          <p:cNvSpPr txBox="1">
            <a:spLocks noChangeArrowheads="1"/>
          </p:cNvSpPr>
          <p:nvPr/>
        </p:nvSpPr>
        <p:spPr bwMode="auto">
          <a:xfrm>
            <a:off x="10577280" y="5562601"/>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000" dirty="0">
                <a:latin typeface="Arial" panose="020B0604020202020204" pitchFamily="34" charset="0"/>
                <a:ea typeface="ＭＳ Ｐゴシック" panose="020B0600070205080204" pitchFamily="34" charset="-128"/>
              </a:rPr>
              <a:t>0</a:t>
            </a:r>
          </a:p>
        </p:txBody>
      </p:sp>
      <p:sp>
        <p:nvSpPr>
          <p:cNvPr id="12320" name="Text Box 62"/>
          <p:cNvSpPr txBox="1">
            <a:spLocks noChangeArrowheads="1"/>
          </p:cNvSpPr>
          <p:nvPr/>
        </p:nvSpPr>
        <p:spPr bwMode="auto">
          <a:xfrm>
            <a:off x="10567756" y="4175126"/>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000" dirty="0">
                <a:latin typeface="Arial" panose="020B0604020202020204" pitchFamily="34" charset="0"/>
                <a:ea typeface="ＭＳ Ｐゴシック" panose="020B0600070205080204" pitchFamily="34" charset="-128"/>
              </a:rPr>
              <a:t>20</a:t>
            </a:r>
          </a:p>
        </p:txBody>
      </p:sp>
      <p:sp>
        <p:nvSpPr>
          <p:cNvPr id="12321" name="Text Box 63"/>
          <p:cNvSpPr txBox="1">
            <a:spLocks noChangeArrowheads="1"/>
          </p:cNvSpPr>
          <p:nvPr/>
        </p:nvSpPr>
        <p:spPr bwMode="auto">
          <a:xfrm>
            <a:off x="10567756" y="3352801"/>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000" dirty="0">
                <a:latin typeface="Arial" panose="020B0604020202020204" pitchFamily="34" charset="0"/>
                <a:ea typeface="ＭＳ Ｐゴシック" panose="020B0600070205080204" pitchFamily="34" charset="-128"/>
              </a:rPr>
              <a:t>30</a:t>
            </a:r>
          </a:p>
        </p:txBody>
      </p:sp>
      <p:sp>
        <p:nvSpPr>
          <p:cNvPr id="12322" name="Text Box 64"/>
          <p:cNvSpPr txBox="1">
            <a:spLocks noChangeArrowheads="1"/>
          </p:cNvSpPr>
          <p:nvPr/>
        </p:nvSpPr>
        <p:spPr bwMode="auto">
          <a:xfrm>
            <a:off x="10567756" y="2667001"/>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000" dirty="0">
                <a:latin typeface="Arial" panose="020B0604020202020204" pitchFamily="34" charset="0"/>
                <a:ea typeface="ＭＳ Ｐゴシック" panose="020B0600070205080204" pitchFamily="34" charset="-128"/>
              </a:rPr>
              <a:t>40</a:t>
            </a:r>
          </a:p>
        </p:txBody>
      </p:sp>
      <p:sp>
        <p:nvSpPr>
          <p:cNvPr id="12323" name="Text Box 65"/>
          <p:cNvSpPr txBox="1">
            <a:spLocks noChangeArrowheads="1"/>
          </p:cNvSpPr>
          <p:nvPr/>
        </p:nvSpPr>
        <p:spPr bwMode="auto">
          <a:xfrm>
            <a:off x="10577281" y="2041526"/>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000" dirty="0">
                <a:latin typeface="Arial" panose="020B0604020202020204" pitchFamily="34" charset="0"/>
                <a:ea typeface="ＭＳ Ｐゴシック" panose="020B0600070205080204" pitchFamily="34" charset="-128"/>
              </a:rPr>
              <a:t>50</a:t>
            </a:r>
          </a:p>
        </p:txBody>
      </p:sp>
      <p:sp>
        <p:nvSpPr>
          <p:cNvPr id="12324" name="Text Box 66"/>
          <p:cNvSpPr txBox="1">
            <a:spLocks noChangeArrowheads="1"/>
          </p:cNvSpPr>
          <p:nvPr/>
        </p:nvSpPr>
        <p:spPr bwMode="auto">
          <a:xfrm>
            <a:off x="10567756" y="1219201"/>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000" dirty="0">
                <a:latin typeface="Arial" panose="020B0604020202020204" pitchFamily="34" charset="0"/>
                <a:ea typeface="ＭＳ Ｐゴシック" panose="020B0600070205080204" pitchFamily="34" charset="-128"/>
              </a:rPr>
              <a:t>60</a:t>
            </a:r>
          </a:p>
        </p:txBody>
      </p:sp>
      <p:sp>
        <p:nvSpPr>
          <p:cNvPr id="12325" name="Line 67"/>
          <p:cNvSpPr>
            <a:spLocks noChangeShapeType="1"/>
          </p:cNvSpPr>
          <p:nvPr/>
        </p:nvSpPr>
        <p:spPr bwMode="auto">
          <a:xfrm>
            <a:off x="10472506" y="1447800"/>
            <a:ext cx="1047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nvGrpSpPr>
          <p:cNvPr id="5" name="Group 39"/>
          <p:cNvGrpSpPr>
            <a:grpSpLocks/>
          </p:cNvGrpSpPr>
          <p:nvPr/>
        </p:nvGrpSpPr>
        <p:grpSpPr bwMode="auto">
          <a:xfrm>
            <a:off x="10078808" y="0"/>
            <a:ext cx="1922463" cy="1905000"/>
            <a:chOff x="4198" y="0"/>
            <a:chExt cx="1211" cy="1200"/>
          </a:xfrm>
        </p:grpSpPr>
        <p:sp>
          <p:nvSpPr>
            <p:cNvPr id="12345" name="Line 40"/>
            <p:cNvSpPr>
              <a:spLocks noChangeShapeType="1"/>
            </p:cNvSpPr>
            <p:nvPr/>
          </p:nvSpPr>
          <p:spPr bwMode="auto">
            <a:xfrm flipH="1">
              <a:off x="4320" y="0"/>
              <a:ext cx="2" cy="1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346" name="Text Box 41"/>
            <p:cNvSpPr txBox="1">
              <a:spLocks noChangeArrowheads="1"/>
            </p:cNvSpPr>
            <p:nvPr/>
          </p:nvSpPr>
          <p:spPr bwMode="auto">
            <a:xfrm>
              <a:off x="4198" y="714"/>
              <a:ext cx="1211" cy="291"/>
            </a:xfrm>
            <a:prstGeom prst="rect">
              <a:avLst/>
            </a:prstGeom>
            <a:solidFill>
              <a:schemeClr val="bg1"/>
            </a:solidFill>
            <a:ln w="9525">
              <a:solidFill>
                <a:srgbClr val="FF0000"/>
              </a:solidFill>
              <a:miter lim="800000"/>
              <a:headEnd/>
              <a:tailEnd/>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solidFill>
                    <a:srgbClr val="FF0000"/>
                  </a:solidFill>
                </a:rPr>
                <a:t>1 MeV proton</a:t>
              </a:r>
            </a:p>
          </p:txBody>
        </p:sp>
      </p:grpSp>
      <p:grpSp>
        <p:nvGrpSpPr>
          <p:cNvPr id="6" name="Group 45"/>
          <p:cNvGrpSpPr>
            <a:grpSpLocks/>
          </p:cNvGrpSpPr>
          <p:nvPr/>
        </p:nvGrpSpPr>
        <p:grpSpPr bwMode="auto">
          <a:xfrm>
            <a:off x="9621605" y="0"/>
            <a:ext cx="2076450" cy="2819400"/>
            <a:chOff x="3840" y="0"/>
            <a:chExt cx="1308" cy="1776"/>
          </a:xfrm>
        </p:grpSpPr>
        <p:sp>
          <p:nvSpPr>
            <p:cNvPr id="12343" name="Line 46"/>
            <p:cNvSpPr>
              <a:spLocks noChangeShapeType="1"/>
            </p:cNvSpPr>
            <p:nvPr/>
          </p:nvSpPr>
          <p:spPr bwMode="auto">
            <a:xfrm>
              <a:off x="3962" y="0"/>
              <a:ext cx="22" cy="177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344" name="Text Box 47"/>
            <p:cNvSpPr txBox="1">
              <a:spLocks noChangeArrowheads="1"/>
            </p:cNvSpPr>
            <p:nvPr/>
          </p:nvSpPr>
          <p:spPr bwMode="auto">
            <a:xfrm>
              <a:off x="3840" y="1296"/>
              <a:ext cx="1308" cy="291"/>
            </a:xfrm>
            <a:prstGeom prst="rect">
              <a:avLst/>
            </a:prstGeom>
            <a:solidFill>
              <a:schemeClr val="bg1"/>
            </a:solidFill>
            <a:ln w="9525">
              <a:solidFill>
                <a:srgbClr val="FF0000"/>
              </a:solidFill>
              <a:miter lim="800000"/>
              <a:headEnd/>
              <a:tailEnd/>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solidFill>
                    <a:srgbClr val="FF0000"/>
                  </a:solidFill>
                </a:rPr>
                <a:t>10 MeV proton</a:t>
              </a:r>
            </a:p>
          </p:txBody>
        </p:sp>
      </p:grpSp>
      <p:grpSp>
        <p:nvGrpSpPr>
          <p:cNvPr id="7" name="Group 42"/>
          <p:cNvGrpSpPr>
            <a:grpSpLocks/>
          </p:cNvGrpSpPr>
          <p:nvPr/>
        </p:nvGrpSpPr>
        <p:grpSpPr bwMode="auto">
          <a:xfrm>
            <a:off x="9164406" y="0"/>
            <a:ext cx="2230438" cy="4343400"/>
            <a:chOff x="3504" y="0"/>
            <a:chExt cx="1405" cy="2736"/>
          </a:xfrm>
        </p:grpSpPr>
        <p:sp>
          <p:nvSpPr>
            <p:cNvPr id="12341" name="Line 43"/>
            <p:cNvSpPr>
              <a:spLocks noChangeShapeType="1"/>
            </p:cNvSpPr>
            <p:nvPr/>
          </p:nvSpPr>
          <p:spPr bwMode="auto">
            <a:xfrm>
              <a:off x="3626" y="0"/>
              <a:ext cx="22" cy="273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342" name="Text Box 44"/>
            <p:cNvSpPr txBox="1">
              <a:spLocks noChangeArrowheads="1"/>
            </p:cNvSpPr>
            <p:nvPr/>
          </p:nvSpPr>
          <p:spPr bwMode="auto">
            <a:xfrm>
              <a:off x="3504" y="2250"/>
              <a:ext cx="1405" cy="291"/>
            </a:xfrm>
            <a:prstGeom prst="rect">
              <a:avLst/>
            </a:prstGeom>
            <a:solidFill>
              <a:schemeClr val="bg1"/>
            </a:solidFill>
            <a:ln w="9525">
              <a:solidFill>
                <a:srgbClr val="FF0000"/>
              </a:solidFill>
              <a:miter lim="800000"/>
              <a:headEnd/>
              <a:tailEnd/>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solidFill>
                    <a:srgbClr val="FF0000"/>
                  </a:solidFill>
                </a:rPr>
                <a:t>100 MeV proton</a:t>
              </a:r>
            </a:p>
          </p:txBody>
        </p:sp>
      </p:grpSp>
      <p:grpSp>
        <p:nvGrpSpPr>
          <p:cNvPr id="8" name="Group 52"/>
          <p:cNvGrpSpPr>
            <a:grpSpLocks/>
          </p:cNvGrpSpPr>
          <p:nvPr/>
        </p:nvGrpSpPr>
        <p:grpSpPr bwMode="auto">
          <a:xfrm>
            <a:off x="8707208" y="0"/>
            <a:ext cx="1871663" cy="5562600"/>
            <a:chOff x="3574" y="0"/>
            <a:chExt cx="1179" cy="3504"/>
          </a:xfrm>
        </p:grpSpPr>
        <p:sp>
          <p:nvSpPr>
            <p:cNvPr id="12339" name="Line 50"/>
            <p:cNvSpPr>
              <a:spLocks noChangeShapeType="1"/>
            </p:cNvSpPr>
            <p:nvPr/>
          </p:nvSpPr>
          <p:spPr bwMode="auto">
            <a:xfrm>
              <a:off x="3696" y="0"/>
              <a:ext cx="0" cy="3504"/>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340" name="Text Box 51"/>
            <p:cNvSpPr txBox="1">
              <a:spLocks noChangeArrowheads="1"/>
            </p:cNvSpPr>
            <p:nvPr/>
          </p:nvSpPr>
          <p:spPr bwMode="auto">
            <a:xfrm>
              <a:off x="3574" y="2922"/>
              <a:ext cx="1179" cy="291"/>
            </a:xfrm>
            <a:prstGeom prst="rect">
              <a:avLst/>
            </a:prstGeom>
            <a:solidFill>
              <a:schemeClr val="bg1"/>
            </a:solidFill>
            <a:ln w="9525">
              <a:solidFill>
                <a:srgbClr val="FF0000"/>
              </a:solidFill>
              <a:miter lim="800000"/>
              <a:headEnd/>
              <a:tailEnd/>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solidFill>
                    <a:srgbClr val="FF0000"/>
                  </a:solidFill>
                </a:rPr>
                <a:t>1 GeV proton</a:t>
              </a:r>
            </a:p>
          </p:txBody>
        </p:sp>
      </p:grpSp>
      <p:grpSp>
        <p:nvGrpSpPr>
          <p:cNvPr id="9" name="Group 56"/>
          <p:cNvGrpSpPr>
            <a:grpSpLocks/>
          </p:cNvGrpSpPr>
          <p:nvPr/>
        </p:nvGrpSpPr>
        <p:grpSpPr bwMode="auto">
          <a:xfrm>
            <a:off x="8142055" y="0"/>
            <a:ext cx="2038350" cy="6243638"/>
            <a:chOff x="3264" y="0"/>
            <a:chExt cx="1284" cy="3933"/>
          </a:xfrm>
        </p:grpSpPr>
        <p:sp>
          <p:nvSpPr>
            <p:cNvPr id="12337" name="Line 54"/>
            <p:cNvSpPr>
              <a:spLocks noChangeShapeType="1"/>
            </p:cNvSpPr>
            <p:nvPr/>
          </p:nvSpPr>
          <p:spPr bwMode="auto">
            <a:xfrm>
              <a:off x="3386" y="0"/>
              <a:ext cx="22" cy="3648"/>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338" name="Text Box 55"/>
            <p:cNvSpPr txBox="1">
              <a:spLocks noChangeArrowheads="1"/>
            </p:cNvSpPr>
            <p:nvPr/>
          </p:nvSpPr>
          <p:spPr bwMode="auto">
            <a:xfrm>
              <a:off x="3264" y="3642"/>
              <a:ext cx="1284" cy="291"/>
            </a:xfrm>
            <a:prstGeom prst="rect">
              <a:avLst/>
            </a:prstGeom>
            <a:solidFill>
              <a:schemeClr val="bg1"/>
            </a:solidFill>
            <a:ln w="9525">
              <a:solidFill>
                <a:srgbClr val="FF0000"/>
              </a:solidFill>
              <a:miter lim="800000"/>
              <a:headEnd/>
              <a:tailEnd/>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solidFill>
                    <a:srgbClr val="FF0000"/>
                  </a:solidFill>
                </a:rPr>
                <a:t>~2 GeV proton</a:t>
              </a:r>
            </a:p>
          </p:txBody>
        </p:sp>
      </p:grpSp>
      <p:sp>
        <p:nvSpPr>
          <p:cNvPr id="84" name="Text Box 48"/>
          <p:cNvSpPr txBox="1">
            <a:spLocks noChangeArrowheads="1"/>
          </p:cNvSpPr>
          <p:nvPr/>
        </p:nvSpPr>
        <p:spPr bwMode="auto">
          <a:xfrm>
            <a:off x="3740250" y="142876"/>
            <a:ext cx="41665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800" dirty="0">
                <a:solidFill>
                  <a:srgbClr val="FF0000"/>
                </a:solidFill>
              </a:rPr>
              <a:t>GOES provides Proton flux</a:t>
            </a:r>
          </a:p>
          <a:p>
            <a:pPr algn="ctr"/>
            <a:r>
              <a:rPr lang="en-US" altLang="en-US" sz="2800" dirty="0">
                <a:solidFill>
                  <a:srgbClr val="FF0000"/>
                </a:solidFill>
              </a:rPr>
              <a:t>for &gt;1 MeV to &gt;100 MeV</a:t>
            </a:r>
          </a:p>
        </p:txBody>
      </p:sp>
      <p:sp>
        <p:nvSpPr>
          <p:cNvPr id="12332" name="Text Box 56"/>
          <p:cNvSpPr txBox="1">
            <a:spLocks noChangeArrowheads="1"/>
          </p:cNvSpPr>
          <p:nvPr/>
        </p:nvSpPr>
        <p:spPr bwMode="auto">
          <a:xfrm>
            <a:off x="6538680" y="1371601"/>
            <a:ext cx="1670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Arial" panose="020B0604020202020204" pitchFamily="34" charset="0"/>
                <a:ea typeface="ＭＳ Ｐゴシック" panose="020B0600070205080204" pitchFamily="34" charset="-128"/>
              </a:rPr>
              <a:t>Thermosphere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0579" y="4809877"/>
            <a:ext cx="879495" cy="879495"/>
          </a:xfrm>
          <a:prstGeom prst="rect">
            <a:avLst/>
          </a:prstGeom>
        </p:spPr>
      </p:pic>
      <p:sp>
        <p:nvSpPr>
          <p:cNvPr id="3" name="TextBox 2"/>
          <p:cNvSpPr txBox="1"/>
          <p:nvPr/>
        </p:nvSpPr>
        <p:spPr>
          <a:xfrm>
            <a:off x="304798" y="4813757"/>
            <a:ext cx="3388628" cy="1938992"/>
          </a:xfrm>
          <a:prstGeom prst="rect">
            <a:avLst/>
          </a:prstGeom>
          <a:noFill/>
        </p:spPr>
        <p:txBody>
          <a:bodyPr wrap="square" rtlCol="0">
            <a:spAutoFit/>
          </a:bodyPr>
          <a:lstStyle/>
          <a:p>
            <a:r>
              <a:rPr lang="en-US" sz="2400" dirty="0" smtClean="0">
                <a:solidFill>
                  <a:srgbClr val="0000FF"/>
                </a:solidFill>
              </a:rPr>
              <a:t>Particles hit the airplane material and produce secondaries, which</a:t>
            </a:r>
          </a:p>
          <a:p>
            <a:r>
              <a:rPr lang="en-US" sz="2400" dirty="0" smtClean="0">
                <a:solidFill>
                  <a:srgbClr val="0000FF"/>
                </a:solidFill>
              </a:rPr>
              <a:t>affect crew and passengers in polar route </a:t>
            </a:r>
            <a:endParaRPr lang="en-US" sz="2400" dirty="0">
              <a:solidFill>
                <a:srgbClr val="0000FF"/>
              </a:solidFill>
            </a:endParaRPr>
          </a:p>
        </p:txBody>
      </p:sp>
      <p:sp>
        <p:nvSpPr>
          <p:cNvPr id="4" name="TextBox 3"/>
          <p:cNvSpPr txBox="1"/>
          <p:nvPr/>
        </p:nvSpPr>
        <p:spPr>
          <a:xfrm>
            <a:off x="4328880" y="6110514"/>
            <a:ext cx="1949450" cy="369332"/>
          </a:xfrm>
          <a:prstGeom prst="rect">
            <a:avLst/>
          </a:prstGeom>
          <a:noFill/>
        </p:spPr>
        <p:txBody>
          <a:bodyPr wrap="square" rtlCol="0">
            <a:spAutoFit/>
          </a:bodyPr>
          <a:lstStyle/>
          <a:p>
            <a:r>
              <a:rPr lang="en-US" dirty="0" smtClean="0"/>
              <a:t>11-14 km</a:t>
            </a:r>
            <a:endParaRPr lang="en-US" dirty="0"/>
          </a:p>
        </p:txBody>
      </p:sp>
    </p:spTree>
    <p:extLst>
      <p:ext uri="{BB962C8B-B14F-4D97-AF65-F5344CB8AC3E}">
        <p14:creationId xmlns:p14="http://schemas.microsoft.com/office/powerpoint/2010/main" val="2151842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blinds(horizontal)">
                                      <p:cBhvr>
                                        <p:cTn id="22" dur="500"/>
                                        <p:tgtEl>
                                          <p:spTgt spid="8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981200" y="274638"/>
            <a:ext cx="8229600" cy="715962"/>
          </a:xfrm>
        </p:spPr>
        <p:txBody>
          <a:bodyPr>
            <a:normAutofit fontScale="90000"/>
          </a:bodyPr>
          <a:lstStyle/>
          <a:p>
            <a:pPr eaLnBrk="1" hangingPunct="1"/>
            <a:r>
              <a:rPr lang="fr-FR" dirty="0" smtClean="0"/>
              <a:t>MARIE: The Martian Radiation Environment  Experiment</a:t>
            </a:r>
            <a:endParaRPr lang="en-US" dirty="0" smtClean="0"/>
          </a:p>
        </p:txBody>
      </p:sp>
      <p:sp>
        <p:nvSpPr>
          <p:cNvPr id="22531" name="TextBox 6"/>
          <p:cNvSpPr txBox="1">
            <a:spLocks noChangeArrowheads="1"/>
          </p:cNvSpPr>
          <p:nvPr/>
        </p:nvSpPr>
        <p:spPr bwMode="auto">
          <a:xfrm>
            <a:off x="3905251" y="1562560"/>
            <a:ext cx="508350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rgbClr val="0000FF"/>
                </a:solidFill>
              </a:rPr>
              <a:t>The MARIE instrument on </a:t>
            </a:r>
            <a:r>
              <a:rPr lang="en-US" dirty="0" smtClean="0">
                <a:solidFill>
                  <a:srgbClr val="0000FF"/>
                </a:solidFill>
              </a:rPr>
              <a:t>Mars </a:t>
            </a:r>
            <a:r>
              <a:rPr lang="en-US" dirty="0">
                <a:solidFill>
                  <a:srgbClr val="0000FF"/>
                </a:solidFill>
              </a:rPr>
              <a:t>Odyssey </a:t>
            </a:r>
          </a:p>
          <a:p>
            <a:pPr eaLnBrk="1" hangingPunct="1"/>
            <a:r>
              <a:rPr lang="en-US" dirty="0" smtClean="0">
                <a:solidFill>
                  <a:srgbClr val="0000FF"/>
                </a:solidFill>
              </a:rPr>
              <a:t>observed  </a:t>
            </a:r>
            <a:r>
              <a:rPr lang="en-US" dirty="0">
                <a:solidFill>
                  <a:srgbClr val="0000FF"/>
                </a:solidFill>
              </a:rPr>
              <a:t>the radiation </a:t>
            </a:r>
            <a:r>
              <a:rPr lang="en-US" dirty="0" smtClean="0">
                <a:solidFill>
                  <a:srgbClr val="0000FF"/>
                </a:solidFill>
              </a:rPr>
              <a:t>levels on </a:t>
            </a:r>
            <a:r>
              <a:rPr lang="en-US" dirty="0">
                <a:solidFill>
                  <a:srgbClr val="0000FF"/>
                </a:solidFill>
              </a:rPr>
              <a:t>the </a:t>
            </a:r>
            <a:r>
              <a:rPr lang="en-US" dirty="0" smtClean="0">
                <a:solidFill>
                  <a:srgbClr val="0000FF"/>
                </a:solidFill>
              </a:rPr>
              <a:t>way</a:t>
            </a:r>
          </a:p>
          <a:p>
            <a:pPr eaLnBrk="1" hangingPunct="1"/>
            <a:r>
              <a:rPr lang="en-US" dirty="0" smtClean="0">
                <a:solidFill>
                  <a:srgbClr val="0000FF"/>
                </a:solidFill>
              </a:rPr>
              <a:t> </a:t>
            </a:r>
            <a:r>
              <a:rPr lang="en-US" dirty="0">
                <a:solidFill>
                  <a:srgbClr val="0000FF"/>
                </a:solidFill>
              </a:rPr>
              <a:t>to Mars </a:t>
            </a:r>
            <a:r>
              <a:rPr lang="en-US" dirty="0" smtClean="0">
                <a:solidFill>
                  <a:srgbClr val="0000FF"/>
                </a:solidFill>
              </a:rPr>
              <a:t>and </a:t>
            </a:r>
            <a:r>
              <a:rPr lang="en-US" dirty="0">
                <a:solidFill>
                  <a:srgbClr val="0000FF"/>
                </a:solidFill>
              </a:rPr>
              <a:t>in orbit, so that future mission </a:t>
            </a:r>
            <a:endParaRPr lang="en-US" dirty="0" smtClean="0">
              <a:solidFill>
                <a:srgbClr val="0000FF"/>
              </a:solidFill>
            </a:endParaRPr>
          </a:p>
          <a:p>
            <a:pPr eaLnBrk="1" hangingPunct="1"/>
            <a:r>
              <a:rPr lang="en-US" dirty="0" smtClean="0">
                <a:solidFill>
                  <a:srgbClr val="0000FF"/>
                </a:solidFill>
              </a:rPr>
              <a:t>designers </a:t>
            </a:r>
            <a:r>
              <a:rPr lang="en-US" dirty="0">
                <a:solidFill>
                  <a:srgbClr val="0000FF"/>
                </a:solidFill>
              </a:rPr>
              <a:t> </a:t>
            </a:r>
            <a:r>
              <a:rPr lang="en-US" dirty="0" smtClean="0">
                <a:solidFill>
                  <a:srgbClr val="0000FF"/>
                </a:solidFill>
              </a:rPr>
              <a:t>could plan the trips of human</a:t>
            </a:r>
          </a:p>
          <a:p>
            <a:pPr eaLnBrk="1" hangingPunct="1"/>
            <a:r>
              <a:rPr lang="en-US" dirty="0">
                <a:solidFill>
                  <a:srgbClr val="0000FF"/>
                </a:solidFill>
              </a:rPr>
              <a:t> </a:t>
            </a:r>
            <a:r>
              <a:rPr lang="en-US" dirty="0" smtClean="0">
                <a:solidFill>
                  <a:srgbClr val="0000FF"/>
                </a:solidFill>
              </a:rPr>
              <a:t>explorers to </a:t>
            </a:r>
            <a:r>
              <a:rPr lang="en-US" dirty="0">
                <a:solidFill>
                  <a:srgbClr val="0000FF"/>
                </a:solidFill>
              </a:rPr>
              <a:t>Mars.</a:t>
            </a:r>
          </a:p>
          <a:p>
            <a:pPr eaLnBrk="1" hangingPunct="1"/>
            <a:endParaRPr lang="en-US" dirty="0">
              <a:solidFill>
                <a:srgbClr val="0000FF"/>
              </a:solidFill>
            </a:endParaRPr>
          </a:p>
          <a:p>
            <a:pPr eaLnBrk="1" hangingPunct="1"/>
            <a:r>
              <a:rPr lang="en-US" dirty="0" smtClean="0">
                <a:solidFill>
                  <a:srgbClr val="0000FF"/>
                </a:solidFill>
              </a:rPr>
              <a:t>One of the October </a:t>
            </a:r>
            <a:r>
              <a:rPr lang="en-US" dirty="0">
                <a:solidFill>
                  <a:srgbClr val="0000FF"/>
                </a:solidFill>
              </a:rPr>
              <a:t>2003 </a:t>
            </a:r>
            <a:r>
              <a:rPr lang="en-US" dirty="0" smtClean="0">
                <a:solidFill>
                  <a:srgbClr val="0000FF"/>
                </a:solidFill>
              </a:rPr>
              <a:t>SEP events </a:t>
            </a:r>
          </a:p>
          <a:p>
            <a:pPr eaLnBrk="1" hangingPunct="1"/>
            <a:r>
              <a:rPr lang="en-US" dirty="0" smtClean="0">
                <a:solidFill>
                  <a:srgbClr val="0000FF"/>
                </a:solidFill>
              </a:rPr>
              <a:t>rendered </a:t>
            </a:r>
            <a:r>
              <a:rPr lang="en-US" dirty="0">
                <a:solidFill>
                  <a:srgbClr val="0000FF"/>
                </a:solidFill>
              </a:rPr>
              <a:t> </a:t>
            </a:r>
            <a:r>
              <a:rPr lang="en-US" dirty="0" smtClean="0">
                <a:solidFill>
                  <a:srgbClr val="0000FF"/>
                </a:solidFill>
              </a:rPr>
              <a:t>MARIE </a:t>
            </a:r>
            <a:r>
              <a:rPr lang="en-US" dirty="0">
                <a:solidFill>
                  <a:srgbClr val="0000FF"/>
                </a:solidFill>
              </a:rPr>
              <a:t>inoperative. It is ironic, </a:t>
            </a:r>
            <a:endParaRPr lang="en-US" dirty="0" smtClean="0">
              <a:solidFill>
                <a:srgbClr val="0000FF"/>
              </a:solidFill>
            </a:endParaRPr>
          </a:p>
          <a:p>
            <a:pPr eaLnBrk="1" hangingPunct="1"/>
            <a:r>
              <a:rPr lang="en-US" dirty="0" smtClean="0">
                <a:solidFill>
                  <a:srgbClr val="0000FF"/>
                </a:solidFill>
              </a:rPr>
              <a:t>as </a:t>
            </a:r>
            <a:r>
              <a:rPr lang="en-US" dirty="0">
                <a:solidFill>
                  <a:srgbClr val="0000FF"/>
                </a:solidFill>
              </a:rPr>
              <a:t>MARIE was </a:t>
            </a:r>
            <a:r>
              <a:rPr lang="en-US" dirty="0" smtClean="0">
                <a:solidFill>
                  <a:srgbClr val="0000FF"/>
                </a:solidFill>
              </a:rPr>
              <a:t> designed </a:t>
            </a:r>
            <a:r>
              <a:rPr lang="en-US" dirty="0">
                <a:solidFill>
                  <a:srgbClr val="0000FF"/>
                </a:solidFill>
              </a:rPr>
              <a:t>to measure </a:t>
            </a:r>
            <a:endParaRPr lang="en-US" dirty="0" smtClean="0">
              <a:solidFill>
                <a:srgbClr val="0000FF"/>
              </a:solidFill>
            </a:endParaRPr>
          </a:p>
          <a:p>
            <a:pPr eaLnBrk="1" hangingPunct="1"/>
            <a:r>
              <a:rPr lang="fr-FR" dirty="0" smtClean="0">
                <a:solidFill>
                  <a:srgbClr val="0000FF"/>
                </a:solidFill>
              </a:rPr>
              <a:t>the </a:t>
            </a:r>
            <a:r>
              <a:rPr lang="fr-FR" dirty="0">
                <a:solidFill>
                  <a:srgbClr val="0000FF"/>
                </a:solidFill>
              </a:rPr>
              <a:t>radiation </a:t>
            </a:r>
            <a:r>
              <a:rPr lang="fr-FR" dirty="0" smtClean="0">
                <a:solidFill>
                  <a:srgbClr val="0000FF"/>
                </a:solidFill>
              </a:rPr>
              <a:t>environment  at </a:t>
            </a:r>
            <a:r>
              <a:rPr lang="fr-FR" dirty="0">
                <a:solidFill>
                  <a:srgbClr val="0000FF"/>
                </a:solidFill>
              </a:rPr>
              <a:t>Mars</a:t>
            </a:r>
            <a:r>
              <a:rPr lang="fr-FR" dirty="0" smtClean="0">
                <a:solidFill>
                  <a:srgbClr val="0000FF"/>
                </a:solidFill>
              </a:rPr>
              <a:t>.</a:t>
            </a:r>
          </a:p>
          <a:p>
            <a:pPr eaLnBrk="1" hangingPunct="1"/>
            <a:endParaRPr lang="fr-FR" dirty="0">
              <a:solidFill>
                <a:srgbClr val="0000FF"/>
              </a:solidFill>
            </a:endParaRPr>
          </a:p>
          <a:p>
            <a:pPr eaLnBrk="1" hangingPunct="1"/>
            <a:r>
              <a:rPr lang="en-US" dirty="0" smtClean="0">
                <a:solidFill>
                  <a:srgbClr val="FF0000"/>
                </a:solidFill>
              </a:rPr>
              <a:t>Radiation </a:t>
            </a:r>
            <a:r>
              <a:rPr lang="en-US" dirty="0">
                <a:solidFill>
                  <a:srgbClr val="FF0000"/>
                </a:solidFill>
              </a:rPr>
              <a:t>Assessment Detector (RAD) on </a:t>
            </a:r>
            <a:r>
              <a:rPr lang="en-US" dirty="0" smtClean="0">
                <a:solidFill>
                  <a:srgbClr val="FF0000"/>
                </a:solidFill>
              </a:rPr>
              <a:t>board</a:t>
            </a:r>
          </a:p>
          <a:p>
            <a:pPr eaLnBrk="1" hangingPunct="1"/>
            <a:r>
              <a:rPr lang="en-US" dirty="0" smtClean="0">
                <a:solidFill>
                  <a:srgbClr val="FF0000"/>
                </a:solidFill>
              </a:rPr>
              <a:t>the </a:t>
            </a:r>
            <a:r>
              <a:rPr lang="en-US" dirty="0">
                <a:solidFill>
                  <a:srgbClr val="FF0000"/>
                </a:solidFill>
              </a:rPr>
              <a:t>Curiosity rover (Mars Science </a:t>
            </a:r>
            <a:r>
              <a:rPr lang="en-US" dirty="0" smtClean="0">
                <a:solidFill>
                  <a:srgbClr val="FF0000"/>
                </a:solidFill>
              </a:rPr>
              <a:t>Laboratory) </a:t>
            </a:r>
          </a:p>
          <a:p>
            <a:pPr eaLnBrk="1" hangingPunct="1"/>
            <a:r>
              <a:rPr lang="en-US" dirty="0" smtClean="0">
                <a:solidFill>
                  <a:srgbClr val="FF0000"/>
                </a:solidFill>
              </a:rPr>
              <a:t>that a 360-day round </a:t>
            </a:r>
            <a:r>
              <a:rPr lang="en-US" dirty="0" smtClean="0">
                <a:solidFill>
                  <a:srgbClr val="FF0000"/>
                </a:solidFill>
              </a:rPr>
              <a:t>trip would add a dosage </a:t>
            </a:r>
          </a:p>
          <a:p>
            <a:pPr eaLnBrk="1" hangingPunct="1"/>
            <a:r>
              <a:rPr lang="en-US" dirty="0" smtClean="0">
                <a:solidFill>
                  <a:srgbClr val="FF0000"/>
                </a:solidFill>
              </a:rPr>
              <a:t>of ~660 mSv</a:t>
            </a:r>
            <a:r>
              <a:rPr lang="en-US" dirty="0">
                <a:solidFill>
                  <a:srgbClr val="FF0000"/>
                </a:solidFill>
              </a:rPr>
              <a:t>. (Zeitlin et al. </a:t>
            </a:r>
            <a:r>
              <a:rPr lang="en-US" dirty="0" smtClean="0">
                <a:solidFill>
                  <a:srgbClr val="FF0000"/>
                </a:solidFill>
              </a:rPr>
              <a:t>2013)</a:t>
            </a:r>
            <a:endParaRPr lang="en-US" dirty="0" smtClean="0">
              <a:solidFill>
                <a:srgbClr val="FF0000"/>
              </a:solidFill>
            </a:endParaRPr>
          </a:p>
          <a:p>
            <a:pPr eaLnBrk="1" hangingPunct="1"/>
            <a:endParaRPr lang="en-US" dirty="0">
              <a:solidFill>
                <a:srgbClr val="FF0000"/>
              </a:solidFill>
            </a:endParaRPr>
          </a:p>
          <a:p>
            <a:pPr eaLnBrk="1" hangingPunct="1"/>
            <a:r>
              <a:rPr lang="en-US" dirty="0">
                <a:solidFill>
                  <a:srgbClr val="FF0000"/>
                </a:solidFill>
              </a:rPr>
              <a:t>This is ~66% of </a:t>
            </a:r>
            <a:r>
              <a:rPr lang="en-US" dirty="0" smtClean="0">
                <a:solidFill>
                  <a:srgbClr val="FF0000"/>
                </a:solidFill>
              </a:rPr>
              <a:t>astronaut’s </a:t>
            </a:r>
            <a:r>
              <a:rPr lang="en-US" dirty="0">
                <a:solidFill>
                  <a:srgbClr val="FF0000"/>
                </a:solidFill>
              </a:rPr>
              <a:t>entire </a:t>
            </a:r>
            <a:r>
              <a:rPr lang="en-US" dirty="0" smtClean="0">
                <a:solidFill>
                  <a:srgbClr val="FF0000"/>
                </a:solidFill>
              </a:rPr>
              <a:t>career </a:t>
            </a:r>
          </a:p>
          <a:p>
            <a:pPr eaLnBrk="1" hangingPunct="1"/>
            <a:r>
              <a:rPr lang="en-US" dirty="0" smtClean="0">
                <a:solidFill>
                  <a:srgbClr val="FF0000"/>
                </a:solidFill>
              </a:rPr>
              <a:t>exposure limit (1000 mSv)</a:t>
            </a:r>
            <a:endParaRPr lang="en-US" dirty="0">
              <a:solidFill>
                <a:srgbClr val="0000FF"/>
              </a:solidFill>
            </a:endParaRPr>
          </a:p>
        </p:txBody>
      </p:sp>
      <p:sp>
        <p:nvSpPr>
          <p:cNvPr id="22532" name="TextBox 8"/>
          <p:cNvSpPr txBox="1">
            <a:spLocks noChangeArrowheads="1"/>
          </p:cNvSpPr>
          <p:nvPr/>
        </p:nvSpPr>
        <p:spPr bwMode="auto">
          <a:xfrm>
            <a:off x="1371600" y="6411914"/>
            <a:ext cx="18213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a:t>Mars Odyssey</a:t>
            </a:r>
          </a:p>
        </p:txBody>
      </p:sp>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393826"/>
            <a:ext cx="3382963"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0" y="474750"/>
            <a:ext cx="2971800" cy="3238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001250" y="152400"/>
            <a:ext cx="1055097"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Nozomi</a:t>
            </a:r>
            <a:endParaRPr lang="en-US" sz="2000" dirty="0">
              <a:latin typeface="Arial" panose="020B0604020202020204" pitchFamily="34" charset="0"/>
              <a:cs typeface="Arial" panose="020B0604020202020204" pitchFamily="34" charset="0"/>
            </a:endParaRPr>
          </a:p>
        </p:txBody>
      </p:sp>
      <p:pic>
        <p:nvPicPr>
          <p:cNvPr id="8" name="Picture 2" descr="FR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25" y="3790950"/>
            <a:ext cx="3017838"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FR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6234" y="3763964"/>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79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Curiosity provides Radiation info for a Mars Trip</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9966" y="1954416"/>
            <a:ext cx="6411978" cy="4533469"/>
          </a:xfrm>
        </p:spPr>
      </p:pic>
      <p:sp>
        <p:nvSpPr>
          <p:cNvPr id="5" name="TextBox 4"/>
          <p:cNvSpPr txBox="1"/>
          <p:nvPr/>
        </p:nvSpPr>
        <p:spPr>
          <a:xfrm>
            <a:off x="7170057" y="1417389"/>
            <a:ext cx="4484914" cy="2862322"/>
          </a:xfrm>
          <a:prstGeom prst="rect">
            <a:avLst/>
          </a:prstGeom>
          <a:noFill/>
        </p:spPr>
        <p:txBody>
          <a:bodyPr wrap="square" rtlCol="0">
            <a:spAutoFit/>
          </a:bodyPr>
          <a:lstStyle/>
          <a:p>
            <a:r>
              <a:rPr lang="en-US" dirty="0" smtClean="0"/>
              <a:t>Radiation Assessment Detector on Mars Science Laboratory (RAD/MSL)</a:t>
            </a:r>
          </a:p>
          <a:p>
            <a:endParaRPr lang="en-US" dirty="0"/>
          </a:p>
          <a:p>
            <a:r>
              <a:rPr lang="en-US" dirty="0" smtClean="0"/>
              <a:t>RAD mounted on the top deck of Curiosity rover</a:t>
            </a:r>
          </a:p>
          <a:p>
            <a:endParaRPr lang="en-US" dirty="0"/>
          </a:p>
          <a:p>
            <a:r>
              <a:rPr lang="en-US" dirty="0" smtClean="0"/>
              <a:t>Data collection:</a:t>
            </a:r>
          </a:p>
          <a:p>
            <a:r>
              <a:rPr lang="en-US" dirty="0" smtClean="0"/>
              <a:t>6 December 2011 </a:t>
            </a:r>
            <a:r>
              <a:rPr lang="en-US" dirty="0"/>
              <a:t>to 14 July </a:t>
            </a:r>
            <a:r>
              <a:rPr lang="en-US" dirty="0" smtClean="0"/>
              <a:t>2012</a:t>
            </a:r>
          </a:p>
          <a:p>
            <a:r>
              <a:rPr lang="en-US" dirty="0" smtClean="0"/>
              <a:t>1.84 mSv/day due to GCRs</a:t>
            </a:r>
          </a:p>
          <a:p>
            <a:r>
              <a:rPr lang="en-US" dirty="0" smtClean="0"/>
              <a:t>Total: 660 mSv; 5.4% due to SEPs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7471" y="4816738"/>
            <a:ext cx="2857500" cy="1905000"/>
          </a:xfrm>
          <a:prstGeom prst="rect">
            <a:avLst/>
          </a:prstGeom>
        </p:spPr>
      </p:pic>
      <p:pic>
        <p:nvPicPr>
          <p:cNvPr id="7" name="Picture 6"/>
          <p:cNvPicPr>
            <a:picLocks noChangeAspect="1"/>
          </p:cNvPicPr>
          <p:nvPr/>
        </p:nvPicPr>
        <p:blipFill>
          <a:blip r:embed="rId4"/>
          <a:stretch>
            <a:fillRect/>
          </a:stretch>
        </p:blipFill>
        <p:spPr>
          <a:xfrm>
            <a:off x="6892472" y="4599028"/>
            <a:ext cx="1694641" cy="2194560"/>
          </a:xfrm>
          <a:prstGeom prst="rect">
            <a:avLst/>
          </a:prstGeom>
        </p:spPr>
      </p:pic>
    </p:spTree>
    <p:extLst>
      <p:ext uri="{BB962C8B-B14F-4D97-AF65-F5344CB8AC3E}">
        <p14:creationId xmlns:p14="http://schemas.microsoft.com/office/powerpoint/2010/main" val="26107924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7" descr="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33" y="28571"/>
            <a:ext cx="8051454" cy="658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5"/>
          <p:cNvSpPr>
            <a:spLocks noChangeArrowheads="1"/>
          </p:cNvSpPr>
          <p:nvPr/>
        </p:nvSpPr>
        <p:spPr bwMode="auto">
          <a:xfrm>
            <a:off x="8153406" y="228600"/>
            <a:ext cx="3856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Arial" panose="020B0604020202020204" pitchFamily="34" charset="0"/>
              </a:rPr>
              <a:t>Forbush (1946</a:t>
            </a:r>
            <a:r>
              <a:rPr lang="en-US" altLang="en-US" sz="2000" dirty="0" smtClean="0">
                <a:latin typeface="Arial" panose="020B0604020202020204" pitchFamily="34" charset="0"/>
              </a:rPr>
              <a:t>) Phys. Rev. Lett.</a:t>
            </a:r>
            <a:endParaRPr lang="en-US" altLang="en-US" sz="2000" dirty="0">
              <a:latin typeface="Arial" panose="020B0604020202020204" pitchFamily="34" charset="0"/>
            </a:endParaRPr>
          </a:p>
        </p:txBody>
      </p:sp>
      <p:pic>
        <p:nvPicPr>
          <p:cNvPr id="35844" name="Picture 6" descr="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7364" y="685800"/>
            <a:ext cx="2560637"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8"/>
          <p:cNvSpPr txBox="1">
            <a:spLocks noChangeArrowheads="1"/>
          </p:cNvSpPr>
          <p:nvPr/>
        </p:nvSpPr>
        <p:spPr bwMode="auto">
          <a:xfrm>
            <a:off x="8185150" y="3124201"/>
            <a:ext cx="2419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25 July 46 GLE Flare</a:t>
            </a:r>
          </a:p>
        </p:txBody>
      </p:sp>
      <p:sp>
        <p:nvSpPr>
          <p:cNvPr id="35846" name="Line 9"/>
          <p:cNvSpPr>
            <a:spLocks noChangeShapeType="1"/>
          </p:cNvSpPr>
          <p:nvPr/>
        </p:nvSpPr>
        <p:spPr bwMode="auto">
          <a:xfrm flipV="1">
            <a:off x="4989094" y="4339388"/>
            <a:ext cx="593562" cy="18448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pic>
        <p:nvPicPr>
          <p:cNvPr id="35847" name="Picture 5" descr="SPECTRA_SUMMER2002F16-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3960814"/>
            <a:ext cx="2357438"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7"/>
          <p:cNvSpPr txBox="1">
            <a:spLocks noChangeArrowheads="1"/>
          </p:cNvSpPr>
          <p:nvPr/>
        </p:nvSpPr>
        <p:spPr bwMode="auto">
          <a:xfrm>
            <a:off x="8277226" y="6019801"/>
            <a:ext cx="216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Arial" panose="020B0604020202020204" pitchFamily="34" charset="0"/>
              </a:rPr>
              <a:t>Scott E. Forbush </a:t>
            </a:r>
          </a:p>
          <a:p>
            <a:pPr eaLnBrk="1" hangingPunct="1">
              <a:spcBef>
                <a:spcPct val="0"/>
              </a:spcBef>
              <a:buFontTx/>
              <a:buNone/>
            </a:pPr>
            <a:r>
              <a:rPr lang="en-US" altLang="en-US" sz="2000" dirty="0">
                <a:latin typeface="Arial" panose="020B0604020202020204" pitchFamily="34" charset="0"/>
              </a:rPr>
              <a:t>(1904-1984)</a:t>
            </a:r>
          </a:p>
        </p:txBody>
      </p:sp>
      <p:sp>
        <p:nvSpPr>
          <p:cNvPr id="4" name="TextBox 3"/>
          <p:cNvSpPr txBox="1"/>
          <p:nvPr/>
        </p:nvSpPr>
        <p:spPr>
          <a:xfrm>
            <a:off x="214309" y="6372222"/>
            <a:ext cx="337464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a solar flare (bright chromospheric eruption</a:t>
            </a:r>
            <a:r>
              <a:rPr lang="en-US" sz="1400" dirty="0"/>
              <a:t>)</a:t>
            </a:r>
          </a:p>
        </p:txBody>
      </p:sp>
      <p:sp>
        <p:nvSpPr>
          <p:cNvPr id="5" name="Rectangle 4"/>
          <p:cNvSpPr/>
          <p:nvPr/>
        </p:nvSpPr>
        <p:spPr>
          <a:xfrm>
            <a:off x="171450" y="6129338"/>
            <a:ext cx="4043363" cy="6000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5422231" y="6416839"/>
            <a:ext cx="2502865" cy="369332"/>
          </a:xfrm>
          <a:prstGeom prst="rect">
            <a:avLst/>
          </a:prstGeom>
          <a:noFill/>
        </p:spPr>
        <p:txBody>
          <a:bodyPr wrap="none" rtlCol="0">
            <a:spAutoFit/>
          </a:bodyPr>
          <a:lstStyle/>
          <a:p>
            <a:r>
              <a:rPr lang="en-US" dirty="0" smtClean="0">
                <a:solidFill>
                  <a:srgbClr val="0000FF"/>
                </a:solidFill>
              </a:rPr>
              <a:t>Forbush decrease (1937)</a:t>
            </a:r>
            <a:endParaRPr lang="en-US" dirty="0">
              <a:solidFill>
                <a:srgbClr val="0000FF"/>
              </a:solidFill>
            </a:endParaRPr>
          </a:p>
        </p:txBody>
      </p:sp>
      <p:cxnSp>
        <p:nvCxnSpPr>
          <p:cNvPr id="8" name="Straight Arrow Connector 7"/>
          <p:cNvCxnSpPr/>
          <p:nvPr/>
        </p:nvCxnSpPr>
        <p:spPr>
          <a:xfrm flipH="1" flipV="1">
            <a:off x="6128084" y="6031832"/>
            <a:ext cx="176463" cy="497305"/>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8775032" y="1235242"/>
            <a:ext cx="978568" cy="10106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60421" y="0"/>
            <a:ext cx="7956884" cy="689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3"/>
          <p:cNvSpPr txBox="1">
            <a:spLocks noChangeArrowheads="1"/>
          </p:cNvSpPr>
          <p:nvPr/>
        </p:nvSpPr>
        <p:spPr>
          <a:xfrm>
            <a:off x="280737" y="48128"/>
            <a:ext cx="8229600" cy="657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dirty="0" smtClean="0">
                <a:solidFill>
                  <a:srgbClr val="0000FF"/>
                </a:solidFill>
              </a:rPr>
              <a:t>Forbush Decrease, SEPs</a:t>
            </a:r>
          </a:p>
        </p:txBody>
      </p:sp>
      <p:sp>
        <p:nvSpPr>
          <p:cNvPr id="2" name="Rectangle 1"/>
          <p:cNvSpPr/>
          <p:nvPr/>
        </p:nvSpPr>
        <p:spPr>
          <a:xfrm>
            <a:off x="214309" y="3096491"/>
            <a:ext cx="4000504" cy="93518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8409709" y="2646214"/>
            <a:ext cx="1177636" cy="461665"/>
          </a:xfrm>
          <a:prstGeom prst="rect">
            <a:avLst/>
          </a:prstGeom>
          <a:noFill/>
        </p:spPr>
        <p:txBody>
          <a:bodyPr wrap="square" rtlCol="0">
            <a:spAutoFit/>
          </a:bodyPr>
          <a:lstStyle/>
          <a:p>
            <a:r>
              <a:rPr lang="en-US" sz="2400" dirty="0" smtClean="0">
                <a:solidFill>
                  <a:schemeClr val="bg1"/>
                </a:solidFill>
              </a:rPr>
              <a:t>N07E03</a:t>
            </a:r>
            <a:endParaRPr lang="en-US" sz="2400" dirty="0">
              <a:solidFill>
                <a:schemeClr val="bg1"/>
              </a:solidFill>
            </a:endParaRPr>
          </a:p>
        </p:txBody>
      </p:sp>
    </p:spTree>
    <p:extLst>
      <p:ext uri="{BB962C8B-B14F-4D97-AF65-F5344CB8AC3E}">
        <p14:creationId xmlns:p14="http://schemas.microsoft.com/office/powerpoint/2010/main" val="9403970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8" y="365125"/>
            <a:ext cx="11053762" cy="849313"/>
          </a:xfrm>
        </p:spPr>
        <p:txBody>
          <a:bodyPr/>
          <a:lstStyle/>
          <a:p>
            <a:r>
              <a:rPr lang="en-US" dirty="0" smtClean="0"/>
              <a:t>High Velocity Magnetized Plasma from the Sun</a:t>
            </a:r>
            <a:endParaRPr lang="en-US" dirty="0"/>
          </a:p>
        </p:txBody>
      </p:sp>
      <p:pic>
        <p:nvPicPr>
          <p:cNvPr id="4" name="Content Placeholder 3"/>
          <p:cNvPicPr>
            <a:picLocks noGrp="1" noChangeAspect="1"/>
          </p:cNvPicPr>
          <p:nvPr>
            <p:ph idx="1"/>
          </p:nvPr>
        </p:nvPicPr>
        <p:blipFill>
          <a:blip r:embed="rId3"/>
          <a:stretch>
            <a:fillRect/>
          </a:stretch>
        </p:blipFill>
        <p:spPr>
          <a:xfrm>
            <a:off x="437162" y="1485908"/>
            <a:ext cx="3429805" cy="4714875"/>
          </a:xfrm>
          <a:prstGeom prst="rect">
            <a:avLst/>
          </a:prstGeom>
        </p:spPr>
      </p:pic>
      <p:sp>
        <p:nvSpPr>
          <p:cNvPr id="13" name="TextBox 12"/>
          <p:cNvSpPr txBox="1"/>
          <p:nvPr/>
        </p:nvSpPr>
        <p:spPr>
          <a:xfrm>
            <a:off x="4329106" y="4543440"/>
            <a:ext cx="5929312" cy="1569660"/>
          </a:xfrm>
          <a:prstGeom prst="rect">
            <a:avLst/>
          </a:prstGeom>
          <a:noFill/>
        </p:spPr>
        <p:txBody>
          <a:bodyPr wrap="square" rtlCol="0">
            <a:spAutoFit/>
          </a:bodyPr>
          <a:lstStyle/>
          <a:p>
            <a:r>
              <a:rPr lang="en-US" sz="2400" dirty="0" smtClean="0">
                <a:solidFill>
                  <a:srgbClr val="0000FF"/>
                </a:solidFill>
              </a:rPr>
              <a:t>“…we </a:t>
            </a:r>
            <a:r>
              <a:rPr lang="en-US" sz="2400" dirty="0">
                <a:solidFill>
                  <a:srgbClr val="0000FF"/>
                </a:solidFill>
              </a:rPr>
              <a:t>believe these </a:t>
            </a:r>
            <a:r>
              <a:rPr lang="en-US" sz="2400" dirty="0" smtClean="0">
                <a:solidFill>
                  <a:srgbClr val="0000FF"/>
                </a:solidFill>
              </a:rPr>
              <a:t>Pioneer V </a:t>
            </a:r>
            <a:r>
              <a:rPr lang="en-US" sz="2400" dirty="0">
                <a:solidFill>
                  <a:srgbClr val="0000FF"/>
                </a:solidFill>
              </a:rPr>
              <a:t>results provide the most direct </a:t>
            </a:r>
            <a:r>
              <a:rPr lang="en-US" sz="2400" dirty="0" smtClean="0">
                <a:solidFill>
                  <a:srgbClr val="0000FF"/>
                </a:solidFill>
              </a:rPr>
              <a:t>evidence to </a:t>
            </a:r>
            <a:r>
              <a:rPr lang="en-US" sz="2400" dirty="0">
                <a:solidFill>
                  <a:srgbClr val="0000FF"/>
                </a:solidFill>
              </a:rPr>
              <a:t>date for </a:t>
            </a:r>
            <a:r>
              <a:rPr lang="en-US" sz="2400" dirty="0" smtClean="0">
                <a:solidFill>
                  <a:srgbClr val="0000FF"/>
                </a:solidFill>
              </a:rPr>
              <a:t>the existence </a:t>
            </a:r>
            <a:r>
              <a:rPr lang="en-US" sz="2400" dirty="0">
                <a:solidFill>
                  <a:srgbClr val="0000FF"/>
                </a:solidFill>
              </a:rPr>
              <a:t>of conducting gas </a:t>
            </a:r>
            <a:r>
              <a:rPr lang="en-US" sz="2400" dirty="0" smtClean="0">
                <a:solidFill>
                  <a:srgbClr val="0000FF"/>
                </a:solidFill>
              </a:rPr>
              <a:t>ejected at </a:t>
            </a:r>
            <a:r>
              <a:rPr lang="en-US" sz="2400" dirty="0">
                <a:solidFill>
                  <a:srgbClr val="0000FF"/>
                </a:solidFill>
              </a:rPr>
              <a:t>high velocity from solar </a:t>
            </a:r>
            <a:r>
              <a:rPr lang="en-US" sz="2400" dirty="0" smtClean="0">
                <a:solidFill>
                  <a:srgbClr val="0000FF"/>
                </a:solidFill>
              </a:rPr>
              <a:t>flares”</a:t>
            </a:r>
            <a:endParaRPr lang="en-US" sz="2400" dirty="0">
              <a:solidFill>
                <a:srgbClr val="0000FF"/>
              </a:solidFill>
            </a:endParaRPr>
          </a:p>
        </p:txBody>
      </p:sp>
      <p:sp>
        <p:nvSpPr>
          <p:cNvPr id="14" name="TextBox 13"/>
          <p:cNvSpPr txBox="1"/>
          <p:nvPr/>
        </p:nvSpPr>
        <p:spPr>
          <a:xfrm>
            <a:off x="228601" y="6229350"/>
            <a:ext cx="4411849" cy="400110"/>
          </a:xfrm>
          <a:prstGeom prst="rect">
            <a:avLst/>
          </a:prstGeom>
          <a:noFill/>
        </p:spPr>
        <p:txBody>
          <a:bodyPr wrap="none" rtlCol="0">
            <a:spAutoFit/>
          </a:bodyPr>
          <a:lstStyle/>
          <a:p>
            <a:r>
              <a:rPr lang="en-US" sz="2000" dirty="0" smtClean="0"/>
              <a:t>Fan, Meyer, Simpson, 1960 Phys Rev Lett</a:t>
            </a:r>
            <a:endParaRPr lang="en-US" sz="2000" dirty="0"/>
          </a:p>
        </p:txBody>
      </p:sp>
      <p:pic>
        <p:nvPicPr>
          <p:cNvPr id="1026" name="Picture 2" descr="http://historicspacecraft.com/Photos/Probes/Pioneer-5_UH2009RK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2713" y="1457325"/>
            <a:ext cx="3897362" cy="292417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005502" y="1752600"/>
            <a:ext cx="2203039" cy="707886"/>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Pioneer 5</a:t>
            </a:r>
          </a:p>
          <a:p>
            <a:r>
              <a:rPr lang="en-US" sz="2000" dirty="0" smtClean="0">
                <a:latin typeface="Arial" panose="020B0604020202020204" pitchFamily="34" charset="0"/>
                <a:cs typeface="Arial" panose="020B0604020202020204" pitchFamily="34" charset="0"/>
              </a:rPr>
              <a:t>launch: 3/11/1960</a:t>
            </a:r>
            <a:endParaRPr lang="en-US" sz="2000" dirty="0">
              <a:latin typeface="Arial" panose="020B0604020202020204" pitchFamily="34" charset="0"/>
              <a:cs typeface="Arial" panose="020B0604020202020204" pitchFamily="34" charset="0"/>
            </a:endParaRPr>
          </a:p>
        </p:txBody>
      </p:sp>
      <p:sp>
        <p:nvSpPr>
          <p:cNvPr id="16" name="TextBox 15"/>
          <p:cNvSpPr txBox="1"/>
          <p:nvPr/>
        </p:nvSpPr>
        <p:spPr>
          <a:xfrm>
            <a:off x="2986086" y="4714871"/>
            <a:ext cx="761747" cy="400110"/>
          </a:xfrm>
          <a:prstGeom prst="rect">
            <a:avLst/>
          </a:prstGeom>
          <a:noFill/>
        </p:spPr>
        <p:txBody>
          <a:bodyPr wrap="none" rtlCol="0">
            <a:spAutoFit/>
          </a:bodyPr>
          <a:lstStyle/>
          <a:p>
            <a:r>
              <a:rPr lang="en-US" sz="2000" dirty="0" smtClean="0">
                <a:solidFill>
                  <a:srgbClr val="FF0000"/>
                </a:solidFill>
              </a:rPr>
              <a:t>50 nT</a:t>
            </a:r>
            <a:endParaRPr lang="en-US" sz="2000" dirty="0">
              <a:solidFill>
                <a:srgbClr val="FF0000"/>
              </a:solidFill>
            </a:endParaRPr>
          </a:p>
        </p:txBody>
      </p:sp>
      <p:sp>
        <p:nvSpPr>
          <p:cNvPr id="18" name="TextBox 17"/>
          <p:cNvSpPr txBox="1"/>
          <p:nvPr/>
        </p:nvSpPr>
        <p:spPr>
          <a:xfrm>
            <a:off x="3182028" y="3691615"/>
            <a:ext cx="460382" cy="400110"/>
          </a:xfrm>
          <a:prstGeom prst="rect">
            <a:avLst/>
          </a:prstGeom>
          <a:noFill/>
        </p:spPr>
        <p:txBody>
          <a:bodyPr wrap="none" rtlCol="0">
            <a:spAutoFit/>
          </a:bodyPr>
          <a:lstStyle/>
          <a:p>
            <a:r>
              <a:rPr lang="en-US" sz="2000" dirty="0" smtClean="0">
                <a:solidFill>
                  <a:srgbClr val="FF0000"/>
                </a:solidFill>
              </a:rPr>
              <a:t>FD</a:t>
            </a:r>
            <a:endParaRPr lang="en-US" sz="2000" dirty="0">
              <a:solidFill>
                <a:srgbClr val="FF0000"/>
              </a:solidFill>
            </a:endParaRPr>
          </a:p>
        </p:txBody>
      </p:sp>
      <p:cxnSp>
        <p:nvCxnSpPr>
          <p:cNvPr id="19" name="Straight Arrow Connector 18"/>
          <p:cNvCxnSpPr/>
          <p:nvPr/>
        </p:nvCxnSpPr>
        <p:spPr>
          <a:xfrm flipH="1">
            <a:off x="2844800" y="3947886"/>
            <a:ext cx="464457" cy="27577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120571" y="1741714"/>
            <a:ext cx="2073003" cy="400110"/>
          </a:xfrm>
          <a:prstGeom prst="rect">
            <a:avLst/>
          </a:prstGeom>
          <a:noFill/>
        </p:spPr>
        <p:txBody>
          <a:bodyPr wrap="none" rtlCol="0">
            <a:spAutoFit/>
          </a:bodyPr>
          <a:lstStyle/>
          <a:p>
            <a:r>
              <a:rPr lang="en-US" sz="2000" dirty="0" smtClean="0">
                <a:solidFill>
                  <a:srgbClr val="FF0000"/>
                </a:solidFill>
              </a:rPr>
              <a:t>&gt;75 MeV particles</a:t>
            </a:r>
            <a:endParaRPr lang="en-US" sz="2000" dirty="0">
              <a:solidFill>
                <a:srgbClr val="FF0000"/>
              </a:solidFill>
            </a:endParaRPr>
          </a:p>
        </p:txBody>
      </p:sp>
    </p:spTree>
    <p:extLst>
      <p:ext uri="{BB962C8B-B14F-4D97-AF65-F5344CB8AC3E}">
        <p14:creationId xmlns:p14="http://schemas.microsoft.com/office/powerpoint/2010/main" val="3071096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714611" y="274638"/>
            <a:ext cx="9272601" cy="917958"/>
          </a:xfrm>
        </p:spPr>
        <p:txBody>
          <a:bodyPr>
            <a:normAutofit fontScale="90000"/>
          </a:bodyPr>
          <a:lstStyle/>
          <a:p>
            <a:pPr eaLnBrk="1" hangingPunct="1"/>
            <a:r>
              <a:rPr lang="en-US" altLang="en-US" dirty="0" smtClean="0"/>
              <a:t>Radio Bursts Reveal Matter Leaving the Sun</a:t>
            </a:r>
          </a:p>
        </p:txBody>
      </p:sp>
      <p:pic>
        <p:nvPicPr>
          <p:cNvPr id="1945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1450" y="147638"/>
            <a:ext cx="2103438" cy="2984500"/>
          </a:xfrm>
        </p:spPr>
      </p:pic>
      <p:sp>
        <p:nvSpPr>
          <p:cNvPr id="19460" name="TextBox 4"/>
          <p:cNvSpPr txBox="1">
            <a:spLocks noChangeArrowheads="1"/>
          </p:cNvSpPr>
          <p:nvPr/>
        </p:nvSpPr>
        <p:spPr bwMode="auto">
          <a:xfrm>
            <a:off x="171451" y="3204726"/>
            <a:ext cx="2392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Arial" panose="020B0604020202020204" pitchFamily="34" charset="0"/>
              </a:rPr>
              <a:t>Ruby Payne-Scott  </a:t>
            </a:r>
          </a:p>
          <a:p>
            <a:pPr eaLnBrk="1" hangingPunct="1">
              <a:spcBef>
                <a:spcPct val="0"/>
              </a:spcBef>
              <a:buFontTx/>
              <a:buNone/>
            </a:pPr>
            <a:r>
              <a:rPr lang="en-US" altLang="en-US" sz="2000" dirty="0">
                <a:latin typeface="Arial" panose="020B0604020202020204" pitchFamily="34" charset="0"/>
              </a:rPr>
              <a:t>1912 – 1981</a:t>
            </a:r>
          </a:p>
        </p:txBody>
      </p:sp>
      <p:pic>
        <p:nvPicPr>
          <p:cNvPr id="194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545" y="2685692"/>
            <a:ext cx="7407275"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6633744" y="3520716"/>
            <a:ext cx="690554" cy="13192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463" name="TextBox 12"/>
          <p:cNvSpPr txBox="1">
            <a:spLocks noChangeArrowheads="1"/>
          </p:cNvSpPr>
          <p:nvPr/>
        </p:nvSpPr>
        <p:spPr bwMode="auto">
          <a:xfrm>
            <a:off x="2571749" y="1309679"/>
            <a:ext cx="94154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solidFill>
                  <a:srgbClr val="0000FF"/>
                </a:solidFill>
                <a:latin typeface="Arial" panose="020B0604020202020204" pitchFamily="34" charset="0"/>
              </a:rPr>
              <a:t>The whole pattern </a:t>
            </a:r>
            <a:r>
              <a:rPr lang="en-US" altLang="en-US" sz="2400" dirty="0" smtClean="0">
                <a:solidFill>
                  <a:srgbClr val="0000FF"/>
                </a:solidFill>
                <a:latin typeface="Arial" panose="020B0604020202020204" pitchFamily="34" charset="0"/>
              </a:rPr>
              <a:t>drifts; 140 </a:t>
            </a:r>
            <a:r>
              <a:rPr lang="en-US" altLang="en-US" sz="2400" dirty="0">
                <a:solidFill>
                  <a:srgbClr val="0000FF"/>
                </a:solidFill>
                <a:latin typeface="Arial" panose="020B0604020202020204" pitchFamily="34" charset="0"/>
              </a:rPr>
              <a:t>MHz in 6  </a:t>
            </a:r>
            <a:r>
              <a:rPr lang="en-US" altLang="en-US" sz="2400" dirty="0" smtClean="0">
                <a:solidFill>
                  <a:srgbClr val="0000FF"/>
                </a:solidFill>
                <a:latin typeface="Arial" panose="020B0604020202020204" pitchFamily="34" charset="0"/>
              </a:rPr>
              <a:t>min </a:t>
            </a:r>
            <a:r>
              <a:rPr lang="en-US" altLang="en-US" sz="2400" dirty="0" smtClean="0">
                <a:solidFill>
                  <a:srgbClr val="0000FF"/>
                </a:solidFill>
                <a:latin typeface="Arial" panose="020B0604020202020204" pitchFamily="34" charset="0"/>
                <a:sym typeface="Wingdings" panose="05000000000000000000" pitchFamily="2" charset="2"/>
              </a:rPr>
              <a:t> </a:t>
            </a:r>
            <a:r>
              <a:rPr lang="en-US" altLang="en-US" sz="2400" dirty="0" smtClean="0">
                <a:solidFill>
                  <a:srgbClr val="0000FF"/>
                </a:solidFill>
                <a:latin typeface="Arial" panose="020B0604020202020204" pitchFamily="34" charset="0"/>
              </a:rPr>
              <a:t>df/dt </a:t>
            </a:r>
            <a:r>
              <a:rPr lang="en-US" altLang="en-US" sz="2400" dirty="0">
                <a:solidFill>
                  <a:srgbClr val="0000FF"/>
                </a:solidFill>
                <a:latin typeface="Arial" panose="020B0604020202020204" pitchFamily="34" charset="0"/>
              </a:rPr>
              <a:t>= 0.4 </a:t>
            </a:r>
            <a:r>
              <a:rPr lang="en-US" altLang="en-US" sz="2400" dirty="0" smtClean="0">
                <a:solidFill>
                  <a:srgbClr val="0000FF"/>
                </a:solidFill>
                <a:latin typeface="Arial" panose="020B0604020202020204" pitchFamily="34" charset="0"/>
              </a:rPr>
              <a:t>MHz/s</a:t>
            </a:r>
          </a:p>
          <a:p>
            <a:pPr eaLnBrk="1" hangingPunct="1">
              <a:spcBef>
                <a:spcPct val="0"/>
              </a:spcBef>
              <a:buFontTx/>
              <a:buNone/>
            </a:pPr>
            <a:r>
              <a:rPr lang="en-US" altLang="en-US" sz="2400" dirty="0" smtClean="0">
                <a:solidFill>
                  <a:srgbClr val="0000FF"/>
                </a:solidFill>
                <a:latin typeface="Arial" panose="020B0604020202020204" pitchFamily="34" charset="0"/>
              </a:rPr>
              <a:t>“…the derived velocities are of the same order as that of prominence material…”</a:t>
            </a:r>
            <a:endParaRPr lang="en-US" altLang="en-US" sz="2400" dirty="0">
              <a:solidFill>
                <a:srgbClr val="0000FF"/>
              </a:solidFill>
              <a:latin typeface="Arial" panose="020B0604020202020204" pitchFamily="34" charset="0"/>
            </a:endParaRPr>
          </a:p>
        </p:txBody>
      </p:sp>
      <p:sp>
        <p:nvSpPr>
          <p:cNvPr id="19464" name="TextBox 13"/>
          <p:cNvSpPr txBox="1">
            <a:spLocks noChangeArrowheads="1"/>
          </p:cNvSpPr>
          <p:nvPr/>
        </p:nvSpPr>
        <p:spPr bwMode="auto">
          <a:xfrm>
            <a:off x="6096000" y="6440145"/>
            <a:ext cx="5664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smtClean="0">
                <a:latin typeface="Arial" panose="020B0604020202020204" pitchFamily="34" charset="0"/>
              </a:rPr>
              <a:t>Payne-Scott, Yabsley &amp; Bolton 1947, Nature </a:t>
            </a:r>
            <a:r>
              <a:rPr lang="en-US" altLang="en-US" sz="1800" dirty="0">
                <a:latin typeface="Arial" panose="020B0604020202020204" pitchFamily="34" charset="0"/>
              </a:rPr>
              <a:t>260, </a:t>
            </a:r>
            <a:r>
              <a:rPr lang="en-US" altLang="en-US" sz="1800" dirty="0" smtClean="0">
                <a:latin typeface="Arial" panose="020B0604020202020204" pitchFamily="34" charset="0"/>
              </a:rPr>
              <a:t>256</a:t>
            </a:r>
            <a:endParaRPr lang="en-US" altLang="en-US" sz="1800" dirty="0">
              <a:latin typeface="Arial" panose="020B0604020202020204" pitchFamily="34" charset="0"/>
            </a:endParaRPr>
          </a:p>
        </p:txBody>
      </p:sp>
      <p:sp>
        <p:nvSpPr>
          <p:cNvPr id="19465" name="TextBox 14"/>
          <p:cNvSpPr txBox="1">
            <a:spLocks noChangeArrowheads="1"/>
          </p:cNvSpPr>
          <p:nvPr/>
        </p:nvSpPr>
        <p:spPr bwMode="auto">
          <a:xfrm>
            <a:off x="3835157" y="3292116"/>
            <a:ext cx="1026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5.0 </a:t>
            </a:r>
            <a:r>
              <a:rPr lang="en-US" altLang="en-US" sz="1800" dirty="0" smtClean="0">
                <a:latin typeface="Arial" panose="020B0604020202020204" pitchFamily="34" charset="0"/>
              </a:rPr>
              <a:t>x10</a:t>
            </a:r>
            <a:r>
              <a:rPr lang="en-US" altLang="en-US" sz="1800" baseline="30000" dirty="0" smtClean="0">
                <a:latin typeface="Arial" panose="020B0604020202020204" pitchFamily="34" charset="0"/>
              </a:rPr>
              <a:t>8</a:t>
            </a:r>
            <a:endParaRPr lang="en-US" altLang="en-US" sz="1800" baseline="30000" dirty="0">
              <a:latin typeface="Arial" panose="020B0604020202020204" pitchFamily="34" charset="0"/>
            </a:endParaRPr>
          </a:p>
        </p:txBody>
      </p:sp>
      <p:sp>
        <p:nvSpPr>
          <p:cNvPr id="19466" name="TextBox 15"/>
          <p:cNvSpPr txBox="1">
            <a:spLocks noChangeArrowheads="1"/>
          </p:cNvSpPr>
          <p:nvPr/>
        </p:nvSpPr>
        <p:spPr bwMode="auto">
          <a:xfrm>
            <a:off x="3835157" y="4141430"/>
            <a:ext cx="1026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1.2 </a:t>
            </a:r>
            <a:r>
              <a:rPr lang="en-US" altLang="en-US" sz="1800" dirty="0" smtClean="0">
                <a:latin typeface="Arial" panose="020B0604020202020204" pitchFamily="34" charset="0"/>
              </a:rPr>
              <a:t>x10</a:t>
            </a:r>
            <a:r>
              <a:rPr lang="en-US" altLang="en-US" sz="1800" baseline="30000" dirty="0" smtClean="0">
                <a:latin typeface="Arial" panose="020B0604020202020204" pitchFamily="34" charset="0"/>
              </a:rPr>
              <a:t>8</a:t>
            </a:r>
            <a:endParaRPr lang="en-US" altLang="en-US" sz="1800" baseline="30000" dirty="0">
              <a:latin typeface="Arial" panose="020B0604020202020204" pitchFamily="34" charset="0"/>
            </a:endParaRPr>
          </a:p>
        </p:txBody>
      </p:sp>
      <p:sp>
        <p:nvSpPr>
          <p:cNvPr id="19467" name="TextBox 16"/>
          <p:cNvSpPr txBox="1">
            <a:spLocks noChangeArrowheads="1"/>
          </p:cNvSpPr>
          <p:nvPr/>
        </p:nvSpPr>
        <p:spPr bwMode="auto">
          <a:xfrm>
            <a:off x="3911357" y="5208230"/>
            <a:ext cx="1026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0.4 </a:t>
            </a:r>
            <a:r>
              <a:rPr lang="en-US" altLang="en-US" sz="1800" dirty="0" smtClean="0">
                <a:latin typeface="Arial" panose="020B0604020202020204" pitchFamily="34" charset="0"/>
              </a:rPr>
              <a:t>x10</a:t>
            </a:r>
            <a:r>
              <a:rPr lang="en-US" altLang="en-US" sz="1800" baseline="30000" dirty="0" smtClean="0">
                <a:latin typeface="Arial" panose="020B0604020202020204" pitchFamily="34" charset="0"/>
              </a:rPr>
              <a:t>8</a:t>
            </a:r>
            <a:endParaRPr lang="en-US" altLang="en-US" sz="1800" baseline="30000" dirty="0">
              <a:latin typeface="Arial" panose="020B0604020202020204" pitchFamily="34" charset="0"/>
            </a:endParaRPr>
          </a:p>
        </p:txBody>
      </p:sp>
      <p:sp>
        <p:nvSpPr>
          <p:cNvPr id="19468" name="TextBox 17"/>
          <p:cNvSpPr txBox="1">
            <a:spLocks noChangeArrowheads="1"/>
          </p:cNvSpPr>
          <p:nvPr/>
        </p:nvSpPr>
        <p:spPr bwMode="auto">
          <a:xfrm>
            <a:off x="3338658" y="2627091"/>
            <a:ext cx="16464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Plasma </a:t>
            </a:r>
            <a:endParaRPr lang="en-US" altLang="en-US" sz="1800" dirty="0" smtClean="0">
              <a:latin typeface="Arial" panose="020B0604020202020204" pitchFamily="34" charset="0"/>
            </a:endParaRPr>
          </a:p>
          <a:p>
            <a:pPr eaLnBrk="1" hangingPunct="1">
              <a:spcBef>
                <a:spcPct val="0"/>
              </a:spcBef>
              <a:buNone/>
            </a:pPr>
            <a:r>
              <a:rPr lang="en-US" altLang="en-US" sz="1800" dirty="0">
                <a:latin typeface="Arial" panose="020B0604020202020204" pitchFamily="34" charset="0"/>
              </a:rPr>
              <a:t>density (</a:t>
            </a:r>
            <a:r>
              <a:rPr lang="en-US" altLang="en-US" sz="1800" dirty="0" smtClean="0">
                <a:latin typeface="Arial" panose="020B0604020202020204" pitchFamily="34" charset="0"/>
              </a:rPr>
              <a:t>cm</a:t>
            </a:r>
            <a:r>
              <a:rPr lang="en-US" altLang="en-US" sz="1800" baseline="30000" dirty="0" smtClean="0">
                <a:latin typeface="Arial" panose="020B0604020202020204" pitchFamily="34" charset="0"/>
              </a:rPr>
              <a:t>-3</a:t>
            </a:r>
            <a:r>
              <a:rPr lang="en-US" altLang="en-US" sz="1800" dirty="0" smtClean="0">
                <a:latin typeface="Arial" panose="020B0604020202020204" pitchFamily="34" charset="0"/>
              </a:rPr>
              <a:t>)</a:t>
            </a:r>
            <a:endParaRPr lang="en-US" altLang="en-US" sz="1800" dirty="0">
              <a:latin typeface="Arial" panose="020B0604020202020204" pitchFamily="34" charset="0"/>
            </a:endParaRPr>
          </a:p>
        </p:txBody>
      </p:sp>
      <p:sp>
        <p:nvSpPr>
          <p:cNvPr id="19469" name="TextBox 18"/>
          <p:cNvSpPr txBox="1">
            <a:spLocks noChangeArrowheads="1"/>
          </p:cNvSpPr>
          <p:nvPr/>
        </p:nvSpPr>
        <p:spPr bwMode="auto">
          <a:xfrm>
            <a:off x="6938545" y="3444516"/>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0000FF"/>
                </a:solidFill>
                <a:latin typeface="Arial" panose="020B0604020202020204" pitchFamily="34" charset="0"/>
              </a:rPr>
              <a:t>750 km/s</a:t>
            </a:r>
          </a:p>
        </p:txBody>
      </p:sp>
      <p:sp>
        <p:nvSpPr>
          <p:cNvPr id="19470" name="TextBox 19"/>
          <p:cNvSpPr txBox="1">
            <a:spLocks noChangeArrowheads="1"/>
          </p:cNvSpPr>
          <p:nvPr/>
        </p:nvSpPr>
        <p:spPr bwMode="auto">
          <a:xfrm>
            <a:off x="7760870" y="4751030"/>
            <a:ext cx="115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0000FF"/>
                </a:solidFill>
                <a:latin typeface="Arial" panose="020B0604020202020204" pitchFamily="34" charset="0"/>
              </a:rPr>
              <a:t>500 km/s</a:t>
            </a:r>
          </a:p>
        </p:txBody>
      </p:sp>
      <p:cxnSp>
        <p:nvCxnSpPr>
          <p:cNvPr id="16" name="Straight Connector 15"/>
          <p:cNvCxnSpPr/>
          <p:nvPr/>
        </p:nvCxnSpPr>
        <p:spPr>
          <a:xfrm>
            <a:off x="7286218" y="4773256"/>
            <a:ext cx="1152505" cy="1223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3"/>
          <p:cNvSpPr txBox="1">
            <a:spLocks noChangeArrowheads="1"/>
          </p:cNvSpPr>
          <p:nvPr/>
        </p:nvSpPr>
        <p:spPr bwMode="auto">
          <a:xfrm>
            <a:off x="53671" y="3997457"/>
            <a:ext cx="409247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000" dirty="0" smtClean="0">
                <a:solidFill>
                  <a:srgbClr val="0000FF"/>
                </a:solidFill>
                <a:latin typeface="Arial" panose="020B0604020202020204" pitchFamily="34" charset="0"/>
              </a:rPr>
              <a:t>-Classified as type II radio bursts </a:t>
            </a:r>
            <a:r>
              <a:rPr lang="en-US" altLang="en-US" sz="2000" dirty="0">
                <a:solidFill>
                  <a:srgbClr val="0000FF"/>
                </a:solidFill>
                <a:latin typeface="Arial" panose="020B0604020202020204" pitchFamily="34" charset="0"/>
              </a:rPr>
              <a:t>(Wild </a:t>
            </a:r>
            <a:r>
              <a:rPr lang="en-US" altLang="en-US" sz="2000" dirty="0" smtClean="0">
                <a:solidFill>
                  <a:srgbClr val="0000FF"/>
                </a:solidFill>
                <a:latin typeface="Arial" panose="020B0604020202020204" pitchFamily="34" charset="0"/>
              </a:rPr>
              <a:t>&amp; McCready 1950)</a:t>
            </a:r>
          </a:p>
          <a:p>
            <a:pPr eaLnBrk="1" hangingPunct="1">
              <a:spcBef>
                <a:spcPct val="0"/>
              </a:spcBef>
              <a:buNone/>
            </a:pPr>
            <a:r>
              <a:rPr lang="en-US" altLang="en-US" sz="2000" dirty="0" smtClean="0">
                <a:solidFill>
                  <a:srgbClr val="0000FF"/>
                </a:solidFill>
                <a:latin typeface="Arial" panose="020B0604020202020204" pitchFamily="34" charset="0"/>
              </a:rPr>
              <a:t>-Caused by ~10 keV electrons accelerated in MHD shocks (Uchida 1960)</a:t>
            </a:r>
          </a:p>
          <a:p>
            <a:pPr eaLnBrk="1" hangingPunct="1">
              <a:spcBef>
                <a:spcPct val="0"/>
              </a:spcBef>
              <a:buNone/>
            </a:pPr>
            <a:r>
              <a:rPr lang="en-US" altLang="en-US" sz="2000" dirty="0" smtClean="0">
                <a:solidFill>
                  <a:srgbClr val="0000FF"/>
                </a:solidFill>
                <a:latin typeface="Arial" panose="020B0604020202020204" pitchFamily="34" charset="0"/>
              </a:rPr>
              <a:t>-</a:t>
            </a:r>
            <a:r>
              <a:rPr lang="en-US" altLang="en-US" sz="2000" dirty="0">
                <a:solidFill>
                  <a:srgbClr val="0000FF"/>
                </a:solidFill>
                <a:latin typeface="Arial" panose="020B0604020202020204" pitchFamily="34" charset="0"/>
              </a:rPr>
              <a:t>P</a:t>
            </a:r>
            <a:r>
              <a:rPr lang="en-US" altLang="en-US" sz="2000" dirty="0" smtClean="0">
                <a:solidFill>
                  <a:srgbClr val="0000FF"/>
                </a:solidFill>
                <a:latin typeface="Arial" panose="020B0604020202020204" pitchFamily="34" charset="0"/>
              </a:rPr>
              <a:t>lasma emission mechanism (Ginzburg &amp; Zhelezniakov 1958)</a:t>
            </a:r>
          </a:p>
          <a:p>
            <a:pPr eaLnBrk="1" hangingPunct="1">
              <a:spcBef>
                <a:spcPct val="0"/>
              </a:spcBef>
              <a:buNone/>
            </a:pPr>
            <a:r>
              <a:rPr lang="en-US" altLang="en-US" sz="2000" dirty="0" smtClean="0">
                <a:solidFill>
                  <a:srgbClr val="0000FF"/>
                </a:solidFill>
                <a:latin typeface="Arial" panose="020B0604020202020204" pitchFamily="34" charset="0"/>
              </a:rPr>
              <a:t>Nelson &amp; Melrose (1985)</a:t>
            </a:r>
            <a:endParaRPr lang="en-US" altLang="en-US" sz="2000" dirty="0">
              <a:solidFill>
                <a:srgbClr val="0000FF"/>
              </a:solidFill>
              <a:latin typeface="Arial" panose="020B0604020202020204" pitchFamily="34" charset="0"/>
            </a:endParaRPr>
          </a:p>
        </p:txBody>
      </p:sp>
      <p:sp>
        <p:nvSpPr>
          <p:cNvPr id="3" name="Rectangle 2"/>
          <p:cNvSpPr/>
          <p:nvPr/>
        </p:nvSpPr>
        <p:spPr>
          <a:xfrm>
            <a:off x="11776364" y="3292116"/>
            <a:ext cx="210848" cy="1879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rot="5400000">
            <a:off x="10113816" y="4275782"/>
            <a:ext cx="3634266" cy="369332"/>
          </a:xfrm>
          <a:prstGeom prst="rect">
            <a:avLst/>
          </a:prstGeom>
          <a:noFill/>
        </p:spPr>
        <p:txBody>
          <a:bodyPr wrap="square" rtlCol="0">
            <a:spAutoFit/>
          </a:bodyPr>
          <a:lstStyle/>
          <a:p>
            <a:r>
              <a:rPr lang="en-US" dirty="0" smtClean="0"/>
              <a:t>WATTS METRE</a:t>
            </a:r>
            <a:r>
              <a:rPr lang="en-US" baseline="30000" dirty="0" smtClean="0"/>
              <a:t>-2</a:t>
            </a:r>
            <a:r>
              <a:rPr lang="en-US" dirty="0" smtClean="0"/>
              <a:t>(MEGACYCLE/SEC)</a:t>
            </a:r>
            <a:r>
              <a:rPr lang="en-US" baseline="30000" dirty="0" smtClean="0"/>
              <a:t>-1</a:t>
            </a:r>
            <a:endParaRPr lang="en-US" baseline="30000" dirty="0"/>
          </a:p>
        </p:txBody>
      </p:sp>
    </p:spTree>
    <p:extLst>
      <p:ext uri="{BB962C8B-B14F-4D97-AF65-F5344CB8AC3E}">
        <p14:creationId xmlns:p14="http://schemas.microsoft.com/office/powerpoint/2010/main" val="3450278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838200" y="365125"/>
            <a:ext cx="10515600" cy="909039"/>
          </a:xfrm>
        </p:spPr>
        <p:txBody>
          <a:bodyPr/>
          <a:lstStyle/>
          <a:p>
            <a:r>
              <a:rPr lang="en-US" altLang="en-US" dirty="0" smtClean="0"/>
              <a:t>Shocks in the IP medium</a:t>
            </a:r>
          </a:p>
        </p:txBody>
      </p:sp>
      <p:pic>
        <p:nvPicPr>
          <p:cNvPr id="4" name="Picture 23" descr="dst_2005051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3568" y="1371601"/>
            <a:ext cx="5881688" cy="4206875"/>
          </a:xfrm>
        </p:spPr>
      </p:pic>
      <p:sp>
        <p:nvSpPr>
          <p:cNvPr id="34820" name="TextBox 4"/>
          <p:cNvSpPr txBox="1">
            <a:spLocks noChangeArrowheads="1"/>
          </p:cNvSpPr>
          <p:nvPr/>
        </p:nvSpPr>
        <p:spPr bwMode="auto">
          <a:xfrm>
            <a:off x="6325854" y="1469044"/>
            <a:ext cx="322288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smtClean="0">
                <a:latin typeface="Arial" panose="020B0604020202020204" pitchFamily="34" charset="0"/>
              </a:rPr>
              <a:t>1953:</a:t>
            </a:r>
            <a:r>
              <a:rPr lang="en-US" altLang="en-US" sz="2400" dirty="0" smtClean="0">
                <a:solidFill>
                  <a:srgbClr val="0000FF"/>
                </a:solidFill>
                <a:latin typeface="Arial" panose="020B0604020202020204" pitchFamily="34" charset="0"/>
              </a:rPr>
              <a:t> </a:t>
            </a:r>
            <a:r>
              <a:rPr lang="en-US" altLang="en-US" sz="2400" dirty="0">
                <a:solidFill>
                  <a:srgbClr val="0000FF"/>
                </a:solidFill>
                <a:latin typeface="Arial" panose="020B0604020202020204" pitchFamily="34" charset="0"/>
              </a:rPr>
              <a:t>Gold proposed </a:t>
            </a:r>
            <a:r>
              <a:rPr lang="en-US" altLang="en-US" sz="2400" dirty="0" smtClean="0">
                <a:solidFill>
                  <a:srgbClr val="0000FF"/>
                </a:solidFill>
                <a:latin typeface="Arial" panose="020B0604020202020204" pitchFamily="34" charset="0"/>
              </a:rPr>
              <a:t>Interplanetary </a:t>
            </a:r>
            <a:r>
              <a:rPr lang="en-US" altLang="en-US" sz="2400" dirty="0">
                <a:solidFill>
                  <a:srgbClr val="0000FF"/>
                </a:solidFill>
                <a:latin typeface="Arial" panose="020B0604020202020204" pitchFamily="34" charset="0"/>
              </a:rPr>
              <a:t>shock to explain </a:t>
            </a:r>
            <a:r>
              <a:rPr lang="en-US" altLang="en-US" sz="2400" dirty="0" smtClean="0">
                <a:solidFill>
                  <a:srgbClr val="0000FF"/>
                </a:solidFill>
                <a:latin typeface="Arial" panose="020B0604020202020204" pitchFamily="34" charset="0"/>
              </a:rPr>
              <a:t>the Sudden Commencement</a:t>
            </a:r>
            <a:endParaRPr lang="en-US" altLang="en-US" sz="2400" dirty="0">
              <a:solidFill>
                <a:srgbClr val="0000FF"/>
              </a:solidFill>
              <a:latin typeface="Arial" panose="020B0604020202020204" pitchFamily="34" charset="0"/>
            </a:endParaRPr>
          </a:p>
        </p:txBody>
      </p:sp>
      <p:pic>
        <p:nvPicPr>
          <p:cNvPr id="3482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4762" y="292313"/>
            <a:ext cx="2197308" cy="307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6"/>
          <p:cNvSpPr txBox="1">
            <a:spLocks noChangeArrowheads="1"/>
          </p:cNvSpPr>
          <p:nvPr/>
        </p:nvSpPr>
        <p:spPr bwMode="auto">
          <a:xfrm>
            <a:off x="9476020" y="3552679"/>
            <a:ext cx="26617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Arial" panose="020B0604020202020204" pitchFamily="34" charset="0"/>
              </a:rPr>
              <a:t>T. Gold (1920 – 2004)</a:t>
            </a:r>
          </a:p>
        </p:txBody>
      </p:sp>
      <p:pic>
        <p:nvPicPr>
          <p:cNvPr id="8" name="Picture 2" descr="C:\Users\ngopalsw\Documents\cawses_kyoto\Gold_ejecta.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27405" y="3357798"/>
            <a:ext cx="3891989" cy="3251536"/>
          </a:xfrm>
          <a:prstGeom prst="rect">
            <a:avLst/>
          </a:prstGeom>
        </p:spPr>
      </p:pic>
      <p:sp>
        <p:nvSpPr>
          <p:cNvPr id="2" name="Rectangle 1"/>
          <p:cNvSpPr/>
          <p:nvPr/>
        </p:nvSpPr>
        <p:spPr>
          <a:xfrm>
            <a:off x="4457072" y="4362138"/>
            <a:ext cx="6320855" cy="1569660"/>
          </a:xfrm>
          <a:prstGeom prst="rect">
            <a:avLst/>
          </a:prstGeom>
        </p:spPr>
        <p:txBody>
          <a:bodyPr wrap="square">
            <a:spAutoFit/>
          </a:bodyPr>
          <a:lstStyle/>
          <a:p>
            <a:pPr>
              <a:spcBef>
                <a:spcPct val="0"/>
              </a:spcBef>
            </a:pPr>
            <a:r>
              <a:rPr lang="en-US" altLang="en-US" sz="2400" dirty="0" smtClean="0">
                <a:latin typeface="Arial" panose="020B0604020202020204" pitchFamily="34" charset="0"/>
              </a:rPr>
              <a:t>1962:</a:t>
            </a:r>
            <a:r>
              <a:rPr lang="en-US" altLang="en-US" sz="2400" dirty="0" smtClean="0">
                <a:solidFill>
                  <a:srgbClr val="0000FF"/>
                </a:solidFill>
                <a:latin typeface="Arial" panose="020B0604020202020204" pitchFamily="34" charset="0"/>
              </a:rPr>
              <a:t>  </a:t>
            </a:r>
            <a:r>
              <a:rPr lang="en-US" altLang="en-US" sz="2400" dirty="0">
                <a:solidFill>
                  <a:srgbClr val="0000FF"/>
                </a:solidFill>
                <a:latin typeface="Arial" panose="020B0604020202020204" pitchFamily="34" charset="0"/>
              </a:rPr>
              <a:t>“Idealized configuration in space, </a:t>
            </a:r>
          </a:p>
          <a:p>
            <a:pPr>
              <a:spcBef>
                <a:spcPct val="0"/>
              </a:spcBef>
            </a:pPr>
            <a:r>
              <a:rPr lang="en-US" altLang="en-US" sz="2400" dirty="0">
                <a:solidFill>
                  <a:srgbClr val="0000FF"/>
                </a:solidFill>
                <a:latin typeface="Arial" panose="020B0604020202020204" pitchFamily="34" charset="0"/>
              </a:rPr>
              <a:t>showing solar plasma cloud, </a:t>
            </a:r>
          </a:p>
          <a:p>
            <a:pPr>
              <a:spcBef>
                <a:spcPct val="0"/>
              </a:spcBef>
            </a:pPr>
            <a:r>
              <a:rPr lang="en-US" altLang="en-US" sz="2400" dirty="0">
                <a:solidFill>
                  <a:srgbClr val="0000FF"/>
                </a:solidFill>
                <a:latin typeface="Arial" panose="020B0604020202020204" pitchFamily="34" charset="0"/>
              </a:rPr>
              <a:t>the drawn-out field and the </a:t>
            </a:r>
            <a:r>
              <a:rPr lang="en-US" altLang="en-US" sz="2400" dirty="0" smtClean="0">
                <a:solidFill>
                  <a:srgbClr val="0000FF"/>
                </a:solidFill>
                <a:latin typeface="Arial" panose="020B0604020202020204" pitchFamily="34" charset="0"/>
              </a:rPr>
              <a:t> shock </a:t>
            </a:r>
            <a:r>
              <a:rPr lang="en-US" altLang="en-US" sz="2400" dirty="0">
                <a:solidFill>
                  <a:srgbClr val="0000FF"/>
                </a:solidFill>
                <a:latin typeface="Arial" panose="020B0604020202020204" pitchFamily="34" charset="0"/>
              </a:rPr>
              <a:t>wave ahead” </a:t>
            </a:r>
            <a:endParaRPr lang="en-US" altLang="en-US" sz="2400" dirty="0">
              <a:latin typeface="Arial" panose="020B0604020202020204" pitchFamily="34" charset="0"/>
            </a:endParaRPr>
          </a:p>
        </p:txBody>
      </p:sp>
      <p:sp>
        <p:nvSpPr>
          <p:cNvPr id="3" name="TextBox 2"/>
          <p:cNvSpPr txBox="1"/>
          <p:nvPr/>
        </p:nvSpPr>
        <p:spPr>
          <a:xfrm>
            <a:off x="6172200" y="5900733"/>
            <a:ext cx="5288884" cy="707886"/>
          </a:xfrm>
          <a:prstGeom prst="rect">
            <a:avLst/>
          </a:prstGeom>
          <a:noFill/>
        </p:spPr>
        <p:txBody>
          <a:bodyPr wrap="none" rtlCol="0">
            <a:spAutoFit/>
          </a:bodyPr>
          <a:lstStyle/>
          <a:p>
            <a:r>
              <a:rPr lang="en-US" sz="2000" dirty="0" smtClean="0">
                <a:solidFill>
                  <a:srgbClr val="FF0000"/>
                </a:solidFill>
              </a:rPr>
              <a:t>MHD shock theory: de Hoffmann &amp; Teller 1950</a:t>
            </a:r>
          </a:p>
          <a:p>
            <a:r>
              <a:rPr lang="en-US" sz="2000" dirty="0" smtClean="0">
                <a:solidFill>
                  <a:srgbClr val="FF0000"/>
                </a:solidFill>
              </a:rPr>
              <a:t>Parker applied it to interplanetary shocks in 1963</a:t>
            </a:r>
            <a:endParaRPr lang="en-US" sz="2000" dirty="0">
              <a:solidFill>
                <a:srgbClr val="FF0000"/>
              </a:solidFill>
            </a:endParaRPr>
          </a:p>
        </p:txBody>
      </p:sp>
      <p:sp>
        <p:nvSpPr>
          <p:cNvPr id="5" name="TextBox 4"/>
          <p:cNvSpPr txBox="1"/>
          <p:nvPr/>
        </p:nvSpPr>
        <p:spPr>
          <a:xfrm>
            <a:off x="171450" y="6000750"/>
            <a:ext cx="1547603" cy="646331"/>
          </a:xfrm>
          <a:prstGeom prst="rect">
            <a:avLst/>
          </a:prstGeom>
          <a:noFill/>
        </p:spPr>
        <p:txBody>
          <a:bodyPr wrap="none" rtlCol="0">
            <a:spAutoFit/>
          </a:bodyPr>
          <a:lstStyle/>
          <a:p>
            <a:r>
              <a:rPr lang="en-US" dirty="0" smtClean="0">
                <a:solidFill>
                  <a:srgbClr val="0000FF"/>
                </a:solidFill>
              </a:rPr>
              <a:t>Gold magnetic</a:t>
            </a:r>
          </a:p>
          <a:p>
            <a:r>
              <a:rPr lang="en-US" dirty="0" smtClean="0">
                <a:solidFill>
                  <a:srgbClr val="0000FF"/>
                </a:solidFill>
              </a:rPr>
              <a:t>bottle</a:t>
            </a:r>
            <a:endParaRPr lang="en-US" dirty="0">
              <a:solidFill>
                <a:srgbClr val="0000FF"/>
              </a:solidFill>
            </a:endParaRPr>
          </a:p>
        </p:txBody>
      </p:sp>
    </p:spTree>
    <p:extLst>
      <p:ext uri="{BB962C8B-B14F-4D97-AF65-F5344CB8AC3E}">
        <p14:creationId xmlns:p14="http://schemas.microsoft.com/office/powerpoint/2010/main" val="207517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0" y="228600"/>
            <a:ext cx="9144000" cy="762000"/>
          </a:xfrm>
        </p:spPr>
        <p:txBody>
          <a:bodyPr>
            <a:noAutofit/>
          </a:bodyPr>
          <a:lstStyle/>
          <a:p>
            <a:pPr eaLnBrk="1" hangingPunct="1"/>
            <a:r>
              <a:rPr lang="en-US" altLang="ja-JP" sz="3200" dirty="0" smtClean="0"/>
              <a:t>Radio </a:t>
            </a:r>
            <a:r>
              <a:rPr lang="en-US" altLang="ja-JP" sz="3200" dirty="0"/>
              <a:t>Bursts: </a:t>
            </a:r>
            <a:r>
              <a:rPr lang="en-US" altLang="ja-JP" sz="3200" dirty="0" smtClean="0"/>
              <a:t>Nonthermal Electrons from the Sun</a:t>
            </a:r>
            <a:endParaRPr lang="en-US" altLang="ja-JP" sz="3200" dirty="0"/>
          </a:p>
        </p:txBody>
      </p:sp>
      <p:pic>
        <p:nvPicPr>
          <p:cNvPr id="24579" name="Picture 3" descr="type2_spectrum"/>
          <p:cNvPicPr>
            <a:picLocks noGrp="1" noChangeAspect="1" noChangeArrowheads="1"/>
          </p:cNvPicPr>
          <p:nvPr>
            <p:ph type="clipArt" sz="half" idx="1"/>
          </p:nvPr>
        </p:nvPicPr>
        <p:blipFill>
          <a:blip r:embed="rId3" cstate="print"/>
          <a:srcRect/>
          <a:stretch>
            <a:fillRect/>
          </a:stretch>
        </p:blipFill>
        <p:spPr>
          <a:xfrm>
            <a:off x="1752600" y="2035862"/>
            <a:ext cx="8610600" cy="4408487"/>
          </a:xfrm>
          <a:noFill/>
        </p:spPr>
      </p:pic>
      <p:sp>
        <p:nvSpPr>
          <p:cNvPr id="24580" name="Text Box 4"/>
          <p:cNvSpPr txBox="1">
            <a:spLocks noChangeArrowheads="1"/>
          </p:cNvSpPr>
          <p:nvPr/>
        </p:nvSpPr>
        <p:spPr bwMode="auto">
          <a:xfrm>
            <a:off x="1752600" y="1066800"/>
            <a:ext cx="3886200" cy="762000"/>
          </a:xfrm>
          <a:prstGeom prst="rect">
            <a:avLst/>
          </a:prstGeom>
          <a:noFill/>
          <a:ln w="9525">
            <a:noFill/>
            <a:miter lim="800000"/>
            <a:headEnd/>
            <a:tailEnd/>
          </a:ln>
        </p:spPr>
        <p:txBody>
          <a:bodyPr/>
          <a:lstStyle/>
          <a:p>
            <a:pPr>
              <a:spcBef>
                <a:spcPct val="20000"/>
              </a:spcBef>
            </a:pPr>
            <a:r>
              <a:rPr lang="en-US" altLang="ja-JP" sz="2000" dirty="0">
                <a:latin typeface="Times New Roman" pitchFamily="18" charset="0"/>
                <a:cs typeface="Arial" pitchFamily="34" charset="0"/>
              </a:rPr>
              <a:t>Type III (electron beams) v ~ 0.3 c</a:t>
            </a:r>
          </a:p>
          <a:p>
            <a:pPr>
              <a:spcBef>
                <a:spcPct val="20000"/>
              </a:spcBef>
            </a:pPr>
            <a:r>
              <a:rPr lang="en-US" altLang="ja-JP" sz="2000" dirty="0">
                <a:latin typeface="Times New Roman" pitchFamily="18" charset="0"/>
                <a:cs typeface="Arial" pitchFamily="34" charset="0"/>
              </a:rPr>
              <a:t> Type II (shocks) v </a:t>
            </a:r>
            <a:r>
              <a:rPr lang="en-US" altLang="ja-JP" sz="2000" dirty="0" smtClean="0">
                <a:latin typeface="Times New Roman" pitchFamily="18" charset="0"/>
                <a:cs typeface="Arial" pitchFamily="34" charset="0"/>
              </a:rPr>
              <a:t>&gt;/~ 600 </a:t>
            </a:r>
            <a:r>
              <a:rPr lang="en-US" altLang="ja-JP" sz="2000" dirty="0">
                <a:latin typeface="Times New Roman" pitchFamily="18" charset="0"/>
                <a:cs typeface="Arial" pitchFamily="34" charset="0"/>
              </a:rPr>
              <a:t>km/s</a:t>
            </a:r>
          </a:p>
          <a:p>
            <a:endParaRPr lang="en-US" altLang="ja-JP" dirty="0">
              <a:latin typeface="Times New Roman" pitchFamily="18" charset="0"/>
              <a:cs typeface="Arial" pitchFamily="34" charset="0"/>
            </a:endParaRPr>
          </a:p>
        </p:txBody>
      </p:sp>
      <p:sp>
        <p:nvSpPr>
          <p:cNvPr id="24581" name="Text Box 5"/>
          <p:cNvSpPr txBox="1">
            <a:spLocks noChangeArrowheads="1"/>
          </p:cNvSpPr>
          <p:nvPr/>
        </p:nvSpPr>
        <p:spPr bwMode="auto">
          <a:xfrm>
            <a:off x="7473951" y="5185461"/>
            <a:ext cx="1423659" cy="369332"/>
          </a:xfrm>
          <a:prstGeom prst="rect">
            <a:avLst/>
          </a:prstGeom>
          <a:noFill/>
          <a:ln w="9525">
            <a:noFill/>
            <a:miter lim="800000"/>
            <a:headEnd/>
            <a:tailEnd/>
          </a:ln>
        </p:spPr>
        <p:txBody>
          <a:bodyPr wrap="none">
            <a:spAutoFit/>
          </a:bodyPr>
          <a:lstStyle/>
          <a:p>
            <a:r>
              <a:rPr lang="en-US" altLang="ja-JP" dirty="0">
                <a:solidFill>
                  <a:schemeClr val="bg1"/>
                </a:solidFill>
                <a:cs typeface="Arial" pitchFamily="34" charset="0"/>
              </a:rPr>
              <a:t>Fundamental</a:t>
            </a:r>
          </a:p>
        </p:txBody>
      </p:sp>
      <p:sp>
        <p:nvSpPr>
          <p:cNvPr id="24582" name="Text Box 6"/>
          <p:cNvSpPr txBox="1">
            <a:spLocks noChangeArrowheads="1"/>
          </p:cNvSpPr>
          <p:nvPr/>
        </p:nvSpPr>
        <p:spPr bwMode="auto">
          <a:xfrm>
            <a:off x="6918325" y="2518461"/>
            <a:ext cx="1098378" cy="369332"/>
          </a:xfrm>
          <a:prstGeom prst="rect">
            <a:avLst/>
          </a:prstGeom>
          <a:noFill/>
          <a:ln w="9525">
            <a:noFill/>
            <a:miter lim="800000"/>
            <a:headEnd/>
            <a:tailEnd/>
          </a:ln>
        </p:spPr>
        <p:txBody>
          <a:bodyPr wrap="none">
            <a:spAutoFit/>
          </a:bodyPr>
          <a:lstStyle/>
          <a:p>
            <a:r>
              <a:rPr lang="en-US" altLang="ja-JP" dirty="0">
                <a:solidFill>
                  <a:schemeClr val="bg1"/>
                </a:solidFill>
                <a:cs typeface="Arial" pitchFamily="34" charset="0"/>
              </a:rPr>
              <a:t>Harmonic</a:t>
            </a:r>
          </a:p>
        </p:txBody>
      </p:sp>
      <p:sp>
        <p:nvSpPr>
          <p:cNvPr id="24583" name="Line 7"/>
          <p:cNvSpPr>
            <a:spLocks noChangeShapeType="1"/>
          </p:cNvSpPr>
          <p:nvPr/>
        </p:nvSpPr>
        <p:spPr bwMode="auto">
          <a:xfrm>
            <a:off x="6096000" y="3929748"/>
            <a:ext cx="2819400" cy="1219200"/>
          </a:xfrm>
          <a:prstGeom prst="line">
            <a:avLst/>
          </a:prstGeom>
          <a:noFill/>
          <a:ln w="38100">
            <a:solidFill>
              <a:schemeClr val="bg1"/>
            </a:solidFill>
            <a:round/>
            <a:headEnd/>
            <a:tailEnd/>
          </a:ln>
        </p:spPr>
        <p:txBody>
          <a:bodyPr/>
          <a:lstStyle/>
          <a:p>
            <a:endParaRPr lang="en-US" dirty="0"/>
          </a:p>
        </p:txBody>
      </p:sp>
      <p:sp>
        <p:nvSpPr>
          <p:cNvPr id="24584" name="Text Box 8"/>
          <p:cNvSpPr txBox="1">
            <a:spLocks noChangeArrowheads="1"/>
          </p:cNvSpPr>
          <p:nvPr/>
        </p:nvSpPr>
        <p:spPr bwMode="auto">
          <a:xfrm>
            <a:off x="2041525" y="3461436"/>
            <a:ext cx="293670" cy="523220"/>
          </a:xfrm>
          <a:prstGeom prst="rect">
            <a:avLst/>
          </a:prstGeom>
          <a:noFill/>
          <a:ln w="9525">
            <a:noFill/>
            <a:miter lim="800000"/>
            <a:headEnd/>
            <a:tailEnd/>
          </a:ln>
        </p:spPr>
        <p:txBody>
          <a:bodyPr wrap="none">
            <a:spAutoFit/>
          </a:bodyPr>
          <a:lstStyle/>
          <a:p>
            <a:r>
              <a:rPr lang="en-US" altLang="ja-JP" sz="2800" dirty="0">
                <a:solidFill>
                  <a:schemeClr val="bg1"/>
                </a:solidFill>
                <a:cs typeface="Arial" pitchFamily="34" charset="0"/>
              </a:rPr>
              <a:t>f</a:t>
            </a:r>
          </a:p>
        </p:txBody>
      </p:sp>
      <p:sp>
        <p:nvSpPr>
          <p:cNvPr id="24585" name="Text Box 9"/>
          <p:cNvSpPr txBox="1">
            <a:spLocks noChangeArrowheads="1"/>
          </p:cNvSpPr>
          <p:nvPr/>
        </p:nvSpPr>
        <p:spPr bwMode="auto">
          <a:xfrm>
            <a:off x="6080125" y="5899836"/>
            <a:ext cx="304892" cy="523220"/>
          </a:xfrm>
          <a:prstGeom prst="rect">
            <a:avLst/>
          </a:prstGeom>
          <a:noFill/>
          <a:ln w="9525">
            <a:noFill/>
            <a:miter lim="800000"/>
            <a:headEnd/>
            <a:tailEnd/>
          </a:ln>
        </p:spPr>
        <p:txBody>
          <a:bodyPr wrap="none">
            <a:spAutoFit/>
          </a:bodyPr>
          <a:lstStyle/>
          <a:p>
            <a:r>
              <a:rPr lang="en-US" altLang="ja-JP" sz="2800" dirty="0">
                <a:solidFill>
                  <a:schemeClr val="bg1"/>
                </a:solidFill>
                <a:cs typeface="Arial" pitchFamily="34" charset="0"/>
              </a:rPr>
              <a:t>t</a:t>
            </a:r>
          </a:p>
        </p:txBody>
      </p:sp>
      <p:sp>
        <p:nvSpPr>
          <p:cNvPr id="24586" name="Line 10"/>
          <p:cNvSpPr>
            <a:spLocks noChangeShapeType="1"/>
          </p:cNvSpPr>
          <p:nvPr/>
        </p:nvSpPr>
        <p:spPr bwMode="auto">
          <a:xfrm>
            <a:off x="6477000" y="6291948"/>
            <a:ext cx="1143000" cy="0"/>
          </a:xfrm>
          <a:prstGeom prst="line">
            <a:avLst/>
          </a:prstGeom>
          <a:noFill/>
          <a:ln w="28575">
            <a:solidFill>
              <a:schemeClr val="bg1"/>
            </a:solidFill>
            <a:round/>
            <a:headEnd/>
            <a:tailEnd type="triangle" w="med" len="med"/>
          </a:ln>
        </p:spPr>
        <p:txBody>
          <a:bodyPr/>
          <a:lstStyle/>
          <a:p>
            <a:endParaRPr lang="en-US" dirty="0"/>
          </a:p>
        </p:txBody>
      </p:sp>
      <p:sp>
        <p:nvSpPr>
          <p:cNvPr id="24587" name="Line 11"/>
          <p:cNvSpPr>
            <a:spLocks noChangeShapeType="1"/>
          </p:cNvSpPr>
          <p:nvPr/>
        </p:nvSpPr>
        <p:spPr bwMode="auto">
          <a:xfrm flipV="1">
            <a:off x="2209800" y="2939148"/>
            <a:ext cx="0" cy="533400"/>
          </a:xfrm>
          <a:prstGeom prst="line">
            <a:avLst/>
          </a:prstGeom>
          <a:noFill/>
          <a:ln w="28575">
            <a:solidFill>
              <a:schemeClr val="bg1"/>
            </a:solidFill>
            <a:round/>
            <a:headEnd/>
            <a:tailEnd type="triangle" w="med" len="med"/>
          </a:ln>
        </p:spPr>
        <p:txBody>
          <a:bodyPr/>
          <a:lstStyle/>
          <a:p>
            <a:endParaRPr lang="en-US" dirty="0"/>
          </a:p>
        </p:txBody>
      </p:sp>
      <p:sp>
        <p:nvSpPr>
          <p:cNvPr id="24588" name="Text Box 12"/>
          <p:cNvSpPr txBox="1">
            <a:spLocks noChangeArrowheads="1"/>
          </p:cNvSpPr>
          <p:nvPr/>
        </p:nvSpPr>
        <p:spPr bwMode="auto">
          <a:xfrm>
            <a:off x="5775325" y="1066801"/>
            <a:ext cx="3684588" cy="915987"/>
          </a:xfrm>
          <a:prstGeom prst="rect">
            <a:avLst/>
          </a:prstGeom>
          <a:noFill/>
          <a:ln w="9525">
            <a:noFill/>
            <a:miter lim="800000"/>
            <a:headEnd/>
            <a:tailEnd/>
          </a:ln>
        </p:spPr>
        <p:txBody>
          <a:bodyPr wrap="none">
            <a:spAutoFit/>
          </a:bodyPr>
          <a:lstStyle/>
          <a:p>
            <a:r>
              <a:rPr lang="en-US" altLang="ja-JP" dirty="0">
                <a:cs typeface="Arial" pitchFamily="34" charset="0"/>
              </a:rPr>
              <a:t>df/dt = df/dr.dr/dt =(V/2) f n</a:t>
            </a:r>
            <a:r>
              <a:rPr lang="en-US" altLang="ja-JP" baseline="52000" dirty="0">
                <a:cs typeface="Arial" pitchFamily="34" charset="0"/>
              </a:rPr>
              <a:t>-1</a:t>
            </a:r>
            <a:r>
              <a:rPr lang="en-US" altLang="ja-JP" dirty="0">
                <a:cs typeface="Arial" pitchFamily="34" charset="0"/>
              </a:rPr>
              <a:t>(dn/dr)</a:t>
            </a:r>
          </a:p>
          <a:p>
            <a:r>
              <a:rPr lang="en-US" altLang="ja-JP" dirty="0">
                <a:cs typeface="Arial" pitchFamily="34" charset="0"/>
              </a:rPr>
              <a:t>V = 2L(dlnf/dt)</a:t>
            </a:r>
          </a:p>
          <a:p>
            <a:r>
              <a:rPr lang="en-US" altLang="ja-JP" dirty="0">
                <a:cs typeface="Arial" pitchFamily="34" charset="0"/>
              </a:rPr>
              <a:t>f ~n</a:t>
            </a:r>
            <a:r>
              <a:rPr lang="en-US" altLang="ja-JP" baseline="52000" dirty="0">
                <a:cs typeface="Arial" pitchFamily="34" charset="0"/>
              </a:rPr>
              <a:t>1/2 </a:t>
            </a:r>
            <a:r>
              <a:rPr lang="en-US" altLang="ja-JP" dirty="0">
                <a:cs typeface="Arial" pitchFamily="34" charset="0"/>
              </a:rPr>
              <a:t>(plasma frequency)</a:t>
            </a:r>
          </a:p>
        </p:txBody>
      </p:sp>
      <p:sp>
        <p:nvSpPr>
          <p:cNvPr id="24589" name="Text Box 13"/>
          <p:cNvSpPr txBox="1">
            <a:spLocks noChangeArrowheads="1"/>
          </p:cNvSpPr>
          <p:nvPr/>
        </p:nvSpPr>
        <p:spPr bwMode="auto">
          <a:xfrm>
            <a:off x="7927975" y="4310748"/>
            <a:ext cx="1604222" cy="338554"/>
          </a:xfrm>
          <a:prstGeom prst="rect">
            <a:avLst/>
          </a:prstGeom>
          <a:noFill/>
          <a:ln w="9525">
            <a:noFill/>
            <a:miter lim="800000"/>
            <a:headEnd/>
            <a:tailEnd/>
          </a:ln>
        </p:spPr>
        <p:txBody>
          <a:bodyPr wrap="none">
            <a:spAutoFit/>
          </a:bodyPr>
          <a:lstStyle/>
          <a:p>
            <a:r>
              <a:rPr lang="en-US" altLang="ja-JP" sz="1600" dirty="0">
                <a:solidFill>
                  <a:schemeClr val="bg1"/>
                </a:solidFill>
                <a:cs typeface="Arial" pitchFamily="34" charset="0"/>
              </a:rPr>
              <a:t>df/dt ~0.1 MHz/s</a:t>
            </a:r>
          </a:p>
        </p:txBody>
      </p:sp>
      <p:sp>
        <p:nvSpPr>
          <p:cNvPr id="24590" name="Text Box 14"/>
          <p:cNvSpPr txBox="1">
            <a:spLocks noChangeArrowheads="1"/>
          </p:cNvSpPr>
          <p:nvPr/>
        </p:nvSpPr>
        <p:spPr bwMode="auto">
          <a:xfrm>
            <a:off x="1889126" y="6023661"/>
            <a:ext cx="1955985" cy="369332"/>
          </a:xfrm>
          <a:prstGeom prst="rect">
            <a:avLst/>
          </a:prstGeom>
          <a:noFill/>
          <a:ln w="9525">
            <a:noFill/>
            <a:miter lim="800000"/>
            <a:headEnd/>
            <a:tailEnd/>
          </a:ln>
        </p:spPr>
        <p:txBody>
          <a:bodyPr wrap="none">
            <a:spAutoFit/>
          </a:bodyPr>
          <a:lstStyle/>
          <a:p>
            <a:r>
              <a:rPr lang="en-US" altLang="ja-JP" dirty="0">
                <a:solidFill>
                  <a:schemeClr val="bg1"/>
                </a:solidFill>
                <a:cs typeface="Arial" pitchFamily="34" charset="0"/>
              </a:rPr>
              <a:t>Dynamic Spectrum</a:t>
            </a:r>
          </a:p>
        </p:txBody>
      </p:sp>
      <p:sp>
        <p:nvSpPr>
          <p:cNvPr id="24591" name="Text Box 15"/>
          <p:cNvSpPr txBox="1">
            <a:spLocks noChangeArrowheads="1"/>
          </p:cNvSpPr>
          <p:nvPr/>
        </p:nvSpPr>
        <p:spPr bwMode="auto">
          <a:xfrm>
            <a:off x="9128125" y="5849036"/>
            <a:ext cx="552450" cy="366712"/>
          </a:xfrm>
          <a:prstGeom prst="rect">
            <a:avLst/>
          </a:prstGeom>
          <a:noFill/>
          <a:ln w="9525">
            <a:noFill/>
            <a:miter lim="800000"/>
            <a:headEnd/>
            <a:tailEnd/>
          </a:ln>
        </p:spPr>
        <p:txBody>
          <a:bodyPr wrap="none">
            <a:spAutoFit/>
          </a:bodyPr>
          <a:lstStyle/>
          <a:p>
            <a:r>
              <a:rPr lang="en-US" altLang="ja-JP" dirty="0">
                <a:solidFill>
                  <a:schemeClr val="bg1"/>
                </a:solidFill>
                <a:cs typeface="Arial" pitchFamily="34" charset="0"/>
              </a:rPr>
              <a:t>min</a:t>
            </a:r>
          </a:p>
        </p:txBody>
      </p:sp>
    </p:spTree>
    <p:extLst>
      <p:ext uri="{BB962C8B-B14F-4D97-AF65-F5344CB8AC3E}">
        <p14:creationId xmlns:p14="http://schemas.microsoft.com/office/powerpoint/2010/main" val="206663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8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24583" grpId="0" animBg="1"/>
      <p:bldP spid="24588" grpId="0"/>
      <p:bldP spid="2458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4"/>
          <p:cNvSpPr>
            <a:spLocks noGrp="1"/>
          </p:cNvSpPr>
          <p:nvPr>
            <p:ph type="ftr" sz="quarter" idx="11"/>
          </p:nvPr>
        </p:nvSpPr>
        <p:spPr>
          <a:xfrm>
            <a:off x="2771277" y="6356350"/>
            <a:ext cx="4114800" cy="365125"/>
          </a:xfrm>
        </p:spPr>
        <p:txBody>
          <a:bodyPr/>
          <a:lstStyle/>
          <a:p>
            <a:pPr>
              <a:defRPr/>
            </a:pPr>
            <a:r>
              <a:rPr lang="en-US" dirty="0" smtClean="0">
                <a:latin typeface="Arial" charset="0"/>
                <a:cs typeface="Arial" charset="0"/>
              </a:rPr>
              <a:t>UN/ESA/NASA/JAXA Workshop</a:t>
            </a:r>
          </a:p>
        </p:txBody>
      </p:sp>
      <p:pic>
        <p:nvPicPr>
          <p:cNvPr id="17411" name="Picture 2" descr="20050513_w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5" y="3894138"/>
            <a:ext cx="9753600"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3"/>
          <p:cNvSpPr>
            <a:spLocks noGrp="1" noChangeArrowheads="1"/>
          </p:cNvSpPr>
          <p:nvPr>
            <p:ph type="title"/>
          </p:nvPr>
        </p:nvSpPr>
        <p:spPr>
          <a:xfrm>
            <a:off x="2417623" y="152401"/>
            <a:ext cx="8229600" cy="639763"/>
          </a:xfrm>
        </p:spPr>
        <p:txBody>
          <a:bodyPr rtlCol="0">
            <a:normAutofit/>
          </a:bodyPr>
          <a:lstStyle/>
          <a:p>
            <a:pPr>
              <a:defRPr/>
            </a:pPr>
            <a:r>
              <a:rPr lang="en-US" sz="2800" dirty="0"/>
              <a:t>Range of Phenomena: 2005 May 13 CME</a:t>
            </a:r>
          </a:p>
        </p:txBody>
      </p:sp>
      <p:pic>
        <p:nvPicPr>
          <p:cNvPr id="17413" name="Picture 4" descr="c2_rdif_16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877" y="18288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descr="c2_rdif_17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6477" y="18288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6"/>
          <p:cNvSpPr txBox="1">
            <a:spLocks noChangeArrowheads="1"/>
          </p:cNvSpPr>
          <p:nvPr/>
        </p:nvSpPr>
        <p:spPr bwMode="auto">
          <a:xfrm>
            <a:off x="7267078" y="4532313"/>
            <a:ext cx="7200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latin typeface="Calibri" pitchFamily="34" charset="0"/>
              </a:rPr>
              <a:t>shock</a:t>
            </a:r>
          </a:p>
        </p:txBody>
      </p:sp>
      <p:pic>
        <p:nvPicPr>
          <p:cNvPr id="17416" name="Picture 7" descr="mtof_sh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0877" y="1143001"/>
            <a:ext cx="22669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8" descr="20050515_prot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0077" y="177165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 Box 9"/>
          <p:cNvSpPr txBox="1">
            <a:spLocks noChangeArrowheads="1"/>
          </p:cNvSpPr>
          <p:nvPr/>
        </p:nvSpPr>
        <p:spPr bwMode="auto">
          <a:xfrm>
            <a:off x="621803" y="1752601"/>
            <a:ext cx="1674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latin typeface="Calibri" pitchFamily="34" charset="0"/>
              </a:rPr>
              <a:t>Source Location</a:t>
            </a:r>
          </a:p>
          <a:p>
            <a:pPr eaLnBrk="1" hangingPunct="1"/>
            <a:r>
              <a:rPr lang="en-US" dirty="0">
                <a:solidFill>
                  <a:schemeClr val="bg1"/>
                </a:solidFill>
                <a:latin typeface="Calibri" pitchFamily="34" charset="0"/>
              </a:rPr>
              <a:t>N11E12</a:t>
            </a:r>
          </a:p>
        </p:txBody>
      </p:sp>
      <p:sp>
        <p:nvSpPr>
          <p:cNvPr id="17419" name="Line 10"/>
          <p:cNvSpPr>
            <a:spLocks noChangeShapeType="1"/>
          </p:cNvSpPr>
          <p:nvPr/>
        </p:nvSpPr>
        <p:spPr bwMode="auto">
          <a:xfrm>
            <a:off x="942477" y="2362200"/>
            <a:ext cx="381000" cy="4572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7420" name="Text Box 11"/>
          <p:cNvSpPr txBox="1">
            <a:spLocks noChangeArrowheads="1"/>
          </p:cNvSpPr>
          <p:nvPr/>
        </p:nvSpPr>
        <p:spPr bwMode="auto">
          <a:xfrm>
            <a:off x="2536328" y="3443288"/>
            <a:ext cx="10999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latin typeface="Calibri" pitchFamily="34" charset="0"/>
              </a:rPr>
              <a:t>Halo CME</a:t>
            </a:r>
          </a:p>
        </p:txBody>
      </p:sp>
      <p:sp>
        <p:nvSpPr>
          <p:cNvPr id="17421" name="Text Box 12"/>
          <p:cNvSpPr txBox="1">
            <a:spLocks noChangeArrowheads="1"/>
          </p:cNvSpPr>
          <p:nvPr/>
        </p:nvSpPr>
        <p:spPr bwMode="auto">
          <a:xfrm>
            <a:off x="4889003" y="1865313"/>
            <a:ext cx="521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SEP</a:t>
            </a:r>
          </a:p>
        </p:txBody>
      </p:sp>
      <p:sp>
        <p:nvSpPr>
          <p:cNvPr id="17422" name="Text Box 13"/>
          <p:cNvSpPr txBox="1">
            <a:spLocks noChangeArrowheads="1"/>
          </p:cNvSpPr>
          <p:nvPr/>
        </p:nvSpPr>
        <p:spPr bwMode="auto">
          <a:xfrm>
            <a:off x="7403603" y="874713"/>
            <a:ext cx="10983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latin typeface="Calibri" pitchFamily="34" charset="0"/>
              </a:rPr>
              <a:t>SW Shock</a:t>
            </a:r>
            <a:endParaRPr lang="en-US" dirty="0">
              <a:latin typeface="Calibri" pitchFamily="34" charset="0"/>
            </a:endParaRPr>
          </a:p>
        </p:txBody>
      </p:sp>
      <p:sp>
        <p:nvSpPr>
          <p:cNvPr id="17423" name="Line 14"/>
          <p:cNvSpPr>
            <a:spLocks noChangeShapeType="1"/>
          </p:cNvSpPr>
          <p:nvPr/>
        </p:nvSpPr>
        <p:spPr bwMode="auto">
          <a:xfrm>
            <a:off x="8333877" y="1295400"/>
            <a:ext cx="0" cy="51054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424" name="Line 15"/>
          <p:cNvSpPr>
            <a:spLocks noChangeShapeType="1"/>
          </p:cNvSpPr>
          <p:nvPr/>
        </p:nvSpPr>
        <p:spPr bwMode="auto">
          <a:xfrm>
            <a:off x="7724277" y="4876800"/>
            <a:ext cx="533400" cy="762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7425" name="Text Box 16"/>
          <p:cNvSpPr txBox="1">
            <a:spLocks noChangeArrowheads="1"/>
          </p:cNvSpPr>
          <p:nvPr/>
        </p:nvSpPr>
        <p:spPr bwMode="auto">
          <a:xfrm>
            <a:off x="2526802" y="4684713"/>
            <a:ext cx="1389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latin typeface="Calibri" pitchFamily="34" charset="0"/>
              </a:rPr>
              <a:t>Type II </a:t>
            </a:r>
            <a:r>
              <a:rPr lang="en-US" dirty="0" smtClean="0">
                <a:solidFill>
                  <a:schemeClr val="bg1"/>
                </a:solidFill>
                <a:latin typeface="Calibri" pitchFamily="34" charset="0"/>
              </a:rPr>
              <a:t>Burst</a:t>
            </a:r>
            <a:endParaRPr lang="en-US" dirty="0">
              <a:solidFill>
                <a:schemeClr val="bg1"/>
              </a:solidFill>
              <a:latin typeface="Calibri" pitchFamily="34" charset="0"/>
            </a:endParaRPr>
          </a:p>
        </p:txBody>
      </p:sp>
      <p:sp>
        <p:nvSpPr>
          <p:cNvPr id="17426" name="Line 17"/>
          <p:cNvSpPr>
            <a:spLocks noChangeShapeType="1"/>
          </p:cNvSpPr>
          <p:nvPr/>
        </p:nvSpPr>
        <p:spPr bwMode="auto">
          <a:xfrm>
            <a:off x="3152277" y="5029200"/>
            <a:ext cx="152400" cy="6858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7427" name="Line 18"/>
          <p:cNvSpPr>
            <a:spLocks noChangeShapeType="1"/>
          </p:cNvSpPr>
          <p:nvPr/>
        </p:nvSpPr>
        <p:spPr bwMode="auto">
          <a:xfrm>
            <a:off x="942477" y="3886200"/>
            <a:ext cx="228600" cy="609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7428" name="Line 19"/>
          <p:cNvSpPr>
            <a:spLocks noChangeShapeType="1"/>
          </p:cNvSpPr>
          <p:nvPr/>
        </p:nvSpPr>
        <p:spPr bwMode="auto">
          <a:xfrm flipH="1">
            <a:off x="1399677" y="3886200"/>
            <a:ext cx="1066800" cy="609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7429" name="Line 20"/>
          <p:cNvSpPr>
            <a:spLocks noChangeShapeType="1"/>
          </p:cNvSpPr>
          <p:nvPr/>
        </p:nvSpPr>
        <p:spPr bwMode="auto">
          <a:xfrm flipH="1">
            <a:off x="1628277" y="3581400"/>
            <a:ext cx="3886200" cy="914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7430" name="Line 21"/>
          <p:cNvSpPr>
            <a:spLocks noChangeShapeType="1"/>
          </p:cNvSpPr>
          <p:nvPr/>
        </p:nvSpPr>
        <p:spPr bwMode="auto">
          <a:xfrm>
            <a:off x="6505077" y="2057400"/>
            <a:ext cx="1828800" cy="15240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dirty="0"/>
          </a:p>
        </p:txBody>
      </p:sp>
      <p:sp>
        <p:nvSpPr>
          <p:cNvPr id="17435" name="TextBox 26"/>
          <p:cNvSpPr txBox="1">
            <a:spLocks noChangeArrowheads="1"/>
          </p:cNvSpPr>
          <p:nvPr/>
        </p:nvSpPr>
        <p:spPr bwMode="auto">
          <a:xfrm>
            <a:off x="2847477" y="1535114"/>
            <a:ext cx="1169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1689 km/s</a:t>
            </a:r>
          </a:p>
        </p:txBody>
      </p:sp>
      <p:sp>
        <p:nvSpPr>
          <p:cNvPr id="17436" name="TextBox 27"/>
          <p:cNvSpPr txBox="1">
            <a:spLocks noChangeArrowheads="1"/>
          </p:cNvSpPr>
          <p:nvPr/>
        </p:nvSpPr>
        <p:spPr bwMode="auto">
          <a:xfrm>
            <a:off x="4981078" y="1371600"/>
            <a:ext cx="2151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ESP 100 </a:t>
            </a:r>
            <a:r>
              <a:rPr lang="en-US" dirty="0">
                <a:latin typeface="Calibri" pitchFamily="34" charset="0"/>
                <a:sym typeface="Wingdings" pitchFamily="2" charset="2"/>
              </a:rPr>
              <a:t>3000 pfu</a:t>
            </a:r>
            <a:endParaRPr lang="en-US" dirty="0">
              <a:latin typeface="Calibri" pitchFamily="34" charset="0"/>
            </a:endParaRPr>
          </a:p>
        </p:txBody>
      </p:sp>
      <p:sp>
        <p:nvSpPr>
          <p:cNvPr id="17437" name="TextBox 28"/>
          <p:cNvSpPr txBox="1">
            <a:spLocks noChangeArrowheads="1"/>
          </p:cNvSpPr>
          <p:nvPr/>
        </p:nvSpPr>
        <p:spPr bwMode="auto">
          <a:xfrm>
            <a:off x="256677" y="41148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Sun</a:t>
            </a:r>
          </a:p>
        </p:txBody>
      </p:sp>
      <p:sp>
        <p:nvSpPr>
          <p:cNvPr id="17438" name="TextBox 29"/>
          <p:cNvSpPr txBox="1">
            <a:spLocks noChangeArrowheads="1"/>
          </p:cNvSpPr>
          <p:nvPr/>
        </p:nvSpPr>
        <p:spPr bwMode="auto">
          <a:xfrm>
            <a:off x="8410078" y="4038600"/>
            <a:ext cx="682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Earth</a:t>
            </a:r>
          </a:p>
        </p:txBody>
      </p:sp>
      <p:sp>
        <p:nvSpPr>
          <p:cNvPr id="17439" name="TextBox 30"/>
          <p:cNvSpPr txBox="1">
            <a:spLocks noChangeArrowheads="1"/>
          </p:cNvSpPr>
          <p:nvPr/>
        </p:nvSpPr>
        <p:spPr bwMode="auto">
          <a:xfrm>
            <a:off x="7190878" y="4038600"/>
            <a:ext cx="593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33 h</a:t>
            </a:r>
          </a:p>
        </p:txBody>
      </p:sp>
      <p:pic>
        <p:nvPicPr>
          <p:cNvPr id="2" name="Picture 1"/>
          <p:cNvPicPr>
            <a:picLocks noChangeAspect="1"/>
          </p:cNvPicPr>
          <p:nvPr/>
        </p:nvPicPr>
        <p:blipFill>
          <a:blip r:embed="rId7"/>
          <a:stretch>
            <a:fillRect/>
          </a:stretch>
        </p:blipFill>
        <p:spPr>
          <a:xfrm>
            <a:off x="3666869" y="5241507"/>
            <a:ext cx="5114925" cy="1476375"/>
          </a:xfrm>
          <a:prstGeom prst="rect">
            <a:avLst/>
          </a:prstGeom>
        </p:spPr>
      </p:pic>
      <p:sp>
        <p:nvSpPr>
          <p:cNvPr id="42008" name="Line 24"/>
          <p:cNvSpPr>
            <a:spLocks noChangeShapeType="1"/>
          </p:cNvSpPr>
          <p:nvPr/>
        </p:nvSpPr>
        <p:spPr bwMode="auto">
          <a:xfrm flipV="1">
            <a:off x="7648077" y="5029200"/>
            <a:ext cx="685800" cy="6096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010" name="Text Box 26"/>
          <p:cNvSpPr txBox="1">
            <a:spLocks noChangeArrowheads="1"/>
          </p:cNvSpPr>
          <p:nvPr/>
        </p:nvSpPr>
        <p:spPr bwMode="auto">
          <a:xfrm>
            <a:off x="7106822" y="5727450"/>
            <a:ext cx="5581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a:solidFill>
                  <a:schemeClr val="bg1"/>
                </a:solidFill>
                <a:latin typeface="Calibri" pitchFamily="34" charset="0"/>
              </a:rPr>
              <a:t>SSC</a:t>
            </a:r>
            <a:endParaRPr lang="en-US" dirty="0">
              <a:solidFill>
                <a:schemeClr val="bg1"/>
              </a:solidFill>
              <a:latin typeface="Calibri" pitchFamily="34" charset="0"/>
            </a:endParaRPr>
          </a:p>
        </p:txBody>
      </p:sp>
      <p:pic>
        <p:nvPicPr>
          <p:cNvPr id="3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76968" y="112294"/>
            <a:ext cx="3515032"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745971" y="4636168"/>
            <a:ext cx="1952329" cy="830997"/>
          </a:xfrm>
          <a:prstGeom prst="rect">
            <a:avLst/>
          </a:prstGeom>
          <a:noFill/>
        </p:spPr>
        <p:txBody>
          <a:bodyPr wrap="none" rtlCol="0">
            <a:spAutoFit/>
          </a:bodyPr>
          <a:lstStyle/>
          <a:p>
            <a:r>
              <a:rPr lang="en-US" sz="2400" dirty="0" smtClean="0">
                <a:solidFill>
                  <a:srgbClr val="0000FF"/>
                </a:solidFill>
              </a:rPr>
              <a:t>in-situ “view” </a:t>
            </a:r>
          </a:p>
          <a:p>
            <a:r>
              <a:rPr lang="en-US" sz="2400" dirty="0" smtClean="0">
                <a:solidFill>
                  <a:srgbClr val="0000FF"/>
                </a:solidFill>
              </a:rPr>
              <a:t>of the CME</a:t>
            </a:r>
            <a:endParaRPr lang="en-US" sz="2400" dirty="0">
              <a:solidFill>
                <a:srgbClr val="0000FF"/>
              </a:solidFill>
            </a:endParaRPr>
          </a:p>
        </p:txBody>
      </p:sp>
      <p:sp>
        <p:nvSpPr>
          <p:cNvPr id="4" name="Rectangle 3"/>
          <p:cNvSpPr/>
          <p:nvPr/>
        </p:nvSpPr>
        <p:spPr>
          <a:xfrm>
            <a:off x="9173029" y="116114"/>
            <a:ext cx="246742" cy="2757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626" name="Picture 2" descr="FRAM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722" y="58450"/>
            <a:ext cx="1728643" cy="1728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15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00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0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8" grpId="0" animBg="1"/>
      <p:bldP spid="42010"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964" y="2495227"/>
            <a:ext cx="4465558" cy="419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5"/>
          <p:cNvSpPr txBox="1">
            <a:spLocks noChangeArrowheads="1"/>
          </p:cNvSpPr>
          <p:nvPr/>
        </p:nvSpPr>
        <p:spPr bwMode="auto">
          <a:xfrm>
            <a:off x="208436" y="4470940"/>
            <a:ext cx="746871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200" dirty="0" smtClean="0">
                <a:solidFill>
                  <a:srgbClr val="0000FF"/>
                </a:solidFill>
              </a:rPr>
              <a:t>“We suggest that energetic </a:t>
            </a:r>
            <a:r>
              <a:rPr lang="en-US" sz="2200" dirty="0">
                <a:solidFill>
                  <a:srgbClr val="0000FF"/>
                </a:solidFill>
              </a:rPr>
              <a:t>protons are accelerated in </a:t>
            </a:r>
            <a:r>
              <a:rPr lang="en-US" sz="2200" dirty="0" smtClean="0">
                <a:solidFill>
                  <a:srgbClr val="0000FF"/>
                </a:solidFill>
              </a:rPr>
              <a:t>the shock </a:t>
            </a:r>
            <a:r>
              <a:rPr lang="en-US" sz="2200" dirty="0">
                <a:solidFill>
                  <a:srgbClr val="0000FF"/>
                </a:solidFill>
              </a:rPr>
              <a:t>front just ahead of the </a:t>
            </a:r>
            <a:r>
              <a:rPr lang="en-US" sz="2200" dirty="0" smtClean="0">
                <a:solidFill>
                  <a:srgbClr val="0000FF"/>
                </a:solidFill>
              </a:rPr>
              <a:t>expanding loop </a:t>
            </a:r>
            <a:r>
              <a:rPr lang="en-US" sz="2200" dirty="0">
                <a:solidFill>
                  <a:srgbClr val="0000FF"/>
                </a:solidFill>
              </a:rPr>
              <a:t>structures observed as mass ejections</a:t>
            </a:r>
            <a:r>
              <a:rPr lang="en-US" sz="2200" dirty="0" smtClean="0">
                <a:solidFill>
                  <a:srgbClr val="0000FF"/>
                </a:solidFill>
              </a:rPr>
              <a:t>”</a:t>
            </a:r>
          </a:p>
          <a:p>
            <a:pPr eaLnBrk="1" hangingPunct="1"/>
            <a:endParaRPr lang="en-US" sz="2200" dirty="0">
              <a:solidFill>
                <a:srgbClr val="0000FF"/>
              </a:solidFill>
            </a:endParaRPr>
          </a:p>
          <a:p>
            <a:pPr eaLnBrk="1" hangingPunct="1"/>
            <a:r>
              <a:rPr lang="en-US" sz="2200" dirty="0"/>
              <a:t>Kahler, Hildner, &amp; Van Hollebeke (1978)</a:t>
            </a:r>
          </a:p>
        </p:txBody>
      </p:sp>
      <p:pic>
        <p:nvPicPr>
          <p:cNvPr id="4" name="Picture 3"/>
          <p:cNvPicPr>
            <a:picLocks noChangeAspect="1"/>
          </p:cNvPicPr>
          <p:nvPr/>
        </p:nvPicPr>
        <p:blipFill>
          <a:blip r:embed="rId4"/>
          <a:stretch>
            <a:fillRect/>
          </a:stretch>
        </p:blipFill>
        <p:spPr>
          <a:xfrm>
            <a:off x="0" y="171367"/>
            <a:ext cx="7924800" cy="2733675"/>
          </a:xfrm>
          <a:prstGeom prst="rect">
            <a:avLst/>
          </a:prstGeom>
        </p:spPr>
      </p:pic>
      <p:sp>
        <p:nvSpPr>
          <p:cNvPr id="5" name="TextBox 4"/>
          <p:cNvSpPr txBox="1"/>
          <p:nvPr/>
        </p:nvSpPr>
        <p:spPr>
          <a:xfrm>
            <a:off x="371959" y="3521344"/>
            <a:ext cx="7619137" cy="769441"/>
          </a:xfrm>
          <a:prstGeom prst="rect">
            <a:avLst/>
          </a:prstGeom>
          <a:noFill/>
        </p:spPr>
        <p:txBody>
          <a:bodyPr wrap="none" rtlCol="0">
            <a:spAutoFit/>
          </a:bodyPr>
          <a:lstStyle/>
          <a:p>
            <a:r>
              <a:rPr lang="en-US" sz="2200" dirty="0" smtClean="0">
                <a:latin typeface="Arial" panose="020B0604020202020204" pitchFamily="34" charset="0"/>
                <a:cs typeface="Arial" panose="020B0604020202020204" pitchFamily="34" charset="0"/>
              </a:rPr>
              <a:t>Studied 16 Skylab CMEs; 14 had SEP events</a:t>
            </a:r>
          </a:p>
          <a:p>
            <a:r>
              <a:rPr lang="en-US" sz="2200" dirty="0" smtClean="0">
                <a:latin typeface="Arial" panose="020B0604020202020204" pitchFamily="34" charset="0"/>
                <a:cs typeface="Arial" panose="020B0604020202020204" pitchFamily="34" charset="0"/>
              </a:rPr>
              <a:t>Found  correlation  between CME speed and SEP intensity </a:t>
            </a:r>
            <a:endParaRPr lang="en-US" sz="2200" dirty="0">
              <a:latin typeface="Arial" panose="020B0604020202020204" pitchFamily="34" charset="0"/>
              <a:cs typeface="Arial" panose="020B0604020202020204" pitchFamily="34" charset="0"/>
            </a:endParaRPr>
          </a:p>
        </p:txBody>
      </p:sp>
      <p:sp>
        <p:nvSpPr>
          <p:cNvPr id="6" name="TextBox 5"/>
          <p:cNvSpPr txBox="1"/>
          <p:nvPr/>
        </p:nvSpPr>
        <p:spPr>
          <a:xfrm>
            <a:off x="1679631" y="2975029"/>
            <a:ext cx="4003019" cy="400110"/>
          </a:xfrm>
          <a:prstGeom prst="rect">
            <a:avLst/>
          </a:prstGeom>
          <a:noFill/>
        </p:spPr>
        <p:txBody>
          <a:bodyPr wrap="none" rtlCol="0">
            <a:spAutoFit/>
          </a:bodyPr>
          <a:lstStyle/>
          <a:p>
            <a:r>
              <a:rPr lang="en-US" sz="2000" dirty="0" smtClean="0">
                <a:solidFill>
                  <a:srgbClr val="0000FF"/>
                </a:solidFill>
                <a:latin typeface="Arial" panose="020B0604020202020204" pitchFamily="34" charset="0"/>
                <a:cs typeface="Arial" panose="020B0604020202020204" pitchFamily="34" charset="0"/>
              </a:rPr>
              <a:t>Skylab CME on January 15, 1974</a:t>
            </a:r>
            <a:endParaRPr lang="en-US" sz="2000" dirty="0">
              <a:solidFill>
                <a:srgbClr val="0000FF"/>
              </a:solidFill>
              <a:latin typeface="Arial" panose="020B0604020202020204" pitchFamily="34" charset="0"/>
              <a:cs typeface="Arial" panose="020B0604020202020204" pitchFamily="34" charset="0"/>
            </a:endParaRPr>
          </a:p>
        </p:txBody>
      </p:sp>
      <p:sp>
        <p:nvSpPr>
          <p:cNvPr id="7" name="TextBox 6"/>
          <p:cNvSpPr txBox="1"/>
          <p:nvPr/>
        </p:nvSpPr>
        <p:spPr>
          <a:xfrm>
            <a:off x="236349" y="6276815"/>
            <a:ext cx="7335085" cy="461665"/>
          </a:xfrm>
          <a:prstGeom prst="rect">
            <a:avLst/>
          </a:prstGeom>
          <a:noFill/>
        </p:spPr>
        <p:txBody>
          <a:bodyPr wrap="none" rtlCol="0">
            <a:spAutoFit/>
          </a:bodyPr>
          <a:lstStyle/>
          <a:p>
            <a:r>
              <a:rPr lang="en-US" sz="2400" dirty="0" smtClean="0"/>
              <a:t>Cliver et al. 1982 for GLEs; Cane et al. 1988; Reames 1990</a:t>
            </a:r>
            <a:endParaRPr lang="en-US" sz="2400" dirty="0"/>
          </a:p>
        </p:txBody>
      </p:sp>
      <p:pic>
        <p:nvPicPr>
          <p:cNvPr id="15" name="Picture 14"/>
          <p:cNvPicPr>
            <a:picLocks noChangeAspect="1"/>
          </p:cNvPicPr>
          <p:nvPr/>
        </p:nvPicPr>
        <p:blipFill>
          <a:blip r:embed="rId5"/>
          <a:stretch>
            <a:fillRect/>
          </a:stretch>
        </p:blipFill>
        <p:spPr>
          <a:xfrm>
            <a:off x="9978886" y="43067"/>
            <a:ext cx="2028411" cy="2028411"/>
          </a:xfrm>
          <a:prstGeom prst="rect">
            <a:avLst/>
          </a:prstGeom>
        </p:spPr>
      </p:pic>
      <p:sp>
        <p:nvSpPr>
          <p:cNvPr id="8" name="TextBox 7"/>
          <p:cNvSpPr txBox="1"/>
          <p:nvPr/>
        </p:nvSpPr>
        <p:spPr>
          <a:xfrm>
            <a:off x="10439400" y="2190750"/>
            <a:ext cx="1290931" cy="369332"/>
          </a:xfrm>
          <a:prstGeom prst="rect">
            <a:avLst/>
          </a:prstGeom>
          <a:noFill/>
        </p:spPr>
        <p:txBody>
          <a:bodyPr wrap="none" rtlCol="0">
            <a:spAutoFit/>
          </a:bodyPr>
          <a:lstStyle/>
          <a:p>
            <a:r>
              <a:rPr lang="en-US" dirty="0" smtClean="0"/>
              <a:t>S. W. Kahler</a:t>
            </a:r>
            <a:endParaRPr lang="en-US" dirty="0"/>
          </a:p>
        </p:txBody>
      </p:sp>
    </p:spTree>
    <p:extLst>
      <p:ext uri="{BB962C8B-B14F-4D97-AF65-F5344CB8AC3E}">
        <p14:creationId xmlns:p14="http://schemas.microsoft.com/office/powerpoint/2010/main" val="33552501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What are solar energetic particle events?</a:t>
            </a:r>
          </a:p>
          <a:p>
            <a:r>
              <a:rPr lang="en-US" dirty="0" smtClean="0"/>
              <a:t>Coronal mass ejections (CMEs) and SEPs</a:t>
            </a:r>
          </a:p>
          <a:p>
            <a:r>
              <a:rPr lang="en-US" dirty="0" smtClean="0"/>
              <a:t>Brief History</a:t>
            </a:r>
          </a:p>
          <a:p>
            <a:r>
              <a:rPr lang="en-US" dirty="0" smtClean="0"/>
              <a:t>Radio bursts and shocks</a:t>
            </a:r>
          </a:p>
          <a:p>
            <a:r>
              <a:rPr lang="en-US" dirty="0" smtClean="0"/>
              <a:t>Properties of SEP-producing CMEs</a:t>
            </a:r>
          </a:p>
          <a:p>
            <a:endParaRPr lang="en-US" dirty="0" smtClean="0"/>
          </a:p>
          <a:p>
            <a:endParaRPr lang="en-US" dirty="0"/>
          </a:p>
        </p:txBody>
      </p:sp>
    </p:spTree>
    <p:extLst>
      <p:ext uri="{BB962C8B-B14F-4D97-AF65-F5344CB8AC3E}">
        <p14:creationId xmlns:p14="http://schemas.microsoft.com/office/powerpoint/2010/main" val="19340678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Interplanetary Shock and Radio Burst</a:t>
            </a:r>
            <a:endParaRPr lang="en-US" dirty="0"/>
          </a:p>
        </p:txBody>
      </p:sp>
      <p:pic>
        <p:nvPicPr>
          <p:cNvPr id="4" name="20050115_2000__lasc3rdf__wwav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98077" y="1560154"/>
            <a:ext cx="8702675" cy="4351338"/>
          </a:xfrm>
        </p:spPr>
      </p:pic>
      <p:sp>
        <p:nvSpPr>
          <p:cNvPr id="5" name="TextBox 4"/>
          <p:cNvSpPr txBox="1"/>
          <p:nvPr/>
        </p:nvSpPr>
        <p:spPr>
          <a:xfrm>
            <a:off x="1314450" y="6191250"/>
            <a:ext cx="9569607" cy="369332"/>
          </a:xfrm>
          <a:prstGeom prst="rect">
            <a:avLst/>
          </a:prstGeom>
          <a:noFill/>
        </p:spPr>
        <p:txBody>
          <a:bodyPr wrap="none" rtlCol="0">
            <a:spAutoFit/>
          </a:bodyPr>
          <a:lstStyle/>
          <a:p>
            <a:r>
              <a:rPr lang="en-US" dirty="0" smtClean="0"/>
              <a:t>Cane et al. 1987; Reiner et al. 1997; Bougeret et al. 1998; Gopalswamy et al. 2001; 2004; 2005, 2011</a:t>
            </a:r>
            <a:endParaRPr lang="en-US" dirty="0"/>
          </a:p>
        </p:txBody>
      </p:sp>
    </p:spTree>
    <p:extLst>
      <p:ext uri="{BB962C8B-B14F-4D97-AF65-F5344CB8AC3E}">
        <p14:creationId xmlns:p14="http://schemas.microsoft.com/office/powerpoint/2010/main" val="102026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CMEs Producing SEPs</a:t>
            </a:r>
            <a:endParaRPr lang="en-US" dirty="0"/>
          </a:p>
        </p:txBody>
      </p:sp>
      <p:sp>
        <p:nvSpPr>
          <p:cNvPr id="3" name="Content Placeholder 2"/>
          <p:cNvSpPr>
            <a:spLocks noGrp="1"/>
          </p:cNvSpPr>
          <p:nvPr>
            <p:ph idx="1"/>
          </p:nvPr>
        </p:nvSpPr>
        <p:spPr>
          <a:xfrm>
            <a:off x="838200" y="1825625"/>
            <a:ext cx="3980543" cy="4351338"/>
          </a:xfrm>
        </p:spPr>
        <p:txBody>
          <a:bodyPr/>
          <a:lstStyle/>
          <a:p>
            <a:r>
              <a:rPr lang="en-US" dirty="0" smtClean="0"/>
              <a:t>Need to be fast enough to drive a shock</a:t>
            </a:r>
          </a:p>
          <a:p>
            <a:r>
              <a:rPr lang="en-US" dirty="0" smtClean="0"/>
              <a:t>The shock should be magnetically connected to the observer</a:t>
            </a:r>
            <a:endParaRPr lang="en-US" dirty="0"/>
          </a:p>
        </p:txBody>
      </p:sp>
    </p:spTree>
    <p:extLst>
      <p:ext uri="{BB962C8B-B14F-4D97-AF65-F5344CB8AC3E}">
        <p14:creationId xmlns:p14="http://schemas.microsoft.com/office/powerpoint/2010/main" val="41038610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 Intensity vs. CME Speed</a:t>
            </a:r>
            <a:endParaRPr lang="en-US" dirty="0"/>
          </a:p>
        </p:txBody>
      </p:sp>
      <p:pic>
        <p:nvPicPr>
          <p:cNvPr id="4" name="Content Placeholder 3"/>
          <p:cNvPicPr>
            <a:picLocks noGrp="1" noChangeAspect="1"/>
          </p:cNvPicPr>
          <p:nvPr>
            <p:ph idx="1"/>
          </p:nvPr>
        </p:nvPicPr>
        <p:blipFill>
          <a:blip r:embed="rId2"/>
          <a:stretch>
            <a:fillRect/>
          </a:stretch>
        </p:blipFill>
        <p:spPr>
          <a:xfrm>
            <a:off x="425937" y="1578882"/>
            <a:ext cx="5394291" cy="4351338"/>
          </a:xfrm>
          <a:prstGeom prst="rect">
            <a:avLst/>
          </a:prstGeom>
        </p:spPr>
      </p:pic>
      <p:sp>
        <p:nvSpPr>
          <p:cNvPr id="5" name="TextBox 4"/>
          <p:cNvSpPr txBox="1"/>
          <p:nvPr/>
        </p:nvSpPr>
        <p:spPr>
          <a:xfrm>
            <a:off x="6096000" y="2888342"/>
            <a:ext cx="4630057" cy="1938992"/>
          </a:xfrm>
          <a:prstGeom prst="rect">
            <a:avLst/>
          </a:prstGeom>
          <a:noFill/>
        </p:spPr>
        <p:txBody>
          <a:bodyPr wrap="square" rtlCol="0">
            <a:spAutoFit/>
          </a:bodyPr>
          <a:lstStyle/>
          <a:p>
            <a:r>
              <a:rPr lang="en-US" sz="2400" dirty="0" smtClean="0"/>
              <a:t>SEP Intensity correlated with CME speed</a:t>
            </a:r>
          </a:p>
          <a:p>
            <a:r>
              <a:rPr lang="en-US" sz="2400" dirty="0" smtClean="0"/>
              <a:t>Large Scatter</a:t>
            </a:r>
          </a:p>
          <a:p>
            <a:r>
              <a:rPr lang="en-US" sz="2400" dirty="0" smtClean="0"/>
              <a:t>Source and Environmental factors</a:t>
            </a:r>
          </a:p>
          <a:p>
            <a:r>
              <a:rPr lang="en-US" sz="2400" dirty="0" smtClean="0"/>
              <a:t>connectivity</a:t>
            </a:r>
            <a:endParaRPr lang="en-US" sz="2400" dirty="0"/>
          </a:p>
        </p:txBody>
      </p:sp>
    </p:spTree>
    <p:extLst>
      <p:ext uri="{BB962C8B-B14F-4D97-AF65-F5344CB8AC3E}">
        <p14:creationId xmlns:p14="http://schemas.microsoft.com/office/powerpoint/2010/main" val="13912538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 Intensity and Fluence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5292" y="2320566"/>
            <a:ext cx="5205652" cy="36576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283" y="2320566"/>
            <a:ext cx="4116416" cy="3657600"/>
          </a:xfrm>
          <a:prstGeom prst="rect">
            <a:avLst/>
          </a:prstGeom>
        </p:spPr>
      </p:pic>
    </p:spTree>
    <p:extLst>
      <p:ext uri="{BB962C8B-B14F-4D97-AF65-F5344CB8AC3E}">
        <p14:creationId xmlns:p14="http://schemas.microsoft.com/office/powerpoint/2010/main" val="812686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 Intensity and Fluence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2" y="2332422"/>
            <a:ext cx="5205651" cy="3657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455" y="2332422"/>
            <a:ext cx="4116416" cy="3657600"/>
          </a:xfrm>
          <a:prstGeom prst="rect">
            <a:avLst/>
          </a:prstGeom>
        </p:spPr>
      </p:pic>
      <p:sp>
        <p:nvSpPr>
          <p:cNvPr id="7" name="TextBox 6"/>
          <p:cNvSpPr txBox="1"/>
          <p:nvPr/>
        </p:nvSpPr>
        <p:spPr>
          <a:xfrm>
            <a:off x="6751594" y="5656215"/>
            <a:ext cx="1360442" cy="369332"/>
          </a:xfrm>
          <a:prstGeom prst="rect">
            <a:avLst/>
          </a:prstGeom>
          <a:noFill/>
        </p:spPr>
        <p:txBody>
          <a:bodyPr wrap="square" rtlCol="0">
            <a:spAutoFit/>
          </a:bodyPr>
          <a:lstStyle/>
          <a:p>
            <a:r>
              <a:rPr lang="en-US" dirty="0" smtClean="0"/>
              <a:t>&gt;10 MeV</a:t>
            </a:r>
            <a:endParaRPr lang="en-US" dirty="0"/>
          </a:p>
        </p:txBody>
      </p:sp>
    </p:spTree>
    <p:extLst>
      <p:ext uri="{BB962C8B-B14F-4D97-AF65-F5344CB8AC3E}">
        <p14:creationId xmlns:p14="http://schemas.microsoft.com/office/powerpoint/2010/main" val="23893055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96749" cy="1325563"/>
          </a:xfrm>
        </p:spPr>
        <p:txBody>
          <a:bodyPr/>
          <a:lstStyle/>
          <a:p>
            <a:r>
              <a:rPr lang="en-US" dirty="0" smtClean="0"/>
              <a:t>Properties of CMEs producing Large SEP Events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66267" y="1649835"/>
            <a:ext cx="3378815" cy="3300984"/>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35" y="1652007"/>
            <a:ext cx="3501206" cy="329881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0072" y="1649835"/>
            <a:ext cx="3501206" cy="3300984"/>
          </a:xfrm>
          <a:prstGeom prst="rect">
            <a:avLst/>
          </a:prstGeom>
        </p:spPr>
      </p:pic>
      <p:sp>
        <p:nvSpPr>
          <p:cNvPr id="8" name="TextBox 7"/>
          <p:cNvSpPr txBox="1"/>
          <p:nvPr/>
        </p:nvSpPr>
        <p:spPr>
          <a:xfrm>
            <a:off x="644435" y="5290500"/>
            <a:ext cx="10620102"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rgbClr val="0000FF"/>
                </a:solidFill>
              </a:rPr>
              <a:t>SEP Events are </a:t>
            </a:r>
            <a:r>
              <a:rPr lang="en-US" sz="2000" dirty="0" smtClean="0">
                <a:solidFill>
                  <a:srgbClr val="0000FF"/>
                </a:solidFill>
              </a:rPr>
              <a:t>caused by fast and wide (energetic CMEs</a:t>
            </a:r>
            <a:r>
              <a:rPr lang="en-US" sz="2000" dirty="0" smtClean="0">
                <a:solidFill>
                  <a:srgbClr val="0000FF"/>
                </a:solidFill>
              </a:rPr>
              <a:t>)</a:t>
            </a:r>
            <a:endParaRPr lang="en-US" sz="2000" dirty="0">
              <a:solidFill>
                <a:srgbClr val="0000FF"/>
              </a:solidFill>
            </a:endParaRPr>
          </a:p>
          <a:p>
            <a:pPr marL="342900" indent="-342900">
              <a:buFont typeface="Arial" panose="020B0604020202020204" pitchFamily="34" charset="0"/>
              <a:buChar char="•"/>
            </a:pPr>
            <a:r>
              <a:rPr lang="en-US" sz="2000" dirty="0" smtClean="0">
                <a:solidFill>
                  <a:srgbClr val="0000FF"/>
                </a:solidFill>
              </a:rPr>
              <a:t>Typical energy of these CMEs ~10</a:t>
            </a:r>
            <a:r>
              <a:rPr lang="en-US" sz="2000" baseline="30000" dirty="0" smtClean="0">
                <a:solidFill>
                  <a:srgbClr val="0000FF"/>
                </a:solidFill>
              </a:rPr>
              <a:t>32</a:t>
            </a:r>
            <a:r>
              <a:rPr lang="en-US" sz="2000" dirty="0" smtClean="0">
                <a:solidFill>
                  <a:srgbClr val="0000FF"/>
                </a:solidFill>
              </a:rPr>
              <a:t> </a:t>
            </a:r>
            <a:r>
              <a:rPr lang="en-US" sz="2000" dirty="0" smtClean="0">
                <a:solidFill>
                  <a:srgbClr val="0000FF"/>
                </a:solidFill>
              </a:rPr>
              <a:t>erg</a:t>
            </a:r>
            <a:endParaRPr lang="en-US" sz="2000" dirty="0">
              <a:solidFill>
                <a:srgbClr val="0000FF"/>
              </a:solidFill>
            </a:endParaRPr>
          </a:p>
          <a:p>
            <a:pPr marL="342900" indent="-342900">
              <a:buFont typeface="Arial" panose="020B0604020202020204" pitchFamily="34" charset="0"/>
              <a:buChar char="•"/>
            </a:pPr>
            <a:r>
              <a:rPr lang="en-US" sz="2000" dirty="0" smtClean="0">
                <a:solidFill>
                  <a:srgbClr val="0000FF"/>
                </a:solidFill>
              </a:rPr>
              <a:t>Shock-driving capability of CMEs key for </a:t>
            </a:r>
            <a:r>
              <a:rPr lang="en-US" sz="2000" dirty="0" smtClean="0">
                <a:solidFill>
                  <a:srgbClr val="0000FF"/>
                </a:solidFill>
              </a:rPr>
              <a:t>SEPs</a:t>
            </a:r>
            <a:endParaRPr lang="en-US" sz="2000" dirty="0" smtClean="0">
              <a:solidFill>
                <a:srgbClr val="0000FF"/>
              </a:solidFill>
            </a:endParaRPr>
          </a:p>
        </p:txBody>
      </p:sp>
    </p:spTree>
    <p:extLst>
      <p:ext uri="{BB962C8B-B14F-4D97-AF65-F5344CB8AC3E}">
        <p14:creationId xmlns:p14="http://schemas.microsoft.com/office/powerpoint/2010/main" val="27261048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728" y="373114"/>
            <a:ext cx="10323342" cy="868362"/>
          </a:xfrm>
        </p:spPr>
        <p:txBody>
          <a:bodyPr>
            <a:normAutofit/>
          </a:bodyPr>
          <a:lstStyle/>
          <a:p>
            <a:pPr>
              <a:defRPr/>
            </a:pPr>
            <a:r>
              <a:rPr lang="en-US" dirty="0" smtClean="0"/>
              <a:t>CMEs Associated with Type II Bursts and SEPs</a:t>
            </a:r>
            <a:endParaRPr lang="en-US" dirty="0"/>
          </a:p>
        </p:txBody>
      </p:sp>
      <p:pic>
        <p:nvPicPr>
          <p:cNvPr id="39939" name="Picture 2"/>
          <p:cNvPicPr>
            <a:picLocks noChangeAspect="1" noChangeArrowheads="1"/>
          </p:cNvPicPr>
          <p:nvPr/>
        </p:nvPicPr>
        <p:blipFill>
          <a:blip r:embed="rId3" cstate="print"/>
          <a:srcRect/>
          <a:stretch>
            <a:fillRect/>
          </a:stretch>
        </p:blipFill>
        <p:spPr bwMode="auto">
          <a:xfrm>
            <a:off x="4363324" y="1826104"/>
            <a:ext cx="3657600" cy="3599329"/>
          </a:xfrm>
          <a:prstGeom prst="rect">
            <a:avLst/>
          </a:prstGeom>
          <a:noFill/>
          <a:ln w="9525">
            <a:noFill/>
            <a:miter lim="800000"/>
            <a:headEnd/>
            <a:tailEnd/>
          </a:ln>
        </p:spPr>
      </p:pic>
      <p:pic>
        <p:nvPicPr>
          <p:cNvPr id="39941" name="Picture 5"/>
          <p:cNvPicPr>
            <a:picLocks noChangeAspect="1" noChangeArrowheads="1"/>
          </p:cNvPicPr>
          <p:nvPr/>
        </p:nvPicPr>
        <p:blipFill>
          <a:blip r:embed="rId4" cstate="print"/>
          <a:srcRect/>
          <a:stretch>
            <a:fillRect/>
          </a:stretch>
        </p:blipFill>
        <p:spPr bwMode="auto">
          <a:xfrm>
            <a:off x="648273" y="1829534"/>
            <a:ext cx="3657600" cy="4103511"/>
          </a:xfrm>
          <a:prstGeom prst="rect">
            <a:avLst/>
          </a:prstGeom>
          <a:noFill/>
          <a:ln w="9525">
            <a:noFill/>
            <a:miter lim="800000"/>
            <a:headEnd/>
            <a:tailEnd/>
          </a:ln>
        </p:spPr>
      </p:pic>
      <p:sp>
        <p:nvSpPr>
          <p:cNvPr id="9" name="TextBox 8"/>
          <p:cNvSpPr txBox="1"/>
          <p:nvPr/>
        </p:nvSpPr>
        <p:spPr>
          <a:xfrm>
            <a:off x="8092446" y="1835834"/>
            <a:ext cx="3639843" cy="4401205"/>
          </a:xfrm>
          <a:prstGeom prst="rect">
            <a:avLst/>
          </a:prstGeom>
          <a:noFill/>
        </p:spPr>
        <p:txBody>
          <a:bodyPr wrap="none" rtlCol="0">
            <a:spAutoFit/>
          </a:bodyPr>
          <a:lstStyle/>
          <a:p>
            <a:r>
              <a:rPr lang="en-US" sz="2000" dirty="0"/>
              <a:t>Sources of CMEs associated with </a:t>
            </a:r>
          </a:p>
          <a:p>
            <a:r>
              <a:rPr lang="en-US" sz="2000" dirty="0" smtClean="0"/>
              <a:t> </a:t>
            </a:r>
            <a:r>
              <a:rPr lang="en-US" sz="2000" dirty="0"/>
              <a:t>type II </a:t>
            </a:r>
            <a:r>
              <a:rPr lang="en-US" sz="2000" dirty="0" smtClean="0"/>
              <a:t>bursts at f &lt; 14 MHz</a:t>
            </a:r>
          </a:p>
          <a:p>
            <a:r>
              <a:rPr lang="en-US" sz="2000" dirty="0" smtClean="0"/>
              <a:t>(Decameter-hectometer and </a:t>
            </a:r>
          </a:p>
          <a:p>
            <a:r>
              <a:rPr lang="en-US" sz="2000" dirty="0" smtClean="0"/>
              <a:t>longer wavelengths)</a:t>
            </a:r>
          </a:p>
          <a:p>
            <a:endParaRPr lang="en-US" sz="2000" dirty="0" smtClean="0"/>
          </a:p>
          <a:p>
            <a:r>
              <a:rPr lang="en-US" sz="2000" dirty="0">
                <a:solidFill>
                  <a:srgbClr val="FF0000"/>
                </a:solidFill>
              </a:rPr>
              <a:t>Type II bursts from the western  </a:t>
            </a:r>
            <a:endParaRPr lang="en-US" sz="2000" dirty="0" smtClean="0">
              <a:solidFill>
                <a:srgbClr val="FF0000"/>
              </a:solidFill>
            </a:endParaRPr>
          </a:p>
          <a:p>
            <a:r>
              <a:rPr lang="en-US" sz="2000" dirty="0" smtClean="0">
                <a:solidFill>
                  <a:srgbClr val="FF0000"/>
                </a:solidFill>
              </a:rPr>
              <a:t>hemisphere </a:t>
            </a:r>
            <a:r>
              <a:rPr lang="en-US" sz="2000" dirty="0">
                <a:solidFill>
                  <a:srgbClr val="FF0000"/>
                </a:solidFill>
              </a:rPr>
              <a:t>are likely to be </a:t>
            </a:r>
            <a:endParaRPr lang="en-US" sz="2000" dirty="0" smtClean="0">
              <a:solidFill>
                <a:srgbClr val="FF0000"/>
              </a:solidFill>
            </a:endParaRPr>
          </a:p>
          <a:p>
            <a:r>
              <a:rPr lang="en-US" sz="2000" dirty="0" smtClean="0">
                <a:solidFill>
                  <a:srgbClr val="FF0000"/>
                </a:solidFill>
              </a:rPr>
              <a:t>associated </a:t>
            </a:r>
            <a:r>
              <a:rPr lang="en-US" sz="2000" dirty="0">
                <a:solidFill>
                  <a:srgbClr val="FF0000"/>
                </a:solidFill>
              </a:rPr>
              <a:t>SEPs due to better </a:t>
            </a:r>
            <a:endParaRPr lang="en-US" sz="2000" dirty="0" smtClean="0">
              <a:solidFill>
                <a:srgbClr val="FF0000"/>
              </a:solidFill>
            </a:endParaRPr>
          </a:p>
          <a:p>
            <a:r>
              <a:rPr lang="en-US" sz="2000" dirty="0" smtClean="0">
                <a:solidFill>
                  <a:srgbClr val="FF0000"/>
                </a:solidFill>
              </a:rPr>
              <a:t>magnetic  connectivity</a:t>
            </a:r>
          </a:p>
          <a:p>
            <a:endParaRPr lang="en-US" sz="2000" dirty="0">
              <a:solidFill>
                <a:srgbClr val="FF0000"/>
              </a:solidFill>
            </a:endParaRPr>
          </a:p>
          <a:p>
            <a:r>
              <a:rPr lang="en-US" sz="2000" dirty="0" smtClean="0">
                <a:solidFill>
                  <a:srgbClr val="0033CC"/>
                </a:solidFill>
              </a:rPr>
              <a:t>Type II bursts from the eastern</a:t>
            </a:r>
          </a:p>
          <a:p>
            <a:r>
              <a:rPr lang="en-US" sz="2000" dirty="0" smtClean="0">
                <a:solidFill>
                  <a:srgbClr val="0033CC"/>
                </a:solidFill>
              </a:rPr>
              <a:t>hemisphere are associated with </a:t>
            </a:r>
          </a:p>
          <a:p>
            <a:r>
              <a:rPr lang="en-US" sz="2000" dirty="0" smtClean="0">
                <a:solidFill>
                  <a:srgbClr val="0033CC"/>
                </a:solidFill>
              </a:rPr>
              <a:t>SEPs that do not arrive at Earth</a:t>
            </a:r>
          </a:p>
          <a:p>
            <a:r>
              <a:rPr lang="en-US" sz="2000" dirty="0" smtClean="0">
                <a:solidFill>
                  <a:srgbClr val="0033CC"/>
                </a:solidFill>
              </a:rPr>
              <a:t>(e.g., STEREO B)</a:t>
            </a:r>
            <a:endParaRPr lang="en-US" sz="2000" dirty="0">
              <a:solidFill>
                <a:srgbClr val="0033CC"/>
              </a:solidFill>
            </a:endParaRPr>
          </a:p>
        </p:txBody>
      </p:sp>
      <p:sp>
        <p:nvSpPr>
          <p:cNvPr id="3" name="TextBox 2"/>
          <p:cNvSpPr txBox="1"/>
          <p:nvPr/>
        </p:nvSpPr>
        <p:spPr>
          <a:xfrm>
            <a:off x="8020924" y="6400804"/>
            <a:ext cx="4171076" cy="369332"/>
          </a:xfrm>
          <a:prstGeom prst="rect">
            <a:avLst/>
          </a:prstGeom>
          <a:noFill/>
        </p:spPr>
        <p:txBody>
          <a:bodyPr wrap="square" rtlCol="0">
            <a:spAutoFit/>
          </a:bodyPr>
          <a:lstStyle/>
          <a:p>
            <a:r>
              <a:rPr lang="en-US" dirty="0" smtClean="0"/>
              <a:t>Gopalswamy et al. 2008 Ann Geo</a:t>
            </a:r>
            <a:endParaRPr lang="en-US" dirty="0"/>
          </a:p>
        </p:txBody>
      </p:sp>
    </p:spTree>
    <p:extLst>
      <p:ext uri="{BB962C8B-B14F-4D97-AF65-F5344CB8AC3E}">
        <p14:creationId xmlns:p14="http://schemas.microsoft.com/office/powerpoint/2010/main" val="31279947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911"/>
            <a:ext cx="10515600" cy="1325563"/>
          </a:xfrm>
        </p:spPr>
        <p:txBody>
          <a:bodyPr/>
          <a:lstStyle/>
          <a:p>
            <a:r>
              <a:rPr lang="en-US" dirty="0" smtClean="0"/>
              <a:t>Steaming-limited Intensities of SEP Events</a:t>
            </a:r>
            <a:endParaRPr lang="en-US" dirty="0"/>
          </a:p>
        </p:txBody>
      </p:sp>
      <p:pic>
        <p:nvPicPr>
          <p:cNvPr id="4" name="Content Placeholder 3"/>
          <p:cNvPicPr>
            <a:picLocks noGrp="1" noChangeAspect="1"/>
          </p:cNvPicPr>
          <p:nvPr>
            <p:ph idx="1"/>
          </p:nvPr>
        </p:nvPicPr>
        <p:blipFill>
          <a:blip r:embed="rId2"/>
          <a:stretch>
            <a:fillRect/>
          </a:stretch>
        </p:blipFill>
        <p:spPr>
          <a:xfrm>
            <a:off x="385835" y="1477290"/>
            <a:ext cx="5846846" cy="4351338"/>
          </a:xfrm>
          <a:prstGeom prst="rect">
            <a:avLst/>
          </a:prstGeom>
        </p:spPr>
      </p:pic>
      <p:pic>
        <p:nvPicPr>
          <p:cNvPr id="5" name="Picture 4"/>
          <p:cNvPicPr>
            <a:picLocks noChangeAspect="1"/>
          </p:cNvPicPr>
          <p:nvPr/>
        </p:nvPicPr>
        <p:blipFill>
          <a:blip r:embed="rId3"/>
          <a:stretch>
            <a:fillRect/>
          </a:stretch>
        </p:blipFill>
        <p:spPr>
          <a:xfrm>
            <a:off x="6878410" y="1620843"/>
            <a:ext cx="4095750" cy="4352925"/>
          </a:xfrm>
          <a:prstGeom prst="rect">
            <a:avLst/>
          </a:prstGeom>
        </p:spPr>
      </p:pic>
      <p:sp>
        <p:nvSpPr>
          <p:cNvPr id="6" name="TextBox 5"/>
          <p:cNvSpPr txBox="1"/>
          <p:nvPr/>
        </p:nvSpPr>
        <p:spPr>
          <a:xfrm>
            <a:off x="385835" y="5878291"/>
            <a:ext cx="6160108"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000FF"/>
                </a:solidFill>
              </a:rPr>
              <a:t>Plateau in lower energies after initial rise</a:t>
            </a:r>
          </a:p>
          <a:p>
            <a:pPr marL="285750" indent="-285750">
              <a:buFont typeface="Arial" panose="020B0604020202020204" pitchFamily="34" charset="0"/>
              <a:buChar char="•"/>
            </a:pPr>
            <a:r>
              <a:rPr lang="en-US" dirty="0">
                <a:solidFill>
                  <a:srgbClr val="0000FF"/>
                </a:solidFill>
              </a:rPr>
              <a:t>T</a:t>
            </a:r>
            <a:r>
              <a:rPr lang="en-US" dirty="0" smtClean="0">
                <a:solidFill>
                  <a:srgbClr val="0000FF"/>
                </a:solidFill>
              </a:rPr>
              <a:t>ens of MeV protons cause Alfven waves, which throttle the lower energy particles (protons, He, Fe, O)</a:t>
            </a:r>
            <a:endParaRPr lang="en-US" dirty="0">
              <a:solidFill>
                <a:srgbClr val="0000FF"/>
              </a:solidFill>
            </a:endParaRPr>
          </a:p>
        </p:txBody>
      </p:sp>
      <p:sp>
        <p:nvSpPr>
          <p:cNvPr id="7" name="TextBox 6"/>
          <p:cNvSpPr txBox="1"/>
          <p:nvPr/>
        </p:nvSpPr>
        <p:spPr>
          <a:xfrm>
            <a:off x="7090074" y="5973768"/>
            <a:ext cx="4675867" cy="646331"/>
          </a:xfrm>
          <a:prstGeom prst="rect">
            <a:avLst/>
          </a:prstGeom>
          <a:noFill/>
        </p:spPr>
        <p:txBody>
          <a:bodyPr wrap="square" rtlCol="0">
            <a:spAutoFit/>
          </a:bodyPr>
          <a:lstStyle/>
          <a:p>
            <a:r>
              <a:rPr lang="en-US" dirty="0" smtClean="0">
                <a:solidFill>
                  <a:srgbClr val="0000FF"/>
                </a:solidFill>
              </a:rPr>
              <a:t>Max intensity ~400 H per (cm</a:t>
            </a:r>
            <a:r>
              <a:rPr lang="en-US" baseline="30000" dirty="0" smtClean="0">
                <a:solidFill>
                  <a:srgbClr val="0000FF"/>
                </a:solidFill>
              </a:rPr>
              <a:t>2 </a:t>
            </a:r>
            <a:r>
              <a:rPr lang="en-US" baseline="30000" dirty="0">
                <a:solidFill>
                  <a:srgbClr val="0000FF"/>
                </a:solidFill>
              </a:rPr>
              <a:t> </a:t>
            </a:r>
            <a:r>
              <a:rPr lang="en-US" dirty="0" smtClean="0">
                <a:solidFill>
                  <a:srgbClr val="0000FF"/>
                </a:solidFill>
              </a:rPr>
              <a:t>s sr) in the energy range 5-20 MeV</a:t>
            </a:r>
            <a:endParaRPr lang="en-US" dirty="0">
              <a:solidFill>
                <a:srgbClr val="0000FF"/>
              </a:solidFill>
            </a:endParaRPr>
          </a:p>
        </p:txBody>
      </p:sp>
      <p:sp>
        <p:nvSpPr>
          <p:cNvPr id="8" name="TextBox 7"/>
          <p:cNvSpPr txBox="1"/>
          <p:nvPr/>
        </p:nvSpPr>
        <p:spPr>
          <a:xfrm>
            <a:off x="9915298" y="1251511"/>
            <a:ext cx="2117724" cy="369332"/>
          </a:xfrm>
          <a:prstGeom prst="rect">
            <a:avLst/>
          </a:prstGeom>
          <a:noFill/>
        </p:spPr>
        <p:txBody>
          <a:bodyPr wrap="square" rtlCol="0">
            <a:spAutoFit/>
          </a:bodyPr>
          <a:lstStyle/>
          <a:p>
            <a:r>
              <a:rPr lang="en-US" dirty="0" smtClean="0"/>
              <a:t>Reames &amp; Ing 2010</a:t>
            </a:r>
            <a:endParaRPr lang="en-US" dirty="0"/>
          </a:p>
        </p:txBody>
      </p:sp>
    </p:spTree>
    <p:extLst>
      <p:ext uri="{BB962C8B-B14F-4D97-AF65-F5344CB8AC3E}">
        <p14:creationId xmlns:p14="http://schemas.microsoft.com/office/powerpoint/2010/main" val="5568812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Matters Where the Shocks Form</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584" y="1825625"/>
            <a:ext cx="8519719" cy="4351338"/>
          </a:xfrm>
        </p:spPr>
      </p:pic>
      <p:grpSp>
        <p:nvGrpSpPr>
          <p:cNvPr id="7" name="Group 6"/>
          <p:cNvGrpSpPr/>
          <p:nvPr/>
        </p:nvGrpSpPr>
        <p:grpSpPr>
          <a:xfrm>
            <a:off x="8561381" y="1690688"/>
            <a:ext cx="3599876" cy="3993695"/>
            <a:chOff x="7908245" y="1690688"/>
            <a:chExt cx="3599876" cy="3993695"/>
          </a:xfrm>
        </p:grpSpPr>
        <p:pic>
          <p:nvPicPr>
            <p:cNvPr id="8" name="Picture 7"/>
            <p:cNvPicPr>
              <a:picLocks noChangeAspect="1"/>
            </p:cNvPicPr>
            <p:nvPr/>
          </p:nvPicPr>
          <p:blipFill>
            <a:blip r:embed="rId3"/>
            <a:stretch>
              <a:fillRect/>
            </a:stretch>
          </p:blipFill>
          <p:spPr>
            <a:xfrm>
              <a:off x="8229600" y="2026783"/>
              <a:ext cx="3278521" cy="3657600"/>
            </a:xfrm>
            <a:prstGeom prst="rect">
              <a:avLst/>
            </a:prstGeom>
          </p:spPr>
        </p:pic>
        <p:pic>
          <p:nvPicPr>
            <p:cNvPr id="9" name="Picture 8"/>
            <p:cNvPicPr>
              <a:picLocks noChangeAspect="1"/>
            </p:cNvPicPr>
            <p:nvPr/>
          </p:nvPicPr>
          <p:blipFill>
            <a:blip r:embed="rId4"/>
            <a:stretch>
              <a:fillRect/>
            </a:stretch>
          </p:blipFill>
          <p:spPr>
            <a:xfrm>
              <a:off x="7908245" y="2786512"/>
              <a:ext cx="352425" cy="1952625"/>
            </a:xfrm>
            <a:prstGeom prst="rect">
              <a:avLst/>
            </a:prstGeom>
          </p:spPr>
        </p:pic>
        <p:sp>
          <p:nvSpPr>
            <p:cNvPr id="10" name="Rectangle 9"/>
            <p:cNvSpPr/>
            <p:nvPr/>
          </p:nvSpPr>
          <p:spPr>
            <a:xfrm>
              <a:off x="8650514" y="2162629"/>
              <a:ext cx="449943" cy="275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8650514" y="1690688"/>
              <a:ext cx="2703286" cy="369332"/>
            </a:xfrm>
            <a:prstGeom prst="rect">
              <a:avLst/>
            </a:prstGeom>
            <a:noFill/>
          </p:spPr>
          <p:txBody>
            <a:bodyPr wrap="square" rtlCol="0">
              <a:spAutoFit/>
            </a:bodyPr>
            <a:lstStyle/>
            <a:p>
              <a:r>
                <a:rPr lang="en-US" dirty="0" smtClean="0"/>
                <a:t>Fluence Spectrum</a:t>
              </a:r>
              <a:endParaRPr lang="en-US" dirty="0"/>
            </a:p>
          </p:txBody>
        </p:sp>
      </p:grpSp>
    </p:spTree>
    <p:extLst>
      <p:ext uri="{BB962C8B-B14F-4D97-AF65-F5344CB8AC3E}">
        <p14:creationId xmlns:p14="http://schemas.microsoft.com/office/powerpoint/2010/main" val="337305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 Spectrum Events are more hazardous</a:t>
            </a:r>
            <a:endParaRPr lang="en-US" dirty="0"/>
          </a:p>
        </p:txBody>
      </p:sp>
      <p:pic>
        <p:nvPicPr>
          <p:cNvPr id="4" name="Content Placeholder 3"/>
          <p:cNvPicPr>
            <a:picLocks noGrp="1" noChangeAspect="1"/>
          </p:cNvPicPr>
          <p:nvPr>
            <p:ph idx="1"/>
          </p:nvPr>
        </p:nvPicPr>
        <p:blipFill>
          <a:blip r:embed="rId2"/>
          <a:stretch>
            <a:fillRect/>
          </a:stretch>
        </p:blipFill>
        <p:spPr>
          <a:xfrm>
            <a:off x="3135087" y="1537469"/>
            <a:ext cx="6139542" cy="5108816"/>
          </a:xfrm>
          <a:prstGeom prst="rect">
            <a:avLst/>
          </a:prstGeom>
        </p:spPr>
      </p:pic>
      <p:sp>
        <p:nvSpPr>
          <p:cNvPr id="5" name="TextBox 4"/>
          <p:cNvSpPr txBox="1"/>
          <p:nvPr/>
        </p:nvSpPr>
        <p:spPr>
          <a:xfrm>
            <a:off x="9622971" y="6299200"/>
            <a:ext cx="2249715" cy="369332"/>
          </a:xfrm>
          <a:prstGeom prst="rect">
            <a:avLst/>
          </a:prstGeom>
          <a:noFill/>
        </p:spPr>
        <p:txBody>
          <a:bodyPr wrap="square" rtlCol="0">
            <a:spAutoFit/>
          </a:bodyPr>
          <a:lstStyle/>
          <a:p>
            <a:r>
              <a:rPr lang="en-US" dirty="0" smtClean="0"/>
              <a:t>Reames 2013</a:t>
            </a:r>
            <a:endParaRPr lang="en-US" dirty="0"/>
          </a:p>
        </p:txBody>
      </p:sp>
    </p:spTree>
    <p:extLst>
      <p:ext uri="{BB962C8B-B14F-4D97-AF65-F5344CB8AC3E}">
        <p14:creationId xmlns:p14="http://schemas.microsoft.com/office/powerpoint/2010/main" val="2800090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Energetic Particles?</a:t>
            </a:r>
            <a:endParaRPr lang="en-US" dirty="0"/>
          </a:p>
        </p:txBody>
      </p:sp>
      <p:sp>
        <p:nvSpPr>
          <p:cNvPr id="3" name="Content Placeholder 2"/>
          <p:cNvSpPr>
            <a:spLocks noGrp="1"/>
          </p:cNvSpPr>
          <p:nvPr>
            <p:ph idx="1"/>
          </p:nvPr>
        </p:nvSpPr>
        <p:spPr>
          <a:xfrm>
            <a:off x="838199" y="1825625"/>
            <a:ext cx="10802257" cy="4351338"/>
          </a:xfrm>
        </p:spPr>
        <p:txBody>
          <a:bodyPr>
            <a:normAutofit fontScale="92500" lnSpcReduction="20000"/>
          </a:bodyPr>
          <a:lstStyle/>
          <a:p>
            <a:r>
              <a:rPr lang="en-US" dirty="0" smtClean="0"/>
              <a:t>Speed of 2 MK </a:t>
            </a:r>
            <a:r>
              <a:rPr lang="en-US" dirty="0" smtClean="0">
                <a:solidFill>
                  <a:srgbClr val="FF0000"/>
                </a:solidFill>
              </a:rPr>
              <a:t>protons</a:t>
            </a:r>
            <a:r>
              <a:rPr lang="en-US" dirty="0" smtClean="0"/>
              <a:t>: 129 </a:t>
            </a:r>
            <a:r>
              <a:rPr lang="en-US" dirty="0"/>
              <a:t>k</a:t>
            </a:r>
            <a:r>
              <a:rPr lang="en-US" dirty="0" smtClean="0"/>
              <a:t>m/s = 4.3e-4c     </a:t>
            </a:r>
            <a:r>
              <a:rPr lang="en-US" dirty="0" smtClean="0">
                <a:solidFill>
                  <a:srgbClr val="0000FF"/>
                </a:solidFill>
              </a:rPr>
              <a:t>[√(kT/m)]; T = 2 MK; </a:t>
            </a:r>
            <a:r>
              <a:rPr lang="el-GR" dirty="0" smtClean="0">
                <a:solidFill>
                  <a:srgbClr val="0000FF"/>
                </a:solidFill>
              </a:rPr>
              <a:t>ε</a:t>
            </a:r>
            <a:r>
              <a:rPr lang="en-US" baseline="-25000" dirty="0" smtClean="0">
                <a:solidFill>
                  <a:srgbClr val="0000FF"/>
                </a:solidFill>
              </a:rPr>
              <a:t>th</a:t>
            </a:r>
            <a:r>
              <a:rPr lang="en-US" dirty="0" smtClean="0">
                <a:solidFill>
                  <a:srgbClr val="0000FF"/>
                </a:solidFill>
              </a:rPr>
              <a:t>= 175eV</a:t>
            </a:r>
          </a:p>
          <a:p>
            <a:r>
              <a:rPr lang="en-US" dirty="0" smtClean="0"/>
              <a:t>Speed of 2 MK </a:t>
            </a:r>
            <a:r>
              <a:rPr lang="en-US" dirty="0" smtClean="0">
                <a:solidFill>
                  <a:srgbClr val="0000FF"/>
                </a:solidFill>
              </a:rPr>
              <a:t>electrons</a:t>
            </a:r>
            <a:r>
              <a:rPr lang="en-US" dirty="0" smtClean="0"/>
              <a:t>: 5547 </a:t>
            </a:r>
            <a:r>
              <a:rPr lang="en-US" dirty="0"/>
              <a:t>k</a:t>
            </a:r>
            <a:r>
              <a:rPr lang="en-US" dirty="0" smtClean="0"/>
              <a:t>m/s = 0.018c  </a:t>
            </a:r>
            <a:r>
              <a:rPr lang="en-US" dirty="0" smtClean="0">
                <a:solidFill>
                  <a:srgbClr val="0000FF"/>
                </a:solidFill>
              </a:rPr>
              <a:t>c = speed of light; m= mass</a:t>
            </a:r>
          </a:p>
          <a:p>
            <a:r>
              <a:rPr lang="en-US" dirty="0" smtClean="0"/>
              <a:t>2 MK corresponds to an energy of 175 eV</a:t>
            </a:r>
            <a:endParaRPr lang="en-US" dirty="0" smtClean="0"/>
          </a:p>
          <a:p>
            <a:r>
              <a:rPr lang="en-US" dirty="0" smtClean="0"/>
              <a:t>Nonthermal particles are energetic: V &gt;&gt; V</a:t>
            </a:r>
            <a:r>
              <a:rPr lang="en-US" baseline="-25000" dirty="0" smtClean="0"/>
              <a:t>th </a:t>
            </a:r>
            <a:r>
              <a:rPr lang="en-US" dirty="0" smtClean="0"/>
              <a:t>or </a:t>
            </a:r>
            <a:r>
              <a:rPr lang="el-GR" dirty="0" smtClean="0"/>
              <a:t>ε</a:t>
            </a:r>
            <a:r>
              <a:rPr lang="en-US" dirty="0" smtClean="0"/>
              <a:t> &gt;&gt; </a:t>
            </a:r>
            <a:r>
              <a:rPr lang="el-GR" dirty="0" smtClean="0"/>
              <a:t>ε</a:t>
            </a:r>
            <a:r>
              <a:rPr lang="en-US" baseline="-25000" dirty="0" smtClean="0"/>
              <a:t>th</a:t>
            </a:r>
          </a:p>
          <a:p>
            <a:r>
              <a:rPr lang="en-US" dirty="0" smtClean="0"/>
              <a:t>Electrons KeV to 100s of MeV, protons of keV to tens of GeV from the Sun (</a:t>
            </a:r>
            <a:r>
              <a:rPr lang="en-US" dirty="0" smtClean="0">
                <a:solidFill>
                  <a:srgbClr val="0000FF"/>
                </a:solidFill>
              </a:rPr>
              <a:t>1 GeV protons have a speed of~0.875c = 260,000 km/s</a:t>
            </a:r>
            <a:r>
              <a:rPr lang="en-US" dirty="0" smtClean="0"/>
              <a:t>)</a:t>
            </a:r>
          </a:p>
          <a:p>
            <a:r>
              <a:rPr lang="en-US" dirty="0" smtClean="0"/>
              <a:t>Electrons and ions are detected by particle detectors; electrons </a:t>
            </a:r>
            <a:r>
              <a:rPr lang="en-US" dirty="0" smtClean="0"/>
              <a:t>are also inferred from their nonthermal radio emission</a:t>
            </a:r>
          </a:p>
          <a:p>
            <a:r>
              <a:rPr lang="en-US" dirty="0" smtClean="0"/>
              <a:t>Events involving emission of nonthermal particles are known as solar energetic particle (SEP) events</a:t>
            </a:r>
          </a:p>
          <a:p>
            <a:r>
              <a:rPr lang="en-US" dirty="0" smtClean="0"/>
              <a:t>Space weather community also uses the term solar proton events (SPEs) to specifically refer to energetic protons</a:t>
            </a:r>
          </a:p>
        </p:txBody>
      </p:sp>
    </p:spTree>
    <p:extLst>
      <p:ext uri="{BB962C8B-B14F-4D97-AF65-F5344CB8AC3E}">
        <p14:creationId xmlns:p14="http://schemas.microsoft.com/office/powerpoint/2010/main" val="23490299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mechanisms of particle acceleration</a:t>
            </a:r>
            <a:endParaRPr lang="en-US" dirty="0"/>
          </a:p>
        </p:txBody>
      </p:sp>
      <p:sp>
        <p:nvSpPr>
          <p:cNvPr id="3" name="Content Placeholder 2"/>
          <p:cNvSpPr>
            <a:spLocks noGrp="1"/>
          </p:cNvSpPr>
          <p:nvPr>
            <p:ph idx="1"/>
          </p:nvPr>
        </p:nvSpPr>
        <p:spPr>
          <a:xfrm>
            <a:off x="838200" y="1825625"/>
            <a:ext cx="3835400" cy="4351338"/>
          </a:xfrm>
        </p:spPr>
        <p:txBody>
          <a:bodyPr/>
          <a:lstStyle/>
          <a:p>
            <a:r>
              <a:rPr lang="en-US" dirty="0" smtClean="0"/>
              <a:t>Confined flares: Particle acceleration in flares</a:t>
            </a:r>
          </a:p>
          <a:p>
            <a:r>
              <a:rPr lang="en-US" dirty="0" smtClean="0"/>
              <a:t>CMEs associated with filament eruption outside Active regions: particle acceleration in shocks; ESP events</a:t>
            </a:r>
            <a:endParaRPr lang="en-US" dirty="0"/>
          </a:p>
        </p:txBody>
      </p:sp>
    </p:spTree>
    <p:extLst>
      <p:ext uri="{BB962C8B-B14F-4D97-AF65-F5344CB8AC3E}">
        <p14:creationId xmlns:p14="http://schemas.microsoft.com/office/powerpoint/2010/main" val="1487074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459" y="274638"/>
            <a:ext cx="6799941" cy="661372"/>
          </a:xfrm>
        </p:spPr>
        <p:txBody>
          <a:bodyPr>
            <a:normAutofit fontScale="90000"/>
          </a:bodyPr>
          <a:lstStyle/>
          <a:p>
            <a:r>
              <a:rPr lang="en-US" dirty="0" smtClean="0"/>
              <a:t>Confined Flare: No mass motion</a:t>
            </a:r>
            <a:endParaRPr lang="en-US" dirty="0"/>
          </a:p>
        </p:txBody>
      </p:sp>
      <p:pic>
        <p:nvPicPr>
          <p:cNvPr id="3074" name="Picture 2" descr="FR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20" y="1081320"/>
            <a:ext cx="365759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718" y="1081320"/>
            <a:ext cx="3657599"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54206" y="1589321"/>
            <a:ext cx="800989" cy="461665"/>
          </a:xfrm>
          <a:prstGeom prst="rect">
            <a:avLst/>
          </a:prstGeom>
          <a:noFill/>
        </p:spPr>
        <p:txBody>
          <a:bodyPr wrap="none" rtlCol="0">
            <a:spAutoFit/>
          </a:bodyPr>
          <a:lstStyle/>
          <a:p>
            <a:r>
              <a:rPr lang="en-US" sz="2400" dirty="0">
                <a:solidFill>
                  <a:schemeClr val="bg1"/>
                </a:solidFill>
              </a:rPr>
              <a:t>Flare</a:t>
            </a:r>
            <a:endParaRPr lang="en-US" dirty="0">
              <a:solidFill>
                <a:schemeClr val="bg1"/>
              </a:solidFill>
            </a:endParaRPr>
          </a:p>
        </p:txBody>
      </p:sp>
      <p:cxnSp>
        <p:nvCxnSpPr>
          <p:cNvPr id="7" name="Straight Arrow Connector 6"/>
          <p:cNvCxnSpPr/>
          <p:nvPr/>
        </p:nvCxnSpPr>
        <p:spPr>
          <a:xfrm flipH="1">
            <a:off x="2006605" y="2061035"/>
            <a:ext cx="85948" cy="61680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722516" y="1560295"/>
            <a:ext cx="732893" cy="461665"/>
          </a:xfrm>
          <a:prstGeom prst="rect">
            <a:avLst/>
          </a:prstGeom>
          <a:noFill/>
        </p:spPr>
        <p:txBody>
          <a:bodyPr wrap="none" rtlCol="0">
            <a:spAutoFit/>
          </a:bodyPr>
          <a:lstStyle/>
          <a:p>
            <a:r>
              <a:rPr lang="en-US" sz="2400" dirty="0">
                <a:solidFill>
                  <a:srgbClr val="0000FF"/>
                </a:solidFill>
              </a:rPr>
              <a:t>X1.5</a:t>
            </a:r>
            <a:endParaRPr lang="en-US" dirty="0">
              <a:solidFill>
                <a:srgbClr val="0000FF"/>
              </a:solidFill>
            </a:endParaRPr>
          </a:p>
        </p:txBody>
      </p:sp>
      <p:pic>
        <p:nvPicPr>
          <p:cNvPr id="9" name="Picture 8"/>
          <p:cNvPicPr>
            <a:picLocks noChangeAspect="1"/>
          </p:cNvPicPr>
          <p:nvPr/>
        </p:nvPicPr>
        <p:blipFill>
          <a:blip r:embed="rId4"/>
          <a:stretch>
            <a:fillRect/>
          </a:stretch>
        </p:blipFill>
        <p:spPr>
          <a:xfrm>
            <a:off x="7518395" y="4622577"/>
            <a:ext cx="4670975" cy="2185416"/>
          </a:xfrm>
          <a:prstGeom prst="rect">
            <a:avLst/>
          </a:prstGeom>
        </p:spPr>
      </p:pic>
      <p:sp>
        <p:nvSpPr>
          <p:cNvPr id="10" name="TextBox 9"/>
          <p:cNvSpPr txBox="1"/>
          <p:nvPr/>
        </p:nvSpPr>
        <p:spPr>
          <a:xfrm>
            <a:off x="4615543" y="4757078"/>
            <a:ext cx="2133600" cy="366481"/>
          </a:xfrm>
          <a:prstGeom prst="rect">
            <a:avLst/>
          </a:prstGeom>
          <a:noFill/>
        </p:spPr>
        <p:txBody>
          <a:bodyPr wrap="square" rtlCol="0">
            <a:spAutoFit/>
          </a:bodyPr>
          <a:lstStyle/>
          <a:p>
            <a:r>
              <a:rPr lang="en-US" dirty="0" smtClean="0"/>
              <a:t>Universal Time</a:t>
            </a:r>
            <a:endParaRPr lang="en-US" dirty="0"/>
          </a:p>
        </p:txBody>
      </p:sp>
      <p:sp>
        <p:nvSpPr>
          <p:cNvPr id="5" name="Oval 4"/>
          <p:cNvSpPr/>
          <p:nvPr/>
        </p:nvSpPr>
        <p:spPr>
          <a:xfrm>
            <a:off x="10784115" y="5138057"/>
            <a:ext cx="1117600" cy="12917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331199" y="4934861"/>
            <a:ext cx="2390329" cy="369332"/>
          </a:xfrm>
          <a:prstGeom prst="rect">
            <a:avLst/>
          </a:prstGeom>
          <a:noFill/>
        </p:spPr>
        <p:txBody>
          <a:bodyPr wrap="square" rtlCol="0">
            <a:spAutoFit/>
          </a:bodyPr>
          <a:lstStyle/>
          <a:p>
            <a:r>
              <a:rPr lang="en-US" dirty="0" smtClean="0"/>
              <a:t>No metric radio bursts</a:t>
            </a:r>
            <a:endParaRPr lang="en-US"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758" y="645720"/>
            <a:ext cx="3657600" cy="3657600"/>
          </a:xfrm>
          <a:prstGeom prst="rect">
            <a:avLst/>
          </a:prstGeom>
        </p:spPr>
      </p:pic>
      <p:pic>
        <p:nvPicPr>
          <p:cNvPr id="12" name="Picture 11"/>
          <p:cNvPicPr>
            <a:picLocks noChangeAspect="1"/>
          </p:cNvPicPr>
          <p:nvPr/>
        </p:nvPicPr>
        <p:blipFill>
          <a:blip r:embed="rId6"/>
          <a:stretch>
            <a:fillRect/>
          </a:stretch>
        </p:blipFill>
        <p:spPr>
          <a:xfrm>
            <a:off x="3980543" y="4858676"/>
            <a:ext cx="3562350" cy="1895475"/>
          </a:xfrm>
          <a:prstGeom prst="rect">
            <a:avLst/>
          </a:prstGeom>
        </p:spPr>
      </p:pic>
      <p:sp>
        <p:nvSpPr>
          <p:cNvPr id="13" name="Rectangle 12"/>
          <p:cNvSpPr/>
          <p:nvPr/>
        </p:nvSpPr>
        <p:spPr>
          <a:xfrm>
            <a:off x="9463314" y="936010"/>
            <a:ext cx="435429" cy="29247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0160000" y="1088571"/>
            <a:ext cx="1320800" cy="646331"/>
          </a:xfrm>
          <a:prstGeom prst="rect">
            <a:avLst/>
          </a:prstGeom>
          <a:noFill/>
        </p:spPr>
        <p:txBody>
          <a:bodyPr wrap="square" rtlCol="0">
            <a:spAutoFit/>
          </a:bodyPr>
          <a:lstStyle/>
          <a:p>
            <a:r>
              <a:rPr lang="en-US" dirty="0" smtClean="0">
                <a:solidFill>
                  <a:schemeClr val="bg1"/>
                </a:solidFill>
              </a:rPr>
              <a:t>No IP radio</a:t>
            </a:r>
          </a:p>
          <a:p>
            <a:r>
              <a:rPr lang="en-US" dirty="0" smtClean="0">
                <a:solidFill>
                  <a:schemeClr val="bg1"/>
                </a:solidFill>
              </a:rPr>
              <a:t>emission</a:t>
            </a:r>
            <a:endParaRPr lang="en-US" dirty="0">
              <a:solidFill>
                <a:schemeClr val="bg1"/>
              </a:solidFill>
            </a:endParaRPr>
          </a:p>
        </p:txBody>
      </p:sp>
      <p:sp>
        <p:nvSpPr>
          <p:cNvPr id="17" name="TextBox 16"/>
          <p:cNvSpPr txBox="1"/>
          <p:nvPr/>
        </p:nvSpPr>
        <p:spPr>
          <a:xfrm>
            <a:off x="71723" y="4836899"/>
            <a:ext cx="403310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000FF"/>
                </a:solidFill>
              </a:rPr>
              <a:t>Microwave burst, X-rays  </a:t>
            </a:r>
            <a:r>
              <a:rPr lang="en-US" dirty="0" smtClean="0">
                <a:solidFill>
                  <a:srgbClr val="0000FF"/>
                </a:solidFill>
                <a:sym typeface="Wingdings" panose="05000000000000000000" pitchFamily="2" charset="2"/>
              </a:rPr>
              <a:t> </a:t>
            </a:r>
            <a:r>
              <a:rPr lang="en-US" dirty="0" smtClean="0">
                <a:solidFill>
                  <a:srgbClr val="0000FF"/>
                </a:solidFill>
              </a:rPr>
              <a:t>nonthermal electrons propagating toward the Sun</a:t>
            </a:r>
          </a:p>
          <a:p>
            <a:pPr marL="285750" indent="-285750">
              <a:buFont typeface="Arial" panose="020B0604020202020204" pitchFamily="34" charset="0"/>
              <a:buChar char="•"/>
            </a:pPr>
            <a:r>
              <a:rPr lang="en-US" dirty="0" smtClean="0">
                <a:solidFill>
                  <a:srgbClr val="0000FF"/>
                </a:solidFill>
              </a:rPr>
              <a:t>No metric radio bursts </a:t>
            </a:r>
            <a:r>
              <a:rPr lang="en-US" dirty="0" smtClean="0">
                <a:solidFill>
                  <a:srgbClr val="0000FF"/>
                </a:solidFill>
                <a:sym typeface="Wingdings" panose="05000000000000000000" pitchFamily="2" charset="2"/>
              </a:rPr>
              <a:t> no </a:t>
            </a:r>
          </a:p>
          <a:p>
            <a:r>
              <a:rPr lang="en-US" dirty="0">
                <a:solidFill>
                  <a:srgbClr val="0000FF"/>
                </a:solidFill>
                <a:sym typeface="Wingdings" panose="05000000000000000000" pitchFamily="2" charset="2"/>
              </a:rPr>
              <a:t> </a:t>
            </a:r>
            <a:r>
              <a:rPr lang="en-US" dirty="0" smtClean="0">
                <a:solidFill>
                  <a:srgbClr val="0000FF"/>
                </a:solidFill>
                <a:sym typeface="Wingdings" panose="05000000000000000000" pitchFamily="2" charset="2"/>
              </a:rPr>
              <a:t>     electrons away from the Sun</a:t>
            </a:r>
          </a:p>
          <a:p>
            <a:pPr marL="285750" indent="-285750">
              <a:buFont typeface="Arial" panose="020B0604020202020204" pitchFamily="34" charset="0"/>
              <a:buChar char="•"/>
            </a:pPr>
            <a:r>
              <a:rPr lang="en-US" dirty="0" smtClean="0">
                <a:solidFill>
                  <a:srgbClr val="0000FF"/>
                </a:solidFill>
                <a:sym typeface="Wingdings" panose="05000000000000000000" pitchFamily="2" charset="2"/>
              </a:rPr>
              <a:t>No </a:t>
            </a:r>
            <a:r>
              <a:rPr lang="en-US" dirty="0" smtClean="0">
                <a:solidFill>
                  <a:srgbClr val="0000FF"/>
                </a:solidFill>
              </a:rPr>
              <a:t>Interplanetary radio emission</a:t>
            </a:r>
          </a:p>
          <a:p>
            <a:pPr marL="285750" indent="-285750">
              <a:buFont typeface="Arial" panose="020B0604020202020204" pitchFamily="34" charset="0"/>
              <a:buChar char="•"/>
            </a:pPr>
            <a:r>
              <a:rPr lang="en-US" dirty="0" smtClean="0">
                <a:solidFill>
                  <a:srgbClr val="0000FF"/>
                </a:solidFill>
              </a:rPr>
              <a:t>No SEP event</a:t>
            </a:r>
            <a:endParaRPr lang="en-US" dirty="0">
              <a:solidFill>
                <a:srgbClr val="0000FF"/>
              </a:solidFill>
            </a:endParaRPr>
          </a:p>
        </p:txBody>
      </p:sp>
    </p:spTree>
    <p:extLst>
      <p:ext uri="{BB962C8B-B14F-4D97-AF65-F5344CB8AC3E}">
        <p14:creationId xmlns:p14="http://schemas.microsoft.com/office/powerpoint/2010/main" val="391901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7744"/>
          </a:xfrm>
        </p:spPr>
        <p:txBody>
          <a:bodyPr>
            <a:normAutofit fontScale="90000"/>
          </a:bodyPr>
          <a:lstStyle/>
          <a:p>
            <a:r>
              <a:rPr lang="en-US" dirty="0" smtClean="0"/>
              <a:t>Eruptive Flare: CME involved</a:t>
            </a:r>
            <a:endParaRPr lang="en-US" dirty="0"/>
          </a:p>
        </p:txBody>
      </p:sp>
      <p:pic>
        <p:nvPicPr>
          <p:cNvPr id="1026" name="Picture 2" descr="FR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6" y="1113984"/>
            <a:ext cx="3657599" cy="36576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FR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8966" y="1113984"/>
            <a:ext cx="3657599"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27923" y="1520389"/>
            <a:ext cx="732893" cy="461665"/>
          </a:xfrm>
          <a:prstGeom prst="rect">
            <a:avLst/>
          </a:prstGeom>
          <a:noFill/>
        </p:spPr>
        <p:txBody>
          <a:bodyPr wrap="none" rtlCol="0">
            <a:spAutoFit/>
          </a:bodyPr>
          <a:lstStyle/>
          <a:p>
            <a:r>
              <a:rPr lang="en-US" sz="2400" dirty="0">
                <a:solidFill>
                  <a:srgbClr val="FF0000"/>
                </a:solidFill>
              </a:rPr>
              <a:t>X1.5</a:t>
            </a:r>
          </a:p>
        </p:txBody>
      </p:sp>
      <p:sp>
        <p:nvSpPr>
          <p:cNvPr id="3" name="TextBox 2"/>
          <p:cNvSpPr txBox="1"/>
          <p:nvPr/>
        </p:nvSpPr>
        <p:spPr>
          <a:xfrm>
            <a:off x="976090" y="3142356"/>
            <a:ext cx="809452" cy="707886"/>
          </a:xfrm>
          <a:prstGeom prst="rect">
            <a:avLst/>
          </a:prstGeom>
          <a:noFill/>
        </p:spPr>
        <p:txBody>
          <a:bodyPr wrap="none" rtlCol="0">
            <a:spAutoFit/>
          </a:bodyPr>
          <a:lstStyle/>
          <a:p>
            <a:r>
              <a:rPr lang="en-US" sz="2000" dirty="0">
                <a:solidFill>
                  <a:schemeClr val="bg1"/>
                </a:solidFill>
              </a:rPr>
              <a:t>EUV</a:t>
            </a:r>
          </a:p>
          <a:p>
            <a:r>
              <a:rPr lang="en-US" sz="2000" dirty="0">
                <a:solidFill>
                  <a:schemeClr val="bg1"/>
                </a:solidFill>
              </a:rPr>
              <a:t>WAVE</a:t>
            </a:r>
            <a:endParaRPr lang="en-US" sz="2000" dirty="0"/>
          </a:p>
        </p:txBody>
      </p:sp>
      <p:sp>
        <p:nvSpPr>
          <p:cNvPr id="5" name="TextBox 4"/>
          <p:cNvSpPr txBox="1"/>
          <p:nvPr/>
        </p:nvSpPr>
        <p:spPr>
          <a:xfrm>
            <a:off x="1767125" y="1338175"/>
            <a:ext cx="800989" cy="461665"/>
          </a:xfrm>
          <a:prstGeom prst="rect">
            <a:avLst/>
          </a:prstGeom>
          <a:noFill/>
        </p:spPr>
        <p:txBody>
          <a:bodyPr wrap="none" rtlCol="0">
            <a:spAutoFit/>
          </a:bodyPr>
          <a:lstStyle/>
          <a:p>
            <a:r>
              <a:rPr lang="en-US" sz="2400" dirty="0">
                <a:solidFill>
                  <a:schemeClr val="bg1"/>
                </a:solidFill>
              </a:rPr>
              <a:t>Flare</a:t>
            </a:r>
            <a:endParaRPr lang="en-US" dirty="0">
              <a:solidFill>
                <a:schemeClr val="bg1"/>
              </a:solidFill>
            </a:endParaRPr>
          </a:p>
        </p:txBody>
      </p:sp>
      <p:cxnSp>
        <p:nvCxnSpPr>
          <p:cNvPr id="7" name="Straight Arrow Connector 6"/>
          <p:cNvCxnSpPr/>
          <p:nvPr/>
        </p:nvCxnSpPr>
        <p:spPr>
          <a:xfrm flipH="1">
            <a:off x="2140864" y="2228008"/>
            <a:ext cx="85948" cy="61680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18736" y="3624120"/>
            <a:ext cx="761747" cy="461665"/>
          </a:xfrm>
          <a:prstGeom prst="rect">
            <a:avLst/>
          </a:prstGeom>
          <a:noFill/>
        </p:spPr>
        <p:txBody>
          <a:bodyPr wrap="none" rtlCol="0">
            <a:spAutoFit/>
          </a:bodyPr>
          <a:lstStyle/>
          <a:p>
            <a:r>
              <a:rPr lang="en-US" sz="2400" dirty="0">
                <a:solidFill>
                  <a:schemeClr val="bg1"/>
                </a:solidFill>
              </a:rPr>
              <a:t>CME</a:t>
            </a:r>
            <a:endParaRPr lang="en-US" dirty="0">
              <a:solidFill>
                <a:schemeClr val="bg1"/>
              </a:solidFill>
            </a:endParaRPr>
          </a:p>
        </p:txBody>
      </p:sp>
      <p:sp>
        <p:nvSpPr>
          <p:cNvPr id="6" name="TextBox 5"/>
          <p:cNvSpPr txBox="1"/>
          <p:nvPr/>
        </p:nvSpPr>
        <p:spPr>
          <a:xfrm>
            <a:off x="2910125" y="2323749"/>
            <a:ext cx="918841" cy="461665"/>
          </a:xfrm>
          <a:prstGeom prst="rect">
            <a:avLst/>
          </a:prstGeom>
          <a:noFill/>
        </p:spPr>
        <p:txBody>
          <a:bodyPr wrap="none" rtlCol="0">
            <a:spAutoFit/>
          </a:bodyPr>
          <a:lstStyle/>
          <a:p>
            <a:r>
              <a:rPr lang="en-US" sz="2400" dirty="0">
                <a:solidFill>
                  <a:schemeClr val="bg1"/>
                </a:solidFill>
              </a:rPr>
              <a:t>Shock</a:t>
            </a:r>
            <a:endParaRPr lang="en-US" dirty="0">
              <a:solidFill>
                <a:schemeClr val="bg1"/>
              </a:solidFill>
            </a:endParaRPr>
          </a:p>
        </p:txBody>
      </p:sp>
      <p:cxnSp>
        <p:nvCxnSpPr>
          <p:cNvPr id="12" name="Straight Arrow Connector 11"/>
          <p:cNvCxnSpPr/>
          <p:nvPr/>
        </p:nvCxnSpPr>
        <p:spPr>
          <a:xfrm flipH="1">
            <a:off x="2910124" y="2706982"/>
            <a:ext cx="381000" cy="30840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stretch>
            <a:fillRect/>
          </a:stretch>
        </p:blipFill>
        <p:spPr>
          <a:xfrm>
            <a:off x="7445793" y="4591391"/>
            <a:ext cx="4705350" cy="2181225"/>
          </a:xfrm>
          <a:prstGeom prst="rect">
            <a:avLst/>
          </a:prstGeom>
        </p:spPr>
      </p:pic>
      <p:cxnSp>
        <p:nvCxnSpPr>
          <p:cNvPr id="15" name="Straight Arrow Connector 14"/>
          <p:cNvCxnSpPr/>
          <p:nvPr/>
        </p:nvCxnSpPr>
        <p:spPr>
          <a:xfrm flipV="1">
            <a:off x="1596573" y="2948267"/>
            <a:ext cx="345316" cy="53880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717141" y="4713536"/>
            <a:ext cx="2133600" cy="366481"/>
          </a:xfrm>
          <a:prstGeom prst="rect">
            <a:avLst/>
          </a:prstGeom>
          <a:noFill/>
        </p:spPr>
        <p:txBody>
          <a:bodyPr wrap="square" rtlCol="0">
            <a:spAutoFit/>
          </a:bodyPr>
          <a:lstStyle/>
          <a:p>
            <a:r>
              <a:rPr lang="en-US" dirty="0" smtClean="0"/>
              <a:t>Universal Time</a:t>
            </a:r>
            <a:endParaRPr lang="en-US" dirty="0"/>
          </a:p>
        </p:txBody>
      </p:sp>
      <p:sp>
        <p:nvSpPr>
          <p:cNvPr id="18" name="TextBox 17"/>
          <p:cNvSpPr txBox="1"/>
          <p:nvPr/>
        </p:nvSpPr>
        <p:spPr>
          <a:xfrm flipH="1">
            <a:off x="7970520" y="5050970"/>
            <a:ext cx="868681" cy="923330"/>
          </a:xfrm>
          <a:prstGeom prst="rect">
            <a:avLst/>
          </a:prstGeom>
          <a:noFill/>
        </p:spPr>
        <p:txBody>
          <a:bodyPr wrap="square" rtlCol="0">
            <a:spAutoFit/>
          </a:bodyPr>
          <a:lstStyle/>
          <a:p>
            <a:r>
              <a:rPr lang="en-US" dirty="0" smtClean="0"/>
              <a:t>Type III</a:t>
            </a:r>
          </a:p>
          <a:p>
            <a:r>
              <a:rPr lang="en-US" dirty="0" smtClean="0"/>
              <a:t>Type II</a:t>
            </a:r>
          </a:p>
          <a:p>
            <a:r>
              <a:rPr lang="en-US" dirty="0" smtClean="0"/>
              <a:t>Type IV</a:t>
            </a:r>
            <a:endParaRPr lang="en-US" dirty="0"/>
          </a:p>
        </p:txBody>
      </p:sp>
      <p:sp>
        <p:nvSpPr>
          <p:cNvPr id="19" name="TextBox 18"/>
          <p:cNvSpPr txBox="1"/>
          <p:nvPr/>
        </p:nvSpPr>
        <p:spPr>
          <a:xfrm>
            <a:off x="100751" y="4967525"/>
            <a:ext cx="40331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000FF"/>
                </a:solidFill>
              </a:rPr>
              <a:t>Radio bursts </a:t>
            </a:r>
            <a:r>
              <a:rPr lang="en-US" dirty="0" smtClean="0">
                <a:solidFill>
                  <a:srgbClr val="0000FF"/>
                </a:solidFill>
                <a:sym typeface="Wingdings" panose="05000000000000000000" pitchFamily="2" charset="2"/>
              </a:rPr>
              <a:t> </a:t>
            </a:r>
            <a:r>
              <a:rPr lang="en-US" dirty="0" smtClean="0">
                <a:solidFill>
                  <a:srgbClr val="0000FF"/>
                </a:solidFill>
              </a:rPr>
              <a:t>nonthermal electrons propagating away from the Sun</a:t>
            </a:r>
          </a:p>
          <a:p>
            <a:pPr marL="285750" indent="-285750">
              <a:buFont typeface="Arial" panose="020B0604020202020204" pitchFamily="34" charset="0"/>
              <a:buChar char="•"/>
            </a:pPr>
            <a:r>
              <a:rPr lang="en-US" dirty="0" smtClean="0">
                <a:solidFill>
                  <a:srgbClr val="0000FF"/>
                </a:solidFill>
              </a:rPr>
              <a:t>X-ray emission </a:t>
            </a:r>
            <a:r>
              <a:rPr lang="en-US" dirty="0" smtClean="0">
                <a:solidFill>
                  <a:srgbClr val="0000FF"/>
                </a:solidFill>
                <a:sym typeface="Wingdings" panose="05000000000000000000" pitchFamily="2" charset="2"/>
              </a:rPr>
              <a:t> </a:t>
            </a:r>
            <a:r>
              <a:rPr lang="en-US" dirty="0" smtClean="0">
                <a:solidFill>
                  <a:srgbClr val="0000FF"/>
                </a:solidFill>
              </a:rPr>
              <a:t>electrons propagating toward the Sun</a:t>
            </a:r>
          </a:p>
          <a:p>
            <a:pPr marL="285750" indent="-285750">
              <a:buFont typeface="Arial" panose="020B0604020202020204" pitchFamily="34" charset="0"/>
              <a:buChar char="•"/>
            </a:pPr>
            <a:r>
              <a:rPr lang="en-US" dirty="0" smtClean="0">
                <a:solidFill>
                  <a:srgbClr val="0000FF"/>
                </a:solidFill>
              </a:rPr>
              <a:t>Interplanetary type II</a:t>
            </a:r>
          </a:p>
          <a:p>
            <a:pPr marL="285750" indent="-285750">
              <a:buFont typeface="Arial" panose="020B0604020202020204" pitchFamily="34" charset="0"/>
              <a:buChar char="•"/>
            </a:pPr>
            <a:r>
              <a:rPr lang="en-US" dirty="0" smtClean="0">
                <a:solidFill>
                  <a:srgbClr val="0000FF"/>
                </a:solidFill>
              </a:rPr>
              <a:t>Large SEP event</a:t>
            </a:r>
            <a:endParaRPr lang="en-US" dirty="0">
              <a:solidFill>
                <a:srgbClr val="0000FF"/>
              </a:solidFill>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5616" y="445598"/>
            <a:ext cx="3657600" cy="3657600"/>
          </a:xfrm>
          <a:prstGeom prst="rect">
            <a:avLst/>
          </a:prstGeom>
        </p:spPr>
      </p:pic>
      <p:pic>
        <p:nvPicPr>
          <p:cNvPr id="21" name="Picture 20"/>
          <p:cNvPicPr>
            <a:picLocks noChangeAspect="1"/>
          </p:cNvPicPr>
          <p:nvPr/>
        </p:nvPicPr>
        <p:blipFill>
          <a:blip r:embed="rId6"/>
          <a:stretch>
            <a:fillRect/>
          </a:stretch>
        </p:blipFill>
        <p:spPr>
          <a:xfrm>
            <a:off x="4072971" y="4816994"/>
            <a:ext cx="3524250" cy="1885950"/>
          </a:xfrm>
          <a:prstGeom prst="rect">
            <a:avLst/>
          </a:prstGeom>
        </p:spPr>
      </p:pic>
    </p:spTree>
    <p:extLst>
      <p:ext uri="{BB962C8B-B14F-4D97-AF65-F5344CB8AC3E}">
        <p14:creationId xmlns:p14="http://schemas.microsoft.com/office/powerpoint/2010/main" val="314339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400" dirty="0"/>
          </a:p>
          <a:p>
            <a:pPr>
              <a:spcBef>
                <a:spcPct val="0"/>
              </a:spcBef>
              <a:buFontTx/>
              <a:buNone/>
            </a:pPr>
            <a:r>
              <a:rPr lang="en-US" altLang="en-US" sz="1400" dirty="0"/>
              <a:t>2007 July 5 IAGA  ASIV034</a:t>
            </a:r>
          </a:p>
        </p:txBody>
      </p:sp>
      <p:sp>
        <p:nvSpPr>
          <p:cNvPr id="13316" name="Rectangle 2"/>
          <p:cNvSpPr>
            <a:spLocks noGrp="1" noChangeArrowheads="1"/>
          </p:cNvSpPr>
          <p:nvPr>
            <p:ph type="title"/>
          </p:nvPr>
        </p:nvSpPr>
        <p:spPr>
          <a:xfrm>
            <a:off x="1828800" y="-228600"/>
            <a:ext cx="8229600" cy="1143000"/>
          </a:xfrm>
        </p:spPr>
        <p:txBody>
          <a:bodyPr/>
          <a:lstStyle/>
          <a:p>
            <a:pPr eaLnBrk="1" hangingPunct="1"/>
            <a:r>
              <a:rPr lang="en-US" altLang="en-US" dirty="0" smtClean="0"/>
              <a:t>A Generic CME</a:t>
            </a:r>
          </a:p>
        </p:txBody>
      </p:sp>
      <p:grpSp>
        <p:nvGrpSpPr>
          <p:cNvPr id="13317" name="Group 4"/>
          <p:cNvGrpSpPr>
            <a:grpSpLocks/>
          </p:cNvGrpSpPr>
          <p:nvPr/>
        </p:nvGrpSpPr>
        <p:grpSpPr bwMode="auto">
          <a:xfrm>
            <a:off x="3733801" y="914401"/>
            <a:ext cx="4486275" cy="5457825"/>
            <a:chOff x="84" y="672"/>
            <a:chExt cx="2826" cy="3438"/>
          </a:xfrm>
        </p:grpSpPr>
        <p:pic>
          <p:nvPicPr>
            <p:cNvPr id="13318" name="Picture 5" descr="EP_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1314"/>
              <a:ext cx="2670" cy="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6"/>
            <p:cNvSpPr>
              <a:spLocks noChangeArrowheads="1"/>
            </p:cNvSpPr>
            <p:nvPr/>
          </p:nvSpPr>
          <p:spPr bwMode="auto">
            <a:xfrm>
              <a:off x="432" y="2889"/>
              <a:ext cx="7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ja-JP" sz="1800" b="1" dirty="0">
                  <a:ea typeface="MS PGothic" panose="020B0600070205080204" pitchFamily="34" charset="-128"/>
                </a:rPr>
                <a:t>flux rope</a:t>
              </a:r>
            </a:p>
          </p:txBody>
        </p:sp>
        <p:sp>
          <p:nvSpPr>
            <p:cNvPr id="13320" name="Line 7"/>
            <p:cNvSpPr>
              <a:spLocks noChangeShapeType="1"/>
            </p:cNvSpPr>
            <p:nvPr/>
          </p:nvSpPr>
          <p:spPr bwMode="auto">
            <a:xfrm flipV="1">
              <a:off x="720" y="2400"/>
              <a:ext cx="432" cy="48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321" name="Rectangle 8"/>
            <p:cNvSpPr>
              <a:spLocks noChangeArrowheads="1"/>
            </p:cNvSpPr>
            <p:nvPr/>
          </p:nvSpPr>
          <p:spPr bwMode="auto">
            <a:xfrm>
              <a:off x="84" y="3168"/>
              <a:ext cx="6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ja-JP" sz="1800" b="1" dirty="0">
                  <a:ea typeface="MS PGothic" panose="020B0600070205080204" pitchFamily="34" charset="-128"/>
                </a:rPr>
                <a:t>Current </a:t>
              </a:r>
            </a:p>
            <a:p>
              <a:pPr eaLnBrk="1" hangingPunct="1">
                <a:spcBef>
                  <a:spcPct val="0"/>
                </a:spcBef>
                <a:buFontTx/>
                <a:buNone/>
              </a:pPr>
              <a:r>
                <a:rPr lang="en-US" altLang="ja-JP" sz="1800" b="1" dirty="0">
                  <a:ea typeface="MS PGothic" panose="020B0600070205080204" pitchFamily="34" charset="-128"/>
                </a:rPr>
                <a:t>sheet</a:t>
              </a:r>
            </a:p>
          </p:txBody>
        </p:sp>
        <p:sp>
          <p:nvSpPr>
            <p:cNvPr id="13322" name="Line 9"/>
            <p:cNvSpPr>
              <a:spLocks noChangeShapeType="1"/>
            </p:cNvSpPr>
            <p:nvPr/>
          </p:nvSpPr>
          <p:spPr bwMode="auto">
            <a:xfrm flipV="1">
              <a:off x="720" y="3120"/>
              <a:ext cx="720" cy="19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323" name="Line 10"/>
            <p:cNvSpPr>
              <a:spLocks noChangeShapeType="1"/>
            </p:cNvSpPr>
            <p:nvPr/>
          </p:nvSpPr>
          <p:spPr bwMode="auto">
            <a:xfrm flipV="1">
              <a:off x="1440" y="1056"/>
              <a:ext cx="0" cy="288"/>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324" name="Rectangle 11"/>
            <p:cNvSpPr>
              <a:spLocks noChangeArrowheads="1"/>
            </p:cNvSpPr>
            <p:nvPr/>
          </p:nvSpPr>
          <p:spPr bwMode="auto">
            <a:xfrm>
              <a:off x="144" y="3744"/>
              <a:ext cx="1431"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ja-JP" sz="1600" b="1" dirty="0">
                  <a:ea typeface="MS PGothic" panose="020B0600070205080204" pitchFamily="34" charset="-128"/>
                </a:rPr>
                <a:t>Post-Eruption Arcade</a:t>
              </a:r>
            </a:p>
            <a:p>
              <a:pPr eaLnBrk="1" hangingPunct="1">
                <a:spcBef>
                  <a:spcPct val="0"/>
                </a:spcBef>
                <a:buFontTx/>
                <a:buNone/>
              </a:pPr>
              <a:r>
                <a:rPr lang="en-US" altLang="ja-JP" sz="1600" b="1" dirty="0">
                  <a:ea typeface="MS PGothic" panose="020B0600070205080204" pitchFamily="34" charset="-128"/>
                </a:rPr>
                <a:t>(Flare loops) </a:t>
              </a:r>
            </a:p>
          </p:txBody>
        </p:sp>
        <p:sp>
          <p:nvSpPr>
            <p:cNvPr id="13325" name="Line 12"/>
            <p:cNvSpPr>
              <a:spLocks noChangeShapeType="1"/>
            </p:cNvSpPr>
            <p:nvPr/>
          </p:nvSpPr>
          <p:spPr bwMode="auto">
            <a:xfrm flipV="1">
              <a:off x="1296" y="3360"/>
              <a:ext cx="240" cy="48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326" name="Oval 13"/>
            <p:cNvSpPr>
              <a:spLocks noChangeArrowheads="1"/>
            </p:cNvSpPr>
            <p:nvPr/>
          </p:nvSpPr>
          <p:spPr bwMode="auto">
            <a:xfrm>
              <a:off x="864" y="3600"/>
              <a:ext cx="288" cy="144"/>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600" dirty="0"/>
            </a:p>
          </p:txBody>
        </p:sp>
        <p:sp>
          <p:nvSpPr>
            <p:cNvPr id="13327" name="Oval 14"/>
            <p:cNvSpPr>
              <a:spLocks noChangeArrowheads="1"/>
            </p:cNvSpPr>
            <p:nvPr/>
          </p:nvSpPr>
          <p:spPr bwMode="auto">
            <a:xfrm>
              <a:off x="1776" y="3600"/>
              <a:ext cx="288" cy="144"/>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600" dirty="0"/>
            </a:p>
          </p:txBody>
        </p:sp>
        <p:sp>
          <p:nvSpPr>
            <p:cNvPr id="13328" name="Line 15"/>
            <p:cNvSpPr>
              <a:spLocks noChangeShapeType="1"/>
            </p:cNvSpPr>
            <p:nvPr/>
          </p:nvSpPr>
          <p:spPr bwMode="auto">
            <a:xfrm flipV="1">
              <a:off x="1920" y="3216"/>
              <a:ext cx="48" cy="384"/>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329" name="Text Box 16"/>
            <p:cNvSpPr txBox="1">
              <a:spLocks noChangeArrowheads="1"/>
            </p:cNvSpPr>
            <p:nvPr/>
          </p:nvSpPr>
          <p:spPr bwMode="auto">
            <a:xfrm>
              <a:off x="2006" y="3124"/>
              <a:ext cx="70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n-US" sz="1600" dirty="0">
                  <a:latin typeface="Bookman Old Style" panose="02050604050505020204" pitchFamily="18" charset="0"/>
                  <a:cs typeface="Andalus" panose="02020603050405020304" pitchFamily="18" charset="-78"/>
                </a:rPr>
                <a:t>γ</a:t>
              </a:r>
              <a:r>
                <a:rPr lang="en-US" altLang="en-US" sz="1600" dirty="0">
                  <a:latin typeface="Bookman Old Style" panose="02050604050505020204" pitchFamily="18" charset="0"/>
                  <a:cs typeface="Andalus" panose="02020603050405020304" pitchFamily="18" charset="-78"/>
                </a:rPr>
                <a:t>,</a:t>
              </a:r>
              <a:r>
                <a:rPr lang="en-US" altLang="en-US" sz="1600" dirty="0"/>
                <a:t>X-rays,n</a:t>
              </a:r>
            </a:p>
          </p:txBody>
        </p:sp>
        <p:sp>
          <p:nvSpPr>
            <p:cNvPr id="13330" name="Oval 17"/>
            <p:cNvSpPr>
              <a:spLocks noChangeArrowheads="1"/>
            </p:cNvSpPr>
            <p:nvPr/>
          </p:nvSpPr>
          <p:spPr bwMode="auto">
            <a:xfrm>
              <a:off x="1008" y="3360"/>
              <a:ext cx="240" cy="144"/>
            </a:xfrm>
            <a:prstGeom prst="ellipse">
              <a:avLst/>
            </a:prstGeom>
            <a:noFill/>
            <a:ln w="952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600" dirty="0"/>
            </a:p>
          </p:txBody>
        </p:sp>
        <p:sp>
          <p:nvSpPr>
            <p:cNvPr id="13331" name="Text Box 18"/>
            <p:cNvSpPr txBox="1">
              <a:spLocks noChangeArrowheads="1"/>
            </p:cNvSpPr>
            <p:nvPr/>
          </p:nvSpPr>
          <p:spPr bwMode="auto">
            <a:xfrm>
              <a:off x="624" y="3340"/>
              <a:ext cx="3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dirty="0">
                  <a:solidFill>
                    <a:srgbClr val="3333FF"/>
                  </a:solidFill>
                </a:rPr>
                <a:t>IV,µ</a:t>
              </a:r>
            </a:p>
          </p:txBody>
        </p:sp>
        <p:sp>
          <p:nvSpPr>
            <p:cNvPr id="13332" name="Text Box 19"/>
            <p:cNvSpPr txBox="1">
              <a:spLocks noChangeArrowheads="1"/>
            </p:cNvSpPr>
            <p:nvPr/>
          </p:nvSpPr>
          <p:spPr bwMode="auto">
            <a:xfrm>
              <a:off x="1622" y="839"/>
              <a:ext cx="7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t>Solar wind</a:t>
              </a:r>
            </a:p>
          </p:txBody>
        </p:sp>
        <p:sp>
          <p:nvSpPr>
            <p:cNvPr id="13333" name="AutoShape 20"/>
            <p:cNvSpPr>
              <a:spLocks noChangeArrowheads="1"/>
            </p:cNvSpPr>
            <p:nvPr/>
          </p:nvSpPr>
          <p:spPr bwMode="auto">
            <a:xfrm>
              <a:off x="240" y="1392"/>
              <a:ext cx="576" cy="576"/>
            </a:xfrm>
            <a:prstGeom prst="irregularSeal2">
              <a:avLst/>
            </a:prstGeom>
            <a:solidFill>
              <a:srgbClr val="FF9FF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t>p,…</a:t>
              </a:r>
            </a:p>
          </p:txBody>
        </p:sp>
        <p:sp>
          <p:nvSpPr>
            <p:cNvPr id="13334" name="AutoShape 21"/>
            <p:cNvSpPr>
              <a:spLocks noChangeArrowheads="1"/>
            </p:cNvSpPr>
            <p:nvPr/>
          </p:nvSpPr>
          <p:spPr bwMode="auto">
            <a:xfrm>
              <a:off x="2064" y="1296"/>
              <a:ext cx="432" cy="432"/>
            </a:xfrm>
            <a:prstGeom prst="irregularSeal1">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t>e</a:t>
              </a:r>
            </a:p>
          </p:txBody>
        </p:sp>
        <p:sp>
          <p:nvSpPr>
            <p:cNvPr id="13335" name="AutoShape 22"/>
            <p:cNvSpPr>
              <a:spLocks noChangeArrowheads="1"/>
            </p:cNvSpPr>
            <p:nvPr/>
          </p:nvSpPr>
          <p:spPr bwMode="auto">
            <a:xfrm>
              <a:off x="1344" y="2784"/>
              <a:ext cx="288" cy="240"/>
            </a:xfrm>
            <a:prstGeom prst="irregularSeal1">
              <a:avLst/>
            </a:prstGeom>
            <a:solidFill>
              <a:srgbClr val="C9C9D5"/>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dirty="0"/>
                <a:t>ep</a:t>
              </a:r>
            </a:p>
          </p:txBody>
        </p:sp>
        <p:sp>
          <p:nvSpPr>
            <p:cNvPr id="13336" name="Line 23"/>
            <p:cNvSpPr>
              <a:spLocks noChangeShapeType="1"/>
            </p:cNvSpPr>
            <p:nvPr/>
          </p:nvSpPr>
          <p:spPr bwMode="auto">
            <a:xfrm flipV="1">
              <a:off x="2016" y="672"/>
              <a:ext cx="0" cy="14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337" name="Text Box 24"/>
            <p:cNvSpPr txBox="1">
              <a:spLocks noChangeArrowheads="1"/>
            </p:cNvSpPr>
            <p:nvPr/>
          </p:nvSpPr>
          <p:spPr bwMode="auto">
            <a:xfrm>
              <a:off x="1814" y="1175"/>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t>II</a:t>
              </a:r>
            </a:p>
          </p:txBody>
        </p:sp>
      </p:grpSp>
      <p:sp>
        <p:nvSpPr>
          <p:cNvPr id="2" name="TextBox 1"/>
          <p:cNvSpPr txBox="1"/>
          <p:nvPr/>
        </p:nvSpPr>
        <p:spPr>
          <a:xfrm>
            <a:off x="7808686" y="5965371"/>
            <a:ext cx="3505575" cy="646331"/>
          </a:xfrm>
          <a:prstGeom prst="rect">
            <a:avLst/>
          </a:prstGeom>
          <a:noFill/>
        </p:spPr>
        <p:txBody>
          <a:bodyPr wrap="none" rtlCol="0">
            <a:spAutoFit/>
          </a:bodyPr>
          <a:lstStyle/>
          <a:p>
            <a:r>
              <a:rPr lang="en-US" dirty="0" smtClean="0"/>
              <a:t>Gopalswamy 2006</a:t>
            </a:r>
          </a:p>
          <a:p>
            <a:r>
              <a:rPr lang="en-US" dirty="0" smtClean="0"/>
              <a:t>adapted from Martens &amp; Kuin 1989</a:t>
            </a:r>
            <a:endParaRPr lang="en-US" dirty="0"/>
          </a:p>
        </p:txBody>
      </p:sp>
      <p:pic>
        <p:nvPicPr>
          <p:cNvPr id="27" name="Picture 4" descr="reconn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58989" y="2471964"/>
            <a:ext cx="341947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9192988" y="2705553"/>
            <a:ext cx="2333625" cy="1438275"/>
          </a:xfrm>
          <a:prstGeom prst="rect">
            <a:avLst/>
          </a:prstGeom>
        </p:spPr>
      </p:pic>
      <p:sp>
        <p:nvSpPr>
          <p:cNvPr id="4" name="TextBox 3"/>
          <p:cNvSpPr txBox="1"/>
          <p:nvPr/>
        </p:nvSpPr>
        <p:spPr>
          <a:xfrm>
            <a:off x="9561473" y="4457701"/>
            <a:ext cx="2354756" cy="646331"/>
          </a:xfrm>
          <a:prstGeom prst="rect">
            <a:avLst/>
          </a:prstGeom>
          <a:noFill/>
        </p:spPr>
        <p:txBody>
          <a:bodyPr wrap="square" rtlCol="0">
            <a:spAutoFit/>
          </a:bodyPr>
          <a:lstStyle/>
          <a:p>
            <a:r>
              <a:rPr lang="en-US" dirty="0" smtClean="0"/>
              <a:t> impulsive events associated with jets</a:t>
            </a:r>
            <a:endParaRPr lang="en-US" dirty="0"/>
          </a:p>
        </p:txBody>
      </p:sp>
    </p:spTree>
    <p:extLst>
      <p:ext uri="{BB962C8B-B14F-4D97-AF65-F5344CB8AC3E}">
        <p14:creationId xmlns:p14="http://schemas.microsoft.com/office/powerpoint/2010/main" val="3149296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Cycle Variation</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8825214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0199" y="2165259"/>
            <a:ext cx="5731601" cy="4351338"/>
          </a:xfrm>
        </p:spPr>
      </p:pic>
    </p:spTree>
    <p:extLst>
      <p:ext uri="{BB962C8B-B14F-4D97-AF65-F5344CB8AC3E}">
        <p14:creationId xmlns:p14="http://schemas.microsoft.com/office/powerpoint/2010/main" val="33472780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8325" y="1825625"/>
            <a:ext cx="5935350" cy="4351338"/>
          </a:xfrm>
        </p:spPr>
      </p:pic>
    </p:spTree>
    <p:extLst>
      <p:ext uri="{BB962C8B-B14F-4D97-AF65-F5344CB8AC3E}">
        <p14:creationId xmlns:p14="http://schemas.microsoft.com/office/powerpoint/2010/main" val="11816171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6" y="274638"/>
            <a:ext cx="9735671" cy="445798"/>
          </a:xfrm>
        </p:spPr>
        <p:txBody>
          <a:bodyPr>
            <a:noAutofit/>
          </a:bodyPr>
          <a:lstStyle/>
          <a:p>
            <a:r>
              <a:rPr lang="en-US" sz="3200" dirty="0"/>
              <a:t>Why Low VBz</a:t>
            </a:r>
            <a:r>
              <a:rPr lang="en-US" sz="3200" dirty="0" smtClean="0"/>
              <a:t>? Anomalous Expansion of CMEs in Cycle 24</a:t>
            </a:r>
            <a:endParaRPr lang="en-US" sz="3200" dirty="0"/>
          </a:p>
        </p:txBody>
      </p:sp>
      <p:pic>
        <p:nvPicPr>
          <p:cNvPr id="7170" name="Picture 2" descr="http://cdaw.gsfc.nasa.gov/vangi2/akiyama/gopal/C23C24/all_c3_limbFL_img/AlimbCME-C3_VvsW_C23C24_withHal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15" y="1286782"/>
            <a:ext cx="6686802"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73864" y="5897956"/>
            <a:ext cx="5087162" cy="769441"/>
          </a:xfrm>
          <a:prstGeom prst="rect">
            <a:avLst/>
          </a:prstGeom>
          <a:noFill/>
        </p:spPr>
        <p:txBody>
          <a:bodyPr wrap="none" rtlCol="0">
            <a:spAutoFit/>
          </a:bodyPr>
          <a:lstStyle/>
          <a:p>
            <a:r>
              <a:rPr lang="en-US" sz="2200" dirty="0" smtClean="0">
                <a:solidFill>
                  <a:srgbClr val="0000FF"/>
                </a:solidFill>
              </a:rPr>
              <a:t>Slope is significantly different</a:t>
            </a:r>
          </a:p>
          <a:p>
            <a:r>
              <a:rPr lang="en-US" sz="2200" dirty="0" smtClean="0">
                <a:solidFill>
                  <a:srgbClr val="0000FF"/>
                </a:solidFill>
              </a:rPr>
              <a:t>For a given speed, cycle 24 CMEs are wider</a:t>
            </a:r>
          </a:p>
        </p:txBody>
      </p:sp>
      <p:sp>
        <p:nvSpPr>
          <p:cNvPr id="5" name="TextBox 4"/>
          <p:cNvSpPr txBox="1"/>
          <p:nvPr/>
        </p:nvSpPr>
        <p:spPr>
          <a:xfrm>
            <a:off x="1290913" y="1519514"/>
            <a:ext cx="763351" cy="400110"/>
          </a:xfrm>
          <a:prstGeom prst="rect">
            <a:avLst/>
          </a:prstGeom>
          <a:noFill/>
        </p:spPr>
        <p:txBody>
          <a:bodyPr wrap="none" rtlCol="0">
            <a:spAutoFit/>
          </a:bodyPr>
          <a:lstStyle/>
          <a:p>
            <a:r>
              <a:rPr lang="en-US" sz="2000" dirty="0" smtClean="0"/>
              <a:t>Halos</a:t>
            </a:r>
            <a:endParaRPr lang="en-US" dirty="0"/>
          </a:p>
        </p:txBody>
      </p:sp>
      <p:grpSp>
        <p:nvGrpSpPr>
          <p:cNvPr id="8" name="Group 7"/>
          <p:cNvGrpSpPr/>
          <p:nvPr/>
        </p:nvGrpSpPr>
        <p:grpSpPr>
          <a:xfrm>
            <a:off x="8370935" y="36949"/>
            <a:ext cx="2464461" cy="5805062"/>
            <a:chOff x="5447639" y="106208"/>
            <a:chExt cx="2464461" cy="5805062"/>
          </a:xfrm>
        </p:grpSpPr>
        <p:sp>
          <p:nvSpPr>
            <p:cNvPr id="9" name="Oval 8"/>
            <p:cNvSpPr/>
            <p:nvPr/>
          </p:nvSpPr>
          <p:spPr>
            <a:xfrm>
              <a:off x="6956144" y="3447471"/>
              <a:ext cx="914400"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23</a:t>
              </a:r>
              <a:endParaRPr lang="en-US" dirty="0">
                <a:solidFill>
                  <a:schemeClr val="tx1"/>
                </a:solidFill>
              </a:endParaRPr>
            </a:p>
          </p:txBody>
        </p:sp>
        <p:sp>
          <p:nvSpPr>
            <p:cNvPr id="10" name="Teardrop 9"/>
            <p:cNvSpPr/>
            <p:nvPr/>
          </p:nvSpPr>
          <p:spPr>
            <a:xfrm rot="20788733">
              <a:off x="5762344" y="4387270"/>
              <a:ext cx="1549400" cy="1524000"/>
            </a:xfrm>
            <a:prstGeom prst="teardrop">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1" name="Oval 10"/>
            <p:cNvSpPr/>
            <p:nvPr/>
          </p:nvSpPr>
          <p:spPr>
            <a:xfrm>
              <a:off x="6997700" y="106208"/>
              <a:ext cx="914400"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24</a:t>
              </a:r>
              <a:endParaRPr lang="en-US" sz="3600" dirty="0">
                <a:solidFill>
                  <a:schemeClr val="tx1"/>
                </a:solidFill>
              </a:endParaRPr>
            </a:p>
          </p:txBody>
        </p:sp>
        <p:sp>
          <p:nvSpPr>
            <p:cNvPr id="12" name="Teardrop 11"/>
            <p:cNvSpPr>
              <a:spLocks noChangeAspect="1"/>
            </p:cNvSpPr>
            <p:nvPr/>
          </p:nvSpPr>
          <p:spPr>
            <a:xfrm rot="20788733">
              <a:off x="5447639" y="1184487"/>
              <a:ext cx="2045208" cy="2011680"/>
            </a:xfrm>
            <a:prstGeom prst="teardrop">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1551292" y="898915"/>
            <a:ext cx="4619406" cy="369332"/>
          </a:xfrm>
          <a:prstGeom prst="rect">
            <a:avLst/>
          </a:prstGeom>
          <a:noFill/>
        </p:spPr>
        <p:txBody>
          <a:bodyPr wrap="none" rtlCol="0">
            <a:spAutoFit/>
          </a:bodyPr>
          <a:lstStyle/>
          <a:p>
            <a:r>
              <a:rPr lang="en-US" b="1" dirty="0">
                <a:solidFill>
                  <a:srgbClr val="00B050"/>
                </a:solidFill>
              </a:rPr>
              <a:t>C</a:t>
            </a:r>
            <a:r>
              <a:rPr lang="en-US" b="1" dirty="0" smtClean="0">
                <a:solidFill>
                  <a:srgbClr val="00B050"/>
                </a:solidFill>
              </a:rPr>
              <a:t>ycle-24 CMEs are 50% wider for V=1000 km/s</a:t>
            </a:r>
            <a:endParaRPr lang="en-US" b="1" dirty="0">
              <a:solidFill>
                <a:srgbClr val="00B050"/>
              </a:solidFill>
            </a:endParaRPr>
          </a:p>
        </p:txBody>
      </p:sp>
      <p:sp>
        <p:nvSpPr>
          <p:cNvPr id="6" name="TextBox 5"/>
          <p:cNvSpPr txBox="1"/>
          <p:nvPr/>
        </p:nvSpPr>
        <p:spPr>
          <a:xfrm flipH="1">
            <a:off x="10602456" y="1575263"/>
            <a:ext cx="1173481" cy="707886"/>
          </a:xfrm>
          <a:prstGeom prst="rect">
            <a:avLst/>
          </a:prstGeom>
          <a:noFill/>
        </p:spPr>
        <p:txBody>
          <a:bodyPr wrap="square" rtlCol="0">
            <a:spAutoFit/>
          </a:bodyPr>
          <a:lstStyle/>
          <a:p>
            <a:r>
              <a:rPr lang="en-US" sz="4000" dirty="0" smtClean="0">
                <a:solidFill>
                  <a:srgbClr val="0000FF"/>
                </a:solidFill>
              </a:rPr>
              <a:t>P</a:t>
            </a:r>
            <a:r>
              <a:rPr lang="en-US" sz="4000" baseline="-25000" dirty="0" smtClean="0">
                <a:solidFill>
                  <a:srgbClr val="0000FF"/>
                </a:solidFill>
              </a:rPr>
              <a:t>t24</a:t>
            </a:r>
            <a:endParaRPr lang="en-US" sz="4000" baseline="-25000" dirty="0">
              <a:solidFill>
                <a:srgbClr val="0000FF"/>
              </a:solidFill>
            </a:endParaRPr>
          </a:p>
        </p:txBody>
      </p:sp>
      <p:sp>
        <p:nvSpPr>
          <p:cNvPr id="15" name="TextBox 14"/>
          <p:cNvSpPr txBox="1"/>
          <p:nvPr/>
        </p:nvSpPr>
        <p:spPr>
          <a:xfrm flipH="1">
            <a:off x="10433001" y="4673772"/>
            <a:ext cx="1173481" cy="707886"/>
          </a:xfrm>
          <a:prstGeom prst="rect">
            <a:avLst/>
          </a:prstGeom>
          <a:noFill/>
        </p:spPr>
        <p:txBody>
          <a:bodyPr wrap="square" rtlCol="0">
            <a:spAutoFit/>
          </a:bodyPr>
          <a:lstStyle/>
          <a:p>
            <a:r>
              <a:rPr lang="en-US" sz="4000" dirty="0" smtClean="0">
                <a:solidFill>
                  <a:srgbClr val="FF0000"/>
                </a:solidFill>
              </a:rPr>
              <a:t>P</a:t>
            </a:r>
            <a:r>
              <a:rPr lang="en-US" sz="4000" baseline="-25000" dirty="0" smtClean="0">
                <a:solidFill>
                  <a:srgbClr val="FF0000"/>
                </a:solidFill>
              </a:rPr>
              <a:t>t23</a:t>
            </a:r>
            <a:endParaRPr lang="en-US" sz="4000" baseline="-25000" dirty="0">
              <a:solidFill>
                <a:srgbClr val="FF0000"/>
              </a:solidFill>
            </a:endParaRPr>
          </a:p>
        </p:txBody>
      </p:sp>
      <p:sp>
        <p:nvSpPr>
          <p:cNvPr id="16" name="TextBox 15"/>
          <p:cNvSpPr txBox="1"/>
          <p:nvPr/>
        </p:nvSpPr>
        <p:spPr>
          <a:xfrm flipH="1">
            <a:off x="6815897" y="3064093"/>
            <a:ext cx="2314032" cy="707886"/>
          </a:xfrm>
          <a:prstGeom prst="rect">
            <a:avLst/>
          </a:prstGeom>
          <a:noFill/>
        </p:spPr>
        <p:txBody>
          <a:bodyPr wrap="square" rtlCol="0">
            <a:spAutoFit/>
          </a:bodyPr>
          <a:lstStyle/>
          <a:p>
            <a:r>
              <a:rPr lang="en-US" sz="4000" dirty="0" smtClean="0">
                <a:solidFill>
                  <a:srgbClr val="FF0000"/>
                </a:solidFill>
              </a:rPr>
              <a:t>P</a:t>
            </a:r>
            <a:r>
              <a:rPr lang="en-US" sz="4000" baseline="-25000" dirty="0" smtClean="0">
                <a:solidFill>
                  <a:srgbClr val="FF0000"/>
                </a:solidFill>
              </a:rPr>
              <a:t>t23</a:t>
            </a:r>
            <a:r>
              <a:rPr lang="en-US" sz="4000" dirty="0" smtClean="0">
                <a:solidFill>
                  <a:srgbClr val="FF0000"/>
                </a:solidFill>
              </a:rPr>
              <a:t>&gt;</a:t>
            </a:r>
            <a:r>
              <a:rPr lang="en-US" sz="4000" dirty="0" smtClean="0">
                <a:solidFill>
                  <a:srgbClr val="0000FF"/>
                </a:solidFill>
              </a:rPr>
              <a:t>P</a:t>
            </a:r>
            <a:r>
              <a:rPr lang="en-US" sz="4000" baseline="-25000" dirty="0" smtClean="0">
                <a:solidFill>
                  <a:srgbClr val="0000FF"/>
                </a:solidFill>
              </a:rPr>
              <a:t>t24</a:t>
            </a:r>
            <a:endParaRPr lang="en-US" sz="4000" baseline="-25000" dirty="0">
              <a:solidFill>
                <a:srgbClr val="0000FF"/>
              </a:solidFill>
            </a:endParaRPr>
          </a:p>
        </p:txBody>
      </p:sp>
    </p:spTree>
    <p:extLst>
      <p:ext uri="{BB962C8B-B14F-4D97-AF65-F5344CB8AC3E}">
        <p14:creationId xmlns:p14="http://schemas.microsoft.com/office/powerpoint/2010/main" val="36871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088" y="278041"/>
            <a:ext cx="5557332" cy="1020569"/>
          </a:xfrm>
        </p:spPr>
        <p:txBody>
          <a:bodyPr/>
          <a:lstStyle/>
          <a:p>
            <a:r>
              <a:rPr lang="en-US" dirty="0" smtClean="0"/>
              <a:t>Solar Energetic Particles</a:t>
            </a:r>
            <a:endParaRPr lang="en-US" dirty="0"/>
          </a:p>
        </p:txBody>
      </p:sp>
      <p:graphicFrame>
        <p:nvGraphicFramePr>
          <p:cNvPr id="4" name="Table 3"/>
          <p:cNvGraphicFramePr>
            <a:graphicFrameLocks noGrp="1"/>
          </p:cNvGraphicFramePr>
          <p:nvPr>
            <p:extLst/>
          </p:nvPr>
        </p:nvGraphicFramePr>
        <p:xfrm>
          <a:off x="227113" y="1490131"/>
          <a:ext cx="6049676" cy="2926080"/>
        </p:xfrm>
        <a:graphic>
          <a:graphicData uri="http://schemas.openxmlformats.org/drawingml/2006/table">
            <a:tbl>
              <a:tblPr firstRow="1" bandRow="1">
                <a:tableStyleId>{5C22544A-7EE6-4342-B048-85BDC9FD1C3A}</a:tableStyleId>
              </a:tblPr>
              <a:tblGrid>
                <a:gridCol w="1504569"/>
                <a:gridCol w="1551305"/>
                <a:gridCol w="1918037"/>
                <a:gridCol w="1075765"/>
              </a:tblGrid>
              <a:tr h="0">
                <a:tc>
                  <a:txBody>
                    <a:bodyPr/>
                    <a:lstStyle/>
                    <a:p>
                      <a:r>
                        <a:rPr lang="en-US" sz="2400" dirty="0" smtClean="0"/>
                        <a:t>SEPs</a:t>
                      </a:r>
                      <a:endParaRPr lang="en-US" sz="2400" dirty="0"/>
                    </a:p>
                  </a:txBody>
                  <a:tcPr/>
                </a:tc>
                <a:tc>
                  <a:txBody>
                    <a:bodyPr/>
                    <a:lstStyle/>
                    <a:p>
                      <a:r>
                        <a:rPr lang="en-US" sz="2400" dirty="0" smtClean="0"/>
                        <a:t>Cycle 23*</a:t>
                      </a:r>
                      <a:endParaRPr lang="en-US" sz="2400" dirty="0"/>
                    </a:p>
                  </a:txBody>
                  <a:tcPr/>
                </a:tc>
                <a:tc>
                  <a:txBody>
                    <a:bodyPr/>
                    <a:lstStyle/>
                    <a:p>
                      <a:r>
                        <a:rPr lang="en-US" sz="2400" dirty="0" smtClean="0"/>
                        <a:t>Cycle24</a:t>
                      </a:r>
                      <a:endParaRPr lang="en-US" sz="2400" dirty="0"/>
                    </a:p>
                  </a:txBody>
                  <a:tcPr/>
                </a:tc>
                <a:tc>
                  <a:txBody>
                    <a:bodyPr/>
                    <a:lstStyle/>
                    <a:p>
                      <a:r>
                        <a:rPr lang="en-US" sz="2400" dirty="0" smtClean="0"/>
                        <a:t>Ratio</a:t>
                      </a:r>
                      <a:endParaRPr lang="en-US" sz="2400" dirty="0"/>
                    </a:p>
                  </a:txBody>
                  <a:tcPr/>
                </a:tc>
              </a:tr>
              <a:tr h="370840">
                <a:tc>
                  <a:txBody>
                    <a:bodyPr/>
                    <a:lstStyle/>
                    <a:p>
                      <a:r>
                        <a:rPr lang="en-US" sz="2400" dirty="0" smtClean="0"/>
                        <a:t>&gt;10 MeV</a:t>
                      </a:r>
                      <a:endParaRPr lang="en-US" sz="2400" dirty="0"/>
                    </a:p>
                  </a:txBody>
                  <a:tcPr/>
                </a:tc>
                <a:tc>
                  <a:txBody>
                    <a:bodyPr/>
                    <a:lstStyle/>
                    <a:p>
                      <a:r>
                        <a:rPr lang="en-US" sz="2400" dirty="0" smtClean="0"/>
                        <a:t>81 (0.73/SSN)</a:t>
                      </a:r>
                      <a:endParaRPr lang="en-US" sz="2400" dirty="0"/>
                    </a:p>
                  </a:txBody>
                  <a:tcPr/>
                </a:tc>
                <a:tc>
                  <a:txBody>
                    <a:bodyPr/>
                    <a:lstStyle/>
                    <a:p>
                      <a:r>
                        <a:rPr lang="en-US" sz="2400" dirty="0" smtClean="0"/>
                        <a:t>42</a:t>
                      </a:r>
                    </a:p>
                    <a:p>
                      <a:r>
                        <a:rPr lang="en-US" sz="2400" dirty="0" smtClean="0"/>
                        <a:t>(0.67/SSN)</a:t>
                      </a:r>
                      <a:endParaRPr lang="en-US" sz="2400" dirty="0"/>
                    </a:p>
                  </a:txBody>
                  <a:tcPr/>
                </a:tc>
                <a:tc>
                  <a:txBody>
                    <a:bodyPr/>
                    <a:lstStyle/>
                    <a:p>
                      <a:r>
                        <a:rPr lang="en-US" sz="2400" dirty="0" smtClean="0"/>
                        <a:t>0.52</a:t>
                      </a:r>
                      <a:endParaRPr lang="en-US" sz="2400" dirty="0"/>
                    </a:p>
                  </a:txBody>
                  <a:tcPr/>
                </a:tc>
              </a:tr>
              <a:tr h="370840">
                <a:tc>
                  <a:txBody>
                    <a:bodyPr/>
                    <a:lstStyle/>
                    <a:p>
                      <a:r>
                        <a:rPr lang="en-US" sz="2400" dirty="0" smtClean="0"/>
                        <a:t>&gt;500 MeV</a:t>
                      </a:r>
                      <a:endParaRPr lang="en-US" sz="2400" dirty="0"/>
                    </a:p>
                  </a:txBody>
                  <a:tcPr/>
                </a:tc>
                <a:tc>
                  <a:txBody>
                    <a:bodyPr/>
                    <a:lstStyle/>
                    <a:p>
                      <a:r>
                        <a:rPr lang="en-US" sz="2400" dirty="0" smtClean="0"/>
                        <a:t>27 (0.24/SSN)</a:t>
                      </a:r>
                      <a:endParaRPr lang="en-US" sz="2400" dirty="0"/>
                    </a:p>
                  </a:txBody>
                  <a:tcPr/>
                </a:tc>
                <a:tc>
                  <a:txBody>
                    <a:bodyPr/>
                    <a:lstStyle/>
                    <a:p>
                      <a:r>
                        <a:rPr lang="en-US" sz="2400" dirty="0" smtClean="0"/>
                        <a:t>9</a:t>
                      </a:r>
                    </a:p>
                    <a:p>
                      <a:r>
                        <a:rPr lang="en-US" sz="2400" dirty="0" smtClean="0"/>
                        <a:t>(0.14/SSN)</a:t>
                      </a:r>
                      <a:endParaRPr lang="en-US" sz="2400" dirty="0"/>
                    </a:p>
                  </a:txBody>
                  <a:tcPr/>
                </a:tc>
                <a:tc>
                  <a:txBody>
                    <a:bodyPr/>
                    <a:lstStyle/>
                    <a:p>
                      <a:r>
                        <a:rPr lang="en-US" sz="2400" dirty="0" smtClean="0"/>
                        <a:t>0.33</a:t>
                      </a:r>
                      <a:endParaRPr lang="en-US" sz="2400" dirty="0"/>
                    </a:p>
                  </a:txBody>
                  <a:tcPr/>
                </a:tc>
              </a:tr>
              <a:tr h="370840">
                <a:tc>
                  <a:txBody>
                    <a:bodyPr/>
                    <a:lstStyle/>
                    <a:p>
                      <a:r>
                        <a:rPr lang="en-US" sz="2400" dirty="0" smtClean="0"/>
                        <a:t>&gt;700 MeV</a:t>
                      </a:r>
                      <a:r>
                        <a:rPr lang="en-US" sz="2400" baseline="0" dirty="0" smtClean="0"/>
                        <a:t> </a:t>
                      </a:r>
                      <a:r>
                        <a:rPr lang="en-US" sz="2400" dirty="0" smtClean="0"/>
                        <a:t>(GLE)</a:t>
                      </a:r>
                      <a:endParaRPr lang="en-US" sz="2400" dirty="0"/>
                    </a:p>
                  </a:txBody>
                  <a:tcPr/>
                </a:tc>
                <a:tc>
                  <a:txBody>
                    <a:bodyPr/>
                    <a:lstStyle/>
                    <a:p>
                      <a:r>
                        <a:rPr lang="en-US" sz="2400" dirty="0" smtClean="0"/>
                        <a:t>13</a:t>
                      </a:r>
                    </a:p>
                    <a:p>
                      <a:r>
                        <a:rPr lang="en-US" sz="2400" dirty="0" smtClean="0"/>
                        <a:t>(0.12/SSN)</a:t>
                      </a:r>
                      <a:endParaRPr lang="en-US" sz="2400" dirty="0"/>
                    </a:p>
                  </a:txBody>
                  <a:tcPr/>
                </a:tc>
                <a:tc>
                  <a:txBody>
                    <a:bodyPr/>
                    <a:lstStyle/>
                    <a:p>
                      <a:r>
                        <a:rPr lang="en-US" sz="2400" dirty="0" smtClean="0"/>
                        <a:t>2 </a:t>
                      </a:r>
                    </a:p>
                    <a:p>
                      <a:r>
                        <a:rPr lang="en-US" sz="2400" dirty="0" smtClean="0"/>
                        <a:t>(0.03/SSN)</a:t>
                      </a:r>
                      <a:endParaRPr lang="en-US" sz="2400" dirty="0"/>
                    </a:p>
                  </a:txBody>
                  <a:tcPr/>
                </a:tc>
                <a:tc>
                  <a:txBody>
                    <a:bodyPr/>
                    <a:lstStyle/>
                    <a:p>
                      <a:r>
                        <a:rPr lang="en-US" sz="2400" dirty="0" smtClean="0"/>
                        <a:t>0.15</a:t>
                      </a:r>
                      <a:endParaRPr lang="en-US" sz="2400" dirty="0"/>
                    </a:p>
                  </a:txBody>
                  <a:tcPr/>
                </a:tc>
              </a:tr>
            </a:tbl>
          </a:graphicData>
        </a:graphic>
      </p:graphicFrame>
      <p:sp>
        <p:nvSpPr>
          <p:cNvPr id="5" name="TextBox 4"/>
          <p:cNvSpPr txBox="1"/>
          <p:nvPr/>
        </p:nvSpPr>
        <p:spPr>
          <a:xfrm>
            <a:off x="71720" y="4520648"/>
            <a:ext cx="6808054"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0000FF"/>
                </a:solidFill>
              </a:rPr>
              <a:t>Low-energy SEP events drop (48%) ~ to SSN</a:t>
            </a:r>
          </a:p>
          <a:p>
            <a:pPr marL="285750" indent="-285750">
              <a:buFont typeface="Arial" panose="020B0604020202020204" pitchFamily="34" charset="0"/>
              <a:buChar char="•"/>
            </a:pPr>
            <a:r>
              <a:rPr lang="en-US" sz="2400" dirty="0" smtClean="0">
                <a:solidFill>
                  <a:srgbClr val="0000FF"/>
                </a:solidFill>
              </a:rPr>
              <a:t>&gt;500 MeV SEP events dropped by 67%</a:t>
            </a:r>
          </a:p>
          <a:p>
            <a:pPr marL="285750" indent="-285750">
              <a:buFont typeface="Arial" panose="020B0604020202020204" pitchFamily="34" charset="0"/>
              <a:buChar char="•"/>
            </a:pPr>
            <a:r>
              <a:rPr lang="en-US" sz="2400" dirty="0" smtClean="0">
                <a:solidFill>
                  <a:srgbClr val="0000FF"/>
                </a:solidFill>
              </a:rPr>
              <a:t>&gt;700 MeV SEPs dropped by 85%</a:t>
            </a:r>
            <a:endParaRPr lang="en-US" sz="2400" dirty="0">
              <a:solidFill>
                <a:srgbClr val="0000FF"/>
              </a:solidFill>
            </a:endParaRPr>
          </a:p>
          <a:p>
            <a:pPr marL="285750" indent="-285750">
              <a:buFont typeface="Arial" panose="020B0604020202020204" pitchFamily="34" charset="0"/>
              <a:buChar char="•"/>
            </a:pPr>
            <a:r>
              <a:rPr lang="en-US" sz="2400" dirty="0" smtClean="0">
                <a:solidFill>
                  <a:srgbClr val="FF0000"/>
                </a:solidFill>
              </a:rPr>
              <a:t>These cannot be explained by the 34%</a:t>
            </a:r>
          </a:p>
          <a:p>
            <a:r>
              <a:rPr lang="en-US" sz="2400" dirty="0">
                <a:solidFill>
                  <a:srgbClr val="FF0000"/>
                </a:solidFill>
              </a:rPr>
              <a:t> </a:t>
            </a:r>
            <a:r>
              <a:rPr lang="en-US" sz="2400" dirty="0" smtClean="0">
                <a:solidFill>
                  <a:srgbClr val="FF0000"/>
                </a:solidFill>
              </a:rPr>
              <a:t>    drop in FW CMEs</a:t>
            </a:r>
            <a:endParaRPr lang="en-US" sz="2400"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5532" y="1320803"/>
            <a:ext cx="5723898" cy="3999832"/>
          </a:xfrm>
          <a:prstGeom prst="rect">
            <a:avLst/>
          </a:prstGeom>
        </p:spPr>
      </p:pic>
      <p:sp>
        <p:nvSpPr>
          <p:cNvPr id="7" name="TextBox 6"/>
          <p:cNvSpPr txBox="1"/>
          <p:nvPr/>
        </p:nvSpPr>
        <p:spPr>
          <a:xfrm>
            <a:off x="7489371" y="595086"/>
            <a:ext cx="3468915" cy="523220"/>
          </a:xfrm>
          <a:prstGeom prst="rect">
            <a:avLst/>
          </a:prstGeom>
          <a:noFill/>
        </p:spPr>
        <p:txBody>
          <a:bodyPr wrap="square" rtlCol="0">
            <a:spAutoFit/>
          </a:bodyPr>
          <a:lstStyle/>
          <a:p>
            <a:r>
              <a:rPr lang="en-US" sz="2800" dirty="0" smtClean="0"/>
              <a:t>&gt;10 </a:t>
            </a:r>
            <a:r>
              <a:rPr lang="en-US" sz="2800" dirty="0"/>
              <a:t>M</a:t>
            </a:r>
            <a:r>
              <a:rPr lang="en-US" sz="2800" dirty="0" smtClean="0"/>
              <a:t>eV SEP events</a:t>
            </a:r>
            <a:endParaRPr lang="en-US" sz="2800" dirty="0"/>
          </a:p>
        </p:txBody>
      </p:sp>
    </p:spTree>
    <p:extLst>
      <p:ext uri="{BB962C8B-B14F-4D97-AF65-F5344CB8AC3E}">
        <p14:creationId xmlns:p14="http://schemas.microsoft.com/office/powerpoint/2010/main" val="34733492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432" y="316006"/>
            <a:ext cx="4977343" cy="5943600"/>
          </a:xfrm>
          <a:prstGeom prst="rect">
            <a:avLst/>
          </a:prstGeom>
        </p:spPr>
      </p:pic>
      <p:sp>
        <p:nvSpPr>
          <p:cNvPr id="8" name="Title 1"/>
          <p:cNvSpPr>
            <a:spLocks noGrp="1"/>
          </p:cNvSpPr>
          <p:nvPr>
            <p:ph type="title"/>
          </p:nvPr>
        </p:nvSpPr>
        <p:spPr>
          <a:xfrm>
            <a:off x="6407045" y="212272"/>
            <a:ext cx="4739924" cy="596438"/>
          </a:xfrm>
        </p:spPr>
        <p:txBody>
          <a:bodyPr>
            <a:noAutofit/>
          </a:bodyPr>
          <a:lstStyle/>
          <a:p>
            <a:r>
              <a:rPr lang="en-US" sz="3000" dirty="0" smtClean="0">
                <a:solidFill>
                  <a:srgbClr val="0000FF"/>
                </a:solidFill>
              </a:rPr>
              <a:t>State of the Heliosphere</a:t>
            </a:r>
            <a:endParaRPr lang="en-US" sz="3000" dirty="0">
              <a:solidFill>
                <a:srgbClr val="0000FF"/>
              </a:solidFill>
            </a:endParaRPr>
          </a:p>
        </p:txBody>
      </p:sp>
      <p:sp>
        <p:nvSpPr>
          <p:cNvPr id="11" name="TextBox 10"/>
          <p:cNvSpPr txBox="1"/>
          <p:nvPr/>
        </p:nvSpPr>
        <p:spPr>
          <a:xfrm>
            <a:off x="1152717" y="6360457"/>
            <a:ext cx="3824060" cy="369332"/>
          </a:xfrm>
          <a:prstGeom prst="rect">
            <a:avLst/>
          </a:prstGeom>
          <a:noFill/>
        </p:spPr>
        <p:txBody>
          <a:bodyPr wrap="none" rtlCol="0">
            <a:spAutoFit/>
          </a:bodyPr>
          <a:lstStyle/>
          <a:p>
            <a:r>
              <a:rPr lang="en-US" dirty="0" smtClean="0"/>
              <a:t>Gopalswamy et al. 2014 GRL (updated)</a:t>
            </a:r>
            <a:endParaRPr lang="en-US" dirty="0"/>
          </a:p>
        </p:txBody>
      </p:sp>
      <p:sp>
        <p:nvSpPr>
          <p:cNvPr id="14" name="TextBox 13"/>
          <p:cNvSpPr txBox="1"/>
          <p:nvPr/>
        </p:nvSpPr>
        <p:spPr>
          <a:xfrm>
            <a:off x="-25747" y="838535"/>
            <a:ext cx="913331" cy="523220"/>
          </a:xfrm>
          <a:prstGeom prst="rect">
            <a:avLst/>
          </a:prstGeom>
          <a:noFill/>
        </p:spPr>
        <p:txBody>
          <a:bodyPr wrap="square" rtlCol="0">
            <a:spAutoFit/>
          </a:bodyPr>
          <a:lstStyle/>
          <a:p>
            <a:r>
              <a:rPr lang="en-US" sz="2800" dirty="0" smtClean="0">
                <a:solidFill>
                  <a:srgbClr val="0000FF"/>
                </a:solidFill>
              </a:rPr>
              <a:t>24%</a:t>
            </a:r>
            <a:endParaRPr lang="en-US" sz="2800" dirty="0">
              <a:solidFill>
                <a:srgbClr val="0000FF"/>
              </a:solidFill>
            </a:endParaRPr>
          </a:p>
        </p:txBody>
      </p:sp>
      <p:sp>
        <p:nvSpPr>
          <p:cNvPr id="15" name="TextBox 14"/>
          <p:cNvSpPr txBox="1"/>
          <p:nvPr/>
        </p:nvSpPr>
        <p:spPr>
          <a:xfrm>
            <a:off x="-6079" y="1949579"/>
            <a:ext cx="913331" cy="523220"/>
          </a:xfrm>
          <a:prstGeom prst="rect">
            <a:avLst/>
          </a:prstGeom>
          <a:noFill/>
        </p:spPr>
        <p:txBody>
          <a:bodyPr wrap="square" rtlCol="0">
            <a:spAutoFit/>
          </a:bodyPr>
          <a:lstStyle/>
          <a:p>
            <a:r>
              <a:rPr lang="en-US" sz="2800" dirty="0" smtClean="0">
                <a:solidFill>
                  <a:srgbClr val="0000FF"/>
                </a:solidFill>
              </a:rPr>
              <a:t>19%</a:t>
            </a:r>
            <a:endParaRPr lang="en-US" sz="2800" dirty="0">
              <a:solidFill>
                <a:srgbClr val="0000FF"/>
              </a:solidFill>
            </a:endParaRPr>
          </a:p>
        </p:txBody>
      </p:sp>
      <p:sp>
        <p:nvSpPr>
          <p:cNvPr id="20" name="Down Arrow 19"/>
          <p:cNvSpPr/>
          <p:nvPr/>
        </p:nvSpPr>
        <p:spPr>
          <a:xfrm>
            <a:off x="162049" y="316006"/>
            <a:ext cx="400386" cy="521732"/>
          </a:xfrm>
          <a:prstGeom prst="downArrow">
            <a:avLst/>
          </a:prstGeom>
          <a:solidFill>
            <a:srgbClr val="5039F7"/>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5656357" y="3242784"/>
            <a:ext cx="6579185" cy="1508105"/>
          </a:xfrm>
          <a:prstGeom prst="rect">
            <a:avLst/>
          </a:prstGeom>
          <a:noFill/>
        </p:spPr>
        <p:txBody>
          <a:bodyPr wrap="square" rtlCol="0">
            <a:spAutoFit/>
          </a:bodyPr>
          <a:lstStyle/>
          <a:p>
            <a:pPr marL="342900" indent="-342900">
              <a:buFont typeface="Arial" panose="020B0604020202020204" pitchFamily="34" charset="0"/>
              <a:buChar char="•"/>
            </a:pPr>
            <a:r>
              <a:rPr lang="en-US" sz="2300" dirty="0" smtClean="0">
                <a:solidFill>
                  <a:srgbClr val="0000FF"/>
                </a:solidFill>
                <a:sym typeface="Wingdings" panose="05000000000000000000" pitchFamily="2" charset="2"/>
              </a:rPr>
              <a:t>Reduced </a:t>
            </a:r>
            <a:r>
              <a:rPr lang="en-US" sz="2300" dirty="0" smtClean="0">
                <a:solidFill>
                  <a:srgbClr val="0000FF"/>
                </a:solidFill>
                <a:sym typeface="Wingdings" panose="05000000000000000000" pitchFamily="2" charset="2"/>
              </a:rPr>
              <a:t>B </a:t>
            </a:r>
            <a:endParaRPr lang="en-US" sz="2300" dirty="0" smtClean="0">
              <a:solidFill>
                <a:srgbClr val="0000FF"/>
              </a:solidFill>
              <a:sym typeface="Wingdings" panose="05000000000000000000" pitchFamily="2" charset="2"/>
            </a:endParaRPr>
          </a:p>
          <a:p>
            <a:pPr marL="342900" indent="-342900">
              <a:buFont typeface="Arial" panose="020B0604020202020204" pitchFamily="34" charset="0"/>
              <a:buChar char="•"/>
            </a:pPr>
            <a:r>
              <a:rPr lang="en-US" sz="2300" dirty="0" smtClean="0">
                <a:solidFill>
                  <a:srgbClr val="0000FF"/>
                </a:solidFill>
                <a:sym typeface="Wingdings" panose="05000000000000000000" pitchFamily="2" charset="2"/>
              </a:rPr>
              <a:t>Reduced </a:t>
            </a:r>
            <a:r>
              <a:rPr lang="en-US" sz="2300" dirty="0">
                <a:solidFill>
                  <a:srgbClr val="0000FF"/>
                </a:solidFill>
                <a:sym typeface="Wingdings" panose="05000000000000000000" pitchFamily="2" charset="2"/>
              </a:rPr>
              <a:t>acceleration efficiency (Kirk, 1994)</a:t>
            </a:r>
          </a:p>
          <a:p>
            <a:r>
              <a:rPr lang="en-US" sz="2300" dirty="0" smtClean="0">
                <a:solidFill>
                  <a:srgbClr val="0000FF"/>
                </a:solidFill>
                <a:sym typeface="Wingdings" panose="05000000000000000000" pitchFamily="2" charset="2"/>
              </a:rPr>
              <a:t>     dE/dt </a:t>
            </a:r>
            <a:r>
              <a:rPr lang="en-US" sz="2300" dirty="0">
                <a:solidFill>
                  <a:srgbClr val="0000FF"/>
                </a:solidFill>
                <a:sym typeface="Symbol"/>
              </a:rPr>
              <a:t> B (rate of energy </a:t>
            </a:r>
            <a:r>
              <a:rPr lang="en-US" sz="2300" dirty="0" smtClean="0">
                <a:solidFill>
                  <a:srgbClr val="0000FF"/>
                </a:solidFill>
                <a:sym typeface="Symbol"/>
              </a:rPr>
              <a:t>gain)</a:t>
            </a:r>
          </a:p>
          <a:p>
            <a:endParaRPr lang="en-US" sz="2300" dirty="0" smtClean="0">
              <a:solidFill>
                <a:srgbClr val="0000FF"/>
              </a:solidFill>
              <a:sym typeface="Symbol"/>
            </a:endParaRPr>
          </a:p>
        </p:txBody>
      </p:sp>
      <p:sp>
        <p:nvSpPr>
          <p:cNvPr id="12" name="Rectangle 11"/>
          <p:cNvSpPr/>
          <p:nvPr/>
        </p:nvSpPr>
        <p:spPr>
          <a:xfrm>
            <a:off x="5733146" y="4895660"/>
            <a:ext cx="5658677" cy="830997"/>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FF0000"/>
                </a:solidFill>
              </a:rPr>
              <a:t>Reduced Alfven speed near Sun</a:t>
            </a:r>
          </a:p>
          <a:p>
            <a:pPr marL="285750" indent="-285750">
              <a:buFont typeface="Wingdings" pitchFamily="2" charset="2"/>
              <a:buChar char="à"/>
            </a:pPr>
            <a:r>
              <a:rPr lang="en-US" sz="2400" dirty="0">
                <a:solidFill>
                  <a:srgbClr val="FF0000"/>
                </a:solidFill>
                <a:sym typeface="Wingdings" panose="05000000000000000000" pitchFamily="2" charset="2"/>
              </a:rPr>
              <a:t>No </a:t>
            </a:r>
            <a:r>
              <a:rPr lang="en-US" sz="2400" dirty="0" smtClean="0">
                <a:solidFill>
                  <a:srgbClr val="FF0000"/>
                </a:solidFill>
                <a:sym typeface="Wingdings" panose="05000000000000000000" pitchFamily="2" charset="2"/>
              </a:rPr>
              <a:t>major reduction </a:t>
            </a:r>
            <a:r>
              <a:rPr lang="en-US" sz="2400" dirty="0">
                <a:solidFill>
                  <a:srgbClr val="FF0000"/>
                </a:solidFill>
                <a:sym typeface="Wingdings" panose="05000000000000000000" pitchFamily="2" charset="2"/>
              </a:rPr>
              <a:t>in the # SEP Events</a:t>
            </a:r>
          </a:p>
        </p:txBody>
      </p:sp>
      <p:graphicFrame>
        <p:nvGraphicFramePr>
          <p:cNvPr id="3" name="Table 2"/>
          <p:cNvGraphicFramePr>
            <a:graphicFrameLocks noGrp="1"/>
          </p:cNvGraphicFramePr>
          <p:nvPr>
            <p:extLst/>
          </p:nvPr>
        </p:nvGraphicFramePr>
        <p:xfrm>
          <a:off x="6224871" y="823615"/>
          <a:ext cx="4963886" cy="2250774"/>
        </p:xfrm>
        <a:graphic>
          <a:graphicData uri="http://schemas.openxmlformats.org/drawingml/2006/table">
            <a:tbl>
              <a:tblPr firstRow="1" bandRow="1">
                <a:tableStyleId>{5C22544A-7EE6-4342-B048-85BDC9FD1C3A}</a:tableStyleId>
              </a:tblPr>
              <a:tblGrid>
                <a:gridCol w="1727200"/>
                <a:gridCol w="986972"/>
                <a:gridCol w="1016925"/>
                <a:gridCol w="1232789"/>
              </a:tblGrid>
              <a:tr h="396574">
                <a:tc>
                  <a:txBody>
                    <a:bodyPr/>
                    <a:lstStyle/>
                    <a:p>
                      <a:r>
                        <a:rPr lang="en-US" dirty="0" smtClean="0"/>
                        <a:t>Parameter</a:t>
                      </a:r>
                      <a:endParaRPr lang="en-US" dirty="0"/>
                    </a:p>
                  </a:txBody>
                  <a:tcPr/>
                </a:tc>
                <a:tc>
                  <a:txBody>
                    <a:bodyPr/>
                    <a:lstStyle/>
                    <a:p>
                      <a:r>
                        <a:rPr lang="en-US" dirty="0" smtClean="0"/>
                        <a:t>SC 23</a:t>
                      </a:r>
                      <a:endParaRPr lang="en-US" dirty="0"/>
                    </a:p>
                  </a:txBody>
                  <a:tcPr/>
                </a:tc>
                <a:tc>
                  <a:txBody>
                    <a:bodyPr/>
                    <a:lstStyle/>
                    <a:p>
                      <a:r>
                        <a:rPr lang="en-US" dirty="0" smtClean="0"/>
                        <a:t>SC 24</a:t>
                      </a:r>
                      <a:endParaRPr lang="en-US" dirty="0"/>
                    </a:p>
                  </a:txBody>
                  <a:tcPr/>
                </a:tc>
                <a:tc>
                  <a:txBody>
                    <a:bodyPr/>
                    <a:lstStyle/>
                    <a:p>
                      <a:r>
                        <a:rPr lang="en-US" dirty="0" smtClean="0"/>
                        <a:t>% Decline</a:t>
                      </a:r>
                      <a:endParaRPr lang="en-US" dirty="0"/>
                    </a:p>
                  </a:txBody>
                  <a:tcPr/>
                </a:tc>
              </a:tr>
              <a:tr h="370840">
                <a:tc>
                  <a:txBody>
                    <a:bodyPr/>
                    <a:lstStyle/>
                    <a:p>
                      <a:r>
                        <a:rPr lang="en-US" dirty="0" smtClean="0"/>
                        <a:t>Pt (pPa)</a:t>
                      </a:r>
                      <a:endParaRPr lang="en-US" dirty="0"/>
                    </a:p>
                  </a:txBody>
                  <a:tcPr/>
                </a:tc>
                <a:tc>
                  <a:txBody>
                    <a:bodyPr/>
                    <a:lstStyle/>
                    <a:p>
                      <a:r>
                        <a:rPr lang="en-US" dirty="0" smtClean="0"/>
                        <a:t>43.1</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24</a:t>
                      </a:r>
                    </a:p>
                  </a:txBody>
                  <a:tcPr/>
                </a:tc>
              </a:tr>
              <a:tr h="370840">
                <a:tc>
                  <a:txBody>
                    <a:bodyPr/>
                    <a:lstStyle/>
                    <a:p>
                      <a:r>
                        <a:rPr lang="en-US" dirty="0" smtClean="0"/>
                        <a:t>B (</a:t>
                      </a:r>
                      <a:r>
                        <a:rPr lang="en-US" baseline="0" dirty="0" smtClean="0"/>
                        <a:t>nT)</a:t>
                      </a:r>
                      <a:endParaRPr lang="en-US" dirty="0"/>
                    </a:p>
                  </a:txBody>
                  <a:tcPr/>
                </a:tc>
                <a:tc>
                  <a:txBody>
                    <a:bodyPr/>
                    <a:lstStyle/>
                    <a:p>
                      <a:r>
                        <a:rPr lang="en-US" dirty="0" smtClean="0"/>
                        <a:t>6.7</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5.40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19</a:t>
                      </a:r>
                    </a:p>
                  </a:txBody>
                  <a:tcPr/>
                </a:tc>
              </a:tr>
              <a:tr h="370840">
                <a:tc>
                  <a:txBody>
                    <a:bodyPr/>
                    <a:lstStyle/>
                    <a:p>
                      <a:r>
                        <a:rPr lang="en-US" dirty="0" smtClean="0"/>
                        <a:t>N (cm^-3)</a:t>
                      </a:r>
                      <a:endParaRPr lang="en-US" dirty="0"/>
                    </a:p>
                  </a:txBody>
                  <a:tcPr/>
                </a:tc>
                <a:tc>
                  <a:txBody>
                    <a:bodyPr/>
                    <a:lstStyle/>
                    <a:p>
                      <a:r>
                        <a:rPr lang="en-US" dirty="0" smtClean="0"/>
                        <a:t>6.5</a:t>
                      </a:r>
                      <a:endParaRPr lang="en-US" dirty="0"/>
                    </a:p>
                  </a:txBody>
                  <a:tcPr/>
                </a:tc>
                <a:tc>
                  <a:txBody>
                    <a:bodyPr/>
                    <a:lstStyle/>
                    <a:p>
                      <a:r>
                        <a:rPr lang="en-US" dirty="0" smtClean="0"/>
                        <a:t>6.0</a:t>
                      </a:r>
                      <a:endParaRPr lang="en-US" dirty="0"/>
                    </a:p>
                  </a:txBody>
                  <a:tcPr/>
                </a:tc>
                <a:tc>
                  <a:txBody>
                    <a:bodyPr/>
                    <a:lstStyle/>
                    <a:p>
                      <a:r>
                        <a:rPr lang="en-US" dirty="0" smtClean="0"/>
                        <a:t>8</a:t>
                      </a:r>
                      <a:endParaRPr lang="en-US" dirty="0"/>
                    </a:p>
                  </a:txBody>
                  <a:tcPr/>
                </a:tc>
              </a:tr>
              <a:tr h="370840">
                <a:tc>
                  <a:txBody>
                    <a:bodyPr/>
                    <a:lstStyle/>
                    <a:p>
                      <a:r>
                        <a:rPr lang="en-US" dirty="0" smtClean="0"/>
                        <a:t>T (x10^5</a:t>
                      </a:r>
                      <a:r>
                        <a:rPr lang="en-US" baseline="0" dirty="0" smtClean="0"/>
                        <a:t> K)</a:t>
                      </a:r>
                      <a:endParaRPr lang="en-US" dirty="0"/>
                    </a:p>
                  </a:txBody>
                  <a:tcPr/>
                </a:tc>
                <a:tc>
                  <a:txBody>
                    <a:bodyPr/>
                    <a:lstStyle/>
                    <a:p>
                      <a:r>
                        <a:rPr lang="en-US" dirty="0" smtClean="0"/>
                        <a:t>1.1</a:t>
                      </a:r>
                      <a:endParaRPr lang="en-US" dirty="0"/>
                    </a:p>
                  </a:txBody>
                  <a:tcPr/>
                </a:tc>
                <a:tc>
                  <a:txBody>
                    <a:bodyPr/>
                    <a:lstStyle/>
                    <a:p>
                      <a:r>
                        <a:rPr lang="en-US" dirty="0" smtClean="0"/>
                        <a:t>0.8</a:t>
                      </a:r>
                      <a:endParaRPr lang="en-US" dirty="0"/>
                    </a:p>
                  </a:txBody>
                  <a:tcPr/>
                </a:tc>
                <a:tc>
                  <a:txBody>
                    <a:bodyPr/>
                    <a:lstStyle/>
                    <a:p>
                      <a:r>
                        <a:rPr lang="en-US" dirty="0" smtClean="0"/>
                        <a:t>28</a:t>
                      </a:r>
                      <a:endParaRPr lang="en-US" dirty="0"/>
                    </a:p>
                  </a:txBody>
                  <a:tcPr/>
                </a:tc>
              </a:tr>
              <a:tr h="370840">
                <a:tc>
                  <a:txBody>
                    <a:bodyPr/>
                    <a:lstStyle/>
                    <a:p>
                      <a:r>
                        <a:rPr lang="en-US" dirty="0" smtClean="0"/>
                        <a:t>Va (km/s)</a:t>
                      </a:r>
                      <a:endParaRPr lang="en-US" dirty="0"/>
                    </a:p>
                  </a:txBody>
                  <a:tcPr/>
                </a:tc>
                <a:tc>
                  <a:txBody>
                    <a:bodyPr/>
                    <a:lstStyle/>
                    <a:p>
                      <a:r>
                        <a:rPr lang="en-US" dirty="0" smtClean="0"/>
                        <a:t>58.2</a:t>
                      </a:r>
                      <a:endParaRPr lang="en-US" dirty="0"/>
                    </a:p>
                  </a:txBody>
                  <a:tcPr/>
                </a:tc>
                <a:tc>
                  <a:txBody>
                    <a:bodyPr/>
                    <a:lstStyle/>
                    <a:p>
                      <a:r>
                        <a:rPr lang="en-US" dirty="0" smtClean="0"/>
                        <a:t>48.0</a:t>
                      </a:r>
                      <a:endParaRPr lang="en-US" dirty="0"/>
                    </a:p>
                  </a:txBody>
                  <a:tcPr/>
                </a:tc>
                <a:tc>
                  <a:txBody>
                    <a:bodyPr/>
                    <a:lstStyle/>
                    <a:p>
                      <a:r>
                        <a:rPr lang="en-US" dirty="0" smtClean="0"/>
                        <a:t>18</a:t>
                      </a:r>
                      <a:endParaRPr lang="en-US" dirty="0"/>
                    </a:p>
                  </a:txBody>
                  <a:tcPr/>
                </a:tc>
              </a:tr>
            </a:tbl>
          </a:graphicData>
        </a:graphic>
      </p:graphicFrame>
      <p:sp>
        <p:nvSpPr>
          <p:cNvPr id="13" name="TextBox 12"/>
          <p:cNvSpPr txBox="1"/>
          <p:nvPr/>
        </p:nvSpPr>
        <p:spPr>
          <a:xfrm>
            <a:off x="1181" y="3045406"/>
            <a:ext cx="913331" cy="523220"/>
          </a:xfrm>
          <a:prstGeom prst="rect">
            <a:avLst/>
          </a:prstGeom>
          <a:noFill/>
        </p:spPr>
        <p:txBody>
          <a:bodyPr wrap="square" rtlCol="0">
            <a:spAutoFit/>
          </a:bodyPr>
          <a:lstStyle/>
          <a:p>
            <a:r>
              <a:rPr lang="en-US" sz="2800" dirty="0" smtClean="0">
                <a:solidFill>
                  <a:srgbClr val="0000FF"/>
                </a:solidFill>
              </a:rPr>
              <a:t>8%</a:t>
            </a:r>
            <a:endParaRPr lang="en-US" sz="2800" dirty="0">
              <a:solidFill>
                <a:srgbClr val="0000FF"/>
              </a:solidFill>
            </a:endParaRPr>
          </a:p>
        </p:txBody>
      </p:sp>
      <p:sp>
        <p:nvSpPr>
          <p:cNvPr id="16" name="TextBox 15"/>
          <p:cNvSpPr txBox="1"/>
          <p:nvPr/>
        </p:nvSpPr>
        <p:spPr>
          <a:xfrm>
            <a:off x="22955" y="3996089"/>
            <a:ext cx="913331" cy="523220"/>
          </a:xfrm>
          <a:prstGeom prst="rect">
            <a:avLst/>
          </a:prstGeom>
          <a:noFill/>
        </p:spPr>
        <p:txBody>
          <a:bodyPr wrap="square" rtlCol="0">
            <a:spAutoFit/>
          </a:bodyPr>
          <a:lstStyle/>
          <a:p>
            <a:r>
              <a:rPr lang="en-US" sz="2800" dirty="0" smtClean="0">
                <a:solidFill>
                  <a:srgbClr val="0000FF"/>
                </a:solidFill>
              </a:rPr>
              <a:t>28%</a:t>
            </a:r>
            <a:endParaRPr lang="en-US" sz="2800" dirty="0">
              <a:solidFill>
                <a:srgbClr val="0000FF"/>
              </a:solidFill>
            </a:endParaRPr>
          </a:p>
        </p:txBody>
      </p:sp>
      <p:sp>
        <p:nvSpPr>
          <p:cNvPr id="17" name="TextBox 16"/>
          <p:cNvSpPr txBox="1"/>
          <p:nvPr/>
        </p:nvSpPr>
        <p:spPr>
          <a:xfrm>
            <a:off x="30211" y="5019345"/>
            <a:ext cx="913331" cy="523220"/>
          </a:xfrm>
          <a:prstGeom prst="rect">
            <a:avLst/>
          </a:prstGeom>
          <a:noFill/>
        </p:spPr>
        <p:txBody>
          <a:bodyPr wrap="square" rtlCol="0">
            <a:spAutoFit/>
          </a:bodyPr>
          <a:lstStyle/>
          <a:p>
            <a:r>
              <a:rPr lang="en-US" sz="2800" dirty="0" smtClean="0">
                <a:solidFill>
                  <a:srgbClr val="0000FF"/>
                </a:solidFill>
              </a:rPr>
              <a:t>18%</a:t>
            </a:r>
            <a:endParaRPr lang="en-US" sz="2800" dirty="0">
              <a:solidFill>
                <a:srgbClr val="0000FF"/>
              </a:solidFill>
            </a:endParaRPr>
          </a:p>
        </p:txBody>
      </p:sp>
    </p:spTree>
    <p:extLst>
      <p:ext uri="{BB962C8B-B14F-4D97-AF65-F5344CB8AC3E}">
        <p14:creationId xmlns:p14="http://schemas.microsoft.com/office/powerpoint/2010/main" val="335077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261815" cy="1143000"/>
          </a:xfrm>
        </p:spPr>
        <p:txBody>
          <a:bodyPr/>
          <a:lstStyle/>
          <a:p>
            <a:r>
              <a:rPr lang="en-US" dirty="0" smtClean="0"/>
              <a:t>CMEs, Flares, SEPs</a:t>
            </a:r>
            <a:endParaRPr lang="en-US" dirty="0"/>
          </a:p>
        </p:txBody>
      </p:sp>
      <p:pic>
        <p:nvPicPr>
          <p:cNvPr id="4" name="20001108_1615__lasc2eit__goesx">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7123" y="1825625"/>
            <a:ext cx="8702675" cy="4351338"/>
          </a:xfrm>
        </p:spPr>
      </p:pic>
      <p:sp>
        <p:nvSpPr>
          <p:cNvPr id="5" name="TextBox 4"/>
          <p:cNvSpPr txBox="1"/>
          <p:nvPr/>
        </p:nvSpPr>
        <p:spPr>
          <a:xfrm>
            <a:off x="1147095" y="6329360"/>
            <a:ext cx="2404184" cy="400110"/>
          </a:xfrm>
          <a:prstGeom prst="rect">
            <a:avLst/>
          </a:prstGeom>
          <a:noFill/>
        </p:spPr>
        <p:txBody>
          <a:bodyPr wrap="none" rtlCol="0">
            <a:spAutoFit/>
          </a:bodyPr>
          <a:lstStyle/>
          <a:p>
            <a:r>
              <a:rPr lang="en-US" sz="2000" dirty="0" smtClean="0"/>
              <a:t>SOHO/LASCO and EIT</a:t>
            </a:r>
            <a:endParaRPr lang="en-US" sz="2000" dirty="0"/>
          </a:p>
        </p:txBody>
      </p:sp>
      <p:sp>
        <p:nvSpPr>
          <p:cNvPr id="7" name="TextBox 6"/>
          <p:cNvSpPr txBox="1"/>
          <p:nvPr/>
        </p:nvSpPr>
        <p:spPr>
          <a:xfrm>
            <a:off x="5218271" y="6336632"/>
            <a:ext cx="2649828" cy="369332"/>
          </a:xfrm>
          <a:prstGeom prst="rect">
            <a:avLst/>
          </a:prstGeom>
          <a:noFill/>
        </p:spPr>
        <p:txBody>
          <a:bodyPr wrap="none" rtlCol="0">
            <a:spAutoFit/>
          </a:bodyPr>
          <a:lstStyle/>
          <a:p>
            <a:r>
              <a:rPr lang="en-US" dirty="0" smtClean="0">
                <a:hlinkClick r:id="rId6"/>
              </a:rPr>
              <a:t>http://cdaw.gsfc.nasa.gov</a:t>
            </a:r>
            <a:r>
              <a:rPr lang="en-US" dirty="0" smtClean="0"/>
              <a:t> </a:t>
            </a:r>
          </a:p>
        </p:txBody>
      </p:sp>
      <p:sp>
        <p:nvSpPr>
          <p:cNvPr id="3" name="TextBox 2"/>
          <p:cNvSpPr txBox="1"/>
          <p:nvPr/>
        </p:nvSpPr>
        <p:spPr>
          <a:xfrm>
            <a:off x="8833760" y="3471859"/>
            <a:ext cx="952500" cy="461665"/>
          </a:xfrm>
          <a:prstGeom prst="rect">
            <a:avLst/>
          </a:prstGeom>
          <a:noFill/>
        </p:spPr>
        <p:txBody>
          <a:bodyPr wrap="square" rtlCol="0">
            <a:spAutoFit/>
          </a:bodyPr>
          <a:lstStyle/>
          <a:p>
            <a:r>
              <a:rPr lang="en-US" sz="2400" dirty="0" smtClean="0">
                <a:solidFill>
                  <a:srgbClr val="FF0000"/>
                </a:solidFill>
              </a:rPr>
              <a:t>1-8 Å</a:t>
            </a:r>
            <a:endParaRPr lang="en-US" sz="2400" dirty="0">
              <a:solidFill>
                <a:srgbClr val="FF0000"/>
              </a:solidFill>
            </a:endParaRPr>
          </a:p>
        </p:txBody>
      </p:sp>
      <p:sp>
        <p:nvSpPr>
          <p:cNvPr id="8" name="TextBox 7"/>
          <p:cNvSpPr txBox="1"/>
          <p:nvPr/>
        </p:nvSpPr>
        <p:spPr>
          <a:xfrm>
            <a:off x="8800415" y="4367222"/>
            <a:ext cx="1076329" cy="461665"/>
          </a:xfrm>
          <a:prstGeom prst="rect">
            <a:avLst/>
          </a:prstGeom>
          <a:noFill/>
        </p:spPr>
        <p:txBody>
          <a:bodyPr wrap="square" rtlCol="0">
            <a:spAutoFit/>
          </a:bodyPr>
          <a:lstStyle/>
          <a:p>
            <a:r>
              <a:rPr lang="en-US" sz="2400" dirty="0" smtClean="0">
                <a:solidFill>
                  <a:srgbClr val="FF0000"/>
                </a:solidFill>
              </a:rPr>
              <a:t>0.5-4 Å</a:t>
            </a:r>
            <a:endParaRPr lang="en-US" sz="2400" dirty="0">
              <a:solidFill>
                <a:srgbClr val="FF0000"/>
              </a:solidFill>
            </a:endParaRPr>
          </a:p>
        </p:txBody>
      </p:sp>
      <p:pic>
        <p:nvPicPr>
          <p:cNvPr id="11" name="Picture 10"/>
          <p:cNvPicPr>
            <a:picLocks noChangeAspect="1"/>
          </p:cNvPicPr>
          <p:nvPr/>
        </p:nvPicPr>
        <p:blipFill>
          <a:blip r:embed="rId7"/>
          <a:stretch>
            <a:fillRect/>
          </a:stretch>
        </p:blipFill>
        <p:spPr>
          <a:xfrm>
            <a:off x="9129486" y="186818"/>
            <a:ext cx="2832328" cy="2832328"/>
          </a:xfrm>
          <a:prstGeom prst="rect">
            <a:avLst/>
          </a:prstGeom>
        </p:spPr>
      </p:pic>
      <p:sp>
        <p:nvSpPr>
          <p:cNvPr id="12" name="TextBox 11"/>
          <p:cNvSpPr txBox="1"/>
          <p:nvPr/>
        </p:nvSpPr>
        <p:spPr>
          <a:xfrm>
            <a:off x="10421257" y="3178629"/>
            <a:ext cx="1540557" cy="369332"/>
          </a:xfrm>
          <a:prstGeom prst="rect">
            <a:avLst/>
          </a:prstGeom>
          <a:noFill/>
        </p:spPr>
        <p:txBody>
          <a:bodyPr wrap="square" rtlCol="0">
            <a:spAutoFit/>
          </a:bodyPr>
          <a:lstStyle/>
          <a:p>
            <a:r>
              <a:rPr lang="en-US" dirty="0" smtClean="0"/>
              <a:t>Yohkoh/SXT</a:t>
            </a:r>
            <a:endParaRPr lang="en-US" dirty="0"/>
          </a:p>
        </p:txBody>
      </p:sp>
      <p:sp>
        <p:nvSpPr>
          <p:cNvPr id="13" name="TextBox 12"/>
          <p:cNvSpPr txBox="1"/>
          <p:nvPr/>
        </p:nvSpPr>
        <p:spPr>
          <a:xfrm>
            <a:off x="9231086" y="420914"/>
            <a:ext cx="1045028" cy="369332"/>
          </a:xfrm>
          <a:prstGeom prst="rect">
            <a:avLst/>
          </a:prstGeom>
          <a:noFill/>
        </p:spPr>
        <p:txBody>
          <a:bodyPr wrap="square" rtlCol="0">
            <a:spAutoFit/>
          </a:bodyPr>
          <a:lstStyle/>
          <a:p>
            <a:r>
              <a:rPr lang="en-US" dirty="0" smtClean="0">
                <a:solidFill>
                  <a:schemeClr val="bg1"/>
                </a:solidFill>
              </a:rPr>
              <a:t>N10W77</a:t>
            </a:r>
            <a:endParaRPr lang="en-US" dirty="0">
              <a:solidFill>
                <a:schemeClr val="bg1"/>
              </a:solidFill>
            </a:endParaRPr>
          </a:p>
        </p:txBody>
      </p:sp>
      <p:cxnSp>
        <p:nvCxnSpPr>
          <p:cNvPr id="15" name="Straight Arrow Connector 14"/>
          <p:cNvCxnSpPr/>
          <p:nvPr/>
        </p:nvCxnSpPr>
        <p:spPr>
          <a:xfrm>
            <a:off x="10522857" y="566057"/>
            <a:ext cx="841829" cy="37737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54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83" y="365125"/>
            <a:ext cx="11890305" cy="1325563"/>
          </a:xfrm>
        </p:spPr>
        <p:txBody>
          <a:bodyPr/>
          <a:lstStyle/>
          <a:p>
            <a:r>
              <a:rPr lang="en-US" dirty="0" smtClean="0"/>
              <a:t>SWx Sources: Cycle 24 Compared to </a:t>
            </a:r>
            <a:r>
              <a:rPr lang="en-US" dirty="0"/>
              <a:t>P</a:t>
            </a:r>
            <a:r>
              <a:rPr lang="en-US" dirty="0" smtClean="0"/>
              <a:t>revious </a:t>
            </a:r>
            <a:r>
              <a:rPr lang="en-US" dirty="0"/>
              <a:t>C</a:t>
            </a:r>
            <a:r>
              <a:rPr lang="en-US" dirty="0" smtClean="0"/>
              <a:t>ycles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583" y="1578883"/>
            <a:ext cx="5636445" cy="5083174"/>
          </a:xfrm>
        </p:spPr>
      </p:pic>
      <p:sp>
        <p:nvSpPr>
          <p:cNvPr id="5" name="TextBox 4"/>
          <p:cNvSpPr txBox="1"/>
          <p:nvPr/>
        </p:nvSpPr>
        <p:spPr>
          <a:xfrm>
            <a:off x="2583546" y="2598051"/>
            <a:ext cx="435429" cy="369332"/>
          </a:xfrm>
          <a:prstGeom prst="rect">
            <a:avLst/>
          </a:prstGeom>
          <a:noFill/>
        </p:spPr>
        <p:txBody>
          <a:bodyPr wrap="square" rtlCol="0">
            <a:spAutoFit/>
          </a:bodyPr>
          <a:lstStyle/>
          <a:p>
            <a:r>
              <a:rPr lang="en-US" dirty="0" smtClean="0"/>
              <a:t>22</a:t>
            </a:r>
            <a:endParaRPr lang="en-US" dirty="0"/>
          </a:p>
        </p:txBody>
      </p:sp>
      <p:sp>
        <p:nvSpPr>
          <p:cNvPr id="6" name="TextBox 5"/>
          <p:cNvSpPr txBox="1"/>
          <p:nvPr/>
        </p:nvSpPr>
        <p:spPr>
          <a:xfrm>
            <a:off x="5290454" y="4114791"/>
            <a:ext cx="435429" cy="369332"/>
          </a:xfrm>
          <a:prstGeom prst="rect">
            <a:avLst/>
          </a:prstGeom>
          <a:noFill/>
        </p:spPr>
        <p:txBody>
          <a:bodyPr wrap="square" rtlCol="0">
            <a:spAutoFit/>
          </a:bodyPr>
          <a:lstStyle/>
          <a:p>
            <a:r>
              <a:rPr lang="en-US" dirty="0" smtClean="0"/>
              <a:t>24</a:t>
            </a:r>
            <a:endParaRPr lang="en-US" dirty="0"/>
          </a:p>
        </p:txBody>
      </p:sp>
      <p:sp>
        <p:nvSpPr>
          <p:cNvPr id="7" name="TextBox 6"/>
          <p:cNvSpPr txBox="1"/>
          <p:nvPr/>
        </p:nvSpPr>
        <p:spPr>
          <a:xfrm>
            <a:off x="5878288" y="2520353"/>
            <a:ext cx="6197600" cy="2031325"/>
          </a:xfrm>
          <a:prstGeom prst="rect">
            <a:avLst/>
          </a:prstGeom>
          <a:noFill/>
        </p:spPr>
        <p:txBody>
          <a:bodyPr wrap="square" rtlCol="0">
            <a:spAutoFit/>
          </a:bodyPr>
          <a:lstStyle/>
          <a:p>
            <a:pPr marL="285750" indent="-285750">
              <a:buFont typeface="Arial" panose="020B0604020202020204" pitchFamily="34" charset="0"/>
              <a:buChar char="•"/>
            </a:pPr>
            <a:r>
              <a:rPr lang="en-US" sz="2100" dirty="0" smtClean="0">
                <a:solidFill>
                  <a:srgbClr val="0000FF"/>
                </a:solidFill>
              </a:rPr>
              <a:t>SWx in Cycle 24 is clearly very mild</a:t>
            </a:r>
          </a:p>
          <a:p>
            <a:pPr marL="285750" indent="-285750">
              <a:buFont typeface="Arial" panose="020B0604020202020204" pitchFamily="34" charset="0"/>
              <a:buChar char="•"/>
            </a:pPr>
            <a:r>
              <a:rPr lang="en-US" sz="2100" dirty="0" smtClean="0">
                <a:solidFill>
                  <a:srgbClr val="0000FF"/>
                </a:solidFill>
              </a:rPr>
              <a:t>CME and sunspot activity have discordant behavior</a:t>
            </a:r>
          </a:p>
          <a:p>
            <a:r>
              <a:rPr lang="en-US" sz="2100" dirty="0" smtClean="0">
                <a:solidFill>
                  <a:srgbClr val="0000FF"/>
                </a:solidFill>
              </a:rPr>
              <a:t>     between the two sunspot number peaks</a:t>
            </a:r>
          </a:p>
          <a:p>
            <a:pPr marL="285750" indent="-285750">
              <a:buFont typeface="Arial" panose="020B0604020202020204" pitchFamily="34" charset="0"/>
              <a:buChar char="•"/>
            </a:pPr>
            <a:r>
              <a:rPr lang="en-US" sz="2100" dirty="0" smtClean="0">
                <a:solidFill>
                  <a:srgbClr val="0000FF"/>
                </a:solidFill>
              </a:rPr>
              <a:t>More fast CMEs during first peak, but a smaller SSN</a:t>
            </a:r>
          </a:p>
          <a:p>
            <a:pPr marL="285750" indent="-285750">
              <a:buFont typeface="Arial" panose="020B0604020202020204" pitchFamily="34" charset="0"/>
              <a:buChar char="•"/>
            </a:pPr>
            <a:r>
              <a:rPr lang="en-US" sz="2100" dirty="0" smtClean="0">
                <a:solidFill>
                  <a:srgbClr val="0000FF"/>
                </a:solidFill>
              </a:rPr>
              <a:t>X-class flares are more during the second peak</a:t>
            </a:r>
          </a:p>
          <a:p>
            <a:pPr marL="285750" indent="-285750">
              <a:buFont typeface="Arial" panose="020B0604020202020204" pitchFamily="34" charset="0"/>
              <a:buChar char="•"/>
            </a:pPr>
            <a:r>
              <a:rPr lang="en-US" sz="2100" dirty="0" smtClean="0">
                <a:solidFill>
                  <a:srgbClr val="0000FF"/>
                </a:solidFill>
              </a:rPr>
              <a:t># of SEP events, magnetic storms similar to CMEs</a:t>
            </a:r>
          </a:p>
        </p:txBody>
      </p:sp>
      <p:sp>
        <p:nvSpPr>
          <p:cNvPr id="8" name="TextBox 7"/>
          <p:cNvSpPr txBox="1"/>
          <p:nvPr/>
        </p:nvSpPr>
        <p:spPr>
          <a:xfrm>
            <a:off x="3882574" y="2750451"/>
            <a:ext cx="435429" cy="369332"/>
          </a:xfrm>
          <a:prstGeom prst="rect">
            <a:avLst/>
          </a:prstGeom>
          <a:noFill/>
        </p:spPr>
        <p:txBody>
          <a:bodyPr wrap="square" rtlCol="0">
            <a:spAutoFit/>
          </a:bodyPr>
          <a:lstStyle/>
          <a:p>
            <a:r>
              <a:rPr lang="en-US" dirty="0" smtClean="0"/>
              <a:t>23</a:t>
            </a:r>
            <a:endParaRPr lang="en-US" dirty="0"/>
          </a:p>
        </p:txBody>
      </p:sp>
      <p:sp>
        <p:nvSpPr>
          <p:cNvPr id="9" name="TextBox 8"/>
          <p:cNvSpPr txBox="1"/>
          <p:nvPr/>
        </p:nvSpPr>
        <p:spPr>
          <a:xfrm>
            <a:off x="1400634" y="2648853"/>
            <a:ext cx="435429" cy="369332"/>
          </a:xfrm>
          <a:prstGeom prst="rect">
            <a:avLst/>
          </a:prstGeom>
          <a:noFill/>
        </p:spPr>
        <p:txBody>
          <a:bodyPr wrap="square" rtlCol="0">
            <a:spAutoFit/>
          </a:bodyPr>
          <a:lstStyle/>
          <a:p>
            <a:r>
              <a:rPr lang="en-US" dirty="0" smtClean="0"/>
              <a:t>21</a:t>
            </a:r>
            <a:endParaRPr lang="en-US" dirty="0"/>
          </a:p>
        </p:txBody>
      </p:sp>
    </p:spTree>
    <p:extLst>
      <p:ext uri="{BB962C8B-B14F-4D97-AF65-F5344CB8AC3E}">
        <p14:creationId xmlns:p14="http://schemas.microsoft.com/office/powerpoint/2010/main" val="13084171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SEP Events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1870" y="1985282"/>
            <a:ext cx="4906090"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797" y="2145812"/>
            <a:ext cx="4116416" cy="3657600"/>
          </a:xfrm>
          <a:prstGeom prst="rect">
            <a:avLst/>
          </a:prstGeom>
        </p:spPr>
      </p:pic>
      <p:sp>
        <p:nvSpPr>
          <p:cNvPr id="6" name="TextBox 5"/>
          <p:cNvSpPr txBox="1"/>
          <p:nvPr/>
        </p:nvSpPr>
        <p:spPr>
          <a:xfrm>
            <a:off x="2160936" y="5469605"/>
            <a:ext cx="1360442" cy="369332"/>
          </a:xfrm>
          <a:prstGeom prst="rect">
            <a:avLst/>
          </a:prstGeom>
          <a:noFill/>
        </p:spPr>
        <p:txBody>
          <a:bodyPr wrap="square" rtlCol="0">
            <a:spAutoFit/>
          </a:bodyPr>
          <a:lstStyle/>
          <a:p>
            <a:r>
              <a:rPr lang="en-US" dirty="0" smtClean="0"/>
              <a:t>&gt;10 MeV</a:t>
            </a:r>
            <a:endParaRPr lang="en-US" dirty="0"/>
          </a:p>
        </p:txBody>
      </p:sp>
      <p:sp>
        <p:nvSpPr>
          <p:cNvPr id="3" name="TextBox 2"/>
          <p:cNvSpPr txBox="1"/>
          <p:nvPr/>
        </p:nvSpPr>
        <p:spPr>
          <a:xfrm>
            <a:off x="2160936" y="6336620"/>
            <a:ext cx="4950934" cy="369332"/>
          </a:xfrm>
          <a:prstGeom prst="rect">
            <a:avLst/>
          </a:prstGeom>
          <a:noFill/>
        </p:spPr>
        <p:txBody>
          <a:bodyPr wrap="square" rtlCol="0">
            <a:spAutoFit/>
          </a:bodyPr>
          <a:lstStyle/>
          <a:p>
            <a:r>
              <a:rPr lang="en-US" dirty="0" smtClean="0"/>
              <a:t>Miyake et al. 2012; Mekhaldi et al. 2015</a:t>
            </a:r>
            <a:endParaRPr lang="en-US" dirty="0"/>
          </a:p>
        </p:txBody>
      </p:sp>
    </p:spTree>
    <p:extLst>
      <p:ext uri="{BB962C8B-B14F-4D97-AF65-F5344CB8AC3E}">
        <p14:creationId xmlns:p14="http://schemas.microsoft.com/office/powerpoint/2010/main" val="3028459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up Slides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0427620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149" y="1917065"/>
            <a:ext cx="7483096" cy="4351338"/>
          </a:xfrm>
        </p:spPr>
      </p:pic>
    </p:spTree>
    <p:extLst>
      <p:ext uri="{BB962C8B-B14F-4D97-AF65-F5344CB8AC3E}">
        <p14:creationId xmlns:p14="http://schemas.microsoft.com/office/powerpoint/2010/main" val="21124511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926" y="1851751"/>
            <a:ext cx="6517279" cy="4351338"/>
          </a:xfrm>
        </p:spPr>
      </p:pic>
    </p:spTree>
    <p:extLst>
      <p:ext uri="{BB962C8B-B14F-4D97-AF65-F5344CB8AC3E}">
        <p14:creationId xmlns:p14="http://schemas.microsoft.com/office/powerpoint/2010/main" val="24688930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328" y="1930128"/>
            <a:ext cx="8693903" cy="4351338"/>
          </a:xfrm>
        </p:spPr>
      </p:pic>
    </p:spTree>
    <p:extLst>
      <p:ext uri="{BB962C8B-B14F-4D97-AF65-F5344CB8AC3E}">
        <p14:creationId xmlns:p14="http://schemas.microsoft.com/office/powerpoint/2010/main" val="7610721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SEP Events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1870" y="1985282"/>
            <a:ext cx="4906090" cy="4351338"/>
          </a:xfrm>
        </p:spPr>
      </p:pic>
    </p:spTree>
    <p:extLst>
      <p:ext uri="{BB962C8B-B14F-4D97-AF65-F5344CB8AC3E}">
        <p14:creationId xmlns:p14="http://schemas.microsoft.com/office/powerpoint/2010/main" val="30266280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2981" y="1825625"/>
            <a:ext cx="4766037" cy="4351338"/>
          </a:xfrm>
        </p:spPr>
      </p:pic>
    </p:spTree>
    <p:extLst>
      <p:ext uri="{BB962C8B-B14F-4D97-AF65-F5344CB8AC3E}">
        <p14:creationId xmlns:p14="http://schemas.microsoft.com/office/powerpoint/2010/main" val="13517221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2981" y="1825625"/>
            <a:ext cx="4766037" cy="4351338"/>
          </a:xfrm>
        </p:spPr>
      </p:pic>
    </p:spTree>
    <p:extLst>
      <p:ext uri="{BB962C8B-B14F-4D97-AF65-F5344CB8AC3E}">
        <p14:creationId xmlns:p14="http://schemas.microsoft.com/office/powerpoint/2010/main" val="39646972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sp>
        <p:nvSpPr>
          <p:cNvPr id="3" name="Content Placeholder 2"/>
          <p:cNvSpPr>
            <a:spLocks noGrp="1"/>
          </p:cNvSpPr>
          <p:nvPr>
            <p:ph idx="1"/>
          </p:nvPr>
        </p:nvSpPr>
        <p:spPr/>
        <p:txBody>
          <a:bodyPr/>
          <a:lstStyle/>
          <a:p>
            <a:r>
              <a:rPr lang="en-US" dirty="0"/>
              <a:t>A</a:t>
            </a:r>
            <a:r>
              <a:rPr lang="en-US" dirty="0" smtClean="0"/>
              <a:t>tomic mass unit (amu) = 1/12 the mass of 12C </a:t>
            </a:r>
          </a:p>
          <a:p>
            <a:r>
              <a:rPr lang="en-US" dirty="0" smtClean="0"/>
              <a:t>It is close enough to nucleon masses </a:t>
            </a:r>
          </a:p>
          <a:p>
            <a:r>
              <a:rPr lang="en-US" dirty="0" smtClean="0"/>
              <a:t>MeV per nucleon in indistinguishable from MeV per amu for SEP studies </a:t>
            </a:r>
          </a:p>
          <a:p>
            <a:r>
              <a:rPr lang="en-US" dirty="0" smtClean="0"/>
              <a:t>Total energy  W = </a:t>
            </a:r>
            <a:r>
              <a:rPr lang="en-US" dirty="0" err="1" smtClean="0"/>
              <a:t>AM</a:t>
            </a:r>
            <a:r>
              <a:rPr lang="en-US" baseline="-25000" dirty="0" err="1" smtClean="0"/>
              <a:t>u</a:t>
            </a:r>
            <a:r>
              <a:rPr lang="el-GR" dirty="0" smtClean="0"/>
              <a:t>γ </a:t>
            </a:r>
            <a:r>
              <a:rPr lang="en-US" dirty="0" smtClean="0"/>
              <a:t>;</a:t>
            </a:r>
            <a:r>
              <a:rPr lang="en-US" dirty="0" smtClean="0"/>
              <a:t> M</a:t>
            </a:r>
            <a:r>
              <a:rPr lang="en-US" baseline="-25000" dirty="0" smtClean="0"/>
              <a:t>u</a:t>
            </a:r>
            <a:r>
              <a:rPr lang="en-US" dirty="0" smtClean="0"/>
              <a:t> =  m</a:t>
            </a:r>
            <a:r>
              <a:rPr lang="en-US" baseline="-25000" dirty="0" smtClean="0"/>
              <a:t>u</a:t>
            </a:r>
            <a:r>
              <a:rPr lang="en-US" dirty="0" smtClean="0"/>
              <a:t>c</a:t>
            </a:r>
            <a:r>
              <a:rPr lang="en-US" baseline="30000" dirty="0" smtClean="0"/>
              <a:t>2</a:t>
            </a:r>
            <a:r>
              <a:rPr lang="en-US" dirty="0" smtClean="0"/>
              <a:t> = 931.494 MeV</a:t>
            </a:r>
          </a:p>
          <a:p>
            <a:r>
              <a:rPr lang="en-US" dirty="0" smtClean="0"/>
              <a:t> γ = (1- β</a:t>
            </a:r>
            <a:r>
              <a:rPr lang="en-US" baseline="30000" dirty="0" smtClean="0"/>
              <a:t>2</a:t>
            </a:r>
            <a:r>
              <a:rPr lang="en-US" dirty="0" smtClean="0"/>
              <a:t>)</a:t>
            </a:r>
            <a:r>
              <a:rPr lang="en-US" baseline="30000" dirty="0" smtClean="0"/>
              <a:t>-1/2</a:t>
            </a:r>
            <a:r>
              <a:rPr lang="en-US" dirty="0" smtClean="0"/>
              <a:t>; β = v/c </a:t>
            </a:r>
          </a:p>
          <a:p>
            <a:r>
              <a:rPr lang="en-US" dirty="0" smtClean="0"/>
              <a:t>Kinetic energy Ɛ = </a:t>
            </a:r>
            <a:r>
              <a:rPr lang="en-US" dirty="0" smtClean="0"/>
              <a:t>AM</a:t>
            </a:r>
            <a:r>
              <a:rPr lang="en-US" baseline="-25000" dirty="0" smtClean="0"/>
              <a:t>u</a:t>
            </a:r>
            <a:r>
              <a:rPr lang="en-US" dirty="0" smtClean="0"/>
              <a:t>(</a:t>
            </a:r>
            <a:r>
              <a:rPr lang="el-GR" dirty="0" smtClean="0"/>
              <a:t>γ </a:t>
            </a:r>
            <a:r>
              <a:rPr lang="en-US" dirty="0" smtClean="0"/>
              <a:t>-1)</a:t>
            </a:r>
            <a:endParaRPr lang="en-US" dirty="0"/>
          </a:p>
        </p:txBody>
      </p:sp>
    </p:spTree>
    <p:extLst>
      <p:ext uri="{BB962C8B-B14F-4D97-AF65-F5344CB8AC3E}">
        <p14:creationId xmlns:p14="http://schemas.microsoft.com/office/powerpoint/2010/main" val="23370068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18646"/>
          </a:xfrm>
        </p:spPr>
        <p:txBody>
          <a:bodyPr>
            <a:normAutofit fontScale="90000"/>
          </a:bodyPr>
          <a:lstStyle/>
          <a:p>
            <a:r>
              <a:rPr lang="en-US" dirty="0" smtClean="0"/>
              <a:t>Image Degradation due to Particle Impact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50387" y="1201522"/>
            <a:ext cx="2743200" cy="27432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683" y="1216036"/>
            <a:ext cx="2743200" cy="2743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465" y="1216038"/>
            <a:ext cx="2743200" cy="27432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746" y="4017292"/>
            <a:ext cx="2743200" cy="27432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3954" y="4017292"/>
            <a:ext cx="2743200" cy="27432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8162" y="4006873"/>
            <a:ext cx="2743200" cy="27432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7856" y="4006873"/>
            <a:ext cx="2743200" cy="27432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695" y="1216036"/>
            <a:ext cx="2743200" cy="2743200"/>
          </a:xfrm>
          <a:prstGeom prst="rect">
            <a:avLst/>
          </a:prstGeom>
        </p:spPr>
      </p:pic>
      <p:sp>
        <p:nvSpPr>
          <p:cNvPr id="12" name="TextBox 11"/>
          <p:cNvSpPr txBox="1"/>
          <p:nvPr/>
        </p:nvSpPr>
        <p:spPr>
          <a:xfrm>
            <a:off x="3193143" y="1291775"/>
            <a:ext cx="1436914" cy="461665"/>
          </a:xfrm>
          <a:prstGeom prst="rect">
            <a:avLst/>
          </a:prstGeom>
          <a:noFill/>
        </p:spPr>
        <p:txBody>
          <a:bodyPr wrap="square" rtlCol="0">
            <a:spAutoFit/>
          </a:bodyPr>
          <a:lstStyle/>
          <a:p>
            <a:r>
              <a:rPr lang="en-US" sz="2400" dirty="0" smtClean="0">
                <a:solidFill>
                  <a:schemeClr val="bg1"/>
                </a:solidFill>
              </a:rPr>
              <a:t>3.85 Rs</a:t>
            </a:r>
            <a:endParaRPr lang="en-US" sz="2400" dirty="0">
              <a:solidFill>
                <a:schemeClr val="bg1"/>
              </a:solidFill>
            </a:endParaRPr>
          </a:p>
        </p:txBody>
      </p:sp>
      <p:sp>
        <p:nvSpPr>
          <p:cNvPr id="13" name="TextBox 12"/>
          <p:cNvSpPr txBox="1"/>
          <p:nvPr/>
        </p:nvSpPr>
        <p:spPr>
          <a:xfrm>
            <a:off x="5841996" y="1299033"/>
            <a:ext cx="1436914" cy="461665"/>
          </a:xfrm>
          <a:prstGeom prst="rect">
            <a:avLst/>
          </a:prstGeom>
          <a:noFill/>
        </p:spPr>
        <p:txBody>
          <a:bodyPr wrap="square" rtlCol="0">
            <a:spAutoFit/>
          </a:bodyPr>
          <a:lstStyle/>
          <a:p>
            <a:r>
              <a:rPr lang="en-US" sz="2400" dirty="0" smtClean="0">
                <a:solidFill>
                  <a:schemeClr val="bg1"/>
                </a:solidFill>
              </a:rPr>
              <a:t>5.04 Rs</a:t>
            </a:r>
            <a:endParaRPr lang="en-US" sz="2400" dirty="0">
              <a:solidFill>
                <a:schemeClr val="bg1"/>
              </a:solidFill>
            </a:endParaRPr>
          </a:p>
        </p:txBody>
      </p:sp>
      <p:sp>
        <p:nvSpPr>
          <p:cNvPr id="14" name="TextBox 13"/>
          <p:cNvSpPr txBox="1"/>
          <p:nvPr/>
        </p:nvSpPr>
        <p:spPr>
          <a:xfrm>
            <a:off x="8694051" y="1306293"/>
            <a:ext cx="1436914" cy="461665"/>
          </a:xfrm>
          <a:prstGeom prst="rect">
            <a:avLst/>
          </a:prstGeom>
          <a:noFill/>
        </p:spPr>
        <p:txBody>
          <a:bodyPr wrap="square" rtlCol="0">
            <a:spAutoFit/>
          </a:bodyPr>
          <a:lstStyle/>
          <a:p>
            <a:r>
              <a:rPr lang="en-US" sz="2400" dirty="0" smtClean="0">
                <a:solidFill>
                  <a:schemeClr val="bg1"/>
                </a:solidFill>
              </a:rPr>
              <a:t>6.08 Rs</a:t>
            </a:r>
            <a:endParaRPr lang="en-US" sz="2400" dirty="0">
              <a:solidFill>
                <a:schemeClr val="bg1"/>
              </a:solidFill>
            </a:endParaRPr>
          </a:p>
        </p:txBody>
      </p:sp>
      <p:cxnSp>
        <p:nvCxnSpPr>
          <p:cNvPr id="16" name="Straight Arrow Connector 15"/>
          <p:cNvCxnSpPr/>
          <p:nvPr/>
        </p:nvCxnSpPr>
        <p:spPr>
          <a:xfrm>
            <a:off x="4630057" y="3643086"/>
            <a:ext cx="464457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506857" y="3367317"/>
            <a:ext cx="1175657" cy="461665"/>
          </a:xfrm>
          <a:prstGeom prst="rect">
            <a:avLst/>
          </a:prstGeom>
          <a:noFill/>
        </p:spPr>
        <p:txBody>
          <a:bodyPr wrap="square" rtlCol="0">
            <a:spAutoFit/>
          </a:bodyPr>
          <a:lstStyle/>
          <a:p>
            <a:r>
              <a:rPr lang="en-US" sz="2400" dirty="0" smtClean="0">
                <a:solidFill>
                  <a:schemeClr val="bg1"/>
                </a:solidFill>
              </a:rPr>
              <a:t>44 min</a:t>
            </a:r>
            <a:endParaRPr lang="en-US" sz="2400" dirty="0">
              <a:solidFill>
                <a:schemeClr val="bg1"/>
              </a:solidFill>
            </a:endParaRPr>
          </a:p>
        </p:txBody>
      </p:sp>
      <p:sp>
        <p:nvSpPr>
          <p:cNvPr id="18" name="TextBox 17"/>
          <p:cNvSpPr txBox="1"/>
          <p:nvPr/>
        </p:nvSpPr>
        <p:spPr>
          <a:xfrm>
            <a:off x="8788403" y="6161319"/>
            <a:ext cx="2358568" cy="461665"/>
          </a:xfrm>
          <a:prstGeom prst="rect">
            <a:avLst/>
          </a:prstGeom>
          <a:noFill/>
        </p:spPr>
        <p:txBody>
          <a:bodyPr wrap="square" rtlCol="0">
            <a:spAutoFit/>
          </a:bodyPr>
          <a:lstStyle/>
          <a:p>
            <a:r>
              <a:rPr lang="en-US" sz="2400" dirty="0" smtClean="0">
                <a:solidFill>
                  <a:schemeClr val="bg1"/>
                </a:solidFill>
              </a:rPr>
              <a:t>4 Days later</a:t>
            </a:r>
            <a:endParaRPr lang="en-US" sz="2400" dirty="0">
              <a:solidFill>
                <a:schemeClr val="bg1"/>
              </a:solidFill>
            </a:endParaRPr>
          </a:p>
        </p:txBody>
      </p:sp>
      <p:sp>
        <p:nvSpPr>
          <p:cNvPr id="19" name="TextBox 18"/>
          <p:cNvSpPr txBox="1"/>
          <p:nvPr/>
        </p:nvSpPr>
        <p:spPr>
          <a:xfrm>
            <a:off x="5363037" y="3955144"/>
            <a:ext cx="1618344" cy="830997"/>
          </a:xfrm>
          <a:prstGeom prst="rect">
            <a:avLst/>
          </a:prstGeom>
          <a:noFill/>
        </p:spPr>
        <p:txBody>
          <a:bodyPr wrap="square" rtlCol="0">
            <a:spAutoFit/>
          </a:bodyPr>
          <a:lstStyle/>
          <a:p>
            <a:r>
              <a:rPr lang="en-US" sz="2400" dirty="0" smtClean="0">
                <a:solidFill>
                  <a:schemeClr val="bg1"/>
                </a:solidFill>
              </a:rPr>
              <a:t>1-AU shock</a:t>
            </a:r>
          </a:p>
          <a:p>
            <a:r>
              <a:rPr lang="en-US" sz="2400" dirty="0" smtClean="0">
                <a:solidFill>
                  <a:schemeClr val="bg1"/>
                </a:solidFill>
              </a:rPr>
              <a:t>11/10 6 UT</a:t>
            </a:r>
            <a:endParaRPr lang="en-US" sz="2400" dirty="0">
              <a:solidFill>
                <a:schemeClr val="bg1"/>
              </a:solidFill>
            </a:endParaRPr>
          </a:p>
        </p:txBody>
      </p:sp>
    </p:spTree>
    <p:extLst>
      <p:ext uri="{BB962C8B-B14F-4D97-AF65-F5344CB8AC3E}">
        <p14:creationId xmlns:p14="http://schemas.microsoft.com/office/powerpoint/2010/main" val="16138616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160" y="-385008"/>
            <a:ext cx="10515600" cy="1325563"/>
          </a:xfrm>
        </p:spPr>
        <p:txBody>
          <a:bodyPr>
            <a:normAutofit/>
          </a:bodyPr>
          <a:lstStyle/>
          <a:p>
            <a:r>
              <a:rPr lang="en-US" baseline="30000" dirty="0" smtClean="0"/>
              <a:t>3</a:t>
            </a:r>
            <a:r>
              <a:rPr lang="en-US" dirty="0" smtClean="0"/>
              <a:t>He-Rich Events</a:t>
            </a:r>
            <a:endParaRPr lang="en-US" dirty="0"/>
          </a:p>
        </p:txBody>
      </p:sp>
      <p:sp>
        <p:nvSpPr>
          <p:cNvPr id="3" name="Content Placeholder 2"/>
          <p:cNvSpPr>
            <a:spLocks noGrp="1"/>
          </p:cNvSpPr>
          <p:nvPr>
            <p:ph sz="half" idx="2"/>
          </p:nvPr>
        </p:nvSpPr>
        <p:spPr>
          <a:xfrm>
            <a:off x="1905000" y="1066800"/>
            <a:ext cx="5105400" cy="5486400"/>
          </a:xfrm>
        </p:spPr>
        <p:txBody>
          <a:bodyPr>
            <a:normAutofit fontScale="77500" lnSpcReduction="20000"/>
          </a:bodyPr>
          <a:lstStyle/>
          <a:p>
            <a:pPr marL="0" indent="0">
              <a:buNone/>
            </a:pPr>
            <a:r>
              <a:rPr lang="en-US" b="1" dirty="0" smtClean="0"/>
              <a:t>Flare-accelerated particles at 1 AU</a:t>
            </a:r>
          </a:p>
          <a:p>
            <a:pPr marL="0" indent="0">
              <a:buNone/>
            </a:pPr>
            <a:endParaRPr lang="en-US" b="1" dirty="0"/>
          </a:p>
          <a:p>
            <a:pPr marL="0" indent="0">
              <a:buNone/>
            </a:pPr>
            <a:r>
              <a:rPr lang="en-US" b="1" dirty="0" smtClean="0"/>
              <a:t>3He/4He &gt; 0.1 (solar wind 5x10</a:t>
            </a:r>
            <a:r>
              <a:rPr lang="en-US" b="1" baseline="30000" dirty="0" smtClean="0"/>
              <a:t>-4</a:t>
            </a:r>
            <a:r>
              <a:rPr lang="en-US" b="1" dirty="0" smtClean="0"/>
              <a:t>)</a:t>
            </a:r>
          </a:p>
          <a:p>
            <a:pPr marL="0" indent="0">
              <a:buNone/>
            </a:pPr>
            <a:endParaRPr lang="en-US" b="1" dirty="0" smtClean="0"/>
          </a:p>
          <a:p>
            <a:pPr marL="0" indent="0">
              <a:buNone/>
            </a:pPr>
            <a:r>
              <a:rPr lang="en-US" b="1" dirty="0" smtClean="0"/>
              <a:t>No CME association with </a:t>
            </a:r>
            <a:r>
              <a:rPr lang="en-US" b="1" baseline="30000" dirty="0" smtClean="0"/>
              <a:t>3</a:t>
            </a:r>
            <a:r>
              <a:rPr lang="en-US" b="1" dirty="0" smtClean="0"/>
              <a:t>He-rich events</a:t>
            </a:r>
          </a:p>
          <a:p>
            <a:pPr marL="0" indent="0">
              <a:buNone/>
            </a:pPr>
            <a:endParaRPr lang="en-US" b="1" dirty="0" smtClean="0"/>
          </a:p>
          <a:p>
            <a:pPr marL="0" indent="0">
              <a:buNone/>
            </a:pPr>
            <a:r>
              <a:rPr lang="en-US" b="1" baseline="30000" dirty="0" smtClean="0"/>
              <a:t>3</a:t>
            </a:r>
            <a:r>
              <a:rPr lang="en-US" b="1" dirty="0" smtClean="0"/>
              <a:t>He-rich events associated with type III radio bursts produce </a:t>
            </a:r>
            <a:r>
              <a:rPr lang="en-US" b="1" dirty="0"/>
              <a:t>b</a:t>
            </a:r>
            <a:r>
              <a:rPr lang="en-US" b="1" dirty="0" smtClean="0"/>
              <a:t>y flare-accelerated electrons escaping into the IP space</a:t>
            </a:r>
          </a:p>
          <a:p>
            <a:pPr marL="0" indent="0">
              <a:buNone/>
            </a:pPr>
            <a:endParaRPr lang="en-US" b="1" dirty="0" smtClean="0"/>
          </a:p>
          <a:p>
            <a:pPr marL="0" indent="0">
              <a:buNone/>
            </a:pPr>
            <a:r>
              <a:rPr lang="en-US" b="1" dirty="0" smtClean="0"/>
              <a:t>Other heavy ions and the Fe/O-ratio enhanced</a:t>
            </a:r>
          </a:p>
          <a:p>
            <a:pPr marL="0" indent="0">
              <a:buNone/>
            </a:pPr>
            <a:endParaRPr lang="en-US" b="1" dirty="0" smtClean="0"/>
          </a:p>
          <a:p>
            <a:pPr marL="0" indent="0">
              <a:buNone/>
            </a:pPr>
            <a:r>
              <a:rPr lang="en-US" b="1" dirty="0"/>
              <a:t>Enhancements of other heavy </a:t>
            </a:r>
            <a:r>
              <a:rPr lang="en-US" b="1" dirty="0" smtClean="0"/>
              <a:t>ions and Fe/O </a:t>
            </a:r>
            <a:r>
              <a:rPr lang="en-US" b="1" dirty="0"/>
              <a:t>uncorrelated with </a:t>
            </a:r>
            <a:r>
              <a:rPr lang="en-US" b="1" baseline="30000" dirty="0"/>
              <a:t>3</a:t>
            </a:r>
            <a:r>
              <a:rPr lang="en-US" b="1" dirty="0"/>
              <a:t>He/</a:t>
            </a:r>
            <a:r>
              <a:rPr lang="en-US" b="1" baseline="30000" dirty="0"/>
              <a:t>4</a:t>
            </a:r>
            <a:r>
              <a:rPr lang="en-US" b="1" dirty="0"/>
              <a:t>He </a:t>
            </a:r>
          </a:p>
        </p:txBody>
      </p:sp>
      <p:pic>
        <p:nvPicPr>
          <p:cNvPr id="7" name="Content Placeholder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916212" y="1143001"/>
            <a:ext cx="2370788" cy="2846795"/>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1" y="4114800"/>
            <a:ext cx="3124199" cy="2450530"/>
          </a:xfrm>
          <a:prstGeom prst="rect">
            <a:avLst/>
          </a:prstGeom>
        </p:spPr>
      </p:pic>
      <p:sp>
        <p:nvSpPr>
          <p:cNvPr id="6" name="TextBox 5"/>
          <p:cNvSpPr txBox="1"/>
          <p:nvPr/>
        </p:nvSpPr>
        <p:spPr>
          <a:xfrm>
            <a:off x="8610600" y="3352801"/>
            <a:ext cx="1600200" cy="307777"/>
          </a:xfrm>
          <a:prstGeom prst="rect">
            <a:avLst/>
          </a:prstGeom>
          <a:solidFill>
            <a:schemeClr val="lt1">
              <a:alpha val="0"/>
            </a:schemeClr>
          </a:solid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dirty="0"/>
              <a:t>Mason et al. 1986</a:t>
            </a:r>
            <a:endParaRPr lang="en-US" sz="1400" dirty="0"/>
          </a:p>
        </p:txBody>
      </p:sp>
      <p:sp>
        <p:nvSpPr>
          <p:cNvPr id="8" name="TextBox 7"/>
          <p:cNvSpPr txBox="1"/>
          <p:nvPr/>
        </p:nvSpPr>
        <p:spPr>
          <a:xfrm>
            <a:off x="7467600" y="4264224"/>
            <a:ext cx="1600200" cy="307777"/>
          </a:xfrm>
          <a:prstGeom prst="rect">
            <a:avLst/>
          </a:prstGeom>
          <a:solidFill>
            <a:schemeClr val="lt1">
              <a:alpha val="0"/>
            </a:schemeClr>
          </a:solid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dirty="0"/>
              <a:t>Mason et al. 1986</a:t>
            </a:r>
            <a:endParaRPr lang="en-US" sz="1400" dirty="0"/>
          </a:p>
        </p:txBody>
      </p:sp>
    </p:spTree>
    <p:extLst>
      <p:ext uri="{BB962C8B-B14F-4D97-AF65-F5344CB8AC3E}">
        <p14:creationId xmlns:p14="http://schemas.microsoft.com/office/powerpoint/2010/main" val="28833020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184" y="-162857"/>
            <a:ext cx="10515600" cy="867771"/>
          </a:xfrm>
        </p:spPr>
        <p:txBody>
          <a:bodyPr/>
          <a:lstStyle/>
          <a:p>
            <a:r>
              <a:rPr lang="en-US" dirty="0" smtClean="0"/>
              <a:t>Shock Acceleration</a:t>
            </a:r>
            <a:endParaRPr lang="en-US" dirty="0"/>
          </a:p>
        </p:txBody>
      </p:sp>
      <mc:AlternateContent xmlns:mc="http://schemas.openxmlformats.org/markup-compatibility/2006">
        <mc:Choice xmlns:a14="http://schemas.microsoft.com/office/drawing/2010/main" Requires="a14">
          <p:sp>
            <p:nvSpPr>
              <p:cNvPr id="4" name="Content Placeholder 3"/>
              <p:cNvSpPr>
                <a:spLocks noGrp="1"/>
              </p:cNvSpPr>
              <p:nvPr>
                <p:ph sz="half" idx="1"/>
              </p:nvPr>
            </p:nvSpPr>
            <p:spPr>
              <a:xfrm>
                <a:off x="1669863" y="838200"/>
                <a:ext cx="6324600" cy="5257800"/>
              </a:xfrm>
            </p:spPr>
            <p:txBody>
              <a:bodyPr>
                <a:normAutofit fontScale="92500" lnSpcReduction="10000"/>
              </a:bodyPr>
              <a:lstStyle/>
              <a:p>
                <a:pPr marL="0" indent="0">
                  <a:buNone/>
                </a:pPr>
                <a:r>
                  <a:rPr lang="en-US" sz="2000" b="1" dirty="0">
                    <a:solidFill>
                      <a:srgbClr val="FF0000"/>
                    </a:solidFill>
                  </a:rPr>
                  <a:t>Power-law energy spectrum </a:t>
                </a:r>
                <a:r>
                  <a:rPr lang="en-US" sz="2000" b="1" dirty="0"/>
                  <a:t>in downstream region (Axford et al. 1977; Blandford &amp; Ostriker</a:t>
                </a:r>
                <a:r>
                  <a:rPr lang="en-US" sz="2000" b="1" dirty="0"/>
                  <a:t> 1978; Bell 1978; Lee 1983): </a:t>
                </a:r>
                <a:r>
                  <a:rPr lang="en-US" sz="2000" b="1" dirty="0"/>
                  <a:t> </a:t>
                </a:r>
              </a:p>
              <a:p>
                <a:pPr marL="0" indent="0">
                  <a:buNone/>
                </a:pPr>
                <a14:m>
                  <m:oMathPara xmlns:m="http://schemas.openxmlformats.org/officeDocument/2006/math">
                    <m:oMathParaPr>
                      <m:jc m:val="centerGroup"/>
                    </m:oMathParaPr>
                    <m:oMath xmlns:m="http://schemas.openxmlformats.org/officeDocument/2006/math">
                      <m:f>
                        <m:fPr>
                          <m:type m:val="lin"/>
                          <m:ctrlPr>
                            <a:rPr lang="en-US" sz="2600" b="1" i="1">
                              <a:solidFill>
                                <a:srgbClr val="FF0000"/>
                              </a:solidFill>
                              <a:latin typeface="Cambria Math" panose="02040503050406030204" pitchFamily="18" charset="0"/>
                              <a:ea typeface="Cambria Math"/>
                            </a:rPr>
                          </m:ctrlPr>
                        </m:fPr>
                        <m:num>
                          <m:r>
                            <a:rPr lang="en-US" sz="2600" b="1" i="1">
                              <a:solidFill>
                                <a:srgbClr val="FF0000"/>
                              </a:solidFill>
                              <a:latin typeface="Cambria Math"/>
                              <a:ea typeface="Cambria Math"/>
                            </a:rPr>
                            <m:t>𝒅𝑱</m:t>
                          </m:r>
                        </m:num>
                        <m:den>
                          <m:r>
                            <a:rPr lang="en-US" sz="2600" b="1" i="1">
                              <a:solidFill>
                                <a:srgbClr val="FF0000"/>
                              </a:solidFill>
                              <a:latin typeface="Cambria Math"/>
                              <a:ea typeface="Cambria Math"/>
                            </a:rPr>
                            <m:t>𝒅𝑬</m:t>
                          </m:r>
                        </m:den>
                      </m:f>
                      <m:r>
                        <a:rPr lang="en-US" sz="2600" b="1" i="1">
                          <a:solidFill>
                            <a:srgbClr val="FF0000"/>
                          </a:solidFill>
                          <a:latin typeface="Cambria Math"/>
                          <a:ea typeface="Cambria Math"/>
                        </a:rPr>
                        <m:t>∝</m:t>
                      </m:r>
                      <m:sSup>
                        <m:sSupPr>
                          <m:ctrlPr>
                            <a:rPr lang="en-US" sz="2600" b="1" i="1">
                              <a:solidFill>
                                <a:srgbClr val="FF0000"/>
                              </a:solidFill>
                              <a:latin typeface="Cambria Math" panose="02040503050406030204" pitchFamily="18" charset="0"/>
                            </a:rPr>
                          </m:ctrlPr>
                        </m:sSupPr>
                        <m:e>
                          <m:r>
                            <a:rPr lang="en-US" sz="2600" b="1" i="1">
                              <a:solidFill>
                                <a:srgbClr val="FF0000"/>
                              </a:solidFill>
                              <a:latin typeface="Cambria Math"/>
                            </a:rPr>
                            <m:t>𝑬</m:t>
                          </m:r>
                        </m:e>
                        <m:sup>
                          <m:r>
                            <a:rPr lang="en-US" sz="2600" b="1" i="1">
                              <a:solidFill>
                                <a:srgbClr val="FF0000"/>
                              </a:solidFill>
                              <a:latin typeface="Cambria Math"/>
                            </a:rPr>
                            <m:t>−</m:t>
                          </m:r>
                          <m:r>
                            <a:rPr lang="en-US" sz="2600" b="1" i="1">
                              <a:solidFill>
                                <a:srgbClr val="FF0000"/>
                              </a:solidFill>
                              <a:latin typeface="Cambria Math"/>
                              <a:ea typeface="Cambria Math"/>
                            </a:rPr>
                            <m:t>𝜸</m:t>
                          </m:r>
                        </m:sup>
                      </m:sSup>
                    </m:oMath>
                  </m:oMathPara>
                </a14:m>
                <a:endParaRPr lang="en-US" sz="3000" b="1" dirty="0">
                  <a:solidFill>
                    <a:srgbClr val="FF0000"/>
                  </a:solidFill>
                </a:endParaRPr>
              </a:p>
              <a:p>
                <a:pPr marL="0" indent="0">
                  <a:buNone/>
                </a:pPr>
                <a:r>
                  <a:rPr lang="en-US" sz="2000" b="1" dirty="0"/>
                  <a:t>Simple </a:t>
                </a:r>
                <a:r>
                  <a:rPr lang="en-US" sz="2000" b="1" dirty="0"/>
                  <a:t>shock acceleration predicts independence of </a:t>
                </a:r>
                <a:r>
                  <a:rPr lang="en-US" sz="2000" b="1" dirty="0"/>
                  <a:t>charge-to-mass ratio (Q/A)</a:t>
                </a:r>
              </a:p>
              <a:p>
                <a:pPr marL="0" indent="0">
                  <a:buNone/>
                </a:pPr>
                <a:r>
                  <a:rPr lang="en-US" sz="2000" b="1" dirty="0"/>
                  <a:t>Shock </a:t>
                </a:r>
                <a:r>
                  <a:rPr lang="en-US" sz="2000" b="1" dirty="0"/>
                  <a:t>lifetime and size limit the maximum energy of </a:t>
                </a:r>
                <a:r>
                  <a:rPr lang="en-US" sz="2000" b="1" dirty="0"/>
                  <a:t>particles</a:t>
                </a:r>
              </a:p>
              <a:p>
                <a:pPr marL="0" indent="0">
                  <a:buNone/>
                </a:pPr>
                <a:r>
                  <a:rPr lang="en-US" sz="2000" b="1" dirty="0">
                    <a:solidFill>
                      <a:srgbClr val="C00000"/>
                    </a:solidFill>
                  </a:rPr>
                  <a:t>Diffusive shock acceleration (DSA): </a:t>
                </a:r>
              </a:p>
              <a:p>
                <a:pPr marL="457200" lvl="1" indent="0">
                  <a:buNone/>
                </a:pPr>
                <a:r>
                  <a:rPr lang="en-US" sz="1600" dirty="0"/>
                  <a:t>Quasi-parallel shock (</a:t>
                </a:r>
                <a:r>
                  <a:rPr lang="el-GR" sz="1600" dirty="0"/>
                  <a:t>θ</a:t>
                </a:r>
                <a:r>
                  <a:rPr lang="en-US" sz="1600" baseline="-25000" dirty="0"/>
                  <a:t>BN</a:t>
                </a:r>
                <a:r>
                  <a:rPr lang="en-US" sz="1600" dirty="0"/>
                  <a:t>≤45</a:t>
                </a:r>
                <a:r>
                  <a:rPr lang="en-US" sz="1600" dirty="0"/>
                  <a:t>°)</a:t>
                </a:r>
              </a:p>
              <a:p>
                <a:pPr marL="457200" lvl="1" indent="0">
                  <a:buNone/>
                </a:pPr>
                <a:r>
                  <a:rPr lang="en-US" sz="1600" dirty="0"/>
                  <a:t>particles scattering between up- and downstream magnetic fluctuations (1</a:t>
                </a:r>
                <a:r>
                  <a:rPr lang="en-US" sz="1600" baseline="30000" dirty="0"/>
                  <a:t>st</a:t>
                </a:r>
                <a:r>
                  <a:rPr lang="en-US" sz="1600" dirty="0"/>
                  <a:t> order Fermi acceleration)</a:t>
                </a:r>
              </a:p>
              <a:p>
                <a:pPr marL="457200" lvl="1" indent="0">
                  <a:buNone/>
                </a:pPr>
                <a:r>
                  <a:rPr lang="en-US" sz="1600" dirty="0"/>
                  <a:t>Slower acceleration rate</a:t>
                </a:r>
              </a:p>
              <a:p>
                <a:pPr marL="457200" lvl="1" indent="0">
                  <a:buNone/>
                </a:pPr>
                <a:r>
                  <a:rPr lang="en-US" sz="1600" dirty="0"/>
                  <a:t>Efficient scattering requires enhanced level of turbulence/waves</a:t>
                </a:r>
              </a:p>
              <a:p>
                <a:pPr marL="0" indent="0">
                  <a:buNone/>
                </a:pPr>
                <a:r>
                  <a:rPr lang="en-US" sz="2000" b="1" dirty="0">
                    <a:solidFill>
                      <a:srgbClr val="C00000"/>
                    </a:solidFill>
                  </a:rPr>
                  <a:t>Shock drift acceleration (SDA)</a:t>
                </a:r>
                <a:r>
                  <a:rPr lang="en-US" sz="2000" dirty="0"/>
                  <a:t>:</a:t>
                </a:r>
              </a:p>
              <a:p>
                <a:pPr marL="457200" lvl="1" indent="0">
                  <a:buNone/>
                </a:pPr>
                <a:r>
                  <a:rPr lang="en-US" sz="1600" dirty="0"/>
                  <a:t>Quasi-perpendicular shock (</a:t>
                </a:r>
                <a:r>
                  <a:rPr lang="el-GR" sz="1600" dirty="0"/>
                  <a:t>θ</a:t>
                </a:r>
                <a:r>
                  <a:rPr lang="en-US" sz="1600" baseline="-25000" dirty="0"/>
                  <a:t>BN</a:t>
                </a:r>
                <a:r>
                  <a:rPr lang="en-US" sz="1600" dirty="0"/>
                  <a:t>≥45</a:t>
                </a:r>
                <a:r>
                  <a:rPr lang="en-US" sz="1600" dirty="0"/>
                  <a:t>°)</a:t>
                </a:r>
              </a:p>
              <a:p>
                <a:pPr marL="457200" lvl="1" indent="0">
                  <a:buNone/>
                </a:pPr>
                <a:r>
                  <a:rPr lang="en-US" sz="1600" dirty="0"/>
                  <a:t>Induced electric field </a:t>
                </a:r>
                <a:r>
                  <a:rPr lang="en-US" sz="1600" b="1" dirty="0"/>
                  <a:t>E</a:t>
                </a:r>
                <a:r>
                  <a:rPr lang="en-US" sz="1600" dirty="0"/>
                  <a:t>=</a:t>
                </a:r>
                <a:r>
                  <a:rPr lang="en-US" sz="1600" b="1" dirty="0">
                    <a:sym typeface="Symbol"/>
                  </a:rPr>
                  <a:t>V</a:t>
                </a:r>
                <a:r>
                  <a:rPr lang="en-US" sz="1600" b="1" dirty="0"/>
                  <a:t>B</a:t>
                </a:r>
                <a:r>
                  <a:rPr lang="en-US" sz="1600" dirty="0"/>
                  <a:t> at shock front</a:t>
                </a:r>
              </a:p>
              <a:p>
                <a:pPr marL="457200" lvl="1" indent="0">
                  <a:buNone/>
                </a:pPr>
                <a:r>
                  <a:rPr lang="en-US" sz="1600" dirty="0"/>
                  <a:t>Fast acceleration rate</a:t>
                </a:r>
                <a:endParaRPr lang="en-US" dirty="0" smtClean="0"/>
              </a:p>
              <a:p>
                <a:pPr marL="457200" lvl="1" indent="0">
                  <a:buNone/>
                </a:pPr>
                <a:r>
                  <a:rPr lang="en-US" sz="1600" dirty="0"/>
                  <a:t>Higher maximum energy</a:t>
                </a:r>
              </a:p>
            </p:txBody>
          </p:sp>
        </mc:Choice>
        <mc:Fallback>
          <p:sp>
            <p:nvSpPr>
              <p:cNvPr id="4" name="Content Placeholder 3"/>
              <p:cNvSpPr>
                <a:spLocks noGrp="1" noRot="1" noChangeAspect="1" noMove="1" noResize="1" noEditPoints="1" noAdjustHandles="1" noChangeArrowheads="1" noChangeShapeType="1" noTextEdit="1"/>
              </p:cNvSpPr>
              <p:nvPr>
                <p:ph sz="half" idx="1"/>
              </p:nvPr>
            </p:nvSpPr>
            <p:spPr>
              <a:xfrm>
                <a:off x="1669863" y="838200"/>
                <a:ext cx="6324600" cy="5257800"/>
              </a:xfrm>
              <a:blipFill rotWithShape="0">
                <a:blip r:embed="rId3"/>
                <a:stretch>
                  <a:fillRect l="-964" t="-2900" r="-1543"/>
                </a:stretch>
              </a:blipFill>
            </p:spPr>
            <p:txBody>
              <a:bodyPr/>
              <a:lstStyle/>
              <a:p>
                <a:r>
                  <a:rPr lang="en-US">
                    <a:noFill/>
                  </a:rPr>
                  <a:t> </a:t>
                </a:r>
              </a:p>
            </p:txBody>
          </p:sp>
        </mc:Fallback>
      </mc:AlternateContent>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8077200" y="3467100"/>
            <a:ext cx="3144106" cy="2377440"/>
          </a:xfr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5500" y="0"/>
            <a:ext cx="2204799" cy="3474720"/>
          </a:xfrm>
          <a:prstGeom prst="rect">
            <a:avLst/>
          </a:prstGeom>
        </p:spPr>
      </p:pic>
      <p:sp>
        <p:nvSpPr>
          <p:cNvPr id="6" name="TextBox 5"/>
          <p:cNvSpPr txBox="1"/>
          <p:nvPr/>
        </p:nvSpPr>
        <p:spPr>
          <a:xfrm>
            <a:off x="9649253" y="6367786"/>
            <a:ext cx="1295400" cy="307777"/>
          </a:xfrm>
          <a:prstGeom prst="rect">
            <a:avLst/>
          </a:prstGeom>
          <a:solidFill>
            <a:schemeClr val="lt1">
              <a:alpha val="0"/>
            </a:schemeClr>
          </a:solid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dirty="0"/>
              <a:t>Decker 1988</a:t>
            </a:r>
            <a:endParaRPr lang="en-US" sz="1400" dirty="0"/>
          </a:p>
        </p:txBody>
      </p:sp>
      <p:sp>
        <p:nvSpPr>
          <p:cNvPr id="3" name="TextBox 2"/>
          <p:cNvSpPr txBox="1"/>
          <p:nvPr/>
        </p:nvSpPr>
        <p:spPr>
          <a:xfrm>
            <a:off x="3200400" y="6229286"/>
            <a:ext cx="4876800" cy="584775"/>
          </a:xfrm>
          <a:prstGeom prst="rect">
            <a:avLst/>
          </a:prstGeom>
          <a:noFill/>
        </p:spPr>
        <p:txBody>
          <a:bodyPr wrap="square" rtlCol="0">
            <a:spAutoFit/>
          </a:bodyPr>
          <a:lstStyle/>
          <a:p>
            <a:r>
              <a:rPr lang="el-GR" sz="1600" b="1" i="1" dirty="0"/>
              <a:t>θ</a:t>
            </a:r>
            <a:r>
              <a:rPr lang="en-US" sz="1600" b="1" i="1" baseline="-25000" dirty="0"/>
              <a:t>BN</a:t>
            </a:r>
            <a:r>
              <a:rPr lang="en-US" sz="1600" b="1" i="1" dirty="0"/>
              <a:t> is the angle between the shock normal and the direction of the upstream </a:t>
            </a:r>
            <a:r>
              <a:rPr lang="en-US" sz="1600" b="1" i="1" dirty="0"/>
              <a:t>m</a:t>
            </a:r>
            <a:r>
              <a:rPr lang="en-US" sz="1600" b="1" i="1" dirty="0"/>
              <a:t>agnetic field</a:t>
            </a:r>
            <a:endParaRPr lang="en-US" sz="1600" b="1" i="1" dirty="0"/>
          </a:p>
        </p:txBody>
      </p:sp>
    </p:spTree>
    <p:extLst>
      <p:ext uri="{BB962C8B-B14F-4D97-AF65-F5344CB8AC3E}">
        <p14:creationId xmlns:p14="http://schemas.microsoft.com/office/powerpoint/2010/main" val="82215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 Intensity, Energy Range, Spectrum</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4649" y="1898197"/>
            <a:ext cx="3371849" cy="36576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533" y="1898197"/>
            <a:ext cx="3511296" cy="3657600"/>
          </a:xfrm>
          <a:prstGeom prst="rect">
            <a:avLst/>
          </a:prstGeom>
        </p:spPr>
      </p:pic>
      <p:grpSp>
        <p:nvGrpSpPr>
          <p:cNvPr id="10" name="Group 9"/>
          <p:cNvGrpSpPr/>
          <p:nvPr/>
        </p:nvGrpSpPr>
        <p:grpSpPr>
          <a:xfrm>
            <a:off x="7908245" y="1690688"/>
            <a:ext cx="3599876" cy="3993695"/>
            <a:chOff x="7908245" y="1690688"/>
            <a:chExt cx="3599876" cy="3993695"/>
          </a:xfrm>
        </p:grpSpPr>
        <p:pic>
          <p:nvPicPr>
            <p:cNvPr id="6" name="Picture 5"/>
            <p:cNvPicPr>
              <a:picLocks noChangeAspect="1"/>
            </p:cNvPicPr>
            <p:nvPr/>
          </p:nvPicPr>
          <p:blipFill>
            <a:blip r:embed="rId4"/>
            <a:stretch>
              <a:fillRect/>
            </a:stretch>
          </p:blipFill>
          <p:spPr>
            <a:xfrm>
              <a:off x="8229600" y="2026783"/>
              <a:ext cx="3278521" cy="3657600"/>
            </a:xfrm>
            <a:prstGeom prst="rect">
              <a:avLst/>
            </a:prstGeom>
          </p:spPr>
        </p:pic>
        <p:pic>
          <p:nvPicPr>
            <p:cNvPr id="7" name="Picture 6"/>
            <p:cNvPicPr>
              <a:picLocks noChangeAspect="1"/>
            </p:cNvPicPr>
            <p:nvPr/>
          </p:nvPicPr>
          <p:blipFill>
            <a:blip r:embed="rId5"/>
            <a:stretch>
              <a:fillRect/>
            </a:stretch>
          </p:blipFill>
          <p:spPr>
            <a:xfrm>
              <a:off x="7908245" y="2786512"/>
              <a:ext cx="352425" cy="1952625"/>
            </a:xfrm>
            <a:prstGeom prst="rect">
              <a:avLst/>
            </a:prstGeom>
          </p:spPr>
        </p:pic>
        <p:sp>
          <p:nvSpPr>
            <p:cNvPr id="8" name="Rectangle 7"/>
            <p:cNvSpPr/>
            <p:nvPr/>
          </p:nvSpPr>
          <p:spPr>
            <a:xfrm>
              <a:off x="8650514" y="2162629"/>
              <a:ext cx="449943" cy="275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650514" y="1690688"/>
              <a:ext cx="2703286" cy="369332"/>
            </a:xfrm>
            <a:prstGeom prst="rect">
              <a:avLst/>
            </a:prstGeom>
            <a:noFill/>
          </p:spPr>
          <p:txBody>
            <a:bodyPr wrap="square" rtlCol="0">
              <a:spAutoFit/>
            </a:bodyPr>
            <a:lstStyle/>
            <a:p>
              <a:r>
                <a:rPr lang="en-US" dirty="0" smtClean="0"/>
                <a:t>Fluence Spectrum</a:t>
              </a:r>
              <a:endParaRPr lang="en-US" dirty="0"/>
            </a:p>
          </p:txBody>
        </p:sp>
      </p:grpSp>
      <p:sp>
        <p:nvSpPr>
          <p:cNvPr id="11" name="TextBox 10"/>
          <p:cNvSpPr txBox="1"/>
          <p:nvPr/>
        </p:nvSpPr>
        <p:spPr>
          <a:xfrm>
            <a:off x="3570514" y="6037943"/>
            <a:ext cx="1843315" cy="584775"/>
          </a:xfrm>
          <a:prstGeom prst="rect">
            <a:avLst/>
          </a:prstGeom>
          <a:noFill/>
        </p:spPr>
        <p:txBody>
          <a:bodyPr wrap="square" rtlCol="0">
            <a:spAutoFit/>
          </a:bodyPr>
          <a:lstStyle/>
          <a:p>
            <a:r>
              <a:rPr lang="en-US" sz="3200" dirty="0" smtClean="0"/>
              <a:t>Intensity</a:t>
            </a:r>
            <a:endParaRPr lang="en-US" sz="3200" dirty="0"/>
          </a:p>
        </p:txBody>
      </p:sp>
      <p:sp>
        <p:nvSpPr>
          <p:cNvPr id="12" name="TextBox 11"/>
          <p:cNvSpPr txBox="1"/>
          <p:nvPr/>
        </p:nvSpPr>
        <p:spPr>
          <a:xfrm>
            <a:off x="9427034" y="6074231"/>
            <a:ext cx="1843315" cy="584775"/>
          </a:xfrm>
          <a:prstGeom prst="rect">
            <a:avLst/>
          </a:prstGeom>
          <a:noFill/>
        </p:spPr>
        <p:txBody>
          <a:bodyPr wrap="square" rtlCol="0">
            <a:spAutoFit/>
          </a:bodyPr>
          <a:lstStyle/>
          <a:p>
            <a:r>
              <a:rPr lang="en-US" sz="3200" dirty="0" smtClean="0"/>
              <a:t>Spectrum</a:t>
            </a:r>
            <a:endParaRPr lang="en-US" sz="3200" dirty="0"/>
          </a:p>
        </p:txBody>
      </p:sp>
    </p:spTree>
    <p:extLst>
      <p:ext uri="{BB962C8B-B14F-4D97-AF65-F5344CB8AC3E}">
        <p14:creationId xmlns:p14="http://schemas.microsoft.com/office/powerpoint/2010/main" val="106414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057" y="365125"/>
            <a:ext cx="11319015" cy="931231"/>
          </a:xfrm>
        </p:spPr>
        <p:txBody>
          <a:bodyPr/>
          <a:lstStyle/>
          <a:p>
            <a:r>
              <a:rPr lang="en-US" dirty="0" smtClean="0"/>
              <a:t>Double Whammy: </a:t>
            </a:r>
            <a:r>
              <a:rPr lang="en-US" dirty="0" smtClean="0"/>
              <a:t>Geomagnetic Storms &amp; SEPs</a:t>
            </a:r>
            <a:endParaRPr lang="en-US" dirty="0"/>
          </a:p>
        </p:txBody>
      </p:sp>
      <p:pic>
        <p:nvPicPr>
          <p:cNvPr id="4" name="c3cmesm.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93013" y="1897063"/>
            <a:ext cx="4351338" cy="4351338"/>
          </a:xfrm>
        </p:spPr>
      </p:pic>
      <p:pic>
        <p:nvPicPr>
          <p:cNvPr id="3074" name="Picture 2" descr="http://wdc.kugi.kyoto-u.ac.jp/dst_final/200310/dst031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013" y="4271976"/>
            <a:ext cx="7330440" cy="222885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6600825" y="4586298"/>
            <a:ext cx="0" cy="7572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600826" y="5343535"/>
            <a:ext cx="3429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872282" y="4572028"/>
            <a:ext cx="14293" cy="31431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858002" y="4886337"/>
            <a:ext cx="271461" cy="214313"/>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672380" y="1500188"/>
            <a:ext cx="4212692" cy="400110"/>
          </a:xfrm>
          <a:prstGeom prst="rect">
            <a:avLst/>
          </a:prstGeom>
          <a:noFill/>
        </p:spPr>
        <p:txBody>
          <a:bodyPr wrap="none" rtlCol="0">
            <a:spAutoFit/>
          </a:bodyPr>
          <a:lstStyle/>
          <a:p>
            <a:r>
              <a:rPr lang="en-US" sz="2000" dirty="0" smtClean="0">
                <a:solidFill>
                  <a:srgbClr val="0000FF"/>
                </a:solidFill>
              </a:rPr>
              <a:t>Two halo CMEs: 10/28 and 10/29 2003</a:t>
            </a:r>
            <a:endParaRPr lang="en-US" sz="2000" dirty="0">
              <a:solidFill>
                <a:srgbClr val="0000FF"/>
              </a:solidFill>
            </a:endParaRPr>
          </a:p>
        </p:txBody>
      </p:sp>
      <p:sp>
        <p:nvSpPr>
          <p:cNvPr id="30" name="TextBox 29"/>
          <p:cNvSpPr txBox="1"/>
          <p:nvPr/>
        </p:nvSpPr>
        <p:spPr>
          <a:xfrm>
            <a:off x="10588047" y="6343650"/>
            <a:ext cx="1581843" cy="400110"/>
          </a:xfrm>
          <a:prstGeom prst="rect">
            <a:avLst/>
          </a:prstGeom>
          <a:noFill/>
        </p:spPr>
        <p:txBody>
          <a:bodyPr wrap="none" rtlCol="0">
            <a:spAutoFit/>
          </a:bodyPr>
          <a:lstStyle/>
          <a:p>
            <a:r>
              <a:rPr lang="en-US" sz="2000" dirty="0" smtClean="0"/>
              <a:t>SOHO/LASCO</a:t>
            </a:r>
            <a:endParaRPr lang="en-US" dirty="0"/>
          </a:p>
        </p:txBody>
      </p:sp>
      <p:pic>
        <p:nvPicPr>
          <p:cNvPr id="31" name="Picture 30"/>
          <p:cNvPicPr>
            <a:picLocks noChangeAspect="1"/>
          </p:cNvPicPr>
          <p:nvPr/>
        </p:nvPicPr>
        <p:blipFill>
          <a:blip r:embed="rId7"/>
          <a:stretch>
            <a:fillRect/>
          </a:stretch>
        </p:blipFill>
        <p:spPr>
          <a:xfrm>
            <a:off x="2559471" y="1481138"/>
            <a:ext cx="4886325" cy="2577238"/>
          </a:xfrm>
          <a:prstGeom prst="rect">
            <a:avLst/>
          </a:prstGeom>
        </p:spPr>
      </p:pic>
      <p:cxnSp>
        <p:nvCxnSpPr>
          <p:cNvPr id="3073" name="Straight Arrow Connector 3072"/>
          <p:cNvCxnSpPr/>
          <p:nvPr/>
        </p:nvCxnSpPr>
        <p:spPr>
          <a:xfrm flipV="1">
            <a:off x="4214556" y="2614613"/>
            <a:ext cx="0" cy="7572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609852" y="2767013"/>
            <a:ext cx="0" cy="75723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075" name="TextBox 3074"/>
          <p:cNvSpPr txBox="1"/>
          <p:nvPr/>
        </p:nvSpPr>
        <p:spPr>
          <a:xfrm>
            <a:off x="1828802" y="5086349"/>
            <a:ext cx="1324402" cy="461665"/>
          </a:xfrm>
          <a:prstGeom prst="rect">
            <a:avLst/>
          </a:prstGeom>
          <a:noFill/>
        </p:spPr>
        <p:txBody>
          <a:bodyPr wrap="none" rtlCol="0">
            <a:spAutoFit/>
          </a:bodyPr>
          <a:lstStyle/>
          <a:p>
            <a:r>
              <a:rPr lang="en-US" sz="2400" dirty="0" smtClean="0"/>
              <a:t>NORMAL</a:t>
            </a:r>
            <a:endParaRPr lang="en-US" dirty="0"/>
          </a:p>
        </p:txBody>
      </p:sp>
      <p:cxnSp>
        <p:nvCxnSpPr>
          <p:cNvPr id="3077" name="Straight Arrow Connector 3076"/>
          <p:cNvCxnSpPr/>
          <p:nvPr/>
        </p:nvCxnSpPr>
        <p:spPr>
          <a:xfrm flipV="1">
            <a:off x="2185988" y="4872038"/>
            <a:ext cx="271462" cy="2714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124477" y="5538797"/>
            <a:ext cx="1098762" cy="461665"/>
          </a:xfrm>
          <a:prstGeom prst="rect">
            <a:avLst/>
          </a:prstGeom>
          <a:noFill/>
        </p:spPr>
        <p:txBody>
          <a:bodyPr wrap="none" rtlCol="0">
            <a:spAutoFit/>
          </a:bodyPr>
          <a:lstStyle/>
          <a:p>
            <a:r>
              <a:rPr lang="en-US" sz="2400" dirty="0" smtClean="0"/>
              <a:t>STORM</a:t>
            </a:r>
            <a:endParaRPr lang="en-US" dirty="0"/>
          </a:p>
        </p:txBody>
      </p:sp>
      <p:cxnSp>
        <p:nvCxnSpPr>
          <p:cNvPr id="40" name="Straight Arrow Connector 39"/>
          <p:cNvCxnSpPr/>
          <p:nvPr/>
        </p:nvCxnSpPr>
        <p:spPr>
          <a:xfrm flipV="1">
            <a:off x="6138893" y="5557838"/>
            <a:ext cx="490507" cy="2667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79" name="TextBox 3078"/>
          <p:cNvSpPr txBox="1"/>
          <p:nvPr/>
        </p:nvSpPr>
        <p:spPr>
          <a:xfrm>
            <a:off x="160425" y="6304548"/>
            <a:ext cx="9106660" cy="400110"/>
          </a:xfrm>
          <a:prstGeom prst="rect">
            <a:avLst/>
          </a:prstGeom>
          <a:noFill/>
        </p:spPr>
        <p:txBody>
          <a:bodyPr wrap="none" rtlCol="0">
            <a:spAutoFit/>
          </a:bodyPr>
          <a:lstStyle/>
          <a:p>
            <a:r>
              <a:rPr lang="en-US" sz="2000" dirty="0" smtClean="0"/>
              <a:t>Transformer oil heated by 10</a:t>
            </a:r>
            <a:r>
              <a:rPr lang="en-US" sz="2000" baseline="30000" dirty="0" smtClean="0"/>
              <a:t>o</a:t>
            </a:r>
            <a:r>
              <a:rPr lang="en-US" sz="2000" dirty="0" smtClean="0"/>
              <a:t> in Sweden; 50,000 people in Malmo had power blackout</a:t>
            </a:r>
            <a:endParaRPr lang="en-US" sz="2000" dirty="0"/>
          </a:p>
        </p:txBody>
      </p:sp>
      <p:sp>
        <p:nvSpPr>
          <p:cNvPr id="3080" name="TextBox 3079"/>
          <p:cNvSpPr txBox="1"/>
          <p:nvPr/>
        </p:nvSpPr>
        <p:spPr>
          <a:xfrm>
            <a:off x="41424" y="1941166"/>
            <a:ext cx="2642198" cy="1477328"/>
          </a:xfrm>
          <a:prstGeom prst="rect">
            <a:avLst/>
          </a:prstGeom>
          <a:noFill/>
        </p:spPr>
        <p:txBody>
          <a:bodyPr wrap="none" rtlCol="0">
            <a:spAutoFit/>
          </a:bodyPr>
          <a:lstStyle/>
          <a:p>
            <a:r>
              <a:rPr lang="en-US" dirty="0" smtClean="0"/>
              <a:t>Some times eruptions </a:t>
            </a:r>
          </a:p>
          <a:p>
            <a:r>
              <a:rPr lang="en-US" dirty="0" smtClean="0"/>
              <a:t>occur in quick succession</a:t>
            </a:r>
          </a:p>
          <a:p>
            <a:r>
              <a:rPr lang="en-US" dirty="0" smtClean="0"/>
              <a:t>maintaining elevated level</a:t>
            </a:r>
          </a:p>
          <a:p>
            <a:r>
              <a:rPr lang="en-US" dirty="0" smtClean="0"/>
              <a:t>of particle radiation</a:t>
            </a:r>
            <a:endParaRPr lang="en-US" dirty="0" smtClean="0"/>
          </a:p>
          <a:p>
            <a:r>
              <a:rPr lang="en-US" dirty="0" smtClean="0"/>
              <a:t>Gopalswamy et al. 2005</a:t>
            </a:r>
            <a:endParaRPr lang="en-US" dirty="0"/>
          </a:p>
        </p:txBody>
      </p:sp>
    </p:spTree>
    <p:extLst>
      <p:ext uri="{BB962C8B-B14F-4D97-AF65-F5344CB8AC3E}">
        <p14:creationId xmlns:p14="http://schemas.microsoft.com/office/powerpoint/2010/main" val="69807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7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repeatCount="indefinite" fill="hold" display="0">
                  <p:stCondLst>
                    <p:cond delay="indefinite"/>
                  </p:stCondLst>
                </p:cTn>
                <p:tgtEl>
                  <p:spTgt spid="4"/>
                </p:tgtEl>
              </p:cMediaNode>
            </p:video>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childTnLst>
        </p:cTn>
      </p:par>
    </p:tnLst>
    <p:bldLst>
      <p:bldP spid="3075" grpId="0"/>
      <p:bldP spid="39" grpId="0"/>
      <p:bldP spid="3079" grpId="0"/>
      <p:bldP spid="308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Time Profiles of SEP Events</a:t>
            </a:r>
            <a:endParaRPr lang="en-US" dirty="0"/>
          </a:p>
        </p:txBody>
      </p:sp>
      <p:pic>
        <p:nvPicPr>
          <p:cNvPr id="4" name="Content Placeholder 3"/>
          <p:cNvPicPr>
            <a:picLocks noGrp="1" noChangeAspect="1"/>
          </p:cNvPicPr>
          <p:nvPr>
            <p:ph idx="1"/>
          </p:nvPr>
        </p:nvPicPr>
        <p:blipFill>
          <a:blip r:embed="rId2"/>
          <a:stretch>
            <a:fillRect/>
          </a:stretch>
        </p:blipFill>
        <p:spPr>
          <a:xfrm>
            <a:off x="419895" y="1840139"/>
            <a:ext cx="3949923" cy="4351338"/>
          </a:xfrm>
          <a:prstGeom prst="rect">
            <a:avLst/>
          </a:prstGeom>
        </p:spPr>
      </p:pic>
      <p:sp>
        <p:nvSpPr>
          <p:cNvPr id="3" name="TextBox 2"/>
          <p:cNvSpPr txBox="1"/>
          <p:nvPr/>
        </p:nvSpPr>
        <p:spPr>
          <a:xfrm>
            <a:off x="4369818" y="3149600"/>
            <a:ext cx="7706068"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Onset plateau due to waves trapping particles</a:t>
            </a:r>
          </a:p>
          <a:p>
            <a:pPr marL="457200" indent="-457200">
              <a:buFont typeface="Arial" panose="020B0604020202020204" pitchFamily="34" charset="0"/>
              <a:buChar char="•"/>
            </a:pPr>
            <a:r>
              <a:rPr lang="en-US" sz="2800" dirty="0" smtClean="0"/>
              <a:t>Peak when shock arrives at the detector</a:t>
            </a:r>
          </a:p>
          <a:p>
            <a:pPr marL="457200" indent="-457200">
              <a:buFont typeface="Arial" panose="020B0604020202020204" pitchFamily="34" charset="0"/>
              <a:buChar char="•"/>
            </a:pPr>
            <a:r>
              <a:rPr lang="en-US" sz="2800" dirty="0" smtClean="0"/>
              <a:t>Reservoir behind the shock</a:t>
            </a:r>
            <a:endParaRPr lang="en-US" sz="2800" dirty="0"/>
          </a:p>
        </p:txBody>
      </p:sp>
    </p:spTree>
    <p:extLst>
      <p:ext uri="{BB962C8B-B14F-4D97-AF65-F5344CB8AC3E}">
        <p14:creationId xmlns:p14="http://schemas.microsoft.com/office/powerpoint/2010/main" val="7050948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dirty="0"/>
              <a:t> </a:t>
            </a:r>
          </a:p>
        </p:txBody>
      </p:sp>
      <p:pic>
        <p:nvPicPr>
          <p:cNvPr id="10243" name="Picture 2" descr="slides99a_25_0003"/>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 y="246738"/>
            <a:ext cx="8682975" cy="6400800"/>
          </a:xfrm>
          <a:noFill/>
        </p:spPr>
      </p:pic>
      <p:sp>
        <p:nvSpPr>
          <p:cNvPr id="10244" name="Text Box 3"/>
          <p:cNvSpPr txBox="1">
            <a:spLocks noChangeArrowheads="1"/>
          </p:cNvSpPr>
          <p:nvPr/>
        </p:nvSpPr>
        <p:spPr bwMode="auto">
          <a:xfrm>
            <a:off x="1625601" y="5652835"/>
            <a:ext cx="6981371" cy="89255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800" b="1" i="1" dirty="0">
                <a:solidFill>
                  <a:schemeClr val="bg1"/>
                </a:solidFill>
                <a:latin typeface="Arial" panose="020B0604020202020204" pitchFamily="34" charset="0"/>
              </a:rPr>
              <a:t>Protons</a:t>
            </a:r>
            <a:r>
              <a:rPr lang="en-US" altLang="en-US" b="1" dirty="0">
                <a:solidFill>
                  <a:schemeClr val="bg1"/>
                </a:solidFill>
                <a:latin typeface="Arial" panose="020B0604020202020204" pitchFamily="34" charset="0"/>
              </a:rPr>
              <a:t> mostly enter </a:t>
            </a:r>
            <a:r>
              <a:rPr lang="en-US" altLang="en-US" b="1" dirty="0" smtClean="0">
                <a:solidFill>
                  <a:schemeClr val="bg1"/>
                </a:solidFill>
                <a:latin typeface="Arial" panose="020B0604020202020204" pitchFamily="34" charset="0"/>
              </a:rPr>
              <a:t>through the </a:t>
            </a:r>
            <a:r>
              <a:rPr lang="en-US" altLang="en-US" b="1" dirty="0">
                <a:solidFill>
                  <a:schemeClr val="bg1"/>
                </a:solidFill>
                <a:latin typeface="Arial" panose="020B0604020202020204" pitchFamily="34" charset="0"/>
              </a:rPr>
              <a:t>magnetotail and </a:t>
            </a:r>
            <a:r>
              <a:rPr lang="en-US" altLang="en-US" b="1" dirty="0" smtClean="0">
                <a:solidFill>
                  <a:schemeClr val="bg1"/>
                </a:solidFill>
                <a:latin typeface="Arial" panose="020B0604020202020204" pitchFamily="34" charset="0"/>
              </a:rPr>
              <a:t>precipitate in </a:t>
            </a:r>
            <a:r>
              <a:rPr lang="en-US" altLang="en-US" b="1" dirty="0">
                <a:solidFill>
                  <a:schemeClr val="bg1"/>
                </a:solidFill>
                <a:latin typeface="Arial" panose="020B0604020202020204" pitchFamily="34" charset="0"/>
              </a:rPr>
              <a:t>the polar caps</a:t>
            </a:r>
            <a:endParaRPr lang="en-US" altLang="en-US" sz="2800" b="1" i="1" dirty="0">
              <a:solidFill>
                <a:schemeClr val="bg1"/>
              </a:solidFill>
              <a:latin typeface="Arial" panose="020B0604020202020204" pitchFamily="34" charset="0"/>
            </a:endParaRPr>
          </a:p>
        </p:txBody>
      </p:sp>
      <p:grpSp>
        <p:nvGrpSpPr>
          <p:cNvPr id="2" name="Group 5"/>
          <p:cNvGrpSpPr>
            <a:grpSpLocks/>
          </p:cNvGrpSpPr>
          <p:nvPr/>
        </p:nvGrpSpPr>
        <p:grpSpPr bwMode="auto">
          <a:xfrm>
            <a:off x="6248407" y="1613128"/>
            <a:ext cx="1063625" cy="992187"/>
            <a:chOff x="4128" y="1007"/>
            <a:chExt cx="670" cy="625"/>
          </a:xfrm>
        </p:grpSpPr>
        <p:sp>
          <p:nvSpPr>
            <p:cNvPr id="10247" name="Text Box 3"/>
            <p:cNvSpPr txBox="1">
              <a:spLocks noChangeArrowheads="1"/>
            </p:cNvSpPr>
            <p:nvPr/>
          </p:nvSpPr>
          <p:spPr bwMode="auto">
            <a:xfrm>
              <a:off x="4128" y="1007"/>
              <a:ext cx="6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solidFill>
                    <a:schemeClr val="bg1"/>
                  </a:solidFill>
                  <a:latin typeface="Arial" panose="020B0604020202020204" pitchFamily="34" charset="0"/>
                </a:rPr>
                <a:t>GOES</a:t>
              </a:r>
            </a:p>
          </p:txBody>
        </p:sp>
        <p:sp>
          <p:nvSpPr>
            <p:cNvPr id="10248" name="AutoShape 4"/>
            <p:cNvSpPr>
              <a:spLocks noChangeArrowheads="1"/>
            </p:cNvSpPr>
            <p:nvPr/>
          </p:nvSpPr>
          <p:spPr bwMode="auto">
            <a:xfrm>
              <a:off x="4320" y="1296"/>
              <a:ext cx="336" cy="336"/>
            </a:xfrm>
            <a:prstGeom prst="flowChartMagneticDisk">
              <a:avLst/>
            </a:prstGeom>
            <a:solidFill>
              <a:schemeClr val="bg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dirty="0"/>
            </a:p>
          </p:txBody>
        </p:sp>
      </p:grpSp>
      <p:sp>
        <p:nvSpPr>
          <p:cNvPr id="3" name="TextBox 2"/>
          <p:cNvSpPr txBox="1"/>
          <p:nvPr/>
        </p:nvSpPr>
        <p:spPr>
          <a:xfrm>
            <a:off x="217714" y="377376"/>
            <a:ext cx="3643086" cy="646331"/>
          </a:xfrm>
          <a:prstGeom prst="rect">
            <a:avLst/>
          </a:prstGeom>
          <a:noFill/>
        </p:spPr>
        <p:txBody>
          <a:bodyPr wrap="square" rtlCol="0">
            <a:spAutoFit/>
          </a:bodyPr>
          <a:lstStyle/>
          <a:p>
            <a:pPr algn="ctr">
              <a:defRPr/>
            </a:pPr>
            <a:r>
              <a:rPr lang="en-US" b="1" dirty="0">
                <a:solidFill>
                  <a:schemeClr val="bg1"/>
                </a:solidFill>
                <a:latin typeface="Arial" pitchFamily="34" charset="0"/>
                <a:cs typeface="Arial" pitchFamily="34" charset="0"/>
              </a:rPr>
              <a:t>About 14% of Earth is affected</a:t>
            </a:r>
          </a:p>
          <a:p>
            <a:pPr algn="ctr">
              <a:defRPr/>
            </a:pPr>
            <a:r>
              <a:rPr lang="en-US" b="1" dirty="0">
                <a:solidFill>
                  <a:schemeClr val="bg1"/>
                </a:solidFill>
                <a:latin typeface="Arial" pitchFamily="34" charset="0"/>
                <a:cs typeface="Arial" pitchFamily="34" charset="0"/>
              </a:rPr>
              <a:t>during solar proton events</a:t>
            </a:r>
            <a:r>
              <a:rPr lang="en-US" b="1" dirty="0" smtClean="0">
                <a:solidFill>
                  <a:schemeClr val="bg1"/>
                </a:solidFill>
                <a:latin typeface="Arial" pitchFamily="34" charset="0"/>
                <a:cs typeface="Arial" pitchFamily="34" charset="0"/>
              </a:rPr>
              <a:t>.</a:t>
            </a:r>
            <a:endParaRPr lang="en-US" b="1" dirty="0">
              <a:solidFill>
                <a:schemeClr val="bg1"/>
              </a:solidFill>
              <a:latin typeface="Arial" pitchFamily="34" charset="0"/>
              <a:cs typeface="Arial" pitchFamily="34" charset="0"/>
            </a:endParaRPr>
          </a:p>
        </p:txBody>
      </p:sp>
      <p:sp>
        <p:nvSpPr>
          <p:cNvPr id="4" name="TextBox 3"/>
          <p:cNvSpPr txBox="1"/>
          <p:nvPr/>
        </p:nvSpPr>
        <p:spPr>
          <a:xfrm>
            <a:off x="8636000" y="580571"/>
            <a:ext cx="3483428" cy="2215991"/>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0000FF"/>
                </a:solidFill>
              </a:rPr>
              <a:t>Change in ionospheric conductivity</a:t>
            </a:r>
          </a:p>
          <a:p>
            <a:pPr marL="285750" indent="-285750">
              <a:buFont typeface="Arial" panose="020B0604020202020204" pitchFamily="34" charset="0"/>
              <a:buChar char="•"/>
            </a:pPr>
            <a:r>
              <a:rPr lang="en-US" sz="2400" dirty="0">
                <a:solidFill>
                  <a:srgbClr val="0000FF"/>
                </a:solidFill>
              </a:rPr>
              <a:t>O</a:t>
            </a:r>
            <a:r>
              <a:rPr lang="en-US" sz="2400" dirty="0" smtClean="0">
                <a:solidFill>
                  <a:srgbClr val="0000FF"/>
                </a:solidFill>
              </a:rPr>
              <a:t>zone depletion</a:t>
            </a:r>
          </a:p>
          <a:p>
            <a:pPr marL="285750" indent="-285750">
              <a:buFont typeface="Arial" panose="020B0604020202020204" pitchFamily="34" charset="0"/>
              <a:buChar char="•"/>
            </a:pPr>
            <a:r>
              <a:rPr lang="en-US" sz="2400" dirty="0" smtClean="0">
                <a:solidFill>
                  <a:srgbClr val="0000FF"/>
                </a:solidFill>
              </a:rPr>
              <a:t>Radiation belt trapping and satellite anomalies</a:t>
            </a:r>
          </a:p>
          <a:p>
            <a:endParaRPr lang="en-US" dirty="0"/>
          </a:p>
        </p:txBody>
      </p:sp>
    </p:spTree>
    <p:extLst>
      <p:ext uri="{BB962C8B-B14F-4D97-AF65-F5344CB8AC3E}">
        <p14:creationId xmlns:p14="http://schemas.microsoft.com/office/powerpoint/2010/main" val="3672532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3536</TotalTime>
  <Words>2221</Words>
  <Application>Microsoft Office PowerPoint</Application>
  <PresentationFormat>Widescreen</PresentationFormat>
  <Paragraphs>442</Paragraphs>
  <Slides>51</Slides>
  <Notes>15</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51</vt:i4>
      </vt:variant>
    </vt:vector>
  </HeadingPairs>
  <TitlesOfParts>
    <vt:vector size="63" baseType="lpstr">
      <vt:lpstr>ＭＳ Ｐゴシック</vt:lpstr>
      <vt:lpstr>ＭＳ Ｐゴシック</vt:lpstr>
      <vt:lpstr>Andalus</vt:lpstr>
      <vt:lpstr>Arial</vt:lpstr>
      <vt:lpstr>Bookman Old Style</vt:lpstr>
      <vt:lpstr>Calibri</vt:lpstr>
      <vt:lpstr>Calibri Light</vt:lpstr>
      <vt:lpstr>Cambria Math</vt:lpstr>
      <vt:lpstr>Symbol</vt:lpstr>
      <vt:lpstr>Times New Roman</vt:lpstr>
      <vt:lpstr>Wingdings</vt:lpstr>
      <vt:lpstr>Office Theme</vt:lpstr>
      <vt:lpstr>CMEs and SEPs</vt:lpstr>
      <vt:lpstr>Overview</vt:lpstr>
      <vt:lpstr>What are Energetic Particles?</vt:lpstr>
      <vt:lpstr>CMEs, Flares, SEPs</vt:lpstr>
      <vt:lpstr>Image Degradation due to Particle Impact</vt:lpstr>
      <vt:lpstr>SEP Intensity, Energy Range, Spectrum</vt:lpstr>
      <vt:lpstr>Double Whammy: Geomagnetic Storms &amp; SEPs</vt:lpstr>
      <vt:lpstr>General Time Profiles of SEP Events</vt:lpstr>
      <vt:lpstr>PowerPoint Presentation</vt:lpstr>
      <vt:lpstr>PowerPoint Presentation</vt:lpstr>
      <vt:lpstr>MARIE: The Martian Radiation Environment  Experiment</vt:lpstr>
      <vt:lpstr>Curiosity provides Radiation info for a Mars Trip</vt:lpstr>
      <vt:lpstr>PowerPoint Presentation</vt:lpstr>
      <vt:lpstr>High Velocity Magnetized Plasma from the Sun</vt:lpstr>
      <vt:lpstr>Radio Bursts Reveal Matter Leaving the Sun</vt:lpstr>
      <vt:lpstr>Shocks in the IP medium</vt:lpstr>
      <vt:lpstr>Radio Bursts: Nonthermal Electrons from the Sun</vt:lpstr>
      <vt:lpstr>Range of Phenomena: 2005 May 13 CME</vt:lpstr>
      <vt:lpstr>PowerPoint Presentation</vt:lpstr>
      <vt:lpstr>Interplanetary Shock and Radio Burst</vt:lpstr>
      <vt:lpstr>Properties of CMEs Producing SEPs</vt:lpstr>
      <vt:lpstr>SEP Intensity vs. CME Speed</vt:lpstr>
      <vt:lpstr>SEP Intensity and Fluence</vt:lpstr>
      <vt:lpstr>SEP Intensity and Fluence</vt:lpstr>
      <vt:lpstr>Properties of CMEs producing Large SEP Events</vt:lpstr>
      <vt:lpstr>CMEs Associated with Type II Bursts and SEPs</vt:lpstr>
      <vt:lpstr>Steaming-limited Intensities of SEP Events</vt:lpstr>
      <vt:lpstr>It Matters Where the Shocks Form</vt:lpstr>
      <vt:lpstr>Hard Spectrum Events are more hazardous</vt:lpstr>
      <vt:lpstr>Two mechanisms of particle acceleration</vt:lpstr>
      <vt:lpstr>Confined Flare: No mass motion</vt:lpstr>
      <vt:lpstr>Eruptive Flare: CME involved</vt:lpstr>
      <vt:lpstr>A Generic CME</vt:lpstr>
      <vt:lpstr>Solar Cycle Variation</vt:lpstr>
      <vt:lpstr>PowerPoint Presentation</vt:lpstr>
      <vt:lpstr>PowerPoint Presentation</vt:lpstr>
      <vt:lpstr>Why Low VBz? Anomalous Expansion of CMEs in Cycle 24</vt:lpstr>
      <vt:lpstr>Solar Energetic Particles</vt:lpstr>
      <vt:lpstr>State of the Heliosphere</vt:lpstr>
      <vt:lpstr>SWx Sources: Cycle 24 Compared to Previous Cycles </vt:lpstr>
      <vt:lpstr>Extreme SEP Events</vt:lpstr>
      <vt:lpstr>Back up Slides</vt:lpstr>
      <vt:lpstr>PowerPoint Presentation</vt:lpstr>
      <vt:lpstr>PowerPoint Presentation</vt:lpstr>
      <vt:lpstr>PowerPoint Presentation</vt:lpstr>
      <vt:lpstr>Extreme SEP Events</vt:lpstr>
      <vt:lpstr>PowerPoint Presentation</vt:lpstr>
      <vt:lpstr>PowerPoint Presentation</vt:lpstr>
      <vt:lpstr>Notes</vt:lpstr>
      <vt:lpstr>3He-Rich Events</vt:lpstr>
      <vt:lpstr>Shock Acceleration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CMEs and SEPs</dc:title>
  <dc:creator>n_gopalswamy@outlook.com</dc:creator>
  <cp:lastModifiedBy>n_gopalswamy@outlook.com</cp:lastModifiedBy>
  <cp:revision>135</cp:revision>
  <dcterms:created xsi:type="dcterms:W3CDTF">2017-06-03T09:26:49Z</dcterms:created>
  <dcterms:modified xsi:type="dcterms:W3CDTF">2017-06-05T20:23:28Z</dcterms:modified>
</cp:coreProperties>
</file>