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8" r:id="rId1"/>
  </p:sldMasterIdLst>
  <p:notesMasterIdLst>
    <p:notesMasterId r:id="rId30"/>
  </p:notesMasterIdLst>
  <p:sldIdLst>
    <p:sldId id="256" r:id="rId2"/>
    <p:sldId id="379" r:id="rId3"/>
    <p:sldId id="376" r:id="rId4"/>
    <p:sldId id="377" r:id="rId5"/>
    <p:sldId id="386" r:id="rId6"/>
    <p:sldId id="364" r:id="rId7"/>
    <p:sldId id="330" r:id="rId8"/>
    <p:sldId id="398" r:id="rId9"/>
    <p:sldId id="363" r:id="rId10"/>
    <p:sldId id="301" r:id="rId11"/>
    <p:sldId id="282" r:id="rId12"/>
    <p:sldId id="283" r:id="rId13"/>
    <p:sldId id="284" r:id="rId14"/>
    <p:sldId id="366" r:id="rId15"/>
    <p:sldId id="294" r:id="rId16"/>
    <p:sldId id="389" r:id="rId17"/>
    <p:sldId id="393" r:id="rId18"/>
    <p:sldId id="296" r:id="rId19"/>
    <p:sldId id="351" r:id="rId20"/>
    <p:sldId id="395" r:id="rId21"/>
    <p:sldId id="349" r:id="rId22"/>
    <p:sldId id="354" r:id="rId23"/>
    <p:sldId id="356" r:id="rId24"/>
    <p:sldId id="357" r:id="rId25"/>
    <p:sldId id="360" r:id="rId26"/>
    <p:sldId id="302" r:id="rId27"/>
    <p:sldId id="358" r:id="rId28"/>
    <p:sldId id="4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41D4"/>
    <a:srgbClr val="DE3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/>
    <p:restoredTop sz="80258"/>
  </p:normalViewPr>
  <p:slideViewPr>
    <p:cSldViewPr snapToGrid="0" snapToObjects="1">
      <p:cViewPr>
        <p:scale>
          <a:sx n="70" d="100"/>
          <a:sy n="7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EA96C-948E-EA49-AF35-84AFF4692362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17714-57A0-E245-87D7-D0F21C08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John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Emmert</a:t>
            </a:r>
            <a:r>
              <a:rPr lang="en-US" baseline="0" dirty="0" smtClean="0"/>
              <a:t>/NRL.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56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7555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909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101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John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Emmert</a:t>
            </a:r>
            <a:r>
              <a:rPr lang="en-US" baseline="0" dirty="0" smtClean="0"/>
              <a:t>/NRL.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633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4743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https://</a:t>
            </a:r>
            <a:r>
              <a:rPr lang="en-US" baseline="0" dirty="0" err="1" smtClean="0"/>
              <a:t>www.nasa.gov</a:t>
            </a:r>
            <a:r>
              <a:rPr lang="en-US" baseline="0" dirty="0" smtClean="0"/>
              <a:t>/sites/default/files/images/161102main_image_feature_680_ys_full.jpg</a:t>
            </a:r>
          </a:p>
          <a:p>
            <a:r>
              <a:rPr lang="en-US" baseline="0" dirty="0" smtClean="0"/>
              <a:t>https://</a:t>
            </a:r>
            <a:r>
              <a:rPr lang="en-US" baseline="0" dirty="0" err="1" smtClean="0"/>
              <a:t>eoimages.gsfc.nasa.gov</a:t>
            </a:r>
            <a:r>
              <a:rPr lang="en-US" baseline="0" dirty="0" smtClean="0"/>
              <a:t>/images/</a:t>
            </a:r>
            <a:r>
              <a:rPr lang="en-US" baseline="0" dirty="0" err="1" smtClean="0"/>
              <a:t>imagerecords</a:t>
            </a:r>
            <a:r>
              <a:rPr lang="en-US" baseline="0" dirty="0" smtClean="0"/>
              <a:t>/8000/8967/ISS017-E-11632_lrg.jpg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2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7939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910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John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Emmert</a:t>
            </a:r>
            <a:r>
              <a:rPr lang="en-US" baseline="0" dirty="0" smtClean="0"/>
              <a:t>/NRL.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53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1950" indent="-361950" eaLnBrk="1" hangingPunct="1">
              <a:buFontTx/>
              <a:buChar char="•"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A545099-13EB-194B-8A5C-ACC180B3D66F}" type="slidenum">
              <a:rPr lang="en-GB" altLang="en-US"/>
              <a:pPr>
                <a:spcBef>
                  <a:spcPct val="0"/>
                </a:spcBef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551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1950" indent="-361950" eaLnBrk="1" hangingPunct="1">
              <a:buFontTx/>
              <a:buChar char="•"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1855BAF-55CE-7448-9EC2-DDE4624EEF73}" type="slidenum">
              <a:rPr lang="en-GB" altLang="en-US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478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5600" indent="-355600">
              <a:buFontTx/>
              <a:buChar char="•"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82436E5-52D6-0940-AC81-ECC35BAECC18}" type="slidenum">
              <a:rPr lang="en-GB" altLang="en-US"/>
              <a:pPr>
                <a:spcBef>
                  <a:spcPct val="0"/>
                </a:spcBef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63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2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7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1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066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3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996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GB" altLang="en-US" dirty="0" smtClean="0">
                <a:ea typeface="ＭＳ Ｐゴシック" charset="-128"/>
              </a:rPr>
              <a:t>https://</a:t>
            </a:r>
            <a:r>
              <a:rPr lang="en-GB" altLang="en-US" dirty="0" err="1" smtClean="0">
                <a:ea typeface="ＭＳ Ｐゴシック" charset="-128"/>
              </a:rPr>
              <a:t>earthobservatory.nasa.gov</a:t>
            </a:r>
            <a:r>
              <a:rPr lang="en-GB" altLang="en-US" dirty="0" smtClean="0">
                <a:ea typeface="ＭＳ Ｐゴシック" charset="-128"/>
              </a:rPr>
              <a:t>/Features/</a:t>
            </a:r>
            <a:r>
              <a:rPr lang="en-GB" altLang="en-US" dirty="0" err="1" smtClean="0">
                <a:ea typeface="ＭＳ Ｐゴシック" charset="-128"/>
              </a:rPr>
              <a:t>RemoteSensing</a:t>
            </a:r>
            <a:r>
              <a:rPr lang="en-GB" altLang="en-US" dirty="0" smtClean="0">
                <a:ea typeface="ＭＳ Ｐゴシック" charset="-128"/>
              </a:rPr>
              <a:t>/Images/</a:t>
            </a:r>
            <a:r>
              <a:rPr lang="en-GB" altLang="en-US" dirty="0" err="1" smtClean="0">
                <a:ea typeface="ＭＳ Ｐゴシック" charset="-128"/>
              </a:rPr>
              <a:t>atmos_win.gif</a:t>
            </a:r>
            <a:endParaRPr lang="en-GB" altLang="en-US" dirty="0" smtClean="0">
              <a:ea typeface="ＭＳ Ｐゴシック" charset="-128"/>
            </a:endParaRPr>
          </a:p>
          <a:p>
            <a:r>
              <a:rPr lang="en-GB" altLang="en-US" dirty="0" smtClean="0">
                <a:ea typeface="ＭＳ Ｐゴシック" charset="-128"/>
              </a:rPr>
              <a:t>https://</a:t>
            </a:r>
            <a:r>
              <a:rPr lang="en-GB" altLang="en-US" dirty="0" err="1" smtClean="0">
                <a:ea typeface="ＭＳ Ｐゴシック" charset="-128"/>
              </a:rPr>
              <a:t>earthobservatory.nasa.gov</a:t>
            </a:r>
            <a:r>
              <a:rPr lang="en-GB" altLang="en-US" dirty="0" smtClean="0">
                <a:ea typeface="ＭＳ Ｐゴシック" charset="-128"/>
              </a:rPr>
              <a:t>/Features/</a:t>
            </a:r>
            <a:r>
              <a:rPr lang="en-GB" altLang="en-US" dirty="0" err="1" smtClean="0">
                <a:ea typeface="ＭＳ Ｐゴシック" charset="-128"/>
              </a:rPr>
              <a:t>EnergyBalance</a:t>
            </a:r>
            <a:r>
              <a:rPr lang="en-GB" altLang="en-US" dirty="0" smtClean="0">
                <a:ea typeface="ＭＳ Ｐゴシック" charset="-128"/>
              </a:rPr>
              <a:t>/page4.php</a:t>
            </a:r>
            <a:endParaRPr lang="en-GB" altLang="en-US" dirty="0" smtClean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248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John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Emmert</a:t>
            </a:r>
            <a:r>
              <a:rPr lang="en-US" baseline="0" dirty="0" smtClean="0"/>
              <a:t>/NRL.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6245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6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John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Emmert</a:t>
            </a:r>
            <a:r>
              <a:rPr lang="en-US" baseline="0" dirty="0" smtClean="0"/>
              <a:t>/NRL.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17714-57A0-E245-87D7-D0F21C08E1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7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en-US" dirty="0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27AF7A4-3577-7042-A481-F654912FE8D9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91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65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73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8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54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36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3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2E39-0717-5E48-856C-DBD566995467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AD556-FE0F-F241-8BF8-2D3DFD548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1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jpeg"/><Relationship Id="rId8" Type="http://schemas.openxmlformats.org/officeDocument/2006/relationships/image" Target="../media/image23.tiff"/><Relationship Id="rId9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1.tiff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7.png"/><Relationship Id="rId5" Type="http://schemas.openxmlformats.org/officeDocument/2006/relationships/image" Target="../media/image28.tif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3.tif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30" y="713408"/>
            <a:ext cx="6720770" cy="4689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936" y="1252196"/>
            <a:ext cx="5209674" cy="4089825"/>
          </a:xfrm>
          <a:prstGeom prst="rec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FFFF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44809" y="3447823"/>
            <a:ext cx="416693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 dirty="0" smtClean="0"/>
              <a:t>Erin </a:t>
            </a:r>
            <a:r>
              <a:rPr lang="en-GB" altLang="en-US" sz="2400" b="1" dirty="0"/>
              <a:t>Dawkins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GB" altLang="en-US" sz="2000" b="1" dirty="0"/>
              <a:t>Space Weather Lab (Code: 674)</a:t>
            </a:r>
            <a:br>
              <a:rPr lang="en-GB" altLang="en-US" sz="2000" b="1" dirty="0"/>
            </a:br>
            <a:r>
              <a:rPr lang="en-GB" altLang="en-US" sz="2000" b="1" dirty="0" err="1" smtClean="0"/>
              <a:t>erin.dawkins@nasa.gov</a:t>
            </a:r>
            <a:endParaRPr lang="en-GB" altLang="en-US" sz="1600" b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ltGray">
          <a:xfrm>
            <a:off x="228600" y="452788"/>
            <a:ext cx="48768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 anchor="b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buClrTx/>
              <a:buSzTx/>
              <a:buFontTx/>
              <a:buNone/>
            </a:pPr>
            <a:endParaRPr lang="en-GB" altLang="en-US" sz="2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white">
          <a:xfrm>
            <a:off x="97070" y="630511"/>
            <a:ext cx="12065000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51" descr="http://www.nasa.gov/sites/default/files/images/nasaLogo-570x4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266" y="92373"/>
            <a:ext cx="603804" cy="4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75246" y="1734525"/>
            <a:ext cx="48768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4000" b="1" dirty="0" smtClean="0">
                <a:solidFill>
                  <a:srgbClr val="FFC000"/>
                </a:solidFill>
              </a:rPr>
              <a:t>Introduction to the neutral atmosphere</a:t>
            </a:r>
            <a:endParaRPr lang="en-GB" altLang="en-US" sz="2800" b="1" dirty="0">
              <a:solidFill>
                <a:srgbClr val="FFC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ltGray">
          <a:xfrm>
            <a:off x="228600" y="64517"/>
            <a:ext cx="4876800" cy="4651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 anchor="b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altLang="en-US" sz="2400" dirty="0" smtClean="0">
                <a:latin typeface="Calibri" charset="0"/>
              </a:rPr>
              <a:t>Space Weather </a:t>
            </a:r>
            <a:r>
              <a:rPr lang="en-GB" altLang="en-US" sz="2400" dirty="0" err="1" smtClean="0">
                <a:latin typeface="Calibri" charset="0"/>
              </a:rPr>
              <a:t>Bootcamp</a:t>
            </a:r>
            <a:r>
              <a:rPr lang="en-GB" altLang="en-US" sz="2400" dirty="0" smtClean="0">
                <a:latin typeface="Calibri" charset="0"/>
              </a:rPr>
              <a:t> (week 1)</a:t>
            </a:r>
            <a:endParaRPr lang="en-GB" altLang="en-US" sz="2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ltGray">
          <a:xfrm>
            <a:off x="8597315" y="76510"/>
            <a:ext cx="2943798" cy="4651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" anchor="b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GB" altLang="en-US" sz="2400" smtClean="0">
                <a:latin typeface="Calibri" charset="0"/>
              </a:rPr>
              <a:t>Thurs 8</a:t>
            </a:r>
            <a:r>
              <a:rPr lang="en-GB" altLang="en-US" sz="2400" baseline="30000" smtClean="0">
                <a:latin typeface="Calibri" charset="0"/>
              </a:rPr>
              <a:t>th</a:t>
            </a:r>
            <a:r>
              <a:rPr lang="en-GB" altLang="en-US" sz="2400" smtClean="0">
                <a:latin typeface="Calibri" charset="0"/>
              </a:rPr>
              <a:t> June 2017</a:t>
            </a:r>
            <a:endParaRPr lang="en-GB" alt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36525"/>
            <a:ext cx="516731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rgbClr val="FFC000"/>
                </a:solidFill>
              </a:rPr>
              <a:t>Troposphere (0-15 km)</a:t>
            </a:r>
            <a:endParaRPr lang="en-GB" sz="3600" dirty="0">
              <a:solidFill>
                <a:srgbClr val="FFC000"/>
              </a:solidFill>
            </a:endParaRPr>
          </a:p>
        </p:txBody>
      </p:sp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Bracket 11"/>
          <p:cNvSpPr/>
          <p:nvPr/>
        </p:nvSpPr>
        <p:spPr>
          <a:xfrm>
            <a:off x="7596189" y="6357939"/>
            <a:ext cx="142875" cy="357187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881939" y="625316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  <p:pic>
        <p:nvPicPr>
          <p:cNvPr id="15" name="Picture 4" descr="http://pcl.physics.uwo.ca/science/lidarintro/media/Tprofilech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2" y="1343819"/>
            <a:ext cx="3316287" cy="4884737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883098" y="5143500"/>
            <a:ext cx="3233531" cy="8763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739064" y="501246"/>
            <a:ext cx="424090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‘Tropo-’ </a:t>
            </a:r>
            <a:r>
              <a:rPr lang="en-US" dirty="0"/>
              <a:t>∼</a:t>
            </a:r>
            <a:r>
              <a:rPr lang="en-US" dirty="0" smtClean="0"/>
              <a:t> turbulent</a:t>
            </a:r>
          </a:p>
          <a:p>
            <a:r>
              <a:rPr lang="en-US" dirty="0" smtClean="0"/>
              <a:t>~80% of atmospheric mass.</a:t>
            </a:r>
          </a:p>
          <a:p>
            <a:r>
              <a:rPr lang="en-US" dirty="0" smtClean="0"/>
              <a:t>Most </a:t>
            </a:r>
            <a:r>
              <a:rPr lang="en-US" dirty="0"/>
              <a:t>of our weather occurs within this region</a:t>
            </a:r>
            <a:r>
              <a:rPr lang="en-US" dirty="0" smtClean="0"/>
              <a:t>.</a:t>
            </a:r>
          </a:p>
          <a:p>
            <a:r>
              <a:rPr lang="en-US" dirty="0"/>
              <a:t>Well-mixed.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36525"/>
            <a:ext cx="516731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rgbClr val="92D050"/>
                </a:solidFill>
              </a:rPr>
              <a:t>Stratosphere (15-50 km)</a:t>
            </a:r>
            <a:endParaRPr lang="en-GB" sz="3600" dirty="0">
              <a:solidFill>
                <a:srgbClr val="92D050"/>
              </a:solidFill>
            </a:endParaRPr>
          </a:p>
        </p:txBody>
      </p:sp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ket 5"/>
          <p:cNvSpPr/>
          <p:nvPr/>
        </p:nvSpPr>
        <p:spPr>
          <a:xfrm>
            <a:off x="7596189" y="5143500"/>
            <a:ext cx="142875" cy="114300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1" name="TextBox 10"/>
          <p:cNvSpPr txBox="1"/>
          <p:nvPr/>
        </p:nvSpPr>
        <p:spPr>
          <a:xfrm>
            <a:off x="7881939" y="5467351"/>
            <a:ext cx="2357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stratosphere</a:t>
            </a:r>
          </a:p>
        </p:txBody>
      </p:sp>
      <p:pic>
        <p:nvPicPr>
          <p:cNvPr id="14" name="Picture 4" descr="http://pcl.physics.uwo.ca/science/lidarintro/media/Tprofilech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2" y="1343819"/>
            <a:ext cx="3316287" cy="4884737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907324" y="4705350"/>
            <a:ext cx="3233531" cy="8763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739064" y="527701"/>
            <a:ext cx="431130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Strato</a:t>
            </a:r>
            <a:r>
              <a:rPr lang="en-US" dirty="0" smtClean="0"/>
              <a:t>’ </a:t>
            </a:r>
            <a:r>
              <a:rPr lang="en-US" dirty="0"/>
              <a:t>∼ </a:t>
            </a:r>
            <a:r>
              <a:rPr lang="en-US" dirty="0" smtClean="0"/>
              <a:t>stable/stratified</a:t>
            </a:r>
          </a:p>
          <a:p>
            <a:r>
              <a:rPr lang="en-US" dirty="0" smtClean="0"/>
              <a:t>Temperature </a:t>
            </a:r>
            <a:r>
              <a:rPr lang="en-US" dirty="0"/>
              <a:t>increases with altitude</a:t>
            </a:r>
            <a:r>
              <a:rPr lang="en-US" dirty="0" smtClean="0"/>
              <a:t>.</a:t>
            </a:r>
          </a:p>
          <a:p>
            <a:r>
              <a:rPr lang="en-US" dirty="0" smtClean="0"/>
              <a:t>Ozone layer peak at </a:t>
            </a:r>
            <a:r>
              <a:rPr lang="en-US" dirty="0" smtClean="0"/>
              <a:t>~20-30 </a:t>
            </a:r>
            <a:r>
              <a:rPr lang="en-US" dirty="0" smtClean="0"/>
              <a:t>km, protecting Earth from </a:t>
            </a:r>
            <a:r>
              <a:rPr lang="en-US" dirty="0" smtClean="0"/>
              <a:t>harmful UV </a:t>
            </a:r>
            <a:r>
              <a:rPr lang="en-US" dirty="0" smtClean="0"/>
              <a:t>radiation.</a:t>
            </a:r>
          </a:p>
          <a:p>
            <a:r>
              <a:rPr lang="en-US" dirty="0" smtClean="0"/>
              <a:t>~19.9% of atmospheric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36525"/>
            <a:ext cx="516731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rgbClr val="DE39C7"/>
                </a:solidFill>
              </a:rPr>
              <a:t>Mesosphere (50-90 km)</a:t>
            </a:r>
            <a:endParaRPr lang="en-GB" sz="3600" dirty="0">
              <a:solidFill>
                <a:srgbClr val="DE39C7"/>
              </a:solidFill>
            </a:endParaRPr>
          </a:p>
        </p:txBody>
      </p:sp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Bracket 6"/>
          <p:cNvSpPr/>
          <p:nvPr/>
        </p:nvSpPr>
        <p:spPr>
          <a:xfrm>
            <a:off x="7596189" y="3857625"/>
            <a:ext cx="142875" cy="114300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7881939" y="4110038"/>
            <a:ext cx="2357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DE39C7"/>
                </a:solidFill>
                <a:latin typeface="Arial" charset="0"/>
                <a:ea typeface="Arial" charset="0"/>
                <a:cs typeface="Arial" charset="0"/>
              </a:rPr>
              <a:t>mesosphere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739064" y="231222"/>
            <a:ext cx="4311304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‘</a:t>
            </a:r>
            <a:r>
              <a:rPr lang="en-US" sz="2400" dirty="0" err="1" smtClean="0"/>
              <a:t>Meso</a:t>
            </a:r>
            <a:r>
              <a:rPr lang="en-US" sz="2400" dirty="0" smtClean="0"/>
              <a:t>’ </a:t>
            </a:r>
            <a:r>
              <a:rPr lang="en-US" sz="2400" dirty="0"/>
              <a:t>∼ </a:t>
            </a:r>
            <a:r>
              <a:rPr lang="en-US" sz="2400" dirty="0" smtClean="0"/>
              <a:t>middle</a:t>
            </a:r>
          </a:p>
          <a:p>
            <a:r>
              <a:rPr lang="en-US" sz="2400" dirty="0" smtClean="0"/>
              <a:t>Temperature decreases with </a:t>
            </a:r>
            <a:r>
              <a:rPr lang="en-US" sz="2400" dirty="0" smtClean="0"/>
              <a:t>altitude </a:t>
            </a:r>
            <a:r>
              <a:rPr lang="en-US" sz="2400" dirty="0" smtClean="0">
                <a:sym typeface="Wingdings"/>
              </a:rPr>
              <a:t> limited local heating</a:t>
            </a:r>
            <a:endParaRPr lang="en-US" sz="2400" dirty="0" smtClean="0"/>
          </a:p>
          <a:p>
            <a:r>
              <a:rPr lang="en-US" sz="2400" dirty="0" err="1" smtClean="0"/>
              <a:t>Mesopause</a:t>
            </a:r>
            <a:r>
              <a:rPr lang="en-US" sz="2400" dirty="0" smtClean="0"/>
              <a:t> is the coldest part of the Earth’s atmosphere, with mean T of ~130 K/-143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C/-225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F!</a:t>
            </a:r>
          </a:p>
          <a:p>
            <a:r>
              <a:rPr lang="en-US" sz="2400" dirty="0" err="1" smtClean="0"/>
              <a:t>Noctilucent</a:t>
            </a:r>
            <a:r>
              <a:rPr lang="en-US" sz="2400" dirty="0" smtClean="0"/>
              <a:t> clouds.</a:t>
            </a:r>
          </a:p>
          <a:p>
            <a:r>
              <a:rPr lang="en-US" sz="2400" dirty="0" smtClean="0"/>
              <a:t>Meteoroids burn up here.</a:t>
            </a:r>
            <a:endParaRPr lang="en-US" sz="2400" dirty="0"/>
          </a:p>
        </p:txBody>
      </p:sp>
      <p:pic>
        <p:nvPicPr>
          <p:cNvPr id="17" name="Picture 4" descr="http://pcl.physics.uwo.ca/science/lidarintro/media/Tprofilech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2" y="1343819"/>
            <a:ext cx="3316287" cy="4884737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883098" y="4144410"/>
            <a:ext cx="3233531" cy="8763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99" y="136525"/>
            <a:ext cx="1013681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9441D4"/>
                </a:solidFill>
              </a:rPr>
              <a:t>Thermosphere (90-500+ km)</a:t>
            </a:r>
            <a:endParaRPr lang="en-GB" sz="3200" dirty="0">
              <a:solidFill>
                <a:srgbClr val="9441D4"/>
              </a:solidFill>
            </a:endParaRPr>
          </a:p>
        </p:txBody>
      </p:sp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7596189" y="571500"/>
            <a:ext cx="142875" cy="3214688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7881939" y="192881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9441D4"/>
                </a:solidFill>
                <a:latin typeface="Arial" charset="0"/>
              </a:rPr>
              <a:t>thermosphere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880696" y="2515600"/>
            <a:ext cx="4311304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‘thermo-’ </a:t>
            </a:r>
            <a:r>
              <a:rPr lang="en-US" sz="2400" dirty="0"/>
              <a:t>∼ </a:t>
            </a:r>
            <a:r>
              <a:rPr lang="en-US" sz="2400" dirty="0" smtClean="0"/>
              <a:t>heat</a:t>
            </a:r>
          </a:p>
          <a:p>
            <a:r>
              <a:rPr lang="en-US" sz="2400" dirty="0" smtClean="0"/>
              <a:t>Temperature increases with altitude.</a:t>
            </a:r>
          </a:p>
          <a:p>
            <a:r>
              <a:rPr lang="en-US" sz="2400" dirty="0" smtClean="0"/>
              <a:t>High T generated from absorption of intense solar radiation by predominantly,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molecules.</a:t>
            </a:r>
          </a:p>
          <a:p>
            <a:r>
              <a:rPr lang="en-US" sz="2400" dirty="0" smtClean="0"/>
              <a:t>Very low pressure, low density of molecules.</a:t>
            </a:r>
          </a:p>
          <a:p>
            <a:r>
              <a:rPr lang="en-US" sz="2400" dirty="0" smtClean="0"/>
              <a:t>Gravitational settling of species by mass. Not well-mixed.</a:t>
            </a:r>
            <a:endParaRPr lang="en-US" sz="2400" dirty="0"/>
          </a:p>
        </p:txBody>
      </p:sp>
      <p:pic>
        <p:nvPicPr>
          <p:cNvPr id="17" name="Picture 4" descr="http://pcl.physics.uwo.ca/science/lidarintro/media/Tprofilech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2" y="1343819"/>
            <a:ext cx="3316287" cy="4884737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516835" y="1598612"/>
            <a:ext cx="4120737" cy="309265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65" t="16812" r="9855" b="7439"/>
          <a:stretch/>
        </p:blipFill>
        <p:spPr>
          <a:xfrm>
            <a:off x="1678898" y="0"/>
            <a:ext cx="8439462" cy="553940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51677" y="5539409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 credit: John </a:t>
            </a: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/NRL</a:t>
            </a:r>
            <a:endParaRPr lang="en-GB" altLang="en-US" sz="1600" b="1" dirty="0">
              <a:sym typeface="Wingdings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8633" y="2963945"/>
            <a:ext cx="11050651" cy="1679575"/>
          </a:xfrm>
          <a:prstGeom prst="rect">
            <a:avLst/>
          </a:prstGeom>
          <a:solidFill>
            <a:schemeClr val="tx1">
              <a:alpha val="75000"/>
            </a:schemeClr>
          </a:solidFill>
          <a:ln w="63500">
            <a:solidFill>
              <a:srgbClr val="FFC000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b="1" dirty="0" smtClean="0">
                <a:solidFill>
                  <a:schemeClr val="bg1"/>
                </a:solidFill>
              </a:rPr>
              <a:t>Vertical coupling </a:t>
            </a:r>
            <a:r>
              <a:rPr lang="en-GB" b="1" dirty="0" smtClean="0">
                <a:solidFill>
                  <a:schemeClr val="bg1"/>
                </a:solidFill>
              </a:rPr>
              <a:t>exists between </a:t>
            </a:r>
            <a:r>
              <a:rPr lang="en-GB" b="1" dirty="0" smtClean="0">
                <a:solidFill>
                  <a:schemeClr val="bg1"/>
                </a:solidFill>
              </a:rPr>
              <a:t>all </a:t>
            </a:r>
            <a:endParaRPr lang="en-GB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b="1" dirty="0" smtClean="0">
                <a:solidFill>
                  <a:schemeClr val="bg1"/>
                </a:solidFill>
              </a:rPr>
              <a:t>parts of </a:t>
            </a:r>
            <a:r>
              <a:rPr lang="en-GB" b="1" dirty="0" smtClean="0">
                <a:solidFill>
                  <a:schemeClr val="bg1"/>
                </a:solidFill>
              </a:rPr>
              <a:t>the atmosphere.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ket 5"/>
          <p:cNvSpPr/>
          <p:nvPr/>
        </p:nvSpPr>
        <p:spPr>
          <a:xfrm>
            <a:off x="7596189" y="5143500"/>
            <a:ext cx="142875" cy="114300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7" name="Right Bracket 6"/>
          <p:cNvSpPr/>
          <p:nvPr/>
        </p:nvSpPr>
        <p:spPr>
          <a:xfrm>
            <a:off x="7596189" y="3857625"/>
            <a:ext cx="142875" cy="114300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8" name="Right Bracket 7"/>
          <p:cNvSpPr/>
          <p:nvPr/>
        </p:nvSpPr>
        <p:spPr>
          <a:xfrm>
            <a:off x="7596189" y="571500"/>
            <a:ext cx="142875" cy="3214688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7881939" y="192881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9441D4"/>
                </a:solidFill>
                <a:latin typeface="Arial" charset="0"/>
              </a:rPr>
              <a:t>thermosphere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1939" y="4110038"/>
            <a:ext cx="2357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DE39C7"/>
                </a:solidFill>
                <a:latin typeface="Arial" charset="0"/>
                <a:ea typeface="Arial" charset="0"/>
                <a:cs typeface="Arial" charset="0"/>
              </a:rPr>
              <a:t>mesosphere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1939" y="5467351"/>
            <a:ext cx="2357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stratosphere</a:t>
            </a:r>
          </a:p>
        </p:txBody>
      </p:sp>
      <p:sp>
        <p:nvSpPr>
          <p:cNvPr id="12" name="Right Bracket 11"/>
          <p:cNvSpPr/>
          <p:nvPr/>
        </p:nvSpPr>
        <p:spPr>
          <a:xfrm>
            <a:off x="7596189" y="6357939"/>
            <a:ext cx="142875" cy="357187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881939" y="625316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  <p:pic>
        <p:nvPicPr>
          <p:cNvPr id="15" name="Picture 10" descr="http://www.nasa.gov/images/content/706436main_20121114-304-193Blend_M6-orig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5400000">
            <a:off x="1881189" y="2000251"/>
            <a:ext cx="1785937" cy="500063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45595" y="2393157"/>
            <a:ext cx="1214437" cy="28575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488532" y="2321720"/>
            <a:ext cx="1428750" cy="357187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Owner\AppData\Local\Microsoft\Windows\Temporary Internet Files\Content.IE5\S7F2LQMP\MP9004012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143626"/>
            <a:ext cx="3143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5400000" flipH="1" flipV="1">
            <a:off x="1273970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024063" y="4929188"/>
            <a:ext cx="1928812" cy="500062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845595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881188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 rot="-4539265">
            <a:off x="973932" y="2038142"/>
            <a:ext cx="2786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Solar radiation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5" name="TextBox 48"/>
          <p:cNvSpPr txBox="1">
            <a:spLocks noChangeArrowheads="1"/>
          </p:cNvSpPr>
          <p:nvPr/>
        </p:nvSpPr>
        <p:spPr bwMode="auto">
          <a:xfrm rot="-4539265">
            <a:off x="2759869" y="4824205"/>
            <a:ext cx="2786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Dynamics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ket 5"/>
          <p:cNvSpPr/>
          <p:nvPr/>
        </p:nvSpPr>
        <p:spPr>
          <a:xfrm>
            <a:off x="7596189" y="5143500"/>
            <a:ext cx="142875" cy="114300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7" name="Right Bracket 6"/>
          <p:cNvSpPr/>
          <p:nvPr/>
        </p:nvSpPr>
        <p:spPr>
          <a:xfrm>
            <a:off x="7596189" y="3857625"/>
            <a:ext cx="142875" cy="114300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8" name="Right Bracket 7"/>
          <p:cNvSpPr/>
          <p:nvPr/>
        </p:nvSpPr>
        <p:spPr>
          <a:xfrm>
            <a:off x="7596189" y="571500"/>
            <a:ext cx="142875" cy="3214688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7881939" y="192881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9441D4"/>
                </a:solidFill>
                <a:latin typeface="Arial" charset="0"/>
              </a:rPr>
              <a:t>thermosphere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1939" y="4110038"/>
            <a:ext cx="2357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DE39C7"/>
                </a:solidFill>
                <a:latin typeface="Arial" charset="0"/>
                <a:ea typeface="Arial" charset="0"/>
                <a:cs typeface="Arial" charset="0"/>
              </a:rPr>
              <a:t>mesosphere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1939" y="5467351"/>
            <a:ext cx="2357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stratosphere</a:t>
            </a:r>
          </a:p>
        </p:txBody>
      </p:sp>
      <p:sp>
        <p:nvSpPr>
          <p:cNvPr id="12" name="Right Bracket 11"/>
          <p:cNvSpPr/>
          <p:nvPr/>
        </p:nvSpPr>
        <p:spPr>
          <a:xfrm>
            <a:off x="7596189" y="6357939"/>
            <a:ext cx="142875" cy="357187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7881939" y="6253163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4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  <p:pic>
        <p:nvPicPr>
          <p:cNvPr id="15" name="Picture 10" descr="http://www.nasa.gov/images/content/706436main_20121114-304-193Blend_M6-orig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5400000">
            <a:off x="1881189" y="2000251"/>
            <a:ext cx="1785937" cy="500063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45595" y="2393157"/>
            <a:ext cx="1214437" cy="28575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488532" y="2321720"/>
            <a:ext cx="1428750" cy="357187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Owner\AppData\Local\Microsoft\Windows\Temporary Internet Files\Content.IE5\S7F2LQMP\MP9004012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143626"/>
            <a:ext cx="3143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5400000" flipH="1" flipV="1">
            <a:off x="1273970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024063" y="4929188"/>
            <a:ext cx="1928812" cy="500062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845595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881188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 rot="-4539265">
            <a:off x="973932" y="2038142"/>
            <a:ext cx="2786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Solar radiation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5" name="TextBox 48"/>
          <p:cNvSpPr txBox="1">
            <a:spLocks noChangeArrowheads="1"/>
          </p:cNvSpPr>
          <p:nvPr/>
        </p:nvSpPr>
        <p:spPr bwMode="auto">
          <a:xfrm rot="-4539265">
            <a:off x="2759869" y="4824205"/>
            <a:ext cx="2786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Dynamics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46576" y="3608181"/>
            <a:ext cx="4120737" cy="309265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56" y="6858000"/>
            <a:ext cx="8791641" cy="730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" y="718803"/>
            <a:ext cx="6336631" cy="4973216"/>
          </a:xfrm>
          <a:prstGeom prst="rect">
            <a:avLst/>
          </a:prstGeom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73767" y="569201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>
                <a:latin typeface="Arial" charset="0"/>
              </a:rPr>
              <a:t>a</a:t>
            </a:r>
            <a:r>
              <a:rPr lang="en-GB" altLang="en-US" sz="1200" dirty="0" smtClean="0">
                <a:latin typeface="Arial" charset="0"/>
              </a:rPr>
              <a:t>rise-</a:t>
            </a:r>
            <a:r>
              <a:rPr lang="en-GB" altLang="en-US" sz="1200" dirty="0" err="1" smtClean="0">
                <a:latin typeface="Arial" charset="0"/>
              </a:rPr>
              <a:t>project.eu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C000"/>
                </a:solidFill>
              </a:rPr>
              <a:t>Coupling between the lower and upper atmosphere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231" y="718803"/>
            <a:ext cx="3206287" cy="2033988"/>
          </a:xfrm>
          <a:prstGeom prst="rect">
            <a:avLst/>
          </a:prstGeom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0073374" y="2752791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NASA/MODIS imagery</a:t>
            </a:r>
            <a:endParaRPr lang="en-GB" altLang="en-US" sz="12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054" y="2890903"/>
            <a:ext cx="2540915" cy="1905686"/>
          </a:xfrm>
          <a:prstGeom prst="rect">
            <a:avLst/>
          </a:prstGeom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367662" y="2820283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Polar stratospheric clouds</a:t>
            </a:r>
            <a:br>
              <a:rPr lang="en-GB" altLang="en-US" sz="1200" dirty="0" smtClean="0">
                <a:latin typeface="Arial" charset="0"/>
              </a:rPr>
            </a:br>
            <a:endParaRPr lang="en-GB" altLang="en-US" sz="1200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093" y="3918772"/>
            <a:ext cx="3134536" cy="2081332"/>
          </a:xfrm>
          <a:prstGeom prst="rect">
            <a:avLst/>
          </a:prstGeom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549299" y="3901745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Polar mesospheric clouds (aka </a:t>
            </a:r>
            <a:r>
              <a:rPr lang="en-GB" altLang="en-US" sz="1200" dirty="0" err="1" smtClean="0">
                <a:latin typeface="Arial" charset="0"/>
              </a:rPr>
              <a:t>noctilucent</a:t>
            </a:r>
            <a:r>
              <a:rPr lang="en-GB" altLang="en-US" sz="1200" dirty="0" smtClean="0">
                <a:latin typeface="Arial" charset="0"/>
              </a:rPr>
              <a:t> clouds)</a:t>
            </a:r>
            <a:br>
              <a:rPr lang="en-GB" altLang="en-US" sz="1200" dirty="0" smtClean="0">
                <a:latin typeface="Arial" charset="0"/>
              </a:rPr>
            </a:br>
            <a:endParaRPr lang="en-GB" altLang="en-US" sz="1200" dirty="0">
              <a:latin typeface="Arial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7662" y="4396836"/>
            <a:ext cx="109502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r>
              <a:rPr lang="en-GB" altLang="en-US" sz="1100" dirty="0" smtClean="0">
                <a:latin typeface="Arial" charset="0"/>
              </a:rPr>
              <a:t>Sources: </a:t>
            </a:r>
            <a:r>
              <a:rPr lang="en-GB" altLang="en-US" sz="1100" dirty="0" err="1" smtClean="0">
                <a:latin typeface="Arial" charset="0"/>
              </a:rPr>
              <a:t>nasa.gov</a:t>
            </a:r>
            <a:r>
              <a:rPr lang="en-GB" altLang="en-US" sz="1100" dirty="0" smtClean="0">
                <a:latin typeface="Arial" charset="0"/>
              </a:rPr>
              <a:t/>
            </a:r>
            <a:br>
              <a:rPr lang="en-GB" altLang="en-US" sz="1100" dirty="0" smtClean="0">
                <a:latin typeface="Arial" charset="0"/>
              </a:rPr>
            </a:br>
            <a:endParaRPr lang="en-GB" altLang="en-US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ket 5"/>
          <p:cNvSpPr/>
          <p:nvPr/>
        </p:nvSpPr>
        <p:spPr>
          <a:xfrm>
            <a:off x="7596189" y="5143500"/>
            <a:ext cx="142875" cy="114300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7" name="Right Bracket 6"/>
          <p:cNvSpPr/>
          <p:nvPr/>
        </p:nvSpPr>
        <p:spPr>
          <a:xfrm>
            <a:off x="7596189" y="3857625"/>
            <a:ext cx="142875" cy="114300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8" name="Right Bracket 7"/>
          <p:cNvSpPr/>
          <p:nvPr/>
        </p:nvSpPr>
        <p:spPr>
          <a:xfrm>
            <a:off x="7596189" y="571500"/>
            <a:ext cx="142875" cy="3214688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2" name="Right Bracket 11"/>
          <p:cNvSpPr/>
          <p:nvPr/>
        </p:nvSpPr>
        <p:spPr>
          <a:xfrm>
            <a:off x="7596189" y="6357939"/>
            <a:ext cx="142875" cy="357187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pic>
        <p:nvPicPr>
          <p:cNvPr id="15" name="Picture 10" descr="http://www.nasa.gov/images/content/706436main_20121114-304-193Blend_M6-orig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5400000">
            <a:off x="1881189" y="2000251"/>
            <a:ext cx="1785937" cy="500063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45595" y="2393157"/>
            <a:ext cx="1214437" cy="28575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488532" y="2321720"/>
            <a:ext cx="1428750" cy="357187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Owner\AppData\Local\Microsoft\Windows\Temporary Internet Files\Content.IE5\S7F2LQMP\MP9004012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143626"/>
            <a:ext cx="3143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5400000" flipH="1" flipV="1">
            <a:off x="1273970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024063" y="4929188"/>
            <a:ext cx="1928812" cy="500062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845595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881188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 rot="-4539265">
            <a:off x="973932" y="2038142"/>
            <a:ext cx="2786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Solar radiation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5" name="TextBox 48"/>
          <p:cNvSpPr txBox="1">
            <a:spLocks noChangeArrowheads="1"/>
          </p:cNvSpPr>
          <p:nvPr/>
        </p:nvSpPr>
        <p:spPr bwMode="auto">
          <a:xfrm rot="-4539265">
            <a:off x="2759869" y="4824205"/>
            <a:ext cx="2786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Neutral d</a:t>
            </a: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ynamics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8562182" y="1678782"/>
            <a:ext cx="3355975" cy="1588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8666957" y="5071270"/>
            <a:ext cx="3143250" cy="1587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8024813" y="1214438"/>
            <a:ext cx="27860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Molecular diffusion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8024813" y="4527551"/>
            <a:ext cx="2786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Turbulent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mixing</a:t>
            </a:r>
          </a:p>
        </p:txBody>
      </p:sp>
      <p:sp>
        <p:nvSpPr>
          <p:cNvPr id="37" name="Right Bracket 36"/>
          <p:cNvSpPr/>
          <p:nvPr/>
        </p:nvSpPr>
        <p:spPr>
          <a:xfrm>
            <a:off x="7953376" y="714375"/>
            <a:ext cx="142875" cy="3214688"/>
          </a:xfrm>
          <a:prstGeom prst="rightBracket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7667626" y="2286001"/>
            <a:ext cx="2786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B050"/>
                </a:solidFill>
                <a:latin typeface="Arial" charset="0"/>
              </a:rPr>
              <a:t>Ionisation by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B050"/>
                </a:solidFill>
                <a:latin typeface="Arial" charset="0"/>
              </a:rPr>
              <a:t>solar EUV</a:t>
            </a: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7829003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</p:spTree>
    <p:extLst>
      <p:ext uri="{BB962C8B-B14F-4D97-AF65-F5344CB8AC3E}">
        <p14:creationId xmlns:p14="http://schemas.microsoft.com/office/powerpoint/2010/main" val="3257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736"/>
          <a:stretch/>
        </p:blipFill>
        <p:spPr>
          <a:xfrm>
            <a:off x="20361" y="0"/>
            <a:ext cx="503423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553" y="2198503"/>
            <a:ext cx="2410691" cy="1791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699" y="3771364"/>
            <a:ext cx="2781301" cy="2022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575" y="0"/>
            <a:ext cx="2781301" cy="2011808"/>
          </a:xfrm>
          <a:prstGeom prst="rect">
            <a:avLst/>
          </a:prstGeom>
        </p:spPr>
      </p:pic>
      <p:pic>
        <p:nvPicPr>
          <p:cNvPr id="6" name="Picture 5" descr="odinn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54" y="1839863"/>
            <a:ext cx="2027721" cy="1639310"/>
          </a:xfrm>
          <a:prstGeom prst="rect">
            <a:avLst/>
          </a:prstGeom>
          <a:solidFill>
            <a:srgbClr val="000000"/>
          </a:solidFill>
          <a:ln w="28575" cap="sq">
            <a:solidFill>
              <a:srgbClr val="FFC000"/>
            </a:solidFill>
            <a:miter lim="800000"/>
            <a:headEnd/>
            <a:tailEnd/>
          </a:ln>
          <a:effectLst>
            <a:outerShdw blurRad="63500" dist="190500" dir="2700000" sy="89999" algn="bl" rotWithShape="0">
              <a:srgbClr val="000000">
                <a:alpha val="39998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4780" y="-1"/>
            <a:ext cx="11640464" cy="16795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C000"/>
                </a:solidFill>
              </a:rPr>
              <a:t>How can we observe the neutral atmosphere?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8248714" y="1843493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smtClean="0">
                <a:latin typeface="Arial" charset="0"/>
              </a:rPr>
              <a:t>Odin/OSIRIS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9262575" y="1759556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ALOMAR </a:t>
            </a:r>
            <a:r>
              <a:rPr lang="en-GB" altLang="en-US" sz="1200" dirty="0" err="1" smtClean="0">
                <a:latin typeface="Arial" charset="0"/>
              </a:rPr>
              <a:t>lidar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230347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smtClean="0">
                <a:latin typeface="Arial" charset="0"/>
              </a:rPr>
              <a:t>Nasa.gov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03667" y="723004"/>
            <a:ext cx="431130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In </a:t>
            </a:r>
            <a:r>
              <a:rPr lang="en-US" sz="2400" i="1" smtClean="0"/>
              <a:t>situ</a:t>
            </a:r>
            <a:r>
              <a:rPr lang="en-US" sz="2400" smtClean="0"/>
              <a:t> observations</a:t>
            </a:r>
            <a:endParaRPr lang="en-US" sz="2400" dirty="0" smtClean="0"/>
          </a:p>
          <a:p>
            <a:r>
              <a:rPr lang="en-US" sz="2400" dirty="0" smtClean="0"/>
              <a:t>Remote sensing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8796" y="3044030"/>
            <a:ext cx="2389817" cy="1792363"/>
          </a:xfrm>
          <a:prstGeom prst="rect">
            <a:avLst/>
          </a:prstGeom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54321" y="3033164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Brian </a:t>
            </a:r>
            <a:r>
              <a:rPr lang="en-GB" altLang="en-US" sz="1200" dirty="0" err="1" smtClean="0">
                <a:latin typeface="Arial" charset="0"/>
              </a:rPr>
              <a:t>Vasel</a:t>
            </a:r>
            <a:r>
              <a:rPr lang="en-GB" altLang="en-US" sz="1200" dirty="0" smtClean="0">
                <a:latin typeface="Arial" charset="0"/>
              </a:rPr>
              <a:t>, NOAA/ESRL</a:t>
            </a:r>
            <a:endParaRPr lang="en-GB" altLang="en-US" sz="1200" dirty="0"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4854" y="4289356"/>
            <a:ext cx="2324750" cy="1549833"/>
          </a:xfrm>
          <a:prstGeom prst="rect">
            <a:avLst/>
          </a:prstGeom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220680" y="557897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err="1" smtClean="0">
                <a:latin typeface="Arial" charset="0"/>
              </a:rPr>
              <a:t>Origin.arstechnica.com</a:t>
            </a:r>
            <a:endParaRPr lang="en-GB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65" t="16812" r="9855" b="7439"/>
          <a:stretch/>
        </p:blipFill>
        <p:spPr>
          <a:xfrm>
            <a:off x="1678898" y="0"/>
            <a:ext cx="8439462" cy="553940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51677" y="5539409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 credit: John </a:t>
            </a: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/NRL</a:t>
            </a:r>
            <a:endParaRPr lang="en-GB" altLang="en-US" sz="1600" b="1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25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ket 5"/>
          <p:cNvSpPr/>
          <p:nvPr/>
        </p:nvSpPr>
        <p:spPr>
          <a:xfrm>
            <a:off x="7596189" y="5143500"/>
            <a:ext cx="142875" cy="114300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7" name="Right Bracket 6"/>
          <p:cNvSpPr/>
          <p:nvPr/>
        </p:nvSpPr>
        <p:spPr>
          <a:xfrm>
            <a:off x="7596189" y="3857625"/>
            <a:ext cx="142875" cy="114300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8" name="Right Bracket 7"/>
          <p:cNvSpPr/>
          <p:nvPr/>
        </p:nvSpPr>
        <p:spPr>
          <a:xfrm>
            <a:off x="7596189" y="571500"/>
            <a:ext cx="142875" cy="3214688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2" name="Right Bracket 11"/>
          <p:cNvSpPr/>
          <p:nvPr/>
        </p:nvSpPr>
        <p:spPr>
          <a:xfrm>
            <a:off x="7596189" y="6357939"/>
            <a:ext cx="142875" cy="357187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pic>
        <p:nvPicPr>
          <p:cNvPr id="15" name="Picture 10" descr="http://www.nasa.gov/images/content/706436main_20121114-304-193Blend_M6-orig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0"/>
            <a:ext cx="17859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5400000">
            <a:off x="1881189" y="2000251"/>
            <a:ext cx="1785937" cy="500063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45595" y="2393157"/>
            <a:ext cx="1214437" cy="28575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3488532" y="2321720"/>
            <a:ext cx="1428750" cy="357187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:\Users\Owner\AppData\Local\Microsoft\Windows\Temporary Internet Files\Content.IE5\S7F2LQMP\MP9004012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143626"/>
            <a:ext cx="3143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5400000" flipH="1" flipV="1">
            <a:off x="1273970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024063" y="4929188"/>
            <a:ext cx="1928812" cy="500062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845595" y="4893470"/>
            <a:ext cx="1928813" cy="428625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881188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 rot="-4539265">
            <a:off x="973932" y="2038142"/>
            <a:ext cx="2786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Solar radiation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5" name="TextBox 48"/>
          <p:cNvSpPr txBox="1">
            <a:spLocks noChangeArrowheads="1"/>
          </p:cNvSpPr>
          <p:nvPr/>
        </p:nvSpPr>
        <p:spPr bwMode="auto">
          <a:xfrm rot="-4539265">
            <a:off x="2759869" y="4824205"/>
            <a:ext cx="2786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 dirty="0" smtClean="0">
                <a:solidFill>
                  <a:srgbClr val="00B050"/>
                </a:solidFill>
                <a:latin typeface="Arial" charset="0"/>
              </a:rPr>
              <a:t>Dynamics</a:t>
            </a:r>
            <a:endParaRPr lang="en-GB" altLang="en-US" sz="1600" b="1" dirty="0">
              <a:solidFill>
                <a:srgbClr val="00B050"/>
              </a:solidFill>
              <a:latin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8562182" y="1678782"/>
            <a:ext cx="3355975" cy="1588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8666957" y="5071270"/>
            <a:ext cx="3143250" cy="1587"/>
          </a:xfrm>
          <a:prstGeom prst="straightConnector1">
            <a:avLst/>
          </a:prstGeom>
          <a:ln w="635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8024813" y="1214438"/>
            <a:ext cx="27860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Molecular diffusion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8024813" y="4527551"/>
            <a:ext cx="2786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Turbulent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accent1"/>
                </a:solidFill>
                <a:latin typeface="Arial" charset="0"/>
              </a:rPr>
              <a:t>mixing</a:t>
            </a:r>
          </a:p>
        </p:txBody>
      </p:sp>
      <p:sp>
        <p:nvSpPr>
          <p:cNvPr id="37" name="Right Bracket 36"/>
          <p:cNvSpPr/>
          <p:nvPr/>
        </p:nvSpPr>
        <p:spPr>
          <a:xfrm>
            <a:off x="7953376" y="714375"/>
            <a:ext cx="142875" cy="3214688"/>
          </a:xfrm>
          <a:prstGeom prst="rightBracket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7667626" y="2286001"/>
            <a:ext cx="2786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B050"/>
                </a:solidFill>
                <a:latin typeface="Arial" charset="0"/>
              </a:rPr>
              <a:t>Ionisation by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GB" altLang="en-US" sz="2000" b="1">
                <a:solidFill>
                  <a:srgbClr val="00B050"/>
                </a:solidFill>
                <a:latin typeface="Arial" charset="0"/>
              </a:rPr>
              <a:t>solar EUV</a:t>
            </a: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7829003" y="3286126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Arial" charset="0"/>
              </a:rPr>
              <a:t>TRANSITION REGION</a:t>
            </a:r>
          </a:p>
        </p:txBody>
      </p:sp>
      <p:sp>
        <p:nvSpPr>
          <p:cNvPr id="26" name="Oval 25"/>
          <p:cNvSpPr/>
          <p:nvPr/>
        </p:nvSpPr>
        <p:spPr>
          <a:xfrm>
            <a:off x="911928" y="2940051"/>
            <a:ext cx="11099963" cy="17609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1502189" y="1956847"/>
            <a:ext cx="3372104" cy="120032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 dirty="0" smtClean="0">
                <a:solidFill>
                  <a:srgbClr val="FFFF00"/>
                </a:solidFill>
                <a:latin typeface="Arial" charset="0"/>
              </a:rPr>
              <a:t>Relatively </a:t>
            </a:r>
            <a:r>
              <a:rPr lang="en-GB" altLang="en-US" sz="2400" b="1" smtClean="0">
                <a:solidFill>
                  <a:srgbClr val="FFFF00"/>
                </a:solidFill>
                <a:latin typeface="Arial" charset="0"/>
              </a:rPr>
              <a:t>poorly understood part of the atmosphere</a:t>
            </a:r>
            <a:endParaRPr lang="en-GB" altLang="en-US" sz="2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" name="Right Bracket 27"/>
          <p:cNvSpPr/>
          <p:nvPr/>
        </p:nvSpPr>
        <p:spPr>
          <a:xfrm flipH="1">
            <a:off x="4746921" y="3228613"/>
            <a:ext cx="318597" cy="928687"/>
          </a:xfrm>
          <a:prstGeom prst="rightBracket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</p:spTree>
    <p:extLst>
      <p:ext uri="{BB962C8B-B14F-4D97-AF65-F5344CB8AC3E}">
        <p14:creationId xmlns:p14="http://schemas.microsoft.com/office/powerpoint/2010/main" val="18712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The five basic layers of the 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1" b="23622"/>
          <a:stretch>
            <a:fillRect/>
          </a:stretch>
        </p:blipFill>
        <p:spPr bwMode="auto">
          <a:xfrm>
            <a:off x="8345489" y="928688"/>
            <a:ext cx="2251075" cy="2500312"/>
          </a:xfrm>
          <a:prstGeom prst="rect">
            <a:avLst/>
          </a:prstGeom>
          <a:noFill/>
          <a:ln w="63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7638" r="5669" b="18268"/>
          <a:stretch>
            <a:fillRect/>
          </a:stretch>
        </p:blipFill>
        <p:spPr bwMode="auto">
          <a:xfrm>
            <a:off x="1423195" y="938460"/>
            <a:ext cx="3187699" cy="2789237"/>
          </a:xfrm>
          <a:prstGeom prst="rect">
            <a:avLst/>
          </a:prstGeom>
          <a:solidFill>
            <a:srgbClr val="000000"/>
          </a:solidFill>
          <a:ln w="28575" cap="sq">
            <a:solidFill>
              <a:srgbClr val="FFC000"/>
            </a:solidFill>
            <a:miter lim="800000"/>
            <a:headEnd/>
            <a:tailEnd/>
          </a:ln>
          <a:effectLst>
            <a:outerShdw blurRad="63500" dist="190500" dir="2700000" sy="89999" algn="bl" rotWithShape="0">
              <a:srgbClr val="000000">
                <a:alpha val="39998"/>
              </a:srgbClr>
            </a:outerShdw>
          </a:effectLst>
        </p:spPr>
      </p:pic>
      <p:sp>
        <p:nvSpPr>
          <p:cNvPr id="23" name="Down Arrow 22"/>
          <p:cNvSpPr/>
          <p:nvPr/>
        </p:nvSpPr>
        <p:spPr>
          <a:xfrm rot="16200000">
            <a:off x="5934076" y="-80963"/>
            <a:ext cx="1655762" cy="450056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32776" name="Content Placeholder 2"/>
          <p:cNvSpPr txBox="1">
            <a:spLocks/>
          </p:cNvSpPr>
          <p:nvPr/>
        </p:nvSpPr>
        <p:spPr bwMode="auto">
          <a:xfrm>
            <a:off x="4511676" y="2205038"/>
            <a:ext cx="576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charset="0"/>
                <a:sym typeface="Wingdings" charset="2"/>
              </a:rPr>
              <a:t>Na</a:t>
            </a:r>
          </a:p>
        </p:txBody>
      </p:sp>
      <p:sp>
        <p:nvSpPr>
          <p:cNvPr id="32777" name="Content Placeholder 2"/>
          <p:cNvSpPr txBox="1">
            <a:spLocks/>
          </p:cNvSpPr>
          <p:nvPr/>
        </p:nvSpPr>
        <p:spPr bwMode="auto">
          <a:xfrm>
            <a:off x="6527801" y="1628775"/>
            <a:ext cx="784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Fe+</a:t>
            </a:r>
          </a:p>
        </p:txBody>
      </p:sp>
      <p:sp>
        <p:nvSpPr>
          <p:cNvPr id="32778" name="Content Placeholder 2"/>
          <p:cNvSpPr txBox="1">
            <a:spLocks/>
          </p:cNvSpPr>
          <p:nvPr/>
        </p:nvSpPr>
        <p:spPr bwMode="auto">
          <a:xfrm>
            <a:off x="7248525" y="2205038"/>
            <a:ext cx="9271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Mg</a:t>
            </a:r>
          </a:p>
        </p:txBody>
      </p:sp>
      <p:sp>
        <p:nvSpPr>
          <p:cNvPr id="32779" name="Content Placeholder 2"/>
          <p:cNvSpPr txBox="1">
            <a:spLocks/>
          </p:cNvSpPr>
          <p:nvPr/>
        </p:nvSpPr>
        <p:spPr bwMode="auto">
          <a:xfrm>
            <a:off x="5087939" y="2060575"/>
            <a:ext cx="784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charset="0"/>
                <a:sym typeface="Wingdings" charset="2"/>
              </a:rPr>
              <a:t>Mg</a:t>
            </a:r>
          </a:p>
        </p:txBody>
      </p:sp>
      <p:sp>
        <p:nvSpPr>
          <p:cNvPr id="32780" name="Content Placeholder 2"/>
          <p:cNvSpPr txBox="1">
            <a:spLocks/>
          </p:cNvSpPr>
          <p:nvPr/>
        </p:nvSpPr>
        <p:spPr bwMode="auto">
          <a:xfrm>
            <a:off x="4440239" y="1628775"/>
            <a:ext cx="935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charset="0"/>
                <a:sym typeface="Wingdings" charset="2"/>
              </a:rPr>
              <a:t>Mg+</a:t>
            </a:r>
          </a:p>
        </p:txBody>
      </p:sp>
      <p:sp>
        <p:nvSpPr>
          <p:cNvPr id="32781" name="Content Placeholder 2"/>
          <p:cNvSpPr txBox="1">
            <a:spLocks/>
          </p:cNvSpPr>
          <p:nvPr/>
        </p:nvSpPr>
        <p:spPr bwMode="auto">
          <a:xfrm>
            <a:off x="7967663" y="2060575"/>
            <a:ext cx="576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Ca</a:t>
            </a:r>
          </a:p>
        </p:txBody>
      </p:sp>
      <p:sp>
        <p:nvSpPr>
          <p:cNvPr id="32782" name="Content Placeholder 2"/>
          <p:cNvSpPr txBox="1">
            <a:spLocks/>
          </p:cNvSpPr>
          <p:nvPr/>
        </p:nvSpPr>
        <p:spPr bwMode="auto">
          <a:xfrm>
            <a:off x="6888163" y="2205038"/>
            <a:ext cx="576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Ca</a:t>
            </a:r>
          </a:p>
        </p:txBody>
      </p:sp>
      <p:sp>
        <p:nvSpPr>
          <p:cNvPr id="32783" name="Content Placeholder 2"/>
          <p:cNvSpPr txBox="1">
            <a:spLocks/>
          </p:cNvSpPr>
          <p:nvPr/>
        </p:nvSpPr>
        <p:spPr bwMode="auto">
          <a:xfrm>
            <a:off x="6024564" y="2060575"/>
            <a:ext cx="7826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K</a:t>
            </a:r>
          </a:p>
        </p:txBody>
      </p:sp>
      <p:sp>
        <p:nvSpPr>
          <p:cNvPr id="32784" name="Content Placeholder 2"/>
          <p:cNvSpPr txBox="1">
            <a:spLocks/>
          </p:cNvSpPr>
          <p:nvPr/>
        </p:nvSpPr>
        <p:spPr bwMode="auto">
          <a:xfrm>
            <a:off x="7032625" y="1844675"/>
            <a:ext cx="782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K+</a:t>
            </a:r>
          </a:p>
        </p:txBody>
      </p:sp>
      <p:sp>
        <p:nvSpPr>
          <p:cNvPr id="32785" name="Content Placeholder 2"/>
          <p:cNvSpPr txBox="1">
            <a:spLocks/>
          </p:cNvSpPr>
          <p:nvPr/>
        </p:nvSpPr>
        <p:spPr bwMode="auto">
          <a:xfrm>
            <a:off x="7824788" y="1628775"/>
            <a:ext cx="8556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Na+</a:t>
            </a:r>
          </a:p>
        </p:txBody>
      </p:sp>
      <p:sp>
        <p:nvSpPr>
          <p:cNvPr id="32786" name="Content Placeholder 2"/>
          <p:cNvSpPr txBox="1">
            <a:spLocks/>
          </p:cNvSpPr>
          <p:nvPr/>
        </p:nvSpPr>
        <p:spPr bwMode="auto">
          <a:xfrm>
            <a:off x="5735639" y="1773238"/>
            <a:ext cx="784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charset="0"/>
                <a:sym typeface="Wingdings" charset="2"/>
              </a:rPr>
              <a:t>Fe+</a:t>
            </a:r>
          </a:p>
        </p:txBody>
      </p:sp>
      <p:sp>
        <p:nvSpPr>
          <p:cNvPr id="32787" name="Content Placeholder 2"/>
          <p:cNvSpPr txBox="1">
            <a:spLocks/>
          </p:cNvSpPr>
          <p:nvPr/>
        </p:nvSpPr>
        <p:spPr bwMode="auto">
          <a:xfrm>
            <a:off x="5519738" y="2133600"/>
            <a:ext cx="576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latin typeface="Calibri" charset="0"/>
                <a:sym typeface="Wingdings" charset="2"/>
              </a:rPr>
              <a:t>Na</a:t>
            </a:r>
          </a:p>
        </p:txBody>
      </p:sp>
      <p:sp>
        <p:nvSpPr>
          <p:cNvPr id="32788" name="Content Placeholder 2"/>
          <p:cNvSpPr txBox="1">
            <a:spLocks/>
          </p:cNvSpPr>
          <p:nvPr/>
        </p:nvSpPr>
        <p:spPr bwMode="auto">
          <a:xfrm>
            <a:off x="5016501" y="2276475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Na</a:t>
            </a:r>
          </a:p>
        </p:txBody>
      </p:sp>
      <p:sp>
        <p:nvSpPr>
          <p:cNvPr id="32789" name="Content Placeholder 2"/>
          <p:cNvSpPr txBox="1">
            <a:spLocks/>
          </p:cNvSpPr>
          <p:nvPr/>
        </p:nvSpPr>
        <p:spPr bwMode="auto">
          <a:xfrm>
            <a:off x="5362177" y="1628774"/>
            <a:ext cx="8556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Na+</a:t>
            </a:r>
          </a:p>
        </p:txBody>
      </p:sp>
      <p:sp>
        <p:nvSpPr>
          <p:cNvPr id="32790" name="Content Placeholder 2"/>
          <p:cNvSpPr txBox="1">
            <a:spLocks/>
          </p:cNvSpPr>
          <p:nvPr/>
        </p:nvSpPr>
        <p:spPr bwMode="auto">
          <a:xfrm>
            <a:off x="6096001" y="1628775"/>
            <a:ext cx="576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Na</a:t>
            </a:r>
          </a:p>
        </p:txBody>
      </p:sp>
      <p:sp>
        <p:nvSpPr>
          <p:cNvPr id="32791" name="Content Placeholder 2"/>
          <p:cNvSpPr txBox="1">
            <a:spLocks/>
          </p:cNvSpPr>
          <p:nvPr/>
        </p:nvSpPr>
        <p:spPr bwMode="auto">
          <a:xfrm>
            <a:off x="7608889" y="2060575"/>
            <a:ext cx="574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Fe</a:t>
            </a:r>
          </a:p>
        </p:txBody>
      </p:sp>
      <p:sp>
        <p:nvSpPr>
          <p:cNvPr id="32792" name="Content Placeholder 2"/>
          <p:cNvSpPr txBox="1">
            <a:spLocks/>
          </p:cNvSpPr>
          <p:nvPr/>
        </p:nvSpPr>
        <p:spPr bwMode="auto">
          <a:xfrm>
            <a:off x="4583113" y="1916114"/>
            <a:ext cx="5762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Fe</a:t>
            </a:r>
          </a:p>
        </p:txBody>
      </p:sp>
      <p:sp>
        <p:nvSpPr>
          <p:cNvPr id="32793" name="Content Placeholder 2"/>
          <p:cNvSpPr txBox="1">
            <a:spLocks/>
          </p:cNvSpPr>
          <p:nvPr/>
        </p:nvSpPr>
        <p:spPr bwMode="auto">
          <a:xfrm>
            <a:off x="6311901" y="2276475"/>
            <a:ext cx="576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Fe</a:t>
            </a:r>
          </a:p>
        </p:txBody>
      </p:sp>
      <p:sp>
        <p:nvSpPr>
          <p:cNvPr id="32794" name="Content Placeholder 2"/>
          <p:cNvSpPr txBox="1">
            <a:spLocks/>
          </p:cNvSpPr>
          <p:nvPr/>
        </p:nvSpPr>
        <p:spPr bwMode="auto">
          <a:xfrm>
            <a:off x="7248525" y="1628775"/>
            <a:ext cx="7826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Ca+</a:t>
            </a:r>
          </a:p>
        </p:txBody>
      </p:sp>
      <p:sp>
        <p:nvSpPr>
          <p:cNvPr id="32795" name="Content Placeholder 2"/>
          <p:cNvSpPr txBox="1">
            <a:spLocks/>
          </p:cNvSpPr>
          <p:nvPr/>
        </p:nvSpPr>
        <p:spPr bwMode="auto">
          <a:xfrm>
            <a:off x="6527801" y="1989138"/>
            <a:ext cx="576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Na</a:t>
            </a:r>
          </a:p>
        </p:txBody>
      </p:sp>
      <p:sp>
        <p:nvSpPr>
          <p:cNvPr id="32796" name="Content Placeholder 2"/>
          <p:cNvSpPr txBox="1">
            <a:spLocks/>
          </p:cNvSpPr>
          <p:nvPr/>
        </p:nvSpPr>
        <p:spPr bwMode="auto">
          <a:xfrm>
            <a:off x="5016501" y="1700214"/>
            <a:ext cx="5746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Calibri" charset="0"/>
                <a:sym typeface="Wingdings" charset="2"/>
              </a:rPr>
              <a:t>Fe</a:t>
            </a:r>
          </a:p>
        </p:txBody>
      </p:sp>
      <p:pic>
        <p:nvPicPr>
          <p:cNvPr id="32797" name="Picture 13" descr="http://www.albany.edu/faculty/rgk/atm101/sodium%20lay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3571876"/>
            <a:ext cx="32400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7248525" y="6237289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http://www.albany.edu/faculty/rgk/atm101/s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42476" y="-365656"/>
            <a:ext cx="9114661" cy="167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C000"/>
                </a:solidFill>
              </a:rPr>
              <a:t>Observing the MLT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43" y="4006628"/>
            <a:ext cx="2781301" cy="2011808"/>
          </a:xfrm>
          <a:prstGeom prst="rect">
            <a:avLst/>
          </a:prstGeom>
        </p:spPr>
      </p:pic>
      <p:pic>
        <p:nvPicPr>
          <p:cNvPr id="34" name="Picture 33" descr="odinn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44" y="3951867"/>
            <a:ext cx="2369572" cy="1915679"/>
          </a:xfrm>
          <a:prstGeom prst="rect">
            <a:avLst/>
          </a:prstGeom>
          <a:solidFill>
            <a:srgbClr val="000000"/>
          </a:solidFill>
          <a:ln w="28575" cap="sq">
            <a:solidFill>
              <a:srgbClr val="FFC000"/>
            </a:solidFill>
            <a:miter lim="800000"/>
            <a:headEnd/>
            <a:tailEnd/>
          </a:ln>
          <a:effectLst>
            <a:outerShdw blurRad="63500" dist="190500" dir="2700000" sy="89999" algn="bl" rotWithShape="0">
              <a:srgbClr val="000000">
                <a:alpha val="39998"/>
              </a:srgbClr>
            </a:outerShdw>
          </a:effectLst>
        </p:spPr>
      </p:pic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986551" y="395316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smtClean="0">
                <a:latin typeface="Arial" charset="0"/>
              </a:rPr>
              <a:t>Odin/OSIRIS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19021" y="3996221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ALOMAR </a:t>
            </a:r>
            <a:r>
              <a:rPr lang="en-GB" altLang="en-US" sz="1200" dirty="0" err="1" smtClean="0">
                <a:latin typeface="Arial" charset="0"/>
              </a:rPr>
              <a:t>lidar</a:t>
            </a:r>
            <a:endParaRPr lang="en-GB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Box 10"/>
          <p:cNvSpPr txBox="1">
            <a:spLocks noChangeArrowheads="1"/>
          </p:cNvSpPr>
          <p:nvPr/>
        </p:nvSpPr>
        <p:spPr bwMode="auto">
          <a:xfrm>
            <a:off x="4151313" y="1268414"/>
            <a:ext cx="4392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  <a:latin typeface="Calibri" charset="0"/>
              </a:rPr>
              <a:t>Typical mean mid-latitude Na metal layer profile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4269" y="-145530"/>
            <a:ext cx="7483743" cy="167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dirty="0" smtClean="0">
                <a:solidFill>
                  <a:srgbClr val="FFC000"/>
                </a:solidFill>
              </a:rPr>
              <a:t>Observing the MLT: meteoroids and metals.</a:t>
            </a:r>
            <a:endParaRPr lang="en-GB" sz="4000" dirty="0">
              <a:solidFill>
                <a:srgbClr val="FFC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9"/>
          <a:stretch>
            <a:fillRect/>
          </a:stretch>
        </p:blipFill>
        <p:spPr bwMode="auto">
          <a:xfrm>
            <a:off x="8322178" y="2124000"/>
            <a:ext cx="3813175" cy="273685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4001" t="5892" r="16363" b="29124"/>
          <a:stretch/>
        </p:blipFill>
        <p:spPr>
          <a:xfrm>
            <a:off x="7994073" y="113578"/>
            <a:ext cx="4197927" cy="2010422"/>
          </a:xfrm>
          <a:prstGeom prst="rect">
            <a:avLst/>
          </a:prstGeom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9632806" y="4905372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>
                <a:latin typeface="Arial" charset="0"/>
              </a:rPr>
              <a:t>https://</a:t>
            </a:r>
            <a:r>
              <a:rPr lang="en-GB" altLang="en-US" sz="1200" dirty="0" err="1">
                <a:latin typeface="Arial" charset="0"/>
              </a:rPr>
              <a:t>www.iap-kborn.de</a:t>
            </a:r>
            <a:r>
              <a:rPr lang="en-GB" altLang="en-US" sz="1200" dirty="0">
                <a:latin typeface="Arial" charset="0"/>
              </a:rPr>
              <a:t>/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47619" y="-2453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err="1" smtClean="0">
                <a:latin typeface="Arial" charset="0"/>
              </a:rPr>
              <a:t>Pfrommer</a:t>
            </a:r>
            <a:r>
              <a:rPr lang="en-GB" altLang="en-US" sz="1200" dirty="0" smtClean="0">
                <a:latin typeface="Arial" charset="0"/>
              </a:rPr>
              <a:t> et al. (2009)</a:t>
            </a:r>
            <a:endParaRPr lang="en-GB" altLang="en-US" sz="1200" dirty="0">
              <a:latin typeface="Arial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9" y="1202543"/>
            <a:ext cx="3263146" cy="240665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0568" y="3778788"/>
            <a:ext cx="25209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>
                <a:solidFill>
                  <a:schemeClr val="bg1"/>
                </a:solidFill>
                <a:sym typeface="Wingdings" charset="2"/>
              </a:rPr>
              <a:t>Dawkins </a:t>
            </a:r>
            <a:r>
              <a:rPr lang="en-GB" altLang="en-US" sz="1600" i="1">
                <a:solidFill>
                  <a:schemeClr val="bg1"/>
                </a:solidFill>
                <a:sym typeface="Wingdings" charset="2"/>
              </a:rPr>
              <a:t>et al</a:t>
            </a:r>
            <a:r>
              <a:rPr lang="en-GB" altLang="en-US" sz="1600">
                <a:solidFill>
                  <a:schemeClr val="bg1"/>
                </a:solidFill>
                <a:sym typeface="Wingdings" charset="2"/>
              </a:rPr>
              <a:t>. (2015)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09395" y="3686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smtClean="0">
                <a:latin typeface="Arial" charset="0"/>
              </a:rPr>
              <a:t>Dawkins et al. (2015)</a:t>
            </a:r>
            <a:endParaRPr lang="en-GB" altLang="en-US" sz="1200" dirty="0">
              <a:latin typeface="Arial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1" y="4039032"/>
            <a:ext cx="3302000" cy="22320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53762" y="6227507"/>
            <a:ext cx="2519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200">
                <a:sym typeface="Wingdings" charset="2"/>
              </a:rPr>
              <a:t>Hedin and </a:t>
            </a:r>
            <a:r>
              <a:rPr lang="en-GB" altLang="en-US" sz="1200" dirty="0" err="1">
                <a:sym typeface="Wingdings" charset="2"/>
              </a:rPr>
              <a:t>Gumbel</a:t>
            </a:r>
            <a:r>
              <a:rPr lang="en-GB" altLang="en-US" sz="1200" dirty="0">
                <a:sym typeface="Wingdings" charset="2"/>
              </a:rPr>
              <a:t> (2011)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5291814" y="5261360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Courtesy of D. </a:t>
            </a:r>
            <a:r>
              <a:rPr lang="en-GB" altLang="en-US" sz="1600" b="1" dirty="0" err="1" smtClean="0">
                <a:sym typeface="Wingdings" charset="2"/>
              </a:rPr>
              <a:t>Janches</a:t>
            </a:r>
            <a:r>
              <a:rPr lang="en-GB" altLang="en-US" sz="1600" b="1" dirty="0" smtClean="0">
                <a:sym typeface="Wingdings" charset="2"/>
              </a:rPr>
              <a:t>/D. Marsh</a:t>
            </a:r>
            <a:endParaRPr lang="en-GB" altLang="en-US" sz="1600" b="1" dirty="0">
              <a:sym typeface="Wingdings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22192" y="2124000"/>
            <a:ext cx="4171881" cy="3057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517629" y="3422126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[removed due to file size issues]</a:t>
            </a:r>
          </a:p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Simulation of global meteoric sodium.</a:t>
            </a:r>
            <a:endParaRPr lang="en-GB" altLang="en-US" sz="1600" b="1" dirty="0">
              <a:sym typeface="Wingdings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2910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6812" y="1285876"/>
            <a:ext cx="9786938" cy="6215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16050" y="2924175"/>
            <a:ext cx="194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Calibri" charset="0"/>
              </a:rPr>
              <a:t>Decadal temperature change</a:t>
            </a:r>
          </a:p>
        </p:txBody>
      </p:sp>
      <p:sp>
        <p:nvSpPr>
          <p:cNvPr id="10" name="Right Bracket 9"/>
          <p:cNvSpPr/>
          <p:nvPr/>
        </p:nvSpPr>
        <p:spPr>
          <a:xfrm>
            <a:off x="9984906" y="2686844"/>
            <a:ext cx="142875" cy="962025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4" name="Right Bracket 13"/>
          <p:cNvSpPr/>
          <p:nvPr/>
        </p:nvSpPr>
        <p:spPr>
          <a:xfrm>
            <a:off x="9984907" y="1807368"/>
            <a:ext cx="142874" cy="781050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8" name="TextBox 17"/>
          <p:cNvSpPr txBox="1"/>
          <p:nvPr/>
        </p:nvSpPr>
        <p:spPr>
          <a:xfrm>
            <a:off x="10127781" y="1985695"/>
            <a:ext cx="23574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DE39C7"/>
                </a:solidFill>
              </a:rPr>
              <a:t>mesosphere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27781" y="2949956"/>
            <a:ext cx="23574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92D050"/>
                </a:solidFill>
              </a:rPr>
              <a:t>stratosphere</a:t>
            </a:r>
          </a:p>
        </p:txBody>
      </p:sp>
      <p:sp>
        <p:nvSpPr>
          <p:cNvPr id="20" name="Right Bracket 19"/>
          <p:cNvSpPr/>
          <p:nvPr/>
        </p:nvSpPr>
        <p:spPr>
          <a:xfrm>
            <a:off x="10023500" y="3767137"/>
            <a:ext cx="142875" cy="357188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28682" name="TextBox 19"/>
          <p:cNvSpPr txBox="1">
            <a:spLocks noChangeArrowheads="1"/>
          </p:cNvSpPr>
          <p:nvPr/>
        </p:nvSpPr>
        <p:spPr bwMode="auto">
          <a:xfrm>
            <a:off x="10218815" y="3724275"/>
            <a:ext cx="235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0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  <p:pic>
        <p:nvPicPr>
          <p:cNvPr id="286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924719"/>
            <a:ext cx="4370387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99149" y="3885447"/>
            <a:ext cx="287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Calibri" charset="0"/>
              </a:rPr>
              <a:t>Warming in lower atmosphere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584570" y="2348707"/>
            <a:ext cx="2016125" cy="0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678613" y="2186781"/>
            <a:ext cx="1944687" cy="11112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650163" y="2053431"/>
            <a:ext cx="973137" cy="11112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426449" y="1905397"/>
            <a:ext cx="205583" cy="20850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698705" y="4124325"/>
            <a:ext cx="287337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678875" y="3994545"/>
            <a:ext cx="144462" cy="5556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766174" y="4067968"/>
            <a:ext cx="152400" cy="1588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07175" y="2348707"/>
            <a:ext cx="2879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GB" altLang="en-US" sz="1600" b="1">
                <a:solidFill>
                  <a:srgbClr val="00B0F0"/>
                </a:solidFill>
                <a:latin typeface="Calibri" charset="0"/>
              </a:rPr>
              <a:t>Cooling in upper atmosphere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370887" y="1766093"/>
            <a:ext cx="252412" cy="7938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932737" y="1639093"/>
            <a:ext cx="690562" cy="7938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229599" y="1574007"/>
            <a:ext cx="393700" cy="7937"/>
          </a:xfrm>
          <a:prstGeom prst="line">
            <a:avLst/>
          </a:prstGeom>
          <a:ln w="101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ket 29"/>
          <p:cNvSpPr/>
          <p:nvPr/>
        </p:nvSpPr>
        <p:spPr>
          <a:xfrm>
            <a:off x="9984907" y="1460918"/>
            <a:ext cx="142874" cy="281363"/>
          </a:xfrm>
          <a:prstGeom prst="rightBracket">
            <a:avLst/>
          </a:prstGeom>
          <a:ln w="38100">
            <a:solidFill>
              <a:srgbClr val="9441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32" name="TextBox 31"/>
          <p:cNvSpPr txBox="1"/>
          <p:nvPr/>
        </p:nvSpPr>
        <p:spPr>
          <a:xfrm>
            <a:off x="10127781" y="1375561"/>
            <a:ext cx="23574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 smtClean="0">
                <a:solidFill>
                  <a:srgbClr val="9441D4"/>
                </a:solidFill>
              </a:rPr>
              <a:t>thermosphere</a:t>
            </a:r>
            <a:endParaRPr lang="en-GB" sz="2000" b="1" dirty="0">
              <a:solidFill>
                <a:srgbClr val="9441D4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08613" y="-282316"/>
            <a:ext cx="10115550" cy="1679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How is our atmosphere changing?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8" y="924719"/>
            <a:ext cx="4147042" cy="4237956"/>
          </a:xfrm>
          <a:prstGeom prst="rect">
            <a:avLst/>
          </a:prstGeom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694388" y="516199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err="1" smtClean="0">
                <a:latin typeface="Arial" charset="0"/>
              </a:rPr>
              <a:t>Laštovička</a:t>
            </a:r>
            <a:r>
              <a:rPr lang="en-GB" altLang="en-US" sz="1200" dirty="0" smtClean="0">
                <a:latin typeface="Arial" charset="0"/>
              </a:rPr>
              <a:t> et al. 2008</a:t>
            </a:r>
            <a:endParaRPr lang="en-GB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019" y="28251"/>
            <a:ext cx="2659981" cy="1774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199" r="25271" b="23052"/>
          <a:stretch/>
        </p:blipFill>
        <p:spPr>
          <a:xfrm>
            <a:off x="3473493" y="734064"/>
            <a:ext cx="3998844" cy="3057994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79005" y="3760328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 et al. (2007)</a:t>
            </a:r>
            <a:endParaRPr lang="en-GB" altLang="en-US" sz="1600" b="1" dirty="0">
              <a:sym typeface="Wingdings" charset="2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81659" y="4120219"/>
            <a:ext cx="3087974" cy="133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Analyses of satellite drag data indicate a long-term trend of decreasing </a:t>
            </a:r>
            <a:r>
              <a:rPr lang="en-GB" altLang="en-US" sz="1600" b="1" smtClean="0">
                <a:sym typeface="Wingdings" charset="2"/>
              </a:rPr>
              <a:t>thermosphere densities.</a:t>
            </a:r>
            <a:endParaRPr lang="en-GB" altLang="en-US" sz="1600" b="1" dirty="0">
              <a:sym typeface="Wingdings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499" y="28251"/>
            <a:ext cx="2751561" cy="23571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529474" y="1900324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Image: NASA AIM/CIPS</a:t>
            </a:r>
            <a:endParaRPr lang="en-GB" altLang="en-US" sz="1600" b="1" dirty="0">
              <a:sym typeface="Wingdings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8485" y="3207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79" y="734064"/>
            <a:ext cx="2910376" cy="225762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858" y="2901077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err="1">
                <a:sym typeface="Wingdings" charset="2"/>
              </a:rPr>
              <a:t>e</a:t>
            </a:r>
            <a:r>
              <a:rPr lang="en-GB" altLang="en-US" sz="1600" b="1" dirty="0" err="1" smtClean="0">
                <a:sym typeface="Wingdings" charset="2"/>
              </a:rPr>
              <a:t>srl</a:t>
            </a:r>
            <a:r>
              <a:rPr lang="en-GB" altLang="en-US" sz="1600" b="1" dirty="0" smtClean="0">
                <a:sym typeface="Wingdings" charset="2"/>
              </a:rPr>
              <a:t>/</a:t>
            </a:r>
            <a:r>
              <a:rPr lang="en-GB" altLang="en-US" sz="1600" b="1" dirty="0" err="1" smtClean="0">
                <a:sym typeface="Wingdings" charset="2"/>
              </a:rPr>
              <a:t>noaa.gov</a:t>
            </a:r>
            <a:endParaRPr lang="en-GB" altLang="en-US" sz="1600" b="1" dirty="0">
              <a:sym typeface="Wingdings" charset="2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390174" y="-68973"/>
            <a:ext cx="3603652" cy="50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100" b="1" dirty="0" smtClean="0">
                <a:sym typeface="Wingdings" charset="2"/>
              </a:rPr>
              <a:t>Credit: Mike Hollingshead</a:t>
            </a:r>
            <a:endParaRPr lang="en-GB" altLang="en-US" sz="1100" b="1" dirty="0">
              <a:sym typeface="Wingdings" charset="2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9060183" y="4343983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err="1" smtClean="0">
                <a:sym typeface="Wingdings" charset="2"/>
              </a:rPr>
              <a:t>Shettle</a:t>
            </a:r>
            <a:r>
              <a:rPr lang="en-GB" altLang="en-US" sz="1600" b="1" dirty="0" smtClean="0">
                <a:sym typeface="Wingdings" charset="2"/>
              </a:rPr>
              <a:t> et al. (2009)</a:t>
            </a:r>
            <a:endParaRPr lang="en-GB" altLang="en-US" sz="1600" b="1" dirty="0">
              <a:sym typeface="Wingdings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3"/>
          <a:stretch/>
        </p:blipFill>
        <p:spPr>
          <a:xfrm>
            <a:off x="9182997" y="2263061"/>
            <a:ext cx="2864057" cy="212401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6999" y="75887"/>
            <a:ext cx="10115550" cy="16795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FFC000"/>
                </a:solidFill>
              </a:rPr>
              <a:t>How is our atmosphere changing?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351" y="0"/>
            <a:ext cx="663064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4852" y="365125"/>
            <a:ext cx="5336499" cy="16795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Space weather and our neutral atmosphere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231717" y="6514810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Randall et </a:t>
            </a:r>
            <a:r>
              <a:rPr lang="en-GB" altLang="en-US" sz="1600" b="1" smtClean="0">
                <a:sym typeface="Wingdings" charset="2"/>
              </a:rPr>
              <a:t>al.</a:t>
            </a:r>
            <a:endParaRPr lang="en-GB" altLang="en-US" sz="1600" b="1" dirty="0">
              <a:sym typeface="Wingdings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156" y="6858000"/>
            <a:ext cx="8791641" cy="7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0"/>
            <a:ext cx="10715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  <a:ea typeface="+mj-ea"/>
              </a:rPr>
              <a:t>Summary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6083"/>
            <a:ext cx="12192001" cy="545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0515600" cy="4351338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Each layer of the atmosphere is well-defined.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Vertical coupling between all parts of the neutral atmosphere.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 parts of the Earth-Sun system interlinked.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Our neutral atmosphere is changing. Important to monitor and improve understanding of these.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690117" y="92373"/>
            <a:ext cx="476591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r>
              <a:rPr lang="en-GB" altLang="en-US" sz="2000" b="1" smtClean="0"/>
              <a:t>erin.dawkins@nasa.gov</a:t>
            </a:r>
            <a:endParaRPr lang="en-GB" altLang="en-US" sz="1600" b="1" dirty="0"/>
          </a:p>
        </p:txBody>
      </p:sp>
      <p:pic>
        <p:nvPicPr>
          <p:cNvPr id="6" name="Picture 51" descr="http://www.nasa.gov/sites/default/files/images/nasaLogo-570x4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266" y="92373"/>
            <a:ext cx="603804" cy="4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white">
          <a:xfrm>
            <a:off x="63499" y="1406083"/>
            <a:ext cx="12065000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92" y="0"/>
            <a:ext cx="9374015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46590" y="6587446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400" b="1" dirty="0" smtClean="0">
                <a:solidFill>
                  <a:schemeClr val="bg1"/>
                </a:solidFill>
                <a:sym typeface="Wingdings" charset="2"/>
              </a:rPr>
              <a:t>Image: Forbes and </a:t>
            </a:r>
            <a:r>
              <a:rPr lang="en-GB" altLang="en-US" sz="1400" b="1" dirty="0" err="1" smtClean="0">
                <a:solidFill>
                  <a:schemeClr val="bg1"/>
                </a:solidFill>
                <a:sym typeface="Wingdings" charset="2"/>
              </a:rPr>
              <a:t>Fritts</a:t>
            </a:r>
            <a:endParaRPr lang="en-GB" altLang="en-US" sz="1400" b="1" dirty="0">
              <a:solidFill>
                <a:schemeClr val="bg1"/>
              </a:solidFill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709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65" t="16812" r="9855" b="7439"/>
          <a:stretch/>
        </p:blipFill>
        <p:spPr>
          <a:xfrm>
            <a:off x="1678898" y="0"/>
            <a:ext cx="8439462" cy="55394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23855" y="0"/>
            <a:ext cx="4544291" cy="488372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51677" y="5539409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 credit: John </a:t>
            </a: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/NRL</a:t>
            </a:r>
            <a:endParaRPr lang="en-GB" altLang="en-US" sz="1600" b="1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160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54338"/>
            <a:ext cx="7348621" cy="1679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Absorption of </a:t>
            </a:r>
            <a:r>
              <a:rPr lang="en-GB" smtClean="0">
                <a:solidFill>
                  <a:srgbClr val="FFC000"/>
                </a:solidFill>
              </a:rPr>
              <a:t>solar </a:t>
            </a:r>
            <a:r>
              <a:rPr lang="en-GB" smtClean="0">
                <a:solidFill>
                  <a:srgbClr val="FFC000"/>
                </a:solidFill>
              </a:rPr>
              <a:t>radiation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8" y="1390048"/>
            <a:ext cx="6006353" cy="44672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0073" t="16812" r="37629" b="7439"/>
          <a:stretch/>
        </p:blipFill>
        <p:spPr>
          <a:xfrm>
            <a:off x="6707709" y="1562990"/>
            <a:ext cx="2788171" cy="3160522"/>
          </a:xfrm>
          <a:prstGeom prst="rect">
            <a:avLst/>
          </a:prstGeom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080887" y="508396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smtClean="0">
                <a:solidFill>
                  <a:schemeClr val="bg1"/>
                </a:solidFill>
                <a:latin typeface="Arial" charset="0"/>
              </a:rPr>
              <a:t>Wikpedia.com</a:t>
            </a:r>
            <a:endParaRPr lang="en-GB" alt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white">
          <a:xfrm>
            <a:off x="127000" y="1271008"/>
            <a:ext cx="12065000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0" descr="http://www.nasa.gov/images/content/706436main_20121114-304-193Blend_M6-orig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418" y="0"/>
            <a:ext cx="1785938" cy="1785938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5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54338"/>
            <a:ext cx="6357079" cy="1679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Greenhouse effect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080887" y="508396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smtClean="0">
                <a:solidFill>
                  <a:schemeClr val="bg1"/>
                </a:solidFill>
                <a:latin typeface="Arial" charset="0"/>
              </a:rPr>
              <a:t>Wikpedia.com</a:t>
            </a:r>
            <a:endParaRPr lang="en-GB" alt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white">
          <a:xfrm>
            <a:off x="127000" y="1271008"/>
            <a:ext cx="12065000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716" y="383598"/>
            <a:ext cx="6729623" cy="524910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01577" y="5568466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smtClean="0">
                <a:sym typeface="Wingdings" charset="2"/>
              </a:rPr>
              <a:t>Image: www.ux1.eiu.edu</a:t>
            </a:r>
            <a:endParaRPr lang="en-GB" altLang="en-US" sz="1600" b="1" dirty="0">
              <a:sym typeface="Wingdings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40" y="1831553"/>
            <a:ext cx="4745437" cy="2722034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4334" y="4538177"/>
            <a:ext cx="4381362" cy="2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Image: </a:t>
            </a:r>
            <a:r>
              <a:rPr lang="en-GB" altLang="en-US" sz="1600" b="1" dirty="0" err="1" smtClean="0">
                <a:sym typeface="Wingdings" charset="2"/>
              </a:rPr>
              <a:t>www.earthobservatory.nasa.gov</a:t>
            </a:r>
            <a:endParaRPr lang="en-GB" altLang="en-US" sz="1600" b="1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99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65" t="16812" r="9855" b="7439"/>
          <a:stretch/>
        </p:blipFill>
        <p:spPr>
          <a:xfrm>
            <a:off x="1678898" y="0"/>
            <a:ext cx="8439462" cy="55394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07291" y="134912"/>
            <a:ext cx="4544291" cy="488372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51677" y="5539409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 credit: John </a:t>
            </a: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/NRL</a:t>
            </a:r>
            <a:endParaRPr lang="en-GB" altLang="en-US" sz="1600" b="1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51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57" y="-164265"/>
            <a:ext cx="3900487" cy="1325563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Air composition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93968"/>
              </p:ext>
            </p:extLst>
          </p:nvPr>
        </p:nvGraphicFramePr>
        <p:xfrm>
          <a:off x="212557" y="1161298"/>
          <a:ext cx="4922979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0993"/>
                <a:gridCol w="1640993"/>
                <a:gridCol w="1640993"/>
              </a:tblGrid>
              <a:tr h="6033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Gas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 formula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volume (%)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Nitrogen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78.08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20.95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Water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H</a:t>
                      </a:r>
                      <a:r>
                        <a:rPr lang="en-US" b="0" i="0" baseline="-25000" dirty="0" smtClean="0"/>
                        <a:t>2</a:t>
                      </a:r>
                      <a:r>
                        <a:rPr lang="en-US" b="0" i="0" dirty="0" smtClean="0"/>
                        <a:t>O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0-4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Argon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 smtClean="0"/>
                        <a:t>Ar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0.93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Carbon dioxide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CO</a:t>
                      </a:r>
                      <a:r>
                        <a:rPr lang="en-US" b="0" i="0" baseline="-25000" dirty="0" smtClean="0"/>
                        <a:t>2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0.04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Neon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Ne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&lt;0.01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Helium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He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&lt;0.001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Methane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CH</a:t>
                      </a:r>
                      <a:r>
                        <a:rPr lang="en-US" b="0" i="0" baseline="-25000" dirty="0" smtClean="0"/>
                        <a:t>4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&lt;0.001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Hydrogen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H</a:t>
                      </a:r>
                      <a:r>
                        <a:rPr lang="en-US" b="0" i="0" baseline="-25000" dirty="0" smtClean="0"/>
                        <a:t>2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&lt;0.001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Nitrous Oxide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N</a:t>
                      </a:r>
                      <a:r>
                        <a:rPr lang="en-US" b="0" i="0" baseline="-25000" dirty="0" smtClean="0"/>
                        <a:t>2</a:t>
                      </a:r>
                      <a:r>
                        <a:rPr lang="en-US" b="0" i="0" dirty="0" smtClean="0"/>
                        <a:t>O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&lt;0.001</a:t>
                      </a:r>
                      <a:endParaRPr lang="en-US" b="0" i="0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Ozone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O</a:t>
                      </a:r>
                      <a:r>
                        <a:rPr lang="en-US" b="0" i="0" baseline="-25000" dirty="0" smtClean="0"/>
                        <a:t>3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smtClean="0"/>
                        <a:t>&lt;0.001</a:t>
                      </a:r>
                      <a:endParaRPr lang="en-US" b="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266" y="240019"/>
            <a:ext cx="5896607" cy="4886813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9906000" y="5120547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err="1" smtClean="0">
                <a:latin typeface="Arial" charset="0"/>
              </a:rPr>
              <a:t>Misra</a:t>
            </a:r>
            <a:r>
              <a:rPr lang="en-GB" altLang="en-US" sz="1200" dirty="0" smtClean="0">
                <a:latin typeface="Arial" charset="0"/>
              </a:rPr>
              <a:t> et al. (2014)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6" name="Right Bracket 5"/>
          <p:cNvSpPr/>
          <p:nvPr/>
        </p:nvSpPr>
        <p:spPr>
          <a:xfrm>
            <a:off x="11297460" y="2490017"/>
            <a:ext cx="121013" cy="160072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0" name="Right Bracket 9"/>
          <p:cNvSpPr/>
          <p:nvPr/>
        </p:nvSpPr>
        <p:spPr>
          <a:xfrm>
            <a:off x="11324178" y="589797"/>
            <a:ext cx="94295" cy="1768392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10432268" y="1536700"/>
            <a:ext cx="23574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DE39C7"/>
                </a:solidFill>
                <a:latin typeface="Arial" charset="0"/>
                <a:ea typeface="Arial" charset="0"/>
                <a:cs typeface="Arial" charset="0"/>
              </a:rPr>
              <a:t>mesosphere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10449168" y="3389995"/>
            <a:ext cx="23574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stratosphere</a:t>
            </a:r>
          </a:p>
        </p:txBody>
      </p:sp>
      <p:sp>
        <p:nvSpPr>
          <p:cNvPr id="15" name="Right Bracket 14"/>
          <p:cNvSpPr/>
          <p:nvPr/>
        </p:nvSpPr>
        <p:spPr>
          <a:xfrm>
            <a:off x="11295291" y="4164792"/>
            <a:ext cx="136311" cy="460332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 rot="5400000">
            <a:off x="10454077" y="5094844"/>
            <a:ext cx="2357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0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</p:spTree>
    <p:extLst>
      <p:ext uri="{BB962C8B-B14F-4D97-AF65-F5344CB8AC3E}">
        <p14:creationId xmlns:p14="http://schemas.microsoft.com/office/powerpoint/2010/main" val="5868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57" y="-164265"/>
            <a:ext cx="3900487" cy="1325563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C000"/>
                </a:solidFill>
              </a:rPr>
              <a:t>Air composition</a:t>
            </a:r>
            <a:endParaRPr lang="en-GB" dirty="0">
              <a:solidFill>
                <a:srgbClr val="FFC000"/>
              </a:solidFill>
              <a:ea typeface="+mj-e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12557" y="1161298"/>
          <a:ext cx="4922979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0993"/>
                <a:gridCol w="1640993"/>
                <a:gridCol w="1640993"/>
              </a:tblGrid>
              <a:tr h="6033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Gas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Chemical formula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volume (%)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Nitrogen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78.08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20.95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Water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</a:t>
                      </a:r>
                      <a:r>
                        <a:rPr lang="en-US" b="1" baseline="-25000" dirty="0" smtClean="0"/>
                        <a:t>2</a:t>
                      </a:r>
                      <a:r>
                        <a:rPr lang="en-US" b="1" dirty="0" smtClean="0"/>
                        <a:t>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0-4</a:t>
                      </a:r>
                      <a:endParaRPr lang="en-US" b="1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Argon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Carbon dioxide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</a:t>
                      </a:r>
                      <a:r>
                        <a:rPr lang="en-US" b="1" baseline="-25000" dirty="0" smtClean="0"/>
                        <a:t>2</a:t>
                      </a:r>
                      <a:endParaRPr lang="en-US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0.04</a:t>
                      </a:r>
                      <a:endParaRPr lang="en-US" b="1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&lt;0.01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Helium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&lt;0.001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Methane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</a:t>
                      </a:r>
                      <a:r>
                        <a:rPr lang="en-US" b="1" baseline="-25000" dirty="0" smtClean="0"/>
                        <a:t>4</a:t>
                      </a:r>
                      <a:endParaRPr lang="en-US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&lt;0.001</a:t>
                      </a:r>
                      <a:endParaRPr lang="en-US" b="1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Hydrogen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&lt;0.001</a:t>
                      </a:r>
                      <a:endParaRPr lang="en-US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Nitrous Oxide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</a:t>
                      </a:r>
                      <a:r>
                        <a:rPr lang="en-US" b="1" baseline="-25000" dirty="0" smtClean="0"/>
                        <a:t>2</a:t>
                      </a:r>
                      <a:r>
                        <a:rPr lang="en-US" b="1" dirty="0" smtClean="0"/>
                        <a:t>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&lt;0.001</a:t>
                      </a:r>
                      <a:endParaRPr lang="en-US" b="1" dirty="0"/>
                    </a:p>
                  </a:txBody>
                  <a:tcPr/>
                </a:tc>
              </a:tr>
              <a:tr h="34478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Ozone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</a:t>
                      </a:r>
                      <a:r>
                        <a:rPr lang="en-US" b="1" baseline="-25000" dirty="0" smtClean="0"/>
                        <a:t>3</a:t>
                      </a:r>
                      <a:endParaRPr lang="en-US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&lt;0.001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266" y="240019"/>
            <a:ext cx="5896607" cy="4886813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9906000" y="5120547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1200" dirty="0" err="1" smtClean="0">
                <a:latin typeface="Arial" charset="0"/>
              </a:rPr>
              <a:t>Misra</a:t>
            </a:r>
            <a:r>
              <a:rPr lang="en-GB" altLang="en-US" sz="1200" dirty="0" smtClean="0">
                <a:latin typeface="Arial" charset="0"/>
              </a:rPr>
              <a:t> et al. (2014)</a:t>
            </a:r>
            <a:endParaRPr lang="en-GB" altLang="en-US" sz="1200" dirty="0">
              <a:latin typeface="Arial" charset="0"/>
            </a:endParaRPr>
          </a:p>
        </p:txBody>
      </p:sp>
      <p:sp>
        <p:nvSpPr>
          <p:cNvPr id="6" name="Right Bracket 5"/>
          <p:cNvSpPr/>
          <p:nvPr/>
        </p:nvSpPr>
        <p:spPr>
          <a:xfrm>
            <a:off x="11297460" y="2490017"/>
            <a:ext cx="121013" cy="1600720"/>
          </a:xfrm>
          <a:prstGeom prst="righ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0" name="Right Bracket 9"/>
          <p:cNvSpPr/>
          <p:nvPr/>
        </p:nvSpPr>
        <p:spPr>
          <a:xfrm>
            <a:off x="11324178" y="589797"/>
            <a:ext cx="94295" cy="1768392"/>
          </a:xfrm>
          <a:prstGeom prst="rightBracket">
            <a:avLst/>
          </a:prstGeom>
          <a:ln w="38100">
            <a:solidFill>
              <a:srgbClr val="DE3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10432268" y="1536700"/>
            <a:ext cx="23574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DE39C7"/>
                </a:solidFill>
                <a:latin typeface="Arial" charset="0"/>
                <a:ea typeface="Arial" charset="0"/>
                <a:cs typeface="Arial" charset="0"/>
              </a:rPr>
              <a:t>mesosphere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10449168" y="3389995"/>
            <a:ext cx="23574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stratosphere</a:t>
            </a:r>
          </a:p>
        </p:txBody>
      </p:sp>
      <p:sp>
        <p:nvSpPr>
          <p:cNvPr id="15" name="Right Bracket 14"/>
          <p:cNvSpPr/>
          <p:nvPr/>
        </p:nvSpPr>
        <p:spPr>
          <a:xfrm>
            <a:off x="11295291" y="4164792"/>
            <a:ext cx="136311" cy="460332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GB" altLang="en-US" sz="1800">
              <a:solidFill>
                <a:srgbClr val="FFC000"/>
              </a:solidFill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 rot="5400000">
            <a:off x="10454077" y="5094844"/>
            <a:ext cx="2357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GB" altLang="en-US" sz="2000" b="1" dirty="0">
                <a:solidFill>
                  <a:srgbClr val="FFC000"/>
                </a:solidFill>
                <a:latin typeface="Arial" charset="0"/>
              </a:rPr>
              <a:t>troposphere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52" y="713367"/>
            <a:ext cx="5147824" cy="5883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2" y="1627762"/>
            <a:ext cx="4320452" cy="40030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5105" y="5630852"/>
            <a:ext cx="247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 smtClean="0">
                <a:ea typeface="ＭＳ Ｐゴシック" charset="-128"/>
              </a:rPr>
              <a:t>www.theozonehole.com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19261" y="657156"/>
            <a:ext cx="2036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 smtClean="0">
                <a:ea typeface="ＭＳ Ｐゴシック" charset="-128"/>
              </a:rPr>
              <a:t>O</a:t>
            </a:r>
            <a:r>
              <a:rPr lang="en-GB" altLang="en-US" sz="2400" baseline="-25000" dirty="0" smtClean="0">
                <a:ea typeface="ＭＳ Ｐゴシック" charset="-128"/>
              </a:rPr>
              <a:t>2</a:t>
            </a:r>
            <a:r>
              <a:rPr lang="en-GB" altLang="en-US" sz="2400" dirty="0" smtClean="0">
                <a:ea typeface="ＭＳ Ｐゴシック" charset="-128"/>
              </a:rPr>
              <a:t> + </a:t>
            </a:r>
            <a:r>
              <a:rPr lang="en-GB" altLang="en-US" sz="2400" i="1" dirty="0" err="1" smtClean="0">
                <a:ea typeface="ＭＳ Ｐゴシック" charset="-128"/>
              </a:rPr>
              <a:t>hv</a:t>
            </a:r>
            <a:r>
              <a:rPr lang="en-GB" altLang="en-US" sz="2400" dirty="0" smtClean="0">
                <a:ea typeface="ＭＳ Ｐゴシック" charset="-128"/>
              </a:rPr>
              <a:t> </a:t>
            </a:r>
            <a:r>
              <a:rPr lang="en-GB" altLang="en-US" sz="2400" dirty="0" smtClean="0">
                <a:ea typeface="ＭＳ Ｐゴシック" charset="-128"/>
                <a:sym typeface="Wingdings"/>
              </a:rPr>
              <a:t> 2O</a:t>
            </a:r>
          </a:p>
          <a:p>
            <a:r>
              <a:rPr lang="en-GB" sz="2400" dirty="0" smtClean="0">
                <a:ea typeface="ＭＳ Ｐゴシック" charset="-128"/>
                <a:sym typeface="Wingdings"/>
              </a:rPr>
              <a:t>O + O</a:t>
            </a:r>
            <a:r>
              <a:rPr lang="en-GB" sz="2400" baseline="-25000" dirty="0" smtClean="0">
                <a:ea typeface="ＭＳ Ｐゴシック" charset="-128"/>
                <a:sym typeface="Wingdings"/>
              </a:rPr>
              <a:t>2</a:t>
            </a:r>
            <a:r>
              <a:rPr lang="en-GB" sz="2400" dirty="0" smtClean="0">
                <a:ea typeface="ＭＳ Ｐゴシック" charset="-128"/>
                <a:sym typeface="Wingdings"/>
              </a:rPr>
              <a:t>  O</a:t>
            </a:r>
            <a:r>
              <a:rPr lang="en-GB" sz="2400" baseline="-25000" dirty="0" smtClean="0">
                <a:ea typeface="ＭＳ Ｐゴシック" charset="-128"/>
                <a:sym typeface="Wingdings"/>
              </a:rPr>
              <a:t>3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8926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565" t="16812" r="9855" b="7439"/>
          <a:stretch/>
        </p:blipFill>
        <p:spPr>
          <a:xfrm>
            <a:off x="1678898" y="0"/>
            <a:ext cx="8439462" cy="55394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65665" y="0"/>
            <a:ext cx="4544291" cy="488372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51677" y="5539409"/>
            <a:ext cx="3603652" cy="2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>
              <a:buClr>
                <a:schemeClr val="accent1"/>
              </a:buClr>
              <a:buSzPct val="80000"/>
              <a:buFont typeface="Wingdings 2" charset="2"/>
              <a:buChar char=""/>
              <a:defRPr sz="32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"/>
              <a:defRPr sz="28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charset="2"/>
              <a:buChar char=""/>
              <a:defRPr sz="2000">
                <a:solidFill>
                  <a:schemeClr val="tx1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1600" b="1" dirty="0" smtClean="0">
                <a:sym typeface="Wingdings" charset="2"/>
              </a:rPr>
              <a:t>Image credit: John </a:t>
            </a:r>
            <a:r>
              <a:rPr lang="en-GB" altLang="en-US" sz="1600" b="1" dirty="0" err="1" smtClean="0">
                <a:sym typeface="Wingdings" charset="2"/>
              </a:rPr>
              <a:t>Emmert</a:t>
            </a:r>
            <a:r>
              <a:rPr lang="en-GB" altLang="en-US" sz="1600" b="1" dirty="0" smtClean="0">
                <a:sym typeface="Wingdings" charset="2"/>
              </a:rPr>
              <a:t>/NRL</a:t>
            </a:r>
            <a:endParaRPr lang="en-GB" altLang="en-US" sz="1600" b="1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36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8.4|1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5246</TotalTime>
  <Words>774</Words>
  <Application>Microsoft Macintosh PowerPoint</Application>
  <PresentationFormat>Widescreen</PresentationFormat>
  <Paragraphs>272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Calibri Light</vt:lpstr>
      <vt:lpstr>Corbel</vt:lpstr>
      <vt:lpstr>ＭＳ Ｐゴシック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Absorption of solar radiation</vt:lpstr>
      <vt:lpstr>Greenhouse effect</vt:lpstr>
      <vt:lpstr>PowerPoint Presentation</vt:lpstr>
      <vt:lpstr>Air composition</vt:lpstr>
      <vt:lpstr>Air composition</vt:lpstr>
      <vt:lpstr>PowerPoint Presentation</vt:lpstr>
      <vt:lpstr>Troposphere (0-15 km)</vt:lpstr>
      <vt:lpstr>Stratosphere (15-50 km)</vt:lpstr>
      <vt:lpstr>Mesosphere (50-90 km)</vt:lpstr>
      <vt:lpstr>Thermosphere (90-500+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our atmosphere changing?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96</cp:revision>
  <cp:lastPrinted>2017-06-08T14:17:20Z</cp:lastPrinted>
  <dcterms:created xsi:type="dcterms:W3CDTF">2017-05-15T15:34:23Z</dcterms:created>
  <dcterms:modified xsi:type="dcterms:W3CDTF">2017-06-08T14:25:03Z</dcterms:modified>
</cp:coreProperties>
</file>