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eg" ContentType="video/unknown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eg"/><Relationship Id="rId3" Type="http://schemas.microsoft.com/office/2007/relationships/media" Target="../media/media1.mpe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T001.png" descr="BT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1621" y="2397755"/>
            <a:ext cx="7424925" cy="758444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From Space Climate to Space Weather…"/>
          <p:cNvSpPr/>
          <p:nvPr>
            <p:ph type="ctrTitle"/>
          </p:nvPr>
        </p:nvSpPr>
        <p:spPr>
          <a:xfrm>
            <a:off x="1270000" y="368300"/>
            <a:ext cx="10464800" cy="3302000"/>
          </a:xfrm>
          <a:prstGeom prst="rect">
            <a:avLst/>
          </a:prstGeom>
        </p:spPr>
        <p:txBody>
          <a:bodyPr anchor="ctr"/>
          <a:lstStyle/>
          <a:p>
            <a:pPr defTabSz="443484">
              <a:defRPr b="1" sz="44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From Space Climate to Space Weather </a:t>
            </a:r>
          </a:p>
          <a:p>
            <a:pPr defTabSz="443484">
              <a:defRPr b="1" sz="44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43484">
              <a:defRPr b="1" sz="44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880"/>
              <a:t>Mission concepts to unravel the enigma of ionospheric plasma density structures</a:t>
            </a:r>
          </a:p>
        </p:txBody>
      </p:sp>
      <p:sp>
        <p:nvSpPr>
          <p:cNvPr id="121" name="Jeff Klenzing (674)…"/>
          <p:cNvSpPr/>
          <p:nvPr>
            <p:ph type="subTitle" sz="quarter" idx="1"/>
          </p:nvPr>
        </p:nvSpPr>
        <p:spPr>
          <a:xfrm>
            <a:off x="6143739" y="8153400"/>
            <a:ext cx="6300689" cy="1130300"/>
          </a:xfrm>
          <a:prstGeom prst="rect">
            <a:avLst/>
          </a:prstGeom>
        </p:spPr>
        <p:txBody>
          <a:bodyPr/>
          <a:lstStyle/>
          <a:p>
            <a:pPr defTabSz="519937">
              <a:defRPr b="1" sz="28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Jeff Klenzing (674)</a:t>
            </a:r>
          </a:p>
          <a:p>
            <a:pPr defTabSz="519937">
              <a:defRPr b="1" sz="28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the petitSat and BOWTIE teams</a:t>
            </a:r>
          </a:p>
        </p:txBody>
      </p:sp>
      <p:pic>
        <p:nvPicPr>
          <p:cNvPr id="122" name="sat.png" descr="sa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655" y="3506480"/>
            <a:ext cx="6510584" cy="53669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re Plasma Enhancements related to Bubbles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Are Plasma Enhancements related to Bubbles?</a:t>
            </a:r>
          </a:p>
        </p:txBody>
      </p:sp>
      <p:sp>
        <p:nvSpPr>
          <p:cNvPr id="177" name="Previously, many statistical surveys combined all irregularities.  Local enhancements in plasma can form on the edge of a bubble due to the electric fields generated by the bubble."/>
          <p:cNvSpPr/>
          <p:nvPr>
            <p:ph type="body" sz="half" idx="1"/>
          </p:nvPr>
        </p:nvSpPr>
        <p:spPr>
          <a:xfrm>
            <a:off x="703482" y="2603500"/>
            <a:ext cx="11597836" cy="2679204"/>
          </a:xfrm>
          <a:prstGeom prst="rect">
            <a:avLst/>
          </a:prstGeom>
        </p:spPr>
        <p:txBody>
          <a:bodyPr/>
          <a:lstStyle/>
          <a:p>
            <a:pPr/>
            <a:r>
              <a:t>Previously, many statistical surveys combined all irregularities.  Local enhancements in plasma can form on the edge of a bubble due to the electric fields generated by the bubble.</a:t>
            </a:r>
          </a:p>
        </p:txBody>
      </p:sp>
      <p:pic>
        <p:nvPicPr>
          <p:cNvPr id="178" name="choi.png" descr="cho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6875" y="5580083"/>
            <a:ext cx="5455450" cy="357101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[Choi et al, 2011]"/>
          <p:cNvSpPr/>
          <p:nvPr/>
        </p:nvSpPr>
        <p:spPr>
          <a:xfrm>
            <a:off x="10013442" y="9137649"/>
            <a:ext cx="24521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6">
                    <a:lumOff val="-8741"/>
                  </a:schemeClr>
                </a:solidFill>
              </a:defRPr>
            </a:lvl1pPr>
          </a:lstStyle>
          <a:p>
            <a:pPr/>
            <a:r>
              <a:t>[Choi et al, 2011]</a:t>
            </a:r>
          </a:p>
        </p:txBody>
      </p:sp>
      <p:pic>
        <p:nvPicPr>
          <p:cNvPr id="180" name="18510992-5F14-4A29-8D4C-C4BAAF047646" descr="18510992-5F14-4A29-8D4C-C4BAAF04764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647" y="5437158"/>
            <a:ext cx="5008282" cy="382684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/NOFS Results"/>
          <p:cNvSpPr/>
          <p:nvPr/>
        </p:nvSpPr>
        <p:spPr>
          <a:xfrm>
            <a:off x="8693783" y="5722932"/>
            <a:ext cx="34171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C/NOFS 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re Plasma Enhancements formed by MSTIDs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Are Plasma Enhancements formed by MSTIDs?</a:t>
            </a:r>
          </a:p>
        </p:txBody>
      </p:sp>
      <p:sp>
        <p:nvSpPr>
          <p:cNvPr id="184" name="Medium-Scale Traveling Ionosphere Disturbances…"/>
          <p:cNvSpPr/>
          <p:nvPr>
            <p:ph type="body" sz="half" idx="1"/>
          </p:nvPr>
        </p:nvSpPr>
        <p:spPr>
          <a:xfrm>
            <a:off x="952500" y="2603500"/>
            <a:ext cx="5136754" cy="6286500"/>
          </a:xfrm>
          <a:prstGeom prst="rect">
            <a:avLst/>
          </a:prstGeom>
        </p:spPr>
        <p:txBody>
          <a:bodyPr/>
          <a:lstStyle/>
          <a:p>
            <a:pPr/>
            <a:r>
              <a:t>Medium-Scale Traveling Ionosphere Disturbances</a:t>
            </a:r>
          </a:p>
          <a:p>
            <a:pPr/>
            <a:r>
              <a:t>Wave-like structures propagating westward and equatorward</a:t>
            </a:r>
          </a:p>
          <a:p>
            <a:pPr/>
            <a:r>
              <a:t>Waves in one hemisphere can map to the other</a:t>
            </a:r>
          </a:p>
        </p:txBody>
      </p:sp>
      <p:pic>
        <p:nvPicPr>
          <p:cNvPr id="18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2274" y="2606040"/>
            <a:ext cx="6163426" cy="68554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[Otsuka et al, 2004]"/>
          <p:cNvSpPr/>
          <p:nvPr/>
        </p:nvSpPr>
        <p:spPr>
          <a:xfrm rot="16200000">
            <a:off x="11177473" y="4935220"/>
            <a:ext cx="2791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6">
                    <a:lumOff val="-8741"/>
                  </a:schemeClr>
                </a:solidFill>
              </a:defRPr>
            </a:lvl1pPr>
          </a:lstStyle>
          <a:p>
            <a:pPr/>
            <a:r>
              <a:t>[Otsuka et al, 2004]</a:t>
            </a:r>
          </a:p>
        </p:txBody>
      </p:sp>
      <p:grpSp>
        <p:nvGrpSpPr>
          <p:cNvPr id="189" name="Group"/>
          <p:cNvGrpSpPr/>
          <p:nvPr/>
        </p:nvGrpSpPr>
        <p:grpSpPr>
          <a:xfrm>
            <a:off x="7276551" y="3339726"/>
            <a:ext cx="1267640" cy="893147"/>
            <a:chOff x="0" y="0"/>
            <a:chExt cx="1267638" cy="893146"/>
          </a:xfrm>
        </p:grpSpPr>
        <p:sp>
          <p:nvSpPr>
            <p:cNvPr id="187" name="Line"/>
            <p:cNvSpPr/>
            <p:nvPr/>
          </p:nvSpPr>
          <p:spPr>
            <a:xfrm>
              <a:off x="167893" y="0"/>
              <a:ext cx="1099746" cy="648190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88" name="Line"/>
            <p:cNvSpPr/>
            <p:nvPr/>
          </p:nvSpPr>
          <p:spPr>
            <a:xfrm>
              <a:off x="-1" y="244957"/>
              <a:ext cx="1099747" cy="648190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6329"/>
            <a:ext cx="13004800" cy="708094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ine"/>
          <p:cNvSpPr/>
          <p:nvPr/>
        </p:nvSpPr>
        <p:spPr>
          <a:xfrm>
            <a:off x="8958078" y="6420267"/>
            <a:ext cx="1215707" cy="1"/>
          </a:xfrm>
          <a:prstGeom prst="line">
            <a:avLst/>
          </a:prstGeom>
          <a:ln w="88900">
            <a:solidFill>
              <a:srgbClr val="D783FF"/>
            </a:solidFill>
            <a:miter lim="400000"/>
            <a:headEnd type="triangle"/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3" name="Line"/>
          <p:cNvSpPr/>
          <p:nvPr/>
        </p:nvSpPr>
        <p:spPr>
          <a:xfrm flipV="1">
            <a:off x="9015435" y="6162508"/>
            <a:ext cx="1100993" cy="515519"/>
          </a:xfrm>
          <a:prstGeom prst="line">
            <a:avLst/>
          </a:prstGeom>
          <a:ln w="88900">
            <a:solidFill>
              <a:srgbClr val="8EFA00"/>
            </a:solidFill>
            <a:miter lim="400000"/>
            <a:headEnd type="triangle"/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198" name="Group"/>
          <p:cNvGrpSpPr/>
          <p:nvPr/>
        </p:nvGrpSpPr>
        <p:grpSpPr>
          <a:xfrm>
            <a:off x="1991313" y="2807841"/>
            <a:ext cx="6905968" cy="3870278"/>
            <a:chOff x="0" y="0"/>
            <a:chExt cx="6905966" cy="3870276"/>
          </a:xfrm>
        </p:grpSpPr>
        <p:sp>
          <p:nvSpPr>
            <p:cNvPr id="194" name="Line"/>
            <p:cNvSpPr/>
            <p:nvPr/>
          </p:nvSpPr>
          <p:spPr>
            <a:xfrm>
              <a:off x="-1" y="3354574"/>
              <a:ext cx="1100907" cy="515703"/>
            </a:xfrm>
            <a:prstGeom prst="line">
              <a:avLst/>
            </a:prstGeom>
            <a:noFill/>
            <a:ln w="88900" cap="flat">
              <a:solidFill>
                <a:srgbClr val="8EFA00"/>
              </a:solidFill>
              <a:prstDash val="sysDot"/>
              <a:miter lim="400000"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95" name="Line"/>
            <p:cNvSpPr/>
            <p:nvPr/>
          </p:nvSpPr>
          <p:spPr>
            <a:xfrm flipH="1">
              <a:off x="5961185" y="1686423"/>
              <a:ext cx="944782" cy="765070"/>
            </a:xfrm>
            <a:prstGeom prst="line">
              <a:avLst/>
            </a:prstGeom>
            <a:noFill/>
            <a:ln w="88900" cap="flat">
              <a:solidFill>
                <a:srgbClr val="8EFA00"/>
              </a:solidFill>
              <a:prstDash val="sysDot"/>
              <a:miter lim="400000"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96" name="Line"/>
            <p:cNvSpPr/>
            <p:nvPr/>
          </p:nvSpPr>
          <p:spPr>
            <a:xfrm flipV="1">
              <a:off x="4024492" y="0"/>
              <a:ext cx="1" cy="1215707"/>
            </a:xfrm>
            <a:prstGeom prst="line">
              <a:avLst/>
            </a:prstGeom>
            <a:noFill/>
            <a:ln w="88900" cap="flat">
              <a:solidFill>
                <a:srgbClr val="8EFA00"/>
              </a:solidFill>
              <a:prstDash val="sysDot"/>
              <a:miter lim="400000"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97" name="Line"/>
            <p:cNvSpPr/>
            <p:nvPr/>
          </p:nvSpPr>
          <p:spPr>
            <a:xfrm flipH="1" flipV="1">
              <a:off x="1011594" y="1839958"/>
              <a:ext cx="942227" cy="768214"/>
            </a:xfrm>
            <a:prstGeom prst="line">
              <a:avLst/>
            </a:prstGeom>
            <a:noFill/>
            <a:ln w="88900" cap="flat">
              <a:solidFill>
                <a:srgbClr val="8EFA00"/>
              </a:solidFill>
              <a:prstDash val="sysDot"/>
              <a:miter lim="400000"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2"/>
      <p:bldP build="whole" bldLvl="1" animBg="1" rev="0" advAuto="0" spid="1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What do we need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do we need?</a:t>
            </a:r>
          </a:p>
        </p:txBody>
      </p:sp>
      <p:sp>
        <p:nvSpPr>
          <p:cNvPr id="201" name="A satellite in a mid-inclination orbit low enough to observe the F-region ionosphere.…"/>
          <p:cNvSpPr/>
          <p:nvPr>
            <p:ph type="body" sz="half" idx="1"/>
          </p:nvPr>
        </p:nvSpPr>
        <p:spPr>
          <a:xfrm>
            <a:off x="4974874" y="2609850"/>
            <a:ext cx="6772661" cy="6286500"/>
          </a:xfrm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3096"/>
            </a:pPr>
            <a:r>
              <a:t>A satellite in a mid-inclination orbit low enough to observe the F-region ionosphere.</a:t>
            </a:r>
          </a:p>
          <a:p>
            <a:pPr marL="382270" indent="-382270" defTabSz="502412">
              <a:spcBef>
                <a:spcPts val="3600"/>
              </a:spcBef>
              <a:defRPr sz="3096"/>
            </a:pPr>
            <a:r>
              <a:t>Ion densities and 3D drifts to identify plasma blobs and the flow structure within.</a:t>
            </a:r>
          </a:p>
          <a:p>
            <a:pPr marL="382270" indent="-382270" defTabSz="502412">
              <a:spcBef>
                <a:spcPts val="3600"/>
              </a:spcBef>
              <a:defRPr sz="3096"/>
            </a:pPr>
            <a:r>
              <a:t>Neutral composition to identify local waves in the neutral atmosphere.</a:t>
            </a:r>
          </a:p>
          <a:p>
            <a:pPr marL="382270" indent="-382270" defTabSz="502412">
              <a:spcBef>
                <a:spcPts val="3600"/>
              </a:spcBef>
              <a:defRPr sz="3096"/>
            </a:pPr>
            <a:r>
              <a:t>Ground-based imagers to confirm MSTID behavior.</a:t>
            </a:r>
          </a:p>
        </p:txBody>
      </p:sp>
      <p:pic>
        <p:nvPicPr>
          <p:cNvPr id="202" name="sat.png" descr="sa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996" y="5631526"/>
            <a:ext cx="4328764" cy="356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ellingr_artist_concept3.png" descr="dellingr_artist_concept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1480000">
            <a:off x="427853" y="2590629"/>
            <a:ext cx="3541238" cy="2713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What is a CubeSat?"/>
          <p:cNvSpPr/>
          <p:nvPr>
            <p:ph type="title"/>
          </p:nvPr>
        </p:nvSpPr>
        <p:spPr>
          <a:xfrm>
            <a:off x="-3097" y="7104"/>
            <a:ext cx="13010993" cy="1768187"/>
          </a:xfrm>
          <a:prstGeom prst="rect">
            <a:avLst/>
          </a:prstGeom>
        </p:spPr>
        <p:txBody>
          <a:bodyPr/>
          <a:lstStyle/>
          <a:p>
            <a:pPr/>
            <a:r>
              <a:t>What is a CubeSat?</a:t>
            </a:r>
          </a:p>
        </p:txBody>
      </p:sp>
      <p:pic>
        <p:nvPicPr>
          <p:cNvPr id="206" name="dellingr_artist_concept3.png" descr="dellingr_artist_concept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21420000">
            <a:off x="6381375" y="1350329"/>
            <a:ext cx="4663225" cy="3573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Group"/>
          <p:cNvGrpSpPr/>
          <p:nvPr/>
        </p:nvGrpSpPr>
        <p:grpSpPr>
          <a:xfrm>
            <a:off x="8931837" y="1698084"/>
            <a:ext cx="3893179" cy="3280150"/>
            <a:chOff x="-225446" y="0"/>
            <a:chExt cx="3893177" cy="3280148"/>
          </a:xfrm>
        </p:grpSpPr>
        <p:sp>
          <p:nvSpPr>
            <p:cNvPr id="207" name="30 cm"/>
            <p:cNvSpPr/>
            <p:nvPr/>
          </p:nvSpPr>
          <p:spPr>
            <a:xfrm>
              <a:off x="1211434" y="0"/>
              <a:ext cx="1384860" cy="647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6">
                      <a:satOff val="24555"/>
                      <a:lumOff val="22232"/>
                    </a:schemeClr>
                  </a:solidFill>
                </a:defRPr>
              </a:lvl1pPr>
            </a:lstStyle>
            <a:p>
              <a:pPr/>
              <a:r>
                <a:t>30 cm</a:t>
              </a:r>
            </a:p>
          </p:txBody>
        </p:sp>
        <p:sp>
          <p:nvSpPr>
            <p:cNvPr id="208" name="Line"/>
            <p:cNvSpPr/>
            <p:nvPr/>
          </p:nvSpPr>
          <p:spPr>
            <a:xfrm flipH="1" flipV="1">
              <a:off x="-225447" y="411190"/>
              <a:ext cx="2206616" cy="753040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24555"/>
                  <a:lumOff val="22232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09" name="Line"/>
            <p:cNvSpPr/>
            <p:nvPr/>
          </p:nvSpPr>
          <p:spPr>
            <a:xfrm flipH="1">
              <a:off x="376752" y="2193795"/>
              <a:ext cx="1514572" cy="1086354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24555"/>
                  <a:lumOff val="22232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10" name="Line"/>
            <p:cNvSpPr/>
            <p:nvPr/>
          </p:nvSpPr>
          <p:spPr>
            <a:xfrm>
              <a:off x="2026191" y="1312002"/>
              <a:ext cx="1" cy="820681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24555"/>
                  <a:lumOff val="22232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11" name="20 cm"/>
            <p:cNvSpPr/>
            <p:nvPr/>
          </p:nvSpPr>
          <p:spPr>
            <a:xfrm>
              <a:off x="1469883" y="2618364"/>
              <a:ext cx="138486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6">
                      <a:satOff val="24555"/>
                      <a:lumOff val="22232"/>
                    </a:schemeClr>
                  </a:solidFill>
                </a:defRPr>
              </a:lvl1pPr>
            </a:lstStyle>
            <a:p>
              <a:pPr/>
              <a:r>
                <a:t>20 cm</a:t>
              </a:r>
            </a:p>
          </p:txBody>
        </p:sp>
        <p:sp>
          <p:nvSpPr>
            <p:cNvPr id="212" name="10 cm"/>
            <p:cNvSpPr/>
            <p:nvPr/>
          </p:nvSpPr>
          <p:spPr>
            <a:xfrm>
              <a:off x="2282872" y="1398492"/>
              <a:ext cx="138486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6">
                      <a:satOff val="24555"/>
                      <a:lumOff val="22232"/>
                    </a:schemeClr>
                  </a:solidFill>
                </a:defRPr>
              </a:lvl1pPr>
            </a:lstStyle>
            <a:p>
              <a:pPr/>
              <a:r>
                <a:t>10 cm</a:t>
              </a:r>
            </a:p>
          </p:txBody>
        </p:sp>
      </p:grpSp>
      <p:sp>
        <p:nvSpPr>
          <p:cNvPr id="214" name="Small Spacecraft designed to be launched from a canisterized dispenser.…"/>
          <p:cNvSpPr/>
          <p:nvPr>
            <p:ph type="body" sz="half" idx="1"/>
          </p:nvPr>
        </p:nvSpPr>
        <p:spPr>
          <a:xfrm>
            <a:off x="552895" y="1733550"/>
            <a:ext cx="5136755" cy="7189719"/>
          </a:xfrm>
          <a:prstGeom prst="rect">
            <a:avLst/>
          </a:prstGeom>
        </p:spPr>
        <p:txBody>
          <a:bodyPr/>
          <a:lstStyle/>
          <a:p>
            <a:pPr/>
            <a:r>
              <a:t>Small Spacecraft designed to be launched from a canisterized dispenser.</a:t>
            </a:r>
          </a:p>
          <a:p>
            <a:pPr/>
            <a:r>
              <a:t>1U = 10 cm Cube</a:t>
            </a:r>
          </a:p>
          <a:p>
            <a:pPr/>
            <a:r>
              <a:t>Launch as a secondary payload from International Space Station or commercial satellites.</a:t>
            </a:r>
          </a:p>
        </p:txBody>
      </p:sp>
      <p:pic>
        <p:nvPicPr>
          <p:cNvPr id="215" name="Lemur2-1-Joel Getting Placed in Deployer.jpg" descr="Lemur2-1-Joel Getting Placed in Deploy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9366" y="5080319"/>
            <a:ext cx="6220167" cy="466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12801809023_6c12aa12cc_o.jpg" descr="12801809023_6c12aa12cc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1347" y="-8469"/>
            <a:ext cx="14683406" cy="977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nms1.png" descr="nm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0062" y="-1755"/>
            <a:ext cx="4721861" cy="628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BT038.png" descr="BT0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0920" y="5576192"/>
            <a:ext cx="4720146" cy="430601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MS"/>
          <p:cNvSpPr/>
          <p:nvPr/>
        </p:nvSpPr>
        <p:spPr>
          <a:xfrm>
            <a:off x="10888774" y="311149"/>
            <a:ext cx="1830264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NMS</a:t>
            </a:r>
          </a:p>
        </p:txBody>
      </p:sp>
      <p:sp>
        <p:nvSpPr>
          <p:cNvPr id="222" name="GRIDS"/>
          <p:cNvSpPr/>
          <p:nvPr/>
        </p:nvSpPr>
        <p:spPr>
          <a:xfrm>
            <a:off x="10964974" y="5480049"/>
            <a:ext cx="2109863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GRIDS</a:t>
            </a:r>
          </a:p>
        </p:txBody>
      </p:sp>
      <p:sp>
        <p:nvSpPr>
          <p:cNvPr id="223" name="petitSat"/>
          <p:cNvSpPr/>
          <p:nvPr>
            <p:ph type="title"/>
          </p:nvPr>
        </p:nvSpPr>
        <p:spPr>
          <a:xfrm>
            <a:off x="317500" y="139700"/>
            <a:ext cx="6777832" cy="2159000"/>
          </a:xfrm>
          <a:prstGeom prst="rect">
            <a:avLst/>
          </a:prstGeom>
        </p:spPr>
        <p:txBody>
          <a:bodyPr/>
          <a:lstStyle/>
          <a:p>
            <a:pPr/>
            <a:r>
              <a:t>petitSat</a:t>
            </a:r>
          </a:p>
        </p:txBody>
      </p:sp>
      <p:sp>
        <p:nvSpPr>
          <p:cNvPr id="224" name="Plasma Enhancements in The Ionosphere-Thermosphere…"/>
          <p:cNvSpPr/>
          <p:nvPr>
            <p:ph type="body" sz="half" idx="1"/>
          </p:nvPr>
        </p:nvSpPr>
        <p:spPr>
          <a:xfrm>
            <a:off x="550465" y="2603500"/>
            <a:ext cx="6777833" cy="6286500"/>
          </a:xfrm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2772"/>
            </a:pPr>
            <a:r>
              <a:t>Plasma Enhancements in The Ionosphere-Thermosphere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t>6U H-TIDeS CubeSat based on Dellingr 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t>Scheduled for a 2020 launch from the ISS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t>Neutral Mass Spectrometer (NMS, GSFC) - identify local neutral waves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t>Gridded Retarding Ion Distribution Sensor (GRIDS, USU/VT) - identify plasma enhancements and drift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nms1.png" descr="nm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0062" y="-1755"/>
            <a:ext cx="4721861" cy="628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BT038.png" descr="BT0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0920" y="5576192"/>
            <a:ext cx="4720146" cy="430601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NMS"/>
          <p:cNvSpPr/>
          <p:nvPr/>
        </p:nvSpPr>
        <p:spPr>
          <a:xfrm>
            <a:off x="10888774" y="311149"/>
            <a:ext cx="1830264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NMS</a:t>
            </a:r>
          </a:p>
        </p:txBody>
      </p:sp>
      <p:sp>
        <p:nvSpPr>
          <p:cNvPr id="229" name="GRIDS"/>
          <p:cNvSpPr/>
          <p:nvPr/>
        </p:nvSpPr>
        <p:spPr>
          <a:xfrm>
            <a:off x="10964974" y="5480049"/>
            <a:ext cx="2109863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GRIDS</a:t>
            </a:r>
          </a:p>
        </p:txBody>
      </p:sp>
      <p:pic>
        <p:nvPicPr>
          <p:cNvPr id="230" name="sat.png" descr="sa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36545" y="1707044"/>
            <a:ext cx="9246913" cy="762268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petitSat"/>
          <p:cNvSpPr/>
          <p:nvPr>
            <p:ph type="title"/>
          </p:nvPr>
        </p:nvSpPr>
        <p:spPr>
          <a:xfrm>
            <a:off x="317500" y="139700"/>
            <a:ext cx="6777832" cy="2159000"/>
          </a:xfrm>
          <a:prstGeom prst="rect">
            <a:avLst/>
          </a:prstGeom>
        </p:spPr>
        <p:txBody>
          <a:bodyPr/>
          <a:lstStyle/>
          <a:p>
            <a:pPr/>
            <a:r>
              <a:t>petitSat</a:t>
            </a:r>
          </a:p>
        </p:txBody>
      </p:sp>
      <p:sp>
        <p:nvSpPr>
          <p:cNvPr id="232" name="Line"/>
          <p:cNvSpPr/>
          <p:nvPr/>
        </p:nvSpPr>
        <p:spPr>
          <a:xfrm flipH="1">
            <a:off x="5590380" y="4021980"/>
            <a:ext cx="3860951" cy="2724152"/>
          </a:xfrm>
          <a:prstGeom prst="line">
            <a:avLst/>
          </a:prstGeom>
          <a:ln w="1143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  <a:tailEnd type="triangle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3" name="Line"/>
          <p:cNvSpPr/>
          <p:nvPr/>
        </p:nvSpPr>
        <p:spPr>
          <a:xfrm flipH="1">
            <a:off x="5717380" y="7520831"/>
            <a:ext cx="2653564" cy="1"/>
          </a:xfrm>
          <a:prstGeom prst="line">
            <a:avLst/>
          </a:prstGeom>
          <a:ln w="1143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  <a:tailEnd type="triangle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4" name="Star Tracker"/>
          <p:cNvSpPr/>
          <p:nvPr/>
        </p:nvSpPr>
        <p:spPr>
          <a:xfrm>
            <a:off x="94233" y="2266950"/>
            <a:ext cx="27579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Star Tracker</a:t>
            </a:r>
          </a:p>
        </p:txBody>
      </p:sp>
      <p:sp>
        <p:nvSpPr>
          <p:cNvPr id="235" name="Line"/>
          <p:cNvSpPr/>
          <p:nvPr/>
        </p:nvSpPr>
        <p:spPr>
          <a:xfrm>
            <a:off x="2824933" y="2755823"/>
            <a:ext cx="1266848" cy="726410"/>
          </a:xfrm>
          <a:prstGeom prst="line">
            <a:avLst/>
          </a:prstGeom>
          <a:ln w="1143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  <a:tailEnd type="triangle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6" name="Deployable Solar Panels"/>
          <p:cNvSpPr/>
          <p:nvPr/>
        </p:nvSpPr>
        <p:spPr>
          <a:xfrm>
            <a:off x="94233" y="7392647"/>
            <a:ext cx="275793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Deployable Solar Panels</a:t>
            </a:r>
          </a:p>
        </p:txBody>
      </p:sp>
      <p:sp>
        <p:nvSpPr>
          <p:cNvPr id="237" name="Line"/>
          <p:cNvSpPr/>
          <p:nvPr/>
        </p:nvSpPr>
        <p:spPr>
          <a:xfrm flipV="1">
            <a:off x="1473200" y="5719290"/>
            <a:ext cx="1" cy="1612591"/>
          </a:xfrm>
          <a:prstGeom prst="line">
            <a:avLst/>
          </a:prstGeom>
          <a:ln w="1143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"/>
          <p:cNvGrpSpPr/>
          <p:nvPr/>
        </p:nvGrpSpPr>
        <p:grpSpPr>
          <a:xfrm>
            <a:off x="5236292" y="-174339"/>
            <a:ext cx="7832008" cy="10432478"/>
            <a:chOff x="0" y="0"/>
            <a:chExt cx="7832007" cy="10432477"/>
          </a:xfrm>
        </p:grpSpPr>
        <p:pic>
          <p:nvPicPr>
            <p:cNvPr id="239" name="BT053.png" descr="BT05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832008" cy="10432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Range of petitSat Measurements"/>
            <p:cNvSpPr/>
            <p:nvPr/>
          </p:nvSpPr>
          <p:spPr>
            <a:xfrm rot="5400000">
              <a:off x="4916836" y="4981288"/>
              <a:ext cx="4839743" cy="469901"/>
            </a:xfrm>
            <a:prstGeom prst="rect">
              <a:avLst/>
            </a:prstGeom>
            <a:solidFill>
              <a:srgbClr val="B3D9B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Range of petitSat Measurements</a:t>
              </a:r>
            </a:p>
          </p:txBody>
        </p:sp>
        <p:sp>
          <p:nvSpPr>
            <p:cNvPr id="241" name="BU ASI Network - American Sector"/>
            <p:cNvSpPr/>
            <p:nvPr/>
          </p:nvSpPr>
          <p:spPr>
            <a:xfrm>
              <a:off x="1532732" y="675988"/>
              <a:ext cx="5105550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BU ASI Network - American Sector</a:t>
              </a:r>
            </a:p>
          </p:txBody>
        </p:sp>
      </p:grpSp>
      <p:graphicFrame>
        <p:nvGraphicFramePr>
          <p:cNvPr id="243" name="Table"/>
          <p:cNvGraphicFramePr/>
          <p:nvPr/>
        </p:nvGraphicFramePr>
        <p:xfrm>
          <a:off x="465375" y="4965700"/>
          <a:ext cx="5124610" cy="414833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2075194"/>
                <a:gridCol w="3036714"/>
              </a:tblGrid>
              <a:tr h="1033909"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Instrument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 sz="26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Identifies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A6AAA9"/>
                    </a:solidFill>
                  </a:tcPr>
                </a:tc>
              </a:tr>
              <a:tr h="1033909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GRIDS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Plasma Enhancements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1033909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NMS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Local Neutral Waves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1033909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ASI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MSTIDs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</a:tbl>
          </a:graphicData>
        </a:graphic>
      </p:graphicFrame>
      <p:sp>
        <p:nvSpPr>
          <p:cNvPr id="244" name="petitSat will provide the first comprehensive study of plasma density enhancements and their causes"/>
          <p:cNvSpPr/>
          <p:nvPr/>
        </p:nvSpPr>
        <p:spPr>
          <a:xfrm>
            <a:off x="465723" y="1213800"/>
            <a:ext cx="4958755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petitSat will provide the first comprehensive study of plasma density enhancements and their causes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he next step: Forecastin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/>
            <a:r>
              <a:t>The next step: Forecasting</a:t>
            </a:r>
          </a:p>
        </p:txBody>
      </p:sp>
      <p:pic>
        <p:nvPicPr>
          <p:cNvPr id="24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9510" y="2834333"/>
            <a:ext cx="9045780" cy="479267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We can identify the probability of bubbles forming in a season, but not on a given day."/>
          <p:cNvSpPr/>
          <p:nvPr/>
        </p:nvSpPr>
        <p:spPr>
          <a:xfrm>
            <a:off x="1149242" y="8025046"/>
            <a:ext cx="101460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We can identify the probability of bubbles forming in a season, but not on a given day.</a:t>
            </a:r>
          </a:p>
        </p:txBody>
      </p:sp>
      <p:sp>
        <p:nvSpPr>
          <p:cNvPr id="249" name="Probability of observing a bubble at 800km"/>
          <p:cNvSpPr/>
          <p:nvPr/>
        </p:nvSpPr>
        <p:spPr>
          <a:xfrm>
            <a:off x="1773923" y="2636142"/>
            <a:ext cx="8896656" cy="64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Probability of observing a bubble at 800km</a:t>
            </a:r>
          </a:p>
        </p:txBody>
      </p:sp>
      <p:sp>
        <p:nvSpPr>
          <p:cNvPr id="250" name="[Gentile et al, 2004]"/>
          <p:cNvSpPr/>
          <p:nvPr/>
        </p:nvSpPr>
        <p:spPr>
          <a:xfrm>
            <a:off x="8921538" y="7368090"/>
            <a:ext cx="27910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6">
                    <a:lumOff val="-8741"/>
                  </a:schemeClr>
                </a:solidFill>
              </a:defRPr>
            </a:lvl1pPr>
          </a:lstStyle>
          <a:p>
            <a:pPr/>
            <a:r>
              <a:t>[Gentile et al, 2004]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30" y="0"/>
            <a:ext cx="13013860" cy="1003374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Plasma Bubbles and Communication Outages…"/>
          <p:cNvSpPr/>
          <p:nvPr>
            <p:ph type="body" idx="1"/>
          </p:nvPr>
        </p:nvSpPr>
        <p:spPr>
          <a:xfrm>
            <a:off x="952500" y="1207248"/>
            <a:ext cx="11099800" cy="774625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>
                  <a:alpha val="78000"/>
                </a:schemeClr>
              </a:gs>
            </a:gsLst>
            <a:lin ang="5400000"/>
          </a:gradFill>
        </p:spPr>
        <p:txBody>
          <a:bodyPr/>
          <a:lstStyle/>
          <a:p>
            <a: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Plasma Bubbles and Communication Outages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How do these bubbles and other plasma structures form?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Mission Concepts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petitSat: Connecting plasma enhancements to neutral wave activity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BOWTIE: Identifying onset conditions of bubbles</a:t>
            </a:r>
          </a:p>
        </p:txBody>
      </p:sp>
      <p:sp>
        <p:nvSpPr>
          <p:cNvPr id="126" name="Roadmap"/>
          <p:cNvSpPr/>
          <p:nvPr>
            <p:ph type="title"/>
          </p:nvPr>
        </p:nvSpPr>
        <p:spPr>
          <a:xfrm>
            <a:off x="952500" y="177800"/>
            <a:ext cx="11099800" cy="899944"/>
          </a:xfrm>
          <a:prstGeom prst="rect">
            <a:avLst/>
          </a:prstGeom>
        </p:spPr>
        <p:txBody>
          <a:bodyPr/>
          <a:lstStyle>
            <a:lvl1pPr defTabSz="379729">
              <a:defRPr b="1" sz="5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Roadmap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BT044.png" descr="BT0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8591" y="2934832"/>
            <a:ext cx="14061982" cy="563653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What is the effect of large-scale forcing on bubble formation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What is the effect of large-scale forcing on bubble formation?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Use a CubeSat Constellation to Identify the sources of bubbles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/>
            <a:r>
              <a:t>Use a CubeSat Constellation to Identify the sources of bubbles</a:t>
            </a:r>
          </a:p>
        </p:txBody>
      </p:sp>
      <p:sp>
        <p:nvSpPr>
          <p:cNvPr id="256" name="Four spacecraft flown as “pearls on a string” untangle the spatial and temporal variations in the ionosphere."/>
          <p:cNvSpPr/>
          <p:nvPr>
            <p:ph type="body" sz="quarter" idx="1"/>
          </p:nvPr>
        </p:nvSpPr>
        <p:spPr>
          <a:xfrm>
            <a:off x="362713" y="2138020"/>
            <a:ext cx="5597724" cy="326994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Four spacecraft flown as “pearls on a string” untangle the spatial and temporal variations in the ionosphere.</a:t>
            </a:r>
          </a:p>
        </p:txBody>
      </p:sp>
      <p:pic>
        <p:nvPicPr>
          <p:cNvPr id="257" name="BT045.png" descr="BT0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1426" y="1769979"/>
            <a:ext cx="8664788" cy="90286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8" name="Table"/>
          <p:cNvGraphicFramePr/>
          <p:nvPr/>
        </p:nvGraphicFramePr>
        <p:xfrm>
          <a:off x="418375" y="5492274"/>
          <a:ext cx="5334001" cy="57150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667000"/>
                <a:gridCol w="2667000"/>
              </a:tblGrid>
              <a:tr h="102235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Organized by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Caused by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A6AAA9"/>
                    </a:solidFill>
                  </a:tcPr>
                </a:tc>
              </a:tr>
              <a:tr h="1022350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Longitude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non-migrating Tides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1022350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Local Time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Local Terminator Fields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  <a:tr h="1022350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UT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High-lat forcing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53585F"/>
                      </a:solidFill>
                      <a:miter lim="400000"/>
                    </a:lnL>
                    <a:lnR w="12700">
                      <a:solidFill>
                        <a:srgbClr val="53585F"/>
                      </a:solidFill>
                      <a:miter lim="400000"/>
                    </a:lnR>
                    <a:lnT w="12700">
                      <a:solidFill>
                        <a:srgbClr val="53585F"/>
                      </a:solidFill>
                      <a:miter lim="400000"/>
                    </a:lnT>
                    <a:lnB w="12700">
                      <a:solidFill>
                        <a:srgbClr val="53585F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ummar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261" name="Plasma bubbles in the ionosphere disrupt critical radio signals, including radar, GPS and communication signals.…"/>
          <p:cNvSpPr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3700"/>
              </a:spcBef>
              <a:defRPr sz="3204"/>
            </a:pPr>
            <a:r>
              <a:t>Plasma bubbles in the ionosphere disrupt critical radio signals, including radar, GPS and communication signals.</a:t>
            </a:r>
          </a:p>
          <a:p>
            <a:pPr marL="395604" indent="-395604" defTabSz="519937">
              <a:spcBef>
                <a:spcPts val="3700"/>
              </a:spcBef>
              <a:defRPr sz="3204"/>
            </a:pPr>
            <a:r>
              <a:t>To aid forecasting, CubeSats can aid by providing new research:</a:t>
            </a:r>
          </a:p>
          <a:p>
            <a:pPr lvl="1" marL="791209" indent="-395604" defTabSz="519937">
              <a:spcBef>
                <a:spcPts val="3700"/>
              </a:spcBef>
              <a:defRPr sz="3204"/>
            </a:pPr>
            <a:r>
              <a:t>petitSat - bubbles need to be isolated from plasma irregularities from other sources.</a:t>
            </a:r>
          </a:p>
          <a:p>
            <a:pPr lvl="1" marL="791209" indent="-395604" defTabSz="519937">
              <a:spcBef>
                <a:spcPts val="3700"/>
              </a:spcBef>
              <a:defRPr sz="3204"/>
            </a:pPr>
            <a:r>
              <a:t>CubeSat constellation - separate spatial and temporal variations to understand how external forcing can enhance and suppress bubble growth.</a:t>
            </a:r>
          </a:p>
        </p:txBody>
      </p:sp>
      <p:pic>
        <p:nvPicPr>
          <p:cNvPr id="262" name="sat.png" descr="sa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251" y="336376"/>
            <a:ext cx="2619036" cy="215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3" name="sat.png" descr="sa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6267" y="336376"/>
            <a:ext cx="2619036" cy="215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30" y="0"/>
            <a:ext cx="13013860" cy="1003374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pace Weather"/>
          <p:cNvSpPr/>
          <p:nvPr>
            <p:ph type="title"/>
          </p:nvPr>
        </p:nvSpPr>
        <p:spPr>
          <a:xfrm>
            <a:off x="952500" y="177800"/>
            <a:ext cx="11099800" cy="899944"/>
          </a:xfrm>
          <a:prstGeom prst="rect">
            <a:avLst/>
          </a:prstGeom>
        </p:spPr>
        <p:txBody>
          <a:bodyPr/>
          <a:lstStyle>
            <a:lvl1pPr defTabSz="379729">
              <a:defRPr b="1" sz="5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Space Weather</a:t>
            </a:r>
          </a:p>
        </p:txBody>
      </p:sp>
      <p:pic>
        <p:nvPicPr>
          <p:cNvPr id="130" name="Oval" descr="Ova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685396">
            <a:off x="5125420" y="3134677"/>
            <a:ext cx="4462902" cy="2887778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2540" y="0"/>
            <a:ext cx="1370988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adio waves in the Ionosphere"/>
          <p:cNvSpPr/>
          <p:nvPr>
            <p:ph type="title"/>
          </p:nvPr>
        </p:nvSpPr>
        <p:spPr>
          <a:xfrm>
            <a:off x="952500" y="25400"/>
            <a:ext cx="11099800" cy="1784970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 sz="5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Radio waves in the Ionosphere</a:t>
            </a:r>
          </a:p>
        </p:txBody>
      </p:sp>
      <p:grpSp>
        <p:nvGrpSpPr>
          <p:cNvPr id="136" name="Group"/>
          <p:cNvGrpSpPr/>
          <p:nvPr/>
        </p:nvGrpSpPr>
        <p:grpSpPr>
          <a:xfrm>
            <a:off x="105186" y="4369308"/>
            <a:ext cx="12931897" cy="5263642"/>
            <a:chOff x="0" y="0"/>
            <a:chExt cx="12931896" cy="5263641"/>
          </a:xfrm>
        </p:grpSpPr>
        <p:pic>
          <p:nvPicPr>
            <p:cNvPr id="134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42189" y="0"/>
              <a:ext cx="5589708" cy="5263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" name="Plasma bubbles disperse electromagnetic waves, affecting radar, GPS, and communications signals."/>
            <p:cNvSpPr/>
            <p:nvPr/>
          </p:nvSpPr>
          <p:spPr>
            <a:xfrm>
              <a:off x="0" y="2125574"/>
              <a:ext cx="7222957" cy="2286001"/>
            </a:xfrm>
            <a:prstGeom prst="rect">
              <a:avLst/>
            </a:prstGeom>
            <a:solidFill>
              <a:srgbClr val="FFFFFF">
                <a:alpha val="79804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hueOff val="273562"/>
                      <a:satOff val="2937"/>
                      <a:lumOff val="-22233"/>
                    </a:schemeClr>
                  </a:solidFill>
                </a:defRPr>
              </a:lvl1pPr>
            </a:lstStyle>
            <a:p>
              <a:pPr/>
              <a:r>
                <a:t>Plasma bubbles disperse electromagnetic waves, affecting radar, GPS, and communications signals.</a:t>
              </a:r>
            </a:p>
          </p:txBody>
        </p:sp>
      </p:grpSp>
      <p:sp>
        <p:nvSpPr>
          <p:cNvPr id="137" name="Refraction"/>
          <p:cNvSpPr/>
          <p:nvPr/>
        </p:nvSpPr>
        <p:spPr>
          <a:xfrm>
            <a:off x="5403291" y="2016866"/>
            <a:ext cx="21982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Refraction</a:t>
            </a:r>
          </a:p>
        </p:txBody>
      </p:sp>
      <p:sp>
        <p:nvSpPr>
          <p:cNvPr id="138" name="Reflection"/>
          <p:cNvSpPr/>
          <p:nvPr/>
        </p:nvSpPr>
        <p:spPr>
          <a:xfrm>
            <a:off x="6794218" y="3329142"/>
            <a:ext cx="21474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Reflection</a:t>
            </a:r>
          </a:p>
        </p:txBody>
      </p:sp>
      <p:sp>
        <p:nvSpPr>
          <p:cNvPr id="139" name="Transmission"/>
          <p:cNvSpPr/>
          <p:nvPr/>
        </p:nvSpPr>
        <p:spPr>
          <a:xfrm>
            <a:off x="1722850" y="1804739"/>
            <a:ext cx="27651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Transmission</a:t>
            </a:r>
          </a:p>
        </p:txBody>
      </p:sp>
      <p:sp>
        <p:nvSpPr>
          <p:cNvPr id="140" name="image from http://www.astrosurf.com/luxorion"/>
          <p:cNvSpPr/>
          <p:nvPr/>
        </p:nvSpPr>
        <p:spPr>
          <a:xfrm>
            <a:off x="109506" y="9221740"/>
            <a:ext cx="62572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image from http://www.astrosurf.com/luxorion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igure_1.png" descr="figure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9319" y="1735482"/>
            <a:ext cx="6874728" cy="764373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What drives the Ionosphere?"/>
          <p:cNvSpPr/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What drives the Ionosphere?</a:t>
            </a:r>
          </a:p>
        </p:txBody>
      </p:sp>
      <p:sp>
        <p:nvSpPr>
          <p:cNvPr id="144" name="Arrow"/>
          <p:cNvSpPr/>
          <p:nvPr/>
        </p:nvSpPr>
        <p:spPr>
          <a:xfrm rot="5400000">
            <a:off x="-1247255" y="4604270"/>
            <a:ext cx="5466310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5" name="Solar EUV"/>
          <p:cNvSpPr/>
          <p:nvPr/>
        </p:nvSpPr>
        <p:spPr>
          <a:xfrm rot="16200000">
            <a:off x="-336550" y="4915420"/>
            <a:ext cx="21717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Solar EUV</a:t>
            </a:r>
          </a:p>
        </p:txBody>
      </p:sp>
      <p:grpSp>
        <p:nvGrpSpPr>
          <p:cNvPr id="148" name="Group"/>
          <p:cNvGrpSpPr/>
          <p:nvPr/>
        </p:nvGrpSpPr>
        <p:grpSpPr>
          <a:xfrm>
            <a:off x="3314700" y="4844861"/>
            <a:ext cx="9580067" cy="3872102"/>
            <a:chOff x="-63500" y="-63500"/>
            <a:chExt cx="9580066" cy="3872101"/>
          </a:xfrm>
        </p:grpSpPr>
        <p:sp>
          <p:nvSpPr>
            <p:cNvPr id="146" name="Fluid Dynamics"/>
            <p:cNvSpPr/>
            <p:nvPr/>
          </p:nvSpPr>
          <p:spPr>
            <a:xfrm>
              <a:off x="5606653" y="3111688"/>
              <a:ext cx="349329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Fluid Dynamics</a:t>
              </a:r>
            </a:p>
          </p:txBody>
        </p:sp>
        <p:pic>
          <p:nvPicPr>
            <p:cNvPr id="147" name="Rounded Rectangle" descr="Rounded 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63500" y="-63500"/>
              <a:ext cx="9580067" cy="3872102"/>
            </a:xfrm>
            <a:prstGeom prst="rect">
              <a:avLst/>
            </a:prstGeom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51" name="Group"/>
          <p:cNvGrpSpPr/>
          <p:nvPr/>
        </p:nvGrpSpPr>
        <p:grpSpPr>
          <a:xfrm>
            <a:off x="3314700" y="2413000"/>
            <a:ext cx="9580067" cy="5652542"/>
            <a:chOff x="-63500" y="-63500"/>
            <a:chExt cx="9580066" cy="5652541"/>
          </a:xfrm>
        </p:grpSpPr>
        <p:sp>
          <p:nvSpPr>
            <p:cNvPr id="149" name="Electrodynamics"/>
            <p:cNvSpPr/>
            <p:nvPr/>
          </p:nvSpPr>
          <p:spPr>
            <a:xfrm>
              <a:off x="5618968" y="463550"/>
              <a:ext cx="377346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Electrodynamics</a:t>
              </a:r>
            </a:p>
          </p:txBody>
        </p:sp>
        <p:pic>
          <p:nvPicPr>
            <p:cNvPr id="150" name="Rounded Rectangle" descr="Rounded Rectang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63500" y="-63500"/>
              <a:ext cx="9580067" cy="5652542"/>
            </a:xfrm>
            <a:prstGeom prst="rect">
              <a:avLst/>
            </a:prstGeom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52" name="Electrodynamics and Fluid Dynamics create and support a variety of plasma structures"/>
          <p:cNvSpPr/>
          <p:nvPr/>
        </p:nvSpPr>
        <p:spPr>
          <a:xfrm>
            <a:off x="5576700" y="5517170"/>
            <a:ext cx="7177513" cy="17399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Electrodynamics and Fluid Dynamics create and support a variety of plasma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1"/>
      <p:bldP build="whole" bldLvl="1" animBg="1" rev="0" advAuto="0" spid="152" grpId="3"/>
      <p:bldP build="whole" bldLvl="1" animBg="1" rev="0" advAuto="0" spid="15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6329"/>
            <a:ext cx="13004800" cy="7080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" name="Group"/>
          <p:cNvGrpSpPr/>
          <p:nvPr/>
        </p:nvGrpSpPr>
        <p:grpSpPr>
          <a:xfrm>
            <a:off x="1593232" y="2414721"/>
            <a:ext cx="8978102" cy="4275122"/>
            <a:chOff x="0" y="0"/>
            <a:chExt cx="8978100" cy="4275120"/>
          </a:xfrm>
        </p:grpSpPr>
        <p:sp>
          <p:nvSpPr>
            <p:cNvPr id="155" name="Line"/>
            <p:cNvSpPr/>
            <p:nvPr/>
          </p:nvSpPr>
          <p:spPr>
            <a:xfrm>
              <a:off x="0" y="4275120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6" name="Line"/>
            <p:cNvSpPr/>
            <p:nvPr/>
          </p:nvSpPr>
          <p:spPr>
            <a:xfrm>
              <a:off x="0" y="3545826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7" name="Line"/>
            <p:cNvSpPr/>
            <p:nvPr/>
          </p:nvSpPr>
          <p:spPr>
            <a:xfrm>
              <a:off x="0" y="2816532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8" name="Line"/>
            <p:cNvSpPr/>
            <p:nvPr/>
          </p:nvSpPr>
          <p:spPr>
            <a:xfrm>
              <a:off x="0" y="2087238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9" name="Line"/>
            <p:cNvSpPr/>
            <p:nvPr/>
          </p:nvSpPr>
          <p:spPr>
            <a:xfrm>
              <a:off x="0" y="1357944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0" name="Line"/>
            <p:cNvSpPr/>
            <p:nvPr/>
          </p:nvSpPr>
          <p:spPr>
            <a:xfrm>
              <a:off x="0" y="628649"/>
              <a:ext cx="8978101" cy="1"/>
            </a:xfrm>
            <a:prstGeom prst="line">
              <a:avLst/>
            </a:prstGeom>
            <a:noFill/>
            <a:ln w="38100" cap="flat">
              <a:solidFill>
                <a:schemeClr val="accent6">
                  <a:satOff val="24555"/>
                  <a:lumOff val="2223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1" name="Neutral Pressure Contours"/>
            <p:cNvSpPr/>
            <p:nvPr/>
          </p:nvSpPr>
          <p:spPr>
            <a:xfrm>
              <a:off x="141141" y="0"/>
              <a:ext cx="5484115" cy="647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6">
                      <a:satOff val="24555"/>
                      <a:lumOff val="22232"/>
                    </a:schemeClr>
                  </a:solidFill>
                </a:defRPr>
              </a:lvl1pPr>
            </a:lstStyle>
            <a:p>
              <a:pPr/>
              <a:r>
                <a:t>Neutral Pressure Contours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nim000a.png" descr="anim000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imulation courtesy Joe Huba, NRL"/>
          <p:cNvSpPr/>
          <p:nvPr/>
        </p:nvSpPr>
        <p:spPr>
          <a:xfrm>
            <a:off x="5331861" y="7245522"/>
            <a:ext cx="73133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simulation courtesy Joe Huba, NRL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nim.mpeg" descr="anim.mpe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imulation courtesy Joe Huba, NRL"/>
          <p:cNvSpPr/>
          <p:nvPr/>
        </p:nvSpPr>
        <p:spPr>
          <a:xfrm>
            <a:off x="5331861" y="7245522"/>
            <a:ext cx="73133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simulation courtesy Joe Huba, NRL</a:t>
            </a:r>
          </a:p>
        </p:txBody>
      </p:sp>
      <p:pic>
        <p:nvPicPr>
          <p:cNvPr id="169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4" y="4144683"/>
            <a:ext cx="7492764" cy="5619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9999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  <p:bldLst>
      <p:bldP build="whole" bldLvl="1" animBg="1" rev="0" advAuto="0" spid="16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ot.png" descr="pl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4101005"/>
            <a:ext cx="12700000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lasma Depletion…"/>
          <p:cNvSpPr/>
          <p:nvPr/>
        </p:nvSpPr>
        <p:spPr>
          <a:xfrm>
            <a:off x="1427281" y="2965089"/>
            <a:ext cx="468813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Plasma Depletion</a:t>
            </a:r>
          </a:p>
          <a:p>
            <a:pPr/>
            <a:r>
              <a:t>“Bubble”</a:t>
            </a:r>
          </a:p>
        </p:txBody>
      </p:sp>
      <p:sp>
        <p:nvSpPr>
          <p:cNvPr id="173" name="Plasma Enhancement…"/>
          <p:cNvSpPr/>
          <p:nvPr/>
        </p:nvSpPr>
        <p:spPr>
          <a:xfrm>
            <a:off x="7513929" y="2965089"/>
            <a:ext cx="468812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Plasma Enhancement</a:t>
            </a:r>
          </a:p>
          <a:p>
            <a:pPr/>
            <a:r>
              <a:t>“Blob”</a:t>
            </a:r>
          </a:p>
        </p:txBody>
      </p:sp>
      <p:sp>
        <p:nvSpPr>
          <p:cNvPr id="174" name="Plasma Structure as viewed by Satellit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Plasma Structure as viewed by Satellite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