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89" r:id="rId2"/>
    <p:sldId id="390" r:id="rId3"/>
    <p:sldId id="399" r:id="rId4"/>
    <p:sldId id="400" r:id="rId5"/>
    <p:sldId id="394" r:id="rId6"/>
    <p:sldId id="395" r:id="rId7"/>
    <p:sldId id="39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000"/>
    <a:srgbClr val="D6A100"/>
    <a:srgbClr val="E90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5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1AA5A-EDD7-5F44-99E1-6BA3E35C1CB0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3AFBC-21BD-B04A-BCBB-01FEBA571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</a:t>
            </a:r>
            <a:r>
              <a:rPr lang="en-US" baseline="0" dirty="0" smtClean="0"/>
              <a:t> took nearly two months for the solar wind to travel to Saturn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A3412-97CF-9B4D-9D50-43B46C6A282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8C46-3332-F041-AE37-B0BF2325AC9B}" type="datetime1">
              <a:rPr lang="en-US" smtClean="0"/>
              <a:pPr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NASA/GSFC, internal use only :-)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E1FC-B917-FB46-A40C-60D42F5062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lipArt Placeholder 7"/>
          <p:cNvSpPr>
            <a:spLocks noGrp="1"/>
          </p:cNvSpPr>
          <p:nvPr>
            <p:ph type="clipArt" sz="quarter" idx="13"/>
          </p:nvPr>
        </p:nvSpPr>
        <p:spPr>
          <a:xfrm>
            <a:off x="1905000" y="1216025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4DA0D-4BF0-E846-859E-1DBEEB5002EF}" type="datetimeFigureOut">
              <a:rPr lang="en-US" smtClean="0"/>
              <a:pPr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080964"/>
            <a:ext cx="9144000" cy="1588"/>
          </a:xfrm>
          <a:prstGeom prst="line">
            <a:avLst/>
          </a:prstGeom>
          <a:ln w="57150" cap="flat" cmpd="thinThick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wcLog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20205" y="131355"/>
            <a:ext cx="931031" cy="931031"/>
          </a:xfrm>
          <a:prstGeom prst="rect">
            <a:avLst/>
          </a:prstGeom>
        </p:spPr>
      </p:pic>
      <p:pic>
        <p:nvPicPr>
          <p:cNvPr id="9" name="Picture 8" descr="ccmc_logo_no_text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4116" y="0"/>
            <a:ext cx="1295400" cy="1054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usa.gov/1i2Qemt" TargetMode="External"/><Relationship Id="rId4" Type="http://schemas.openxmlformats.org/officeDocument/2006/relationships/hyperlink" Target="http://bit.ly/AR2192_XclassFlares_oct14CME" TargetMode="External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1.usa.gov/1kr084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Jan23_27_2012_layout" TargetMode="External"/><Relationship Id="rId4" Type="http://schemas.openxmlformats.org/officeDocument/2006/relationships/hyperlink" Target="http://1.usa.gov/1i2Qemt" TargetMode="External"/><Relationship Id="rId5" Type="http://schemas.openxmlformats.org/officeDocument/2006/relationships/hyperlink" Target="http://bit.ly/AR1429_timeline_all" TargetMode="External"/><Relationship Id="rId6" Type="http://schemas.openxmlformats.org/officeDocument/2006/relationships/hyperlink" Target="http://bit.ly/galaxy15_charging_event" TargetMode="External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1.usa.gov/1kr084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swrc.gsfc.nasa.gov/main/dem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96" y="1839083"/>
            <a:ext cx="8229600" cy="1143000"/>
          </a:xfrm>
        </p:spPr>
        <p:txBody>
          <a:bodyPr/>
          <a:lstStyle/>
          <a:p>
            <a:r>
              <a:rPr lang="en-US" dirty="0" err="1" smtClean="0"/>
              <a:t>iSWA</a:t>
            </a:r>
            <a:r>
              <a:rPr lang="en-US" dirty="0" smtClean="0"/>
              <a:t> layouts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7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space weather activities</a:t>
            </a:r>
          </a:p>
          <a:p>
            <a:r>
              <a:rPr lang="en-US" dirty="0" smtClean="0"/>
              <a:t>Event monitoring/study</a:t>
            </a:r>
          </a:p>
          <a:p>
            <a:r>
              <a:rPr lang="en-US" dirty="0" smtClean="0"/>
              <a:t>Anomaly</a:t>
            </a:r>
          </a:p>
          <a:p>
            <a:r>
              <a:rPr lang="en-US" dirty="0" smtClean="0"/>
              <a:t>Comparative study</a:t>
            </a:r>
          </a:p>
          <a:p>
            <a:r>
              <a:rPr lang="en-US" dirty="0" smtClean="0"/>
              <a:t>Weekly summary and highlights of specifics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5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Layouts 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43819"/>
            <a:ext cx="8470107" cy="5814181"/>
          </a:xfrm>
        </p:spPr>
        <p:txBody>
          <a:bodyPr/>
          <a:lstStyle/>
          <a:p>
            <a:r>
              <a:rPr lang="en-US" sz="2400" dirty="0" smtClean="0"/>
              <a:t>Launch relevant iSWA cygnets</a:t>
            </a:r>
            <a:endParaRPr lang="en-US" sz="2400" dirty="0" smtClean="0">
              <a:hlinkClick r:id="rId2"/>
            </a:endParaRPr>
          </a:p>
          <a:p>
            <a:pPr lvl="1"/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://bit.ly/</a:t>
            </a:r>
            <a:r>
              <a:rPr lang="en-US" sz="2400" dirty="0" smtClean="0">
                <a:hlinkClick r:id="rId2"/>
              </a:rPr>
              <a:t>products_launch_relevant</a:t>
            </a:r>
          </a:p>
          <a:p>
            <a:pPr lvl="1"/>
            <a:r>
              <a:rPr lang="en-US" sz="2400" dirty="0">
                <a:hlinkClick r:id="rId2"/>
              </a:rPr>
              <a:t>http://aia.lmsal.com/public/</a:t>
            </a:r>
            <a:r>
              <a:rPr lang="en-US" sz="2400" dirty="0" smtClean="0">
                <a:hlinkClick r:id="rId2"/>
              </a:rPr>
              <a:t>instrument.htm</a:t>
            </a:r>
          </a:p>
          <a:p>
            <a:pPr lvl="1"/>
            <a:r>
              <a:rPr lang="en-US" sz="2400" dirty="0">
                <a:hlinkClick r:id="rId2"/>
              </a:rPr>
              <a:t>http://www.nasa.gov/mission_pages/sunearth/news/light-wavelengths.html#.V1cbSFf1aOp</a:t>
            </a:r>
            <a:endParaRPr lang="hr-HR" sz="2400" dirty="0" smtClean="0">
              <a:hlinkClick r:id="rId2"/>
            </a:endParaRPr>
          </a:p>
          <a:p>
            <a:r>
              <a:rPr lang="en-US" sz="2400" dirty="0" smtClean="0"/>
              <a:t>The March 15, 2015 storm</a:t>
            </a:r>
            <a:endParaRPr lang="en-US" sz="2400" dirty="0" smtClean="0">
              <a:hlinkClick r:id="rId3"/>
            </a:endParaRPr>
          </a:p>
          <a:p>
            <a:pPr lvl="1"/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://bit.ly/20150317_geomagnetic_storm</a:t>
            </a:r>
          </a:p>
          <a:p>
            <a:r>
              <a:rPr lang="en-US" sz="2400" dirty="0" smtClean="0"/>
              <a:t>Coronal holes</a:t>
            </a:r>
          </a:p>
          <a:p>
            <a:pPr lvl="1"/>
            <a:r>
              <a:rPr lang="en-US" sz="2400" dirty="0"/>
              <a:t>http://</a:t>
            </a:r>
            <a:r>
              <a:rPr lang="en-US" sz="2400" dirty="0" err="1"/>
              <a:t>bit.ly</a:t>
            </a:r>
            <a:r>
              <a:rPr lang="en-US" sz="2400" dirty="0"/>
              <a:t>/HSS_20150607_extended</a:t>
            </a:r>
            <a:endParaRPr lang="en-US" sz="2400" dirty="0" smtClean="0"/>
          </a:p>
          <a:p>
            <a:r>
              <a:rPr lang="en-US" sz="2400" dirty="0" smtClean="0"/>
              <a:t>AR2192 X class flares and the Oct 14 CME</a:t>
            </a:r>
          </a:p>
          <a:p>
            <a:pPr lvl="1"/>
            <a:r>
              <a:rPr lang="en-US" sz="2400" dirty="0">
                <a:hlinkClick r:id="rId4"/>
              </a:rPr>
              <a:t>http://bit.ly/</a:t>
            </a:r>
            <a:r>
              <a:rPr lang="en-US" sz="2400" dirty="0" smtClean="0">
                <a:hlinkClick r:id="rId4"/>
              </a:rPr>
              <a:t>AR2192_XclassFlares_oct14CME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0562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Layouts 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3819"/>
            <a:ext cx="8229600" cy="5245705"/>
          </a:xfrm>
        </p:spPr>
        <p:txBody>
          <a:bodyPr/>
          <a:lstStyle/>
          <a:p>
            <a:r>
              <a:rPr lang="en-US" dirty="0" smtClean="0"/>
              <a:t>The Jan 23 </a:t>
            </a:r>
            <a:r>
              <a:rPr lang="en-US" dirty="0" smtClean="0">
                <a:hlinkClick r:id="rId2"/>
              </a:rPr>
              <a:t>–</a:t>
            </a:r>
            <a:r>
              <a:rPr lang="en-US" dirty="0" smtClean="0"/>
              <a:t> 27, 2012 SEP events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>
                <a:hlinkClick r:id="rId3"/>
              </a:rPr>
              <a:t>http://bit.ly/</a:t>
            </a:r>
            <a:r>
              <a:rPr lang="en-US" dirty="0" smtClean="0">
                <a:hlinkClick r:id="rId3"/>
              </a:rPr>
              <a:t>Jan23_27_2012_layout</a:t>
            </a:r>
            <a:endParaRPr lang="en-US" dirty="0" smtClean="0"/>
          </a:p>
          <a:p>
            <a:r>
              <a:rPr lang="en-US" dirty="0" smtClean="0"/>
              <a:t>AR 1429 timeline</a:t>
            </a:r>
            <a:endParaRPr lang="en-US" dirty="0" smtClean="0">
              <a:hlinkClick r:id="rId4"/>
            </a:endParaRPr>
          </a:p>
          <a:p>
            <a:pPr lvl="1"/>
            <a:r>
              <a:rPr lang="en-US" dirty="0">
                <a:hlinkClick r:id="rId5"/>
              </a:rPr>
              <a:t>http://bit.ly/</a:t>
            </a:r>
            <a:r>
              <a:rPr lang="en-US" dirty="0" smtClean="0">
                <a:hlinkClick r:id="rId5"/>
              </a:rPr>
              <a:t>AR1429_timeline_all</a:t>
            </a:r>
            <a:endParaRPr lang="en-US" dirty="0" smtClean="0"/>
          </a:p>
          <a:p>
            <a:r>
              <a:rPr lang="en-US" dirty="0" smtClean="0"/>
              <a:t>The Galaxy 15 Event</a:t>
            </a:r>
          </a:p>
          <a:p>
            <a:pPr lvl="1"/>
            <a:r>
              <a:rPr lang="en-US" dirty="0">
                <a:hlinkClick r:id="rId6"/>
              </a:rPr>
              <a:t>http://bit.ly/</a:t>
            </a:r>
            <a:r>
              <a:rPr lang="en-US" dirty="0" smtClean="0">
                <a:hlinkClick r:id="rId6"/>
              </a:rPr>
              <a:t>galaxy15_charging_event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8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617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The Coronal Hole possibly responsible for the aurora at Saturn around May 20, 2013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coronal_hole_arrival_atEarth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653" y="1005793"/>
            <a:ext cx="5760654" cy="5760654"/>
          </a:xfrm>
          <a:prstGeom prst="rect">
            <a:avLst/>
          </a:prstGeom>
        </p:spPr>
      </p:pic>
      <p:sp>
        <p:nvSpPr>
          <p:cNvPr id="6" name="Moon 5"/>
          <p:cNvSpPr/>
          <p:nvPr/>
        </p:nvSpPr>
        <p:spPr>
          <a:xfrm>
            <a:off x="4764762" y="3017234"/>
            <a:ext cx="1346356" cy="2138799"/>
          </a:xfrm>
          <a:prstGeom prst="moon">
            <a:avLst/>
          </a:prstGeom>
          <a:noFill/>
          <a:ln w="34925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47926" y="388612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Well, I tried </a:t>
            </a:r>
            <a:r>
              <a:rPr lang="en-US" dirty="0" err="1" smtClean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111118" y="3399162"/>
            <a:ext cx="1613718" cy="486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24836" y="3201900"/>
            <a:ext cx="139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Coronal 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8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01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The Coronal Hole possibly responsible for the aurora at Saturn around May 20, 2013</a:t>
            </a:r>
            <a:endParaRPr lang="en-US" sz="3200" dirty="0"/>
          </a:p>
        </p:txBody>
      </p:sp>
      <p:pic>
        <p:nvPicPr>
          <p:cNvPr id="3" name="Picture 2" descr="CH_HSS_saturn_May20auror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7" y="1957204"/>
            <a:ext cx="4221830" cy="4221830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t="15640" b="19380"/>
          <a:stretch>
            <a:fillRect/>
          </a:stretch>
        </p:blipFill>
        <p:spPr bwMode="auto">
          <a:xfrm>
            <a:off x="4913777" y="3401197"/>
            <a:ext cx="3458849" cy="93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11247" r="2065" b="13184"/>
          <a:stretch>
            <a:fillRect/>
          </a:stretch>
        </p:blipFill>
        <p:spPr bwMode="auto">
          <a:xfrm>
            <a:off x="4913777" y="4483774"/>
            <a:ext cx="3464408" cy="101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t="8983" b="11345"/>
          <a:stretch>
            <a:fillRect/>
          </a:stretch>
        </p:blipFill>
        <p:spPr bwMode="auto">
          <a:xfrm>
            <a:off x="4921271" y="2493981"/>
            <a:ext cx="3431851" cy="8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955052" y="2450105"/>
            <a:ext cx="1939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Day 111 ~06:26 UT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638544" y="4724862"/>
            <a:ext cx="189706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Day 112~05:21 UT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592506" y="3632662"/>
            <a:ext cx="18970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Day 112~03:47 UT</a:t>
            </a:r>
          </a:p>
        </p:txBody>
      </p:sp>
    </p:spTree>
    <p:extLst>
      <p:ext uri="{BB962C8B-B14F-4D97-AF65-F5344CB8AC3E}">
        <p14:creationId xmlns:p14="http://schemas.microsoft.com/office/powerpoint/2010/main" val="424773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http://swrc.gsfc.nasa.gov/main/</a:t>
            </a:r>
            <a:r>
              <a:rPr lang="en-US" dirty="0" smtClean="0">
                <a:hlinkClick r:id="rId2"/>
              </a:rPr>
              <a:t>demo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Examine various layouts here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3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8875</TotalTime>
  <Words>228</Words>
  <Application>Microsoft Macintosh PowerPoint</Application>
  <PresentationFormat>On-screen Show (4:3)</PresentationFormat>
  <Paragraphs>38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iSWA layouts </vt:lpstr>
      <vt:lpstr>Purpose of layouts</vt:lpstr>
      <vt:lpstr>Layouts - examples</vt:lpstr>
      <vt:lpstr>Layouts - examples</vt:lpstr>
      <vt:lpstr>The Coronal Hole possibly responsible for the aurora at Saturn around May 20, 2013</vt:lpstr>
      <vt:lpstr>The Coronal Hole possibly responsible for the aurora at Saturn around May 20, 2013</vt:lpstr>
      <vt:lpstr>Other layouts</vt:lpstr>
    </vt:vector>
  </TitlesOfParts>
  <Company>NASA/GSFC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Yihua Zheng</dc:creator>
  <cp:lastModifiedBy>Yihua Zheng</cp:lastModifiedBy>
  <cp:revision>640</cp:revision>
  <dcterms:created xsi:type="dcterms:W3CDTF">2013-07-08T04:16:45Z</dcterms:created>
  <dcterms:modified xsi:type="dcterms:W3CDTF">2016-06-07T19:08:49Z</dcterms:modified>
</cp:coreProperties>
</file>