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gif"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98" r:id="rId2"/>
    <p:sldId id="381" r:id="rId3"/>
    <p:sldId id="328" r:id="rId4"/>
    <p:sldId id="391" r:id="rId5"/>
    <p:sldId id="433" r:id="rId6"/>
    <p:sldId id="457" r:id="rId7"/>
    <p:sldId id="466" r:id="rId8"/>
    <p:sldId id="467" r:id="rId9"/>
    <p:sldId id="468" r:id="rId10"/>
    <p:sldId id="449" r:id="rId11"/>
    <p:sldId id="434" r:id="rId12"/>
    <p:sldId id="436" r:id="rId13"/>
    <p:sldId id="451" r:id="rId14"/>
    <p:sldId id="450" r:id="rId15"/>
    <p:sldId id="460" r:id="rId16"/>
    <p:sldId id="453" r:id="rId17"/>
    <p:sldId id="458" r:id="rId18"/>
    <p:sldId id="452" r:id="rId19"/>
    <p:sldId id="459" r:id="rId20"/>
    <p:sldId id="462" r:id="rId21"/>
    <p:sldId id="463" r:id="rId22"/>
    <p:sldId id="464"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9854" autoAdjust="0"/>
    <p:restoredTop sz="99465" autoAdjust="0"/>
  </p:normalViewPr>
  <p:slideViewPr>
    <p:cSldViewPr snapToGrid="0" snapToObjects="1">
      <p:cViewPr>
        <p:scale>
          <a:sx n="100" d="100"/>
          <a:sy n="100" d="100"/>
        </p:scale>
        <p:origin x="-1008" y="-528"/>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132CAE-7A52-9241-992C-8C9000936CF5}" type="doc">
      <dgm:prSet loTypeId="urn:microsoft.com/office/officeart/2005/8/layout/matrix1" loCatId="matrix" qsTypeId="urn:microsoft.com/office/officeart/2005/8/quickstyle/simple4" qsCatId="simple" csTypeId="urn:microsoft.com/office/officeart/2005/8/colors/accent1_2" csCatId="accent1" phldr="1"/>
      <dgm:spPr/>
      <dgm:t>
        <a:bodyPr/>
        <a:lstStyle/>
        <a:p>
          <a:endParaRPr lang="en-US"/>
        </a:p>
      </dgm:t>
    </dgm:pt>
    <dgm:pt modelId="{CB644389-5A0C-474B-93BB-E8D6F9B279F9}">
      <dgm:prSet phldrT="[Text]" custT="1"/>
      <dgm:spPr>
        <a:solidFill>
          <a:schemeClr val="bg1"/>
        </a:solidFill>
        <a:ln w="25400">
          <a:solidFill>
            <a:schemeClr val="tx1">
              <a:lumMod val="85000"/>
              <a:lumOff val="15000"/>
            </a:schemeClr>
          </a:solidFill>
        </a:ln>
      </dgm:spPr>
      <dgm:t>
        <a:bodyPr/>
        <a:lstStyle/>
        <a:p>
          <a:pPr>
            <a:spcBef>
              <a:spcPts val="400"/>
            </a:spcBef>
            <a:spcAft>
              <a:spcPts val="0"/>
            </a:spcAft>
          </a:pPr>
          <a:r>
            <a:rPr lang="en-US" sz="2000" b="1" spc="-150" dirty="0" smtClean="0">
              <a:solidFill>
                <a:schemeClr val="tx1"/>
              </a:solidFill>
              <a:latin typeface="Apple Casual"/>
              <a:cs typeface="Apple Casual"/>
            </a:rPr>
            <a:t>Super Computing </a:t>
          </a:r>
          <a:r>
            <a:rPr lang="en-US" sz="2000" b="1" spc="0" dirty="0" smtClean="0">
              <a:solidFill>
                <a:schemeClr val="tx1"/>
              </a:solidFill>
              <a:latin typeface="Apple Casual"/>
              <a:cs typeface="Apple Casual"/>
            </a:rPr>
            <a:t>Clusters </a:t>
          </a:r>
        </a:p>
        <a:p>
          <a:pPr>
            <a:spcBef>
              <a:spcPct val="0"/>
            </a:spcBef>
            <a:spcAft>
              <a:spcPts val="0"/>
            </a:spcAft>
          </a:pPr>
          <a:r>
            <a:rPr lang="en-US" sz="2000" b="1" spc="0" dirty="0" smtClean="0">
              <a:solidFill>
                <a:srgbClr val="0000FF"/>
              </a:solidFill>
              <a:latin typeface="Apple Casual"/>
              <a:cs typeface="Apple Casual"/>
            </a:rPr>
            <a:t>&gt; 2400 CPU’s </a:t>
          </a:r>
          <a:endParaRPr lang="en-US" sz="2000" b="1" spc="0" dirty="0">
            <a:solidFill>
              <a:srgbClr val="0000FF"/>
            </a:solidFill>
            <a:latin typeface="Apple Casual"/>
            <a:cs typeface="Apple Casual"/>
          </a:endParaRPr>
        </a:p>
      </dgm:t>
    </dgm:pt>
    <dgm:pt modelId="{7782C484-AE80-5A4F-9226-831DF5B57994}" type="parTrans" cxnId="{08944F94-7BAC-FF45-98EA-C28CE5186372}">
      <dgm:prSet/>
      <dgm:spPr/>
      <dgm:t>
        <a:bodyPr/>
        <a:lstStyle/>
        <a:p>
          <a:endParaRPr lang="en-US"/>
        </a:p>
      </dgm:t>
    </dgm:pt>
    <dgm:pt modelId="{00608A5E-9384-CD4D-B1DC-9A0FCB86074B}" type="sibTrans" cxnId="{08944F94-7BAC-FF45-98EA-C28CE5186372}">
      <dgm:prSet/>
      <dgm:spPr/>
      <dgm:t>
        <a:bodyPr/>
        <a:lstStyle/>
        <a:p>
          <a:endParaRPr lang="en-US"/>
        </a:p>
      </dgm:t>
    </dgm:pt>
    <dgm:pt modelId="{88308D95-F86F-9843-A7BF-0D98F35E8D07}">
      <dgm:prSet phldrT="[Text]" custT="1"/>
      <dgm:spPr>
        <a:solidFill>
          <a:srgbClr val="FFFFFF"/>
        </a:solidFill>
        <a:ln w="25400">
          <a:solidFill>
            <a:schemeClr val="tx1"/>
          </a:solidFill>
        </a:ln>
      </dgm:spPr>
      <dgm:t>
        <a:bodyPr/>
        <a:lstStyle/>
        <a:p>
          <a:pPr>
            <a:spcBef>
              <a:spcPts val="400"/>
            </a:spcBef>
            <a:spcAft>
              <a:spcPts val="0"/>
            </a:spcAft>
          </a:pPr>
          <a:r>
            <a:rPr lang="en-US" sz="2000" b="1" spc="-150" dirty="0" smtClean="0">
              <a:solidFill>
                <a:schemeClr val="tx2">
                  <a:lumMod val="95000"/>
                  <a:lumOff val="5000"/>
                </a:schemeClr>
              </a:solidFill>
              <a:latin typeface="Apple Casual"/>
              <a:cs typeface="Apple Casual"/>
            </a:rPr>
            <a:t>Searchable Simulation Archive  </a:t>
          </a:r>
        </a:p>
        <a:p>
          <a:pPr>
            <a:spcBef>
              <a:spcPct val="0"/>
            </a:spcBef>
            <a:spcAft>
              <a:spcPts val="0"/>
            </a:spcAft>
          </a:pPr>
          <a:r>
            <a:rPr lang="en-US" sz="2000" b="1" dirty="0" smtClean="0">
              <a:solidFill>
                <a:schemeClr val="tx2">
                  <a:lumMod val="95000"/>
                  <a:lumOff val="5000"/>
                </a:schemeClr>
              </a:solidFill>
              <a:latin typeface="Apple Casual"/>
              <a:cs typeface="Apple Casual"/>
            </a:rPr>
            <a:t>(&gt;14,</a:t>
          </a:r>
          <a:r>
            <a:rPr lang="en-US" sz="2000" b="1" dirty="0" smtClean="0">
              <a:solidFill>
                <a:srgbClr val="0000FF"/>
              </a:solidFill>
              <a:latin typeface="Apple Casual"/>
              <a:cs typeface="Apple Casual"/>
            </a:rPr>
            <a:t>000 runs</a:t>
          </a:r>
          <a:r>
            <a:rPr lang="en-US" sz="2000" b="1" dirty="0" smtClean="0">
              <a:solidFill>
                <a:schemeClr val="tx2">
                  <a:lumMod val="95000"/>
                  <a:lumOff val="5000"/>
                </a:schemeClr>
              </a:solidFill>
              <a:latin typeface="Apple Casual"/>
              <a:cs typeface="Apple Casual"/>
            </a:rPr>
            <a:t>)</a:t>
          </a:r>
        </a:p>
      </dgm:t>
    </dgm:pt>
    <dgm:pt modelId="{B5020D47-9318-5741-A3E3-DF99F235A8DB}" type="parTrans" cxnId="{5F92D7C7-E445-BF40-A177-41E6A32DBD88}">
      <dgm:prSet/>
      <dgm:spPr/>
      <dgm:t>
        <a:bodyPr/>
        <a:lstStyle/>
        <a:p>
          <a:endParaRPr lang="en-US"/>
        </a:p>
      </dgm:t>
    </dgm:pt>
    <dgm:pt modelId="{CC3DD9A2-C494-FF4F-9858-9ED68E77BB80}" type="sibTrans" cxnId="{5F92D7C7-E445-BF40-A177-41E6A32DBD88}">
      <dgm:prSet/>
      <dgm:spPr/>
      <dgm:t>
        <a:bodyPr/>
        <a:lstStyle/>
        <a:p>
          <a:endParaRPr lang="en-US"/>
        </a:p>
      </dgm:t>
    </dgm:pt>
    <dgm:pt modelId="{CD10E9F1-B871-E34A-A6BF-91F35E1285A2}">
      <dgm:prSet phldrT="[Text]" custT="1"/>
      <dgm:spPr>
        <a:solidFill>
          <a:srgbClr val="FFFFFF"/>
        </a:solidFill>
        <a:ln w="25400">
          <a:solidFill>
            <a:schemeClr val="tx1">
              <a:lumMod val="85000"/>
              <a:lumOff val="15000"/>
            </a:schemeClr>
          </a:solidFill>
        </a:ln>
      </dgm:spPr>
      <dgm:t>
        <a:bodyPr/>
        <a:lstStyle/>
        <a:p>
          <a:r>
            <a:rPr lang="en-US" sz="2000" b="1" dirty="0" smtClean="0">
              <a:solidFill>
                <a:srgbClr val="0000FF"/>
              </a:solidFill>
              <a:latin typeface="Apple Casual"/>
              <a:cs typeface="Apple Casual"/>
            </a:rPr>
            <a:t>Peta-Bytes </a:t>
          </a:r>
          <a:r>
            <a:rPr lang="en-US" sz="2000" b="1" dirty="0" smtClean="0">
              <a:solidFill>
                <a:schemeClr val="tx1">
                  <a:lumMod val="95000"/>
                  <a:lumOff val="5000"/>
                </a:schemeClr>
              </a:solidFill>
              <a:latin typeface="Apple Casual"/>
              <a:cs typeface="Apple Casual"/>
            </a:rPr>
            <a:t>of Data Storage</a:t>
          </a:r>
        </a:p>
      </dgm:t>
    </dgm:pt>
    <dgm:pt modelId="{45804044-386A-6640-9F00-0787A72886C0}" type="parTrans" cxnId="{7A5AFD6D-0923-9243-869B-982E95FF3497}">
      <dgm:prSet/>
      <dgm:spPr/>
      <dgm:t>
        <a:bodyPr/>
        <a:lstStyle/>
        <a:p>
          <a:endParaRPr lang="en-US"/>
        </a:p>
      </dgm:t>
    </dgm:pt>
    <dgm:pt modelId="{C24ADEF7-638B-A941-B325-2E03B68F1700}" type="sibTrans" cxnId="{7A5AFD6D-0923-9243-869B-982E95FF3497}">
      <dgm:prSet/>
      <dgm:spPr/>
      <dgm:t>
        <a:bodyPr/>
        <a:lstStyle/>
        <a:p>
          <a:endParaRPr lang="en-US"/>
        </a:p>
      </dgm:t>
    </dgm:pt>
    <dgm:pt modelId="{0EB70857-4E64-CF4C-9025-01BDFFD8DC3B}">
      <dgm:prSet phldrT="[Text]" custT="1"/>
      <dgm:spPr>
        <a:solidFill>
          <a:srgbClr val="FFFFFF"/>
        </a:solidFill>
        <a:ln w="25400">
          <a:solidFill>
            <a:schemeClr val="tx1">
              <a:lumMod val="85000"/>
              <a:lumOff val="15000"/>
            </a:schemeClr>
          </a:solidFill>
        </a:ln>
      </dgm:spPr>
      <dgm:t>
        <a:bodyPr/>
        <a:lstStyle/>
        <a:p>
          <a:pPr>
            <a:spcAft>
              <a:spcPts val="0"/>
            </a:spcAft>
          </a:pPr>
          <a:r>
            <a:rPr lang="en-US" sz="2000" b="1" dirty="0" smtClean="0">
              <a:solidFill>
                <a:schemeClr val="tx1">
                  <a:lumMod val="95000"/>
                  <a:lumOff val="5000"/>
                </a:schemeClr>
              </a:solidFill>
              <a:latin typeface="Apple Casual"/>
              <a:cs typeface="Apple Casual"/>
            </a:rPr>
            <a:t>Online </a:t>
          </a:r>
        </a:p>
        <a:p>
          <a:pPr>
            <a:spcAft>
              <a:spcPts val="0"/>
            </a:spcAft>
          </a:pPr>
          <a:r>
            <a:rPr lang="en-US" sz="2000" b="1" dirty="0" smtClean="0">
              <a:solidFill>
                <a:schemeClr val="tx1">
                  <a:lumMod val="95000"/>
                  <a:lumOff val="5000"/>
                </a:schemeClr>
              </a:solidFill>
              <a:latin typeface="Apple Casual"/>
              <a:cs typeface="Apple Casual"/>
            </a:rPr>
            <a:t>Visualization &amp; Downloads</a:t>
          </a:r>
        </a:p>
      </dgm:t>
    </dgm:pt>
    <dgm:pt modelId="{F3E79013-760B-5648-B999-B4FD90591A5D}" type="parTrans" cxnId="{F9452D85-F270-394E-8649-8FC4C744DFB3}">
      <dgm:prSet/>
      <dgm:spPr/>
      <dgm:t>
        <a:bodyPr/>
        <a:lstStyle/>
        <a:p>
          <a:endParaRPr lang="en-US"/>
        </a:p>
      </dgm:t>
    </dgm:pt>
    <dgm:pt modelId="{770FDD6A-DEDE-C44E-AE82-FFAA0E66E84C}" type="sibTrans" cxnId="{F9452D85-F270-394E-8649-8FC4C744DFB3}">
      <dgm:prSet/>
      <dgm:spPr/>
      <dgm:t>
        <a:bodyPr/>
        <a:lstStyle/>
        <a:p>
          <a:endParaRPr lang="en-US"/>
        </a:p>
      </dgm:t>
    </dgm:pt>
    <dgm:pt modelId="{89949B98-5E2C-3341-A2FE-D80F00C395E7}">
      <dgm:prSet phldrT="[Text]" custT="1"/>
      <dgm:spPr>
        <a:solidFill>
          <a:srgbClr val="EF8313"/>
        </a:solidFill>
        <a:ln w="25400">
          <a:solidFill>
            <a:srgbClr val="FF6600"/>
          </a:solidFill>
        </a:ln>
      </dgm:spPr>
      <dgm:t>
        <a:bodyPr/>
        <a:lstStyle/>
        <a:p>
          <a:r>
            <a:rPr lang="en-US" sz="2400" b="0" dirty="0" smtClean="0">
              <a:solidFill>
                <a:schemeClr val="tx1">
                  <a:lumMod val="95000"/>
                  <a:lumOff val="5000"/>
                </a:schemeClr>
              </a:solidFill>
              <a:latin typeface="Apple Casual"/>
              <a:cs typeface="Apple Casual"/>
            </a:rPr>
            <a:t>ccmc.gsfc.nasa.gov</a:t>
          </a:r>
          <a:endParaRPr lang="en-US" sz="2400" b="0" dirty="0">
            <a:solidFill>
              <a:schemeClr val="tx1">
                <a:lumMod val="95000"/>
                <a:lumOff val="5000"/>
              </a:schemeClr>
            </a:solidFill>
            <a:latin typeface="Apple Casual"/>
            <a:cs typeface="Apple Casual"/>
          </a:endParaRPr>
        </a:p>
      </dgm:t>
    </dgm:pt>
    <dgm:pt modelId="{E689166C-508A-A34B-8C1B-C9A61FDF15E8}" type="sibTrans" cxnId="{2BE5A93D-485F-DC4B-8B40-B0CEBA0BFAD6}">
      <dgm:prSet/>
      <dgm:spPr/>
      <dgm:t>
        <a:bodyPr/>
        <a:lstStyle/>
        <a:p>
          <a:endParaRPr lang="en-US"/>
        </a:p>
      </dgm:t>
    </dgm:pt>
    <dgm:pt modelId="{D25B84F6-6338-3143-841E-A0489ACAD5A0}" type="parTrans" cxnId="{2BE5A93D-485F-DC4B-8B40-B0CEBA0BFAD6}">
      <dgm:prSet/>
      <dgm:spPr/>
      <dgm:t>
        <a:bodyPr/>
        <a:lstStyle/>
        <a:p>
          <a:endParaRPr lang="en-US"/>
        </a:p>
      </dgm:t>
    </dgm:pt>
    <dgm:pt modelId="{2DE1F251-F633-254A-9A8D-41FA6E16C2B9}" type="pres">
      <dgm:prSet presAssocID="{43132CAE-7A52-9241-992C-8C9000936CF5}" presName="diagram" presStyleCnt="0">
        <dgm:presLayoutVars>
          <dgm:chMax val="1"/>
          <dgm:dir/>
          <dgm:animLvl val="ctr"/>
          <dgm:resizeHandles val="exact"/>
        </dgm:presLayoutVars>
      </dgm:prSet>
      <dgm:spPr/>
      <dgm:t>
        <a:bodyPr/>
        <a:lstStyle/>
        <a:p>
          <a:endParaRPr lang="en-US"/>
        </a:p>
      </dgm:t>
    </dgm:pt>
    <dgm:pt modelId="{C5CF9B5E-B613-CE43-8FB6-17A1EC8AD63D}" type="pres">
      <dgm:prSet presAssocID="{43132CAE-7A52-9241-992C-8C9000936CF5}" presName="matrix" presStyleCnt="0"/>
      <dgm:spPr/>
    </dgm:pt>
    <dgm:pt modelId="{CF4E2934-254E-6D45-9086-2274E4A315B2}" type="pres">
      <dgm:prSet presAssocID="{43132CAE-7A52-9241-992C-8C9000936CF5}" presName="tile1" presStyleLbl="node1" presStyleIdx="0" presStyleCnt="4"/>
      <dgm:spPr/>
      <dgm:t>
        <a:bodyPr/>
        <a:lstStyle/>
        <a:p>
          <a:endParaRPr lang="en-US"/>
        </a:p>
      </dgm:t>
    </dgm:pt>
    <dgm:pt modelId="{E5735613-22D0-FE4A-A78C-85AB6DFBE5DB}" type="pres">
      <dgm:prSet presAssocID="{43132CAE-7A52-9241-992C-8C9000936CF5}" presName="tile1text" presStyleLbl="node1" presStyleIdx="0" presStyleCnt="4">
        <dgm:presLayoutVars>
          <dgm:chMax val="0"/>
          <dgm:chPref val="0"/>
          <dgm:bulletEnabled val="1"/>
        </dgm:presLayoutVars>
      </dgm:prSet>
      <dgm:spPr/>
      <dgm:t>
        <a:bodyPr/>
        <a:lstStyle/>
        <a:p>
          <a:endParaRPr lang="en-US"/>
        </a:p>
      </dgm:t>
    </dgm:pt>
    <dgm:pt modelId="{8D5CA85A-43D3-8F40-A6E1-2095AC3EB8BA}" type="pres">
      <dgm:prSet presAssocID="{43132CAE-7A52-9241-992C-8C9000936CF5}" presName="tile2" presStyleLbl="node1" presStyleIdx="1" presStyleCnt="4" custLinFactNeighborY="-7143"/>
      <dgm:spPr/>
      <dgm:t>
        <a:bodyPr/>
        <a:lstStyle/>
        <a:p>
          <a:endParaRPr lang="en-US"/>
        </a:p>
      </dgm:t>
    </dgm:pt>
    <dgm:pt modelId="{D280A216-2DA9-7041-B17E-875BC7D61022}" type="pres">
      <dgm:prSet presAssocID="{43132CAE-7A52-9241-992C-8C9000936CF5}" presName="tile2text" presStyleLbl="node1" presStyleIdx="1" presStyleCnt="4">
        <dgm:presLayoutVars>
          <dgm:chMax val="0"/>
          <dgm:chPref val="0"/>
          <dgm:bulletEnabled val="1"/>
        </dgm:presLayoutVars>
      </dgm:prSet>
      <dgm:spPr/>
      <dgm:t>
        <a:bodyPr/>
        <a:lstStyle/>
        <a:p>
          <a:endParaRPr lang="en-US"/>
        </a:p>
      </dgm:t>
    </dgm:pt>
    <dgm:pt modelId="{C52D032B-5B48-D844-B106-2A470EBA9F9E}" type="pres">
      <dgm:prSet presAssocID="{43132CAE-7A52-9241-992C-8C9000936CF5}" presName="tile3" presStyleLbl="node1" presStyleIdx="2" presStyleCnt="4"/>
      <dgm:spPr/>
      <dgm:t>
        <a:bodyPr/>
        <a:lstStyle/>
        <a:p>
          <a:endParaRPr lang="en-US"/>
        </a:p>
      </dgm:t>
    </dgm:pt>
    <dgm:pt modelId="{2CD0E186-D1A1-2844-8BB5-3453BC01F0F6}" type="pres">
      <dgm:prSet presAssocID="{43132CAE-7A52-9241-992C-8C9000936CF5}" presName="tile3text" presStyleLbl="node1" presStyleIdx="2" presStyleCnt="4">
        <dgm:presLayoutVars>
          <dgm:chMax val="0"/>
          <dgm:chPref val="0"/>
          <dgm:bulletEnabled val="1"/>
        </dgm:presLayoutVars>
      </dgm:prSet>
      <dgm:spPr/>
      <dgm:t>
        <a:bodyPr/>
        <a:lstStyle/>
        <a:p>
          <a:endParaRPr lang="en-US"/>
        </a:p>
      </dgm:t>
    </dgm:pt>
    <dgm:pt modelId="{B23B9F20-3C1A-1B40-ACA4-1D48E3039D58}" type="pres">
      <dgm:prSet presAssocID="{43132CAE-7A52-9241-992C-8C9000936CF5}" presName="tile4" presStyleLbl="node1" presStyleIdx="3" presStyleCnt="4"/>
      <dgm:spPr/>
      <dgm:t>
        <a:bodyPr/>
        <a:lstStyle/>
        <a:p>
          <a:endParaRPr lang="en-US"/>
        </a:p>
      </dgm:t>
    </dgm:pt>
    <dgm:pt modelId="{315F646C-2F25-E545-836D-EECE414E3375}" type="pres">
      <dgm:prSet presAssocID="{43132CAE-7A52-9241-992C-8C9000936CF5}" presName="tile4text" presStyleLbl="node1" presStyleIdx="3" presStyleCnt="4">
        <dgm:presLayoutVars>
          <dgm:chMax val="0"/>
          <dgm:chPref val="0"/>
          <dgm:bulletEnabled val="1"/>
        </dgm:presLayoutVars>
      </dgm:prSet>
      <dgm:spPr/>
      <dgm:t>
        <a:bodyPr/>
        <a:lstStyle/>
        <a:p>
          <a:endParaRPr lang="en-US"/>
        </a:p>
      </dgm:t>
    </dgm:pt>
    <dgm:pt modelId="{070FEDBE-938A-9E48-A0F8-98489BCFFA35}" type="pres">
      <dgm:prSet presAssocID="{43132CAE-7A52-9241-992C-8C9000936CF5}" presName="centerTile" presStyleLbl="fgShp" presStyleIdx="0" presStyleCnt="1" custFlipVert="0" custScaleX="243243" custScaleY="80000">
        <dgm:presLayoutVars>
          <dgm:chMax val="0"/>
          <dgm:chPref val="0"/>
        </dgm:presLayoutVars>
      </dgm:prSet>
      <dgm:spPr/>
      <dgm:t>
        <a:bodyPr/>
        <a:lstStyle/>
        <a:p>
          <a:endParaRPr lang="en-US"/>
        </a:p>
      </dgm:t>
    </dgm:pt>
  </dgm:ptLst>
  <dgm:cxnLst>
    <dgm:cxn modelId="{08944F94-7BAC-FF45-98EA-C28CE5186372}" srcId="{89949B98-5E2C-3341-A2FE-D80F00C395E7}" destId="{CB644389-5A0C-474B-93BB-E8D6F9B279F9}" srcOrd="0" destOrd="0" parTransId="{7782C484-AE80-5A4F-9226-831DF5B57994}" sibTransId="{00608A5E-9384-CD4D-B1DC-9A0FCB86074B}"/>
    <dgm:cxn modelId="{F9452D85-F270-394E-8649-8FC4C744DFB3}" srcId="{89949B98-5E2C-3341-A2FE-D80F00C395E7}" destId="{0EB70857-4E64-CF4C-9025-01BDFFD8DC3B}" srcOrd="3" destOrd="0" parTransId="{F3E79013-760B-5648-B999-B4FD90591A5D}" sibTransId="{770FDD6A-DEDE-C44E-AE82-FFAA0E66E84C}"/>
    <dgm:cxn modelId="{7D83F36B-3D42-F34A-9934-C7BDA6EA54DC}" type="presOf" srcId="{89949B98-5E2C-3341-A2FE-D80F00C395E7}" destId="{070FEDBE-938A-9E48-A0F8-98489BCFFA35}" srcOrd="0" destOrd="0" presId="urn:microsoft.com/office/officeart/2005/8/layout/matrix1"/>
    <dgm:cxn modelId="{A35B619B-0ECB-C74F-A62B-481513016828}" type="presOf" srcId="{88308D95-F86F-9843-A7BF-0D98F35E8D07}" destId="{D280A216-2DA9-7041-B17E-875BC7D61022}" srcOrd="1" destOrd="0" presId="urn:microsoft.com/office/officeart/2005/8/layout/matrix1"/>
    <dgm:cxn modelId="{7A5AFD6D-0923-9243-869B-982E95FF3497}" srcId="{89949B98-5E2C-3341-A2FE-D80F00C395E7}" destId="{CD10E9F1-B871-E34A-A6BF-91F35E1285A2}" srcOrd="2" destOrd="0" parTransId="{45804044-386A-6640-9F00-0787A72886C0}" sibTransId="{C24ADEF7-638B-A941-B325-2E03B68F1700}"/>
    <dgm:cxn modelId="{5F92D7C7-E445-BF40-A177-41E6A32DBD88}" srcId="{89949B98-5E2C-3341-A2FE-D80F00C395E7}" destId="{88308D95-F86F-9843-A7BF-0D98F35E8D07}" srcOrd="1" destOrd="0" parTransId="{B5020D47-9318-5741-A3E3-DF99F235A8DB}" sibTransId="{CC3DD9A2-C494-FF4F-9858-9ED68E77BB80}"/>
    <dgm:cxn modelId="{DF68BF8B-FE3A-A04E-BEE0-4F0B777BA9B2}" type="presOf" srcId="{0EB70857-4E64-CF4C-9025-01BDFFD8DC3B}" destId="{B23B9F20-3C1A-1B40-ACA4-1D48E3039D58}" srcOrd="0" destOrd="0" presId="urn:microsoft.com/office/officeart/2005/8/layout/matrix1"/>
    <dgm:cxn modelId="{6BD3F3B2-4C99-CB4F-96A5-F3797193ECB9}" type="presOf" srcId="{CB644389-5A0C-474B-93BB-E8D6F9B279F9}" destId="{CF4E2934-254E-6D45-9086-2274E4A315B2}" srcOrd="0" destOrd="0" presId="urn:microsoft.com/office/officeart/2005/8/layout/matrix1"/>
    <dgm:cxn modelId="{C94D96A4-F89A-1B41-8581-A66C4018E56A}" type="presOf" srcId="{CD10E9F1-B871-E34A-A6BF-91F35E1285A2}" destId="{2CD0E186-D1A1-2844-8BB5-3453BC01F0F6}" srcOrd="1" destOrd="0" presId="urn:microsoft.com/office/officeart/2005/8/layout/matrix1"/>
    <dgm:cxn modelId="{6FEEAE36-A963-A44F-8426-B0BCDB4A669B}" type="presOf" srcId="{CD10E9F1-B871-E34A-A6BF-91F35E1285A2}" destId="{C52D032B-5B48-D844-B106-2A470EBA9F9E}" srcOrd="0" destOrd="0" presId="urn:microsoft.com/office/officeart/2005/8/layout/matrix1"/>
    <dgm:cxn modelId="{ABD8A42E-555F-1A4D-A9B3-E2BB6A94185E}" type="presOf" srcId="{CB644389-5A0C-474B-93BB-E8D6F9B279F9}" destId="{E5735613-22D0-FE4A-A78C-85AB6DFBE5DB}" srcOrd="1" destOrd="0" presId="urn:microsoft.com/office/officeart/2005/8/layout/matrix1"/>
    <dgm:cxn modelId="{8F6700CF-21EF-E142-9AEE-D74FA8C82D86}" type="presOf" srcId="{0EB70857-4E64-CF4C-9025-01BDFFD8DC3B}" destId="{315F646C-2F25-E545-836D-EECE414E3375}" srcOrd="1" destOrd="0" presId="urn:microsoft.com/office/officeart/2005/8/layout/matrix1"/>
    <dgm:cxn modelId="{2BE5A93D-485F-DC4B-8B40-B0CEBA0BFAD6}" srcId="{43132CAE-7A52-9241-992C-8C9000936CF5}" destId="{89949B98-5E2C-3341-A2FE-D80F00C395E7}" srcOrd="0" destOrd="0" parTransId="{D25B84F6-6338-3143-841E-A0489ACAD5A0}" sibTransId="{E689166C-508A-A34B-8C1B-C9A61FDF15E8}"/>
    <dgm:cxn modelId="{CD49CA9C-A0CE-F44C-9219-F1E923F076E3}" type="presOf" srcId="{43132CAE-7A52-9241-992C-8C9000936CF5}" destId="{2DE1F251-F633-254A-9A8D-41FA6E16C2B9}" srcOrd="0" destOrd="0" presId="urn:microsoft.com/office/officeart/2005/8/layout/matrix1"/>
    <dgm:cxn modelId="{05F212B4-1ADE-5D45-B16D-51D393874C8B}" type="presOf" srcId="{88308D95-F86F-9843-A7BF-0D98F35E8D07}" destId="{8D5CA85A-43D3-8F40-A6E1-2095AC3EB8BA}" srcOrd="0" destOrd="0" presId="urn:microsoft.com/office/officeart/2005/8/layout/matrix1"/>
    <dgm:cxn modelId="{4F411A5F-313F-5D44-8D09-C8759E19E60E}" type="presParOf" srcId="{2DE1F251-F633-254A-9A8D-41FA6E16C2B9}" destId="{C5CF9B5E-B613-CE43-8FB6-17A1EC8AD63D}" srcOrd="0" destOrd="0" presId="urn:microsoft.com/office/officeart/2005/8/layout/matrix1"/>
    <dgm:cxn modelId="{131BAD95-A81E-4341-877A-FBF4A711EAD9}" type="presParOf" srcId="{C5CF9B5E-B613-CE43-8FB6-17A1EC8AD63D}" destId="{CF4E2934-254E-6D45-9086-2274E4A315B2}" srcOrd="0" destOrd="0" presId="urn:microsoft.com/office/officeart/2005/8/layout/matrix1"/>
    <dgm:cxn modelId="{2E2C983B-47CF-A54D-A5AA-9FAA1B132D64}" type="presParOf" srcId="{C5CF9B5E-B613-CE43-8FB6-17A1EC8AD63D}" destId="{E5735613-22D0-FE4A-A78C-85AB6DFBE5DB}" srcOrd="1" destOrd="0" presId="urn:microsoft.com/office/officeart/2005/8/layout/matrix1"/>
    <dgm:cxn modelId="{ACF76265-2291-404A-8EBF-9E1CF9761488}" type="presParOf" srcId="{C5CF9B5E-B613-CE43-8FB6-17A1EC8AD63D}" destId="{8D5CA85A-43D3-8F40-A6E1-2095AC3EB8BA}" srcOrd="2" destOrd="0" presId="urn:microsoft.com/office/officeart/2005/8/layout/matrix1"/>
    <dgm:cxn modelId="{3AEE591E-DAB7-284B-8B9B-46D74966800D}" type="presParOf" srcId="{C5CF9B5E-B613-CE43-8FB6-17A1EC8AD63D}" destId="{D280A216-2DA9-7041-B17E-875BC7D61022}" srcOrd="3" destOrd="0" presId="urn:microsoft.com/office/officeart/2005/8/layout/matrix1"/>
    <dgm:cxn modelId="{0F1EE7D2-A10B-FC47-9AF5-42271276D828}" type="presParOf" srcId="{C5CF9B5E-B613-CE43-8FB6-17A1EC8AD63D}" destId="{C52D032B-5B48-D844-B106-2A470EBA9F9E}" srcOrd="4" destOrd="0" presId="urn:microsoft.com/office/officeart/2005/8/layout/matrix1"/>
    <dgm:cxn modelId="{5531FA3D-209B-DA42-B2B0-681EDFBB23F9}" type="presParOf" srcId="{C5CF9B5E-B613-CE43-8FB6-17A1EC8AD63D}" destId="{2CD0E186-D1A1-2844-8BB5-3453BC01F0F6}" srcOrd="5" destOrd="0" presId="urn:microsoft.com/office/officeart/2005/8/layout/matrix1"/>
    <dgm:cxn modelId="{CDB191B0-CBBA-0447-939F-3169DFBA505C}" type="presParOf" srcId="{C5CF9B5E-B613-CE43-8FB6-17A1EC8AD63D}" destId="{B23B9F20-3C1A-1B40-ACA4-1D48E3039D58}" srcOrd="6" destOrd="0" presId="urn:microsoft.com/office/officeart/2005/8/layout/matrix1"/>
    <dgm:cxn modelId="{1BDD2EE7-4AEA-2941-A5EB-6FB5F41F4347}" type="presParOf" srcId="{C5CF9B5E-B613-CE43-8FB6-17A1EC8AD63D}" destId="{315F646C-2F25-E545-836D-EECE414E3375}" srcOrd="7" destOrd="0" presId="urn:microsoft.com/office/officeart/2005/8/layout/matrix1"/>
    <dgm:cxn modelId="{43D2F374-3045-5449-AA9E-B6C94396932A}" type="presParOf" srcId="{2DE1F251-F633-254A-9A8D-41FA6E16C2B9}" destId="{070FEDBE-938A-9E48-A0F8-98489BCFFA35}" srcOrd="1" destOrd="0" presId="urn:microsoft.com/office/officeart/2005/8/layout/matrix1"/>
  </dgm:cxnLst>
  <dgm:bg>
    <a:effectLst>
      <a:outerShdw blurRad="50800" dist="38100" dir="4500000" algn="tl" rotWithShape="0">
        <a:srgbClr val="000000">
          <a:alpha val="43000"/>
        </a:srgbClr>
      </a:outerShdw>
    </a:effectLst>
  </dgm:bg>
  <dgm:whole>
    <a:ln w="25400" cap="rnd"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E2934-254E-6D45-9086-2274E4A315B2}">
      <dsp:nvSpPr>
        <dsp:cNvPr id="0" name=""/>
        <dsp:cNvSpPr/>
      </dsp:nvSpPr>
      <dsp:spPr>
        <a:xfrm rot="16200000">
          <a:off x="533400" y="-533400"/>
          <a:ext cx="1143000" cy="2209800"/>
        </a:xfrm>
        <a:prstGeom prst="round1Rect">
          <a:avLst/>
        </a:prstGeom>
        <a:solidFill>
          <a:schemeClr val="bg1"/>
        </a:solidFill>
        <a:ln w="25400">
          <a:solidFill>
            <a:schemeClr val="tx1">
              <a:lumMod val="85000"/>
              <a:lumOff val="15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ts val="0"/>
            </a:spcAft>
          </a:pPr>
          <a:r>
            <a:rPr lang="en-US" sz="2000" b="1" kern="1200" spc="-150" dirty="0" smtClean="0">
              <a:solidFill>
                <a:schemeClr val="tx1"/>
              </a:solidFill>
              <a:latin typeface="Apple Casual"/>
              <a:cs typeface="Apple Casual"/>
            </a:rPr>
            <a:t>Super Computing </a:t>
          </a:r>
          <a:r>
            <a:rPr lang="en-US" sz="2000" b="1" kern="1200" spc="0" dirty="0" smtClean="0">
              <a:solidFill>
                <a:schemeClr val="tx1"/>
              </a:solidFill>
              <a:latin typeface="Apple Casual"/>
              <a:cs typeface="Apple Casual"/>
            </a:rPr>
            <a:t>Clusters </a:t>
          </a:r>
        </a:p>
        <a:p>
          <a:pPr lvl="0" algn="ctr" defTabSz="889000">
            <a:lnSpc>
              <a:spcPct val="90000"/>
            </a:lnSpc>
            <a:spcBef>
              <a:spcPct val="0"/>
            </a:spcBef>
            <a:spcAft>
              <a:spcPts val="0"/>
            </a:spcAft>
          </a:pPr>
          <a:r>
            <a:rPr lang="en-US" sz="2000" b="1" kern="1200" spc="0" dirty="0" smtClean="0">
              <a:solidFill>
                <a:srgbClr val="0000FF"/>
              </a:solidFill>
              <a:latin typeface="Apple Casual"/>
              <a:cs typeface="Apple Casual"/>
            </a:rPr>
            <a:t>&gt; 2400 CPU’s </a:t>
          </a:r>
          <a:endParaRPr lang="en-US" sz="2000" b="1" kern="1200" spc="0" dirty="0">
            <a:solidFill>
              <a:srgbClr val="0000FF"/>
            </a:solidFill>
            <a:latin typeface="Apple Casual"/>
            <a:cs typeface="Apple Casual"/>
          </a:endParaRPr>
        </a:p>
      </dsp:txBody>
      <dsp:txXfrm rot="5400000">
        <a:off x="-1" y="1"/>
        <a:ext cx="2209800" cy="857250"/>
      </dsp:txXfrm>
    </dsp:sp>
    <dsp:sp modelId="{8D5CA85A-43D3-8F40-A6E1-2095AC3EB8BA}">
      <dsp:nvSpPr>
        <dsp:cNvPr id="0" name=""/>
        <dsp:cNvSpPr/>
      </dsp:nvSpPr>
      <dsp:spPr>
        <a:xfrm>
          <a:off x="2209800" y="0"/>
          <a:ext cx="2209800" cy="1143000"/>
        </a:xfrm>
        <a:prstGeom prst="round1Rect">
          <a:avLst/>
        </a:prstGeom>
        <a:solidFill>
          <a:srgbClr val="FFFFFF"/>
        </a:solidFill>
        <a:ln w="25400">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ts val="0"/>
            </a:spcAft>
          </a:pPr>
          <a:r>
            <a:rPr lang="en-US" sz="2000" b="1" kern="1200" spc="-150" dirty="0" smtClean="0">
              <a:solidFill>
                <a:schemeClr val="tx2">
                  <a:lumMod val="95000"/>
                  <a:lumOff val="5000"/>
                </a:schemeClr>
              </a:solidFill>
              <a:latin typeface="Apple Casual"/>
              <a:cs typeface="Apple Casual"/>
            </a:rPr>
            <a:t>Searchable Simulation Archive  </a:t>
          </a:r>
        </a:p>
        <a:p>
          <a:pPr lvl="0" algn="ctr" defTabSz="889000">
            <a:lnSpc>
              <a:spcPct val="90000"/>
            </a:lnSpc>
            <a:spcBef>
              <a:spcPct val="0"/>
            </a:spcBef>
            <a:spcAft>
              <a:spcPts val="0"/>
            </a:spcAft>
          </a:pPr>
          <a:r>
            <a:rPr lang="en-US" sz="2000" b="1" kern="1200" dirty="0" smtClean="0">
              <a:solidFill>
                <a:schemeClr val="tx2">
                  <a:lumMod val="95000"/>
                  <a:lumOff val="5000"/>
                </a:schemeClr>
              </a:solidFill>
              <a:latin typeface="Apple Casual"/>
              <a:cs typeface="Apple Casual"/>
            </a:rPr>
            <a:t>(&gt;14,</a:t>
          </a:r>
          <a:r>
            <a:rPr lang="en-US" sz="2000" b="1" kern="1200" dirty="0" smtClean="0">
              <a:solidFill>
                <a:srgbClr val="0000FF"/>
              </a:solidFill>
              <a:latin typeface="Apple Casual"/>
              <a:cs typeface="Apple Casual"/>
            </a:rPr>
            <a:t>000 runs</a:t>
          </a:r>
          <a:r>
            <a:rPr lang="en-US" sz="2000" b="1" kern="1200" dirty="0" smtClean="0">
              <a:solidFill>
                <a:schemeClr val="tx2">
                  <a:lumMod val="95000"/>
                  <a:lumOff val="5000"/>
                </a:schemeClr>
              </a:solidFill>
              <a:latin typeface="Apple Casual"/>
              <a:cs typeface="Apple Casual"/>
            </a:rPr>
            <a:t>)</a:t>
          </a:r>
        </a:p>
      </dsp:txBody>
      <dsp:txXfrm>
        <a:off x="2209800" y="0"/>
        <a:ext cx="2209800" cy="857250"/>
      </dsp:txXfrm>
    </dsp:sp>
    <dsp:sp modelId="{C52D032B-5B48-D844-B106-2A470EBA9F9E}">
      <dsp:nvSpPr>
        <dsp:cNvPr id="0" name=""/>
        <dsp:cNvSpPr/>
      </dsp:nvSpPr>
      <dsp:spPr>
        <a:xfrm rot="10800000">
          <a:off x="0" y="1143000"/>
          <a:ext cx="2209800" cy="1143000"/>
        </a:xfrm>
        <a:prstGeom prst="round1Rect">
          <a:avLst/>
        </a:prstGeom>
        <a:solidFill>
          <a:srgbClr val="FFFFFF"/>
        </a:solidFill>
        <a:ln w="25400">
          <a:solidFill>
            <a:schemeClr val="tx1">
              <a:lumMod val="85000"/>
              <a:lumOff val="15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solidFill>
                <a:srgbClr val="0000FF"/>
              </a:solidFill>
              <a:latin typeface="Apple Casual"/>
              <a:cs typeface="Apple Casual"/>
            </a:rPr>
            <a:t>Peta-Bytes </a:t>
          </a:r>
          <a:r>
            <a:rPr lang="en-US" sz="2000" b="1" kern="1200" dirty="0" smtClean="0">
              <a:solidFill>
                <a:schemeClr val="tx1">
                  <a:lumMod val="95000"/>
                  <a:lumOff val="5000"/>
                </a:schemeClr>
              </a:solidFill>
              <a:latin typeface="Apple Casual"/>
              <a:cs typeface="Apple Casual"/>
            </a:rPr>
            <a:t>of Data Storage</a:t>
          </a:r>
        </a:p>
      </dsp:txBody>
      <dsp:txXfrm rot="10800000">
        <a:off x="0" y="1428750"/>
        <a:ext cx="2209800" cy="857250"/>
      </dsp:txXfrm>
    </dsp:sp>
    <dsp:sp modelId="{B23B9F20-3C1A-1B40-ACA4-1D48E3039D58}">
      <dsp:nvSpPr>
        <dsp:cNvPr id="0" name=""/>
        <dsp:cNvSpPr/>
      </dsp:nvSpPr>
      <dsp:spPr>
        <a:xfrm rot="5400000">
          <a:off x="2743200" y="609600"/>
          <a:ext cx="1143000" cy="2209800"/>
        </a:xfrm>
        <a:prstGeom prst="round1Rect">
          <a:avLst/>
        </a:prstGeom>
        <a:solidFill>
          <a:srgbClr val="FFFFFF"/>
        </a:solidFill>
        <a:ln w="25400">
          <a:solidFill>
            <a:schemeClr val="tx1">
              <a:lumMod val="85000"/>
              <a:lumOff val="15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ts val="0"/>
            </a:spcAft>
          </a:pPr>
          <a:r>
            <a:rPr lang="en-US" sz="2000" b="1" kern="1200" dirty="0" smtClean="0">
              <a:solidFill>
                <a:schemeClr val="tx1">
                  <a:lumMod val="95000"/>
                  <a:lumOff val="5000"/>
                </a:schemeClr>
              </a:solidFill>
              <a:latin typeface="Apple Casual"/>
              <a:cs typeface="Apple Casual"/>
            </a:rPr>
            <a:t>Online </a:t>
          </a:r>
        </a:p>
        <a:p>
          <a:pPr lvl="0" algn="ctr" defTabSz="889000">
            <a:lnSpc>
              <a:spcPct val="90000"/>
            </a:lnSpc>
            <a:spcBef>
              <a:spcPct val="0"/>
            </a:spcBef>
            <a:spcAft>
              <a:spcPts val="0"/>
            </a:spcAft>
          </a:pPr>
          <a:r>
            <a:rPr lang="en-US" sz="2000" b="1" kern="1200" dirty="0" smtClean="0">
              <a:solidFill>
                <a:schemeClr val="tx1">
                  <a:lumMod val="95000"/>
                  <a:lumOff val="5000"/>
                </a:schemeClr>
              </a:solidFill>
              <a:latin typeface="Apple Casual"/>
              <a:cs typeface="Apple Casual"/>
            </a:rPr>
            <a:t>Visualization &amp; Downloads</a:t>
          </a:r>
        </a:p>
      </dsp:txBody>
      <dsp:txXfrm rot="-5400000">
        <a:off x="2209799" y="1428750"/>
        <a:ext cx="2209800" cy="857250"/>
      </dsp:txXfrm>
    </dsp:sp>
    <dsp:sp modelId="{070FEDBE-938A-9E48-A0F8-98489BCFFA35}">
      <dsp:nvSpPr>
        <dsp:cNvPr id="0" name=""/>
        <dsp:cNvSpPr/>
      </dsp:nvSpPr>
      <dsp:spPr>
        <a:xfrm>
          <a:off x="597244" y="914400"/>
          <a:ext cx="3225110" cy="457200"/>
        </a:xfrm>
        <a:prstGeom prst="roundRect">
          <a:avLst/>
        </a:prstGeom>
        <a:solidFill>
          <a:srgbClr val="EF8313"/>
        </a:solidFill>
        <a:ln w="25400">
          <a:solidFill>
            <a:srgbClr val="FF66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smtClean="0">
              <a:solidFill>
                <a:schemeClr val="tx1">
                  <a:lumMod val="95000"/>
                  <a:lumOff val="5000"/>
                </a:schemeClr>
              </a:solidFill>
              <a:latin typeface="Apple Casual"/>
              <a:cs typeface="Apple Casual"/>
            </a:rPr>
            <a:t>ccmc.gsfc.nasa.gov</a:t>
          </a:r>
          <a:endParaRPr lang="en-US" sz="2400" b="0" kern="1200" dirty="0">
            <a:solidFill>
              <a:schemeClr val="tx1">
                <a:lumMod val="95000"/>
                <a:lumOff val="5000"/>
              </a:schemeClr>
            </a:solidFill>
            <a:latin typeface="Apple Casual"/>
            <a:cs typeface="Apple Casual"/>
          </a:endParaRPr>
        </a:p>
      </dsp:txBody>
      <dsp:txXfrm>
        <a:off x="619563" y="936719"/>
        <a:ext cx="3180472" cy="412562"/>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5C3E88-E34D-5042-A438-737568C8AADA}" type="datetimeFigureOut">
              <a:rPr lang="en-US" smtClean="0"/>
              <a:pPr/>
              <a:t>6/13/16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1E533B-AA21-8E4E-A465-221A79D3646B}" type="slidenum">
              <a:rPr lang="en-US" smtClean="0"/>
              <a:pPr/>
              <a:t>‹#›</a:t>
            </a:fld>
            <a:endParaRPr lang="en-US"/>
          </a:p>
        </p:txBody>
      </p:sp>
    </p:spTree>
    <p:extLst>
      <p:ext uri="{BB962C8B-B14F-4D97-AF65-F5344CB8AC3E}">
        <p14:creationId xmlns:p14="http://schemas.microsoft.com/office/powerpoint/2010/main" val="37550916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Welcome</a:t>
            </a:r>
            <a:r>
              <a:rPr lang="en-US" sz="1100" baseline="0" dirty="0" smtClean="0"/>
              <a:t> to the “</a:t>
            </a:r>
            <a:r>
              <a:rPr lang="en-US" sz="1100" b="1" baseline="0" dirty="0" smtClean="0"/>
              <a:t>Introduction to Space Weather: Tools and Concepts</a:t>
            </a:r>
            <a:r>
              <a:rPr lang="en-US" sz="1100" baseline="0" dirty="0" smtClean="0"/>
              <a:t>” School. My name is Masha Kuznetsova. I am leading the </a:t>
            </a:r>
            <a:r>
              <a:rPr lang="en-US" sz="1100" b="1" baseline="0" dirty="0" smtClean="0"/>
              <a:t>Community Coordinated Modeling Center (CCMC)</a:t>
            </a:r>
            <a:r>
              <a:rPr lang="en-US" sz="1100" baseline="0" dirty="0" smtClean="0"/>
              <a:t>. The CCMC (</a:t>
            </a:r>
            <a:r>
              <a:rPr lang="en-US" sz="1100" b="1" baseline="0" dirty="0" smtClean="0"/>
              <a:t>http://</a:t>
            </a:r>
            <a:r>
              <a:rPr lang="en-US" sz="1100" b="1" baseline="0" dirty="0" err="1" smtClean="0"/>
              <a:t>ccmc.gsfc.nasa.gov</a:t>
            </a:r>
            <a:r>
              <a:rPr lang="en-US" sz="1100" baseline="0" dirty="0" smtClean="0"/>
              <a:t>) is an asset of US multi-agency partnership including sponsoring agencies  NASA and National Science Foundation. CCMC is also an asset of the entire  space science and space weather community world-wide. Several members of the CCMC team came to this workshop to provide support for this school. You will learn more about CCMC, its tools and services during this school and workshop.</a:t>
            </a:r>
          </a:p>
          <a:p>
            <a:endParaRPr lang="en-US" sz="1100" baseline="0" dirty="0" smtClean="0"/>
          </a:p>
          <a:p>
            <a:r>
              <a:rPr lang="en-US" sz="1100" baseline="0" dirty="0" smtClean="0"/>
              <a:t>CCMC Staff: </a:t>
            </a:r>
            <a:r>
              <a:rPr lang="en-US" sz="1100" b="1" baseline="0" dirty="0" smtClean="0"/>
              <a:t>http://</a:t>
            </a:r>
            <a:r>
              <a:rPr lang="en-US" sz="1100" b="1" baseline="0" dirty="0" err="1" smtClean="0"/>
              <a:t>ccmc.gsfc.nasa.gov</a:t>
            </a:r>
            <a:r>
              <a:rPr lang="en-US" sz="1100" b="1" baseline="0" dirty="0" smtClean="0"/>
              <a:t>/staff/</a:t>
            </a:r>
            <a:r>
              <a:rPr lang="en-US" sz="1100" b="1" baseline="0" dirty="0" err="1" smtClean="0"/>
              <a:t>index.php</a:t>
            </a:r>
            <a:endParaRPr lang="en-US" sz="1100" b="1" baseline="0" dirty="0" smtClean="0"/>
          </a:p>
          <a:p>
            <a:pPr>
              <a:spcAft>
                <a:spcPts val="600"/>
              </a:spcAft>
            </a:pPr>
            <a:r>
              <a:rPr lang="en-US" sz="1100" b="0" baseline="0" dirty="0" smtClean="0"/>
              <a:t>CCMC Staff attending the Workshop (at your service):</a:t>
            </a:r>
          </a:p>
          <a:p>
            <a:pPr>
              <a:spcAft>
                <a:spcPts val="600"/>
              </a:spcAft>
            </a:pPr>
            <a:r>
              <a:rPr lang="en-US" sz="1100" b="1" baseline="0" dirty="0" smtClean="0"/>
              <a:t>Masha Kuznetsova </a:t>
            </a:r>
            <a:r>
              <a:rPr lang="en-US" sz="1100" b="0" baseline="0" dirty="0" smtClean="0"/>
              <a:t>(magnetosphere scientist, CCMC director)</a:t>
            </a:r>
          </a:p>
          <a:p>
            <a:pPr>
              <a:spcAft>
                <a:spcPts val="600"/>
              </a:spcAft>
            </a:pPr>
            <a:r>
              <a:rPr lang="en-US" sz="1100" b="1" baseline="0" dirty="0" err="1" smtClean="0"/>
              <a:t>Marlo</a:t>
            </a:r>
            <a:r>
              <a:rPr lang="en-US" sz="1100" b="1" baseline="0" dirty="0" smtClean="0"/>
              <a:t> Maddox </a:t>
            </a:r>
            <a:r>
              <a:rPr lang="en-US" sz="1100" b="0" baseline="0" dirty="0" smtClean="0"/>
              <a:t>(lead developer of CCMC Integrated Space Weather Analysis System http://</a:t>
            </a:r>
            <a:r>
              <a:rPr lang="en-US" sz="1100" b="0" baseline="0" dirty="0" err="1" smtClean="0"/>
              <a:t>iswa.ccmc.gsfc.nasa.gov</a:t>
            </a:r>
            <a:r>
              <a:rPr lang="en-US" sz="1100" b="0" baseline="0" dirty="0" smtClean="0"/>
              <a:t>)</a:t>
            </a:r>
          </a:p>
          <a:p>
            <a:pPr>
              <a:spcAft>
                <a:spcPts val="600"/>
              </a:spcAft>
            </a:pPr>
            <a:r>
              <a:rPr lang="en-US" sz="1100" b="1" baseline="0" dirty="0" err="1" smtClean="0"/>
              <a:t>Yihua</a:t>
            </a:r>
            <a:r>
              <a:rPr lang="en-US" sz="1100" b="1" baseline="0" dirty="0" smtClean="0"/>
              <a:t> </a:t>
            </a:r>
            <a:r>
              <a:rPr lang="en-US" sz="1100" b="1" baseline="0" dirty="0" err="1" smtClean="0"/>
              <a:t>Zheng</a:t>
            </a:r>
            <a:r>
              <a:rPr lang="en-US" sz="1100" b="1" baseline="0" dirty="0" smtClean="0"/>
              <a:t> </a:t>
            </a:r>
            <a:r>
              <a:rPr lang="en-US" sz="1100" b="0" baseline="0" dirty="0" smtClean="0"/>
              <a:t>(magnetosphere and space weather scientist and analyst, lead of CCMC Space Weather Research, Education and Development Initiative (Space Weather REDI, http://</a:t>
            </a:r>
            <a:r>
              <a:rPr lang="en-US" sz="1100" b="0" baseline="0" dirty="0" err="1" smtClean="0"/>
              <a:t>ccmc.gsfc.nasa.gov</a:t>
            </a:r>
            <a:r>
              <a:rPr lang="en-US" sz="1100" b="0" baseline="0" dirty="0" smtClean="0"/>
              <a:t>/support/SWREDI/</a:t>
            </a:r>
            <a:r>
              <a:rPr lang="en-US" sz="1100" b="0" baseline="0" dirty="0" err="1" smtClean="0"/>
              <a:t>swredi.php</a:t>
            </a:r>
            <a:r>
              <a:rPr lang="en-US" sz="1100" b="0" baseline="0" dirty="0" smtClean="0"/>
              <a:t>)</a:t>
            </a:r>
          </a:p>
          <a:p>
            <a:pPr>
              <a:spcAft>
                <a:spcPts val="600"/>
              </a:spcAft>
            </a:pPr>
            <a:r>
              <a:rPr lang="en-US" sz="1100" b="1" baseline="0" dirty="0" err="1" smtClean="0"/>
              <a:t>Sandro</a:t>
            </a:r>
            <a:r>
              <a:rPr lang="en-US" sz="1100" b="1" baseline="0" dirty="0" smtClean="0"/>
              <a:t> </a:t>
            </a:r>
            <a:r>
              <a:rPr lang="en-US" sz="1100" b="1" baseline="0" dirty="0" err="1" smtClean="0"/>
              <a:t>Taktakishvili</a:t>
            </a:r>
            <a:r>
              <a:rPr lang="en-US" sz="1100" b="1" baseline="0" dirty="0" smtClean="0"/>
              <a:t> </a:t>
            </a:r>
            <a:r>
              <a:rPr lang="en-US" sz="1100" b="0" baseline="0" dirty="0" smtClean="0"/>
              <a:t>(solar and space weather scientist and analyst)</a:t>
            </a:r>
          </a:p>
          <a:p>
            <a:pPr>
              <a:spcAft>
                <a:spcPts val="600"/>
              </a:spcAft>
            </a:pPr>
            <a:r>
              <a:rPr lang="en-US" sz="1100" b="1" baseline="0" dirty="0" err="1" smtClean="0"/>
              <a:t>Ja</a:t>
            </a:r>
            <a:r>
              <a:rPr lang="en-US" sz="1100" b="1" baseline="0" dirty="0" smtClean="0"/>
              <a:t> Soon Shim </a:t>
            </a:r>
            <a:r>
              <a:rPr lang="en-US" sz="1100" b="0" baseline="0" dirty="0" smtClean="0"/>
              <a:t>(ionosphere scientist)</a:t>
            </a:r>
          </a:p>
          <a:p>
            <a:pPr>
              <a:spcAft>
                <a:spcPts val="600"/>
              </a:spcAft>
            </a:pPr>
            <a:r>
              <a:rPr lang="en-US" sz="1100" b="1" baseline="0" dirty="0" err="1" smtClean="0"/>
              <a:t>Satabjit</a:t>
            </a:r>
            <a:r>
              <a:rPr lang="en-US" sz="1100" b="1" baseline="0" dirty="0" smtClean="0"/>
              <a:t> </a:t>
            </a:r>
            <a:r>
              <a:rPr lang="en-US" sz="1100" b="1" baseline="0" dirty="0" err="1" smtClean="0"/>
              <a:t>Bakshi</a:t>
            </a:r>
            <a:r>
              <a:rPr lang="en-US" sz="1100" b="1" baseline="0" dirty="0" smtClean="0"/>
              <a:t> </a:t>
            </a:r>
            <a:r>
              <a:rPr lang="en-US" sz="1100" b="0" baseline="0" dirty="0" smtClean="0"/>
              <a:t>(CCMC IT </a:t>
            </a:r>
            <a:r>
              <a:rPr lang="en-US" sz="1100" b="0" baseline="0" dirty="0" err="1" smtClean="0"/>
              <a:t>Infrastucture</a:t>
            </a:r>
            <a:r>
              <a:rPr lang="en-US" sz="1100" b="0" baseline="0" dirty="0" smtClean="0"/>
              <a:t> engineer)</a:t>
            </a:r>
          </a:p>
          <a:p>
            <a:pPr>
              <a:spcAft>
                <a:spcPts val="600"/>
              </a:spcAft>
            </a:pPr>
            <a:r>
              <a:rPr lang="en-US" sz="1100" b="1" baseline="0" dirty="0" smtClean="0"/>
              <a:t>Alex </a:t>
            </a:r>
            <a:r>
              <a:rPr lang="en-US" sz="1100" b="1" baseline="0" dirty="0" err="1" smtClean="0"/>
              <a:t>Glocer</a:t>
            </a:r>
            <a:r>
              <a:rPr lang="en-US" sz="1100" b="1" baseline="0" dirty="0" smtClean="0"/>
              <a:t> </a:t>
            </a:r>
            <a:r>
              <a:rPr lang="en-US" sz="1100" b="0" baseline="0" dirty="0" smtClean="0"/>
              <a:t>(magnetosphere scientist, CCMC advisor)</a:t>
            </a:r>
          </a:p>
          <a:p>
            <a:pPr>
              <a:spcAft>
                <a:spcPts val="600"/>
              </a:spcAft>
            </a:pPr>
            <a:endParaRPr lang="en-US" sz="1100" b="0" baseline="0" dirty="0" smtClean="0"/>
          </a:p>
          <a:p>
            <a:endParaRPr lang="en-US" sz="1100" b="0" baseline="0" dirty="0" smtClean="0"/>
          </a:p>
          <a:p>
            <a:endParaRPr lang="en-US" sz="1100" b="0" baseline="0" dirty="0" smtClean="0"/>
          </a:p>
          <a:p>
            <a:endParaRPr lang="en-US" sz="1100" b="0" dirty="0"/>
          </a:p>
        </p:txBody>
      </p:sp>
      <p:sp>
        <p:nvSpPr>
          <p:cNvPr id="4" name="Slide Number Placeholder 3"/>
          <p:cNvSpPr>
            <a:spLocks noGrp="1"/>
          </p:cNvSpPr>
          <p:nvPr>
            <p:ph type="sldNum" sz="quarter" idx="10"/>
          </p:nvPr>
        </p:nvSpPr>
        <p:spPr/>
        <p:txBody>
          <a:bodyPr/>
          <a:lstStyle/>
          <a:p>
            <a:pPr>
              <a:defRPr/>
            </a:pPr>
            <a:fld id="{095BE0E6-92A0-0B4D-9A1D-C53DBC515BEA}" type="slidenum">
              <a:rPr lang="en-US" smtClean="0"/>
              <a:pPr>
                <a:defRPr/>
              </a:pPr>
              <a:t>1</a:t>
            </a:fld>
            <a:endParaRPr lang="en-US"/>
          </a:p>
        </p:txBody>
      </p:sp>
    </p:spTree>
    <p:extLst>
      <p:ext uri="{BB962C8B-B14F-4D97-AF65-F5344CB8AC3E}">
        <p14:creationId xmlns:p14="http://schemas.microsoft.com/office/powerpoint/2010/main" val="947284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Enlil</a:t>
            </a:r>
            <a:r>
              <a:rPr lang="en-US" baseline="0" dirty="0" smtClean="0"/>
              <a:t> = </a:t>
            </a:r>
            <a:r>
              <a:rPr lang="en-US" dirty="0" smtClean="0"/>
              <a:t>Sumerian god of wind</a:t>
            </a:r>
            <a:endParaRPr lang="en-US" i="1" dirty="0" smtClean="0">
              <a:solidFill>
                <a:schemeClr val="tx1">
                  <a:lumMod val="95000"/>
                  <a:lumOff val="5000"/>
                </a:schemeClr>
              </a:solidFill>
              <a:latin typeface="Helvetica"/>
              <a:cs typeface="Helvetica"/>
            </a:endParaRPr>
          </a:p>
          <a:p>
            <a:endParaRPr lang="en-US" dirty="0"/>
          </a:p>
        </p:txBody>
      </p:sp>
      <p:sp>
        <p:nvSpPr>
          <p:cNvPr id="4" name="Slide Number Placeholder 3"/>
          <p:cNvSpPr>
            <a:spLocks noGrp="1"/>
          </p:cNvSpPr>
          <p:nvPr>
            <p:ph type="sldNum" sz="quarter" idx="10"/>
          </p:nvPr>
        </p:nvSpPr>
        <p:spPr/>
        <p:txBody>
          <a:bodyPr/>
          <a:lstStyle/>
          <a:p>
            <a:fld id="{BD1E533B-AA21-8E4E-A465-221A79D3646B}" type="slidenum">
              <a:rPr lang="en-US" smtClean="0"/>
              <a:pPr/>
              <a:t>13</a:t>
            </a:fld>
            <a:endParaRPr lang="en-US"/>
          </a:p>
        </p:txBody>
      </p:sp>
    </p:spTree>
    <p:extLst>
      <p:ext uri="{BB962C8B-B14F-4D97-AF65-F5344CB8AC3E}">
        <p14:creationId xmlns:p14="http://schemas.microsoft.com/office/powerpoint/2010/main" val="1607078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1E533B-AA21-8E4E-A465-221A79D3646B}" type="slidenum">
              <a:rPr lang="en-US" smtClean="0"/>
              <a:pPr/>
              <a:t>14</a:t>
            </a:fld>
            <a:endParaRPr lang="en-US"/>
          </a:p>
        </p:txBody>
      </p:sp>
    </p:spTree>
    <p:extLst>
      <p:ext uri="{BB962C8B-B14F-4D97-AF65-F5344CB8AC3E}">
        <p14:creationId xmlns:p14="http://schemas.microsoft.com/office/powerpoint/2010/main" val="331470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1E533B-AA21-8E4E-A465-221A79D3646B}" type="slidenum">
              <a:rPr lang="en-US" smtClean="0"/>
              <a:pPr/>
              <a:t>16</a:t>
            </a:fld>
            <a:endParaRPr lang="en-US"/>
          </a:p>
        </p:txBody>
      </p:sp>
    </p:spTree>
    <p:extLst>
      <p:ext uri="{BB962C8B-B14F-4D97-AF65-F5344CB8AC3E}">
        <p14:creationId xmlns:p14="http://schemas.microsoft.com/office/powerpoint/2010/main" val="2033348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1E533B-AA21-8E4E-A465-221A79D3646B}" type="slidenum">
              <a:rPr lang="en-US" smtClean="0"/>
              <a:pPr/>
              <a:t>17</a:t>
            </a:fld>
            <a:endParaRPr lang="en-US"/>
          </a:p>
        </p:txBody>
      </p:sp>
    </p:spTree>
    <p:extLst>
      <p:ext uri="{BB962C8B-B14F-4D97-AF65-F5344CB8AC3E}">
        <p14:creationId xmlns:p14="http://schemas.microsoft.com/office/powerpoint/2010/main" val="589995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1E533B-AA21-8E4E-A465-221A79D3646B}" type="slidenum">
              <a:rPr lang="en-US" smtClean="0"/>
              <a:pPr/>
              <a:t>18</a:t>
            </a:fld>
            <a:endParaRPr lang="en-US"/>
          </a:p>
        </p:txBody>
      </p:sp>
    </p:spTree>
    <p:extLst>
      <p:ext uri="{BB962C8B-B14F-4D97-AF65-F5344CB8AC3E}">
        <p14:creationId xmlns:p14="http://schemas.microsoft.com/office/powerpoint/2010/main" val="1329368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Dissemination</a:t>
            </a:r>
            <a:r>
              <a:rPr lang="en-US" baseline="0" dirty="0" smtClean="0"/>
              <a:t> of simulation results was an issue prior to CCMC (before 2000). </a:t>
            </a:r>
            <a:endParaRPr lang="en-US" dirty="0" smtClean="0"/>
          </a:p>
          <a:p>
            <a:r>
              <a:rPr lang="en-US" dirty="0" smtClean="0"/>
              <a:t>The</a:t>
            </a:r>
            <a:r>
              <a:rPr lang="en-US" baseline="0" dirty="0" smtClean="0"/>
              <a:t> CCMC brings you the power to access state of the art modeling capabilities  through your laptop. </a:t>
            </a:r>
          </a:p>
          <a:p>
            <a:r>
              <a:rPr lang="en-US" baseline="0" dirty="0" smtClean="0"/>
              <a:t>During one of the hands-on sessions you will learn how to use CCMC Runs-on-Request system. </a:t>
            </a:r>
            <a:endParaRPr lang="en-US" dirty="0"/>
          </a:p>
        </p:txBody>
      </p:sp>
      <p:sp>
        <p:nvSpPr>
          <p:cNvPr id="4" name="Slide Number Placeholder 3"/>
          <p:cNvSpPr>
            <a:spLocks noGrp="1"/>
          </p:cNvSpPr>
          <p:nvPr>
            <p:ph type="sldNum" sz="quarter" idx="10"/>
          </p:nvPr>
        </p:nvSpPr>
        <p:spPr/>
        <p:txBody>
          <a:bodyPr/>
          <a:lstStyle/>
          <a:p>
            <a:fld id="{BD1E533B-AA21-8E4E-A465-221A79D3646B}" type="slidenum">
              <a:rPr lang="en-US" smtClean="0"/>
              <a:pPr/>
              <a:t>2</a:t>
            </a:fld>
            <a:endParaRPr lang="en-US"/>
          </a:p>
        </p:txBody>
      </p:sp>
    </p:spTree>
    <p:extLst>
      <p:ext uri="{BB962C8B-B14F-4D97-AF65-F5344CB8AC3E}">
        <p14:creationId xmlns:p14="http://schemas.microsoft.com/office/powerpoint/2010/main" val="69785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Expanding collections of space environment models and model chains cover the entire domain from the solar corona to the Earth’s upper atmosphere.</a:t>
            </a:r>
          </a:p>
          <a:p>
            <a:r>
              <a:rPr lang="en-US" baseline="0" dirty="0" smtClean="0"/>
              <a:t>In the next slide I will present a few examples illustrating different sub-domain using simulation results of different models.</a:t>
            </a:r>
          </a:p>
        </p:txBody>
      </p:sp>
      <p:sp>
        <p:nvSpPr>
          <p:cNvPr id="4" name="Slide Number Placeholder 3"/>
          <p:cNvSpPr>
            <a:spLocks noGrp="1"/>
          </p:cNvSpPr>
          <p:nvPr>
            <p:ph type="sldNum" sz="quarter" idx="10"/>
          </p:nvPr>
        </p:nvSpPr>
        <p:spPr/>
        <p:txBody>
          <a:bodyPr/>
          <a:lstStyle/>
          <a:p>
            <a:fld id="{BD1E533B-AA21-8E4E-A465-221A79D3646B}" type="slidenum">
              <a:rPr lang="en-US" smtClean="0"/>
              <a:pPr/>
              <a:t>3</a:t>
            </a:fld>
            <a:endParaRPr lang="en-US"/>
          </a:p>
        </p:txBody>
      </p:sp>
    </p:spTree>
    <p:extLst>
      <p:ext uri="{BB962C8B-B14F-4D97-AF65-F5344CB8AC3E}">
        <p14:creationId xmlns:p14="http://schemas.microsoft.com/office/powerpoint/2010/main" val="1599571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To summarize our ran through the space weather phenomena in </a:t>
            </a:r>
            <a:r>
              <a:rPr lang="en-US" sz="1200" kern="1200" baseline="0" dirty="0" err="1" smtClean="0">
                <a:solidFill>
                  <a:schemeClr val="tx1"/>
                </a:solidFill>
                <a:latin typeface="+mn-lt"/>
                <a:ea typeface="+mn-ea"/>
                <a:cs typeface="+mn-cs"/>
              </a:rPr>
              <a:t>heliopshere</a:t>
            </a:r>
            <a:r>
              <a:rPr lang="en-US" sz="1200" kern="1200" baseline="0" dirty="0" smtClean="0">
                <a:solidFill>
                  <a:schemeClr val="tx1"/>
                </a:solidFill>
                <a:latin typeface="+mn-lt"/>
                <a:ea typeface="+mn-ea"/>
                <a:cs typeface="+mn-cs"/>
              </a:rPr>
              <a:t>  let’s review spatial scale of the space weather system.</a:t>
            </a:r>
          </a:p>
          <a:p>
            <a:pPr eaLnBrk="1" hangingPunct="1"/>
            <a:endParaRPr lang="en-US" dirty="0" smtClean="0">
              <a:latin typeface="Helvetica" charset="0"/>
              <a:cs typeface="Helvetica" charset="0"/>
            </a:endParaRPr>
          </a:p>
          <a:p>
            <a:pPr eaLnBrk="1" hangingPunct="1"/>
            <a:r>
              <a:rPr lang="en-US" dirty="0" err="1" smtClean="0">
                <a:latin typeface="Helvetica" charset="0"/>
                <a:cs typeface="Helvetica" charset="0"/>
              </a:rPr>
              <a:t>Heliosphere</a:t>
            </a:r>
            <a:r>
              <a:rPr lang="en-US" dirty="0" smtClean="0">
                <a:latin typeface="Helvetica" charset="0"/>
                <a:cs typeface="Helvetica" charset="0"/>
              </a:rPr>
              <a:t>: 			~ 100 au</a:t>
            </a:r>
          </a:p>
          <a:p>
            <a:pPr eaLnBrk="1" hangingPunct="1"/>
            <a:r>
              <a:rPr lang="en-US" dirty="0" smtClean="0">
                <a:latin typeface="Helvetica" charset="0"/>
                <a:cs typeface="Helvetica" charset="0"/>
              </a:rPr>
              <a:t>From Sun to Saturn: 	~ 10 au</a:t>
            </a:r>
          </a:p>
          <a:p>
            <a:pPr eaLnBrk="1" hangingPunct="1"/>
            <a:r>
              <a:rPr lang="en-US" dirty="0" smtClean="0">
                <a:latin typeface="Helvetica" charset="0"/>
                <a:cs typeface="Helvetica" charset="0"/>
              </a:rPr>
              <a:t>From Sun to Jupiter:	~ 5 au</a:t>
            </a:r>
          </a:p>
          <a:p>
            <a:pPr eaLnBrk="1" hangingPunct="1"/>
            <a:r>
              <a:rPr lang="en-US" b="1" dirty="0" smtClean="0">
                <a:latin typeface="Helvetica" charset="0"/>
                <a:cs typeface="Helvetica" charset="0"/>
              </a:rPr>
              <a:t>From Sun to Earth: 	   1 au ~ 150,000,000 km</a:t>
            </a:r>
          </a:p>
          <a:p>
            <a:pPr eaLnBrk="1" hangingPunct="1"/>
            <a:endParaRPr lang="en-US" dirty="0" smtClean="0">
              <a:latin typeface="Helvetica" charset="0"/>
              <a:cs typeface="Helvetica" charset="0"/>
            </a:endParaRPr>
          </a:p>
          <a:p>
            <a:pPr marL="0" indent="0" eaLnBrk="1" hangingPunct="1">
              <a:spcAft>
                <a:spcPts val="0"/>
              </a:spcAft>
            </a:pPr>
            <a:r>
              <a:rPr lang="en-US" dirty="0" smtClean="0">
                <a:latin typeface="Helvetica" charset="0"/>
                <a:cs typeface="Helvetica" charset="0"/>
              </a:rPr>
              <a:t>1 </a:t>
            </a:r>
            <a:r>
              <a:rPr lang="en-US" dirty="0" err="1" smtClean="0">
                <a:latin typeface="Helvetica" charset="0"/>
                <a:cs typeface="Helvetica" charset="0"/>
              </a:rPr>
              <a:t>a.u</a:t>
            </a:r>
            <a:r>
              <a:rPr lang="en-US" dirty="0" smtClean="0">
                <a:latin typeface="Helvetica" charset="0"/>
                <a:cs typeface="Helvetica" charset="0"/>
              </a:rPr>
              <a:t>				 ~ 200 Solar radii (</a:t>
            </a:r>
            <a:r>
              <a:rPr lang="en-US" dirty="0" err="1" smtClean="0">
                <a:latin typeface="Helvetica" charset="0"/>
                <a:cs typeface="Helvetica" charset="0"/>
              </a:rPr>
              <a:t>Rs</a:t>
            </a:r>
            <a:r>
              <a:rPr lang="en-US" dirty="0" smtClean="0">
                <a:latin typeface="Helvetica" charset="0"/>
                <a:cs typeface="Helvetica" charset="0"/>
              </a:rPr>
              <a:t>)</a:t>
            </a:r>
          </a:p>
          <a:p>
            <a:pPr marL="0" indent="0" eaLnBrk="1" hangingPunct="1">
              <a:spcAft>
                <a:spcPts val="0"/>
              </a:spcAft>
            </a:pPr>
            <a:r>
              <a:rPr lang="en-US" dirty="0" smtClean="0">
                <a:latin typeface="Helvetica" charset="0"/>
                <a:cs typeface="Helvetica" charset="0"/>
              </a:rPr>
              <a:t>1 Solar radius 			 ~ 110 Earth radii (Re)</a:t>
            </a:r>
          </a:p>
          <a:p>
            <a:pPr marL="0" indent="0" eaLnBrk="1" hangingPunct="1">
              <a:spcAft>
                <a:spcPts val="0"/>
              </a:spcAft>
            </a:pPr>
            <a:r>
              <a:rPr lang="en-US" b="1" dirty="0" smtClean="0">
                <a:latin typeface="Helvetica" charset="0"/>
                <a:cs typeface="Helvetica" charset="0"/>
              </a:rPr>
              <a:t>1 Earth’s radius (Re) 	 = 6370 km</a:t>
            </a:r>
          </a:p>
          <a:p>
            <a:pPr marL="0" indent="0" eaLnBrk="1" hangingPunct="1">
              <a:spcAft>
                <a:spcPts val="0"/>
              </a:spcAft>
            </a:pPr>
            <a:endParaRPr lang="en-US" b="1" dirty="0" smtClean="0">
              <a:latin typeface="Helvetica" charset="0"/>
              <a:cs typeface="Helvetica" charset="0"/>
            </a:endParaRPr>
          </a:p>
          <a:p>
            <a:pPr marL="0" indent="0" eaLnBrk="1" hangingPunct="1">
              <a:spcAft>
                <a:spcPts val="0"/>
              </a:spcAft>
            </a:pPr>
            <a:r>
              <a:rPr lang="en-US" dirty="0" smtClean="0">
                <a:latin typeface="Helvetica" charset="0"/>
                <a:cs typeface="Helvetica" charset="0"/>
              </a:rPr>
              <a:t>Geosynchronous orbit 	    6.6 Re</a:t>
            </a:r>
          </a:p>
          <a:p>
            <a:pPr marL="0" indent="0" eaLnBrk="1" hangingPunct="1">
              <a:spcAft>
                <a:spcPts val="0"/>
              </a:spcAft>
            </a:pPr>
            <a:r>
              <a:rPr lang="en-US" dirty="0" smtClean="0">
                <a:latin typeface="Helvetica" charset="0"/>
                <a:cs typeface="Helvetica" charset="0"/>
              </a:rPr>
              <a:t>Kinetic scales: 		 ~100 m – 0.1 Re</a:t>
            </a:r>
          </a:p>
          <a:p>
            <a:pPr marL="0" indent="0" eaLnBrk="1" hangingPunct="1">
              <a:spcAft>
                <a:spcPts val="0"/>
              </a:spcAft>
            </a:pPr>
            <a:r>
              <a:rPr lang="en-US" dirty="0" smtClean="0">
                <a:latin typeface="Helvetica" charset="0"/>
                <a:cs typeface="Helvetica" charset="0"/>
              </a:rPr>
              <a:t>(</a:t>
            </a:r>
            <a:r>
              <a:rPr lang="en-US" sz="1400" dirty="0" smtClean="0">
                <a:latin typeface="Helvetica" charset="0"/>
                <a:cs typeface="Helvetica" charset="0"/>
              </a:rPr>
              <a:t>depending on particle mass, energy, local magnetic field strength)</a:t>
            </a:r>
          </a:p>
          <a:p>
            <a:pPr marL="0" indent="0" eaLnBrk="1" hangingPunct="1">
              <a:spcAft>
                <a:spcPts val="0"/>
              </a:spcAft>
            </a:pPr>
            <a:endParaRPr lang="en-US" sz="1400" dirty="0" smtClean="0">
              <a:latin typeface="Helvetica" charset="0"/>
              <a:cs typeface="Helvetica" charset="0"/>
            </a:endParaRPr>
          </a:p>
          <a:p>
            <a:pPr marL="0" indent="0" eaLnBrk="1" hangingPunct="1">
              <a:spcAft>
                <a:spcPts val="0"/>
              </a:spcAft>
            </a:pPr>
            <a:r>
              <a:rPr lang="en-US" sz="1400" dirty="0" smtClean="0">
                <a:latin typeface="Helvetica" charset="0"/>
                <a:cs typeface="Helvetica" charset="0"/>
              </a:rPr>
              <a:t>Diversity of spatial scales</a:t>
            </a:r>
            <a:r>
              <a:rPr lang="en-US" sz="1400" baseline="0" dirty="0" smtClean="0">
                <a:latin typeface="Helvetica" charset="0"/>
                <a:cs typeface="Helvetica" charset="0"/>
              </a:rPr>
              <a:t> (</a:t>
            </a:r>
            <a:r>
              <a:rPr lang="en-US" sz="1400" dirty="0" smtClean="0">
                <a:latin typeface="Helvetica" charset="0"/>
                <a:cs typeface="Helvetica" charset="0"/>
              </a:rPr>
              <a:t>more</a:t>
            </a:r>
            <a:r>
              <a:rPr lang="en-US" sz="1400" baseline="0" dirty="0" smtClean="0">
                <a:latin typeface="Helvetica" charset="0"/>
                <a:cs typeface="Helvetica" charset="0"/>
              </a:rPr>
              <a:t> that 10 orders of magnitude).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baseline="0" dirty="0" smtClean="0">
              <a:latin typeface="Helvetica" charset="0"/>
              <a:cs typeface="Helvetica"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400" baseline="0" dirty="0" smtClean="0">
                <a:latin typeface="Helvetica" charset="0"/>
                <a:cs typeface="Helvetica" charset="0"/>
              </a:rPr>
              <a:t>For comparison: t</a:t>
            </a:r>
            <a:r>
              <a:rPr lang="en-US" sz="1400" baseline="0" dirty="0" smtClean="0"/>
              <a:t>errestrial weather spatial domain is about 30 km thick (wrapped around the Earth).</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latin typeface="+mn-lt"/>
                <a:ea typeface="+mn-ea"/>
                <a:cs typeface="+mn-cs"/>
              </a:rPr>
              <a:t>Typical clouds extend no further than only 10 km, about the height of Mt. Everest. </a:t>
            </a:r>
            <a:endParaRPr lang="en-US" sz="1400" dirty="0" smtClean="0">
              <a:latin typeface="Helvetica" charset="0"/>
              <a:cs typeface="Helvetica"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b="1" baseline="0" dirty="0" smtClean="0"/>
              <a:t>No wonder that understanding and  forecasting space weather is a serious challenge.</a:t>
            </a:r>
          </a:p>
          <a:p>
            <a:pPr marL="0" indent="0" eaLnBrk="1" hangingPunct="1">
              <a:spcAft>
                <a:spcPts val="0"/>
              </a:spcAft>
            </a:pPr>
            <a:endParaRPr lang="en-US" sz="1400" b="1" dirty="0" smtClean="0">
              <a:latin typeface="Helvetica" charset="0"/>
              <a:cs typeface="Helvetica" charset="0"/>
            </a:endParaRPr>
          </a:p>
        </p:txBody>
      </p:sp>
      <p:sp>
        <p:nvSpPr>
          <p:cNvPr id="4" name="Slide Number Placeholder 3"/>
          <p:cNvSpPr>
            <a:spLocks noGrp="1"/>
          </p:cNvSpPr>
          <p:nvPr>
            <p:ph type="sldNum" sz="quarter" idx="10"/>
          </p:nvPr>
        </p:nvSpPr>
        <p:spPr/>
        <p:txBody>
          <a:bodyPr/>
          <a:lstStyle/>
          <a:p>
            <a:fld id="{BD1E533B-AA21-8E4E-A465-221A79D3646B}" type="slidenum">
              <a:rPr lang="en-US" smtClean="0"/>
              <a:pPr/>
              <a:t>4</a:t>
            </a:fld>
            <a:endParaRPr lang="en-US"/>
          </a:p>
        </p:txBody>
      </p:sp>
    </p:spTree>
    <p:extLst>
      <p:ext uri="{BB962C8B-B14F-4D97-AF65-F5344CB8AC3E}">
        <p14:creationId xmlns:p14="http://schemas.microsoft.com/office/powerpoint/2010/main" val="1591385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95BE0E6-92A0-0B4D-9A1D-C53DBC515BEA}" type="slidenum">
              <a:rPr lang="en-US" smtClean="0"/>
              <a:pPr>
                <a:defRPr/>
              </a:pPr>
              <a:t>5</a:t>
            </a:fld>
            <a:endParaRPr lang="en-US"/>
          </a:p>
        </p:txBody>
      </p:sp>
    </p:spTree>
    <p:extLst>
      <p:ext uri="{BB962C8B-B14F-4D97-AF65-F5344CB8AC3E}">
        <p14:creationId xmlns:p14="http://schemas.microsoft.com/office/powerpoint/2010/main" val="3735856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address the issue of diversity of special scales the </a:t>
            </a:r>
            <a:r>
              <a:rPr lang="en-US" baseline="0" dirty="0" err="1" smtClean="0"/>
              <a:t>heliosphere</a:t>
            </a:r>
            <a:r>
              <a:rPr lang="en-US" baseline="0" dirty="0" smtClean="0"/>
              <a:t> is divided (for modeling purposes) into subdomains. </a:t>
            </a:r>
          </a:p>
          <a:p>
            <a:r>
              <a:rPr lang="en-US" sz="1200" baseline="0" dirty="0" smtClean="0"/>
              <a:t>Different levels of approximations is required in different sub-domains depending on the underlying physical process.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There is  a strong coupling between some subdomains</a:t>
            </a:r>
          </a:p>
          <a:p>
            <a:endParaRPr lang="en-US" baseline="0" dirty="0" smtClean="0"/>
          </a:p>
          <a:p>
            <a:r>
              <a:rPr lang="en-US" baseline="0" dirty="0" smtClean="0"/>
              <a:t>To trace CME propagation from the solar corona to the Earth’s upper atmosphere – coupling model chain are required. </a:t>
            </a:r>
          </a:p>
          <a:p>
            <a:r>
              <a:rPr lang="en-US" baseline="0" dirty="0" smtClean="0"/>
              <a:t>Community is building “Space Weather Modeling Frameworks”.</a:t>
            </a:r>
          </a:p>
          <a:p>
            <a:endParaRPr lang="en-US" dirty="0"/>
          </a:p>
        </p:txBody>
      </p:sp>
      <p:sp>
        <p:nvSpPr>
          <p:cNvPr id="4" name="Slide Number Placeholder 3"/>
          <p:cNvSpPr>
            <a:spLocks noGrp="1"/>
          </p:cNvSpPr>
          <p:nvPr>
            <p:ph type="sldNum" sz="quarter" idx="10"/>
          </p:nvPr>
        </p:nvSpPr>
        <p:spPr/>
        <p:txBody>
          <a:bodyPr/>
          <a:lstStyle/>
          <a:p>
            <a:pPr>
              <a:defRPr/>
            </a:pPr>
            <a:fld id="{095BE0E6-92A0-0B4D-9A1D-C53DBC515BEA}" type="slidenum">
              <a:rPr lang="en-US" smtClean="0"/>
              <a:pPr>
                <a:defRPr/>
              </a:pPr>
              <a:t>6</a:t>
            </a:fld>
            <a:endParaRPr lang="en-US"/>
          </a:p>
        </p:txBody>
      </p:sp>
    </p:spTree>
    <p:extLst>
      <p:ext uri="{BB962C8B-B14F-4D97-AF65-F5344CB8AC3E}">
        <p14:creationId xmlns:p14="http://schemas.microsoft.com/office/powerpoint/2010/main" val="3735856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Models sorted by domain at the CCMC website: </a:t>
            </a:r>
          </a:p>
          <a:p>
            <a:r>
              <a:rPr lang="en-US" b="1" baseline="0" dirty="0" smtClean="0"/>
              <a:t>http://</a:t>
            </a:r>
            <a:r>
              <a:rPr lang="en-US" b="1" baseline="0" dirty="0" err="1" smtClean="0"/>
              <a:t>ccmc.gsfc.nasa.gov</a:t>
            </a:r>
            <a:endParaRPr lang="en-US" b="1" baseline="0" dirty="0" smtClean="0"/>
          </a:p>
        </p:txBody>
      </p:sp>
      <p:sp>
        <p:nvSpPr>
          <p:cNvPr id="4" name="Slide Number Placeholder 3"/>
          <p:cNvSpPr>
            <a:spLocks noGrp="1"/>
          </p:cNvSpPr>
          <p:nvPr>
            <p:ph type="sldNum" sz="quarter" idx="10"/>
          </p:nvPr>
        </p:nvSpPr>
        <p:spPr/>
        <p:txBody>
          <a:bodyPr/>
          <a:lstStyle/>
          <a:p>
            <a:fld id="{BD1E533B-AA21-8E4E-A465-221A79D3646B}" type="slidenum">
              <a:rPr lang="en-US" smtClean="0"/>
              <a:pPr/>
              <a:t>10</a:t>
            </a:fld>
            <a:endParaRPr lang="en-US"/>
          </a:p>
        </p:txBody>
      </p:sp>
    </p:spTree>
    <p:extLst>
      <p:ext uri="{BB962C8B-B14F-4D97-AF65-F5344CB8AC3E}">
        <p14:creationId xmlns:p14="http://schemas.microsoft.com/office/powerpoint/2010/main" val="1599571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Solar </a:t>
            </a:r>
            <a:r>
              <a:rPr lang="en-US" dirty="0" err="1" smtClean="0"/>
              <a:t>magnetograms</a:t>
            </a:r>
            <a:r>
              <a:rPr lang="en-US" baseline="0" dirty="0" smtClean="0"/>
              <a:t> are used as input for models of </a:t>
            </a:r>
            <a:r>
              <a:rPr lang="en-US" dirty="0" smtClean="0"/>
              <a:t>Solar Corona</a:t>
            </a:r>
          </a:p>
          <a:p>
            <a:endParaRPr lang="en-US" dirty="0"/>
          </a:p>
        </p:txBody>
      </p:sp>
      <p:sp>
        <p:nvSpPr>
          <p:cNvPr id="4" name="Slide Number Placeholder 3"/>
          <p:cNvSpPr>
            <a:spLocks noGrp="1"/>
          </p:cNvSpPr>
          <p:nvPr>
            <p:ph type="sldNum" sz="quarter" idx="10"/>
          </p:nvPr>
        </p:nvSpPr>
        <p:spPr/>
        <p:txBody>
          <a:bodyPr/>
          <a:lstStyle/>
          <a:p>
            <a:pPr>
              <a:defRPr/>
            </a:pPr>
            <a:fld id="{095BE0E6-92A0-0B4D-9A1D-C53DBC515BEA}" type="slidenum">
              <a:rPr lang="en-US" smtClean="0"/>
              <a:pPr>
                <a:defRPr/>
              </a:pPr>
              <a:t>11</a:t>
            </a:fld>
            <a:endParaRPr lang="en-US"/>
          </a:p>
        </p:txBody>
      </p:sp>
    </p:spTree>
    <p:extLst>
      <p:ext uri="{BB962C8B-B14F-4D97-AF65-F5344CB8AC3E}">
        <p14:creationId xmlns:p14="http://schemas.microsoft.com/office/powerpoint/2010/main" val="724773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Solar Corona models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Helvetica" charset="0"/>
                <a:cs typeface="Helvetica" charset="0"/>
              </a:rPr>
              <a:t>Solar Corona [ </a:t>
            </a:r>
            <a:r>
              <a:rPr lang="en-US" dirty="0" err="1" smtClean="0">
                <a:latin typeface="Helvetica" charset="0"/>
                <a:cs typeface="Helvetica" charset="0"/>
              </a:rPr>
              <a:t>Rs</a:t>
            </a:r>
            <a:r>
              <a:rPr lang="en-US" dirty="0" smtClean="0">
                <a:latin typeface="Helvetica" charset="0"/>
                <a:cs typeface="Helvetica" charset="0"/>
              </a:rPr>
              <a:t> ]:	 		1-2.5 </a:t>
            </a:r>
            <a:r>
              <a:rPr lang="en-US" dirty="0" err="1" smtClean="0">
                <a:latin typeface="Helvetica" charset="0"/>
                <a:cs typeface="Helvetica" charset="0"/>
              </a:rPr>
              <a:t>Rs</a:t>
            </a:r>
            <a:r>
              <a:rPr lang="en-US" dirty="0" smtClean="0">
                <a:latin typeface="Helvetica" charset="0"/>
                <a:cs typeface="Helvetica" charset="0"/>
              </a:rPr>
              <a:t>,   1-20 </a:t>
            </a:r>
            <a:r>
              <a:rPr lang="en-US" dirty="0" err="1" smtClean="0">
                <a:latin typeface="Helvetica" charset="0"/>
                <a:cs typeface="Helvetica" charset="0"/>
              </a:rPr>
              <a:t>Rs</a:t>
            </a:r>
            <a:endParaRPr lang="en-US" dirty="0" smtClean="0">
              <a:latin typeface="Helvetica" charset="0"/>
              <a:cs typeface="Helvetica" charset="0"/>
            </a:endParaRPr>
          </a:p>
          <a:p>
            <a:endParaRPr lang="en-US" dirty="0"/>
          </a:p>
        </p:txBody>
      </p:sp>
      <p:sp>
        <p:nvSpPr>
          <p:cNvPr id="4" name="Slide Number Placeholder 3"/>
          <p:cNvSpPr>
            <a:spLocks noGrp="1"/>
          </p:cNvSpPr>
          <p:nvPr>
            <p:ph type="sldNum" sz="quarter" idx="10"/>
          </p:nvPr>
        </p:nvSpPr>
        <p:spPr/>
        <p:txBody>
          <a:bodyPr/>
          <a:lstStyle/>
          <a:p>
            <a:fld id="{BD1E533B-AA21-8E4E-A465-221A79D3646B}" type="slidenum">
              <a:rPr lang="en-US" smtClean="0"/>
              <a:pPr/>
              <a:t>12</a:t>
            </a:fld>
            <a:endParaRPr lang="en-US"/>
          </a:p>
        </p:txBody>
      </p:sp>
    </p:spTree>
    <p:extLst>
      <p:ext uri="{BB962C8B-B14F-4D97-AF65-F5344CB8AC3E}">
        <p14:creationId xmlns:p14="http://schemas.microsoft.com/office/powerpoint/2010/main" val="46696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4A8412-72D1-1E4C-BF43-DF18C7D2035C}" type="datetimeFigureOut">
              <a:rPr lang="en-US" smtClean="0"/>
              <a:pPr/>
              <a:t>6/13/16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AFDEA-883E-434F-AEE1-0AE8562FA5B1}" type="slidenum">
              <a:rPr lang="en-US" smtClean="0"/>
              <a:pPr/>
              <a:t>‹#›</a:t>
            </a:fld>
            <a:endParaRPr lang="en-US"/>
          </a:p>
        </p:txBody>
      </p:sp>
    </p:spTree>
    <p:extLst>
      <p:ext uri="{BB962C8B-B14F-4D97-AF65-F5344CB8AC3E}">
        <p14:creationId xmlns:p14="http://schemas.microsoft.com/office/powerpoint/2010/main" val="3229361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4A8412-72D1-1E4C-BF43-DF18C7D2035C}" type="datetimeFigureOut">
              <a:rPr lang="en-US" smtClean="0"/>
              <a:pPr/>
              <a:t>6/13/16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AFDEA-883E-434F-AEE1-0AE8562FA5B1}" type="slidenum">
              <a:rPr lang="en-US" smtClean="0"/>
              <a:pPr/>
              <a:t>‹#›</a:t>
            </a:fld>
            <a:endParaRPr lang="en-US"/>
          </a:p>
        </p:txBody>
      </p:sp>
    </p:spTree>
    <p:extLst>
      <p:ext uri="{BB962C8B-B14F-4D97-AF65-F5344CB8AC3E}">
        <p14:creationId xmlns:p14="http://schemas.microsoft.com/office/powerpoint/2010/main" val="3531279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4A8412-72D1-1E4C-BF43-DF18C7D2035C}" type="datetimeFigureOut">
              <a:rPr lang="en-US" smtClean="0"/>
              <a:pPr/>
              <a:t>6/13/16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AFDEA-883E-434F-AEE1-0AE8562FA5B1}" type="slidenum">
              <a:rPr lang="en-US" smtClean="0"/>
              <a:pPr/>
              <a:t>‹#›</a:t>
            </a:fld>
            <a:endParaRPr lang="en-US"/>
          </a:p>
        </p:txBody>
      </p:sp>
    </p:spTree>
    <p:extLst>
      <p:ext uri="{BB962C8B-B14F-4D97-AF65-F5344CB8AC3E}">
        <p14:creationId xmlns:p14="http://schemas.microsoft.com/office/powerpoint/2010/main" val="1352442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4A8412-72D1-1E4C-BF43-DF18C7D2035C}" type="datetimeFigureOut">
              <a:rPr lang="en-US" smtClean="0"/>
              <a:pPr/>
              <a:t>6/13/16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AFDEA-883E-434F-AEE1-0AE8562FA5B1}" type="slidenum">
              <a:rPr lang="en-US" smtClean="0"/>
              <a:pPr/>
              <a:t>‹#›</a:t>
            </a:fld>
            <a:endParaRPr lang="en-US"/>
          </a:p>
        </p:txBody>
      </p:sp>
    </p:spTree>
    <p:extLst>
      <p:ext uri="{BB962C8B-B14F-4D97-AF65-F5344CB8AC3E}">
        <p14:creationId xmlns:p14="http://schemas.microsoft.com/office/powerpoint/2010/main" val="2312588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4A8412-72D1-1E4C-BF43-DF18C7D2035C}" type="datetimeFigureOut">
              <a:rPr lang="en-US" smtClean="0"/>
              <a:pPr/>
              <a:t>6/13/16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AFDEA-883E-434F-AEE1-0AE8562FA5B1}" type="slidenum">
              <a:rPr lang="en-US" smtClean="0"/>
              <a:pPr/>
              <a:t>‹#›</a:t>
            </a:fld>
            <a:endParaRPr lang="en-US"/>
          </a:p>
        </p:txBody>
      </p:sp>
    </p:spTree>
    <p:extLst>
      <p:ext uri="{BB962C8B-B14F-4D97-AF65-F5344CB8AC3E}">
        <p14:creationId xmlns:p14="http://schemas.microsoft.com/office/powerpoint/2010/main" val="921464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4A8412-72D1-1E4C-BF43-DF18C7D2035C}" type="datetimeFigureOut">
              <a:rPr lang="en-US" smtClean="0"/>
              <a:pPr/>
              <a:t>6/13/16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CAFDEA-883E-434F-AEE1-0AE8562FA5B1}" type="slidenum">
              <a:rPr lang="en-US" smtClean="0"/>
              <a:pPr/>
              <a:t>‹#›</a:t>
            </a:fld>
            <a:endParaRPr lang="en-US"/>
          </a:p>
        </p:txBody>
      </p:sp>
    </p:spTree>
    <p:extLst>
      <p:ext uri="{BB962C8B-B14F-4D97-AF65-F5344CB8AC3E}">
        <p14:creationId xmlns:p14="http://schemas.microsoft.com/office/powerpoint/2010/main" val="3019271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4A8412-72D1-1E4C-BF43-DF18C7D2035C}" type="datetimeFigureOut">
              <a:rPr lang="en-US" smtClean="0"/>
              <a:pPr/>
              <a:t>6/13/16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CAFDEA-883E-434F-AEE1-0AE8562FA5B1}" type="slidenum">
              <a:rPr lang="en-US" smtClean="0"/>
              <a:pPr/>
              <a:t>‹#›</a:t>
            </a:fld>
            <a:endParaRPr lang="en-US"/>
          </a:p>
        </p:txBody>
      </p:sp>
    </p:spTree>
    <p:extLst>
      <p:ext uri="{BB962C8B-B14F-4D97-AF65-F5344CB8AC3E}">
        <p14:creationId xmlns:p14="http://schemas.microsoft.com/office/powerpoint/2010/main" val="2069445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4A8412-72D1-1E4C-BF43-DF18C7D2035C}" type="datetimeFigureOut">
              <a:rPr lang="en-US" smtClean="0"/>
              <a:pPr/>
              <a:t>6/13/16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CAFDEA-883E-434F-AEE1-0AE8562FA5B1}" type="slidenum">
              <a:rPr lang="en-US" smtClean="0"/>
              <a:pPr/>
              <a:t>‹#›</a:t>
            </a:fld>
            <a:endParaRPr lang="en-US"/>
          </a:p>
        </p:txBody>
      </p:sp>
    </p:spTree>
    <p:extLst>
      <p:ext uri="{BB962C8B-B14F-4D97-AF65-F5344CB8AC3E}">
        <p14:creationId xmlns:p14="http://schemas.microsoft.com/office/powerpoint/2010/main" val="1767415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4A8412-72D1-1E4C-BF43-DF18C7D2035C}" type="datetimeFigureOut">
              <a:rPr lang="en-US" smtClean="0"/>
              <a:pPr/>
              <a:t>6/13/16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CAFDEA-883E-434F-AEE1-0AE8562FA5B1}" type="slidenum">
              <a:rPr lang="en-US" smtClean="0"/>
              <a:pPr/>
              <a:t>‹#›</a:t>
            </a:fld>
            <a:endParaRPr lang="en-US"/>
          </a:p>
        </p:txBody>
      </p:sp>
    </p:spTree>
    <p:extLst>
      <p:ext uri="{BB962C8B-B14F-4D97-AF65-F5344CB8AC3E}">
        <p14:creationId xmlns:p14="http://schemas.microsoft.com/office/powerpoint/2010/main" val="2564809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4A8412-72D1-1E4C-BF43-DF18C7D2035C}" type="datetimeFigureOut">
              <a:rPr lang="en-US" smtClean="0"/>
              <a:pPr/>
              <a:t>6/13/16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CAFDEA-883E-434F-AEE1-0AE8562FA5B1}" type="slidenum">
              <a:rPr lang="en-US" smtClean="0"/>
              <a:pPr/>
              <a:t>‹#›</a:t>
            </a:fld>
            <a:endParaRPr lang="en-US"/>
          </a:p>
        </p:txBody>
      </p:sp>
    </p:spTree>
    <p:extLst>
      <p:ext uri="{BB962C8B-B14F-4D97-AF65-F5344CB8AC3E}">
        <p14:creationId xmlns:p14="http://schemas.microsoft.com/office/powerpoint/2010/main" val="3955753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4A8412-72D1-1E4C-BF43-DF18C7D2035C}" type="datetimeFigureOut">
              <a:rPr lang="en-US" smtClean="0"/>
              <a:pPr/>
              <a:t>6/13/16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CAFDEA-883E-434F-AEE1-0AE8562FA5B1}" type="slidenum">
              <a:rPr lang="en-US" smtClean="0"/>
              <a:pPr/>
              <a:t>‹#›</a:t>
            </a:fld>
            <a:endParaRPr lang="en-US"/>
          </a:p>
        </p:txBody>
      </p:sp>
    </p:spTree>
    <p:extLst>
      <p:ext uri="{BB962C8B-B14F-4D97-AF65-F5344CB8AC3E}">
        <p14:creationId xmlns:p14="http://schemas.microsoft.com/office/powerpoint/2010/main" val="13957846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4A8412-72D1-1E4C-BF43-DF18C7D2035C}" type="datetimeFigureOut">
              <a:rPr lang="en-US" smtClean="0"/>
              <a:pPr/>
              <a:t>6/13/16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CAFDEA-883E-434F-AEE1-0AE8562FA5B1}" type="slidenum">
              <a:rPr lang="en-US" smtClean="0"/>
              <a:pPr/>
              <a:t>‹#›</a:t>
            </a:fld>
            <a:endParaRPr lang="en-US"/>
          </a:p>
        </p:txBody>
      </p:sp>
    </p:spTree>
    <p:extLst>
      <p:ext uri="{BB962C8B-B14F-4D97-AF65-F5344CB8AC3E}">
        <p14:creationId xmlns:p14="http://schemas.microsoft.com/office/powerpoint/2010/main" val="22032093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file://localhost/%13NASA%20Logo%20small.gif%20%20%20%20%20%20%20%20%20%20%20%20%20%20%20%20%20%20%20%20%20%20%20%20%20%20%20%20%20%20%20%20%20%20%20%20%20%20%20%20%20%20%20%2000003952%11STAAC%20Graphics%20MP%20%20%20%20%20%20%20%20%20%20%20%20%20%20ABA78158" TargetMode="External"/><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5" Type="http://schemas.openxmlformats.org/officeDocument/2006/relationships/image" Target="../media/image19.tiff"/><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0.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1.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1.xml"/><Relationship Id="rId5" Type="http://schemas.openxmlformats.org/officeDocument/2006/relationships/image" Target="../media/image23.png"/><Relationship Id="rId1" Type="http://schemas.microsoft.com/office/2007/relationships/media" Target="../media/media1.gif"/><Relationship Id="rId2" Type="http://schemas.openxmlformats.org/officeDocument/2006/relationships/video" Target="../media/media1.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tiff"/></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7.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8.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tiff"/><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ccmc.gsfc.nasa.gov/"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ccmc.gsfc.nasa.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8.tiff"/><Relationship Id="rId9"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4.tiff"/><Relationship Id="rId5" Type="http://schemas.openxmlformats.org/officeDocument/2006/relationships/image" Target="../media/image15.png"/><Relationship Id="rId6" Type="http://schemas.openxmlformats.org/officeDocument/2006/relationships/image" Target="../media/image16.tiff"/><Relationship Id="rId7" Type="http://schemas.openxmlformats.org/officeDocument/2006/relationships/image" Target="../media/image17.png"/><Relationship Id="rId8" Type="http://schemas.openxmlformats.org/officeDocument/2006/relationships/image" Target="../media/image18.tiff"/><Relationship Id="rId9"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1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bwMode="auto">
          <a:xfrm>
            <a:off x="963586" y="2734719"/>
            <a:ext cx="6802970" cy="1761074"/>
          </a:xfrm>
          <a:prstGeom prst="rect">
            <a:avLst/>
          </a:prstGeom>
          <a:noFill/>
          <a:ln w="9525">
            <a:noFill/>
            <a:miter lim="800000"/>
            <a:headEnd/>
            <a:tailEnd/>
          </a:ln>
          <a:effectLst>
            <a:outerShdw blurRad="25400" dist="25399" dir="2700000" algn="ctr" rotWithShape="0">
              <a:schemeClr val="tx1">
                <a:alpha val="80000"/>
              </a:schemeClr>
            </a:outerShdw>
          </a:effectLst>
        </p:spPr>
        <p:txBody>
          <a:bodyPr anchor="ct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defRPr/>
            </a:pPr>
            <a:r>
              <a:rPr lang="en-US" sz="3500" dirty="0" smtClean="0">
                <a:solidFill>
                  <a:srgbClr val="0F75BC"/>
                </a:solidFill>
                <a:latin typeface="Helvetica"/>
                <a:cs typeface="Helvetica"/>
              </a:rPr>
              <a:t> </a:t>
            </a:r>
            <a:r>
              <a:rPr lang="en-US" sz="3500" dirty="0" smtClean="0">
                <a:solidFill>
                  <a:srgbClr val="0F75BC"/>
                </a:solidFill>
                <a:latin typeface="Helvetica"/>
                <a:cs typeface="Helvetica"/>
              </a:rPr>
              <a:t>Tour of CCMC Models.</a:t>
            </a:r>
          </a:p>
          <a:p>
            <a:pPr algn="ctr">
              <a:lnSpc>
                <a:spcPct val="90000"/>
              </a:lnSpc>
              <a:defRPr/>
            </a:pPr>
            <a:r>
              <a:rPr lang="en-US" sz="3500" dirty="0" smtClean="0">
                <a:solidFill>
                  <a:srgbClr val="0F75BC"/>
                </a:solidFill>
                <a:latin typeface="Helvetica"/>
                <a:cs typeface="Helvetica"/>
              </a:rPr>
              <a:t>Runs-on-Request:</a:t>
            </a:r>
          </a:p>
          <a:p>
            <a:pPr algn="ctr">
              <a:lnSpc>
                <a:spcPct val="90000"/>
              </a:lnSpc>
              <a:defRPr/>
            </a:pPr>
            <a:r>
              <a:rPr lang="en-US" sz="3500" dirty="0" smtClean="0">
                <a:solidFill>
                  <a:srgbClr val="0F75BC"/>
                </a:solidFill>
                <a:latin typeface="Helvetica"/>
                <a:cs typeface="Helvetica"/>
              </a:rPr>
              <a:t>Global Magnetosphere Models </a:t>
            </a:r>
            <a:endParaRPr lang="en-US" sz="3500" dirty="0" smtClean="0">
              <a:solidFill>
                <a:srgbClr val="FF0000"/>
              </a:solidFill>
              <a:latin typeface="Helvetica"/>
              <a:cs typeface="Helvetica"/>
            </a:endParaRPr>
          </a:p>
        </p:txBody>
      </p:sp>
      <p:pic>
        <p:nvPicPr>
          <p:cNvPr id="4" name="Picture 3" descr="CCMC_image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259"/>
            <a:ext cx="9220200" cy="1219200"/>
          </a:xfrm>
          <a:prstGeom prst="rect">
            <a:avLst/>
          </a:prstGeom>
        </p:spPr>
      </p:pic>
      <p:sp>
        <p:nvSpPr>
          <p:cNvPr id="21" name="Title 1"/>
          <p:cNvSpPr txBox="1">
            <a:spLocks/>
          </p:cNvSpPr>
          <p:nvPr/>
        </p:nvSpPr>
        <p:spPr bwMode="auto">
          <a:xfrm>
            <a:off x="2374900" y="1625586"/>
            <a:ext cx="3733800" cy="304800"/>
          </a:xfrm>
          <a:prstGeom prst="rect">
            <a:avLst/>
          </a:prstGeom>
          <a:noFill/>
          <a:ln w="9525">
            <a:noFill/>
            <a:miter lim="800000"/>
            <a:headEnd/>
            <a:tailEnd/>
          </a:ln>
          <a:effectLst>
            <a:outerShdw blurRad="25400" dist="25399" dir="2700000" algn="ctr" rotWithShape="0">
              <a:schemeClr val="tx1">
                <a:alpha val="80000"/>
              </a:schemeClr>
            </a:outerShdw>
          </a:effectLst>
        </p:spPr>
        <p:txBody>
          <a:bodyPr anchor="ct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defRPr/>
            </a:pPr>
            <a:endParaRPr lang="en-US" sz="2000" i="1" dirty="0" smtClean="0">
              <a:solidFill>
                <a:srgbClr val="0000FF"/>
              </a:solidFill>
              <a:latin typeface="Helvetica"/>
              <a:cs typeface="Helvetica"/>
            </a:endParaRPr>
          </a:p>
        </p:txBody>
      </p:sp>
      <p:pic>
        <p:nvPicPr>
          <p:cNvPr id="18" name="Picture 17" descr="ccmcLogo.png"/>
          <p:cNvPicPr>
            <a:picLocks noChangeAspect="1"/>
          </p:cNvPicPr>
          <p:nvPr/>
        </p:nvPicPr>
        <p:blipFill>
          <a:blip r:embed="rId4"/>
          <a:stretch>
            <a:fillRect/>
          </a:stretch>
        </p:blipFill>
        <p:spPr>
          <a:xfrm>
            <a:off x="7766556" y="558790"/>
            <a:ext cx="1121046" cy="941125"/>
          </a:xfrm>
          <a:prstGeom prst="rect">
            <a:avLst/>
          </a:prstGeom>
        </p:spPr>
      </p:pic>
      <p:sp>
        <p:nvSpPr>
          <p:cNvPr id="9" name="Text Box 26"/>
          <p:cNvSpPr txBox="1">
            <a:spLocks noChangeArrowheads="1"/>
          </p:cNvSpPr>
          <p:nvPr/>
        </p:nvSpPr>
        <p:spPr bwMode="auto">
          <a:xfrm>
            <a:off x="767854" y="4583105"/>
            <a:ext cx="73940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2800" i="1" u="sng" dirty="0" smtClean="0">
                <a:solidFill>
                  <a:schemeClr val="tx1">
                    <a:lumMod val="95000"/>
                    <a:lumOff val="5000"/>
                  </a:schemeClr>
                </a:solidFill>
                <a:latin typeface="Helvetica Neue"/>
                <a:cs typeface="Helvetica Neue"/>
              </a:rPr>
              <a:t>Masha Kuznetsova</a:t>
            </a:r>
            <a:r>
              <a:rPr lang="en-US" sz="2800" i="1" dirty="0" smtClean="0">
                <a:solidFill>
                  <a:schemeClr val="tx1">
                    <a:lumMod val="95000"/>
                    <a:lumOff val="5000"/>
                  </a:schemeClr>
                </a:solidFill>
                <a:latin typeface="Helvetica Neue"/>
                <a:cs typeface="Helvetica Neue"/>
              </a:rPr>
              <a:t>   &amp; CCMC Team</a:t>
            </a:r>
            <a:r>
              <a:rPr lang="en-US" i="1" dirty="0" smtClean="0">
                <a:solidFill>
                  <a:schemeClr val="tx1">
                    <a:lumMod val="95000"/>
                    <a:lumOff val="5000"/>
                  </a:schemeClr>
                </a:solidFill>
                <a:latin typeface="Helvetica Neue"/>
                <a:cs typeface="Helvetica Neue"/>
              </a:rPr>
              <a:t> </a:t>
            </a:r>
          </a:p>
        </p:txBody>
      </p:sp>
      <p:sp>
        <p:nvSpPr>
          <p:cNvPr id="12" name="Text Box 26"/>
          <p:cNvSpPr txBox="1">
            <a:spLocks noChangeArrowheads="1"/>
          </p:cNvSpPr>
          <p:nvPr/>
        </p:nvSpPr>
        <p:spPr bwMode="auto">
          <a:xfrm>
            <a:off x="0" y="-21406"/>
            <a:ext cx="9144000" cy="461665"/>
          </a:xfrm>
          <a:prstGeom prst="rect">
            <a:avLst/>
          </a:prstGeom>
          <a:solidFill>
            <a:schemeClr val="accent1">
              <a:lumMod val="40000"/>
              <a:lumOff val="60000"/>
            </a:schemeClr>
          </a:solidFill>
          <a:ln>
            <a:noFill/>
          </a:ln>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b="1" i="1" dirty="0" smtClean="0">
                <a:solidFill>
                  <a:schemeClr val="accent1">
                    <a:lumMod val="75000"/>
                  </a:schemeClr>
                </a:solidFill>
                <a:latin typeface="Helvetica Neue"/>
                <a:cs typeface="Helvetica Neue"/>
              </a:rPr>
              <a:t>Community Coordinated Modeling Center (CCMC</a:t>
            </a:r>
            <a:r>
              <a:rPr lang="en-US" i="1" dirty="0" smtClean="0">
                <a:solidFill>
                  <a:schemeClr val="tx1">
                    <a:lumMod val="95000"/>
                    <a:lumOff val="5000"/>
                  </a:schemeClr>
                </a:solidFill>
                <a:latin typeface="Helvetica Neue"/>
                <a:cs typeface="Helvetica Neue"/>
              </a:rPr>
              <a:t>)</a:t>
            </a:r>
          </a:p>
        </p:txBody>
      </p:sp>
      <p:pic>
        <p:nvPicPr>
          <p:cNvPr id="10" name="Picture 9" descr="nsf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4058" y="5968997"/>
            <a:ext cx="971029" cy="889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NASA Logo small.gif                                            00003952STAAC Graphics MP              ABA78158:"/>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1055885" y="5910982"/>
            <a:ext cx="980355" cy="863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707290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47510" y="3716965"/>
            <a:ext cx="3713510" cy="369332"/>
          </a:xfrm>
          <a:prstGeom prst="rect">
            <a:avLst/>
          </a:prstGeom>
          <a:noFill/>
        </p:spPr>
        <p:txBody>
          <a:bodyPr wrap="square" rtlCol="0">
            <a:spAutoFit/>
          </a:bodyPr>
          <a:lstStyle/>
          <a:p>
            <a:r>
              <a:rPr lang="en-US" dirty="0" smtClean="0"/>
              <a:t>MODEL ZOOM IN HERE</a:t>
            </a:r>
            <a:endParaRPr lang="en-US" dirty="0"/>
          </a:p>
        </p:txBody>
      </p:sp>
      <p:sp>
        <p:nvSpPr>
          <p:cNvPr id="3" name="Rectangle 6"/>
          <p:cNvSpPr>
            <a:spLocks noChangeArrowheads="1"/>
          </p:cNvSpPr>
          <p:nvPr/>
        </p:nvSpPr>
        <p:spPr bwMode="auto">
          <a:xfrm>
            <a:off x="0" y="228600"/>
            <a:ext cx="9144000" cy="6629400"/>
          </a:xfrm>
          <a:prstGeom prst="rect">
            <a:avLst/>
          </a:prstGeom>
          <a:solidFill>
            <a:schemeClr val="tx1"/>
          </a:solidFill>
          <a:ln w="12700">
            <a:solidFill>
              <a:schemeClr val="tx1"/>
            </a:solidFill>
            <a:round/>
            <a:headEnd/>
            <a:tailEnd/>
          </a:ln>
        </p:spPr>
        <p:txBody>
          <a:bodyPr/>
          <a:lstStyle/>
          <a:p>
            <a:endParaRPr lang="en-US" dirty="0"/>
          </a:p>
        </p:txBody>
      </p:sp>
      <p:pic>
        <p:nvPicPr>
          <p:cNvPr id="6" name="Picture 5" descr="SunEart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06600"/>
            <a:ext cx="9144000" cy="449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04800" y="5257800"/>
            <a:ext cx="6858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WSA</a:t>
            </a:r>
          </a:p>
        </p:txBody>
      </p:sp>
      <p:sp>
        <p:nvSpPr>
          <p:cNvPr id="8" name="TextBox 7"/>
          <p:cNvSpPr txBox="1"/>
          <p:nvPr/>
        </p:nvSpPr>
        <p:spPr>
          <a:xfrm>
            <a:off x="533400" y="2971800"/>
            <a:ext cx="15240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PFSS.Macneice</a:t>
            </a:r>
          </a:p>
        </p:txBody>
      </p:sp>
      <p:sp>
        <p:nvSpPr>
          <p:cNvPr id="9" name="TextBox 8"/>
          <p:cNvSpPr txBox="1"/>
          <p:nvPr/>
        </p:nvSpPr>
        <p:spPr>
          <a:xfrm>
            <a:off x="152400" y="3276600"/>
            <a:ext cx="1447800" cy="307975"/>
          </a:xfrm>
          <a:prstGeom prst="rect">
            <a:avLst/>
          </a:prstGeom>
          <a:noFill/>
        </p:spPr>
        <p:txBody>
          <a:bodyPr anchor="ctr">
            <a:spAutoFit/>
          </a:bodyPr>
          <a:lstStyle/>
          <a:p>
            <a:pPr algn="ctr">
              <a:defRPr/>
            </a:pPr>
            <a:r>
              <a:rPr lang="en-US" sz="1400" dirty="0" smtClean="0">
                <a:solidFill>
                  <a:schemeClr val="bg1"/>
                </a:solidFill>
                <a:latin typeface="Arial"/>
                <a:ea typeface="ＭＳ Ｐゴシック" pitchFamily="-109" charset="-128"/>
                <a:cs typeface="Arial"/>
              </a:rPr>
              <a:t>PFSS.Luhmann</a:t>
            </a:r>
            <a:endParaRPr lang="en-US" sz="1400" dirty="0">
              <a:solidFill>
                <a:schemeClr val="bg1"/>
              </a:solidFill>
              <a:latin typeface="Arial"/>
              <a:ea typeface="ＭＳ Ｐゴシック" pitchFamily="-109" charset="-128"/>
              <a:cs typeface="Arial"/>
            </a:endParaRPr>
          </a:p>
        </p:txBody>
      </p:sp>
      <p:sp>
        <p:nvSpPr>
          <p:cNvPr id="10" name="TextBox 9"/>
          <p:cNvSpPr txBox="1"/>
          <p:nvPr/>
        </p:nvSpPr>
        <p:spPr>
          <a:xfrm>
            <a:off x="0" y="3581400"/>
            <a:ext cx="9906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ANMHD</a:t>
            </a:r>
          </a:p>
        </p:txBody>
      </p:sp>
      <p:sp>
        <p:nvSpPr>
          <p:cNvPr id="11" name="TextBox 10"/>
          <p:cNvSpPr txBox="1"/>
          <p:nvPr/>
        </p:nvSpPr>
        <p:spPr>
          <a:xfrm>
            <a:off x="914400" y="2743200"/>
            <a:ext cx="16764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PFSS.Petrie</a:t>
            </a:r>
          </a:p>
        </p:txBody>
      </p:sp>
      <p:sp>
        <p:nvSpPr>
          <p:cNvPr id="12" name="TextBox 11"/>
          <p:cNvSpPr txBox="1"/>
          <p:nvPr/>
        </p:nvSpPr>
        <p:spPr>
          <a:xfrm>
            <a:off x="0" y="4343400"/>
            <a:ext cx="7620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SRPM</a:t>
            </a:r>
          </a:p>
        </p:txBody>
      </p:sp>
      <p:sp>
        <p:nvSpPr>
          <p:cNvPr id="13" name="TextBox 12"/>
          <p:cNvSpPr txBox="1"/>
          <p:nvPr/>
        </p:nvSpPr>
        <p:spPr>
          <a:xfrm>
            <a:off x="914400" y="6324699"/>
            <a:ext cx="1828800" cy="307777"/>
          </a:xfrm>
          <a:prstGeom prst="rect">
            <a:avLst/>
          </a:prstGeom>
          <a:noFill/>
        </p:spPr>
        <p:txBody>
          <a:bodyPr wrap="square" anchor="ctr">
            <a:spAutoFit/>
          </a:bodyPr>
          <a:lstStyle/>
          <a:p>
            <a:pPr algn="ctr">
              <a:defRPr/>
            </a:pPr>
            <a:r>
              <a:rPr lang="en-US" sz="1400" dirty="0" smtClean="0">
                <a:solidFill>
                  <a:schemeClr val="bg1"/>
                </a:solidFill>
                <a:latin typeface="Arial"/>
                <a:ea typeface="ＭＳ Ｐゴシック" pitchFamily="-109" charset="-128"/>
                <a:cs typeface="Arial"/>
              </a:rPr>
              <a:t>NLFFF.Wiegelmann</a:t>
            </a:r>
            <a:endParaRPr lang="en-US" sz="1400" dirty="0">
              <a:solidFill>
                <a:schemeClr val="bg1"/>
              </a:solidFill>
              <a:latin typeface="Arial"/>
              <a:ea typeface="ＭＳ Ｐゴシック" pitchFamily="-109" charset="-128"/>
              <a:cs typeface="Arial"/>
            </a:endParaRPr>
          </a:p>
        </p:txBody>
      </p:sp>
      <p:sp>
        <p:nvSpPr>
          <p:cNvPr id="14" name="TextBox 13"/>
          <p:cNvSpPr txBox="1"/>
          <p:nvPr/>
        </p:nvSpPr>
        <p:spPr>
          <a:xfrm>
            <a:off x="2933700" y="2865438"/>
            <a:ext cx="16764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ENLIL</a:t>
            </a:r>
          </a:p>
        </p:txBody>
      </p:sp>
      <p:sp>
        <p:nvSpPr>
          <p:cNvPr id="15" name="TextBox 14"/>
          <p:cNvSpPr txBox="1"/>
          <p:nvPr/>
        </p:nvSpPr>
        <p:spPr>
          <a:xfrm>
            <a:off x="2933700" y="5159375"/>
            <a:ext cx="1676400" cy="306388"/>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ENLIL+Cone</a:t>
            </a:r>
          </a:p>
        </p:txBody>
      </p:sp>
      <p:sp>
        <p:nvSpPr>
          <p:cNvPr id="16" name="TextBox 15"/>
          <p:cNvSpPr txBox="1"/>
          <p:nvPr/>
        </p:nvSpPr>
        <p:spPr>
          <a:xfrm>
            <a:off x="3352800" y="4503738"/>
            <a:ext cx="10668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CORHEL</a:t>
            </a:r>
          </a:p>
        </p:txBody>
      </p:sp>
      <p:sp>
        <p:nvSpPr>
          <p:cNvPr id="17" name="TextBox 16"/>
          <p:cNvSpPr txBox="1"/>
          <p:nvPr/>
        </p:nvSpPr>
        <p:spPr>
          <a:xfrm>
            <a:off x="3048000" y="5486400"/>
            <a:ext cx="12192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Heltomo IPS</a:t>
            </a:r>
          </a:p>
        </p:txBody>
      </p:sp>
      <p:sp>
        <p:nvSpPr>
          <p:cNvPr id="18" name="TextBox 17"/>
          <p:cNvSpPr txBox="1"/>
          <p:nvPr/>
        </p:nvSpPr>
        <p:spPr>
          <a:xfrm>
            <a:off x="3276600" y="4830763"/>
            <a:ext cx="13335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Heltomo SMEI</a:t>
            </a:r>
          </a:p>
        </p:txBody>
      </p:sp>
      <p:sp>
        <p:nvSpPr>
          <p:cNvPr id="19" name="TextBox 18"/>
          <p:cNvSpPr txBox="1"/>
          <p:nvPr/>
        </p:nvSpPr>
        <p:spPr>
          <a:xfrm>
            <a:off x="2933700" y="3848100"/>
            <a:ext cx="14859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EXO Solar Wind</a:t>
            </a:r>
          </a:p>
        </p:txBody>
      </p:sp>
      <p:sp>
        <p:nvSpPr>
          <p:cNvPr id="20" name="TextBox 19"/>
          <p:cNvSpPr txBox="1"/>
          <p:nvPr/>
        </p:nvSpPr>
        <p:spPr>
          <a:xfrm>
            <a:off x="1219200" y="2514600"/>
            <a:ext cx="16764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SWMF.SC</a:t>
            </a:r>
          </a:p>
        </p:txBody>
      </p:sp>
      <p:sp>
        <p:nvSpPr>
          <p:cNvPr id="21" name="TextBox 20"/>
          <p:cNvSpPr txBox="1"/>
          <p:nvPr/>
        </p:nvSpPr>
        <p:spPr>
          <a:xfrm>
            <a:off x="3086100" y="5813425"/>
            <a:ext cx="11049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BRYNTRN</a:t>
            </a:r>
          </a:p>
        </p:txBody>
      </p:sp>
      <p:sp>
        <p:nvSpPr>
          <p:cNvPr id="22" name="TextBox 21"/>
          <p:cNvSpPr txBox="1"/>
          <p:nvPr/>
        </p:nvSpPr>
        <p:spPr>
          <a:xfrm>
            <a:off x="2933700" y="4175125"/>
            <a:ext cx="14097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EMMREM</a:t>
            </a:r>
          </a:p>
        </p:txBody>
      </p:sp>
      <p:sp>
        <p:nvSpPr>
          <p:cNvPr id="23" name="TextBox 22"/>
          <p:cNvSpPr txBox="1"/>
          <p:nvPr/>
        </p:nvSpPr>
        <p:spPr>
          <a:xfrm>
            <a:off x="2933700" y="3521075"/>
            <a:ext cx="1181100" cy="306388"/>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PREDICCS</a:t>
            </a:r>
          </a:p>
        </p:txBody>
      </p:sp>
      <p:sp>
        <p:nvSpPr>
          <p:cNvPr id="24" name="TextBox 23"/>
          <p:cNvSpPr txBox="1"/>
          <p:nvPr/>
        </p:nvSpPr>
        <p:spPr>
          <a:xfrm>
            <a:off x="2933700" y="3192463"/>
            <a:ext cx="12573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Posner SEP</a:t>
            </a:r>
          </a:p>
        </p:txBody>
      </p:sp>
      <p:sp>
        <p:nvSpPr>
          <p:cNvPr id="25" name="TextBox 24"/>
          <p:cNvSpPr txBox="1"/>
          <p:nvPr/>
        </p:nvSpPr>
        <p:spPr>
          <a:xfrm>
            <a:off x="152400" y="4953000"/>
            <a:ext cx="7620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ASAP</a:t>
            </a:r>
          </a:p>
        </p:txBody>
      </p:sp>
      <p:sp>
        <p:nvSpPr>
          <p:cNvPr id="26" name="TextBox 25"/>
          <p:cNvSpPr txBox="1"/>
          <p:nvPr/>
        </p:nvSpPr>
        <p:spPr>
          <a:xfrm>
            <a:off x="0" y="3962400"/>
            <a:ext cx="9906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UMASEP</a:t>
            </a:r>
          </a:p>
        </p:txBody>
      </p:sp>
      <p:sp>
        <p:nvSpPr>
          <p:cNvPr id="27" name="TextBox 26"/>
          <p:cNvSpPr txBox="1"/>
          <p:nvPr/>
        </p:nvSpPr>
        <p:spPr>
          <a:xfrm>
            <a:off x="533400" y="5638800"/>
            <a:ext cx="11430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MAGIC</a:t>
            </a:r>
          </a:p>
        </p:txBody>
      </p:sp>
      <p:sp>
        <p:nvSpPr>
          <p:cNvPr id="28" name="TextBox 27"/>
          <p:cNvSpPr txBox="1"/>
          <p:nvPr/>
        </p:nvSpPr>
        <p:spPr>
          <a:xfrm>
            <a:off x="838200" y="6019800"/>
            <a:ext cx="9906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ASSA</a:t>
            </a:r>
          </a:p>
        </p:txBody>
      </p:sp>
      <p:sp>
        <p:nvSpPr>
          <p:cNvPr id="29" name="TextBox 28"/>
          <p:cNvSpPr txBox="1"/>
          <p:nvPr/>
        </p:nvSpPr>
        <p:spPr>
          <a:xfrm>
            <a:off x="152400" y="4648200"/>
            <a:ext cx="6858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MAG4</a:t>
            </a:r>
          </a:p>
        </p:txBody>
      </p:sp>
      <p:sp>
        <p:nvSpPr>
          <p:cNvPr id="30" name="TextBox 29"/>
          <p:cNvSpPr txBox="1"/>
          <p:nvPr/>
        </p:nvSpPr>
        <p:spPr>
          <a:xfrm>
            <a:off x="2895600" y="6096000"/>
            <a:ext cx="11049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SWMF.SH</a:t>
            </a:r>
          </a:p>
        </p:txBody>
      </p:sp>
      <p:sp>
        <p:nvSpPr>
          <p:cNvPr id="31" name="TextBox 30"/>
          <p:cNvSpPr txBox="1"/>
          <p:nvPr/>
        </p:nvSpPr>
        <p:spPr>
          <a:xfrm>
            <a:off x="5181600" y="2346325"/>
            <a:ext cx="16764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GUMICS</a:t>
            </a:r>
          </a:p>
        </p:txBody>
      </p:sp>
      <p:sp>
        <p:nvSpPr>
          <p:cNvPr id="32" name="TextBox 31"/>
          <p:cNvSpPr txBox="1"/>
          <p:nvPr/>
        </p:nvSpPr>
        <p:spPr>
          <a:xfrm>
            <a:off x="4648200" y="5257800"/>
            <a:ext cx="13716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Fok RBE</a:t>
            </a:r>
          </a:p>
        </p:txBody>
      </p:sp>
      <p:sp>
        <p:nvSpPr>
          <p:cNvPr id="33" name="TextBox 32"/>
          <p:cNvSpPr txBox="1"/>
          <p:nvPr/>
        </p:nvSpPr>
        <p:spPr>
          <a:xfrm>
            <a:off x="4572000" y="3581400"/>
            <a:ext cx="12954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SWMF+RCM</a:t>
            </a:r>
          </a:p>
        </p:txBody>
      </p:sp>
      <p:sp>
        <p:nvSpPr>
          <p:cNvPr id="34" name="TextBox 33"/>
          <p:cNvSpPr txBox="1"/>
          <p:nvPr/>
        </p:nvSpPr>
        <p:spPr>
          <a:xfrm>
            <a:off x="5410200" y="4648200"/>
            <a:ext cx="14478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LANLstar</a:t>
            </a:r>
          </a:p>
        </p:txBody>
      </p:sp>
      <p:sp>
        <p:nvSpPr>
          <p:cNvPr id="35" name="TextBox 34"/>
          <p:cNvSpPr txBox="1"/>
          <p:nvPr/>
        </p:nvSpPr>
        <p:spPr>
          <a:xfrm>
            <a:off x="4572000" y="4419600"/>
            <a:ext cx="19812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LFM-MIX-</a:t>
            </a:r>
            <a:r>
              <a:rPr lang="en-US" sz="1400" dirty="0" smtClean="0">
                <a:solidFill>
                  <a:srgbClr val="FFFF00"/>
                </a:solidFill>
                <a:latin typeface="Arial"/>
                <a:ea typeface="ＭＳ Ｐゴシック" pitchFamily="-109" charset="-128"/>
                <a:cs typeface="Arial"/>
              </a:rPr>
              <a:t>TIEGCM</a:t>
            </a:r>
            <a:endParaRPr lang="en-US" sz="1400" dirty="0">
              <a:solidFill>
                <a:srgbClr val="FFFF00"/>
              </a:solidFill>
              <a:latin typeface="Arial"/>
              <a:ea typeface="ＭＳ Ｐゴシック" pitchFamily="-109" charset="-128"/>
              <a:cs typeface="Arial"/>
            </a:endParaRPr>
          </a:p>
        </p:txBody>
      </p:sp>
      <p:sp>
        <p:nvSpPr>
          <p:cNvPr id="36" name="TextBox 35"/>
          <p:cNvSpPr txBox="1"/>
          <p:nvPr/>
        </p:nvSpPr>
        <p:spPr>
          <a:xfrm>
            <a:off x="4572000" y="2971800"/>
            <a:ext cx="16764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OpenGGCM</a:t>
            </a:r>
          </a:p>
        </p:txBody>
      </p:sp>
      <p:sp>
        <p:nvSpPr>
          <p:cNvPr id="37" name="TextBox 36"/>
          <p:cNvSpPr txBox="1"/>
          <p:nvPr/>
        </p:nvSpPr>
        <p:spPr>
          <a:xfrm>
            <a:off x="4343400" y="2651125"/>
            <a:ext cx="13716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LFM-MIX</a:t>
            </a:r>
          </a:p>
        </p:txBody>
      </p:sp>
      <p:sp>
        <p:nvSpPr>
          <p:cNvPr id="38" name="TextBox 37"/>
          <p:cNvSpPr txBox="1"/>
          <p:nvPr/>
        </p:nvSpPr>
        <p:spPr>
          <a:xfrm>
            <a:off x="4191000" y="2346325"/>
            <a:ext cx="11430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LFM-TING</a:t>
            </a:r>
          </a:p>
        </p:txBody>
      </p:sp>
      <p:sp>
        <p:nvSpPr>
          <p:cNvPr id="39" name="TextBox 38"/>
          <p:cNvSpPr txBox="1"/>
          <p:nvPr/>
        </p:nvSpPr>
        <p:spPr>
          <a:xfrm>
            <a:off x="5486400" y="4953000"/>
            <a:ext cx="13716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Tsyganenko</a:t>
            </a:r>
          </a:p>
        </p:txBody>
      </p:sp>
      <p:sp>
        <p:nvSpPr>
          <p:cNvPr id="40" name="TextBox 39"/>
          <p:cNvSpPr txBox="1"/>
          <p:nvPr/>
        </p:nvSpPr>
        <p:spPr>
          <a:xfrm>
            <a:off x="4267200" y="3276600"/>
            <a:ext cx="19812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SWMF+RCM+deltaB</a:t>
            </a:r>
          </a:p>
        </p:txBody>
      </p:sp>
      <p:sp>
        <p:nvSpPr>
          <p:cNvPr id="41" name="TextBox 40"/>
          <p:cNvSpPr txBox="1"/>
          <p:nvPr/>
        </p:nvSpPr>
        <p:spPr>
          <a:xfrm>
            <a:off x="4419600" y="3810000"/>
            <a:ext cx="21336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SWMF+RCM+RBE</a:t>
            </a:r>
          </a:p>
        </p:txBody>
      </p:sp>
      <p:sp>
        <p:nvSpPr>
          <p:cNvPr id="42" name="TextBox 41"/>
          <p:cNvSpPr txBox="1"/>
          <p:nvPr/>
        </p:nvSpPr>
        <p:spPr>
          <a:xfrm>
            <a:off x="4495800" y="4114800"/>
            <a:ext cx="21336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SWMF+RCM+CRCM</a:t>
            </a:r>
          </a:p>
        </p:txBody>
      </p:sp>
      <p:sp>
        <p:nvSpPr>
          <p:cNvPr id="43" name="TextBox 42"/>
          <p:cNvSpPr txBox="1"/>
          <p:nvPr/>
        </p:nvSpPr>
        <p:spPr>
          <a:xfrm>
            <a:off x="4648200" y="4724400"/>
            <a:ext cx="11430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WINDMI</a:t>
            </a:r>
          </a:p>
        </p:txBody>
      </p:sp>
      <p:sp>
        <p:nvSpPr>
          <p:cNvPr id="44" name="TextBox 43"/>
          <p:cNvSpPr txBox="1"/>
          <p:nvPr/>
        </p:nvSpPr>
        <p:spPr>
          <a:xfrm>
            <a:off x="4572000" y="5029200"/>
            <a:ext cx="13716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IGRF</a:t>
            </a:r>
          </a:p>
        </p:txBody>
      </p:sp>
      <p:sp>
        <p:nvSpPr>
          <p:cNvPr id="45" name="TextBox 44"/>
          <p:cNvSpPr txBox="1"/>
          <p:nvPr/>
        </p:nvSpPr>
        <p:spPr>
          <a:xfrm>
            <a:off x="5410200" y="5562600"/>
            <a:ext cx="14478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Apex</a:t>
            </a:r>
          </a:p>
        </p:txBody>
      </p:sp>
      <p:sp>
        <p:nvSpPr>
          <p:cNvPr id="46" name="TextBox 45"/>
          <p:cNvSpPr txBox="1"/>
          <p:nvPr/>
        </p:nvSpPr>
        <p:spPr>
          <a:xfrm>
            <a:off x="4495800" y="5867400"/>
            <a:ext cx="12192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AACGM</a:t>
            </a:r>
          </a:p>
        </p:txBody>
      </p:sp>
      <p:sp>
        <p:nvSpPr>
          <p:cNvPr id="47" name="TextBox 46"/>
          <p:cNvSpPr txBox="1"/>
          <p:nvPr/>
        </p:nvSpPr>
        <p:spPr>
          <a:xfrm>
            <a:off x="4495800" y="5562600"/>
            <a:ext cx="10668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PS VP</a:t>
            </a:r>
          </a:p>
        </p:txBody>
      </p:sp>
      <p:sp>
        <p:nvSpPr>
          <p:cNvPr id="48" name="TextBox 47"/>
          <p:cNvSpPr txBox="1"/>
          <p:nvPr/>
        </p:nvSpPr>
        <p:spPr>
          <a:xfrm>
            <a:off x="5486400" y="5867400"/>
            <a:ext cx="15240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Ovation Prime</a:t>
            </a:r>
          </a:p>
        </p:txBody>
      </p:sp>
      <p:sp>
        <p:nvSpPr>
          <p:cNvPr id="49" name="TextBox 48"/>
          <p:cNvSpPr txBox="1"/>
          <p:nvPr/>
        </p:nvSpPr>
        <p:spPr>
          <a:xfrm>
            <a:off x="5562600" y="5257800"/>
            <a:ext cx="16002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Weigel-deltaB</a:t>
            </a:r>
          </a:p>
        </p:txBody>
      </p:sp>
      <p:sp>
        <p:nvSpPr>
          <p:cNvPr id="50" name="TextBox 49"/>
          <p:cNvSpPr txBox="1"/>
          <p:nvPr/>
        </p:nvSpPr>
        <p:spPr>
          <a:xfrm>
            <a:off x="5638800" y="2667000"/>
            <a:ext cx="6858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GIC</a:t>
            </a:r>
          </a:p>
        </p:txBody>
      </p:sp>
      <p:pic>
        <p:nvPicPr>
          <p:cNvPr id="5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0825"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Rectangle 2"/>
          <p:cNvSpPr txBox="1">
            <a:spLocks noChangeArrowheads="1"/>
          </p:cNvSpPr>
          <p:nvPr/>
        </p:nvSpPr>
        <p:spPr bwMode="auto">
          <a:xfrm>
            <a:off x="228600" y="152400"/>
            <a:ext cx="8686800" cy="914400"/>
          </a:xfrm>
          <a:prstGeom prst="rect">
            <a:avLst/>
          </a:prstGeom>
          <a:noFill/>
          <a:ln w="12700" cap="flat" cmpd="sng" algn="ctr">
            <a:solidFill>
              <a:schemeClr val="bg1"/>
            </a:solidFill>
            <a:prstDash val="solid"/>
            <a:round/>
            <a:headEnd type="none" w="med" len="med"/>
            <a:tailEnd type="none" w="med" len="med"/>
          </a:ln>
          <a:effectLst>
            <a:outerShdw blurRad="25400" dist="25399" dir="2700000" algn="ctr" rotWithShape="0">
              <a:schemeClr val="tx1">
                <a:alpha val="80000"/>
              </a:schemeClr>
            </a:outerShdw>
          </a:effectLst>
        </p:spPr>
        <p:txBody>
          <a:bodyPr anchor="ctr"/>
          <a:lstStyle/>
          <a:p>
            <a:pPr algn="ctr">
              <a:lnSpc>
                <a:spcPct val="90000"/>
              </a:lnSpc>
              <a:defRPr/>
            </a:pPr>
            <a:r>
              <a:rPr lang="en-US" altLang="ja-JP" sz="2800" b="1" dirty="0" smtClean="0">
                <a:solidFill>
                  <a:schemeClr val="bg1"/>
                </a:solidFill>
                <a:latin typeface="Helvetica" pitchFamily="-108" charset="0"/>
                <a:ea typeface="Helvetica" pitchFamily="-108" charset="0"/>
                <a:cs typeface="Helvetica" pitchFamily="-108" charset="0"/>
              </a:rPr>
              <a:t>Expanding Collection of Models at CCMC: &gt; 80</a:t>
            </a:r>
            <a:endParaRPr lang="en-US" altLang="ja-JP" sz="2800" b="1" dirty="0">
              <a:solidFill>
                <a:schemeClr val="bg1"/>
              </a:solidFill>
              <a:latin typeface="Helvetica" pitchFamily="-108" charset="0"/>
              <a:ea typeface="Helvetica" pitchFamily="-108" charset="0"/>
              <a:cs typeface="Helvetica" pitchFamily="-108" charset="0"/>
            </a:endParaRPr>
          </a:p>
        </p:txBody>
      </p:sp>
      <p:sp>
        <p:nvSpPr>
          <p:cNvPr id="57" name="TextBox 56"/>
          <p:cNvSpPr txBox="1"/>
          <p:nvPr/>
        </p:nvSpPr>
        <p:spPr>
          <a:xfrm>
            <a:off x="6858000" y="2209800"/>
            <a:ext cx="9144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SAMI-2</a:t>
            </a:r>
          </a:p>
        </p:txBody>
      </p:sp>
      <p:sp>
        <p:nvSpPr>
          <p:cNvPr id="58" name="TextBox 57"/>
          <p:cNvSpPr txBox="1"/>
          <p:nvPr/>
        </p:nvSpPr>
        <p:spPr>
          <a:xfrm>
            <a:off x="8153400" y="2819400"/>
            <a:ext cx="7239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IRI</a:t>
            </a:r>
          </a:p>
        </p:txBody>
      </p:sp>
      <p:sp>
        <p:nvSpPr>
          <p:cNvPr id="59" name="TextBox 58"/>
          <p:cNvSpPr txBox="1"/>
          <p:nvPr/>
        </p:nvSpPr>
        <p:spPr>
          <a:xfrm>
            <a:off x="7772400" y="3505200"/>
            <a:ext cx="12192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SWACI-TEC</a:t>
            </a:r>
          </a:p>
        </p:txBody>
      </p:sp>
      <p:sp>
        <p:nvSpPr>
          <p:cNvPr id="60" name="TextBox 59"/>
          <p:cNvSpPr txBox="1"/>
          <p:nvPr/>
        </p:nvSpPr>
        <p:spPr>
          <a:xfrm>
            <a:off x="8153400" y="4191000"/>
            <a:ext cx="8382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MSIS</a:t>
            </a:r>
          </a:p>
        </p:txBody>
      </p:sp>
      <p:sp>
        <p:nvSpPr>
          <p:cNvPr id="61" name="TextBox 60"/>
          <p:cNvSpPr txBox="1"/>
          <p:nvPr/>
        </p:nvSpPr>
        <p:spPr>
          <a:xfrm>
            <a:off x="7810500" y="3810000"/>
            <a:ext cx="13335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ABBYNormal</a:t>
            </a:r>
          </a:p>
        </p:txBody>
      </p:sp>
      <p:sp>
        <p:nvSpPr>
          <p:cNvPr id="62" name="TextBox 61"/>
          <p:cNvSpPr txBox="1"/>
          <p:nvPr/>
        </p:nvSpPr>
        <p:spPr>
          <a:xfrm>
            <a:off x="7848600" y="2514600"/>
            <a:ext cx="10668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TIE-GCM</a:t>
            </a:r>
          </a:p>
        </p:txBody>
      </p:sp>
      <p:sp>
        <p:nvSpPr>
          <p:cNvPr id="63" name="TextBox 62"/>
          <p:cNvSpPr txBox="1"/>
          <p:nvPr/>
        </p:nvSpPr>
        <p:spPr>
          <a:xfrm>
            <a:off x="8229600" y="4495800"/>
            <a:ext cx="7239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GITM</a:t>
            </a:r>
          </a:p>
        </p:txBody>
      </p:sp>
      <p:sp>
        <p:nvSpPr>
          <p:cNvPr id="64" name="TextBox 63"/>
          <p:cNvSpPr txBox="1"/>
          <p:nvPr/>
        </p:nvSpPr>
        <p:spPr>
          <a:xfrm>
            <a:off x="7543800" y="3124200"/>
            <a:ext cx="14097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USU-GAIM</a:t>
            </a:r>
          </a:p>
        </p:txBody>
      </p:sp>
      <p:sp>
        <p:nvSpPr>
          <p:cNvPr id="65" name="TextBox 64"/>
          <p:cNvSpPr txBox="1"/>
          <p:nvPr/>
        </p:nvSpPr>
        <p:spPr>
          <a:xfrm>
            <a:off x="7315200" y="2819400"/>
            <a:ext cx="10287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CTIPe</a:t>
            </a:r>
          </a:p>
        </p:txBody>
      </p:sp>
      <p:sp>
        <p:nvSpPr>
          <p:cNvPr id="66" name="TextBox 65"/>
          <p:cNvSpPr txBox="1"/>
          <p:nvPr/>
        </p:nvSpPr>
        <p:spPr>
          <a:xfrm>
            <a:off x="7772400" y="2209800"/>
            <a:ext cx="10668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SAMI-3</a:t>
            </a:r>
          </a:p>
        </p:txBody>
      </p:sp>
      <p:sp>
        <p:nvSpPr>
          <p:cNvPr id="67" name="TextBox 66"/>
          <p:cNvSpPr txBox="1"/>
          <p:nvPr/>
        </p:nvSpPr>
        <p:spPr>
          <a:xfrm>
            <a:off x="8077200" y="4800600"/>
            <a:ext cx="9525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PBMOD</a:t>
            </a:r>
          </a:p>
        </p:txBody>
      </p:sp>
      <p:sp>
        <p:nvSpPr>
          <p:cNvPr id="68" name="TextBox 67"/>
          <p:cNvSpPr txBox="1"/>
          <p:nvPr/>
        </p:nvSpPr>
        <p:spPr>
          <a:xfrm>
            <a:off x="7772400" y="5105400"/>
            <a:ext cx="1371600" cy="307975"/>
          </a:xfrm>
          <a:prstGeom prst="rect">
            <a:avLst/>
          </a:prstGeom>
          <a:noFill/>
        </p:spPr>
        <p:txBody>
          <a:bodyPr anchor="ctr">
            <a:spAutoFit/>
          </a:bodyPr>
          <a:lstStyle/>
          <a:p>
            <a:pPr algn="ctr">
              <a:defRPr/>
            </a:pPr>
            <a:r>
              <a:rPr lang="en-US" sz="1400" b="1" dirty="0">
                <a:solidFill>
                  <a:srgbClr val="66FFFF"/>
                </a:solidFill>
                <a:latin typeface="Arial"/>
                <a:ea typeface="ＭＳ Ｐゴシック" pitchFamily="-109" charset="-128"/>
                <a:cs typeface="Arial"/>
              </a:rPr>
              <a:t>TRIPL-DA</a:t>
            </a:r>
          </a:p>
        </p:txBody>
      </p:sp>
      <p:sp>
        <p:nvSpPr>
          <p:cNvPr id="69" name="TextBox 68"/>
          <p:cNvSpPr txBox="1"/>
          <p:nvPr/>
        </p:nvSpPr>
        <p:spPr>
          <a:xfrm>
            <a:off x="7772400" y="5410200"/>
            <a:ext cx="1371600" cy="307975"/>
          </a:xfrm>
          <a:prstGeom prst="rect">
            <a:avLst/>
          </a:prstGeom>
          <a:noFill/>
        </p:spPr>
        <p:txBody>
          <a:bodyPr anchor="ctr">
            <a:spAutoFit/>
          </a:bodyPr>
          <a:lstStyle/>
          <a:p>
            <a:pPr algn="ctr">
              <a:defRPr/>
            </a:pPr>
            <a:r>
              <a:rPr lang="en-US" sz="1400" b="1" dirty="0">
                <a:solidFill>
                  <a:srgbClr val="66FFFF"/>
                </a:solidFill>
                <a:latin typeface="Arial"/>
                <a:ea typeface="ＭＳ Ｐゴシック" pitchFamily="-109" charset="-128"/>
                <a:cs typeface="Arial"/>
              </a:rPr>
              <a:t>Weimer IE</a:t>
            </a:r>
          </a:p>
        </p:txBody>
      </p:sp>
      <p:sp>
        <p:nvSpPr>
          <p:cNvPr id="70" name="TextBox 69"/>
          <p:cNvSpPr txBox="1"/>
          <p:nvPr/>
        </p:nvSpPr>
        <p:spPr>
          <a:xfrm>
            <a:off x="7391400" y="5715000"/>
            <a:ext cx="1600200" cy="307975"/>
          </a:xfrm>
          <a:prstGeom prst="rect">
            <a:avLst/>
          </a:prstGeom>
          <a:noFill/>
        </p:spPr>
        <p:txBody>
          <a:bodyPr anchor="ctr">
            <a:spAutoFit/>
          </a:bodyPr>
          <a:lstStyle/>
          <a:p>
            <a:pPr algn="ctr">
              <a:defRPr/>
            </a:pPr>
            <a:r>
              <a:rPr lang="en-US" sz="1400" b="1" dirty="0">
                <a:solidFill>
                  <a:srgbClr val="66FFFF"/>
                </a:solidFill>
                <a:latin typeface="Arial"/>
                <a:ea typeface="ＭＳ Ｐゴシック" pitchFamily="-109" charset="-128"/>
                <a:cs typeface="Arial"/>
              </a:rPr>
              <a:t>Weimer-deltaB</a:t>
            </a:r>
          </a:p>
        </p:txBody>
      </p:sp>
      <p:sp>
        <p:nvSpPr>
          <p:cNvPr id="71" name="TextBox 70"/>
          <p:cNvSpPr txBox="1"/>
          <p:nvPr/>
        </p:nvSpPr>
        <p:spPr>
          <a:xfrm>
            <a:off x="7391400" y="6019899"/>
            <a:ext cx="1600200" cy="307777"/>
          </a:xfrm>
          <a:prstGeom prst="rect">
            <a:avLst/>
          </a:prstGeom>
          <a:noFill/>
        </p:spPr>
        <p:txBody>
          <a:bodyPr anchor="ctr">
            <a:spAutoFit/>
          </a:bodyPr>
          <a:lstStyle/>
          <a:p>
            <a:pPr algn="ctr">
              <a:defRPr/>
            </a:pPr>
            <a:r>
              <a:rPr lang="en-US" sz="1400" b="1" dirty="0" smtClean="0">
                <a:solidFill>
                  <a:srgbClr val="66FFFF"/>
                </a:solidFill>
                <a:latin typeface="Arial"/>
                <a:ea typeface="ＭＳ Ｐゴシック" pitchFamily="-109" charset="-128"/>
                <a:cs typeface="Arial"/>
              </a:rPr>
              <a:t>JB2008</a:t>
            </a:r>
          </a:p>
        </p:txBody>
      </p:sp>
      <p:sp>
        <p:nvSpPr>
          <p:cNvPr id="72" name="TextBox 71"/>
          <p:cNvSpPr txBox="1"/>
          <p:nvPr/>
        </p:nvSpPr>
        <p:spPr>
          <a:xfrm>
            <a:off x="7391400" y="6324600"/>
            <a:ext cx="1600200" cy="307975"/>
          </a:xfrm>
          <a:prstGeom prst="rect">
            <a:avLst/>
          </a:prstGeom>
          <a:noFill/>
        </p:spPr>
        <p:txBody>
          <a:bodyPr anchor="ctr">
            <a:spAutoFit/>
          </a:bodyPr>
          <a:lstStyle/>
          <a:p>
            <a:pPr algn="ctr">
              <a:defRPr/>
            </a:pPr>
            <a:r>
              <a:rPr lang="en-US" sz="1400" b="1" dirty="0">
                <a:solidFill>
                  <a:srgbClr val="66FFFF"/>
                </a:solidFill>
                <a:latin typeface="Arial"/>
                <a:ea typeface="ＭＳ Ｐゴシック" pitchFamily="-109" charset="-128"/>
                <a:cs typeface="Arial"/>
              </a:rPr>
              <a:t>COSGROVE-PF</a:t>
            </a:r>
          </a:p>
        </p:txBody>
      </p:sp>
      <p:sp>
        <p:nvSpPr>
          <p:cNvPr id="73" name="TextBox 72"/>
          <p:cNvSpPr txBox="1"/>
          <p:nvPr/>
        </p:nvSpPr>
        <p:spPr>
          <a:xfrm>
            <a:off x="6400800" y="3276600"/>
            <a:ext cx="914400" cy="307975"/>
          </a:xfrm>
          <a:prstGeom prst="rect">
            <a:avLst/>
          </a:prstGeom>
          <a:noFill/>
        </p:spPr>
        <p:txBody>
          <a:bodyPr anchor="ctr">
            <a:spAutoFit/>
          </a:bodyPr>
          <a:lstStyle/>
          <a:p>
            <a:pPr algn="ctr">
              <a:defRPr/>
            </a:pPr>
            <a:r>
              <a:rPr lang="en-US" sz="1400" dirty="0">
                <a:solidFill>
                  <a:schemeClr val="accent1"/>
                </a:solidFill>
                <a:latin typeface="Arial"/>
                <a:ea typeface="ＭＳ Ｐゴシック" pitchFamily="-109" charset="-128"/>
                <a:cs typeface="Arial"/>
              </a:rPr>
              <a:t>RCM</a:t>
            </a:r>
          </a:p>
        </p:txBody>
      </p:sp>
      <p:sp>
        <p:nvSpPr>
          <p:cNvPr id="74" name="TextBox 78"/>
          <p:cNvSpPr txBox="1">
            <a:spLocks noChangeArrowheads="1"/>
          </p:cNvSpPr>
          <p:nvPr/>
        </p:nvSpPr>
        <p:spPr bwMode="auto">
          <a:xfrm>
            <a:off x="6400800" y="3581400"/>
            <a:ext cx="914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000">
                <a:solidFill>
                  <a:schemeClr val="tx1"/>
                </a:solidFill>
                <a:latin typeface="Times New Roman" charset="0"/>
                <a:ea typeface="ＭＳ Ｐゴシック" charset="0"/>
                <a:cs typeface="ＭＳ Ｐゴシック" charset="0"/>
              </a:defRPr>
            </a:lvl1pPr>
            <a:lvl2pPr marL="37931725" indent="-37474525" eaLnBrk="0" hangingPunct="0">
              <a:defRPr sz="2000">
                <a:solidFill>
                  <a:schemeClr val="tx1"/>
                </a:solidFill>
                <a:latin typeface="Times New Roman" charset="0"/>
                <a:ea typeface="ＭＳ Ｐゴシック" charset="0"/>
              </a:defRPr>
            </a:lvl2pPr>
            <a:lvl3pPr eaLnBrk="0" hangingPunct="0">
              <a:defRPr sz="2000">
                <a:solidFill>
                  <a:schemeClr val="tx1"/>
                </a:solidFill>
                <a:latin typeface="Times New Roman" charset="0"/>
                <a:ea typeface="ＭＳ Ｐゴシック" charset="0"/>
              </a:defRPr>
            </a:lvl3pPr>
            <a:lvl4pPr eaLnBrk="0" hangingPunct="0">
              <a:defRPr sz="2000">
                <a:solidFill>
                  <a:schemeClr val="tx1"/>
                </a:solidFill>
                <a:latin typeface="Times New Roman" charset="0"/>
                <a:ea typeface="ＭＳ Ｐゴシック" charset="0"/>
              </a:defRPr>
            </a:lvl4pPr>
            <a:lvl5pPr eaLnBrk="0" hangingPunct="0">
              <a:defRPr sz="2000">
                <a:solidFill>
                  <a:schemeClr val="tx1"/>
                </a:solidFill>
                <a:latin typeface="Times New Roman" charset="0"/>
                <a:ea typeface="ＭＳ Ｐゴシック" charset="0"/>
              </a:defRPr>
            </a:lvl5pPr>
            <a:lvl6pPr marL="457200" eaLnBrk="0" fontAlgn="base" hangingPunct="0">
              <a:spcBef>
                <a:spcPct val="0"/>
              </a:spcBef>
              <a:spcAft>
                <a:spcPct val="0"/>
              </a:spcAft>
              <a:defRPr sz="2000">
                <a:solidFill>
                  <a:schemeClr val="tx1"/>
                </a:solidFill>
                <a:latin typeface="Times New Roman" charset="0"/>
                <a:ea typeface="ＭＳ Ｐゴシック" charset="0"/>
              </a:defRPr>
            </a:lvl6pPr>
            <a:lvl7pPr marL="914400" eaLnBrk="0" fontAlgn="base" hangingPunct="0">
              <a:spcBef>
                <a:spcPct val="0"/>
              </a:spcBef>
              <a:spcAft>
                <a:spcPct val="0"/>
              </a:spcAft>
              <a:defRPr sz="2000">
                <a:solidFill>
                  <a:schemeClr val="tx1"/>
                </a:solidFill>
                <a:latin typeface="Times New Roman" charset="0"/>
                <a:ea typeface="ＭＳ Ｐゴシック" charset="0"/>
              </a:defRPr>
            </a:lvl7pPr>
            <a:lvl8pPr marL="1371600" eaLnBrk="0" fontAlgn="base" hangingPunct="0">
              <a:spcBef>
                <a:spcPct val="0"/>
              </a:spcBef>
              <a:spcAft>
                <a:spcPct val="0"/>
              </a:spcAft>
              <a:defRPr sz="2000">
                <a:solidFill>
                  <a:schemeClr val="tx1"/>
                </a:solidFill>
                <a:latin typeface="Times New Roman" charset="0"/>
                <a:ea typeface="ＭＳ Ｐゴシック" charset="0"/>
              </a:defRPr>
            </a:lvl8pPr>
            <a:lvl9pPr marL="1828800" eaLnBrk="0" fontAlgn="base" hangingPunct="0">
              <a:spcBef>
                <a:spcPct val="0"/>
              </a:spcBef>
              <a:spcAft>
                <a:spcPct val="0"/>
              </a:spcAft>
              <a:defRPr sz="2000">
                <a:solidFill>
                  <a:schemeClr val="tx1"/>
                </a:solidFill>
                <a:latin typeface="Times New Roman" charset="0"/>
                <a:ea typeface="ＭＳ Ｐゴシック" charset="0"/>
              </a:defRPr>
            </a:lvl9pPr>
          </a:lstStyle>
          <a:p>
            <a:pPr algn="ctr" eaLnBrk="1" hangingPunct="1"/>
            <a:r>
              <a:rPr lang="en-US" sz="1400" dirty="0">
                <a:solidFill>
                  <a:schemeClr val="accent1"/>
                </a:solidFill>
                <a:latin typeface="Arial"/>
                <a:cs typeface="Arial"/>
              </a:rPr>
              <a:t>Fok.CIMI</a:t>
            </a:r>
          </a:p>
        </p:txBody>
      </p:sp>
      <p:sp>
        <p:nvSpPr>
          <p:cNvPr id="75" name="TextBox 74"/>
          <p:cNvSpPr txBox="1"/>
          <p:nvPr/>
        </p:nvSpPr>
        <p:spPr>
          <a:xfrm>
            <a:off x="6553200" y="3886200"/>
            <a:ext cx="914400" cy="307975"/>
          </a:xfrm>
          <a:prstGeom prst="rect">
            <a:avLst/>
          </a:prstGeom>
          <a:noFill/>
        </p:spPr>
        <p:txBody>
          <a:bodyPr anchor="ctr">
            <a:spAutoFit/>
          </a:bodyPr>
          <a:lstStyle/>
          <a:p>
            <a:pPr algn="ctr">
              <a:defRPr/>
            </a:pPr>
            <a:r>
              <a:rPr lang="en-US" sz="1400" dirty="0">
                <a:solidFill>
                  <a:schemeClr val="accent1"/>
                </a:solidFill>
                <a:latin typeface="Arial"/>
                <a:ea typeface="ＭＳ Ｐゴシック" pitchFamily="-109" charset="-128"/>
                <a:cs typeface="Arial"/>
              </a:rPr>
              <a:t>Fok.RC</a:t>
            </a:r>
          </a:p>
        </p:txBody>
      </p:sp>
      <p:sp>
        <p:nvSpPr>
          <p:cNvPr id="76" name="TextBox 75"/>
          <p:cNvSpPr txBox="1"/>
          <p:nvPr/>
        </p:nvSpPr>
        <p:spPr>
          <a:xfrm>
            <a:off x="6705600" y="4495800"/>
            <a:ext cx="1143000" cy="307975"/>
          </a:xfrm>
          <a:prstGeom prst="rect">
            <a:avLst/>
          </a:prstGeom>
          <a:noFill/>
        </p:spPr>
        <p:txBody>
          <a:bodyPr anchor="ctr">
            <a:spAutoFit/>
          </a:bodyPr>
          <a:lstStyle/>
          <a:p>
            <a:pPr algn="ctr">
              <a:defRPr/>
            </a:pPr>
            <a:r>
              <a:rPr lang="en-US" sz="1400" dirty="0">
                <a:solidFill>
                  <a:schemeClr val="accent1"/>
                </a:solidFill>
                <a:latin typeface="Arial"/>
                <a:ea typeface="ＭＳ Ｐゴシック" pitchFamily="-109" charset="-128"/>
                <a:cs typeface="Arial"/>
              </a:rPr>
              <a:t>AE-8/AP-8</a:t>
            </a:r>
          </a:p>
        </p:txBody>
      </p:sp>
      <p:sp>
        <p:nvSpPr>
          <p:cNvPr id="77" name="TextBox 81"/>
          <p:cNvSpPr txBox="1">
            <a:spLocks noChangeArrowheads="1"/>
          </p:cNvSpPr>
          <p:nvPr/>
        </p:nvSpPr>
        <p:spPr bwMode="auto">
          <a:xfrm>
            <a:off x="6858000" y="4800600"/>
            <a:ext cx="114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000">
                <a:solidFill>
                  <a:schemeClr val="tx1"/>
                </a:solidFill>
                <a:latin typeface="Times New Roman" charset="0"/>
                <a:ea typeface="ＭＳ Ｐゴシック" charset="0"/>
                <a:cs typeface="ＭＳ Ｐゴシック" charset="0"/>
              </a:defRPr>
            </a:lvl1pPr>
            <a:lvl2pPr marL="37931725" indent="-37474525" eaLnBrk="0" hangingPunct="0">
              <a:defRPr sz="2000">
                <a:solidFill>
                  <a:schemeClr val="tx1"/>
                </a:solidFill>
                <a:latin typeface="Times New Roman" charset="0"/>
                <a:ea typeface="ＭＳ Ｐゴシック" charset="0"/>
              </a:defRPr>
            </a:lvl2pPr>
            <a:lvl3pPr eaLnBrk="0" hangingPunct="0">
              <a:defRPr sz="2000">
                <a:solidFill>
                  <a:schemeClr val="tx1"/>
                </a:solidFill>
                <a:latin typeface="Times New Roman" charset="0"/>
                <a:ea typeface="ＭＳ Ｐゴシック" charset="0"/>
              </a:defRPr>
            </a:lvl3pPr>
            <a:lvl4pPr eaLnBrk="0" hangingPunct="0">
              <a:defRPr sz="2000">
                <a:solidFill>
                  <a:schemeClr val="tx1"/>
                </a:solidFill>
                <a:latin typeface="Times New Roman" charset="0"/>
                <a:ea typeface="ＭＳ Ｐゴシック" charset="0"/>
              </a:defRPr>
            </a:lvl4pPr>
            <a:lvl5pPr eaLnBrk="0" hangingPunct="0">
              <a:defRPr sz="2000">
                <a:solidFill>
                  <a:schemeClr val="tx1"/>
                </a:solidFill>
                <a:latin typeface="Times New Roman" charset="0"/>
                <a:ea typeface="ＭＳ Ｐゴシック" charset="0"/>
              </a:defRPr>
            </a:lvl5pPr>
            <a:lvl6pPr marL="457200" eaLnBrk="0" fontAlgn="base" hangingPunct="0">
              <a:spcBef>
                <a:spcPct val="0"/>
              </a:spcBef>
              <a:spcAft>
                <a:spcPct val="0"/>
              </a:spcAft>
              <a:defRPr sz="2000">
                <a:solidFill>
                  <a:schemeClr val="tx1"/>
                </a:solidFill>
                <a:latin typeface="Times New Roman" charset="0"/>
                <a:ea typeface="ＭＳ Ｐゴシック" charset="0"/>
              </a:defRPr>
            </a:lvl6pPr>
            <a:lvl7pPr marL="914400" eaLnBrk="0" fontAlgn="base" hangingPunct="0">
              <a:spcBef>
                <a:spcPct val="0"/>
              </a:spcBef>
              <a:spcAft>
                <a:spcPct val="0"/>
              </a:spcAft>
              <a:defRPr sz="2000">
                <a:solidFill>
                  <a:schemeClr val="tx1"/>
                </a:solidFill>
                <a:latin typeface="Times New Roman" charset="0"/>
                <a:ea typeface="ＭＳ Ｐゴシック" charset="0"/>
              </a:defRPr>
            </a:lvl7pPr>
            <a:lvl8pPr marL="1371600" eaLnBrk="0" fontAlgn="base" hangingPunct="0">
              <a:spcBef>
                <a:spcPct val="0"/>
              </a:spcBef>
              <a:spcAft>
                <a:spcPct val="0"/>
              </a:spcAft>
              <a:defRPr sz="2000">
                <a:solidFill>
                  <a:schemeClr val="tx1"/>
                </a:solidFill>
                <a:latin typeface="Times New Roman" charset="0"/>
                <a:ea typeface="ＭＳ Ｐゴシック" charset="0"/>
              </a:defRPr>
            </a:lvl8pPr>
            <a:lvl9pPr marL="1828800" eaLnBrk="0" fontAlgn="base" hangingPunct="0">
              <a:spcBef>
                <a:spcPct val="0"/>
              </a:spcBef>
              <a:spcAft>
                <a:spcPct val="0"/>
              </a:spcAft>
              <a:defRPr sz="2000">
                <a:solidFill>
                  <a:schemeClr val="tx1"/>
                </a:solidFill>
                <a:latin typeface="Times New Roman" charset="0"/>
                <a:ea typeface="ＭＳ Ｐゴシック" charset="0"/>
              </a:defRPr>
            </a:lvl9pPr>
          </a:lstStyle>
          <a:p>
            <a:pPr algn="ctr" eaLnBrk="1" hangingPunct="1"/>
            <a:r>
              <a:rPr lang="en-US" sz="1400" dirty="0">
                <a:solidFill>
                  <a:schemeClr val="accent1"/>
                </a:solidFill>
                <a:latin typeface="Arial"/>
                <a:cs typeface="Arial"/>
              </a:rPr>
              <a:t>AE-9/AP-9</a:t>
            </a:r>
          </a:p>
        </p:txBody>
      </p:sp>
      <p:sp>
        <p:nvSpPr>
          <p:cNvPr id="78" name="TextBox 77"/>
          <p:cNvSpPr txBox="1"/>
          <p:nvPr/>
        </p:nvSpPr>
        <p:spPr>
          <a:xfrm>
            <a:off x="6705600" y="4191000"/>
            <a:ext cx="1066800" cy="307975"/>
          </a:xfrm>
          <a:prstGeom prst="rect">
            <a:avLst/>
          </a:prstGeom>
          <a:noFill/>
        </p:spPr>
        <p:txBody>
          <a:bodyPr anchor="ctr">
            <a:spAutoFit/>
          </a:bodyPr>
          <a:lstStyle/>
          <a:p>
            <a:pPr algn="ctr">
              <a:defRPr/>
            </a:pPr>
            <a:r>
              <a:rPr lang="en-US" sz="1400" dirty="0">
                <a:solidFill>
                  <a:schemeClr val="accent1"/>
                </a:solidFill>
                <a:latin typeface="Arial"/>
                <a:ea typeface="ＭＳ Ｐゴシック" pitchFamily="-109" charset="-128"/>
                <a:cs typeface="Arial"/>
              </a:rPr>
              <a:t>UPOS RB</a:t>
            </a:r>
          </a:p>
        </p:txBody>
      </p:sp>
      <p:sp>
        <p:nvSpPr>
          <p:cNvPr id="79" name="TextBox 81"/>
          <p:cNvSpPr txBox="1">
            <a:spLocks noChangeArrowheads="1"/>
          </p:cNvSpPr>
          <p:nvPr/>
        </p:nvSpPr>
        <p:spPr bwMode="auto">
          <a:xfrm>
            <a:off x="6858000" y="5105400"/>
            <a:ext cx="114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000">
                <a:solidFill>
                  <a:schemeClr val="tx1"/>
                </a:solidFill>
                <a:latin typeface="Times New Roman" charset="0"/>
                <a:ea typeface="ＭＳ Ｐゴシック" charset="0"/>
                <a:cs typeface="ＭＳ Ｐゴシック" charset="0"/>
              </a:defRPr>
            </a:lvl1pPr>
            <a:lvl2pPr marL="37931725" indent="-37474525" eaLnBrk="0" hangingPunct="0">
              <a:defRPr sz="2000">
                <a:solidFill>
                  <a:schemeClr val="tx1"/>
                </a:solidFill>
                <a:latin typeface="Times New Roman" charset="0"/>
                <a:ea typeface="ＭＳ Ｐゴシック" charset="0"/>
              </a:defRPr>
            </a:lvl2pPr>
            <a:lvl3pPr eaLnBrk="0" hangingPunct="0">
              <a:defRPr sz="2000">
                <a:solidFill>
                  <a:schemeClr val="tx1"/>
                </a:solidFill>
                <a:latin typeface="Times New Roman" charset="0"/>
                <a:ea typeface="ＭＳ Ｐゴシック" charset="0"/>
              </a:defRPr>
            </a:lvl3pPr>
            <a:lvl4pPr eaLnBrk="0" hangingPunct="0">
              <a:defRPr sz="2000">
                <a:solidFill>
                  <a:schemeClr val="tx1"/>
                </a:solidFill>
                <a:latin typeface="Times New Roman" charset="0"/>
                <a:ea typeface="ＭＳ Ｐゴシック" charset="0"/>
              </a:defRPr>
            </a:lvl4pPr>
            <a:lvl5pPr eaLnBrk="0" hangingPunct="0">
              <a:defRPr sz="2000">
                <a:solidFill>
                  <a:schemeClr val="tx1"/>
                </a:solidFill>
                <a:latin typeface="Times New Roman" charset="0"/>
                <a:ea typeface="ＭＳ Ｐゴシック" charset="0"/>
              </a:defRPr>
            </a:lvl5pPr>
            <a:lvl6pPr marL="457200" eaLnBrk="0" fontAlgn="base" hangingPunct="0">
              <a:spcBef>
                <a:spcPct val="0"/>
              </a:spcBef>
              <a:spcAft>
                <a:spcPct val="0"/>
              </a:spcAft>
              <a:defRPr sz="2000">
                <a:solidFill>
                  <a:schemeClr val="tx1"/>
                </a:solidFill>
                <a:latin typeface="Times New Roman" charset="0"/>
                <a:ea typeface="ＭＳ Ｐゴシック" charset="0"/>
              </a:defRPr>
            </a:lvl6pPr>
            <a:lvl7pPr marL="914400" eaLnBrk="0" fontAlgn="base" hangingPunct="0">
              <a:spcBef>
                <a:spcPct val="0"/>
              </a:spcBef>
              <a:spcAft>
                <a:spcPct val="0"/>
              </a:spcAft>
              <a:defRPr sz="2000">
                <a:solidFill>
                  <a:schemeClr val="tx1"/>
                </a:solidFill>
                <a:latin typeface="Times New Roman" charset="0"/>
                <a:ea typeface="ＭＳ Ｐゴシック" charset="0"/>
              </a:defRPr>
            </a:lvl7pPr>
            <a:lvl8pPr marL="1371600" eaLnBrk="0" fontAlgn="base" hangingPunct="0">
              <a:spcBef>
                <a:spcPct val="0"/>
              </a:spcBef>
              <a:spcAft>
                <a:spcPct val="0"/>
              </a:spcAft>
              <a:defRPr sz="2000">
                <a:solidFill>
                  <a:schemeClr val="tx1"/>
                </a:solidFill>
                <a:latin typeface="Times New Roman" charset="0"/>
                <a:ea typeface="ＭＳ Ｐゴシック" charset="0"/>
              </a:defRPr>
            </a:lvl8pPr>
            <a:lvl9pPr marL="1828800" eaLnBrk="0" fontAlgn="base" hangingPunct="0">
              <a:spcBef>
                <a:spcPct val="0"/>
              </a:spcBef>
              <a:spcAft>
                <a:spcPct val="0"/>
              </a:spcAft>
              <a:defRPr sz="2000">
                <a:solidFill>
                  <a:schemeClr val="tx1"/>
                </a:solidFill>
                <a:latin typeface="Times New Roman" charset="0"/>
                <a:ea typeface="ＭＳ Ｐゴシック" charset="0"/>
              </a:defRPr>
            </a:lvl9pPr>
          </a:lstStyle>
          <a:p>
            <a:pPr algn="ctr" eaLnBrk="1" hangingPunct="1"/>
            <a:r>
              <a:rPr lang="en-US" sz="1400" dirty="0" smtClean="0">
                <a:solidFill>
                  <a:schemeClr val="accent1"/>
                </a:solidFill>
                <a:latin typeface="Arial"/>
                <a:cs typeface="Arial"/>
              </a:rPr>
              <a:t>VERB</a:t>
            </a:r>
            <a:endParaRPr lang="en-US" sz="1400" dirty="0">
              <a:solidFill>
                <a:schemeClr val="accent1"/>
              </a:solidFill>
              <a:latin typeface="Arial"/>
              <a:cs typeface="Arial"/>
            </a:endParaRPr>
          </a:p>
        </p:txBody>
      </p:sp>
      <p:sp>
        <p:nvSpPr>
          <p:cNvPr id="82" name="TextBox 81"/>
          <p:cNvSpPr txBox="1"/>
          <p:nvPr/>
        </p:nvSpPr>
        <p:spPr>
          <a:xfrm>
            <a:off x="1676400" y="6019899"/>
            <a:ext cx="1143000" cy="307777"/>
          </a:xfrm>
          <a:prstGeom prst="rect">
            <a:avLst/>
          </a:prstGeom>
          <a:noFill/>
        </p:spPr>
        <p:txBody>
          <a:bodyPr wrap="square" anchor="ctr">
            <a:spAutoFit/>
          </a:bodyPr>
          <a:lstStyle/>
          <a:p>
            <a:pPr algn="ctr">
              <a:defRPr/>
            </a:pPr>
            <a:r>
              <a:rPr lang="en-US" sz="1400" dirty="0" smtClean="0">
                <a:solidFill>
                  <a:schemeClr val="bg1"/>
                </a:solidFill>
                <a:latin typeface="Arial"/>
                <a:ea typeface="ＭＳ Ｐゴシック" pitchFamily="-109" charset="-128"/>
                <a:cs typeface="Arial"/>
              </a:rPr>
              <a:t>SNB3GEO</a:t>
            </a:r>
            <a:endParaRPr lang="en-US" sz="1400" dirty="0">
              <a:solidFill>
                <a:schemeClr val="bg1"/>
              </a:solidFill>
              <a:latin typeface="Arial"/>
              <a:ea typeface="ＭＳ Ｐゴシック" pitchFamily="-109" charset="-128"/>
              <a:cs typeface="Arial"/>
            </a:endParaRPr>
          </a:p>
        </p:txBody>
      </p:sp>
      <p:pic>
        <p:nvPicPr>
          <p:cNvPr id="4" name="Picture 3" descr="CCMC_modeling_domains.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538"/>
            <a:ext cx="9144000" cy="1925674"/>
          </a:xfrm>
          <a:prstGeom prst="rect">
            <a:avLst/>
          </a:prstGeom>
        </p:spPr>
      </p:pic>
    </p:spTree>
    <p:extLst>
      <p:ext uri="{BB962C8B-B14F-4D97-AF65-F5344CB8AC3E}">
        <p14:creationId xmlns:p14="http://schemas.microsoft.com/office/powerpoint/2010/main" val="282144881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56615" y="76200"/>
            <a:ext cx="6487185" cy="10033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latin typeface="Helvetica"/>
                <a:cs typeface="Helvetica"/>
              </a:rPr>
              <a:t>Solar </a:t>
            </a:r>
            <a:r>
              <a:rPr lang="en-US" sz="2800" dirty="0" err="1" smtClean="0">
                <a:latin typeface="Helvetica"/>
                <a:cs typeface="Helvetica"/>
              </a:rPr>
              <a:t>Magnetograms</a:t>
            </a:r>
            <a:r>
              <a:rPr lang="en-US" sz="2800" dirty="0" smtClean="0">
                <a:latin typeface="Helvetica"/>
                <a:cs typeface="Helvetica"/>
              </a:rPr>
              <a:t>: Input for Models of Solar Corona</a:t>
            </a:r>
            <a:endParaRPr lang="en-US" sz="2800" dirty="0">
              <a:latin typeface="Helvetica"/>
              <a:cs typeface="Helvetica"/>
            </a:endParaRPr>
          </a:p>
        </p:txBody>
      </p:sp>
      <p:pic>
        <p:nvPicPr>
          <p:cNvPr id="4" name="Picture 3" descr="NLFF_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462" y="1295400"/>
            <a:ext cx="5453538" cy="5422899"/>
          </a:xfrm>
          <a:prstGeom prst="rect">
            <a:avLst/>
          </a:prstGeom>
        </p:spPr>
      </p:pic>
    </p:spTree>
    <p:extLst>
      <p:ext uri="{BB962C8B-B14F-4D97-AF65-F5344CB8AC3E}">
        <p14:creationId xmlns:p14="http://schemas.microsoft.com/office/powerpoint/2010/main" val="255997866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56615" y="76200"/>
            <a:ext cx="6487185" cy="11684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latin typeface="Helvetica"/>
                <a:cs typeface="Helvetica"/>
              </a:rPr>
              <a:t>Nonlinear Force-Free 3-D </a:t>
            </a:r>
            <a:br>
              <a:rPr lang="en-US" sz="2800" dirty="0" smtClean="0">
                <a:latin typeface="Helvetica"/>
                <a:cs typeface="Helvetica"/>
              </a:rPr>
            </a:br>
            <a:r>
              <a:rPr lang="en-US" sz="2800" dirty="0" smtClean="0">
                <a:latin typeface="Helvetica"/>
                <a:cs typeface="Helvetica"/>
              </a:rPr>
              <a:t>Coronal Magnetic Field Reconstruction </a:t>
            </a:r>
            <a:endParaRPr lang="en-US" sz="2800" dirty="0">
              <a:latin typeface="Helvetica"/>
              <a:cs typeface="Helvetica"/>
            </a:endParaRPr>
          </a:p>
        </p:txBody>
      </p:sp>
      <p:pic>
        <p:nvPicPr>
          <p:cNvPr id="4" name="Picture 3" descr="NLFF_3.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371600"/>
            <a:ext cx="5351979" cy="5372100"/>
          </a:xfrm>
          <a:prstGeom prst="rect">
            <a:avLst/>
          </a:prstGeom>
        </p:spPr>
      </p:pic>
      <p:sp>
        <p:nvSpPr>
          <p:cNvPr id="5" name="TextBox 4"/>
          <p:cNvSpPr txBox="1"/>
          <p:nvPr/>
        </p:nvSpPr>
        <p:spPr>
          <a:xfrm>
            <a:off x="6890266" y="5226230"/>
            <a:ext cx="1516686" cy="923330"/>
          </a:xfrm>
          <a:prstGeom prst="rect">
            <a:avLst/>
          </a:prstGeom>
          <a:noFill/>
        </p:spPr>
        <p:txBody>
          <a:bodyPr wrap="none" rtlCol="0">
            <a:spAutoFit/>
          </a:bodyPr>
          <a:lstStyle/>
          <a:p>
            <a:r>
              <a:rPr lang="en-US" i="1" dirty="0" smtClean="0">
                <a:solidFill>
                  <a:schemeClr val="tx1">
                    <a:lumMod val="95000"/>
                    <a:lumOff val="5000"/>
                  </a:schemeClr>
                </a:solidFill>
                <a:latin typeface="Helvetica"/>
                <a:cs typeface="Helvetica"/>
              </a:rPr>
              <a:t>NLFFF</a:t>
            </a:r>
          </a:p>
          <a:p>
            <a:r>
              <a:rPr lang="en-US" sz="1800" i="1" dirty="0" err="1" smtClean="0">
                <a:solidFill>
                  <a:schemeClr val="tx1">
                    <a:lumMod val="95000"/>
                    <a:lumOff val="5000"/>
                  </a:schemeClr>
                </a:solidFill>
                <a:latin typeface="Helvetica"/>
                <a:cs typeface="Helvetica"/>
              </a:rPr>
              <a:t>Wiegelmann</a:t>
            </a:r>
            <a:endParaRPr lang="en-US" sz="1800" i="1" dirty="0" smtClean="0">
              <a:solidFill>
                <a:schemeClr val="tx1">
                  <a:lumMod val="95000"/>
                  <a:lumOff val="5000"/>
                </a:schemeClr>
              </a:solidFill>
              <a:latin typeface="Helvetica"/>
              <a:cs typeface="Helvetica"/>
            </a:endParaRPr>
          </a:p>
          <a:p>
            <a:r>
              <a:rPr lang="en-US" i="1" dirty="0" smtClean="0">
                <a:solidFill>
                  <a:schemeClr val="tx1">
                    <a:lumMod val="95000"/>
                    <a:lumOff val="5000"/>
                  </a:schemeClr>
                </a:solidFill>
                <a:latin typeface="Helvetica"/>
                <a:cs typeface="Helvetica"/>
              </a:rPr>
              <a:t>Model</a:t>
            </a:r>
          </a:p>
        </p:txBody>
      </p:sp>
      <p:sp>
        <p:nvSpPr>
          <p:cNvPr id="6" name="TextBox 5"/>
          <p:cNvSpPr txBox="1"/>
          <p:nvPr/>
        </p:nvSpPr>
        <p:spPr>
          <a:xfrm>
            <a:off x="6426200" y="1511301"/>
            <a:ext cx="2235199" cy="646331"/>
          </a:xfrm>
          <a:prstGeom prst="rect">
            <a:avLst/>
          </a:prstGeom>
          <a:solidFill>
            <a:srgbClr val="FFFF00"/>
          </a:solidFill>
          <a:ln>
            <a:solidFill>
              <a:srgbClr val="FFFF00"/>
            </a:solidFill>
          </a:ln>
        </p:spPr>
        <p:txBody>
          <a:bodyPr wrap="square" rtlCol="0">
            <a:spAutoFit/>
          </a:bodyPr>
          <a:lstStyle/>
          <a:p>
            <a:pPr>
              <a:defRPr/>
            </a:pPr>
            <a:r>
              <a:rPr lang="en-US" b="1" dirty="0">
                <a:latin typeface="Helvetica" charset="0"/>
                <a:cs typeface="Helvetica" charset="0"/>
              </a:rPr>
              <a:t>Solar </a:t>
            </a:r>
            <a:r>
              <a:rPr lang="en-US" b="1" dirty="0" smtClean="0">
                <a:latin typeface="Helvetica" charset="0"/>
                <a:cs typeface="Helvetica" charset="0"/>
              </a:rPr>
              <a:t>Corona:</a:t>
            </a:r>
          </a:p>
          <a:p>
            <a:pPr>
              <a:defRPr/>
            </a:pPr>
            <a:r>
              <a:rPr lang="en-US" dirty="0" smtClean="0">
                <a:latin typeface="Helvetica" charset="0"/>
                <a:cs typeface="Helvetica" charset="0"/>
              </a:rPr>
              <a:t>1</a:t>
            </a:r>
            <a:r>
              <a:rPr lang="en-US" dirty="0">
                <a:latin typeface="Helvetica" charset="0"/>
                <a:cs typeface="Helvetica" charset="0"/>
              </a:rPr>
              <a:t>-2.5 </a:t>
            </a:r>
            <a:r>
              <a:rPr lang="en-US" dirty="0" err="1">
                <a:latin typeface="Helvetica" charset="0"/>
                <a:cs typeface="Helvetica" charset="0"/>
              </a:rPr>
              <a:t>Rs</a:t>
            </a:r>
            <a:r>
              <a:rPr lang="en-US" dirty="0">
                <a:latin typeface="Helvetica" charset="0"/>
                <a:cs typeface="Helvetica" charset="0"/>
              </a:rPr>
              <a:t>,   1-20 </a:t>
            </a:r>
            <a:r>
              <a:rPr lang="en-US" dirty="0" err="1" smtClean="0">
                <a:latin typeface="Helvetica" charset="0"/>
                <a:cs typeface="Helvetica" charset="0"/>
              </a:rPr>
              <a:t>Rs</a:t>
            </a:r>
            <a:endParaRPr lang="en-US" dirty="0">
              <a:latin typeface="Helvetica" charset="0"/>
              <a:cs typeface="Helvetica" charset="0"/>
            </a:endParaRPr>
          </a:p>
        </p:txBody>
      </p:sp>
    </p:spTree>
    <p:extLst>
      <p:ext uri="{BB962C8B-B14F-4D97-AF65-F5344CB8AC3E}">
        <p14:creationId xmlns:p14="http://schemas.microsoft.com/office/powerpoint/2010/main" val="230494436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March7_CME_cropped.pdf"/>
          <p:cNvPicPr>
            <a:picLocks noChangeAspect="1"/>
          </p:cNvPicPr>
          <p:nvPr/>
        </p:nvPicPr>
        <p:blipFill>
          <a:blip r:embed="rId3"/>
          <a:stretch>
            <a:fillRect/>
          </a:stretch>
        </p:blipFill>
        <p:spPr>
          <a:xfrm>
            <a:off x="182979" y="1009780"/>
            <a:ext cx="4427121" cy="5797420"/>
          </a:xfrm>
          <a:prstGeom prst="rect">
            <a:avLst/>
          </a:prstGeom>
        </p:spPr>
      </p:pic>
      <p:sp>
        <p:nvSpPr>
          <p:cNvPr id="3" name="Title 1"/>
          <p:cNvSpPr txBox="1">
            <a:spLocks/>
          </p:cNvSpPr>
          <p:nvPr/>
        </p:nvSpPr>
        <p:spPr>
          <a:xfrm>
            <a:off x="1056615" y="76200"/>
            <a:ext cx="6487185" cy="7747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err="1" smtClean="0">
                <a:latin typeface="Helvetica"/>
                <a:cs typeface="Helvetica"/>
              </a:rPr>
              <a:t>Heliospheric</a:t>
            </a:r>
            <a:r>
              <a:rPr lang="en-US" sz="2800" dirty="0" smtClean="0">
                <a:latin typeface="Helvetica"/>
                <a:cs typeface="Helvetica"/>
              </a:rPr>
              <a:t> Model </a:t>
            </a:r>
            <a:r>
              <a:rPr lang="en-US" sz="2800" dirty="0" err="1" smtClean="0">
                <a:latin typeface="Helvetica"/>
                <a:cs typeface="Helvetica"/>
              </a:rPr>
              <a:t>Enlil</a:t>
            </a:r>
            <a:endParaRPr lang="en-US" sz="2800" dirty="0">
              <a:latin typeface="Helvetica"/>
              <a:cs typeface="Helvetica"/>
            </a:endParaRPr>
          </a:p>
        </p:txBody>
      </p:sp>
      <p:sp>
        <p:nvSpPr>
          <p:cNvPr id="4" name="TextBox 3"/>
          <p:cNvSpPr txBox="1"/>
          <p:nvPr/>
        </p:nvSpPr>
        <p:spPr>
          <a:xfrm>
            <a:off x="6890266" y="5226230"/>
            <a:ext cx="2042822" cy="1200329"/>
          </a:xfrm>
          <a:prstGeom prst="rect">
            <a:avLst/>
          </a:prstGeom>
          <a:noFill/>
        </p:spPr>
        <p:txBody>
          <a:bodyPr wrap="none" rtlCol="0">
            <a:spAutoFit/>
          </a:bodyPr>
          <a:lstStyle/>
          <a:p>
            <a:r>
              <a:rPr lang="en-US" i="1" dirty="0" err="1" smtClean="0">
                <a:solidFill>
                  <a:schemeClr val="tx1">
                    <a:lumMod val="95000"/>
                    <a:lumOff val="5000"/>
                  </a:schemeClr>
                </a:solidFill>
                <a:latin typeface="Helvetica"/>
                <a:cs typeface="Helvetica"/>
              </a:rPr>
              <a:t>Enlil</a:t>
            </a:r>
            <a:r>
              <a:rPr lang="en-US" i="1" dirty="0" smtClean="0">
                <a:solidFill>
                  <a:schemeClr val="tx1">
                    <a:lumMod val="95000"/>
                    <a:lumOff val="5000"/>
                  </a:schemeClr>
                </a:solidFill>
                <a:latin typeface="Helvetica"/>
                <a:cs typeface="Helvetica"/>
              </a:rPr>
              <a:t> Cone Model,</a:t>
            </a:r>
          </a:p>
          <a:p>
            <a:r>
              <a:rPr lang="en-US" i="1" dirty="0" smtClean="0">
                <a:solidFill>
                  <a:schemeClr val="tx1">
                    <a:lumMod val="95000"/>
                    <a:lumOff val="5000"/>
                  </a:schemeClr>
                </a:solidFill>
                <a:latin typeface="Helvetica"/>
                <a:cs typeface="Helvetica"/>
              </a:rPr>
              <a:t>D. </a:t>
            </a:r>
            <a:r>
              <a:rPr lang="en-US" i="1" dirty="0" err="1" smtClean="0">
                <a:solidFill>
                  <a:schemeClr val="tx1">
                    <a:lumMod val="95000"/>
                    <a:lumOff val="5000"/>
                  </a:schemeClr>
                </a:solidFill>
                <a:latin typeface="Helvetica"/>
                <a:cs typeface="Helvetica"/>
              </a:rPr>
              <a:t>Odstrcil</a:t>
            </a:r>
            <a:endParaRPr lang="en-US" i="1" dirty="0" smtClean="0">
              <a:solidFill>
                <a:schemeClr val="tx1">
                  <a:lumMod val="95000"/>
                  <a:lumOff val="5000"/>
                </a:schemeClr>
              </a:solidFill>
              <a:latin typeface="Helvetica"/>
              <a:cs typeface="Helvetica"/>
            </a:endParaRPr>
          </a:p>
          <a:p>
            <a:endParaRPr lang="en-US" i="1" dirty="0">
              <a:solidFill>
                <a:schemeClr val="tx1">
                  <a:lumMod val="95000"/>
                  <a:lumOff val="5000"/>
                </a:schemeClr>
              </a:solidFill>
              <a:latin typeface="Helvetica"/>
              <a:cs typeface="Helvetica"/>
            </a:endParaRPr>
          </a:p>
          <a:p>
            <a:r>
              <a:rPr lang="en-US" b="1" dirty="0" smtClean="0">
                <a:solidFill>
                  <a:schemeClr val="tx1">
                    <a:lumMod val="95000"/>
                    <a:lumOff val="5000"/>
                  </a:schemeClr>
                </a:solidFill>
                <a:latin typeface="Helvetica"/>
                <a:cs typeface="Helvetica"/>
              </a:rPr>
              <a:t>MHD</a:t>
            </a:r>
          </a:p>
        </p:txBody>
      </p:sp>
      <p:sp>
        <p:nvSpPr>
          <p:cNvPr id="5" name="TextBox 4"/>
          <p:cNvSpPr txBox="1"/>
          <p:nvPr/>
        </p:nvSpPr>
        <p:spPr>
          <a:xfrm>
            <a:off x="6426200" y="1511301"/>
            <a:ext cx="2235199" cy="923330"/>
          </a:xfrm>
          <a:prstGeom prst="rect">
            <a:avLst/>
          </a:prstGeom>
          <a:solidFill>
            <a:schemeClr val="accent6">
              <a:lumMod val="60000"/>
              <a:lumOff val="40000"/>
            </a:schemeClr>
          </a:solidFill>
        </p:spPr>
        <p:txBody>
          <a:bodyPr wrap="square" rtlCol="0">
            <a:spAutoFit/>
          </a:bodyPr>
          <a:lstStyle/>
          <a:p>
            <a:pPr>
              <a:defRPr/>
            </a:pPr>
            <a:r>
              <a:rPr lang="en-US" b="1" dirty="0" smtClean="0">
                <a:latin typeface="Helvetica" charset="0"/>
                <a:cs typeface="Helvetica" charset="0"/>
              </a:rPr>
              <a:t>Inner</a:t>
            </a:r>
          </a:p>
          <a:p>
            <a:pPr>
              <a:defRPr/>
            </a:pPr>
            <a:r>
              <a:rPr lang="en-US" b="1" dirty="0" err="1" smtClean="0">
                <a:latin typeface="Helvetica" charset="0"/>
                <a:cs typeface="Helvetica" charset="0"/>
              </a:rPr>
              <a:t>Heliosphere</a:t>
            </a:r>
            <a:r>
              <a:rPr lang="en-US" b="1" dirty="0" smtClean="0">
                <a:latin typeface="Helvetica" charset="0"/>
                <a:cs typeface="Helvetica" charset="0"/>
              </a:rPr>
              <a:t>:</a:t>
            </a:r>
          </a:p>
          <a:p>
            <a:pPr>
              <a:defRPr/>
            </a:pPr>
            <a:r>
              <a:rPr lang="en-US" dirty="0" smtClean="0">
                <a:latin typeface="Helvetica" charset="0"/>
                <a:cs typeface="Helvetica" charset="0"/>
              </a:rPr>
              <a:t>21.5 </a:t>
            </a:r>
            <a:r>
              <a:rPr lang="en-US" dirty="0" err="1" smtClean="0">
                <a:latin typeface="Helvetica" charset="0"/>
                <a:cs typeface="Helvetica" charset="0"/>
              </a:rPr>
              <a:t>Rs</a:t>
            </a:r>
            <a:r>
              <a:rPr lang="en-US" dirty="0" smtClean="0">
                <a:latin typeface="Helvetica" charset="0"/>
                <a:cs typeface="Helvetica" charset="0"/>
              </a:rPr>
              <a:t> – 2 </a:t>
            </a:r>
            <a:r>
              <a:rPr lang="en-US" dirty="0" err="1" smtClean="0">
                <a:latin typeface="Helvetica" charset="0"/>
                <a:cs typeface="Helvetica" charset="0"/>
              </a:rPr>
              <a:t>a.u</a:t>
            </a:r>
            <a:r>
              <a:rPr lang="en-US" dirty="0" smtClean="0">
                <a:latin typeface="Helvetica" charset="0"/>
                <a:cs typeface="Helvetica" charset="0"/>
              </a:rPr>
              <a:t>.</a:t>
            </a:r>
            <a:endParaRPr lang="en-US" dirty="0">
              <a:latin typeface="Helvetica" charset="0"/>
              <a:cs typeface="Helvetica" charset="0"/>
            </a:endParaRPr>
          </a:p>
        </p:txBody>
      </p:sp>
      <p:grpSp>
        <p:nvGrpSpPr>
          <p:cNvPr id="6" name="Group 25"/>
          <p:cNvGrpSpPr>
            <a:grpSpLocks/>
          </p:cNvGrpSpPr>
          <p:nvPr/>
        </p:nvGrpSpPr>
        <p:grpSpPr bwMode="auto">
          <a:xfrm>
            <a:off x="3327400" y="2586440"/>
            <a:ext cx="2768600" cy="926703"/>
            <a:chOff x="6299200" y="4974003"/>
            <a:chExt cx="2768600" cy="927448"/>
          </a:xfrm>
        </p:grpSpPr>
        <p:sp>
          <p:nvSpPr>
            <p:cNvPr id="7" name="TextBox 22"/>
            <p:cNvSpPr txBox="1">
              <a:spLocks noChangeArrowheads="1"/>
            </p:cNvSpPr>
            <p:nvPr/>
          </p:nvSpPr>
          <p:spPr bwMode="auto">
            <a:xfrm>
              <a:off x="7581900" y="5254819"/>
              <a:ext cx="1485900" cy="646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Goudy Old Style" charset="0"/>
                </a:rPr>
                <a:t>Spiral (IMF field-line)</a:t>
              </a:r>
            </a:p>
          </p:txBody>
        </p:sp>
        <p:cxnSp>
          <p:nvCxnSpPr>
            <p:cNvPr id="8" name="Straight Arrow Connector 7"/>
            <p:cNvCxnSpPr/>
            <p:nvPr/>
          </p:nvCxnSpPr>
          <p:spPr>
            <a:xfrm flipH="1" flipV="1">
              <a:off x="6299200" y="4974003"/>
              <a:ext cx="1282700" cy="56163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4" name="TextBox 13"/>
          <p:cNvSpPr txBox="1"/>
          <p:nvPr/>
        </p:nvSpPr>
        <p:spPr>
          <a:xfrm>
            <a:off x="2248019" y="3169046"/>
            <a:ext cx="533281" cy="369332"/>
          </a:xfrm>
          <a:prstGeom prst="rect">
            <a:avLst/>
          </a:prstGeom>
          <a:solidFill>
            <a:srgbClr val="FFFF00"/>
          </a:solidFill>
        </p:spPr>
        <p:txBody>
          <a:bodyPr wrap="none" rtlCol="0">
            <a:spAutoFit/>
          </a:bodyPr>
          <a:lstStyle/>
          <a:p>
            <a:r>
              <a:rPr lang="en-US" dirty="0" smtClean="0"/>
              <a:t>Sun</a:t>
            </a:r>
            <a:endParaRPr lang="en-US" dirty="0"/>
          </a:p>
        </p:txBody>
      </p:sp>
      <p:sp>
        <p:nvSpPr>
          <p:cNvPr id="15" name="TextBox 14"/>
          <p:cNvSpPr txBox="1"/>
          <p:nvPr/>
        </p:nvSpPr>
        <p:spPr>
          <a:xfrm>
            <a:off x="3361659" y="3169840"/>
            <a:ext cx="683187" cy="369332"/>
          </a:xfrm>
          <a:prstGeom prst="rect">
            <a:avLst/>
          </a:prstGeom>
          <a:solidFill>
            <a:schemeClr val="accent1">
              <a:lumMod val="20000"/>
              <a:lumOff val="80000"/>
            </a:schemeClr>
          </a:solidFill>
        </p:spPr>
        <p:txBody>
          <a:bodyPr wrap="none" rtlCol="0">
            <a:spAutoFit/>
          </a:bodyPr>
          <a:lstStyle/>
          <a:p>
            <a:r>
              <a:rPr lang="en-US" dirty="0" smtClean="0"/>
              <a:t>Earth</a:t>
            </a:r>
            <a:endParaRPr lang="en-US" dirty="0"/>
          </a:p>
        </p:txBody>
      </p:sp>
      <p:cxnSp>
        <p:nvCxnSpPr>
          <p:cNvPr id="16" name="Straight Arrow Connector 15"/>
          <p:cNvCxnSpPr/>
          <p:nvPr/>
        </p:nvCxnSpPr>
        <p:spPr>
          <a:xfrm rot="5400000">
            <a:off x="2324100" y="3690778"/>
            <a:ext cx="304800" cy="1588"/>
          </a:xfrm>
          <a:prstGeom prst="straightConnector1">
            <a:avLst/>
          </a:prstGeom>
          <a:ln w="571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3427180" y="3539172"/>
            <a:ext cx="230420" cy="437542"/>
          </a:xfrm>
          <a:prstGeom prst="straightConnector1">
            <a:avLst/>
          </a:prstGeom>
          <a:ln w="571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nvGrpSpPr>
          <p:cNvPr id="19" name="Group 25"/>
          <p:cNvGrpSpPr>
            <a:grpSpLocks/>
          </p:cNvGrpSpPr>
          <p:nvPr/>
        </p:nvGrpSpPr>
        <p:grpSpPr bwMode="auto">
          <a:xfrm>
            <a:off x="3181295" y="4472950"/>
            <a:ext cx="1708202" cy="1167546"/>
            <a:chOff x="6695933" y="5130097"/>
            <a:chExt cx="1475180" cy="527002"/>
          </a:xfrm>
        </p:grpSpPr>
        <p:sp>
          <p:nvSpPr>
            <p:cNvPr id="21" name="TextBox 22"/>
            <p:cNvSpPr txBox="1">
              <a:spLocks noChangeArrowheads="1"/>
            </p:cNvSpPr>
            <p:nvPr/>
          </p:nvSpPr>
          <p:spPr bwMode="auto">
            <a:xfrm>
              <a:off x="7563042" y="5490391"/>
              <a:ext cx="608071" cy="166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latin typeface="Goudy Old Style" charset="0"/>
                </a:rPr>
                <a:t>CME</a:t>
              </a:r>
              <a:endParaRPr lang="en-US" sz="1800" dirty="0">
                <a:latin typeface="Goudy Old Style" charset="0"/>
              </a:endParaRPr>
            </a:p>
          </p:txBody>
        </p:sp>
        <p:cxnSp>
          <p:nvCxnSpPr>
            <p:cNvPr id="22" name="Straight Arrow Connector 21"/>
            <p:cNvCxnSpPr/>
            <p:nvPr/>
          </p:nvCxnSpPr>
          <p:spPr>
            <a:xfrm flipH="1" flipV="1">
              <a:off x="6695933" y="5130097"/>
              <a:ext cx="838201" cy="40514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23" name="TextBox 22"/>
          <p:cNvSpPr txBox="1"/>
          <p:nvPr/>
        </p:nvSpPr>
        <p:spPr>
          <a:xfrm>
            <a:off x="5703079" y="3750419"/>
            <a:ext cx="1446242" cy="646331"/>
          </a:xfrm>
          <a:prstGeom prst="rect">
            <a:avLst/>
          </a:prstGeom>
          <a:noFill/>
        </p:spPr>
        <p:txBody>
          <a:bodyPr wrap="none" rtlCol="0">
            <a:spAutoFit/>
          </a:bodyPr>
          <a:lstStyle/>
          <a:p>
            <a:pPr algn="ctr"/>
            <a:r>
              <a:rPr lang="en-US" dirty="0" smtClean="0"/>
              <a:t>Solar Equator</a:t>
            </a:r>
          </a:p>
          <a:p>
            <a:pPr algn="ctr"/>
            <a:r>
              <a:rPr lang="en-US" dirty="0" smtClean="0"/>
              <a:t>Lat=0</a:t>
            </a:r>
            <a:endParaRPr lang="en-US" dirty="0"/>
          </a:p>
        </p:txBody>
      </p:sp>
      <p:cxnSp>
        <p:nvCxnSpPr>
          <p:cNvPr id="24" name="Straight Arrow Connector 23"/>
          <p:cNvCxnSpPr/>
          <p:nvPr/>
        </p:nvCxnSpPr>
        <p:spPr bwMode="auto">
          <a:xfrm flipH="1">
            <a:off x="4295745" y="4004824"/>
            <a:ext cx="1187504"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44080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39"/>
          <p:cNvSpPr>
            <a:spLocks noChangeArrowheads="1"/>
          </p:cNvSpPr>
          <p:nvPr/>
        </p:nvSpPr>
        <p:spPr bwMode="auto">
          <a:xfrm>
            <a:off x="6858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20" name="Title 1"/>
          <p:cNvSpPr txBox="1">
            <a:spLocks/>
          </p:cNvSpPr>
          <p:nvPr/>
        </p:nvSpPr>
        <p:spPr>
          <a:xfrm>
            <a:off x="457200" y="304800"/>
            <a:ext cx="8458200" cy="6985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2600" dirty="0" smtClean="0">
                <a:solidFill>
                  <a:schemeClr val="tx1"/>
                </a:solidFill>
                <a:latin typeface="Helvetica Neue" charset="0"/>
                <a:ea typeface="ＭＳ Ｐゴシック" charset="0"/>
                <a:cs typeface="ＭＳ Ｐゴシック" charset="0"/>
              </a:rPr>
              <a:t>Magnetosphere Model SWMF/BATSRUS (MHD)</a:t>
            </a:r>
            <a:r>
              <a:rPr lang="en-US" sz="2600" dirty="0" smtClean="0">
                <a:solidFill>
                  <a:srgbClr val="0000FF"/>
                </a:solidFill>
                <a:latin typeface="Helvetica Neue" charset="0"/>
                <a:ea typeface="ＭＳ Ｐゴシック" charset="0"/>
                <a:cs typeface="ＭＳ Ｐゴシック" charset="0"/>
              </a:rPr>
              <a:t> </a:t>
            </a:r>
            <a:br>
              <a:rPr lang="en-US" sz="2600" dirty="0" smtClean="0">
                <a:solidFill>
                  <a:srgbClr val="0000FF"/>
                </a:solidFill>
                <a:latin typeface="Helvetica Neue" charset="0"/>
                <a:ea typeface="ＭＳ Ｐゴシック" charset="0"/>
                <a:cs typeface="ＭＳ Ｐゴシック" charset="0"/>
              </a:rPr>
            </a:br>
            <a:endParaRPr lang="en-US" sz="2600" dirty="0">
              <a:latin typeface="Helvetica Neue" charset="0"/>
              <a:ea typeface="ＭＳ Ｐゴシック" charset="0"/>
              <a:cs typeface="ＭＳ Ｐゴシック" charset="0"/>
            </a:endParaRPr>
          </a:p>
        </p:txBody>
      </p:sp>
      <p:sp>
        <p:nvSpPr>
          <p:cNvPr id="21" name="TextBox 20"/>
          <p:cNvSpPr txBox="1"/>
          <p:nvPr/>
        </p:nvSpPr>
        <p:spPr>
          <a:xfrm>
            <a:off x="114300" y="5651500"/>
            <a:ext cx="8796424" cy="1015663"/>
          </a:xfrm>
          <a:prstGeom prst="rect">
            <a:avLst/>
          </a:prstGeom>
          <a:noFill/>
        </p:spPr>
        <p:txBody>
          <a:bodyPr wrap="none">
            <a:spAutoFit/>
          </a:bodyPr>
          <a:lstStyle/>
          <a:p>
            <a:pPr>
              <a:defRPr/>
            </a:pPr>
            <a:r>
              <a:rPr lang="en-US" sz="2000" b="1" dirty="0">
                <a:ln>
                  <a:solidFill>
                    <a:srgbClr val="FF0000"/>
                  </a:solidFill>
                </a:ln>
                <a:ea typeface="+mn-ea"/>
                <a:cs typeface="+mn-cs"/>
              </a:rPr>
              <a:t>Red lines </a:t>
            </a:r>
            <a:r>
              <a:rPr lang="en-US" sz="2000" dirty="0">
                <a:ea typeface="+mn-ea"/>
                <a:cs typeface="+mn-cs"/>
              </a:rPr>
              <a:t>(closed): Magnetic field (MF) lines with both ends connected to the Earth</a:t>
            </a:r>
          </a:p>
          <a:p>
            <a:pPr>
              <a:defRPr/>
            </a:pPr>
            <a:r>
              <a:rPr lang="en-US" sz="2000" b="1" dirty="0">
                <a:ea typeface="+mn-ea"/>
                <a:cs typeface="+mn-cs"/>
              </a:rPr>
              <a:t>Black lines </a:t>
            </a:r>
            <a:r>
              <a:rPr lang="en-US" sz="2000" dirty="0">
                <a:ea typeface="+mn-ea"/>
                <a:cs typeface="+mn-cs"/>
              </a:rPr>
              <a:t>(open): MF lines with only one end a the Earth</a:t>
            </a:r>
          </a:p>
          <a:p>
            <a:pPr>
              <a:defRPr/>
            </a:pPr>
            <a:r>
              <a:rPr lang="en-US" sz="2000" dirty="0">
                <a:ln>
                  <a:solidFill>
                    <a:srgbClr val="0000FF"/>
                  </a:solidFill>
                </a:ln>
                <a:ea typeface="+mn-ea"/>
                <a:cs typeface="+mn-cs"/>
              </a:rPr>
              <a:t>Blue lines </a:t>
            </a:r>
            <a:r>
              <a:rPr lang="en-US" sz="2000" dirty="0">
                <a:ea typeface="+mn-ea"/>
                <a:cs typeface="+mn-cs"/>
              </a:rPr>
              <a:t>(interplanetary): MF lines with both ends in the interplanetary space</a:t>
            </a:r>
          </a:p>
        </p:txBody>
      </p:sp>
      <p:sp>
        <p:nvSpPr>
          <p:cNvPr id="27" name="TextBox 26"/>
          <p:cNvSpPr txBox="1"/>
          <p:nvPr/>
        </p:nvSpPr>
        <p:spPr>
          <a:xfrm>
            <a:off x="6223001" y="943570"/>
            <a:ext cx="2235199" cy="646331"/>
          </a:xfrm>
          <a:prstGeom prst="rect">
            <a:avLst/>
          </a:prstGeom>
          <a:solidFill>
            <a:schemeClr val="accent6">
              <a:lumMod val="60000"/>
              <a:lumOff val="40000"/>
            </a:schemeClr>
          </a:solidFill>
        </p:spPr>
        <p:txBody>
          <a:bodyPr wrap="square" rtlCol="0">
            <a:spAutoFit/>
          </a:bodyPr>
          <a:lstStyle/>
          <a:p>
            <a:pPr>
              <a:defRPr/>
            </a:pPr>
            <a:r>
              <a:rPr lang="en-US" b="1" dirty="0" smtClean="0">
                <a:latin typeface="Helvetica" charset="0"/>
                <a:cs typeface="Helvetica" charset="0"/>
              </a:rPr>
              <a:t>Magnetosphere:</a:t>
            </a:r>
          </a:p>
          <a:p>
            <a:pPr>
              <a:defRPr/>
            </a:pPr>
            <a:r>
              <a:rPr lang="en-US" dirty="0" smtClean="0">
                <a:latin typeface="Helvetica" charset="0"/>
                <a:cs typeface="Helvetica" charset="0"/>
              </a:rPr>
              <a:t>2 Re – 1000 Re</a:t>
            </a:r>
            <a:endParaRPr lang="en-US" dirty="0">
              <a:latin typeface="Helvetica" charset="0"/>
              <a:cs typeface="Helvetica" charset="0"/>
            </a:endParaRPr>
          </a:p>
        </p:txBody>
      </p:sp>
      <p:sp>
        <p:nvSpPr>
          <p:cNvPr id="28" name="TextBox 27"/>
          <p:cNvSpPr txBox="1"/>
          <p:nvPr/>
        </p:nvSpPr>
        <p:spPr>
          <a:xfrm>
            <a:off x="107347" y="5149790"/>
            <a:ext cx="8701777" cy="400110"/>
          </a:xfrm>
          <a:prstGeom prst="rect">
            <a:avLst/>
          </a:prstGeom>
          <a:noFill/>
        </p:spPr>
        <p:txBody>
          <a:bodyPr wrap="none" rtlCol="0">
            <a:spAutoFit/>
          </a:bodyPr>
          <a:lstStyle/>
          <a:p>
            <a:r>
              <a:rPr lang="en-US" sz="2000" dirty="0" smtClean="0">
                <a:latin typeface="Helvetica"/>
                <a:cs typeface="Helvetica"/>
              </a:rPr>
              <a:t>Space Weather Modeling Framework (SWMF), </a:t>
            </a:r>
            <a:r>
              <a:rPr lang="en-US" sz="2000" i="1" dirty="0" err="1" smtClean="0">
                <a:latin typeface="Helvetica"/>
                <a:cs typeface="Helvetica"/>
              </a:rPr>
              <a:t>Gombosi</a:t>
            </a:r>
            <a:r>
              <a:rPr lang="en-US" sz="2000" i="1" dirty="0" smtClean="0">
                <a:latin typeface="Helvetica"/>
                <a:cs typeface="Helvetica"/>
              </a:rPr>
              <a:t> et al, U. Michigan</a:t>
            </a:r>
            <a:endParaRPr lang="en-US" sz="2000" i="1" dirty="0">
              <a:latin typeface="Helvetica"/>
              <a:cs typeface="Helvetica"/>
            </a:endParaRPr>
          </a:p>
        </p:txBody>
      </p:sp>
      <p:pic>
        <p:nvPicPr>
          <p:cNvPr id="29" name="LU_J_3a.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0" y="1651000"/>
            <a:ext cx="7239000" cy="3187171"/>
          </a:xfrm>
          <a:prstGeom prst="rect">
            <a:avLst/>
          </a:prstGeom>
        </p:spPr>
      </p:pic>
      <p:sp>
        <p:nvSpPr>
          <p:cNvPr id="8" name="TextBox 7"/>
          <p:cNvSpPr txBox="1"/>
          <p:nvPr/>
        </p:nvSpPr>
        <p:spPr>
          <a:xfrm>
            <a:off x="8013819" y="3326368"/>
            <a:ext cx="581159" cy="400110"/>
          </a:xfrm>
          <a:prstGeom prst="rect">
            <a:avLst/>
          </a:prstGeom>
          <a:noFill/>
        </p:spPr>
        <p:txBody>
          <a:bodyPr wrap="none">
            <a:spAutoFit/>
          </a:bodyPr>
          <a:lstStyle/>
          <a:p>
            <a:pPr>
              <a:defRPr/>
            </a:pPr>
            <a:r>
              <a:rPr lang="en-US" sz="2000" b="1" dirty="0">
                <a:ln>
                  <a:solidFill>
                    <a:srgbClr val="FF0000"/>
                  </a:solidFill>
                </a:ln>
              </a:rPr>
              <a:t>Sun</a:t>
            </a:r>
          </a:p>
        </p:txBody>
      </p:sp>
      <p:cxnSp>
        <p:nvCxnSpPr>
          <p:cNvPr id="9" name="Straight Arrow Connector 8"/>
          <p:cNvCxnSpPr/>
          <p:nvPr/>
        </p:nvCxnSpPr>
        <p:spPr>
          <a:xfrm>
            <a:off x="8089900" y="3162300"/>
            <a:ext cx="457200" cy="1588"/>
          </a:xfrm>
          <a:prstGeom prst="straightConnector1">
            <a:avLst/>
          </a:prstGeom>
          <a:ln w="571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67471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200"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9"/>
                                        </p:tgtEl>
                                      </p:cBhvr>
                                    </p:cmd>
                                  </p:childTnLst>
                                </p:cTn>
                              </p:par>
                            </p:childTnLst>
                          </p:cTn>
                        </p:par>
                      </p:childTnLst>
                    </p:cTn>
                  </p:par>
                </p:childTnLst>
              </p:cTn>
              <p:nextCondLst>
                <p:cond evt="onClick" delay="0">
                  <p:tgtEl>
                    <p:spTgt spid="29"/>
                  </p:tgtEl>
                </p:cond>
              </p:nextCondLst>
            </p:seq>
            <p:video>
              <p:cMediaNode vol="80000">
                <p:cTn id="12" repeatCount="indefinite" fill="hold" display="0">
                  <p:stCondLst>
                    <p:cond delay="indefinite"/>
                  </p:stCondLst>
                </p:cTn>
                <p:tgtEl>
                  <p:spTgt spid="29"/>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62000" y="76200"/>
            <a:ext cx="7010400" cy="868362"/>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Helvetica Neue"/>
              </a:rPr>
              <a:t>Ionosphere Electrodynamics</a:t>
            </a:r>
            <a:endParaRPr lang="en-US" sz="3200" dirty="0">
              <a:latin typeface="Helvetica Neue"/>
            </a:endParaRPr>
          </a:p>
        </p:txBody>
      </p:sp>
      <p:pic>
        <p:nvPicPr>
          <p:cNvPr id="3" name="Picture 2" descr="IE_plot.tiff"/>
          <p:cNvPicPr>
            <a:picLocks noChangeAspect="1"/>
          </p:cNvPicPr>
          <p:nvPr/>
        </p:nvPicPr>
        <p:blipFill>
          <a:blip r:embed="rId2"/>
          <a:stretch>
            <a:fillRect/>
          </a:stretch>
        </p:blipFill>
        <p:spPr>
          <a:xfrm>
            <a:off x="1130300" y="1295400"/>
            <a:ext cx="6489700" cy="3566225"/>
          </a:xfrm>
          <a:prstGeom prst="rect">
            <a:avLst/>
          </a:prstGeom>
        </p:spPr>
      </p:pic>
      <p:sp>
        <p:nvSpPr>
          <p:cNvPr id="4" name="TextBox 3"/>
          <p:cNvSpPr txBox="1"/>
          <p:nvPr/>
        </p:nvSpPr>
        <p:spPr>
          <a:xfrm>
            <a:off x="3429000" y="4648200"/>
            <a:ext cx="1223412" cy="707886"/>
          </a:xfrm>
          <a:prstGeom prst="rect">
            <a:avLst/>
          </a:prstGeom>
          <a:solidFill>
            <a:schemeClr val="accent1">
              <a:lumMod val="20000"/>
              <a:lumOff val="80000"/>
            </a:schemeClr>
          </a:solidFill>
          <a:ln>
            <a:solidFill>
              <a:schemeClr val="tx2">
                <a:lumMod val="60000"/>
                <a:lumOff val="40000"/>
              </a:schemeClr>
            </a:solidFill>
          </a:ln>
        </p:spPr>
        <p:txBody>
          <a:bodyPr wrap="square" rtlCol="0">
            <a:spAutoFit/>
          </a:bodyPr>
          <a:lstStyle/>
          <a:p>
            <a:r>
              <a:rPr lang="en-US" sz="2000" b="1" dirty="0" smtClean="0"/>
              <a:t>Polar Cap Boundary</a:t>
            </a:r>
            <a:endParaRPr lang="en-US" sz="2000" dirty="0"/>
          </a:p>
        </p:txBody>
      </p:sp>
      <p:sp>
        <p:nvSpPr>
          <p:cNvPr id="5" name="TextBox 4"/>
          <p:cNvSpPr txBox="1"/>
          <p:nvPr/>
        </p:nvSpPr>
        <p:spPr>
          <a:xfrm>
            <a:off x="5334000" y="2743200"/>
            <a:ext cx="946994" cy="584776"/>
          </a:xfrm>
          <a:prstGeom prst="rect">
            <a:avLst/>
          </a:prstGeom>
          <a:noFill/>
        </p:spPr>
        <p:txBody>
          <a:bodyPr wrap="none" rtlCol="0">
            <a:spAutoFit/>
          </a:bodyPr>
          <a:lstStyle/>
          <a:p>
            <a:pPr algn="ctr"/>
            <a:r>
              <a:rPr lang="en-US" sz="1600" b="1" dirty="0" smtClean="0"/>
              <a:t>Open</a:t>
            </a:r>
          </a:p>
          <a:p>
            <a:pPr algn="ctr"/>
            <a:r>
              <a:rPr lang="en-US" sz="1600" b="1" dirty="0" smtClean="0"/>
              <a:t> MF lines</a:t>
            </a:r>
            <a:endParaRPr lang="en-US" b="1" dirty="0"/>
          </a:p>
        </p:txBody>
      </p:sp>
      <p:sp>
        <p:nvSpPr>
          <p:cNvPr id="6" name="TextBox 5"/>
          <p:cNvSpPr txBox="1"/>
          <p:nvPr/>
        </p:nvSpPr>
        <p:spPr>
          <a:xfrm>
            <a:off x="2057400" y="2819400"/>
            <a:ext cx="946994" cy="584776"/>
          </a:xfrm>
          <a:prstGeom prst="rect">
            <a:avLst/>
          </a:prstGeom>
          <a:noFill/>
        </p:spPr>
        <p:txBody>
          <a:bodyPr wrap="none" rtlCol="0">
            <a:spAutoFit/>
          </a:bodyPr>
          <a:lstStyle/>
          <a:p>
            <a:pPr algn="ctr"/>
            <a:r>
              <a:rPr lang="en-US" sz="1600" b="1" dirty="0" smtClean="0"/>
              <a:t>Open</a:t>
            </a:r>
          </a:p>
          <a:p>
            <a:pPr algn="ctr"/>
            <a:r>
              <a:rPr lang="en-US" sz="1600" b="1" dirty="0" smtClean="0"/>
              <a:t> MF lines</a:t>
            </a:r>
            <a:endParaRPr lang="en-US" b="1" dirty="0"/>
          </a:p>
        </p:txBody>
      </p:sp>
      <p:cxnSp>
        <p:nvCxnSpPr>
          <p:cNvPr id="7" name="Straight Arrow Connector 6"/>
          <p:cNvCxnSpPr/>
          <p:nvPr/>
        </p:nvCxnSpPr>
        <p:spPr>
          <a:xfrm rot="5400000" flipH="1" flipV="1">
            <a:off x="4574106" y="3659706"/>
            <a:ext cx="1066800" cy="9101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rot="16200000" flipV="1">
            <a:off x="2400300" y="3619500"/>
            <a:ext cx="1066800" cy="990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676401" y="2099846"/>
            <a:ext cx="1752600" cy="338554"/>
          </a:xfrm>
          <a:prstGeom prst="rect">
            <a:avLst/>
          </a:prstGeom>
          <a:noFill/>
        </p:spPr>
        <p:txBody>
          <a:bodyPr wrap="square" rtlCol="0">
            <a:spAutoFit/>
          </a:bodyPr>
          <a:lstStyle/>
          <a:p>
            <a:pPr algn="ctr"/>
            <a:r>
              <a:rPr lang="en-US" sz="1600" b="1" dirty="0" smtClean="0"/>
              <a:t>Closed MF lines</a:t>
            </a:r>
            <a:endParaRPr lang="en-US" b="1" dirty="0"/>
          </a:p>
        </p:txBody>
      </p:sp>
      <p:sp>
        <p:nvSpPr>
          <p:cNvPr id="10" name="TextBox 9"/>
          <p:cNvSpPr txBox="1"/>
          <p:nvPr/>
        </p:nvSpPr>
        <p:spPr>
          <a:xfrm>
            <a:off x="4953000" y="2099846"/>
            <a:ext cx="1752600" cy="338554"/>
          </a:xfrm>
          <a:prstGeom prst="rect">
            <a:avLst/>
          </a:prstGeom>
          <a:noFill/>
        </p:spPr>
        <p:txBody>
          <a:bodyPr wrap="square" rtlCol="0">
            <a:spAutoFit/>
          </a:bodyPr>
          <a:lstStyle/>
          <a:p>
            <a:pPr algn="ctr"/>
            <a:r>
              <a:rPr lang="en-US" sz="1600" b="1" dirty="0" smtClean="0"/>
              <a:t>Closed MF lines</a:t>
            </a:r>
            <a:endParaRPr lang="en-US" b="1" dirty="0"/>
          </a:p>
        </p:txBody>
      </p:sp>
      <p:sp>
        <p:nvSpPr>
          <p:cNvPr id="11" name="TextBox 10"/>
          <p:cNvSpPr txBox="1"/>
          <p:nvPr/>
        </p:nvSpPr>
        <p:spPr>
          <a:xfrm>
            <a:off x="609600" y="5706070"/>
            <a:ext cx="7620000" cy="923330"/>
          </a:xfrm>
          <a:prstGeom prst="rect">
            <a:avLst/>
          </a:prstGeom>
          <a:noFill/>
        </p:spPr>
        <p:txBody>
          <a:bodyPr wrap="square" rtlCol="0">
            <a:spAutoFit/>
          </a:bodyPr>
          <a:lstStyle/>
          <a:p>
            <a:r>
              <a:rPr lang="en-US" b="1" dirty="0" smtClean="0">
                <a:ln>
                  <a:solidFill>
                    <a:srgbClr val="FF0000"/>
                  </a:solidFill>
                </a:ln>
              </a:rPr>
              <a:t>Closed</a:t>
            </a:r>
            <a:r>
              <a:rPr lang="en-US" dirty="0" smtClean="0"/>
              <a:t>: Magnetic field (MF) lines with both ends connected to the ionosphere</a:t>
            </a:r>
          </a:p>
          <a:p>
            <a:r>
              <a:rPr lang="en-US" b="1" dirty="0" smtClean="0"/>
              <a:t>Open</a:t>
            </a:r>
            <a:r>
              <a:rPr lang="en-US" dirty="0" smtClean="0"/>
              <a:t>: MF lines with one end connected to the ionosphere and another end to the interplanetary space</a:t>
            </a:r>
          </a:p>
        </p:txBody>
      </p:sp>
    </p:spTree>
    <p:extLst>
      <p:ext uri="{BB962C8B-B14F-4D97-AF65-F5344CB8AC3E}">
        <p14:creationId xmlns:p14="http://schemas.microsoft.com/office/powerpoint/2010/main" val="89235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905001" y="83403"/>
            <a:ext cx="4648200" cy="954107"/>
          </a:xfrm>
          <a:prstGeom prst="rect">
            <a:avLst/>
          </a:prstGeom>
          <a:noFill/>
          <a:ln w="9525">
            <a:noFill/>
            <a:miter lim="800000"/>
            <a:headEnd/>
            <a:tailEnd/>
          </a:ln>
        </p:spPr>
        <p:txBody>
          <a:bodyPr wrap="square">
            <a:prstTxWarp prst="textNoShape">
              <a:avLst/>
            </a:prstTxWarp>
            <a:spAutoFit/>
          </a:bodyPr>
          <a:lstStyle/>
          <a:p>
            <a:r>
              <a:rPr lang="en-US" sz="2800" dirty="0" smtClean="0">
                <a:latin typeface="Helvetica" charset="0"/>
                <a:ea typeface="Helvetica" charset="0"/>
                <a:cs typeface="Helvetica" charset="0"/>
              </a:rPr>
              <a:t>Inner Magnetosphere</a:t>
            </a:r>
          </a:p>
          <a:p>
            <a:r>
              <a:rPr lang="en-US" sz="2800" dirty="0" smtClean="0">
                <a:latin typeface="Helvetica" charset="0"/>
                <a:ea typeface="Helvetica" charset="0"/>
                <a:cs typeface="Helvetica" charset="0"/>
              </a:rPr>
              <a:t> (up to ~ 10 RE) </a:t>
            </a:r>
            <a:endParaRPr lang="en-US" sz="2800" dirty="0">
              <a:latin typeface="Helvetica" charset="0"/>
              <a:ea typeface="Helvetica" charset="0"/>
              <a:cs typeface="Helvetica" charset="0"/>
            </a:endParaRPr>
          </a:p>
        </p:txBody>
      </p:sp>
      <p:sp>
        <p:nvSpPr>
          <p:cNvPr id="3" name="Rectangle 39"/>
          <p:cNvSpPr>
            <a:spLocks noChangeArrowheads="1"/>
          </p:cNvSpPr>
          <p:nvPr/>
        </p:nvSpPr>
        <p:spPr bwMode="auto">
          <a:xfrm>
            <a:off x="6858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pic>
        <p:nvPicPr>
          <p:cNvPr id="4" name="Picture 4" descr="5_magnetosphere"/>
          <p:cNvPicPr preferRelativeResize="0">
            <a:picLocks noChangeAspect="1" noChangeArrowheads="1"/>
          </p:cNvPicPr>
          <p:nvPr/>
        </p:nvPicPr>
        <p:blipFill>
          <a:blip r:embed="rId3"/>
          <a:srcRect/>
          <a:stretch>
            <a:fillRect/>
          </a:stretch>
        </p:blipFill>
        <p:spPr bwMode="auto">
          <a:xfrm>
            <a:off x="0" y="1828800"/>
            <a:ext cx="5951538" cy="3098800"/>
          </a:xfrm>
          <a:prstGeom prst="rect">
            <a:avLst/>
          </a:prstGeom>
          <a:noFill/>
          <a:ln w="9525">
            <a:noFill/>
            <a:miter lim="800000"/>
            <a:headEnd/>
            <a:tailEnd/>
          </a:ln>
        </p:spPr>
      </p:pic>
      <p:sp>
        <p:nvSpPr>
          <p:cNvPr id="5" name="Oval 14"/>
          <p:cNvSpPr>
            <a:spLocks noChangeArrowheads="1"/>
          </p:cNvSpPr>
          <p:nvPr/>
        </p:nvSpPr>
        <p:spPr bwMode="auto">
          <a:xfrm>
            <a:off x="685800" y="2971800"/>
            <a:ext cx="1295400" cy="838200"/>
          </a:xfrm>
          <a:prstGeom prst="ellipse">
            <a:avLst/>
          </a:prstGeom>
          <a:noFill/>
          <a:ln w="76200" cmpd="sng">
            <a:solidFill>
              <a:srgbClr val="FF3399"/>
            </a:solidFill>
            <a:prstDash val="sysDot"/>
            <a:round/>
            <a:headEnd/>
            <a:tailEnd/>
          </a:ln>
          <a:effectLst/>
        </p:spPr>
        <p:txBody>
          <a:bodyPr wrap="none" anchor="ctr">
            <a:prstTxWarp prst="textNoShape">
              <a:avLst/>
            </a:prstTxWarp>
          </a:bodyPr>
          <a:lstStyle/>
          <a:p>
            <a:endParaRPr lang="en-US"/>
          </a:p>
        </p:txBody>
      </p:sp>
      <p:grpSp>
        <p:nvGrpSpPr>
          <p:cNvPr id="6" name="Group 20"/>
          <p:cNvGrpSpPr>
            <a:grpSpLocks noChangeAspect="1"/>
          </p:cNvGrpSpPr>
          <p:nvPr/>
        </p:nvGrpSpPr>
        <p:grpSpPr bwMode="auto">
          <a:xfrm>
            <a:off x="3962400" y="3692525"/>
            <a:ext cx="5326063" cy="3165475"/>
            <a:chOff x="576" y="981"/>
            <a:chExt cx="4737" cy="2815"/>
          </a:xfrm>
        </p:grpSpPr>
        <p:pic>
          <p:nvPicPr>
            <p:cNvPr id="7" name="Picture 21"/>
            <p:cNvPicPr>
              <a:picLocks noChangeAspect="1" noChangeArrowheads="1"/>
            </p:cNvPicPr>
            <p:nvPr/>
          </p:nvPicPr>
          <p:blipFill>
            <a:blip r:embed="rId4"/>
            <a:srcRect/>
            <a:stretch>
              <a:fillRect/>
            </a:stretch>
          </p:blipFill>
          <p:spPr bwMode="auto">
            <a:xfrm>
              <a:off x="576" y="981"/>
              <a:ext cx="4656" cy="2763"/>
            </a:xfrm>
            <a:prstGeom prst="rect">
              <a:avLst/>
            </a:prstGeom>
            <a:noFill/>
            <a:ln w="9525">
              <a:noFill/>
              <a:miter lim="800000"/>
              <a:headEnd/>
              <a:tailEnd/>
            </a:ln>
            <a:effectLst/>
          </p:spPr>
        </p:pic>
        <p:sp>
          <p:nvSpPr>
            <p:cNvPr id="8" name="Text Box 22"/>
            <p:cNvSpPr txBox="1">
              <a:spLocks noChangeAspect="1" noChangeArrowheads="1"/>
            </p:cNvSpPr>
            <p:nvPr/>
          </p:nvSpPr>
          <p:spPr bwMode="auto">
            <a:xfrm>
              <a:off x="4893" y="3552"/>
              <a:ext cx="420" cy="244"/>
            </a:xfrm>
            <a:prstGeom prst="rect">
              <a:avLst/>
            </a:prstGeom>
            <a:noFill/>
            <a:ln w="9525">
              <a:noFill/>
              <a:miter lim="800000"/>
              <a:headEnd/>
              <a:tailEnd/>
            </a:ln>
            <a:effectLst/>
          </p:spPr>
          <p:txBody>
            <a:bodyPr wrap="none">
              <a:prstTxWarp prst="textNoShape">
                <a:avLst/>
              </a:prstTxWarp>
              <a:spAutoFit/>
            </a:bodyPr>
            <a:lstStyle/>
            <a:p>
              <a:r>
                <a:rPr lang="en-US" sz="1200">
                  <a:solidFill>
                    <a:schemeClr val="bg1"/>
                  </a:solidFill>
                </a:rPr>
                <a:t>APL</a:t>
              </a:r>
            </a:p>
          </p:txBody>
        </p:sp>
      </p:grpSp>
      <p:sp>
        <p:nvSpPr>
          <p:cNvPr id="9" name="Text Box 24"/>
          <p:cNvSpPr txBox="1">
            <a:spLocks noChangeArrowheads="1"/>
          </p:cNvSpPr>
          <p:nvPr/>
        </p:nvSpPr>
        <p:spPr bwMode="auto">
          <a:xfrm>
            <a:off x="4572000" y="5387975"/>
            <a:ext cx="1552641" cy="369332"/>
          </a:xfrm>
          <a:prstGeom prst="rect">
            <a:avLst/>
          </a:prstGeom>
          <a:noFill/>
          <a:ln w="9525">
            <a:noFill/>
            <a:miter lim="800000"/>
            <a:headEnd/>
            <a:tailEnd/>
          </a:ln>
          <a:effectLst/>
        </p:spPr>
        <p:txBody>
          <a:bodyPr wrap="none">
            <a:prstTxWarp prst="textNoShape">
              <a:avLst/>
            </a:prstTxWarp>
            <a:spAutoFit/>
          </a:bodyPr>
          <a:lstStyle/>
          <a:p>
            <a:r>
              <a:rPr lang="en-US" sz="1800" b="1" dirty="0" err="1">
                <a:solidFill>
                  <a:srgbClr val="0000FF"/>
                </a:solidFill>
              </a:rPr>
              <a:t>Plasmasphere</a:t>
            </a:r>
            <a:endParaRPr lang="en-US" sz="1800" b="1" dirty="0">
              <a:solidFill>
                <a:srgbClr val="0000FF"/>
              </a:solidFill>
            </a:endParaRPr>
          </a:p>
        </p:txBody>
      </p:sp>
      <p:sp>
        <p:nvSpPr>
          <p:cNvPr id="10" name="Text Box 25"/>
          <p:cNvSpPr txBox="1">
            <a:spLocks noChangeArrowheads="1"/>
          </p:cNvSpPr>
          <p:nvPr/>
        </p:nvSpPr>
        <p:spPr bwMode="auto">
          <a:xfrm>
            <a:off x="5943600" y="5943600"/>
            <a:ext cx="1520631" cy="369332"/>
          </a:xfrm>
          <a:prstGeom prst="rect">
            <a:avLst/>
          </a:prstGeom>
          <a:noFill/>
          <a:ln w="9525">
            <a:noFill/>
            <a:miter lim="800000"/>
            <a:headEnd/>
            <a:tailEnd/>
          </a:ln>
          <a:effectLst/>
        </p:spPr>
        <p:txBody>
          <a:bodyPr wrap="none">
            <a:prstTxWarp prst="textNoShape">
              <a:avLst/>
            </a:prstTxWarp>
            <a:spAutoFit/>
          </a:bodyPr>
          <a:lstStyle/>
          <a:p>
            <a:r>
              <a:rPr lang="en-US" sz="1800" b="1" dirty="0">
                <a:solidFill>
                  <a:schemeClr val="bg1"/>
                </a:solidFill>
              </a:rPr>
              <a:t>Ring Current</a:t>
            </a:r>
          </a:p>
        </p:txBody>
      </p:sp>
      <p:sp>
        <p:nvSpPr>
          <p:cNvPr id="11" name="Text Box 26"/>
          <p:cNvSpPr txBox="1">
            <a:spLocks noChangeArrowheads="1"/>
          </p:cNvSpPr>
          <p:nvPr/>
        </p:nvSpPr>
        <p:spPr bwMode="auto">
          <a:xfrm>
            <a:off x="6781800" y="3810000"/>
            <a:ext cx="1689811" cy="369332"/>
          </a:xfrm>
          <a:prstGeom prst="rect">
            <a:avLst/>
          </a:prstGeom>
          <a:noFill/>
          <a:ln w="9525">
            <a:noFill/>
            <a:miter lim="800000"/>
            <a:headEnd/>
            <a:tailEnd/>
          </a:ln>
          <a:effectLst/>
        </p:spPr>
        <p:txBody>
          <a:bodyPr wrap="none">
            <a:prstTxWarp prst="textNoShape">
              <a:avLst/>
            </a:prstTxWarp>
            <a:spAutoFit/>
          </a:bodyPr>
          <a:lstStyle/>
          <a:p>
            <a:r>
              <a:rPr lang="en-US" sz="1800" b="1" dirty="0">
                <a:solidFill>
                  <a:srgbClr val="FF3300"/>
                </a:solidFill>
              </a:rPr>
              <a:t>Van Allen Belts</a:t>
            </a:r>
          </a:p>
        </p:txBody>
      </p:sp>
      <p:sp>
        <p:nvSpPr>
          <p:cNvPr id="12" name="TextBox 11"/>
          <p:cNvSpPr txBox="1"/>
          <p:nvPr/>
        </p:nvSpPr>
        <p:spPr>
          <a:xfrm>
            <a:off x="4747173" y="5639817"/>
            <a:ext cx="1120227" cy="400110"/>
          </a:xfrm>
          <a:prstGeom prst="rect">
            <a:avLst/>
          </a:prstGeom>
          <a:noFill/>
        </p:spPr>
        <p:txBody>
          <a:bodyPr wrap="square" rtlCol="0">
            <a:spAutoFit/>
          </a:bodyPr>
          <a:lstStyle/>
          <a:p>
            <a:r>
              <a:rPr lang="en-US" sz="2000" dirty="0" smtClean="0">
                <a:solidFill>
                  <a:schemeClr val="accent4">
                    <a:lumMod val="75000"/>
                  </a:schemeClr>
                </a:solidFill>
              </a:rPr>
              <a:t>1-10 </a:t>
            </a:r>
            <a:r>
              <a:rPr lang="en-US" sz="2000" dirty="0" err="1" smtClean="0">
                <a:solidFill>
                  <a:schemeClr val="accent4">
                    <a:lumMod val="75000"/>
                  </a:schemeClr>
                </a:solidFill>
              </a:rPr>
              <a:t>eV</a:t>
            </a:r>
            <a:endParaRPr lang="en-US" sz="2000" dirty="0">
              <a:solidFill>
                <a:schemeClr val="accent4">
                  <a:lumMod val="75000"/>
                </a:schemeClr>
              </a:solidFill>
            </a:endParaRPr>
          </a:p>
        </p:txBody>
      </p:sp>
      <p:sp>
        <p:nvSpPr>
          <p:cNvPr id="13" name="TextBox 12"/>
          <p:cNvSpPr txBox="1"/>
          <p:nvPr/>
        </p:nvSpPr>
        <p:spPr>
          <a:xfrm>
            <a:off x="5992790" y="6214289"/>
            <a:ext cx="1274708" cy="400110"/>
          </a:xfrm>
          <a:prstGeom prst="rect">
            <a:avLst/>
          </a:prstGeom>
          <a:noFill/>
        </p:spPr>
        <p:txBody>
          <a:bodyPr wrap="none" rtlCol="0">
            <a:spAutoFit/>
          </a:bodyPr>
          <a:lstStyle/>
          <a:p>
            <a:r>
              <a:rPr lang="en-US" sz="2000" dirty="0" smtClean="0"/>
              <a:t>1-400 </a:t>
            </a:r>
            <a:r>
              <a:rPr lang="en-US" sz="2000" dirty="0" err="1" smtClean="0"/>
              <a:t>keV</a:t>
            </a:r>
            <a:endParaRPr lang="en-US" sz="2000" dirty="0"/>
          </a:p>
        </p:txBody>
      </p:sp>
      <p:sp>
        <p:nvSpPr>
          <p:cNvPr id="14" name="Line 15"/>
          <p:cNvSpPr>
            <a:spLocks noChangeShapeType="1"/>
          </p:cNvSpPr>
          <p:nvPr/>
        </p:nvSpPr>
        <p:spPr bwMode="auto">
          <a:xfrm>
            <a:off x="1905000" y="3657600"/>
            <a:ext cx="2743200" cy="1371600"/>
          </a:xfrm>
          <a:prstGeom prst="line">
            <a:avLst/>
          </a:prstGeom>
          <a:noFill/>
          <a:ln w="76200">
            <a:solidFill>
              <a:srgbClr val="FF3399"/>
            </a:solidFill>
            <a:round/>
            <a:headEnd/>
            <a:tailEnd type="triangle" w="med" len="med"/>
          </a:ln>
          <a:effectLst/>
        </p:spPr>
        <p:txBody>
          <a:bodyPr>
            <a:prstTxWarp prst="textNoShape">
              <a:avLst/>
            </a:prstTxWarp>
          </a:bodyPr>
          <a:lstStyle/>
          <a:p>
            <a:endParaRPr lang="en-US"/>
          </a:p>
        </p:txBody>
      </p:sp>
      <p:sp>
        <p:nvSpPr>
          <p:cNvPr id="15" name="TextBox 14"/>
          <p:cNvSpPr txBox="1"/>
          <p:nvPr/>
        </p:nvSpPr>
        <p:spPr>
          <a:xfrm>
            <a:off x="6705600" y="4191000"/>
            <a:ext cx="2362200" cy="400110"/>
          </a:xfrm>
          <a:prstGeom prst="rect">
            <a:avLst/>
          </a:prstGeom>
          <a:noFill/>
        </p:spPr>
        <p:txBody>
          <a:bodyPr wrap="square" rtlCol="0">
            <a:spAutoFit/>
          </a:bodyPr>
          <a:lstStyle/>
          <a:p>
            <a:r>
              <a:rPr lang="en-US" sz="2000" dirty="0" smtClean="0">
                <a:solidFill>
                  <a:srgbClr val="FF0000"/>
                </a:solidFill>
              </a:rPr>
              <a:t>400 </a:t>
            </a:r>
            <a:r>
              <a:rPr lang="en-US" sz="2000" dirty="0" err="1" smtClean="0">
                <a:solidFill>
                  <a:srgbClr val="FF0000"/>
                </a:solidFill>
              </a:rPr>
              <a:t>keV</a:t>
            </a:r>
            <a:r>
              <a:rPr lang="en-US" sz="2000" dirty="0" smtClean="0">
                <a:solidFill>
                  <a:srgbClr val="FF0000"/>
                </a:solidFill>
              </a:rPr>
              <a:t> – 6 </a:t>
            </a:r>
            <a:r>
              <a:rPr lang="en-US" sz="2000" dirty="0" err="1" smtClean="0">
                <a:solidFill>
                  <a:srgbClr val="FF0000"/>
                </a:solidFill>
              </a:rPr>
              <a:t>MeV</a:t>
            </a:r>
            <a:endParaRPr lang="en-US" sz="2000" dirty="0">
              <a:solidFill>
                <a:srgbClr val="FF0000"/>
              </a:solidFill>
            </a:endParaRPr>
          </a:p>
        </p:txBody>
      </p:sp>
    </p:spTree>
    <p:extLst>
      <p:ext uri="{BB962C8B-B14F-4D97-AF65-F5344CB8AC3E}">
        <p14:creationId xmlns:p14="http://schemas.microsoft.com/office/powerpoint/2010/main" val="21989528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52400" y="152400"/>
            <a:ext cx="8915400" cy="1600200"/>
          </a:xfrm>
          <a:prstGeom prst="rect">
            <a:avLst/>
          </a:prstGeom>
        </p:spPr>
        <p:txBody>
          <a:bodyPr>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800" dirty="0" smtClean="0">
                <a:latin typeface="Helvetica"/>
                <a:cs typeface="Helvetica"/>
              </a:rPr>
              <a:t>The charged particles that make up the </a:t>
            </a:r>
            <a:r>
              <a:rPr lang="en-US" sz="3800" b="1" dirty="0" smtClean="0">
                <a:latin typeface="Helvetica"/>
                <a:cs typeface="Helvetica"/>
              </a:rPr>
              <a:t>inner magnetosphere current system </a:t>
            </a:r>
            <a:r>
              <a:rPr lang="en-US" sz="3800" dirty="0" smtClean="0">
                <a:latin typeface="Helvetica"/>
                <a:cs typeface="Helvetica"/>
              </a:rPr>
              <a:t>are trapped in the Earth's magnetic field, </a:t>
            </a:r>
            <a:r>
              <a:rPr lang="en-US" sz="3800" i="1" dirty="0" smtClean="0">
                <a:solidFill>
                  <a:srgbClr val="FF0000"/>
                </a:solidFill>
                <a:latin typeface="Helvetica"/>
                <a:cs typeface="Helvetica"/>
              </a:rPr>
              <a:t>bouncing back and forth along the magnetic field lines between "mirror points" in the northern and southern hemispheres.</a:t>
            </a:r>
          </a:p>
        </p:txBody>
      </p:sp>
      <p:sp>
        <p:nvSpPr>
          <p:cNvPr id="3" name="Content Placeholder 2"/>
          <p:cNvSpPr txBox="1">
            <a:spLocks/>
          </p:cNvSpPr>
          <p:nvPr/>
        </p:nvSpPr>
        <p:spPr>
          <a:xfrm>
            <a:off x="152400" y="5715000"/>
            <a:ext cx="8686800" cy="1143000"/>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800" dirty="0" smtClean="0">
                <a:latin typeface="Helvetica"/>
                <a:cs typeface="Helvetica"/>
              </a:rPr>
              <a:t>Ring current circles the Earth in the equatorial plane and is generated by the </a:t>
            </a:r>
            <a:r>
              <a:rPr lang="en-US" sz="3800" b="1" dirty="0" smtClean="0">
                <a:latin typeface="Helvetica"/>
                <a:cs typeface="Helvetica"/>
              </a:rPr>
              <a:t>longitudinal drift </a:t>
            </a:r>
            <a:r>
              <a:rPr lang="en-US" sz="3800" dirty="0" smtClean="0">
                <a:latin typeface="Helvetica"/>
                <a:cs typeface="Helvetica"/>
              </a:rPr>
              <a:t>of energetic (10 to 200 </a:t>
            </a:r>
            <a:r>
              <a:rPr lang="en-US" sz="3800" dirty="0" err="1" smtClean="0">
                <a:latin typeface="Helvetica"/>
                <a:cs typeface="Helvetica"/>
              </a:rPr>
              <a:t>keV</a:t>
            </a:r>
            <a:r>
              <a:rPr lang="en-US" sz="3800" dirty="0" smtClean="0">
                <a:latin typeface="Helvetica"/>
                <a:cs typeface="Helvetica"/>
              </a:rPr>
              <a:t>) </a:t>
            </a:r>
            <a:r>
              <a:rPr lang="en-US" sz="3800" b="1" dirty="0" smtClean="0">
                <a:latin typeface="Helvetica"/>
                <a:cs typeface="Helvetica"/>
              </a:rPr>
              <a:t>charged particles</a:t>
            </a:r>
            <a:r>
              <a:rPr lang="en-US" sz="3800" dirty="0" smtClean="0">
                <a:latin typeface="Helvetica"/>
                <a:cs typeface="Helvetica"/>
              </a:rPr>
              <a:t> trapped on field lines.</a:t>
            </a:r>
            <a:endParaRPr lang="en-US" sz="3800" dirty="0">
              <a:latin typeface="Helvetica"/>
              <a:cs typeface="Helvetica"/>
            </a:endParaRPr>
          </a:p>
        </p:txBody>
      </p:sp>
      <p:pic>
        <p:nvPicPr>
          <p:cNvPr id="4" name="Picture 3" descr="PartMotion_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314" y="1600200"/>
            <a:ext cx="7027086" cy="3850843"/>
          </a:xfrm>
          <a:prstGeom prst="rect">
            <a:avLst/>
          </a:prstGeom>
        </p:spPr>
      </p:pic>
      <p:sp>
        <p:nvSpPr>
          <p:cNvPr id="5" name="TextBox 4"/>
          <p:cNvSpPr txBox="1"/>
          <p:nvPr/>
        </p:nvSpPr>
        <p:spPr>
          <a:xfrm>
            <a:off x="7785100" y="2895600"/>
            <a:ext cx="919942" cy="461665"/>
          </a:xfrm>
          <a:prstGeom prst="rect">
            <a:avLst/>
          </a:prstGeom>
          <a:noFill/>
        </p:spPr>
        <p:txBody>
          <a:bodyPr wrap="none" rtlCol="0">
            <a:spAutoFit/>
          </a:bodyPr>
          <a:lstStyle/>
          <a:p>
            <a:r>
              <a:rPr lang="en-US" sz="2400" b="1" dirty="0" smtClean="0">
                <a:latin typeface="Helvetica Neue"/>
                <a:cs typeface="Helvetica Neue"/>
              </a:rPr>
              <a:t>MHD</a:t>
            </a:r>
            <a:endParaRPr lang="en-US" sz="2400" b="1" dirty="0">
              <a:latin typeface="Helvetica Neue"/>
              <a:cs typeface="Helvetica Neue"/>
            </a:endParaRPr>
          </a:p>
        </p:txBody>
      </p:sp>
      <p:cxnSp>
        <p:nvCxnSpPr>
          <p:cNvPr id="7" name="Straight Connector 6"/>
          <p:cNvCxnSpPr/>
          <p:nvPr/>
        </p:nvCxnSpPr>
        <p:spPr>
          <a:xfrm flipH="1">
            <a:off x="7893858" y="2755900"/>
            <a:ext cx="945342" cy="67310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835900" y="2684165"/>
            <a:ext cx="914400" cy="91440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688517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RC7.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313" y="1981438"/>
            <a:ext cx="5443787" cy="4876561"/>
          </a:xfrm>
          <a:prstGeom prst="rect">
            <a:avLst/>
          </a:prstGeom>
        </p:spPr>
      </p:pic>
      <p:sp>
        <p:nvSpPr>
          <p:cNvPr id="10" name="Title 1"/>
          <p:cNvSpPr txBox="1">
            <a:spLocks/>
          </p:cNvSpPr>
          <p:nvPr/>
        </p:nvSpPr>
        <p:spPr>
          <a:xfrm>
            <a:off x="660400" y="1994138"/>
            <a:ext cx="3835400" cy="444500"/>
          </a:xfrm>
          <a:prstGeom prst="rect">
            <a:avLst/>
          </a:prstGeom>
          <a:solidFill>
            <a:schemeClr val="bg1"/>
          </a:solidFill>
          <a:ln>
            <a:solidFill>
              <a:schemeClr val="bg1">
                <a:lumMod val="95000"/>
              </a:schemeClr>
            </a:solidFill>
          </a:ln>
        </p:spPr>
        <p:txBody>
          <a:bodyP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200" dirty="0" smtClean="0">
                <a:latin typeface="Helvetica Neue"/>
              </a:rPr>
              <a:t>Electron Total Flux. Energy 22.45 </a:t>
            </a:r>
            <a:r>
              <a:rPr lang="en-US" sz="2200" dirty="0" err="1" smtClean="0">
                <a:latin typeface="Helvetica Neue"/>
              </a:rPr>
              <a:t>keV</a:t>
            </a:r>
            <a:r>
              <a:rPr lang="en-US" sz="2200" dirty="0" smtClean="0">
                <a:latin typeface="Helvetica Neue"/>
              </a:rPr>
              <a:t>. </a:t>
            </a:r>
            <a:r>
              <a:rPr lang="en-US" sz="3200" dirty="0" smtClean="0">
                <a:latin typeface="Helvetica Neue"/>
              </a:rPr>
              <a:t/>
            </a:r>
            <a:br>
              <a:rPr lang="en-US" sz="3200" dirty="0" smtClean="0">
                <a:latin typeface="Helvetica Neue"/>
              </a:rPr>
            </a:br>
            <a:endParaRPr lang="en-US" sz="2667" dirty="0">
              <a:latin typeface="Helvetica Neue"/>
            </a:endParaRPr>
          </a:p>
        </p:txBody>
      </p:sp>
      <p:sp>
        <p:nvSpPr>
          <p:cNvPr id="11" name="Rectangle 10"/>
          <p:cNvSpPr/>
          <p:nvPr/>
        </p:nvSpPr>
        <p:spPr>
          <a:xfrm>
            <a:off x="5359400" y="5429934"/>
            <a:ext cx="2454628" cy="1200329"/>
          </a:xfrm>
          <a:prstGeom prst="rect">
            <a:avLst/>
          </a:prstGeom>
        </p:spPr>
        <p:txBody>
          <a:bodyPr wrap="none">
            <a:spAutoFit/>
          </a:bodyPr>
          <a:lstStyle/>
          <a:p>
            <a:r>
              <a:rPr lang="en-US" dirty="0" smtClean="0">
                <a:latin typeface="Helvetica Neue"/>
              </a:rPr>
              <a:t>Electron Flux increase </a:t>
            </a:r>
          </a:p>
          <a:p>
            <a:r>
              <a:rPr lang="en-US" dirty="0" smtClean="0">
                <a:latin typeface="Helvetica Neue"/>
              </a:rPr>
              <a:t>at the </a:t>
            </a:r>
            <a:r>
              <a:rPr lang="en-US" dirty="0" err="1" smtClean="0">
                <a:latin typeface="Helvetica Neue"/>
              </a:rPr>
              <a:t>geosynch</a:t>
            </a:r>
            <a:r>
              <a:rPr lang="en-US" dirty="0" smtClean="0">
                <a:latin typeface="Helvetica Neue"/>
              </a:rPr>
              <a:t>. orbit </a:t>
            </a:r>
          </a:p>
          <a:p>
            <a:r>
              <a:rPr lang="en-US" dirty="0" smtClean="0">
                <a:latin typeface="Helvetica Neue"/>
              </a:rPr>
              <a:t>in response to</a:t>
            </a:r>
          </a:p>
          <a:p>
            <a:r>
              <a:rPr lang="en-US" dirty="0" smtClean="0">
                <a:latin typeface="Helvetica Neue"/>
              </a:rPr>
              <a:t> geomagnetic storm</a:t>
            </a:r>
            <a:endParaRPr lang="en-US" dirty="0"/>
          </a:p>
        </p:txBody>
      </p:sp>
      <p:cxnSp>
        <p:nvCxnSpPr>
          <p:cNvPr id="12" name="Straight Arrow Connector 11"/>
          <p:cNvCxnSpPr/>
          <p:nvPr/>
        </p:nvCxnSpPr>
        <p:spPr>
          <a:xfrm flipH="1" flipV="1">
            <a:off x="1803400" y="3886200"/>
            <a:ext cx="3556000" cy="22479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Title 1"/>
          <p:cNvSpPr txBox="1">
            <a:spLocks/>
          </p:cNvSpPr>
          <p:nvPr/>
        </p:nvSpPr>
        <p:spPr>
          <a:xfrm>
            <a:off x="457200" y="304800"/>
            <a:ext cx="8191500" cy="8509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2600" b="0" dirty="0" smtClean="0">
                <a:solidFill>
                  <a:schemeClr val="tx1"/>
                </a:solidFill>
                <a:latin typeface="Helvetica Neue" charset="0"/>
                <a:ea typeface="ＭＳ Ｐゴシック" charset="0"/>
                <a:cs typeface="ＭＳ Ｐゴシック" charset="0"/>
              </a:rPr>
              <a:t>Inner Magnetosphere Model </a:t>
            </a:r>
          </a:p>
          <a:p>
            <a:r>
              <a:rPr lang="en-US" sz="2600" b="0" dirty="0" err="1" smtClean="0">
                <a:solidFill>
                  <a:schemeClr val="tx1"/>
                </a:solidFill>
                <a:latin typeface="Helvetica Neue" charset="0"/>
                <a:ea typeface="ＭＳ Ｐゴシック" charset="0"/>
                <a:cs typeface="ＭＳ Ｐゴシック" charset="0"/>
              </a:rPr>
              <a:t>Fok</a:t>
            </a:r>
            <a:r>
              <a:rPr lang="en-US" sz="2600" b="0" dirty="0" smtClean="0">
                <a:solidFill>
                  <a:schemeClr val="tx1"/>
                </a:solidFill>
                <a:latin typeface="Helvetica Neue" charset="0"/>
                <a:ea typeface="ＭＳ Ｐゴシック" charset="0"/>
                <a:cs typeface="ＭＳ Ｐゴシック" charset="0"/>
              </a:rPr>
              <a:t> Ring Current </a:t>
            </a:r>
            <a:r>
              <a:rPr lang="en-US" sz="2600" b="0" dirty="0" smtClean="0">
                <a:solidFill>
                  <a:srgbClr val="0000FF"/>
                </a:solidFill>
                <a:latin typeface="Helvetica Neue" charset="0"/>
                <a:ea typeface="ＭＳ Ｐゴシック" charset="0"/>
                <a:cs typeface="ＭＳ Ｐゴシック" charset="0"/>
              </a:rPr>
              <a:t/>
            </a:r>
            <a:br>
              <a:rPr lang="en-US" sz="2600" b="0" dirty="0" smtClean="0">
                <a:solidFill>
                  <a:srgbClr val="0000FF"/>
                </a:solidFill>
                <a:latin typeface="Helvetica Neue" charset="0"/>
                <a:ea typeface="ＭＳ Ｐゴシック" charset="0"/>
                <a:cs typeface="ＭＳ Ｐゴシック" charset="0"/>
              </a:rPr>
            </a:br>
            <a:endParaRPr lang="en-US" sz="2600" b="0" dirty="0">
              <a:latin typeface="Helvetica Neue" charset="0"/>
              <a:ea typeface="ＭＳ Ｐゴシック" charset="0"/>
              <a:cs typeface="ＭＳ Ｐゴシック" charset="0"/>
            </a:endParaRPr>
          </a:p>
        </p:txBody>
      </p:sp>
      <p:sp>
        <p:nvSpPr>
          <p:cNvPr id="14" name="TextBox 13"/>
          <p:cNvSpPr txBox="1"/>
          <p:nvPr/>
        </p:nvSpPr>
        <p:spPr>
          <a:xfrm>
            <a:off x="5867401" y="1637605"/>
            <a:ext cx="2235199" cy="923330"/>
          </a:xfrm>
          <a:prstGeom prst="rect">
            <a:avLst/>
          </a:prstGeom>
          <a:solidFill>
            <a:schemeClr val="accent6">
              <a:lumMod val="60000"/>
              <a:lumOff val="40000"/>
            </a:schemeClr>
          </a:solidFill>
        </p:spPr>
        <p:txBody>
          <a:bodyPr wrap="square" rtlCol="0">
            <a:spAutoFit/>
          </a:bodyPr>
          <a:lstStyle/>
          <a:p>
            <a:pPr>
              <a:defRPr/>
            </a:pPr>
            <a:r>
              <a:rPr lang="en-US" b="1" dirty="0" smtClean="0">
                <a:latin typeface="Helvetica" charset="0"/>
                <a:cs typeface="Helvetica" charset="0"/>
              </a:rPr>
              <a:t>Inner Magnetosphere:</a:t>
            </a:r>
          </a:p>
          <a:p>
            <a:pPr>
              <a:defRPr/>
            </a:pPr>
            <a:r>
              <a:rPr lang="en-US" dirty="0">
                <a:latin typeface="Helvetica" charset="0"/>
                <a:cs typeface="Helvetica" charset="0"/>
              </a:rPr>
              <a:t>1</a:t>
            </a:r>
            <a:r>
              <a:rPr lang="en-US" dirty="0" smtClean="0">
                <a:latin typeface="Helvetica" charset="0"/>
                <a:cs typeface="Helvetica" charset="0"/>
              </a:rPr>
              <a:t> Re – 10 Re</a:t>
            </a:r>
            <a:endParaRPr lang="en-US" dirty="0">
              <a:latin typeface="Helvetica" charset="0"/>
              <a:cs typeface="Helvetica" charset="0"/>
            </a:endParaRPr>
          </a:p>
        </p:txBody>
      </p:sp>
      <p:sp>
        <p:nvSpPr>
          <p:cNvPr id="8" name="TextBox 7"/>
          <p:cNvSpPr txBox="1"/>
          <p:nvPr/>
        </p:nvSpPr>
        <p:spPr>
          <a:xfrm>
            <a:off x="7924919" y="4024868"/>
            <a:ext cx="581159" cy="400110"/>
          </a:xfrm>
          <a:prstGeom prst="rect">
            <a:avLst/>
          </a:prstGeom>
          <a:noFill/>
        </p:spPr>
        <p:txBody>
          <a:bodyPr wrap="none">
            <a:spAutoFit/>
          </a:bodyPr>
          <a:lstStyle/>
          <a:p>
            <a:pPr>
              <a:defRPr/>
            </a:pPr>
            <a:r>
              <a:rPr lang="en-US" sz="2000" b="1" dirty="0">
                <a:ln>
                  <a:solidFill>
                    <a:srgbClr val="FF0000"/>
                  </a:solidFill>
                </a:ln>
              </a:rPr>
              <a:t>Sun</a:t>
            </a:r>
          </a:p>
        </p:txBody>
      </p:sp>
      <p:cxnSp>
        <p:nvCxnSpPr>
          <p:cNvPr id="15" name="Straight Arrow Connector 14"/>
          <p:cNvCxnSpPr/>
          <p:nvPr/>
        </p:nvCxnSpPr>
        <p:spPr>
          <a:xfrm>
            <a:off x="8001000" y="3860800"/>
            <a:ext cx="457200" cy="1588"/>
          </a:xfrm>
          <a:prstGeom prst="straightConnector1">
            <a:avLst/>
          </a:prstGeom>
          <a:ln w="571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6" name="Rectangle 7"/>
          <p:cNvSpPr>
            <a:spLocks noChangeArrowheads="1"/>
          </p:cNvSpPr>
          <p:nvPr/>
        </p:nvSpPr>
        <p:spPr bwMode="auto">
          <a:xfrm>
            <a:off x="4965700" y="3365500"/>
            <a:ext cx="1865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Helvetica Neue" charset="0"/>
              </a:rPr>
              <a:t>Equatorial Plane </a:t>
            </a:r>
            <a:endParaRPr lang="en-US"/>
          </a:p>
        </p:txBody>
      </p:sp>
      <p:sp>
        <p:nvSpPr>
          <p:cNvPr id="17" name="Rectangle 8"/>
          <p:cNvSpPr>
            <a:spLocks noChangeArrowheads="1"/>
          </p:cNvSpPr>
          <p:nvPr/>
        </p:nvSpPr>
        <p:spPr bwMode="auto">
          <a:xfrm>
            <a:off x="4965700" y="4062413"/>
            <a:ext cx="17287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Helvetica Neue" charset="0"/>
              </a:rPr>
              <a:t>Magnetopause </a:t>
            </a:r>
            <a:endParaRPr lang="en-US"/>
          </a:p>
        </p:txBody>
      </p:sp>
      <p:sp>
        <p:nvSpPr>
          <p:cNvPr id="18" name="Rectangle 9"/>
          <p:cNvSpPr>
            <a:spLocks noChangeArrowheads="1"/>
          </p:cNvSpPr>
          <p:nvPr/>
        </p:nvSpPr>
        <p:spPr bwMode="auto">
          <a:xfrm>
            <a:off x="4889500" y="4672013"/>
            <a:ext cx="1868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Helvetica Neue" charset="0"/>
              </a:rPr>
              <a:t>Geosynch. Orbit </a:t>
            </a:r>
            <a:endParaRPr lang="en-US"/>
          </a:p>
        </p:txBody>
      </p:sp>
      <p:cxnSp>
        <p:nvCxnSpPr>
          <p:cNvPr id="19" name="Straight Arrow Connector 18"/>
          <p:cNvCxnSpPr/>
          <p:nvPr/>
        </p:nvCxnSpPr>
        <p:spPr>
          <a:xfrm flipH="1">
            <a:off x="3822700" y="4891088"/>
            <a:ext cx="1066800" cy="15081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4203700" y="4279900"/>
            <a:ext cx="7620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flipV="1">
            <a:off x="3205163" y="3136900"/>
            <a:ext cx="1760537" cy="457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371063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4" descr="Atmosphere_with_Ionosphere.png"/>
          <p:cNvPicPr>
            <a:picLocks noChangeAspect="1"/>
          </p:cNvPicPr>
          <p:nvPr/>
        </p:nvPicPr>
        <p:blipFill>
          <a:blip r:embed="rId2"/>
          <a:stretch>
            <a:fillRect/>
          </a:stretch>
        </p:blipFill>
        <p:spPr>
          <a:xfrm>
            <a:off x="1670006" y="780266"/>
            <a:ext cx="5873794" cy="5806586"/>
          </a:xfrm>
          <a:prstGeom prst="rect">
            <a:avLst/>
          </a:prstGeom>
          <a:solidFill>
            <a:srgbClr val="CCCCCC"/>
          </a:solidFill>
        </p:spPr>
      </p:pic>
      <p:sp>
        <p:nvSpPr>
          <p:cNvPr id="3" name="Title 1"/>
          <p:cNvSpPr txBox="1">
            <a:spLocks/>
          </p:cNvSpPr>
          <p:nvPr/>
        </p:nvSpPr>
        <p:spPr>
          <a:xfrm>
            <a:off x="457200" y="304800"/>
            <a:ext cx="8191500" cy="8509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2600" b="0" dirty="0" smtClean="0">
                <a:solidFill>
                  <a:schemeClr val="tx1"/>
                </a:solidFill>
                <a:latin typeface="Helvetica Neue" charset="0"/>
                <a:ea typeface="ＭＳ Ｐゴシック" charset="0"/>
                <a:cs typeface="ＭＳ Ｐゴシック" charset="0"/>
              </a:rPr>
              <a:t>Global Ionosphere/Thermosphere Models</a:t>
            </a:r>
            <a:r>
              <a:rPr lang="en-US" sz="2600" b="0" dirty="0" smtClean="0">
                <a:solidFill>
                  <a:schemeClr val="tx1"/>
                </a:solidFill>
                <a:latin typeface="Helvetica Neue" charset="0"/>
                <a:ea typeface="ＭＳ Ｐゴシック" charset="0"/>
                <a:cs typeface="ＭＳ Ｐゴシック" charset="0"/>
              </a:rPr>
              <a:t> </a:t>
            </a:r>
            <a:r>
              <a:rPr lang="en-US" sz="2600" b="0" dirty="0" smtClean="0">
                <a:solidFill>
                  <a:srgbClr val="0000FF"/>
                </a:solidFill>
                <a:latin typeface="Helvetica Neue" charset="0"/>
                <a:ea typeface="ＭＳ Ｐゴシック" charset="0"/>
                <a:cs typeface="ＭＳ Ｐゴシック" charset="0"/>
              </a:rPr>
              <a:t/>
            </a:r>
            <a:br>
              <a:rPr lang="en-US" sz="2600" b="0" dirty="0" smtClean="0">
                <a:solidFill>
                  <a:srgbClr val="0000FF"/>
                </a:solidFill>
                <a:latin typeface="Helvetica Neue" charset="0"/>
                <a:ea typeface="ＭＳ Ｐゴシック" charset="0"/>
                <a:cs typeface="ＭＳ Ｐゴシック" charset="0"/>
              </a:rPr>
            </a:br>
            <a:endParaRPr lang="en-US" sz="2600" b="0" dirty="0">
              <a:latin typeface="Helvetica Neue" charset="0"/>
              <a:ea typeface="ＭＳ Ｐゴシック" charset="0"/>
              <a:cs typeface="ＭＳ Ｐゴシック" charset="0"/>
            </a:endParaRPr>
          </a:p>
        </p:txBody>
      </p:sp>
    </p:spTree>
    <p:extLst>
      <p:ext uri="{BB962C8B-B14F-4D97-AF65-F5344CB8AC3E}">
        <p14:creationId xmlns:p14="http://schemas.microsoft.com/office/powerpoint/2010/main" val="181880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p:cNvSpPr txBox="1">
            <a:spLocks/>
          </p:cNvSpPr>
          <p:nvPr/>
        </p:nvSpPr>
        <p:spPr bwMode="auto">
          <a:xfrm>
            <a:off x="59268" y="152397"/>
            <a:ext cx="8877300" cy="846665"/>
          </a:xfrm>
          <a:prstGeom prst="rect">
            <a:avLst/>
          </a:prstGeom>
          <a:noFill/>
          <a:ln w="9525">
            <a:noFill/>
            <a:miter lim="800000"/>
            <a:headEnd/>
            <a:tailEnd/>
          </a:ln>
          <a:effectLst>
            <a:outerShdw blurRad="25400" dist="25399" dir="2700000" algn="ctr" rotWithShape="0">
              <a:schemeClr val="tx1">
                <a:alpha val="80000"/>
              </a:schemeClr>
            </a:outerShdw>
          </a:effectLst>
        </p:spPr>
        <p:txBody>
          <a:bodyPr anchor="ct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defRPr/>
            </a:pPr>
            <a:r>
              <a:rPr lang="en-US" sz="2800" dirty="0" smtClean="0">
                <a:solidFill>
                  <a:srgbClr val="0F75BC"/>
                </a:solidFill>
                <a:latin typeface="Helvetica Neue"/>
                <a:cs typeface="Helvetica Neue"/>
              </a:rPr>
              <a:t>Dissemination of Space Weather Resources:</a:t>
            </a:r>
          </a:p>
          <a:p>
            <a:pPr algn="ctr">
              <a:lnSpc>
                <a:spcPct val="90000"/>
              </a:lnSpc>
              <a:defRPr/>
            </a:pPr>
            <a:r>
              <a:rPr lang="en-US" sz="2800" dirty="0" smtClean="0">
                <a:solidFill>
                  <a:srgbClr val="FF6600"/>
                </a:solidFill>
                <a:latin typeface="Helvetica Neue"/>
                <a:cs typeface="Helvetica Neue"/>
              </a:rPr>
              <a:t>CCMC Runs-on-Request (</a:t>
            </a:r>
            <a:r>
              <a:rPr lang="en-US" sz="2800" dirty="0" err="1" smtClean="0">
                <a:solidFill>
                  <a:srgbClr val="FF6600"/>
                </a:solidFill>
                <a:latin typeface="Helvetica Neue"/>
                <a:cs typeface="Helvetica Neue"/>
              </a:rPr>
              <a:t>RoR</a:t>
            </a:r>
            <a:r>
              <a:rPr lang="en-US" sz="2800" dirty="0" smtClean="0">
                <a:solidFill>
                  <a:srgbClr val="FF6600"/>
                </a:solidFill>
                <a:latin typeface="Helvetica Neue"/>
                <a:cs typeface="Helvetica Neue"/>
              </a:rPr>
              <a:t>) System</a:t>
            </a:r>
          </a:p>
        </p:txBody>
      </p:sp>
      <p:sp>
        <p:nvSpPr>
          <p:cNvPr id="29" name="Left-Right Arrow 28"/>
          <p:cNvSpPr/>
          <p:nvPr/>
        </p:nvSpPr>
        <p:spPr>
          <a:xfrm rot="2063792">
            <a:off x="6159734" y="2296972"/>
            <a:ext cx="984968" cy="469152"/>
          </a:xfrm>
          <a:prstGeom prst="leftRightArrow">
            <a:avLst/>
          </a:prstGeom>
          <a:solidFill>
            <a:srgbClr val="C6D9F1"/>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Left-Right Arrow 29"/>
          <p:cNvSpPr/>
          <p:nvPr/>
        </p:nvSpPr>
        <p:spPr>
          <a:xfrm rot="19351489">
            <a:off x="1919179" y="2241113"/>
            <a:ext cx="1026408" cy="442364"/>
          </a:xfrm>
          <a:prstGeom prst="leftRightArrow">
            <a:avLst/>
          </a:prstGeom>
          <a:solidFill>
            <a:srgbClr val="C6D9F1"/>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2912531" y="1193803"/>
            <a:ext cx="3367823" cy="1646497"/>
          </a:xfrm>
          <a:prstGeom prst="ellipse">
            <a:avLst/>
          </a:prstGeom>
          <a:solidFill>
            <a:srgbClr val="C6D9F1"/>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solidFill>
                  <a:srgbClr val="000000"/>
                </a:solidFill>
                <a:effectLst>
                  <a:outerShdw blurRad="50800" dist="39000" dir="5460000" algn="tl">
                    <a:srgbClr val="000000">
                      <a:alpha val="38000"/>
                    </a:srgbClr>
                  </a:outerShdw>
                </a:effectLst>
                <a:latin typeface="Helvetica Neue"/>
                <a:cs typeface="Helvetica Neue"/>
              </a:rPr>
              <a:t>Knowledge/</a:t>
            </a:r>
          </a:p>
          <a:p>
            <a:pPr algn="ctr"/>
            <a:r>
              <a:rPr lang="en-US" sz="2400" b="1" dirty="0" smtClean="0">
                <a:ln w="11430"/>
                <a:solidFill>
                  <a:srgbClr val="000000"/>
                </a:solidFill>
                <a:effectLst>
                  <a:outerShdw blurRad="50800" dist="39000" dir="5460000" algn="tl">
                    <a:srgbClr val="000000">
                      <a:alpha val="38000"/>
                    </a:srgbClr>
                  </a:outerShdw>
                </a:effectLst>
                <a:latin typeface="Helvetica Neue"/>
                <a:cs typeface="Helvetica Neue"/>
              </a:rPr>
              <a:t>Understanding</a:t>
            </a:r>
            <a:endParaRPr lang="en-US" sz="2400" b="1" dirty="0">
              <a:ln w="11430"/>
              <a:solidFill>
                <a:srgbClr val="000000"/>
              </a:solidFill>
              <a:effectLst>
                <a:outerShdw blurRad="50800" dist="39000" dir="5460000" algn="tl">
                  <a:srgbClr val="000000">
                    <a:alpha val="38000"/>
                  </a:srgbClr>
                </a:outerShdw>
              </a:effectLst>
              <a:latin typeface="Helvetica Neue"/>
              <a:cs typeface="Helvetica Neue"/>
            </a:endParaRPr>
          </a:p>
        </p:txBody>
      </p:sp>
      <p:sp>
        <p:nvSpPr>
          <p:cNvPr id="17" name="Oval 16"/>
          <p:cNvSpPr/>
          <p:nvPr/>
        </p:nvSpPr>
        <p:spPr>
          <a:xfrm>
            <a:off x="3009900" y="4483099"/>
            <a:ext cx="3175000" cy="1646497"/>
          </a:xfrm>
          <a:prstGeom prst="ellipse">
            <a:avLst/>
          </a:prstGeom>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D0D0D"/>
                </a:solidFill>
                <a:latin typeface="Helvetica Neue"/>
                <a:cs typeface="Helvetica Neue"/>
              </a:rPr>
              <a:t>Dissemination</a:t>
            </a:r>
            <a:endParaRPr lang="en-US" sz="2400" dirty="0">
              <a:solidFill>
                <a:srgbClr val="0D0D0D"/>
              </a:solidFill>
              <a:latin typeface="Helvetica Neue"/>
              <a:cs typeface="Helvetica Neue"/>
            </a:endParaRPr>
          </a:p>
        </p:txBody>
      </p:sp>
      <p:grpSp>
        <p:nvGrpSpPr>
          <p:cNvPr id="20" name="Group 19"/>
          <p:cNvGrpSpPr/>
          <p:nvPr/>
        </p:nvGrpSpPr>
        <p:grpSpPr>
          <a:xfrm>
            <a:off x="2912532" y="4114800"/>
            <a:ext cx="3556000" cy="2472267"/>
            <a:chOff x="606719" y="694268"/>
            <a:chExt cx="3236315" cy="2184387"/>
          </a:xfrm>
        </p:grpSpPr>
        <p:pic>
          <p:nvPicPr>
            <p:cNvPr id="21" name="Picture 20" descr="Serving.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719" y="694268"/>
              <a:ext cx="3236315" cy="2184387"/>
            </a:xfrm>
            <a:prstGeom prst="rect">
              <a:avLst/>
            </a:prstGeom>
          </p:spPr>
        </p:pic>
        <p:pic>
          <p:nvPicPr>
            <p:cNvPr id="22" name="Picture 36" descr="CCMC-logo-gif-small.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08133" y="1905048"/>
              <a:ext cx="448052" cy="353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rot="20853020">
              <a:off x="2096201" y="2153361"/>
              <a:ext cx="578238" cy="333251"/>
            </a:xfrm>
            <a:prstGeom prst="rect">
              <a:avLst/>
            </a:prstGeom>
            <a:solidFill>
              <a:schemeClr val="bg1"/>
            </a:solidFill>
          </p:spPr>
          <p:txBody>
            <a:bodyPr wrap="square" rtlCol="0">
              <a:spAutoFit/>
            </a:bodyPr>
            <a:lstStyle/>
            <a:p>
              <a:pPr algn="ctr"/>
              <a:r>
                <a:rPr lang="en-US" sz="1000" b="1" dirty="0" smtClean="0"/>
                <a:t>MODELS</a:t>
              </a:r>
            </a:p>
            <a:p>
              <a:pPr algn="ctr"/>
              <a:r>
                <a:rPr lang="en-US" sz="1000" b="1" dirty="0" smtClean="0"/>
                <a:t>DATA</a:t>
              </a:r>
              <a:endParaRPr lang="en-US" sz="1000" b="1" dirty="0"/>
            </a:p>
          </p:txBody>
        </p:sp>
      </p:grpSp>
      <p:sp>
        <p:nvSpPr>
          <p:cNvPr id="25" name="Left Arrow 24"/>
          <p:cNvSpPr/>
          <p:nvPr/>
        </p:nvSpPr>
        <p:spPr>
          <a:xfrm rot="13151478">
            <a:off x="2269370" y="4668726"/>
            <a:ext cx="719060" cy="442415"/>
          </a:xfrm>
          <a:prstGeom prst="leftArrow">
            <a:avLst/>
          </a:prstGeom>
          <a:solidFill>
            <a:srgbClr val="C6D9F1"/>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D0D0D"/>
              </a:solidFill>
              <a:latin typeface="Helvetica Neue"/>
              <a:cs typeface="Helvetica Neue"/>
            </a:endParaRPr>
          </a:p>
        </p:txBody>
      </p:sp>
      <p:sp>
        <p:nvSpPr>
          <p:cNvPr id="32" name="Left Arrow 31"/>
          <p:cNvSpPr/>
          <p:nvPr/>
        </p:nvSpPr>
        <p:spPr>
          <a:xfrm rot="19057496">
            <a:off x="6081712" y="4677190"/>
            <a:ext cx="761922" cy="437811"/>
          </a:xfrm>
          <a:prstGeom prst="leftArrow">
            <a:avLst/>
          </a:prstGeom>
          <a:solidFill>
            <a:srgbClr val="FF6600"/>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D0D0D"/>
              </a:solidFill>
              <a:latin typeface="Helvetica Neue"/>
              <a:cs typeface="Helvetica Neue"/>
            </a:endParaRPr>
          </a:p>
        </p:txBody>
      </p:sp>
      <p:sp>
        <p:nvSpPr>
          <p:cNvPr id="34" name="Oval 33"/>
          <p:cNvSpPr/>
          <p:nvPr/>
        </p:nvSpPr>
        <p:spPr>
          <a:xfrm>
            <a:off x="165100" y="2870199"/>
            <a:ext cx="3175000" cy="1646497"/>
          </a:xfrm>
          <a:prstGeom prst="ellipse">
            <a:avLst/>
          </a:prstGeom>
          <a:solidFill>
            <a:srgbClr val="C6D9F1"/>
          </a:solidFill>
          <a:scene3d>
            <a:camera prst="obliqueTopLef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solidFill>
                  <a:schemeClr val="tx1"/>
                </a:solidFill>
                <a:effectLst>
                  <a:outerShdw blurRad="50800" dist="39000" dir="5460000" algn="tl">
                    <a:srgbClr val="000000">
                      <a:alpha val="38000"/>
                    </a:srgbClr>
                  </a:outerShdw>
                </a:effectLst>
                <a:latin typeface="Helvetica Neue"/>
                <a:cs typeface="Helvetica Neue"/>
              </a:rPr>
              <a:t>Observational Data</a:t>
            </a:r>
            <a:endParaRPr lang="en-US" sz="2400" b="1" dirty="0">
              <a:ln w="11430"/>
              <a:solidFill>
                <a:schemeClr val="tx1"/>
              </a:solidFill>
              <a:effectLst>
                <a:outerShdw blurRad="50800" dist="39000" dir="5460000" algn="tl">
                  <a:srgbClr val="000000">
                    <a:alpha val="38000"/>
                  </a:srgbClr>
                </a:outerShdw>
              </a:effectLst>
              <a:latin typeface="Helvetica Neue"/>
              <a:cs typeface="Helvetica Neue"/>
            </a:endParaRPr>
          </a:p>
        </p:txBody>
      </p:sp>
      <p:sp>
        <p:nvSpPr>
          <p:cNvPr id="38" name="Oval 37"/>
          <p:cNvSpPr/>
          <p:nvPr/>
        </p:nvSpPr>
        <p:spPr>
          <a:xfrm>
            <a:off x="5867400" y="2882899"/>
            <a:ext cx="3175000" cy="1646497"/>
          </a:xfrm>
          <a:prstGeom prst="ellipse">
            <a:avLst/>
          </a:prstGeom>
          <a:solidFill>
            <a:srgbClr val="C6D9F1"/>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solidFill>
                  <a:srgbClr val="000000"/>
                </a:solidFill>
                <a:effectLst>
                  <a:outerShdw blurRad="50800" dist="39000" dir="5460000" algn="tl">
                    <a:srgbClr val="000000">
                      <a:alpha val="38000"/>
                    </a:srgbClr>
                  </a:outerShdw>
                </a:effectLst>
                <a:latin typeface="Helvetica Neue"/>
                <a:cs typeface="Helvetica Neue"/>
              </a:rPr>
              <a:t>Models</a:t>
            </a: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Helvetica Neue"/>
                <a:cs typeface="Helvetica Neue"/>
              </a:rPr>
              <a:t> </a:t>
            </a:r>
            <a:endPar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Helvetica Neue"/>
              <a:cs typeface="Helvetica Neue"/>
            </a:endParaRPr>
          </a:p>
        </p:txBody>
      </p:sp>
      <p:pic>
        <p:nvPicPr>
          <p:cNvPr id="51" name="Picture 1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80355" y="4855223"/>
            <a:ext cx="2643516" cy="1618882"/>
          </a:xfrm>
          <a:prstGeom prst="rect">
            <a:avLst/>
          </a:prstGeom>
          <a:noFill/>
          <a:ln>
            <a:noFill/>
          </a:ln>
          <a:scene3d>
            <a:camera prst="perspectiveContrastingLeftFacing"/>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TextBox 24"/>
          <p:cNvSpPr txBox="1">
            <a:spLocks noChangeArrowheads="1"/>
          </p:cNvSpPr>
          <p:nvPr/>
        </p:nvSpPr>
        <p:spPr bwMode="auto">
          <a:xfrm>
            <a:off x="3310456" y="6464067"/>
            <a:ext cx="4022726" cy="400110"/>
          </a:xfrm>
          <a:prstGeom prst="rect">
            <a:avLst/>
          </a:prstGeom>
          <a:solidFill>
            <a:srgbClr val="FFFFFF"/>
          </a:solidFill>
          <a:ln>
            <a:noFill/>
          </a:ln>
          <a:extLst/>
        </p:spPr>
        <p:txBody>
          <a:bodyPr wrap="square">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r>
              <a:rPr lang="en-US" b="1" dirty="0">
                <a:latin typeface="Helvetica"/>
                <a:cs typeface="Helvetica"/>
              </a:rPr>
              <a:t>http://ccmc.gsfc.nasa.gov</a:t>
            </a:r>
          </a:p>
        </p:txBody>
      </p:sp>
      <p:pic>
        <p:nvPicPr>
          <p:cNvPr id="54" name="Picture 53" descr="vis11.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3913" y="5017642"/>
            <a:ext cx="1601953" cy="961172"/>
          </a:xfrm>
          <a:prstGeom prst="rect">
            <a:avLst/>
          </a:prstGeom>
          <a:scene3d>
            <a:camera prst="perspectiveContrastingLeftFacing"/>
            <a:lightRig rig="threePt" dir="t"/>
          </a:scene3d>
        </p:spPr>
      </p:pic>
      <p:sp>
        <p:nvSpPr>
          <p:cNvPr id="55" name="TextBox 54"/>
          <p:cNvSpPr txBox="1"/>
          <p:nvPr/>
        </p:nvSpPr>
        <p:spPr>
          <a:xfrm>
            <a:off x="81597" y="5241571"/>
            <a:ext cx="2839823" cy="1569660"/>
          </a:xfrm>
          <a:prstGeom prst="rect">
            <a:avLst/>
          </a:prstGeom>
          <a:noFill/>
          <a:ln>
            <a:solidFill>
              <a:srgbClr val="FF6600"/>
            </a:solidFill>
          </a:ln>
        </p:spPr>
        <p:txBody>
          <a:bodyPr wrap="square" rtlCol="0">
            <a:spAutoFit/>
          </a:bodyPr>
          <a:lstStyle/>
          <a:p>
            <a:pPr algn="ctr"/>
            <a:r>
              <a:rPr lang="en-US" sz="2400" i="1" dirty="0" smtClean="0">
                <a:latin typeface="Helvetica"/>
                <a:cs typeface="Helvetica"/>
              </a:rPr>
              <a:t> </a:t>
            </a:r>
            <a:r>
              <a:rPr lang="en-US" sz="2400" i="1" dirty="0" smtClean="0">
                <a:solidFill>
                  <a:srgbClr val="FF6600"/>
                </a:solidFill>
                <a:latin typeface="Helvetica"/>
                <a:cs typeface="Helvetica"/>
              </a:rPr>
              <a:t>Models are served to the international research community</a:t>
            </a:r>
          </a:p>
        </p:txBody>
      </p:sp>
      <p:sp>
        <p:nvSpPr>
          <p:cNvPr id="56" name="Quad Arrow 55"/>
          <p:cNvSpPr/>
          <p:nvPr/>
        </p:nvSpPr>
        <p:spPr>
          <a:xfrm>
            <a:off x="3340100" y="2935806"/>
            <a:ext cx="2544233" cy="1392082"/>
          </a:xfrm>
          <a:prstGeom prst="quadArrow">
            <a:avLst/>
          </a:prstGeom>
          <a:solidFill>
            <a:srgbClr val="C6D9F1"/>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Up Arrow 56"/>
          <p:cNvSpPr/>
          <p:nvPr/>
        </p:nvSpPr>
        <p:spPr>
          <a:xfrm>
            <a:off x="4229100" y="2870200"/>
            <a:ext cx="736600" cy="1621098"/>
          </a:xfrm>
          <a:prstGeom prst="upArrow">
            <a:avLst/>
          </a:prstGeom>
          <a:solidFill>
            <a:srgbClr val="FF6600"/>
          </a:solidFill>
          <a:ln>
            <a:solidFill>
              <a:schemeClr val="accent6">
                <a:lumMod val="75000"/>
              </a:schemeClr>
            </a:solidFill>
          </a:ln>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299392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81100"/>
            <a:ext cx="6362700" cy="4837747"/>
          </a:xfrm>
          <a:prstGeom prst="rect">
            <a:avLst/>
          </a:prstGeom>
          <a:noFill/>
          <a:ln>
            <a:noFill/>
          </a:ln>
        </p:spPr>
      </p:pic>
      <p:sp>
        <p:nvSpPr>
          <p:cNvPr id="3" name="Title 1"/>
          <p:cNvSpPr txBox="1">
            <a:spLocks/>
          </p:cNvSpPr>
          <p:nvPr/>
        </p:nvSpPr>
        <p:spPr>
          <a:xfrm>
            <a:off x="457200" y="304800"/>
            <a:ext cx="8191500" cy="8509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2600" b="0" dirty="0" smtClean="0">
                <a:solidFill>
                  <a:schemeClr val="tx1"/>
                </a:solidFill>
                <a:latin typeface="Helvetica Neue" charset="0"/>
                <a:ea typeface="ＭＳ Ｐゴシック" charset="0"/>
                <a:cs typeface="ＭＳ Ｐゴシック" charset="0"/>
              </a:rPr>
              <a:t>Anatomy of Magnetosphere </a:t>
            </a:r>
            <a:r>
              <a:rPr lang="en-US" sz="2600" b="0" dirty="0" smtClean="0">
                <a:solidFill>
                  <a:srgbClr val="0000FF"/>
                </a:solidFill>
                <a:latin typeface="Helvetica Neue" charset="0"/>
                <a:ea typeface="ＭＳ Ｐゴシック" charset="0"/>
                <a:cs typeface="ＭＳ Ｐゴシック" charset="0"/>
              </a:rPr>
              <a:t/>
            </a:r>
            <a:br>
              <a:rPr lang="en-US" sz="2600" b="0" dirty="0" smtClean="0">
                <a:solidFill>
                  <a:srgbClr val="0000FF"/>
                </a:solidFill>
                <a:latin typeface="Helvetica Neue" charset="0"/>
                <a:ea typeface="ＭＳ Ｐゴシック" charset="0"/>
                <a:cs typeface="ＭＳ Ｐゴシック" charset="0"/>
              </a:rPr>
            </a:br>
            <a:endParaRPr lang="en-US" sz="2600" b="0" dirty="0">
              <a:latin typeface="Helvetica Neue" charset="0"/>
              <a:ea typeface="ＭＳ Ｐゴシック" charset="0"/>
              <a:cs typeface="ＭＳ Ｐゴシック" charset="0"/>
            </a:endParaRPr>
          </a:p>
        </p:txBody>
      </p:sp>
    </p:spTree>
    <p:extLst>
      <p:ext uri="{BB962C8B-B14F-4D97-AF65-F5344CB8AC3E}">
        <p14:creationId xmlns:p14="http://schemas.microsoft.com/office/powerpoint/2010/main" val="200274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44600" y="2413000"/>
            <a:ext cx="5006499" cy="1569660"/>
          </a:xfrm>
          <a:prstGeom prst="rect">
            <a:avLst/>
          </a:prstGeom>
          <a:noFill/>
        </p:spPr>
        <p:txBody>
          <a:bodyPr wrap="none" rtlCol="0">
            <a:spAutoFit/>
          </a:bodyPr>
          <a:lstStyle/>
          <a:p>
            <a:r>
              <a:rPr lang="en-US" sz="3200" dirty="0">
                <a:hlinkClick r:id="rId2"/>
              </a:rPr>
              <a:t>http://ccmc.gsfc.nasa.gov</a:t>
            </a:r>
            <a:r>
              <a:rPr lang="en-US" sz="3200" dirty="0" smtClean="0">
                <a:hlinkClick r:id="rId2"/>
              </a:rPr>
              <a:t>/</a:t>
            </a:r>
            <a:endParaRPr lang="en-US" sz="3200" dirty="0" smtClean="0"/>
          </a:p>
          <a:p>
            <a:r>
              <a:rPr lang="en-US" sz="3200" dirty="0" smtClean="0"/>
              <a:t>support</a:t>
            </a:r>
            <a:r>
              <a:rPr lang="en-US" sz="3200" dirty="0"/>
              <a:t>/SWREDI/</a:t>
            </a:r>
            <a:r>
              <a:rPr lang="en-US" sz="3200" dirty="0" err="1"/>
              <a:t>bootcamp</a:t>
            </a:r>
            <a:r>
              <a:rPr lang="en-US" sz="3200" dirty="0" smtClean="0"/>
              <a:t>/</a:t>
            </a:r>
          </a:p>
          <a:p>
            <a:r>
              <a:rPr lang="en-US" sz="3200" dirty="0" err="1" smtClean="0"/>
              <a:t>results_mag_model.php</a:t>
            </a:r>
            <a:endParaRPr lang="en-US" sz="3200" dirty="0"/>
          </a:p>
        </p:txBody>
      </p:sp>
      <p:sp>
        <p:nvSpPr>
          <p:cNvPr id="3" name="Title 1"/>
          <p:cNvSpPr txBox="1">
            <a:spLocks/>
          </p:cNvSpPr>
          <p:nvPr/>
        </p:nvSpPr>
        <p:spPr>
          <a:xfrm>
            <a:off x="457200" y="304800"/>
            <a:ext cx="8191500" cy="8509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2600" b="0" dirty="0" smtClean="0">
                <a:solidFill>
                  <a:schemeClr val="tx1"/>
                </a:solidFill>
                <a:latin typeface="Helvetica Neue" charset="0"/>
                <a:ea typeface="ＭＳ Ｐゴシック" charset="0"/>
                <a:cs typeface="ＭＳ Ｐゴシック" charset="0"/>
              </a:rPr>
              <a:t>Runs with artificial Conditions</a:t>
            </a:r>
            <a:r>
              <a:rPr lang="en-US" sz="2600" b="0" dirty="0" smtClean="0">
                <a:solidFill>
                  <a:schemeClr val="tx1"/>
                </a:solidFill>
                <a:latin typeface="Helvetica Neue" charset="0"/>
                <a:ea typeface="ＭＳ Ｐゴシック" charset="0"/>
                <a:cs typeface="ＭＳ Ｐゴシック" charset="0"/>
              </a:rPr>
              <a:t> </a:t>
            </a:r>
            <a:r>
              <a:rPr lang="en-US" sz="2600" b="0" dirty="0" smtClean="0">
                <a:solidFill>
                  <a:srgbClr val="0000FF"/>
                </a:solidFill>
                <a:latin typeface="Helvetica Neue" charset="0"/>
                <a:ea typeface="ＭＳ Ｐゴシック" charset="0"/>
                <a:cs typeface="ＭＳ Ｐゴシック" charset="0"/>
              </a:rPr>
              <a:t/>
            </a:r>
            <a:br>
              <a:rPr lang="en-US" sz="2600" b="0" dirty="0" smtClean="0">
                <a:solidFill>
                  <a:srgbClr val="0000FF"/>
                </a:solidFill>
                <a:latin typeface="Helvetica Neue" charset="0"/>
                <a:ea typeface="ＭＳ Ｐゴシック" charset="0"/>
                <a:cs typeface="ＭＳ Ｐゴシック" charset="0"/>
              </a:rPr>
            </a:br>
            <a:endParaRPr lang="en-US" sz="2600" b="0" dirty="0">
              <a:latin typeface="Helvetica Neue" charset="0"/>
              <a:ea typeface="ＭＳ Ｐゴシック" charset="0"/>
              <a:cs typeface="ＭＳ Ｐゴシック" charset="0"/>
            </a:endParaRPr>
          </a:p>
        </p:txBody>
      </p:sp>
    </p:spTree>
    <p:extLst>
      <p:ext uri="{BB962C8B-B14F-4D97-AF65-F5344CB8AC3E}">
        <p14:creationId xmlns:p14="http://schemas.microsoft.com/office/powerpoint/2010/main" val="14903739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44600" y="2413000"/>
            <a:ext cx="5006499" cy="1569660"/>
          </a:xfrm>
          <a:prstGeom prst="rect">
            <a:avLst/>
          </a:prstGeom>
          <a:noFill/>
        </p:spPr>
        <p:txBody>
          <a:bodyPr wrap="none" rtlCol="0">
            <a:spAutoFit/>
          </a:bodyPr>
          <a:lstStyle/>
          <a:p>
            <a:r>
              <a:rPr lang="en-US" sz="3200" dirty="0">
                <a:hlinkClick r:id="rId2"/>
              </a:rPr>
              <a:t>http://ccmc.gsfc.nasa.gov</a:t>
            </a:r>
            <a:r>
              <a:rPr lang="en-US" sz="3200" dirty="0" smtClean="0">
                <a:hlinkClick r:id="rId2"/>
              </a:rPr>
              <a:t>/</a:t>
            </a:r>
            <a:endParaRPr lang="en-US" sz="3200" dirty="0" smtClean="0"/>
          </a:p>
          <a:p>
            <a:r>
              <a:rPr lang="en-US" sz="3200" dirty="0" smtClean="0"/>
              <a:t>support</a:t>
            </a:r>
            <a:r>
              <a:rPr lang="en-US" sz="3200" dirty="0"/>
              <a:t>/SWREDI/</a:t>
            </a:r>
            <a:r>
              <a:rPr lang="en-US" sz="3200" dirty="0" err="1"/>
              <a:t>bootcamp</a:t>
            </a:r>
            <a:r>
              <a:rPr lang="en-US" sz="3200" dirty="0" smtClean="0"/>
              <a:t>/</a:t>
            </a:r>
          </a:p>
          <a:p>
            <a:r>
              <a:rPr lang="en-US" sz="3200" dirty="0" err="1" smtClean="0"/>
              <a:t>results_mag_event.php</a:t>
            </a:r>
            <a:endParaRPr lang="en-US" sz="3200" dirty="0"/>
          </a:p>
        </p:txBody>
      </p:sp>
      <p:sp>
        <p:nvSpPr>
          <p:cNvPr id="3" name="Title 1"/>
          <p:cNvSpPr txBox="1">
            <a:spLocks/>
          </p:cNvSpPr>
          <p:nvPr/>
        </p:nvSpPr>
        <p:spPr>
          <a:xfrm>
            <a:off x="457200" y="304800"/>
            <a:ext cx="8191500" cy="8509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2600" b="0" dirty="0" smtClean="0">
                <a:solidFill>
                  <a:schemeClr val="tx1"/>
                </a:solidFill>
                <a:latin typeface="Helvetica Neue" charset="0"/>
                <a:ea typeface="ＭＳ Ｐゴシック" charset="0"/>
                <a:cs typeface="ＭＳ Ｐゴシック" charset="0"/>
              </a:rPr>
              <a:t>Runs with artificial Conditions</a:t>
            </a:r>
            <a:r>
              <a:rPr lang="en-US" sz="2600" b="0" dirty="0" smtClean="0">
                <a:solidFill>
                  <a:schemeClr val="tx1"/>
                </a:solidFill>
                <a:latin typeface="Helvetica Neue" charset="0"/>
                <a:ea typeface="ＭＳ Ｐゴシック" charset="0"/>
                <a:cs typeface="ＭＳ Ｐゴシック" charset="0"/>
              </a:rPr>
              <a:t> </a:t>
            </a:r>
            <a:r>
              <a:rPr lang="en-US" sz="2600" b="0" dirty="0" smtClean="0">
                <a:solidFill>
                  <a:srgbClr val="0000FF"/>
                </a:solidFill>
                <a:latin typeface="Helvetica Neue" charset="0"/>
                <a:ea typeface="ＭＳ Ｐゴシック" charset="0"/>
                <a:cs typeface="ＭＳ Ｐゴシック" charset="0"/>
              </a:rPr>
              <a:t/>
            </a:r>
            <a:br>
              <a:rPr lang="en-US" sz="2600" b="0" dirty="0" smtClean="0">
                <a:solidFill>
                  <a:srgbClr val="0000FF"/>
                </a:solidFill>
                <a:latin typeface="Helvetica Neue" charset="0"/>
                <a:ea typeface="ＭＳ Ｐゴシック" charset="0"/>
                <a:cs typeface="ＭＳ Ｐゴシック" charset="0"/>
              </a:rPr>
            </a:br>
            <a:endParaRPr lang="en-US" sz="2600" b="0" dirty="0">
              <a:latin typeface="Helvetica Neue" charset="0"/>
              <a:ea typeface="ＭＳ Ｐゴシック" charset="0"/>
              <a:cs typeface="ＭＳ Ｐゴシック" charset="0"/>
            </a:endParaRPr>
          </a:p>
        </p:txBody>
      </p:sp>
    </p:spTree>
    <p:extLst>
      <p:ext uri="{BB962C8B-B14F-4D97-AF65-F5344CB8AC3E}">
        <p14:creationId xmlns:p14="http://schemas.microsoft.com/office/powerpoint/2010/main" val="3446181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47510" y="2802565"/>
            <a:ext cx="3713510" cy="369332"/>
          </a:xfrm>
          <a:prstGeom prst="rect">
            <a:avLst/>
          </a:prstGeom>
          <a:noFill/>
        </p:spPr>
        <p:txBody>
          <a:bodyPr wrap="square" rtlCol="0">
            <a:spAutoFit/>
          </a:bodyPr>
          <a:lstStyle/>
          <a:p>
            <a:r>
              <a:rPr lang="en-US" dirty="0" smtClean="0"/>
              <a:t>MODEL ZOOM IN HERE</a:t>
            </a:r>
            <a:endParaRPr lang="en-US" dirty="0"/>
          </a:p>
        </p:txBody>
      </p:sp>
      <p:sp>
        <p:nvSpPr>
          <p:cNvPr id="3" name="Rectangle 6"/>
          <p:cNvSpPr>
            <a:spLocks noChangeArrowheads="1"/>
          </p:cNvSpPr>
          <p:nvPr/>
        </p:nvSpPr>
        <p:spPr bwMode="auto">
          <a:xfrm>
            <a:off x="0" y="228600"/>
            <a:ext cx="9144000" cy="6629400"/>
          </a:xfrm>
          <a:prstGeom prst="rect">
            <a:avLst/>
          </a:prstGeom>
          <a:solidFill>
            <a:schemeClr val="tx1"/>
          </a:solidFill>
          <a:ln w="12700">
            <a:solidFill>
              <a:schemeClr val="tx1"/>
            </a:solidFill>
            <a:round/>
            <a:headEnd/>
            <a:tailEnd/>
          </a:ln>
        </p:spPr>
        <p:txBody>
          <a:bodyPr/>
          <a:lstStyle/>
          <a:p>
            <a:endParaRPr lang="en-US" dirty="0"/>
          </a:p>
        </p:txBody>
      </p:sp>
      <p:sp>
        <p:nvSpPr>
          <p:cNvPr id="5" name="Slide Number Placeholder 4"/>
          <p:cNvSpPr>
            <a:spLocks noGrp="1"/>
          </p:cNvSpPr>
          <p:nvPr>
            <p:ph type="sldNum" sz="quarter" idx="10"/>
          </p:nvPr>
        </p:nvSpPr>
        <p:spPr>
          <a:xfrm>
            <a:off x="6553200" y="6248400"/>
            <a:ext cx="1905000" cy="457200"/>
          </a:xfrm>
        </p:spPr>
        <p:txBody>
          <a:bodyPr/>
          <a:lstStyle>
            <a:lvl1pPr eaLnBrk="0" hangingPunct="0">
              <a:defRPr sz="2000">
                <a:solidFill>
                  <a:schemeClr val="tx1"/>
                </a:solidFill>
                <a:latin typeface="Times New Roman" charset="0"/>
                <a:ea typeface="ＭＳ Ｐゴシック" charset="0"/>
                <a:cs typeface="ＭＳ Ｐゴシック" charset="0"/>
              </a:defRPr>
            </a:lvl1pPr>
            <a:lvl2pPr marL="37931725" indent="-37474525" eaLnBrk="0" hangingPunct="0">
              <a:defRPr sz="2000">
                <a:solidFill>
                  <a:schemeClr val="tx1"/>
                </a:solidFill>
                <a:latin typeface="Times New Roman" charset="0"/>
                <a:ea typeface="ＭＳ Ｐゴシック" charset="0"/>
              </a:defRPr>
            </a:lvl2pPr>
            <a:lvl3pPr eaLnBrk="0" hangingPunct="0">
              <a:defRPr sz="2000">
                <a:solidFill>
                  <a:schemeClr val="tx1"/>
                </a:solidFill>
                <a:latin typeface="Times New Roman" charset="0"/>
                <a:ea typeface="ＭＳ Ｐゴシック" charset="0"/>
              </a:defRPr>
            </a:lvl3pPr>
            <a:lvl4pPr eaLnBrk="0" hangingPunct="0">
              <a:defRPr sz="2000">
                <a:solidFill>
                  <a:schemeClr val="tx1"/>
                </a:solidFill>
                <a:latin typeface="Times New Roman" charset="0"/>
                <a:ea typeface="ＭＳ Ｐゴシック" charset="0"/>
              </a:defRPr>
            </a:lvl4pPr>
            <a:lvl5pPr eaLnBrk="0" hangingPunct="0">
              <a:defRPr sz="2000">
                <a:solidFill>
                  <a:schemeClr val="tx1"/>
                </a:solidFill>
                <a:latin typeface="Times New Roman" charset="0"/>
                <a:ea typeface="ＭＳ Ｐゴシック" charset="0"/>
              </a:defRPr>
            </a:lvl5pPr>
            <a:lvl6pPr marL="457200" eaLnBrk="0" fontAlgn="base" hangingPunct="0">
              <a:spcBef>
                <a:spcPct val="0"/>
              </a:spcBef>
              <a:spcAft>
                <a:spcPct val="0"/>
              </a:spcAft>
              <a:defRPr sz="2000">
                <a:solidFill>
                  <a:schemeClr val="tx1"/>
                </a:solidFill>
                <a:latin typeface="Times New Roman" charset="0"/>
                <a:ea typeface="ＭＳ Ｐゴシック" charset="0"/>
              </a:defRPr>
            </a:lvl6pPr>
            <a:lvl7pPr marL="914400" eaLnBrk="0" fontAlgn="base" hangingPunct="0">
              <a:spcBef>
                <a:spcPct val="0"/>
              </a:spcBef>
              <a:spcAft>
                <a:spcPct val="0"/>
              </a:spcAft>
              <a:defRPr sz="2000">
                <a:solidFill>
                  <a:schemeClr val="tx1"/>
                </a:solidFill>
                <a:latin typeface="Times New Roman" charset="0"/>
                <a:ea typeface="ＭＳ Ｐゴシック" charset="0"/>
              </a:defRPr>
            </a:lvl7pPr>
            <a:lvl8pPr marL="1371600" eaLnBrk="0" fontAlgn="base" hangingPunct="0">
              <a:spcBef>
                <a:spcPct val="0"/>
              </a:spcBef>
              <a:spcAft>
                <a:spcPct val="0"/>
              </a:spcAft>
              <a:defRPr sz="2000">
                <a:solidFill>
                  <a:schemeClr val="tx1"/>
                </a:solidFill>
                <a:latin typeface="Times New Roman" charset="0"/>
                <a:ea typeface="ＭＳ Ｐゴシック" charset="0"/>
              </a:defRPr>
            </a:lvl8pPr>
            <a:lvl9pPr marL="1828800" eaLnBrk="0" fontAlgn="base" hangingPunct="0">
              <a:spcBef>
                <a:spcPct val="0"/>
              </a:spcBef>
              <a:spcAft>
                <a:spcPct val="0"/>
              </a:spcAft>
              <a:defRPr sz="2000">
                <a:solidFill>
                  <a:schemeClr val="tx1"/>
                </a:solidFill>
                <a:latin typeface="Times New Roman" charset="0"/>
                <a:ea typeface="ＭＳ Ｐゴシック" charset="0"/>
              </a:defRPr>
            </a:lvl9pPr>
          </a:lstStyle>
          <a:p>
            <a:fld id="{E242A5F2-9ADA-7C44-9CAB-965C9D46F9BA}" type="slidenum">
              <a:rPr lang="en-US" sz="800">
                <a:latin typeface="Arial"/>
                <a:cs typeface="Arial"/>
              </a:rPr>
              <a:pPr/>
              <a:t>3</a:t>
            </a:fld>
            <a:endParaRPr lang="en-US" sz="800" dirty="0">
              <a:latin typeface="Arial"/>
              <a:cs typeface="Arial"/>
            </a:endParaRPr>
          </a:p>
        </p:txBody>
      </p:sp>
      <p:pic>
        <p:nvPicPr>
          <p:cNvPr id="6" name="Picture 5" descr="SunEart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9144000" cy="449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04800" y="4343400"/>
            <a:ext cx="6858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WSA</a:t>
            </a:r>
          </a:p>
        </p:txBody>
      </p:sp>
      <p:sp>
        <p:nvSpPr>
          <p:cNvPr id="8" name="TextBox 7"/>
          <p:cNvSpPr txBox="1"/>
          <p:nvPr/>
        </p:nvSpPr>
        <p:spPr>
          <a:xfrm>
            <a:off x="533400" y="2057400"/>
            <a:ext cx="15240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PFSS.Macneice</a:t>
            </a:r>
          </a:p>
        </p:txBody>
      </p:sp>
      <p:sp>
        <p:nvSpPr>
          <p:cNvPr id="9" name="TextBox 8"/>
          <p:cNvSpPr txBox="1"/>
          <p:nvPr/>
        </p:nvSpPr>
        <p:spPr>
          <a:xfrm>
            <a:off x="152400" y="2362200"/>
            <a:ext cx="1447800" cy="307975"/>
          </a:xfrm>
          <a:prstGeom prst="rect">
            <a:avLst/>
          </a:prstGeom>
          <a:noFill/>
        </p:spPr>
        <p:txBody>
          <a:bodyPr anchor="ctr">
            <a:spAutoFit/>
          </a:bodyPr>
          <a:lstStyle/>
          <a:p>
            <a:pPr algn="ctr">
              <a:defRPr/>
            </a:pPr>
            <a:r>
              <a:rPr lang="en-US" sz="1400" dirty="0" smtClean="0">
                <a:solidFill>
                  <a:schemeClr val="bg1"/>
                </a:solidFill>
                <a:latin typeface="Arial"/>
                <a:ea typeface="ＭＳ Ｐゴシック" pitchFamily="-109" charset="-128"/>
                <a:cs typeface="Arial"/>
              </a:rPr>
              <a:t>PFSS.Luhmann</a:t>
            </a:r>
            <a:endParaRPr lang="en-US" sz="1400" dirty="0">
              <a:solidFill>
                <a:schemeClr val="bg1"/>
              </a:solidFill>
              <a:latin typeface="Arial"/>
              <a:ea typeface="ＭＳ Ｐゴシック" pitchFamily="-109" charset="-128"/>
              <a:cs typeface="Arial"/>
            </a:endParaRPr>
          </a:p>
        </p:txBody>
      </p:sp>
      <p:sp>
        <p:nvSpPr>
          <p:cNvPr id="10" name="TextBox 9"/>
          <p:cNvSpPr txBox="1"/>
          <p:nvPr/>
        </p:nvSpPr>
        <p:spPr>
          <a:xfrm>
            <a:off x="0" y="2667000"/>
            <a:ext cx="9906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ANMHD</a:t>
            </a:r>
          </a:p>
        </p:txBody>
      </p:sp>
      <p:sp>
        <p:nvSpPr>
          <p:cNvPr id="11" name="TextBox 10"/>
          <p:cNvSpPr txBox="1"/>
          <p:nvPr/>
        </p:nvSpPr>
        <p:spPr>
          <a:xfrm>
            <a:off x="914400" y="1828800"/>
            <a:ext cx="16764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PFSS.Petrie</a:t>
            </a:r>
          </a:p>
        </p:txBody>
      </p:sp>
      <p:sp>
        <p:nvSpPr>
          <p:cNvPr id="12" name="TextBox 11"/>
          <p:cNvSpPr txBox="1"/>
          <p:nvPr/>
        </p:nvSpPr>
        <p:spPr>
          <a:xfrm>
            <a:off x="0" y="3429000"/>
            <a:ext cx="7620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SRPM</a:t>
            </a:r>
          </a:p>
        </p:txBody>
      </p:sp>
      <p:sp>
        <p:nvSpPr>
          <p:cNvPr id="13" name="TextBox 12"/>
          <p:cNvSpPr txBox="1"/>
          <p:nvPr/>
        </p:nvSpPr>
        <p:spPr>
          <a:xfrm>
            <a:off x="914400" y="5410299"/>
            <a:ext cx="1828800" cy="307777"/>
          </a:xfrm>
          <a:prstGeom prst="rect">
            <a:avLst/>
          </a:prstGeom>
          <a:noFill/>
        </p:spPr>
        <p:txBody>
          <a:bodyPr wrap="square" anchor="ctr">
            <a:spAutoFit/>
          </a:bodyPr>
          <a:lstStyle/>
          <a:p>
            <a:pPr algn="ctr">
              <a:defRPr/>
            </a:pPr>
            <a:r>
              <a:rPr lang="en-US" sz="1400" dirty="0" smtClean="0">
                <a:solidFill>
                  <a:schemeClr val="bg1"/>
                </a:solidFill>
                <a:latin typeface="Arial"/>
                <a:ea typeface="ＭＳ Ｐゴシック" pitchFamily="-109" charset="-128"/>
                <a:cs typeface="Arial"/>
              </a:rPr>
              <a:t>NLFFF.Wiegelmann</a:t>
            </a:r>
            <a:endParaRPr lang="en-US" sz="1400" dirty="0">
              <a:solidFill>
                <a:schemeClr val="bg1"/>
              </a:solidFill>
              <a:latin typeface="Arial"/>
              <a:ea typeface="ＭＳ Ｐゴシック" pitchFamily="-109" charset="-128"/>
              <a:cs typeface="Arial"/>
            </a:endParaRPr>
          </a:p>
        </p:txBody>
      </p:sp>
      <p:sp>
        <p:nvSpPr>
          <p:cNvPr id="14" name="TextBox 13"/>
          <p:cNvSpPr txBox="1"/>
          <p:nvPr/>
        </p:nvSpPr>
        <p:spPr>
          <a:xfrm>
            <a:off x="2933700" y="1951038"/>
            <a:ext cx="16764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ENLIL</a:t>
            </a:r>
          </a:p>
        </p:txBody>
      </p:sp>
      <p:sp>
        <p:nvSpPr>
          <p:cNvPr id="15" name="TextBox 14"/>
          <p:cNvSpPr txBox="1"/>
          <p:nvPr/>
        </p:nvSpPr>
        <p:spPr>
          <a:xfrm>
            <a:off x="2933700" y="4244975"/>
            <a:ext cx="1676400" cy="306388"/>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ENLIL+Cone</a:t>
            </a:r>
          </a:p>
        </p:txBody>
      </p:sp>
      <p:sp>
        <p:nvSpPr>
          <p:cNvPr id="16" name="TextBox 15"/>
          <p:cNvSpPr txBox="1"/>
          <p:nvPr/>
        </p:nvSpPr>
        <p:spPr>
          <a:xfrm>
            <a:off x="3352800" y="3589338"/>
            <a:ext cx="10668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CORHEL</a:t>
            </a:r>
          </a:p>
        </p:txBody>
      </p:sp>
      <p:sp>
        <p:nvSpPr>
          <p:cNvPr id="17" name="TextBox 16"/>
          <p:cNvSpPr txBox="1"/>
          <p:nvPr/>
        </p:nvSpPr>
        <p:spPr>
          <a:xfrm>
            <a:off x="3048000" y="4572000"/>
            <a:ext cx="12192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Heltomo IPS</a:t>
            </a:r>
          </a:p>
        </p:txBody>
      </p:sp>
      <p:sp>
        <p:nvSpPr>
          <p:cNvPr id="18" name="TextBox 17"/>
          <p:cNvSpPr txBox="1"/>
          <p:nvPr/>
        </p:nvSpPr>
        <p:spPr>
          <a:xfrm>
            <a:off x="3276600" y="3916363"/>
            <a:ext cx="13335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Heltomo SMEI</a:t>
            </a:r>
          </a:p>
        </p:txBody>
      </p:sp>
      <p:sp>
        <p:nvSpPr>
          <p:cNvPr id="19" name="TextBox 18"/>
          <p:cNvSpPr txBox="1"/>
          <p:nvPr/>
        </p:nvSpPr>
        <p:spPr>
          <a:xfrm>
            <a:off x="2933700" y="2933700"/>
            <a:ext cx="14859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EXO Solar Wind</a:t>
            </a:r>
          </a:p>
        </p:txBody>
      </p:sp>
      <p:sp>
        <p:nvSpPr>
          <p:cNvPr id="20" name="TextBox 19"/>
          <p:cNvSpPr txBox="1"/>
          <p:nvPr/>
        </p:nvSpPr>
        <p:spPr>
          <a:xfrm>
            <a:off x="1219200" y="1600200"/>
            <a:ext cx="16764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SWMF.SC</a:t>
            </a:r>
          </a:p>
        </p:txBody>
      </p:sp>
      <p:sp>
        <p:nvSpPr>
          <p:cNvPr id="21" name="TextBox 20"/>
          <p:cNvSpPr txBox="1"/>
          <p:nvPr/>
        </p:nvSpPr>
        <p:spPr>
          <a:xfrm>
            <a:off x="3086100" y="4899025"/>
            <a:ext cx="11049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BRYNTRN</a:t>
            </a:r>
          </a:p>
        </p:txBody>
      </p:sp>
      <p:sp>
        <p:nvSpPr>
          <p:cNvPr id="22" name="TextBox 21"/>
          <p:cNvSpPr txBox="1"/>
          <p:nvPr/>
        </p:nvSpPr>
        <p:spPr>
          <a:xfrm>
            <a:off x="2933700" y="3260725"/>
            <a:ext cx="14097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EMMREM</a:t>
            </a:r>
          </a:p>
        </p:txBody>
      </p:sp>
      <p:sp>
        <p:nvSpPr>
          <p:cNvPr id="23" name="TextBox 22"/>
          <p:cNvSpPr txBox="1"/>
          <p:nvPr/>
        </p:nvSpPr>
        <p:spPr>
          <a:xfrm>
            <a:off x="2933700" y="2606675"/>
            <a:ext cx="1181100" cy="306388"/>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PREDICCS</a:t>
            </a:r>
          </a:p>
        </p:txBody>
      </p:sp>
      <p:sp>
        <p:nvSpPr>
          <p:cNvPr id="24" name="TextBox 23"/>
          <p:cNvSpPr txBox="1"/>
          <p:nvPr/>
        </p:nvSpPr>
        <p:spPr>
          <a:xfrm>
            <a:off x="2933700" y="2278063"/>
            <a:ext cx="12573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Posner SEP</a:t>
            </a:r>
          </a:p>
        </p:txBody>
      </p:sp>
      <p:sp>
        <p:nvSpPr>
          <p:cNvPr id="25" name="TextBox 24"/>
          <p:cNvSpPr txBox="1"/>
          <p:nvPr/>
        </p:nvSpPr>
        <p:spPr>
          <a:xfrm>
            <a:off x="152400" y="4038600"/>
            <a:ext cx="7620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ASAP</a:t>
            </a:r>
          </a:p>
        </p:txBody>
      </p:sp>
      <p:sp>
        <p:nvSpPr>
          <p:cNvPr id="26" name="TextBox 25"/>
          <p:cNvSpPr txBox="1"/>
          <p:nvPr/>
        </p:nvSpPr>
        <p:spPr>
          <a:xfrm>
            <a:off x="0" y="3048000"/>
            <a:ext cx="9906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UMASEP</a:t>
            </a:r>
          </a:p>
        </p:txBody>
      </p:sp>
      <p:sp>
        <p:nvSpPr>
          <p:cNvPr id="27" name="TextBox 26"/>
          <p:cNvSpPr txBox="1"/>
          <p:nvPr/>
        </p:nvSpPr>
        <p:spPr>
          <a:xfrm>
            <a:off x="533400" y="4724400"/>
            <a:ext cx="11430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MAGIC</a:t>
            </a:r>
          </a:p>
        </p:txBody>
      </p:sp>
      <p:sp>
        <p:nvSpPr>
          <p:cNvPr id="28" name="TextBox 27"/>
          <p:cNvSpPr txBox="1"/>
          <p:nvPr/>
        </p:nvSpPr>
        <p:spPr>
          <a:xfrm>
            <a:off x="838200" y="5105400"/>
            <a:ext cx="9906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ASSA</a:t>
            </a:r>
          </a:p>
        </p:txBody>
      </p:sp>
      <p:sp>
        <p:nvSpPr>
          <p:cNvPr id="29" name="TextBox 28"/>
          <p:cNvSpPr txBox="1"/>
          <p:nvPr/>
        </p:nvSpPr>
        <p:spPr>
          <a:xfrm>
            <a:off x="152400" y="3733800"/>
            <a:ext cx="685800" cy="307975"/>
          </a:xfrm>
          <a:prstGeom prst="rect">
            <a:avLst/>
          </a:prstGeom>
          <a:noFill/>
        </p:spPr>
        <p:txBody>
          <a:bodyPr anchor="ctr">
            <a:spAutoFit/>
          </a:bodyPr>
          <a:lstStyle/>
          <a:p>
            <a:pPr algn="ctr">
              <a:defRPr/>
            </a:pPr>
            <a:r>
              <a:rPr lang="en-US" sz="1400" dirty="0">
                <a:solidFill>
                  <a:schemeClr val="bg1"/>
                </a:solidFill>
                <a:latin typeface="Arial"/>
                <a:ea typeface="ＭＳ Ｐゴシック" pitchFamily="-109" charset="-128"/>
                <a:cs typeface="Arial"/>
              </a:rPr>
              <a:t>MAG4</a:t>
            </a:r>
          </a:p>
        </p:txBody>
      </p:sp>
      <p:sp>
        <p:nvSpPr>
          <p:cNvPr id="30" name="TextBox 29"/>
          <p:cNvSpPr txBox="1"/>
          <p:nvPr/>
        </p:nvSpPr>
        <p:spPr>
          <a:xfrm>
            <a:off x="2895600" y="5181600"/>
            <a:ext cx="1104900" cy="307975"/>
          </a:xfrm>
          <a:prstGeom prst="rect">
            <a:avLst/>
          </a:prstGeom>
          <a:noFill/>
        </p:spPr>
        <p:txBody>
          <a:bodyPr anchor="ctr">
            <a:spAutoFit/>
          </a:bodyPr>
          <a:lstStyle/>
          <a:p>
            <a:pPr algn="ctr">
              <a:defRPr/>
            </a:pPr>
            <a:r>
              <a:rPr lang="en-US" sz="1400" dirty="0">
                <a:solidFill>
                  <a:srgbClr val="66FF66"/>
                </a:solidFill>
                <a:latin typeface="Arial"/>
                <a:ea typeface="ＭＳ Ｐゴシック" pitchFamily="-109" charset="-128"/>
                <a:cs typeface="Arial"/>
              </a:rPr>
              <a:t>SWMF.SH</a:t>
            </a:r>
          </a:p>
        </p:txBody>
      </p:sp>
      <p:sp>
        <p:nvSpPr>
          <p:cNvPr id="31" name="TextBox 30"/>
          <p:cNvSpPr txBox="1"/>
          <p:nvPr/>
        </p:nvSpPr>
        <p:spPr>
          <a:xfrm>
            <a:off x="5181600" y="1431925"/>
            <a:ext cx="16764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GUMICS</a:t>
            </a:r>
          </a:p>
        </p:txBody>
      </p:sp>
      <p:sp>
        <p:nvSpPr>
          <p:cNvPr id="32" name="TextBox 31"/>
          <p:cNvSpPr txBox="1"/>
          <p:nvPr/>
        </p:nvSpPr>
        <p:spPr>
          <a:xfrm>
            <a:off x="4648200" y="4343400"/>
            <a:ext cx="13716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Fok RBE</a:t>
            </a:r>
          </a:p>
        </p:txBody>
      </p:sp>
      <p:sp>
        <p:nvSpPr>
          <p:cNvPr id="33" name="TextBox 32"/>
          <p:cNvSpPr txBox="1"/>
          <p:nvPr/>
        </p:nvSpPr>
        <p:spPr>
          <a:xfrm>
            <a:off x="4572000" y="2667000"/>
            <a:ext cx="12954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SWMF+RCM</a:t>
            </a:r>
          </a:p>
        </p:txBody>
      </p:sp>
      <p:sp>
        <p:nvSpPr>
          <p:cNvPr id="34" name="TextBox 33"/>
          <p:cNvSpPr txBox="1"/>
          <p:nvPr/>
        </p:nvSpPr>
        <p:spPr>
          <a:xfrm>
            <a:off x="5410200" y="3733800"/>
            <a:ext cx="14478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LANLstar</a:t>
            </a:r>
          </a:p>
        </p:txBody>
      </p:sp>
      <p:sp>
        <p:nvSpPr>
          <p:cNvPr id="35" name="TextBox 34"/>
          <p:cNvSpPr txBox="1"/>
          <p:nvPr/>
        </p:nvSpPr>
        <p:spPr>
          <a:xfrm>
            <a:off x="4572000" y="3505200"/>
            <a:ext cx="19812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LFM-MIX-</a:t>
            </a:r>
            <a:r>
              <a:rPr lang="en-US" sz="1400" dirty="0" smtClean="0">
                <a:solidFill>
                  <a:srgbClr val="FFFF00"/>
                </a:solidFill>
                <a:latin typeface="Arial"/>
                <a:ea typeface="ＭＳ Ｐゴシック" pitchFamily="-109" charset="-128"/>
                <a:cs typeface="Arial"/>
              </a:rPr>
              <a:t>TIEGCM</a:t>
            </a:r>
            <a:endParaRPr lang="en-US" sz="1400" dirty="0">
              <a:solidFill>
                <a:srgbClr val="FFFF00"/>
              </a:solidFill>
              <a:latin typeface="Arial"/>
              <a:ea typeface="ＭＳ Ｐゴシック" pitchFamily="-109" charset="-128"/>
              <a:cs typeface="Arial"/>
            </a:endParaRPr>
          </a:p>
        </p:txBody>
      </p:sp>
      <p:sp>
        <p:nvSpPr>
          <p:cNvPr id="36" name="TextBox 35"/>
          <p:cNvSpPr txBox="1"/>
          <p:nvPr/>
        </p:nvSpPr>
        <p:spPr>
          <a:xfrm>
            <a:off x="4572000" y="2057400"/>
            <a:ext cx="16764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OpenGGCM</a:t>
            </a:r>
          </a:p>
        </p:txBody>
      </p:sp>
      <p:sp>
        <p:nvSpPr>
          <p:cNvPr id="37" name="TextBox 36"/>
          <p:cNvSpPr txBox="1"/>
          <p:nvPr/>
        </p:nvSpPr>
        <p:spPr>
          <a:xfrm>
            <a:off x="4343400" y="1736725"/>
            <a:ext cx="13716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LFM-MIX</a:t>
            </a:r>
          </a:p>
        </p:txBody>
      </p:sp>
      <p:sp>
        <p:nvSpPr>
          <p:cNvPr id="38" name="TextBox 37"/>
          <p:cNvSpPr txBox="1"/>
          <p:nvPr/>
        </p:nvSpPr>
        <p:spPr>
          <a:xfrm>
            <a:off x="4191000" y="1431925"/>
            <a:ext cx="11430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LFM-TING</a:t>
            </a:r>
          </a:p>
        </p:txBody>
      </p:sp>
      <p:sp>
        <p:nvSpPr>
          <p:cNvPr id="39" name="TextBox 38"/>
          <p:cNvSpPr txBox="1"/>
          <p:nvPr/>
        </p:nvSpPr>
        <p:spPr>
          <a:xfrm>
            <a:off x="5486400" y="4038600"/>
            <a:ext cx="13716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Tsyganenko</a:t>
            </a:r>
          </a:p>
        </p:txBody>
      </p:sp>
      <p:sp>
        <p:nvSpPr>
          <p:cNvPr id="40" name="TextBox 39"/>
          <p:cNvSpPr txBox="1"/>
          <p:nvPr/>
        </p:nvSpPr>
        <p:spPr>
          <a:xfrm>
            <a:off x="4267200" y="2362200"/>
            <a:ext cx="19812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SWMF+RCM+deltaB</a:t>
            </a:r>
          </a:p>
        </p:txBody>
      </p:sp>
      <p:sp>
        <p:nvSpPr>
          <p:cNvPr id="41" name="TextBox 40"/>
          <p:cNvSpPr txBox="1"/>
          <p:nvPr/>
        </p:nvSpPr>
        <p:spPr>
          <a:xfrm>
            <a:off x="4419600" y="2895600"/>
            <a:ext cx="21336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SWMF+RCM+RBE</a:t>
            </a:r>
          </a:p>
        </p:txBody>
      </p:sp>
      <p:sp>
        <p:nvSpPr>
          <p:cNvPr id="42" name="TextBox 41"/>
          <p:cNvSpPr txBox="1"/>
          <p:nvPr/>
        </p:nvSpPr>
        <p:spPr>
          <a:xfrm>
            <a:off x="4495800" y="3200400"/>
            <a:ext cx="21336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SWMF+RCM+CRCM</a:t>
            </a:r>
          </a:p>
        </p:txBody>
      </p:sp>
      <p:sp>
        <p:nvSpPr>
          <p:cNvPr id="43" name="TextBox 42"/>
          <p:cNvSpPr txBox="1"/>
          <p:nvPr/>
        </p:nvSpPr>
        <p:spPr>
          <a:xfrm>
            <a:off x="4648200" y="3810000"/>
            <a:ext cx="11430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WINDMI</a:t>
            </a:r>
          </a:p>
        </p:txBody>
      </p:sp>
      <p:sp>
        <p:nvSpPr>
          <p:cNvPr id="44" name="TextBox 43"/>
          <p:cNvSpPr txBox="1"/>
          <p:nvPr/>
        </p:nvSpPr>
        <p:spPr>
          <a:xfrm>
            <a:off x="4572000" y="4114800"/>
            <a:ext cx="13716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IGRF</a:t>
            </a:r>
          </a:p>
        </p:txBody>
      </p:sp>
      <p:sp>
        <p:nvSpPr>
          <p:cNvPr id="45" name="TextBox 44"/>
          <p:cNvSpPr txBox="1"/>
          <p:nvPr/>
        </p:nvSpPr>
        <p:spPr>
          <a:xfrm>
            <a:off x="5410200" y="4648200"/>
            <a:ext cx="14478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Apex</a:t>
            </a:r>
          </a:p>
        </p:txBody>
      </p:sp>
      <p:sp>
        <p:nvSpPr>
          <p:cNvPr id="46" name="TextBox 45"/>
          <p:cNvSpPr txBox="1"/>
          <p:nvPr/>
        </p:nvSpPr>
        <p:spPr>
          <a:xfrm>
            <a:off x="4495800" y="4953000"/>
            <a:ext cx="12192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AACGM</a:t>
            </a:r>
          </a:p>
        </p:txBody>
      </p:sp>
      <p:sp>
        <p:nvSpPr>
          <p:cNvPr id="47" name="TextBox 46"/>
          <p:cNvSpPr txBox="1"/>
          <p:nvPr/>
        </p:nvSpPr>
        <p:spPr>
          <a:xfrm>
            <a:off x="4495800" y="4648200"/>
            <a:ext cx="10668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PS VP</a:t>
            </a:r>
          </a:p>
        </p:txBody>
      </p:sp>
      <p:sp>
        <p:nvSpPr>
          <p:cNvPr id="48" name="TextBox 47"/>
          <p:cNvSpPr txBox="1"/>
          <p:nvPr/>
        </p:nvSpPr>
        <p:spPr>
          <a:xfrm>
            <a:off x="5486400" y="4953000"/>
            <a:ext cx="15240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Ovation Prime</a:t>
            </a:r>
          </a:p>
        </p:txBody>
      </p:sp>
      <p:sp>
        <p:nvSpPr>
          <p:cNvPr id="49" name="TextBox 48"/>
          <p:cNvSpPr txBox="1"/>
          <p:nvPr/>
        </p:nvSpPr>
        <p:spPr>
          <a:xfrm>
            <a:off x="5562600" y="4343400"/>
            <a:ext cx="16002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Weigel-deltaB</a:t>
            </a:r>
          </a:p>
        </p:txBody>
      </p:sp>
      <p:sp>
        <p:nvSpPr>
          <p:cNvPr id="50" name="TextBox 49"/>
          <p:cNvSpPr txBox="1"/>
          <p:nvPr/>
        </p:nvSpPr>
        <p:spPr>
          <a:xfrm>
            <a:off x="5638800" y="1752600"/>
            <a:ext cx="685800" cy="307975"/>
          </a:xfrm>
          <a:prstGeom prst="rect">
            <a:avLst/>
          </a:prstGeom>
          <a:noFill/>
        </p:spPr>
        <p:txBody>
          <a:bodyPr anchor="ctr">
            <a:spAutoFit/>
          </a:bodyPr>
          <a:lstStyle/>
          <a:p>
            <a:pPr algn="ctr">
              <a:defRPr/>
            </a:pPr>
            <a:r>
              <a:rPr lang="en-US" sz="1400" dirty="0">
                <a:solidFill>
                  <a:srgbClr val="FFFF00"/>
                </a:solidFill>
                <a:latin typeface="Arial"/>
                <a:ea typeface="ＭＳ Ｐゴシック" pitchFamily="-109" charset="-128"/>
                <a:cs typeface="Arial"/>
              </a:rPr>
              <a:t>GIC</a:t>
            </a:r>
          </a:p>
        </p:txBody>
      </p:sp>
      <p:pic>
        <p:nvPicPr>
          <p:cNvPr id="5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0825"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Rectangle 2"/>
          <p:cNvSpPr txBox="1">
            <a:spLocks noChangeArrowheads="1"/>
          </p:cNvSpPr>
          <p:nvPr/>
        </p:nvSpPr>
        <p:spPr bwMode="auto">
          <a:xfrm>
            <a:off x="228600" y="152400"/>
            <a:ext cx="8686800" cy="914400"/>
          </a:xfrm>
          <a:prstGeom prst="rect">
            <a:avLst/>
          </a:prstGeom>
          <a:noFill/>
          <a:ln w="12700" cap="flat" cmpd="sng" algn="ctr">
            <a:solidFill>
              <a:schemeClr val="bg1"/>
            </a:solidFill>
            <a:prstDash val="solid"/>
            <a:round/>
            <a:headEnd type="none" w="med" len="med"/>
            <a:tailEnd type="none" w="med" len="med"/>
          </a:ln>
          <a:effectLst>
            <a:outerShdw blurRad="25400" dist="25399" dir="2700000" algn="ctr" rotWithShape="0">
              <a:schemeClr val="tx1">
                <a:alpha val="80000"/>
              </a:schemeClr>
            </a:outerShdw>
          </a:effectLst>
        </p:spPr>
        <p:txBody>
          <a:bodyPr anchor="ctr"/>
          <a:lstStyle/>
          <a:p>
            <a:pPr algn="ctr">
              <a:lnSpc>
                <a:spcPct val="90000"/>
              </a:lnSpc>
              <a:defRPr/>
            </a:pPr>
            <a:r>
              <a:rPr lang="en-US" altLang="ja-JP" sz="2800" b="1" dirty="0" smtClean="0">
                <a:solidFill>
                  <a:schemeClr val="bg1"/>
                </a:solidFill>
                <a:latin typeface="Helvetica" pitchFamily="-108" charset="0"/>
                <a:ea typeface="Helvetica" pitchFamily="-108" charset="0"/>
                <a:cs typeface="Helvetica" pitchFamily="-108" charset="0"/>
              </a:rPr>
              <a:t>Expanding Collection of Models at CCMC: &gt; 80</a:t>
            </a:r>
            <a:endParaRPr lang="en-US" altLang="ja-JP" sz="2800" b="1" dirty="0">
              <a:solidFill>
                <a:schemeClr val="bg1"/>
              </a:solidFill>
              <a:latin typeface="Helvetica" pitchFamily="-108" charset="0"/>
              <a:ea typeface="Helvetica" pitchFamily="-108" charset="0"/>
              <a:cs typeface="Helvetica" pitchFamily="-108" charset="0"/>
            </a:endParaRPr>
          </a:p>
        </p:txBody>
      </p:sp>
      <p:sp>
        <p:nvSpPr>
          <p:cNvPr id="53" name="TextBox 52"/>
          <p:cNvSpPr txBox="1"/>
          <p:nvPr/>
        </p:nvSpPr>
        <p:spPr>
          <a:xfrm>
            <a:off x="228600" y="5928211"/>
            <a:ext cx="1371600" cy="338554"/>
          </a:xfrm>
          <a:prstGeom prst="rect">
            <a:avLst/>
          </a:prstGeom>
          <a:noFill/>
        </p:spPr>
        <p:txBody>
          <a:bodyPr wrap="square" anchor="ctr">
            <a:spAutoFit/>
          </a:bodyPr>
          <a:lstStyle/>
          <a:p>
            <a:pPr algn="ctr">
              <a:defRPr/>
            </a:pPr>
            <a:r>
              <a:rPr lang="en-US" sz="1600" b="1" dirty="0">
                <a:solidFill>
                  <a:schemeClr val="bg1"/>
                </a:solidFill>
                <a:latin typeface="Arial"/>
                <a:ea typeface="ＭＳ Ｐゴシック" pitchFamily="-109" charset="-128"/>
                <a:cs typeface="Arial"/>
              </a:rPr>
              <a:t>Corona</a:t>
            </a:r>
          </a:p>
        </p:txBody>
      </p:sp>
      <p:sp>
        <p:nvSpPr>
          <p:cNvPr id="54" name="TextBox 53"/>
          <p:cNvSpPr txBox="1"/>
          <p:nvPr/>
        </p:nvSpPr>
        <p:spPr>
          <a:xfrm>
            <a:off x="1651635" y="5928211"/>
            <a:ext cx="1447800" cy="338554"/>
          </a:xfrm>
          <a:prstGeom prst="rect">
            <a:avLst/>
          </a:prstGeom>
          <a:noFill/>
        </p:spPr>
        <p:txBody>
          <a:bodyPr wrap="square" anchor="ctr">
            <a:spAutoFit/>
          </a:bodyPr>
          <a:lstStyle/>
          <a:p>
            <a:pPr algn="ctr">
              <a:defRPr/>
            </a:pPr>
            <a:r>
              <a:rPr lang="en-US" sz="1600" b="1" dirty="0">
                <a:solidFill>
                  <a:srgbClr val="66FF66"/>
                </a:solidFill>
                <a:latin typeface="Arial"/>
                <a:ea typeface="ＭＳ Ｐゴシック" pitchFamily="-109" charset="-128"/>
                <a:cs typeface="Arial"/>
              </a:rPr>
              <a:t>Heliosphere</a:t>
            </a:r>
          </a:p>
        </p:txBody>
      </p:sp>
      <p:sp>
        <p:nvSpPr>
          <p:cNvPr id="55" name="TextBox 54"/>
          <p:cNvSpPr txBox="1"/>
          <p:nvPr/>
        </p:nvSpPr>
        <p:spPr>
          <a:xfrm>
            <a:off x="3150870" y="5928211"/>
            <a:ext cx="1821180" cy="338554"/>
          </a:xfrm>
          <a:prstGeom prst="rect">
            <a:avLst/>
          </a:prstGeom>
          <a:noFill/>
        </p:spPr>
        <p:txBody>
          <a:bodyPr wrap="square" anchor="ctr">
            <a:spAutoFit/>
          </a:bodyPr>
          <a:lstStyle/>
          <a:p>
            <a:pPr algn="ctr">
              <a:defRPr/>
            </a:pPr>
            <a:r>
              <a:rPr lang="en-US" sz="1600" b="1" dirty="0">
                <a:solidFill>
                  <a:srgbClr val="FFFF00"/>
                </a:solidFill>
                <a:latin typeface="Arial"/>
                <a:ea typeface="ＭＳ Ｐゴシック" pitchFamily="-109" charset="-128"/>
                <a:cs typeface="Arial"/>
              </a:rPr>
              <a:t>Magnetosphere</a:t>
            </a:r>
          </a:p>
        </p:txBody>
      </p:sp>
      <p:sp>
        <p:nvSpPr>
          <p:cNvPr id="56" name="TextBox 55"/>
          <p:cNvSpPr txBox="1"/>
          <p:nvPr/>
        </p:nvSpPr>
        <p:spPr>
          <a:xfrm>
            <a:off x="7162800" y="5805100"/>
            <a:ext cx="1722120" cy="584776"/>
          </a:xfrm>
          <a:prstGeom prst="rect">
            <a:avLst/>
          </a:prstGeom>
          <a:noFill/>
        </p:spPr>
        <p:txBody>
          <a:bodyPr wrap="square" anchor="ctr">
            <a:spAutoFit/>
          </a:bodyPr>
          <a:lstStyle/>
          <a:p>
            <a:pPr algn="ctr">
              <a:defRPr/>
            </a:pPr>
            <a:r>
              <a:rPr lang="en-US" sz="1600" b="1" dirty="0" smtClean="0">
                <a:solidFill>
                  <a:srgbClr val="66FFFF"/>
                </a:solidFill>
                <a:latin typeface="Arial"/>
                <a:ea typeface="ＭＳ Ｐゴシック" pitchFamily="-109" charset="-128"/>
                <a:cs typeface="Arial"/>
              </a:rPr>
              <a:t>Ionosphere/Thermosphere</a:t>
            </a:r>
            <a:endParaRPr lang="en-US" sz="1600" b="1" dirty="0">
              <a:solidFill>
                <a:srgbClr val="66FFFF"/>
              </a:solidFill>
              <a:latin typeface="Arial"/>
              <a:ea typeface="ＭＳ Ｐゴシック" pitchFamily="-109" charset="-128"/>
              <a:cs typeface="Arial"/>
            </a:endParaRPr>
          </a:p>
        </p:txBody>
      </p:sp>
      <p:sp>
        <p:nvSpPr>
          <p:cNvPr id="57" name="TextBox 56"/>
          <p:cNvSpPr txBox="1"/>
          <p:nvPr/>
        </p:nvSpPr>
        <p:spPr>
          <a:xfrm>
            <a:off x="6858000" y="1295400"/>
            <a:ext cx="9144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SAMI-2</a:t>
            </a:r>
          </a:p>
        </p:txBody>
      </p:sp>
      <p:sp>
        <p:nvSpPr>
          <p:cNvPr id="58" name="TextBox 57"/>
          <p:cNvSpPr txBox="1"/>
          <p:nvPr/>
        </p:nvSpPr>
        <p:spPr>
          <a:xfrm>
            <a:off x="8153400" y="1905000"/>
            <a:ext cx="7239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IRI</a:t>
            </a:r>
          </a:p>
        </p:txBody>
      </p:sp>
      <p:sp>
        <p:nvSpPr>
          <p:cNvPr id="59" name="TextBox 58"/>
          <p:cNvSpPr txBox="1"/>
          <p:nvPr/>
        </p:nvSpPr>
        <p:spPr>
          <a:xfrm>
            <a:off x="7772400" y="2590800"/>
            <a:ext cx="12192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SWACI-TEC</a:t>
            </a:r>
          </a:p>
        </p:txBody>
      </p:sp>
      <p:sp>
        <p:nvSpPr>
          <p:cNvPr id="60" name="TextBox 59"/>
          <p:cNvSpPr txBox="1"/>
          <p:nvPr/>
        </p:nvSpPr>
        <p:spPr>
          <a:xfrm>
            <a:off x="8153400" y="3276600"/>
            <a:ext cx="8382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MSIS</a:t>
            </a:r>
          </a:p>
        </p:txBody>
      </p:sp>
      <p:sp>
        <p:nvSpPr>
          <p:cNvPr id="61" name="TextBox 60"/>
          <p:cNvSpPr txBox="1"/>
          <p:nvPr/>
        </p:nvSpPr>
        <p:spPr>
          <a:xfrm>
            <a:off x="7810500" y="2895600"/>
            <a:ext cx="13335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ABBYNormal</a:t>
            </a:r>
          </a:p>
        </p:txBody>
      </p:sp>
      <p:sp>
        <p:nvSpPr>
          <p:cNvPr id="62" name="TextBox 61"/>
          <p:cNvSpPr txBox="1"/>
          <p:nvPr/>
        </p:nvSpPr>
        <p:spPr>
          <a:xfrm>
            <a:off x="7848600" y="1600200"/>
            <a:ext cx="10668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TIE-GCM</a:t>
            </a:r>
          </a:p>
        </p:txBody>
      </p:sp>
      <p:sp>
        <p:nvSpPr>
          <p:cNvPr id="63" name="TextBox 62"/>
          <p:cNvSpPr txBox="1"/>
          <p:nvPr/>
        </p:nvSpPr>
        <p:spPr>
          <a:xfrm>
            <a:off x="8229600" y="3581400"/>
            <a:ext cx="7239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GITM</a:t>
            </a:r>
          </a:p>
        </p:txBody>
      </p:sp>
      <p:sp>
        <p:nvSpPr>
          <p:cNvPr id="64" name="TextBox 63"/>
          <p:cNvSpPr txBox="1"/>
          <p:nvPr/>
        </p:nvSpPr>
        <p:spPr>
          <a:xfrm>
            <a:off x="7543800" y="2209800"/>
            <a:ext cx="14097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USU-GAIM</a:t>
            </a:r>
          </a:p>
        </p:txBody>
      </p:sp>
      <p:sp>
        <p:nvSpPr>
          <p:cNvPr id="65" name="TextBox 64"/>
          <p:cNvSpPr txBox="1"/>
          <p:nvPr/>
        </p:nvSpPr>
        <p:spPr>
          <a:xfrm>
            <a:off x="7315200" y="1905000"/>
            <a:ext cx="10287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CTIPe</a:t>
            </a:r>
          </a:p>
        </p:txBody>
      </p:sp>
      <p:sp>
        <p:nvSpPr>
          <p:cNvPr id="66" name="TextBox 65"/>
          <p:cNvSpPr txBox="1"/>
          <p:nvPr/>
        </p:nvSpPr>
        <p:spPr>
          <a:xfrm>
            <a:off x="7772400" y="1295400"/>
            <a:ext cx="10668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SAMI-3</a:t>
            </a:r>
          </a:p>
        </p:txBody>
      </p:sp>
      <p:sp>
        <p:nvSpPr>
          <p:cNvPr id="67" name="TextBox 66"/>
          <p:cNvSpPr txBox="1"/>
          <p:nvPr/>
        </p:nvSpPr>
        <p:spPr>
          <a:xfrm>
            <a:off x="8077200" y="3886200"/>
            <a:ext cx="952500" cy="307975"/>
          </a:xfrm>
          <a:prstGeom prst="rect">
            <a:avLst/>
          </a:prstGeom>
          <a:noFill/>
        </p:spPr>
        <p:txBody>
          <a:bodyPr anchor="ctr">
            <a:spAutoFit/>
          </a:bodyPr>
          <a:lstStyle/>
          <a:p>
            <a:pPr algn="ctr">
              <a:defRPr/>
            </a:pPr>
            <a:r>
              <a:rPr lang="en-US" sz="1400" dirty="0">
                <a:solidFill>
                  <a:srgbClr val="66FFFF"/>
                </a:solidFill>
                <a:latin typeface="Arial"/>
                <a:ea typeface="ＭＳ Ｐゴシック" pitchFamily="-109" charset="-128"/>
                <a:cs typeface="Arial"/>
              </a:rPr>
              <a:t>PBMOD</a:t>
            </a:r>
          </a:p>
        </p:txBody>
      </p:sp>
      <p:sp>
        <p:nvSpPr>
          <p:cNvPr id="68" name="TextBox 67"/>
          <p:cNvSpPr txBox="1"/>
          <p:nvPr/>
        </p:nvSpPr>
        <p:spPr>
          <a:xfrm>
            <a:off x="7772400" y="4191000"/>
            <a:ext cx="1371600" cy="307975"/>
          </a:xfrm>
          <a:prstGeom prst="rect">
            <a:avLst/>
          </a:prstGeom>
          <a:noFill/>
        </p:spPr>
        <p:txBody>
          <a:bodyPr anchor="ctr">
            <a:spAutoFit/>
          </a:bodyPr>
          <a:lstStyle/>
          <a:p>
            <a:pPr algn="ctr">
              <a:defRPr/>
            </a:pPr>
            <a:r>
              <a:rPr lang="en-US" sz="1400" b="1" dirty="0">
                <a:solidFill>
                  <a:srgbClr val="66FFFF"/>
                </a:solidFill>
                <a:latin typeface="Arial"/>
                <a:ea typeface="ＭＳ Ｐゴシック" pitchFamily="-109" charset="-128"/>
                <a:cs typeface="Arial"/>
              </a:rPr>
              <a:t>TRIPL-DA</a:t>
            </a:r>
          </a:p>
        </p:txBody>
      </p:sp>
      <p:sp>
        <p:nvSpPr>
          <p:cNvPr id="69" name="TextBox 68"/>
          <p:cNvSpPr txBox="1"/>
          <p:nvPr/>
        </p:nvSpPr>
        <p:spPr>
          <a:xfrm>
            <a:off x="7772400" y="4495800"/>
            <a:ext cx="1371600" cy="307975"/>
          </a:xfrm>
          <a:prstGeom prst="rect">
            <a:avLst/>
          </a:prstGeom>
          <a:noFill/>
        </p:spPr>
        <p:txBody>
          <a:bodyPr anchor="ctr">
            <a:spAutoFit/>
          </a:bodyPr>
          <a:lstStyle/>
          <a:p>
            <a:pPr algn="ctr">
              <a:defRPr/>
            </a:pPr>
            <a:r>
              <a:rPr lang="en-US" sz="1400" b="1" dirty="0">
                <a:solidFill>
                  <a:srgbClr val="66FFFF"/>
                </a:solidFill>
                <a:latin typeface="Arial"/>
                <a:ea typeface="ＭＳ Ｐゴシック" pitchFamily="-109" charset="-128"/>
                <a:cs typeface="Arial"/>
              </a:rPr>
              <a:t>Weimer IE</a:t>
            </a:r>
          </a:p>
        </p:txBody>
      </p:sp>
      <p:sp>
        <p:nvSpPr>
          <p:cNvPr id="70" name="TextBox 69"/>
          <p:cNvSpPr txBox="1"/>
          <p:nvPr/>
        </p:nvSpPr>
        <p:spPr>
          <a:xfrm>
            <a:off x="7391400" y="4800600"/>
            <a:ext cx="1600200" cy="307975"/>
          </a:xfrm>
          <a:prstGeom prst="rect">
            <a:avLst/>
          </a:prstGeom>
          <a:noFill/>
        </p:spPr>
        <p:txBody>
          <a:bodyPr anchor="ctr">
            <a:spAutoFit/>
          </a:bodyPr>
          <a:lstStyle/>
          <a:p>
            <a:pPr algn="ctr">
              <a:defRPr/>
            </a:pPr>
            <a:r>
              <a:rPr lang="en-US" sz="1400" b="1" dirty="0">
                <a:solidFill>
                  <a:srgbClr val="66FFFF"/>
                </a:solidFill>
                <a:latin typeface="Arial"/>
                <a:ea typeface="ＭＳ Ｐゴシック" pitchFamily="-109" charset="-128"/>
                <a:cs typeface="Arial"/>
              </a:rPr>
              <a:t>Weimer-deltaB</a:t>
            </a:r>
          </a:p>
        </p:txBody>
      </p:sp>
      <p:sp>
        <p:nvSpPr>
          <p:cNvPr id="71" name="TextBox 70"/>
          <p:cNvSpPr txBox="1"/>
          <p:nvPr/>
        </p:nvSpPr>
        <p:spPr>
          <a:xfrm>
            <a:off x="7391400" y="5105499"/>
            <a:ext cx="1600200" cy="307777"/>
          </a:xfrm>
          <a:prstGeom prst="rect">
            <a:avLst/>
          </a:prstGeom>
          <a:noFill/>
        </p:spPr>
        <p:txBody>
          <a:bodyPr anchor="ctr">
            <a:spAutoFit/>
          </a:bodyPr>
          <a:lstStyle/>
          <a:p>
            <a:pPr algn="ctr">
              <a:defRPr/>
            </a:pPr>
            <a:r>
              <a:rPr lang="en-US" sz="1400" b="1" dirty="0" smtClean="0">
                <a:solidFill>
                  <a:srgbClr val="66FFFF"/>
                </a:solidFill>
                <a:latin typeface="Arial"/>
                <a:ea typeface="ＭＳ Ｐゴシック" pitchFamily="-109" charset="-128"/>
                <a:cs typeface="Arial"/>
              </a:rPr>
              <a:t>JB2008</a:t>
            </a:r>
          </a:p>
        </p:txBody>
      </p:sp>
      <p:sp>
        <p:nvSpPr>
          <p:cNvPr id="72" name="TextBox 71"/>
          <p:cNvSpPr txBox="1"/>
          <p:nvPr/>
        </p:nvSpPr>
        <p:spPr>
          <a:xfrm>
            <a:off x="7391400" y="5410200"/>
            <a:ext cx="1600200" cy="307975"/>
          </a:xfrm>
          <a:prstGeom prst="rect">
            <a:avLst/>
          </a:prstGeom>
          <a:noFill/>
        </p:spPr>
        <p:txBody>
          <a:bodyPr anchor="ctr">
            <a:spAutoFit/>
          </a:bodyPr>
          <a:lstStyle/>
          <a:p>
            <a:pPr algn="ctr">
              <a:defRPr/>
            </a:pPr>
            <a:r>
              <a:rPr lang="en-US" sz="1400" b="1" dirty="0">
                <a:solidFill>
                  <a:srgbClr val="66FFFF"/>
                </a:solidFill>
                <a:latin typeface="Arial"/>
                <a:ea typeface="ＭＳ Ｐゴシック" pitchFamily="-109" charset="-128"/>
                <a:cs typeface="Arial"/>
              </a:rPr>
              <a:t>COSGROVE-PF</a:t>
            </a:r>
          </a:p>
        </p:txBody>
      </p:sp>
      <p:sp>
        <p:nvSpPr>
          <p:cNvPr id="73" name="TextBox 72"/>
          <p:cNvSpPr txBox="1"/>
          <p:nvPr/>
        </p:nvSpPr>
        <p:spPr>
          <a:xfrm>
            <a:off x="6400800" y="2362200"/>
            <a:ext cx="914400" cy="307975"/>
          </a:xfrm>
          <a:prstGeom prst="rect">
            <a:avLst/>
          </a:prstGeom>
          <a:noFill/>
        </p:spPr>
        <p:txBody>
          <a:bodyPr anchor="ctr">
            <a:spAutoFit/>
          </a:bodyPr>
          <a:lstStyle/>
          <a:p>
            <a:pPr algn="ctr">
              <a:defRPr/>
            </a:pPr>
            <a:r>
              <a:rPr lang="en-US" sz="1400" dirty="0">
                <a:solidFill>
                  <a:schemeClr val="accent1"/>
                </a:solidFill>
                <a:latin typeface="Arial"/>
                <a:ea typeface="ＭＳ Ｐゴシック" pitchFamily="-109" charset="-128"/>
                <a:cs typeface="Arial"/>
              </a:rPr>
              <a:t>RCM</a:t>
            </a:r>
          </a:p>
        </p:txBody>
      </p:sp>
      <p:sp>
        <p:nvSpPr>
          <p:cNvPr id="74" name="TextBox 78"/>
          <p:cNvSpPr txBox="1">
            <a:spLocks noChangeArrowheads="1"/>
          </p:cNvSpPr>
          <p:nvPr/>
        </p:nvSpPr>
        <p:spPr bwMode="auto">
          <a:xfrm>
            <a:off x="6400800" y="2667000"/>
            <a:ext cx="914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000">
                <a:solidFill>
                  <a:schemeClr val="tx1"/>
                </a:solidFill>
                <a:latin typeface="Times New Roman" charset="0"/>
                <a:ea typeface="ＭＳ Ｐゴシック" charset="0"/>
                <a:cs typeface="ＭＳ Ｐゴシック" charset="0"/>
              </a:defRPr>
            </a:lvl1pPr>
            <a:lvl2pPr marL="37931725" indent="-37474525" eaLnBrk="0" hangingPunct="0">
              <a:defRPr sz="2000">
                <a:solidFill>
                  <a:schemeClr val="tx1"/>
                </a:solidFill>
                <a:latin typeface="Times New Roman" charset="0"/>
                <a:ea typeface="ＭＳ Ｐゴシック" charset="0"/>
              </a:defRPr>
            </a:lvl2pPr>
            <a:lvl3pPr eaLnBrk="0" hangingPunct="0">
              <a:defRPr sz="2000">
                <a:solidFill>
                  <a:schemeClr val="tx1"/>
                </a:solidFill>
                <a:latin typeface="Times New Roman" charset="0"/>
                <a:ea typeface="ＭＳ Ｐゴシック" charset="0"/>
              </a:defRPr>
            </a:lvl3pPr>
            <a:lvl4pPr eaLnBrk="0" hangingPunct="0">
              <a:defRPr sz="2000">
                <a:solidFill>
                  <a:schemeClr val="tx1"/>
                </a:solidFill>
                <a:latin typeface="Times New Roman" charset="0"/>
                <a:ea typeface="ＭＳ Ｐゴシック" charset="0"/>
              </a:defRPr>
            </a:lvl4pPr>
            <a:lvl5pPr eaLnBrk="0" hangingPunct="0">
              <a:defRPr sz="2000">
                <a:solidFill>
                  <a:schemeClr val="tx1"/>
                </a:solidFill>
                <a:latin typeface="Times New Roman" charset="0"/>
                <a:ea typeface="ＭＳ Ｐゴシック" charset="0"/>
              </a:defRPr>
            </a:lvl5pPr>
            <a:lvl6pPr marL="457200" eaLnBrk="0" fontAlgn="base" hangingPunct="0">
              <a:spcBef>
                <a:spcPct val="0"/>
              </a:spcBef>
              <a:spcAft>
                <a:spcPct val="0"/>
              </a:spcAft>
              <a:defRPr sz="2000">
                <a:solidFill>
                  <a:schemeClr val="tx1"/>
                </a:solidFill>
                <a:latin typeface="Times New Roman" charset="0"/>
                <a:ea typeface="ＭＳ Ｐゴシック" charset="0"/>
              </a:defRPr>
            </a:lvl6pPr>
            <a:lvl7pPr marL="914400" eaLnBrk="0" fontAlgn="base" hangingPunct="0">
              <a:spcBef>
                <a:spcPct val="0"/>
              </a:spcBef>
              <a:spcAft>
                <a:spcPct val="0"/>
              </a:spcAft>
              <a:defRPr sz="2000">
                <a:solidFill>
                  <a:schemeClr val="tx1"/>
                </a:solidFill>
                <a:latin typeface="Times New Roman" charset="0"/>
                <a:ea typeface="ＭＳ Ｐゴシック" charset="0"/>
              </a:defRPr>
            </a:lvl7pPr>
            <a:lvl8pPr marL="1371600" eaLnBrk="0" fontAlgn="base" hangingPunct="0">
              <a:spcBef>
                <a:spcPct val="0"/>
              </a:spcBef>
              <a:spcAft>
                <a:spcPct val="0"/>
              </a:spcAft>
              <a:defRPr sz="2000">
                <a:solidFill>
                  <a:schemeClr val="tx1"/>
                </a:solidFill>
                <a:latin typeface="Times New Roman" charset="0"/>
                <a:ea typeface="ＭＳ Ｐゴシック" charset="0"/>
              </a:defRPr>
            </a:lvl8pPr>
            <a:lvl9pPr marL="1828800" eaLnBrk="0" fontAlgn="base" hangingPunct="0">
              <a:spcBef>
                <a:spcPct val="0"/>
              </a:spcBef>
              <a:spcAft>
                <a:spcPct val="0"/>
              </a:spcAft>
              <a:defRPr sz="2000">
                <a:solidFill>
                  <a:schemeClr val="tx1"/>
                </a:solidFill>
                <a:latin typeface="Times New Roman" charset="0"/>
                <a:ea typeface="ＭＳ Ｐゴシック" charset="0"/>
              </a:defRPr>
            </a:lvl9pPr>
          </a:lstStyle>
          <a:p>
            <a:pPr algn="ctr" eaLnBrk="1" hangingPunct="1"/>
            <a:r>
              <a:rPr lang="en-US" sz="1400" dirty="0">
                <a:solidFill>
                  <a:schemeClr val="accent1"/>
                </a:solidFill>
                <a:latin typeface="Arial"/>
                <a:cs typeface="Arial"/>
              </a:rPr>
              <a:t>Fok.CIMI</a:t>
            </a:r>
          </a:p>
        </p:txBody>
      </p:sp>
      <p:sp>
        <p:nvSpPr>
          <p:cNvPr id="75" name="TextBox 74"/>
          <p:cNvSpPr txBox="1"/>
          <p:nvPr/>
        </p:nvSpPr>
        <p:spPr>
          <a:xfrm>
            <a:off x="6553200" y="2971800"/>
            <a:ext cx="914400" cy="307975"/>
          </a:xfrm>
          <a:prstGeom prst="rect">
            <a:avLst/>
          </a:prstGeom>
          <a:noFill/>
        </p:spPr>
        <p:txBody>
          <a:bodyPr anchor="ctr">
            <a:spAutoFit/>
          </a:bodyPr>
          <a:lstStyle/>
          <a:p>
            <a:pPr algn="ctr">
              <a:defRPr/>
            </a:pPr>
            <a:r>
              <a:rPr lang="en-US" sz="1400" dirty="0">
                <a:solidFill>
                  <a:schemeClr val="accent1"/>
                </a:solidFill>
                <a:latin typeface="Arial"/>
                <a:ea typeface="ＭＳ Ｐゴシック" pitchFamily="-109" charset="-128"/>
                <a:cs typeface="Arial"/>
              </a:rPr>
              <a:t>Fok.RC</a:t>
            </a:r>
          </a:p>
        </p:txBody>
      </p:sp>
      <p:sp>
        <p:nvSpPr>
          <p:cNvPr id="76" name="TextBox 75"/>
          <p:cNvSpPr txBox="1"/>
          <p:nvPr/>
        </p:nvSpPr>
        <p:spPr>
          <a:xfrm>
            <a:off x="6705600" y="3581400"/>
            <a:ext cx="1143000" cy="307975"/>
          </a:xfrm>
          <a:prstGeom prst="rect">
            <a:avLst/>
          </a:prstGeom>
          <a:noFill/>
        </p:spPr>
        <p:txBody>
          <a:bodyPr anchor="ctr">
            <a:spAutoFit/>
          </a:bodyPr>
          <a:lstStyle/>
          <a:p>
            <a:pPr algn="ctr">
              <a:defRPr/>
            </a:pPr>
            <a:r>
              <a:rPr lang="en-US" sz="1400" dirty="0">
                <a:solidFill>
                  <a:schemeClr val="accent1"/>
                </a:solidFill>
                <a:latin typeface="Arial"/>
                <a:ea typeface="ＭＳ Ｐゴシック" pitchFamily="-109" charset="-128"/>
                <a:cs typeface="Arial"/>
              </a:rPr>
              <a:t>AE-8/AP-8</a:t>
            </a:r>
          </a:p>
        </p:txBody>
      </p:sp>
      <p:sp>
        <p:nvSpPr>
          <p:cNvPr id="77" name="TextBox 81"/>
          <p:cNvSpPr txBox="1">
            <a:spLocks noChangeArrowheads="1"/>
          </p:cNvSpPr>
          <p:nvPr/>
        </p:nvSpPr>
        <p:spPr bwMode="auto">
          <a:xfrm>
            <a:off x="6858000" y="3886200"/>
            <a:ext cx="114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000">
                <a:solidFill>
                  <a:schemeClr val="tx1"/>
                </a:solidFill>
                <a:latin typeface="Times New Roman" charset="0"/>
                <a:ea typeface="ＭＳ Ｐゴシック" charset="0"/>
                <a:cs typeface="ＭＳ Ｐゴシック" charset="0"/>
              </a:defRPr>
            </a:lvl1pPr>
            <a:lvl2pPr marL="37931725" indent="-37474525" eaLnBrk="0" hangingPunct="0">
              <a:defRPr sz="2000">
                <a:solidFill>
                  <a:schemeClr val="tx1"/>
                </a:solidFill>
                <a:latin typeface="Times New Roman" charset="0"/>
                <a:ea typeface="ＭＳ Ｐゴシック" charset="0"/>
              </a:defRPr>
            </a:lvl2pPr>
            <a:lvl3pPr eaLnBrk="0" hangingPunct="0">
              <a:defRPr sz="2000">
                <a:solidFill>
                  <a:schemeClr val="tx1"/>
                </a:solidFill>
                <a:latin typeface="Times New Roman" charset="0"/>
                <a:ea typeface="ＭＳ Ｐゴシック" charset="0"/>
              </a:defRPr>
            </a:lvl3pPr>
            <a:lvl4pPr eaLnBrk="0" hangingPunct="0">
              <a:defRPr sz="2000">
                <a:solidFill>
                  <a:schemeClr val="tx1"/>
                </a:solidFill>
                <a:latin typeface="Times New Roman" charset="0"/>
                <a:ea typeface="ＭＳ Ｐゴシック" charset="0"/>
              </a:defRPr>
            </a:lvl4pPr>
            <a:lvl5pPr eaLnBrk="0" hangingPunct="0">
              <a:defRPr sz="2000">
                <a:solidFill>
                  <a:schemeClr val="tx1"/>
                </a:solidFill>
                <a:latin typeface="Times New Roman" charset="0"/>
                <a:ea typeface="ＭＳ Ｐゴシック" charset="0"/>
              </a:defRPr>
            </a:lvl5pPr>
            <a:lvl6pPr marL="457200" eaLnBrk="0" fontAlgn="base" hangingPunct="0">
              <a:spcBef>
                <a:spcPct val="0"/>
              </a:spcBef>
              <a:spcAft>
                <a:spcPct val="0"/>
              </a:spcAft>
              <a:defRPr sz="2000">
                <a:solidFill>
                  <a:schemeClr val="tx1"/>
                </a:solidFill>
                <a:latin typeface="Times New Roman" charset="0"/>
                <a:ea typeface="ＭＳ Ｐゴシック" charset="0"/>
              </a:defRPr>
            </a:lvl6pPr>
            <a:lvl7pPr marL="914400" eaLnBrk="0" fontAlgn="base" hangingPunct="0">
              <a:spcBef>
                <a:spcPct val="0"/>
              </a:spcBef>
              <a:spcAft>
                <a:spcPct val="0"/>
              </a:spcAft>
              <a:defRPr sz="2000">
                <a:solidFill>
                  <a:schemeClr val="tx1"/>
                </a:solidFill>
                <a:latin typeface="Times New Roman" charset="0"/>
                <a:ea typeface="ＭＳ Ｐゴシック" charset="0"/>
              </a:defRPr>
            </a:lvl7pPr>
            <a:lvl8pPr marL="1371600" eaLnBrk="0" fontAlgn="base" hangingPunct="0">
              <a:spcBef>
                <a:spcPct val="0"/>
              </a:spcBef>
              <a:spcAft>
                <a:spcPct val="0"/>
              </a:spcAft>
              <a:defRPr sz="2000">
                <a:solidFill>
                  <a:schemeClr val="tx1"/>
                </a:solidFill>
                <a:latin typeface="Times New Roman" charset="0"/>
                <a:ea typeface="ＭＳ Ｐゴシック" charset="0"/>
              </a:defRPr>
            </a:lvl8pPr>
            <a:lvl9pPr marL="1828800" eaLnBrk="0" fontAlgn="base" hangingPunct="0">
              <a:spcBef>
                <a:spcPct val="0"/>
              </a:spcBef>
              <a:spcAft>
                <a:spcPct val="0"/>
              </a:spcAft>
              <a:defRPr sz="2000">
                <a:solidFill>
                  <a:schemeClr val="tx1"/>
                </a:solidFill>
                <a:latin typeface="Times New Roman" charset="0"/>
                <a:ea typeface="ＭＳ Ｐゴシック" charset="0"/>
              </a:defRPr>
            </a:lvl9pPr>
          </a:lstStyle>
          <a:p>
            <a:pPr algn="ctr" eaLnBrk="1" hangingPunct="1"/>
            <a:r>
              <a:rPr lang="en-US" sz="1400" dirty="0">
                <a:solidFill>
                  <a:schemeClr val="accent1"/>
                </a:solidFill>
                <a:latin typeface="Arial"/>
                <a:cs typeface="Arial"/>
              </a:rPr>
              <a:t>AE-9/AP-9</a:t>
            </a:r>
          </a:p>
        </p:txBody>
      </p:sp>
      <p:sp>
        <p:nvSpPr>
          <p:cNvPr id="78" name="TextBox 77"/>
          <p:cNvSpPr txBox="1"/>
          <p:nvPr/>
        </p:nvSpPr>
        <p:spPr>
          <a:xfrm>
            <a:off x="6705600" y="3276600"/>
            <a:ext cx="1066800" cy="307975"/>
          </a:xfrm>
          <a:prstGeom prst="rect">
            <a:avLst/>
          </a:prstGeom>
          <a:noFill/>
        </p:spPr>
        <p:txBody>
          <a:bodyPr anchor="ctr">
            <a:spAutoFit/>
          </a:bodyPr>
          <a:lstStyle/>
          <a:p>
            <a:pPr algn="ctr">
              <a:defRPr/>
            </a:pPr>
            <a:r>
              <a:rPr lang="en-US" sz="1400" dirty="0">
                <a:solidFill>
                  <a:schemeClr val="accent1"/>
                </a:solidFill>
                <a:latin typeface="Arial"/>
                <a:ea typeface="ＭＳ Ｐゴシック" pitchFamily="-109" charset="-128"/>
                <a:cs typeface="Arial"/>
              </a:rPr>
              <a:t>UPOS RB</a:t>
            </a:r>
          </a:p>
        </p:txBody>
      </p:sp>
      <p:sp>
        <p:nvSpPr>
          <p:cNvPr id="79" name="TextBox 81"/>
          <p:cNvSpPr txBox="1">
            <a:spLocks noChangeArrowheads="1"/>
          </p:cNvSpPr>
          <p:nvPr/>
        </p:nvSpPr>
        <p:spPr bwMode="auto">
          <a:xfrm>
            <a:off x="6858000" y="4191000"/>
            <a:ext cx="114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000">
                <a:solidFill>
                  <a:schemeClr val="tx1"/>
                </a:solidFill>
                <a:latin typeface="Times New Roman" charset="0"/>
                <a:ea typeface="ＭＳ Ｐゴシック" charset="0"/>
                <a:cs typeface="ＭＳ Ｐゴシック" charset="0"/>
              </a:defRPr>
            </a:lvl1pPr>
            <a:lvl2pPr marL="37931725" indent="-37474525" eaLnBrk="0" hangingPunct="0">
              <a:defRPr sz="2000">
                <a:solidFill>
                  <a:schemeClr val="tx1"/>
                </a:solidFill>
                <a:latin typeface="Times New Roman" charset="0"/>
                <a:ea typeface="ＭＳ Ｐゴシック" charset="0"/>
              </a:defRPr>
            </a:lvl2pPr>
            <a:lvl3pPr eaLnBrk="0" hangingPunct="0">
              <a:defRPr sz="2000">
                <a:solidFill>
                  <a:schemeClr val="tx1"/>
                </a:solidFill>
                <a:latin typeface="Times New Roman" charset="0"/>
                <a:ea typeface="ＭＳ Ｐゴシック" charset="0"/>
              </a:defRPr>
            </a:lvl3pPr>
            <a:lvl4pPr eaLnBrk="0" hangingPunct="0">
              <a:defRPr sz="2000">
                <a:solidFill>
                  <a:schemeClr val="tx1"/>
                </a:solidFill>
                <a:latin typeface="Times New Roman" charset="0"/>
                <a:ea typeface="ＭＳ Ｐゴシック" charset="0"/>
              </a:defRPr>
            </a:lvl4pPr>
            <a:lvl5pPr eaLnBrk="0" hangingPunct="0">
              <a:defRPr sz="2000">
                <a:solidFill>
                  <a:schemeClr val="tx1"/>
                </a:solidFill>
                <a:latin typeface="Times New Roman" charset="0"/>
                <a:ea typeface="ＭＳ Ｐゴシック" charset="0"/>
              </a:defRPr>
            </a:lvl5pPr>
            <a:lvl6pPr marL="457200" eaLnBrk="0" fontAlgn="base" hangingPunct="0">
              <a:spcBef>
                <a:spcPct val="0"/>
              </a:spcBef>
              <a:spcAft>
                <a:spcPct val="0"/>
              </a:spcAft>
              <a:defRPr sz="2000">
                <a:solidFill>
                  <a:schemeClr val="tx1"/>
                </a:solidFill>
                <a:latin typeface="Times New Roman" charset="0"/>
                <a:ea typeface="ＭＳ Ｐゴシック" charset="0"/>
              </a:defRPr>
            </a:lvl6pPr>
            <a:lvl7pPr marL="914400" eaLnBrk="0" fontAlgn="base" hangingPunct="0">
              <a:spcBef>
                <a:spcPct val="0"/>
              </a:spcBef>
              <a:spcAft>
                <a:spcPct val="0"/>
              </a:spcAft>
              <a:defRPr sz="2000">
                <a:solidFill>
                  <a:schemeClr val="tx1"/>
                </a:solidFill>
                <a:latin typeface="Times New Roman" charset="0"/>
                <a:ea typeface="ＭＳ Ｐゴシック" charset="0"/>
              </a:defRPr>
            </a:lvl7pPr>
            <a:lvl8pPr marL="1371600" eaLnBrk="0" fontAlgn="base" hangingPunct="0">
              <a:spcBef>
                <a:spcPct val="0"/>
              </a:spcBef>
              <a:spcAft>
                <a:spcPct val="0"/>
              </a:spcAft>
              <a:defRPr sz="2000">
                <a:solidFill>
                  <a:schemeClr val="tx1"/>
                </a:solidFill>
                <a:latin typeface="Times New Roman" charset="0"/>
                <a:ea typeface="ＭＳ Ｐゴシック" charset="0"/>
              </a:defRPr>
            </a:lvl8pPr>
            <a:lvl9pPr marL="1828800" eaLnBrk="0" fontAlgn="base" hangingPunct="0">
              <a:spcBef>
                <a:spcPct val="0"/>
              </a:spcBef>
              <a:spcAft>
                <a:spcPct val="0"/>
              </a:spcAft>
              <a:defRPr sz="2000">
                <a:solidFill>
                  <a:schemeClr val="tx1"/>
                </a:solidFill>
                <a:latin typeface="Times New Roman" charset="0"/>
                <a:ea typeface="ＭＳ Ｐゴシック" charset="0"/>
              </a:defRPr>
            </a:lvl9pPr>
          </a:lstStyle>
          <a:p>
            <a:pPr algn="ctr" eaLnBrk="1" hangingPunct="1"/>
            <a:r>
              <a:rPr lang="en-US" sz="1400" dirty="0" smtClean="0">
                <a:solidFill>
                  <a:schemeClr val="accent1"/>
                </a:solidFill>
                <a:latin typeface="Arial"/>
                <a:cs typeface="Arial"/>
              </a:rPr>
              <a:t>VERB</a:t>
            </a:r>
            <a:endParaRPr lang="en-US" sz="1400" dirty="0">
              <a:solidFill>
                <a:schemeClr val="accent1"/>
              </a:solidFill>
              <a:latin typeface="Arial"/>
              <a:cs typeface="Arial"/>
            </a:endParaRPr>
          </a:p>
        </p:txBody>
      </p:sp>
      <p:sp>
        <p:nvSpPr>
          <p:cNvPr id="80" name="TextBox 79"/>
          <p:cNvSpPr txBox="1">
            <a:spLocks noChangeArrowheads="1"/>
          </p:cNvSpPr>
          <p:nvPr/>
        </p:nvSpPr>
        <p:spPr bwMode="auto">
          <a:xfrm>
            <a:off x="5023485" y="5805100"/>
            <a:ext cx="22098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000">
                <a:solidFill>
                  <a:schemeClr val="tx1"/>
                </a:solidFill>
                <a:latin typeface="Times New Roman" charset="0"/>
                <a:ea typeface="ＭＳ Ｐゴシック" charset="0"/>
                <a:cs typeface="ＭＳ Ｐゴシック" charset="0"/>
              </a:defRPr>
            </a:lvl1pPr>
            <a:lvl2pPr marL="37931725" indent="-37474525" eaLnBrk="0" hangingPunct="0">
              <a:defRPr sz="2000">
                <a:solidFill>
                  <a:schemeClr val="tx1"/>
                </a:solidFill>
                <a:latin typeface="Times New Roman" charset="0"/>
                <a:ea typeface="ＭＳ Ｐゴシック" charset="0"/>
              </a:defRPr>
            </a:lvl2pPr>
            <a:lvl3pPr eaLnBrk="0" hangingPunct="0">
              <a:defRPr sz="2000">
                <a:solidFill>
                  <a:schemeClr val="tx1"/>
                </a:solidFill>
                <a:latin typeface="Times New Roman" charset="0"/>
                <a:ea typeface="ＭＳ Ｐゴシック" charset="0"/>
              </a:defRPr>
            </a:lvl3pPr>
            <a:lvl4pPr eaLnBrk="0" hangingPunct="0">
              <a:defRPr sz="2000">
                <a:solidFill>
                  <a:schemeClr val="tx1"/>
                </a:solidFill>
                <a:latin typeface="Times New Roman" charset="0"/>
                <a:ea typeface="ＭＳ Ｐゴシック" charset="0"/>
              </a:defRPr>
            </a:lvl4pPr>
            <a:lvl5pPr eaLnBrk="0" hangingPunct="0">
              <a:defRPr sz="2000">
                <a:solidFill>
                  <a:schemeClr val="tx1"/>
                </a:solidFill>
                <a:latin typeface="Times New Roman" charset="0"/>
                <a:ea typeface="ＭＳ Ｐゴシック" charset="0"/>
              </a:defRPr>
            </a:lvl5pPr>
            <a:lvl6pPr marL="457200" eaLnBrk="0" fontAlgn="base" hangingPunct="0">
              <a:spcBef>
                <a:spcPct val="0"/>
              </a:spcBef>
              <a:spcAft>
                <a:spcPct val="0"/>
              </a:spcAft>
              <a:defRPr sz="2000">
                <a:solidFill>
                  <a:schemeClr val="tx1"/>
                </a:solidFill>
                <a:latin typeface="Times New Roman" charset="0"/>
                <a:ea typeface="ＭＳ Ｐゴシック" charset="0"/>
              </a:defRPr>
            </a:lvl6pPr>
            <a:lvl7pPr marL="914400" eaLnBrk="0" fontAlgn="base" hangingPunct="0">
              <a:spcBef>
                <a:spcPct val="0"/>
              </a:spcBef>
              <a:spcAft>
                <a:spcPct val="0"/>
              </a:spcAft>
              <a:defRPr sz="2000">
                <a:solidFill>
                  <a:schemeClr val="tx1"/>
                </a:solidFill>
                <a:latin typeface="Times New Roman" charset="0"/>
                <a:ea typeface="ＭＳ Ｐゴシック" charset="0"/>
              </a:defRPr>
            </a:lvl7pPr>
            <a:lvl8pPr marL="1371600" eaLnBrk="0" fontAlgn="base" hangingPunct="0">
              <a:spcBef>
                <a:spcPct val="0"/>
              </a:spcBef>
              <a:spcAft>
                <a:spcPct val="0"/>
              </a:spcAft>
              <a:defRPr sz="2000">
                <a:solidFill>
                  <a:schemeClr val="tx1"/>
                </a:solidFill>
                <a:latin typeface="Times New Roman" charset="0"/>
                <a:ea typeface="ＭＳ Ｐゴシック" charset="0"/>
              </a:defRPr>
            </a:lvl8pPr>
            <a:lvl9pPr marL="1828800" eaLnBrk="0" fontAlgn="base" hangingPunct="0">
              <a:spcBef>
                <a:spcPct val="0"/>
              </a:spcBef>
              <a:spcAft>
                <a:spcPct val="0"/>
              </a:spcAft>
              <a:defRPr sz="2000">
                <a:solidFill>
                  <a:schemeClr val="tx1"/>
                </a:solidFill>
                <a:latin typeface="Times New Roman" charset="0"/>
                <a:ea typeface="ＭＳ Ｐゴシック" charset="0"/>
              </a:defRPr>
            </a:lvl9pPr>
          </a:lstStyle>
          <a:p>
            <a:pPr algn="ctr" eaLnBrk="1" hangingPunct="1"/>
            <a:r>
              <a:rPr lang="en-US" sz="1600" dirty="0" smtClean="0">
                <a:solidFill>
                  <a:schemeClr val="accent1"/>
                </a:solidFill>
                <a:latin typeface="Arial"/>
                <a:cs typeface="Arial"/>
              </a:rPr>
              <a:t>Inner </a:t>
            </a:r>
          </a:p>
          <a:p>
            <a:pPr algn="ctr" eaLnBrk="1" hangingPunct="1"/>
            <a:r>
              <a:rPr lang="en-US" sz="1600" dirty="0" smtClean="0">
                <a:solidFill>
                  <a:schemeClr val="accent1"/>
                </a:solidFill>
                <a:latin typeface="Arial"/>
                <a:cs typeface="Arial"/>
              </a:rPr>
              <a:t>Magnetosphere</a:t>
            </a:r>
            <a:endParaRPr lang="en-US" sz="1600" dirty="0">
              <a:solidFill>
                <a:schemeClr val="accent1"/>
              </a:solidFill>
              <a:latin typeface="Arial"/>
              <a:cs typeface="Arial"/>
            </a:endParaRPr>
          </a:p>
        </p:txBody>
      </p:sp>
      <p:sp>
        <p:nvSpPr>
          <p:cNvPr id="82" name="TextBox 81"/>
          <p:cNvSpPr txBox="1"/>
          <p:nvPr/>
        </p:nvSpPr>
        <p:spPr>
          <a:xfrm>
            <a:off x="1676400" y="5105499"/>
            <a:ext cx="1143000" cy="307777"/>
          </a:xfrm>
          <a:prstGeom prst="rect">
            <a:avLst/>
          </a:prstGeom>
          <a:noFill/>
        </p:spPr>
        <p:txBody>
          <a:bodyPr wrap="square" anchor="ctr">
            <a:spAutoFit/>
          </a:bodyPr>
          <a:lstStyle/>
          <a:p>
            <a:pPr algn="ctr">
              <a:defRPr/>
            </a:pPr>
            <a:r>
              <a:rPr lang="en-US" sz="1400" dirty="0" smtClean="0">
                <a:solidFill>
                  <a:schemeClr val="bg1"/>
                </a:solidFill>
                <a:latin typeface="Arial"/>
                <a:ea typeface="ＭＳ Ｐゴシック" pitchFamily="-109" charset="-128"/>
                <a:cs typeface="Arial"/>
              </a:rPr>
              <a:t>SNB3GEO</a:t>
            </a:r>
            <a:endParaRPr lang="en-US" sz="1400" dirty="0">
              <a:solidFill>
                <a:schemeClr val="bg1"/>
              </a:solidFill>
              <a:latin typeface="Arial"/>
              <a:ea typeface="ＭＳ Ｐゴシック" pitchFamily="-109" charset="-128"/>
              <a:cs typeface="Arial"/>
            </a:endParaRPr>
          </a:p>
        </p:txBody>
      </p:sp>
    </p:spTree>
    <p:extLst>
      <p:ext uri="{BB962C8B-B14F-4D97-AF65-F5344CB8AC3E}">
        <p14:creationId xmlns:p14="http://schemas.microsoft.com/office/powerpoint/2010/main" val="420569891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tx1">
              <a:lumMod val="95000"/>
              <a:lumOff val="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Neue"/>
              <a:cs typeface="Helvetica Neue"/>
            </a:endParaRPr>
          </a:p>
        </p:txBody>
      </p:sp>
      <p:pic>
        <p:nvPicPr>
          <p:cNvPr id="3" name="Picture 1" descr="sun_earth_pic_nas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1060450"/>
            <a:ext cx="9110663" cy="5121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 name="AutoShape 2"/>
          <p:cNvSpPr>
            <a:spLocks/>
          </p:cNvSpPr>
          <p:nvPr/>
        </p:nvSpPr>
        <p:spPr bwMode="auto">
          <a:xfrm>
            <a:off x="660391" y="228601"/>
            <a:ext cx="8193078" cy="8318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cene3d>
              <a:camera prst="orthographicFront"/>
              <a:lightRig rig="flat" dir="tl">
                <a:rot lat="0" lon="0" rev="6600000"/>
              </a:lightRig>
            </a:scene3d>
            <a:sp3d extrusionH="25400" contourW="8890">
              <a:bevelT w="38100" h="31750"/>
              <a:contourClr>
                <a:schemeClr val="accent2">
                  <a:shade val="75000"/>
                </a:schemeClr>
              </a:contourClr>
            </a:sp3d>
          </a:bodyPr>
          <a:lstStyle/>
          <a:p>
            <a:pPr marL="39688" algn="ctr" defTabSz="914400">
              <a:defRPr/>
            </a:pPr>
            <a:r>
              <a:rPr lang="en-US" sz="2800" b="1" dirty="0" smtClean="0">
                <a:ln w="11430"/>
                <a:solidFill>
                  <a:schemeClr val="accent1">
                    <a:lumMod val="60000"/>
                    <a:lumOff val="40000"/>
                  </a:schemeClr>
                </a:solidFill>
                <a:effectLst>
                  <a:outerShdw blurRad="50800" dist="39000" dir="5460000" algn="tl">
                    <a:srgbClr val="000000">
                      <a:alpha val="38000"/>
                    </a:srgbClr>
                  </a:outerShdw>
                </a:effectLst>
                <a:latin typeface="Helvetica Neue"/>
                <a:cs typeface="Helvetica Neue"/>
              </a:rPr>
              <a:t>Space Environment Spatial Scales </a:t>
            </a:r>
            <a:endParaRPr lang="en-US" sz="2800" b="1" dirty="0">
              <a:ln w="11430"/>
              <a:solidFill>
                <a:schemeClr val="accent1">
                  <a:lumMod val="60000"/>
                  <a:lumOff val="40000"/>
                </a:schemeClr>
              </a:solidFill>
              <a:effectLst>
                <a:outerShdw blurRad="50800" dist="39000" dir="5460000" algn="tl">
                  <a:srgbClr val="000000">
                    <a:alpha val="38000"/>
                  </a:srgbClr>
                </a:outerShdw>
              </a:effectLst>
              <a:latin typeface="Helvetica Neue"/>
              <a:cs typeface="Helvetica Neue"/>
            </a:endParaRPr>
          </a:p>
        </p:txBody>
      </p:sp>
      <p:sp>
        <p:nvSpPr>
          <p:cNvPr id="5" name="AutoShape 3"/>
          <p:cNvSpPr>
            <a:spLocks/>
          </p:cNvSpPr>
          <p:nvPr/>
        </p:nvSpPr>
        <p:spPr bwMode="auto">
          <a:xfrm>
            <a:off x="6857998" y="2491321"/>
            <a:ext cx="2157415" cy="590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9688" defTabSz="914400">
              <a:defRPr/>
            </a:pPr>
            <a:r>
              <a:rPr lang="en-US" dirty="0">
                <a:solidFill>
                  <a:srgbClr val="FFFFFF"/>
                </a:solidFill>
                <a:latin typeface="Helvetica Neue"/>
                <a:cs typeface="Helvetica Neue"/>
              </a:rPr>
              <a:t>Earth </a:t>
            </a:r>
            <a:r>
              <a:rPr lang="en-US" sz="2000" b="1" dirty="0" smtClean="0">
                <a:solidFill>
                  <a:srgbClr val="FFFF00"/>
                </a:solidFill>
                <a:latin typeface="Helvetica Neue"/>
                <a:cs typeface="Helvetica Neue"/>
              </a:rPr>
              <a:t>Magnetosphere</a:t>
            </a:r>
            <a:endParaRPr lang="en-US" sz="2000" b="1" dirty="0">
              <a:solidFill>
                <a:srgbClr val="FFFF00"/>
              </a:solidFill>
              <a:latin typeface="Helvetica Neue"/>
              <a:cs typeface="Helvetica Neue"/>
            </a:endParaRPr>
          </a:p>
        </p:txBody>
      </p:sp>
      <p:sp>
        <p:nvSpPr>
          <p:cNvPr id="6" name="AutoShape 4"/>
          <p:cNvSpPr>
            <a:spLocks/>
          </p:cNvSpPr>
          <p:nvPr/>
        </p:nvSpPr>
        <p:spPr bwMode="auto">
          <a:xfrm>
            <a:off x="7248505" y="1308106"/>
            <a:ext cx="1895495" cy="96308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9688" defTabSz="914400">
              <a:defRPr/>
            </a:pPr>
            <a:r>
              <a:rPr lang="en-US" dirty="0">
                <a:solidFill>
                  <a:srgbClr val="FFFFFF"/>
                </a:solidFill>
                <a:latin typeface="Helvetica Neue"/>
                <a:cs typeface="Helvetica Neue"/>
              </a:rPr>
              <a:t>Earth </a:t>
            </a:r>
            <a:endParaRPr lang="en-US" dirty="0" smtClean="0">
              <a:solidFill>
                <a:srgbClr val="FFFFFF"/>
              </a:solidFill>
              <a:latin typeface="Helvetica Neue"/>
              <a:cs typeface="Helvetica Neue"/>
            </a:endParaRPr>
          </a:p>
          <a:p>
            <a:pPr marL="39688" defTabSz="914400">
              <a:defRPr/>
            </a:pPr>
            <a:r>
              <a:rPr lang="en-US" sz="2000" b="1" dirty="0" smtClean="0">
                <a:solidFill>
                  <a:srgbClr val="FFFF00"/>
                </a:solidFill>
                <a:latin typeface="Helvetica Neue"/>
                <a:cs typeface="Helvetica Neue"/>
              </a:rPr>
              <a:t>Ionosphere/</a:t>
            </a:r>
          </a:p>
          <a:p>
            <a:pPr marL="39688" defTabSz="914400">
              <a:defRPr/>
            </a:pPr>
            <a:r>
              <a:rPr lang="en-US" sz="2000" b="1" dirty="0" smtClean="0">
                <a:solidFill>
                  <a:srgbClr val="FFFF00"/>
                </a:solidFill>
                <a:latin typeface="Helvetica Neue"/>
                <a:cs typeface="Helvetica Neue"/>
              </a:rPr>
              <a:t>Thermosphere</a:t>
            </a:r>
            <a:endParaRPr lang="en-US" sz="2000" b="1" dirty="0">
              <a:solidFill>
                <a:srgbClr val="FFFF00"/>
              </a:solidFill>
              <a:latin typeface="Helvetica Neue"/>
              <a:cs typeface="Helvetica Neue"/>
            </a:endParaRPr>
          </a:p>
        </p:txBody>
      </p:sp>
      <p:sp>
        <p:nvSpPr>
          <p:cNvPr id="9" name="AutoShape 7"/>
          <p:cNvSpPr>
            <a:spLocks/>
          </p:cNvSpPr>
          <p:nvPr/>
        </p:nvSpPr>
        <p:spPr bwMode="auto">
          <a:xfrm>
            <a:off x="145247" y="2692404"/>
            <a:ext cx="1030288" cy="406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9688" defTabSz="914400">
              <a:defRPr/>
            </a:pPr>
            <a:r>
              <a:rPr lang="en-US" sz="2400" b="1" dirty="0">
                <a:solidFill>
                  <a:srgbClr val="FFFF00"/>
                </a:solidFill>
                <a:latin typeface="Helvetica Neue"/>
                <a:cs typeface="Helvetica Neue"/>
              </a:rPr>
              <a:t>Sun</a:t>
            </a:r>
            <a:endParaRPr lang="en-US" sz="2400" dirty="0">
              <a:solidFill>
                <a:srgbClr val="FFFF00"/>
              </a:solidFill>
              <a:latin typeface="Helvetica Neue"/>
              <a:cs typeface="Helvetica Neue"/>
            </a:endParaRPr>
          </a:p>
        </p:txBody>
      </p:sp>
      <p:sp>
        <p:nvSpPr>
          <p:cNvPr id="10" name="TextBox 9"/>
          <p:cNvSpPr txBox="1">
            <a:spLocks noChangeArrowheads="1"/>
          </p:cNvSpPr>
          <p:nvPr/>
        </p:nvSpPr>
        <p:spPr bwMode="auto">
          <a:xfrm>
            <a:off x="3285077" y="3308317"/>
            <a:ext cx="573033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charset="0"/>
                <a:ea typeface="ＭＳ Ｐゴシック" charset="0"/>
                <a:cs typeface="ＭＳ Ｐゴシック" charset="0"/>
              </a:defRPr>
            </a:lvl1pPr>
            <a:lvl2pPr marL="914400" indent="-45720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indent="0" eaLnBrk="1" hangingPunct="1">
              <a:spcAft>
                <a:spcPts val="0"/>
              </a:spcAft>
            </a:pPr>
            <a:r>
              <a:rPr lang="en-US" sz="2000" dirty="0" smtClean="0">
                <a:solidFill>
                  <a:srgbClr val="FFFFFF"/>
                </a:solidFill>
                <a:latin typeface="Helvetica" charset="0"/>
                <a:cs typeface="Helvetica" charset="0"/>
              </a:rPr>
              <a:t>1 Solar </a:t>
            </a:r>
            <a:r>
              <a:rPr lang="en-US" sz="2000" dirty="0">
                <a:solidFill>
                  <a:srgbClr val="FFFFFF"/>
                </a:solidFill>
                <a:latin typeface="Helvetica" charset="0"/>
                <a:cs typeface="Helvetica" charset="0"/>
              </a:rPr>
              <a:t>radius </a:t>
            </a:r>
            <a:r>
              <a:rPr lang="en-US" sz="2000" dirty="0" smtClean="0">
                <a:solidFill>
                  <a:srgbClr val="FFFFFF"/>
                </a:solidFill>
                <a:latin typeface="Helvetica" charset="0"/>
                <a:cs typeface="Helvetica" charset="0"/>
              </a:rPr>
              <a:t>			 ~ 110 </a:t>
            </a:r>
            <a:r>
              <a:rPr lang="en-US" sz="2000" dirty="0">
                <a:solidFill>
                  <a:srgbClr val="FFFFFF"/>
                </a:solidFill>
                <a:latin typeface="Helvetica" charset="0"/>
                <a:cs typeface="Helvetica" charset="0"/>
              </a:rPr>
              <a:t>Earth </a:t>
            </a:r>
            <a:r>
              <a:rPr lang="en-US" sz="2000" dirty="0" smtClean="0">
                <a:solidFill>
                  <a:srgbClr val="FFFFFF"/>
                </a:solidFill>
                <a:latin typeface="Helvetica" charset="0"/>
                <a:cs typeface="Helvetica" charset="0"/>
              </a:rPr>
              <a:t>radii (Re)</a:t>
            </a:r>
          </a:p>
          <a:p>
            <a:pPr marL="0" indent="0" eaLnBrk="1" hangingPunct="1">
              <a:spcAft>
                <a:spcPts val="0"/>
              </a:spcAft>
            </a:pPr>
            <a:r>
              <a:rPr lang="en-US" sz="2000" b="1" dirty="0" smtClean="0">
                <a:solidFill>
                  <a:srgbClr val="FFFFFF"/>
                </a:solidFill>
                <a:latin typeface="Helvetica" charset="0"/>
                <a:cs typeface="Helvetica" charset="0"/>
              </a:rPr>
              <a:t>1 Earth’s radius (Re) 	</a:t>
            </a:r>
            <a:r>
              <a:rPr lang="en-US" sz="2000" b="1" dirty="0">
                <a:solidFill>
                  <a:srgbClr val="FFFFFF"/>
                </a:solidFill>
                <a:latin typeface="Helvetica" charset="0"/>
                <a:cs typeface="Helvetica" charset="0"/>
              </a:rPr>
              <a:t> </a:t>
            </a:r>
            <a:r>
              <a:rPr lang="en-US" sz="2000" b="1" dirty="0" smtClean="0">
                <a:solidFill>
                  <a:srgbClr val="FFFFFF"/>
                </a:solidFill>
                <a:latin typeface="Helvetica" charset="0"/>
                <a:cs typeface="Helvetica" charset="0"/>
              </a:rPr>
              <a:t>= 6370 km</a:t>
            </a:r>
          </a:p>
        </p:txBody>
      </p:sp>
      <p:sp>
        <p:nvSpPr>
          <p:cNvPr id="11" name="TextBox 10"/>
          <p:cNvSpPr txBox="1">
            <a:spLocks noChangeArrowheads="1"/>
          </p:cNvSpPr>
          <p:nvPr/>
        </p:nvSpPr>
        <p:spPr bwMode="auto">
          <a:xfrm>
            <a:off x="3595621" y="4345452"/>
            <a:ext cx="495565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charset="0"/>
                <a:ea typeface="ＭＳ Ｐゴシック" charset="0"/>
                <a:cs typeface="ＭＳ Ｐゴシック" charset="0"/>
              </a:defRPr>
            </a:lvl1pPr>
            <a:lvl2pPr marL="914400" indent="-45720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indent="0" eaLnBrk="1" hangingPunct="1">
              <a:spcAft>
                <a:spcPts val="0"/>
              </a:spcAft>
            </a:pPr>
            <a:r>
              <a:rPr lang="en-US" sz="2000" dirty="0" smtClean="0">
                <a:solidFill>
                  <a:srgbClr val="FFFFFF"/>
                </a:solidFill>
                <a:latin typeface="Helvetica" charset="0"/>
                <a:cs typeface="Helvetica" charset="0"/>
              </a:rPr>
              <a:t>Geosynchronous </a:t>
            </a:r>
            <a:r>
              <a:rPr lang="en-US" sz="2000" dirty="0">
                <a:solidFill>
                  <a:srgbClr val="FFFFFF"/>
                </a:solidFill>
                <a:latin typeface="Helvetica" charset="0"/>
                <a:cs typeface="Helvetica" charset="0"/>
              </a:rPr>
              <a:t>orbit 	 </a:t>
            </a:r>
            <a:r>
              <a:rPr lang="en-US" sz="2000" dirty="0" smtClean="0">
                <a:solidFill>
                  <a:srgbClr val="FFFFFF"/>
                </a:solidFill>
                <a:latin typeface="Helvetica" charset="0"/>
                <a:cs typeface="Helvetica" charset="0"/>
              </a:rPr>
              <a:t>   6.6 Re</a:t>
            </a:r>
          </a:p>
          <a:p>
            <a:pPr marL="0" indent="0" eaLnBrk="1" hangingPunct="1">
              <a:spcAft>
                <a:spcPts val="0"/>
              </a:spcAft>
            </a:pPr>
            <a:r>
              <a:rPr lang="en-US" sz="2000" dirty="0" smtClean="0">
                <a:solidFill>
                  <a:srgbClr val="FFFFFF"/>
                </a:solidFill>
                <a:latin typeface="Helvetica" charset="0"/>
                <a:cs typeface="Helvetica" charset="0"/>
              </a:rPr>
              <a:t>Kinetic scales: </a:t>
            </a:r>
            <a:r>
              <a:rPr lang="en-US" sz="2000" dirty="0">
                <a:solidFill>
                  <a:srgbClr val="FFFFFF"/>
                </a:solidFill>
                <a:latin typeface="Helvetica" charset="0"/>
                <a:cs typeface="Helvetica" charset="0"/>
              </a:rPr>
              <a:t> </a:t>
            </a:r>
            <a:r>
              <a:rPr lang="en-US" sz="2000" dirty="0" smtClean="0">
                <a:solidFill>
                  <a:srgbClr val="FFFFFF"/>
                </a:solidFill>
                <a:latin typeface="Helvetica" charset="0"/>
                <a:cs typeface="Helvetica" charset="0"/>
              </a:rPr>
              <a:t>  ~100 m – 0.1 Re</a:t>
            </a:r>
          </a:p>
          <a:p>
            <a:pPr marL="0" indent="0" eaLnBrk="1" hangingPunct="1">
              <a:spcAft>
                <a:spcPts val="0"/>
              </a:spcAft>
            </a:pPr>
            <a:r>
              <a:rPr lang="en-US" sz="2000" dirty="0" smtClean="0">
                <a:solidFill>
                  <a:srgbClr val="FFFFFF"/>
                </a:solidFill>
                <a:latin typeface="Helvetica" charset="0"/>
                <a:cs typeface="Helvetica" charset="0"/>
              </a:rPr>
              <a:t>Plasma structures </a:t>
            </a:r>
          </a:p>
          <a:p>
            <a:pPr marL="0" indent="0" eaLnBrk="1" hangingPunct="1">
              <a:spcAft>
                <a:spcPts val="0"/>
              </a:spcAft>
            </a:pPr>
            <a:r>
              <a:rPr lang="en-US" sz="2000" dirty="0" smtClean="0">
                <a:solidFill>
                  <a:srgbClr val="FFFFFF"/>
                </a:solidFill>
                <a:latin typeface="Helvetica" charset="0"/>
                <a:cs typeface="Helvetica" charset="0"/>
              </a:rPr>
              <a:t>in ionosphere:   ~ 1 m – 100 m</a:t>
            </a:r>
            <a:endParaRPr lang="en-US" sz="2000" dirty="0" smtClean="0">
              <a:latin typeface="Helvetica" charset="0"/>
              <a:cs typeface="Helvetica" charset="0"/>
            </a:endParaRPr>
          </a:p>
        </p:txBody>
      </p:sp>
      <p:sp>
        <p:nvSpPr>
          <p:cNvPr id="12" name="TextBox 11"/>
          <p:cNvSpPr txBox="1">
            <a:spLocks noChangeArrowheads="1"/>
          </p:cNvSpPr>
          <p:nvPr/>
        </p:nvSpPr>
        <p:spPr bwMode="auto">
          <a:xfrm>
            <a:off x="1337746" y="1115541"/>
            <a:ext cx="531705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charset="0"/>
                <a:ea typeface="ＭＳ Ｐゴシック" charset="0"/>
                <a:cs typeface="ＭＳ Ｐゴシック" charset="0"/>
              </a:defRPr>
            </a:lvl1pPr>
            <a:lvl2pPr marL="914400" indent="-45720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b="1" dirty="0" err="1" smtClean="0">
                <a:solidFill>
                  <a:srgbClr val="FFFF00"/>
                </a:solidFill>
                <a:latin typeface="Helvetica" charset="0"/>
                <a:cs typeface="Helvetica" charset="0"/>
              </a:rPr>
              <a:t>Heliosphere</a:t>
            </a:r>
            <a:r>
              <a:rPr lang="en-US" b="1" dirty="0" smtClean="0">
                <a:latin typeface="Helvetica" charset="0"/>
                <a:cs typeface="Helvetica" charset="0"/>
              </a:rPr>
              <a:t>: </a:t>
            </a:r>
            <a:r>
              <a:rPr lang="en-US" sz="2000" dirty="0">
                <a:solidFill>
                  <a:srgbClr val="FFFFFF"/>
                </a:solidFill>
                <a:latin typeface="Helvetica" charset="0"/>
                <a:cs typeface="Helvetica" charset="0"/>
              </a:rPr>
              <a:t>~ </a:t>
            </a:r>
            <a:r>
              <a:rPr lang="en-US" sz="2000" dirty="0" smtClean="0">
                <a:solidFill>
                  <a:srgbClr val="FFFFFF"/>
                </a:solidFill>
                <a:latin typeface="Helvetica" charset="0"/>
                <a:cs typeface="Helvetica" charset="0"/>
              </a:rPr>
              <a:t>100 au</a:t>
            </a:r>
            <a:r>
              <a:rPr lang="en-US" sz="2000" dirty="0" smtClean="0">
                <a:latin typeface="Helvetica" charset="0"/>
                <a:cs typeface="Helvetica" charset="0"/>
              </a:rPr>
              <a:t>			~ 100 au</a:t>
            </a:r>
          </a:p>
          <a:p>
            <a:pPr eaLnBrk="1" hangingPunct="1"/>
            <a:r>
              <a:rPr lang="en-US" sz="2000" dirty="0" smtClean="0">
                <a:solidFill>
                  <a:srgbClr val="FFFFFF"/>
                </a:solidFill>
                <a:latin typeface="Helvetica" charset="0"/>
                <a:cs typeface="Helvetica" charset="0"/>
              </a:rPr>
              <a:t>From Sun to Saturn: ~ 10 au</a:t>
            </a:r>
          </a:p>
          <a:p>
            <a:pPr eaLnBrk="1" hangingPunct="1"/>
            <a:r>
              <a:rPr lang="en-US" sz="2000" b="1" dirty="0" smtClean="0">
                <a:solidFill>
                  <a:srgbClr val="FFFFFF"/>
                </a:solidFill>
                <a:latin typeface="Helvetica" charset="0"/>
                <a:cs typeface="Helvetica" charset="0"/>
              </a:rPr>
              <a:t>From Sun to Earth: 1 au ~ </a:t>
            </a:r>
            <a:r>
              <a:rPr lang="en-US" sz="2000" dirty="0" smtClean="0">
                <a:solidFill>
                  <a:srgbClr val="FFFFFF"/>
                </a:solidFill>
                <a:latin typeface="Helvetica" charset="0"/>
                <a:cs typeface="Helvetica" charset="0"/>
              </a:rPr>
              <a:t>150,000,000 km</a:t>
            </a:r>
          </a:p>
          <a:p>
            <a:pPr marL="0" indent="0" eaLnBrk="1" hangingPunct="1">
              <a:spcAft>
                <a:spcPts val="0"/>
              </a:spcAft>
            </a:pPr>
            <a:r>
              <a:rPr lang="en-US" sz="2000" dirty="0">
                <a:solidFill>
                  <a:srgbClr val="FFFFFF"/>
                </a:solidFill>
                <a:latin typeface="Helvetica" charset="0"/>
                <a:cs typeface="Helvetica" charset="0"/>
              </a:rPr>
              <a:t>1 </a:t>
            </a:r>
            <a:r>
              <a:rPr lang="en-US" sz="2000" dirty="0" err="1" smtClean="0">
                <a:solidFill>
                  <a:srgbClr val="FFFFFF"/>
                </a:solidFill>
                <a:latin typeface="Helvetica" charset="0"/>
                <a:cs typeface="Helvetica" charset="0"/>
              </a:rPr>
              <a:t>a.u</a:t>
            </a:r>
            <a:r>
              <a:rPr lang="en-US" sz="2000" dirty="0">
                <a:solidFill>
                  <a:srgbClr val="FFFFFF"/>
                </a:solidFill>
                <a:latin typeface="Helvetica" charset="0"/>
                <a:cs typeface="Helvetica" charset="0"/>
              </a:rPr>
              <a:t> </a:t>
            </a:r>
            <a:r>
              <a:rPr lang="en-US" sz="2000" dirty="0" smtClean="0">
                <a:solidFill>
                  <a:srgbClr val="FFFFFF"/>
                </a:solidFill>
                <a:latin typeface="Helvetica" charset="0"/>
                <a:cs typeface="Helvetica" charset="0"/>
              </a:rPr>
              <a:t> </a:t>
            </a:r>
            <a:r>
              <a:rPr lang="en-US" sz="2000" dirty="0">
                <a:solidFill>
                  <a:srgbClr val="FFFFFF"/>
                </a:solidFill>
                <a:latin typeface="Helvetica" charset="0"/>
                <a:cs typeface="Helvetica" charset="0"/>
              </a:rPr>
              <a:t>~ 200 Solar </a:t>
            </a:r>
            <a:r>
              <a:rPr lang="en-US" sz="2000" dirty="0" smtClean="0">
                <a:solidFill>
                  <a:srgbClr val="FFFFFF"/>
                </a:solidFill>
                <a:latin typeface="Helvetica" charset="0"/>
                <a:cs typeface="Helvetica" charset="0"/>
              </a:rPr>
              <a:t>radii (</a:t>
            </a:r>
            <a:r>
              <a:rPr lang="en-US" sz="2000" dirty="0" err="1" smtClean="0">
                <a:solidFill>
                  <a:srgbClr val="FFFFFF"/>
                </a:solidFill>
                <a:latin typeface="Helvetica" charset="0"/>
                <a:cs typeface="Helvetica" charset="0"/>
              </a:rPr>
              <a:t>Rs</a:t>
            </a:r>
            <a:r>
              <a:rPr lang="en-US" sz="2000" dirty="0" smtClean="0">
                <a:solidFill>
                  <a:srgbClr val="FFFFFF"/>
                </a:solidFill>
                <a:latin typeface="Helvetica" charset="0"/>
                <a:cs typeface="Helvetica" charset="0"/>
              </a:rPr>
              <a:t>)</a:t>
            </a:r>
          </a:p>
        </p:txBody>
      </p:sp>
      <p:sp>
        <p:nvSpPr>
          <p:cNvPr id="13" name="TextBox 12"/>
          <p:cNvSpPr txBox="1">
            <a:spLocks noChangeArrowheads="1"/>
          </p:cNvSpPr>
          <p:nvPr/>
        </p:nvSpPr>
        <p:spPr bwMode="auto">
          <a:xfrm>
            <a:off x="1835650" y="6361762"/>
            <a:ext cx="67156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charset="0"/>
                <a:ea typeface="ＭＳ Ｐゴシック" charset="0"/>
                <a:cs typeface="ＭＳ Ｐゴシック" charset="0"/>
              </a:defRPr>
            </a:lvl1pPr>
            <a:lvl2pPr marL="914400" indent="-45720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indent="0" eaLnBrk="1" hangingPunct="1">
              <a:spcAft>
                <a:spcPts val="0"/>
              </a:spcAft>
            </a:pPr>
            <a:r>
              <a:rPr lang="en-US" dirty="0" smtClean="0">
                <a:solidFill>
                  <a:srgbClr val="FFFFFF"/>
                </a:solidFill>
                <a:latin typeface="Helvetica" charset="0"/>
                <a:cs typeface="Helvetica" charset="0"/>
              </a:rPr>
              <a:t>There is a strong coupling between the scales</a:t>
            </a:r>
            <a:endParaRPr lang="en-US" sz="2000" baseline="30000" dirty="0" smtClean="0">
              <a:latin typeface="Helvetica" charset="0"/>
              <a:cs typeface="Helvetica" charset="0"/>
            </a:endParaRPr>
          </a:p>
        </p:txBody>
      </p:sp>
      <p:sp>
        <p:nvSpPr>
          <p:cNvPr id="14" name="TextBox 13"/>
          <p:cNvSpPr txBox="1">
            <a:spLocks noChangeArrowheads="1"/>
          </p:cNvSpPr>
          <p:nvPr/>
        </p:nvSpPr>
        <p:spPr bwMode="auto">
          <a:xfrm>
            <a:off x="1920319" y="6006172"/>
            <a:ext cx="49556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charset="0"/>
                <a:ea typeface="ＭＳ Ｐゴシック" charset="0"/>
                <a:cs typeface="ＭＳ Ｐゴシック" charset="0"/>
              </a:defRPr>
            </a:lvl1pPr>
            <a:lvl2pPr marL="914400" indent="-45720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indent="0" eaLnBrk="1" hangingPunct="1">
              <a:spcAft>
                <a:spcPts val="0"/>
              </a:spcAft>
            </a:pPr>
            <a:r>
              <a:rPr lang="en-US" dirty="0" smtClean="0">
                <a:solidFill>
                  <a:srgbClr val="FFFFFF"/>
                </a:solidFill>
                <a:latin typeface="Helvetica" charset="0"/>
                <a:cs typeface="Helvetica" charset="0"/>
              </a:rPr>
              <a:t>Diversity of spatial scales : </a:t>
            </a:r>
            <a:r>
              <a:rPr lang="en-US" sz="2800" b="1" dirty="0" smtClean="0">
                <a:solidFill>
                  <a:srgbClr val="FFFFFF"/>
                </a:solidFill>
                <a:latin typeface="Helvetica" charset="0"/>
                <a:cs typeface="Helvetica" charset="0"/>
              </a:rPr>
              <a:t>&gt; 10</a:t>
            </a:r>
            <a:r>
              <a:rPr lang="en-US" sz="2800" b="1" baseline="30000" dirty="0" smtClean="0">
                <a:solidFill>
                  <a:srgbClr val="FFFFFF"/>
                </a:solidFill>
                <a:latin typeface="Helvetica" charset="0"/>
                <a:cs typeface="Helvetica" charset="0"/>
              </a:rPr>
              <a:t>10</a:t>
            </a:r>
            <a:endParaRPr lang="en-US" sz="2800" b="1" baseline="30000" dirty="0" smtClean="0">
              <a:latin typeface="Helvetica" charset="0"/>
              <a:cs typeface="Helvetica" charset="0"/>
            </a:endParaRPr>
          </a:p>
        </p:txBody>
      </p:sp>
    </p:spTree>
    <p:extLst>
      <p:ext uri="{BB962C8B-B14F-4D97-AF65-F5344CB8AC3E}">
        <p14:creationId xmlns:p14="http://schemas.microsoft.com/office/powerpoint/2010/main" val="422923139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p:cNvSpPr txBox="1">
            <a:spLocks noChangeArrowheads="1"/>
          </p:cNvSpPr>
          <p:nvPr/>
        </p:nvSpPr>
        <p:spPr bwMode="auto">
          <a:xfrm>
            <a:off x="596900" y="1333500"/>
            <a:ext cx="7874000" cy="395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charset="0"/>
                <a:ea typeface="ＭＳ Ｐゴシック" charset="0"/>
                <a:cs typeface="ＭＳ Ｐゴシック" charset="0"/>
              </a:defRPr>
            </a:lvl1pPr>
            <a:lvl2pPr marL="914400" indent="-45720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Aft>
                <a:spcPts val="600"/>
              </a:spcAft>
            </a:pPr>
            <a:r>
              <a:rPr lang="en-US" b="1" dirty="0" smtClean="0">
                <a:latin typeface="Helvetica Neue"/>
                <a:cs typeface="Helvetica Neue"/>
              </a:rPr>
              <a:t>Empirical Models</a:t>
            </a:r>
          </a:p>
          <a:p>
            <a:pPr eaLnBrk="1" hangingPunct="1">
              <a:spcAft>
                <a:spcPts val="600"/>
              </a:spcAft>
            </a:pPr>
            <a:endParaRPr lang="en-US" dirty="0">
              <a:latin typeface="Helvetica Neue"/>
              <a:cs typeface="Helvetica Neue"/>
            </a:endParaRPr>
          </a:p>
          <a:p>
            <a:pPr eaLnBrk="1" hangingPunct="1">
              <a:spcAft>
                <a:spcPts val="600"/>
              </a:spcAft>
            </a:pPr>
            <a:r>
              <a:rPr lang="en-US" b="1" dirty="0" smtClean="0">
                <a:latin typeface="Helvetica Neue"/>
                <a:cs typeface="Helvetica Neue"/>
              </a:rPr>
              <a:t>Physics-based </a:t>
            </a:r>
            <a:r>
              <a:rPr lang="en-US" dirty="0" smtClean="0">
                <a:latin typeface="Helvetica Neue"/>
                <a:cs typeface="Helvetica Neue"/>
              </a:rPr>
              <a:t>(first principle models with different approximations). Examples:</a:t>
            </a:r>
          </a:p>
          <a:p>
            <a:pPr eaLnBrk="1" hangingPunct="1">
              <a:spcAft>
                <a:spcPts val="600"/>
              </a:spcAft>
            </a:pPr>
            <a:r>
              <a:rPr lang="en-US" dirty="0">
                <a:latin typeface="Helvetica Neue"/>
                <a:cs typeface="Helvetica Neue"/>
              </a:rPr>
              <a:t>	</a:t>
            </a:r>
            <a:r>
              <a:rPr lang="en-US" dirty="0" smtClean="0">
                <a:latin typeface="Helvetica Neue"/>
                <a:cs typeface="Helvetica Neue"/>
              </a:rPr>
              <a:t>- </a:t>
            </a:r>
            <a:r>
              <a:rPr lang="en-US" dirty="0" err="1">
                <a:latin typeface="Helvetica Neue"/>
                <a:cs typeface="Helvetica Neue"/>
              </a:rPr>
              <a:t>Magnetohydrodynamics</a:t>
            </a:r>
            <a:r>
              <a:rPr lang="en-US" dirty="0">
                <a:latin typeface="Helvetica Neue"/>
                <a:cs typeface="Helvetica Neue"/>
              </a:rPr>
              <a:t> (MHD</a:t>
            </a:r>
            <a:r>
              <a:rPr lang="en-US" dirty="0" smtClean="0">
                <a:latin typeface="Helvetica Neue"/>
                <a:cs typeface="Helvetica Neue"/>
              </a:rPr>
              <a:t>) – single species fluid</a:t>
            </a:r>
          </a:p>
          <a:p>
            <a:pPr eaLnBrk="1" hangingPunct="1">
              <a:spcAft>
                <a:spcPts val="600"/>
              </a:spcAft>
            </a:pPr>
            <a:r>
              <a:rPr lang="en-US" dirty="0">
                <a:latin typeface="Helvetica Neue"/>
                <a:cs typeface="Helvetica Neue"/>
              </a:rPr>
              <a:t>	</a:t>
            </a:r>
            <a:r>
              <a:rPr lang="en-US" dirty="0" smtClean="0">
                <a:latin typeface="Helvetica Neue"/>
                <a:cs typeface="Helvetica Neue"/>
              </a:rPr>
              <a:t>- Multi-fluid, Hall MHD</a:t>
            </a:r>
          </a:p>
          <a:p>
            <a:pPr eaLnBrk="1" hangingPunct="1">
              <a:spcAft>
                <a:spcPts val="600"/>
              </a:spcAft>
            </a:pPr>
            <a:r>
              <a:rPr lang="en-US" dirty="0">
                <a:latin typeface="Helvetica Neue"/>
                <a:cs typeface="Helvetica Neue"/>
              </a:rPr>
              <a:t>	</a:t>
            </a:r>
            <a:r>
              <a:rPr lang="en-US" dirty="0" smtClean="0">
                <a:latin typeface="Helvetica Neue"/>
                <a:cs typeface="Helvetica Neue"/>
              </a:rPr>
              <a:t>- Kinetic (particles)</a:t>
            </a:r>
          </a:p>
          <a:p>
            <a:pPr eaLnBrk="1" hangingPunct="1">
              <a:spcAft>
                <a:spcPts val="600"/>
              </a:spcAft>
            </a:pPr>
            <a:endParaRPr lang="en-US" dirty="0">
              <a:latin typeface="Helvetica Neue"/>
              <a:cs typeface="Helvetica Neue"/>
            </a:endParaRPr>
          </a:p>
          <a:p>
            <a:pPr eaLnBrk="1" hangingPunct="1">
              <a:spcAft>
                <a:spcPts val="600"/>
              </a:spcAft>
            </a:pPr>
            <a:r>
              <a:rPr lang="en-US" b="1" dirty="0" smtClean="0">
                <a:latin typeface="Helvetica Neue"/>
                <a:cs typeface="Helvetica Neue"/>
              </a:rPr>
              <a:t>Data assimilative </a:t>
            </a:r>
          </a:p>
        </p:txBody>
      </p:sp>
      <p:sp>
        <p:nvSpPr>
          <p:cNvPr id="3" name="Title 1"/>
          <p:cNvSpPr txBox="1">
            <a:spLocks/>
          </p:cNvSpPr>
          <p:nvPr/>
        </p:nvSpPr>
        <p:spPr bwMode="auto">
          <a:xfrm>
            <a:off x="1066800" y="228600"/>
            <a:ext cx="6858000" cy="990600"/>
          </a:xfrm>
          <a:prstGeom prst="rect">
            <a:avLst/>
          </a:prstGeom>
          <a:noFill/>
          <a:ln w="9525">
            <a:noFill/>
            <a:miter lim="800000"/>
            <a:headEnd/>
            <a:tailEnd/>
          </a:ln>
          <a:effectLst>
            <a:outerShdw blurRad="25400" dist="25399" dir="2700000" algn="ctr" rotWithShape="0">
              <a:schemeClr val="tx1">
                <a:alpha val="80000"/>
              </a:schemeClr>
            </a:outerShdw>
          </a:effectLst>
        </p:spPr>
        <p:txBody>
          <a:bodyPr anchor="ct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defRPr/>
            </a:pPr>
            <a:r>
              <a:rPr lang="en-US" sz="3200" dirty="0" smtClean="0">
                <a:solidFill>
                  <a:srgbClr val="0F75BC"/>
                </a:solidFill>
                <a:latin typeface="Helvetica" charset="0"/>
                <a:cs typeface="Helvetica" charset="0"/>
              </a:rPr>
              <a:t>Type of Models</a:t>
            </a:r>
            <a:endParaRPr lang="en-US" sz="3200" dirty="0" smtClean="0">
              <a:solidFill>
                <a:srgbClr val="FF0000"/>
              </a:solidFill>
              <a:latin typeface="Helvetica" charset="0"/>
              <a:cs typeface="Helvetica" charset="0"/>
            </a:endParaRPr>
          </a:p>
        </p:txBody>
      </p:sp>
    </p:spTree>
    <p:extLst>
      <p:ext uri="{BB962C8B-B14F-4D97-AF65-F5344CB8AC3E}">
        <p14:creationId xmlns:p14="http://schemas.microsoft.com/office/powerpoint/2010/main" val="235589954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p:cNvSpPr txBox="1">
            <a:spLocks noChangeArrowheads="1"/>
          </p:cNvSpPr>
          <p:nvPr/>
        </p:nvSpPr>
        <p:spPr bwMode="auto">
          <a:xfrm>
            <a:off x="457200" y="1384300"/>
            <a:ext cx="8153400" cy="4770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charset="0"/>
                <a:ea typeface="ＭＳ Ｐゴシック" charset="0"/>
                <a:cs typeface="ＭＳ Ｐゴシック" charset="0"/>
              </a:defRPr>
            </a:lvl1pPr>
            <a:lvl2pPr marL="914400" indent="-45720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Aft>
                <a:spcPts val="600"/>
              </a:spcAft>
            </a:pPr>
            <a:r>
              <a:rPr lang="en-US" dirty="0" smtClean="0">
                <a:latin typeface="Helvetica" charset="0"/>
                <a:cs typeface="Helvetica" charset="0"/>
              </a:rPr>
              <a:t>Solar Corona [ </a:t>
            </a:r>
            <a:r>
              <a:rPr lang="en-US" dirty="0" err="1" smtClean="0">
                <a:latin typeface="Helvetica" charset="0"/>
                <a:cs typeface="Helvetica" charset="0"/>
              </a:rPr>
              <a:t>Rs</a:t>
            </a:r>
            <a:r>
              <a:rPr lang="en-US" dirty="0" smtClean="0">
                <a:latin typeface="Helvetica" charset="0"/>
                <a:cs typeface="Helvetica" charset="0"/>
              </a:rPr>
              <a:t> ]:	 		1-2.5 </a:t>
            </a:r>
            <a:r>
              <a:rPr lang="en-US" dirty="0" err="1" smtClean="0">
                <a:latin typeface="Helvetica" charset="0"/>
                <a:cs typeface="Helvetica" charset="0"/>
              </a:rPr>
              <a:t>Rs</a:t>
            </a:r>
            <a:r>
              <a:rPr lang="en-US" dirty="0" smtClean="0">
                <a:latin typeface="Helvetica" charset="0"/>
                <a:cs typeface="Helvetica" charset="0"/>
              </a:rPr>
              <a:t>,   1-20 </a:t>
            </a:r>
            <a:r>
              <a:rPr lang="en-US" dirty="0" err="1" smtClean="0">
                <a:latin typeface="Helvetica" charset="0"/>
                <a:cs typeface="Helvetica" charset="0"/>
              </a:rPr>
              <a:t>Rs</a:t>
            </a:r>
            <a:endParaRPr lang="en-US" dirty="0" smtClean="0">
              <a:latin typeface="Helvetica" charset="0"/>
              <a:cs typeface="Helvetica" charset="0"/>
            </a:endParaRPr>
          </a:p>
          <a:p>
            <a:pPr eaLnBrk="1" hangingPunct="1">
              <a:spcAft>
                <a:spcPts val="600"/>
              </a:spcAft>
            </a:pPr>
            <a:r>
              <a:rPr lang="en-US" dirty="0" err="1" smtClean="0">
                <a:latin typeface="Helvetica" charset="0"/>
                <a:cs typeface="Helvetica" charset="0"/>
              </a:rPr>
              <a:t>Heliosphere</a:t>
            </a:r>
            <a:r>
              <a:rPr lang="en-US" dirty="0" smtClean="0">
                <a:latin typeface="Helvetica" charset="0"/>
                <a:cs typeface="Helvetica" charset="0"/>
              </a:rPr>
              <a:t> [au]: 	</a:t>
            </a:r>
            <a:r>
              <a:rPr lang="en-US" dirty="0">
                <a:latin typeface="Helvetica" charset="0"/>
                <a:cs typeface="Helvetica" charset="0"/>
              </a:rPr>
              <a:t>	</a:t>
            </a:r>
            <a:r>
              <a:rPr lang="en-US" dirty="0" smtClean="0">
                <a:latin typeface="Helvetica" charset="0"/>
                <a:cs typeface="Helvetica" charset="0"/>
              </a:rPr>
              <a:t>	1-2 au, 1-10 au +</a:t>
            </a:r>
          </a:p>
          <a:p>
            <a:pPr eaLnBrk="1" hangingPunct="1">
              <a:spcAft>
                <a:spcPts val="600"/>
              </a:spcAft>
            </a:pPr>
            <a:r>
              <a:rPr lang="en-US" dirty="0" smtClean="0">
                <a:latin typeface="Helvetica" charset="0"/>
                <a:cs typeface="Helvetica" charset="0"/>
              </a:rPr>
              <a:t>Global Magnetosphere [Re]:	</a:t>
            </a:r>
            <a:endParaRPr lang="en-US" dirty="0" smtClean="0">
              <a:latin typeface="Helvetica" charset="0"/>
              <a:cs typeface="Helvetica" charset="0"/>
            </a:endParaRPr>
          </a:p>
          <a:p>
            <a:pPr eaLnBrk="1" hangingPunct="1">
              <a:spcAft>
                <a:spcPts val="600"/>
              </a:spcAft>
            </a:pPr>
            <a:r>
              <a:rPr lang="en-US" dirty="0">
                <a:latin typeface="Helvetica" charset="0"/>
                <a:cs typeface="Helvetica" charset="0"/>
              </a:rPr>
              <a:t>	</a:t>
            </a:r>
            <a:r>
              <a:rPr lang="en-US" dirty="0" smtClean="0">
                <a:latin typeface="Helvetica" charset="0"/>
                <a:cs typeface="Helvetica" charset="0"/>
              </a:rPr>
              <a:t>		2 -3 Re – inner boundary</a:t>
            </a:r>
          </a:p>
          <a:p>
            <a:pPr eaLnBrk="1" hangingPunct="1">
              <a:spcAft>
                <a:spcPts val="600"/>
              </a:spcAft>
            </a:pPr>
            <a:r>
              <a:rPr lang="en-US" dirty="0">
                <a:latin typeface="Helvetica" charset="0"/>
                <a:cs typeface="Helvetica" charset="0"/>
              </a:rPr>
              <a:t>	</a:t>
            </a:r>
            <a:r>
              <a:rPr lang="en-US" dirty="0" smtClean="0">
                <a:latin typeface="Helvetica" charset="0"/>
                <a:cs typeface="Helvetica" charset="0"/>
              </a:rPr>
              <a:t>		20 – 40 Re – inflow boundary</a:t>
            </a:r>
          </a:p>
          <a:p>
            <a:pPr eaLnBrk="1" hangingPunct="1">
              <a:spcAft>
                <a:spcPts val="600"/>
              </a:spcAft>
            </a:pPr>
            <a:r>
              <a:rPr lang="en-US" dirty="0">
                <a:latin typeface="Helvetica" charset="0"/>
                <a:cs typeface="Helvetica" charset="0"/>
              </a:rPr>
              <a:t>	</a:t>
            </a:r>
            <a:r>
              <a:rPr lang="en-US" dirty="0" smtClean="0">
                <a:latin typeface="Helvetica" charset="0"/>
                <a:cs typeface="Helvetica" charset="0"/>
              </a:rPr>
              <a:t>		(</a:t>
            </a:r>
            <a:r>
              <a:rPr lang="en-US" dirty="0" smtClean="0">
                <a:latin typeface="Helvetica" charset="0"/>
                <a:cs typeface="Helvetica" charset="0"/>
              </a:rPr>
              <a:t>- 10</a:t>
            </a:r>
            <a:r>
              <a:rPr lang="en-US" dirty="0" smtClean="0">
                <a:latin typeface="Helvetica" charset="0"/>
                <a:cs typeface="Helvetica" charset="0"/>
              </a:rPr>
              <a:t>00) – (-300 Re) – </a:t>
            </a:r>
            <a:r>
              <a:rPr lang="en-US" dirty="0" err="1" smtClean="0">
                <a:latin typeface="Helvetica" charset="0"/>
                <a:cs typeface="Helvetica" charset="0"/>
              </a:rPr>
              <a:t>tailward</a:t>
            </a:r>
            <a:r>
              <a:rPr lang="en-US" dirty="0" smtClean="0">
                <a:latin typeface="Helvetica" charset="0"/>
                <a:cs typeface="Helvetica" charset="0"/>
              </a:rPr>
              <a:t> boundary</a:t>
            </a:r>
          </a:p>
          <a:p>
            <a:pPr eaLnBrk="1" hangingPunct="1">
              <a:spcAft>
                <a:spcPts val="600"/>
              </a:spcAft>
            </a:pPr>
            <a:r>
              <a:rPr lang="en-US" dirty="0" smtClean="0">
                <a:latin typeface="Helvetica" charset="0"/>
                <a:cs typeface="Helvetica" charset="0"/>
              </a:rPr>
              <a:t>Ionosphere Electrodynamics: on the sphere (120 km)</a:t>
            </a:r>
            <a:r>
              <a:rPr lang="en-US" dirty="0" smtClean="0">
                <a:latin typeface="Helvetica" charset="0"/>
                <a:cs typeface="Helvetica" charset="0"/>
              </a:rPr>
              <a:t>	</a:t>
            </a:r>
          </a:p>
          <a:p>
            <a:pPr eaLnBrk="1" hangingPunct="1">
              <a:spcAft>
                <a:spcPts val="600"/>
              </a:spcAft>
            </a:pPr>
            <a:r>
              <a:rPr lang="en-US" dirty="0" smtClean="0">
                <a:latin typeface="Helvetica" charset="0"/>
                <a:cs typeface="Helvetica" charset="0"/>
              </a:rPr>
              <a:t>Inner Magnetosphere [Re]: 	1-8 Re</a:t>
            </a:r>
          </a:p>
          <a:p>
            <a:pPr eaLnBrk="1" hangingPunct="1">
              <a:spcAft>
                <a:spcPts val="0"/>
              </a:spcAft>
            </a:pPr>
            <a:r>
              <a:rPr lang="en-US" dirty="0">
                <a:latin typeface="Helvetica" charset="0"/>
                <a:cs typeface="Helvetica" charset="0"/>
              </a:rPr>
              <a:t>	</a:t>
            </a:r>
            <a:r>
              <a:rPr lang="en-US" dirty="0" smtClean="0">
                <a:latin typeface="Helvetica" charset="0"/>
                <a:cs typeface="Helvetica" charset="0"/>
              </a:rPr>
              <a:t>- ring current ( 1- 8 Re)</a:t>
            </a:r>
          </a:p>
          <a:p>
            <a:pPr eaLnBrk="1" hangingPunct="1">
              <a:spcAft>
                <a:spcPts val="0"/>
              </a:spcAft>
            </a:pPr>
            <a:r>
              <a:rPr lang="en-US" dirty="0">
                <a:latin typeface="Helvetica" charset="0"/>
                <a:cs typeface="Helvetica" charset="0"/>
              </a:rPr>
              <a:t>	</a:t>
            </a:r>
            <a:r>
              <a:rPr lang="en-US" dirty="0" smtClean="0">
                <a:latin typeface="Helvetica" charset="0"/>
                <a:cs typeface="Helvetica" charset="0"/>
              </a:rPr>
              <a:t>- radiation belts</a:t>
            </a:r>
          </a:p>
          <a:p>
            <a:pPr eaLnBrk="1" hangingPunct="1">
              <a:spcAft>
                <a:spcPts val="600"/>
              </a:spcAft>
            </a:pPr>
            <a:r>
              <a:rPr lang="en-US" dirty="0" smtClean="0">
                <a:latin typeface="Helvetica" charset="0"/>
                <a:cs typeface="Helvetica" charset="0"/>
              </a:rPr>
              <a:t>Ionosphere [km]: 			80 – 1000 km</a:t>
            </a:r>
          </a:p>
        </p:txBody>
      </p:sp>
      <p:sp>
        <p:nvSpPr>
          <p:cNvPr id="3" name="Title 1"/>
          <p:cNvSpPr txBox="1">
            <a:spLocks/>
          </p:cNvSpPr>
          <p:nvPr/>
        </p:nvSpPr>
        <p:spPr bwMode="auto">
          <a:xfrm>
            <a:off x="1066800" y="228600"/>
            <a:ext cx="6858000" cy="990600"/>
          </a:xfrm>
          <a:prstGeom prst="rect">
            <a:avLst/>
          </a:prstGeom>
          <a:noFill/>
          <a:ln w="9525">
            <a:noFill/>
            <a:miter lim="800000"/>
            <a:headEnd/>
            <a:tailEnd/>
          </a:ln>
          <a:effectLst>
            <a:outerShdw blurRad="25400" dist="25399" dir="2700000" algn="ctr" rotWithShape="0">
              <a:schemeClr val="tx1">
                <a:alpha val="80000"/>
              </a:schemeClr>
            </a:outerShdw>
          </a:effectLst>
        </p:spPr>
        <p:txBody>
          <a:bodyPr anchor="ct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defRPr/>
            </a:pPr>
            <a:r>
              <a:rPr lang="en-US" sz="3200" dirty="0" smtClean="0">
                <a:solidFill>
                  <a:srgbClr val="0F75BC"/>
                </a:solidFill>
                <a:latin typeface="Helvetica" charset="0"/>
                <a:cs typeface="Helvetica" charset="0"/>
              </a:rPr>
              <a:t>Modeling Sub-Domains</a:t>
            </a:r>
            <a:endParaRPr lang="en-US" sz="3200" dirty="0" smtClean="0">
              <a:solidFill>
                <a:srgbClr val="FF0000"/>
              </a:solidFill>
              <a:latin typeface="Helvetica" charset="0"/>
              <a:cs typeface="Helvetica" charset="0"/>
            </a:endParaRPr>
          </a:p>
        </p:txBody>
      </p:sp>
    </p:spTree>
    <p:extLst>
      <p:ext uri="{BB962C8B-B14F-4D97-AF65-F5344CB8AC3E}">
        <p14:creationId xmlns:p14="http://schemas.microsoft.com/office/powerpoint/2010/main" val="250685356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006614"/>
            <a:ext cx="7924800" cy="2308324"/>
          </a:xfrm>
          <a:prstGeom prst="rect">
            <a:avLst/>
          </a:prstGeom>
          <a:noFill/>
        </p:spPr>
        <p:txBody>
          <a:bodyPr wrap="square" rtlCol="0">
            <a:spAutoFit/>
          </a:bodyPr>
          <a:lstStyle/>
          <a:p>
            <a:r>
              <a:rPr lang="en-US" sz="3600" dirty="0" smtClean="0">
                <a:solidFill>
                  <a:srgbClr val="3005FF"/>
                </a:solidFill>
                <a:latin typeface="Helvetica"/>
                <a:cs typeface="Helvetica"/>
              </a:rPr>
              <a:t>Multi-scale models, coupled model chains and adaptive simulation grids are required to model impacts from the Sun</a:t>
            </a:r>
            <a:endParaRPr lang="en-US" sz="3600" dirty="0">
              <a:solidFill>
                <a:srgbClr val="3005FF"/>
              </a:solidFill>
              <a:latin typeface="Helvetica"/>
              <a:cs typeface="Helvetica"/>
            </a:endParaRPr>
          </a:p>
        </p:txBody>
      </p:sp>
      <p:sp>
        <p:nvSpPr>
          <p:cNvPr id="3" name="TextBox 2"/>
          <p:cNvSpPr txBox="1"/>
          <p:nvPr/>
        </p:nvSpPr>
        <p:spPr>
          <a:xfrm>
            <a:off x="850900" y="4918214"/>
            <a:ext cx="7239000" cy="707886"/>
          </a:xfrm>
          <a:prstGeom prst="rect">
            <a:avLst/>
          </a:prstGeom>
          <a:noFill/>
        </p:spPr>
        <p:txBody>
          <a:bodyPr wrap="square" rtlCol="0">
            <a:spAutoFit/>
          </a:bodyPr>
          <a:lstStyle/>
          <a:p>
            <a:r>
              <a:rPr lang="en-US" sz="2000" dirty="0" smtClean="0">
                <a:latin typeface="Helvetica"/>
                <a:cs typeface="Helvetica"/>
              </a:rPr>
              <a:t>Example: Space Weather Modeling Framework (SWMF), </a:t>
            </a:r>
            <a:r>
              <a:rPr lang="en-US" sz="2000" i="1" dirty="0" err="1" smtClean="0">
                <a:latin typeface="Helvetica"/>
                <a:cs typeface="Helvetica"/>
              </a:rPr>
              <a:t>Gombosi</a:t>
            </a:r>
            <a:r>
              <a:rPr lang="en-US" sz="2000" i="1" dirty="0" smtClean="0">
                <a:latin typeface="Helvetica"/>
                <a:cs typeface="Helvetica"/>
              </a:rPr>
              <a:t> et al, U. Mich. </a:t>
            </a:r>
            <a:endParaRPr lang="en-US" sz="2000" i="1" dirty="0">
              <a:latin typeface="Helvetica"/>
              <a:cs typeface="Helvetica"/>
            </a:endParaRPr>
          </a:p>
        </p:txBody>
      </p:sp>
    </p:spTree>
    <p:extLst>
      <p:ext uri="{BB962C8B-B14F-4D97-AF65-F5344CB8AC3E}">
        <p14:creationId xmlns:p14="http://schemas.microsoft.com/office/powerpoint/2010/main" val="4031230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bwMode="auto">
          <a:xfrm>
            <a:off x="2667000" y="2743200"/>
            <a:ext cx="1676400" cy="685800"/>
          </a:xfrm>
          <a:prstGeom prst="rightArrow">
            <a:avLst>
              <a:gd name="adj1" fmla="val 66707"/>
              <a:gd name="adj2" fmla="val 41646"/>
            </a:avLst>
          </a:prstGeom>
          <a:gradFill>
            <a:gsLst>
              <a:gs pos="90000">
                <a:srgbClr val="EF8313"/>
              </a:gs>
              <a:gs pos="100000">
                <a:schemeClr val="bg1"/>
              </a:gs>
            </a:gsLst>
            <a:lin ang="10800000" scaled="0"/>
          </a:gradFill>
          <a:ln w="19050">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tx1">
                    <a:lumMod val="95000"/>
                    <a:lumOff val="5000"/>
                  </a:schemeClr>
                </a:solidFill>
                <a:latin typeface="Helvetica"/>
                <a:ea typeface="ＭＳ Ｐゴシック" charset="0"/>
                <a:cs typeface="Helvetica"/>
              </a:rPr>
              <a:t>Requests</a:t>
            </a:r>
          </a:p>
        </p:txBody>
      </p:sp>
      <p:sp>
        <p:nvSpPr>
          <p:cNvPr id="3" name="Right Arrow 2"/>
          <p:cNvSpPr/>
          <p:nvPr/>
        </p:nvSpPr>
        <p:spPr bwMode="auto">
          <a:xfrm flipH="1">
            <a:off x="2667000" y="3505200"/>
            <a:ext cx="1676400" cy="609600"/>
          </a:xfrm>
          <a:prstGeom prst="rightArrow">
            <a:avLst>
              <a:gd name="adj1" fmla="val 66707"/>
              <a:gd name="adj2" fmla="val 41646"/>
            </a:avLst>
          </a:prstGeom>
          <a:gradFill>
            <a:gsLst>
              <a:gs pos="90000">
                <a:srgbClr val="EF8313"/>
              </a:gs>
              <a:gs pos="100000">
                <a:schemeClr val="bg1"/>
              </a:gs>
            </a:gsLst>
            <a:lin ang="10800000" scaled="0"/>
          </a:gradFill>
          <a:ln w="19050">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tx1">
                    <a:lumMod val="95000"/>
                    <a:lumOff val="5000"/>
                  </a:schemeClr>
                </a:solidFill>
                <a:latin typeface="Helvetica"/>
                <a:ea typeface="ＭＳ Ｐゴシック" charset="0"/>
                <a:cs typeface="Helvetica"/>
              </a:rPr>
              <a:t>Results</a:t>
            </a:r>
          </a:p>
        </p:txBody>
      </p:sp>
      <p:sp>
        <p:nvSpPr>
          <p:cNvPr id="4" name="TextBox 35"/>
          <p:cNvSpPr txBox="1">
            <a:spLocks noChangeArrowheads="1"/>
          </p:cNvSpPr>
          <p:nvPr/>
        </p:nvSpPr>
        <p:spPr bwMode="auto">
          <a:xfrm>
            <a:off x="2743200" y="4095750"/>
            <a:ext cx="1905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2000" dirty="0">
                <a:solidFill>
                  <a:schemeClr val="tx1">
                    <a:lumMod val="95000"/>
                    <a:lumOff val="5000"/>
                  </a:schemeClr>
                </a:solidFill>
                <a:latin typeface="Helvetica"/>
                <a:cs typeface="Helvetica"/>
              </a:rPr>
              <a:t>(</a:t>
            </a:r>
            <a:r>
              <a:rPr lang="en-US" sz="2000" b="1" dirty="0">
                <a:solidFill>
                  <a:schemeClr val="tx1">
                    <a:lumMod val="95000"/>
                    <a:lumOff val="5000"/>
                  </a:schemeClr>
                </a:solidFill>
                <a:latin typeface="Helvetica"/>
                <a:cs typeface="Helvetica"/>
              </a:rPr>
              <a:t>since 2001</a:t>
            </a:r>
            <a:r>
              <a:rPr lang="en-US" sz="2000" dirty="0">
                <a:solidFill>
                  <a:schemeClr val="tx1">
                    <a:lumMod val="95000"/>
                    <a:lumOff val="5000"/>
                  </a:schemeClr>
                </a:solidFill>
                <a:latin typeface="Helvetica"/>
                <a:cs typeface="Helvetica"/>
              </a:rPr>
              <a:t>)</a:t>
            </a:r>
          </a:p>
        </p:txBody>
      </p:sp>
      <p:sp>
        <p:nvSpPr>
          <p:cNvPr id="5" name="Title 1"/>
          <p:cNvSpPr txBox="1">
            <a:spLocks/>
          </p:cNvSpPr>
          <p:nvPr/>
        </p:nvSpPr>
        <p:spPr bwMode="auto">
          <a:xfrm>
            <a:off x="2057400" y="76200"/>
            <a:ext cx="5181600" cy="685800"/>
          </a:xfrm>
          <a:prstGeom prst="rect">
            <a:avLst/>
          </a:prstGeom>
          <a:noFill/>
          <a:ln w="9525">
            <a:noFill/>
            <a:miter lim="800000"/>
            <a:headEnd/>
            <a:tailEnd/>
          </a:ln>
          <a:effectLst>
            <a:outerShdw blurRad="25400" dist="25399" dir="2700000" algn="ctr" rotWithShape="0">
              <a:schemeClr val="tx1">
                <a:alpha val="80000"/>
              </a:schemeClr>
            </a:outerShdw>
          </a:effectLst>
        </p:spPr>
        <p:txBody>
          <a:bodyPr anchor="ct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defRPr/>
            </a:pPr>
            <a:r>
              <a:rPr lang="en-US" sz="3200" dirty="0" smtClean="0">
                <a:solidFill>
                  <a:srgbClr val="0F75BC"/>
                </a:solidFill>
                <a:latin typeface="Helvetica"/>
                <a:cs typeface="Helvetica"/>
              </a:rPr>
              <a:t>Runs-on-Request </a:t>
            </a:r>
            <a:endParaRPr lang="en-US" sz="3200" dirty="0" smtClean="0">
              <a:solidFill>
                <a:srgbClr val="FF0000"/>
              </a:solidFill>
              <a:latin typeface="Helvetica"/>
              <a:cs typeface="Helvetica"/>
            </a:endParaRPr>
          </a:p>
        </p:txBody>
      </p:sp>
      <p:sp>
        <p:nvSpPr>
          <p:cNvPr id="6" name="TextBox 1"/>
          <p:cNvSpPr txBox="1">
            <a:spLocks noChangeArrowheads="1"/>
          </p:cNvSpPr>
          <p:nvPr/>
        </p:nvSpPr>
        <p:spPr bwMode="auto">
          <a:xfrm>
            <a:off x="228600" y="4846528"/>
            <a:ext cx="8839200" cy="155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857250" indent="-28575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57150" lvl="1" indent="-342900" eaLnBrk="1" hangingPunct="1">
              <a:spcBef>
                <a:spcPts val="600"/>
              </a:spcBef>
              <a:buFont typeface="Wingdings" charset="2"/>
              <a:buChar char="ü"/>
              <a:defRPr/>
            </a:pPr>
            <a:r>
              <a:rPr lang="en-US" sz="2000" dirty="0" smtClean="0">
                <a:latin typeface="Helvetica"/>
                <a:cs typeface="Helvetica"/>
              </a:rPr>
              <a:t>User-configurable input parameters and model settings.</a:t>
            </a:r>
          </a:p>
          <a:p>
            <a:pPr marL="57150" lvl="1" indent="-342900" eaLnBrk="1" hangingPunct="1">
              <a:spcBef>
                <a:spcPts val="600"/>
              </a:spcBef>
              <a:buFont typeface="Wingdings" charset="2"/>
              <a:buChar char="ü"/>
              <a:defRPr/>
            </a:pPr>
            <a:r>
              <a:rPr lang="en-US" sz="2000" dirty="0" smtClean="0">
                <a:latin typeface="Helvetica"/>
                <a:cs typeface="Helvetica"/>
              </a:rPr>
              <a:t>Users </a:t>
            </a:r>
            <a:r>
              <a:rPr lang="en-US" sz="2000" dirty="0">
                <a:latin typeface="Helvetica"/>
                <a:cs typeface="Helvetica"/>
              </a:rPr>
              <a:t>advising and custom </a:t>
            </a:r>
            <a:r>
              <a:rPr lang="en-US" sz="2000" dirty="0" smtClean="0">
                <a:latin typeface="Helvetica"/>
                <a:cs typeface="Helvetica"/>
              </a:rPr>
              <a:t>simulations.  </a:t>
            </a:r>
          </a:p>
          <a:p>
            <a:pPr marL="342900" indent="-342900" eaLnBrk="1" hangingPunct="1">
              <a:spcBef>
                <a:spcPts val="600"/>
              </a:spcBef>
              <a:buFont typeface="Wingdings" charset="2"/>
              <a:buChar char="ü"/>
              <a:defRPr/>
            </a:pPr>
            <a:r>
              <a:rPr lang="en-US" sz="2000" b="1" spc="-150" dirty="0" smtClean="0">
                <a:latin typeface="Helvetica"/>
                <a:cs typeface="Helvetica"/>
              </a:rPr>
              <a:t>Create </a:t>
            </a:r>
            <a:r>
              <a:rPr lang="en-US" sz="2000" b="1" spc="-150" dirty="0">
                <a:latin typeface="Helvetica"/>
                <a:cs typeface="Helvetica"/>
              </a:rPr>
              <a:t>synergy between analysis of observational data and scientific modeling</a:t>
            </a:r>
            <a:r>
              <a:rPr lang="en-US" sz="2000" b="1" spc="-150" dirty="0" smtClean="0">
                <a:latin typeface="Helvetica"/>
                <a:cs typeface="Helvetica"/>
              </a:rPr>
              <a:t>.</a:t>
            </a:r>
            <a:endParaRPr lang="en-US" sz="2000" spc="-150" dirty="0" smtClean="0">
              <a:latin typeface="Helvetica"/>
              <a:cs typeface="Helvetica"/>
            </a:endParaRPr>
          </a:p>
          <a:p>
            <a:pPr marL="342900" indent="-342900" eaLnBrk="1" hangingPunct="1">
              <a:spcBef>
                <a:spcPts val="600"/>
              </a:spcBef>
              <a:buFont typeface="Wingdings" charset="2"/>
              <a:buChar char="ü"/>
              <a:defRPr/>
            </a:pPr>
            <a:r>
              <a:rPr lang="en-US" sz="2000" dirty="0" smtClean="0">
                <a:solidFill>
                  <a:srgbClr val="0000FF"/>
                </a:solidFill>
                <a:latin typeface="Helvetica"/>
                <a:cs typeface="Helvetica"/>
              </a:rPr>
              <a:t>Maximize return on investments into model development.</a:t>
            </a:r>
          </a:p>
        </p:txBody>
      </p:sp>
      <p:pic>
        <p:nvPicPr>
          <p:cNvPr id="7" name="Picture 6"/>
          <p:cNvPicPr>
            <a:picLocks noChangeAspect="1"/>
          </p:cNvPicPr>
          <p:nvPr/>
        </p:nvPicPr>
        <p:blipFill>
          <a:blip r:embed="rId2"/>
          <a:stretch>
            <a:fillRect/>
          </a:stretch>
        </p:blipFill>
        <p:spPr>
          <a:xfrm>
            <a:off x="0" y="2743200"/>
            <a:ext cx="2598534" cy="1544757"/>
          </a:xfrm>
          <a:prstGeom prst="rect">
            <a:avLst/>
          </a:prstGeom>
        </p:spPr>
      </p:pic>
      <p:sp>
        <p:nvSpPr>
          <p:cNvPr id="8" name="TextBox 7"/>
          <p:cNvSpPr txBox="1"/>
          <p:nvPr/>
        </p:nvSpPr>
        <p:spPr>
          <a:xfrm>
            <a:off x="304800" y="1150203"/>
            <a:ext cx="8486199" cy="830997"/>
          </a:xfrm>
          <a:prstGeom prst="rect">
            <a:avLst/>
          </a:prstGeom>
          <a:noFill/>
        </p:spPr>
        <p:txBody>
          <a:bodyPr wrap="none" rtlCol="0">
            <a:spAutoFit/>
          </a:bodyPr>
          <a:lstStyle/>
          <a:p>
            <a:r>
              <a:rPr lang="en-US" sz="2400" dirty="0" smtClean="0">
                <a:latin typeface="Helvetica"/>
                <a:cs typeface="Helvetica"/>
              </a:rPr>
              <a:t>Models are served to the international research community </a:t>
            </a:r>
          </a:p>
          <a:p>
            <a:r>
              <a:rPr lang="en-US" sz="2400" dirty="0">
                <a:latin typeface="Helvetica"/>
                <a:cs typeface="Helvetica"/>
              </a:rPr>
              <a:t>t</a:t>
            </a:r>
            <a:r>
              <a:rPr lang="en-US" sz="2400" dirty="0" smtClean="0">
                <a:latin typeface="Helvetica"/>
                <a:cs typeface="Helvetica"/>
              </a:rPr>
              <a:t>hrough </a:t>
            </a:r>
            <a:r>
              <a:rPr lang="en-US" sz="2400" dirty="0" smtClean="0">
                <a:solidFill>
                  <a:srgbClr val="0000FF"/>
                </a:solidFill>
                <a:latin typeface="Helvetica"/>
                <a:cs typeface="Helvetica"/>
              </a:rPr>
              <a:t>web-based interactive Runs-on-Request service</a:t>
            </a:r>
          </a:p>
        </p:txBody>
      </p:sp>
      <p:graphicFrame>
        <p:nvGraphicFramePr>
          <p:cNvPr id="9" name="Diagram 8"/>
          <p:cNvGraphicFramePr/>
          <p:nvPr>
            <p:extLst>
              <p:ext uri="{D42A27DB-BD31-4B8C-83A1-F6EECF244321}">
                <p14:modId xmlns:p14="http://schemas.microsoft.com/office/powerpoint/2010/main" val="3928736042"/>
              </p:ext>
            </p:extLst>
          </p:nvPr>
        </p:nvGraphicFramePr>
        <p:xfrm>
          <a:off x="4495800" y="2286000"/>
          <a:ext cx="4419600" cy="228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descr="vis11.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0" y="2895600"/>
            <a:ext cx="1524000" cy="914400"/>
          </a:xfrm>
          <a:prstGeom prst="rect">
            <a:avLst/>
          </a:prstGeom>
        </p:spPr>
      </p:pic>
      <p:pic>
        <p:nvPicPr>
          <p:cNvPr id="11" name="Picture 36" descr="CCMC-logo-gif-small.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79446" y="186263"/>
            <a:ext cx="967069"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3931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s6.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2438400"/>
            <a:ext cx="4191000" cy="4419600"/>
          </a:xfrm>
          <a:prstGeom prst="rect">
            <a:avLst/>
          </a:prstGeom>
        </p:spPr>
      </p:pic>
      <p:sp>
        <p:nvSpPr>
          <p:cNvPr id="3" name="Text Box 5"/>
          <p:cNvSpPr txBox="1">
            <a:spLocks noChangeArrowheads="1"/>
          </p:cNvSpPr>
          <p:nvPr/>
        </p:nvSpPr>
        <p:spPr bwMode="auto">
          <a:xfrm>
            <a:off x="0" y="1219200"/>
            <a:ext cx="5562600" cy="2585323"/>
          </a:xfrm>
          <a:prstGeom prst="rect">
            <a:avLst/>
          </a:prstGeom>
          <a:noFill/>
          <a:ln>
            <a:noFill/>
          </a:ln>
          <a:effectLst/>
        </p:spPr>
        <p:txBody>
          <a:bodyPr wrap="square">
            <a:spAutoFit/>
          </a:bodyPr>
          <a:lstStyle/>
          <a:p>
            <a:pPr marL="342900" indent="-342900">
              <a:spcBef>
                <a:spcPts val="0"/>
              </a:spcBef>
              <a:buFont typeface="Wingdings" charset="2"/>
              <a:buChar char="ü"/>
            </a:pPr>
            <a:r>
              <a:rPr lang="en-US" sz="1800" dirty="0" smtClean="0">
                <a:latin typeface="Apple Casual"/>
                <a:cs typeface="Apple Casual"/>
              </a:rPr>
              <a:t>Basic model </a:t>
            </a:r>
            <a:r>
              <a:rPr lang="en-US" sz="1800" dirty="0">
                <a:latin typeface="Apple Casual"/>
                <a:cs typeface="Apple Casual"/>
              </a:rPr>
              <a:t>o</a:t>
            </a:r>
            <a:r>
              <a:rPr lang="en-US" sz="1800" dirty="0" smtClean="0">
                <a:latin typeface="Apple Casual"/>
                <a:cs typeface="Apple Casual"/>
              </a:rPr>
              <a:t>utput and derived quantities.</a:t>
            </a:r>
          </a:p>
          <a:p>
            <a:pPr marL="342900" indent="-342900">
              <a:spcBef>
                <a:spcPts val="0"/>
              </a:spcBef>
              <a:buFont typeface="Wingdings" charset="2"/>
              <a:buChar char="ü"/>
            </a:pPr>
            <a:r>
              <a:rPr lang="en-US" sz="1800" dirty="0" smtClean="0">
                <a:latin typeface="Apple Casual"/>
                <a:cs typeface="Apple Casual"/>
              </a:rPr>
              <a:t>User-ordered custom variables </a:t>
            </a:r>
            <a:r>
              <a:rPr lang="en-US" sz="1800" spc="-150" dirty="0" smtClean="0">
                <a:latin typeface="Apple Casual"/>
                <a:cs typeface="Apple Casual"/>
              </a:rPr>
              <a:t>(</a:t>
            </a:r>
            <a:r>
              <a:rPr lang="en-US" sz="1800" i="1" u="sng" spc="-150" dirty="0" smtClean="0">
                <a:latin typeface="Apple Casual"/>
                <a:cs typeface="Apple Casual"/>
              </a:rPr>
              <a:t>email the formula to Lutz and it will be tested &amp; added)</a:t>
            </a:r>
            <a:r>
              <a:rPr lang="en-US" sz="1800" spc="-150" dirty="0" smtClean="0">
                <a:latin typeface="Apple Casual"/>
                <a:cs typeface="Apple Casual"/>
              </a:rPr>
              <a:t>.</a:t>
            </a:r>
            <a:endParaRPr lang="en-US" sz="1800" spc="-150" dirty="0">
              <a:latin typeface="Apple Casual"/>
              <a:cs typeface="Apple Casual"/>
            </a:endParaRPr>
          </a:p>
          <a:p>
            <a:pPr marL="342900" indent="-342900">
              <a:spcBef>
                <a:spcPts val="0"/>
              </a:spcBef>
              <a:buFont typeface="Wingdings" charset="2"/>
              <a:buChar char="ü"/>
            </a:pPr>
            <a:r>
              <a:rPr lang="en-US" sz="1800" dirty="0">
                <a:latin typeface="Apple Casual"/>
                <a:cs typeface="Apple Casual"/>
              </a:rPr>
              <a:t>Automated movie &amp; time series </a:t>
            </a:r>
            <a:r>
              <a:rPr lang="en-US" sz="1800" dirty="0" smtClean="0">
                <a:latin typeface="Apple Casual"/>
                <a:cs typeface="Apple Casual"/>
              </a:rPr>
              <a:t>generation.</a:t>
            </a:r>
          </a:p>
          <a:p>
            <a:pPr marL="342900" indent="-342900">
              <a:spcBef>
                <a:spcPts val="0"/>
              </a:spcBef>
              <a:buFont typeface="Wingdings" charset="2"/>
              <a:buChar char="ü"/>
            </a:pPr>
            <a:r>
              <a:rPr lang="en-US" sz="1800" dirty="0">
                <a:latin typeface="Apple Casual"/>
                <a:cs typeface="Apple Casual"/>
              </a:rPr>
              <a:t>Time series plotter &amp; </a:t>
            </a:r>
            <a:r>
              <a:rPr lang="en-US" sz="1800" dirty="0" smtClean="0">
                <a:latin typeface="Apple Casual"/>
                <a:cs typeface="Apple Casual"/>
              </a:rPr>
              <a:t>analyzer.</a:t>
            </a:r>
          </a:p>
          <a:p>
            <a:pPr marL="342900" indent="-342900">
              <a:spcBef>
                <a:spcPts val="0"/>
              </a:spcBef>
              <a:buFont typeface="Wingdings" charset="2"/>
              <a:buChar char="ü"/>
            </a:pPr>
            <a:r>
              <a:rPr lang="en-US" sz="1800" dirty="0" smtClean="0">
                <a:latin typeface="Apple Casual"/>
                <a:cs typeface="Apple Casual"/>
              </a:rPr>
              <a:t>2D slices, </a:t>
            </a:r>
            <a:r>
              <a:rPr lang="en-US" sz="1800" dirty="0">
                <a:latin typeface="Apple Casual"/>
                <a:cs typeface="Apple Casual"/>
              </a:rPr>
              <a:t>Line plots, 3D flow </a:t>
            </a:r>
            <a:r>
              <a:rPr lang="en-US" sz="1800" dirty="0" smtClean="0">
                <a:latin typeface="Apple Casual"/>
                <a:cs typeface="Apple Casual"/>
              </a:rPr>
              <a:t>lines, ASCII </a:t>
            </a:r>
            <a:r>
              <a:rPr lang="en-US" sz="1800" dirty="0">
                <a:latin typeface="Apple Casual"/>
                <a:cs typeface="Apple Casual"/>
              </a:rPr>
              <a:t>lists</a:t>
            </a:r>
            <a:r>
              <a:rPr lang="en-US" sz="1800" dirty="0" smtClean="0">
                <a:latin typeface="Apple Casual"/>
                <a:cs typeface="Apple Casual"/>
              </a:rPr>
              <a:t> </a:t>
            </a:r>
            <a:endParaRPr lang="en-US" sz="1800" dirty="0">
              <a:latin typeface="Apple Casual"/>
              <a:cs typeface="Apple Casual"/>
            </a:endParaRPr>
          </a:p>
          <a:p>
            <a:pPr marL="342900" indent="-342900">
              <a:spcBef>
                <a:spcPts val="0"/>
              </a:spcBef>
              <a:buFont typeface="Wingdings" charset="2"/>
              <a:buChar char="ü"/>
            </a:pPr>
            <a:r>
              <a:rPr lang="en-US" sz="1800" dirty="0" smtClean="0">
                <a:latin typeface="Apple Casual"/>
                <a:cs typeface="Apple Casual"/>
              </a:rPr>
              <a:t>Magnetic mapping.</a:t>
            </a:r>
            <a:endParaRPr lang="en-US" sz="1800" dirty="0">
              <a:latin typeface="Apple Casual"/>
              <a:cs typeface="Apple Casual"/>
            </a:endParaRPr>
          </a:p>
          <a:p>
            <a:pPr marL="342900" lvl="1" indent="-342900" eaLnBrk="1" hangingPunct="1">
              <a:spcBef>
                <a:spcPts val="0"/>
              </a:spcBef>
              <a:buFont typeface="Wingdings" charset="2"/>
              <a:buChar char="ü"/>
              <a:defRPr/>
            </a:pPr>
            <a:r>
              <a:rPr lang="en-US" sz="1800" dirty="0">
                <a:latin typeface="Apple Casual"/>
                <a:cs typeface="Apple Casual"/>
              </a:rPr>
              <a:t>Interfaces with Virtual Observatories</a:t>
            </a:r>
            <a:r>
              <a:rPr lang="en-US" sz="1800" dirty="0" smtClean="0">
                <a:latin typeface="Apple Casual"/>
                <a:cs typeface="Apple Casual"/>
              </a:rPr>
              <a:t>.</a:t>
            </a:r>
          </a:p>
          <a:p>
            <a:pPr marL="342900" lvl="1" indent="-342900" eaLnBrk="1" hangingPunct="1">
              <a:spcBef>
                <a:spcPts val="0"/>
              </a:spcBef>
              <a:buFont typeface="Wingdings" charset="2"/>
              <a:buChar char="ü"/>
              <a:defRPr/>
            </a:pPr>
            <a:r>
              <a:rPr lang="en-US" sz="1800" dirty="0" smtClean="0">
                <a:latin typeface="Apple Casual"/>
                <a:cs typeface="Apple Casual"/>
              </a:rPr>
              <a:t>Change-Log on </a:t>
            </a:r>
            <a:r>
              <a:rPr lang="en-US" sz="1800" dirty="0">
                <a:latin typeface="Apple Casual"/>
                <a:cs typeface="Apple Casual"/>
              </a:rPr>
              <a:t>CCMC web </a:t>
            </a:r>
            <a:r>
              <a:rPr lang="en-US" sz="1800" dirty="0" smtClean="0">
                <a:latin typeface="Apple Casual"/>
                <a:cs typeface="Apple Casual"/>
              </a:rPr>
              <a:t>page.</a:t>
            </a:r>
            <a:endParaRPr lang="en-US" sz="1800" dirty="0">
              <a:latin typeface="Apple Casual"/>
              <a:cs typeface="Apple Casual"/>
            </a:endParaRPr>
          </a:p>
        </p:txBody>
      </p:sp>
      <p:sp>
        <p:nvSpPr>
          <p:cNvPr id="4" name="Title 1"/>
          <p:cNvSpPr txBox="1">
            <a:spLocks/>
          </p:cNvSpPr>
          <p:nvPr/>
        </p:nvSpPr>
        <p:spPr bwMode="auto">
          <a:xfrm>
            <a:off x="1676400" y="228600"/>
            <a:ext cx="6400800" cy="685800"/>
          </a:xfrm>
          <a:prstGeom prst="rect">
            <a:avLst/>
          </a:prstGeom>
          <a:noFill/>
          <a:ln w="9525">
            <a:noFill/>
            <a:miter lim="800000"/>
            <a:headEnd/>
            <a:tailEnd/>
          </a:ln>
          <a:effectLst>
            <a:outerShdw blurRad="25400" dist="25399" dir="2700000" algn="ctr" rotWithShape="0">
              <a:schemeClr val="tx1">
                <a:alpha val="80000"/>
              </a:schemeClr>
            </a:outerShdw>
          </a:effectLst>
        </p:spPr>
        <p:txBody>
          <a:bodyPr anchor="ct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defRPr/>
            </a:pPr>
            <a:r>
              <a:rPr lang="en-US" sz="2800" dirty="0" smtClean="0">
                <a:solidFill>
                  <a:srgbClr val="0F75BC"/>
                </a:solidFill>
                <a:latin typeface="Apple Casual"/>
                <a:cs typeface="Apple Casual"/>
              </a:rPr>
              <a:t> </a:t>
            </a:r>
            <a:r>
              <a:rPr lang="en-US" sz="2800" dirty="0" smtClean="0">
                <a:solidFill>
                  <a:srgbClr val="0F75BC"/>
                </a:solidFill>
                <a:latin typeface="Helvetica"/>
                <a:cs typeface="Helvetica"/>
              </a:rPr>
              <a:t>Interactive On-line Visualization &amp; Analysis </a:t>
            </a:r>
          </a:p>
        </p:txBody>
      </p:sp>
      <p:pic>
        <p:nvPicPr>
          <p:cNvPr id="5" name="Picture 4" descr="Vis3.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825" y="5486400"/>
            <a:ext cx="3920975" cy="1295400"/>
          </a:xfrm>
          <a:prstGeom prst="rect">
            <a:avLst/>
          </a:prstGeom>
        </p:spPr>
      </p:pic>
      <p:pic>
        <p:nvPicPr>
          <p:cNvPr id="6" name="Picture 5" descr="vis13.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400" y="1219200"/>
            <a:ext cx="1676400" cy="1603513"/>
          </a:xfrm>
          <a:prstGeom prst="rect">
            <a:avLst/>
          </a:prstGeom>
        </p:spPr>
      </p:pic>
      <p:pic>
        <p:nvPicPr>
          <p:cNvPr id="7" name="Picture 17" descr=" Fig1.tiff                                                      001807DCMacintosh HD                   BBA798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8406" y="3276600"/>
            <a:ext cx="2490494" cy="16002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136906" y="2667000"/>
            <a:ext cx="1854694" cy="338554"/>
          </a:xfrm>
          <a:prstGeom prst="rect">
            <a:avLst/>
          </a:prstGeom>
          <a:solidFill>
            <a:schemeClr val="bg1"/>
          </a:solidFill>
        </p:spPr>
        <p:txBody>
          <a:bodyPr wrap="none" rtlCol="0">
            <a:spAutoFit/>
          </a:bodyPr>
          <a:lstStyle/>
          <a:p>
            <a:r>
              <a:rPr lang="en-US" sz="1600" b="1" dirty="0" smtClean="0">
                <a:solidFill>
                  <a:srgbClr val="000090"/>
                </a:solidFill>
              </a:rPr>
              <a:t>Choose Quantities:</a:t>
            </a:r>
            <a:endParaRPr lang="en-US" sz="1600" b="1" dirty="0">
              <a:solidFill>
                <a:srgbClr val="000090"/>
              </a:solidFill>
            </a:endParaRPr>
          </a:p>
        </p:txBody>
      </p:sp>
      <p:pic>
        <p:nvPicPr>
          <p:cNvPr id="9" name="Picture 8" descr="MAS.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4850174" y="4721244"/>
            <a:ext cx="1248982" cy="2872130"/>
          </a:xfrm>
          <a:prstGeom prst="rect">
            <a:avLst/>
          </a:prstGeom>
        </p:spPr>
      </p:pic>
      <p:sp>
        <p:nvSpPr>
          <p:cNvPr id="10" name="TextBox 9"/>
          <p:cNvSpPr txBox="1"/>
          <p:nvPr/>
        </p:nvSpPr>
        <p:spPr>
          <a:xfrm>
            <a:off x="76200" y="6488668"/>
            <a:ext cx="1576072" cy="338554"/>
          </a:xfrm>
          <a:prstGeom prst="rect">
            <a:avLst/>
          </a:prstGeom>
          <a:solidFill>
            <a:srgbClr val="FFFFFF"/>
          </a:solidFill>
        </p:spPr>
        <p:txBody>
          <a:bodyPr wrap="none" rtlCol="0">
            <a:spAutoFit/>
          </a:bodyPr>
          <a:lstStyle/>
          <a:p>
            <a:r>
              <a:rPr lang="en-US" sz="1600" dirty="0" smtClean="0">
                <a:latin typeface="Helvetica"/>
                <a:cs typeface="Helvetica"/>
              </a:rPr>
              <a:t>Lutz Rastaetter</a:t>
            </a:r>
            <a:endParaRPr lang="en-US" sz="1600" dirty="0">
              <a:latin typeface="Helvetica"/>
              <a:cs typeface="Helvetica"/>
            </a:endParaRPr>
          </a:p>
        </p:txBody>
      </p:sp>
      <p:pic>
        <p:nvPicPr>
          <p:cNvPr id="11" name="Picture 3" descr="FTE_image3D_2046_c.tif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3886200"/>
            <a:ext cx="3217762" cy="1679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vis16.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0200" y="1177731"/>
            <a:ext cx="1666843" cy="1717869"/>
          </a:xfrm>
          <a:prstGeom prst="rect">
            <a:avLst/>
          </a:prstGeom>
        </p:spPr>
      </p:pic>
      <p:pic>
        <p:nvPicPr>
          <p:cNvPr id="13" name="Picture 36" descr="CCMC-logo-gif-small.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79446" y="186263"/>
            <a:ext cx="967069"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80842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44515</TotalTime>
  <Words>1513</Words>
  <Application>Microsoft Macintosh PowerPoint</Application>
  <PresentationFormat>On-screen Show (4:3)</PresentationFormat>
  <Paragraphs>372</Paragraphs>
  <Slides>22</Slides>
  <Notes>14</Notes>
  <HiddenSlides>0</HiddenSlides>
  <MMClips>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NASA/GSFC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Masha Kuznetsova</dc:creator>
  <cp:lastModifiedBy>Masha Kuznetsova</cp:lastModifiedBy>
  <cp:revision>611</cp:revision>
  <cp:lastPrinted>2016-06-13T12:43:32Z</cp:lastPrinted>
  <dcterms:created xsi:type="dcterms:W3CDTF">2015-11-18T14:36:25Z</dcterms:created>
  <dcterms:modified xsi:type="dcterms:W3CDTF">2016-06-13T12:46:31Z</dcterms:modified>
</cp:coreProperties>
</file>