
<file path=[Content_Types].xml><?xml version="1.0" encoding="utf-8"?>
<Types xmlns="http://schemas.openxmlformats.org/package/2006/content-types">
  <Default Extension="bin" ContentType="application/vnd.openxmlformats-officedocument.presentationml.printerSettings"/>
  <Default Extension="pdf" ContentType="application/pdf"/>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4"/>
  </p:notesMasterIdLst>
  <p:handoutMasterIdLst>
    <p:handoutMasterId r:id="rId45"/>
  </p:handoutMasterIdLst>
  <p:sldIdLst>
    <p:sldId id="503" r:id="rId2"/>
    <p:sldId id="708" r:id="rId3"/>
    <p:sldId id="707" r:id="rId4"/>
    <p:sldId id="711" r:id="rId5"/>
    <p:sldId id="709" r:id="rId6"/>
    <p:sldId id="714" r:id="rId7"/>
    <p:sldId id="637" r:id="rId8"/>
    <p:sldId id="638" r:id="rId9"/>
    <p:sldId id="669" r:id="rId10"/>
    <p:sldId id="673" r:id="rId11"/>
    <p:sldId id="704" r:id="rId12"/>
    <p:sldId id="676" r:id="rId13"/>
    <p:sldId id="679" r:id="rId14"/>
    <p:sldId id="684" r:id="rId15"/>
    <p:sldId id="687" r:id="rId16"/>
    <p:sldId id="674" r:id="rId17"/>
    <p:sldId id="702" r:id="rId18"/>
    <p:sldId id="712" r:id="rId19"/>
    <p:sldId id="690" r:id="rId20"/>
    <p:sldId id="691" r:id="rId21"/>
    <p:sldId id="685" r:id="rId22"/>
    <p:sldId id="703" r:id="rId23"/>
    <p:sldId id="686" r:id="rId24"/>
    <p:sldId id="710" r:id="rId25"/>
    <p:sldId id="670" r:id="rId26"/>
    <p:sldId id="665" r:id="rId27"/>
    <p:sldId id="671" r:id="rId28"/>
    <p:sldId id="683" r:id="rId29"/>
    <p:sldId id="713" r:id="rId30"/>
    <p:sldId id="689" r:id="rId31"/>
    <p:sldId id="678" r:id="rId32"/>
    <p:sldId id="680" r:id="rId33"/>
    <p:sldId id="682" r:id="rId34"/>
    <p:sldId id="688" r:id="rId35"/>
    <p:sldId id="681" r:id="rId36"/>
    <p:sldId id="696" r:id="rId37"/>
    <p:sldId id="698" r:id="rId38"/>
    <p:sldId id="694" r:id="rId39"/>
    <p:sldId id="699" r:id="rId40"/>
    <p:sldId id="706" r:id="rId41"/>
    <p:sldId id="701" r:id="rId42"/>
    <p:sldId id="705" r:id="rId4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0EE2FF"/>
    <a:srgbClr val="CCFFFF"/>
    <a:srgbClr val="0000FF"/>
    <a:srgbClr val="FFFF66"/>
    <a:srgbClr val="E6E6E6"/>
    <a:srgbClr val="CCFF66"/>
    <a:srgbClr val="FF0000"/>
    <a:srgbClr val="3ADBF7"/>
    <a:srgbClr val="00F70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8226" autoAdjust="0"/>
    <p:restoredTop sz="91332" autoAdjust="0"/>
  </p:normalViewPr>
  <p:slideViewPr>
    <p:cSldViewPr>
      <p:cViewPr>
        <p:scale>
          <a:sx n="95" d="100"/>
          <a:sy n="95" d="100"/>
        </p:scale>
        <p:origin x="-1432"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64" y="52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3696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94514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iswa3.ccmc.gsfc.nasa.gov/wiki/index.php/Glossary/_space_weather"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en.wikipedia.org/wiki/Help:IPA_for_English"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E48F598-8F12-7C4D-9C02-046631FBCA7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1182688" y="781050"/>
            <a:ext cx="4648200" cy="3486150"/>
          </a:xfrm>
          <a:ln/>
        </p:spPr>
      </p:sp>
      <p:sp>
        <p:nvSpPr>
          <p:cNvPr id="184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In this presentation I will be talking about the Sun and its activity in relations to the space weather </a:t>
            </a:r>
          </a:p>
          <a:p>
            <a:pPr eaLnBrk="1" hangingPunct="1"/>
            <a:r>
              <a:rPr lang="en-US" dirty="0" smtClean="0">
                <a:ea typeface="ＭＳ Ｐゴシック" charset="-128"/>
                <a:cs typeface="ＭＳ Ｐゴシック" charset="-128"/>
              </a:rPr>
              <a:t>(</a:t>
            </a:r>
            <a:r>
              <a:rPr lang="en-US" dirty="0" smtClean="0">
                <a:ea typeface="ＭＳ Ｐゴシック" charset="-128"/>
                <a:cs typeface="ＭＳ Ｐゴシック" charset="-128"/>
                <a:hlinkClick r:id="rId3"/>
              </a:rPr>
              <a:t>http://iswa3.ccmc.gsfc.nasa.gov/wiki/index.php/Glossary/_space_weather</a:t>
            </a:r>
            <a:r>
              <a:rPr lang="en-US" dirty="0" smtClean="0">
                <a:ea typeface="ＭＳ Ｐゴシック" charset="-128"/>
                <a:cs typeface="ＭＳ Ｐゴシック" charset="-128"/>
              </a:rPr>
              <a:t>)</a:t>
            </a:r>
          </a:p>
          <a:p>
            <a:pPr eaLnBrk="1" hangingPunct="1"/>
            <a:endParaRPr lang="en-US" dirty="0" smtClean="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1 </a:t>
            </a:r>
            <a:r>
              <a:rPr lang="en-US" dirty="0" err="1" smtClean="0">
                <a:ea typeface="ＭＳ Ｐゴシック" charset="-128"/>
                <a:cs typeface="ＭＳ Ｐゴシック" charset="-128"/>
              </a:rPr>
              <a:t>nT</a:t>
            </a:r>
            <a:r>
              <a:rPr lang="en-US" dirty="0" smtClean="0">
                <a:ea typeface="ＭＳ Ｐゴシック" charset="-128"/>
                <a:cs typeface="ＭＳ Ｐゴシック" charset="-128"/>
              </a:rPr>
              <a:t> = 10</a:t>
            </a:r>
            <a:r>
              <a:rPr lang="en-US" baseline="30000" dirty="0" smtClean="0">
                <a:ea typeface="ＭＳ Ｐゴシック" charset="-128"/>
                <a:cs typeface="ＭＳ Ｐゴシック" charset="-128"/>
              </a:rPr>
              <a:t> -5 </a:t>
            </a:r>
            <a:r>
              <a:rPr lang="en-US" dirty="0" smtClean="0">
                <a:ea typeface="ＭＳ Ｐゴシック" charset="-128"/>
                <a:cs typeface="ＭＳ Ｐゴシック" charset="-128"/>
              </a:rPr>
              <a:t>Gauss</a:t>
            </a: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16</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b="1" dirty="0" err="1" smtClean="0"/>
              <a:t>Lagrangian</a:t>
            </a:r>
            <a:r>
              <a:rPr lang="en-US" b="1" dirty="0" smtClean="0"/>
              <a:t> points</a:t>
            </a:r>
            <a:r>
              <a:rPr lang="en-US" dirty="0" smtClean="0"/>
              <a:t> (</a:t>
            </a:r>
            <a:r>
              <a:rPr lang="en-US" dirty="0" smtClean="0">
                <a:hlinkClick r:id="rId3" tooltip="Help:IPA for English"/>
              </a:rPr>
              <a:t>/</a:t>
            </a:r>
            <a:r>
              <a:rPr lang="en-US" b="1" dirty="0" smtClean="0"/>
              <a:t>L-points</a:t>
            </a:r>
            <a:r>
              <a:rPr lang="en-US" dirty="0" smtClean="0"/>
              <a:t>) are the five positions in an orbital configuration where a spacecraft  affected only by gravity can </a:t>
            </a:r>
          </a:p>
          <a:p>
            <a:r>
              <a:rPr lang="en-US" dirty="0" smtClean="0"/>
              <a:t>maintain its position relative to the two massive bodies</a:t>
            </a:r>
            <a:r>
              <a:rPr lang="en-US" baseline="0" dirty="0" smtClean="0"/>
              <a:t> (the Earth and the Sun).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can almost  fit 1 solar diameter (~ 200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a:t>
            </a:r>
            <a:r>
              <a:rPr lang="en-US" baseline="0" dirty="0" smtClean="0"/>
              <a:t>) between the Earth and L1.</a:t>
            </a:r>
          </a:p>
          <a:p>
            <a:r>
              <a:rPr lang="en-US" sz="1200" baseline="0" dirty="0" smtClean="0">
                <a:latin typeface="Times New Roman" charset="0"/>
                <a:ea typeface="ＭＳ Ｐゴシック" charset="0"/>
                <a:cs typeface="ＭＳ Ｐゴシック" charset="0"/>
              </a:rPr>
              <a:t>Solar wind monitor ACE is positioned at L1 point. </a:t>
            </a:r>
          </a:p>
          <a:p>
            <a:r>
              <a:rPr lang="en-US" sz="1200" baseline="0" dirty="0" smtClean="0">
                <a:latin typeface="Times New Roman" charset="0"/>
                <a:ea typeface="ＭＳ Ｐゴシック" charset="0"/>
                <a:cs typeface="ＭＳ Ｐゴシック" charset="0"/>
              </a:rPr>
              <a:t>It takes about 30 – 60 min (depending on the speed of the solar wind) for the disturbance observed at L1 to reach the Earth.</a:t>
            </a:r>
            <a:endParaRPr lang="en-US" sz="1200" dirty="0" smtClean="0">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Times New Roman" charset="0"/>
              <a:ea typeface="ＭＳ Ｐゴシック" charset="0"/>
              <a:cs typeface="ＭＳ Ｐゴシック" charset="0"/>
            </a:endParaRPr>
          </a:p>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26</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1 </a:t>
            </a:r>
            <a:r>
              <a:rPr lang="en-US" dirty="0" err="1" smtClean="0">
                <a:ea typeface="ＭＳ Ｐゴシック" charset="-128"/>
                <a:cs typeface="ＭＳ Ｐゴシック" charset="-128"/>
              </a:rPr>
              <a:t>nT</a:t>
            </a:r>
            <a:r>
              <a:rPr lang="en-US" dirty="0" smtClean="0">
                <a:ea typeface="ＭＳ Ｐゴシック" charset="-128"/>
                <a:cs typeface="ＭＳ Ｐゴシック" charset="-128"/>
              </a:rPr>
              <a:t> = 10</a:t>
            </a:r>
            <a:r>
              <a:rPr lang="en-US" baseline="30000" dirty="0" smtClean="0">
                <a:ea typeface="ＭＳ Ｐゴシック" charset="-128"/>
                <a:cs typeface="ＭＳ Ｐゴシック" charset="-128"/>
              </a:rPr>
              <a:t> -5 </a:t>
            </a:r>
            <a:r>
              <a:rPr lang="en-US" dirty="0" smtClean="0">
                <a:ea typeface="ＭＳ Ｐゴシック" charset="-128"/>
                <a:cs typeface="ＭＳ Ｐゴシック" charset="-128"/>
              </a:rPr>
              <a:t>Gauss</a:t>
            </a: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dirty="0" err="1" smtClean="0"/>
              <a:t>Kp</a:t>
            </a:r>
            <a:r>
              <a:rPr lang="en-US" dirty="0" smtClean="0"/>
              <a:t> index indicates the magnitude of geomagnetic disturbance on a 0-9 scale, with zero being very quiet and 9 indicating a major geomagnetic storm. The index has a three-hour cadence. Higher values of </a:t>
            </a:r>
            <a:r>
              <a:rPr lang="en-US" dirty="0" err="1" smtClean="0"/>
              <a:t>Kp</a:t>
            </a:r>
            <a:r>
              <a:rPr lang="en-US" dirty="0" smtClean="0"/>
              <a:t> are associated with geomagnetic storming</a:t>
            </a:r>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31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32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33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t>The Earth's magnetic field is similar to that of a bar magnet  tilted 11 degrees from the spin axis of the Earth.</a:t>
            </a:r>
          </a:p>
          <a:p>
            <a:r>
              <a:rPr lang="en-US" dirty="0" smtClean="0"/>
              <a:t>The magnitude of the</a:t>
            </a:r>
            <a:r>
              <a:rPr lang="en-US" baseline="0" dirty="0" smtClean="0"/>
              <a:t> magnetic field </a:t>
            </a:r>
            <a:r>
              <a:rPr lang="en-US" dirty="0" smtClean="0"/>
              <a:t>varies over the surface of the Earth in the range 0.3 to 0.6 Gauss. </a:t>
            </a:r>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t>The Earth's magnetic field is similar to that of a bar magnet  tilted 11 degrees from the spin axis of the Earth.</a:t>
            </a:r>
          </a:p>
          <a:p>
            <a:r>
              <a:rPr lang="en-US" dirty="0" smtClean="0"/>
              <a:t>The magnitude of the</a:t>
            </a:r>
            <a:r>
              <a:rPr lang="en-US" baseline="0" dirty="0" smtClean="0"/>
              <a:t> </a:t>
            </a:r>
            <a:r>
              <a:rPr lang="en-US" baseline="0" smtClean="0"/>
              <a:t>magnetic </a:t>
            </a:r>
            <a:r>
              <a:rPr lang="en-US" smtClean="0"/>
              <a:t>varies </a:t>
            </a:r>
            <a:r>
              <a:rPr lang="en-US" dirty="0" smtClean="0"/>
              <a:t>over the surface of the Earth in the range 0.3 to 0.6 Gauss. </a:t>
            </a:r>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34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35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r>
              <a:rPr lang="en-US"/>
              <a:t>The Kelvin-Helmholtz instability rises between two fluids between a boundary with a velocity shear.  In the diagram above the velocity in 1 is higher than in 2 creating a very high velocity shear that creates an instability at the boundary.  At the non-linear stage can create a vortex like the one formed in E. (CLICK)</a:t>
            </a:r>
          </a:p>
          <a:p>
            <a:pPr eaLnBrk="1" hangingPunct="1"/>
            <a:endParaRPr lang="en-US"/>
          </a:p>
          <a:p>
            <a:pPr eaLnBrk="1" hangingPunct="1"/>
            <a:r>
              <a:rPr lang="en-US"/>
              <a:t>At the magnetosphere this instability takes place specially on the flanks where the velocity shear is higher.  Predominantly it occurs at high solar wind velocities and northward IMF component. </a:t>
            </a:r>
          </a:p>
          <a:p>
            <a:pPr eaLnBrk="1" hangingPunct="1"/>
            <a:endParaRPr lang="en-US"/>
          </a:p>
          <a:p>
            <a:pPr eaLnBrk="1" hangingPunct="1"/>
            <a:r>
              <a:rPr lang="en-US"/>
              <a:t>Many scientific models have been created to study this two important parameters for this instability:  The fow velocity and the magnetic field.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mn-lt"/>
                <a:ea typeface="+mn-ea"/>
                <a:cs typeface="+mn-cs"/>
              </a:rPr>
              <a:t>Flux Transfer Events (FTE’s) are magnetopause signatures that result from the passage of flux ropes produced by transient bursts of reconnection. They exhibit bipolar signatures in the component of the magnetic field normal to the magnetopause and transient increases or crater-like structures in the magnetic field strength. </a:t>
            </a:r>
          </a:p>
          <a:p>
            <a:pPr>
              <a:defRPr/>
            </a:pPr>
            <a:endParaRPr lang="en-US" dirty="0" smtClean="0">
              <a:latin typeface="+mn-lt"/>
              <a:ea typeface="+mn-ea"/>
              <a:cs typeface="+mn-cs"/>
            </a:endParaRPr>
          </a:p>
        </p:txBody>
      </p:sp>
      <p:sp>
        <p:nvSpPr>
          <p:cNvPr id="72708" name="Slide Number Placeholder 3"/>
          <p:cNvSpPr>
            <a:spLocks noGrp="1"/>
          </p:cNvSpPr>
          <p:nvPr>
            <p:ph type="sldNum" sz="quarter" idx="5"/>
          </p:nvPr>
        </p:nvSpPr>
        <p:spPr>
          <a:noFill/>
        </p:spPr>
        <p:txBody>
          <a:bodyPr/>
          <a:lstStyle/>
          <a:p>
            <a:fld id="{6325EFB6-C8DB-9F41-A9E9-669B9DB943B3}" type="slidenum">
              <a:rPr lang="en-US" smtClean="0"/>
              <a:pPr/>
              <a:t>39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solar wind pushes and stretches Earth’s magnetic field into a vast, comet-shaped region called the magnetosphere. The magnetosphere and Earth’s atmosphere protect us from the solar wind and other kinds of solar and cosmic radiation. </a:t>
            </a:r>
          </a:p>
          <a:p>
            <a:endParaRPr lang="en-US" dirty="0" smtClean="0">
              <a:ea typeface="ＭＳ Ｐゴシック" charset="-128"/>
              <a:cs typeface="ＭＳ Ｐゴシック" charset="-128"/>
            </a:endParaRPr>
          </a:p>
          <a:p>
            <a:r>
              <a:rPr lang="en-US" sz="1200" kern="1200" dirty="0" smtClean="0">
                <a:solidFill>
                  <a:schemeClr val="tx1"/>
                </a:solidFill>
                <a:latin typeface="Times New Roman" charset="0"/>
                <a:ea typeface="ＭＳ Ｐゴシック" pitchFamily="-65" charset="-128"/>
                <a:cs typeface="ＭＳ Ｐゴシック" pitchFamily="-65" charset="-128"/>
              </a:rPr>
              <a:t>Solar wind – Earth’s magnetic field field interaction flatten  the nose (dayside – towards the sun)</a:t>
            </a:r>
            <a:r>
              <a:rPr lang="en-US" sz="1200" kern="1200" baseline="0" dirty="0" smtClean="0">
                <a:solidFill>
                  <a:schemeClr val="tx1"/>
                </a:solidFill>
                <a:latin typeface="Times New Roman" charset="0"/>
                <a:ea typeface="ＭＳ Ｐゴシック" pitchFamily="-65" charset="-128"/>
                <a:cs typeface="ＭＳ Ｐゴシック" pitchFamily="-65" charset="-128"/>
              </a:rPr>
              <a:t> and </a:t>
            </a:r>
            <a:r>
              <a:rPr lang="en-US" sz="1200" kern="1200" dirty="0" smtClean="0">
                <a:solidFill>
                  <a:schemeClr val="tx1"/>
                </a:solidFill>
                <a:latin typeface="Times New Roman" charset="0"/>
                <a:ea typeface="ＭＳ Ｐゴシック" pitchFamily="-65" charset="-128"/>
                <a:cs typeface="ＭＳ Ｐゴシック" pitchFamily="-65" charset="-128"/>
              </a:rPr>
              <a:t> drag field lines to the tail (night-side – away from the sun).</a:t>
            </a:r>
          </a:p>
          <a:p>
            <a:endParaRPr lang="en-US" dirty="0" smtClean="0"/>
          </a:p>
          <a:p>
            <a:r>
              <a:rPr lang="en-US" dirty="0" smtClean="0"/>
              <a:t>The magnetopause separates Earth's magnetic domain from the solar wind and its embedded interplanetary field (IMF). </a:t>
            </a:r>
          </a:p>
          <a:p>
            <a:endParaRPr lang="en-US" dirty="0" smtClean="0"/>
          </a:p>
          <a:p>
            <a:r>
              <a:rPr lang="en-US" dirty="0" smtClean="0"/>
              <a:t>The three-dimensional location of the magnetopause represents a balance of pressures: Pressures of solar-origin (predominantly</a:t>
            </a:r>
            <a:r>
              <a:rPr lang="en-US" baseline="0" dirty="0" smtClean="0"/>
              <a:t> solar wind </a:t>
            </a:r>
            <a:r>
              <a:rPr lang="en-US" dirty="0" smtClean="0"/>
              <a:t>flow ram pressure) balance pressures of Earth-origin (predominantly outward magnetic pressure) at the magnetopause. </a:t>
            </a:r>
            <a:endParaRPr lang="en-US" sz="1200" kern="1200" dirty="0" smtClean="0">
              <a:solidFill>
                <a:schemeClr val="tx1"/>
              </a:solidFill>
              <a:latin typeface="Times New Roman" charset="0"/>
              <a:ea typeface="ＭＳ Ｐゴシック" pitchFamily="-65" charset="-128"/>
              <a:cs typeface="ＭＳ Ｐゴシック" pitchFamily="-65" charset="-128"/>
            </a:endParaRPr>
          </a:p>
          <a:p>
            <a:endParaRPr lang="en-US" dirty="0" smtClean="0"/>
          </a:p>
          <a:p>
            <a:r>
              <a:rPr lang="en-US" dirty="0" smtClean="0">
                <a:ea typeface="ＭＳ Ｐゴシック" charset="-128"/>
                <a:cs typeface="ＭＳ Ｐゴシック" charset="-128"/>
              </a:rPr>
              <a:t>The magnetic field is the shield that protects the Earth from the solar plasma particles because they have difficulty in moving across the magnetic field lines.</a:t>
            </a:r>
          </a:p>
          <a:p>
            <a:r>
              <a:rPr lang="en-US" dirty="0" smtClean="0">
                <a:ea typeface="ＭＳ Ｐゴシック" charset="-128"/>
                <a:cs typeface="ＭＳ Ｐゴシック" charset="-128"/>
              </a:rPr>
              <a:t>If the Earth did not have the magnetic field, continuously blowing solar wind and CMEs would most likely wipe out all the life forms on the Earth. Scientists speculate that something like this could have happened on Mars,  who lost its magnetic field over the time. </a:t>
            </a:r>
          </a:p>
          <a:p>
            <a:endParaRPr lang="en-US" dirty="0" smtClean="0"/>
          </a:p>
          <a:p>
            <a:r>
              <a:rPr lang="en-US" sz="1200" kern="1200" dirty="0" smtClean="0">
                <a:solidFill>
                  <a:schemeClr val="tx1"/>
                </a:solidFill>
                <a:latin typeface="Times New Roman" charset="0"/>
                <a:ea typeface="ＭＳ Ｐゴシック" pitchFamily="-65" charset="-128"/>
                <a:cs typeface="ＭＳ Ｐゴシック" pitchFamily="-65" charset="-128"/>
              </a:rPr>
              <a:t>The Sun-Earth line cross the magnetopause at the Sub-solar point. Magnetopause stand-off</a:t>
            </a:r>
            <a:r>
              <a:rPr lang="en-US" sz="1200" kern="1200" baseline="0" dirty="0" smtClean="0">
                <a:solidFill>
                  <a:schemeClr val="tx1"/>
                </a:solidFill>
                <a:latin typeface="Times New Roman" charset="0"/>
                <a:ea typeface="ＭＳ Ｐゴシック" pitchFamily="-65" charset="-128"/>
                <a:cs typeface="ＭＳ Ｐゴシック" pitchFamily="-65" charset="-128"/>
              </a:rPr>
              <a:t> distance is the distance to the magnetopause sub-solar point.</a:t>
            </a:r>
            <a:endParaRPr lang="en-US" sz="1200" kern="1200" dirty="0" smtClean="0">
              <a:solidFill>
                <a:schemeClr val="tx1"/>
              </a:solidFill>
              <a:latin typeface="Times New Roman" charset="0"/>
              <a:ea typeface="ＭＳ Ｐゴシック" pitchFamily="-65" charset="-128"/>
              <a:cs typeface="ＭＳ Ｐゴシック" pitchFamily="-65" charset="-128"/>
            </a:endParaRPr>
          </a:p>
          <a:p>
            <a:endParaRPr lang="en-US" sz="1200" kern="1200" dirty="0" smtClean="0">
              <a:solidFill>
                <a:schemeClr val="tx1"/>
              </a:solidFill>
              <a:latin typeface="Times New Roman" charset="0"/>
              <a:ea typeface="ＭＳ Ｐゴシック" pitchFamily="-65" charset="-128"/>
              <a:cs typeface="ＭＳ Ｐゴシック" pitchFamily="-65" charset="-128"/>
            </a:endParaRPr>
          </a:p>
          <a:p>
            <a:r>
              <a:rPr lang="en-US" dirty="0" smtClean="0"/>
              <a:t>Under quiet conditions the magnetopause sub-solar</a:t>
            </a:r>
            <a:r>
              <a:rPr lang="en-US" baseline="0" dirty="0" smtClean="0"/>
              <a:t> point  is about </a:t>
            </a:r>
            <a:r>
              <a:rPr lang="en-US" dirty="0" smtClean="0"/>
              <a:t> 10 to 12  Earth’s radii away from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1 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(Earth</a:t>
            </a:r>
            <a:r>
              <a:rPr lang="ja-JP" altLang="en-US" sz="1200" dirty="0" smtClean="0">
                <a:latin typeface="Times New Roman" charset="0"/>
                <a:ea typeface="ＭＳ Ｐゴシック" charset="0"/>
                <a:cs typeface="ＭＳ Ｐゴシック" charset="0"/>
              </a:rPr>
              <a:t>’</a:t>
            </a:r>
            <a:r>
              <a:rPr lang="en-US" altLang="ja-JP" sz="1200" dirty="0" smtClean="0">
                <a:latin typeface="Times New Roman" charset="0"/>
                <a:ea typeface="ＭＳ Ｐゴシック" charset="0"/>
                <a:cs typeface="ＭＳ Ｐゴシック" charset="0"/>
              </a:rPr>
              <a:t>s radius) = 6370 km</a:t>
            </a:r>
          </a:p>
          <a:p>
            <a:r>
              <a:rPr lang="en-US" dirty="0" smtClean="0"/>
              <a:t> In dense solar wind or in the presence of a strong and negative solar wind magnetic field component </a:t>
            </a:r>
            <a:r>
              <a:rPr lang="en-US" dirty="0" err="1" smtClean="0"/>
              <a:t>B</a:t>
            </a:r>
            <a:r>
              <a:rPr lang="en-US" baseline="-25000" dirty="0" err="1" smtClean="0"/>
              <a:t>z</a:t>
            </a:r>
            <a:r>
              <a:rPr lang="en-US" dirty="0" smtClean="0"/>
              <a:t>, the magnetopause can move closer and even cross geosynchronous orbit (distance about 6.7 R</a:t>
            </a:r>
            <a:r>
              <a:rPr lang="en-US" baseline="-25000" dirty="0" smtClean="0"/>
              <a:t>E</a:t>
            </a:r>
            <a:r>
              <a:rPr lang="en-US" dirty="0" smtClean="0"/>
              <a:t>). </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Distances</a:t>
            </a:r>
            <a:r>
              <a:rPr lang="en-US" baseline="0" dirty="0" smtClean="0">
                <a:ea typeface="ＭＳ Ｐゴシック" charset="-128"/>
                <a:cs typeface="ＭＳ Ｐゴシック" charset="-128"/>
              </a:rPr>
              <a:t> in Solar Corona are expressed in Solar radii: 1 – 20 </a:t>
            </a:r>
            <a:r>
              <a:rPr lang="en-US" sz="1200" dirty="0" smtClean="0">
                <a:latin typeface="Times New Roman" charset="0"/>
                <a:ea typeface="ＭＳ Ｐゴシック" charset="0"/>
                <a:cs typeface="ＭＳ Ｐゴシック" charset="0"/>
              </a:rPr>
              <a:t> R</a:t>
            </a:r>
            <a:r>
              <a:rPr lang="en-US" sz="1200" baseline="-25000" dirty="0" smtClean="0">
                <a:latin typeface="Times New Roman" charset="0"/>
                <a:ea typeface="ＭＳ Ｐゴシック" charset="0"/>
                <a:cs typeface="ＭＳ Ｐゴシック" charset="0"/>
              </a:rPr>
              <a:t>S</a:t>
            </a:r>
            <a:r>
              <a:rPr lang="en-US" sz="1200" dirty="0" smtClean="0">
                <a:latin typeface="Times New Roman" charset="0"/>
                <a:ea typeface="ＭＳ Ｐゴシック" charset="0"/>
                <a:cs typeface="ＭＳ Ｐゴシック" charset="0"/>
              </a:rPr>
              <a:t> </a:t>
            </a:r>
            <a:r>
              <a:rPr lang="en-US" baseline="0" dirty="0" smtClean="0">
                <a:ea typeface="ＭＳ Ｐゴシック" charset="-128"/>
                <a:cs typeface="ＭＳ Ｐゴシック" charset="-128"/>
              </a:rPr>
              <a:t> </a:t>
            </a:r>
          </a:p>
          <a:p>
            <a:r>
              <a:rPr lang="en-US" baseline="0" dirty="0" smtClean="0">
                <a:ea typeface="ＭＳ Ｐゴシック" charset="-128"/>
                <a:cs typeface="ＭＳ Ｐゴシック" charset="-128"/>
              </a:rPr>
              <a:t>Solar radius is approximately 100 times larger than the Earth’s radius.</a:t>
            </a:r>
          </a:p>
          <a:p>
            <a:r>
              <a:rPr lang="en-US" baseline="0" dirty="0" smtClean="0">
                <a:ea typeface="ＭＳ Ｐゴシック" charset="-128"/>
                <a:cs typeface="ＭＳ Ｐゴシック" charset="-128"/>
              </a:rPr>
              <a:t>Distances in magnetosphere are expressed in Earth radii.</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charset="-128"/>
                <a:cs typeface="ＭＳ Ｐゴシック" charset="-128"/>
              </a:rPr>
              <a:t>During quit solar wind conditions the sub-solar point of the magnetosphere boundary is at about 10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from the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The</a:t>
            </a:r>
            <a:r>
              <a:rPr lang="en-US" sz="1200" baseline="0" dirty="0" smtClean="0">
                <a:latin typeface="Times New Roman" charset="0"/>
                <a:ea typeface="ＭＳ Ｐゴシック" charset="0"/>
                <a:cs typeface="ＭＳ Ｐゴシック" charset="0"/>
              </a:rPr>
              <a:t> tail width is about 30-40 </a:t>
            </a:r>
            <a:r>
              <a:rPr lang="en-US" sz="1200" dirty="0" err="1" smtClean="0">
                <a:latin typeface="Times New Roman" charset="0"/>
                <a:ea typeface="ＭＳ Ｐゴシック" charset="0"/>
                <a:cs typeface="ＭＳ Ｐゴシック" charset="0"/>
              </a:rPr>
              <a:t>R</a:t>
            </a:r>
            <a:r>
              <a:rPr lang="en-US" sz="1200" baseline="-25000" dirty="0" err="1" smtClean="0">
                <a:latin typeface="Times New Roman" charset="0"/>
                <a:ea typeface="ＭＳ Ｐゴシック" charset="0"/>
                <a:cs typeface="ＭＳ Ｐゴシック" charset="0"/>
              </a:rPr>
              <a:t>E,.</a:t>
            </a:r>
            <a:r>
              <a:rPr lang="en-US" sz="1200" dirty="0" err="1" smtClean="0">
                <a:latin typeface="Times New Roman" charset="0"/>
                <a:ea typeface="ＭＳ Ｐゴシック" charset="0"/>
                <a:cs typeface="ＭＳ Ｐゴシック" charset="0"/>
              </a:rPr>
              <a:t>The</a:t>
            </a:r>
            <a:r>
              <a:rPr lang="en-US" sz="1200" dirty="0" smtClean="0">
                <a:latin typeface="Times New Roman" charset="0"/>
                <a:ea typeface="ＭＳ Ｐゴシック" charset="0"/>
                <a:cs typeface="ＭＳ Ｐゴシック" charset="0"/>
              </a:rPr>
              <a:t> tail length is 1000s 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The</a:t>
            </a:r>
            <a:r>
              <a:rPr lang="en-US" sz="1200" baseline="0" dirty="0" smtClean="0">
                <a:latin typeface="Times New Roman" charset="0"/>
                <a:ea typeface="ＭＳ Ｐゴシック" charset="0"/>
                <a:cs typeface="ＭＳ Ｐゴシック" charset="0"/>
              </a:rPr>
              <a:t> distance to the moon is about 60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 </a:t>
            </a:r>
          </a:p>
          <a:p>
            <a:endParaRPr lang="en-US" dirty="0" smtClean="0">
              <a:ea typeface="ＭＳ Ｐゴシック" charset="-128"/>
              <a:cs typeface="ＭＳ Ｐゴシック" charset="-128"/>
            </a:endParaRP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9</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10</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15</a:t>
            </a:fld>
            <a:endParaRPr lang="en-US" smtClean="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14"/>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png"/><Relationship Id="rId5" Type="http://schemas.openxmlformats.org/officeDocument/2006/relationships/image" Target="../media/image13.gif"/><Relationship Id="rId6" Type="http://schemas.openxmlformats.org/officeDocument/2006/relationships/image" Target="../media/image14.png"/><Relationship Id="rId1" Type="http://schemas.openxmlformats.org/officeDocument/2006/relationships/video" Target="file://localhost/Users/ycollado/Documents2/CUA%20Workshop/Animation-4_410.gif" TargetMode="Externa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1" Type="http://schemas.openxmlformats.org/officeDocument/2006/relationships/video" Target="file://localhost/Users/ycollado/Documents2/CUA%20Workshop/media.mp4" TargetMode="Externa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7" Type="http://schemas.openxmlformats.org/officeDocument/2006/relationships/image" Target="../media/image24.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video" Target="file://localhost/Users/ycollado/Desktop/SW%20REDI%202015/BeltsPlasmapauseParticles_HD1080.mov" TargetMode="External"/><Relationship Id="rId2" Type="http://schemas.openxmlformats.org/officeDocument/2006/relationships/slideLayout" Target="../slideLayouts/slideLayout7.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video" Target="file://localhost/Users/ycollado/Desktop/SW%20REDI%202015/20150626025619_512_aia_0193.mp4" TargetMode="Externa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gif"/><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tiff"/><Relationship Id="rId5" Type="http://schemas.openxmlformats.org/officeDocument/2006/relationships/image" Target="../media/image35.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tiff"/><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e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video" Target="file://localhost/Users/ycollado/Desktop/SW%20REDI%202015/SDOargo_rotorzoom_iPod.m4v" TargetMode="Externa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missionscience.nasa.gov/sun/sunVideo_04magnetosphere.html" TargetMode="Externa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goo.gl/V0JjxV" TargetMode="Externa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0.png"/><Relationship Id="rId5" Type="http://schemas.openxmlformats.org/officeDocument/2006/relationships/image" Target="../media/image61.jpeg"/><Relationship Id="rId1" Type="http://schemas.openxmlformats.org/officeDocument/2006/relationships/video" Target="file://localhost/Users/ycollado/Movies/Movie_1_Vortexdescription%20(Converted).mov" TargetMode="Externa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gif"/><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png"/><Relationship Id="rId1" Type="http://schemas.openxmlformats.org/officeDocument/2006/relationships/video" Target="file://localhost/Users/ycollado/Desktop/SW%20REDI%202015/G2013-048_May_1_Helio_Fleet_FINAL.mov" TargetMode="Externa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df"/><Relationship Id="rId5" Type="http://schemas.openxmlformats.org/officeDocument/2006/relationships/image" Target="../media/image68.png"/><Relationship Id="rId6" Type="http://schemas.openxmlformats.org/officeDocument/2006/relationships/image" Target="../media/image69.pdf"/><Relationship Id="rId7" Type="http://schemas.openxmlformats.org/officeDocument/2006/relationships/image" Target="../media/image70.png"/><Relationship Id="rId8" Type="http://schemas.openxmlformats.org/officeDocument/2006/relationships/image" Target="../media/image71.pdf"/><Relationship Id="rId9"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5.pd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df"/><Relationship Id="rId3"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video" Target="%255CUsers%255Caxpulkki%255Cprojects%255CCUA%255CGraduateProgram%255CSpaceWeatherCourse_Fall2012%255C10809_STEREO_Integration_H264_Best_1280x720_59.94.mov" TargetMode="External"/><Relationship Id="rId2" Type="http://schemas.openxmlformats.org/officeDocument/2006/relationships/slideLayout" Target="../slideLayouts/slideLayout7.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video" Target="file://localhost/Users/ycollado/Documents/Education%20Outreach/SOHO_Apr01.mov" TargetMode="External"/><Relationship Id="rId2" Type="http://schemas.openxmlformats.org/officeDocument/2006/relationships/slideLayout" Target="../slideLayouts/slideLayout7.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17410" name="Line 11"/>
          <p:cNvSpPr>
            <a:spLocks noChangeShapeType="1"/>
          </p:cNvSpPr>
          <p:nvPr/>
        </p:nvSpPr>
        <p:spPr bwMode="auto">
          <a:xfrm>
            <a:off x="381000" y="5867400"/>
            <a:ext cx="8458200" cy="0"/>
          </a:xfrm>
          <a:prstGeom prst="line">
            <a:avLst/>
          </a:prstGeom>
          <a:noFill/>
          <a:ln w="57150" cmpd="thickThin">
            <a:solidFill>
              <a:schemeClr val="tx1"/>
            </a:solidFill>
            <a:round/>
            <a:headEnd/>
            <a:tailEnd/>
          </a:ln>
        </p:spPr>
        <p:txBody>
          <a:bodyPr wrap="none" anchor="ctr">
            <a:prstTxWarp prst="textNoShape">
              <a:avLst/>
            </a:prstTxWarp>
          </a:bodyPr>
          <a:lstStyle/>
          <a:p>
            <a:endParaRPr lang="en-US"/>
          </a:p>
        </p:txBody>
      </p:sp>
      <p:sp>
        <p:nvSpPr>
          <p:cNvPr id="17411" name="Text Box 12"/>
          <p:cNvSpPr txBox="1">
            <a:spLocks noChangeArrowheads="1"/>
          </p:cNvSpPr>
          <p:nvPr/>
        </p:nvSpPr>
        <p:spPr bwMode="auto">
          <a:xfrm>
            <a:off x="2895600" y="1066800"/>
            <a:ext cx="5943600" cy="2585323"/>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b="1" i="1" dirty="0" smtClean="0">
                <a:latin typeface="+mj-lt"/>
              </a:rPr>
              <a:t>Sun-Earth Connection;</a:t>
            </a:r>
            <a:endParaRPr lang="en-US" sz="3600" b="1" i="1" dirty="0" smtClean="0">
              <a:latin typeface="+mj-lt"/>
            </a:endParaRPr>
          </a:p>
          <a:p>
            <a:pPr algn="ctr">
              <a:spcBef>
                <a:spcPct val="50000"/>
              </a:spcBef>
            </a:pPr>
            <a:r>
              <a:rPr lang="en-US" sz="3600" b="1" i="1" dirty="0" smtClean="0">
                <a:latin typeface="+mj-lt"/>
              </a:rPr>
              <a:t>The Earth’s </a:t>
            </a:r>
            <a:r>
              <a:rPr lang="en-US" sz="3600" b="1" i="1" dirty="0" smtClean="0">
                <a:latin typeface="+mj-lt"/>
              </a:rPr>
              <a:t>Magnetosphere and the </a:t>
            </a:r>
            <a:r>
              <a:rPr lang="en-US" sz="3600" b="1" i="1" dirty="0" smtClean="0">
                <a:latin typeface="+mj-lt"/>
              </a:rPr>
              <a:t>Importance </a:t>
            </a:r>
            <a:r>
              <a:rPr lang="en-US" sz="3600" b="1" i="1" dirty="0" smtClean="0">
                <a:latin typeface="+mj-lt"/>
              </a:rPr>
              <a:t>of Space Weather</a:t>
            </a:r>
            <a:endParaRPr lang="en-US" sz="3600" b="1" i="1" dirty="0">
              <a:latin typeface="+mj-lt"/>
            </a:endParaRPr>
          </a:p>
        </p:txBody>
      </p:sp>
      <p:sp>
        <p:nvSpPr>
          <p:cNvPr id="17412" name="Text Box 13"/>
          <p:cNvSpPr txBox="1">
            <a:spLocks noChangeArrowheads="1"/>
          </p:cNvSpPr>
          <p:nvPr/>
        </p:nvSpPr>
        <p:spPr bwMode="auto">
          <a:xfrm>
            <a:off x="3581400" y="4495800"/>
            <a:ext cx="4800600" cy="132343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smtClean="0">
                <a:latin typeface="+mn-lt"/>
              </a:rPr>
              <a:t>CCMC/SWRC</a:t>
            </a:r>
          </a:p>
          <a:p>
            <a:pPr algn="ctr">
              <a:spcBef>
                <a:spcPct val="50000"/>
              </a:spcBef>
            </a:pPr>
            <a:r>
              <a:rPr lang="en-US" sz="2000" b="1" dirty="0" smtClean="0">
                <a:latin typeface="+mn-lt"/>
              </a:rPr>
              <a:t>NASA </a:t>
            </a:r>
            <a:r>
              <a:rPr lang="en-US" sz="2000" b="1" dirty="0">
                <a:latin typeface="+mn-lt"/>
              </a:rPr>
              <a:t>Goddard Space Flight </a:t>
            </a:r>
            <a:r>
              <a:rPr lang="en-US" sz="2000" b="1" dirty="0" smtClean="0">
                <a:latin typeface="+mn-lt"/>
              </a:rPr>
              <a:t>Center</a:t>
            </a:r>
          </a:p>
          <a:p>
            <a:pPr algn="ctr">
              <a:spcBef>
                <a:spcPct val="50000"/>
              </a:spcBef>
            </a:pPr>
            <a:r>
              <a:rPr lang="en-US" sz="2000" b="1" dirty="0" smtClean="0">
                <a:latin typeface="+mn-lt"/>
              </a:rPr>
              <a:t>Thanks to the CCMC/SWRC team</a:t>
            </a:r>
            <a:endParaRPr lang="en-US" sz="2000" b="1" dirty="0">
              <a:latin typeface="+mn-lt"/>
            </a:endParaRPr>
          </a:p>
        </p:txBody>
      </p:sp>
      <p:pic>
        <p:nvPicPr>
          <p:cNvPr id="17417" name="Picture 28" descr="CCMC-log-words-right copy"/>
          <p:cNvPicPr>
            <a:picLocks noChangeAspect="1" noChangeArrowheads="1"/>
          </p:cNvPicPr>
          <p:nvPr/>
        </p:nvPicPr>
        <p:blipFill>
          <a:blip r:embed="rId3"/>
          <a:srcRect/>
          <a:stretch>
            <a:fillRect/>
          </a:stretch>
        </p:blipFill>
        <p:spPr bwMode="auto">
          <a:xfrm>
            <a:off x="228600" y="762000"/>
            <a:ext cx="2526926" cy="1752600"/>
          </a:xfrm>
          <a:prstGeom prst="rect">
            <a:avLst/>
          </a:prstGeom>
          <a:noFill/>
          <a:ln w="9525">
            <a:noFill/>
            <a:miter lim="800000"/>
            <a:headEnd/>
            <a:tailEnd/>
          </a:ln>
        </p:spPr>
      </p:pic>
      <p:pic>
        <p:nvPicPr>
          <p:cNvPr id="17419" name="Picture 27" descr="swcLogo.png"/>
          <p:cNvPicPr>
            <a:picLocks noChangeAspect="1"/>
          </p:cNvPicPr>
          <p:nvPr/>
        </p:nvPicPr>
        <p:blipFill>
          <a:blip r:embed="rId4"/>
          <a:srcRect/>
          <a:stretch>
            <a:fillRect/>
          </a:stretch>
        </p:blipFill>
        <p:spPr bwMode="auto">
          <a:xfrm>
            <a:off x="304800" y="3505200"/>
            <a:ext cx="1447800" cy="1447800"/>
          </a:xfrm>
          <a:prstGeom prst="rect">
            <a:avLst/>
          </a:prstGeom>
          <a:noFill/>
          <a:ln w="9525">
            <a:noFill/>
            <a:miter lim="800000"/>
            <a:headEnd/>
            <a:tailEnd/>
          </a:ln>
        </p:spPr>
      </p:pic>
      <p:sp>
        <p:nvSpPr>
          <p:cNvPr id="17420" name="Rectangle 28"/>
          <p:cNvSpPr>
            <a:spLocks noChangeArrowheads="1"/>
          </p:cNvSpPr>
          <p:nvPr/>
        </p:nvSpPr>
        <p:spPr bwMode="auto">
          <a:xfrm>
            <a:off x="1905000" y="3657600"/>
            <a:ext cx="1219200" cy="1200329"/>
          </a:xfrm>
          <a:prstGeom prst="rect">
            <a:avLst/>
          </a:prstGeom>
          <a:noFill/>
          <a:ln w="9525">
            <a:noFill/>
            <a:miter lim="800000"/>
            <a:headEnd/>
            <a:tailEnd/>
          </a:ln>
        </p:spPr>
        <p:txBody>
          <a:bodyPr wrap="square">
            <a:prstTxWarp prst="textNoShape">
              <a:avLst/>
            </a:prstTxWarp>
            <a:spAutoFit/>
          </a:bodyPr>
          <a:lstStyle/>
          <a:p>
            <a:r>
              <a:rPr lang="en-US" sz="1800" b="1" dirty="0" smtClean="0">
                <a:latin typeface="Helvetica Neue Light" charset="0"/>
              </a:rPr>
              <a:t>S</a:t>
            </a:r>
            <a:r>
              <a:rPr lang="en-US" sz="1800" dirty="0" smtClean="0">
                <a:latin typeface="Helvetica Neue Light" charset="0"/>
              </a:rPr>
              <a:t>pace </a:t>
            </a:r>
            <a:endParaRPr lang="en-US" sz="1800" dirty="0">
              <a:latin typeface="Helvetica Neue Light" charset="0"/>
            </a:endParaRPr>
          </a:p>
          <a:p>
            <a:r>
              <a:rPr lang="en-US" sz="1800" b="1" dirty="0">
                <a:latin typeface="Helvetica Neue Light" charset="0"/>
              </a:rPr>
              <a:t>W</a:t>
            </a:r>
            <a:r>
              <a:rPr lang="en-US" sz="1800" dirty="0">
                <a:latin typeface="Helvetica Neue Light" charset="0"/>
              </a:rPr>
              <a:t>eather </a:t>
            </a:r>
            <a:endParaRPr lang="en-US" sz="1800" dirty="0" smtClean="0">
              <a:latin typeface="Helvetica Neue Light" charset="0"/>
            </a:endParaRPr>
          </a:p>
          <a:p>
            <a:r>
              <a:rPr lang="en-US" sz="1800" b="1" dirty="0" smtClean="0">
                <a:latin typeface="Helvetica Neue Light" charset="0"/>
              </a:rPr>
              <a:t>Research</a:t>
            </a:r>
          </a:p>
          <a:p>
            <a:r>
              <a:rPr lang="en-US" sz="1800" b="1" dirty="0" smtClean="0">
                <a:latin typeface="Helvetica Neue Light" charset="0"/>
              </a:rPr>
              <a:t>C</a:t>
            </a:r>
            <a:r>
              <a:rPr lang="en-US" sz="1800" dirty="0" smtClean="0">
                <a:latin typeface="Helvetica Neue Light" charset="0"/>
              </a:rPr>
              <a:t>enter</a:t>
            </a:r>
            <a:endParaRPr lang="en-US" sz="1800" dirty="0">
              <a:latin typeface="Helvetica Neue Light" charset="0"/>
            </a:endParaRPr>
          </a:p>
        </p:txBody>
      </p:sp>
      <p:pic>
        <p:nvPicPr>
          <p:cNvPr id="17421" name="Picture 29" descr="meatball 1.jpg"/>
          <p:cNvPicPr>
            <a:picLocks noChangeAspect="1"/>
          </p:cNvPicPr>
          <p:nvPr/>
        </p:nvPicPr>
        <p:blipFill>
          <a:blip r:embed="rId5"/>
          <a:srcRect/>
          <a:stretch>
            <a:fillRect/>
          </a:stretch>
        </p:blipFill>
        <p:spPr bwMode="auto">
          <a:xfrm>
            <a:off x="6934200" y="152400"/>
            <a:ext cx="990600" cy="841571"/>
          </a:xfrm>
          <a:prstGeom prst="rect">
            <a:avLst/>
          </a:prstGeom>
          <a:ln w="9525">
            <a:solidFill>
              <a:srgbClr val="0EE2FF"/>
            </a:solidFill>
            <a:miter lim="800000"/>
            <a:headEnd/>
            <a:tailEnd/>
          </a:ln>
        </p:spPr>
      </p:pic>
      <p:pic>
        <p:nvPicPr>
          <p:cNvPr id="14" name="Picture 13" descr="Untitled.tiff"/>
          <p:cNvPicPr>
            <a:picLocks noChangeAspect="1"/>
          </p:cNvPicPr>
          <p:nvPr/>
        </p:nvPicPr>
        <p:blipFill>
          <a:blip r:embed="rId6"/>
          <a:stretch>
            <a:fillRect/>
          </a:stretch>
        </p:blipFill>
        <p:spPr>
          <a:xfrm>
            <a:off x="7924800" y="76200"/>
            <a:ext cx="1143000" cy="950495"/>
          </a:xfrm>
          <a:prstGeom prst="rect">
            <a:avLst/>
          </a:prstGeom>
        </p:spPr>
      </p:pic>
      <p:sp>
        <p:nvSpPr>
          <p:cNvPr id="10" name="TextBox 9"/>
          <p:cNvSpPr txBox="1"/>
          <p:nvPr/>
        </p:nvSpPr>
        <p:spPr>
          <a:xfrm>
            <a:off x="3192071" y="3581400"/>
            <a:ext cx="5570929" cy="830997"/>
          </a:xfrm>
          <a:prstGeom prst="rect">
            <a:avLst/>
          </a:prstGeom>
          <a:noFill/>
        </p:spPr>
        <p:txBody>
          <a:bodyPr wrap="square" rtlCol="0">
            <a:spAutoFit/>
          </a:bodyPr>
          <a:lstStyle/>
          <a:p>
            <a:pPr algn="ctr"/>
            <a:r>
              <a:rPr lang="en-US" dirty="0" smtClean="0">
                <a:latin typeface="Athelas Regular"/>
                <a:cs typeface="Athelas Regular"/>
              </a:rPr>
              <a:t>Presented by:</a:t>
            </a:r>
          </a:p>
          <a:p>
            <a:pPr algn="ctr"/>
            <a:r>
              <a:rPr lang="en-US" dirty="0" smtClean="0">
                <a:latin typeface="Athelas Regular"/>
                <a:cs typeface="Athelas Regular"/>
              </a:rPr>
              <a:t>Dr. </a:t>
            </a:r>
            <a:r>
              <a:rPr lang="en-US" dirty="0" err="1" smtClean="0">
                <a:latin typeface="Athelas Regular"/>
                <a:cs typeface="Athelas Regular"/>
              </a:rPr>
              <a:t>Yaireska</a:t>
            </a:r>
            <a:r>
              <a:rPr lang="en-US" dirty="0" smtClean="0">
                <a:latin typeface="Athelas Regular"/>
                <a:cs typeface="Athelas Regular"/>
              </a:rPr>
              <a:t> (</a:t>
            </a:r>
            <a:r>
              <a:rPr lang="en-US" dirty="0" err="1" smtClean="0">
                <a:latin typeface="Athelas Regular"/>
                <a:cs typeface="Athelas Regular"/>
              </a:rPr>
              <a:t>Yari</a:t>
            </a:r>
            <a:r>
              <a:rPr lang="en-US" dirty="0" smtClean="0">
                <a:latin typeface="Athelas Regular"/>
                <a:cs typeface="Athelas Regular"/>
              </a:rPr>
              <a:t>) </a:t>
            </a:r>
            <a:r>
              <a:rPr lang="en-US" dirty="0" err="1" smtClean="0">
                <a:latin typeface="Athelas Regular"/>
                <a:cs typeface="Athelas Regular"/>
              </a:rPr>
              <a:t>Collado</a:t>
            </a:r>
            <a:r>
              <a:rPr lang="en-US" dirty="0" smtClean="0">
                <a:latin typeface="Athelas Regular"/>
                <a:cs typeface="Athelas Regular"/>
              </a:rPr>
              <a:t>-Vega</a:t>
            </a:r>
            <a:endParaRPr lang="en-US" dirty="0">
              <a:latin typeface="Athelas Regular"/>
              <a:cs typeface="Athelas Regul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83403"/>
            <a:ext cx="6095999" cy="1077218"/>
          </a:xfrm>
          <a:prstGeom prst="rect">
            <a:avLst/>
          </a:prstGeom>
          <a:noFill/>
          <a:ln w="9525">
            <a:noFill/>
            <a:miter lim="800000"/>
            <a:headEnd/>
            <a:tailEnd/>
          </a:ln>
        </p:spPr>
        <p:txBody>
          <a:bodyPr wrap="square">
            <a:prstTxWarp prst="textNoShape">
              <a:avLst/>
            </a:prstTxWarp>
            <a:spAutoFit/>
          </a:bodyPr>
          <a:lstStyle/>
          <a:p>
            <a:pPr algn="ctr"/>
            <a:r>
              <a:rPr lang="en-US" sz="3200" b="1" dirty="0" smtClean="0">
                <a:latin typeface="+mn-lt"/>
                <a:ea typeface="Helvetica" charset="0"/>
                <a:cs typeface="Helvetica" charset="0"/>
              </a:rPr>
              <a:t>Magnetosphere for Southward and Northward IMF Orientation </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14" name="Picture 13" descr="mp06.gif"/>
          <p:cNvPicPr>
            <a:picLocks noChangeAspect="1"/>
          </p:cNvPicPr>
          <p:nvPr/>
        </p:nvPicPr>
        <p:blipFill>
          <a:blip r:embed="rId5"/>
          <a:stretch>
            <a:fillRect/>
          </a:stretch>
        </p:blipFill>
        <p:spPr>
          <a:xfrm>
            <a:off x="4114800" y="1447800"/>
            <a:ext cx="4267200" cy="4559474"/>
          </a:xfrm>
          <a:prstGeom prst="rect">
            <a:avLst/>
          </a:prstGeom>
        </p:spPr>
      </p:pic>
      <p:pic>
        <p:nvPicPr>
          <p:cNvPr id="8" name="Animation-4_410.gif">
            <a:hlinkClick r:id="" action="ppaction://media"/>
          </p:cNvPr>
          <p:cNvPicPr/>
          <p:nvPr>
            <a:videoFile r:link="rId1"/>
          </p:nvPr>
        </p:nvPicPr>
        <p:blipFill>
          <a:blip r:embed="rId6"/>
          <a:stretch>
            <a:fillRect/>
          </a:stretch>
        </p:blipFill>
        <p:spPr>
          <a:xfrm>
            <a:off x="228600" y="2286000"/>
            <a:ext cx="3736788" cy="2324100"/>
          </a:xfrm>
          <a:prstGeom prst="rect">
            <a:avLst/>
          </a:prstGeom>
        </p:spPr>
      </p:pic>
      <p:sp>
        <p:nvSpPr>
          <p:cNvPr id="9" name="TextBox 8"/>
          <p:cNvSpPr txBox="1"/>
          <p:nvPr/>
        </p:nvSpPr>
        <p:spPr>
          <a:xfrm>
            <a:off x="533400" y="5181600"/>
            <a:ext cx="3116057" cy="461665"/>
          </a:xfrm>
          <a:prstGeom prst="rect">
            <a:avLst/>
          </a:prstGeom>
          <a:noFill/>
        </p:spPr>
        <p:txBody>
          <a:bodyPr wrap="none" rtlCol="0">
            <a:spAutoFit/>
          </a:bodyPr>
          <a:lstStyle/>
          <a:p>
            <a:r>
              <a:rPr lang="en-US" dirty="0" smtClean="0"/>
              <a:t>Magnetic Reconnection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27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3" name="media.mp4">
            <a:hlinkClick r:id="" action="ppaction://media"/>
          </p:cNvPr>
          <p:cNvPicPr/>
          <p:nvPr>
            <a:videoFile r:link="rId1"/>
          </p:nvPr>
        </p:nvPicPr>
        <p:blipFill>
          <a:blip r:embed="rId4"/>
          <a:stretch>
            <a:fillRect/>
          </a:stretch>
        </p:blipFill>
        <p:spPr>
          <a:xfrm>
            <a:off x="838200" y="1143000"/>
            <a:ext cx="7518400" cy="5638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762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Magnetosphere:</a:t>
            </a:r>
            <a:r>
              <a:rPr lang="en-US" sz="3200" dirty="0" smtClean="0">
                <a:solidFill>
                  <a:srgbClr val="0000FF"/>
                </a:solidFill>
                <a:latin typeface="+mn-lt"/>
                <a:ea typeface="ＭＳ Ｐゴシック" charset="0"/>
                <a:cs typeface="ＭＳ Ｐゴシック" charset="0"/>
              </a:rPr>
              <a:t> </a:t>
            </a:r>
          </a:p>
          <a:p>
            <a:r>
              <a:rPr lang="en-US" sz="3200" dirty="0" smtClean="0">
                <a:solidFill>
                  <a:srgbClr val="0000FF"/>
                </a:solidFill>
                <a:latin typeface="+mn-lt"/>
                <a:ea typeface="ＭＳ Ｐゴシック" charset="0"/>
                <a:cs typeface="ＭＳ Ｐゴシック" charset="0"/>
              </a:rPr>
              <a:t>Northward IMF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pic>
        <p:nvPicPr>
          <p:cNvPr id="3" name="Picture 2" descr="North.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52600" y="1816100"/>
            <a:ext cx="6040196" cy="3670300"/>
          </a:xfrm>
          <a:prstGeom prst="rect">
            <a:avLst/>
          </a:prstGeom>
        </p:spPr>
      </p:pic>
      <p:sp>
        <p:nvSpPr>
          <p:cNvPr id="10" name="TextBox 9"/>
          <p:cNvSpPr txBox="1"/>
          <p:nvPr/>
        </p:nvSpPr>
        <p:spPr>
          <a:xfrm>
            <a:off x="76200" y="54864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sp>
        <p:nvSpPr>
          <p:cNvPr id="7" name="TextBox 6"/>
          <p:cNvSpPr txBox="1"/>
          <p:nvPr/>
        </p:nvSpPr>
        <p:spPr>
          <a:xfrm>
            <a:off x="8458319" y="32120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8" name="Straight Arrow Connector 7"/>
          <p:cNvCxnSpPr/>
          <p:nvPr/>
        </p:nvCxnSpPr>
        <p:spPr>
          <a:xfrm>
            <a:off x="8534400" y="30480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22288" y="3200400"/>
            <a:ext cx="457200" cy="1588"/>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22288" y="2743200"/>
            <a:ext cx="0" cy="457200"/>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08356" y="1371600"/>
            <a:ext cx="2001444" cy="707886"/>
          </a:xfrm>
          <a:prstGeom prst="rect">
            <a:avLst/>
          </a:prstGeom>
          <a:noFill/>
        </p:spPr>
        <p:txBody>
          <a:bodyPr wrap="none" rtlCol="0">
            <a:spAutoFit/>
          </a:bodyPr>
          <a:lstStyle/>
          <a:p>
            <a:r>
              <a:rPr lang="en-US" sz="2000" dirty="0"/>
              <a:t>X</a:t>
            </a:r>
            <a:r>
              <a:rPr lang="en-US" sz="2000" dirty="0" smtClean="0"/>
              <a:t>: Earth to Sun</a:t>
            </a:r>
          </a:p>
          <a:p>
            <a:r>
              <a:rPr lang="en-US" sz="2000" dirty="0" smtClean="0"/>
              <a:t>Z: South to North</a:t>
            </a:r>
            <a:endParaRPr lang="en-US" sz="2000" dirty="0"/>
          </a:p>
        </p:txBody>
      </p:sp>
      <p:sp>
        <p:nvSpPr>
          <p:cNvPr id="4" name="TextBox 3"/>
          <p:cNvSpPr txBox="1"/>
          <p:nvPr/>
        </p:nvSpPr>
        <p:spPr>
          <a:xfrm>
            <a:off x="152400" y="2514600"/>
            <a:ext cx="341334" cy="400110"/>
          </a:xfrm>
          <a:prstGeom prst="rect">
            <a:avLst/>
          </a:prstGeom>
          <a:noFill/>
        </p:spPr>
        <p:txBody>
          <a:bodyPr wrap="none" rtlCol="0">
            <a:spAutoFit/>
          </a:bodyPr>
          <a:lstStyle/>
          <a:p>
            <a:r>
              <a:rPr lang="en-US" sz="2000" dirty="0"/>
              <a:t>Z</a:t>
            </a:r>
          </a:p>
        </p:txBody>
      </p:sp>
      <p:sp>
        <p:nvSpPr>
          <p:cNvPr id="14" name="TextBox 13"/>
          <p:cNvSpPr txBox="1"/>
          <p:nvPr/>
        </p:nvSpPr>
        <p:spPr>
          <a:xfrm>
            <a:off x="838200" y="3257490"/>
            <a:ext cx="369888" cy="400110"/>
          </a:xfrm>
          <a:prstGeom prst="rect">
            <a:avLst/>
          </a:prstGeom>
          <a:noFill/>
        </p:spPr>
        <p:txBody>
          <a:bodyPr wrap="none" rtlCol="0">
            <a:spAutoFit/>
          </a:bodyPr>
          <a:lstStyle/>
          <a:p>
            <a:r>
              <a:rPr lang="en-US" sz="2000" dirty="0" smtClean="0"/>
              <a:t>X</a:t>
            </a:r>
            <a:endParaRPr lang="en-US"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404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762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Magnetosphere:</a:t>
            </a:r>
            <a:r>
              <a:rPr lang="en-US" sz="3200" dirty="0" smtClean="0">
                <a:solidFill>
                  <a:srgbClr val="0000FF"/>
                </a:solidFill>
                <a:latin typeface="+mn-lt"/>
                <a:ea typeface="ＭＳ Ｐゴシック" charset="0"/>
                <a:cs typeface="ＭＳ Ｐゴシック" charset="0"/>
              </a:rPr>
              <a:t> </a:t>
            </a:r>
          </a:p>
          <a:p>
            <a:r>
              <a:rPr lang="en-US" sz="3200" dirty="0" smtClean="0">
                <a:solidFill>
                  <a:srgbClr val="0000FF"/>
                </a:solidFill>
                <a:latin typeface="+mn-lt"/>
                <a:ea typeface="ＭＳ Ｐゴシック" charset="0"/>
                <a:cs typeface="ＭＳ Ｐゴシック" charset="0"/>
              </a:rPr>
              <a:t>Southward IMF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sp>
        <p:nvSpPr>
          <p:cNvPr id="10" name="TextBox 9"/>
          <p:cNvSpPr txBox="1"/>
          <p:nvPr/>
        </p:nvSpPr>
        <p:spPr>
          <a:xfrm>
            <a:off x="76200" y="54864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pic>
        <p:nvPicPr>
          <p:cNvPr id="2" name="Picture 1" descr="South.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97000" y="1524000"/>
            <a:ext cx="6350000" cy="37973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4008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6" name="Title 1"/>
          <p:cNvSpPr txBox="1">
            <a:spLocks/>
          </p:cNvSpPr>
          <p:nvPr/>
        </p:nvSpPr>
        <p:spPr>
          <a:xfrm>
            <a:off x="838200" y="76200"/>
            <a:ext cx="7467600" cy="868362"/>
          </a:xfrm>
          <a:prstGeom prst="rect">
            <a:avLst/>
          </a:prstGeom>
          <a:ln>
            <a:miter lim="800000"/>
            <a:headEnd/>
            <a:tailEnd/>
          </a:ln>
          <a:extLst/>
        </p:spPr>
        <p:txBody>
          <a:bodyPr>
            <a:noAutofit/>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pPr>
              <a:defRPr/>
            </a:pPr>
            <a:r>
              <a:rPr lang="en-US" sz="3200" dirty="0" smtClean="0">
                <a:ln>
                  <a:solidFill>
                    <a:schemeClr val="tx1"/>
                  </a:solidFill>
                </a:ln>
                <a:solidFill>
                  <a:srgbClr val="000000"/>
                </a:solidFill>
                <a:latin typeface="+mn-lt"/>
              </a:rPr>
              <a:t>Magnetosphere </a:t>
            </a:r>
          </a:p>
          <a:p>
            <a:pPr>
              <a:defRPr/>
            </a:pPr>
            <a:r>
              <a:rPr lang="en-US" sz="3200" dirty="0" smtClean="0">
                <a:ln>
                  <a:solidFill>
                    <a:schemeClr val="tx1"/>
                  </a:solidFill>
                </a:ln>
                <a:solidFill>
                  <a:srgbClr val="000000"/>
                </a:solidFill>
                <a:latin typeface="+mn-lt"/>
              </a:rPr>
              <a:t>in Different Cut Planes </a:t>
            </a:r>
            <a:r>
              <a:rPr lang="en-US" sz="3200" dirty="0" smtClean="0">
                <a:solidFill>
                  <a:srgbClr val="000000"/>
                </a:solidFill>
                <a:latin typeface="+mn-lt"/>
              </a:rPr>
              <a:t/>
            </a:r>
            <a:br>
              <a:rPr lang="en-US" sz="3200" dirty="0" smtClean="0">
                <a:solidFill>
                  <a:srgbClr val="000000"/>
                </a:solidFill>
                <a:latin typeface="+mn-lt"/>
              </a:rPr>
            </a:br>
            <a:endParaRPr lang="en-US" sz="3200" dirty="0">
              <a:solidFill>
                <a:srgbClr val="000000"/>
              </a:solidFill>
              <a:latin typeface="+mn-lt"/>
            </a:endParaRPr>
          </a:p>
        </p:txBody>
      </p:sp>
      <p:pic>
        <p:nvPicPr>
          <p:cNvPr id="7" name="Picture 4" descr="idl_23986_Mag_J.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295400"/>
            <a:ext cx="4143375" cy="2667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5" descr="idl_25312_Mag_J_XY.gi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81625" y="1270000"/>
            <a:ext cx="3381375" cy="28527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6" descr="idl_28072_Mag_Cross2.gif"/>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0" y="4503738"/>
            <a:ext cx="3279775" cy="23542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 name="TextBox 7"/>
          <p:cNvSpPr txBox="1">
            <a:spLocks noChangeArrowheads="1"/>
          </p:cNvSpPr>
          <p:nvPr/>
        </p:nvSpPr>
        <p:spPr bwMode="auto">
          <a:xfrm>
            <a:off x="914400" y="1143000"/>
            <a:ext cx="2590800" cy="40011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dirty="0" err="1"/>
              <a:t>meridional</a:t>
            </a:r>
            <a:r>
              <a:rPr lang="en-US" sz="2000" dirty="0"/>
              <a:t> cut Y=0</a:t>
            </a:r>
          </a:p>
        </p:txBody>
      </p:sp>
      <p:sp>
        <p:nvSpPr>
          <p:cNvPr id="11" name="TextBox 8"/>
          <p:cNvSpPr txBox="1">
            <a:spLocks noChangeArrowheads="1"/>
          </p:cNvSpPr>
          <p:nvPr/>
        </p:nvSpPr>
        <p:spPr bwMode="auto">
          <a:xfrm>
            <a:off x="5791200" y="1143000"/>
            <a:ext cx="2514600" cy="46166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t> </a:t>
            </a:r>
            <a:r>
              <a:rPr lang="en-US" sz="2000" dirty="0"/>
              <a:t>equatorial cut Z=0</a:t>
            </a:r>
            <a:r>
              <a:rPr lang="en-US" dirty="0"/>
              <a:t>       </a:t>
            </a:r>
          </a:p>
        </p:txBody>
      </p:sp>
      <p:sp>
        <p:nvSpPr>
          <p:cNvPr id="12" name="TextBox 9"/>
          <p:cNvSpPr txBox="1">
            <a:spLocks noChangeArrowheads="1"/>
          </p:cNvSpPr>
          <p:nvPr/>
        </p:nvSpPr>
        <p:spPr bwMode="auto">
          <a:xfrm>
            <a:off x="3962400" y="5177135"/>
            <a:ext cx="3276600" cy="46166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t>cross-tail cut X= -15 R</a:t>
            </a:r>
            <a:r>
              <a:rPr lang="en-US" baseline="-25000" dirty="0"/>
              <a:t>E</a:t>
            </a:r>
          </a:p>
        </p:txBody>
      </p:sp>
      <p:sp>
        <p:nvSpPr>
          <p:cNvPr id="13" name="TextBox 10"/>
          <p:cNvSpPr txBox="1">
            <a:spLocks noChangeArrowheads="1"/>
          </p:cNvSpPr>
          <p:nvPr/>
        </p:nvSpPr>
        <p:spPr bwMode="auto">
          <a:xfrm>
            <a:off x="1905000" y="3886200"/>
            <a:ext cx="30146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a:solidFill>
                  <a:srgbClr val="FF0000"/>
                </a:solidFill>
              </a:rPr>
              <a:t>Magnetotail current sheet</a:t>
            </a:r>
          </a:p>
        </p:txBody>
      </p:sp>
      <p:sp>
        <p:nvSpPr>
          <p:cNvPr id="14" name="TextBox 11"/>
          <p:cNvSpPr txBox="1">
            <a:spLocks noChangeArrowheads="1"/>
          </p:cNvSpPr>
          <p:nvPr/>
        </p:nvSpPr>
        <p:spPr bwMode="auto">
          <a:xfrm>
            <a:off x="3962400" y="1981200"/>
            <a:ext cx="178117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a:solidFill>
                  <a:srgbClr val="008000"/>
                </a:solidFill>
              </a:rPr>
              <a:t>Magnetopause</a:t>
            </a:r>
          </a:p>
        </p:txBody>
      </p:sp>
      <p:sp>
        <p:nvSpPr>
          <p:cNvPr id="15" name="TextBox 12"/>
          <p:cNvSpPr txBox="1">
            <a:spLocks noChangeArrowheads="1"/>
          </p:cNvSpPr>
          <p:nvPr/>
        </p:nvSpPr>
        <p:spPr bwMode="auto">
          <a:xfrm>
            <a:off x="762000" y="1839913"/>
            <a:ext cx="1231900"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solidFill>
                  <a:schemeClr val="bg1"/>
                </a:solidFill>
              </a:rPr>
              <a:t>Magnetotai</a:t>
            </a:r>
            <a:r>
              <a:rPr lang="en-US" b="1">
                <a:solidFill>
                  <a:schemeClr val="bg1"/>
                </a:solidFill>
              </a:rPr>
              <a:t>l</a:t>
            </a:r>
          </a:p>
        </p:txBody>
      </p:sp>
      <p:cxnSp>
        <p:nvCxnSpPr>
          <p:cNvPr id="16" name="Straight Arrow Connector 15"/>
          <p:cNvCxnSpPr/>
          <p:nvPr/>
        </p:nvCxnSpPr>
        <p:spPr>
          <a:xfrm rot="5400000">
            <a:off x="2967832" y="4336256"/>
            <a:ext cx="1306512" cy="11461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1"/>
          </p:cNvCxnSpPr>
          <p:nvPr/>
        </p:nvCxnSpPr>
        <p:spPr>
          <a:xfrm rot="10800000">
            <a:off x="1447800" y="2667000"/>
            <a:ext cx="457200" cy="14192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p:cNvCxnSpPr>
          <p:nvPr/>
        </p:nvCxnSpPr>
        <p:spPr>
          <a:xfrm flipV="1">
            <a:off x="4919663" y="2863850"/>
            <a:ext cx="1481137" cy="12223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V="1">
            <a:off x="3352800" y="2209800"/>
            <a:ext cx="609600" cy="76200"/>
          </a:xfrm>
          <a:prstGeom prst="straightConnector1">
            <a:avLst/>
          </a:prstGeom>
          <a:ln w="38100" cap="flat" cmpd="sng" algn="ctr">
            <a:solidFill>
              <a:srgbClr val="69F5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943600" y="2286000"/>
            <a:ext cx="1752600" cy="1588"/>
          </a:xfrm>
          <a:prstGeom prst="straightConnector1">
            <a:avLst/>
          </a:prstGeom>
          <a:ln w="38100" cap="flat" cmpd="sng" algn="ctr">
            <a:solidFill>
              <a:srgbClr val="69F5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505200" y="1143000"/>
            <a:ext cx="1095472" cy="338554"/>
          </a:xfrm>
          <a:prstGeom prst="rect">
            <a:avLst/>
          </a:prstGeom>
          <a:noFill/>
        </p:spPr>
        <p:txBody>
          <a:bodyPr wrap="none">
            <a:spAutoFit/>
          </a:bodyPr>
          <a:lstStyle/>
          <a:p>
            <a:pPr>
              <a:defRPr/>
            </a:pPr>
            <a:r>
              <a:rPr lang="en-US" sz="1600" dirty="0">
                <a:ln>
                  <a:solidFill>
                    <a:srgbClr val="008000"/>
                  </a:solidFill>
                </a:ln>
                <a:solidFill>
                  <a:srgbClr val="FFFF00"/>
                </a:solidFill>
                <a:ea typeface="+mn-ea"/>
                <a:cs typeface="+mn-cs"/>
              </a:rPr>
              <a:t>Bow shock</a:t>
            </a:r>
          </a:p>
        </p:txBody>
      </p:sp>
      <p:sp>
        <p:nvSpPr>
          <p:cNvPr id="24" name="TextBox 19"/>
          <p:cNvSpPr txBox="1">
            <a:spLocks noChangeArrowheads="1"/>
          </p:cNvSpPr>
          <p:nvPr/>
        </p:nvSpPr>
        <p:spPr bwMode="auto">
          <a:xfrm>
            <a:off x="7972425" y="1185863"/>
            <a:ext cx="1095375" cy="3381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solidFill>
                  <a:srgbClr val="008000"/>
                </a:solidFill>
              </a:rPr>
              <a:t>Bow shock</a:t>
            </a:r>
          </a:p>
        </p:txBody>
      </p:sp>
      <p:cxnSp>
        <p:nvCxnSpPr>
          <p:cNvPr id="25" name="Straight Arrow Connector 24"/>
          <p:cNvCxnSpPr/>
          <p:nvPr/>
        </p:nvCxnSpPr>
        <p:spPr>
          <a:xfrm rot="10800000" flipV="1">
            <a:off x="3352800" y="1524000"/>
            <a:ext cx="609600" cy="31591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7848600" y="1512888"/>
            <a:ext cx="533400" cy="403225"/>
          </a:xfrm>
          <a:prstGeom prst="straightConnector1">
            <a:avLst/>
          </a:prstGeom>
          <a:ln w="381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208006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Magnetosphere:</a:t>
            </a:r>
            <a:r>
              <a:rPr lang="en-US" sz="3200" dirty="0" smtClean="0">
                <a:solidFill>
                  <a:srgbClr val="0000FF"/>
                </a:solidFill>
                <a:latin typeface="+mn-lt"/>
                <a:ea typeface="ＭＳ Ｐゴシック" charset="0"/>
                <a:cs typeface="ＭＳ Ｐゴシック" charset="0"/>
              </a:rPr>
              <a:t> </a:t>
            </a:r>
          </a:p>
          <a:p>
            <a:r>
              <a:rPr lang="en-US" sz="3200" dirty="0" smtClean="0">
                <a:solidFill>
                  <a:srgbClr val="0000FF"/>
                </a:solidFill>
                <a:latin typeface="+mn-lt"/>
                <a:ea typeface="ＭＳ Ｐゴシック" charset="0"/>
                <a:cs typeface="ＭＳ Ｐゴシック" charset="0"/>
              </a:rPr>
              <a:t>Quiet vs. Compressed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pic>
        <p:nvPicPr>
          <p:cNvPr id="2" name="Picture 1" descr="Mag_q.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143000"/>
            <a:ext cx="4940736" cy="2896079"/>
          </a:xfrm>
          <a:prstGeom prst="rect">
            <a:avLst/>
          </a:prstGeom>
        </p:spPr>
      </p:pic>
      <p:pic>
        <p:nvPicPr>
          <p:cNvPr id="4" name="Picture 3" descr="mag_s.tif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4038600"/>
            <a:ext cx="4702629" cy="2743200"/>
          </a:xfrm>
          <a:prstGeom prst="rect">
            <a:avLst/>
          </a:prstGeom>
        </p:spPr>
      </p:pic>
      <p:pic>
        <p:nvPicPr>
          <p:cNvPr id="5" name="Picture 4" descr="mp_q.tiff"/>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29200" y="1143000"/>
            <a:ext cx="3192780" cy="2660650"/>
          </a:xfrm>
          <a:prstGeom prst="rect">
            <a:avLst/>
          </a:prstGeom>
        </p:spPr>
      </p:pic>
      <p:pic>
        <p:nvPicPr>
          <p:cNvPr id="6" name="Picture 5" descr="mp_s.tiff"/>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54600" y="4106473"/>
            <a:ext cx="3251200" cy="2751527"/>
          </a:xfrm>
          <a:prstGeom prst="rect">
            <a:avLst/>
          </a:prstGeom>
        </p:spPr>
      </p:pic>
      <p:sp>
        <p:nvSpPr>
          <p:cNvPr id="10" name="TextBox 11"/>
          <p:cNvSpPr txBox="1">
            <a:spLocks noChangeArrowheads="1"/>
          </p:cNvSpPr>
          <p:nvPr/>
        </p:nvSpPr>
        <p:spPr bwMode="auto">
          <a:xfrm>
            <a:off x="3581400" y="1066800"/>
            <a:ext cx="1923048"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dirty="0" err="1" smtClean="0">
                <a:solidFill>
                  <a:srgbClr val="008000"/>
                </a:solidFill>
              </a:rPr>
              <a:t>Geosynch</a:t>
            </a:r>
            <a:r>
              <a:rPr lang="en-US" sz="2000" b="1" dirty="0" smtClean="0">
                <a:solidFill>
                  <a:srgbClr val="008000"/>
                </a:solidFill>
              </a:rPr>
              <a:t>. orbit</a:t>
            </a:r>
            <a:endParaRPr lang="en-US" sz="2000" b="1" dirty="0">
              <a:solidFill>
                <a:srgbClr val="008000"/>
              </a:solidFill>
            </a:endParaRPr>
          </a:p>
        </p:txBody>
      </p:sp>
      <p:cxnSp>
        <p:nvCxnSpPr>
          <p:cNvPr id="12" name="Straight Arrow Connector 11"/>
          <p:cNvCxnSpPr/>
          <p:nvPr/>
        </p:nvCxnSpPr>
        <p:spPr>
          <a:xfrm flipH="1" flipV="1">
            <a:off x="7467600" y="2209800"/>
            <a:ext cx="152400" cy="15240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extBox 11"/>
          <p:cNvSpPr txBox="1">
            <a:spLocks noChangeArrowheads="1"/>
          </p:cNvSpPr>
          <p:nvPr/>
        </p:nvSpPr>
        <p:spPr bwMode="auto">
          <a:xfrm>
            <a:off x="5915025" y="3714750"/>
            <a:ext cx="178117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dirty="0">
                <a:solidFill>
                  <a:srgbClr val="008000"/>
                </a:solidFill>
              </a:rPr>
              <a:t>Magnetopause</a:t>
            </a:r>
          </a:p>
        </p:txBody>
      </p:sp>
      <p:cxnSp>
        <p:nvCxnSpPr>
          <p:cNvPr id="17" name="Straight Arrow Connector 16"/>
          <p:cNvCxnSpPr/>
          <p:nvPr/>
        </p:nvCxnSpPr>
        <p:spPr>
          <a:xfrm flipH="1">
            <a:off x="7162800" y="4191000"/>
            <a:ext cx="304800" cy="10668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562600" y="1447800"/>
            <a:ext cx="685800" cy="6096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4700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514600" y="76200"/>
            <a:ext cx="4724400" cy="1077218"/>
          </a:xfrm>
          <a:prstGeom prst="rect">
            <a:avLst/>
          </a:prstGeom>
          <a:noFill/>
          <a:ln w="9525">
            <a:noFill/>
            <a:miter lim="800000"/>
            <a:headEnd/>
            <a:tailEnd/>
          </a:ln>
        </p:spPr>
        <p:txBody>
          <a:bodyPr wrap="square">
            <a:prstTxWarp prst="textNoShape">
              <a:avLst/>
            </a:prstTxWarp>
            <a:spAutoFit/>
          </a:bodyPr>
          <a:lstStyle/>
          <a:p>
            <a:pPr algn="ctr"/>
            <a:r>
              <a:rPr lang="en-US" sz="3200" b="1" dirty="0" smtClean="0">
                <a:latin typeface="+mn-lt"/>
                <a:ea typeface="Helvetica" charset="0"/>
                <a:cs typeface="Helvetica" charset="0"/>
              </a:rPr>
              <a:t>Inner Magnetosphere</a:t>
            </a:r>
          </a:p>
          <a:p>
            <a:pPr algn="ctr"/>
            <a:r>
              <a:rPr lang="en-US" sz="3200" b="1" dirty="0" smtClean="0">
                <a:latin typeface="+mn-lt"/>
                <a:ea typeface="Helvetica" charset="0"/>
                <a:cs typeface="Helvetica" charset="0"/>
              </a:rPr>
              <a:t> (up to ~ 10 RE) </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6" name="Picture 4" descr="5_magnetosphere"/>
          <p:cNvPicPr preferRelativeResize="0">
            <a:picLocks noChangeAspect="1" noChangeArrowheads="1"/>
          </p:cNvPicPr>
          <p:nvPr/>
        </p:nvPicPr>
        <p:blipFill>
          <a:blip r:embed="rId4"/>
          <a:srcRect/>
          <a:stretch>
            <a:fillRect/>
          </a:stretch>
        </p:blipFill>
        <p:spPr bwMode="auto">
          <a:xfrm>
            <a:off x="76200" y="1577456"/>
            <a:ext cx="6629400" cy="3451744"/>
          </a:xfrm>
          <a:prstGeom prst="rect">
            <a:avLst/>
          </a:prstGeom>
          <a:noFill/>
          <a:ln w="9525">
            <a:noFill/>
            <a:miter lim="800000"/>
            <a:headEnd/>
            <a:tailEnd/>
          </a:ln>
        </p:spPr>
      </p:pic>
      <p:sp>
        <p:nvSpPr>
          <p:cNvPr id="7" name="Oval 14"/>
          <p:cNvSpPr>
            <a:spLocks noChangeArrowheads="1"/>
          </p:cNvSpPr>
          <p:nvPr/>
        </p:nvSpPr>
        <p:spPr bwMode="auto">
          <a:xfrm>
            <a:off x="685800" y="2819400"/>
            <a:ext cx="1752600" cy="990600"/>
          </a:xfrm>
          <a:prstGeom prst="ellipse">
            <a:avLst/>
          </a:prstGeom>
          <a:noFill/>
          <a:ln w="76200" cmpd="sng">
            <a:solidFill>
              <a:srgbClr val="FF3399"/>
            </a:solidFill>
            <a:prstDash val="sysDot"/>
            <a:round/>
            <a:headEnd/>
            <a:tailEnd/>
          </a:ln>
          <a:effectLst/>
        </p:spPr>
        <p:txBody>
          <a:bodyPr wrap="none" anchor="ctr">
            <a:prstTxWarp prst="textNoShape">
              <a:avLst/>
            </a:prstTxWarp>
          </a:bodyPr>
          <a:lstStyle/>
          <a:p>
            <a:endParaRPr lang="en-US"/>
          </a:p>
        </p:txBody>
      </p:sp>
      <p:grpSp>
        <p:nvGrpSpPr>
          <p:cNvPr id="10" name="Group 20"/>
          <p:cNvGrpSpPr>
            <a:grpSpLocks noChangeAspect="1"/>
          </p:cNvGrpSpPr>
          <p:nvPr/>
        </p:nvGrpSpPr>
        <p:grpSpPr bwMode="auto">
          <a:xfrm>
            <a:off x="3886200" y="3692525"/>
            <a:ext cx="5326063" cy="3165475"/>
            <a:chOff x="576" y="981"/>
            <a:chExt cx="4737" cy="2815"/>
          </a:xfrm>
        </p:grpSpPr>
        <p:pic>
          <p:nvPicPr>
            <p:cNvPr id="11" name="Picture 21"/>
            <p:cNvPicPr>
              <a:picLocks noChangeAspect="1" noChangeArrowheads="1"/>
            </p:cNvPicPr>
            <p:nvPr/>
          </p:nvPicPr>
          <p:blipFill>
            <a:blip r:embed="rId5"/>
            <a:srcRect/>
            <a:stretch>
              <a:fillRect/>
            </a:stretch>
          </p:blipFill>
          <p:spPr bwMode="auto">
            <a:xfrm>
              <a:off x="576" y="981"/>
              <a:ext cx="4656" cy="2763"/>
            </a:xfrm>
            <a:prstGeom prst="rect">
              <a:avLst/>
            </a:prstGeom>
            <a:noFill/>
            <a:ln w="9525">
              <a:noFill/>
              <a:miter lim="800000"/>
              <a:headEnd/>
              <a:tailEnd/>
            </a:ln>
            <a:effectLst/>
          </p:spPr>
        </p:pic>
        <p:sp>
          <p:nvSpPr>
            <p:cNvPr id="12" name="Text Box 22"/>
            <p:cNvSpPr txBox="1">
              <a:spLocks noChangeAspect="1" noChangeArrowheads="1"/>
            </p:cNvSpPr>
            <p:nvPr/>
          </p:nvSpPr>
          <p:spPr bwMode="auto">
            <a:xfrm>
              <a:off x="4893" y="3552"/>
              <a:ext cx="420" cy="244"/>
            </a:xfrm>
            <a:prstGeom prst="rect">
              <a:avLst/>
            </a:prstGeom>
            <a:noFill/>
            <a:ln w="9525">
              <a:noFill/>
              <a:miter lim="800000"/>
              <a:headEnd/>
              <a:tailEnd/>
            </a:ln>
            <a:effectLst/>
          </p:spPr>
          <p:txBody>
            <a:bodyPr wrap="none">
              <a:prstTxWarp prst="textNoShape">
                <a:avLst/>
              </a:prstTxWarp>
              <a:spAutoFit/>
            </a:bodyPr>
            <a:lstStyle/>
            <a:p>
              <a:r>
                <a:rPr lang="en-US" sz="1200">
                  <a:solidFill>
                    <a:schemeClr val="bg1"/>
                  </a:solidFill>
                </a:rPr>
                <a:t>APL</a:t>
              </a:r>
            </a:p>
          </p:txBody>
        </p:sp>
      </p:grpSp>
      <p:sp>
        <p:nvSpPr>
          <p:cNvPr id="13" name="Text Box 24"/>
          <p:cNvSpPr txBox="1">
            <a:spLocks noChangeArrowheads="1"/>
          </p:cNvSpPr>
          <p:nvPr/>
        </p:nvSpPr>
        <p:spPr bwMode="auto">
          <a:xfrm>
            <a:off x="4572000" y="5387975"/>
            <a:ext cx="1552641" cy="369332"/>
          </a:xfrm>
          <a:prstGeom prst="rect">
            <a:avLst/>
          </a:prstGeom>
          <a:noFill/>
          <a:ln w="9525">
            <a:noFill/>
            <a:miter lim="800000"/>
            <a:headEnd/>
            <a:tailEnd/>
          </a:ln>
          <a:effectLst/>
        </p:spPr>
        <p:txBody>
          <a:bodyPr wrap="none">
            <a:prstTxWarp prst="textNoShape">
              <a:avLst/>
            </a:prstTxWarp>
            <a:spAutoFit/>
          </a:bodyPr>
          <a:lstStyle/>
          <a:p>
            <a:r>
              <a:rPr lang="en-US" sz="1800" b="1" dirty="0" err="1">
                <a:solidFill>
                  <a:srgbClr val="0000FF"/>
                </a:solidFill>
              </a:rPr>
              <a:t>Plasmasphere</a:t>
            </a:r>
            <a:endParaRPr lang="en-US" sz="1800" b="1" dirty="0">
              <a:solidFill>
                <a:srgbClr val="0000FF"/>
              </a:solidFill>
            </a:endParaRPr>
          </a:p>
        </p:txBody>
      </p:sp>
      <p:sp>
        <p:nvSpPr>
          <p:cNvPr id="15" name="Text Box 25"/>
          <p:cNvSpPr txBox="1">
            <a:spLocks noChangeArrowheads="1"/>
          </p:cNvSpPr>
          <p:nvPr/>
        </p:nvSpPr>
        <p:spPr bwMode="auto">
          <a:xfrm>
            <a:off x="5943600" y="5943600"/>
            <a:ext cx="152063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chemeClr val="bg1"/>
                </a:solidFill>
              </a:rPr>
              <a:t>Ring Current</a:t>
            </a:r>
          </a:p>
        </p:txBody>
      </p:sp>
      <p:sp>
        <p:nvSpPr>
          <p:cNvPr id="16" name="Text Box 26"/>
          <p:cNvSpPr txBox="1">
            <a:spLocks noChangeArrowheads="1"/>
          </p:cNvSpPr>
          <p:nvPr/>
        </p:nvSpPr>
        <p:spPr bwMode="auto">
          <a:xfrm>
            <a:off x="6781800" y="3810000"/>
            <a:ext cx="168981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rgbClr val="FF3300"/>
                </a:solidFill>
              </a:rPr>
              <a:t>Van Allen Belts</a:t>
            </a:r>
          </a:p>
        </p:txBody>
      </p:sp>
      <p:sp>
        <p:nvSpPr>
          <p:cNvPr id="18" name="TextBox 17"/>
          <p:cNvSpPr txBox="1"/>
          <p:nvPr/>
        </p:nvSpPr>
        <p:spPr>
          <a:xfrm>
            <a:off x="4747173" y="5639817"/>
            <a:ext cx="1120227" cy="400110"/>
          </a:xfrm>
          <a:prstGeom prst="rect">
            <a:avLst/>
          </a:prstGeom>
          <a:noFill/>
        </p:spPr>
        <p:txBody>
          <a:bodyPr wrap="square" rtlCol="0">
            <a:spAutoFit/>
          </a:bodyPr>
          <a:lstStyle/>
          <a:p>
            <a:r>
              <a:rPr lang="en-US" sz="2000" dirty="0" smtClean="0">
                <a:solidFill>
                  <a:schemeClr val="accent4">
                    <a:lumMod val="75000"/>
                  </a:schemeClr>
                </a:solidFill>
              </a:rPr>
              <a:t>1-10 </a:t>
            </a:r>
            <a:r>
              <a:rPr lang="en-US" sz="2000" dirty="0" err="1" smtClean="0">
                <a:solidFill>
                  <a:schemeClr val="accent4">
                    <a:lumMod val="75000"/>
                  </a:schemeClr>
                </a:solidFill>
              </a:rPr>
              <a:t>eV</a:t>
            </a:r>
            <a:endParaRPr lang="en-US" sz="2000" dirty="0">
              <a:solidFill>
                <a:schemeClr val="accent4">
                  <a:lumMod val="75000"/>
                </a:schemeClr>
              </a:solidFill>
            </a:endParaRPr>
          </a:p>
        </p:txBody>
      </p:sp>
      <p:sp>
        <p:nvSpPr>
          <p:cNvPr id="19" name="TextBox 18"/>
          <p:cNvSpPr txBox="1"/>
          <p:nvPr/>
        </p:nvSpPr>
        <p:spPr>
          <a:xfrm>
            <a:off x="5992790" y="6214289"/>
            <a:ext cx="1274708" cy="400110"/>
          </a:xfrm>
          <a:prstGeom prst="rect">
            <a:avLst/>
          </a:prstGeom>
          <a:noFill/>
        </p:spPr>
        <p:txBody>
          <a:bodyPr wrap="none" rtlCol="0">
            <a:spAutoFit/>
          </a:bodyPr>
          <a:lstStyle/>
          <a:p>
            <a:r>
              <a:rPr lang="en-US" sz="2000" dirty="0" smtClean="0"/>
              <a:t>1-400 </a:t>
            </a:r>
            <a:r>
              <a:rPr lang="en-US" sz="2000" dirty="0" err="1" smtClean="0"/>
              <a:t>keV</a:t>
            </a:r>
            <a:endParaRPr lang="en-US" sz="2000" dirty="0"/>
          </a:p>
        </p:txBody>
      </p:sp>
      <p:sp>
        <p:nvSpPr>
          <p:cNvPr id="21" name="Line 15"/>
          <p:cNvSpPr>
            <a:spLocks noChangeShapeType="1"/>
          </p:cNvSpPr>
          <p:nvPr/>
        </p:nvSpPr>
        <p:spPr bwMode="auto">
          <a:xfrm>
            <a:off x="1828800" y="3657600"/>
            <a:ext cx="2743200" cy="1371600"/>
          </a:xfrm>
          <a:prstGeom prst="line">
            <a:avLst/>
          </a:prstGeom>
          <a:noFill/>
          <a:ln w="76200">
            <a:solidFill>
              <a:srgbClr val="FF3399"/>
            </a:solidFill>
            <a:round/>
            <a:headEnd/>
            <a:tailEnd type="triangle" w="med" len="med"/>
          </a:ln>
          <a:effectLst/>
        </p:spPr>
        <p:txBody>
          <a:bodyPr>
            <a:prstTxWarp prst="textNoShape">
              <a:avLst/>
            </a:prstTxWarp>
          </a:bodyPr>
          <a:lstStyle/>
          <a:p>
            <a:endParaRPr lang="en-US"/>
          </a:p>
        </p:txBody>
      </p:sp>
      <p:sp>
        <p:nvSpPr>
          <p:cNvPr id="22" name="TextBox 21"/>
          <p:cNvSpPr txBox="1"/>
          <p:nvPr/>
        </p:nvSpPr>
        <p:spPr>
          <a:xfrm>
            <a:off x="6705600" y="4191000"/>
            <a:ext cx="2362200" cy="400110"/>
          </a:xfrm>
          <a:prstGeom prst="rect">
            <a:avLst/>
          </a:prstGeom>
          <a:noFill/>
        </p:spPr>
        <p:txBody>
          <a:bodyPr wrap="square" rtlCol="0">
            <a:spAutoFit/>
          </a:bodyPr>
          <a:lstStyle/>
          <a:p>
            <a:r>
              <a:rPr lang="en-US" sz="2000" dirty="0" smtClean="0">
                <a:solidFill>
                  <a:srgbClr val="FF0000"/>
                </a:solidFill>
              </a:rPr>
              <a:t>400 </a:t>
            </a:r>
            <a:r>
              <a:rPr lang="en-US" sz="2000" dirty="0" err="1" smtClean="0">
                <a:solidFill>
                  <a:srgbClr val="FF0000"/>
                </a:solidFill>
              </a:rPr>
              <a:t>keV</a:t>
            </a:r>
            <a:r>
              <a:rPr lang="en-US" sz="2000" dirty="0" smtClean="0">
                <a:solidFill>
                  <a:srgbClr val="FF0000"/>
                </a:solidFill>
              </a:rPr>
              <a:t> – 6 </a:t>
            </a:r>
            <a:r>
              <a:rPr lang="en-US" sz="2000" dirty="0" err="1" smtClean="0">
                <a:solidFill>
                  <a:srgbClr val="FF0000"/>
                </a:solidFill>
              </a:rPr>
              <a:t>MeV</a:t>
            </a:r>
            <a:endParaRPr lang="en-US" sz="2000"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834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2000" fill="hold"/>
                                        <p:tgtEl>
                                          <p:spTgt spid="21"/>
                                        </p:tgtEl>
                                        <p:attrNameLst>
                                          <p:attrName>ppt_x</p:attrName>
                                        </p:attrNameLst>
                                      </p:cBhvr>
                                      <p:tavLst>
                                        <p:tav tm="0">
                                          <p:val>
                                            <p:strVal val="0-#ppt_w/2"/>
                                          </p:val>
                                        </p:tav>
                                        <p:tav tm="100000">
                                          <p:val>
                                            <p:strVal val="#ppt_x"/>
                                          </p:val>
                                        </p:tav>
                                      </p:tavLst>
                                    </p:anim>
                                    <p:anim calcmode="lin" valueType="num">
                                      <p:cBhvr additive="base">
                                        <p:cTn id="14"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5" name="Picture 4" descr="Screen Shot 2015-06-02 at 9.57.10 PM.png"/>
          <p:cNvPicPr>
            <a:picLocks noChangeAspect="1"/>
          </p:cNvPicPr>
          <p:nvPr/>
        </p:nvPicPr>
        <p:blipFill>
          <a:blip r:embed="rId3"/>
          <a:stretch>
            <a:fillRect/>
          </a:stretch>
        </p:blipFill>
        <p:spPr>
          <a:xfrm>
            <a:off x="381000" y="1296343"/>
            <a:ext cx="8686800" cy="5256857"/>
          </a:xfrm>
          <a:prstGeom prst="rect">
            <a:avLst/>
          </a:prstGeom>
        </p:spPr>
      </p:pic>
      <p:sp>
        <p:nvSpPr>
          <p:cNvPr id="6" name="TextBox 5"/>
          <p:cNvSpPr txBox="1"/>
          <p:nvPr/>
        </p:nvSpPr>
        <p:spPr>
          <a:xfrm>
            <a:off x="2191568" y="304800"/>
            <a:ext cx="5504632" cy="584776"/>
          </a:xfrm>
          <a:prstGeom prst="rect">
            <a:avLst/>
          </a:prstGeom>
          <a:noFill/>
        </p:spPr>
        <p:txBody>
          <a:bodyPr wrap="none" rtlCol="0">
            <a:spAutoFit/>
          </a:bodyPr>
          <a:lstStyle/>
          <a:p>
            <a:r>
              <a:rPr lang="en-US" sz="3200" b="1" dirty="0" smtClean="0">
                <a:solidFill>
                  <a:srgbClr val="000000"/>
                </a:solidFill>
              </a:rPr>
              <a:t>Inner Magnetosphere Plasmas</a:t>
            </a:r>
            <a:endParaRPr lang="en-US" sz="3200" b="1" dirty="0">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eltsPlasmapauseParticles_HD1080.mov">
            <a:hlinkClick r:id="" action="ppaction://media"/>
          </p:cNvPr>
          <p:cNvPicPr/>
          <p:nvPr>
            <a:videoFile r:link="rId1"/>
          </p:nvPr>
        </p:nvPicPr>
        <p:blipFill>
          <a:blip r:embed="rId3"/>
          <a:stretch>
            <a:fillRect/>
          </a:stretch>
        </p:blipFill>
        <p:spPr>
          <a:xfrm>
            <a:off x="0" y="133350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sp>
        <p:nvSpPr>
          <p:cNvPr id="4" name="TextBox 3"/>
          <p:cNvSpPr txBox="1"/>
          <p:nvPr/>
        </p:nvSpPr>
        <p:spPr>
          <a:xfrm>
            <a:off x="3124200" y="304800"/>
            <a:ext cx="3181881" cy="1077218"/>
          </a:xfrm>
          <a:prstGeom prst="rect">
            <a:avLst/>
          </a:prstGeom>
          <a:noFill/>
        </p:spPr>
        <p:txBody>
          <a:bodyPr wrap="none" rtlCol="0">
            <a:spAutoFit/>
          </a:bodyPr>
          <a:lstStyle/>
          <a:p>
            <a:r>
              <a:rPr lang="en-US" sz="3200" b="1" dirty="0" smtClean="0">
                <a:latin typeface="+mn-lt"/>
              </a:rPr>
              <a:t>Magnetic Storms</a:t>
            </a:r>
          </a:p>
          <a:p>
            <a:endParaRPr lang="en-US" sz="3200" b="1" dirty="0">
              <a:latin typeface="+mn-lt"/>
            </a:endParaRPr>
          </a:p>
        </p:txBody>
      </p:sp>
      <p:pic>
        <p:nvPicPr>
          <p:cNvPr id="5" name="Picture 4" descr="Screen Shot 2015-06-02 at 10.29.26 AM.png"/>
          <p:cNvPicPr>
            <a:picLocks noChangeAspect="1"/>
          </p:cNvPicPr>
          <p:nvPr/>
        </p:nvPicPr>
        <p:blipFill>
          <a:blip r:embed="rId3"/>
          <a:stretch>
            <a:fillRect/>
          </a:stretch>
        </p:blipFill>
        <p:spPr>
          <a:xfrm>
            <a:off x="152400" y="1066800"/>
            <a:ext cx="8920296" cy="582217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5" name="TextBox 4"/>
          <p:cNvSpPr txBox="1"/>
          <p:nvPr/>
        </p:nvSpPr>
        <p:spPr>
          <a:xfrm>
            <a:off x="3733800" y="381000"/>
            <a:ext cx="1288183" cy="461665"/>
          </a:xfrm>
          <a:prstGeom prst="rect">
            <a:avLst/>
          </a:prstGeom>
          <a:noFill/>
        </p:spPr>
        <p:txBody>
          <a:bodyPr wrap="none" rtlCol="0">
            <a:spAutoFit/>
          </a:bodyPr>
          <a:lstStyle/>
          <a:p>
            <a:r>
              <a:rPr lang="en-US" b="1" dirty="0" smtClean="0"/>
              <a:t>The Sun </a:t>
            </a:r>
            <a:endParaRPr lang="en-US" b="1" dirty="0"/>
          </a:p>
        </p:txBody>
      </p:sp>
      <p:pic>
        <p:nvPicPr>
          <p:cNvPr id="6" name="20150626025619_512_aia_0193.mp4">
            <a:hlinkClick r:id="" action="ppaction://media"/>
          </p:cNvPr>
          <p:cNvPicPr/>
          <p:nvPr>
            <a:videoFile r:link="rId1"/>
          </p:nvPr>
        </p:nvPicPr>
        <p:blipFill>
          <a:blip r:embed="rId4"/>
          <a:stretch>
            <a:fillRect/>
          </a:stretch>
        </p:blipFill>
        <p:spPr>
          <a:xfrm>
            <a:off x="1778000" y="914400"/>
            <a:ext cx="5842000" cy="584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4" name="Picture 3" descr="Screen Shot 2015-06-02 at 10.30.09 AM.png"/>
          <p:cNvPicPr>
            <a:picLocks noChangeAspect="1"/>
          </p:cNvPicPr>
          <p:nvPr/>
        </p:nvPicPr>
        <p:blipFill>
          <a:blip r:embed="rId3"/>
          <a:stretch>
            <a:fillRect/>
          </a:stretch>
        </p:blipFill>
        <p:spPr>
          <a:xfrm>
            <a:off x="76200" y="1143001"/>
            <a:ext cx="8987609" cy="5715000"/>
          </a:xfrm>
          <a:prstGeom prst="rect">
            <a:avLst/>
          </a:prstGeom>
        </p:spPr>
      </p:pic>
      <p:sp>
        <p:nvSpPr>
          <p:cNvPr id="5" name="TextBox 4"/>
          <p:cNvSpPr txBox="1"/>
          <p:nvPr/>
        </p:nvSpPr>
        <p:spPr>
          <a:xfrm>
            <a:off x="3810000" y="304800"/>
            <a:ext cx="2054569" cy="584776"/>
          </a:xfrm>
          <a:prstGeom prst="rect">
            <a:avLst/>
          </a:prstGeom>
          <a:noFill/>
        </p:spPr>
        <p:txBody>
          <a:bodyPr wrap="none" rtlCol="0">
            <a:spAutoFit/>
          </a:bodyPr>
          <a:lstStyle/>
          <a:p>
            <a:r>
              <a:rPr lang="en-US" sz="3200" b="1" dirty="0" err="1" smtClean="0"/>
              <a:t>Substorms</a:t>
            </a:r>
            <a:endParaRPr lang="en-US" sz="3200" b="1" dirty="0"/>
          </a:p>
        </p:txBody>
      </p:sp>
      <p:pic>
        <p:nvPicPr>
          <p:cNvPr id="6" name="Picture 5" descr="substorm1.gif"/>
          <p:cNvPicPr>
            <a:picLocks noChangeAspect="1"/>
          </p:cNvPicPr>
          <p:nvPr/>
        </p:nvPicPr>
        <p:blipFill>
          <a:blip r:embed="rId4"/>
          <a:stretch>
            <a:fillRect/>
          </a:stretch>
        </p:blipFill>
        <p:spPr>
          <a:xfrm>
            <a:off x="228600" y="3505200"/>
            <a:ext cx="8763000" cy="3276600"/>
          </a:xfrm>
          <a:prstGeom prst="rect">
            <a:avLst/>
          </a:prstGeom>
          <a:solidFill>
            <a:schemeClr val="bg1"/>
          </a:solid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457200" y="0"/>
            <a:ext cx="9039225" cy="914400"/>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pPr>
              <a:defRPr/>
            </a:pPr>
            <a:r>
              <a:rPr lang="en-US" sz="3200" dirty="0" smtClean="0">
                <a:latin typeface="+mn-lt"/>
              </a:rPr>
              <a:t>Electron Total Flux. </a:t>
            </a:r>
            <a:br>
              <a:rPr lang="en-US" sz="3200" dirty="0" smtClean="0">
                <a:latin typeface="+mn-lt"/>
              </a:rPr>
            </a:br>
            <a:r>
              <a:rPr lang="en-US" sz="3200" dirty="0" smtClean="0">
                <a:latin typeface="+mn-lt"/>
              </a:rPr>
              <a:t>Energy 63.3 </a:t>
            </a:r>
            <a:r>
              <a:rPr lang="en-US" sz="3200" dirty="0" err="1" smtClean="0">
                <a:latin typeface="+mn-lt"/>
              </a:rPr>
              <a:t>keV</a:t>
            </a:r>
            <a:r>
              <a:rPr lang="en-US" sz="3200" dirty="0" smtClean="0">
                <a:latin typeface="+mn-lt"/>
              </a:rPr>
              <a:t>.  Color Contour </a:t>
            </a:r>
            <a:br>
              <a:rPr lang="en-US" sz="3200" dirty="0" smtClean="0">
                <a:latin typeface="+mn-lt"/>
              </a:rPr>
            </a:br>
            <a:endParaRPr lang="en-US" sz="3200" dirty="0">
              <a:latin typeface="+mn-lt"/>
            </a:endParaRPr>
          </a:p>
        </p:txBody>
      </p:sp>
      <p:sp>
        <p:nvSpPr>
          <p:cNvPr id="6" name="TextBox 5"/>
          <p:cNvSpPr txBox="1"/>
          <p:nvPr/>
        </p:nvSpPr>
        <p:spPr>
          <a:xfrm>
            <a:off x="8458319" y="38978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7" name="Straight Arrow Connector 6"/>
          <p:cNvCxnSpPr/>
          <p:nvPr/>
        </p:nvCxnSpPr>
        <p:spPr>
          <a:xfrm>
            <a:off x="8534400" y="37338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2743200" y="6411913"/>
            <a:ext cx="1312863"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Earth radius</a:t>
            </a:r>
          </a:p>
        </p:txBody>
      </p:sp>
      <p:cxnSp>
        <p:nvCxnSpPr>
          <p:cNvPr id="9" name="Straight Arrow Connector 8"/>
          <p:cNvCxnSpPr/>
          <p:nvPr/>
        </p:nvCxnSpPr>
        <p:spPr>
          <a:xfrm rot="5400000" flipH="1" flipV="1">
            <a:off x="3800476" y="6238875"/>
            <a:ext cx="315912" cy="7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6" descr="RC5.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1" y="1057106"/>
            <a:ext cx="5867400" cy="534369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Rectangle 7"/>
          <p:cNvSpPr>
            <a:spLocks noChangeArrowheads="1"/>
          </p:cNvSpPr>
          <p:nvPr/>
        </p:nvSpPr>
        <p:spPr bwMode="auto">
          <a:xfrm>
            <a:off x="5715000" y="2209800"/>
            <a:ext cx="186531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atin typeface="Helvetica Neue" charset="0"/>
              </a:rPr>
              <a:t>Equatorial Plane </a:t>
            </a:r>
            <a:endParaRPr lang="en-US"/>
          </a:p>
        </p:txBody>
      </p:sp>
      <p:sp>
        <p:nvSpPr>
          <p:cNvPr id="12" name="Rectangle 8"/>
          <p:cNvSpPr>
            <a:spLocks noChangeArrowheads="1"/>
          </p:cNvSpPr>
          <p:nvPr/>
        </p:nvSpPr>
        <p:spPr bwMode="auto">
          <a:xfrm>
            <a:off x="5715000" y="2906713"/>
            <a:ext cx="1728788"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atin typeface="Helvetica Neue" charset="0"/>
              </a:rPr>
              <a:t>Magnetopause </a:t>
            </a:r>
            <a:endParaRPr lang="en-US"/>
          </a:p>
        </p:txBody>
      </p:sp>
      <p:sp>
        <p:nvSpPr>
          <p:cNvPr id="13" name="Rectangle 9"/>
          <p:cNvSpPr>
            <a:spLocks noChangeArrowheads="1"/>
          </p:cNvSpPr>
          <p:nvPr/>
        </p:nvSpPr>
        <p:spPr bwMode="auto">
          <a:xfrm>
            <a:off x="5638800" y="3516313"/>
            <a:ext cx="1868488"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atin typeface="Helvetica Neue" charset="0"/>
              </a:rPr>
              <a:t>Geosynch. Orbit </a:t>
            </a:r>
            <a:endParaRPr lang="en-US"/>
          </a:p>
        </p:txBody>
      </p:sp>
      <p:cxnSp>
        <p:nvCxnSpPr>
          <p:cNvPr id="14" name="Straight Arrow Connector 13"/>
          <p:cNvCxnSpPr/>
          <p:nvPr/>
        </p:nvCxnSpPr>
        <p:spPr>
          <a:xfrm flipH="1">
            <a:off x="4572000" y="3735388"/>
            <a:ext cx="1066800" cy="1508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953000" y="31242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954463" y="1981200"/>
            <a:ext cx="1760537"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891718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219200"/>
            <a:ext cx="8140700" cy="4773725"/>
          </a:xfrm>
          <a:prstGeom prst="rect">
            <a:avLst/>
          </a:prstGeom>
        </p:spPr>
      </p:pic>
      <p:sp>
        <p:nvSpPr>
          <p:cNvPr id="3" name="Rectangle 2"/>
          <p:cNvSpPr/>
          <p:nvPr/>
        </p:nvSpPr>
        <p:spPr>
          <a:xfrm>
            <a:off x="762000" y="6096000"/>
            <a:ext cx="7543800" cy="461665"/>
          </a:xfrm>
          <a:prstGeom prst="rect">
            <a:avLst/>
          </a:prstGeom>
        </p:spPr>
        <p:txBody>
          <a:bodyPr wrap="square">
            <a:spAutoFit/>
          </a:bodyPr>
          <a:lstStyle/>
          <a:p>
            <a:r>
              <a:rPr lang="en-US" dirty="0" smtClean="0"/>
              <a:t>Horne et al., 2007, Nature Physics</a:t>
            </a:r>
            <a:endParaRPr lang="en-US" dirty="0"/>
          </a:p>
        </p:txBody>
      </p:sp>
      <p:pic>
        <p:nvPicPr>
          <p:cNvPr id="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7" name="Title 1"/>
          <p:cNvSpPr txBox="1">
            <a:spLocks/>
          </p:cNvSpPr>
          <p:nvPr/>
        </p:nvSpPr>
        <p:spPr>
          <a:xfrm>
            <a:off x="457200" y="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Ring Current:</a:t>
            </a:r>
            <a:r>
              <a:rPr lang="en-US" sz="3200" dirty="0" smtClean="0">
                <a:solidFill>
                  <a:srgbClr val="0000FF"/>
                </a:solidFill>
                <a:latin typeface="+mn-lt"/>
                <a:ea typeface="ＭＳ Ｐゴシック" charset="0"/>
                <a:cs typeface="ＭＳ Ｐゴシック" charset="0"/>
              </a:rPr>
              <a:t> </a:t>
            </a:r>
          </a:p>
          <a:p>
            <a:r>
              <a:rPr lang="en-US" sz="3200" dirty="0" smtClean="0">
                <a:solidFill>
                  <a:srgbClr val="0000FF"/>
                </a:solidFill>
                <a:latin typeface="+mn-lt"/>
                <a:ea typeface="ＭＳ Ｐゴシック" charset="0"/>
                <a:cs typeface="ＭＳ Ｐゴシック" charset="0"/>
              </a:rPr>
              <a:t>Quiet vs. Active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pic>
        <p:nvPicPr>
          <p:cNvPr id="2" name="Picture 1" descr="RC_q.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99" y="1752600"/>
            <a:ext cx="4558352" cy="4267200"/>
          </a:xfrm>
          <a:prstGeom prst="rect">
            <a:avLst/>
          </a:prstGeom>
        </p:spPr>
      </p:pic>
      <p:pic>
        <p:nvPicPr>
          <p:cNvPr id="3" name="Picture 2" descr="RC_s.tif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27811" y="1841500"/>
            <a:ext cx="4439989" cy="41783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335737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171263"/>
            <a:ext cx="6858000" cy="5229537"/>
          </a:xfrm>
          <a:prstGeom prst="rect">
            <a:avLst/>
          </a:prstGeom>
          <a:effectLst>
            <a:outerShdw blurRad="50800" dist="38100" dir="2700000" algn="tl" rotWithShape="0">
              <a:prstClr val="black">
                <a:alpha val="40000"/>
              </a:prstClr>
            </a:outerShdw>
          </a:effectLst>
        </p:spPr>
      </p:pic>
      <p:sp>
        <p:nvSpPr>
          <p:cNvPr id="3" name="TextBox 20"/>
          <p:cNvSpPr txBox="1">
            <a:spLocks noChangeArrowheads="1"/>
          </p:cNvSpPr>
          <p:nvPr/>
        </p:nvSpPr>
        <p:spPr bwMode="auto">
          <a:xfrm>
            <a:off x="1066800" y="6324600"/>
            <a:ext cx="7112000" cy="461665"/>
          </a:xfrm>
          <a:prstGeom prst="rect">
            <a:avLst/>
          </a:prstGeom>
          <a:noFill/>
          <a:ln w="9525">
            <a:noFill/>
            <a:miter lim="800000"/>
            <a:headEnd/>
            <a:tailEnd/>
          </a:ln>
        </p:spPr>
        <p:txBody>
          <a:bodyPr wrap="square">
            <a:prstTxWarp prst="textNoShape">
              <a:avLst/>
            </a:prstTxWarp>
            <a:spAutoFit/>
          </a:bodyPr>
          <a:lstStyle/>
          <a:p>
            <a:r>
              <a:rPr lang="en-US" dirty="0">
                <a:latin typeface="Goudy Old Style" pitchFamily="-108" charset="0"/>
                <a:ea typeface="Goudy Old Style" pitchFamily="-108" charset="0"/>
                <a:cs typeface="Goudy Old Style" pitchFamily="-108" charset="0"/>
              </a:rPr>
              <a:t>Space weather impacts (credit: L. </a:t>
            </a:r>
            <a:r>
              <a:rPr lang="en-US" dirty="0" err="1">
                <a:latin typeface="Goudy Old Style" pitchFamily="-108" charset="0"/>
                <a:ea typeface="Goudy Old Style" pitchFamily="-108" charset="0"/>
                <a:cs typeface="Goudy Old Style" pitchFamily="-108" charset="0"/>
              </a:rPr>
              <a:t>Lanzerotti</a:t>
            </a:r>
            <a:r>
              <a:rPr lang="en-US" dirty="0">
                <a:latin typeface="Goudy Old Style" pitchFamily="-108" charset="0"/>
                <a:ea typeface="Goudy Old Style" pitchFamily="-108" charset="0"/>
                <a:cs typeface="Goudy Old Style" pitchFamily="-108" charset="0"/>
              </a:rPr>
              <a:t>/Bell Labs)</a:t>
            </a:r>
          </a:p>
        </p:txBody>
      </p:sp>
      <p:sp>
        <p:nvSpPr>
          <p:cNvPr id="4" name="TextBox 3"/>
          <p:cNvSpPr txBox="1"/>
          <p:nvPr/>
        </p:nvSpPr>
        <p:spPr>
          <a:xfrm>
            <a:off x="2819400" y="457200"/>
            <a:ext cx="3285575" cy="461665"/>
          </a:xfrm>
          <a:prstGeom prst="rect">
            <a:avLst/>
          </a:prstGeom>
          <a:noFill/>
        </p:spPr>
        <p:txBody>
          <a:bodyPr wrap="none" rtlCol="0">
            <a:spAutoFit/>
          </a:bodyPr>
          <a:lstStyle/>
          <a:p>
            <a:r>
              <a:rPr lang="en-US" b="1" dirty="0" smtClean="0"/>
              <a:t>Space Weather Impacts</a:t>
            </a:r>
            <a:endParaRPr lang="en-US"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514600" y="304800"/>
            <a:ext cx="4114799"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Lagrange Point – L1</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16" name="Text Placeholder 2"/>
          <p:cNvSpPr txBox="1">
            <a:spLocks/>
          </p:cNvSpPr>
          <p:nvPr/>
        </p:nvSpPr>
        <p:spPr>
          <a:xfrm>
            <a:off x="1219200" y="5791200"/>
            <a:ext cx="6553200" cy="9906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ct val="0"/>
              </a:spcBef>
              <a:buFontTx/>
              <a:buNone/>
            </a:pPr>
            <a:r>
              <a:rPr lang="en-US" sz="2000" b="1" dirty="0" smtClean="0">
                <a:latin typeface="Times New Roman" charset="0"/>
                <a:ea typeface="ＭＳ Ｐゴシック" charset="0"/>
                <a:cs typeface="ＭＳ Ｐゴシック" charset="0"/>
              </a:rPr>
              <a:t>L1</a:t>
            </a:r>
            <a:r>
              <a:rPr lang="en-US" sz="2000" dirty="0" smtClean="0">
                <a:latin typeface="Times New Roman" charset="0"/>
                <a:ea typeface="ＭＳ Ｐゴシック" charset="0"/>
                <a:cs typeface="ＭＳ Ｐゴシック" charset="0"/>
              </a:rPr>
              <a:t> </a:t>
            </a:r>
            <a:r>
              <a:rPr lang="en-US" sz="2000" dirty="0">
                <a:latin typeface="Times New Roman" charset="0"/>
                <a:ea typeface="ＭＳ Ｐゴシック" charset="0"/>
                <a:cs typeface="ＭＳ Ｐゴシック" charset="0"/>
              </a:rPr>
              <a:t>(Solar Wind Monitor ACE location): ~ 200 R</a:t>
            </a:r>
            <a:r>
              <a:rPr lang="en-US" sz="2000" baseline="-25000" dirty="0">
                <a:latin typeface="Times New Roman" charset="0"/>
                <a:ea typeface="ＭＳ Ｐゴシック" charset="0"/>
                <a:cs typeface="ＭＳ Ｐゴシック" charset="0"/>
              </a:rPr>
              <a:t>E </a:t>
            </a:r>
            <a:r>
              <a:rPr lang="en-US" sz="2000" dirty="0">
                <a:latin typeface="Times New Roman" charset="0"/>
                <a:ea typeface="ＭＳ Ｐゴシック" charset="0"/>
                <a:cs typeface="ＭＳ Ｐゴシック" charset="0"/>
              </a:rPr>
              <a:t>sunward </a:t>
            </a:r>
          </a:p>
          <a:p>
            <a:pPr>
              <a:spcBef>
                <a:spcPct val="0"/>
              </a:spcBef>
              <a:buNone/>
            </a:pPr>
            <a:r>
              <a:rPr lang="en-US" altLang="ja-JP" sz="2000" dirty="0" smtClean="0">
                <a:latin typeface="Times New Roman" charset="0"/>
                <a:ea typeface="ＭＳ Ｐゴシック" charset="0"/>
                <a:cs typeface="ＭＳ Ｐゴシック" charset="0"/>
              </a:rPr>
              <a:t>You can fit 1 Sun between the Earth and L1.</a:t>
            </a:r>
            <a:endParaRPr lang="en-US" altLang="ja-JP" sz="2000" dirty="0">
              <a:latin typeface="Times New Roman" charset="0"/>
              <a:ea typeface="ＭＳ Ｐゴシック" charset="0"/>
              <a:cs typeface="ＭＳ Ｐゴシック" charset="0"/>
            </a:endParaRPr>
          </a:p>
          <a:p>
            <a:pPr marL="0" indent="0">
              <a:spcBef>
                <a:spcPct val="0"/>
              </a:spcBef>
              <a:buNone/>
            </a:pPr>
            <a:r>
              <a:rPr lang="en-US" sz="2000" dirty="0">
                <a:latin typeface="Times New Roman" charset="0"/>
                <a:ea typeface="ＭＳ Ｐゴシック" charset="0"/>
                <a:cs typeface="ＭＳ Ｐゴシック" charset="0"/>
              </a:rPr>
              <a:t>2</a:t>
            </a:r>
            <a:r>
              <a:rPr lang="en-US" sz="2000" dirty="0" smtClean="0">
                <a:latin typeface="Times New Roman" charset="0"/>
                <a:ea typeface="ＭＳ Ｐゴシック" charset="0"/>
                <a:cs typeface="ＭＳ Ｐゴシック" charset="0"/>
              </a:rPr>
              <a:t> R</a:t>
            </a:r>
            <a:r>
              <a:rPr lang="en-US" sz="2000" baseline="-25000" dirty="0" smtClean="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(Solar diameter) </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220  </a:t>
            </a:r>
            <a:r>
              <a:rPr lang="en-US" sz="2000" dirty="0">
                <a:latin typeface="Times New Roman" charset="0"/>
                <a:ea typeface="ＭＳ Ｐゴシック" charset="0"/>
                <a:cs typeface="ＭＳ Ｐゴシック" charset="0"/>
              </a:rPr>
              <a:t>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a:p>
            <a:pPr marL="0" indent="0">
              <a:spcBef>
                <a:spcPct val="0"/>
              </a:spcBef>
              <a:buNone/>
            </a:pPr>
            <a:endParaRPr lang="en-US" sz="2000" dirty="0" smtClean="0">
              <a:latin typeface="Times New Roman" charset="0"/>
              <a:ea typeface="ＭＳ Ｐゴシック" charset="0"/>
              <a:cs typeface="ＭＳ Ｐゴシック" charset="0"/>
            </a:endParaRPr>
          </a:p>
        </p:txBody>
      </p:sp>
      <p:pic>
        <p:nvPicPr>
          <p:cNvPr id="2" name="Picture 1" descr="L1_point.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81200" y="1217368"/>
            <a:ext cx="5181600" cy="4434132"/>
          </a:xfrm>
          <a:prstGeom prst="rect">
            <a:avLst/>
          </a:prstGeom>
        </p:spPr>
      </p:pic>
      <p:pic>
        <p:nvPicPr>
          <p:cNvPr id="18" name="Picture 39" descr="ACE_image.tif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67600" y="1524000"/>
            <a:ext cx="627063" cy="11874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5" name="Straight Arrow Connector 4"/>
          <p:cNvCxnSpPr>
            <a:stCxn id="18" idx="1"/>
          </p:cNvCxnSpPr>
          <p:nvPr/>
        </p:nvCxnSpPr>
        <p:spPr>
          <a:xfrm flipH="1">
            <a:off x="5715000" y="2117725"/>
            <a:ext cx="1752600" cy="1311275"/>
          </a:xfrm>
          <a:prstGeom prst="straightConnector1">
            <a:avLst/>
          </a:prstGeom>
          <a:ln w="57150" cmpd="sng">
            <a:solidFill>
              <a:srgbClr val="00F7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315200" y="2819400"/>
            <a:ext cx="1146468" cy="830997"/>
          </a:xfrm>
          <a:prstGeom prst="rect">
            <a:avLst/>
          </a:prstGeom>
          <a:noFill/>
        </p:spPr>
        <p:txBody>
          <a:bodyPr wrap="none" rtlCol="0">
            <a:spAutoFit/>
          </a:bodyPr>
          <a:lstStyle/>
          <a:p>
            <a:r>
              <a:rPr lang="en-US" sz="1600" b="1" dirty="0"/>
              <a:t>A</a:t>
            </a:r>
            <a:r>
              <a:rPr lang="en-US" sz="1400" dirty="0"/>
              <a:t>dvanced </a:t>
            </a:r>
            <a:endParaRPr lang="en-US" sz="1400" dirty="0" smtClean="0"/>
          </a:p>
          <a:p>
            <a:r>
              <a:rPr lang="en-US" sz="1600" b="1" dirty="0" smtClean="0"/>
              <a:t>C</a:t>
            </a:r>
            <a:r>
              <a:rPr lang="en-US" sz="1400" dirty="0" smtClean="0"/>
              <a:t>omposition </a:t>
            </a:r>
          </a:p>
          <a:p>
            <a:r>
              <a:rPr lang="en-US" sz="1600" b="1" dirty="0" smtClean="0"/>
              <a:t>E</a:t>
            </a:r>
            <a:r>
              <a:rPr lang="en-US" sz="1400" dirty="0" smtClean="0"/>
              <a:t>xplorer</a:t>
            </a:r>
            <a:endParaRPr lang="en-US"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3269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514600" y="304801"/>
            <a:ext cx="4724399"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Solar Wind Speed at ACE</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21" name="Picture 20" descr="BulkSpeed.pdf"/>
          <p:cNvPicPr>
            <a:picLocks noChangeAspect="1"/>
          </p:cNvPicPr>
          <p:nvPr/>
        </p:nvPicPr>
        <p:blipFill>
          <a:blip r:embed="rId4"/>
          <a:srcRect t="9091" b="59091"/>
          <a:stretch>
            <a:fillRect/>
          </a:stretch>
        </p:blipFill>
        <p:spPr>
          <a:xfrm>
            <a:off x="304800" y="1905000"/>
            <a:ext cx="8274619" cy="340714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785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152400"/>
            <a:ext cx="5714999"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Solar Wind Parameters at ACE</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2" name="Picture 1" descr="ACE_042010.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66800" y="1295400"/>
            <a:ext cx="6096000" cy="5479353"/>
          </a:xfrm>
          <a:prstGeom prst="rect">
            <a:avLst/>
          </a:prstGeom>
        </p:spPr>
      </p:pic>
      <p:sp>
        <p:nvSpPr>
          <p:cNvPr id="6" name="Rectangle 2"/>
          <p:cNvSpPr>
            <a:spLocks noChangeArrowheads="1"/>
          </p:cNvSpPr>
          <p:nvPr/>
        </p:nvSpPr>
        <p:spPr bwMode="auto">
          <a:xfrm>
            <a:off x="2819401" y="605135"/>
            <a:ext cx="4800599" cy="461665"/>
          </a:xfrm>
          <a:prstGeom prst="rect">
            <a:avLst/>
          </a:prstGeom>
          <a:noFill/>
          <a:ln w="9525">
            <a:noFill/>
            <a:miter lim="800000"/>
            <a:headEnd/>
            <a:tailEnd/>
          </a:ln>
        </p:spPr>
        <p:txBody>
          <a:bodyPr wrap="square">
            <a:prstTxWarp prst="textNoShape">
              <a:avLst/>
            </a:prstTxWarp>
            <a:spAutoFit/>
          </a:bodyPr>
          <a:lstStyle/>
          <a:p>
            <a:r>
              <a:rPr lang="en-US" dirty="0">
                <a:latin typeface="Helvetica" charset="0"/>
                <a:ea typeface="Helvetica" charset="0"/>
                <a:cs typeface="Helvetica" charset="0"/>
              </a:rPr>
              <a:t> </a:t>
            </a:r>
            <a:r>
              <a:rPr lang="en-US" dirty="0" smtClean="0">
                <a:latin typeface="Helvetica" charset="0"/>
                <a:ea typeface="Helvetica" charset="0"/>
                <a:cs typeface="Helvetica" charset="0"/>
              </a:rPr>
              <a:t>        on 04/05/2010</a:t>
            </a:r>
            <a:endParaRPr lang="en-US" dirty="0">
              <a:latin typeface="Helvetica" charset="0"/>
              <a:ea typeface="Helvetica" charset="0"/>
              <a:cs typeface="Helvetica" charset="0"/>
            </a:endParaRPr>
          </a:p>
        </p:txBody>
      </p:sp>
      <p:sp>
        <p:nvSpPr>
          <p:cNvPr id="3" name="TextBox 2"/>
          <p:cNvSpPr txBox="1"/>
          <p:nvPr/>
        </p:nvSpPr>
        <p:spPr>
          <a:xfrm>
            <a:off x="533400" y="2057400"/>
            <a:ext cx="469575" cy="400110"/>
          </a:xfrm>
          <a:prstGeom prst="rect">
            <a:avLst/>
          </a:prstGeom>
          <a:noFill/>
        </p:spPr>
        <p:txBody>
          <a:bodyPr wrap="none" rtlCol="0">
            <a:spAutoFit/>
          </a:bodyPr>
          <a:lstStyle/>
          <a:p>
            <a:r>
              <a:rPr lang="en-US" sz="2000" dirty="0" err="1" smtClean="0"/>
              <a:t>nT</a:t>
            </a:r>
            <a:endParaRPr lang="en-US" sz="2000" dirty="0"/>
          </a:p>
        </p:txBody>
      </p:sp>
      <p:sp>
        <p:nvSpPr>
          <p:cNvPr id="9" name="TextBox 8"/>
          <p:cNvSpPr txBox="1"/>
          <p:nvPr/>
        </p:nvSpPr>
        <p:spPr>
          <a:xfrm>
            <a:off x="457200" y="3810000"/>
            <a:ext cx="683475" cy="400110"/>
          </a:xfrm>
          <a:prstGeom prst="rect">
            <a:avLst/>
          </a:prstGeom>
          <a:noFill/>
        </p:spPr>
        <p:txBody>
          <a:bodyPr wrap="none" rtlCol="0">
            <a:spAutoFit/>
          </a:bodyPr>
          <a:lstStyle/>
          <a:p>
            <a:r>
              <a:rPr lang="en-US" sz="2000" dirty="0"/>
              <a:t>k</a:t>
            </a:r>
            <a:r>
              <a:rPr lang="en-US" sz="2000" dirty="0" smtClean="0"/>
              <a:t>m/s</a:t>
            </a:r>
            <a:endParaRPr lang="en-US" sz="2000" dirty="0"/>
          </a:p>
        </p:txBody>
      </p:sp>
      <p:sp>
        <p:nvSpPr>
          <p:cNvPr id="10" name="TextBox 9"/>
          <p:cNvSpPr txBox="1"/>
          <p:nvPr/>
        </p:nvSpPr>
        <p:spPr>
          <a:xfrm>
            <a:off x="0" y="5695890"/>
            <a:ext cx="1053502" cy="400110"/>
          </a:xfrm>
          <a:prstGeom prst="rect">
            <a:avLst/>
          </a:prstGeom>
          <a:noFill/>
        </p:spPr>
        <p:txBody>
          <a:bodyPr wrap="none" rtlCol="0">
            <a:spAutoFit/>
          </a:bodyPr>
          <a:lstStyle/>
          <a:p>
            <a:r>
              <a:rPr lang="en-US" sz="2000" dirty="0"/>
              <a:t>p</a:t>
            </a:r>
            <a:r>
              <a:rPr lang="en-US" sz="2000" dirty="0" smtClean="0"/>
              <a:t>art/cm</a:t>
            </a:r>
            <a:r>
              <a:rPr lang="en-US" sz="2000" baseline="30000" dirty="0" smtClean="0"/>
              <a:t>3</a:t>
            </a:r>
            <a:endParaRPr lang="en-US" sz="2000" baseline="30000" dirty="0"/>
          </a:p>
        </p:txBody>
      </p:sp>
      <p:sp>
        <p:nvSpPr>
          <p:cNvPr id="11" name="TextBox 10"/>
          <p:cNvSpPr txBox="1"/>
          <p:nvPr/>
        </p:nvSpPr>
        <p:spPr>
          <a:xfrm>
            <a:off x="7242070" y="1501914"/>
            <a:ext cx="1673330" cy="707886"/>
          </a:xfrm>
          <a:prstGeom prst="rect">
            <a:avLst/>
          </a:prstGeom>
          <a:noFill/>
        </p:spPr>
        <p:txBody>
          <a:bodyPr wrap="none" rtlCol="0">
            <a:spAutoFit/>
          </a:bodyPr>
          <a:lstStyle/>
          <a:p>
            <a:r>
              <a:rPr lang="en-US" sz="2000" dirty="0" smtClean="0"/>
              <a:t>Magnetic field</a:t>
            </a:r>
          </a:p>
          <a:p>
            <a:r>
              <a:rPr lang="en-US" sz="2000" dirty="0" err="1" smtClean="0"/>
              <a:t>B</a:t>
            </a:r>
            <a:r>
              <a:rPr lang="en-US" sz="2000" baseline="-25000" dirty="0" err="1" smtClean="0"/>
              <a:t>x</a:t>
            </a:r>
            <a:r>
              <a:rPr lang="en-US" sz="2000" dirty="0" smtClean="0"/>
              <a:t>, </a:t>
            </a:r>
            <a:r>
              <a:rPr lang="en-US" sz="2000" dirty="0" smtClean="0">
                <a:solidFill>
                  <a:srgbClr val="3366FF"/>
                </a:solidFill>
              </a:rPr>
              <a:t>B</a:t>
            </a:r>
            <a:r>
              <a:rPr lang="en-US" sz="2000" baseline="-25000" dirty="0">
                <a:solidFill>
                  <a:srgbClr val="3366FF"/>
                </a:solidFill>
              </a:rPr>
              <a:t>y</a:t>
            </a:r>
            <a:r>
              <a:rPr lang="en-US" sz="2000" baseline="-25000" dirty="0" smtClean="0"/>
              <a:t>, </a:t>
            </a:r>
            <a:r>
              <a:rPr lang="en-US" sz="2000" dirty="0" err="1" smtClean="0">
                <a:solidFill>
                  <a:srgbClr val="FF0000"/>
                </a:solidFill>
              </a:rPr>
              <a:t>B</a:t>
            </a:r>
            <a:r>
              <a:rPr lang="en-US" sz="2000" baseline="-25000" dirty="0" err="1" smtClean="0">
                <a:solidFill>
                  <a:srgbClr val="FF0000"/>
                </a:solidFill>
              </a:rPr>
              <a:t>z</a:t>
            </a:r>
            <a:endParaRPr lang="en-US" sz="2000" dirty="0">
              <a:solidFill>
                <a:srgbClr val="FF0000"/>
              </a:solidFill>
            </a:endParaRPr>
          </a:p>
        </p:txBody>
      </p:sp>
      <p:sp>
        <p:nvSpPr>
          <p:cNvPr id="12" name="TextBox 11"/>
          <p:cNvSpPr txBox="1"/>
          <p:nvPr/>
        </p:nvSpPr>
        <p:spPr>
          <a:xfrm>
            <a:off x="7239000" y="3733800"/>
            <a:ext cx="1039392" cy="400110"/>
          </a:xfrm>
          <a:prstGeom prst="rect">
            <a:avLst/>
          </a:prstGeom>
          <a:noFill/>
        </p:spPr>
        <p:txBody>
          <a:bodyPr wrap="none" rtlCol="0">
            <a:spAutoFit/>
          </a:bodyPr>
          <a:lstStyle/>
          <a:p>
            <a:r>
              <a:rPr lang="en-US" sz="2000" dirty="0" smtClean="0"/>
              <a:t>Velocity</a:t>
            </a:r>
            <a:endParaRPr lang="en-US" sz="2000" dirty="0">
              <a:solidFill>
                <a:srgbClr val="FF0000"/>
              </a:solidFill>
            </a:endParaRPr>
          </a:p>
        </p:txBody>
      </p:sp>
      <p:sp>
        <p:nvSpPr>
          <p:cNvPr id="13" name="TextBox 12"/>
          <p:cNvSpPr txBox="1"/>
          <p:nvPr/>
        </p:nvSpPr>
        <p:spPr>
          <a:xfrm>
            <a:off x="7239000" y="5543490"/>
            <a:ext cx="982536" cy="400110"/>
          </a:xfrm>
          <a:prstGeom prst="rect">
            <a:avLst/>
          </a:prstGeom>
          <a:noFill/>
        </p:spPr>
        <p:txBody>
          <a:bodyPr wrap="none" rtlCol="0">
            <a:spAutoFit/>
          </a:bodyPr>
          <a:lstStyle/>
          <a:p>
            <a:r>
              <a:rPr lang="en-US" sz="2000" dirty="0" smtClean="0"/>
              <a:t>Density</a:t>
            </a:r>
            <a:endParaRPr lang="en-US" sz="2000" dirty="0">
              <a:solidFill>
                <a:srgbClr val="FF0000"/>
              </a:solidFill>
            </a:endParaRPr>
          </a:p>
        </p:txBody>
      </p:sp>
      <p:sp>
        <p:nvSpPr>
          <p:cNvPr id="4" name="TextBox 3"/>
          <p:cNvSpPr txBox="1"/>
          <p:nvPr/>
        </p:nvSpPr>
        <p:spPr>
          <a:xfrm>
            <a:off x="7239000" y="2340114"/>
            <a:ext cx="2001444" cy="707886"/>
          </a:xfrm>
          <a:prstGeom prst="rect">
            <a:avLst/>
          </a:prstGeom>
          <a:noFill/>
        </p:spPr>
        <p:txBody>
          <a:bodyPr wrap="none" rtlCol="0">
            <a:spAutoFit/>
          </a:bodyPr>
          <a:lstStyle/>
          <a:p>
            <a:r>
              <a:rPr lang="en-US" sz="2000" dirty="0" smtClean="0"/>
              <a:t>X: Earth to Sun</a:t>
            </a:r>
          </a:p>
          <a:p>
            <a:r>
              <a:rPr lang="en-US" sz="2000" dirty="0" smtClean="0"/>
              <a:t>Z: North to South</a:t>
            </a:r>
            <a:endParaRPr lang="en-US"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58289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Magnetopause Stand-off Distance</a:t>
            </a:r>
            <a:endParaRPr lang="en-US" sz="3200" dirty="0">
              <a:latin typeface="+mn-lt"/>
              <a:ea typeface="ＭＳ Ｐゴシック" charset="0"/>
              <a:cs typeface="ＭＳ Ｐゴシック" charset="0"/>
            </a:endParaRPr>
          </a:p>
        </p:txBody>
      </p:sp>
      <p:sp>
        <p:nvSpPr>
          <p:cNvPr id="10" name="TextBox 9"/>
          <p:cNvSpPr txBox="1"/>
          <p:nvPr/>
        </p:nvSpPr>
        <p:spPr>
          <a:xfrm>
            <a:off x="609600" y="1200090"/>
            <a:ext cx="8153400" cy="400110"/>
          </a:xfrm>
          <a:prstGeom prst="rect">
            <a:avLst/>
          </a:prstGeom>
          <a:noFill/>
        </p:spPr>
        <p:txBody>
          <a:bodyPr wrap="square" rtlCol="0">
            <a:spAutoFit/>
          </a:bodyPr>
          <a:lstStyle/>
          <a:p>
            <a:r>
              <a:rPr lang="en-US" sz="2000" dirty="0" smtClean="0">
                <a:latin typeface="Helvetica"/>
                <a:cs typeface="Helvetica"/>
              </a:rPr>
              <a:t>Degree of compression of MP due to dynamic pressure of solar wind </a:t>
            </a:r>
            <a:endParaRPr lang="en-US" sz="2000" dirty="0">
              <a:latin typeface="Helvetica"/>
              <a:cs typeface="Helvetica"/>
            </a:endParaRPr>
          </a:p>
        </p:txBody>
      </p:sp>
      <p:sp>
        <p:nvSpPr>
          <p:cNvPr id="11" name="TextBox 10"/>
          <p:cNvSpPr txBox="1"/>
          <p:nvPr/>
        </p:nvSpPr>
        <p:spPr>
          <a:xfrm>
            <a:off x="4563517" y="6172200"/>
            <a:ext cx="2142083" cy="461665"/>
          </a:xfrm>
          <a:prstGeom prst="rect">
            <a:avLst/>
          </a:prstGeom>
          <a:noFill/>
        </p:spPr>
        <p:txBody>
          <a:bodyPr wrap="none" rtlCol="0">
            <a:spAutoFit/>
          </a:bodyPr>
          <a:lstStyle/>
          <a:p>
            <a:r>
              <a:rPr lang="en-US" dirty="0" smtClean="0"/>
              <a:t>March 17, 2015</a:t>
            </a:r>
            <a:endParaRPr lang="en-US" dirty="0"/>
          </a:p>
        </p:txBody>
      </p:sp>
      <p:pic>
        <p:nvPicPr>
          <p:cNvPr id="12" name="Picture 11" descr="Screen Shot 2015-06-02 at 10.35.20 AM.png"/>
          <p:cNvPicPr>
            <a:picLocks noChangeAspect="1"/>
          </p:cNvPicPr>
          <p:nvPr/>
        </p:nvPicPr>
        <p:blipFill>
          <a:blip r:embed="rId4"/>
          <a:stretch>
            <a:fillRect/>
          </a:stretch>
        </p:blipFill>
        <p:spPr>
          <a:xfrm>
            <a:off x="1371600" y="1562270"/>
            <a:ext cx="6248400" cy="5295730"/>
          </a:xfrm>
          <a:prstGeom prst="rect">
            <a:avLst/>
          </a:prstGeom>
        </p:spPr>
      </p:pic>
      <p:pic>
        <p:nvPicPr>
          <p:cNvPr id="9" name="Picture 8" descr="Screen Shot 2015-06-02 at 10.02.52 AM.png"/>
          <p:cNvPicPr>
            <a:picLocks noChangeAspect="1"/>
          </p:cNvPicPr>
          <p:nvPr/>
        </p:nvPicPr>
        <p:blipFill>
          <a:blip r:embed="rId5"/>
          <a:stretch>
            <a:fillRect/>
          </a:stretch>
        </p:blipFill>
        <p:spPr>
          <a:xfrm>
            <a:off x="762000" y="1981200"/>
            <a:ext cx="7486389" cy="438374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987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5-07-09 at 12.11.07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6512" y="0"/>
            <a:ext cx="3679270" cy="4091964"/>
          </a:xfrm>
          <a:prstGeom prst="rect">
            <a:avLst/>
          </a:prstGeom>
        </p:spPr>
      </p:pic>
      <p:pic>
        <p:nvPicPr>
          <p:cNvPr id="5" name="Picture 4" descr="Screen Shot 2015-07-09 at 12.10.53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6512" y="4091963"/>
            <a:ext cx="3679270" cy="2618549"/>
          </a:xfrm>
          <a:prstGeom prst="rect">
            <a:avLst/>
          </a:prstGeom>
        </p:spPr>
      </p:pic>
      <p:pic>
        <p:nvPicPr>
          <p:cNvPr id="6" name="Picture 5" descr="20150201_coronalhole.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53094" y="246202"/>
            <a:ext cx="4053449" cy="4053449"/>
          </a:xfrm>
          <a:prstGeom prst="rect">
            <a:avLst/>
          </a:prstGeom>
        </p:spPr>
      </p:pic>
      <p:sp>
        <p:nvSpPr>
          <p:cNvPr id="7" name="TextBox 6"/>
          <p:cNvSpPr txBox="1"/>
          <p:nvPr/>
        </p:nvSpPr>
        <p:spPr>
          <a:xfrm>
            <a:off x="4253093" y="4768529"/>
            <a:ext cx="4986477" cy="369332"/>
          </a:xfrm>
          <a:prstGeom prst="rect">
            <a:avLst/>
          </a:prstGeom>
          <a:noFill/>
        </p:spPr>
        <p:txBody>
          <a:bodyPr wrap="square" rtlCol="0">
            <a:spAutoFit/>
          </a:bodyPr>
          <a:lstStyle/>
          <a:p>
            <a:r>
              <a:rPr lang="en-US" dirty="0" smtClean="0"/>
              <a:t>HSS and radiation belt electron flux enhancement </a:t>
            </a:r>
            <a:endParaRPr lang="en-US" dirty="0"/>
          </a:p>
        </p:txBody>
      </p:sp>
      <p:cxnSp>
        <p:nvCxnSpPr>
          <p:cNvPr id="9" name="Straight Arrow Connector 8"/>
          <p:cNvCxnSpPr/>
          <p:nvPr/>
        </p:nvCxnSpPr>
        <p:spPr>
          <a:xfrm>
            <a:off x="1529130" y="1840029"/>
            <a:ext cx="0" cy="48704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15079" y="2458916"/>
            <a:ext cx="0" cy="28644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5341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187316" y="381000"/>
            <a:ext cx="2756284" cy="461665"/>
          </a:xfrm>
          <a:prstGeom prst="rect">
            <a:avLst/>
          </a:prstGeom>
          <a:noFill/>
        </p:spPr>
        <p:txBody>
          <a:bodyPr wrap="none" rtlCol="0">
            <a:spAutoFit/>
          </a:bodyPr>
          <a:lstStyle/>
          <a:p>
            <a:r>
              <a:rPr lang="en-US" b="1" dirty="0" smtClean="0"/>
              <a:t>The Sun’s Rainbow</a:t>
            </a:r>
            <a:endParaRPr lang="en-US" b="1" dirty="0"/>
          </a:p>
        </p:txBody>
      </p:sp>
      <p:pic>
        <p:nvPicPr>
          <p:cNvPr id="3"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5" name="SDOargo_rotorzoom_iPod.m4v">
            <a:hlinkClick r:id="" action="ppaction://media"/>
          </p:cNvPr>
          <p:cNvPicPr/>
          <p:nvPr>
            <a:videoFile r:link="rId1"/>
          </p:nvPr>
        </p:nvPicPr>
        <p:blipFill>
          <a:blip r:embed="rId4"/>
          <a:stretch>
            <a:fillRect/>
          </a:stretch>
        </p:blipFill>
        <p:spPr>
          <a:xfrm>
            <a:off x="558800" y="1524000"/>
            <a:ext cx="812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3" name="Picture 2" descr="Screen Shot 2015-05-29 at 12.34.49 PM.png"/>
          <p:cNvPicPr>
            <a:picLocks noChangeAspect="1"/>
          </p:cNvPicPr>
          <p:nvPr/>
        </p:nvPicPr>
        <p:blipFill>
          <a:blip r:embed="rId3"/>
          <a:stretch>
            <a:fillRect/>
          </a:stretch>
        </p:blipFill>
        <p:spPr>
          <a:xfrm>
            <a:off x="2438400" y="304800"/>
            <a:ext cx="4431193" cy="3657600"/>
          </a:xfrm>
          <a:prstGeom prst="rect">
            <a:avLst/>
          </a:prstGeom>
        </p:spPr>
      </p:pic>
      <p:pic>
        <p:nvPicPr>
          <p:cNvPr id="4" name="Picture 3" descr="Screen Shot 2015-05-29 at 12.37.45 PM.png"/>
          <p:cNvPicPr>
            <a:picLocks noChangeAspect="1"/>
          </p:cNvPicPr>
          <p:nvPr/>
        </p:nvPicPr>
        <p:blipFill>
          <a:blip r:embed="rId4"/>
          <a:stretch>
            <a:fillRect/>
          </a:stretch>
        </p:blipFill>
        <p:spPr>
          <a:xfrm>
            <a:off x="1143000" y="3918784"/>
            <a:ext cx="7315200" cy="293921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err="1" smtClean="0">
                <a:solidFill>
                  <a:srgbClr val="000000"/>
                </a:solidFill>
                <a:latin typeface="+mn-lt"/>
              </a:rPr>
              <a:t>Kp</a:t>
            </a:r>
            <a:r>
              <a:rPr lang="en-US" sz="3200" dirty="0" smtClean="0">
                <a:solidFill>
                  <a:srgbClr val="000000"/>
                </a:solidFill>
                <a:latin typeface="+mn-lt"/>
              </a:rPr>
              <a:t> index</a:t>
            </a:r>
            <a:endParaRPr lang="en-US" sz="3200" dirty="0">
              <a:solidFill>
                <a:srgbClr val="000000"/>
              </a:solidFill>
              <a:latin typeface="+mn-lt"/>
            </a:endParaRPr>
          </a:p>
        </p:txBody>
      </p:sp>
      <p:sp>
        <p:nvSpPr>
          <p:cNvPr id="6" name="Content Placeholder 2"/>
          <p:cNvSpPr txBox="1">
            <a:spLocks/>
          </p:cNvSpPr>
          <p:nvPr/>
        </p:nvSpPr>
        <p:spPr>
          <a:xfrm>
            <a:off x="228600" y="1646237"/>
            <a:ext cx="9144000" cy="46021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dirty="0" smtClean="0"/>
              <a:t>Geomagnetic activity index - </a:t>
            </a:r>
            <a:r>
              <a:rPr lang="en-US" sz="2400" dirty="0" smtClean="0">
                <a:solidFill>
                  <a:srgbClr val="FF0000"/>
                </a:solidFill>
              </a:rPr>
              <a:t>range from 0-9   disturbance levels of magnetic field on the ground – currents</a:t>
            </a:r>
          </a:p>
          <a:p>
            <a:pPr marL="514350" indent="-514350">
              <a:buNone/>
            </a:pPr>
            <a:endParaRPr lang="en-US" dirty="0" smtClean="0"/>
          </a:p>
          <a:p>
            <a:pPr>
              <a:buFontTx/>
              <a:buNone/>
            </a:pPr>
            <a:endParaRPr lang="en-US" dirty="0" smtClean="0"/>
          </a:p>
        </p:txBody>
      </p:sp>
      <p:sp>
        <p:nvSpPr>
          <p:cNvPr id="7" name="TextBox 6"/>
          <p:cNvSpPr txBox="1"/>
          <p:nvPr/>
        </p:nvSpPr>
        <p:spPr>
          <a:xfrm>
            <a:off x="1371600" y="1219200"/>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8" name="TextBox 7"/>
          <p:cNvSpPr txBox="1"/>
          <p:nvPr/>
        </p:nvSpPr>
        <p:spPr>
          <a:xfrm>
            <a:off x="7188417" y="3893403"/>
            <a:ext cx="1955583" cy="830997"/>
          </a:xfrm>
          <a:prstGeom prst="rect">
            <a:avLst/>
          </a:prstGeom>
          <a:noFill/>
        </p:spPr>
        <p:txBody>
          <a:bodyPr wrap="squar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pic>
        <p:nvPicPr>
          <p:cNvPr id="10" name="Picture 9" descr="Screen Shot 2015-06-02 at 10.11.03 AM.png"/>
          <p:cNvPicPr>
            <a:picLocks noChangeAspect="1"/>
          </p:cNvPicPr>
          <p:nvPr/>
        </p:nvPicPr>
        <p:blipFill>
          <a:blip r:embed="rId4"/>
          <a:stretch>
            <a:fillRect/>
          </a:stretch>
        </p:blipFill>
        <p:spPr>
          <a:xfrm>
            <a:off x="1219200" y="2598096"/>
            <a:ext cx="5943600" cy="418370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80607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609600" y="1524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HSS and Radiation Belt  </a:t>
            </a:r>
          </a:p>
          <a:p>
            <a:r>
              <a:rPr lang="en-US" sz="3200" dirty="0" smtClean="0">
                <a:solidFill>
                  <a:schemeClr val="tx1"/>
                </a:solidFill>
                <a:latin typeface="+mn-lt"/>
                <a:ea typeface="ＭＳ Ｐゴシック" charset="0"/>
                <a:cs typeface="ＭＳ Ｐゴシック" charset="0"/>
              </a:rPr>
              <a:t>Electron Flux Enhancement</a:t>
            </a:r>
            <a:r>
              <a:rPr lang="en-US" sz="3200" dirty="0" smtClean="0">
                <a:solidFill>
                  <a:srgbClr val="0000FF"/>
                </a:solidFill>
                <a:latin typeface="+mn-lt"/>
                <a:ea typeface="ＭＳ Ｐゴシック" charset="0"/>
                <a:cs typeface="ＭＳ Ｐゴシック" charset="0"/>
              </a:rPr>
              <a:t>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sp>
        <p:nvSpPr>
          <p:cNvPr id="6" name="Footer Placeholder 1"/>
          <p:cNvSpPr>
            <a:spLocks noGrp="1"/>
          </p:cNvSpPr>
          <p:nvPr>
            <p:ph type="ftr" sz="quarter" idx="11"/>
          </p:nvPr>
        </p:nvSpPr>
        <p:spPr>
          <a:xfrm>
            <a:off x="3465729" y="7476795"/>
            <a:ext cx="2193911" cy="168219"/>
          </a:xfrm>
        </p:spPr>
        <p:txBody>
          <a:bodyPr/>
          <a:lstStyle/>
          <a:p>
            <a:r>
              <a:rPr lang="en-US" smtClean="0"/>
              <a:t>NASA/GSFC, internal use only :-)</a:t>
            </a:r>
            <a:endParaRPr lang="en-US"/>
          </a:p>
        </p:txBody>
      </p:sp>
      <p:pic>
        <p:nvPicPr>
          <p:cNvPr id="10" name="Picture 9" descr="Screen Shot 2015-05-29 at 12.12.11 PM.png"/>
          <p:cNvPicPr>
            <a:picLocks noChangeAspect="1"/>
          </p:cNvPicPr>
          <p:nvPr/>
        </p:nvPicPr>
        <p:blipFill>
          <a:blip r:embed="rId4"/>
          <a:stretch>
            <a:fillRect/>
          </a:stretch>
        </p:blipFill>
        <p:spPr>
          <a:xfrm>
            <a:off x="1219200" y="1143000"/>
            <a:ext cx="6096000" cy="2137557"/>
          </a:xfrm>
          <a:prstGeom prst="rect">
            <a:avLst/>
          </a:prstGeom>
        </p:spPr>
      </p:pic>
      <p:pic>
        <p:nvPicPr>
          <p:cNvPr id="11" name="Picture 10" descr="Screen Shot 2015-05-29 at 12.13.40 PM.png"/>
          <p:cNvPicPr>
            <a:picLocks noChangeAspect="1"/>
          </p:cNvPicPr>
          <p:nvPr/>
        </p:nvPicPr>
        <p:blipFill>
          <a:blip r:embed="rId5"/>
          <a:stretch>
            <a:fillRect/>
          </a:stretch>
        </p:blipFill>
        <p:spPr>
          <a:xfrm>
            <a:off x="1219200" y="3200400"/>
            <a:ext cx="6096000" cy="1881482"/>
          </a:xfrm>
          <a:prstGeom prst="rect">
            <a:avLst/>
          </a:prstGeom>
        </p:spPr>
      </p:pic>
      <p:pic>
        <p:nvPicPr>
          <p:cNvPr id="13" name="Picture 12" descr="Screen Shot 2015-05-29 at 12.17.07 PM.png"/>
          <p:cNvPicPr>
            <a:picLocks noChangeAspect="1"/>
          </p:cNvPicPr>
          <p:nvPr/>
        </p:nvPicPr>
        <p:blipFill>
          <a:blip r:embed="rId6"/>
          <a:stretch>
            <a:fillRect/>
          </a:stretch>
        </p:blipFill>
        <p:spPr>
          <a:xfrm>
            <a:off x="990600" y="4953000"/>
            <a:ext cx="6836110" cy="1752600"/>
          </a:xfrm>
          <a:prstGeom prst="rect">
            <a:avLst/>
          </a:prstGeom>
        </p:spPr>
      </p:pic>
      <p:cxnSp>
        <p:nvCxnSpPr>
          <p:cNvPr id="15" name="Straight Connector 14"/>
          <p:cNvCxnSpPr/>
          <p:nvPr/>
        </p:nvCxnSpPr>
        <p:spPr>
          <a:xfrm>
            <a:off x="1371600" y="5029200"/>
            <a:ext cx="60960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1628810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Energetic Proton Flux</a:t>
            </a:r>
            <a:endParaRPr lang="en-US" sz="3200" dirty="0">
              <a:latin typeface="+mn-lt"/>
              <a:ea typeface="ＭＳ Ｐゴシック" charset="0"/>
              <a:cs typeface="ＭＳ Ｐゴシック" charset="0"/>
            </a:endParaRPr>
          </a:p>
        </p:txBody>
      </p:sp>
      <p:sp>
        <p:nvSpPr>
          <p:cNvPr id="5" name="Content Placeholder 2"/>
          <p:cNvSpPr txBox="1">
            <a:spLocks/>
          </p:cNvSpPr>
          <p:nvPr/>
        </p:nvSpPr>
        <p:spPr>
          <a:xfrm>
            <a:off x="381000" y="1219201"/>
            <a:ext cx="5105400" cy="2971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400" dirty="0" smtClean="0"/>
              <a:t>&gt;10 </a:t>
            </a:r>
            <a:r>
              <a:rPr lang="en-US" sz="2400" dirty="0" err="1" smtClean="0"/>
              <a:t>MeV</a:t>
            </a:r>
            <a:r>
              <a:rPr lang="en-US" sz="2400" dirty="0" smtClean="0"/>
              <a:t> flux by GOES spacecraft</a:t>
            </a:r>
          </a:p>
          <a:p>
            <a:pPr>
              <a:buFontTx/>
              <a:buNone/>
            </a:pPr>
            <a:r>
              <a:rPr lang="en-US" sz="2400" dirty="0" smtClean="0"/>
              <a:t>Threshold: 10 </a:t>
            </a:r>
            <a:r>
              <a:rPr lang="en-US" sz="2400" dirty="0" err="1" smtClean="0"/>
              <a:t>pfu</a:t>
            </a:r>
            <a:endParaRPr lang="en-US" sz="2400" dirty="0" smtClean="0"/>
          </a:p>
          <a:p>
            <a:r>
              <a:rPr lang="en-US" sz="2400" dirty="0" smtClean="0"/>
              <a:t>&gt;100 </a:t>
            </a:r>
            <a:r>
              <a:rPr lang="en-US" sz="2400" dirty="0" err="1" smtClean="0"/>
              <a:t>MeV</a:t>
            </a:r>
            <a:r>
              <a:rPr lang="en-US" sz="2400" dirty="0" smtClean="0"/>
              <a:t> flux by GOES spacecraft</a:t>
            </a:r>
          </a:p>
          <a:p>
            <a:pPr>
              <a:buFontTx/>
              <a:buNone/>
            </a:pPr>
            <a:r>
              <a:rPr lang="en-US" sz="2400" dirty="0" smtClean="0"/>
              <a:t>Threshold: 1 </a:t>
            </a:r>
            <a:r>
              <a:rPr lang="en-US" sz="2400" dirty="0" err="1" smtClean="0"/>
              <a:t>pfu</a:t>
            </a:r>
            <a:endParaRPr lang="en-US" sz="2400" dirty="0" smtClean="0"/>
          </a:p>
          <a:p>
            <a:pPr>
              <a:buFontTx/>
              <a:buNone/>
            </a:pPr>
            <a:endParaRPr lang="en-US" sz="2400" dirty="0" smtClean="0"/>
          </a:p>
        </p:txBody>
      </p:sp>
      <p:pic>
        <p:nvPicPr>
          <p:cNvPr id="6" name="Picture 5" descr="Screen Shot 2015-05-29 at 12.24.54 PM.png"/>
          <p:cNvPicPr>
            <a:picLocks noChangeAspect="1"/>
          </p:cNvPicPr>
          <p:nvPr/>
        </p:nvPicPr>
        <p:blipFill>
          <a:blip r:embed="rId4"/>
          <a:stretch>
            <a:fillRect/>
          </a:stretch>
        </p:blipFill>
        <p:spPr>
          <a:xfrm>
            <a:off x="0" y="4510127"/>
            <a:ext cx="9144000" cy="2347873"/>
          </a:xfrm>
          <a:prstGeom prst="rect">
            <a:avLst/>
          </a:prstGeom>
        </p:spPr>
      </p:pic>
      <p:pic>
        <p:nvPicPr>
          <p:cNvPr id="7" name="Picture 6" descr="Screen Shot 2015-05-29 at 12.28.48 PM.png"/>
          <p:cNvPicPr>
            <a:picLocks noChangeAspect="1"/>
          </p:cNvPicPr>
          <p:nvPr/>
        </p:nvPicPr>
        <p:blipFill>
          <a:blip r:embed="rId5"/>
          <a:stretch>
            <a:fillRect/>
          </a:stretch>
        </p:blipFill>
        <p:spPr>
          <a:xfrm>
            <a:off x="4572000" y="1184587"/>
            <a:ext cx="3505160" cy="323501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096378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581400" y="452438"/>
            <a:ext cx="2590800" cy="461665"/>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Watch the video</a:t>
            </a:r>
            <a:endParaRPr lang="en-US" b="1" dirty="0">
              <a:latin typeface="Helvetica" charset="0"/>
              <a:ea typeface="Helvetica" charset="0"/>
              <a:cs typeface="Helvetica" charset="0"/>
            </a:endParaRP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7" name="Rectangle 6"/>
          <p:cNvSpPr/>
          <p:nvPr/>
        </p:nvSpPr>
        <p:spPr>
          <a:xfrm>
            <a:off x="2286000" y="3013502"/>
            <a:ext cx="4572000" cy="830997"/>
          </a:xfrm>
          <a:prstGeom prst="rect">
            <a:avLst/>
          </a:prstGeom>
        </p:spPr>
        <p:txBody>
          <a:bodyPr>
            <a:spAutoFit/>
          </a:bodyPr>
          <a:lstStyle/>
          <a:p>
            <a:r>
              <a:rPr lang="en-US" dirty="0" smtClean="0"/>
              <a:t>http://missionscience.nasa.gov/sun/sunVideo_04magnetosphere.html</a:t>
            </a:r>
            <a:endParaRPr lang="en-US" dirty="0"/>
          </a:p>
        </p:txBody>
      </p:sp>
      <p:sp>
        <p:nvSpPr>
          <p:cNvPr id="8" name="Action Button: Movie 7">
            <a:hlinkClick r:id="rId4" highlightClick="1"/>
          </p:cNvPr>
          <p:cNvSpPr/>
          <p:nvPr/>
        </p:nvSpPr>
        <p:spPr>
          <a:xfrm>
            <a:off x="3886200" y="4114800"/>
            <a:ext cx="1042416" cy="1042416"/>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616199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0" y="12192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err="1" smtClean="0">
                <a:solidFill>
                  <a:schemeClr val="tx1"/>
                </a:solidFill>
                <a:latin typeface="Helvetica Neue" charset="0"/>
                <a:ea typeface="ＭＳ Ｐゴシック" charset="0"/>
                <a:cs typeface="ＭＳ Ｐゴシック" charset="0"/>
              </a:rPr>
              <a:t>iSWA</a:t>
            </a:r>
            <a:r>
              <a:rPr lang="en-US" sz="2600" dirty="0" smtClean="0">
                <a:solidFill>
                  <a:schemeClr val="tx1"/>
                </a:solidFill>
                <a:latin typeface="Helvetica Neue" charset="0"/>
                <a:ea typeface="ＭＳ Ｐゴシック" charset="0"/>
                <a:cs typeface="ＭＳ Ｐゴシック" charset="0"/>
              </a:rPr>
              <a:t> Layout:</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07/12/2012</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5" name="TextBox 4"/>
          <p:cNvSpPr txBox="1"/>
          <p:nvPr/>
        </p:nvSpPr>
        <p:spPr>
          <a:xfrm>
            <a:off x="2895600" y="2438400"/>
            <a:ext cx="2741105" cy="461665"/>
          </a:xfrm>
          <a:prstGeom prst="rect">
            <a:avLst/>
          </a:prstGeom>
          <a:noFill/>
        </p:spPr>
        <p:txBody>
          <a:bodyPr wrap="none" rtlCol="0">
            <a:spAutoFit/>
          </a:bodyPr>
          <a:lstStyle/>
          <a:p>
            <a:r>
              <a:rPr lang="en-US" u="sng" dirty="0" smtClean="0">
                <a:hlinkClick r:id="rId4"/>
              </a:rPr>
              <a:t>http://goo.gl/V0JjxV</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184016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19200" y="457200"/>
            <a:ext cx="7086600" cy="762000"/>
          </a:xfrm>
        </p:spPr>
        <p:txBody>
          <a:bodyPr>
            <a:normAutofit/>
          </a:bodyPr>
          <a:lstStyle/>
          <a:p>
            <a:pPr algn="ctr" eaLnBrk="1" hangingPunct="1"/>
            <a:r>
              <a:rPr lang="en-US" dirty="0">
                <a:solidFill>
                  <a:schemeClr val="tx1"/>
                </a:solidFill>
                <a:latin typeface="+mn-lt"/>
                <a:ea typeface="Times New Roman" charset="0"/>
                <a:cs typeface="Times New Roman" charset="0"/>
              </a:rPr>
              <a:t>Kelvin-Helmholtz Instability</a:t>
            </a:r>
          </a:p>
        </p:txBody>
      </p:sp>
      <p:sp>
        <p:nvSpPr>
          <p:cNvPr id="26629" name="Rectangle 5"/>
          <p:cNvSpPr>
            <a:spLocks noGrp="1" noChangeArrowheads="1"/>
          </p:cNvSpPr>
          <p:nvPr>
            <p:ph idx="1"/>
          </p:nvPr>
        </p:nvSpPr>
        <p:spPr>
          <a:xfrm>
            <a:off x="914400" y="4495800"/>
            <a:ext cx="7823200" cy="2133600"/>
          </a:xfrm>
          <a:noFill/>
        </p:spPr>
        <p:txBody>
          <a:bodyPr>
            <a:normAutofit/>
          </a:bodyPr>
          <a:lstStyle/>
          <a:p>
            <a:pPr eaLnBrk="1" hangingPunct="1">
              <a:lnSpc>
                <a:spcPct val="90000"/>
              </a:lnSpc>
            </a:pPr>
            <a:r>
              <a:rPr lang="es-PR" sz="2000" dirty="0">
                <a:solidFill>
                  <a:srgbClr val="000000"/>
                </a:solidFill>
                <a:ea typeface="Times New Roman" charset="0"/>
                <a:cs typeface="Times New Roman" charset="0"/>
              </a:rPr>
              <a:t>Waves that occur between the velocity shear of two fluids.</a:t>
            </a:r>
          </a:p>
          <a:p>
            <a:pPr eaLnBrk="1" hangingPunct="1">
              <a:lnSpc>
                <a:spcPct val="90000"/>
              </a:lnSpc>
            </a:pPr>
            <a:r>
              <a:rPr lang="es-PR" sz="2000" dirty="0">
                <a:solidFill>
                  <a:srgbClr val="000000"/>
                </a:solidFill>
                <a:ea typeface="Times New Roman" charset="0"/>
                <a:cs typeface="Times New Roman" charset="0"/>
              </a:rPr>
              <a:t>It creates vortices on the magnetopause, specially on the flanks.</a:t>
            </a:r>
          </a:p>
          <a:p>
            <a:pPr eaLnBrk="1" hangingPunct="1">
              <a:lnSpc>
                <a:spcPct val="90000"/>
              </a:lnSpc>
            </a:pPr>
            <a:r>
              <a:rPr lang="es-PR" sz="2000" dirty="0">
                <a:solidFill>
                  <a:srgbClr val="000000"/>
                </a:solidFill>
                <a:ea typeface="Times New Roman" charset="0"/>
                <a:cs typeface="Times New Roman" charset="0"/>
              </a:rPr>
              <a:t>Predominantely at high solar wind velocities and northward IMF (positive Bz) component.</a:t>
            </a:r>
          </a:p>
          <a:p>
            <a:pPr eaLnBrk="1" hangingPunct="1">
              <a:lnSpc>
                <a:spcPct val="90000"/>
              </a:lnSpc>
            </a:pPr>
            <a:r>
              <a:rPr lang="es-PR" sz="2000" dirty="0">
                <a:solidFill>
                  <a:srgbClr val="000000"/>
                </a:solidFill>
                <a:ea typeface="Times New Roman" charset="0"/>
                <a:cs typeface="Times New Roman" charset="0"/>
              </a:rPr>
              <a:t>Many scientific models have been created to study these two parameters: the flow velocity and the magnetic field.</a:t>
            </a:r>
          </a:p>
        </p:txBody>
      </p:sp>
      <p:pic>
        <p:nvPicPr>
          <p:cNvPr id="26630" name="Picture 6" descr="Untitled1"/>
          <p:cNvPicPr>
            <a:picLocks noChangeAspect="1" noChangeArrowheads="1"/>
          </p:cNvPicPr>
          <p:nvPr/>
        </p:nvPicPr>
        <p:blipFill>
          <a:blip r:embed="rId3"/>
          <a:srcRect/>
          <a:stretch>
            <a:fillRect/>
          </a:stretch>
        </p:blipFill>
        <p:spPr bwMode="auto">
          <a:xfrm>
            <a:off x="1612900" y="1257300"/>
            <a:ext cx="5448300" cy="2947988"/>
          </a:xfrm>
          <a:prstGeom prst="rect">
            <a:avLst/>
          </a:prstGeom>
          <a:noFill/>
          <a:ln w="9525">
            <a:noFill/>
            <a:miter lim="800000"/>
            <a:headEnd/>
            <a:tailEnd/>
          </a:ln>
        </p:spPr>
      </p:pic>
      <p:pic>
        <p:nvPicPr>
          <p:cNvPr id="26631" name="Picture 7" descr="kh1-1"/>
          <p:cNvPicPr>
            <a:picLocks noChangeAspect="1" noChangeArrowheads="1"/>
          </p:cNvPicPr>
          <p:nvPr/>
        </p:nvPicPr>
        <p:blipFill>
          <a:blip r:embed="rId4"/>
          <a:srcRect/>
          <a:stretch>
            <a:fillRect/>
          </a:stretch>
        </p:blipFill>
        <p:spPr bwMode="auto">
          <a:xfrm>
            <a:off x="2159000" y="1257300"/>
            <a:ext cx="4419600" cy="3216275"/>
          </a:xfrm>
          <a:prstGeom prst="rect">
            <a:avLst/>
          </a:prstGeom>
          <a:noFill/>
          <a:ln w="9525">
            <a:noFill/>
            <a:miter lim="800000"/>
            <a:headEnd/>
            <a:tailEnd/>
          </a:ln>
        </p:spPr>
      </p:pic>
      <p:pic>
        <p:nvPicPr>
          <p:cNvPr id="6"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
        <p:nvSpPr>
          <p:cNvPr id="7" name="TextBox 6"/>
          <p:cNvSpPr txBox="1"/>
          <p:nvPr/>
        </p:nvSpPr>
        <p:spPr>
          <a:xfrm flipH="1">
            <a:off x="1981199" y="76200"/>
            <a:ext cx="6096000" cy="584776"/>
          </a:xfrm>
          <a:prstGeom prst="rect">
            <a:avLst/>
          </a:prstGeom>
          <a:noFill/>
        </p:spPr>
        <p:txBody>
          <a:bodyPr wrap="square" rtlCol="0">
            <a:spAutoFit/>
          </a:bodyPr>
          <a:lstStyle/>
          <a:p>
            <a:r>
              <a:rPr lang="en-US" sz="3200" dirty="0" smtClean="0"/>
              <a:t>Magnetosphere Physics Research</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additive="base">
                                        <p:cTn id="7" dur="500" fill="hold"/>
                                        <p:tgtEl>
                                          <p:spTgt spid="26631"/>
                                        </p:tgtEl>
                                        <p:attrNameLst>
                                          <p:attrName>ppt_x</p:attrName>
                                        </p:attrNameLst>
                                      </p:cBhvr>
                                      <p:tavLst>
                                        <p:tav tm="0">
                                          <p:val>
                                            <p:strVal val="1+#ppt_w/2"/>
                                          </p:val>
                                        </p:tav>
                                        <p:tav tm="100000">
                                          <p:val>
                                            <p:strVal val="#ppt_x"/>
                                          </p:val>
                                        </p:tav>
                                      </p:tavLst>
                                    </p:anim>
                                    <p:anim calcmode="lin" valueType="num">
                                      <p:cBhvr additive="base">
                                        <p:cTn id="8" dur="500" fill="hold"/>
                                        <p:tgtEl>
                                          <p:spTgt spid="26631"/>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29">
                                            <p:txEl>
                                              <p:pRg st="0" end="0"/>
                                            </p:txEl>
                                          </p:spTgt>
                                        </p:tgtEl>
                                        <p:attrNameLst>
                                          <p:attrName>style.visibility</p:attrName>
                                        </p:attrNameLst>
                                      </p:cBhvr>
                                      <p:to>
                                        <p:strVal val="visible"/>
                                      </p:to>
                                    </p:set>
                                    <p:anim calcmode="lin" valueType="num">
                                      <p:cBhvr additive="base">
                                        <p:cTn id="11" dur="500" fill="hold"/>
                                        <p:tgtEl>
                                          <p:spTgt spid="2662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629">
                                            <p:txEl>
                                              <p:pRg st="1" end="1"/>
                                            </p:txEl>
                                          </p:spTgt>
                                        </p:tgtEl>
                                        <p:attrNameLst>
                                          <p:attrName>style.visibility</p:attrName>
                                        </p:attrNameLst>
                                      </p:cBhvr>
                                      <p:to>
                                        <p:strVal val="visible"/>
                                      </p:to>
                                    </p:set>
                                    <p:anim calcmode="lin" valueType="num">
                                      <p:cBhvr additive="base">
                                        <p:cTn id="17" dur="500" fill="hold"/>
                                        <p:tgtEl>
                                          <p:spTgt spid="2662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nodeType="clickEffect">
                                  <p:stCondLst>
                                    <p:cond delay="0"/>
                                  </p:stCondLst>
                                  <p:childTnLst>
                                    <p:anim calcmode="lin" valueType="num">
                                      <p:cBhvr additive="base">
                                        <p:cTn id="22" dur="500"/>
                                        <p:tgtEl>
                                          <p:spTgt spid="26631"/>
                                        </p:tgtEl>
                                        <p:attrNameLst>
                                          <p:attrName>ppt_x</p:attrName>
                                        </p:attrNameLst>
                                      </p:cBhvr>
                                      <p:tavLst>
                                        <p:tav tm="0">
                                          <p:val>
                                            <p:strVal val="ppt_x"/>
                                          </p:val>
                                        </p:tav>
                                        <p:tav tm="100000">
                                          <p:val>
                                            <p:strVal val="0-ppt_w/2"/>
                                          </p:val>
                                        </p:tav>
                                      </p:tavLst>
                                    </p:anim>
                                    <p:anim calcmode="lin" valueType="num">
                                      <p:cBhvr additive="base">
                                        <p:cTn id="23" dur="500"/>
                                        <p:tgtEl>
                                          <p:spTgt spid="26631"/>
                                        </p:tgtEl>
                                        <p:attrNameLst>
                                          <p:attrName>ppt_y</p:attrName>
                                        </p:attrNameLst>
                                      </p:cBhvr>
                                      <p:tavLst>
                                        <p:tav tm="0">
                                          <p:val>
                                            <p:strVal val="ppt_y"/>
                                          </p:val>
                                        </p:tav>
                                        <p:tav tm="100000">
                                          <p:val>
                                            <p:strVal val="ppt_y"/>
                                          </p:val>
                                        </p:tav>
                                      </p:tavLst>
                                    </p:anim>
                                    <p:set>
                                      <p:cBhvr>
                                        <p:cTn id="24" dur="1" fill="hold">
                                          <p:stCondLst>
                                            <p:cond delay="499"/>
                                          </p:stCondLst>
                                        </p:cTn>
                                        <p:tgtEl>
                                          <p:spTgt spid="266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630"/>
                                        </p:tgtEl>
                                        <p:attrNameLst>
                                          <p:attrName>style.visibility</p:attrName>
                                        </p:attrNameLst>
                                      </p:cBhvr>
                                      <p:to>
                                        <p:strVal val="visible"/>
                                      </p:to>
                                    </p:set>
                                    <p:anim calcmode="lin" valueType="num">
                                      <p:cBhvr additive="base">
                                        <p:cTn id="29" dur="500" fill="hold"/>
                                        <p:tgtEl>
                                          <p:spTgt spid="26630"/>
                                        </p:tgtEl>
                                        <p:attrNameLst>
                                          <p:attrName>ppt_x</p:attrName>
                                        </p:attrNameLst>
                                      </p:cBhvr>
                                      <p:tavLst>
                                        <p:tav tm="0">
                                          <p:val>
                                            <p:strVal val="#ppt_x"/>
                                          </p:val>
                                        </p:tav>
                                        <p:tav tm="100000">
                                          <p:val>
                                            <p:strVal val="#ppt_x"/>
                                          </p:val>
                                        </p:tav>
                                      </p:tavLst>
                                    </p:anim>
                                    <p:anim calcmode="lin" valueType="num">
                                      <p:cBhvr additive="base">
                                        <p:cTn id="30" dur="500" fill="hold"/>
                                        <p:tgtEl>
                                          <p:spTgt spid="266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629">
                                            <p:txEl>
                                              <p:pRg st="2" end="2"/>
                                            </p:txEl>
                                          </p:spTgt>
                                        </p:tgtEl>
                                        <p:attrNameLst>
                                          <p:attrName>style.visibility</p:attrName>
                                        </p:attrNameLst>
                                      </p:cBhvr>
                                      <p:to>
                                        <p:strVal val="visible"/>
                                      </p:to>
                                    </p:set>
                                    <p:anim calcmode="lin" valueType="num">
                                      <p:cBhvr additive="base">
                                        <p:cTn id="33" dur="500" fill="hold"/>
                                        <p:tgtEl>
                                          <p:spTgt spid="2662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66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6629">
                                            <p:txEl>
                                              <p:pRg st="3" end="3"/>
                                            </p:txEl>
                                          </p:spTgt>
                                        </p:tgtEl>
                                        <p:attrNameLst>
                                          <p:attrName>style.visibility</p:attrName>
                                        </p:attrNameLst>
                                      </p:cBhvr>
                                      <p:to>
                                        <p:strVal val="visible"/>
                                      </p:to>
                                    </p:set>
                                    <p:anim calcmode="lin" valueType="num">
                                      <p:cBhvr additive="base">
                                        <p:cTn id="39" dur="500" fill="hold"/>
                                        <p:tgtEl>
                                          <p:spTgt spid="2662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6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4851400" y="3941972"/>
            <a:ext cx="3438659" cy="2750927"/>
          </a:xfrm>
          <a:prstGeom prst="rect">
            <a:avLst/>
          </a:prstGeom>
          <a:noFill/>
          <a:ln w="9525">
            <a:noFill/>
            <a:miter lim="800000"/>
            <a:headEnd/>
            <a:tailEnd/>
          </a:ln>
          <a:effectLst/>
        </p:spPr>
      </p:pic>
      <p:pic>
        <p:nvPicPr>
          <p:cNvPr id="5" name="Picture 5"/>
          <p:cNvPicPr>
            <a:picLocks noChangeAspect="1" noChangeArrowheads="1"/>
          </p:cNvPicPr>
          <p:nvPr/>
        </p:nvPicPr>
        <p:blipFill>
          <a:blip r:embed="rId3"/>
          <a:srcRect/>
          <a:stretch>
            <a:fillRect/>
          </a:stretch>
        </p:blipFill>
        <p:spPr bwMode="auto">
          <a:xfrm>
            <a:off x="990600" y="942517"/>
            <a:ext cx="3319261" cy="2635708"/>
          </a:xfrm>
          <a:prstGeom prst="rect">
            <a:avLst/>
          </a:prstGeom>
          <a:noFill/>
          <a:ln w="9525">
            <a:noFill/>
            <a:miter lim="800000"/>
            <a:headEnd/>
            <a:tailEnd/>
          </a:ln>
          <a:effectLst/>
        </p:spPr>
      </p:pic>
      <p:pic>
        <p:nvPicPr>
          <p:cNvPr id="6" name="Picture 6"/>
          <p:cNvPicPr>
            <a:picLocks noChangeAspect="1" noChangeArrowheads="1"/>
          </p:cNvPicPr>
          <p:nvPr/>
        </p:nvPicPr>
        <p:blipFill>
          <a:blip r:embed="rId4"/>
          <a:srcRect/>
          <a:stretch>
            <a:fillRect/>
          </a:stretch>
        </p:blipFill>
        <p:spPr bwMode="auto">
          <a:xfrm>
            <a:off x="4838700" y="929437"/>
            <a:ext cx="3390900" cy="2629738"/>
          </a:xfrm>
          <a:prstGeom prst="rect">
            <a:avLst/>
          </a:prstGeom>
          <a:noFill/>
          <a:ln w="9525">
            <a:noFill/>
            <a:miter lim="800000"/>
            <a:headEnd/>
            <a:tailEnd/>
          </a:ln>
          <a:effectLst/>
        </p:spPr>
      </p:pic>
      <p:pic>
        <p:nvPicPr>
          <p:cNvPr id="7" name="Picture 7"/>
          <p:cNvPicPr>
            <a:picLocks noChangeAspect="1" noChangeArrowheads="1"/>
          </p:cNvPicPr>
          <p:nvPr/>
        </p:nvPicPr>
        <p:blipFill>
          <a:blip r:embed="rId5"/>
          <a:srcRect/>
          <a:stretch>
            <a:fillRect/>
          </a:stretch>
        </p:blipFill>
        <p:spPr bwMode="auto">
          <a:xfrm>
            <a:off x="939800" y="3935498"/>
            <a:ext cx="3331201" cy="2706601"/>
          </a:xfrm>
          <a:prstGeom prst="rect">
            <a:avLst/>
          </a:prstGeom>
          <a:noFill/>
          <a:ln w="9525">
            <a:noFill/>
            <a:miter lim="800000"/>
            <a:headEnd/>
            <a:tailEnd/>
          </a:ln>
          <a:effectLst/>
        </p:spPr>
      </p:pic>
      <p:sp>
        <p:nvSpPr>
          <p:cNvPr id="8" name="Rectangle 2"/>
          <p:cNvSpPr>
            <a:spLocks noGrp="1" noChangeArrowheads="1"/>
          </p:cNvSpPr>
          <p:nvPr>
            <p:ph type="title"/>
          </p:nvPr>
        </p:nvSpPr>
        <p:spPr>
          <a:xfrm>
            <a:off x="228600" y="0"/>
            <a:ext cx="9144000" cy="762000"/>
          </a:xfrm>
        </p:spPr>
        <p:txBody>
          <a:bodyPr>
            <a:noAutofit/>
          </a:bodyPr>
          <a:lstStyle/>
          <a:p>
            <a:pPr algn="ctr" eaLnBrk="1" hangingPunct="1"/>
            <a:r>
              <a:rPr lang="en-US" sz="2400" dirty="0" smtClean="0">
                <a:solidFill>
                  <a:srgbClr val="000000"/>
                </a:solidFill>
                <a:latin typeface="+mn-lt"/>
                <a:ea typeface="Times New Roman" charset="0"/>
                <a:cs typeface="Times New Roman" charset="0"/>
              </a:rPr>
              <a:t>Examples of Kelvin</a:t>
            </a:r>
            <a:r>
              <a:rPr lang="en-US" sz="2400" dirty="0">
                <a:solidFill>
                  <a:srgbClr val="000000"/>
                </a:solidFill>
                <a:latin typeface="+mn-lt"/>
                <a:ea typeface="Times New Roman" charset="0"/>
                <a:cs typeface="Times New Roman" charset="0"/>
              </a:rPr>
              <a:t>-Helmholtz Instability</a:t>
            </a:r>
          </a:p>
        </p:txBody>
      </p:sp>
      <p:pic>
        <p:nvPicPr>
          <p:cNvPr id="9" name="Picture 27" descr="swcLogo.png"/>
          <p:cNvPicPr>
            <a:picLocks noChangeAspect="1"/>
          </p:cNvPicPr>
          <p:nvPr/>
        </p:nvPicPr>
        <p:blipFill>
          <a:blip r:embed="rId6"/>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ppt_w*0.05"/>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anim calcmode="lin" valueType="num">
                                      <p:cBhvr>
                                        <p:cTn id="18" dur="500" fill="hold"/>
                                        <p:tgtEl>
                                          <p:spTgt spid="6"/>
                                        </p:tgtEl>
                                        <p:attrNameLst>
                                          <p:attrName>ppt_x</p:attrName>
                                        </p:attrNameLst>
                                      </p:cBhvr>
                                      <p:tavLst>
                                        <p:tav tm="0">
                                          <p:val>
                                            <p:strVal val="#ppt_x-.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ppt_w*0.05"/>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anim calcmode="lin" valueType="num">
                                      <p:cBhvr>
                                        <p:cTn id="27" dur="500" fill="hold"/>
                                        <p:tgtEl>
                                          <p:spTgt spid="7"/>
                                        </p:tgtEl>
                                        <p:attrNameLst>
                                          <p:attrName>ppt_x</p:attrName>
                                        </p:attrNameLst>
                                      </p:cBhvr>
                                      <p:tavLst>
                                        <p:tav tm="0">
                                          <p:val>
                                            <p:strVal val="#ppt_x-.2"/>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strVal val="#ppt_w*0.05"/>
                                          </p:val>
                                        </p:tav>
                                        <p:tav tm="100000">
                                          <p:val>
                                            <p:strVal val="#ppt_w"/>
                                          </p:val>
                                        </p:tav>
                                      </p:tavLst>
                                    </p:anim>
                                    <p:anim calcmode="lin" valueType="num">
                                      <p:cBhvr>
                                        <p:cTn id="35" dur="500" fill="hold"/>
                                        <p:tgtEl>
                                          <p:spTgt spid="4"/>
                                        </p:tgtEl>
                                        <p:attrNameLst>
                                          <p:attrName>ppt_h</p:attrName>
                                        </p:attrNameLst>
                                      </p:cBhvr>
                                      <p:tavLst>
                                        <p:tav tm="0">
                                          <p:val>
                                            <p:strVal val="#ppt_h"/>
                                          </p:val>
                                        </p:tav>
                                        <p:tav tm="100000">
                                          <p:val>
                                            <p:strVal val="#ppt_h"/>
                                          </p:val>
                                        </p:tav>
                                      </p:tavLst>
                                    </p:anim>
                                    <p:anim calcmode="lin" valueType="num">
                                      <p:cBhvr>
                                        <p:cTn id="36" dur="500" fill="hold"/>
                                        <p:tgtEl>
                                          <p:spTgt spid="4"/>
                                        </p:tgtEl>
                                        <p:attrNameLst>
                                          <p:attrName>ppt_x</p:attrName>
                                        </p:attrNameLst>
                                      </p:cBhvr>
                                      <p:tavLst>
                                        <p:tav tm="0">
                                          <p:val>
                                            <p:strVal val="#ppt_x-.2"/>
                                          </p:val>
                                        </p:tav>
                                        <p:tav tm="100000">
                                          <p:val>
                                            <p:strVal val="#ppt_x"/>
                                          </p:val>
                                        </p:tav>
                                      </p:tavLst>
                                    </p:anim>
                                    <p:anim calcmode="lin" valueType="num">
                                      <p:cBhvr>
                                        <p:cTn id="37" dur="500" fill="hold"/>
                                        <p:tgtEl>
                                          <p:spTgt spid="4"/>
                                        </p:tgtEl>
                                        <p:attrNameLst>
                                          <p:attrName>ppt_y</p:attrName>
                                        </p:attrNameLst>
                                      </p:cBhvr>
                                      <p:tavLst>
                                        <p:tav tm="0">
                                          <p:val>
                                            <p:strVal val="#ppt_y"/>
                                          </p:val>
                                        </p:tav>
                                        <p:tav tm="100000">
                                          <p:val>
                                            <p:strVal val="#ppt_y"/>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3" name="TextBox 2"/>
          <p:cNvSpPr txBox="1"/>
          <p:nvPr/>
        </p:nvSpPr>
        <p:spPr>
          <a:xfrm flipH="1">
            <a:off x="2057400" y="253424"/>
            <a:ext cx="5638799" cy="584776"/>
          </a:xfrm>
          <a:prstGeom prst="rect">
            <a:avLst/>
          </a:prstGeom>
          <a:noFill/>
        </p:spPr>
        <p:txBody>
          <a:bodyPr wrap="square" rtlCol="0">
            <a:spAutoFit/>
          </a:bodyPr>
          <a:lstStyle/>
          <a:p>
            <a:r>
              <a:rPr lang="en-US" sz="3200" dirty="0" smtClean="0"/>
              <a:t>Magnetosphere Physics Research</a:t>
            </a:r>
            <a:endParaRPr lang="en-US" sz="3200" dirty="0"/>
          </a:p>
        </p:txBody>
      </p:sp>
      <p:pic>
        <p:nvPicPr>
          <p:cNvPr id="5" name="Movie_1_Vortexdescription (Converted).mov">
            <a:hlinkClick r:id="" action="ppaction://media"/>
          </p:cNvPr>
          <p:cNvPicPr/>
          <p:nvPr>
            <a:videoFile r:link="rId1"/>
          </p:nvPr>
        </p:nvPicPr>
        <p:blipFill>
          <a:blip r:embed="rId4"/>
          <a:stretch>
            <a:fillRect/>
          </a:stretch>
        </p:blipFill>
        <p:spPr>
          <a:xfrm>
            <a:off x="1219200" y="1142083"/>
            <a:ext cx="6934200" cy="5715917"/>
          </a:xfrm>
          <a:prstGeom prst="rect">
            <a:avLst/>
          </a:prstGeom>
        </p:spPr>
      </p:pic>
      <p:pic>
        <p:nvPicPr>
          <p:cNvPr id="6" name="Picture 5" descr="Earth.jpg"/>
          <p:cNvPicPr>
            <a:picLocks noChangeAspect="1"/>
          </p:cNvPicPr>
          <p:nvPr/>
        </p:nvPicPr>
        <p:blipFill>
          <a:blip r:embed="rId5"/>
          <a:stretch>
            <a:fillRect/>
          </a:stretch>
        </p:blipFill>
        <p:spPr>
          <a:xfrm>
            <a:off x="5029200" y="3423920"/>
            <a:ext cx="825500" cy="462280"/>
          </a:xfrm>
          <a:prstGeom prst="rect">
            <a:avLst/>
          </a:prstGeom>
        </p:spPr>
      </p:pic>
      <p:sp>
        <p:nvSpPr>
          <p:cNvPr id="7" name="TextBox 6"/>
          <p:cNvSpPr txBox="1"/>
          <p:nvPr/>
        </p:nvSpPr>
        <p:spPr>
          <a:xfrm>
            <a:off x="3276600" y="762000"/>
            <a:ext cx="3800890" cy="369332"/>
          </a:xfrm>
          <a:prstGeom prst="rect">
            <a:avLst/>
          </a:prstGeom>
          <a:noFill/>
        </p:spPr>
        <p:txBody>
          <a:bodyPr wrap="none" rtlCol="0">
            <a:spAutoFit/>
          </a:bodyPr>
          <a:lstStyle/>
          <a:p>
            <a:r>
              <a:rPr lang="en-US" sz="1800" dirty="0" err="1" smtClean="0"/>
              <a:t>Collado</a:t>
            </a:r>
            <a:r>
              <a:rPr lang="en-US" sz="1800" dirty="0" smtClean="0"/>
              <a:t>-Vega, Y. M.,  et al., JGR, 2007</a:t>
            </a:r>
            <a:endParaRPr lang="en-US" sz="18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7" name="TextBox 4"/>
          <p:cNvSpPr txBox="1">
            <a:spLocks noChangeArrowheads="1"/>
          </p:cNvSpPr>
          <p:nvPr/>
        </p:nvSpPr>
        <p:spPr bwMode="auto">
          <a:xfrm>
            <a:off x="292100" y="292100"/>
            <a:ext cx="898499" cy="338554"/>
          </a:xfrm>
          <a:prstGeom prst="rect">
            <a:avLst/>
          </a:prstGeom>
          <a:noFill/>
          <a:ln w="9525">
            <a:noFill/>
            <a:miter lim="800000"/>
            <a:headEnd/>
            <a:tailEnd/>
          </a:ln>
        </p:spPr>
        <p:txBody>
          <a:bodyPr wrap="none">
            <a:prstTxWarp prst="textNoShape">
              <a:avLst/>
            </a:prstTxWarp>
            <a:spAutoFit/>
          </a:bodyPr>
          <a:lstStyle/>
          <a:p>
            <a:r>
              <a:rPr lang="en-US" sz="1600" i="1">
                <a:solidFill>
                  <a:srgbClr val="FFFFFF"/>
                </a:solidFill>
                <a:latin typeface="+mn-lt"/>
              </a:rPr>
              <a:t>2</a:t>
            </a:r>
            <a:r>
              <a:rPr lang="en-US" sz="1600" i="1" baseline="30000">
                <a:solidFill>
                  <a:srgbClr val="FFFFFF"/>
                </a:solidFill>
                <a:latin typeface="+mn-lt"/>
              </a:rPr>
              <a:t>nd</a:t>
            </a:r>
            <a:r>
              <a:rPr lang="en-US" sz="1600" i="1">
                <a:solidFill>
                  <a:srgbClr val="FFFFFF"/>
                </a:solidFill>
                <a:latin typeface="+mn-lt"/>
              </a:rPr>
              <a:t> Part</a:t>
            </a:r>
          </a:p>
        </p:txBody>
      </p:sp>
      <p:grpSp>
        <p:nvGrpSpPr>
          <p:cNvPr id="2" name="Group 33"/>
          <p:cNvGrpSpPr>
            <a:grpSpLocks/>
          </p:cNvGrpSpPr>
          <p:nvPr/>
        </p:nvGrpSpPr>
        <p:grpSpPr bwMode="auto">
          <a:xfrm>
            <a:off x="2781300" y="1873250"/>
            <a:ext cx="4210050" cy="4851457"/>
            <a:chOff x="2780701" y="1873250"/>
            <a:chExt cx="4211367" cy="4852201"/>
          </a:xfrm>
        </p:grpSpPr>
        <p:pic>
          <p:nvPicPr>
            <p:cNvPr id="36" name="Picture 27" descr="fig2.gif"/>
            <p:cNvPicPr>
              <a:picLocks noChangeAspect="1"/>
            </p:cNvPicPr>
            <p:nvPr/>
          </p:nvPicPr>
          <p:blipFill>
            <a:blip r:embed="rId3"/>
            <a:srcRect/>
            <a:stretch>
              <a:fillRect/>
            </a:stretch>
          </p:blipFill>
          <p:spPr bwMode="auto">
            <a:xfrm>
              <a:off x="2780701" y="1873250"/>
              <a:ext cx="4211367" cy="4464050"/>
            </a:xfrm>
            <a:prstGeom prst="rect">
              <a:avLst/>
            </a:prstGeom>
            <a:noFill/>
            <a:ln w="9525">
              <a:noFill/>
              <a:miter lim="800000"/>
              <a:headEnd/>
              <a:tailEnd/>
            </a:ln>
          </p:spPr>
        </p:pic>
        <p:sp>
          <p:nvSpPr>
            <p:cNvPr id="37" name="Rectangle 32"/>
            <p:cNvSpPr>
              <a:spLocks noChangeArrowheads="1"/>
            </p:cNvSpPr>
            <p:nvPr/>
          </p:nvSpPr>
          <p:spPr bwMode="auto">
            <a:xfrm>
              <a:off x="3814342" y="6356062"/>
              <a:ext cx="2677321" cy="369389"/>
            </a:xfrm>
            <a:prstGeom prst="rect">
              <a:avLst/>
            </a:prstGeom>
            <a:noFill/>
            <a:ln w="9525">
              <a:noFill/>
              <a:miter lim="800000"/>
              <a:headEnd/>
              <a:tailEnd/>
            </a:ln>
          </p:spPr>
          <p:txBody>
            <a:bodyPr wrap="none">
              <a:prstTxWarp prst="textNoShape">
                <a:avLst/>
              </a:prstTxWarp>
              <a:spAutoFit/>
            </a:bodyPr>
            <a:lstStyle/>
            <a:p>
              <a:r>
                <a:rPr lang="en-US" sz="1800">
                  <a:solidFill>
                    <a:srgbClr val="FFFFFF"/>
                  </a:solidFill>
                  <a:latin typeface="+mn-lt"/>
                  <a:ea typeface="Times New Roman" charset="0"/>
                  <a:cs typeface="Times New Roman" charset="0"/>
                </a:rPr>
                <a:t>Russell and Elphic (1978)</a:t>
              </a:r>
              <a:endParaRPr lang="en-US" sz="1800">
                <a:latin typeface="+mn-lt"/>
              </a:endParaRPr>
            </a:p>
          </p:txBody>
        </p:sp>
      </p:grpSp>
      <p:sp>
        <p:nvSpPr>
          <p:cNvPr id="39" name="TextBox 42"/>
          <p:cNvSpPr txBox="1">
            <a:spLocks noChangeArrowheads="1"/>
          </p:cNvSpPr>
          <p:nvPr/>
        </p:nvSpPr>
        <p:spPr bwMode="auto">
          <a:xfrm>
            <a:off x="609600" y="1150203"/>
            <a:ext cx="8610600" cy="830997"/>
          </a:xfrm>
          <a:prstGeom prst="rect">
            <a:avLst/>
          </a:prstGeom>
          <a:noFill/>
          <a:ln w="9525">
            <a:noFill/>
            <a:miter lim="800000"/>
            <a:headEnd/>
            <a:tailEnd/>
          </a:ln>
        </p:spPr>
        <p:txBody>
          <a:bodyPr wrap="square">
            <a:prstTxWarp prst="textNoShape">
              <a:avLst/>
            </a:prstTxWarp>
            <a:spAutoFit/>
          </a:bodyPr>
          <a:lstStyle/>
          <a:p>
            <a:r>
              <a:rPr lang="en-US" sz="2400" dirty="0">
                <a:solidFill>
                  <a:srgbClr val="000000"/>
                </a:solidFill>
                <a:latin typeface="+mn-lt"/>
                <a:ea typeface="Times New Roman" charset="0"/>
                <a:cs typeface="Times New Roman" charset="0"/>
              </a:rPr>
              <a:t>Flux Transfer Events (FTE’s) are magnetopause signatures that result from the passage of flux ropes produced by reconnection.</a:t>
            </a:r>
          </a:p>
        </p:txBody>
      </p:sp>
      <p:sp>
        <p:nvSpPr>
          <p:cNvPr id="42" name="Title 1"/>
          <p:cNvSpPr txBox="1">
            <a:spLocks/>
          </p:cNvSpPr>
          <p:nvPr/>
        </p:nvSpPr>
        <p:spPr>
          <a:xfrm>
            <a:off x="601133" y="0"/>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w="6350">
                  <a:noFill/>
                </a:ln>
                <a:solidFill>
                  <a:srgbClr val="000000"/>
                </a:solidFill>
                <a:effectLst>
                  <a:outerShdw blurRad="114300" dist="101600" dir="2700000" algn="tl" rotWithShape="0">
                    <a:srgbClr val="000000">
                      <a:alpha val="40000"/>
                    </a:srgbClr>
                  </a:outerShdw>
                </a:effectLst>
                <a:uLnTx/>
                <a:uFillTx/>
                <a:latin typeface="+mn-lt"/>
                <a:ea typeface="+mj-ea"/>
                <a:cs typeface="Times New Roman"/>
              </a:rPr>
              <a:t>Flux</a:t>
            </a:r>
            <a:r>
              <a:rPr kumimoji="0" lang="en-US" sz="2800" b="1" i="0" u="none" strike="noStrike" kern="1200" cap="none" spc="0" normalizeH="0" noProof="0" dirty="0" smtClean="0">
                <a:ln w="6350">
                  <a:noFill/>
                </a:ln>
                <a:solidFill>
                  <a:srgbClr val="000000"/>
                </a:solidFill>
                <a:effectLst>
                  <a:outerShdw blurRad="114300" dist="101600" dir="2700000" algn="tl" rotWithShape="0">
                    <a:srgbClr val="000000">
                      <a:alpha val="40000"/>
                    </a:srgbClr>
                  </a:outerShdw>
                </a:effectLst>
                <a:uLnTx/>
                <a:uFillTx/>
                <a:latin typeface="+mn-lt"/>
                <a:ea typeface="+mj-ea"/>
                <a:cs typeface="Times New Roman"/>
              </a:rPr>
              <a:t> Transfer Events (FTEs)</a:t>
            </a:r>
            <a:endParaRPr kumimoji="0" lang="en-US" sz="2800" b="1" i="0" u="none" strike="noStrike" kern="1200" cap="none" spc="0" normalizeH="0" baseline="0" noProof="0" dirty="0">
              <a:ln w="6350">
                <a:noFill/>
              </a:ln>
              <a:solidFill>
                <a:srgbClr val="000000"/>
              </a:solidFill>
              <a:effectLst>
                <a:outerShdw blurRad="114300" dist="101600" dir="2700000" algn="tl" rotWithShape="0">
                  <a:srgbClr val="000000">
                    <a:alpha val="40000"/>
                  </a:srgbClr>
                </a:outerShdw>
              </a:effectLst>
              <a:uLnTx/>
              <a:uFillTx/>
              <a:latin typeface="+mn-lt"/>
              <a:ea typeface="+mj-ea"/>
              <a:cs typeface="Times New Roman"/>
            </a:endParaRPr>
          </a:p>
        </p:txBody>
      </p:sp>
      <p:pic>
        <p:nvPicPr>
          <p:cNvPr id="43" name="Picture 42" descr="20021224_1600_fvps_2.jpg"/>
          <p:cNvPicPr>
            <a:picLocks noChangeAspect="1"/>
          </p:cNvPicPr>
          <p:nvPr/>
        </p:nvPicPr>
        <p:blipFill>
          <a:blip r:embed="rId4"/>
          <a:stretch>
            <a:fillRect/>
          </a:stretch>
        </p:blipFill>
        <p:spPr>
          <a:xfrm>
            <a:off x="352553" y="2330148"/>
            <a:ext cx="8376580" cy="4006468"/>
          </a:xfrm>
          <a:prstGeom prst="rect">
            <a:avLst/>
          </a:prstGeom>
        </p:spPr>
      </p:pic>
      <p:sp>
        <p:nvSpPr>
          <p:cNvPr id="44" name="Rectangle 43"/>
          <p:cNvSpPr/>
          <p:nvPr/>
        </p:nvSpPr>
        <p:spPr>
          <a:xfrm>
            <a:off x="2033857" y="2511179"/>
            <a:ext cx="420139" cy="3026781"/>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MN.gif"/>
          <p:cNvPicPr>
            <a:picLocks noChangeAspect="1"/>
          </p:cNvPicPr>
          <p:nvPr/>
        </p:nvPicPr>
        <p:blipFill>
          <a:blip r:embed="rId5"/>
          <a:stretch>
            <a:fillRect/>
          </a:stretch>
        </p:blipFill>
        <p:spPr>
          <a:xfrm>
            <a:off x="2641600" y="2006599"/>
            <a:ext cx="4419600" cy="4267200"/>
          </a:xfrm>
          <a:prstGeom prst="rect">
            <a:avLst/>
          </a:prstGeom>
        </p:spPr>
      </p:pic>
      <p:pic>
        <p:nvPicPr>
          <p:cNvPr id="12" name="Picture 27" descr="swcLogo.png"/>
          <p:cNvPicPr>
            <a:picLocks noChangeAspect="1"/>
          </p:cNvPicPr>
          <p:nvPr/>
        </p:nvPicPr>
        <p:blipFill>
          <a:blip r:embed="rId6"/>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2"/>
                                        </p:tgtEl>
                                        <p:attrNameLst>
                                          <p:attrName>ppt_w</p:attrName>
                                        </p:attrNameLst>
                                      </p:cBhvr>
                                      <p:tavLst>
                                        <p:tav tm="0">
                                          <p:val>
                                            <p:strVal val="ppt_w"/>
                                          </p:val>
                                        </p:tav>
                                        <p:tav tm="100000">
                                          <p:val>
                                            <p:fltVal val="0"/>
                                          </p:val>
                                        </p:tav>
                                      </p:tavLst>
                                    </p:anim>
                                    <p:anim calcmode="lin" valueType="num">
                                      <p:cBhvr>
                                        <p:cTn id="7" dur="2000"/>
                                        <p:tgtEl>
                                          <p:spTgt spid="2"/>
                                        </p:tgtEl>
                                        <p:attrNameLst>
                                          <p:attrName>ppt_h</p:attrName>
                                        </p:attrNameLst>
                                      </p:cBhvr>
                                      <p:tavLst>
                                        <p:tav tm="0">
                                          <p:val>
                                            <p:strVal val="ppt_h"/>
                                          </p:val>
                                        </p:tav>
                                        <p:tav tm="100000">
                                          <p:val>
                                            <p:fltVal val="0"/>
                                          </p:val>
                                        </p:tav>
                                      </p:tavLst>
                                    </p:anim>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par>
                                <p:cTn id="10" presetID="2" presetClass="entr" presetSubtype="4" accel="50000" decel="5000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2000" fill="hold"/>
                                        <p:tgtEl>
                                          <p:spTgt spid="11"/>
                                        </p:tgtEl>
                                        <p:attrNameLst>
                                          <p:attrName>ppt_x</p:attrName>
                                        </p:attrNameLst>
                                      </p:cBhvr>
                                      <p:tavLst>
                                        <p:tav tm="0">
                                          <p:val>
                                            <p:strVal val="#ppt_x"/>
                                          </p:val>
                                        </p:tav>
                                        <p:tav tm="100000">
                                          <p:val>
                                            <p:strVal val="#ppt_x"/>
                                          </p:val>
                                        </p:tav>
                                      </p:tavLst>
                                    </p:anim>
                                    <p:anim calcmode="lin" valueType="num">
                                      <p:cBhvr additive="base">
                                        <p:cTn id="13"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accel="50000" decel="50000" fill="hold" nodeType="clickEffect">
                                  <p:stCondLst>
                                    <p:cond delay="0"/>
                                  </p:stCondLst>
                                  <p:childTnLst>
                                    <p:anim calcmode="lin" valueType="num">
                                      <p:cBhvr additive="base">
                                        <p:cTn id="17" dur="500"/>
                                        <p:tgtEl>
                                          <p:spTgt spid="11"/>
                                        </p:tgtEl>
                                        <p:attrNameLst>
                                          <p:attrName>ppt_x</p:attrName>
                                        </p:attrNameLst>
                                      </p:cBhvr>
                                      <p:tavLst>
                                        <p:tav tm="0">
                                          <p:val>
                                            <p:strVal val="ppt_x"/>
                                          </p:val>
                                        </p:tav>
                                        <p:tav tm="100000">
                                          <p:val>
                                            <p:strVal val="ppt_x"/>
                                          </p:val>
                                        </p:tav>
                                      </p:tavLst>
                                    </p:anim>
                                    <p:anim calcmode="lin" valueType="num">
                                      <p:cBhvr additive="base">
                                        <p:cTn id="18" dur="500"/>
                                        <p:tgtEl>
                                          <p:spTgt spid="11"/>
                                        </p:tgtEl>
                                        <p:attrNameLst>
                                          <p:attrName>ppt_y</p:attrName>
                                        </p:attrNameLst>
                                      </p:cBhvr>
                                      <p:tavLst>
                                        <p:tav tm="0">
                                          <p:val>
                                            <p:strVal val="ppt_y"/>
                                          </p:val>
                                        </p:tav>
                                        <p:tav tm="100000">
                                          <p:val>
                                            <p:strVal val="1+ppt_h/2"/>
                                          </p:val>
                                        </p:tav>
                                      </p:tavLst>
                                    </p:anim>
                                    <p:set>
                                      <p:cBhvr>
                                        <p:cTn id="19" dur="1" fill="hold">
                                          <p:stCondLst>
                                            <p:cond delay="499"/>
                                          </p:stCondLst>
                                        </p:cTn>
                                        <p:tgtEl>
                                          <p:spTgt spid="11"/>
                                        </p:tgtEl>
                                        <p:attrNameLst>
                                          <p:attrName>style.visibility</p:attrName>
                                        </p:attrNameLst>
                                      </p:cBhvr>
                                      <p:to>
                                        <p:strVal val="hidden"/>
                                      </p:to>
                                    </p:set>
                                  </p:childTnLst>
                                </p:cTn>
                              </p:par>
                              <p:par>
                                <p:cTn id="20" presetID="53"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2000" fill="hold"/>
                                        <p:tgtEl>
                                          <p:spTgt spid="43"/>
                                        </p:tgtEl>
                                        <p:attrNameLst>
                                          <p:attrName>ppt_w</p:attrName>
                                        </p:attrNameLst>
                                      </p:cBhvr>
                                      <p:tavLst>
                                        <p:tav tm="0">
                                          <p:val>
                                            <p:fltVal val="0"/>
                                          </p:val>
                                        </p:tav>
                                        <p:tav tm="100000">
                                          <p:val>
                                            <p:strVal val="#ppt_w"/>
                                          </p:val>
                                        </p:tav>
                                      </p:tavLst>
                                    </p:anim>
                                    <p:anim calcmode="lin" valueType="num">
                                      <p:cBhvr>
                                        <p:cTn id="23" dur="2000" fill="hold"/>
                                        <p:tgtEl>
                                          <p:spTgt spid="43"/>
                                        </p:tgtEl>
                                        <p:attrNameLst>
                                          <p:attrName>ppt_h</p:attrName>
                                        </p:attrNameLst>
                                      </p:cBhvr>
                                      <p:tavLst>
                                        <p:tav tm="0">
                                          <p:val>
                                            <p:fltVal val="0"/>
                                          </p:val>
                                        </p:tav>
                                        <p:tav tm="100000">
                                          <p:val>
                                            <p:strVal val="#ppt_h"/>
                                          </p:val>
                                        </p:tav>
                                      </p:tavLst>
                                    </p:anim>
                                    <p:animEffect transition="in" filter="fade">
                                      <p:cBhvr>
                                        <p:cTn id="24" dur="20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slide(fromBottom)">
                                      <p:cBhvr>
                                        <p:cTn id="2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G2013-048_May_1_Helio_Fleet_FINAL.mov">
            <a:hlinkClick r:id="" action="ppaction://media"/>
          </p:cNvPr>
          <p:cNvPicPr/>
          <p:nvPr>
            <a:videoFile r:link="rId1"/>
          </p:nvPr>
        </p:nvPicPr>
        <p:blipFill>
          <a:blip r:embed="rId3"/>
          <a:stretch>
            <a:fillRect/>
          </a:stretch>
        </p:blipFill>
        <p:spPr>
          <a:xfrm>
            <a:off x="508000" y="1371600"/>
            <a:ext cx="8128000" cy="4572000"/>
          </a:xfrm>
          <a:prstGeom prst="rect">
            <a:avLst/>
          </a:prstGeom>
        </p:spPr>
      </p:pic>
      <p:pic>
        <p:nvPicPr>
          <p:cNvPr id="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July_Orbit-eps-converted-to.pdf"/>
          <p:cNvPicPr>
            <a:picLocks noGrp="1" noChangeAspect="1"/>
          </p:cNvPicPr>
          <p:nvPr>
            <p:ph idx="1"/>
          </p:nvPr>
        </p:nvPicPr>
        <mc:AlternateContent>
          <mc:Choice xmlns:ma="http://schemas.microsoft.com/office/mac/drawingml/2008/main" Requires="ma">
            <p:blipFill>
              <a:blip r:embed="rId2"/>
              <a:srcRect l="-34439" r="-34439"/>
              <a:stretch>
                <a:fillRect/>
              </a:stretch>
            </p:blipFill>
          </mc:Choice>
          <mc:Fallback>
            <p:blipFill>
              <a:blip r:embed="rId3"/>
              <a:srcRect l="-34439" r="-34439"/>
              <a:stretch>
                <a:fillRect/>
              </a:stretch>
            </p:blipFill>
          </mc:Fallback>
        </mc:AlternateContent>
        <p:spPr>
          <a:xfrm>
            <a:off x="614362" y="381000"/>
            <a:ext cx="4976813" cy="2654300"/>
          </a:xfrm>
        </p:spPr>
      </p:pic>
      <p:sp>
        <p:nvSpPr>
          <p:cNvPr id="5" name="TextBox 4"/>
          <p:cNvSpPr txBox="1"/>
          <p:nvPr/>
        </p:nvSpPr>
        <p:spPr>
          <a:xfrm>
            <a:off x="1529951" y="468868"/>
            <a:ext cx="2203849" cy="369332"/>
          </a:xfrm>
          <a:prstGeom prst="rect">
            <a:avLst/>
          </a:prstGeom>
          <a:noFill/>
        </p:spPr>
        <p:txBody>
          <a:bodyPr wrap="square" rtlCol="0">
            <a:spAutoFit/>
          </a:bodyPr>
          <a:lstStyle/>
          <a:p>
            <a:pPr algn="ctr"/>
            <a:r>
              <a:rPr lang="en-US" sz="1800" dirty="0" smtClean="0">
                <a:solidFill>
                  <a:srgbClr val="FF0000"/>
                </a:solidFill>
              </a:rPr>
              <a:t>July 2002</a:t>
            </a:r>
            <a:endParaRPr lang="en-US" sz="1800" dirty="0">
              <a:solidFill>
                <a:srgbClr val="FF0000"/>
              </a:solidFill>
            </a:endParaRPr>
          </a:p>
        </p:txBody>
      </p:sp>
      <p:pic>
        <p:nvPicPr>
          <p:cNvPr id="7" name="Picture 6" descr="July_pos_final-eps-converted-t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20700" y="3098800"/>
            <a:ext cx="4002852" cy="3759200"/>
          </a:xfrm>
          <a:prstGeom prst="rect">
            <a:avLst/>
          </a:prstGeom>
        </p:spPr>
      </p:pic>
      <p:pic>
        <p:nvPicPr>
          <p:cNvPr id="8" name="Picture 7" descr="Nov_Dec_Orbit-eps-converted-to.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016501" y="403814"/>
            <a:ext cx="2908299" cy="2682285"/>
          </a:xfrm>
          <a:prstGeom prst="rect">
            <a:avLst/>
          </a:prstGeom>
        </p:spPr>
      </p:pic>
      <p:sp>
        <p:nvSpPr>
          <p:cNvPr id="9" name="TextBox 8"/>
          <p:cNvSpPr txBox="1"/>
          <p:nvPr/>
        </p:nvSpPr>
        <p:spPr>
          <a:xfrm>
            <a:off x="5867400" y="420469"/>
            <a:ext cx="2203849" cy="646331"/>
          </a:xfrm>
          <a:prstGeom prst="rect">
            <a:avLst/>
          </a:prstGeom>
          <a:noFill/>
        </p:spPr>
        <p:txBody>
          <a:bodyPr wrap="square" rtlCol="0">
            <a:spAutoFit/>
          </a:bodyPr>
          <a:lstStyle/>
          <a:p>
            <a:pPr algn="ctr"/>
            <a:r>
              <a:rPr lang="en-US" sz="1800" dirty="0" smtClean="0">
                <a:solidFill>
                  <a:srgbClr val="FF0000"/>
                </a:solidFill>
              </a:rPr>
              <a:t>November and December 2002</a:t>
            </a:r>
            <a:endParaRPr lang="en-US" sz="1800" dirty="0">
              <a:solidFill>
                <a:srgbClr val="FF0000"/>
              </a:solidFill>
            </a:endParaRPr>
          </a:p>
        </p:txBody>
      </p:sp>
      <p:pic>
        <p:nvPicPr>
          <p:cNvPr id="12" name="Picture 11" descr="Nov_Dec_final_pos-eps-converted-to.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4997450" y="3122451"/>
            <a:ext cx="3790950" cy="3735549"/>
          </a:xfrm>
          <a:prstGeom prst="rect">
            <a:avLst/>
          </a:prstGeom>
        </p:spPr>
      </p:pic>
      <p:sp>
        <p:nvSpPr>
          <p:cNvPr id="10" name="TextBox 4"/>
          <p:cNvSpPr txBox="1">
            <a:spLocks noChangeArrowheads="1"/>
          </p:cNvSpPr>
          <p:nvPr/>
        </p:nvSpPr>
        <p:spPr bwMode="auto">
          <a:xfrm>
            <a:off x="292100" y="292100"/>
            <a:ext cx="898499" cy="338554"/>
          </a:xfrm>
          <a:prstGeom prst="rect">
            <a:avLst/>
          </a:prstGeom>
          <a:noFill/>
          <a:ln w="9525">
            <a:noFill/>
            <a:miter lim="800000"/>
            <a:headEnd/>
            <a:tailEnd/>
          </a:ln>
        </p:spPr>
        <p:txBody>
          <a:bodyPr wrap="none">
            <a:prstTxWarp prst="textNoShape">
              <a:avLst/>
            </a:prstTxWarp>
            <a:spAutoFit/>
          </a:bodyPr>
          <a:lstStyle/>
          <a:p>
            <a:r>
              <a:rPr lang="en-US" sz="1600" i="1" dirty="0">
                <a:solidFill>
                  <a:srgbClr val="FFFFFF"/>
                </a:solidFill>
                <a:latin typeface="+mn-lt"/>
              </a:rPr>
              <a:t>2</a:t>
            </a:r>
            <a:r>
              <a:rPr lang="en-US" sz="1600" i="1" baseline="30000" dirty="0">
                <a:solidFill>
                  <a:srgbClr val="FFFFFF"/>
                </a:solidFill>
                <a:latin typeface="+mn-lt"/>
              </a:rPr>
              <a:t>nd</a:t>
            </a:r>
            <a:r>
              <a:rPr lang="en-US" sz="1600" i="1" dirty="0">
                <a:solidFill>
                  <a:srgbClr val="FFFFFF"/>
                </a:solidFill>
                <a:latin typeface="+mn-lt"/>
              </a:rPr>
              <a:t> Part</a:t>
            </a:r>
          </a:p>
        </p:txBody>
      </p:sp>
      <p:sp>
        <p:nvSpPr>
          <p:cNvPr id="11" name="TextBox 10"/>
          <p:cNvSpPr txBox="1"/>
          <p:nvPr/>
        </p:nvSpPr>
        <p:spPr>
          <a:xfrm>
            <a:off x="2959100" y="3276600"/>
            <a:ext cx="1168400" cy="307777"/>
          </a:xfrm>
          <a:prstGeom prst="rect">
            <a:avLst/>
          </a:prstGeom>
          <a:noFill/>
        </p:spPr>
        <p:txBody>
          <a:bodyPr wrap="square" rtlCol="0">
            <a:spAutoFit/>
          </a:bodyPr>
          <a:lstStyle/>
          <a:p>
            <a:r>
              <a:rPr lang="en-US" sz="1400" dirty="0" smtClean="0">
                <a:solidFill>
                  <a:srgbClr val="000000"/>
                </a:solidFill>
              </a:rPr>
              <a:t>16 events</a:t>
            </a:r>
            <a:endParaRPr lang="en-US" sz="1400" dirty="0">
              <a:solidFill>
                <a:srgbClr val="000000"/>
              </a:solidFill>
            </a:endParaRPr>
          </a:p>
        </p:txBody>
      </p:sp>
      <p:sp>
        <p:nvSpPr>
          <p:cNvPr id="13" name="TextBox 12"/>
          <p:cNvSpPr txBox="1"/>
          <p:nvPr/>
        </p:nvSpPr>
        <p:spPr>
          <a:xfrm>
            <a:off x="7442200" y="3289300"/>
            <a:ext cx="1168400" cy="307777"/>
          </a:xfrm>
          <a:prstGeom prst="rect">
            <a:avLst/>
          </a:prstGeom>
          <a:noFill/>
        </p:spPr>
        <p:txBody>
          <a:bodyPr wrap="square" rtlCol="0">
            <a:spAutoFit/>
          </a:bodyPr>
          <a:lstStyle/>
          <a:p>
            <a:r>
              <a:rPr lang="en-US" sz="1400" dirty="0" smtClean="0">
                <a:solidFill>
                  <a:srgbClr val="000000"/>
                </a:solidFill>
              </a:rPr>
              <a:t>48 events</a:t>
            </a:r>
            <a:endParaRPr lang="en-US" sz="1400" dirty="0">
              <a:solidFill>
                <a:srgbClr val="000000"/>
              </a:solidFill>
            </a:endParaRPr>
          </a:p>
        </p:txBody>
      </p:sp>
      <p:cxnSp>
        <p:nvCxnSpPr>
          <p:cNvPr id="14" name="Straight Arrow Connector 13"/>
          <p:cNvCxnSpPr/>
          <p:nvPr/>
        </p:nvCxnSpPr>
        <p:spPr>
          <a:xfrm>
            <a:off x="279400" y="1965980"/>
            <a:ext cx="8255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77800" y="1381780"/>
            <a:ext cx="1168400" cy="523220"/>
          </a:xfrm>
          <a:prstGeom prst="rect">
            <a:avLst/>
          </a:prstGeom>
          <a:noFill/>
        </p:spPr>
        <p:txBody>
          <a:bodyPr wrap="square" rtlCol="0">
            <a:spAutoFit/>
          </a:bodyPr>
          <a:lstStyle/>
          <a:p>
            <a:r>
              <a:rPr lang="en-US" sz="1400" dirty="0" smtClean="0">
                <a:solidFill>
                  <a:srgbClr val="FF0000"/>
                </a:solidFill>
              </a:rPr>
              <a:t>Largest – 386 km/</a:t>
            </a:r>
            <a:r>
              <a:rPr lang="en-US" sz="1400" dirty="0" err="1" smtClean="0">
                <a:solidFill>
                  <a:srgbClr val="FF0000"/>
                </a:solidFill>
              </a:rPr>
              <a:t>s</a:t>
            </a:r>
            <a:endParaRPr lang="en-US" sz="1400" dirty="0">
              <a:solidFill>
                <a:srgbClr val="FF0000"/>
              </a:solidFill>
            </a:endParaRPr>
          </a:p>
        </p:txBody>
      </p:sp>
      <p:sp>
        <p:nvSpPr>
          <p:cNvPr id="16" name="TextBox 15"/>
          <p:cNvSpPr txBox="1"/>
          <p:nvPr/>
        </p:nvSpPr>
        <p:spPr>
          <a:xfrm>
            <a:off x="215900" y="1991380"/>
            <a:ext cx="1168400" cy="523220"/>
          </a:xfrm>
          <a:prstGeom prst="rect">
            <a:avLst/>
          </a:prstGeom>
          <a:noFill/>
        </p:spPr>
        <p:txBody>
          <a:bodyPr wrap="square" rtlCol="0">
            <a:spAutoFit/>
          </a:bodyPr>
          <a:lstStyle/>
          <a:p>
            <a:r>
              <a:rPr lang="en-US" sz="1400" dirty="0" smtClean="0">
                <a:solidFill>
                  <a:srgbClr val="FF0000"/>
                </a:solidFill>
              </a:rPr>
              <a:t>Smallest – 90 km/</a:t>
            </a:r>
            <a:r>
              <a:rPr lang="en-US" sz="1400" dirty="0" err="1" smtClean="0">
                <a:solidFill>
                  <a:srgbClr val="FF0000"/>
                </a:solidFill>
              </a:rPr>
              <a:t>s</a:t>
            </a:r>
            <a:endParaRPr lang="en-US" sz="1400" dirty="0">
              <a:solidFill>
                <a:srgbClr val="FF0000"/>
              </a:solidFill>
            </a:endParaRPr>
          </a:p>
        </p:txBody>
      </p:sp>
      <p:cxnSp>
        <p:nvCxnSpPr>
          <p:cNvPr id="17" name="Straight Arrow Connector 16"/>
          <p:cNvCxnSpPr/>
          <p:nvPr/>
        </p:nvCxnSpPr>
        <p:spPr>
          <a:xfrm>
            <a:off x="8026400" y="1965980"/>
            <a:ext cx="8255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924800" y="1381780"/>
            <a:ext cx="1168400" cy="523220"/>
          </a:xfrm>
          <a:prstGeom prst="rect">
            <a:avLst/>
          </a:prstGeom>
          <a:noFill/>
        </p:spPr>
        <p:txBody>
          <a:bodyPr wrap="square" rtlCol="0">
            <a:spAutoFit/>
          </a:bodyPr>
          <a:lstStyle/>
          <a:p>
            <a:r>
              <a:rPr lang="en-US" sz="1400" dirty="0" smtClean="0">
                <a:solidFill>
                  <a:srgbClr val="FF0000"/>
                </a:solidFill>
              </a:rPr>
              <a:t>Largest – 412 km/</a:t>
            </a:r>
            <a:r>
              <a:rPr lang="en-US" sz="1400" dirty="0" err="1" smtClean="0">
                <a:solidFill>
                  <a:srgbClr val="FF0000"/>
                </a:solidFill>
              </a:rPr>
              <a:t>s</a:t>
            </a:r>
            <a:endParaRPr lang="en-US" sz="1400" dirty="0">
              <a:solidFill>
                <a:srgbClr val="FF0000"/>
              </a:solidFill>
            </a:endParaRPr>
          </a:p>
        </p:txBody>
      </p:sp>
      <p:sp>
        <p:nvSpPr>
          <p:cNvPr id="19" name="TextBox 18"/>
          <p:cNvSpPr txBox="1"/>
          <p:nvPr/>
        </p:nvSpPr>
        <p:spPr>
          <a:xfrm>
            <a:off x="7962900" y="1991380"/>
            <a:ext cx="1168400" cy="523220"/>
          </a:xfrm>
          <a:prstGeom prst="rect">
            <a:avLst/>
          </a:prstGeom>
          <a:noFill/>
        </p:spPr>
        <p:txBody>
          <a:bodyPr wrap="square" rtlCol="0">
            <a:spAutoFit/>
          </a:bodyPr>
          <a:lstStyle/>
          <a:p>
            <a:r>
              <a:rPr lang="en-US" sz="1400" dirty="0" smtClean="0">
                <a:solidFill>
                  <a:srgbClr val="FF0000"/>
                </a:solidFill>
              </a:rPr>
              <a:t>Smallest – 92 km/</a:t>
            </a:r>
            <a:r>
              <a:rPr lang="en-US" sz="1400" dirty="0" err="1" smtClean="0">
                <a:solidFill>
                  <a:srgbClr val="FF0000"/>
                </a:solidFill>
              </a:rPr>
              <a:t>s</a:t>
            </a:r>
            <a:endParaRPr lang="en-US" sz="1400" dirty="0">
              <a:solidFill>
                <a:srgbClr val="FF0000"/>
              </a:solidFill>
            </a:endParaRPr>
          </a:p>
        </p:txBody>
      </p:sp>
      <p:sp>
        <p:nvSpPr>
          <p:cNvPr id="20" name="TextBox 19"/>
          <p:cNvSpPr txBox="1"/>
          <p:nvPr/>
        </p:nvSpPr>
        <p:spPr>
          <a:xfrm>
            <a:off x="2908300" y="4508500"/>
            <a:ext cx="2413000" cy="338554"/>
          </a:xfrm>
          <a:prstGeom prst="rect">
            <a:avLst/>
          </a:prstGeom>
          <a:noFill/>
        </p:spPr>
        <p:txBody>
          <a:bodyPr wrap="square" rtlCol="0">
            <a:spAutoFit/>
          </a:bodyPr>
          <a:lstStyle/>
          <a:p>
            <a:r>
              <a:rPr lang="en-US" sz="1600" dirty="0" err="1" smtClean="0">
                <a:solidFill>
                  <a:srgbClr val="FF0000"/>
                </a:solidFill>
              </a:rPr>
              <a:t>V</a:t>
            </a:r>
            <a:r>
              <a:rPr lang="en-US" sz="2000" baseline="-25000" dirty="0" err="1" smtClean="0">
                <a:solidFill>
                  <a:srgbClr val="FF0000"/>
                </a:solidFill>
              </a:rPr>
              <a:t>sheath</a:t>
            </a:r>
            <a:endParaRPr lang="en-US" sz="2000" baseline="-25000" dirty="0">
              <a:solidFill>
                <a:srgbClr val="FF0000"/>
              </a:solidFill>
            </a:endParaRPr>
          </a:p>
        </p:txBody>
      </p:sp>
      <p:sp>
        <p:nvSpPr>
          <p:cNvPr id="22" name="TextBox 21"/>
          <p:cNvSpPr txBox="1"/>
          <p:nvPr/>
        </p:nvSpPr>
        <p:spPr>
          <a:xfrm>
            <a:off x="2407661" y="0"/>
            <a:ext cx="5950217" cy="461665"/>
          </a:xfrm>
          <a:prstGeom prst="rect">
            <a:avLst/>
          </a:prstGeom>
          <a:noFill/>
        </p:spPr>
        <p:txBody>
          <a:bodyPr wrap="none" rtlCol="0">
            <a:spAutoFit/>
          </a:bodyPr>
          <a:lstStyle/>
          <a:p>
            <a:r>
              <a:rPr lang="en-US" dirty="0" smtClean="0">
                <a:solidFill>
                  <a:schemeClr val="bg1"/>
                </a:solidFill>
              </a:rPr>
              <a:t>From </a:t>
            </a:r>
            <a:r>
              <a:rPr lang="en-US" dirty="0" err="1" smtClean="0">
                <a:solidFill>
                  <a:schemeClr val="bg1"/>
                </a:solidFill>
              </a:rPr>
              <a:t>Collado</a:t>
            </a:r>
            <a:r>
              <a:rPr lang="en-US" dirty="0" smtClean="0">
                <a:solidFill>
                  <a:schemeClr val="bg1"/>
                </a:solidFill>
              </a:rPr>
              <a:t>-Vega, Y. M., Ph.D. Thesis, 2013</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03200" y="292100"/>
            <a:ext cx="898499" cy="338554"/>
          </a:xfrm>
          <a:prstGeom prst="rect">
            <a:avLst/>
          </a:prstGeom>
          <a:noFill/>
          <a:ln w="9525">
            <a:noFill/>
            <a:miter lim="800000"/>
            <a:headEnd/>
            <a:tailEnd/>
          </a:ln>
        </p:spPr>
        <p:txBody>
          <a:bodyPr wrap="none">
            <a:prstTxWarp prst="textNoShape">
              <a:avLst/>
            </a:prstTxWarp>
            <a:spAutoFit/>
          </a:bodyPr>
          <a:lstStyle/>
          <a:p>
            <a:r>
              <a:rPr lang="en-US" sz="1600" i="1" dirty="0">
                <a:solidFill>
                  <a:srgbClr val="FFFFFF"/>
                </a:solidFill>
                <a:latin typeface="+mn-lt"/>
              </a:rPr>
              <a:t>2</a:t>
            </a:r>
            <a:r>
              <a:rPr lang="en-US" sz="1600" i="1" baseline="30000" dirty="0">
                <a:solidFill>
                  <a:srgbClr val="FFFFFF"/>
                </a:solidFill>
                <a:latin typeface="+mn-lt"/>
              </a:rPr>
              <a:t>nd</a:t>
            </a:r>
            <a:r>
              <a:rPr lang="en-US" sz="1600" i="1" dirty="0">
                <a:solidFill>
                  <a:srgbClr val="FFFFFF"/>
                </a:solidFill>
                <a:latin typeface="+mn-lt"/>
              </a:rPr>
              <a:t> Part</a:t>
            </a:r>
          </a:p>
        </p:txBody>
      </p:sp>
      <p:sp>
        <p:nvSpPr>
          <p:cNvPr id="49" name="Title 1"/>
          <p:cNvSpPr txBox="1">
            <a:spLocks/>
          </p:cNvSpPr>
          <p:nvPr/>
        </p:nvSpPr>
        <p:spPr>
          <a:xfrm>
            <a:off x="457200" y="-124740"/>
            <a:ext cx="8229600" cy="72390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mn-lt"/>
                <a:ea typeface="+mj-ea"/>
                <a:cs typeface="Times New Roman"/>
              </a:rPr>
              <a:t>MHD Simulations (19:45-19:48 UT)</a:t>
            </a:r>
            <a:endParaRPr kumimoji="0" lang="en-US" sz="2800" b="0" i="0" u="none" strike="noStrike" kern="1200" cap="none" spc="0" normalizeH="0" baseline="0" noProof="0" dirty="0">
              <a:ln>
                <a:noFill/>
              </a:ln>
              <a:solidFill>
                <a:srgbClr val="000000"/>
              </a:solidFill>
              <a:effectLst/>
              <a:uLnTx/>
              <a:uFillTx/>
              <a:latin typeface="+mn-lt"/>
              <a:ea typeface="+mj-ea"/>
              <a:cs typeface="Times New Roman"/>
            </a:endParaRPr>
          </a:p>
        </p:txBody>
      </p:sp>
      <p:grpSp>
        <p:nvGrpSpPr>
          <p:cNvPr id="2" name="Group 49"/>
          <p:cNvGrpSpPr/>
          <p:nvPr/>
        </p:nvGrpSpPr>
        <p:grpSpPr>
          <a:xfrm>
            <a:off x="833593" y="634997"/>
            <a:ext cx="7472207" cy="6223003"/>
            <a:chOff x="649980" y="657737"/>
            <a:chExt cx="7472207" cy="6223003"/>
          </a:xfrm>
        </p:grpSpPr>
        <p:pic>
          <p:nvPicPr>
            <p:cNvPr id="51" name="Picture 50" descr="MHD_Aline_2.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752040" y="657737"/>
              <a:ext cx="7370147" cy="6223003"/>
            </a:xfrm>
            <a:prstGeom prst="rect">
              <a:avLst/>
            </a:prstGeom>
          </p:spPr>
        </p:pic>
        <p:sp>
          <p:nvSpPr>
            <p:cNvPr id="52" name="TextBox 51"/>
            <p:cNvSpPr txBox="1"/>
            <p:nvPr/>
          </p:nvSpPr>
          <p:spPr>
            <a:xfrm>
              <a:off x="836535" y="657737"/>
              <a:ext cx="342788" cy="307777"/>
            </a:xfrm>
            <a:prstGeom prst="rect">
              <a:avLst/>
            </a:prstGeom>
            <a:noFill/>
          </p:spPr>
          <p:txBody>
            <a:bodyPr wrap="square" rtlCol="0">
              <a:spAutoFit/>
            </a:bodyPr>
            <a:lstStyle/>
            <a:p>
              <a:r>
                <a:rPr lang="en-US" sz="1400" dirty="0" smtClean="0">
                  <a:solidFill>
                    <a:schemeClr val="bg1"/>
                  </a:solidFill>
                </a:rPr>
                <a:t>0</a:t>
              </a:r>
              <a:endParaRPr lang="en-US" sz="1400" dirty="0">
                <a:solidFill>
                  <a:schemeClr val="bg1"/>
                </a:solidFill>
              </a:endParaRPr>
            </a:p>
          </p:txBody>
        </p:sp>
        <p:sp>
          <p:nvSpPr>
            <p:cNvPr id="53" name="TextBox 52"/>
            <p:cNvSpPr txBox="1"/>
            <p:nvPr/>
          </p:nvSpPr>
          <p:spPr>
            <a:xfrm>
              <a:off x="706680" y="3377796"/>
              <a:ext cx="608723" cy="307777"/>
            </a:xfrm>
            <a:prstGeom prst="rect">
              <a:avLst/>
            </a:prstGeom>
            <a:noFill/>
          </p:spPr>
          <p:txBody>
            <a:bodyPr wrap="square" rtlCol="0">
              <a:spAutoFit/>
            </a:bodyPr>
            <a:lstStyle/>
            <a:p>
              <a:r>
                <a:rPr lang="en-US" sz="1400" dirty="0" smtClean="0">
                  <a:solidFill>
                    <a:schemeClr val="bg1"/>
                  </a:solidFill>
                </a:rPr>
                <a:t>-20</a:t>
              </a:r>
              <a:endParaRPr lang="en-US" sz="1400" dirty="0">
                <a:solidFill>
                  <a:schemeClr val="bg1"/>
                </a:solidFill>
              </a:endParaRPr>
            </a:p>
          </p:txBody>
        </p:sp>
        <p:sp>
          <p:nvSpPr>
            <p:cNvPr id="54" name="TextBox 53"/>
            <p:cNvSpPr txBox="1"/>
            <p:nvPr/>
          </p:nvSpPr>
          <p:spPr>
            <a:xfrm>
              <a:off x="782439" y="3791486"/>
              <a:ext cx="342788" cy="307777"/>
            </a:xfrm>
            <a:prstGeom prst="rect">
              <a:avLst/>
            </a:prstGeom>
            <a:noFill/>
          </p:spPr>
          <p:txBody>
            <a:bodyPr wrap="square" rtlCol="0">
              <a:spAutoFit/>
            </a:bodyPr>
            <a:lstStyle/>
            <a:p>
              <a:r>
                <a:rPr lang="en-US" sz="1400" dirty="0" smtClean="0">
                  <a:solidFill>
                    <a:schemeClr val="bg1"/>
                  </a:solidFill>
                </a:rPr>
                <a:t>0</a:t>
              </a:r>
              <a:endParaRPr lang="en-US" sz="1400" dirty="0">
                <a:solidFill>
                  <a:schemeClr val="bg1"/>
                </a:solidFill>
              </a:endParaRPr>
            </a:p>
          </p:txBody>
        </p:sp>
        <p:sp>
          <p:nvSpPr>
            <p:cNvPr id="55" name="TextBox 54"/>
            <p:cNvSpPr txBox="1"/>
            <p:nvPr/>
          </p:nvSpPr>
          <p:spPr>
            <a:xfrm>
              <a:off x="649980" y="6382955"/>
              <a:ext cx="550729" cy="307777"/>
            </a:xfrm>
            <a:prstGeom prst="rect">
              <a:avLst/>
            </a:prstGeom>
            <a:noFill/>
          </p:spPr>
          <p:txBody>
            <a:bodyPr wrap="square" rtlCol="0">
              <a:spAutoFit/>
            </a:bodyPr>
            <a:lstStyle/>
            <a:p>
              <a:r>
                <a:rPr lang="en-US" sz="1400" dirty="0" smtClean="0">
                  <a:solidFill>
                    <a:schemeClr val="bg1"/>
                  </a:solidFill>
                </a:rPr>
                <a:t>-20</a:t>
              </a:r>
              <a:endParaRPr lang="en-US" sz="1400" dirty="0">
                <a:solidFill>
                  <a:schemeClr val="bg1"/>
                </a:solidFill>
              </a:endParaRPr>
            </a:p>
          </p:txBody>
        </p:sp>
        <p:sp>
          <p:nvSpPr>
            <p:cNvPr id="56" name="TextBox 55"/>
            <p:cNvSpPr txBox="1"/>
            <p:nvPr/>
          </p:nvSpPr>
          <p:spPr>
            <a:xfrm>
              <a:off x="1051995" y="3534969"/>
              <a:ext cx="342788" cy="276999"/>
            </a:xfrm>
            <a:prstGeom prst="rect">
              <a:avLst/>
            </a:prstGeom>
            <a:noFill/>
          </p:spPr>
          <p:txBody>
            <a:bodyPr wrap="square" rtlCol="0">
              <a:spAutoFit/>
            </a:bodyPr>
            <a:lstStyle/>
            <a:p>
              <a:r>
                <a:rPr lang="en-US" sz="1200" dirty="0" smtClean="0">
                  <a:solidFill>
                    <a:schemeClr val="bg1"/>
                  </a:solidFill>
                </a:rPr>
                <a:t>6</a:t>
              </a:r>
              <a:endParaRPr lang="en-US" sz="1200" dirty="0">
                <a:solidFill>
                  <a:schemeClr val="bg1"/>
                </a:solidFill>
              </a:endParaRPr>
            </a:p>
          </p:txBody>
        </p:sp>
        <p:sp>
          <p:nvSpPr>
            <p:cNvPr id="57" name="TextBox 56"/>
            <p:cNvSpPr txBox="1"/>
            <p:nvPr/>
          </p:nvSpPr>
          <p:spPr>
            <a:xfrm>
              <a:off x="2168258" y="3511466"/>
              <a:ext cx="342788" cy="276999"/>
            </a:xfrm>
            <a:prstGeom prst="rect">
              <a:avLst/>
            </a:prstGeom>
            <a:noFill/>
          </p:spPr>
          <p:txBody>
            <a:bodyPr wrap="square" rtlCol="0">
              <a:spAutoFit/>
            </a:bodyPr>
            <a:lstStyle/>
            <a:p>
              <a:r>
                <a:rPr lang="en-US" sz="1200" dirty="0" smtClean="0">
                  <a:solidFill>
                    <a:schemeClr val="bg1"/>
                  </a:solidFill>
                </a:rPr>
                <a:t>14</a:t>
              </a:r>
              <a:endParaRPr lang="en-US" sz="1200" dirty="0">
                <a:solidFill>
                  <a:schemeClr val="bg1"/>
                </a:solidFill>
              </a:endParaRPr>
            </a:p>
          </p:txBody>
        </p:sp>
        <p:sp>
          <p:nvSpPr>
            <p:cNvPr id="58" name="TextBox 57"/>
            <p:cNvSpPr txBox="1"/>
            <p:nvPr/>
          </p:nvSpPr>
          <p:spPr>
            <a:xfrm>
              <a:off x="972615" y="6603740"/>
              <a:ext cx="342788" cy="276999"/>
            </a:xfrm>
            <a:prstGeom prst="rect">
              <a:avLst/>
            </a:prstGeom>
            <a:noFill/>
          </p:spPr>
          <p:txBody>
            <a:bodyPr wrap="square" rtlCol="0">
              <a:spAutoFit/>
            </a:bodyPr>
            <a:lstStyle/>
            <a:p>
              <a:r>
                <a:rPr lang="en-US" sz="1200" dirty="0" smtClean="0">
                  <a:solidFill>
                    <a:schemeClr val="bg1"/>
                  </a:solidFill>
                </a:rPr>
                <a:t>6</a:t>
              </a:r>
              <a:endParaRPr lang="en-US" sz="1200" dirty="0">
                <a:solidFill>
                  <a:schemeClr val="bg1"/>
                </a:solidFill>
              </a:endParaRPr>
            </a:p>
          </p:txBody>
        </p:sp>
        <p:sp>
          <p:nvSpPr>
            <p:cNvPr id="59" name="TextBox 58"/>
            <p:cNvSpPr txBox="1"/>
            <p:nvPr/>
          </p:nvSpPr>
          <p:spPr>
            <a:xfrm>
              <a:off x="4765034" y="6592401"/>
              <a:ext cx="342788" cy="276999"/>
            </a:xfrm>
            <a:prstGeom prst="rect">
              <a:avLst/>
            </a:prstGeom>
            <a:noFill/>
          </p:spPr>
          <p:txBody>
            <a:bodyPr wrap="square" rtlCol="0">
              <a:spAutoFit/>
            </a:bodyPr>
            <a:lstStyle/>
            <a:p>
              <a:r>
                <a:rPr lang="en-US" sz="1200" dirty="0" smtClean="0">
                  <a:solidFill>
                    <a:schemeClr val="bg1"/>
                  </a:solidFill>
                </a:rPr>
                <a:t>6</a:t>
              </a:r>
              <a:endParaRPr lang="en-US" sz="1200" dirty="0">
                <a:solidFill>
                  <a:schemeClr val="bg1"/>
                </a:solidFill>
              </a:endParaRPr>
            </a:p>
          </p:txBody>
        </p:sp>
        <p:sp>
          <p:nvSpPr>
            <p:cNvPr id="60" name="TextBox 59"/>
            <p:cNvSpPr txBox="1"/>
            <p:nvPr/>
          </p:nvSpPr>
          <p:spPr>
            <a:xfrm>
              <a:off x="2911689" y="6581000"/>
              <a:ext cx="342788" cy="276999"/>
            </a:xfrm>
            <a:prstGeom prst="rect">
              <a:avLst/>
            </a:prstGeom>
            <a:noFill/>
          </p:spPr>
          <p:txBody>
            <a:bodyPr wrap="square" rtlCol="0">
              <a:spAutoFit/>
            </a:bodyPr>
            <a:lstStyle/>
            <a:p>
              <a:r>
                <a:rPr lang="en-US" sz="1200" dirty="0" smtClean="0">
                  <a:solidFill>
                    <a:schemeClr val="bg1"/>
                  </a:solidFill>
                </a:rPr>
                <a:t>6</a:t>
              </a:r>
              <a:endParaRPr lang="en-US" sz="1200" dirty="0">
                <a:solidFill>
                  <a:schemeClr val="bg1"/>
                </a:solidFill>
              </a:endParaRPr>
            </a:p>
          </p:txBody>
        </p:sp>
        <p:sp>
          <p:nvSpPr>
            <p:cNvPr id="61" name="TextBox 60"/>
            <p:cNvSpPr txBox="1"/>
            <p:nvPr/>
          </p:nvSpPr>
          <p:spPr>
            <a:xfrm>
              <a:off x="6517693" y="3475027"/>
              <a:ext cx="342788" cy="276999"/>
            </a:xfrm>
            <a:prstGeom prst="rect">
              <a:avLst/>
            </a:prstGeom>
            <a:noFill/>
          </p:spPr>
          <p:txBody>
            <a:bodyPr wrap="square" rtlCol="0">
              <a:spAutoFit/>
            </a:bodyPr>
            <a:lstStyle/>
            <a:p>
              <a:r>
                <a:rPr lang="en-US" sz="1200" dirty="0" smtClean="0">
                  <a:solidFill>
                    <a:schemeClr val="bg1"/>
                  </a:solidFill>
                </a:rPr>
                <a:t>6</a:t>
              </a:r>
              <a:endParaRPr lang="en-US" sz="1200" dirty="0">
                <a:solidFill>
                  <a:schemeClr val="bg1"/>
                </a:solidFill>
              </a:endParaRPr>
            </a:p>
          </p:txBody>
        </p:sp>
        <p:sp>
          <p:nvSpPr>
            <p:cNvPr id="62" name="TextBox 61"/>
            <p:cNvSpPr txBox="1"/>
            <p:nvPr/>
          </p:nvSpPr>
          <p:spPr>
            <a:xfrm>
              <a:off x="4753694" y="3497707"/>
              <a:ext cx="342788" cy="276999"/>
            </a:xfrm>
            <a:prstGeom prst="rect">
              <a:avLst/>
            </a:prstGeom>
            <a:noFill/>
          </p:spPr>
          <p:txBody>
            <a:bodyPr wrap="square" rtlCol="0">
              <a:spAutoFit/>
            </a:bodyPr>
            <a:lstStyle/>
            <a:p>
              <a:r>
                <a:rPr lang="en-US" sz="1200" dirty="0" smtClean="0">
                  <a:solidFill>
                    <a:schemeClr val="bg1"/>
                  </a:solidFill>
                </a:rPr>
                <a:t>6</a:t>
              </a:r>
              <a:endParaRPr lang="en-US" sz="1200" dirty="0">
                <a:solidFill>
                  <a:schemeClr val="bg1"/>
                </a:solidFill>
              </a:endParaRPr>
            </a:p>
          </p:txBody>
        </p:sp>
        <p:sp>
          <p:nvSpPr>
            <p:cNvPr id="63" name="TextBox 62"/>
            <p:cNvSpPr txBox="1"/>
            <p:nvPr/>
          </p:nvSpPr>
          <p:spPr>
            <a:xfrm>
              <a:off x="2911689" y="3540090"/>
              <a:ext cx="342788" cy="276999"/>
            </a:xfrm>
            <a:prstGeom prst="rect">
              <a:avLst/>
            </a:prstGeom>
            <a:noFill/>
          </p:spPr>
          <p:txBody>
            <a:bodyPr wrap="square" rtlCol="0">
              <a:spAutoFit/>
            </a:bodyPr>
            <a:lstStyle/>
            <a:p>
              <a:r>
                <a:rPr lang="en-US" sz="1200" dirty="0" smtClean="0">
                  <a:solidFill>
                    <a:schemeClr val="bg1"/>
                  </a:solidFill>
                </a:rPr>
                <a:t>6</a:t>
              </a:r>
              <a:endParaRPr lang="en-US" sz="1200" dirty="0">
                <a:solidFill>
                  <a:schemeClr val="bg1"/>
                </a:solidFill>
              </a:endParaRPr>
            </a:p>
          </p:txBody>
        </p:sp>
        <p:sp>
          <p:nvSpPr>
            <p:cNvPr id="64" name="TextBox 63"/>
            <p:cNvSpPr txBox="1"/>
            <p:nvPr/>
          </p:nvSpPr>
          <p:spPr>
            <a:xfrm>
              <a:off x="6506353" y="6581000"/>
              <a:ext cx="342788" cy="276999"/>
            </a:xfrm>
            <a:prstGeom prst="rect">
              <a:avLst/>
            </a:prstGeom>
            <a:noFill/>
          </p:spPr>
          <p:txBody>
            <a:bodyPr wrap="square" rtlCol="0">
              <a:spAutoFit/>
            </a:bodyPr>
            <a:lstStyle/>
            <a:p>
              <a:r>
                <a:rPr lang="en-US" sz="1200" dirty="0" smtClean="0">
                  <a:solidFill>
                    <a:schemeClr val="bg1"/>
                  </a:solidFill>
                </a:rPr>
                <a:t>6</a:t>
              </a:r>
              <a:endParaRPr lang="en-US" sz="1200" dirty="0">
                <a:solidFill>
                  <a:schemeClr val="bg1"/>
                </a:solidFill>
              </a:endParaRPr>
            </a:p>
          </p:txBody>
        </p:sp>
        <p:sp>
          <p:nvSpPr>
            <p:cNvPr id="65" name="TextBox 64"/>
            <p:cNvSpPr txBox="1"/>
            <p:nvPr/>
          </p:nvSpPr>
          <p:spPr>
            <a:xfrm>
              <a:off x="7509227" y="6558320"/>
              <a:ext cx="342788" cy="276999"/>
            </a:xfrm>
            <a:prstGeom prst="rect">
              <a:avLst/>
            </a:prstGeom>
            <a:noFill/>
          </p:spPr>
          <p:txBody>
            <a:bodyPr wrap="square" rtlCol="0">
              <a:spAutoFit/>
            </a:bodyPr>
            <a:lstStyle/>
            <a:p>
              <a:r>
                <a:rPr lang="en-US" sz="1200" dirty="0" smtClean="0">
                  <a:solidFill>
                    <a:schemeClr val="bg1"/>
                  </a:solidFill>
                </a:rPr>
                <a:t>14</a:t>
              </a:r>
              <a:endParaRPr lang="en-US" sz="1200" dirty="0">
                <a:solidFill>
                  <a:schemeClr val="bg1"/>
                </a:solidFill>
              </a:endParaRPr>
            </a:p>
          </p:txBody>
        </p:sp>
        <p:sp>
          <p:nvSpPr>
            <p:cNvPr id="66" name="TextBox 65"/>
            <p:cNvSpPr txBox="1"/>
            <p:nvPr/>
          </p:nvSpPr>
          <p:spPr>
            <a:xfrm>
              <a:off x="5809576" y="6569720"/>
              <a:ext cx="342788" cy="276999"/>
            </a:xfrm>
            <a:prstGeom prst="rect">
              <a:avLst/>
            </a:prstGeom>
            <a:noFill/>
          </p:spPr>
          <p:txBody>
            <a:bodyPr wrap="square" rtlCol="0">
              <a:spAutoFit/>
            </a:bodyPr>
            <a:lstStyle/>
            <a:p>
              <a:r>
                <a:rPr lang="en-US" sz="1200" dirty="0" smtClean="0">
                  <a:solidFill>
                    <a:schemeClr val="bg1"/>
                  </a:solidFill>
                </a:rPr>
                <a:t>14</a:t>
              </a:r>
              <a:endParaRPr lang="en-US" sz="1200" dirty="0">
                <a:solidFill>
                  <a:schemeClr val="bg1"/>
                </a:solidFill>
              </a:endParaRPr>
            </a:p>
          </p:txBody>
        </p:sp>
        <p:sp>
          <p:nvSpPr>
            <p:cNvPr id="67" name="TextBox 66"/>
            <p:cNvSpPr txBox="1"/>
            <p:nvPr/>
          </p:nvSpPr>
          <p:spPr>
            <a:xfrm>
              <a:off x="3919544" y="6558381"/>
              <a:ext cx="342788" cy="276999"/>
            </a:xfrm>
            <a:prstGeom prst="rect">
              <a:avLst/>
            </a:prstGeom>
            <a:noFill/>
          </p:spPr>
          <p:txBody>
            <a:bodyPr wrap="square" rtlCol="0">
              <a:spAutoFit/>
            </a:bodyPr>
            <a:lstStyle/>
            <a:p>
              <a:r>
                <a:rPr lang="en-US" sz="1200" dirty="0" smtClean="0">
                  <a:solidFill>
                    <a:schemeClr val="bg1"/>
                  </a:solidFill>
                </a:rPr>
                <a:t>14</a:t>
              </a:r>
              <a:endParaRPr lang="en-US" sz="1200" dirty="0">
                <a:solidFill>
                  <a:schemeClr val="bg1"/>
                </a:solidFill>
              </a:endParaRPr>
            </a:p>
          </p:txBody>
        </p:sp>
        <p:sp>
          <p:nvSpPr>
            <p:cNvPr id="68" name="TextBox 67"/>
            <p:cNvSpPr txBox="1"/>
            <p:nvPr/>
          </p:nvSpPr>
          <p:spPr>
            <a:xfrm>
              <a:off x="7486547" y="3463687"/>
              <a:ext cx="342788" cy="276999"/>
            </a:xfrm>
            <a:prstGeom prst="rect">
              <a:avLst/>
            </a:prstGeom>
            <a:noFill/>
          </p:spPr>
          <p:txBody>
            <a:bodyPr wrap="square" rtlCol="0">
              <a:spAutoFit/>
            </a:bodyPr>
            <a:lstStyle/>
            <a:p>
              <a:r>
                <a:rPr lang="en-US" sz="1200" dirty="0" smtClean="0">
                  <a:solidFill>
                    <a:schemeClr val="bg1"/>
                  </a:solidFill>
                </a:rPr>
                <a:t>14</a:t>
              </a:r>
              <a:endParaRPr lang="en-US" sz="1200" dirty="0">
                <a:solidFill>
                  <a:schemeClr val="bg1"/>
                </a:solidFill>
              </a:endParaRPr>
            </a:p>
          </p:txBody>
        </p:sp>
        <p:sp>
          <p:nvSpPr>
            <p:cNvPr id="69" name="TextBox 68"/>
            <p:cNvSpPr txBox="1"/>
            <p:nvPr/>
          </p:nvSpPr>
          <p:spPr>
            <a:xfrm>
              <a:off x="5762922" y="3459595"/>
              <a:ext cx="342788" cy="276999"/>
            </a:xfrm>
            <a:prstGeom prst="rect">
              <a:avLst/>
            </a:prstGeom>
            <a:noFill/>
          </p:spPr>
          <p:txBody>
            <a:bodyPr wrap="square" rtlCol="0">
              <a:spAutoFit/>
            </a:bodyPr>
            <a:lstStyle/>
            <a:p>
              <a:r>
                <a:rPr lang="en-US" sz="1200" dirty="0" smtClean="0">
                  <a:solidFill>
                    <a:schemeClr val="bg1"/>
                  </a:solidFill>
                </a:rPr>
                <a:t>14</a:t>
              </a:r>
              <a:endParaRPr lang="en-US" sz="1200" dirty="0">
                <a:solidFill>
                  <a:schemeClr val="bg1"/>
                </a:solidFill>
              </a:endParaRPr>
            </a:p>
          </p:txBody>
        </p:sp>
        <p:sp>
          <p:nvSpPr>
            <p:cNvPr id="70" name="TextBox 69"/>
            <p:cNvSpPr txBox="1"/>
            <p:nvPr/>
          </p:nvSpPr>
          <p:spPr>
            <a:xfrm>
              <a:off x="3953564" y="3511466"/>
              <a:ext cx="342788" cy="276999"/>
            </a:xfrm>
            <a:prstGeom prst="rect">
              <a:avLst/>
            </a:prstGeom>
            <a:noFill/>
          </p:spPr>
          <p:txBody>
            <a:bodyPr wrap="square" rtlCol="0">
              <a:spAutoFit/>
            </a:bodyPr>
            <a:lstStyle/>
            <a:p>
              <a:r>
                <a:rPr lang="en-US" sz="1200" dirty="0" smtClean="0">
                  <a:solidFill>
                    <a:schemeClr val="bg1"/>
                  </a:solidFill>
                </a:rPr>
                <a:t>14</a:t>
              </a:r>
              <a:endParaRPr lang="en-US" sz="1200" dirty="0">
                <a:solidFill>
                  <a:schemeClr val="bg1"/>
                </a:solidFill>
              </a:endParaRPr>
            </a:p>
          </p:txBody>
        </p:sp>
        <p:sp>
          <p:nvSpPr>
            <p:cNvPr id="71" name="TextBox 70"/>
            <p:cNvSpPr txBox="1"/>
            <p:nvPr/>
          </p:nvSpPr>
          <p:spPr>
            <a:xfrm>
              <a:off x="2636940" y="3789537"/>
              <a:ext cx="342788" cy="307777"/>
            </a:xfrm>
            <a:prstGeom prst="rect">
              <a:avLst/>
            </a:prstGeom>
            <a:noFill/>
          </p:spPr>
          <p:txBody>
            <a:bodyPr wrap="square" rtlCol="0">
              <a:spAutoFit/>
            </a:bodyPr>
            <a:lstStyle/>
            <a:p>
              <a:r>
                <a:rPr lang="en-US" sz="1400" dirty="0" smtClean="0">
                  <a:solidFill>
                    <a:schemeClr val="bg1"/>
                  </a:solidFill>
                </a:rPr>
                <a:t>0</a:t>
              </a:r>
              <a:endParaRPr lang="en-US" sz="1400" dirty="0">
                <a:solidFill>
                  <a:schemeClr val="bg1"/>
                </a:solidFill>
              </a:endParaRPr>
            </a:p>
          </p:txBody>
        </p:sp>
        <p:sp>
          <p:nvSpPr>
            <p:cNvPr id="72" name="TextBox 71"/>
            <p:cNvSpPr txBox="1"/>
            <p:nvPr/>
          </p:nvSpPr>
          <p:spPr>
            <a:xfrm>
              <a:off x="6231605" y="3737708"/>
              <a:ext cx="342788" cy="307777"/>
            </a:xfrm>
            <a:prstGeom prst="rect">
              <a:avLst/>
            </a:prstGeom>
            <a:noFill/>
          </p:spPr>
          <p:txBody>
            <a:bodyPr wrap="square" rtlCol="0">
              <a:spAutoFit/>
            </a:bodyPr>
            <a:lstStyle/>
            <a:p>
              <a:r>
                <a:rPr lang="en-US" sz="1400" dirty="0" smtClean="0">
                  <a:solidFill>
                    <a:schemeClr val="bg1"/>
                  </a:solidFill>
                </a:rPr>
                <a:t>0</a:t>
              </a:r>
              <a:endParaRPr lang="en-US" sz="1400" dirty="0">
                <a:solidFill>
                  <a:schemeClr val="bg1"/>
                </a:solidFill>
              </a:endParaRPr>
            </a:p>
          </p:txBody>
        </p:sp>
        <p:sp>
          <p:nvSpPr>
            <p:cNvPr id="73" name="TextBox 72"/>
            <p:cNvSpPr txBox="1"/>
            <p:nvPr/>
          </p:nvSpPr>
          <p:spPr>
            <a:xfrm>
              <a:off x="6312279" y="705100"/>
              <a:ext cx="342788" cy="307777"/>
            </a:xfrm>
            <a:prstGeom prst="rect">
              <a:avLst/>
            </a:prstGeom>
            <a:noFill/>
          </p:spPr>
          <p:txBody>
            <a:bodyPr wrap="square" rtlCol="0">
              <a:spAutoFit/>
            </a:bodyPr>
            <a:lstStyle/>
            <a:p>
              <a:r>
                <a:rPr lang="en-US" sz="1400" dirty="0" smtClean="0">
                  <a:solidFill>
                    <a:schemeClr val="bg1"/>
                  </a:solidFill>
                </a:rPr>
                <a:t>0</a:t>
              </a:r>
              <a:endParaRPr lang="en-US" sz="1400" dirty="0">
                <a:solidFill>
                  <a:schemeClr val="bg1"/>
                </a:solidFill>
              </a:endParaRPr>
            </a:p>
          </p:txBody>
        </p:sp>
        <p:sp>
          <p:nvSpPr>
            <p:cNvPr id="74" name="TextBox 73"/>
            <p:cNvSpPr txBox="1"/>
            <p:nvPr/>
          </p:nvSpPr>
          <p:spPr>
            <a:xfrm>
              <a:off x="4478946" y="3715029"/>
              <a:ext cx="342788" cy="307777"/>
            </a:xfrm>
            <a:prstGeom prst="rect">
              <a:avLst/>
            </a:prstGeom>
            <a:noFill/>
          </p:spPr>
          <p:txBody>
            <a:bodyPr wrap="square" rtlCol="0">
              <a:spAutoFit/>
            </a:bodyPr>
            <a:lstStyle/>
            <a:p>
              <a:r>
                <a:rPr lang="en-US" sz="1400" dirty="0" smtClean="0">
                  <a:solidFill>
                    <a:schemeClr val="bg1"/>
                  </a:solidFill>
                </a:rPr>
                <a:t>0</a:t>
              </a:r>
              <a:endParaRPr lang="en-US" sz="1400" dirty="0">
                <a:solidFill>
                  <a:schemeClr val="bg1"/>
                </a:solidFill>
              </a:endParaRPr>
            </a:p>
          </p:txBody>
        </p:sp>
        <p:sp>
          <p:nvSpPr>
            <p:cNvPr id="75" name="TextBox 74"/>
            <p:cNvSpPr txBox="1"/>
            <p:nvPr/>
          </p:nvSpPr>
          <p:spPr>
            <a:xfrm>
              <a:off x="4490286" y="686884"/>
              <a:ext cx="342788" cy="307777"/>
            </a:xfrm>
            <a:prstGeom prst="rect">
              <a:avLst/>
            </a:prstGeom>
            <a:noFill/>
          </p:spPr>
          <p:txBody>
            <a:bodyPr wrap="square" rtlCol="0">
              <a:spAutoFit/>
            </a:bodyPr>
            <a:lstStyle/>
            <a:p>
              <a:r>
                <a:rPr lang="en-US" sz="1400" dirty="0" smtClean="0">
                  <a:solidFill>
                    <a:schemeClr val="bg1"/>
                  </a:solidFill>
                </a:rPr>
                <a:t>0</a:t>
              </a:r>
              <a:endParaRPr lang="en-US" sz="1400" dirty="0">
                <a:solidFill>
                  <a:schemeClr val="bg1"/>
                </a:solidFill>
              </a:endParaRPr>
            </a:p>
          </p:txBody>
        </p:sp>
        <p:sp>
          <p:nvSpPr>
            <p:cNvPr id="76" name="TextBox 75"/>
            <p:cNvSpPr txBox="1"/>
            <p:nvPr/>
          </p:nvSpPr>
          <p:spPr>
            <a:xfrm>
              <a:off x="2682301" y="682420"/>
              <a:ext cx="342788" cy="307777"/>
            </a:xfrm>
            <a:prstGeom prst="rect">
              <a:avLst/>
            </a:prstGeom>
            <a:noFill/>
          </p:spPr>
          <p:txBody>
            <a:bodyPr wrap="square" rtlCol="0">
              <a:spAutoFit/>
            </a:bodyPr>
            <a:lstStyle/>
            <a:p>
              <a:r>
                <a:rPr lang="en-US" sz="1400" dirty="0" smtClean="0">
                  <a:solidFill>
                    <a:schemeClr val="bg1"/>
                  </a:solidFill>
                </a:rPr>
                <a:t>0</a:t>
              </a:r>
              <a:endParaRPr lang="en-US" sz="1400" dirty="0">
                <a:solidFill>
                  <a:schemeClr val="bg1"/>
                </a:solidFill>
              </a:endParaRPr>
            </a:p>
          </p:txBody>
        </p:sp>
        <p:sp>
          <p:nvSpPr>
            <p:cNvPr id="77" name="TextBox 76"/>
            <p:cNvSpPr txBox="1"/>
            <p:nvPr/>
          </p:nvSpPr>
          <p:spPr>
            <a:xfrm>
              <a:off x="4375732" y="6416975"/>
              <a:ext cx="608723" cy="307777"/>
            </a:xfrm>
            <a:prstGeom prst="rect">
              <a:avLst/>
            </a:prstGeom>
            <a:noFill/>
          </p:spPr>
          <p:txBody>
            <a:bodyPr wrap="square" rtlCol="0">
              <a:spAutoFit/>
            </a:bodyPr>
            <a:lstStyle/>
            <a:p>
              <a:r>
                <a:rPr lang="en-US" sz="1400" dirty="0" smtClean="0">
                  <a:solidFill>
                    <a:schemeClr val="bg1"/>
                  </a:solidFill>
                </a:rPr>
                <a:t>-20</a:t>
              </a:r>
              <a:endParaRPr lang="en-US" sz="1400" dirty="0">
                <a:solidFill>
                  <a:schemeClr val="bg1"/>
                </a:solidFill>
              </a:endParaRPr>
            </a:p>
          </p:txBody>
        </p:sp>
        <p:sp>
          <p:nvSpPr>
            <p:cNvPr id="78" name="TextBox 77"/>
            <p:cNvSpPr txBox="1"/>
            <p:nvPr/>
          </p:nvSpPr>
          <p:spPr>
            <a:xfrm>
              <a:off x="6137064" y="6419880"/>
              <a:ext cx="608723" cy="307777"/>
            </a:xfrm>
            <a:prstGeom prst="rect">
              <a:avLst/>
            </a:prstGeom>
            <a:noFill/>
          </p:spPr>
          <p:txBody>
            <a:bodyPr wrap="square" rtlCol="0">
              <a:spAutoFit/>
            </a:bodyPr>
            <a:lstStyle/>
            <a:p>
              <a:r>
                <a:rPr lang="en-US" sz="1400" dirty="0" smtClean="0">
                  <a:solidFill>
                    <a:schemeClr val="bg1"/>
                  </a:solidFill>
                </a:rPr>
                <a:t>-20</a:t>
              </a:r>
              <a:endParaRPr lang="en-US" sz="1400" dirty="0">
                <a:solidFill>
                  <a:schemeClr val="bg1"/>
                </a:solidFill>
              </a:endParaRPr>
            </a:p>
          </p:txBody>
        </p:sp>
        <p:sp>
          <p:nvSpPr>
            <p:cNvPr id="79" name="TextBox 78"/>
            <p:cNvSpPr txBox="1"/>
            <p:nvPr/>
          </p:nvSpPr>
          <p:spPr>
            <a:xfrm>
              <a:off x="2541106" y="6408480"/>
              <a:ext cx="608723" cy="307777"/>
            </a:xfrm>
            <a:prstGeom prst="rect">
              <a:avLst/>
            </a:prstGeom>
            <a:noFill/>
          </p:spPr>
          <p:txBody>
            <a:bodyPr wrap="square" rtlCol="0">
              <a:spAutoFit/>
            </a:bodyPr>
            <a:lstStyle/>
            <a:p>
              <a:r>
                <a:rPr lang="en-US" sz="1400" dirty="0" smtClean="0">
                  <a:solidFill>
                    <a:schemeClr val="bg1"/>
                  </a:solidFill>
                </a:rPr>
                <a:t>-20</a:t>
              </a:r>
              <a:endParaRPr lang="en-US" sz="1400" dirty="0">
                <a:solidFill>
                  <a:schemeClr val="bg1"/>
                </a:solidFill>
              </a:endParaRPr>
            </a:p>
          </p:txBody>
        </p:sp>
        <p:sp>
          <p:nvSpPr>
            <p:cNvPr id="80" name="TextBox 79"/>
            <p:cNvSpPr txBox="1"/>
            <p:nvPr/>
          </p:nvSpPr>
          <p:spPr>
            <a:xfrm>
              <a:off x="6193764" y="3336527"/>
              <a:ext cx="608723" cy="307777"/>
            </a:xfrm>
            <a:prstGeom prst="rect">
              <a:avLst/>
            </a:prstGeom>
            <a:noFill/>
          </p:spPr>
          <p:txBody>
            <a:bodyPr wrap="square" rtlCol="0">
              <a:spAutoFit/>
            </a:bodyPr>
            <a:lstStyle/>
            <a:p>
              <a:r>
                <a:rPr lang="en-US" sz="1400" dirty="0" smtClean="0">
                  <a:solidFill>
                    <a:schemeClr val="bg1"/>
                  </a:solidFill>
                </a:rPr>
                <a:t>-20</a:t>
              </a:r>
              <a:endParaRPr lang="en-US" sz="1400" dirty="0">
                <a:solidFill>
                  <a:schemeClr val="bg1"/>
                </a:solidFill>
              </a:endParaRPr>
            </a:p>
          </p:txBody>
        </p:sp>
        <p:sp>
          <p:nvSpPr>
            <p:cNvPr id="81" name="TextBox 80"/>
            <p:cNvSpPr txBox="1"/>
            <p:nvPr/>
          </p:nvSpPr>
          <p:spPr>
            <a:xfrm>
              <a:off x="4408379" y="3359207"/>
              <a:ext cx="608723" cy="307777"/>
            </a:xfrm>
            <a:prstGeom prst="rect">
              <a:avLst/>
            </a:prstGeom>
            <a:noFill/>
          </p:spPr>
          <p:txBody>
            <a:bodyPr wrap="square" rtlCol="0">
              <a:spAutoFit/>
            </a:bodyPr>
            <a:lstStyle/>
            <a:p>
              <a:r>
                <a:rPr lang="en-US" sz="1400" dirty="0" smtClean="0">
                  <a:solidFill>
                    <a:schemeClr val="bg1"/>
                  </a:solidFill>
                </a:rPr>
                <a:t>-20</a:t>
              </a:r>
              <a:endParaRPr lang="en-US" sz="1400" dirty="0">
                <a:solidFill>
                  <a:schemeClr val="bg1"/>
                </a:solidFill>
              </a:endParaRPr>
            </a:p>
          </p:txBody>
        </p:sp>
        <p:sp>
          <p:nvSpPr>
            <p:cNvPr id="82" name="TextBox 81"/>
            <p:cNvSpPr txBox="1"/>
            <p:nvPr/>
          </p:nvSpPr>
          <p:spPr>
            <a:xfrm>
              <a:off x="2575126" y="3380355"/>
              <a:ext cx="608723" cy="307777"/>
            </a:xfrm>
            <a:prstGeom prst="rect">
              <a:avLst/>
            </a:prstGeom>
            <a:noFill/>
          </p:spPr>
          <p:txBody>
            <a:bodyPr wrap="square" rtlCol="0">
              <a:spAutoFit/>
            </a:bodyPr>
            <a:lstStyle/>
            <a:p>
              <a:r>
                <a:rPr lang="en-US" sz="1400" dirty="0" smtClean="0">
                  <a:solidFill>
                    <a:schemeClr val="bg1"/>
                  </a:solidFill>
                </a:rPr>
                <a:t>-20</a:t>
              </a:r>
              <a:endParaRPr lang="en-US" sz="1400" dirty="0">
                <a:solidFill>
                  <a:schemeClr val="bg1"/>
                </a:solidFill>
              </a:endParaRPr>
            </a:p>
          </p:txBody>
        </p:sp>
      </p:grpSp>
      <p:cxnSp>
        <p:nvCxnSpPr>
          <p:cNvPr id="83" name="Straight Arrow Connector 82"/>
          <p:cNvCxnSpPr/>
          <p:nvPr/>
        </p:nvCxnSpPr>
        <p:spPr>
          <a:xfrm>
            <a:off x="8289275" y="1315466"/>
            <a:ext cx="589661"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rot="5400000" flipH="1" flipV="1">
            <a:off x="7983299" y="1011077"/>
            <a:ext cx="61195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8073808" y="852114"/>
            <a:ext cx="193412" cy="461665"/>
          </a:xfrm>
          <a:prstGeom prst="rect">
            <a:avLst/>
          </a:prstGeom>
          <a:noFill/>
        </p:spPr>
        <p:txBody>
          <a:bodyPr wrap="square" rtlCol="0">
            <a:spAutoFit/>
          </a:bodyPr>
          <a:lstStyle/>
          <a:p>
            <a:r>
              <a:rPr lang="en-US" sz="1200" dirty="0" smtClean="0"/>
              <a:t>Y</a:t>
            </a:r>
            <a:endParaRPr lang="en-US" sz="1200" dirty="0"/>
          </a:p>
        </p:txBody>
      </p:sp>
      <p:sp>
        <p:nvSpPr>
          <p:cNvPr id="86" name="TextBox 85"/>
          <p:cNvSpPr txBox="1"/>
          <p:nvPr/>
        </p:nvSpPr>
        <p:spPr>
          <a:xfrm>
            <a:off x="8590094" y="1317055"/>
            <a:ext cx="193412" cy="461665"/>
          </a:xfrm>
          <a:prstGeom prst="rect">
            <a:avLst/>
          </a:prstGeom>
          <a:noFill/>
        </p:spPr>
        <p:txBody>
          <a:bodyPr wrap="square" rtlCol="0">
            <a:spAutoFit/>
          </a:bodyPr>
          <a:lstStyle/>
          <a:p>
            <a:r>
              <a:rPr lang="en-US" sz="1200" dirty="0" smtClean="0"/>
              <a:t>X</a:t>
            </a:r>
            <a:endParaRPr lang="en-US" sz="1200" dirty="0"/>
          </a:p>
        </p:txBody>
      </p:sp>
      <p:sp>
        <p:nvSpPr>
          <p:cNvPr id="87" name="TextBox 86"/>
          <p:cNvSpPr txBox="1"/>
          <p:nvPr/>
        </p:nvSpPr>
        <p:spPr>
          <a:xfrm>
            <a:off x="6919067" y="3151861"/>
            <a:ext cx="968854" cy="338554"/>
          </a:xfrm>
          <a:prstGeom prst="rect">
            <a:avLst/>
          </a:prstGeom>
          <a:noFill/>
        </p:spPr>
        <p:txBody>
          <a:bodyPr wrap="square" rtlCol="0">
            <a:spAutoFit/>
          </a:bodyPr>
          <a:lstStyle/>
          <a:p>
            <a:r>
              <a:rPr lang="en-US" sz="1600" dirty="0" smtClean="0"/>
              <a:t>Density</a:t>
            </a:r>
            <a:endParaRPr lang="en-US" sz="1600" dirty="0"/>
          </a:p>
        </p:txBody>
      </p:sp>
      <p:sp>
        <p:nvSpPr>
          <p:cNvPr id="88" name="TextBox 87"/>
          <p:cNvSpPr txBox="1"/>
          <p:nvPr/>
        </p:nvSpPr>
        <p:spPr>
          <a:xfrm>
            <a:off x="6938567" y="6223009"/>
            <a:ext cx="1162928" cy="338554"/>
          </a:xfrm>
          <a:prstGeom prst="rect">
            <a:avLst/>
          </a:prstGeom>
          <a:noFill/>
        </p:spPr>
        <p:txBody>
          <a:bodyPr wrap="square" rtlCol="0">
            <a:spAutoFit/>
          </a:bodyPr>
          <a:lstStyle/>
          <a:p>
            <a:r>
              <a:rPr lang="en-US" sz="1600" dirty="0" smtClean="0"/>
              <a:t>Velocity</a:t>
            </a:r>
            <a:endParaRPr lang="en-US" sz="1600" dirty="0"/>
          </a:p>
        </p:txBody>
      </p:sp>
      <p:sp>
        <p:nvSpPr>
          <p:cNvPr id="89" name="TextBox 88"/>
          <p:cNvSpPr txBox="1"/>
          <p:nvPr/>
        </p:nvSpPr>
        <p:spPr>
          <a:xfrm>
            <a:off x="3530601" y="4932999"/>
            <a:ext cx="951844" cy="400110"/>
          </a:xfrm>
          <a:prstGeom prst="rect">
            <a:avLst/>
          </a:prstGeom>
          <a:noFill/>
        </p:spPr>
        <p:txBody>
          <a:bodyPr wrap="square" rtlCol="0">
            <a:spAutoFit/>
          </a:bodyPr>
          <a:lstStyle/>
          <a:p>
            <a:r>
              <a:rPr lang="en-US" sz="2000" dirty="0" smtClean="0">
                <a:solidFill>
                  <a:schemeClr val="bg1"/>
                </a:solidFill>
              </a:rPr>
              <a:t>FTE</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n-lt"/>
              </a:rPr>
              <a:t>Magnetopause Stand-off Position</a:t>
            </a:r>
            <a:endParaRPr lang="en-US" sz="3200" dirty="0">
              <a:latin typeface="+mn-lt"/>
            </a:endParaRPr>
          </a:p>
        </p:txBody>
      </p:sp>
      <p:pic>
        <p:nvPicPr>
          <p:cNvPr id="4" name="Content Placeholder 3" descr="Screen Shot 2014-12-10 at 5.54.46 PM.png"/>
          <p:cNvPicPr>
            <a:picLocks noGrp="1" noChangeAspect="1"/>
          </p:cNvPicPr>
          <p:nvPr>
            <p:ph idx="1"/>
          </p:nvPr>
        </p:nvPicPr>
        <p:blipFill>
          <a:blip r:embed="rId2"/>
          <a:srcRect l="-20752" r="-20752"/>
          <a:stretch>
            <a:fillRect/>
          </a:stretch>
        </p:blipFill>
        <p:spPr>
          <a:solidFill>
            <a:schemeClr val="tx1"/>
          </a:solidFill>
        </p:spPr>
      </p:pic>
      <p:pic>
        <p:nvPicPr>
          <p:cNvPr id="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6" name="TextBox 5"/>
          <p:cNvSpPr txBox="1"/>
          <p:nvPr/>
        </p:nvSpPr>
        <p:spPr>
          <a:xfrm>
            <a:off x="1658791" y="1214735"/>
            <a:ext cx="5732609" cy="461665"/>
          </a:xfrm>
          <a:prstGeom prst="rect">
            <a:avLst/>
          </a:prstGeom>
          <a:noFill/>
        </p:spPr>
        <p:txBody>
          <a:bodyPr wrap="none" rtlCol="0">
            <a:spAutoFit/>
          </a:bodyPr>
          <a:lstStyle/>
          <a:p>
            <a:r>
              <a:rPr lang="en-US" dirty="0" smtClean="0"/>
              <a:t>From </a:t>
            </a:r>
            <a:r>
              <a:rPr lang="en-US" dirty="0" err="1" smtClean="0"/>
              <a:t>Collado</a:t>
            </a:r>
            <a:r>
              <a:rPr lang="en-US" dirty="0" smtClean="0"/>
              <a:t>-Vega, Y. M., et al., In progress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10809_STEREO_Integration_H264_Best_1280x720_59.94.mov" descr="/Users/axpulkki/projects/CUA/GraduateProgram/SpaceWeatherCourse_Fall2012/10809_STEREO_Integration_H264_Best_1280x720_59.94.mov">
            <a:hlinkClick r:id="" action="ppaction://media"/>
          </p:cNvPr>
          <p:cNvPicPr/>
          <p:nvPr>
            <a:videoFile r:link="rId1"/>
          </p:nvPr>
        </p:nvPicPr>
        <p:blipFill>
          <a:blip r:embed="rId3"/>
          <a:srcRect/>
          <a:stretch>
            <a:fillRect/>
          </a:stretch>
        </p:blipFill>
        <p:spPr bwMode="auto">
          <a:xfrm>
            <a:off x="762000" y="1447800"/>
            <a:ext cx="7720615" cy="4343400"/>
          </a:xfrm>
          <a:prstGeom prst="rect">
            <a:avLst/>
          </a:prstGeom>
          <a:noFill/>
          <a:ln>
            <a:noFill/>
          </a:ln>
          <a:effectLst>
            <a:outerShdw blurRad="50800" dist="38100" dir="2700000" algn="br" rotWithShape="0">
              <a:srgbClr val="000000">
                <a:alpha val="42999"/>
              </a:srgbClr>
            </a:outerShdw>
          </a:effectLst>
          <a:extLst>
            <a:ext uri="{909E8E84-426E-40dd-AFC4-6F175D3DCCD1}"/>
            <a:ext uri="{91240B29-F687-4f45-9708-019B960494DF}"/>
          </a:extLst>
        </p:spPr>
      </p:pic>
      <p:sp>
        <p:nvSpPr>
          <p:cNvPr id="3" name="TextBox 2"/>
          <p:cNvSpPr txBox="1"/>
          <p:nvPr/>
        </p:nvSpPr>
        <p:spPr>
          <a:xfrm>
            <a:off x="2895600" y="457200"/>
            <a:ext cx="2581807" cy="461665"/>
          </a:xfrm>
          <a:prstGeom prst="rect">
            <a:avLst/>
          </a:prstGeom>
          <a:noFill/>
        </p:spPr>
        <p:txBody>
          <a:bodyPr wrap="none" rtlCol="0">
            <a:spAutoFit/>
          </a:bodyPr>
          <a:lstStyle/>
          <a:p>
            <a:r>
              <a:rPr lang="en-US" b="1" dirty="0" smtClean="0"/>
              <a:t>CME propagation </a:t>
            </a:r>
            <a:endParaRPr lang="en-US" b="1" dirty="0"/>
          </a:p>
        </p:txBody>
      </p:sp>
      <p:sp>
        <p:nvSpPr>
          <p:cNvPr id="4" name="TextBox 3"/>
          <p:cNvSpPr txBox="1"/>
          <p:nvPr/>
        </p:nvSpPr>
        <p:spPr>
          <a:xfrm>
            <a:off x="1249805" y="5943600"/>
            <a:ext cx="6979795" cy="1200328"/>
          </a:xfrm>
          <a:prstGeom prst="rect">
            <a:avLst/>
          </a:prstGeom>
          <a:noFill/>
        </p:spPr>
        <p:txBody>
          <a:bodyPr wrap="none" rtlCol="0">
            <a:spAutoFit/>
          </a:bodyPr>
          <a:lstStyle/>
          <a:p>
            <a:pPr eaLnBrk="1" hangingPunct="1"/>
            <a:r>
              <a:rPr lang="en-US" dirty="0" smtClean="0">
                <a:ea typeface="ＭＳ Ｐゴシック" pitchFamily="-108" charset="-128"/>
                <a:cs typeface="ＭＳ Ｐゴシック" pitchFamily="-108" charset="-128"/>
              </a:rPr>
              <a:t>CME propagation to the Earth takes typically 1-3 days.</a:t>
            </a:r>
          </a:p>
          <a:p>
            <a:pPr eaLnBrk="1" hangingPunct="1"/>
            <a:endParaRPr lang="en-US" dirty="0" smtClean="0">
              <a:ea typeface="ＭＳ Ｐゴシック" pitchFamily="-108" charset="-128"/>
              <a:cs typeface="ＭＳ Ｐゴシック" pitchFamily="-108" charset="-128"/>
            </a:endParaRPr>
          </a:p>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descr="/Users/yaireska/Desktop/Summer_Weather_Camp/SOHO_Apr01.mov">
            <a:hlinkClick r:id="" action="ppaction://media"/>
          </p:cNvPr>
          <p:cNvPicPr/>
          <p:nvPr>
            <a:videoFile r:link="rId1"/>
          </p:nvPr>
        </p:nvPicPr>
        <p:blipFill>
          <a:blip r:embed="rId3"/>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686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6866"/>
                                        </p:tgtEl>
                                      </p:cBhvr>
                                    </p:cmd>
                                  </p:childTnLst>
                                </p:cTn>
                              </p:par>
                            </p:childTnLst>
                          </p:cTn>
                        </p:par>
                      </p:childTnLst>
                    </p:cTn>
                  </p:par>
                </p:childTnLst>
              </p:cTn>
              <p:nextCondLst>
                <p:cond evt="onClick" delay="0">
                  <p:tgtEl>
                    <p:spTgt spid="3686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866"/>
                </p:tgtEl>
              </p:cMediaNode>
            </p:vide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286000" y="329624"/>
            <a:ext cx="5105400"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Magnetic Field of the Earth</a:t>
            </a:r>
            <a:endParaRPr lang="en-US" sz="3200" b="1" dirty="0">
              <a:latin typeface="+mn-lt"/>
              <a:ea typeface="Helvetica" charset="0"/>
              <a:cs typeface="Helvetica" charset="0"/>
            </a:endParaRP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5" name="Picture 4" descr="Earth-dipole2.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1860" y="1295400"/>
            <a:ext cx="6274340" cy="3276600"/>
          </a:xfrm>
          <a:prstGeom prst="rect">
            <a:avLst/>
          </a:prstGeom>
        </p:spPr>
      </p:pic>
      <p:sp>
        <p:nvSpPr>
          <p:cNvPr id="9" name="TextBox 8"/>
          <p:cNvSpPr txBox="1"/>
          <p:nvPr/>
        </p:nvSpPr>
        <p:spPr>
          <a:xfrm>
            <a:off x="685800" y="4971872"/>
            <a:ext cx="7620000" cy="1200328"/>
          </a:xfrm>
          <a:prstGeom prst="rect">
            <a:avLst/>
          </a:prstGeom>
          <a:noFill/>
        </p:spPr>
        <p:txBody>
          <a:bodyPr wrap="square" rtlCol="0">
            <a:spAutoFit/>
          </a:bodyPr>
          <a:lstStyle/>
          <a:p>
            <a:r>
              <a:rPr lang="en-US" dirty="0"/>
              <a:t>The Earth's magnetic field is similar to that of a bar </a:t>
            </a:r>
            <a:r>
              <a:rPr lang="en-US" dirty="0" smtClean="0"/>
              <a:t>magnet.</a:t>
            </a:r>
            <a:endParaRPr lang="en-US" dirty="0"/>
          </a:p>
          <a:p>
            <a:r>
              <a:rPr lang="en-US" dirty="0"/>
              <a:t>The magnitude </a:t>
            </a:r>
            <a:r>
              <a:rPr lang="en-US" dirty="0" smtClean="0"/>
              <a:t>varies </a:t>
            </a:r>
            <a:r>
              <a:rPr lang="en-US" dirty="0"/>
              <a:t>over the surface of the Earth </a:t>
            </a:r>
            <a:r>
              <a:rPr lang="en-US" dirty="0" smtClean="0"/>
              <a:t>in the </a:t>
            </a:r>
            <a:r>
              <a:rPr lang="en-US" dirty="0"/>
              <a:t>range 0.3 to 0.6 Gauss.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590800" y="228600"/>
            <a:ext cx="6629400" cy="584776"/>
          </a:xfrm>
          <a:prstGeom prst="rect">
            <a:avLst/>
          </a:prstGeom>
          <a:noFill/>
          <a:ln w="9525">
            <a:noFill/>
            <a:miter lim="800000"/>
            <a:headEnd/>
            <a:tailEnd/>
          </a:ln>
        </p:spPr>
        <p:txBody>
          <a:bodyPr wrap="square">
            <a:prstTxWarp prst="textNoShape">
              <a:avLst/>
            </a:prstTxWarp>
            <a:spAutoFit/>
          </a:bodyPr>
          <a:lstStyle/>
          <a:p>
            <a:r>
              <a:rPr lang="en-US" sz="3200" b="1" dirty="0">
                <a:latin typeface="+mj-lt"/>
                <a:ea typeface="Helvetica" charset="0"/>
                <a:cs typeface="Helvetica" charset="0"/>
              </a:rPr>
              <a:t>Earth’s Magnetic Field</a:t>
            </a:r>
            <a:r>
              <a:rPr lang="en-US" sz="3200" b="1" dirty="0" smtClean="0">
                <a:latin typeface="+mj-lt"/>
                <a:ea typeface="Helvetica" charset="0"/>
                <a:cs typeface="Helvetica" charset="0"/>
              </a:rPr>
              <a:t> </a:t>
            </a:r>
            <a:endParaRPr lang="en-US" sz="3200" b="1" dirty="0">
              <a:latin typeface="+mj-lt"/>
              <a:ea typeface="Helvetica" charset="0"/>
              <a:cs typeface="Helvetica" charset="0"/>
            </a:endParaRPr>
          </a:p>
        </p:txBody>
      </p:sp>
      <p:pic>
        <p:nvPicPr>
          <p:cNvPr id="27651" name="Picture 7" descr="SW.png"/>
          <p:cNvPicPr>
            <a:picLocks noChangeAspect="1"/>
          </p:cNvPicPr>
          <p:nvPr/>
        </p:nvPicPr>
        <p:blipFill>
          <a:blip r:embed="rId3"/>
          <a:srcRect/>
          <a:stretch>
            <a:fillRect/>
          </a:stretch>
        </p:blipFill>
        <p:spPr bwMode="auto">
          <a:xfrm>
            <a:off x="76200" y="990600"/>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472406"/>
            <a:ext cx="1065212" cy="698500"/>
          </a:xfrm>
          <a:prstGeom prst="rect">
            <a:avLst/>
          </a:prstGeom>
          <a:noFill/>
          <a:ln w="9525">
            <a:noFill/>
            <a:miter lim="800000"/>
            <a:headEnd/>
            <a:tailEnd/>
          </a:ln>
        </p:spPr>
      </p:pic>
      <p:sp>
        <p:nvSpPr>
          <p:cNvPr id="2" name="Rectangle 1"/>
          <p:cNvSpPr/>
          <p:nvPr/>
        </p:nvSpPr>
        <p:spPr>
          <a:xfrm>
            <a:off x="6282146" y="1219200"/>
            <a:ext cx="2099854" cy="830997"/>
          </a:xfrm>
          <a:prstGeom prst="rect">
            <a:avLst/>
          </a:prstGeom>
        </p:spPr>
        <p:txBody>
          <a:bodyPr wrap="none">
            <a:spAutoFit/>
          </a:bodyPr>
          <a:lstStyle/>
          <a:p>
            <a:r>
              <a:rPr lang="en-US" b="1" dirty="0" smtClean="0">
                <a:solidFill>
                  <a:srgbClr val="FF0000"/>
                </a:solidFill>
                <a:latin typeface="Helvetica" charset="0"/>
                <a:ea typeface="Helvetica" charset="0"/>
                <a:cs typeface="Helvetica" charset="0"/>
              </a:rPr>
              <a:t>(</a:t>
            </a:r>
            <a:r>
              <a:rPr lang="en-US" b="1" dirty="0">
                <a:solidFill>
                  <a:srgbClr val="FF0000"/>
                </a:solidFill>
                <a:latin typeface="Helvetica" charset="0"/>
                <a:ea typeface="Helvetica" charset="0"/>
                <a:cs typeface="Helvetica" charset="0"/>
              </a:rPr>
              <a:t>not to </a:t>
            </a:r>
            <a:r>
              <a:rPr lang="en-US" b="1" dirty="0" smtClean="0">
                <a:solidFill>
                  <a:srgbClr val="FF0000"/>
                </a:solidFill>
                <a:latin typeface="Helvetica" charset="0"/>
                <a:ea typeface="Helvetica" charset="0"/>
                <a:cs typeface="Helvetica" charset="0"/>
              </a:rPr>
              <a:t>scale) </a:t>
            </a:r>
            <a:endParaRPr lang="en-US" b="1" dirty="0">
              <a:solidFill>
                <a:srgbClr val="FF0000"/>
              </a:solidFill>
              <a:latin typeface="Helvetica" charset="0"/>
              <a:ea typeface="Helvetica" charset="0"/>
              <a:cs typeface="Helvetica" charset="0"/>
            </a:endParaRPr>
          </a:p>
          <a:p>
            <a:endParaRPr lang="en-US" b="1" dirty="0">
              <a:latin typeface="Helvetica" charset="0"/>
              <a:ea typeface="Helvetica" charset="0"/>
              <a:cs typeface="Helvetica" charset="0"/>
            </a:endParaRPr>
          </a:p>
        </p:txBody>
      </p:sp>
      <p:sp>
        <p:nvSpPr>
          <p:cNvPr id="7" name="Text Box 53"/>
          <p:cNvSpPr txBox="1">
            <a:spLocks noChangeArrowheads="1"/>
          </p:cNvSpPr>
          <p:nvPr/>
        </p:nvSpPr>
        <p:spPr bwMode="auto">
          <a:xfrm>
            <a:off x="6781800" y="2363787"/>
            <a:ext cx="17526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Magnetosphere</a:t>
            </a:r>
            <a:endParaRPr lang="en-US" sz="1800" b="1" i="1" dirty="0">
              <a:solidFill>
                <a:srgbClr val="FF0000"/>
              </a:solidFill>
            </a:endParaRPr>
          </a:p>
        </p:txBody>
      </p:sp>
      <p:sp>
        <p:nvSpPr>
          <p:cNvPr id="8" name="Text Box 53"/>
          <p:cNvSpPr txBox="1">
            <a:spLocks noChangeArrowheads="1"/>
          </p:cNvSpPr>
          <p:nvPr/>
        </p:nvSpPr>
        <p:spPr bwMode="auto">
          <a:xfrm>
            <a:off x="6096000" y="3842305"/>
            <a:ext cx="9144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Earth</a:t>
            </a:r>
            <a:endParaRPr lang="en-US" sz="1800" b="1" i="1" dirty="0">
              <a:solidFill>
                <a:srgbClr val="FF0000"/>
              </a:solidFill>
            </a:endParaRPr>
          </a:p>
        </p:txBody>
      </p:sp>
      <p:cxnSp>
        <p:nvCxnSpPr>
          <p:cNvPr id="9" name="Straight Arrow Connector 8"/>
          <p:cNvCxnSpPr>
            <a:stCxn id="8" idx="1"/>
          </p:cNvCxnSpPr>
          <p:nvPr/>
        </p:nvCxnSpPr>
        <p:spPr>
          <a:xfrm flipH="1" flipV="1">
            <a:off x="5943600" y="3678237"/>
            <a:ext cx="152400" cy="34873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0" name="Text Box 53"/>
          <p:cNvSpPr txBox="1">
            <a:spLocks noChangeArrowheads="1"/>
          </p:cNvSpPr>
          <p:nvPr/>
        </p:nvSpPr>
        <p:spPr bwMode="auto">
          <a:xfrm>
            <a:off x="3657600" y="3962400"/>
            <a:ext cx="1600200" cy="5847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600" b="1" i="1" dirty="0" smtClean="0">
                <a:solidFill>
                  <a:srgbClr val="FF0000"/>
                </a:solidFill>
              </a:rPr>
              <a:t>Magnetopause Sub-solar point</a:t>
            </a:r>
            <a:endParaRPr lang="en-US" sz="1600" b="1" i="1" dirty="0">
              <a:solidFill>
                <a:srgbClr val="FF0000"/>
              </a:solidFill>
            </a:endParaRPr>
          </a:p>
        </p:txBody>
      </p:sp>
      <p:cxnSp>
        <p:nvCxnSpPr>
          <p:cNvPr id="11" name="Straight Arrow Connector 10"/>
          <p:cNvCxnSpPr/>
          <p:nvPr/>
        </p:nvCxnSpPr>
        <p:spPr>
          <a:xfrm flipV="1">
            <a:off x="4495800" y="3581401"/>
            <a:ext cx="457200" cy="380999"/>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4" name="Text Placeholder 2"/>
          <p:cNvSpPr txBox="1">
            <a:spLocks/>
          </p:cNvSpPr>
          <p:nvPr/>
        </p:nvSpPr>
        <p:spPr>
          <a:xfrm>
            <a:off x="609600" y="5486400"/>
            <a:ext cx="8001000" cy="12192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a:spcBef>
                <a:spcPct val="0"/>
              </a:spcBef>
              <a:buNone/>
            </a:pPr>
            <a:r>
              <a:rPr lang="en-US" sz="2000" dirty="0"/>
              <a:t>The solar wind pushes and stretches Earth’s </a:t>
            </a:r>
            <a:r>
              <a:rPr lang="en-US" sz="2000" dirty="0" smtClean="0"/>
              <a:t>magnetic field </a:t>
            </a:r>
            <a:r>
              <a:rPr lang="en-US" sz="2000" dirty="0"/>
              <a:t>into </a:t>
            </a:r>
            <a:r>
              <a:rPr lang="en-US" sz="2000" dirty="0" smtClean="0"/>
              <a:t>comet</a:t>
            </a:r>
            <a:r>
              <a:rPr lang="en-US" sz="2000" dirty="0"/>
              <a:t>-shaped region called the magnetosphere. The magnetosphere and Earth’s atmosphere protect us from the solar wind and other kinds of solar and cosmic radiation</a:t>
            </a:r>
            <a:r>
              <a:rPr lang="en-US" sz="2000" dirty="0" smtClean="0"/>
              <a:t>.</a:t>
            </a:r>
            <a:endParaRPr lang="en-US" sz="2000" dirty="0" smtClean="0">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276600" y="304800"/>
            <a:ext cx="3048000"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Spatial Scales</a:t>
            </a:r>
            <a:endParaRPr lang="en-US" sz="3200" b="1" dirty="0">
              <a:latin typeface="+mn-lt"/>
              <a:ea typeface="Helvetica" charset="0"/>
              <a:cs typeface="Helvetica" charset="0"/>
            </a:endParaRPr>
          </a:p>
        </p:txBody>
      </p:sp>
      <p:pic>
        <p:nvPicPr>
          <p:cNvPr id="27651" name="Picture 7" descr="SW.png"/>
          <p:cNvPicPr>
            <a:picLocks noChangeAspect="1"/>
          </p:cNvPicPr>
          <p:nvPr/>
        </p:nvPicPr>
        <p:blipFill>
          <a:blip r:embed="rId3"/>
          <a:srcRect/>
          <a:stretch>
            <a:fillRect/>
          </a:stretch>
        </p:blipFill>
        <p:spPr bwMode="auto">
          <a:xfrm>
            <a:off x="76200" y="990600"/>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472406"/>
            <a:ext cx="1065212" cy="698500"/>
          </a:xfrm>
          <a:prstGeom prst="rect">
            <a:avLst/>
          </a:prstGeom>
          <a:noFill/>
          <a:ln w="9525">
            <a:noFill/>
            <a:miter lim="800000"/>
            <a:headEnd/>
            <a:tailEnd/>
          </a:ln>
        </p:spPr>
      </p:pic>
      <p:sp>
        <p:nvSpPr>
          <p:cNvPr id="7" name="Text Box 53"/>
          <p:cNvSpPr txBox="1">
            <a:spLocks noChangeArrowheads="1"/>
          </p:cNvSpPr>
          <p:nvPr/>
        </p:nvSpPr>
        <p:spPr bwMode="auto">
          <a:xfrm>
            <a:off x="6781800" y="2363787"/>
            <a:ext cx="17526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Magnetosphere</a:t>
            </a:r>
            <a:endParaRPr lang="en-US" sz="1800" b="1" i="1" dirty="0">
              <a:solidFill>
                <a:srgbClr val="FF0000"/>
              </a:solidFill>
            </a:endParaRPr>
          </a:p>
        </p:txBody>
      </p:sp>
      <p:sp>
        <p:nvSpPr>
          <p:cNvPr id="8" name="Text Box 53"/>
          <p:cNvSpPr txBox="1">
            <a:spLocks noChangeArrowheads="1"/>
          </p:cNvSpPr>
          <p:nvPr/>
        </p:nvSpPr>
        <p:spPr bwMode="auto">
          <a:xfrm>
            <a:off x="6096000" y="3842305"/>
            <a:ext cx="9144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Earth</a:t>
            </a:r>
            <a:endParaRPr lang="en-US" sz="1800" b="1" i="1" dirty="0">
              <a:solidFill>
                <a:srgbClr val="FF0000"/>
              </a:solidFill>
            </a:endParaRPr>
          </a:p>
        </p:txBody>
      </p:sp>
      <p:cxnSp>
        <p:nvCxnSpPr>
          <p:cNvPr id="9" name="Straight Arrow Connector 8"/>
          <p:cNvCxnSpPr>
            <a:stCxn id="8" idx="1"/>
          </p:cNvCxnSpPr>
          <p:nvPr/>
        </p:nvCxnSpPr>
        <p:spPr>
          <a:xfrm flipH="1" flipV="1">
            <a:off x="5943600" y="3678237"/>
            <a:ext cx="152400" cy="34873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3" name="Text Placeholder 2"/>
          <p:cNvSpPr txBox="1">
            <a:spLocks/>
          </p:cNvSpPr>
          <p:nvPr/>
        </p:nvSpPr>
        <p:spPr>
          <a:xfrm>
            <a:off x="1219200" y="5486400"/>
            <a:ext cx="6553200" cy="12192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ct val="0"/>
              </a:spcBef>
              <a:buNone/>
            </a:pPr>
            <a:r>
              <a:rPr lang="en-US" sz="2000" dirty="0">
                <a:latin typeface="Times New Roman" charset="0"/>
                <a:ea typeface="ＭＳ Ｐゴシック" charset="0"/>
                <a:cs typeface="ＭＳ Ｐゴシック" charset="0"/>
              </a:rPr>
              <a:t>1 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(Earth</a:t>
            </a:r>
            <a:r>
              <a:rPr lang="ja-JP" altLang="en-US" sz="2000" dirty="0">
                <a:latin typeface="Times New Roman" charset="0"/>
                <a:ea typeface="ＭＳ Ｐゴシック" charset="0"/>
                <a:cs typeface="ＭＳ Ｐゴシック" charset="0"/>
              </a:rPr>
              <a:t>’</a:t>
            </a:r>
            <a:r>
              <a:rPr lang="en-US" altLang="ja-JP" sz="2000" dirty="0">
                <a:latin typeface="Times New Roman" charset="0"/>
                <a:ea typeface="ＭＳ Ｐゴシック" charset="0"/>
                <a:cs typeface="ＭＳ Ｐゴシック" charset="0"/>
              </a:rPr>
              <a:t>s radius) = 6370 km</a:t>
            </a:r>
          </a:p>
          <a:p>
            <a:pPr marL="0" indent="0">
              <a:spcBef>
                <a:spcPct val="0"/>
              </a:spcBef>
              <a:buNone/>
            </a:pPr>
            <a:r>
              <a:rPr lang="en-US" sz="2000" dirty="0" smtClean="0">
                <a:latin typeface="Times New Roman" charset="0"/>
                <a:ea typeface="ＭＳ Ｐゴシック" charset="0"/>
                <a:cs typeface="ＭＳ Ｐゴシック" charset="0"/>
              </a:rPr>
              <a:t>1 R</a:t>
            </a:r>
            <a:r>
              <a:rPr lang="en-US" sz="2000" baseline="-25000" dirty="0" smtClean="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(Solar </a:t>
            </a:r>
            <a:r>
              <a:rPr lang="en-US" sz="2000" dirty="0">
                <a:latin typeface="Times New Roman" charset="0"/>
                <a:ea typeface="ＭＳ Ｐゴシック" charset="0"/>
                <a:cs typeface="ＭＳ Ｐゴシック" charset="0"/>
              </a:rPr>
              <a:t>radius) ~ 110  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a:t>
            </a:r>
            <a:endParaRPr lang="en-US" sz="2000" dirty="0" smtClean="0">
              <a:latin typeface="Times New Roman" charset="0"/>
              <a:ea typeface="ＭＳ Ｐゴシック" charset="0"/>
              <a:cs typeface="ＭＳ Ｐゴシック" charset="0"/>
            </a:endParaRPr>
          </a:p>
          <a:p>
            <a:pPr marL="0" indent="0">
              <a:spcBef>
                <a:spcPct val="0"/>
              </a:spcBef>
              <a:buNone/>
            </a:pPr>
            <a:r>
              <a:rPr lang="en-US" sz="2000" dirty="0">
                <a:latin typeface="Times New Roman" charset="0"/>
                <a:ea typeface="ＭＳ Ｐゴシック" charset="0"/>
                <a:cs typeface="ＭＳ Ｐゴシック" charset="0"/>
              </a:rPr>
              <a:t>1 </a:t>
            </a:r>
            <a:r>
              <a:rPr lang="en-US" sz="2000" dirty="0" smtClean="0">
                <a:latin typeface="Times New Roman" charset="0"/>
                <a:ea typeface="ＭＳ Ｐゴシック" charset="0"/>
                <a:cs typeface="ＭＳ Ｐゴシック" charset="0"/>
              </a:rPr>
              <a:t>AU  (Distance between the Sun and the Earth ) </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215  R</a:t>
            </a:r>
            <a:r>
              <a:rPr lang="en-US" sz="2000" baseline="-25000" dirty="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a:p>
            <a:pPr marL="0" indent="0">
              <a:spcBef>
                <a:spcPct val="0"/>
              </a:spcBef>
              <a:buNone/>
            </a:pPr>
            <a:endParaRPr lang="en-US" sz="2000" dirty="0" smtClean="0">
              <a:latin typeface="Times New Roman" charset="0"/>
              <a:ea typeface="ＭＳ Ｐゴシック" charset="0"/>
              <a:cs typeface="ＭＳ Ｐゴシック"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690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33432</TotalTime>
  <Words>1807</Words>
  <Application>Microsoft Macintosh PowerPoint</Application>
  <PresentationFormat>On-screen Show (4:3)</PresentationFormat>
  <Paragraphs>252</Paragraphs>
  <Slides>42</Slides>
  <Notes>23</Notes>
  <HiddenSlides>5</HiddenSlides>
  <MMClips>9</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Kelvin-Helmholtz Instability</vt:lpstr>
      <vt:lpstr>Examples of Kelvin-Helmholtz Instability</vt:lpstr>
      <vt:lpstr>Slide 38</vt:lpstr>
      <vt:lpstr>Slide 39</vt:lpstr>
      <vt:lpstr>Slide 40</vt:lpstr>
      <vt:lpstr>Slide 41</vt:lpstr>
      <vt:lpstr>Magnetopause Stand-off Position</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Office 2004 Test Drive User</cp:lastModifiedBy>
  <cp:revision>2464</cp:revision>
  <cp:lastPrinted>2013-05-22T13:47:22Z</cp:lastPrinted>
  <dcterms:created xsi:type="dcterms:W3CDTF">2016-06-01T18:49:12Z</dcterms:created>
  <dcterms:modified xsi:type="dcterms:W3CDTF">2016-06-06T15:40:38Z</dcterms:modified>
</cp:coreProperties>
</file>