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389" r:id="rId2"/>
    <p:sldId id="390" r:id="rId3"/>
    <p:sldId id="391" r:id="rId4"/>
    <p:sldId id="392" r:id="rId5"/>
    <p:sldId id="393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60000"/>
    <a:srgbClr val="D6A100"/>
    <a:srgbClr val="E900A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8" d="100"/>
          <a:sy n="98" d="100"/>
        </p:scale>
        <p:origin x="-132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E1AA5A-EDD7-5F44-99E1-6BA3E35C1CB0}" type="datetimeFigureOut">
              <a:rPr lang="en-US" smtClean="0"/>
              <a:pPr/>
              <a:t>6/1/15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93AFBC-21BD-B04A-BCBB-01FEBA571FA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0655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4DA0D-4BF0-E846-859E-1DBEEB5002EF}" type="datetimeFigureOut">
              <a:rPr lang="en-US" smtClean="0"/>
              <a:pPr/>
              <a:t>6/1/15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FB90C-9476-0148-8693-AD9B84214A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4DA0D-4BF0-E846-859E-1DBEEB5002EF}" type="datetimeFigureOut">
              <a:rPr lang="en-US" smtClean="0"/>
              <a:pPr/>
              <a:t>6/1/15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FB90C-9476-0148-8693-AD9B84214A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4DA0D-4BF0-E846-859E-1DBEEB5002EF}" type="datetimeFigureOut">
              <a:rPr lang="en-US" smtClean="0"/>
              <a:pPr/>
              <a:t>6/1/15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FB90C-9476-0148-8693-AD9B84214A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08C46-3332-F041-AE37-B0BF2325AC9B}" type="datetime1">
              <a:rPr lang="en-US" smtClean="0"/>
              <a:pPr/>
              <a:t>6/1/15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NASA/GSFC, internal use only :-)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2E1FC-B917-FB46-A40C-60D42F5062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4DA0D-4BF0-E846-859E-1DBEEB5002EF}" type="datetimeFigureOut">
              <a:rPr lang="en-US" smtClean="0"/>
              <a:pPr/>
              <a:t>6/1/15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FB90C-9476-0148-8693-AD9B84214A5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lipArt Placeholder 7"/>
          <p:cNvSpPr>
            <a:spLocks noGrp="1"/>
          </p:cNvSpPr>
          <p:nvPr>
            <p:ph type="clipArt" sz="quarter" idx="13"/>
          </p:nvPr>
        </p:nvSpPr>
        <p:spPr>
          <a:xfrm>
            <a:off x="1905000" y="1216025"/>
            <a:ext cx="914400" cy="9144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4DA0D-4BF0-E846-859E-1DBEEB5002EF}" type="datetimeFigureOut">
              <a:rPr lang="en-US" smtClean="0"/>
              <a:pPr/>
              <a:t>6/1/15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FB90C-9476-0148-8693-AD9B84214A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4DA0D-4BF0-E846-859E-1DBEEB5002EF}" type="datetimeFigureOut">
              <a:rPr lang="en-US" smtClean="0"/>
              <a:pPr/>
              <a:t>6/1/15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FB90C-9476-0148-8693-AD9B84214A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4DA0D-4BF0-E846-859E-1DBEEB5002EF}" type="datetimeFigureOut">
              <a:rPr lang="en-US" smtClean="0"/>
              <a:pPr/>
              <a:t>6/1/15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FB90C-9476-0148-8693-AD9B84214A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4DA0D-4BF0-E846-859E-1DBEEB5002EF}" type="datetimeFigureOut">
              <a:rPr lang="en-US" smtClean="0"/>
              <a:pPr/>
              <a:t>6/1/15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FB90C-9476-0148-8693-AD9B84214A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4DA0D-4BF0-E846-859E-1DBEEB5002EF}" type="datetimeFigureOut">
              <a:rPr lang="en-US" smtClean="0"/>
              <a:pPr/>
              <a:t>6/1/15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FB90C-9476-0148-8693-AD9B84214A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4DA0D-4BF0-E846-859E-1DBEEB5002EF}" type="datetimeFigureOut">
              <a:rPr lang="en-US" smtClean="0"/>
              <a:pPr/>
              <a:t>6/1/15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FB90C-9476-0148-8693-AD9B84214A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4DA0D-4BF0-E846-859E-1DBEEB5002EF}" type="datetimeFigureOut">
              <a:rPr lang="en-US" smtClean="0"/>
              <a:pPr/>
              <a:t>6/1/15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FB90C-9476-0148-8693-AD9B84214A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png"/><Relationship Id="rId15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D4DA0D-4BF0-E846-859E-1DBEEB5002EF}" type="datetimeFigureOut">
              <a:rPr lang="en-US" smtClean="0"/>
              <a:pPr/>
              <a:t>6/1/15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3FB90C-9476-0148-8693-AD9B84214A52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6" name="Straight Connector 15"/>
          <p:cNvCxnSpPr/>
          <p:nvPr userDrawn="1"/>
        </p:nvCxnSpPr>
        <p:spPr>
          <a:xfrm>
            <a:off x="0" y="1080964"/>
            <a:ext cx="9144000" cy="1588"/>
          </a:xfrm>
          <a:prstGeom prst="line">
            <a:avLst/>
          </a:prstGeom>
          <a:ln w="57150" cap="flat" cmpd="thinThick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4" name="Picture 13" descr="swcLogo.png"/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8020205" y="131355"/>
            <a:ext cx="931031" cy="931031"/>
          </a:xfrm>
          <a:prstGeom prst="rect">
            <a:avLst/>
          </a:prstGeom>
        </p:spPr>
      </p:pic>
      <p:pic>
        <p:nvPicPr>
          <p:cNvPr id="9" name="Picture 8" descr="ccmc_logo_no_text.png"/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114116" y="0"/>
            <a:ext cx="1295400" cy="10541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1.usa.gov/1kr0842" TargetMode="External"/><Relationship Id="rId4" Type="http://schemas.openxmlformats.org/officeDocument/2006/relationships/hyperlink" Target="http://1.usa.gov/1i2Qemt" TargetMode="External"/><Relationship Id="rId5" Type="http://schemas.openxmlformats.org/officeDocument/2006/relationships/hyperlink" Target="http://1.usa.gov/1gPzEKM" TargetMode="External"/><Relationship Id="rId6" Type="http://schemas.openxmlformats.org/officeDocument/2006/relationships/hyperlink" Target="http://1.usa.gov/1deGdXC" TargetMode="External"/><Relationship Id="rId7" Type="http://schemas.openxmlformats.org/officeDocument/2006/relationships/hyperlink" Target="http://1.usa.gov/1fk5Fv6" TargetMode="External"/><Relationship Id="rId1" Type="http://schemas.openxmlformats.org/officeDocument/2006/relationships/slideLayout" Target="../slideLayouts/slideLayout12.xml"/><Relationship Id="rId2" Type="http://schemas.openxmlformats.org/officeDocument/2006/relationships/hyperlink" Target="http://1.usa.gov/1rQXhWK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1.usa.gov/LSfnaC" TargetMode="External"/><Relationship Id="rId4" Type="http://schemas.openxmlformats.org/officeDocument/2006/relationships/hyperlink" Target="http://1.usa.gov/1lZjWeD" TargetMode="External"/><Relationship Id="rId5" Type="http://schemas.openxmlformats.org/officeDocument/2006/relationships/hyperlink" Target="http://1.usa.gov/1c51alC" TargetMode="External"/><Relationship Id="rId6" Type="http://schemas.openxmlformats.org/officeDocument/2006/relationships/hyperlink" Target="http://1.usa.gov/HUue2U" TargetMode="External"/><Relationship Id="rId7" Type="http://schemas.openxmlformats.org/officeDocument/2006/relationships/hyperlink" Target="http://1.usa.gov/172TYTB" TargetMode="External"/><Relationship Id="rId1" Type="http://schemas.openxmlformats.org/officeDocument/2006/relationships/slideLayout" Target="../slideLayouts/slideLayout12.xml"/><Relationship Id="rId2" Type="http://schemas.openxmlformats.org/officeDocument/2006/relationships/hyperlink" Target="http://1.usa.gov/1e5ZBDW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3896" y="1839083"/>
            <a:ext cx="8229600" cy="1143000"/>
          </a:xfrm>
        </p:spPr>
        <p:txBody>
          <a:bodyPr/>
          <a:lstStyle/>
          <a:p>
            <a:r>
              <a:rPr lang="en-US" dirty="0" err="1" smtClean="0"/>
              <a:t>iSWA</a:t>
            </a:r>
            <a:r>
              <a:rPr lang="en-US" dirty="0" smtClean="0"/>
              <a:t> layouts</a:t>
            </a:r>
            <a:br>
              <a:rPr lang="en-US" dirty="0" smtClean="0"/>
            </a:br>
            <a:r>
              <a:rPr lang="en-US" dirty="0" smtClean="0"/>
              <a:t>-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58735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layouts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Monitoring of space weather activities</a:t>
            </a:r>
          </a:p>
          <a:p>
            <a:r>
              <a:rPr lang="en-US" dirty="0" smtClean="0"/>
              <a:t>Events</a:t>
            </a:r>
          </a:p>
          <a:p>
            <a:r>
              <a:rPr lang="en-US" dirty="0" smtClean="0"/>
              <a:t>Anomaly</a:t>
            </a:r>
          </a:p>
          <a:p>
            <a:r>
              <a:rPr lang="en-US" dirty="0" smtClean="0"/>
              <a:t>Comparative study</a:t>
            </a:r>
          </a:p>
          <a:p>
            <a:r>
              <a:rPr lang="en-US" dirty="0" smtClean="0"/>
              <a:t>Weekly summary and highlights of specifics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85564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Layouts -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http://1.usa.gov/</a:t>
            </a:r>
            <a:r>
              <a:rPr lang="en-US" dirty="0" smtClean="0">
                <a:hlinkClick r:id="rId2"/>
              </a:rPr>
              <a:t>1rQXhWK</a:t>
            </a:r>
            <a:r>
              <a:rPr lang="en-US" dirty="0" smtClean="0"/>
              <a:t> - x1.4 flare on April 25, 2014</a:t>
            </a:r>
          </a:p>
          <a:p>
            <a:r>
              <a:rPr lang="hr-HR" dirty="0">
                <a:hlinkClick r:id="rId3"/>
              </a:rPr>
              <a:t>http://1.usa.gov/</a:t>
            </a:r>
            <a:r>
              <a:rPr lang="hr-HR" dirty="0" smtClean="0">
                <a:hlinkClick r:id="rId3"/>
              </a:rPr>
              <a:t>1kr0842</a:t>
            </a:r>
            <a:r>
              <a:rPr lang="hr-HR" dirty="0" smtClean="0"/>
              <a:t> - summary 20140430</a:t>
            </a:r>
          </a:p>
          <a:p>
            <a:r>
              <a:rPr lang="en-US" dirty="0">
                <a:hlinkClick r:id="rId4"/>
              </a:rPr>
              <a:t>http://1.usa.gov/</a:t>
            </a:r>
            <a:r>
              <a:rPr lang="en-US" dirty="0" smtClean="0">
                <a:hlinkClick r:id="rId4"/>
              </a:rPr>
              <a:t>1i2Qemt</a:t>
            </a:r>
            <a:r>
              <a:rPr lang="en-US" dirty="0" smtClean="0"/>
              <a:t> scintillation with </a:t>
            </a:r>
            <a:r>
              <a:rPr lang="en-US" dirty="0" err="1" smtClean="0"/>
              <a:t>Kp</a:t>
            </a:r>
            <a:endParaRPr lang="en-US" dirty="0" smtClean="0"/>
          </a:p>
          <a:p>
            <a:r>
              <a:rPr lang="en-US" dirty="0">
                <a:hlinkClick r:id="rId5"/>
              </a:rPr>
              <a:t>http://1.usa.gov/</a:t>
            </a:r>
            <a:r>
              <a:rPr lang="en-US" dirty="0" smtClean="0">
                <a:hlinkClick r:id="rId5"/>
              </a:rPr>
              <a:t>1gPzEKM</a:t>
            </a:r>
            <a:r>
              <a:rPr lang="en-US" dirty="0" smtClean="0"/>
              <a:t> scintillation</a:t>
            </a:r>
          </a:p>
          <a:p>
            <a:r>
              <a:rPr lang="en-US" dirty="0">
                <a:hlinkClick r:id="rId6"/>
              </a:rPr>
              <a:t>http://1.usa.gov/</a:t>
            </a:r>
            <a:r>
              <a:rPr lang="en-US" dirty="0" smtClean="0">
                <a:hlinkClick r:id="rId6"/>
              </a:rPr>
              <a:t>1deGdXC</a:t>
            </a:r>
            <a:r>
              <a:rPr lang="en-US" dirty="0" smtClean="0"/>
              <a:t> anomaly resolution</a:t>
            </a:r>
          </a:p>
          <a:p>
            <a:r>
              <a:rPr lang="en-US" dirty="0">
                <a:hlinkClick r:id="rId7"/>
              </a:rPr>
              <a:t>http://1.usa.gov/</a:t>
            </a:r>
            <a:r>
              <a:rPr lang="en-US" dirty="0" smtClean="0">
                <a:hlinkClick r:id="rId7"/>
              </a:rPr>
              <a:t>1fk5Fv6</a:t>
            </a:r>
            <a:r>
              <a:rPr lang="en-US" dirty="0" smtClean="0"/>
              <a:t> coronal hole responsible for Saturn aurora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69905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Layouts -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>
                <a:hlinkClick r:id="rId2"/>
              </a:rPr>
              <a:t>http://1.usa.gov/</a:t>
            </a:r>
            <a:r>
              <a:rPr lang="en-US" sz="2800" dirty="0" smtClean="0">
                <a:hlinkClick r:id="rId2"/>
              </a:rPr>
              <a:t>1e5ZBDW</a:t>
            </a:r>
            <a:r>
              <a:rPr lang="en-US" sz="2800" dirty="0" smtClean="0"/>
              <a:t> - march 7, 2012 event</a:t>
            </a:r>
          </a:p>
          <a:p>
            <a:r>
              <a:rPr lang="en-US" sz="2800" dirty="0">
                <a:hlinkClick r:id="rId3"/>
              </a:rPr>
              <a:t>http://1.usa.gov/</a:t>
            </a:r>
            <a:r>
              <a:rPr lang="en-US" sz="2800" dirty="0" smtClean="0">
                <a:hlinkClick r:id="rId3"/>
              </a:rPr>
              <a:t>LSfnaC</a:t>
            </a:r>
            <a:r>
              <a:rPr lang="en-US" sz="2800" dirty="0" smtClean="0"/>
              <a:t> - evolution of March 2013 coronal hole in SDO, STA and STB</a:t>
            </a:r>
          </a:p>
          <a:p>
            <a:r>
              <a:rPr lang="en-US" sz="2800" dirty="0">
                <a:hlinkClick r:id="rId4"/>
              </a:rPr>
              <a:t>http://1.usa.gov/</a:t>
            </a:r>
            <a:r>
              <a:rPr lang="en-US" sz="2800" dirty="0" smtClean="0">
                <a:hlinkClick r:id="rId4"/>
              </a:rPr>
              <a:t>1lZjWeD</a:t>
            </a:r>
            <a:r>
              <a:rPr lang="en-US" sz="2800" dirty="0" smtClean="0"/>
              <a:t> - SDO view of the coronal hole when it arrived at ACE</a:t>
            </a:r>
          </a:p>
          <a:p>
            <a:r>
              <a:rPr lang="en-US" sz="2800" dirty="0">
                <a:hlinkClick r:id="rId5"/>
              </a:rPr>
              <a:t>http://1.usa.gov/</a:t>
            </a:r>
            <a:r>
              <a:rPr lang="en-US" sz="2800" dirty="0" smtClean="0">
                <a:hlinkClick r:id="rId5"/>
              </a:rPr>
              <a:t>1c51alC</a:t>
            </a:r>
            <a:r>
              <a:rPr lang="en-US" sz="2800" dirty="0" smtClean="0"/>
              <a:t> - layout of the 2013-09-29 CME and its impacts</a:t>
            </a:r>
          </a:p>
          <a:p>
            <a:r>
              <a:rPr lang="en-US" sz="2800" dirty="0">
                <a:hlinkClick r:id="rId6"/>
              </a:rPr>
              <a:t>http://1.usa.gov/</a:t>
            </a:r>
            <a:r>
              <a:rPr lang="en-US" sz="2800" dirty="0" smtClean="0">
                <a:hlinkClick r:id="rId6"/>
              </a:rPr>
              <a:t>HUue2U</a:t>
            </a:r>
            <a:r>
              <a:rPr lang="en-US" sz="2800" dirty="0" smtClean="0"/>
              <a:t> - summary_20131113</a:t>
            </a:r>
          </a:p>
          <a:p>
            <a:r>
              <a:rPr lang="en-US" sz="2800" dirty="0">
                <a:hlinkClick r:id="rId7"/>
              </a:rPr>
              <a:t>http://1.usa.gov/</a:t>
            </a:r>
            <a:r>
              <a:rPr lang="en-US" sz="2800" dirty="0" smtClean="0">
                <a:hlinkClick r:id="rId7"/>
              </a:rPr>
              <a:t>172TYTB</a:t>
            </a:r>
            <a:r>
              <a:rPr lang="en-US" sz="2800" dirty="0" smtClean="0"/>
              <a:t> - 20131107 CME highlight</a:t>
            </a:r>
            <a:endParaRPr lang="en-US" sz="2800" dirty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74810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layouts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http://</a:t>
            </a:r>
            <a:r>
              <a:rPr lang="en-US" dirty="0" err="1"/>
              <a:t>swrc.gsfc.nasa.gov</a:t>
            </a:r>
            <a:r>
              <a:rPr lang="en-US" dirty="0"/>
              <a:t>/main/demo</a:t>
            </a:r>
          </a:p>
        </p:txBody>
      </p:sp>
    </p:spTree>
    <p:extLst>
      <p:ext uri="{BB962C8B-B14F-4D97-AF65-F5344CB8AC3E}">
        <p14:creationId xmlns:p14="http://schemas.microsoft.com/office/powerpoint/2010/main" val="37148356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8565</TotalTime>
  <Words>216</Words>
  <Application>Microsoft Macintosh PowerPoint</Application>
  <PresentationFormat>On-screen Show (4:3)</PresentationFormat>
  <Paragraphs>24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iSWA layouts -</vt:lpstr>
      <vt:lpstr>layouts</vt:lpstr>
      <vt:lpstr>Layouts - examples</vt:lpstr>
      <vt:lpstr>Layouts - examples</vt:lpstr>
      <vt:lpstr>Other layouts</vt:lpstr>
    </vt:vector>
  </TitlesOfParts>
  <Company>NASA/GSFC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Yihua Zheng</dc:creator>
  <cp:lastModifiedBy>Yihua Zheng</cp:lastModifiedBy>
  <cp:revision>609</cp:revision>
  <dcterms:created xsi:type="dcterms:W3CDTF">2013-07-08T04:16:45Z</dcterms:created>
  <dcterms:modified xsi:type="dcterms:W3CDTF">2015-06-01T14:53:15Z</dcterms:modified>
</cp:coreProperties>
</file>