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sldIdLst>
    <p:sldId id="263" r:id="rId2"/>
    <p:sldId id="264" r:id="rId3"/>
    <p:sldId id="267" r:id="rId4"/>
    <p:sldId id="258" r:id="rId5"/>
    <p:sldId id="259" r:id="rId6"/>
    <p:sldId id="275" r:id="rId7"/>
    <p:sldId id="276" r:id="rId8"/>
    <p:sldId id="277" r:id="rId9"/>
    <p:sldId id="278" r:id="rId10"/>
    <p:sldId id="279" r:id="rId11"/>
    <p:sldId id="280" r:id="rId12"/>
    <p:sldId id="281" r:id="rId13"/>
    <p:sldId id="282" r:id="rId14"/>
    <p:sldId id="283" r:id="rId15"/>
    <p:sldId id="284" r:id="rId16"/>
    <p:sldId id="285" r:id="rId17"/>
    <p:sldId id="262" r:id="rId18"/>
    <p:sldId id="286" r:id="rId19"/>
    <p:sldId id="260" r:id="rId20"/>
    <p:sldId id="26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0474" autoAdjust="0"/>
  </p:normalViewPr>
  <p:slideViewPr>
    <p:cSldViewPr snapToGrid="0" snapToObjects="1">
      <p:cViewPr varScale="1">
        <p:scale>
          <a:sx n="102" d="100"/>
          <a:sy n="102" d="100"/>
        </p:scale>
        <p:origin x="-84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C1D2A-8CAC-3542-8CBA-721454A70DB2}" type="datetimeFigureOut">
              <a:rPr lang="en-US" smtClean="0"/>
              <a:pPr/>
              <a:t>5/15/14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45588-9CA6-864F-90CF-4723C41E4B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80CF703-EC6F-1A46-9026-C49FCF25CCFF}" type="slidenum">
              <a:rPr lang="en-US">
                <a:latin typeface="Times New Roman" pitchFamily="-1" charset="0"/>
                <a:ea typeface="ＭＳ Ｐゴシック" pitchFamily="-1" charset="-128"/>
                <a:cs typeface="ＭＳ Ｐゴシック" pitchFamily="-1" charset="-128"/>
              </a:rPr>
              <a:pPr/>
              <a:t>1</a:t>
            </a:fld>
            <a:endParaRPr lang="en-US">
              <a:latin typeface="Times New Roman" pitchFamily="-1" charset="0"/>
              <a:ea typeface="ＭＳ Ｐゴシック" pitchFamily="-1" charset="-128"/>
              <a:cs typeface="ＭＳ Ｐゴシック" pitchFamily="-1"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latin typeface="Times New Roman" pitchFamily="-1" charset="0"/>
                <a:ea typeface="ＭＳ Ｐゴシック" pitchFamily="-1" charset="-128"/>
                <a:cs typeface="ＭＳ Ｐゴシック" pitchFamily="-1" charset="-128"/>
              </a:rPr>
              <a:t>This presentation</a:t>
            </a:r>
            <a:r>
              <a:rPr lang="en-US" baseline="0" dirty="0" smtClean="0">
                <a:latin typeface="Times New Roman" pitchFamily="-1" charset="0"/>
                <a:ea typeface="ＭＳ Ｐゴシック" pitchFamily="-1" charset="-128"/>
                <a:cs typeface="ＭＳ Ｐゴシック" pitchFamily="-1" charset="-128"/>
              </a:rPr>
              <a:t> about DONKI: it is a space weather database of notifications, knowledge and information developed by the CCMC/SWRC.</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third column lists the </a:t>
            </a:r>
            <a:r>
              <a:rPr lang="en-US" baseline="0" dirty="0" err="1" smtClean="0"/>
              <a:t>CMEs</a:t>
            </a:r>
            <a:r>
              <a:rPr lang="en-US" baseline="0" dirty="0" smtClean="0"/>
              <a:t> in the simulation. You can click the CME for information about it.  The last two columns show the predicted Earth impact, other locations impact times, if any.</a:t>
            </a:r>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More details about each simulation (including input parameters, impact times, simulation animations, and timelines) can be found by clicking the model name column link. </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what you would see after clicking</a:t>
            </a:r>
            <a:r>
              <a:rPr lang="en-US" baseline="0" dirty="0" smtClean="0"/>
              <a:t> the model name column link.   At the top you see the </a:t>
            </a:r>
            <a:r>
              <a:rPr lang="en-US" baseline="0" dirty="0" err="1" smtClean="0"/>
              <a:t>CMEs</a:t>
            </a:r>
            <a:r>
              <a:rPr lang="en-US" baseline="0" dirty="0" smtClean="0"/>
              <a:t>, and their input parameters for each CME in the simulation.  You can click on the CME activity ID (the CME start time) to see more information about the CME (for example other measurements, comments).  At the model you see the model outputs.  The impact times are shown if there was a detected impact at Earth or other locations.   The simulation animations are linked at the bottom along with timeline plots.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screenshot of search results for flares detected by GOES which are M5 and above during the month of May 2013.  If you are interested in the M5.0 flare, you can click on the “solar flare” link in the first column.</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will lead you to more information about the flare, including the start, peak, and end time, source location and associated active region if any.  If a notification was sent for this flare, you can click on the message ID to get to the full text of the flare notification.</a:t>
            </a:r>
          </a:p>
          <a:p>
            <a:endParaRPr lang="en-US" baseline="0" dirty="0" smtClean="0"/>
          </a:p>
          <a:p>
            <a:r>
              <a:rPr lang="en-US" baseline="0" dirty="0" smtClean="0"/>
              <a:t>At the bottom you will see “all directly linked events,” if the forecaster has determined that this flare was related to any other space weather activities, it will appear here.  You can click on any of the activity IDs to get more information on any of the directly linked events.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Alternatively, search the notification database by space weather activity type and date. Select start and end date for search</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select ALL to list all notification types and weekly reports.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screenshot of an example</a:t>
            </a:r>
            <a:r>
              <a:rPr lang="en-US" baseline="0" dirty="0" smtClean="0"/>
              <a:t> of search results of all notification types for the first two weeks of May 2013.  You can click on the message ID to see a full text copy of the notification.   You can also click on the event type in the third column to go directly to the page for that space weather activity.</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31763" indent="-131763">
              <a:spcAft>
                <a:spcPts val="600"/>
              </a:spcAft>
              <a:buClr>
                <a:srgbClr val="000000"/>
              </a:buClr>
              <a:buSzPct val="100000"/>
              <a:buFont typeface="Arial" pitchFamily="-109" charset="0"/>
              <a:buNone/>
            </a:pPr>
            <a:r>
              <a:rPr lang="en-US" sz="2000" dirty="0" smtClean="0">
                <a:solidFill>
                  <a:srgbClr val="323232"/>
                </a:solidFill>
                <a:latin typeface="Helvetica"/>
                <a:ea typeface="Times New Roman" pitchFamily="-109" charset="0"/>
                <a:cs typeface="Helvetica"/>
                <a:sym typeface="Times New Roman" pitchFamily="-109" charset="0"/>
              </a:rPr>
              <a:t>There are some caveats to consider when using DONKI</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Data entry for past events (using logs and alert archives) was performed by students: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Could be errors, mostly due to typos, or duplicate entries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We are adding data quality flags to indicate whether entries have been “checked”</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Entries from Aug 2013 onwards is mostly verified.</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Older ENLIL simulations from 2010- May 2011 have not yet been entered (different format), coming soon.</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Search filters combinations will be added in the near future</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More data export options coming (suggestions?)</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CME measurements are made in real-time, with limited data.</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sz="2000"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464646"/>
                </a:solidFill>
              </a:rPr>
              <a:t>DONKI</a:t>
            </a:r>
            <a:r>
              <a:rPr lang="en-US" sz="1200" baseline="0" dirty="0" smtClean="0">
                <a:solidFill>
                  <a:srgbClr val="464646"/>
                </a:solidFill>
              </a:rPr>
              <a:t> </a:t>
            </a:r>
            <a:r>
              <a:rPr lang="en-US" sz="1200" dirty="0" smtClean="0">
                <a:solidFill>
                  <a:srgbClr val="464646"/>
                </a:solidFill>
              </a:rPr>
              <a:t>Future Directions.</a:t>
            </a:r>
            <a:r>
              <a:rPr lang="en-US" sz="1200" baseline="0" dirty="0" smtClean="0">
                <a:solidFill>
                  <a:srgbClr val="464646"/>
                </a:solidFill>
              </a:rPr>
              <a:t>  We are currently considering implementing the following:</a:t>
            </a:r>
            <a:endParaRPr lang="en-US" sz="1200" dirty="0" smtClean="0">
              <a:solidFill>
                <a:srgbClr val="464646"/>
              </a:solidFill>
            </a:endParaRPr>
          </a:p>
          <a:p>
            <a:endParaRPr lang="en-US" sz="1200" dirty="0" smtClean="0">
              <a:solidFill>
                <a:srgbClr val="464646"/>
              </a:solidFill>
            </a:endParaRPr>
          </a:p>
          <a:p>
            <a:pPr marL="457200" indent="-457200">
              <a:spcAft>
                <a:spcPts val="600"/>
              </a:spcAft>
              <a:buFont typeface="Arial"/>
              <a:buChar char="•"/>
            </a:pPr>
            <a:r>
              <a:rPr lang="en-US" sz="1200" dirty="0" smtClean="0">
                <a:latin typeface="Helvetica"/>
                <a:cs typeface="Helvetica"/>
              </a:rPr>
              <a:t>Search with filters will be added in the near future</a:t>
            </a:r>
          </a:p>
          <a:p>
            <a:pPr marL="457200" indent="-457200">
              <a:spcAft>
                <a:spcPts val="600"/>
              </a:spcAft>
              <a:buFont typeface="Arial"/>
              <a:buChar char="•"/>
            </a:pPr>
            <a:r>
              <a:rPr lang="en-US" sz="1200" dirty="0" smtClean="0">
                <a:latin typeface="Helvetica"/>
                <a:cs typeface="Helvetica"/>
              </a:rPr>
              <a:t>More data export options</a:t>
            </a:r>
          </a:p>
          <a:p>
            <a:pPr marL="457200" indent="-457200">
              <a:spcAft>
                <a:spcPts val="600"/>
              </a:spcAft>
              <a:buFont typeface="Arial"/>
              <a:buChar char="•"/>
            </a:pPr>
            <a:r>
              <a:rPr lang="en-US" sz="1200" dirty="0" smtClean="0">
                <a:latin typeface="Helvetica"/>
                <a:cs typeface="Helvetica"/>
              </a:rPr>
              <a:t>Clear flags indicating data quality</a:t>
            </a:r>
          </a:p>
          <a:p>
            <a:pPr marL="457200" indent="-457200">
              <a:spcAft>
                <a:spcPts val="600"/>
              </a:spcAft>
              <a:buFont typeface="Arial"/>
              <a:buNone/>
            </a:pPr>
            <a:endParaRPr lang="en-US" sz="1200" dirty="0" smtClean="0">
              <a:latin typeface="Helvetica"/>
              <a:cs typeface="Helvetica"/>
            </a:endParaRPr>
          </a:p>
          <a:p>
            <a:pPr marL="457200" indent="-457200">
              <a:spcAft>
                <a:spcPts val="600"/>
              </a:spcAft>
              <a:buFont typeface="Arial"/>
              <a:buNone/>
            </a:pPr>
            <a:r>
              <a:rPr lang="en-US" sz="1200" dirty="0" smtClean="0">
                <a:latin typeface="Helvetica"/>
                <a:cs typeface="Helvetica"/>
              </a:rPr>
              <a:t>And a GUI to easily browse space weather chains of events.</a:t>
            </a:r>
          </a:p>
          <a:p>
            <a:pPr marL="457200" indent="-457200">
              <a:spcAft>
                <a:spcPts val="600"/>
              </a:spcAft>
              <a:buFont typeface="Arial"/>
              <a:buNone/>
            </a:pPr>
            <a:r>
              <a:rPr lang="en-US" sz="1200" dirty="0" smtClean="0">
                <a:latin typeface="Helvetica"/>
                <a:cs typeface="Helvetica"/>
              </a:rPr>
              <a:t>Linking with</a:t>
            </a:r>
            <a:r>
              <a:rPr lang="en-US" sz="1200" baseline="0" dirty="0" smtClean="0">
                <a:latin typeface="Helvetica"/>
                <a:cs typeface="Helvetica"/>
              </a:rPr>
              <a:t> the CCMC runs on request database for specific space weather events is also planned.</a:t>
            </a:r>
            <a:endParaRPr lang="en-US" sz="1200" dirty="0" smtClean="0">
              <a:latin typeface="Helvetica"/>
              <a:cs typeface="Helvetica"/>
            </a:endParaRPr>
          </a:p>
          <a:p>
            <a:endParaRPr lang="en-US" sz="1200"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a screenshot of the </a:t>
            </a:r>
            <a:r>
              <a:rPr lang="en-US" baseline="0" dirty="0" err="1" smtClean="0"/>
              <a:t>kauai</a:t>
            </a:r>
            <a:r>
              <a:rPr lang="en-US" baseline="0" dirty="0" smtClean="0"/>
              <a:t> CCMC webpage, which shows some of the space weather web tools available from the CCMC/SWRC.  </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future the system would allow personalized notifications and thresholds.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Today we are going to look at the Space Weather DONKI.</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the DONKI system the SWRC was using blog</a:t>
            </a:r>
            <a:r>
              <a:rPr lang="en-US" baseline="0" dirty="0" smtClean="0"/>
              <a:t> software to keep daily logs of space weather activity.  It was difficult to search, difficult to describe space weather event chains.  There was also static templates which were manually edited and mailing lists for notifications which could lead to errors.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31763" lvl="0" indent="-131763">
              <a:spcAft>
                <a:spcPts val="600"/>
              </a:spcAft>
              <a:buClr>
                <a:srgbClr val="000000"/>
              </a:buClr>
              <a:buSzPct val="100000"/>
              <a:buFont typeface="Arial"/>
              <a:buNone/>
            </a:pPr>
            <a:r>
              <a:rPr lang="en-US" altLang="en-US" sz="1900" dirty="0" smtClean="0">
                <a:cs typeface="Times New Roman" pitchFamily="18" charset="0"/>
              </a:rPr>
              <a:t>At its</a:t>
            </a:r>
            <a:r>
              <a:rPr lang="en-US" altLang="en-US" sz="1900" baseline="0" dirty="0" smtClean="0">
                <a:cs typeface="Times New Roman" pitchFamily="18" charset="0"/>
              </a:rPr>
              <a:t> foundation DONKI is basically c</a:t>
            </a:r>
            <a:r>
              <a:rPr lang="en-US" altLang="en-US" sz="1900" dirty="0" smtClean="0">
                <a:cs typeface="Times New Roman" pitchFamily="18" charset="0"/>
              </a:rPr>
              <a:t>atalog of space weather phenomena.</a:t>
            </a:r>
          </a:p>
          <a:p>
            <a:pPr marL="131763" lvl="0" indent="-131763">
              <a:spcAft>
                <a:spcPts val="600"/>
              </a:spcAft>
              <a:buClr>
                <a:srgbClr val="000000"/>
              </a:buClr>
              <a:buSzPct val="100000"/>
              <a:buFont typeface="Arial"/>
              <a:buNone/>
            </a:pPr>
            <a:endParaRPr lang="en-US" altLang="en-US" sz="1900" dirty="0" smtClean="0">
              <a:cs typeface="Times New Roman" pitchFamily="18" charset="0"/>
            </a:endParaRPr>
          </a:p>
          <a:p>
            <a:pPr marL="131763" lvl="0" indent="-131763">
              <a:spcAft>
                <a:spcPts val="600"/>
              </a:spcAft>
              <a:buClr>
                <a:srgbClr val="000000"/>
              </a:buClr>
              <a:buSzPct val="100000"/>
              <a:buFont typeface="Arial"/>
              <a:buNone/>
            </a:pPr>
            <a:r>
              <a:rPr lang="en-US" sz="1900" dirty="0" smtClean="0">
                <a:cs typeface="Calibri"/>
              </a:rPr>
              <a:t>The system allows us to chronicles the daily </a:t>
            </a:r>
            <a:r>
              <a:rPr lang="en-US" altLang="en-US" sz="1900" dirty="0" smtClean="0">
                <a:cs typeface="Times New Roman" pitchFamily="18" charset="0"/>
              </a:rPr>
              <a:t>interpretations </a:t>
            </a:r>
            <a:r>
              <a:rPr lang="en-US" sz="1900" dirty="0" smtClean="0">
                <a:cs typeface="Calibri"/>
              </a:rPr>
              <a:t>of space weather observations,</a:t>
            </a:r>
            <a:r>
              <a:rPr lang="en-US" altLang="en-US" sz="1900" dirty="0" smtClean="0">
                <a:cs typeface="Times New Roman" pitchFamily="18" charset="0"/>
              </a:rPr>
              <a:t> simulation results, forecasting analysis, and notifications,</a:t>
            </a:r>
            <a:r>
              <a:rPr lang="en-US" altLang="en-US" sz="1900" baseline="0" dirty="0" smtClean="0">
                <a:cs typeface="Times New Roman" pitchFamily="18" charset="0"/>
              </a:rPr>
              <a:t> made by forecasters at the SWRC.</a:t>
            </a:r>
          </a:p>
          <a:p>
            <a:pPr marL="131763" lvl="0" indent="-131763">
              <a:spcAft>
                <a:spcPts val="600"/>
              </a:spcAft>
              <a:buClr>
                <a:srgbClr val="000000"/>
              </a:buClr>
              <a:buSzPct val="100000"/>
              <a:buFont typeface="Arial"/>
              <a:buNone/>
            </a:pPr>
            <a:endParaRPr lang="en-US" sz="1900" kern="0" dirty="0" smtClean="0">
              <a:ea typeface="Helvetica Neue" pitchFamily="-83" charset="0"/>
              <a:cs typeface="Apple Casual"/>
            </a:endParaRPr>
          </a:p>
          <a:p>
            <a:pPr marL="131763" lvl="0" indent="-131763">
              <a:spcAft>
                <a:spcPts val="600"/>
              </a:spcAft>
              <a:buClr>
                <a:srgbClr val="000000"/>
              </a:buClr>
              <a:buSzPct val="100000"/>
              <a:buFont typeface="Arial"/>
              <a:buNone/>
            </a:pPr>
            <a:r>
              <a:rPr lang="en-US" sz="1900" kern="0" dirty="0" smtClean="0">
                <a:ea typeface="Helvetica Neue" pitchFamily="-83" charset="0"/>
                <a:cs typeface="Apple Casual"/>
              </a:rPr>
              <a:t>DONKI is</a:t>
            </a:r>
            <a:r>
              <a:rPr lang="en-US" sz="1900" kern="0" baseline="0" dirty="0" smtClean="0">
                <a:ea typeface="Helvetica Neue" pitchFamily="-83" charset="0"/>
                <a:cs typeface="Apple Casual"/>
              </a:rPr>
              <a:t> a k</a:t>
            </a:r>
            <a:r>
              <a:rPr lang="en-US" sz="1900" kern="0" dirty="0" smtClean="0">
                <a:ea typeface="Helvetica Neue" pitchFamily="-83" charset="0"/>
                <a:cs typeface="Apple Casual"/>
              </a:rPr>
              <a:t>ey component of the forecaster tool suite, developed to address space weather needs of NASA missions</a:t>
            </a:r>
            <a:r>
              <a:rPr lang="en-US" sz="1900" dirty="0" smtClean="0">
                <a:latin typeface="+mn-lt"/>
                <a:cs typeface="Calibri"/>
              </a:rPr>
              <a:t>.</a:t>
            </a:r>
          </a:p>
          <a:p>
            <a:pPr marL="131763" lvl="0" indent="-131763">
              <a:spcAft>
                <a:spcPts val="600"/>
              </a:spcAft>
              <a:buClr>
                <a:srgbClr val="000000"/>
              </a:buClr>
              <a:buSzPct val="100000"/>
              <a:buFont typeface="Arial"/>
              <a:buNone/>
            </a:pPr>
            <a:endParaRPr lang="en-US" sz="1900" dirty="0" smtClean="0">
              <a:latin typeface="+mn-lt"/>
              <a:cs typeface="Calibri"/>
            </a:endParaRPr>
          </a:p>
          <a:p>
            <a:pPr marL="131763" indent="-131763">
              <a:spcAft>
                <a:spcPts val="600"/>
              </a:spcAft>
              <a:buClr>
                <a:srgbClr val="000000"/>
              </a:buClr>
              <a:buSzPct val="100000"/>
              <a:buFont typeface="Arial"/>
              <a:buNone/>
            </a:pPr>
            <a:r>
              <a:rPr lang="en-US" sz="1900" kern="0" dirty="0" smtClean="0">
                <a:ea typeface="Helvetica Neue" pitchFamily="-83" charset="0"/>
                <a:cs typeface="Apple Casual"/>
              </a:rPr>
              <a:t>It is an online tool for dissemination </a:t>
            </a:r>
            <a:r>
              <a:rPr lang="en-US" altLang="en-US" sz="1900" dirty="0" smtClean="0">
                <a:cs typeface="Times New Roman" pitchFamily="18" charset="0"/>
              </a:rPr>
              <a:t>of forecasts, notifications</a:t>
            </a:r>
            <a:r>
              <a:rPr lang="en-US" altLang="en-US" sz="1900" baseline="0" dirty="0" smtClean="0">
                <a:cs typeface="Times New Roman" pitchFamily="18" charset="0"/>
              </a:rPr>
              <a:t> for NASA missions (</a:t>
            </a:r>
            <a:r>
              <a:rPr lang="en-US" sz="1900" dirty="0" smtClean="0">
                <a:latin typeface="+mn-lt"/>
                <a:cs typeface="Calibri"/>
              </a:rPr>
              <a:t>automatic dissemination, with</a:t>
            </a:r>
            <a:r>
              <a:rPr lang="en-US" sz="1900" baseline="0" dirty="0" smtClean="0">
                <a:latin typeface="+mn-lt"/>
                <a:cs typeface="Calibri"/>
              </a:rPr>
              <a:t> different thresholds is</a:t>
            </a:r>
            <a:r>
              <a:rPr lang="en-US" sz="1900" dirty="0" smtClean="0">
                <a:latin typeface="+mn-lt"/>
                <a:cs typeface="Calibri"/>
              </a:rPr>
              <a:t> coming soon)</a:t>
            </a:r>
            <a:r>
              <a:rPr lang="en-US" altLang="en-US" sz="1900" baseline="0" dirty="0" smtClean="0">
                <a:cs typeface="Times New Roman" pitchFamily="18" charset="0"/>
              </a:rPr>
              <a:t>.  </a:t>
            </a:r>
            <a:r>
              <a:rPr lang="en-US" sz="1900" kern="0" dirty="0" smtClean="0">
                <a:ea typeface="Helvetica Neue" pitchFamily="-83" charset="0"/>
                <a:cs typeface="Apple Casual"/>
              </a:rPr>
              <a:t> </a:t>
            </a:r>
          </a:p>
          <a:p>
            <a:pPr marL="131763" indent="-131763">
              <a:spcAft>
                <a:spcPts val="600"/>
              </a:spcAft>
              <a:buClr>
                <a:srgbClr val="000000"/>
              </a:buClr>
              <a:buSzPct val="100000"/>
              <a:buFont typeface="Arial"/>
              <a:buNone/>
            </a:pPr>
            <a:endParaRPr lang="en-US" sz="1900" kern="0" dirty="0" smtClean="0">
              <a:ea typeface="Helvetica Neue" pitchFamily="-83" charset="0"/>
              <a:cs typeface="Apple Casual"/>
            </a:endParaRPr>
          </a:p>
          <a:p>
            <a:pPr marL="131763" indent="-131763">
              <a:spcAft>
                <a:spcPts val="600"/>
              </a:spcAft>
              <a:buClr>
                <a:srgbClr val="000000"/>
              </a:buClr>
              <a:buSzPct val="100000"/>
              <a:buFont typeface="Arial"/>
              <a:buNone/>
            </a:pPr>
            <a:r>
              <a:rPr lang="en-US" sz="1900" kern="0" dirty="0" smtClean="0">
                <a:ea typeface="Helvetica Neue" pitchFamily="-83" charset="0"/>
                <a:cs typeface="Apple Casual"/>
              </a:rPr>
              <a:t>It</a:t>
            </a:r>
            <a:r>
              <a:rPr lang="en-US" sz="1900" kern="0" baseline="0" dirty="0" smtClean="0">
                <a:ea typeface="Helvetica Neue" pitchFamily="-83" charset="0"/>
                <a:cs typeface="Apple Casual"/>
              </a:rPr>
              <a:t> also serves to a</a:t>
            </a:r>
            <a:r>
              <a:rPr lang="en-US" sz="1900" kern="0" dirty="0" smtClean="0">
                <a:ea typeface="Helvetica Neue" pitchFamily="-83" charset="0"/>
                <a:cs typeface="Apple Casual"/>
              </a:rPr>
              <a:t>rchive event-focused information</a:t>
            </a:r>
            <a:r>
              <a:rPr lang="en-US" sz="1900" kern="1200" baseline="0" dirty="0" smtClean="0">
                <a:latin typeface="+mn-lt"/>
                <a:ea typeface="+mn-ea"/>
                <a:cs typeface="Calibri"/>
              </a:rPr>
              <a:t> along with </a:t>
            </a:r>
            <a:r>
              <a:rPr lang="en-US" sz="1900" kern="1200" baseline="0" dirty="0" smtClean="0">
                <a:latin typeface="+mn-lt"/>
                <a:ea typeface="+mn-ea"/>
                <a:cs typeface="+mn-cs"/>
              </a:rPr>
              <a:t>i</a:t>
            </a:r>
            <a:r>
              <a:rPr lang="en-US" sz="1900" dirty="0" smtClean="0"/>
              <a:t>ntelligent linkages, relationships, cause-and-effects between space weather activities, for example </a:t>
            </a:r>
            <a:r>
              <a:rPr lang="en-US" sz="1900" dirty="0" err="1" smtClean="0"/>
              <a:t>SEPs</a:t>
            </a:r>
            <a:r>
              <a:rPr lang="en-US" sz="1900" baseline="0" dirty="0" smtClean="0"/>
              <a:t> associated with </a:t>
            </a:r>
            <a:r>
              <a:rPr lang="en-US" sz="1900" baseline="0" dirty="0" err="1" smtClean="0"/>
              <a:t>CMEs</a:t>
            </a:r>
            <a:r>
              <a:rPr lang="en-US" sz="1900" baseline="0" dirty="0" smtClean="0"/>
              <a:t> and flares.</a:t>
            </a:r>
            <a:endParaRPr lang="en-US" sz="1900" dirty="0" smtClean="0"/>
          </a:p>
          <a:p>
            <a:pPr marL="131763" indent="-131763">
              <a:spcAft>
                <a:spcPts val="600"/>
              </a:spcAft>
              <a:buClr>
                <a:srgbClr val="000000"/>
              </a:buClr>
              <a:buSzPct val="100000"/>
              <a:buFont typeface="Arial"/>
              <a:buNone/>
            </a:pPr>
            <a:endParaRPr lang="en-US" sz="1900" dirty="0" smtClean="0">
              <a:solidFill>
                <a:schemeClr val="tx1"/>
              </a:solidFill>
            </a:endParaRPr>
          </a:p>
          <a:p>
            <a:pPr marL="131763" indent="-131763">
              <a:spcAft>
                <a:spcPts val="600"/>
              </a:spcAft>
              <a:buClr>
                <a:srgbClr val="000000"/>
              </a:buClr>
              <a:buSzPct val="100000"/>
              <a:buFont typeface="Arial"/>
              <a:buNone/>
            </a:pPr>
            <a:r>
              <a:rPr lang="en-US" sz="1900" dirty="0" smtClean="0">
                <a:solidFill>
                  <a:schemeClr val="tx1"/>
                </a:solidFill>
              </a:rPr>
              <a:t>DONKI</a:t>
            </a:r>
            <a:r>
              <a:rPr lang="en-US" sz="1900" baseline="0" dirty="0" smtClean="0">
                <a:solidFill>
                  <a:schemeClr val="tx1"/>
                </a:solidFill>
              </a:rPr>
              <a:t> is a c</a:t>
            </a:r>
            <a:r>
              <a:rPr lang="en-US" sz="1900" dirty="0" smtClean="0">
                <a:solidFill>
                  <a:schemeClr val="tx1"/>
                </a:solidFill>
              </a:rPr>
              <a:t>omprehensive search functionality to support </a:t>
            </a:r>
            <a:r>
              <a:rPr lang="en-US" sz="1900" b="1" dirty="0" smtClean="0">
                <a:solidFill>
                  <a:schemeClr val="tx1"/>
                </a:solidFill>
              </a:rPr>
              <a:t>anomaly resolution </a:t>
            </a:r>
            <a:r>
              <a:rPr lang="en-US" sz="1900" dirty="0" smtClean="0">
                <a:solidFill>
                  <a:schemeClr val="tx1"/>
                </a:solidFill>
              </a:rPr>
              <a:t>and </a:t>
            </a:r>
            <a:r>
              <a:rPr lang="en-US" sz="1900" b="1" dirty="0" smtClean="0">
                <a:solidFill>
                  <a:schemeClr val="tx1"/>
                </a:solidFill>
              </a:rPr>
              <a:t>space science research</a:t>
            </a:r>
            <a:r>
              <a:rPr lang="en-US" sz="1900" dirty="0" smtClean="0"/>
              <a:t>:</a:t>
            </a:r>
            <a:endParaRPr lang="en-US" sz="1900" dirty="0" smtClean="0">
              <a:solidFill>
                <a:schemeClr val="tx1"/>
              </a:solidFill>
            </a:endParaRPr>
          </a:p>
          <a:p>
            <a:pPr marL="588963" lvl="1" indent="-131763">
              <a:spcAft>
                <a:spcPts val="600"/>
              </a:spcAft>
              <a:buClr>
                <a:srgbClr val="000000"/>
              </a:buClr>
              <a:buSzPct val="100000"/>
              <a:buFont typeface="Arial"/>
              <a:buChar char="•"/>
            </a:pPr>
            <a:r>
              <a:rPr lang="en-US" sz="1900" dirty="0" smtClean="0"/>
              <a:t>It serves as a</a:t>
            </a:r>
            <a:r>
              <a:rPr lang="en-US" sz="1900" baseline="0" dirty="0" smtClean="0"/>
              <a:t> a</a:t>
            </a:r>
            <a:r>
              <a:rPr lang="en-US" sz="1900" dirty="0" smtClean="0"/>
              <a:t>pace weather activity archive (flares, CME parameters and simulation results, </a:t>
            </a:r>
            <a:r>
              <a:rPr lang="en-US" sz="1900" dirty="0" err="1" smtClean="0"/>
              <a:t>SEPs</a:t>
            </a:r>
            <a:r>
              <a:rPr lang="en-US" sz="1900" dirty="0" smtClean="0"/>
              <a:t>, geomagnetic storms, radiation belt enhancements) with links between activities</a:t>
            </a:r>
          </a:p>
          <a:p>
            <a:pPr marL="588963" lvl="1" indent="-131763">
              <a:spcAft>
                <a:spcPts val="600"/>
              </a:spcAft>
              <a:buClr>
                <a:srgbClr val="000000"/>
              </a:buClr>
              <a:buSzPct val="100000"/>
              <a:buFont typeface="Arial"/>
              <a:buChar char="•"/>
            </a:pPr>
            <a:r>
              <a:rPr lang="en-US" sz="1900" dirty="0" smtClean="0"/>
              <a:t>Also as a GSFC space weather alert and weekly report archive</a:t>
            </a:r>
            <a:endParaRPr lang="en-US" sz="1900" dirty="0" smtClean="0">
              <a:solidFill>
                <a:schemeClr val="tx1"/>
              </a:solidFill>
            </a:endParaRPr>
          </a:p>
          <a:p>
            <a:pPr marL="131763" indent="-131763">
              <a:spcAft>
                <a:spcPts val="600"/>
              </a:spcAft>
              <a:buFont typeface="Arial"/>
              <a:buNone/>
            </a:pPr>
            <a:endParaRPr lang="en-US" sz="1900" dirty="0" smtClean="0">
              <a:solidFill>
                <a:schemeClr val="tx1"/>
              </a:solidFill>
            </a:endParaRPr>
          </a:p>
          <a:p>
            <a:pPr marL="131763" indent="-131763">
              <a:spcAft>
                <a:spcPts val="600"/>
              </a:spcAft>
              <a:buFont typeface="Arial"/>
              <a:buNone/>
            </a:pPr>
            <a:r>
              <a:rPr lang="en-US" sz="1900" dirty="0" smtClean="0">
                <a:solidFill>
                  <a:schemeClr val="tx1"/>
                </a:solidFill>
              </a:rPr>
              <a:t>DONKI also enables remote participation by students, world-wide partners, model and forecasting technique developers</a:t>
            </a:r>
          </a:p>
          <a:p>
            <a:pPr marL="131763" indent="-131763">
              <a:buClr>
                <a:srgbClr val="000000"/>
              </a:buClr>
              <a:buSzPct val="100000"/>
              <a:buFont typeface="Arial" pitchFamily="-109" charset="0"/>
              <a:buChar char="•"/>
            </a:pPr>
            <a:endParaRPr lang="en-US" sz="1900" dirty="0" smtClean="0">
              <a:solidFill>
                <a:srgbClr val="323232"/>
              </a:solidFill>
              <a:latin typeface="Helvetica"/>
              <a:ea typeface="Times New Roman" pitchFamily="-109" charset="0"/>
              <a:cs typeface="Helvetica"/>
              <a:sym typeface="Times New Roman" pitchFamily="-109" charset="0"/>
            </a:endParaRPr>
          </a:p>
          <a:p>
            <a:pPr marL="457200" indent="-457200">
              <a:buFont typeface="Arial"/>
              <a:buChar char="•"/>
            </a:pPr>
            <a:endParaRPr lang="en-US" sz="1900"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is a screenshot of DONKI</a:t>
            </a:r>
            <a:r>
              <a:rPr lang="en-US" baseline="0" dirty="0" smtClean="0"/>
              <a:t> to show what you would see if you clicked “search space weather activity” in the sidebar.</a:t>
            </a:r>
          </a:p>
          <a:p>
            <a:endParaRPr lang="en-US" baseline="0" dirty="0" smtClean="0"/>
          </a:p>
          <a:p>
            <a:r>
              <a:rPr lang="en-US" baseline="0" dirty="0" smtClean="0"/>
              <a:t>This gives you a search form that allows you to search by event type and date.   If you leave the end date blank, the current date is assumed.  Leaving both the start and end date blank will search all events in the database (2010-present).</a:t>
            </a:r>
          </a:p>
          <a:p>
            <a:endParaRPr lang="en-US" baseline="0" dirty="0" smtClean="0"/>
          </a:p>
          <a:p>
            <a:r>
              <a:rPr lang="en-US" baseline="0" dirty="0" smtClean="0"/>
              <a:t>Solar flares are listed for M5 and above using GOES X-ray data.</a:t>
            </a:r>
          </a:p>
          <a:p>
            <a:endParaRPr lang="en-US" baseline="0" dirty="0" smtClean="0"/>
          </a:p>
          <a:p>
            <a:r>
              <a:rPr lang="en-US" baseline="0" dirty="0" smtClean="0"/>
              <a:t>Solar energetic particle events are listed for GOES: when the &gt; 10 </a:t>
            </a:r>
            <a:r>
              <a:rPr lang="en-US" baseline="0" dirty="0" err="1" smtClean="0"/>
              <a:t>MeV</a:t>
            </a:r>
            <a:r>
              <a:rPr lang="en-US" baseline="0" dirty="0" smtClean="0"/>
              <a:t> proton flux exceeds 10 </a:t>
            </a:r>
            <a:r>
              <a:rPr lang="en-US" baseline="0" dirty="0" err="1" smtClean="0"/>
              <a:t>pfu</a:t>
            </a:r>
            <a:r>
              <a:rPr lang="en-US" baseline="0" dirty="0" smtClean="0"/>
              <a:t>, or &gt;100 </a:t>
            </a:r>
            <a:r>
              <a:rPr lang="en-US" baseline="0" dirty="0" err="1" smtClean="0"/>
              <a:t>MeV</a:t>
            </a:r>
            <a:r>
              <a:rPr lang="en-US" baseline="0" dirty="0" smtClean="0"/>
              <a:t> proton flux exceeds 1pfu; SOHO COSTEP: when the one or more of the &gt; 15.8 </a:t>
            </a:r>
            <a:r>
              <a:rPr lang="en-US" baseline="0" dirty="0" err="1" smtClean="0"/>
              <a:t>MeV</a:t>
            </a:r>
            <a:r>
              <a:rPr lang="en-US" baseline="0" dirty="0" smtClean="0"/>
              <a:t> protons channels exceeds 10^(-1) </a:t>
            </a:r>
            <a:r>
              <a:rPr lang="en-US" baseline="0" dirty="0" err="1" smtClean="0"/>
              <a:t>pfu/MeV</a:t>
            </a:r>
            <a:r>
              <a:rPr lang="en-US" baseline="0" dirty="0" smtClean="0"/>
              <a:t>; or STEREO 13-100 </a:t>
            </a:r>
            <a:r>
              <a:rPr lang="en-US" baseline="0" dirty="0" err="1" smtClean="0"/>
              <a:t>MeV</a:t>
            </a:r>
            <a:r>
              <a:rPr lang="en-US" baseline="0" dirty="0" smtClean="0"/>
              <a:t> protons exceeds 10^(-1) </a:t>
            </a:r>
            <a:r>
              <a:rPr lang="en-US" baseline="0" dirty="0" err="1" smtClean="0"/>
              <a:t>pfu/MeV</a:t>
            </a:r>
            <a:r>
              <a:rPr lang="en-US" baseline="0" dirty="0" smtClean="0"/>
              <a:t> .</a:t>
            </a:r>
          </a:p>
          <a:p>
            <a:endParaRPr lang="en-US" baseline="0" dirty="0" smtClean="0"/>
          </a:p>
          <a:p>
            <a:r>
              <a:rPr lang="en-US" baseline="0" dirty="0" err="1" smtClean="0"/>
              <a:t>CMEs</a:t>
            </a:r>
            <a:r>
              <a:rPr lang="en-US" baseline="0" dirty="0" smtClean="0"/>
              <a:t> are generally above 500 km/</a:t>
            </a:r>
            <a:r>
              <a:rPr lang="en-US" baseline="0" dirty="0" err="1" smtClean="0"/>
              <a:t>s</a:t>
            </a:r>
            <a:r>
              <a:rPr lang="en-US" baseline="0" dirty="0" smtClean="0"/>
              <a:t> and the parameters shown are determined using real-time beacon data and the </a:t>
            </a:r>
            <a:r>
              <a:rPr lang="en-US" baseline="0" dirty="0" err="1" smtClean="0"/>
              <a:t>StereoCAT</a:t>
            </a:r>
            <a:r>
              <a:rPr lang="en-US" baseline="0" dirty="0" smtClean="0"/>
              <a:t> tool.</a:t>
            </a:r>
          </a:p>
          <a:p>
            <a:endParaRPr lang="en-US" baseline="0" dirty="0" smtClean="0"/>
          </a:p>
          <a:p>
            <a:r>
              <a:rPr lang="en-US" baseline="0" dirty="0" smtClean="0"/>
              <a:t>Magnetopause crossings are determined from the magnetopause location from the SWMF model using ACE input data.</a:t>
            </a:r>
          </a:p>
          <a:p>
            <a:endParaRPr lang="en-US" baseline="0" dirty="0" smtClean="0"/>
          </a:p>
          <a:p>
            <a:r>
              <a:rPr lang="en-US" baseline="0" dirty="0" smtClean="0"/>
              <a:t>Geomagnetic storms are listed for </a:t>
            </a:r>
            <a:r>
              <a:rPr lang="en-US" baseline="0" dirty="0" err="1" smtClean="0"/>
              <a:t>Kp</a:t>
            </a:r>
            <a:r>
              <a:rPr lang="en-US" baseline="0" dirty="0" smtClean="0"/>
              <a:t> 6 and above storms, using the NOAA real time </a:t>
            </a:r>
            <a:r>
              <a:rPr lang="en-US" baseline="0" dirty="0" err="1" smtClean="0"/>
              <a:t>Kp</a:t>
            </a:r>
            <a:r>
              <a:rPr lang="en-US" baseline="0" dirty="0" smtClean="0"/>
              <a:t> index.</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Radiation belt enhancements listed for when the GOES &gt; 0.8 </a:t>
            </a:r>
            <a:r>
              <a:rPr lang="en-US" baseline="0" dirty="0" err="1" smtClean="0"/>
              <a:t>MeV</a:t>
            </a:r>
            <a:r>
              <a:rPr lang="en-US" baseline="0" dirty="0" smtClean="0"/>
              <a:t> integral electron flux is above 10^5 </a:t>
            </a:r>
            <a:r>
              <a:rPr lang="en-US" baseline="0" dirty="0" err="1" smtClean="0"/>
              <a:t>pfu</a:t>
            </a:r>
            <a:r>
              <a:rPr lang="en-US" baseline="0" dirty="0" smtClean="0"/>
              <a:t>, typically during high speed streams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High speed streams are listed generally for changes in solar wind velocity of &gt; 100 km/</a:t>
            </a:r>
            <a:r>
              <a:rPr lang="en-US" baseline="0" dirty="0" err="1" smtClean="0"/>
              <a:t>s</a:t>
            </a:r>
            <a:r>
              <a:rPr lang="en-US" baseline="0" dirty="0" smtClean="0"/>
              <a:t> which show stream interaction region signatures in-situ.</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WSA-</a:t>
            </a:r>
            <a:r>
              <a:rPr lang="en-US" baseline="0" dirty="0" err="1" smtClean="0"/>
              <a:t>ENLIL+Cone</a:t>
            </a:r>
            <a:r>
              <a:rPr lang="en-US" baseline="0" dirty="0" smtClean="0"/>
              <a:t> model </a:t>
            </a:r>
            <a:r>
              <a:rPr lang="en-US" baseline="0" dirty="0" err="1" smtClean="0"/>
              <a:t>results(and</a:t>
            </a:r>
            <a:r>
              <a:rPr lang="en-US" baseline="0" dirty="0" smtClean="0"/>
              <a:t> input parameters) are shown for all </a:t>
            </a:r>
            <a:r>
              <a:rPr lang="en-US" baseline="0" dirty="0" err="1" smtClean="0"/>
              <a:t>CMEs</a:t>
            </a:r>
            <a:r>
              <a:rPr lang="en-US" baseline="0" dirty="0" smtClean="0"/>
              <a:t> modeled by the SWRC.</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a:t>
            </a:r>
            <a:r>
              <a:rPr lang="en-US" baseline="0" dirty="0" smtClean="0"/>
              <a:t> screenshot of some search results when looking for SEP events during the month of May in 2013.   The left column, event type, can be clicked for more information about each SEP event.  The activity ID and SEP Event Time in UT (columns 2 and 3) corresponds to the time the threshold was crossed for each instrument, show in the last column.</a:t>
            </a:r>
          </a:p>
          <a:p>
            <a:endParaRPr lang="en-US" baseline="0" dirty="0" smtClean="0"/>
          </a:p>
          <a:p>
            <a:r>
              <a:rPr lang="en-US" baseline="0" dirty="0" smtClean="0"/>
              <a:t>All columns are </a:t>
            </a:r>
            <a:r>
              <a:rPr lang="en-US" baseline="0" dirty="0" err="1" smtClean="0"/>
              <a:t>sortable</a:t>
            </a:r>
            <a:r>
              <a:rPr lang="en-US" baseline="0" dirty="0" smtClean="0"/>
              <a:t> by clicking column headings.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screenshot of the searc</a:t>
            </a:r>
            <a:r>
              <a:rPr lang="en-US" baseline="0" dirty="0" smtClean="0"/>
              <a:t>h page, this time let’s search for WSA-</a:t>
            </a:r>
            <a:r>
              <a:rPr lang="en-US" baseline="0" dirty="0" err="1" smtClean="0"/>
              <a:t>ENLIL+Cone</a:t>
            </a:r>
            <a:r>
              <a:rPr lang="en-US" baseline="0" dirty="0" smtClean="0"/>
              <a:t> simulation results.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a:t>
            </a:r>
            <a:r>
              <a:rPr lang="en-US" baseline="0" dirty="0" smtClean="0"/>
              <a:t> screenshot of some search results when looking for WSA-</a:t>
            </a:r>
            <a:r>
              <a:rPr lang="en-US" baseline="0" dirty="0" err="1" smtClean="0"/>
              <a:t>ENLIL+Cone</a:t>
            </a:r>
            <a:r>
              <a:rPr lang="en-US" baseline="0" dirty="0" smtClean="0"/>
              <a:t> model results during the month of May in 2013.   More details about each simulation (including input parameters, impact times, simulation animations, and timelines) can be found by clicking the model name column link.   The second column shows the time the simulation completed (UT).  The third column lists the </a:t>
            </a:r>
            <a:r>
              <a:rPr lang="en-US" baseline="0" dirty="0" err="1" smtClean="0"/>
              <a:t>CMEs</a:t>
            </a:r>
            <a:r>
              <a:rPr lang="en-US" baseline="0" dirty="0" smtClean="0"/>
              <a:t> in the simulation. You can click the CME for information about it.  The last two columns show the predicted Earth impact, other locations impact times, if any.</a:t>
            </a:r>
          </a:p>
          <a:p>
            <a:endParaRPr lang="en-US" baseline="0" dirty="0" smtClean="0"/>
          </a:p>
          <a:p>
            <a:r>
              <a:rPr lang="en-US" baseline="0" dirty="0" smtClean="0"/>
              <a:t>All columns are </a:t>
            </a:r>
            <a:r>
              <a:rPr lang="en-US" baseline="0" dirty="0" err="1" smtClean="0"/>
              <a:t>sortable</a:t>
            </a:r>
            <a:r>
              <a:rPr lang="en-US" baseline="0" dirty="0" smtClean="0"/>
              <a:t> by clicking column headings.</a:t>
            </a:r>
            <a:endParaRPr lang="en-US" dirty="0" smtClean="0"/>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5FFAF-46FA-9D45-94F2-87EAAD6E0889}"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B5FFAF-46FA-9D45-94F2-87EAAD6E0889}"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B5FFAF-46FA-9D45-94F2-87EAAD6E0889}" type="datetimeFigureOut">
              <a:rPr lang="en-US" smtClean="0"/>
              <a:pPr/>
              <a:t>5/15/14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B5FFAF-46FA-9D45-94F2-87EAAD6E0889}" type="datetimeFigureOut">
              <a:rPr lang="en-US" smtClean="0"/>
              <a:pPr/>
              <a:t>5/15/14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5FFAF-46FA-9D45-94F2-87EAAD6E0889}" type="datetimeFigureOut">
              <a:rPr lang="en-US" smtClean="0"/>
              <a:pPr/>
              <a:t>5/15/14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5FFAF-46FA-9D45-94F2-87EAAD6E0889}"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5FFAF-46FA-9D45-94F2-87EAAD6E0889}"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5FFAF-46FA-9D45-94F2-87EAAD6E0889}" type="datetimeFigureOut">
              <a:rPr lang="en-US" smtClean="0"/>
              <a:pPr/>
              <a:t>5/15/14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A5D70-04DA-9341-A36E-3BA529AC43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auai.ccmc.gsfc.nasa.gov/DONKI" TargetMode="Externa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png"/><Relationship Id="rId7" Type="http://schemas.openxmlformats.org/officeDocument/2006/relationships/image" Target="../media/image4.pdf"/><Relationship Id="rId8" Type="http://schemas.openxmlformats.org/officeDocument/2006/relationships/image" Target="NULL"/><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kauai.ccmc.gsfc.nasa.gov/DONKI/" TargetMode="External"/><Relationship Id="rId4" Type="http://schemas.openxmlformats.org/officeDocument/2006/relationships/hyperlink" Target="http://kauai.ccmc.gsfc.nasa.gov/DONKI/view/FLR/292/1" TargetMode="External"/><Relationship Id="rId5" Type="http://schemas.openxmlformats.org/officeDocument/2006/relationships/hyperlink" Target="http://kauai.ccmc.gsfc.nasa.gov/DONKI/view/FLR/197/2" TargetMode="External"/><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kauai.ccmc.gsfc.nasa.gov/"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kauai.ccmc.gsfc.nasa.gov/"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reencast.com/t/750Ci2aK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kauai.ccmc.gsfc.nasa.gov/DONKI"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Text Box 12"/>
          <p:cNvSpPr txBox="1">
            <a:spLocks noChangeArrowheads="1"/>
          </p:cNvSpPr>
          <p:nvPr/>
        </p:nvSpPr>
        <p:spPr bwMode="auto">
          <a:xfrm>
            <a:off x="3764749" y="3102182"/>
            <a:ext cx="5257800" cy="2762295"/>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600" dirty="0" smtClean="0"/>
              <a:t>M. Leila Mays</a:t>
            </a:r>
          </a:p>
          <a:p>
            <a:pPr algn="ctr">
              <a:spcBef>
                <a:spcPct val="50000"/>
              </a:spcBef>
            </a:pPr>
            <a:r>
              <a:rPr lang="en-US" sz="2200" dirty="0" smtClean="0"/>
              <a:t>Software developers:                                  </a:t>
            </a:r>
            <a:r>
              <a:rPr lang="en-US" sz="2600" dirty="0" smtClean="0"/>
              <a:t>Chiu </a:t>
            </a:r>
            <a:r>
              <a:rPr lang="en-US" sz="2600" dirty="0" err="1" smtClean="0"/>
              <a:t>Wiegand</a:t>
            </a:r>
            <a:r>
              <a:rPr lang="en-US" sz="2600" dirty="0" smtClean="0"/>
              <a:t> (lead), Rick </a:t>
            </a:r>
            <a:r>
              <a:rPr lang="en-US" sz="2600" dirty="0" err="1" smtClean="0"/>
              <a:t>Mullinix</a:t>
            </a:r>
            <a:endParaRPr lang="en-US" sz="2600" dirty="0" smtClean="0"/>
          </a:p>
          <a:p>
            <a:pPr algn="ctr">
              <a:spcBef>
                <a:spcPct val="50000"/>
              </a:spcBef>
            </a:pPr>
            <a:endParaRPr lang="en-US" sz="1500" dirty="0" smtClean="0"/>
          </a:p>
          <a:p>
            <a:pPr algn="ctr">
              <a:spcBef>
                <a:spcPct val="50000"/>
              </a:spcBef>
            </a:pPr>
            <a:r>
              <a:rPr lang="en-US" sz="2200" dirty="0" smtClean="0"/>
              <a:t>June </a:t>
            </a:r>
            <a:r>
              <a:rPr lang="en-US" sz="2200" dirty="0" smtClean="0"/>
              <a:t>2014</a:t>
            </a:r>
          </a:p>
          <a:p>
            <a:pPr algn="ctr">
              <a:spcBef>
                <a:spcPct val="50000"/>
              </a:spcBef>
            </a:pPr>
            <a:r>
              <a:rPr lang="en-US" dirty="0" smtClean="0">
                <a:latin typeface="Courier"/>
                <a:cs typeface="Courier"/>
                <a:hlinkClick r:id="rId3"/>
              </a:rPr>
              <a:t>http://kauai.ccmc.gsfc.nasa.gov/DONKI</a:t>
            </a:r>
            <a:endParaRPr lang="en-US" dirty="0" smtClean="0">
              <a:latin typeface="Courier"/>
              <a:cs typeface="Courier"/>
            </a:endParaRPr>
          </a:p>
        </p:txBody>
      </p:sp>
      <p:sp>
        <p:nvSpPr>
          <p:cNvPr id="16389" name="Line 17"/>
          <p:cNvSpPr>
            <a:spLocks noChangeShapeType="1"/>
          </p:cNvSpPr>
          <p:nvPr/>
        </p:nvSpPr>
        <p:spPr bwMode="auto">
          <a:xfrm>
            <a:off x="3276600" y="533398"/>
            <a:ext cx="0" cy="6045069"/>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0" name="Line 18"/>
          <p:cNvSpPr>
            <a:spLocks noChangeShapeType="1"/>
          </p:cNvSpPr>
          <p:nvPr/>
        </p:nvSpPr>
        <p:spPr bwMode="auto">
          <a:xfrm flipH="1">
            <a:off x="380998" y="6578467"/>
            <a:ext cx="2895601" cy="159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1" name="Line 19"/>
          <p:cNvSpPr>
            <a:spLocks noChangeShapeType="1"/>
          </p:cNvSpPr>
          <p:nvPr/>
        </p:nvSpPr>
        <p:spPr bwMode="auto">
          <a:xfrm flipV="1">
            <a:off x="380999" y="533399"/>
            <a:ext cx="1" cy="6045069"/>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2" name="Line 20"/>
          <p:cNvSpPr>
            <a:spLocks noChangeShapeType="1"/>
          </p:cNvSpPr>
          <p:nvPr/>
        </p:nvSpPr>
        <p:spPr bwMode="auto">
          <a:xfrm flipV="1">
            <a:off x="381000" y="533398"/>
            <a:ext cx="289560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pic>
        <p:nvPicPr>
          <p:cNvPr id="16394" name="Picture 27" descr="swcLogo.png"/>
          <p:cNvPicPr>
            <a:picLocks noChangeAspect="1"/>
          </p:cNvPicPr>
          <p:nvPr/>
        </p:nvPicPr>
        <p:blipFill>
          <a:blip r:embed="rId4"/>
          <a:srcRect/>
          <a:stretch>
            <a:fillRect/>
          </a:stretch>
        </p:blipFill>
        <p:spPr bwMode="auto">
          <a:xfrm>
            <a:off x="778502" y="5105399"/>
            <a:ext cx="1219200" cy="1219200"/>
          </a:xfrm>
          <a:prstGeom prst="rect">
            <a:avLst/>
          </a:prstGeom>
          <a:noFill/>
          <a:ln w="9525">
            <a:noFill/>
            <a:miter lim="800000"/>
            <a:headEnd/>
            <a:tailEnd/>
          </a:ln>
        </p:spPr>
      </p:pic>
      <p:sp>
        <p:nvSpPr>
          <p:cNvPr id="13" name="TextBox 2"/>
          <p:cNvSpPr txBox="1">
            <a:spLocks noChangeArrowheads="1"/>
          </p:cNvSpPr>
          <p:nvPr/>
        </p:nvSpPr>
        <p:spPr bwMode="auto">
          <a:xfrm>
            <a:off x="2016840" y="5129048"/>
            <a:ext cx="1219200" cy="12001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1800" dirty="0" smtClean="0">
                <a:latin typeface="BlairMdITC TT-Medium"/>
                <a:cs typeface="BlairMdITC TT-Medium"/>
              </a:rPr>
              <a:t>S</a:t>
            </a:r>
            <a:r>
              <a:rPr lang="en-US" sz="1200" dirty="0" smtClean="0">
                <a:latin typeface="Andale Mono"/>
                <a:cs typeface="Andale Mono"/>
              </a:rPr>
              <a:t>PACE</a:t>
            </a:r>
          </a:p>
          <a:p>
            <a:pPr eaLnBrk="1" hangingPunct="1">
              <a:defRPr/>
            </a:pPr>
            <a:r>
              <a:rPr lang="en-US" sz="1800" dirty="0" smtClean="0">
                <a:latin typeface="BlairMdITC TT-Medium"/>
                <a:cs typeface="BlairMdITC TT-Medium"/>
              </a:rPr>
              <a:t>W</a:t>
            </a:r>
            <a:r>
              <a:rPr lang="en-US" sz="1200" spc="-150" dirty="0" smtClean="0">
                <a:latin typeface="Andale Mono"/>
                <a:cs typeface="Andale Mono"/>
              </a:rPr>
              <a:t>EATHER</a:t>
            </a:r>
          </a:p>
          <a:p>
            <a:pPr eaLnBrk="1" hangingPunct="1">
              <a:defRPr/>
            </a:pPr>
            <a:r>
              <a:rPr lang="en-US" sz="1800" dirty="0" smtClean="0">
                <a:latin typeface="BlairMdITC TT-Medium"/>
                <a:cs typeface="BlairMdITC TT-Medium"/>
              </a:rPr>
              <a:t>R</a:t>
            </a:r>
            <a:r>
              <a:rPr lang="en-US" sz="1200" spc="-150" dirty="0" smtClean="0">
                <a:latin typeface="Andale Mono"/>
                <a:cs typeface="Andale Mono"/>
              </a:rPr>
              <a:t>ESEARCH</a:t>
            </a:r>
            <a:r>
              <a:rPr lang="en-US" sz="1800" dirty="0" smtClean="0">
                <a:latin typeface="Avenir Next Condensed Regular"/>
                <a:cs typeface="Avenir Next Condensed Regular"/>
              </a:rPr>
              <a:t> </a:t>
            </a:r>
          </a:p>
          <a:p>
            <a:pPr eaLnBrk="1" hangingPunct="1">
              <a:defRPr/>
            </a:pPr>
            <a:r>
              <a:rPr lang="en-US" sz="1800" dirty="0" smtClean="0">
                <a:latin typeface="BlairMdITC TT-Medium"/>
                <a:cs typeface="BlairMdITC TT-Medium"/>
              </a:rPr>
              <a:t>C</a:t>
            </a:r>
            <a:r>
              <a:rPr lang="en-US" sz="1200" spc="-150" dirty="0" smtClean="0">
                <a:latin typeface="Andale Mono"/>
                <a:cs typeface="Andale Mono"/>
              </a:rPr>
              <a:t>ENTER</a:t>
            </a:r>
          </a:p>
        </p:txBody>
      </p:sp>
      <p:pic>
        <p:nvPicPr>
          <p:cNvPr id="14" name="Picture 28" descr="CCMC-log-words-right copy"/>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6220" y="3543776"/>
            <a:ext cx="1980631" cy="131397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 name="Picture 14" descr="NASALogoVector.png"/>
          <p:cNvPicPr>
            <a:picLocks noChangeAspect="1"/>
          </p:cNvPicPr>
          <p:nvPr/>
        </p:nvPicPr>
        <p:blipFill>
          <a:blip r:embed="rId6"/>
          <a:stretch>
            <a:fillRect/>
          </a:stretch>
        </p:blipFill>
        <p:spPr>
          <a:xfrm>
            <a:off x="0" y="656909"/>
            <a:ext cx="2799484" cy="1379330"/>
          </a:xfrm>
          <a:prstGeom prst="rect">
            <a:avLst/>
          </a:prstGeom>
        </p:spPr>
      </p:pic>
      <p:pic>
        <p:nvPicPr>
          <p:cNvPr id="16" name="Picture 15" descr="nsf1.eps"/>
          <p:cNvPicPr>
            <a:picLocks noChangeAspect="1"/>
          </p:cNvPicPr>
          <p:nvPr/>
        </p:nvPicPr>
        <mc:AlternateContent xmlns:ma="http://schemas.microsoft.com/office/mac/drawingml/2008/main">
          <mc:Choice Requires="ma">
            <p:blipFill>
              <a:blip r:embed="rId7"/>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tretch>
                <a:fillRect/>
              </a:stretch>
            </p:blipFill>
          </mc:Fallback>
        </mc:AlternateContent>
        <p:spPr>
          <a:xfrm>
            <a:off x="667917" y="2016116"/>
            <a:ext cx="1448879" cy="1448879"/>
          </a:xfrm>
          <a:prstGeom prst="rect">
            <a:avLst/>
          </a:prstGeom>
        </p:spPr>
      </p:pic>
      <p:sp>
        <p:nvSpPr>
          <p:cNvPr id="17" name="Rectangle 16"/>
          <p:cNvSpPr/>
          <p:nvPr/>
        </p:nvSpPr>
        <p:spPr>
          <a:xfrm>
            <a:off x="4304685" y="6026059"/>
            <a:ext cx="4093388" cy="369332"/>
          </a:xfrm>
          <a:prstGeom prst="rect">
            <a:avLst/>
          </a:prstGeom>
        </p:spPr>
        <p:txBody>
          <a:bodyPr wrap="none">
            <a:spAutoFit/>
          </a:bodyPr>
          <a:lstStyle/>
          <a:p>
            <a:pPr algn="ctr">
              <a:spcBef>
                <a:spcPct val="50000"/>
              </a:spcBef>
            </a:pPr>
            <a:r>
              <a:rPr lang="en-US" b="1" i="1" dirty="0" smtClean="0"/>
              <a:t>Feedback and suggestions are welcome!</a:t>
            </a:r>
          </a:p>
        </p:txBody>
      </p:sp>
      <p:sp>
        <p:nvSpPr>
          <p:cNvPr id="19" name="TextBox 18"/>
          <p:cNvSpPr txBox="1"/>
          <p:nvPr/>
        </p:nvSpPr>
        <p:spPr>
          <a:xfrm>
            <a:off x="3829174" y="6502894"/>
            <a:ext cx="5370506" cy="646331"/>
          </a:xfrm>
          <a:prstGeom prst="rect">
            <a:avLst/>
          </a:prstGeom>
          <a:noFill/>
        </p:spPr>
        <p:txBody>
          <a:bodyPr wrap="none" rtlCol="0">
            <a:spAutoFit/>
          </a:bodyPr>
          <a:lstStyle/>
          <a:p>
            <a:r>
              <a:rPr lang="en-US" dirty="0" smtClean="0">
                <a:solidFill>
                  <a:srgbClr val="7F7F7F"/>
                </a:solidFill>
              </a:rPr>
              <a:t>Email: </a:t>
            </a:r>
            <a:r>
              <a:rPr lang="en-US" dirty="0" err="1" smtClean="0">
                <a:solidFill>
                  <a:srgbClr val="7F7F7F"/>
                </a:solidFill>
              </a:rPr>
              <a:t>chiu.wiegand@nasa.gov</a:t>
            </a:r>
            <a:r>
              <a:rPr lang="en-US" dirty="0" smtClean="0">
                <a:solidFill>
                  <a:srgbClr val="7F7F7F"/>
                </a:solidFill>
              </a:rPr>
              <a:t>, </a:t>
            </a:r>
            <a:r>
              <a:rPr lang="en-US" dirty="0" err="1" smtClean="0">
                <a:solidFill>
                  <a:srgbClr val="7F7F7F"/>
                </a:solidFill>
              </a:rPr>
              <a:t>m.leila.mays@nasa.gov</a:t>
            </a:r>
            <a:endParaRPr lang="en-US" dirty="0" smtClean="0">
              <a:solidFill>
                <a:srgbClr val="7F7F7F"/>
              </a:solidFill>
            </a:endParaRPr>
          </a:p>
          <a:p>
            <a:endParaRPr lang="en-US" dirty="0"/>
          </a:p>
        </p:txBody>
      </p:sp>
      <p:sp>
        <p:nvSpPr>
          <p:cNvPr id="20" name="TextBox 19"/>
          <p:cNvSpPr txBox="1"/>
          <p:nvPr/>
        </p:nvSpPr>
        <p:spPr>
          <a:xfrm>
            <a:off x="4911770" y="1107787"/>
            <a:ext cx="4482536" cy="1508105"/>
          </a:xfrm>
          <a:prstGeom prst="rect">
            <a:avLst/>
          </a:prstGeom>
          <a:noFill/>
        </p:spPr>
        <p:txBody>
          <a:bodyPr wrap="square" rtlCol="0" anchor="ctr">
            <a:spAutoFit/>
          </a:bodyPr>
          <a:lstStyle/>
          <a:p>
            <a:pPr algn="ctr"/>
            <a:r>
              <a:rPr lang="en-US" sz="9200" dirty="0" smtClean="0">
                <a:solidFill>
                  <a:srgbClr val="7F7F7F"/>
                </a:solidFill>
              </a:rPr>
              <a:t>DONKI</a:t>
            </a:r>
            <a:endParaRPr lang="en-US" sz="9200" dirty="0">
              <a:solidFill>
                <a:srgbClr val="7F7F7F"/>
              </a:solidFill>
            </a:endParaRPr>
          </a:p>
        </p:txBody>
      </p:sp>
      <p:sp>
        <p:nvSpPr>
          <p:cNvPr id="21" name="TextBox 20"/>
          <p:cNvSpPr txBox="1"/>
          <p:nvPr/>
        </p:nvSpPr>
        <p:spPr>
          <a:xfrm>
            <a:off x="3829174" y="2550645"/>
            <a:ext cx="5314826" cy="646331"/>
          </a:xfrm>
          <a:prstGeom prst="rect">
            <a:avLst/>
          </a:prstGeom>
          <a:noFill/>
        </p:spPr>
        <p:txBody>
          <a:bodyPr wrap="none" rtlCol="0">
            <a:spAutoFit/>
          </a:bodyPr>
          <a:lstStyle/>
          <a:p>
            <a:r>
              <a:rPr lang="en-US" dirty="0" smtClean="0">
                <a:solidFill>
                  <a:srgbClr val="AE5700"/>
                </a:solidFill>
              </a:rPr>
              <a:t>Database of Notifications, Knowledge, and Information</a:t>
            </a:r>
          </a:p>
          <a:p>
            <a:endParaRPr lang="en-US" dirty="0"/>
          </a:p>
        </p:txBody>
      </p:sp>
      <p:pic>
        <p:nvPicPr>
          <p:cNvPr id="22" name="Picture 21"/>
          <p:cNvPicPr>
            <a:picLocks noChangeAspect="1" noChangeArrowheads="1"/>
          </p:cNvPicPr>
          <p:nvPr/>
        </p:nvPicPr>
        <p:blipFill>
          <a:blip r:embed="rId9"/>
          <a:srcRect/>
          <a:stretch>
            <a:fillRect/>
          </a:stretch>
        </p:blipFill>
        <p:spPr bwMode="auto">
          <a:xfrm>
            <a:off x="3764749" y="656909"/>
            <a:ext cx="2207835" cy="1893736"/>
          </a:xfrm>
          <a:prstGeom prst="rect">
            <a:avLst/>
          </a:prstGeom>
          <a:noFill/>
          <a:ln w="12700" cap="flat">
            <a:noFill/>
            <a:miter lim="800000"/>
            <a:headEnd/>
            <a:tailEnd/>
          </a:ln>
        </p:spPr>
      </p:pic>
      <p:sp>
        <p:nvSpPr>
          <p:cNvPr id="23" name="TextBox 22"/>
          <p:cNvSpPr txBox="1"/>
          <p:nvPr/>
        </p:nvSpPr>
        <p:spPr>
          <a:xfrm>
            <a:off x="4781058" y="4448727"/>
            <a:ext cx="3316207" cy="769441"/>
          </a:xfrm>
          <a:prstGeom prst="rect">
            <a:avLst/>
          </a:prstGeom>
          <a:noFill/>
        </p:spPr>
        <p:txBody>
          <a:bodyPr wrap="none" rtlCol="0">
            <a:spAutoFit/>
          </a:bodyPr>
          <a:lstStyle/>
          <a:p>
            <a:r>
              <a:rPr lang="en-US" sz="2200" i="1" dirty="0" smtClean="0"/>
              <a:t>and the CCMC/SWRC team</a:t>
            </a:r>
          </a:p>
          <a:p>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4-01-15 at 10.44.29 PM.png"/>
          <p:cNvPicPr>
            <a:picLocks noChangeAspect="1"/>
          </p:cNvPicPr>
          <p:nvPr/>
        </p:nvPicPr>
        <p:blipFill>
          <a:blip r:embed="rId3"/>
          <a:stretch>
            <a:fillRect/>
          </a:stretch>
        </p:blipFill>
        <p:spPr>
          <a:xfrm>
            <a:off x="-11141" y="44560"/>
            <a:ext cx="9144000" cy="6835776"/>
          </a:xfrm>
          <a:prstGeom prst="rect">
            <a:avLst/>
          </a:prstGeom>
        </p:spPr>
      </p:pic>
      <p:sp>
        <p:nvSpPr>
          <p:cNvPr id="7" name="TextBox 6"/>
          <p:cNvSpPr txBox="1"/>
          <p:nvPr/>
        </p:nvSpPr>
        <p:spPr>
          <a:xfrm>
            <a:off x="5357741" y="195400"/>
            <a:ext cx="3402262"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Shows impact prediction summary for each simulation</a:t>
            </a:r>
          </a:p>
        </p:txBody>
      </p:sp>
      <p:cxnSp>
        <p:nvCxnSpPr>
          <p:cNvPr id="8" name="Straight Arrow Connector 7"/>
          <p:cNvCxnSpPr/>
          <p:nvPr/>
        </p:nvCxnSpPr>
        <p:spPr>
          <a:xfrm rot="5400000">
            <a:off x="6027387" y="1175272"/>
            <a:ext cx="797459" cy="13037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491305" y="841731"/>
            <a:ext cx="1226616" cy="79745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7337995" y="2594479"/>
            <a:ext cx="1248327" cy="602488"/>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337995" y="4423636"/>
            <a:ext cx="1248327" cy="602488"/>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337995" y="3196967"/>
            <a:ext cx="1422008" cy="1069268"/>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733577" y="5026124"/>
            <a:ext cx="2419883" cy="792456"/>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22" name="Picture 21"/>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4-01-15 at 10.44.29 PM.png"/>
          <p:cNvPicPr>
            <a:picLocks noChangeAspect="1"/>
          </p:cNvPicPr>
          <p:nvPr/>
        </p:nvPicPr>
        <p:blipFill>
          <a:blip r:embed="rId3"/>
          <a:stretch>
            <a:fillRect/>
          </a:stretch>
        </p:blipFill>
        <p:spPr>
          <a:xfrm>
            <a:off x="-11141" y="44560"/>
            <a:ext cx="9144000" cy="6835776"/>
          </a:xfrm>
          <a:prstGeom prst="rect">
            <a:avLst/>
          </a:prstGeom>
        </p:spPr>
      </p:pic>
      <p:sp>
        <p:nvSpPr>
          <p:cNvPr id="7" name="TextBox 6"/>
          <p:cNvSpPr txBox="1"/>
          <p:nvPr/>
        </p:nvSpPr>
        <p:spPr>
          <a:xfrm>
            <a:off x="5357740" y="195400"/>
            <a:ext cx="3575943"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Click here to get full simulation results and graphics for a given run.</a:t>
            </a:r>
          </a:p>
        </p:txBody>
      </p:sp>
      <p:cxnSp>
        <p:nvCxnSpPr>
          <p:cNvPr id="8" name="Straight Arrow Connector 7"/>
          <p:cNvCxnSpPr/>
          <p:nvPr/>
        </p:nvCxnSpPr>
        <p:spPr>
          <a:xfrm rot="10800000" flipV="1">
            <a:off x="933533" y="841729"/>
            <a:ext cx="5557775" cy="267547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538916"/>
            <a:ext cx="933532" cy="521063"/>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8000"/>
                </a:solidFill>
              </a:ln>
              <a:solidFill>
                <a:srgbClr val="008000"/>
              </a:solidFill>
            </a:endParaRPr>
          </a:p>
        </p:txBody>
      </p:sp>
      <p:sp>
        <p:nvSpPr>
          <p:cNvPr id="15" name="TextBox 1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6" name="Picture 15"/>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4-01-15 at 9.00.13 PM.png"/>
          <p:cNvPicPr>
            <a:picLocks noChangeAspect="1"/>
          </p:cNvPicPr>
          <p:nvPr/>
        </p:nvPicPr>
        <p:blipFill>
          <a:blip r:embed="rId3"/>
          <a:stretch>
            <a:fillRect/>
          </a:stretch>
        </p:blipFill>
        <p:spPr>
          <a:xfrm>
            <a:off x="54275" y="1113131"/>
            <a:ext cx="9144001" cy="4311650"/>
          </a:xfrm>
          <a:prstGeom prst="rect">
            <a:avLst/>
          </a:prstGeom>
        </p:spPr>
      </p:pic>
      <p:sp>
        <p:nvSpPr>
          <p:cNvPr id="3" name="TextBox 2"/>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4" name="Picture 3"/>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5" name="TextBox 4"/>
          <p:cNvSpPr txBox="1"/>
          <p:nvPr/>
        </p:nvSpPr>
        <p:spPr>
          <a:xfrm>
            <a:off x="54275" y="380065"/>
            <a:ext cx="3006841"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Full simulation results for the selected run:</a:t>
            </a:r>
          </a:p>
        </p:txBody>
      </p:sp>
      <p:sp>
        <p:nvSpPr>
          <p:cNvPr id="6" name="TextBox 5"/>
          <p:cNvSpPr txBox="1"/>
          <p:nvPr/>
        </p:nvSpPr>
        <p:spPr>
          <a:xfrm>
            <a:off x="6378789" y="227967"/>
            <a:ext cx="2497699"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CME input parameters are listed for each activity ID (click ID for more CME information)</a:t>
            </a:r>
          </a:p>
        </p:txBody>
      </p:sp>
      <p:cxnSp>
        <p:nvCxnSpPr>
          <p:cNvPr id="7" name="Straight Arrow Connector 6"/>
          <p:cNvCxnSpPr/>
          <p:nvPr/>
        </p:nvCxnSpPr>
        <p:spPr>
          <a:xfrm rot="10800000" flipV="1">
            <a:off x="4244314" y="870436"/>
            <a:ext cx="2134476" cy="812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4275" y="2464208"/>
            <a:ext cx="4352864" cy="1172405"/>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10" name="TextBox 9"/>
          <p:cNvSpPr txBox="1"/>
          <p:nvPr/>
        </p:nvSpPr>
        <p:spPr>
          <a:xfrm>
            <a:off x="5170766" y="2464208"/>
            <a:ext cx="2416046" cy="369332"/>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Impact prediction times</a:t>
            </a:r>
            <a:endParaRPr lang="en-US" dirty="0"/>
          </a:p>
        </p:txBody>
      </p:sp>
      <p:cxnSp>
        <p:nvCxnSpPr>
          <p:cNvPr id="12" name="Straight Arrow Connector 11"/>
          <p:cNvCxnSpPr>
            <a:stCxn id="10" idx="1"/>
          </p:cNvCxnSpPr>
          <p:nvPr/>
        </p:nvCxnSpPr>
        <p:spPr>
          <a:xfrm rot="10800000">
            <a:off x="4407140" y="2648758"/>
            <a:ext cx="763627" cy="11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28403" y="3988084"/>
            <a:ext cx="1904187" cy="923330"/>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Links to simulation movies and plots</a:t>
            </a:r>
            <a:endParaRPr lang="en-US" dirty="0"/>
          </a:p>
        </p:txBody>
      </p:sp>
      <p:sp>
        <p:nvSpPr>
          <p:cNvPr id="18" name="Freeform 17"/>
          <p:cNvSpPr/>
          <p:nvPr/>
        </p:nvSpPr>
        <p:spPr>
          <a:xfrm>
            <a:off x="6740323" y="3787565"/>
            <a:ext cx="367654" cy="1567013"/>
          </a:xfrm>
          <a:custGeom>
            <a:avLst/>
            <a:gdLst>
              <a:gd name="connsiteX0" fmla="*/ 0 w 367654"/>
              <a:gd name="connsiteY0" fmla="*/ 0 h 1567013"/>
              <a:gd name="connsiteX1" fmla="*/ 100269 w 367654"/>
              <a:gd name="connsiteY1" fmla="*/ 44560 h 1567013"/>
              <a:gd name="connsiteX2" fmla="*/ 155974 w 367654"/>
              <a:gd name="connsiteY2" fmla="*/ 245078 h 1567013"/>
              <a:gd name="connsiteX3" fmla="*/ 222820 w 367654"/>
              <a:gd name="connsiteY3" fmla="*/ 579275 h 1567013"/>
              <a:gd name="connsiteX4" fmla="*/ 323090 w 367654"/>
              <a:gd name="connsiteY4" fmla="*/ 634975 h 1567013"/>
              <a:gd name="connsiteX5" fmla="*/ 356513 w 367654"/>
              <a:gd name="connsiteY5" fmla="*/ 634975 h 1567013"/>
              <a:gd name="connsiteX6" fmla="*/ 256244 w 367654"/>
              <a:gd name="connsiteY6" fmla="*/ 779793 h 1567013"/>
              <a:gd name="connsiteX7" fmla="*/ 267385 w 367654"/>
              <a:gd name="connsiteY7" fmla="*/ 1091711 h 1567013"/>
              <a:gd name="connsiteX8" fmla="*/ 278526 w 367654"/>
              <a:gd name="connsiteY8" fmla="*/ 1492747 h 1567013"/>
              <a:gd name="connsiteX9" fmla="*/ 178256 w 367654"/>
              <a:gd name="connsiteY9" fmla="*/ 1537306 h 1567013"/>
              <a:gd name="connsiteX10" fmla="*/ 178256 w 367654"/>
              <a:gd name="connsiteY10" fmla="*/ 1515027 h 156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654" h="1567013">
                <a:moveTo>
                  <a:pt x="0" y="0"/>
                </a:moveTo>
                <a:cubicBezTo>
                  <a:pt x="37136" y="1857"/>
                  <a:pt x="74273" y="3714"/>
                  <a:pt x="100269" y="44560"/>
                </a:cubicBezTo>
                <a:cubicBezTo>
                  <a:pt x="126265" y="85406"/>
                  <a:pt x="135549" y="155959"/>
                  <a:pt x="155974" y="245078"/>
                </a:cubicBezTo>
                <a:cubicBezTo>
                  <a:pt x="176399" y="334197"/>
                  <a:pt x="194967" y="514292"/>
                  <a:pt x="222820" y="579275"/>
                </a:cubicBezTo>
                <a:cubicBezTo>
                  <a:pt x="250673" y="644258"/>
                  <a:pt x="300808" y="625692"/>
                  <a:pt x="323090" y="634975"/>
                </a:cubicBezTo>
                <a:cubicBezTo>
                  <a:pt x="345372" y="644258"/>
                  <a:pt x="367654" y="610839"/>
                  <a:pt x="356513" y="634975"/>
                </a:cubicBezTo>
                <a:cubicBezTo>
                  <a:pt x="345372" y="659111"/>
                  <a:pt x="271099" y="703670"/>
                  <a:pt x="256244" y="779793"/>
                </a:cubicBezTo>
                <a:cubicBezTo>
                  <a:pt x="241389" y="855916"/>
                  <a:pt x="263671" y="972885"/>
                  <a:pt x="267385" y="1091711"/>
                </a:cubicBezTo>
                <a:cubicBezTo>
                  <a:pt x="271099" y="1210537"/>
                  <a:pt x="293381" y="1418481"/>
                  <a:pt x="278526" y="1492747"/>
                </a:cubicBezTo>
                <a:cubicBezTo>
                  <a:pt x="263671" y="1567013"/>
                  <a:pt x="194968" y="1533593"/>
                  <a:pt x="178256" y="1537306"/>
                </a:cubicBezTo>
                <a:cubicBezTo>
                  <a:pt x="161544" y="1541019"/>
                  <a:pt x="178256" y="1515027"/>
                  <a:pt x="178256" y="151502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Screen Shot 2014-05-15 at 10.21.39 PM.png"/>
          <p:cNvPicPr>
            <a:picLocks noChangeAspect="1"/>
          </p:cNvPicPr>
          <p:nvPr/>
        </p:nvPicPr>
        <p:blipFill>
          <a:blip r:embed="rId3"/>
          <a:stretch>
            <a:fillRect/>
          </a:stretch>
        </p:blipFill>
        <p:spPr>
          <a:xfrm>
            <a:off x="55704" y="1568928"/>
            <a:ext cx="9144001" cy="4489450"/>
          </a:xfrm>
          <a:prstGeom prst="rect">
            <a:avLst/>
          </a:prstGeom>
        </p:spPr>
      </p:pic>
      <p:sp>
        <p:nvSpPr>
          <p:cNvPr id="3" name="TextBox 2"/>
          <p:cNvSpPr txBox="1"/>
          <p:nvPr/>
        </p:nvSpPr>
        <p:spPr>
          <a:xfrm>
            <a:off x="501346" y="0"/>
            <a:ext cx="8433760" cy="1292662"/>
          </a:xfrm>
          <a:prstGeom prst="rect">
            <a:avLst/>
          </a:prstGeom>
          <a:noFill/>
        </p:spPr>
        <p:txBody>
          <a:bodyPr wrap="square" rtlCol="0">
            <a:spAutoFit/>
          </a:bodyPr>
          <a:lstStyle/>
          <a:p>
            <a:r>
              <a:rPr lang="en-US" sz="2600" dirty="0" smtClean="0"/>
              <a:t>DONKI also </a:t>
            </a:r>
            <a:r>
              <a:rPr lang="en-US" sz="2600" dirty="0" smtClean="0">
                <a:solidFill>
                  <a:srgbClr val="464646"/>
                </a:solidFill>
                <a:latin typeface="+mj-lt"/>
                <a:ea typeface="+mj-ea"/>
                <a:cs typeface="+mj-cs"/>
                <a:sym typeface="Gill Sans" pitchFamily="-109" charset="0"/>
              </a:rPr>
              <a:t>shows</a:t>
            </a:r>
            <a:r>
              <a:rPr lang="en-US" sz="2600" dirty="0" smtClean="0"/>
              <a:t> intelligent linkages, relationships, cause-and-effects between space weather activities</a:t>
            </a:r>
          </a:p>
          <a:p>
            <a:endParaRPr lang="en-US" sz="2600" dirty="0"/>
          </a:p>
        </p:txBody>
      </p:sp>
      <p:sp>
        <p:nvSpPr>
          <p:cNvPr id="4" name="TextBox 3"/>
          <p:cNvSpPr txBox="1"/>
          <p:nvPr/>
        </p:nvSpPr>
        <p:spPr>
          <a:xfrm>
            <a:off x="5587711" y="1053251"/>
            <a:ext cx="3204858" cy="1200329"/>
          </a:xfrm>
          <a:prstGeom prst="rect">
            <a:avLst/>
          </a:prstGeom>
          <a:solidFill>
            <a:srgbClr val="008000">
              <a:alpha val="13000"/>
            </a:srgbClr>
          </a:solidFill>
          <a:ln w="12700">
            <a:solidFill>
              <a:srgbClr val="008000"/>
            </a:solidFill>
          </a:ln>
        </p:spPr>
        <p:txBody>
          <a:bodyPr wrap="square" rtlCol="0">
            <a:spAutoFit/>
          </a:bodyPr>
          <a:lstStyle/>
          <a:p>
            <a:r>
              <a:rPr lang="en-US" dirty="0" smtClean="0"/>
              <a:t>For example, </a:t>
            </a:r>
            <a:r>
              <a:rPr lang="en-US" dirty="0" smtClean="0">
                <a:solidFill>
                  <a:schemeClr val="accent6">
                    <a:lumMod val="75000"/>
                  </a:schemeClr>
                </a:solidFill>
              </a:rPr>
              <a:t>search for solar flares during May 2013</a:t>
            </a:r>
            <a:r>
              <a:rPr lang="en-US" dirty="0" smtClean="0"/>
              <a:t>, and click </a:t>
            </a:r>
            <a:r>
              <a:rPr lang="en-US" dirty="0" smtClean="0">
                <a:solidFill>
                  <a:srgbClr val="008000"/>
                </a:solidFill>
              </a:rPr>
              <a:t>here</a:t>
            </a:r>
            <a:r>
              <a:rPr lang="en-US" dirty="0" smtClean="0"/>
              <a:t> for more information on the </a:t>
            </a:r>
            <a:r>
              <a:rPr lang="en-US" dirty="0" smtClean="0"/>
              <a:t>M5.0 </a:t>
            </a:r>
            <a:r>
              <a:rPr lang="en-US" dirty="0" smtClean="0"/>
              <a:t>flare</a:t>
            </a:r>
          </a:p>
        </p:txBody>
      </p:sp>
      <p:cxnSp>
        <p:nvCxnSpPr>
          <p:cNvPr id="5" name="Straight Arrow Connector 4"/>
          <p:cNvCxnSpPr/>
          <p:nvPr/>
        </p:nvCxnSpPr>
        <p:spPr>
          <a:xfrm rot="10800000" flipV="1">
            <a:off x="770709" y="2253578"/>
            <a:ext cx="5242974" cy="318505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4580" y="5460347"/>
            <a:ext cx="736127" cy="521063"/>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8000"/>
                </a:solidFill>
              </a:ln>
              <a:solidFill>
                <a:srgbClr val="008000"/>
              </a:solidFill>
            </a:endParaRPr>
          </a:p>
        </p:txBody>
      </p:sp>
      <p:cxnSp>
        <p:nvCxnSpPr>
          <p:cNvPr id="12" name="Straight Arrow Connector 11"/>
          <p:cNvCxnSpPr/>
          <p:nvPr/>
        </p:nvCxnSpPr>
        <p:spPr>
          <a:xfrm rot="10800000" flipV="1">
            <a:off x="4363719" y="1588280"/>
            <a:ext cx="1245702" cy="60016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7654228" y="5460347"/>
            <a:ext cx="465329" cy="521063"/>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8000"/>
                </a:solidFill>
              </a:ln>
              <a:solidFill>
                <a:srgbClr val="008000"/>
              </a:solidFill>
            </a:endParaRPr>
          </a:p>
        </p:txBody>
      </p:sp>
      <p:sp>
        <p:nvSpPr>
          <p:cNvPr id="15" name="TextBox 1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6" name="Picture 15"/>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Screen Shot 2014-05-15 at 10.21.58 PM.png"/>
          <p:cNvPicPr>
            <a:picLocks noChangeAspect="1"/>
          </p:cNvPicPr>
          <p:nvPr/>
        </p:nvPicPr>
        <p:blipFill>
          <a:blip r:embed="rId3"/>
          <a:stretch>
            <a:fillRect/>
          </a:stretch>
        </p:blipFill>
        <p:spPr>
          <a:xfrm>
            <a:off x="322166" y="923410"/>
            <a:ext cx="6138763" cy="4754880"/>
          </a:xfrm>
          <a:prstGeom prst="rect">
            <a:avLst/>
          </a:prstGeom>
        </p:spPr>
      </p:pic>
      <p:sp>
        <p:nvSpPr>
          <p:cNvPr id="3" name="TextBox 2"/>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4" name="Picture 3"/>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7" name="TextBox 6"/>
          <p:cNvSpPr txBox="1"/>
          <p:nvPr/>
        </p:nvSpPr>
        <p:spPr>
          <a:xfrm>
            <a:off x="173680" y="184542"/>
            <a:ext cx="4863050" cy="369332"/>
          </a:xfrm>
          <a:prstGeom prst="rect">
            <a:avLst/>
          </a:prstGeom>
          <a:solidFill>
            <a:srgbClr val="008000">
              <a:alpha val="13000"/>
            </a:srgbClr>
          </a:solidFill>
          <a:ln w="12700">
            <a:solidFill>
              <a:srgbClr val="008000"/>
            </a:solidFill>
          </a:ln>
        </p:spPr>
        <p:txBody>
          <a:bodyPr wrap="square" rtlCol="0">
            <a:spAutoFit/>
          </a:bodyPr>
          <a:lstStyle/>
          <a:p>
            <a:r>
              <a:rPr lang="en-US" dirty="0" smtClean="0"/>
              <a:t>More details and relationships for the </a:t>
            </a:r>
            <a:r>
              <a:rPr lang="en-US" dirty="0" smtClean="0"/>
              <a:t>M5.0 </a:t>
            </a:r>
            <a:r>
              <a:rPr lang="en-US" dirty="0" smtClean="0"/>
              <a:t>flare:</a:t>
            </a:r>
          </a:p>
        </p:txBody>
      </p:sp>
      <p:sp>
        <p:nvSpPr>
          <p:cNvPr id="8" name="Rectangle 7"/>
          <p:cNvSpPr/>
          <p:nvPr/>
        </p:nvSpPr>
        <p:spPr>
          <a:xfrm>
            <a:off x="309336" y="3476110"/>
            <a:ext cx="2711792" cy="215538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9" name="TextBox 8"/>
          <p:cNvSpPr txBox="1"/>
          <p:nvPr/>
        </p:nvSpPr>
        <p:spPr>
          <a:xfrm>
            <a:off x="5688032" y="3437627"/>
            <a:ext cx="3213087" cy="1200329"/>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Related events are listed at the bottom.  This flare was associated with a CME and also an SEP event near Earth</a:t>
            </a:r>
            <a:endParaRPr lang="en-US" dirty="0"/>
          </a:p>
        </p:txBody>
      </p:sp>
      <p:cxnSp>
        <p:nvCxnSpPr>
          <p:cNvPr id="10" name="Straight Arrow Connector 9"/>
          <p:cNvCxnSpPr/>
          <p:nvPr/>
        </p:nvCxnSpPr>
        <p:spPr>
          <a:xfrm rot="10800000">
            <a:off x="3021128" y="3619797"/>
            <a:ext cx="266690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688032" y="3619797"/>
            <a:ext cx="184666" cy="369332"/>
          </a:xfrm>
          <a:prstGeom prst="rect">
            <a:avLst/>
          </a:prstGeom>
          <a:noFill/>
        </p:spPr>
        <p:txBody>
          <a:bodyPr wrap="none" rtlCol="0">
            <a:spAutoFit/>
          </a:bodyPr>
          <a:lstStyle/>
          <a:p>
            <a:endParaRPr lang="en-US" dirty="0"/>
          </a:p>
        </p:txBody>
      </p:sp>
      <p:sp>
        <p:nvSpPr>
          <p:cNvPr id="13" name="TextBox 12"/>
          <p:cNvSpPr txBox="1"/>
          <p:nvPr/>
        </p:nvSpPr>
        <p:spPr>
          <a:xfrm>
            <a:off x="5837577" y="1511706"/>
            <a:ext cx="2555570" cy="923330"/>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Click the</a:t>
            </a:r>
            <a:r>
              <a:rPr lang="en-US" i="1" dirty="0" smtClean="0"/>
              <a:t> </a:t>
            </a:r>
            <a:r>
              <a:rPr lang="en-US" i="1" dirty="0" smtClean="0"/>
              <a:t>notification</a:t>
            </a:r>
            <a:r>
              <a:rPr lang="en-US" i="1" dirty="0" smtClean="0"/>
              <a:t> </a:t>
            </a:r>
            <a:r>
              <a:rPr lang="en-US" i="1" dirty="0" smtClean="0"/>
              <a:t>ID to see a copy of the flare</a:t>
            </a:r>
            <a:r>
              <a:rPr lang="en-US" i="1" dirty="0" smtClean="0"/>
              <a:t> </a:t>
            </a:r>
            <a:r>
              <a:rPr lang="en-US" i="1" dirty="0" smtClean="0"/>
              <a:t> notification</a:t>
            </a:r>
            <a:r>
              <a:rPr lang="en-US" i="1" dirty="0" smtClean="0"/>
              <a:t>.</a:t>
            </a:r>
            <a:endParaRPr lang="en-US" i="1" dirty="0" smtClean="0"/>
          </a:p>
        </p:txBody>
      </p:sp>
      <p:cxnSp>
        <p:nvCxnSpPr>
          <p:cNvPr id="14" name="Straight Arrow Connector 13"/>
          <p:cNvCxnSpPr/>
          <p:nvPr/>
        </p:nvCxnSpPr>
        <p:spPr>
          <a:xfrm rot="10800000" flipV="1">
            <a:off x="3272308" y="2025023"/>
            <a:ext cx="2578098" cy="104213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14151" y="5121531"/>
            <a:ext cx="2555570" cy="923330"/>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Click on the activity IDs for information on the CME or </a:t>
            </a:r>
            <a:r>
              <a:rPr lang="en-US" i="1" dirty="0" err="1" smtClean="0"/>
              <a:t>SEPs</a:t>
            </a:r>
            <a:r>
              <a:rPr lang="en-US" i="1" dirty="0" smtClean="0"/>
              <a:t>.</a:t>
            </a:r>
          </a:p>
        </p:txBody>
      </p:sp>
      <p:cxnSp>
        <p:nvCxnSpPr>
          <p:cNvPr id="20" name="Straight Arrow Connector 19"/>
          <p:cNvCxnSpPr/>
          <p:nvPr/>
        </p:nvCxnSpPr>
        <p:spPr>
          <a:xfrm rot="10800000">
            <a:off x="2702904" y="4676440"/>
            <a:ext cx="2011247" cy="636827"/>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4-01-15 at 9.15.59 PM.png"/>
          <p:cNvPicPr>
            <a:picLocks noChangeAspect="1"/>
          </p:cNvPicPr>
          <p:nvPr/>
        </p:nvPicPr>
        <p:blipFill>
          <a:blip r:embed="rId3"/>
          <a:stretch>
            <a:fillRect/>
          </a:stretch>
        </p:blipFill>
        <p:spPr>
          <a:xfrm>
            <a:off x="0" y="1768831"/>
            <a:ext cx="7310367" cy="1325004"/>
          </a:xfrm>
          <a:prstGeom prst="rect">
            <a:avLst/>
          </a:prstGeom>
        </p:spPr>
      </p:pic>
      <p:pic>
        <p:nvPicPr>
          <p:cNvPr id="4" name="Picture 3" descr="donki_menu.png"/>
          <p:cNvPicPr>
            <a:picLocks noChangeAspect="1"/>
          </p:cNvPicPr>
          <p:nvPr/>
        </p:nvPicPr>
        <p:blipFill>
          <a:blip r:embed="rId4"/>
          <a:stretch>
            <a:fillRect/>
          </a:stretch>
        </p:blipFill>
        <p:spPr>
          <a:xfrm>
            <a:off x="6608252" y="2529275"/>
            <a:ext cx="2535747" cy="1932361"/>
          </a:xfrm>
          <a:prstGeom prst="rect">
            <a:avLst/>
          </a:prstGeom>
        </p:spPr>
      </p:pic>
      <p:sp>
        <p:nvSpPr>
          <p:cNvPr id="5" name="TextBox 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6" name="Picture 5"/>
          <p:cNvPicPr>
            <a:picLocks noChangeAspect="1" noChangeArrowheads="1"/>
          </p:cNvPicPr>
          <p:nvPr/>
        </p:nvPicPr>
        <p:blipFill>
          <a:blip r:embed="rId5"/>
          <a:srcRect/>
          <a:stretch>
            <a:fillRect/>
          </a:stretch>
        </p:blipFill>
        <p:spPr bwMode="auto">
          <a:xfrm>
            <a:off x="8287883" y="6075899"/>
            <a:ext cx="911822" cy="782101"/>
          </a:xfrm>
          <a:prstGeom prst="rect">
            <a:avLst/>
          </a:prstGeom>
          <a:noFill/>
          <a:ln w="12700" cap="flat">
            <a:noFill/>
            <a:miter lim="800000"/>
            <a:headEnd/>
            <a:tailEnd/>
          </a:ln>
        </p:spPr>
      </p:pic>
      <p:sp>
        <p:nvSpPr>
          <p:cNvPr id="7" name="Rectangle 6"/>
          <p:cNvSpPr/>
          <p:nvPr/>
        </p:nvSpPr>
        <p:spPr>
          <a:xfrm>
            <a:off x="206245" y="2496707"/>
            <a:ext cx="2359152" cy="18288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a:off x="1798318" y="1729627"/>
            <a:ext cx="1248319" cy="2858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7569" y="602057"/>
            <a:ext cx="4474565" cy="646331"/>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Alternatively, search the notification database </a:t>
            </a:r>
          </a:p>
          <a:p>
            <a:r>
              <a:rPr lang="en-US" dirty="0" smtClean="0"/>
              <a:t>by space weather activity type and date</a:t>
            </a:r>
            <a:endParaRPr lang="en-US" dirty="0"/>
          </a:p>
        </p:txBody>
      </p:sp>
      <p:sp>
        <p:nvSpPr>
          <p:cNvPr id="10" name="TextBox 9"/>
          <p:cNvSpPr txBox="1"/>
          <p:nvPr/>
        </p:nvSpPr>
        <p:spPr>
          <a:xfrm>
            <a:off x="6545579" y="602057"/>
            <a:ext cx="1984550" cy="646331"/>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Choose event type,</a:t>
            </a:r>
          </a:p>
          <a:p>
            <a:r>
              <a:rPr lang="en-US" dirty="0" smtClean="0"/>
              <a:t>or weekly report</a:t>
            </a:r>
            <a:endParaRPr lang="en-US" dirty="0"/>
          </a:p>
        </p:txBody>
      </p:sp>
      <p:cxnSp>
        <p:nvCxnSpPr>
          <p:cNvPr id="11" name="Straight Arrow Connector 10"/>
          <p:cNvCxnSpPr/>
          <p:nvPr/>
        </p:nvCxnSpPr>
        <p:spPr>
          <a:xfrm flipV="1">
            <a:off x="4404820" y="2822533"/>
            <a:ext cx="1619603" cy="7816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404820" y="2593701"/>
            <a:ext cx="1619603" cy="100584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361756" y="3336522"/>
            <a:ext cx="2043064"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Select start and end date for search</a:t>
            </a:r>
          </a:p>
        </p:txBody>
      </p:sp>
      <p:cxnSp>
        <p:nvCxnSpPr>
          <p:cNvPr id="15" name="Straight Arrow Connector 14"/>
          <p:cNvCxnSpPr/>
          <p:nvPr/>
        </p:nvCxnSpPr>
        <p:spPr>
          <a:xfrm rot="5400000">
            <a:off x="6637395" y="1634989"/>
            <a:ext cx="1106474" cy="334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68329" y="4776869"/>
            <a:ext cx="2439923"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example, select ALL to list all</a:t>
            </a:r>
            <a:r>
              <a:rPr lang="en-US" dirty="0" smtClean="0"/>
              <a:t> </a:t>
            </a:r>
            <a:r>
              <a:rPr lang="en-US" dirty="0" smtClean="0"/>
              <a:t>notification</a:t>
            </a:r>
            <a:r>
              <a:rPr lang="en-US" dirty="0" smtClean="0"/>
              <a:t> </a:t>
            </a:r>
            <a:r>
              <a:rPr lang="en-US" dirty="0" smtClean="0"/>
              <a:t>types and weekly reports.</a:t>
            </a:r>
          </a:p>
        </p:txBody>
      </p:sp>
      <p:cxnSp>
        <p:nvCxnSpPr>
          <p:cNvPr id="22" name="Straight Arrow Connector 21"/>
          <p:cNvCxnSpPr/>
          <p:nvPr/>
        </p:nvCxnSpPr>
        <p:spPr>
          <a:xfrm rot="5400000" flipH="1" flipV="1">
            <a:off x="5465231" y="3381727"/>
            <a:ext cx="1954336" cy="8359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4-01-15 at 9.04.31 PM.png"/>
          <p:cNvPicPr>
            <a:picLocks noChangeAspect="1"/>
          </p:cNvPicPr>
          <p:nvPr/>
        </p:nvPicPr>
        <p:blipFill>
          <a:blip r:embed="rId3"/>
          <a:stretch>
            <a:fillRect/>
          </a:stretch>
        </p:blipFill>
        <p:spPr>
          <a:xfrm>
            <a:off x="354110" y="215900"/>
            <a:ext cx="6502400" cy="6642100"/>
          </a:xfrm>
          <a:prstGeom prst="rect">
            <a:avLst/>
          </a:prstGeom>
        </p:spPr>
      </p:pic>
      <p:sp>
        <p:nvSpPr>
          <p:cNvPr id="3" name="TextBox 2"/>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4" name="Picture 3"/>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5" name="TextBox 4"/>
          <p:cNvSpPr txBox="1"/>
          <p:nvPr/>
        </p:nvSpPr>
        <p:spPr>
          <a:xfrm>
            <a:off x="6608252" y="215900"/>
            <a:ext cx="2439923"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Selecting ALL  lists all</a:t>
            </a:r>
            <a:r>
              <a:rPr lang="en-US" dirty="0" smtClean="0"/>
              <a:t> </a:t>
            </a:r>
            <a:r>
              <a:rPr lang="en-US" dirty="0" smtClean="0"/>
              <a:t>notification </a:t>
            </a:r>
            <a:r>
              <a:rPr lang="en-US" dirty="0" smtClean="0"/>
              <a:t>types </a:t>
            </a:r>
            <a:r>
              <a:rPr lang="en-US" dirty="0" smtClean="0"/>
              <a:t>and weekly reports in a certain date range.</a:t>
            </a:r>
          </a:p>
        </p:txBody>
      </p:sp>
      <p:cxnSp>
        <p:nvCxnSpPr>
          <p:cNvPr id="6" name="Straight Arrow Connector 5"/>
          <p:cNvCxnSpPr/>
          <p:nvPr/>
        </p:nvCxnSpPr>
        <p:spPr>
          <a:xfrm rot="10800000" flipV="1">
            <a:off x="5082610" y="385377"/>
            <a:ext cx="1525643" cy="4450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33758" y="2121839"/>
            <a:ext cx="2555570" cy="923330"/>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Click on the message ID to see a copy the</a:t>
            </a:r>
            <a:r>
              <a:rPr lang="en-US" i="1" dirty="0" smtClean="0"/>
              <a:t> </a:t>
            </a:r>
            <a:r>
              <a:rPr lang="en-US" i="1" dirty="0" smtClean="0"/>
              <a:t>notification</a:t>
            </a:r>
            <a:r>
              <a:rPr lang="en-US" i="1" dirty="0" smtClean="0"/>
              <a:t>.</a:t>
            </a:r>
            <a:endParaRPr lang="en-US" i="1" dirty="0" smtClean="0"/>
          </a:p>
        </p:txBody>
      </p:sp>
      <p:cxnSp>
        <p:nvCxnSpPr>
          <p:cNvPr id="10" name="Straight Arrow Connector 9"/>
          <p:cNvCxnSpPr/>
          <p:nvPr/>
        </p:nvCxnSpPr>
        <p:spPr>
          <a:xfrm rot="10800000">
            <a:off x="1715093" y="2225388"/>
            <a:ext cx="4429520" cy="293101"/>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133758" y="5167247"/>
            <a:ext cx="2903562" cy="646331"/>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All columns are </a:t>
            </a:r>
            <a:r>
              <a:rPr lang="en-US" i="1" dirty="0" err="1" smtClean="0"/>
              <a:t>sortable</a:t>
            </a:r>
            <a:r>
              <a:rPr lang="en-US" i="1" dirty="0" smtClean="0"/>
              <a:t>!</a:t>
            </a:r>
          </a:p>
          <a:p>
            <a:r>
              <a:rPr lang="en-US" i="1" dirty="0" smtClean="0"/>
              <a:t>(click column headings)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17</a:t>
            </a:fld>
            <a:endParaRPr lang="en-US"/>
          </a:p>
        </p:txBody>
      </p:sp>
      <p:sp>
        <p:nvSpPr>
          <p:cNvPr id="3" name="TextBox 2"/>
          <p:cNvSpPr txBox="1"/>
          <p:nvPr/>
        </p:nvSpPr>
        <p:spPr>
          <a:xfrm>
            <a:off x="0" y="2456388"/>
            <a:ext cx="9144000" cy="1508105"/>
          </a:xfrm>
          <a:prstGeom prst="rect">
            <a:avLst/>
          </a:prstGeom>
          <a:noFill/>
        </p:spPr>
        <p:txBody>
          <a:bodyPr wrap="square" rtlCol="0" anchor="ctr">
            <a:spAutoFit/>
          </a:bodyPr>
          <a:lstStyle/>
          <a:p>
            <a:pPr algn="ctr"/>
            <a:r>
              <a:rPr lang="en-US" sz="9200" dirty="0" smtClean="0">
                <a:solidFill>
                  <a:srgbClr val="7F7F7F"/>
                </a:solidFill>
              </a:rPr>
              <a:t>DONKI</a:t>
            </a:r>
            <a:endParaRPr lang="en-US" sz="9200" dirty="0">
              <a:solidFill>
                <a:srgbClr val="7F7F7F"/>
              </a:solidFill>
            </a:endParaRPr>
          </a:p>
        </p:txBody>
      </p:sp>
      <p:sp>
        <p:nvSpPr>
          <p:cNvPr id="4" name="Rectangle 3"/>
          <p:cNvSpPr/>
          <p:nvPr/>
        </p:nvSpPr>
        <p:spPr>
          <a:xfrm>
            <a:off x="1654904" y="5753447"/>
            <a:ext cx="5825245" cy="800219"/>
          </a:xfrm>
          <a:prstGeom prst="rect">
            <a:avLst/>
          </a:prstGeom>
        </p:spPr>
        <p:txBody>
          <a:bodyPr wrap="none">
            <a:spAutoFit/>
          </a:bodyPr>
          <a:lstStyle/>
          <a:p>
            <a:r>
              <a:rPr lang="en-US" dirty="0" smtClean="0">
                <a:latin typeface="Courier"/>
                <a:cs typeface="Courier"/>
                <a:hlinkClick r:id="rId3"/>
              </a:rPr>
              <a:t>http://kauai.ccmc.gsfc.nasa.gov/DONKI/</a:t>
            </a:r>
            <a:endParaRPr lang="en-US" dirty="0" smtClean="0">
              <a:latin typeface="Courier"/>
              <a:cs typeface="Courier"/>
            </a:endParaRPr>
          </a:p>
          <a:p>
            <a:r>
              <a:rPr lang="en-US" sz="1400" i="1" dirty="0" smtClean="0">
                <a:latin typeface="Courier"/>
                <a:cs typeface="Courier"/>
              </a:rPr>
              <a:t>Example: </a:t>
            </a:r>
            <a:r>
              <a:rPr lang="en-US" sz="1400" i="1" dirty="0" smtClean="0">
                <a:latin typeface="Courier"/>
                <a:cs typeface="Courier"/>
                <a:hlinkClick r:id="rId4"/>
              </a:rPr>
              <a:t>2013-05-22 M7.3 flare</a:t>
            </a:r>
            <a:r>
              <a:rPr lang="en-US" sz="1400" i="1" dirty="0" smtClean="0">
                <a:latin typeface="Courier"/>
                <a:cs typeface="Courier"/>
              </a:rPr>
              <a:t> and related activity,</a:t>
            </a:r>
          </a:p>
          <a:p>
            <a:r>
              <a:rPr lang="en-US" sz="1400" i="1" dirty="0" smtClean="0">
                <a:latin typeface="Courier"/>
                <a:cs typeface="Courier"/>
              </a:rPr>
              <a:t>         </a:t>
            </a:r>
            <a:r>
              <a:rPr lang="en-US" sz="1400" i="1" dirty="0" smtClean="0">
                <a:latin typeface="Courier"/>
                <a:cs typeface="Courier"/>
                <a:hlinkClick r:id="rId5"/>
              </a:rPr>
              <a:t>2012-03-07 X5.4 flare</a:t>
            </a:r>
            <a:r>
              <a:rPr lang="en-US" sz="1400" i="1" dirty="0" smtClean="0">
                <a:latin typeface="Courier"/>
                <a:cs typeface="Courier"/>
              </a:rPr>
              <a:t>. </a:t>
            </a:r>
            <a:endParaRPr lang="en-US" sz="1400" i="1" dirty="0">
              <a:latin typeface="Courier"/>
              <a:cs typeface="Courier"/>
            </a:endParaRPr>
          </a:p>
        </p:txBody>
      </p:sp>
      <p:sp>
        <p:nvSpPr>
          <p:cNvPr id="5" name="TextBox 4"/>
          <p:cNvSpPr txBox="1"/>
          <p:nvPr/>
        </p:nvSpPr>
        <p:spPr>
          <a:xfrm>
            <a:off x="3008529" y="3818314"/>
            <a:ext cx="5314826" cy="646331"/>
          </a:xfrm>
          <a:prstGeom prst="rect">
            <a:avLst/>
          </a:prstGeom>
          <a:noFill/>
        </p:spPr>
        <p:txBody>
          <a:bodyPr wrap="none" rtlCol="0">
            <a:spAutoFit/>
          </a:bodyPr>
          <a:lstStyle/>
          <a:p>
            <a:r>
              <a:rPr lang="en-US" dirty="0" smtClean="0">
                <a:solidFill>
                  <a:srgbClr val="AE5700"/>
                </a:solidFill>
              </a:rPr>
              <a:t>Database of Notifications, Knowledge, and Information</a:t>
            </a:r>
          </a:p>
          <a:p>
            <a:endParaRPr lang="en-US" dirty="0"/>
          </a:p>
        </p:txBody>
      </p:sp>
      <p:pic>
        <p:nvPicPr>
          <p:cNvPr id="6" name="Picture 5"/>
          <p:cNvPicPr>
            <a:picLocks noChangeAspect="1" noChangeArrowheads="1"/>
          </p:cNvPicPr>
          <p:nvPr/>
        </p:nvPicPr>
        <p:blipFill>
          <a:blip r:embed="rId6"/>
          <a:srcRect/>
          <a:stretch>
            <a:fillRect/>
          </a:stretch>
        </p:blipFill>
        <p:spPr bwMode="auto">
          <a:xfrm>
            <a:off x="1092178" y="2456388"/>
            <a:ext cx="2207835" cy="1893736"/>
          </a:xfrm>
          <a:prstGeom prst="rect">
            <a:avLst/>
          </a:prstGeom>
          <a:noFill/>
          <a:ln w="12700" cap="flat">
            <a:noFill/>
            <a:miter lim="800000"/>
            <a:headEnd/>
            <a:tailEnd/>
          </a:ln>
        </p:spPr>
      </p:pic>
      <p:sp>
        <p:nvSpPr>
          <p:cNvPr id="7" name="TextBox 6"/>
          <p:cNvSpPr txBox="1"/>
          <p:nvPr/>
        </p:nvSpPr>
        <p:spPr>
          <a:xfrm>
            <a:off x="2003972" y="1651657"/>
            <a:ext cx="4205693" cy="1015663"/>
          </a:xfrm>
          <a:prstGeom prst="rect">
            <a:avLst/>
          </a:prstGeom>
          <a:noFill/>
        </p:spPr>
        <p:txBody>
          <a:bodyPr wrap="square" rtlCol="0" anchor="ctr">
            <a:spAutoFit/>
          </a:bodyPr>
          <a:lstStyle/>
          <a:p>
            <a:pPr algn="ctr"/>
            <a:r>
              <a:rPr lang="en-US" sz="6000" dirty="0" smtClean="0">
                <a:solidFill>
                  <a:srgbClr val="7F7F7F"/>
                </a:solidFill>
              </a:rPr>
              <a:t>Demo:</a:t>
            </a:r>
            <a:endParaRPr lang="en-US" sz="6000" dirty="0">
              <a:solidFill>
                <a:srgbClr val="7F7F7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37A912-2B85-BA41-B280-1DCA3C7942E1}" type="slidenum">
              <a:rPr lang="en-US" smtClean="0"/>
              <a:pPr/>
              <a:t>18</a:t>
            </a:fld>
            <a:endParaRPr lang="en-US" dirty="0"/>
          </a:p>
        </p:txBody>
      </p:sp>
      <p:sp>
        <p:nvSpPr>
          <p:cNvPr id="7" name="TextBox 3"/>
          <p:cNvSpPr txBox="1">
            <a:spLocks noChangeArrowheads="1"/>
          </p:cNvSpPr>
          <p:nvPr/>
        </p:nvSpPr>
        <p:spPr bwMode="auto">
          <a:xfrm>
            <a:off x="790514" y="1487212"/>
            <a:ext cx="7896286" cy="5170646"/>
          </a:xfrm>
          <a:prstGeom prst="rect">
            <a:avLst/>
          </a:prstGeom>
          <a:noFill/>
          <a:ln w="9525">
            <a:noFill/>
            <a:miter lim="800000"/>
            <a:headEnd/>
            <a:tailEnd/>
          </a:ln>
        </p:spPr>
        <p:txBody>
          <a:bodyPr wrap="square">
            <a:prstTxWarp prst="textNoShape">
              <a:avLst/>
            </a:prstTxWarp>
            <a:spAutoFit/>
          </a:bodyPr>
          <a:lstStyle/>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Data entry for past events (using logs and alert archives) was performed by students: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Could be errors, mostly due to typos, or duplicate entries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We are adding data quality flags to indicate whether entries have been “checked”</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Entries from Aug 2013 onwards is mostly verified.</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Older ENLIL simulations from 2010- May 2011 have not yet been entered (different format), coming soon.</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Search filters combinations will be added in the near future</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More data export options coming (suggestions?)</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CME measurements are made in real-time, with limited data.</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sz="2000" dirty="0" smtClean="0">
              <a:latin typeface="Helvetica"/>
              <a:cs typeface="Helvetica"/>
            </a:endParaRPr>
          </a:p>
        </p:txBody>
      </p:sp>
      <p:sp>
        <p:nvSpPr>
          <p:cNvPr id="13" name="Rectangle 12"/>
          <p:cNvSpPr>
            <a:spLocks noChangeArrowheads="1"/>
          </p:cNvSpPr>
          <p:nvPr/>
        </p:nvSpPr>
        <p:spPr bwMode="auto">
          <a:xfrm>
            <a:off x="74083" y="0"/>
            <a:ext cx="8842657" cy="184922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5000" dirty="0" smtClean="0">
                <a:solidFill>
                  <a:srgbClr val="464646"/>
                </a:solidFill>
              </a:rPr>
              <a:t>DONKI - Caveats</a:t>
            </a:r>
            <a:endParaRPr lang="en-US" sz="5000" dirty="0">
              <a:solidFill>
                <a:srgbClr val="46464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0" y="0"/>
            <a:ext cx="4705379" cy="6875634"/>
          </a:xfrm>
          <a:prstGeom prst="rect">
            <a:avLst/>
          </a:prstGeom>
          <a:noFill/>
          <a:ln w="12700" cap="flat">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7468703" y="0"/>
            <a:ext cx="1675297" cy="1436960"/>
          </a:xfrm>
          <a:prstGeom prst="rect">
            <a:avLst/>
          </a:prstGeom>
          <a:noFill/>
          <a:ln w="12700" cap="flat">
            <a:noFill/>
            <a:miter lim="800000"/>
            <a:headEnd/>
            <a:tailEnd/>
          </a:ln>
        </p:spPr>
      </p:pic>
      <p:sp>
        <p:nvSpPr>
          <p:cNvPr id="7" name="TextBox 6"/>
          <p:cNvSpPr txBox="1"/>
          <p:nvPr/>
        </p:nvSpPr>
        <p:spPr>
          <a:xfrm>
            <a:off x="4927630" y="645583"/>
            <a:ext cx="4216370" cy="1323439"/>
          </a:xfrm>
          <a:prstGeom prst="rect">
            <a:avLst/>
          </a:prstGeom>
          <a:noFill/>
        </p:spPr>
        <p:txBody>
          <a:bodyPr wrap="square" rtlCol="0">
            <a:spAutoFit/>
          </a:bodyPr>
          <a:lstStyle/>
          <a:p>
            <a:r>
              <a:rPr lang="en-US" sz="4000" dirty="0" smtClean="0">
                <a:solidFill>
                  <a:srgbClr val="464646"/>
                </a:solidFill>
              </a:rPr>
              <a:t>DONKI</a:t>
            </a:r>
          </a:p>
          <a:p>
            <a:r>
              <a:rPr lang="en-US" sz="4000" dirty="0" smtClean="0">
                <a:solidFill>
                  <a:srgbClr val="464646"/>
                </a:solidFill>
              </a:rPr>
              <a:t>Future Directions</a:t>
            </a:r>
            <a:endParaRPr lang="en-US" sz="4000" dirty="0"/>
          </a:p>
        </p:txBody>
      </p:sp>
      <p:sp>
        <p:nvSpPr>
          <p:cNvPr id="5" name="TextBox 3"/>
          <p:cNvSpPr txBox="1">
            <a:spLocks noChangeArrowheads="1"/>
          </p:cNvSpPr>
          <p:nvPr/>
        </p:nvSpPr>
        <p:spPr bwMode="auto">
          <a:xfrm>
            <a:off x="4705379" y="1969022"/>
            <a:ext cx="4669563" cy="1862048"/>
          </a:xfrm>
          <a:prstGeom prst="rect">
            <a:avLst/>
          </a:prstGeom>
          <a:noFill/>
          <a:ln w="9525">
            <a:noFill/>
            <a:miter lim="800000"/>
            <a:headEnd/>
            <a:tailEnd/>
          </a:ln>
        </p:spPr>
        <p:txBody>
          <a:bodyPr wrap="square">
            <a:prstTxWarp prst="textNoShape">
              <a:avLst/>
            </a:prstTxWarp>
            <a:spAutoFit/>
          </a:bodyPr>
          <a:lstStyle/>
          <a:p>
            <a:pPr marL="457200" indent="-457200">
              <a:spcAft>
                <a:spcPts val="600"/>
              </a:spcAft>
              <a:buFont typeface="Arial"/>
              <a:buChar char="•"/>
            </a:pPr>
            <a:r>
              <a:rPr lang="en-US" sz="2000" dirty="0" smtClean="0">
                <a:latin typeface="Helvetica"/>
                <a:cs typeface="Helvetica"/>
              </a:rPr>
              <a:t>Search with filters will be added in the near future</a:t>
            </a:r>
          </a:p>
          <a:p>
            <a:pPr marL="457200" indent="-457200">
              <a:spcAft>
                <a:spcPts val="600"/>
              </a:spcAft>
              <a:buFont typeface="Arial"/>
              <a:buChar char="•"/>
            </a:pPr>
            <a:r>
              <a:rPr lang="en-US" sz="2000" dirty="0" smtClean="0">
                <a:latin typeface="Helvetica"/>
                <a:cs typeface="Helvetica"/>
              </a:rPr>
              <a:t>More data export options</a:t>
            </a:r>
          </a:p>
          <a:p>
            <a:pPr marL="457200" indent="-457200">
              <a:spcAft>
                <a:spcPts val="600"/>
              </a:spcAft>
              <a:buFont typeface="Arial"/>
              <a:buChar char="•"/>
            </a:pPr>
            <a:r>
              <a:rPr lang="en-US" sz="2000" dirty="0" smtClean="0">
                <a:latin typeface="Helvetica"/>
                <a:cs typeface="Helvetica"/>
              </a:rPr>
              <a:t>Clear flags indicating data quality</a:t>
            </a:r>
          </a:p>
          <a:p>
            <a:pPr marL="457200" indent="-457200">
              <a:spcAft>
                <a:spcPts val="600"/>
              </a:spcAft>
              <a:buFont typeface="Arial"/>
              <a:buChar char="•"/>
            </a:pPr>
            <a:endParaRPr lang="en-US" sz="2000" dirty="0" smtClean="0">
              <a:latin typeface="Helvetica"/>
              <a:cs typeface="Helvetic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4-05-15 at 9.09.25 PM.png"/>
          <p:cNvPicPr>
            <a:picLocks noChangeAspect="1"/>
          </p:cNvPicPr>
          <p:nvPr/>
        </p:nvPicPr>
        <p:blipFill>
          <a:blip r:embed="rId3"/>
          <a:stretch>
            <a:fillRect/>
          </a:stretch>
        </p:blipFill>
        <p:spPr>
          <a:xfrm>
            <a:off x="570963" y="603944"/>
            <a:ext cx="8101073" cy="5943600"/>
          </a:xfrm>
          <a:prstGeom prst="rect">
            <a:avLst/>
          </a:prstGeom>
        </p:spPr>
      </p:pic>
      <p:sp>
        <p:nvSpPr>
          <p:cNvPr id="3" name="Rectangle 2"/>
          <p:cNvSpPr>
            <a:spLocks noChangeArrowheads="1"/>
          </p:cNvSpPr>
          <p:nvPr/>
        </p:nvSpPr>
        <p:spPr bwMode="auto">
          <a:xfrm>
            <a:off x="1" y="0"/>
            <a:ext cx="9144000" cy="61876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2200" dirty="0" smtClean="0">
                <a:solidFill>
                  <a:srgbClr val="464646"/>
                </a:solidFill>
              </a:rPr>
              <a:t>Space Weather Web Tools from CCMC/SWRC:</a:t>
            </a:r>
            <a:endParaRPr lang="en-US" sz="2200" dirty="0">
              <a:solidFill>
                <a:srgbClr val="464646"/>
              </a:solidFill>
            </a:endParaRPr>
          </a:p>
        </p:txBody>
      </p:sp>
      <p:sp>
        <p:nvSpPr>
          <p:cNvPr id="4" name="TextBox 3"/>
          <p:cNvSpPr txBox="1"/>
          <p:nvPr/>
        </p:nvSpPr>
        <p:spPr>
          <a:xfrm>
            <a:off x="4526630" y="5935373"/>
            <a:ext cx="4617370" cy="646331"/>
          </a:xfrm>
          <a:prstGeom prst="rect">
            <a:avLst/>
          </a:prstGeom>
          <a:noFill/>
        </p:spPr>
        <p:txBody>
          <a:bodyPr wrap="none" rtlCol="0">
            <a:spAutoFit/>
          </a:bodyPr>
          <a:lstStyle/>
          <a:p>
            <a:r>
              <a:rPr lang="en-US" dirty="0" smtClean="0">
                <a:latin typeface="Courier"/>
                <a:cs typeface="Courier"/>
                <a:hlinkClick r:id="rId4"/>
              </a:rPr>
              <a:t>http://kauai.ccmc.gsfc.nasa.gov/</a:t>
            </a:r>
            <a:endParaRPr lang="en-US" dirty="0" smtClean="0">
              <a:latin typeface="Courier"/>
              <a:cs typeface="Courier"/>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0" y="0"/>
            <a:ext cx="8442617" cy="12339321"/>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4-05-15 at 9.09.25 PM.png"/>
          <p:cNvPicPr>
            <a:picLocks noChangeAspect="1"/>
          </p:cNvPicPr>
          <p:nvPr/>
        </p:nvPicPr>
        <p:blipFill>
          <a:blip r:embed="rId3"/>
          <a:stretch>
            <a:fillRect/>
          </a:stretch>
        </p:blipFill>
        <p:spPr>
          <a:xfrm>
            <a:off x="570963" y="603944"/>
            <a:ext cx="8101073" cy="5943600"/>
          </a:xfrm>
          <a:prstGeom prst="rect">
            <a:avLst/>
          </a:prstGeom>
        </p:spPr>
      </p:pic>
      <p:sp>
        <p:nvSpPr>
          <p:cNvPr id="3" name="Rectangle 2"/>
          <p:cNvSpPr>
            <a:spLocks noChangeArrowheads="1"/>
          </p:cNvSpPr>
          <p:nvPr/>
        </p:nvSpPr>
        <p:spPr bwMode="auto">
          <a:xfrm>
            <a:off x="1" y="0"/>
            <a:ext cx="9144000" cy="61876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2200" dirty="0" smtClean="0">
                <a:solidFill>
                  <a:srgbClr val="464646"/>
                </a:solidFill>
              </a:rPr>
              <a:t>Space Weather Web Tools from CCMC/SWRC:</a:t>
            </a:r>
            <a:endParaRPr lang="en-US" sz="2200" dirty="0">
              <a:solidFill>
                <a:srgbClr val="464646"/>
              </a:solidFill>
            </a:endParaRPr>
          </a:p>
        </p:txBody>
      </p:sp>
      <p:sp>
        <p:nvSpPr>
          <p:cNvPr id="4" name="TextBox 3"/>
          <p:cNvSpPr txBox="1"/>
          <p:nvPr/>
        </p:nvSpPr>
        <p:spPr>
          <a:xfrm>
            <a:off x="4526630" y="5935373"/>
            <a:ext cx="4617370" cy="646331"/>
          </a:xfrm>
          <a:prstGeom prst="rect">
            <a:avLst/>
          </a:prstGeom>
          <a:noFill/>
        </p:spPr>
        <p:txBody>
          <a:bodyPr wrap="none" rtlCol="0">
            <a:spAutoFit/>
          </a:bodyPr>
          <a:lstStyle/>
          <a:p>
            <a:r>
              <a:rPr lang="en-US" dirty="0" smtClean="0">
                <a:latin typeface="Courier"/>
                <a:cs typeface="Courier"/>
                <a:hlinkClick r:id="rId4"/>
              </a:rPr>
              <a:t>http://kauai.ccmc.gsfc.nasa.gov/</a:t>
            </a:r>
            <a:endParaRPr lang="en-US" dirty="0" smtClean="0">
              <a:latin typeface="Courier"/>
              <a:cs typeface="Courier"/>
            </a:endParaRPr>
          </a:p>
          <a:p>
            <a:endParaRPr lang="en-US" dirty="0"/>
          </a:p>
        </p:txBody>
      </p:sp>
      <p:sp>
        <p:nvSpPr>
          <p:cNvPr id="7" name="Oval 6"/>
          <p:cNvSpPr/>
          <p:nvPr/>
        </p:nvSpPr>
        <p:spPr>
          <a:xfrm>
            <a:off x="4555176" y="1372645"/>
            <a:ext cx="4116860" cy="2061254"/>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37A912-2B85-BA41-B280-1DCA3C7942E1}" type="slidenum">
              <a:rPr lang="en-US" smtClean="0"/>
              <a:pPr/>
              <a:t>4</a:t>
            </a:fld>
            <a:endParaRPr lang="en-US" dirty="0"/>
          </a:p>
        </p:txBody>
      </p:sp>
      <p:sp>
        <p:nvSpPr>
          <p:cNvPr id="7" name="TextBox 3"/>
          <p:cNvSpPr txBox="1">
            <a:spLocks noChangeArrowheads="1"/>
          </p:cNvSpPr>
          <p:nvPr/>
        </p:nvSpPr>
        <p:spPr bwMode="auto">
          <a:xfrm>
            <a:off x="790514" y="1487212"/>
            <a:ext cx="6167555" cy="4170372"/>
          </a:xfrm>
          <a:prstGeom prst="rect">
            <a:avLst/>
          </a:prstGeom>
          <a:noFill/>
          <a:ln w="9525">
            <a:noFill/>
            <a:miter lim="800000"/>
            <a:headEnd/>
            <a:tailEnd/>
          </a:ln>
        </p:spPr>
        <p:txBody>
          <a:bodyPr wrap="square">
            <a:prstTxWarp prst="textNoShape">
              <a:avLst/>
            </a:prstTxWarp>
            <a:spAutoFit/>
          </a:bodyPr>
          <a:lstStyle/>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Blogs for </a:t>
            </a:r>
            <a:r>
              <a:rPr lang="en-US" sz="2000" dirty="0" smtClean="0">
                <a:solidFill>
                  <a:srgbClr val="323232"/>
                </a:solidFill>
                <a:latin typeface="Helvetica"/>
                <a:ea typeface="Times New Roman" pitchFamily="-109" charset="0"/>
                <a:cs typeface="Helvetica"/>
                <a:sym typeface="Times New Roman" pitchFamily="-109" charset="0"/>
              </a:rPr>
              <a:t>Daily </a:t>
            </a:r>
            <a:r>
              <a:rPr lang="en-US" sz="2000" dirty="0" smtClean="0">
                <a:solidFill>
                  <a:srgbClr val="323232"/>
                </a:solidFill>
                <a:latin typeface="Helvetica"/>
                <a:ea typeface="Times New Roman" pitchFamily="-109" charset="0"/>
                <a:cs typeface="Helvetica"/>
                <a:sym typeface="Times New Roman" pitchFamily="-109" charset="0"/>
              </a:rPr>
              <a:t>space weather activity</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Difficult to Search</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Difficult to describe a chain of events</a:t>
            </a:r>
          </a:p>
          <a:p>
            <a:pPr marL="588963" lvl="1" indent="-131763">
              <a:spcAft>
                <a:spcPts val="600"/>
              </a:spcAft>
              <a:buClr>
                <a:srgbClr val="000000"/>
              </a:buClr>
              <a:buSzPct val="100000"/>
              <a:buFont typeface="Arial" pitchFamily="-109" charset="0"/>
              <a:buChar char="•"/>
            </a:pPr>
            <a:r>
              <a:rPr lang="en-US" sz="2000" dirty="0">
                <a:solidFill>
                  <a:srgbClr val="323232"/>
                </a:solidFill>
                <a:latin typeface="Helvetica"/>
                <a:ea typeface="Times New Roman" pitchFamily="-109" charset="0"/>
                <a:cs typeface="Helvetica"/>
                <a:sym typeface="Times New Roman" pitchFamily="-109" charset="0"/>
              </a:rPr>
              <a:t>Difficult to </a:t>
            </a:r>
            <a:r>
              <a:rPr lang="en-US" sz="2000" dirty="0" smtClean="0">
                <a:solidFill>
                  <a:srgbClr val="323232"/>
                </a:solidFill>
                <a:latin typeface="Helvetica"/>
                <a:ea typeface="Times New Roman" pitchFamily="-109" charset="0"/>
                <a:cs typeface="Helvetica"/>
                <a:sym typeface="Times New Roman" pitchFamily="-109" charset="0"/>
              </a:rPr>
              <a:t>disseminate</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What we want to get away from: </a:t>
            </a:r>
            <a:r>
              <a:rPr lang="en-US" sz="2000" dirty="0">
                <a:solidFill>
                  <a:srgbClr val="323232"/>
                </a:solidFill>
                <a:latin typeface="Helvetica"/>
                <a:ea typeface="Times New Roman" pitchFamily="-109" charset="0"/>
                <a:cs typeface="Helvetica"/>
                <a:sym typeface="Times New Roman" pitchFamily="-109" charset="0"/>
                <a:hlinkClick r:id="rId3"/>
              </a:rPr>
              <a:t>http://</a:t>
            </a:r>
            <a:r>
              <a:rPr lang="en-US" sz="2000" dirty="0" smtClean="0">
                <a:solidFill>
                  <a:srgbClr val="323232"/>
                </a:solidFill>
                <a:latin typeface="Helvetica"/>
                <a:ea typeface="Times New Roman" pitchFamily="-109" charset="0"/>
                <a:cs typeface="Helvetica"/>
                <a:sym typeface="Times New Roman" pitchFamily="-109" charset="0"/>
                <a:hlinkClick r:id="rId3"/>
              </a:rPr>
              <a:t>screencast.com/t/750Ci2aKM</a:t>
            </a: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Static email lists for notifications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Manually generated following templates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Tedious and Error-prone </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sz="2000" dirty="0" smtClean="0">
              <a:latin typeface="Helvetica"/>
              <a:cs typeface="Helvetica"/>
            </a:endParaRPr>
          </a:p>
        </p:txBody>
      </p:sp>
      <p:sp>
        <p:nvSpPr>
          <p:cNvPr id="13" name="Rectangle 12"/>
          <p:cNvSpPr>
            <a:spLocks noChangeArrowheads="1"/>
          </p:cNvSpPr>
          <p:nvPr/>
        </p:nvSpPr>
        <p:spPr bwMode="auto">
          <a:xfrm>
            <a:off x="74083" y="0"/>
            <a:ext cx="8842657" cy="184922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5000" dirty="0">
                <a:solidFill>
                  <a:srgbClr val="464646"/>
                </a:solidFill>
              </a:rPr>
              <a:t>Before DONKI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37A912-2B85-BA41-B280-1DCA3C7942E1}" type="slidenum">
              <a:rPr lang="en-US" smtClean="0"/>
              <a:pPr/>
              <a:t>5</a:t>
            </a:fld>
            <a:endParaRPr lang="en-US" dirty="0"/>
          </a:p>
        </p:txBody>
      </p:sp>
      <p:sp>
        <p:nvSpPr>
          <p:cNvPr id="7" name="TextBox 3"/>
          <p:cNvSpPr txBox="1">
            <a:spLocks noChangeArrowheads="1"/>
          </p:cNvSpPr>
          <p:nvPr/>
        </p:nvSpPr>
        <p:spPr bwMode="auto">
          <a:xfrm>
            <a:off x="207775" y="1269854"/>
            <a:ext cx="8883305" cy="6047808"/>
          </a:xfrm>
          <a:prstGeom prst="rect">
            <a:avLst/>
          </a:prstGeom>
          <a:noFill/>
          <a:ln w="9525">
            <a:noFill/>
            <a:miter lim="800000"/>
            <a:headEnd/>
            <a:tailEnd/>
          </a:ln>
        </p:spPr>
        <p:txBody>
          <a:bodyPr wrap="square">
            <a:prstTxWarp prst="textNoShape">
              <a:avLst/>
            </a:prstTxWarp>
            <a:spAutoFit/>
          </a:bodyPr>
          <a:lstStyle/>
          <a:p>
            <a:pPr marL="131763" lvl="0" indent="-131763">
              <a:spcAft>
                <a:spcPts val="600"/>
              </a:spcAft>
              <a:buClr>
                <a:srgbClr val="000000"/>
              </a:buClr>
              <a:buSzPct val="100000"/>
              <a:buFont typeface="Arial"/>
              <a:buChar char="•"/>
            </a:pPr>
            <a:r>
              <a:rPr lang="en-US" altLang="en-US" sz="1900" dirty="0" smtClean="0">
                <a:cs typeface="Times New Roman" pitchFamily="18" charset="0"/>
              </a:rPr>
              <a:t>Catalog of space weather </a:t>
            </a:r>
            <a:r>
              <a:rPr lang="en-US" altLang="en-US" sz="1900" dirty="0" smtClean="0">
                <a:cs typeface="Times New Roman" pitchFamily="18" charset="0"/>
              </a:rPr>
              <a:t>phenomena.</a:t>
            </a:r>
          </a:p>
          <a:p>
            <a:pPr marL="131763" lvl="0" indent="-131763">
              <a:spcAft>
                <a:spcPts val="600"/>
              </a:spcAft>
              <a:buClr>
                <a:srgbClr val="000000"/>
              </a:buClr>
              <a:buSzPct val="100000"/>
              <a:buFont typeface="Arial"/>
              <a:buChar char="•"/>
            </a:pPr>
            <a:r>
              <a:rPr lang="en-US" sz="1900" dirty="0" smtClean="0">
                <a:cs typeface="Calibri"/>
              </a:rPr>
              <a:t>Chronicles the daily </a:t>
            </a:r>
            <a:r>
              <a:rPr lang="en-US" altLang="en-US" sz="1900" dirty="0" smtClean="0">
                <a:cs typeface="Times New Roman" pitchFamily="18" charset="0"/>
              </a:rPr>
              <a:t>interpretations </a:t>
            </a:r>
            <a:r>
              <a:rPr lang="en-US" sz="1900" dirty="0" smtClean="0">
                <a:cs typeface="Calibri"/>
              </a:rPr>
              <a:t>of </a:t>
            </a:r>
            <a:r>
              <a:rPr lang="en-US" sz="1900" dirty="0" smtClean="0">
                <a:cs typeface="Calibri"/>
              </a:rPr>
              <a:t>space weather </a:t>
            </a:r>
            <a:r>
              <a:rPr lang="en-US" sz="1900" dirty="0" smtClean="0">
                <a:cs typeface="Calibri"/>
              </a:rPr>
              <a:t>observations</a:t>
            </a:r>
            <a:r>
              <a:rPr lang="en-US" altLang="en-US" sz="1900" dirty="0" smtClean="0">
                <a:cs typeface="Times New Roman" pitchFamily="18" charset="0"/>
              </a:rPr>
              <a:t>, </a:t>
            </a:r>
            <a:r>
              <a:rPr lang="en-US" altLang="en-US" sz="1900" dirty="0" smtClean="0">
                <a:cs typeface="Times New Roman" pitchFamily="18" charset="0"/>
              </a:rPr>
              <a:t>simulation results,</a:t>
            </a:r>
            <a:r>
              <a:rPr lang="en-US" altLang="en-US" sz="1900" dirty="0" smtClean="0">
                <a:cs typeface="Times New Roman" pitchFamily="18" charset="0"/>
              </a:rPr>
              <a:t> forecasting analysis, and notifications.</a:t>
            </a:r>
            <a:endParaRPr lang="en-US" sz="1900" dirty="0" smtClean="0">
              <a:latin typeface="Calibri"/>
              <a:cs typeface="Calibri"/>
            </a:endParaRPr>
          </a:p>
          <a:p>
            <a:pPr marL="131763" indent="-131763">
              <a:spcAft>
                <a:spcPts val="600"/>
              </a:spcAft>
              <a:buClr>
                <a:srgbClr val="000000"/>
              </a:buClr>
              <a:buSzPct val="100000"/>
              <a:buFont typeface="Arial"/>
              <a:buChar char="•"/>
            </a:pPr>
            <a:r>
              <a:rPr lang="en-US" sz="1900" dirty="0" smtClean="0">
                <a:latin typeface="Calibri"/>
                <a:cs typeface="Calibri"/>
              </a:rPr>
              <a:t>K</a:t>
            </a:r>
            <a:r>
              <a:rPr lang="en-US" sz="1900" kern="0" dirty="0" smtClean="0">
                <a:ea typeface="Helvetica Neue" pitchFamily="-83" charset="0"/>
                <a:cs typeface="Apple Casual"/>
              </a:rPr>
              <a:t>ey </a:t>
            </a:r>
            <a:r>
              <a:rPr lang="en-US" sz="1900" kern="0" dirty="0" smtClean="0">
                <a:ea typeface="Helvetica Neue" pitchFamily="-83" charset="0"/>
                <a:cs typeface="Apple Casual"/>
              </a:rPr>
              <a:t>component of the forecaster tool suite, developed to address space weather needs of NASA </a:t>
            </a:r>
            <a:r>
              <a:rPr lang="en-US" sz="1900" kern="0" dirty="0" smtClean="0">
                <a:ea typeface="Helvetica Neue" pitchFamily="-83" charset="0"/>
                <a:cs typeface="Apple Casual"/>
              </a:rPr>
              <a:t>missions</a:t>
            </a:r>
            <a:r>
              <a:rPr lang="en-US" sz="1900" dirty="0" smtClean="0">
                <a:latin typeface="Calibri"/>
                <a:cs typeface="Calibri"/>
              </a:rPr>
              <a:t>.</a:t>
            </a:r>
          </a:p>
          <a:p>
            <a:pPr marL="131763" indent="-131763">
              <a:spcAft>
                <a:spcPts val="600"/>
              </a:spcAft>
              <a:buClr>
                <a:srgbClr val="000000"/>
              </a:buClr>
              <a:buSzPct val="100000"/>
              <a:buFont typeface="Arial"/>
              <a:buChar char="•"/>
            </a:pPr>
            <a:r>
              <a:rPr lang="en-US" sz="1900" kern="0" dirty="0" smtClean="0">
                <a:ea typeface="Helvetica Neue" pitchFamily="-83" charset="0"/>
                <a:cs typeface="Apple Casual"/>
              </a:rPr>
              <a:t>Online </a:t>
            </a:r>
            <a:r>
              <a:rPr lang="en-US" sz="1900" kern="0" dirty="0" smtClean="0">
                <a:ea typeface="Helvetica Neue" pitchFamily="-83" charset="0"/>
                <a:cs typeface="Apple Casual"/>
              </a:rPr>
              <a:t>tool for dissemination </a:t>
            </a:r>
            <a:r>
              <a:rPr lang="en-US" altLang="en-US" sz="1900" dirty="0" smtClean="0">
                <a:cs typeface="Times New Roman" pitchFamily="18" charset="0"/>
              </a:rPr>
              <a:t>of forecasts, notifications,</a:t>
            </a:r>
            <a:r>
              <a:rPr lang="en-US" sz="1900" kern="0" dirty="0" smtClean="0">
                <a:ea typeface="Helvetica Neue" pitchFamily="-83" charset="0"/>
                <a:cs typeface="Apple Casual"/>
              </a:rPr>
              <a:t> and archiving event-focused </a:t>
            </a:r>
            <a:r>
              <a:rPr lang="en-US" sz="1900" kern="0" dirty="0" smtClean="0">
                <a:ea typeface="Helvetica Neue" pitchFamily="-83" charset="0"/>
                <a:cs typeface="Apple Casual"/>
              </a:rPr>
              <a:t>information</a:t>
            </a:r>
            <a:r>
              <a:rPr lang="en-US" sz="1900" kern="0" dirty="0" smtClean="0">
                <a:latin typeface="Apple Casual"/>
                <a:ea typeface="Helvetica Neue" pitchFamily="-83" charset="0"/>
                <a:cs typeface="Apple Casual"/>
              </a:rPr>
              <a:t> (</a:t>
            </a:r>
            <a:r>
              <a:rPr lang="en-US" sz="1900" dirty="0" smtClean="0">
                <a:latin typeface="Calibri"/>
                <a:cs typeface="Calibri"/>
              </a:rPr>
              <a:t>a</a:t>
            </a:r>
            <a:r>
              <a:rPr lang="en-US" sz="1900" dirty="0" smtClean="0">
                <a:latin typeface="Calibri"/>
                <a:cs typeface="Calibri"/>
              </a:rPr>
              <a:t>utomatic </a:t>
            </a:r>
            <a:r>
              <a:rPr lang="en-US" sz="1900" dirty="0" smtClean="0">
                <a:latin typeface="Calibri"/>
                <a:cs typeface="Calibri"/>
              </a:rPr>
              <a:t>dissemination</a:t>
            </a:r>
            <a:r>
              <a:rPr lang="en-US" sz="1900" dirty="0" smtClean="0">
                <a:latin typeface="Calibri"/>
                <a:cs typeface="Calibri"/>
              </a:rPr>
              <a:t> coming soon)</a:t>
            </a:r>
            <a:endParaRPr lang="en-US" sz="1900" dirty="0" smtClean="0"/>
          </a:p>
          <a:p>
            <a:pPr marL="131763" indent="-131763">
              <a:spcAft>
                <a:spcPts val="600"/>
              </a:spcAft>
              <a:buFont typeface="Arial"/>
              <a:buChar char="•"/>
            </a:pPr>
            <a:r>
              <a:rPr lang="en-US" sz="1900" dirty="0" smtClean="0"/>
              <a:t>Intelligent </a:t>
            </a:r>
            <a:r>
              <a:rPr lang="en-US" sz="1900" dirty="0"/>
              <a:t>linkages, relationships, cause-and-effects between space weather </a:t>
            </a:r>
            <a:r>
              <a:rPr lang="en-US" sz="1900" dirty="0" smtClean="0"/>
              <a:t>activities</a:t>
            </a:r>
            <a:endParaRPr lang="en-US" sz="1900" dirty="0" smtClean="0">
              <a:solidFill>
                <a:schemeClr val="tx1"/>
              </a:solidFill>
            </a:endParaRPr>
          </a:p>
          <a:p>
            <a:pPr marL="131763" indent="-131763">
              <a:spcAft>
                <a:spcPts val="600"/>
              </a:spcAft>
              <a:buClr>
                <a:srgbClr val="000000"/>
              </a:buClr>
              <a:buSzPct val="100000"/>
              <a:buFont typeface="Arial"/>
              <a:buChar char="•"/>
            </a:pPr>
            <a:r>
              <a:rPr lang="en-US" sz="1900" dirty="0" smtClean="0">
                <a:solidFill>
                  <a:schemeClr val="tx1"/>
                </a:solidFill>
              </a:rPr>
              <a:t>Comprehensive search functionality to support </a:t>
            </a:r>
            <a:r>
              <a:rPr lang="en-US" sz="1900" b="1" dirty="0" smtClean="0">
                <a:solidFill>
                  <a:schemeClr val="tx1"/>
                </a:solidFill>
              </a:rPr>
              <a:t>anomaly resolution </a:t>
            </a:r>
            <a:r>
              <a:rPr lang="en-US" sz="1900" dirty="0" smtClean="0">
                <a:solidFill>
                  <a:schemeClr val="tx1"/>
                </a:solidFill>
              </a:rPr>
              <a:t>and </a:t>
            </a:r>
            <a:r>
              <a:rPr lang="en-US" sz="1900" b="1" dirty="0" smtClean="0">
                <a:solidFill>
                  <a:schemeClr val="tx1"/>
                </a:solidFill>
              </a:rPr>
              <a:t>space science research</a:t>
            </a:r>
            <a:r>
              <a:rPr lang="en-US" sz="1900" dirty="0" smtClean="0"/>
              <a:t>:</a:t>
            </a:r>
            <a:endParaRPr lang="en-US" sz="1900" dirty="0" smtClean="0">
              <a:solidFill>
                <a:schemeClr val="tx1"/>
              </a:solidFill>
            </a:endParaRPr>
          </a:p>
          <a:p>
            <a:pPr marL="588963" lvl="1" indent="-131763">
              <a:spcAft>
                <a:spcPts val="600"/>
              </a:spcAft>
              <a:buClr>
                <a:srgbClr val="000000"/>
              </a:buClr>
              <a:buSzPct val="100000"/>
              <a:buFont typeface="Arial"/>
              <a:buChar char="•"/>
            </a:pPr>
            <a:r>
              <a:rPr lang="en-US" sz="1900" dirty="0" smtClean="0"/>
              <a:t>Space </a:t>
            </a:r>
            <a:r>
              <a:rPr lang="en-US" sz="1900" dirty="0" smtClean="0"/>
              <a:t>weather activity archive (flares, </a:t>
            </a:r>
            <a:r>
              <a:rPr lang="en-US" sz="1900" dirty="0" smtClean="0"/>
              <a:t>CME parameters </a:t>
            </a:r>
            <a:r>
              <a:rPr lang="en-US" sz="1900" dirty="0" smtClean="0"/>
              <a:t>and simulation results, </a:t>
            </a:r>
            <a:r>
              <a:rPr lang="en-US" sz="1900" dirty="0" err="1" smtClean="0"/>
              <a:t>SEPs</a:t>
            </a:r>
            <a:r>
              <a:rPr lang="en-US" sz="1900" dirty="0" smtClean="0"/>
              <a:t>, geomagnetic </a:t>
            </a:r>
            <a:r>
              <a:rPr lang="en-US" sz="1900" dirty="0" smtClean="0"/>
              <a:t>storms, radiation belt enhancements) </a:t>
            </a:r>
            <a:r>
              <a:rPr lang="en-US" sz="1900" dirty="0" smtClean="0"/>
              <a:t>with links between activities</a:t>
            </a:r>
          </a:p>
          <a:p>
            <a:pPr marL="588963" lvl="1" indent="-131763">
              <a:spcAft>
                <a:spcPts val="600"/>
              </a:spcAft>
              <a:buClr>
                <a:srgbClr val="000000"/>
              </a:buClr>
              <a:buSzPct val="100000"/>
              <a:buFont typeface="Arial"/>
              <a:buChar char="•"/>
            </a:pPr>
            <a:r>
              <a:rPr lang="en-US" sz="1900" dirty="0" smtClean="0"/>
              <a:t>GSFC space weather</a:t>
            </a:r>
            <a:r>
              <a:rPr lang="en-US" sz="1900" dirty="0" smtClean="0"/>
              <a:t> </a:t>
            </a:r>
            <a:r>
              <a:rPr lang="en-US" sz="1900" dirty="0" smtClean="0"/>
              <a:t>notification</a:t>
            </a:r>
            <a:r>
              <a:rPr lang="en-US" sz="1900" dirty="0" smtClean="0"/>
              <a:t> </a:t>
            </a:r>
            <a:r>
              <a:rPr lang="en-US" sz="1900" dirty="0" smtClean="0"/>
              <a:t>and weekly report </a:t>
            </a:r>
            <a:r>
              <a:rPr lang="en-US" sz="1900" dirty="0" smtClean="0"/>
              <a:t>archive</a:t>
            </a:r>
            <a:endParaRPr lang="en-US" sz="1900" dirty="0" smtClean="0">
              <a:solidFill>
                <a:schemeClr val="tx1"/>
              </a:solidFill>
            </a:endParaRPr>
          </a:p>
          <a:p>
            <a:pPr marL="131763" indent="-131763">
              <a:spcAft>
                <a:spcPts val="600"/>
              </a:spcAft>
              <a:buFont typeface="Arial"/>
              <a:buChar char="•"/>
            </a:pPr>
            <a:r>
              <a:rPr lang="en-US" sz="1900" dirty="0" smtClean="0">
                <a:solidFill>
                  <a:schemeClr val="tx1"/>
                </a:solidFill>
              </a:rPr>
              <a:t>Enables remote participation by students, world-wide partners, model and forecasting technique developers</a:t>
            </a:r>
          </a:p>
          <a:p>
            <a:pPr marL="131763" indent="-131763">
              <a:buClr>
                <a:srgbClr val="000000"/>
              </a:buClr>
              <a:buSzPct val="100000"/>
              <a:buFont typeface="Arial" pitchFamily="-109" charset="0"/>
              <a:buChar char="•"/>
            </a:pPr>
            <a:endParaRPr lang="en-US" sz="1900" dirty="0" smtClean="0">
              <a:solidFill>
                <a:srgbClr val="323232"/>
              </a:solidFill>
              <a:latin typeface="Helvetica"/>
              <a:ea typeface="Times New Roman" pitchFamily="-109" charset="0"/>
              <a:cs typeface="Helvetica"/>
              <a:sym typeface="Times New Roman" pitchFamily="-109" charset="0"/>
            </a:endParaRPr>
          </a:p>
          <a:p>
            <a:pPr marL="457200" indent="-457200">
              <a:buFont typeface="Arial"/>
              <a:buChar char="•"/>
            </a:pPr>
            <a:endParaRPr lang="en-US" sz="1900" dirty="0" smtClean="0">
              <a:latin typeface="Helvetica"/>
              <a:cs typeface="Helvetica"/>
            </a:endParaRPr>
          </a:p>
        </p:txBody>
      </p:sp>
      <p:pic>
        <p:nvPicPr>
          <p:cNvPr id="5" name="Picture 4"/>
          <p:cNvPicPr>
            <a:picLocks noChangeAspect="1" noChangeArrowheads="1"/>
          </p:cNvPicPr>
          <p:nvPr/>
        </p:nvPicPr>
        <p:blipFill>
          <a:blip r:embed="rId3"/>
          <a:srcRect/>
          <a:stretch>
            <a:fillRect/>
          </a:stretch>
        </p:blipFill>
        <p:spPr bwMode="auto">
          <a:xfrm>
            <a:off x="126732" y="100257"/>
            <a:ext cx="1385884" cy="1188720"/>
          </a:xfrm>
          <a:prstGeom prst="rect">
            <a:avLst/>
          </a:prstGeom>
          <a:noFill/>
          <a:ln w="12700" cap="flat">
            <a:noFill/>
            <a:miter lim="800000"/>
            <a:headEnd/>
            <a:tailEnd/>
          </a:ln>
        </p:spPr>
      </p:pic>
      <p:sp>
        <p:nvSpPr>
          <p:cNvPr id="6" name="Rectangle 5"/>
          <p:cNvSpPr>
            <a:spLocks noChangeArrowheads="1"/>
          </p:cNvSpPr>
          <p:nvPr/>
        </p:nvSpPr>
        <p:spPr bwMode="auto">
          <a:xfrm>
            <a:off x="1292360" y="-1080044"/>
            <a:ext cx="15709900" cy="3441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pPr algn="l"/>
            <a:r>
              <a:rPr lang="en-US" sz="5600" dirty="0">
                <a:solidFill>
                  <a:srgbClr val="464646"/>
                </a:solidFill>
              </a:rPr>
              <a:t>DONKI</a:t>
            </a:r>
            <a:r>
              <a:rPr lang="en-US" sz="2500" dirty="0">
                <a:solidFill>
                  <a:srgbClr val="464646"/>
                </a:solidFill>
              </a:rPr>
              <a:t/>
            </a:r>
            <a:br>
              <a:rPr lang="en-US" sz="2500" dirty="0">
                <a:solidFill>
                  <a:srgbClr val="464646"/>
                </a:solidFill>
              </a:rPr>
            </a:br>
            <a:r>
              <a:rPr lang="en-US" sz="2500" dirty="0">
                <a:solidFill>
                  <a:srgbClr val="AE5700"/>
                </a:solidFill>
              </a:rPr>
              <a:t>Database of Notifications, Knowledge, and Information</a:t>
            </a:r>
          </a:p>
        </p:txBody>
      </p:sp>
      <p:sp>
        <p:nvSpPr>
          <p:cNvPr id="8" name="TextBox 7"/>
          <p:cNvSpPr txBox="1"/>
          <p:nvPr/>
        </p:nvSpPr>
        <p:spPr>
          <a:xfrm>
            <a:off x="3813557" y="6519446"/>
            <a:ext cx="5479285" cy="338554"/>
          </a:xfrm>
          <a:prstGeom prst="rect">
            <a:avLst/>
          </a:prstGeom>
          <a:noFill/>
        </p:spPr>
        <p:txBody>
          <a:bodyPr wrap="none" rtlCol="0">
            <a:spAutoFit/>
          </a:bodyPr>
          <a:lstStyle/>
          <a:p>
            <a:r>
              <a:rPr lang="en-US" sz="1600" dirty="0" smtClean="0">
                <a:latin typeface="Courier"/>
                <a:cs typeface="Courier"/>
                <a:hlinkClick r:id="rId4"/>
              </a:rPr>
              <a:t>Demo: http://kauai.ccmc.gsfc.nasa.gov/DONKI</a:t>
            </a:r>
            <a:endParaRPr lang="en-US" sz="1600" dirty="0">
              <a:latin typeface="Courier"/>
              <a:cs typeface="Courie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4-01-15 at 9.09.52 PM.png"/>
          <p:cNvPicPr>
            <a:picLocks noChangeAspect="1"/>
          </p:cNvPicPr>
          <p:nvPr/>
        </p:nvPicPr>
        <p:blipFill>
          <a:blip r:embed="rId3"/>
          <a:stretch>
            <a:fillRect/>
          </a:stretch>
        </p:blipFill>
        <p:spPr>
          <a:xfrm>
            <a:off x="-1" y="2091119"/>
            <a:ext cx="7958885" cy="1741006"/>
          </a:xfrm>
          <a:prstGeom prst="rect">
            <a:avLst/>
          </a:prstGeom>
        </p:spPr>
      </p:pic>
      <p:sp>
        <p:nvSpPr>
          <p:cNvPr id="8" name="TextBox 7"/>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0" name="Picture 9"/>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12" name="Rectangle 11"/>
          <p:cNvSpPr/>
          <p:nvPr/>
        </p:nvSpPr>
        <p:spPr>
          <a:xfrm>
            <a:off x="206245" y="2909290"/>
            <a:ext cx="2359152" cy="18288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5400000">
            <a:off x="1074607" y="1856311"/>
            <a:ext cx="1660901" cy="445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7569" y="602057"/>
            <a:ext cx="4628415" cy="646331"/>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Click here to get started searching the database </a:t>
            </a:r>
          </a:p>
          <a:p>
            <a:r>
              <a:rPr lang="en-US" dirty="0" smtClean="0"/>
              <a:t>by space weather activity type and date</a:t>
            </a:r>
            <a:endParaRPr lang="en-US" dirty="0"/>
          </a:p>
        </p:txBody>
      </p:sp>
      <p:cxnSp>
        <p:nvCxnSpPr>
          <p:cNvPr id="21" name="Straight Arrow Connector 20"/>
          <p:cNvCxnSpPr/>
          <p:nvPr/>
        </p:nvCxnSpPr>
        <p:spPr>
          <a:xfrm rot="5400000">
            <a:off x="6754785" y="2328518"/>
            <a:ext cx="12049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360928" y="1357496"/>
            <a:ext cx="1926955" cy="369332"/>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Choose event type</a:t>
            </a:r>
            <a:endParaRPr lang="en-US" dirty="0"/>
          </a:p>
        </p:txBody>
      </p:sp>
      <p:cxnSp>
        <p:nvCxnSpPr>
          <p:cNvPr id="24" name="Straight Arrow Connector 23"/>
          <p:cNvCxnSpPr/>
          <p:nvPr/>
        </p:nvCxnSpPr>
        <p:spPr>
          <a:xfrm flipV="1">
            <a:off x="4741325" y="3441325"/>
            <a:ext cx="1619603" cy="7816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741325" y="3212493"/>
            <a:ext cx="1619603" cy="100584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698261" y="3955314"/>
            <a:ext cx="2043064"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Select start and end date for search</a:t>
            </a:r>
          </a:p>
        </p:txBody>
      </p:sp>
      <p:pic>
        <p:nvPicPr>
          <p:cNvPr id="37" name="Picture 36" descr="Screen Shot 2014-01-15 at 10.25.20 PM.png"/>
          <p:cNvPicPr>
            <a:picLocks noChangeAspect="1"/>
          </p:cNvPicPr>
          <p:nvPr/>
        </p:nvPicPr>
        <p:blipFill>
          <a:blip r:embed="rId5"/>
          <a:stretch>
            <a:fillRect/>
          </a:stretch>
        </p:blipFill>
        <p:spPr>
          <a:xfrm>
            <a:off x="7105650" y="3107076"/>
            <a:ext cx="2038350" cy="1739900"/>
          </a:xfrm>
          <a:prstGeom prst="rect">
            <a:avLst/>
          </a:prstGeom>
        </p:spPr>
      </p:pic>
      <p:sp>
        <p:nvSpPr>
          <p:cNvPr id="39" name="TextBox 38"/>
          <p:cNvSpPr txBox="1"/>
          <p:nvPr/>
        </p:nvSpPr>
        <p:spPr>
          <a:xfrm>
            <a:off x="5375984" y="5069547"/>
            <a:ext cx="2433878"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example, Solar Energetic Particle (SEP), to see all SEP events above threshold values</a:t>
            </a:r>
          </a:p>
        </p:txBody>
      </p:sp>
      <p:cxnSp>
        <p:nvCxnSpPr>
          <p:cNvPr id="40" name="Straight Arrow Connector 39"/>
          <p:cNvCxnSpPr/>
          <p:nvPr/>
        </p:nvCxnSpPr>
        <p:spPr>
          <a:xfrm rot="5400000" flipH="1" flipV="1">
            <a:off x="6084706" y="4037749"/>
            <a:ext cx="1481817" cy="560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4-01-15 at 9.02.02 PM.png"/>
          <p:cNvPicPr>
            <a:picLocks noChangeAspect="1"/>
          </p:cNvPicPr>
          <p:nvPr/>
        </p:nvPicPr>
        <p:blipFill>
          <a:blip r:embed="rId3"/>
          <a:stretch>
            <a:fillRect/>
          </a:stretch>
        </p:blipFill>
        <p:spPr>
          <a:xfrm>
            <a:off x="361124" y="1547666"/>
            <a:ext cx="8369301" cy="3403600"/>
          </a:xfrm>
          <a:prstGeom prst="rect">
            <a:avLst/>
          </a:prstGeom>
        </p:spPr>
      </p:pic>
      <p:sp>
        <p:nvSpPr>
          <p:cNvPr id="5" name="TextBox 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6" name="Picture 5"/>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7" name="TextBox 6"/>
          <p:cNvSpPr txBox="1"/>
          <p:nvPr/>
        </p:nvSpPr>
        <p:spPr>
          <a:xfrm>
            <a:off x="6096486" y="1086001"/>
            <a:ext cx="3047514"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example, Solar Energetic Particle (SEP), lists all SEP events above threshold values at </a:t>
            </a:r>
            <a:r>
              <a:rPr lang="en-US" dirty="0" smtClean="0">
                <a:solidFill>
                  <a:srgbClr val="008000"/>
                </a:solidFill>
              </a:rPr>
              <a:t>various locations</a:t>
            </a:r>
            <a:r>
              <a:rPr lang="en-US" dirty="0" smtClean="0"/>
              <a:t>.</a:t>
            </a:r>
          </a:p>
        </p:txBody>
      </p:sp>
      <p:cxnSp>
        <p:nvCxnSpPr>
          <p:cNvPr id="8" name="Straight Arrow Connector 7"/>
          <p:cNvCxnSpPr>
            <a:stCxn id="7" idx="1"/>
          </p:cNvCxnSpPr>
          <p:nvPr/>
        </p:nvCxnSpPr>
        <p:spPr>
          <a:xfrm rot="10800000" flipV="1">
            <a:off x="5340674" y="1686166"/>
            <a:ext cx="755813" cy="463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6565962" y="2658310"/>
            <a:ext cx="894358"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775584" y="5584760"/>
            <a:ext cx="2555570" cy="646331"/>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All columns are </a:t>
            </a:r>
            <a:r>
              <a:rPr lang="en-US" i="1" dirty="0" err="1" smtClean="0"/>
              <a:t>sortable</a:t>
            </a:r>
            <a:r>
              <a:rPr lang="en-US" i="1" dirty="0" smtClean="0"/>
              <a:t>!</a:t>
            </a:r>
          </a:p>
          <a:p>
            <a:r>
              <a:rPr lang="en-US" i="1" dirty="0" smtClean="0"/>
              <a:t>(click column headings)</a:t>
            </a:r>
          </a:p>
        </p:txBody>
      </p:sp>
      <p:cxnSp>
        <p:nvCxnSpPr>
          <p:cNvPr id="26" name="Straight Arrow Connector 25"/>
          <p:cNvCxnSpPr/>
          <p:nvPr/>
        </p:nvCxnSpPr>
        <p:spPr>
          <a:xfrm rot="16200000" flipV="1">
            <a:off x="1525718" y="5048024"/>
            <a:ext cx="786603" cy="28687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2409310" y="5182193"/>
            <a:ext cx="786608" cy="158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474037" y="4798157"/>
            <a:ext cx="1421578" cy="78660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4331154" y="4798955"/>
            <a:ext cx="2431525" cy="78660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4-01-15 at 9.09.52 PM.png"/>
          <p:cNvPicPr>
            <a:picLocks noChangeAspect="1"/>
          </p:cNvPicPr>
          <p:nvPr/>
        </p:nvPicPr>
        <p:blipFill>
          <a:blip r:embed="rId3"/>
          <a:stretch>
            <a:fillRect/>
          </a:stretch>
        </p:blipFill>
        <p:spPr>
          <a:xfrm>
            <a:off x="-1" y="2091119"/>
            <a:ext cx="7958885" cy="1741006"/>
          </a:xfrm>
          <a:prstGeom prst="rect">
            <a:avLst/>
          </a:prstGeom>
        </p:spPr>
      </p:pic>
      <p:pic>
        <p:nvPicPr>
          <p:cNvPr id="4" name="Picture 3" descr="Screen Shot 2014-01-15 at 8.58.20 PM.png"/>
          <p:cNvPicPr>
            <a:picLocks noChangeAspect="1"/>
          </p:cNvPicPr>
          <p:nvPr/>
        </p:nvPicPr>
        <p:blipFill>
          <a:blip r:embed="rId4"/>
          <a:stretch>
            <a:fillRect/>
          </a:stretch>
        </p:blipFill>
        <p:spPr>
          <a:xfrm>
            <a:off x="7053405" y="3075244"/>
            <a:ext cx="2146300" cy="1803400"/>
          </a:xfrm>
          <a:prstGeom prst="rect">
            <a:avLst/>
          </a:prstGeom>
        </p:spPr>
      </p:pic>
      <p:sp>
        <p:nvSpPr>
          <p:cNvPr id="8" name="TextBox 7"/>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0" name="Picture 9"/>
          <p:cNvPicPr>
            <a:picLocks noChangeAspect="1" noChangeArrowheads="1"/>
          </p:cNvPicPr>
          <p:nvPr/>
        </p:nvPicPr>
        <p:blipFill>
          <a:blip r:embed="rId5"/>
          <a:srcRect/>
          <a:stretch>
            <a:fillRect/>
          </a:stretch>
        </p:blipFill>
        <p:spPr bwMode="auto">
          <a:xfrm>
            <a:off x="8287883" y="6075899"/>
            <a:ext cx="911822" cy="782101"/>
          </a:xfrm>
          <a:prstGeom prst="rect">
            <a:avLst/>
          </a:prstGeom>
          <a:noFill/>
          <a:ln w="12700" cap="flat">
            <a:noFill/>
            <a:miter lim="800000"/>
            <a:headEnd/>
            <a:tailEnd/>
          </a:ln>
        </p:spPr>
      </p:pic>
      <p:sp>
        <p:nvSpPr>
          <p:cNvPr id="16" name="TextBox 15"/>
          <p:cNvSpPr txBox="1"/>
          <p:nvPr/>
        </p:nvSpPr>
        <p:spPr>
          <a:xfrm>
            <a:off x="3462752" y="5091259"/>
            <a:ext cx="3408478"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another example, select “WSA-</a:t>
            </a:r>
            <a:r>
              <a:rPr lang="en-US" dirty="0" err="1" smtClean="0"/>
              <a:t>ENLIL+Cone</a:t>
            </a:r>
            <a:r>
              <a:rPr lang="en-US" dirty="0" smtClean="0"/>
              <a:t> Model” to see all CME simulations in a certain date range.</a:t>
            </a:r>
          </a:p>
        </p:txBody>
      </p:sp>
      <p:cxnSp>
        <p:nvCxnSpPr>
          <p:cNvPr id="17" name="Straight Arrow Connector 16"/>
          <p:cNvCxnSpPr/>
          <p:nvPr/>
        </p:nvCxnSpPr>
        <p:spPr>
          <a:xfrm rot="5400000" flipH="1" flipV="1">
            <a:off x="6192878" y="4198166"/>
            <a:ext cx="347377" cy="14170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4-01-15 at 10.44.29 PM.png"/>
          <p:cNvPicPr>
            <a:picLocks noChangeAspect="1"/>
          </p:cNvPicPr>
          <p:nvPr/>
        </p:nvPicPr>
        <p:blipFill>
          <a:blip r:embed="rId3"/>
          <a:stretch>
            <a:fillRect/>
          </a:stretch>
        </p:blipFill>
        <p:spPr>
          <a:xfrm>
            <a:off x="-11141" y="44560"/>
            <a:ext cx="9144000" cy="6835776"/>
          </a:xfrm>
          <a:prstGeom prst="rect">
            <a:avLst/>
          </a:prstGeom>
        </p:spPr>
      </p:pic>
      <p:sp>
        <p:nvSpPr>
          <p:cNvPr id="5" name="TextBox 4"/>
          <p:cNvSpPr txBox="1"/>
          <p:nvPr/>
        </p:nvSpPr>
        <p:spPr>
          <a:xfrm>
            <a:off x="4576855" y="44560"/>
            <a:ext cx="2497699"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Selecting “WSA-</a:t>
            </a:r>
            <a:r>
              <a:rPr lang="en-US" dirty="0" err="1" smtClean="0"/>
              <a:t>ENLIL+Cone</a:t>
            </a:r>
            <a:r>
              <a:rPr lang="en-US" dirty="0" smtClean="0"/>
              <a:t> Model” lists all CME simulations in a </a:t>
            </a:r>
            <a:r>
              <a:rPr lang="en-US" dirty="0" smtClean="0">
                <a:solidFill>
                  <a:srgbClr val="008000"/>
                </a:solidFill>
              </a:rPr>
              <a:t>certain date range</a:t>
            </a:r>
            <a:r>
              <a:rPr lang="en-US" dirty="0" smtClean="0"/>
              <a:t>.</a:t>
            </a:r>
          </a:p>
        </p:txBody>
      </p:sp>
      <p:cxnSp>
        <p:nvCxnSpPr>
          <p:cNvPr id="6" name="Straight Arrow Connector 5"/>
          <p:cNvCxnSpPr/>
          <p:nvPr/>
        </p:nvCxnSpPr>
        <p:spPr>
          <a:xfrm rot="10800000" flipV="1">
            <a:off x="3676543" y="189378"/>
            <a:ext cx="900313" cy="3119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a:off x="3676543" y="902333"/>
            <a:ext cx="944878" cy="16709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359420" y="44560"/>
            <a:ext cx="1773439" cy="1200329"/>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All columns are </a:t>
            </a:r>
            <a:r>
              <a:rPr lang="en-US" i="1" dirty="0" err="1" smtClean="0"/>
              <a:t>sortable</a:t>
            </a:r>
            <a:r>
              <a:rPr lang="en-US" i="1" dirty="0" smtClean="0"/>
              <a:t>!</a:t>
            </a:r>
          </a:p>
          <a:p>
            <a:r>
              <a:rPr lang="en-US" i="1" dirty="0" smtClean="0"/>
              <a:t>(click column headings)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TotalTime>
  <Words>2313</Words>
  <Application>Microsoft Macintosh PowerPoint</Application>
  <PresentationFormat>On-screen Show (4:3)</PresentationFormat>
  <Paragraphs>207</Paragraphs>
  <Slides>20</Slides>
  <Notes>20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Mona</dc:creator>
  <cp:lastModifiedBy>Mona</cp:lastModifiedBy>
  <cp:revision>17</cp:revision>
  <dcterms:created xsi:type="dcterms:W3CDTF">2014-05-16T00:48:33Z</dcterms:created>
  <dcterms:modified xsi:type="dcterms:W3CDTF">2014-05-16T02:39:58Z</dcterms:modified>
</cp:coreProperties>
</file>