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2" r:id="rId5"/>
    <p:sldId id="263" r:id="rId6"/>
    <p:sldId id="267" r:id="rId7"/>
    <p:sldId id="257" r:id="rId8"/>
    <p:sldId id="268" r:id="rId9"/>
    <p:sldId id="269" r:id="rId10"/>
    <p:sldId id="266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93" autoAdjust="0"/>
  </p:normalViewPr>
  <p:slideViewPr>
    <p:cSldViewPr snapToGrid="0" snapToObjects="1" showGuides="1">
      <p:cViewPr>
        <p:scale>
          <a:sx n="103" d="100"/>
          <a:sy n="103" d="100"/>
        </p:scale>
        <p:origin x="-113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9C553-0D0F-BB43-B166-0D9001F4813E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28D0-A8B0-1647-9C87-356001829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7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9F5E4-3082-7641-A79C-36DDE8D12847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7CE0B-ADA4-414F-A7FC-BF03671C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69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start by characterizing the six</a:t>
            </a:r>
            <a:r>
              <a:rPr lang="en-US" baseline="0" dirty="0" smtClean="0"/>
              <a:t> events during which we wish to predict dB/</a:t>
            </a:r>
            <a:r>
              <a:rPr lang="en-US" baseline="0" dirty="0" err="1" smtClean="0"/>
              <a:t>dt</a:t>
            </a:r>
            <a:r>
              <a:rPr lang="en-US" baseline="0" dirty="0" smtClean="0"/>
              <a:t> by looking at the distribution of all </a:t>
            </a:r>
            <a:r>
              <a:rPr lang="en-US" baseline="0" dirty="0" err="1" smtClean="0"/>
              <a:t>Sym</a:t>
            </a:r>
            <a:r>
              <a:rPr lang="en-US" baseline="0" dirty="0" smtClean="0"/>
              <a:t>-H values for these storms.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let’s compare this distribution to the distribution of </a:t>
            </a:r>
            <a:r>
              <a:rPr lang="en-US" baseline="0" dirty="0" err="1" smtClean="0"/>
              <a:t>sym</a:t>
            </a:r>
            <a:r>
              <a:rPr lang="en-US" baseline="0" dirty="0" smtClean="0"/>
              <a:t>-h values from times that correspond to the input data was used to create the empirical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CE0B-ADA4-414F-A7FC-BF03671C0F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1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GEM 2016 - Conductance Metrics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22FD-216A-4743-8C9C-2896B93867C9}" type="datetime1">
              <a:rPr lang="en-US" smtClean="0"/>
              <a:t>6/21/16</a:t>
            </a:fld>
            <a:endParaRPr lang="en-US"/>
          </a:p>
        </p:txBody>
      </p:sp>
      <p:pic>
        <p:nvPicPr>
          <p:cNvPr id="7" name="Picture 6" descr="umich_bkg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-91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6A5B-5D10-534E-9598-C06791B86FB6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8463-D187-6C4A-9708-A560DABAEDF6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25AB-F842-9745-AD2C-9DD33D66B634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C23B-73F7-CE4A-8593-97E0B2FC6B8A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F6EC-4BB4-EA4E-9E1B-E55957B47752}" type="datetime1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GEM 2016 - Conductance Metrics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16C7-B2A3-7C4C-9A89-32CB37C94A02}" type="datetime1">
              <a:rPr lang="en-US" smtClean="0"/>
              <a:t>6/21/16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GEM 2016 - Conductance Metrics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BB92-8217-2C45-8E91-B4D9EFF94088}" type="datetime1">
              <a:rPr lang="en-US" smtClean="0"/>
              <a:t>6/21/16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GEM 2016 - Conductance Metrics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FF7E-DED7-A249-B3EA-C55D19C82693}" type="datetime1">
              <a:rPr lang="en-US" smtClean="0"/>
              <a:t>6/21/16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GEM 2016 - Conductance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1B54-597E-A040-8F58-ADA6D000CF9D}" type="datetime1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GEM 2016 - Conductance Metrics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845-A8C5-8449-83E1-27FB77B74E00}" type="datetime1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54021"/>
            <a:ext cx="2895600" cy="18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GEM 2016 - Conductance Metrics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5857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0497"/>
            <a:ext cx="7519648" cy="499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6931"/>
            <a:ext cx="8229600" cy="4146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54022"/>
            <a:ext cx="859610" cy="18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4A62-9A78-6341-A353-BFE5CE32FBA9}" type="datetime1">
              <a:rPr lang="en-US" smtClean="0"/>
              <a:t>6/21/16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350" y="4954022"/>
            <a:ext cx="888650" cy="188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80D7-5288-1C44-9E67-B76BC3CEF8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lockM-rbal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02" y="47904"/>
            <a:ext cx="724191" cy="49300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4954022"/>
            <a:ext cx="2895600" cy="187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GEM 2016 - Conductance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2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99"/>
            <a:ext cx="8316452" cy="499468"/>
          </a:xfrm>
        </p:spPr>
        <p:txBody>
          <a:bodyPr/>
          <a:lstStyle/>
          <a:p>
            <a:r>
              <a:rPr lang="en-US" sz="3600" dirty="0" smtClean="0"/>
              <a:t>CCMC/SWPC Validation Challenge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Geomagnetically Induced Currents (GICs) present a clear threat to critical infrastructure.</a:t>
            </a:r>
          </a:p>
          <a:p>
            <a:pPr lvl="1"/>
            <a:r>
              <a:rPr lang="en-US" dirty="0" smtClean="0"/>
              <a:t>Limited capability to forecast GIC impacts.</a:t>
            </a:r>
          </a:p>
          <a:p>
            <a:r>
              <a:rPr lang="en-US" dirty="0" smtClean="0"/>
              <a:t>NOAA SWPC </a:t>
            </a:r>
            <a:r>
              <a:rPr lang="en-US" dirty="0"/>
              <a:t>&amp; NASA’s CCMC teamed up to evaluate GIC predictive capabilities.</a:t>
            </a:r>
          </a:p>
          <a:p>
            <a:pPr lvl="1"/>
            <a:r>
              <a:rPr lang="en-US" dirty="0"/>
              <a:t>5 models evaluated for 6 storm events.</a:t>
            </a:r>
          </a:p>
          <a:p>
            <a:pPr lvl="1"/>
            <a:r>
              <a:rPr lang="en-US" dirty="0"/>
              <a:t>Tested ability to predict ground |</a:t>
            </a:r>
            <a:r>
              <a:rPr lang="en-US" i="1" dirty="0"/>
              <a:t>dB/</a:t>
            </a:r>
            <a:r>
              <a:rPr lang="en-US" i="1" dirty="0" err="1"/>
              <a:t>dt</a:t>
            </a:r>
            <a:r>
              <a:rPr lang="en-US" dirty="0"/>
              <a:t>|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upstream </a:t>
            </a:r>
            <a:r>
              <a:rPr lang="en-US" dirty="0"/>
              <a:t>solar conditions.</a:t>
            </a:r>
          </a:p>
          <a:p>
            <a:pPr lvl="1"/>
            <a:r>
              <a:rPr lang="en-US" dirty="0" smtClean="0"/>
              <a:t>Simulations &amp; analysis performed </a:t>
            </a:r>
            <a:r>
              <a:rPr lang="en-US" dirty="0"/>
              <a:t>at CCMC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6322-817B-904E-B0DB-E7D4FDEAC836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MHD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E999-92CF-F647-9F7D-788785CF9A85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685800"/>
            <a:ext cx="6858000" cy="44577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22177" y="963706"/>
            <a:ext cx="4979008" cy="3727823"/>
            <a:chOff x="2622177" y="963706"/>
            <a:chExt cx="4979008" cy="3727823"/>
          </a:xfrm>
        </p:grpSpPr>
        <p:sp>
          <p:nvSpPr>
            <p:cNvPr id="8" name="TextBox 7"/>
            <p:cNvSpPr txBox="1"/>
            <p:nvPr/>
          </p:nvSpPr>
          <p:spPr>
            <a:xfrm>
              <a:off x="4168981" y="1265243"/>
              <a:ext cx="3432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Model performs best within </a:t>
              </a:r>
              <a:r>
                <a:rPr lang="en-US" b="1" dirty="0" smtClean="0"/>
                <a:t>limits of conductance model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2177" y="963706"/>
              <a:ext cx="1524000" cy="3727823"/>
            </a:xfrm>
            <a:prstGeom prst="rect">
              <a:avLst/>
            </a:prstGeom>
            <a:noFill/>
            <a:ln w="571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63" y="696931"/>
            <a:ext cx="8730074" cy="4146743"/>
          </a:xfrm>
        </p:spPr>
        <p:txBody>
          <a:bodyPr/>
          <a:lstStyle/>
          <a:p>
            <a:r>
              <a:rPr lang="en-US" dirty="0" smtClean="0"/>
              <a:t>How much of MHD performance issues are due to shortcomings of conductance models?</a:t>
            </a:r>
          </a:p>
          <a:p>
            <a:pPr lvl="1"/>
            <a:r>
              <a:rPr lang="en-US" dirty="0" smtClean="0"/>
              <a:t>Lots of assumptions go into MHD models.</a:t>
            </a:r>
            <a:br>
              <a:rPr lang="en-US" dirty="0" smtClean="0"/>
            </a:br>
            <a:r>
              <a:rPr lang="en-US" dirty="0" smtClean="0"/>
              <a:t>Difficult to point to a single thing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BUT- empirical conductance models are very poorly refined!</a:t>
            </a:r>
          </a:p>
          <a:p>
            <a:pPr lvl="1"/>
            <a:r>
              <a:rPr lang="en-US" dirty="0" smtClean="0"/>
              <a:t>Testing and improving conductance models may be a low-hanging-fruit improvement for MHD.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90FF-03A4-DA40-92D1-AAF8E82922E2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99"/>
            <a:ext cx="8255350" cy="499468"/>
          </a:xfrm>
        </p:spPr>
        <p:txBody>
          <a:bodyPr/>
          <a:lstStyle/>
          <a:p>
            <a:r>
              <a:rPr lang="en-US" dirty="0" smtClean="0"/>
              <a:t>CCMC/SWPC Validation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DB33-8218-5A43-ACF1-18F2241CC6DB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GEM 2016 - Conductance Metrics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4858" y="3827760"/>
            <a:ext cx="8861784" cy="1202765"/>
          </a:xfrm>
        </p:spPr>
        <p:txBody>
          <a:bodyPr/>
          <a:lstStyle/>
          <a:p>
            <a:r>
              <a:rPr lang="en-US" dirty="0" smtClean="0"/>
              <a:t>“Binary Event” analysis used to assess ability to predict when dB/</a:t>
            </a:r>
            <a:r>
              <a:rPr lang="en-US" dirty="0" err="1" smtClean="0"/>
              <a:t>dt</a:t>
            </a:r>
            <a:r>
              <a:rPr lang="en-US" dirty="0" smtClean="0"/>
              <a:t> crosses given thresholds.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5267" y="1025741"/>
            <a:ext cx="9021375" cy="2649156"/>
            <a:chOff x="65267" y="665684"/>
            <a:chExt cx="9021375" cy="2649156"/>
          </a:xfrm>
        </p:grpSpPr>
        <p:pic>
          <p:nvPicPr>
            <p:cNvPr id="8" name="Picture 7" descr="Screen Shot 2016-04-26 at 5.24.13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1168"/>
            <a:stretch/>
          </p:blipFill>
          <p:spPr>
            <a:xfrm>
              <a:off x="65267" y="665684"/>
              <a:ext cx="9021375" cy="249006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74320" y="3062202"/>
              <a:ext cx="7071578" cy="252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74921" y="3261272"/>
            <a:ext cx="344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Pulkkinen</a:t>
            </a:r>
            <a:r>
              <a:rPr lang="en-US" dirty="0" smtClean="0"/>
              <a:t> et al., 2013</a:t>
            </a:r>
            <a:endParaRPr lang="en-US" dirty="0"/>
          </a:p>
        </p:txBody>
      </p:sp>
      <p:pic>
        <p:nvPicPr>
          <p:cNvPr id="7" name="Picture 6" descr="Screen Shot 2016-05-19 at 1.57.5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5"/>
          <a:stretch/>
        </p:blipFill>
        <p:spPr>
          <a:xfrm>
            <a:off x="128089" y="617915"/>
            <a:ext cx="8887821" cy="332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2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8" y="784220"/>
            <a:ext cx="8861784" cy="424223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range of validity for these models?</a:t>
            </a:r>
          </a:p>
          <a:p>
            <a:pPr marL="457200" lvl="1" indent="0">
              <a:buNone/>
            </a:pPr>
            <a:r>
              <a:rPr lang="en-US" dirty="0" smtClean="0"/>
              <a:t>Are the empirical relationships appropriate for intense storms?</a:t>
            </a:r>
          </a:p>
          <a:p>
            <a:r>
              <a:rPr lang="en-US" dirty="0" smtClean="0"/>
              <a:t>How does performance depend on activity?</a:t>
            </a:r>
          </a:p>
          <a:p>
            <a:pPr marL="457200" lvl="1" indent="0">
              <a:buNone/>
            </a:pPr>
            <a:r>
              <a:rPr lang="en-US" dirty="0" smtClean="0"/>
              <a:t>Does the prediction error change with activity?</a:t>
            </a:r>
          </a:p>
          <a:p>
            <a:r>
              <a:rPr lang="en-US" dirty="0" smtClean="0"/>
              <a:t>Can we explain the ranking of the models?</a:t>
            </a:r>
          </a:p>
          <a:p>
            <a:pPr marL="457200" lvl="1" indent="0">
              <a:buNone/>
            </a:pPr>
            <a:r>
              <a:rPr lang="en-US" dirty="0" smtClean="0"/>
              <a:t>Are there patterns that explain why some models performed better than others?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40B0-2A74-8144-A2B7-D138414C8F6B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9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vs. Driving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462-E489-CF47-969B-1A9DFD619A41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676"/>
            <a:ext cx="6892035" cy="447982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006804" y="950452"/>
            <a:ext cx="0" cy="3711677"/>
            <a:chOff x="3957484" y="950452"/>
            <a:chExt cx="0" cy="3711677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957484" y="950452"/>
              <a:ext cx="0" cy="3711677"/>
            </a:xfrm>
            <a:prstGeom prst="line">
              <a:avLst/>
            </a:prstGeom>
            <a:ln w="57150" cmpd="sng">
              <a:solidFill>
                <a:srgbClr val="FF66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957484" y="950452"/>
              <a:ext cx="0" cy="371167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248636" y="4072816"/>
            <a:ext cx="2023807" cy="392668"/>
            <a:chOff x="4162326" y="4072816"/>
            <a:chExt cx="2023807" cy="392668"/>
          </a:xfrm>
        </p:grpSpPr>
        <p:sp>
          <p:nvSpPr>
            <p:cNvPr id="8" name="TextBox 7"/>
            <p:cNvSpPr txBox="1"/>
            <p:nvPr/>
          </p:nvSpPr>
          <p:spPr>
            <a:xfrm>
              <a:off x="4162326" y="4072816"/>
              <a:ext cx="1923026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  <a:latin typeface="Helvetica Neue"/>
                  <a:cs typeface="Helvetica Neue"/>
                </a:rPr>
                <a:t>Southward IMF</a:t>
              </a:r>
              <a:endParaRPr lang="en-US" b="1" dirty="0">
                <a:solidFill>
                  <a:srgbClr val="FF6600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162326" y="4465484"/>
              <a:ext cx="2023807" cy="0"/>
            </a:xfrm>
            <a:prstGeom prst="straightConnector1">
              <a:avLst/>
            </a:prstGeom>
            <a:ln w="57150" cmpd="sng"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704249" y="4072816"/>
            <a:ext cx="2111488" cy="392668"/>
            <a:chOff x="1704249" y="4072816"/>
            <a:chExt cx="2111488" cy="392668"/>
          </a:xfrm>
        </p:grpSpPr>
        <p:sp>
          <p:nvSpPr>
            <p:cNvPr id="14" name="TextBox 13"/>
            <p:cNvSpPr txBox="1"/>
            <p:nvPr/>
          </p:nvSpPr>
          <p:spPr>
            <a:xfrm>
              <a:off x="1892711" y="4072816"/>
              <a:ext cx="1923026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  <a:latin typeface="Helvetica Neue"/>
                  <a:cs typeface="Helvetica Neue"/>
                </a:rPr>
                <a:t>Northward IMF</a:t>
              </a:r>
              <a:endParaRPr lang="en-US" b="1" dirty="0">
                <a:solidFill>
                  <a:srgbClr val="FF6600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04249" y="4465484"/>
              <a:ext cx="2023807" cy="0"/>
            </a:xfrm>
            <a:prstGeom prst="straightConnector1">
              <a:avLst/>
            </a:prstGeom>
            <a:ln w="57150" cmpd="sng">
              <a:solidFill>
                <a:srgbClr val="FF66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58839" y="2191932"/>
            <a:ext cx="8685161" cy="9"/>
            <a:chOff x="458839" y="2539991"/>
            <a:chExt cx="8685161" cy="9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32581" y="2539991"/>
              <a:ext cx="8611419" cy="0"/>
            </a:xfrm>
            <a:prstGeom prst="line">
              <a:avLst/>
            </a:prstGeom>
            <a:ln w="57150" cmpd="sng">
              <a:solidFill>
                <a:srgbClr val="008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8839" y="2539991"/>
              <a:ext cx="8685161" cy="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92035" y="1804022"/>
            <a:ext cx="1923026" cy="7478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Error = 0 </a:t>
            </a:r>
            <a:br>
              <a:rPr lang="en-US" b="1" dirty="0" smtClean="0">
                <a:solidFill>
                  <a:srgbClr val="008000"/>
                </a:solidFill>
                <a:latin typeface="Helvetica Neue"/>
                <a:cs typeface="Helvetica Neue"/>
              </a:rPr>
            </a:br>
            <a:r>
              <a:rPr lang="en-US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PERFECT</a:t>
            </a:r>
            <a:endParaRPr lang="en-US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92035" y="753807"/>
            <a:ext cx="1923026" cy="923330"/>
            <a:chOff x="6892035" y="753807"/>
            <a:chExt cx="1923026" cy="923330"/>
          </a:xfrm>
        </p:grpSpPr>
        <p:sp>
          <p:nvSpPr>
            <p:cNvPr id="17" name="TextBox 16"/>
            <p:cNvSpPr txBox="1"/>
            <p:nvPr/>
          </p:nvSpPr>
          <p:spPr>
            <a:xfrm>
              <a:off x="6892035" y="753807"/>
              <a:ext cx="1923026" cy="923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Helvetica Neue"/>
                  <a:cs typeface="Helvetica Neue"/>
                </a:rPr>
                <a:t>Error &gt; 0: OVER-PREDICTION</a:t>
              </a:r>
              <a:endParaRPr lang="en-US" b="1" dirty="0">
                <a:solidFill>
                  <a:srgbClr val="FF0000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6892035" y="835742"/>
              <a:ext cx="0" cy="73741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92035" y="2851047"/>
            <a:ext cx="1923026" cy="923330"/>
            <a:chOff x="6892035" y="3714217"/>
            <a:chExt cx="1923026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6892035" y="3714217"/>
              <a:ext cx="1923026" cy="923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Helvetica Neue"/>
                  <a:cs typeface="Helvetica Neue"/>
                </a:rPr>
                <a:t>Error &lt; 0: UNDER-PREDICTION</a:t>
              </a:r>
              <a:endParaRPr lang="en-US" b="1" dirty="0">
                <a:solidFill>
                  <a:srgbClr val="FF0000"/>
                </a:solidFill>
                <a:latin typeface="Helvetica Neue"/>
                <a:cs typeface="Helvetica Neue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892035" y="3787963"/>
              <a:ext cx="0" cy="73741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4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vs. Driving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6750-49AA-5242-B8A2-43EAA42A7DC0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676"/>
            <a:ext cx="6892035" cy="4479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5581" y="3884137"/>
            <a:ext cx="320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 shows bias </a:t>
            </a:r>
            <a:br>
              <a:rPr lang="en-US" b="1" dirty="0" smtClean="0"/>
            </a:br>
            <a:r>
              <a:rPr lang="en-US" b="1" dirty="0" smtClean="0"/>
              <a:t>towards </a:t>
            </a:r>
            <a:r>
              <a:rPr lang="en-US" b="1" i="1" dirty="0" smtClean="0"/>
              <a:t>under prediction.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84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9963E-6 L 0.10677 -1.996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Relative Errors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BBD2-F6BF-C349-AD16-784192EAEC9D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synthesis_nor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8"/>
          <a:stretch/>
        </p:blipFill>
        <p:spPr>
          <a:xfrm>
            <a:off x="139271" y="1291841"/>
            <a:ext cx="8883374" cy="3514688"/>
          </a:xfrm>
          <a:prstGeom prst="rect">
            <a:avLst/>
          </a:prstGeom>
        </p:spPr>
      </p:pic>
      <p:pic>
        <p:nvPicPr>
          <p:cNvPr id="8" name="Picture 7" descr="synthesis_nor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76"/>
          <a:stretch/>
        </p:blipFill>
        <p:spPr>
          <a:xfrm>
            <a:off x="139271" y="919547"/>
            <a:ext cx="8883374" cy="37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Challenge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F494-F3CA-974B-8B32-9AD3B6F9CBDC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300058"/>
              </p:ext>
            </p:extLst>
          </p:nvPr>
        </p:nvGraphicFramePr>
        <p:xfrm>
          <a:off x="14942" y="617063"/>
          <a:ext cx="9118251" cy="4525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3802"/>
                <a:gridCol w="2841534"/>
                <a:gridCol w="3326062"/>
                <a:gridCol w="1676853"/>
              </a:tblGrid>
              <a:tr h="401595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Empirical</a:t>
                      </a:r>
                      <a:r>
                        <a:rPr lang="en-US" baseline="0" dirty="0" smtClean="0"/>
                        <a:t> 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</a:tr>
              <a:tr h="88284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Weigel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Climatological + impulse response filter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Ground-based magnetometers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Jan. 2000 – Dec. 2006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28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Weimer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Spherical Cap Harmonic Analysis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Ground-based magnetometers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Feb. 1998 – Dec. 2005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41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LFM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MHD</a:t>
                      </a:r>
                      <a:r>
                        <a:rPr lang="en-US" sz="2000" baseline="0" dirty="0" smtClean="0"/>
                        <a:t> &amp;</a:t>
                      </a:r>
                      <a:r>
                        <a:rPr lang="en-US" sz="2000" dirty="0" smtClean="0"/>
                        <a:t> ionospheric</a:t>
                      </a:r>
                      <a:r>
                        <a:rPr lang="en-US" sz="2000" baseline="0" dirty="0" smtClean="0"/>
                        <a:t> electrodynamics </a:t>
                      </a:r>
                      <a:r>
                        <a:rPr lang="en-US" sz="2000" dirty="0" smtClean="0"/>
                        <a:t>solver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33363" indent="-233363"/>
                      <a:r>
                        <a:rPr lang="en-US" sz="2000" dirty="0" smtClean="0"/>
                        <a:t>Robinson et al., 1987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1600" baseline="0" dirty="0" smtClean="0">
                          <a:sym typeface="Wingdings"/>
                        </a:rPr>
                        <a:t></a:t>
                      </a:r>
                      <a:r>
                        <a:rPr lang="en-US" sz="2000" baseline="0" dirty="0" err="1" smtClean="0"/>
                        <a:t>Vickrey</a:t>
                      </a:r>
                      <a:r>
                        <a:rPr lang="en-US" sz="2000" baseline="0" dirty="0" smtClean="0"/>
                        <a:t> et al., 1981 </a:t>
                      </a:r>
                      <a:r>
                        <a:rPr lang="en-US" sz="1800" baseline="0" dirty="0" smtClean="0">
                          <a:sym typeface="Wingdings"/>
                        </a:rPr>
                        <a:t></a:t>
                      </a:r>
                      <a:r>
                        <a:rPr lang="en-US" sz="2000" baseline="0" dirty="0" err="1" smtClean="0"/>
                        <a:t>Chatanika</a:t>
                      </a:r>
                      <a:r>
                        <a:rPr lang="en-US" sz="2000" baseline="0" dirty="0" smtClean="0"/>
                        <a:t> radar data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3 storm days 1976-1977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972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Open-GGCM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1043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SWMF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MHD,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ionospheric solver, kinetic ring current.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Empirical</a:t>
                      </a:r>
                      <a:r>
                        <a:rPr lang="en-US" sz="2000" baseline="0" dirty="0" smtClean="0"/>
                        <a:t> c</a:t>
                      </a:r>
                      <a:r>
                        <a:rPr lang="en-US" sz="2000" dirty="0" smtClean="0"/>
                        <a:t>onductance from Ridley-AMIE.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Jan. 1997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481548" y="2908300"/>
            <a:ext cx="1613545" cy="10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1548" y="4305300"/>
            <a:ext cx="1613545" cy="648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Empirical Inputs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2576-BA88-8344-849D-39A870AD63C3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limits_sym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337"/>
            <a:ext cx="6789379" cy="4526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0258" y="1728839"/>
            <a:ext cx="5339121" cy="1392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50258" y="3211871"/>
            <a:ext cx="5339121" cy="1392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850581" y="975509"/>
            <a:ext cx="4293419" cy="646331"/>
            <a:chOff x="4850581" y="975509"/>
            <a:chExt cx="4293419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6857998" y="975509"/>
              <a:ext cx="2286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“Halloween Storm”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Oct. 29, 2003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50581" y="1007804"/>
              <a:ext cx="1144637" cy="58174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6"/>
              <a:endCxn id="10" idx="1"/>
            </p:cNvCxnSpPr>
            <p:nvPr/>
          </p:nvCxnSpPr>
          <p:spPr>
            <a:xfrm>
              <a:off x="5995218" y="1298675"/>
              <a:ext cx="862780" cy="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440515" y="1737028"/>
            <a:ext cx="3482261" cy="1319161"/>
            <a:chOff x="5440515" y="1737028"/>
            <a:chExt cx="3482261" cy="1319161"/>
          </a:xfrm>
        </p:grpSpPr>
        <p:sp>
          <p:nvSpPr>
            <p:cNvPr id="11" name="TextBox 10"/>
            <p:cNvSpPr txBox="1"/>
            <p:nvPr/>
          </p:nvSpPr>
          <p:spPr>
            <a:xfrm>
              <a:off x="7218516" y="2211942"/>
              <a:ext cx="1704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Nov. 20, 2003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440515" y="1737028"/>
              <a:ext cx="1433873" cy="1319161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8" idx="6"/>
              <a:endCxn id="11" idx="1"/>
            </p:cNvCxnSpPr>
            <p:nvPr/>
          </p:nvCxnSpPr>
          <p:spPr>
            <a:xfrm flipV="1">
              <a:off x="6874388" y="2396608"/>
              <a:ext cx="344128" cy="1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637548" y="3236136"/>
            <a:ext cx="4380478" cy="1319161"/>
            <a:chOff x="4637548" y="3236136"/>
            <a:chExt cx="4380478" cy="1319161"/>
          </a:xfrm>
        </p:grpSpPr>
        <p:sp>
          <p:nvSpPr>
            <p:cNvPr id="23" name="TextBox 22"/>
            <p:cNvSpPr txBox="1"/>
            <p:nvPr/>
          </p:nvSpPr>
          <p:spPr>
            <a:xfrm>
              <a:off x="7313766" y="3572551"/>
              <a:ext cx="1704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 EXTREMES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637548" y="3236136"/>
              <a:ext cx="2089355" cy="1319161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4" idx="6"/>
              <a:endCxn id="23" idx="1"/>
            </p:cNvCxnSpPr>
            <p:nvPr/>
          </p:nvCxnSpPr>
          <p:spPr>
            <a:xfrm>
              <a:off x="6726903" y="3895717"/>
              <a:ext cx="586863" cy="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2" name="Left Arrow 31"/>
          <p:cNvSpPr/>
          <p:nvPr/>
        </p:nvSpPr>
        <p:spPr>
          <a:xfrm>
            <a:off x="346584" y="2154107"/>
            <a:ext cx="2499032" cy="2064775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WEAKER ACTIVITY</a:t>
            </a:r>
          </a:p>
          <a:p>
            <a:pPr algn="ctr"/>
            <a:r>
              <a:rPr lang="en-US" b="1" dirty="0" smtClean="0"/>
              <a:t>BIAS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229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Empirical Inputs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0DE5-4DFC-BC43-AD63-4E50DBD72507}" type="datetime1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GEM 2016 - Conductance Metrics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80D7-5288-1C44-9E67-B76BC3CEF83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337"/>
            <a:ext cx="6789379" cy="452625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73485" y="975509"/>
            <a:ext cx="4170515" cy="646331"/>
            <a:chOff x="4973485" y="975509"/>
            <a:chExt cx="4170515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6857998" y="975509"/>
              <a:ext cx="2286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“Halloween Storm”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Oct. 29, 2003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973485" y="1007804"/>
              <a:ext cx="1327354" cy="58174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6"/>
              <a:endCxn id="10" idx="1"/>
            </p:cNvCxnSpPr>
            <p:nvPr/>
          </p:nvCxnSpPr>
          <p:spPr>
            <a:xfrm>
              <a:off x="6300839" y="1298675"/>
              <a:ext cx="557159" cy="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637548" y="3236136"/>
            <a:ext cx="4380478" cy="1319161"/>
            <a:chOff x="4637548" y="3236136"/>
            <a:chExt cx="4380478" cy="1319161"/>
          </a:xfrm>
        </p:grpSpPr>
        <p:sp>
          <p:nvSpPr>
            <p:cNvPr id="23" name="TextBox 22"/>
            <p:cNvSpPr txBox="1"/>
            <p:nvPr/>
          </p:nvSpPr>
          <p:spPr>
            <a:xfrm>
              <a:off x="7313766" y="3572551"/>
              <a:ext cx="1704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 EXTREMES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637548" y="3236136"/>
              <a:ext cx="2089355" cy="1319161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4" idx="6"/>
              <a:endCxn id="23" idx="1"/>
            </p:cNvCxnSpPr>
            <p:nvPr/>
          </p:nvCxnSpPr>
          <p:spPr>
            <a:xfrm>
              <a:off x="6726903" y="3895717"/>
              <a:ext cx="586863" cy="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834194" y="1761613"/>
            <a:ext cx="4309806" cy="1237226"/>
            <a:chOff x="4834194" y="680064"/>
            <a:chExt cx="4309806" cy="1237226"/>
          </a:xfrm>
        </p:grpSpPr>
        <p:sp>
          <p:nvSpPr>
            <p:cNvPr id="27" name="TextBox 26"/>
            <p:cNvSpPr txBox="1"/>
            <p:nvPr/>
          </p:nvSpPr>
          <p:spPr>
            <a:xfrm>
              <a:off x="6857998" y="975509"/>
              <a:ext cx="2286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“Halloween Storm”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Oct. 29, 2003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834194" y="680064"/>
              <a:ext cx="1720645" cy="1237226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28" idx="6"/>
              <a:endCxn id="27" idx="1"/>
            </p:cNvCxnSpPr>
            <p:nvPr/>
          </p:nvCxnSpPr>
          <p:spPr>
            <a:xfrm flipV="1">
              <a:off x="6554839" y="1298675"/>
              <a:ext cx="303159" cy="2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6467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ich_wide_2016">
  <a:themeElements>
    <a:clrScheme name="Umich Official">
      <a:dk1>
        <a:srgbClr val="000000"/>
      </a:dk1>
      <a:lt1>
        <a:sysClr val="window" lastClr="FFFFFF"/>
      </a:lt1>
      <a:dk2>
        <a:srgbClr val="002966"/>
      </a:dk2>
      <a:lt2>
        <a:srgbClr val="FFD100"/>
      </a:lt2>
      <a:accent1>
        <a:srgbClr val="D24D20"/>
      </a:accent1>
      <a:accent2>
        <a:srgbClr val="781B19"/>
      </a:accent2>
      <a:accent3>
        <a:srgbClr val="009D8D"/>
      </a:accent3>
      <a:accent4>
        <a:srgbClr val="481963"/>
      </a:accent4>
      <a:accent5>
        <a:srgbClr val="165494"/>
      </a:accent5>
      <a:accent6>
        <a:srgbClr val="9A981D"/>
      </a:accent6>
      <a:hlink>
        <a:srgbClr val="0000FF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umich_wide_2016.potx</Template>
  <TotalTime>4728</TotalTime>
  <Words>499</Words>
  <Application>Microsoft Macintosh PowerPoint</Application>
  <PresentationFormat>On-screen Show (16:9)</PresentationFormat>
  <Paragraphs>105</Paragraphs>
  <Slides>11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umich_wide_2016</vt:lpstr>
      <vt:lpstr>CCMC/SWPC Validation Challenge</vt:lpstr>
      <vt:lpstr>CCMC/SWPC Validation Results</vt:lpstr>
      <vt:lpstr>Critical Questions</vt:lpstr>
      <vt:lpstr>Error vs. Driving Example</vt:lpstr>
      <vt:lpstr>Error vs. Driving Example</vt:lpstr>
      <vt:lpstr>Median Relative Errors</vt:lpstr>
      <vt:lpstr>Validation Challenge Details</vt:lpstr>
      <vt:lpstr>Range of Empirical Inputs</vt:lpstr>
      <vt:lpstr>Range of Empirical Inputs</vt:lpstr>
      <vt:lpstr>MHD Performance</vt:lpstr>
      <vt:lpstr>Some Thoughts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dwelling</dc:creator>
  <cp:lastModifiedBy>dwelling</cp:lastModifiedBy>
  <cp:revision>110</cp:revision>
  <dcterms:created xsi:type="dcterms:W3CDTF">2015-11-16T15:02:51Z</dcterms:created>
  <dcterms:modified xsi:type="dcterms:W3CDTF">2016-06-21T17:19:32Z</dcterms:modified>
</cp:coreProperties>
</file>