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5" r:id="rId2"/>
    <p:sldMasterId id="2147483721" r:id="rId3"/>
    <p:sldMasterId id="2147483734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59" r:id="rId7"/>
    <p:sldId id="261" r:id="rId8"/>
    <p:sldId id="267" r:id="rId9"/>
    <p:sldId id="262" r:id="rId10"/>
    <p:sldId id="263" r:id="rId11"/>
    <p:sldId id="280" r:id="rId12"/>
    <p:sldId id="279" r:id="rId13"/>
    <p:sldId id="282" r:id="rId14"/>
    <p:sldId id="283" r:id="rId15"/>
    <p:sldId id="272" r:id="rId16"/>
    <p:sldId id="275" r:id="rId17"/>
    <p:sldId id="277" r:id="rId18"/>
    <p:sldId id="278" r:id="rId19"/>
    <p:sldId id="284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07" autoAdjust="0"/>
  </p:normalViewPr>
  <p:slideViewPr>
    <p:cSldViewPr snapToGrid="0" snapToObjects="1">
      <p:cViewPr varScale="1">
        <p:scale>
          <a:sx n="60" d="100"/>
          <a:sy n="60" d="100"/>
        </p:scale>
        <p:origin x="-10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EF7F089-C0D9-A24C-94D1-BB8899271213}" type="datetimeFigureOut">
              <a:rPr lang="en-US"/>
              <a:pPr>
                <a:defRPr/>
              </a:pPr>
              <a:t>6/20/16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F92D278-0810-2541-97F8-4A16EDD5F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99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BEB51F-FD47-394E-B8AD-2FE00E31BB69}" type="datetimeFigureOut">
              <a:rPr lang="en-US"/>
              <a:pPr>
                <a:defRPr/>
              </a:pPr>
              <a:t>6/20/16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4F5D33-F5A2-E64A-B97B-CAD7C9ABB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60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9301AB-67D1-4287-ADDB-E02A3AE7727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457200" y="5834063"/>
            <a:ext cx="81613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Geneva" charset="0"/>
              <a:cs typeface="+mn-cs"/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-15636" r="23636" b="-40717"/>
          <a:stretch>
            <a:fillRect/>
          </a:stretch>
        </p:blipFill>
        <p:spPr bwMode="auto">
          <a:xfrm>
            <a:off x="422275" y="5962650"/>
            <a:ext cx="1885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927725"/>
            <a:ext cx="6667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876925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55613" y="6711950"/>
            <a:ext cx="81613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Geneva" charset="0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143000" y="1192213"/>
            <a:ext cx="68580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Geneva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199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156325" y="6040438"/>
            <a:ext cx="2530475" cy="5016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6006A4-6CF2-594D-94A8-F0989E918A81}" type="datetime4">
              <a:rPr lang="en-US"/>
              <a:pPr>
                <a:defRPr/>
              </a:pPr>
              <a:t>June 20, 2016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50" y="5976938"/>
            <a:ext cx="1763713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@ </a:t>
            </a:r>
          </a:p>
        </p:txBody>
      </p:sp>
    </p:spTree>
    <p:extLst>
      <p:ext uri="{BB962C8B-B14F-4D97-AF65-F5344CB8AC3E}">
        <p14:creationId xmlns:p14="http://schemas.microsoft.com/office/powerpoint/2010/main" val="3486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207317-2C1E-3C43-9FAA-128C6C0E6269}" type="datetime4">
              <a:rPr lang="en-US"/>
              <a:pPr>
                <a:defRPr/>
              </a:pPr>
              <a:t>June 20,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22E831-8AAD-CC43-ACEB-2D853155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65BE980-259E-AB42-8694-2E78D3C5EB44}" type="datetime4">
              <a:rPr lang="en-US"/>
              <a:pPr>
                <a:defRPr/>
              </a:pPr>
              <a:t>June 20,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3419F0-8261-D042-80DD-C939F5AC6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7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E93-9825-394A-9136-4F972469A8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5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A2184-2EBA-354C-9444-2D9CB6F925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358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A2184-2EBA-354C-9444-2D9CB6F925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32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1683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/>
              <a:endParaRPr lang="en-US" sz="24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71684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24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71685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71686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87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88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89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90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91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92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93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94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71695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2400">
                  <a:solidFill>
                    <a:srgbClr val="000000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71696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E5BE42-DACD-7241-8E0A-B1C131E103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charset="0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7042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ED7A58-B08B-2845-B310-4082F35236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42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9A3B0F-BFB0-1143-9140-6F011E2A32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98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3E77DF-8E82-1F47-86FA-F8D55E688C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94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42E47E-77A0-9244-A812-F1CC86A725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178"/>
            <a:ext cx="8229600" cy="6970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172"/>
            <a:ext cx="8229600" cy="51459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81363" y="6356350"/>
            <a:ext cx="4075112" cy="5016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Shunrong Zhang </a:t>
            </a:r>
            <a:r>
              <a:rPr lang="en-US" smtClean="0"/>
              <a:t>@ </a:t>
            </a:r>
            <a:r>
              <a:rPr lang="en-US" err="1" smtClean="0"/>
              <a:t>xxxx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08875" y="6356350"/>
            <a:ext cx="117792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1C6265B-B958-2E44-BE19-F64F78E276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63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B11E80-671A-4846-B1A7-9C5EAA7D3C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35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E3F814-3E84-B84D-974A-C197B75B99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46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1E7C00-7CE5-D64C-B21D-3D8A705609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23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F4C332-1E04-8A4C-8FFF-D7202781FB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33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3BFE48-E059-E949-B59C-02FDB9AAB4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91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27F5E7-EFBB-B644-B954-6B379D8902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71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BFC986A-60C0-E64D-ABBC-1EF2F8A24F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05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E294F-D25D-0A4A-8F61-4C3EABB851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63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</p:grp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457200" y="5834063"/>
            <a:ext cx="81613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pic>
        <p:nvPicPr>
          <p:cNvPr id="12" name="Picture 1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-15636" r="23636" b="-40717"/>
          <a:stretch>
            <a:fillRect/>
          </a:stretch>
        </p:blipFill>
        <p:spPr bwMode="auto">
          <a:xfrm>
            <a:off x="422275" y="5962650"/>
            <a:ext cx="1885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927725"/>
            <a:ext cx="6667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876925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8"/>
          <p:cNvSpPr>
            <a:spLocks noChangeShapeType="1"/>
          </p:cNvSpPr>
          <p:nvPr userDrawn="1"/>
        </p:nvSpPr>
        <p:spPr bwMode="auto">
          <a:xfrm>
            <a:off x="455613" y="6711950"/>
            <a:ext cx="81613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60825" y="6065838"/>
            <a:ext cx="2806700" cy="582612"/>
          </a:xfrm>
        </p:spPr>
        <p:txBody>
          <a:bodyPr/>
          <a:lstStyle>
            <a:lvl1pPr>
              <a:defRPr sz="2000"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@ 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67525" y="6065838"/>
            <a:ext cx="1878013" cy="582612"/>
          </a:xfrm>
        </p:spPr>
        <p:txBody>
          <a:bodyPr/>
          <a:lstStyle>
            <a:lvl1pPr algn="ctr">
              <a:defRPr sz="1600"/>
            </a:lvl1pPr>
          </a:lstStyle>
          <a:p>
            <a:pPr>
              <a:defRPr/>
            </a:pPr>
            <a:fld id="{256006A4-6CF2-594D-94A8-F0989E918A81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995582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E294F-D25D-0A4A-8F61-4C3EABB8517A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8779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475413"/>
            <a:ext cx="21336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EBAD80-58DD-8147-AAC1-41EB91A090CB}" type="datetime4">
              <a:rPr lang="en-US"/>
              <a:pPr>
                <a:defRPr/>
              </a:pPr>
              <a:t>June 20,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7225" y="6465888"/>
            <a:ext cx="3263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  <a:r>
              <a:rPr lang="en-US" err="1"/>
              <a:t>xxxx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480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ndara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ndara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ndara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ndara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ndara" charset="0"/>
            </a:endParaRPr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457200" y="5834063"/>
            <a:ext cx="81613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-15636" r="23636" b="-40717"/>
          <a:stretch>
            <a:fillRect/>
          </a:stretch>
        </p:blipFill>
        <p:spPr bwMode="auto">
          <a:xfrm>
            <a:off x="422275" y="5962650"/>
            <a:ext cx="1885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927725"/>
            <a:ext cx="6667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876925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8"/>
          <p:cNvSpPr>
            <a:spLocks noChangeShapeType="1"/>
          </p:cNvSpPr>
          <p:nvPr userDrawn="1"/>
        </p:nvSpPr>
        <p:spPr bwMode="auto">
          <a:xfrm>
            <a:off x="455613" y="6711950"/>
            <a:ext cx="81613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7137400" y="6107113"/>
            <a:ext cx="1481138" cy="352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E57E1-BEFA-0C46-A734-A0E6674AF164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6538" y="6107113"/>
            <a:ext cx="3090862" cy="3508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</p:spTree>
    <p:extLst>
      <p:ext uri="{BB962C8B-B14F-4D97-AF65-F5344CB8AC3E}">
        <p14:creationId xmlns:p14="http://schemas.microsoft.com/office/powerpoint/2010/main" val="823382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1361440"/>
            <a:ext cx="3822192" cy="4765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361440"/>
            <a:ext cx="3822192" cy="4765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3308350" y="6457950"/>
            <a:ext cx="4856163" cy="376238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4BB603C-9DB4-BA4C-ACC7-9183F703F83E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13233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3308350" y="6457950"/>
            <a:ext cx="4718050" cy="376238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C5E3B33-86F5-2E4B-B78A-033EF109CB25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25874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7543451-EFE9-7C47-8692-DF39AFDF092B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78418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163513"/>
            <a:ext cx="8696325" cy="1427162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3" name="Group 30"/>
          <p:cNvGrpSpPr>
            <a:grpSpLocks noChangeAspect="1"/>
          </p:cNvGrpSpPr>
          <p:nvPr/>
        </p:nvGrpSpPr>
        <p:grpSpPr bwMode="auto">
          <a:xfrm>
            <a:off x="211138" y="1068388"/>
            <a:ext cx="8723312" cy="1328737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 useBgFill="1">
          <p:nvSpPr>
            <p:cNvPr id="8" name="Freeform 3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F9B7E-EDE8-E949-9AD8-C61EE9D172F9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4D79267-858B-2541-90FF-51260252B013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87181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 useBgFill="1">
          <p:nvSpPr>
            <p:cNvPr id="11" name="Freeform 3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7F6E6-AD70-AB40-A7CE-3656191DA6FC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0D86FFB-8357-8044-AEB7-0DEF51ECC76E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09407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30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 useBgFill="1">
          <p:nvSpPr>
            <p:cNvPr id="11" name="Freeform 2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3F28E-32F5-E64B-977B-8AF938FE863D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B807D14-E772-5840-AA45-C6401F466F4F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296709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3FDC-43C9-CC49-AD49-AD9DC7613D1D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95E8ECE-0051-B14E-BD8D-130F9FE010EC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59866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5" name="Group 30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 useBgFill="1">
          <p:nvSpPr>
            <p:cNvPr id="10" name="Freeform 3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DE9B-8C0E-0B4B-84C1-2FDAD7B5E701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F03B98-96BE-3A43-A832-68A2212F92F5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16784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457200" y="5834063"/>
            <a:ext cx="81613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-15636" r="23636" b="-40717"/>
          <a:stretch>
            <a:fillRect/>
          </a:stretch>
        </p:blipFill>
        <p:spPr bwMode="auto">
          <a:xfrm>
            <a:off x="422275" y="5962650"/>
            <a:ext cx="1885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927725"/>
            <a:ext cx="6667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876925"/>
            <a:ext cx="7715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455613" y="6711950"/>
            <a:ext cx="81613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1143000" y="1192213"/>
            <a:ext cx="68580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199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156325" y="6040438"/>
            <a:ext cx="2530475" cy="5016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56006A4-6CF2-594D-94A8-F0989E918A81}" type="datetime4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June 20, 2016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50" y="5976938"/>
            <a:ext cx="1763713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@ </a:t>
            </a:r>
          </a:p>
        </p:txBody>
      </p:sp>
    </p:spTree>
    <p:extLst>
      <p:ext uri="{BB962C8B-B14F-4D97-AF65-F5344CB8AC3E}">
        <p14:creationId xmlns:p14="http://schemas.microsoft.com/office/powerpoint/2010/main" val="69810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58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0636"/>
            <a:ext cx="4038600" cy="4975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0636"/>
            <a:ext cx="4038600" cy="49755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3313113" y="6356350"/>
            <a:ext cx="4478337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  <a:r>
              <a:rPr lang="en-US" err="1"/>
              <a:t>xxxx</a:t>
            </a:r>
            <a:r>
              <a:rPr lang="en-US"/>
              <a:t> 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875588" y="6356350"/>
            <a:ext cx="811212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7ED7C1-0E4A-5240-AC21-D13C14DA9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457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199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56476" y="6040999"/>
            <a:ext cx="2530324" cy="50165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256006A4-6CF2-594D-94A8-F0989E918A81}" type="datetime4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June 20, 2016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800" y="5977338"/>
            <a:ext cx="1762820" cy="501650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@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457200" y="5834735"/>
            <a:ext cx="816075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Geneva" charset="0"/>
              <a:cs typeface="+mn-cs"/>
            </a:endParaRPr>
          </a:p>
        </p:txBody>
      </p:sp>
      <p:pic>
        <p:nvPicPr>
          <p:cNvPr id="8" name="Picture 16"/>
          <p:cNvPicPr>
            <a:picLocks noChangeAspect="1" noChangeArrowheads="1"/>
          </p:cNvPicPr>
          <p:nvPr userDrawn="1"/>
        </p:nvPicPr>
        <p:blipFill>
          <a:blip r:embed="rId2" cstate="print"/>
          <a:srcRect l="16364" t="-15636" r="23636" b="-40717"/>
          <a:stretch>
            <a:fillRect/>
          </a:stretch>
        </p:blipFill>
        <p:spPr bwMode="auto">
          <a:xfrm>
            <a:off x="422687" y="5962267"/>
            <a:ext cx="1885753" cy="57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7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240" y="5928175"/>
            <a:ext cx="666889" cy="61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5898" y="5877037"/>
            <a:ext cx="771445" cy="77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456168" y="6711590"/>
            <a:ext cx="816075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Geneva" charset="0"/>
              <a:cs typeface="+mn-cs"/>
            </a:endParaRPr>
          </a:p>
        </p:txBody>
      </p:sp>
      <p:sp>
        <p:nvSpPr>
          <p:cNvPr id="12" name="Line 9"/>
          <p:cNvSpPr>
            <a:spLocks noChangeShapeType="1"/>
          </p:cNvSpPr>
          <p:nvPr userDrawn="1"/>
        </p:nvSpPr>
        <p:spPr bwMode="auto">
          <a:xfrm>
            <a:off x="1143000" y="1191603"/>
            <a:ext cx="68580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0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178"/>
            <a:ext cx="8229600" cy="6970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172"/>
            <a:ext cx="8229600" cy="51459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697" y="6356350"/>
            <a:ext cx="4074417" cy="501650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09544" y="6356350"/>
            <a:ext cx="1177255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697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47611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8A2E57E1-BEFA-0C46-A734-A0E6674AF164}" type="datetime4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June 20, 2016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459" y="6466605"/>
            <a:ext cx="3264648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576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58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0636"/>
            <a:ext cx="4038600" cy="49755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0636"/>
            <a:ext cx="4038600" cy="497552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13545" y="6356350"/>
            <a:ext cx="4477287" cy="501650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76072" y="6356350"/>
            <a:ext cx="810728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183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10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8821"/>
            <a:ext cx="4040188" cy="6477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6586"/>
            <a:ext cx="4040188" cy="42595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8821"/>
            <a:ext cx="4041775" cy="6477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66586"/>
            <a:ext cx="4041775" cy="42595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13546" y="6356350"/>
            <a:ext cx="4357952" cy="501650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95406" y="6356350"/>
            <a:ext cx="691394" cy="36512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10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5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13546" y="6356350"/>
            <a:ext cx="4383524" cy="501650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7214" y="6356350"/>
            <a:ext cx="759585" cy="365125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7518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65F9B7E-EDE8-E949-9AD8-C61EE9D172F9}" type="datetime4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June 20, 2016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42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397F6E6-AD70-AB40-A7CE-3656191DA6FC}" type="datetime4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June 20, 2016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719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E13F28E-32F5-E64B-977B-8AF938FE863D}" type="datetime4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June 20, 2016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026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F383FDC-43C9-CC49-AD49-AD9DC7613D1D}" type="datetime4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June 20, 2016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157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10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8821"/>
            <a:ext cx="4040188" cy="6477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66586"/>
            <a:ext cx="4040188" cy="42595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8821"/>
            <a:ext cx="4041775" cy="6477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66586"/>
            <a:ext cx="4041775" cy="42595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3313113" y="6356350"/>
            <a:ext cx="4357687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  <a:r>
              <a:rPr lang="en-US" err="1"/>
              <a:t>xxxx</a:t>
            </a:r>
            <a:r>
              <a:rPr lang="en-US"/>
              <a:t> 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7994650" y="6356350"/>
            <a:ext cx="69215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17A881D-306F-174B-8A37-B7BE2917F3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7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AD5DE9B-8C0E-0B4B-84C1-2FDAD7B5E701}" type="datetime4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June 20, 2016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0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54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58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50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60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71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46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947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057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34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35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13113" y="6356350"/>
            <a:ext cx="438467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  <a:r>
              <a:rPr lang="en-US" err="1"/>
              <a:t>xxxx</a:t>
            </a:r>
            <a:r>
              <a:rPr lang="en-US"/>
              <a:t>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27975" y="6356350"/>
            <a:ext cx="758825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42E2D6-A835-3E4E-9046-69B25B5C23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54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1073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38" y="5892800"/>
            <a:ext cx="7408862" cy="342900"/>
          </a:xfrm>
        </p:spPr>
        <p:txBody>
          <a:bodyPr/>
          <a:lstStyle>
            <a:lvl1pPr marL="0" indent="0" algn="ctr">
              <a:buNone/>
              <a:defRPr/>
            </a:lvl1pPr>
            <a:lvl2pPr marL="301943" indent="0">
              <a:buNone/>
              <a:defRPr/>
            </a:lvl2pPr>
            <a:lvl3pPr marL="627063" indent="0">
              <a:buNone/>
              <a:defRPr/>
            </a:lvl3pPr>
            <a:lvl4pPr marL="914400" indent="0">
              <a:buNone/>
              <a:defRPr/>
            </a:lvl4pPr>
            <a:lvl5pPr marL="123444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308350" y="6457950"/>
            <a:ext cx="4733925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042275" y="6443663"/>
            <a:ext cx="5810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BFA2184-2EBA-354C-9444-2D9CB6F92592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6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3770F9-B282-AF41-A5C9-7031E77BA70E}" type="datetime4">
              <a:rPr lang="en-US"/>
              <a:pPr>
                <a:defRPr/>
              </a:pPr>
              <a:t>June 20,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F8E0F4-DB20-5C43-9274-D4A2C1394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2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1C5CBF1-20E8-5A49-B4CB-2008C7925CEA}" type="datetime4">
              <a:rPr lang="en-US"/>
              <a:pPr>
                <a:defRPr/>
              </a:pPr>
              <a:t>June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  <a:r>
              <a:rPr lang="en-US" err="1"/>
              <a:t>xxxx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BD47C7-E76C-6747-AB4A-249413F54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4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AE21A2-9A52-EA43-8F59-C79EB4C8B8C2}" type="datetime4">
              <a:rPr lang="en-US"/>
              <a:pPr>
                <a:defRPr/>
              </a:pPr>
              <a:t>June 20,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Shunrong Zhang @ </a:t>
            </a:r>
            <a:r>
              <a:rPr lang="en-US" err="1"/>
              <a:t>xxxx</a:t>
            </a:r>
            <a:r>
              <a:rPr lang="en-US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6E68BD-F326-E04E-A6F5-8C7F7CCA6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1.xml"/><Relationship Id="rId23" Type="http://schemas.openxmlformats.org/officeDocument/2006/relationships/theme" Target="../theme/theme4.xml"/><Relationship Id="rId24" Type="http://schemas.openxmlformats.org/officeDocument/2006/relationships/image" Target="../media/image1.png"/><Relationship Id="rId25" Type="http://schemas.openxmlformats.org/officeDocument/2006/relationships/image" Target="../media/image2.png"/><Relationship Id="rId26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3113" y="6356350"/>
            <a:ext cx="2660650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Shunrong Zhang @  </a:t>
            </a:r>
            <a:r>
              <a:rPr lang="en-US" err="1"/>
              <a:t>xxxx</a:t>
            </a:r>
            <a:endParaRPr lang="en-US"/>
          </a:p>
        </p:txBody>
      </p:sp>
      <p:pic>
        <p:nvPicPr>
          <p:cNvPr id="1029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-15636" r="23636" b="-40717"/>
          <a:stretch>
            <a:fillRect/>
          </a:stretch>
        </p:blipFill>
        <p:spPr bwMode="auto">
          <a:xfrm>
            <a:off x="457200" y="6448425"/>
            <a:ext cx="15716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6396038"/>
            <a:ext cx="47783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345238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57200" y="6311900"/>
            <a:ext cx="81613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Geneva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57" r:id="rId13"/>
    <p:sldLayoutId id="2147483758" r:id="rId14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defTabSz="914400"/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charset="0"/>
              </a:defRPr>
            </a:lvl1pPr>
          </a:lstStyle>
          <a:p>
            <a:pPr defTabSz="914400"/>
            <a:fld id="{6328C998-EB04-B643-B86C-021B0338A423}" type="slidenum">
              <a:rPr lang="en-US">
                <a:solidFill>
                  <a:srgbClr val="000000"/>
                </a:solidFill>
                <a:cs typeface="+mn-cs"/>
              </a:rPr>
              <a:pPr defTabSz="914400"/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70660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7066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/>
              <a:endParaRPr lang="en-US" sz="24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7066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24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7066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srgbClr val="666699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066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srgbClr val="666699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066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srgbClr val="9999CC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066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srgbClr val="666699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066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 sz="24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7066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srgbClr val="9999CC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7066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srgbClr val="9999CC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7067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06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defTabSz="914400"/>
            <a:endParaRPr lang="en-US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36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68263"/>
            <a:ext cx="8696325" cy="2166937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3041650" y="5935663"/>
            <a:ext cx="4837113" cy="242887"/>
            <a:chOff x="-309563" y="4316413"/>
            <a:chExt cx="9415463" cy="1211262"/>
          </a:xfrm>
        </p:grpSpPr>
        <p:sp>
          <p:nvSpPr>
            <p:cNvPr id="104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4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4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41300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97663" y="6469063"/>
            <a:ext cx="1481137" cy="354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2FDE76-773F-EB47-9E4E-88389236553C}" type="datetime1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6/20/16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8350" y="6457950"/>
            <a:ext cx="3357563" cy="376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73E87"/>
                </a:solidFill>
                <a:latin typeface="Candara"/>
              </a:rPr>
              <a:t>Shunrong Zhang @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4513" y="6457950"/>
            <a:ext cx="581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8327AC-FDDE-CF4F-A194-27FEF049F2F7}" type="slidenum">
              <a:rPr lang="en-US">
                <a:solidFill>
                  <a:srgbClr val="073E87"/>
                </a:solidFill>
                <a:latin typeface="Candara"/>
              </a:rPr>
              <a:pPr>
                <a:defRPr/>
              </a:pPr>
              <a:t>‹#›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1032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-15636" r="23636" b="-40717"/>
          <a:stretch>
            <a:fillRect/>
          </a:stretch>
        </p:blipFill>
        <p:spPr bwMode="auto">
          <a:xfrm>
            <a:off x="457200" y="6448425"/>
            <a:ext cx="15716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6396038"/>
            <a:ext cx="47783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345238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457200" y="6311900"/>
            <a:ext cx="81613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ndara"/>
              <a:ea typeface="Geneva" charset="0"/>
            </a:endParaRPr>
          </a:p>
        </p:txBody>
      </p:sp>
      <p:grpSp>
        <p:nvGrpSpPr>
          <p:cNvPr id="1036" name="Group 24"/>
          <p:cNvGrpSpPr>
            <a:grpSpLocks noChangeAspect="1"/>
          </p:cNvGrpSpPr>
          <p:nvPr/>
        </p:nvGrpSpPr>
        <p:grpSpPr bwMode="auto">
          <a:xfrm>
            <a:off x="211138" y="1147763"/>
            <a:ext cx="8723312" cy="1330325"/>
            <a:chOff x="-3905251" y="4294188"/>
            <a:chExt cx="13027839" cy="1892300"/>
          </a:xfrm>
        </p:grpSpPr>
        <p:sp>
          <p:nvSpPr>
            <p:cNvPr id="1038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39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40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>
          <p:nvSpPr>
            <p:cNvPr id="1041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  <p:sp useBgFill="1">
          <p:nvSpPr>
            <p:cNvPr id="1042" name="Freeform 29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ndara" charset="0"/>
              </a:endParaRPr>
            </a:p>
          </p:txBody>
        </p:sp>
      </p:grp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1260475"/>
            <a:ext cx="7408862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43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charset="0"/>
        <a:buChar char="v"/>
        <a:defRPr sz="24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charset="0"/>
        <a:buChar char="§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969963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charset="0"/>
        <a:buChar char="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Courier New" charset="0"/>
        <a:buChar char="o"/>
        <a:defRPr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Wingdings" charset="0"/>
        <a:buChar char="²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3546" y="6356350"/>
            <a:ext cx="2660074" cy="501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Shunrong Zhang @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4" cstate="print"/>
          <a:srcRect l="16364" t="-15636" r="23636" b="-40717"/>
          <a:stretch>
            <a:fillRect/>
          </a:stretch>
        </p:blipFill>
        <p:spPr bwMode="auto">
          <a:xfrm>
            <a:off x="456783" y="6448079"/>
            <a:ext cx="1571461" cy="4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040666" y="6396558"/>
            <a:ext cx="476349" cy="43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627750" y="6345183"/>
            <a:ext cx="514297" cy="51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57200" y="6312023"/>
            <a:ext cx="8160751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gif"/><Relationship Id="rId6" Type="http://schemas.openxmlformats.org/officeDocument/2006/relationships/image" Target="../media/image13.gif"/><Relationship Id="rId7" Type="http://schemas.openxmlformats.org/officeDocument/2006/relationships/image" Target="../media/image14.gif"/><Relationship Id="rId8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1601788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Baseline ionospheric </a:t>
            </a:r>
            <a:r>
              <a:rPr lang="en-US" dirty="0" smtClean="0">
                <a:latin typeface="Calibri" charset="0"/>
              </a:rPr>
              <a:t>climatology models </a:t>
            </a:r>
            <a:r>
              <a:rPr lang="en-US" dirty="0" smtClean="0">
                <a:latin typeface="Calibri" charset="0"/>
              </a:rPr>
              <a:t>beyond IRI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3038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Shunrong Zhang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MIT Haystack Observatory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1AA0329-7002-594D-A27E-6A7E90B75D67}" type="datetime4">
              <a:rPr lang="en-US" sz="18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June 20, 2016</a:t>
            </a:fld>
            <a:r>
              <a:rPr lang="en-US" sz="1800"/>
              <a:t>           </a:t>
            </a:r>
            <a:fld id="{C13E7EB7-7C13-7043-A59E-3F04367A9FAE}" type="slidenum">
              <a:rPr lang="en-US" sz="18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800"/>
          </a:p>
        </p:txBody>
      </p:sp>
      <p:pic>
        <p:nvPicPr>
          <p:cNvPr id="6" name="Picture 5" descr="nsf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6" y="3571907"/>
            <a:ext cx="1400154" cy="15386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17" y="5291138"/>
            <a:ext cx="1143000" cy="137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836" y="4904442"/>
            <a:ext cx="696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With contributions from Evan Thomas (VT/Dartmouth) 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5" b="-3325"/>
          <a:stretch>
            <a:fillRect/>
          </a:stretch>
        </p:blipFill>
        <p:spPr/>
      </p:pic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ndara" charset="0"/>
              </a:rPr>
              <a:t>Mean TEC (EOF mode 1)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057328" y="6411913"/>
            <a:ext cx="5314950" cy="376237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73E87"/>
                </a:solidFill>
                <a:latin typeface="Cooper Black"/>
                <a:cs typeface="Cooper Black"/>
              </a:rPr>
              <a:t>GPS TEC </a:t>
            </a:r>
            <a:r>
              <a:rPr lang="en-US" sz="2000" dirty="0" smtClean="0">
                <a:solidFill>
                  <a:srgbClr val="073E87"/>
                </a:solidFill>
                <a:latin typeface="Cooper Black"/>
                <a:cs typeface="Cooper Black"/>
              </a:rPr>
              <a:t>Statistics over </a:t>
            </a:r>
            <a:r>
              <a:rPr lang="en-US" sz="2000" dirty="0">
                <a:solidFill>
                  <a:srgbClr val="073E87"/>
                </a:solidFill>
                <a:latin typeface="Cooper Black"/>
                <a:cs typeface="Cooper Black"/>
              </a:rPr>
              <a:t>North America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>
              <a:defRPr/>
            </a:pPr>
            <a:fld id="{3FE238A9-6AD0-674D-88E9-AB851AE239CA}" type="slidenum">
              <a:rPr lang="en-US"/>
              <a:pPr algn="r"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5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7" r="-9427"/>
          <a:stretch>
            <a:fillRect/>
          </a:stretch>
        </p:blipFill>
        <p:spPr/>
      </p:pic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ndara" charset="0"/>
              </a:rPr>
              <a:t>East-west Symmetry (EOF mode 2)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908950" y="6400800"/>
            <a:ext cx="5611175" cy="376238"/>
          </a:xfrm>
        </p:spPr>
        <p:txBody>
          <a:bodyPr/>
          <a:lstStyle/>
          <a:p>
            <a:pPr lvl="0">
              <a:defRPr/>
            </a:pPr>
            <a:r>
              <a:rPr lang="en-US" sz="2000" dirty="0">
                <a:solidFill>
                  <a:srgbClr val="073E87"/>
                </a:solidFill>
                <a:latin typeface="Cooper Black"/>
                <a:cs typeface="Cooper Black"/>
              </a:rPr>
              <a:t>GPS TEC Statistics over North America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>
              <a:defRPr/>
            </a:pPr>
            <a:fld id="{8C227865-FA8F-884C-8B43-4A3C0741E532}" type="slidenum">
              <a:rPr lang="en-US"/>
              <a:pPr algn="r"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2"/>
          <p:cNvSpPr>
            <a:spLocks noGrp="1"/>
          </p:cNvSpPr>
          <p:nvPr>
            <p:ph type="title"/>
          </p:nvPr>
        </p:nvSpPr>
        <p:spPr>
          <a:xfrm>
            <a:off x="198910" y="413091"/>
            <a:ext cx="6807947" cy="1759431"/>
          </a:xfrm>
        </p:spPr>
        <p:txBody>
          <a:bodyPr/>
          <a:lstStyle/>
          <a:p>
            <a:pPr algn="ctr"/>
            <a:r>
              <a:rPr lang="en-US" dirty="0" smtClean="0">
                <a:latin typeface="Candara" charset="0"/>
              </a:rPr>
              <a:t>North America TEC Model (NATEC)</a:t>
            </a:r>
            <a:br>
              <a:rPr lang="en-US" dirty="0" smtClean="0">
                <a:latin typeface="Candara" charset="0"/>
              </a:rPr>
            </a:br>
            <a:r>
              <a:rPr lang="en-US" sz="3200" b="1" dirty="0" smtClean="0">
                <a:latin typeface="Candara" charset="0"/>
              </a:rPr>
              <a:t>IRI </a:t>
            </a:r>
            <a:r>
              <a:rPr lang="en-US" sz="3200" b="1" dirty="0">
                <a:latin typeface="Candara" charset="0"/>
              </a:rPr>
              <a:t>TEC </a:t>
            </a:r>
            <a:r>
              <a:rPr lang="en-US" sz="3200" b="1" dirty="0" err="1">
                <a:latin typeface="Candara" charset="0"/>
              </a:rPr>
              <a:t>vs</a:t>
            </a:r>
            <a:r>
              <a:rPr lang="en-US" sz="3200" b="1" dirty="0">
                <a:latin typeface="Candara" charset="0"/>
              </a:rPr>
              <a:t> NATEC (Summer)</a:t>
            </a:r>
            <a:endParaRPr lang="en-US" sz="3600" b="1" dirty="0">
              <a:latin typeface="Candara" charset="0"/>
            </a:endParaRPr>
          </a:p>
        </p:txBody>
      </p:sp>
      <p:sp>
        <p:nvSpPr>
          <p:cNvPr id="34818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latin typeface="Candar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1800" dirty="0" smtClean="0"/>
              <a:t>IRI/NATEC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comparison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6444640-4C7F-F849-A9E1-71978F18B9B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4821" name="Picture 6" descr="iri_summ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139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NATEC_summ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259139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420927" y="2155115"/>
            <a:ext cx="0" cy="436275"/>
          </a:xfrm>
          <a:prstGeom prst="straightConnector1">
            <a:avLst/>
          </a:prstGeom>
          <a:ln w="539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309296" y="2172522"/>
            <a:ext cx="469204" cy="306282"/>
          </a:xfrm>
          <a:prstGeom prst="straightConnector1">
            <a:avLst/>
          </a:prstGeom>
          <a:ln w="539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857" y="492742"/>
            <a:ext cx="1852171" cy="16623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5662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ndara" charset="0"/>
            </a:endParaRPr>
          </a:p>
        </p:txBody>
      </p:sp>
      <p:sp>
        <p:nvSpPr>
          <p:cNvPr id="35842" name="Title 2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850900"/>
          </a:xfrm>
        </p:spPr>
        <p:txBody>
          <a:bodyPr/>
          <a:lstStyle/>
          <a:p>
            <a:r>
              <a:rPr lang="en-US">
                <a:latin typeface="Candara" charset="0"/>
              </a:rPr>
              <a:t>IRI TEC vs NATEC (winter)</a:t>
            </a:r>
          </a:p>
        </p:txBody>
      </p:sp>
      <p:sp>
        <p:nvSpPr>
          <p:cNvPr id="35843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latin typeface="Candar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rgbClr val="073E87"/>
                </a:solidFill>
                <a:latin typeface="Candara"/>
              </a:rPr>
              <a:t>NATEC</a:t>
            </a:r>
            <a:r>
              <a:rPr lang="zh-CN" altLang="en-US" sz="2400" b="1" dirty="0" smtClean="0">
                <a:solidFill>
                  <a:srgbClr val="073E87"/>
                </a:solidFill>
                <a:latin typeface="Candara"/>
                <a:ea typeface="华文楷体"/>
              </a:rPr>
              <a:t> </a:t>
            </a:r>
            <a:r>
              <a:rPr lang="en-US" altLang="zh-CN" sz="2400" b="1" dirty="0" smtClean="0">
                <a:solidFill>
                  <a:srgbClr val="073E87"/>
                </a:solidFill>
                <a:latin typeface="Candara"/>
                <a:ea typeface="华文楷体"/>
              </a:rPr>
              <a:t>model</a:t>
            </a:r>
            <a:endParaRPr lang="en-US" sz="2400" b="1" dirty="0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1224F55-1FC9-D14D-9994-D962F58DD811}" type="slidenum">
              <a:rPr lang="en-US" smtClean="0">
                <a:solidFill>
                  <a:srgbClr val="073E87"/>
                </a:solidFill>
                <a:latin typeface="Candara"/>
              </a:rPr>
              <a:pPr>
                <a:defRPr/>
              </a:pPr>
              <a:t>13</a:t>
            </a:fld>
            <a:endParaRPr lang="en-US" dirty="0">
              <a:solidFill>
                <a:srgbClr val="073E87"/>
              </a:solidFill>
              <a:latin typeface="Candara"/>
            </a:endParaRPr>
          </a:p>
        </p:txBody>
      </p:sp>
      <p:pic>
        <p:nvPicPr>
          <p:cNvPr id="35846" name="Picture 6" descr="iriNA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0064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9" descr="natec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080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6" descr="iriNA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3556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6" descr="natec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38538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1"/>
          <p:cNvSpPr txBox="1">
            <a:spLocks noChangeArrowheads="1"/>
          </p:cNvSpPr>
          <p:nvPr/>
        </p:nvSpPr>
        <p:spPr bwMode="auto">
          <a:xfrm>
            <a:off x="4210050" y="2139950"/>
            <a:ext cx="965200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prstClr val="black"/>
                </a:solidFill>
              </a:rPr>
              <a:t>12LT</a:t>
            </a:r>
          </a:p>
        </p:txBody>
      </p:sp>
      <p:sp>
        <p:nvSpPr>
          <p:cNvPr id="35851" name="TextBox 13"/>
          <p:cNvSpPr txBox="1">
            <a:spLocks noChangeArrowheads="1"/>
          </p:cNvSpPr>
          <p:nvPr/>
        </p:nvSpPr>
        <p:spPr bwMode="auto">
          <a:xfrm>
            <a:off x="4221163" y="4691063"/>
            <a:ext cx="965200" cy="369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prstClr val="black"/>
                </a:solidFill>
              </a:rPr>
              <a:t>23LT</a:t>
            </a:r>
          </a:p>
        </p:txBody>
      </p:sp>
    </p:spTree>
    <p:extLst>
      <p:ext uri="{BB962C8B-B14F-4D97-AF65-F5344CB8AC3E}">
        <p14:creationId xmlns:p14="http://schemas.microsoft.com/office/powerpoint/2010/main" val="404443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78" y="-647"/>
            <a:ext cx="7032491" cy="60055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76082" y="1081904"/>
            <a:ext cx="5711394" cy="4598140"/>
            <a:chOff x="1502252" y="1554480"/>
            <a:chExt cx="5711394" cy="4598140"/>
          </a:xfrm>
        </p:grpSpPr>
        <p:sp>
          <p:nvSpPr>
            <p:cNvPr id="15" name="TextBox 14"/>
            <p:cNvSpPr txBox="1"/>
            <p:nvPr/>
          </p:nvSpPr>
          <p:spPr>
            <a:xfrm>
              <a:off x="1502252" y="4634440"/>
              <a:ext cx="1986116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SAPS density trough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379583" y="4083834"/>
              <a:ext cx="613287" cy="4744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809105" y="1946787"/>
              <a:ext cx="493456" cy="4164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130679" y="1554480"/>
              <a:ext cx="1245624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SED plume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153801" y="2078787"/>
              <a:ext cx="267596" cy="5688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19570" y="1701964"/>
              <a:ext cx="1794076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Composition bulge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5470722" y="4972995"/>
              <a:ext cx="297580" cy="5429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191937" y="5567845"/>
              <a:ext cx="1467797" cy="5847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Auroral enhancement</a:t>
              </a:r>
            </a:p>
          </p:txBody>
        </p:sp>
      </p:grpSp>
      <p:sp>
        <p:nvSpPr>
          <p:cNvPr id="2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995015" y="5915399"/>
            <a:ext cx="3801566" cy="6860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GPS TEC Storm Responses </a:t>
            </a:r>
            <a:endParaRPr lang="en-US" sz="2400" b="1" dirty="0" smtClean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(statistical average)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0504" y="632080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DC15F26-CA8F-574A-ADEC-20971892F02F}" type="slidenum"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971" y="5095269"/>
            <a:ext cx="1591259" cy="646331"/>
          </a:xfrm>
          <a:prstGeom prst="rect">
            <a:avLst/>
          </a:prstGeom>
          <a:solidFill>
            <a:schemeClr val="accent3">
              <a:alpha val="5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Thomas et al (2016) JGR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337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B891D-09B5-B643-ACD1-4A96E1FB99D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247616"/>
            <a:ext cx="8814359" cy="59436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86146" y="6354574"/>
            <a:ext cx="5901208" cy="47027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b="1" dirty="0">
                <a:solidFill>
                  <a:schemeClr val="tx1"/>
                </a:solidFill>
              </a:rPr>
              <a:t>GPS TEC Storm Responses </a:t>
            </a:r>
            <a:r>
              <a:rPr lang="en-US" sz="2000" b="1" dirty="0" smtClean="0">
                <a:solidFill>
                  <a:schemeClr val="tx1"/>
                </a:solidFill>
              </a:rPr>
              <a:t>(East-west differences)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9544" y="0"/>
            <a:ext cx="1591259" cy="646331"/>
          </a:xfrm>
          <a:prstGeom prst="rect">
            <a:avLst/>
          </a:prstGeom>
          <a:solidFill>
            <a:schemeClr val="accent3">
              <a:alpha val="55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Thomas et al (2016) JGR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792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32163"/>
            <a:ext cx="8229599" cy="4360357"/>
          </a:xfrm>
        </p:spPr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vs</a:t>
            </a:r>
            <a:r>
              <a:rPr lang="en-US" dirty="0" smtClean="0"/>
              <a:t> regional/local model ?</a:t>
            </a:r>
          </a:p>
          <a:p>
            <a:r>
              <a:rPr lang="en-US" dirty="0" smtClean="0"/>
              <a:t>Need sophisticated local/regional climatology models </a:t>
            </a:r>
          </a:p>
          <a:p>
            <a:pPr lvl="1"/>
            <a:r>
              <a:rPr lang="en-US" dirty="0" smtClean="0"/>
              <a:t>To capture </a:t>
            </a:r>
            <a:r>
              <a:rPr lang="en-US" dirty="0" err="1" smtClean="0"/>
              <a:t>meso</a:t>
            </a:r>
            <a:r>
              <a:rPr lang="en-US" dirty="0" smtClean="0"/>
              <a:t>-scale IT structures</a:t>
            </a:r>
          </a:p>
          <a:p>
            <a:pPr lvl="1"/>
            <a:r>
              <a:rPr lang="en-US" dirty="0" smtClean="0"/>
              <a:t>To enable science advances beyond just the most fundamental physics</a:t>
            </a:r>
          </a:p>
          <a:p>
            <a:pPr lvl="1"/>
            <a:r>
              <a:rPr lang="en-US" dirty="0" smtClean="0"/>
              <a:t>Dense network of </a:t>
            </a:r>
            <a:r>
              <a:rPr lang="en-US" dirty="0" err="1" smtClean="0"/>
              <a:t>geospace</a:t>
            </a:r>
            <a:r>
              <a:rPr lang="en-US" dirty="0" smtClean="0"/>
              <a:t> sensors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Shunrong Zhang @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05B891D-09B5-B643-ACD1-4A96E1FB99DA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97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75"/>
            <a:ext cx="8229600" cy="6969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topics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979488"/>
            <a:ext cx="8229600" cy="5146675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ISR-based ionospheric climatology</a:t>
            </a:r>
          </a:p>
          <a:p>
            <a:pPr lvl="1"/>
            <a:r>
              <a:rPr lang="en-US" dirty="0" smtClean="0">
                <a:latin typeface="Calibri" charset="0"/>
              </a:rPr>
              <a:t>Incoherent scatter radar ionospheric model (ISRIM)</a:t>
            </a:r>
          </a:p>
          <a:p>
            <a:pPr lvl="1"/>
            <a:r>
              <a:rPr lang="en-US" dirty="0" smtClean="0">
                <a:latin typeface="Calibri" charset="0"/>
              </a:rPr>
              <a:t>Ionospheric climatology (and long-term changes)</a:t>
            </a:r>
          </a:p>
          <a:p>
            <a:r>
              <a:rPr lang="en-US" dirty="0" smtClean="0">
                <a:latin typeface="Calibri" charset="0"/>
              </a:rPr>
              <a:t>GPS-based TEC modeling</a:t>
            </a:r>
          </a:p>
          <a:p>
            <a:pPr lvl="1"/>
            <a:r>
              <a:rPr lang="en-US" dirty="0" smtClean="0">
                <a:latin typeface="Calibri" charset="0"/>
              </a:rPr>
              <a:t>NA TEC climatology and modeling</a:t>
            </a:r>
          </a:p>
          <a:p>
            <a:pPr lvl="1"/>
            <a:r>
              <a:rPr lang="en-US" dirty="0" smtClean="0">
                <a:latin typeface="Calibri" charset="0"/>
              </a:rPr>
              <a:t>Stormtime TEC response: statistics </a:t>
            </a:r>
            <a:endParaRPr lang="en-US" dirty="0">
              <a:latin typeface="Calibri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Shunrong Zhang @ 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2A9EE41-EE4B-294E-BE70-1248DEB715CE}" type="slidenum">
              <a:rPr lang="en-US" sz="18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E35CA1B-3D00-C34E-B1C2-3D283FA0A1F2}" type="slidenum">
              <a:rPr lang="en-US" sz="1000">
                <a:solidFill>
                  <a:schemeClr val="tx2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8900"/>
            <a:ext cx="8415338" cy="1135063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a typeface="+mj-ea"/>
                <a:cs typeface="+mj-cs"/>
              </a:rPr>
              <a:t>ISRIM:</a:t>
            </a:r>
            <a:br>
              <a:rPr lang="en-US" sz="4000" dirty="0" smtClean="0">
                <a:ea typeface="+mj-ea"/>
                <a:cs typeface="+mj-cs"/>
              </a:rPr>
            </a:br>
            <a:r>
              <a:rPr lang="en-US" sz="3600" b="1" dirty="0" smtClean="0">
                <a:ea typeface="+mj-ea"/>
                <a:cs typeface="+mj-cs"/>
              </a:rPr>
              <a:t>incoherent </a:t>
            </a:r>
            <a:r>
              <a:rPr lang="en-US" sz="3600" b="1" dirty="0">
                <a:ea typeface="+mj-ea"/>
                <a:cs typeface="+mj-cs"/>
              </a:rPr>
              <a:t>scatter radar ionospheric model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rmAutofit fontScale="475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Zhang  et al. (2005); Zhang et al. (2007); Zhang and Holt (2008); Zhang et al. (2008)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31750" name="Picture 11" descr="isrim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4318000"/>
            <a:ext cx="1117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4"/>
          <p:cNvSpPr txBox="1">
            <a:spLocks noChangeArrowheads="1"/>
          </p:cNvSpPr>
          <p:nvPr/>
        </p:nvSpPr>
        <p:spPr bwMode="auto">
          <a:xfrm>
            <a:off x="5622112" y="2257324"/>
            <a:ext cx="3200400" cy="31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charset="0"/>
              <a:buChar char=""/>
            </a:pPr>
            <a:r>
              <a:rPr lang="en-US" sz="2000">
                <a:solidFill>
                  <a:schemeClr val="tx2"/>
                </a:solidFill>
              </a:rPr>
              <a:t>ISRIM local climatology</a:t>
            </a: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charset="0"/>
              <a:buChar char=""/>
            </a:pPr>
            <a:r>
              <a:rPr lang="en-US" sz="2000">
                <a:solidFill>
                  <a:schemeClr val="tx2"/>
                </a:solidFill>
              </a:rPr>
              <a:t>ISRIM regional climatology</a:t>
            </a: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charset="0"/>
              <a:buChar char=""/>
            </a:pPr>
            <a:r>
              <a:rPr lang="en-US" sz="2000">
                <a:solidFill>
                  <a:schemeClr val="tx2"/>
                </a:solidFill>
              </a:rPr>
              <a:t>ISRIM local variability</a:t>
            </a: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charset="0"/>
              <a:buChar char=""/>
            </a:pPr>
            <a:r>
              <a:rPr lang="en-US" sz="2000">
                <a:solidFill>
                  <a:schemeClr val="tx2"/>
                </a:solidFill>
              </a:rPr>
              <a:t>ISRIM convection</a:t>
            </a: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charset="0"/>
              <a:buChar char=""/>
            </a:pPr>
            <a:endParaRPr lang="en-US" sz="2000">
              <a:solidFill>
                <a:schemeClr val="tx2"/>
              </a:solidFill>
            </a:endParaRP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Symbol" charset="0"/>
              <a:buChar char=""/>
            </a:pPr>
            <a:r>
              <a:rPr lang="en-US" sz="2000" b="1">
                <a:solidFill>
                  <a:srgbClr val="0033CC"/>
                </a:solidFill>
              </a:rPr>
              <a:t>All online</a:t>
            </a:r>
          </a:p>
        </p:txBody>
      </p:sp>
      <p:pic>
        <p:nvPicPr>
          <p:cNvPr id="10" name="Picture 9" descr="ISRIMsit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17984" r="16818" b="10942"/>
          <a:stretch/>
        </p:blipFill>
        <p:spPr>
          <a:xfrm>
            <a:off x="335953" y="1533320"/>
            <a:ext cx="5469688" cy="40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5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153932"/>
            <a:ext cx="3263103" cy="1446268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Midday Ne Profiles </a:t>
            </a:r>
            <a:r>
              <a:rPr lang="en-US" sz="3000" dirty="0" smtClean="0"/>
              <a:t>progressing with the day number (Season)</a:t>
            </a:r>
            <a:endParaRPr lang="en-US" sz="3000" dirty="0"/>
          </a:p>
        </p:txBody>
      </p:sp>
      <p:pic>
        <p:nvPicPr>
          <p:cNvPr id="153606" name="Picture 6" descr="m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752975"/>
            <a:ext cx="25431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7" name="Picture 7" descr="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4829175"/>
            <a:ext cx="25431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8" name="Picture 8" descr="m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2695575"/>
            <a:ext cx="25431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9" name="Picture 9" descr="s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25431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0" name="Picture 10" descr="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25431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1" name="Picture 11" descr="t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133600"/>
            <a:ext cx="25431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2" name="Picture 12" descr="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267200"/>
            <a:ext cx="25431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4" name="Text Box 14"/>
          <p:cNvSpPr txBox="1">
            <a:spLocks noChangeArrowheads="1"/>
          </p:cNvSpPr>
          <p:nvPr/>
        </p:nvSpPr>
        <p:spPr bwMode="auto">
          <a:xfrm>
            <a:off x="1127125" y="1233488"/>
            <a:ext cx="119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Svalbard</a:t>
            </a:r>
          </a:p>
        </p:txBody>
      </p:sp>
      <p:sp>
        <p:nvSpPr>
          <p:cNvPr id="153615" name="Text Box 15"/>
          <p:cNvSpPr txBox="1">
            <a:spLocks noChangeArrowheads="1"/>
          </p:cNvSpPr>
          <p:nvPr/>
        </p:nvSpPr>
        <p:spPr bwMode="auto">
          <a:xfrm>
            <a:off x="1355725" y="3367088"/>
            <a:ext cx="1039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Tromso</a:t>
            </a:r>
          </a:p>
        </p:txBody>
      </p:sp>
      <p:sp>
        <p:nvSpPr>
          <p:cNvPr id="153616" name="Text Box 16"/>
          <p:cNvSpPr txBox="1">
            <a:spLocks noChangeArrowheads="1"/>
          </p:cNvSpPr>
          <p:nvPr/>
        </p:nvSpPr>
        <p:spPr bwMode="auto">
          <a:xfrm>
            <a:off x="1219200" y="5576888"/>
            <a:ext cx="13287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St. Santin</a:t>
            </a:r>
          </a:p>
        </p:txBody>
      </p:sp>
      <p:sp>
        <p:nvSpPr>
          <p:cNvPr id="153617" name="Text Box 17"/>
          <p:cNvSpPr txBox="1">
            <a:spLocks noChangeArrowheads="1"/>
          </p:cNvSpPr>
          <p:nvPr/>
        </p:nvSpPr>
        <p:spPr bwMode="auto">
          <a:xfrm>
            <a:off x="3516313" y="1690688"/>
            <a:ext cx="1665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Sondrestrom</a:t>
            </a:r>
          </a:p>
        </p:txBody>
      </p:sp>
      <p:sp>
        <p:nvSpPr>
          <p:cNvPr id="153618" name="Text Box 18"/>
          <p:cNvSpPr txBox="1">
            <a:spLocks noChangeArrowheads="1"/>
          </p:cNvSpPr>
          <p:nvPr/>
        </p:nvSpPr>
        <p:spPr bwMode="auto">
          <a:xfrm>
            <a:off x="4022725" y="3962400"/>
            <a:ext cx="11953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Millstone</a:t>
            </a:r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>
            <a:off x="4144963" y="6110288"/>
            <a:ext cx="1036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Arecibo</a:t>
            </a:r>
          </a:p>
        </p:txBody>
      </p:sp>
      <p:sp>
        <p:nvSpPr>
          <p:cNvPr id="153620" name="Text Box 20"/>
          <p:cNvSpPr txBox="1">
            <a:spLocks noChangeArrowheads="1"/>
          </p:cNvSpPr>
          <p:nvPr/>
        </p:nvSpPr>
        <p:spPr bwMode="auto">
          <a:xfrm>
            <a:off x="6586538" y="5957888"/>
            <a:ext cx="1185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Shigariki</a:t>
            </a:r>
          </a:p>
        </p:txBody>
      </p:sp>
      <p:sp>
        <p:nvSpPr>
          <p:cNvPr id="153621" name="Text Box 21"/>
          <p:cNvSpPr txBox="1">
            <a:spLocks noChangeArrowheads="1"/>
          </p:cNvSpPr>
          <p:nvPr/>
        </p:nvSpPr>
        <p:spPr bwMode="auto">
          <a:xfrm>
            <a:off x="5486400" y="1905000"/>
            <a:ext cx="2971800" cy="26479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Curve Color Code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</a:rPr>
              <a:t>Winter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Spring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99FF33"/>
                </a:solidFill>
              </a:rPr>
              <a:t>Summer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Autumn</a:t>
            </a:r>
          </a:p>
        </p:txBody>
      </p:sp>
    </p:spTree>
    <p:extLst>
      <p:ext uri="{BB962C8B-B14F-4D97-AF65-F5344CB8AC3E}">
        <p14:creationId xmlns:p14="http://schemas.microsoft.com/office/powerpoint/2010/main" val="337266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ChangeArrowheads="1"/>
          </p:cNvSpPr>
          <p:nvPr/>
        </p:nvSpPr>
        <p:spPr bwMode="auto">
          <a:xfrm>
            <a:off x="3124200" y="457200"/>
            <a:ext cx="57150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3352800" y="472204"/>
            <a:ext cx="5486400" cy="685800"/>
          </a:xfrm>
        </p:spPr>
        <p:txBody>
          <a:bodyPr/>
          <a:lstStyle/>
          <a:p>
            <a:r>
              <a:rPr lang="en-US" sz="4000" b="1" dirty="0"/>
              <a:t>Virtual ISR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29000" y="1295400"/>
            <a:ext cx="5334000" cy="147464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Based on ISR empirical models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Operating </a:t>
            </a:r>
            <a:r>
              <a:rPr lang="en-US" sz="2000" dirty="0"/>
              <a:t>24/7; Updating every 30 </a:t>
            </a:r>
            <a:r>
              <a:rPr lang="en-US" sz="2000" dirty="0" smtClean="0"/>
              <a:t>min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Real-time model-data comparison</a:t>
            </a:r>
            <a:endParaRPr lang="en-US" sz="2000" dirty="0"/>
          </a:p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en-US" sz="2000" b="1" u="sng" dirty="0" smtClean="0"/>
              <a:t>http://</a:t>
            </a:r>
            <a:r>
              <a:rPr lang="en-US" sz="2000" b="1" u="sng" dirty="0" err="1" smtClean="0"/>
              <a:t>madrigal.haystack.mit.edu</a:t>
            </a:r>
            <a:r>
              <a:rPr lang="en-US" sz="2000" b="1" u="sng" dirty="0" smtClean="0"/>
              <a:t>/models/</a:t>
            </a:r>
            <a:endParaRPr lang="en-US" sz="2000" b="1" u="sng" dirty="0"/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r="71875" b="3125"/>
          <a:stretch>
            <a:fillRect/>
          </a:stretch>
        </p:blipFill>
        <p:spPr bwMode="auto">
          <a:xfrm>
            <a:off x="304800" y="-47667"/>
            <a:ext cx="264795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697480"/>
            <a:ext cx="515112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2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6" name="AutoShape 2"/>
          <p:cNvSpPr>
            <a:spLocks noChangeArrowheads="1"/>
          </p:cNvSpPr>
          <p:nvPr/>
        </p:nvSpPr>
        <p:spPr bwMode="auto">
          <a:xfrm>
            <a:off x="4953000" y="418716"/>
            <a:ext cx="39624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8069" name="Picture 5" descr="Comp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656138" cy="66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profileMH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1450"/>
            <a:ext cx="6629400" cy="526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531864"/>
            <a:ext cx="8229600" cy="609600"/>
          </a:xfrm>
        </p:spPr>
        <p:txBody>
          <a:bodyPr/>
          <a:lstStyle/>
          <a:p>
            <a:pPr algn="r"/>
            <a:r>
              <a:rPr lang="en-US" sz="2800" b="1" dirty="0"/>
              <a:t>Compared to IRI: Ti</a:t>
            </a:r>
          </a:p>
        </p:txBody>
      </p:sp>
    </p:spTree>
    <p:extLst>
      <p:ext uri="{BB962C8B-B14F-4D97-AF65-F5344CB8AC3E}">
        <p14:creationId xmlns:p14="http://schemas.microsoft.com/office/powerpoint/2010/main" val="4225030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with IRI @ </a:t>
            </a:r>
            <a:r>
              <a:rPr lang="en-US" dirty="0" err="1" smtClean="0"/>
              <a:t>Tromso</a:t>
            </a:r>
            <a:endParaRPr lang="en-US" dirty="0"/>
          </a:p>
        </p:txBody>
      </p:sp>
      <p:pic>
        <p:nvPicPr>
          <p:cNvPr id="257028" name="Picture 4" descr="profileTR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9604" y="849604"/>
            <a:ext cx="6667500" cy="539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70261" y="1244290"/>
            <a:ext cx="270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Median solar activity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16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Shunrong Zhang @ xxxx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C6265B-B958-2E44-BE19-F64F78E2764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6" descr="fi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6214"/>
            <a:ext cx="6629400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086600" y="2057400"/>
            <a:ext cx="1828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/>
              <a:t>Bz</a:t>
            </a:r>
            <a:r>
              <a:rPr lang="en-US" sz="2000" b="1" dirty="0"/>
              <a:t> = [-8 0] </a:t>
            </a:r>
            <a:r>
              <a:rPr lang="en-US" sz="2000" b="1" dirty="0" err="1"/>
              <a:t>nT</a:t>
            </a:r>
            <a:endParaRPr lang="en-US" sz="2000" b="1" dirty="0"/>
          </a:p>
          <a:p>
            <a:pPr eaLnBrk="1" hangingPunct="1">
              <a:spcBef>
                <a:spcPct val="50000"/>
              </a:spcBef>
            </a:pPr>
            <a:r>
              <a:rPr lang="en-US" sz="2000" b="1" dirty="0"/>
              <a:t>By = [0 8] </a:t>
            </a:r>
            <a:r>
              <a:rPr lang="en-US" sz="2000" b="1" dirty="0" err="1"/>
              <a:t>nT</a:t>
            </a:r>
            <a:endParaRPr lang="en-US" sz="2000" b="1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23125" y="3333750"/>
            <a:ext cx="14636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dirty="0"/>
              <a:t>Larger potential drops in solstice than in equinox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Cell rotation in summer relative to winter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ISR Convection Model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71514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Shunrong Zhang @ xxxx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C6265B-B958-2E44-BE19-F64F78E2764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4" descr="Ne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66593"/>
            <a:ext cx="6781800" cy="54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Combined ISRIM + Convection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3414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ytmp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ytmp3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y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mytmp4.pot</Template>
  <TotalTime>593</TotalTime>
  <Words>373</Words>
  <Application>Microsoft Macintosh PowerPoint</Application>
  <PresentationFormat>On-screen Show (4:3)</PresentationFormat>
  <Paragraphs>90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mytmp4</vt:lpstr>
      <vt:lpstr>Pixel</vt:lpstr>
      <vt:lpstr>mytmp3</vt:lpstr>
      <vt:lpstr>mytmp</vt:lpstr>
      <vt:lpstr>Baseline ionospheric climatology models beyond IRI</vt:lpstr>
      <vt:lpstr>topics</vt:lpstr>
      <vt:lpstr>ISRIM: incoherent scatter radar ionospheric model</vt:lpstr>
      <vt:lpstr>Midday Ne Profiles progressing with the day number (Season)</vt:lpstr>
      <vt:lpstr>Virtual ISR</vt:lpstr>
      <vt:lpstr>Compared to IRI: Ti</vt:lpstr>
      <vt:lpstr>Comparison with IRI @ Tromso</vt:lpstr>
      <vt:lpstr>ISR Convection Model</vt:lpstr>
      <vt:lpstr>Combined ISRIM + Convection</vt:lpstr>
      <vt:lpstr>Mean TEC (EOF mode 1)</vt:lpstr>
      <vt:lpstr>East-west Symmetry (EOF mode 2)</vt:lpstr>
      <vt:lpstr>North America TEC Model (NATEC) IRI TEC vs NATEC (Summer)</vt:lpstr>
      <vt:lpstr>IRI TEC vs NATEC (winter)</vt:lpstr>
      <vt:lpstr>PowerPoint Presentation</vt:lpstr>
      <vt:lpstr>PowerPoint Presentation</vt:lpstr>
      <vt:lpstr>Concluding remarks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Shunrong Zhang</dc:creator>
  <cp:lastModifiedBy>Shunrong Zhang</cp:lastModifiedBy>
  <cp:revision>21</cp:revision>
  <dcterms:created xsi:type="dcterms:W3CDTF">2014-01-14T17:23:10Z</dcterms:created>
  <dcterms:modified xsi:type="dcterms:W3CDTF">2016-06-20T23:01:12Z</dcterms:modified>
</cp:coreProperties>
</file>