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jpe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4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051B"/>
    <a:srgbClr val="25EB1F"/>
    <a:srgbClr val="1B93A3"/>
    <a:srgbClr val="08022F"/>
    <a:srgbClr val="3B3B3B"/>
    <a:srgbClr val="FAEF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-136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F19525-6E6B-AD43-9BD4-E1C48B9D6534}" type="datetimeFigureOut">
              <a:rPr lang="en-US" smtClean="0"/>
              <a:t>6/20/16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894664-8381-0E4D-8C6C-357123B3D1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415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894664-8381-0E4D-8C6C-357123B3D18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38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FF68-0AA6-BE4C-BA37-942A919BDF7F}" type="datetimeFigureOut">
              <a:rPr lang="en-US" smtClean="0"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467A-629B-1D43-B1BB-C4FBBCCB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198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FF68-0AA6-BE4C-BA37-942A919BDF7F}" type="datetimeFigureOut">
              <a:rPr lang="en-US" smtClean="0"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467A-629B-1D43-B1BB-C4FBBCCB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79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FF68-0AA6-BE4C-BA37-942A919BDF7F}" type="datetimeFigureOut">
              <a:rPr lang="en-US" smtClean="0"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467A-629B-1D43-B1BB-C4FBBCCB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29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FF68-0AA6-BE4C-BA37-942A919BDF7F}" type="datetimeFigureOut">
              <a:rPr lang="en-US" smtClean="0"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467A-629B-1D43-B1BB-C4FBBCCB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244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FF68-0AA6-BE4C-BA37-942A919BDF7F}" type="datetimeFigureOut">
              <a:rPr lang="en-US" smtClean="0"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467A-629B-1D43-B1BB-C4FBBCCB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22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FF68-0AA6-BE4C-BA37-942A919BDF7F}" type="datetimeFigureOut">
              <a:rPr lang="en-US" smtClean="0"/>
              <a:t>6/20/16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467A-629B-1D43-B1BB-C4FBBCCB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198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FF68-0AA6-BE4C-BA37-942A919BDF7F}" type="datetimeFigureOut">
              <a:rPr lang="en-US" smtClean="0"/>
              <a:t>6/20/16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467A-629B-1D43-B1BB-C4FBBCCB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266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FF68-0AA6-BE4C-BA37-942A919BDF7F}" type="datetimeFigureOut">
              <a:rPr lang="en-US" smtClean="0"/>
              <a:t>6/20/16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467A-629B-1D43-B1BB-C4FBBCCB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FF68-0AA6-BE4C-BA37-942A919BDF7F}" type="datetimeFigureOut">
              <a:rPr lang="en-US" smtClean="0"/>
              <a:t>6/20/16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467A-629B-1D43-B1BB-C4FBBCCB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76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FF68-0AA6-BE4C-BA37-942A919BDF7F}" type="datetimeFigureOut">
              <a:rPr lang="en-US" smtClean="0"/>
              <a:t>6/20/16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467A-629B-1D43-B1BB-C4FBBCCB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290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EFF68-0AA6-BE4C-BA37-942A919BDF7F}" type="datetimeFigureOut">
              <a:rPr lang="en-US" smtClean="0"/>
              <a:t>6/20/16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32467A-629B-1D43-B1BB-C4FBBCCB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386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EFF68-0AA6-BE4C-BA37-942A919BDF7F}" type="datetimeFigureOut">
              <a:rPr lang="en-US" smtClean="0"/>
              <a:t>6/20/16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467A-629B-1D43-B1BB-C4FBBCCB3F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14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4" Type="http://schemas.openxmlformats.org/officeDocument/2006/relationships/image" Target="../media/image4.tiff"/><Relationship Id="rId5" Type="http://schemas.openxmlformats.org/officeDocument/2006/relationships/image" Target="../media/image5.jp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emf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" y="335182"/>
            <a:ext cx="9093200" cy="654045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027326" y="952623"/>
            <a:ext cx="569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/>
                </a:solidFill>
              </a:rPr>
              <a:t>fdaf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858000" cy="687564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6581" y="0"/>
            <a:ext cx="5159539" cy="56387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32195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94843" y="132887"/>
            <a:ext cx="856782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    Comparison </a:t>
            </a:r>
            <a:r>
              <a:rPr lang="en-US" sz="2800" dirty="0">
                <a:solidFill>
                  <a:schemeClr val="bg1"/>
                </a:solidFill>
              </a:rPr>
              <a:t>of Citizen Science </a:t>
            </a:r>
            <a:r>
              <a:rPr lang="en-US" sz="2800" dirty="0" smtClean="0">
                <a:solidFill>
                  <a:schemeClr val="bg1"/>
                </a:solidFill>
              </a:rPr>
              <a:t>Aurora Data and </a:t>
            </a:r>
            <a:r>
              <a:rPr lang="en-US" sz="2800" dirty="0">
                <a:solidFill>
                  <a:schemeClr val="bg1"/>
                </a:solidFill>
              </a:rPr>
              <a:t>SSUSI </a:t>
            </a: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2800" dirty="0" smtClean="0">
                <a:solidFill>
                  <a:schemeClr val="bg1"/>
                </a:solidFill>
              </a:rPr>
              <a:t> Observations for March 17-18, </a:t>
            </a:r>
            <a:r>
              <a:rPr lang="en-US" sz="2800" dirty="0">
                <a:solidFill>
                  <a:schemeClr val="bg1"/>
                </a:solidFill>
              </a:rPr>
              <a:t>2015 </a:t>
            </a:r>
            <a:r>
              <a:rPr lang="en-US" sz="2800" dirty="0" smtClean="0">
                <a:solidFill>
                  <a:schemeClr val="bg1"/>
                </a:solidFill>
              </a:rPr>
              <a:t>Geomagnetic Storm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3663" y="2070318"/>
            <a:ext cx="5210337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  </a:t>
            </a:r>
            <a:r>
              <a:rPr lang="en-US" sz="2800" dirty="0">
                <a:solidFill>
                  <a:srgbClr val="FFFF00"/>
                </a:solidFill>
              </a:rPr>
              <a:t> </a:t>
            </a:r>
            <a:r>
              <a:rPr lang="en-US" sz="2800" dirty="0" smtClean="0">
                <a:solidFill>
                  <a:srgbClr val="FFFF00"/>
                </a:solidFill>
              </a:rPr>
              <a:t>Burcu Kosar</a:t>
            </a:r>
            <a:r>
              <a:rPr lang="en-US" sz="2800" dirty="0" smtClean="0">
                <a:solidFill>
                  <a:srgbClr val="FFFFFF"/>
                </a:solidFill>
              </a:rPr>
              <a:t>  and  </a:t>
            </a:r>
            <a:r>
              <a:rPr lang="en-US" sz="2800" dirty="0" smtClean="0">
                <a:solidFill>
                  <a:srgbClr val="FFFF00"/>
                </a:solidFill>
              </a:rPr>
              <a:t>Liz MacDonald</a:t>
            </a:r>
          </a:p>
          <a:p>
            <a:r>
              <a:rPr lang="en-US" sz="2400" dirty="0" smtClean="0">
                <a:solidFill>
                  <a:srgbClr val="FFFF00"/>
                </a:solidFill>
              </a:rPr>
              <a:t>   </a:t>
            </a:r>
          </a:p>
          <a:p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     NASA Goddard Space Flight Center</a:t>
            </a:r>
          </a:p>
          <a:p>
            <a:r>
              <a:rPr lang="en-US" sz="2400" dirty="0" smtClean="0">
                <a:solidFill>
                  <a:srgbClr val="FFFFFF"/>
                </a:solidFill>
              </a:rPr>
              <a:t>                 Greenbelt, MD, USA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			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	CEDAR-GEM Joint Workshop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			    June, 2016</a:t>
            </a:r>
          </a:p>
          <a:p>
            <a:r>
              <a:rPr lang="en-US" sz="2800" dirty="0" smtClean="0">
                <a:solidFill>
                  <a:srgbClr val="FFFFFF"/>
                </a:solidFill>
              </a:rPr>
              <a:t>           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090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9144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		 </a:t>
            </a:r>
            <a:r>
              <a:rPr lang="en-US" sz="2800" dirty="0" smtClean="0">
                <a:solidFill>
                  <a:schemeClr val="bg1"/>
                </a:solidFill>
              </a:rPr>
              <a:t>What is </a:t>
            </a:r>
            <a:r>
              <a:rPr lang="en-US" sz="2800" dirty="0" err="1" smtClean="0">
                <a:solidFill>
                  <a:srgbClr val="FF0000"/>
                </a:solidFill>
              </a:rPr>
              <a:t>Aurora</a:t>
            </a:r>
            <a:r>
              <a:rPr lang="en-US" sz="2800" dirty="0" err="1" smtClean="0">
                <a:solidFill>
                  <a:srgbClr val="1B93A3"/>
                </a:solidFill>
              </a:rPr>
              <a:t>saurus</a:t>
            </a:r>
            <a:r>
              <a:rPr lang="en-US" sz="2800" dirty="0" smtClean="0">
                <a:solidFill>
                  <a:srgbClr val="1B93A3"/>
                </a:solidFill>
              </a:rPr>
              <a:t> </a:t>
            </a:r>
            <a:r>
              <a:rPr lang="en-US" sz="2800" dirty="0" smtClean="0">
                <a:solidFill>
                  <a:schemeClr val="bg1"/>
                </a:solidFill>
              </a:rPr>
              <a:t>(</a:t>
            </a:r>
            <a:r>
              <a:rPr lang="en-US" sz="2800" dirty="0" err="1" smtClean="0">
                <a:solidFill>
                  <a:schemeClr val="bg1"/>
                </a:solidFill>
              </a:rPr>
              <a:t>aurorasaurus.org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r>
              <a:rPr lang="en-US" sz="2800" dirty="0" smtClean="0">
                <a:solidFill>
                  <a:srgbClr val="FFFFFF"/>
                </a:solidFill>
              </a:rPr>
              <a:t>?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-  Citizen science project that engages the member of the public in science</a:t>
            </a:r>
            <a:endParaRPr lang="en-US" sz="2000" dirty="0" smtClean="0">
              <a:solidFill>
                <a:srgbClr val="FFFF00"/>
              </a:solidFill>
            </a:endParaRPr>
          </a:p>
          <a:p>
            <a:r>
              <a:rPr lang="en-US" sz="2000" dirty="0" smtClean="0">
                <a:solidFill>
                  <a:srgbClr val="FFFFFF"/>
                </a:solidFill>
              </a:rPr>
              <a:t>-  </a:t>
            </a:r>
            <a:r>
              <a:rPr lang="en-US" sz="2000" dirty="0" smtClean="0">
                <a:solidFill>
                  <a:prstClr val="white"/>
                </a:solidFill>
              </a:rPr>
              <a:t>New </a:t>
            </a:r>
            <a:r>
              <a:rPr lang="en-US" sz="2000" dirty="0">
                <a:solidFill>
                  <a:prstClr val="white"/>
                </a:solidFill>
              </a:rPr>
              <a:t>global, real-time data sources from </a:t>
            </a:r>
            <a:r>
              <a:rPr lang="en-US" sz="2000" dirty="0" smtClean="0">
                <a:solidFill>
                  <a:prstClr val="white"/>
                </a:solidFill>
              </a:rPr>
              <a:t>citizen scientists </a:t>
            </a:r>
            <a:r>
              <a:rPr lang="en-US" sz="2000" dirty="0">
                <a:solidFill>
                  <a:prstClr val="white"/>
                </a:solidFill>
              </a:rPr>
              <a:t>and </a:t>
            </a:r>
            <a:r>
              <a:rPr lang="en-US" sz="2000" dirty="0" smtClean="0">
                <a:solidFill>
                  <a:prstClr val="white"/>
                </a:solidFill>
              </a:rPr>
              <a:t>tweets    </a:t>
            </a:r>
          </a:p>
          <a:p>
            <a:r>
              <a:rPr lang="en-US" sz="2000" dirty="0" smtClean="0">
                <a:solidFill>
                  <a:srgbClr val="FFFFFF"/>
                </a:solidFill>
              </a:rPr>
              <a:t>-  </a:t>
            </a:r>
            <a:r>
              <a:rPr lang="en-US" sz="2000" dirty="0" smtClean="0">
                <a:solidFill>
                  <a:prstClr val="white"/>
                </a:solidFill>
              </a:rPr>
              <a:t>Alerts of </a:t>
            </a:r>
            <a:r>
              <a:rPr lang="en-US" sz="2000" dirty="0" err="1" smtClean="0">
                <a:solidFill>
                  <a:prstClr val="white"/>
                </a:solidFill>
              </a:rPr>
              <a:t>auroral</a:t>
            </a:r>
            <a:r>
              <a:rPr lang="en-US" sz="2000" dirty="0" smtClean="0">
                <a:solidFill>
                  <a:prstClr val="white"/>
                </a:solidFill>
              </a:rPr>
              <a:t> visibility for the public</a:t>
            </a:r>
          </a:p>
        </p:txBody>
      </p:sp>
      <p:pic>
        <p:nvPicPr>
          <p:cNvPr id="9" name="Picture 8" descr="map2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0" y="1446550"/>
            <a:ext cx="9143999" cy="5605502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56611" y="958611"/>
            <a:ext cx="1165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Join Us!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12" name="Picture 11" descr="promo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902"/>
          <a:stretch/>
        </p:blipFill>
        <p:spPr>
          <a:xfrm>
            <a:off x="7938971" y="176410"/>
            <a:ext cx="1129823" cy="815649"/>
          </a:xfrm>
          <a:prstGeom prst="rect">
            <a:avLst/>
          </a:prstGeom>
          <a:ln>
            <a:solidFill>
              <a:schemeClr val="accent2"/>
            </a:solidFill>
          </a:ln>
        </p:spPr>
      </p:pic>
      <p:sp>
        <p:nvSpPr>
          <p:cNvPr id="24" name="object 14"/>
          <p:cNvSpPr/>
          <p:nvPr/>
        </p:nvSpPr>
        <p:spPr>
          <a:xfrm>
            <a:off x="98977" y="19809924"/>
            <a:ext cx="194077" cy="15778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0172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2326"/>
            <a:ext cx="9144000" cy="626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40"/>
            <a:ext cx="9161640" cy="69624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79964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FF00"/>
                </a:solidFill>
              </a:rPr>
              <a:t>FUV Observations from DMSP/SSUSI [JHU/APL]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              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8074" y="1505789"/>
            <a:ext cx="830227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US" sz="2400" dirty="0" smtClean="0"/>
              <a:t>Spectrograph based – measurements at different wavelengths</a:t>
            </a:r>
          </a:p>
          <a:p>
            <a:endParaRPr lang="en-US" sz="2400" dirty="0" smtClean="0"/>
          </a:p>
          <a:p>
            <a:pPr marL="342900" indent="-342900">
              <a:buFont typeface="Wingdings" charset="2"/>
              <a:buChar char="v"/>
            </a:pPr>
            <a:r>
              <a:rPr lang="en-US" sz="2400" dirty="0" smtClean="0"/>
              <a:t>Reliable </a:t>
            </a:r>
            <a:r>
              <a:rPr lang="en-US" sz="2400" dirty="0" err="1" smtClean="0"/>
              <a:t>auroral</a:t>
            </a:r>
            <a:r>
              <a:rPr lang="en-US" sz="2400" dirty="0" smtClean="0"/>
              <a:t> products from FUV data (N and S)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smtClean="0"/>
              <a:t>Electron energy flux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 err="1" smtClean="0"/>
              <a:t>Auroral</a:t>
            </a:r>
            <a:r>
              <a:rPr lang="en-US" sz="2400" dirty="0" smtClean="0"/>
              <a:t> boundaries </a:t>
            </a:r>
            <a:r>
              <a:rPr lang="en-US" sz="2400" dirty="0"/>
              <a:t>[Zhang and Paxton, 2008, JASTP] </a:t>
            </a:r>
            <a:endParaRPr lang="en-US" sz="2400" dirty="0" smtClean="0"/>
          </a:p>
          <a:p>
            <a:pPr marL="1257300" lvl="2" indent="-342900">
              <a:buFont typeface="Arial"/>
              <a:buChar char="•"/>
            </a:pPr>
            <a:r>
              <a:rPr lang="en-US" sz="2400" dirty="0" smtClean="0"/>
              <a:t>Swath boundary from </a:t>
            </a:r>
            <a:r>
              <a:rPr lang="en-US" sz="2400" dirty="0" err="1" smtClean="0"/>
              <a:t>auroral</a:t>
            </a:r>
            <a:r>
              <a:rPr lang="en-US" sz="2400" dirty="0" smtClean="0"/>
              <a:t> image </a:t>
            </a:r>
            <a:r>
              <a:rPr lang="en-US" sz="2400" dirty="0" smtClean="0">
                <a:sym typeface="Wingdings"/>
              </a:rPr>
              <a:t> GUVI based</a:t>
            </a:r>
          </a:p>
          <a:p>
            <a:pPr lvl="2"/>
            <a:r>
              <a:rPr lang="en-US" sz="2400" dirty="0">
                <a:sym typeface="Wingdings"/>
              </a:rPr>
              <a:t> </a:t>
            </a:r>
            <a:r>
              <a:rPr lang="en-US" sz="2400" dirty="0" smtClean="0">
                <a:sym typeface="Wingdings"/>
              </a:rPr>
              <a:t>    </a:t>
            </a:r>
            <a:r>
              <a:rPr lang="en-US" sz="2400" dirty="0" err="1" smtClean="0">
                <a:sym typeface="Wingdings"/>
              </a:rPr>
              <a:t>auroral</a:t>
            </a:r>
            <a:r>
              <a:rPr lang="en-US" sz="2400" dirty="0" smtClean="0">
                <a:sym typeface="Wingdings"/>
              </a:rPr>
              <a:t> model  global boundary</a:t>
            </a:r>
            <a:endParaRPr lang="en-US" sz="2400" dirty="0" smtClean="0"/>
          </a:p>
          <a:p>
            <a:pPr lvl="1"/>
            <a:endParaRPr lang="en-US" sz="2400" dirty="0" smtClean="0"/>
          </a:p>
          <a:p>
            <a:pPr marL="342900" indent="-342900">
              <a:buFont typeface="Wingdings" charset="2"/>
              <a:buChar char="v"/>
            </a:pPr>
            <a:r>
              <a:rPr lang="en-US" sz="2400" dirty="0" smtClean="0"/>
              <a:t>Good data source for comparison with </a:t>
            </a:r>
            <a:r>
              <a:rPr lang="en-US" sz="2400" dirty="0" err="1" smtClean="0"/>
              <a:t>Aurorasaurus</a:t>
            </a:r>
            <a:r>
              <a:rPr lang="en-US" sz="2400" dirty="0" smtClean="0"/>
              <a:t> data</a:t>
            </a:r>
          </a:p>
          <a:p>
            <a:pPr lvl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72656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412326"/>
            <a:ext cx="9144000" cy="626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41"/>
            <a:ext cx="9161640" cy="918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43523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 Citizen Science Data and DMSP/SSUSI </a:t>
            </a:r>
            <a:r>
              <a:rPr lang="en-US" sz="2800" dirty="0" err="1" smtClean="0">
                <a:solidFill>
                  <a:srgbClr val="FFFF00"/>
                </a:solidFill>
              </a:rPr>
              <a:t>Auroral</a:t>
            </a:r>
            <a:r>
              <a:rPr lang="en-US" sz="2800" dirty="0" smtClean="0">
                <a:solidFill>
                  <a:srgbClr val="FFFF00"/>
                </a:solidFill>
              </a:rPr>
              <a:t> Energy Flux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                </a:t>
            </a:r>
            <a:r>
              <a:rPr lang="en-US" sz="2800" dirty="0" smtClean="0">
                <a:solidFill>
                  <a:srgbClr val="FF0000"/>
                </a:solidFill>
              </a:rPr>
              <a:t>March 17-18, 2015 Geomagnetic Storm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840" y="6396335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</a:rPr>
              <a:t>   30% success finding conjunctions with DMSP/SSUSI satellite passes. </a:t>
            </a:r>
          </a:p>
        </p:txBody>
      </p:sp>
      <p:pic>
        <p:nvPicPr>
          <p:cNvPr id="8" name="Picture 7" descr="Fast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0592" y="1059517"/>
            <a:ext cx="6604000" cy="53721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0" y="5245049"/>
            <a:ext cx="36916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Grey points</a:t>
            </a: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dirty="0" smtClean="0"/>
              <a:t>– observations</a:t>
            </a:r>
          </a:p>
          <a:p>
            <a:r>
              <a:rPr lang="en-US" b="1" dirty="0" smtClean="0">
                <a:solidFill>
                  <a:srgbClr val="FF0000"/>
                </a:solidFill>
              </a:rPr>
              <a:t>Red Dashed Line </a:t>
            </a:r>
            <a:r>
              <a:rPr lang="en-US" dirty="0" smtClean="0"/>
              <a:t>– model boundaries 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156269" y="953671"/>
            <a:ext cx="28147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±00:10 (for observations)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48501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5207"/>
            <a:ext cx="9144000" cy="7836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41"/>
            <a:ext cx="9161640" cy="9188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-43523"/>
            <a:ext cx="91439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 Citizen Science Data and DMSP/SSUSI </a:t>
            </a:r>
            <a:r>
              <a:rPr lang="en-US" sz="2800" dirty="0" err="1" smtClean="0">
                <a:solidFill>
                  <a:srgbClr val="FFFF00"/>
                </a:solidFill>
              </a:rPr>
              <a:t>Auroral</a:t>
            </a:r>
            <a:r>
              <a:rPr lang="en-US" sz="2800" dirty="0" smtClean="0">
                <a:solidFill>
                  <a:srgbClr val="FFFF00"/>
                </a:solidFill>
              </a:rPr>
              <a:t> Energy Flux</a:t>
            </a:r>
          </a:p>
          <a:p>
            <a:r>
              <a:rPr lang="en-US" sz="2800" dirty="0" smtClean="0">
                <a:solidFill>
                  <a:srgbClr val="FFFF00"/>
                </a:solidFill>
              </a:rPr>
              <a:t>                    </a:t>
            </a:r>
            <a:r>
              <a:rPr lang="en-US" sz="2800" dirty="0" smtClean="0">
                <a:solidFill>
                  <a:srgbClr val="FF0000"/>
                </a:solidFill>
              </a:rPr>
              <a:t>March 17-18, 2015 Geomagnetic Storm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9320" y="6202284"/>
            <a:ext cx="89323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00" b="1" dirty="0" smtClean="0">
                <a:solidFill>
                  <a:srgbClr val="D8051B"/>
                </a:solidFill>
              </a:rPr>
              <a:t>Important caveats: </a:t>
            </a:r>
            <a:r>
              <a:rPr lang="en-US" sz="2100" b="1" dirty="0" smtClean="0">
                <a:solidFill>
                  <a:srgbClr val="FFFF00"/>
                </a:solidFill>
              </a:rPr>
              <a:t>1</a:t>
            </a:r>
            <a:r>
              <a:rPr lang="en-US" sz="2100" b="1" baseline="30000" dirty="0" smtClean="0">
                <a:solidFill>
                  <a:srgbClr val="FFFF00"/>
                </a:solidFill>
              </a:rPr>
              <a:t>st</a:t>
            </a:r>
            <a:r>
              <a:rPr lang="en-US" sz="2100" b="1" dirty="0" smtClean="0">
                <a:solidFill>
                  <a:srgbClr val="FFFF00"/>
                </a:solidFill>
              </a:rPr>
              <a:t> example examined, variations amongst observations 					</a:t>
            </a:r>
            <a:r>
              <a:rPr lang="en-US" sz="2100" b="1" dirty="0">
                <a:solidFill>
                  <a:srgbClr val="FFFF00"/>
                </a:solidFill>
              </a:rPr>
              <a:t> </a:t>
            </a:r>
            <a:r>
              <a:rPr lang="en-US" sz="2100" b="1" dirty="0" smtClean="0">
                <a:solidFill>
                  <a:srgbClr val="FFFF00"/>
                </a:solidFill>
              </a:rPr>
              <a:t>    Aurora moves quickly!</a:t>
            </a:r>
            <a:endParaRPr lang="en-US" sz="2100" dirty="0">
              <a:solidFill>
                <a:srgbClr val="FFFF00"/>
              </a:solidFill>
            </a:endParaRPr>
          </a:p>
        </p:txBody>
      </p:sp>
      <p:pic>
        <p:nvPicPr>
          <p:cNvPr id="10" name="Picture 9" descr="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618" y="1316327"/>
            <a:ext cx="3461278" cy="3223170"/>
          </a:xfrm>
          <a:prstGeom prst="rect">
            <a:avLst/>
          </a:prstGeom>
        </p:spPr>
      </p:pic>
      <p:pic>
        <p:nvPicPr>
          <p:cNvPr id="12" name="Picture 11" descr="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910584"/>
            <a:ext cx="2778338" cy="2417451"/>
          </a:xfrm>
          <a:prstGeom prst="rect">
            <a:avLst/>
          </a:prstGeom>
        </p:spPr>
      </p:pic>
      <p:pic>
        <p:nvPicPr>
          <p:cNvPr id="13" name="Picture 12" descr="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0" y="3328034"/>
            <a:ext cx="2778338" cy="2729163"/>
          </a:xfrm>
          <a:prstGeom prst="rect">
            <a:avLst/>
          </a:prstGeom>
        </p:spPr>
      </p:pic>
      <p:pic>
        <p:nvPicPr>
          <p:cNvPr id="16" name="Picture 15" descr="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57" y="928225"/>
            <a:ext cx="2843682" cy="2808513"/>
          </a:xfrm>
          <a:prstGeom prst="rect">
            <a:avLst/>
          </a:prstGeom>
        </p:spPr>
      </p:pic>
      <p:pic>
        <p:nvPicPr>
          <p:cNvPr id="17" name="Picture 16" descr="5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96" y="3687003"/>
            <a:ext cx="2826043" cy="256820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2866538" y="4757440"/>
            <a:ext cx="35896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4/5 citizen science observations described aurora as </a:t>
            </a:r>
            <a:r>
              <a:rPr lang="en-US" b="1" dirty="0" smtClean="0">
                <a:solidFill>
                  <a:srgbClr val="0000FF"/>
                </a:solidFill>
              </a:rPr>
              <a:t>overhead</a:t>
            </a:r>
            <a:r>
              <a:rPr lang="en-US" dirty="0" smtClean="0"/>
              <a:t>, </a:t>
            </a:r>
          </a:p>
          <a:p>
            <a:r>
              <a:rPr lang="en-US" dirty="0" smtClean="0"/>
              <a:t>inconsistent with model boundary. </a:t>
            </a:r>
          </a:p>
        </p:txBody>
      </p:sp>
    </p:spTree>
    <p:extLst>
      <p:ext uri="{BB962C8B-B14F-4D97-AF65-F5344CB8AC3E}">
        <p14:creationId xmlns:p14="http://schemas.microsoft.com/office/powerpoint/2010/main" val="23880461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8241"/>
            <a:ext cx="9161640" cy="70647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17640" y="97605"/>
            <a:ext cx="9143999" cy="9971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FF00"/>
                </a:solidFill>
              </a:rPr>
              <a:t>    				  </a:t>
            </a:r>
            <a:r>
              <a:rPr lang="en-US" sz="2800" dirty="0" smtClean="0">
                <a:solidFill>
                  <a:srgbClr val="FAEF1D"/>
                </a:solidFill>
              </a:rPr>
              <a:t>WHERE </a:t>
            </a:r>
            <a:r>
              <a:rPr lang="en-US" sz="2800" dirty="0" smtClean="0">
                <a:solidFill>
                  <a:srgbClr val="FAEF1D"/>
                </a:solidFill>
              </a:rPr>
              <a:t>ARE WE GOING WITH THIS</a:t>
            </a:r>
            <a:r>
              <a:rPr lang="en-US" sz="2800" dirty="0" smtClean="0">
                <a:solidFill>
                  <a:srgbClr val="FAEF1D"/>
                </a:solidFill>
              </a:rPr>
              <a:t>?</a:t>
            </a:r>
            <a:endParaRPr lang="en-US" sz="2600" dirty="0" smtClean="0">
              <a:solidFill>
                <a:schemeClr val="bg1"/>
              </a:solidFill>
            </a:endParaRPr>
          </a:p>
          <a:p>
            <a:pPr marL="914400" lvl="1" indent="-457200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</a:rPr>
              <a:t>Examine the rest of the observations that are in conjunction with SSUSI satellite passes for th</a:t>
            </a:r>
            <a:r>
              <a:rPr lang="en-US" sz="2600" dirty="0" smtClean="0">
                <a:solidFill>
                  <a:schemeClr val="bg1"/>
                </a:solidFill>
              </a:rPr>
              <a:t>e case study</a:t>
            </a:r>
            <a:r>
              <a:rPr lang="en-US" sz="2600" dirty="0" smtClean="0">
                <a:solidFill>
                  <a:schemeClr val="bg1"/>
                </a:solidFill>
              </a:rPr>
              <a:t> </a:t>
            </a:r>
          </a:p>
          <a:p>
            <a:pPr marL="914400" lvl="1" indent="-457200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</a:rPr>
              <a:t>Compare SSUSI with Ovation Prime/</a:t>
            </a:r>
            <a:r>
              <a:rPr lang="en-US" sz="2600" dirty="0" err="1" smtClean="0">
                <a:solidFill>
                  <a:schemeClr val="bg1"/>
                </a:solidFill>
              </a:rPr>
              <a:t>Aurorasaurus</a:t>
            </a:r>
            <a:r>
              <a:rPr lang="en-US" sz="2600" dirty="0">
                <a:solidFill>
                  <a:schemeClr val="bg1"/>
                </a:solidFill>
              </a:rPr>
              <a:t> </a:t>
            </a:r>
            <a:r>
              <a:rPr lang="en-US" sz="2600" dirty="0" smtClean="0">
                <a:solidFill>
                  <a:schemeClr val="bg1"/>
                </a:solidFill>
              </a:rPr>
              <a:t>boundary</a:t>
            </a:r>
          </a:p>
          <a:p>
            <a:pPr marL="914400" lvl="1" indent="-457200">
              <a:buFontTx/>
              <a:buChar char="-"/>
            </a:pPr>
            <a:r>
              <a:rPr lang="en-US" sz="2600" dirty="0" smtClean="0">
                <a:solidFill>
                  <a:schemeClr val="bg1"/>
                </a:solidFill>
              </a:rPr>
              <a:t>Extend the study to the whole database</a:t>
            </a:r>
          </a:p>
          <a:p>
            <a:pPr algn="ctr"/>
            <a:r>
              <a:rPr lang="en-US" sz="2600" dirty="0" smtClean="0">
                <a:solidFill>
                  <a:schemeClr val="bg1"/>
                </a:solidFill>
              </a:rPr>
              <a:t>            </a:t>
            </a:r>
          </a:p>
          <a:p>
            <a:pPr algn="ctr"/>
            <a:r>
              <a:rPr lang="en-US" sz="2800" dirty="0" smtClean="0">
                <a:solidFill>
                  <a:srgbClr val="25EB1F"/>
                </a:solidFill>
              </a:rPr>
              <a:t>THANK YOU FOR YOUR ATTENTION!</a:t>
            </a:r>
          </a:p>
          <a:p>
            <a:endParaRPr lang="en-US" sz="2800" dirty="0" smtClean="0">
              <a:solidFill>
                <a:srgbClr val="25EB1F"/>
              </a:solidFill>
            </a:endParaRPr>
          </a:p>
          <a:p>
            <a:pPr algn="ctr"/>
            <a:endParaRPr lang="en-US" sz="2800" dirty="0">
              <a:solidFill>
                <a:srgbClr val="25EB1F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CEDAR </a:t>
            </a:r>
            <a:r>
              <a:rPr lang="en-US" sz="2800" dirty="0" smtClean="0">
                <a:solidFill>
                  <a:schemeClr val="bg1"/>
                </a:solidFill>
              </a:rPr>
              <a:t>IT Poster Session </a:t>
            </a:r>
            <a:r>
              <a:rPr lang="en-US" sz="2800" dirty="0">
                <a:solidFill>
                  <a:schemeClr val="bg1"/>
                </a:solidFill>
              </a:rPr>
              <a:t> - (Polar </a:t>
            </a:r>
            <a:r>
              <a:rPr lang="en-US" sz="2800" dirty="0" err="1">
                <a:solidFill>
                  <a:schemeClr val="bg1"/>
                </a:solidFill>
              </a:rPr>
              <a:t>Aeronomy</a:t>
            </a:r>
            <a:r>
              <a:rPr lang="en-US" sz="2800" dirty="0">
                <a:solidFill>
                  <a:schemeClr val="bg1"/>
                </a:solidFill>
              </a:rPr>
              <a:t> - POLA-03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 smtClean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Tuesday</a:t>
            </a:r>
            <a:r>
              <a:rPr lang="en-US" sz="2800" dirty="0" smtClean="0">
                <a:solidFill>
                  <a:schemeClr val="bg1"/>
                </a:solidFill>
              </a:rPr>
              <a:t>, June 21, 2016 (16:00-19:00</a:t>
            </a:r>
            <a:r>
              <a:rPr lang="en-US" sz="2800" dirty="0" smtClean="0">
                <a:solidFill>
                  <a:schemeClr val="bg1"/>
                </a:solidFill>
              </a:rPr>
              <a:t>)</a:t>
            </a:r>
            <a:endParaRPr lang="en-US" sz="2800" dirty="0">
              <a:solidFill>
                <a:schemeClr val="bg1"/>
              </a:solidFill>
            </a:endParaRPr>
          </a:p>
          <a:p>
            <a:pPr algn="ctr"/>
            <a:r>
              <a:rPr lang="en-US" sz="2800" dirty="0" smtClean="0">
                <a:solidFill>
                  <a:srgbClr val="FAEF1D"/>
                </a:solidFill>
              </a:rPr>
              <a:t>Please </a:t>
            </a:r>
            <a:r>
              <a:rPr lang="en-US" sz="2800" dirty="0" smtClean="0">
                <a:solidFill>
                  <a:srgbClr val="FAEF1D"/>
                </a:solidFill>
              </a:rPr>
              <a:t>come find me </a:t>
            </a:r>
            <a:r>
              <a:rPr lang="en-US" sz="2800" dirty="0" smtClean="0">
                <a:solidFill>
                  <a:srgbClr val="FAEF1D"/>
                </a:solidFill>
                <a:sym typeface="Wingdings"/>
              </a:rPr>
              <a:t></a:t>
            </a:r>
            <a:endParaRPr lang="en-US" sz="2800" dirty="0" smtClean="0">
              <a:solidFill>
                <a:srgbClr val="FAEF1D"/>
              </a:solidFill>
            </a:endParaRPr>
          </a:p>
          <a:p>
            <a:endParaRPr lang="en-US" sz="28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	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r>
              <a:rPr lang="en-US" sz="2400" dirty="0" smtClean="0">
                <a:solidFill>
                  <a:schemeClr val="bg1"/>
                </a:solidFill>
              </a:rPr>
              <a:t>	</a:t>
            </a: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en-US" sz="2400" dirty="0">
                <a:solidFill>
                  <a:schemeClr val="bg1"/>
                </a:solidFill>
              </a:rPr>
              <a:t>	</a:t>
            </a:r>
            <a:endParaRPr lang="en-US" sz="2400" dirty="0" smtClean="0">
              <a:solidFill>
                <a:schemeClr val="bg1"/>
              </a:solidFill>
            </a:endParaRPr>
          </a:p>
          <a:p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3627" y="3412950"/>
            <a:ext cx="3088669" cy="175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00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208</Words>
  <Application>Microsoft Macintosh PowerPoint</Application>
  <PresentationFormat>On-screen Show (4:3)</PresentationFormat>
  <Paragraphs>61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Burcu Kosar</dc:creator>
  <cp:lastModifiedBy>Burcu Kosar</cp:lastModifiedBy>
  <cp:revision>34</cp:revision>
  <dcterms:created xsi:type="dcterms:W3CDTF">2016-06-19T15:08:55Z</dcterms:created>
  <dcterms:modified xsi:type="dcterms:W3CDTF">2016-06-20T16:49:31Z</dcterms:modified>
</cp:coreProperties>
</file>