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62" r:id="rId2"/>
    <p:sldId id="265" r:id="rId3"/>
    <p:sldId id="266" r:id="rId4"/>
    <p:sldId id="267" r:id="rId5"/>
    <p:sldId id="268" r:id="rId6"/>
    <p:sldId id="269" r:id="rId7"/>
    <p:sldId id="270" r:id="rId8"/>
    <p:sldId id="271" r:id="rId9"/>
    <p:sldId id="272" r:id="rId10"/>
    <p:sldId id="277" r:id="rId11"/>
    <p:sldId id="276" r:id="rId12"/>
    <p:sldId id="284" r:id="rId13"/>
    <p:sldId id="285" r:id="rId14"/>
    <p:sldId id="286" r:id="rId15"/>
    <p:sldId id="275" r:id="rId16"/>
    <p:sldId id="292" r:id="rId17"/>
    <p:sldId id="283" r:id="rId18"/>
    <p:sldId id="296" r:id="rId19"/>
    <p:sldId id="298" r:id="rId20"/>
    <p:sldId id="293" r:id="rId21"/>
    <p:sldId id="295" r:id="rId22"/>
    <p:sldId id="294" r:id="rId23"/>
    <p:sldId id="297" r:id="rId24"/>
    <p:sldId id="278" r:id="rId25"/>
    <p:sldId id="299" r:id="rId26"/>
    <p:sldId id="300" r:id="rId27"/>
    <p:sldId id="258" r:id="rId28"/>
    <p:sldId id="260" r:id="rId29"/>
    <p:sldId id="259" r:id="rId30"/>
    <p:sldId id="263" r:id="rId31"/>
    <p:sldId id="287" r:id="rId32"/>
    <p:sldId id="301" r:id="rId33"/>
    <p:sldId id="280" r:id="rId34"/>
    <p:sldId id="302" r:id="rId35"/>
    <p:sldId id="303" r:id="rId36"/>
    <p:sldId id="281" r:id="rId37"/>
    <p:sldId id="282" r:id="rId38"/>
    <p:sldId id="291" r:id="rId39"/>
    <p:sldId id="27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00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23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ECE4A-A174-8048-8DE4-12352FF01ECB}" type="datetimeFigureOut">
              <a:rPr lang="en-US" smtClean="0"/>
              <a:pPr/>
              <a:t>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F2AFC-5914-9E4C-9145-93E59BA338BE}" type="slidenum">
              <a:rPr lang="en-US" smtClean="0"/>
              <a:pPr/>
              <a:t>‹#›</a:t>
            </a:fld>
            <a:endParaRPr lang="en-US"/>
          </a:p>
        </p:txBody>
      </p:sp>
    </p:spTree>
    <p:extLst>
      <p:ext uri="{BB962C8B-B14F-4D97-AF65-F5344CB8AC3E}">
        <p14:creationId xmlns:p14="http://schemas.microsoft.com/office/powerpoint/2010/main" val="40325219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dx.doi.org/10.1029/2010GL044479" TargetMode="External"/><Relationship Id="rId4" Type="http://schemas.openxmlformats.org/officeDocument/2006/relationships/hyperlink" Target="http://ksclibrary.ksc.nasa.gov?&amp;url_ver=Z39.88-2004&amp;rft_id=info:doi/10.1029/2010GL044479&amp;rft_id=info:pmid/%7Bpubmed%7D&amp;rft_val_fmt=info:ofi/fmt:kev:mtx:journal&amp;rft.genre=article&amp;rft.aulast=Rolland&amp;rft.aufirst=L.%20M.,&amp;rft.jtitle=Geophys.%20Res.%20Lett.&amp;rft.volume=37,&amp;rft.spage=L17101&amp;rft.epage=&amp;rft.date=2010&amp;rft.atitle=&amp;rfr_id=info:sid/nature.com:Nature.com&amp;id=doi:10.1029/2010GL044479&amp;id=pmid:%7Bpubmed%7D&amp;genre=article&amp;aulast=Rolland&amp;aufirst=L.%20M.,&amp;title=Geophys.%20Res.%20Lett.&amp;volume=37,&amp;spage=L17101&amp;epage=&amp;date=2010&amp;atitle=&amp;sid=nature:Nature" TargetMode="External"/><Relationship Id="rId5" Type="http://schemas.openxmlformats.org/officeDocument/2006/relationships/hyperlink" Target="http://dx.doi.org/10.1029/JC081i012p01995" TargetMode="External"/><Relationship Id="rId6" Type="http://schemas.openxmlformats.org/officeDocument/2006/relationships/hyperlink" Target="http://ksclibrary.ksc.nasa.gov?&amp;url_ver=Z39.88-2004&amp;rft_id=info:doi/10.1029/JC081i012p01995&amp;rft_id=info:pmid/%7Bpubmed%7D&amp;rft_val_fmt=info:ofi/fmt:kev:mtx:journal&amp;rft.genre=article&amp;rft.aulast=Peltier&amp;rft.aufirst=W.%20R.&amp;rft.jtitle=J.%20Geophys.%20Res.&amp;rft.volume=81,&amp;rft.spage=1995&amp;rft.epage=2000&amp;rft.date=1976&amp;rft.atitle=&amp;rfr_id=info:sid/nature.com:Nature.com&amp;id=doi:10.1029/JC081i012p01995&amp;id=pmid:%7Bpubmed%7D&amp;genre=article&amp;aulast=Peltier&amp;aufirst=W.%20R.&amp;title=J.%20Geophys.%20Res.&amp;volume=81,&amp;spage=1995&amp;epage=2000&amp;date=1976&amp;atitle=&amp;sid=nature:Nature" TargetMode="External"/><Relationship Id="rId7" Type="http://schemas.openxmlformats.org/officeDocument/2006/relationships/hyperlink" Target="http://dx.doi.org/10.1029/2005JA011200" TargetMode="External"/><Relationship Id="rId8" Type="http://schemas.openxmlformats.org/officeDocument/2006/relationships/hyperlink" Target="http://ksclibrary.ksc.nasa.gov?&amp;url_ver=Z39.88-2004&amp;rft_id=info:doi/10.1029/2005JA011200&amp;rft_id=info:pmid/%7Bpubmed%7D&amp;rft_val_fmt=info:ofi/fmt:kev:mtx:journal&amp;rft.genre=article&amp;rft.aulast=Liu&amp;rft.aufirst=J.-Y.&amp;rft.jtitle=J.%20Geophys.%20Res.&amp;rft.volume=111,&amp;rft.spage=A05303&amp;rft.epage=&amp;rft.date=2006&amp;rft.atitle=&amp;rfr_id=info:sid/nature.com:Nature.com&amp;id=doi:10.1029/2005JA011200&amp;id=pmid:%7Bpubmed%7D&amp;genre=article&amp;aulast=Liu&amp;aufirst=J.-Y.&amp;title=J.%20Geophys.%20Res.&amp;volume=111,&amp;spage=A05303&amp;epage=&amp;date=2006&amp;atitle=&amp;sid=nature:Nature" TargetMode="External"/><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1.usa.gov/1e5ZBDW"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1.usa.gov/1e5ZBDW"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p:sp>
      <p:sp>
        <p:nvSpPr>
          <p:cNvPr id="34818" name="Rectangle 2"/>
          <p:cNvSpPr>
            <a:spLocks noGrp="1" noChangeArrowheads="1"/>
          </p:cNvSpPr>
          <p:nvPr>
            <p:ph type="body" idx="1"/>
          </p:nvPr>
        </p:nvSpPr>
        <p:spPr/>
        <p:txBody>
          <a:bodyPr/>
          <a:lstStyle/>
          <a:p>
            <a:r>
              <a:rPr lang="en-US"/>
              <a:t>Solar flares represent one type of solar eruptive event, appearing as a sudden brightening on the sun's surface. You can see them in the beautiful high spatial and temporal AIA (Atmospheric Imaging Assembly) images obtained from the NASA SDO (Solar Dynamics Observatory) mission. For a powerful solar flare event, such as the two X class ones here, the radiation energy is on the order of 10^25 Joule. Such flares radiate throughout the electromagnetic spectrum, from gamma rays to x-rays, through visible light to kilometer-long radio waves.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paths/sources</a:t>
            </a:r>
            <a:r>
              <a:rPr lang="en-US" baseline="0" dirty="0" smtClean="0"/>
              <a:t> for the thermosphere</a:t>
            </a:r>
            <a:endParaRPr lang="en-US" dirty="0"/>
          </a:p>
        </p:txBody>
      </p:sp>
    </p:spTree>
    <p:extLst>
      <p:ext uri="{BB962C8B-B14F-4D97-AF65-F5344CB8AC3E}">
        <p14:creationId xmlns:p14="http://schemas.microsoft.com/office/powerpoint/2010/main" val="4441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1"/>
          <p:cNvSpPr>
            <a:spLocks noGrp="1" noRot="1" noChangeAspect="1" noChangeArrowheads="1"/>
          </p:cNvSpPr>
          <p:nvPr>
            <p:ph type="sldImg"/>
          </p:nvPr>
        </p:nvSpPr>
        <p:spPr>
          <a:solidFill>
            <a:srgbClr val="FFFFFF"/>
          </a:solidFill>
          <a:ln/>
        </p:spPr>
      </p:sp>
      <p:sp>
        <p:nvSpPr>
          <p:cNvPr id="25088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200">
                <a:latin typeface="Lucida Grande" charset="0"/>
                <a:cs typeface="Lucida Grande" charset="0"/>
                <a:sym typeface="Lucida Grande" charset="0"/>
              </a:rPr>
              <a:t>A nice summary of our current understanding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Rolland, L. M., </a:t>
            </a:r>
            <a:r>
              <a:rPr lang="en-US" dirty="0" err="1" smtClean="0"/>
              <a:t>Occhipinti</a:t>
            </a:r>
            <a:r>
              <a:rPr lang="en-US" dirty="0" smtClean="0"/>
              <a:t>, G., </a:t>
            </a:r>
            <a:r>
              <a:rPr lang="en-US" dirty="0" err="1" smtClean="0"/>
              <a:t>Lognonné</a:t>
            </a:r>
            <a:r>
              <a:rPr lang="en-US" dirty="0" smtClean="0"/>
              <a:t>, P. &amp; </a:t>
            </a:r>
            <a:r>
              <a:rPr lang="en-US" dirty="0" err="1" smtClean="0"/>
              <a:t>Loevenbruck</a:t>
            </a:r>
            <a:r>
              <a:rPr lang="en-US" dirty="0" smtClean="0"/>
              <a:t>, A. </a:t>
            </a:r>
            <a:r>
              <a:rPr lang="en-US" dirty="0" err="1" smtClean="0"/>
              <a:t>Geophys</a:t>
            </a:r>
            <a:r>
              <a:rPr lang="en-US" dirty="0" smtClean="0"/>
              <a:t>. Res. </a:t>
            </a:r>
            <a:r>
              <a:rPr lang="en-US" dirty="0" err="1" smtClean="0"/>
              <a:t>Lett</a:t>
            </a:r>
            <a:r>
              <a:rPr lang="en-US" dirty="0" smtClean="0"/>
              <a:t>. 37, L17101 (2010).</a:t>
            </a:r>
          </a:p>
          <a:p>
            <a:r>
              <a:rPr lang="en-US" dirty="0" smtClean="0"/>
              <a:t> | </a:t>
            </a:r>
            <a:r>
              <a:rPr lang="en-US" dirty="0" smtClean="0">
                <a:hlinkClick r:id="rId3"/>
              </a:rPr>
              <a:t>Article</a:t>
            </a:r>
            <a:r>
              <a:rPr lang="en-US" dirty="0" smtClean="0"/>
              <a:t> | </a:t>
            </a:r>
            <a:r>
              <a:rPr lang="en-US" dirty="0" err="1" smtClean="0">
                <a:hlinkClick r:id="rId4" tooltip="Article on OpenURL - "/>
              </a:rPr>
              <a:t>OpenURL</a:t>
            </a:r>
            <a:r>
              <a:rPr lang="en-US" dirty="0" err="1" smtClean="0"/>
              <a:t>Peltier</a:t>
            </a:r>
            <a:r>
              <a:rPr lang="en-US" dirty="0" smtClean="0"/>
              <a:t>, W. R. &amp; Hines, C. O. J. </a:t>
            </a:r>
            <a:r>
              <a:rPr lang="en-US" dirty="0" err="1" smtClean="0"/>
              <a:t>Geophys</a:t>
            </a:r>
            <a:r>
              <a:rPr lang="en-US" dirty="0" smtClean="0"/>
              <a:t>. Res. 81, 1995-2000 (1976). </a:t>
            </a:r>
          </a:p>
          <a:p>
            <a:endParaRPr lang="en-US" dirty="0" smtClean="0"/>
          </a:p>
          <a:p>
            <a:r>
              <a:rPr lang="en-US" dirty="0" smtClean="0"/>
              <a:t>| </a:t>
            </a:r>
            <a:r>
              <a:rPr lang="en-US" dirty="0" smtClean="0">
                <a:hlinkClick r:id="rId5"/>
              </a:rPr>
              <a:t>Article</a:t>
            </a:r>
            <a:r>
              <a:rPr lang="en-US" dirty="0" smtClean="0"/>
              <a:t> | </a:t>
            </a:r>
            <a:r>
              <a:rPr lang="en-US" dirty="0" err="1" smtClean="0">
                <a:hlinkClick r:id="rId6" tooltip="Article on OpenURL - "/>
              </a:rPr>
              <a:t>OpenURL</a:t>
            </a:r>
            <a:r>
              <a:rPr lang="en-US" dirty="0" err="1" smtClean="0"/>
              <a:t>Liu</a:t>
            </a:r>
            <a:r>
              <a:rPr lang="en-US" dirty="0" smtClean="0"/>
              <a:t>, J.-Y. </a:t>
            </a:r>
            <a:r>
              <a:rPr lang="en-US" i="1" dirty="0" smtClean="0"/>
              <a:t>et al. </a:t>
            </a:r>
            <a:r>
              <a:rPr lang="en-US" dirty="0" smtClean="0"/>
              <a:t>J. </a:t>
            </a:r>
            <a:r>
              <a:rPr lang="en-US" dirty="0" err="1" smtClean="0"/>
              <a:t>Geophys</a:t>
            </a:r>
            <a:r>
              <a:rPr lang="en-US" dirty="0" smtClean="0"/>
              <a:t>. Res. 111, A05303 (2006). | </a:t>
            </a:r>
            <a:r>
              <a:rPr lang="en-US" dirty="0" smtClean="0">
                <a:hlinkClick r:id="rId7"/>
              </a:rPr>
              <a:t>Article</a:t>
            </a:r>
            <a:r>
              <a:rPr lang="en-US" dirty="0" smtClean="0"/>
              <a:t> | </a:t>
            </a:r>
            <a:r>
              <a:rPr lang="en-US" dirty="0" smtClean="0">
                <a:hlinkClick r:id="rId8" tooltip="Article on OpenURL - "/>
              </a:rPr>
              <a:t>OpenURL</a:t>
            </a:r>
            <a:endParaRPr lang="en-US" dirty="0"/>
          </a:p>
        </p:txBody>
      </p:sp>
      <p:sp>
        <p:nvSpPr>
          <p:cNvPr id="4" name="Slide Number Placeholder 3"/>
          <p:cNvSpPr>
            <a:spLocks noGrp="1"/>
          </p:cNvSpPr>
          <p:nvPr>
            <p:ph type="sldNum" sz="quarter" idx="10"/>
          </p:nvPr>
        </p:nvSpPr>
        <p:spPr/>
        <p:txBody>
          <a:bodyPr/>
          <a:lstStyle/>
          <a:p>
            <a:fld id="{AEFF2AFC-5914-9E4C-9145-93E59BA338BE}" type="slidenum">
              <a:rPr lang="en-US" smtClean="0"/>
              <a:pPr/>
              <a:t>35</a:t>
            </a:fld>
            <a:endParaRPr lang="en-US"/>
          </a:p>
        </p:txBody>
      </p:sp>
    </p:spTree>
    <p:extLst>
      <p:ext uri="{BB962C8B-B14F-4D97-AF65-F5344CB8AC3E}">
        <p14:creationId xmlns:p14="http://schemas.microsoft.com/office/powerpoint/2010/main" val="779361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deposition variability</a:t>
            </a:r>
          </a:p>
          <a:p>
            <a:r>
              <a:rPr lang="en-US" dirty="0" smtClean="0"/>
              <a:t>Most energy from solar photons, however during times with many strong CMEs, the energy from CME/magnetosphere interaction can equal that from photons</a:t>
            </a:r>
            <a:r>
              <a:rPr lang="en-US" baseline="0" dirty="0" smtClean="0"/>
              <a:t> (Knipp et al, 2004)</a:t>
            </a:r>
            <a:endParaRPr lang="en-US" dirty="0"/>
          </a:p>
        </p:txBody>
      </p:sp>
    </p:spTree>
    <p:extLst>
      <p:ext uri="{BB962C8B-B14F-4D97-AF65-F5344CB8AC3E}">
        <p14:creationId xmlns:p14="http://schemas.microsoft.com/office/powerpoint/2010/main" val="161119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22"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228600" indent="-228600"/>
            <a:endParaRPr lang="en-US" sz="2200" dirty="0">
              <a:latin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r>
              <a:rPr lang="en-US" baseline="0" dirty="0" smtClean="0"/>
              <a:t> </a:t>
            </a:r>
            <a:r>
              <a:rPr lang="en-US" baseline="0" dirty="0" err="1" smtClean="0"/>
              <a:t>Thermospheric</a:t>
            </a:r>
            <a:r>
              <a:rPr lang="en-US" baseline="0" dirty="0" smtClean="0"/>
              <a:t> density: An overview of temporal and </a:t>
            </a:r>
            <a:r>
              <a:rPr lang="en-US" baseline="0" smtClean="0"/>
              <a:t>spatial variations.</a:t>
            </a:r>
            <a:endParaRPr lang="en-US"/>
          </a:p>
        </p:txBody>
      </p:sp>
      <p:sp>
        <p:nvSpPr>
          <p:cNvPr id="4" name="Slide Number Placeholder 3"/>
          <p:cNvSpPr>
            <a:spLocks noGrp="1"/>
          </p:cNvSpPr>
          <p:nvPr>
            <p:ph type="sldNum" sz="quarter" idx="10"/>
          </p:nvPr>
        </p:nvSpPr>
        <p:spPr/>
        <p:txBody>
          <a:bodyPr/>
          <a:lstStyle/>
          <a:p>
            <a:fld id="{AEFF2AFC-5914-9E4C-9145-93E59BA338BE}" type="slidenum">
              <a:rPr lang="en-US" smtClean="0"/>
              <a:pPr/>
              <a:t>38</a:t>
            </a:fld>
            <a:endParaRPr lang="en-US"/>
          </a:p>
        </p:txBody>
      </p:sp>
    </p:spTree>
    <p:extLst>
      <p:ext uri="{BB962C8B-B14F-4D97-AF65-F5344CB8AC3E}">
        <p14:creationId xmlns:p14="http://schemas.microsoft.com/office/powerpoint/2010/main" val="413551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Density inferred</a:t>
            </a:r>
            <a:r>
              <a:rPr lang="en-US" baseline="0" dirty="0" smtClean="0"/>
              <a:t> from s/c </a:t>
            </a:r>
            <a:r>
              <a:rPr lang="en-US" baseline="0" dirty="0" err="1" smtClean="0"/>
              <a:t>acceleromter</a:t>
            </a:r>
            <a:endParaRPr lang="en-US" baseline="0" dirty="0" smtClean="0"/>
          </a:p>
          <a:p>
            <a:r>
              <a:rPr lang="en-US" baseline="0" dirty="0" smtClean="0"/>
              <a:t>Typical global response time is 6-8 hours</a:t>
            </a:r>
          </a:p>
          <a:p>
            <a:r>
              <a:rPr lang="en-US" baseline="0" dirty="0" smtClean="0"/>
              <a:t>Energy arrives first in auroral zones….can begin disturbing mid latitudes within an hour</a:t>
            </a:r>
            <a:endParaRPr lang="en-US" dirty="0"/>
          </a:p>
        </p:txBody>
      </p:sp>
    </p:spTree>
    <p:extLst>
      <p:ext uri="{BB962C8B-B14F-4D97-AF65-F5344CB8AC3E}">
        <p14:creationId xmlns:p14="http://schemas.microsoft.com/office/powerpoint/2010/main" val="297691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p:sp>
      <p:sp>
        <p:nvSpPr>
          <p:cNvPr id="38914" name="Rectangle 2"/>
          <p:cNvSpPr>
            <a:spLocks noGrp="1" noChangeArrowheads="1"/>
          </p:cNvSpPr>
          <p:nvPr>
            <p:ph type="body" idx="1"/>
          </p:nvPr>
        </p:nvSpPr>
        <p:spPr/>
        <p:txBody>
          <a:bodyPr/>
          <a:lstStyle/>
          <a:p>
            <a:r>
              <a:rPr lang="en-US" u="sng">
                <a:hlinkClick r:id="rId3"/>
              </a:rPr>
              <a:t>http://1.usa.gov/1e5ZBDW</a:t>
            </a:r>
            <a:endParaRPr lang="en-US"/>
          </a:p>
          <a:p>
            <a:r>
              <a:rPr lang="en-US"/>
              <a:t>March 7 2012 event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p:sp>
      <p:sp>
        <p:nvSpPr>
          <p:cNvPr id="43010" name="Rectangle 2"/>
          <p:cNvSpPr>
            <a:spLocks noGrp="1" noChangeArrowheads="1"/>
          </p:cNvSpPr>
          <p:nvPr>
            <p:ph type="body" idx="1"/>
          </p:nvPr>
        </p:nvSpPr>
        <p:spPr/>
        <p:txBody>
          <a:bodyPr/>
          <a:lstStyle/>
          <a:p>
            <a:r>
              <a:rPr lang="en-US" u="sng">
                <a:hlinkClick r:id="rId3"/>
              </a:rPr>
              <a:t>http://1.usa.gov/1e5ZBDW</a:t>
            </a:r>
            <a:endParaRPr lang="en-US"/>
          </a:p>
          <a:p>
            <a:r>
              <a:rPr lang="en-US"/>
              <a:t>March 7 2012 event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Rot="1" noChangeAspect="1" noChangeArrowheads="1"/>
          </p:cNvSpPr>
          <p:nvPr>
            <p:ph type="sldImg"/>
          </p:nvPr>
        </p:nvSpPr>
        <p:spPr/>
      </p:sp>
      <p:sp>
        <p:nvSpPr>
          <p:cNvPr id="50178" name="Rectangle 2"/>
          <p:cNvSpPr>
            <a:spLocks noGrp="1" noChangeArrowheads="1"/>
          </p:cNvSpPr>
          <p:nvPr>
            <p:ph type="body" idx="1"/>
          </p:nvPr>
        </p:nvSpPr>
        <p:spPr/>
        <p:txBody>
          <a:bodyPr/>
          <a:lstStyle/>
          <a:p>
            <a:pPr defTabSz="914400">
              <a:spcBef>
                <a:spcPts val="400"/>
              </a:spcBef>
              <a:buClr>
                <a:srgbClr val="000000"/>
              </a:buClr>
            </a:pPr>
            <a:r>
              <a:rPr lang="en-US" sz="1200">
                <a:latin typeface="Times New Roman" charset="0"/>
                <a:cs typeface="Times New Roman" charset="0"/>
                <a:sym typeface="Times New Roman" charset="0"/>
              </a:rPr>
              <a:t>SEPs: applicable and potentially damaging everywhere that they have influence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High-Intensity, Long-Duration, Continuous AE Activity (HILDCAA) events are studied using long-term geomagnetic and solar wind/interplanetary databases. We use the strict definition of a HILDCAA event, that it occurs outside of the main phase of a magnetic storm, the peak AE is &gt;1000 </a:t>
            </a:r>
            <a:r>
              <a:rPr lang="en-US" dirty="0" err="1" smtClean="0"/>
              <a:t>nT</a:t>
            </a:r>
            <a:r>
              <a:rPr lang="en-US" dirty="0" smtClean="0"/>
              <a:t>, and the duration is at least 2 days long.</a:t>
            </a:r>
          </a:p>
          <a:p>
            <a:r>
              <a:rPr lang="en-US" dirty="0" smtClean="0"/>
              <a:t>The overwhelmed majority (94%) of these latter cases were associated with high-speed solar wind stream (HSS) events. The remaining 6% of the cases occurred after the passage of interplanetary coronal mass ejections (ICMEs). </a:t>
            </a:r>
            <a:endParaRPr lang="en-US" dirty="0"/>
          </a:p>
        </p:txBody>
      </p:sp>
      <p:sp>
        <p:nvSpPr>
          <p:cNvPr id="4" name="Slide Number Placeholder 3"/>
          <p:cNvSpPr>
            <a:spLocks noGrp="1"/>
          </p:cNvSpPr>
          <p:nvPr>
            <p:ph type="sldNum" sz="quarter" idx="10"/>
          </p:nvPr>
        </p:nvSpPr>
        <p:spPr/>
        <p:txBody>
          <a:bodyPr/>
          <a:lstStyle/>
          <a:p>
            <a:fld id="{8093AFBC-21BD-B04A-BCBB-01FEBA571FA0}" type="slidenum">
              <a:rPr lang="en-US" smtClean="0"/>
              <a:pPr/>
              <a:t>17</a:t>
            </a:fld>
            <a:endParaRPr lang="en-US"/>
          </a:p>
        </p:txBody>
      </p:sp>
    </p:spTree>
    <p:extLst>
      <p:ext uri="{BB962C8B-B14F-4D97-AF65-F5344CB8AC3E}">
        <p14:creationId xmlns:p14="http://schemas.microsoft.com/office/powerpoint/2010/main" val="234071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Six possible tracks of an observing spacecraft through an MC with a leading shock (left)</a:t>
            </a:r>
          </a:p>
          <a:p>
            <a:r>
              <a:rPr lang="en-US" sz="1200" kern="1200" baseline="0" dirty="0" smtClean="0">
                <a:solidFill>
                  <a:schemeClr val="tx1"/>
                </a:solidFill>
                <a:latin typeface="+mn-lt"/>
                <a:ea typeface="+mn-ea"/>
                <a:cs typeface="+mn-cs"/>
              </a:rPr>
              <a:t>and another without (right). Tracks 1 and 2 never encounter the MC proper. They pass through the</a:t>
            </a:r>
          </a:p>
          <a:p>
            <a:r>
              <a:rPr lang="en-US" sz="1200" kern="1200" baseline="0" dirty="0" smtClean="0">
                <a:solidFill>
                  <a:schemeClr val="tx1"/>
                </a:solidFill>
                <a:latin typeface="+mn-lt"/>
                <a:ea typeface="+mn-ea"/>
                <a:cs typeface="+mn-cs"/>
              </a:rPr>
              <a:t>shock and the compressed ambient medium in one of the flanks of the MC. Track 4 passes through</a:t>
            </a:r>
          </a:p>
          <a:p>
            <a:r>
              <a:rPr lang="en-US" sz="1200" kern="1200" baseline="0" dirty="0" smtClean="0">
                <a:solidFill>
                  <a:schemeClr val="tx1"/>
                </a:solidFill>
                <a:latin typeface="+mn-lt"/>
                <a:ea typeface="+mn-ea"/>
                <a:cs typeface="+mn-cs"/>
              </a:rPr>
              <a:t>the nose of the MC. This situation arises when the observing spacecraft is along the Sun-Earth line</a:t>
            </a:r>
          </a:p>
          <a:p>
            <a:r>
              <a:rPr lang="en-US" sz="1200" kern="1200" baseline="0" dirty="0" smtClean="0">
                <a:solidFill>
                  <a:schemeClr val="tx1"/>
                </a:solidFill>
                <a:latin typeface="+mn-lt"/>
                <a:ea typeface="+mn-ea"/>
                <a:cs typeface="+mn-cs"/>
              </a:rPr>
              <a:t>and a fast and wide CME erupts from close to the Sun center. Trajectory 4 passes through the shock,</a:t>
            </a:r>
          </a:p>
          <a:p>
            <a:r>
              <a:rPr lang="en-US" sz="1200" kern="1200" baseline="0" dirty="0" smtClean="0">
                <a:solidFill>
                  <a:schemeClr val="tx1"/>
                </a:solidFill>
                <a:latin typeface="+mn-lt"/>
                <a:ea typeface="+mn-ea"/>
                <a:cs typeface="+mn-cs"/>
              </a:rPr>
              <a:t>sheath, and through the edge of the MC. Tracks 5 and 6 are similar to 4 and 3, respectively, except that</a:t>
            </a:r>
          </a:p>
          <a:p>
            <a:r>
              <a:rPr lang="en-US" sz="1200" kern="1200" baseline="0" dirty="0" smtClean="0">
                <a:solidFill>
                  <a:schemeClr val="tx1"/>
                </a:solidFill>
                <a:latin typeface="+mn-lt"/>
                <a:ea typeface="+mn-ea"/>
                <a:cs typeface="+mn-cs"/>
              </a:rPr>
              <a:t>the MC is slow and hence it does not drive a shock. Trajectories 4 and 5 are not expected to observe</a:t>
            </a:r>
          </a:p>
          <a:p>
            <a:r>
              <a:rPr lang="en-US" sz="1200" kern="1200" baseline="0" dirty="0" smtClean="0">
                <a:solidFill>
                  <a:schemeClr val="tx1"/>
                </a:solidFill>
                <a:latin typeface="+mn-lt"/>
                <a:ea typeface="+mn-ea"/>
                <a:cs typeface="+mn-cs"/>
              </a:rPr>
              <a:t>an MC structure.</a:t>
            </a:r>
          </a:p>
          <a:p>
            <a:endParaRPr lang="en-US" dirty="0"/>
          </a:p>
        </p:txBody>
      </p:sp>
      <p:sp>
        <p:nvSpPr>
          <p:cNvPr id="4" name="Slide Number Placeholder 3"/>
          <p:cNvSpPr>
            <a:spLocks noGrp="1"/>
          </p:cNvSpPr>
          <p:nvPr>
            <p:ph type="sldNum" sz="quarter" idx="10"/>
          </p:nvPr>
        </p:nvSpPr>
        <p:spPr/>
        <p:txBody>
          <a:bodyPr/>
          <a:lstStyle/>
          <a:p>
            <a:fld id="{8093AFBC-21BD-B04A-BCBB-01FEBA571FA0}" type="slidenum">
              <a:rPr lang="en-US" smtClean="0"/>
              <a:pPr/>
              <a:t>21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err="1" smtClean="0">
                <a:solidFill>
                  <a:schemeClr val="tx1"/>
                </a:solidFill>
                <a:latin typeface="Helvetica"/>
                <a:ea typeface="+mn-ea"/>
                <a:cs typeface="Helvetica"/>
              </a:rPr>
              <a:t>Gopalswamy</a:t>
            </a:r>
            <a:r>
              <a:rPr lang="en-US" sz="1200" b="0" kern="1200" baseline="0" dirty="0" smtClean="0">
                <a:solidFill>
                  <a:schemeClr val="tx1"/>
                </a:solidFill>
                <a:latin typeface="Helvetica"/>
                <a:ea typeface="+mn-ea"/>
                <a:cs typeface="Helvetica"/>
              </a:rPr>
              <a:t>, N., PROPERTIES OF INTERPLANETARY CORONAL MASS EJECTIONS, Space Science Reviews (2006) 124: 145–168</a:t>
            </a:r>
          </a:p>
          <a:p>
            <a:endParaRPr lang="en-US" sz="1200" b="0" kern="1200" baseline="0" dirty="0" smtClean="0">
              <a:solidFill>
                <a:schemeClr val="tx1"/>
              </a:solidFill>
              <a:latin typeface="Helvetica"/>
              <a:ea typeface="+mn-ea"/>
              <a:cs typeface="Helvetica"/>
            </a:endParaRPr>
          </a:p>
          <a:p>
            <a:r>
              <a:rPr lang="en-US" dirty="0" smtClean="0"/>
              <a:t>A magnetic cloud is a transient ejection in the solar wind defined by relatively strong magnetic fields, a large and smooth rotation of the magnetic field direction over approximately 0.25AU at 1AU, and a low proton temperature [</a:t>
            </a:r>
            <a:r>
              <a:rPr lang="en-US" dirty="0" err="1" smtClean="0"/>
              <a:t>Burlaga</a:t>
            </a:r>
            <a:r>
              <a:rPr lang="en-US" dirty="0" smtClean="0"/>
              <a:t> et al., 1981]. Magnetic clouds are ideal objects for solar-terrestrial studies because of their simplicity and their extended intervals of southward and northward magnetic fields [</a:t>
            </a:r>
            <a:r>
              <a:rPr lang="en-US" dirty="0" err="1" smtClean="0"/>
              <a:t>Burlaga</a:t>
            </a:r>
            <a:r>
              <a:rPr lang="en-US" dirty="0" smtClean="0"/>
              <a:t> et al., 1990].</a:t>
            </a:r>
            <a:endParaRPr lang="en-US" b="0" dirty="0">
              <a:latin typeface="Helvetica"/>
              <a:cs typeface="Helvetica"/>
            </a:endParaRPr>
          </a:p>
        </p:txBody>
      </p:sp>
      <p:sp>
        <p:nvSpPr>
          <p:cNvPr id="4" name="Slide Number Placeholder 3"/>
          <p:cNvSpPr>
            <a:spLocks noGrp="1"/>
          </p:cNvSpPr>
          <p:nvPr>
            <p:ph type="sldNum" sz="quarter" idx="10"/>
          </p:nvPr>
        </p:nvSpPr>
        <p:spPr/>
        <p:txBody>
          <a:bodyPr/>
          <a:lstStyle/>
          <a:p>
            <a:fld id="{8093AFBC-21BD-B04A-BCBB-01FEBA571FA0}"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854" indent="-285713">
              <a:defRPr>
                <a:solidFill>
                  <a:schemeClr val="tx1"/>
                </a:solidFill>
                <a:latin typeface="Calibri" charset="0"/>
                <a:ea typeface="ＭＳ Ｐゴシック" charset="0"/>
              </a:defRPr>
            </a:lvl2pPr>
            <a:lvl3pPr marL="1142852" indent="-228571">
              <a:defRPr>
                <a:solidFill>
                  <a:schemeClr val="tx1"/>
                </a:solidFill>
                <a:latin typeface="Calibri" charset="0"/>
                <a:ea typeface="ＭＳ Ｐゴシック" charset="0"/>
              </a:defRPr>
            </a:lvl3pPr>
            <a:lvl4pPr marL="1599993" indent="-228571">
              <a:defRPr>
                <a:solidFill>
                  <a:schemeClr val="tx1"/>
                </a:solidFill>
                <a:latin typeface="Calibri" charset="0"/>
                <a:ea typeface="ＭＳ Ｐゴシック" charset="0"/>
              </a:defRPr>
            </a:lvl4pPr>
            <a:lvl5pPr marL="2057133" indent="-228571">
              <a:defRPr>
                <a:solidFill>
                  <a:schemeClr val="tx1"/>
                </a:solidFill>
                <a:latin typeface="Calibri" charset="0"/>
                <a:ea typeface="ＭＳ Ｐゴシック" charset="0"/>
              </a:defRPr>
            </a:lvl5pPr>
            <a:lvl6pPr marL="2514274" indent="-228571" fontAlgn="base">
              <a:spcBef>
                <a:spcPct val="0"/>
              </a:spcBef>
              <a:spcAft>
                <a:spcPct val="0"/>
              </a:spcAft>
              <a:defRPr>
                <a:solidFill>
                  <a:schemeClr val="tx1"/>
                </a:solidFill>
                <a:latin typeface="Calibri" charset="0"/>
                <a:ea typeface="ＭＳ Ｐゴシック" charset="0"/>
              </a:defRPr>
            </a:lvl6pPr>
            <a:lvl7pPr marL="2971415" indent="-228571" fontAlgn="base">
              <a:spcBef>
                <a:spcPct val="0"/>
              </a:spcBef>
              <a:spcAft>
                <a:spcPct val="0"/>
              </a:spcAft>
              <a:defRPr>
                <a:solidFill>
                  <a:schemeClr val="tx1"/>
                </a:solidFill>
                <a:latin typeface="Calibri" charset="0"/>
                <a:ea typeface="ＭＳ Ｐゴシック" charset="0"/>
              </a:defRPr>
            </a:lvl7pPr>
            <a:lvl8pPr marL="3428556" indent="-228571" fontAlgn="base">
              <a:spcBef>
                <a:spcPct val="0"/>
              </a:spcBef>
              <a:spcAft>
                <a:spcPct val="0"/>
              </a:spcAft>
              <a:defRPr>
                <a:solidFill>
                  <a:schemeClr val="tx1"/>
                </a:solidFill>
                <a:latin typeface="Calibri" charset="0"/>
                <a:ea typeface="ＭＳ Ｐゴシック" charset="0"/>
              </a:defRPr>
            </a:lvl8pPr>
            <a:lvl9pPr marL="3885696" indent="-228571"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A213F4A9-241D-2546-9408-39624BCDCCED}" type="slidenum">
              <a:rPr lang="en-US"/>
              <a:pPr fontAlgn="base">
                <a:spcBef>
                  <a:spcPct val="0"/>
                </a:spcBef>
                <a:spcAft>
                  <a:spcPct val="0"/>
                </a:spcAft>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1"/>
          <p:cNvSpPr>
            <a:spLocks noGrp="1" noRot="1" noChangeAspect="1" noChangeArrowheads="1"/>
          </p:cNvSpPr>
          <p:nvPr>
            <p:ph type="sldImg"/>
          </p:nvPr>
        </p:nvSpPr>
        <p:spPr>
          <a:solidFill>
            <a:srgbClr val="FFFFFF"/>
          </a:solidFill>
          <a:ln/>
        </p:spPr>
      </p:sp>
      <p:sp>
        <p:nvSpPr>
          <p:cNvPr id="24371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a:latin typeface="Times" charset="0"/>
                <a:cs typeface="Times" charset="0"/>
                <a:sym typeface="Times" charset="0"/>
              </a:rPr>
              <a:t>The ionosphere is a highly variable and complex physical system. It is produced by ionizing radiation from the sun</a:t>
            </a:r>
          </a:p>
          <a:p>
            <a:pPr eaLnBrk="1" hangingPunct="1"/>
            <a:r>
              <a:rPr lang="en-US" sz="1600">
                <a:latin typeface="Times" charset="0"/>
                <a:cs typeface="Times" charset="0"/>
                <a:sym typeface="Times" charset="0"/>
              </a:rPr>
              <a:t>and controlled by chemical interactions and transport by diffusion and neutral wind.</a:t>
            </a:r>
          </a:p>
          <a:p>
            <a:pPr eaLnBrk="1" hangingPunct="1"/>
            <a:endParaRPr lang="en-US" sz="2200">
              <a:latin typeface="Lucida Grande" charset="0"/>
              <a:cs typeface="Lucida Grande" charset="0"/>
              <a:sym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770E16-0BF3-9B41-BC00-CAC743D0FBF1}"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70E16-0BF3-9B41-BC00-CAC743D0FBF1}"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70E16-0BF3-9B41-BC00-CAC743D0FBF1}"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4DA0D-4BF0-E846-859E-1DBEEB5002EF}"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FB90C-9476-0148-8693-AD9B84214A52}" type="slidenum">
              <a:rPr lang="en-US" smtClean="0"/>
              <a:pPr/>
              <a:t>‹#›</a:t>
            </a:fld>
            <a:endParaRPr lang="en-US"/>
          </a:p>
        </p:txBody>
      </p:sp>
      <p:sp>
        <p:nvSpPr>
          <p:cNvPr id="8" name="ClipArt Placeholder 7"/>
          <p:cNvSpPr>
            <a:spLocks noGrp="1"/>
          </p:cNvSpPr>
          <p:nvPr>
            <p:ph type="clipArt" sz="quarter" idx="13"/>
          </p:nvPr>
        </p:nvSpPr>
        <p:spPr>
          <a:xfrm>
            <a:off x="1905000" y="1216025"/>
            <a:ext cx="914400" cy="914400"/>
          </a:xfrm>
          <a:prstGeom prst="rect">
            <a:avLst/>
          </a:prstGeom>
        </p:spPr>
        <p:txBody>
          <a:bodyPr/>
          <a:lstStyle/>
          <a:p>
            <a:endParaRPr lang="en-US"/>
          </a:p>
        </p:txBody>
      </p:sp>
    </p:spTree>
    <p:extLst>
      <p:ext uri="{BB962C8B-B14F-4D97-AF65-F5344CB8AC3E}">
        <p14:creationId xmlns:p14="http://schemas.microsoft.com/office/powerpoint/2010/main" val="135914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770E16-0BF3-9B41-BC00-CAC743D0FBF1}"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770E16-0BF3-9B41-BC00-CAC743D0FBF1}" type="datetimeFigureOut">
              <a:rPr lang="en-US" smtClean="0"/>
              <a:pPr/>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770E16-0BF3-9B41-BC00-CAC743D0FBF1}" type="datetimeFigureOut">
              <a:rPr lang="en-US" smtClean="0"/>
              <a:pPr/>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70E16-0BF3-9B41-BC00-CAC743D0FBF1}" type="datetimeFigureOut">
              <a:rPr lang="en-US" smtClean="0"/>
              <a:pPr/>
              <a:t>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770E16-0BF3-9B41-BC00-CAC743D0FBF1}" type="datetimeFigureOut">
              <a:rPr lang="en-US" smtClean="0"/>
              <a:pPr/>
              <a:t>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70E16-0BF3-9B41-BC00-CAC743D0FBF1}" type="datetimeFigureOut">
              <a:rPr lang="en-US" smtClean="0"/>
              <a:pPr/>
              <a:t>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70E16-0BF3-9B41-BC00-CAC743D0FBF1}" type="datetimeFigureOut">
              <a:rPr lang="en-US" smtClean="0"/>
              <a:pPr/>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770E16-0BF3-9B41-BC00-CAC743D0FBF1}" type="datetimeFigureOut">
              <a:rPr lang="en-US" smtClean="0"/>
              <a:pPr/>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415218-9A1F-044F-8FB5-F0FCA303B0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70E16-0BF3-9B41-BC00-CAC743D0FBF1}" type="datetimeFigureOut">
              <a:rPr lang="en-US" smtClean="0"/>
              <a:pPr/>
              <a:t>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15218-9A1F-044F-8FB5-F0FCA303B0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4.xml"/><Relationship Id="rId5" Type="http://schemas.openxmlformats.org/officeDocument/2006/relationships/image" Target="../media/image11.png"/><Relationship Id="rId1" Type="http://schemas.microsoft.com/office/2007/relationships/media" Target="file://localhost/Users/yzheng1/Documents/projects/SWRC_project/REDI/REDI_winter2014/Zheng_Introduction_SWx_REDI_2014Jan/SEP_NTSC_512kb-1.mov" TargetMode="External"/><Relationship Id="rId2" Type="http://schemas.openxmlformats.org/officeDocument/2006/relationships/video" Target="file://localhost/Users/yzheng1/Documents/projects/SWRC_project/REDI/REDI_winter2014/Zheng_Introduction_SWx_REDI_2014Jan/SEP_NTSC_512kb-1.m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x.doi.org/10.1002/2015GL064871"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emf"/></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3336" b="13336"/>
          <a:stretch>
            <a:fillRect/>
          </a:stretch>
        </p:blipFill>
        <p:spPr>
          <a:xfrm>
            <a:off x="0" y="1270000"/>
            <a:ext cx="9144000" cy="5028847"/>
          </a:xfrm>
        </p:spPr>
      </p:pic>
      <p:sp>
        <p:nvSpPr>
          <p:cNvPr id="5" name="Rectangle 4"/>
          <p:cNvSpPr/>
          <p:nvPr/>
        </p:nvSpPr>
        <p:spPr>
          <a:xfrm>
            <a:off x="6080225" y="4365489"/>
            <a:ext cx="2419005" cy="707886"/>
          </a:xfrm>
          <a:prstGeom prst="rect">
            <a:avLst/>
          </a:prstGeom>
        </p:spPr>
        <p:txBody>
          <a:bodyPr wrap="square">
            <a:spAutoFit/>
          </a:bodyPr>
          <a:lstStyle/>
          <a:p>
            <a:pPr algn="ctr"/>
            <a:r>
              <a:rPr lang="en-US" sz="2000" b="1" dirty="0">
                <a:solidFill>
                  <a:schemeClr val="bg1"/>
                </a:solidFill>
              </a:rPr>
              <a:t>For </a:t>
            </a:r>
            <a:r>
              <a:rPr lang="en-US" sz="2000" b="1" dirty="0" smtClean="0">
                <a:solidFill>
                  <a:schemeClr val="bg1"/>
                </a:solidFill>
              </a:rPr>
              <a:t>Space Weather Training at KSC</a:t>
            </a:r>
            <a:endParaRPr lang="en-US" sz="2000" b="1" dirty="0">
              <a:solidFill>
                <a:schemeClr val="bg1"/>
              </a:solidFill>
            </a:endParaRPr>
          </a:p>
        </p:txBody>
      </p:sp>
      <p:sp>
        <p:nvSpPr>
          <p:cNvPr id="7" name="Rectangle 6"/>
          <p:cNvSpPr/>
          <p:nvPr/>
        </p:nvSpPr>
        <p:spPr>
          <a:xfrm>
            <a:off x="0" y="0"/>
            <a:ext cx="9144000" cy="1270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Over </a:t>
            </a:r>
            <a:endParaRPr lang="en-US" dirty="0">
              <a:solidFill>
                <a:schemeClr val="tx1"/>
              </a:solidFill>
            </a:endParaRPr>
          </a:p>
        </p:txBody>
      </p:sp>
      <p:sp>
        <p:nvSpPr>
          <p:cNvPr id="8" name="Rectangle 7"/>
          <p:cNvSpPr/>
          <p:nvPr/>
        </p:nvSpPr>
        <p:spPr>
          <a:xfrm>
            <a:off x="0" y="6298846"/>
            <a:ext cx="9144000" cy="848323"/>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72924" y="318637"/>
            <a:ext cx="7873999" cy="523220"/>
          </a:xfrm>
          <a:prstGeom prst="rect">
            <a:avLst/>
          </a:prstGeom>
          <a:noFill/>
        </p:spPr>
        <p:txBody>
          <a:bodyPr wrap="square" rtlCol="0">
            <a:spAutoFit/>
          </a:bodyPr>
          <a:lstStyle/>
          <a:p>
            <a:r>
              <a:rPr lang="en-US" sz="2800" b="1" dirty="0">
                <a:solidFill>
                  <a:schemeClr val="bg1"/>
                </a:solidFill>
              </a:rPr>
              <a:t>Summary of space weather and its impacts</a:t>
            </a:r>
          </a:p>
        </p:txBody>
      </p:sp>
    </p:spTree>
    <p:extLst>
      <p:ext uri="{BB962C8B-B14F-4D97-AF65-F5344CB8AC3E}">
        <p14:creationId xmlns:p14="http://schemas.microsoft.com/office/powerpoint/2010/main" val="282933073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AutoShape 1"/>
          <p:cNvSpPr>
            <a:spLocks/>
          </p:cNvSpPr>
          <p:nvPr/>
        </p:nvSpPr>
        <p:spPr bwMode="auto">
          <a:xfrm>
            <a:off x="1463675" y="-46038"/>
            <a:ext cx="5889625" cy="773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r>
              <a:rPr lang="en-US" sz="4400">
                <a:solidFill>
                  <a:srgbClr val="000000"/>
                </a:solidFill>
              </a:rPr>
              <a:t>SWx Impacts of a CME</a:t>
            </a:r>
            <a:endParaRPr lang="en-US">
              <a:solidFill>
                <a:srgbClr val="000000"/>
              </a:solidFill>
            </a:endParaRPr>
          </a:p>
        </p:txBody>
      </p:sp>
      <p:sp>
        <p:nvSpPr>
          <p:cNvPr id="41986" name="AutoShape 2"/>
          <p:cNvSpPr>
            <a:spLocks/>
          </p:cNvSpPr>
          <p:nvPr/>
        </p:nvSpPr>
        <p:spPr bwMode="auto">
          <a:xfrm>
            <a:off x="111125" y="1141413"/>
            <a:ext cx="8920163" cy="5029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350838" indent="-350838">
              <a:buSzPct val="50000"/>
              <a:buFontTx/>
              <a:buBlip>
                <a:blip r:embed="rId3"/>
              </a:buBlip>
            </a:pPr>
            <a:r>
              <a:rPr lang="en-US" sz="3000" dirty="0">
                <a:solidFill>
                  <a:srgbClr val="000000"/>
                </a:solidFill>
              </a:rPr>
              <a:t>Contribute to SEP (proton/ion radiation):  20-30 minutes from the occurrence of the CME/flare</a:t>
            </a:r>
          </a:p>
          <a:p>
            <a:pPr marL="350838" indent="-350838">
              <a:buSzPct val="50000"/>
              <a:buFontTx/>
              <a:buBlip>
                <a:blip r:embed="rId3"/>
              </a:buBlip>
            </a:pPr>
            <a:r>
              <a:rPr lang="en-US" sz="3000" dirty="0">
                <a:solidFill>
                  <a:srgbClr val="000000"/>
                </a:solidFill>
              </a:rPr>
              <a:t>Result in a geomagnetic storm: takes 1</a:t>
            </a:r>
            <a:r>
              <a:rPr lang="en-US" sz="3000" dirty="0" smtClean="0">
                <a:solidFill>
                  <a:srgbClr val="000000"/>
                </a:solidFill>
              </a:rPr>
              <a:t>-4 days arriving </a:t>
            </a:r>
            <a:r>
              <a:rPr lang="en-US" sz="3000" dirty="0">
                <a:solidFill>
                  <a:srgbClr val="000000"/>
                </a:solidFill>
              </a:rPr>
              <a:t>at Earth</a:t>
            </a:r>
          </a:p>
          <a:p>
            <a:pPr marL="350838" indent="-350838">
              <a:buSzPct val="50000"/>
              <a:buFontTx/>
              <a:buBlip>
                <a:blip r:embed="rId3"/>
              </a:buBlip>
            </a:pPr>
            <a:r>
              <a:rPr lang="en-US" sz="3000" dirty="0">
                <a:solidFill>
                  <a:srgbClr val="000000"/>
                </a:solidFill>
              </a:rPr>
              <a:t>Result in electron radiation enhancement in the near-Earth space (multiple CMEs): takes 1-3 days</a:t>
            </a:r>
          </a:p>
          <a:p>
            <a:pPr marL="350838" indent="-350838">
              <a:buSzPct val="50000"/>
              <a:buFontTx/>
              <a:buBlip>
                <a:blip r:embed="rId3"/>
              </a:buBlip>
            </a:pPr>
            <a:r>
              <a:rPr lang="en-US" sz="3000" dirty="0">
                <a:solidFill>
                  <a:srgbClr val="000000"/>
                </a:solidFill>
              </a:rPr>
              <a:t>Affecting spacecraft electronics – surfacing charging/internal charging, single event upsets (via SEPs)</a:t>
            </a:r>
          </a:p>
          <a:p>
            <a:pPr marL="350838" indent="-350838">
              <a:buSzPct val="50000"/>
              <a:buFontTx/>
              <a:buBlip>
                <a:blip r:embed="rId3"/>
              </a:buBlip>
            </a:pPr>
            <a:r>
              <a:rPr lang="en-US" sz="3000" dirty="0">
                <a:solidFill>
                  <a:srgbClr val="000000"/>
                </a:solidFill>
              </a:rPr>
              <a:t>Radio communication, navigation </a:t>
            </a:r>
          </a:p>
          <a:p>
            <a:pPr marL="350838" indent="-350838">
              <a:buSzPct val="50000"/>
              <a:buFontTx/>
              <a:buBlip>
                <a:blip r:embed="rId3"/>
              </a:buBlip>
            </a:pPr>
            <a:r>
              <a:rPr lang="en-US" sz="3000" dirty="0">
                <a:solidFill>
                  <a:srgbClr val="000000"/>
                </a:solidFill>
              </a:rPr>
              <a:t>Power grid, pipelines, and so on</a:t>
            </a:r>
            <a:endParaRPr lang="en-US" dirty="0">
              <a:solidFill>
                <a:srgbClr val="000000"/>
              </a:solidFill>
            </a:endParaRPr>
          </a:p>
        </p:txBody>
      </p:sp>
    </p:spTree>
    <p:extLst>
      <p:ext uri="{BB962C8B-B14F-4D97-AF65-F5344CB8AC3E}">
        <p14:creationId xmlns:p14="http://schemas.microsoft.com/office/powerpoint/2010/main" val="42772483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17550"/>
            <a:ext cx="9144000" cy="5421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TextBox 2"/>
          <p:cNvSpPr txBox="1"/>
          <p:nvPr/>
        </p:nvSpPr>
        <p:spPr>
          <a:xfrm>
            <a:off x="1594987" y="455940"/>
            <a:ext cx="5877756" cy="523220"/>
          </a:xfrm>
          <a:prstGeom prst="rect">
            <a:avLst/>
          </a:prstGeom>
          <a:noFill/>
        </p:spPr>
        <p:txBody>
          <a:bodyPr wrap="none" rtlCol="0">
            <a:spAutoFit/>
          </a:bodyPr>
          <a:lstStyle/>
          <a:p>
            <a:r>
              <a:rPr lang="en-US" sz="2800" b="1" dirty="0" smtClean="0"/>
              <a:t>SEP (solar energetic particle) radiation </a:t>
            </a:r>
            <a:endParaRPr lang="en-US" sz="2800" b="1" dirty="0"/>
          </a:p>
        </p:txBody>
      </p:sp>
    </p:spTree>
    <p:extLst>
      <p:ext uri="{BB962C8B-B14F-4D97-AF65-F5344CB8AC3E}">
        <p14:creationId xmlns:p14="http://schemas.microsoft.com/office/powerpoint/2010/main" val="257872195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image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219200"/>
            <a:ext cx="8207375"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7106" name="AutoShape 2"/>
          <p:cNvSpPr>
            <a:spLocks/>
          </p:cNvSpPr>
          <p:nvPr/>
        </p:nvSpPr>
        <p:spPr bwMode="auto">
          <a:xfrm>
            <a:off x="1979613" y="304800"/>
            <a:ext cx="5418137"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800" b="1"/>
              <a:t>CME and SEP path are different</a:t>
            </a:r>
            <a:endParaRPr lang="en-US"/>
          </a:p>
        </p:txBody>
      </p:sp>
      <p:sp>
        <p:nvSpPr>
          <p:cNvPr id="47107" name="AutoShape 3"/>
          <p:cNvSpPr>
            <a:spLocks/>
          </p:cNvSpPr>
          <p:nvPr/>
        </p:nvSpPr>
        <p:spPr bwMode="auto">
          <a:xfrm>
            <a:off x="617538" y="6456363"/>
            <a:ext cx="8362950"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a:t>CME: could get deflected, bended, but more or less in the radial direction </a:t>
            </a:r>
            <a:endParaRPr lang="en-US"/>
          </a:p>
        </p:txBody>
      </p:sp>
      <p:sp>
        <p:nvSpPr>
          <p:cNvPr id="47108" name="AutoShape 4"/>
          <p:cNvSpPr>
            <a:spLocks/>
          </p:cNvSpPr>
          <p:nvPr/>
        </p:nvSpPr>
        <p:spPr bwMode="auto">
          <a:xfrm>
            <a:off x="457200" y="4724400"/>
            <a:ext cx="1500188" cy="292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1400" i="1"/>
              <a:t>Courtesy: Odstrcil</a:t>
            </a:r>
            <a:endParaRPr lang="en-US"/>
          </a:p>
        </p:txBody>
      </p:sp>
      <p:grpSp>
        <p:nvGrpSpPr>
          <p:cNvPr id="47109" name="Group 5"/>
          <p:cNvGrpSpPr>
            <a:grpSpLocks/>
          </p:cNvGrpSpPr>
          <p:nvPr/>
        </p:nvGrpSpPr>
        <p:grpSpPr bwMode="auto">
          <a:xfrm>
            <a:off x="4343400" y="5334000"/>
            <a:ext cx="533400" cy="457200"/>
            <a:chOff x="0" y="0"/>
            <a:chExt cx="533400" cy="457200"/>
          </a:xfrm>
        </p:grpSpPr>
        <p:sp>
          <p:nvSpPr>
            <p:cNvPr id="47110" name="AutoShape 6"/>
            <p:cNvSpPr>
              <a:spLocks/>
            </p:cNvSpPr>
            <p:nvPr/>
          </p:nvSpPr>
          <p:spPr bwMode="auto">
            <a:xfrm>
              <a:off x="0" y="0"/>
              <a:ext cx="5334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599" y="4835"/>
                    <a:pt x="21599" y="10800"/>
                  </a:cubicBezTo>
                  <a:cubicBezTo>
                    <a:pt x="21599" y="16764"/>
                    <a:pt x="16764" y="21600"/>
                    <a:pt x="10800" y="21600"/>
                  </a:cubicBezTo>
                  <a:cubicBezTo>
                    <a:pt x="4835" y="21600"/>
                    <a:pt x="0" y="16764"/>
                    <a:pt x="0" y="10800"/>
                  </a:cubicBezTo>
                  <a:close/>
                </a:path>
              </a:pathLst>
            </a:custGeom>
            <a:solidFill>
              <a:srgbClr val="FF2600"/>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sp>
          <p:nvSpPr>
            <p:cNvPr id="47111" name="AutoShape 7"/>
            <p:cNvSpPr>
              <a:spLocks/>
            </p:cNvSpPr>
            <p:nvPr/>
          </p:nvSpPr>
          <p:spPr bwMode="auto">
            <a:xfrm>
              <a:off x="153475" y="136419"/>
              <a:ext cx="226449" cy="47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4835"/>
                    <a:pt x="1186" y="0"/>
                    <a:pt x="2649" y="0"/>
                  </a:cubicBezTo>
                  <a:cubicBezTo>
                    <a:pt x="4113" y="0"/>
                    <a:pt x="5299" y="4835"/>
                    <a:pt x="5299" y="10800"/>
                  </a:cubicBezTo>
                  <a:cubicBezTo>
                    <a:pt x="5299" y="16764"/>
                    <a:pt x="4113" y="21600"/>
                    <a:pt x="2649" y="21600"/>
                  </a:cubicBezTo>
                  <a:cubicBezTo>
                    <a:pt x="1186" y="21600"/>
                    <a:pt x="0" y="16764"/>
                    <a:pt x="0" y="10800"/>
                  </a:cubicBezTo>
                  <a:moveTo>
                    <a:pt x="16300" y="10800"/>
                  </a:moveTo>
                  <a:cubicBezTo>
                    <a:pt x="16300" y="4835"/>
                    <a:pt x="17486" y="0"/>
                    <a:pt x="18950" y="0"/>
                  </a:cubicBezTo>
                  <a:cubicBezTo>
                    <a:pt x="20413" y="0"/>
                    <a:pt x="21599" y="4835"/>
                    <a:pt x="21599" y="10800"/>
                  </a:cubicBezTo>
                  <a:cubicBezTo>
                    <a:pt x="21599" y="16764"/>
                    <a:pt x="20413" y="21600"/>
                    <a:pt x="18950" y="21600"/>
                  </a:cubicBezTo>
                  <a:cubicBezTo>
                    <a:pt x="17486" y="21600"/>
                    <a:pt x="16300" y="16764"/>
                    <a:pt x="16300" y="10800"/>
                  </a:cubicBezTo>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sp>
          <p:nvSpPr>
            <p:cNvPr id="47112" name="AutoShape 8"/>
            <p:cNvSpPr>
              <a:spLocks/>
            </p:cNvSpPr>
            <p:nvPr/>
          </p:nvSpPr>
          <p:spPr bwMode="auto">
            <a:xfrm>
              <a:off x="0" y="0"/>
              <a:ext cx="5334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215" y="7570"/>
                  </a:moveTo>
                  <a:cubicBezTo>
                    <a:pt x="6215" y="6948"/>
                    <a:pt x="6718" y="6444"/>
                    <a:pt x="7339" y="6444"/>
                  </a:cubicBezTo>
                  <a:cubicBezTo>
                    <a:pt x="7961" y="6444"/>
                    <a:pt x="8464" y="6948"/>
                    <a:pt x="8464" y="7570"/>
                  </a:cubicBezTo>
                  <a:cubicBezTo>
                    <a:pt x="8464" y="8191"/>
                    <a:pt x="7961" y="8695"/>
                    <a:pt x="7339" y="8695"/>
                  </a:cubicBezTo>
                  <a:cubicBezTo>
                    <a:pt x="6718" y="8695"/>
                    <a:pt x="6215" y="8191"/>
                    <a:pt x="6215" y="7570"/>
                  </a:cubicBezTo>
                  <a:moveTo>
                    <a:pt x="13135" y="7570"/>
                  </a:moveTo>
                  <a:cubicBezTo>
                    <a:pt x="13135" y="6948"/>
                    <a:pt x="13638" y="6444"/>
                    <a:pt x="14260" y="6444"/>
                  </a:cubicBezTo>
                  <a:cubicBezTo>
                    <a:pt x="14881" y="6444"/>
                    <a:pt x="15384" y="6948"/>
                    <a:pt x="15384" y="7570"/>
                  </a:cubicBezTo>
                  <a:cubicBezTo>
                    <a:pt x="15384" y="8191"/>
                    <a:pt x="14881" y="8695"/>
                    <a:pt x="14260" y="8695"/>
                  </a:cubicBezTo>
                  <a:cubicBezTo>
                    <a:pt x="13638" y="8695"/>
                    <a:pt x="13135" y="8191"/>
                    <a:pt x="13135" y="7570"/>
                  </a:cubicBezTo>
                  <a:moveTo>
                    <a:pt x="4946" y="15509"/>
                  </a:moveTo>
                  <a:cubicBezTo>
                    <a:pt x="8848" y="18190"/>
                    <a:pt x="12746" y="18190"/>
                    <a:pt x="16640" y="15509"/>
                  </a:cubicBezTo>
                  <a:moveTo>
                    <a:pt x="0" y="10799"/>
                  </a:moveTo>
                  <a:cubicBezTo>
                    <a:pt x="0" y="4835"/>
                    <a:pt x="4835" y="0"/>
                    <a:pt x="10800" y="0"/>
                  </a:cubicBezTo>
                  <a:cubicBezTo>
                    <a:pt x="16764" y="0"/>
                    <a:pt x="21599" y="4835"/>
                    <a:pt x="21599" y="10800"/>
                  </a:cubicBezTo>
                  <a:cubicBezTo>
                    <a:pt x="21599" y="16764"/>
                    <a:pt x="16764" y="21600"/>
                    <a:pt x="10800" y="21600"/>
                  </a:cubicBezTo>
                  <a:cubicBezTo>
                    <a:pt x="4835" y="21600"/>
                    <a:pt x="0" y="16764"/>
                    <a:pt x="0" y="1080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grpSp>
      <p:sp>
        <p:nvSpPr>
          <p:cNvPr id="47113" name="AutoShape 9"/>
          <p:cNvSpPr>
            <a:spLocks/>
          </p:cNvSpPr>
          <p:nvPr/>
        </p:nvSpPr>
        <p:spPr bwMode="auto">
          <a:xfrm>
            <a:off x="3581400" y="5334000"/>
            <a:ext cx="738188"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2600"/>
              </a:buClr>
              <a:buFont typeface="Helvetica" charset="0"/>
              <a:buNone/>
            </a:pPr>
            <a:r>
              <a:rPr lang="en-US" sz="2000" b="1">
                <a:solidFill>
                  <a:srgbClr val="FF2600"/>
                </a:solidFill>
              </a:rPr>
              <a:t>SEPs</a:t>
            </a:r>
            <a:endParaRPr lang="en-US"/>
          </a:p>
        </p:txBody>
      </p:sp>
      <p:sp>
        <p:nvSpPr>
          <p:cNvPr id="47114" name="AutoShape 10"/>
          <p:cNvSpPr>
            <a:spLocks/>
          </p:cNvSpPr>
          <p:nvPr/>
        </p:nvSpPr>
        <p:spPr bwMode="auto">
          <a:xfrm>
            <a:off x="6477000" y="3276600"/>
            <a:ext cx="652463"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b="1"/>
              <a:t>CME</a:t>
            </a:r>
            <a:endParaRPr lang="en-US"/>
          </a:p>
        </p:txBody>
      </p:sp>
      <p:grpSp>
        <p:nvGrpSpPr>
          <p:cNvPr id="47115" name="Group 11"/>
          <p:cNvGrpSpPr>
            <a:grpSpLocks/>
          </p:cNvGrpSpPr>
          <p:nvPr/>
        </p:nvGrpSpPr>
        <p:grpSpPr bwMode="auto">
          <a:xfrm>
            <a:off x="7924800" y="4724400"/>
            <a:ext cx="533400" cy="457200"/>
            <a:chOff x="0" y="0"/>
            <a:chExt cx="533400" cy="457200"/>
          </a:xfrm>
        </p:grpSpPr>
        <p:sp>
          <p:nvSpPr>
            <p:cNvPr id="47116" name="AutoShape 12"/>
            <p:cNvSpPr>
              <a:spLocks/>
            </p:cNvSpPr>
            <p:nvPr/>
          </p:nvSpPr>
          <p:spPr bwMode="auto">
            <a:xfrm>
              <a:off x="0" y="0"/>
              <a:ext cx="5334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799"/>
                  </a:moveTo>
                  <a:cubicBezTo>
                    <a:pt x="0" y="4835"/>
                    <a:pt x="4835" y="0"/>
                    <a:pt x="10800" y="0"/>
                  </a:cubicBezTo>
                  <a:cubicBezTo>
                    <a:pt x="16764" y="0"/>
                    <a:pt x="21599" y="4835"/>
                    <a:pt x="21599" y="10800"/>
                  </a:cubicBezTo>
                  <a:cubicBezTo>
                    <a:pt x="21599" y="16764"/>
                    <a:pt x="16764" y="21600"/>
                    <a:pt x="10800" y="21600"/>
                  </a:cubicBezTo>
                  <a:cubicBezTo>
                    <a:pt x="4835" y="21600"/>
                    <a:pt x="0" y="16764"/>
                    <a:pt x="0" y="10800"/>
                  </a:cubicBezTo>
                  <a:close/>
                </a:path>
              </a:pathLst>
            </a:custGeom>
            <a:solidFill>
              <a:srgbClr val="4349AA"/>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sp>
          <p:nvSpPr>
            <p:cNvPr id="47117" name="AutoShape 13"/>
            <p:cNvSpPr>
              <a:spLocks/>
            </p:cNvSpPr>
            <p:nvPr/>
          </p:nvSpPr>
          <p:spPr bwMode="auto">
            <a:xfrm>
              <a:off x="153475" y="136419"/>
              <a:ext cx="226449" cy="47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4835"/>
                    <a:pt x="1186" y="0"/>
                    <a:pt x="2649" y="0"/>
                  </a:cubicBezTo>
                  <a:cubicBezTo>
                    <a:pt x="4113" y="0"/>
                    <a:pt x="5299" y="4835"/>
                    <a:pt x="5299" y="10800"/>
                  </a:cubicBezTo>
                  <a:cubicBezTo>
                    <a:pt x="5299" y="16764"/>
                    <a:pt x="4113" y="21600"/>
                    <a:pt x="2649" y="21600"/>
                  </a:cubicBezTo>
                  <a:cubicBezTo>
                    <a:pt x="1186" y="21600"/>
                    <a:pt x="0" y="16764"/>
                    <a:pt x="0" y="10800"/>
                  </a:cubicBezTo>
                  <a:moveTo>
                    <a:pt x="16300" y="10800"/>
                  </a:moveTo>
                  <a:cubicBezTo>
                    <a:pt x="16300" y="4835"/>
                    <a:pt x="17486" y="0"/>
                    <a:pt x="18950" y="0"/>
                  </a:cubicBezTo>
                  <a:cubicBezTo>
                    <a:pt x="20413" y="0"/>
                    <a:pt x="21599" y="4835"/>
                    <a:pt x="21599" y="10800"/>
                  </a:cubicBezTo>
                  <a:cubicBezTo>
                    <a:pt x="21599" y="16764"/>
                    <a:pt x="20413" y="21600"/>
                    <a:pt x="18950" y="21600"/>
                  </a:cubicBezTo>
                  <a:cubicBezTo>
                    <a:pt x="17486" y="21600"/>
                    <a:pt x="16300" y="16764"/>
                    <a:pt x="16300" y="10800"/>
                  </a:cubicBezTo>
                </a:path>
              </a:pathLst>
            </a:custGeom>
            <a:solidFill>
              <a:srgbClr val="000000">
                <a:alpha val="20000"/>
              </a:srgbClr>
            </a:solidFill>
            <a:ln>
              <a:noFill/>
            </a:ln>
            <a:effectLst/>
            <a:extLs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sp>
          <p:nvSpPr>
            <p:cNvPr id="47118" name="AutoShape 14"/>
            <p:cNvSpPr>
              <a:spLocks/>
            </p:cNvSpPr>
            <p:nvPr/>
          </p:nvSpPr>
          <p:spPr bwMode="auto">
            <a:xfrm>
              <a:off x="0" y="0"/>
              <a:ext cx="5334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215" y="7570"/>
                  </a:moveTo>
                  <a:cubicBezTo>
                    <a:pt x="6215" y="6948"/>
                    <a:pt x="6718" y="6444"/>
                    <a:pt x="7339" y="6444"/>
                  </a:cubicBezTo>
                  <a:cubicBezTo>
                    <a:pt x="7961" y="6444"/>
                    <a:pt x="8464" y="6948"/>
                    <a:pt x="8464" y="7570"/>
                  </a:cubicBezTo>
                  <a:cubicBezTo>
                    <a:pt x="8464" y="8191"/>
                    <a:pt x="7961" y="8695"/>
                    <a:pt x="7339" y="8695"/>
                  </a:cubicBezTo>
                  <a:cubicBezTo>
                    <a:pt x="6718" y="8695"/>
                    <a:pt x="6215" y="8191"/>
                    <a:pt x="6215" y="7570"/>
                  </a:cubicBezTo>
                  <a:moveTo>
                    <a:pt x="13135" y="7570"/>
                  </a:moveTo>
                  <a:cubicBezTo>
                    <a:pt x="13135" y="6948"/>
                    <a:pt x="13638" y="6444"/>
                    <a:pt x="14260" y="6444"/>
                  </a:cubicBezTo>
                  <a:cubicBezTo>
                    <a:pt x="14881" y="6444"/>
                    <a:pt x="15384" y="6948"/>
                    <a:pt x="15384" y="7570"/>
                  </a:cubicBezTo>
                  <a:cubicBezTo>
                    <a:pt x="15384" y="8191"/>
                    <a:pt x="14881" y="8695"/>
                    <a:pt x="14260" y="8695"/>
                  </a:cubicBezTo>
                  <a:cubicBezTo>
                    <a:pt x="13638" y="8695"/>
                    <a:pt x="13135" y="8191"/>
                    <a:pt x="13135" y="7570"/>
                  </a:cubicBezTo>
                  <a:moveTo>
                    <a:pt x="4946" y="15509"/>
                  </a:moveTo>
                  <a:cubicBezTo>
                    <a:pt x="8848" y="18190"/>
                    <a:pt x="12746" y="18190"/>
                    <a:pt x="16640" y="15509"/>
                  </a:cubicBezTo>
                  <a:moveTo>
                    <a:pt x="0" y="10799"/>
                  </a:moveTo>
                  <a:cubicBezTo>
                    <a:pt x="0" y="4835"/>
                    <a:pt x="4835" y="0"/>
                    <a:pt x="10800" y="0"/>
                  </a:cubicBezTo>
                  <a:cubicBezTo>
                    <a:pt x="16764" y="0"/>
                    <a:pt x="21599" y="4835"/>
                    <a:pt x="21599" y="10800"/>
                  </a:cubicBezTo>
                  <a:cubicBezTo>
                    <a:pt x="21599" y="16764"/>
                    <a:pt x="16764" y="21600"/>
                    <a:pt x="10800" y="21600"/>
                  </a:cubicBezTo>
                  <a:cubicBezTo>
                    <a:pt x="4835" y="21600"/>
                    <a:pt x="0" y="16764"/>
                    <a:pt x="0" y="10800"/>
                  </a:cubicBezTo>
                  <a:close/>
                </a:path>
              </a:pathLst>
            </a:custGeom>
            <a:noFill/>
            <a:ln w="12700" cap="flat" cmpd="sng">
              <a:solidFill>
                <a:srgbClr val="000000"/>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endParaRPr lang="en-US" sz="2000">
                <a:latin typeface="Times New Roman" charset="0"/>
                <a:cs typeface="Times New Roman" charset="0"/>
                <a:sym typeface="Times New Roman" charset="0"/>
              </a:endParaRPr>
            </a:p>
          </p:txBody>
        </p:sp>
      </p:grpSp>
      <p:sp>
        <p:nvSpPr>
          <p:cNvPr id="47119" name="AutoShape 15"/>
          <p:cNvSpPr>
            <a:spLocks/>
          </p:cNvSpPr>
          <p:nvPr/>
        </p:nvSpPr>
        <p:spPr bwMode="auto">
          <a:xfrm>
            <a:off x="8077200" y="4267200"/>
            <a:ext cx="681038" cy="3571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pPr>
            <a:r>
              <a:rPr lang="en-US" sz="2000" b="1">
                <a:latin typeface="Times New Roman" charset="0"/>
                <a:cs typeface="Times New Roman" charset="0"/>
                <a:sym typeface="Times New Roman" charset="0"/>
              </a:rPr>
              <a:t>CME</a:t>
            </a:r>
            <a:endParaRPr lang="en-US"/>
          </a:p>
        </p:txBody>
      </p:sp>
      <p:sp>
        <p:nvSpPr>
          <p:cNvPr id="47120" name="Line 16"/>
          <p:cNvSpPr>
            <a:spLocks noChangeShapeType="1"/>
          </p:cNvSpPr>
          <p:nvPr/>
        </p:nvSpPr>
        <p:spPr bwMode="auto">
          <a:xfrm>
            <a:off x="6934200" y="3810000"/>
            <a:ext cx="1066800" cy="914400"/>
          </a:xfrm>
          <a:prstGeom prst="line">
            <a:avLst/>
          </a:prstGeom>
          <a:noFill/>
          <a:ln w="76200" cap="flat" cmpd="sng">
            <a:solidFill>
              <a:srgbClr val="9411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Tree>
    <p:extLst>
      <p:ext uri="{BB962C8B-B14F-4D97-AF65-F5344CB8AC3E}">
        <p14:creationId xmlns:p14="http://schemas.microsoft.com/office/powerpoint/2010/main" val="13670865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
          <p:cNvGrpSpPr>
            <a:grpSpLocks/>
          </p:cNvGrpSpPr>
          <p:nvPr/>
        </p:nvGrpSpPr>
        <p:grpSpPr bwMode="auto">
          <a:xfrm>
            <a:off x="0" y="1182688"/>
            <a:ext cx="9144000" cy="5675312"/>
            <a:chOff x="0" y="0"/>
            <a:chExt cx="9144000" cy="5675313"/>
          </a:xfrm>
        </p:grpSpPr>
        <p:sp>
          <p:nvSpPr>
            <p:cNvPr id="48130" name="AutoShape 2"/>
            <p:cNvSpPr>
              <a:spLocks/>
            </p:cNvSpPr>
            <p:nvPr/>
          </p:nvSpPr>
          <p:spPr bwMode="auto">
            <a:xfrm>
              <a:off x="0" y="0"/>
              <a:ext cx="9144000" cy="5675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solidFill>
              <a:srgbClr val="D6D6D6">
                <a:alpha val="1200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pic>
          <p:nvPicPr>
            <p:cNvPr id="48131" name="Picture 3" descr="image12.jpg"/>
            <p:cNvPicPr>
              <a:picLocks noChangeAspect="1"/>
            </p:cNvPicPr>
            <p:nvPr/>
          </p:nvPicPr>
          <p:blipFill>
            <a:blip r:embed="rId2">
              <a:alphaModFix amt="24000"/>
              <a:extLst>
                <a:ext uri="{28A0092B-C50C-407E-A947-70E740481C1C}">
                  <a14:useLocalDpi xmlns:a14="http://schemas.microsoft.com/office/drawing/2010/main" val="0"/>
                </a:ext>
              </a:extLst>
            </a:blip>
            <a:srcRect/>
            <a:stretch>
              <a:fillRect/>
            </a:stretch>
          </p:blipFill>
          <p:spPr bwMode="auto">
            <a:xfrm>
              <a:off x="0" y="0"/>
              <a:ext cx="9144000" cy="5675313"/>
            </a:xfrm>
            <a:prstGeom prst="rect">
              <a:avLst/>
            </a:prstGeom>
            <a:noFill/>
            <a:ln>
              <a:noFill/>
            </a:ln>
            <a:effectLst/>
            <a:extLst>
              <a:ext uri="{909E8E84-426E-40dd-AFC4-6F175D3DCCD1}">
                <a14:hiddenFill xmlns:a14="http://schemas.microsoft.com/office/drawing/2010/main">
                  <a:solidFill>
                    <a:srgbClr val="FFFFFF">
                      <a:alpha val="23999"/>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8132" name="Group 4"/>
          <p:cNvGrpSpPr>
            <a:grpSpLocks/>
          </p:cNvGrpSpPr>
          <p:nvPr/>
        </p:nvGrpSpPr>
        <p:grpSpPr bwMode="auto">
          <a:xfrm>
            <a:off x="0" y="0"/>
            <a:ext cx="9140825" cy="1198563"/>
            <a:chOff x="0" y="0"/>
            <a:chExt cx="9140825" cy="1198563"/>
          </a:xfrm>
        </p:grpSpPr>
        <p:sp>
          <p:nvSpPr>
            <p:cNvPr id="48133" name="AutoShape 5"/>
            <p:cNvSpPr>
              <a:spLocks/>
            </p:cNvSpPr>
            <p:nvPr/>
          </p:nvSpPr>
          <p:spPr bwMode="auto">
            <a:xfrm>
              <a:off x="0" y="0"/>
              <a:ext cx="9140825" cy="1198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alpha val="23920"/>
              </a:srgb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pic>
          <p:nvPicPr>
            <p:cNvPr id="48134" name="Picture 6" descr="image13.png"/>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bwMode="auto">
            <a:xfrm>
              <a:off x="0" y="0"/>
              <a:ext cx="9140825" cy="1198563"/>
            </a:xfrm>
            <a:prstGeom prst="rect">
              <a:avLst/>
            </a:prstGeom>
            <a:noFill/>
            <a:ln>
              <a:noFill/>
            </a:ln>
            <a:effectLst/>
            <a:extLst>
              <a:ext uri="{909E8E84-426E-40dd-AFC4-6F175D3DCCD1}">
                <a14:hiddenFill xmlns:a14="http://schemas.microsoft.com/office/drawing/2010/main">
                  <a:solidFill>
                    <a:srgbClr val="FFFFFF">
                      <a:alpha val="23999"/>
                    </a:srgbClr>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48135" name="Picture 7" descr="image14.pdf"/>
          <p:cNvPicPr>
            <a:picLocks noChangeAspect="1"/>
          </p:cNvPicPr>
          <p:nvPr/>
        </p:nvPicPr>
        <p:blipFill>
          <a:blip r:embed="rId4">
            <a:extLst>
              <a:ext uri="{28A0092B-C50C-407E-A947-70E740481C1C}">
                <a14:useLocalDpi xmlns:a14="http://schemas.microsoft.com/office/drawing/2010/main" val="0"/>
              </a:ext>
            </a:extLst>
          </a:blip>
          <a:srcRect t="4799" r="50999"/>
          <a:stretch>
            <a:fillRect/>
          </a:stretch>
        </p:blipFill>
        <p:spPr bwMode="auto">
          <a:xfrm>
            <a:off x="0" y="227013"/>
            <a:ext cx="5264150" cy="639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8136" name="AutoShape 8"/>
          <p:cNvSpPr>
            <a:spLocks/>
          </p:cNvSpPr>
          <p:nvPr/>
        </p:nvSpPr>
        <p:spPr bwMode="auto">
          <a:xfrm>
            <a:off x="5562600" y="1752600"/>
            <a:ext cx="3594100" cy="990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a:t>CME impact and SEP (Solar Energetic Particle) impact are different</a:t>
            </a:r>
            <a:endParaRPr lang="en-US"/>
          </a:p>
        </p:txBody>
      </p:sp>
      <p:sp>
        <p:nvSpPr>
          <p:cNvPr id="48137" name="Line 9"/>
          <p:cNvSpPr>
            <a:spLocks noChangeShapeType="1"/>
          </p:cNvSpPr>
          <p:nvPr/>
        </p:nvSpPr>
        <p:spPr bwMode="auto">
          <a:xfrm flipV="1">
            <a:off x="2819400" y="2590800"/>
            <a:ext cx="838200" cy="685800"/>
          </a:xfrm>
          <a:prstGeom prst="line">
            <a:avLst/>
          </a:prstGeom>
          <a:noFill/>
          <a:ln w="76200" cap="flat" cmpd="sng">
            <a:solidFill>
              <a:srgbClr val="9411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8138" name="AutoShape 10"/>
          <p:cNvSpPr>
            <a:spLocks/>
          </p:cNvSpPr>
          <p:nvPr/>
        </p:nvSpPr>
        <p:spPr bwMode="auto">
          <a:xfrm>
            <a:off x="3733800" y="2286000"/>
            <a:ext cx="652463"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5F5F5"/>
              </a:buClr>
              <a:buFont typeface="Helvetica" charset="0"/>
              <a:buNone/>
            </a:pPr>
            <a:r>
              <a:rPr lang="en-US" sz="2000" b="1">
                <a:solidFill>
                  <a:srgbClr val="F5F5F5"/>
                </a:solidFill>
              </a:rPr>
              <a:t>CME</a:t>
            </a:r>
            <a:endParaRPr lang="en-US"/>
          </a:p>
        </p:txBody>
      </p:sp>
      <p:sp>
        <p:nvSpPr>
          <p:cNvPr id="48139" name="AutoShape 11"/>
          <p:cNvSpPr>
            <a:spLocks/>
          </p:cNvSpPr>
          <p:nvPr/>
        </p:nvSpPr>
        <p:spPr bwMode="auto">
          <a:xfrm>
            <a:off x="5387975" y="228600"/>
            <a:ext cx="3624263" cy="50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800" b="1"/>
              <a:t>Important distinction</a:t>
            </a:r>
            <a:endParaRPr lang="en-US"/>
          </a:p>
        </p:txBody>
      </p:sp>
      <p:sp>
        <p:nvSpPr>
          <p:cNvPr id="48140" name="AutoShape 12"/>
          <p:cNvSpPr>
            <a:spLocks/>
          </p:cNvSpPr>
          <p:nvPr/>
        </p:nvSpPr>
        <p:spPr bwMode="auto">
          <a:xfrm>
            <a:off x="5562600" y="3352800"/>
            <a:ext cx="3746500" cy="1600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a:t>CME impact @ Earth: Geomagnetic Storm</a:t>
            </a:r>
            <a:endParaRPr lang="en-US" sz="2000">
              <a:latin typeface="Times New Roman" charset="0"/>
              <a:cs typeface="Times New Roman" charset="0"/>
              <a:sym typeface="Times New Roman" charset="0"/>
            </a:endParaRPr>
          </a:p>
          <a:p>
            <a:pPr defTabSz="914400">
              <a:buClr>
                <a:srgbClr val="000000"/>
              </a:buClr>
              <a:buFont typeface="Helvetica" charset="0"/>
              <a:buNone/>
            </a:pPr>
            <a:endParaRPr lang="en-US" sz="2000"/>
          </a:p>
          <a:p>
            <a:pPr defTabSz="914400">
              <a:buClr>
                <a:srgbClr val="000000"/>
              </a:buClr>
              <a:buFont typeface="Helvetica" charset="0"/>
              <a:buNone/>
            </a:pPr>
            <a:r>
              <a:rPr lang="en-US" sz="2000"/>
              <a:t>Radiation storm @ Earth from SEPs</a:t>
            </a:r>
            <a:endParaRPr lang="en-US"/>
          </a:p>
        </p:txBody>
      </p:sp>
      <p:sp>
        <p:nvSpPr>
          <p:cNvPr id="48141" name="AutoShape 13"/>
          <p:cNvSpPr>
            <a:spLocks/>
          </p:cNvSpPr>
          <p:nvPr/>
        </p:nvSpPr>
        <p:spPr bwMode="auto">
          <a:xfrm>
            <a:off x="5580063" y="5410200"/>
            <a:ext cx="3498850" cy="990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a:t>CME speed: 300 – 3500 km/s</a:t>
            </a:r>
            <a:endParaRPr lang="en-US" sz="2000">
              <a:latin typeface="Times New Roman" charset="0"/>
              <a:cs typeface="Times New Roman" charset="0"/>
              <a:sym typeface="Times New Roman" charset="0"/>
            </a:endParaRPr>
          </a:p>
          <a:p>
            <a:pPr defTabSz="914400">
              <a:buClr>
                <a:srgbClr val="000000"/>
              </a:buClr>
              <a:buFont typeface="Helvetica" charset="0"/>
              <a:buNone/>
            </a:pPr>
            <a:r>
              <a:rPr lang="en-US" sz="2000"/>
              <a:t>SEPs: fraction of c</a:t>
            </a:r>
            <a:endParaRPr lang="en-US" sz="2000">
              <a:latin typeface="Times New Roman" charset="0"/>
              <a:cs typeface="Times New Roman" charset="0"/>
              <a:sym typeface="Times New Roman" charset="0"/>
            </a:endParaRPr>
          </a:p>
          <a:p>
            <a:pPr defTabSz="914400">
              <a:buClr>
                <a:srgbClr val="000000"/>
              </a:buClr>
              <a:buFont typeface="Helvetica" charset="0"/>
              <a:buNone/>
            </a:pPr>
            <a:r>
              <a:rPr lang="en-US" sz="2000"/>
              <a:t>Light speed c: 3 x10^5 km/s</a:t>
            </a:r>
            <a:endParaRPr lang="en-US"/>
          </a:p>
        </p:txBody>
      </p:sp>
      <p:sp>
        <p:nvSpPr>
          <p:cNvPr id="48142" name="AutoShape 14"/>
          <p:cNvSpPr>
            <a:spLocks/>
          </p:cNvSpPr>
          <p:nvPr/>
        </p:nvSpPr>
        <p:spPr bwMode="auto">
          <a:xfrm>
            <a:off x="5486400" y="838200"/>
            <a:ext cx="3670300" cy="685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2600"/>
              </a:buClr>
              <a:buFont typeface="Helvetica" charset="0"/>
              <a:buNone/>
            </a:pPr>
            <a:r>
              <a:rPr lang="en-US" sz="2000" b="1">
                <a:solidFill>
                  <a:srgbClr val="FF2600"/>
                </a:solidFill>
              </a:rPr>
              <a:t>Ion Radiation storm </a:t>
            </a:r>
            <a:r>
              <a:rPr lang="en-US" sz="2000"/>
              <a:t>vs </a:t>
            </a:r>
            <a:r>
              <a:rPr lang="en-US" sz="2000" b="1">
                <a:solidFill>
                  <a:srgbClr val="021CA1"/>
                </a:solidFill>
              </a:rPr>
              <a:t>Geomagnetic storm</a:t>
            </a:r>
            <a:endParaRPr lang="en-US"/>
          </a:p>
        </p:txBody>
      </p:sp>
    </p:spTree>
    <p:extLst>
      <p:ext uri="{BB962C8B-B14F-4D97-AF65-F5344CB8AC3E}">
        <p14:creationId xmlns:p14="http://schemas.microsoft.com/office/powerpoint/2010/main" val="16755756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1"/>
          <p:cNvSpPr>
            <a:spLocks/>
          </p:cNvSpPr>
          <p:nvPr/>
        </p:nvSpPr>
        <p:spPr bwMode="auto">
          <a:xfrm>
            <a:off x="8940800" y="6667500"/>
            <a:ext cx="2032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defTabSz="914400"/>
            <a:fld id="{93AD1374-39B2-7049-9B1D-EA5834782CDC}" type="slidenum">
              <a:rPr lang="en-US" sz="800" b="1">
                <a:latin typeface="Arial" charset="0"/>
                <a:cs typeface="Arial" charset="0"/>
                <a:sym typeface="Arial" charset="0"/>
              </a:rPr>
              <a:pPr algn="r" defTabSz="914400"/>
              <a:t>14</a:t>
            </a:fld>
            <a:endParaRPr lang="en-US"/>
          </a:p>
        </p:txBody>
      </p:sp>
      <p:pic>
        <p:nvPicPr>
          <p:cNvPr id="49154" name="SEP_NTSC_512kb-1.mov" descr="/Users/yzheng1/Documents/projects/SWRC_project/REDI/REDI_winter2014/Zheng_Introduction_SWx_REDI_2014Jan/SEP_NTSC_512kb-1.mov">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38200" y="914400"/>
            <a:ext cx="7645400" cy="573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9155" name="AutoShape 3"/>
          <p:cNvSpPr>
            <a:spLocks/>
          </p:cNvSpPr>
          <p:nvPr/>
        </p:nvSpPr>
        <p:spPr bwMode="auto">
          <a:xfrm>
            <a:off x="1676400" y="0"/>
            <a:ext cx="6261100" cy="863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3200" b="1"/>
              <a:t>SEPs: ion radiation storms</a:t>
            </a:r>
            <a:endParaRPr lang="en-US" sz="2000">
              <a:latin typeface="Times New Roman" charset="0"/>
              <a:cs typeface="Times New Roman" charset="0"/>
              <a:sym typeface="Times New Roman" charset="0"/>
            </a:endParaRPr>
          </a:p>
          <a:p>
            <a:pPr defTabSz="914400">
              <a:buClr>
                <a:srgbClr val="FF2600"/>
              </a:buClr>
              <a:buFont typeface="Helvetica" charset="0"/>
              <a:buNone/>
            </a:pPr>
            <a:r>
              <a:rPr lang="en-US" sz="2000">
                <a:solidFill>
                  <a:srgbClr val="FF2600"/>
                </a:solidFill>
              </a:rPr>
              <a:t>Potentially affect everywhere in the solar system</a:t>
            </a:r>
            <a:endParaRPr lang="en-US"/>
          </a:p>
        </p:txBody>
      </p:sp>
      <p:sp>
        <p:nvSpPr>
          <p:cNvPr id="49156" name="AutoShape 4"/>
          <p:cNvSpPr>
            <a:spLocks/>
          </p:cNvSpPr>
          <p:nvPr/>
        </p:nvSpPr>
        <p:spPr bwMode="auto">
          <a:xfrm>
            <a:off x="4800600" y="6324600"/>
            <a:ext cx="3549650"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a:t>Courtesy: SVS@ NASA/GSFC</a:t>
            </a:r>
            <a:endParaRPr lang="en-US"/>
          </a:p>
        </p:txBody>
      </p:sp>
    </p:spTree>
    <p:extLst>
      <p:ext uri="{BB962C8B-B14F-4D97-AF65-F5344CB8AC3E}">
        <p14:creationId xmlns:p14="http://schemas.microsoft.com/office/powerpoint/2010/main" val="340995702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915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9154"/>
                </p:tgtEl>
              </p:cMediaNode>
            </p:video>
            <p:seq concurrent="1" nextAc="seek">
              <p:cTn id="8" restart="whenNotActive" fill="hold" evtFilter="cancelBubble" nodeType="interactiveSeq">
                <p:stCondLst>
                  <p:cond evt="onClick" delay="0">
                    <p:tgtEl>
                      <p:spTgt spid="4915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49154"/>
                                        </p:tgtEl>
                                      </p:cBhvr>
                                    </p:cmd>
                                  </p:childTnLst>
                                </p:cTn>
                              </p:par>
                            </p:childTnLst>
                          </p:cTn>
                        </p:par>
                      </p:childTnLst>
                    </p:cTn>
                  </p:par>
                </p:childTnLst>
              </p:cTn>
              <p:nextCondLst>
                <p:cond evt="onClick" delay="0">
                  <p:tgtEl>
                    <p:spTgt spid="4915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1"/>
          <p:cNvSpPr>
            <a:spLocks/>
          </p:cNvSpPr>
          <p:nvPr/>
        </p:nvSpPr>
        <p:spPr bwMode="auto">
          <a:xfrm>
            <a:off x="8940800" y="6667500"/>
            <a:ext cx="2032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defTabSz="914400"/>
            <a:fld id="{8D0A3072-32DC-5649-A9F8-6E20CF50D332}" type="slidenum">
              <a:rPr lang="en-US" sz="800" b="1">
                <a:latin typeface="Arial" charset="0"/>
                <a:cs typeface="Arial" charset="0"/>
                <a:sym typeface="Arial" charset="0"/>
              </a:rPr>
              <a:pPr algn="r" defTabSz="914400"/>
              <a:t>15</a:t>
            </a:fld>
            <a:endParaRPr lang="en-US"/>
          </a:p>
        </p:txBody>
      </p:sp>
      <p:pic>
        <p:nvPicPr>
          <p:cNvPr id="44034" name="Picture 2" descr="image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6138863" cy="479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4035" name="AutoShape 3"/>
          <p:cNvSpPr>
            <a:spLocks/>
          </p:cNvSpPr>
          <p:nvPr/>
        </p:nvSpPr>
        <p:spPr bwMode="auto">
          <a:xfrm>
            <a:off x="2286000" y="228600"/>
            <a:ext cx="4440238"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0000"/>
              </a:buClr>
              <a:buFont typeface="Helvetica" charset="0"/>
              <a:buNone/>
            </a:pPr>
            <a:r>
              <a:rPr lang="en-US" sz="2000" b="1"/>
              <a:t>Space Weather Effects and Timeline</a:t>
            </a:r>
            <a:endParaRPr lang="en-US"/>
          </a:p>
        </p:txBody>
      </p:sp>
      <p:sp>
        <p:nvSpPr>
          <p:cNvPr id="44036" name="Line 4"/>
          <p:cNvSpPr>
            <a:spLocks noChangeShapeType="1"/>
          </p:cNvSpPr>
          <p:nvPr/>
        </p:nvSpPr>
        <p:spPr bwMode="auto">
          <a:xfrm flipH="1">
            <a:off x="838200" y="2057400"/>
            <a:ext cx="0" cy="684213"/>
          </a:xfrm>
          <a:prstGeom prst="line">
            <a:avLst/>
          </a:prstGeom>
          <a:noFill/>
          <a:ln w="50800" cap="flat" cmpd="sng">
            <a:solidFill>
              <a:srgbClr val="2D7013"/>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37" name="AutoShape 5"/>
          <p:cNvSpPr>
            <a:spLocks/>
          </p:cNvSpPr>
          <p:nvPr/>
        </p:nvSpPr>
        <p:spPr bwMode="auto">
          <a:xfrm>
            <a:off x="304800" y="3124200"/>
            <a:ext cx="1612900" cy="431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EF3FFF"/>
              </a:buClr>
              <a:buFont typeface="Helvetica" charset="0"/>
              <a:buNone/>
            </a:pPr>
            <a:r>
              <a:rPr lang="en-US" b="1">
                <a:solidFill>
                  <a:srgbClr val="EF3FFF"/>
                </a:solidFill>
              </a:rPr>
              <a:t>Two X-class flares/Two fast wide CMEs</a:t>
            </a:r>
            <a:endParaRPr lang="en-US"/>
          </a:p>
        </p:txBody>
      </p:sp>
      <p:sp>
        <p:nvSpPr>
          <p:cNvPr id="44038" name="Line 6"/>
          <p:cNvSpPr>
            <a:spLocks noChangeShapeType="1"/>
          </p:cNvSpPr>
          <p:nvPr/>
        </p:nvSpPr>
        <p:spPr bwMode="auto">
          <a:xfrm flipH="1">
            <a:off x="990600" y="1371600"/>
            <a:ext cx="0" cy="684213"/>
          </a:xfrm>
          <a:prstGeom prst="line">
            <a:avLst/>
          </a:prstGeom>
          <a:noFill/>
          <a:ln w="50800" cap="flat" cmpd="sng">
            <a:solidFill>
              <a:srgbClr val="FF7C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39" name="AutoShape 7"/>
          <p:cNvSpPr>
            <a:spLocks/>
          </p:cNvSpPr>
          <p:nvPr/>
        </p:nvSpPr>
        <p:spPr bwMode="auto">
          <a:xfrm>
            <a:off x="6477000" y="1524000"/>
            <a:ext cx="2527300" cy="93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2D7013"/>
              </a:buClr>
              <a:buFont typeface="Helvetica" charset="0"/>
              <a:buNone/>
            </a:pPr>
            <a:r>
              <a:rPr lang="en-US" sz="1400" b="1">
                <a:solidFill>
                  <a:srgbClr val="2D7013"/>
                </a:solidFill>
              </a:rPr>
              <a:t>Flare effects at Earth:</a:t>
            </a:r>
            <a:endParaRPr lang="en-US" sz="2000">
              <a:latin typeface="Times New Roman" charset="0"/>
              <a:cs typeface="Times New Roman" charset="0"/>
              <a:sym typeface="Times New Roman" charset="0"/>
            </a:endParaRPr>
          </a:p>
          <a:p>
            <a:pPr defTabSz="914400">
              <a:buClr>
                <a:srgbClr val="2D7013"/>
              </a:buClr>
              <a:buFont typeface="Helvetica" charset="0"/>
              <a:buNone/>
            </a:pPr>
            <a:r>
              <a:rPr lang="en-US" sz="1400" b="1">
                <a:solidFill>
                  <a:srgbClr val="2D7013"/>
                </a:solidFill>
              </a:rPr>
              <a:t>~ 8 minutes (radio blackout storms)</a:t>
            </a:r>
            <a:endParaRPr lang="en-US" sz="2000">
              <a:latin typeface="Times New Roman" charset="0"/>
              <a:cs typeface="Times New Roman" charset="0"/>
              <a:sym typeface="Times New Roman" charset="0"/>
            </a:endParaRPr>
          </a:p>
          <a:p>
            <a:pPr defTabSz="914400">
              <a:buClr>
                <a:srgbClr val="2D7013"/>
              </a:buClr>
              <a:buFont typeface="Helvetica" charset="0"/>
              <a:buNone/>
            </a:pPr>
            <a:r>
              <a:rPr lang="en-US" sz="1400" b="1">
                <a:solidFill>
                  <a:srgbClr val="2D7013"/>
                </a:solidFill>
              </a:rPr>
              <a:t>Duration: minutes to hours</a:t>
            </a:r>
            <a:endParaRPr lang="en-US"/>
          </a:p>
        </p:txBody>
      </p:sp>
      <p:sp>
        <p:nvSpPr>
          <p:cNvPr id="44040" name="Line 8"/>
          <p:cNvSpPr>
            <a:spLocks noChangeShapeType="1"/>
          </p:cNvSpPr>
          <p:nvPr/>
        </p:nvSpPr>
        <p:spPr bwMode="auto">
          <a:xfrm flipH="1">
            <a:off x="2513013" y="3351213"/>
            <a:ext cx="1587" cy="685800"/>
          </a:xfrm>
          <a:prstGeom prst="line">
            <a:avLst/>
          </a:prstGeom>
          <a:noFill/>
          <a:ln w="50800" cap="flat" cmpd="sng">
            <a:solidFill>
              <a:srgbClr val="7B1979"/>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41" name="AutoShape 9"/>
          <p:cNvSpPr>
            <a:spLocks/>
          </p:cNvSpPr>
          <p:nvPr/>
        </p:nvSpPr>
        <p:spPr bwMode="auto">
          <a:xfrm>
            <a:off x="6629400" y="2743200"/>
            <a:ext cx="2070100" cy="1155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FF7C00"/>
              </a:buClr>
              <a:buFont typeface="Helvetica" charset="0"/>
              <a:buNone/>
            </a:pPr>
            <a:r>
              <a:rPr lang="en-US" sz="1400" b="1">
                <a:solidFill>
                  <a:srgbClr val="FF7C00"/>
                </a:solidFill>
              </a:rPr>
              <a:t>SEP radiation effects reaching Earth: 20 minutes – 1hour after the event onset</a:t>
            </a:r>
            <a:endParaRPr lang="en-US" sz="2000">
              <a:latin typeface="Times New Roman" charset="0"/>
              <a:cs typeface="Times New Roman" charset="0"/>
              <a:sym typeface="Times New Roman" charset="0"/>
            </a:endParaRPr>
          </a:p>
          <a:p>
            <a:pPr defTabSz="914400">
              <a:buClr>
                <a:srgbClr val="FF7C00"/>
              </a:buClr>
              <a:buFont typeface="Helvetica" charset="0"/>
              <a:buNone/>
            </a:pPr>
            <a:r>
              <a:rPr lang="en-US" sz="1400" b="1">
                <a:solidFill>
                  <a:srgbClr val="FF7C00"/>
                </a:solidFill>
              </a:rPr>
              <a:t>Duration: a few days</a:t>
            </a:r>
            <a:endParaRPr lang="en-US"/>
          </a:p>
        </p:txBody>
      </p:sp>
      <p:sp>
        <p:nvSpPr>
          <p:cNvPr id="44042" name="AutoShape 10"/>
          <p:cNvSpPr>
            <a:spLocks/>
          </p:cNvSpPr>
          <p:nvPr/>
        </p:nvSpPr>
        <p:spPr bwMode="auto">
          <a:xfrm>
            <a:off x="6553200" y="4114800"/>
            <a:ext cx="2451100" cy="1155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7B1979"/>
              </a:buClr>
              <a:buFont typeface="Helvetica" charset="0"/>
              <a:buNone/>
            </a:pPr>
            <a:r>
              <a:rPr lang="en-US" sz="1400" b="1">
                <a:solidFill>
                  <a:srgbClr val="7B1979"/>
                </a:solidFill>
              </a:rPr>
              <a:t>CME effects arrives @ Earth: 1-2 days (35 hours here)</a:t>
            </a:r>
            <a:endParaRPr lang="en-US" sz="2000">
              <a:latin typeface="Times New Roman" charset="0"/>
              <a:cs typeface="Times New Roman" charset="0"/>
              <a:sym typeface="Times New Roman" charset="0"/>
            </a:endParaRPr>
          </a:p>
          <a:p>
            <a:pPr defTabSz="914400">
              <a:buClr>
                <a:srgbClr val="7B1979"/>
              </a:buClr>
              <a:buFont typeface="Helvetica" charset="0"/>
              <a:buNone/>
            </a:pPr>
            <a:r>
              <a:rPr lang="en-US" sz="1400" b="1">
                <a:solidFill>
                  <a:srgbClr val="7B1979"/>
                </a:solidFill>
              </a:rPr>
              <a:t>Geomagnetic storms: a couple of days</a:t>
            </a:r>
            <a:endParaRPr lang="en-US"/>
          </a:p>
        </p:txBody>
      </p:sp>
      <p:sp>
        <p:nvSpPr>
          <p:cNvPr id="44043" name="Line 11"/>
          <p:cNvSpPr>
            <a:spLocks noChangeShapeType="1"/>
          </p:cNvSpPr>
          <p:nvPr/>
        </p:nvSpPr>
        <p:spPr bwMode="auto">
          <a:xfrm flipH="1">
            <a:off x="3579813" y="1066800"/>
            <a:ext cx="1587" cy="684213"/>
          </a:xfrm>
          <a:prstGeom prst="line">
            <a:avLst/>
          </a:prstGeom>
          <a:noFill/>
          <a:ln w="50800" cap="flat" cmpd="sng">
            <a:solidFill>
              <a:srgbClr val="FF7C00"/>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44" name="Line 12"/>
          <p:cNvSpPr>
            <a:spLocks noChangeShapeType="1"/>
          </p:cNvSpPr>
          <p:nvPr/>
        </p:nvSpPr>
        <p:spPr bwMode="auto">
          <a:xfrm flipH="1">
            <a:off x="990600" y="2209800"/>
            <a:ext cx="0" cy="684213"/>
          </a:xfrm>
          <a:prstGeom prst="line">
            <a:avLst/>
          </a:prstGeom>
          <a:noFill/>
          <a:ln w="50800" cap="flat" cmpd="sng">
            <a:solidFill>
              <a:srgbClr val="2D7013"/>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45" name="Line 13"/>
          <p:cNvSpPr>
            <a:spLocks noChangeShapeType="1"/>
          </p:cNvSpPr>
          <p:nvPr/>
        </p:nvSpPr>
        <p:spPr bwMode="auto">
          <a:xfrm flipH="1">
            <a:off x="3886200" y="3427413"/>
            <a:ext cx="0" cy="685800"/>
          </a:xfrm>
          <a:prstGeom prst="line">
            <a:avLst/>
          </a:prstGeom>
          <a:noFill/>
          <a:ln w="50800" cap="flat" cmpd="sng">
            <a:solidFill>
              <a:srgbClr val="7B1979"/>
            </a:solidFill>
            <a:prstDash val="solid"/>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en-US"/>
          </a:p>
        </p:txBody>
      </p:sp>
      <p:sp>
        <p:nvSpPr>
          <p:cNvPr id="44046" name="AutoShape 14"/>
          <p:cNvSpPr>
            <a:spLocks/>
          </p:cNvSpPr>
          <p:nvPr/>
        </p:nvSpPr>
        <p:spPr bwMode="auto">
          <a:xfrm>
            <a:off x="3581400" y="609600"/>
            <a:ext cx="2020888" cy="381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defTabSz="914400">
              <a:buClr>
                <a:srgbClr val="00C4DA"/>
              </a:buClr>
              <a:buFont typeface="Helvetica" charset="0"/>
              <a:buNone/>
            </a:pPr>
            <a:r>
              <a:rPr lang="en-US" sz="2000" b="1">
                <a:solidFill>
                  <a:srgbClr val="00C4DA"/>
                </a:solidFill>
              </a:rPr>
              <a:t>(</a:t>
            </a:r>
            <a:r>
              <a:rPr lang="en-US" sz="2000">
                <a:solidFill>
                  <a:srgbClr val="942192"/>
                </a:solidFill>
                <a:latin typeface="Times New Roman" charset="0"/>
                <a:cs typeface="Times New Roman" charset="0"/>
                <a:sym typeface="Times New Roman" charset="0"/>
              </a:rPr>
              <a:t>Flare and CME)</a:t>
            </a:r>
            <a:endParaRPr lang="en-US"/>
          </a:p>
        </p:txBody>
      </p:sp>
    </p:spTree>
    <p:extLst>
      <p:ext uri="{BB962C8B-B14F-4D97-AF65-F5344CB8AC3E}">
        <p14:creationId xmlns:p14="http://schemas.microsoft.com/office/powerpoint/2010/main" val="298815817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dsketch_CIR.pdf"/>
          <p:cNvPicPr>
            <a:picLocks noChangeAspect="1"/>
          </p:cNvPicPr>
          <p:nvPr/>
        </p:nvPicPr>
        <p:blipFill>
          <a:blip r:embed="rId2"/>
          <a:stretch>
            <a:fillRect/>
          </a:stretch>
        </p:blipFill>
        <p:spPr>
          <a:xfrm>
            <a:off x="2165349" y="1054099"/>
            <a:ext cx="5563581" cy="5490183"/>
          </a:xfrm>
          <a:prstGeom prst="rect">
            <a:avLst/>
          </a:prstGeom>
        </p:spPr>
      </p:pic>
      <p:sp>
        <p:nvSpPr>
          <p:cNvPr id="4" name="TextBox 3"/>
          <p:cNvSpPr txBox="1"/>
          <p:nvPr/>
        </p:nvSpPr>
        <p:spPr>
          <a:xfrm>
            <a:off x="4494487" y="2004074"/>
            <a:ext cx="633507" cy="369332"/>
          </a:xfrm>
          <a:prstGeom prst="rect">
            <a:avLst/>
          </a:prstGeom>
          <a:noFill/>
        </p:spPr>
        <p:txBody>
          <a:bodyPr wrap="none" rtlCol="0">
            <a:spAutoFit/>
          </a:bodyPr>
          <a:lstStyle/>
          <a:p>
            <a:r>
              <a:rPr lang="en-US" dirty="0" smtClean="0">
                <a:solidFill>
                  <a:srgbClr val="FF6600"/>
                </a:solidFill>
              </a:rPr>
              <a:t>west</a:t>
            </a:r>
            <a:endParaRPr lang="en-US" dirty="0">
              <a:solidFill>
                <a:srgbClr val="FF6600"/>
              </a:solidFill>
            </a:endParaRPr>
          </a:p>
        </p:txBody>
      </p:sp>
      <p:sp>
        <p:nvSpPr>
          <p:cNvPr id="6" name="TextBox 5"/>
          <p:cNvSpPr txBox="1"/>
          <p:nvPr/>
        </p:nvSpPr>
        <p:spPr>
          <a:xfrm>
            <a:off x="5266897" y="2887057"/>
            <a:ext cx="575097" cy="369332"/>
          </a:xfrm>
          <a:prstGeom prst="rect">
            <a:avLst/>
          </a:prstGeom>
          <a:noFill/>
        </p:spPr>
        <p:txBody>
          <a:bodyPr wrap="none" rtlCol="0">
            <a:spAutoFit/>
          </a:bodyPr>
          <a:lstStyle/>
          <a:p>
            <a:r>
              <a:rPr lang="en-US" dirty="0" smtClean="0">
                <a:solidFill>
                  <a:srgbClr val="008000"/>
                </a:solidFill>
              </a:rPr>
              <a:t>east</a:t>
            </a:r>
            <a:endParaRPr lang="en-US" dirty="0">
              <a:solidFill>
                <a:srgbClr val="008000"/>
              </a:solidFill>
            </a:endParaRPr>
          </a:p>
        </p:txBody>
      </p:sp>
    </p:spTree>
    <p:extLst>
      <p:ext uri="{BB962C8B-B14F-4D97-AF65-F5344CB8AC3E}">
        <p14:creationId xmlns:p14="http://schemas.microsoft.com/office/powerpoint/2010/main" val="6297358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1482" y="1208470"/>
            <a:ext cx="6871341" cy="1415772"/>
          </a:xfrm>
          <a:prstGeom prst="rect">
            <a:avLst/>
          </a:prstGeom>
        </p:spPr>
        <p:txBody>
          <a:bodyPr wrap="square">
            <a:spAutoFit/>
          </a:bodyPr>
          <a:lstStyle/>
          <a:p>
            <a:r>
              <a:rPr lang="en-US" sz="2000" dirty="0" smtClean="0">
                <a:latin typeface="Helvetica"/>
                <a:cs typeface="Helvetica"/>
              </a:rPr>
              <a:t>CIR HSS: usually long-duration (3-4 days)</a:t>
            </a:r>
            <a:endParaRPr lang="en-US" sz="1600" dirty="0" smtClean="0">
              <a:latin typeface="Helvetica"/>
              <a:cs typeface="Helvetica"/>
            </a:endParaRPr>
          </a:p>
          <a:p>
            <a:pPr lvl="1"/>
            <a:r>
              <a:rPr lang="en-US" sz="1600" dirty="0" smtClean="0">
                <a:solidFill>
                  <a:srgbClr val="F700FF"/>
                </a:solidFill>
                <a:latin typeface="Helvetica"/>
                <a:cs typeface="Helvetica"/>
              </a:rPr>
              <a:t>Radiation belt electron flux enhancement</a:t>
            </a:r>
          </a:p>
          <a:p>
            <a:pPr lvl="1"/>
            <a:r>
              <a:rPr lang="en-US" sz="1600" dirty="0" smtClean="0">
                <a:latin typeface="Helvetica"/>
                <a:cs typeface="Helvetica"/>
              </a:rPr>
              <a:t>Surface charging</a:t>
            </a:r>
          </a:p>
          <a:p>
            <a:pPr lvl="1"/>
            <a:r>
              <a:rPr lang="en-US" sz="1600" dirty="0" smtClean="0">
                <a:latin typeface="Helvetica"/>
                <a:cs typeface="Helvetica"/>
              </a:rPr>
              <a:t>Geomagnetic disturbances (moderate at most)</a:t>
            </a:r>
          </a:p>
          <a:p>
            <a:pPr lvl="1"/>
            <a:r>
              <a:rPr lang="en-US" dirty="0" smtClean="0">
                <a:latin typeface="Helvetica"/>
                <a:cs typeface="Helvetica"/>
              </a:rPr>
              <a:t>heating of upper atmosphere: satellite drag</a:t>
            </a:r>
            <a:endParaRPr lang="en-US" sz="1600" dirty="0" smtClean="0">
              <a:latin typeface="Helvetica"/>
              <a:cs typeface="Helvetica"/>
            </a:endParaRPr>
          </a:p>
        </p:txBody>
      </p:sp>
      <p:sp>
        <p:nvSpPr>
          <p:cNvPr id="6" name="TextBox 5"/>
          <p:cNvSpPr txBox="1"/>
          <p:nvPr/>
        </p:nvSpPr>
        <p:spPr>
          <a:xfrm>
            <a:off x="121775" y="131252"/>
            <a:ext cx="8872182" cy="954107"/>
          </a:xfrm>
          <a:prstGeom prst="rect">
            <a:avLst/>
          </a:prstGeom>
          <a:noFill/>
        </p:spPr>
        <p:txBody>
          <a:bodyPr wrap="square" rtlCol="0">
            <a:spAutoFit/>
          </a:bodyPr>
          <a:lstStyle/>
          <a:p>
            <a:pPr algn="ctr"/>
            <a:r>
              <a:rPr lang="en-US" sz="2800" b="1" dirty="0" err="1" smtClean="0">
                <a:solidFill>
                  <a:srgbClr val="FF0000"/>
                </a:solidFill>
                <a:latin typeface="Helvetica"/>
                <a:cs typeface="Helvetica"/>
              </a:rPr>
              <a:t>SWx</a:t>
            </a:r>
            <a:r>
              <a:rPr lang="en-US" sz="2800" b="1" dirty="0" smtClean="0">
                <a:solidFill>
                  <a:srgbClr val="FF0000"/>
                </a:solidFill>
                <a:latin typeface="Helvetica"/>
                <a:cs typeface="Helvetica"/>
              </a:rPr>
              <a:t> Consequences of CIR (</a:t>
            </a:r>
            <a:r>
              <a:rPr lang="en-US" sz="2800" b="1" dirty="0" err="1" smtClean="0">
                <a:solidFill>
                  <a:srgbClr val="FF0000"/>
                </a:solidFill>
                <a:latin typeface="Helvetica"/>
                <a:cs typeface="Helvetica"/>
              </a:rPr>
              <a:t>corotating</a:t>
            </a:r>
            <a:r>
              <a:rPr lang="en-US" sz="2800" b="1" dirty="0" smtClean="0">
                <a:solidFill>
                  <a:srgbClr val="FF0000"/>
                </a:solidFill>
                <a:latin typeface="Helvetica"/>
                <a:cs typeface="Helvetica"/>
              </a:rPr>
              <a:t> interaction region) HSS (high speed solar wind streams)</a:t>
            </a:r>
            <a:endParaRPr lang="en-US" sz="2800" b="1" dirty="0">
              <a:solidFill>
                <a:srgbClr val="FF0000"/>
              </a:solidFill>
              <a:latin typeface="Helvetica"/>
              <a:cs typeface="Helvetica"/>
            </a:endParaRPr>
          </a:p>
        </p:txBody>
      </p:sp>
      <p:sp>
        <p:nvSpPr>
          <p:cNvPr id="7" name="TextBox 6"/>
          <p:cNvSpPr txBox="1"/>
          <p:nvPr/>
        </p:nvSpPr>
        <p:spPr>
          <a:xfrm>
            <a:off x="260630" y="2709256"/>
            <a:ext cx="6292399" cy="923330"/>
          </a:xfrm>
          <a:prstGeom prst="rect">
            <a:avLst/>
          </a:prstGeom>
          <a:noFill/>
        </p:spPr>
        <p:txBody>
          <a:bodyPr wrap="square" rtlCol="0">
            <a:spAutoFit/>
          </a:bodyPr>
          <a:lstStyle/>
          <a:p>
            <a:r>
              <a:rPr lang="en-US" dirty="0" smtClean="0">
                <a:latin typeface="Helvetica"/>
                <a:cs typeface="Helvetica"/>
              </a:rPr>
              <a:t>Energetic electron radiation: ( the &gt;0.8 </a:t>
            </a:r>
            <a:r>
              <a:rPr lang="en-US" dirty="0" err="1" smtClean="0">
                <a:latin typeface="Helvetica"/>
                <a:cs typeface="Helvetica"/>
              </a:rPr>
              <a:t>MeV</a:t>
            </a:r>
            <a:r>
              <a:rPr lang="en-US" dirty="0" smtClean="0">
                <a:latin typeface="Helvetica"/>
                <a:cs typeface="Helvetica"/>
              </a:rPr>
              <a:t> electron flux exceeding 10^5 </a:t>
            </a:r>
            <a:r>
              <a:rPr lang="en-US" dirty="0" err="1" smtClean="0">
                <a:latin typeface="Helvetica"/>
                <a:cs typeface="Helvetica"/>
              </a:rPr>
              <a:t>pfu</a:t>
            </a:r>
            <a:r>
              <a:rPr lang="en-US" dirty="0" smtClean="0">
                <a:latin typeface="Helvetica"/>
                <a:cs typeface="Helvetica"/>
              </a:rPr>
              <a:t> alert threshold): takes 2-3 days from the CIR interface</a:t>
            </a:r>
            <a:endParaRPr lang="en-US" dirty="0">
              <a:latin typeface="Helvetica"/>
              <a:cs typeface="Helvetica"/>
            </a:endParaRPr>
          </a:p>
        </p:txBody>
      </p:sp>
      <p:sp>
        <p:nvSpPr>
          <p:cNvPr id="5" name="TextBox 4"/>
          <p:cNvSpPr txBox="1"/>
          <p:nvPr/>
        </p:nvSpPr>
        <p:spPr>
          <a:xfrm>
            <a:off x="371482" y="3801920"/>
            <a:ext cx="8019694" cy="2308324"/>
          </a:xfrm>
          <a:prstGeom prst="rect">
            <a:avLst/>
          </a:prstGeom>
          <a:noFill/>
        </p:spPr>
        <p:txBody>
          <a:bodyPr wrap="square" rtlCol="0">
            <a:spAutoFit/>
          </a:bodyPr>
          <a:lstStyle/>
          <a:p>
            <a:r>
              <a:rPr lang="en-US" dirty="0" smtClean="0">
                <a:solidFill>
                  <a:srgbClr val="0000FF"/>
                </a:solidFill>
                <a:latin typeface="Helvetica"/>
                <a:cs typeface="Helvetica"/>
              </a:rPr>
              <a:t>Although geomagnetic activity (due to CIR HSS) during the declining and</a:t>
            </a:r>
          </a:p>
          <a:p>
            <a:r>
              <a:rPr lang="en-US" dirty="0" smtClean="0">
                <a:solidFill>
                  <a:srgbClr val="0000FF"/>
                </a:solidFill>
                <a:latin typeface="Helvetica"/>
                <a:cs typeface="Helvetica"/>
              </a:rPr>
              <a:t>minimum phases of the solar cycle appears to be relatively benign (especially in comparison to the dramatic and very intense magnetic storms caused by interplanetary coronal mass ejections (</a:t>
            </a:r>
            <a:r>
              <a:rPr lang="en-US" dirty="0" err="1" smtClean="0">
                <a:solidFill>
                  <a:srgbClr val="0000FF"/>
                </a:solidFill>
                <a:latin typeface="Helvetica"/>
                <a:cs typeface="Helvetica"/>
              </a:rPr>
              <a:t>ICMEs</a:t>
            </a:r>
            <a:r>
              <a:rPr lang="en-US" dirty="0" smtClean="0">
                <a:solidFill>
                  <a:srgbClr val="0000FF"/>
                </a:solidFill>
                <a:latin typeface="Helvetica"/>
                <a:cs typeface="Helvetica"/>
              </a:rPr>
              <a:t>) that predominate during solar maximum), </a:t>
            </a:r>
            <a:r>
              <a:rPr lang="en-US" dirty="0" smtClean="0">
                <a:solidFill>
                  <a:srgbClr val="F60000"/>
                </a:solidFill>
                <a:latin typeface="Helvetica"/>
                <a:cs typeface="Helvetica"/>
              </a:rPr>
              <a:t>this is misleading</a:t>
            </a:r>
            <a:r>
              <a:rPr lang="en-US" dirty="0" smtClean="0">
                <a:solidFill>
                  <a:srgbClr val="0000FF"/>
                </a:solidFill>
                <a:latin typeface="Helvetica"/>
                <a:cs typeface="Helvetica"/>
              </a:rPr>
              <a:t>. Research has shown that the time-averaged, accumulated energy input into the magnetosphere and ionosphere due to high speed streams </a:t>
            </a:r>
            <a:r>
              <a:rPr lang="en-US" dirty="0" smtClean="0">
                <a:solidFill>
                  <a:srgbClr val="F60000"/>
                </a:solidFill>
                <a:latin typeface="Helvetica"/>
                <a:cs typeface="Helvetica"/>
              </a:rPr>
              <a:t>can be greater </a:t>
            </a:r>
            <a:r>
              <a:rPr lang="en-US" dirty="0" smtClean="0">
                <a:solidFill>
                  <a:srgbClr val="0000FF"/>
                </a:solidFill>
                <a:latin typeface="Helvetica"/>
                <a:cs typeface="Helvetica"/>
              </a:rPr>
              <a:t>during these solar phases than due to </a:t>
            </a:r>
            <a:r>
              <a:rPr lang="en-US" dirty="0" err="1" smtClean="0">
                <a:solidFill>
                  <a:srgbClr val="0000FF"/>
                </a:solidFill>
                <a:latin typeface="Helvetica"/>
                <a:cs typeface="Helvetica"/>
              </a:rPr>
              <a:t>ICMEs</a:t>
            </a:r>
            <a:r>
              <a:rPr lang="en-US" dirty="0" smtClean="0">
                <a:solidFill>
                  <a:srgbClr val="0000FF"/>
                </a:solidFill>
                <a:latin typeface="Helvetica"/>
                <a:cs typeface="Helvetica"/>
              </a:rPr>
              <a:t> during solar maximum!</a:t>
            </a:r>
            <a:endParaRPr lang="en-US" dirty="0">
              <a:solidFill>
                <a:srgbClr val="0000FF"/>
              </a:solidFill>
              <a:latin typeface="Helvetica"/>
              <a:cs typeface="Helvetica"/>
            </a:endParaRPr>
          </a:p>
        </p:txBody>
      </p:sp>
      <p:sp>
        <p:nvSpPr>
          <p:cNvPr id="3" name="TextBox 2"/>
          <p:cNvSpPr txBox="1"/>
          <p:nvPr/>
        </p:nvSpPr>
        <p:spPr>
          <a:xfrm>
            <a:off x="5070593" y="6488668"/>
            <a:ext cx="2183586" cy="369332"/>
          </a:xfrm>
          <a:prstGeom prst="rect">
            <a:avLst/>
          </a:prstGeom>
          <a:noFill/>
        </p:spPr>
        <p:txBody>
          <a:bodyPr wrap="none" rtlCol="0">
            <a:spAutoFit/>
          </a:bodyPr>
          <a:lstStyle/>
          <a:p>
            <a:r>
              <a:rPr lang="en-US" i="1" dirty="0" err="1" smtClean="0"/>
              <a:t>Tsurutani</a:t>
            </a:r>
            <a:r>
              <a:rPr lang="en-US" i="1" dirty="0" smtClean="0"/>
              <a:t> et al.</a:t>
            </a:r>
            <a:r>
              <a:rPr lang="en-US" dirty="0" smtClean="0"/>
              <a:t>, 2006</a:t>
            </a:r>
            <a:endParaRPr lang="en-US" dirty="0"/>
          </a:p>
        </p:txBody>
      </p:sp>
    </p:spTree>
    <p:extLst>
      <p:ext uri="{BB962C8B-B14F-4D97-AF65-F5344CB8AC3E}">
        <p14:creationId xmlns:p14="http://schemas.microsoft.com/office/powerpoint/2010/main" val="17297649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56" y="1612602"/>
            <a:ext cx="8229600" cy="1143000"/>
          </a:xfrm>
        </p:spPr>
        <p:txBody>
          <a:bodyPr>
            <a:normAutofit fontScale="90000"/>
          </a:bodyPr>
          <a:lstStyle/>
          <a:p>
            <a:r>
              <a:rPr lang="en-US" dirty="0" smtClean="0">
                <a:latin typeface="Helvetica"/>
                <a:cs typeface="Helvetica"/>
              </a:rPr>
              <a:t>In-situ signatures of CME and CIR HSS at L1 (</a:t>
            </a:r>
            <a:r>
              <a:rPr lang="en-US" dirty="0" err="1" smtClean="0">
                <a:latin typeface="Helvetica"/>
                <a:cs typeface="Helvetica"/>
              </a:rPr>
              <a:t>Lagrangian</a:t>
            </a:r>
            <a:r>
              <a:rPr lang="en-US" dirty="0" smtClean="0">
                <a:latin typeface="Helvetica"/>
                <a:cs typeface="Helvetica"/>
              </a:rPr>
              <a:t> 1)</a:t>
            </a:r>
            <a:endParaRPr lang="en-US" dirty="0">
              <a:latin typeface="Helvetica"/>
              <a:cs typeface="Helvetica"/>
            </a:endParaRPr>
          </a:p>
        </p:txBody>
      </p:sp>
      <p:sp>
        <p:nvSpPr>
          <p:cNvPr id="3" name="TextBox 2"/>
          <p:cNvSpPr txBox="1"/>
          <p:nvPr/>
        </p:nvSpPr>
        <p:spPr>
          <a:xfrm>
            <a:off x="4384856" y="5265757"/>
            <a:ext cx="2917122" cy="369332"/>
          </a:xfrm>
          <a:prstGeom prst="rect">
            <a:avLst/>
          </a:prstGeom>
          <a:noFill/>
        </p:spPr>
        <p:txBody>
          <a:bodyPr wrap="none" rtlCol="0">
            <a:spAutoFit/>
          </a:bodyPr>
          <a:lstStyle/>
          <a:p>
            <a:r>
              <a:rPr lang="en-US" dirty="0" smtClean="0">
                <a:latin typeface="Helvetica"/>
                <a:cs typeface="Helvetica"/>
              </a:rPr>
              <a:t>ACE and WIND spacecraft</a:t>
            </a:r>
            <a:endParaRPr lang="en-US" dirty="0">
              <a:latin typeface="Helvetica"/>
              <a:cs typeface="Helvetica"/>
            </a:endParaRPr>
          </a:p>
        </p:txBody>
      </p:sp>
    </p:spTree>
    <p:extLst>
      <p:ext uri="{BB962C8B-B14F-4D97-AF65-F5344CB8AC3E}">
        <p14:creationId xmlns:p14="http://schemas.microsoft.com/office/powerpoint/2010/main" val="25310660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07"/>
            <a:ext cx="7823502" cy="699485"/>
          </a:xfrm>
        </p:spPr>
        <p:txBody>
          <a:bodyPr>
            <a:normAutofit fontScale="90000"/>
          </a:bodyPr>
          <a:lstStyle/>
          <a:p>
            <a:r>
              <a:rPr lang="en-US" dirty="0" err="1" smtClean="0"/>
              <a:t>Lagrangian</a:t>
            </a:r>
            <a:r>
              <a:rPr lang="en-US" dirty="0" smtClean="0"/>
              <a:t> points</a:t>
            </a:r>
            <a:endParaRPr lang="en-US" dirty="0"/>
          </a:p>
        </p:txBody>
      </p:sp>
      <p:pic>
        <p:nvPicPr>
          <p:cNvPr id="3" name="Picture 2" descr="lagrangianpoi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009" y="730592"/>
            <a:ext cx="6467440" cy="5658715"/>
          </a:xfrm>
          <a:prstGeom prst="rect">
            <a:avLst/>
          </a:prstGeom>
        </p:spPr>
      </p:pic>
    </p:spTree>
    <p:extLst>
      <p:ext uri="{BB962C8B-B14F-4D97-AF65-F5344CB8AC3E}">
        <p14:creationId xmlns:p14="http://schemas.microsoft.com/office/powerpoint/2010/main" val="353481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71500" y="1325563"/>
            <a:ext cx="7999413" cy="3795712"/>
          </a:xfrm>
        </p:spPr>
        <p:txBody>
          <a:bodyPr/>
          <a:lstStyle/>
          <a:p>
            <a:pPr marL="0"/>
            <a:r>
              <a:rPr lang="en-US" sz="5000" dirty="0"/>
              <a:t>Main Drivers of Space weather: </a:t>
            </a:r>
            <a:r>
              <a:rPr lang="en-US" sz="5000" b="1" dirty="0">
                <a:solidFill>
                  <a:srgbClr val="FF6600"/>
                </a:solidFill>
              </a:rPr>
              <a:t>Flares</a:t>
            </a:r>
            <a:r>
              <a:rPr lang="en-US" sz="5000" b="1" dirty="0"/>
              <a:t>/</a:t>
            </a:r>
            <a:r>
              <a:rPr lang="en-US" sz="5000" b="1" dirty="0">
                <a:solidFill>
                  <a:srgbClr val="C500FD"/>
                </a:solidFill>
              </a:rPr>
              <a:t>CMEs</a:t>
            </a:r>
            <a:r>
              <a:rPr lang="en-US" sz="5000" b="1" dirty="0"/>
              <a:t>/</a:t>
            </a:r>
            <a:r>
              <a:rPr lang="en-US" sz="5000" b="1" dirty="0">
                <a:solidFill>
                  <a:srgbClr val="0000FF"/>
                </a:solidFill>
              </a:rPr>
              <a:t>high speed solar wind streams</a:t>
            </a:r>
            <a:endParaRPr lang="en-US" b="1" dirty="0">
              <a:solidFill>
                <a:srgbClr val="0000FF"/>
              </a:solidFill>
            </a:endParaRPr>
          </a:p>
        </p:txBody>
      </p:sp>
      <p:sp>
        <p:nvSpPr>
          <p:cNvPr id="30722" name="AutoShape 2"/>
          <p:cNvSpPr>
            <a:spLocks/>
          </p:cNvSpPr>
          <p:nvPr/>
        </p:nvSpPr>
        <p:spPr bwMode="auto">
          <a:xfrm>
            <a:off x="8940800" y="6667500"/>
            <a:ext cx="2032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defTabSz="914400"/>
            <a:fld id="{E88CF66D-B189-7241-8A28-4FE508F0E6D8}" type="slidenum">
              <a:rPr lang="en-US" sz="800" b="1">
                <a:latin typeface="Arial" charset="0"/>
                <a:cs typeface="Arial" charset="0"/>
                <a:sym typeface="Arial" charset="0"/>
              </a:rPr>
              <a:pPr algn="r" defTabSz="914400"/>
              <a:t>2</a:t>
            </a:fld>
            <a:endParaRPr lang="en-US"/>
          </a:p>
        </p:txBody>
      </p:sp>
    </p:spTree>
    <p:extLst>
      <p:ext uri="{BB962C8B-B14F-4D97-AF65-F5344CB8AC3E}">
        <p14:creationId xmlns:p14="http://schemas.microsoft.com/office/powerpoint/2010/main" val="27138804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5992" y="1364203"/>
            <a:ext cx="5749525" cy="5346050"/>
          </a:xfrm>
          <a:prstGeom prst="rect">
            <a:avLst/>
          </a:prstGeom>
        </p:spPr>
      </p:pic>
      <p:sp>
        <p:nvSpPr>
          <p:cNvPr id="3" name="TextBox 2"/>
          <p:cNvSpPr txBox="1"/>
          <p:nvPr/>
        </p:nvSpPr>
        <p:spPr>
          <a:xfrm>
            <a:off x="1455438" y="242534"/>
            <a:ext cx="6229648" cy="646331"/>
          </a:xfrm>
          <a:prstGeom prst="rect">
            <a:avLst/>
          </a:prstGeom>
          <a:noFill/>
        </p:spPr>
        <p:txBody>
          <a:bodyPr wrap="square" rtlCol="0">
            <a:spAutoFit/>
          </a:bodyPr>
          <a:lstStyle/>
          <a:p>
            <a:pPr algn="ctr"/>
            <a:r>
              <a:rPr lang="en-US" b="1" dirty="0" smtClean="0"/>
              <a:t>Schematic of the three-dimensional structure of an ICME and upstream shock</a:t>
            </a:r>
            <a:endParaRPr lang="en-US" b="1" dirty="0"/>
          </a:p>
        </p:txBody>
      </p:sp>
    </p:spTree>
    <p:extLst>
      <p:ext uri="{BB962C8B-B14F-4D97-AF65-F5344CB8AC3E}">
        <p14:creationId xmlns:p14="http://schemas.microsoft.com/office/powerpoint/2010/main" val="1206124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3100" y="1873250"/>
            <a:ext cx="5257800" cy="3111500"/>
          </a:xfrm>
          <a:prstGeom prst="rect">
            <a:avLst/>
          </a:prstGeom>
        </p:spPr>
      </p:pic>
      <p:sp>
        <p:nvSpPr>
          <p:cNvPr id="3" name="TextBox 2"/>
          <p:cNvSpPr txBox="1"/>
          <p:nvPr/>
        </p:nvSpPr>
        <p:spPr>
          <a:xfrm>
            <a:off x="1001193" y="3504324"/>
            <a:ext cx="1404088" cy="369332"/>
          </a:xfrm>
          <a:prstGeom prst="rect">
            <a:avLst/>
          </a:prstGeom>
          <a:noFill/>
        </p:spPr>
        <p:txBody>
          <a:bodyPr wrap="none" rtlCol="0">
            <a:spAutoFit/>
          </a:bodyPr>
          <a:lstStyle/>
          <a:p>
            <a:r>
              <a:rPr lang="en-US" dirty="0" smtClean="0"/>
              <a:t>1: shock only</a:t>
            </a:r>
            <a:endParaRPr lang="en-US" dirty="0"/>
          </a:p>
        </p:txBody>
      </p:sp>
      <p:sp>
        <p:nvSpPr>
          <p:cNvPr id="4" name="Rectangle 3"/>
          <p:cNvSpPr/>
          <p:nvPr/>
        </p:nvSpPr>
        <p:spPr>
          <a:xfrm>
            <a:off x="1830488" y="4338687"/>
            <a:ext cx="1699842" cy="369332"/>
          </a:xfrm>
          <a:prstGeom prst="rect">
            <a:avLst/>
          </a:prstGeom>
        </p:spPr>
        <p:txBody>
          <a:bodyPr wrap="none">
            <a:spAutoFit/>
          </a:bodyPr>
          <a:lstStyle/>
          <a:p>
            <a:r>
              <a:rPr lang="en-US" dirty="0" smtClean="0"/>
              <a:t>2: </a:t>
            </a:r>
            <a:r>
              <a:rPr lang="en-US" dirty="0" err="1" smtClean="0"/>
              <a:t>shock+sheath</a:t>
            </a:r>
            <a:endParaRPr lang="en-US" dirty="0"/>
          </a:p>
        </p:txBody>
      </p:sp>
      <p:sp>
        <p:nvSpPr>
          <p:cNvPr id="5" name="TextBox 4"/>
          <p:cNvSpPr txBox="1"/>
          <p:nvPr/>
        </p:nvSpPr>
        <p:spPr>
          <a:xfrm>
            <a:off x="3530330" y="4984750"/>
            <a:ext cx="2146742" cy="369332"/>
          </a:xfrm>
          <a:prstGeom prst="rect">
            <a:avLst/>
          </a:prstGeom>
          <a:noFill/>
        </p:spPr>
        <p:txBody>
          <a:bodyPr wrap="none" rtlCol="0">
            <a:spAutoFit/>
          </a:bodyPr>
          <a:lstStyle/>
          <a:p>
            <a:r>
              <a:rPr lang="en-US" dirty="0" smtClean="0"/>
              <a:t>3: </a:t>
            </a:r>
            <a:r>
              <a:rPr lang="en-US" dirty="0" err="1" smtClean="0"/>
              <a:t>shock+sheath+MC</a:t>
            </a:r>
            <a:endParaRPr lang="en-US" dirty="0"/>
          </a:p>
        </p:txBody>
      </p:sp>
      <p:sp>
        <p:nvSpPr>
          <p:cNvPr id="6" name="TextBox 5"/>
          <p:cNvSpPr txBox="1"/>
          <p:nvPr/>
        </p:nvSpPr>
        <p:spPr>
          <a:xfrm>
            <a:off x="4598073" y="4468477"/>
            <a:ext cx="1090187" cy="369332"/>
          </a:xfrm>
          <a:prstGeom prst="rect">
            <a:avLst/>
          </a:prstGeom>
          <a:noFill/>
        </p:spPr>
        <p:txBody>
          <a:bodyPr wrap="none" rtlCol="0">
            <a:spAutoFit/>
          </a:bodyPr>
          <a:lstStyle/>
          <a:p>
            <a:r>
              <a:rPr lang="en-US" dirty="0" smtClean="0"/>
              <a:t>4: </a:t>
            </a:r>
            <a:r>
              <a:rPr lang="en-US" dirty="0" err="1" smtClean="0"/>
              <a:t>ejecta</a:t>
            </a:r>
            <a:r>
              <a:rPr lang="en-US" dirty="0" smtClean="0"/>
              <a:t>?</a:t>
            </a:r>
            <a:endParaRPr lang="en-US" dirty="0"/>
          </a:p>
        </p:txBody>
      </p:sp>
      <p:sp>
        <p:nvSpPr>
          <p:cNvPr id="7" name="TextBox 6"/>
          <p:cNvSpPr txBox="1"/>
          <p:nvPr/>
        </p:nvSpPr>
        <p:spPr>
          <a:xfrm>
            <a:off x="5581297" y="4283811"/>
            <a:ext cx="1090187" cy="369332"/>
          </a:xfrm>
          <a:prstGeom prst="rect">
            <a:avLst/>
          </a:prstGeom>
          <a:noFill/>
        </p:spPr>
        <p:txBody>
          <a:bodyPr wrap="none" rtlCol="0">
            <a:spAutoFit/>
          </a:bodyPr>
          <a:lstStyle/>
          <a:p>
            <a:r>
              <a:rPr lang="en-US" dirty="0" smtClean="0"/>
              <a:t>5: </a:t>
            </a:r>
            <a:r>
              <a:rPr lang="en-US" dirty="0" err="1" smtClean="0"/>
              <a:t>ejecta</a:t>
            </a:r>
            <a:r>
              <a:rPr lang="en-US" dirty="0" smtClean="0"/>
              <a:t>?</a:t>
            </a:r>
            <a:endParaRPr lang="en-US" dirty="0"/>
          </a:p>
        </p:txBody>
      </p:sp>
      <p:sp>
        <p:nvSpPr>
          <p:cNvPr id="8" name="TextBox 7"/>
          <p:cNvSpPr txBox="1"/>
          <p:nvPr/>
        </p:nvSpPr>
        <p:spPr>
          <a:xfrm>
            <a:off x="6606551" y="4984750"/>
            <a:ext cx="1188697" cy="369332"/>
          </a:xfrm>
          <a:prstGeom prst="rect">
            <a:avLst/>
          </a:prstGeom>
          <a:noFill/>
        </p:spPr>
        <p:txBody>
          <a:bodyPr wrap="none" rtlCol="0">
            <a:spAutoFit/>
          </a:bodyPr>
          <a:lstStyle/>
          <a:p>
            <a:r>
              <a:rPr lang="en-US" dirty="0" smtClean="0"/>
              <a:t>6: MC only</a:t>
            </a:r>
            <a:endParaRPr lang="en-US" dirty="0"/>
          </a:p>
        </p:txBody>
      </p:sp>
      <p:sp>
        <p:nvSpPr>
          <p:cNvPr id="9" name="TextBox 8"/>
          <p:cNvSpPr txBox="1"/>
          <p:nvPr/>
        </p:nvSpPr>
        <p:spPr>
          <a:xfrm>
            <a:off x="2405281" y="509888"/>
            <a:ext cx="3852337" cy="369332"/>
          </a:xfrm>
          <a:prstGeom prst="rect">
            <a:avLst/>
          </a:prstGeom>
          <a:noFill/>
        </p:spPr>
        <p:txBody>
          <a:bodyPr wrap="none" rtlCol="0">
            <a:spAutoFit/>
          </a:bodyPr>
          <a:lstStyle/>
          <a:p>
            <a:r>
              <a:rPr lang="en-US" b="1" dirty="0" smtClean="0"/>
              <a:t>In-Situ signature can be quite complex</a:t>
            </a:r>
            <a:endParaRPr lang="en-US" b="1" dirty="0"/>
          </a:p>
        </p:txBody>
      </p:sp>
    </p:spTree>
    <p:extLst>
      <p:ext uri="{BB962C8B-B14F-4D97-AF65-F5344CB8AC3E}">
        <p14:creationId xmlns:p14="http://schemas.microsoft.com/office/powerpoint/2010/main" val="21017283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10374" y="193329"/>
            <a:ext cx="5072555" cy="6664671"/>
          </a:xfrm>
          <a:prstGeom prst="rect">
            <a:avLst/>
          </a:prstGeom>
        </p:spPr>
      </p:pic>
      <p:sp>
        <p:nvSpPr>
          <p:cNvPr id="3" name="TextBox 2"/>
          <p:cNvSpPr txBox="1"/>
          <p:nvPr/>
        </p:nvSpPr>
        <p:spPr>
          <a:xfrm>
            <a:off x="6813676" y="741656"/>
            <a:ext cx="1952227" cy="307777"/>
          </a:xfrm>
          <a:prstGeom prst="rect">
            <a:avLst/>
          </a:prstGeom>
          <a:noFill/>
        </p:spPr>
        <p:txBody>
          <a:bodyPr wrap="none" rtlCol="0">
            <a:spAutoFit/>
          </a:bodyPr>
          <a:lstStyle/>
          <a:p>
            <a:r>
              <a:rPr lang="en-US" sz="1400" i="1" dirty="0" err="1" smtClean="0"/>
              <a:t>Gopalswamy</a:t>
            </a:r>
            <a:r>
              <a:rPr lang="en-US" sz="1400" i="1" dirty="0" smtClean="0"/>
              <a:t>, SSR, 2006</a:t>
            </a:r>
            <a:endParaRPr lang="en-US" sz="1400" i="1" dirty="0"/>
          </a:p>
        </p:txBody>
      </p:sp>
      <p:sp>
        <p:nvSpPr>
          <p:cNvPr id="4" name="TextBox 3"/>
          <p:cNvSpPr txBox="1"/>
          <p:nvPr/>
        </p:nvSpPr>
        <p:spPr>
          <a:xfrm>
            <a:off x="2095090" y="2058095"/>
            <a:ext cx="723275" cy="369332"/>
          </a:xfrm>
          <a:prstGeom prst="rect">
            <a:avLst/>
          </a:prstGeom>
          <a:noFill/>
        </p:spPr>
        <p:txBody>
          <a:bodyPr wrap="none" rtlCol="0">
            <a:spAutoFit/>
          </a:bodyPr>
          <a:lstStyle/>
          <a:p>
            <a:r>
              <a:rPr lang="en-US" dirty="0" smtClean="0"/>
              <a:t>shock</a:t>
            </a:r>
            <a:endParaRPr lang="en-US" dirty="0"/>
          </a:p>
        </p:txBody>
      </p:sp>
      <p:cxnSp>
        <p:nvCxnSpPr>
          <p:cNvPr id="6" name="Straight Arrow Connector 5"/>
          <p:cNvCxnSpPr/>
          <p:nvPr/>
        </p:nvCxnSpPr>
        <p:spPr>
          <a:xfrm flipV="1">
            <a:off x="2818365" y="741656"/>
            <a:ext cx="2437900" cy="1316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091279" y="2560182"/>
            <a:ext cx="2285500" cy="6993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317577" y="3393076"/>
            <a:ext cx="818103" cy="369332"/>
          </a:xfrm>
          <a:prstGeom prst="rect">
            <a:avLst/>
          </a:prstGeom>
          <a:noFill/>
        </p:spPr>
        <p:txBody>
          <a:bodyPr wrap="none" rtlCol="0">
            <a:spAutoFit/>
          </a:bodyPr>
          <a:lstStyle/>
          <a:p>
            <a:r>
              <a:rPr lang="en-US" dirty="0" smtClean="0"/>
              <a:t>sheath</a:t>
            </a:r>
            <a:endParaRPr lang="en-US" dirty="0"/>
          </a:p>
        </p:txBody>
      </p:sp>
      <p:sp>
        <p:nvSpPr>
          <p:cNvPr id="11" name="TextBox 10"/>
          <p:cNvSpPr txBox="1"/>
          <p:nvPr/>
        </p:nvSpPr>
        <p:spPr>
          <a:xfrm>
            <a:off x="1789169" y="4551913"/>
            <a:ext cx="1630637" cy="369332"/>
          </a:xfrm>
          <a:prstGeom prst="rect">
            <a:avLst/>
          </a:prstGeom>
          <a:noFill/>
        </p:spPr>
        <p:txBody>
          <a:bodyPr wrap="none" rtlCol="0">
            <a:spAutoFit/>
          </a:bodyPr>
          <a:lstStyle/>
          <a:p>
            <a:r>
              <a:rPr lang="en-US" dirty="0" smtClean="0"/>
              <a:t>Magnetic cloud</a:t>
            </a:r>
            <a:endParaRPr lang="en-US" dirty="0"/>
          </a:p>
        </p:txBody>
      </p:sp>
      <p:sp>
        <p:nvSpPr>
          <p:cNvPr id="12" name="TextBox 11"/>
          <p:cNvSpPr txBox="1"/>
          <p:nvPr/>
        </p:nvSpPr>
        <p:spPr>
          <a:xfrm>
            <a:off x="1436898" y="126103"/>
            <a:ext cx="1761358" cy="923330"/>
          </a:xfrm>
          <a:prstGeom prst="rect">
            <a:avLst/>
          </a:prstGeom>
          <a:noFill/>
        </p:spPr>
        <p:txBody>
          <a:bodyPr wrap="square" rtlCol="0">
            <a:spAutoFit/>
          </a:bodyPr>
          <a:lstStyle/>
          <a:p>
            <a:r>
              <a:rPr lang="en-US" dirty="0" smtClean="0"/>
              <a:t>Textbook example of ICME in-situ signature</a:t>
            </a:r>
            <a:endParaRPr lang="en-US" dirty="0"/>
          </a:p>
        </p:txBody>
      </p:sp>
      <p:sp>
        <p:nvSpPr>
          <p:cNvPr id="5" name="TextBox 4"/>
          <p:cNvSpPr txBox="1"/>
          <p:nvPr/>
        </p:nvSpPr>
        <p:spPr>
          <a:xfrm>
            <a:off x="745383" y="6442849"/>
            <a:ext cx="3637572" cy="369332"/>
          </a:xfrm>
          <a:prstGeom prst="rect">
            <a:avLst/>
          </a:prstGeom>
          <a:noFill/>
        </p:spPr>
        <p:txBody>
          <a:bodyPr wrap="none" rtlCol="0">
            <a:spAutoFit/>
          </a:bodyPr>
          <a:lstStyle/>
          <a:p>
            <a:r>
              <a:rPr lang="en-US" dirty="0" smtClean="0">
                <a:solidFill>
                  <a:srgbClr val="0000FF"/>
                </a:solidFill>
              </a:rPr>
              <a:t>About 2 days of data are shown here</a:t>
            </a:r>
            <a:endParaRPr lang="en-US" dirty="0">
              <a:solidFill>
                <a:srgbClr val="0000FF"/>
              </a:solidFill>
            </a:endParaRPr>
          </a:p>
        </p:txBody>
      </p:sp>
    </p:spTree>
    <p:extLst>
      <p:ext uri="{BB962C8B-B14F-4D97-AF65-F5344CB8AC3E}">
        <p14:creationId xmlns:p14="http://schemas.microsoft.com/office/powerpoint/2010/main" val="2093385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y2_2010_HSS_iswa.png"/>
          <p:cNvPicPr>
            <a:picLocks noChangeAspect="1"/>
          </p:cNvPicPr>
          <p:nvPr/>
        </p:nvPicPr>
        <p:blipFill>
          <a:blip r:embed="rId2"/>
          <a:stretch>
            <a:fillRect/>
          </a:stretch>
        </p:blipFill>
        <p:spPr>
          <a:xfrm>
            <a:off x="548284" y="145179"/>
            <a:ext cx="5455986" cy="6398027"/>
          </a:xfrm>
          <a:prstGeom prst="rect">
            <a:avLst/>
          </a:prstGeom>
        </p:spPr>
      </p:pic>
      <p:sp>
        <p:nvSpPr>
          <p:cNvPr id="3" name="TextBox 2"/>
          <p:cNvSpPr txBox="1"/>
          <p:nvPr/>
        </p:nvSpPr>
        <p:spPr>
          <a:xfrm>
            <a:off x="6687162" y="2142970"/>
            <a:ext cx="1455033" cy="369332"/>
          </a:xfrm>
          <a:prstGeom prst="rect">
            <a:avLst/>
          </a:prstGeom>
          <a:noFill/>
        </p:spPr>
        <p:txBody>
          <a:bodyPr wrap="none" rtlCol="0">
            <a:spAutoFit/>
          </a:bodyPr>
          <a:lstStyle/>
          <a:p>
            <a:r>
              <a:rPr lang="en-US" dirty="0" smtClean="0">
                <a:latin typeface="Helvetica"/>
                <a:cs typeface="Helvetica"/>
              </a:rPr>
              <a:t>May 2, 2010</a:t>
            </a:r>
            <a:endParaRPr lang="en-US" dirty="0">
              <a:latin typeface="Helvetica"/>
              <a:cs typeface="Helvetica"/>
            </a:endParaRPr>
          </a:p>
        </p:txBody>
      </p:sp>
      <p:sp>
        <p:nvSpPr>
          <p:cNvPr id="4" name="TextBox 3"/>
          <p:cNvSpPr txBox="1"/>
          <p:nvPr/>
        </p:nvSpPr>
        <p:spPr>
          <a:xfrm>
            <a:off x="6237362" y="3284594"/>
            <a:ext cx="2558024" cy="369332"/>
          </a:xfrm>
          <a:prstGeom prst="rect">
            <a:avLst/>
          </a:prstGeom>
          <a:noFill/>
        </p:spPr>
        <p:txBody>
          <a:bodyPr wrap="none" rtlCol="0">
            <a:spAutoFit/>
          </a:bodyPr>
          <a:lstStyle/>
          <a:p>
            <a:r>
              <a:rPr lang="en-US" dirty="0" smtClean="0">
                <a:latin typeface="Helvetica"/>
                <a:cs typeface="Helvetica"/>
              </a:rPr>
              <a:t>Dense (20-30 cc), HSS</a:t>
            </a:r>
            <a:endParaRPr lang="en-US" dirty="0">
              <a:latin typeface="Helvetica"/>
              <a:cs typeface="Helvetica"/>
            </a:endParaRPr>
          </a:p>
        </p:txBody>
      </p:sp>
      <p:sp>
        <p:nvSpPr>
          <p:cNvPr id="5" name="TextBox 4"/>
          <p:cNvSpPr txBox="1"/>
          <p:nvPr/>
        </p:nvSpPr>
        <p:spPr>
          <a:xfrm>
            <a:off x="6687162" y="4403695"/>
            <a:ext cx="1775133" cy="369332"/>
          </a:xfrm>
          <a:prstGeom prst="rect">
            <a:avLst/>
          </a:prstGeom>
          <a:noFill/>
        </p:spPr>
        <p:txBody>
          <a:bodyPr wrap="none" rtlCol="0">
            <a:spAutoFit/>
          </a:bodyPr>
          <a:lstStyle/>
          <a:p>
            <a:r>
              <a:rPr lang="en-US" dirty="0" err="1" smtClean="0">
                <a:latin typeface="Helvetica"/>
                <a:cs typeface="Helvetica"/>
              </a:rPr>
              <a:t>IMFBz</a:t>
            </a:r>
            <a:r>
              <a:rPr lang="en-US" dirty="0" smtClean="0">
                <a:latin typeface="Helvetica"/>
                <a:cs typeface="Helvetica"/>
              </a:rPr>
              <a:t>:   -18 </a:t>
            </a:r>
            <a:r>
              <a:rPr lang="en-US" dirty="0" err="1" smtClean="0">
                <a:latin typeface="Helvetica"/>
                <a:cs typeface="Helvetica"/>
              </a:rPr>
              <a:t>nT</a:t>
            </a:r>
            <a:endParaRPr lang="en-US" dirty="0">
              <a:latin typeface="Helvetica"/>
              <a:cs typeface="Helvetica"/>
            </a:endParaRPr>
          </a:p>
        </p:txBody>
      </p:sp>
      <p:sp>
        <p:nvSpPr>
          <p:cNvPr id="8" name="TextBox 7"/>
          <p:cNvSpPr txBox="1"/>
          <p:nvPr/>
        </p:nvSpPr>
        <p:spPr>
          <a:xfrm>
            <a:off x="6237362" y="607544"/>
            <a:ext cx="2881618" cy="646331"/>
          </a:xfrm>
          <a:prstGeom prst="rect">
            <a:avLst/>
          </a:prstGeom>
          <a:noFill/>
        </p:spPr>
        <p:txBody>
          <a:bodyPr wrap="square" rtlCol="0">
            <a:spAutoFit/>
          </a:bodyPr>
          <a:lstStyle/>
          <a:p>
            <a:r>
              <a:rPr lang="en-US" dirty="0" smtClean="0">
                <a:latin typeface="Helvetica"/>
                <a:cs typeface="Helvetica"/>
              </a:rPr>
              <a:t>Clean HSS (high speed solar wind stream)</a:t>
            </a:r>
            <a:endParaRPr lang="en-US" dirty="0">
              <a:latin typeface="Helvetica"/>
              <a:cs typeface="Helvetica"/>
            </a:endParaRPr>
          </a:p>
        </p:txBody>
      </p:sp>
      <p:sp>
        <p:nvSpPr>
          <p:cNvPr id="9" name="Rectangle 8"/>
          <p:cNvSpPr/>
          <p:nvPr/>
        </p:nvSpPr>
        <p:spPr>
          <a:xfrm>
            <a:off x="6324823" y="4878774"/>
            <a:ext cx="2973680" cy="1754327"/>
          </a:xfrm>
          <a:prstGeom prst="rect">
            <a:avLst/>
          </a:prstGeom>
        </p:spPr>
        <p:txBody>
          <a:bodyPr wrap="square">
            <a:spAutoFit/>
          </a:bodyPr>
          <a:lstStyle/>
          <a:p>
            <a:r>
              <a:rPr lang="en-US" dirty="0" smtClean="0">
                <a:latin typeface="Helvetica"/>
                <a:cs typeface="Helvetica"/>
              </a:rPr>
              <a:t>may be more hazardous to Earth-orbiting satellites than ICME-related magnetic storm particles and solar energetic particles</a:t>
            </a:r>
            <a:endParaRPr lang="en-US" dirty="0">
              <a:latin typeface="Helvetica"/>
              <a:cs typeface="Helvetica"/>
            </a:endParaRPr>
          </a:p>
        </p:txBody>
      </p:sp>
      <p:sp>
        <p:nvSpPr>
          <p:cNvPr id="10" name="TextBox 9"/>
          <p:cNvSpPr txBox="1"/>
          <p:nvPr/>
        </p:nvSpPr>
        <p:spPr>
          <a:xfrm>
            <a:off x="1768983" y="5386606"/>
            <a:ext cx="1981056" cy="369332"/>
          </a:xfrm>
          <a:prstGeom prst="rect">
            <a:avLst/>
          </a:prstGeom>
          <a:noFill/>
        </p:spPr>
        <p:txBody>
          <a:bodyPr wrap="none" rtlCol="0">
            <a:spAutoFit/>
          </a:bodyPr>
          <a:lstStyle/>
          <a:p>
            <a:r>
              <a:rPr lang="en-US" dirty="0" smtClean="0">
                <a:solidFill>
                  <a:srgbClr val="FF0000"/>
                </a:solidFill>
                <a:latin typeface="Helvetica"/>
                <a:cs typeface="Helvetica"/>
              </a:rPr>
              <a:t>Electron radiation </a:t>
            </a:r>
            <a:endParaRPr lang="en-US" dirty="0">
              <a:solidFill>
                <a:srgbClr val="FF0000"/>
              </a:solidFill>
              <a:latin typeface="Helvetica"/>
              <a:cs typeface="Helvetica"/>
            </a:endParaRPr>
          </a:p>
        </p:txBody>
      </p:sp>
      <p:sp>
        <p:nvSpPr>
          <p:cNvPr id="6" name="TextBox 5"/>
          <p:cNvSpPr txBox="1"/>
          <p:nvPr/>
        </p:nvSpPr>
        <p:spPr>
          <a:xfrm>
            <a:off x="2470948" y="6488668"/>
            <a:ext cx="1279091" cy="369332"/>
          </a:xfrm>
          <a:prstGeom prst="rect">
            <a:avLst/>
          </a:prstGeom>
          <a:noFill/>
        </p:spPr>
        <p:txBody>
          <a:bodyPr wrap="none" rtlCol="0">
            <a:spAutoFit/>
          </a:bodyPr>
          <a:lstStyle/>
          <a:p>
            <a:r>
              <a:rPr lang="en-US" dirty="0" smtClean="0"/>
              <a:t>10 day data</a:t>
            </a:r>
            <a:endParaRPr lang="en-US" dirty="0"/>
          </a:p>
        </p:txBody>
      </p:sp>
    </p:spTree>
    <p:extLst>
      <p:ext uri="{BB962C8B-B14F-4D97-AF65-F5344CB8AC3E}">
        <p14:creationId xmlns:p14="http://schemas.microsoft.com/office/powerpoint/2010/main" val="3980329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5209"/>
            <a:ext cx="8229600" cy="1143000"/>
          </a:xfrm>
        </p:spPr>
        <p:txBody>
          <a:bodyPr/>
          <a:lstStyle/>
          <a:p>
            <a:r>
              <a:rPr lang="en-US" dirty="0" smtClean="0"/>
              <a:t>Space Weather in a nutshell</a:t>
            </a:r>
            <a:endParaRPr lang="en-US" dirty="0"/>
          </a:p>
        </p:txBody>
      </p:sp>
    </p:spTree>
    <p:extLst>
      <p:ext uri="{BB962C8B-B14F-4D97-AF65-F5344CB8AC3E}">
        <p14:creationId xmlns:p14="http://schemas.microsoft.com/office/powerpoint/2010/main" val="9995195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050"/>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10" charset="0"/>
              <a:ea typeface="ＭＳ Ｐゴシック" pitchFamily="-110" charset="-128"/>
              <a:cs typeface="ＭＳ Ｐゴシック" pitchFamily="-110" charset="-128"/>
            </a:endParaRPr>
          </a:p>
        </p:txBody>
      </p:sp>
      <p:sp>
        <p:nvSpPr>
          <p:cNvPr id="72" name="Title 3"/>
          <p:cNvSpPr>
            <a:spLocks noGrp="1"/>
          </p:cNvSpPr>
          <p:nvPr>
            <p:ph type="title"/>
          </p:nvPr>
        </p:nvSpPr>
        <p:spPr>
          <a:xfrm>
            <a:off x="1905000" y="152400"/>
            <a:ext cx="3886200" cy="331788"/>
          </a:xfrm>
        </p:spPr>
        <p:txBody>
          <a:bodyPr rtlCol="0">
            <a:noAutofit/>
          </a:bodyPr>
          <a:lstStyle/>
          <a:p>
            <a:pPr fontAlgn="auto">
              <a:spcAft>
                <a:spcPts val="0"/>
              </a:spcAft>
              <a:defRPr/>
            </a:pPr>
            <a:r>
              <a:rPr lang="en-US" sz="2400" dirty="0" smtClean="0">
                <a:solidFill>
                  <a:srgbClr val="000090"/>
                </a:solidFill>
                <a:ea typeface="+mj-ea"/>
                <a:cs typeface="+mj-cs"/>
              </a:rPr>
              <a:t>Space Weather Overview</a:t>
            </a:r>
            <a:endParaRPr lang="en-US" sz="2400" dirty="0">
              <a:solidFill>
                <a:srgbClr val="000090"/>
              </a:solidFill>
              <a:ea typeface="+mj-ea"/>
              <a:cs typeface="+mj-cs"/>
            </a:endParaRPr>
          </a:p>
        </p:txBody>
      </p:sp>
      <p:sp>
        <p:nvSpPr>
          <p:cNvPr id="77" name="TextBox 12"/>
          <p:cNvSpPr txBox="1">
            <a:spLocks noChangeArrowheads="1"/>
          </p:cNvSpPr>
          <p:nvPr/>
        </p:nvSpPr>
        <p:spPr bwMode="auto">
          <a:xfrm>
            <a:off x="241300" y="4495800"/>
            <a:ext cx="1219200" cy="1815882"/>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b="1" dirty="0">
                <a:latin typeface="Helvetica"/>
                <a:cs typeface="Helvetica"/>
              </a:rPr>
              <a:t>Outside the </a:t>
            </a:r>
            <a:r>
              <a:rPr lang="en-US" sz="1600" b="1" dirty="0" smtClean="0">
                <a:latin typeface="Helvetica"/>
                <a:cs typeface="Helvetica"/>
              </a:rPr>
              <a:t>solar system</a:t>
            </a:r>
            <a:endParaRPr lang="en-US" sz="1600" b="1" dirty="0">
              <a:latin typeface="Helvetica"/>
              <a:cs typeface="Helvetica"/>
            </a:endParaRPr>
          </a:p>
          <a:p>
            <a:r>
              <a:rPr lang="en-US" sz="1600" b="1" dirty="0">
                <a:latin typeface="Helvetica"/>
                <a:cs typeface="Helvetica"/>
              </a:rPr>
              <a:t>GCRs (Galactic Cosmic Rays)</a:t>
            </a:r>
          </a:p>
        </p:txBody>
      </p:sp>
      <p:cxnSp>
        <p:nvCxnSpPr>
          <p:cNvPr id="78" name="Straight Connector 77"/>
          <p:cNvCxnSpPr>
            <a:stCxn id="94" idx="3"/>
          </p:cNvCxnSpPr>
          <p:nvPr/>
        </p:nvCxnSpPr>
        <p:spPr>
          <a:xfrm flipV="1">
            <a:off x="1196234" y="2514600"/>
            <a:ext cx="569066" cy="18366"/>
          </a:xfrm>
          <a:prstGeom prst="line">
            <a:avLst/>
          </a:prstGeom>
          <a:ln>
            <a:solidFill>
              <a:srgbClr val="05B9D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157956" y="2897982"/>
            <a:ext cx="3227387" cy="0"/>
          </a:xfrm>
          <a:prstGeom prst="line">
            <a:avLst/>
          </a:prstGeom>
          <a:ln>
            <a:solidFill>
              <a:srgbClr val="05B9D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765300" y="1295400"/>
            <a:ext cx="527050" cy="1587"/>
          </a:xfrm>
          <a:prstGeom prst="line">
            <a:avLst/>
          </a:prstGeom>
          <a:ln>
            <a:solidFill>
              <a:srgbClr val="05B9D1"/>
            </a:solidFill>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771650" y="4511675"/>
            <a:ext cx="433387" cy="1588"/>
          </a:xfrm>
          <a:prstGeom prst="line">
            <a:avLst/>
          </a:prstGeom>
          <a:ln>
            <a:solidFill>
              <a:srgbClr val="05B9D1"/>
            </a:solidFill>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2147887" y="4391025"/>
            <a:ext cx="1653042" cy="400110"/>
          </a:xfrm>
          <a:prstGeom prst="rect">
            <a:avLst/>
          </a:prstGeom>
          <a:noFill/>
          <a:ln>
            <a:solidFill>
              <a:schemeClr val="accent4">
                <a:lumMod val="60000"/>
                <a:lumOff val="40000"/>
              </a:schemeClr>
            </a:solidFill>
          </a:ln>
        </p:spPr>
        <p:txBody>
          <a:bodyPr wrap="none">
            <a:spAutoFit/>
          </a:bodyPr>
          <a:lstStyle/>
          <a:p>
            <a:pPr fontAlgn="auto">
              <a:spcBef>
                <a:spcPts val="0"/>
              </a:spcBef>
              <a:spcAft>
                <a:spcPts val="0"/>
              </a:spcAft>
              <a:defRPr/>
            </a:pPr>
            <a:r>
              <a:rPr lang="en-US" b="1" dirty="0">
                <a:latin typeface="Helvetica"/>
                <a:ea typeface="+mn-ea"/>
                <a:cs typeface="Helvetica"/>
              </a:rPr>
              <a:t>Solar </a:t>
            </a:r>
            <a:r>
              <a:rPr lang="en-US" b="1" dirty="0" smtClean="0">
                <a:latin typeface="Helvetica"/>
                <a:ea typeface="+mn-ea"/>
                <a:cs typeface="Helvetica"/>
              </a:rPr>
              <a:t>Flares</a:t>
            </a:r>
            <a:endParaRPr lang="en-US" b="1" dirty="0">
              <a:latin typeface="Helvetica"/>
              <a:ea typeface="+mn-ea"/>
              <a:cs typeface="Helvetica"/>
            </a:endParaRPr>
          </a:p>
        </p:txBody>
      </p:sp>
      <p:sp>
        <p:nvSpPr>
          <p:cNvPr id="90" name="TextBox 29"/>
          <p:cNvSpPr txBox="1">
            <a:spLocks noChangeArrowheads="1"/>
          </p:cNvSpPr>
          <p:nvPr/>
        </p:nvSpPr>
        <p:spPr bwMode="auto">
          <a:xfrm>
            <a:off x="2222500" y="3276600"/>
            <a:ext cx="889486" cy="461665"/>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b="1" dirty="0"/>
              <a:t>CMEs</a:t>
            </a:r>
          </a:p>
        </p:txBody>
      </p:sp>
      <p:sp>
        <p:nvSpPr>
          <p:cNvPr id="92" name="TextBox 30"/>
          <p:cNvSpPr txBox="1">
            <a:spLocks noChangeArrowheads="1"/>
          </p:cNvSpPr>
          <p:nvPr/>
        </p:nvSpPr>
        <p:spPr bwMode="auto">
          <a:xfrm>
            <a:off x="2298700" y="914400"/>
            <a:ext cx="1524000" cy="1219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800" b="1" dirty="0"/>
              <a:t>Coronal Hole High Speed solar wind Streams (HSS)</a:t>
            </a:r>
          </a:p>
        </p:txBody>
      </p:sp>
      <p:sp>
        <p:nvSpPr>
          <p:cNvPr id="94" name="TextBox 93"/>
          <p:cNvSpPr txBox="1"/>
          <p:nvPr/>
        </p:nvSpPr>
        <p:spPr>
          <a:xfrm>
            <a:off x="241300" y="2209800"/>
            <a:ext cx="954934" cy="646331"/>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pPr fontAlgn="auto">
              <a:spcBef>
                <a:spcPts val="0"/>
              </a:spcBef>
              <a:spcAft>
                <a:spcPts val="0"/>
              </a:spcAft>
              <a:defRPr/>
            </a:pPr>
            <a:r>
              <a:rPr lang="en-US" sz="3600" b="1" dirty="0">
                <a:solidFill>
                  <a:schemeClr val="tx1"/>
                </a:solidFill>
                <a:latin typeface="+mn-lt"/>
                <a:ea typeface="+mn-ea"/>
                <a:cs typeface="+mn-cs"/>
              </a:rPr>
              <a:t>Sun</a:t>
            </a:r>
          </a:p>
        </p:txBody>
      </p:sp>
      <p:sp>
        <p:nvSpPr>
          <p:cNvPr id="98" name="TextBox 97"/>
          <p:cNvSpPr txBox="1"/>
          <p:nvPr/>
        </p:nvSpPr>
        <p:spPr>
          <a:xfrm>
            <a:off x="6642100" y="914400"/>
            <a:ext cx="2370137" cy="400110"/>
          </a:xfrm>
          <a:prstGeom prst="rect">
            <a:avLst/>
          </a:prstGeom>
          <a:solidFill>
            <a:srgbClr val="FFFFFF"/>
          </a:solidFill>
          <a:ln>
            <a:solidFill>
              <a:schemeClr val="tx1"/>
            </a:solidFill>
          </a:ln>
        </p:spPr>
        <p:txBody>
          <a:bodyPr>
            <a:spAutoFit/>
          </a:bodyPr>
          <a:lstStyle/>
          <a:p>
            <a:pPr fontAlgn="auto">
              <a:spcBef>
                <a:spcPts val="0"/>
              </a:spcBef>
              <a:spcAft>
                <a:spcPts val="0"/>
              </a:spcAft>
              <a:defRPr/>
            </a:pPr>
            <a:r>
              <a:rPr lang="en-US" b="1" dirty="0">
                <a:latin typeface="Helvetica"/>
                <a:ea typeface="+mn-ea"/>
                <a:cs typeface="Helvetica"/>
              </a:rPr>
              <a:t>Radiation storms</a:t>
            </a:r>
          </a:p>
        </p:txBody>
      </p:sp>
      <p:sp>
        <p:nvSpPr>
          <p:cNvPr id="99" name="TextBox 98"/>
          <p:cNvSpPr txBox="1"/>
          <p:nvPr/>
        </p:nvSpPr>
        <p:spPr>
          <a:xfrm>
            <a:off x="6794500" y="3124200"/>
            <a:ext cx="2293937" cy="1323439"/>
          </a:xfrm>
          <a:prstGeom prst="rect">
            <a:avLst/>
          </a:prstGeom>
          <a:noFill/>
          <a:ln>
            <a:solidFill>
              <a:schemeClr val="tx1"/>
            </a:solidFill>
          </a:ln>
        </p:spPr>
        <p:txBody>
          <a:bodyPr wrap="square">
            <a:spAutoFit/>
          </a:bodyPr>
          <a:lstStyle/>
          <a:p>
            <a:pPr marL="342900" indent="-342900" fontAlgn="auto">
              <a:spcBef>
                <a:spcPts val="0"/>
              </a:spcBef>
              <a:spcAft>
                <a:spcPts val="0"/>
              </a:spcAft>
              <a:buFont typeface="Arial"/>
              <a:buChar char="•"/>
              <a:defRPr/>
            </a:pPr>
            <a:r>
              <a:rPr lang="en-US" b="1" dirty="0">
                <a:latin typeface="Helvetica"/>
                <a:ea typeface="+mn-ea"/>
                <a:cs typeface="Helvetica"/>
              </a:rPr>
              <a:t>Geomagnetic storms</a:t>
            </a:r>
          </a:p>
          <a:p>
            <a:pPr marL="342900" indent="-342900" fontAlgn="auto">
              <a:spcBef>
                <a:spcPts val="0"/>
              </a:spcBef>
              <a:spcAft>
                <a:spcPts val="0"/>
              </a:spcAft>
              <a:buFont typeface="Arial"/>
              <a:buChar char="•"/>
              <a:defRPr/>
            </a:pPr>
            <a:r>
              <a:rPr lang="en-US" b="1" dirty="0" err="1">
                <a:latin typeface="Helvetica"/>
                <a:ea typeface="+mn-ea"/>
                <a:cs typeface="Helvetica"/>
              </a:rPr>
              <a:t>Ionospheric</a:t>
            </a:r>
            <a:r>
              <a:rPr lang="en-US" b="1" dirty="0">
                <a:latin typeface="Helvetica"/>
                <a:ea typeface="+mn-ea"/>
                <a:cs typeface="Helvetica"/>
              </a:rPr>
              <a:t> storms</a:t>
            </a:r>
          </a:p>
        </p:txBody>
      </p:sp>
      <p:sp>
        <p:nvSpPr>
          <p:cNvPr id="100" name="TextBox 99"/>
          <p:cNvSpPr txBox="1"/>
          <p:nvPr/>
        </p:nvSpPr>
        <p:spPr>
          <a:xfrm>
            <a:off x="6870700" y="5486400"/>
            <a:ext cx="2071688" cy="707886"/>
          </a:xfrm>
          <a:prstGeom prst="rect">
            <a:avLst/>
          </a:prstGeom>
          <a:solidFill>
            <a:srgbClr val="FFFFFF"/>
          </a:solidFill>
          <a:ln>
            <a:solidFill>
              <a:schemeClr val="tx1"/>
            </a:solidFill>
          </a:ln>
        </p:spPr>
        <p:txBody>
          <a:bodyPr wrap="square">
            <a:spAutoFit/>
          </a:bodyPr>
          <a:lstStyle/>
          <a:p>
            <a:pPr fontAlgn="auto">
              <a:spcBef>
                <a:spcPts val="0"/>
              </a:spcBef>
              <a:spcAft>
                <a:spcPts val="0"/>
              </a:spcAft>
              <a:defRPr/>
            </a:pPr>
            <a:r>
              <a:rPr lang="en-US" b="1" dirty="0">
                <a:solidFill>
                  <a:srgbClr val="000000"/>
                </a:solidFill>
                <a:latin typeface="Helvetica"/>
                <a:ea typeface="+mn-ea"/>
                <a:cs typeface="Helvetica"/>
              </a:rPr>
              <a:t>Radio blackout storms</a:t>
            </a:r>
          </a:p>
        </p:txBody>
      </p:sp>
      <p:sp>
        <p:nvSpPr>
          <p:cNvPr id="101" name="TextBox 46"/>
          <p:cNvSpPr txBox="1">
            <a:spLocks noChangeArrowheads="1"/>
          </p:cNvSpPr>
          <p:nvPr/>
        </p:nvSpPr>
        <p:spPr bwMode="auto">
          <a:xfrm>
            <a:off x="3886200" y="3733800"/>
            <a:ext cx="1828800" cy="646331"/>
          </a:xfrm>
          <a:prstGeom prst="rect">
            <a:avLst/>
          </a:prstGeom>
          <a:noFill/>
          <a:ln w="38100" cmpd="sng">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sz="1800" b="1" dirty="0" smtClean="0"/>
              <a:t>Solar Energetic Particles (SEPs)</a:t>
            </a:r>
            <a:endParaRPr lang="en-US" sz="1800" b="1" dirty="0"/>
          </a:p>
        </p:txBody>
      </p:sp>
      <p:sp>
        <p:nvSpPr>
          <p:cNvPr id="102" name="TextBox 47"/>
          <p:cNvSpPr txBox="1">
            <a:spLocks noChangeArrowheads="1"/>
          </p:cNvSpPr>
          <p:nvPr/>
        </p:nvSpPr>
        <p:spPr bwMode="auto">
          <a:xfrm>
            <a:off x="3746500" y="2362200"/>
            <a:ext cx="2133600" cy="646331"/>
          </a:xfrm>
          <a:prstGeom prst="rect">
            <a:avLst/>
          </a:prstGeom>
          <a:noFill/>
          <a:ln w="38100"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800" b="1" dirty="0"/>
              <a:t>Dynamic Radiation Belts Environment</a:t>
            </a:r>
          </a:p>
        </p:txBody>
      </p:sp>
      <p:cxnSp>
        <p:nvCxnSpPr>
          <p:cNvPr id="104" name="Straight Connector 103"/>
          <p:cNvCxnSpPr/>
          <p:nvPr/>
        </p:nvCxnSpPr>
        <p:spPr>
          <a:xfrm flipH="1" flipV="1">
            <a:off x="6183313" y="1866900"/>
            <a:ext cx="1589" cy="2171700"/>
          </a:xfrm>
          <a:prstGeom prst="line">
            <a:avLst/>
          </a:prstGeom>
          <a:ln w="38100" cmpd="sng">
            <a:solidFill>
              <a:srgbClr val="FF0000">
                <a:alpha val="80000"/>
              </a:srgbClr>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1460500" y="5486400"/>
            <a:ext cx="4876800" cy="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H="1" flipV="1">
            <a:off x="6337301" y="990600"/>
            <a:ext cx="1" cy="4495800"/>
          </a:xfrm>
          <a:prstGeom prst="line">
            <a:avLst/>
          </a:prstGeom>
          <a:ln w="38100" cmpd="sng">
            <a:solidFill>
              <a:srgbClr val="FF0000">
                <a:alpha val="78000"/>
              </a:srgbClr>
            </a:solidFill>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6337300" y="990600"/>
            <a:ext cx="304800" cy="0"/>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183313" y="1866900"/>
            <a:ext cx="1638300" cy="1588"/>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rot="5400000" flipH="1" flipV="1">
            <a:off x="7590631" y="1635919"/>
            <a:ext cx="460375" cy="158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a:stCxn id="88" idx="3"/>
          </p:cNvCxnSpPr>
          <p:nvPr/>
        </p:nvCxnSpPr>
        <p:spPr>
          <a:xfrm flipV="1">
            <a:off x="3800929" y="4572002"/>
            <a:ext cx="3298371" cy="19078"/>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7099300" y="4572000"/>
            <a:ext cx="0" cy="9144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2667000" y="3733800"/>
            <a:ext cx="290512" cy="287338"/>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rot="5400000" flipH="1" flipV="1">
            <a:off x="2667793" y="4037807"/>
            <a:ext cx="306387" cy="273050"/>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a:off x="2957512" y="4021139"/>
            <a:ext cx="941388" cy="17461"/>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34" name="TextBox 49"/>
          <p:cNvSpPr txBox="1">
            <a:spLocks noChangeArrowheads="1"/>
          </p:cNvSpPr>
          <p:nvPr/>
        </p:nvSpPr>
        <p:spPr bwMode="auto">
          <a:xfrm>
            <a:off x="6870700" y="381000"/>
            <a:ext cx="1828800" cy="400110"/>
          </a:xfrm>
          <a:prstGeom prst="rect">
            <a:avLst/>
          </a:prstGeom>
          <a:solidFill>
            <a:schemeClr val="accent6">
              <a:lumMod val="20000"/>
              <a:lumOff val="80000"/>
            </a:schemeClr>
          </a:solidFill>
          <a:ln>
            <a:solidFill>
              <a:srgbClr val="FF0000"/>
            </a:solidFill>
          </a:ln>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a:t>Types of Storms</a:t>
            </a:r>
          </a:p>
        </p:txBody>
      </p:sp>
      <p:cxnSp>
        <p:nvCxnSpPr>
          <p:cNvPr id="177" name="Straight Arrow Connector 176"/>
          <p:cNvCxnSpPr/>
          <p:nvPr/>
        </p:nvCxnSpPr>
        <p:spPr>
          <a:xfrm>
            <a:off x="3136900" y="3505200"/>
            <a:ext cx="3657600" cy="0"/>
          </a:xfrm>
          <a:prstGeom prst="straightConnector1">
            <a:avLst/>
          </a:prstGeom>
          <a:ln w="28575" cmpd="sng">
            <a:solidFill>
              <a:srgbClr val="C500FD"/>
            </a:solidFill>
            <a:tailEnd type="arrow"/>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1765300" y="3505200"/>
            <a:ext cx="433387" cy="1588"/>
          </a:xfrm>
          <a:prstGeom prst="line">
            <a:avLst/>
          </a:prstGeom>
          <a:ln>
            <a:solidFill>
              <a:srgbClr val="05B9D1"/>
            </a:solidFill>
          </a:ln>
        </p:spPr>
        <p:style>
          <a:lnRef idx="2">
            <a:schemeClr val="accent1"/>
          </a:lnRef>
          <a:fillRef idx="0">
            <a:schemeClr val="accent1"/>
          </a:fillRef>
          <a:effectRef idx="1">
            <a:schemeClr val="accent1"/>
          </a:effectRef>
          <a:fontRef idx="minor">
            <a:schemeClr val="tx1"/>
          </a:fontRef>
        </p:style>
      </p:cxnSp>
      <p:cxnSp>
        <p:nvCxnSpPr>
          <p:cNvPr id="2098" name="Straight Connector 2097"/>
          <p:cNvCxnSpPr/>
          <p:nvPr/>
        </p:nvCxnSpPr>
        <p:spPr bwMode="auto">
          <a:xfrm>
            <a:off x="5727700" y="4038600"/>
            <a:ext cx="4572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189" name="TextBox 49"/>
          <p:cNvSpPr txBox="1">
            <a:spLocks noChangeArrowheads="1"/>
          </p:cNvSpPr>
          <p:nvPr/>
        </p:nvSpPr>
        <p:spPr bwMode="auto">
          <a:xfrm>
            <a:off x="241300" y="1295400"/>
            <a:ext cx="990600" cy="400110"/>
          </a:xfrm>
          <a:prstGeom prst="rect">
            <a:avLst/>
          </a:prstGeom>
          <a:solidFill>
            <a:schemeClr val="accent2">
              <a:lumMod val="40000"/>
              <a:lumOff val="60000"/>
            </a:schemeClr>
          </a:solidFill>
          <a:ln>
            <a:solidFill>
              <a:srgbClr val="FF0000"/>
            </a:solidFill>
          </a:ln>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dirty="0" smtClean="0"/>
              <a:t>Drivers</a:t>
            </a:r>
            <a:endParaRPr lang="en-US" dirty="0"/>
          </a:p>
        </p:txBody>
      </p:sp>
      <p:cxnSp>
        <p:nvCxnSpPr>
          <p:cNvPr id="2100" name="Straight Connector 2099"/>
          <p:cNvCxnSpPr/>
          <p:nvPr/>
        </p:nvCxnSpPr>
        <p:spPr bwMode="auto">
          <a:xfrm>
            <a:off x="3822700" y="1600200"/>
            <a:ext cx="3276600" cy="0"/>
          </a:xfrm>
          <a:prstGeom prst="line">
            <a:avLst/>
          </a:prstGeom>
          <a:solidFill>
            <a:schemeClr val="accent1"/>
          </a:solidFill>
          <a:ln w="38100" cap="flat" cmpd="sng" algn="ctr">
            <a:solidFill>
              <a:srgbClr val="D000EB"/>
            </a:solidFill>
            <a:prstDash val="solid"/>
            <a:round/>
            <a:headEnd type="none" w="med" len="med"/>
            <a:tailEnd type="none" w="med" len="med"/>
          </a:ln>
          <a:effectLst/>
        </p:spPr>
      </p:cxnSp>
      <p:cxnSp>
        <p:nvCxnSpPr>
          <p:cNvPr id="2103" name="Straight Connector 2102"/>
          <p:cNvCxnSpPr/>
          <p:nvPr/>
        </p:nvCxnSpPr>
        <p:spPr bwMode="auto">
          <a:xfrm>
            <a:off x="7099300" y="1600200"/>
            <a:ext cx="0" cy="1600200"/>
          </a:xfrm>
          <a:prstGeom prst="line">
            <a:avLst/>
          </a:prstGeom>
          <a:solidFill>
            <a:schemeClr val="accent1"/>
          </a:solidFill>
          <a:ln w="38100" cap="flat" cmpd="sng" algn="ctr">
            <a:solidFill>
              <a:srgbClr val="D000EB"/>
            </a:solidFill>
            <a:prstDash val="solid"/>
            <a:round/>
            <a:headEnd type="none" w="med" len="med"/>
            <a:tailEnd type="arrow" w="med" len="med"/>
          </a:ln>
          <a:effectLst/>
        </p:spPr>
      </p:cxnSp>
      <p:cxnSp>
        <p:nvCxnSpPr>
          <p:cNvPr id="200" name="Straight Connector 199"/>
          <p:cNvCxnSpPr/>
          <p:nvPr/>
        </p:nvCxnSpPr>
        <p:spPr bwMode="auto">
          <a:xfrm>
            <a:off x="5880100" y="2590800"/>
            <a:ext cx="2286000"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cxnSp>
        <p:nvCxnSpPr>
          <p:cNvPr id="202" name="Straight Arrow Connector 201"/>
          <p:cNvCxnSpPr/>
          <p:nvPr/>
        </p:nvCxnSpPr>
        <p:spPr>
          <a:xfrm flipV="1">
            <a:off x="8166100" y="1371600"/>
            <a:ext cx="1587" cy="12192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bwMode="auto">
          <a:xfrm>
            <a:off x="3810000" y="1828800"/>
            <a:ext cx="533400" cy="457200"/>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38" name="Straight Connector 137"/>
          <p:cNvCxnSpPr/>
          <p:nvPr/>
        </p:nvCxnSpPr>
        <p:spPr bwMode="auto">
          <a:xfrm flipV="1">
            <a:off x="3124200" y="3048000"/>
            <a:ext cx="1371600" cy="381000"/>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5568086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solidFill>
            <a:srgbClr val="FFFFFF"/>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10" charset="0"/>
              <a:ea typeface="ＭＳ Ｐゴシック" pitchFamily="-110" charset="-128"/>
              <a:cs typeface="ＭＳ Ｐゴシック" pitchFamily="-110" charset="-128"/>
            </a:endParaRPr>
          </a:p>
        </p:txBody>
      </p:sp>
      <p:sp>
        <p:nvSpPr>
          <p:cNvPr id="69" name="Rectangle 68"/>
          <p:cNvSpPr/>
          <p:nvPr/>
        </p:nvSpPr>
        <p:spPr>
          <a:xfrm>
            <a:off x="153988" y="728663"/>
            <a:ext cx="2570162" cy="5537200"/>
          </a:xfrm>
          <a:prstGeom prst="rect">
            <a:avLst/>
          </a:prstGeom>
          <a:solidFill>
            <a:schemeClr val="accent2">
              <a:lumMod val="60000"/>
              <a:lumOff val="40000"/>
              <a:alpha val="11000"/>
            </a:schemeClr>
          </a:solidFill>
        </p:spPr>
        <p:style>
          <a:lnRef idx="1">
            <a:schemeClr val="accent1"/>
          </a:lnRef>
          <a:fillRef idx="3">
            <a:schemeClr val="accent1"/>
          </a:fillRef>
          <a:effectRef idx="2">
            <a:schemeClr val="accent1"/>
          </a:effectRef>
          <a:fontRef idx="minor">
            <a:schemeClr val="lt1"/>
          </a:fontRef>
        </p:style>
        <p:txBody>
          <a:bodyPr/>
          <a:lstStyle/>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r>
              <a:rPr lang="en-US" dirty="0">
                <a:solidFill>
                  <a:srgbClr val="FF0000"/>
                </a:solidFill>
              </a:rPr>
              <a:t>Radiation Storms</a:t>
            </a: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r>
              <a:rPr lang="en-US" dirty="0">
                <a:solidFill>
                  <a:srgbClr val="FF0000"/>
                </a:solidFill>
              </a:rPr>
              <a:t>Geomagnetic Storms</a:t>
            </a:r>
          </a:p>
          <a:p>
            <a:pPr algn="ctr" fontAlgn="auto">
              <a:spcBef>
                <a:spcPts val="0"/>
              </a:spcBef>
              <a:spcAft>
                <a:spcPts val="0"/>
              </a:spcAft>
              <a:defRPr/>
            </a:pPr>
            <a:r>
              <a:rPr lang="en-US" dirty="0" err="1">
                <a:solidFill>
                  <a:srgbClr val="FF0000"/>
                </a:solidFill>
              </a:rPr>
              <a:t>Ionospheric</a:t>
            </a:r>
            <a:r>
              <a:rPr lang="en-US" dirty="0">
                <a:solidFill>
                  <a:srgbClr val="FF0000"/>
                </a:solidFill>
              </a:rPr>
              <a:t> Storms</a:t>
            </a: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endParaRPr lang="en-US" dirty="0">
              <a:solidFill>
                <a:srgbClr val="FF0000"/>
              </a:solidFill>
            </a:endParaRPr>
          </a:p>
          <a:p>
            <a:pPr algn="ctr" fontAlgn="auto">
              <a:spcBef>
                <a:spcPts val="0"/>
              </a:spcBef>
              <a:spcAft>
                <a:spcPts val="0"/>
              </a:spcAft>
              <a:defRPr/>
            </a:pPr>
            <a:r>
              <a:rPr lang="en-US" dirty="0">
                <a:solidFill>
                  <a:srgbClr val="FF0000"/>
                </a:solidFill>
              </a:rPr>
              <a:t>Radio Blackouts due to flares</a:t>
            </a:r>
          </a:p>
        </p:txBody>
      </p:sp>
      <p:sp>
        <p:nvSpPr>
          <p:cNvPr id="70" name="TextBox 69"/>
          <p:cNvSpPr txBox="1"/>
          <p:nvPr/>
        </p:nvSpPr>
        <p:spPr>
          <a:xfrm>
            <a:off x="228600" y="228600"/>
            <a:ext cx="2538412" cy="406400"/>
          </a:xfrm>
          <a:prstGeom prst="rect">
            <a:avLst/>
          </a:prstGeom>
          <a:solidFill>
            <a:schemeClr val="bg1">
              <a:lumMod val="75000"/>
            </a:schemeClr>
          </a:solidFill>
        </p:spPr>
        <p:txBody>
          <a:bodyPr wrap="square">
            <a:spAutoFit/>
          </a:bodyPr>
          <a:lstStyle/>
          <a:p>
            <a:pPr fontAlgn="auto">
              <a:spcBef>
                <a:spcPts val="0"/>
              </a:spcBef>
              <a:spcAft>
                <a:spcPts val="0"/>
              </a:spcAft>
              <a:defRPr/>
            </a:pPr>
            <a:r>
              <a:rPr lang="en-US" dirty="0">
                <a:solidFill>
                  <a:srgbClr val="0000FF"/>
                </a:solidFill>
                <a:latin typeface="+mn-lt"/>
                <a:ea typeface="+mn-ea"/>
                <a:cs typeface="+mn-cs"/>
              </a:rPr>
              <a:t>Storms and Effects</a:t>
            </a:r>
          </a:p>
        </p:txBody>
      </p:sp>
      <p:sp>
        <p:nvSpPr>
          <p:cNvPr id="71" name="TextBox 70"/>
          <p:cNvSpPr txBox="1"/>
          <p:nvPr/>
        </p:nvSpPr>
        <p:spPr>
          <a:xfrm>
            <a:off x="5699125" y="228600"/>
            <a:ext cx="3124200" cy="1400383"/>
          </a:xfrm>
          <a:prstGeom prst="rect">
            <a:avLst/>
          </a:prstGeom>
          <a:solidFill>
            <a:srgbClr val="FEFE97"/>
          </a:solidFill>
          <a:ln>
            <a:solidFill>
              <a:schemeClr val="accent6">
                <a:lumMod val="75000"/>
              </a:schemeClr>
            </a:solidFill>
          </a:ln>
        </p:spPr>
        <p:txBody>
          <a:bodyPr wrap="square">
            <a:spAutoFit/>
          </a:bodyPr>
          <a:lstStyle/>
          <a:p>
            <a:pPr marL="342900" indent="-342900" fontAlgn="auto">
              <a:spcBef>
                <a:spcPts val="0"/>
              </a:spcBef>
              <a:spcAft>
                <a:spcPts val="0"/>
              </a:spcAft>
              <a:buFont typeface="Arial"/>
              <a:buChar char="•"/>
              <a:defRPr/>
            </a:pPr>
            <a:r>
              <a:rPr lang="en-US" sz="1700" dirty="0">
                <a:latin typeface="+mn-lt"/>
                <a:ea typeface="+mn-ea"/>
                <a:cs typeface="+mn-cs"/>
              </a:rPr>
              <a:t>Radiation hazards to humans</a:t>
            </a:r>
          </a:p>
          <a:p>
            <a:pPr marL="342900" indent="-342900" fontAlgn="auto">
              <a:spcBef>
                <a:spcPts val="0"/>
              </a:spcBef>
              <a:spcAft>
                <a:spcPts val="0"/>
              </a:spcAft>
              <a:buFont typeface="Arial"/>
              <a:buChar char="•"/>
              <a:defRPr/>
            </a:pPr>
            <a:r>
              <a:rPr lang="en-US" sz="1700" dirty="0">
                <a:latin typeface="+mn-lt"/>
                <a:ea typeface="+mn-ea"/>
                <a:cs typeface="+mn-cs"/>
              </a:rPr>
              <a:t>SEEs on </a:t>
            </a:r>
            <a:r>
              <a:rPr lang="en-US" sz="1700" dirty="0" smtClean="0">
                <a:latin typeface="+mn-lt"/>
                <a:ea typeface="+mn-ea"/>
                <a:cs typeface="+mn-cs"/>
              </a:rPr>
              <a:t>spacecraft components </a:t>
            </a:r>
            <a:r>
              <a:rPr lang="en-US" sz="1700" dirty="0">
                <a:latin typeface="+mn-lt"/>
                <a:ea typeface="+mn-ea"/>
                <a:cs typeface="+mn-cs"/>
              </a:rPr>
              <a:t>and electronics</a:t>
            </a:r>
          </a:p>
          <a:p>
            <a:pPr marL="342900" indent="-342900" fontAlgn="auto">
              <a:spcBef>
                <a:spcPts val="0"/>
              </a:spcBef>
              <a:spcAft>
                <a:spcPts val="0"/>
              </a:spcAft>
              <a:buFont typeface="Arial"/>
              <a:buChar char="•"/>
              <a:defRPr/>
            </a:pPr>
            <a:r>
              <a:rPr lang="en-US" sz="1700" dirty="0">
                <a:latin typeface="+mn-lt"/>
                <a:ea typeface="+mn-ea"/>
                <a:cs typeface="+mn-cs"/>
              </a:rPr>
              <a:t>PCA on radio waves</a:t>
            </a:r>
          </a:p>
          <a:p>
            <a:pPr marL="342900" indent="-342900" fontAlgn="auto">
              <a:spcBef>
                <a:spcPts val="0"/>
              </a:spcBef>
              <a:spcAft>
                <a:spcPts val="0"/>
              </a:spcAft>
              <a:buFont typeface="Arial"/>
              <a:buChar char="•"/>
              <a:defRPr/>
            </a:pPr>
            <a:r>
              <a:rPr lang="en-US" sz="1700" dirty="0">
                <a:latin typeface="+mn-lt"/>
                <a:ea typeface="+mn-ea"/>
                <a:cs typeface="+mn-cs"/>
              </a:rPr>
              <a:t>Event total dose</a:t>
            </a:r>
          </a:p>
        </p:txBody>
      </p:sp>
      <p:sp>
        <p:nvSpPr>
          <p:cNvPr id="72" name="TextBox 71"/>
          <p:cNvSpPr txBox="1"/>
          <p:nvPr/>
        </p:nvSpPr>
        <p:spPr>
          <a:xfrm>
            <a:off x="3967163" y="728663"/>
            <a:ext cx="1497012" cy="369887"/>
          </a:xfrm>
          <a:prstGeom prst="rect">
            <a:avLst/>
          </a:prstGeom>
          <a:solidFill>
            <a:srgbClr val="8AC6CD">
              <a:alpha val="59000"/>
            </a:srgbClr>
          </a:solidFill>
          <a:ln>
            <a:solidFill>
              <a:schemeClr val="accent6"/>
            </a:solidFill>
          </a:ln>
        </p:spPr>
        <p:txBody>
          <a:bodyPr wrap="none">
            <a:spAutoFit/>
          </a:bodyPr>
          <a:lstStyle/>
          <a:p>
            <a:pPr fontAlgn="auto">
              <a:spcBef>
                <a:spcPts val="0"/>
              </a:spcBef>
              <a:spcAft>
                <a:spcPts val="0"/>
              </a:spcAft>
              <a:defRPr/>
            </a:pPr>
            <a:r>
              <a:rPr lang="en-US" dirty="0">
                <a:latin typeface="+mn-lt"/>
                <a:ea typeface="+mn-ea"/>
                <a:cs typeface="+mn-cs"/>
              </a:rPr>
              <a:t>Energetic ions</a:t>
            </a:r>
          </a:p>
        </p:txBody>
      </p:sp>
      <p:cxnSp>
        <p:nvCxnSpPr>
          <p:cNvPr id="73" name="Straight Connector 72"/>
          <p:cNvCxnSpPr/>
          <p:nvPr/>
        </p:nvCxnSpPr>
        <p:spPr>
          <a:xfrm>
            <a:off x="2335213" y="1209675"/>
            <a:ext cx="83185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124200" y="838200"/>
            <a:ext cx="0" cy="1295400"/>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3962400" y="1981200"/>
            <a:ext cx="1731963" cy="307975"/>
          </a:xfrm>
          <a:prstGeom prst="rect">
            <a:avLst/>
          </a:prstGeom>
          <a:solidFill>
            <a:schemeClr val="accent5">
              <a:lumMod val="75000"/>
              <a:alpha val="59000"/>
            </a:schemeClr>
          </a:solidFill>
          <a:ln>
            <a:solidFill>
              <a:schemeClr val="accent6"/>
            </a:solidFill>
          </a:ln>
        </p:spPr>
        <p:txBody>
          <a:bodyPr>
            <a:spAutoFit/>
          </a:bodyPr>
          <a:lstStyle/>
          <a:p>
            <a:pPr fontAlgn="auto">
              <a:spcBef>
                <a:spcPts val="0"/>
              </a:spcBef>
              <a:spcAft>
                <a:spcPts val="0"/>
              </a:spcAft>
              <a:defRPr/>
            </a:pPr>
            <a:r>
              <a:rPr lang="en-US" sz="1400" dirty="0">
                <a:latin typeface="+mn-lt"/>
                <a:ea typeface="+mn-ea"/>
                <a:cs typeface="+mn-cs"/>
              </a:rPr>
              <a:t>Energetic electrons</a:t>
            </a:r>
          </a:p>
        </p:txBody>
      </p:sp>
      <p:cxnSp>
        <p:nvCxnSpPr>
          <p:cNvPr id="76" name="Straight Connector 75"/>
          <p:cNvCxnSpPr/>
          <p:nvPr/>
        </p:nvCxnSpPr>
        <p:spPr>
          <a:xfrm>
            <a:off x="3124200" y="2133600"/>
            <a:ext cx="801687" cy="1587"/>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165475" y="838200"/>
            <a:ext cx="8001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5464175" y="893763"/>
            <a:ext cx="234950" cy="158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5943600" y="1981200"/>
            <a:ext cx="3082925" cy="369888"/>
          </a:xfrm>
          <a:prstGeom prst="rect">
            <a:avLst/>
          </a:prstGeom>
          <a:solidFill>
            <a:srgbClr val="FEFE97"/>
          </a:solidFill>
          <a:ln>
            <a:solidFill>
              <a:schemeClr val="accent6">
                <a:lumMod val="75000"/>
              </a:schemeClr>
            </a:solidFill>
          </a:ln>
        </p:spPr>
        <p:txBody>
          <a:bodyPr wrap="none">
            <a:spAutoFit/>
          </a:bodyPr>
          <a:lstStyle/>
          <a:p>
            <a:pPr fontAlgn="auto">
              <a:spcBef>
                <a:spcPts val="0"/>
              </a:spcBef>
              <a:spcAft>
                <a:spcPts val="0"/>
              </a:spcAft>
              <a:defRPr/>
            </a:pPr>
            <a:r>
              <a:rPr lang="en-US" dirty="0">
                <a:latin typeface="+mn-lt"/>
                <a:ea typeface="+mn-ea"/>
                <a:cs typeface="+mn-cs"/>
              </a:rPr>
              <a:t>Internal charging of electronics</a:t>
            </a:r>
          </a:p>
        </p:txBody>
      </p:sp>
      <p:cxnSp>
        <p:nvCxnSpPr>
          <p:cNvPr id="80" name="Straight Arrow Connector 79"/>
          <p:cNvCxnSpPr>
            <a:endCxn id="79" idx="1"/>
          </p:cNvCxnSpPr>
          <p:nvPr/>
        </p:nvCxnSpPr>
        <p:spPr>
          <a:xfrm>
            <a:off x="5695950" y="2165350"/>
            <a:ext cx="247650" cy="158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3270250" y="2603500"/>
            <a:ext cx="2795588" cy="1554272"/>
          </a:xfrm>
          <a:prstGeom prst="rect">
            <a:avLst/>
          </a:prstGeom>
          <a:solidFill>
            <a:srgbClr val="8AC6CD">
              <a:alpha val="49000"/>
            </a:srgbClr>
          </a:solidFill>
          <a:ln>
            <a:solidFill>
              <a:schemeClr val="tx1"/>
            </a:solidFill>
          </a:ln>
        </p:spPr>
        <p:txBody>
          <a:bodyPr>
            <a:spAutoFit/>
          </a:bodyPr>
          <a:lstStyle/>
          <a:p>
            <a:pPr fontAlgn="auto">
              <a:spcBef>
                <a:spcPts val="0"/>
              </a:spcBef>
              <a:spcAft>
                <a:spcPts val="0"/>
              </a:spcAft>
              <a:defRPr/>
            </a:pPr>
            <a:r>
              <a:rPr lang="en-US" sz="1900" dirty="0">
                <a:latin typeface="+mn-lt"/>
                <a:ea typeface="+mn-ea"/>
                <a:cs typeface="+mn-cs"/>
              </a:rPr>
              <a:t>Large/rapid variations/disturbances in space and time (in fields and plasma/neutral distribution)</a:t>
            </a:r>
          </a:p>
          <a:p>
            <a:pPr fontAlgn="auto">
              <a:spcBef>
                <a:spcPts val="0"/>
              </a:spcBef>
              <a:spcAft>
                <a:spcPts val="0"/>
              </a:spcAft>
              <a:defRPr/>
            </a:pPr>
            <a:r>
              <a:rPr lang="en-US" sz="1900" dirty="0">
                <a:latin typeface="+mn-lt"/>
                <a:ea typeface="+mn-ea"/>
                <a:cs typeface="+mn-cs"/>
              </a:rPr>
              <a:t>Enhancement in currents</a:t>
            </a:r>
          </a:p>
        </p:txBody>
      </p:sp>
      <p:cxnSp>
        <p:nvCxnSpPr>
          <p:cNvPr id="82" name="Straight Connector 81"/>
          <p:cNvCxnSpPr/>
          <p:nvPr/>
        </p:nvCxnSpPr>
        <p:spPr>
          <a:xfrm>
            <a:off x="2500313" y="3081338"/>
            <a:ext cx="769937" cy="1587"/>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6065838" y="3081338"/>
            <a:ext cx="342900" cy="1587"/>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6356057" y="2590800"/>
            <a:ext cx="2787943" cy="1508105"/>
          </a:xfrm>
          <a:prstGeom prst="rect">
            <a:avLst/>
          </a:prstGeom>
          <a:solidFill>
            <a:srgbClr val="FEFE97"/>
          </a:solidFill>
          <a:ln>
            <a:solidFill>
              <a:schemeClr val="accent6">
                <a:lumMod val="75000"/>
              </a:schemeClr>
            </a:solidFill>
          </a:ln>
        </p:spPr>
        <p:txBody>
          <a:bodyPr wrap="none">
            <a:spAutoFit/>
          </a:bodyPr>
          <a:lstStyle/>
          <a:p>
            <a:pPr fontAlgn="auto">
              <a:spcBef>
                <a:spcPts val="0"/>
              </a:spcBef>
              <a:spcAft>
                <a:spcPts val="0"/>
              </a:spcAft>
              <a:defRPr/>
            </a:pPr>
            <a:r>
              <a:rPr lang="en-US" dirty="0">
                <a:latin typeface="+mn-lt"/>
                <a:ea typeface="+mn-ea"/>
                <a:cs typeface="+mn-cs"/>
              </a:rPr>
              <a:t>Affect </a:t>
            </a:r>
            <a:endParaRPr lang="en-US" dirty="0" smtClean="0">
              <a:latin typeface="+mn-lt"/>
              <a:ea typeface="+mn-ea"/>
              <a:cs typeface="+mn-cs"/>
            </a:endParaRPr>
          </a:p>
          <a:p>
            <a:pPr marL="342900" indent="-342900" fontAlgn="auto">
              <a:spcBef>
                <a:spcPts val="0"/>
              </a:spcBef>
              <a:spcAft>
                <a:spcPts val="0"/>
              </a:spcAft>
              <a:buFont typeface="Arial"/>
              <a:buChar char="•"/>
              <a:defRPr/>
            </a:pPr>
            <a:r>
              <a:rPr lang="en-US" sz="1800" dirty="0">
                <a:latin typeface="+mn-lt"/>
                <a:ea typeface="+mn-ea"/>
                <a:cs typeface="+mn-cs"/>
              </a:rPr>
              <a:t>C</a:t>
            </a:r>
            <a:r>
              <a:rPr lang="en-US" sz="1800" dirty="0" smtClean="0">
                <a:latin typeface="+mn-lt"/>
                <a:ea typeface="+mn-ea"/>
                <a:cs typeface="+mn-cs"/>
              </a:rPr>
              <a:t>ommunication</a:t>
            </a:r>
            <a:endParaRPr lang="en-US" sz="1800" dirty="0">
              <a:latin typeface="+mn-lt"/>
              <a:ea typeface="+mn-ea"/>
              <a:cs typeface="+mn-cs"/>
            </a:endParaRPr>
          </a:p>
          <a:p>
            <a:pPr marL="342900" indent="-342900" fontAlgn="auto">
              <a:spcBef>
                <a:spcPts val="0"/>
              </a:spcBef>
              <a:spcAft>
                <a:spcPts val="0"/>
              </a:spcAft>
              <a:buFont typeface="Arial"/>
              <a:buChar char="•"/>
              <a:defRPr/>
            </a:pPr>
            <a:r>
              <a:rPr lang="en-US" sz="1800" dirty="0">
                <a:latin typeface="+mn-lt"/>
                <a:ea typeface="+mn-ea"/>
                <a:cs typeface="+mn-cs"/>
              </a:rPr>
              <a:t>Navigation</a:t>
            </a:r>
          </a:p>
          <a:p>
            <a:pPr marL="342900" indent="-342900" fontAlgn="auto">
              <a:spcBef>
                <a:spcPts val="0"/>
              </a:spcBef>
              <a:spcAft>
                <a:spcPts val="0"/>
              </a:spcAft>
              <a:buFont typeface="Arial"/>
              <a:buChar char="•"/>
              <a:defRPr/>
            </a:pPr>
            <a:r>
              <a:rPr lang="en-US" sz="1800" dirty="0">
                <a:latin typeface="+mn-lt"/>
                <a:ea typeface="+mn-ea"/>
                <a:cs typeface="+mn-cs"/>
              </a:rPr>
              <a:t>Surface charging</a:t>
            </a:r>
          </a:p>
          <a:p>
            <a:pPr marL="342900" indent="-342900" fontAlgn="auto">
              <a:spcBef>
                <a:spcPts val="0"/>
              </a:spcBef>
              <a:spcAft>
                <a:spcPts val="0"/>
              </a:spcAft>
              <a:buFont typeface="Arial"/>
              <a:buChar char="•"/>
              <a:defRPr/>
            </a:pPr>
            <a:r>
              <a:rPr lang="en-US" sz="1800" dirty="0">
                <a:latin typeface="+mn-lt"/>
                <a:ea typeface="+mn-ea"/>
                <a:cs typeface="+mn-cs"/>
              </a:rPr>
              <a:t>Radio wave propagation</a:t>
            </a:r>
          </a:p>
        </p:txBody>
      </p:sp>
      <p:cxnSp>
        <p:nvCxnSpPr>
          <p:cNvPr id="85" name="Straight Connector 84"/>
          <p:cNvCxnSpPr/>
          <p:nvPr/>
        </p:nvCxnSpPr>
        <p:spPr>
          <a:xfrm>
            <a:off x="2570163" y="5076825"/>
            <a:ext cx="59690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3576638" y="4467225"/>
            <a:ext cx="2370137" cy="969496"/>
          </a:xfrm>
          <a:prstGeom prst="rect">
            <a:avLst/>
          </a:prstGeom>
          <a:solidFill>
            <a:srgbClr val="8AC6CD">
              <a:alpha val="52000"/>
            </a:srgbClr>
          </a:solidFill>
          <a:ln>
            <a:solidFill>
              <a:schemeClr val="tx1">
                <a:alpha val="67000"/>
              </a:schemeClr>
            </a:solidFill>
          </a:ln>
        </p:spPr>
        <p:txBody>
          <a:bodyPr>
            <a:spAutoFit/>
          </a:bodyPr>
          <a:lstStyle/>
          <a:p>
            <a:pPr fontAlgn="auto">
              <a:spcBef>
                <a:spcPts val="0"/>
              </a:spcBef>
              <a:spcAft>
                <a:spcPts val="0"/>
              </a:spcAft>
              <a:defRPr/>
            </a:pPr>
            <a:r>
              <a:rPr lang="en-US" sz="1900" dirty="0">
                <a:latin typeface="+mn-lt"/>
                <a:ea typeface="+mn-ea"/>
                <a:cs typeface="+mn-cs"/>
              </a:rPr>
              <a:t>Radio emissions/noise associated with flares (direct impacts)</a:t>
            </a:r>
          </a:p>
        </p:txBody>
      </p:sp>
      <p:sp>
        <p:nvSpPr>
          <p:cNvPr id="87" name="TextBox 86"/>
          <p:cNvSpPr txBox="1"/>
          <p:nvPr/>
        </p:nvSpPr>
        <p:spPr>
          <a:xfrm>
            <a:off x="3576638" y="5489575"/>
            <a:ext cx="2366962" cy="1261884"/>
          </a:xfrm>
          <a:prstGeom prst="rect">
            <a:avLst/>
          </a:prstGeom>
          <a:solidFill>
            <a:srgbClr val="8AC6CD">
              <a:alpha val="47000"/>
            </a:srgbClr>
          </a:solidFill>
          <a:ln>
            <a:solidFill>
              <a:schemeClr val="tx1"/>
            </a:solidFill>
          </a:ln>
        </p:spPr>
        <p:txBody>
          <a:bodyPr wrap="square">
            <a:spAutoFit/>
          </a:bodyPr>
          <a:lstStyle/>
          <a:p>
            <a:pPr fontAlgn="auto">
              <a:spcBef>
                <a:spcPts val="0"/>
              </a:spcBef>
              <a:spcAft>
                <a:spcPts val="0"/>
              </a:spcAft>
              <a:defRPr/>
            </a:pPr>
            <a:r>
              <a:rPr lang="en-US" sz="1900" dirty="0">
                <a:latin typeface="+mn-lt"/>
                <a:ea typeface="+mn-ea"/>
                <a:cs typeface="+mn-cs"/>
              </a:rPr>
              <a:t>X-ray/EUV emission altering </a:t>
            </a:r>
            <a:r>
              <a:rPr lang="en-US" sz="1900" dirty="0" err="1">
                <a:latin typeface="+mn-lt"/>
                <a:ea typeface="+mn-ea"/>
                <a:cs typeface="+mn-cs"/>
              </a:rPr>
              <a:t>ionospheric</a:t>
            </a:r>
            <a:r>
              <a:rPr lang="en-US" sz="1900" dirty="0">
                <a:latin typeface="+mn-lt"/>
                <a:ea typeface="+mn-ea"/>
                <a:cs typeface="+mn-cs"/>
              </a:rPr>
              <a:t> structure/composition (indirect)</a:t>
            </a:r>
          </a:p>
        </p:txBody>
      </p:sp>
      <p:cxnSp>
        <p:nvCxnSpPr>
          <p:cNvPr id="88" name="Straight Connector 87"/>
          <p:cNvCxnSpPr/>
          <p:nvPr/>
        </p:nvCxnSpPr>
        <p:spPr>
          <a:xfrm rot="5400000">
            <a:off x="2489994" y="5390356"/>
            <a:ext cx="1352550"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3167063" y="4714875"/>
            <a:ext cx="411162" cy="1588"/>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3167063" y="6067425"/>
            <a:ext cx="411162" cy="23813"/>
          </a:xfrm>
          <a:prstGeom prst="line">
            <a:avLst/>
          </a:prstGeom>
          <a:ln>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5915025" y="5226050"/>
            <a:ext cx="1047750" cy="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6962775" y="4876800"/>
            <a:ext cx="1952625" cy="1323439"/>
          </a:xfrm>
          <a:prstGeom prst="rect">
            <a:avLst/>
          </a:prstGeom>
          <a:solidFill>
            <a:srgbClr val="FEFE97"/>
          </a:solidFill>
          <a:ln>
            <a:solidFill>
              <a:schemeClr val="accent6">
                <a:lumMod val="75000"/>
              </a:schemeClr>
            </a:solidFill>
          </a:ln>
        </p:spPr>
        <p:txBody>
          <a:bodyPr wrap="square">
            <a:spAutoFit/>
          </a:bodyPr>
          <a:lstStyle/>
          <a:p>
            <a:pPr fontAlgn="auto">
              <a:spcBef>
                <a:spcPts val="0"/>
              </a:spcBef>
              <a:spcAft>
                <a:spcPts val="0"/>
              </a:spcAft>
              <a:defRPr/>
            </a:pPr>
            <a:r>
              <a:rPr lang="en-US" dirty="0">
                <a:latin typeface="+mn-lt"/>
                <a:ea typeface="+mn-ea"/>
                <a:cs typeface="+mn-cs"/>
              </a:rPr>
              <a:t>Radio wave blackouts</a:t>
            </a:r>
          </a:p>
          <a:p>
            <a:pPr fontAlgn="auto">
              <a:spcBef>
                <a:spcPts val="0"/>
              </a:spcBef>
              <a:spcAft>
                <a:spcPts val="0"/>
              </a:spcAft>
              <a:defRPr/>
            </a:pPr>
            <a:r>
              <a:rPr lang="en-US" dirty="0">
                <a:latin typeface="+mn-lt"/>
                <a:ea typeface="+mn-ea"/>
                <a:cs typeface="+mn-cs"/>
              </a:rPr>
              <a:t>(dayside ionosphere)</a:t>
            </a:r>
          </a:p>
        </p:txBody>
      </p:sp>
      <p:cxnSp>
        <p:nvCxnSpPr>
          <p:cNvPr id="94" name="Straight Arrow Connector 93"/>
          <p:cNvCxnSpPr/>
          <p:nvPr/>
        </p:nvCxnSpPr>
        <p:spPr>
          <a:xfrm>
            <a:off x="5943600" y="5791200"/>
            <a:ext cx="1047750" cy="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21934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pPr>
              <a:lnSpc>
                <a:spcPts val="2160"/>
              </a:lnSpc>
              <a:spcBef>
                <a:spcPts val="0"/>
              </a:spcBef>
            </a:pPr>
            <a:r>
              <a:rPr lang="en-US" sz="2000" dirty="0" smtClean="0"/>
              <a:t/>
            </a:r>
            <a:br>
              <a:rPr lang="en-US" sz="2000" dirty="0" smtClean="0"/>
            </a:br>
            <a:r>
              <a:rPr lang="en-US" sz="2000" b="1" dirty="0" smtClean="0"/>
              <a:t/>
            </a:r>
            <a:br>
              <a:rPr lang="en-US" sz="2000" b="1" dirty="0" smtClean="0"/>
            </a:br>
            <a:r>
              <a:rPr lang="en-US" sz="3556" b="1" dirty="0" err="1" smtClean="0"/>
              <a:t>SWx</a:t>
            </a:r>
            <a:r>
              <a:rPr lang="en-US" sz="3556" b="1" dirty="0" smtClean="0"/>
              <a:t> Impacts on Satellites Electronics/Components</a:t>
            </a:r>
            <a:r>
              <a:rPr lang="en-US" sz="2000" dirty="0" smtClean="0"/>
              <a:t/>
            </a:r>
            <a:br>
              <a:rPr lang="en-US" sz="2000" dirty="0" smtClean="0"/>
            </a:br>
            <a:r>
              <a:rPr lang="en-US" sz="2000" dirty="0" smtClean="0"/>
              <a:t>hazards presented by the radiation and plasma environment in space </a:t>
            </a:r>
            <a:r>
              <a:rPr lang="en-US" dirty="0" smtClean="0"/>
              <a:t/>
            </a:r>
            <a:br>
              <a:rPr lang="en-US" dirty="0" smtClean="0"/>
            </a:br>
            <a:endParaRPr lang="en-US" dirty="0"/>
          </a:p>
        </p:txBody>
      </p:sp>
      <p:sp>
        <p:nvSpPr>
          <p:cNvPr id="4" name="Content Placeholder 3"/>
          <p:cNvSpPr>
            <a:spLocks noGrp="1"/>
          </p:cNvSpPr>
          <p:nvPr>
            <p:ph idx="1"/>
          </p:nvPr>
        </p:nvSpPr>
        <p:spPr>
          <a:xfrm>
            <a:off x="457200" y="1327263"/>
            <a:ext cx="8229600" cy="5273842"/>
          </a:xfrm>
        </p:spPr>
        <p:txBody>
          <a:bodyPr>
            <a:normAutofit fontScale="92500" lnSpcReduction="20000"/>
          </a:bodyPr>
          <a:lstStyle/>
          <a:p>
            <a:r>
              <a:rPr lang="en-US" dirty="0" smtClean="0"/>
              <a:t>Single Event Effects (affect all SC)</a:t>
            </a:r>
          </a:p>
          <a:p>
            <a:pPr lvl="1"/>
            <a:r>
              <a:rPr lang="en-US" dirty="0" smtClean="0"/>
              <a:t>caused by protons and heavy ions with energies of 10s of </a:t>
            </a:r>
            <a:r>
              <a:rPr lang="en-US" dirty="0" err="1" smtClean="0"/>
              <a:t>MeV/amu</a:t>
            </a:r>
            <a:endParaRPr lang="en-US" dirty="0" smtClean="0"/>
          </a:p>
          <a:p>
            <a:r>
              <a:rPr lang="en-US" dirty="0" smtClean="0"/>
              <a:t>Internal Charging (those in radiation belt)</a:t>
            </a:r>
          </a:p>
          <a:p>
            <a:pPr lvl="1"/>
            <a:r>
              <a:rPr lang="en-US" dirty="0" smtClean="0"/>
              <a:t>caused by electrons with energies above about 100 </a:t>
            </a:r>
            <a:r>
              <a:rPr lang="en-US" dirty="0" err="1" smtClean="0"/>
              <a:t>keV</a:t>
            </a:r>
            <a:r>
              <a:rPr lang="en-US" dirty="0" smtClean="0"/>
              <a:t> that penetrate inside a vehicle</a:t>
            </a:r>
          </a:p>
          <a:p>
            <a:r>
              <a:rPr lang="en-US" dirty="0" smtClean="0"/>
              <a:t>Surface Charging (all in Earth’s environment)</a:t>
            </a:r>
          </a:p>
          <a:p>
            <a:pPr lvl="1"/>
            <a:r>
              <a:rPr lang="en-US" dirty="0" smtClean="0"/>
              <a:t>caused by electrons with energies of 10s of </a:t>
            </a:r>
            <a:r>
              <a:rPr lang="en-US" dirty="0" err="1" smtClean="0"/>
              <a:t>keV</a:t>
            </a:r>
            <a:r>
              <a:rPr lang="en-US" dirty="0" smtClean="0"/>
              <a:t> that interact with spacecraft surfaces </a:t>
            </a:r>
          </a:p>
          <a:p>
            <a:r>
              <a:rPr lang="en-US" dirty="0" smtClean="0"/>
              <a:t>Event Total Dose (all SC)</a:t>
            </a:r>
          </a:p>
          <a:p>
            <a:pPr lvl="1"/>
            <a:r>
              <a:rPr lang="en-US" dirty="0" smtClean="0"/>
              <a:t>caused primarily by solar protons and possibly also by transient belts of trapped particles, typically protons with energies near 10 </a:t>
            </a:r>
            <a:r>
              <a:rPr lang="en-US" dirty="0" err="1" smtClean="0"/>
              <a:t>MeV</a:t>
            </a:r>
            <a:endParaRPr lang="en-US" dirty="0" smtClean="0"/>
          </a:p>
          <a:p>
            <a:pPr lvl="1">
              <a:buNone/>
            </a:pPr>
            <a:endParaRPr lang="en-US" dirty="0" smtClean="0"/>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Satellite Orbit</a:t>
            </a:r>
            <a:endParaRPr lang="en-US" dirty="0"/>
          </a:p>
        </p:txBody>
      </p:sp>
      <p:sp>
        <p:nvSpPr>
          <p:cNvPr id="3" name="Content Placeholder 2"/>
          <p:cNvSpPr>
            <a:spLocks noGrp="1"/>
          </p:cNvSpPr>
          <p:nvPr>
            <p:ph idx="1"/>
          </p:nvPr>
        </p:nvSpPr>
        <p:spPr/>
        <p:txBody>
          <a:bodyPr/>
          <a:lstStyle/>
          <a:p>
            <a:r>
              <a:rPr lang="en-US" dirty="0" smtClean="0"/>
              <a:t>Satellite drag (LEO)</a:t>
            </a:r>
          </a:p>
          <a:p>
            <a:r>
              <a:rPr lang="en-US" dirty="0" smtClean="0"/>
              <a:t>Orientation effects (spacecraft that use Earth’s magnetic field for orientation)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Satellite Communication</a:t>
            </a:r>
            <a:endParaRPr lang="en-US" dirty="0"/>
          </a:p>
        </p:txBody>
      </p:sp>
      <p:sp>
        <p:nvSpPr>
          <p:cNvPr id="3" name="Content Placeholder 2"/>
          <p:cNvSpPr>
            <a:spLocks noGrp="1"/>
          </p:cNvSpPr>
          <p:nvPr>
            <p:ph idx="1"/>
          </p:nvPr>
        </p:nvSpPr>
        <p:spPr/>
        <p:txBody>
          <a:bodyPr/>
          <a:lstStyle/>
          <a:p>
            <a:r>
              <a:rPr lang="en-US" dirty="0" smtClean="0"/>
              <a:t>During strong solar flares (strong radio noise)</a:t>
            </a:r>
          </a:p>
          <a:p>
            <a:pPr lvl="1"/>
            <a:r>
              <a:rPr lang="en-US" dirty="0" smtClean="0"/>
              <a:t>Directly cause interference via solar radio noise</a:t>
            </a:r>
          </a:p>
          <a:p>
            <a:pPr lvl="1"/>
            <a:r>
              <a:rPr lang="en-US" dirty="0" smtClean="0"/>
              <a:t>Through modification of the ionosphere</a:t>
            </a:r>
          </a:p>
          <a:p>
            <a:r>
              <a:rPr lang="en-US" dirty="0" smtClean="0"/>
              <a:t>Scintillation effects during geomagnetic storms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1021225" y="900140"/>
            <a:ext cx="6856413" cy="3117850"/>
          </a:xfrm>
        </p:spPr>
        <p:txBody>
          <a:bodyPr/>
          <a:lstStyle/>
          <a:p>
            <a:pPr marL="0" algn="ctr">
              <a:lnSpc>
                <a:spcPct val="100000"/>
              </a:lnSpc>
            </a:pPr>
            <a:r>
              <a:rPr lang="en-US" sz="6000" dirty="0"/>
              <a:t>Solar Flares</a:t>
            </a:r>
            <a:br>
              <a:rPr lang="en-US" sz="6000" dirty="0"/>
            </a:br>
            <a:r>
              <a:rPr lang="en-US" sz="2800" b="0" dirty="0">
                <a:solidFill>
                  <a:srgbClr val="0000FF"/>
                </a:solidFill>
                <a:latin typeface="Lucida Grande" charset="0"/>
                <a:cs typeface="Lucida Grande" charset="0"/>
                <a:sym typeface="Lucida Grande" charset="0"/>
              </a:rPr>
              <a:t>radiation across the electromagnetic spectrum</a:t>
            </a:r>
            <a:br>
              <a:rPr lang="en-US" sz="2800" b="0" dirty="0">
                <a:solidFill>
                  <a:srgbClr val="0000FF"/>
                </a:solidFill>
                <a:latin typeface="Lucida Grande" charset="0"/>
                <a:cs typeface="Lucida Grande" charset="0"/>
                <a:sym typeface="Lucida Grande" charset="0"/>
              </a:rPr>
            </a:br>
            <a:r>
              <a:rPr lang="en-US" sz="2800" dirty="0">
                <a:solidFill>
                  <a:srgbClr val="FF0000"/>
                </a:solidFill>
                <a:latin typeface="Lucida Grande" charset="0"/>
                <a:cs typeface="Lucida Grande" charset="0"/>
                <a:sym typeface="Lucida Grande" charset="0"/>
              </a:rPr>
              <a:t>most pronounced in </a:t>
            </a:r>
            <a:r>
              <a:rPr lang="en-US" sz="2800" dirty="0" smtClean="0">
                <a:solidFill>
                  <a:srgbClr val="FF0000"/>
                </a:solidFill>
                <a:latin typeface="Lucida Grande" charset="0"/>
                <a:cs typeface="Lucida Grande" charset="0"/>
                <a:sym typeface="Lucida Grande" charset="0"/>
              </a:rPr>
              <a:t>EUV (extreme ultraviolet) </a:t>
            </a:r>
            <a:r>
              <a:rPr lang="en-US" sz="2800" dirty="0">
                <a:solidFill>
                  <a:srgbClr val="FF0000"/>
                </a:solidFill>
                <a:latin typeface="Lucida Grande" charset="0"/>
                <a:cs typeface="Lucida Grande" charset="0"/>
                <a:sym typeface="Lucida Grande" charset="0"/>
              </a:rPr>
              <a:t>and soft X-ray</a:t>
            </a:r>
            <a:endParaRPr lang="en-US" sz="2800" dirty="0">
              <a:solidFill>
                <a:srgbClr val="FF0000"/>
              </a:solidFill>
            </a:endParaRPr>
          </a:p>
        </p:txBody>
      </p:sp>
      <p:sp>
        <p:nvSpPr>
          <p:cNvPr id="31746" name="AutoShape 2"/>
          <p:cNvSpPr>
            <a:spLocks/>
          </p:cNvSpPr>
          <p:nvPr/>
        </p:nvSpPr>
        <p:spPr bwMode="auto">
          <a:xfrm>
            <a:off x="8940800" y="6667500"/>
            <a:ext cx="2032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defTabSz="914400"/>
            <a:fld id="{2192671F-4039-354F-9817-170752B55385}" type="slidenum">
              <a:rPr lang="en-US" sz="800" b="1">
                <a:latin typeface="Arial" charset="0"/>
                <a:cs typeface="Arial" charset="0"/>
                <a:sym typeface="Arial" charset="0"/>
              </a:rPr>
              <a:pPr algn="r" defTabSz="914400"/>
              <a:t>3</a:t>
            </a:fld>
            <a:endParaRPr lang="en-US"/>
          </a:p>
        </p:txBody>
      </p:sp>
    </p:spTree>
    <p:extLst>
      <p:ext uri="{BB962C8B-B14F-4D97-AF65-F5344CB8AC3E}">
        <p14:creationId xmlns:p14="http://schemas.microsoft.com/office/powerpoint/2010/main" val="12685861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176"/>
            <a:ext cx="8550031" cy="565516"/>
          </a:xfrm>
        </p:spPr>
        <p:txBody>
          <a:bodyPr>
            <a:normAutofit/>
          </a:bodyPr>
          <a:lstStyle/>
          <a:p>
            <a:r>
              <a:rPr lang="en-US" sz="2400" dirty="0" smtClean="0"/>
              <a:t>Environment Hazards for different orbits</a:t>
            </a:r>
            <a:endParaRPr lang="en-US" sz="2400" dirty="0"/>
          </a:p>
        </p:txBody>
      </p:sp>
      <p:pic>
        <p:nvPicPr>
          <p:cNvPr id="6" name="Picture 5" descr="environment_hazards_orbit.png"/>
          <p:cNvPicPr>
            <a:picLocks noChangeAspect="1"/>
          </p:cNvPicPr>
          <p:nvPr/>
        </p:nvPicPr>
        <p:blipFill rotWithShape="1">
          <a:blip r:embed="rId2">
            <a:extLst>
              <a:ext uri="{28A0092B-C50C-407E-A947-70E740481C1C}">
                <a14:useLocalDpi xmlns:a14="http://schemas.microsoft.com/office/drawing/2010/main" val="0"/>
              </a:ext>
            </a:extLst>
          </a:blip>
          <a:srcRect t="2939" b="-2939"/>
          <a:stretch/>
        </p:blipFill>
        <p:spPr>
          <a:xfrm>
            <a:off x="640861" y="630936"/>
            <a:ext cx="7702062" cy="6321410"/>
          </a:xfrm>
          <a:prstGeom prst="rect">
            <a:avLst/>
          </a:prstGeom>
        </p:spPr>
      </p:pic>
      <p:sp>
        <p:nvSpPr>
          <p:cNvPr id="3" name="TextBox 2"/>
          <p:cNvSpPr txBox="1"/>
          <p:nvPr/>
        </p:nvSpPr>
        <p:spPr>
          <a:xfrm>
            <a:off x="7547136" y="6488668"/>
            <a:ext cx="1200657" cy="369332"/>
          </a:xfrm>
          <a:prstGeom prst="rect">
            <a:avLst/>
          </a:prstGeom>
          <a:noFill/>
        </p:spPr>
        <p:txBody>
          <a:bodyPr wrap="none" rtlCol="0">
            <a:spAutoFit/>
          </a:bodyPr>
          <a:lstStyle/>
          <a:p>
            <a:r>
              <a:rPr lang="en-US" i="1" dirty="0" smtClean="0"/>
              <a:t>Joe Mazur</a:t>
            </a:r>
            <a:endParaRPr lang="en-US" i="1" dirty="0"/>
          </a:p>
        </p:txBody>
      </p:sp>
    </p:spTree>
    <p:extLst>
      <p:ext uri="{BB962C8B-B14F-4D97-AF65-F5344CB8AC3E}">
        <p14:creationId xmlns:p14="http://schemas.microsoft.com/office/powerpoint/2010/main" val="81195780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77455"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1" descr="dropp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300" y="4038600"/>
            <a:ext cx="89408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2" descr="dropp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524000"/>
            <a:ext cx="85979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AutoShape 3"/>
          <p:cNvSpPr>
            <a:spLocks/>
          </p:cNvSpPr>
          <p:nvPr/>
        </p:nvSpPr>
        <p:spPr bwMode="auto">
          <a:xfrm>
            <a:off x="254000" y="468313"/>
            <a:ext cx="8420100" cy="81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algn="ctr"/>
            <a:r>
              <a:rPr lang="en-US" sz="2400" b="1">
                <a:solidFill>
                  <a:srgbClr val="FFFFFF"/>
                </a:solidFill>
              </a:rPr>
              <a:t>Types of space weather events affecting nav and commu</a:t>
            </a:r>
          </a:p>
        </p:txBody>
      </p:sp>
    </p:spTree>
    <p:extLst>
      <p:ext uri="{BB962C8B-B14F-4D97-AF65-F5344CB8AC3E}">
        <p14:creationId xmlns:p14="http://schemas.microsoft.com/office/powerpoint/2010/main" val="145802967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4900"/>
            <a:ext cx="9169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242690" name="Rectangle 2"/>
          <p:cNvSpPr>
            <a:spLocks/>
          </p:cNvSpPr>
          <p:nvPr/>
        </p:nvSpPr>
        <p:spPr bwMode="auto">
          <a:xfrm>
            <a:off x="1574800" y="0"/>
            <a:ext cx="5753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3600" dirty="0">
                <a:solidFill>
                  <a:schemeClr val="tx1"/>
                </a:solidFill>
                <a:cs typeface="Times New Roman" charset="0"/>
              </a:rPr>
              <a:t>Ionosphere - Thermosphere Overview</a:t>
            </a:r>
          </a:p>
        </p:txBody>
      </p:sp>
    </p:spTree>
    <p:extLst>
      <p:ext uri="{BB962C8B-B14F-4D97-AF65-F5344CB8AC3E}">
        <p14:creationId xmlns:p14="http://schemas.microsoft.com/office/powerpoint/2010/main" val="260734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0"/>
            <a:ext cx="7848600" cy="1247775"/>
          </a:xfrm>
        </p:spPr>
        <p:txBody>
          <a:bodyPr/>
          <a:lstStyle/>
          <a:p>
            <a:pPr eaLnBrk="1" hangingPunct="1"/>
            <a:r>
              <a:rPr lang="en-US" sz="2800" dirty="0">
                <a:solidFill>
                  <a:schemeClr val="tx1"/>
                </a:solidFill>
              </a:rPr>
              <a:t> </a:t>
            </a:r>
            <a:r>
              <a:rPr lang="en-US" sz="2800" dirty="0" smtClean="0">
                <a:solidFill>
                  <a:schemeClr val="tx1"/>
                </a:solidFill>
              </a:rPr>
              <a:t>        </a:t>
            </a:r>
            <a:r>
              <a:rPr lang="en-US" sz="2800" dirty="0" smtClean="0">
                <a:solidFill>
                  <a:srgbClr val="0000FF"/>
                </a:solidFill>
                <a:latin typeface="Helvetica"/>
                <a:cs typeface="Helvetica"/>
              </a:rPr>
              <a:t>Energy Flow to the Thermosphere</a:t>
            </a:r>
          </a:p>
        </p:txBody>
      </p:sp>
      <p:grpSp>
        <p:nvGrpSpPr>
          <p:cNvPr id="2" name="Group 4"/>
          <p:cNvGrpSpPr>
            <a:grpSpLocks/>
          </p:cNvGrpSpPr>
          <p:nvPr/>
        </p:nvGrpSpPr>
        <p:grpSpPr bwMode="auto">
          <a:xfrm>
            <a:off x="1219200" y="2209801"/>
            <a:ext cx="6629400" cy="2209800"/>
            <a:chOff x="576" y="1488"/>
            <a:chExt cx="4176" cy="1250"/>
          </a:xfrm>
        </p:grpSpPr>
        <p:sp>
          <p:nvSpPr>
            <p:cNvPr id="9226" name="Text Box 5"/>
            <p:cNvSpPr txBox="1">
              <a:spLocks noChangeArrowheads="1"/>
            </p:cNvSpPr>
            <p:nvPr/>
          </p:nvSpPr>
          <p:spPr bwMode="auto">
            <a:xfrm>
              <a:off x="576" y="1488"/>
              <a:ext cx="611" cy="344"/>
            </a:xfrm>
            <a:prstGeom prst="rect">
              <a:avLst/>
            </a:prstGeom>
            <a:solidFill>
              <a:srgbClr val="FFFFFF"/>
            </a:solidFill>
            <a:ln w="9525">
              <a:solidFill>
                <a:srgbClr val="000000"/>
              </a:solidFill>
              <a:miter lim="800000"/>
              <a:headEnd/>
              <a:tailEnd/>
            </a:ln>
          </p:spPr>
          <p:txBody>
            <a:bodyPr/>
            <a:lstStyle/>
            <a:p>
              <a:pPr eaLnBrk="1" hangingPunct="1"/>
              <a:r>
                <a:rPr lang="en-US" sz="1200" dirty="0"/>
                <a:t>   </a:t>
              </a:r>
            </a:p>
            <a:p>
              <a:pPr eaLnBrk="1" hangingPunct="1"/>
              <a:r>
                <a:rPr lang="en-US" sz="1600" dirty="0"/>
                <a:t>   Sun</a:t>
              </a:r>
            </a:p>
          </p:txBody>
        </p:sp>
        <p:sp>
          <p:nvSpPr>
            <p:cNvPr id="9227" name="Text Box 6"/>
            <p:cNvSpPr txBox="1">
              <a:spLocks noChangeArrowheads="1"/>
            </p:cNvSpPr>
            <p:nvPr/>
          </p:nvSpPr>
          <p:spPr bwMode="auto">
            <a:xfrm>
              <a:off x="617" y="2363"/>
              <a:ext cx="1018" cy="375"/>
            </a:xfrm>
            <a:prstGeom prst="rect">
              <a:avLst/>
            </a:prstGeom>
            <a:solidFill>
              <a:srgbClr val="FFFFFF"/>
            </a:solidFill>
            <a:ln w="9525">
              <a:solidFill>
                <a:srgbClr val="000000"/>
              </a:solidFill>
              <a:miter lim="800000"/>
              <a:headEnd/>
              <a:tailEnd/>
            </a:ln>
          </p:spPr>
          <p:txBody>
            <a:bodyPr/>
            <a:lstStyle/>
            <a:p>
              <a:pPr eaLnBrk="1" hangingPunct="1"/>
              <a:endParaRPr lang="en-US" sz="1200" dirty="0"/>
            </a:p>
            <a:p>
              <a:pPr eaLnBrk="1" hangingPunct="1"/>
              <a:r>
                <a:rPr lang="en-US" sz="1600" dirty="0"/>
                <a:t>     Solar Wind</a:t>
              </a:r>
            </a:p>
          </p:txBody>
        </p:sp>
        <p:sp>
          <p:nvSpPr>
            <p:cNvPr id="9228" name="Line 7"/>
            <p:cNvSpPr>
              <a:spLocks noChangeShapeType="1"/>
            </p:cNvSpPr>
            <p:nvPr/>
          </p:nvSpPr>
          <p:spPr bwMode="auto">
            <a:xfrm>
              <a:off x="1635" y="2519"/>
              <a:ext cx="510" cy="0"/>
            </a:xfrm>
            <a:prstGeom prst="line">
              <a:avLst/>
            </a:prstGeom>
            <a:noFill/>
            <a:ln w="9525">
              <a:solidFill>
                <a:srgbClr val="000000"/>
              </a:solidFill>
              <a:round/>
              <a:headEnd/>
              <a:tailEnd type="triangle" w="med" len="med"/>
            </a:ln>
          </p:spPr>
          <p:txBody>
            <a:bodyPr/>
            <a:lstStyle/>
            <a:p>
              <a:endParaRPr lang="en-US"/>
            </a:p>
          </p:txBody>
        </p:sp>
        <p:sp>
          <p:nvSpPr>
            <p:cNvPr id="9229" name="Text Box 8"/>
            <p:cNvSpPr txBox="1">
              <a:spLocks noChangeArrowheads="1"/>
            </p:cNvSpPr>
            <p:nvPr/>
          </p:nvSpPr>
          <p:spPr bwMode="auto">
            <a:xfrm>
              <a:off x="2145" y="2363"/>
              <a:ext cx="1018" cy="375"/>
            </a:xfrm>
            <a:prstGeom prst="rect">
              <a:avLst/>
            </a:prstGeom>
            <a:solidFill>
              <a:srgbClr val="FFFFFF"/>
            </a:solidFill>
            <a:ln w="9525">
              <a:solidFill>
                <a:srgbClr val="000000"/>
              </a:solidFill>
              <a:miter lim="800000"/>
              <a:headEnd/>
              <a:tailEnd/>
            </a:ln>
          </p:spPr>
          <p:txBody>
            <a:bodyPr/>
            <a:lstStyle/>
            <a:p>
              <a:pPr eaLnBrk="1" hangingPunct="1"/>
              <a:endParaRPr lang="en-US" sz="1200" dirty="0"/>
            </a:p>
            <a:p>
              <a:pPr eaLnBrk="1" hangingPunct="1"/>
              <a:r>
                <a:rPr lang="en-US" sz="1600" dirty="0"/>
                <a:t>Magnetosphere</a:t>
              </a:r>
            </a:p>
          </p:txBody>
        </p:sp>
        <p:sp>
          <p:nvSpPr>
            <p:cNvPr id="9230" name="Line 9"/>
            <p:cNvSpPr>
              <a:spLocks noChangeShapeType="1"/>
            </p:cNvSpPr>
            <p:nvPr/>
          </p:nvSpPr>
          <p:spPr bwMode="auto">
            <a:xfrm>
              <a:off x="3163" y="2519"/>
              <a:ext cx="611" cy="0"/>
            </a:xfrm>
            <a:prstGeom prst="line">
              <a:avLst/>
            </a:prstGeom>
            <a:noFill/>
            <a:ln w="9525">
              <a:solidFill>
                <a:srgbClr val="000000"/>
              </a:solidFill>
              <a:round/>
              <a:headEnd/>
              <a:tailEnd type="triangle" w="med" len="med"/>
            </a:ln>
          </p:spPr>
          <p:txBody>
            <a:bodyPr/>
            <a:lstStyle/>
            <a:p>
              <a:endParaRPr lang="en-US"/>
            </a:p>
          </p:txBody>
        </p:sp>
        <p:sp>
          <p:nvSpPr>
            <p:cNvPr id="9231" name="Text Box 10"/>
            <p:cNvSpPr txBox="1">
              <a:spLocks noChangeArrowheads="1"/>
            </p:cNvSpPr>
            <p:nvPr/>
          </p:nvSpPr>
          <p:spPr bwMode="auto">
            <a:xfrm>
              <a:off x="3774" y="2207"/>
              <a:ext cx="978" cy="481"/>
            </a:xfrm>
            <a:prstGeom prst="rect">
              <a:avLst/>
            </a:prstGeom>
            <a:solidFill>
              <a:srgbClr val="FFFFFF"/>
            </a:solidFill>
            <a:ln w="9525">
              <a:solidFill>
                <a:srgbClr val="000000"/>
              </a:solidFill>
              <a:miter lim="800000"/>
              <a:headEnd/>
              <a:tailEnd/>
            </a:ln>
          </p:spPr>
          <p:txBody>
            <a:bodyPr/>
            <a:lstStyle/>
            <a:p>
              <a:pPr eaLnBrk="1" hangingPunct="1"/>
              <a:endParaRPr lang="en-US" sz="1200" dirty="0"/>
            </a:p>
            <a:p>
              <a:pPr eaLnBrk="1" hangingPunct="1"/>
              <a:r>
                <a:rPr lang="en-US" sz="1600" dirty="0"/>
                <a:t>Ionosphere/</a:t>
              </a:r>
            </a:p>
            <a:p>
              <a:pPr eaLnBrk="1" hangingPunct="1"/>
              <a:r>
                <a:rPr lang="en-US" sz="1600" dirty="0"/>
                <a:t>Thermosphere</a:t>
              </a:r>
            </a:p>
          </p:txBody>
        </p:sp>
        <p:sp>
          <p:nvSpPr>
            <p:cNvPr id="9232" name="Line 11"/>
            <p:cNvSpPr>
              <a:spLocks noChangeShapeType="1"/>
            </p:cNvSpPr>
            <p:nvPr/>
          </p:nvSpPr>
          <p:spPr bwMode="auto">
            <a:xfrm>
              <a:off x="1187" y="1644"/>
              <a:ext cx="2852" cy="0"/>
            </a:xfrm>
            <a:prstGeom prst="line">
              <a:avLst/>
            </a:prstGeom>
            <a:noFill/>
            <a:ln w="9525">
              <a:solidFill>
                <a:srgbClr val="000000"/>
              </a:solidFill>
              <a:round/>
              <a:headEnd/>
              <a:tailEnd/>
            </a:ln>
          </p:spPr>
          <p:txBody>
            <a:bodyPr/>
            <a:lstStyle/>
            <a:p>
              <a:endParaRPr lang="en-US"/>
            </a:p>
          </p:txBody>
        </p:sp>
        <p:sp>
          <p:nvSpPr>
            <p:cNvPr id="9233" name="Text Box 14"/>
            <p:cNvSpPr txBox="1">
              <a:spLocks noChangeArrowheads="1"/>
            </p:cNvSpPr>
            <p:nvPr/>
          </p:nvSpPr>
          <p:spPr bwMode="auto">
            <a:xfrm>
              <a:off x="1392" y="1826"/>
              <a:ext cx="1177" cy="312"/>
            </a:xfrm>
            <a:prstGeom prst="rect">
              <a:avLst/>
            </a:prstGeom>
            <a:solidFill>
              <a:srgbClr val="FFFFFF">
                <a:alpha val="0"/>
              </a:srgbClr>
            </a:solidFill>
            <a:ln w="9525">
              <a:noFill/>
              <a:miter lim="800000"/>
              <a:headEnd/>
              <a:tailEnd/>
            </a:ln>
          </p:spPr>
          <p:txBody>
            <a:bodyPr/>
            <a:lstStyle/>
            <a:p>
              <a:pPr eaLnBrk="1" hangingPunct="1"/>
              <a:r>
                <a:rPr lang="en-US" sz="1400" dirty="0"/>
                <a:t>Particles and </a:t>
              </a:r>
            </a:p>
            <a:p>
              <a:pPr eaLnBrk="1" hangingPunct="1"/>
              <a:r>
                <a:rPr lang="en-US" sz="1400" dirty="0"/>
                <a:t>Electromagnetic Fields </a:t>
              </a:r>
              <a:r>
                <a:rPr lang="en-US" sz="1400" dirty="0">
                  <a:solidFill>
                    <a:srgbClr val="0070C0"/>
                  </a:solidFill>
                </a:rPr>
                <a:t>Index = </a:t>
              </a:r>
              <a:r>
                <a:rPr lang="en-US" sz="1400" dirty="0" err="1">
                  <a:solidFill>
                    <a:srgbClr val="0070C0"/>
                  </a:solidFill>
                </a:rPr>
                <a:t>Ap</a:t>
              </a:r>
              <a:endParaRPr lang="en-US" sz="1400" dirty="0">
                <a:solidFill>
                  <a:srgbClr val="0070C0"/>
                </a:solidFill>
              </a:endParaRPr>
            </a:p>
          </p:txBody>
        </p:sp>
        <p:sp>
          <p:nvSpPr>
            <p:cNvPr id="9234" name="Text Box 15"/>
            <p:cNvSpPr txBox="1">
              <a:spLocks noChangeArrowheads="1"/>
            </p:cNvSpPr>
            <p:nvPr/>
          </p:nvSpPr>
          <p:spPr bwMode="auto">
            <a:xfrm>
              <a:off x="2640" y="1634"/>
              <a:ext cx="1202" cy="469"/>
            </a:xfrm>
            <a:prstGeom prst="rect">
              <a:avLst/>
            </a:prstGeom>
            <a:solidFill>
              <a:srgbClr val="FFFFFF">
                <a:alpha val="0"/>
              </a:srgbClr>
            </a:solidFill>
            <a:ln w="9525">
              <a:noFill/>
              <a:miter lim="800000"/>
              <a:headEnd/>
              <a:tailEnd/>
            </a:ln>
          </p:spPr>
          <p:txBody>
            <a:bodyPr/>
            <a:lstStyle/>
            <a:p>
              <a:pPr eaLnBrk="1" hangingPunct="1"/>
              <a:r>
                <a:rPr lang="en-US" sz="1400" dirty="0"/>
                <a:t>Shortwave Photons (Radiation)    </a:t>
              </a:r>
            </a:p>
            <a:p>
              <a:pPr eaLnBrk="1" hangingPunct="1"/>
              <a:r>
                <a:rPr lang="en-US" sz="1400" dirty="0">
                  <a:solidFill>
                    <a:srgbClr val="0070C0"/>
                  </a:solidFill>
                </a:rPr>
                <a:t>Index = F10.7</a:t>
              </a:r>
            </a:p>
          </p:txBody>
        </p:sp>
      </p:grpSp>
      <p:sp>
        <p:nvSpPr>
          <p:cNvPr id="9221" name="Text Box 14"/>
          <p:cNvSpPr txBox="1">
            <a:spLocks noChangeArrowheads="1"/>
          </p:cNvSpPr>
          <p:nvPr/>
        </p:nvSpPr>
        <p:spPr bwMode="auto">
          <a:xfrm>
            <a:off x="5446713" y="4495800"/>
            <a:ext cx="1868487" cy="495300"/>
          </a:xfrm>
          <a:prstGeom prst="rect">
            <a:avLst/>
          </a:prstGeom>
          <a:solidFill>
            <a:srgbClr val="FFFFFF">
              <a:alpha val="0"/>
            </a:srgbClr>
          </a:solidFill>
          <a:ln w="9525">
            <a:noFill/>
            <a:miter lim="800000"/>
            <a:headEnd/>
            <a:tailEnd/>
          </a:ln>
        </p:spPr>
        <p:txBody>
          <a:bodyPr/>
          <a:lstStyle/>
          <a:p>
            <a:pPr eaLnBrk="1" hangingPunct="1"/>
            <a:r>
              <a:rPr lang="en-US" sz="1400" dirty="0"/>
              <a:t>Tides and Waves</a:t>
            </a:r>
          </a:p>
        </p:txBody>
      </p:sp>
      <p:sp>
        <p:nvSpPr>
          <p:cNvPr id="9222" name="Text Box 5"/>
          <p:cNvSpPr txBox="1">
            <a:spLocks noChangeArrowheads="1"/>
          </p:cNvSpPr>
          <p:nvPr/>
        </p:nvSpPr>
        <p:spPr bwMode="auto">
          <a:xfrm>
            <a:off x="6248400" y="4876800"/>
            <a:ext cx="1371600" cy="546100"/>
          </a:xfrm>
          <a:prstGeom prst="rect">
            <a:avLst/>
          </a:prstGeom>
          <a:solidFill>
            <a:srgbClr val="FFFFFF"/>
          </a:solidFill>
          <a:ln w="9525">
            <a:solidFill>
              <a:srgbClr val="000000"/>
            </a:solidFill>
            <a:miter lim="800000"/>
            <a:headEnd/>
            <a:tailEnd/>
          </a:ln>
        </p:spPr>
        <p:txBody>
          <a:bodyPr/>
          <a:lstStyle/>
          <a:p>
            <a:pPr eaLnBrk="1" hangingPunct="1"/>
            <a:r>
              <a:rPr lang="en-US" sz="1200" dirty="0"/>
              <a:t> </a:t>
            </a:r>
            <a:r>
              <a:rPr lang="en-US" sz="1600" dirty="0"/>
              <a:t>Atmosphere Below</a:t>
            </a:r>
          </a:p>
        </p:txBody>
      </p:sp>
      <p:cxnSp>
        <p:nvCxnSpPr>
          <p:cNvPr id="9223" name="Straight Arrow Connector 20"/>
          <p:cNvCxnSpPr>
            <a:cxnSpLocks noChangeShapeType="1"/>
          </p:cNvCxnSpPr>
          <p:nvPr/>
        </p:nvCxnSpPr>
        <p:spPr bwMode="auto">
          <a:xfrm rot="5400000" flipH="1" flipV="1">
            <a:off x="6972301" y="4610100"/>
            <a:ext cx="533400" cy="3175"/>
          </a:xfrm>
          <a:prstGeom prst="straightConnector1">
            <a:avLst/>
          </a:prstGeom>
          <a:noFill/>
          <a:ln w="9525" algn="ctr">
            <a:solidFill>
              <a:schemeClr val="tx1"/>
            </a:solidFill>
            <a:round/>
            <a:headEnd/>
            <a:tailEnd type="arrow" w="med" len="med"/>
          </a:ln>
        </p:spPr>
      </p:cxnSp>
      <p:cxnSp>
        <p:nvCxnSpPr>
          <p:cNvPr id="9224" name="Straight Arrow Connector 22"/>
          <p:cNvCxnSpPr>
            <a:cxnSpLocks noChangeShapeType="1"/>
          </p:cNvCxnSpPr>
          <p:nvPr/>
        </p:nvCxnSpPr>
        <p:spPr bwMode="auto">
          <a:xfrm rot="5400000">
            <a:off x="1028701" y="3390900"/>
            <a:ext cx="838200" cy="3175"/>
          </a:xfrm>
          <a:prstGeom prst="straightConnector1">
            <a:avLst/>
          </a:prstGeom>
          <a:noFill/>
          <a:ln w="9525" algn="ctr">
            <a:solidFill>
              <a:schemeClr val="tx1"/>
            </a:solidFill>
            <a:round/>
            <a:headEnd/>
            <a:tailEnd type="arrow" w="med" len="med"/>
          </a:ln>
        </p:spPr>
      </p:cxnSp>
      <p:cxnSp>
        <p:nvCxnSpPr>
          <p:cNvPr id="9225" name="Straight Arrow Connector 24"/>
          <p:cNvCxnSpPr>
            <a:cxnSpLocks noChangeShapeType="1"/>
            <a:stCxn id="9232" idx="1"/>
          </p:cNvCxnSpPr>
          <p:nvPr/>
        </p:nvCxnSpPr>
        <p:spPr bwMode="auto">
          <a:xfrm rot="16200000" flipH="1" flipV="1">
            <a:off x="6163249" y="3027936"/>
            <a:ext cx="1095816" cy="11112"/>
          </a:xfrm>
          <a:prstGeom prst="straightConnector1">
            <a:avLst/>
          </a:prstGeom>
          <a:noFill/>
          <a:ln w="9525" algn="ctr">
            <a:solidFill>
              <a:schemeClr val="tx1"/>
            </a:solidFill>
            <a:round/>
            <a:headEnd/>
            <a:tailEnd type="arrow" w="med" len="med"/>
          </a:ln>
        </p:spPr>
      </p:cxnSp>
      <p:sp>
        <p:nvSpPr>
          <p:cNvPr id="19" name="Rectangle 2"/>
          <p:cNvSpPr>
            <a:spLocks/>
          </p:cNvSpPr>
          <p:nvPr/>
        </p:nvSpPr>
        <p:spPr bwMode="auto">
          <a:xfrm>
            <a:off x="0" y="1090613"/>
            <a:ext cx="9142413" cy="153987"/>
          </a:xfrm>
          <a:prstGeom prst="rect">
            <a:avLst/>
          </a:prstGeom>
          <a:gradFill rotWithShape="0">
            <a:gsLst>
              <a:gs pos="0">
                <a:srgbClr val="6E3F01"/>
              </a:gs>
              <a:gs pos="50000">
                <a:srgbClr val="ED8802"/>
              </a:gs>
              <a:gs pos="100000">
                <a:srgbClr val="6E3F01"/>
              </a:gs>
            </a:gsLst>
            <a:lin ang="0" scaled="1"/>
          </a:gradFill>
          <a:ln>
            <a:noFill/>
          </a:ln>
          <a:effectLst>
            <a:outerShdw blurRad="25400" dist="25399"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2700"/>
            <a:ext cx="1295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pic>
        <p:nvPicPr>
          <p:cNvPr id="2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6888" y="76200"/>
            <a:ext cx="9302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2" name="Rectangle 1"/>
          <p:cNvSpPr>
            <a:spLocks/>
          </p:cNvSpPr>
          <p:nvPr/>
        </p:nvSpPr>
        <p:spPr bwMode="auto">
          <a:xfrm>
            <a:off x="0" y="6335713"/>
            <a:ext cx="9142413" cy="85725"/>
          </a:xfrm>
          <a:prstGeom prst="rect">
            <a:avLst/>
          </a:prstGeom>
          <a:gradFill rotWithShape="0">
            <a:gsLst>
              <a:gs pos="0">
                <a:srgbClr val="6E3F01"/>
              </a:gs>
              <a:gs pos="50000">
                <a:srgbClr val="ED8802"/>
              </a:gs>
              <a:gs pos="100000">
                <a:srgbClr val="6E3F01"/>
              </a:gs>
            </a:gsLst>
            <a:lin ang="0" scaled="1"/>
          </a:gradFill>
          <a:ln>
            <a:noFill/>
          </a:ln>
          <a:effectLst>
            <a:outerShdw blurRad="25400" dist="12700"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 name="TextBox 2"/>
          <p:cNvSpPr txBox="1"/>
          <p:nvPr/>
        </p:nvSpPr>
        <p:spPr>
          <a:xfrm>
            <a:off x="1284288" y="6421438"/>
            <a:ext cx="7162800" cy="400110"/>
          </a:xfrm>
          <a:prstGeom prst="rect">
            <a:avLst/>
          </a:prstGeom>
          <a:noFill/>
        </p:spPr>
        <p:txBody>
          <a:bodyPr wrap="square" rtlCol="0">
            <a:spAutoFit/>
          </a:bodyPr>
          <a:lstStyle/>
          <a:p>
            <a:r>
              <a:rPr lang="en-US" dirty="0" smtClean="0"/>
              <a:t>Knipp 2011 Understanding Space Weather and the Physics Behind It</a:t>
            </a:r>
            <a:endParaRPr lang="en-US" dirty="0"/>
          </a:p>
        </p:txBody>
      </p:sp>
    </p:spTree>
    <p:extLst>
      <p:ext uri="{BB962C8B-B14F-4D97-AF65-F5344CB8AC3E}">
        <p14:creationId xmlns:p14="http://schemas.microsoft.com/office/powerpoint/2010/main" val="143450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5253038"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pic>
      <p:sp>
        <p:nvSpPr>
          <p:cNvPr id="249858" name="Rectangle 2"/>
          <p:cNvSpPr>
            <a:spLocks/>
          </p:cNvSpPr>
          <p:nvPr/>
        </p:nvSpPr>
        <p:spPr bwMode="auto">
          <a:xfrm>
            <a:off x="5486400" y="6400800"/>
            <a:ext cx="11572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200">
                <a:solidFill>
                  <a:schemeClr val="tx1"/>
                </a:solidFill>
                <a:cs typeface="Times New Roman" charset="0"/>
              </a:rPr>
              <a:t>Courtesy: ICON</a:t>
            </a:r>
          </a:p>
        </p:txBody>
      </p:sp>
      <p:sp>
        <p:nvSpPr>
          <p:cNvPr id="249859" name="Rectangle 3"/>
          <p:cNvSpPr>
            <a:spLocks/>
          </p:cNvSpPr>
          <p:nvPr/>
        </p:nvSpPr>
        <p:spPr bwMode="auto">
          <a:xfrm>
            <a:off x="4356100" y="3289300"/>
            <a:ext cx="4222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1200">
                <a:solidFill>
                  <a:schemeClr val="tx1"/>
                </a:solidFill>
                <a:cs typeface="Times New Roman" charset="0"/>
              </a:rPr>
              <a:t>Text</a:t>
            </a:r>
          </a:p>
        </p:txBody>
      </p:sp>
      <p:sp>
        <p:nvSpPr>
          <p:cNvPr id="249860" name="Rectangle 4"/>
          <p:cNvSpPr>
            <a:spLocks/>
          </p:cNvSpPr>
          <p:nvPr/>
        </p:nvSpPr>
        <p:spPr bwMode="auto">
          <a:xfrm>
            <a:off x="101600" y="114300"/>
            <a:ext cx="3302000" cy="637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r>
              <a:rPr lang="en-US" sz="2100" dirty="0">
                <a:solidFill>
                  <a:schemeClr val="tx1"/>
                </a:solidFill>
                <a:latin typeface="Tahoma" charset="0"/>
                <a:cs typeface="Tahoma" charset="0"/>
                <a:sym typeface="Tahoma" charset="0"/>
              </a:rPr>
              <a:t>The ionosphere is the densest plasma between the Earth and Sun, and is traditionally believed to be</a:t>
            </a:r>
          </a:p>
          <a:p>
            <a:r>
              <a:rPr lang="en-US" sz="2100" dirty="0">
                <a:solidFill>
                  <a:schemeClr val="tx1"/>
                </a:solidFill>
                <a:latin typeface="Tahoma" charset="0"/>
                <a:cs typeface="Tahoma" charset="0"/>
                <a:sym typeface="Tahoma" charset="0"/>
              </a:rPr>
              <a:t>mainly influenced by forcing from </a:t>
            </a:r>
            <a:r>
              <a:rPr lang="en-US" sz="2100" b="1" dirty="0">
                <a:solidFill>
                  <a:schemeClr val="tx1"/>
                </a:solidFill>
                <a:latin typeface="Tahoma" charset="0"/>
                <a:cs typeface="Tahoma" charset="0"/>
                <a:sym typeface="Tahoma" charset="0"/>
              </a:rPr>
              <a:t>above </a:t>
            </a:r>
            <a:r>
              <a:rPr lang="en-US" sz="2100" dirty="0">
                <a:solidFill>
                  <a:schemeClr val="tx1"/>
                </a:solidFill>
                <a:latin typeface="Tahoma" charset="0"/>
                <a:cs typeface="Tahoma" charset="0"/>
                <a:sym typeface="Tahoma" charset="0"/>
              </a:rPr>
              <a:t>(solar radiation, solar wind/magnetosphere)</a:t>
            </a:r>
          </a:p>
          <a:p>
            <a:endParaRPr lang="en-US" sz="2100" dirty="0">
              <a:solidFill>
                <a:srgbClr val="E6E6E6"/>
              </a:solidFill>
              <a:latin typeface="Tahoma" charset="0"/>
              <a:cs typeface="Lucida Grande" charset="0"/>
              <a:sym typeface="Tahoma" charset="0"/>
            </a:endParaRPr>
          </a:p>
          <a:p>
            <a:r>
              <a:rPr lang="en-US" sz="2100" dirty="0">
                <a:latin typeface="Tahoma" charset="0"/>
                <a:cs typeface="Lucida Grande" charset="0"/>
                <a:sym typeface="Tahoma" charset="0"/>
              </a:rPr>
              <a:t>Recent scientific results show that the ionosphere</a:t>
            </a:r>
          </a:p>
          <a:p>
            <a:r>
              <a:rPr lang="en-US" sz="2100" dirty="0">
                <a:latin typeface="Tahoma" charset="0"/>
                <a:cs typeface="Lucida Grande" charset="0"/>
                <a:sym typeface="Tahoma" charset="0"/>
              </a:rPr>
              <a:t>is strongly influenced by forces acting from </a:t>
            </a:r>
            <a:r>
              <a:rPr lang="en-US" sz="2100" b="1" dirty="0">
                <a:latin typeface="Tahoma" charset="0"/>
                <a:cs typeface="Tahoma" charset="0"/>
                <a:sym typeface="Tahoma" charset="0"/>
              </a:rPr>
              <a:t>below</a:t>
            </a:r>
            <a:r>
              <a:rPr lang="en-US" sz="2100" dirty="0">
                <a:latin typeface="Tahoma" charset="0"/>
                <a:cs typeface="Tahoma" charset="0"/>
                <a:sym typeface="Tahoma" charset="0"/>
              </a:rPr>
              <a:t>.</a:t>
            </a:r>
          </a:p>
          <a:p>
            <a:endParaRPr lang="en-US" sz="2100" dirty="0">
              <a:latin typeface="Tahoma" charset="0"/>
              <a:cs typeface="Tahoma" charset="0"/>
              <a:sym typeface="Tahoma" charset="0"/>
            </a:endParaRPr>
          </a:p>
          <a:p>
            <a:r>
              <a:rPr lang="en-US" sz="1900" b="1" dirty="0">
                <a:latin typeface="Tahoma" charset="0"/>
                <a:cs typeface="Tahoma" charset="0"/>
                <a:sym typeface="Tahoma" charset="0"/>
              </a:rPr>
              <a:t>Research remains to be </a:t>
            </a:r>
            <a:r>
              <a:rPr lang="en-US" sz="1900" b="1" dirty="0">
                <a:solidFill>
                  <a:schemeClr val="tx1"/>
                </a:solidFill>
                <a:latin typeface="Tahoma" charset="0"/>
                <a:cs typeface="Tahoma" charset="0"/>
                <a:sym typeface="Tahoma" charset="0"/>
              </a:rPr>
              <a:t>done: </a:t>
            </a:r>
          </a:p>
          <a:p>
            <a:r>
              <a:rPr lang="en-US" sz="1900" b="1" dirty="0">
                <a:solidFill>
                  <a:schemeClr val="tx1"/>
                </a:solidFill>
                <a:latin typeface="Tahoma" charset="0"/>
                <a:cs typeface="Tahoma" charset="0"/>
                <a:sym typeface="Tahoma" charset="0"/>
              </a:rPr>
              <a:t>How competing influences from above and below shape our space environment.</a:t>
            </a:r>
          </a:p>
        </p:txBody>
      </p:sp>
    </p:spTree>
    <p:extLst>
      <p:ext uri="{BB962C8B-B14F-4D97-AF65-F5344CB8AC3E}">
        <p14:creationId xmlns:p14="http://schemas.microsoft.com/office/powerpoint/2010/main" val="2804527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8229600" cy="1143000"/>
          </a:xfrm>
        </p:spPr>
        <p:txBody>
          <a:bodyPr>
            <a:normAutofit fontScale="90000"/>
          </a:bodyPr>
          <a:lstStyle/>
          <a:p>
            <a:r>
              <a:rPr lang="en-US" dirty="0" smtClean="0"/>
              <a:t>Tsunami’s impact on the ionosphere-thermosphere</a:t>
            </a:r>
            <a:endParaRPr lang="en-US" dirty="0"/>
          </a:p>
        </p:txBody>
      </p:sp>
      <p:sp>
        <p:nvSpPr>
          <p:cNvPr id="3" name="Content Placeholder 2"/>
          <p:cNvSpPr>
            <a:spLocks noGrp="1"/>
          </p:cNvSpPr>
          <p:nvPr>
            <p:ph idx="1"/>
          </p:nvPr>
        </p:nvSpPr>
        <p:spPr>
          <a:xfrm>
            <a:off x="457200" y="1408707"/>
            <a:ext cx="8229600" cy="4525963"/>
          </a:xfrm>
        </p:spPr>
        <p:txBody>
          <a:bodyPr>
            <a:normAutofit fontScale="85000" lnSpcReduction="20000"/>
          </a:bodyPr>
          <a:lstStyle/>
          <a:p>
            <a:r>
              <a:rPr lang="en-US" dirty="0" smtClean="0"/>
              <a:t>the </a:t>
            </a:r>
            <a:r>
              <a:rPr lang="en-US" dirty="0"/>
              <a:t>Tohoku-Oki tsunami of 11 March 2011 is modeled. </a:t>
            </a:r>
            <a:endParaRPr lang="en-US" dirty="0" smtClean="0"/>
          </a:p>
          <a:p>
            <a:r>
              <a:rPr lang="en-US" dirty="0" smtClean="0"/>
              <a:t>It </a:t>
            </a:r>
            <a:r>
              <a:rPr lang="en-US" dirty="0"/>
              <a:t>is shown that </a:t>
            </a:r>
            <a:r>
              <a:rPr lang="en-US" b="1" dirty="0">
                <a:solidFill>
                  <a:srgbClr val="FF0000"/>
                </a:solidFill>
              </a:rPr>
              <a:t>gravity wave-induced variations in the neutral wind</a:t>
            </a:r>
            <a:r>
              <a:rPr lang="en-US" dirty="0"/>
              <a:t> lead to plasma velocity variations both perpendicular and parallel to the geomagnetic field. Moreover, the electric field induced by the neutral wind perturbations can map to the conjugate hemisphere. Thus, electron density variations can be generated in both hemispheres which impact the total electron content (TEC) and 6300 </a:t>
            </a:r>
            <a:r>
              <a:rPr lang="en-US" dirty="0" err="1"/>
              <a:t>Å</a:t>
            </a:r>
            <a:r>
              <a:rPr lang="en-US" dirty="0"/>
              <a:t> airglow emission. It is found that the TEC exhibits variations of total electron content unit (1 TECU = 10</a:t>
            </a:r>
            <a:r>
              <a:rPr lang="en-US" baseline="30000" dirty="0"/>
              <a:t>16</a:t>
            </a:r>
            <a:r>
              <a:rPr lang="en-US" dirty="0"/>
              <a:t> el m</a:t>
            </a:r>
            <a:r>
              <a:rPr lang="en-US" baseline="30000" dirty="0"/>
              <a:t>−2</a:t>
            </a:r>
            <a:r>
              <a:rPr lang="en-US" dirty="0"/>
              <a:t>) and the 6300 </a:t>
            </a:r>
            <a:r>
              <a:rPr lang="en-US" dirty="0" err="1"/>
              <a:t>Å</a:t>
            </a:r>
            <a:r>
              <a:rPr lang="en-US" dirty="0"/>
              <a:t> airglow emission variation is up to ∼±2.5% relative to the unperturbed background airglow.</a:t>
            </a:r>
          </a:p>
        </p:txBody>
      </p:sp>
      <p:sp>
        <p:nvSpPr>
          <p:cNvPr id="4" name="TextBox 3"/>
          <p:cNvSpPr txBox="1"/>
          <p:nvPr/>
        </p:nvSpPr>
        <p:spPr>
          <a:xfrm>
            <a:off x="654060" y="5823545"/>
            <a:ext cx="7680316" cy="923330"/>
          </a:xfrm>
          <a:prstGeom prst="rect">
            <a:avLst/>
          </a:prstGeom>
          <a:noFill/>
        </p:spPr>
        <p:txBody>
          <a:bodyPr wrap="square" rtlCol="0">
            <a:spAutoFit/>
          </a:bodyPr>
          <a:lstStyle/>
          <a:p>
            <a:r>
              <a:rPr lang="en-US" i="1" dirty="0" err="1"/>
              <a:t>Huba</a:t>
            </a:r>
            <a:r>
              <a:rPr lang="en-US" i="1" dirty="0"/>
              <a:t>, J. D., D. P. </a:t>
            </a:r>
            <a:r>
              <a:rPr lang="en-US" i="1" dirty="0" err="1"/>
              <a:t>Drob</a:t>
            </a:r>
            <a:r>
              <a:rPr lang="en-US" i="1" dirty="0"/>
              <a:t>, T.-W. Wu, and J. J. </a:t>
            </a:r>
            <a:r>
              <a:rPr lang="en-US" i="1" dirty="0" err="1"/>
              <a:t>Makela</a:t>
            </a:r>
            <a:r>
              <a:rPr lang="en-US" i="1" dirty="0"/>
              <a:t> (2015), Modeling the </a:t>
            </a:r>
            <a:r>
              <a:rPr lang="en-US" i="1" dirty="0" err="1"/>
              <a:t>ionospheric</a:t>
            </a:r>
            <a:r>
              <a:rPr lang="en-US" i="1" dirty="0"/>
              <a:t> impact of tsunami-driven gravity waves with SAMI3: Conjugate effects, </a:t>
            </a:r>
            <a:r>
              <a:rPr lang="en-US" i="1" dirty="0" err="1"/>
              <a:t>Geophys</a:t>
            </a:r>
            <a:r>
              <a:rPr lang="en-US" i="1" dirty="0"/>
              <a:t>. Res. </a:t>
            </a:r>
            <a:r>
              <a:rPr lang="en-US" i="1" dirty="0" err="1"/>
              <a:t>Lett</a:t>
            </a:r>
            <a:r>
              <a:rPr lang="en-US" i="1" dirty="0"/>
              <a:t>., 42, 5719–5726, doi:</a:t>
            </a:r>
            <a:r>
              <a:rPr lang="en-US" i="1" dirty="0">
                <a:hlinkClick r:id="rId3" tooltip="Link to external resource: 10.1002/2015GL064871"/>
              </a:rPr>
              <a:t>10.1002/2015GL064871</a:t>
            </a:r>
            <a:r>
              <a:rPr lang="en-US" i="1" dirty="0"/>
              <a:t>.</a:t>
            </a:r>
            <a:endParaRPr lang="en-US" dirty="0"/>
          </a:p>
        </p:txBody>
      </p:sp>
    </p:spTree>
    <p:extLst>
      <p:ext uri="{BB962C8B-B14F-4D97-AF65-F5344CB8AC3E}">
        <p14:creationId xmlns:p14="http://schemas.microsoft.com/office/powerpoint/2010/main" val="3893646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val 38"/>
          <p:cNvSpPr/>
          <p:nvPr/>
        </p:nvSpPr>
        <p:spPr>
          <a:xfrm rot="2865049">
            <a:off x="5097463" y="3432175"/>
            <a:ext cx="1906588" cy="2909887"/>
          </a:xfrm>
          <a:prstGeom prst="ellipse">
            <a:avLst/>
          </a:prstGeom>
          <a:solidFill>
            <a:schemeClr val="tx2">
              <a:lumMod val="60000"/>
              <a:lumOff val="40000"/>
              <a:alpha val="34000"/>
            </a:schemeClr>
          </a:solidFill>
          <a:ln>
            <a:solidFill>
              <a:schemeClr val="accent1">
                <a:shade val="95000"/>
                <a:satMod val="105000"/>
                <a:alpha val="34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rot="18844394">
            <a:off x="5076825" y="3317875"/>
            <a:ext cx="1906588" cy="2909888"/>
          </a:xfrm>
          <a:prstGeom prst="ellipse">
            <a:avLst/>
          </a:prstGeom>
          <a:solidFill>
            <a:schemeClr val="tx2">
              <a:lumMod val="60000"/>
              <a:lumOff val="40000"/>
              <a:alpha val="34000"/>
            </a:schemeClr>
          </a:solidFill>
          <a:ln>
            <a:solidFill>
              <a:schemeClr val="accent1">
                <a:shade val="95000"/>
                <a:satMod val="105000"/>
                <a:alpha val="34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1" name="Title 1"/>
          <p:cNvSpPr>
            <a:spLocks noGrp="1"/>
          </p:cNvSpPr>
          <p:nvPr>
            <p:ph type="title"/>
          </p:nvPr>
        </p:nvSpPr>
        <p:spPr>
          <a:xfrm>
            <a:off x="914400" y="0"/>
            <a:ext cx="7543800" cy="1247775"/>
          </a:xfrm>
        </p:spPr>
        <p:txBody>
          <a:bodyPr/>
          <a:lstStyle/>
          <a:p>
            <a:r>
              <a:rPr lang="en-US" sz="3200" dirty="0">
                <a:solidFill>
                  <a:srgbClr val="0000FF"/>
                </a:solidFill>
                <a:latin typeface="Helvetica" charset="0"/>
              </a:rPr>
              <a:t>Solar /Solar Wind Energy Deposition</a:t>
            </a:r>
          </a:p>
        </p:txBody>
      </p:sp>
      <p:sp>
        <p:nvSpPr>
          <p:cNvPr id="38" name="Oval 37"/>
          <p:cNvSpPr/>
          <p:nvPr/>
        </p:nvSpPr>
        <p:spPr>
          <a:xfrm rot="5400000">
            <a:off x="5038725" y="3373438"/>
            <a:ext cx="1906587" cy="2909888"/>
          </a:xfrm>
          <a:prstGeom prst="ellipse">
            <a:avLst/>
          </a:prstGeom>
          <a:solidFill>
            <a:schemeClr val="tx2">
              <a:lumMod val="60000"/>
              <a:lumOff val="40000"/>
              <a:alpha val="34000"/>
            </a:schemeClr>
          </a:solidFill>
          <a:ln>
            <a:solidFill>
              <a:schemeClr val="accent1">
                <a:shade val="95000"/>
                <a:satMod val="105000"/>
                <a:alpha val="34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5100638" y="3398838"/>
            <a:ext cx="1906587" cy="2806700"/>
          </a:xfrm>
          <a:prstGeom prst="ellipse">
            <a:avLst/>
          </a:prstGeom>
          <a:solidFill>
            <a:schemeClr val="tx2">
              <a:lumMod val="60000"/>
              <a:lumOff val="40000"/>
              <a:alpha val="34000"/>
            </a:schemeClr>
          </a:solidFill>
          <a:ln>
            <a:solidFill>
              <a:schemeClr val="accent1">
                <a:shade val="95000"/>
                <a:satMod val="105000"/>
                <a:alpha val="34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2534" name="Group 9"/>
          <p:cNvGrpSpPr>
            <a:grpSpLocks/>
          </p:cNvGrpSpPr>
          <p:nvPr/>
        </p:nvGrpSpPr>
        <p:grpSpPr bwMode="auto">
          <a:xfrm>
            <a:off x="4729163" y="3640138"/>
            <a:ext cx="2551112" cy="2359025"/>
            <a:chOff x="4093607" y="3163922"/>
            <a:chExt cx="2551419" cy="2358767"/>
          </a:xfrm>
        </p:grpSpPr>
        <p:sp>
          <p:nvSpPr>
            <p:cNvPr id="6" name="Oval 5"/>
            <p:cNvSpPr/>
            <p:nvPr/>
          </p:nvSpPr>
          <p:spPr>
            <a:xfrm>
              <a:off x="4093607" y="3163922"/>
              <a:ext cx="2551419" cy="235876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Oval 2"/>
            <p:cNvSpPr/>
            <p:nvPr/>
          </p:nvSpPr>
          <p:spPr>
            <a:xfrm>
              <a:off x="4172992" y="3254399"/>
              <a:ext cx="2381537" cy="2142891"/>
            </a:xfrm>
            <a:prstGeom prst="ellipse">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Moon 4"/>
            <p:cNvSpPr/>
            <p:nvPr/>
          </p:nvSpPr>
          <p:spPr>
            <a:xfrm>
              <a:off x="4195219" y="3254399"/>
              <a:ext cx="1043113" cy="2142891"/>
            </a:xfrm>
            <a:prstGeom prst="moon">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Donut 8"/>
            <p:cNvSpPr/>
            <p:nvPr/>
          </p:nvSpPr>
          <p:spPr>
            <a:xfrm rot="452959">
              <a:off x="4852523" y="3241700"/>
              <a:ext cx="1219347" cy="588899"/>
            </a:xfrm>
            <a:prstGeom prst="donut">
              <a:avLst/>
            </a:prstGeom>
            <a:solidFill>
              <a:srgbClr val="FFFF00">
                <a:alpha val="59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grpSp>
      <p:sp>
        <p:nvSpPr>
          <p:cNvPr id="11" name="Sun 10"/>
          <p:cNvSpPr/>
          <p:nvPr/>
        </p:nvSpPr>
        <p:spPr>
          <a:xfrm>
            <a:off x="612774" y="2133600"/>
            <a:ext cx="606425" cy="565150"/>
          </a:xfrm>
          <a:prstGeom prst="sun">
            <a:avLst/>
          </a:prstGeom>
          <a:solidFill>
            <a:srgbClr val="FF66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6600"/>
              </a:solidFill>
            </a:endParaRPr>
          </a:p>
        </p:txBody>
      </p:sp>
      <p:cxnSp>
        <p:nvCxnSpPr>
          <p:cNvPr id="13" name="Straight Connector 12"/>
          <p:cNvCxnSpPr/>
          <p:nvPr/>
        </p:nvCxnSpPr>
        <p:spPr>
          <a:xfrm>
            <a:off x="1212850" y="2994025"/>
            <a:ext cx="2925763" cy="135572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22537" name="TextBox 13"/>
          <p:cNvSpPr txBox="1">
            <a:spLocks noChangeArrowheads="1"/>
          </p:cNvSpPr>
          <p:nvPr/>
        </p:nvSpPr>
        <p:spPr bwMode="auto">
          <a:xfrm>
            <a:off x="457200" y="2819400"/>
            <a:ext cx="1054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dirty="0">
                <a:solidFill>
                  <a:srgbClr val="0000FF"/>
                </a:solidFill>
              </a:rPr>
              <a:t>Photons</a:t>
            </a:r>
          </a:p>
        </p:txBody>
      </p:sp>
      <p:sp>
        <p:nvSpPr>
          <p:cNvPr id="22538" name="TextBox 16"/>
          <p:cNvSpPr txBox="1">
            <a:spLocks noChangeArrowheads="1"/>
          </p:cNvSpPr>
          <p:nvPr/>
        </p:nvSpPr>
        <p:spPr bwMode="auto">
          <a:xfrm>
            <a:off x="2398713" y="3719513"/>
            <a:ext cx="1303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dirty="0">
                <a:solidFill>
                  <a:srgbClr val="0000FF"/>
                </a:solidFill>
              </a:rPr>
              <a:t>EUV </a:t>
            </a:r>
          </a:p>
          <a:p>
            <a:r>
              <a:rPr lang="en-US" sz="1600" dirty="0">
                <a:solidFill>
                  <a:srgbClr val="0000FF"/>
                </a:solidFill>
              </a:rPr>
              <a:t>and UV</a:t>
            </a:r>
          </a:p>
          <a:p>
            <a:r>
              <a:rPr lang="en-US" sz="1600" dirty="0">
                <a:solidFill>
                  <a:srgbClr val="0000FF"/>
                </a:solidFill>
              </a:rPr>
              <a:t>Radiation</a:t>
            </a:r>
          </a:p>
        </p:txBody>
      </p:sp>
      <p:cxnSp>
        <p:nvCxnSpPr>
          <p:cNvPr id="19" name="Straight Connector 18"/>
          <p:cNvCxnSpPr/>
          <p:nvPr/>
        </p:nvCxnSpPr>
        <p:spPr>
          <a:xfrm>
            <a:off x="1474788" y="2527300"/>
            <a:ext cx="2074862" cy="896938"/>
          </a:xfrm>
          <a:prstGeom prst="line">
            <a:avLst/>
          </a:prstGeom>
          <a:ln>
            <a:prstDash val="sysDash"/>
            <a:tailEnd type="triangle"/>
          </a:ln>
        </p:spPr>
        <p:style>
          <a:lnRef idx="2">
            <a:schemeClr val="accent1"/>
          </a:lnRef>
          <a:fillRef idx="0">
            <a:schemeClr val="accent1"/>
          </a:fillRef>
          <a:effectRef idx="1">
            <a:schemeClr val="accent1"/>
          </a:effectRef>
          <a:fontRef idx="minor">
            <a:schemeClr val="tx1"/>
          </a:fontRef>
        </p:style>
      </p:cxnSp>
      <p:sp>
        <p:nvSpPr>
          <p:cNvPr id="22540" name="TextBox 19"/>
          <p:cNvSpPr txBox="1">
            <a:spLocks noChangeArrowheads="1"/>
          </p:cNvSpPr>
          <p:nvPr/>
        </p:nvSpPr>
        <p:spPr bwMode="auto">
          <a:xfrm>
            <a:off x="1312863" y="2220913"/>
            <a:ext cx="1055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a:t>Solar wind</a:t>
            </a:r>
          </a:p>
        </p:txBody>
      </p:sp>
      <p:cxnSp>
        <p:nvCxnSpPr>
          <p:cNvPr id="24" name="Straight Connector 23"/>
          <p:cNvCxnSpPr/>
          <p:nvPr/>
        </p:nvCxnSpPr>
        <p:spPr>
          <a:xfrm flipV="1">
            <a:off x="3549650" y="2220913"/>
            <a:ext cx="0" cy="111283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49650" y="2211388"/>
            <a:ext cx="2663825"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213475" y="2211388"/>
            <a:ext cx="0" cy="487362"/>
          </a:xfrm>
          <a:prstGeom prst="line">
            <a:avLst/>
          </a:prstGeom>
          <a:ln>
            <a:prstDash val="dash"/>
            <a:tailEnd type="triangle"/>
          </a:ln>
        </p:spPr>
        <p:style>
          <a:lnRef idx="2">
            <a:schemeClr val="accent1"/>
          </a:lnRef>
          <a:fillRef idx="0">
            <a:schemeClr val="accent1"/>
          </a:fillRef>
          <a:effectRef idx="1">
            <a:schemeClr val="accent1"/>
          </a:effectRef>
          <a:fontRef idx="minor">
            <a:schemeClr val="tx1"/>
          </a:fontRef>
        </p:style>
      </p:cxnSp>
      <p:sp>
        <p:nvSpPr>
          <p:cNvPr id="33" name="Moon 32"/>
          <p:cNvSpPr/>
          <p:nvPr/>
        </p:nvSpPr>
        <p:spPr>
          <a:xfrm rot="16630868">
            <a:off x="5786437" y="5346701"/>
            <a:ext cx="80963" cy="950912"/>
          </a:xfrm>
          <a:prstGeom prst="moon">
            <a:avLst/>
          </a:prstGeom>
          <a:solidFill>
            <a:srgbClr val="FFFF00">
              <a:alpha val="4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45" name="TextBox 33"/>
          <p:cNvSpPr txBox="1">
            <a:spLocks noChangeArrowheads="1"/>
          </p:cNvSpPr>
          <p:nvPr/>
        </p:nvSpPr>
        <p:spPr bwMode="auto">
          <a:xfrm>
            <a:off x="6303963" y="2043113"/>
            <a:ext cx="2382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smtClean="0"/>
              <a:t>High-latitude, auroral</a:t>
            </a:r>
            <a:endParaRPr lang="en-US" sz="1800" dirty="0"/>
          </a:p>
          <a:p>
            <a:r>
              <a:rPr lang="en-US" sz="1800" dirty="0"/>
              <a:t>~20%, </a:t>
            </a:r>
          </a:p>
        </p:txBody>
      </p:sp>
      <p:sp>
        <p:nvSpPr>
          <p:cNvPr id="22546" name="TextBox 34"/>
          <p:cNvSpPr txBox="1">
            <a:spLocks noChangeArrowheads="1"/>
          </p:cNvSpPr>
          <p:nvPr/>
        </p:nvSpPr>
        <p:spPr bwMode="auto">
          <a:xfrm>
            <a:off x="3702050" y="2165350"/>
            <a:ext cx="22621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dirty="0"/>
              <a:t>Magnetospheric </a:t>
            </a:r>
            <a:r>
              <a:rPr lang="en-US" sz="1600" dirty="0" smtClean="0"/>
              <a:t>Effects</a:t>
            </a:r>
            <a:endParaRPr lang="en-US" sz="1600" dirty="0"/>
          </a:p>
        </p:txBody>
      </p:sp>
      <p:sp>
        <p:nvSpPr>
          <p:cNvPr id="22547" name="TextBox 21"/>
          <p:cNvSpPr txBox="1">
            <a:spLocks noChangeArrowheads="1"/>
          </p:cNvSpPr>
          <p:nvPr/>
        </p:nvSpPr>
        <p:spPr bwMode="auto">
          <a:xfrm>
            <a:off x="3465513" y="4349750"/>
            <a:ext cx="1519237"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solidFill>
                  <a:srgbClr val="0000FF"/>
                </a:solidFill>
              </a:rPr>
              <a:t>Dayside</a:t>
            </a:r>
          </a:p>
          <a:p>
            <a:r>
              <a:rPr lang="en-US" sz="1800" dirty="0">
                <a:solidFill>
                  <a:srgbClr val="0000FF"/>
                </a:solidFill>
              </a:rPr>
              <a:t>Energy</a:t>
            </a:r>
          </a:p>
          <a:p>
            <a:r>
              <a:rPr lang="en-US" sz="1800" dirty="0">
                <a:solidFill>
                  <a:srgbClr val="0000FF"/>
                </a:solidFill>
              </a:rPr>
              <a:t>Deposition</a:t>
            </a:r>
          </a:p>
          <a:p>
            <a:r>
              <a:rPr lang="en-US" sz="1800" dirty="0">
                <a:solidFill>
                  <a:srgbClr val="0000FF"/>
                </a:solidFill>
              </a:rPr>
              <a:t>~80%</a:t>
            </a:r>
          </a:p>
        </p:txBody>
      </p:sp>
      <p:cxnSp>
        <p:nvCxnSpPr>
          <p:cNvPr id="8" name="Straight Connector 7"/>
          <p:cNvCxnSpPr/>
          <p:nvPr/>
        </p:nvCxnSpPr>
        <p:spPr>
          <a:xfrm>
            <a:off x="6213475" y="2840038"/>
            <a:ext cx="0" cy="735012"/>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16200000" flipV="1">
            <a:off x="5674519" y="6187282"/>
            <a:ext cx="517525" cy="249237"/>
          </a:xfrm>
          <a:prstGeom prst="bentConnector3">
            <a:avLst/>
          </a:prstGeom>
          <a:ln>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057900" y="6099175"/>
            <a:ext cx="155575" cy="471488"/>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22551" name="TextBox 35"/>
          <p:cNvSpPr txBox="1">
            <a:spLocks noChangeArrowheads="1"/>
          </p:cNvSpPr>
          <p:nvPr/>
        </p:nvSpPr>
        <p:spPr bwMode="auto">
          <a:xfrm>
            <a:off x="2335213" y="2330450"/>
            <a:ext cx="130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600"/>
              <a:t>Matter </a:t>
            </a:r>
          </a:p>
          <a:p>
            <a:r>
              <a:rPr lang="en-US" sz="1600"/>
              <a:t>and Fields</a:t>
            </a:r>
          </a:p>
        </p:txBody>
      </p:sp>
      <p:sp>
        <p:nvSpPr>
          <p:cNvPr id="31" name="Oval 30"/>
          <p:cNvSpPr/>
          <p:nvPr/>
        </p:nvSpPr>
        <p:spPr>
          <a:xfrm>
            <a:off x="4572000" y="3402013"/>
            <a:ext cx="2874963" cy="2806700"/>
          </a:xfrm>
          <a:prstGeom prst="ellipse">
            <a:avLst/>
          </a:prstGeom>
          <a:solidFill>
            <a:schemeClr val="tx2">
              <a:lumMod val="20000"/>
              <a:lumOff val="80000"/>
              <a:alpha val="34000"/>
            </a:schemeClr>
          </a:solidFill>
          <a:ln>
            <a:solidFill>
              <a:schemeClr val="accent1">
                <a:shade val="95000"/>
                <a:satMod val="105000"/>
                <a:alpha val="34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TextBox 3"/>
          <p:cNvSpPr txBox="1">
            <a:spLocks noChangeArrowheads="1"/>
          </p:cNvSpPr>
          <p:nvPr/>
        </p:nvSpPr>
        <p:spPr bwMode="auto">
          <a:xfrm>
            <a:off x="6400800" y="2667000"/>
            <a:ext cx="22828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800" dirty="0"/>
              <a:t>but highly variable and may reach 50%</a:t>
            </a:r>
          </a:p>
          <a:p>
            <a:endParaRPr lang="en-US" sz="1800" dirty="0"/>
          </a:p>
        </p:txBody>
      </p:sp>
      <p:sp>
        <p:nvSpPr>
          <p:cNvPr id="22554" name="TextBox 40"/>
          <p:cNvSpPr txBox="1">
            <a:spLocks noChangeArrowheads="1"/>
          </p:cNvSpPr>
          <p:nvPr/>
        </p:nvSpPr>
        <p:spPr bwMode="auto">
          <a:xfrm>
            <a:off x="1681163" y="6307921"/>
            <a:ext cx="19589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charset="0"/>
                <a:ea typeface="ＭＳ Ｐゴシック" charset="0"/>
                <a:cs typeface="ＭＳ Ｐゴシック" charset="0"/>
              </a:defRPr>
            </a:lvl1pPr>
            <a:lvl2pPr marL="742950" indent="-285750">
              <a:defRPr sz="2400">
                <a:solidFill>
                  <a:schemeClr val="tx1"/>
                </a:solidFill>
                <a:latin typeface="Helvetica" charset="0"/>
                <a:ea typeface="ＭＳ Ｐゴシック" charset="0"/>
              </a:defRPr>
            </a:lvl2pPr>
            <a:lvl3pPr marL="1143000" indent="-228600">
              <a:defRPr sz="2400">
                <a:solidFill>
                  <a:schemeClr val="tx1"/>
                </a:solidFill>
                <a:latin typeface="Helvetica" charset="0"/>
                <a:ea typeface="ＭＳ Ｐゴシック" charset="0"/>
              </a:defRPr>
            </a:lvl3pPr>
            <a:lvl4pPr marL="1600200" indent="-228600">
              <a:defRPr sz="2400">
                <a:solidFill>
                  <a:schemeClr val="tx1"/>
                </a:solidFill>
                <a:latin typeface="Helvetica" charset="0"/>
                <a:ea typeface="ＭＳ Ｐゴシック" charset="0"/>
              </a:defRPr>
            </a:lvl4pPr>
            <a:lvl5pPr marL="2057400" indent="-228600">
              <a:defRPr sz="2400">
                <a:solidFill>
                  <a:schemeClr val="tx1"/>
                </a:solidFill>
                <a:latin typeface="Helvetica" charset="0"/>
                <a:ea typeface="ＭＳ Ｐゴシック" charset="0"/>
              </a:defRPr>
            </a:lvl5pPr>
            <a:lvl6pPr marL="2514600" indent="-228600" eaLnBrk="0" fontAlgn="base" hangingPunct="0">
              <a:spcBef>
                <a:spcPct val="0"/>
              </a:spcBef>
              <a:spcAft>
                <a:spcPct val="0"/>
              </a:spcAft>
              <a:defRPr sz="2400">
                <a:solidFill>
                  <a:schemeClr val="tx1"/>
                </a:solidFill>
                <a:latin typeface="Helvetica" charset="0"/>
                <a:ea typeface="ＭＳ Ｐゴシック" charset="0"/>
              </a:defRPr>
            </a:lvl6pPr>
            <a:lvl7pPr marL="2971800" indent="-228600" eaLnBrk="0" fontAlgn="base" hangingPunct="0">
              <a:spcBef>
                <a:spcPct val="0"/>
              </a:spcBef>
              <a:spcAft>
                <a:spcPct val="0"/>
              </a:spcAft>
              <a:defRPr sz="2400">
                <a:solidFill>
                  <a:schemeClr val="tx1"/>
                </a:solidFill>
                <a:latin typeface="Helvetica" charset="0"/>
                <a:ea typeface="ＭＳ Ｐゴシック" charset="0"/>
              </a:defRPr>
            </a:lvl7pPr>
            <a:lvl8pPr marL="3429000" indent="-228600" eaLnBrk="0" fontAlgn="base" hangingPunct="0">
              <a:spcBef>
                <a:spcPct val="0"/>
              </a:spcBef>
              <a:spcAft>
                <a:spcPct val="0"/>
              </a:spcAft>
              <a:defRPr sz="2400">
                <a:solidFill>
                  <a:schemeClr val="tx1"/>
                </a:solidFill>
                <a:latin typeface="Helvetica" charset="0"/>
                <a:ea typeface="ＭＳ Ｐゴシック" charset="0"/>
              </a:defRPr>
            </a:lvl8pPr>
            <a:lvl9pPr marL="3886200" indent="-228600" eaLnBrk="0" fontAlgn="base" hangingPunct="0">
              <a:spcBef>
                <a:spcPct val="0"/>
              </a:spcBef>
              <a:spcAft>
                <a:spcPct val="0"/>
              </a:spcAft>
              <a:defRPr sz="2400">
                <a:solidFill>
                  <a:schemeClr val="tx1"/>
                </a:solidFill>
                <a:latin typeface="Helvetica" charset="0"/>
                <a:ea typeface="ＭＳ Ｐゴシック" charset="0"/>
              </a:defRPr>
            </a:lvl9pPr>
          </a:lstStyle>
          <a:p>
            <a:r>
              <a:rPr lang="en-US" sz="1400" dirty="0"/>
              <a:t>After </a:t>
            </a:r>
            <a:r>
              <a:rPr lang="en-US" sz="1400" dirty="0" err="1"/>
              <a:t>Prolss</a:t>
            </a:r>
            <a:r>
              <a:rPr lang="en-US" sz="1400" dirty="0"/>
              <a:t>, 2011</a:t>
            </a:r>
          </a:p>
        </p:txBody>
      </p:sp>
      <p:sp>
        <p:nvSpPr>
          <p:cNvPr id="34" name="Rectangle 2"/>
          <p:cNvSpPr>
            <a:spLocks/>
          </p:cNvSpPr>
          <p:nvPr/>
        </p:nvSpPr>
        <p:spPr bwMode="auto">
          <a:xfrm>
            <a:off x="0" y="1090613"/>
            <a:ext cx="9142413" cy="153987"/>
          </a:xfrm>
          <a:prstGeom prst="rect">
            <a:avLst/>
          </a:prstGeom>
          <a:gradFill rotWithShape="0">
            <a:gsLst>
              <a:gs pos="0">
                <a:srgbClr val="6E3F01"/>
              </a:gs>
              <a:gs pos="50000">
                <a:srgbClr val="ED8802"/>
              </a:gs>
              <a:gs pos="100000">
                <a:srgbClr val="6E3F01"/>
              </a:gs>
            </a:gsLst>
            <a:lin ang="0" scaled="1"/>
          </a:gradFill>
          <a:ln>
            <a:noFill/>
          </a:ln>
          <a:effectLst>
            <a:outerShdw blurRad="25400" dist="25399"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Tree>
    <p:extLst>
      <p:ext uri="{BB962C8B-B14F-4D97-AF65-F5344CB8AC3E}">
        <p14:creationId xmlns:p14="http://schemas.microsoft.com/office/powerpoint/2010/main" val="646205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8" grpId="0" animBg="1"/>
      <p:bldP spid="37" grpId="0" animBg="1"/>
      <p:bldP spid="31"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850313" y="6629400"/>
            <a:ext cx="227012" cy="215900"/>
          </a:xfrm>
          <a:prstGeom prst="rect">
            <a:avLst/>
          </a:prstGeom>
        </p:spPr>
        <p:txBody>
          <a:bodyPr/>
          <a:lstStyle/>
          <a:p>
            <a:fld id="{2B799DA5-BF71-584F-AEDD-1388DC560581}" type="slidenum">
              <a:rPr lang="en-US"/>
              <a:pPr/>
              <a:t>37</a:t>
            </a:fld>
            <a:endParaRPr lang="en-US"/>
          </a:p>
        </p:txBody>
      </p:sp>
      <p:sp>
        <p:nvSpPr>
          <p:cNvPr id="80897" name="Rectangle 1"/>
          <p:cNvSpPr>
            <a:spLocks/>
          </p:cNvSpPr>
          <p:nvPr/>
        </p:nvSpPr>
        <p:spPr bwMode="auto">
          <a:xfrm>
            <a:off x="0" y="6335713"/>
            <a:ext cx="9142413" cy="85725"/>
          </a:xfrm>
          <a:prstGeom prst="rect">
            <a:avLst/>
          </a:prstGeom>
          <a:gradFill rotWithShape="0">
            <a:gsLst>
              <a:gs pos="0">
                <a:srgbClr val="6E3F01"/>
              </a:gs>
              <a:gs pos="50000">
                <a:srgbClr val="ED8802"/>
              </a:gs>
              <a:gs pos="100000">
                <a:srgbClr val="6E3F01"/>
              </a:gs>
            </a:gsLst>
            <a:lin ang="0" scaled="1"/>
          </a:gradFill>
          <a:ln>
            <a:noFill/>
          </a:ln>
          <a:effectLst>
            <a:outerShdw blurRad="25400" dist="12700"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80898" name="Rectangle 2"/>
          <p:cNvSpPr>
            <a:spLocks/>
          </p:cNvSpPr>
          <p:nvPr/>
        </p:nvSpPr>
        <p:spPr bwMode="auto">
          <a:xfrm>
            <a:off x="0" y="1090613"/>
            <a:ext cx="9142413" cy="153987"/>
          </a:xfrm>
          <a:prstGeom prst="rect">
            <a:avLst/>
          </a:prstGeom>
          <a:gradFill rotWithShape="0">
            <a:gsLst>
              <a:gs pos="0">
                <a:srgbClr val="6E3F01"/>
              </a:gs>
              <a:gs pos="50000">
                <a:srgbClr val="ED8802"/>
              </a:gs>
              <a:gs pos="100000">
                <a:srgbClr val="6E3F01"/>
              </a:gs>
            </a:gsLst>
            <a:lin ang="0" scaled="1"/>
          </a:gradFill>
          <a:ln>
            <a:noFill/>
          </a:ln>
          <a:effectLst>
            <a:outerShdw blurRad="25400" dist="25399"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pic>
        <p:nvPicPr>
          <p:cNvPr id="8089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888" y="76200"/>
            <a:ext cx="930275"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80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 y="12700"/>
            <a:ext cx="1295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round/>
                <a:headEnd/>
                <a:tailEnd/>
              </a14:hiddenLine>
            </a:ext>
          </a:extLst>
        </p:spPr>
      </p:pic>
      <p:sp>
        <p:nvSpPr>
          <p:cNvPr id="80901" name="Rectangle 5"/>
          <p:cNvSpPr>
            <a:spLocks noGrp="1" noChangeArrowheads="1"/>
          </p:cNvSpPr>
          <p:nvPr>
            <p:ph type="title"/>
          </p:nvPr>
        </p:nvSpPr>
        <p:spPr>
          <a:xfrm>
            <a:off x="2514600" y="241300"/>
            <a:ext cx="4546600" cy="965200"/>
          </a:xfrm>
          <a:ln/>
        </p:spPr>
        <p:txBody>
          <a:bodyPr rIns="132080"/>
          <a:lstStyle/>
          <a:p>
            <a:r>
              <a:rPr lang="en-US" sz="2800" dirty="0" smtClean="0">
                <a:solidFill>
                  <a:srgbClr val="0000FF"/>
                </a:solidFill>
                <a:latin typeface="Helvetica"/>
                <a:cs typeface="Helvetica"/>
                <a:sym typeface="Times New Roman" charset="0"/>
              </a:rPr>
              <a:t>Summary</a:t>
            </a:r>
            <a:endParaRPr lang="en-US" sz="2800" dirty="0">
              <a:solidFill>
                <a:srgbClr val="0000FF"/>
              </a:solidFill>
              <a:latin typeface="Helvetica"/>
              <a:cs typeface="Helvetica"/>
            </a:endParaRPr>
          </a:p>
        </p:txBody>
      </p:sp>
      <p:sp>
        <p:nvSpPr>
          <p:cNvPr id="2" name="Content Placeholder 1"/>
          <p:cNvSpPr>
            <a:spLocks noGrp="1"/>
          </p:cNvSpPr>
          <p:nvPr>
            <p:ph idx="1"/>
          </p:nvPr>
        </p:nvSpPr>
        <p:spPr>
          <a:xfrm>
            <a:off x="152400" y="1981200"/>
            <a:ext cx="8255000" cy="5080000"/>
          </a:xfrm>
        </p:spPr>
        <p:txBody>
          <a:bodyPr/>
          <a:lstStyle/>
          <a:p>
            <a:pPr lvl="2">
              <a:spcBef>
                <a:spcPts val="1500"/>
              </a:spcBef>
              <a:buFontTx/>
              <a:buChar char="•"/>
            </a:pPr>
            <a:r>
              <a:rPr lang="en-US" sz="1800" dirty="0">
                <a:solidFill>
                  <a:srgbClr val="000000"/>
                </a:solidFill>
                <a:latin typeface="Helvetica"/>
                <a:cs typeface="Helvetica"/>
              </a:rPr>
              <a:t>Track and identify active payloads and debris</a:t>
            </a:r>
          </a:p>
          <a:p>
            <a:pPr lvl="2">
              <a:spcBef>
                <a:spcPts val="1500"/>
              </a:spcBef>
              <a:buFontTx/>
              <a:buChar char="•"/>
            </a:pPr>
            <a:r>
              <a:rPr lang="en-US" sz="1800" dirty="0">
                <a:solidFill>
                  <a:srgbClr val="000000"/>
                </a:solidFill>
                <a:latin typeface="Helvetica"/>
                <a:cs typeface="Helvetica"/>
              </a:rPr>
              <a:t>Collision avoidance and re-entry prediction  </a:t>
            </a:r>
          </a:p>
          <a:p>
            <a:pPr lvl="2">
              <a:spcBef>
                <a:spcPts val="1500"/>
              </a:spcBef>
              <a:buFontTx/>
              <a:buChar char="•"/>
            </a:pPr>
            <a:r>
              <a:rPr lang="en-US" sz="1800" dirty="0">
                <a:solidFill>
                  <a:srgbClr val="000000"/>
                </a:solidFill>
                <a:latin typeface="Helvetica"/>
                <a:cs typeface="Helvetica"/>
              </a:rPr>
              <a:t>Attitude Dynamics </a:t>
            </a:r>
          </a:p>
          <a:p>
            <a:pPr lvl="2">
              <a:spcBef>
                <a:spcPts val="1500"/>
              </a:spcBef>
              <a:buFontTx/>
              <a:buChar char="•"/>
            </a:pPr>
            <a:r>
              <a:rPr lang="en-US" sz="1800" dirty="0">
                <a:solidFill>
                  <a:srgbClr val="000000"/>
                </a:solidFill>
                <a:latin typeface="Helvetica"/>
                <a:cs typeface="Helvetica"/>
              </a:rPr>
              <a:t>Constellation control</a:t>
            </a:r>
          </a:p>
          <a:p>
            <a:pPr lvl="2">
              <a:spcBef>
                <a:spcPts val="1500"/>
              </a:spcBef>
              <a:buFontTx/>
              <a:buChar char="•"/>
            </a:pPr>
            <a:r>
              <a:rPr lang="ja-JP" altLang="en-US" sz="1800" dirty="0">
                <a:solidFill>
                  <a:srgbClr val="000000"/>
                </a:solidFill>
                <a:latin typeface="Helvetica"/>
                <a:cs typeface="Helvetica"/>
                <a:sym typeface="Helvetica" charset="0"/>
              </a:rPr>
              <a:t>“</a:t>
            </a:r>
            <a:r>
              <a:rPr lang="en-US" sz="1800" dirty="0">
                <a:solidFill>
                  <a:srgbClr val="000000"/>
                </a:solidFill>
                <a:latin typeface="Helvetica"/>
                <a:cs typeface="Helvetica"/>
                <a:sym typeface="Helvetica" charset="0"/>
              </a:rPr>
              <a:t>Drag Make-Up</a:t>
            </a:r>
            <a:r>
              <a:rPr lang="ja-JP" altLang="en-US" sz="1800" dirty="0">
                <a:solidFill>
                  <a:srgbClr val="000000"/>
                </a:solidFill>
                <a:latin typeface="Helvetica"/>
                <a:cs typeface="Helvetica"/>
                <a:sym typeface="Helvetica" charset="0"/>
              </a:rPr>
              <a:t>”</a:t>
            </a:r>
            <a:r>
              <a:rPr lang="en-US" sz="1800" dirty="0">
                <a:solidFill>
                  <a:srgbClr val="000000"/>
                </a:solidFill>
                <a:latin typeface="Helvetica"/>
                <a:cs typeface="Helvetica"/>
                <a:sym typeface="Helvetica" charset="0"/>
              </a:rPr>
              <a:t> maneuvers to keep satellite in control box</a:t>
            </a:r>
          </a:p>
          <a:p>
            <a:pPr lvl="2">
              <a:spcBef>
                <a:spcPts val="1500"/>
              </a:spcBef>
              <a:buFontTx/>
              <a:buChar char="•"/>
            </a:pPr>
            <a:r>
              <a:rPr lang="en-US" sz="1800" dirty="0">
                <a:solidFill>
                  <a:srgbClr val="000000"/>
                </a:solidFill>
                <a:latin typeface="Helvetica"/>
                <a:cs typeface="Helvetica"/>
              </a:rPr>
              <a:t>Delayed acquisition of SATCOM links for commanding /data </a:t>
            </a:r>
            <a:r>
              <a:rPr lang="en-US" sz="1800" dirty="0" smtClean="0">
                <a:solidFill>
                  <a:srgbClr val="000000"/>
                </a:solidFill>
                <a:latin typeface="Helvetica"/>
                <a:cs typeface="Helvetica"/>
              </a:rPr>
              <a:t>transmission</a:t>
            </a:r>
            <a:endParaRPr lang="en-US" sz="1800" dirty="0" smtClean="0">
              <a:solidFill>
                <a:srgbClr val="000000"/>
              </a:solidFill>
              <a:latin typeface="Helvetica"/>
              <a:cs typeface="Helvetica"/>
              <a:sym typeface="Helvetica" charset="0"/>
            </a:endParaRPr>
          </a:p>
          <a:p>
            <a:pPr lvl="2">
              <a:spcBef>
                <a:spcPts val="1500"/>
              </a:spcBef>
              <a:buFontTx/>
              <a:buChar char="•"/>
            </a:pPr>
            <a:r>
              <a:rPr lang="en-US" sz="1800" dirty="0" smtClean="0">
                <a:solidFill>
                  <a:srgbClr val="000000"/>
                </a:solidFill>
                <a:latin typeface="Helvetica"/>
                <a:cs typeface="Helvetica"/>
              </a:rPr>
              <a:t>Mission </a:t>
            </a:r>
            <a:r>
              <a:rPr lang="en-US" sz="1800" dirty="0">
                <a:solidFill>
                  <a:srgbClr val="000000"/>
                </a:solidFill>
                <a:latin typeface="Helvetica"/>
                <a:cs typeface="Helvetica"/>
              </a:rPr>
              <a:t>design and lifetime         </a:t>
            </a:r>
          </a:p>
          <a:p>
            <a:endParaRPr lang="en-US" dirty="0">
              <a:solidFill>
                <a:srgbClr val="000000"/>
              </a:solidFill>
            </a:endParaRPr>
          </a:p>
        </p:txBody>
      </p:sp>
      <p:sp>
        <p:nvSpPr>
          <p:cNvPr id="3" name="TextBox 2"/>
          <p:cNvSpPr txBox="1"/>
          <p:nvPr/>
        </p:nvSpPr>
        <p:spPr>
          <a:xfrm>
            <a:off x="609600" y="1447800"/>
            <a:ext cx="7620000" cy="400110"/>
          </a:xfrm>
          <a:prstGeom prst="rect">
            <a:avLst/>
          </a:prstGeom>
          <a:noFill/>
        </p:spPr>
        <p:txBody>
          <a:bodyPr wrap="square" rtlCol="0">
            <a:spAutoFit/>
          </a:bodyPr>
          <a:lstStyle/>
          <a:p>
            <a:r>
              <a:rPr lang="en-US" dirty="0" smtClean="0">
                <a:latin typeface="Helvetica"/>
                <a:cs typeface="Helvetica"/>
              </a:rPr>
              <a:t>Significant Challenges are posed by satellite drag</a:t>
            </a:r>
            <a:endParaRPr lang="en-US" dirty="0">
              <a:latin typeface="Helvetica"/>
              <a:cs typeface="Helvetica"/>
            </a:endParaRPr>
          </a:p>
        </p:txBody>
      </p:sp>
    </p:spTree>
    <p:extLst>
      <p:ext uri="{BB962C8B-B14F-4D97-AF65-F5344CB8AC3E}">
        <p14:creationId xmlns:p14="http://schemas.microsoft.com/office/powerpoint/2010/main" val="2549958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341" y="70043"/>
            <a:ext cx="7058327" cy="689411"/>
          </a:xfrm>
        </p:spPr>
        <p:txBody>
          <a:bodyPr>
            <a:normAutofit/>
          </a:bodyPr>
          <a:lstStyle/>
          <a:p>
            <a:r>
              <a:rPr lang="en-US" sz="2600" dirty="0" smtClean="0"/>
              <a:t>Flare impact on neutral density (sat. drag)</a:t>
            </a:r>
            <a:endParaRPr lang="en-US" sz="2600" dirty="0"/>
          </a:p>
        </p:txBody>
      </p:sp>
      <p:pic>
        <p:nvPicPr>
          <p:cNvPr id="4" name="Picture 3" descr="Flare_on_neutral_dens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18" y="856021"/>
            <a:ext cx="4834711" cy="5690995"/>
          </a:xfrm>
          <a:prstGeom prst="rect">
            <a:avLst/>
          </a:prstGeom>
        </p:spPr>
      </p:pic>
      <p:sp>
        <p:nvSpPr>
          <p:cNvPr id="5" name="TextBox 4"/>
          <p:cNvSpPr txBox="1"/>
          <p:nvPr/>
        </p:nvSpPr>
        <p:spPr>
          <a:xfrm>
            <a:off x="5092829" y="1005223"/>
            <a:ext cx="3730329" cy="4524316"/>
          </a:xfrm>
          <a:prstGeom prst="rect">
            <a:avLst/>
          </a:prstGeom>
          <a:noFill/>
        </p:spPr>
        <p:txBody>
          <a:bodyPr wrap="square" rtlCol="0">
            <a:spAutoFit/>
          </a:bodyPr>
          <a:lstStyle/>
          <a:p>
            <a:r>
              <a:rPr lang="en-US" dirty="0" smtClean="0"/>
              <a:t>Solar flares can cause abrupt changes in dayside neutral density – as shown in the left panel with the X17 flare. </a:t>
            </a:r>
          </a:p>
          <a:p>
            <a:endParaRPr lang="en-US" dirty="0" smtClean="0"/>
          </a:p>
          <a:p>
            <a:r>
              <a:rPr lang="en-US" dirty="0" smtClean="0"/>
              <a:t>Neutral density response to a flare depends on the spectral characteristics of the emission enhancement – which is location dependent. Flare emission in the EUV range (~25 nm – 120 nm) is optically thick so a limb flare’s influence on the neutral density is weaker – which explains why the X28 flare didn’t make much enhancement in neutral density as it originated near the solar limb region. </a:t>
            </a:r>
            <a:endParaRPr lang="en-US" dirty="0"/>
          </a:p>
        </p:txBody>
      </p:sp>
      <p:sp>
        <p:nvSpPr>
          <p:cNvPr id="6" name="TextBox 5"/>
          <p:cNvSpPr txBox="1"/>
          <p:nvPr/>
        </p:nvSpPr>
        <p:spPr>
          <a:xfrm>
            <a:off x="5486073" y="5844799"/>
            <a:ext cx="2698175" cy="461665"/>
          </a:xfrm>
          <a:prstGeom prst="rect">
            <a:avLst/>
          </a:prstGeom>
          <a:noFill/>
        </p:spPr>
        <p:txBody>
          <a:bodyPr wrap="none" rtlCol="0">
            <a:spAutoFit/>
          </a:bodyPr>
          <a:lstStyle/>
          <a:p>
            <a:r>
              <a:rPr lang="en-US" sz="1200" dirty="0" err="1" smtClean="0"/>
              <a:t>Qian</a:t>
            </a:r>
            <a:r>
              <a:rPr lang="en-US" sz="1200" dirty="0" smtClean="0"/>
              <a:t> and Solomon (2011), </a:t>
            </a:r>
            <a:r>
              <a:rPr lang="en-US" sz="1200" dirty="0"/>
              <a:t>Space </a:t>
            </a:r>
            <a:r>
              <a:rPr lang="en-US" sz="1200" dirty="0" err="1"/>
              <a:t>Sci</a:t>
            </a:r>
            <a:r>
              <a:rPr lang="en-US" sz="1200" dirty="0"/>
              <a:t> Rev</a:t>
            </a:r>
          </a:p>
          <a:p>
            <a:r>
              <a:rPr lang="en-US" sz="1200" dirty="0"/>
              <a:t>DOI 10.1007/s11214-011-9810-z</a:t>
            </a:r>
            <a:r>
              <a:rPr lang="en-US" sz="1200" dirty="0" smtClean="0"/>
              <a:t> </a:t>
            </a:r>
            <a:endParaRPr lang="en-US" sz="1200" dirty="0"/>
          </a:p>
        </p:txBody>
      </p:sp>
    </p:spTree>
    <p:extLst>
      <p:ext uri="{BB962C8B-B14F-4D97-AF65-F5344CB8AC3E}">
        <p14:creationId xmlns:p14="http://schemas.microsoft.com/office/powerpoint/2010/main" val="297065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060" y="738119"/>
            <a:ext cx="8597900" cy="5854700"/>
          </a:xfrm>
          <a:prstGeom prst="rect">
            <a:avLst/>
          </a:prstGeom>
        </p:spPr>
      </p:pic>
      <p:sp>
        <p:nvSpPr>
          <p:cNvPr id="18436" name="Rectangle 7"/>
          <p:cNvSpPr>
            <a:spLocks noChangeArrowheads="1"/>
          </p:cNvSpPr>
          <p:nvPr/>
        </p:nvSpPr>
        <p:spPr bwMode="auto">
          <a:xfrm>
            <a:off x="228600" y="6553200"/>
            <a:ext cx="8706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latin typeface="Helvetica"/>
                <a:cs typeface="Helvetica"/>
              </a:rPr>
              <a:t>Energy deposition causes atmospheric expansion; Heated  molecules and atoms, fighting  for more room, migrate upward</a:t>
            </a:r>
            <a:endParaRPr lang="en-US" sz="1200" dirty="0">
              <a:latin typeface="Helvetica"/>
              <a:cs typeface="Helvetica"/>
            </a:endParaRPr>
          </a:p>
        </p:txBody>
      </p:sp>
      <p:sp>
        <p:nvSpPr>
          <p:cNvPr id="6" name="Title 5"/>
          <p:cNvSpPr>
            <a:spLocks noGrp="1"/>
          </p:cNvSpPr>
          <p:nvPr>
            <p:ph type="title"/>
          </p:nvPr>
        </p:nvSpPr>
        <p:spPr>
          <a:xfrm>
            <a:off x="914400" y="202952"/>
            <a:ext cx="7428754" cy="771263"/>
          </a:xfrm>
          <a:solidFill>
            <a:schemeClr val="bg1"/>
          </a:solidFill>
        </p:spPr>
        <p:txBody>
          <a:bodyPr>
            <a:normAutofit/>
          </a:bodyPr>
          <a:lstStyle/>
          <a:p>
            <a:pPr algn="ctr"/>
            <a:r>
              <a:rPr lang="en-US" sz="2200" dirty="0" smtClean="0">
                <a:solidFill>
                  <a:srgbClr val="0000FF"/>
                </a:solidFill>
                <a:latin typeface="Helvetica"/>
                <a:cs typeface="Helvetica"/>
              </a:rPr>
              <a:t>CHAMP Density Extrapolated </a:t>
            </a:r>
            <a:br>
              <a:rPr lang="en-US" sz="2200" dirty="0" smtClean="0">
                <a:solidFill>
                  <a:srgbClr val="0000FF"/>
                </a:solidFill>
                <a:latin typeface="Helvetica"/>
                <a:cs typeface="Helvetica"/>
              </a:rPr>
            </a:br>
            <a:r>
              <a:rPr lang="en-US" sz="2200" dirty="0" smtClean="0">
                <a:solidFill>
                  <a:srgbClr val="0000FF"/>
                </a:solidFill>
                <a:latin typeface="Helvetica"/>
                <a:cs typeface="Helvetica"/>
              </a:rPr>
              <a:t> to 400 km (</a:t>
            </a:r>
            <a:r>
              <a:rPr lang="en-US" sz="2200" dirty="0" err="1" smtClean="0">
                <a:solidFill>
                  <a:srgbClr val="0000FF"/>
                </a:solidFill>
                <a:latin typeface="Helvetica"/>
                <a:cs typeface="Helvetica"/>
              </a:rPr>
              <a:t>ng</a:t>
            </a:r>
            <a:r>
              <a:rPr lang="en-US" sz="2200" dirty="0" smtClean="0">
                <a:solidFill>
                  <a:srgbClr val="0000FF"/>
                </a:solidFill>
                <a:latin typeface="Helvetica"/>
                <a:cs typeface="Helvetica"/>
              </a:rPr>
              <a:t>/m</a:t>
            </a:r>
            <a:r>
              <a:rPr lang="en-US" sz="2200" baseline="30000" dirty="0" smtClean="0">
                <a:solidFill>
                  <a:srgbClr val="0000FF"/>
                </a:solidFill>
                <a:latin typeface="Helvetica"/>
                <a:cs typeface="Helvetica"/>
              </a:rPr>
              <a:t>3</a:t>
            </a:r>
            <a:r>
              <a:rPr lang="en-US" sz="2200" dirty="0" smtClean="0">
                <a:solidFill>
                  <a:srgbClr val="0000FF"/>
                </a:solidFill>
                <a:latin typeface="Helvetica"/>
                <a:cs typeface="Helvetica"/>
              </a:rPr>
              <a:t>)</a:t>
            </a:r>
            <a:endParaRPr lang="en-US" sz="2200" dirty="0">
              <a:solidFill>
                <a:srgbClr val="0000FF"/>
              </a:solidFill>
              <a:latin typeface="Helvetica"/>
              <a:cs typeface="Helvetica"/>
            </a:endParaRPr>
          </a:p>
        </p:txBody>
      </p:sp>
      <p:sp>
        <p:nvSpPr>
          <p:cNvPr id="27" name="TextBox 26"/>
          <p:cNvSpPr txBox="1"/>
          <p:nvPr/>
        </p:nvSpPr>
        <p:spPr>
          <a:xfrm>
            <a:off x="2958036" y="2544962"/>
            <a:ext cx="986549" cy="369332"/>
          </a:xfrm>
          <a:prstGeom prst="rect">
            <a:avLst/>
          </a:prstGeom>
          <a:noFill/>
        </p:spPr>
        <p:txBody>
          <a:bodyPr wrap="square" rtlCol="0">
            <a:spAutoFit/>
          </a:bodyPr>
          <a:lstStyle/>
          <a:p>
            <a:r>
              <a:rPr lang="en-US" dirty="0" smtClean="0"/>
              <a:t>CME 1</a:t>
            </a:r>
            <a:endParaRPr lang="en-US" dirty="0"/>
          </a:p>
        </p:txBody>
      </p:sp>
      <p:sp>
        <p:nvSpPr>
          <p:cNvPr id="28" name="TextBox 27"/>
          <p:cNvSpPr txBox="1"/>
          <p:nvPr/>
        </p:nvSpPr>
        <p:spPr>
          <a:xfrm>
            <a:off x="4960406" y="2544962"/>
            <a:ext cx="986549" cy="369332"/>
          </a:xfrm>
          <a:prstGeom prst="rect">
            <a:avLst/>
          </a:prstGeom>
          <a:noFill/>
        </p:spPr>
        <p:txBody>
          <a:bodyPr wrap="square" rtlCol="0">
            <a:spAutoFit/>
          </a:bodyPr>
          <a:lstStyle/>
          <a:p>
            <a:r>
              <a:rPr lang="en-US" dirty="0" smtClean="0"/>
              <a:t>CME 2</a:t>
            </a:r>
            <a:endParaRPr lang="en-US" dirty="0"/>
          </a:p>
        </p:txBody>
      </p:sp>
      <p:sp>
        <p:nvSpPr>
          <p:cNvPr id="29" name="TextBox 28"/>
          <p:cNvSpPr txBox="1"/>
          <p:nvPr/>
        </p:nvSpPr>
        <p:spPr>
          <a:xfrm>
            <a:off x="6813751" y="2549908"/>
            <a:ext cx="986549" cy="369332"/>
          </a:xfrm>
          <a:prstGeom prst="rect">
            <a:avLst/>
          </a:prstGeom>
          <a:noFill/>
        </p:spPr>
        <p:txBody>
          <a:bodyPr wrap="square" rtlCol="0">
            <a:spAutoFit/>
          </a:bodyPr>
          <a:lstStyle/>
          <a:p>
            <a:r>
              <a:rPr lang="en-US" dirty="0" smtClean="0"/>
              <a:t>CME 3</a:t>
            </a:r>
            <a:endParaRPr lang="en-US" dirty="0"/>
          </a:p>
        </p:txBody>
      </p:sp>
      <p:sp>
        <p:nvSpPr>
          <p:cNvPr id="83" name="Rectangle 2"/>
          <p:cNvSpPr>
            <a:spLocks/>
          </p:cNvSpPr>
          <p:nvPr/>
        </p:nvSpPr>
        <p:spPr bwMode="auto">
          <a:xfrm>
            <a:off x="0" y="914400"/>
            <a:ext cx="9142413" cy="153987"/>
          </a:xfrm>
          <a:prstGeom prst="rect">
            <a:avLst/>
          </a:prstGeom>
          <a:gradFill rotWithShape="0">
            <a:gsLst>
              <a:gs pos="0">
                <a:srgbClr val="6E3F01"/>
              </a:gs>
              <a:gs pos="50000">
                <a:srgbClr val="ED8802"/>
              </a:gs>
              <a:gs pos="100000">
                <a:srgbClr val="6E3F01"/>
              </a:gs>
            </a:gsLst>
            <a:lin ang="0" scaled="1"/>
          </a:gradFill>
          <a:ln>
            <a:noFill/>
          </a:ln>
          <a:effectLst>
            <a:outerShdw blurRad="25400" dist="25399" dir="2700000" algn="ctr" rotWithShape="0">
              <a:srgbClr val="808080">
                <a:alpha val="79999"/>
              </a:srgbClr>
            </a:outerShdw>
          </a:effectLst>
          <a:extLs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0" tIns="0" rIns="0" bIns="0"/>
          <a:lstStyle/>
          <a:p>
            <a:endParaRPr lang="en-US"/>
          </a:p>
        </p:txBody>
      </p:sp>
      <p:sp>
        <p:nvSpPr>
          <p:cNvPr id="30" name="TextBox 29"/>
          <p:cNvSpPr txBox="1"/>
          <p:nvPr/>
        </p:nvSpPr>
        <p:spPr>
          <a:xfrm>
            <a:off x="1071982" y="5979662"/>
            <a:ext cx="7677573" cy="276999"/>
          </a:xfrm>
          <a:prstGeom prst="rect">
            <a:avLst/>
          </a:prstGeom>
          <a:solidFill>
            <a:schemeClr val="bg1"/>
          </a:solidFill>
        </p:spPr>
        <p:txBody>
          <a:bodyPr wrap="square" rtlCol="0">
            <a:spAutoFit/>
          </a:bodyPr>
          <a:lstStyle/>
          <a:p>
            <a:r>
              <a:rPr lang="en-US" sz="1200" dirty="0" smtClean="0"/>
              <a:t>   203                  204                    205                    206                    207                     208                   209                      210</a:t>
            </a:r>
            <a:endParaRPr lang="en-US" sz="1200" dirty="0"/>
          </a:p>
        </p:txBody>
      </p:sp>
      <p:grpSp>
        <p:nvGrpSpPr>
          <p:cNvPr id="7" name="Group 6"/>
          <p:cNvGrpSpPr/>
          <p:nvPr/>
        </p:nvGrpSpPr>
        <p:grpSpPr>
          <a:xfrm>
            <a:off x="6977528" y="10484"/>
            <a:ext cx="2220251" cy="2272555"/>
            <a:chOff x="6977528" y="10484"/>
            <a:chExt cx="2220251" cy="2272555"/>
          </a:xfrm>
        </p:grpSpPr>
        <p:grpSp>
          <p:nvGrpSpPr>
            <p:cNvPr id="3" name="Group 2"/>
            <p:cNvGrpSpPr/>
            <p:nvPr/>
          </p:nvGrpSpPr>
          <p:grpSpPr>
            <a:xfrm>
              <a:off x="6977528" y="10484"/>
              <a:ext cx="2181411" cy="2260598"/>
              <a:chOff x="6828118" y="1878109"/>
              <a:chExt cx="2181411" cy="2260598"/>
            </a:xfrm>
          </p:grpSpPr>
          <p:sp>
            <p:nvSpPr>
              <p:cNvPr id="2" name="Rectangle 1"/>
              <p:cNvSpPr/>
              <p:nvPr/>
            </p:nvSpPr>
            <p:spPr>
              <a:xfrm>
                <a:off x="6828118" y="1878109"/>
                <a:ext cx="2181411" cy="2260598"/>
              </a:xfrm>
              <a:prstGeom prst="rect">
                <a:avLst/>
              </a:prstGeom>
              <a:gradFill flip="none" rotWithShape="1">
                <a:gsLst>
                  <a:gs pos="43000">
                    <a:schemeClr val="accent1">
                      <a:tint val="100000"/>
                      <a:shade val="100000"/>
                      <a:satMod val="130000"/>
                    </a:schemeClr>
                  </a:gs>
                  <a:gs pos="72000">
                    <a:schemeClr val="accent1">
                      <a:tint val="50000"/>
                      <a:shade val="100000"/>
                      <a:satMod val="350000"/>
                    </a:schemeClr>
                  </a:gs>
                  <a:gs pos="23000">
                    <a:schemeClr val="accent1">
                      <a:tint val="100000"/>
                      <a:shade val="100000"/>
                      <a:satMod val="130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7052235" y="2540000"/>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264399" y="233381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581150" y="2605744"/>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581150" y="2825379"/>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885950" y="297030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948700" y="25908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190750" y="249817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65877" y="211119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8420844" y="303754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7730562" y="223072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8383494" y="2690909"/>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8591171" y="269539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8253500" y="2067864"/>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7264399" y="2994217"/>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7733550" y="2758144"/>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977529" y="204395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Oval 30"/>
            <p:cNvSpPr/>
            <p:nvPr/>
          </p:nvSpPr>
          <p:spPr>
            <a:xfrm>
              <a:off x="8304298" y="113256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7736540" y="11475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7123959" y="11773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812292" y="113256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7082126" y="159872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7566209" y="12789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888940" y="12999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8187760" y="125508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8722654" y="132231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8516462" y="1568844"/>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7144880" y="14821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7428759" y="14821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7581159" y="16345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7718609" y="14313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8041340" y="14523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8340160" y="140748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8609098" y="143736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8875054" y="147471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6983519" y="178399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8193740" y="16047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7297280" y="16345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7871009" y="15837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8644960" y="1712283"/>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8346140" y="17571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7733559" y="17869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7195683" y="17869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7449680" y="17869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8023409" y="17361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8895967" y="173917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7885959" y="19393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7602080" y="19393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7348083" y="19393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7201663" y="200214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8175809" y="18885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8038359" y="20917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7754480" y="20917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7500483" y="2091788"/>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p:nvPr/>
          </p:nvSpPr>
          <p:spPr>
            <a:xfrm>
              <a:off x="7354063" y="2124660"/>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p:nvPr/>
          </p:nvSpPr>
          <p:spPr>
            <a:xfrm>
              <a:off x="7058233" y="2127650"/>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Oval 69"/>
            <p:cNvSpPr/>
            <p:nvPr/>
          </p:nvSpPr>
          <p:spPr>
            <a:xfrm>
              <a:off x="7043292" y="191847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Oval 70"/>
            <p:cNvSpPr/>
            <p:nvPr/>
          </p:nvSpPr>
          <p:spPr>
            <a:xfrm>
              <a:off x="8328209" y="2040992"/>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Oval 71"/>
            <p:cNvSpPr/>
            <p:nvPr/>
          </p:nvSpPr>
          <p:spPr>
            <a:xfrm>
              <a:off x="8498540" y="19095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Oval 72"/>
            <p:cNvSpPr/>
            <p:nvPr/>
          </p:nvSpPr>
          <p:spPr>
            <a:xfrm>
              <a:off x="8650940" y="2061906"/>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9048367" y="189157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8901947" y="2043975"/>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8767478" y="1879624"/>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8166848" y="2148569"/>
              <a:ext cx="149412" cy="13447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TextBox 77"/>
          <p:cNvSpPr txBox="1"/>
          <p:nvPr/>
        </p:nvSpPr>
        <p:spPr>
          <a:xfrm>
            <a:off x="1195296" y="3227294"/>
            <a:ext cx="1434353" cy="646331"/>
          </a:xfrm>
          <a:prstGeom prst="rect">
            <a:avLst/>
          </a:prstGeom>
          <a:noFill/>
        </p:spPr>
        <p:txBody>
          <a:bodyPr wrap="square" rtlCol="0">
            <a:spAutoFit/>
          </a:bodyPr>
          <a:lstStyle/>
          <a:p>
            <a:r>
              <a:rPr lang="en-US" dirty="0" smtClean="0">
                <a:solidFill>
                  <a:schemeClr val="accent1">
                    <a:lumMod val="75000"/>
                  </a:schemeClr>
                </a:solidFill>
              </a:rPr>
              <a:t>Dayside Density</a:t>
            </a:r>
            <a:endParaRPr lang="en-US" dirty="0">
              <a:solidFill>
                <a:schemeClr val="accent1">
                  <a:lumMod val="75000"/>
                </a:schemeClr>
              </a:solidFill>
            </a:endParaRPr>
          </a:p>
        </p:txBody>
      </p:sp>
      <p:cxnSp>
        <p:nvCxnSpPr>
          <p:cNvPr id="79" name="Straight Arrow Connector 78"/>
          <p:cNvCxnSpPr/>
          <p:nvPr/>
        </p:nvCxnSpPr>
        <p:spPr>
          <a:xfrm>
            <a:off x="2017059" y="3746036"/>
            <a:ext cx="0" cy="1065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1090708" y="5766154"/>
            <a:ext cx="1434353" cy="646331"/>
          </a:xfrm>
          <a:prstGeom prst="rect">
            <a:avLst/>
          </a:prstGeom>
          <a:noFill/>
        </p:spPr>
        <p:txBody>
          <a:bodyPr wrap="square" rtlCol="0">
            <a:spAutoFit/>
          </a:bodyPr>
          <a:lstStyle/>
          <a:p>
            <a:r>
              <a:rPr lang="en-US" dirty="0" smtClean="0">
                <a:solidFill>
                  <a:schemeClr val="accent6">
                    <a:lumMod val="50000"/>
                  </a:schemeClr>
                </a:solidFill>
              </a:rPr>
              <a:t>Nightside</a:t>
            </a:r>
          </a:p>
          <a:p>
            <a:r>
              <a:rPr lang="en-US" dirty="0" smtClean="0">
                <a:solidFill>
                  <a:schemeClr val="accent6">
                    <a:lumMod val="50000"/>
                  </a:schemeClr>
                </a:solidFill>
              </a:rPr>
              <a:t>Density</a:t>
            </a:r>
            <a:endParaRPr lang="en-US" dirty="0">
              <a:solidFill>
                <a:schemeClr val="accent6">
                  <a:lumMod val="50000"/>
                </a:schemeClr>
              </a:solidFill>
            </a:endParaRPr>
          </a:p>
        </p:txBody>
      </p:sp>
      <p:cxnSp>
        <p:nvCxnSpPr>
          <p:cNvPr id="81" name="Straight Arrow Connector 80"/>
          <p:cNvCxnSpPr/>
          <p:nvPr/>
        </p:nvCxnSpPr>
        <p:spPr>
          <a:xfrm flipV="1">
            <a:off x="1897535" y="5646626"/>
            <a:ext cx="478117" cy="210518"/>
          </a:xfrm>
          <a:prstGeom prst="straightConnector1">
            <a:avLst/>
          </a:prstGeom>
          <a:ln>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8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47750" cy="885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638800" y="6172200"/>
            <a:ext cx="2895600" cy="400110"/>
          </a:xfrm>
          <a:prstGeom prst="rect">
            <a:avLst/>
          </a:prstGeom>
          <a:noFill/>
        </p:spPr>
        <p:txBody>
          <a:bodyPr wrap="square" rtlCol="0">
            <a:spAutoFit/>
          </a:bodyPr>
          <a:lstStyle/>
          <a:p>
            <a:r>
              <a:rPr lang="en-US" dirty="0" smtClean="0"/>
              <a:t>Knipp, 2013</a:t>
            </a:r>
            <a:endParaRPr lang="en-US" dirty="0"/>
          </a:p>
        </p:txBody>
      </p:sp>
    </p:spTree>
    <p:extLst>
      <p:ext uri="{BB962C8B-B14F-4D97-AF65-F5344CB8AC3E}">
        <p14:creationId xmlns:p14="http://schemas.microsoft.com/office/powerpoint/2010/main" val="312276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dropp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9700" y="101600"/>
            <a:ext cx="8866188" cy="634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41800258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8900"/>
            <a:ext cx="9144000" cy="668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4" name="AutoShape 2"/>
          <p:cNvSpPr>
            <a:spLocks/>
          </p:cNvSpPr>
          <p:nvPr/>
        </p:nvSpPr>
        <p:spPr bwMode="auto">
          <a:xfrm>
            <a:off x="2425700" y="174625"/>
            <a:ext cx="5083175" cy="914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r>
              <a:rPr lang="en-US" sz="2800">
                <a:solidFill>
                  <a:srgbClr val="FFFFFF"/>
                </a:solidFill>
              </a:rPr>
              <a:t>2012 March 7 X5.4/X1.3 Flares</a:t>
            </a:r>
          </a:p>
        </p:txBody>
      </p:sp>
      <p:sp>
        <p:nvSpPr>
          <p:cNvPr id="33795" name="AutoShape 3"/>
          <p:cNvSpPr>
            <a:spLocks/>
          </p:cNvSpPr>
          <p:nvPr/>
        </p:nvSpPr>
        <p:spPr bwMode="auto">
          <a:xfrm>
            <a:off x="117475" y="4610100"/>
            <a:ext cx="2120900" cy="889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406400"/>
            <a:r>
              <a:rPr lang="en-US" sz="2400">
                <a:solidFill>
                  <a:srgbClr val="FFFFFF"/>
                </a:solidFill>
                <a:latin typeface="Lucida Grande" charset="0"/>
                <a:cs typeface="Lucida Grande" charset="0"/>
                <a:sym typeface="Lucida Grande" charset="0"/>
              </a:rPr>
              <a:t>Solar Flare:</a:t>
            </a:r>
          </a:p>
          <a:p>
            <a:pPr defTabSz="406400"/>
            <a:r>
              <a:rPr lang="en-US" sz="1400">
                <a:solidFill>
                  <a:srgbClr val="FFFFFF"/>
                </a:solidFill>
                <a:latin typeface="Lucida Grande" charset="0"/>
                <a:cs typeface="Lucida Grande" charset="0"/>
                <a:sym typeface="Lucida Grande" charset="0"/>
              </a:rPr>
              <a:t>sudden brightening on the sun's surface</a:t>
            </a:r>
            <a:endParaRPr lang="en-US"/>
          </a:p>
        </p:txBody>
      </p:sp>
      <p:sp>
        <p:nvSpPr>
          <p:cNvPr id="33796" name="AutoShape 4"/>
          <p:cNvSpPr>
            <a:spLocks/>
          </p:cNvSpPr>
          <p:nvPr/>
        </p:nvSpPr>
        <p:spPr bwMode="auto">
          <a:xfrm>
            <a:off x="6386513" y="5846763"/>
            <a:ext cx="2427287" cy="939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1800">
                <a:solidFill>
                  <a:srgbClr val="FFFFFF"/>
                </a:solidFill>
              </a:rPr>
              <a:t>Most pronounced in x-ray and EUV</a:t>
            </a:r>
          </a:p>
        </p:txBody>
      </p:sp>
      <p:sp>
        <p:nvSpPr>
          <p:cNvPr id="33797" name="AutoShape 5"/>
          <p:cNvSpPr>
            <a:spLocks/>
          </p:cNvSpPr>
          <p:nvPr/>
        </p:nvSpPr>
        <p:spPr bwMode="auto">
          <a:xfrm>
            <a:off x="7004050" y="4241800"/>
            <a:ext cx="2560638" cy="1625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000">
                <a:solidFill>
                  <a:srgbClr val="FF40FF"/>
                </a:solidFill>
              </a:rPr>
              <a:t>Flares radiate throughout the electromagnetic spectrum</a:t>
            </a:r>
          </a:p>
        </p:txBody>
      </p:sp>
    </p:spTree>
    <p:extLst>
      <p:ext uri="{BB962C8B-B14F-4D97-AF65-F5344CB8AC3E}">
        <p14:creationId xmlns:p14="http://schemas.microsoft.com/office/powerpoint/2010/main" val="37369964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body" idx="1"/>
          </p:nvPr>
        </p:nvSpPr>
        <p:spPr>
          <a:xfrm>
            <a:off x="444500" y="825500"/>
            <a:ext cx="8255000" cy="5141003"/>
          </a:xfrm>
          <a:noFill/>
        </p:spPr>
        <p:txBody>
          <a:bodyPr>
            <a:normAutofit lnSpcReduction="10000"/>
          </a:bodyPr>
          <a:lstStyle/>
          <a:p>
            <a:pPr marL="730250" indent="-514350" defTabSz="914400">
              <a:spcBef>
                <a:spcPts val="3300"/>
              </a:spcBef>
              <a:buClr>
                <a:srgbClr val="FFFFFF"/>
              </a:buClr>
              <a:buSzPct val="171000"/>
              <a:buFont typeface="+mj-lt"/>
              <a:buAutoNum type="arabicPeriod"/>
            </a:pPr>
            <a:r>
              <a:rPr lang="en-US" sz="2800" b="1" dirty="0">
                <a:latin typeface="Helvetica"/>
                <a:cs typeface="Helvetica"/>
                <a:sym typeface="Helvetica" charset="0"/>
              </a:rPr>
              <a:t>Cause radio blackout through changing the structures/composition of the ionosphere (sudden </a:t>
            </a:r>
            <a:r>
              <a:rPr lang="en-US" sz="2800" b="1" dirty="0" err="1">
                <a:latin typeface="Helvetica"/>
                <a:cs typeface="Helvetica"/>
                <a:sym typeface="Helvetica" charset="0"/>
              </a:rPr>
              <a:t>ionospheric</a:t>
            </a:r>
            <a:r>
              <a:rPr lang="en-US" sz="2800" b="1" dirty="0">
                <a:latin typeface="Helvetica"/>
                <a:cs typeface="Helvetica"/>
                <a:sym typeface="Helvetica" charset="0"/>
              </a:rPr>
              <a:t> disturbances) – x ray and EUV emissions, lasting minutes to hours and dayside</a:t>
            </a:r>
          </a:p>
          <a:p>
            <a:pPr marL="730250" indent="-514350" defTabSz="914400">
              <a:spcBef>
                <a:spcPts val="3300"/>
              </a:spcBef>
              <a:buClr>
                <a:srgbClr val="FFFFFF"/>
              </a:buClr>
              <a:buSzPct val="171000"/>
              <a:buFont typeface="+mj-lt"/>
              <a:buAutoNum type="arabicPeriod"/>
            </a:pPr>
            <a:r>
              <a:rPr lang="en-US" sz="2800" b="1" dirty="0">
                <a:latin typeface="Helvetica"/>
                <a:cs typeface="Helvetica"/>
              </a:rPr>
              <a:t>Affect radio comm., GPS, directly by its radio noises at different wavelengths</a:t>
            </a:r>
          </a:p>
          <a:p>
            <a:pPr marL="730250" indent="-514350" defTabSz="914400">
              <a:spcBef>
                <a:spcPts val="3300"/>
              </a:spcBef>
              <a:buClr>
                <a:srgbClr val="FFFFFF"/>
              </a:buClr>
              <a:buSzPct val="171000"/>
              <a:buFont typeface="+mj-lt"/>
              <a:buAutoNum type="arabicPeriod"/>
            </a:pPr>
            <a:r>
              <a:rPr lang="en-US" sz="2800" b="1" dirty="0">
                <a:latin typeface="Helvetica"/>
                <a:cs typeface="Helvetica"/>
              </a:rPr>
              <a:t>Contribute to </a:t>
            </a:r>
            <a:r>
              <a:rPr lang="en-US" sz="2800" b="1" dirty="0" smtClean="0">
                <a:latin typeface="Helvetica"/>
                <a:cs typeface="Helvetica"/>
              </a:rPr>
              <a:t>SEP (solar energetic particles) </a:t>
            </a:r>
            <a:r>
              <a:rPr lang="en-US" sz="2800" b="1" dirty="0">
                <a:latin typeface="Helvetica"/>
                <a:cs typeface="Helvetica"/>
              </a:rPr>
              <a:t>– </a:t>
            </a:r>
            <a:r>
              <a:rPr lang="en-US" sz="2800" b="1" dirty="0" smtClean="0">
                <a:latin typeface="Helvetica"/>
                <a:cs typeface="Helvetica"/>
              </a:rPr>
              <a:t>proton/ion radiation</a:t>
            </a:r>
            <a:r>
              <a:rPr lang="en-US" sz="2800" b="1" dirty="0">
                <a:latin typeface="Helvetica"/>
                <a:cs typeface="Helvetica"/>
              </a:rPr>
              <a:t> </a:t>
            </a:r>
            <a:r>
              <a:rPr lang="en-US" sz="2800" b="1" dirty="0" smtClean="0">
                <a:latin typeface="Helvetica"/>
                <a:cs typeface="Helvetica"/>
              </a:rPr>
              <a:t>(lasting </a:t>
            </a:r>
            <a:r>
              <a:rPr lang="en-US" sz="2800" b="1" dirty="0">
                <a:latin typeface="Helvetica"/>
                <a:cs typeface="Helvetica"/>
              </a:rPr>
              <a:t>a couple of </a:t>
            </a:r>
            <a:r>
              <a:rPr lang="en-US" sz="2800" b="1" dirty="0" smtClean="0">
                <a:latin typeface="Helvetica"/>
                <a:cs typeface="Helvetica"/>
              </a:rPr>
              <a:t>days)</a:t>
            </a:r>
            <a:endParaRPr lang="en-US" b="1" dirty="0">
              <a:latin typeface="Helvetica"/>
              <a:cs typeface="Helvetica"/>
            </a:endParaRPr>
          </a:p>
        </p:txBody>
      </p:sp>
      <p:sp>
        <p:nvSpPr>
          <p:cNvPr id="35842" name="AutoShape 2"/>
          <p:cNvSpPr>
            <a:spLocks/>
          </p:cNvSpPr>
          <p:nvPr/>
        </p:nvSpPr>
        <p:spPr bwMode="auto">
          <a:xfrm>
            <a:off x="1625600" y="101600"/>
            <a:ext cx="4957763" cy="7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en-US" sz="4400">
                <a:solidFill>
                  <a:srgbClr val="FFFFFF"/>
                </a:solidFill>
              </a:rPr>
              <a:t>Flare: SWx impacts</a:t>
            </a:r>
            <a:endParaRPr lang="en-US"/>
          </a:p>
        </p:txBody>
      </p:sp>
    </p:spTree>
    <p:extLst>
      <p:ext uri="{BB962C8B-B14F-4D97-AF65-F5344CB8AC3E}">
        <p14:creationId xmlns:p14="http://schemas.microsoft.com/office/powerpoint/2010/main" val="27030378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608013" y="1847850"/>
            <a:ext cx="8596312" cy="3059113"/>
          </a:xfrm>
        </p:spPr>
        <p:txBody>
          <a:bodyPr/>
          <a:lstStyle/>
          <a:p>
            <a:pPr marL="0"/>
            <a:r>
              <a:rPr lang="en-US" sz="6000"/>
              <a:t>Coronal Mass Ejections (CMEs)</a:t>
            </a:r>
            <a:endParaRPr lang="en-US"/>
          </a:p>
        </p:txBody>
      </p:sp>
      <p:sp>
        <p:nvSpPr>
          <p:cNvPr id="36866" name="AutoShape 2"/>
          <p:cNvSpPr>
            <a:spLocks/>
          </p:cNvSpPr>
          <p:nvPr/>
        </p:nvSpPr>
        <p:spPr bwMode="auto">
          <a:xfrm>
            <a:off x="8940800" y="6667500"/>
            <a:ext cx="203200"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r" defTabSz="914400"/>
            <a:fld id="{D56E9CE4-9B88-4C4E-ABC4-74DB718AC36B}" type="slidenum">
              <a:rPr lang="en-US" sz="800" b="1">
                <a:latin typeface="Arial" charset="0"/>
                <a:cs typeface="Arial" charset="0"/>
                <a:sym typeface="Arial" charset="0"/>
              </a:rPr>
              <a:pPr algn="r" defTabSz="914400"/>
              <a:t>7</a:t>
            </a:fld>
            <a:endParaRPr lang="en-US"/>
          </a:p>
        </p:txBody>
      </p:sp>
    </p:spTree>
    <p:extLst>
      <p:ext uri="{BB962C8B-B14F-4D97-AF65-F5344CB8AC3E}">
        <p14:creationId xmlns:p14="http://schemas.microsoft.com/office/powerpoint/2010/main" val="375890935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1"/>
          <p:cNvSpPr>
            <a:spLocks/>
          </p:cNvSpPr>
          <p:nvPr/>
        </p:nvSpPr>
        <p:spPr bwMode="auto">
          <a:xfrm>
            <a:off x="3259138" y="423863"/>
            <a:ext cx="1355725" cy="77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ctr"/>
            <a:r>
              <a:rPr lang="en-US" sz="4400">
                <a:solidFill>
                  <a:srgbClr val="800000"/>
                </a:solidFill>
              </a:rPr>
              <a:t>CME</a:t>
            </a:r>
            <a:endParaRPr lang="en-US">
              <a:solidFill>
                <a:srgbClr val="800000"/>
              </a:solidFill>
            </a:endParaRPr>
          </a:p>
        </p:txBody>
      </p:sp>
      <p:sp>
        <p:nvSpPr>
          <p:cNvPr id="37890" name="AutoShape 2"/>
          <p:cNvSpPr>
            <a:spLocks/>
          </p:cNvSpPr>
          <p:nvPr/>
        </p:nvSpPr>
        <p:spPr bwMode="auto">
          <a:xfrm>
            <a:off x="415925" y="1766888"/>
            <a:ext cx="8310563" cy="299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373063" indent="-373063">
              <a:buSzPct val="50000"/>
              <a:buFontTx/>
              <a:buBlip>
                <a:blip r:embed="rId3"/>
              </a:buBlip>
            </a:pPr>
            <a:r>
              <a:rPr lang="en-US" sz="3200" dirty="0">
                <a:solidFill>
                  <a:srgbClr val="800000"/>
                </a:solidFill>
              </a:rPr>
              <a:t>Massive burst of solar </a:t>
            </a:r>
            <a:r>
              <a:rPr lang="en-US" sz="3200" dirty="0" smtClean="0">
                <a:solidFill>
                  <a:srgbClr val="800000"/>
                </a:solidFill>
              </a:rPr>
              <a:t>materials/charged particles </a:t>
            </a:r>
            <a:r>
              <a:rPr lang="en-US" sz="3200" dirty="0">
                <a:solidFill>
                  <a:srgbClr val="800000"/>
                </a:solidFill>
              </a:rPr>
              <a:t>and magnetic field/flux into the interplanetary space: 10^15 g</a:t>
            </a:r>
          </a:p>
          <a:p>
            <a:pPr marL="373063" indent="-373063">
              <a:buSzPct val="50000"/>
              <a:buFontTx/>
              <a:buBlip>
                <a:blip r:embed="rId3"/>
              </a:buBlip>
            </a:pPr>
            <a:r>
              <a:rPr lang="en-US" sz="3200" dirty="0">
                <a:solidFill>
                  <a:srgbClr val="800000"/>
                </a:solidFill>
              </a:rPr>
              <a:t>Kinetic energy 10^32 </a:t>
            </a:r>
            <a:r>
              <a:rPr lang="en-US" sz="3200" dirty="0" smtClean="0">
                <a:solidFill>
                  <a:srgbClr val="800000"/>
                </a:solidFill>
              </a:rPr>
              <a:t>erg (1 erg  = 10^-7 joules)</a:t>
            </a:r>
            <a:endParaRPr lang="en-US" sz="3200" dirty="0">
              <a:solidFill>
                <a:srgbClr val="800000"/>
              </a:solidFill>
            </a:endParaRPr>
          </a:p>
          <a:p>
            <a:pPr marL="373063" indent="-373063">
              <a:buSzPct val="50000"/>
              <a:buFontTx/>
              <a:buBlip>
                <a:blip r:embed="rId3"/>
              </a:buBlip>
            </a:pPr>
            <a:r>
              <a:rPr lang="en-US" sz="3200" dirty="0">
                <a:solidFill>
                  <a:srgbClr val="800000"/>
                </a:solidFill>
              </a:rPr>
              <a:t>Yashiro et al. (2006) find that virtually all X-class flares have accompanying CMEs</a:t>
            </a:r>
            <a:endParaRPr lang="en-US" dirty="0">
              <a:solidFill>
                <a:srgbClr val="800000"/>
              </a:solidFill>
            </a:endParaRPr>
          </a:p>
        </p:txBody>
      </p:sp>
    </p:spTree>
    <p:extLst>
      <p:ext uri="{BB962C8B-B14F-4D97-AF65-F5344CB8AC3E}">
        <p14:creationId xmlns:p14="http://schemas.microsoft.com/office/powerpoint/2010/main" val="8779491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1"/>
          <p:cNvSpPr>
            <a:spLocks/>
          </p:cNvSpPr>
          <p:nvPr/>
        </p:nvSpPr>
        <p:spPr bwMode="auto">
          <a:xfrm>
            <a:off x="1725613" y="220663"/>
            <a:ext cx="4851400" cy="76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200" b="1" dirty="0"/>
              <a:t>CME viewed by coronagraph imagers</a:t>
            </a:r>
          </a:p>
        </p:txBody>
      </p:sp>
      <p:pic>
        <p:nvPicPr>
          <p:cNvPr id="39938"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075"/>
            <a:ext cx="9144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9939" name="AutoShape 3"/>
          <p:cNvSpPr>
            <a:spLocks/>
          </p:cNvSpPr>
          <p:nvPr/>
        </p:nvSpPr>
        <p:spPr bwMode="auto">
          <a:xfrm>
            <a:off x="365325" y="4184478"/>
            <a:ext cx="8158927" cy="1921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marL="457200" indent="-457200">
              <a:buSzPct val="50000"/>
              <a:buFont typeface="Wingdings" charset="2"/>
              <a:buChar char="v"/>
            </a:pPr>
            <a:r>
              <a:rPr lang="en-US" sz="2800" b="1" dirty="0">
                <a:solidFill>
                  <a:srgbClr val="0000FF"/>
                </a:solidFill>
              </a:rPr>
              <a:t>Eclipses allow corona to be better viewed</a:t>
            </a:r>
          </a:p>
          <a:p>
            <a:pPr marL="901700" lvl="1" indent="-457200">
              <a:buSzPct val="50000"/>
              <a:buFont typeface="Wingdings" charset="2"/>
              <a:buChar char="v"/>
            </a:pPr>
            <a:r>
              <a:rPr lang="en-US" sz="2800" b="1" dirty="0">
                <a:solidFill>
                  <a:srgbClr val="0000FF"/>
                </a:solidFill>
              </a:rPr>
              <a:t>Does not happen often</a:t>
            </a:r>
          </a:p>
          <a:p>
            <a:pPr marL="457200" indent="-457200">
              <a:buSzPct val="50000"/>
              <a:buFont typeface="Wingdings" charset="2"/>
              <a:buChar char="v"/>
            </a:pPr>
            <a:r>
              <a:rPr lang="en-US" sz="2800" b="1" dirty="0">
                <a:solidFill>
                  <a:srgbClr val="0000FF"/>
                </a:solidFill>
              </a:rPr>
              <a:t>Modern coronagraph imager  is inspired by that: </a:t>
            </a:r>
            <a:r>
              <a:rPr lang="en-US" sz="2800" b="1" dirty="0" smtClean="0">
                <a:solidFill>
                  <a:srgbClr val="0000FF"/>
                </a:solidFill>
              </a:rPr>
              <a:t>occulting </a:t>
            </a:r>
            <a:r>
              <a:rPr lang="en-US" sz="2800" b="1" dirty="0">
                <a:solidFill>
                  <a:srgbClr val="0000FF"/>
                </a:solidFill>
              </a:rPr>
              <a:t>disk blocks the bright sun so we can observe corona features better</a:t>
            </a:r>
          </a:p>
        </p:txBody>
      </p:sp>
    </p:spTree>
    <p:extLst>
      <p:ext uri="{BB962C8B-B14F-4D97-AF65-F5344CB8AC3E}">
        <p14:creationId xmlns:p14="http://schemas.microsoft.com/office/powerpoint/2010/main" val="4826165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1673</TotalTime>
  <Words>2381</Words>
  <Application>Microsoft Macintosh PowerPoint</Application>
  <PresentationFormat>On-screen Show (4:3)</PresentationFormat>
  <Paragraphs>286</Paragraphs>
  <Slides>39</Slides>
  <Notes>16</Notes>
  <HiddenSlides>0</HiddenSlides>
  <MMClips>1</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Main Drivers of Space weather: Flares/CMEs/high speed solar wind streams</vt:lpstr>
      <vt:lpstr>Solar Flares radiation across the electromagnetic spectrum most pronounced in EUV (extreme ultraviolet) and soft X-ray</vt:lpstr>
      <vt:lpstr>PowerPoint Presentation</vt:lpstr>
      <vt:lpstr>PowerPoint Presentation</vt:lpstr>
      <vt:lpstr>PowerPoint Presentation</vt:lpstr>
      <vt:lpstr>Coronal Mass Ejections (CMEs)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In-situ signatures of CME and CIR HSS at L1 (Lagrangian 1)</vt:lpstr>
      <vt:lpstr>Lagrangian points</vt:lpstr>
      <vt:lpstr>PowerPoint Presentation</vt:lpstr>
      <vt:lpstr>PowerPoint Presentation</vt:lpstr>
      <vt:lpstr>PowerPoint Presentation</vt:lpstr>
      <vt:lpstr>PowerPoint Presentation</vt:lpstr>
      <vt:lpstr>Space Weather in a nutshell</vt:lpstr>
      <vt:lpstr>Space Weather Overview</vt:lpstr>
      <vt:lpstr>PowerPoint Presentation</vt:lpstr>
      <vt:lpstr>  SWx Impacts on Satellites Electronics/Components hazards presented by the radiation and plasma environment in space  </vt:lpstr>
      <vt:lpstr>Effects on Satellite Orbit</vt:lpstr>
      <vt:lpstr>Effects on Satellite Communication</vt:lpstr>
      <vt:lpstr>Environment Hazards for different orbits</vt:lpstr>
      <vt:lpstr>PowerPoint Presentation</vt:lpstr>
      <vt:lpstr>PowerPoint Presentation</vt:lpstr>
      <vt:lpstr>         Energy Flow to the Thermosphere</vt:lpstr>
      <vt:lpstr>PowerPoint Presentation</vt:lpstr>
      <vt:lpstr>Tsunami’s impact on the ionosphere-thermosphere</vt:lpstr>
      <vt:lpstr>Solar /Solar Wind Energy Deposition</vt:lpstr>
      <vt:lpstr>Summary</vt:lpstr>
      <vt:lpstr>Flare impact on neutral density (sat. drag)</vt:lpstr>
      <vt:lpstr>CHAMP Density Extrapolated   to 400 km (ng/m3)</vt:lpstr>
    </vt:vector>
  </TitlesOfParts>
  <Company>NASA/GSFC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Weather (all in one)</dc:title>
  <dc:creator>Yihua Zheng</dc:creator>
  <cp:lastModifiedBy>Yihua Zheng</cp:lastModifiedBy>
  <cp:revision>150</cp:revision>
  <dcterms:created xsi:type="dcterms:W3CDTF">2013-09-23T02:24:33Z</dcterms:created>
  <dcterms:modified xsi:type="dcterms:W3CDTF">2016-02-03T19:39:20Z</dcterms:modified>
</cp:coreProperties>
</file>