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716" r:id="rId2"/>
    <p:sldId id="703" r:id="rId3"/>
    <p:sldId id="623" r:id="rId4"/>
    <p:sldId id="717" r:id="rId5"/>
    <p:sldId id="704" r:id="rId6"/>
    <p:sldId id="669" r:id="rId7"/>
    <p:sldId id="706" r:id="rId8"/>
    <p:sldId id="677" r:id="rId9"/>
    <p:sldId id="697" r:id="rId10"/>
    <p:sldId id="698" r:id="rId11"/>
    <p:sldId id="699" r:id="rId12"/>
    <p:sldId id="676" r:id="rId13"/>
    <p:sldId id="700" r:id="rId14"/>
    <p:sldId id="720" r:id="rId15"/>
    <p:sldId id="692" r:id="rId16"/>
    <p:sldId id="702" r:id="rId17"/>
    <p:sldId id="681" r:id="rId18"/>
    <p:sldId id="694" r:id="rId19"/>
    <p:sldId id="695" r:id="rId20"/>
    <p:sldId id="683" r:id="rId21"/>
    <p:sldId id="696" r:id="rId22"/>
    <p:sldId id="714" r:id="rId23"/>
    <p:sldId id="715" r:id="rId24"/>
    <p:sldId id="693" r:id="rId25"/>
    <p:sldId id="686" r:id="rId26"/>
    <p:sldId id="718" r:id="rId27"/>
    <p:sldId id="688" r:id="rId28"/>
    <p:sldId id="687" r:id="rId29"/>
    <p:sldId id="690" r:id="rId30"/>
    <p:sldId id="689" r:id="rId31"/>
    <p:sldId id="655" r:id="rId32"/>
    <p:sldId id="617" r:id="rId33"/>
    <p:sldId id="616" r:id="rId34"/>
    <p:sldId id="624" r:id="rId35"/>
    <p:sldId id="713" r:id="rId36"/>
    <p:sldId id="672" r:id="rId37"/>
    <p:sldId id="684" r:id="rId38"/>
    <p:sldId id="678" r:id="rId39"/>
    <p:sldId id="705" r:id="rId40"/>
    <p:sldId id="719" r:id="rId4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4660"/>
  </p:normalViewPr>
  <p:slideViewPr>
    <p:cSldViewPr>
      <p:cViewPr>
        <p:scale>
          <a:sx n="100" d="100"/>
          <a:sy n="100" d="100"/>
        </p:scale>
        <p:origin x="-76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
    </p:cViewPr>
  </p:sorterViewPr>
  <p:notesViewPr>
    <p:cSldViewPr>
      <p:cViewPr varScale="1">
        <p:scale>
          <a:sx n="57" d="100"/>
          <a:sy n="57" d="100"/>
        </p:scale>
        <p:origin x="-3304" y="-1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p14="http://schemas.microsoft.com/office/powerpoint/2010/main"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p14="http://schemas.microsoft.com/office/powerpoint/2010/main"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solarmonitor.org/region.php?date=20120927&amp;region=11577"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SEP intensity is usually measured in</a:t>
            </a:r>
            <a:r>
              <a:rPr lang="en-US" baseline="0" dirty="0" smtClean="0"/>
              <a:t> differential flux, differential energy flux or </a:t>
            </a:r>
            <a:r>
              <a:rPr lang="en-US" baseline="0" dirty="0" err="1" smtClean="0"/>
              <a:t>fluence</a:t>
            </a:r>
            <a:endParaRPr lang="en-US" dirty="0" smtClean="0"/>
          </a:p>
          <a:p>
            <a:endParaRPr lang="en-US" dirty="0" smtClean="0"/>
          </a:p>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 intensity is usually measured in</a:t>
            </a:r>
            <a:r>
              <a:rPr lang="en-US" baseline="0" dirty="0" smtClean="0"/>
              <a:t> differential flux, differential energy flux or </a:t>
            </a:r>
            <a:r>
              <a:rPr lang="en-US" baseline="0" dirty="0" err="1" smtClean="0"/>
              <a:t>fluence</a:t>
            </a:r>
            <a:endParaRPr lang="en-US" baseline="0" dirty="0" smtClean="0"/>
          </a:p>
          <a:p>
            <a:endParaRPr lang="en-US" baseline="0" dirty="0" smtClean="0"/>
          </a:p>
          <a:p>
            <a:r>
              <a:rPr lang="en-US" baseline="0" dirty="0" smtClean="0"/>
              <a:t>The extreme values of SEP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16</a:t>
            </a:fld>
            <a:endParaRPr lang="en-US"/>
          </a:p>
        </p:txBody>
      </p:sp>
    </p:spTree>
    <p:extLst>
      <p:ext uri="{BB962C8B-B14F-4D97-AF65-F5344CB8AC3E}">
        <p14:creationId xmlns:p14="http://schemas.microsoft.com/office/powerpoint/2010/main" val="350485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SEPs are in images, for example, coronagraphs.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NOAA/SWPC’s classification</a:t>
            </a:r>
            <a:r>
              <a:rPr lang="en-US" baseline="0" dirty="0" smtClean="0"/>
              <a:t> of SEP events</a:t>
            </a:r>
            <a:r>
              <a:rPr lang="en-US" baseline="0" dirty="0"/>
              <a:t> </a:t>
            </a:r>
            <a:r>
              <a:rPr lang="en-US" baseline="0" dirty="0" smtClean="0"/>
              <a:t>– based on the flux level of the &gt;10 MeV integral proton flux level. </a:t>
            </a:r>
          </a:p>
          <a:p>
            <a:endParaRPr lang="en-US" baseline="0" dirty="0" smtClean="0"/>
          </a:p>
          <a:p>
            <a:r>
              <a:rPr lang="en-US" baseline="0" dirty="0" smtClean="0"/>
              <a:t>Note: this is a simplified classification system. Impacts depend on multiple factors, such as spectra of an event.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humans in space, higher energy particles are more relevant. The &gt;100 MeV proton</a:t>
            </a:r>
            <a:r>
              <a:rPr lang="en-US" baseline="0" dirty="0" smtClean="0"/>
              <a:t> flux is used.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20</a:t>
            </a:fld>
            <a:endParaRPr lang="en-US"/>
          </a:p>
        </p:txBody>
      </p:sp>
    </p:spTree>
    <p:extLst>
      <p:ext uri="{BB962C8B-B14F-4D97-AF65-F5344CB8AC3E}">
        <p14:creationId xmlns:p14="http://schemas.microsoft.com/office/powerpoint/2010/main" val="163325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The earliest detection of SEPs by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Forbush</a:t>
            </a:r>
            <a:r>
              <a:rPr lang="en-US" sz="1200" kern="1200" dirty="0" smtClean="0">
                <a:solidFill>
                  <a:schemeClr val="tx1"/>
                </a:solidFill>
                <a:effectLst/>
                <a:latin typeface="Times New Roman" charset="0"/>
                <a:ea typeface="ＭＳ Ｐゴシック" pitchFamily="-65" charset="-128"/>
                <a:cs typeface="ＭＳ Ｐゴシック" pitchFamily="-65" charset="-128"/>
              </a:rPr>
              <a:t> (1946) led to the term ‘solar cosmic rays’.  With what we know now about physical processes involved in the generation, acceleration and transport of GCRs and SEPs, the similarities in their initial names are more than just superficial. SEPs are usually associated with solar eruptions such as flares and Coronal Mass Ejections (CMEs).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Besides similarities, there are number of differences. GCRs have energies ( 10^8 – 10^20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much higher than SEPs ( 10^6 – 10^10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GCRs ions are typically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a:t>
            </a:r>
            <a:r>
              <a:rPr lang="en-US" sz="1200"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giga</a:t>
            </a:r>
            <a:r>
              <a:rPr lang="en-US" sz="1200" kern="1200" dirty="0" smtClean="0">
                <a:solidFill>
                  <a:schemeClr val="tx1"/>
                </a:solidFill>
                <a:effectLst/>
                <a:latin typeface="Times New Roman" charset="0"/>
                <a:ea typeface="ＭＳ Ｐゴシック" pitchFamily="-65" charset="-128"/>
                <a:cs typeface="ＭＳ Ｐゴシック" pitchFamily="-65" charset="-128"/>
              </a:rPr>
              <a:t> electron volt) and above while SEP ions are in the energy range of a few MeV to hundreds MeV. For some extreme SEP events, ions can be accelerated to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GeVs</a:t>
            </a:r>
            <a:r>
              <a:rPr lang="en-US" sz="1200" kern="1200" dirty="0" smtClean="0">
                <a:solidFill>
                  <a:schemeClr val="tx1"/>
                </a:solidFill>
                <a:effectLst/>
                <a:latin typeface="Times New Roman" charset="0"/>
                <a:ea typeface="ＭＳ Ｐゴシック" pitchFamily="-65" charset="-128"/>
                <a:cs typeface="ＭＳ Ｐゴシック" pitchFamily="-65" charset="-128"/>
              </a:rPr>
              <a:t> and higher.  In the near-Earth’s environment, GCR flux is at continuous background levels while SEP fluxes are highly dynamic and can vary several orders of magnitude in a short timescale. During large solar energetic particle (SEP) events the intensity of &gt;100 MeV protons hitting the upper atmosphere can be &gt;1000 times that of GCR protons. </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a:t>
            </a:fld>
            <a:endParaRPr lang="en-US"/>
          </a:p>
        </p:txBody>
      </p:sp>
    </p:spTree>
    <p:extLst>
      <p:ext uri="{BB962C8B-B14F-4D97-AF65-F5344CB8AC3E}">
        <p14:creationId xmlns:p14="http://schemas.microsoft.com/office/powerpoint/2010/main" val="3726757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Intensity: X2.2 class</a:t>
            </a:r>
            <a:br>
              <a:rPr lang="en-US" dirty="0" smtClean="0"/>
            </a:br>
            <a:r>
              <a:rPr lang="en-US" dirty="0" smtClean="0"/>
              <a:t>Source region S16E26 (12297) </a:t>
            </a:r>
          </a:p>
          <a:p>
            <a:endParaRPr lang="en-US" dirty="0" smtClean="0"/>
          </a:p>
          <a:p>
            <a:r>
              <a:rPr lang="en-US" dirty="0" smtClean="0"/>
              <a:t>SEP prediction</a:t>
            </a:r>
            <a:r>
              <a:rPr lang="en-US" baseline="0" dirty="0" smtClean="0"/>
              <a:t> – characterization of active regions, not so accurate/reliable</a:t>
            </a:r>
          </a:p>
          <a:p>
            <a:endParaRPr lang="en-US" baseline="0" dirty="0" smtClean="0"/>
          </a:p>
          <a:p>
            <a:r>
              <a:rPr lang="en-US" baseline="0" dirty="0" smtClean="0"/>
              <a:t>This event: strong flare – little enhancement in SEP fluxes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22</a:t>
            </a:fld>
            <a:endParaRPr lang="en-US"/>
          </a:p>
        </p:txBody>
      </p:sp>
    </p:spTree>
    <p:extLst>
      <p:ext uri="{BB962C8B-B14F-4D97-AF65-F5344CB8AC3E}">
        <p14:creationId xmlns:p14="http://schemas.microsoft.com/office/powerpoint/2010/main" val="156317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a:t>
            </a:r>
            <a:r>
              <a:rPr lang="nl-NL" baseline="0" dirty="0" smtClean="0"/>
              <a:t> </a:t>
            </a:r>
            <a:r>
              <a:rPr lang="nl-NL" dirty="0" smtClean="0"/>
              <a:t>long </a:t>
            </a:r>
            <a:r>
              <a:rPr lang="nl-NL" dirty="0" err="1" smtClean="0"/>
              <a:t>duration</a:t>
            </a:r>
            <a:r>
              <a:rPr lang="nl-NL" baseline="0" dirty="0" smtClean="0"/>
              <a:t> event   N09W32</a:t>
            </a:r>
          </a:p>
          <a:p>
            <a:endParaRPr lang="nl-NL" baseline="0" dirty="0" smtClean="0"/>
          </a:p>
          <a:p>
            <a:r>
              <a:rPr lang="nl-NL" baseline="0" dirty="0" err="1" smtClean="0"/>
              <a:t>This</a:t>
            </a:r>
            <a:r>
              <a:rPr lang="nl-NL" baseline="0" dirty="0" smtClean="0"/>
              <a:t> C-class </a:t>
            </a:r>
            <a:r>
              <a:rPr lang="nl-NL" baseline="0" dirty="0" err="1" smtClean="0"/>
              <a:t>flare</a:t>
            </a:r>
            <a:r>
              <a:rPr lang="nl-NL" baseline="0" dirty="0" smtClean="0"/>
              <a:t> </a:t>
            </a:r>
            <a:r>
              <a:rPr lang="nl-NL" baseline="0" dirty="0" err="1" smtClean="0"/>
              <a:t>and</a:t>
            </a:r>
            <a:r>
              <a:rPr lang="nl-NL" baseline="0" dirty="0" smtClean="0"/>
              <a:t> CME </a:t>
            </a:r>
            <a:r>
              <a:rPr lang="nl-NL" baseline="0" dirty="0" err="1" smtClean="0"/>
              <a:t>result</a:t>
            </a:r>
            <a:r>
              <a:rPr lang="nl-NL" baseline="0" dirty="0" smtClean="0"/>
              <a:t> in a SEP event at STEREO A </a:t>
            </a:r>
            <a:r>
              <a:rPr lang="nl-NL" baseline="0" dirty="0" err="1" smtClean="0"/>
              <a:t>and</a:t>
            </a:r>
            <a:r>
              <a:rPr lang="nl-NL" baseline="0" dirty="0" smtClean="0"/>
              <a:t> Earth</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nl-NL" baseline="0" dirty="0" smtClean="0"/>
          </a:p>
          <a:p>
            <a:endParaRPr lang="nl-NL" baseline="0"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extLst>
      <p:ext uri="{BB962C8B-B14F-4D97-AF65-F5344CB8AC3E}">
        <p14:creationId xmlns:p14="http://schemas.microsoft.com/office/powerpoint/2010/main" val="1224183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are speaking about one specific</a:t>
            </a:r>
            <a:r>
              <a:rPr lang="en-US" baseline="0" dirty="0" smtClean="0"/>
              <a:t> location in the </a:t>
            </a:r>
            <a:r>
              <a:rPr lang="en-US" baseline="0" dirty="0" err="1" smtClean="0"/>
              <a:t>heliosphere</a:t>
            </a:r>
            <a:r>
              <a:rPr lang="en-US" baseline="0" dirty="0" smtClean="0"/>
              <a:t>, for example, just at the Earth, then d</a:t>
            </a:r>
            <a:r>
              <a:rPr lang="en-US" dirty="0" smtClean="0"/>
              <a:t>uring solar minimum, there can be only a few or even none</a:t>
            </a:r>
            <a:r>
              <a:rPr lang="en-US" baseline="0" dirty="0" smtClean="0"/>
              <a:t> in a year. During higher activity times, there can be about one per month or so.</a:t>
            </a:r>
          </a:p>
          <a:p>
            <a:r>
              <a:rPr lang="en-US" baseline="0" dirty="0" smtClean="0"/>
              <a:t>However, there can be many more SEP events happening at other locations, or that we simply are not measuring – remember how that sometimes events can be focused in space! </a:t>
            </a:r>
            <a:endParaRPr lang="en-US" dirty="0" smtClean="0"/>
          </a:p>
          <a:p>
            <a:r>
              <a:rPr lang="en-US" dirty="0" smtClean="0"/>
              <a:t>With only</a:t>
            </a:r>
            <a:r>
              <a:rPr lang="en-US" baseline="0" dirty="0" smtClean="0"/>
              <a:t> four events in the first 5 months of 2013, things are a little more quiet than we would have guessed.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D7E6FDA-5325-44F7-B4F7-C99905D2D563}" type="slidenum">
              <a:rPr lang="en-US"/>
              <a:pPr/>
              <a:t>26</a:t>
            </a:fld>
            <a:endParaRPr lang="en-US"/>
          </a:p>
        </p:txBody>
      </p:sp>
      <p:sp>
        <p:nvSpPr>
          <p:cNvPr id="61441" name="Rectangle 1"/>
          <p:cNvSpPr txBox="1">
            <a:spLocks noGrp="1" noRot="1" noChangeAspect="1" noChangeArrowheads="1"/>
          </p:cNvSpPr>
          <p:nvPr>
            <p:ph type="sldImg"/>
          </p:nvPr>
        </p:nvSpPr>
        <p:spPr bwMode="auto">
          <a:xfrm>
            <a:off x="1181100" y="706438"/>
            <a:ext cx="4648200" cy="3486150"/>
          </a:xfrm>
          <a:prstGeom prst="rect">
            <a:avLst/>
          </a:prstGeom>
          <a:solidFill>
            <a:srgbClr val="FFFFFF"/>
          </a:solidFill>
          <a:ln>
            <a:solidFill>
              <a:srgbClr val="000000"/>
            </a:solidFill>
            <a:miter lim="800000"/>
            <a:headEnd/>
            <a:tailEnd/>
          </a:ln>
        </p:spPr>
      </p:sp>
      <p:sp>
        <p:nvSpPr>
          <p:cNvPr id="61442" name="Rectangle 2"/>
          <p:cNvSpPr txBox="1">
            <a:spLocks noGrp="1" noChangeArrowheads="1"/>
          </p:cNvSpPr>
          <p:nvPr>
            <p:ph type="body" idx="1"/>
          </p:nvPr>
        </p:nvSpPr>
        <p:spPr bwMode="auto">
          <a:xfrm>
            <a:off x="701613" y="4414910"/>
            <a:ext cx="5608607" cy="4183086"/>
          </a:xfrm>
          <a:prstGeom prst="rect">
            <a:avLst/>
          </a:prstGeom>
          <a:noFill/>
          <a:ln cap="flat">
            <a:round/>
            <a:headEnd/>
            <a:tailEnd/>
          </a:ln>
        </p:spPr>
        <p:txBody>
          <a:bodyPr wrap="none" anchor="ctr"/>
          <a:lstStyle/>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profile of a proton event depends on the longitude of the solar event relative to the observer.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The major controlling agent is the existence of an interplanetary (IP) shock.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1" dirty="0" smtClean="0">
                <a:solidFill>
                  <a:schemeClr val="tx2"/>
                </a:solidFill>
              </a:rPr>
              <a:t>Cane and </a:t>
            </a:r>
            <a:r>
              <a:rPr lang="en-US" sz="1200" b="0" i="1" dirty="0" err="1" smtClean="0">
                <a:solidFill>
                  <a:schemeClr val="tx2"/>
                </a:solidFill>
              </a:rPr>
              <a:t>Lario</a:t>
            </a:r>
            <a:r>
              <a:rPr lang="en-US" sz="1200" b="0" dirty="0" smtClean="0">
                <a:solidFill>
                  <a:schemeClr val="tx2"/>
                </a:solidFill>
              </a:rPr>
              <a:t>, 2006</a:t>
            </a:r>
          </a:p>
          <a:p>
            <a:r>
              <a:rPr lang="en-US" sz="1200" b="0" dirty="0" smtClean="0">
                <a:solidFill>
                  <a:schemeClr val="tx2"/>
                </a:solidFill>
              </a:rPr>
              <a:t>Cane</a:t>
            </a:r>
            <a:r>
              <a:rPr lang="en-US" sz="1200" b="0" baseline="0" dirty="0" smtClean="0">
                <a:solidFill>
                  <a:schemeClr val="tx2"/>
                </a:solidFill>
              </a:rPr>
              <a:t> et al., 1988</a:t>
            </a:r>
          </a:p>
          <a:p>
            <a:endParaRPr lang="en-US" dirty="0"/>
          </a:p>
        </p:txBody>
      </p:sp>
    </p:spTree>
    <p:extLst>
      <p:ext uri="{BB962C8B-B14F-4D97-AF65-F5344CB8AC3E}">
        <p14:creationId xmlns:p14="http://schemas.microsoft.com/office/powerpoint/2010/main" val="1536973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Well-connected events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27</a:t>
            </a:fld>
            <a:endParaRPr lang="en-US"/>
          </a:p>
        </p:txBody>
      </p:sp>
    </p:spTree>
    <p:extLst>
      <p:ext uri="{BB962C8B-B14F-4D97-AF65-F5344CB8AC3E}">
        <p14:creationId xmlns:p14="http://schemas.microsoft.com/office/powerpoint/2010/main" val="2457761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peak is often called ESP – (Energetic Storm Particles) component (due to the CME arrival).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extLst>
      <p:ext uri="{BB962C8B-B14F-4D97-AF65-F5344CB8AC3E}">
        <p14:creationId xmlns:p14="http://schemas.microsoft.com/office/powerpoint/2010/main" val="2956966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a:t>
            </a:r>
            <a:r>
              <a:rPr lang="en-US" baseline="0" dirty="0" smtClean="0"/>
              <a:t>n the observer is not magnetically well-connected to the source region  - an eastern event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29</a:t>
            </a:fld>
            <a:endParaRPr lang="en-US"/>
          </a:p>
        </p:txBody>
      </p:sp>
    </p:spTree>
    <p:extLst>
      <p:ext uri="{BB962C8B-B14F-4D97-AF65-F5344CB8AC3E}">
        <p14:creationId xmlns:p14="http://schemas.microsoft.com/office/powerpoint/2010/main" val="376424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profile can</a:t>
            </a:r>
            <a:r>
              <a:rPr lang="en-US" baseline="0" dirty="0" smtClean="0"/>
              <a:t> be complicated with a series of SEP events – multiple events in a row</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30</a:t>
            </a:fld>
            <a:endParaRPr lang="en-US"/>
          </a:p>
        </p:txBody>
      </p:sp>
    </p:spTree>
    <p:extLst>
      <p:ext uri="{BB962C8B-B14F-4D97-AF65-F5344CB8AC3E}">
        <p14:creationId xmlns:p14="http://schemas.microsoft.com/office/powerpoint/2010/main" val="253462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endParaRPr lang="en-US" sz="1200" kern="1200" dirty="0" smtClean="0">
              <a:solidFill>
                <a:schemeClr val="tx1"/>
              </a:solidFill>
              <a:effectLst/>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SEPs are usually associated with solar eruptions such as flares and Coronal Mass Ejections (CMEs). Even though historically SEP events have been classified into two groups only with the impulsive ones that are associated with flares and gradual ones associated with CMEs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Reames</a:t>
            </a:r>
            <a:r>
              <a:rPr lang="en-US" sz="1200" kern="1200" dirty="0" smtClean="0">
                <a:solidFill>
                  <a:schemeClr val="tx1"/>
                </a:solidFill>
                <a:effectLst/>
                <a:latin typeface="Times New Roman" charset="0"/>
                <a:ea typeface="ＭＳ Ｐゴシック" pitchFamily="-65" charset="-128"/>
                <a:cs typeface="ＭＳ Ｐゴシック" pitchFamily="-65" charset="-128"/>
              </a:rPr>
              <a:t>, 1999]. Later research [e.g.,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Kallenrode</a:t>
            </a:r>
            <a:r>
              <a:rPr lang="en-US" sz="1200" kern="1200" dirty="0" smtClean="0">
                <a:solidFill>
                  <a:schemeClr val="tx1"/>
                </a:solidFill>
                <a:effectLst/>
                <a:latin typeface="Times New Roman" charset="0"/>
                <a:ea typeface="ＭＳ Ｐゴシック" pitchFamily="-65" charset="-128"/>
                <a:cs typeface="ＭＳ Ｐゴシック" pitchFamily="-65" charset="-128"/>
              </a:rPr>
              <a:t>, 2003, Cane et al., 2010] shows that rather than a simple dichotomy of two classes of SEP events, both flare and CME shock acceleration can contribute in the largest SEP events.  Regardless of the roles of flares and CMEs in leading to a SEP event, both these phenomena obtain their energy from the same solar magnetic field, very similar to particle acceleration process associated with GCRs where particles gain energies from strong magnetic fields at supernova remnant shocks. </a:t>
            </a:r>
            <a:endParaRPr lang="en-US" baseline="0" dirty="0" smtClean="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the figure set up.</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Simulation result of the March 7 2012</a:t>
            </a:r>
            <a:r>
              <a:rPr lang="en-US" baseline="0" dirty="0" smtClean="0"/>
              <a:t> CMEs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37</a:t>
            </a:fld>
            <a:endParaRPr lang="en-US"/>
          </a:p>
        </p:txBody>
      </p:sp>
    </p:spTree>
    <p:extLst>
      <p:ext uri="{BB962C8B-B14F-4D97-AF65-F5344CB8AC3E}">
        <p14:creationId xmlns:p14="http://schemas.microsoft.com/office/powerpoint/2010/main" val="3277405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Timeline of the event and SEP enhancement</a:t>
            </a:r>
            <a:r>
              <a:rPr lang="en-US" baseline="0" dirty="0" smtClean="0"/>
              <a:t> at multiple spacecraft for the 7 March </a:t>
            </a:r>
            <a:r>
              <a:rPr lang="en-US" baseline="0" smtClean="0"/>
              <a:t>2012 event</a:t>
            </a:r>
            <a:endParaRPr lang="en-US"/>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38</a:t>
            </a:fld>
            <a:endParaRPr lang="en-US"/>
          </a:p>
        </p:txBody>
      </p:sp>
    </p:spTree>
    <p:extLst>
      <p:ext uri="{BB962C8B-B14F-4D97-AF65-F5344CB8AC3E}">
        <p14:creationId xmlns:p14="http://schemas.microsoft.com/office/powerpoint/2010/main" val="2459652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10/29/2015 SEP event</a:t>
            </a:r>
          </a:p>
          <a:p>
            <a:endParaRPr lang="en-US" dirty="0" smtClean="0"/>
          </a:p>
          <a:p>
            <a:r>
              <a:rPr lang="en-US" dirty="0" smtClean="0"/>
              <a:t>http://</a:t>
            </a:r>
            <a:r>
              <a:rPr lang="en-US" dirty="0" err="1" smtClean="0"/>
              <a:t>go.nasa.gov</a:t>
            </a:r>
            <a:r>
              <a:rPr lang="en-US" dirty="0" smtClean="0"/>
              <a:t>/1n8uRtV</a:t>
            </a:r>
          </a:p>
          <a:p>
            <a:endParaRPr lang="en-US" dirty="0" smtClean="0"/>
          </a:p>
          <a:p>
            <a:endParaRPr lang="en-US" dirty="0" smtClean="0"/>
          </a:p>
          <a:p>
            <a:r>
              <a:rPr lang="en-US" dirty="0" smtClean="0"/>
              <a:t>http://</a:t>
            </a:r>
            <a:r>
              <a:rPr lang="en-US" dirty="0" err="1" smtClean="0"/>
              <a:t>bit.ly</a:t>
            </a:r>
            <a:r>
              <a:rPr lang="en-US" dirty="0" smtClean="0"/>
              <a:t>/SEP_layout_20151029event</a:t>
            </a:r>
          </a:p>
          <a:p>
            <a:endParaRPr lang="en-US" dirty="0" smtClean="0"/>
          </a:p>
          <a:p>
            <a:r>
              <a:rPr lang="en-US" dirty="0" smtClean="0"/>
              <a:t>The 03/16/2015 SEP event</a:t>
            </a:r>
          </a:p>
          <a:p>
            <a:endParaRPr lang="en-US" dirty="0" smtClean="0"/>
          </a:p>
          <a:p>
            <a:r>
              <a:rPr lang="en-US" dirty="0" smtClean="0"/>
              <a:t>http://</a:t>
            </a:r>
            <a:r>
              <a:rPr lang="en-US" dirty="0" err="1" smtClean="0"/>
              <a:t>go.nasa.gov</a:t>
            </a:r>
            <a:r>
              <a:rPr lang="en-US" dirty="0" smtClean="0"/>
              <a:t>/1JWW5OH</a:t>
            </a:r>
          </a:p>
          <a:p>
            <a:endParaRPr lang="en-US" dirty="0" smtClean="0"/>
          </a:p>
          <a:p>
            <a:r>
              <a:rPr lang="en-US" dirty="0" smtClean="0"/>
              <a:t>http://</a:t>
            </a:r>
            <a:r>
              <a:rPr lang="en-US" dirty="0" err="1" smtClean="0"/>
              <a:t>bit.ly</a:t>
            </a:r>
            <a:r>
              <a:rPr lang="en-US" dirty="0" smtClean="0"/>
              <a:t>/SEP_layout_20150316event</a:t>
            </a:r>
          </a:p>
          <a:p>
            <a:endParaRPr lang="en-US" dirty="0" smtClean="0"/>
          </a:p>
          <a:p>
            <a:r>
              <a:rPr lang="en-US" dirty="0" err="1" smtClean="0"/>
              <a:t>iswa</a:t>
            </a:r>
            <a:r>
              <a:rPr lang="en-US" dirty="0" smtClean="0"/>
              <a:t> summary</a:t>
            </a:r>
          </a:p>
          <a:p>
            <a:endParaRPr lang="en-US" dirty="0" smtClean="0"/>
          </a:p>
          <a:p>
            <a:r>
              <a:rPr lang="en-US" dirty="0" smtClean="0"/>
              <a:t>http://</a:t>
            </a:r>
            <a:r>
              <a:rPr lang="en-US" dirty="0" err="1" smtClean="0"/>
              <a:t>go.nasa.gov</a:t>
            </a:r>
            <a:r>
              <a:rPr lang="en-US" dirty="0" smtClean="0"/>
              <a:t>/1ZLdGAl</a:t>
            </a:r>
          </a:p>
          <a:p>
            <a:endParaRPr lang="en-US" dirty="0" smtClean="0"/>
          </a:p>
          <a:p>
            <a:r>
              <a:rPr lang="en-US" dirty="0" smtClean="0"/>
              <a:t>http://</a:t>
            </a:r>
            <a:r>
              <a:rPr lang="en-US" dirty="0" err="1" smtClean="0"/>
              <a:t>bit.ly</a:t>
            </a:r>
            <a:r>
              <a:rPr lang="en-US" dirty="0" smtClean="0"/>
              <a:t>/</a:t>
            </a:r>
            <a:r>
              <a:rPr lang="en-US" dirty="0" err="1" smtClean="0"/>
              <a:t>summary_new</a:t>
            </a:r>
            <a:endParaRPr lang="en-US" dirty="0" smtClean="0"/>
          </a:p>
          <a:p>
            <a:endParaRPr lang="en-US" dirty="0" smtClean="0"/>
          </a:p>
          <a:p>
            <a:r>
              <a:rPr lang="en-US" dirty="0" smtClean="0"/>
              <a:t>CME monitoring</a:t>
            </a:r>
          </a:p>
          <a:p>
            <a:endParaRPr lang="en-US" dirty="0" smtClean="0"/>
          </a:p>
          <a:p>
            <a:r>
              <a:rPr lang="en-US" dirty="0" smtClean="0"/>
              <a:t>http://</a:t>
            </a:r>
            <a:r>
              <a:rPr lang="en-US" dirty="0" err="1" smtClean="0"/>
              <a:t>go.nasa.gov</a:t>
            </a:r>
            <a:r>
              <a:rPr lang="en-US" dirty="0" smtClean="0"/>
              <a:t>/1KpSljx</a:t>
            </a:r>
          </a:p>
          <a:p>
            <a:endParaRPr lang="en-US" dirty="0" smtClean="0"/>
          </a:p>
          <a:p>
            <a:r>
              <a:rPr lang="en-US" dirty="0" smtClean="0"/>
              <a:t>http://</a:t>
            </a:r>
            <a:r>
              <a:rPr lang="en-US" dirty="0" err="1" smtClean="0"/>
              <a:t>bit.ly</a:t>
            </a:r>
            <a:r>
              <a:rPr lang="en-US" dirty="0" smtClean="0"/>
              <a:t>/</a:t>
            </a:r>
            <a:r>
              <a:rPr lang="en-US" dirty="0" err="1" smtClean="0"/>
              <a:t>CME_monitoring</a:t>
            </a:r>
            <a:endParaRPr lang="en-US" dirty="0" smtClean="0"/>
          </a:p>
          <a:p>
            <a:endParaRPr lang="en-US" dirty="0" smtClean="0"/>
          </a:p>
          <a:p>
            <a:endParaRPr lang="en-US" dirty="0" smtClean="0"/>
          </a:p>
          <a:p>
            <a:r>
              <a:rPr lang="en-US" dirty="0" smtClean="0"/>
              <a:t>Local network</a:t>
            </a:r>
          </a:p>
          <a:p>
            <a:endParaRPr lang="en-US" dirty="0" smtClean="0"/>
          </a:p>
          <a:p>
            <a:r>
              <a:rPr lang="en-US" dirty="0" smtClean="0"/>
              <a:t>http://10.0.1.5:8080/</a:t>
            </a:r>
            <a:r>
              <a:rPr lang="en-US" dirty="0" err="1" smtClean="0"/>
              <a:t>IswaSystemWebApp</a:t>
            </a:r>
            <a:r>
              <a:rPr lang="en-US" dirty="0" smtClean="0"/>
              <a:t>/index.jsp?i_1=205&amp;l_1=1056&amp;t_1=1586&amp;w_1=500&amp;h_1=475&amp;s_1=2015-03-14%2022:36:00.0_0_10_3&amp;i_2=14&amp;l_2=538&amp;t_2=1585&amp;w_2=500&amp;h_2=475&amp;s_2=2015-03-15%2002:36:00.0_0_10_3&amp;i_3=233&amp;l_3=382&amp;t_3=1052&amp;w_3=504&amp;h_3=504&amp;s_3=2015-03-15%2002:21:07.0_0_10_3&amp;i_4=241&amp;l_4=908&amp;t_4=1051&amp;w_4=500&amp;h_4=485&amp;s_4=2015-03-15%2002:23:46.0_0_10_3&amp;i_5=388&amp;l_5=340&amp;t_5=310&amp;w_5=894&amp;h_5=433&amp;s_5=2015-03-17%2018:29:00.0!3!1!GOES-P.Long_Wave!GOES-13.P10!GOES-13.P100!STEREO-A.SFHETProtons!STEREO-B.SFHETProtons!ACE.IntegralProtonFlux_10!&amp;i_6=399&amp;l_6=542&amp;t_6=2071&amp;w_6=696&amp;h_6=464&amp;s_6=2015-03-15%2006:46:00.0_12&amp;i_7=30&amp;l_7=322&amp;t_7=746&amp;w_7=559&amp;h_7=286&amp;s_7=2015-03-16%2018:25:24.0_0_10_3&amp;i_8=31&amp;l_8=886&amp;t_8=749&amp;w_8=520&amp;h_8=297&amp;s_8=2015-03-16%2018:26:27.0_0_10_3&amp;i_9=17&amp;l_9=27&amp;t_9=1577&amp;w_9=500&amp;h_9=500&amp;s_9=2015-03-13%2015:20:00.0_0_10_3&amp;i_10=15&amp;l_10=25&amp;t_10=2064&amp;w_10=500&amp;h_10=475&amp;s_10=2015-03-15%2004:54:00.0_0_10_3</a:t>
            </a:r>
          </a:p>
          <a:p>
            <a:endParaRPr lang="en-US" dirty="0" smtClean="0"/>
          </a:p>
          <a:p>
            <a:endParaRPr lang="en-US" dirty="0" smtClean="0"/>
          </a:p>
          <a:p>
            <a:r>
              <a:rPr lang="en-US" dirty="0" smtClean="0"/>
              <a:t>http://</a:t>
            </a:r>
            <a:r>
              <a:rPr lang="en-US" dirty="0" err="1" smtClean="0"/>
              <a:t>bit.ly</a:t>
            </a:r>
            <a:r>
              <a:rPr lang="en-US" dirty="0" smtClean="0"/>
              <a:t>/20150316_SEPevent_localnetwork</a:t>
            </a:r>
          </a:p>
          <a:p>
            <a:endParaRPr lang="en-US" dirty="0" smtClean="0"/>
          </a:p>
          <a:p>
            <a:endParaRPr lang="en-US" dirty="0" smtClean="0"/>
          </a:p>
          <a:p>
            <a:r>
              <a:rPr lang="en-US" dirty="0" smtClean="0"/>
              <a:t>HSS</a:t>
            </a:r>
          </a:p>
          <a:p>
            <a:endParaRPr lang="en-US" dirty="0" smtClean="0"/>
          </a:p>
          <a:p>
            <a:r>
              <a:rPr lang="en-US" dirty="0" smtClean="0"/>
              <a:t>http://</a:t>
            </a:r>
            <a:r>
              <a:rPr lang="en-US" dirty="0" err="1" smtClean="0"/>
              <a:t>bit.ly</a:t>
            </a:r>
            <a:r>
              <a:rPr lang="en-US" dirty="0" smtClean="0"/>
              <a:t>/HSS_20150607_extended</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39</a:t>
            </a:fld>
            <a:endParaRPr lang="en-US"/>
          </a:p>
        </p:txBody>
      </p:sp>
    </p:spTree>
    <p:extLst>
      <p:ext uri="{BB962C8B-B14F-4D97-AF65-F5344CB8AC3E}">
        <p14:creationId xmlns:p14="http://schemas.microsoft.com/office/powerpoint/2010/main" val="3298232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pitchFamily="-65" charset="-128"/>
                <a:cs typeface="ＭＳ Ｐゴシック" pitchFamily="-65" charset="-128"/>
              </a:rPr>
              <a:t>The main contributors to space radiation are Galactic Cosmic Rays (GCRs) and Solar Energetic Particles (SEPs). Both can have deleterious effects on humans and technological assets/spacecraft components in space. From human perspective, space radiation can have acute in-flight effects, long-term cancer risks and risks on CNS (Central Nervous System) and cardiovascular system. From space hardware/components perspective, space radiation can cause cumulative degradation such as total ionizing dose (TID) and displacement damage dose (DDD) and transient effects such as single event effects (SEEs), all of which can be destructive. Supernova Remnants are believed to be the most plausible sources of GCRs. GCRs can have particles up to very high energies (  - </a:t>
            </a:r>
            <a:r>
              <a:rPr lang="en-US" sz="1200" kern="1200" dirty="0" err="1" smtClean="0">
                <a:solidFill>
                  <a:schemeClr val="tx1"/>
                </a:solidFill>
                <a:effectLst/>
                <a:latin typeface="Times New Roman" charset="0"/>
                <a:ea typeface="ＭＳ Ｐゴシック" pitchFamily="-65" charset="-128"/>
                <a:cs typeface="ＭＳ Ｐゴシック" pitchFamily="-65" charset="-128"/>
              </a:rPr>
              <a:t>eV</a:t>
            </a:r>
            <a:r>
              <a:rPr lang="en-US" sz="1200" kern="1200" dirty="0" smtClean="0">
                <a:solidFill>
                  <a:schemeClr val="tx1"/>
                </a:solidFill>
                <a:effectLst/>
                <a:latin typeface="Times New Roman" charset="0"/>
                <a:ea typeface="ＭＳ Ｐゴシック" pitchFamily="-65" charset="-128"/>
                <a:cs typeface="ＭＳ Ｐゴシック" pitchFamily="-65" charset="-128"/>
              </a:rPr>
              <a:t>/nucleon).  The latter is the more unpredictable of the two and is associated with most energetic solar</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eruptions: flares and coronal mass ejections; at the same time, SPEs are capable of inducing acute and</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profound effects on humans and on spacecraft components. Penetrating particle radiation from SPEs</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adversely affects aircraft avionics, communication and navigation, and potentially the health of airline</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crews and passengers on polar flights. SPEs also constitute major hazards for astronauts performing</a:t>
            </a:r>
            <a:r>
              <a:rPr lang="en-US" sz="1200" b="1" kern="1200" dirty="0" smtClean="0">
                <a:solidFill>
                  <a:schemeClr val="tx1"/>
                </a:solidFill>
                <a:effectLst/>
                <a:latin typeface="Times New Roman" charset="0"/>
                <a:ea typeface="ＭＳ Ｐゴシック" pitchFamily="-65" charset="-128"/>
                <a:cs typeface="ＭＳ Ｐゴシック" pitchFamily="-65" charset="-128"/>
              </a:rPr>
              <a:t> </a:t>
            </a:r>
            <a:r>
              <a:rPr lang="en-US" sz="1200" kern="1200" dirty="0" smtClean="0">
                <a:solidFill>
                  <a:schemeClr val="tx1"/>
                </a:solidFill>
                <a:effectLst/>
                <a:latin typeface="Times New Roman" charset="0"/>
                <a:ea typeface="ＭＳ Ｐゴシック" pitchFamily="-65" charset="-128"/>
                <a:cs typeface="ＭＳ Ｐゴシック" pitchFamily="-65" charset="-128"/>
              </a:rPr>
              <a:t>EVAs (Extra-Vehicular Activities) on board the International Space Station (ISS).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SAA: Since the geomagnetic field is not a perfect dipole, the inner radiation belt gets closer to the Earth over the South Atlantic Ocean, which is called the South Atlantic Anomaly (SAA). </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Trapped proton sources are cosmic ray albedo neutron decay (CRAND). Calculated intensities at energies ≤100 MeV and for L ≥ 1.3 are dominated by solar protons, CRAND being the dominant source otherwise.</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Qin</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M., X. Zhang, B. Ni, H. Song, H.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Zou</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Y. Sun (2014), Solar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cycle</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variations of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trapped</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proton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flux</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in the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inner</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radiation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belt</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J. </a:t>
            </a:r>
            <a:r>
              <a:rPr lang="da-DK"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Geophys</a:t>
            </a:r>
            <a:r>
              <a:rPr lang="da-DK"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Res. Space Physics, 119, 9658–9669, </a:t>
            </a:r>
            <a:r>
              <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rPr>
              <a:t>doi:10.1002/2014JA020300.</a:t>
            </a:r>
          </a:p>
          <a:p>
            <a:endParaRPr lang="pt-BR"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Selesnick</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R. S., M. D.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Looper</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and R. A. </a:t>
            </a:r>
            <a:r>
              <a:rPr lang="en-US" sz="1200" b="0" i="0" u="none" strike="noStrike" kern="1200" baseline="0" dirty="0" err="1" smtClean="0">
                <a:solidFill>
                  <a:schemeClr val="tx1"/>
                </a:solidFill>
                <a:latin typeface="Times New Roman" charset="0"/>
                <a:ea typeface="ＭＳ Ｐゴシック" pitchFamily="-65" charset="-128"/>
                <a:cs typeface="ＭＳ Ｐゴシック" pitchFamily="-65" charset="-128"/>
              </a:rPr>
              <a:t>Mewaldt</a:t>
            </a:r>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 (2007), A theoretical model of the inner proton radiation belt, Space</a:t>
            </a:r>
          </a:p>
          <a:p>
            <a:r>
              <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rPr>
              <a:t>Weather, 5, S04003, doi:10.1029/2006SW000275.</a:t>
            </a: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r>
              <a:rPr lang="en-US" sz="1200" kern="1200" dirty="0" smtClean="0">
                <a:solidFill>
                  <a:schemeClr val="tx1"/>
                </a:solidFill>
                <a:effectLst/>
                <a:latin typeface="Times New Roman" charset="0"/>
                <a:ea typeface="ＭＳ Ｐゴシック" pitchFamily="-65" charset="-128"/>
                <a:cs typeface="ＭＳ Ｐゴシック" pitchFamily="-65" charset="-128"/>
              </a:rPr>
              <a:t>total ionizing dose (TID) and displacement damage dose (DDD)</a:t>
            </a:r>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Times New Roman" charset="0"/>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4</a:t>
            </a:fld>
            <a:endParaRPr lang="en-US"/>
          </a:p>
        </p:txBody>
      </p:sp>
    </p:spTree>
    <p:extLst>
      <p:ext uri="{BB962C8B-B14F-4D97-AF65-F5344CB8AC3E}">
        <p14:creationId xmlns:p14="http://schemas.microsoft.com/office/powerpoint/2010/main" val="160864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5</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This</a:t>
            </a:r>
            <a:r>
              <a:rPr lang="en-US" baseline="0" dirty="0" smtClean="0"/>
              <a:t> is overview of spacecraft environments and effects on satellites. The yellow highlighted region pertains to effects of space radiation from SEPs and GCRs.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the SWRC, our goal is to monitor the space environment for NASA robotic mission operators.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spacecraft outside of a protective planetary magnetosphere, the energetic particles very potential for damage.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sources are both flares, </a:t>
            </a:r>
            <a:r>
              <a:rPr lang="en-US" baseline="0" dirty="0" err="1" smtClean="0"/>
              <a:t>CMEs</a:t>
            </a:r>
            <a:r>
              <a:rPr lang="en-US" baseline="0" dirty="0" smtClean="0"/>
              <a:t>. You remember that a flare is a rapid release of energy, which can be transferred to particles as kinetic energy. CMEs can drive shock waves, and shock waves are also efficient particle accelerators.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Note: for all the SEP events that exceed our threshold, there is accompanying CME(s). CMEs are very important for those SEP events of space weather significance.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p:sp>
      <p:sp>
        <p:nvSpPr>
          <p:cNvPr id="50178" name="Rectangle 2"/>
          <p:cNvSpPr>
            <a:spLocks noGrp="1" noChangeArrowheads="1"/>
          </p:cNvSpPr>
          <p:nvPr>
            <p:ph type="body" idx="1"/>
          </p:nvPr>
        </p:nvSpPr>
        <p:spPr/>
        <p:txBody>
          <a:bodyPr/>
          <a:lstStyle/>
          <a:p>
            <a:pPr defTabSz="931774" eaLnBrk="1">
              <a:spcBef>
                <a:spcPts val="408"/>
              </a:spcBef>
              <a:buClr>
                <a:srgbClr val="000000"/>
              </a:buClr>
              <a:defRPr/>
            </a:pPr>
            <a:r>
              <a:rPr lang="en-US">
                <a:cs typeface="Times New Roman" charset="0"/>
                <a:sym typeface="Times New Roman" charset="0"/>
              </a:rPr>
              <a:t>SEPs: applicable and potentially damaging everywhere that they have influence</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7"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gif"/><Relationship Id="rId5" Type="http://schemas.openxmlformats.org/officeDocument/2006/relationships/image" Target="../media/image24.g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36.png"/><Relationship Id="rId6" Type="http://schemas.openxmlformats.org/officeDocument/2006/relationships/image" Target="../media/image37.png"/><Relationship Id="rId1" Type="http://schemas.microsoft.com/office/2007/relationships/media" Target="file://localhost/Users/revans/Documents/Presentations/2012-0810-NRL/AR1520-July23-Only/2012_07_23_01_55_30_2012_07_23_07_50_30_EUVI-A_195-hq.mp4" TargetMode="External"/><Relationship Id="rId2" Type="http://schemas.openxmlformats.org/officeDocument/2006/relationships/video" Target="file://localhost/Users/revans/Documents/Presentations/2012-0810-NRL/AR1520-July23-Only/2012_07_23_01_55_30_2012_07_23_07_50_30_EUVI-A_195-hq.mp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3.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hyperlink" Target="http://bit.ly/alert_SEP_layou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3.png"/><Relationship Id="rId1" Type="http://schemas.microsoft.com/office/2007/relationships/media" Target="file://localhost/Users/yzheng1/Documents/projects/SWRC_project/REDI/REDI_winter2014/Zheng/Zheng_Introduction_SWx_REDI_2014Jan/SEP_NTSC_512kb-1.mov" TargetMode="External"/><Relationship Id="rId2" Type="http://schemas.openxmlformats.org/officeDocument/2006/relationships/video" Target="file://localhost/Users/yzheng1/Documents/projects/SWRC_project/REDI/REDI_winter2014/Zheng/Zheng_Introduction_SWx_REDI_2014Jan/SEP_NTSC_512kb-1.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838200" y="1752600"/>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512763" lvl="0" algn="ctr" defTabSz="457200" eaLnBrk="1" fontAlgn="auto" hangingPunct="1">
              <a:spcBef>
                <a:spcPts val="1920"/>
              </a:spcBef>
              <a:spcAft>
                <a:spcPts val="100"/>
              </a:spcAft>
              <a:defRPr/>
            </a:pPr>
            <a:r>
              <a:rPr lang="en-US" sz="3500" dirty="0" smtClean="0">
                <a:solidFill>
                  <a:srgbClr val="0F75BC"/>
                </a:solidFill>
                <a:latin typeface="Helvetica"/>
                <a:cs typeface="Helvetica"/>
              </a:rPr>
              <a:t> </a:t>
            </a:r>
            <a:r>
              <a:rPr lang="en-US" sz="3600" b="1" dirty="0">
                <a:latin typeface="Traditional Arabic" pitchFamily="2" charset="0"/>
                <a:ea typeface="Traditional Arabic" pitchFamily="2" charset="0"/>
                <a:cs typeface="Traditional Arabic" pitchFamily="2" charset="0"/>
              </a:rPr>
              <a:t>Solar Energetic Particles (SEPs</a:t>
            </a:r>
            <a:r>
              <a:rPr lang="en-US" sz="3600" b="1" dirty="0" smtClean="0">
                <a:latin typeface="Traditional Arabic" pitchFamily="2" charset="0"/>
                <a:ea typeface="Traditional Arabic" pitchFamily="2" charset="0"/>
                <a:cs typeface="Traditional Arabic" pitchFamily="2" charset="0"/>
              </a:rPr>
              <a:t>) and Impacts</a:t>
            </a:r>
            <a:endParaRPr lang="en-US" sz="3600" b="1" dirty="0">
              <a:latin typeface="Traditional Arabic" pitchFamily="2" charset="0"/>
              <a:ea typeface="Traditional Arabic" pitchFamily="2" charset="0"/>
              <a:cs typeface="Traditional Arabic" pitchFamily="2" charset="0"/>
            </a:endParaRPr>
          </a:p>
        </p:txBody>
      </p:sp>
      <p:sp>
        <p:nvSpPr>
          <p:cNvPr id="17" name="Rounded Rectangle 4"/>
          <p:cNvSpPr/>
          <p:nvPr/>
        </p:nvSpPr>
        <p:spPr bwMode="auto">
          <a:xfrm>
            <a:off x="457200" y="4495800"/>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Space Weather Training at KSC, Feb 2 – 4, 2016</a:t>
            </a:r>
            <a:endParaRPr lang="en-US" sz="1800" b="1" dirty="0">
              <a:solidFill>
                <a:srgbClr val="FF6600"/>
              </a:solidFill>
              <a:latin typeface="Helvetica"/>
              <a:ea typeface="Wingdings"/>
              <a:cs typeface="Helvetica"/>
              <a:sym typeface="Wingdings"/>
            </a:endParaRPr>
          </a:p>
        </p:txBody>
      </p:sp>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3"/>
          <a:stretch>
            <a:fillRect/>
          </a:stretch>
        </p:blipFill>
        <p:spPr>
          <a:xfrm>
            <a:off x="6553200" y="152400"/>
            <a:ext cx="1121046" cy="941125"/>
          </a:xfrm>
          <a:prstGeom prst="rect">
            <a:avLst/>
          </a:prstGeom>
        </p:spPr>
      </p:pic>
      <p:sp>
        <p:nvSpPr>
          <p:cNvPr id="9" name="Text Box 26"/>
          <p:cNvSpPr txBox="1">
            <a:spLocks noChangeArrowheads="1"/>
          </p:cNvSpPr>
          <p:nvPr/>
        </p:nvSpPr>
        <p:spPr bwMode="auto">
          <a:xfrm>
            <a:off x="762000" y="3352800"/>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Yihua Zheng</a:t>
            </a:r>
            <a:endParaRPr lang="en-US" i="1" dirty="0" smtClean="0">
              <a:solidFill>
                <a:schemeClr val="tx1">
                  <a:lumMod val="95000"/>
                  <a:lumOff val="5000"/>
                </a:schemeClr>
              </a:solidFill>
              <a:latin typeface="Helvetica Neue"/>
              <a:cs typeface="Helvetica Neue"/>
            </a:endParaRPr>
          </a:p>
        </p:txBody>
      </p:sp>
      <p:pic>
        <p:nvPicPr>
          <p:cNvPr id="10" name="Picture 9" descr="nsf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4800"/>
            <a:ext cx="1082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81000" y="304800"/>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wc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0" y="228600"/>
            <a:ext cx="762000" cy="762000"/>
          </a:xfrm>
          <a:prstGeom prst="rect">
            <a:avLst/>
          </a:prstGeom>
        </p:spPr>
      </p:pic>
    </p:spTree>
    <p:extLst>
      <p:ext uri="{BB962C8B-B14F-4D97-AF65-F5344CB8AC3E}">
        <p14:creationId xmlns:p14="http://schemas.microsoft.com/office/powerpoint/2010/main" val="33634255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CMEs</a:t>
            </a:r>
            <a:r>
              <a:rPr lang="en-US" sz="3000" b="1" kern="0" dirty="0" smtClean="0">
                <a:solidFill>
                  <a:srgbClr val="9BBB59"/>
                </a:solidFill>
                <a:latin typeface="Arial"/>
                <a:cs typeface="Arial"/>
              </a:rPr>
              <a:t> Can Widen 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image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219200"/>
            <a:ext cx="8207375" cy="502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6" name="AutoShape 2"/>
          <p:cNvSpPr>
            <a:spLocks/>
          </p:cNvSpPr>
          <p:nvPr/>
        </p:nvSpPr>
        <p:spPr bwMode="auto">
          <a:xfrm>
            <a:off x="1979613" y="304800"/>
            <a:ext cx="5418137" cy="50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800" b="1"/>
              <a:t>CME and SEP path are different</a:t>
            </a:r>
            <a:endParaRPr lang="en-US"/>
          </a:p>
        </p:txBody>
      </p:sp>
      <p:sp>
        <p:nvSpPr>
          <p:cNvPr id="47107" name="AutoShape 3"/>
          <p:cNvSpPr>
            <a:spLocks/>
          </p:cNvSpPr>
          <p:nvPr/>
        </p:nvSpPr>
        <p:spPr bwMode="auto">
          <a:xfrm>
            <a:off x="617538" y="6456363"/>
            <a:ext cx="83629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000"/>
              <a:t>CME: could get deflected, bended, but more or less in the radial direction </a:t>
            </a:r>
            <a:endParaRPr lang="en-US"/>
          </a:p>
        </p:txBody>
      </p:sp>
      <p:sp>
        <p:nvSpPr>
          <p:cNvPr id="47108" name="AutoShape 4"/>
          <p:cNvSpPr>
            <a:spLocks/>
          </p:cNvSpPr>
          <p:nvPr/>
        </p:nvSpPr>
        <p:spPr bwMode="auto">
          <a:xfrm>
            <a:off x="457200" y="4724400"/>
            <a:ext cx="1500188" cy="292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1400" i="1"/>
              <a:t>Courtesy: Odstrcil</a:t>
            </a:r>
            <a:endParaRPr lang="en-US"/>
          </a:p>
        </p:txBody>
      </p:sp>
      <p:grpSp>
        <p:nvGrpSpPr>
          <p:cNvPr id="47109" name="Group 5"/>
          <p:cNvGrpSpPr>
            <a:grpSpLocks/>
          </p:cNvGrpSpPr>
          <p:nvPr/>
        </p:nvGrpSpPr>
        <p:grpSpPr bwMode="auto">
          <a:xfrm>
            <a:off x="4343400" y="5334000"/>
            <a:ext cx="533400" cy="457200"/>
            <a:chOff x="0" y="0"/>
            <a:chExt cx="533400" cy="457200"/>
          </a:xfrm>
        </p:grpSpPr>
        <p:sp>
          <p:nvSpPr>
            <p:cNvPr id="47110" name="AutoShape 6"/>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solidFill>
              <a:srgbClr val="FF2600"/>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1" name="AutoShape 7"/>
            <p:cNvSpPr>
              <a:spLocks/>
            </p:cNvSpPr>
            <p:nvPr/>
          </p:nvSpPr>
          <p:spPr bwMode="auto">
            <a:xfrm>
              <a:off x="153475" y="136419"/>
              <a:ext cx="226449" cy="4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4835"/>
                    <a:pt x="1186" y="0"/>
                    <a:pt x="2649" y="0"/>
                  </a:cubicBezTo>
                  <a:cubicBezTo>
                    <a:pt x="4113" y="0"/>
                    <a:pt x="5299" y="4835"/>
                    <a:pt x="5299" y="10800"/>
                  </a:cubicBezTo>
                  <a:cubicBezTo>
                    <a:pt x="5299" y="16764"/>
                    <a:pt x="4113" y="21600"/>
                    <a:pt x="2649" y="21600"/>
                  </a:cubicBezTo>
                  <a:cubicBezTo>
                    <a:pt x="1186" y="21600"/>
                    <a:pt x="0" y="16764"/>
                    <a:pt x="0" y="10800"/>
                  </a:cubicBezTo>
                  <a:moveTo>
                    <a:pt x="16300" y="10800"/>
                  </a:moveTo>
                  <a:cubicBezTo>
                    <a:pt x="16300" y="4835"/>
                    <a:pt x="17486" y="0"/>
                    <a:pt x="18950" y="0"/>
                  </a:cubicBezTo>
                  <a:cubicBezTo>
                    <a:pt x="20413" y="0"/>
                    <a:pt x="21599" y="4835"/>
                    <a:pt x="21599" y="10800"/>
                  </a:cubicBezTo>
                  <a:cubicBezTo>
                    <a:pt x="21599" y="16764"/>
                    <a:pt x="20413" y="21600"/>
                    <a:pt x="18950" y="21600"/>
                  </a:cubicBezTo>
                  <a:cubicBezTo>
                    <a:pt x="17486" y="21600"/>
                    <a:pt x="16300" y="16764"/>
                    <a:pt x="16300" y="10800"/>
                  </a:cubicBezTo>
                </a:path>
              </a:pathLst>
            </a:custGeom>
            <a:solidFill>
              <a:srgbClr val="000000">
                <a:alpha val="20000"/>
              </a:srgbClr>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2" name="AutoShape 8"/>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5" y="7570"/>
                  </a:moveTo>
                  <a:cubicBezTo>
                    <a:pt x="6215" y="6948"/>
                    <a:pt x="6718" y="6444"/>
                    <a:pt x="7339" y="6444"/>
                  </a:cubicBezTo>
                  <a:cubicBezTo>
                    <a:pt x="7961" y="6444"/>
                    <a:pt x="8464" y="6948"/>
                    <a:pt x="8464" y="7570"/>
                  </a:cubicBezTo>
                  <a:cubicBezTo>
                    <a:pt x="8464" y="8191"/>
                    <a:pt x="7961" y="8695"/>
                    <a:pt x="7339" y="8695"/>
                  </a:cubicBezTo>
                  <a:cubicBezTo>
                    <a:pt x="6718" y="8695"/>
                    <a:pt x="6215" y="8191"/>
                    <a:pt x="6215" y="7570"/>
                  </a:cubicBezTo>
                  <a:moveTo>
                    <a:pt x="13135" y="7570"/>
                  </a:moveTo>
                  <a:cubicBezTo>
                    <a:pt x="13135" y="6948"/>
                    <a:pt x="13638" y="6444"/>
                    <a:pt x="14260" y="6444"/>
                  </a:cubicBezTo>
                  <a:cubicBezTo>
                    <a:pt x="14881" y="6444"/>
                    <a:pt x="15384" y="6948"/>
                    <a:pt x="15384" y="7570"/>
                  </a:cubicBezTo>
                  <a:cubicBezTo>
                    <a:pt x="15384" y="8191"/>
                    <a:pt x="14881" y="8695"/>
                    <a:pt x="14260" y="8695"/>
                  </a:cubicBezTo>
                  <a:cubicBezTo>
                    <a:pt x="13638" y="8695"/>
                    <a:pt x="13135" y="8191"/>
                    <a:pt x="13135" y="7570"/>
                  </a:cubicBezTo>
                  <a:moveTo>
                    <a:pt x="4946" y="15509"/>
                  </a:moveTo>
                  <a:cubicBezTo>
                    <a:pt x="8848" y="18190"/>
                    <a:pt x="12746" y="18190"/>
                    <a:pt x="16640" y="15509"/>
                  </a:cubicBezTo>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grpSp>
      <p:sp>
        <p:nvSpPr>
          <p:cNvPr id="47113" name="AutoShape 9"/>
          <p:cNvSpPr>
            <a:spLocks/>
          </p:cNvSpPr>
          <p:nvPr/>
        </p:nvSpPr>
        <p:spPr bwMode="auto">
          <a:xfrm>
            <a:off x="3581400" y="5334000"/>
            <a:ext cx="738188"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FF2600"/>
              </a:buClr>
              <a:buFont typeface="Helvetica" charset="0"/>
              <a:buNone/>
            </a:pPr>
            <a:r>
              <a:rPr lang="en-US" sz="2000" b="1">
                <a:solidFill>
                  <a:srgbClr val="FF2600"/>
                </a:solidFill>
              </a:rPr>
              <a:t>SEPs</a:t>
            </a:r>
            <a:endParaRPr lang="en-US"/>
          </a:p>
        </p:txBody>
      </p:sp>
      <p:sp>
        <p:nvSpPr>
          <p:cNvPr id="47114" name="AutoShape 10"/>
          <p:cNvSpPr>
            <a:spLocks/>
          </p:cNvSpPr>
          <p:nvPr/>
        </p:nvSpPr>
        <p:spPr bwMode="auto">
          <a:xfrm>
            <a:off x="6477000" y="3276600"/>
            <a:ext cx="652463"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pPr>
            <a:r>
              <a:rPr lang="en-US" sz="2000" b="1"/>
              <a:t>CME</a:t>
            </a:r>
            <a:endParaRPr lang="en-US"/>
          </a:p>
        </p:txBody>
      </p:sp>
      <p:grpSp>
        <p:nvGrpSpPr>
          <p:cNvPr id="47115" name="Group 11"/>
          <p:cNvGrpSpPr>
            <a:grpSpLocks/>
          </p:cNvGrpSpPr>
          <p:nvPr/>
        </p:nvGrpSpPr>
        <p:grpSpPr bwMode="auto">
          <a:xfrm>
            <a:off x="7924800" y="4724400"/>
            <a:ext cx="533400" cy="457200"/>
            <a:chOff x="0" y="0"/>
            <a:chExt cx="533400" cy="457200"/>
          </a:xfrm>
        </p:grpSpPr>
        <p:sp>
          <p:nvSpPr>
            <p:cNvPr id="47116" name="AutoShape 12"/>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solidFill>
              <a:srgbClr val="4349AA"/>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7" name="AutoShape 13"/>
            <p:cNvSpPr>
              <a:spLocks/>
            </p:cNvSpPr>
            <p:nvPr/>
          </p:nvSpPr>
          <p:spPr bwMode="auto">
            <a:xfrm>
              <a:off x="153475" y="136419"/>
              <a:ext cx="226449" cy="4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4835"/>
                    <a:pt x="1186" y="0"/>
                    <a:pt x="2649" y="0"/>
                  </a:cubicBezTo>
                  <a:cubicBezTo>
                    <a:pt x="4113" y="0"/>
                    <a:pt x="5299" y="4835"/>
                    <a:pt x="5299" y="10800"/>
                  </a:cubicBezTo>
                  <a:cubicBezTo>
                    <a:pt x="5299" y="16764"/>
                    <a:pt x="4113" y="21600"/>
                    <a:pt x="2649" y="21600"/>
                  </a:cubicBezTo>
                  <a:cubicBezTo>
                    <a:pt x="1186" y="21600"/>
                    <a:pt x="0" y="16764"/>
                    <a:pt x="0" y="10800"/>
                  </a:cubicBezTo>
                  <a:moveTo>
                    <a:pt x="16300" y="10800"/>
                  </a:moveTo>
                  <a:cubicBezTo>
                    <a:pt x="16300" y="4835"/>
                    <a:pt x="17486" y="0"/>
                    <a:pt x="18950" y="0"/>
                  </a:cubicBezTo>
                  <a:cubicBezTo>
                    <a:pt x="20413" y="0"/>
                    <a:pt x="21599" y="4835"/>
                    <a:pt x="21599" y="10800"/>
                  </a:cubicBezTo>
                  <a:cubicBezTo>
                    <a:pt x="21599" y="16764"/>
                    <a:pt x="20413" y="21600"/>
                    <a:pt x="18950" y="21600"/>
                  </a:cubicBezTo>
                  <a:cubicBezTo>
                    <a:pt x="17486" y="21600"/>
                    <a:pt x="16300" y="16764"/>
                    <a:pt x="16300" y="10800"/>
                  </a:cubicBezTo>
                </a:path>
              </a:pathLst>
            </a:custGeom>
            <a:solidFill>
              <a:srgbClr val="000000">
                <a:alpha val="20000"/>
              </a:srgbClr>
            </a:solidFill>
            <a:ln>
              <a:noFill/>
            </a:ln>
            <a:effectLst/>
            <a:extLs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sp>
          <p:nvSpPr>
            <p:cNvPr id="47118" name="AutoShape 14"/>
            <p:cNvSpPr>
              <a:spLocks/>
            </p:cNvSpPr>
            <p:nvPr/>
          </p:nvSpPr>
          <p:spPr bwMode="auto">
            <a:xfrm>
              <a:off x="0" y="0"/>
              <a:ext cx="5334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5" y="7570"/>
                  </a:moveTo>
                  <a:cubicBezTo>
                    <a:pt x="6215" y="6948"/>
                    <a:pt x="6718" y="6444"/>
                    <a:pt x="7339" y="6444"/>
                  </a:cubicBezTo>
                  <a:cubicBezTo>
                    <a:pt x="7961" y="6444"/>
                    <a:pt x="8464" y="6948"/>
                    <a:pt x="8464" y="7570"/>
                  </a:cubicBezTo>
                  <a:cubicBezTo>
                    <a:pt x="8464" y="8191"/>
                    <a:pt x="7961" y="8695"/>
                    <a:pt x="7339" y="8695"/>
                  </a:cubicBezTo>
                  <a:cubicBezTo>
                    <a:pt x="6718" y="8695"/>
                    <a:pt x="6215" y="8191"/>
                    <a:pt x="6215" y="7570"/>
                  </a:cubicBezTo>
                  <a:moveTo>
                    <a:pt x="13135" y="7570"/>
                  </a:moveTo>
                  <a:cubicBezTo>
                    <a:pt x="13135" y="6948"/>
                    <a:pt x="13638" y="6444"/>
                    <a:pt x="14260" y="6444"/>
                  </a:cubicBezTo>
                  <a:cubicBezTo>
                    <a:pt x="14881" y="6444"/>
                    <a:pt x="15384" y="6948"/>
                    <a:pt x="15384" y="7570"/>
                  </a:cubicBezTo>
                  <a:cubicBezTo>
                    <a:pt x="15384" y="8191"/>
                    <a:pt x="14881" y="8695"/>
                    <a:pt x="14260" y="8695"/>
                  </a:cubicBezTo>
                  <a:cubicBezTo>
                    <a:pt x="13638" y="8695"/>
                    <a:pt x="13135" y="8191"/>
                    <a:pt x="13135" y="7570"/>
                  </a:cubicBezTo>
                  <a:moveTo>
                    <a:pt x="4946" y="15509"/>
                  </a:moveTo>
                  <a:cubicBezTo>
                    <a:pt x="8848" y="18190"/>
                    <a:pt x="12746" y="18190"/>
                    <a:pt x="16640" y="15509"/>
                  </a:cubicBezTo>
                  <a:moveTo>
                    <a:pt x="0" y="10799"/>
                  </a:moveTo>
                  <a:cubicBezTo>
                    <a:pt x="0" y="4835"/>
                    <a:pt x="4835" y="0"/>
                    <a:pt x="10800" y="0"/>
                  </a:cubicBezTo>
                  <a:cubicBezTo>
                    <a:pt x="16764" y="0"/>
                    <a:pt x="21599" y="4835"/>
                    <a:pt x="21599" y="10800"/>
                  </a:cubicBezTo>
                  <a:cubicBezTo>
                    <a:pt x="21599" y="16764"/>
                    <a:pt x="16764" y="21600"/>
                    <a:pt x="10800" y="21600"/>
                  </a:cubicBezTo>
                  <a:cubicBezTo>
                    <a:pt x="4835" y="21600"/>
                    <a:pt x="0" y="16764"/>
                    <a:pt x="0" y="1080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endParaRPr lang="en-US" sz="2000">
                <a:latin typeface="Times New Roman" charset="0"/>
                <a:cs typeface="Times New Roman" charset="0"/>
                <a:sym typeface="Times New Roman" charset="0"/>
              </a:endParaRPr>
            </a:p>
          </p:txBody>
        </p:sp>
      </p:grpSp>
      <p:sp>
        <p:nvSpPr>
          <p:cNvPr id="47119" name="AutoShape 15"/>
          <p:cNvSpPr>
            <a:spLocks/>
          </p:cNvSpPr>
          <p:nvPr/>
        </p:nvSpPr>
        <p:spPr bwMode="auto">
          <a:xfrm>
            <a:off x="8077200" y="4267200"/>
            <a:ext cx="681038"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pPr>
            <a:r>
              <a:rPr lang="en-US" sz="2000" b="1">
                <a:latin typeface="Times New Roman" charset="0"/>
                <a:cs typeface="Times New Roman" charset="0"/>
                <a:sym typeface="Times New Roman" charset="0"/>
              </a:rPr>
              <a:t>CME</a:t>
            </a:r>
            <a:endParaRPr lang="en-US"/>
          </a:p>
        </p:txBody>
      </p:sp>
      <p:sp>
        <p:nvSpPr>
          <p:cNvPr id="47120" name="Line 16"/>
          <p:cNvSpPr>
            <a:spLocks noChangeShapeType="1"/>
          </p:cNvSpPr>
          <p:nvPr/>
        </p:nvSpPr>
        <p:spPr bwMode="auto">
          <a:xfrm>
            <a:off x="6934200" y="3810000"/>
            <a:ext cx="1066800" cy="914400"/>
          </a:xfrm>
          <a:prstGeom prst="line">
            <a:avLst/>
          </a:prstGeom>
          <a:noFill/>
          <a:ln w="76200" cap="flat" cmpd="sng">
            <a:solidFill>
              <a:srgbClr val="941100"/>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endParaRPr lang="en-US"/>
          </a:p>
        </p:txBody>
      </p:sp>
    </p:spTree>
    <p:extLst>
      <p:ext uri="{BB962C8B-B14F-4D97-AF65-F5344CB8AC3E}">
        <p14:creationId xmlns:p14="http://schemas.microsoft.com/office/powerpoint/2010/main" val="23432688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5240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sp>
        <p:nvSpPr>
          <p:cNvPr id="17" name="Content Placeholder 12"/>
          <p:cNvSpPr txBox="1">
            <a:spLocks/>
          </p:cNvSpPr>
          <p:nvPr/>
        </p:nvSpPr>
        <p:spPr bwMode="auto">
          <a:xfrm>
            <a:off x="152400" y="24384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410200"/>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7620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05000"/>
            <a:ext cx="5943600" cy="2246769"/>
          </a:xfrm>
          <a:prstGeom prst="rect">
            <a:avLst/>
          </a:prstGeom>
        </p:spPr>
        <p:txBody>
          <a:bodyPr wrap="square">
            <a:spAutoFit/>
          </a:bodyPr>
          <a:lstStyle/>
          <a:p>
            <a:r>
              <a:rPr lang="en-US" sz="2800" dirty="0">
                <a:latin typeface="Helvetica"/>
                <a:cs typeface="Helvetica"/>
              </a:rPr>
              <a:t>Event magnitudes:</a:t>
            </a:r>
          </a:p>
          <a:p>
            <a:pPr lvl="1"/>
            <a:r>
              <a:rPr lang="en-US" sz="2800" dirty="0">
                <a:latin typeface="Helvetica"/>
                <a:cs typeface="Helvetica"/>
              </a:rPr>
              <a:t>&gt; 10 MeV/nucleon integral </a:t>
            </a:r>
            <a:r>
              <a:rPr lang="en-US" sz="2800" dirty="0" err="1">
                <a:latin typeface="Helvetica"/>
                <a:cs typeface="Helvetica"/>
              </a:rPr>
              <a:t>fluence</a:t>
            </a:r>
            <a:r>
              <a:rPr lang="en-US" sz="2800" dirty="0">
                <a:latin typeface="Helvetica"/>
                <a:cs typeface="Helvetica"/>
              </a:rPr>
              <a:t>: can exceed 10</a:t>
            </a:r>
            <a:r>
              <a:rPr lang="en-US" sz="2800" baseline="30000" dirty="0">
                <a:latin typeface="Helvetica"/>
                <a:cs typeface="Helvetica"/>
              </a:rPr>
              <a:t>9</a:t>
            </a:r>
            <a:r>
              <a:rPr lang="en-US" sz="2800" dirty="0">
                <a:latin typeface="Helvetica"/>
                <a:cs typeface="Helvetica"/>
              </a:rPr>
              <a:t> cm</a:t>
            </a:r>
            <a:r>
              <a:rPr lang="en-US" sz="2800" baseline="30000" dirty="0">
                <a:latin typeface="Helvetica"/>
                <a:cs typeface="Helvetica"/>
              </a:rPr>
              <a:t>-2</a:t>
            </a:r>
            <a:endParaRPr lang="en-US" sz="2800" dirty="0">
              <a:latin typeface="Helvetica"/>
              <a:cs typeface="Helvetica"/>
            </a:endParaRPr>
          </a:p>
          <a:p>
            <a:pPr lvl="1"/>
            <a:r>
              <a:rPr lang="en-US" sz="2800" dirty="0">
                <a:latin typeface="Helvetica"/>
                <a:cs typeface="Helvetica"/>
              </a:rPr>
              <a:t>&gt; 10 MeV/nucleon peak flux: can exceed 10</a:t>
            </a:r>
            <a:r>
              <a:rPr lang="en-US" sz="2800" baseline="30000" dirty="0">
                <a:latin typeface="Helvetica"/>
                <a:cs typeface="Helvetica"/>
              </a:rPr>
              <a:t>5</a:t>
            </a:r>
            <a:r>
              <a:rPr lang="en-US" sz="2800" dirty="0">
                <a:latin typeface="Helvetica"/>
                <a:cs typeface="Helvetica"/>
              </a:rPr>
              <a:t> cm</a:t>
            </a:r>
            <a:r>
              <a:rPr lang="en-US" sz="2800" baseline="30000" dirty="0">
                <a:latin typeface="Helvetica"/>
                <a:cs typeface="Helvetica"/>
              </a:rPr>
              <a:t>-2</a:t>
            </a:r>
            <a:r>
              <a:rPr lang="en-US" sz="2800" dirty="0">
                <a:latin typeface="Helvetica"/>
                <a:cs typeface="Helvetica"/>
              </a:rPr>
              <a:t>s</a:t>
            </a:r>
            <a:r>
              <a:rPr lang="en-US" sz="2800" baseline="30000" dirty="0">
                <a:latin typeface="Helvetica"/>
                <a:cs typeface="Helvetica"/>
              </a:rPr>
              <a:t>-1</a:t>
            </a:r>
            <a:endParaRPr lang="en-US" sz="2800" dirty="0"/>
          </a:p>
        </p:txBody>
      </p:sp>
      <p:sp>
        <p:nvSpPr>
          <p:cNvPr id="3" name="Rectangle 2"/>
          <p:cNvSpPr/>
          <p:nvPr/>
        </p:nvSpPr>
        <p:spPr>
          <a:xfrm>
            <a:off x="1981200" y="381000"/>
            <a:ext cx="4572000" cy="769441"/>
          </a:xfrm>
          <a:prstGeom prst="rect">
            <a:avLst/>
          </a:prstGeom>
        </p:spPr>
        <p:txBody>
          <a:bodyPr>
            <a:spAutoFit/>
          </a:bodyPr>
          <a:lstStyle/>
          <a:p>
            <a:pPr lvl="0" algn="ctr">
              <a:defRPr/>
            </a:pPr>
            <a:r>
              <a:rPr lang="en-US" sz="4400" b="1" kern="0" dirty="0" smtClean="0">
                <a:solidFill>
                  <a:srgbClr val="FF0000"/>
                </a:solidFill>
                <a:latin typeface="Arial"/>
                <a:cs typeface="Arial"/>
              </a:rPr>
              <a:t>SEP Intensity</a:t>
            </a:r>
            <a:endParaRPr lang="en-US" sz="4400" b="1" kern="0" dirty="0">
              <a:solidFill>
                <a:srgbClr val="FF0000"/>
              </a:solidFill>
              <a:latin typeface="Arial"/>
              <a:cs typeface="Arial"/>
            </a:endParaRPr>
          </a:p>
        </p:txBody>
      </p:sp>
    </p:spTree>
    <p:extLst>
      <p:ext uri="{BB962C8B-B14F-4D97-AF65-F5344CB8AC3E}">
        <p14:creationId xmlns:p14="http://schemas.microsoft.com/office/powerpoint/2010/main" val="42915668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457200" y="228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Coronagraph acting as particle detector </a:t>
            </a:r>
            <a:r>
              <a:rPr kumimoji="0" lang="en-US" sz="3600" b="1" i="0" u="none" strike="noStrike" kern="0" cap="none" spc="0" normalizeH="0" baseline="0" noProof="0" dirty="0" err="1" smtClean="0">
                <a:ln>
                  <a:noFill/>
                </a:ln>
                <a:solidFill>
                  <a:srgbClr val="9BBB59"/>
                </a:solidFill>
                <a:effectLst/>
                <a:uLnTx/>
                <a:uFillTx/>
                <a:latin typeface="Arial"/>
                <a:ea typeface="ＭＳ Ｐゴシック" charset="-128"/>
                <a:cs typeface="Arial"/>
                <a:sym typeface="Wingdings"/>
              </a:rPr>
              <a:t></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2012_05_17_02_00_00_AIA_131__LASCO_C2.png"/>
          <p:cNvPicPr>
            <a:picLocks noChangeAspect="1"/>
          </p:cNvPicPr>
          <p:nvPr/>
        </p:nvPicPr>
        <p:blipFill>
          <a:blip r:embed="rId4"/>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6" name="Picture 15" descr="Screen Shot 2013-06-01 at 11.08.46 AM.png"/>
          <p:cNvPicPr>
            <a:picLocks noChangeAspect="1"/>
          </p:cNvPicPr>
          <p:nvPr/>
        </p:nvPicPr>
        <p:blipFill>
          <a:blip r:embed="rId3"/>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7" name="Picture 6" descr="Screen Shot 2013-05-31 at 3.23.16 PM.png"/>
          <p:cNvPicPr>
            <a:picLocks noChangeAspect="1"/>
          </p:cNvPicPr>
          <p:nvPr/>
        </p:nvPicPr>
        <p:blipFill>
          <a:blip r:embed="rId3"/>
          <a:stretch>
            <a:fillRect/>
          </a:stretch>
        </p:blipFill>
        <p:spPr>
          <a:xfrm>
            <a:off x="533400" y="838200"/>
            <a:ext cx="8077200" cy="60297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latin typeface="Helvetica"/>
                <a:cs typeface="Helvetica"/>
              </a:rPr>
              <a:t>SEPs – important source of space radiation: hard to predict</a:t>
            </a:r>
            <a:endParaRPr lang="en-US" b="1" dirty="0">
              <a:latin typeface="Helvetica"/>
              <a:cs typeface="Helvetica"/>
            </a:endParaRPr>
          </a:p>
        </p:txBody>
      </p:sp>
      <p:pic>
        <p:nvPicPr>
          <p:cNvPr id="5" name="Picture 4" descr="SEP_GCR_Feature1_AA_May201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8534400" cy="5342021"/>
          </a:xfrm>
          <a:prstGeom prst="rect">
            <a:avLst/>
          </a:prstGeom>
        </p:spPr>
      </p:pic>
      <p:sp>
        <p:nvSpPr>
          <p:cNvPr id="3" name="TextBox 2"/>
          <p:cNvSpPr txBox="1"/>
          <p:nvPr/>
        </p:nvSpPr>
        <p:spPr>
          <a:xfrm>
            <a:off x="4953000" y="1295400"/>
            <a:ext cx="3581400" cy="707886"/>
          </a:xfrm>
          <a:prstGeom prst="rect">
            <a:avLst/>
          </a:prstGeom>
          <a:noFill/>
        </p:spPr>
        <p:txBody>
          <a:bodyPr wrap="square" rtlCol="0">
            <a:spAutoFit/>
          </a:bodyPr>
          <a:lstStyle/>
          <a:p>
            <a:pPr algn="ctr"/>
            <a:r>
              <a:rPr lang="en-US" sz="2000" b="1" dirty="0" smtClean="0">
                <a:latin typeface="Helvetica"/>
                <a:cs typeface="Helvetica"/>
              </a:rPr>
              <a:t>Galactic Cosmic Radiation (GCR) -- another source</a:t>
            </a:r>
            <a:endParaRPr lang="en-US" sz="2000" b="1" dirty="0">
              <a:latin typeface="Helvetica"/>
              <a:cs typeface="Helvetica"/>
            </a:endParaRPr>
          </a:p>
        </p:txBody>
      </p:sp>
    </p:spTree>
    <p:extLst>
      <p:ext uri="{BB962C8B-B14F-4D97-AF65-F5344CB8AC3E}">
        <p14:creationId xmlns:p14="http://schemas.microsoft.com/office/powerpoint/2010/main" val="226173942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20</a:t>
            </a:fld>
            <a:endParaRPr lang="en-US" dirty="0">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4"/>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5"/>
          <a:stretch>
            <a:fillRect/>
          </a:stretch>
        </p:blipFill>
        <p:spPr>
          <a:xfrm>
            <a:off x="228600" y="4648200"/>
            <a:ext cx="3657600"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3777" y="25400"/>
            <a:ext cx="6104931" cy="954107"/>
          </a:xfrm>
          <a:prstGeom prst="rect">
            <a:avLst/>
          </a:prstGeom>
          <a:noFill/>
        </p:spPr>
        <p:txBody>
          <a:bodyPr wrap="none" rtlCol="0">
            <a:spAutoFit/>
          </a:bodyPr>
          <a:lstStyle/>
          <a:p>
            <a:pPr algn="ctr"/>
            <a:r>
              <a:rPr lang="en-US" sz="3600" b="1" dirty="0" smtClean="0">
                <a:solidFill>
                  <a:srgbClr val="FF0000"/>
                </a:solidFill>
              </a:rPr>
              <a:t>SEP Prediction (active region)</a:t>
            </a:r>
          </a:p>
          <a:p>
            <a:pPr algn="ctr"/>
            <a:r>
              <a:rPr lang="en-US" sz="2000" b="1" dirty="0" smtClean="0">
                <a:solidFill>
                  <a:srgbClr val="FF0000"/>
                </a:solidFill>
              </a:rPr>
              <a:t>x2.2 flare on march 11, 2015</a:t>
            </a:r>
            <a:endParaRPr lang="en-US" sz="2000" b="1" dirty="0">
              <a:solidFill>
                <a:srgbClr val="FF0000"/>
              </a:solidFill>
            </a:endParaRPr>
          </a:p>
        </p:txBody>
      </p:sp>
      <p:pic>
        <p:nvPicPr>
          <p:cNvPr id="3" name="Picture 2" descr="flare_ensemble_AS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3048000" cy="3048000"/>
          </a:xfrm>
          <a:prstGeom prst="rect">
            <a:avLst/>
          </a:prstGeom>
        </p:spPr>
      </p:pic>
      <p:pic>
        <p:nvPicPr>
          <p:cNvPr id="4" name="Picture 3" descr="flare_ensemble_MAG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295400"/>
            <a:ext cx="3555307" cy="2743200"/>
          </a:xfrm>
          <a:prstGeom prst="rect">
            <a:avLst/>
          </a:prstGeom>
        </p:spPr>
      </p:pic>
      <p:pic>
        <p:nvPicPr>
          <p:cNvPr id="5" name="Picture 4" descr="flare_ensemble_ASS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581400"/>
            <a:ext cx="3276600" cy="3276600"/>
          </a:xfrm>
          <a:prstGeom prst="rect">
            <a:avLst/>
          </a:prstGeom>
        </p:spPr>
      </p:pic>
      <p:sp>
        <p:nvSpPr>
          <p:cNvPr id="6" name="TextBox 5"/>
          <p:cNvSpPr txBox="1"/>
          <p:nvPr/>
        </p:nvSpPr>
        <p:spPr>
          <a:xfrm>
            <a:off x="457200" y="4267200"/>
            <a:ext cx="971540" cy="461665"/>
          </a:xfrm>
          <a:prstGeom prst="rect">
            <a:avLst/>
          </a:prstGeom>
          <a:noFill/>
        </p:spPr>
        <p:txBody>
          <a:bodyPr wrap="none" rtlCol="0">
            <a:spAutoFit/>
          </a:bodyPr>
          <a:lstStyle/>
          <a:p>
            <a:r>
              <a:rPr lang="en-US" dirty="0" smtClean="0"/>
              <a:t>ASAP</a:t>
            </a:r>
            <a:endParaRPr lang="en-US" dirty="0"/>
          </a:p>
        </p:txBody>
      </p:sp>
      <p:sp>
        <p:nvSpPr>
          <p:cNvPr id="7" name="TextBox 6"/>
          <p:cNvSpPr txBox="1"/>
          <p:nvPr/>
        </p:nvSpPr>
        <p:spPr>
          <a:xfrm>
            <a:off x="6858000" y="4114800"/>
            <a:ext cx="1056750" cy="461665"/>
          </a:xfrm>
          <a:prstGeom prst="rect">
            <a:avLst/>
          </a:prstGeom>
          <a:noFill/>
        </p:spPr>
        <p:txBody>
          <a:bodyPr wrap="none" rtlCol="0">
            <a:spAutoFit/>
          </a:bodyPr>
          <a:lstStyle/>
          <a:p>
            <a:r>
              <a:rPr lang="en-US" dirty="0" smtClean="0"/>
              <a:t>MAG4</a:t>
            </a:r>
            <a:endParaRPr lang="en-US" dirty="0"/>
          </a:p>
        </p:txBody>
      </p:sp>
      <p:sp>
        <p:nvSpPr>
          <p:cNvPr id="8" name="TextBox 7"/>
          <p:cNvSpPr txBox="1"/>
          <p:nvPr/>
        </p:nvSpPr>
        <p:spPr>
          <a:xfrm>
            <a:off x="5410200" y="6096000"/>
            <a:ext cx="971540" cy="461665"/>
          </a:xfrm>
          <a:prstGeom prst="rect">
            <a:avLst/>
          </a:prstGeom>
          <a:noFill/>
        </p:spPr>
        <p:txBody>
          <a:bodyPr wrap="none" rtlCol="0">
            <a:spAutoFit/>
          </a:bodyPr>
          <a:lstStyle/>
          <a:p>
            <a:r>
              <a:rPr lang="en-US" dirty="0" smtClean="0"/>
              <a:t>ASSA</a:t>
            </a:r>
            <a:endParaRPr lang="en-US" dirty="0"/>
          </a:p>
        </p:txBody>
      </p:sp>
    </p:spTree>
    <p:extLst>
      <p:ext uri="{BB962C8B-B14F-4D97-AF65-F5344CB8AC3E}">
        <p14:creationId xmlns:p14="http://schemas.microsoft.com/office/powerpoint/2010/main" val="24344784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81000"/>
            <a:ext cx="6736565" cy="646331"/>
          </a:xfrm>
          <a:prstGeom prst="rect">
            <a:avLst/>
          </a:prstGeom>
          <a:noFill/>
        </p:spPr>
        <p:txBody>
          <a:bodyPr wrap="none" rtlCol="0">
            <a:spAutoFit/>
          </a:bodyPr>
          <a:lstStyle/>
          <a:p>
            <a:r>
              <a:rPr lang="en-US" sz="3600" b="1" dirty="0" err="1" smtClean="0">
                <a:solidFill>
                  <a:srgbClr val="FF0000"/>
                </a:solidFill>
              </a:rPr>
              <a:t>Solarscape</a:t>
            </a:r>
            <a:r>
              <a:rPr lang="en-US" sz="3600" b="1" dirty="0" smtClean="0">
                <a:solidFill>
                  <a:srgbClr val="FF0000"/>
                </a:solidFill>
              </a:rPr>
              <a:t>/magnetic connectivity</a:t>
            </a:r>
            <a:endParaRPr lang="en-US" sz="3600" b="1" dirty="0">
              <a:solidFill>
                <a:srgbClr val="FF0000"/>
              </a:solidFill>
            </a:endParaRPr>
          </a:p>
        </p:txBody>
      </p:sp>
      <p:pic>
        <p:nvPicPr>
          <p:cNvPr id="3" name="Picture 2" descr="20120928_sep_solarsca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800"/>
            <a:ext cx="5627532" cy="5181600"/>
          </a:xfrm>
          <a:prstGeom prst="rect">
            <a:avLst/>
          </a:prstGeom>
        </p:spPr>
      </p:pic>
      <p:sp>
        <p:nvSpPr>
          <p:cNvPr id="4" name="TextBox 3"/>
          <p:cNvSpPr txBox="1"/>
          <p:nvPr/>
        </p:nvSpPr>
        <p:spPr>
          <a:xfrm>
            <a:off x="6629400" y="2438400"/>
            <a:ext cx="2073705" cy="830997"/>
          </a:xfrm>
          <a:prstGeom prst="rect">
            <a:avLst/>
          </a:prstGeom>
          <a:solidFill>
            <a:schemeClr val="tx2">
              <a:lumMod val="40000"/>
              <a:lumOff val="60000"/>
            </a:schemeClr>
          </a:solidFill>
        </p:spPr>
        <p:txBody>
          <a:bodyPr wrap="none" rtlCol="0">
            <a:spAutoFit/>
          </a:bodyPr>
          <a:lstStyle/>
          <a:p>
            <a:r>
              <a:rPr lang="en-US" dirty="0" smtClean="0"/>
              <a:t>C3.7 class flare</a:t>
            </a:r>
          </a:p>
          <a:p>
            <a:r>
              <a:rPr lang="en-US" dirty="0" smtClean="0"/>
              <a:t>AR 11577</a:t>
            </a:r>
            <a:endParaRPr lang="en-US" dirty="0"/>
          </a:p>
        </p:txBody>
      </p:sp>
      <p:cxnSp>
        <p:nvCxnSpPr>
          <p:cNvPr id="6" name="Straight Arrow Connector 5"/>
          <p:cNvCxnSpPr/>
          <p:nvPr/>
        </p:nvCxnSpPr>
        <p:spPr>
          <a:xfrm flipH="1">
            <a:off x="4953000" y="3200400"/>
            <a:ext cx="1600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43652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EPeventsAtEarthByYear.png"/>
          <p:cNvPicPr>
            <a:picLocks noChangeAspect="1"/>
          </p:cNvPicPr>
          <p:nvPr/>
        </p:nvPicPr>
        <p:blipFill>
          <a:blip r:embed="rId3"/>
          <a:stretch>
            <a:fillRect/>
          </a:stretch>
        </p:blipFill>
        <p:spPr>
          <a:xfrm>
            <a:off x="990600" y="3429000"/>
            <a:ext cx="4596078" cy="2767400"/>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Often Do SEP Events Occur?</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371600"/>
            <a:ext cx="7924800" cy="830997"/>
          </a:xfrm>
          <a:prstGeom prst="rect">
            <a:avLst/>
          </a:prstGeom>
          <a:noFill/>
        </p:spPr>
        <p:txBody>
          <a:bodyPr wrap="square" rtlCol="0">
            <a:spAutoFit/>
          </a:bodyPr>
          <a:lstStyle/>
          <a:p>
            <a:pPr algn="ctr"/>
            <a:r>
              <a:rPr lang="en-US" sz="2800" b="1" i="1" dirty="0" smtClean="0">
                <a:solidFill>
                  <a:srgbClr val="FF7C12"/>
                </a:solidFill>
              </a:rPr>
              <a:t>SEP event detections in the near-Earth environment</a:t>
            </a:r>
          </a:p>
          <a:p>
            <a:pPr algn="ctr"/>
            <a:r>
              <a:rPr lang="en-US" sz="2000" b="1" i="1" dirty="0" smtClean="0">
                <a:solidFill>
                  <a:srgbClr val="FF7C12"/>
                </a:solidFill>
              </a:rPr>
              <a:t>(GOES 13, Proton E &gt; 10 </a:t>
            </a:r>
            <a:r>
              <a:rPr lang="en-US" sz="2000" b="1" i="1" dirty="0" err="1" smtClean="0">
                <a:solidFill>
                  <a:srgbClr val="FF7C12"/>
                </a:solidFill>
              </a:rPr>
              <a:t>MeV</a:t>
            </a:r>
            <a:r>
              <a:rPr lang="en-US" sz="2000" b="1" i="1" dirty="0" smtClean="0">
                <a:solidFill>
                  <a:srgbClr val="FF7C12"/>
                </a:solidFill>
              </a:rPr>
              <a:t> channel)</a:t>
            </a:r>
            <a:endParaRPr lang="en-US" sz="2000" b="1" i="1" dirty="0">
              <a:solidFill>
                <a:srgbClr val="FF7C12"/>
              </a:solidFill>
            </a:endParaRPr>
          </a:p>
        </p:txBody>
      </p:sp>
      <p:sp>
        <p:nvSpPr>
          <p:cNvPr id="13" name="TextBox 12"/>
          <p:cNvSpPr txBox="1"/>
          <p:nvPr/>
        </p:nvSpPr>
        <p:spPr>
          <a:xfrm>
            <a:off x="2362200" y="2971800"/>
            <a:ext cx="2590800" cy="461665"/>
          </a:xfrm>
          <a:prstGeom prst="rect">
            <a:avLst/>
          </a:prstGeom>
          <a:noFill/>
        </p:spPr>
        <p:txBody>
          <a:bodyPr wrap="square" rtlCol="0">
            <a:spAutoFit/>
          </a:bodyPr>
          <a:lstStyle/>
          <a:p>
            <a:r>
              <a:rPr lang="en-US" i="1" dirty="0" smtClean="0"/>
              <a:t>Total Events</a:t>
            </a:r>
          </a:p>
          <a:p>
            <a:endParaRPr lang="en-US" sz="2000" i="1" dirty="0"/>
          </a:p>
        </p:txBody>
      </p:sp>
      <p:sp>
        <p:nvSpPr>
          <p:cNvPr id="10" name="TextBox 9"/>
          <p:cNvSpPr txBox="1"/>
          <p:nvPr/>
        </p:nvSpPr>
        <p:spPr>
          <a:xfrm>
            <a:off x="1752600" y="4114800"/>
            <a:ext cx="2590800" cy="461665"/>
          </a:xfrm>
          <a:prstGeom prst="rect">
            <a:avLst/>
          </a:prstGeom>
          <a:noFill/>
        </p:spPr>
        <p:txBody>
          <a:bodyPr wrap="square" rtlCol="0">
            <a:spAutoFit/>
          </a:bodyPr>
          <a:lstStyle/>
          <a:p>
            <a:r>
              <a:rPr lang="en-US" i="1" dirty="0" smtClean="0"/>
              <a:t>2012</a:t>
            </a:r>
          </a:p>
          <a:p>
            <a:endParaRPr lang="en-US" sz="2000" i="1" dirty="0"/>
          </a:p>
        </p:txBody>
      </p:sp>
      <p:sp>
        <p:nvSpPr>
          <p:cNvPr id="11" name="TextBox 10"/>
          <p:cNvSpPr txBox="1"/>
          <p:nvPr/>
        </p:nvSpPr>
        <p:spPr>
          <a:xfrm>
            <a:off x="1752600" y="4572000"/>
            <a:ext cx="2590800" cy="461665"/>
          </a:xfrm>
          <a:prstGeom prst="rect">
            <a:avLst/>
          </a:prstGeom>
          <a:noFill/>
        </p:spPr>
        <p:txBody>
          <a:bodyPr wrap="square" rtlCol="0">
            <a:spAutoFit/>
          </a:bodyPr>
          <a:lstStyle/>
          <a:p>
            <a:r>
              <a:rPr lang="en-US" i="1" dirty="0" smtClean="0"/>
              <a:t>2011</a:t>
            </a:r>
          </a:p>
          <a:p>
            <a:endParaRPr lang="en-US" sz="2000" i="1" dirty="0"/>
          </a:p>
        </p:txBody>
      </p:sp>
      <p:sp>
        <p:nvSpPr>
          <p:cNvPr id="14" name="TextBox 13"/>
          <p:cNvSpPr txBox="1"/>
          <p:nvPr/>
        </p:nvSpPr>
        <p:spPr>
          <a:xfrm>
            <a:off x="1752600" y="5105400"/>
            <a:ext cx="2590800" cy="461665"/>
          </a:xfrm>
          <a:prstGeom prst="rect">
            <a:avLst/>
          </a:prstGeom>
          <a:noFill/>
        </p:spPr>
        <p:txBody>
          <a:bodyPr wrap="square" rtlCol="0">
            <a:spAutoFit/>
          </a:bodyPr>
          <a:lstStyle/>
          <a:p>
            <a:r>
              <a:rPr lang="en-US" i="1" dirty="0" smtClean="0"/>
              <a:t>2010</a:t>
            </a:r>
          </a:p>
          <a:p>
            <a:endParaRPr lang="en-US" sz="2000" i="1" dirty="0"/>
          </a:p>
        </p:txBody>
      </p:sp>
      <p:sp>
        <p:nvSpPr>
          <p:cNvPr id="15" name="Rectangle 14"/>
          <p:cNvSpPr/>
          <p:nvPr/>
        </p:nvSpPr>
        <p:spPr>
          <a:xfrm>
            <a:off x="-152400" y="3581400"/>
            <a:ext cx="14478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43000" y="2357735"/>
            <a:ext cx="7391400" cy="461665"/>
          </a:xfrm>
          <a:prstGeom prst="rect">
            <a:avLst/>
          </a:prstGeom>
          <a:noFill/>
        </p:spPr>
        <p:txBody>
          <a:bodyPr wrap="square" rtlCol="0">
            <a:spAutoFit/>
          </a:bodyPr>
          <a:lstStyle/>
          <a:p>
            <a:r>
              <a:rPr lang="en-US" i="1" dirty="0" smtClean="0"/>
              <a:t>2007-2009: Zero Events - Solar Minimum Indeed!</a:t>
            </a:r>
            <a:endParaRPr lang="en-US" sz="2000" i="1" dirty="0"/>
          </a:p>
        </p:txBody>
      </p:sp>
      <p:sp>
        <p:nvSpPr>
          <p:cNvPr id="17" name="TextBox 16"/>
          <p:cNvSpPr txBox="1"/>
          <p:nvPr/>
        </p:nvSpPr>
        <p:spPr>
          <a:xfrm>
            <a:off x="5943600" y="4114800"/>
            <a:ext cx="2590800" cy="1200328"/>
          </a:xfrm>
          <a:prstGeom prst="rect">
            <a:avLst/>
          </a:prstGeom>
          <a:noFill/>
          <a:ln w="38100">
            <a:solidFill>
              <a:schemeClr val="accent1"/>
            </a:solidFill>
          </a:ln>
        </p:spPr>
        <p:txBody>
          <a:bodyPr wrap="square" rtlCol="0">
            <a:spAutoFit/>
          </a:bodyPr>
          <a:lstStyle/>
          <a:p>
            <a:r>
              <a:rPr lang="en-US" b="1" i="1" u="sng" dirty="0" smtClean="0">
                <a:solidFill>
                  <a:schemeClr val="accent1"/>
                </a:solidFill>
              </a:rPr>
              <a:t>Since March 2011</a:t>
            </a:r>
            <a:endParaRPr lang="en-US" b="1" i="1" dirty="0" smtClean="0">
              <a:solidFill>
                <a:schemeClr val="accent1"/>
              </a:solidFill>
            </a:endParaRPr>
          </a:p>
          <a:p>
            <a:r>
              <a:rPr lang="en-US" b="1" i="1" dirty="0" smtClean="0">
                <a:solidFill>
                  <a:schemeClr val="accent1"/>
                </a:solidFill>
              </a:rPr>
              <a:t>STEREO A: 16</a:t>
            </a:r>
          </a:p>
          <a:p>
            <a:r>
              <a:rPr lang="en-US" b="1" i="1" dirty="0" smtClean="0">
                <a:solidFill>
                  <a:schemeClr val="accent1"/>
                </a:solidFill>
              </a:rPr>
              <a:t>STEREO B: 11</a:t>
            </a:r>
          </a:p>
          <a:p>
            <a:endParaRPr lang="en-US" sz="2000" b="1" i="1" dirty="0">
              <a:solidFill>
                <a:schemeClr val="accent1"/>
              </a:solidFill>
            </a:endParaRPr>
          </a:p>
        </p:txBody>
      </p:sp>
      <p:sp>
        <p:nvSpPr>
          <p:cNvPr id="20" name="TextBox 19"/>
          <p:cNvSpPr txBox="1"/>
          <p:nvPr/>
        </p:nvSpPr>
        <p:spPr>
          <a:xfrm>
            <a:off x="1752600" y="3581400"/>
            <a:ext cx="2590800" cy="461665"/>
          </a:xfrm>
          <a:prstGeom prst="rect">
            <a:avLst/>
          </a:prstGeom>
          <a:noFill/>
        </p:spPr>
        <p:txBody>
          <a:bodyPr wrap="square" rtlCol="0">
            <a:spAutoFit/>
          </a:bodyPr>
          <a:lstStyle/>
          <a:p>
            <a:r>
              <a:rPr lang="en-US" i="1" dirty="0" smtClean="0"/>
              <a:t>2013 (Jan-May)</a:t>
            </a:r>
          </a:p>
          <a:p>
            <a:endParaRPr lang="en-US" sz="2000" i="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304800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a:stretch>
            <a:fillRect/>
          </a:stretch>
        </p:blipFill>
        <p:spPr bwMode="auto">
          <a:xfrm>
            <a:off x="1237350" y="878124"/>
            <a:ext cx="6542541" cy="5009622"/>
          </a:xfrm>
          <a:prstGeom prst="rect">
            <a:avLst/>
          </a:prstGeom>
          <a:noFill/>
          <a:ln w="9525" cap="flat">
            <a:noFill/>
            <a:round/>
            <a:headEnd/>
            <a:tailEnd/>
          </a:ln>
          <a:effectLst/>
        </p:spPr>
      </p:pic>
      <p:sp>
        <p:nvSpPr>
          <p:cNvPr id="10242" name="Text Box 2"/>
          <p:cNvSpPr txBox="1">
            <a:spLocks noChangeArrowheads="1"/>
          </p:cNvSpPr>
          <p:nvPr/>
        </p:nvSpPr>
        <p:spPr bwMode="auto">
          <a:xfrm>
            <a:off x="702941" y="67659"/>
            <a:ext cx="7882163" cy="581577"/>
          </a:xfrm>
          <a:prstGeom prst="rect">
            <a:avLst/>
          </a:prstGeom>
          <a:noFill/>
          <a:ln w="9525" cap="flat">
            <a:noFill/>
            <a:round/>
            <a:headEnd/>
            <a:tailEnd/>
          </a:ln>
          <a:effectLst/>
        </p:spPr>
        <p:txBody>
          <a:bodyPr lIns="81639" tIns="56021" rIns="81639" bIns="4082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700" b="1" dirty="0">
                <a:solidFill>
                  <a:schemeClr val="tx2"/>
                </a:solidFill>
              </a:rPr>
              <a:t>East-West Asymmetry in Solar Proton Events; Intensity Profiles at ~5, ~15 and ~30 MeV </a:t>
            </a:r>
            <a:r>
              <a:rPr lang="en-US" sz="1700" b="1" dirty="0" smtClean="0">
                <a:solidFill>
                  <a:schemeClr val="tx2"/>
                </a:solidFill>
              </a:rPr>
              <a:t>(adapted </a:t>
            </a:r>
            <a:r>
              <a:rPr lang="en-US" sz="1700" b="1" dirty="0">
                <a:solidFill>
                  <a:schemeClr val="tx2"/>
                </a:solidFill>
              </a:rPr>
              <a:t>from </a:t>
            </a:r>
            <a:r>
              <a:rPr lang="en-US" sz="1700" b="1" i="1" dirty="0">
                <a:solidFill>
                  <a:schemeClr val="tx2"/>
                </a:solidFill>
              </a:rPr>
              <a:t>Cane et al.</a:t>
            </a:r>
            <a:r>
              <a:rPr lang="en-US" sz="1700" b="1" dirty="0">
                <a:solidFill>
                  <a:schemeClr val="tx2"/>
                </a:solidFill>
              </a:rPr>
              <a:t>, 1988)</a:t>
            </a:r>
          </a:p>
        </p:txBody>
      </p:sp>
      <p:sp>
        <p:nvSpPr>
          <p:cNvPr id="10243" name="Text Box 3"/>
          <p:cNvSpPr txBox="1">
            <a:spLocks noChangeArrowheads="1"/>
          </p:cNvSpPr>
          <p:nvPr/>
        </p:nvSpPr>
        <p:spPr bwMode="auto">
          <a:xfrm>
            <a:off x="533400" y="1417954"/>
            <a:ext cx="2529005" cy="1354613"/>
          </a:xfrm>
          <a:prstGeom prst="rect">
            <a:avLst/>
          </a:prstGeom>
          <a:noFill/>
          <a:ln w="9525" cap="flat">
            <a:noFill/>
            <a:round/>
            <a:headEnd/>
            <a:tailEnd/>
          </a:ln>
          <a:effectLst/>
        </p:spPr>
        <p:txBody>
          <a:bodyPr lIns="81639" tIns="52019" rIns="81639" bIns="40820"/>
          <a:lstStyle/>
          <a:p>
            <a:pPr>
              <a:tabLst>
                <a:tab pos="656650" algn="l"/>
                <a:tab pos="1313299" algn="l"/>
              </a:tabLst>
            </a:pPr>
            <a:r>
              <a:rPr lang="en-US" sz="1400" dirty="0">
                <a:solidFill>
                  <a:srgbClr val="FF0000"/>
                </a:solidFill>
              </a:rPr>
              <a:t>Western event; </a:t>
            </a:r>
          </a:p>
          <a:p>
            <a:pPr>
              <a:tabLst>
                <a:tab pos="656650" algn="l"/>
                <a:tab pos="1313299" algn="l"/>
              </a:tabLst>
            </a:pPr>
            <a:r>
              <a:rPr lang="en-US" sz="1400" dirty="0">
                <a:solidFill>
                  <a:srgbClr val="FF0000"/>
                </a:solidFill>
              </a:rPr>
              <a:t>S/C is well connected to solar event; prompt particle rise to peak then decay; weak shock flank may be encountered.</a:t>
            </a:r>
          </a:p>
        </p:txBody>
      </p:sp>
      <p:sp>
        <p:nvSpPr>
          <p:cNvPr id="10244" name="Line 4"/>
          <p:cNvSpPr>
            <a:spLocks noChangeShapeType="1"/>
          </p:cNvSpPr>
          <p:nvPr/>
        </p:nvSpPr>
        <p:spPr bwMode="auto">
          <a:xfrm>
            <a:off x="2150597" y="2789842"/>
            <a:ext cx="1441" cy="33109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5" name="Line 5"/>
          <p:cNvSpPr>
            <a:spLocks noChangeShapeType="1"/>
          </p:cNvSpPr>
          <p:nvPr/>
        </p:nvSpPr>
        <p:spPr bwMode="auto">
          <a:xfrm flipH="1">
            <a:off x="4223410" y="1741852"/>
            <a:ext cx="334185" cy="331096"/>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6" name="Line 6"/>
          <p:cNvSpPr>
            <a:spLocks noChangeShapeType="1"/>
          </p:cNvSpPr>
          <p:nvPr/>
        </p:nvSpPr>
        <p:spPr bwMode="auto">
          <a:xfrm flipH="1">
            <a:off x="3732216" y="2156441"/>
            <a:ext cx="377399" cy="309503"/>
          </a:xfrm>
          <a:prstGeom prst="line">
            <a:avLst/>
          </a:prstGeom>
          <a:noFill/>
          <a:ln w="9525" cap="flat">
            <a:solidFill>
              <a:srgbClr val="0000FF"/>
            </a:solidFill>
            <a:round/>
            <a:headEnd/>
            <a:tailEnd type="triangle" w="med" len="med"/>
          </a:ln>
          <a:effectLst/>
        </p:spPr>
        <p:txBody>
          <a:bodyPr lIns="82945" tIns="41473" rIns="82945" bIns="41473"/>
          <a:lstStyle/>
          <a:p>
            <a:endParaRPr lang="en-US"/>
          </a:p>
        </p:txBody>
      </p:sp>
      <p:sp>
        <p:nvSpPr>
          <p:cNvPr id="10247" name="Text Box 7"/>
          <p:cNvSpPr txBox="1">
            <a:spLocks noChangeArrowheads="1"/>
          </p:cNvSpPr>
          <p:nvPr/>
        </p:nvSpPr>
        <p:spPr bwMode="auto">
          <a:xfrm>
            <a:off x="533400" y="4800600"/>
            <a:ext cx="2971800"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Near Central Meridian event;</a:t>
            </a:r>
            <a:r>
              <a:rPr lang="en-US" sz="1400" dirty="0">
                <a:solidFill>
                  <a:srgbClr val="FF0000"/>
                </a:solidFill>
              </a:rPr>
              <a:t> </a:t>
            </a:r>
          </a:p>
          <a:p>
            <a:pPr>
              <a:tabLst>
                <a:tab pos="656650" algn="l"/>
                <a:tab pos="1313299" algn="l"/>
                <a:tab pos="1969949" algn="l"/>
              </a:tabLst>
            </a:pPr>
            <a:r>
              <a:rPr lang="en-US" sz="1400" dirty="0">
                <a:solidFill>
                  <a:srgbClr val="FF0000"/>
                </a:solidFill>
              </a:rPr>
              <a:t>Reasonably prompt rise; Peak, especially at lower energies, is typically near shock passage. </a:t>
            </a:r>
          </a:p>
        </p:txBody>
      </p:sp>
      <p:sp>
        <p:nvSpPr>
          <p:cNvPr id="10248" name="Line 8"/>
          <p:cNvSpPr>
            <a:spLocks noChangeShapeType="1"/>
          </p:cNvSpPr>
          <p:nvPr/>
        </p:nvSpPr>
        <p:spPr bwMode="auto">
          <a:xfrm flipV="1">
            <a:off x="2895600" y="5539376"/>
            <a:ext cx="649357" cy="23224"/>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49" name="Text Box 9"/>
          <p:cNvSpPr txBox="1">
            <a:spLocks noChangeArrowheads="1"/>
          </p:cNvSpPr>
          <p:nvPr/>
        </p:nvSpPr>
        <p:spPr bwMode="auto">
          <a:xfrm>
            <a:off x="5679710" y="5074402"/>
            <a:ext cx="2405558" cy="765839"/>
          </a:xfrm>
          <a:prstGeom prst="rect">
            <a:avLst/>
          </a:prstGeom>
          <a:noFill/>
          <a:ln w="9525" cap="flat">
            <a:noFill/>
            <a:round/>
            <a:headEnd/>
            <a:tailEnd/>
          </a:ln>
          <a:effectLst/>
        </p:spPr>
        <p:txBody>
          <a:bodyPr lIns="81639" tIns="51220" rIns="81639" bIns="40820"/>
          <a:lstStyle/>
          <a:p>
            <a:pPr>
              <a:tabLst>
                <a:tab pos="656650" algn="l"/>
                <a:tab pos="1313299" algn="l"/>
                <a:tab pos="1969949" algn="l"/>
              </a:tabLst>
            </a:pPr>
            <a:r>
              <a:rPr lang="en-US" sz="1400" b="1" dirty="0">
                <a:solidFill>
                  <a:srgbClr val="FF0000"/>
                </a:solidFill>
              </a:rPr>
              <a:t>Eastern event: </a:t>
            </a:r>
            <a:r>
              <a:rPr lang="en-US" sz="1400" dirty="0">
                <a:solidFill>
                  <a:srgbClr val="FF0000"/>
                </a:solidFill>
              </a:rPr>
              <a:t>S/C is poorly connected to solar event.  Gradual rise, peak near/after shock flank passage. </a:t>
            </a:r>
          </a:p>
        </p:txBody>
      </p:sp>
      <p:sp>
        <p:nvSpPr>
          <p:cNvPr id="10250" name="Line 10"/>
          <p:cNvSpPr>
            <a:spLocks noChangeShapeType="1"/>
          </p:cNvSpPr>
          <p:nvPr/>
        </p:nvSpPr>
        <p:spPr bwMode="auto">
          <a:xfrm flipV="1">
            <a:off x="6369687" y="4839756"/>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10251" name="Text Box 11"/>
          <p:cNvSpPr txBox="1">
            <a:spLocks noChangeArrowheads="1"/>
          </p:cNvSpPr>
          <p:nvPr/>
        </p:nvSpPr>
        <p:spPr bwMode="auto">
          <a:xfrm>
            <a:off x="6412900" y="2365176"/>
            <a:ext cx="2807300" cy="1083978"/>
          </a:xfrm>
          <a:prstGeom prst="rect">
            <a:avLst/>
          </a:prstGeom>
          <a:noFill/>
          <a:ln w="9525" cap="flat">
            <a:noFill/>
            <a:round/>
            <a:headEnd/>
            <a:tailEnd/>
          </a:ln>
          <a:effectLst/>
        </p:spPr>
        <p:txBody>
          <a:bodyPr lIns="81639" tIns="49620" rIns="81639" bIns="40820"/>
          <a:lstStyle/>
          <a:p>
            <a:pPr>
              <a:tabLst>
                <a:tab pos="656650" algn="l"/>
                <a:tab pos="1313299" algn="l"/>
              </a:tabLst>
            </a:pPr>
            <a:r>
              <a:rPr lang="en-US" sz="1400" b="1" dirty="0">
                <a:solidFill>
                  <a:srgbClr val="FF0000"/>
                </a:solidFill>
              </a:rPr>
              <a:t>Far Eastern event: </a:t>
            </a:r>
            <a:r>
              <a:rPr lang="en-US" sz="1400" dirty="0">
                <a:solidFill>
                  <a:srgbClr val="FF0000"/>
                </a:solidFill>
              </a:rPr>
              <a:t>S/C is very  poorly connected. Gradual rise, may have extended duration as populated field lines </a:t>
            </a:r>
            <a:r>
              <a:rPr lang="en-US" sz="1400" dirty="0" err="1">
                <a:solidFill>
                  <a:srgbClr val="FF0000"/>
                </a:solidFill>
              </a:rPr>
              <a:t>corotate</a:t>
            </a:r>
            <a:r>
              <a:rPr lang="en-US" sz="1400" dirty="0">
                <a:solidFill>
                  <a:srgbClr val="FF0000"/>
                </a:solidFill>
              </a:rPr>
              <a:t> to S/C.</a:t>
            </a:r>
          </a:p>
        </p:txBody>
      </p:sp>
      <p:sp>
        <p:nvSpPr>
          <p:cNvPr id="10252" name="Line 12"/>
          <p:cNvSpPr>
            <a:spLocks noChangeShapeType="1"/>
          </p:cNvSpPr>
          <p:nvPr/>
        </p:nvSpPr>
        <p:spPr bwMode="auto">
          <a:xfrm>
            <a:off x="2729661" y="315116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3" name="Text Box 13"/>
          <p:cNvSpPr txBox="1">
            <a:spLocks noChangeArrowheads="1"/>
          </p:cNvSpPr>
          <p:nvPr/>
        </p:nvSpPr>
        <p:spPr bwMode="auto">
          <a:xfrm>
            <a:off x="2448772" y="293523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4" name="Line 14"/>
          <p:cNvSpPr>
            <a:spLocks noChangeShapeType="1"/>
          </p:cNvSpPr>
          <p:nvPr/>
        </p:nvSpPr>
        <p:spPr bwMode="auto">
          <a:xfrm>
            <a:off x="4363135" y="4261058"/>
            <a:ext cx="1440" cy="1327262"/>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5" name="Text Box 15"/>
          <p:cNvSpPr txBox="1">
            <a:spLocks noChangeArrowheads="1"/>
          </p:cNvSpPr>
          <p:nvPr/>
        </p:nvSpPr>
        <p:spPr bwMode="auto">
          <a:xfrm>
            <a:off x="4015985" y="4045126"/>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6" name="Line 16"/>
          <p:cNvSpPr>
            <a:spLocks noChangeShapeType="1"/>
          </p:cNvSpPr>
          <p:nvPr/>
        </p:nvSpPr>
        <p:spPr bwMode="auto">
          <a:xfrm>
            <a:off x="6813346" y="3616142"/>
            <a:ext cx="1441" cy="1155956"/>
          </a:xfrm>
          <a:prstGeom prst="line">
            <a:avLst/>
          </a:prstGeom>
          <a:noFill/>
          <a:ln w="18360" cap="flat">
            <a:solidFill>
              <a:srgbClr val="0000FF"/>
            </a:solidFill>
            <a:round/>
            <a:headEnd/>
            <a:tailEnd/>
          </a:ln>
          <a:effectLst/>
        </p:spPr>
        <p:txBody>
          <a:bodyPr lIns="82945" tIns="41473" rIns="82945" bIns="41473"/>
          <a:lstStyle/>
          <a:p>
            <a:endParaRPr lang="en-US"/>
          </a:p>
        </p:txBody>
      </p:sp>
      <p:sp>
        <p:nvSpPr>
          <p:cNvPr id="10257" name="Text Box 17"/>
          <p:cNvSpPr txBox="1">
            <a:spLocks noChangeArrowheads="1"/>
          </p:cNvSpPr>
          <p:nvPr/>
        </p:nvSpPr>
        <p:spPr bwMode="auto">
          <a:xfrm>
            <a:off x="6499328" y="3424682"/>
            <a:ext cx="580503" cy="236086"/>
          </a:xfrm>
          <a:prstGeom prst="rect">
            <a:avLst/>
          </a:prstGeom>
          <a:noFill/>
          <a:ln w="9525" cap="flat">
            <a:noFill/>
            <a:round/>
            <a:headEnd/>
            <a:tailEnd/>
          </a:ln>
          <a:effectLst/>
        </p:spPr>
        <p:txBody>
          <a:bodyPr lIns="81639" tIns="50420" rIns="81639" bIns="40820"/>
          <a:lstStyle/>
          <a:p>
            <a:r>
              <a:rPr lang="en-US" sz="1100">
                <a:solidFill>
                  <a:srgbClr val="0000FF"/>
                </a:solidFill>
              </a:rPr>
              <a:t>Shock</a:t>
            </a:r>
          </a:p>
        </p:txBody>
      </p:sp>
      <p:sp>
        <p:nvSpPr>
          <p:cNvPr id="10258" name="Line 18"/>
          <p:cNvSpPr>
            <a:spLocks noChangeShapeType="1"/>
          </p:cNvSpPr>
          <p:nvPr/>
        </p:nvSpPr>
        <p:spPr bwMode="auto">
          <a:xfrm flipV="1">
            <a:off x="6408579" y="2265847"/>
            <a:ext cx="1440" cy="267756"/>
          </a:xfrm>
          <a:prstGeom prst="line">
            <a:avLst/>
          </a:prstGeom>
          <a:noFill/>
          <a:ln w="18360" cap="flat">
            <a:solidFill>
              <a:srgbClr val="FF0000"/>
            </a:solidFill>
            <a:round/>
            <a:headEnd/>
            <a:tailEnd type="triangle" w="med" len="med"/>
          </a:ln>
          <a:effectLst/>
        </p:spPr>
        <p:txBody>
          <a:bodyPr lIns="82945" tIns="41473" rIns="82945" bIns="41473"/>
          <a:lstStyle/>
          <a:p>
            <a:endParaRPr lang="en-US"/>
          </a:p>
        </p:txBody>
      </p:sp>
      <p:sp>
        <p:nvSpPr>
          <p:cNvPr id="20" name="TextBox 19"/>
          <p:cNvSpPr txBox="1"/>
          <p:nvPr/>
        </p:nvSpPr>
        <p:spPr>
          <a:xfrm>
            <a:off x="216068" y="5969933"/>
            <a:ext cx="8927932" cy="637754"/>
          </a:xfrm>
          <a:prstGeom prst="rect">
            <a:avLst/>
          </a:prstGeom>
          <a:noFill/>
        </p:spPr>
        <p:txBody>
          <a:bodyPr wrap="square" lIns="82945" tIns="41473" rIns="82945" bIns="41473" rtlCol="0">
            <a:spAutoFit/>
          </a:bodyPr>
          <a:lstStyle/>
          <a:p>
            <a:r>
              <a:rPr lang="en-US" sz="1800" dirty="0">
                <a:solidFill>
                  <a:srgbClr val="1F497D"/>
                </a:solidFill>
              </a:rPr>
              <a:t>Synthesis of observations of 235 events over 20 years.  Different intensity-time profiles are ordered by the varying connection to the solar event and shock. </a:t>
            </a:r>
          </a:p>
        </p:txBody>
      </p:sp>
    </p:spTree>
    <p:extLst>
      <p:ext uri="{BB962C8B-B14F-4D97-AF65-F5344CB8AC3E}">
        <p14:creationId xmlns:p14="http://schemas.microsoft.com/office/powerpoint/2010/main" val="21174585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762000"/>
            <a:ext cx="7391400" cy="1200328"/>
          </a:xfrm>
          <a:prstGeom prst="rect">
            <a:avLst/>
          </a:prstGeom>
          <a:noFill/>
        </p:spPr>
        <p:txBody>
          <a:bodyPr wrap="square" rtlCol="0">
            <a:spAutoFit/>
          </a:bodyPr>
          <a:lstStyle/>
          <a:p>
            <a:r>
              <a:rPr lang="en-US" dirty="0" smtClean="0"/>
              <a:t>Impulsive: The “peak at the beginning due to flare, fall off” – indicates how well connected you are to the source (timing)</a:t>
            </a:r>
            <a:endParaRPr lang="en-US" dirty="0"/>
          </a:p>
        </p:txBody>
      </p:sp>
      <p:pic>
        <p:nvPicPr>
          <p:cNvPr id="5" name="Picture 4" descr="STA20121108.jpg"/>
          <p:cNvPicPr>
            <a:picLocks noChangeAspect="1"/>
          </p:cNvPicPr>
          <p:nvPr/>
        </p:nvPicPr>
        <p:blipFill>
          <a:blip r:embed="rId3"/>
          <a:stretch>
            <a:fillRect/>
          </a:stretch>
        </p:blipFill>
        <p:spPr>
          <a:xfrm>
            <a:off x="152400" y="2286000"/>
            <a:ext cx="4312126" cy="3334566"/>
          </a:xfrm>
          <a:prstGeom prst="rect">
            <a:avLst/>
          </a:prstGeom>
        </p:spPr>
      </p:pic>
      <p:pic>
        <p:nvPicPr>
          <p:cNvPr id="6" name="Picture 5" descr="STA20130305.jpg"/>
          <p:cNvPicPr>
            <a:picLocks noChangeAspect="1"/>
          </p:cNvPicPr>
          <p:nvPr/>
        </p:nvPicPr>
        <p:blipFill>
          <a:blip r:embed="rId4"/>
          <a:stretch>
            <a:fillRect/>
          </a:stretch>
        </p:blipFill>
        <p:spPr>
          <a:xfrm>
            <a:off x="4572000" y="2362200"/>
            <a:ext cx="4289078" cy="33113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3"/>
          <a:stretch>
            <a:fillRect/>
          </a:stretch>
        </p:blipFill>
        <p:spPr>
          <a:xfrm>
            <a:off x="1295400" y="1905000"/>
            <a:ext cx="5912326" cy="4572000"/>
          </a:xfrm>
          <a:prstGeom prst="rect">
            <a:avLst/>
          </a:prstGeom>
        </p:spPr>
      </p:pic>
      <p:sp>
        <p:nvSpPr>
          <p:cNvPr id="3" name="TextBox 2"/>
          <p:cNvSpPr txBox="1"/>
          <p:nvPr/>
        </p:nvSpPr>
        <p:spPr>
          <a:xfrm>
            <a:off x="1219200" y="381000"/>
            <a:ext cx="6294962" cy="1200328"/>
          </a:xfrm>
          <a:prstGeom prst="rect">
            <a:avLst/>
          </a:prstGeom>
          <a:noFill/>
        </p:spPr>
        <p:txBody>
          <a:bodyPr wrap="none" rtlCol="0">
            <a:spAutoFit/>
          </a:bodyPr>
          <a:lstStyle/>
          <a:p>
            <a:endParaRPr lang="en-US" dirty="0" smtClean="0"/>
          </a:p>
          <a:p>
            <a:r>
              <a:rPr lang="en-US" dirty="0" smtClean="0"/>
              <a:t>Gradual: The “jump up from flare/CME, slow rise</a:t>
            </a:r>
          </a:p>
          <a:p>
            <a:r>
              <a:rPr lang="en-US" dirty="0" smtClean="0"/>
              <a:t>Then peak when the ICME passes the spacecraft”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810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3"/>
          <a:stretch>
            <a:fillRect/>
          </a:stretch>
        </p:blipFill>
        <p:spPr>
          <a:xfrm>
            <a:off x="1600200" y="1752600"/>
            <a:ext cx="5813787" cy="449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SEPs: What 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protons and other heavy ions) 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228600"/>
            <a:ext cx="4090333" cy="461665"/>
          </a:xfrm>
          <a:prstGeom prst="rect">
            <a:avLst/>
          </a:prstGeom>
          <a:noFill/>
        </p:spPr>
        <p:txBody>
          <a:bodyPr wrap="none" rtlCol="0">
            <a:spAutoFit/>
          </a:bodyPr>
          <a:lstStyle/>
          <a:p>
            <a:r>
              <a:rPr lang="en-US" dirty="0" smtClean="0"/>
              <a:t>The “multiple event weirdness”</a:t>
            </a:r>
            <a:endParaRPr lang="en-US" dirty="0"/>
          </a:p>
        </p:txBody>
      </p:sp>
      <p:pic>
        <p:nvPicPr>
          <p:cNvPr id="7" name="Picture 6" descr="STB20120309 and STB20120307.jpg"/>
          <p:cNvPicPr>
            <a:picLocks noChangeAspect="1"/>
          </p:cNvPicPr>
          <p:nvPr/>
        </p:nvPicPr>
        <p:blipFill>
          <a:blip r:embed="rId3"/>
          <a:stretch>
            <a:fillRect/>
          </a:stretch>
        </p:blipFill>
        <p:spPr>
          <a:xfrm>
            <a:off x="1524000" y="1143000"/>
            <a:ext cx="5805844" cy="44896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5"/>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pic>
        <p:nvPicPr>
          <p:cNvPr id="5" name="2012_07_23_01_55_30_2012_07_23_07_50_30_EUVI-A_195-hq.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76200" y="1676400"/>
            <a:ext cx="4281268" cy="3998311"/>
          </a:xfrm>
          <a:prstGeom prst="rect">
            <a:avLst/>
          </a:prstGeom>
        </p:spPr>
      </p:pic>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 (possibly due to IPS) </a:t>
            </a:r>
            <a:endParaRPr lang="en-US" sz="2000" dirty="0"/>
          </a:p>
        </p:txBody>
      </p:sp>
      <p:sp>
        <p:nvSpPr>
          <p:cNvPr id="10" name="Rectangle 2"/>
          <p:cNvSpPr txBox="1">
            <a:spLocks noChangeArrowheads="1"/>
          </p:cNvSpPr>
          <p:nvPr/>
        </p:nvSpPr>
        <p:spPr bwMode="auto">
          <a:xfrm>
            <a:off x="0" y="0"/>
            <a:ext cx="7010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7849625" cy="461665"/>
          </a:xfrm>
          <a:prstGeom prst="rect">
            <a:avLst/>
          </a:prstGeom>
          <a:noFill/>
        </p:spPr>
        <p:txBody>
          <a:bodyPr wrap="none" rtlCol="0">
            <a:spAutoFit/>
          </a:bodyPr>
          <a:lstStyle/>
          <a:p>
            <a:r>
              <a:rPr lang="en-US" dirty="0" smtClean="0"/>
              <a:t>Example where is reaches one spacecraft, then later another…</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the Earth’s atmosphere. Collisions with atoms generate secondary particles that are measured at neutron monitoring (NM) stations on the ground.</a:t>
            </a:r>
          </a:p>
        </p:txBody>
      </p:sp>
      <p:pic>
        <p:nvPicPr>
          <p:cNvPr id="10" name="Picture 9" descr="Screen shot 2012-06-24 at 9.53.25 AM.png"/>
          <p:cNvPicPr>
            <a:picLocks noChangeAspect="1"/>
          </p:cNvPicPr>
          <p:nvPr/>
        </p:nvPicPr>
        <p:blipFill>
          <a:blip r:embed="rId3"/>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4"/>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093428"/>
          </a:xfrm>
          <a:prstGeom prst="rect">
            <a:avLst/>
          </a:prstGeom>
          <a:noFill/>
        </p:spPr>
        <p:txBody>
          <a:bodyPr wrap="square" rtlCol="0">
            <a:spAutoFit/>
          </a:bodyPr>
          <a:lstStyle/>
          <a:p>
            <a:r>
              <a:rPr lang="en-US" dirty="0" smtClean="0"/>
              <a:t>Difficult to distinguish GLE from traditional SEP events: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9" name="Rectangle 8"/>
          <p:cNvSpPr/>
          <p:nvPr/>
        </p:nvSpPr>
        <p:spPr>
          <a:xfrm>
            <a:off x="76200" y="5562600"/>
            <a:ext cx="9144000" cy="1261884"/>
          </a:xfrm>
          <a:prstGeom prst="rect">
            <a:avLst/>
          </a:prstGeom>
        </p:spPr>
        <p:txBody>
          <a:bodyPr wrap="square">
            <a:spAutoFit/>
          </a:bodyPr>
          <a:lstStyle/>
          <a:p>
            <a:pPr lvl="0"/>
            <a:r>
              <a:rPr lang="en-US" sz="2000" dirty="0" smtClean="0">
                <a:latin typeface="Traditional Arabic" pitchFamily="2" charset="0"/>
                <a:ea typeface="Traditional Arabic" pitchFamily="2" charset="0"/>
                <a:cs typeface="Traditional Arabic" pitchFamily="2" charset="0"/>
              </a:rPr>
              <a:t>CME-driven shocks are thought to play important role in low (&lt;3R</a:t>
            </a:r>
            <a:r>
              <a:rPr lang="en-US" sz="2000" baseline="-25000" dirty="0" smtClean="0">
                <a:latin typeface="Traditional Arabic" pitchFamily="2" charset="0"/>
                <a:ea typeface="Traditional Arabic" pitchFamily="2" charset="0"/>
                <a:cs typeface="Traditional Arabic" pitchFamily="2" charset="0"/>
              </a:rPr>
              <a:t>s</a:t>
            </a:r>
            <a:r>
              <a:rPr lang="en-US" sz="2000" dirty="0" smtClean="0">
                <a:latin typeface="Traditional Arabic" pitchFamily="2" charset="0"/>
                <a:ea typeface="Traditional Arabic" pitchFamily="2" charset="0"/>
                <a:cs typeface="Traditional Arabic" pitchFamily="2" charset="0"/>
              </a:rPr>
              <a:t>) corona</a:t>
            </a:r>
          </a:p>
          <a:p>
            <a:r>
              <a:rPr lang="en-US" dirty="0" smtClean="0">
                <a:latin typeface="Traditional Arabic" pitchFamily="2" charset="0"/>
                <a:ea typeface="Traditional Arabic" pitchFamily="2" charset="0"/>
                <a:cs typeface="Traditional Arabic" pitchFamily="2" charset="0"/>
              </a:rPr>
              <a:t>	</a:t>
            </a:r>
            <a:r>
              <a:rPr lang="en-US" sz="1600" dirty="0" smtClean="0">
                <a:latin typeface="Traditional Arabic" pitchFamily="2" charset="0"/>
                <a:ea typeface="Traditional Arabic" pitchFamily="2" charset="0"/>
                <a:cs typeface="Traditional Arabic" pitchFamily="2" charset="0"/>
              </a:rPr>
              <a:t>- Only imaged in mid-high corona (</a:t>
            </a:r>
            <a:r>
              <a:rPr lang="en-US" sz="1600" i="1" dirty="0" err="1" smtClean="0">
                <a:latin typeface="Traditional Arabic" pitchFamily="2" charset="0"/>
                <a:ea typeface="Traditional Arabic" pitchFamily="2" charset="0"/>
                <a:cs typeface="Traditional Arabic" pitchFamily="2" charset="0"/>
              </a:rPr>
              <a:t>Ontiveros</a:t>
            </a:r>
            <a:r>
              <a:rPr lang="en-US" sz="1600" i="1" dirty="0" smtClean="0">
                <a:latin typeface="Traditional Arabic" pitchFamily="2" charset="0"/>
                <a:ea typeface="Traditional Arabic" pitchFamily="2" charset="0"/>
                <a:cs typeface="Traditional Arabic" pitchFamily="2" charset="0"/>
              </a:rPr>
              <a:t> &amp; </a:t>
            </a:r>
            <a:r>
              <a:rPr lang="en-US" sz="1600" i="1" dirty="0" err="1" smtClean="0">
                <a:latin typeface="Traditional Arabic" pitchFamily="2" charset="0"/>
                <a:ea typeface="Traditional Arabic" pitchFamily="2" charset="0"/>
                <a:cs typeface="Traditional Arabic" pitchFamily="2" charset="0"/>
              </a:rPr>
              <a:t>Vourlidas</a:t>
            </a:r>
            <a:r>
              <a:rPr lang="en-US" sz="1600" i="1" dirty="0" smtClean="0">
                <a:latin typeface="Traditional Arabic" pitchFamily="2" charset="0"/>
                <a:ea typeface="Traditional Arabic" pitchFamily="2" charset="0"/>
                <a:cs typeface="Traditional Arabic" pitchFamily="2" charset="0"/>
              </a:rPr>
              <a:t> 2009</a:t>
            </a:r>
            <a:r>
              <a:rPr lang="en-US" sz="1600" dirty="0" smtClean="0">
                <a:latin typeface="Traditional Arabic" pitchFamily="2" charset="0"/>
                <a:ea typeface="Traditional Arabic" pitchFamily="2" charset="0"/>
                <a:cs typeface="Traditional Arabic" pitchFamily="2" charset="0"/>
              </a:rPr>
              <a:t>)</a:t>
            </a:r>
            <a:endParaRPr lang="en-US" sz="1600" dirty="0" smtClean="0"/>
          </a:p>
          <a:p>
            <a:pPr lvl="0"/>
            <a:r>
              <a:rPr lang="en-US" sz="1600" dirty="0" smtClean="0">
                <a:latin typeface="Traditional Arabic" pitchFamily="2" charset="0"/>
                <a:ea typeface="Traditional Arabic" pitchFamily="2" charset="0"/>
                <a:cs typeface="Traditional Arabic" pitchFamily="2" charset="0"/>
              </a:rPr>
              <a:t>	- Type II radio bursts</a:t>
            </a:r>
          </a:p>
          <a:p>
            <a:pPr lvl="0"/>
            <a:r>
              <a:rPr lang="en-US" sz="1600" dirty="0" smtClean="0">
                <a:latin typeface="Traditional Arabic" pitchFamily="2" charset="0"/>
                <a:ea typeface="Traditional Arabic" pitchFamily="2" charset="0"/>
                <a:cs typeface="Traditional Arabic" pitchFamily="2" charset="0"/>
              </a:rPr>
              <a:t>	- Multiple CME events – doesn’t apply for May 17 event</a:t>
            </a:r>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1"/>
          <p:cNvSpPr txBox="1"/>
          <p:nvPr/>
        </p:nvSpPr>
        <p:spPr>
          <a:xfrm>
            <a:off x="-55596" y="5181600"/>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5" name="TextBox 4"/>
          <p:cNvSpPr txBox="1"/>
          <p:nvPr/>
        </p:nvSpPr>
        <p:spPr>
          <a:xfrm>
            <a:off x="7010400" y="3200400"/>
            <a:ext cx="1749097" cy="461665"/>
          </a:xfrm>
          <a:prstGeom prst="rect">
            <a:avLst/>
          </a:prstGeom>
          <a:noFill/>
        </p:spPr>
        <p:txBody>
          <a:bodyPr wrap="none" rtlCol="0">
            <a:spAutoFit/>
          </a:bodyPr>
          <a:lstStyle/>
          <a:p>
            <a:r>
              <a:rPr lang="en-US" dirty="0" smtClean="0"/>
              <a:t>Jan 18, 2016</a:t>
            </a:r>
            <a:endParaRPr lang="en-US" dirty="0"/>
          </a:p>
        </p:txBody>
      </p:sp>
      <p:pic>
        <p:nvPicPr>
          <p:cNvPr id="2" name="Picture 1" descr="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66800"/>
            <a:ext cx="6350000" cy="5080000"/>
          </a:xfrm>
          <a:prstGeom prst="rect">
            <a:avLst/>
          </a:prstGeom>
        </p:spPr>
      </p:pic>
    </p:spTree>
    <p:extLst>
      <p:ext uri="{BB962C8B-B14F-4D97-AF65-F5344CB8AC3E}">
        <p14:creationId xmlns:p14="http://schemas.microsoft.com/office/powerpoint/2010/main" val="20530468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0" y="-762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9BBB59"/>
                </a:solidFill>
                <a:effectLst/>
                <a:uLnTx/>
                <a:uFillTx/>
                <a:latin typeface="Arial"/>
                <a:ea typeface="ＭＳ Ｐゴシック" charset="-128"/>
                <a:cs typeface="Arial"/>
              </a:rPr>
              <a:t>Where are NASA</a:t>
            </a:r>
            <a:r>
              <a:rPr lang="en-US" sz="3600" b="1" kern="0" dirty="0" smtClean="0">
                <a:solidFill>
                  <a:srgbClr val="9BBB59"/>
                </a:solidFill>
                <a:latin typeface="Arial"/>
                <a:cs typeface="Arial"/>
              </a:rPr>
              <a:t> </a:t>
            </a:r>
            <a:r>
              <a:rPr kumimoji="0" lang="en-US" sz="3600" b="1" i="0" u="none" strike="noStrike" kern="0" cap="none" spc="0" normalizeH="0" noProof="0" dirty="0" smtClean="0">
                <a:ln>
                  <a:noFill/>
                </a:ln>
                <a:solidFill>
                  <a:srgbClr val="9BBB59"/>
                </a:solidFill>
                <a:effectLst/>
                <a:uLnTx/>
                <a:uFillTx/>
                <a:latin typeface="Arial"/>
                <a:ea typeface="ＭＳ Ｐゴシック" charset="-128"/>
                <a:cs typeface="Arial"/>
              </a:rPr>
              <a:t>assets now?</a:t>
            </a:r>
            <a:endParaRPr kumimoji="0" lang="en-US" sz="36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2" name="Picture 1" descr="20150529_where_is_stere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200"/>
            <a:ext cx="6350000" cy="5080000"/>
          </a:xfrm>
          <a:prstGeom prst="rect">
            <a:avLst/>
          </a:prstGeom>
        </p:spPr>
      </p:pic>
      <p:sp>
        <p:nvSpPr>
          <p:cNvPr id="7" name="TextBox 6"/>
          <p:cNvSpPr txBox="1"/>
          <p:nvPr/>
        </p:nvSpPr>
        <p:spPr>
          <a:xfrm>
            <a:off x="4495800" y="6396335"/>
            <a:ext cx="1902985" cy="461665"/>
          </a:xfrm>
          <a:prstGeom prst="rect">
            <a:avLst/>
          </a:prstGeom>
          <a:noFill/>
        </p:spPr>
        <p:txBody>
          <a:bodyPr wrap="none" rtlCol="0">
            <a:spAutoFit/>
          </a:bodyPr>
          <a:lstStyle/>
          <a:p>
            <a:r>
              <a:rPr lang="en-US" dirty="0" smtClean="0"/>
              <a:t>May 29, 2015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p:blipFill>
          <a:blip r:embed="rId3"/>
          <a:stretch>
            <a:fillRect/>
          </a:stretch>
        </p:blipFill>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3"/>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2557123" cy="369332"/>
          </a:xfrm>
          <a:prstGeom prst="rect">
            <a:avLst/>
          </a:prstGeom>
          <a:noFill/>
        </p:spPr>
        <p:txBody>
          <a:bodyPr wrap="none" rtlCol="0">
            <a:spAutoFit/>
          </a:bodyPr>
          <a:lstStyle/>
          <a:p>
            <a:r>
              <a:rPr lang="en-US" b="1" dirty="0" smtClean="0">
                <a:latin typeface="Helvetica"/>
                <a:cs typeface="Helvetica"/>
              </a:rPr>
              <a:t>SEP: proton radiation</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141" y="1231146"/>
            <a:ext cx="7327647" cy="369332"/>
          </a:xfrm>
          <a:prstGeom prst="rect">
            <a:avLst/>
          </a:prstGeom>
          <a:noFill/>
        </p:spPr>
        <p:txBody>
          <a:bodyPr wrap="none" rtlCol="0">
            <a:spAutoFit/>
          </a:bodyPr>
          <a:lstStyle/>
          <a:p>
            <a:r>
              <a:rPr lang="en-US" b="1" dirty="0" smtClean="0">
                <a:solidFill>
                  <a:srgbClr val="000090"/>
                </a:solidFill>
                <a:latin typeface="Helvetica"/>
                <a:cs typeface="Helvetica"/>
              </a:rPr>
              <a:t>Both the </a:t>
            </a:r>
            <a:r>
              <a:rPr lang="en-US" b="1" dirty="0" err="1" smtClean="0">
                <a:solidFill>
                  <a:srgbClr val="000090"/>
                </a:solidFill>
                <a:latin typeface="Helvetica"/>
                <a:cs typeface="Helvetica"/>
              </a:rPr>
              <a:t>CME(s</a:t>
            </a:r>
            <a:r>
              <a:rPr lang="en-US" b="1" dirty="0" smtClean="0">
                <a:solidFill>
                  <a:srgbClr val="000090"/>
                </a:solidFill>
                <a:latin typeface="Helvetica"/>
                <a:cs typeface="Helvetica"/>
              </a:rPr>
              <a:t>) and </a:t>
            </a:r>
            <a:r>
              <a:rPr lang="en-US" b="1" dirty="0" err="1" smtClean="0">
                <a:solidFill>
                  <a:srgbClr val="000090"/>
                </a:solidFill>
                <a:latin typeface="Helvetica"/>
                <a:cs typeface="Helvetica"/>
              </a:rPr>
              <a:t>flare(s</a:t>
            </a:r>
            <a:r>
              <a:rPr lang="en-US" b="1" dirty="0" smtClean="0">
                <a:solidFill>
                  <a:srgbClr val="000090"/>
                </a:solidFill>
                <a:latin typeface="Helvetica"/>
                <a:cs typeface="Helvetica"/>
              </a:rPr>
              <a:t>) contribute to the SEP enhancement</a:t>
            </a:r>
            <a:endParaRPr lang="en-US" b="1" dirty="0">
              <a:solidFill>
                <a:srgbClr val="000090"/>
              </a:solidFill>
              <a:latin typeface="Helvetic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524000"/>
            <a:ext cx="5943600" cy="1569660"/>
          </a:xfrm>
          <a:prstGeom prst="rect">
            <a:avLst/>
          </a:prstGeom>
        </p:spPr>
        <p:txBody>
          <a:bodyPr wrap="square">
            <a:spAutoFit/>
          </a:bodyPr>
          <a:lstStyle/>
          <a:p>
            <a:r>
              <a:rPr lang="en-US" dirty="0">
                <a:hlinkClick r:id="rId3"/>
              </a:rPr>
              <a:t>http://bit.ly/</a:t>
            </a:r>
            <a:r>
              <a:rPr lang="en-US" dirty="0" smtClean="0">
                <a:hlinkClick r:id="rId3"/>
              </a:rPr>
              <a:t>alert_SEP_layout</a:t>
            </a:r>
            <a:endParaRPr lang="en-US" dirty="0" smtClean="0"/>
          </a:p>
          <a:p>
            <a:endParaRPr lang="en-US" dirty="0" smtClean="0"/>
          </a:p>
          <a:p>
            <a:r>
              <a:rPr lang="en-US" dirty="0" smtClean="0"/>
              <a:t>Get rid of ‘:8080’ after ‘</a:t>
            </a:r>
            <a:r>
              <a:rPr lang="en-US" dirty="0" err="1" smtClean="0"/>
              <a:t>iswa.gsfc.nasa.gov</a:t>
            </a:r>
            <a:r>
              <a:rPr lang="en-US" dirty="0" smtClean="0"/>
              <a:t>’</a:t>
            </a:r>
            <a:endParaRPr lang="en-US" dirty="0"/>
          </a:p>
          <a:p>
            <a:r>
              <a:rPr lang="en-US" dirty="0"/>
              <a:t>http://</a:t>
            </a:r>
            <a:r>
              <a:rPr lang="en-US" dirty="0" err="1"/>
              <a:t>bit.ly</a:t>
            </a:r>
            <a:r>
              <a:rPr lang="en-US" dirty="0"/>
              <a:t>/SEP_layout_20150316event</a:t>
            </a:r>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p14="http://schemas.microsoft.com/office/powerpoint/2010/main" val="30485169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icent_CME_Erupts_on_the_Sun_-_August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17" y="1885451"/>
            <a:ext cx="1956138" cy="1100328"/>
          </a:xfrm>
          <a:prstGeom prst="rect">
            <a:avLst/>
          </a:prstGeom>
        </p:spPr>
      </p:pic>
      <p:pic>
        <p:nvPicPr>
          <p:cNvPr id="6" name="Picture 5" descr="475pxssc2005-14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554" y="1885451"/>
            <a:ext cx="1447800" cy="1100328"/>
          </a:xfrm>
          <a:prstGeom prst="rect">
            <a:avLst/>
          </a:prstGeom>
        </p:spPr>
      </p:pic>
      <p:pic>
        <p:nvPicPr>
          <p:cNvPr id="7" name="Picture 6" descr="SA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5982" y="1923314"/>
            <a:ext cx="1689200" cy="1062465"/>
          </a:xfrm>
          <a:prstGeom prst="rect">
            <a:avLst/>
          </a:prstGeom>
        </p:spPr>
      </p:pic>
      <p:sp>
        <p:nvSpPr>
          <p:cNvPr id="9" name="TextBox 8"/>
          <p:cNvSpPr txBox="1"/>
          <p:nvPr/>
        </p:nvSpPr>
        <p:spPr>
          <a:xfrm>
            <a:off x="1748918" y="1516119"/>
            <a:ext cx="761972" cy="369332"/>
          </a:xfrm>
          <a:prstGeom prst="rect">
            <a:avLst/>
          </a:prstGeom>
          <a:noFill/>
        </p:spPr>
        <p:txBody>
          <a:bodyPr wrap="none" rtlCol="0">
            <a:spAutoFit/>
          </a:bodyPr>
          <a:lstStyle/>
          <a:p>
            <a:r>
              <a:rPr lang="en-US" dirty="0" smtClean="0">
                <a:latin typeface="Helvetica"/>
                <a:cs typeface="Helvetica"/>
              </a:rPr>
              <a:t>SEPs</a:t>
            </a:r>
            <a:endParaRPr lang="en-US" dirty="0">
              <a:latin typeface="Helvetica"/>
              <a:cs typeface="Helvetica"/>
            </a:endParaRPr>
          </a:p>
        </p:txBody>
      </p:sp>
      <p:sp>
        <p:nvSpPr>
          <p:cNvPr id="10" name="TextBox 9"/>
          <p:cNvSpPr txBox="1"/>
          <p:nvPr/>
        </p:nvSpPr>
        <p:spPr>
          <a:xfrm>
            <a:off x="2920204" y="1206500"/>
            <a:ext cx="2205965" cy="707886"/>
          </a:xfrm>
          <a:prstGeom prst="rect">
            <a:avLst/>
          </a:prstGeom>
          <a:noFill/>
        </p:spPr>
        <p:txBody>
          <a:bodyPr wrap="none" rtlCol="0">
            <a:spAutoFit/>
          </a:bodyPr>
          <a:lstStyle/>
          <a:p>
            <a:pPr algn="ctr"/>
            <a:r>
              <a:rPr lang="en-US" sz="2000" dirty="0" smtClean="0">
                <a:latin typeface="Helvetica"/>
                <a:cs typeface="Helvetica"/>
              </a:rPr>
              <a:t>GCRs </a:t>
            </a:r>
          </a:p>
          <a:p>
            <a:pPr algn="ctr"/>
            <a:r>
              <a:rPr lang="en-US" sz="2000" dirty="0" smtClean="0">
                <a:latin typeface="Helvetica"/>
                <a:cs typeface="Helvetica"/>
              </a:rPr>
              <a:t>(</a:t>
            </a:r>
            <a:r>
              <a:rPr lang="en-US" sz="1400" b="1" dirty="0" smtClean="0">
                <a:solidFill>
                  <a:schemeClr val="accent6">
                    <a:lumMod val="50000"/>
                  </a:schemeClr>
                </a:solidFill>
                <a:latin typeface="Helvetica"/>
                <a:cs typeface="Helvetica"/>
              </a:rPr>
              <a:t>Galactic Cosmic Rays</a:t>
            </a:r>
            <a:r>
              <a:rPr lang="en-US" sz="1400" b="1" dirty="0" smtClean="0">
                <a:solidFill>
                  <a:srgbClr val="FF0000"/>
                </a:solidFill>
                <a:latin typeface="Helvetica"/>
                <a:cs typeface="Helvetica"/>
              </a:rPr>
              <a:t>)</a:t>
            </a:r>
            <a:endParaRPr lang="en-US" sz="1400" b="1" dirty="0">
              <a:solidFill>
                <a:srgbClr val="FF0000"/>
              </a:solidFill>
              <a:latin typeface="Helvetica"/>
              <a:cs typeface="Helvetica"/>
            </a:endParaRPr>
          </a:p>
        </p:txBody>
      </p:sp>
      <p:sp>
        <p:nvSpPr>
          <p:cNvPr id="11" name="TextBox 10"/>
          <p:cNvSpPr txBox="1"/>
          <p:nvPr/>
        </p:nvSpPr>
        <p:spPr>
          <a:xfrm>
            <a:off x="5029200" y="1447800"/>
            <a:ext cx="2798512" cy="461665"/>
          </a:xfrm>
          <a:prstGeom prst="rect">
            <a:avLst/>
          </a:prstGeom>
          <a:noFill/>
        </p:spPr>
        <p:txBody>
          <a:bodyPr wrap="none" rtlCol="0">
            <a:spAutoFit/>
          </a:bodyPr>
          <a:lstStyle/>
          <a:p>
            <a:pPr algn="ctr"/>
            <a:r>
              <a:rPr lang="en-US" dirty="0" smtClean="0">
                <a:latin typeface="Helvetica"/>
                <a:cs typeface="Helvetica"/>
              </a:rPr>
              <a:t>SAA (</a:t>
            </a:r>
            <a:r>
              <a:rPr lang="en-US" sz="1200" b="1" dirty="0" smtClean="0">
                <a:latin typeface="Helvetica"/>
                <a:cs typeface="Helvetica"/>
              </a:rPr>
              <a:t>South Atlantic Anomaly</a:t>
            </a:r>
            <a:r>
              <a:rPr lang="en-US" dirty="0" smtClean="0">
                <a:latin typeface="Helvetica"/>
                <a:cs typeface="Helvetica"/>
              </a:rPr>
              <a:t>)</a:t>
            </a:r>
            <a:endParaRPr lang="en-US" dirty="0">
              <a:latin typeface="Helvetica"/>
              <a:cs typeface="Helvetica"/>
            </a:endParaRPr>
          </a:p>
        </p:txBody>
      </p:sp>
      <p:sp>
        <p:nvSpPr>
          <p:cNvPr id="13" name="Rectangle 12"/>
          <p:cNvSpPr/>
          <p:nvPr/>
        </p:nvSpPr>
        <p:spPr>
          <a:xfrm>
            <a:off x="1905000" y="533400"/>
            <a:ext cx="4267200" cy="461665"/>
          </a:xfrm>
          <a:prstGeom prst="rect">
            <a:avLst/>
          </a:prstGeom>
          <a:solidFill>
            <a:schemeClr val="accent6">
              <a:lumMod val="20000"/>
              <a:lumOff val="80000"/>
            </a:schemeClr>
          </a:solidFill>
        </p:spPr>
        <p:txBody>
          <a:bodyPr wrap="square">
            <a:spAutoFit/>
          </a:bodyPr>
          <a:lstStyle/>
          <a:p>
            <a:r>
              <a:rPr lang="en-US" b="1" dirty="0" smtClean="0">
                <a:latin typeface="Helvetica"/>
                <a:cs typeface="Helvetica"/>
              </a:rPr>
              <a:t>Ionizing radiation storms</a:t>
            </a:r>
            <a:endParaRPr lang="en-US" b="1" dirty="0">
              <a:latin typeface="Helvetica"/>
              <a:cs typeface="Helvetica"/>
            </a:endParaRPr>
          </a:p>
        </p:txBody>
      </p:sp>
      <p:cxnSp>
        <p:nvCxnSpPr>
          <p:cNvPr id="18" name="Straight Arrow Connector 17"/>
          <p:cNvCxnSpPr/>
          <p:nvPr/>
        </p:nvCxnSpPr>
        <p:spPr>
          <a:xfrm flipH="1">
            <a:off x="2361886" y="1066800"/>
            <a:ext cx="762314" cy="4493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810000" y="914400"/>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724400" y="990600"/>
            <a:ext cx="490710" cy="593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23217" y="4520189"/>
            <a:ext cx="1758564" cy="461665"/>
          </a:xfrm>
          <a:prstGeom prst="rect">
            <a:avLst/>
          </a:prstGeom>
          <a:solidFill>
            <a:schemeClr val="accent5">
              <a:lumMod val="20000"/>
              <a:lumOff val="80000"/>
            </a:schemeClr>
          </a:solidFill>
        </p:spPr>
        <p:txBody>
          <a:bodyPr wrap="none" rtlCol="0">
            <a:spAutoFit/>
          </a:bodyPr>
          <a:lstStyle/>
          <a:p>
            <a:r>
              <a:rPr lang="en-US" sz="2400" b="1" dirty="0" smtClean="0">
                <a:latin typeface="Helvetica"/>
                <a:cs typeface="Helvetica"/>
              </a:rPr>
              <a:t>Spacecraft</a:t>
            </a:r>
            <a:endParaRPr lang="en-US" sz="2400" b="1" dirty="0">
              <a:latin typeface="Helvetica"/>
              <a:cs typeface="Helvetica"/>
            </a:endParaRPr>
          </a:p>
        </p:txBody>
      </p:sp>
      <p:sp>
        <p:nvSpPr>
          <p:cNvPr id="37" name="TextBox 36"/>
          <p:cNvSpPr txBox="1"/>
          <p:nvPr/>
        </p:nvSpPr>
        <p:spPr>
          <a:xfrm>
            <a:off x="3121554" y="4363313"/>
            <a:ext cx="2544988" cy="461665"/>
          </a:xfrm>
          <a:prstGeom prst="rect">
            <a:avLst/>
          </a:prstGeom>
          <a:solidFill>
            <a:srgbClr val="DBEEF4"/>
          </a:solidFill>
        </p:spPr>
        <p:txBody>
          <a:bodyPr wrap="none" rtlCol="0">
            <a:spAutoFit/>
          </a:bodyPr>
          <a:lstStyle/>
          <a:p>
            <a:r>
              <a:rPr lang="en-US" sz="2400" b="1" dirty="0" smtClean="0">
                <a:latin typeface="Helvetica"/>
                <a:cs typeface="Helvetica"/>
              </a:rPr>
              <a:t>Human in space</a:t>
            </a:r>
            <a:endParaRPr lang="en-US" sz="2400" b="1" dirty="0">
              <a:latin typeface="Helvetica"/>
              <a:cs typeface="Helvetica"/>
            </a:endParaRPr>
          </a:p>
        </p:txBody>
      </p:sp>
      <p:cxnSp>
        <p:nvCxnSpPr>
          <p:cNvPr id="41" name="Straight Arrow Connector 40"/>
          <p:cNvCxnSpPr/>
          <p:nvPr/>
        </p:nvCxnSpPr>
        <p:spPr>
          <a:xfrm flipH="1">
            <a:off x="1294997" y="2985779"/>
            <a:ext cx="275898" cy="13419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1484998" y="2985779"/>
            <a:ext cx="2129976" cy="1303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7" idx="2"/>
          </p:cNvCxnSpPr>
          <p:nvPr/>
        </p:nvCxnSpPr>
        <p:spPr>
          <a:xfrm flipH="1">
            <a:off x="1570895" y="2985779"/>
            <a:ext cx="3959687" cy="1468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2617152" y="2985779"/>
            <a:ext cx="1228302" cy="134196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6" idx="2"/>
          </p:cNvCxnSpPr>
          <p:nvPr/>
        </p:nvCxnSpPr>
        <p:spPr>
          <a:xfrm>
            <a:off x="3845454" y="2985779"/>
            <a:ext cx="197158" cy="130317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923516" y="3669298"/>
            <a:ext cx="2352665" cy="369332"/>
          </a:xfrm>
          <a:prstGeom prst="rect">
            <a:avLst/>
          </a:prstGeom>
          <a:noFill/>
        </p:spPr>
        <p:txBody>
          <a:bodyPr wrap="none" rtlCol="0">
            <a:spAutoFit/>
          </a:bodyPr>
          <a:lstStyle/>
          <a:p>
            <a:r>
              <a:rPr lang="en-US" b="1" dirty="0" smtClean="0">
                <a:latin typeface="Helvetica"/>
                <a:cs typeface="Helvetica"/>
              </a:rPr>
              <a:t>Single event effects</a:t>
            </a:r>
            <a:endParaRPr lang="en-US" b="1" dirty="0">
              <a:latin typeface="Helvetica"/>
              <a:cs typeface="Helvetica"/>
            </a:endParaRPr>
          </a:p>
        </p:txBody>
      </p:sp>
      <p:sp>
        <p:nvSpPr>
          <p:cNvPr id="67" name="TextBox 66"/>
          <p:cNvSpPr txBox="1"/>
          <p:nvPr/>
        </p:nvSpPr>
        <p:spPr>
          <a:xfrm>
            <a:off x="4038600" y="3505200"/>
            <a:ext cx="2743200" cy="830997"/>
          </a:xfrm>
          <a:prstGeom prst="rect">
            <a:avLst/>
          </a:prstGeom>
          <a:noFill/>
        </p:spPr>
        <p:txBody>
          <a:bodyPr wrap="square" rtlCol="0">
            <a:spAutoFit/>
          </a:bodyPr>
          <a:lstStyle/>
          <a:p>
            <a:r>
              <a:rPr lang="en-US" b="1" dirty="0" smtClean="0">
                <a:solidFill>
                  <a:srgbClr val="FF6600"/>
                </a:solidFill>
                <a:latin typeface="Helvetica"/>
                <a:cs typeface="Helvetica"/>
              </a:rPr>
              <a:t>Acute and long term risks</a:t>
            </a:r>
            <a:endParaRPr lang="en-US" b="1" dirty="0">
              <a:solidFill>
                <a:srgbClr val="FF6600"/>
              </a:solidFill>
              <a:latin typeface="Helvetica"/>
              <a:cs typeface="Helvetica"/>
            </a:endParaRPr>
          </a:p>
        </p:txBody>
      </p:sp>
      <p:sp>
        <p:nvSpPr>
          <p:cNvPr id="2" name="Rectangle 1"/>
          <p:cNvSpPr/>
          <p:nvPr/>
        </p:nvSpPr>
        <p:spPr>
          <a:xfrm>
            <a:off x="2819400" y="76200"/>
            <a:ext cx="2698726" cy="461665"/>
          </a:xfrm>
          <a:prstGeom prst="rect">
            <a:avLst/>
          </a:prstGeom>
        </p:spPr>
        <p:txBody>
          <a:bodyPr wrap="none">
            <a:spAutoFit/>
          </a:bodyPr>
          <a:lstStyle/>
          <a:p>
            <a:pPr lvl="0" algn="ctr">
              <a:defRPr/>
            </a:pPr>
            <a:r>
              <a:rPr lang="en-US" b="1" kern="0" dirty="0">
                <a:solidFill>
                  <a:srgbClr val="9BBB59"/>
                </a:solidFill>
                <a:latin typeface="Arial"/>
                <a:cs typeface="Arial"/>
              </a:rPr>
              <a:t>Why do we care? </a:t>
            </a:r>
          </a:p>
        </p:txBody>
      </p:sp>
      <p:pic>
        <p:nvPicPr>
          <p:cNvPr id="3" name="Picture 2"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5181600"/>
            <a:ext cx="1295400" cy="728663"/>
          </a:xfrm>
          <a:prstGeom prst="rect">
            <a:avLst/>
          </a:prstGeom>
        </p:spPr>
      </p:pic>
      <p:pic>
        <p:nvPicPr>
          <p:cNvPr id="4" name="Picture 3" descr="Astronaut-EV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7800" y="5105400"/>
            <a:ext cx="914400" cy="914400"/>
          </a:xfrm>
          <a:prstGeom prst="rect">
            <a:avLst/>
          </a:prstGeom>
        </p:spPr>
      </p:pic>
      <p:sp>
        <p:nvSpPr>
          <p:cNvPr id="8" name="TextBox 7"/>
          <p:cNvSpPr txBox="1"/>
          <p:nvPr/>
        </p:nvSpPr>
        <p:spPr>
          <a:xfrm>
            <a:off x="6553200" y="3886200"/>
            <a:ext cx="2286000" cy="830997"/>
          </a:xfrm>
          <a:prstGeom prst="rect">
            <a:avLst/>
          </a:prstGeom>
          <a:noFill/>
        </p:spPr>
        <p:txBody>
          <a:bodyPr wrap="square" rtlCol="0">
            <a:spAutoFit/>
          </a:bodyPr>
          <a:lstStyle/>
          <a:p>
            <a:r>
              <a:rPr lang="en-US" b="1" i="1" dirty="0" err="1" smtClean="0">
                <a:latin typeface="Helvetica"/>
                <a:cs typeface="Helvetica"/>
              </a:rPr>
              <a:t>Commu</a:t>
            </a:r>
            <a:r>
              <a:rPr lang="en-US" b="1" i="1" dirty="0" smtClean="0">
                <a:latin typeface="Helvetica"/>
                <a:cs typeface="Helvetica"/>
              </a:rPr>
              <a:t> and Nav</a:t>
            </a:r>
            <a:r>
              <a:rPr lang="en-US" b="1" i="1" dirty="0">
                <a:latin typeface="Helvetica"/>
                <a:cs typeface="Helvetica"/>
              </a:rPr>
              <a:t>.</a:t>
            </a:r>
          </a:p>
        </p:txBody>
      </p:sp>
      <p:cxnSp>
        <p:nvCxnSpPr>
          <p:cNvPr id="14" name="Straight Arrow Connector 13"/>
          <p:cNvCxnSpPr/>
          <p:nvPr/>
        </p:nvCxnSpPr>
        <p:spPr>
          <a:xfrm>
            <a:off x="2819400" y="2971800"/>
            <a:ext cx="48006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39000" y="3048000"/>
            <a:ext cx="1600200" cy="830997"/>
          </a:xfrm>
          <a:prstGeom prst="rect">
            <a:avLst/>
          </a:prstGeom>
          <a:noFill/>
        </p:spPr>
        <p:txBody>
          <a:bodyPr wrap="square" rtlCol="0">
            <a:spAutoFit/>
          </a:bodyPr>
          <a:lstStyle/>
          <a:p>
            <a:r>
              <a:rPr lang="en-US" dirty="0" smtClean="0">
                <a:solidFill>
                  <a:srgbClr val="FF6600"/>
                </a:solidFill>
              </a:rPr>
              <a:t>Polar cap absorption</a:t>
            </a:r>
            <a:endParaRPr lang="en-US" dirty="0">
              <a:solidFill>
                <a:srgbClr val="FF6600"/>
              </a:solidFill>
            </a:endParaRPr>
          </a:p>
        </p:txBody>
      </p:sp>
      <p:pic>
        <p:nvPicPr>
          <p:cNvPr id="16" name="Picture 15" descr="gps_satellite_nasa_art-iif.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029200"/>
            <a:ext cx="1259232" cy="1008888"/>
          </a:xfrm>
          <a:prstGeom prst="rect">
            <a:avLst/>
          </a:prstGeom>
        </p:spPr>
      </p:pic>
      <p:pic>
        <p:nvPicPr>
          <p:cNvPr id="29" name="Picture 28" descr="marquee-7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4724400"/>
            <a:ext cx="1295400" cy="728663"/>
          </a:xfrm>
          <a:prstGeom prst="rect">
            <a:avLst/>
          </a:prstGeom>
        </p:spPr>
      </p:pic>
      <p:sp>
        <p:nvSpPr>
          <p:cNvPr id="12" name="TextBox 11"/>
          <p:cNvSpPr txBox="1"/>
          <p:nvPr/>
        </p:nvSpPr>
        <p:spPr>
          <a:xfrm>
            <a:off x="304800" y="6172200"/>
            <a:ext cx="3124200" cy="523220"/>
          </a:xfrm>
          <a:prstGeom prst="rect">
            <a:avLst/>
          </a:prstGeom>
          <a:noFill/>
        </p:spPr>
        <p:txBody>
          <a:bodyPr wrap="square" rtlCol="0">
            <a:spAutoFit/>
          </a:bodyPr>
          <a:lstStyle/>
          <a:p>
            <a:pPr algn="ctr"/>
            <a:r>
              <a:rPr lang="en-US" sz="1400" b="1" dirty="0" smtClean="0">
                <a:latin typeface="Times New Roman" charset="0"/>
                <a:ea typeface="ＭＳ Ｐゴシック" pitchFamily="-65" charset="-128"/>
                <a:cs typeface="ＭＳ Ｐゴシック" pitchFamily="-65" charset="-128"/>
              </a:rPr>
              <a:t>Also: Total </a:t>
            </a:r>
            <a:r>
              <a:rPr lang="en-US" sz="1400" b="1" dirty="0">
                <a:latin typeface="Times New Roman" charset="0"/>
                <a:ea typeface="ＭＳ Ｐゴシック" pitchFamily="-65" charset="-128"/>
                <a:cs typeface="ＭＳ Ｐゴシック" pitchFamily="-65" charset="-128"/>
              </a:rPr>
              <a:t>ionizing dose (TID) and displacement damage dose (DDD</a:t>
            </a:r>
            <a:r>
              <a:rPr lang="en-US" sz="1400" b="1" dirty="0" smtClean="0">
                <a:latin typeface="Times New Roman" charset="0"/>
                <a:ea typeface="ＭＳ Ｐゴシック" pitchFamily="-65" charset="-128"/>
                <a:cs typeface="ＭＳ Ｐゴシック" pitchFamily="-65" charset="-128"/>
              </a:rPr>
              <a:t>)</a:t>
            </a:r>
            <a:endParaRPr lang="en-US" sz="1400" b="1" dirty="0">
              <a:latin typeface="Times New Roman"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789204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0176"/>
            <a:ext cx="8550031" cy="565516"/>
          </a:xfrm>
        </p:spPr>
        <p:txBody>
          <a:bodyPr>
            <a:normAutofit/>
          </a:bodyPr>
          <a:lstStyle/>
          <a:p>
            <a:r>
              <a:rPr lang="en-US" sz="2400" dirty="0" smtClean="0"/>
              <a:t>Environment Hazards for different orbits</a:t>
            </a:r>
            <a:endParaRPr lang="en-US" sz="2400" dirty="0"/>
          </a:p>
        </p:txBody>
      </p:sp>
      <p:pic>
        <p:nvPicPr>
          <p:cNvPr id="6" name="Picture 5" descr="environment_hazards_orbit.png"/>
          <p:cNvPicPr>
            <a:picLocks noChangeAspect="1"/>
          </p:cNvPicPr>
          <p:nvPr/>
        </p:nvPicPr>
        <p:blipFill rotWithShape="1">
          <a:blip r:embed="rId2">
            <a:extLst>
              <a:ext uri="{28A0092B-C50C-407E-A947-70E740481C1C}">
                <a14:useLocalDpi xmlns:a14="http://schemas.microsoft.com/office/drawing/2010/main" val="0"/>
              </a:ext>
            </a:extLst>
          </a:blip>
          <a:srcRect t="2939" b="-2939"/>
          <a:stretch/>
        </p:blipFill>
        <p:spPr>
          <a:xfrm>
            <a:off x="640861" y="630936"/>
            <a:ext cx="7702062" cy="6321410"/>
          </a:xfrm>
          <a:prstGeom prst="rect">
            <a:avLst/>
          </a:prstGeom>
        </p:spPr>
      </p:pic>
      <p:sp>
        <p:nvSpPr>
          <p:cNvPr id="3" name="TextBox 2"/>
          <p:cNvSpPr txBox="1"/>
          <p:nvPr/>
        </p:nvSpPr>
        <p:spPr>
          <a:xfrm>
            <a:off x="7720368" y="6490157"/>
            <a:ext cx="1200657" cy="369332"/>
          </a:xfrm>
          <a:prstGeom prst="rect">
            <a:avLst/>
          </a:prstGeom>
          <a:noFill/>
        </p:spPr>
        <p:txBody>
          <a:bodyPr wrap="none" rtlCol="0">
            <a:spAutoFit/>
          </a:bodyPr>
          <a:lstStyle/>
          <a:p>
            <a:r>
              <a:rPr lang="en-US" i="1" dirty="0" smtClean="0"/>
              <a:t>Joe Mazur </a:t>
            </a:r>
            <a:endParaRPr lang="en-US" i="1" dirty="0"/>
          </a:p>
        </p:txBody>
      </p:sp>
    </p:spTree>
    <p:extLst>
      <p:ext uri="{BB962C8B-B14F-4D97-AF65-F5344CB8AC3E}">
        <p14:creationId xmlns:p14="http://schemas.microsoft.com/office/powerpoint/2010/main" val="10033872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spTree>
    <p:extLst>
      <p:ext uri="{BB962C8B-B14F-4D97-AF65-F5344CB8AC3E}">
        <p14:creationId xmlns:p14="http://schemas.microsoft.com/office/powerpoint/2010/main" val="99754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17860"/>
            <a:ext cx="9144000" cy="6840140"/>
          </a:xfrm>
          <a:prstGeom prst="rect">
            <a:avLst/>
          </a:prstGeom>
        </p:spPr>
      </p:pic>
      <p:sp>
        <p:nvSpPr>
          <p:cNvPr id="10" name="Rectangle 9"/>
          <p:cNvSpPr/>
          <p:nvPr/>
        </p:nvSpPr>
        <p:spPr>
          <a:xfrm>
            <a:off x="1066800" y="1524000"/>
            <a:ext cx="6858000" cy="4419600"/>
          </a:xfrm>
          <a:prstGeom prst="rect">
            <a:avLst/>
          </a:prstGeom>
          <a:solidFill>
            <a:schemeClr val="tx1">
              <a:lumMod val="50000"/>
              <a:lumOff val="5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562600" y="2590800"/>
            <a:ext cx="3200400" cy="2554545"/>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Solar energetic particles (</a:t>
            </a:r>
            <a:r>
              <a:rPr lang="en-US" sz="4000" b="1" dirty="0" err="1" smtClean="0">
                <a:solidFill>
                  <a:schemeClr val="bg1"/>
                </a:solidFill>
                <a:effectLst>
                  <a:outerShdw blurRad="50800" dist="38100" dir="2700000" algn="tl" rotWithShape="0">
                    <a:srgbClr val="000000">
                      <a:alpha val="43000"/>
                    </a:srgbClr>
                  </a:outerShdw>
                </a:effectLst>
              </a:rPr>
              <a:t>SEPs</a:t>
            </a:r>
            <a:r>
              <a:rPr lang="en-US" sz="4000" b="1" dirty="0" smtClean="0">
                <a:solidFill>
                  <a:schemeClr val="bg1"/>
                </a:solidFill>
                <a:effectLst>
                  <a:outerShdw blurRad="50800" dist="38100" dir="2700000" algn="tl" rotWithShape="0">
                    <a:srgbClr val="000000">
                      <a:alpha val="43000"/>
                    </a:srgbClr>
                  </a:outerShdw>
                </a:effectLst>
              </a:rPr>
              <a:t>)</a:t>
            </a:r>
            <a:endParaRPr lang="en-US" sz="4000" b="1" dirty="0">
              <a:solidFill>
                <a:schemeClr val="bg1"/>
              </a:solidFill>
              <a:effectLst>
                <a:outerShdw blurRad="50800" dist="38100" dir="2700000" algn="tl" rotWithShape="0">
                  <a:srgbClr val="000000">
                    <a:alpha val="43000"/>
                  </a:srgbClr>
                </a:outerShdw>
              </a:effectLst>
            </a:endParaRPr>
          </a:p>
        </p:txBody>
      </p:sp>
      <p:sp>
        <p:nvSpPr>
          <p:cNvPr id="6" name="Rectangle 5"/>
          <p:cNvSpPr/>
          <p:nvPr/>
        </p:nvSpPr>
        <p:spPr>
          <a:xfrm>
            <a:off x="1524000" y="1600200"/>
            <a:ext cx="1905000" cy="707886"/>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Flares</a:t>
            </a:r>
            <a:endParaRPr lang="en-US" sz="4000" b="1" dirty="0">
              <a:solidFill>
                <a:schemeClr val="bg1"/>
              </a:solidFill>
              <a:effectLst>
                <a:outerShdw blurRad="50800" dist="38100" dir="2700000" algn="tl" rotWithShape="0">
                  <a:srgbClr val="000000">
                    <a:alpha val="43000"/>
                  </a:srgbClr>
                </a:outerShdw>
              </a:effectLst>
            </a:endParaRPr>
          </a:p>
        </p:txBody>
      </p:sp>
      <p:sp>
        <p:nvSpPr>
          <p:cNvPr id="7" name="Rectangle 6"/>
          <p:cNvSpPr/>
          <p:nvPr/>
        </p:nvSpPr>
        <p:spPr>
          <a:xfrm>
            <a:off x="1143000" y="3352800"/>
            <a:ext cx="3200400" cy="1938992"/>
          </a:xfrm>
          <a:prstGeom prst="rect">
            <a:avLst/>
          </a:prstGeom>
        </p:spPr>
        <p:txBody>
          <a:bodyPr wrap="square">
            <a:spAutoFit/>
          </a:bodyPr>
          <a:lstStyle/>
          <a:p>
            <a:r>
              <a:rPr lang="en-US" sz="4000" b="1" dirty="0" smtClean="0">
                <a:solidFill>
                  <a:schemeClr val="bg1"/>
                </a:solidFill>
                <a:effectLst>
                  <a:outerShdw blurRad="50800" dist="38100" dir="2700000" algn="tl" rotWithShape="0">
                    <a:srgbClr val="000000">
                      <a:alpha val="43000"/>
                    </a:srgbClr>
                  </a:outerShdw>
                </a:effectLst>
              </a:rPr>
              <a:t>Coronal Mass Ejections</a:t>
            </a:r>
            <a:endParaRPr lang="en-US" sz="4000" b="1" dirty="0">
              <a:solidFill>
                <a:schemeClr val="bg1"/>
              </a:solidFill>
              <a:effectLst>
                <a:outerShdw blurRad="50800" dist="38100" dir="2700000" algn="tl" rotWithShape="0">
                  <a:srgbClr val="000000">
                    <a:alpha val="43000"/>
                  </a:srgbClr>
                </a:outerShdw>
              </a:effectLst>
            </a:endParaRPr>
          </a:p>
        </p:txBody>
      </p:sp>
      <p:sp>
        <p:nvSpPr>
          <p:cNvPr id="8" name="Right Arrow 7"/>
          <p:cNvSpPr/>
          <p:nvPr/>
        </p:nvSpPr>
        <p:spPr>
          <a:xfrm rot="1693356" flipV="1">
            <a:off x="2869182" y="2685318"/>
            <a:ext cx="2799334"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20049498" flipV="1">
            <a:off x="3184285" y="4265833"/>
            <a:ext cx="2502326" cy="26665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8940800" y="6667500"/>
            <a:ext cx="203200"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algn="r" defTabSz="914400">
              <a:defRPr/>
            </a:pPr>
            <a:fld id="{7B217E97-C259-7A46-BA4C-7D27CE9E5303}" type="slidenum">
              <a:rPr lang="en-US" sz="800" b="1">
                <a:latin typeface="Arial" charset="0"/>
                <a:cs typeface="Arial" charset="0"/>
                <a:sym typeface="Arial" charset="0"/>
              </a:rPr>
              <a:pPr algn="r" defTabSz="914400">
                <a:defRPr/>
              </a:pPr>
              <a:t>7</a:t>
            </a:fld>
            <a:endParaRPr lang="en-US">
              <a:cs typeface="Helvetica" charset="0"/>
            </a:endParaRPr>
          </a:p>
        </p:txBody>
      </p:sp>
      <p:sp>
        <p:nvSpPr>
          <p:cNvPr id="49155" name="AutoShape 3"/>
          <p:cNvSpPr>
            <a:spLocks/>
          </p:cNvSpPr>
          <p:nvPr/>
        </p:nvSpPr>
        <p:spPr bwMode="auto">
          <a:xfrm>
            <a:off x="1600200" y="-76200"/>
            <a:ext cx="62611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3200" b="1" dirty="0">
                <a:cs typeface="Helvetica" charset="0"/>
              </a:rPr>
              <a:t>SEPs: ion radiation storms</a:t>
            </a:r>
            <a:endParaRPr lang="en-US" sz="2000" dirty="0">
              <a:latin typeface="Times New Roman" charset="0"/>
              <a:cs typeface="Times New Roman" charset="0"/>
              <a:sym typeface="Times New Roman" charset="0"/>
            </a:endParaRPr>
          </a:p>
          <a:p>
            <a:pPr defTabSz="914400">
              <a:buClr>
                <a:srgbClr val="FF2600"/>
              </a:buClr>
              <a:buFont typeface="Helvetica" charset="0"/>
              <a:buNone/>
              <a:defRPr/>
            </a:pPr>
            <a:r>
              <a:rPr lang="en-US" sz="2000" dirty="0">
                <a:solidFill>
                  <a:srgbClr val="FF2600"/>
                </a:solidFill>
                <a:cs typeface="Helvetica" charset="0"/>
              </a:rPr>
              <a:t>Potentially affect everywhere in the solar system</a:t>
            </a:r>
            <a:endParaRPr lang="en-US" dirty="0">
              <a:cs typeface="Helvetica" charset="0"/>
            </a:endParaRPr>
          </a:p>
        </p:txBody>
      </p:sp>
      <p:sp>
        <p:nvSpPr>
          <p:cNvPr id="49156" name="AutoShape 4"/>
          <p:cNvSpPr>
            <a:spLocks/>
          </p:cNvSpPr>
          <p:nvPr/>
        </p:nvSpPr>
        <p:spPr bwMode="auto">
          <a:xfrm>
            <a:off x="4800600" y="6324600"/>
            <a:ext cx="3549650" cy="38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lstStyle/>
          <a:p>
            <a:pPr defTabSz="914400">
              <a:buClr>
                <a:srgbClr val="000000"/>
              </a:buClr>
              <a:buFont typeface="Helvetica" charset="0"/>
              <a:buNone/>
              <a:defRPr/>
            </a:pPr>
            <a:r>
              <a:rPr lang="en-US" sz="2000">
                <a:cs typeface="Helvetica" charset="0"/>
              </a:rPr>
              <a:t>Courtesy: SVS@ NASA/GSFC</a:t>
            </a:r>
            <a:endParaRPr lang="en-US">
              <a:cs typeface="Helvetica" charset="0"/>
            </a:endParaRPr>
          </a:p>
        </p:txBody>
      </p:sp>
      <p:pic>
        <p:nvPicPr>
          <p:cNvPr id="2" name="SEP_NTSC_512kb-1.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609600" y="838200"/>
            <a:ext cx="7467600" cy="5600700"/>
          </a:xfrm>
          <a:prstGeom prst="rect">
            <a:avLst/>
          </a:prstGeom>
        </p:spPr>
      </p:pic>
    </p:spTree>
    <p:extLst>
      <p:ext uri="{BB962C8B-B14F-4D97-AF65-F5344CB8AC3E}">
        <p14:creationId xmlns:p14="http://schemas.microsoft.com/office/powerpoint/2010/main" val="35946568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6220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49199</TotalTime>
  <Words>4555</Words>
  <Application>Microsoft Macintosh PowerPoint</Application>
  <PresentationFormat>On-screen Show (4:3)</PresentationFormat>
  <Paragraphs>463</Paragraphs>
  <Slides>40</Slides>
  <Notes>37</Notes>
  <HiddenSlides>0</HiddenSlides>
  <MMClips>2</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PowerPoint Presentation</vt:lpstr>
      <vt:lpstr>SEPs – important source of space radiation: hard to predict</vt:lpstr>
      <vt:lpstr>PowerPoint Presentation</vt:lpstr>
      <vt:lpstr>PowerPoint Presentation</vt:lpstr>
      <vt:lpstr>Space Environments and Effects on Spacecraft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Safety in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 Hazards for different orbits</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Yihua Zheng</cp:lastModifiedBy>
  <cp:revision>2812</cp:revision>
  <cp:lastPrinted>2008-01-22T16:06:27Z</cp:lastPrinted>
  <dcterms:created xsi:type="dcterms:W3CDTF">2013-05-30T22:31:42Z</dcterms:created>
  <dcterms:modified xsi:type="dcterms:W3CDTF">2016-02-02T06:12:52Z</dcterms:modified>
</cp:coreProperties>
</file>