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96" r:id="rId3"/>
    <p:sldId id="295" r:id="rId4"/>
    <p:sldId id="297" r:id="rId5"/>
    <p:sldId id="300" r:id="rId6"/>
    <p:sldId id="278" r:id="rId7"/>
    <p:sldId id="275" r:id="rId8"/>
    <p:sldId id="260" r:id="rId9"/>
    <p:sldId id="271" r:id="rId10"/>
    <p:sldId id="298" r:id="rId11"/>
    <p:sldId id="294" r:id="rId12"/>
    <p:sldId id="299" r:id="rId13"/>
    <p:sldId id="291" r:id="rId14"/>
    <p:sldId id="301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945" autoAdjust="0"/>
  </p:normalViewPr>
  <p:slideViewPr>
    <p:cSldViewPr snapToGrid="0" snapToObjects="1">
      <p:cViewPr>
        <p:scale>
          <a:sx n="100" d="100"/>
          <a:sy n="100" d="100"/>
        </p:scale>
        <p:origin x="-512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FA0E8F-C609-8F4C-9EE2-2C1852FC9316}" type="datetimeFigureOut">
              <a:rPr lang="en-US" smtClean="0"/>
              <a:t>1/31/16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F1975-1C5B-5B4E-89A8-816288CC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6995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C4B6B-1E2C-ED46-980B-C167FB76987D}" type="datetimeFigureOut">
              <a:rPr lang="en-US" smtClean="0"/>
              <a:t>1/31/16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D7655-B4D8-0B46-AD48-74FA225F3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677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76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29057" indent="-280406" defTabSz="90976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21626" indent="-224325" defTabSz="90976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70276" indent="-224325" defTabSz="90976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18927" indent="-224325" defTabSz="90976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467577" indent="-224325" defTabSz="909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16227" indent="-224325" defTabSz="909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364878" indent="-224325" defTabSz="909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13528" indent="-224325" defTabSz="909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fld id="{836639E6-8A42-4446-9266-12071C2DEB3E}" type="slidenum">
              <a:rPr lang="en-US" sz="1300">
                <a:latin typeface="Times New Roman" charset="0"/>
              </a:rPr>
              <a:pPr eaLnBrk="1" hangingPunct="1"/>
              <a:t>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Aft>
                <a:spcPts val="785"/>
              </a:spcAft>
              <a:defRPr/>
            </a:pP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76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29057" indent="-280406" defTabSz="90976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21626" indent="-224325" defTabSz="90976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70276" indent="-224325" defTabSz="90976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18927" indent="-224325" defTabSz="90976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467577" indent="-224325" defTabSz="909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16227" indent="-224325" defTabSz="909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364878" indent="-224325" defTabSz="909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13528" indent="-224325" defTabSz="909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fld id="{7EFB8054-E388-BC44-BDF2-170FA29B8325}" type="slidenum">
              <a:rPr lang="en-US" sz="1300">
                <a:latin typeface="Times New Roman" charset="0"/>
              </a:rPr>
              <a:pPr eaLnBrk="1" hangingPunct="1"/>
              <a:t>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76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29057" indent="-280406" defTabSz="90976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21626" indent="-224325" defTabSz="90976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70276" indent="-224325" defTabSz="90976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18927" indent="-224325" defTabSz="90976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467577" indent="-224325" defTabSz="909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16227" indent="-224325" defTabSz="909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364878" indent="-224325" defTabSz="909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13528" indent="-224325" defTabSz="909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fld id="{836639E6-8A42-4446-9266-12071C2DEB3E}" type="slidenum">
              <a:rPr lang="en-US" sz="1300">
                <a:latin typeface="Times New Roman" charset="0"/>
              </a:rPr>
              <a:pPr eaLnBrk="1" hangingPunct="1"/>
              <a:t>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SWRC addressed unique</a:t>
            </a:r>
            <a:r>
              <a:rPr lang="en-US" baseline="0" dirty="0" smtClean="0"/>
              <a:t> NASA need by providing unique space weather information and services.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D7655-B4D8-0B46-AD48-74FA225F34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7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  Service to robotic missions started as a request from NASA HQ.</a:t>
            </a:r>
          </a:p>
          <a:p>
            <a:pPr marL="171450" indent="-171450">
              <a:buFontTx/>
              <a:buChar char="-"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SWx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Workshops provide opportunity for folks at different centers to interact and communicate with each other.</a:t>
            </a: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SWRC showcases how important heliophysics is to the entire agency.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D7655-B4D8-0B46-AD48-74FA225F34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7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SWRC also promotes space</a:t>
            </a:r>
            <a:r>
              <a:rPr lang="en-US" baseline="0" dirty="0" smtClean="0"/>
              <a:t> weather awareness at NASA.</a:t>
            </a:r>
            <a:r>
              <a:rPr lang="en-US" dirty="0" smtClean="0"/>
              <a:t> </a:t>
            </a:r>
          </a:p>
          <a:p>
            <a:r>
              <a:rPr lang="en-US" dirty="0" smtClean="0"/>
              <a:t>- CCMC</a:t>
            </a:r>
            <a:r>
              <a:rPr lang="en-US" smtClean="0"/>
              <a:t>/SWRC</a:t>
            </a:r>
            <a:r>
              <a:rPr lang="en-US" baseline="0" smtClean="0"/>
              <a:t> e</a:t>
            </a:r>
            <a:r>
              <a:rPr lang="en-US" smtClean="0"/>
              <a:t>ducational</a:t>
            </a:r>
            <a:r>
              <a:rPr lang="en-US" baseline="0" smtClean="0"/>
              <a:t> </a:t>
            </a:r>
            <a:r>
              <a:rPr lang="en-US" baseline="0" dirty="0" smtClean="0"/>
              <a:t>material used for educating and training NASA robotic mission operators and involved personnel.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D7655-B4D8-0B46-AD48-74FA225F34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20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D7655-B4D8-0B46-AD48-74FA225F34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83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D7655-B4D8-0B46-AD48-74FA225F34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83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through</a:t>
            </a:r>
            <a:r>
              <a:rPr lang="en-US" baseline="0" dirty="0" smtClean="0"/>
              <a:t> SWRC space weather forecasting experience are we able to provide the broad understanding of the space weather topic that feeds into support of other agencies.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D7655-B4D8-0B46-AD48-74FA225F34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25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430236" cy="365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/>
              <a:t>NOT FOR GENERAL DISTRIBUTION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152-C12C-6F49-98B8-601A7EF55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52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43023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NOT FOR GENERAL DISTRIBUTION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152-C12C-6F49-98B8-601A7EF55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47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43023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NOT FOR GENERAL DISTRIBUTION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152-C12C-6F49-98B8-601A7EF55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13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430236" cy="365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/>
              <a:t>NOT FOR GENERAL DISTRIBUTION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152-C12C-6F49-98B8-601A7EF55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14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43023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NOT FOR GENERAL DISTRIBUTION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152-C12C-6F49-98B8-601A7EF55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72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43023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NOT FOR GENERAL DISTRIBUTION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152-C12C-6F49-98B8-601A7EF55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3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43023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NOT FOR GENERAL DISTRIBUTION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152-C12C-6F49-98B8-601A7EF55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06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43023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NOT FOR GENERAL DISTRIBUTION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152-C12C-6F49-98B8-601A7EF55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72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43023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NOT FOR GENERAL DISTRIBUTION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152-C12C-6F49-98B8-601A7EF55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71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43023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NOT FOR GENERAL DISTRIBUTION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152-C12C-6F49-98B8-601A7EF55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53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43023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NOT FOR GENERAL DISTRIBUTION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152-C12C-6F49-98B8-601A7EF55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04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4F152-C12C-6F49-98B8-601A7EF559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2" descr="CCMC-logo-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"/>
            <a:ext cx="11430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SWRC_Logo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12713"/>
            <a:ext cx="849312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NASAlogo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112713"/>
            <a:ext cx="1089729" cy="89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0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gif"/><Relationship Id="rId5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42.tiff"/><Relationship Id="rId5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20" Type="http://schemas.openxmlformats.org/officeDocument/2006/relationships/image" Target="../media/image29.png"/><Relationship Id="rId21" Type="http://schemas.openxmlformats.org/officeDocument/2006/relationships/image" Target="../media/image30.png"/><Relationship Id="rId22" Type="http://schemas.openxmlformats.org/officeDocument/2006/relationships/image" Target="../media/image31.png"/><Relationship Id="rId23" Type="http://schemas.openxmlformats.org/officeDocument/2006/relationships/image" Target="../media/image32.png"/><Relationship Id="rId24" Type="http://schemas.openxmlformats.org/officeDocument/2006/relationships/image" Target="../media/image2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7" Type="http://schemas.openxmlformats.org/officeDocument/2006/relationships/image" Target="../media/image26.png"/><Relationship Id="rId18" Type="http://schemas.openxmlformats.org/officeDocument/2006/relationships/image" Target="../media/image27.png"/><Relationship Id="rId1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jpeg"/><Relationship Id="rId8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3512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CCMC and SWRC space weather forecasting services for NASA robotic mission </a:t>
            </a:r>
            <a:r>
              <a:rPr lang="en-US" dirty="0" smtClean="0"/>
              <a:t>operators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30600"/>
            <a:ext cx="6400800" cy="1612900"/>
          </a:xfrm>
        </p:spPr>
        <p:txBody>
          <a:bodyPr>
            <a:normAutofit/>
          </a:bodyPr>
          <a:lstStyle/>
          <a:p>
            <a:r>
              <a:rPr lang="en-US" dirty="0" smtClean="0"/>
              <a:t>Pulkkinen</a:t>
            </a:r>
            <a:r>
              <a:rPr lang="en-US" dirty="0"/>
              <a:t>, </a:t>
            </a:r>
            <a:r>
              <a:rPr lang="en-US" dirty="0" smtClean="0"/>
              <a:t>A. (</a:t>
            </a:r>
            <a:r>
              <a:rPr lang="en-US" dirty="0" err="1" smtClean="0"/>
              <a:t>antti.a.pulkkinen@nasa.gov</a:t>
            </a:r>
            <a:r>
              <a:rPr lang="en-US" dirty="0" smtClean="0"/>
              <a:t>), M</a:t>
            </a:r>
            <a:r>
              <a:rPr lang="en-US" dirty="0"/>
              <a:t>. </a:t>
            </a:r>
            <a:r>
              <a:rPr lang="en-US" dirty="0" err="1"/>
              <a:t>Kuznetsova</a:t>
            </a:r>
            <a:r>
              <a:rPr lang="en-US" dirty="0"/>
              <a:t>, Y. </a:t>
            </a:r>
            <a:r>
              <a:rPr lang="en-US" dirty="0" err="1"/>
              <a:t>Zheng</a:t>
            </a:r>
            <a:r>
              <a:rPr lang="en-US" dirty="0"/>
              <a:t> and M. </a:t>
            </a:r>
            <a:r>
              <a:rPr lang="en-US" dirty="0" smtClean="0"/>
              <a:t>Maddox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152-C12C-6F49-98B8-601A7EF55995}" type="slidenum">
              <a:rPr lang="en-US" smtClean="0"/>
              <a:t>1</a:t>
            </a:fld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422400" y="5346700"/>
            <a:ext cx="64008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NASA Goddard Space Flight Center</a:t>
            </a:r>
          </a:p>
        </p:txBody>
      </p:sp>
    </p:spTree>
    <p:extLst>
      <p:ext uri="{BB962C8B-B14F-4D97-AF65-F5344CB8AC3E}">
        <p14:creationId xmlns:p14="http://schemas.microsoft.com/office/powerpoint/2010/main" val="1906324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848387" y="307976"/>
            <a:ext cx="584781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services to NASA robotic missions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Space </a:t>
            </a:r>
            <a:r>
              <a:rPr lang="en-US" sz="2000" dirty="0">
                <a:solidFill>
                  <a:srgbClr val="000000"/>
                </a:solidFill>
              </a:rPr>
              <a:t>Weather Research, Education and Development </a:t>
            </a:r>
            <a:r>
              <a:rPr lang="en-US" sz="2000" dirty="0" smtClean="0">
                <a:solidFill>
                  <a:srgbClr val="000000"/>
                </a:solidFill>
              </a:rPr>
              <a:t>Initiative (REDI) summer </a:t>
            </a:r>
            <a:r>
              <a:rPr lang="en-US" sz="2000" dirty="0" err="1" smtClean="0">
                <a:solidFill>
                  <a:srgbClr val="000000"/>
                </a:solidFill>
              </a:rPr>
              <a:t>bootcamps</a:t>
            </a:r>
            <a:r>
              <a:rPr lang="en-US" sz="2000" dirty="0" smtClean="0">
                <a:solidFill>
                  <a:srgbClr val="000000"/>
                </a:solidFill>
              </a:rPr>
              <a:t> 2013-2015.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1800" y="5892800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SW REDI </a:t>
            </a:r>
            <a:r>
              <a:rPr lang="en-US" dirty="0" err="1" smtClean="0"/>
              <a:t>bootcamp</a:t>
            </a:r>
            <a:r>
              <a:rPr lang="en-US" dirty="0" smtClean="0"/>
              <a:t> 2015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2376150"/>
            <a:ext cx="6972300" cy="2735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00" y="4707555"/>
            <a:ext cx="2428277" cy="1754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700" y="4231047"/>
            <a:ext cx="3588652" cy="1895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8612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1000"/>
            <a:ext cx="8102600" cy="4525963"/>
          </a:xfrm>
        </p:spPr>
        <p:txBody>
          <a:bodyPr>
            <a:normAutofit/>
          </a:bodyPr>
          <a:lstStyle/>
          <a:p>
            <a:r>
              <a:rPr lang="en-US" sz="2100" dirty="0" smtClean="0"/>
              <a:t>Ensemble</a:t>
            </a:r>
            <a:r>
              <a:rPr lang="en-US" sz="2100" dirty="0"/>
              <a:t> </a:t>
            </a:r>
            <a:r>
              <a:rPr lang="en-US" sz="2100" dirty="0" smtClean="0"/>
              <a:t>CME modeling product.</a:t>
            </a:r>
          </a:p>
          <a:p>
            <a:r>
              <a:rPr lang="en-US" sz="2100" dirty="0" smtClean="0"/>
              <a:t>5.5 AU CME products.</a:t>
            </a:r>
          </a:p>
        </p:txBody>
      </p:sp>
      <p:pic>
        <p:nvPicPr>
          <p:cNvPr id="17" name="Picture 7" descr="20140707_200000_5.5_anim.tim-den-6 (dragged)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52724"/>
          <a:stretch>
            <a:fillRect/>
          </a:stretch>
        </p:blipFill>
        <p:spPr bwMode="auto">
          <a:xfrm>
            <a:off x="4991100" y="1651240"/>
            <a:ext cx="3479800" cy="4600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20140107_182425_ncmes1_sims48_LIHUE069_arrival_Earth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3951513"/>
            <a:ext cx="3606800" cy="2576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20140107_182425_ncmes1_sims48_LIHUE069_Earth_Velocity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82" y="2590800"/>
            <a:ext cx="3546822" cy="221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905000" y="274638"/>
            <a:ext cx="5410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</a:t>
            </a:r>
            <a:r>
              <a:rPr lang="en-US" dirty="0" smtClean="0"/>
              <a:t>xamples of unique space weather products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152-C12C-6F49-98B8-601A7EF559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46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1000"/>
            <a:ext cx="3225800" cy="4525963"/>
          </a:xfrm>
        </p:spPr>
        <p:txBody>
          <a:bodyPr>
            <a:normAutofit/>
          </a:bodyPr>
          <a:lstStyle/>
          <a:p>
            <a:r>
              <a:rPr lang="en-US" sz="2100" dirty="0" smtClean="0"/>
              <a:t>A group of international flare models hosted at CCMC: ASAP, MAG4 and ASSA</a:t>
            </a:r>
            <a:r>
              <a:rPr lang="en-US" sz="2100" baseline="30000" dirty="0" smtClean="0"/>
              <a:t>*</a:t>
            </a:r>
            <a:r>
              <a:rPr lang="en-US" sz="2100" dirty="0" smtClean="0"/>
              <a:t>.</a:t>
            </a:r>
          </a:p>
          <a:p>
            <a:r>
              <a:rPr lang="en-US" sz="2100" dirty="0" smtClean="0">
                <a:solidFill>
                  <a:srgbClr val="3333CC"/>
                </a:solidFill>
              </a:rPr>
              <a:t>These model displays are available via </a:t>
            </a:r>
            <a:r>
              <a:rPr lang="en-US" sz="2100" dirty="0" err="1" smtClean="0">
                <a:solidFill>
                  <a:srgbClr val="3333CC"/>
                </a:solidFill>
              </a:rPr>
              <a:t>iSWA</a:t>
            </a:r>
            <a:r>
              <a:rPr lang="en-US" sz="2100" dirty="0" smtClean="0">
                <a:solidFill>
                  <a:srgbClr val="3333CC"/>
                </a:solidFill>
              </a:rPr>
              <a:t>.</a:t>
            </a:r>
          </a:p>
          <a:p>
            <a:r>
              <a:rPr lang="en-US" sz="2100" dirty="0" smtClean="0"/>
              <a:t>CCMC/SWRC is in the process of investigating how information from the models can be turned into a prototype ensemble flare product.</a:t>
            </a:r>
          </a:p>
        </p:txBody>
      </p:sp>
      <p:pic>
        <p:nvPicPr>
          <p:cNvPr id="4" name="Picture 3" descr="ASAP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0" y="1651000"/>
            <a:ext cx="2705100" cy="2949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MAG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2364422"/>
            <a:ext cx="3251200" cy="2925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SSA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69925"/>
            <a:ext cx="2654300" cy="282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05000" y="274638"/>
            <a:ext cx="5410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</a:t>
            </a:r>
            <a:r>
              <a:rPr lang="en-US" dirty="0" smtClean="0"/>
              <a:t>xamples of unique space weather products</a:t>
            </a:r>
            <a:endParaRPr lang="en-US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57200" y="5816601"/>
            <a:ext cx="5562600" cy="719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aseline="30000" dirty="0" smtClean="0"/>
              <a:t>*</a:t>
            </a:r>
            <a:r>
              <a:rPr lang="en-US" sz="1600" dirty="0" smtClean="0"/>
              <a:t>by University of Bradford, University of Alabama and Korean Space Weather Center, respectively.</a:t>
            </a:r>
            <a:endParaRPr lang="en-US" sz="160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3325007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4835525"/>
            <a:ext cx="2565400" cy="192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0" y="274638"/>
            <a:ext cx="5537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Examples of benefits beyond NASA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100" dirty="0" smtClean="0"/>
              <a:t>CCMC/SWRC real-time analyses allow: </a:t>
            </a:r>
          </a:p>
          <a:p>
            <a:pPr lvl="1"/>
            <a:r>
              <a:rPr lang="en-US" sz="1700" dirty="0" smtClean="0"/>
              <a:t>Space weather </a:t>
            </a:r>
            <a:r>
              <a:rPr lang="en-US" sz="1700" dirty="0"/>
              <a:t>t</a:t>
            </a:r>
            <a:r>
              <a:rPr lang="en-US" sz="1700" dirty="0" smtClean="0"/>
              <a:t>ool testing for the benefit of the entire community </a:t>
            </a:r>
          </a:p>
          <a:p>
            <a:pPr lvl="1"/>
            <a:r>
              <a:rPr lang="en-US" sz="1700" dirty="0" smtClean="0"/>
              <a:t>Generation of public information into databases </a:t>
            </a:r>
            <a:r>
              <a:rPr lang="en-US" sz="1700" dirty="0"/>
              <a:t>(</a:t>
            </a:r>
            <a:r>
              <a:rPr lang="en-US" sz="1700" dirty="0" smtClean="0"/>
              <a:t>DONKI and Space Weather Scoreboard)</a:t>
            </a:r>
          </a:p>
          <a:p>
            <a:r>
              <a:rPr lang="en-US" sz="2100" dirty="0" smtClean="0">
                <a:solidFill>
                  <a:srgbClr val="3333CC"/>
                </a:solidFill>
              </a:rPr>
              <a:t>Large number of </a:t>
            </a:r>
            <a:r>
              <a:rPr lang="en-US" sz="2100" dirty="0">
                <a:solidFill>
                  <a:srgbClr val="3333CC"/>
                </a:solidFill>
              </a:rPr>
              <a:t>r</a:t>
            </a:r>
            <a:r>
              <a:rPr lang="en-US" sz="2100" dirty="0" smtClean="0">
                <a:solidFill>
                  <a:srgbClr val="3333CC"/>
                </a:solidFill>
              </a:rPr>
              <a:t>eal-time WSA-</a:t>
            </a:r>
            <a:r>
              <a:rPr lang="en-US" sz="2100" dirty="0" err="1" smtClean="0">
                <a:solidFill>
                  <a:srgbClr val="3333CC"/>
                </a:solidFill>
              </a:rPr>
              <a:t>Enlil</a:t>
            </a:r>
            <a:r>
              <a:rPr lang="en-US" sz="2100" dirty="0" smtClean="0">
                <a:solidFill>
                  <a:srgbClr val="3333CC"/>
                </a:solidFill>
              </a:rPr>
              <a:t> simulation results submitted to US Air Force Weather Agency, per their requests.</a:t>
            </a:r>
          </a:p>
          <a:p>
            <a:r>
              <a:rPr lang="en-US" sz="2100" dirty="0" smtClean="0"/>
              <a:t>International real-time analysis partnering. </a:t>
            </a:r>
            <a:r>
              <a:rPr lang="en-US" sz="2100" dirty="0"/>
              <a:t>C</a:t>
            </a:r>
            <a:r>
              <a:rPr lang="en-US" sz="2100" dirty="0" smtClean="0"/>
              <a:t>lose collaboration, for example, </a:t>
            </a:r>
            <a:r>
              <a:rPr lang="en-US" sz="2100" dirty="0"/>
              <a:t>with Technical University of </a:t>
            </a:r>
            <a:r>
              <a:rPr lang="en-US" sz="2100" dirty="0" smtClean="0"/>
              <a:t>Denmark.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878" y="4597399"/>
            <a:ext cx="3161922" cy="189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179" y="4724399"/>
            <a:ext cx="2802340" cy="195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152-C12C-6F49-98B8-601A7EF559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17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274638"/>
            <a:ext cx="6731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Additional information and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3333CC"/>
                </a:solidFill>
              </a:rPr>
              <a:t>Space </a:t>
            </a:r>
            <a:r>
              <a:rPr lang="en-US" dirty="0">
                <a:solidFill>
                  <a:srgbClr val="3333CC"/>
                </a:solidFill>
              </a:rPr>
              <a:t>Weather REDI: http://</a:t>
            </a:r>
            <a:r>
              <a:rPr lang="en-US" dirty="0" err="1">
                <a:solidFill>
                  <a:srgbClr val="3333CC"/>
                </a:solidFill>
              </a:rPr>
              <a:t>ccmc.gsfc.nasa.gov</a:t>
            </a:r>
            <a:r>
              <a:rPr lang="en-US" dirty="0">
                <a:solidFill>
                  <a:srgbClr val="3333CC"/>
                </a:solidFill>
              </a:rPr>
              <a:t>/support/SWREDI/</a:t>
            </a:r>
            <a:r>
              <a:rPr lang="en-US" dirty="0" err="1">
                <a:solidFill>
                  <a:srgbClr val="3333CC"/>
                </a:solidFill>
              </a:rPr>
              <a:t>swredi.php</a:t>
            </a:r>
            <a:endParaRPr lang="en-US" dirty="0" smtClean="0">
              <a:solidFill>
                <a:srgbClr val="3333CC"/>
              </a:solidFill>
            </a:endParaRPr>
          </a:p>
          <a:p>
            <a:r>
              <a:rPr lang="en-US" dirty="0" smtClean="0"/>
              <a:t>DONKI space weather database</a:t>
            </a:r>
            <a:r>
              <a:rPr lang="en-US" dirty="0"/>
              <a:t>: https://kauai.ccmc.gsfc.nasa.gov/</a:t>
            </a:r>
            <a:r>
              <a:rPr lang="en-US" dirty="0" smtClean="0"/>
              <a:t>DONKI</a:t>
            </a:r>
          </a:p>
          <a:p>
            <a:r>
              <a:rPr lang="en-US" dirty="0" smtClean="0">
                <a:solidFill>
                  <a:srgbClr val="3333CC"/>
                </a:solidFill>
              </a:rPr>
              <a:t>Integrated Space Weather Analysis System (</a:t>
            </a:r>
            <a:r>
              <a:rPr lang="en-US" dirty="0" err="1" smtClean="0">
                <a:solidFill>
                  <a:srgbClr val="3333CC"/>
                </a:solidFill>
              </a:rPr>
              <a:t>iSWA</a:t>
            </a:r>
            <a:r>
              <a:rPr lang="en-US" dirty="0" smtClean="0">
                <a:solidFill>
                  <a:srgbClr val="3333CC"/>
                </a:solidFill>
              </a:rPr>
              <a:t>)</a:t>
            </a:r>
            <a:r>
              <a:rPr lang="en-US" dirty="0">
                <a:solidFill>
                  <a:srgbClr val="3333CC"/>
                </a:solidFill>
              </a:rPr>
              <a:t>: http://</a:t>
            </a:r>
            <a:r>
              <a:rPr lang="en-US" dirty="0" err="1" smtClean="0">
                <a:solidFill>
                  <a:srgbClr val="3333CC"/>
                </a:solidFill>
              </a:rPr>
              <a:t>iswa.gsfc.nasa.gov</a:t>
            </a:r>
            <a:endParaRPr lang="en-US" dirty="0" smtClean="0">
              <a:solidFill>
                <a:srgbClr val="3333CC"/>
              </a:solidFill>
            </a:endParaRPr>
          </a:p>
          <a:p>
            <a:r>
              <a:rPr lang="en-US" dirty="0" smtClean="0"/>
              <a:t>Space </a:t>
            </a:r>
            <a:r>
              <a:rPr lang="en-US" dirty="0"/>
              <a:t>Weather Scoreboard: https://</a:t>
            </a:r>
            <a:r>
              <a:rPr lang="en-US" dirty="0" err="1"/>
              <a:t>kauai.ccmc.gsfc.nasa.gov</a:t>
            </a:r>
            <a:r>
              <a:rPr lang="en-US" dirty="0"/>
              <a:t>/</a:t>
            </a:r>
            <a:r>
              <a:rPr lang="en-US" dirty="0" err="1"/>
              <a:t>SWScoreBoard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152-C12C-6F49-98B8-601A7EF559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08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 txBox="1">
            <a:spLocks/>
          </p:cNvSpPr>
          <p:nvPr/>
        </p:nvSpPr>
        <p:spPr>
          <a:xfrm>
            <a:off x="2044700" y="122238"/>
            <a:ext cx="52451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Activities behind the acronyms</a:t>
            </a:r>
            <a:endParaRPr lang="en-US" sz="3600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     CCMC = Community Coordinated </a:t>
            </a:r>
            <a:r>
              <a:rPr lang="en-US" dirty="0"/>
              <a:t>Modeling Center (http://</a:t>
            </a:r>
            <a:r>
              <a:rPr lang="en-US" dirty="0" smtClean="0"/>
              <a:t>ccmc.gsfc.nasa.gov)</a:t>
            </a:r>
          </a:p>
          <a:p>
            <a:r>
              <a:rPr lang="en-US" dirty="0" smtClean="0"/>
              <a:t>     SWRC = Space Weather </a:t>
            </a:r>
            <a:r>
              <a:rPr lang="en-US" dirty="0"/>
              <a:t>Research Center (http://</a:t>
            </a:r>
            <a:r>
              <a:rPr lang="en-US" dirty="0" err="1" smtClean="0"/>
              <a:t>swrc.gsfc.nasa.gov</a:t>
            </a:r>
            <a:r>
              <a:rPr lang="en-US" dirty="0" smtClean="0"/>
              <a:t>)</a:t>
            </a:r>
          </a:p>
          <a:p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152-C12C-6F49-98B8-601A7EF55995}" type="slidenum">
              <a:rPr lang="en-US" smtClean="0"/>
              <a:t>2</a:t>
            </a:fld>
            <a:endParaRPr lang="en-US"/>
          </a:p>
        </p:txBody>
      </p:sp>
      <p:pic>
        <p:nvPicPr>
          <p:cNvPr id="32" name="Picture 22" descr="CCMC-logo-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072" y="1714500"/>
            <a:ext cx="53754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2" descr="SWRC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8190" y="2798643"/>
            <a:ext cx="399422" cy="40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287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1600200" y="2743200"/>
            <a:ext cx="5829300" cy="16764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ja-JP" altLang="en-US" sz="2300">
                <a:solidFill>
                  <a:schemeClr val="bg1"/>
                </a:solidFill>
              </a:rPr>
              <a:t>“</a:t>
            </a:r>
            <a:r>
              <a:rPr lang="en-US" altLang="ja-JP" sz="2300">
                <a:solidFill>
                  <a:schemeClr val="bg1"/>
                </a:solidFill>
              </a:rPr>
              <a:t>CCMC is </a:t>
            </a:r>
            <a:r>
              <a:rPr lang="en-US" altLang="ja-JP" sz="2300" b="1">
                <a:solidFill>
                  <a:schemeClr val="bg1"/>
                </a:solidFill>
              </a:rPr>
              <a:t>a US multi-agency partnership to enable, support, and perform the research and development for next generation space science and space weather models</a:t>
            </a:r>
            <a:r>
              <a:rPr lang="ja-JP" altLang="en-US" sz="2300" b="1">
                <a:solidFill>
                  <a:schemeClr val="bg1"/>
                </a:solidFill>
              </a:rPr>
              <a:t>”</a:t>
            </a:r>
            <a:endParaRPr lang="en-US" sz="2300" b="1">
              <a:solidFill>
                <a:schemeClr val="bg1"/>
              </a:solidFill>
            </a:endParaRPr>
          </a:p>
        </p:txBody>
      </p:sp>
      <p:grpSp>
        <p:nvGrpSpPr>
          <p:cNvPr id="18435" name="Group 15"/>
          <p:cNvGrpSpPr>
            <a:grpSpLocks/>
          </p:cNvGrpSpPr>
          <p:nvPr/>
        </p:nvGrpSpPr>
        <p:grpSpPr bwMode="auto">
          <a:xfrm>
            <a:off x="346075" y="423863"/>
            <a:ext cx="8451850" cy="6010275"/>
            <a:chOff x="292" y="414"/>
            <a:chExt cx="5324" cy="3786"/>
          </a:xfrm>
        </p:grpSpPr>
        <p:sp>
          <p:nvSpPr>
            <p:cNvPr id="18444" name="Oval 2"/>
            <p:cNvSpPr>
              <a:spLocks noChangeArrowheads="1"/>
            </p:cNvSpPr>
            <p:nvPr/>
          </p:nvSpPr>
          <p:spPr bwMode="auto">
            <a:xfrm>
              <a:off x="528" y="750"/>
              <a:ext cx="4800" cy="312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8445" name="Picture 4" descr="NASA Logo small.gif                                            00003952STAAC Graphics MP              ABA78158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414"/>
              <a:ext cx="960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5" descr="noaa_logox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2544"/>
              <a:ext cx="864" cy="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6" descr="nsf_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414"/>
              <a:ext cx="980" cy="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8" name="Picture 7" descr="Afw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1326"/>
              <a:ext cx="96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9" name="Picture 8" descr="SMC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2592"/>
              <a:ext cx="1183" cy="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0" name="Picture 9" descr="transparen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3360"/>
              <a:ext cx="900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1" name="Picture 10" descr="shiel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" y="1200"/>
              <a:ext cx="956" cy="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2" name="Picture 11" descr="transparent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3456"/>
              <a:ext cx="1255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6" name="Text Box 12"/>
          <p:cNvSpPr txBox="1">
            <a:spLocks noChangeArrowheads="1"/>
          </p:cNvSpPr>
          <p:nvPr/>
        </p:nvSpPr>
        <p:spPr bwMode="auto">
          <a:xfrm>
            <a:off x="2895600" y="1701800"/>
            <a:ext cx="735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</a:rPr>
              <a:t>NASA</a:t>
            </a:r>
          </a:p>
        </p:txBody>
      </p:sp>
      <p:sp>
        <p:nvSpPr>
          <p:cNvPr id="18437" name="Text Box 13"/>
          <p:cNvSpPr txBox="1">
            <a:spLocks noChangeArrowheads="1"/>
          </p:cNvSpPr>
          <p:nvPr/>
        </p:nvSpPr>
        <p:spPr bwMode="auto">
          <a:xfrm>
            <a:off x="5791200" y="1854200"/>
            <a:ext cx="566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</a:rPr>
              <a:t>NSF</a:t>
            </a:r>
          </a:p>
        </p:txBody>
      </p:sp>
      <p:sp>
        <p:nvSpPr>
          <p:cNvPr id="18438" name="Text Box 14"/>
          <p:cNvSpPr txBox="1">
            <a:spLocks noChangeArrowheads="1"/>
          </p:cNvSpPr>
          <p:nvPr/>
        </p:nvSpPr>
        <p:spPr bwMode="auto">
          <a:xfrm>
            <a:off x="762000" y="5638800"/>
            <a:ext cx="1238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</a:rPr>
              <a:t>AF SMC/CI</a:t>
            </a:r>
          </a:p>
        </p:txBody>
      </p:sp>
      <p:sp>
        <p:nvSpPr>
          <p:cNvPr id="18439" name="Text Box 16"/>
          <p:cNvSpPr txBox="1">
            <a:spLocks noChangeArrowheads="1"/>
          </p:cNvSpPr>
          <p:nvPr/>
        </p:nvSpPr>
        <p:spPr bwMode="auto">
          <a:xfrm>
            <a:off x="2971800" y="6400800"/>
            <a:ext cx="8715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</a:rPr>
              <a:t>AFOSR</a:t>
            </a:r>
          </a:p>
        </p:txBody>
      </p:sp>
      <p:sp>
        <p:nvSpPr>
          <p:cNvPr id="18440" name="Text Box 17"/>
          <p:cNvSpPr txBox="1">
            <a:spLocks noChangeArrowheads="1"/>
          </p:cNvSpPr>
          <p:nvPr/>
        </p:nvSpPr>
        <p:spPr bwMode="auto">
          <a:xfrm>
            <a:off x="5715000" y="6248400"/>
            <a:ext cx="635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</a:rPr>
              <a:t>ONR</a:t>
            </a:r>
          </a:p>
        </p:txBody>
      </p:sp>
      <p:sp>
        <p:nvSpPr>
          <p:cNvPr id="18441" name="Text Box 18"/>
          <p:cNvSpPr txBox="1">
            <a:spLocks noChangeArrowheads="1"/>
          </p:cNvSpPr>
          <p:nvPr/>
        </p:nvSpPr>
        <p:spPr bwMode="auto">
          <a:xfrm>
            <a:off x="7239000" y="5029200"/>
            <a:ext cx="14382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</a:rPr>
              <a:t>NOAA/SWPC</a:t>
            </a:r>
          </a:p>
        </p:txBody>
      </p:sp>
      <p:sp>
        <p:nvSpPr>
          <p:cNvPr id="18442" name="Text Box 19"/>
          <p:cNvSpPr txBox="1">
            <a:spLocks noChangeArrowheads="1"/>
          </p:cNvSpPr>
          <p:nvPr/>
        </p:nvSpPr>
        <p:spPr bwMode="auto">
          <a:xfrm>
            <a:off x="7261225" y="3276600"/>
            <a:ext cx="1806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</a:rPr>
              <a:t>AF/XOW - AFWA</a:t>
            </a:r>
          </a:p>
        </p:txBody>
      </p:sp>
      <p:sp>
        <p:nvSpPr>
          <p:cNvPr id="18443" name="Text Box 20"/>
          <p:cNvSpPr txBox="1">
            <a:spLocks noChangeArrowheads="1"/>
          </p:cNvSpPr>
          <p:nvPr/>
        </p:nvSpPr>
        <p:spPr bwMode="auto">
          <a:xfrm>
            <a:off x="762000" y="2986088"/>
            <a:ext cx="80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chemeClr val="bg1"/>
                </a:solidFill>
              </a:rPr>
              <a:t>AFRL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152-C12C-6F49-98B8-601A7EF559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74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2" descr="CCMC-logo-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1068920"/>
            <a:ext cx="1885590" cy="154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Oval 3"/>
          <p:cNvSpPr>
            <a:spLocks noChangeArrowheads="1"/>
          </p:cNvSpPr>
          <p:nvPr/>
        </p:nvSpPr>
        <p:spPr bwMode="auto">
          <a:xfrm>
            <a:off x="609600" y="2890838"/>
            <a:ext cx="2538413" cy="1450975"/>
          </a:xfrm>
          <a:prstGeom prst="ellipse">
            <a:avLst/>
          </a:prstGeom>
          <a:solidFill>
            <a:srgbClr val="E6E6E6"/>
          </a:solidFill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>
                <a:latin typeface="Calibri"/>
                <a:cs typeface="Calibri"/>
              </a:rPr>
              <a:t>Facilitate  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Community Research 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&amp; Development </a:t>
            </a:r>
          </a:p>
        </p:txBody>
      </p:sp>
      <p:sp>
        <p:nvSpPr>
          <p:cNvPr id="17" name="Notched Right Arrow 16"/>
          <p:cNvSpPr/>
          <p:nvPr/>
        </p:nvSpPr>
        <p:spPr>
          <a:xfrm rot="2095768">
            <a:off x="5421313" y="2095500"/>
            <a:ext cx="1730375" cy="561975"/>
          </a:xfrm>
          <a:prstGeom prst="notchedRightArrow">
            <a:avLst>
              <a:gd name="adj1" fmla="val 22794"/>
              <a:gd name="adj2" fmla="val 50000"/>
            </a:avLst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Notched Right Arrow 17"/>
          <p:cNvSpPr/>
          <p:nvPr/>
        </p:nvSpPr>
        <p:spPr>
          <a:xfrm rot="8839699">
            <a:off x="2273300" y="2146300"/>
            <a:ext cx="1827213" cy="531813"/>
          </a:xfrm>
          <a:prstGeom prst="notchedRightArrow">
            <a:avLst>
              <a:gd name="adj1" fmla="val 25483"/>
              <a:gd name="adj2" fmla="val 50000"/>
            </a:avLst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353" name="Oval 22"/>
          <p:cNvSpPr>
            <a:spLocks noChangeArrowheads="1"/>
          </p:cNvSpPr>
          <p:nvPr/>
        </p:nvSpPr>
        <p:spPr bwMode="auto">
          <a:xfrm>
            <a:off x="6148388" y="2890838"/>
            <a:ext cx="2538412" cy="1450975"/>
          </a:xfrm>
          <a:prstGeom prst="ellipse">
            <a:avLst/>
          </a:prstGeom>
          <a:solidFill>
            <a:srgbClr val="E6E6E6"/>
          </a:solidFill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>
                <a:latin typeface="Calibri"/>
                <a:cs typeface="Calibri"/>
              </a:rPr>
              <a:t>Support 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R2O Transition</a:t>
            </a:r>
          </a:p>
        </p:txBody>
      </p:sp>
      <p:sp>
        <p:nvSpPr>
          <p:cNvPr id="57354" name="Oval 12"/>
          <p:cNvSpPr>
            <a:spLocks noChangeArrowheads="1"/>
          </p:cNvSpPr>
          <p:nvPr/>
        </p:nvSpPr>
        <p:spPr bwMode="auto">
          <a:xfrm>
            <a:off x="2994025" y="4756150"/>
            <a:ext cx="3462338" cy="1771650"/>
          </a:xfrm>
          <a:prstGeom prst="ellipse">
            <a:avLst/>
          </a:prstGeom>
          <a:solidFill>
            <a:srgbClr val="E6E6E6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Apple Casual" charset="0"/>
              <a:cs typeface="Apple Casual" charset="0"/>
            </a:endParaRPr>
          </a:p>
          <a:p>
            <a:pPr algn="ctr"/>
            <a:endParaRPr lang="en-US" sz="2000">
              <a:latin typeface="Apple Casual" charset="0"/>
              <a:cs typeface="Apple Casual" charset="0"/>
            </a:endParaRPr>
          </a:p>
          <a:p>
            <a:pPr algn="ctr"/>
            <a:endParaRPr lang="en-US" sz="2000">
              <a:latin typeface="Apple Casual" charset="0"/>
              <a:cs typeface="Apple Casual" charset="0"/>
            </a:endParaRPr>
          </a:p>
          <a:p>
            <a:pPr algn="ctr"/>
            <a:endParaRPr lang="en-US" sz="2000">
              <a:latin typeface="Apple Casual" charset="0"/>
              <a:cs typeface="Apple Casual" charset="0"/>
            </a:endParaRPr>
          </a:p>
          <a:p>
            <a:pPr algn="ctr"/>
            <a:endParaRPr lang="en-US" sz="2000">
              <a:latin typeface="Apple Casual" charset="0"/>
              <a:cs typeface="Apple Casual" charset="0"/>
            </a:endParaRPr>
          </a:p>
          <a:p>
            <a:pPr algn="ctr"/>
            <a:r>
              <a:rPr lang="en-US" sz="2000">
                <a:latin typeface="Apple Casual" charset="0"/>
                <a:cs typeface="Apple Casual" charset="0"/>
              </a:rPr>
              <a:t> </a:t>
            </a:r>
          </a:p>
          <a:p>
            <a:pPr algn="ctr"/>
            <a:endParaRPr lang="en-US" sz="2000">
              <a:latin typeface="Apple Casual" charset="0"/>
              <a:cs typeface="Apple Casual" charset="0"/>
            </a:endParaRPr>
          </a:p>
          <a:p>
            <a:pPr algn="ctr"/>
            <a:endParaRPr lang="en-US" sz="1800">
              <a:latin typeface="Helvetica Neue" charset="0"/>
            </a:endParaRPr>
          </a:p>
          <a:p>
            <a:pPr algn="ctr"/>
            <a:endParaRPr lang="en-US" sz="1800">
              <a:latin typeface="Helvetica Neue" charset="0"/>
            </a:endParaRPr>
          </a:p>
        </p:txBody>
      </p:sp>
      <p:sp>
        <p:nvSpPr>
          <p:cNvPr id="57355" name="TextBox 1"/>
          <p:cNvSpPr txBox="1">
            <a:spLocks noChangeArrowheads="1"/>
          </p:cNvSpPr>
          <p:nvPr/>
        </p:nvSpPr>
        <p:spPr bwMode="auto">
          <a:xfrm>
            <a:off x="4013200" y="4818063"/>
            <a:ext cx="1498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0090"/>
                </a:solidFill>
                <a:latin typeface="Helvetica Neue" charset="0"/>
                <a:cs typeface="Helvetica Neue" charset="0"/>
              </a:rPr>
              <a:t>S</a:t>
            </a:r>
            <a:r>
              <a:rPr lang="en-US" sz="1400" dirty="0">
                <a:solidFill>
                  <a:srgbClr val="000090"/>
                </a:solidFill>
                <a:latin typeface="Helvetica Neue" charset="0"/>
                <a:cs typeface="Helvetica Neue" charset="0"/>
              </a:rPr>
              <a:t>pace</a:t>
            </a:r>
            <a:r>
              <a:rPr lang="en-US" sz="1600" dirty="0">
                <a:solidFill>
                  <a:srgbClr val="000090"/>
                </a:solidFill>
                <a:latin typeface="Helvetica Neue" charset="0"/>
                <a:cs typeface="Helvetica Neue" charset="0"/>
              </a:rPr>
              <a:t> </a:t>
            </a:r>
            <a:r>
              <a:rPr lang="en-US" sz="1600" b="1" dirty="0">
                <a:solidFill>
                  <a:srgbClr val="000090"/>
                </a:solidFill>
                <a:latin typeface="Helvetica Neue" charset="0"/>
                <a:cs typeface="Helvetica Neue" charset="0"/>
              </a:rPr>
              <a:t>W</a:t>
            </a:r>
            <a:r>
              <a:rPr lang="en-US" sz="1400" dirty="0">
                <a:solidFill>
                  <a:srgbClr val="000090"/>
                </a:solidFill>
                <a:latin typeface="Helvetica Neue" charset="0"/>
                <a:cs typeface="Helvetica Neue" charset="0"/>
              </a:rPr>
              <a:t>eather</a:t>
            </a:r>
            <a:r>
              <a:rPr lang="en-US" sz="1600" dirty="0">
                <a:solidFill>
                  <a:srgbClr val="000090"/>
                </a:solidFill>
                <a:latin typeface="Helvetica Neue" charset="0"/>
                <a:cs typeface="Helvetica Neue" charset="0"/>
              </a:rPr>
              <a:t> </a:t>
            </a:r>
          </a:p>
        </p:txBody>
      </p:sp>
      <p:sp>
        <p:nvSpPr>
          <p:cNvPr id="57356" name="Oval 15"/>
          <p:cNvSpPr>
            <a:spLocks noChangeArrowheads="1"/>
          </p:cNvSpPr>
          <p:nvPr/>
        </p:nvSpPr>
        <p:spPr bwMode="auto">
          <a:xfrm>
            <a:off x="3302000" y="3121025"/>
            <a:ext cx="2692400" cy="1127125"/>
          </a:xfrm>
          <a:prstGeom prst="ellipse">
            <a:avLst/>
          </a:prstGeom>
          <a:solidFill>
            <a:srgbClr val="E6E6E6"/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>
                <a:latin typeface="Calibri"/>
                <a:cs typeface="Calibri"/>
              </a:rPr>
              <a:t>Address Unique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Space Weather Needs 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of NASA </a:t>
            </a:r>
          </a:p>
        </p:txBody>
      </p:sp>
      <p:sp>
        <p:nvSpPr>
          <p:cNvPr id="20" name="Notched Right Arrow 19"/>
          <p:cNvSpPr/>
          <p:nvPr/>
        </p:nvSpPr>
        <p:spPr>
          <a:xfrm rot="16200000">
            <a:off x="4497387" y="4308475"/>
            <a:ext cx="482600" cy="438150"/>
          </a:xfrm>
          <a:prstGeom prst="notchedRightArrow">
            <a:avLst>
              <a:gd name="adj1" fmla="val 25483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Notched Right Arrow 21"/>
          <p:cNvSpPr/>
          <p:nvPr/>
        </p:nvSpPr>
        <p:spPr>
          <a:xfrm rot="5400000">
            <a:off x="4493419" y="2599532"/>
            <a:ext cx="484187" cy="431800"/>
          </a:xfrm>
          <a:prstGeom prst="notchedRightArrow">
            <a:avLst>
              <a:gd name="adj1" fmla="val 25483"/>
              <a:gd name="adj2" fmla="val 50000"/>
            </a:avLst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Notched Right Arrow 23"/>
          <p:cNvSpPr/>
          <p:nvPr/>
        </p:nvSpPr>
        <p:spPr>
          <a:xfrm rot="13404696">
            <a:off x="2278063" y="4518025"/>
            <a:ext cx="1192212" cy="450850"/>
          </a:xfrm>
          <a:prstGeom prst="notchedRightArrow">
            <a:avLst>
              <a:gd name="adj1" fmla="val 29151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Notched Right Arrow 25"/>
          <p:cNvSpPr/>
          <p:nvPr/>
        </p:nvSpPr>
        <p:spPr>
          <a:xfrm rot="18714563">
            <a:off x="6042819" y="4547394"/>
            <a:ext cx="1150938" cy="431800"/>
          </a:xfrm>
          <a:prstGeom prst="notchedRightArrow">
            <a:avLst>
              <a:gd name="adj1" fmla="val 28011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609600" y="914400"/>
            <a:ext cx="8077200" cy="5638800"/>
          </a:xfrm>
          <a:prstGeom prst="ellipse">
            <a:avLst/>
          </a:prstGeom>
          <a:noFill/>
          <a:ln w="57150" cmpd="sng">
            <a:solidFill>
              <a:srgbClr val="FF660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3148013" y="5334000"/>
            <a:ext cx="323056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 smtClean="0">
                <a:latin typeface="Calibri"/>
                <a:cs typeface="Calibri"/>
              </a:rPr>
              <a:t>CCMC in</a:t>
            </a:r>
            <a:r>
              <a:rPr lang="en-US" sz="2000" dirty="0">
                <a:latin typeface="Calibri"/>
                <a:cs typeface="Calibri"/>
              </a:rPr>
              <a:t>-house </a:t>
            </a:r>
          </a:p>
          <a:p>
            <a:pPr algn="ctr">
              <a:defRPr/>
            </a:pPr>
            <a:r>
              <a:rPr lang="en-US" sz="2000" dirty="0">
                <a:latin typeface="Calibri"/>
                <a:cs typeface="Calibri"/>
              </a:rPr>
              <a:t>research-based </a:t>
            </a:r>
            <a:r>
              <a:rPr lang="en-US" sz="2000" dirty="0" smtClean="0">
                <a:latin typeface="Calibri"/>
                <a:cs typeface="Calibri"/>
              </a:rPr>
              <a:t>SW analysis &amp; prototyping </a:t>
            </a:r>
            <a:r>
              <a:rPr lang="en-US" sz="2000" dirty="0">
                <a:latin typeface="Calibri"/>
                <a:cs typeface="Calibri"/>
              </a:rPr>
              <a:t>team</a:t>
            </a:r>
          </a:p>
        </p:txBody>
      </p:sp>
      <p:sp>
        <p:nvSpPr>
          <p:cNvPr id="57363" name="TextBox 1"/>
          <p:cNvSpPr txBox="1">
            <a:spLocks noChangeArrowheads="1"/>
          </p:cNvSpPr>
          <p:nvPr/>
        </p:nvSpPr>
        <p:spPr bwMode="auto">
          <a:xfrm>
            <a:off x="3962400" y="5054600"/>
            <a:ext cx="1600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0090"/>
                </a:solidFill>
                <a:latin typeface="Helvetica Neue" charset="0"/>
                <a:cs typeface="Helvetica Neue" charset="0"/>
              </a:rPr>
              <a:t>R</a:t>
            </a:r>
            <a:r>
              <a:rPr lang="en-US" sz="1400" dirty="0">
                <a:solidFill>
                  <a:srgbClr val="000090"/>
                </a:solidFill>
                <a:latin typeface="Helvetica Neue" charset="0"/>
                <a:cs typeface="Helvetica Neue" charset="0"/>
              </a:rPr>
              <a:t>esearch </a:t>
            </a:r>
            <a:r>
              <a:rPr lang="en-US" sz="1600" b="1" dirty="0">
                <a:solidFill>
                  <a:srgbClr val="000090"/>
                </a:solidFill>
                <a:latin typeface="Helvetica Neue" charset="0"/>
                <a:cs typeface="Helvetica Neue" charset="0"/>
              </a:rPr>
              <a:t>C</a:t>
            </a:r>
            <a:r>
              <a:rPr lang="en-US" sz="1400" dirty="0">
                <a:solidFill>
                  <a:srgbClr val="000090"/>
                </a:solidFill>
                <a:latin typeface="Helvetica Neue" charset="0"/>
                <a:cs typeface="Helvetica Neue" charset="0"/>
              </a:rPr>
              <a:t>enter</a:t>
            </a:r>
            <a:r>
              <a:rPr lang="en-US" sz="1600" dirty="0">
                <a:solidFill>
                  <a:srgbClr val="000090"/>
                </a:solidFill>
                <a:latin typeface="Helvetica Neue" charset="0"/>
                <a:cs typeface="Helvetica Neue" charset="0"/>
              </a:rPr>
              <a:t> 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1841500" y="122238"/>
            <a:ext cx="61595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CCMC-SWRC relationship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152-C12C-6F49-98B8-601A7EF55995}" type="slidenum">
              <a:rPr lang="en-US" smtClean="0"/>
              <a:t>4</a:t>
            </a:fld>
            <a:endParaRPr lang="en-US"/>
          </a:p>
        </p:txBody>
      </p:sp>
      <p:pic>
        <p:nvPicPr>
          <p:cNvPr id="23" name="Picture 12" descr="SWRC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34828" y="4606699"/>
            <a:ext cx="688159" cy="68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7350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 txBox="1">
            <a:spLocks/>
          </p:cNvSpPr>
          <p:nvPr/>
        </p:nvSpPr>
        <p:spPr>
          <a:xfrm>
            <a:off x="2044700" y="300038"/>
            <a:ext cx="52451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SWRC mission</a:t>
            </a:r>
            <a:endParaRPr lang="en-US" sz="3600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3333CC"/>
                </a:solidFill>
              </a:rPr>
              <a:t>“Addressing </a:t>
            </a:r>
            <a:r>
              <a:rPr lang="en-US" dirty="0">
                <a:solidFill>
                  <a:srgbClr val="3333CC"/>
                </a:solidFill>
              </a:rPr>
              <a:t>the space weather needs of NASA's robotic missions through experimental research forecasts, notification, analysis, and education. Bringing space weather knowledge to the public</a:t>
            </a:r>
            <a:r>
              <a:rPr lang="en-US" dirty="0" smtClean="0">
                <a:solidFill>
                  <a:srgbClr val="3333CC"/>
                </a:solidFill>
              </a:rPr>
              <a:t>.”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152-C12C-6F49-98B8-601A7EF559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01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900" y="3207163"/>
            <a:ext cx="1177444" cy="10092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551" y="3259749"/>
            <a:ext cx="874449" cy="10141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4700" y="122238"/>
            <a:ext cx="52451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SWRC Concept of Operations</a:t>
            </a:r>
            <a:endParaRPr lang="en-US" sz="3600" dirty="0"/>
          </a:p>
        </p:txBody>
      </p:sp>
      <p:cxnSp>
        <p:nvCxnSpPr>
          <p:cNvPr id="5" name="Elbow Connector 4"/>
          <p:cNvCxnSpPr>
            <a:stCxn id="44" idx="3"/>
            <a:endCxn id="34" idx="1"/>
          </p:cNvCxnSpPr>
          <p:nvPr/>
        </p:nvCxnSpPr>
        <p:spPr>
          <a:xfrm>
            <a:off x="5799138" y="2712244"/>
            <a:ext cx="656936" cy="1165250"/>
          </a:xfrm>
          <a:prstGeom prst="bentConnector3">
            <a:avLst>
              <a:gd name="adj1" fmla="val 50000"/>
            </a:avLst>
          </a:prstGeom>
          <a:ln w="38100" cap="flat" cmpd="sng" algn="ctr">
            <a:solidFill>
              <a:srgbClr val="F79646"/>
            </a:solidFill>
            <a:prstDash val="solid"/>
            <a:round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125413" y="1355725"/>
            <a:ext cx="2468562" cy="1379538"/>
            <a:chOff x="125138" y="1355527"/>
            <a:chExt cx="2468880" cy="138031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138" y="1355527"/>
              <a:ext cx="2468880" cy="1380319"/>
            </a:xfrm>
            <a:prstGeom prst="rect">
              <a:avLst/>
            </a:prstGeom>
            <a:noFill/>
            <a:ln w="12700">
              <a:solidFill>
                <a:srgbClr val="0D0D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1"/>
            <p:cNvSpPr txBox="1">
              <a:spLocks noChangeArrowheads="1"/>
            </p:cNvSpPr>
            <p:nvPr/>
          </p:nvSpPr>
          <p:spPr bwMode="auto">
            <a:xfrm>
              <a:off x="125138" y="1869663"/>
              <a:ext cx="2468880" cy="338554"/>
            </a:xfrm>
            <a:prstGeom prst="rect">
              <a:avLst/>
            </a:prstGeom>
            <a:solidFill>
              <a:schemeClr val="bg1">
                <a:alpha val="78822"/>
              </a:schemeClr>
            </a:solidFill>
            <a:ln w="9525">
              <a:solidFill>
                <a:srgbClr val="0D0D0D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dirty="0" smtClean="0">
                  <a:latin typeface="Helvetica" charset="0"/>
                  <a:cs typeface="Helvetica" charset="0"/>
                </a:rPr>
                <a:t>World-leading Modeling</a:t>
              </a:r>
              <a:endParaRPr lang="en-US" sz="1600" dirty="0">
                <a:latin typeface="Helvetica" charset="0"/>
                <a:cs typeface="Helvetica" charset="0"/>
              </a:endParaRPr>
            </a:p>
          </p:txBody>
        </p:sp>
      </p:grpSp>
      <p:grpSp>
        <p:nvGrpSpPr>
          <p:cNvPr id="9" name="Group 164"/>
          <p:cNvGrpSpPr>
            <a:grpSpLocks/>
          </p:cNvGrpSpPr>
          <p:nvPr/>
        </p:nvGrpSpPr>
        <p:grpSpPr bwMode="auto">
          <a:xfrm>
            <a:off x="125413" y="3095625"/>
            <a:ext cx="2468562" cy="1498600"/>
            <a:chOff x="202919" y="2725433"/>
            <a:chExt cx="2057400" cy="1149521"/>
          </a:xfrm>
        </p:grpSpPr>
        <p:pic>
          <p:nvPicPr>
            <p:cNvPr id="10" name="Picture 63" descr="iSWA_Cygnets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919" y="2725433"/>
              <a:ext cx="2057400" cy="1149521"/>
            </a:xfrm>
            <a:prstGeom prst="rect">
              <a:avLst/>
            </a:prstGeom>
            <a:noFill/>
            <a:ln w="12700">
              <a:solidFill>
                <a:srgbClr val="0D0D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72"/>
            <p:cNvSpPr txBox="1">
              <a:spLocks noChangeArrowheads="1"/>
            </p:cNvSpPr>
            <p:nvPr/>
          </p:nvSpPr>
          <p:spPr bwMode="auto">
            <a:xfrm>
              <a:off x="202919" y="2999617"/>
              <a:ext cx="2057400" cy="306910"/>
            </a:xfrm>
            <a:prstGeom prst="rect">
              <a:avLst/>
            </a:prstGeom>
            <a:solidFill>
              <a:schemeClr val="tx1">
                <a:alpha val="63136"/>
              </a:schemeClr>
            </a:solidFill>
            <a:ln w="9525">
              <a:solidFill>
                <a:srgbClr val="0D0D0D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dirty="0" err="1" smtClean="0">
                  <a:solidFill>
                    <a:srgbClr val="FFFFFF"/>
                  </a:solidFill>
                  <a:latin typeface="Helvetica" charset="0"/>
                  <a:cs typeface="Helvetica" charset="0"/>
                </a:rPr>
                <a:t>SWx</a:t>
              </a:r>
              <a:r>
                <a:rPr lang="en-US" sz="2000" dirty="0" smtClean="0">
                  <a:solidFill>
                    <a:srgbClr val="FFFFFF"/>
                  </a:solidFill>
                  <a:latin typeface="Helvetica" charset="0"/>
                  <a:cs typeface="Helvetica" charset="0"/>
                </a:rPr>
                <a:t> Tools</a:t>
              </a:r>
              <a:endParaRPr lang="en-US" sz="2000" dirty="0">
                <a:solidFill>
                  <a:srgbClr val="FFFFFF"/>
                </a:solidFill>
                <a:latin typeface="Helvetica" charset="0"/>
                <a:cs typeface="Helvetica" charset="0"/>
              </a:endParaRPr>
            </a:p>
          </p:txBody>
        </p:sp>
      </p:grpSp>
      <p:grpSp>
        <p:nvGrpSpPr>
          <p:cNvPr id="12" name="Group 67"/>
          <p:cNvGrpSpPr>
            <a:grpSpLocks/>
          </p:cNvGrpSpPr>
          <p:nvPr/>
        </p:nvGrpSpPr>
        <p:grpSpPr bwMode="auto">
          <a:xfrm>
            <a:off x="125413" y="4954588"/>
            <a:ext cx="2468562" cy="1830387"/>
            <a:chOff x="125138" y="4955039"/>
            <a:chExt cx="2468881" cy="1829499"/>
          </a:xfrm>
        </p:grpSpPr>
        <p:pic>
          <p:nvPicPr>
            <p:cNvPr id="13" name="Picture 2" descr="Macintosh HD:Users:jaoleary:Desktop:Code 100 Presentations:Code_100_2007:Sep_2007:DollyP_mission_Update:NewMiss_9_19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138" y="4955039"/>
              <a:ext cx="2468880" cy="1829499"/>
            </a:xfrm>
            <a:prstGeom prst="rect">
              <a:avLst/>
            </a:prstGeom>
            <a:noFill/>
            <a:ln w="12700">
              <a:solidFill>
                <a:srgbClr val="0D0D0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73"/>
            <p:cNvSpPr txBox="1">
              <a:spLocks noChangeArrowheads="1"/>
            </p:cNvSpPr>
            <p:nvPr/>
          </p:nvSpPr>
          <p:spPr bwMode="auto">
            <a:xfrm>
              <a:off x="125138" y="5520254"/>
              <a:ext cx="2468881" cy="707886"/>
            </a:xfrm>
            <a:prstGeom prst="rect">
              <a:avLst/>
            </a:prstGeom>
            <a:solidFill>
              <a:schemeClr val="bg1">
                <a:alpha val="78822"/>
              </a:schemeClr>
            </a:solidFill>
            <a:ln w="9525">
              <a:solidFill>
                <a:srgbClr val="0D0D0D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>
                  <a:latin typeface="Helvetica" charset="0"/>
                  <a:cs typeface="Helvetica" charset="0"/>
                </a:rPr>
                <a:t>NASA, Other,</a:t>
              </a:r>
            </a:p>
            <a:p>
              <a:pPr algn="ctr" eaLnBrk="1" hangingPunct="1"/>
              <a:r>
                <a:rPr lang="en-US" sz="2000">
                  <a:latin typeface="Helvetica" charset="0"/>
                  <a:cs typeface="Helvetica" charset="0"/>
                </a:rPr>
                <a:t>Data Streams</a:t>
              </a:r>
            </a:p>
          </p:txBody>
        </p:sp>
      </p:grpSp>
      <p:pic>
        <p:nvPicPr>
          <p:cNvPr id="15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6251575"/>
            <a:ext cx="320675" cy="422275"/>
          </a:xfrm>
          <a:prstGeom prst="rect">
            <a:avLst/>
          </a:prstGeom>
          <a:noFill/>
          <a:ln w="9525">
            <a:solidFill>
              <a:srgbClr val="F7964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980113"/>
            <a:ext cx="1146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019800"/>
            <a:ext cx="5127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6376988"/>
            <a:ext cx="820738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25" y="6445250"/>
            <a:ext cx="111125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6111875"/>
            <a:ext cx="4953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5846763"/>
            <a:ext cx="835025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5105400"/>
            <a:ext cx="9064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432425"/>
            <a:ext cx="72866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5594350"/>
            <a:ext cx="10382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4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105400"/>
            <a:ext cx="62547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4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5" y="5484813"/>
            <a:ext cx="8064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105400"/>
            <a:ext cx="53181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1355725"/>
            <a:ext cx="2557462" cy="1685925"/>
          </a:xfrm>
          <a:prstGeom prst="rect">
            <a:avLst/>
          </a:prstGeom>
          <a:noFill/>
          <a:ln w="9525">
            <a:solidFill>
              <a:srgbClr val="0D0D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190"/>
          <p:cNvSpPr txBox="1">
            <a:spLocks noChangeArrowheads="1"/>
          </p:cNvSpPr>
          <p:nvPr/>
        </p:nvSpPr>
        <p:spPr bwMode="auto">
          <a:xfrm>
            <a:off x="6481763" y="1809750"/>
            <a:ext cx="2557462" cy="708025"/>
          </a:xfrm>
          <a:prstGeom prst="rect">
            <a:avLst/>
          </a:prstGeom>
          <a:solidFill>
            <a:schemeClr val="bg1">
              <a:alpha val="7215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latin typeface="Helvetica" charset="0"/>
                <a:cs typeface="Helvetica" charset="0"/>
              </a:rPr>
              <a:t>Protecting NASA</a:t>
            </a:r>
            <a:r>
              <a:rPr lang="ja-JP" altLang="en-US" sz="2000" dirty="0">
                <a:latin typeface="Helvetica" charset="0"/>
                <a:cs typeface="Helvetica" charset="0"/>
              </a:rPr>
              <a:t>’</a:t>
            </a:r>
            <a:r>
              <a:rPr lang="en-US" altLang="ja-JP" sz="2000" dirty="0">
                <a:latin typeface="Helvetica" charset="0"/>
                <a:cs typeface="Helvetica" charset="0"/>
              </a:rPr>
              <a:t>s Missions</a:t>
            </a:r>
            <a:endParaRPr lang="en-US" sz="2000" dirty="0">
              <a:latin typeface="Helvetica" charset="0"/>
              <a:cs typeface="Helvetica" charset="0"/>
            </a:endParaRPr>
          </a:p>
        </p:txBody>
      </p:sp>
      <p:cxnSp>
        <p:nvCxnSpPr>
          <p:cNvPr id="32" name="Elbow Connector 31"/>
          <p:cNvCxnSpPr>
            <a:stCxn id="44" idx="3"/>
            <a:endCxn id="29" idx="1"/>
          </p:cNvCxnSpPr>
          <p:nvPr/>
        </p:nvCxnSpPr>
        <p:spPr>
          <a:xfrm flipV="1">
            <a:off x="5799138" y="2163763"/>
            <a:ext cx="682625" cy="547687"/>
          </a:xfrm>
          <a:prstGeom prst="bentConnector3">
            <a:avLst>
              <a:gd name="adj1" fmla="val 52931"/>
            </a:avLst>
          </a:prstGeom>
          <a:ln w="38100" cap="flat" cmpd="sng" algn="ctr">
            <a:solidFill>
              <a:srgbClr val="F79646"/>
            </a:solidFill>
            <a:prstDash val="solid"/>
            <a:round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204"/>
          <p:cNvSpPr txBox="1">
            <a:spLocks noChangeArrowheads="1"/>
          </p:cNvSpPr>
          <p:nvPr/>
        </p:nvSpPr>
        <p:spPr bwMode="auto">
          <a:xfrm>
            <a:off x="3241675" y="1485900"/>
            <a:ext cx="2557463" cy="708025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chemeClr val="bg1"/>
                </a:solidFill>
                <a:latin typeface="Helvetica" charset="0"/>
                <a:cs typeface="Helvetica" charset="0"/>
              </a:rPr>
              <a:t>Space Weather Research Center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56074" y="3485079"/>
            <a:ext cx="2557270" cy="784830"/>
          </a:xfrm>
          <a:prstGeom prst="rect">
            <a:avLst/>
          </a:prstGeom>
          <a:solidFill>
            <a:srgbClr val="FFFFFF">
              <a:alpha val="79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dirty="0" smtClean="0">
                <a:latin typeface="Helvetica" charset="0"/>
                <a:cs typeface="Helvetica" charset="0"/>
              </a:rPr>
              <a:t>Building space weather knowledge bases</a:t>
            </a:r>
            <a:endParaRPr lang="en-US" sz="1500" dirty="0">
              <a:latin typeface="Helvetica" charset="0"/>
              <a:cs typeface="Helvetica" charset="0"/>
            </a:endParaRPr>
          </a:p>
          <a:p>
            <a:pPr algn="ctr">
              <a:defRPr/>
            </a:pPr>
            <a:r>
              <a:rPr lang="en-US" sz="1500" dirty="0">
                <a:noFill/>
                <a:latin typeface="Helvetica"/>
                <a:ea typeface="ＭＳ Ｐゴシック" charset="-128"/>
                <a:cs typeface="Helvetica"/>
              </a:rPr>
              <a:t>n Scientists</a:t>
            </a:r>
          </a:p>
        </p:txBody>
      </p:sp>
      <p:pic>
        <p:nvPicPr>
          <p:cNvPr id="35" name="Picture 227" descr="summerinterns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" t="18799" r="3870" b="10231"/>
          <a:stretch>
            <a:fillRect/>
          </a:stretch>
        </p:blipFill>
        <p:spPr bwMode="auto">
          <a:xfrm>
            <a:off x="6516688" y="5453063"/>
            <a:ext cx="2522537" cy="1331912"/>
          </a:xfrm>
          <a:prstGeom prst="rect">
            <a:avLst/>
          </a:prstGeom>
          <a:noFill/>
          <a:ln w="9525">
            <a:solidFill>
              <a:srgbClr val="0D0D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28" descr="sep_nogoes_jan23_27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467225"/>
            <a:ext cx="2522537" cy="833438"/>
          </a:xfrm>
          <a:prstGeom prst="rect">
            <a:avLst/>
          </a:prstGeom>
          <a:noFill/>
          <a:ln w="9525">
            <a:solidFill>
              <a:srgbClr val="0D0D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Arrow Connector 36"/>
          <p:cNvCxnSpPr>
            <a:stCxn id="44" idx="2"/>
            <a:endCxn id="39" idx="0"/>
          </p:cNvCxnSpPr>
          <p:nvPr/>
        </p:nvCxnSpPr>
        <p:spPr>
          <a:xfrm rot="16200000" flipH="1">
            <a:off x="3998913" y="4446588"/>
            <a:ext cx="1016000" cy="0"/>
          </a:xfrm>
          <a:prstGeom prst="straightConnector1">
            <a:avLst/>
          </a:prstGeom>
          <a:ln w="41275" cap="flat" cmpd="sng" algn="ctr">
            <a:solidFill>
              <a:srgbClr val="F79646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3221038" y="4216400"/>
            <a:ext cx="2584450" cy="369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Partnering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209925" y="4954588"/>
            <a:ext cx="2595563" cy="1830387"/>
          </a:xfrm>
          <a:prstGeom prst="rect">
            <a:avLst/>
          </a:prstGeom>
          <a:noFill/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40" name="Elbow Connector 39"/>
          <p:cNvCxnSpPr>
            <a:stCxn id="8" idx="3"/>
            <a:endCxn id="44" idx="1"/>
          </p:cNvCxnSpPr>
          <p:nvPr/>
        </p:nvCxnSpPr>
        <p:spPr>
          <a:xfrm>
            <a:off x="2593975" y="2038350"/>
            <a:ext cx="620713" cy="673100"/>
          </a:xfrm>
          <a:prstGeom prst="bentConnector3">
            <a:avLst>
              <a:gd name="adj1" fmla="val 50000"/>
            </a:avLst>
          </a:prstGeom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>
            <a:stCxn id="11" idx="3"/>
            <a:endCxn id="44" idx="1"/>
          </p:cNvCxnSpPr>
          <p:nvPr/>
        </p:nvCxnSpPr>
        <p:spPr>
          <a:xfrm flipV="1">
            <a:off x="2593975" y="2712244"/>
            <a:ext cx="620713" cy="940882"/>
          </a:xfrm>
          <a:prstGeom prst="bentConnector3">
            <a:avLst>
              <a:gd name="adj1" fmla="val 50000"/>
            </a:avLst>
          </a:prstGeom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>
            <a:stCxn id="44" idx="3"/>
          </p:cNvCxnSpPr>
          <p:nvPr/>
        </p:nvCxnSpPr>
        <p:spPr>
          <a:xfrm>
            <a:off x="5799138" y="2711450"/>
            <a:ext cx="717550" cy="2171700"/>
          </a:xfrm>
          <a:prstGeom prst="bentConnector3">
            <a:avLst>
              <a:gd name="adj1" fmla="val 50000"/>
            </a:avLst>
          </a:prstGeom>
          <a:ln w="38100" cap="flat" cmpd="sng" algn="ctr">
            <a:solidFill>
              <a:srgbClr val="F79646"/>
            </a:solidFill>
            <a:prstDash val="solid"/>
            <a:round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44" idx="3"/>
          </p:cNvCxnSpPr>
          <p:nvPr/>
        </p:nvCxnSpPr>
        <p:spPr>
          <a:xfrm>
            <a:off x="5799138" y="2711450"/>
            <a:ext cx="717550" cy="3406775"/>
          </a:xfrm>
          <a:prstGeom prst="bentConnector3">
            <a:avLst>
              <a:gd name="adj1" fmla="val 50000"/>
            </a:avLst>
          </a:prstGeom>
          <a:ln w="38100" cap="flat" cmpd="sng" algn="ctr">
            <a:solidFill>
              <a:srgbClr val="F79646"/>
            </a:solidFill>
            <a:prstDash val="solid"/>
            <a:round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3214688" y="1485900"/>
            <a:ext cx="2584450" cy="2452688"/>
          </a:xfrm>
          <a:prstGeom prst="roundRect">
            <a:avLst>
              <a:gd name="adj" fmla="val 3213"/>
            </a:avLst>
          </a:prstGeom>
          <a:noFill/>
          <a:ln w="76200" cap="flat" cmpd="sng" algn="ctr">
            <a:solidFill>
              <a:srgbClr val="F79646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5" name="Elbow Connector 44"/>
          <p:cNvCxnSpPr>
            <a:stCxn id="14" idx="3"/>
            <a:endCxn id="44" idx="1"/>
          </p:cNvCxnSpPr>
          <p:nvPr/>
        </p:nvCxnSpPr>
        <p:spPr>
          <a:xfrm flipV="1">
            <a:off x="2593975" y="2711450"/>
            <a:ext cx="620713" cy="3162300"/>
          </a:xfrm>
          <a:prstGeom prst="bentConnector3">
            <a:avLst>
              <a:gd name="adj1" fmla="val 50000"/>
            </a:avLst>
          </a:prstGeom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92"/>
          <p:cNvSpPr txBox="1">
            <a:spLocks noChangeArrowheads="1"/>
          </p:cNvSpPr>
          <p:nvPr/>
        </p:nvSpPr>
        <p:spPr bwMode="auto">
          <a:xfrm>
            <a:off x="6516688" y="4606925"/>
            <a:ext cx="2557462" cy="554038"/>
          </a:xfrm>
          <a:prstGeom prst="rect">
            <a:avLst/>
          </a:prstGeom>
          <a:solidFill>
            <a:schemeClr val="tx1">
              <a:alpha val="6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dirty="0">
                <a:solidFill>
                  <a:srgbClr val="FFFFFF"/>
                </a:solidFill>
                <a:latin typeface="Helvetica" charset="0"/>
                <a:cs typeface="Helvetica" charset="0"/>
              </a:rPr>
              <a:t>Space Weather Related </a:t>
            </a:r>
            <a:r>
              <a:rPr lang="en-US" sz="1500" dirty="0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Research and Prototyping</a:t>
            </a:r>
            <a:endParaRPr lang="en-US" sz="1500" dirty="0">
              <a:solidFill>
                <a:srgbClr val="FFFFFF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0"/>
          </p:nvPr>
        </p:nvSpPr>
        <p:spPr>
          <a:xfrm>
            <a:off x="8785225" y="6629400"/>
            <a:ext cx="358775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A3F2E40-7DE7-C446-84B8-00DC5630F930}" type="slidenum">
              <a:rPr lang="en-US" sz="800">
                <a:latin typeface="Arial" charset="0"/>
              </a:rPr>
              <a:pPr/>
              <a:t>6</a:t>
            </a:fld>
            <a:endParaRPr lang="en-US" sz="800">
              <a:latin typeface="Arial" charset="0"/>
            </a:endParaRPr>
          </a:p>
        </p:txBody>
      </p:sp>
      <p:pic>
        <p:nvPicPr>
          <p:cNvPr id="49" name="Picture 12" descr="SWRC_Logo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82825"/>
            <a:ext cx="152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6481474" y="368300"/>
            <a:ext cx="2557270" cy="1246495"/>
          </a:xfrm>
          <a:prstGeom prst="rect">
            <a:avLst/>
          </a:prstGeom>
          <a:solidFill>
            <a:srgbClr val="FFFFFF">
              <a:alpha val="79000"/>
            </a:srgbClr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500" dirty="0" smtClean="0">
                <a:latin typeface="Helvetica" charset="0"/>
                <a:cs typeface="Helvetica" charset="0"/>
              </a:rPr>
              <a:t>Notifications</a:t>
            </a:r>
          </a:p>
          <a:p>
            <a:pPr algn="r">
              <a:defRPr/>
            </a:pPr>
            <a:r>
              <a:rPr lang="en-US" sz="1500" dirty="0" smtClean="0">
                <a:latin typeface="Helvetica" charset="0"/>
                <a:cs typeface="Helvetica" charset="0"/>
              </a:rPr>
              <a:t>Weekly Reports</a:t>
            </a:r>
          </a:p>
          <a:p>
            <a:pPr algn="r">
              <a:defRPr/>
            </a:pPr>
            <a:r>
              <a:rPr lang="en-US" sz="1500" dirty="0" smtClean="0">
                <a:latin typeface="Helvetica" charset="0"/>
                <a:cs typeface="Helvetica" charset="0"/>
              </a:rPr>
              <a:t>Anomaly Analysis </a:t>
            </a:r>
            <a:r>
              <a:rPr lang="en-US" sz="1500" dirty="0">
                <a:latin typeface="Helvetica" charset="0"/>
                <a:cs typeface="Helvetica" charset="0"/>
              </a:rPr>
              <a:t>S</a:t>
            </a:r>
            <a:r>
              <a:rPr lang="en-US" sz="1500" dirty="0" smtClean="0">
                <a:latin typeface="Helvetica" charset="0"/>
                <a:cs typeface="Helvetica" charset="0"/>
              </a:rPr>
              <a:t>upport</a:t>
            </a:r>
          </a:p>
          <a:p>
            <a:pPr algn="r">
              <a:defRPr/>
            </a:pPr>
            <a:r>
              <a:rPr lang="en-US" sz="1500" dirty="0" smtClean="0">
                <a:latin typeface="Helvetica" charset="0"/>
                <a:cs typeface="Helvetica" charset="0"/>
              </a:rPr>
              <a:t>Workshops</a:t>
            </a:r>
            <a:endParaRPr lang="en-US" sz="1500" dirty="0">
              <a:latin typeface="Helvetica" charset="0"/>
              <a:cs typeface="Helvetica" charset="0"/>
            </a:endParaRPr>
          </a:p>
          <a:p>
            <a:pPr algn="r">
              <a:defRPr/>
            </a:pPr>
            <a:r>
              <a:rPr lang="en-US" sz="1500" dirty="0">
                <a:noFill/>
                <a:latin typeface="Helvetica"/>
                <a:ea typeface="ＭＳ Ｐゴシック" charset="-128"/>
                <a:cs typeface="Helvetica"/>
              </a:rPr>
              <a:t>n Scientists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481474" y="6059399"/>
            <a:ext cx="2557270" cy="323165"/>
          </a:xfrm>
          <a:prstGeom prst="rect">
            <a:avLst/>
          </a:prstGeom>
          <a:solidFill>
            <a:srgbClr val="FFFFFF">
              <a:alpha val="79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dirty="0" smtClean="0">
                <a:latin typeface="Helvetica" charset="0"/>
                <a:cs typeface="Helvetica" charset="0"/>
              </a:rPr>
              <a:t>Education and Training</a:t>
            </a:r>
            <a:endParaRPr lang="en-US" sz="1500" dirty="0">
              <a:noFill/>
              <a:latin typeface="Helvetica"/>
              <a:ea typeface="ＭＳ Ｐゴシック" charset="-128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58280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1500" y="274638"/>
            <a:ext cx="5410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SWRC’s NASA role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Solar-system-wide </a:t>
            </a:r>
            <a:r>
              <a:rPr lang="en-US" dirty="0"/>
              <a:t>space weather services for NASA missions = a unique </a:t>
            </a:r>
            <a:r>
              <a:rPr lang="en-US" dirty="0" smtClean="0"/>
              <a:t>need SWRC addresses</a:t>
            </a:r>
            <a:endParaRPr lang="en-US" dirty="0"/>
          </a:p>
          <a:p>
            <a:r>
              <a:rPr lang="en-US" dirty="0">
                <a:solidFill>
                  <a:srgbClr val="3333CC"/>
                </a:solidFill>
              </a:rPr>
              <a:t>Prototyping of new real-time models and analysis tools such as </a:t>
            </a:r>
            <a:r>
              <a:rPr lang="en-US" dirty="0" err="1">
                <a:solidFill>
                  <a:srgbClr val="3333CC"/>
                </a:solidFill>
              </a:rPr>
              <a:t>iSWA</a:t>
            </a:r>
            <a:r>
              <a:rPr lang="en-US" dirty="0">
                <a:solidFill>
                  <a:srgbClr val="3333CC"/>
                </a:solidFill>
              </a:rPr>
              <a:t> = a key element of </a:t>
            </a:r>
            <a:r>
              <a:rPr lang="en-US" dirty="0" smtClean="0">
                <a:solidFill>
                  <a:srgbClr val="3333CC"/>
                </a:solidFill>
              </a:rPr>
              <a:t>R2O</a:t>
            </a:r>
          </a:p>
          <a:p>
            <a:r>
              <a:rPr lang="en-US" dirty="0" smtClean="0"/>
              <a:t>Space weather training for a broad spectrum of students and NASA personnel</a:t>
            </a:r>
          </a:p>
          <a:p>
            <a:pPr lvl="1"/>
            <a:r>
              <a:rPr lang="en-US" dirty="0" smtClean="0"/>
              <a:t>Hands on real-time analysis is an important part of training.</a:t>
            </a:r>
          </a:p>
          <a:p>
            <a:r>
              <a:rPr lang="en-US" dirty="0">
                <a:solidFill>
                  <a:srgbClr val="3333CC"/>
                </a:solidFill>
              </a:rPr>
              <a:t>B</a:t>
            </a:r>
            <a:r>
              <a:rPr lang="en-US" dirty="0" smtClean="0">
                <a:solidFill>
                  <a:srgbClr val="3333CC"/>
                </a:solidFill>
              </a:rPr>
              <a:t>uilding of space weather knowledge base for scientific discovery and anomaly resolution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152-C12C-6F49-98B8-601A7EF559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87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48737" y="1735917"/>
            <a:ext cx="4295478" cy="3216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NASA </a:t>
            </a:r>
            <a:r>
              <a:rPr lang="en-US" sz="1100" dirty="0"/>
              <a:t>Goddard Space Flight Center, Space Weather Research Center ( SWRC 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/>
              <a:t>Message </a:t>
            </a:r>
            <a:r>
              <a:rPr lang="en-US" sz="1100" dirty="0"/>
              <a:t>Type: Space Weather Alert - SEP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/>
              <a:t>Message </a:t>
            </a:r>
            <a:r>
              <a:rPr lang="en-US" sz="1100" dirty="0"/>
              <a:t>Issue Date: 2013-08-21T13:07:00Z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/>
              <a:t>Message </a:t>
            </a:r>
            <a:r>
              <a:rPr lang="en-US" sz="1100" dirty="0"/>
              <a:t>ID: 20130821-AL-001</a:t>
            </a:r>
          </a:p>
          <a:p>
            <a:endParaRPr lang="en-US" sz="1100" dirty="0"/>
          </a:p>
          <a:p>
            <a:r>
              <a:rPr lang="en-US" sz="1100" dirty="0" smtClean="0"/>
              <a:t>Summary</a:t>
            </a:r>
            <a:r>
              <a:rPr lang="en-US" sz="1100" dirty="0"/>
              <a:t>:</a:t>
            </a:r>
          </a:p>
          <a:p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Solar energetic particle event detected by STEREO 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The flux of 13-100 MeV protons exceeds 10^(-1) </a:t>
            </a:r>
            <a:r>
              <a:rPr lang="en-US" sz="1100" dirty="0" err="1"/>
              <a:t>pfu</a:t>
            </a:r>
            <a:r>
              <a:rPr lang="en-US" sz="1100" dirty="0"/>
              <a:t>/MeV </a:t>
            </a:r>
            <a:r>
              <a:rPr lang="en-US" sz="1100" dirty="0" smtClean="0"/>
              <a:t>starting at </a:t>
            </a:r>
            <a:r>
              <a:rPr lang="en-US" sz="1100" dirty="0"/>
              <a:t>2013-08-21T06:57Z.</a:t>
            </a:r>
          </a:p>
          <a:p>
            <a:endParaRPr lang="en-US" sz="1100" dirty="0"/>
          </a:p>
          <a:p>
            <a:r>
              <a:rPr lang="en-US" sz="1100" dirty="0"/>
              <a:t>STEREO B can be impacted.</a:t>
            </a:r>
          </a:p>
          <a:p>
            <a:endParaRPr lang="en-US" sz="1100" dirty="0"/>
          </a:p>
          <a:p>
            <a:r>
              <a:rPr lang="en-US" sz="1100" dirty="0"/>
              <a:t>At STEREO A an SEP event continues with the 13-100 MeV protons flux</a:t>
            </a:r>
          </a:p>
          <a:p>
            <a:r>
              <a:rPr lang="en-US" sz="1100" dirty="0"/>
              <a:t>exceeding 10^(-1) </a:t>
            </a:r>
            <a:r>
              <a:rPr lang="en-US" sz="1100" dirty="0" err="1"/>
              <a:t>pfu</a:t>
            </a:r>
            <a:r>
              <a:rPr lang="en-US" sz="1100" dirty="0"/>
              <a:t>/MeV (Activity ID: 2013-08-20T05:54:24-SEP-001).</a:t>
            </a:r>
          </a:p>
          <a:p>
            <a:endParaRPr lang="en-US" sz="1100" dirty="0"/>
          </a:p>
          <a:p>
            <a:endParaRPr lang="en-US" sz="800" dirty="0"/>
          </a:p>
          <a:p>
            <a:r>
              <a:rPr lang="en-US" sz="800" dirty="0"/>
              <a:t>Activity ID: 2013-08-21T06:57:10-SEP-001</a:t>
            </a:r>
            <a:r>
              <a:rPr lang="en-US" sz="800" dirty="0" smtClean="0"/>
              <a:t>.</a:t>
            </a:r>
            <a:endParaRPr lang="en-US" sz="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8387" y="307976"/>
            <a:ext cx="584781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services to NASA robotic missions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537" cy="4525963"/>
          </a:xfrm>
        </p:spPr>
        <p:txBody>
          <a:bodyPr>
            <a:normAutofit/>
          </a:bodyPr>
          <a:lstStyle/>
          <a:p>
            <a:r>
              <a:rPr lang="en-US" sz="2100" dirty="0" smtClean="0"/>
              <a:t>Daily service </a:t>
            </a:r>
            <a:r>
              <a:rPr lang="en-US" sz="2100" dirty="0"/>
              <a:t>t</a:t>
            </a:r>
            <a:r>
              <a:rPr lang="en-US" sz="2100" dirty="0" smtClean="0"/>
              <a:t>o </a:t>
            </a:r>
            <a:r>
              <a:rPr lang="en-US" sz="2100" dirty="0"/>
              <a:t>a</a:t>
            </a:r>
            <a:r>
              <a:rPr lang="en-US" sz="2100" dirty="0" smtClean="0"/>
              <a:t>ll NASA missions/centers </a:t>
            </a:r>
          </a:p>
          <a:p>
            <a:pPr lvl="1"/>
            <a:r>
              <a:rPr lang="en-US" sz="1700" dirty="0"/>
              <a:t>R</a:t>
            </a:r>
            <a:r>
              <a:rPr lang="en-US" sz="1700" dirty="0" smtClean="0"/>
              <a:t>eal</a:t>
            </a:r>
            <a:r>
              <a:rPr lang="en-US" sz="1700" dirty="0"/>
              <a:t>-time s</a:t>
            </a:r>
            <a:r>
              <a:rPr lang="en-US" sz="1700" dirty="0" smtClean="0"/>
              <a:t>pace </a:t>
            </a:r>
            <a:r>
              <a:rPr lang="en-US" sz="1700" dirty="0"/>
              <a:t>w</a:t>
            </a:r>
            <a:r>
              <a:rPr lang="en-US" sz="1700" dirty="0" smtClean="0"/>
              <a:t>eather </a:t>
            </a:r>
            <a:r>
              <a:rPr lang="en-US" sz="1700" dirty="0"/>
              <a:t>a</a:t>
            </a:r>
            <a:r>
              <a:rPr lang="en-US" sz="1700" dirty="0" smtClean="0"/>
              <a:t>nalysis </a:t>
            </a:r>
          </a:p>
          <a:p>
            <a:pPr lvl="1"/>
            <a:r>
              <a:rPr lang="en-US" sz="1700" dirty="0" smtClean="0"/>
              <a:t>Notifications</a:t>
            </a:r>
          </a:p>
          <a:p>
            <a:pPr lvl="1"/>
            <a:r>
              <a:rPr lang="en-US" sz="1700" dirty="0" smtClean="0"/>
              <a:t>Weekly reports</a:t>
            </a:r>
          </a:p>
          <a:p>
            <a:r>
              <a:rPr lang="en-US" sz="2100" dirty="0" smtClean="0">
                <a:solidFill>
                  <a:srgbClr val="3333CC"/>
                </a:solidFill>
              </a:rPr>
              <a:t>Since </a:t>
            </a:r>
            <a:r>
              <a:rPr lang="en-US" sz="2100" dirty="0">
                <a:solidFill>
                  <a:srgbClr val="3333CC"/>
                </a:solidFill>
              </a:rPr>
              <a:t>March </a:t>
            </a:r>
            <a:r>
              <a:rPr lang="en-US" sz="2100" dirty="0" smtClean="0">
                <a:solidFill>
                  <a:srgbClr val="3333CC"/>
                </a:solidFill>
              </a:rPr>
              <a:t>2010</a:t>
            </a:r>
            <a:endParaRPr lang="en-US" sz="2100" dirty="0">
              <a:solidFill>
                <a:srgbClr val="3333CC"/>
              </a:solidFill>
            </a:endParaRPr>
          </a:p>
          <a:p>
            <a:pPr lvl="1"/>
            <a:r>
              <a:rPr lang="en-US" sz="1700" dirty="0">
                <a:solidFill>
                  <a:srgbClr val="3333CC"/>
                </a:solidFill>
              </a:rPr>
              <a:t>6</a:t>
            </a:r>
            <a:r>
              <a:rPr lang="en-US" sz="1700" dirty="0" smtClean="0">
                <a:solidFill>
                  <a:srgbClr val="3333CC"/>
                </a:solidFill>
              </a:rPr>
              <a:t>00+ forecaster </a:t>
            </a:r>
            <a:r>
              <a:rPr lang="en-US" sz="1700" dirty="0">
                <a:solidFill>
                  <a:srgbClr val="3333CC"/>
                </a:solidFill>
              </a:rPr>
              <a:t>generated </a:t>
            </a:r>
            <a:r>
              <a:rPr lang="en-US" sz="1700" dirty="0" smtClean="0">
                <a:solidFill>
                  <a:srgbClr val="3333CC"/>
                </a:solidFill>
              </a:rPr>
              <a:t>notifications</a:t>
            </a:r>
          </a:p>
          <a:p>
            <a:pPr lvl="1"/>
            <a:r>
              <a:rPr lang="en-US" sz="1700" dirty="0" smtClean="0">
                <a:solidFill>
                  <a:srgbClr val="3333CC"/>
                </a:solidFill>
              </a:rPr>
              <a:t>200+ </a:t>
            </a:r>
            <a:r>
              <a:rPr lang="en-US" sz="1700" dirty="0">
                <a:solidFill>
                  <a:srgbClr val="3333CC"/>
                </a:solidFill>
              </a:rPr>
              <a:t>weekly reports </a:t>
            </a:r>
            <a:r>
              <a:rPr lang="en-US" sz="1700" dirty="0" smtClean="0">
                <a:solidFill>
                  <a:srgbClr val="3333CC"/>
                </a:solidFill>
              </a:rPr>
              <a:t>issued</a:t>
            </a:r>
          </a:p>
          <a:p>
            <a:r>
              <a:rPr lang="en-US" sz="2100" dirty="0" smtClean="0"/>
              <a:t>3000+ </a:t>
            </a:r>
            <a:r>
              <a:rPr lang="en-US" sz="2100" dirty="0"/>
              <a:t>i</a:t>
            </a:r>
            <a:r>
              <a:rPr lang="en-US" sz="2100" dirty="0" smtClean="0"/>
              <a:t>ndividual entries into the DONKI space weather database since March 2010.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152-C12C-6F49-98B8-601A7EF55995}" type="slidenum">
              <a:rPr lang="en-US" smtClean="0"/>
              <a:t>8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612346">
            <a:off x="5189952" y="3733802"/>
            <a:ext cx="31496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23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600" dirty="0" smtClean="0"/>
              <a:t>Spacecraft anomaly analysis support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Supported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missions such as Dawn</a:t>
            </a:r>
            <a:r>
              <a:rPr lang="en-US" sz="1600" dirty="0">
                <a:solidFill>
                  <a:srgbClr val="000000"/>
                </a:solidFill>
              </a:rPr>
              <a:t>, EO-1, GALEX, MRO, SWIFT, IBEX, </a:t>
            </a:r>
            <a:r>
              <a:rPr lang="en-US" sz="1600" dirty="0" err="1">
                <a:solidFill>
                  <a:srgbClr val="000000"/>
                </a:solidFill>
              </a:rPr>
              <a:t>Kepler</a:t>
            </a:r>
            <a:r>
              <a:rPr lang="en-US" sz="1600" dirty="0">
                <a:solidFill>
                  <a:srgbClr val="000000"/>
                </a:solidFill>
              </a:rPr>
              <a:t>, SOHO and </a:t>
            </a:r>
            <a:r>
              <a:rPr lang="en-US" sz="1600" dirty="0" smtClean="0">
                <a:solidFill>
                  <a:srgbClr val="000000"/>
                </a:solidFill>
              </a:rPr>
              <a:t>Fermi.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Q</a:t>
            </a:r>
            <a:r>
              <a:rPr lang="en-US" sz="1600" dirty="0" smtClean="0">
                <a:solidFill>
                  <a:srgbClr val="000000"/>
                </a:solidFill>
              </a:rPr>
              <a:t>uick and cost-effective assessment of space weather’s role in the anomalies.  </a:t>
            </a:r>
          </a:p>
          <a:p>
            <a:endParaRPr lang="en-US" sz="1400" dirty="0">
              <a:solidFill>
                <a:srgbClr val="000000"/>
              </a:solidFill>
            </a:endParaRPr>
          </a:p>
          <a:p>
            <a:endParaRPr lang="en-US" sz="1400" dirty="0" smtClean="0">
              <a:solidFill>
                <a:srgbClr val="000000"/>
              </a:solidFill>
            </a:endParaRPr>
          </a:p>
          <a:p>
            <a:endParaRPr lang="en-US" sz="1400" dirty="0">
              <a:solidFill>
                <a:srgbClr val="000000"/>
              </a:solidFill>
            </a:endParaRPr>
          </a:p>
          <a:p>
            <a:endParaRPr lang="en-US" sz="1400" dirty="0" smtClean="0">
              <a:solidFill>
                <a:srgbClr val="000000"/>
              </a:solidFill>
            </a:endParaRPr>
          </a:p>
          <a:p>
            <a:endParaRPr lang="en-US" sz="1400" dirty="0">
              <a:solidFill>
                <a:srgbClr val="000000"/>
              </a:solidFill>
            </a:endParaRPr>
          </a:p>
          <a:p>
            <a:endParaRPr lang="en-US" sz="1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3333CC"/>
                </a:solidFill>
              </a:rPr>
              <a:t>Conducted annual </a:t>
            </a:r>
            <a:r>
              <a:rPr lang="en-US" sz="1600" dirty="0">
                <a:solidFill>
                  <a:srgbClr val="3333CC"/>
                </a:solidFill>
              </a:rPr>
              <a:t>NASA Robotic Mission Ops &amp; Space Weather Workshops since </a:t>
            </a:r>
            <a:r>
              <a:rPr lang="en-US" sz="1600" dirty="0" smtClean="0">
                <a:solidFill>
                  <a:srgbClr val="3333CC"/>
                </a:solidFill>
              </a:rPr>
              <a:t>2009</a:t>
            </a:r>
          </a:p>
          <a:p>
            <a:pPr lvl="1"/>
            <a:r>
              <a:rPr lang="en-US" sz="1600" dirty="0" smtClean="0">
                <a:solidFill>
                  <a:srgbClr val="3333CC"/>
                </a:solidFill>
              </a:rPr>
              <a:t>Facilitated agency-wide education about space weather and its impacts.</a:t>
            </a:r>
          </a:p>
          <a:p>
            <a:pPr lvl="1"/>
            <a:r>
              <a:rPr lang="en-US" sz="1600" dirty="0" smtClean="0">
                <a:solidFill>
                  <a:srgbClr val="3333CC"/>
                </a:solidFill>
              </a:rPr>
              <a:t>Allowed exchange of information between operators and tailoring of space weather services to meet the NASA robotic fleet needs. </a:t>
            </a:r>
            <a:endParaRPr lang="en-US" sz="1600" dirty="0">
              <a:solidFill>
                <a:srgbClr val="33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8618" y="2851877"/>
            <a:ext cx="3398312" cy="20928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 smtClean="0"/>
              <a:t>NASA </a:t>
            </a:r>
            <a:r>
              <a:rPr lang="en-US" sz="1000" dirty="0"/>
              <a:t>Goddard Space Flight Center, Space </a:t>
            </a:r>
            <a:r>
              <a:rPr lang="en-US" sz="1000" dirty="0" smtClean="0"/>
              <a:t>Weather Research Center ( SWRC </a:t>
            </a:r>
            <a:r>
              <a:rPr lang="en-US" sz="100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/>
              <a:t>Message </a:t>
            </a:r>
            <a:r>
              <a:rPr lang="en-US" sz="1000" dirty="0"/>
              <a:t>Type: </a:t>
            </a:r>
            <a:r>
              <a:rPr lang="en-US" sz="1000" dirty="0" smtClean="0"/>
              <a:t>SWRC </a:t>
            </a:r>
            <a:r>
              <a:rPr lang="en-US" sz="1000" dirty="0"/>
              <a:t>response to S/C anomaly request.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/>
              <a:t>Message </a:t>
            </a:r>
            <a:r>
              <a:rPr lang="en-US" sz="1000" dirty="0"/>
              <a:t>Issue Date: 2010-11-30T20:10:00Z.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/>
              <a:t>Message </a:t>
            </a:r>
            <a:r>
              <a:rPr lang="en-US" sz="1000" dirty="0"/>
              <a:t>ID: 20101130-RE-001</a:t>
            </a:r>
          </a:p>
          <a:p>
            <a:endParaRPr lang="en-US" sz="1000" dirty="0"/>
          </a:p>
          <a:p>
            <a:r>
              <a:rPr lang="en-US" sz="1000" dirty="0" smtClean="0"/>
              <a:t>Summary</a:t>
            </a:r>
            <a:r>
              <a:rPr lang="en-US" sz="10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/>
              <a:t>Impacted </a:t>
            </a:r>
            <a:r>
              <a:rPr lang="en-US" sz="1000" dirty="0"/>
              <a:t>spacecraft: Fermi.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/>
              <a:t>Anomaly </a:t>
            </a:r>
            <a:r>
              <a:rPr lang="en-US" sz="1000" dirty="0"/>
              <a:t>date and time</a:t>
            </a:r>
            <a:r>
              <a:rPr lang="en-US" sz="1000" dirty="0" smtClean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/>
              <a:t>Association </a:t>
            </a:r>
            <a:r>
              <a:rPr lang="en-US" sz="1000" dirty="0"/>
              <a:t>with space weather event (YES/POSSIBLE/NO): POSSIBLE.</a:t>
            </a:r>
          </a:p>
          <a:p>
            <a:endParaRPr lang="en-US" sz="1000" dirty="0"/>
          </a:p>
          <a:p>
            <a:r>
              <a:rPr lang="en-US" sz="1000" dirty="0" smtClean="0"/>
              <a:t>Supporting data</a:t>
            </a:r>
            <a:r>
              <a:rPr lang="en-US" sz="1000" dirty="0"/>
              <a:t>: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152-C12C-6F49-98B8-601A7EF55995}" type="slidenum">
              <a:rPr lang="en-US" smtClean="0"/>
              <a:t>9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848387" y="307976"/>
            <a:ext cx="584781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services to NASA robotic missions</a:t>
            </a:r>
            <a:endParaRPr lang="en-US" dirty="0"/>
          </a:p>
        </p:txBody>
      </p:sp>
      <p:pic>
        <p:nvPicPr>
          <p:cNvPr id="14" name="Picture 5" descr="spacecraft.png                                                 000516FCMacintosh HD                   B74677A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2775677"/>
            <a:ext cx="2120900" cy="22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354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31370</TotalTime>
  <Words>1062</Words>
  <Application>Microsoft Macintosh PowerPoint</Application>
  <PresentationFormat>On-screen Show (4:3)</PresentationFormat>
  <Paragraphs>163</Paragraphs>
  <Slides>14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CCMC and SWRC space weather forecasting services for NASA robotic mission operators</vt:lpstr>
      <vt:lpstr>PowerPoint Presentation</vt:lpstr>
      <vt:lpstr>PowerPoint Presentation</vt:lpstr>
      <vt:lpstr>PowerPoint Presentation</vt:lpstr>
      <vt:lpstr>PowerPoint Presentation</vt:lpstr>
      <vt:lpstr>SWRC Concept of Operations</vt:lpstr>
      <vt:lpstr>SWRC’s NASA role</vt:lpstr>
      <vt:lpstr>Key services to NASA robotic missions</vt:lpstr>
      <vt:lpstr>Key services to NASA robotic missions</vt:lpstr>
      <vt:lpstr>Key services to NASA robotic missions</vt:lpstr>
      <vt:lpstr>Examples of unique space weather products</vt:lpstr>
      <vt:lpstr>Examples of unique space weather products</vt:lpstr>
      <vt:lpstr>Examples of benefits beyond NASA</vt:lpstr>
      <vt:lpstr>Additional information and resources</vt:lpstr>
    </vt:vector>
  </TitlesOfParts>
  <Company>NASA/GSFC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Antti Pulkkinen</dc:creator>
  <cp:lastModifiedBy>Antti Pulkkinen</cp:lastModifiedBy>
  <cp:revision>892</cp:revision>
  <dcterms:created xsi:type="dcterms:W3CDTF">2013-05-24T19:28:38Z</dcterms:created>
  <dcterms:modified xsi:type="dcterms:W3CDTF">2016-02-01T15:53:21Z</dcterms:modified>
</cp:coreProperties>
</file>