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67" r:id="rId2"/>
    <p:sldId id="269" r:id="rId3"/>
    <p:sldId id="258" r:id="rId4"/>
    <p:sldId id="264" r:id="rId5"/>
    <p:sldId id="259" r:id="rId6"/>
    <p:sldId id="260" r:id="rId7"/>
    <p:sldId id="266" r:id="rId8"/>
    <p:sldId id="27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4435" autoAdjust="0"/>
  </p:normalViewPr>
  <p:slideViewPr>
    <p:cSldViewPr snapToGrid="0" snapToObjects="1">
      <p:cViewPr varScale="1">
        <p:scale>
          <a:sx n="76" d="100"/>
          <a:sy n="76" d="100"/>
        </p:scale>
        <p:origin x="-172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7F569-2251-E64C-BD58-6CFF92DD2304}" type="datetimeFigureOut">
              <a:rPr lang="en-US" smtClean="0"/>
              <a:pPr/>
              <a:t>1/29/16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5DFC4-14D2-D34F-BD76-8962225FE2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screenshot of the </a:t>
            </a:r>
            <a:r>
              <a:rPr lang="en-US" baseline="0" dirty="0" err="1" smtClean="0"/>
              <a:t>kauai</a:t>
            </a:r>
            <a:r>
              <a:rPr lang="en-US" baseline="0" dirty="0" smtClean="0"/>
              <a:t> CCMC webpage, which shows some of the space weather web tools available from the CCMC/SWRC.  Today we are going to look at the Space Weather Scoreboard.</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view of the Space Weather Scoreboard homepage, showing a brief description and instructions at the top.   Anyone can view predictions without logging in. Those who would like submit predictions can register.</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screenshot</a:t>
            </a:r>
            <a:r>
              <a:rPr lang="en-US" baseline="0" dirty="0" smtClean="0"/>
              <a:t> of the Space Weather scoreboard which shows an example of an event table of predictions.   The CME is identified at the top by the start time (observed by coronagraphs).  After the CME arrives at Earth, the “actual shock arrival time” and “observed geomagnetic storm parameters” can be be submitted by anyone.  On the left side of the table there is the predicted arrival times with error bars (if submitted). The next column shows the difference between the predicted arrival time and actual arrival time (negative indicates the prediction is earlier than what was observed.  The third column shows the prediction submission time, which is used to calculate the lead time (fourth column) together with the actual arrival time.  The fifth column shows the predicted geomagnetic storm parameters, either </a:t>
            </a:r>
            <a:r>
              <a:rPr lang="en-US" baseline="0" dirty="0" err="1" smtClean="0"/>
              <a:t>Kp</a:t>
            </a:r>
            <a:r>
              <a:rPr lang="en-US" baseline="0" dirty="0" smtClean="0"/>
              <a:t> or </a:t>
            </a:r>
            <a:r>
              <a:rPr lang="en-US" baseline="0" dirty="0" err="1" smtClean="0"/>
              <a:t>Dst</a:t>
            </a:r>
            <a:r>
              <a:rPr lang="en-US" baseline="0" dirty="0" smtClean="0"/>
              <a:t>.  In the sixth column shows the prediction method which links to the model/method homepage (if available).  The seventh column shows who submitted the prediction.  The last column is a link to a page that shows any prediction details (such as input parameters, simulation links) that the user submitted along with their forecast.  </a:t>
            </a:r>
          </a:p>
          <a:p>
            <a:endParaRPr lang="en-US" baseline="0" dirty="0" smtClean="0"/>
          </a:p>
          <a:p>
            <a:r>
              <a:rPr lang="en-US" baseline="0" dirty="0" smtClean="0"/>
              <a:t>All columns are </a:t>
            </a:r>
            <a:r>
              <a:rPr lang="en-US" baseline="0" dirty="0" err="1" smtClean="0"/>
              <a:t>sortable</a:t>
            </a:r>
            <a:r>
              <a:rPr lang="en-US" baseline="0" dirty="0" smtClean="0"/>
              <a:t>.  The average of all predictions is automatically calculated by the system, highlighted here in green.</a:t>
            </a:r>
          </a:p>
          <a:p>
            <a:endParaRPr lang="en-US" baseline="0" dirty="0" smtClean="0"/>
          </a:p>
          <a:p>
            <a:r>
              <a:rPr lang="en-US" baseline="0" dirty="0" smtClean="0"/>
              <a:t>This particular event was interesting in that almost all users predicted an early and strong impact.  This CME was probably deflected by a coronal hole and therefore only resulted in a glancing blow arrival at Earth.</a:t>
            </a:r>
          </a:p>
        </p:txBody>
      </p:sp>
      <p:sp>
        <p:nvSpPr>
          <p:cNvPr id="4" name="Slide Number Placeholder 3"/>
          <p:cNvSpPr>
            <a:spLocks noGrp="1"/>
          </p:cNvSpPr>
          <p:nvPr>
            <p:ph type="sldNum" sz="quarter" idx="10"/>
          </p:nvPr>
        </p:nvSpPr>
        <p:spPr/>
        <p:txBody>
          <a:bodyPr/>
          <a:lstStyle/>
          <a:p>
            <a:fld id="{94D5DFC4-14D2-D34F-BD76-8962225FE2D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would like to add your prediction</a:t>
            </a:r>
            <a:r>
              <a:rPr lang="en-US" baseline="0" dirty="0" smtClean="0"/>
              <a:t> for a CME event, this is a screenshot of what the scoreboard page will look like if you are logged in and there is an “Active CME” on the page.  If the CME event you are interested in is not listed as an “active CME” (or if there are no active </a:t>
            </a:r>
            <a:r>
              <a:rPr lang="en-US" baseline="0" dirty="0" err="1" smtClean="0"/>
              <a:t>CMEs</a:t>
            </a:r>
            <a:r>
              <a:rPr lang="en-US" baseline="0" dirty="0" smtClean="0"/>
              <a:t>), please click “Add CME” to enter your CME start time (taken from coronagraph images).</a:t>
            </a:r>
          </a:p>
          <a:p>
            <a:endParaRPr lang="en-US" baseline="0" dirty="0" smtClean="0"/>
          </a:p>
          <a:p>
            <a:r>
              <a:rPr lang="en-US" baseline="0" dirty="0" smtClean="0"/>
              <a:t>Once you find your CME on the active CME page, click “Add prediction” to be taken to the form to enter your predicted arrival time.</a:t>
            </a:r>
          </a:p>
          <a:p>
            <a:endParaRPr lang="en-US" baseline="0" dirty="0" smtClean="0"/>
          </a:p>
          <a:p>
            <a:r>
              <a:rPr lang="en-US" baseline="0" dirty="0" smtClean="0"/>
              <a:t>If the CME has already arrived, you can enter the actual arrival time by clicking “Edit CME” and entering the time there.</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you click “Add prediction” you are taken to a prediction form that looks like this.  </a:t>
            </a:r>
          </a:p>
          <a:p>
            <a:endParaRPr lang="en-US" baseline="0" dirty="0" smtClean="0"/>
          </a:p>
          <a:p>
            <a:r>
              <a:rPr lang="en-US" baseline="0" dirty="0" smtClean="0"/>
              <a:t>Select your “Method Type” from the drop down menu.  In the “prediction notes” box (optional) please enter your CME input parameters, or other assumptions made in making your prediction.  Finally Enter your predicted CME shock arrival time. All other boxes are optional and include your prediction error bar, predicted </a:t>
            </a:r>
            <a:r>
              <a:rPr lang="en-US" baseline="0" dirty="0" err="1" smtClean="0"/>
              <a:t>Kp</a:t>
            </a:r>
            <a:r>
              <a:rPr lang="en-US" baseline="0" dirty="0" smtClean="0"/>
              <a:t>, </a:t>
            </a:r>
            <a:r>
              <a:rPr lang="en-US" baseline="0" dirty="0" err="1" smtClean="0"/>
              <a:t>Dst</a:t>
            </a:r>
            <a:r>
              <a:rPr lang="en-US" baseline="0" dirty="0" smtClean="0"/>
              <a:t>, or minimum </a:t>
            </a:r>
            <a:r>
              <a:rPr lang="en-US" baseline="0" dirty="0" err="1" smtClean="0"/>
              <a:t>Dst</a:t>
            </a:r>
            <a:r>
              <a:rPr lang="en-US" baseline="0" dirty="0" smtClean="0"/>
              <a:t> time.   </a:t>
            </a:r>
          </a:p>
          <a:p>
            <a:endParaRPr lang="en-US" baseline="0" dirty="0" smtClean="0"/>
          </a:p>
          <a:p>
            <a:r>
              <a:rPr lang="en-US" baseline="0" dirty="0" smtClean="0"/>
              <a:t>Notice at the top of the page you can enter your prediction submission time, if you made your forecast earlier than the date/time you filled out the form. Preferably your forecast will be </a:t>
            </a:r>
            <a:r>
              <a:rPr lang="en-US" baseline="0" dirty="0" err="1" smtClean="0"/>
              <a:t>timestamped</a:t>
            </a:r>
            <a:r>
              <a:rPr lang="en-US" baseline="0" dirty="0" smtClean="0"/>
              <a:t> with this earlier time.</a:t>
            </a:r>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welcome your suggestions in the development of the this community validation</a:t>
            </a:r>
            <a:r>
              <a:rPr lang="en-US" baseline="0" dirty="0" smtClean="0"/>
              <a:t> effort.</a:t>
            </a:r>
          </a:p>
          <a:p>
            <a:endParaRPr lang="en-US" baseline="0" dirty="0" smtClean="0"/>
          </a:p>
          <a:p>
            <a:pPr marL="131763" indent="-131763">
              <a:spcAft>
                <a:spcPts val="600"/>
              </a:spcAft>
              <a:buClr>
                <a:srgbClr val="000000"/>
              </a:buClr>
              <a:buSzPct val="100000"/>
              <a:buFont typeface="Arial" pitchFamily="-109" charset="0"/>
              <a:buNone/>
            </a:pPr>
            <a:r>
              <a:rPr lang="en-US" dirty="0" smtClean="0">
                <a:solidFill>
                  <a:srgbClr val="323232"/>
                </a:solidFill>
                <a:latin typeface="Helvetica"/>
                <a:ea typeface="Times New Roman" pitchFamily="-109" charset="0"/>
                <a:cs typeface="Helvetica"/>
                <a:sym typeface="Times New Roman" pitchFamily="-109" charset="0"/>
              </a:rPr>
              <a:t>Here are some future improvements</a:t>
            </a:r>
            <a:r>
              <a:rPr lang="en-US" baseline="0" dirty="0" smtClean="0">
                <a:solidFill>
                  <a:srgbClr val="323232"/>
                </a:solidFill>
                <a:latin typeface="Helvetica"/>
                <a:ea typeface="Times New Roman" pitchFamily="-109" charset="0"/>
                <a:cs typeface="Helvetica"/>
                <a:sym typeface="Times New Roman" pitchFamily="-109" charset="0"/>
              </a:rPr>
              <a:t> we are considering:</a:t>
            </a: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accepting and parsing predictions (less work for groups who can populate directories with their predictions)</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Manually created predictions (e.g. from SIDC)</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created predictions (e.g. from </a:t>
            </a:r>
            <a:r>
              <a:rPr lang="en-US" dirty="0" err="1" smtClean="0">
                <a:solidFill>
                  <a:srgbClr val="323232"/>
                </a:solidFill>
                <a:latin typeface="Helvetica"/>
                <a:ea typeface="Times New Roman" pitchFamily="-109" charset="0"/>
                <a:cs typeface="Helvetica"/>
                <a:sym typeface="Times New Roman" pitchFamily="-109" charset="0"/>
              </a:rPr>
              <a:t>Anemomilos</a:t>
            </a:r>
            <a:r>
              <a:rPr lang="en-US" dirty="0" smtClean="0">
                <a:solidFill>
                  <a:srgbClr val="323232"/>
                </a:solidFill>
                <a:latin typeface="Helvetica"/>
                <a:ea typeface="Times New Roman" pitchFamily="-109" charset="0"/>
                <a:cs typeface="Helvetica"/>
                <a:sym typeface="Times New Roman" pitchFamily="-109" charset="0"/>
              </a:rPr>
              <a:t>, SARM).</a:t>
            </a:r>
          </a:p>
          <a:p>
            <a:pPr marL="1046163" lvl="2"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Challenges: filtering out non-CME related predictions, matching predictions with CME start time.</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Showing table data in dynamic plot form, e.g. Prediction Error vs. Time of Prediction, Prediction Error </a:t>
            </a:r>
            <a:r>
              <a:rPr lang="en-US" dirty="0" err="1" smtClean="0">
                <a:solidFill>
                  <a:srgbClr val="323232"/>
                </a:solidFill>
                <a:latin typeface="Helvetica"/>
                <a:ea typeface="Times New Roman" pitchFamily="-109" charset="0"/>
                <a:cs typeface="Helvetica"/>
                <a:sym typeface="Times New Roman" pitchFamily="-109" charset="0"/>
              </a:rPr>
              <a:t>vs</a:t>
            </a:r>
            <a:r>
              <a:rPr lang="en-US" dirty="0" smtClean="0">
                <a:solidFill>
                  <a:srgbClr val="323232"/>
                </a:solidFill>
                <a:latin typeface="Helvetica"/>
                <a:ea typeface="Times New Roman" pitchFamily="-109" charset="0"/>
                <a:cs typeface="Helvetica"/>
                <a:sym typeface="Times New Roman" pitchFamily="-109" charset="0"/>
              </a:rPr>
              <a:t> Input parameters.</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Suggestions:  We can add an “analysis” field to provide a few sentences about the arrival and predictions.  This can also be found in DONKI as notes/comments.  We can add the ability for users to also submit their prediction “confidence”.</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Any interest in including STEREO A and B predictions?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Your suggestions?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94D5DFC4-14D2-D34F-BD76-8962225FE2DA}"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DDBD4-2C69-ED48-BDC1-01D636EBB31F}" type="datetimeFigureOut">
              <a:rPr lang="en-US" smtClean="0"/>
              <a:pPr/>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DDBD4-2C69-ED48-BDC1-01D636EBB31F}" type="datetimeFigureOut">
              <a:rPr lang="en-US" smtClean="0"/>
              <a:pPr/>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BDDBD4-2C69-ED48-BDC1-01D636EBB31F}" type="datetimeFigureOut">
              <a:rPr lang="en-US" smtClean="0"/>
              <a:pPr/>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BDDBD4-2C69-ED48-BDC1-01D636EBB31F}" type="datetimeFigureOut">
              <a:rPr lang="en-US" smtClean="0"/>
              <a:pPr/>
              <a:t>1/29/16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DDBD4-2C69-ED48-BDC1-01D636EBB31F}" type="datetimeFigureOut">
              <a:rPr lang="en-US" smtClean="0"/>
              <a:pPr/>
              <a:t>1/29/16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DDBD4-2C69-ED48-BDC1-01D636EBB31F}" type="datetimeFigureOut">
              <a:rPr lang="en-US" smtClean="0"/>
              <a:pPr/>
              <a:t>1/29/16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DDBD4-2C69-ED48-BDC1-01D636EBB31F}" type="datetimeFigureOut">
              <a:rPr lang="en-US" smtClean="0"/>
              <a:pPr/>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DDBD4-2C69-ED48-BDC1-01D636EBB31F}" type="datetimeFigureOut">
              <a:rPr lang="en-US" smtClean="0"/>
              <a:pPr/>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C39C1-5C75-0245-8B4D-3D69AA31C7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DDBD4-2C69-ED48-BDC1-01D636EBB31F}" type="datetimeFigureOut">
              <a:rPr lang="en-US" smtClean="0"/>
              <a:pPr/>
              <a:t>1/29/16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C39C1-5C75-0245-8B4D-3D69AA31C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kauai.ccmc.gsfc.nasa.gov/"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kauai.ccmc.gsfc.nasa.gov:8080/SWScoreBoard" TargetMode="Externa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swrc.gsfc.nasa.gov/main/cmemode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kauai.ccmc.gsfc.nasa.gov:8080/SWScoreBoard"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kauai.ccmc.gsfc.nasa.gov:8080/SWScoreBoard" TargetMode="External"/><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kauai.ccmc.gsfc.nasa.gov:8080/SWScoreBoard" TargetMode="External"/><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kauai.ccmc.gsfc.nasa.gov:8080/SWScoreBoard" TargetMode="External"/><Relationship Id="rId4" Type="http://schemas.openxmlformats.org/officeDocument/2006/relationships/image" Target="../media/image2.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kauai.ccmc.gsfc.nasa.gov:8080/SWScoreBoard" TargetMode="Externa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swrc.gsfc.nasa.gov/main/cmemodel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4-05-15 at 9.09.25 PM.png"/>
          <p:cNvPicPr>
            <a:picLocks noChangeAspect="1"/>
          </p:cNvPicPr>
          <p:nvPr/>
        </p:nvPicPr>
        <p:blipFill>
          <a:blip r:embed="rId3"/>
          <a:stretch>
            <a:fillRect/>
          </a:stretch>
        </p:blipFill>
        <p:spPr>
          <a:xfrm>
            <a:off x="570963" y="603944"/>
            <a:ext cx="8101073" cy="5943600"/>
          </a:xfrm>
          <a:prstGeom prst="rect">
            <a:avLst/>
          </a:prstGeom>
        </p:spPr>
      </p:pic>
      <p:sp>
        <p:nvSpPr>
          <p:cNvPr id="3" name="Rectangle 2"/>
          <p:cNvSpPr>
            <a:spLocks noChangeArrowheads="1"/>
          </p:cNvSpPr>
          <p:nvPr/>
        </p:nvSpPr>
        <p:spPr bwMode="auto">
          <a:xfrm>
            <a:off x="1" y="0"/>
            <a:ext cx="9144000" cy="61876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2200" dirty="0" smtClean="0">
                <a:solidFill>
                  <a:srgbClr val="464646"/>
                </a:solidFill>
              </a:rPr>
              <a:t>Space Weather Web Tools from CCMC/SWRC:</a:t>
            </a:r>
            <a:endParaRPr lang="en-US" sz="2200" dirty="0">
              <a:solidFill>
                <a:srgbClr val="464646"/>
              </a:solidFill>
            </a:endParaRPr>
          </a:p>
        </p:txBody>
      </p:sp>
      <p:sp>
        <p:nvSpPr>
          <p:cNvPr id="4" name="TextBox 3"/>
          <p:cNvSpPr txBox="1"/>
          <p:nvPr/>
        </p:nvSpPr>
        <p:spPr>
          <a:xfrm>
            <a:off x="4526630" y="5935373"/>
            <a:ext cx="4617370" cy="646331"/>
          </a:xfrm>
          <a:prstGeom prst="rect">
            <a:avLst/>
          </a:prstGeom>
          <a:noFill/>
        </p:spPr>
        <p:txBody>
          <a:bodyPr wrap="none" rtlCol="0">
            <a:spAutoFit/>
          </a:bodyPr>
          <a:lstStyle/>
          <a:p>
            <a:r>
              <a:rPr lang="en-US" dirty="0" smtClean="0">
                <a:latin typeface="Courier"/>
                <a:cs typeface="Courier"/>
                <a:hlinkClick r:id="rId4"/>
              </a:rPr>
              <a:t>http://kauai.ccmc.gsfc.nasa.gov/</a:t>
            </a:r>
            <a:endParaRPr lang="en-US" dirty="0" smtClean="0">
              <a:latin typeface="Courier"/>
              <a:cs typeface="Courier"/>
            </a:endParaRPr>
          </a:p>
          <a:p>
            <a:endParaRPr lang="en-US" dirty="0"/>
          </a:p>
        </p:txBody>
      </p:sp>
      <p:sp>
        <p:nvSpPr>
          <p:cNvPr id="5" name="Oval 4"/>
          <p:cNvSpPr/>
          <p:nvPr/>
        </p:nvSpPr>
        <p:spPr>
          <a:xfrm>
            <a:off x="398301" y="1372645"/>
            <a:ext cx="4116860" cy="2061254"/>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46503" y="4139603"/>
            <a:ext cx="8423498" cy="3323987"/>
          </a:xfrm>
          <a:prstGeom prst="rect">
            <a:avLst/>
          </a:prstGeom>
          <a:noFill/>
        </p:spPr>
        <p:txBody>
          <a:bodyPr wrap="square" rtlCol="0">
            <a:spAutoFit/>
          </a:bodyPr>
          <a:lstStyle/>
          <a:p>
            <a:r>
              <a:rPr lang="en-US" sz="2000" b="1" dirty="0" smtClean="0"/>
              <a:t>Please join! All prediction methods are welcome and all are encouraged to participate. </a:t>
            </a:r>
            <a:r>
              <a:rPr lang="en-US" sz="2000" dirty="0" smtClean="0"/>
              <a:t>Currently registered models include: </a:t>
            </a:r>
          </a:p>
          <a:p>
            <a:r>
              <a:rPr lang="en-US" sz="2000" i="1" dirty="0" err="1" smtClean="0"/>
              <a:t>Anemomilos</a:t>
            </a:r>
            <a:r>
              <a:rPr lang="en-US" sz="2000" i="1" dirty="0" smtClean="0"/>
              <a:t>, ESA Model, H3DMHD (HAFv.3 +3DMHD), HAFv.3, STOA, WSA-</a:t>
            </a:r>
            <a:r>
              <a:rPr lang="en-US" sz="2000" i="1" dirty="0" err="1" smtClean="0"/>
              <a:t>Enlil</a:t>
            </a:r>
            <a:r>
              <a:rPr lang="en-US" sz="2000" i="1" dirty="0" smtClean="0"/>
              <a:t> + Cone Model, BHV Model, DBM, ECA Model, Expansion Speed Prediction Model,  </a:t>
            </a:r>
            <a:r>
              <a:rPr lang="en-US" sz="2000" i="1" dirty="0" err="1" smtClean="0"/>
              <a:t>HelTomo</a:t>
            </a:r>
            <a:r>
              <a:rPr lang="en-US" sz="2000" i="1" dirty="0" smtClean="0"/>
              <a:t>, HI J-map technique, SARM, SPM, SPM2, TH Model</a:t>
            </a:r>
          </a:p>
          <a:p>
            <a:endParaRPr lang="en-US" sz="1000" dirty="0" smtClean="0"/>
          </a:p>
          <a:p>
            <a:r>
              <a:rPr lang="en-US" sz="2000" dirty="0" smtClean="0"/>
              <a:t>The scoreboard also includes predictions from the SWRC (Space Weather Research Center) which is a CCMC branch carrying out in-house research-based space weather ops team</a:t>
            </a:r>
          </a:p>
          <a:p>
            <a:endParaRPr lang="en-US" sz="2000" dirty="0" smtClean="0"/>
          </a:p>
          <a:p>
            <a:endParaRPr lang="en-US" sz="2000" dirty="0" smtClean="0"/>
          </a:p>
        </p:txBody>
      </p:sp>
      <p:sp>
        <p:nvSpPr>
          <p:cNvPr id="5" name="Text Box 12"/>
          <p:cNvSpPr txBox="1">
            <a:spLocks noChangeArrowheads="1"/>
          </p:cNvSpPr>
          <p:nvPr/>
        </p:nvSpPr>
        <p:spPr bwMode="auto">
          <a:xfrm>
            <a:off x="1757050" y="255447"/>
            <a:ext cx="6219928" cy="1077218"/>
          </a:xfrm>
          <a:prstGeom prst="rect">
            <a:avLst/>
          </a:prstGeom>
          <a:noFill/>
          <a:ln w="9525">
            <a:noFill/>
            <a:miter lim="800000"/>
            <a:headEnd/>
            <a:tailEnd/>
          </a:ln>
        </p:spPr>
        <p:txBody>
          <a:bodyPr wrap="square" anchor="ctr">
            <a:prstTxWarp prst="textNoShape">
              <a:avLst/>
            </a:prstTxWarp>
            <a:spAutoFit/>
          </a:bodyPr>
          <a:lstStyle/>
          <a:p>
            <a:pPr algn="ctr">
              <a:spcBef>
                <a:spcPct val="50000"/>
              </a:spcBef>
            </a:pPr>
            <a:r>
              <a:rPr lang="en-US" sz="3600" b="1" dirty="0" smtClean="0">
                <a:latin typeface="Calibri" pitchFamily="-104" charset="0"/>
                <a:ea typeface="Calibri" pitchFamily="-104" charset="0"/>
                <a:cs typeface="Calibri" pitchFamily="-104" charset="0"/>
              </a:rPr>
              <a:t>CME Arrival Time Scoreboard </a:t>
            </a:r>
            <a:r>
              <a:rPr lang="en-US" sz="2800" b="1" i="1" dirty="0" smtClean="0">
                <a:latin typeface="Calibri" pitchFamily="-104" charset="0"/>
                <a:ea typeface="Calibri" pitchFamily="-104" charset="0"/>
                <a:cs typeface="Calibri" pitchFamily="-104" charset="0"/>
              </a:rPr>
              <a:t>developed at the CCMC</a:t>
            </a:r>
            <a:endParaRPr lang="en-US" sz="2800" b="1" i="1" dirty="0">
              <a:latin typeface="Calibri" pitchFamily="-104" charset="0"/>
              <a:ea typeface="Calibri" pitchFamily="-104" charset="0"/>
              <a:cs typeface="Calibri" pitchFamily="-104" charset="0"/>
            </a:endParaRPr>
          </a:p>
        </p:txBody>
      </p:sp>
      <p:sp>
        <p:nvSpPr>
          <p:cNvPr id="6" name="TextBox 5"/>
          <p:cNvSpPr txBox="1"/>
          <p:nvPr/>
        </p:nvSpPr>
        <p:spPr>
          <a:xfrm>
            <a:off x="694721" y="3218064"/>
            <a:ext cx="7282257" cy="954107"/>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800" dirty="0" smtClean="0">
                <a:hlinkClick r:id="rId2"/>
              </a:rPr>
              <a:t>http://swrc.gsfc.nasa.gov/main/cmemodels</a:t>
            </a:r>
            <a:endParaRPr lang="en-US" sz="2800" dirty="0" smtClean="0"/>
          </a:p>
          <a:p>
            <a:r>
              <a:rPr lang="en-US" sz="2800" dirty="0" smtClean="0">
                <a:hlinkClick r:id="rId3"/>
              </a:rPr>
              <a:t>http://kauai.ccmc.gsfc.nasa.gov/CMEscoreboard</a:t>
            </a:r>
            <a:endParaRPr lang="en-US" sz="2800" dirty="0" smtClean="0"/>
          </a:p>
        </p:txBody>
      </p:sp>
      <p:sp>
        <p:nvSpPr>
          <p:cNvPr id="7" name="TextBox 6"/>
          <p:cNvSpPr txBox="1"/>
          <p:nvPr/>
        </p:nvSpPr>
        <p:spPr>
          <a:xfrm>
            <a:off x="368213" y="1516203"/>
            <a:ext cx="8653987" cy="1785104"/>
          </a:xfrm>
          <a:prstGeom prst="rect">
            <a:avLst/>
          </a:prstGeom>
          <a:noFill/>
        </p:spPr>
        <p:txBody>
          <a:bodyPr wrap="square" rtlCol="0">
            <a:spAutoFit/>
          </a:bodyPr>
          <a:lstStyle/>
          <a:p>
            <a:r>
              <a:rPr lang="en-US" sz="2200" dirty="0"/>
              <a:t>The CME scoreboard</a:t>
            </a:r>
            <a:r>
              <a:rPr lang="en-US" sz="2200" dirty="0" smtClean="0"/>
              <a:t> is a research-based forecasting methods validation activity which provides </a:t>
            </a:r>
            <a:r>
              <a:rPr lang="en-US" sz="2200" dirty="0"/>
              <a:t>a central location for</a:t>
            </a:r>
            <a:r>
              <a:rPr lang="en-US" sz="2200" dirty="0" smtClean="0"/>
              <a:t> the community to: </a:t>
            </a:r>
          </a:p>
          <a:p>
            <a:pPr>
              <a:buFont typeface="Arial"/>
              <a:buChar char="•"/>
            </a:pPr>
            <a:r>
              <a:rPr lang="en-US" sz="2200" dirty="0" smtClean="0"/>
              <a:t> </a:t>
            </a:r>
            <a:r>
              <a:rPr lang="en-US" sz="2000" dirty="0" smtClean="0"/>
              <a:t>submit </a:t>
            </a:r>
            <a:r>
              <a:rPr lang="en-US" sz="2000" dirty="0"/>
              <a:t>their forecast in real-</a:t>
            </a:r>
            <a:r>
              <a:rPr lang="en-US" sz="2000" dirty="0" smtClean="0"/>
              <a:t>time </a:t>
            </a:r>
          </a:p>
          <a:p>
            <a:pPr>
              <a:buFont typeface="Arial"/>
              <a:buChar char="•"/>
            </a:pPr>
            <a:r>
              <a:rPr lang="en-US" sz="2000" dirty="0" smtClean="0"/>
              <a:t> quickly </a:t>
            </a:r>
            <a:r>
              <a:rPr lang="en-US" sz="2000" dirty="0"/>
              <a:t>view all forecasts at once in real-</a:t>
            </a:r>
            <a:r>
              <a:rPr lang="en-US" sz="2000" dirty="0" smtClean="0"/>
              <a:t>time</a:t>
            </a:r>
          </a:p>
          <a:p>
            <a:pPr>
              <a:buFont typeface="Arial"/>
              <a:buChar char="•"/>
            </a:pPr>
            <a:r>
              <a:rPr lang="en-US" sz="2000" dirty="0" smtClean="0"/>
              <a:t> compare </a:t>
            </a:r>
            <a:r>
              <a:rPr lang="en-US" sz="2000" dirty="0"/>
              <a:t>forecasting methods when the event has arrived</a:t>
            </a:r>
          </a:p>
        </p:txBody>
      </p:sp>
      <p:pic>
        <p:nvPicPr>
          <p:cNvPr id="8" name="Picture 28" descr="CCMC-log-words-right copy"/>
          <p:cNvPicPr>
            <a:picLocks noChangeAspect="1" noChangeArrowheads="1"/>
          </p:cNvPicPr>
          <p:nvPr/>
        </p:nvPicPr>
        <p:blipFill>
          <a:blip r:embed="rId4"/>
          <a:srcRect/>
          <a:stretch>
            <a:fillRect/>
          </a:stretch>
        </p:blipFill>
        <p:spPr bwMode="auto">
          <a:xfrm>
            <a:off x="137724" y="104967"/>
            <a:ext cx="1952625" cy="1295400"/>
          </a:xfrm>
          <a:prstGeom prst="rect">
            <a:avLst/>
          </a:prstGeom>
          <a:noFill/>
          <a:ln w="9525">
            <a:noFill/>
            <a:miter lim="800000"/>
            <a:headEnd/>
            <a:tailEnd/>
          </a:ln>
        </p:spPr>
      </p:pic>
      <p:pic>
        <p:nvPicPr>
          <p:cNvPr id="9" name="Picture 27" descr="swcLogo.png"/>
          <p:cNvPicPr>
            <a:picLocks noChangeAspect="1"/>
          </p:cNvPicPr>
          <p:nvPr/>
        </p:nvPicPr>
        <p:blipFill>
          <a:blip r:embed="rId5"/>
          <a:srcRect/>
          <a:stretch>
            <a:fillRect/>
          </a:stretch>
        </p:blipFill>
        <p:spPr bwMode="auto">
          <a:xfrm>
            <a:off x="7761343" y="104967"/>
            <a:ext cx="1219200" cy="1219200"/>
          </a:xfrm>
          <a:prstGeom prst="rect">
            <a:avLst/>
          </a:prstGeom>
          <a:noFill/>
          <a:ln w="9525">
            <a:noFill/>
            <a:miter lim="800000"/>
            <a:headEnd/>
            <a:tailEnd/>
          </a:ln>
        </p:spPr>
      </p:pic>
      <p:pic>
        <p:nvPicPr>
          <p:cNvPr id="10" name="Picture 9" descr="swscoreboard.png"/>
          <p:cNvPicPr>
            <a:picLocks noChangeAspect="1"/>
          </p:cNvPicPr>
          <p:nvPr/>
        </p:nvPicPr>
        <p:blipFill>
          <a:blip r:embed="rId6"/>
          <a:stretch>
            <a:fillRect/>
          </a:stretch>
        </p:blipFill>
        <p:spPr>
          <a:xfrm>
            <a:off x="7989448" y="2974423"/>
            <a:ext cx="1032752" cy="11977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Screen Shot 2014-01-13 at 3.31.00 PM.png"/>
          <p:cNvPicPr>
            <a:picLocks noChangeAspect="1"/>
          </p:cNvPicPr>
          <p:nvPr/>
        </p:nvPicPr>
        <p:blipFill>
          <a:blip r:embed="rId3"/>
          <a:stretch>
            <a:fillRect/>
          </a:stretch>
        </p:blipFill>
        <p:spPr>
          <a:xfrm>
            <a:off x="0" y="19265"/>
            <a:ext cx="9144000" cy="5749169"/>
          </a:xfrm>
          <a:prstGeom prst="rect">
            <a:avLst/>
          </a:prstGeom>
        </p:spPr>
      </p:pic>
      <p:sp>
        <p:nvSpPr>
          <p:cNvPr id="6" name="TextBox 5"/>
          <p:cNvSpPr txBox="1"/>
          <p:nvPr/>
        </p:nvSpPr>
        <p:spPr>
          <a:xfrm>
            <a:off x="2422039" y="5567199"/>
            <a:ext cx="6721961" cy="1292662"/>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2600" dirty="0" smtClean="0">
                <a:hlinkClick r:id="rId4"/>
              </a:rPr>
              <a:t>http://kauai.ccmc.gsfc.nasa.gov/SWScoreBoard</a:t>
            </a:r>
            <a:endParaRPr lang="en-US" sz="2600" dirty="0" smtClean="0"/>
          </a:p>
          <a:p>
            <a:r>
              <a:rPr lang="en-US" sz="2600" dirty="0" smtClean="0"/>
              <a:t>Anyone can view predictions, please register to submit predictions.</a:t>
            </a:r>
            <a:endParaRPr lang="en-US" sz="2600" dirty="0"/>
          </a:p>
        </p:txBody>
      </p:sp>
      <p:pic>
        <p:nvPicPr>
          <p:cNvPr id="14" name="Picture 13" descr="swscoreboard.png"/>
          <p:cNvPicPr>
            <a:picLocks noChangeAspect="1"/>
          </p:cNvPicPr>
          <p:nvPr/>
        </p:nvPicPr>
        <p:blipFill>
          <a:blip r:embed="rId5"/>
          <a:stretch>
            <a:fillRect/>
          </a:stretch>
        </p:blipFill>
        <p:spPr>
          <a:xfrm>
            <a:off x="7626219" y="153541"/>
            <a:ext cx="1299713" cy="150735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12"/>
          <p:cNvSpPr txBox="1">
            <a:spLocks noChangeArrowheads="1"/>
          </p:cNvSpPr>
          <p:nvPr/>
        </p:nvSpPr>
        <p:spPr bwMode="auto">
          <a:xfrm>
            <a:off x="1717231" y="461573"/>
            <a:ext cx="6196927" cy="954107"/>
          </a:xfrm>
          <a:prstGeom prst="rect">
            <a:avLst/>
          </a:prstGeom>
          <a:noFill/>
          <a:ln w="9525">
            <a:noFill/>
            <a:miter lim="800000"/>
            <a:headEnd/>
            <a:tailEnd/>
          </a:ln>
        </p:spPr>
        <p:txBody>
          <a:bodyPr wrap="square" anchor="ctr">
            <a:prstTxWarp prst="textNoShape">
              <a:avLst/>
            </a:prstTxWarp>
            <a:spAutoFit/>
          </a:bodyPr>
          <a:lstStyle/>
          <a:p>
            <a:pPr algn="ctr"/>
            <a:r>
              <a:rPr lang="en-US" sz="2800" b="1" dirty="0" smtClean="0"/>
              <a:t>Community predictions for the </a:t>
            </a:r>
          </a:p>
          <a:p>
            <a:pPr algn="ctr"/>
            <a:r>
              <a:rPr lang="en-US" sz="2800" b="1" dirty="0" smtClean="0"/>
              <a:t>January 7, 2014 CME (X1.2 flare):</a:t>
            </a:r>
            <a:endParaRPr lang="en-US" sz="2800" b="1" dirty="0"/>
          </a:p>
        </p:txBody>
      </p:sp>
      <p:pic>
        <p:nvPicPr>
          <p:cNvPr id="8" name="Picture 28" descr="CCMC-log-words-right copy"/>
          <p:cNvPicPr>
            <a:picLocks noChangeAspect="1" noChangeArrowheads="1"/>
          </p:cNvPicPr>
          <p:nvPr/>
        </p:nvPicPr>
        <p:blipFill>
          <a:blip r:embed="rId3"/>
          <a:srcRect/>
          <a:stretch>
            <a:fillRect/>
          </a:stretch>
        </p:blipFill>
        <p:spPr bwMode="auto">
          <a:xfrm>
            <a:off x="7836171" y="55700"/>
            <a:ext cx="1218702" cy="808505"/>
          </a:xfrm>
          <a:prstGeom prst="rect">
            <a:avLst/>
          </a:prstGeom>
          <a:noFill/>
          <a:ln w="9525">
            <a:noFill/>
            <a:miter lim="800000"/>
            <a:headEnd/>
            <a:tailEnd/>
          </a:ln>
        </p:spPr>
      </p:pic>
      <p:pic>
        <p:nvPicPr>
          <p:cNvPr id="9" name="Picture 27" descr="swcLogo.png"/>
          <p:cNvPicPr>
            <a:picLocks noChangeAspect="1"/>
          </p:cNvPicPr>
          <p:nvPr/>
        </p:nvPicPr>
        <p:blipFill>
          <a:blip r:embed="rId4"/>
          <a:srcRect/>
          <a:stretch>
            <a:fillRect/>
          </a:stretch>
        </p:blipFill>
        <p:spPr bwMode="auto">
          <a:xfrm>
            <a:off x="7825030" y="919914"/>
            <a:ext cx="814947" cy="814947"/>
          </a:xfrm>
          <a:prstGeom prst="rect">
            <a:avLst/>
          </a:prstGeom>
          <a:noFill/>
          <a:ln w="9525">
            <a:noFill/>
            <a:miter lim="800000"/>
            <a:headEnd/>
            <a:tailEnd/>
          </a:ln>
        </p:spPr>
      </p:pic>
      <p:pic>
        <p:nvPicPr>
          <p:cNvPr id="14" name="Picture 13" descr="swscoreboard.png"/>
          <p:cNvPicPr>
            <a:picLocks noChangeAspect="1"/>
          </p:cNvPicPr>
          <p:nvPr/>
        </p:nvPicPr>
        <p:blipFill>
          <a:blip r:embed="rId5"/>
          <a:stretch>
            <a:fillRect/>
          </a:stretch>
        </p:blipFill>
        <p:spPr>
          <a:xfrm>
            <a:off x="91722" y="88257"/>
            <a:ext cx="1472606" cy="1707874"/>
          </a:xfrm>
          <a:prstGeom prst="rect">
            <a:avLst/>
          </a:prstGeom>
        </p:spPr>
      </p:pic>
      <p:sp>
        <p:nvSpPr>
          <p:cNvPr id="13" name="TextBox 12"/>
          <p:cNvSpPr txBox="1"/>
          <p:nvPr/>
        </p:nvSpPr>
        <p:spPr>
          <a:xfrm>
            <a:off x="3954044" y="6414466"/>
            <a:ext cx="5155675" cy="400110"/>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000" i="1" dirty="0" smtClean="0">
                <a:hlinkClick r:id="rId6"/>
              </a:rPr>
              <a:t>http://kauai.ccmc.gsfc.nasa.gov/SWScoreBoard</a:t>
            </a:r>
            <a:endParaRPr lang="en-US" sz="2000" i="1" dirty="0" smtClean="0"/>
          </a:p>
        </p:txBody>
      </p:sp>
      <p:pic>
        <p:nvPicPr>
          <p:cNvPr id="10" name="Picture 2" descr="C:\Users\cwiegand\Desktop\SWScoreBoard.png"/>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1995794"/>
            <a:ext cx="9144000" cy="353608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1" name="TextBox 10"/>
          <p:cNvSpPr txBox="1"/>
          <p:nvPr/>
        </p:nvSpPr>
        <p:spPr>
          <a:xfrm>
            <a:off x="4559847" y="1796131"/>
            <a:ext cx="2524230" cy="246221"/>
          </a:xfrm>
          <a:prstGeom prst="rect">
            <a:avLst/>
          </a:prstGeom>
          <a:solidFill>
            <a:srgbClr val="F79646">
              <a:lumMod val="75000"/>
              <a:alpha val="13000"/>
            </a:srgbClr>
          </a:solidFill>
          <a:ln w="12700">
            <a:solidFill>
              <a:srgbClr val="F79646">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a:ln>
                  <a:noFill/>
                </a:ln>
                <a:solidFill>
                  <a:schemeClr val="accent2"/>
                </a:solidFill>
                <a:effectLst/>
                <a:uLnTx/>
                <a:uFillTx/>
              </a:rPr>
              <a:t>Columns are </a:t>
            </a:r>
            <a:r>
              <a:rPr kumimoji="0" lang="en-US" sz="1000" b="0" i="1" u="none" strike="noStrike" kern="0" cap="none" spc="0" normalizeH="0" baseline="0" noProof="0" dirty="0" err="1">
                <a:ln>
                  <a:noFill/>
                </a:ln>
                <a:solidFill>
                  <a:schemeClr val="accent2"/>
                </a:solidFill>
                <a:effectLst/>
                <a:uLnTx/>
                <a:uFillTx/>
              </a:rPr>
              <a:t>sortable</a:t>
            </a:r>
            <a:r>
              <a:rPr kumimoji="0" lang="en-US" sz="1000" b="0" i="1" u="none" strike="noStrike" kern="0" cap="none" spc="0" normalizeH="0" baseline="0" noProof="0" dirty="0" err="1" smtClean="0">
                <a:ln>
                  <a:noFill/>
                </a:ln>
                <a:solidFill>
                  <a:schemeClr val="accent2"/>
                </a:solidFill>
                <a:effectLst/>
                <a:uLnTx/>
                <a:uFillTx/>
              </a:rPr>
              <a:t>!(</a:t>
            </a:r>
            <a:r>
              <a:rPr kumimoji="0" lang="en-US" sz="1000" b="0" i="1" u="none" strike="noStrike" kern="0" cap="none" spc="0" normalizeH="0" baseline="0" noProof="0" dirty="0" err="1">
                <a:ln>
                  <a:noFill/>
                </a:ln>
                <a:solidFill>
                  <a:schemeClr val="accent2"/>
                </a:solidFill>
                <a:effectLst/>
                <a:uLnTx/>
                <a:uFillTx/>
              </a:rPr>
              <a:t>click</a:t>
            </a:r>
            <a:r>
              <a:rPr kumimoji="0" lang="en-US" sz="1000" b="0" i="1" u="none" strike="noStrike" kern="0" cap="none" spc="0" normalizeH="0" baseline="0" noProof="0" dirty="0">
                <a:ln>
                  <a:noFill/>
                </a:ln>
                <a:solidFill>
                  <a:schemeClr val="accent2"/>
                </a:solidFill>
                <a:effectLst/>
                <a:uLnTx/>
                <a:uFillTx/>
              </a:rPr>
              <a:t> column headings)</a:t>
            </a:r>
          </a:p>
        </p:txBody>
      </p:sp>
      <p:sp>
        <p:nvSpPr>
          <p:cNvPr id="12" name="Rectangle 11"/>
          <p:cNvSpPr/>
          <p:nvPr/>
        </p:nvSpPr>
        <p:spPr>
          <a:xfrm>
            <a:off x="37446" y="3910841"/>
            <a:ext cx="8984861" cy="146304"/>
          </a:xfrm>
          <a:prstGeom prst="rect">
            <a:avLst/>
          </a:prstGeom>
          <a:noFill/>
          <a:ln w="19050" cap="flat" cmpd="sng" algn="ctr">
            <a:solidFill>
              <a:schemeClr val="accent3"/>
            </a:solidFill>
            <a:prstDash val="solid"/>
            <a:roun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Times New Roman"/>
            </a:endParaRPr>
          </a:p>
        </p:txBody>
      </p:sp>
      <p:sp>
        <p:nvSpPr>
          <p:cNvPr id="15" name="TextBox 14"/>
          <p:cNvSpPr txBox="1"/>
          <p:nvPr/>
        </p:nvSpPr>
        <p:spPr>
          <a:xfrm>
            <a:off x="7490993" y="2042352"/>
            <a:ext cx="1563880"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smtClean="0">
                <a:ln>
                  <a:noFill/>
                </a:ln>
                <a:solidFill>
                  <a:srgbClr val="008000"/>
                </a:solidFill>
                <a:effectLst/>
                <a:uLnTx/>
                <a:uFillTx/>
              </a:rPr>
              <a:t>Average of all predictions is calculated</a:t>
            </a:r>
            <a:r>
              <a:rPr lang="en-US" sz="1000" i="1" kern="0" noProof="0" dirty="0" smtClean="0">
                <a:solidFill>
                  <a:srgbClr val="008000"/>
                </a:solidFill>
              </a:rPr>
              <a:t> for the user</a:t>
            </a:r>
            <a:endParaRPr kumimoji="0" lang="en-US" sz="1000" b="0" i="1" u="none" strike="noStrike" kern="0" cap="none" spc="0" normalizeH="0" baseline="0" noProof="0" dirty="0">
              <a:ln>
                <a:noFill/>
              </a:ln>
              <a:solidFill>
                <a:srgbClr val="008000"/>
              </a:solidFill>
              <a:effectLst/>
              <a:uLnTx/>
              <a:uFillTx/>
            </a:endParaRPr>
          </a:p>
        </p:txBody>
      </p:sp>
      <p:sp>
        <p:nvSpPr>
          <p:cNvPr id="16" name="Rectangle 15"/>
          <p:cNvSpPr/>
          <p:nvPr/>
        </p:nvSpPr>
        <p:spPr>
          <a:xfrm>
            <a:off x="-1" y="2594479"/>
            <a:ext cx="2240280" cy="2926080"/>
          </a:xfrm>
          <a:prstGeom prst="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Screen Shot 2014-01-13 at 3.44.06 PMhalf.png"/>
          <p:cNvPicPr>
            <a:picLocks noChangeAspect="1"/>
          </p:cNvPicPr>
          <p:nvPr/>
        </p:nvPicPr>
        <p:blipFill>
          <a:blip r:embed="rId3"/>
          <a:stretch>
            <a:fillRect/>
          </a:stretch>
        </p:blipFill>
        <p:spPr>
          <a:xfrm>
            <a:off x="0" y="2402963"/>
            <a:ext cx="9144000" cy="3999316"/>
          </a:xfrm>
          <a:prstGeom prst="rect">
            <a:avLst/>
          </a:prstGeom>
        </p:spPr>
      </p:pic>
      <p:sp>
        <p:nvSpPr>
          <p:cNvPr id="6" name="TextBox 5"/>
          <p:cNvSpPr txBox="1"/>
          <p:nvPr/>
        </p:nvSpPr>
        <p:spPr>
          <a:xfrm>
            <a:off x="2049950" y="223905"/>
            <a:ext cx="6907438" cy="1306444"/>
          </a:xfrm>
          <a:prstGeom prst="rect">
            <a:avLst/>
          </a:prstGeom>
          <a:noFill/>
          <a:ln>
            <a:solidFill>
              <a:schemeClr val="tx1"/>
            </a:solidFill>
          </a:ln>
        </p:spPr>
        <p:txBody>
          <a:bodyPr wrap="square" rtlCol="0">
            <a:spAutoFit/>
          </a:bodyPr>
          <a:lstStyle/>
          <a:p>
            <a:r>
              <a:rPr lang="en-US" sz="1900" dirty="0" smtClean="0"/>
              <a:t>Begin by clicking </a:t>
            </a:r>
            <a:r>
              <a:rPr lang="en-US" sz="1900" b="1" dirty="0" smtClean="0"/>
              <a:t>Add Prediction </a:t>
            </a:r>
            <a:r>
              <a:rPr lang="en-US" sz="1900" dirty="0" smtClean="0"/>
              <a:t>under the "Active </a:t>
            </a:r>
            <a:r>
              <a:rPr lang="en-US" sz="1900" dirty="0" err="1" smtClean="0"/>
              <a:t>CMEs</a:t>
            </a:r>
            <a:r>
              <a:rPr lang="en-US" sz="1900" dirty="0" smtClean="0"/>
              <a:t>" section and select your forecasting "Method Type" from the list.</a:t>
            </a:r>
          </a:p>
          <a:p>
            <a:r>
              <a:rPr lang="en-US" sz="1900" dirty="0" smtClean="0"/>
              <a:t>While logged in, if you do not see any </a:t>
            </a:r>
            <a:r>
              <a:rPr lang="en-US" sz="1900" dirty="0" err="1" smtClean="0"/>
              <a:t>CMEs</a:t>
            </a:r>
            <a:r>
              <a:rPr lang="en-US" sz="1900" dirty="0" smtClean="0"/>
              <a:t> listed under the "Active </a:t>
            </a:r>
            <a:r>
              <a:rPr lang="en-US" sz="1900" dirty="0" err="1" smtClean="0"/>
              <a:t>CMEs</a:t>
            </a:r>
            <a:r>
              <a:rPr lang="en-US" sz="1900" dirty="0" smtClean="0"/>
              <a:t>" section, click </a:t>
            </a:r>
            <a:r>
              <a:rPr lang="en-US" sz="1900" b="1" dirty="0" smtClean="0"/>
              <a:t>Add CME </a:t>
            </a:r>
            <a:r>
              <a:rPr lang="en-US" sz="1900" dirty="0" smtClean="0"/>
              <a:t>to get started.</a:t>
            </a:r>
            <a:endParaRPr lang="en-US" sz="1900" dirty="0"/>
          </a:p>
        </p:txBody>
      </p:sp>
      <p:sp>
        <p:nvSpPr>
          <p:cNvPr id="8" name="Rectangle 7"/>
          <p:cNvSpPr/>
          <p:nvPr/>
        </p:nvSpPr>
        <p:spPr>
          <a:xfrm>
            <a:off x="1" y="5879310"/>
            <a:ext cx="1448334" cy="2286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18478" y="4602757"/>
            <a:ext cx="822960" cy="31887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590827" y="6402279"/>
            <a:ext cx="4619849" cy="646331"/>
          </a:xfrm>
          <a:prstGeom prst="rect">
            <a:avLst/>
          </a:prstGeom>
          <a:noFill/>
        </p:spPr>
        <p:txBody>
          <a:bodyPr wrap="none" rtlCol="0">
            <a:spAutoFit/>
          </a:bodyPr>
          <a:lstStyle/>
          <a:p>
            <a:r>
              <a:rPr lang="en-US" dirty="0" smtClean="0">
                <a:hlinkClick r:id="rId4"/>
              </a:rPr>
              <a:t>http://kauai.ccmc.gsfc.nasa.gov/SWScoreBoard</a:t>
            </a:r>
            <a:endParaRPr lang="en-US" dirty="0" smtClean="0"/>
          </a:p>
          <a:p>
            <a:endParaRPr lang="en-US" dirty="0"/>
          </a:p>
        </p:txBody>
      </p:sp>
      <p:pic>
        <p:nvPicPr>
          <p:cNvPr id="13" name="Picture 28" descr="CCMC-log-words-right copy"/>
          <p:cNvPicPr>
            <a:picLocks noChangeAspect="1" noChangeArrowheads="1"/>
          </p:cNvPicPr>
          <p:nvPr/>
        </p:nvPicPr>
        <p:blipFill>
          <a:blip r:embed="rId5"/>
          <a:srcRect/>
          <a:stretch>
            <a:fillRect/>
          </a:stretch>
        </p:blipFill>
        <p:spPr bwMode="auto">
          <a:xfrm>
            <a:off x="0" y="0"/>
            <a:ext cx="1952625" cy="1295400"/>
          </a:xfrm>
          <a:prstGeom prst="rect">
            <a:avLst/>
          </a:prstGeom>
          <a:noFill/>
          <a:ln w="9525">
            <a:noFill/>
            <a:miter lim="800000"/>
            <a:headEnd/>
            <a:tailEnd/>
          </a:ln>
        </p:spPr>
      </p:pic>
      <p:sp>
        <p:nvSpPr>
          <p:cNvPr id="15" name="Rectangle 14"/>
          <p:cNvSpPr/>
          <p:nvPr/>
        </p:nvSpPr>
        <p:spPr>
          <a:xfrm>
            <a:off x="6092119" y="3354368"/>
            <a:ext cx="777240" cy="27432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210753" y="239366"/>
            <a:ext cx="6560105" cy="492443"/>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600" dirty="0" smtClean="0">
                <a:hlinkClick r:id="rId3"/>
              </a:rPr>
              <a:t>http://kauai.ccmc.gsfc.nasa.gov/SWScoreBoard</a:t>
            </a:r>
            <a:endParaRPr lang="en-US" sz="2600" dirty="0" smtClean="0"/>
          </a:p>
        </p:txBody>
      </p:sp>
      <p:pic>
        <p:nvPicPr>
          <p:cNvPr id="7" name="Picture 28" descr="CCMC-log-words-right copy"/>
          <p:cNvPicPr>
            <a:picLocks noChangeAspect="1" noChangeArrowheads="1"/>
          </p:cNvPicPr>
          <p:nvPr/>
        </p:nvPicPr>
        <p:blipFill>
          <a:blip r:embed="rId4"/>
          <a:srcRect/>
          <a:stretch>
            <a:fillRect/>
          </a:stretch>
        </p:blipFill>
        <p:spPr bwMode="auto">
          <a:xfrm>
            <a:off x="0" y="0"/>
            <a:ext cx="1952625" cy="1295400"/>
          </a:xfrm>
          <a:prstGeom prst="rect">
            <a:avLst/>
          </a:prstGeom>
          <a:noFill/>
          <a:ln w="9525">
            <a:noFill/>
            <a:miter lim="800000"/>
            <a:headEnd/>
            <a:tailEnd/>
          </a:ln>
        </p:spPr>
      </p:pic>
      <p:pic>
        <p:nvPicPr>
          <p:cNvPr id="8" name="Picture 7" descr="Screen Shot 2013-06-25 at 7.25.36 PM.png"/>
          <p:cNvPicPr>
            <a:picLocks noChangeAspect="1"/>
          </p:cNvPicPr>
          <p:nvPr/>
        </p:nvPicPr>
        <p:blipFill>
          <a:blip r:embed="rId5"/>
          <a:stretch>
            <a:fillRect/>
          </a:stretch>
        </p:blipFill>
        <p:spPr>
          <a:xfrm>
            <a:off x="475072" y="1295400"/>
            <a:ext cx="7621671" cy="6052503"/>
          </a:xfrm>
          <a:prstGeom prst="rect">
            <a:avLst/>
          </a:prstGeom>
        </p:spPr>
      </p:pic>
      <p:sp>
        <p:nvSpPr>
          <p:cNvPr id="5" name="Rectangle 4"/>
          <p:cNvSpPr/>
          <p:nvPr/>
        </p:nvSpPr>
        <p:spPr>
          <a:xfrm>
            <a:off x="475072" y="4993558"/>
            <a:ext cx="7036603" cy="358233"/>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75071" y="1964856"/>
            <a:ext cx="1477553" cy="27432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9" idx="3"/>
          </p:cNvCxnSpPr>
          <p:nvPr/>
        </p:nvCxnSpPr>
        <p:spPr>
          <a:xfrm flipV="1">
            <a:off x="1952624" y="2095123"/>
            <a:ext cx="4147899" cy="689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0514" y="1118123"/>
            <a:ext cx="7896286" cy="6278643"/>
          </a:xfrm>
          <a:prstGeom prst="rect">
            <a:avLst/>
          </a:prstGeom>
          <a:noFill/>
          <a:ln w="9525">
            <a:noFill/>
            <a:miter lim="800000"/>
            <a:headEnd/>
            <a:tailEnd/>
          </a:ln>
        </p:spPr>
        <p:txBody>
          <a:bodyPr wrap="square">
            <a:prstTxWarp prst="textNoShape">
              <a:avLst/>
            </a:prstTxWarp>
            <a:spAutoFit/>
          </a:bodyPr>
          <a:lstStyle/>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accepting and parsing predictions (less work for groups who can populate directories with their predictions)</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Manually created predictions (e.g. from SIDC)</a:t>
            </a:r>
          </a:p>
          <a:p>
            <a:pPr marL="588963" lvl="1"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Automatically created predictions (e.g. from </a:t>
            </a:r>
            <a:r>
              <a:rPr lang="en-US" dirty="0" err="1" smtClean="0">
                <a:solidFill>
                  <a:srgbClr val="323232"/>
                </a:solidFill>
                <a:latin typeface="Helvetica"/>
                <a:ea typeface="Times New Roman" pitchFamily="-109" charset="0"/>
                <a:cs typeface="Helvetica"/>
                <a:sym typeface="Times New Roman" pitchFamily="-109" charset="0"/>
              </a:rPr>
              <a:t>Anemomilos</a:t>
            </a:r>
            <a:r>
              <a:rPr lang="en-US" dirty="0" smtClean="0">
                <a:solidFill>
                  <a:srgbClr val="323232"/>
                </a:solidFill>
                <a:latin typeface="Helvetica"/>
                <a:ea typeface="Times New Roman" pitchFamily="-109" charset="0"/>
                <a:cs typeface="Helvetica"/>
                <a:sym typeface="Times New Roman" pitchFamily="-109" charset="0"/>
              </a:rPr>
              <a:t>, SARM).</a:t>
            </a:r>
          </a:p>
          <a:p>
            <a:pPr marL="1046163" lvl="2"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Challenges: filtering out non-CME related predictions, matching predictions with CME start time.</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Showing table data in dynamic plot form, e.g. Prediction Error vs. Time of Prediction, Prediction Error </a:t>
            </a:r>
            <a:r>
              <a:rPr lang="en-US" dirty="0" err="1" smtClean="0">
                <a:solidFill>
                  <a:srgbClr val="323232"/>
                </a:solidFill>
                <a:latin typeface="Helvetica"/>
                <a:ea typeface="Times New Roman" pitchFamily="-109" charset="0"/>
                <a:cs typeface="Helvetica"/>
                <a:sym typeface="Times New Roman" pitchFamily="-109" charset="0"/>
              </a:rPr>
              <a:t>vs</a:t>
            </a:r>
            <a:r>
              <a:rPr lang="en-US" dirty="0" smtClean="0">
                <a:solidFill>
                  <a:srgbClr val="323232"/>
                </a:solidFill>
                <a:latin typeface="Helvetica"/>
                <a:ea typeface="Times New Roman" pitchFamily="-109" charset="0"/>
                <a:cs typeface="Helvetica"/>
                <a:sym typeface="Times New Roman" pitchFamily="-109" charset="0"/>
              </a:rPr>
              <a:t> Input parameters.</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Suggestions:  We can add an “analysis” field to provide a few sentences about the arrival and predictions.  This can also be found in DONKI as notes/comments.  We can add the ability for users to also submit their prediction “confidence”.</a:t>
            </a: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Any interest in including STEREO A and B predictions?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dirty="0" smtClean="0">
                <a:solidFill>
                  <a:srgbClr val="323232"/>
                </a:solidFill>
                <a:latin typeface="Helvetica"/>
                <a:ea typeface="Times New Roman" pitchFamily="-109" charset="0"/>
                <a:cs typeface="Helvetica"/>
                <a:sym typeface="Times New Roman" pitchFamily="-109" charset="0"/>
              </a:rPr>
              <a:t>Your suggestions?</a:t>
            </a: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endParaRPr lang="en-US"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dirty="0" smtClean="0">
              <a:latin typeface="Helvetica"/>
              <a:cs typeface="Helvetica"/>
            </a:endParaRPr>
          </a:p>
        </p:txBody>
      </p:sp>
      <p:sp>
        <p:nvSpPr>
          <p:cNvPr id="5" name="Rectangle 4"/>
          <p:cNvSpPr>
            <a:spLocks noChangeArrowheads="1"/>
          </p:cNvSpPr>
          <p:nvPr/>
        </p:nvSpPr>
        <p:spPr bwMode="auto">
          <a:xfrm>
            <a:off x="74083" y="0"/>
            <a:ext cx="8842657" cy="184922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3000" dirty="0" smtClean="0">
                <a:solidFill>
                  <a:srgbClr val="464646"/>
                </a:solidFill>
              </a:rPr>
              <a:t>Scoreboard – Future Improvements </a:t>
            </a:r>
            <a:endParaRPr lang="en-US" sz="3000" dirty="0">
              <a:solidFill>
                <a:srgbClr val="46464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46503" y="4139603"/>
            <a:ext cx="8423498" cy="3323987"/>
          </a:xfrm>
          <a:prstGeom prst="rect">
            <a:avLst/>
          </a:prstGeom>
          <a:noFill/>
        </p:spPr>
        <p:txBody>
          <a:bodyPr wrap="square" rtlCol="0">
            <a:spAutoFit/>
          </a:bodyPr>
          <a:lstStyle/>
          <a:p>
            <a:r>
              <a:rPr lang="en-US" sz="2000" b="1" dirty="0" smtClean="0"/>
              <a:t>Please join! All prediction methods are welcome and all are encouraged to participate. </a:t>
            </a:r>
            <a:r>
              <a:rPr lang="en-US" sz="2000" dirty="0" smtClean="0"/>
              <a:t>Currently registered models include: </a:t>
            </a:r>
          </a:p>
          <a:p>
            <a:r>
              <a:rPr lang="en-US" sz="2000" i="1" dirty="0" err="1" smtClean="0"/>
              <a:t>Anemomilos</a:t>
            </a:r>
            <a:r>
              <a:rPr lang="en-US" sz="2000" i="1" dirty="0" smtClean="0"/>
              <a:t>, ESA Model, H3DMHD (HAFv.3 +3DMHD), HAFv.3, STOA, WSA-</a:t>
            </a:r>
            <a:r>
              <a:rPr lang="en-US" sz="2000" i="1" dirty="0" err="1" smtClean="0"/>
              <a:t>Enlil</a:t>
            </a:r>
            <a:r>
              <a:rPr lang="en-US" sz="2000" i="1" dirty="0" smtClean="0"/>
              <a:t> + Cone Model, BHV Model, DBM, ECA Model, Expansion Speed Prediction Model,  </a:t>
            </a:r>
            <a:r>
              <a:rPr lang="en-US" sz="2000" i="1" dirty="0" err="1" smtClean="0"/>
              <a:t>HelTomo</a:t>
            </a:r>
            <a:r>
              <a:rPr lang="en-US" sz="2000" i="1" dirty="0" smtClean="0"/>
              <a:t>, HI J-map technique, SARM, SPM, SPM2, TH Model</a:t>
            </a:r>
          </a:p>
          <a:p>
            <a:endParaRPr lang="en-US" sz="1000" dirty="0" smtClean="0"/>
          </a:p>
          <a:p>
            <a:r>
              <a:rPr lang="en-US" sz="2000" dirty="0" smtClean="0"/>
              <a:t>The scoreboard also includes predictions from the SWRC (Space Weather Research Center) which is a CCMC branch carrying out in-house research-based space weather ops team</a:t>
            </a:r>
          </a:p>
          <a:p>
            <a:endParaRPr lang="en-US" sz="2000" dirty="0" smtClean="0"/>
          </a:p>
          <a:p>
            <a:endParaRPr lang="en-US" sz="2000" dirty="0" smtClean="0"/>
          </a:p>
        </p:txBody>
      </p:sp>
      <p:sp>
        <p:nvSpPr>
          <p:cNvPr id="5" name="Text Box 12"/>
          <p:cNvSpPr txBox="1">
            <a:spLocks noChangeArrowheads="1"/>
          </p:cNvSpPr>
          <p:nvPr/>
        </p:nvSpPr>
        <p:spPr bwMode="auto">
          <a:xfrm>
            <a:off x="1757050" y="255447"/>
            <a:ext cx="6219928" cy="1077218"/>
          </a:xfrm>
          <a:prstGeom prst="rect">
            <a:avLst/>
          </a:prstGeom>
          <a:noFill/>
          <a:ln w="9525">
            <a:noFill/>
            <a:miter lim="800000"/>
            <a:headEnd/>
            <a:tailEnd/>
          </a:ln>
        </p:spPr>
        <p:txBody>
          <a:bodyPr wrap="square" anchor="ctr">
            <a:prstTxWarp prst="textNoShape">
              <a:avLst/>
            </a:prstTxWarp>
            <a:spAutoFit/>
          </a:bodyPr>
          <a:lstStyle/>
          <a:p>
            <a:pPr algn="ctr">
              <a:spcBef>
                <a:spcPct val="50000"/>
              </a:spcBef>
            </a:pPr>
            <a:r>
              <a:rPr lang="en-US" sz="3600" b="1" dirty="0" smtClean="0">
                <a:latin typeface="Calibri" pitchFamily="-104" charset="0"/>
                <a:ea typeface="Calibri" pitchFamily="-104" charset="0"/>
                <a:cs typeface="Calibri" pitchFamily="-104" charset="0"/>
              </a:rPr>
              <a:t>CME Arrival Time Scoreboard </a:t>
            </a:r>
            <a:r>
              <a:rPr lang="en-US" sz="2800" b="1" i="1" dirty="0" smtClean="0">
                <a:latin typeface="Calibri" pitchFamily="-104" charset="0"/>
                <a:ea typeface="Calibri" pitchFamily="-104" charset="0"/>
                <a:cs typeface="Calibri" pitchFamily="-104" charset="0"/>
              </a:rPr>
              <a:t>developed at the CCMC</a:t>
            </a:r>
            <a:endParaRPr lang="en-US" sz="2800" b="1" i="1" dirty="0">
              <a:latin typeface="Calibri" pitchFamily="-104" charset="0"/>
              <a:ea typeface="Calibri" pitchFamily="-104" charset="0"/>
              <a:cs typeface="Calibri" pitchFamily="-104" charset="0"/>
            </a:endParaRPr>
          </a:p>
        </p:txBody>
      </p:sp>
      <p:sp>
        <p:nvSpPr>
          <p:cNvPr id="6" name="TextBox 5"/>
          <p:cNvSpPr txBox="1"/>
          <p:nvPr/>
        </p:nvSpPr>
        <p:spPr>
          <a:xfrm>
            <a:off x="694721" y="3218064"/>
            <a:ext cx="7282257" cy="954107"/>
          </a:xfrm>
          <a:prstGeom prst="rect">
            <a:avLst/>
          </a:prstGeom>
          <a:noFill/>
          <a:ln w="19050" cap="flat" cmpd="sng" algn="ctr">
            <a:solidFill>
              <a:srgbClr val="0000FF"/>
            </a:solidFill>
            <a:prstDash val="solid"/>
            <a:round/>
            <a:headEnd type="none" w="med" len="med"/>
            <a:tailEnd type="none" w="med" len="med"/>
          </a:ln>
        </p:spPr>
        <p:txBody>
          <a:bodyPr wrap="square" rtlCol="0">
            <a:spAutoFit/>
          </a:bodyPr>
          <a:lstStyle/>
          <a:p>
            <a:r>
              <a:rPr lang="en-US" sz="2800" dirty="0" smtClean="0">
                <a:hlinkClick r:id="rId2"/>
              </a:rPr>
              <a:t>http://swrc.gsfc.nasa.gov/main/cmemodels</a:t>
            </a:r>
            <a:endParaRPr lang="en-US" sz="2800" dirty="0" smtClean="0"/>
          </a:p>
          <a:p>
            <a:r>
              <a:rPr lang="en-US" sz="2800" dirty="0" smtClean="0">
                <a:hlinkClick r:id="rId3"/>
              </a:rPr>
              <a:t>http://kauai.ccmc.gsfc.nasa.gov/CMEscoreboard</a:t>
            </a:r>
            <a:endParaRPr lang="en-US" sz="2800" dirty="0" smtClean="0"/>
          </a:p>
        </p:txBody>
      </p:sp>
      <p:sp>
        <p:nvSpPr>
          <p:cNvPr id="7" name="TextBox 6"/>
          <p:cNvSpPr txBox="1"/>
          <p:nvPr/>
        </p:nvSpPr>
        <p:spPr>
          <a:xfrm>
            <a:off x="368213" y="1516203"/>
            <a:ext cx="8653987" cy="1785104"/>
          </a:xfrm>
          <a:prstGeom prst="rect">
            <a:avLst/>
          </a:prstGeom>
          <a:noFill/>
        </p:spPr>
        <p:txBody>
          <a:bodyPr wrap="square" rtlCol="0">
            <a:spAutoFit/>
          </a:bodyPr>
          <a:lstStyle/>
          <a:p>
            <a:r>
              <a:rPr lang="en-US" sz="2200" dirty="0"/>
              <a:t>The CME scoreboard</a:t>
            </a:r>
            <a:r>
              <a:rPr lang="en-US" sz="2200" dirty="0" smtClean="0"/>
              <a:t> is a research-based forecasting methods validation activity which provides </a:t>
            </a:r>
            <a:r>
              <a:rPr lang="en-US" sz="2200" dirty="0"/>
              <a:t>a central location for</a:t>
            </a:r>
            <a:r>
              <a:rPr lang="en-US" sz="2200" dirty="0" smtClean="0"/>
              <a:t> the community to: </a:t>
            </a:r>
          </a:p>
          <a:p>
            <a:pPr>
              <a:buFont typeface="Arial"/>
              <a:buChar char="•"/>
            </a:pPr>
            <a:r>
              <a:rPr lang="en-US" sz="2200" dirty="0" smtClean="0"/>
              <a:t> </a:t>
            </a:r>
            <a:r>
              <a:rPr lang="en-US" sz="2000" dirty="0" smtClean="0"/>
              <a:t>submit </a:t>
            </a:r>
            <a:r>
              <a:rPr lang="en-US" sz="2000" dirty="0"/>
              <a:t>their forecast in real-</a:t>
            </a:r>
            <a:r>
              <a:rPr lang="en-US" sz="2000" dirty="0" smtClean="0"/>
              <a:t>time </a:t>
            </a:r>
          </a:p>
          <a:p>
            <a:pPr>
              <a:buFont typeface="Arial"/>
              <a:buChar char="•"/>
            </a:pPr>
            <a:r>
              <a:rPr lang="en-US" sz="2000" dirty="0" smtClean="0"/>
              <a:t> quickly </a:t>
            </a:r>
            <a:r>
              <a:rPr lang="en-US" sz="2000" dirty="0"/>
              <a:t>view all forecasts at once in real-</a:t>
            </a:r>
            <a:r>
              <a:rPr lang="en-US" sz="2000" dirty="0" smtClean="0"/>
              <a:t>time</a:t>
            </a:r>
          </a:p>
          <a:p>
            <a:pPr>
              <a:buFont typeface="Arial"/>
              <a:buChar char="•"/>
            </a:pPr>
            <a:r>
              <a:rPr lang="en-US" sz="2000" dirty="0" smtClean="0"/>
              <a:t> compare </a:t>
            </a:r>
            <a:r>
              <a:rPr lang="en-US" sz="2000" dirty="0"/>
              <a:t>forecasting methods when the event has arrived</a:t>
            </a:r>
          </a:p>
        </p:txBody>
      </p:sp>
      <p:pic>
        <p:nvPicPr>
          <p:cNvPr id="8" name="Picture 28" descr="CCMC-log-words-right copy"/>
          <p:cNvPicPr>
            <a:picLocks noChangeAspect="1" noChangeArrowheads="1"/>
          </p:cNvPicPr>
          <p:nvPr/>
        </p:nvPicPr>
        <p:blipFill>
          <a:blip r:embed="rId4"/>
          <a:srcRect/>
          <a:stretch>
            <a:fillRect/>
          </a:stretch>
        </p:blipFill>
        <p:spPr bwMode="auto">
          <a:xfrm>
            <a:off x="137724" y="104967"/>
            <a:ext cx="1952625" cy="1295400"/>
          </a:xfrm>
          <a:prstGeom prst="rect">
            <a:avLst/>
          </a:prstGeom>
          <a:noFill/>
          <a:ln w="9525">
            <a:noFill/>
            <a:miter lim="800000"/>
            <a:headEnd/>
            <a:tailEnd/>
          </a:ln>
        </p:spPr>
      </p:pic>
      <p:pic>
        <p:nvPicPr>
          <p:cNvPr id="9" name="Picture 27" descr="swcLogo.png"/>
          <p:cNvPicPr>
            <a:picLocks noChangeAspect="1"/>
          </p:cNvPicPr>
          <p:nvPr/>
        </p:nvPicPr>
        <p:blipFill>
          <a:blip r:embed="rId5"/>
          <a:srcRect/>
          <a:stretch>
            <a:fillRect/>
          </a:stretch>
        </p:blipFill>
        <p:spPr bwMode="auto">
          <a:xfrm>
            <a:off x="7761343" y="104967"/>
            <a:ext cx="1219200" cy="1219200"/>
          </a:xfrm>
          <a:prstGeom prst="rect">
            <a:avLst/>
          </a:prstGeom>
          <a:noFill/>
          <a:ln w="9525">
            <a:noFill/>
            <a:miter lim="800000"/>
            <a:headEnd/>
            <a:tailEnd/>
          </a:ln>
        </p:spPr>
      </p:pic>
      <p:pic>
        <p:nvPicPr>
          <p:cNvPr id="10" name="Picture 9" descr="swscoreboard.png"/>
          <p:cNvPicPr>
            <a:picLocks noChangeAspect="1"/>
          </p:cNvPicPr>
          <p:nvPr/>
        </p:nvPicPr>
        <p:blipFill>
          <a:blip r:embed="rId6"/>
          <a:stretch>
            <a:fillRect/>
          </a:stretch>
        </p:blipFill>
        <p:spPr>
          <a:xfrm>
            <a:off x="7989448" y="2974423"/>
            <a:ext cx="1032752" cy="11977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392</TotalTime>
  <Words>1446</Words>
  <Application>Microsoft Macintosh PowerPoint</Application>
  <PresentationFormat>On-screen Show (4:3)</PresentationFormat>
  <Paragraphs>84</Paragraphs>
  <Slides>8</Slides>
  <Notes>6</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Mona</dc:creator>
  <cp:lastModifiedBy>Jeffery Bradford</cp:lastModifiedBy>
  <cp:revision>19</cp:revision>
  <dcterms:created xsi:type="dcterms:W3CDTF">2016-01-29T17:22:45Z</dcterms:created>
  <dcterms:modified xsi:type="dcterms:W3CDTF">2016-01-29T21:06:18Z</dcterms:modified>
</cp:coreProperties>
</file>