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66"/>
  </p:normalViewPr>
  <p:slideViewPr>
    <p:cSldViewPr snapToGrid="0" snapToObjects="1">
      <p:cViewPr varScale="1">
        <p:scale>
          <a:sx n="72" d="100"/>
          <a:sy n="72" d="100"/>
        </p:scale>
        <p:origin x="1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SDO sees the sun</a:t>
            </a:r>
          </a:p>
        </p:txBody>
      </p:sp>
    </p:spTree>
    <p:extLst>
      <p:ext uri="{BB962C8B-B14F-4D97-AF65-F5344CB8AC3E}">
        <p14:creationId xmlns:p14="http://schemas.microsoft.com/office/powerpoint/2010/main" val="289571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layout for the June 21, 2015 CME</a:t>
            </a:r>
          </a:p>
        </p:txBody>
      </p:sp>
    </p:spTree>
    <p:extLst>
      <p:ext uri="{BB962C8B-B14F-4D97-AF65-F5344CB8AC3E}">
        <p14:creationId xmlns:p14="http://schemas.microsoft.com/office/powerpoint/2010/main" val="364063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8" name="Screen Shot 2017-06-05 at 1.15.12 PM.png" descr="Screen Shot 2017-06-05 at 1.15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7310" y="98175"/>
            <a:ext cx="881359" cy="69264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Screen Shot 2017-06-05 at 1.15.12 PM.png" descr="Screen Shot 2017-06-05 at 1.15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7803" y="107950"/>
            <a:ext cx="881359" cy="692649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monitor.or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20.tif"/><Relationship Id="rId7" Type="http://schemas.openxmlformats.org/officeDocument/2006/relationships/image" Target="../media/image25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"/><Relationship Id="rId5" Type="http://schemas.openxmlformats.org/officeDocument/2006/relationships/image" Target="../media/image22.tif"/><Relationship Id="rId10" Type="http://schemas.openxmlformats.org/officeDocument/2006/relationships/image" Target="../media/image27.tif"/><Relationship Id="rId4" Type="http://schemas.openxmlformats.org/officeDocument/2006/relationships/image" Target="../media/image21.tif"/><Relationship Id="rId9" Type="http://schemas.openxmlformats.org/officeDocument/2006/relationships/image" Target="../media/image29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20.tif"/><Relationship Id="rId7" Type="http://schemas.openxmlformats.org/officeDocument/2006/relationships/image" Target="../media/image25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"/><Relationship Id="rId5" Type="http://schemas.openxmlformats.org/officeDocument/2006/relationships/image" Target="../media/image22.tif"/><Relationship Id="rId10" Type="http://schemas.openxmlformats.org/officeDocument/2006/relationships/image" Target="../media/image27.tif"/><Relationship Id="rId4" Type="http://schemas.openxmlformats.org/officeDocument/2006/relationships/image" Target="../media/image21.tif"/><Relationship Id="rId9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7" Type="http://schemas.openxmlformats.org/officeDocument/2006/relationships/image" Target="../media/image35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"/><Relationship Id="rId5" Type="http://schemas.openxmlformats.org/officeDocument/2006/relationships/image" Target="../media/image32.tif"/><Relationship Id="rId4" Type="http://schemas.openxmlformats.org/officeDocument/2006/relationships/image" Target="../media/image30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7" Type="http://schemas.openxmlformats.org/officeDocument/2006/relationships/image" Target="../media/image35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"/><Relationship Id="rId5" Type="http://schemas.openxmlformats.org/officeDocument/2006/relationships/image" Target="../media/image28.tif"/><Relationship Id="rId4" Type="http://schemas.openxmlformats.org/officeDocument/2006/relationships/image" Target="../media/image17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7" Type="http://schemas.openxmlformats.org/officeDocument/2006/relationships/image" Target="../media/image35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"/><Relationship Id="rId5" Type="http://schemas.openxmlformats.org/officeDocument/2006/relationships/image" Target="../media/image28.tif"/><Relationship Id="rId4" Type="http://schemas.openxmlformats.org/officeDocument/2006/relationships/image" Target="../media/image17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hyperlink" Target="https://iswa.gsfc.nasa.gov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13" Type="http://schemas.openxmlformats.org/officeDocument/2006/relationships/image" Target="../media/image15.tif"/><Relationship Id="rId3" Type="http://schemas.openxmlformats.org/officeDocument/2006/relationships/image" Target="../media/image5.tif"/><Relationship Id="rId7" Type="http://schemas.openxmlformats.org/officeDocument/2006/relationships/image" Target="../media/image9.tif"/><Relationship Id="rId12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nasa.gov/mission_pages/sunearth/news/light-wavelength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"/><Relationship Id="rId11" Type="http://schemas.openxmlformats.org/officeDocument/2006/relationships/image" Target="../media/image13.tif"/><Relationship Id="rId5" Type="http://schemas.openxmlformats.org/officeDocument/2006/relationships/image" Target="../media/image7.tif"/><Relationship Id="rId15" Type="http://schemas.openxmlformats.org/officeDocument/2006/relationships/hyperlink" Target="https://www.nasa.gov/content/goddard/how-sdo-sees-the-sun" TargetMode="External"/><Relationship Id="rId10" Type="http://schemas.openxmlformats.org/officeDocument/2006/relationships/image" Target="../media/image12.tif"/><Relationship Id="rId4" Type="http://schemas.openxmlformats.org/officeDocument/2006/relationships/image" Target="../media/image6.tif"/><Relationship Id="rId9" Type="http://schemas.openxmlformats.org/officeDocument/2006/relationships/image" Target="../media/image11.tif"/><Relationship Id="rId14" Type="http://schemas.openxmlformats.org/officeDocument/2006/relationships/image" Target="../media/image16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13" Type="http://schemas.openxmlformats.org/officeDocument/2006/relationships/image" Target="../media/image28.tif"/><Relationship Id="rId18" Type="http://schemas.openxmlformats.org/officeDocument/2006/relationships/image" Target="../media/image33.tif"/><Relationship Id="rId3" Type="http://schemas.openxmlformats.org/officeDocument/2006/relationships/image" Target="../media/image18.tif"/><Relationship Id="rId7" Type="http://schemas.openxmlformats.org/officeDocument/2006/relationships/image" Target="../media/image22.tif"/><Relationship Id="rId12" Type="http://schemas.openxmlformats.org/officeDocument/2006/relationships/image" Target="../media/image27.tif"/><Relationship Id="rId17" Type="http://schemas.openxmlformats.org/officeDocument/2006/relationships/image" Target="../media/image32.tif"/><Relationship Id="rId2" Type="http://schemas.openxmlformats.org/officeDocument/2006/relationships/image" Target="../media/image17.tif"/><Relationship Id="rId16" Type="http://schemas.openxmlformats.org/officeDocument/2006/relationships/image" Target="../media/image3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"/><Relationship Id="rId11" Type="http://schemas.openxmlformats.org/officeDocument/2006/relationships/image" Target="../media/image26.tif"/><Relationship Id="rId5" Type="http://schemas.openxmlformats.org/officeDocument/2006/relationships/image" Target="../media/image20.tif"/><Relationship Id="rId15" Type="http://schemas.openxmlformats.org/officeDocument/2006/relationships/image" Target="../media/image30.tif"/><Relationship Id="rId10" Type="http://schemas.openxmlformats.org/officeDocument/2006/relationships/image" Target="../media/image25.tif"/><Relationship Id="rId4" Type="http://schemas.openxmlformats.org/officeDocument/2006/relationships/image" Target="../media/image19.tif"/><Relationship Id="rId9" Type="http://schemas.openxmlformats.org/officeDocument/2006/relationships/image" Target="../media/image24.tif"/><Relationship Id="rId14" Type="http://schemas.openxmlformats.org/officeDocument/2006/relationships/image" Target="../media/image29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7.tif"/><Relationship Id="rId7" Type="http://schemas.openxmlformats.org/officeDocument/2006/relationships/image" Target="../media/image13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7.tif"/><Relationship Id="rId7" Type="http://schemas.openxmlformats.org/officeDocument/2006/relationships/image" Target="../media/image13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hyperlink" Target="http://www.solarmonitor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10.tif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larmonitor.org" TargetMode="External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783" r="9783"/>
          <a:stretch>
            <a:fillRect/>
          </a:stretch>
        </p:blipFill>
        <p:spPr>
          <a:xfrm>
            <a:off x="-35423" y="0"/>
            <a:ext cx="13075544" cy="975377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Monitoring Space Weather with iSWA"/>
          <p:cNvSpPr txBox="1">
            <a:spLocks noGrp="1"/>
          </p:cNvSpPr>
          <p:nvPr>
            <p:ph type="ctrTitle"/>
          </p:nvPr>
        </p:nvSpPr>
        <p:spPr>
          <a:xfrm>
            <a:off x="1270000" y="3001822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Monitoring Space Weather with iSWA</a:t>
            </a:r>
          </a:p>
        </p:txBody>
      </p:sp>
      <p:sp>
        <p:nvSpPr>
          <p:cNvPr id="125" name="Mary Aronne and Hayley Austin…"/>
          <p:cNvSpPr txBox="1">
            <a:spLocks noGrp="1"/>
          </p:cNvSpPr>
          <p:nvPr>
            <p:ph type="subTitle" sz="quarter" idx="1"/>
          </p:nvPr>
        </p:nvSpPr>
        <p:spPr>
          <a:xfrm>
            <a:off x="0" y="9024813"/>
            <a:ext cx="7951079" cy="728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chemeClr val="tx1"/>
                </a:solidFill>
              </a:rPr>
              <a:t>Acknowledge: Alex </a:t>
            </a:r>
            <a:r>
              <a:rPr lang="en-US" sz="2000" dirty="0" err="1">
                <a:solidFill>
                  <a:schemeClr val="tx1"/>
                </a:solidFill>
              </a:rPr>
              <a:t>Wold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sz="2000" dirty="0">
                <a:solidFill>
                  <a:schemeClr val="tx1"/>
                </a:solidFill>
              </a:rPr>
              <a:t>Mary </a:t>
            </a:r>
            <a:r>
              <a:rPr sz="2000" dirty="0" err="1">
                <a:solidFill>
                  <a:schemeClr val="tx1"/>
                </a:solidFill>
              </a:rPr>
              <a:t>Aronne</a:t>
            </a:r>
            <a:r>
              <a:rPr sz="2000" dirty="0">
                <a:solidFill>
                  <a:schemeClr val="tx1"/>
                </a:solidFill>
              </a:rPr>
              <a:t> and Hayley Austin</a:t>
            </a:r>
          </a:p>
        </p:txBody>
      </p:sp>
      <p:pic>
        <p:nvPicPr>
          <p:cNvPr id="126" name="Screen Shot 2017-06-05 at 1.15.12 PM.png" descr="Screen Shot 2017-06-05 at 1.15.12 PM.png"/>
          <p:cNvPicPr>
            <a:picLocks noChangeAspect="1"/>
          </p:cNvPicPr>
          <p:nvPr/>
        </p:nvPicPr>
        <p:blipFill>
          <a:blip r:embed="rId3">
            <a:extLst/>
          </a:blip>
          <a:srcRect l="2430" t="3205" r="25949" b="2807"/>
          <a:stretch>
            <a:fillRect/>
          </a:stretch>
        </p:blipFill>
        <p:spPr>
          <a:xfrm>
            <a:off x="202168" y="159859"/>
            <a:ext cx="1475978" cy="152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5" h="20905" extrusionOk="0">
                <a:moveTo>
                  <a:pt x="9387" y="0"/>
                </a:moveTo>
                <a:cubicBezTo>
                  <a:pt x="7378" y="0"/>
                  <a:pt x="6951" y="102"/>
                  <a:pt x="5380" y="937"/>
                </a:cubicBezTo>
                <a:cubicBezTo>
                  <a:pt x="-2644" y="5202"/>
                  <a:pt x="-1414" y="18452"/>
                  <a:pt x="7211" y="20646"/>
                </a:cubicBezTo>
                <a:cubicBezTo>
                  <a:pt x="10960" y="21600"/>
                  <a:pt x="15230" y="19849"/>
                  <a:pt x="17276" y="16515"/>
                </a:cubicBezTo>
                <a:cubicBezTo>
                  <a:pt x="18356" y="14753"/>
                  <a:pt x="18888" y="12671"/>
                  <a:pt x="18913" y="10601"/>
                </a:cubicBezTo>
                <a:cubicBezTo>
                  <a:pt x="18956" y="7152"/>
                  <a:pt x="17602" y="3733"/>
                  <a:pt x="15079" y="1859"/>
                </a:cubicBezTo>
                <a:cubicBezTo>
                  <a:pt x="13145" y="422"/>
                  <a:pt x="11852" y="0"/>
                  <a:pt x="938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SW REDI Bootcamp 2019"/>
          <p:cNvSpPr txBox="1"/>
          <p:nvPr/>
        </p:nvSpPr>
        <p:spPr>
          <a:xfrm>
            <a:off x="5274311" y="8442814"/>
            <a:ext cx="104648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SW REDI Bootcamp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D7A8C-C924-FC47-884B-1DB286041E8C}"/>
              </a:ext>
            </a:extLst>
          </p:cNvPr>
          <p:cNvSpPr txBox="1"/>
          <p:nvPr/>
        </p:nvSpPr>
        <p:spPr>
          <a:xfrm>
            <a:off x="10016867" y="7677187"/>
            <a:ext cx="27186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Yihua Zheng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olar Cygnets:…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9948582" cy="122293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90727">
              <a:defRPr sz="6719"/>
            </a:pPr>
            <a:r>
              <a:rPr sz="4400" dirty="0"/>
              <a:t>Solar Cygnets:</a:t>
            </a:r>
          </a:p>
          <a:p>
            <a:pPr defTabSz="490727">
              <a:defRPr sz="6719"/>
            </a:pPr>
            <a:r>
              <a:rPr sz="4400" dirty="0"/>
              <a:t>STEREO-A</a:t>
            </a:r>
          </a:p>
        </p:txBody>
      </p:sp>
      <p:pic>
        <p:nvPicPr>
          <p:cNvPr id="208" name="Screen Shot 2017-06-12 at 9.31.49 AM.png" descr="Screen Shot 2017-06-12 at 9.31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1849" y="3041277"/>
            <a:ext cx="5466903" cy="5398246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7" name="SOHO LASCO C2 &amp; 3 imagery — CMEs…">
            <a:extLst>
              <a:ext uri="{FF2B5EF4-FFF2-40B4-BE49-F238E27FC236}">
                <a16:creationId xmlns:a16="http://schemas.microsoft.com/office/drawing/2014/main" id="{547D4DA5-BE96-E648-82E7-F8CE9E84789C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575981" y="2488079"/>
            <a:ext cx="5735171" cy="650464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60604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SOHO LASCO C2 &amp; 3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C2 — 1.5 to 6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C3 — 3.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7</a:t>
            </a:r>
            <a:r>
              <a:rPr dirty="0">
                <a:solidFill>
                  <a:schemeClr val="tx2"/>
                </a:solidFill>
                <a:latin typeface="Helvetica" pitchFamily="2" charset="0"/>
              </a:rPr>
              <a:t> to ~30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Threshold: measured &gt;=500 km/s and modeled to impact Earth OR measured &gt;= 800 km/s and modeled to impact other location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Any CME heading towards Parker Solar Probe</a:t>
            </a:r>
            <a:r>
              <a:rPr dirty="0">
                <a:solidFill>
                  <a:schemeClr val="tx2"/>
                </a:solidFill>
                <a:latin typeface="Helvetica" pitchFamily="2" charset="0"/>
              </a:rPr>
              <a:t> 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STEREO A EUVI 195 </a:t>
            </a:r>
            <a:r>
              <a:rPr dirty="0" err="1">
                <a:solidFill>
                  <a:schemeClr val="tx2"/>
                </a:solidFill>
                <a:latin typeface="Helvetica" pitchFamily="2" charset="0"/>
              </a:rPr>
              <a:t>Å</a:t>
            </a:r>
            <a:r>
              <a:rPr dirty="0">
                <a:solidFill>
                  <a:schemeClr val="tx2"/>
                </a:solidFill>
                <a:latin typeface="Helvetica" pitchFamily="2" charset="0"/>
              </a:rPr>
              <a:t> imagery — flares, eruptions, &amp; coronal holes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STEREO A COR2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>
                <a:solidFill>
                  <a:schemeClr val="tx2"/>
                </a:solidFill>
                <a:latin typeface="Helvetica" pitchFamily="2" charset="0"/>
              </a:rPr>
              <a:t>Threshold: measured &gt;=500 km/s and modeled to impact Earth OR measured &gt;= 800 km/s and modeled to impact other location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  <a:p>
            <a:pPr marL="781811" lvl="2" indent="-260604" defTabSz="443991">
              <a:spcBef>
                <a:spcPts val="700"/>
              </a:spcBef>
              <a:buFont typeface="Zapf Dingbats"/>
              <a:buChar char="•"/>
              <a:defRPr sz="2128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Any CME heading towards Parker Solar Probe </a:t>
            </a:r>
            <a:endParaRPr dirty="0">
              <a:solidFill>
                <a:schemeClr val="tx2"/>
              </a:solidFill>
              <a:latin typeface="Helvetica" pitchFamily="2" charset="0"/>
            </a:endParaRP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b="1" u="sng" dirty="0">
                <a:solidFill>
                  <a:srgbClr val="0053F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www.SolarMonitor.org</a:t>
            </a:r>
            <a:r>
              <a:rPr b="1" dirty="0">
                <a:solidFill>
                  <a:srgbClr val="0053F9"/>
                </a:solidFill>
              </a:rPr>
              <a:t> (not on </a:t>
            </a:r>
            <a:r>
              <a:rPr b="1" dirty="0" err="1">
                <a:solidFill>
                  <a:srgbClr val="0053F9"/>
                </a:solidFill>
              </a:rPr>
              <a:t>iSWA</a:t>
            </a:r>
            <a:r>
              <a:rPr b="1" dirty="0">
                <a:solidFill>
                  <a:srgbClr val="0053F9"/>
                </a:solidFill>
              </a:rPr>
              <a:t>)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b="1" dirty="0" err="1">
                <a:solidFill>
                  <a:srgbClr val="0053F9"/>
                </a:solidFill>
              </a:rPr>
              <a:t>lat</a:t>
            </a:r>
            <a:r>
              <a:rPr b="1" dirty="0">
                <a:solidFill>
                  <a:srgbClr val="0053F9"/>
                </a:solidFill>
              </a:rPr>
              <a:t>/</a:t>
            </a:r>
            <a:r>
              <a:rPr b="1" dirty="0" err="1">
                <a:solidFill>
                  <a:srgbClr val="0053F9"/>
                </a:solidFill>
              </a:rPr>
              <a:t>lon</a:t>
            </a:r>
            <a:r>
              <a:rPr b="1" dirty="0">
                <a:solidFill>
                  <a:srgbClr val="0053F9"/>
                </a:solidFill>
              </a:rPr>
              <a:t> grid and active regions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Heliosphere Cygnets: Solar Energetic Parti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Heliosphere Cygnets:</a:t>
            </a:r>
            <a:br/>
            <a:r>
              <a:t>Solar Energetic Particles</a:t>
            </a:r>
          </a:p>
        </p:txBody>
      </p:sp>
      <p:sp>
        <p:nvSpPr>
          <p:cNvPr id="211" name="GOES &gt; 10 MeV and &gt; 100 MeV proton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08609" indent="-308609" defTabSz="525779">
              <a:spcBef>
                <a:spcPts val="900"/>
              </a:spcBef>
              <a:buFont typeface="Zapf Dingbats"/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GOES &gt; 10 MeV and &gt; 100 MeV protons</a:t>
            </a:r>
          </a:p>
          <a:p>
            <a:pPr marL="925830" lvl="2" indent="-308609" defTabSz="525779">
              <a:spcBef>
                <a:spcPts val="900"/>
              </a:spcBef>
              <a:buFont typeface="Zapf Dingbats"/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&gt; 10 MeV above 10 pfu and/or &gt; 100 MeV above 1 pfu</a:t>
            </a:r>
          </a:p>
          <a:p>
            <a:pPr marL="308609" indent="-308609" defTabSz="525779">
              <a:spcBef>
                <a:spcPts val="900"/>
              </a:spcBef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SOHO COSTEP &gt; 15.8 MeV proton channels</a:t>
            </a:r>
          </a:p>
          <a:p>
            <a:pPr marL="925830" lvl="2" indent="-308609" defTabSz="525779">
              <a:spcBef>
                <a:spcPts val="900"/>
              </a:spcBef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10^(-1) pfu/MeV</a:t>
            </a:r>
          </a:p>
          <a:p>
            <a:pPr marL="308609" indent="-308609" defTabSz="525779">
              <a:spcBef>
                <a:spcPts val="900"/>
              </a:spcBef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RELEASE forecast for &gt; 15.8 MeV proton channels</a:t>
            </a:r>
          </a:p>
          <a:p>
            <a:pPr marL="925830" lvl="2" indent="-308609" defTabSz="525779">
              <a:spcBef>
                <a:spcPts val="900"/>
              </a:spcBef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10^(-1) pfu/MeV</a:t>
            </a:r>
          </a:p>
          <a:p>
            <a:pPr marL="308609" indent="-308609" defTabSz="525779">
              <a:spcBef>
                <a:spcPts val="900"/>
              </a:spcBef>
              <a:buFont typeface="Zapf Dingbats"/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STEREO A and B 13-100 MeV protons</a:t>
            </a:r>
          </a:p>
          <a:p>
            <a:pPr marL="925830" lvl="2" indent="-308609" defTabSz="525779">
              <a:spcBef>
                <a:spcPts val="900"/>
              </a:spcBef>
              <a:buFont typeface="Zapf Dingbats"/>
              <a:defRPr sz="2520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10^(-1) pfu/MeV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0321" y="6642710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0321" y="4915510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1261" y="4915510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1261" y="6642710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61261" y="3187089"/>
            <a:ext cx="1651001" cy="1651001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72714" y="3187089"/>
            <a:ext cx="1651001" cy="1651001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29278" y="4918347"/>
            <a:ext cx="1651001" cy="1651001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9278" y="3187089"/>
            <a:ext cx="1651001" cy="1651001"/>
          </a:xfrm>
          <a:prstGeom prst="rect">
            <a:avLst/>
          </a:prstGeom>
          <a:ln w="63500">
            <a:solidFill>
              <a:schemeClr val="accent6"/>
            </a:solidFill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9278" y="6642710"/>
            <a:ext cx="1651001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Heliosphere Cygnets: Interplanetary Shocks/Arrivals"/>
          <p:cNvSpPr txBox="1">
            <a:spLocks noGrp="1"/>
          </p:cNvSpPr>
          <p:nvPr>
            <p:ph type="title"/>
          </p:nvPr>
        </p:nvSpPr>
        <p:spPr>
          <a:xfrm>
            <a:off x="169017" y="444500"/>
            <a:ext cx="12666766" cy="2159000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Heliosphere Cygnets:</a:t>
            </a:r>
            <a:br/>
            <a:r>
              <a:t>Interplanetary Shocks/Arrivals</a:t>
            </a:r>
          </a:p>
        </p:txBody>
      </p:sp>
      <p:sp>
        <p:nvSpPr>
          <p:cNvPr id="223" name="DSCOV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Font typeface="Zapf Dingbats"/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DSCOVR</a:t>
            </a:r>
            <a:r>
              <a:rPr lang="en-US" dirty="0"/>
              <a:t>/ACE</a:t>
            </a:r>
            <a:endParaRPr dirty="0"/>
          </a:p>
          <a:p>
            <a:pPr lvl="2">
              <a:spcBef>
                <a:spcPts val="1000"/>
              </a:spcBef>
              <a:buFont typeface="Zapf Dingbats"/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speed, magnetic field, temperature, &amp; density</a:t>
            </a:r>
          </a:p>
          <a:p>
            <a:pPr lvl="2">
              <a:spcBef>
                <a:spcPts val="1000"/>
              </a:spcBef>
              <a:buFont typeface="Zapf Dingbats"/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Threshold: significant shock passage at L1 (about &gt;=10 </a:t>
            </a:r>
            <a:r>
              <a:rPr dirty="0" err="1"/>
              <a:t>nT</a:t>
            </a:r>
            <a:r>
              <a:rPr dirty="0"/>
              <a:t> amplitude jump)</a:t>
            </a:r>
          </a:p>
          <a:p>
            <a:pPr>
              <a:spcBef>
                <a:spcPts val="1000"/>
              </a:spcBef>
              <a:buFont typeface="Zapf Dingbats"/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STEREO A IMPACT/PLASTIC</a:t>
            </a:r>
          </a:p>
          <a:p>
            <a:pPr lvl="2">
              <a:spcBef>
                <a:spcPts val="1000"/>
              </a:spcBef>
              <a:buFont typeface="Zapf Dingbats"/>
              <a:def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speed, magnetic field, temperature, &amp; density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0321" y="6642710"/>
            <a:ext cx="1651001" cy="1651001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0321" y="4915510"/>
            <a:ext cx="1651001" cy="1651001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1261" y="4915510"/>
            <a:ext cx="1651001" cy="1651001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1261" y="6642710"/>
            <a:ext cx="1651001" cy="1651001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61261" y="318708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72714" y="318708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29278" y="4918347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9278" y="318708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9278" y="6642710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agnetosphere Cygnets:…"/>
          <p:cNvSpPr txBox="1">
            <a:spLocks noGrp="1"/>
          </p:cNvSpPr>
          <p:nvPr>
            <p:ph type="title"/>
          </p:nvPr>
        </p:nvSpPr>
        <p:spPr>
          <a:xfrm>
            <a:off x="871763" y="444500"/>
            <a:ext cx="11261273" cy="2159000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rPr dirty="0"/>
              <a:t>Magnetosphere Cygnets:</a:t>
            </a:r>
          </a:p>
          <a:p>
            <a:pPr defTabSz="490727">
              <a:defRPr sz="6719"/>
            </a:pPr>
            <a:r>
              <a:rPr dirty="0"/>
              <a:t>Geomagnetic Storms</a:t>
            </a:r>
          </a:p>
        </p:txBody>
      </p:sp>
      <p:sp>
        <p:nvSpPr>
          <p:cNvPr id="235" name="Kp index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0604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Kp</a:t>
            </a:r>
            <a:r>
              <a:rPr dirty="0"/>
              <a:t> index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level (0 to 9) of geomagnetic activity in the Earth's magnetosphere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Threshold: &gt;=6 (or larger than previous alert)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GOES &gt; 0.8 MeV electrons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state of the Earth's outer radiation belt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Threshold: 10</a:t>
            </a:r>
            <a:r>
              <a:rPr baseline="31999" dirty="0"/>
              <a:t>5</a:t>
            </a:r>
            <a:r>
              <a:rPr dirty="0"/>
              <a:t> pfu (or 70-80 % from the threshold two days after)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Modeled magnetopause standoff distance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location of the boundary between magnetospheric and solar wind plasma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Threshold: 6.6 Re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8308" y="4051300"/>
            <a:ext cx="1651001" cy="1651000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5508" y="5769503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8308" y="5775853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5508" y="4051300"/>
            <a:ext cx="1651001" cy="1651000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91291" y="4051300"/>
            <a:ext cx="1651001" cy="1651000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2708" y="5775853"/>
            <a:ext cx="1651001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Magnetosphere Cygnets:…"/>
          <p:cNvSpPr txBox="1">
            <a:spLocks noGrp="1"/>
          </p:cNvSpPr>
          <p:nvPr>
            <p:ph type="title"/>
          </p:nvPr>
        </p:nvSpPr>
        <p:spPr>
          <a:xfrm>
            <a:off x="0" y="444500"/>
            <a:ext cx="13004801" cy="2159000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Magnetosphere Cygnets:</a:t>
            </a:r>
          </a:p>
          <a:p>
            <a:pPr defTabSz="490727">
              <a:defRPr sz="6719"/>
            </a:pPr>
            <a:r>
              <a:t>Radiation Belt Enhancement</a:t>
            </a:r>
          </a:p>
        </p:txBody>
      </p:sp>
      <p:sp>
        <p:nvSpPr>
          <p:cNvPr id="244" name="Kp index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53745" indent="-253745" defTabSz="432308">
              <a:spcBef>
                <a:spcPts val="700"/>
              </a:spcBef>
              <a:buFont typeface="Zapf Dingbats"/>
              <a:defRPr sz="2072"/>
            </a:pPr>
            <a:r>
              <a:t>Kp index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/>
            </a:pPr>
            <a:r>
              <a:t>level (0 to 9) of geomagnetic activity in the Earth's magnetosphere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/>
            </a:pPr>
            <a:r>
              <a:t>Threshold: &gt;=6 (or larger than previous alert)</a:t>
            </a:r>
          </a:p>
          <a:p>
            <a:pPr marL="253745" indent="-253745" defTabSz="432308">
              <a:spcBef>
                <a:spcPts val="700"/>
              </a:spcBef>
              <a:buFont typeface="Zapf Dingbats"/>
              <a:defRPr sz="2072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GOES &gt; 0.8 MeV electrons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state of the Earth's outer radiation belt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10</a:t>
            </a:r>
            <a:r>
              <a:rPr baseline="31999"/>
              <a:t>5</a:t>
            </a:r>
            <a:r>
              <a:t> pfu (or 70-80 % from the threshold two days after)</a:t>
            </a:r>
          </a:p>
          <a:p>
            <a:pPr marL="253745" indent="-253745" defTabSz="432308">
              <a:spcBef>
                <a:spcPts val="700"/>
              </a:spcBef>
              <a:buFont typeface="Zapf Dingbats"/>
              <a:defRPr sz="2072"/>
            </a:pPr>
            <a:r>
              <a:t>Modeled magnetopause standoff distance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/>
            </a:pPr>
            <a:r>
              <a:t>location of the boundary between magnetospheric and solar wind plasma</a:t>
            </a:r>
          </a:p>
          <a:p>
            <a:pPr marL="761238" lvl="2" indent="-253745" defTabSz="432308">
              <a:spcBef>
                <a:spcPts val="700"/>
              </a:spcBef>
              <a:buFont typeface="Zapf Dingbats"/>
              <a:defRPr sz="2072"/>
            </a:pPr>
            <a:r>
              <a:t>Threshold: 6.6 Re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8308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5508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1291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5508" y="5769503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8308" y="5775853"/>
            <a:ext cx="1651001" cy="1651001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2708" y="5775853"/>
            <a:ext cx="1651001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Magnetosphere Cygnets:…"/>
          <p:cNvSpPr txBox="1">
            <a:spLocks noGrp="1"/>
          </p:cNvSpPr>
          <p:nvPr>
            <p:ph type="title"/>
          </p:nvPr>
        </p:nvSpPr>
        <p:spPr>
          <a:xfrm>
            <a:off x="257282" y="444500"/>
            <a:ext cx="12490236" cy="2159000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Magnetosphere Cygnets:</a:t>
            </a:r>
          </a:p>
          <a:p>
            <a:pPr defTabSz="490727">
              <a:defRPr sz="6719"/>
            </a:pPr>
            <a:r>
              <a:t>Magnetopause Crossing</a:t>
            </a:r>
          </a:p>
        </p:txBody>
      </p:sp>
      <p:sp>
        <p:nvSpPr>
          <p:cNvPr id="253" name="Kp index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t>Kp index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t>level (0 to 9) of geomagnetic activity in the Earth's magnetosphere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t>Threshold: &gt;=6 (or larger than previous alert)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t>GOES &gt; 0.8 MeV electrons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t>state of the Earth's outer radiation belt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t>Threshold: 10</a:t>
            </a:r>
            <a:r>
              <a:rPr baseline="31999"/>
              <a:t>5</a:t>
            </a:r>
            <a:r>
              <a:t> pfu (or 70-80 % from the threshold two days after)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Modeled magnetopause standoff distance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location of the boundary between magnetospheric and solar wind plasma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Threshold: 6.6 Re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8308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5508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1291" y="40513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5508" y="5769503"/>
            <a:ext cx="1651001" cy="1651001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8308" y="5775853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2708" y="5775853"/>
            <a:ext cx="1651001" cy="1651001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Other Useful Cygnets"/>
          <p:cNvSpPr txBox="1">
            <a:spLocks noGrp="1"/>
          </p:cNvSpPr>
          <p:nvPr>
            <p:ph type="title"/>
          </p:nvPr>
        </p:nvSpPr>
        <p:spPr>
          <a:xfrm>
            <a:off x="791027" y="444500"/>
            <a:ext cx="11261273" cy="2159000"/>
          </a:xfrm>
          <a:prstGeom prst="rect">
            <a:avLst/>
          </a:prstGeom>
        </p:spPr>
        <p:txBody>
          <a:bodyPr/>
          <a:lstStyle/>
          <a:p>
            <a:r>
              <a:t>Other Useful Cygnets</a:t>
            </a:r>
          </a:p>
        </p:txBody>
      </p:sp>
      <p:sp>
        <p:nvSpPr>
          <p:cNvPr id="262" name="CCMC SWAN Space Weather Timeline Ensembl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39470" indent="-339470" defTabSz="578358">
              <a:spcBef>
                <a:spcPts val="900"/>
              </a:spcBef>
              <a:buFont typeface="Zapf Dingbats"/>
              <a:defRPr sz="2772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CCMC SWAN Space Weather Timeline Ensemble</a:t>
            </a:r>
          </a:p>
          <a:p>
            <a:pPr marL="1018413" lvl="2" indent="-339470" defTabSz="578358">
              <a:spcBef>
                <a:spcPts val="900"/>
              </a:spcBef>
              <a:buFont typeface="Zapf Dingbats"/>
              <a:defRPr sz="2772"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Quick check of flare, SEP, radiation belt, and solar wind conditions </a:t>
            </a:r>
          </a:p>
          <a:p>
            <a:pPr marL="339470" indent="-339470" defTabSz="578358">
              <a:spcBef>
                <a:spcPts val="900"/>
              </a:spcBef>
              <a:buFont typeface="Zapf Dingbats"/>
              <a:defRPr sz="2772"/>
            </a:pPr>
            <a:r>
              <a:t>iSWA Super Timeline</a:t>
            </a:r>
          </a:p>
          <a:p>
            <a:pPr marL="1018413" lvl="2" indent="-339470" defTabSz="578358">
              <a:spcBef>
                <a:spcPts val="900"/>
              </a:spcBef>
              <a:buFont typeface="Zapf Dingbats"/>
              <a:defRPr sz="2772"/>
            </a:pPr>
            <a:r>
              <a:t>Make interactive plots of static cygnets</a:t>
            </a:r>
          </a:p>
          <a:p>
            <a:pPr marL="1018413" lvl="2" indent="-339470" defTabSz="578358">
              <a:spcBef>
                <a:spcPts val="900"/>
              </a:spcBef>
              <a:buFont typeface="Zapf Dingbats"/>
              <a:defRPr sz="2772"/>
            </a:pPr>
            <a:r>
              <a:t>Plot SWMF Magnetopause Standoff Position with geosynchronous orbit</a:t>
            </a:r>
          </a:p>
          <a:p>
            <a:pPr marL="1018413" lvl="2" indent="-339470" defTabSz="578358">
              <a:spcBef>
                <a:spcPts val="900"/>
              </a:spcBef>
              <a:buFont typeface="Zapf Dingbats"/>
              <a:defRPr sz="2772"/>
            </a:pPr>
            <a:r>
              <a:t>Plot CCMC-Predicted Kp with NOAA-Kp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9800" y="4050315"/>
            <a:ext cx="1651000" cy="1651001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9800" y="5779484"/>
            <a:ext cx="1651000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Other Useful Cygnets"/>
          <p:cNvSpPr txBox="1">
            <a:spLocks noGrp="1"/>
          </p:cNvSpPr>
          <p:nvPr>
            <p:ph type="title"/>
          </p:nvPr>
        </p:nvSpPr>
        <p:spPr>
          <a:xfrm>
            <a:off x="791027" y="444500"/>
            <a:ext cx="11261273" cy="2159000"/>
          </a:xfrm>
          <a:prstGeom prst="rect">
            <a:avLst/>
          </a:prstGeom>
        </p:spPr>
        <p:txBody>
          <a:bodyPr/>
          <a:lstStyle/>
          <a:p>
            <a:r>
              <a:t>Other Useful Cygnets</a:t>
            </a:r>
          </a:p>
        </p:txBody>
      </p:sp>
      <p:sp>
        <p:nvSpPr>
          <p:cNvPr id="267" name="CCMC SWAN Space Weather Timeline Ensembl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5754" indent="-325754" defTabSz="554990">
              <a:spcBef>
                <a:spcPts val="900"/>
              </a:spcBef>
              <a:buFont typeface="Zapf Dingbats"/>
              <a:defRPr sz="2660"/>
            </a:pPr>
            <a:r>
              <a:t>CCMC SWAN Space Weather Timeline Ensemble</a:t>
            </a:r>
          </a:p>
          <a:p>
            <a:pPr marL="977264" lvl="2" indent="-325754" defTabSz="554990">
              <a:spcBef>
                <a:spcPts val="900"/>
              </a:spcBef>
              <a:buFont typeface="Zapf Dingbats"/>
              <a:defRPr sz="2660"/>
            </a:pPr>
            <a:r>
              <a:t>Quick check of flare, SEP, radiation belt, and solar wind conditions </a:t>
            </a:r>
          </a:p>
          <a:p>
            <a:pPr marL="325754" indent="-325754" defTabSz="554990">
              <a:spcBef>
                <a:spcPts val="900"/>
              </a:spcBef>
              <a:buFont typeface="Zapf Dingbats"/>
              <a:defRPr sz="266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iSWA Super Timeline</a:t>
            </a:r>
          </a:p>
          <a:p>
            <a:pPr marL="977264" lvl="2" indent="-325754" defTabSz="554990">
              <a:spcBef>
                <a:spcPts val="900"/>
              </a:spcBef>
              <a:buFont typeface="Zapf Dingbats"/>
              <a:defRPr sz="266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Make interactive plots of static cygnets</a:t>
            </a:r>
          </a:p>
          <a:p>
            <a:pPr marL="977264" lvl="2" indent="-325754" defTabSz="554990">
              <a:spcBef>
                <a:spcPts val="900"/>
              </a:spcBef>
              <a:buFont typeface="Zapf Dingbats"/>
              <a:defRPr sz="266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Plot SWMF Magnetopause Standoff Position with geosynchronous orbit</a:t>
            </a:r>
          </a:p>
          <a:p>
            <a:pPr marL="977264" lvl="2" indent="-325754" defTabSz="554990">
              <a:spcBef>
                <a:spcPts val="900"/>
              </a:spcBef>
              <a:buFont typeface="Zapf Dingbats"/>
              <a:defRPr sz="266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Plot CCMC-Predicted Kp with NOAA-Kp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9800" y="4050315"/>
            <a:ext cx="1651000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9800" y="5779484"/>
            <a:ext cx="1651000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ctiv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Activities</a:t>
            </a:r>
          </a:p>
        </p:txBody>
      </p:sp>
      <p:sp>
        <p:nvSpPr>
          <p:cNvPr id="272" name="iSWA basics demo…"/>
          <p:cNvSpPr txBox="1">
            <a:spLocks noGrp="1"/>
          </p:cNvSpPr>
          <p:nvPr>
            <p:ph type="body" idx="1"/>
          </p:nvPr>
        </p:nvSpPr>
        <p:spPr>
          <a:xfrm>
            <a:off x="952500" y="2788522"/>
            <a:ext cx="11099800" cy="6286501"/>
          </a:xfrm>
          <a:prstGeom prst="rect">
            <a:avLst/>
          </a:prstGeom>
        </p:spPr>
        <p:txBody>
          <a:bodyPr/>
          <a:lstStyle/>
          <a:p>
            <a:r>
              <a:t>iSWA basics demo</a:t>
            </a:r>
          </a:p>
          <a:p>
            <a:pPr lvl="2"/>
            <a:r>
              <a:t>adding cygnets and navigating category tabs, using the super timeline, setting time periods locally and globally, and saving your layout</a:t>
            </a:r>
          </a:p>
          <a:p>
            <a:pPr lvl="2"/>
            <a:r>
              <a:t>Event walkthrough/chain of events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ntrodu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t>Introduction</a:t>
            </a:r>
          </a:p>
          <a:p>
            <a:pPr defTabSz="379729">
              <a:defRPr sz="5200"/>
            </a:pPr>
            <a:r>
              <a:t>Monitoring Space Weather with iSWA</a:t>
            </a:r>
          </a:p>
        </p:txBody>
      </p:sp>
      <p:sp>
        <p:nvSpPr>
          <p:cNvPr id="131" name="iSWA — Integrated Space Weather Analysis System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11099800" cy="36460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t>iSWA — Integrated Space Weather Analysis System</a:t>
            </a:r>
          </a:p>
          <a:p>
            <a:pPr>
              <a:spcBef>
                <a:spcPts val="1000"/>
              </a:spcBef>
            </a:pPr>
            <a:r>
              <a:t>Allows forecasters to customize a space weather monitoring layout</a:t>
            </a:r>
          </a:p>
          <a:p>
            <a:pPr>
              <a:spcBef>
                <a:spcPts val="1000"/>
              </a:spcBef>
            </a:pPr>
            <a:r>
              <a:rPr u="sng">
                <a:hlinkClick r:id="rId2"/>
              </a:rPr>
              <a:t>https://iswa.gsfc.nasa.gov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4750" y="6231929"/>
            <a:ext cx="8115300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ntroduction…"/>
          <p:cNvSpPr txBox="1">
            <a:spLocks noGrp="1"/>
          </p:cNvSpPr>
          <p:nvPr>
            <p:ph type="title"/>
          </p:nvPr>
        </p:nvSpPr>
        <p:spPr>
          <a:xfrm>
            <a:off x="927162" y="155052"/>
            <a:ext cx="11099800" cy="2159001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rPr dirty="0"/>
              <a:t>Introduction</a:t>
            </a:r>
          </a:p>
          <a:p>
            <a:pPr defTabSz="490727">
              <a:defRPr sz="6719"/>
            </a:pPr>
            <a:r>
              <a:rPr dirty="0" err="1"/>
              <a:t>iSWA</a:t>
            </a:r>
            <a:r>
              <a:rPr dirty="0"/>
              <a:t> Imagers</a:t>
            </a:r>
          </a:p>
        </p:txBody>
      </p:sp>
      <p:sp>
        <p:nvSpPr>
          <p:cNvPr id="135" name="SDO AIA for the earth facing solar surface…"/>
          <p:cNvSpPr txBox="1">
            <a:spLocks noGrp="1"/>
          </p:cNvSpPr>
          <p:nvPr>
            <p:ph type="body" sz="half" idx="1"/>
          </p:nvPr>
        </p:nvSpPr>
        <p:spPr>
          <a:xfrm>
            <a:off x="253565" y="1937473"/>
            <a:ext cx="4992867" cy="62865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SDO AIA for the earth facing solar surface</a:t>
            </a:r>
          </a:p>
          <a:p>
            <a:pPr>
              <a:spcBef>
                <a:spcPts val="1000"/>
              </a:spcBef>
              <a:defRPr>
                <a:solidFill>
                  <a:schemeClr val="accent4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SOHO LASCO coronagraphs for CMEs</a:t>
            </a:r>
          </a:p>
          <a:p>
            <a:pPr>
              <a:spcBef>
                <a:spcPts val="1000"/>
              </a:spcBef>
              <a:defRPr>
                <a:solidFill>
                  <a:schemeClr val="accent2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STEREO-A EUVI for far-sided solar surface</a:t>
            </a:r>
          </a:p>
          <a:p>
            <a:pPr>
              <a:spcBef>
                <a:spcPts val="1000"/>
              </a:spcBef>
              <a:defRPr>
                <a:solidFill>
                  <a:schemeClr val="accent1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STEREO-A coronagraphs</a:t>
            </a:r>
            <a:endParaRPr b="1" dirty="0">
              <a:solidFill>
                <a:schemeClr val="accent5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spcBef>
                <a:spcPts val="1000"/>
              </a:spcBef>
              <a:defRPr>
                <a:solidFill>
                  <a:schemeClr val="accent6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Magnetic Connectivity </a:t>
            </a: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Solarscape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Viewer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8199" y="6000542"/>
            <a:ext cx="1651001" cy="1651001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8199" y="2574584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8345" y="4283486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48492" y="4291477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08199" y="4273672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51146" y="6000542"/>
            <a:ext cx="1651001" cy="1651001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78345" y="6000542"/>
            <a:ext cx="1651001" cy="1651001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1828" y="6000542"/>
            <a:ext cx="1651001" cy="1651001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31828" y="4273672"/>
            <a:ext cx="1651001" cy="1651001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48492" y="2574196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31828" y="2574584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178345" y="2574196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0882C-65F2-A048-9A48-86D4690AB6B8}"/>
              </a:ext>
            </a:extLst>
          </p:cNvPr>
          <p:cNvSpPr txBox="1"/>
          <p:nvPr/>
        </p:nvSpPr>
        <p:spPr>
          <a:xfrm>
            <a:off x="1142315" y="7988011"/>
            <a:ext cx="97575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hlinkClick r:id="rId15"/>
              </a:rPr>
              <a:t>https://www.nasa.gov/content/goddard/how-sdo-sees-the-sun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8D82D-8D17-E540-8750-F23EC2A750F8}"/>
              </a:ext>
            </a:extLst>
          </p:cNvPr>
          <p:cNvSpPr txBox="1"/>
          <p:nvPr/>
        </p:nvSpPr>
        <p:spPr>
          <a:xfrm>
            <a:off x="1038584" y="8560441"/>
            <a:ext cx="104708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hlinkClick r:id="rId16"/>
              </a:rPr>
              <a:t>https://www.nasa.gov/mission_pages/sunearth/news/light-wavelengths.html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…"/>
          <p:cNvSpPr txBox="1">
            <a:spLocks noGrp="1"/>
          </p:cNvSpPr>
          <p:nvPr>
            <p:ph type="title"/>
          </p:nvPr>
        </p:nvSpPr>
        <p:spPr>
          <a:xfrm>
            <a:off x="814923" y="436283"/>
            <a:ext cx="11277468" cy="128643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90727">
              <a:defRPr sz="6719"/>
            </a:pPr>
            <a:r>
              <a:rPr sz="4400" b="1" dirty="0"/>
              <a:t>Introduction</a:t>
            </a:r>
          </a:p>
          <a:p>
            <a:pPr defTabSz="490727">
              <a:defRPr sz="6719"/>
            </a:pPr>
            <a:r>
              <a:rPr sz="4400" b="1" dirty="0" err="1"/>
              <a:t>iSWA</a:t>
            </a:r>
            <a:r>
              <a:rPr sz="4400" b="1" dirty="0"/>
              <a:t> Graphs/Timelines</a:t>
            </a:r>
          </a:p>
        </p:txBody>
      </p:sp>
      <p:sp>
        <p:nvSpPr>
          <p:cNvPr id="150" name="GOES (X-ray, Proton, &amp; Electron Fluxes)…"/>
          <p:cNvSpPr txBox="1">
            <a:spLocks noGrp="1"/>
          </p:cNvSpPr>
          <p:nvPr>
            <p:ph type="body" sz="half" idx="1"/>
          </p:nvPr>
        </p:nvSpPr>
        <p:spPr>
          <a:xfrm>
            <a:off x="288928" y="1519518"/>
            <a:ext cx="4942162" cy="6286500"/>
          </a:xfrm>
          <a:prstGeom prst="rect">
            <a:avLst/>
          </a:prstGeom>
        </p:spPr>
        <p:txBody>
          <a:bodyPr/>
          <a:lstStyle/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5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GOES (X-ray, Proton, &amp; Electron Fluxes)</a:t>
            </a:r>
          </a:p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4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SOHO/COSTEP Proton Flux (Real-time &amp; Forecast)</a:t>
            </a:r>
          </a:p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3">
                    <a:hueOff val="-333989"/>
                    <a:satOff val="3917"/>
                    <a:lumOff val="-6666"/>
                  </a:schemeClr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DSCOVR Solar Wind (Speed, Magnetic Field, Temperature, &amp; Density)</a:t>
            </a:r>
          </a:p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2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SWMF Magnetopause Standoff Position</a:t>
            </a:r>
          </a:p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1"/>
                </a:solidFill>
              </a:defRPr>
            </a:pP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Kp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(Observed &amp; Predicted)</a:t>
            </a:r>
          </a:p>
          <a:p>
            <a:pPr marL="332613" indent="-332613" defTabSz="566674">
              <a:spcBef>
                <a:spcPts val="900"/>
              </a:spcBef>
              <a:defRPr sz="2716">
                <a:solidFill>
                  <a:schemeClr val="accent6"/>
                </a:solidFill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STEREO Beacon (Solar Wind &amp; SEPs)</a:t>
            </a:r>
          </a:p>
          <a:p>
            <a:pPr marL="332613" indent="-332613" defTabSz="566674">
              <a:spcBef>
                <a:spcPts val="900"/>
              </a:spcBef>
              <a:defRPr sz="271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…and more!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757" y="5253318"/>
            <a:ext cx="1651001" cy="1651000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2557" y="5253318"/>
            <a:ext cx="1651001" cy="1651000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7218" y="6980518"/>
            <a:ext cx="1651001" cy="1651000"/>
          </a:xfrm>
          <a:prstGeom prst="rect">
            <a:avLst/>
          </a:prstGeom>
          <a:ln w="762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7218" y="5253318"/>
            <a:ext cx="1651001" cy="1651000"/>
          </a:xfrm>
          <a:prstGeom prst="rect">
            <a:avLst/>
          </a:prstGeom>
          <a:ln w="762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28157" y="5253318"/>
            <a:ext cx="1651001" cy="1651000"/>
          </a:xfrm>
          <a:prstGeom prst="rect">
            <a:avLst/>
          </a:prstGeom>
          <a:ln w="762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28157" y="6980518"/>
            <a:ext cx="1651001" cy="1651000"/>
          </a:xfrm>
          <a:prstGeom prst="rect">
            <a:avLst/>
          </a:prstGeom>
          <a:ln w="76200">
            <a:solidFill>
              <a:schemeClr val="accent3">
                <a:hueOff val="-333989"/>
                <a:satOff val="3917"/>
                <a:lumOff val="-6666"/>
              </a:schemeClr>
            </a:solidFill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09757" y="1798918"/>
            <a:ext cx="1651001" cy="165100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28157" y="3526118"/>
            <a:ext cx="1651001" cy="1651000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6638" y="3526118"/>
            <a:ext cx="1651001" cy="1651000"/>
          </a:xfrm>
          <a:prstGeom prst="rect">
            <a:avLst/>
          </a:prstGeom>
          <a:ln w="76200">
            <a:solidFill>
              <a:schemeClr val="accent4"/>
            </a:solidFill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809757" y="3526118"/>
            <a:ext cx="1651001" cy="1651000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82557" y="3526118"/>
            <a:ext cx="1651001" cy="1651000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082557" y="6980518"/>
            <a:ext cx="1651001" cy="1651000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355357" y="1798918"/>
            <a:ext cx="1651001" cy="1651000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082557" y="1798918"/>
            <a:ext cx="1651001" cy="1651000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811618" y="6980518"/>
            <a:ext cx="1651001" cy="165100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809757" y="5253318"/>
            <a:ext cx="1651001" cy="1651000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628157" y="1798918"/>
            <a:ext cx="1651001" cy="1651000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4E938-680C-0049-92C0-DB735B207A62}"/>
              </a:ext>
            </a:extLst>
          </p:cNvPr>
          <p:cNvSpPr txBox="1"/>
          <p:nvPr/>
        </p:nvSpPr>
        <p:spPr>
          <a:xfrm>
            <a:off x="814923" y="8087779"/>
            <a:ext cx="3299777" cy="1087477"/>
          </a:xfrm>
          <a:prstGeom prst="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Super Timeline under ‘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bETA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’ tab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70" name="Solar Cygne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900"/>
              </a:spcBef>
              <a:defRPr sz="3420"/>
            </a:pPr>
            <a:r>
              <a:rPr dirty="0"/>
              <a:t>Solar Cygnets</a:t>
            </a:r>
          </a:p>
          <a:p>
            <a:pPr marL="1266825" lvl="2" indent="-422275" defTabSz="554990">
              <a:spcBef>
                <a:spcPts val="900"/>
              </a:spcBef>
              <a:defRPr sz="3420"/>
            </a:pPr>
            <a:r>
              <a:rPr dirty="0"/>
              <a:t>Monitoring flares, eruptions, &amp; CMEs</a:t>
            </a:r>
          </a:p>
          <a:p>
            <a:pPr marL="422275" indent="-422275" defTabSz="554990">
              <a:spcBef>
                <a:spcPts val="900"/>
              </a:spcBef>
              <a:defRPr sz="3420"/>
            </a:pPr>
            <a:r>
              <a:rPr dirty="0"/>
              <a:t>Heliosphere Cygnets</a:t>
            </a:r>
          </a:p>
          <a:p>
            <a:pPr marL="1266825" lvl="2" indent="-422275" defTabSz="554990">
              <a:spcBef>
                <a:spcPts val="900"/>
              </a:spcBef>
              <a:defRPr sz="3420"/>
            </a:pPr>
            <a:r>
              <a:rPr dirty="0"/>
              <a:t>Monitoring solar energetic particles, CME arrivals, and high speed stream arrivals</a:t>
            </a:r>
          </a:p>
          <a:p>
            <a:pPr marL="422275" indent="-422275" defTabSz="554990">
              <a:spcBef>
                <a:spcPts val="900"/>
              </a:spcBef>
              <a:defRPr sz="3420"/>
            </a:pPr>
            <a:r>
              <a:rPr dirty="0"/>
              <a:t>Magnetosphere Cygnets</a:t>
            </a:r>
          </a:p>
          <a:p>
            <a:pPr marL="1266825" lvl="2" indent="-422275" defTabSz="554990">
              <a:spcBef>
                <a:spcPts val="900"/>
              </a:spcBef>
              <a:defRPr sz="3420"/>
            </a:pPr>
            <a:r>
              <a:rPr dirty="0"/>
              <a:t>Monitoring geomagnetic storms, radiation belt enhancements, and magnetopause crossings</a:t>
            </a:r>
          </a:p>
          <a:p>
            <a:pPr marL="422275" indent="-422275" defTabSz="554990">
              <a:spcBef>
                <a:spcPts val="900"/>
              </a:spcBef>
              <a:defRPr sz="3420"/>
            </a:pPr>
            <a:r>
              <a:rPr dirty="0"/>
              <a:t>Demonstration </a:t>
            </a:r>
          </a:p>
          <a:p>
            <a:pPr marL="1266825" lvl="2" indent="-422275" defTabSz="554990">
              <a:spcBef>
                <a:spcPts val="900"/>
              </a:spcBef>
              <a:defRPr sz="3420"/>
            </a:pPr>
            <a:r>
              <a:rPr dirty="0"/>
              <a:t>Following the course of the June 21st 2015 CME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olar Cygnets:…"/>
          <p:cNvSpPr txBox="1">
            <a:spLocks noGrp="1"/>
          </p:cNvSpPr>
          <p:nvPr>
            <p:ph type="title"/>
          </p:nvPr>
        </p:nvSpPr>
        <p:spPr>
          <a:xfrm>
            <a:off x="1088091" y="214351"/>
            <a:ext cx="10396818" cy="11484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90727">
              <a:defRPr sz="6719"/>
            </a:pPr>
            <a:r>
              <a:rPr sz="3600" dirty="0"/>
              <a:t>Solar Cygnets: </a:t>
            </a:r>
          </a:p>
          <a:p>
            <a:pPr defTabSz="490727">
              <a:defRPr sz="6719"/>
            </a:pPr>
            <a:r>
              <a:rPr sz="3600" dirty="0"/>
              <a:t>Solar Flares</a:t>
            </a:r>
          </a:p>
        </p:txBody>
      </p:sp>
      <p:sp>
        <p:nvSpPr>
          <p:cNvPr id="173" name="GOES 0.1-0.8 nm X-rays — flares…"/>
          <p:cNvSpPr txBox="1">
            <a:spLocks noGrp="1"/>
          </p:cNvSpPr>
          <p:nvPr>
            <p:ph type="body" sz="half" idx="1"/>
          </p:nvPr>
        </p:nvSpPr>
        <p:spPr>
          <a:xfrm>
            <a:off x="513313" y="1527735"/>
            <a:ext cx="5334000" cy="6286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46888" indent="-246888" defTabSz="420624">
              <a:spcBef>
                <a:spcPts val="700"/>
              </a:spcBef>
              <a:buFont typeface="Zapf Dingbats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GOES 0.1-0.8 nm X-rays — flares</a:t>
            </a:r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Threshold: 5x10</a:t>
            </a:r>
            <a:r>
              <a:rPr baseline="31999" dirty="0"/>
              <a:t>-5</a:t>
            </a:r>
            <a:r>
              <a:rPr dirty="0"/>
              <a:t> W/m</a:t>
            </a:r>
            <a:r>
              <a:rPr baseline="31999" dirty="0"/>
              <a:t>2</a:t>
            </a:r>
            <a:r>
              <a:rPr dirty="0"/>
              <a:t> (M5.0)</a:t>
            </a:r>
          </a:p>
          <a:p>
            <a:pPr marL="246888" indent="-246888" defTabSz="420624">
              <a:spcBef>
                <a:spcPts val="700"/>
              </a:spcBef>
              <a:buFont typeface="Zapf Dingbats"/>
              <a:defRPr sz="2016"/>
            </a:pPr>
            <a:r>
              <a:rPr dirty="0"/>
              <a:t>SDO AIA imagery — flares, eruptions, &amp; coronal holes</a:t>
            </a:r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/>
            </a:pPr>
            <a:r>
              <a:rPr dirty="0"/>
              <a:t>193 </a:t>
            </a:r>
            <a:r>
              <a:rPr dirty="0" err="1"/>
              <a:t>Å</a:t>
            </a:r>
            <a:r>
              <a:rPr dirty="0"/>
              <a:t> — </a:t>
            </a:r>
            <a:r>
              <a:rPr lang="en-US" dirty="0"/>
              <a:t> 1 million Kelvin, </a:t>
            </a:r>
            <a:r>
              <a:rPr dirty="0"/>
              <a:t>EUV waves, dimming, post-eruption arcades, off limb (field lines)</a:t>
            </a:r>
            <a:r>
              <a:rPr lang="en-US" dirty="0"/>
              <a:t>, coronal holes</a:t>
            </a:r>
            <a:endParaRPr dirty="0"/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/>
            </a:pPr>
            <a:r>
              <a:rPr dirty="0"/>
              <a:t>171 </a:t>
            </a:r>
            <a:r>
              <a:rPr dirty="0" err="1"/>
              <a:t>Å</a:t>
            </a:r>
            <a:r>
              <a:rPr dirty="0"/>
              <a:t> — off limb (field lines), post-eruption arcades</a:t>
            </a:r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131 </a:t>
            </a:r>
            <a:r>
              <a:rPr dirty="0" err="1"/>
              <a:t>Å</a:t>
            </a:r>
            <a:r>
              <a:rPr dirty="0"/>
              <a:t> — flares</a:t>
            </a:r>
            <a:r>
              <a:rPr lang="en-US" dirty="0"/>
              <a:t> (10 million Kelvin)</a:t>
            </a:r>
            <a:endParaRPr dirty="0"/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/>
            </a:pPr>
            <a:r>
              <a:rPr dirty="0"/>
              <a:t>211 </a:t>
            </a:r>
            <a:r>
              <a:rPr dirty="0" err="1"/>
              <a:t>Å</a:t>
            </a:r>
            <a:r>
              <a:rPr dirty="0"/>
              <a:t> — </a:t>
            </a:r>
            <a:r>
              <a:rPr lang="en-US" dirty="0"/>
              <a:t>2 million Kelvin, active region (</a:t>
            </a:r>
            <a:r>
              <a:rPr dirty="0"/>
              <a:t>coronal holes</a:t>
            </a:r>
            <a:r>
              <a:rPr lang="en-US" dirty="0"/>
              <a:t>)</a:t>
            </a:r>
            <a:endParaRPr dirty="0"/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/>
            </a:pPr>
            <a:r>
              <a:rPr dirty="0"/>
              <a:t>304 </a:t>
            </a:r>
            <a:r>
              <a:rPr dirty="0" err="1"/>
              <a:t>Å</a:t>
            </a:r>
            <a:r>
              <a:rPr dirty="0"/>
              <a:t> — </a:t>
            </a:r>
            <a:r>
              <a:rPr lang="en-US" dirty="0"/>
              <a:t>50K kelvin, </a:t>
            </a:r>
            <a:r>
              <a:rPr dirty="0"/>
              <a:t>filaments</a:t>
            </a:r>
          </a:p>
          <a:p>
            <a:pPr marL="246888" indent="-246888" defTabSz="420624">
              <a:spcBef>
                <a:spcPts val="700"/>
              </a:spcBef>
              <a:buFont typeface="Zapf Dingbats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Magnetic Connectivity </a:t>
            </a:r>
            <a:r>
              <a:rPr dirty="0" err="1"/>
              <a:t>Solarscape</a:t>
            </a:r>
            <a:r>
              <a:rPr dirty="0"/>
              <a:t> Viewer</a:t>
            </a:r>
          </a:p>
          <a:p>
            <a:pPr marL="740664" lvl="2" indent="-246888" defTabSz="420624">
              <a:spcBef>
                <a:spcPts val="700"/>
              </a:spcBef>
              <a:buFont typeface="Zapf Dingbats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SDO backgrounds, </a:t>
            </a:r>
            <a:r>
              <a:rPr dirty="0" err="1"/>
              <a:t>lat</a:t>
            </a:r>
            <a:r>
              <a:rPr dirty="0"/>
              <a:t>/</a:t>
            </a:r>
            <a:r>
              <a:rPr dirty="0" err="1"/>
              <a:t>lon</a:t>
            </a:r>
            <a:r>
              <a:rPr dirty="0"/>
              <a:t> grid, active region labels, and magnetic connectivity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303" y="5445994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3327" y="5445994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755" y="1960348"/>
            <a:ext cx="1651000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55303" y="3703171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6500" y="1960348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97009" y="1960348"/>
            <a:ext cx="1651001" cy="16510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13327" y="3703171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A10D05-9946-0348-8C40-ADD273604049}"/>
              </a:ext>
            </a:extLst>
          </p:cNvPr>
          <p:cNvSpPr txBox="1"/>
          <p:nvPr/>
        </p:nvSpPr>
        <p:spPr>
          <a:xfrm>
            <a:off x="2653800" y="8310929"/>
            <a:ext cx="762548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 stron</a:t>
            </a:r>
            <a:r>
              <a:rPr lang="en-US" sz="2400" b="1" dirty="0">
                <a:solidFill>
                  <a:schemeClr val="tx1"/>
                </a:solidFill>
              </a:rPr>
              <a:t>g flare can exhibit signatures in all wavelengths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e.g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, the X9 class flare on 2017-09-</a:t>
            </a:r>
            <a:r>
              <a:rPr lang="en-US" sz="2400" b="1" dirty="0">
                <a:solidFill>
                  <a:schemeClr val="tx1"/>
                </a:solidFill>
              </a:rPr>
              <a:t>06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olar Cygnet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Solar Cygnets: </a:t>
            </a:r>
          </a:p>
          <a:p>
            <a:pPr defTabSz="490727">
              <a:defRPr sz="6719"/>
            </a:pPr>
            <a:r>
              <a:t>Eruptions &amp; Coronal Holes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3348" y="6683123"/>
            <a:ext cx="1651001" cy="1651001"/>
          </a:xfrm>
          <a:prstGeom prst="rect">
            <a:avLst/>
          </a:prstGeom>
          <a:ln w="762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1372" y="6683123"/>
            <a:ext cx="1651001" cy="1651001"/>
          </a:xfrm>
          <a:prstGeom prst="rect">
            <a:avLst/>
          </a:prstGeom>
          <a:ln w="762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9800" y="3197477"/>
            <a:ext cx="1651000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73348" y="4940300"/>
            <a:ext cx="1651001" cy="1651000"/>
          </a:xfrm>
          <a:prstGeom prst="rect">
            <a:avLst/>
          </a:prstGeom>
          <a:ln w="762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04545" y="3197477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15054" y="3197477"/>
            <a:ext cx="1651001" cy="1651001"/>
          </a:xfrm>
          <a:prstGeom prst="rect">
            <a:avLst/>
          </a:prstGeom>
          <a:ln w="762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31372" y="4940300"/>
            <a:ext cx="1651001" cy="1651000"/>
          </a:xfrm>
          <a:prstGeom prst="rect">
            <a:avLst/>
          </a:prstGeom>
          <a:ln w="762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</p:pic>
      <p:sp>
        <p:nvSpPr>
          <p:cNvPr id="13" name="GOES 0.1-0.8 nm X-rays — flares…">
            <a:extLst>
              <a:ext uri="{FF2B5EF4-FFF2-40B4-BE49-F238E27FC236}">
                <a16:creationId xmlns:a16="http://schemas.microsoft.com/office/drawing/2014/main" id="{667C1D8E-99DF-1443-A30A-2DF48649912C}"/>
              </a:ext>
            </a:extLst>
          </p:cNvPr>
          <p:cNvSpPr txBox="1">
            <a:spLocks/>
          </p:cNvSpPr>
          <p:nvPr/>
        </p:nvSpPr>
        <p:spPr>
          <a:xfrm>
            <a:off x="1470545" y="2643094"/>
            <a:ext cx="53340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6888" indent="-246888" defTabSz="420624" hangingPunct="1">
              <a:spcBef>
                <a:spcPts val="700"/>
              </a:spcBef>
              <a:buFont typeface="Zapf Dingbats"/>
              <a:buChar char="•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GOES 0.1-0.8 nm X-rays — flares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Threshold: 5x10</a:t>
            </a:r>
            <a:r>
              <a:rPr lang="en-US" sz="2016" b="1" baseline="31999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-5</a:t>
            </a: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 W/m</a:t>
            </a:r>
            <a:r>
              <a:rPr lang="en-US" sz="2016" b="1" baseline="31999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 (M5.0)</a:t>
            </a:r>
          </a:p>
          <a:p>
            <a:pPr marL="246888" indent="-246888" defTabSz="420624" hangingPunct="1">
              <a:spcBef>
                <a:spcPts val="700"/>
              </a:spcBef>
              <a:buFont typeface="Zapf Dingbats"/>
              <a:buChar char="•"/>
              <a:defRPr sz="2016"/>
            </a:pPr>
            <a:r>
              <a:rPr lang="en-US" sz="2016" dirty="0"/>
              <a:t>SDO AIA imagery — flares, eruptions, &amp; coronal holes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/>
            </a:pPr>
            <a:r>
              <a:rPr lang="en-US" sz="2016" dirty="0">
                <a:solidFill>
                  <a:srgbClr val="FF0000"/>
                </a:solidFill>
              </a:rPr>
              <a:t>193 </a:t>
            </a:r>
            <a:r>
              <a:rPr lang="en-US" sz="2016" dirty="0" err="1">
                <a:solidFill>
                  <a:srgbClr val="FF0000"/>
                </a:solidFill>
              </a:rPr>
              <a:t>Å</a:t>
            </a:r>
            <a:r>
              <a:rPr lang="en-US" sz="2016" dirty="0"/>
              <a:t> —  1 million Kelvin, EUV waves, dimming, post-eruption arcades, off limb (field lines), coronal holes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/>
            </a:pPr>
            <a:r>
              <a:rPr lang="en-US" sz="2016" dirty="0"/>
              <a:t>171 </a:t>
            </a:r>
            <a:r>
              <a:rPr lang="en-US" sz="2016" dirty="0" err="1"/>
              <a:t>Å</a:t>
            </a:r>
            <a:r>
              <a:rPr lang="en-US" sz="2016" dirty="0"/>
              <a:t> — off limb (field lines), post-eruption arcades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16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131 </a:t>
            </a:r>
            <a:r>
              <a:rPr lang="en-US" sz="2016" dirty="0" err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Å</a:t>
            </a:r>
            <a:r>
              <a:rPr lang="en-US" sz="2016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— flares (10 million Kelvin)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/>
            </a:pPr>
            <a:r>
              <a:rPr lang="en-US" sz="2016" b="1" dirty="0">
                <a:solidFill>
                  <a:srgbClr val="FF0000"/>
                </a:solidFill>
              </a:rPr>
              <a:t>211 </a:t>
            </a:r>
            <a:r>
              <a:rPr lang="en-US" sz="2016" b="1" dirty="0" err="1">
                <a:solidFill>
                  <a:srgbClr val="FF0000"/>
                </a:solidFill>
              </a:rPr>
              <a:t>Å</a:t>
            </a:r>
            <a:r>
              <a:rPr lang="en-US" sz="2016" dirty="0"/>
              <a:t> — 2 million Kelvin, active region (coronal holes)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/>
            </a:pPr>
            <a:r>
              <a:rPr lang="en-US" sz="2016" dirty="0"/>
              <a:t>304 </a:t>
            </a:r>
            <a:r>
              <a:rPr lang="en-US" sz="2016" dirty="0" err="1"/>
              <a:t>Å</a:t>
            </a:r>
            <a:r>
              <a:rPr lang="en-US" sz="2016" dirty="0"/>
              <a:t> — 50K kelvin, filaments</a:t>
            </a:r>
          </a:p>
          <a:p>
            <a:pPr marL="246888" indent="-246888" defTabSz="420624" hangingPunct="1">
              <a:spcBef>
                <a:spcPts val="700"/>
              </a:spcBef>
              <a:buFont typeface="Zapf Dingbats"/>
              <a:buChar char="•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Magnetic Connectivity </a:t>
            </a:r>
            <a:r>
              <a:rPr lang="en-US" sz="2016" b="1" dirty="0" err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Solarscape</a:t>
            </a: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 Viewer</a:t>
            </a:r>
          </a:p>
          <a:p>
            <a:pPr marL="740664" lvl="2" indent="-246888" defTabSz="420624" hangingPunct="1">
              <a:spcBef>
                <a:spcPts val="700"/>
              </a:spcBef>
              <a:buFont typeface="Zapf Dingbats"/>
              <a:buChar char="•"/>
              <a:defRPr sz="2016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SDO backgrounds, </a:t>
            </a:r>
            <a:r>
              <a:rPr lang="en-US" sz="2016" b="1" dirty="0" err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lat</a:t>
            </a: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lang="en-US" sz="2016" b="1" dirty="0" err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lon</a:t>
            </a:r>
            <a:r>
              <a:rPr lang="en-US" sz="2016"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 grid, active region labels, and magnetic connectivity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olar Cygnets:…"/>
          <p:cNvSpPr txBox="1">
            <a:spLocks noGrp="1"/>
          </p:cNvSpPr>
          <p:nvPr>
            <p:ph type="title"/>
          </p:nvPr>
        </p:nvSpPr>
        <p:spPr>
          <a:xfrm>
            <a:off x="429926" y="444500"/>
            <a:ext cx="11600709" cy="13843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90727">
              <a:defRPr sz="6719"/>
            </a:pPr>
            <a:r>
              <a:rPr sz="4000" dirty="0"/>
              <a:t>Solar Cygnets:</a:t>
            </a:r>
          </a:p>
          <a:p>
            <a:pPr defTabSz="490727">
              <a:defRPr sz="6719"/>
            </a:pPr>
            <a:r>
              <a:rPr sz="4000" dirty="0"/>
              <a:t>Coronal Mass Ejections (CMEs)</a:t>
            </a:r>
          </a:p>
        </p:txBody>
      </p:sp>
      <p:sp>
        <p:nvSpPr>
          <p:cNvPr id="193" name="SOHO LASCO C2 &amp; 3 imagery — CMEs…"/>
          <p:cNvSpPr txBox="1">
            <a:spLocks noGrp="1"/>
          </p:cNvSpPr>
          <p:nvPr>
            <p:ph type="body" sz="half" idx="1"/>
          </p:nvPr>
        </p:nvSpPr>
        <p:spPr>
          <a:xfrm>
            <a:off x="719416" y="2209052"/>
            <a:ext cx="5735171" cy="650464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60604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SOHO LASCO C2 &amp; 3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C2 — 1.5 to 6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C3 — 3.</a:t>
            </a:r>
            <a:r>
              <a:rPr lang="en-US" dirty="0"/>
              <a:t>7</a:t>
            </a:r>
            <a:r>
              <a:rPr dirty="0"/>
              <a:t> to ~30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Threshold: measured &gt;=500 km/s and modeled to impact Earth OR measured &gt;= 800 km/s and modeled to impact other location</a:t>
            </a:r>
            <a:endParaRPr lang="en-US" dirty="0"/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rgbClr val="C00000"/>
                </a:solidFill>
              </a:rPr>
              <a:t>Any CME heading towards Parker Solar Probe</a:t>
            </a:r>
            <a:r>
              <a:rPr dirty="0">
                <a:solidFill>
                  <a:srgbClr val="C00000"/>
                </a:solidFill>
              </a:rPr>
              <a:t> 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STEREO A EUVI 195 </a:t>
            </a:r>
            <a:r>
              <a:rPr dirty="0" err="1"/>
              <a:t>Å</a:t>
            </a:r>
            <a:r>
              <a:rPr dirty="0"/>
              <a:t> imagery — flares, eruptions, &amp; coronal holes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STEREO A COR2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Threshold: measured &gt;=500 km/s and modeled to impact Earth OR measured &gt;= 800 km/s and modeled to impact other location</a:t>
            </a:r>
            <a:endParaRPr lang="en-US" dirty="0"/>
          </a:p>
          <a:p>
            <a:pPr marL="781811" lvl="2" indent="-260604" defTabSz="443991">
              <a:spcBef>
                <a:spcPts val="700"/>
              </a:spcBef>
              <a:buFont typeface="Zapf Dingbats"/>
              <a:buChar char="•"/>
              <a:defRPr sz="2128"/>
            </a:pPr>
            <a:r>
              <a:rPr lang="en-US" dirty="0">
                <a:solidFill>
                  <a:srgbClr val="C00000"/>
                </a:solidFill>
              </a:rPr>
              <a:t>Any CME heading towards Parker Solar Probe </a:t>
            </a:r>
            <a:endParaRPr dirty="0"/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u="sng" dirty="0">
                <a:hlinkClick r:id="rId2"/>
              </a:rPr>
              <a:t>www.SolarMonitor.org</a:t>
            </a:r>
            <a:r>
              <a:rPr dirty="0"/>
              <a:t> (not on </a:t>
            </a:r>
            <a:r>
              <a:rPr dirty="0" err="1"/>
              <a:t>iSWA</a:t>
            </a:r>
            <a:r>
              <a:rPr dirty="0"/>
              <a:t>)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 err="1"/>
              <a:t>lat</a:t>
            </a:r>
            <a:r>
              <a:rPr dirty="0"/>
              <a:t>/</a:t>
            </a:r>
            <a:r>
              <a:rPr dirty="0" err="1"/>
              <a:t>lon</a:t>
            </a:r>
            <a:r>
              <a:rPr dirty="0"/>
              <a:t> grid and active regions 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5526" y="578558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4073" y="578558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4073" y="4018810"/>
            <a:ext cx="1651001" cy="1651001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65526" y="4018810"/>
            <a:ext cx="1651001" cy="1651001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olar Cygnets:…"/>
          <p:cNvSpPr txBox="1">
            <a:spLocks noGrp="1"/>
          </p:cNvSpPr>
          <p:nvPr>
            <p:ph type="title"/>
          </p:nvPr>
        </p:nvSpPr>
        <p:spPr>
          <a:xfrm>
            <a:off x="952500" y="157630"/>
            <a:ext cx="10558182" cy="133051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90727">
              <a:defRPr sz="6719"/>
            </a:pPr>
            <a:r>
              <a:rPr sz="4000" dirty="0"/>
              <a:t>Solar Cygnets:</a:t>
            </a:r>
          </a:p>
          <a:p>
            <a:pPr defTabSz="490727">
              <a:defRPr sz="6719"/>
            </a:pPr>
            <a:r>
              <a:rPr sz="4000" dirty="0"/>
              <a:t>STEREO-A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5526" y="5785589"/>
            <a:ext cx="1651001" cy="1651001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4073" y="5785589"/>
            <a:ext cx="1651001" cy="1651001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4073" y="4018810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5526" y="4018810"/>
            <a:ext cx="1651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OHO LASCO C2 &amp; 3 imagery — CMEs…">
            <a:extLst>
              <a:ext uri="{FF2B5EF4-FFF2-40B4-BE49-F238E27FC236}">
                <a16:creationId xmlns:a16="http://schemas.microsoft.com/office/drawing/2014/main" id="{55E5AB41-5613-1442-8BE6-0C89F8AC1F6C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719416" y="2209052"/>
            <a:ext cx="5735171" cy="650464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60604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SOHO LASCO C2 &amp; 3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C2 — 1.5 to 6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C3 — 3.</a:t>
            </a:r>
            <a:r>
              <a:rPr lang="en-US" dirty="0">
                <a:solidFill>
                  <a:schemeClr val="tx1"/>
                </a:solidFill>
              </a:rPr>
              <a:t>7</a:t>
            </a:r>
            <a:r>
              <a:rPr dirty="0">
                <a:solidFill>
                  <a:schemeClr val="tx1"/>
                </a:solidFill>
              </a:rPr>
              <a:t> to ~30 solar radii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Threshold: measured &gt;=500 km/s and modeled to impact Earth OR measured &gt;= 800 km/s and modeled to impact other location</a:t>
            </a:r>
            <a:endParaRPr lang="en-US" dirty="0">
              <a:solidFill>
                <a:schemeClr val="tx1"/>
              </a:solidFill>
            </a:endParaRP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chemeClr val="tx1"/>
                </a:solidFill>
              </a:rPr>
              <a:t>Any CME heading towards Parker Solar Probe</a:t>
            </a:r>
            <a:r>
              <a:rPr dirty="0">
                <a:solidFill>
                  <a:schemeClr val="tx1"/>
                </a:solidFill>
              </a:rPr>
              <a:t> 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STEREO A EUVI 195 </a:t>
            </a:r>
            <a:r>
              <a:rPr dirty="0" err="1"/>
              <a:t>Å</a:t>
            </a:r>
            <a:r>
              <a:rPr dirty="0"/>
              <a:t> imagery — flares, eruptions, &amp; coronal holes</a:t>
            </a: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/>
              <a:t>STEREO A COR2 imagery — CMEs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b="1" dirty="0">
                <a:solidFill>
                  <a:srgbClr val="FF0000"/>
                </a:solidFill>
              </a:rPr>
              <a:t>Threshold: measured &gt;=500 km/s and modeled to impact Earth OR measured &gt;= 800 km/s and modeled to impact other location</a:t>
            </a:r>
            <a:endParaRPr lang="en-US" b="1" dirty="0">
              <a:solidFill>
                <a:srgbClr val="FF0000"/>
              </a:solidFill>
            </a:endParaRPr>
          </a:p>
          <a:p>
            <a:pPr marL="781811" lvl="2" indent="-260604" defTabSz="443991">
              <a:spcBef>
                <a:spcPts val="700"/>
              </a:spcBef>
              <a:buFont typeface="Zapf Dingbats"/>
              <a:buChar char="•"/>
              <a:defRPr sz="2128"/>
            </a:pPr>
            <a:r>
              <a:rPr lang="en-US" b="1" dirty="0">
                <a:solidFill>
                  <a:srgbClr val="FF0000"/>
                </a:solidFill>
              </a:rPr>
              <a:t>Any CME heading towards Parker Solar Probe </a:t>
            </a:r>
            <a:endParaRPr b="1" dirty="0">
              <a:solidFill>
                <a:srgbClr val="FF0000"/>
              </a:solidFill>
            </a:endParaRPr>
          </a:p>
          <a:p>
            <a:pPr marL="260604" indent="-260604" defTabSz="443991">
              <a:spcBef>
                <a:spcPts val="700"/>
              </a:spcBef>
              <a:buFont typeface="Zapf Dingbats"/>
              <a:defRPr sz="2128"/>
            </a:pPr>
            <a:r>
              <a:rPr u="sng" dirty="0">
                <a:hlinkClick r:id="rId6"/>
              </a:rPr>
              <a:t>www.SolarMonitor.org</a:t>
            </a:r>
            <a:r>
              <a:rPr dirty="0"/>
              <a:t> (not on </a:t>
            </a:r>
            <a:r>
              <a:rPr dirty="0" err="1"/>
              <a:t>iSWA</a:t>
            </a:r>
            <a:r>
              <a:rPr dirty="0"/>
              <a:t>)</a:t>
            </a:r>
          </a:p>
          <a:p>
            <a:pPr marL="781811" lvl="2" indent="-260604" defTabSz="443991">
              <a:spcBef>
                <a:spcPts val="700"/>
              </a:spcBef>
              <a:buFont typeface="Zapf Dingbats"/>
              <a:defRPr sz="2128"/>
            </a:pPr>
            <a:r>
              <a:rPr dirty="0" err="1"/>
              <a:t>lat</a:t>
            </a:r>
            <a:r>
              <a:rPr dirty="0"/>
              <a:t>/</a:t>
            </a:r>
            <a:r>
              <a:rPr dirty="0" err="1"/>
              <a:t>lon</a:t>
            </a:r>
            <a:r>
              <a:rPr dirty="0"/>
              <a:t> grid and active regions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1364</Words>
  <Application>Microsoft Macintosh PowerPoint</Application>
  <PresentationFormat>Custom</PresentationFormat>
  <Paragraphs>170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Zapf Dingbats</vt:lpstr>
      <vt:lpstr>Helvetica</vt:lpstr>
      <vt:lpstr>Helvetica Light</vt:lpstr>
      <vt:lpstr>Helvetica Neue</vt:lpstr>
      <vt:lpstr>White</vt:lpstr>
      <vt:lpstr>Monitoring Space Weather with iSWA</vt:lpstr>
      <vt:lpstr>Introduction Monitoring Space Weather with iSWA</vt:lpstr>
      <vt:lpstr>Introduction iSWA Imagers</vt:lpstr>
      <vt:lpstr>Introduction iSWA Graphs/Timelines</vt:lpstr>
      <vt:lpstr>Outline</vt:lpstr>
      <vt:lpstr>Solar Cygnets:  Solar Flares</vt:lpstr>
      <vt:lpstr>Solar Cygnets:  Eruptions &amp; Coronal Holes</vt:lpstr>
      <vt:lpstr>Solar Cygnets: Coronal Mass Ejections (CMEs)</vt:lpstr>
      <vt:lpstr>Solar Cygnets: STEREO-A</vt:lpstr>
      <vt:lpstr>Solar Cygnets: STEREO-A</vt:lpstr>
      <vt:lpstr>Heliosphere Cygnets: Solar Energetic Particles</vt:lpstr>
      <vt:lpstr>Heliosphere Cygnets: Interplanetary Shocks/Arrivals</vt:lpstr>
      <vt:lpstr>Magnetosphere Cygnets: Geomagnetic Storms</vt:lpstr>
      <vt:lpstr>Magnetosphere Cygnets: Radiation Belt Enhancement</vt:lpstr>
      <vt:lpstr>Magnetosphere Cygnets: Magnetopause Crossing</vt:lpstr>
      <vt:lpstr>Other Useful Cygnets</vt:lpstr>
      <vt:lpstr>Other Useful Cygnets</vt:lpstr>
      <vt:lpstr>Activities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Space Weather with iSWA</dc:title>
  <cp:lastModifiedBy>Yihua Zheng</cp:lastModifiedBy>
  <cp:revision>33</cp:revision>
  <dcterms:modified xsi:type="dcterms:W3CDTF">2019-05-17T17:08:29Z</dcterms:modified>
</cp:coreProperties>
</file>