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70"/>
  </p:notesMasterIdLst>
  <p:sldIdLst>
    <p:sldId id="403" r:id="rId2"/>
    <p:sldId id="570" r:id="rId3"/>
    <p:sldId id="513" r:id="rId4"/>
    <p:sldId id="377" r:id="rId5"/>
    <p:sldId id="385" r:id="rId6"/>
    <p:sldId id="384" r:id="rId7"/>
    <p:sldId id="383" r:id="rId8"/>
    <p:sldId id="571" r:id="rId9"/>
    <p:sldId id="575" r:id="rId10"/>
    <p:sldId id="477" r:id="rId11"/>
    <p:sldId id="386" r:id="rId12"/>
    <p:sldId id="412" r:id="rId13"/>
    <p:sldId id="485" r:id="rId14"/>
    <p:sldId id="381" r:id="rId15"/>
    <p:sldId id="413" r:id="rId16"/>
    <p:sldId id="475" r:id="rId17"/>
    <p:sldId id="492" r:id="rId18"/>
    <p:sldId id="257" r:id="rId19"/>
    <p:sldId id="390" r:id="rId20"/>
    <p:sldId id="416" r:id="rId21"/>
    <p:sldId id="421" r:id="rId22"/>
    <p:sldId id="418" r:id="rId23"/>
    <p:sldId id="476" r:id="rId24"/>
    <p:sldId id="258" r:id="rId25"/>
    <p:sldId id="268" r:id="rId26"/>
    <p:sldId id="300" r:id="rId27"/>
    <p:sldId id="264" r:id="rId28"/>
    <p:sldId id="265" r:id="rId29"/>
    <p:sldId id="287" r:id="rId30"/>
    <p:sldId id="491" r:id="rId31"/>
    <p:sldId id="493" r:id="rId32"/>
    <p:sldId id="467" r:id="rId33"/>
    <p:sldId id="393" r:id="rId34"/>
    <p:sldId id="576" r:id="rId35"/>
    <p:sldId id="328" r:id="rId36"/>
    <p:sldId id="394" r:id="rId37"/>
    <p:sldId id="522" r:id="rId38"/>
    <p:sldId id="267" r:id="rId39"/>
    <p:sldId id="568" r:id="rId40"/>
    <p:sldId id="365" r:id="rId41"/>
    <p:sldId id="478" r:id="rId42"/>
    <p:sldId id="472" r:id="rId43"/>
    <p:sldId id="521" r:id="rId44"/>
    <p:sldId id="437" r:id="rId45"/>
    <p:sldId id="577" r:id="rId46"/>
    <p:sldId id="495" r:id="rId47"/>
    <p:sldId id="480" r:id="rId48"/>
    <p:sldId id="405" r:id="rId49"/>
    <p:sldId id="482" r:id="rId50"/>
    <p:sldId id="515" r:id="rId51"/>
    <p:sldId id="422" r:id="rId52"/>
    <p:sldId id="423" r:id="rId53"/>
    <p:sldId id="424" r:id="rId54"/>
    <p:sldId id="427" r:id="rId55"/>
    <p:sldId id="428" r:id="rId56"/>
    <p:sldId id="444" r:id="rId57"/>
    <p:sldId id="404" r:id="rId58"/>
    <p:sldId id="466" r:id="rId59"/>
    <p:sldId id="484" r:id="rId60"/>
    <p:sldId id="483" r:id="rId61"/>
    <p:sldId id="520" r:id="rId62"/>
    <p:sldId id="429" r:id="rId63"/>
    <p:sldId id="432" r:id="rId64"/>
    <p:sldId id="433" r:id="rId65"/>
    <p:sldId id="526" r:id="rId66"/>
    <p:sldId id="435" r:id="rId67"/>
    <p:sldId id="470" r:id="rId68"/>
    <p:sldId id="578"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5"/>
    <p:restoredTop sz="94664"/>
  </p:normalViewPr>
  <p:slideViewPr>
    <p:cSldViewPr snapToGrid="0" snapToObjects="1">
      <p:cViewPr varScale="1">
        <p:scale>
          <a:sx n="134" d="100"/>
          <a:sy n="134" d="100"/>
        </p:scale>
        <p:origin x="200" y="17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F6F9E4-6594-EC40-9771-84FABFFD6C26}" type="datetimeFigureOut">
              <a:rPr lang="en-US" smtClean="0"/>
              <a:t>6/5/18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F3F5B-3FD2-AB4C-AA97-B3CA26EDBA68}" type="slidenum">
              <a:rPr lang="en-US" smtClean="0"/>
              <a:t>‹#›</a:t>
            </a:fld>
            <a:endParaRPr lang="en-US"/>
          </a:p>
        </p:txBody>
      </p:sp>
    </p:spTree>
    <p:extLst>
      <p:ext uri="{BB962C8B-B14F-4D97-AF65-F5344CB8AC3E}">
        <p14:creationId xmlns:p14="http://schemas.microsoft.com/office/powerpoint/2010/main" val="3918358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F4F426B-BC1A-6241-B204-DE5BF6E425BB}" type="slidenum">
              <a:rPr lang="en-US" sz="1200"/>
              <a:pPr/>
              <a:t>18</a:t>
            </a:fld>
            <a:endParaRPr lang="en-US" sz="1200"/>
          </a:p>
        </p:txBody>
      </p:sp>
      <p:sp>
        <p:nvSpPr>
          <p:cNvPr id="115715" name="Rectangle 2"/>
          <p:cNvSpPr>
            <a:spLocks noGrp="1" noRot="1" noChangeAspect="1" noChangeArrowheads="1"/>
          </p:cNvSpPr>
          <p:nvPr>
            <p:ph type="sldImg"/>
          </p:nvPr>
        </p:nvSpPr>
        <p:spPr>
          <a:xfrm>
            <a:off x="1141413" y="687388"/>
            <a:ext cx="4572000" cy="3429000"/>
          </a:xfrm>
          <a:solidFill>
            <a:srgbClr val="FFFFFF"/>
          </a:solidFill>
          <a:ln/>
        </p:spPr>
      </p:sp>
      <p:sp>
        <p:nvSpPr>
          <p:cNvPr id="115716" name="Rectangle 3"/>
          <p:cNvSpPr>
            <a:spLocks noGrp="1" noChangeArrowheads="1"/>
          </p:cNvSpPr>
          <p:nvPr>
            <p:ph type="body" idx="1"/>
          </p:nvPr>
        </p:nvSpPr>
        <p:spPr>
          <a:xfrm>
            <a:off x="912813" y="4346575"/>
            <a:ext cx="5032375" cy="41100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625154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instruments high time resolution (1 s/sec is nominal or 8 km spatial scale.)</a:t>
            </a:r>
            <a:endParaRPr lang="en-US" dirty="0"/>
          </a:p>
        </p:txBody>
      </p:sp>
      <p:sp>
        <p:nvSpPr>
          <p:cNvPr id="4" name="Slide Number Placeholder 3"/>
          <p:cNvSpPr>
            <a:spLocks noGrp="1"/>
          </p:cNvSpPr>
          <p:nvPr>
            <p:ph type="sldNum" sz="quarter" idx="10"/>
          </p:nvPr>
        </p:nvSpPr>
        <p:spPr/>
        <p:txBody>
          <a:bodyPr/>
          <a:lstStyle/>
          <a:p>
            <a:fld id="{5B546A6E-E640-4F41-9EE5-F172F4F11960}" type="slidenum">
              <a:rPr lang="en-US" smtClean="0"/>
              <a:pPr/>
              <a:t>56</a:t>
            </a:fld>
            <a:endParaRPr lang="en-US"/>
          </a:p>
        </p:txBody>
      </p:sp>
    </p:spTree>
    <p:extLst>
      <p:ext uri="{BB962C8B-B14F-4D97-AF65-F5344CB8AC3E}">
        <p14:creationId xmlns:p14="http://schemas.microsoft.com/office/powerpoint/2010/main" val="589421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3F14E2-BDCC-514B-A1AE-560A3341DC16}" type="slidenum">
              <a:rPr lang="en-US" smtClean="0"/>
              <a:pPr/>
              <a:t>57</a:t>
            </a:fld>
            <a:endParaRPr lang="en-US"/>
          </a:p>
        </p:txBody>
      </p:sp>
    </p:spTree>
    <p:extLst>
      <p:ext uri="{BB962C8B-B14F-4D97-AF65-F5344CB8AC3E}">
        <p14:creationId xmlns:p14="http://schemas.microsoft.com/office/powerpoint/2010/main" val="3059374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1A94D9-AEEE-8644-AD49-B2F8EC65119A}" type="slidenum">
              <a:rPr lang="en-US">
                <a:ea typeface="ＭＳ Ｐゴシック" charset="-128"/>
                <a:cs typeface="ＭＳ Ｐゴシック" charset="-128"/>
              </a:rPr>
              <a:pPr fontAlgn="base">
                <a:spcBef>
                  <a:spcPct val="0"/>
                </a:spcBef>
                <a:spcAft>
                  <a:spcPct val="0"/>
                </a:spcAft>
                <a:defRPr/>
              </a:pPr>
              <a:t>58</a:t>
            </a:fld>
            <a:endParaRPr lang="en-US">
              <a:ea typeface="ＭＳ Ｐゴシック" charset="-128"/>
              <a:cs typeface="ＭＳ Ｐゴシック" charset="-128"/>
            </a:endParaRPr>
          </a:p>
        </p:txBody>
      </p:sp>
      <p:sp>
        <p:nvSpPr>
          <p:cNvPr id="74755" name="Rectangle 2"/>
          <p:cNvSpPr>
            <a:spLocks noGrp="1" noRot="1" noChangeAspect="1" noChangeArrowheads="1"/>
          </p:cNvSpPr>
          <p:nvPr>
            <p:ph type="sldImg"/>
          </p:nvPr>
        </p:nvSpPr>
        <p:spPr bwMode="auto">
          <a:xfrm>
            <a:off x="1174750" y="676275"/>
            <a:ext cx="4700588" cy="3525838"/>
          </a:xfrm>
          <a:solidFill>
            <a:srgbClr val="FFFFFF"/>
          </a:solidFill>
          <a:ln>
            <a:solidFill>
              <a:srgbClr val="000000"/>
            </a:solidFill>
            <a:miter lim="800000"/>
            <a:headEnd/>
            <a:tailEnd/>
          </a:ln>
        </p:spPr>
      </p:sp>
      <p:sp>
        <p:nvSpPr>
          <p:cNvPr id="74756" name="Rectangle 3"/>
          <p:cNvSpPr>
            <a:spLocks noGrp="1" noChangeArrowheads="1"/>
          </p:cNvSpPr>
          <p:nvPr>
            <p:ph type="body" idx="1"/>
          </p:nvPr>
        </p:nvSpPr>
        <p:spPr bwMode="auto">
          <a:xfrm>
            <a:off x="927100" y="4427538"/>
            <a:ext cx="5191125" cy="4205287"/>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690383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128"/>
                <a:cs typeface="+mn-cs"/>
              </a:rPr>
              <a:t>What is the global neutral circulation pattern and how does it change in response to </a:t>
            </a:r>
            <a:r>
              <a:rPr lang="en-US" sz="1200" kern="1200" dirty="0" err="1">
                <a:solidFill>
                  <a:schemeClr val="tx1"/>
                </a:solidFill>
                <a:effectLst/>
                <a:latin typeface="+mn-lt"/>
                <a:ea typeface="ＭＳ Ｐゴシック" charset="-128"/>
                <a:cs typeface="+mn-cs"/>
              </a:rPr>
              <a:t>magnetospheric</a:t>
            </a:r>
            <a:r>
              <a:rPr lang="en-US" sz="1200" kern="1200" dirty="0">
                <a:solidFill>
                  <a:schemeClr val="tx1"/>
                </a:solidFill>
                <a:effectLst/>
                <a:latin typeface="+mn-lt"/>
                <a:ea typeface="ＭＳ Ｐゴシック" charset="-128"/>
                <a:cs typeface="+mn-cs"/>
              </a:rPr>
              <a:t> forcing?</a:t>
            </a:r>
          </a:p>
          <a:p>
            <a:r>
              <a:rPr lang="en-US" sz="1200" kern="1200" dirty="0">
                <a:solidFill>
                  <a:schemeClr val="tx1"/>
                </a:solidFill>
                <a:effectLst/>
                <a:latin typeface="+mn-lt"/>
                <a:ea typeface="ＭＳ Ｐゴシック" charset="-128"/>
                <a:cs typeface="+mn-cs"/>
              </a:rPr>
              <a:t>What are the coupling time constants and how do they depend on thermosphere and ionosphere state and past forcing?</a:t>
            </a:r>
          </a:p>
          <a:p>
            <a:r>
              <a:rPr lang="en-US" sz="1200" kern="1200" dirty="0">
                <a:solidFill>
                  <a:schemeClr val="tx1"/>
                </a:solidFill>
                <a:effectLst/>
                <a:latin typeface="+mn-lt"/>
                <a:ea typeface="ＭＳ Ｐゴシック" charset="-128"/>
                <a:cs typeface="+mn-cs"/>
              </a:rPr>
              <a:t>What is the contribution of small and medium scale, and short-lived (minutes to hour) energy inputs to the total energy budget?</a:t>
            </a:r>
          </a:p>
          <a:p>
            <a:r>
              <a:rPr lang="en-US" sz="1200" kern="1200" dirty="0">
                <a:solidFill>
                  <a:schemeClr val="tx1"/>
                </a:solidFill>
                <a:effectLst/>
                <a:latin typeface="+mn-lt"/>
                <a:ea typeface="ＭＳ Ｐゴシック" charset="-128"/>
                <a:cs typeface="+mn-cs"/>
              </a:rPr>
              <a:t>What are the feedback mechanisms (modified conductivity, neutral flywheel, etc.) that feed back to the magnetosphere?</a:t>
            </a:r>
          </a:p>
          <a:p>
            <a:endParaRPr lang="en-US" dirty="0"/>
          </a:p>
        </p:txBody>
      </p:sp>
      <p:sp>
        <p:nvSpPr>
          <p:cNvPr id="4" name="Slide Number Placeholder 3"/>
          <p:cNvSpPr>
            <a:spLocks noGrp="1"/>
          </p:cNvSpPr>
          <p:nvPr>
            <p:ph type="sldNum" sz="quarter" idx="10"/>
          </p:nvPr>
        </p:nvSpPr>
        <p:spPr/>
        <p:txBody>
          <a:bodyPr/>
          <a:lstStyle/>
          <a:p>
            <a:fld id="{5B546A6E-E640-4F41-9EE5-F172F4F11960}" type="slidenum">
              <a:rPr lang="en-US" smtClean="0"/>
              <a:pPr/>
              <a:t>61</a:t>
            </a:fld>
            <a:endParaRPr lang="en-US"/>
          </a:p>
        </p:txBody>
      </p:sp>
    </p:spTree>
    <p:extLst>
      <p:ext uri="{BB962C8B-B14F-4D97-AF65-F5344CB8AC3E}">
        <p14:creationId xmlns:p14="http://schemas.microsoft.com/office/powerpoint/2010/main" val="1333578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instruments</a:t>
            </a:r>
            <a:r>
              <a:rPr lang="en-US" baseline="0" dirty="0"/>
              <a:t> observe at mid and low latitudes</a:t>
            </a:r>
          </a:p>
          <a:p>
            <a:endParaRPr lang="en-US" baseline="0" dirty="0"/>
          </a:p>
          <a:p>
            <a:r>
              <a:rPr lang="en-US" baseline="0" dirty="0"/>
              <a:t>Chose to highlight storm effects (mention ITSP)</a:t>
            </a:r>
          </a:p>
          <a:p>
            <a:endParaRPr lang="en-US" baseline="0" dirty="0"/>
          </a:p>
          <a:p>
            <a:r>
              <a:rPr lang="en-US" baseline="0" dirty="0"/>
              <a:t>Also, need to know what’s going during quiet times!  Neutral wind and ion drift patterns</a:t>
            </a:r>
            <a:endParaRPr lang="en-US" dirty="0"/>
          </a:p>
        </p:txBody>
      </p:sp>
      <p:sp>
        <p:nvSpPr>
          <p:cNvPr id="4" name="Slide Number Placeholder 3"/>
          <p:cNvSpPr>
            <a:spLocks noGrp="1"/>
          </p:cNvSpPr>
          <p:nvPr>
            <p:ph type="sldNum" sz="quarter" idx="10"/>
          </p:nvPr>
        </p:nvSpPr>
        <p:spPr/>
        <p:txBody>
          <a:bodyPr/>
          <a:lstStyle/>
          <a:p>
            <a:fld id="{5B546A6E-E640-4F41-9EE5-F172F4F11960}" type="slidenum">
              <a:rPr lang="en-US" smtClean="0"/>
              <a:pPr/>
              <a:t>65</a:t>
            </a:fld>
            <a:endParaRPr lang="en-US"/>
          </a:p>
        </p:txBody>
      </p:sp>
    </p:spTree>
    <p:extLst>
      <p:ext uri="{BB962C8B-B14F-4D97-AF65-F5344CB8AC3E}">
        <p14:creationId xmlns:p14="http://schemas.microsoft.com/office/powerpoint/2010/main" val="852963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11BE28-04A3-164A-9DB8-FF2677F97C97}" type="slidenum">
              <a:rPr lang="en-US" altLang="en-US"/>
              <a:pPr/>
              <a:t>67</a:t>
            </a:fld>
            <a:endParaRPr lang="en-US" altLang="en-US"/>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27703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E88543-0305-114A-87CD-0F7799CEB3D5}" type="slidenum">
              <a:rPr lang="en-US"/>
              <a:pPr/>
              <a:t>24</a:t>
            </a:fld>
            <a:endParaRPr lang="en-US"/>
          </a:p>
        </p:txBody>
      </p:sp>
      <p:sp>
        <p:nvSpPr>
          <p:cNvPr id="737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372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0603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B5B14F-206D-3843-B780-EA419F6A8BD8}" type="slidenum">
              <a:rPr lang="en-US"/>
              <a:pPr/>
              <a:t>29</a:t>
            </a:fld>
            <a:endParaRPr lang="en-US"/>
          </a:p>
        </p:txBody>
      </p:sp>
      <p:sp>
        <p:nvSpPr>
          <p:cNvPr id="742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4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84039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BAE4803-AE18-384A-90F7-1F2D4EBCE690}" type="slidenum">
              <a:rPr lang="en-US" sz="1200"/>
              <a:pPr/>
              <a:t>33</a:t>
            </a:fld>
            <a:endParaRPr lang="en-US" sz="1200"/>
          </a:p>
        </p:txBody>
      </p:sp>
      <p:sp>
        <p:nvSpPr>
          <p:cNvPr id="64515" name="Rectangle 2"/>
          <p:cNvSpPr>
            <a:spLocks noGrp="1" noRot="1" noChangeAspect="1" noChangeArrowheads="1"/>
          </p:cNvSpPr>
          <p:nvPr>
            <p:ph type="sldImg"/>
          </p:nvPr>
        </p:nvSpPr>
        <p:spPr>
          <a:xfrm>
            <a:off x="1133475" y="665163"/>
            <a:ext cx="4616450" cy="3462337"/>
          </a:xfrm>
          <a:solidFill>
            <a:srgbClr val="FFFFFF"/>
          </a:solidFill>
          <a:ln/>
        </p:spPr>
      </p:sp>
      <p:sp>
        <p:nvSpPr>
          <p:cNvPr id="64516" name="Rectangle 3"/>
          <p:cNvSpPr>
            <a:spLocks noGrp="1" noChangeArrowheads="1"/>
          </p:cNvSpPr>
          <p:nvPr>
            <p:ph type="body" idx="1"/>
          </p:nvPr>
        </p:nvSpPr>
        <p:spPr>
          <a:xfrm>
            <a:off x="904875" y="4349750"/>
            <a:ext cx="5070475" cy="41290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21648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BAE4803-AE18-384A-90F7-1F2D4EBCE690}" type="slidenum">
              <a:rPr lang="en-US" sz="1200"/>
              <a:pPr/>
              <a:t>36</a:t>
            </a:fld>
            <a:endParaRPr lang="en-US" sz="1200"/>
          </a:p>
        </p:txBody>
      </p:sp>
      <p:sp>
        <p:nvSpPr>
          <p:cNvPr id="64515" name="Rectangle 2"/>
          <p:cNvSpPr>
            <a:spLocks noGrp="1" noRot="1" noChangeAspect="1" noChangeArrowheads="1"/>
          </p:cNvSpPr>
          <p:nvPr>
            <p:ph type="sldImg"/>
          </p:nvPr>
        </p:nvSpPr>
        <p:spPr>
          <a:xfrm>
            <a:off x="1133475" y="665163"/>
            <a:ext cx="4616450" cy="3462337"/>
          </a:xfrm>
          <a:solidFill>
            <a:srgbClr val="FFFFFF"/>
          </a:solidFill>
          <a:ln/>
        </p:spPr>
      </p:sp>
      <p:sp>
        <p:nvSpPr>
          <p:cNvPr id="64516" name="Rectangle 3"/>
          <p:cNvSpPr>
            <a:spLocks noGrp="1" noChangeArrowheads="1"/>
          </p:cNvSpPr>
          <p:nvPr>
            <p:ph type="body" idx="1"/>
          </p:nvPr>
        </p:nvSpPr>
        <p:spPr>
          <a:xfrm>
            <a:off x="904875" y="4349750"/>
            <a:ext cx="5070475" cy="41290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18104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examples</a:t>
            </a:r>
            <a:r>
              <a:rPr lang="en-US" baseline="0" dirty="0"/>
              <a:t> of drifts and density at sunset when the ionosphere has risen above the satellite</a:t>
            </a:r>
            <a:endParaRPr lang="en-US" dirty="0"/>
          </a:p>
        </p:txBody>
      </p:sp>
      <p:sp>
        <p:nvSpPr>
          <p:cNvPr id="4" name="Slide Number Placeholder 3"/>
          <p:cNvSpPr>
            <a:spLocks noGrp="1"/>
          </p:cNvSpPr>
          <p:nvPr>
            <p:ph type="sldNum" sz="quarter" idx="10"/>
          </p:nvPr>
        </p:nvSpPr>
        <p:spPr/>
        <p:txBody>
          <a:bodyPr/>
          <a:lstStyle/>
          <a:p>
            <a:fld id="{E1B2CF94-5E4C-A641-AC90-93CC292AC51D}" type="slidenum">
              <a:rPr lang="en-US" smtClean="0"/>
              <a:t>38</a:t>
            </a:fld>
            <a:endParaRPr lang="en-US"/>
          </a:p>
        </p:txBody>
      </p:sp>
    </p:spTree>
    <p:extLst>
      <p:ext uri="{BB962C8B-B14F-4D97-AF65-F5344CB8AC3E}">
        <p14:creationId xmlns:p14="http://schemas.microsoft.com/office/powerpoint/2010/main" val="4079914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DAB7C6-39A8-B443-B997-1206AAB64AEA}" type="slidenum">
              <a:rPr lang="en-US" altLang="en-US"/>
              <a:pPr/>
              <a:t>42</a:t>
            </a:fld>
            <a:endParaRPr lang="en-US" altLang="en-US"/>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56595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3F14E2-BDCC-514B-A1AE-560A3341DC16}" type="slidenum">
              <a:rPr lang="en-US" smtClean="0"/>
              <a:pPr/>
              <a:t>43</a:t>
            </a:fld>
            <a:endParaRPr lang="en-US"/>
          </a:p>
        </p:txBody>
      </p:sp>
    </p:spTree>
    <p:extLst>
      <p:ext uri="{BB962C8B-B14F-4D97-AF65-F5344CB8AC3E}">
        <p14:creationId xmlns:p14="http://schemas.microsoft.com/office/powerpoint/2010/main" val="777790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5BAE2E-F5FD-4714-99C5-2925345F409F}" type="slidenum">
              <a:rPr lang="en-US"/>
              <a:pPr fontAlgn="base">
                <a:spcBef>
                  <a:spcPct val="0"/>
                </a:spcBef>
                <a:spcAft>
                  <a:spcPct val="0"/>
                </a:spcAft>
              </a:pPr>
              <a:t>48</a:t>
            </a:fld>
            <a:endParaRPr lang="en-US"/>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7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3696973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900A2C1-7D5A-7549-B8D0-E1609C8C9C1F}" type="datetimeFigureOut">
              <a:rPr lang="en-US" smtClean="0"/>
              <a:t>6/5/18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4EBA8-AC0B-A948-A437-2BCA5C81682C}" type="slidenum">
              <a:rPr lang="en-US" smtClean="0"/>
              <a:t>‹#›</a:t>
            </a:fld>
            <a:endParaRPr lang="en-US"/>
          </a:p>
        </p:txBody>
      </p:sp>
      <p:sp>
        <p:nvSpPr>
          <p:cNvPr id="7" name="TextBox 6">
            <a:extLst>
              <a:ext uri="{FF2B5EF4-FFF2-40B4-BE49-F238E27FC236}">
                <a16:creationId xmlns:a16="http://schemas.microsoft.com/office/drawing/2014/main" id="{D26FD90C-FEBF-2340-A62A-178F3320BC25}"/>
              </a:ext>
            </a:extLst>
          </p:cNvPr>
          <p:cNvSpPr txBox="1"/>
          <p:nvPr/>
        </p:nvSpPr>
        <p:spPr>
          <a:xfrm>
            <a:off x="1173345" y="19420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8607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00A2C1-7D5A-7549-B8D0-E1609C8C9C1F}" type="datetimeFigureOut">
              <a:rPr lang="en-US" smtClean="0"/>
              <a:t>6/5/18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4EBA8-AC0B-A948-A437-2BCA5C81682C}" type="slidenum">
              <a:rPr lang="en-US" smtClean="0"/>
              <a:t>‹#›</a:t>
            </a:fld>
            <a:endParaRPr lang="en-US"/>
          </a:p>
        </p:txBody>
      </p:sp>
    </p:spTree>
    <p:extLst>
      <p:ext uri="{BB962C8B-B14F-4D97-AF65-F5344CB8AC3E}">
        <p14:creationId xmlns:p14="http://schemas.microsoft.com/office/powerpoint/2010/main" val="690907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24785"/>
            <a:ext cx="1971675" cy="565217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524785"/>
            <a:ext cx="5800725" cy="56521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00A2C1-7D5A-7549-B8D0-E1609C8C9C1F}" type="datetimeFigureOut">
              <a:rPr lang="en-US" smtClean="0"/>
              <a:t>6/5/18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4EBA8-AC0B-A948-A437-2BCA5C81682C}" type="slidenum">
              <a:rPr lang="en-US" smtClean="0"/>
              <a:t>‹#›</a:t>
            </a:fld>
            <a:endParaRPr lang="en-US"/>
          </a:p>
        </p:txBody>
      </p:sp>
    </p:spTree>
    <p:extLst>
      <p:ext uri="{BB962C8B-B14F-4D97-AF65-F5344CB8AC3E}">
        <p14:creationId xmlns:p14="http://schemas.microsoft.com/office/powerpoint/2010/main" val="1194458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513471"/>
            <a:ext cx="7886700" cy="1177218"/>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00A2C1-7D5A-7549-B8D0-E1609C8C9C1F}" type="datetimeFigureOut">
              <a:rPr lang="en-US" smtClean="0"/>
              <a:t>6/5/18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4EBA8-AC0B-A948-A437-2BCA5C81682C}" type="slidenum">
              <a:rPr lang="en-US" smtClean="0"/>
              <a:t>‹#›</a:t>
            </a:fld>
            <a:endParaRPr lang="en-US"/>
          </a:p>
        </p:txBody>
      </p:sp>
    </p:spTree>
    <p:extLst>
      <p:ext uri="{BB962C8B-B14F-4D97-AF65-F5344CB8AC3E}">
        <p14:creationId xmlns:p14="http://schemas.microsoft.com/office/powerpoint/2010/main" val="1435548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00A2C1-7D5A-7549-B8D0-E1609C8C9C1F}" type="datetimeFigureOut">
              <a:rPr lang="en-US" smtClean="0"/>
              <a:t>6/5/18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4EBA8-AC0B-A948-A437-2BCA5C81682C}" type="slidenum">
              <a:rPr lang="en-US" smtClean="0"/>
              <a:t>‹#›</a:t>
            </a:fld>
            <a:endParaRPr lang="en-US"/>
          </a:p>
        </p:txBody>
      </p:sp>
    </p:spTree>
    <p:extLst>
      <p:ext uri="{BB962C8B-B14F-4D97-AF65-F5344CB8AC3E}">
        <p14:creationId xmlns:p14="http://schemas.microsoft.com/office/powerpoint/2010/main" val="312926913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00A2C1-7D5A-7549-B8D0-E1609C8C9C1F}" type="datetimeFigureOut">
              <a:rPr lang="en-US" smtClean="0"/>
              <a:t>6/5/18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4EBA8-AC0B-A948-A437-2BCA5C81682C}" type="slidenum">
              <a:rPr lang="en-US" smtClean="0"/>
              <a:t>‹#›</a:t>
            </a:fld>
            <a:endParaRPr lang="en-US"/>
          </a:p>
        </p:txBody>
      </p:sp>
    </p:spTree>
    <p:extLst>
      <p:ext uri="{BB962C8B-B14F-4D97-AF65-F5344CB8AC3E}">
        <p14:creationId xmlns:p14="http://schemas.microsoft.com/office/powerpoint/2010/main" val="1354809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580445"/>
            <a:ext cx="7886700" cy="1110244"/>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00A2C1-7D5A-7549-B8D0-E1609C8C9C1F}" type="datetimeFigureOut">
              <a:rPr lang="en-US" smtClean="0"/>
              <a:t>6/5/18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64EBA8-AC0B-A948-A437-2BCA5C81682C}" type="slidenum">
              <a:rPr lang="en-US" smtClean="0"/>
              <a:t>‹#›</a:t>
            </a:fld>
            <a:endParaRPr lang="en-US"/>
          </a:p>
        </p:txBody>
      </p:sp>
    </p:spTree>
    <p:extLst>
      <p:ext uri="{BB962C8B-B14F-4D97-AF65-F5344CB8AC3E}">
        <p14:creationId xmlns:p14="http://schemas.microsoft.com/office/powerpoint/2010/main" val="709840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00A2C1-7D5A-7549-B8D0-E1609C8C9C1F}" type="datetimeFigureOut">
              <a:rPr lang="en-US" smtClean="0"/>
              <a:t>6/5/18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64EBA8-AC0B-A948-A437-2BCA5C81682C}" type="slidenum">
              <a:rPr lang="en-US" smtClean="0"/>
              <a:t>‹#›</a:t>
            </a:fld>
            <a:endParaRPr lang="en-US"/>
          </a:p>
        </p:txBody>
      </p:sp>
    </p:spTree>
    <p:extLst>
      <p:ext uri="{BB962C8B-B14F-4D97-AF65-F5344CB8AC3E}">
        <p14:creationId xmlns:p14="http://schemas.microsoft.com/office/powerpoint/2010/main" val="2065053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00A2C1-7D5A-7549-B8D0-E1609C8C9C1F}" type="datetimeFigureOut">
              <a:rPr lang="en-US" smtClean="0"/>
              <a:t>6/5/18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64EBA8-AC0B-A948-A437-2BCA5C81682C}" type="slidenum">
              <a:rPr lang="en-US" smtClean="0"/>
              <a:t>‹#›</a:t>
            </a:fld>
            <a:endParaRPr lang="en-US"/>
          </a:p>
        </p:txBody>
      </p:sp>
    </p:spTree>
    <p:extLst>
      <p:ext uri="{BB962C8B-B14F-4D97-AF65-F5344CB8AC3E}">
        <p14:creationId xmlns:p14="http://schemas.microsoft.com/office/powerpoint/2010/main" val="127327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00A2C1-7D5A-7549-B8D0-E1609C8C9C1F}" type="datetimeFigureOut">
              <a:rPr lang="en-US" smtClean="0"/>
              <a:t>6/5/18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4EBA8-AC0B-A948-A437-2BCA5C81682C}" type="slidenum">
              <a:rPr lang="en-US" smtClean="0"/>
              <a:t>‹#›</a:t>
            </a:fld>
            <a:endParaRPr lang="en-US"/>
          </a:p>
        </p:txBody>
      </p:sp>
    </p:spTree>
    <p:extLst>
      <p:ext uri="{BB962C8B-B14F-4D97-AF65-F5344CB8AC3E}">
        <p14:creationId xmlns:p14="http://schemas.microsoft.com/office/powerpoint/2010/main" val="1472673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00A2C1-7D5A-7549-B8D0-E1609C8C9C1F}" type="datetimeFigureOut">
              <a:rPr lang="en-US" smtClean="0"/>
              <a:t>6/5/18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4EBA8-AC0B-A948-A437-2BCA5C81682C}" type="slidenum">
              <a:rPr lang="en-US" smtClean="0"/>
              <a:t>‹#›</a:t>
            </a:fld>
            <a:endParaRPr lang="en-US"/>
          </a:p>
        </p:txBody>
      </p:sp>
    </p:spTree>
    <p:extLst>
      <p:ext uri="{BB962C8B-B14F-4D97-AF65-F5344CB8AC3E}">
        <p14:creationId xmlns:p14="http://schemas.microsoft.com/office/powerpoint/2010/main" val="2313924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513471"/>
            <a:ext cx="7886700" cy="117721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0A2C1-7D5A-7549-B8D0-E1609C8C9C1F}" type="datetimeFigureOut">
              <a:rPr lang="en-US" smtClean="0"/>
              <a:t>6/5/18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64EBA8-AC0B-A948-A437-2BCA5C81682C}" type="slidenum">
              <a:rPr lang="en-US" smtClean="0"/>
              <a:t>‹#›</a:t>
            </a:fld>
            <a:endParaRPr lang="en-US"/>
          </a:p>
        </p:txBody>
      </p:sp>
      <p:sp>
        <p:nvSpPr>
          <p:cNvPr id="7" name="Rectangle 6">
            <a:extLst>
              <a:ext uri="{FF2B5EF4-FFF2-40B4-BE49-F238E27FC236}">
                <a16:creationId xmlns:a16="http://schemas.microsoft.com/office/drawing/2014/main" id="{DD7FC136-6CBD-B549-BDB6-BDB759BAEBC0}"/>
              </a:ext>
            </a:extLst>
          </p:cNvPr>
          <p:cNvSpPr/>
          <p:nvPr/>
        </p:nvSpPr>
        <p:spPr>
          <a:xfrm>
            <a:off x="0" y="0"/>
            <a:ext cx="9144000" cy="3939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168B97F-3DC5-A44B-A50C-3390EA7CB4C3}"/>
              </a:ext>
            </a:extLst>
          </p:cNvPr>
          <p:cNvPicPr>
            <a:picLocks noChangeAspect="1"/>
          </p:cNvPicPr>
          <p:nvPr/>
        </p:nvPicPr>
        <p:blipFill>
          <a:blip r:embed="rId13"/>
          <a:stretch>
            <a:fillRect/>
          </a:stretch>
        </p:blipFill>
        <p:spPr>
          <a:xfrm>
            <a:off x="7977133" y="29716"/>
            <a:ext cx="368930" cy="304367"/>
          </a:xfrm>
          <a:prstGeom prst="rect">
            <a:avLst/>
          </a:prstGeom>
        </p:spPr>
      </p:pic>
      <p:pic>
        <p:nvPicPr>
          <p:cNvPr id="11" name="Picture 10">
            <a:extLst>
              <a:ext uri="{FF2B5EF4-FFF2-40B4-BE49-F238E27FC236}">
                <a16:creationId xmlns:a16="http://schemas.microsoft.com/office/drawing/2014/main" id="{0ED8E5D6-4932-5D41-8FC7-04C1209ED54E}"/>
              </a:ext>
            </a:extLst>
          </p:cNvPr>
          <p:cNvPicPr>
            <a:picLocks noChangeAspect="1"/>
          </p:cNvPicPr>
          <p:nvPr/>
        </p:nvPicPr>
        <p:blipFill>
          <a:blip r:embed="rId14"/>
          <a:stretch>
            <a:fillRect/>
          </a:stretch>
        </p:blipFill>
        <p:spPr>
          <a:xfrm>
            <a:off x="8714416" y="941"/>
            <a:ext cx="363228" cy="365126"/>
          </a:xfrm>
          <a:prstGeom prst="rect">
            <a:avLst/>
          </a:prstGeom>
        </p:spPr>
      </p:pic>
      <p:pic>
        <p:nvPicPr>
          <p:cNvPr id="13" name="Picture 12">
            <a:extLst>
              <a:ext uri="{FF2B5EF4-FFF2-40B4-BE49-F238E27FC236}">
                <a16:creationId xmlns:a16="http://schemas.microsoft.com/office/drawing/2014/main" id="{C02B9232-68E2-B344-8B0E-E1503075D068}"/>
              </a:ext>
            </a:extLst>
          </p:cNvPr>
          <p:cNvPicPr>
            <a:picLocks noChangeAspect="1"/>
          </p:cNvPicPr>
          <p:nvPr/>
        </p:nvPicPr>
        <p:blipFill>
          <a:blip r:embed="rId15"/>
          <a:stretch>
            <a:fillRect/>
          </a:stretch>
        </p:blipFill>
        <p:spPr>
          <a:xfrm>
            <a:off x="8341228" y="30657"/>
            <a:ext cx="367777" cy="304367"/>
          </a:xfrm>
          <a:prstGeom prst="rect">
            <a:avLst/>
          </a:prstGeom>
        </p:spPr>
      </p:pic>
      <p:sp>
        <p:nvSpPr>
          <p:cNvPr id="14" name="TextBox 13">
            <a:extLst>
              <a:ext uri="{FF2B5EF4-FFF2-40B4-BE49-F238E27FC236}">
                <a16:creationId xmlns:a16="http://schemas.microsoft.com/office/drawing/2014/main" id="{B90DA777-5124-2B4F-BE1A-34CEB1B45138}"/>
              </a:ext>
            </a:extLst>
          </p:cNvPr>
          <p:cNvSpPr txBox="1"/>
          <p:nvPr/>
        </p:nvSpPr>
        <p:spPr>
          <a:xfrm>
            <a:off x="0" y="2092"/>
            <a:ext cx="3746612" cy="369332"/>
          </a:xfrm>
          <a:prstGeom prst="rect">
            <a:avLst/>
          </a:prstGeom>
          <a:noFill/>
        </p:spPr>
        <p:txBody>
          <a:bodyPr wrap="square" rtlCol="0">
            <a:spAutoFit/>
          </a:bodyPr>
          <a:lstStyle/>
          <a:p>
            <a:r>
              <a:rPr lang="en-US" b="1" dirty="0">
                <a:solidFill>
                  <a:schemeClr val="bg1"/>
                </a:solidFill>
              </a:rPr>
              <a:t>Space Weather</a:t>
            </a:r>
            <a:r>
              <a:rPr lang="en-US" dirty="0">
                <a:solidFill>
                  <a:schemeClr val="bg1"/>
                </a:solidFill>
              </a:rPr>
              <a:t> Bootcamp 2018</a:t>
            </a:r>
          </a:p>
        </p:txBody>
      </p:sp>
    </p:spTree>
    <p:extLst>
      <p:ext uri="{BB962C8B-B14F-4D97-AF65-F5344CB8AC3E}">
        <p14:creationId xmlns:p14="http://schemas.microsoft.com/office/powerpoint/2010/main" val="18388289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1.xml"/><Relationship Id="rId4" Type="http://schemas.openxmlformats.org/officeDocument/2006/relationships/image" Target="../media/image19.tiff"/></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tiff"/></Relationships>
</file>

<file path=ppt/slides/_rels/slide25.xml.rels><?xml version="1.0" encoding="UTF-8" standalone="yes"?>
<Relationships xmlns="http://schemas.openxmlformats.org/package/2006/relationships"><Relationship Id="rId3" Type="http://schemas.openxmlformats.org/officeDocument/2006/relationships/image" Target="file://localhost/%0AJic_1c.png%20%20%20%20%20%20%20%20%20%20%20%20%20%20%20%20%20%20%20%20%20%20%20%20%20%20%20%20%20%20%20%20%20%20%20%20%20%20%20%20%20%20%20%20%20%20%20%20%20%20%20%20%200004F13B%0CMacintosh%20HD%20%20%20%20%20%20%20%20%20%20%20%20%20%20%20%20%20%20%20BBC7F4A3"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file://localhost/%0DJicam3_25.png%20%20%20%20%20%20%20%20%20%20%20%20%20%20%20%20%20%20%20%20%20%20%20%20%20%20%20%20%20%20%20%20%20%20%20%20%20%20%20%20%20%20%20%20%20%20%20%20%20%200004F13B%0CMacintosh%20HD%20%20%20%20%20%20%20%20%20%20%20%20%20%20%20%20%20%20%20BBC7F4A3"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file://localhost/Users/robertpfaff/Desktop/VEFI:CNOFS:%20Spread-F/SPREAD-F%20ITEMS/Presentations%20(CNOFS,%20Spread%20F,%20Mis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file://localhost/Users/robertpfaff/Desktop/VEFI:CNOFS:%20Spread-F/SPREAD-F%20ITEMS/Presentations%20(CNOFS,%20Spread%20F,%20Misc.)" TargetMode="Externa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t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56.jpg"/></Relationships>
</file>

<file path=ppt/slides/_rels/slide46.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tiff"/><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3.jpg"/><Relationship Id="rId4" Type="http://schemas.openxmlformats.org/officeDocument/2006/relationships/image" Target="../media/image72.jp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4809" y="1586892"/>
            <a:ext cx="5970220" cy="954107"/>
          </a:xfrm>
          <a:prstGeom prst="rect">
            <a:avLst/>
          </a:prstGeom>
          <a:noFill/>
        </p:spPr>
        <p:txBody>
          <a:bodyPr wrap="square" rtlCol="0">
            <a:spAutoFit/>
          </a:bodyPr>
          <a:lstStyle/>
          <a:p>
            <a:pPr algn="ctr"/>
            <a:r>
              <a:rPr lang="en-US" sz="2800" dirty="0">
                <a:solidFill>
                  <a:srgbClr val="002060"/>
                </a:solidFill>
                <a:latin typeface="Arial"/>
                <a:cs typeface="Arial"/>
              </a:rPr>
              <a:t>Space Weather </a:t>
            </a:r>
          </a:p>
          <a:p>
            <a:pPr algn="ctr"/>
            <a:r>
              <a:rPr lang="en-US" sz="2800" dirty="0">
                <a:solidFill>
                  <a:srgbClr val="002060"/>
                </a:solidFill>
                <a:latin typeface="Arial"/>
                <a:cs typeface="Arial"/>
              </a:rPr>
              <a:t>In the Ionosphere</a:t>
            </a:r>
          </a:p>
        </p:txBody>
      </p:sp>
      <p:sp>
        <p:nvSpPr>
          <p:cNvPr id="10" name="TextBox 9"/>
          <p:cNvSpPr txBox="1"/>
          <p:nvPr/>
        </p:nvSpPr>
        <p:spPr>
          <a:xfrm>
            <a:off x="1678814" y="3935945"/>
            <a:ext cx="5462210" cy="707886"/>
          </a:xfrm>
          <a:prstGeom prst="rect">
            <a:avLst/>
          </a:prstGeom>
          <a:noFill/>
          <a:ln>
            <a:noFill/>
          </a:ln>
        </p:spPr>
        <p:txBody>
          <a:bodyPr wrap="square" rtlCol="0">
            <a:spAutoFit/>
          </a:bodyPr>
          <a:lstStyle/>
          <a:p>
            <a:pPr algn="ctr"/>
            <a:r>
              <a:rPr lang="en-US" sz="2000" dirty="0">
                <a:latin typeface="Arial"/>
                <a:cs typeface="Arial"/>
              </a:rPr>
              <a:t>Robert Pfaff</a:t>
            </a:r>
            <a:r>
              <a:rPr lang="en-AU" sz="2000" dirty="0">
                <a:latin typeface="Arial"/>
                <a:cs typeface="Arial"/>
              </a:rPr>
              <a:t> </a:t>
            </a:r>
            <a:endParaRPr lang="en-US" sz="2000" dirty="0">
              <a:latin typeface="Arial"/>
              <a:cs typeface="Arial"/>
            </a:endParaRPr>
          </a:p>
          <a:p>
            <a:pPr algn="ctr"/>
            <a:r>
              <a:rPr lang="en-AU" sz="2000" dirty="0">
                <a:latin typeface="Arial"/>
                <a:cs typeface="Arial"/>
              </a:rPr>
              <a:t>NASA/Goddard Space Flight </a:t>
            </a:r>
            <a:r>
              <a:rPr lang="en-AU" sz="2000" dirty="0" err="1">
                <a:latin typeface="Arial"/>
                <a:cs typeface="Arial"/>
              </a:rPr>
              <a:t>Center</a:t>
            </a:r>
            <a:r>
              <a:rPr lang="en-AU" sz="2000" dirty="0">
                <a:latin typeface="Arial"/>
                <a:cs typeface="Arial"/>
              </a:rPr>
              <a:t>, </a:t>
            </a:r>
            <a:endParaRPr lang="en-US" sz="2000" b="1" dirty="0">
              <a:latin typeface="Arial"/>
              <a:cs typeface="Arial"/>
            </a:endParaRPr>
          </a:p>
        </p:txBody>
      </p:sp>
      <p:sp>
        <p:nvSpPr>
          <p:cNvPr id="4" name="TextBox 3">
            <a:extLst>
              <a:ext uri="{FF2B5EF4-FFF2-40B4-BE49-F238E27FC236}">
                <a16:creationId xmlns:a16="http://schemas.microsoft.com/office/drawing/2014/main" id="{A0E41B11-D441-964E-89DC-E483382ED75D}"/>
              </a:ext>
            </a:extLst>
          </p:cNvPr>
          <p:cNvSpPr txBox="1"/>
          <p:nvPr/>
        </p:nvSpPr>
        <p:spPr>
          <a:xfrm>
            <a:off x="1478038" y="2468327"/>
            <a:ext cx="5970220" cy="523220"/>
          </a:xfrm>
          <a:prstGeom prst="rect">
            <a:avLst/>
          </a:prstGeom>
          <a:noFill/>
        </p:spPr>
        <p:txBody>
          <a:bodyPr wrap="square" rtlCol="0">
            <a:spAutoFit/>
          </a:bodyPr>
          <a:lstStyle/>
          <a:p>
            <a:pPr algn="ctr"/>
            <a:r>
              <a:rPr lang="en-US" sz="2800" dirty="0">
                <a:solidFill>
                  <a:srgbClr val="002060"/>
                </a:solidFill>
                <a:latin typeface="Arial"/>
                <a:cs typeface="Arial"/>
              </a:rPr>
              <a:t>and Upper Atmosphere</a:t>
            </a:r>
          </a:p>
        </p:txBody>
      </p:sp>
      <p:sp>
        <p:nvSpPr>
          <p:cNvPr id="5" name="TextBox 4">
            <a:extLst>
              <a:ext uri="{FF2B5EF4-FFF2-40B4-BE49-F238E27FC236}">
                <a16:creationId xmlns:a16="http://schemas.microsoft.com/office/drawing/2014/main" id="{958F744F-969C-8343-B970-62169276E32E}"/>
              </a:ext>
            </a:extLst>
          </p:cNvPr>
          <p:cNvSpPr txBox="1"/>
          <p:nvPr/>
        </p:nvSpPr>
        <p:spPr>
          <a:xfrm>
            <a:off x="1732043" y="5124665"/>
            <a:ext cx="5462210" cy="707886"/>
          </a:xfrm>
          <a:prstGeom prst="rect">
            <a:avLst/>
          </a:prstGeom>
          <a:noFill/>
          <a:ln>
            <a:noFill/>
          </a:ln>
        </p:spPr>
        <p:txBody>
          <a:bodyPr wrap="square" rtlCol="0">
            <a:spAutoFit/>
          </a:bodyPr>
          <a:lstStyle/>
          <a:p>
            <a:pPr algn="ctr"/>
            <a:r>
              <a:rPr lang="en-US" sz="2000" dirty="0">
                <a:latin typeface="Arial"/>
                <a:cs typeface="Arial"/>
              </a:rPr>
              <a:t>Space Weather “Bootcamp”</a:t>
            </a:r>
          </a:p>
          <a:p>
            <a:pPr algn="ctr"/>
            <a:r>
              <a:rPr lang="en-AU" sz="2000" dirty="0">
                <a:latin typeface="Arial"/>
                <a:cs typeface="Arial"/>
              </a:rPr>
              <a:t>June 6, 2018 </a:t>
            </a:r>
            <a:endParaRPr lang="en-US" sz="2000" b="1" dirty="0">
              <a:latin typeface="Arial"/>
              <a:cs typeface="Arial"/>
            </a:endParaRPr>
          </a:p>
        </p:txBody>
      </p:sp>
    </p:spTree>
    <p:extLst>
      <p:ext uri="{BB962C8B-B14F-4D97-AF65-F5344CB8AC3E}">
        <p14:creationId xmlns:p14="http://schemas.microsoft.com/office/powerpoint/2010/main" val="326830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7D9C6-8F5B-9647-A480-FE7C209CDBC1}"/>
              </a:ext>
            </a:extLst>
          </p:cNvPr>
          <p:cNvSpPr txBox="1"/>
          <p:nvPr/>
        </p:nvSpPr>
        <p:spPr>
          <a:xfrm>
            <a:off x="923925" y="1476375"/>
            <a:ext cx="7399020" cy="3785652"/>
          </a:xfrm>
          <a:prstGeom prst="rect">
            <a:avLst/>
          </a:prstGeom>
          <a:noFill/>
        </p:spPr>
        <p:txBody>
          <a:bodyPr wrap="square" rtlCol="0">
            <a:spAutoFit/>
          </a:bodyPr>
          <a:lstStyle/>
          <a:p>
            <a:pPr algn="ctr"/>
            <a:r>
              <a:rPr lang="en-US" sz="2400" dirty="0">
                <a:solidFill>
                  <a:srgbClr val="FF0000"/>
                </a:solidFill>
                <a:latin typeface="Arial" panose="020B0604020202020204" pitchFamily="34" charset="0"/>
                <a:cs typeface="Arial" panose="020B0604020202020204" pitchFamily="34" charset="0"/>
              </a:rPr>
              <a:t>Earth’s Upper Atmosphere Density  </a:t>
            </a:r>
          </a:p>
          <a:p>
            <a:pPr algn="ctr"/>
            <a:endParaRPr lang="en-US" sz="2400" dirty="0">
              <a:solidFill>
                <a:srgbClr val="FF0000"/>
              </a:solidFill>
              <a:latin typeface="Arial" panose="020B0604020202020204" pitchFamily="34" charset="0"/>
              <a:cs typeface="Arial" panose="020B0604020202020204" pitchFamily="34" charset="0"/>
              <a:sym typeface="Wingdings" pitchFamily="2" charset="2"/>
            </a:endParaRPr>
          </a:p>
          <a:p>
            <a:pPr algn="ctr"/>
            <a:r>
              <a:rPr lang="en-US" sz="2400" dirty="0">
                <a:solidFill>
                  <a:srgbClr val="FF0000"/>
                </a:solidFill>
                <a:latin typeface="Arial" panose="020B0604020202020204" pitchFamily="34" charset="0"/>
                <a:cs typeface="Arial" panose="020B0604020202020204" pitchFamily="34" charset="0"/>
                <a:sym typeface="Wingdings" pitchFamily="2" charset="2"/>
              </a:rPr>
              <a:t>  Life’s </a:t>
            </a:r>
            <a:r>
              <a:rPr lang="en-US" sz="2400" dirty="0">
                <a:solidFill>
                  <a:srgbClr val="FF0000"/>
                </a:solidFill>
                <a:latin typeface="Arial" panose="020B0604020202020204" pitchFamily="34" charset="0"/>
                <a:cs typeface="Arial" panose="020B0604020202020204" pitchFamily="34" charset="0"/>
              </a:rPr>
              <a:t>“Shield”</a:t>
            </a:r>
          </a:p>
          <a:p>
            <a:pPr algn="ctr"/>
            <a:endParaRPr lang="en-US" sz="2400" dirty="0">
              <a:solidFill>
                <a:srgbClr val="002060"/>
              </a:solidFill>
              <a:latin typeface="Arial" panose="020B0604020202020204" pitchFamily="34" charset="0"/>
              <a:cs typeface="Arial" panose="020B0604020202020204" pitchFamily="34" charset="0"/>
            </a:endParaRPr>
          </a:p>
          <a:p>
            <a:pPr algn="ctr"/>
            <a:r>
              <a:rPr lang="en-US" sz="2400" b="1" dirty="0">
                <a:solidFill>
                  <a:srgbClr val="7030A0"/>
                </a:solidFill>
                <a:latin typeface="Arial" panose="020B0604020202020204" pitchFamily="34" charset="0"/>
                <a:cs typeface="Arial" panose="020B0604020202020204" pitchFamily="34" charset="0"/>
              </a:rPr>
              <a:t>Key Space Weather variable </a:t>
            </a:r>
          </a:p>
          <a:p>
            <a:pPr algn="ctr"/>
            <a:endParaRPr lang="en-US" sz="2400" dirty="0">
              <a:solidFill>
                <a:srgbClr val="002060"/>
              </a:solidFill>
              <a:latin typeface="Arial" panose="020B0604020202020204" pitchFamily="34" charset="0"/>
              <a:cs typeface="Arial" panose="020B0604020202020204" pitchFamily="34" charset="0"/>
            </a:endParaRPr>
          </a:p>
          <a:p>
            <a:pPr marL="342900" indent="-342900" algn="ctr">
              <a:buFont typeface="Wingdings" pitchFamily="2" charset="2"/>
              <a:buChar char="à"/>
            </a:pPr>
            <a:r>
              <a:rPr lang="en-US" sz="2400" dirty="0">
                <a:solidFill>
                  <a:srgbClr val="002060"/>
                </a:solidFill>
                <a:latin typeface="Arial" panose="020B0604020202020204" pitchFamily="34" charset="0"/>
                <a:cs typeface="Arial" panose="020B0604020202020204" pitchFamily="34" charset="0"/>
              </a:rPr>
              <a:t>•  Absorbs solar EUV and hence protects life</a:t>
            </a:r>
          </a:p>
          <a:p>
            <a:pPr marL="342900" indent="-342900" algn="ctr">
              <a:buFont typeface="Wingdings" pitchFamily="2" charset="2"/>
              <a:buChar char="à"/>
            </a:pPr>
            <a:endParaRPr lang="en-US" sz="2400" dirty="0">
              <a:solidFill>
                <a:srgbClr val="002060"/>
              </a:solidFill>
              <a:latin typeface="Arial" panose="020B0604020202020204" pitchFamily="34" charset="0"/>
              <a:cs typeface="Arial" panose="020B0604020202020204" pitchFamily="34" charset="0"/>
            </a:endParaRPr>
          </a:p>
          <a:p>
            <a:pPr algn="ctr"/>
            <a:r>
              <a:rPr lang="en-US" sz="2400" dirty="0">
                <a:solidFill>
                  <a:srgbClr val="002060"/>
                </a:solidFill>
                <a:latin typeface="Arial" panose="020B0604020202020204" pitchFamily="34" charset="0"/>
                <a:cs typeface="Arial" panose="020B0604020202020204" pitchFamily="34" charset="0"/>
              </a:rPr>
              <a:t>•  Very important for understanding life on other planets such as Mars</a:t>
            </a:r>
          </a:p>
        </p:txBody>
      </p:sp>
    </p:spTree>
    <p:extLst>
      <p:ext uri="{BB962C8B-B14F-4D97-AF65-F5344CB8AC3E}">
        <p14:creationId xmlns:p14="http://schemas.microsoft.com/office/powerpoint/2010/main" val="2736600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tm_neutral-ions_0-1000km_v1_nblue_ired_colorgra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71" y="1331817"/>
            <a:ext cx="8357811" cy="5031402"/>
          </a:xfrm>
          <a:prstGeom prst="rect">
            <a:avLst/>
          </a:prstGeom>
        </p:spPr>
      </p:pic>
      <p:sp>
        <p:nvSpPr>
          <p:cNvPr id="3" name="TextBox 2"/>
          <p:cNvSpPr txBox="1"/>
          <p:nvPr/>
        </p:nvSpPr>
        <p:spPr>
          <a:xfrm>
            <a:off x="1339850" y="513299"/>
            <a:ext cx="6691903" cy="707886"/>
          </a:xfrm>
          <a:prstGeom prst="rect">
            <a:avLst/>
          </a:prstGeom>
          <a:noFill/>
        </p:spPr>
        <p:txBody>
          <a:bodyPr wrap="square" rtlCol="0">
            <a:spAutoFit/>
          </a:bodyPr>
          <a:lstStyle/>
          <a:p>
            <a:pPr algn="ctr"/>
            <a:r>
              <a:rPr lang="en-US" sz="2000" dirty="0">
                <a:latin typeface="Arial"/>
                <a:cs typeface="Arial"/>
              </a:rPr>
              <a:t>Solar EUV radiation ionizes a small fraction of certain neutral density constituents above about 100 km</a:t>
            </a:r>
          </a:p>
        </p:txBody>
      </p:sp>
    </p:spTree>
    <p:extLst>
      <p:ext uri="{BB962C8B-B14F-4D97-AF65-F5344CB8AC3E}">
        <p14:creationId xmlns:p14="http://schemas.microsoft.com/office/powerpoint/2010/main" val="4067387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3AF34F-C3D5-8B41-81A8-10867CAAC9EE}"/>
              </a:ext>
            </a:extLst>
          </p:cNvPr>
          <p:cNvPicPr>
            <a:picLocks noChangeAspect="1"/>
          </p:cNvPicPr>
          <p:nvPr/>
        </p:nvPicPr>
        <p:blipFill>
          <a:blip r:embed="rId2"/>
          <a:stretch>
            <a:fillRect/>
          </a:stretch>
        </p:blipFill>
        <p:spPr>
          <a:xfrm>
            <a:off x="1574800" y="1143000"/>
            <a:ext cx="5994400" cy="4572000"/>
          </a:xfrm>
          <a:prstGeom prst="rect">
            <a:avLst/>
          </a:prstGeom>
        </p:spPr>
      </p:pic>
    </p:spTree>
    <p:extLst>
      <p:ext uri="{BB962C8B-B14F-4D97-AF65-F5344CB8AC3E}">
        <p14:creationId xmlns:p14="http://schemas.microsoft.com/office/powerpoint/2010/main" val="811893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7D9C6-8F5B-9647-A480-FE7C209CDBC1}"/>
              </a:ext>
            </a:extLst>
          </p:cNvPr>
          <p:cNvSpPr txBox="1"/>
          <p:nvPr/>
        </p:nvSpPr>
        <p:spPr>
          <a:xfrm>
            <a:off x="281212" y="431971"/>
            <a:ext cx="8609522" cy="6186309"/>
          </a:xfrm>
          <a:prstGeom prst="rect">
            <a:avLst/>
          </a:prstGeom>
          <a:noFill/>
        </p:spPr>
        <p:txBody>
          <a:bodyPr wrap="square" rtlCol="0">
            <a:spAutoFit/>
          </a:bodyPr>
          <a:lstStyle/>
          <a:p>
            <a:pPr algn="ctr"/>
            <a:r>
              <a:rPr lang="en-US" sz="2000" dirty="0">
                <a:solidFill>
                  <a:srgbClr val="FF0000"/>
                </a:solidFill>
                <a:latin typeface="Arial" panose="020B0604020202020204" pitchFamily="34" charset="0"/>
                <a:cs typeface="Arial" panose="020B0604020202020204" pitchFamily="34" charset="0"/>
              </a:rPr>
              <a:t>Earth’s Upper Atmosphere Density  </a:t>
            </a:r>
            <a:r>
              <a:rPr lang="en-US" sz="2000" dirty="0">
                <a:solidFill>
                  <a:srgbClr val="FF0000"/>
                </a:solidFill>
                <a:latin typeface="Arial" panose="020B0604020202020204" pitchFamily="34" charset="0"/>
                <a:cs typeface="Arial" panose="020B0604020202020204" pitchFamily="34" charset="0"/>
                <a:sym typeface="Wingdings" pitchFamily="2" charset="2"/>
              </a:rPr>
              <a:t></a:t>
            </a:r>
            <a:r>
              <a:rPr lang="en-US" sz="2000" dirty="0">
                <a:solidFill>
                  <a:srgbClr val="002060"/>
                </a:solidFill>
                <a:latin typeface="Arial" panose="020B0604020202020204" pitchFamily="34" charset="0"/>
                <a:cs typeface="Arial" panose="020B0604020202020204" pitchFamily="34" charset="0"/>
              </a:rPr>
              <a:t>  Absorbs solar EUV</a:t>
            </a:r>
          </a:p>
          <a:p>
            <a:endParaRPr lang="en-US" sz="1400" dirty="0"/>
          </a:p>
          <a:p>
            <a:r>
              <a:rPr lang="en-US" sz="1400" dirty="0"/>
              <a:t>The main process by which the upper atmosphere absorbs EUV energy from the sun is that of </a:t>
            </a:r>
            <a:r>
              <a:rPr lang="en-US" sz="1400" dirty="0">
                <a:solidFill>
                  <a:srgbClr val="FF0000"/>
                </a:solidFill>
              </a:rPr>
              <a:t>photo-dissociation</a:t>
            </a:r>
            <a:r>
              <a:rPr lang="en-US" sz="1400" dirty="0"/>
              <a:t>.  Diatomic oxygen is the primary molecule in the upper atmosphere that dissociates.  This occurs when it is struck by photons with wavelengths of 242 nm or less, as as expressed by the reaction</a:t>
            </a:r>
            <a:endParaRPr lang="en-US" dirty="0">
              <a:solidFill>
                <a:srgbClr val="002060"/>
              </a:solidFill>
              <a:latin typeface="Arial" panose="020B0604020202020204" pitchFamily="34" charset="0"/>
              <a:cs typeface="Arial" panose="020B0604020202020204" pitchFamily="34" charset="0"/>
            </a:endParaRPr>
          </a:p>
          <a:p>
            <a:pPr algn="ctr">
              <a:spcBef>
                <a:spcPts val="600"/>
              </a:spcBef>
            </a:pPr>
            <a:r>
              <a:rPr lang="en-US" dirty="0"/>
              <a:t>O</a:t>
            </a:r>
            <a:r>
              <a:rPr lang="en-US" baseline="-25000" dirty="0"/>
              <a:t>2</a:t>
            </a:r>
            <a:r>
              <a:rPr lang="en-US" dirty="0"/>
              <a:t>  +  </a:t>
            </a:r>
            <a:r>
              <a:rPr lang="en-US" i="1" dirty="0" err="1"/>
              <a:t>hv</a:t>
            </a:r>
            <a:r>
              <a:rPr lang="en-US" dirty="0"/>
              <a:t> (</a:t>
            </a:r>
            <a:r>
              <a:rPr lang="en-US" dirty="0">
                <a:latin typeface="Symbol" pitchFamily="2" charset="2"/>
              </a:rPr>
              <a:t>l</a:t>
            </a:r>
            <a:r>
              <a:rPr lang="en-US" dirty="0"/>
              <a:t> &lt; 242 nm)  </a:t>
            </a:r>
            <a:r>
              <a:rPr lang="en-US" dirty="0">
                <a:sym typeface="Wingdings" pitchFamily="2" charset="2"/>
              </a:rPr>
              <a:t></a:t>
            </a:r>
            <a:r>
              <a:rPr lang="en-US" dirty="0"/>
              <a:t>  O  +  O  +  energy</a:t>
            </a:r>
          </a:p>
          <a:p>
            <a:endParaRPr lang="en-US" sz="1400" dirty="0"/>
          </a:p>
          <a:p>
            <a:r>
              <a:rPr lang="en-US" sz="1400" dirty="0"/>
              <a:t>The main mechanism that creates the ionosphere is the </a:t>
            </a:r>
            <a:r>
              <a:rPr lang="en-US" sz="1400" dirty="0">
                <a:solidFill>
                  <a:srgbClr val="FF0000"/>
                </a:solidFill>
              </a:rPr>
              <a:t>photo-ionization</a:t>
            </a:r>
            <a:r>
              <a:rPr lang="en-US" sz="1400" dirty="0"/>
              <a:t> of a tiny fraction of the earth’s extended, tenuous neutral upper atmosphere during the daytime. Essentially, incoming solar EUV and X-ray radiation penetrate the upper atmosphere with sufficient energy to detach an electron from a neutral atom to create an ion and electron pair, as depicted here for oxygen, the main atmospheric gas that is ionized in this manner:</a:t>
            </a:r>
          </a:p>
          <a:p>
            <a:pPr algn="ctr">
              <a:spcBef>
                <a:spcPts val="600"/>
              </a:spcBef>
            </a:pPr>
            <a:r>
              <a:rPr lang="en-US" dirty="0"/>
              <a:t>O + </a:t>
            </a:r>
            <a:r>
              <a:rPr lang="en-US" i="1" dirty="0" err="1"/>
              <a:t>hv</a:t>
            </a:r>
            <a:r>
              <a:rPr lang="en-US" i="1" dirty="0"/>
              <a:t>  </a:t>
            </a:r>
            <a:r>
              <a:rPr lang="en-US" dirty="0">
                <a:sym typeface="Wingdings" pitchFamily="2" charset="2"/>
              </a:rPr>
              <a:t></a:t>
            </a:r>
            <a:r>
              <a:rPr lang="en-US" dirty="0"/>
              <a:t>  O</a:t>
            </a:r>
            <a:r>
              <a:rPr lang="en-US" baseline="30000" dirty="0"/>
              <a:t>+</a:t>
            </a:r>
            <a:r>
              <a:rPr lang="en-US" dirty="0"/>
              <a:t> + e</a:t>
            </a:r>
            <a:r>
              <a:rPr lang="en-US" baseline="30000" dirty="0"/>
              <a:t>–</a:t>
            </a:r>
          </a:p>
          <a:p>
            <a:endParaRPr lang="en-US" sz="1400" dirty="0"/>
          </a:p>
          <a:p>
            <a:r>
              <a:rPr lang="en-US" sz="1400" dirty="0">
                <a:solidFill>
                  <a:srgbClr val="FF0000"/>
                </a:solidFill>
              </a:rPr>
              <a:t>Charge exchange </a:t>
            </a:r>
            <a:r>
              <a:rPr lang="en-US" sz="1400" dirty="0"/>
              <a:t>readily occurs between the oxygen ions and the ambient nitrogen and oxygen molecules (N</a:t>
            </a:r>
            <a:r>
              <a:rPr lang="en-US" sz="1400" baseline="-25000" dirty="0"/>
              <a:t>2</a:t>
            </a:r>
            <a:r>
              <a:rPr lang="en-US" sz="1400" dirty="0"/>
              <a:t> and O</a:t>
            </a:r>
            <a:r>
              <a:rPr lang="en-US" sz="1400" baseline="-25000" dirty="0"/>
              <a:t>2</a:t>
            </a:r>
            <a:r>
              <a:rPr lang="en-US" sz="1400" dirty="0"/>
              <a:t>), creating NO</a:t>
            </a:r>
            <a:r>
              <a:rPr lang="en-US" sz="1400" baseline="30000" dirty="0"/>
              <a:t>+</a:t>
            </a:r>
            <a:r>
              <a:rPr lang="en-US" sz="1400" dirty="0"/>
              <a:t> and O</a:t>
            </a:r>
            <a:r>
              <a:rPr lang="en-US" sz="1400" baseline="-25000" dirty="0"/>
              <a:t>2</a:t>
            </a:r>
            <a:r>
              <a:rPr lang="en-US" sz="1400" baseline="30000" dirty="0"/>
              <a:t>+</a:t>
            </a:r>
            <a:r>
              <a:rPr lang="en-US" sz="1400" dirty="0"/>
              <a:t>:</a:t>
            </a:r>
          </a:p>
          <a:p>
            <a:pPr algn="ctr">
              <a:spcBef>
                <a:spcPts val="600"/>
              </a:spcBef>
            </a:pPr>
            <a:r>
              <a:rPr lang="en-US" dirty="0"/>
              <a:t>O</a:t>
            </a:r>
            <a:r>
              <a:rPr lang="en-US" baseline="30000" dirty="0"/>
              <a:t>+</a:t>
            </a:r>
            <a:r>
              <a:rPr lang="en-US" dirty="0"/>
              <a:t> + N</a:t>
            </a:r>
            <a:r>
              <a:rPr lang="en-US" baseline="-25000" dirty="0"/>
              <a:t>2</a:t>
            </a:r>
            <a:r>
              <a:rPr lang="en-US" dirty="0"/>
              <a:t>  </a:t>
            </a:r>
            <a:r>
              <a:rPr lang="en-US" dirty="0">
                <a:sym typeface="Wingdings" pitchFamily="2" charset="2"/>
              </a:rPr>
              <a:t></a:t>
            </a:r>
            <a:r>
              <a:rPr lang="en-US" dirty="0"/>
              <a:t>  NO</a:t>
            </a:r>
            <a:r>
              <a:rPr lang="en-US" baseline="30000" dirty="0"/>
              <a:t>+</a:t>
            </a:r>
            <a:r>
              <a:rPr lang="en-US" dirty="0"/>
              <a:t> + N</a:t>
            </a:r>
          </a:p>
          <a:p>
            <a:pPr algn="ctr">
              <a:spcBef>
                <a:spcPts val="600"/>
              </a:spcBef>
            </a:pPr>
            <a:r>
              <a:rPr lang="en-US" dirty="0"/>
              <a:t>O</a:t>
            </a:r>
            <a:r>
              <a:rPr lang="en-US" baseline="30000" dirty="0"/>
              <a:t>+</a:t>
            </a:r>
            <a:r>
              <a:rPr lang="en-US" dirty="0"/>
              <a:t> + O</a:t>
            </a:r>
            <a:r>
              <a:rPr lang="en-US" baseline="-25000" dirty="0"/>
              <a:t>2</a:t>
            </a:r>
            <a:r>
              <a:rPr lang="en-US" dirty="0"/>
              <a:t>  </a:t>
            </a:r>
            <a:r>
              <a:rPr lang="en-US" dirty="0">
                <a:sym typeface="Wingdings" pitchFamily="2" charset="2"/>
              </a:rPr>
              <a:t></a:t>
            </a:r>
            <a:r>
              <a:rPr lang="en-US" dirty="0"/>
              <a:t>  O</a:t>
            </a:r>
            <a:r>
              <a:rPr lang="en-US" baseline="-25000" dirty="0"/>
              <a:t>2</a:t>
            </a:r>
            <a:r>
              <a:rPr lang="en-US" baseline="30000" dirty="0"/>
              <a:t>+</a:t>
            </a:r>
            <a:r>
              <a:rPr lang="en-US" dirty="0"/>
              <a:t> + O</a:t>
            </a:r>
          </a:p>
          <a:p>
            <a:endParaRPr lang="en-US" sz="1400" dirty="0"/>
          </a:p>
          <a:p>
            <a:r>
              <a:rPr lang="en-US" sz="1400" dirty="0">
                <a:solidFill>
                  <a:srgbClr val="FF0000"/>
                </a:solidFill>
              </a:rPr>
              <a:t>Dissociative recombination </a:t>
            </a:r>
            <a:r>
              <a:rPr lang="en-US" sz="1400" dirty="0"/>
              <a:t>which is important for the E-region molecular ions and greatly reduces the density of the low altitude (&lt; 250 km) nighttime ionosphere:</a:t>
            </a:r>
            <a:endParaRPr lang="en-US" sz="2000" dirty="0"/>
          </a:p>
          <a:p>
            <a:pPr algn="ctr">
              <a:spcBef>
                <a:spcPts val="600"/>
              </a:spcBef>
            </a:pPr>
            <a:r>
              <a:rPr lang="en-US" dirty="0"/>
              <a:t>O</a:t>
            </a:r>
            <a:r>
              <a:rPr lang="en-US" baseline="-25000" dirty="0"/>
              <a:t>2</a:t>
            </a:r>
            <a:r>
              <a:rPr lang="en-US" baseline="30000" dirty="0"/>
              <a:t>+</a:t>
            </a:r>
            <a:r>
              <a:rPr lang="en-US" dirty="0"/>
              <a:t> + e</a:t>
            </a:r>
            <a:r>
              <a:rPr lang="en-US" baseline="30000" dirty="0"/>
              <a:t>–</a:t>
            </a:r>
            <a:r>
              <a:rPr lang="en-US" dirty="0"/>
              <a:t>  </a:t>
            </a:r>
            <a:r>
              <a:rPr lang="en-US" dirty="0">
                <a:sym typeface="Wingdings" pitchFamily="2" charset="2"/>
              </a:rPr>
              <a:t></a:t>
            </a:r>
            <a:r>
              <a:rPr lang="en-US" dirty="0"/>
              <a:t>  O + O</a:t>
            </a:r>
          </a:p>
          <a:p>
            <a:pPr algn="ctr">
              <a:spcBef>
                <a:spcPts val="600"/>
              </a:spcBef>
            </a:pPr>
            <a:r>
              <a:rPr lang="en-US" dirty="0"/>
              <a:t>NO</a:t>
            </a:r>
            <a:r>
              <a:rPr lang="en-US" baseline="30000" dirty="0"/>
              <a:t>+</a:t>
            </a:r>
            <a:r>
              <a:rPr lang="en-US" dirty="0"/>
              <a:t> + e</a:t>
            </a:r>
            <a:r>
              <a:rPr lang="en-US" baseline="30000" dirty="0"/>
              <a:t>–</a:t>
            </a:r>
            <a:r>
              <a:rPr lang="en-US" dirty="0"/>
              <a:t>  </a:t>
            </a:r>
            <a:r>
              <a:rPr lang="en-US" dirty="0">
                <a:sym typeface="Wingdings" pitchFamily="2" charset="2"/>
              </a:rPr>
              <a:t></a:t>
            </a:r>
            <a:r>
              <a:rPr lang="en-US" dirty="0"/>
              <a:t>  N + O</a:t>
            </a:r>
          </a:p>
        </p:txBody>
      </p:sp>
      <p:sp>
        <p:nvSpPr>
          <p:cNvPr id="3" name="TextBox 2">
            <a:extLst>
              <a:ext uri="{FF2B5EF4-FFF2-40B4-BE49-F238E27FC236}">
                <a16:creationId xmlns:a16="http://schemas.microsoft.com/office/drawing/2014/main" id="{569C211E-5790-7544-8C60-686A217ED1A3}"/>
              </a:ext>
            </a:extLst>
          </p:cNvPr>
          <p:cNvSpPr txBox="1"/>
          <p:nvPr/>
        </p:nvSpPr>
        <p:spPr>
          <a:xfrm>
            <a:off x="1753419" y="6382298"/>
            <a:ext cx="5771331" cy="369332"/>
          </a:xfrm>
          <a:prstGeom prst="rect">
            <a:avLst/>
          </a:prstGeom>
          <a:noFill/>
          <a:ln w="19050">
            <a:solidFill>
              <a:srgbClr val="00B050"/>
            </a:solidFill>
          </a:ln>
        </p:spPr>
        <p:txBody>
          <a:bodyPr wrap="square" rtlCol="0">
            <a:spAutoFit/>
          </a:bodyPr>
          <a:lstStyle/>
          <a:p>
            <a:r>
              <a:rPr lang="en-US" dirty="0"/>
              <a:t>Remember:  Ionosphere is charge neutral  </a:t>
            </a:r>
            <a:r>
              <a:rPr lang="en-US" dirty="0">
                <a:sym typeface="Wingdings" pitchFamily="2" charset="2"/>
              </a:rPr>
              <a:t>  Ne = Ni</a:t>
            </a:r>
            <a:endParaRPr lang="en-US" dirty="0"/>
          </a:p>
        </p:txBody>
      </p:sp>
    </p:spTree>
    <p:extLst>
      <p:ext uri="{BB962C8B-B14F-4D97-AF65-F5344CB8AC3E}">
        <p14:creationId xmlns:p14="http://schemas.microsoft.com/office/powerpoint/2010/main" val="1569730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_08_RoundIonosphere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339" y="542925"/>
            <a:ext cx="6228104" cy="6229350"/>
          </a:xfrm>
          <a:prstGeom prst="rect">
            <a:avLst/>
          </a:prstGeom>
        </p:spPr>
      </p:pic>
    </p:spTree>
    <p:extLst>
      <p:ext uri="{BB962C8B-B14F-4D97-AF65-F5344CB8AC3E}">
        <p14:creationId xmlns:p14="http://schemas.microsoft.com/office/powerpoint/2010/main" val="1304275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633A09-0148-744A-BD51-D86061698029}"/>
              </a:ext>
            </a:extLst>
          </p:cNvPr>
          <p:cNvPicPr>
            <a:picLocks noChangeAspect="1"/>
          </p:cNvPicPr>
          <p:nvPr/>
        </p:nvPicPr>
        <p:blipFill>
          <a:blip r:embed="rId2"/>
          <a:stretch>
            <a:fillRect/>
          </a:stretch>
        </p:blipFill>
        <p:spPr>
          <a:xfrm>
            <a:off x="0" y="812800"/>
            <a:ext cx="9144000" cy="4699000"/>
          </a:xfrm>
          <a:prstGeom prst="rect">
            <a:avLst/>
          </a:prstGeom>
        </p:spPr>
      </p:pic>
    </p:spTree>
    <p:extLst>
      <p:ext uri="{BB962C8B-B14F-4D97-AF65-F5344CB8AC3E}">
        <p14:creationId xmlns:p14="http://schemas.microsoft.com/office/powerpoint/2010/main" val="2796965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7D9C6-8F5B-9647-A480-FE7C209CDBC1}"/>
              </a:ext>
            </a:extLst>
          </p:cNvPr>
          <p:cNvSpPr txBox="1"/>
          <p:nvPr/>
        </p:nvSpPr>
        <p:spPr>
          <a:xfrm>
            <a:off x="1089660" y="1478280"/>
            <a:ext cx="6812280" cy="3416320"/>
          </a:xfrm>
          <a:prstGeom prst="rect">
            <a:avLst/>
          </a:prstGeom>
          <a:noFill/>
        </p:spPr>
        <p:txBody>
          <a:bodyPr wrap="square" rtlCol="0">
            <a:spAutoFit/>
          </a:bodyPr>
          <a:lstStyle/>
          <a:p>
            <a:pPr algn="ctr"/>
            <a:r>
              <a:rPr lang="en-US" sz="2400" dirty="0">
                <a:solidFill>
                  <a:srgbClr val="FF0000"/>
                </a:solidFill>
                <a:latin typeface="Arial" panose="020B0604020202020204" pitchFamily="34" charset="0"/>
                <a:cs typeface="Arial" panose="020B0604020202020204" pitchFamily="34" charset="0"/>
              </a:rPr>
              <a:t>Ionospheric Density</a:t>
            </a:r>
          </a:p>
          <a:p>
            <a:pPr algn="ctr"/>
            <a:endParaRPr lang="en-US" sz="2400" dirty="0">
              <a:solidFill>
                <a:srgbClr val="002060"/>
              </a:solidFill>
              <a:latin typeface="Arial" panose="020B0604020202020204" pitchFamily="34" charset="0"/>
              <a:cs typeface="Arial" panose="020B0604020202020204" pitchFamily="34" charset="0"/>
            </a:endParaRPr>
          </a:p>
          <a:p>
            <a:pPr algn="ctr"/>
            <a:r>
              <a:rPr lang="en-US" sz="2400" b="1" dirty="0">
                <a:solidFill>
                  <a:srgbClr val="7030A0"/>
                </a:solidFill>
                <a:latin typeface="Arial" panose="020B0604020202020204" pitchFamily="34" charset="0"/>
                <a:cs typeface="Arial" panose="020B0604020202020204" pitchFamily="34" charset="0"/>
              </a:rPr>
              <a:t>Key Space Weather variable </a:t>
            </a:r>
          </a:p>
          <a:p>
            <a:pPr algn="ctr"/>
            <a:endParaRPr lang="en-US" sz="2400" dirty="0">
              <a:solidFill>
                <a:srgbClr val="002060"/>
              </a:solidFill>
              <a:latin typeface="Arial" panose="020B0604020202020204" pitchFamily="34" charset="0"/>
              <a:cs typeface="Arial" panose="020B0604020202020204" pitchFamily="34" charset="0"/>
            </a:endParaRPr>
          </a:p>
          <a:p>
            <a:pPr algn="ctr"/>
            <a:r>
              <a:rPr lang="en-US" sz="2400" dirty="0">
                <a:solidFill>
                  <a:srgbClr val="002060"/>
                </a:solidFill>
                <a:latin typeface="Arial" panose="020B0604020202020204" pitchFamily="34" charset="0"/>
                <a:cs typeface="Arial" panose="020B0604020202020204" pitchFamily="34" charset="0"/>
                <a:sym typeface="Wingdings" pitchFamily="2" charset="2"/>
              </a:rPr>
              <a:t>  </a:t>
            </a:r>
            <a:r>
              <a:rPr lang="en-US" sz="2400" dirty="0">
                <a:solidFill>
                  <a:srgbClr val="002060"/>
                </a:solidFill>
                <a:latin typeface="Arial" panose="020B0604020202020204" pitchFamily="34" charset="0"/>
                <a:cs typeface="Arial" panose="020B0604020202020204" pitchFamily="34" charset="0"/>
              </a:rPr>
              <a:t>•  Affects </a:t>
            </a:r>
            <a:r>
              <a:rPr lang="en-US" sz="2400" dirty="0" err="1">
                <a:solidFill>
                  <a:srgbClr val="002060"/>
                </a:solidFill>
                <a:latin typeface="Arial" panose="020B0604020202020204" pitchFamily="34" charset="0"/>
                <a:cs typeface="Arial" panose="020B0604020202020204" pitchFamily="34" charset="0"/>
              </a:rPr>
              <a:t>radiowave</a:t>
            </a:r>
            <a:r>
              <a:rPr lang="en-US" sz="2400" dirty="0">
                <a:solidFill>
                  <a:srgbClr val="002060"/>
                </a:solidFill>
                <a:latin typeface="Arial" panose="020B0604020202020204" pitchFamily="34" charset="0"/>
                <a:cs typeface="Arial" panose="020B0604020202020204" pitchFamily="34" charset="0"/>
              </a:rPr>
              <a:t> propagation, particularly below several MHz</a:t>
            </a:r>
          </a:p>
          <a:p>
            <a:pPr algn="ctr"/>
            <a:endParaRPr lang="en-US" sz="2400" dirty="0">
              <a:solidFill>
                <a:srgbClr val="002060"/>
              </a:solidFill>
              <a:latin typeface="Arial" panose="020B0604020202020204" pitchFamily="34" charset="0"/>
              <a:cs typeface="Arial" panose="020B0604020202020204" pitchFamily="34" charset="0"/>
            </a:endParaRPr>
          </a:p>
          <a:p>
            <a:pPr algn="ctr"/>
            <a:r>
              <a:rPr lang="en-US" sz="2400" dirty="0">
                <a:solidFill>
                  <a:srgbClr val="002060"/>
                </a:solidFill>
                <a:latin typeface="Arial" panose="020B0604020202020204" pitchFamily="34" charset="0"/>
                <a:cs typeface="Arial" panose="020B0604020202020204" pitchFamily="34" charset="0"/>
              </a:rPr>
              <a:t>•  Affects ionosphere/atmosphere “coupling” everywhere</a:t>
            </a:r>
          </a:p>
        </p:txBody>
      </p:sp>
    </p:spTree>
    <p:extLst>
      <p:ext uri="{BB962C8B-B14F-4D97-AF65-F5344CB8AC3E}">
        <p14:creationId xmlns:p14="http://schemas.microsoft.com/office/powerpoint/2010/main" val="4190345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6649B7-36F1-3241-8C62-8192E51D4A5A}"/>
              </a:ext>
            </a:extLst>
          </p:cNvPr>
          <p:cNvPicPr>
            <a:picLocks noChangeAspect="1"/>
          </p:cNvPicPr>
          <p:nvPr/>
        </p:nvPicPr>
        <p:blipFill>
          <a:blip r:embed="rId2"/>
          <a:stretch>
            <a:fillRect/>
          </a:stretch>
        </p:blipFill>
        <p:spPr>
          <a:xfrm>
            <a:off x="901324" y="4210231"/>
            <a:ext cx="3021472" cy="1476863"/>
          </a:xfrm>
          <a:prstGeom prst="rect">
            <a:avLst/>
          </a:prstGeom>
        </p:spPr>
      </p:pic>
      <p:pic>
        <p:nvPicPr>
          <p:cNvPr id="3" name="Picture 2">
            <a:extLst>
              <a:ext uri="{FF2B5EF4-FFF2-40B4-BE49-F238E27FC236}">
                <a16:creationId xmlns:a16="http://schemas.microsoft.com/office/drawing/2014/main" id="{94938709-5582-C647-BE0A-1BDDA626FAF3}"/>
              </a:ext>
            </a:extLst>
          </p:cNvPr>
          <p:cNvPicPr>
            <a:picLocks noChangeAspect="1"/>
          </p:cNvPicPr>
          <p:nvPr/>
        </p:nvPicPr>
        <p:blipFill>
          <a:blip r:embed="rId3"/>
          <a:stretch>
            <a:fillRect/>
          </a:stretch>
        </p:blipFill>
        <p:spPr>
          <a:xfrm>
            <a:off x="5088319" y="4210231"/>
            <a:ext cx="3054195" cy="1492858"/>
          </a:xfrm>
          <a:prstGeom prst="rect">
            <a:avLst/>
          </a:prstGeom>
        </p:spPr>
      </p:pic>
      <p:pic>
        <p:nvPicPr>
          <p:cNvPr id="5" name="Picture 4">
            <a:extLst>
              <a:ext uri="{FF2B5EF4-FFF2-40B4-BE49-F238E27FC236}">
                <a16:creationId xmlns:a16="http://schemas.microsoft.com/office/drawing/2014/main" id="{BD670C46-03A6-FF42-A2AD-D1366B8DDD4A}"/>
              </a:ext>
            </a:extLst>
          </p:cNvPr>
          <p:cNvPicPr>
            <a:picLocks noChangeAspect="1"/>
          </p:cNvPicPr>
          <p:nvPr/>
        </p:nvPicPr>
        <p:blipFill>
          <a:blip r:embed="rId4"/>
          <a:stretch>
            <a:fillRect/>
          </a:stretch>
        </p:blipFill>
        <p:spPr>
          <a:xfrm>
            <a:off x="2814209" y="1532220"/>
            <a:ext cx="3441447" cy="2257053"/>
          </a:xfrm>
          <a:prstGeom prst="rect">
            <a:avLst/>
          </a:prstGeom>
        </p:spPr>
      </p:pic>
      <p:sp>
        <p:nvSpPr>
          <p:cNvPr id="4" name="TextBox 3">
            <a:extLst>
              <a:ext uri="{FF2B5EF4-FFF2-40B4-BE49-F238E27FC236}">
                <a16:creationId xmlns:a16="http://schemas.microsoft.com/office/drawing/2014/main" id="{402292C7-DAEA-6645-A972-46C20710D0AF}"/>
              </a:ext>
            </a:extLst>
          </p:cNvPr>
          <p:cNvSpPr txBox="1"/>
          <p:nvPr/>
        </p:nvSpPr>
        <p:spPr>
          <a:xfrm>
            <a:off x="901324" y="524451"/>
            <a:ext cx="7511143" cy="646331"/>
          </a:xfrm>
          <a:prstGeom prst="rect">
            <a:avLst/>
          </a:prstGeom>
          <a:noFill/>
          <a:ln w="19050">
            <a:solidFill>
              <a:srgbClr val="00B050"/>
            </a:solidFill>
          </a:ln>
        </p:spPr>
        <p:txBody>
          <a:bodyPr wrap="square" rtlCol="0">
            <a:spAutoFit/>
          </a:bodyPr>
          <a:lstStyle/>
          <a:p>
            <a:pPr algn="ctr"/>
            <a:r>
              <a:rPr lang="en-US" dirty="0">
                <a:latin typeface="Arial" panose="020B0604020202020204" pitchFamily="34" charset="0"/>
                <a:cs typeface="Arial" panose="020B0604020202020204" pitchFamily="34" charset="0"/>
              </a:rPr>
              <a:t>The ionosphere reflects radio waves below the plasma frequency (about 10 MHz) and allows higher frequencies (microwaves) to pass through!</a:t>
            </a:r>
          </a:p>
        </p:txBody>
      </p:sp>
      <p:sp>
        <p:nvSpPr>
          <p:cNvPr id="6" name="TextBox 5">
            <a:extLst>
              <a:ext uri="{FF2B5EF4-FFF2-40B4-BE49-F238E27FC236}">
                <a16:creationId xmlns:a16="http://schemas.microsoft.com/office/drawing/2014/main" id="{0CD0F0CC-FEF1-5243-8E11-227B25BEDC24}"/>
              </a:ext>
            </a:extLst>
          </p:cNvPr>
          <p:cNvSpPr txBox="1"/>
          <p:nvPr/>
        </p:nvSpPr>
        <p:spPr>
          <a:xfrm>
            <a:off x="883491" y="5920340"/>
            <a:ext cx="3097982"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AM Radio (&lt; a few MHz) is trapped in the earth’s “waveguide”</a:t>
            </a:r>
          </a:p>
        </p:txBody>
      </p:sp>
      <p:sp>
        <p:nvSpPr>
          <p:cNvPr id="7" name="TextBox 6">
            <a:extLst>
              <a:ext uri="{FF2B5EF4-FFF2-40B4-BE49-F238E27FC236}">
                <a16:creationId xmlns:a16="http://schemas.microsoft.com/office/drawing/2014/main" id="{EAD8C556-A80B-F749-9627-B407C1B67247}"/>
              </a:ext>
            </a:extLst>
          </p:cNvPr>
          <p:cNvSpPr txBox="1"/>
          <p:nvPr/>
        </p:nvSpPr>
        <p:spPr>
          <a:xfrm>
            <a:off x="5088319" y="5863418"/>
            <a:ext cx="3214915" cy="738664"/>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FM Radio + TV (&lt; a few 100 MHz) passes through the ionosphere as do satellite communications!</a:t>
            </a:r>
          </a:p>
        </p:txBody>
      </p:sp>
    </p:spTree>
    <p:extLst>
      <p:ext uri="{BB962C8B-B14F-4D97-AF65-F5344CB8AC3E}">
        <p14:creationId xmlns:p14="http://schemas.microsoft.com/office/powerpoint/2010/main" val="2260379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614588" y="484122"/>
            <a:ext cx="7772400" cy="520700"/>
          </a:xfrm>
        </p:spPr>
        <p:txBody>
          <a:bodyPr>
            <a:noAutofit/>
          </a:bodyPr>
          <a:lstStyle/>
          <a:p>
            <a:pPr algn="ctr"/>
            <a:r>
              <a:rPr lang="en-US" sz="2400" dirty="0">
                <a:latin typeface="Arial" charset="0"/>
                <a:ea typeface="ＭＳ Ｐゴシック" charset="0"/>
                <a:cs typeface="ＭＳ Ｐゴシック" charset="0"/>
              </a:rPr>
              <a:t>Arecibo Observatory </a:t>
            </a:r>
          </a:p>
        </p:txBody>
      </p:sp>
      <p:pic>
        <p:nvPicPr>
          <p:cNvPr id="114691"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824705" y="1108238"/>
            <a:ext cx="7352166" cy="4587485"/>
          </a:xfrm>
        </p:spPr>
      </p:pic>
      <p:sp>
        <p:nvSpPr>
          <p:cNvPr id="4" name="TextBox 3">
            <a:extLst>
              <a:ext uri="{FF2B5EF4-FFF2-40B4-BE49-F238E27FC236}">
                <a16:creationId xmlns:a16="http://schemas.microsoft.com/office/drawing/2014/main" id="{D8BFB5C8-8308-514A-B020-AA9C7196A791}"/>
              </a:ext>
            </a:extLst>
          </p:cNvPr>
          <p:cNvSpPr txBox="1"/>
          <p:nvPr/>
        </p:nvSpPr>
        <p:spPr>
          <a:xfrm>
            <a:off x="1176564" y="6008689"/>
            <a:ext cx="6648449" cy="646331"/>
          </a:xfrm>
          <a:prstGeom prst="rect">
            <a:avLst/>
          </a:prstGeom>
          <a:solidFill>
            <a:schemeClr val="bg1"/>
          </a:solidFill>
          <a:ln w="19050">
            <a:solidFill>
              <a:srgbClr val="00B050"/>
            </a:solidFill>
          </a:ln>
        </p:spPr>
        <p:txBody>
          <a:bodyPr wrap="square" rtlCol="0">
            <a:spAutoFit/>
          </a:bodyPr>
          <a:lstStyle/>
          <a:p>
            <a:pPr algn="ctr"/>
            <a:r>
              <a:rPr lang="en-US" dirty="0">
                <a:latin typeface="Arial" panose="020B0604020202020204" pitchFamily="34" charset="0"/>
                <a:cs typeface="Arial" panose="020B0604020202020204" pitchFamily="34" charset="0"/>
              </a:rPr>
              <a:t>Provides exceedingly high quality measurements of the ionospheric density versus altitude</a:t>
            </a:r>
          </a:p>
        </p:txBody>
      </p:sp>
    </p:spTree>
    <p:extLst>
      <p:ext uri="{BB962C8B-B14F-4D97-AF65-F5344CB8AC3E}">
        <p14:creationId xmlns:p14="http://schemas.microsoft.com/office/powerpoint/2010/main" val="254623962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_09_new_fne_vels_14_18_jun2004gr_v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1400"/>
            <a:ext cx="9144000" cy="4767072"/>
          </a:xfrm>
          <a:prstGeom prst="rect">
            <a:avLst/>
          </a:prstGeom>
        </p:spPr>
      </p:pic>
      <p:sp>
        <p:nvSpPr>
          <p:cNvPr id="2" name="TextBox 1"/>
          <p:cNvSpPr txBox="1"/>
          <p:nvPr/>
        </p:nvSpPr>
        <p:spPr>
          <a:xfrm>
            <a:off x="919238" y="4816646"/>
            <a:ext cx="1151303" cy="369332"/>
          </a:xfrm>
          <a:prstGeom prst="rect">
            <a:avLst/>
          </a:prstGeom>
          <a:solidFill>
            <a:srgbClr val="FFFFFF"/>
          </a:solidFill>
        </p:spPr>
        <p:txBody>
          <a:bodyPr wrap="square" rtlCol="0">
            <a:spAutoFit/>
          </a:bodyPr>
          <a:lstStyle/>
          <a:p>
            <a:r>
              <a:rPr lang="en-US" dirty="0">
                <a:solidFill>
                  <a:schemeClr val="bg1"/>
                </a:solidFill>
              </a:rPr>
              <a:t>d</a:t>
            </a:r>
          </a:p>
        </p:txBody>
      </p:sp>
      <p:sp>
        <p:nvSpPr>
          <p:cNvPr id="5" name="TextBox 4"/>
          <p:cNvSpPr txBox="1"/>
          <p:nvPr/>
        </p:nvSpPr>
        <p:spPr>
          <a:xfrm>
            <a:off x="2999619" y="4816646"/>
            <a:ext cx="916655" cy="369332"/>
          </a:xfrm>
          <a:prstGeom prst="rect">
            <a:avLst/>
          </a:prstGeom>
          <a:solidFill>
            <a:srgbClr val="FFFFFF"/>
          </a:solidFill>
        </p:spPr>
        <p:txBody>
          <a:bodyPr wrap="square" rtlCol="0">
            <a:spAutoFit/>
          </a:bodyPr>
          <a:lstStyle/>
          <a:p>
            <a:r>
              <a:rPr lang="en-US" dirty="0">
                <a:solidFill>
                  <a:schemeClr val="bg1"/>
                </a:solidFill>
              </a:rPr>
              <a:t>d</a:t>
            </a:r>
          </a:p>
        </p:txBody>
      </p:sp>
      <p:sp>
        <p:nvSpPr>
          <p:cNvPr id="6" name="TextBox 5"/>
          <p:cNvSpPr txBox="1"/>
          <p:nvPr/>
        </p:nvSpPr>
        <p:spPr>
          <a:xfrm>
            <a:off x="4753428" y="4833119"/>
            <a:ext cx="1037608" cy="369332"/>
          </a:xfrm>
          <a:prstGeom prst="rect">
            <a:avLst/>
          </a:prstGeom>
          <a:solidFill>
            <a:srgbClr val="FFFFFF"/>
          </a:solidFill>
        </p:spPr>
        <p:txBody>
          <a:bodyPr wrap="square" rtlCol="0">
            <a:spAutoFit/>
          </a:bodyPr>
          <a:lstStyle/>
          <a:p>
            <a:r>
              <a:rPr lang="en-US" dirty="0">
                <a:solidFill>
                  <a:schemeClr val="bg1"/>
                </a:solidFill>
              </a:rPr>
              <a:t>d</a:t>
            </a:r>
          </a:p>
        </p:txBody>
      </p:sp>
      <p:sp>
        <p:nvSpPr>
          <p:cNvPr id="7" name="TextBox 6"/>
          <p:cNvSpPr txBox="1"/>
          <p:nvPr/>
        </p:nvSpPr>
        <p:spPr>
          <a:xfrm>
            <a:off x="6640286" y="4849592"/>
            <a:ext cx="1052285" cy="369332"/>
          </a:xfrm>
          <a:prstGeom prst="rect">
            <a:avLst/>
          </a:prstGeom>
          <a:solidFill>
            <a:srgbClr val="FFFFFF"/>
          </a:solidFill>
        </p:spPr>
        <p:txBody>
          <a:bodyPr wrap="square" rtlCol="0">
            <a:spAutoFit/>
          </a:bodyPr>
          <a:lstStyle/>
          <a:p>
            <a:r>
              <a:rPr lang="en-US" dirty="0">
                <a:solidFill>
                  <a:schemeClr val="bg1"/>
                </a:solidFill>
              </a:rPr>
              <a:t>d</a:t>
            </a:r>
          </a:p>
        </p:txBody>
      </p:sp>
    </p:spTree>
    <p:extLst>
      <p:ext uri="{BB962C8B-B14F-4D97-AF65-F5344CB8AC3E}">
        <p14:creationId xmlns:p14="http://schemas.microsoft.com/office/powerpoint/2010/main" val="2782058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7D9C6-8F5B-9647-A480-FE7C209CDBC1}"/>
              </a:ext>
            </a:extLst>
          </p:cNvPr>
          <p:cNvSpPr txBox="1"/>
          <p:nvPr/>
        </p:nvSpPr>
        <p:spPr>
          <a:xfrm>
            <a:off x="954925" y="1041538"/>
            <a:ext cx="7327075" cy="5016758"/>
          </a:xfrm>
          <a:prstGeom prst="rect">
            <a:avLst/>
          </a:prstGeom>
          <a:noFill/>
          <a:ln w="19050">
            <a:solidFill>
              <a:srgbClr val="00B050"/>
            </a:solidFill>
          </a:ln>
        </p:spPr>
        <p:txBody>
          <a:bodyPr wrap="square" rtlCol="0">
            <a:spAutoFit/>
          </a:bodyPr>
          <a:lstStyle/>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Goals of this talk…</a:t>
            </a:r>
          </a:p>
          <a:p>
            <a:pPr lvl="1" algn="ctr"/>
            <a:endParaRPr lang="en-US" sz="2000" dirty="0">
              <a:solidFill>
                <a:srgbClr val="002060"/>
              </a:solidFill>
              <a:latin typeface="Arial" panose="020B0604020202020204" pitchFamily="34" charset="0"/>
              <a:cs typeface="Arial" panose="020B0604020202020204" pitchFamily="34" charset="0"/>
            </a:endParaRPr>
          </a:p>
          <a:p>
            <a:pPr marL="914400" lvl="1" indent="-457200">
              <a:buAutoNum type="arabicPeriod"/>
            </a:pPr>
            <a:r>
              <a:rPr lang="en-US" sz="2000" dirty="0">
                <a:solidFill>
                  <a:srgbClr val="002060"/>
                </a:solidFill>
                <a:latin typeface="Arial" panose="020B0604020202020204" pitchFamily="34" charset="0"/>
                <a:cs typeface="Arial" panose="020B0604020202020204" pitchFamily="34" charset="0"/>
              </a:rPr>
              <a:t>Provide an </a:t>
            </a:r>
            <a:r>
              <a:rPr lang="en-US" sz="2000" dirty="0">
                <a:solidFill>
                  <a:srgbClr val="FF0000"/>
                </a:solidFill>
                <a:latin typeface="Arial" panose="020B0604020202020204" pitchFamily="34" charset="0"/>
                <a:cs typeface="Arial" panose="020B0604020202020204" pitchFamily="34" charset="0"/>
              </a:rPr>
              <a:t>overview of the earth’s ionosphere and upper atmosphere</a:t>
            </a:r>
            <a:r>
              <a:rPr lang="en-US" sz="2000" dirty="0">
                <a:solidFill>
                  <a:srgbClr val="002060"/>
                </a:solidFill>
                <a:latin typeface="Arial" panose="020B0604020202020204" pitchFamily="34" charset="0"/>
                <a:cs typeface="Arial" panose="020B0604020202020204" pitchFamily="34" charset="0"/>
              </a:rPr>
              <a:t>, including how dynamic and unpredictable they are…</a:t>
            </a:r>
          </a:p>
          <a:p>
            <a:pPr marL="914400" lvl="1" indent="-457200">
              <a:buAutoNum type="arabicPeriod"/>
            </a:pPr>
            <a:endParaRPr lang="en-US" sz="2000" dirty="0">
              <a:solidFill>
                <a:srgbClr val="002060"/>
              </a:solidFill>
              <a:latin typeface="Arial" panose="020B0604020202020204" pitchFamily="34" charset="0"/>
              <a:cs typeface="Arial" panose="020B0604020202020204" pitchFamily="34" charset="0"/>
            </a:endParaRPr>
          </a:p>
          <a:p>
            <a:pPr marL="914400" lvl="1" indent="-457200">
              <a:buAutoNum type="arabicPeriod"/>
            </a:pPr>
            <a:r>
              <a:rPr lang="en-US" sz="2000" dirty="0">
                <a:solidFill>
                  <a:srgbClr val="002060"/>
                </a:solidFill>
                <a:latin typeface="Arial" panose="020B0604020202020204" pitchFamily="34" charset="0"/>
                <a:cs typeface="Arial" panose="020B0604020202020204" pitchFamily="34" charset="0"/>
              </a:rPr>
              <a:t>Outline some of the </a:t>
            </a:r>
            <a:r>
              <a:rPr lang="en-US" sz="2000" dirty="0">
                <a:solidFill>
                  <a:srgbClr val="FF0000"/>
                </a:solidFill>
                <a:latin typeface="Arial" panose="020B0604020202020204" pitchFamily="34" charset="0"/>
                <a:cs typeface="Arial" panose="020B0604020202020204" pitchFamily="34" charset="0"/>
              </a:rPr>
              <a:t>main Space Weather processes </a:t>
            </a:r>
            <a:r>
              <a:rPr lang="en-US" sz="2000" dirty="0">
                <a:solidFill>
                  <a:srgbClr val="002060"/>
                </a:solidFill>
                <a:latin typeface="Arial" panose="020B0604020202020204" pitchFamily="34" charset="0"/>
                <a:cs typeface="Arial" panose="020B0604020202020204" pitchFamily="34" charset="0"/>
              </a:rPr>
              <a:t>that are intrinsic to the ionosphere/upper atmosphere</a:t>
            </a:r>
          </a:p>
          <a:p>
            <a:pPr marL="914400" lvl="1" indent="-457200">
              <a:buAutoNum type="arabicPeriod"/>
            </a:pPr>
            <a:endParaRPr lang="en-US" sz="2000" dirty="0">
              <a:solidFill>
                <a:srgbClr val="002060"/>
              </a:solidFill>
              <a:latin typeface="Arial" panose="020B0604020202020204" pitchFamily="34" charset="0"/>
              <a:cs typeface="Arial" panose="020B0604020202020204" pitchFamily="34" charset="0"/>
            </a:endParaRPr>
          </a:p>
          <a:p>
            <a:pPr marL="914400" lvl="1" indent="-457200">
              <a:buAutoNum type="arabicPeriod"/>
            </a:pPr>
            <a:r>
              <a:rPr lang="en-US" sz="2000" dirty="0">
                <a:solidFill>
                  <a:srgbClr val="FF0000"/>
                </a:solidFill>
                <a:latin typeface="Arial" panose="020B0604020202020204" pitchFamily="34" charset="0"/>
                <a:cs typeface="Arial" panose="020B0604020202020204" pitchFamily="34" charset="0"/>
              </a:rPr>
              <a:t>Underscore how poorly these regions are understood </a:t>
            </a:r>
            <a:r>
              <a:rPr lang="en-US" sz="2000" dirty="0">
                <a:solidFill>
                  <a:srgbClr val="002060"/>
                </a:solidFill>
                <a:latin typeface="Arial" panose="020B0604020202020204" pitchFamily="34" charset="0"/>
                <a:cs typeface="Arial" panose="020B0604020202020204" pitchFamily="34" charset="0"/>
              </a:rPr>
              <a:t>and why observations are needed to improve our knowledge and space weather models</a:t>
            </a:r>
          </a:p>
          <a:p>
            <a:pPr marL="914400" lvl="1" indent="-457200">
              <a:buAutoNum type="arabicPeriod"/>
            </a:pPr>
            <a:endParaRPr lang="en-US" sz="2000" dirty="0">
              <a:solidFill>
                <a:srgbClr val="002060"/>
              </a:solidFill>
              <a:latin typeface="Arial" panose="020B0604020202020204" pitchFamily="34" charset="0"/>
              <a:cs typeface="Arial" panose="020B0604020202020204" pitchFamily="34" charset="0"/>
            </a:endParaRPr>
          </a:p>
          <a:p>
            <a:pPr lvl="1" algn="ctr"/>
            <a:r>
              <a:rPr lang="en-US" sz="2000" dirty="0">
                <a:latin typeface="Arial" panose="020B0604020202020204" pitchFamily="34" charset="0"/>
                <a:cs typeface="Arial" panose="020B0604020202020204" pitchFamily="34" charset="0"/>
              </a:rPr>
              <a:t>We focus on the region of 50 to 500 km</a:t>
            </a:r>
          </a:p>
          <a:p>
            <a:pPr marL="457200" indent="-457200">
              <a:buAutoNum type="arabicPeriod"/>
            </a:pPr>
            <a:endParaRPr lang="en-US" sz="2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6796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1A7282-C74F-B848-AAF6-CB89765CD4AF}"/>
              </a:ext>
            </a:extLst>
          </p:cNvPr>
          <p:cNvPicPr>
            <a:picLocks noChangeAspect="1"/>
          </p:cNvPicPr>
          <p:nvPr/>
        </p:nvPicPr>
        <p:blipFill>
          <a:blip r:embed="rId2"/>
          <a:stretch>
            <a:fillRect/>
          </a:stretch>
        </p:blipFill>
        <p:spPr>
          <a:xfrm>
            <a:off x="1204685" y="746336"/>
            <a:ext cx="3454400" cy="3425613"/>
          </a:xfrm>
          <a:prstGeom prst="rect">
            <a:avLst/>
          </a:prstGeom>
        </p:spPr>
      </p:pic>
      <p:sp>
        <p:nvSpPr>
          <p:cNvPr id="2" name="TextBox 1">
            <a:extLst>
              <a:ext uri="{FF2B5EF4-FFF2-40B4-BE49-F238E27FC236}">
                <a16:creationId xmlns:a16="http://schemas.microsoft.com/office/drawing/2014/main" id="{FBE892C9-524A-D547-A7F8-7366C8C4D57A}"/>
              </a:ext>
            </a:extLst>
          </p:cNvPr>
          <p:cNvSpPr txBox="1"/>
          <p:nvPr/>
        </p:nvSpPr>
        <p:spPr>
          <a:xfrm>
            <a:off x="5080000" y="1632857"/>
            <a:ext cx="3403600" cy="1200329"/>
          </a:xfrm>
          <a:prstGeom prst="rect">
            <a:avLst/>
          </a:prstGeom>
          <a:noFill/>
          <a:ln w="19050">
            <a:solidFill>
              <a:srgbClr val="00B050"/>
            </a:solidFill>
          </a:ln>
        </p:spPr>
        <p:txBody>
          <a:bodyPr wrap="square" rtlCol="0">
            <a:spAutoFit/>
          </a:bodyPr>
          <a:lstStyle/>
          <a:p>
            <a:pPr algn="ctr"/>
            <a:r>
              <a:rPr lang="en-US" sz="2400" dirty="0">
                <a:latin typeface="Arial" panose="020B0604020202020204" pitchFamily="34" charset="0"/>
                <a:cs typeface="Arial" panose="020B0604020202020204" pitchFamily="34" charset="0"/>
              </a:rPr>
              <a:t>The earth’s ionosphere is not strongest at the sub-solar point!</a:t>
            </a:r>
          </a:p>
        </p:txBody>
      </p:sp>
      <p:grpSp>
        <p:nvGrpSpPr>
          <p:cNvPr id="6" name="Group 5">
            <a:extLst>
              <a:ext uri="{FF2B5EF4-FFF2-40B4-BE49-F238E27FC236}">
                <a16:creationId xmlns:a16="http://schemas.microsoft.com/office/drawing/2014/main" id="{029CD328-294B-E24F-AFBA-D69194405E8A}"/>
              </a:ext>
            </a:extLst>
          </p:cNvPr>
          <p:cNvGrpSpPr/>
          <p:nvPr/>
        </p:nvGrpSpPr>
        <p:grpSpPr>
          <a:xfrm>
            <a:off x="747485" y="3759200"/>
            <a:ext cx="8301063" cy="2560863"/>
            <a:chOff x="747485" y="3759200"/>
            <a:chExt cx="8301063" cy="2560863"/>
          </a:xfrm>
        </p:grpSpPr>
        <p:pic>
          <p:nvPicPr>
            <p:cNvPr id="4" name="Picture 3">
              <a:extLst>
                <a:ext uri="{FF2B5EF4-FFF2-40B4-BE49-F238E27FC236}">
                  <a16:creationId xmlns:a16="http://schemas.microsoft.com/office/drawing/2014/main" id="{C101186E-43FE-764A-985E-E0A4E47E9A48}"/>
                </a:ext>
              </a:extLst>
            </p:cNvPr>
            <p:cNvPicPr>
              <a:picLocks noChangeAspect="1"/>
            </p:cNvPicPr>
            <p:nvPr/>
          </p:nvPicPr>
          <p:blipFill>
            <a:blip r:embed="rId3"/>
            <a:stretch>
              <a:fillRect/>
            </a:stretch>
          </p:blipFill>
          <p:spPr>
            <a:xfrm>
              <a:off x="4368800" y="3759200"/>
              <a:ext cx="4679748" cy="2560863"/>
            </a:xfrm>
            <a:prstGeom prst="rect">
              <a:avLst/>
            </a:prstGeom>
          </p:spPr>
        </p:pic>
        <p:sp>
          <p:nvSpPr>
            <p:cNvPr id="5" name="TextBox 4">
              <a:extLst>
                <a:ext uri="{FF2B5EF4-FFF2-40B4-BE49-F238E27FC236}">
                  <a16:creationId xmlns:a16="http://schemas.microsoft.com/office/drawing/2014/main" id="{5FE5B1C4-910C-7E42-9CB5-2AA1829F78C9}"/>
                </a:ext>
              </a:extLst>
            </p:cNvPr>
            <p:cNvSpPr txBox="1"/>
            <p:nvPr/>
          </p:nvSpPr>
          <p:spPr>
            <a:xfrm>
              <a:off x="747485" y="4690335"/>
              <a:ext cx="3454399" cy="1477328"/>
            </a:xfrm>
            <a:prstGeom prst="rect">
              <a:avLst/>
            </a:prstGeom>
            <a:noFill/>
            <a:ln w="19050">
              <a:solidFill>
                <a:srgbClr val="00B050"/>
              </a:solidFill>
            </a:ln>
          </p:spPr>
          <p:txBody>
            <a:bodyPr wrap="square" rtlCol="0">
              <a:spAutoFit/>
            </a:bodyPr>
            <a:lstStyle/>
            <a:p>
              <a:pPr algn="ctr"/>
              <a:r>
                <a:rPr lang="en-US" dirty="0">
                  <a:latin typeface="Arial" panose="020B0604020202020204" pitchFamily="34" charset="0"/>
                  <a:cs typeface="Arial" panose="020B0604020202020204" pitchFamily="34" charset="0"/>
                </a:rPr>
                <a:t>Electric fields at the magnetic equator drive  the ionosphere where it then “slides” down magnetic fields lines (the “Fountain Effect”</a:t>
              </a:r>
            </a:p>
          </p:txBody>
        </p:sp>
      </p:grpSp>
    </p:spTree>
    <p:extLst>
      <p:ext uri="{BB962C8B-B14F-4D97-AF65-F5344CB8AC3E}">
        <p14:creationId xmlns:p14="http://schemas.microsoft.com/office/powerpoint/2010/main" val="123932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9665CD-B8B8-EB41-A149-5A91AA8FDFCF}"/>
              </a:ext>
            </a:extLst>
          </p:cNvPr>
          <p:cNvPicPr>
            <a:picLocks noChangeAspect="1"/>
          </p:cNvPicPr>
          <p:nvPr/>
        </p:nvPicPr>
        <p:blipFill>
          <a:blip r:embed="rId2"/>
          <a:stretch>
            <a:fillRect/>
          </a:stretch>
        </p:blipFill>
        <p:spPr>
          <a:xfrm>
            <a:off x="2085584" y="508688"/>
            <a:ext cx="5423770" cy="5676038"/>
          </a:xfrm>
          <a:prstGeom prst="rect">
            <a:avLst/>
          </a:prstGeom>
        </p:spPr>
      </p:pic>
    </p:spTree>
    <p:extLst>
      <p:ext uri="{BB962C8B-B14F-4D97-AF65-F5344CB8AC3E}">
        <p14:creationId xmlns:p14="http://schemas.microsoft.com/office/powerpoint/2010/main" val="2397350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D21BB5-43C1-AC45-B505-8E817885649B}"/>
              </a:ext>
            </a:extLst>
          </p:cNvPr>
          <p:cNvPicPr>
            <a:picLocks noChangeAspect="1"/>
          </p:cNvPicPr>
          <p:nvPr/>
        </p:nvPicPr>
        <p:blipFill>
          <a:blip r:embed="rId2"/>
          <a:stretch>
            <a:fillRect/>
          </a:stretch>
        </p:blipFill>
        <p:spPr>
          <a:xfrm>
            <a:off x="1048739" y="595086"/>
            <a:ext cx="7104743" cy="5020347"/>
          </a:xfrm>
          <a:prstGeom prst="rect">
            <a:avLst/>
          </a:prstGeom>
        </p:spPr>
      </p:pic>
      <p:sp>
        <p:nvSpPr>
          <p:cNvPr id="3" name="TextBox 2">
            <a:extLst>
              <a:ext uri="{FF2B5EF4-FFF2-40B4-BE49-F238E27FC236}">
                <a16:creationId xmlns:a16="http://schemas.microsoft.com/office/drawing/2014/main" id="{92D644D7-582D-DC49-A704-5DA78F969770}"/>
              </a:ext>
            </a:extLst>
          </p:cNvPr>
          <p:cNvSpPr txBox="1"/>
          <p:nvPr/>
        </p:nvSpPr>
        <p:spPr>
          <a:xfrm>
            <a:off x="1048739" y="595086"/>
            <a:ext cx="7104743" cy="400110"/>
          </a:xfrm>
          <a:prstGeom prst="rect">
            <a:avLst/>
          </a:prstGeom>
          <a:solidFill>
            <a:schemeClr val="bg1"/>
          </a:solidFill>
          <a:ln w="19050">
            <a:solidFill>
              <a:srgbClr val="00B050"/>
            </a:solidFill>
          </a:ln>
        </p:spPr>
        <p:txBody>
          <a:bodyPr wrap="square" rtlCol="0">
            <a:spAutoFit/>
          </a:bodyPr>
          <a:lstStyle/>
          <a:p>
            <a:pPr algn="ctr"/>
            <a:r>
              <a:rPr lang="en-US" sz="2000" dirty="0">
                <a:latin typeface="Arial" panose="020B0604020202020204" pitchFamily="34" charset="0"/>
                <a:cs typeface="Arial" panose="020B0604020202020204" pitchFamily="34" charset="0"/>
              </a:rPr>
              <a:t>But the plasma density is shown to vary with longitude!</a:t>
            </a:r>
          </a:p>
        </p:txBody>
      </p:sp>
      <p:sp>
        <p:nvSpPr>
          <p:cNvPr id="5" name="TextBox 4">
            <a:extLst>
              <a:ext uri="{FF2B5EF4-FFF2-40B4-BE49-F238E27FC236}">
                <a16:creationId xmlns:a16="http://schemas.microsoft.com/office/drawing/2014/main" id="{77A2321A-28FC-F342-8F23-762BF7F51430}"/>
              </a:ext>
            </a:extLst>
          </p:cNvPr>
          <p:cNvSpPr txBox="1"/>
          <p:nvPr/>
        </p:nvSpPr>
        <p:spPr>
          <a:xfrm>
            <a:off x="1155915" y="5711890"/>
            <a:ext cx="7104743" cy="584775"/>
          </a:xfrm>
          <a:prstGeom prst="rect">
            <a:avLst/>
          </a:prstGeom>
          <a:solidFill>
            <a:schemeClr val="bg1"/>
          </a:solidFill>
          <a:ln w="19050">
            <a:solidFill>
              <a:srgbClr val="00B050"/>
            </a:solidFill>
          </a:ln>
        </p:spPr>
        <p:txBody>
          <a:bodyPr wrap="square" rtlCol="0">
            <a:spAutoFit/>
          </a:bodyPr>
          <a:lstStyle/>
          <a:p>
            <a:pPr algn="ctr"/>
            <a:r>
              <a:rPr lang="en-US" sz="1600" dirty="0">
                <a:solidFill>
                  <a:srgbClr val="002060"/>
                </a:solidFill>
                <a:latin typeface="Arial" panose="020B0604020202020204" pitchFamily="34" charset="0"/>
                <a:cs typeface="Arial" panose="020B0604020202020204" pitchFamily="34" charset="0"/>
              </a:rPr>
              <a:t>Perhaps the electric field (or neutral winds?) that drives the Fountain Effect varies with longitude?  </a:t>
            </a:r>
            <a:r>
              <a:rPr lang="en-US" sz="1600" dirty="0">
                <a:solidFill>
                  <a:srgbClr val="002060"/>
                </a:solidFill>
                <a:latin typeface="Arial" panose="020B0604020202020204" pitchFamily="34" charset="0"/>
                <a:cs typeface="Arial" panose="020B0604020202020204" pitchFamily="34" charset="0"/>
                <a:sym typeface="Wingdings" pitchFamily="2" charset="2"/>
              </a:rPr>
              <a:t>  tidal effects from below?</a:t>
            </a:r>
            <a:endParaRPr lang="en-US" sz="1600" dirty="0">
              <a:solidFill>
                <a:srgbClr val="00206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6A395C6-0937-9349-B87C-B6244F781DB3}"/>
              </a:ext>
            </a:extLst>
          </p:cNvPr>
          <p:cNvSpPr txBox="1"/>
          <p:nvPr/>
        </p:nvSpPr>
        <p:spPr>
          <a:xfrm>
            <a:off x="5617029" y="6347240"/>
            <a:ext cx="3346252" cy="338554"/>
          </a:xfrm>
          <a:prstGeom prst="rect">
            <a:avLst/>
          </a:prstGeom>
          <a:solidFill>
            <a:schemeClr val="bg1"/>
          </a:solidFill>
          <a:ln w="19050">
            <a:noFill/>
          </a:ln>
        </p:spPr>
        <p:txBody>
          <a:bodyPr wrap="square" rtlCol="0">
            <a:spAutoFit/>
          </a:bodyPr>
          <a:lstStyle/>
          <a:p>
            <a:pPr algn="ctr"/>
            <a:r>
              <a:rPr lang="en-US" sz="1600" dirty="0">
                <a:latin typeface="Arial" panose="020B0604020202020204" pitchFamily="34" charset="0"/>
                <a:cs typeface="Arial" panose="020B0604020202020204" pitchFamily="34" charset="0"/>
              </a:rPr>
              <a:t>COSMIC-2 Satellite     </a:t>
            </a:r>
            <a:r>
              <a:rPr lang="en-US" sz="1200" dirty="0">
                <a:latin typeface="Arial" panose="020B0604020202020204" pitchFamily="34" charset="0"/>
                <a:cs typeface="Arial" panose="020B0604020202020204" pitchFamily="34" charset="0"/>
              </a:rPr>
              <a:t>(Lin et al., 2007) </a:t>
            </a:r>
          </a:p>
        </p:txBody>
      </p:sp>
    </p:spTree>
    <p:extLst>
      <p:ext uri="{BB962C8B-B14F-4D97-AF65-F5344CB8AC3E}">
        <p14:creationId xmlns:p14="http://schemas.microsoft.com/office/powerpoint/2010/main" val="1726733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7D9C6-8F5B-9647-A480-FE7C209CDBC1}"/>
              </a:ext>
            </a:extLst>
          </p:cNvPr>
          <p:cNvSpPr txBox="1"/>
          <p:nvPr/>
        </p:nvSpPr>
        <p:spPr>
          <a:xfrm>
            <a:off x="1135380" y="1813560"/>
            <a:ext cx="6812280" cy="2308324"/>
          </a:xfrm>
          <a:prstGeom prst="rect">
            <a:avLst/>
          </a:prstGeom>
          <a:noFill/>
        </p:spPr>
        <p:txBody>
          <a:bodyPr wrap="square" rtlCol="0">
            <a:spAutoFit/>
          </a:bodyPr>
          <a:lstStyle/>
          <a:p>
            <a:pPr algn="ctr"/>
            <a:r>
              <a:rPr lang="en-US" sz="2400" dirty="0">
                <a:solidFill>
                  <a:srgbClr val="FF0000"/>
                </a:solidFill>
                <a:latin typeface="Arial" panose="020B0604020202020204" pitchFamily="34" charset="0"/>
                <a:cs typeface="Arial" panose="020B0604020202020204" pitchFamily="34" charset="0"/>
              </a:rPr>
              <a:t>Ionospheric Density Irregularities</a:t>
            </a:r>
          </a:p>
          <a:p>
            <a:pPr algn="ctr"/>
            <a:endParaRPr lang="en-US" sz="2400" dirty="0">
              <a:solidFill>
                <a:srgbClr val="002060"/>
              </a:solidFill>
              <a:latin typeface="Arial" panose="020B0604020202020204" pitchFamily="34" charset="0"/>
              <a:cs typeface="Arial" panose="020B0604020202020204" pitchFamily="34" charset="0"/>
            </a:endParaRPr>
          </a:p>
          <a:p>
            <a:pPr algn="ctr"/>
            <a:r>
              <a:rPr lang="en-US" sz="2400" b="1" dirty="0">
                <a:solidFill>
                  <a:srgbClr val="7030A0"/>
                </a:solidFill>
                <a:latin typeface="Arial" panose="020B0604020202020204" pitchFamily="34" charset="0"/>
                <a:cs typeface="Arial" panose="020B0604020202020204" pitchFamily="34" charset="0"/>
              </a:rPr>
              <a:t>Key Space Weather variable </a:t>
            </a:r>
          </a:p>
          <a:p>
            <a:pPr algn="ctr"/>
            <a:endParaRPr lang="en-US" sz="2400" dirty="0">
              <a:solidFill>
                <a:srgbClr val="002060"/>
              </a:solidFill>
              <a:latin typeface="Arial" panose="020B0604020202020204" pitchFamily="34" charset="0"/>
              <a:cs typeface="Arial" panose="020B0604020202020204" pitchFamily="34" charset="0"/>
            </a:endParaRPr>
          </a:p>
          <a:p>
            <a:pPr algn="ctr"/>
            <a:r>
              <a:rPr lang="en-US" sz="2400" dirty="0">
                <a:solidFill>
                  <a:srgbClr val="002060"/>
                </a:solidFill>
                <a:latin typeface="Arial" panose="020B0604020202020204" pitchFamily="34" charset="0"/>
                <a:cs typeface="Arial" panose="020B0604020202020204" pitchFamily="34" charset="0"/>
                <a:sym typeface="Wingdings" pitchFamily="2" charset="2"/>
              </a:rPr>
              <a:t>  </a:t>
            </a:r>
            <a:r>
              <a:rPr lang="en-US" sz="2400" dirty="0">
                <a:solidFill>
                  <a:srgbClr val="002060"/>
                </a:solidFill>
                <a:latin typeface="Arial" panose="020B0604020202020204" pitchFamily="34" charset="0"/>
                <a:cs typeface="Arial" panose="020B0604020202020204" pitchFamily="34" charset="0"/>
              </a:rPr>
              <a:t>•  Affects communication/navigation systems, particularly above several MHz</a:t>
            </a:r>
          </a:p>
        </p:txBody>
      </p:sp>
    </p:spTree>
    <p:extLst>
      <p:ext uri="{BB962C8B-B14F-4D97-AF65-F5344CB8AC3E}">
        <p14:creationId xmlns:p14="http://schemas.microsoft.com/office/powerpoint/2010/main" val="1757392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60" name="Rectangle 4"/>
          <p:cNvSpPr>
            <a:spLocks noGrp="1" noChangeArrowheads="1"/>
          </p:cNvSpPr>
          <p:nvPr>
            <p:ph type="title" idx="4294967295"/>
          </p:nvPr>
        </p:nvSpPr>
        <p:spPr>
          <a:xfrm>
            <a:off x="1700517" y="622000"/>
            <a:ext cx="6159500" cy="471618"/>
          </a:xfrm>
        </p:spPr>
        <p:txBody>
          <a:bodyPr>
            <a:normAutofit/>
          </a:bodyPr>
          <a:lstStyle/>
          <a:p>
            <a:pPr algn="ctr"/>
            <a:r>
              <a:rPr lang="en-US" sz="2000" dirty="0" err="1">
                <a:solidFill>
                  <a:srgbClr val="002060"/>
                </a:solidFill>
                <a:latin typeface="Arial"/>
                <a:cs typeface="Arial"/>
              </a:rPr>
              <a:t>Jicamarca</a:t>
            </a:r>
            <a:r>
              <a:rPr lang="en-US" sz="2000" dirty="0">
                <a:solidFill>
                  <a:srgbClr val="002060"/>
                </a:solidFill>
                <a:latin typeface="Arial"/>
                <a:cs typeface="Arial"/>
              </a:rPr>
              <a:t> Radio Observatory, Peru</a:t>
            </a:r>
          </a:p>
        </p:txBody>
      </p:sp>
      <p:pic>
        <p:nvPicPr>
          <p:cNvPr id="5" name="Picture 4">
            <a:extLst>
              <a:ext uri="{FF2B5EF4-FFF2-40B4-BE49-F238E27FC236}">
                <a16:creationId xmlns:a16="http://schemas.microsoft.com/office/drawing/2014/main" id="{A7C38637-AD8C-9C46-BDBB-08E392F053D4}"/>
              </a:ext>
            </a:extLst>
          </p:cNvPr>
          <p:cNvPicPr>
            <a:picLocks noChangeAspect="1"/>
          </p:cNvPicPr>
          <p:nvPr/>
        </p:nvPicPr>
        <p:blipFill>
          <a:blip r:embed="rId3"/>
          <a:stretch>
            <a:fillRect/>
          </a:stretch>
        </p:blipFill>
        <p:spPr>
          <a:xfrm>
            <a:off x="733555" y="1228309"/>
            <a:ext cx="5145808" cy="4116647"/>
          </a:xfrm>
          <a:prstGeom prst="rect">
            <a:avLst/>
          </a:prstGeom>
        </p:spPr>
      </p:pic>
      <p:pic>
        <p:nvPicPr>
          <p:cNvPr id="6" name="Picture 5">
            <a:extLst>
              <a:ext uri="{FF2B5EF4-FFF2-40B4-BE49-F238E27FC236}">
                <a16:creationId xmlns:a16="http://schemas.microsoft.com/office/drawing/2014/main" id="{2DCDF8F5-079F-6B40-9F47-681C9597A9D6}"/>
              </a:ext>
            </a:extLst>
          </p:cNvPr>
          <p:cNvPicPr>
            <a:picLocks noChangeAspect="1"/>
          </p:cNvPicPr>
          <p:nvPr/>
        </p:nvPicPr>
        <p:blipFill>
          <a:blip r:embed="rId4"/>
          <a:stretch>
            <a:fillRect/>
          </a:stretch>
        </p:blipFill>
        <p:spPr>
          <a:xfrm>
            <a:off x="5633148" y="4050741"/>
            <a:ext cx="3013204" cy="2259903"/>
          </a:xfrm>
          <a:prstGeom prst="rect">
            <a:avLst/>
          </a:prstGeom>
        </p:spPr>
      </p:pic>
      <p:sp>
        <p:nvSpPr>
          <p:cNvPr id="7" name="TextBox 6">
            <a:extLst>
              <a:ext uri="{FF2B5EF4-FFF2-40B4-BE49-F238E27FC236}">
                <a16:creationId xmlns:a16="http://schemas.microsoft.com/office/drawing/2014/main" id="{FDFE349E-B053-1744-8223-8E1CFBC29EF9}"/>
              </a:ext>
            </a:extLst>
          </p:cNvPr>
          <p:cNvSpPr txBox="1"/>
          <p:nvPr/>
        </p:nvSpPr>
        <p:spPr>
          <a:xfrm>
            <a:off x="1221289" y="5479647"/>
            <a:ext cx="3789122" cy="830997"/>
          </a:xfrm>
          <a:prstGeom prst="rect">
            <a:avLst/>
          </a:prstGeom>
          <a:noFill/>
        </p:spPr>
        <p:txBody>
          <a:bodyPr wrap="square" rtlCol="0">
            <a:spAutoFit/>
          </a:bodyPr>
          <a:lstStyle/>
          <a:p>
            <a:r>
              <a:rPr lang="en-US" sz="1600" dirty="0"/>
              <a:t>•  50 MHz </a:t>
            </a:r>
          </a:p>
          <a:p>
            <a:r>
              <a:rPr lang="en-US" sz="1600" dirty="0"/>
              <a:t>•  18432 three-meter crossed dipoles</a:t>
            </a:r>
          </a:p>
          <a:p>
            <a:r>
              <a:rPr lang="en-US" sz="1600" dirty="0"/>
              <a:t>•  288m by 288m</a:t>
            </a:r>
            <a:endParaRPr lang="en-US" dirty="0"/>
          </a:p>
        </p:txBody>
      </p:sp>
      <p:sp>
        <p:nvSpPr>
          <p:cNvPr id="8" name="Rectangle 7">
            <a:extLst>
              <a:ext uri="{FF2B5EF4-FFF2-40B4-BE49-F238E27FC236}">
                <a16:creationId xmlns:a16="http://schemas.microsoft.com/office/drawing/2014/main" id="{981753A3-4F96-B34D-BCC5-B6E097404ECD}"/>
              </a:ext>
            </a:extLst>
          </p:cNvPr>
          <p:cNvSpPr/>
          <p:nvPr/>
        </p:nvSpPr>
        <p:spPr>
          <a:xfrm>
            <a:off x="6241354" y="1898375"/>
            <a:ext cx="2404998" cy="1200329"/>
          </a:xfrm>
          <a:prstGeom prst="rect">
            <a:avLst/>
          </a:prstGeom>
        </p:spPr>
        <p:txBody>
          <a:bodyPr wrap="square">
            <a:spAutoFit/>
          </a:bodyPr>
          <a:lstStyle/>
          <a:p>
            <a:r>
              <a:rPr lang="en-US" dirty="0">
                <a:solidFill>
                  <a:srgbClr val="222222"/>
                </a:solidFill>
                <a:latin typeface="Arial" panose="020B0604020202020204" pitchFamily="34" charset="0"/>
              </a:rPr>
              <a:t>Premier scientific facility in the world for studying the equatorial ionosphere</a:t>
            </a:r>
            <a:endParaRPr lang="en-US" dirty="0"/>
          </a:p>
        </p:txBody>
      </p:sp>
    </p:spTree>
    <p:extLst>
      <p:ext uri="{BB962C8B-B14F-4D97-AF65-F5344CB8AC3E}">
        <p14:creationId xmlns:p14="http://schemas.microsoft.com/office/powerpoint/2010/main" val="414563528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Text Box 2050"/>
          <p:cNvSpPr txBox="1">
            <a:spLocks noChangeArrowheads="1"/>
          </p:cNvSpPr>
          <p:nvPr/>
        </p:nvSpPr>
        <p:spPr bwMode="auto">
          <a:xfrm>
            <a:off x="454025" y="6132513"/>
            <a:ext cx="18669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buFontTx/>
              <a:buNone/>
              <a:defRPr/>
            </a:pPr>
            <a:r>
              <a:rPr lang="en-US" altLang="en-US" sz="1800" b="0">
                <a:latin typeface="Times New Roman" charset="0"/>
                <a:cs typeface="+mn-cs"/>
              </a:rPr>
              <a:t>Kelley et al., 1986</a:t>
            </a:r>
          </a:p>
        </p:txBody>
      </p:sp>
      <p:pic>
        <p:nvPicPr>
          <p:cNvPr id="18434" name="Picture 2051" descr="&#10;Jic_1c.png                                                     0004F13BMacintosh HD                   BBC7F4A3:"/>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513562" y="1539068"/>
            <a:ext cx="6020844" cy="4463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a:extLst>
              <a:ext uri="{FF2B5EF4-FFF2-40B4-BE49-F238E27FC236}">
                <a16:creationId xmlns:a16="http://schemas.microsoft.com/office/drawing/2014/main" id="{CB5F88BF-BE6A-FE4B-88DB-4D65F7A22E66}"/>
              </a:ext>
            </a:extLst>
          </p:cNvPr>
          <p:cNvSpPr txBox="1"/>
          <p:nvPr/>
        </p:nvSpPr>
        <p:spPr>
          <a:xfrm>
            <a:off x="1184230" y="729543"/>
            <a:ext cx="7104743" cy="584775"/>
          </a:xfrm>
          <a:prstGeom prst="rect">
            <a:avLst/>
          </a:prstGeom>
          <a:solidFill>
            <a:schemeClr val="bg1"/>
          </a:solidFill>
          <a:ln w="19050">
            <a:solidFill>
              <a:srgbClr val="00B050"/>
            </a:solidFill>
          </a:ln>
        </p:spPr>
        <p:txBody>
          <a:bodyPr wrap="square" rtlCol="0">
            <a:spAutoFit/>
          </a:bodyPr>
          <a:lstStyle/>
          <a:p>
            <a:pPr algn="ctr"/>
            <a:r>
              <a:rPr lang="en-US" sz="1600" dirty="0">
                <a:solidFill>
                  <a:srgbClr val="002060"/>
                </a:solidFill>
                <a:latin typeface="Arial" panose="020B0604020202020204" pitchFamily="34" charset="0"/>
                <a:cs typeface="Arial" panose="020B0604020202020204" pitchFamily="34" charset="0"/>
              </a:rPr>
              <a:t>Backscatter radar shows the ionosphere is highly irregular</a:t>
            </a:r>
          </a:p>
          <a:p>
            <a:pPr algn="ctr"/>
            <a:r>
              <a:rPr lang="en-US" sz="1600" dirty="0">
                <a:solidFill>
                  <a:srgbClr val="002060"/>
                </a:solidFill>
                <a:latin typeface="Arial" panose="020B0604020202020204" pitchFamily="34" charset="0"/>
                <a:cs typeface="Arial" panose="020B0604020202020204" pitchFamily="34" charset="0"/>
              </a:rPr>
              <a:t>particularly at the magnetic equator after sunset</a:t>
            </a:r>
          </a:p>
        </p:txBody>
      </p:sp>
    </p:spTree>
    <p:extLst>
      <p:ext uri="{BB962C8B-B14F-4D97-AF65-F5344CB8AC3E}">
        <p14:creationId xmlns:p14="http://schemas.microsoft.com/office/powerpoint/2010/main" val="1804718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Text Box 1026"/>
          <p:cNvSpPr txBox="1">
            <a:spLocks noChangeArrowheads="1"/>
          </p:cNvSpPr>
          <p:nvPr/>
        </p:nvSpPr>
        <p:spPr bwMode="auto">
          <a:xfrm>
            <a:off x="428625" y="5992813"/>
            <a:ext cx="27749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buFontTx/>
              <a:buNone/>
              <a:defRPr/>
            </a:pPr>
            <a:r>
              <a:rPr lang="en-US" altLang="en-US" sz="1800" b="0">
                <a:latin typeface="Times New Roman" charset="0"/>
                <a:cs typeface="+mn-cs"/>
              </a:rPr>
              <a:t>Woodman and LaHoz, 1976</a:t>
            </a:r>
            <a:endParaRPr lang="en-US" altLang="en-US" sz="1400" b="0">
              <a:latin typeface="Times New Roman" charset="0"/>
              <a:cs typeface="+mn-cs"/>
            </a:endParaRPr>
          </a:p>
        </p:txBody>
      </p:sp>
      <p:pic>
        <p:nvPicPr>
          <p:cNvPr id="19458" name="Picture 1027" descr="&#10;Jicam3_25.png                                                  0004F13BMacintosh HD                   BBC7F4A3:"/>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23900" y="1677794"/>
            <a:ext cx="7772400" cy="402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2709" name="Text Box 1029"/>
          <p:cNvSpPr txBox="1">
            <a:spLocks noChangeArrowheads="1"/>
          </p:cNvSpPr>
          <p:nvPr/>
        </p:nvSpPr>
        <p:spPr bwMode="auto">
          <a:xfrm>
            <a:off x="2128034" y="1041080"/>
            <a:ext cx="5181600" cy="6367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spAutoFit/>
          </a:bodyPr>
          <a:lstStyle/>
          <a:p>
            <a:pPr algn="ctr">
              <a:spcBef>
                <a:spcPts val="360"/>
              </a:spcBef>
              <a:buFontTx/>
              <a:buNone/>
              <a:defRPr/>
            </a:pPr>
            <a:r>
              <a:rPr lang="en-US" altLang="en-US" sz="1600" b="0" dirty="0" err="1">
                <a:cs typeface="+mn-cs"/>
              </a:rPr>
              <a:t>Jicamarca</a:t>
            </a:r>
            <a:r>
              <a:rPr lang="en-US" altLang="en-US" sz="1600" b="0" dirty="0">
                <a:cs typeface="+mn-cs"/>
              </a:rPr>
              <a:t> Radio Observatory</a:t>
            </a:r>
          </a:p>
          <a:p>
            <a:pPr algn="ctr">
              <a:spcBef>
                <a:spcPts val="360"/>
              </a:spcBef>
              <a:buFontTx/>
              <a:buNone/>
              <a:defRPr/>
            </a:pPr>
            <a:r>
              <a:rPr lang="en-US" altLang="en-US" sz="1600" b="0" dirty="0">
                <a:cs typeface="+mn-cs"/>
              </a:rPr>
              <a:t>25 March 1974</a:t>
            </a:r>
          </a:p>
        </p:txBody>
      </p:sp>
      <p:sp>
        <p:nvSpPr>
          <p:cNvPr id="5" name="TextBox 4">
            <a:extLst>
              <a:ext uri="{FF2B5EF4-FFF2-40B4-BE49-F238E27FC236}">
                <a16:creationId xmlns:a16="http://schemas.microsoft.com/office/drawing/2014/main" id="{E1493E43-44CC-E847-AA7C-91EF1F47971C}"/>
              </a:ext>
            </a:extLst>
          </p:cNvPr>
          <p:cNvSpPr txBox="1"/>
          <p:nvPr/>
        </p:nvSpPr>
        <p:spPr>
          <a:xfrm>
            <a:off x="1166462" y="638169"/>
            <a:ext cx="7104743" cy="338554"/>
          </a:xfrm>
          <a:prstGeom prst="rect">
            <a:avLst/>
          </a:prstGeom>
          <a:solidFill>
            <a:schemeClr val="bg1"/>
          </a:solidFill>
          <a:ln w="19050">
            <a:solidFill>
              <a:srgbClr val="00B050"/>
            </a:solidFill>
          </a:ln>
        </p:spPr>
        <p:txBody>
          <a:bodyPr wrap="square" rtlCol="0">
            <a:spAutoFit/>
          </a:bodyPr>
          <a:lstStyle/>
          <a:p>
            <a:pPr algn="ctr"/>
            <a:r>
              <a:rPr lang="en-US" sz="1600" dirty="0">
                <a:solidFill>
                  <a:srgbClr val="002060"/>
                </a:solidFill>
                <a:latin typeface="Arial" panose="020B0604020202020204" pitchFamily="34" charset="0"/>
                <a:cs typeface="Arial" panose="020B0604020202020204" pitchFamily="34" charset="0"/>
              </a:rPr>
              <a:t>Sometimes the irregularities are only present at the bottom of the ionosphere</a:t>
            </a:r>
          </a:p>
        </p:txBody>
      </p:sp>
    </p:spTree>
    <p:extLst>
      <p:ext uri="{BB962C8B-B14F-4D97-AF65-F5344CB8AC3E}">
        <p14:creationId xmlns:p14="http://schemas.microsoft.com/office/powerpoint/2010/main" val="945776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442042" y="6305550"/>
            <a:ext cx="167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latin typeface="Times New Roman" charset="0"/>
              </a:rPr>
              <a:t>Kelley et al., 1981</a:t>
            </a:r>
          </a:p>
        </p:txBody>
      </p:sp>
      <p:pic>
        <p:nvPicPr>
          <p:cNvPr id="71683" name="Picture 3" descr="Fig_3_Kelly.png                                                0004E7CEMacintosh HD                   BBC7F4A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320800"/>
            <a:ext cx="8305800" cy="498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4" name="TextBox 4"/>
          <p:cNvSpPr txBox="1">
            <a:spLocks noChangeArrowheads="1"/>
          </p:cNvSpPr>
          <p:nvPr/>
        </p:nvSpPr>
        <p:spPr bwMode="auto">
          <a:xfrm>
            <a:off x="1205630" y="523875"/>
            <a:ext cx="70104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dirty="0">
                <a:solidFill>
                  <a:srgbClr val="000090"/>
                </a:solidFill>
              </a:rPr>
              <a:t>Spread-F radar displays are often very dramatic  --  indicating plasma density is disturbed on planetary scales.</a:t>
            </a:r>
          </a:p>
        </p:txBody>
      </p:sp>
    </p:spTree>
    <p:extLst>
      <p:ext uri="{BB962C8B-B14F-4D97-AF65-F5344CB8AC3E}">
        <p14:creationId xmlns:p14="http://schemas.microsoft.com/office/powerpoint/2010/main" val="216986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288925" y="6272213"/>
            <a:ext cx="3244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Data courtesy R. Woodman, JRO</a:t>
            </a:r>
            <a:endParaRPr lang="en-US" sz="1400"/>
          </a:p>
        </p:txBody>
      </p:sp>
      <p:pic>
        <p:nvPicPr>
          <p:cNvPr id="72707" name="Picture 3" descr="Jicam_1.png                                                    0004F13BMacintosh HD                   BBC7F4A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1242661"/>
            <a:ext cx="7667625" cy="5029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8" name="TextBox 7"/>
          <p:cNvSpPr txBox="1">
            <a:spLocks noChangeArrowheads="1"/>
          </p:cNvSpPr>
          <p:nvPr/>
        </p:nvSpPr>
        <p:spPr bwMode="auto">
          <a:xfrm>
            <a:off x="1200150" y="534636"/>
            <a:ext cx="70104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dirty="0">
                <a:solidFill>
                  <a:srgbClr val="000090"/>
                </a:solidFill>
              </a:rPr>
              <a:t>Spectacular Spread-F radar displays from </a:t>
            </a:r>
            <a:r>
              <a:rPr lang="en-US" sz="2000" dirty="0" err="1">
                <a:solidFill>
                  <a:srgbClr val="000090"/>
                </a:solidFill>
              </a:rPr>
              <a:t>Jicamarca</a:t>
            </a:r>
            <a:r>
              <a:rPr lang="en-US" sz="2000" dirty="0">
                <a:solidFill>
                  <a:srgbClr val="000090"/>
                </a:solidFill>
              </a:rPr>
              <a:t> associated with magnetic storm</a:t>
            </a:r>
          </a:p>
        </p:txBody>
      </p:sp>
    </p:spTree>
    <p:extLst>
      <p:ext uri="{BB962C8B-B14F-4D97-AF65-F5344CB8AC3E}">
        <p14:creationId xmlns:p14="http://schemas.microsoft.com/office/powerpoint/2010/main" val="3207646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Text Box 2"/>
          <p:cNvSpPr txBox="1">
            <a:spLocks noChangeArrowheads="1"/>
          </p:cNvSpPr>
          <p:nvPr/>
        </p:nvSpPr>
        <p:spPr bwMode="auto">
          <a:xfrm>
            <a:off x="530225" y="6157913"/>
            <a:ext cx="17145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buFontTx/>
              <a:buNone/>
            </a:pPr>
            <a:r>
              <a:rPr lang="en-US" sz="1800" b="0">
                <a:latin typeface="Times New Roman" charset="0"/>
              </a:rPr>
              <a:t>Basu et al., 1978</a:t>
            </a:r>
            <a:endParaRPr lang="en-US" sz="1400" b="0">
              <a:latin typeface="Times New Roman" charset="0"/>
            </a:endParaRPr>
          </a:p>
        </p:txBody>
      </p:sp>
      <p:pic>
        <p:nvPicPr>
          <p:cNvPr id="668675" name="Picture 3" descr="Macintosh HD:Users:robertpfaff:Desktop:VEFI/CNOFS/ Spread-F:SPREAD-F ITEMS:Presentations (CNOFS, Spread F, Misc.):"/>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640997" y="1454534"/>
            <a:ext cx="5539418" cy="4424259"/>
          </a:xfrm>
          <a:prstGeom prst="rect">
            <a:avLst/>
          </a:prstGeom>
          <a:noFill/>
          <a:extLst>
            <a:ext uri="{909E8E84-426E-40dd-AFC4-6F175D3DCCD1}">
              <a14:hiddenFill xmlns:a14="http://schemas.microsoft.com/office/drawing/2010/main" xmlns="">
                <a:solidFill>
                  <a:srgbClr val="FFFFFF"/>
                </a:solidFill>
              </a14:hiddenFill>
            </a:ext>
          </a:extLst>
        </p:spPr>
      </p:pic>
      <p:sp>
        <p:nvSpPr>
          <p:cNvPr id="668676" name="Text Box 4"/>
          <p:cNvSpPr txBox="1">
            <a:spLocks noChangeArrowheads="1"/>
          </p:cNvSpPr>
          <p:nvPr/>
        </p:nvSpPr>
        <p:spPr bwMode="auto">
          <a:xfrm>
            <a:off x="1568298" y="3481677"/>
            <a:ext cx="2424112" cy="369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lIns="92075" tIns="46038" rIns="92075" bIns="46038">
            <a:spAutoFit/>
          </a:bodyPr>
          <a:lstStyle>
            <a:lvl1pPr marL="457200" indent="-457200" algn="l">
              <a:spcBef>
                <a:spcPct val="0"/>
              </a:spcBef>
              <a:defRPr sz="2400">
                <a:solidFill>
                  <a:schemeClr val="tx1"/>
                </a:solidFill>
                <a:latin typeface="Times New Roman" charset="0"/>
                <a:ea typeface="ＭＳ Ｐゴシック" charset="0"/>
              </a:defRPr>
            </a:lvl1pPr>
            <a:lvl2pPr marL="914400" indent="-457200" algn="l">
              <a:spcBef>
                <a:spcPct val="0"/>
              </a:spcBef>
              <a:defRPr sz="2400">
                <a:solidFill>
                  <a:schemeClr val="tx1"/>
                </a:solidFill>
                <a:latin typeface="Times New Roman" charset="0"/>
                <a:ea typeface="ＭＳ Ｐゴシック" charset="0"/>
              </a:defRPr>
            </a:lvl2pPr>
            <a:lvl3pPr marL="1371600" indent="-457200" algn="l">
              <a:spcBef>
                <a:spcPct val="0"/>
              </a:spcBef>
              <a:defRPr sz="2400">
                <a:solidFill>
                  <a:schemeClr val="tx1"/>
                </a:solidFill>
                <a:latin typeface="Times New Roman" charset="0"/>
                <a:ea typeface="ＭＳ Ｐゴシック" charset="0"/>
              </a:defRPr>
            </a:lvl3pPr>
            <a:lvl4pPr marL="1828800" indent="-457200" algn="l">
              <a:spcBef>
                <a:spcPct val="0"/>
              </a:spcBef>
              <a:defRPr sz="2400">
                <a:solidFill>
                  <a:schemeClr val="tx1"/>
                </a:solidFill>
                <a:latin typeface="Times New Roman" charset="0"/>
                <a:ea typeface="ＭＳ Ｐゴシック" charset="0"/>
              </a:defRPr>
            </a:lvl4pPr>
            <a:lvl5pPr marL="2286000" indent="-457200" algn="l">
              <a:spcBef>
                <a:spcPct val="0"/>
              </a:spcBef>
              <a:defRPr sz="2400">
                <a:solidFill>
                  <a:schemeClr val="tx1"/>
                </a:solidFill>
                <a:latin typeface="Times New Roman" charset="0"/>
                <a:ea typeface="ＭＳ Ｐゴシック" charset="0"/>
              </a:defRPr>
            </a:lvl5pPr>
            <a:lvl6pPr marL="2743200" indent="-457200" eaLnBrk="0" fontAlgn="base" hangingPunct="0">
              <a:spcBef>
                <a:spcPct val="0"/>
              </a:spcBef>
              <a:spcAft>
                <a:spcPct val="0"/>
              </a:spcAft>
              <a:defRPr sz="2400">
                <a:solidFill>
                  <a:schemeClr val="tx1"/>
                </a:solidFill>
                <a:latin typeface="Times New Roman" charset="0"/>
                <a:ea typeface="ＭＳ Ｐゴシック" charset="0"/>
              </a:defRPr>
            </a:lvl6pPr>
            <a:lvl7pPr marL="3200400" indent="-457200" eaLnBrk="0" fontAlgn="base" hangingPunct="0">
              <a:spcBef>
                <a:spcPct val="0"/>
              </a:spcBef>
              <a:spcAft>
                <a:spcPct val="0"/>
              </a:spcAft>
              <a:defRPr sz="2400">
                <a:solidFill>
                  <a:schemeClr val="tx1"/>
                </a:solidFill>
                <a:latin typeface="Times New Roman" charset="0"/>
                <a:ea typeface="ＭＳ Ｐゴシック" charset="0"/>
              </a:defRPr>
            </a:lvl7pPr>
            <a:lvl8pPr marL="3657600" indent="-457200" eaLnBrk="0" fontAlgn="base" hangingPunct="0">
              <a:spcBef>
                <a:spcPct val="0"/>
              </a:spcBef>
              <a:spcAft>
                <a:spcPct val="0"/>
              </a:spcAft>
              <a:defRPr sz="2400">
                <a:solidFill>
                  <a:schemeClr val="tx1"/>
                </a:solidFill>
                <a:latin typeface="Times New Roman" charset="0"/>
                <a:ea typeface="ＭＳ Ｐゴシック" charset="0"/>
              </a:defRPr>
            </a:lvl8pPr>
            <a:lvl9pPr marL="4114800" indent="-4572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buFont typeface="Arial" charset="0"/>
              <a:buNone/>
            </a:pPr>
            <a:r>
              <a:rPr lang="en-US" sz="1800" b="0" dirty="0">
                <a:solidFill>
                  <a:srgbClr val="CC0000"/>
                </a:solidFill>
                <a:latin typeface="Arial" charset="0"/>
              </a:rPr>
              <a:t>Scintillation Index</a:t>
            </a:r>
          </a:p>
        </p:txBody>
      </p:sp>
      <p:sp>
        <p:nvSpPr>
          <p:cNvPr id="5" name="TextBox 4">
            <a:extLst>
              <a:ext uri="{FF2B5EF4-FFF2-40B4-BE49-F238E27FC236}">
                <a16:creationId xmlns:a16="http://schemas.microsoft.com/office/drawing/2014/main" id="{96C4B3B8-2C5A-1347-A2EB-6B236ED68415}"/>
              </a:ext>
            </a:extLst>
          </p:cNvPr>
          <p:cNvSpPr txBox="1"/>
          <p:nvPr/>
        </p:nvSpPr>
        <p:spPr>
          <a:xfrm>
            <a:off x="1102550" y="666913"/>
            <a:ext cx="7104743" cy="338554"/>
          </a:xfrm>
          <a:prstGeom prst="rect">
            <a:avLst/>
          </a:prstGeom>
          <a:solidFill>
            <a:schemeClr val="bg1"/>
          </a:solidFill>
          <a:ln w="19050">
            <a:solidFill>
              <a:srgbClr val="00B050"/>
            </a:solidFill>
          </a:ln>
        </p:spPr>
        <p:txBody>
          <a:bodyPr wrap="square" rtlCol="0">
            <a:spAutoFit/>
          </a:bodyPr>
          <a:lstStyle/>
          <a:p>
            <a:pPr algn="ctr"/>
            <a:r>
              <a:rPr lang="en-US" sz="1600" dirty="0">
                <a:solidFill>
                  <a:srgbClr val="002060"/>
                </a:solidFill>
                <a:latin typeface="Arial" panose="020B0604020202020204" pitchFamily="34" charset="0"/>
                <a:cs typeface="Arial" panose="020B0604020202020204" pitchFamily="34" charset="0"/>
              </a:rPr>
              <a:t>Irregularities disrupt </a:t>
            </a:r>
            <a:r>
              <a:rPr lang="en-US" sz="1600" dirty="0" err="1">
                <a:solidFill>
                  <a:srgbClr val="002060"/>
                </a:solidFill>
                <a:latin typeface="Arial" panose="020B0604020202020204" pitchFamily="34" charset="0"/>
                <a:cs typeface="Arial" panose="020B0604020202020204" pitchFamily="34" charset="0"/>
              </a:rPr>
              <a:t>radiowaves</a:t>
            </a:r>
            <a:r>
              <a:rPr lang="en-US" sz="1600" dirty="0">
                <a:solidFill>
                  <a:srgbClr val="002060"/>
                </a:solidFill>
                <a:latin typeface="Arial" panose="020B0604020202020204" pitchFamily="34" charset="0"/>
                <a:cs typeface="Arial" panose="020B0604020202020204" pitchFamily="34" charset="0"/>
              </a:rPr>
              <a:t>, particularly at high frequencies!</a:t>
            </a:r>
          </a:p>
        </p:txBody>
      </p:sp>
    </p:spTree>
    <p:extLst>
      <p:ext uri="{BB962C8B-B14F-4D97-AF65-F5344CB8AC3E}">
        <p14:creationId xmlns:p14="http://schemas.microsoft.com/office/powerpoint/2010/main" val="994883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71436" y="3597736"/>
            <a:ext cx="5808867" cy="6350802"/>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23836" y="3750136"/>
            <a:ext cx="5808867" cy="6350802"/>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76236" y="3902536"/>
            <a:ext cx="5808867" cy="6350802"/>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8636" y="4054936"/>
            <a:ext cx="5808867" cy="635080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970" y="1347804"/>
            <a:ext cx="6501574" cy="4804663"/>
          </a:xfrm>
          <a:prstGeom prst="rect">
            <a:avLst/>
          </a:prstGeom>
        </p:spPr>
      </p:pic>
      <p:sp>
        <p:nvSpPr>
          <p:cNvPr id="8" name="Text Box 23"/>
          <p:cNvSpPr txBox="1">
            <a:spLocks noChangeArrowheads="1"/>
          </p:cNvSpPr>
          <p:nvPr/>
        </p:nvSpPr>
        <p:spPr bwMode="auto">
          <a:xfrm>
            <a:off x="265590" y="733028"/>
            <a:ext cx="86897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altLang="en-US" b="1" dirty="0">
                <a:solidFill>
                  <a:srgbClr val="C00000"/>
                </a:solidFill>
                <a:latin typeface="+mj-lt"/>
              </a:rPr>
              <a:t>Pathways of solar energy to the Upper Atmosphere and Ionosphere</a:t>
            </a:r>
            <a:endParaRPr lang="en-US" altLang="en-US" sz="1200" dirty="0">
              <a:latin typeface="+mj-lt"/>
            </a:endParaRPr>
          </a:p>
        </p:txBody>
      </p:sp>
    </p:spTree>
    <p:extLst>
      <p:ext uri="{BB962C8B-B14F-4D97-AF65-F5344CB8AC3E}">
        <p14:creationId xmlns:p14="http://schemas.microsoft.com/office/powerpoint/2010/main" val="3533330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B1286C-66E8-3D43-8AAE-5FED349CFA0A}"/>
              </a:ext>
            </a:extLst>
          </p:cNvPr>
          <p:cNvPicPr>
            <a:picLocks noChangeAspect="1"/>
          </p:cNvPicPr>
          <p:nvPr/>
        </p:nvPicPr>
        <p:blipFill>
          <a:blip r:embed="rId2"/>
          <a:stretch>
            <a:fillRect/>
          </a:stretch>
        </p:blipFill>
        <p:spPr>
          <a:xfrm>
            <a:off x="1309480" y="958241"/>
            <a:ext cx="6555289" cy="4916466"/>
          </a:xfrm>
          <a:prstGeom prst="rect">
            <a:avLst/>
          </a:prstGeom>
        </p:spPr>
      </p:pic>
    </p:spTree>
    <p:extLst>
      <p:ext uri="{BB962C8B-B14F-4D97-AF65-F5344CB8AC3E}">
        <p14:creationId xmlns:p14="http://schemas.microsoft.com/office/powerpoint/2010/main" val="309321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190316-A6EB-D64A-971F-DEA49CAF86B0}"/>
              </a:ext>
            </a:extLst>
          </p:cNvPr>
          <p:cNvPicPr>
            <a:picLocks noChangeAspect="1"/>
          </p:cNvPicPr>
          <p:nvPr/>
        </p:nvPicPr>
        <p:blipFill>
          <a:blip r:embed="rId2"/>
          <a:stretch>
            <a:fillRect/>
          </a:stretch>
        </p:blipFill>
        <p:spPr>
          <a:xfrm>
            <a:off x="3760592" y="2993203"/>
            <a:ext cx="4625583" cy="3480751"/>
          </a:xfrm>
          <a:prstGeom prst="rect">
            <a:avLst/>
          </a:prstGeom>
        </p:spPr>
      </p:pic>
      <p:pic>
        <p:nvPicPr>
          <p:cNvPr id="3" name="Picture 2">
            <a:extLst>
              <a:ext uri="{FF2B5EF4-FFF2-40B4-BE49-F238E27FC236}">
                <a16:creationId xmlns:a16="http://schemas.microsoft.com/office/drawing/2014/main" id="{00F2C664-7597-1841-A963-1AA208CE4A2C}"/>
              </a:ext>
            </a:extLst>
          </p:cNvPr>
          <p:cNvPicPr>
            <a:picLocks noChangeAspect="1"/>
          </p:cNvPicPr>
          <p:nvPr/>
        </p:nvPicPr>
        <p:blipFill>
          <a:blip r:embed="rId3"/>
          <a:stretch>
            <a:fillRect/>
          </a:stretch>
        </p:blipFill>
        <p:spPr>
          <a:xfrm>
            <a:off x="584897" y="808563"/>
            <a:ext cx="3175695" cy="3034553"/>
          </a:xfrm>
          <a:prstGeom prst="rect">
            <a:avLst/>
          </a:prstGeom>
        </p:spPr>
      </p:pic>
      <p:sp>
        <p:nvSpPr>
          <p:cNvPr id="4" name="TextBox 3">
            <a:extLst>
              <a:ext uri="{FF2B5EF4-FFF2-40B4-BE49-F238E27FC236}">
                <a16:creationId xmlns:a16="http://schemas.microsoft.com/office/drawing/2014/main" id="{E2F72A17-9694-F346-9445-7B48F220E2F7}"/>
              </a:ext>
            </a:extLst>
          </p:cNvPr>
          <p:cNvSpPr txBox="1"/>
          <p:nvPr/>
        </p:nvSpPr>
        <p:spPr>
          <a:xfrm>
            <a:off x="4332179" y="1371017"/>
            <a:ext cx="3851497" cy="830997"/>
          </a:xfrm>
          <a:prstGeom prst="rect">
            <a:avLst/>
          </a:prstGeom>
          <a:solidFill>
            <a:schemeClr val="bg1"/>
          </a:solidFill>
          <a:ln w="19050">
            <a:solidFill>
              <a:srgbClr val="00B050"/>
            </a:solidFill>
          </a:ln>
        </p:spPr>
        <p:txBody>
          <a:bodyPr wrap="square" rtlCol="0">
            <a:spAutoFit/>
          </a:bodyPr>
          <a:lstStyle/>
          <a:p>
            <a:pPr algn="ctr"/>
            <a:r>
              <a:rPr lang="en-US" sz="1600" dirty="0">
                <a:solidFill>
                  <a:srgbClr val="002060"/>
                </a:solidFill>
                <a:latin typeface="Arial" panose="020B0604020202020204" pitchFamily="34" charset="0"/>
                <a:cs typeface="Arial" panose="020B0604020202020204" pitchFamily="34" charset="0"/>
              </a:rPr>
              <a:t>GPS Navigation Signals are Susceptible to Errors due to Ionospheric </a:t>
            </a:r>
            <a:r>
              <a:rPr lang="en-US" sz="1600" dirty="0" err="1">
                <a:solidFill>
                  <a:srgbClr val="002060"/>
                </a:solidFill>
                <a:latin typeface="Arial" panose="020B0604020202020204" pitchFamily="34" charset="0"/>
                <a:cs typeface="Arial" panose="020B0604020202020204" pitchFamily="34" charset="0"/>
              </a:rPr>
              <a:t>Scintiallations</a:t>
            </a:r>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4201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512C99-6850-9247-8059-FA8B25C58688}"/>
              </a:ext>
            </a:extLst>
          </p:cNvPr>
          <p:cNvPicPr>
            <a:picLocks noChangeAspect="1"/>
          </p:cNvPicPr>
          <p:nvPr/>
        </p:nvPicPr>
        <p:blipFill>
          <a:blip r:embed="rId2"/>
          <a:stretch>
            <a:fillRect/>
          </a:stretch>
        </p:blipFill>
        <p:spPr>
          <a:xfrm>
            <a:off x="0" y="0"/>
            <a:ext cx="9144000" cy="6858000"/>
          </a:xfrm>
          <a:prstGeom prst="rect">
            <a:avLst/>
          </a:prstGeom>
        </p:spPr>
      </p:pic>
      <p:grpSp>
        <p:nvGrpSpPr>
          <p:cNvPr id="5" name="Group 4">
            <a:extLst>
              <a:ext uri="{FF2B5EF4-FFF2-40B4-BE49-F238E27FC236}">
                <a16:creationId xmlns:a16="http://schemas.microsoft.com/office/drawing/2014/main" id="{86F4E98E-F6E7-FE48-9A6A-F01C6806C1FA}"/>
              </a:ext>
            </a:extLst>
          </p:cNvPr>
          <p:cNvGrpSpPr/>
          <p:nvPr/>
        </p:nvGrpSpPr>
        <p:grpSpPr>
          <a:xfrm>
            <a:off x="2227227" y="1982353"/>
            <a:ext cx="4572000" cy="1945277"/>
            <a:chOff x="2114493" y="2677548"/>
            <a:chExt cx="4572000" cy="1945277"/>
          </a:xfrm>
        </p:grpSpPr>
        <p:sp>
          <p:nvSpPr>
            <p:cNvPr id="3" name="TextBox 2">
              <a:extLst>
                <a:ext uri="{FF2B5EF4-FFF2-40B4-BE49-F238E27FC236}">
                  <a16:creationId xmlns:a16="http://schemas.microsoft.com/office/drawing/2014/main" id="{F09F15FB-4BB0-C441-A23D-E00DB38F2680}"/>
                </a:ext>
              </a:extLst>
            </p:cNvPr>
            <p:cNvSpPr txBox="1"/>
            <p:nvPr/>
          </p:nvSpPr>
          <p:spPr>
            <a:xfrm>
              <a:off x="2761989" y="2677548"/>
              <a:ext cx="2863651" cy="461665"/>
            </a:xfrm>
            <a:prstGeom prst="rect">
              <a:avLst/>
            </a:prstGeom>
            <a:noFill/>
          </p:spPr>
          <p:txBody>
            <a:bodyPr wrap="square" rtlCol="0">
              <a:spAutoFit/>
            </a:bodyPr>
            <a:lstStyle/>
            <a:p>
              <a:pPr algn="ctr"/>
              <a:r>
                <a:rPr lang="en-US" sz="2400" b="1" dirty="0"/>
                <a:t>Fresnel scattering </a:t>
              </a:r>
              <a:endParaRPr lang="en-US" sz="2800" b="1" dirty="0"/>
            </a:p>
          </p:txBody>
        </p:sp>
        <p:sp>
          <p:nvSpPr>
            <p:cNvPr id="4" name="Rectangle 3">
              <a:extLst>
                <a:ext uri="{FF2B5EF4-FFF2-40B4-BE49-F238E27FC236}">
                  <a16:creationId xmlns:a16="http://schemas.microsoft.com/office/drawing/2014/main" id="{941E015A-DDA4-1248-BD5F-9B586C279865}"/>
                </a:ext>
              </a:extLst>
            </p:cNvPr>
            <p:cNvSpPr/>
            <p:nvPr/>
          </p:nvSpPr>
          <p:spPr>
            <a:xfrm>
              <a:off x="2114493" y="3422496"/>
              <a:ext cx="4572000" cy="1200329"/>
            </a:xfrm>
            <a:prstGeom prst="rect">
              <a:avLst/>
            </a:prstGeom>
          </p:spPr>
          <p:txBody>
            <a:bodyPr>
              <a:spAutoFit/>
            </a:bodyPr>
            <a:lstStyle/>
            <a:p>
              <a:r>
                <a:rPr lang="en-US" b="1" dirty="0"/>
                <a:t>Plasma density irregularities with horizontal scale lengths of 100 m in a thin screen at 400 km altitude create scattering effects at GHz radio wave frequencies. </a:t>
              </a:r>
              <a:endParaRPr lang="en-US" sz="2000" b="1" dirty="0"/>
            </a:p>
          </p:txBody>
        </p:sp>
      </p:grpSp>
    </p:spTree>
    <p:extLst>
      <p:ext uri="{BB962C8B-B14F-4D97-AF65-F5344CB8AC3E}">
        <p14:creationId xmlns:p14="http://schemas.microsoft.com/office/powerpoint/2010/main" val="303943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914400" y="228600"/>
            <a:ext cx="7010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FontTx/>
              <a:buChar char="•"/>
            </a:pPr>
            <a:endParaRPr lang="en-US" b="1"/>
          </a:p>
        </p:txBody>
      </p:sp>
      <p:pic>
        <p:nvPicPr>
          <p:cNvPr id="3" name="Picture 2" descr="Fig_25_Astre Graphic P_v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525" y="685800"/>
            <a:ext cx="4201610" cy="5700964"/>
          </a:xfrm>
          <a:prstGeom prst="rect">
            <a:avLst/>
          </a:prstGeom>
        </p:spPr>
      </p:pic>
      <p:grpSp>
        <p:nvGrpSpPr>
          <p:cNvPr id="10" name="Group 9"/>
          <p:cNvGrpSpPr/>
          <p:nvPr/>
        </p:nvGrpSpPr>
        <p:grpSpPr>
          <a:xfrm>
            <a:off x="5128839" y="1366019"/>
            <a:ext cx="3310312" cy="5035256"/>
            <a:chOff x="5309813" y="1318377"/>
            <a:chExt cx="3377595" cy="5174204"/>
          </a:xfrm>
        </p:grpSpPr>
        <p:grpSp>
          <p:nvGrpSpPr>
            <p:cNvPr id="4" name="Group 3"/>
            <p:cNvGrpSpPr/>
            <p:nvPr/>
          </p:nvGrpSpPr>
          <p:grpSpPr>
            <a:xfrm>
              <a:off x="5309813" y="1318377"/>
              <a:ext cx="3377595" cy="5174204"/>
              <a:chOff x="3534980" y="1083632"/>
              <a:chExt cx="3897312" cy="5415142"/>
            </a:xfrm>
          </p:grpSpPr>
          <p:pic>
            <p:nvPicPr>
              <p:cNvPr id="5" name="Picture 3" descr="Macintosh HD:Users:robertpfaff:Desktop:VEFI/CNOFS/ Spread-F:SPREAD-F ITEMS:Presentations (CNOFS, Spread F, Misc.):"/>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534980" y="1083632"/>
                <a:ext cx="3605212" cy="521176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 Box 9"/>
              <p:cNvSpPr txBox="1">
                <a:spLocks noChangeArrowheads="1"/>
              </p:cNvSpPr>
              <p:nvPr/>
            </p:nvSpPr>
            <p:spPr bwMode="auto">
              <a:xfrm>
                <a:off x="4650992" y="6193974"/>
                <a:ext cx="27813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buFontTx/>
                  <a:buNone/>
                </a:pPr>
                <a:r>
                  <a:rPr lang="en-US" sz="1400" b="0"/>
                  <a:t>Magnetic East distance, km</a:t>
                </a:r>
              </a:p>
            </p:txBody>
          </p:sp>
        </p:grpSp>
        <p:cxnSp>
          <p:nvCxnSpPr>
            <p:cNvPr id="7" name="Straight Arrow Connector 6"/>
            <p:cNvCxnSpPr/>
            <p:nvPr/>
          </p:nvCxnSpPr>
          <p:spPr>
            <a:xfrm flipV="1">
              <a:off x="7486956" y="2927044"/>
              <a:ext cx="232229" cy="30842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4394439" y="457200"/>
            <a:ext cx="4635499" cy="923330"/>
          </a:xfrm>
          <a:prstGeom prst="rect">
            <a:avLst/>
          </a:prstGeom>
          <a:noFill/>
        </p:spPr>
        <p:txBody>
          <a:bodyPr wrap="square" rtlCol="0">
            <a:spAutoFit/>
          </a:bodyPr>
          <a:lstStyle/>
          <a:p>
            <a:pPr algn="ctr"/>
            <a:r>
              <a:rPr lang="en-US" dirty="0">
                <a:solidFill>
                  <a:srgbClr val="000090"/>
                </a:solidFill>
                <a:latin typeface="Arial"/>
                <a:cs typeface="Arial"/>
              </a:rPr>
              <a:t>In situ measurements (satellites, rockets) reveal deep plasma depletions associated with spread-F backscatter</a:t>
            </a:r>
          </a:p>
        </p:txBody>
      </p:sp>
      <p:sp>
        <p:nvSpPr>
          <p:cNvPr id="12" name="Text Box 2"/>
          <p:cNvSpPr txBox="1">
            <a:spLocks noChangeArrowheads="1"/>
          </p:cNvSpPr>
          <p:nvPr/>
        </p:nvSpPr>
        <p:spPr bwMode="auto">
          <a:xfrm>
            <a:off x="7444957" y="6432294"/>
            <a:ext cx="1492178"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buFontTx/>
              <a:buNone/>
            </a:pPr>
            <a:r>
              <a:rPr lang="en-US" sz="1400" b="0" dirty="0" err="1">
                <a:latin typeface="Arial"/>
                <a:cs typeface="Arial"/>
              </a:rPr>
              <a:t>Rino</a:t>
            </a:r>
            <a:r>
              <a:rPr lang="en-US" sz="1400" b="0" dirty="0">
                <a:latin typeface="Arial"/>
                <a:cs typeface="Arial"/>
              </a:rPr>
              <a:t> et al., 1981</a:t>
            </a:r>
          </a:p>
        </p:txBody>
      </p:sp>
      <p:sp>
        <p:nvSpPr>
          <p:cNvPr id="13" name="Text Box 2"/>
          <p:cNvSpPr txBox="1">
            <a:spLocks noChangeArrowheads="1"/>
          </p:cNvSpPr>
          <p:nvPr/>
        </p:nvSpPr>
        <p:spPr bwMode="auto">
          <a:xfrm>
            <a:off x="134287" y="6412662"/>
            <a:ext cx="2394674"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l">
              <a:spcBef>
                <a:spcPct val="0"/>
              </a:spcBef>
              <a:buFontTx/>
              <a:buNone/>
            </a:pPr>
            <a:r>
              <a:rPr lang="en-US" sz="1400" b="0" dirty="0">
                <a:latin typeface="Arial"/>
                <a:cs typeface="Arial"/>
              </a:rPr>
              <a:t>After </a:t>
            </a:r>
            <a:r>
              <a:rPr lang="en-US" sz="1400" b="0" dirty="0" err="1">
                <a:latin typeface="Arial"/>
                <a:cs typeface="Arial"/>
              </a:rPr>
              <a:t>Tsunoda</a:t>
            </a:r>
            <a:r>
              <a:rPr lang="en-US" sz="1400" b="0" dirty="0">
                <a:latin typeface="Arial"/>
                <a:cs typeface="Arial"/>
              </a:rPr>
              <a:t> et al., 1982</a:t>
            </a:r>
          </a:p>
        </p:txBody>
      </p:sp>
    </p:spTree>
    <p:extLst>
      <p:ext uri="{BB962C8B-B14F-4D97-AF65-F5344CB8AC3E}">
        <p14:creationId xmlns:p14="http://schemas.microsoft.com/office/powerpoint/2010/main" val="19711840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3"/>
          <p:cNvSpPr>
            <a:spLocks noGrp="1"/>
          </p:cNvSpPr>
          <p:nvPr>
            <p:ph type="ctrTitle"/>
          </p:nvPr>
        </p:nvSpPr>
        <p:spPr>
          <a:xfrm>
            <a:off x="0" y="200416"/>
            <a:ext cx="9021201" cy="970768"/>
          </a:xfrm>
        </p:spPr>
        <p:txBody>
          <a:bodyPr>
            <a:normAutofit/>
          </a:bodyPr>
          <a:lstStyle/>
          <a:p>
            <a:pPr>
              <a:spcBef>
                <a:spcPts val="600"/>
              </a:spcBef>
              <a:spcAft>
                <a:spcPts val="1200"/>
              </a:spcAft>
            </a:pPr>
            <a:r>
              <a:rPr lang="en-US" sz="2000" dirty="0">
                <a:solidFill>
                  <a:srgbClr val="FF0000"/>
                </a:solidFill>
                <a:latin typeface="Arial" charset="0"/>
                <a:ea typeface="ＭＳ Ｐゴシック" charset="0"/>
                <a:cs typeface="ＭＳ Ｐゴシック" charset="0"/>
              </a:rPr>
              <a:t>Communications/Navigation Outage Forecast System Satellite  (C/NOFS)</a:t>
            </a:r>
            <a:br>
              <a:rPr lang="en-US" sz="2000" dirty="0">
                <a:solidFill>
                  <a:srgbClr val="FF0000"/>
                </a:solidFill>
                <a:latin typeface="Arial" charset="0"/>
                <a:ea typeface="ＭＳ Ｐゴシック" charset="0"/>
                <a:cs typeface="ＭＳ Ｐゴシック" charset="0"/>
              </a:rPr>
            </a:br>
            <a:r>
              <a:rPr lang="en-US" sz="1800" dirty="0">
                <a:solidFill>
                  <a:schemeClr val="tx1"/>
                </a:solidFill>
                <a:latin typeface="Arial" charset="0"/>
                <a:ea typeface="ＭＳ Ｐゴシック" charset="0"/>
                <a:cs typeface="ＭＳ Ｐゴシック" charset="0"/>
              </a:rPr>
              <a:t>designed and built to study equatorial </a:t>
            </a:r>
            <a:r>
              <a:rPr lang="en-US" sz="1800" dirty="0">
                <a:latin typeface="Arial" charset="0"/>
                <a:ea typeface="ＭＳ Ｐゴシック" charset="0"/>
                <a:cs typeface="ＭＳ Ｐゴシック" charset="0"/>
              </a:rPr>
              <a:t>scintillation  </a:t>
            </a:r>
            <a:r>
              <a:rPr lang="en-US" sz="1800" dirty="0">
                <a:latin typeface="Arial" charset="0"/>
                <a:ea typeface="ＭＳ Ｐゴシック" charset="0"/>
                <a:cs typeface="ＭＳ Ｐゴシック" charset="0"/>
                <a:sym typeface="Wingdings" pitchFamily="2" charset="2"/>
              </a:rPr>
              <a:t></a:t>
            </a:r>
            <a:r>
              <a:rPr lang="en-US" sz="1800" dirty="0">
                <a:latin typeface="Arial" charset="0"/>
                <a:ea typeface="ＭＳ Ｐゴシック" charset="0"/>
                <a:cs typeface="ＭＳ Ｐゴシック" charset="0"/>
              </a:rPr>
              <a:t>  a space weather satellite!</a:t>
            </a:r>
            <a:endParaRPr lang="en-US" sz="1800" dirty="0">
              <a:solidFill>
                <a:schemeClr val="tx1"/>
              </a:solidFill>
              <a:latin typeface="Arial" charset="0"/>
              <a:ea typeface="ＭＳ Ｐゴシック" charset="0"/>
              <a:cs typeface="ＭＳ Ｐゴシック" charset="0"/>
            </a:endParaRPr>
          </a:p>
        </p:txBody>
      </p:sp>
      <p:pic>
        <p:nvPicPr>
          <p:cNvPr id="16386" name="Picture 11" descr="C=NOFS_satellite_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1243" y="1341487"/>
            <a:ext cx="3241849" cy="3403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 descr="image001.jpg">
            <a:extLst>
              <a:ext uri="{FF2B5EF4-FFF2-40B4-BE49-F238E27FC236}">
                <a16:creationId xmlns:a16="http://schemas.microsoft.com/office/drawing/2014/main" id="{8DB6733F-28CB-D84B-9310-6D657E73C3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5782" y="1603331"/>
            <a:ext cx="4628536" cy="3060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4">
            <a:extLst>
              <a:ext uri="{FF2B5EF4-FFF2-40B4-BE49-F238E27FC236}">
                <a16:creationId xmlns:a16="http://schemas.microsoft.com/office/drawing/2014/main" id="{EA10D68C-8A5C-E14F-A75A-2D45CCBB74E6}"/>
              </a:ext>
            </a:extLst>
          </p:cNvPr>
          <p:cNvSpPr txBox="1">
            <a:spLocks noChangeArrowheads="1"/>
          </p:cNvSpPr>
          <p:nvPr/>
        </p:nvSpPr>
        <p:spPr bwMode="auto">
          <a:xfrm>
            <a:off x="2093832" y="5305808"/>
            <a:ext cx="4711951" cy="400110"/>
          </a:xfrm>
          <a:prstGeom prst="rect">
            <a:avLst/>
          </a:prstGeom>
          <a:noFill/>
          <a:ln w="19050" cmpd="sng">
            <a:solidFill>
              <a:srgbClr val="00B05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2000" dirty="0">
                <a:solidFill>
                  <a:srgbClr val="000090"/>
                </a:solidFill>
                <a:latin typeface="Arial"/>
                <a:cs typeface="Arial"/>
              </a:rPr>
              <a:t>Air Force C/NOFS Satellite</a:t>
            </a:r>
          </a:p>
        </p:txBody>
      </p:sp>
    </p:spTree>
    <p:extLst>
      <p:ext uri="{BB962C8B-B14F-4D97-AF65-F5344CB8AC3E}">
        <p14:creationId xmlns:p14="http://schemas.microsoft.com/office/powerpoint/2010/main" val="3159195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2008-06-06_14_54_15_to_2008-06-06_16_30_46_756_Preliminary_E_Fiel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5475" y="654050"/>
            <a:ext cx="7926388" cy="554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5C2553A4-B10A-0349-BF36-9FA6BE152386}"/>
              </a:ext>
            </a:extLst>
          </p:cNvPr>
          <p:cNvSpPr txBox="1"/>
          <p:nvPr/>
        </p:nvSpPr>
        <p:spPr>
          <a:xfrm>
            <a:off x="1124601" y="253945"/>
            <a:ext cx="7104743" cy="338554"/>
          </a:xfrm>
          <a:prstGeom prst="rect">
            <a:avLst/>
          </a:prstGeom>
          <a:solidFill>
            <a:schemeClr val="bg1"/>
          </a:solidFill>
          <a:ln w="19050">
            <a:solidFill>
              <a:srgbClr val="00B050"/>
            </a:solidFill>
          </a:ln>
        </p:spPr>
        <p:txBody>
          <a:bodyPr wrap="square" rtlCol="0">
            <a:spAutoFit/>
          </a:bodyPr>
          <a:lstStyle/>
          <a:p>
            <a:pPr algn="ctr"/>
            <a:r>
              <a:rPr lang="en-US" sz="1600" dirty="0">
                <a:solidFill>
                  <a:srgbClr val="002060"/>
                </a:solidFill>
                <a:latin typeface="Arial" panose="020B0604020202020204" pitchFamily="34" charset="0"/>
                <a:cs typeface="Arial" panose="020B0604020202020204" pitchFamily="34" charset="0"/>
              </a:rPr>
              <a:t>Full Orbit of C/NOFS electric field and plasma density measurements</a:t>
            </a:r>
          </a:p>
        </p:txBody>
      </p:sp>
      <p:sp>
        <p:nvSpPr>
          <p:cNvPr id="4" name="TextBox 3">
            <a:extLst>
              <a:ext uri="{FF2B5EF4-FFF2-40B4-BE49-F238E27FC236}">
                <a16:creationId xmlns:a16="http://schemas.microsoft.com/office/drawing/2014/main" id="{AFCB1FC3-E406-B148-A3EE-6C91EBEE2D20}"/>
              </a:ext>
            </a:extLst>
          </p:cNvPr>
          <p:cNvSpPr txBox="1"/>
          <p:nvPr/>
        </p:nvSpPr>
        <p:spPr>
          <a:xfrm>
            <a:off x="1459284" y="6255976"/>
            <a:ext cx="6156542" cy="338554"/>
          </a:xfrm>
          <a:prstGeom prst="rect">
            <a:avLst/>
          </a:prstGeom>
          <a:solidFill>
            <a:schemeClr val="bg1"/>
          </a:solidFill>
          <a:ln w="19050">
            <a:solidFill>
              <a:srgbClr val="00B050"/>
            </a:solidFill>
          </a:ln>
        </p:spPr>
        <p:txBody>
          <a:bodyPr wrap="square" rtlCol="0">
            <a:spAutoFit/>
          </a:bodyPr>
          <a:lstStyle/>
          <a:p>
            <a:pPr algn="ctr"/>
            <a:r>
              <a:rPr lang="en-US" sz="1600" dirty="0">
                <a:solidFill>
                  <a:srgbClr val="002060"/>
                </a:solidFill>
                <a:latin typeface="Arial" panose="020B0604020202020204" pitchFamily="34" charset="0"/>
                <a:cs typeface="Arial" panose="020B0604020202020204" pitchFamily="34" charset="0"/>
              </a:rPr>
              <a:t>Notice large plasma depletions at night with large electric fields!</a:t>
            </a:r>
          </a:p>
        </p:txBody>
      </p:sp>
    </p:spTree>
    <p:extLst>
      <p:ext uri="{BB962C8B-B14F-4D97-AF65-F5344CB8AC3E}">
        <p14:creationId xmlns:p14="http://schemas.microsoft.com/office/powerpoint/2010/main" val="3023955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914400" y="228600"/>
            <a:ext cx="7010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FontTx/>
              <a:buChar char="•"/>
            </a:pPr>
            <a:endParaRPr lang="en-US" b="1"/>
          </a:p>
        </p:txBody>
      </p:sp>
      <p:pic>
        <p:nvPicPr>
          <p:cNvPr id="2" name="Picture 1" descr="Fig_26_FromCarmen_v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193" y="1257288"/>
            <a:ext cx="7243958" cy="5201161"/>
          </a:xfrm>
          <a:prstGeom prst="rect">
            <a:avLst/>
          </a:prstGeom>
        </p:spPr>
      </p:pic>
      <p:sp>
        <p:nvSpPr>
          <p:cNvPr id="4" name="TextBox 3">
            <a:extLst>
              <a:ext uri="{FF2B5EF4-FFF2-40B4-BE49-F238E27FC236}">
                <a16:creationId xmlns:a16="http://schemas.microsoft.com/office/drawing/2014/main" id="{2F5D6BF8-B3E8-9748-B9B6-B5C69B3DCDAE}"/>
              </a:ext>
            </a:extLst>
          </p:cNvPr>
          <p:cNvSpPr txBox="1"/>
          <p:nvPr/>
        </p:nvSpPr>
        <p:spPr>
          <a:xfrm>
            <a:off x="1079716" y="595540"/>
            <a:ext cx="7104743" cy="584775"/>
          </a:xfrm>
          <a:prstGeom prst="rect">
            <a:avLst/>
          </a:prstGeom>
          <a:solidFill>
            <a:schemeClr val="bg1"/>
          </a:solidFill>
          <a:ln w="19050">
            <a:solidFill>
              <a:srgbClr val="00B050"/>
            </a:solidFill>
          </a:ln>
        </p:spPr>
        <p:txBody>
          <a:bodyPr wrap="square" rtlCol="0">
            <a:spAutoFit/>
          </a:bodyPr>
          <a:lstStyle/>
          <a:p>
            <a:pPr algn="ctr"/>
            <a:r>
              <a:rPr lang="en-US" sz="1600" dirty="0">
                <a:solidFill>
                  <a:srgbClr val="002060"/>
                </a:solidFill>
                <a:latin typeface="Arial" panose="020B0604020202020204" pitchFamily="34" charset="0"/>
                <a:cs typeface="Arial" panose="020B0604020202020204" pitchFamily="34" charset="0"/>
              </a:rPr>
              <a:t>High resolution measurements show irregularities, highly correlated fields and density depletions</a:t>
            </a:r>
          </a:p>
        </p:txBody>
      </p:sp>
    </p:spTree>
    <p:extLst>
      <p:ext uri="{BB962C8B-B14F-4D97-AF65-F5344CB8AC3E}">
        <p14:creationId xmlns:p14="http://schemas.microsoft.com/office/powerpoint/2010/main" val="2005909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MI2_solarmax.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664" y="913739"/>
            <a:ext cx="7984005" cy="4576603"/>
          </a:xfrm>
          <a:prstGeom prst="rect">
            <a:avLst/>
          </a:prstGeom>
          <a:ln>
            <a:noFill/>
          </a:ln>
        </p:spPr>
      </p:pic>
      <p:sp>
        <p:nvSpPr>
          <p:cNvPr id="5" name="TextBox 10"/>
          <p:cNvSpPr txBox="1">
            <a:spLocks noChangeArrowheads="1"/>
          </p:cNvSpPr>
          <p:nvPr/>
        </p:nvSpPr>
        <p:spPr bwMode="auto">
          <a:xfrm>
            <a:off x="4992310" y="3209756"/>
            <a:ext cx="2251728" cy="350706"/>
          </a:xfrm>
          <a:prstGeom prst="rect">
            <a:avLst/>
          </a:prstGeom>
          <a:noFill/>
          <a:ln w="190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cs typeface="Arial" charset="0"/>
              </a:rPr>
              <a:t>C/NOFS Orbit</a:t>
            </a:r>
          </a:p>
        </p:txBody>
      </p:sp>
      <p:cxnSp>
        <p:nvCxnSpPr>
          <p:cNvPr id="6" name="Straight Arrow Connector 5"/>
          <p:cNvCxnSpPr/>
          <p:nvPr/>
        </p:nvCxnSpPr>
        <p:spPr>
          <a:xfrm flipV="1">
            <a:off x="5829556" y="3547319"/>
            <a:ext cx="288618" cy="492952"/>
          </a:xfrm>
          <a:prstGeom prst="straightConnector1">
            <a:avLst/>
          </a:prstGeom>
          <a:ln w="19050" cmpd="sng">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7" name="TextBox 12"/>
          <p:cNvSpPr txBox="1">
            <a:spLocks noChangeArrowheads="1"/>
          </p:cNvSpPr>
          <p:nvPr/>
        </p:nvSpPr>
        <p:spPr bwMode="auto">
          <a:xfrm>
            <a:off x="1808995" y="2874451"/>
            <a:ext cx="1843128" cy="350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cs typeface="Arial" charset="0"/>
              </a:rPr>
              <a:t>Ionosphere peak</a:t>
            </a:r>
          </a:p>
        </p:txBody>
      </p:sp>
      <p:cxnSp>
        <p:nvCxnSpPr>
          <p:cNvPr id="8" name="Straight Arrow Connector 7"/>
          <p:cNvCxnSpPr/>
          <p:nvPr/>
        </p:nvCxnSpPr>
        <p:spPr>
          <a:xfrm flipV="1">
            <a:off x="2555766" y="3225157"/>
            <a:ext cx="101686" cy="517096"/>
          </a:xfrm>
          <a:prstGeom prst="straightConnector1">
            <a:avLst/>
          </a:prstGeom>
          <a:ln w="19050" cmpd="sng">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9" name="TextBox 14"/>
          <p:cNvSpPr txBox="1">
            <a:spLocks noChangeArrowheads="1"/>
          </p:cNvSpPr>
          <p:nvPr/>
        </p:nvSpPr>
        <p:spPr bwMode="auto">
          <a:xfrm>
            <a:off x="1959732" y="1725785"/>
            <a:ext cx="3183071" cy="38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cs typeface="Arial" charset="0"/>
              </a:rPr>
              <a:t>Ionosphere Density Model </a:t>
            </a:r>
          </a:p>
        </p:txBody>
      </p:sp>
      <p:cxnSp>
        <p:nvCxnSpPr>
          <p:cNvPr id="10" name="Straight Connector 9"/>
          <p:cNvCxnSpPr/>
          <p:nvPr/>
        </p:nvCxnSpPr>
        <p:spPr>
          <a:xfrm>
            <a:off x="1543129" y="4051955"/>
            <a:ext cx="5600541" cy="0"/>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551267" y="5234438"/>
            <a:ext cx="1714500" cy="369332"/>
          </a:xfrm>
          <a:prstGeom prst="rect">
            <a:avLst/>
          </a:prstGeom>
          <a:solidFill>
            <a:schemeClr val="bg1"/>
          </a:solidFill>
        </p:spPr>
        <p:txBody>
          <a:bodyPr wrap="square" rtlCol="0">
            <a:spAutoFit/>
          </a:bodyPr>
          <a:lstStyle/>
          <a:p>
            <a:pPr algn="ctr"/>
            <a:r>
              <a:rPr lang="en-US" dirty="0">
                <a:latin typeface="Arial" charset="0"/>
                <a:ea typeface="Arial" charset="0"/>
                <a:cs typeface="Arial" charset="0"/>
              </a:rPr>
              <a:t>Local Time</a:t>
            </a:r>
          </a:p>
        </p:txBody>
      </p:sp>
      <p:sp>
        <p:nvSpPr>
          <p:cNvPr id="12" name="TextBox 11"/>
          <p:cNvSpPr txBox="1"/>
          <p:nvPr/>
        </p:nvSpPr>
        <p:spPr>
          <a:xfrm>
            <a:off x="1620414" y="5712251"/>
            <a:ext cx="5576206" cy="369332"/>
          </a:xfrm>
          <a:prstGeom prst="rect">
            <a:avLst/>
          </a:prstGeom>
          <a:solidFill>
            <a:schemeClr val="bg1"/>
          </a:solidFill>
        </p:spPr>
        <p:txBody>
          <a:bodyPr wrap="square" rtlCol="0">
            <a:spAutoFit/>
          </a:bodyPr>
          <a:lstStyle/>
          <a:p>
            <a:pPr algn="ctr"/>
            <a:r>
              <a:rPr lang="en-US" dirty="0">
                <a:solidFill>
                  <a:srgbClr val="C00000"/>
                </a:solidFill>
                <a:latin typeface="Arial" charset="0"/>
                <a:ea typeface="Arial" charset="0"/>
                <a:cs typeface="Arial" charset="0"/>
              </a:rPr>
              <a:t>Ionosphere density is elevated at sunset</a:t>
            </a:r>
          </a:p>
        </p:txBody>
      </p:sp>
      <p:sp>
        <p:nvSpPr>
          <p:cNvPr id="2" name="Rectangle 1"/>
          <p:cNvSpPr/>
          <p:nvPr/>
        </p:nvSpPr>
        <p:spPr bwMode="auto">
          <a:xfrm>
            <a:off x="-685800" y="-381000"/>
            <a:ext cx="10058400" cy="1524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ndParaRPr>
          </a:p>
        </p:txBody>
      </p:sp>
      <p:sp>
        <p:nvSpPr>
          <p:cNvPr id="14" name="Rectangle 13"/>
          <p:cNvSpPr/>
          <p:nvPr/>
        </p:nvSpPr>
        <p:spPr bwMode="auto">
          <a:xfrm>
            <a:off x="-29900" y="-362675"/>
            <a:ext cx="9220200" cy="152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ndParaRPr>
          </a:p>
        </p:txBody>
      </p:sp>
      <p:sp>
        <p:nvSpPr>
          <p:cNvPr id="11" name="TextBox 10"/>
          <p:cNvSpPr txBox="1"/>
          <p:nvPr/>
        </p:nvSpPr>
        <p:spPr>
          <a:xfrm>
            <a:off x="756705" y="62967"/>
            <a:ext cx="7303624" cy="830997"/>
          </a:xfrm>
          <a:prstGeom prst="rect">
            <a:avLst/>
          </a:prstGeom>
          <a:noFill/>
        </p:spPr>
        <p:txBody>
          <a:bodyPr wrap="square" rtlCol="0">
            <a:spAutoFit/>
          </a:bodyPr>
          <a:lstStyle/>
          <a:p>
            <a:pPr algn="ctr"/>
            <a:r>
              <a:rPr lang="en-US" sz="2400" dirty="0">
                <a:solidFill>
                  <a:srgbClr val="002060"/>
                </a:solidFill>
                <a:ea typeface="Arial" charset="0"/>
                <a:cs typeface="Arial" charset="0"/>
              </a:rPr>
              <a:t>Spacecraft</a:t>
            </a:r>
            <a:r>
              <a:rPr lang="en-US" sz="2400" dirty="0">
                <a:solidFill>
                  <a:srgbClr val="002060"/>
                </a:solidFill>
                <a:latin typeface="Arial" charset="0"/>
                <a:ea typeface="Arial" charset="0"/>
                <a:cs typeface="Arial" charset="0"/>
              </a:rPr>
              <a:t> traversals below the Base of the F-region Reveals new physics </a:t>
            </a:r>
          </a:p>
        </p:txBody>
      </p:sp>
    </p:spTree>
    <p:extLst>
      <p:ext uri="{BB962C8B-B14F-4D97-AF65-F5344CB8AC3E}">
        <p14:creationId xmlns:p14="http://schemas.microsoft.com/office/powerpoint/2010/main" val="4084049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11-07_18_01_36_to_2014-11-07_18_32_15_35873_Esolved_DP_2-axis_solution_Robs_Request_259_ExB"/>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858000"/>
          </a:xfrm>
          <a:prstGeom prst="rect">
            <a:avLst/>
          </a:prstGeom>
          <a:noFill/>
          <a:ln>
            <a:noFill/>
          </a:ln>
        </p:spPr>
      </p:pic>
    </p:spTree>
    <p:extLst>
      <p:ext uri="{BB962C8B-B14F-4D97-AF65-F5344CB8AC3E}">
        <p14:creationId xmlns:p14="http://schemas.microsoft.com/office/powerpoint/2010/main" val="9577498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elley_Fig3-8_ext9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868" y="900957"/>
            <a:ext cx="2866297" cy="5465151"/>
          </a:xfrm>
          <a:prstGeom prst="rect">
            <a:avLst/>
          </a:prstGeom>
        </p:spPr>
      </p:pic>
      <p:sp>
        <p:nvSpPr>
          <p:cNvPr id="10" name="TextBox 9"/>
          <p:cNvSpPr txBox="1"/>
          <p:nvPr/>
        </p:nvSpPr>
        <p:spPr>
          <a:xfrm>
            <a:off x="4797631" y="3633532"/>
            <a:ext cx="3796840" cy="1446550"/>
          </a:xfrm>
          <a:prstGeom prst="rect">
            <a:avLst/>
          </a:prstGeom>
          <a:noFill/>
        </p:spPr>
        <p:txBody>
          <a:bodyPr wrap="square" rtlCol="0">
            <a:spAutoFit/>
          </a:bodyPr>
          <a:lstStyle/>
          <a:p>
            <a:pPr algn="ctr"/>
            <a:r>
              <a:rPr lang="en-US" sz="2000" dirty="0">
                <a:solidFill>
                  <a:srgbClr val="FF0000"/>
                </a:solidFill>
                <a:latin typeface="Arial"/>
                <a:cs typeface="Arial"/>
              </a:rPr>
              <a:t>Does the shear drive instabilities?</a:t>
            </a:r>
          </a:p>
          <a:p>
            <a:pPr algn="ctr"/>
            <a:endParaRPr lang="en-US" sz="800" dirty="0">
              <a:solidFill>
                <a:srgbClr val="FF0000"/>
              </a:solidFill>
              <a:latin typeface="Arial"/>
              <a:cs typeface="Arial"/>
            </a:endParaRPr>
          </a:p>
          <a:p>
            <a:pPr algn="ctr"/>
            <a:r>
              <a:rPr lang="en-US" sz="2000" dirty="0">
                <a:solidFill>
                  <a:srgbClr val="FF0000"/>
                </a:solidFill>
                <a:latin typeface="Arial"/>
                <a:cs typeface="Arial"/>
              </a:rPr>
              <a:t>Search for large scale undulations on </a:t>
            </a:r>
            <a:r>
              <a:rPr lang="en-US" sz="2000" dirty="0" err="1">
                <a:solidFill>
                  <a:srgbClr val="FF0000"/>
                </a:solidFill>
                <a:latin typeface="Arial"/>
                <a:cs typeface="Arial"/>
              </a:rPr>
              <a:t>bottomside</a:t>
            </a:r>
            <a:r>
              <a:rPr lang="en-US" sz="2000" dirty="0">
                <a:solidFill>
                  <a:srgbClr val="FF0000"/>
                </a:solidFill>
                <a:latin typeface="Arial"/>
                <a:cs typeface="Arial"/>
              </a:rPr>
              <a:t>…</a:t>
            </a:r>
          </a:p>
        </p:txBody>
      </p:sp>
      <p:sp>
        <p:nvSpPr>
          <p:cNvPr id="16" name="Freeform 15"/>
          <p:cNvSpPr/>
          <p:nvPr/>
        </p:nvSpPr>
        <p:spPr>
          <a:xfrm rot="21381940">
            <a:off x="2402472" y="4135957"/>
            <a:ext cx="822384" cy="276824"/>
          </a:xfrm>
          <a:custGeom>
            <a:avLst/>
            <a:gdLst>
              <a:gd name="connsiteX0" fmla="*/ 0 w 822384"/>
              <a:gd name="connsiteY0" fmla="*/ 195411 h 276824"/>
              <a:gd name="connsiteX1" fmla="*/ 130251 w 822384"/>
              <a:gd name="connsiteY1" fmla="*/ 16303 h 276824"/>
              <a:gd name="connsiteX2" fmla="*/ 195376 w 822384"/>
              <a:gd name="connsiteY2" fmla="*/ 276824 h 276824"/>
              <a:gd name="connsiteX3" fmla="*/ 317486 w 822384"/>
              <a:gd name="connsiteY3" fmla="*/ 16303 h 276824"/>
              <a:gd name="connsiteX4" fmla="*/ 398893 w 822384"/>
              <a:gd name="connsiteY4" fmla="*/ 268683 h 276824"/>
              <a:gd name="connsiteX5" fmla="*/ 521003 w 822384"/>
              <a:gd name="connsiteY5" fmla="*/ 21 h 276824"/>
              <a:gd name="connsiteX6" fmla="*/ 602409 w 822384"/>
              <a:gd name="connsiteY6" fmla="*/ 252400 h 276824"/>
              <a:gd name="connsiteX7" fmla="*/ 724519 w 822384"/>
              <a:gd name="connsiteY7" fmla="*/ 24445 h 276824"/>
              <a:gd name="connsiteX8" fmla="*/ 805926 w 822384"/>
              <a:gd name="connsiteY8" fmla="*/ 170987 h 276824"/>
              <a:gd name="connsiteX9" fmla="*/ 822207 w 822384"/>
              <a:gd name="connsiteY9" fmla="*/ 195411 h 276824"/>
              <a:gd name="connsiteX10" fmla="*/ 814067 w 822384"/>
              <a:gd name="connsiteY10" fmla="*/ 203553 h 276824"/>
              <a:gd name="connsiteX11" fmla="*/ 805926 w 822384"/>
              <a:gd name="connsiteY11" fmla="*/ 195411 h 276824"/>
              <a:gd name="connsiteX12" fmla="*/ 797785 w 822384"/>
              <a:gd name="connsiteY12" fmla="*/ 170987 h 27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2384" h="276824">
                <a:moveTo>
                  <a:pt x="0" y="195411"/>
                </a:moveTo>
                <a:cubicBezTo>
                  <a:pt x="48844" y="99072"/>
                  <a:pt x="97688" y="2734"/>
                  <a:pt x="130251" y="16303"/>
                </a:cubicBezTo>
                <a:cubicBezTo>
                  <a:pt x="162814" y="29872"/>
                  <a:pt x="164170" y="276824"/>
                  <a:pt x="195376" y="276824"/>
                </a:cubicBezTo>
                <a:cubicBezTo>
                  <a:pt x="226582" y="276824"/>
                  <a:pt x="283567" y="17660"/>
                  <a:pt x="317486" y="16303"/>
                </a:cubicBezTo>
                <a:cubicBezTo>
                  <a:pt x="351405" y="14946"/>
                  <a:pt x="364974" y="271397"/>
                  <a:pt x="398893" y="268683"/>
                </a:cubicBezTo>
                <a:cubicBezTo>
                  <a:pt x="432812" y="265969"/>
                  <a:pt x="487084" y="2735"/>
                  <a:pt x="521003" y="21"/>
                </a:cubicBezTo>
                <a:cubicBezTo>
                  <a:pt x="554922" y="-2693"/>
                  <a:pt x="568490" y="248329"/>
                  <a:pt x="602409" y="252400"/>
                </a:cubicBezTo>
                <a:cubicBezTo>
                  <a:pt x="636328" y="256471"/>
                  <a:pt x="690600" y="38014"/>
                  <a:pt x="724519" y="24445"/>
                </a:cubicBezTo>
                <a:cubicBezTo>
                  <a:pt x="758438" y="10876"/>
                  <a:pt x="789645" y="142493"/>
                  <a:pt x="805926" y="170987"/>
                </a:cubicBezTo>
                <a:cubicBezTo>
                  <a:pt x="822207" y="199481"/>
                  <a:pt x="820850" y="189983"/>
                  <a:pt x="822207" y="195411"/>
                </a:cubicBezTo>
                <a:cubicBezTo>
                  <a:pt x="823564" y="200839"/>
                  <a:pt x="816780" y="203553"/>
                  <a:pt x="814067" y="203553"/>
                </a:cubicBezTo>
                <a:cubicBezTo>
                  <a:pt x="811354" y="203553"/>
                  <a:pt x="808640" y="200839"/>
                  <a:pt x="805926" y="195411"/>
                </a:cubicBezTo>
                <a:cubicBezTo>
                  <a:pt x="803212" y="189983"/>
                  <a:pt x="797785" y="170987"/>
                  <a:pt x="797785" y="17098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 name="Group 2">
            <a:extLst>
              <a:ext uri="{FF2B5EF4-FFF2-40B4-BE49-F238E27FC236}">
                <a16:creationId xmlns:a16="http://schemas.microsoft.com/office/drawing/2014/main" id="{3B838579-3D22-1E4F-9775-5E719D682004}"/>
              </a:ext>
            </a:extLst>
          </p:cNvPr>
          <p:cNvGrpSpPr/>
          <p:nvPr/>
        </p:nvGrpSpPr>
        <p:grpSpPr>
          <a:xfrm>
            <a:off x="3893249" y="3771000"/>
            <a:ext cx="993195" cy="1006738"/>
            <a:chOff x="4502928" y="3919639"/>
            <a:chExt cx="993195" cy="1006738"/>
          </a:xfrm>
        </p:grpSpPr>
        <p:sp>
          <p:nvSpPr>
            <p:cNvPr id="4" name="Right Arrow 3"/>
            <p:cNvSpPr/>
            <p:nvPr/>
          </p:nvSpPr>
          <p:spPr>
            <a:xfrm>
              <a:off x="4502928" y="3919639"/>
              <a:ext cx="993195" cy="381062"/>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flipH="1">
              <a:off x="4502929" y="4462771"/>
              <a:ext cx="993194" cy="463606"/>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p:cNvSpPr txBox="1"/>
          <p:nvPr/>
        </p:nvSpPr>
        <p:spPr>
          <a:xfrm>
            <a:off x="3232803" y="1147708"/>
            <a:ext cx="5198917" cy="1323439"/>
          </a:xfrm>
          <a:prstGeom prst="rect">
            <a:avLst/>
          </a:prstGeom>
          <a:noFill/>
        </p:spPr>
        <p:txBody>
          <a:bodyPr wrap="square" rtlCol="0">
            <a:spAutoFit/>
          </a:bodyPr>
          <a:lstStyle/>
          <a:p>
            <a:pPr algn="ctr"/>
            <a:r>
              <a:rPr lang="en-US" dirty="0">
                <a:solidFill>
                  <a:srgbClr val="000090"/>
                </a:solidFill>
                <a:latin typeface="Arial"/>
                <a:cs typeface="Arial"/>
              </a:rPr>
              <a:t>At sunset, the ionosphere below the F-peak flows in a reversed zonal direction than the topside.</a:t>
            </a:r>
          </a:p>
          <a:p>
            <a:pPr algn="ctr"/>
            <a:endParaRPr lang="en-US" sz="800" dirty="0">
              <a:solidFill>
                <a:srgbClr val="000090"/>
              </a:solidFill>
              <a:latin typeface="Arial"/>
              <a:cs typeface="Arial"/>
            </a:endParaRPr>
          </a:p>
          <a:p>
            <a:pPr algn="ctr"/>
            <a:r>
              <a:rPr lang="en-US" dirty="0">
                <a:solidFill>
                  <a:srgbClr val="000090"/>
                </a:solidFill>
                <a:latin typeface="Arial"/>
                <a:cs typeface="Arial"/>
              </a:rPr>
              <a:t>  The implications for the creation of instabilities are very important… </a:t>
            </a:r>
          </a:p>
        </p:txBody>
      </p:sp>
      <p:sp>
        <p:nvSpPr>
          <p:cNvPr id="8" name="Slide Number Placeholder 7"/>
          <p:cNvSpPr>
            <a:spLocks noGrp="1"/>
          </p:cNvSpPr>
          <p:nvPr>
            <p:ph type="sldNum" sz="quarter" idx="4294967295"/>
          </p:nvPr>
        </p:nvSpPr>
        <p:spPr>
          <a:xfrm>
            <a:off x="6553200" y="6356350"/>
            <a:ext cx="2133600" cy="365125"/>
          </a:xfrm>
          <a:prstGeom prst="rect">
            <a:avLst/>
          </a:prstGeom>
        </p:spPr>
        <p:txBody>
          <a:bodyPr/>
          <a:lstStyle/>
          <a:p>
            <a:fld id="{2DE2F6C8-943D-7F46-BF73-9E3AC7F27F3D}" type="slidenum">
              <a:rPr lang="en-US" smtClean="0"/>
              <a:t>39</a:t>
            </a:fld>
            <a:endParaRPr lang="en-US"/>
          </a:p>
        </p:txBody>
      </p:sp>
    </p:spTree>
    <p:extLst>
      <p:ext uri="{BB962C8B-B14F-4D97-AF65-F5344CB8AC3E}">
        <p14:creationId xmlns:p14="http://schemas.microsoft.com/office/powerpoint/2010/main" val="815693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arth-sans-fieldlin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6979"/>
            <a:ext cx="9144000" cy="7798593"/>
          </a:xfrm>
          <a:prstGeom prst="rect">
            <a:avLst/>
          </a:prstGeom>
        </p:spPr>
      </p:pic>
      <p:sp>
        <p:nvSpPr>
          <p:cNvPr id="2" name="TextBox 1"/>
          <p:cNvSpPr txBox="1"/>
          <p:nvPr/>
        </p:nvSpPr>
        <p:spPr>
          <a:xfrm>
            <a:off x="1003906" y="5506458"/>
            <a:ext cx="7087808" cy="523220"/>
          </a:xfrm>
          <a:prstGeom prst="rect">
            <a:avLst/>
          </a:prstGeom>
          <a:noFill/>
        </p:spPr>
        <p:txBody>
          <a:bodyPr wrap="square" rtlCol="0">
            <a:spAutoFit/>
          </a:bodyPr>
          <a:lstStyle/>
          <a:p>
            <a:pPr algn="ctr"/>
            <a:r>
              <a:rPr lang="en-US" sz="2800" dirty="0">
                <a:solidFill>
                  <a:schemeClr val="bg1"/>
                </a:solidFill>
                <a:latin typeface="Arial"/>
                <a:cs typeface="Arial"/>
              </a:rPr>
              <a:t>How high does the atmosphere extend?</a:t>
            </a:r>
          </a:p>
        </p:txBody>
      </p:sp>
    </p:spTree>
    <p:extLst>
      <p:ext uri="{BB962C8B-B14F-4D97-AF65-F5344CB8AC3E}">
        <p14:creationId xmlns:p14="http://schemas.microsoft.com/office/powerpoint/2010/main" val="133075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ctrTitle"/>
          </p:nvPr>
        </p:nvSpPr>
        <p:spPr>
          <a:xfrm>
            <a:off x="609600" y="152400"/>
            <a:ext cx="7924800" cy="1600200"/>
          </a:xfrm>
        </p:spPr>
        <p:txBody>
          <a:bodyPr>
            <a:noAutofit/>
          </a:bodyPr>
          <a:lstStyle/>
          <a:p>
            <a:r>
              <a:rPr lang="en-US" sz="1800" dirty="0">
                <a:solidFill>
                  <a:srgbClr val="000090"/>
                </a:solidFill>
                <a:latin typeface="Arial" charset="0"/>
                <a:ea typeface="ＭＳ Ｐゴシック" charset="0"/>
                <a:cs typeface="ＭＳ Ｐゴシック" charset="0"/>
              </a:rPr>
              <a:t>Evidence of 400-500 km </a:t>
            </a:r>
            <a:r>
              <a:rPr lang="ja-JP" altLang="en-US" sz="1800" dirty="0">
                <a:solidFill>
                  <a:srgbClr val="000090"/>
                </a:solidFill>
                <a:latin typeface="Arial" charset="0"/>
                <a:ea typeface="ＭＳ Ｐゴシック" charset="0"/>
                <a:cs typeface="ＭＳ Ｐゴシック" charset="0"/>
              </a:rPr>
              <a:t>“</a:t>
            </a:r>
            <a:r>
              <a:rPr lang="en-US" altLang="ja-JP" sz="1800" dirty="0">
                <a:solidFill>
                  <a:srgbClr val="000090"/>
                </a:solidFill>
                <a:latin typeface="Arial" charset="0"/>
                <a:ea typeface="ＭＳ Ｐゴシック" charset="0"/>
                <a:cs typeface="ＭＳ Ｐゴシック" charset="0"/>
              </a:rPr>
              <a:t>Undulations</a:t>
            </a:r>
            <a:r>
              <a:rPr lang="ja-JP" altLang="en-US" sz="1800" dirty="0">
                <a:solidFill>
                  <a:srgbClr val="000090"/>
                </a:solidFill>
                <a:latin typeface="Arial" charset="0"/>
                <a:ea typeface="ＭＳ Ｐゴシック" charset="0"/>
                <a:cs typeface="ＭＳ Ｐゴシック" charset="0"/>
              </a:rPr>
              <a:t>”</a:t>
            </a:r>
            <a:r>
              <a:rPr lang="en-US" altLang="ja-JP" sz="1800" dirty="0">
                <a:solidFill>
                  <a:srgbClr val="000090"/>
                </a:solidFill>
                <a:latin typeface="Arial" charset="0"/>
                <a:ea typeface="ＭＳ Ｐゴシック" charset="0"/>
                <a:cs typeface="ＭＳ Ｐゴシック" charset="0"/>
              </a:rPr>
              <a:t> Below F-peak </a:t>
            </a:r>
            <a:br>
              <a:rPr lang="en-US" altLang="ja-JP" sz="1800" dirty="0">
                <a:solidFill>
                  <a:srgbClr val="000090"/>
                </a:solidFill>
                <a:latin typeface="Arial" charset="0"/>
                <a:ea typeface="ＭＳ Ｐゴシック" charset="0"/>
                <a:cs typeface="ＭＳ Ｐゴシック" charset="0"/>
              </a:rPr>
            </a:br>
            <a:br>
              <a:rPr lang="en-US" altLang="ja-JP" sz="1800" dirty="0">
                <a:solidFill>
                  <a:srgbClr val="000090"/>
                </a:solidFill>
                <a:latin typeface="Arial" charset="0"/>
                <a:ea typeface="ＭＳ Ｐゴシック" charset="0"/>
                <a:cs typeface="ＭＳ Ｐゴシック" charset="0"/>
              </a:rPr>
            </a:br>
            <a:r>
              <a:rPr lang="en-US" altLang="ja-JP" sz="1800" dirty="0">
                <a:solidFill>
                  <a:srgbClr val="000090"/>
                </a:solidFill>
                <a:latin typeface="Arial" charset="0"/>
                <a:ea typeface="ＭＳ Ｐゴシック" charset="0"/>
                <a:cs typeface="ＭＳ Ｐゴシック" charset="0"/>
              </a:rPr>
              <a:t>Shears in the “Background” Zonal </a:t>
            </a:r>
            <a:r>
              <a:rPr lang="en-US" altLang="ja-JP" sz="1800" b="1" dirty="0">
                <a:solidFill>
                  <a:srgbClr val="000090"/>
                </a:solidFill>
                <a:latin typeface="Arial" charset="0"/>
                <a:ea typeface="ＭＳ Ｐゴシック" charset="0"/>
                <a:cs typeface="ＭＳ Ｐゴシック" charset="0"/>
              </a:rPr>
              <a:t>E</a:t>
            </a:r>
            <a:r>
              <a:rPr lang="en-US" altLang="ja-JP" sz="1800" dirty="0">
                <a:solidFill>
                  <a:srgbClr val="000090"/>
                </a:solidFill>
                <a:latin typeface="Arial" charset="0"/>
                <a:ea typeface="ＭＳ Ｐゴシック" charset="0"/>
                <a:cs typeface="ＭＳ Ｐゴシック" charset="0"/>
              </a:rPr>
              <a:t> x </a:t>
            </a:r>
            <a:r>
              <a:rPr lang="en-US" altLang="ja-JP" sz="1800" b="1" dirty="0">
                <a:solidFill>
                  <a:srgbClr val="000090"/>
                </a:solidFill>
                <a:latin typeface="Arial" charset="0"/>
                <a:ea typeface="ＭＳ Ｐゴシック" charset="0"/>
                <a:cs typeface="ＭＳ Ｐゴシック" charset="0"/>
              </a:rPr>
              <a:t>B</a:t>
            </a:r>
            <a:r>
              <a:rPr lang="en-US" altLang="ja-JP" sz="1800" dirty="0">
                <a:solidFill>
                  <a:srgbClr val="000090"/>
                </a:solidFill>
                <a:latin typeface="Arial" charset="0"/>
                <a:ea typeface="ＭＳ Ｐゴシック" charset="0"/>
                <a:cs typeface="ＭＳ Ｐゴシック" charset="0"/>
              </a:rPr>
              <a:t> Drifts suggest Kelvin-Helmholtz Instability Seeds Spread-F Depletions</a:t>
            </a:r>
            <a:endParaRPr lang="en-US" sz="1800" dirty="0">
              <a:solidFill>
                <a:srgbClr val="000090"/>
              </a:solidFill>
              <a:latin typeface="Arial" charset="0"/>
              <a:ea typeface="ＭＳ Ｐゴシック" charset="0"/>
              <a:cs typeface="ＭＳ Ｐゴシック" charset="0"/>
            </a:endParaRPr>
          </a:p>
        </p:txBody>
      </p:sp>
      <p:sp>
        <p:nvSpPr>
          <p:cNvPr id="37890" name="TextBox 8"/>
          <p:cNvSpPr txBox="1">
            <a:spLocks noChangeArrowheads="1"/>
          </p:cNvSpPr>
          <p:nvPr/>
        </p:nvSpPr>
        <p:spPr bwMode="auto">
          <a:xfrm>
            <a:off x="304800" y="5638800"/>
            <a:ext cx="8534400" cy="1077913"/>
          </a:xfrm>
          <a:prstGeom prst="rect">
            <a:avLst/>
          </a:prstGeom>
          <a:noFill/>
          <a:ln w="19050">
            <a:solidFill>
              <a:srgbClr val="00009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  Data support theories (e.g., </a:t>
            </a:r>
            <a:r>
              <a:rPr lang="en-US" sz="1600" dirty="0" err="1"/>
              <a:t>Hysell</a:t>
            </a:r>
            <a:r>
              <a:rPr lang="en-US" sz="1600" dirty="0"/>
              <a:t> and </a:t>
            </a:r>
            <a:r>
              <a:rPr lang="en-US" sz="1600" dirty="0" err="1"/>
              <a:t>Kudeki</a:t>
            </a:r>
            <a:r>
              <a:rPr lang="en-US" sz="1600" dirty="0"/>
              <a:t>, 2004) that Kelvin-Helmholtz shear drives </a:t>
            </a:r>
            <a:r>
              <a:rPr lang="en-US" sz="1600" dirty="0" err="1"/>
              <a:t>bottomside</a:t>
            </a:r>
            <a:r>
              <a:rPr lang="en-US" sz="1600" dirty="0"/>
              <a:t> F-region unstable, </a:t>
            </a:r>
            <a:r>
              <a:rPr lang="ja-JP" altLang="en-US" sz="1600"/>
              <a:t>“</a:t>
            </a:r>
            <a:r>
              <a:rPr lang="en-US" altLang="ja-JP" sz="1600" dirty="0"/>
              <a:t>seeding</a:t>
            </a:r>
            <a:r>
              <a:rPr lang="ja-JP" altLang="en-US" sz="1600"/>
              <a:t>”</a:t>
            </a:r>
            <a:r>
              <a:rPr lang="en-US" altLang="ja-JP" sz="1600" dirty="0"/>
              <a:t> the formation of spread-F depletions, irregularities. </a:t>
            </a:r>
          </a:p>
          <a:p>
            <a:endParaRPr lang="en-US" sz="1600" dirty="0"/>
          </a:p>
          <a:p>
            <a:r>
              <a:rPr lang="en-US" sz="1600" dirty="0"/>
              <a:t>•  Explanation also accounts for regular spacing of spread-F depletions</a:t>
            </a:r>
          </a:p>
        </p:txBody>
      </p:sp>
      <p:grpSp>
        <p:nvGrpSpPr>
          <p:cNvPr id="37891" name="Group 10"/>
          <p:cNvGrpSpPr>
            <a:grpSpLocks/>
          </p:cNvGrpSpPr>
          <p:nvPr/>
        </p:nvGrpSpPr>
        <p:grpSpPr bwMode="auto">
          <a:xfrm>
            <a:off x="533400" y="1524000"/>
            <a:ext cx="7696200" cy="4419600"/>
            <a:chOff x="-145659" y="4232224"/>
            <a:chExt cx="4113311" cy="2749379"/>
          </a:xfrm>
        </p:grpSpPr>
        <p:pic>
          <p:nvPicPr>
            <p:cNvPr id="37892" name="Picture 5" descr="spread-f_depletions_cartoon R3.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659" y="4232224"/>
              <a:ext cx="4113311" cy="2749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3" name="TextBox 9"/>
            <p:cNvSpPr txBox="1">
              <a:spLocks noChangeArrowheads="1"/>
            </p:cNvSpPr>
            <p:nvPr/>
          </p:nvSpPr>
          <p:spPr bwMode="auto">
            <a:xfrm>
              <a:off x="990600" y="4600575"/>
              <a:ext cx="1219200" cy="19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800000"/>
                  </a:solidFill>
                </a:rPr>
                <a:t>Plasma density </a:t>
              </a:r>
            </a:p>
          </p:txBody>
        </p:sp>
      </p:grpSp>
    </p:spTree>
    <p:extLst>
      <p:ext uri="{BB962C8B-B14F-4D97-AF65-F5344CB8AC3E}">
        <p14:creationId xmlns:p14="http://schemas.microsoft.com/office/powerpoint/2010/main" val="1823156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7D9C6-8F5B-9647-A480-FE7C209CDBC1}"/>
              </a:ext>
            </a:extLst>
          </p:cNvPr>
          <p:cNvSpPr txBox="1"/>
          <p:nvPr/>
        </p:nvSpPr>
        <p:spPr>
          <a:xfrm>
            <a:off x="854484" y="1246340"/>
            <a:ext cx="7399020" cy="4524315"/>
          </a:xfrm>
          <a:prstGeom prst="rect">
            <a:avLst/>
          </a:prstGeom>
          <a:noFill/>
        </p:spPr>
        <p:txBody>
          <a:bodyPr wrap="square" rtlCol="0">
            <a:spAutoFit/>
          </a:bodyPr>
          <a:lstStyle/>
          <a:p>
            <a:pPr algn="ctr"/>
            <a:r>
              <a:rPr lang="en-US" sz="2400" dirty="0">
                <a:solidFill>
                  <a:srgbClr val="FF0000"/>
                </a:solidFill>
                <a:latin typeface="Arial" panose="020B0604020202020204" pitchFamily="34" charset="0"/>
                <a:cs typeface="Arial" panose="020B0604020202020204" pitchFamily="34" charset="0"/>
              </a:rPr>
              <a:t>Upper Atmosphere Density</a:t>
            </a:r>
          </a:p>
          <a:p>
            <a:pPr algn="ctr"/>
            <a:endParaRPr lang="en-US" sz="2400" dirty="0">
              <a:solidFill>
                <a:srgbClr val="002060"/>
              </a:solidFill>
              <a:latin typeface="Arial" panose="020B0604020202020204" pitchFamily="34" charset="0"/>
              <a:cs typeface="Arial" panose="020B0604020202020204" pitchFamily="34" charset="0"/>
            </a:endParaRPr>
          </a:p>
          <a:p>
            <a:pPr algn="ctr"/>
            <a:r>
              <a:rPr lang="en-US" sz="2400" b="1" dirty="0">
                <a:solidFill>
                  <a:srgbClr val="7030A0"/>
                </a:solidFill>
                <a:latin typeface="Arial" panose="020B0604020202020204" pitchFamily="34" charset="0"/>
                <a:cs typeface="Arial" panose="020B0604020202020204" pitchFamily="34" charset="0"/>
              </a:rPr>
              <a:t>Key Space Weather variable </a:t>
            </a:r>
          </a:p>
          <a:p>
            <a:pPr algn="ctr"/>
            <a:endParaRPr lang="en-US" sz="2400" dirty="0">
              <a:solidFill>
                <a:srgbClr val="002060"/>
              </a:solidFill>
              <a:latin typeface="Arial" panose="020B0604020202020204" pitchFamily="34" charset="0"/>
              <a:cs typeface="Arial" panose="020B0604020202020204" pitchFamily="34" charset="0"/>
            </a:endParaRPr>
          </a:p>
          <a:p>
            <a:pPr marL="342900" indent="-342900" algn="ctr">
              <a:buFont typeface="Wingdings" pitchFamily="2" charset="2"/>
              <a:buChar char="à"/>
            </a:pPr>
            <a:r>
              <a:rPr lang="en-US" sz="2400" dirty="0">
                <a:solidFill>
                  <a:srgbClr val="002060"/>
                </a:solidFill>
                <a:latin typeface="Arial" panose="020B0604020202020204" pitchFamily="34" charset="0"/>
                <a:cs typeface="Arial" panose="020B0604020202020204" pitchFamily="34" charset="0"/>
              </a:rPr>
              <a:t>•  Creates drag on satellites </a:t>
            </a:r>
          </a:p>
          <a:p>
            <a:pPr marL="342900" indent="-342900" algn="ctr">
              <a:buFont typeface="Wingdings" pitchFamily="2" charset="2"/>
              <a:buChar char="à"/>
            </a:pPr>
            <a:endParaRPr lang="en-US" sz="2400" dirty="0">
              <a:solidFill>
                <a:srgbClr val="002060"/>
              </a:solidFill>
              <a:latin typeface="Arial" panose="020B0604020202020204" pitchFamily="34" charset="0"/>
              <a:cs typeface="Arial" panose="020B0604020202020204" pitchFamily="34" charset="0"/>
            </a:endParaRPr>
          </a:p>
          <a:p>
            <a:pPr marL="342900" indent="-342900" algn="ctr">
              <a:buFont typeface="Wingdings" pitchFamily="2" charset="2"/>
              <a:buChar char="à"/>
            </a:pPr>
            <a:r>
              <a:rPr lang="en-US" sz="2400" dirty="0">
                <a:solidFill>
                  <a:srgbClr val="002060"/>
                </a:solidFill>
                <a:latin typeface="Arial" panose="020B0604020202020204" pitchFamily="34" charset="0"/>
                <a:cs typeface="Arial" panose="020B0604020202020204" pitchFamily="34" charset="0"/>
              </a:rPr>
              <a:t>•  Affects attitude and “pointing” of satellites (particularly non-symmetric ones) and can re-direct sun-pointing solar arrays</a:t>
            </a:r>
          </a:p>
          <a:p>
            <a:pPr marL="342900" indent="-342900" algn="ctr">
              <a:buFont typeface="Wingdings" pitchFamily="2" charset="2"/>
              <a:buChar char="à"/>
            </a:pPr>
            <a:endParaRPr lang="en-US" sz="2400" dirty="0">
              <a:solidFill>
                <a:srgbClr val="002060"/>
              </a:solidFill>
              <a:latin typeface="Arial" panose="020B0604020202020204" pitchFamily="34" charset="0"/>
              <a:cs typeface="Arial" panose="020B0604020202020204" pitchFamily="34" charset="0"/>
            </a:endParaRPr>
          </a:p>
          <a:p>
            <a:pPr marL="342900" indent="-342900" algn="ctr">
              <a:buFont typeface="Wingdings" pitchFamily="2" charset="2"/>
              <a:buChar char="à"/>
            </a:pPr>
            <a:r>
              <a:rPr lang="en-US" sz="2400" dirty="0">
                <a:solidFill>
                  <a:srgbClr val="002060"/>
                </a:solidFill>
                <a:latin typeface="Arial" panose="020B0604020202020204" pitchFamily="34" charset="0"/>
                <a:cs typeface="Arial" panose="020B0604020202020204" pitchFamily="34" charset="0"/>
              </a:rPr>
              <a:t>•  Affects incoming meteoroids and debris</a:t>
            </a:r>
          </a:p>
          <a:p>
            <a:pPr marL="342900" indent="-342900" algn="ctr">
              <a:buFont typeface="Wingdings" pitchFamily="2" charset="2"/>
              <a:buChar char="à"/>
            </a:pP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1639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32BDB1-BF68-3D41-BD43-FF0C0E564BE9}"/>
              </a:ext>
            </a:extLst>
          </p:cNvPr>
          <p:cNvGrpSpPr/>
          <p:nvPr/>
        </p:nvGrpSpPr>
        <p:grpSpPr>
          <a:xfrm>
            <a:off x="395664" y="1541478"/>
            <a:ext cx="7125953" cy="4229514"/>
            <a:chOff x="2368155" y="1676079"/>
            <a:chExt cx="6724471" cy="3945390"/>
          </a:xfrm>
        </p:grpSpPr>
        <p:pic>
          <p:nvPicPr>
            <p:cNvPr id="138242" name="Picture 2" descr="nn-eqt_Q_ME_set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8155" y="2006203"/>
              <a:ext cx="4383881" cy="2832497"/>
            </a:xfrm>
            <a:prstGeom prst="rect">
              <a:avLst/>
            </a:prstGeom>
            <a:noFill/>
            <a:extLst>
              <a:ext uri="{909E8E84-426E-40DD-AFC4-6F175D3DCCD1}">
                <a14:hiddenFill xmlns:a14="http://schemas.microsoft.com/office/drawing/2010/main">
                  <a:solidFill>
                    <a:srgbClr val="FFFFFF"/>
                  </a:solidFill>
                </a14:hiddenFill>
              </a:ext>
            </a:extLst>
          </p:spPr>
        </p:pic>
        <p:sp>
          <p:nvSpPr>
            <p:cNvPr id="138243" name="Text Box 3"/>
            <p:cNvSpPr txBox="1">
              <a:spLocks noChangeArrowheads="1"/>
            </p:cNvSpPr>
            <p:nvPr/>
          </p:nvSpPr>
          <p:spPr bwMode="auto">
            <a:xfrm>
              <a:off x="3525266" y="5276947"/>
              <a:ext cx="5567360" cy="344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defTabSz="3135313">
                <a:defRPr sz="2400">
                  <a:solidFill>
                    <a:schemeClr val="tx1"/>
                  </a:solidFill>
                  <a:latin typeface="Arial" charset="0"/>
                  <a:ea typeface="ＭＳ Ｐゴシック" charset="-128"/>
                </a:defRPr>
              </a:lvl1pPr>
              <a:lvl2pPr defTabSz="3135313">
                <a:defRPr sz="2400">
                  <a:solidFill>
                    <a:schemeClr val="tx1"/>
                  </a:solidFill>
                  <a:latin typeface="Arial" charset="0"/>
                  <a:ea typeface="ＭＳ Ｐゴシック" charset="-128"/>
                </a:defRPr>
              </a:lvl2pPr>
              <a:lvl3pPr defTabSz="3135313">
                <a:defRPr sz="2400">
                  <a:solidFill>
                    <a:schemeClr val="tx1"/>
                  </a:solidFill>
                  <a:latin typeface="Arial" charset="0"/>
                  <a:ea typeface="ＭＳ Ｐゴシック" charset="-128"/>
                </a:defRPr>
              </a:lvl3pPr>
              <a:lvl4pPr defTabSz="3135313">
                <a:defRPr sz="2400">
                  <a:solidFill>
                    <a:schemeClr val="tx1"/>
                  </a:solidFill>
                  <a:latin typeface="Arial" charset="0"/>
                  <a:ea typeface="ＭＳ Ｐゴシック" charset="-128"/>
                </a:defRPr>
              </a:lvl4pPr>
              <a:lvl5pPr defTabSz="3135313">
                <a:defRPr sz="2400">
                  <a:solidFill>
                    <a:schemeClr val="tx1"/>
                  </a:solidFill>
                  <a:latin typeface="Arial" charset="0"/>
                  <a:ea typeface="ＭＳ Ｐゴシック" charset="-128"/>
                </a:defRPr>
              </a:lvl5pPr>
              <a:lvl6pPr defTabSz="3135313" eaLnBrk="0" fontAlgn="base" hangingPunct="0">
                <a:spcBef>
                  <a:spcPct val="0"/>
                </a:spcBef>
                <a:spcAft>
                  <a:spcPct val="0"/>
                </a:spcAft>
                <a:defRPr sz="2400">
                  <a:solidFill>
                    <a:schemeClr val="tx1"/>
                  </a:solidFill>
                  <a:latin typeface="Arial" charset="0"/>
                  <a:ea typeface="ＭＳ Ｐゴシック" charset="-128"/>
                </a:defRPr>
              </a:lvl6pPr>
              <a:lvl7pPr defTabSz="3135313" eaLnBrk="0" fontAlgn="base" hangingPunct="0">
                <a:spcBef>
                  <a:spcPct val="0"/>
                </a:spcBef>
                <a:spcAft>
                  <a:spcPct val="0"/>
                </a:spcAft>
                <a:defRPr sz="2400">
                  <a:solidFill>
                    <a:schemeClr val="tx1"/>
                  </a:solidFill>
                  <a:latin typeface="Arial" charset="0"/>
                  <a:ea typeface="ＭＳ Ｐゴシック" charset="-128"/>
                </a:defRPr>
              </a:lvl7pPr>
              <a:lvl8pPr defTabSz="3135313" eaLnBrk="0" fontAlgn="base" hangingPunct="0">
                <a:spcBef>
                  <a:spcPct val="0"/>
                </a:spcBef>
                <a:spcAft>
                  <a:spcPct val="0"/>
                </a:spcAft>
                <a:defRPr sz="2400">
                  <a:solidFill>
                    <a:schemeClr val="tx1"/>
                  </a:solidFill>
                  <a:latin typeface="Arial" charset="0"/>
                  <a:ea typeface="ＭＳ Ｐゴシック" charset="-128"/>
                </a:defRPr>
              </a:lvl8pPr>
              <a:lvl9pPr defTabSz="3135313"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800" dirty="0">
                  <a:solidFill>
                    <a:srgbClr val="002060"/>
                  </a:solidFill>
                </a:rPr>
                <a:t>Statistical Survey and Comparison with MSIS Model</a:t>
              </a:r>
            </a:p>
          </p:txBody>
        </p:sp>
        <p:sp>
          <p:nvSpPr>
            <p:cNvPr id="138244" name="Text Box 4"/>
            <p:cNvSpPr txBox="1">
              <a:spLocks noChangeArrowheads="1"/>
            </p:cNvSpPr>
            <p:nvPr/>
          </p:nvSpPr>
          <p:spPr bwMode="auto">
            <a:xfrm>
              <a:off x="4537368" y="1676079"/>
              <a:ext cx="4042973" cy="287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spcBef>
                  <a:spcPct val="50000"/>
                </a:spcBef>
              </a:pPr>
              <a:r>
                <a:rPr lang="en-US" altLang="en-US" sz="1400" b="1" dirty="0"/>
                <a:t>Neutral Density Variations CHAMP Satellite</a:t>
              </a:r>
            </a:p>
          </p:txBody>
        </p:sp>
      </p:grpSp>
      <p:pic>
        <p:nvPicPr>
          <p:cNvPr id="6" name="Picture 2" descr="2004ja010741-o04">
            <a:extLst>
              <a:ext uri="{FF2B5EF4-FFF2-40B4-BE49-F238E27FC236}">
                <a16:creationId xmlns:a16="http://schemas.microsoft.com/office/drawing/2014/main" id="{A6009446-0B90-774E-87CF-FDFE8F0C90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772" y="2095998"/>
            <a:ext cx="6656816" cy="29086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924920F-BD25-384F-A3B0-794EDF2ACB1D}"/>
              </a:ext>
            </a:extLst>
          </p:cNvPr>
          <p:cNvSpPr/>
          <p:nvPr/>
        </p:nvSpPr>
        <p:spPr>
          <a:xfrm>
            <a:off x="8874690" y="1684751"/>
            <a:ext cx="1033398" cy="31878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C546A26-5AEB-6942-AB9C-82DAADC2AD51}"/>
              </a:ext>
            </a:extLst>
          </p:cNvPr>
          <p:cNvSpPr/>
          <p:nvPr/>
        </p:nvSpPr>
        <p:spPr>
          <a:xfrm>
            <a:off x="5311036" y="1878903"/>
            <a:ext cx="281835" cy="588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EEE4AFC-1313-8D4C-AC02-602D9B018994}"/>
              </a:ext>
            </a:extLst>
          </p:cNvPr>
          <p:cNvSpPr txBox="1"/>
          <p:nvPr/>
        </p:nvSpPr>
        <p:spPr>
          <a:xfrm>
            <a:off x="614703" y="752707"/>
            <a:ext cx="8003690" cy="369332"/>
          </a:xfrm>
          <a:prstGeom prst="rect">
            <a:avLst/>
          </a:prstGeom>
          <a:noFill/>
          <a:ln w="19050">
            <a:solidFill>
              <a:srgbClr val="00B050"/>
            </a:solidFill>
          </a:ln>
        </p:spPr>
        <p:txBody>
          <a:bodyPr wrap="square" rtlCol="0">
            <a:spAutoFit/>
          </a:bodyPr>
          <a:lstStyle/>
          <a:p>
            <a:pPr algn="ctr"/>
            <a:r>
              <a:rPr lang="en-US" dirty="0">
                <a:solidFill>
                  <a:srgbClr val="000000"/>
                </a:solidFill>
                <a:latin typeface="Arial"/>
                <a:cs typeface="Arial"/>
              </a:rPr>
              <a:t>Few Existing Neutral density measurements don’t agree at all with models!</a:t>
            </a:r>
          </a:p>
        </p:txBody>
      </p:sp>
    </p:spTree>
    <p:extLst>
      <p:ext uri="{BB962C8B-B14F-4D97-AF65-F5344CB8AC3E}">
        <p14:creationId xmlns:p14="http://schemas.microsoft.com/office/powerpoint/2010/main" val="3864584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71540" y="6282296"/>
            <a:ext cx="8003690" cy="369332"/>
          </a:xfrm>
          <a:prstGeom prst="rect">
            <a:avLst/>
          </a:prstGeom>
          <a:noFill/>
          <a:ln w="19050">
            <a:solidFill>
              <a:srgbClr val="00B050"/>
            </a:solidFill>
          </a:ln>
        </p:spPr>
        <p:txBody>
          <a:bodyPr wrap="square" rtlCol="0">
            <a:spAutoFit/>
          </a:bodyPr>
          <a:lstStyle/>
          <a:p>
            <a:pPr algn="ctr"/>
            <a:r>
              <a:rPr lang="en-US" dirty="0">
                <a:solidFill>
                  <a:srgbClr val="000000"/>
                </a:solidFill>
                <a:latin typeface="Arial"/>
                <a:cs typeface="Arial"/>
              </a:rPr>
              <a:t>This affects ionospheric structure </a:t>
            </a:r>
            <a:r>
              <a:rPr lang="en-US" dirty="0">
                <a:solidFill>
                  <a:srgbClr val="000000"/>
                </a:solidFill>
                <a:latin typeface="Arial"/>
                <a:cs typeface="Arial"/>
                <a:sym typeface="Wingdings" pitchFamily="2" charset="2"/>
              </a:rPr>
              <a:t>  affects </a:t>
            </a:r>
            <a:r>
              <a:rPr lang="en-US" dirty="0" err="1">
                <a:solidFill>
                  <a:srgbClr val="000000"/>
                </a:solidFill>
                <a:latin typeface="Arial"/>
                <a:cs typeface="Arial"/>
                <a:sym typeface="Wingdings" pitchFamily="2" charset="2"/>
              </a:rPr>
              <a:t>radiowaves</a:t>
            </a:r>
            <a:endParaRPr lang="en-US" dirty="0">
              <a:solidFill>
                <a:srgbClr val="000000"/>
              </a:solidFill>
              <a:latin typeface="Arial"/>
              <a:cs typeface="Arial"/>
            </a:endParaRPr>
          </a:p>
        </p:txBody>
      </p:sp>
      <p:pic>
        <p:nvPicPr>
          <p:cNvPr id="12" name="Picture 11" descr="FO1_C.png"/>
          <p:cNvPicPr>
            <a:picLocks noChangeAspect="1"/>
          </p:cNvPicPr>
          <p:nvPr/>
        </p:nvPicPr>
        <p:blipFill>
          <a:blip r:embed="rId3"/>
          <a:stretch>
            <a:fillRect/>
          </a:stretch>
        </p:blipFill>
        <p:spPr>
          <a:xfrm>
            <a:off x="1595874" y="3075054"/>
            <a:ext cx="6178035" cy="2909450"/>
          </a:xfrm>
          <a:prstGeom prst="rect">
            <a:avLst/>
          </a:prstGeom>
        </p:spPr>
      </p:pic>
      <p:sp>
        <p:nvSpPr>
          <p:cNvPr id="2" name="TextBox 1"/>
          <p:cNvSpPr txBox="1"/>
          <p:nvPr/>
        </p:nvSpPr>
        <p:spPr>
          <a:xfrm>
            <a:off x="501799" y="508148"/>
            <a:ext cx="8366183" cy="461665"/>
          </a:xfrm>
          <a:prstGeom prst="rect">
            <a:avLst/>
          </a:prstGeom>
          <a:noFill/>
        </p:spPr>
        <p:txBody>
          <a:bodyPr wrap="square" rtlCol="0">
            <a:spAutoFit/>
          </a:bodyPr>
          <a:lstStyle/>
          <a:p>
            <a:pPr algn="ctr"/>
            <a:r>
              <a:rPr lang="en-US" sz="2400" dirty="0">
                <a:solidFill>
                  <a:srgbClr val="000090"/>
                </a:solidFill>
                <a:latin typeface="Arial"/>
                <a:cs typeface="Arial"/>
              </a:rPr>
              <a:t>Neutral density is highly structured!  Why?</a:t>
            </a:r>
            <a:endParaRPr lang="en-US" sz="2400" b="1" dirty="0">
              <a:solidFill>
                <a:srgbClr val="000090"/>
              </a:solidFill>
              <a:latin typeface="Arial"/>
              <a:cs typeface="Arial"/>
            </a:endParaRPr>
          </a:p>
        </p:txBody>
      </p:sp>
      <p:grpSp>
        <p:nvGrpSpPr>
          <p:cNvPr id="20" name="Group 19">
            <a:extLst>
              <a:ext uri="{FF2B5EF4-FFF2-40B4-BE49-F238E27FC236}">
                <a16:creationId xmlns:a16="http://schemas.microsoft.com/office/drawing/2014/main" id="{06D21E1A-094C-534B-BE43-02F97F1C68FF}"/>
              </a:ext>
            </a:extLst>
          </p:cNvPr>
          <p:cNvGrpSpPr/>
          <p:nvPr/>
        </p:nvGrpSpPr>
        <p:grpSpPr>
          <a:xfrm>
            <a:off x="1454006" y="1011670"/>
            <a:ext cx="6697278" cy="2589898"/>
            <a:chOff x="-636490" y="4281145"/>
            <a:chExt cx="6277002" cy="2243269"/>
          </a:xfrm>
        </p:grpSpPr>
        <p:pic>
          <p:nvPicPr>
            <p:cNvPr id="21" name="Picture 20">
              <a:extLst>
                <a:ext uri="{FF2B5EF4-FFF2-40B4-BE49-F238E27FC236}">
                  <a16:creationId xmlns:a16="http://schemas.microsoft.com/office/drawing/2014/main" id="{ACD0C660-2D65-264E-A394-9A63C6DA31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13" y="4663393"/>
              <a:ext cx="4790944" cy="1796882"/>
            </a:xfrm>
            <a:prstGeom prst="rect">
              <a:avLst/>
            </a:prstGeom>
          </p:spPr>
        </p:pic>
        <p:sp>
          <p:nvSpPr>
            <p:cNvPr id="24" name="TextBox 23">
              <a:extLst>
                <a:ext uri="{FF2B5EF4-FFF2-40B4-BE49-F238E27FC236}">
                  <a16:creationId xmlns:a16="http://schemas.microsoft.com/office/drawing/2014/main" id="{02D85987-18DD-6744-957B-E93A5142CF35}"/>
                </a:ext>
              </a:extLst>
            </p:cNvPr>
            <p:cNvSpPr txBox="1"/>
            <p:nvPr/>
          </p:nvSpPr>
          <p:spPr>
            <a:xfrm>
              <a:off x="184725" y="4281145"/>
              <a:ext cx="4468694" cy="293242"/>
            </a:xfrm>
            <a:prstGeom prst="rect">
              <a:avLst/>
            </a:prstGeom>
            <a:noFill/>
          </p:spPr>
          <p:txBody>
            <a:bodyPr wrap="square" rtlCol="0">
              <a:spAutoFit/>
            </a:bodyPr>
            <a:lstStyle/>
            <a:p>
              <a:pPr algn="ctr"/>
              <a:r>
                <a:rPr lang="en-US" sz="1600" dirty="0">
                  <a:solidFill>
                    <a:srgbClr val="002060"/>
                  </a:solidFill>
                </a:rPr>
                <a:t>CHAMP Neutral density variations near 400 km</a:t>
              </a:r>
            </a:p>
          </p:txBody>
        </p:sp>
        <p:sp>
          <p:nvSpPr>
            <p:cNvPr id="25" name="TextBox 24">
              <a:extLst>
                <a:ext uri="{FF2B5EF4-FFF2-40B4-BE49-F238E27FC236}">
                  <a16:creationId xmlns:a16="http://schemas.microsoft.com/office/drawing/2014/main" id="{8B31FDC6-E642-3B4B-8D11-5334F6AA39B4}"/>
                </a:ext>
              </a:extLst>
            </p:cNvPr>
            <p:cNvSpPr txBox="1"/>
            <p:nvPr/>
          </p:nvSpPr>
          <p:spPr>
            <a:xfrm>
              <a:off x="-636490" y="6004575"/>
              <a:ext cx="6277002" cy="519839"/>
            </a:xfrm>
            <a:prstGeom prst="rect">
              <a:avLst/>
            </a:prstGeom>
            <a:solidFill>
              <a:schemeClr val="bg1"/>
            </a:solidFill>
          </p:spPr>
          <p:txBody>
            <a:bodyPr wrap="square" rtlCol="0">
              <a:spAutoFit/>
            </a:bodyPr>
            <a:lstStyle/>
            <a:p>
              <a:pPr algn="ctr"/>
              <a:r>
                <a:rPr lang="en-US" sz="1100" dirty="0"/>
                <a:t> Day of Year</a:t>
              </a:r>
            </a:p>
            <a:p>
              <a:pPr algn="ctr"/>
              <a:endParaRPr lang="en-US" sz="800" dirty="0"/>
            </a:p>
            <a:p>
              <a:pPr algn="ctr"/>
              <a:r>
                <a:rPr lang="en-US" sz="1400" dirty="0"/>
                <a:t> </a:t>
              </a:r>
            </a:p>
          </p:txBody>
        </p:sp>
      </p:grpSp>
      <p:sp>
        <p:nvSpPr>
          <p:cNvPr id="22" name="TextBox 21"/>
          <p:cNvSpPr txBox="1"/>
          <p:nvPr/>
        </p:nvSpPr>
        <p:spPr>
          <a:xfrm>
            <a:off x="1454006" y="3158767"/>
            <a:ext cx="5610755" cy="307777"/>
          </a:xfrm>
          <a:prstGeom prst="rect">
            <a:avLst/>
          </a:prstGeom>
          <a:solidFill>
            <a:schemeClr val="bg1"/>
          </a:solidFill>
        </p:spPr>
        <p:txBody>
          <a:bodyPr wrap="square" rtlCol="0">
            <a:spAutoFit/>
          </a:bodyPr>
          <a:lstStyle/>
          <a:p>
            <a:pPr algn="ctr"/>
            <a:r>
              <a:rPr lang="en-US" sz="1400" b="1" dirty="0">
                <a:solidFill>
                  <a:srgbClr val="002060"/>
                </a:solidFill>
              </a:rPr>
              <a:t>STREAK Satellite  --  28 June 2006</a:t>
            </a:r>
          </a:p>
        </p:txBody>
      </p:sp>
    </p:spTree>
    <p:extLst>
      <p:ext uri="{BB962C8B-B14F-4D97-AF65-F5344CB8AC3E}">
        <p14:creationId xmlns:p14="http://schemas.microsoft.com/office/powerpoint/2010/main" val="4147219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0F20AD-384D-CF46-ADEE-170C8FB7DB96}"/>
              </a:ext>
            </a:extLst>
          </p:cNvPr>
          <p:cNvPicPr>
            <a:picLocks noChangeAspect="1"/>
          </p:cNvPicPr>
          <p:nvPr/>
        </p:nvPicPr>
        <p:blipFill>
          <a:blip r:embed="rId2"/>
          <a:stretch>
            <a:fillRect/>
          </a:stretch>
        </p:blipFill>
        <p:spPr>
          <a:xfrm>
            <a:off x="908138" y="919148"/>
            <a:ext cx="7377830" cy="2498942"/>
          </a:xfrm>
          <a:prstGeom prst="rect">
            <a:avLst/>
          </a:prstGeom>
        </p:spPr>
      </p:pic>
      <p:pic>
        <p:nvPicPr>
          <p:cNvPr id="6" name="Picture 5">
            <a:extLst>
              <a:ext uri="{FF2B5EF4-FFF2-40B4-BE49-F238E27FC236}">
                <a16:creationId xmlns:a16="http://schemas.microsoft.com/office/drawing/2014/main" id="{2A68013B-FE15-A241-A603-14E1DF3923D2}"/>
              </a:ext>
            </a:extLst>
          </p:cNvPr>
          <p:cNvPicPr>
            <a:picLocks noChangeAspect="1"/>
          </p:cNvPicPr>
          <p:nvPr/>
        </p:nvPicPr>
        <p:blipFill>
          <a:blip r:embed="rId3"/>
          <a:stretch>
            <a:fillRect/>
          </a:stretch>
        </p:blipFill>
        <p:spPr>
          <a:xfrm>
            <a:off x="1020871" y="3708308"/>
            <a:ext cx="4033381" cy="2026928"/>
          </a:xfrm>
          <a:prstGeom prst="rect">
            <a:avLst/>
          </a:prstGeom>
        </p:spPr>
      </p:pic>
      <p:pic>
        <p:nvPicPr>
          <p:cNvPr id="8" name="Picture 7">
            <a:extLst>
              <a:ext uri="{FF2B5EF4-FFF2-40B4-BE49-F238E27FC236}">
                <a16:creationId xmlns:a16="http://schemas.microsoft.com/office/drawing/2014/main" id="{94991D98-2F2F-854A-8FAD-C19155673050}"/>
              </a:ext>
            </a:extLst>
          </p:cNvPr>
          <p:cNvPicPr>
            <a:picLocks noChangeAspect="1"/>
          </p:cNvPicPr>
          <p:nvPr/>
        </p:nvPicPr>
        <p:blipFill>
          <a:blip r:embed="rId4"/>
          <a:stretch>
            <a:fillRect/>
          </a:stretch>
        </p:blipFill>
        <p:spPr>
          <a:xfrm>
            <a:off x="5725787" y="3708308"/>
            <a:ext cx="2442487" cy="2523994"/>
          </a:xfrm>
          <a:prstGeom prst="rect">
            <a:avLst/>
          </a:prstGeom>
        </p:spPr>
      </p:pic>
      <p:sp>
        <p:nvSpPr>
          <p:cNvPr id="9" name="TextBox 8">
            <a:extLst>
              <a:ext uri="{FF2B5EF4-FFF2-40B4-BE49-F238E27FC236}">
                <a16:creationId xmlns:a16="http://schemas.microsoft.com/office/drawing/2014/main" id="{4E743BD0-1FD7-7849-BB16-291C4ED24F28}"/>
              </a:ext>
            </a:extLst>
          </p:cNvPr>
          <p:cNvSpPr txBox="1"/>
          <p:nvPr/>
        </p:nvSpPr>
        <p:spPr>
          <a:xfrm>
            <a:off x="417085" y="560518"/>
            <a:ext cx="8359935" cy="369332"/>
          </a:xfrm>
          <a:prstGeom prst="rect">
            <a:avLst/>
          </a:prstGeom>
          <a:noFill/>
          <a:ln w="19050">
            <a:solidFill>
              <a:srgbClr val="00B050"/>
            </a:solidFill>
          </a:ln>
        </p:spPr>
        <p:txBody>
          <a:bodyPr wrap="square" rtlCol="0">
            <a:spAutoFit/>
          </a:bodyPr>
          <a:lstStyle/>
          <a:p>
            <a:pPr algn="ctr"/>
            <a:r>
              <a:rPr lang="en-US" dirty="0">
                <a:solidFill>
                  <a:srgbClr val="000000"/>
                </a:solidFill>
                <a:latin typeface="Arial"/>
                <a:cs typeface="Arial"/>
              </a:rPr>
              <a:t>Motions of Upper Atmosphere (winds) affects ionosphere, creates electric fields</a:t>
            </a:r>
          </a:p>
        </p:txBody>
      </p:sp>
      <p:sp>
        <p:nvSpPr>
          <p:cNvPr id="10" name="TextBox 9">
            <a:extLst>
              <a:ext uri="{FF2B5EF4-FFF2-40B4-BE49-F238E27FC236}">
                <a16:creationId xmlns:a16="http://schemas.microsoft.com/office/drawing/2014/main" id="{1FB1EEC7-FB1D-124B-B9EE-37276DD26A5E}"/>
              </a:ext>
            </a:extLst>
          </p:cNvPr>
          <p:cNvSpPr txBox="1"/>
          <p:nvPr/>
        </p:nvSpPr>
        <p:spPr>
          <a:xfrm>
            <a:off x="5542766" y="6314818"/>
            <a:ext cx="324006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Lower panels  from Ray Roble, NCAR</a:t>
            </a:r>
          </a:p>
        </p:txBody>
      </p:sp>
      <p:sp>
        <p:nvSpPr>
          <p:cNvPr id="11" name="TextBox 10">
            <a:extLst>
              <a:ext uri="{FF2B5EF4-FFF2-40B4-BE49-F238E27FC236}">
                <a16:creationId xmlns:a16="http://schemas.microsoft.com/office/drawing/2014/main" id="{D845074B-520A-9A49-9218-45E2F393496C}"/>
              </a:ext>
            </a:extLst>
          </p:cNvPr>
          <p:cNvSpPr txBox="1"/>
          <p:nvPr/>
        </p:nvSpPr>
        <p:spPr>
          <a:xfrm>
            <a:off x="6626267" y="3279590"/>
            <a:ext cx="2156564" cy="276999"/>
          </a:xfrm>
          <a:prstGeom prst="rect">
            <a:avLst/>
          </a:prstGeom>
          <a:noFill/>
        </p:spPr>
        <p:txBody>
          <a:bodyPr wrap="square" rtlCol="0">
            <a:spAutoFit/>
          </a:bodyPr>
          <a:lstStyle/>
          <a:p>
            <a:pPr algn="ctr"/>
            <a:r>
              <a:rPr lang="en-US" sz="1200" dirty="0" err="1">
                <a:latin typeface="Arial" panose="020B0604020202020204" pitchFamily="34" charset="0"/>
                <a:cs typeface="Arial" panose="020B0604020202020204" pitchFamily="34" charset="0"/>
              </a:rPr>
              <a:t>Fesen</a:t>
            </a:r>
            <a:r>
              <a:rPr lang="en-US" sz="1200" dirty="0">
                <a:latin typeface="Arial" panose="020B0604020202020204" pitchFamily="34" charset="0"/>
                <a:cs typeface="Arial" panose="020B0604020202020204" pitchFamily="34" charset="0"/>
              </a:rPr>
              <a:t> et al. [1986]</a:t>
            </a:r>
          </a:p>
        </p:txBody>
      </p:sp>
      <p:sp>
        <p:nvSpPr>
          <p:cNvPr id="12" name="TextBox 11">
            <a:extLst>
              <a:ext uri="{FF2B5EF4-FFF2-40B4-BE49-F238E27FC236}">
                <a16:creationId xmlns:a16="http://schemas.microsoft.com/office/drawing/2014/main" id="{29F36858-8C85-EA44-84E2-591D4CC33E5B}"/>
              </a:ext>
            </a:extLst>
          </p:cNvPr>
          <p:cNvSpPr txBox="1"/>
          <p:nvPr/>
        </p:nvSpPr>
        <p:spPr>
          <a:xfrm>
            <a:off x="302711" y="3213645"/>
            <a:ext cx="2156564"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Beer [1976]</a:t>
            </a:r>
          </a:p>
        </p:txBody>
      </p:sp>
      <p:sp>
        <p:nvSpPr>
          <p:cNvPr id="13" name="TextBox 12">
            <a:extLst>
              <a:ext uri="{FF2B5EF4-FFF2-40B4-BE49-F238E27FC236}">
                <a16:creationId xmlns:a16="http://schemas.microsoft.com/office/drawing/2014/main" id="{C3BF1966-4CBE-104F-8D4E-15EB90588647}"/>
              </a:ext>
            </a:extLst>
          </p:cNvPr>
          <p:cNvSpPr txBox="1"/>
          <p:nvPr/>
        </p:nvSpPr>
        <p:spPr>
          <a:xfrm>
            <a:off x="594987" y="5909136"/>
            <a:ext cx="4684734" cy="646331"/>
          </a:xfrm>
          <a:prstGeom prst="rect">
            <a:avLst/>
          </a:prstGeom>
          <a:noFill/>
          <a:ln w="19050">
            <a:solidFill>
              <a:srgbClr val="00B050"/>
            </a:solidFill>
          </a:ln>
        </p:spPr>
        <p:txBody>
          <a:bodyPr wrap="square" rtlCol="0">
            <a:spAutoFit/>
          </a:bodyPr>
          <a:lstStyle/>
          <a:p>
            <a:pPr algn="ctr"/>
            <a:r>
              <a:rPr lang="en-US" dirty="0">
                <a:solidFill>
                  <a:srgbClr val="000000"/>
                </a:solidFill>
                <a:latin typeface="Arial"/>
                <a:cs typeface="Arial"/>
              </a:rPr>
              <a:t>These are all models… We lack systematic, vector wind measurements</a:t>
            </a:r>
          </a:p>
        </p:txBody>
      </p:sp>
    </p:spTree>
    <p:extLst>
      <p:ext uri="{BB962C8B-B14F-4D97-AF65-F5344CB8AC3E}">
        <p14:creationId xmlns:p14="http://schemas.microsoft.com/office/powerpoint/2010/main" val="3742837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8E193A-253C-264B-AD31-87C519156737}"/>
              </a:ext>
            </a:extLst>
          </p:cNvPr>
          <p:cNvPicPr>
            <a:picLocks noChangeAspect="1"/>
          </p:cNvPicPr>
          <p:nvPr/>
        </p:nvPicPr>
        <p:blipFill>
          <a:blip r:embed="rId2"/>
          <a:stretch>
            <a:fillRect/>
          </a:stretch>
        </p:blipFill>
        <p:spPr>
          <a:xfrm>
            <a:off x="1609595" y="3983276"/>
            <a:ext cx="2520426" cy="2299197"/>
          </a:xfrm>
          <a:prstGeom prst="rect">
            <a:avLst/>
          </a:prstGeom>
        </p:spPr>
      </p:pic>
      <p:pic>
        <p:nvPicPr>
          <p:cNvPr id="5" name="Picture 4">
            <a:extLst>
              <a:ext uri="{FF2B5EF4-FFF2-40B4-BE49-F238E27FC236}">
                <a16:creationId xmlns:a16="http://schemas.microsoft.com/office/drawing/2014/main" id="{8C621F9A-70C3-4A41-AD4A-8AC3A2230F88}"/>
              </a:ext>
            </a:extLst>
          </p:cNvPr>
          <p:cNvPicPr>
            <a:picLocks noChangeAspect="1"/>
          </p:cNvPicPr>
          <p:nvPr/>
        </p:nvPicPr>
        <p:blipFill>
          <a:blip r:embed="rId3"/>
          <a:stretch>
            <a:fillRect/>
          </a:stretch>
        </p:blipFill>
        <p:spPr>
          <a:xfrm>
            <a:off x="4027117" y="1876696"/>
            <a:ext cx="3365011" cy="4213159"/>
          </a:xfrm>
          <a:prstGeom prst="rect">
            <a:avLst/>
          </a:prstGeom>
        </p:spPr>
      </p:pic>
      <p:pic>
        <p:nvPicPr>
          <p:cNvPr id="3" name="Picture 2">
            <a:extLst>
              <a:ext uri="{FF2B5EF4-FFF2-40B4-BE49-F238E27FC236}">
                <a16:creationId xmlns:a16="http://schemas.microsoft.com/office/drawing/2014/main" id="{4F86C2D3-0E0D-B743-A75D-54125EC79DA2}"/>
              </a:ext>
            </a:extLst>
          </p:cNvPr>
          <p:cNvPicPr>
            <a:picLocks noChangeAspect="1"/>
          </p:cNvPicPr>
          <p:nvPr/>
        </p:nvPicPr>
        <p:blipFill>
          <a:blip r:embed="rId4"/>
          <a:stretch>
            <a:fillRect/>
          </a:stretch>
        </p:blipFill>
        <p:spPr>
          <a:xfrm>
            <a:off x="732707" y="1296444"/>
            <a:ext cx="7665996" cy="2599244"/>
          </a:xfrm>
          <a:prstGeom prst="rect">
            <a:avLst/>
          </a:prstGeom>
        </p:spPr>
      </p:pic>
      <p:sp>
        <p:nvSpPr>
          <p:cNvPr id="6" name="TextBox 5">
            <a:extLst>
              <a:ext uri="{FF2B5EF4-FFF2-40B4-BE49-F238E27FC236}">
                <a16:creationId xmlns:a16="http://schemas.microsoft.com/office/drawing/2014/main" id="{7F94109F-EF4D-8B43-B4C1-63AB18174C3F}"/>
              </a:ext>
            </a:extLst>
          </p:cNvPr>
          <p:cNvSpPr txBox="1"/>
          <p:nvPr/>
        </p:nvSpPr>
        <p:spPr>
          <a:xfrm>
            <a:off x="732707" y="702318"/>
            <a:ext cx="7931512" cy="369332"/>
          </a:xfrm>
          <a:prstGeom prst="rect">
            <a:avLst/>
          </a:prstGeom>
          <a:noFill/>
          <a:ln w="19050">
            <a:solidFill>
              <a:srgbClr val="00B050"/>
            </a:solidFill>
          </a:ln>
        </p:spPr>
        <p:txBody>
          <a:bodyPr wrap="square" rtlCol="0">
            <a:spAutoFit/>
          </a:bodyPr>
          <a:lstStyle/>
          <a:p>
            <a:pPr algn="ctr"/>
            <a:r>
              <a:rPr lang="en-US" dirty="0">
                <a:solidFill>
                  <a:srgbClr val="000000"/>
                </a:solidFill>
                <a:latin typeface="Arial"/>
                <a:cs typeface="Arial"/>
              </a:rPr>
              <a:t>Wind shears create enhanced layers of metallic ions from meteoric input</a:t>
            </a:r>
          </a:p>
        </p:txBody>
      </p:sp>
      <p:sp>
        <p:nvSpPr>
          <p:cNvPr id="7" name="TextBox 6">
            <a:extLst>
              <a:ext uri="{FF2B5EF4-FFF2-40B4-BE49-F238E27FC236}">
                <a16:creationId xmlns:a16="http://schemas.microsoft.com/office/drawing/2014/main" id="{58BA33E1-C0A9-8D49-9F45-5A0564ACF13A}"/>
              </a:ext>
            </a:extLst>
          </p:cNvPr>
          <p:cNvSpPr txBox="1"/>
          <p:nvPr/>
        </p:nvSpPr>
        <p:spPr>
          <a:xfrm>
            <a:off x="6782845" y="4561417"/>
            <a:ext cx="1960323" cy="738664"/>
          </a:xfrm>
          <a:prstGeom prst="rect">
            <a:avLst/>
          </a:prstGeom>
          <a:noFill/>
          <a:ln w="19050">
            <a:solidFill>
              <a:srgbClr val="00B050"/>
            </a:solidFill>
          </a:ln>
        </p:spPr>
        <p:txBody>
          <a:bodyPr wrap="square" rtlCol="0">
            <a:spAutoFit/>
          </a:bodyPr>
          <a:lstStyle/>
          <a:p>
            <a:pPr algn="ctr"/>
            <a:r>
              <a:rPr lang="en-US" sz="1400" dirty="0">
                <a:solidFill>
                  <a:srgbClr val="000000"/>
                </a:solidFill>
                <a:latin typeface="Arial"/>
                <a:cs typeface="Arial"/>
              </a:rPr>
              <a:t>Rocket measurements show thin layers of metallic ions</a:t>
            </a:r>
          </a:p>
        </p:txBody>
      </p:sp>
      <p:sp>
        <p:nvSpPr>
          <p:cNvPr id="8" name="TextBox 7">
            <a:extLst>
              <a:ext uri="{FF2B5EF4-FFF2-40B4-BE49-F238E27FC236}">
                <a16:creationId xmlns:a16="http://schemas.microsoft.com/office/drawing/2014/main" id="{6DE813F9-72C6-2B43-AB83-2FE90225297D}"/>
              </a:ext>
            </a:extLst>
          </p:cNvPr>
          <p:cNvSpPr txBox="1"/>
          <p:nvPr/>
        </p:nvSpPr>
        <p:spPr>
          <a:xfrm>
            <a:off x="6475955" y="6143973"/>
            <a:ext cx="162838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Earle et al. [2000]</a:t>
            </a:r>
          </a:p>
        </p:txBody>
      </p:sp>
      <p:sp>
        <p:nvSpPr>
          <p:cNvPr id="9" name="TextBox 8">
            <a:extLst>
              <a:ext uri="{FF2B5EF4-FFF2-40B4-BE49-F238E27FC236}">
                <a16:creationId xmlns:a16="http://schemas.microsoft.com/office/drawing/2014/main" id="{FDA67D28-69A1-3F40-8843-15A614C745A7}"/>
              </a:ext>
            </a:extLst>
          </p:cNvPr>
          <p:cNvSpPr txBox="1"/>
          <p:nvPr/>
        </p:nvSpPr>
        <p:spPr>
          <a:xfrm>
            <a:off x="866383" y="6370061"/>
            <a:ext cx="162838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Hines [1964]</a:t>
            </a:r>
          </a:p>
        </p:txBody>
      </p:sp>
    </p:spTree>
    <p:extLst>
      <p:ext uri="{BB962C8B-B14F-4D97-AF65-F5344CB8AC3E}">
        <p14:creationId xmlns:p14="http://schemas.microsoft.com/office/powerpoint/2010/main" val="37769053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D61A2C-A1F3-F347-94E1-AB0F117AF421}"/>
              </a:ext>
            </a:extLst>
          </p:cNvPr>
          <p:cNvPicPr>
            <a:picLocks noChangeAspect="1"/>
          </p:cNvPicPr>
          <p:nvPr/>
        </p:nvPicPr>
        <p:blipFill>
          <a:blip r:embed="rId2"/>
          <a:stretch>
            <a:fillRect/>
          </a:stretch>
        </p:blipFill>
        <p:spPr>
          <a:xfrm>
            <a:off x="932039" y="4637720"/>
            <a:ext cx="2317945" cy="1746185"/>
          </a:xfrm>
          <a:prstGeom prst="rect">
            <a:avLst/>
          </a:prstGeom>
        </p:spPr>
      </p:pic>
      <p:pic>
        <p:nvPicPr>
          <p:cNvPr id="7" name="Picture 6">
            <a:extLst>
              <a:ext uri="{FF2B5EF4-FFF2-40B4-BE49-F238E27FC236}">
                <a16:creationId xmlns:a16="http://schemas.microsoft.com/office/drawing/2014/main" id="{F39B0A05-46AC-144C-BF69-FB5CC1ECC2C5}"/>
              </a:ext>
            </a:extLst>
          </p:cNvPr>
          <p:cNvPicPr>
            <a:picLocks noChangeAspect="1"/>
          </p:cNvPicPr>
          <p:nvPr/>
        </p:nvPicPr>
        <p:blipFill>
          <a:blip r:embed="rId3"/>
          <a:stretch>
            <a:fillRect/>
          </a:stretch>
        </p:blipFill>
        <p:spPr>
          <a:xfrm>
            <a:off x="1169479" y="1418604"/>
            <a:ext cx="1843067" cy="2344151"/>
          </a:xfrm>
          <a:prstGeom prst="rect">
            <a:avLst/>
          </a:prstGeom>
        </p:spPr>
      </p:pic>
      <p:pic>
        <p:nvPicPr>
          <p:cNvPr id="12" name="Picture 11">
            <a:extLst>
              <a:ext uri="{FF2B5EF4-FFF2-40B4-BE49-F238E27FC236}">
                <a16:creationId xmlns:a16="http://schemas.microsoft.com/office/drawing/2014/main" id="{6BFCC50C-E6A7-EF45-8BE9-084F0410027C}"/>
              </a:ext>
            </a:extLst>
          </p:cNvPr>
          <p:cNvPicPr>
            <a:picLocks noChangeAspect="1"/>
          </p:cNvPicPr>
          <p:nvPr/>
        </p:nvPicPr>
        <p:blipFill>
          <a:blip r:embed="rId4"/>
          <a:stretch>
            <a:fillRect/>
          </a:stretch>
        </p:blipFill>
        <p:spPr>
          <a:xfrm>
            <a:off x="7076755" y="1357311"/>
            <a:ext cx="1152845" cy="1729269"/>
          </a:xfrm>
          <a:prstGeom prst="rect">
            <a:avLst/>
          </a:prstGeom>
        </p:spPr>
      </p:pic>
      <p:sp>
        <p:nvSpPr>
          <p:cNvPr id="13" name="Rectangle 12">
            <a:extLst>
              <a:ext uri="{FF2B5EF4-FFF2-40B4-BE49-F238E27FC236}">
                <a16:creationId xmlns:a16="http://schemas.microsoft.com/office/drawing/2014/main" id="{08AAC947-A979-8144-807A-1386D7E7C15F}"/>
              </a:ext>
            </a:extLst>
          </p:cNvPr>
          <p:cNvSpPr/>
          <p:nvPr/>
        </p:nvSpPr>
        <p:spPr>
          <a:xfrm>
            <a:off x="684468" y="3734441"/>
            <a:ext cx="1334020" cy="276999"/>
          </a:xfrm>
          <a:prstGeom prst="rect">
            <a:avLst/>
          </a:prstGeom>
        </p:spPr>
        <p:txBody>
          <a:bodyPr wrap="none">
            <a:spAutoFit/>
          </a:bodyPr>
          <a:lstStyle/>
          <a:p>
            <a:r>
              <a:rPr lang="en-US" sz="1200" dirty="0">
                <a:solidFill>
                  <a:srgbClr val="000000"/>
                </a:solidFill>
                <a:latin typeface="Roboto"/>
              </a:rPr>
              <a:t>Lithograph, 1888</a:t>
            </a:r>
            <a:endParaRPr lang="en-US" sz="1200" b="1" i="0" u="none" strike="noStrike" dirty="0">
              <a:solidFill>
                <a:srgbClr val="000000"/>
              </a:solidFill>
              <a:effectLst/>
              <a:latin typeface="Roboto"/>
            </a:endParaRPr>
          </a:p>
        </p:txBody>
      </p:sp>
      <p:sp>
        <p:nvSpPr>
          <p:cNvPr id="14" name="Rectangle 13">
            <a:extLst>
              <a:ext uri="{FF2B5EF4-FFF2-40B4-BE49-F238E27FC236}">
                <a16:creationId xmlns:a16="http://schemas.microsoft.com/office/drawing/2014/main" id="{01A8AFB8-69BD-AF47-A261-68A403625682}"/>
              </a:ext>
            </a:extLst>
          </p:cNvPr>
          <p:cNvSpPr/>
          <p:nvPr/>
        </p:nvSpPr>
        <p:spPr>
          <a:xfrm>
            <a:off x="737078" y="1086688"/>
            <a:ext cx="2832570" cy="307777"/>
          </a:xfrm>
          <a:prstGeom prst="rect">
            <a:avLst/>
          </a:prstGeom>
        </p:spPr>
        <p:txBody>
          <a:bodyPr wrap="none">
            <a:spAutoFit/>
          </a:bodyPr>
          <a:lstStyle/>
          <a:p>
            <a:r>
              <a:rPr lang="en-US" sz="1400" dirty="0">
                <a:solidFill>
                  <a:srgbClr val="000000"/>
                </a:solidFill>
                <a:latin typeface="Roboto"/>
              </a:rPr>
              <a:t>Krakatoa Volcanic Eruption, 1883</a:t>
            </a:r>
            <a:endParaRPr lang="en-US" sz="1400" b="1" i="0" u="none" strike="noStrike" dirty="0">
              <a:solidFill>
                <a:srgbClr val="000000"/>
              </a:solidFill>
              <a:effectLst/>
              <a:latin typeface="Roboto"/>
            </a:endParaRPr>
          </a:p>
        </p:txBody>
      </p:sp>
      <p:sp>
        <p:nvSpPr>
          <p:cNvPr id="15" name="Rectangle 14">
            <a:extLst>
              <a:ext uri="{FF2B5EF4-FFF2-40B4-BE49-F238E27FC236}">
                <a16:creationId xmlns:a16="http://schemas.microsoft.com/office/drawing/2014/main" id="{9180EB3F-6560-044D-8494-07617AE97983}"/>
              </a:ext>
            </a:extLst>
          </p:cNvPr>
          <p:cNvSpPr/>
          <p:nvPr/>
        </p:nvSpPr>
        <p:spPr>
          <a:xfrm>
            <a:off x="1256238" y="4260127"/>
            <a:ext cx="1628972" cy="307777"/>
          </a:xfrm>
          <a:prstGeom prst="rect">
            <a:avLst/>
          </a:prstGeom>
        </p:spPr>
        <p:txBody>
          <a:bodyPr wrap="none">
            <a:spAutoFit/>
          </a:bodyPr>
          <a:lstStyle/>
          <a:p>
            <a:r>
              <a:rPr lang="en-US" sz="1400" dirty="0">
                <a:solidFill>
                  <a:srgbClr val="000000"/>
                </a:solidFill>
                <a:latin typeface="Roboto"/>
              </a:rPr>
              <a:t>Nuclear Explosion</a:t>
            </a:r>
            <a:endParaRPr lang="en-US" sz="1400" b="1" i="0" u="none" strike="noStrike" dirty="0">
              <a:solidFill>
                <a:srgbClr val="000000"/>
              </a:solidFill>
              <a:effectLst/>
              <a:latin typeface="Roboto"/>
            </a:endParaRPr>
          </a:p>
        </p:txBody>
      </p:sp>
      <p:grpSp>
        <p:nvGrpSpPr>
          <p:cNvPr id="9" name="Group 8">
            <a:extLst>
              <a:ext uri="{FF2B5EF4-FFF2-40B4-BE49-F238E27FC236}">
                <a16:creationId xmlns:a16="http://schemas.microsoft.com/office/drawing/2014/main" id="{DD960DDF-4053-674F-A219-2375FCBC82BE}"/>
              </a:ext>
            </a:extLst>
          </p:cNvPr>
          <p:cNvGrpSpPr/>
          <p:nvPr/>
        </p:nvGrpSpPr>
        <p:grpSpPr>
          <a:xfrm>
            <a:off x="3571140" y="1035614"/>
            <a:ext cx="2946776" cy="1955971"/>
            <a:chOff x="3487009" y="1432522"/>
            <a:chExt cx="2946776" cy="1955971"/>
          </a:xfrm>
        </p:grpSpPr>
        <p:pic>
          <p:nvPicPr>
            <p:cNvPr id="10" name="Picture 9">
              <a:extLst>
                <a:ext uri="{FF2B5EF4-FFF2-40B4-BE49-F238E27FC236}">
                  <a16:creationId xmlns:a16="http://schemas.microsoft.com/office/drawing/2014/main" id="{02EC4F2B-879F-D346-A89A-2F3532B5E51B}"/>
                </a:ext>
              </a:extLst>
            </p:cNvPr>
            <p:cNvPicPr>
              <a:picLocks noChangeAspect="1"/>
            </p:cNvPicPr>
            <p:nvPr/>
          </p:nvPicPr>
          <p:blipFill>
            <a:blip r:embed="rId5"/>
            <a:stretch>
              <a:fillRect/>
            </a:stretch>
          </p:blipFill>
          <p:spPr>
            <a:xfrm>
              <a:off x="3487009" y="1755244"/>
              <a:ext cx="2878103" cy="1633249"/>
            </a:xfrm>
            <a:prstGeom prst="rect">
              <a:avLst/>
            </a:prstGeom>
          </p:spPr>
        </p:pic>
        <p:sp>
          <p:nvSpPr>
            <p:cNvPr id="11" name="Rectangle 10">
              <a:extLst>
                <a:ext uri="{FF2B5EF4-FFF2-40B4-BE49-F238E27FC236}">
                  <a16:creationId xmlns:a16="http://schemas.microsoft.com/office/drawing/2014/main" id="{B506A66E-A94B-7347-98A0-F9D84C12E308}"/>
                </a:ext>
              </a:extLst>
            </p:cNvPr>
            <p:cNvSpPr/>
            <p:nvPr/>
          </p:nvSpPr>
          <p:spPr>
            <a:xfrm>
              <a:off x="4622071" y="2928423"/>
              <a:ext cx="1811714" cy="246221"/>
            </a:xfrm>
            <a:prstGeom prst="rect">
              <a:avLst/>
            </a:prstGeom>
          </p:spPr>
          <p:txBody>
            <a:bodyPr wrap="none">
              <a:spAutoFit/>
            </a:bodyPr>
            <a:lstStyle/>
            <a:p>
              <a:r>
                <a:rPr lang="en-US" sz="1000" dirty="0" err="1">
                  <a:solidFill>
                    <a:srgbClr val="000000"/>
                  </a:solidFill>
                  <a:latin typeface="Roboto"/>
                </a:rPr>
                <a:t>Fotograf</a:t>
              </a:r>
              <a:r>
                <a:rPr lang="en-US" sz="1000" dirty="0">
                  <a:solidFill>
                    <a:srgbClr val="000000"/>
                  </a:solidFill>
                  <a:latin typeface="Roboto"/>
                </a:rPr>
                <a:t> </a:t>
              </a:r>
              <a:r>
                <a:rPr lang="en-US" sz="1000" dirty="0" err="1">
                  <a:solidFill>
                    <a:srgbClr val="000000"/>
                  </a:solidFill>
                  <a:latin typeface="Roboto"/>
                </a:rPr>
                <a:t>Göran</a:t>
              </a:r>
              <a:r>
                <a:rPr lang="en-US" sz="1000" dirty="0">
                  <a:solidFill>
                    <a:srgbClr val="000000"/>
                  </a:solidFill>
                  <a:latin typeface="Roboto"/>
                </a:rPr>
                <a:t> Strand, 2014</a:t>
              </a:r>
              <a:endParaRPr lang="en-US" sz="1000" b="1" i="0" u="none" strike="noStrike" dirty="0">
                <a:solidFill>
                  <a:srgbClr val="000000"/>
                </a:solidFill>
                <a:effectLst/>
                <a:latin typeface="Roboto"/>
              </a:endParaRPr>
            </a:p>
          </p:txBody>
        </p:sp>
        <p:sp>
          <p:nvSpPr>
            <p:cNvPr id="16" name="Rectangle 15">
              <a:extLst>
                <a:ext uri="{FF2B5EF4-FFF2-40B4-BE49-F238E27FC236}">
                  <a16:creationId xmlns:a16="http://schemas.microsoft.com/office/drawing/2014/main" id="{C76919CD-91A8-3D42-80A9-13DA71A587D0}"/>
                </a:ext>
              </a:extLst>
            </p:cNvPr>
            <p:cNvSpPr/>
            <p:nvPr/>
          </p:nvSpPr>
          <p:spPr>
            <a:xfrm>
              <a:off x="3754866" y="1432522"/>
              <a:ext cx="2438488" cy="307777"/>
            </a:xfrm>
            <a:prstGeom prst="rect">
              <a:avLst/>
            </a:prstGeom>
          </p:spPr>
          <p:txBody>
            <a:bodyPr wrap="none">
              <a:spAutoFit/>
            </a:bodyPr>
            <a:lstStyle/>
            <a:p>
              <a:r>
                <a:rPr lang="en-US" sz="1400" dirty="0">
                  <a:solidFill>
                    <a:srgbClr val="000000"/>
                  </a:solidFill>
                  <a:latin typeface="Roboto"/>
                </a:rPr>
                <a:t>Noctilucent Clouds (~84 km)</a:t>
              </a:r>
              <a:endParaRPr lang="en-US" sz="1400" b="1" i="0" u="none" strike="noStrike" dirty="0">
                <a:solidFill>
                  <a:srgbClr val="000000"/>
                </a:solidFill>
                <a:effectLst/>
                <a:latin typeface="Roboto"/>
              </a:endParaRPr>
            </a:p>
          </p:txBody>
        </p:sp>
      </p:grpSp>
      <p:sp>
        <p:nvSpPr>
          <p:cNvPr id="17" name="Rectangle 16">
            <a:extLst>
              <a:ext uri="{FF2B5EF4-FFF2-40B4-BE49-F238E27FC236}">
                <a16:creationId xmlns:a16="http://schemas.microsoft.com/office/drawing/2014/main" id="{2F5C7A89-C16F-5346-87A1-BDBEC26DBE0F}"/>
              </a:ext>
            </a:extLst>
          </p:cNvPr>
          <p:cNvSpPr/>
          <p:nvPr/>
        </p:nvSpPr>
        <p:spPr>
          <a:xfrm>
            <a:off x="6945542" y="998343"/>
            <a:ext cx="1439818" cy="307777"/>
          </a:xfrm>
          <a:prstGeom prst="rect">
            <a:avLst/>
          </a:prstGeom>
        </p:spPr>
        <p:txBody>
          <a:bodyPr wrap="none">
            <a:spAutoFit/>
          </a:bodyPr>
          <a:lstStyle/>
          <a:p>
            <a:r>
              <a:rPr lang="en-US" sz="1400" dirty="0">
                <a:solidFill>
                  <a:srgbClr val="000000"/>
                </a:solidFill>
                <a:latin typeface="Roboto"/>
              </a:rPr>
              <a:t>Shuttle Exhaust</a:t>
            </a:r>
            <a:endParaRPr lang="en-US" sz="1400" b="1" i="0" u="none" strike="noStrike" dirty="0">
              <a:solidFill>
                <a:srgbClr val="000000"/>
              </a:solidFill>
              <a:effectLst/>
              <a:latin typeface="Roboto"/>
            </a:endParaRPr>
          </a:p>
        </p:txBody>
      </p:sp>
      <p:sp>
        <p:nvSpPr>
          <p:cNvPr id="18" name="TextBox 17">
            <a:extLst>
              <a:ext uri="{FF2B5EF4-FFF2-40B4-BE49-F238E27FC236}">
                <a16:creationId xmlns:a16="http://schemas.microsoft.com/office/drawing/2014/main" id="{333B95FB-43B2-4F4C-B4B8-61BBA287229D}"/>
              </a:ext>
            </a:extLst>
          </p:cNvPr>
          <p:cNvSpPr txBox="1"/>
          <p:nvPr/>
        </p:nvSpPr>
        <p:spPr>
          <a:xfrm>
            <a:off x="550297" y="520097"/>
            <a:ext cx="8141984" cy="369332"/>
          </a:xfrm>
          <a:prstGeom prst="rect">
            <a:avLst/>
          </a:prstGeom>
          <a:noFill/>
          <a:ln w="19050">
            <a:solidFill>
              <a:srgbClr val="00B050"/>
            </a:solidFill>
          </a:ln>
        </p:spPr>
        <p:txBody>
          <a:bodyPr wrap="square" rtlCol="0">
            <a:spAutoFit/>
          </a:bodyPr>
          <a:lstStyle/>
          <a:p>
            <a:pPr algn="ctr"/>
            <a:r>
              <a:rPr lang="en-US" dirty="0">
                <a:solidFill>
                  <a:srgbClr val="000000"/>
                </a:solidFill>
                <a:latin typeface="Arial"/>
                <a:cs typeface="Arial"/>
              </a:rPr>
              <a:t>Upper atmosphere winds also affect aerosols, explosion material, exhaust…</a:t>
            </a:r>
          </a:p>
        </p:txBody>
      </p:sp>
      <p:pic>
        <p:nvPicPr>
          <p:cNvPr id="3" name="Picture 2">
            <a:extLst>
              <a:ext uri="{FF2B5EF4-FFF2-40B4-BE49-F238E27FC236}">
                <a16:creationId xmlns:a16="http://schemas.microsoft.com/office/drawing/2014/main" id="{E077727D-8B2B-0A48-8A2F-18F146714F20}"/>
              </a:ext>
            </a:extLst>
          </p:cNvPr>
          <p:cNvPicPr>
            <a:picLocks noChangeAspect="1"/>
          </p:cNvPicPr>
          <p:nvPr/>
        </p:nvPicPr>
        <p:blipFill>
          <a:blip r:embed="rId6"/>
          <a:stretch>
            <a:fillRect/>
          </a:stretch>
        </p:blipFill>
        <p:spPr>
          <a:xfrm>
            <a:off x="3992446" y="3137771"/>
            <a:ext cx="3989906" cy="3569916"/>
          </a:xfrm>
          <a:prstGeom prst="rect">
            <a:avLst/>
          </a:prstGeom>
        </p:spPr>
      </p:pic>
    </p:spTree>
    <p:extLst>
      <p:ext uri="{BB962C8B-B14F-4D97-AF65-F5344CB8AC3E}">
        <p14:creationId xmlns:p14="http://schemas.microsoft.com/office/powerpoint/2010/main" val="42137998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7D9C6-8F5B-9647-A480-FE7C209CDBC1}"/>
              </a:ext>
            </a:extLst>
          </p:cNvPr>
          <p:cNvSpPr txBox="1"/>
          <p:nvPr/>
        </p:nvSpPr>
        <p:spPr>
          <a:xfrm>
            <a:off x="361951" y="913147"/>
            <a:ext cx="8491602" cy="5386090"/>
          </a:xfrm>
          <a:prstGeom prst="rect">
            <a:avLst/>
          </a:prstGeom>
          <a:noFill/>
        </p:spPr>
        <p:txBody>
          <a:bodyPr wrap="square" rtlCol="0">
            <a:spAutoFit/>
          </a:bodyPr>
          <a:lstStyle/>
          <a:p>
            <a:pPr algn="ctr"/>
            <a:r>
              <a:rPr lang="en-US" sz="2400" dirty="0">
                <a:solidFill>
                  <a:srgbClr val="FF0000"/>
                </a:solidFill>
                <a:latin typeface="Arial" panose="020B0604020202020204" pitchFamily="34" charset="0"/>
                <a:cs typeface="Arial" panose="020B0604020202020204" pitchFamily="34" charset="0"/>
              </a:rPr>
              <a:t>Upper Atmosphere Winds</a:t>
            </a:r>
          </a:p>
          <a:p>
            <a:pPr algn="ctr"/>
            <a:endParaRPr lang="en-US" sz="2400" dirty="0">
              <a:solidFill>
                <a:srgbClr val="002060"/>
              </a:solidFill>
              <a:latin typeface="Arial" panose="020B0604020202020204" pitchFamily="34" charset="0"/>
              <a:cs typeface="Arial" panose="020B0604020202020204" pitchFamily="34" charset="0"/>
            </a:endParaRPr>
          </a:p>
          <a:p>
            <a:pPr algn="ctr"/>
            <a:r>
              <a:rPr lang="en-US" sz="2400" b="1" dirty="0">
                <a:solidFill>
                  <a:srgbClr val="7030A0"/>
                </a:solidFill>
                <a:latin typeface="Arial" panose="020B0604020202020204" pitchFamily="34" charset="0"/>
                <a:cs typeface="Arial" panose="020B0604020202020204" pitchFamily="34" charset="0"/>
              </a:rPr>
              <a:t>Key Space Weather variable </a:t>
            </a:r>
          </a:p>
          <a:p>
            <a:pPr algn="ctr"/>
            <a:endParaRPr lang="en-US" sz="2400" dirty="0">
              <a:solidFill>
                <a:srgbClr val="002060"/>
              </a:solidFill>
              <a:latin typeface="Arial" panose="020B0604020202020204" pitchFamily="34" charset="0"/>
              <a:cs typeface="Arial" panose="020B0604020202020204" pitchFamily="34" charset="0"/>
            </a:endParaRPr>
          </a:p>
          <a:p>
            <a:r>
              <a:rPr lang="en-US" sz="2400" dirty="0">
                <a:solidFill>
                  <a:srgbClr val="002060"/>
                </a:solidFill>
                <a:latin typeface="Arial" panose="020B0604020202020204" pitchFamily="34" charset="0"/>
                <a:cs typeface="Arial" panose="020B0604020202020204" pitchFamily="34" charset="0"/>
                <a:sym typeface="Wingdings" pitchFamily="2" charset="2"/>
              </a:rPr>
              <a:t></a:t>
            </a:r>
            <a:r>
              <a:rPr lang="en-US" sz="2400" dirty="0">
                <a:solidFill>
                  <a:srgbClr val="002060"/>
                </a:solidFill>
                <a:latin typeface="Arial" panose="020B0604020202020204" pitchFamily="34" charset="0"/>
                <a:cs typeface="Arial" panose="020B0604020202020204" pitchFamily="34" charset="0"/>
              </a:rPr>
              <a:t>  Affects plasma distribution, sets up electric fields</a:t>
            </a:r>
          </a:p>
          <a:p>
            <a:endParaRPr lang="en-US" sz="2400" dirty="0">
              <a:solidFill>
                <a:srgbClr val="002060"/>
              </a:solidFill>
              <a:latin typeface="Arial" panose="020B0604020202020204" pitchFamily="34" charset="0"/>
              <a:cs typeface="Arial" panose="020B0604020202020204" pitchFamily="34" charset="0"/>
            </a:endParaRPr>
          </a:p>
          <a:p>
            <a:pPr marL="342900" indent="-342900">
              <a:buFont typeface="Wingdings" pitchFamily="2" charset="2"/>
              <a:buChar char="à"/>
            </a:pPr>
            <a:r>
              <a:rPr lang="en-US" sz="2400" dirty="0">
                <a:solidFill>
                  <a:srgbClr val="002060"/>
                </a:solidFill>
                <a:latin typeface="Arial" panose="020B0604020202020204" pitchFamily="34" charset="0"/>
                <a:cs typeface="Arial" panose="020B0604020202020204" pitchFamily="34" charset="0"/>
              </a:rPr>
              <a:t> Also affects distribution of:</a:t>
            </a:r>
          </a:p>
          <a:p>
            <a:endParaRPr lang="en-US" sz="800" dirty="0">
              <a:solidFill>
                <a:srgbClr val="002060"/>
              </a:solidFill>
              <a:latin typeface="Arial" panose="020B0604020202020204" pitchFamily="34" charset="0"/>
              <a:cs typeface="Arial" panose="020B0604020202020204" pitchFamily="34" charset="0"/>
            </a:endParaRPr>
          </a:p>
          <a:p>
            <a:r>
              <a:rPr lang="en-US" sz="2400" dirty="0">
                <a:solidFill>
                  <a:srgbClr val="002060"/>
                </a:solidFill>
                <a:latin typeface="Arial" panose="020B0604020202020204" pitchFamily="34" charset="0"/>
                <a:cs typeface="Arial" panose="020B0604020202020204" pitchFamily="34" charset="0"/>
              </a:rPr>
              <a:t>			-- aerosols</a:t>
            </a:r>
          </a:p>
          <a:p>
            <a:r>
              <a:rPr lang="en-US" sz="2400" dirty="0">
                <a:solidFill>
                  <a:srgbClr val="002060"/>
                </a:solidFill>
                <a:latin typeface="Arial" panose="020B0604020202020204" pitchFamily="34" charset="0"/>
                <a:cs typeface="Arial" panose="020B0604020202020204" pitchFamily="34" charset="0"/>
              </a:rPr>
              <a:t>			-- volcanic material</a:t>
            </a:r>
          </a:p>
          <a:p>
            <a:r>
              <a:rPr lang="en-US" sz="2400" dirty="0">
                <a:solidFill>
                  <a:srgbClr val="002060"/>
                </a:solidFill>
                <a:latin typeface="Arial" panose="020B0604020202020204" pitchFamily="34" charset="0"/>
                <a:cs typeface="Arial" panose="020B0604020202020204" pitchFamily="34" charset="0"/>
              </a:rPr>
              <a:t>			-- nuclear explosion material</a:t>
            </a:r>
          </a:p>
          <a:p>
            <a:r>
              <a:rPr lang="en-US" sz="2400" dirty="0">
                <a:solidFill>
                  <a:srgbClr val="002060"/>
                </a:solidFill>
                <a:latin typeface="Arial" panose="020B0604020202020204" pitchFamily="34" charset="0"/>
                <a:cs typeface="Arial" panose="020B0604020202020204" pitchFamily="34" charset="0"/>
              </a:rPr>
              <a:t>			-- rocket exhaust (e.g., from the Shuttle)</a:t>
            </a:r>
          </a:p>
          <a:p>
            <a:r>
              <a:rPr lang="en-US" sz="2400" dirty="0">
                <a:solidFill>
                  <a:srgbClr val="002060"/>
                </a:solidFill>
                <a:latin typeface="Arial" panose="020B0604020202020204" pitchFamily="34" charset="0"/>
                <a:cs typeface="Arial" panose="020B0604020202020204" pitchFamily="34" charset="0"/>
              </a:rPr>
              <a:t>			-- meteoroids</a:t>
            </a:r>
          </a:p>
          <a:p>
            <a:r>
              <a:rPr lang="en-US" sz="2400" dirty="0">
                <a:solidFill>
                  <a:srgbClr val="002060"/>
                </a:solidFill>
                <a:latin typeface="Arial" panose="020B0604020202020204" pitchFamily="34" charset="0"/>
                <a:cs typeface="Arial" panose="020B0604020202020204" pitchFamily="34" charset="0"/>
              </a:rPr>
              <a:t>			-- other</a:t>
            </a:r>
          </a:p>
          <a:p>
            <a:pPr marL="342900" indent="-342900" algn="ctr">
              <a:buFont typeface="Wingdings" pitchFamily="2" charset="2"/>
              <a:buChar char="à"/>
            </a:pP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46108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3523" y="689570"/>
            <a:ext cx="8489193" cy="461665"/>
          </a:xfrm>
          <a:prstGeom prst="rect">
            <a:avLst/>
          </a:prstGeom>
          <a:noFill/>
        </p:spPr>
        <p:txBody>
          <a:bodyPr wrap="square" rtlCol="0">
            <a:spAutoFit/>
          </a:bodyPr>
          <a:lstStyle/>
          <a:p>
            <a:pPr algn="ctr"/>
            <a:r>
              <a:rPr lang="en-US" sz="2400" dirty="0">
                <a:solidFill>
                  <a:srgbClr val="000090"/>
                </a:solidFill>
                <a:latin typeface="Arial"/>
                <a:cs typeface="Arial"/>
              </a:rPr>
              <a:t>Key Features of the Earth’s Upper Atmosphere/Ionosphere</a:t>
            </a:r>
          </a:p>
        </p:txBody>
      </p:sp>
      <p:sp>
        <p:nvSpPr>
          <p:cNvPr id="6" name="TextBox 5"/>
          <p:cNvSpPr txBox="1"/>
          <p:nvPr/>
        </p:nvSpPr>
        <p:spPr>
          <a:xfrm>
            <a:off x="193523" y="1288596"/>
            <a:ext cx="8648095" cy="5016758"/>
          </a:xfrm>
          <a:prstGeom prst="rect">
            <a:avLst/>
          </a:prstGeom>
          <a:noFill/>
        </p:spPr>
        <p:txBody>
          <a:bodyPr wrap="square" rtlCol="0">
            <a:spAutoFit/>
          </a:bodyPr>
          <a:lstStyle/>
          <a:p>
            <a:r>
              <a:rPr lang="en-US" sz="2000" dirty="0">
                <a:latin typeface="Arial"/>
                <a:cs typeface="Arial"/>
              </a:rPr>
              <a:t>•  Neutral and Ionized gases co-exist in the same volume, with the neutral density far exceeding that of the ionized gas below 1000 km</a:t>
            </a:r>
          </a:p>
          <a:p>
            <a:endParaRPr lang="en-US" sz="2000" dirty="0">
              <a:latin typeface="Arial"/>
              <a:cs typeface="Arial"/>
            </a:endParaRPr>
          </a:p>
          <a:p>
            <a:r>
              <a:rPr lang="en-US" sz="2000" dirty="0">
                <a:latin typeface="Arial"/>
                <a:cs typeface="Arial"/>
              </a:rPr>
              <a:t>•  Ionosphere lower edge extends to ~100 km during day, but recombines at night, with a lower altitude of ~275 km (dependent on solar activity)</a:t>
            </a:r>
          </a:p>
          <a:p>
            <a:endParaRPr lang="en-US" sz="2000" dirty="0">
              <a:latin typeface="Arial"/>
              <a:cs typeface="Arial"/>
            </a:endParaRPr>
          </a:p>
          <a:p>
            <a:r>
              <a:rPr lang="en-US" sz="2000" dirty="0">
                <a:latin typeface="Arial"/>
                <a:cs typeface="Arial"/>
              </a:rPr>
              <a:t>•  Equal number of ions and electrons, though ion mass varies with altitude</a:t>
            </a:r>
          </a:p>
          <a:p>
            <a:endParaRPr lang="en-US" sz="2000" dirty="0">
              <a:latin typeface="Arial"/>
              <a:cs typeface="Arial"/>
            </a:endParaRPr>
          </a:p>
          <a:p>
            <a:r>
              <a:rPr lang="en-US" sz="2000" dirty="0">
                <a:latin typeface="Arial"/>
                <a:cs typeface="Arial"/>
              </a:rPr>
              <a:t>•  Plasma gyrates about earth’s magnetic field lines, controlled by electric fields with drive currents</a:t>
            </a:r>
          </a:p>
          <a:p>
            <a:endParaRPr lang="en-US" sz="2000" dirty="0">
              <a:latin typeface="Arial"/>
              <a:cs typeface="Arial"/>
            </a:endParaRPr>
          </a:p>
          <a:p>
            <a:r>
              <a:rPr lang="en-US" sz="2000" dirty="0">
                <a:latin typeface="Arial"/>
                <a:cs typeface="Arial"/>
              </a:rPr>
              <a:t>•  Neutral gases have a complex motions;  Collide with ions, set up electric fields, currents…</a:t>
            </a:r>
          </a:p>
          <a:p>
            <a:endParaRPr lang="en-US" sz="2000" dirty="0">
              <a:latin typeface="Arial"/>
              <a:cs typeface="Arial"/>
            </a:endParaRPr>
          </a:p>
          <a:p>
            <a:r>
              <a:rPr lang="en-US" sz="2000" dirty="0">
                <a:latin typeface="Arial"/>
                <a:cs typeface="Arial"/>
              </a:rPr>
              <a:t>•  Partially ionized upper atmosphere has a fascinating physics that we are still in the throes of discovering and understanding…</a:t>
            </a:r>
          </a:p>
        </p:txBody>
      </p:sp>
    </p:spTree>
    <p:extLst>
      <p:ext uri="{BB962C8B-B14F-4D97-AF65-F5344CB8AC3E}">
        <p14:creationId xmlns:p14="http://schemas.microsoft.com/office/powerpoint/2010/main" val="13760959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7D9C6-8F5B-9647-A480-FE7C209CDBC1}"/>
              </a:ext>
            </a:extLst>
          </p:cNvPr>
          <p:cNvSpPr txBox="1"/>
          <p:nvPr/>
        </p:nvSpPr>
        <p:spPr>
          <a:xfrm>
            <a:off x="1192959" y="2171700"/>
            <a:ext cx="6655136" cy="1938992"/>
          </a:xfrm>
          <a:prstGeom prst="rect">
            <a:avLst/>
          </a:prstGeom>
          <a:noFill/>
        </p:spPr>
        <p:txBody>
          <a:bodyPr wrap="square" rtlCol="0">
            <a:spAutoFit/>
          </a:bodyPr>
          <a:lstStyle/>
          <a:p>
            <a:pPr algn="ctr"/>
            <a:r>
              <a:rPr lang="en-US" sz="2400" i="1" dirty="0">
                <a:solidFill>
                  <a:srgbClr val="FF0000"/>
                </a:solidFill>
                <a:latin typeface="Arial" panose="020B0604020202020204" pitchFamily="34" charset="0"/>
                <a:cs typeface="Arial" panose="020B0604020202020204" pitchFamily="34" charset="0"/>
              </a:rPr>
              <a:t>Now…</a:t>
            </a:r>
            <a:r>
              <a:rPr lang="en-US" sz="2400" dirty="0">
                <a:solidFill>
                  <a:srgbClr val="002060"/>
                </a:solidFill>
                <a:latin typeface="Arial" panose="020B0604020202020204" pitchFamily="34" charset="0"/>
                <a:cs typeface="Arial" panose="020B0604020202020204" pitchFamily="34" charset="0"/>
              </a:rPr>
              <a:t>Switch to high latitudes</a:t>
            </a:r>
          </a:p>
          <a:p>
            <a:pPr algn="ctr"/>
            <a:endParaRPr lang="en-US" sz="2400" dirty="0">
              <a:solidFill>
                <a:srgbClr val="002060"/>
              </a:solidFill>
              <a:latin typeface="Arial" panose="020B0604020202020204" pitchFamily="34" charset="0"/>
              <a:cs typeface="Arial" panose="020B0604020202020204" pitchFamily="34" charset="0"/>
            </a:endParaRPr>
          </a:p>
          <a:p>
            <a:pPr algn="ctr"/>
            <a:r>
              <a:rPr lang="en-US" sz="2400" dirty="0">
                <a:solidFill>
                  <a:srgbClr val="002060"/>
                </a:solidFill>
                <a:latin typeface="Arial" panose="020B0604020202020204" pitchFamily="34" charset="0"/>
                <a:cs typeface="Arial" panose="020B0604020202020204" pitchFamily="34" charset="0"/>
                <a:sym typeface="Wingdings" pitchFamily="2" charset="2"/>
              </a:rPr>
              <a:t>  Earth’s magnetic field “connects” the upper atmosphere/ionosphere with magnetosphere and ultimately the solar wind energy </a:t>
            </a: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0519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6700F5-7E03-9C4B-8C71-0F04A4ACF918}"/>
              </a:ext>
            </a:extLst>
          </p:cNvPr>
          <p:cNvPicPr>
            <a:picLocks noChangeAspect="1"/>
          </p:cNvPicPr>
          <p:nvPr/>
        </p:nvPicPr>
        <p:blipFill>
          <a:blip r:embed="rId2"/>
          <a:stretch>
            <a:fillRect/>
          </a:stretch>
        </p:blipFill>
        <p:spPr>
          <a:xfrm>
            <a:off x="210457" y="1086514"/>
            <a:ext cx="8628743" cy="3307685"/>
          </a:xfrm>
          <a:prstGeom prst="rect">
            <a:avLst/>
          </a:prstGeom>
        </p:spPr>
      </p:pic>
      <p:sp>
        <p:nvSpPr>
          <p:cNvPr id="3" name="TextBox 2">
            <a:extLst>
              <a:ext uri="{FF2B5EF4-FFF2-40B4-BE49-F238E27FC236}">
                <a16:creationId xmlns:a16="http://schemas.microsoft.com/office/drawing/2014/main" id="{51CA7F2B-5EDD-0149-A0BF-4CE9352234F9}"/>
              </a:ext>
            </a:extLst>
          </p:cNvPr>
          <p:cNvSpPr txBox="1"/>
          <p:nvPr/>
        </p:nvSpPr>
        <p:spPr>
          <a:xfrm>
            <a:off x="839456" y="4694172"/>
            <a:ext cx="7669667" cy="1569660"/>
          </a:xfrm>
          <a:prstGeom prst="rect">
            <a:avLst/>
          </a:prstGeom>
          <a:noFill/>
        </p:spPr>
        <p:txBody>
          <a:bodyPr wrap="square" rtlCol="0">
            <a:spAutoFit/>
          </a:bodyPr>
          <a:lstStyle/>
          <a:p>
            <a:pPr algn="ctr"/>
            <a:r>
              <a:rPr lang="en-US" sz="2400" dirty="0">
                <a:solidFill>
                  <a:srgbClr val="000090"/>
                </a:solidFill>
                <a:latin typeface="Arial"/>
                <a:cs typeface="Arial"/>
              </a:rPr>
              <a:t>The atmosphere at the surface of the earth is 78% nitrogen, 21% oxygen, and 1% argon and other gases.</a:t>
            </a:r>
          </a:p>
          <a:p>
            <a:pPr algn="ctr"/>
            <a:endParaRPr lang="en-US" sz="2400" dirty="0">
              <a:solidFill>
                <a:srgbClr val="000090"/>
              </a:solidFill>
              <a:latin typeface="Arial"/>
              <a:cs typeface="Arial"/>
            </a:endParaRPr>
          </a:p>
          <a:p>
            <a:pPr algn="ctr"/>
            <a:r>
              <a:rPr lang="en-US" sz="2400" dirty="0">
                <a:solidFill>
                  <a:srgbClr val="000090"/>
                </a:solidFill>
                <a:latin typeface="Arial"/>
                <a:cs typeface="Arial"/>
              </a:rPr>
              <a:t>This mixture extends in altitude until…?</a:t>
            </a:r>
          </a:p>
        </p:txBody>
      </p:sp>
    </p:spTree>
    <p:extLst>
      <p:ext uri="{BB962C8B-B14F-4D97-AF65-F5344CB8AC3E}">
        <p14:creationId xmlns:p14="http://schemas.microsoft.com/office/powerpoint/2010/main" val="37683699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16280" y="1135654"/>
            <a:ext cx="7340599" cy="4614905"/>
            <a:chOff x="858924" y="2159163"/>
            <a:chExt cx="6981210" cy="4200304"/>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5134" y="2916613"/>
              <a:ext cx="5715000" cy="3442854"/>
            </a:xfrm>
            <a:prstGeom prst="rect">
              <a:avLst/>
            </a:prstGeom>
          </p:spPr>
        </p:pic>
        <p:pic>
          <p:nvPicPr>
            <p:cNvPr id="4" name="Picture 3" descr="magnetosphere_v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8924" y="2159163"/>
              <a:ext cx="2667887" cy="1937553"/>
            </a:xfrm>
            <a:prstGeom prst="rect">
              <a:avLst/>
            </a:prstGeom>
          </p:spPr>
        </p:pic>
      </p:grpSp>
      <p:sp>
        <p:nvSpPr>
          <p:cNvPr id="8" name="TextBox 7"/>
          <p:cNvSpPr txBox="1"/>
          <p:nvPr/>
        </p:nvSpPr>
        <p:spPr>
          <a:xfrm>
            <a:off x="3699935" y="673989"/>
            <a:ext cx="5071532" cy="923330"/>
          </a:xfrm>
          <a:prstGeom prst="rect">
            <a:avLst/>
          </a:prstGeom>
          <a:noFill/>
          <a:ln w="28575">
            <a:solidFill>
              <a:srgbClr val="00B050"/>
            </a:solidFill>
          </a:ln>
        </p:spPr>
        <p:txBody>
          <a:bodyPr wrap="square" rtlCol="0">
            <a:spAutoFit/>
          </a:bodyPr>
          <a:lstStyle/>
          <a:p>
            <a:pPr algn="ctr"/>
            <a:r>
              <a:rPr lang="en-US" dirty="0"/>
              <a:t>Solar wind/magnetosphere “drives” high latitude  Ionosphere/Thermosphere ”system” </a:t>
            </a:r>
          </a:p>
          <a:p>
            <a:pPr algn="ctr"/>
            <a:r>
              <a:rPr lang="en-US" dirty="0"/>
              <a:t> which then </a:t>
            </a:r>
            <a:r>
              <a:rPr lang="en-US" dirty="0">
                <a:solidFill>
                  <a:srgbClr val="FF0000"/>
                </a:solidFill>
              </a:rPr>
              <a:t>feeds back </a:t>
            </a:r>
            <a:r>
              <a:rPr lang="en-US" dirty="0"/>
              <a:t>on the magnetosphere!</a:t>
            </a:r>
          </a:p>
        </p:txBody>
      </p:sp>
    </p:spTree>
    <p:extLst>
      <p:ext uri="{BB962C8B-B14F-4D97-AF65-F5344CB8AC3E}">
        <p14:creationId xmlns:p14="http://schemas.microsoft.com/office/powerpoint/2010/main" val="7233507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89E8B0-101D-474C-BF20-8E93B014F872}"/>
              </a:ext>
            </a:extLst>
          </p:cNvPr>
          <p:cNvPicPr>
            <a:picLocks noChangeAspect="1"/>
          </p:cNvPicPr>
          <p:nvPr/>
        </p:nvPicPr>
        <p:blipFill>
          <a:blip r:embed="rId2"/>
          <a:stretch>
            <a:fillRect/>
          </a:stretch>
        </p:blipFill>
        <p:spPr>
          <a:xfrm>
            <a:off x="0" y="900684"/>
            <a:ext cx="9144000" cy="5957316"/>
          </a:xfrm>
          <a:prstGeom prst="rect">
            <a:avLst/>
          </a:prstGeom>
        </p:spPr>
      </p:pic>
      <p:sp>
        <p:nvSpPr>
          <p:cNvPr id="3" name="TextBox 2">
            <a:extLst>
              <a:ext uri="{FF2B5EF4-FFF2-40B4-BE49-F238E27FC236}">
                <a16:creationId xmlns:a16="http://schemas.microsoft.com/office/drawing/2014/main" id="{A3AC1368-CDA5-9B42-9AD6-6E2A4DA26D6C}"/>
              </a:ext>
            </a:extLst>
          </p:cNvPr>
          <p:cNvSpPr txBox="1"/>
          <p:nvPr/>
        </p:nvSpPr>
        <p:spPr>
          <a:xfrm>
            <a:off x="2682787" y="446352"/>
            <a:ext cx="3645075" cy="369332"/>
          </a:xfrm>
          <a:prstGeom prst="rect">
            <a:avLst/>
          </a:prstGeom>
          <a:noFill/>
          <a:ln w="19050">
            <a:solidFill>
              <a:srgbClr val="00B050"/>
            </a:solidFill>
          </a:ln>
        </p:spPr>
        <p:txBody>
          <a:bodyPr wrap="square" rtlCol="0">
            <a:spAutoFit/>
          </a:bodyPr>
          <a:lstStyle/>
          <a:p>
            <a:pPr algn="ctr"/>
            <a:r>
              <a:rPr lang="en-US" dirty="0">
                <a:solidFill>
                  <a:srgbClr val="000000"/>
                </a:solidFill>
                <a:latin typeface="Arial"/>
                <a:cs typeface="Arial"/>
              </a:rPr>
              <a:t>Aurora from the ground…</a:t>
            </a:r>
          </a:p>
        </p:txBody>
      </p:sp>
    </p:spTree>
    <p:extLst>
      <p:ext uri="{BB962C8B-B14F-4D97-AF65-F5344CB8AC3E}">
        <p14:creationId xmlns:p14="http://schemas.microsoft.com/office/powerpoint/2010/main" val="37602424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051C13-72A8-394F-806D-EABFB3D83E44}"/>
              </a:ext>
            </a:extLst>
          </p:cNvPr>
          <p:cNvPicPr>
            <a:picLocks noChangeAspect="1"/>
          </p:cNvPicPr>
          <p:nvPr/>
        </p:nvPicPr>
        <p:blipFill>
          <a:blip r:embed="rId2"/>
          <a:stretch>
            <a:fillRect/>
          </a:stretch>
        </p:blipFill>
        <p:spPr>
          <a:xfrm>
            <a:off x="1288041" y="1542007"/>
            <a:ext cx="6692605" cy="3524772"/>
          </a:xfrm>
          <a:prstGeom prst="rect">
            <a:avLst/>
          </a:prstGeom>
        </p:spPr>
      </p:pic>
      <p:sp>
        <p:nvSpPr>
          <p:cNvPr id="4" name="TextBox 3">
            <a:extLst>
              <a:ext uri="{FF2B5EF4-FFF2-40B4-BE49-F238E27FC236}">
                <a16:creationId xmlns:a16="http://schemas.microsoft.com/office/drawing/2014/main" id="{8392CDB7-E662-E640-A76C-8D0C805CD1E1}"/>
              </a:ext>
            </a:extLst>
          </p:cNvPr>
          <p:cNvSpPr txBox="1"/>
          <p:nvPr/>
        </p:nvSpPr>
        <p:spPr>
          <a:xfrm>
            <a:off x="2724123" y="757415"/>
            <a:ext cx="4045907" cy="369332"/>
          </a:xfrm>
          <a:prstGeom prst="rect">
            <a:avLst/>
          </a:prstGeom>
          <a:noFill/>
          <a:ln w="19050">
            <a:solidFill>
              <a:srgbClr val="00B050"/>
            </a:solidFill>
          </a:ln>
        </p:spPr>
        <p:txBody>
          <a:bodyPr wrap="square" rtlCol="0">
            <a:spAutoFit/>
          </a:bodyPr>
          <a:lstStyle/>
          <a:p>
            <a:pPr algn="ctr"/>
            <a:r>
              <a:rPr lang="en-US" dirty="0">
                <a:solidFill>
                  <a:srgbClr val="000000"/>
                </a:solidFill>
                <a:latin typeface="Arial"/>
                <a:cs typeface="Arial"/>
              </a:rPr>
              <a:t>Aurora from space from the side…</a:t>
            </a:r>
          </a:p>
        </p:txBody>
      </p:sp>
      <p:sp>
        <p:nvSpPr>
          <p:cNvPr id="5" name="TextBox 4">
            <a:extLst>
              <a:ext uri="{FF2B5EF4-FFF2-40B4-BE49-F238E27FC236}">
                <a16:creationId xmlns:a16="http://schemas.microsoft.com/office/drawing/2014/main" id="{AC7F6686-4BCF-984B-91E4-9D1B19D6DBF2}"/>
              </a:ext>
            </a:extLst>
          </p:cNvPr>
          <p:cNvSpPr txBox="1"/>
          <p:nvPr/>
        </p:nvSpPr>
        <p:spPr>
          <a:xfrm>
            <a:off x="4114799" y="5318976"/>
            <a:ext cx="5594437" cy="307777"/>
          </a:xfrm>
          <a:prstGeom prst="rect">
            <a:avLst/>
          </a:prstGeom>
          <a:noFill/>
          <a:ln w="19050">
            <a:noFill/>
          </a:ln>
        </p:spPr>
        <p:txBody>
          <a:bodyPr wrap="square" rtlCol="0">
            <a:spAutoFit/>
          </a:bodyPr>
          <a:lstStyle/>
          <a:p>
            <a:pPr algn="ctr"/>
            <a:r>
              <a:rPr lang="en-US" sz="1400" dirty="0">
                <a:solidFill>
                  <a:srgbClr val="000000"/>
                </a:solidFill>
                <a:latin typeface="Arial"/>
                <a:cs typeface="Arial"/>
              </a:rPr>
              <a:t>Astronaut photograph </a:t>
            </a:r>
          </a:p>
        </p:txBody>
      </p:sp>
    </p:spTree>
    <p:extLst>
      <p:ext uri="{BB962C8B-B14F-4D97-AF65-F5344CB8AC3E}">
        <p14:creationId xmlns:p14="http://schemas.microsoft.com/office/powerpoint/2010/main" val="722913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A9EE4-CB7B-C14C-8ABA-EA21542D0545}"/>
              </a:ext>
            </a:extLst>
          </p:cNvPr>
          <p:cNvPicPr>
            <a:picLocks noChangeAspect="1"/>
          </p:cNvPicPr>
          <p:nvPr/>
        </p:nvPicPr>
        <p:blipFill>
          <a:blip r:embed="rId2"/>
          <a:stretch>
            <a:fillRect/>
          </a:stretch>
        </p:blipFill>
        <p:spPr>
          <a:xfrm>
            <a:off x="0" y="1133819"/>
            <a:ext cx="9144000" cy="4590361"/>
          </a:xfrm>
          <a:prstGeom prst="rect">
            <a:avLst/>
          </a:prstGeom>
        </p:spPr>
      </p:pic>
      <p:sp>
        <p:nvSpPr>
          <p:cNvPr id="3" name="TextBox 2">
            <a:extLst>
              <a:ext uri="{FF2B5EF4-FFF2-40B4-BE49-F238E27FC236}">
                <a16:creationId xmlns:a16="http://schemas.microsoft.com/office/drawing/2014/main" id="{3ADBFDD0-F1A5-854E-831B-1B84EC367F91}"/>
              </a:ext>
            </a:extLst>
          </p:cNvPr>
          <p:cNvSpPr txBox="1"/>
          <p:nvPr/>
        </p:nvSpPr>
        <p:spPr>
          <a:xfrm>
            <a:off x="2651185" y="615975"/>
            <a:ext cx="4045907" cy="369332"/>
          </a:xfrm>
          <a:prstGeom prst="rect">
            <a:avLst/>
          </a:prstGeom>
          <a:noFill/>
          <a:ln w="19050">
            <a:solidFill>
              <a:srgbClr val="00B050"/>
            </a:solidFill>
          </a:ln>
        </p:spPr>
        <p:txBody>
          <a:bodyPr wrap="square" rtlCol="0">
            <a:spAutoFit/>
          </a:bodyPr>
          <a:lstStyle/>
          <a:p>
            <a:pPr algn="ctr"/>
            <a:r>
              <a:rPr lang="en-US" dirty="0">
                <a:solidFill>
                  <a:srgbClr val="000000"/>
                </a:solidFill>
                <a:latin typeface="Arial"/>
                <a:cs typeface="Arial"/>
              </a:rPr>
              <a:t>Aurora from satellite looking down…</a:t>
            </a:r>
          </a:p>
        </p:txBody>
      </p:sp>
    </p:spTree>
    <p:extLst>
      <p:ext uri="{BB962C8B-B14F-4D97-AF65-F5344CB8AC3E}">
        <p14:creationId xmlns:p14="http://schemas.microsoft.com/office/powerpoint/2010/main" val="14919544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17B172-7FA6-0442-9C77-AF115793F9EC}"/>
              </a:ext>
            </a:extLst>
          </p:cNvPr>
          <p:cNvPicPr>
            <a:picLocks noChangeAspect="1"/>
          </p:cNvPicPr>
          <p:nvPr/>
        </p:nvPicPr>
        <p:blipFill>
          <a:blip r:embed="rId2"/>
          <a:stretch>
            <a:fillRect/>
          </a:stretch>
        </p:blipFill>
        <p:spPr>
          <a:xfrm>
            <a:off x="1572537" y="3307109"/>
            <a:ext cx="5529721" cy="3220119"/>
          </a:xfrm>
          <a:prstGeom prst="rect">
            <a:avLst/>
          </a:prstGeom>
        </p:spPr>
      </p:pic>
      <p:pic>
        <p:nvPicPr>
          <p:cNvPr id="3" name="Picture 2">
            <a:extLst>
              <a:ext uri="{FF2B5EF4-FFF2-40B4-BE49-F238E27FC236}">
                <a16:creationId xmlns:a16="http://schemas.microsoft.com/office/drawing/2014/main" id="{554DC1BF-7FCE-5D42-A61A-0306DB966395}"/>
              </a:ext>
            </a:extLst>
          </p:cNvPr>
          <p:cNvPicPr>
            <a:picLocks noChangeAspect="1"/>
          </p:cNvPicPr>
          <p:nvPr/>
        </p:nvPicPr>
        <p:blipFill>
          <a:blip r:embed="rId3"/>
          <a:stretch>
            <a:fillRect/>
          </a:stretch>
        </p:blipFill>
        <p:spPr>
          <a:xfrm>
            <a:off x="2805829" y="1479691"/>
            <a:ext cx="3306871" cy="1688917"/>
          </a:xfrm>
          <a:prstGeom prst="rect">
            <a:avLst/>
          </a:prstGeom>
        </p:spPr>
      </p:pic>
      <p:sp>
        <p:nvSpPr>
          <p:cNvPr id="4" name="TextBox 3">
            <a:extLst>
              <a:ext uri="{FF2B5EF4-FFF2-40B4-BE49-F238E27FC236}">
                <a16:creationId xmlns:a16="http://schemas.microsoft.com/office/drawing/2014/main" id="{100E5F3B-DD0B-B543-9FD6-271B19009DCB}"/>
              </a:ext>
            </a:extLst>
          </p:cNvPr>
          <p:cNvSpPr txBox="1"/>
          <p:nvPr/>
        </p:nvSpPr>
        <p:spPr>
          <a:xfrm>
            <a:off x="1252745" y="589052"/>
            <a:ext cx="6413038" cy="646331"/>
          </a:xfrm>
          <a:prstGeom prst="rect">
            <a:avLst/>
          </a:prstGeom>
          <a:noFill/>
          <a:ln w="19050">
            <a:solidFill>
              <a:srgbClr val="00B050"/>
            </a:solidFill>
          </a:ln>
        </p:spPr>
        <p:txBody>
          <a:bodyPr wrap="square" rtlCol="0">
            <a:spAutoFit/>
          </a:bodyPr>
          <a:lstStyle/>
          <a:p>
            <a:pPr algn="ctr"/>
            <a:r>
              <a:rPr lang="en-US" dirty="0">
                <a:solidFill>
                  <a:srgbClr val="000000"/>
                </a:solidFill>
                <a:latin typeface="Arial"/>
                <a:cs typeface="Arial"/>
              </a:rPr>
              <a:t>Energetic auroral electrons are “braked” by the upper atmosphere, create thermal plasma</a:t>
            </a:r>
          </a:p>
        </p:txBody>
      </p:sp>
      <p:sp>
        <p:nvSpPr>
          <p:cNvPr id="5" name="TextBox 4">
            <a:extLst>
              <a:ext uri="{FF2B5EF4-FFF2-40B4-BE49-F238E27FC236}">
                <a16:creationId xmlns:a16="http://schemas.microsoft.com/office/drawing/2014/main" id="{3047FBAB-F661-E04E-A0FB-A3473F7FCEF0}"/>
              </a:ext>
            </a:extLst>
          </p:cNvPr>
          <p:cNvSpPr txBox="1"/>
          <p:nvPr/>
        </p:nvSpPr>
        <p:spPr>
          <a:xfrm>
            <a:off x="6569900" y="6250229"/>
            <a:ext cx="162838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Pfaff [2012]</a:t>
            </a:r>
          </a:p>
        </p:txBody>
      </p:sp>
      <p:sp>
        <p:nvSpPr>
          <p:cNvPr id="6" name="TextBox 5">
            <a:extLst>
              <a:ext uri="{FF2B5EF4-FFF2-40B4-BE49-F238E27FC236}">
                <a16:creationId xmlns:a16="http://schemas.microsoft.com/office/drawing/2014/main" id="{2F28F519-A763-1241-8175-F765051F521F}"/>
              </a:ext>
            </a:extLst>
          </p:cNvPr>
          <p:cNvSpPr txBox="1"/>
          <p:nvPr/>
        </p:nvSpPr>
        <p:spPr>
          <a:xfrm>
            <a:off x="6112700" y="3030109"/>
            <a:ext cx="226698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Strickland et al., [1983]</a:t>
            </a:r>
          </a:p>
        </p:txBody>
      </p:sp>
    </p:spTree>
    <p:extLst>
      <p:ext uri="{BB962C8B-B14F-4D97-AF65-F5344CB8AC3E}">
        <p14:creationId xmlns:p14="http://schemas.microsoft.com/office/powerpoint/2010/main" val="34985186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9B3E19-A55F-5D43-8E3A-991DCABB5879}"/>
              </a:ext>
            </a:extLst>
          </p:cNvPr>
          <p:cNvPicPr>
            <a:picLocks noChangeAspect="1"/>
          </p:cNvPicPr>
          <p:nvPr/>
        </p:nvPicPr>
        <p:blipFill>
          <a:blip r:embed="rId2"/>
          <a:stretch>
            <a:fillRect/>
          </a:stretch>
        </p:blipFill>
        <p:spPr>
          <a:xfrm>
            <a:off x="2695399" y="0"/>
            <a:ext cx="5231273" cy="6858000"/>
          </a:xfrm>
          <a:prstGeom prst="rect">
            <a:avLst/>
          </a:prstGeom>
        </p:spPr>
      </p:pic>
      <p:sp>
        <p:nvSpPr>
          <p:cNvPr id="4" name="TextBox 3">
            <a:extLst>
              <a:ext uri="{FF2B5EF4-FFF2-40B4-BE49-F238E27FC236}">
                <a16:creationId xmlns:a16="http://schemas.microsoft.com/office/drawing/2014/main" id="{A015D56D-674A-7E45-89E9-5E96B681F4B1}"/>
              </a:ext>
            </a:extLst>
          </p:cNvPr>
          <p:cNvSpPr txBox="1"/>
          <p:nvPr/>
        </p:nvSpPr>
        <p:spPr>
          <a:xfrm>
            <a:off x="520351" y="872413"/>
            <a:ext cx="3080883" cy="1754326"/>
          </a:xfrm>
          <a:prstGeom prst="rect">
            <a:avLst/>
          </a:prstGeom>
          <a:noFill/>
          <a:ln w="19050">
            <a:solidFill>
              <a:srgbClr val="00B050"/>
            </a:solidFill>
          </a:ln>
        </p:spPr>
        <p:txBody>
          <a:bodyPr wrap="square" rtlCol="0">
            <a:spAutoFit/>
          </a:bodyPr>
          <a:lstStyle/>
          <a:p>
            <a:pPr algn="ctr"/>
            <a:r>
              <a:rPr lang="en-US" dirty="0">
                <a:solidFill>
                  <a:srgbClr val="000000"/>
                </a:solidFill>
                <a:latin typeface="Arial"/>
                <a:cs typeface="Arial"/>
              </a:rPr>
              <a:t>Ionosphere at high latitudes is replete with density irregularities (causing scintillations) as shown here measured with rocket probes in the cusp…</a:t>
            </a:r>
          </a:p>
        </p:txBody>
      </p:sp>
    </p:spTree>
    <p:extLst>
      <p:ext uri="{BB962C8B-B14F-4D97-AF65-F5344CB8AC3E}">
        <p14:creationId xmlns:p14="http://schemas.microsoft.com/office/powerpoint/2010/main" val="26635215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9"/>
          <p:cNvSpPr>
            <a:spLocks noGrp="1"/>
          </p:cNvSpPr>
          <p:nvPr>
            <p:ph type="title"/>
          </p:nvPr>
        </p:nvSpPr>
        <p:spPr bwMode="auto">
          <a:xfrm>
            <a:off x="1122445" y="520038"/>
            <a:ext cx="7202467" cy="614522"/>
          </a:xfrm>
          <a:noFill/>
          <a:ln w="19050">
            <a:solidFill>
              <a:srgbClr val="002060"/>
            </a:solidFill>
            <a:round/>
            <a:headEnd/>
            <a:tailEnd/>
          </a:ln>
        </p:spPr>
        <p:txBody>
          <a:bodyPr vert="horz" wrap="square" lIns="91440" tIns="45720" rIns="91440" bIns="45720" numCol="1" anchor="t" anchorCtr="0" compatLnSpc="1">
            <a:prstTxWarp prst="textNoShape">
              <a:avLst/>
            </a:prstTxWarp>
            <a:normAutofit fontScale="90000"/>
          </a:bodyPr>
          <a:lstStyle/>
          <a:p>
            <a:pPr algn="ctr"/>
            <a:r>
              <a:rPr lang="en-US" sz="1800" dirty="0">
                <a:solidFill>
                  <a:srgbClr val="008000"/>
                </a:solidFill>
                <a:latin typeface="Arial" pitchFamily="-1" charset="0"/>
              </a:rPr>
              <a:t>High Latitude Upper Atmosphere shows strong neutral density variations associated with the cusp, aurora…</a:t>
            </a:r>
            <a:br>
              <a:rPr lang="en-US" sz="1600" dirty="0"/>
            </a:br>
            <a:endParaRPr lang="en-US" sz="1600" dirty="0">
              <a:solidFill>
                <a:srgbClr val="216773"/>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514" y="1134560"/>
            <a:ext cx="4836331" cy="4418804"/>
          </a:xfrm>
          <a:prstGeom prst="rect">
            <a:avLst/>
          </a:prstGeom>
        </p:spPr>
      </p:pic>
      <p:sp>
        <p:nvSpPr>
          <p:cNvPr id="5" name="TextBox 4"/>
          <p:cNvSpPr txBox="1"/>
          <p:nvPr/>
        </p:nvSpPr>
        <p:spPr>
          <a:xfrm>
            <a:off x="774700" y="5685466"/>
            <a:ext cx="7164573" cy="646331"/>
          </a:xfrm>
          <a:prstGeom prst="rect">
            <a:avLst/>
          </a:prstGeom>
          <a:noFill/>
        </p:spPr>
        <p:txBody>
          <a:bodyPr wrap="square" rtlCol="0">
            <a:spAutoFit/>
          </a:bodyPr>
          <a:lstStyle/>
          <a:p>
            <a:pPr algn="ctr"/>
            <a:r>
              <a:rPr lang="en-US" dirty="0"/>
              <a:t>Neutral density variations at high latitudes are poorly understood  --  </a:t>
            </a:r>
            <a:r>
              <a:rPr lang="en-US" dirty="0" err="1"/>
              <a:t>Thermospheric</a:t>
            </a:r>
            <a:r>
              <a:rPr lang="en-US" dirty="0"/>
              <a:t> Upwelling?  Driven by Joule Heating?</a:t>
            </a:r>
          </a:p>
        </p:txBody>
      </p:sp>
      <p:sp>
        <p:nvSpPr>
          <p:cNvPr id="9" name="TextBox 8"/>
          <p:cNvSpPr txBox="1"/>
          <p:nvPr/>
        </p:nvSpPr>
        <p:spPr>
          <a:xfrm>
            <a:off x="7141845" y="2998264"/>
            <a:ext cx="975360" cy="2528953"/>
          </a:xfrm>
          <a:prstGeom prst="rect">
            <a:avLst/>
          </a:prstGeom>
          <a:solidFill>
            <a:schemeClr val="bg1"/>
          </a:solidFill>
        </p:spPr>
        <p:txBody>
          <a:bodyPr wrap="square" rtlCol="0">
            <a:spAutoFit/>
          </a:bodyPr>
          <a:lstStyle/>
          <a:p>
            <a:endParaRPr lang="en-US"/>
          </a:p>
        </p:txBody>
      </p:sp>
      <p:sp>
        <p:nvSpPr>
          <p:cNvPr id="2" name="TextBox 1"/>
          <p:cNvSpPr txBox="1"/>
          <p:nvPr/>
        </p:nvSpPr>
        <p:spPr>
          <a:xfrm>
            <a:off x="7132877" y="2862387"/>
            <a:ext cx="419935" cy="369332"/>
          </a:xfrm>
          <a:prstGeom prst="rect">
            <a:avLst/>
          </a:prstGeom>
          <a:noFill/>
        </p:spPr>
        <p:txBody>
          <a:bodyPr wrap="square" rtlCol="0">
            <a:spAutoFit/>
          </a:bodyPr>
          <a:lstStyle/>
          <a:p>
            <a:r>
              <a:rPr lang="en-US" dirty="0"/>
              <a:t>%</a:t>
            </a:r>
          </a:p>
        </p:txBody>
      </p:sp>
      <p:sp>
        <p:nvSpPr>
          <p:cNvPr id="3" name="TextBox 2"/>
          <p:cNvSpPr txBox="1"/>
          <p:nvPr/>
        </p:nvSpPr>
        <p:spPr>
          <a:xfrm>
            <a:off x="6018883" y="5055776"/>
            <a:ext cx="2098322" cy="307777"/>
          </a:xfrm>
          <a:prstGeom prst="rect">
            <a:avLst/>
          </a:prstGeom>
          <a:solidFill>
            <a:schemeClr val="bg1"/>
          </a:solidFill>
        </p:spPr>
        <p:txBody>
          <a:bodyPr wrap="square" rtlCol="0">
            <a:spAutoFit/>
          </a:bodyPr>
          <a:lstStyle/>
          <a:p>
            <a:r>
              <a:rPr lang="en-US" sz="1400" dirty="0"/>
              <a:t>[</a:t>
            </a:r>
            <a:r>
              <a:rPr lang="en-US" sz="1400" dirty="0" err="1"/>
              <a:t>Luhr</a:t>
            </a:r>
            <a:r>
              <a:rPr lang="en-US" sz="1400" dirty="0"/>
              <a:t> et al., 2004]</a:t>
            </a:r>
          </a:p>
        </p:txBody>
      </p:sp>
    </p:spTree>
    <p:extLst>
      <p:ext uri="{BB962C8B-B14F-4D97-AF65-F5344CB8AC3E}">
        <p14:creationId xmlns:p14="http://schemas.microsoft.com/office/powerpoint/2010/main" val="15827753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stanimated2.gif"/>
          <p:cNvPicPr>
            <a:picLocks noChangeAspect="1"/>
          </p:cNvPicPr>
          <p:nvPr/>
        </p:nvPicPr>
        <p:blipFill>
          <a:blip r:embed="rId3"/>
          <a:stretch>
            <a:fillRect/>
          </a:stretch>
        </p:blipFill>
        <p:spPr>
          <a:xfrm>
            <a:off x="-87218" y="1417638"/>
            <a:ext cx="6224971" cy="4668729"/>
          </a:xfrm>
          <a:prstGeom prst="rect">
            <a:avLst/>
          </a:prstGeom>
        </p:spPr>
      </p:pic>
      <p:sp>
        <p:nvSpPr>
          <p:cNvPr id="5" name="Slide Number Placeholder 4"/>
          <p:cNvSpPr>
            <a:spLocks noGrp="1"/>
          </p:cNvSpPr>
          <p:nvPr>
            <p:ph type="sldNum" sz="quarter" idx="12"/>
          </p:nvPr>
        </p:nvSpPr>
        <p:spPr/>
        <p:txBody>
          <a:bodyPr/>
          <a:lstStyle/>
          <a:p>
            <a:fld id="{7DCAF5DB-C5B6-BF41-9D0F-3F5FA48EBDB0}" type="slidenum">
              <a:rPr lang="en-US" smtClean="0"/>
              <a:pPr/>
              <a:t>57</a:t>
            </a:fld>
            <a:endParaRPr lang="en-US"/>
          </a:p>
        </p:txBody>
      </p:sp>
      <p:sp>
        <p:nvSpPr>
          <p:cNvPr id="2" name="TextBox 1"/>
          <p:cNvSpPr txBox="1"/>
          <p:nvPr/>
        </p:nvSpPr>
        <p:spPr>
          <a:xfrm>
            <a:off x="370812" y="563652"/>
            <a:ext cx="8366183" cy="400110"/>
          </a:xfrm>
          <a:prstGeom prst="rect">
            <a:avLst/>
          </a:prstGeom>
          <a:noFill/>
          <a:ln w="19050">
            <a:solidFill>
              <a:srgbClr val="00B050"/>
            </a:solidFill>
          </a:ln>
        </p:spPr>
        <p:txBody>
          <a:bodyPr wrap="square" rtlCol="0">
            <a:spAutoFit/>
          </a:bodyPr>
          <a:lstStyle/>
          <a:p>
            <a:pPr algn="ctr"/>
            <a:r>
              <a:rPr lang="en-US" sz="2000" dirty="0">
                <a:solidFill>
                  <a:srgbClr val="000090"/>
                </a:solidFill>
                <a:latin typeface="Arial"/>
                <a:cs typeface="Arial"/>
              </a:rPr>
              <a:t>Magnetospheric electric fields drive plasma which drives winds</a:t>
            </a:r>
            <a:endParaRPr lang="en-US" sz="2000" b="1" dirty="0">
              <a:solidFill>
                <a:srgbClr val="000090"/>
              </a:solidFill>
              <a:latin typeface="Arial"/>
              <a:cs typeface="Arial"/>
            </a:endParaRPr>
          </a:p>
        </p:txBody>
      </p:sp>
      <p:sp>
        <p:nvSpPr>
          <p:cNvPr id="14" name="TextBox 13"/>
          <p:cNvSpPr txBox="1"/>
          <p:nvPr/>
        </p:nvSpPr>
        <p:spPr>
          <a:xfrm>
            <a:off x="558854" y="2034032"/>
            <a:ext cx="993561" cy="769441"/>
          </a:xfrm>
          <a:prstGeom prst="rect">
            <a:avLst/>
          </a:prstGeom>
          <a:noFill/>
        </p:spPr>
        <p:txBody>
          <a:bodyPr wrap="square" rtlCol="0">
            <a:spAutoFit/>
          </a:bodyPr>
          <a:lstStyle/>
          <a:p>
            <a:r>
              <a:rPr lang="en-US" dirty="0" err="1"/>
              <a:t>CTIPe</a:t>
            </a:r>
            <a:endParaRPr lang="en-US" dirty="0"/>
          </a:p>
          <a:p>
            <a:endParaRPr lang="en-US" sz="800" dirty="0"/>
          </a:p>
          <a:p>
            <a:r>
              <a:rPr lang="en-US" dirty="0"/>
              <a:t>200 km</a:t>
            </a:r>
          </a:p>
        </p:txBody>
      </p:sp>
      <p:grpSp>
        <p:nvGrpSpPr>
          <p:cNvPr id="8" name="Group 7">
            <a:extLst>
              <a:ext uri="{FF2B5EF4-FFF2-40B4-BE49-F238E27FC236}">
                <a16:creationId xmlns:a16="http://schemas.microsoft.com/office/drawing/2014/main" id="{9B1DF2BA-B0BA-6F48-91DE-C8ED3315B25F}"/>
              </a:ext>
            </a:extLst>
          </p:cNvPr>
          <p:cNvGrpSpPr/>
          <p:nvPr/>
        </p:nvGrpSpPr>
        <p:grpSpPr>
          <a:xfrm>
            <a:off x="457199" y="3769743"/>
            <a:ext cx="1139631" cy="1333506"/>
            <a:chOff x="913825" y="3794795"/>
            <a:chExt cx="1139631" cy="1333506"/>
          </a:xfrm>
        </p:grpSpPr>
        <p:cxnSp>
          <p:nvCxnSpPr>
            <p:cNvPr id="16" name="Straight Connector 15"/>
            <p:cNvCxnSpPr/>
            <p:nvPr/>
          </p:nvCxnSpPr>
          <p:spPr>
            <a:xfrm>
              <a:off x="1101496" y="3794795"/>
              <a:ext cx="373641" cy="1588"/>
            </a:xfrm>
            <a:prstGeom prst="line">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349700C2-9417-1749-8CB5-CEE9B9D21A8E}"/>
                </a:ext>
              </a:extLst>
            </p:cNvPr>
            <p:cNvGrpSpPr/>
            <p:nvPr/>
          </p:nvGrpSpPr>
          <p:grpSpPr>
            <a:xfrm>
              <a:off x="913825" y="3935116"/>
              <a:ext cx="1139631" cy="1193185"/>
              <a:chOff x="226795" y="3072917"/>
              <a:chExt cx="1139631" cy="1193185"/>
            </a:xfrm>
          </p:grpSpPr>
          <p:cxnSp>
            <p:nvCxnSpPr>
              <p:cNvPr id="17" name="Straight Connector 16"/>
              <p:cNvCxnSpPr/>
              <p:nvPr/>
            </p:nvCxnSpPr>
            <p:spPr>
              <a:xfrm>
                <a:off x="431473" y="3844336"/>
                <a:ext cx="373641" cy="1588"/>
              </a:xfrm>
              <a:prstGeom prst="line">
                <a:avLst/>
              </a:prstGeom>
              <a:ln>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26795" y="3072917"/>
                <a:ext cx="1122624" cy="646331"/>
              </a:xfrm>
              <a:prstGeom prst="rect">
                <a:avLst/>
              </a:prstGeom>
              <a:noFill/>
            </p:spPr>
            <p:txBody>
              <a:bodyPr wrap="square" rtlCol="0">
                <a:spAutoFit/>
              </a:bodyPr>
              <a:lstStyle/>
              <a:p>
                <a:r>
                  <a:rPr lang="en-US" dirty="0"/>
                  <a:t>Neutral</a:t>
                </a:r>
              </a:p>
              <a:p>
                <a:r>
                  <a:rPr lang="en-US" dirty="0"/>
                  <a:t>Winds</a:t>
                </a:r>
              </a:p>
            </p:txBody>
          </p:sp>
          <p:sp>
            <p:nvSpPr>
              <p:cNvPr id="19" name="TextBox 18"/>
              <p:cNvSpPr txBox="1"/>
              <p:nvPr/>
            </p:nvSpPr>
            <p:spPr>
              <a:xfrm>
                <a:off x="243802" y="3896770"/>
                <a:ext cx="1122624" cy="369332"/>
              </a:xfrm>
              <a:prstGeom prst="rect">
                <a:avLst/>
              </a:prstGeom>
              <a:noFill/>
            </p:spPr>
            <p:txBody>
              <a:bodyPr wrap="square" rtlCol="0">
                <a:spAutoFit/>
              </a:bodyPr>
              <a:lstStyle/>
              <a:p>
                <a:r>
                  <a:rPr lang="en-US" dirty="0"/>
                  <a:t>Ion Drifts</a:t>
                </a:r>
              </a:p>
            </p:txBody>
          </p:sp>
        </p:grpSp>
      </p:grpSp>
      <p:pic>
        <p:nvPicPr>
          <p:cNvPr id="21" name="Picture 20">
            <a:extLst>
              <a:ext uri="{FF2B5EF4-FFF2-40B4-BE49-F238E27FC236}">
                <a16:creationId xmlns:a16="http://schemas.microsoft.com/office/drawing/2014/main" id="{F07F6EC3-974B-5C4A-BC82-E2A64632F678}"/>
              </a:ext>
            </a:extLst>
          </p:cNvPr>
          <p:cNvPicPr>
            <a:picLocks noChangeAspect="1"/>
          </p:cNvPicPr>
          <p:nvPr/>
        </p:nvPicPr>
        <p:blipFill>
          <a:blip r:embed="rId4"/>
          <a:stretch>
            <a:fillRect/>
          </a:stretch>
        </p:blipFill>
        <p:spPr>
          <a:xfrm>
            <a:off x="5400687" y="1014608"/>
            <a:ext cx="2766276" cy="2544974"/>
          </a:xfrm>
          <a:prstGeom prst="rect">
            <a:avLst/>
          </a:prstGeom>
        </p:spPr>
      </p:pic>
      <p:pic>
        <p:nvPicPr>
          <p:cNvPr id="24" name="Picture 23">
            <a:extLst>
              <a:ext uri="{FF2B5EF4-FFF2-40B4-BE49-F238E27FC236}">
                <a16:creationId xmlns:a16="http://schemas.microsoft.com/office/drawing/2014/main" id="{60B8239A-2916-EC4B-9AAB-56D0260AA579}"/>
              </a:ext>
            </a:extLst>
          </p:cNvPr>
          <p:cNvPicPr>
            <a:picLocks noChangeAspect="1"/>
          </p:cNvPicPr>
          <p:nvPr/>
        </p:nvPicPr>
        <p:blipFill>
          <a:blip r:embed="rId5"/>
          <a:stretch>
            <a:fillRect/>
          </a:stretch>
        </p:blipFill>
        <p:spPr>
          <a:xfrm>
            <a:off x="5372226" y="3670216"/>
            <a:ext cx="2995229" cy="2416151"/>
          </a:xfrm>
          <a:prstGeom prst="rect">
            <a:avLst/>
          </a:prstGeom>
        </p:spPr>
      </p:pic>
      <p:sp>
        <p:nvSpPr>
          <p:cNvPr id="25" name="TextBox 24">
            <a:extLst>
              <a:ext uri="{FF2B5EF4-FFF2-40B4-BE49-F238E27FC236}">
                <a16:creationId xmlns:a16="http://schemas.microsoft.com/office/drawing/2014/main" id="{93289B6E-E1DB-434D-9EC0-AE95ADB7EEF6}"/>
              </a:ext>
            </a:extLst>
          </p:cNvPr>
          <p:cNvSpPr txBox="1"/>
          <p:nvPr/>
        </p:nvSpPr>
        <p:spPr>
          <a:xfrm>
            <a:off x="6469014" y="6356350"/>
            <a:ext cx="1787611" cy="307777"/>
          </a:xfrm>
          <a:prstGeom prst="rect">
            <a:avLst/>
          </a:prstGeom>
          <a:noFill/>
        </p:spPr>
        <p:txBody>
          <a:bodyPr wrap="square" rtlCol="0">
            <a:spAutoFit/>
          </a:bodyPr>
          <a:lstStyle/>
          <a:p>
            <a:pPr algn="r"/>
            <a:r>
              <a:rPr lang="en-US" sz="1400" dirty="0"/>
              <a:t>Killeen et al., 1984</a:t>
            </a:r>
          </a:p>
        </p:txBody>
      </p:sp>
    </p:spTree>
    <p:extLst>
      <p:ext uri="{BB962C8B-B14F-4D97-AF65-F5344CB8AC3E}">
        <p14:creationId xmlns:p14="http://schemas.microsoft.com/office/powerpoint/2010/main" val="3832541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4" descr="Fig1-12_McPherron.pdf"/>
          <p:cNvPicPr>
            <a:picLocks noChangeAspect="1"/>
          </p:cNvPicPr>
          <p:nvPr/>
        </p:nvPicPr>
        <p:blipFill>
          <a:blip r:embed="rId3"/>
          <a:srcRect/>
          <a:stretch>
            <a:fillRect/>
          </a:stretch>
        </p:blipFill>
        <p:spPr bwMode="auto">
          <a:xfrm>
            <a:off x="1403118" y="1956205"/>
            <a:ext cx="6263822" cy="3523932"/>
          </a:xfrm>
          <a:prstGeom prst="rect">
            <a:avLst/>
          </a:prstGeom>
          <a:noFill/>
          <a:ln w="9525">
            <a:noFill/>
            <a:miter lim="800000"/>
            <a:headEnd/>
            <a:tailEnd/>
          </a:ln>
        </p:spPr>
      </p:pic>
      <p:sp>
        <p:nvSpPr>
          <p:cNvPr id="7" name="Text Box 2"/>
          <p:cNvSpPr txBox="1">
            <a:spLocks noChangeArrowheads="1"/>
          </p:cNvSpPr>
          <p:nvPr/>
        </p:nvSpPr>
        <p:spPr bwMode="auto">
          <a:xfrm>
            <a:off x="1196236" y="812336"/>
            <a:ext cx="7321324" cy="646973"/>
          </a:xfrm>
          <a:prstGeom prst="rect">
            <a:avLst/>
          </a:prstGeom>
          <a:noFill/>
          <a:ln w="9525">
            <a:noFill/>
            <a:miter lim="800000"/>
            <a:headEnd/>
            <a:tailEnd/>
          </a:ln>
        </p:spPr>
        <p:txBody>
          <a:bodyPr wrap="square" lIns="92075" tIns="46038" rIns="92075" bIns="46038">
            <a:prstTxWarp prst="textNoShape">
              <a:avLst/>
            </a:prstTxWarp>
            <a:spAutoFit/>
          </a:bodyPr>
          <a:lstStyle/>
          <a:p>
            <a:pPr marL="0" lvl="1" algn="ctr" eaLnBrk="0" hangingPunct="0">
              <a:spcBef>
                <a:spcPct val="50000"/>
              </a:spcBef>
            </a:pPr>
            <a:r>
              <a:rPr lang="en-US" dirty="0">
                <a:solidFill>
                  <a:srgbClr val="002060"/>
                </a:solidFill>
              </a:rPr>
              <a:t>Field aligned currents, electric fields, conductivity combine to create Geomagnetically Induced Currents (GIC)   </a:t>
            </a:r>
          </a:p>
        </p:txBody>
      </p:sp>
    </p:spTree>
    <p:extLst>
      <p:ext uri="{BB962C8B-B14F-4D97-AF65-F5344CB8AC3E}">
        <p14:creationId xmlns:p14="http://schemas.microsoft.com/office/powerpoint/2010/main" val="32273789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7D9C6-8F5B-9647-A480-FE7C209CDBC1}"/>
              </a:ext>
            </a:extLst>
          </p:cNvPr>
          <p:cNvSpPr txBox="1"/>
          <p:nvPr/>
        </p:nvSpPr>
        <p:spPr>
          <a:xfrm>
            <a:off x="929640" y="1828800"/>
            <a:ext cx="7399020" cy="3416320"/>
          </a:xfrm>
          <a:prstGeom prst="rect">
            <a:avLst/>
          </a:prstGeom>
          <a:noFill/>
        </p:spPr>
        <p:txBody>
          <a:bodyPr wrap="square" rtlCol="0">
            <a:spAutoFit/>
          </a:bodyPr>
          <a:lstStyle/>
          <a:p>
            <a:pPr algn="ctr"/>
            <a:r>
              <a:rPr lang="en-US" sz="2400" dirty="0">
                <a:solidFill>
                  <a:srgbClr val="FF0000"/>
                </a:solidFill>
                <a:latin typeface="Arial" panose="020B0604020202020204" pitchFamily="34" charset="0"/>
                <a:cs typeface="Arial" panose="020B0604020202020204" pitchFamily="34" charset="0"/>
              </a:rPr>
              <a:t>Electrical Currents in the Ionosphere</a:t>
            </a:r>
          </a:p>
          <a:p>
            <a:pPr algn="ctr"/>
            <a:endParaRPr lang="en-US" sz="2400" dirty="0">
              <a:solidFill>
                <a:srgbClr val="002060"/>
              </a:solidFill>
              <a:latin typeface="Arial" panose="020B0604020202020204" pitchFamily="34" charset="0"/>
              <a:cs typeface="Arial" panose="020B0604020202020204" pitchFamily="34" charset="0"/>
            </a:endParaRPr>
          </a:p>
          <a:p>
            <a:pPr algn="ctr"/>
            <a:r>
              <a:rPr lang="en-US" sz="2400" b="1" dirty="0">
                <a:solidFill>
                  <a:srgbClr val="7030A0"/>
                </a:solidFill>
                <a:latin typeface="Arial" panose="020B0604020202020204" pitchFamily="34" charset="0"/>
                <a:cs typeface="Arial" panose="020B0604020202020204" pitchFamily="34" charset="0"/>
              </a:rPr>
              <a:t>Key Space Weather variable </a:t>
            </a:r>
          </a:p>
          <a:p>
            <a:pPr algn="ctr"/>
            <a:endParaRPr lang="en-US" sz="2400" dirty="0">
              <a:solidFill>
                <a:srgbClr val="002060"/>
              </a:solidFill>
              <a:latin typeface="Arial" panose="020B0604020202020204" pitchFamily="34" charset="0"/>
              <a:cs typeface="Arial" panose="020B0604020202020204" pitchFamily="34" charset="0"/>
            </a:endParaRPr>
          </a:p>
          <a:p>
            <a:pPr marL="342900" indent="-342900" algn="ctr">
              <a:buFont typeface="Wingdings" pitchFamily="2" charset="2"/>
              <a:buChar char="à"/>
            </a:pPr>
            <a:r>
              <a:rPr lang="en-US" sz="2400" dirty="0">
                <a:solidFill>
                  <a:srgbClr val="002060"/>
                </a:solidFill>
                <a:latin typeface="Arial" panose="020B0604020202020204" pitchFamily="34" charset="0"/>
                <a:cs typeface="Arial" panose="020B0604020202020204" pitchFamily="34" charset="0"/>
              </a:rPr>
              <a:t>•  Induces Currents in the ground</a:t>
            </a:r>
          </a:p>
          <a:p>
            <a:pPr marL="342900" indent="-342900" algn="ctr">
              <a:buFont typeface="Wingdings" pitchFamily="2" charset="2"/>
              <a:buChar char="à"/>
            </a:pPr>
            <a:endParaRPr lang="en-US" sz="2400" dirty="0">
              <a:solidFill>
                <a:srgbClr val="002060"/>
              </a:solidFill>
              <a:latin typeface="Arial" panose="020B0604020202020204" pitchFamily="34" charset="0"/>
              <a:cs typeface="Arial" panose="020B0604020202020204" pitchFamily="34" charset="0"/>
            </a:endParaRPr>
          </a:p>
          <a:p>
            <a:pPr marL="342900" indent="-342900" algn="ctr">
              <a:buFont typeface="Wingdings" pitchFamily="2" charset="2"/>
              <a:buChar char="à"/>
            </a:pPr>
            <a:r>
              <a:rPr lang="en-US" sz="2400" dirty="0">
                <a:solidFill>
                  <a:srgbClr val="002060"/>
                </a:solidFill>
                <a:latin typeface="Arial" panose="020B0604020202020204" pitchFamily="34" charset="0"/>
                <a:cs typeface="Arial" panose="020B0604020202020204" pitchFamily="34" charset="0"/>
              </a:rPr>
              <a:t>•  Affects power systems and grids</a:t>
            </a:r>
          </a:p>
          <a:p>
            <a:pPr marL="342900" indent="-342900" algn="ctr">
              <a:buFont typeface="Wingdings" pitchFamily="2" charset="2"/>
              <a:buChar char="à"/>
            </a:pPr>
            <a:endParaRPr lang="en-US" sz="2400" dirty="0">
              <a:solidFill>
                <a:srgbClr val="002060"/>
              </a:solidFill>
              <a:latin typeface="Arial" panose="020B0604020202020204" pitchFamily="34" charset="0"/>
              <a:cs typeface="Arial" panose="020B0604020202020204" pitchFamily="34" charset="0"/>
            </a:endParaRPr>
          </a:p>
          <a:p>
            <a:pPr algn="ctr"/>
            <a:r>
              <a:rPr lang="en-US" sz="2400" dirty="0">
                <a:solidFill>
                  <a:srgbClr val="FF0000"/>
                </a:solidFill>
                <a:latin typeface="Arial" panose="020B0604020202020204" pitchFamily="34" charset="0"/>
                <a:cs typeface="Arial" panose="020B0604020202020204" pitchFamily="34" charset="0"/>
              </a:rPr>
              <a:t>(See Talk by Antti </a:t>
            </a:r>
            <a:r>
              <a:rPr lang="en-US" sz="2400" dirty="0" err="1">
                <a:solidFill>
                  <a:srgbClr val="FF0000"/>
                </a:solidFill>
                <a:latin typeface="Arial" panose="020B0604020202020204" pitchFamily="34" charset="0"/>
                <a:cs typeface="Arial" panose="020B0604020202020204" pitchFamily="34" charset="0"/>
              </a:rPr>
              <a:t>Pulliken</a:t>
            </a:r>
            <a:r>
              <a:rPr lang="en-US" sz="24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81471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tm_neutrals_0-1000km_scmcolors_v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957173"/>
            <a:ext cx="8367486" cy="5037226"/>
          </a:xfrm>
          <a:prstGeom prst="rect">
            <a:avLst/>
          </a:prstGeom>
        </p:spPr>
      </p:pic>
    </p:spTree>
    <p:extLst>
      <p:ext uri="{BB962C8B-B14F-4D97-AF65-F5344CB8AC3E}">
        <p14:creationId xmlns:p14="http://schemas.microsoft.com/office/powerpoint/2010/main" val="28264344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7D9C6-8F5B-9647-A480-FE7C209CDBC1}"/>
              </a:ext>
            </a:extLst>
          </p:cNvPr>
          <p:cNvSpPr txBox="1"/>
          <p:nvPr/>
        </p:nvSpPr>
        <p:spPr>
          <a:xfrm>
            <a:off x="1392794" y="2329146"/>
            <a:ext cx="6655136" cy="2308324"/>
          </a:xfrm>
          <a:prstGeom prst="rect">
            <a:avLst/>
          </a:prstGeom>
          <a:noFill/>
        </p:spPr>
        <p:txBody>
          <a:bodyPr wrap="square" rtlCol="0">
            <a:spAutoFit/>
          </a:bodyPr>
          <a:lstStyle/>
          <a:p>
            <a:pPr algn="ctr"/>
            <a:r>
              <a:rPr lang="en-US" sz="2400" dirty="0">
                <a:solidFill>
                  <a:srgbClr val="FF0000"/>
                </a:solidFill>
                <a:latin typeface="Arial" panose="020B0604020202020204" pitchFamily="34" charset="0"/>
                <a:cs typeface="Arial" panose="020B0604020202020204" pitchFamily="34" charset="0"/>
                <a:sym typeface="Wingdings" pitchFamily="2" charset="2"/>
              </a:rPr>
              <a:t>When solar activity becomes strong…</a:t>
            </a:r>
          </a:p>
          <a:p>
            <a:pPr marL="342900" indent="-342900" algn="ctr">
              <a:buFont typeface="Wingdings" pitchFamily="2" charset="2"/>
              <a:buChar char="à"/>
            </a:pPr>
            <a:endParaRPr lang="en-US" sz="2400" dirty="0">
              <a:solidFill>
                <a:srgbClr val="FF0000"/>
              </a:solidFill>
              <a:latin typeface="Arial" panose="020B0604020202020204" pitchFamily="34" charset="0"/>
              <a:cs typeface="Arial" panose="020B0604020202020204" pitchFamily="34" charset="0"/>
              <a:sym typeface="Wingdings" pitchFamily="2" charset="2"/>
            </a:endParaRPr>
          </a:p>
          <a:p>
            <a:pPr marL="342900" indent="-342900" algn="ctr">
              <a:buFont typeface="Wingdings" pitchFamily="2" charset="2"/>
              <a:buChar char="à"/>
            </a:pPr>
            <a:r>
              <a:rPr lang="en-US" sz="2400" dirty="0">
                <a:solidFill>
                  <a:srgbClr val="002060"/>
                </a:solidFill>
                <a:latin typeface="Arial" panose="020B0604020202020204" pitchFamily="34" charset="0"/>
                <a:cs typeface="Arial" panose="020B0604020202020204" pitchFamily="34" charset="0"/>
                <a:sym typeface="Wingdings" pitchFamily="2" charset="2"/>
              </a:rPr>
              <a:t>Magnetic “Storms” result that profoundly effect the entire (global!) upper atmosphere and ionosphere in ways we do not understand</a:t>
            </a: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13278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9"/>
          <p:cNvSpPr>
            <a:spLocks noGrp="1"/>
          </p:cNvSpPr>
          <p:nvPr>
            <p:ph type="title"/>
          </p:nvPr>
        </p:nvSpPr>
        <p:spPr bwMode="auto">
          <a:xfrm>
            <a:off x="404495" y="601582"/>
            <a:ext cx="8300720" cy="932578"/>
          </a:xfrm>
          <a:noFill/>
          <a:ln w="19050">
            <a:solidFill>
              <a:srgbClr val="002060"/>
            </a:solidFill>
            <a:round/>
            <a:headEnd/>
            <a:tailEnd/>
          </a:ln>
        </p:spPr>
        <p:txBody>
          <a:bodyPr vert="horz" wrap="square" lIns="91440" tIns="45720" rIns="91440" bIns="45720" numCol="1" anchor="t" anchorCtr="0" compatLnSpc="1">
            <a:prstTxWarp prst="textNoShape">
              <a:avLst/>
            </a:prstTxWarp>
          </a:bodyPr>
          <a:lstStyle/>
          <a:p>
            <a:pPr algn="ctr">
              <a:spcAft>
                <a:spcPts val="600"/>
              </a:spcAft>
            </a:pPr>
            <a:r>
              <a:rPr lang="en-US" sz="2000" dirty="0">
                <a:solidFill>
                  <a:srgbClr val="008000"/>
                </a:solidFill>
                <a:latin typeface="Arial" pitchFamily="-1" charset="0"/>
              </a:rPr>
              <a:t>Earth’s Upper Atmosphere is thrust into motion by the magnetosphere!</a:t>
            </a:r>
            <a:br>
              <a:rPr lang="en-US" sz="2000" dirty="0">
                <a:solidFill>
                  <a:srgbClr val="008000"/>
                </a:solidFill>
                <a:latin typeface="Arial" pitchFamily="-1" charset="0"/>
              </a:rPr>
            </a:br>
            <a:r>
              <a:rPr lang="en-US" sz="1200" dirty="0">
                <a:solidFill>
                  <a:schemeClr val="bg1"/>
                </a:solidFill>
                <a:latin typeface="Arial" pitchFamily="-1" charset="0"/>
              </a:rPr>
              <a:t>See in particular</a:t>
            </a:r>
            <a:br>
              <a:rPr lang="en-US" sz="2000" dirty="0">
                <a:solidFill>
                  <a:srgbClr val="008000"/>
                </a:solidFill>
                <a:latin typeface="Arial" pitchFamily="-1" charset="0"/>
              </a:rPr>
            </a:br>
            <a:r>
              <a:rPr lang="en-US" sz="2000" dirty="0">
                <a:solidFill>
                  <a:srgbClr val="008000"/>
                </a:solidFill>
                <a:latin typeface="Arial" pitchFamily="-1" charset="0"/>
              </a:rPr>
              <a:t>In particular, notice effects of Geomagnetic Storms!</a:t>
            </a:r>
            <a:endParaRPr lang="en-US" sz="2000" dirty="0">
              <a:solidFill>
                <a:srgbClr val="000090"/>
              </a:solidFill>
              <a:latin typeface="Arial" pitchFamily="-1" charset="0"/>
            </a:endParaRPr>
          </a:p>
        </p:txBody>
      </p:sp>
      <p:pic>
        <p:nvPicPr>
          <p:cNvPr id="71685" name="Picture 1026" descr="color chart"/>
          <p:cNvPicPr>
            <a:picLocks noChangeAspect="1" noChangeArrowheads="1"/>
          </p:cNvPicPr>
          <p:nvPr/>
        </p:nvPicPr>
        <p:blipFill>
          <a:blip r:embed="rId3"/>
          <a:srcRect/>
          <a:stretch>
            <a:fillRect/>
          </a:stretch>
        </p:blipFill>
        <p:spPr bwMode="auto">
          <a:xfrm>
            <a:off x="1066568" y="1703030"/>
            <a:ext cx="6801082" cy="4641952"/>
          </a:xfrm>
          <a:prstGeom prst="rect">
            <a:avLst/>
          </a:prstGeom>
          <a:noFill/>
          <a:ln w="9525">
            <a:noFill/>
            <a:miter lim="800000"/>
            <a:headEnd/>
            <a:tailEnd/>
          </a:ln>
        </p:spPr>
      </p:pic>
      <p:sp>
        <p:nvSpPr>
          <p:cNvPr id="71686" name="Text Box 1028"/>
          <p:cNvSpPr txBox="1">
            <a:spLocks noChangeArrowheads="1"/>
          </p:cNvSpPr>
          <p:nvPr/>
        </p:nvSpPr>
        <p:spPr bwMode="auto">
          <a:xfrm>
            <a:off x="6577013" y="6439459"/>
            <a:ext cx="2566987" cy="2762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dirty="0"/>
              <a:t>[Killeen and Roble, 1988]</a:t>
            </a:r>
          </a:p>
        </p:txBody>
      </p:sp>
    </p:spTree>
    <p:extLst>
      <p:ext uri="{BB962C8B-B14F-4D97-AF65-F5344CB8AC3E}">
        <p14:creationId xmlns:p14="http://schemas.microsoft.com/office/powerpoint/2010/main" val="36939454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0B32E1-6ABE-6C4B-8A84-5B73BE8B04B4}"/>
              </a:ext>
            </a:extLst>
          </p:cNvPr>
          <p:cNvPicPr>
            <a:picLocks noChangeAspect="1"/>
          </p:cNvPicPr>
          <p:nvPr/>
        </p:nvPicPr>
        <p:blipFill>
          <a:blip r:embed="rId2"/>
          <a:stretch>
            <a:fillRect/>
          </a:stretch>
        </p:blipFill>
        <p:spPr>
          <a:xfrm>
            <a:off x="2455100" y="1244465"/>
            <a:ext cx="4584527" cy="5151153"/>
          </a:xfrm>
          <a:prstGeom prst="rect">
            <a:avLst/>
          </a:prstGeom>
        </p:spPr>
      </p:pic>
      <p:sp>
        <p:nvSpPr>
          <p:cNvPr id="3" name="Text Box 1028">
            <a:extLst>
              <a:ext uri="{FF2B5EF4-FFF2-40B4-BE49-F238E27FC236}">
                <a16:creationId xmlns:a16="http://schemas.microsoft.com/office/drawing/2014/main" id="{B24F04A2-B658-B648-A450-F74DE5A9F5F1}"/>
              </a:ext>
            </a:extLst>
          </p:cNvPr>
          <p:cNvSpPr txBox="1">
            <a:spLocks noChangeArrowheads="1"/>
          </p:cNvSpPr>
          <p:nvPr/>
        </p:nvSpPr>
        <p:spPr bwMode="auto">
          <a:xfrm>
            <a:off x="6245073" y="6395618"/>
            <a:ext cx="2566987" cy="2762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dirty="0"/>
              <a:t>[Richmond and Lu, 2000]</a:t>
            </a:r>
          </a:p>
        </p:txBody>
      </p:sp>
      <p:sp>
        <p:nvSpPr>
          <p:cNvPr id="5" name="TextBox 4">
            <a:extLst>
              <a:ext uri="{FF2B5EF4-FFF2-40B4-BE49-F238E27FC236}">
                <a16:creationId xmlns:a16="http://schemas.microsoft.com/office/drawing/2014/main" id="{7E94D7E9-54CA-5D4F-98D3-0163193F6069}"/>
              </a:ext>
            </a:extLst>
          </p:cNvPr>
          <p:cNvSpPr txBox="1"/>
          <p:nvPr/>
        </p:nvSpPr>
        <p:spPr>
          <a:xfrm>
            <a:off x="445877" y="687911"/>
            <a:ext cx="8366183" cy="400110"/>
          </a:xfrm>
          <a:prstGeom prst="rect">
            <a:avLst/>
          </a:prstGeom>
          <a:noFill/>
          <a:ln w="19050">
            <a:solidFill>
              <a:srgbClr val="00B050"/>
            </a:solidFill>
          </a:ln>
        </p:spPr>
        <p:txBody>
          <a:bodyPr wrap="square" rtlCol="0">
            <a:spAutoFit/>
          </a:bodyPr>
          <a:lstStyle/>
          <a:p>
            <a:pPr algn="ctr"/>
            <a:r>
              <a:rPr lang="en-US" sz="2000" dirty="0">
                <a:solidFill>
                  <a:srgbClr val="000090"/>
                </a:solidFill>
                <a:latin typeface="Arial"/>
                <a:cs typeface="Arial"/>
              </a:rPr>
              <a:t>Heating due to particles, electric fields can be intense during storms</a:t>
            </a:r>
            <a:endParaRPr lang="en-US" sz="2000" b="1" dirty="0">
              <a:solidFill>
                <a:srgbClr val="000090"/>
              </a:solidFill>
              <a:latin typeface="Arial"/>
              <a:cs typeface="Arial"/>
            </a:endParaRPr>
          </a:p>
        </p:txBody>
      </p:sp>
    </p:spTree>
    <p:extLst>
      <p:ext uri="{BB962C8B-B14F-4D97-AF65-F5344CB8AC3E}">
        <p14:creationId xmlns:p14="http://schemas.microsoft.com/office/powerpoint/2010/main" val="40152419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0445F7-96DE-D34B-9719-05F77AA5A283}"/>
              </a:ext>
            </a:extLst>
          </p:cNvPr>
          <p:cNvPicPr>
            <a:picLocks noChangeAspect="1"/>
          </p:cNvPicPr>
          <p:nvPr/>
        </p:nvPicPr>
        <p:blipFill>
          <a:blip r:embed="rId2"/>
          <a:stretch>
            <a:fillRect/>
          </a:stretch>
        </p:blipFill>
        <p:spPr>
          <a:xfrm>
            <a:off x="1490597" y="1446234"/>
            <a:ext cx="6445685" cy="4877235"/>
          </a:xfrm>
          <a:prstGeom prst="rect">
            <a:avLst/>
          </a:prstGeom>
        </p:spPr>
      </p:pic>
      <p:sp>
        <p:nvSpPr>
          <p:cNvPr id="4" name="TextBox 3">
            <a:extLst>
              <a:ext uri="{FF2B5EF4-FFF2-40B4-BE49-F238E27FC236}">
                <a16:creationId xmlns:a16="http://schemas.microsoft.com/office/drawing/2014/main" id="{3F87AF30-D807-2D41-B102-CCADA7A7C4F6}"/>
              </a:ext>
            </a:extLst>
          </p:cNvPr>
          <p:cNvSpPr txBox="1"/>
          <p:nvPr/>
        </p:nvSpPr>
        <p:spPr>
          <a:xfrm>
            <a:off x="380337" y="615495"/>
            <a:ext cx="8366183" cy="707886"/>
          </a:xfrm>
          <a:prstGeom prst="rect">
            <a:avLst/>
          </a:prstGeom>
          <a:noFill/>
          <a:ln w="19050">
            <a:solidFill>
              <a:srgbClr val="00B050"/>
            </a:solidFill>
          </a:ln>
        </p:spPr>
        <p:txBody>
          <a:bodyPr wrap="square" rtlCol="0">
            <a:spAutoFit/>
          </a:bodyPr>
          <a:lstStyle/>
          <a:p>
            <a:pPr algn="ctr"/>
            <a:r>
              <a:rPr lang="en-US" sz="2000" dirty="0">
                <a:solidFill>
                  <a:srgbClr val="000090"/>
                </a:solidFill>
                <a:latin typeface="Arial"/>
                <a:cs typeface="Arial"/>
              </a:rPr>
              <a:t>Winds at high latitudes driven by magnetospheric electric fields keep going to middle and low latitudes!</a:t>
            </a:r>
            <a:endParaRPr lang="en-US" sz="2000" b="1" dirty="0">
              <a:solidFill>
                <a:srgbClr val="000090"/>
              </a:solidFill>
              <a:latin typeface="Arial"/>
              <a:cs typeface="Arial"/>
            </a:endParaRPr>
          </a:p>
        </p:txBody>
      </p:sp>
    </p:spTree>
    <p:extLst>
      <p:ext uri="{BB962C8B-B14F-4D97-AF65-F5344CB8AC3E}">
        <p14:creationId xmlns:p14="http://schemas.microsoft.com/office/powerpoint/2010/main" val="18872538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0F28D0-6456-5148-A682-735F08E0369A}"/>
              </a:ext>
            </a:extLst>
          </p:cNvPr>
          <p:cNvPicPr>
            <a:picLocks noChangeAspect="1"/>
          </p:cNvPicPr>
          <p:nvPr/>
        </p:nvPicPr>
        <p:blipFill>
          <a:blip r:embed="rId2"/>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7FC08750-7305-674A-8519-047582C20F97}"/>
              </a:ext>
            </a:extLst>
          </p:cNvPr>
          <p:cNvSpPr txBox="1"/>
          <p:nvPr/>
        </p:nvSpPr>
        <p:spPr>
          <a:xfrm>
            <a:off x="7102257" y="6350696"/>
            <a:ext cx="2116899" cy="276999"/>
          </a:xfrm>
          <a:prstGeom prst="rect">
            <a:avLst/>
          </a:prstGeom>
          <a:noFill/>
        </p:spPr>
        <p:txBody>
          <a:bodyPr wrap="square" rtlCol="0">
            <a:spAutoFit/>
          </a:bodyPr>
          <a:lstStyle/>
          <a:p>
            <a:r>
              <a:rPr lang="en-US" sz="1200" dirty="0">
                <a:solidFill>
                  <a:schemeClr val="bg1"/>
                </a:solidFill>
              </a:rPr>
              <a:t>from </a:t>
            </a:r>
            <a:r>
              <a:rPr lang="en-US" sz="1200" dirty="0" err="1">
                <a:solidFill>
                  <a:schemeClr val="bg1"/>
                </a:solidFill>
              </a:rPr>
              <a:t>Sigwarth</a:t>
            </a:r>
            <a:r>
              <a:rPr lang="en-US" sz="1200" dirty="0">
                <a:solidFill>
                  <a:schemeClr val="bg1"/>
                </a:solidFill>
              </a:rPr>
              <a:t> and </a:t>
            </a:r>
            <a:r>
              <a:rPr lang="en-US" sz="1200" dirty="0" err="1">
                <a:solidFill>
                  <a:schemeClr val="bg1"/>
                </a:solidFill>
              </a:rPr>
              <a:t>Kozyra</a:t>
            </a:r>
            <a:endParaRPr lang="en-US" sz="1200" dirty="0"/>
          </a:p>
        </p:txBody>
      </p:sp>
      <p:sp>
        <p:nvSpPr>
          <p:cNvPr id="4" name="Rectangle 3">
            <a:extLst>
              <a:ext uri="{FF2B5EF4-FFF2-40B4-BE49-F238E27FC236}">
                <a16:creationId xmlns:a16="http://schemas.microsoft.com/office/drawing/2014/main" id="{B04AC0AE-289B-4049-91ED-4E286A7D5E5F}"/>
              </a:ext>
            </a:extLst>
          </p:cNvPr>
          <p:cNvSpPr/>
          <p:nvPr/>
        </p:nvSpPr>
        <p:spPr>
          <a:xfrm>
            <a:off x="1295400" y="0"/>
            <a:ext cx="7134225" cy="561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86AAEC-D6DA-4347-9240-69646FADD300}"/>
              </a:ext>
            </a:extLst>
          </p:cNvPr>
          <p:cNvSpPr txBox="1"/>
          <p:nvPr/>
        </p:nvSpPr>
        <p:spPr>
          <a:xfrm>
            <a:off x="546070" y="161865"/>
            <a:ext cx="8366183" cy="400110"/>
          </a:xfrm>
          <a:prstGeom prst="rect">
            <a:avLst/>
          </a:prstGeom>
          <a:solidFill>
            <a:schemeClr val="bg1"/>
          </a:solidFill>
          <a:ln w="19050">
            <a:solidFill>
              <a:srgbClr val="00B050"/>
            </a:solidFill>
          </a:ln>
        </p:spPr>
        <p:txBody>
          <a:bodyPr wrap="square" rtlCol="0">
            <a:spAutoFit/>
          </a:bodyPr>
          <a:lstStyle/>
          <a:p>
            <a:pPr algn="ctr"/>
            <a:r>
              <a:rPr lang="en-US" sz="2000" dirty="0">
                <a:solidFill>
                  <a:srgbClr val="000090"/>
                </a:solidFill>
                <a:latin typeface="Arial"/>
                <a:cs typeface="Arial"/>
              </a:rPr>
              <a:t>Upper a</a:t>
            </a:r>
            <a:r>
              <a:rPr lang="en-US" sz="2000" dirty="0">
                <a:solidFill>
                  <a:srgbClr val="0070C0"/>
                </a:solidFill>
                <a:latin typeface="Arial"/>
                <a:cs typeface="Arial"/>
              </a:rPr>
              <a:t>t</a:t>
            </a:r>
            <a:r>
              <a:rPr lang="en-US" sz="2000" dirty="0">
                <a:solidFill>
                  <a:srgbClr val="000090"/>
                </a:solidFill>
                <a:latin typeface="Arial"/>
                <a:cs typeface="Arial"/>
              </a:rPr>
              <a:t>mosphere composition greatly altered during storms</a:t>
            </a:r>
            <a:endParaRPr lang="en-US" sz="2000" b="1" dirty="0">
              <a:solidFill>
                <a:srgbClr val="000090"/>
              </a:solidFill>
              <a:latin typeface="Arial"/>
              <a:cs typeface="Arial"/>
            </a:endParaRPr>
          </a:p>
        </p:txBody>
      </p:sp>
    </p:spTree>
    <p:extLst>
      <p:ext uri="{BB962C8B-B14F-4D97-AF65-F5344CB8AC3E}">
        <p14:creationId xmlns:p14="http://schemas.microsoft.com/office/powerpoint/2010/main" val="17023225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7881" y="1302522"/>
            <a:ext cx="2407942" cy="5346633"/>
          </a:xfrm>
          <a:prstGeom prst="rect">
            <a:avLst/>
          </a:prstGeom>
        </p:spPr>
      </p:pic>
      <p:sp>
        <p:nvSpPr>
          <p:cNvPr id="8" name="Rectangle 7"/>
          <p:cNvSpPr/>
          <p:nvPr/>
        </p:nvSpPr>
        <p:spPr>
          <a:xfrm>
            <a:off x="6476372" y="-100361"/>
            <a:ext cx="2991013" cy="769434"/>
          </a:xfrm>
          <a:prstGeom prst="rect">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err="1">
              <a:solidFill>
                <a:schemeClr val="tx1"/>
              </a:solidFill>
            </a:endParaRPr>
          </a:p>
        </p:txBody>
      </p:sp>
      <p:sp>
        <p:nvSpPr>
          <p:cNvPr id="9" name="TextBox 8"/>
          <p:cNvSpPr txBox="1"/>
          <p:nvPr/>
        </p:nvSpPr>
        <p:spPr>
          <a:xfrm>
            <a:off x="624857" y="4085770"/>
            <a:ext cx="2264184" cy="1384995"/>
          </a:xfrm>
          <a:prstGeom prst="rect">
            <a:avLst/>
          </a:prstGeom>
          <a:noFill/>
        </p:spPr>
        <p:txBody>
          <a:bodyPr wrap="square" rtlCol="0">
            <a:spAutoFit/>
          </a:bodyPr>
          <a:lstStyle/>
          <a:p>
            <a:r>
              <a:rPr lang="en-US" sz="1200" dirty="0"/>
              <a:t>4 consecutive DMSP passes</a:t>
            </a:r>
          </a:p>
          <a:p>
            <a:r>
              <a:rPr lang="en-US" sz="1200" dirty="0"/>
              <a:t>(100 minutes apart) near 21:30 L.T. show ionosphere rising above 840 km during magnetic storm</a:t>
            </a:r>
          </a:p>
          <a:p>
            <a:endParaRPr lang="en-US" sz="1200" dirty="0"/>
          </a:p>
          <a:p>
            <a:r>
              <a:rPr lang="en-US" sz="1200" dirty="0"/>
              <a:t>[Greenspan et al., 1991]</a:t>
            </a:r>
          </a:p>
        </p:txBody>
      </p:sp>
      <p:sp>
        <p:nvSpPr>
          <p:cNvPr id="3" name="TextBox 2"/>
          <p:cNvSpPr txBox="1"/>
          <p:nvPr/>
        </p:nvSpPr>
        <p:spPr>
          <a:xfrm>
            <a:off x="5978769" y="1812133"/>
            <a:ext cx="2866490" cy="3416320"/>
          </a:xfrm>
          <a:prstGeom prst="rect">
            <a:avLst/>
          </a:prstGeom>
          <a:noFill/>
        </p:spPr>
        <p:txBody>
          <a:bodyPr wrap="square" rtlCol="0">
            <a:spAutoFit/>
          </a:bodyPr>
          <a:lstStyle/>
          <a:p>
            <a:pPr algn="ctr"/>
            <a:r>
              <a:rPr lang="en-US" dirty="0">
                <a:solidFill>
                  <a:srgbClr val="002060"/>
                </a:solidFill>
              </a:rPr>
              <a:t>Ionosphere “disappears” at low latitudes</a:t>
            </a:r>
          </a:p>
          <a:p>
            <a:endParaRPr lang="en-US" dirty="0"/>
          </a:p>
          <a:p>
            <a:endParaRPr lang="en-US" dirty="0"/>
          </a:p>
          <a:p>
            <a:pPr marL="285750" indent="-285750">
              <a:buFont typeface="Wingdings" charset="2"/>
              <a:buChar char="à"/>
            </a:pPr>
            <a:r>
              <a:rPr lang="en-US" dirty="0">
                <a:sym typeface="Wingdings"/>
              </a:rPr>
              <a:t>Why?  Penetration Electric fields?</a:t>
            </a:r>
          </a:p>
          <a:p>
            <a:pPr marL="285750" indent="-285750">
              <a:buFont typeface="Wingdings" charset="2"/>
              <a:buChar char="à"/>
            </a:pPr>
            <a:endParaRPr lang="en-US" dirty="0">
              <a:sym typeface="Wingdings"/>
            </a:endParaRPr>
          </a:p>
          <a:p>
            <a:pPr marL="285750" indent="-285750">
              <a:buFont typeface="Wingdings" charset="2"/>
              <a:buChar char="à"/>
            </a:pPr>
            <a:r>
              <a:rPr lang="en-US" dirty="0">
                <a:sym typeface="Wingdings"/>
              </a:rPr>
              <a:t>What happens at other local times?</a:t>
            </a:r>
          </a:p>
          <a:p>
            <a:pPr marL="285750" indent="-285750">
              <a:buFont typeface="Wingdings" charset="2"/>
              <a:buChar char="à"/>
            </a:pPr>
            <a:endParaRPr lang="en-US" dirty="0">
              <a:sym typeface="Wingdings"/>
            </a:endParaRPr>
          </a:p>
          <a:p>
            <a:pPr marL="285750" indent="-285750">
              <a:buFont typeface="Wingdings" charset="2"/>
              <a:buChar char="à"/>
            </a:pPr>
            <a:r>
              <a:rPr lang="en-US" dirty="0">
                <a:sym typeface="Wingdings"/>
              </a:rPr>
              <a:t>What about the upper atmosphere?</a:t>
            </a:r>
            <a:endParaRPr lang="en-US" dirty="0"/>
          </a:p>
        </p:txBody>
      </p:sp>
      <p:cxnSp>
        <p:nvCxnSpPr>
          <p:cNvPr id="5" name="Straight Arrow Connector 4"/>
          <p:cNvCxnSpPr/>
          <p:nvPr/>
        </p:nvCxnSpPr>
        <p:spPr>
          <a:xfrm flipH="1">
            <a:off x="4634148" y="2039329"/>
            <a:ext cx="1498087" cy="1084015"/>
          </a:xfrm>
          <a:prstGeom prst="straightConnector1">
            <a:avLst/>
          </a:prstGeom>
          <a:ln w="190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4579725" y="2039329"/>
            <a:ext cx="1552510" cy="2305850"/>
          </a:xfrm>
          <a:prstGeom prst="straightConnector1">
            <a:avLst/>
          </a:prstGeom>
          <a:ln w="190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Title 9"/>
          <p:cNvSpPr>
            <a:spLocks noGrp="1"/>
          </p:cNvSpPr>
          <p:nvPr>
            <p:ph type="title"/>
          </p:nvPr>
        </p:nvSpPr>
        <p:spPr bwMode="auto">
          <a:xfrm>
            <a:off x="323036" y="2056930"/>
            <a:ext cx="2855934" cy="1048811"/>
          </a:xfrm>
          <a:noFill/>
          <a:ln w="19050">
            <a:solidFill>
              <a:srgbClr val="00B050"/>
            </a:solidFill>
            <a:round/>
            <a:headEnd/>
            <a:tailEnd/>
          </a:ln>
        </p:spPr>
        <p:txBody>
          <a:bodyPr vert="horz" wrap="square" lIns="91440" tIns="45720" rIns="91440" bIns="45720" numCol="1" anchor="t" anchorCtr="0" compatLnSpc="1">
            <a:prstTxWarp prst="textNoShape">
              <a:avLst/>
            </a:prstTxWarp>
            <a:normAutofit/>
          </a:bodyPr>
          <a:lstStyle/>
          <a:p>
            <a:pPr marL="0" indent="0" algn="ctr">
              <a:buNone/>
            </a:pPr>
            <a:r>
              <a:rPr lang="en-US" sz="1600" dirty="0">
                <a:solidFill>
                  <a:srgbClr val="002060"/>
                </a:solidFill>
                <a:latin typeface="Arial" pitchFamily="-1" charset="0"/>
              </a:rPr>
              <a:t>During magnetic storms, the </a:t>
            </a:r>
            <a:r>
              <a:rPr lang="en-US" sz="1600" dirty="0">
                <a:solidFill>
                  <a:srgbClr val="FF0000"/>
                </a:solidFill>
                <a:latin typeface="Arial" pitchFamily="-1" charset="0"/>
              </a:rPr>
              <a:t>low latitude ionosphere often rises above 840 km</a:t>
            </a:r>
            <a:r>
              <a:rPr lang="en-US" sz="1600" dirty="0">
                <a:solidFill>
                  <a:srgbClr val="002060"/>
                </a:solidFill>
                <a:latin typeface="Arial" pitchFamily="-1" charset="0"/>
              </a:rPr>
              <a:t> (as shown by DMSP satellites)</a:t>
            </a:r>
            <a:endParaRPr lang="en-US" sz="1600" dirty="0">
              <a:solidFill>
                <a:srgbClr val="002060"/>
              </a:solidFill>
            </a:endParaRPr>
          </a:p>
        </p:txBody>
      </p:sp>
      <p:sp>
        <p:nvSpPr>
          <p:cNvPr id="12" name="TextBox 11">
            <a:extLst>
              <a:ext uri="{FF2B5EF4-FFF2-40B4-BE49-F238E27FC236}">
                <a16:creationId xmlns:a16="http://schemas.microsoft.com/office/drawing/2014/main" id="{421EFCFC-5551-C943-988C-FFAF7D2A6B1D}"/>
              </a:ext>
            </a:extLst>
          </p:cNvPr>
          <p:cNvSpPr txBox="1"/>
          <p:nvPr/>
        </p:nvSpPr>
        <p:spPr>
          <a:xfrm>
            <a:off x="1166689" y="676791"/>
            <a:ext cx="6750326" cy="400110"/>
          </a:xfrm>
          <a:prstGeom prst="rect">
            <a:avLst/>
          </a:prstGeom>
          <a:noFill/>
          <a:ln w="19050">
            <a:solidFill>
              <a:srgbClr val="00B050"/>
            </a:solidFill>
          </a:ln>
        </p:spPr>
        <p:txBody>
          <a:bodyPr wrap="square" rtlCol="0">
            <a:spAutoFit/>
          </a:bodyPr>
          <a:lstStyle/>
          <a:p>
            <a:pPr algn="ctr"/>
            <a:r>
              <a:rPr lang="en-US" sz="2000" dirty="0">
                <a:solidFill>
                  <a:srgbClr val="000090"/>
                </a:solidFill>
                <a:latin typeface="Arial"/>
                <a:cs typeface="Arial"/>
              </a:rPr>
              <a:t>Ionospheric plasma is greatly affected by magnetic storms</a:t>
            </a:r>
            <a:endParaRPr lang="en-US" sz="2000" b="1" dirty="0">
              <a:solidFill>
                <a:srgbClr val="000090"/>
              </a:solidFill>
              <a:latin typeface="Arial"/>
              <a:cs typeface="Arial"/>
            </a:endParaRPr>
          </a:p>
        </p:txBody>
      </p:sp>
    </p:spTree>
    <p:extLst>
      <p:ext uri="{BB962C8B-B14F-4D97-AF65-F5344CB8AC3E}">
        <p14:creationId xmlns:p14="http://schemas.microsoft.com/office/powerpoint/2010/main" val="42391998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A7A47C-F313-A945-B901-426865956F52}"/>
              </a:ext>
            </a:extLst>
          </p:cNvPr>
          <p:cNvPicPr>
            <a:picLocks noChangeAspect="1"/>
          </p:cNvPicPr>
          <p:nvPr/>
        </p:nvPicPr>
        <p:blipFill>
          <a:blip r:embed="rId2"/>
          <a:stretch>
            <a:fillRect/>
          </a:stretch>
        </p:blipFill>
        <p:spPr>
          <a:xfrm>
            <a:off x="714692" y="1948415"/>
            <a:ext cx="3453402" cy="3637583"/>
          </a:xfrm>
          <a:prstGeom prst="rect">
            <a:avLst/>
          </a:prstGeom>
        </p:spPr>
      </p:pic>
      <p:pic>
        <p:nvPicPr>
          <p:cNvPr id="3" name="Picture 2">
            <a:extLst>
              <a:ext uri="{FF2B5EF4-FFF2-40B4-BE49-F238E27FC236}">
                <a16:creationId xmlns:a16="http://schemas.microsoft.com/office/drawing/2014/main" id="{179DD509-0AB9-3546-8650-4ED93C9DDA81}"/>
              </a:ext>
            </a:extLst>
          </p:cNvPr>
          <p:cNvPicPr>
            <a:picLocks noChangeAspect="1"/>
          </p:cNvPicPr>
          <p:nvPr/>
        </p:nvPicPr>
        <p:blipFill>
          <a:blip r:embed="rId3"/>
          <a:stretch>
            <a:fillRect/>
          </a:stretch>
        </p:blipFill>
        <p:spPr>
          <a:xfrm>
            <a:off x="4759891" y="2429573"/>
            <a:ext cx="3725210" cy="3031773"/>
          </a:xfrm>
          <a:prstGeom prst="rect">
            <a:avLst/>
          </a:prstGeom>
        </p:spPr>
      </p:pic>
      <p:sp>
        <p:nvSpPr>
          <p:cNvPr id="5" name="TextBox 4">
            <a:extLst>
              <a:ext uri="{FF2B5EF4-FFF2-40B4-BE49-F238E27FC236}">
                <a16:creationId xmlns:a16="http://schemas.microsoft.com/office/drawing/2014/main" id="{C33BDA15-0C36-D34C-8AC3-9D1594897496}"/>
              </a:ext>
            </a:extLst>
          </p:cNvPr>
          <p:cNvSpPr txBox="1"/>
          <p:nvPr/>
        </p:nvSpPr>
        <p:spPr>
          <a:xfrm>
            <a:off x="1166688" y="783923"/>
            <a:ext cx="6987755" cy="830997"/>
          </a:xfrm>
          <a:prstGeom prst="rect">
            <a:avLst/>
          </a:prstGeom>
          <a:noFill/>
          <a:ln w="19050">
            <a:solidFill>
              <a:srgbClr val="00B050"/>
            </a:solidFill>
          </a:ln>
        </p:spPr>
        <p:txBody>
          <a:bodyPr wrap="square" rtlCol="0">
            <a:spAutoFit/>
          </a:bodyPr>
          <a:lstStyle/>
          <a:p>
            <a:pPr algn="ctr"/>
            <a:r>
              <a:rPr lang="en-US" sz="2000" dirty="0">
                <a:solidFill>
                  <a:srgbClr val="000090"/>
                </a:solidFill>
                <a:latin typeface="Arial"/>
                <a:cs typeface="Arial"/>
              </a:rPr>
              <a:t>Ionospheric plasma is greatly affected by magnetic storms;</a:t>
            </a:r>
          </a:p>
          <a:p>
            <a:pPr algn="ctr"/>
            <a:endParaRPr lang="en-US" sz="800" b="1" dirty="0">
              <a:solidFill>
                <a:srgbClr val="000090"/>
              </a:solidFill>
              <a:latin typeface="Arial"/>
              <a:cs typeface="Arial"/>
            </a:endParaRPr>
          </a:p>
          <a:p>
            <a:pPr algn="ctr"/>
            <a:r>
              <a:rPr lang="en-US" sz="2000" dirty="0">
                <a:solidFill>
                  <a:srgbClr val="000090"/>
                </a:solidFill>
                <a:latin typeface="Arial"/>
                <a:cs typeface="Arial"/>
              </a:rPr>
              <a:t>Here GPS shows strong increases in TEC, “structure”</a:t>
            </a:r>
          </a:p>
        </p:txBody>
      </p:sp>
      <p:sp>
        <p:nvSpPr>
          <p:cNvPr id="6" name="TextBox 5">
            <a:extLst>
              <a:ext uri="{FF2B5EF4-FFF2-40B4-BE49-F238E27FC236}">
                <a16:creationId xmlns:a16="http://schemas.microsoft.com/office/drawing/2014/main" id="{0474E610-9476-484D-ABD4-9F9E5398BA10}"/>
              </a:ext>
            </a:extLst>
          </p:cNvPr>
          <p:cNvSpPr txBox="1"/>
          <p:nvPr/>
        </p:nvSpPr>
        <p:spPr>
          <a:xfrm>
            <a:off x="604822" y="5819080"/>
            <a:ext cx="1787611" cy="307777"/>
          </a:xfrm>
          <a:prstGeom prst="rect">
            <a:avLst/>
          </a:prstGeom>
          <a:noFill/>
        </p:spPr>
        <p:txBody>
          <a:bodyPr wrap="square" rtlCol="0">
            <a:spAutoFit/>
          </a:bodyPr>
          <a:lstStyle/>
          <a:p>
            <a:pPr algn="r"/>
            <a:r>
              <a:rPr lang="en-US" sz="1400" dirty="0" err="1"/>
              <a:t>Mannucci</a:t>
            </a:r>
            <a:r>
              <a:rPr lang="en-US" sz="1400" dirty="0"/>
              <a:t> et al., 2005</a:t>
            </a:r>
          </a:p>
        </p:txBody>
      </p:sp>
      <p:sp>
        <p:nvSpPr>
          <p:cNvPr id="7" name="TextBox 6">
            <a:extLst>
              <a:ext uri="{FF2B5EF4-FFF2-40B4-BE49-F238E27FC236}">
                <a16:creationId xmlns:a16="http://schemas.microsoft.com/office/drawing/2014/main" id="{71613E96-B0B1-594C-AA8B-E743DECBB962}"/>
              </a:ext>
            </a:extLst>
          </p:cNvPr>
          <p:cNvSpPr txBox="1"/>
          <p:nvPr/>
        </p:nvSpPr>
        <p:spPr>
          <a:xfrm>
            <a:off x="6697490" y="5585998"/>
            <a:ext cx="1787611" cy="307777"/>
          </a:xfrm>
          <a:prstGeom prst="rect">
            <a:avLst/>
          </a:prstGeom>
          <a:noFill/>
        </p:spPr>
        <p:txBody>
          <a:bodyPr wrap="square" rtlCol="0">
            <a:spAutoFit/>
          </a:bodyPr>
          <a:lstStyle/>
          <a:p>
            <a:pPr algn="r"/>
            <a:r>
              <a:rPr lang="en-US" sz="1400" dirty="0"/>
              <a:t>Courtesy, A. </a:t>
            </a:r>
            <a:r>
              <a:rPr lang="en-US" sz="1400" dirty="0" err="1"/>
              <a:t>Coster</a:t>
            </a:r>
            <a:endParaRPr lang="en-US" sz="1400" dirty="0"/>
          </a:p>
        </p:txBody>
      </p:sp>
    </p:spTree>
    <p:extLst>
      <p:ext uri="{BB962C8B-B14F-4D97-AF65-F5344CB8AC3E}">
        <p14:creationId xmlns:p14="http://schemas.microsoft.com/office/powerpoint/2010/main" val="32711157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3"/>
          <p:cNvSpPr>
            <a:spLocks noGrp="1" noChangeArrowheads="1"/>
          </p:cNvSpPr>
          <p:nvPr>
            <p:ph type="body" idx="1"/>
          </p:nvPr>
        </p:nvSpPr>
        <p:spPr>
          <a:xfrm>
            <a:off x="212621" y="538479"/>
            <a:ext cx="8549013" cy="972119"/>
          </a:xfrm>
          <a:noFill/>
          <a:ln/>
        </p:spPr>
        <p:txBody>
          <a:bodyPr>
            <a:normAutofit/>
          </a:bodyPr>
          <a:lstStyle/>
          <a:p>
            <a:pPr marL="0" indent="0" algn="ctr">
              <a:spcBef>
                <a:spcPts val="0"/>
              </a:spcBef>
              <a:buNone/>
            </a:pPr>
            <a:r>
              <a:rPr lang="en-US" altLang="en-US" sz="1800" dirty="0">
                <a:solidFill>
                  <a:srgbClr val="002060"/>
                </a:solidFill>
                <a:latin typeface="Arial" charset="0"/>
                <a:ea typeface="Arial" charset="0"/>
                <a:cs typeface="Arial" charset="0"/>
              </a:rPr>
              <a:t>The ionosphere/upper atmosphere is highly complex, dynamic, and variable, and is strongly coupled the magnetosphere above and the troposphere below.</a:t>
            </a:r>
          </a:p>
        </p:txBody>
      </p:sp>
      <p:pic>
        <p:nvPicPr>
          <p:cNvPr id="173060" name="Picture 4" descr="GeospaceLayer4j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698" y="1262948"/>
            <a:ext cx="5660860" cy="44756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FCCDE18-979C-4743-91CD-412CF175D145}"/>
              </a:ext>
            </a:extLst>
          </p:cNvPr>
          <p:cNvSpPr txBox="1">
            <a:spLocks noChangeArrowheads="1"/>
          </p:cNvSpPr>
          <p:nvPr/>
        </p:nvSpPr>
        <p:spPr>
          <a:xfrm>
            <a:off x="294360" y="5839218"/>
            <a:ext cx="8549013" cy="972119"/>
          </a:xfrm>
          <a:prstGeom prst="rect">
            <a:avLst/>
          </a:prstGeom>
          <a:no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r>
              <a:rPr lang="en-US" altLang="en-US" sz="1800" dirty="0">
                <a:solidFill>
                  <a:srgbClr val="002060"/>
                </a:solidFill>
                <a:latin typeface="Arial" charset="0"/>
                <a:ea typeface="Arial" charset="0"/>
                <a:cs typeface="Arial" charset="0"/>
              </a:rPr>
              <a:t>Studying this region, rich with fascinating physics and important, undiscovered processes, is among the most rewarding fields of space research</a:t>
            </a:r>
          </a:p>
        </p:txBody>
      </p:sp>
    </p:spTree>
    <p:extLst>
      <p:ext uri="{BB962C8B-B14F-4D97-AF65-F5344CB8AC3E}">
        <p14:creationId xmlns:p14="http://schemas.microsoft.com/office/powerpoint/2010/main" val="22806674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7250" y="475989"/>
            <a:ext cx="8127747" cy="683313"/>
          </a:xfrm>
        </p:spPr>
        <p:txBody>
          <a:bodyPr>
            <a:normAutofit/>
          </a:bodyPr>
          <a:lstStyle/>
          <a:p>
            <a:r>
              <a:rPr lang="en-US" sz="1800" dirty="0">
                <a:solidFill>
                  <a:srgbClr val="C00000"/>
                </a:solidFill>
                <a:latin typeface="Arial" charset="0"/>
                <a:ea typeface="Arial" charset="0"/>
                <a:cs typeface="Arial" charset="0"/>
              </a:rPr>
              <a:t>Ionosphere/Upper Atmosphere   --   Key Space Weather Processes</a:t>
            </a:r>
          </a:p>
        </p:txBody>
      </p:sp>
      <p:sp>
        <p:nvSpPr>
          <p:cNvPr id="3" name="Subtitle 2"/>
          <p:cNvSpPr>
            <a:spLocks noGrp="1"/>
          </p:cNvSpPr>
          <p:nvPr>
            <p:ph type="subTitle" idx="1"/>
          </p:nvPr>
        </p:nvSpPr>
        <p:spPr>
          <a:xfrm>
            <a:off x="427250" y="1293583"/>
            <a:ext cx="8372192" cy="4888011"/>
          </a:xfrm>
        </p:spPr>
        <p:txBody>
          <a:bodyPr>
            <a:normAutofit fontScale="92500" lnSpcReduction="10000"/>
          </a:bodyPr>
          <a:lstStyle/>
          <a:p>
            <a:pPr algn="l">
              <a:lnSpc>
                <a:spcPct val="120000"/>
              </a:lnSpc>
              <a:spcBef>
                <a:spcPts val="0"/>
              </a:spcBef>
            </a:pPr>
            <a:r>
              <a:rPr lang="en-US" sz="1600" dirty="0">
                <a:solidFill>
                  <a:schemeClr val="tx1"/>
                </a:solidFill>
              </a:rPr>
              <a:t>1)  Absorption of solar EUV radiation by the upper atmosphere  —  </a:t>
            </a:r>
            <a:r>
              <a:rPr lang="en-US" sz="1600" b="1" dirty="0">
                <a:solidFill>
                  <a:schemeClr val="tx1"/>
                </a:solidFill>
              </a:rPr>
              <a:t>protects life on Earth</a:t>
            </a:r>
          </a:p>
          <a:p>
            <a:pPr algn="l">
              <a:lnSpc>
                <a:spcPct val="120000"/>
              </a:lnSpc>
              <a:spcBef>
                <a:spcPts val="0"/>
              </a:spcBef>
            </a:pPr>
            <a:endParaRPr lang="en-US" sz="900" b="1" dirty="0">
              <a:solidFill>
                <a:schemeClr val="tx1"/>
              </a:solidFill>
            </a:endParaRPr>
          </a:p>
          <a:p>
            <a:pPr algn="l">
              <a:lnSpc>
                <a:spcPct val="120000"/>
              </a:lnSpc>
              <a:spcBef>
                <a:spcPts val="0"/>
              </a:spcBef>
            </a:pPr>
            <a:r>
              <a:rPr lang="en-US" sz="1600" dirty="0">
                <a:solidFill>
                  <a:schemeClr val="tx1"/>
                </a:solidFill>
              </a:rPr>
              <a:t>2)  Ionospheric Density  --  </a:t>
            </a:r>
            <a:r>
              <a:rPr lang="en-US" sz="1600" b="1" dirty="0">
                <a:solidFill>
                  <a:schemeClr val="tx1"/>
                </a:solidFill>
              </a:rPr>
              <a:t>affects </a:t>
            </a:r>
            <a:r>
              <a:rPr lang="en-US" sz="1600" b="1" dirty="0" err="1">
                <a:solidFill>
                  <a:schemeClr val="tx1"/>
                </a:solidFill>
              </a:rPr>
              <a:t>radiowave</a:t>
            </a:r>
            <a:r>
              <a:rPr lang="en-US" sz="1600" b="1" dirty="0">
                <a:solidFill>
                  <a:schemeClr val="tx1"/>
                </a:solidFill>
              </a:rPr>
              <a:t> propagation </a:t>
            </a:r>
          </a:p>
          <a:p>
            <a:pPr algn="l">
              <a:lnSpc>
                <a:spcPct val="120000"/>
              </a:lnSpc>
              <a:spcBef>
                <a:spcPts val="0"/>
              </a:spcBef>
            </a:pPr>
            <a:endParaRPr lang="en-US" sz="900" b="1" dirty="0">
              <a:solidFill>
                <a:schemeClr val="tx1"/>
              </a:solidFill>
            </a:endParaRPr>
          </a:p>
          <a:p>
            <a:pPr algn="l">
              <a:lnSpc>
                <a:spcPct val="120000"/>
              </a:lnSpc>
              <a:spcBef>
                <a:spcPts val="0"/>
              </a:spcBef>
            </a:pPr>
            <a:r>
              <a:rPr lang="en-US" sz="1600" dirty="0">
                <a:solidFill>
                  <a:schemeClr val="tx1"/>
                </a:solidFill>
              </a:rPr>
              <a:t>3)  Ionospheric scintillations associated with ionospheric gradients and plasma depletions  —</a:t>
            </a:r>
            <a:r>
              <a:rPr lang="en-US" sz="1600" b="1" dirty="0">
                <a:solidFill>
                  <a:schemeClr val="tx1"/>
                </a:solidFill>
              </a:rPr>
              <a:t>  affects communications, navigation (e.g., GPS), radar, etc.</a:t>
            </a:r>
            <a:endParaRPr lang="en-US" sz="1600" dirty="0">
              <a:solidFill>
                <a:schemeClr val="tx1"/>
              </a:solidFill>
            </a:endParaRPr>
          </a:p>
          <a:p>
            <a:pPr algn="l">
              <a:lnSpc>
                <a:spcPct val="120000"/>
              </a:lnSpc>
              <a:spcBef>
                <a:spcPts val="0"/>
              </a:spcBef>
            </a:pPr>
            <a:endParaRPr lang="en-US" sz="1000" dirty="0">
              <a:solidFill>
                <a:schemeClr val="tx1"/>
              </a:solidFill>
            </a:endParaRPr>
          </a:p>
          <a:p>
            <a:pPr algn="l">
              <a:lnSpc>
                <a:spcPct val="120000"/>
              </a:lnSpc>
              <a:spcBef>
                <a:spcPts val="0"/>
              </a:spcBef>
            </a:pPr>
            <a:r>
              <a:rPr lang="en-US" sz="1600" dirty="0">
                <a:solidFill>
                  <a:schemeClr val="tx1"/>
                </a:solidFill>
              </a:rPr>
              <a:t>4)  Neutral density and its variations, gradients  —  </a:t>
            </a:r>
            <a:r>
              <a:rPr lang="en-US" sz="1600" b="1" dirty="0">
                <a:solidFill>
                  <a:schemeClr val="tx1"/>
                </a:solidFill>
              </a:rPr>
              <a:t>affects orbital drag and spacecraft attitude, affects meteoroids and other debris, “brakes” energetic particles</a:t>
            </a:r>
            <a:endParaRPr lang="en-US" sz="1600" dirty="0">
              <a:solidFill>
                <a:schemeClr val="tx1"/>
              </a:solidFill>
            </a:endParaRPr>
          </a:p>
          <a:p>
            <a:pPr algn="l">
              <a:lnSpc>
                <a:spcPct val="120000"/>
              </a:lnSpc>
              <a:spcBef>
                <a:spcPts val="0"/>
              </a:spcBef>
            </a:pPr>
            <a:endParaRPr lang="en-US" sz="1000" dirty="0">
              <a:solidFill>
                <a:schemeClr val="tx1"/>
              </a:solidFill>
            </a:endParaRPr>
          </a:p>
          <a:p>
            <a:pPr algn="l">
              <a:lnSpc>
                <a:spcPct val="120000"/>
              </a:lnSpc>
              <a:spcBef>
                <a:spcPts val="0"/>
              </a:spcBef>
            </a:pPr>
            <a:r>
              <a:rPr lang="en-US" sz="1600" dirty="0">
                <a:solidFill>
                  <a:schemeClr val="tx1"/>
                </a:solidFill>
              </a:rPr>
              <a:t>5)  Atomic oxygen in upper atmosphere  —  </a:t>
            </a:r>
            <a:r>
              <a:rPr lang="en-US" sz="1600" b="1" dirty="0">
                <a:solidFill>
                  <a:schemeClr val="tx1"/>
                </a:solidFill>
              </a:rPr>
              <a:t>erodes coatings, adversely effects satellites</a:t>
            </a:r>
          </a:p>
          <a:p>
            <a:pPr algn="l">
              <a:lnSpc>
                <a:spcPct val="120000"/>
              </a:lnSpc>
              <a:spcBef>
                <a:spcPts val="0"/>
              </a:spcBef>
            </a:pPr>
            <a:endParaRPr lang="en-US" sz="1000" dirty="0">
              <a:solidFill>
                <a:schemeClr val="tx1"/>
              </a:solidFill>
            </a:endParaRPr>
          </a:p>
          <a:p>
            <a:pPr algn="l">
              <a:lnSpc>
                <a:spcPct val="120000"/>
              </a:lnSpc>
              <a:spcBef>
                <a:spcPts val="0"/>
              </a:spcBef>
            </a:pPr>
            <a:r>
              <a:rPr lang="en-US" sz="1600" dirty="0">
                <a:solidFill>
                  <a:schemeClr val="tx1"/>
                </a:solidFill>
              </a:rPr>
              <a:t>6)  Energy inputs at high latitudes (electric fields, Joule heating, particle precipitation, etc.)  —  </a:t>
            </a:r>
            <a:r>
              <a:rPr lang="en-US" sz="1600" b="1" dirty="0">
                <a:solidFill>
                  <a:schemeClr val="tx1"/>
                </a:solidFill>
              </a:rPr>
              <a:t>moves plasma, drives winds that propagate to low latitudes affecting ionosphere, affects composition</a:t>
            </a:r>
            <a:endParaRPr lang="en-US" sz="1600" dirty="0">
              <a:solidFill>
                <a:schemeClr val="tx1"/>
              </a:solidFill>
            </a:endParaRPr>
          </a:p>
          <a:p>
            <a:pPr algn="l">
              <a:lnSpc>
                <a:spcPct val="120000"/>
              </a:lnSpc>
              <a:spcBef>
                <a:spcPts val="0"/>
              </a:spcBef>
            </a:pPr>
            <a:endParaRPr lang="en-US" sz="1000" dirty="0">
              <a:solidFill>
                <a:schemeClr val="tx1"/>
              </a:solidFill>
            </a:endParaRPr>
          </a:p>
          <a:p>
            <a:pPr algn="l">
              <a:lnSpc>
                <a:spcPct val="120000"/>
              </a:lnSpc>
              <a:spcBef>
                <a:spcPts val="0"/>
              </a:spcBef>
            </a:pPr>
            <a:r>
              <a:rPr lang="en-US" sz="1600" dirty="0">
                <a:solidFill>
                  <a:schemeClr val="tx1"/>
                </a:solidFill>
              </a:rPr>
              <a:t>7)  Upper atmosphere winds between 50 km to 600 km  —  </a:t>
            </a:r>
            <a:r>
              <a:rPr lang="en-US" sz="1600" b="1" dirty="0">
                <a:solidFill>
                  <a:schemeClr val="tx1"/>
                </a:solidFill>
              </a:rPr>
              <a:t>moves ionosphere, sets up electric fields, affects composition, distribution of aerosols, volcanic and other explosion material, exhaust…</a:t>
            </a:r>
            <a:endParaRPr lang="en-US" sz="1600" dirty="0">
              <a:solidFill>
                <a:schemeClr val="tx1"/>
              </a:solidFill>
            </a:endParaRPr>
          </a:p>
          <a:p>
            <a:pPr algn="l">
              <a:lnSpc>
                <a:spcPct val="120000"/>
              </a:lnSpc>
              <a:spcBef>
                <a:spcPts val="0"/>
              </a:spcBef>
            </a:pPr>
            <a:endParaRPr lang="en-US" sz="1000" dirty="0">
              <a:solidFill>
                <a:schemeClr val="tx1"/>
              </a:solidFill>
            </a:endParaRPr>
          </a:p>
          <a:p>
            <a:pPr algn="l">
              <a:lnSpc>
                <a:spcPct val="120000"/>
              </a:lnSpc>
              <a:spcBef>
                <a:spcPts val="0"/>
              </a:spcBef>
            </a:pPr>
            <a:r>
              <a:rPr lang="en-US" sz="1600" dirty="0">
                <a:solidFill>
                  <a:schemeClr val="tx1"/>
                </a:solidFill>
              </a:rPr>
              <a:t>8)  Geomagnetic induced currents (GIC) by high latitude magnetospheric coupling </a:t>
            </a:r>
            <a:r>
              <a:rPr lang="en-US" sz="1600" b="1" dirty="0">
                <a:solidFill>
                  <a:schemeClr val="tx1"/>
                </a:solidFill>
              </a:rPr>
              <a:t> —  affects power grids</a:t>
            </a:r>
            <a:endParaRPr lang="en-US" sz="16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4183717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CB7C77-3117-0442-8AD0-5AA216DE113F}"/>
              </a:ext>
            </a:extLst>
          </p:cNvPr>
          <p:cNvPicPr>
            <a:picLocks noChangeAspect="1"/>
          </p:cNvPicPr>
          <p:nvPr/>
        </p:nvPicPr>
        <p:blipFill>
          <a:blip r:embed="rId2"/>
          <a:stretch>
            <a:fillRect/>
          </a:stretch>
        </p:blipFill>
        <p:spPr>
          <a:xfrm>
            <a:off x="479877" y="377370"/>
            <a:ext cx="8037401" cy="6480630"/>
          </a:xfrm>
          <a:prstGeom prst="rect">
            <a:avLst/>
          </a:prstGeom>
          <a:solidFill>
            <a:schemeClr val="tx1"/>
          </a:solidFill>
        </p:spPr>
      </p:pic>
      <p:sp>
        <p:nvSpPr>
          <p:cNvPr id="3" name="TextBox 2">
            <a:extLst>
              <a:ext uri="{FF2B5EF4-FFF2-40B4-BE49-F238E27FC236}">
                <a16:creationId xmlns:a16="http://schemas.microsoft.com/office/drawing/2014/main" id="{7F2CFE58-3C8A-A441-BA86-B393C69EB616}"/>
              </a:ext>
            </a:extLst>
          </p:cNvPr>
          <p:cNvSpPr txBox="1"/>
          <p:nvPr/>
        </p:nvSpPr>
        <p:spPr>
          <a:xfrm>
            <a:off x="1030213" y="5388529"/>
            <a:ext cx="7087808" cy="954107"/>
          </a:xfrm>
          <a:prstGeom prst="rect">
            <a:avLst/>
          </a:prstGeom>
          <a:noFill/>
        </p:spPr>
        <p:txBody>
          <a:bodyPr wrap="square" rtlCol="0">
            <a:spAutoFit/>
          </a:bodyPr>
          <a:lstStyle/>
          <a:p>
            <a:pPr algn="ctr"/>
            <a:r>
              <a:rPr lang="en-US" sz="2800" dirty="0">
                <a:solidFill>
                  <a:schemeClr val="bg1"/>
                </a:solidFill>
                <a:latin typeface="Arial"/>
                <a:cs typeface="Arial"/>
              </a:rPr>
              <a:t>Graphic shows atmosphere extending to 1000 km</a:t>
            </a:r>
          </a:p>
        </p:txBody>
      </p:sp>
    </p:spTree>
    <p:extLst>
      <p:ext uri="{BB962C8B-B14F-4D97-AF65-F5344CB8AC3E}">
        <p14:creationId xmlns:p14="http://schemas.microsoft.com/office/powerpoint/2010/main" val="2906540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8642DD-E480-A043-8DF8-F8354D9EC167}"/>
              </a:ext>
            </a:extLst>
          </p:cNvPr>
          <p:cNvPicPr>
            <a:picLocks noChangeAspect="1"/>
          </p:cNvPicPr>
          <p:nvPr/>
        </p:nvPicPr>
        <p:blipFill>
          <a:blip r:embed="rId2"/>
          <a:stretch>
            <a:fillRect/>
          </a:stretch>
        </p:blipFill>
        <p:spPr>
          <a:xfrm>
            <a:off x="0" y="371475"/>
            <a:ext cx="9144000" cy="6486525"/>
          </a:xfrm>
          <a:prstGeom prst="rect">
            <a:avLst/>
          </a:prstGeom>
        </p:spPr>
      </p:pic>
      <p:sp>
        <p:nvSpPr>
          <p:cNvPr id="2" name="Rectangle 1">
            <a:extLst>
              <a:ext uri="{FF2B5EF4-FFF2-40B4-BE49-F238E27FC236}">
                <a16:creationId xmlns:a16="http://schemas.microsoft.com/office/drawing/2014/main" id="{E8498749-16A5-634C-875F-7A258234EEFA}"/>
              </a:ext>
            </a:extLst>
          </p:cNvPr>
          <p:cNvSpPr/>
          <p:nvPr/>
        </p:nvSpPr>
        <p:spPr>
          <a:xfrm>
            <a:off x="1966771" y="3428998"/>
            <a:ext cx="5457200" cy="400110"/>
          </a:xfrm>
          <a:prstGeom prst="rect">
            <a:avLst/>
          </a:prstGeom>
        </p:spPr>
        <p:txBody>
          <a:bodyPr wrap="none">
            <a:spAutoFit/>
          </a:bodyPr>
          <a:lstStyle/>
          <a:p>
            <a:pPr algn="ctr"/>
            <a:r>
              <a:rPr lang="en-US" sz="2000" dirty="0">
                <a:latin typeface="Arial" panose="020B0604020202020204" pitchFamily="34" charset="0"/>
                <a:cs typeface="Arial" panose="020B0604020202020204" pitchFamily="34" charset="0"/>
              </a:rPr>
              <a:t>EUV radiation absorbed in Upper Atmosphere!</a:t>
            </a:r>
          </a:p>
        </p:txBody>
      </p:sp>
    </p:spTree>
    <p:extLst>
      <p:ext uri="{BB962C8B-B14F-4D97-AF65-F5344CB8AC3E}">
        <p14:creationId xmlns:p14="http://schemas.microsoft.com/office/powerpoint/2010/main" val="302007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6C7C5F-6AF3-B34C-9F17-1A38EBB35F7E}"/>
              </a:ext>
            </a:extLst>
          </p:cNvPr>
          <p:cNvPicPr>
            <a:picLocks noChangeAspect="1"/>
          </p:cNvPicPr>
          <p:nvPr/>
        </p:nvPicPr>
        <p:blipFill>
          <a:blip r:embed="rId2"/>
          <a:stretch>
            <a:fillRect/>
          </a:stretch>
        </p:blipFill>
        <p:spPr>
          <a:xfrm>
            <a:off x="1856609" y="398511"/>
            <a:ext cx="5602857" cy="3895738"/>
          </a:xfrm>
          <a:prstGeom prst="rect">
            <a:avLst/>
          </a:prstGeom>
        </p:spPr>
      </p:pic>
      <p:pic>
        <p:nvPicPr>
          <p:cNvPr id="4" name="Picture 3">
            <a:extLst>
              <a:ext uri="{FF2B5EF4-FFF2-40B4-BE49-F238E27FC236}">
                <a16:creationId xmlns:a16="http://schemas.microsoft.com/office/drawing/2014/main" id="{E4C0E8BC-63FA-474B-A61C-7E89AEA5C55F}"/>
              </a:ext>
            </a:extLst>
          </p:cNvPr>
          <p:cNvPicPr>
            <a:picLocks noChangeAspect="1"/>
          </p:cNvPicPr>
          <p:nvPr/>
        </p:nvPicPr>
        <p:blipFill>
          <a:blip r:embed="rId3"/>
          <a:stretch>
            <a:fillRect/>
          </a:stretch>
        </p:blipFill>
        <p:spPr>
          <a:xfrm>
            <a:off x="1086065" y="3460338"/>
            <a:ext cx="6805031" cy="3628571"/>
          </a:xfrm>
          <a:prstGeom prst="rect">
            <a:avLst/>
          </a:prstGeom>
          <a:solidFill>
            <a:schemeClr val="bg1"/>
          </a:solidFill>
        </p:spPr>
      </p:pic>
      <p:sp>
        <p:nvSpPr>
          <p:cNvPr id="3" name="TextBox 2">
            <a:extLst>
              <a:ext uri="{FF2B5EF4-FFF2-40B4-BE49-F238E27FC236}">
                <a16:creationId xmlns:a16="http://schemas.microsoft.com/office/drawing/2014/main" id="{601B780F-6701-E144-B0FA-B9DFA725A902}"/>
              </a:ext>
            </a:extLst>
          </p:cNvPr>
          <p:cNvSpPr txBox="1"/>
          <p:nvPr/>
        </p:nvSpPr>
        <p:spPr>
          <a:xfrm>
            <a:off x="664519" y="2325719"/>
            <a:ext cx="7648121" cy="1323439"/>
          </a:xfrm>
          <a:prstGeom prst="rect">
            <a:avLst/>
          </a:prstGeom>
          <a:solidFill>
            <a:srgbClr val="90EBFD"/>
          </a:solidFill>
        </p:spPr>
        <p:txBody>
          <a:bodyPr wrap="square" rtlCol="0">
            <a:spAutoFit/>
          </a:bodyPr>
          <a:lstStyle/>
          <a:p>
            <a:pPr algn="ctr"/>
            <a:r>
              <a:rPr lang="en-US" sz="2000" dirty="0"/>
              <a:t>EUV radiation absorbed in Upper Atmosphere!</a:t>
            </a:r>
          </a:p>
          <a:p>
            <a:pPr marL="342900" indent="-342900" algn="ctr">
              <a:buFont typeface="Wingdings" pitchFamily="2" charset="2"/>
              <a:buChar char="à"/>
            </a:pPr>
            <a:r>
              <a:rPr lang="en-US" sz="2000" dirty="0">
                <a:sym typeface="Wingdings" pitchFamily="2" charset="2"/>
              </a:rPr>
              <a:t>Heats the upper atmosphere  (via dissociation of O</a:t>
            </a:r>
            <a:r>
              <a:rPr lang="en-US" sz="2000" baseline="-25000" dirty="0">
                <a:sym typeface="Wingdings" pitchFamily="2" charset="2"/>
              </a:rPr>
              <a:t>2</a:t>
            </a:r>
            <a:r>
              <a:rPr lang="en-US" sz="2000" dirty="0">
                <a:sym typeface="Wingdings" pitchFamily="2" charset="2"/>
              </a:rPr>
              <a:t>  O + O)</a:t>
            </a:r>
          </a:p>
          <a:p>
            <a:pPr algn="ctr"/>
            <a:r>
              <a:rPr lang="en-US" sz="2000" dirty="0">
                <a:sym typeface="Wingdings" pitchFamily="2" charset="2"/>
              </a:rPr>
              <a:t>  and thereby </a:t>
            </a:r>
            <a:r>
              <a:rPr lang="en-US" sz="2000" i="1" dirty="0">
                <a:solidFill>
                  <a:srgbClr val="002060"/>
                </a:solidFill>
                <a:sym typeface="Wingdings" pitchFamily="2" charset="2"/>
              </a:rPr>
              <a:t>sets it in motion</a:t>
            </a:r>
          </a:p>
          <a:p>
            <a:pPr marL="342900" indent="-342900" algn="ctr">
              <a:buFont typeface="Wingdings" pitchFamily="2" charset="2"/>
              <a:buChar char="à"/>
            </a:pPr>
            <a:r>
              <a:rPr lang="en-US" sz="2000" dirty="0">
                <a:sym typeface="Wingdings" pitchFamily="2" charset="2"/>
              </a:rPr>
              <a:t>Ionizes a small fraction</a:t>
            </a:r>
            <a:endParaRPr lang="en-US" sz="2000" dirty="0"/>
          </a:p>
        </p:txBody>
      </p:sp>
      <p:grpSp>
        <p:nvGrpSpPr>
          <p:cNvPr id="11" name="Group 10">
            <a:extLst>
              <a:ext uri="{FF2B5EF4-FFF2-40B4-BE49-F238E27FC236}">
                <a16:creationId xmlns:a16="http://schemas.microsoft.com/office/drawing/2014/main" id="{37037DC8-4E67-3545-B0A0-5E32FAAE6E84}"/>
              </a:ext>
            </a:extLst>
          </p:cNvPr>
          <p:cNvGrpSpPr/>
          <p:nvPr/>
        </p:nvGrpSpPr>
        <p:grpSpPr>
          <a:xfrm>
            <a:off x="3397250" y="4999701"/>
            <a:ext cx="4259942" cy="369332"/>
            <a:chOff x="3454400" y="4898571"/>
            <a:chExt cx="4259942" cy="369332"/>
          </a:xfrm>
        </p:grpSpPr>
        <p:sp>
          <p:nvSpPr>
            <p:cNvPr id="6" name="TextBox 5">
              <a:extLst>
                <a:ext uri="{FF2B5EF4-FFF2-40B4-BE49-F238E27FC236}">
                  <a16:creationId xmlns:a16="http://schemas.microsoft.com/office/drawing/2014/main" id="{220B44F0-555C-7C4D-8870-677E9A19E16E}"/>
                </a:ext>
              </a:extLst>
            </p:cNvPr>
            <p:cNvSpPr txBox="1"/>
            <p:nvPr/>
          </p:nvSpPr>
          <p:spPr>
            <a:xfrm>
              <a:off x="4579257" y="4898571"/>
              <a:ext cx="3135085" cy="369332"/>
            </a:xfrm>
            <a:prstGeom prst="rect">
              <a:avLst/>
            </a:prstGeom>
            <a:solidFill>
              <a:schemeClr val="bg1"/>
            </a:solid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Key Space Weather Effect!</a:t>
              </a:r>
            </a:p>
          </p:txBody>
        </p:sp>
        <p:cxnSp>
          <p:nvCxnSpPr>
            <p:cNvPr id="8" name="Straight Arrow Connector 7">
              <a:extLst>
                <a:ext uri="{FF2B5EF4-FFF2-40B4-BE49-F238E27FC236}">
                  <a16:creationId xmlns:a16="http://schemas.microsoft.com/office/drawing/2014/main" id="{64FF9808-658C-C545-ADD4-4DE3B06B7F77}"/>
                </a:ext>
              </a:extLst>
            </p:cNvPr>
            <p:cNvCxnSpPr>
              <a:cxnSpLocks/>
              <a:stCxn id="6" idx="1"/>
            </p:cNvCxnSpPr>
            <p:nvPr/>
          </p:nvCxnSpPr>
          <p:spPr>
            <a:xfrm flipH="1" flipV="1">
              <a:off x="3454400" y="4993111"/>
              <a:ext cx="1124857" cy="9012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9638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WBootcam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Bootcamp" id="{946F70B4-CA45-E948-9A17-032724E6772E}" vid="{6993E403-3612-5047-A199-A2BDDAA2B8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SWBootcamp</Template>
  <TotalTime>19</TotalTime>
  <Words>2110</Words>
  <Application>Microsoft Macintosh PowerPoint</Application>
  <PresentationFormat>On-screen Show (4:3)</PresentationFormat>
  <Paragraphs>300</Paragraphs>
  <Slides>68</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68</vt:i4>
      </vt:variant>
    </vt:vector>
  </HeadingPairs>
  <TitlesOfParts>
    <vt:vector size="77" baseType="lpstr">
      <vt:lpstr>ＭＳ Ｐゴシック</vt:lpstr>
      <vt:lpstr>Arial</vt:lpstr>
      <vt:lpstr>Arial Black</vt:lpstr>
      <vt:lpstr>Calibri</vt:lpstr>
      <vt:lpstr>Roboto</vt:lpstr>
      <vt:lpstr>Symbol</vt:lpstr>
      <vt:lpstr>Times New Roman</vt:lpstr>
      <vt:lpstr>Wingdings</vt:lpstr>
      <vt:lpstr>SWBootcamp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Arecibo Observatory </vt:lpstr>
      <vt:lpstr>PowerPoint Presentation</vt:lpstr>
      <vt:lpstr>PowerPoint Presentation</vt:lpstr>
      <vt:lpstr>PowerPoint Presentation</vt:lpstr>
      <vt:lpstr>PowerPoint Presentation</vt:lpstr>
      <vt:lpstr>PowerPoint Presentation</vt:lpstr>
      <vt:lpstr>Jicamarca Radio Observatory, Peru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Communications/Navigation Outage Forecast System Satellite  (C/NOFS) designed and built to study equatorial scintillation    a space weather satellite!</vt:lpstr>
      <vt:lpstr>PowerPoint Presentation</vt:lpstr>
      <vt:lpstr>PowerPoint Presentation</vt:lpstr>
      <vt:lpstr>PowerPoint Presentation</vt:lpstr>
      <vt:lpstr>PowerPoint Presentation</vt:lpstr>
      <vt:lpstr>PowerPoint Presentation</vt:lpstr>
      <vt:lpstr>Evidence of 400-500 km “Undulations” Below F-peak   Shears in the “Background” Zonal E x B Drifts suggest Kelvin-Helmholtz Instability Seeds Spread-F Depletions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 Latitude Upper Atmosphere shows strong neutral density variations associated with the cusp, aurora… </vt:lpstr>
      <vt:lpstr>PowerPoint Presentation</vt:lpstr>
      <vt:lpstr>PowerPoint Presentation</vt:lpstr>
      <vt:lpstr>PowerPoint Presentation</vt:lpstr>
      <vt:lpstr>PowerPoint Presentation</vt:lpstr>
      <vt:lpstr>Earth’s Upper Atmosphere is thrust into motion by the magnetosphere! See in particular In particular, notice effects of Geomagnetic Storms!</vt:lpstr>
      <vt:lpstr>PowerPoint Presentation</vt:lpstr>
      <vt:lpstr>PowerPoint Presentation</vt:lpstr>
      <vt:lpstr>PowerPoint Presentation</vt:lpstr>
      <vt:lpstr>During magnetic storms, the low latitude ionosphere often rises above 840 km (as shown by DMSP satellites)</vt:lpstr>
      <vt:lpstr>PowerPoint Presentation</vt:lpstr>
      <vt:lpstr>PowerPoint Presentation</vt:lpstr>
      <vt:lpstr>Ionosphere/Upper Atmosphere   --   Key Space Weather Processes</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Pfaff</dc:creator>
  <cp:lastModifiedBy>Robert Pfaff</cp:lastModifiedBy>
  <cp:revision>11</cp:revision>
  <dcterms:created xsi:type="dcterms:W3CDTF">2018-06-05T23:50:04Z</dcterms:created>
  <dcterms:modified xsi:type="dcterms:W3CDTF">2018-06-06T00:09:11Z</dcterms:modified>
</cp:coreProperties>
</file>