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4"/>
  </p:notesMasterIdLst>
  <p:handoutMasterIdLst>
    <p:handoutMasterId r:id="rId25"/>
  </p:handoutMasterIdLst>
  <p:sldIdLst>
    <p:sldId id="330" r:id="rId2"/>
    <p:sldId id="336" r:id="rId3"/>
    <p:sldId id="353" r:id="rId4"/>
    <p:sldId id="352" r:id="rId5"/>
    <p:sldId id="343" r:id="rId6"/>
    <p:sldId id="323" r:id="rId7"/>
    <p:sldId id="332" r:id="rId8"/>
    <p:sldId id="337" r:id="rId9"/>
    <p:sldId id="338" r:id="rId10"/>
    <p:sldId id="351" r:id="rId11"/>
    <p:sldId id="340" r:id="rId12"/>
    <p:sldId id="341" r:id="rId13"/>
    <p:sldId id="360" r:id="rId14"/>
    <p:sldId id="361" r:id="rId15"/>
    <p:sldId id="346" r:id="rId16"/>
    <p:sldId id="347" r:id="rId17"/>
    <p:sldId id="354" r:id="rId18"/>
    <p:sldId id="355" r:id="rId19"/>
    <p:sldId id="356" r:id="rId20"/>
    <p:sldId id="357" r:id="rId21"/>
    <p:sldId id="358" r:id="rId22"/>
    <p:sldId id="359" r:id="rId23"/>
  </p:sldIdLst>
  <p:sldSz cx="9144000" cy="6858000" type="screen4x3"/>
  <p:notesSz cx="6858000" cy="9180513"/>
  <p:defaultTextStyle>
    <a:defPPr>
      <a:defRPr lang="en-GB"/>
    </a:defPPr>
    <a:lvl1pPr algn="l" defTabSz="457200" rtl="0" eaLnBrk="0" fontAlgn="base" hangingPunct="0">
      <a:lnSpc>
        <a:spcPct val="93000"/>
      </a:lnSpc>
      <a:spcBef>
        <a:spcPct val="0"/>
      </a:spcBef>
      <a:spcAft>
        <a:spcPct val="0"/>
      </a:spcAft>
      <a:buClr>
        <a:srgbClr val="000000"/>
      </a:buClr>
      <a:buSzPct val="100000"/>
      <a:buFont typeface="Times New Roman" pitchFamily="-110" charset="0"/>
      <a:defRPr kern="1200">
        <a:solidFill>
          <a:schemeClr val="tx1"/>
        </a:solidFill>
        <a:latin typeface="Helvetica" pitchFamily="-110" charset="0"/>
        <a:ea typeface="+mn-ea"/>
        <a:cs typeface="+mn-cs"/>
      </a:defRPr>
    </a:lvl1pPr>
    <a:lvl2pPr marL="457200" algn="l" defTabSz="457200" rtl="0" eaLnBrk="0" fontAlgn="base" hangingPunct="0">
      <a:lnSpc>
        <a:spcPct val="93000"/>
      </a:lnSpc>
      <a:spcBef>
        <a:spcPct val="0"/>
      </a:spcBef>
      <a:spcAft>
        <a:spcPct val="0"/>
      </a:spcAft>
      <a:buClr>
        <a:srgbClr val="000000"/>
      </a:buClr>
      <a:buSzPct val="100000"/>
      <a:buFont typeface="Times New Roman" pitchFamily="-110" charset="0"/>
      <a:defRPr kern="1200">
        <a:solidFill>
          <a:schemeClr val="tx1"/>
        </a:solidFill>
        <a:latin typeface="Helvetica" pitchFamily="-110" charset="0"/>
        <a:ea typeface="+mn-ea"/>
        <a:cs typeface="+mn-cs"/>
      </a:defRPr>
    </a:lvl2pPr>
    <a:lvl3pPr marL="914400" algn="l" defTabSz="457200" rtl="0" eaLnBrk="0" fontAlgn="base" hangingPunct="0">
      <a:lnSpc>
        <a:spcPct val="93000"/>
      </a:lnSpc>
      <a:spcBef>
        <a:spcPct val="0"/>
      </a:spcBef>
      <a:spcAft>
        <a:spcPct val="0"/>
      </a:spcAft>
      <a:buClr>
        <a:srgbClr val="000000"/>
      </a:buClr>
      <a:buSzPct val="100000"/>
      <a:buFont typeface="Times New Roman" pitchFamily="-110" charset="0"/>
      <a:defRPr kern="1200">
        <a:solidFill>
          <a:schemeClr val="tx1"/>
        </a:solidFill>
        <a:latin typeface="Helvetica" pitchFamily="-110" charset="0"/>
        <a:ea typeface="+mn-ea"/>
        <a:cs typeface="+mn-cs"/>
      </a:defRPr>
    </a:lvl3pPr>
    <a:lvl4pPr marL="1371600" algn="l" defTabSz="457200" rtl="0" eaLnBrk="0" fontAlgn="base" hangingPunct="0">
      <a:lnSpc>
        <a:spcPct val="93000"/>
      </a:lnSpc>
      <a:spcBef>
        <a:spcPct val="0"/>
      </a:spcBef>
      <a:spcAft>
        <a:spcPct val="0"/>
      </a:spcAft>
      <a:buClr>
        <a:srgbClr val="000000"/>
      </a:buClr>
      <a:buSzPct val="100000"/>
      <a:buFont typeface="Times New Roman" pitchFamily="-110" charset="0"/>
      <a:defRPr kern="1200">
        <a:solidFill>
          <a:schemeClr val="tx1"/>
        </a:solidFill>
        <a:latin typeface="Helvetica" pitchFamily="-110" charset="0"/>
        <a:ea typeface="+mn-ea"/>
        <a:cs typeface="+mn-cs"/>
      </a:defRPr>
    </a:lvl4pPr>
    <a:lvl5pPr marL="1828800" algn="l" defTabSz="457200" rtl="0" eaLnBrk="0" fontAlgn="base" hangingPunct="0">
      <a:lnSpc>
        <a:spcPct val="93000"/>
      </a:lnSpc>
      <a:spcBef>
        <a:spcPct val="0"/>
      </a:spcBef>
      <a:spcAft>
        <a:spcPct val="0"/>
      </a:spcAft>
      <a:buClr>
        <a:srgbClr val="000000"/>
      </a:buClr>
      <a:buSzPct val="100000"/>
      <a:buFont typeface="Times New Roman" pitchFamily="-110" charset="0"/>
      <a:defRPr kern="1200">
        <a:solidFill>
          <a:schemeClr val="tx1"/>
        </a:solidFill>
        <a:latin typeface="Helvetica" pitchFamily="-110" charset="0"/>
        <a:ea typeface="+mn-ea"/>
        <a:cs typeface="+mn-cs"/>
      </a:defRPr>
    </a:lvl5pPr>
    <a:lvl6pPr marL="2286000" algn="l" defTabSz="457200" rtl="0" eaLnBrk="1" latinLnBrk="0" hangingPunct="1">
      <a:defRPr kern="1200">
        <a:solidFill>
          <a:schemeClr val="tx1"/>
        </a:solidFill>
        <a:latin typeface="Helvetica" pitchFamily="-110" charset="0"/>
        <a:ea typeface="+mn-ea"/>
        <a:cs typeface="+mn-cs"/>
      </a:defRPr>
    </a:lvl6pPr>
    <a:lvl7pPr marL="2743200" algn="l" defTabSz="457200" rtl="0" eaLnBrk="1" latinLnBrk="0" hangingPunct="1">
      <a:defRPr kern="1200">
        <a:solidFill>
          <a:schemeClr val="tx1"/>
        </a:solidFill>
        <a:latin typeface="Helvetica" pitchFamily="-110" charset="0"/>
        <a:ea typeface="+mn-ea"/>
        <a:cs typeface="+mn-cs"/>
      </a:defRPr>
    </a:lvl7pPr>
    <a:lvl8pPr marL="3200400" algn="l" defTabSz="457200" rtl="0" eaLnBrk="1" latinLnBrk="0" hangingPunct="1">
      <a:defRPr kern="1200">
        <a:solidFill>
          <a:schemeClr val="tx1"/>
        </a:solidFill>
        <a:latin typeface="Helvetica" pitchFamily="-110" charset="0"/>
        <a:ea typeface="+mn-ea"/>
        <a:cs typeface="+mn-cs"/>
      </a:defRPr>
    </a:lvl8pPr>
    <a:lvl9pPr marL="3657600" algn="l" defTabSz="457200" rtl="0" eaLnBrk="1" latinLnBrk="0" hangingPunct="1">
      <a:defRPr kern="1200">
        <a:solidFill>
          <a:schemeClr val="tx1"/>
        </a:solidFill>
        <a:latin typeface="Helvetica" pitchFamily="-11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FC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22" autoAdjust="0"/>
  </p:normalViewPr>
  <p:slideViewPr>
    <p:cSldViewPr>
      <p:cViewPr>
        <p:scale>
          <a:sx n="100" d="100"/>
          <a:sy n="100" d="100"/>
        </p:scale>
        <p:origin x="-1552" y="-13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106" d="100"/>
          <a:sy n="106" d="100"/>
        </p:scale>
        <p:origin x="-34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emf"/><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buFont typeface="Times New Roman" pitchFamily="1" charset="0"/>
              <a:buNone/>
              <a:defRPr sz="1200">
                <a:latin typeface="Helvetica" pitchFamily="1"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buFont typeface="Times New Roman" pitchFamily="1" charset="0"/>
              <a:buNone/>
              <a:defRPr sz="1200">
                <a:latin typeface="Helvetica" pitchFamily="1" charset="0"/>
              </a:defRPr>
            </a:lvl1pPr>
          </a:lstStyle>
          <a:p>
            <a:pPr>
              <a:defRPr/>
            </a:pPr>
            <a:fld id="{069750AF-7FB6-4746-BE1B-45D6BF95A31C}" type="datetime1">
              <a:rPr lang="en-US"/>
              <a:pPr>
                <a:defRPr/>
              </a:pPr>
              <a:t>6/3/16</a:t>
            </a:fld>
            <a:endParaRPr lang="en-US"/>
          </a:p>
        </p:txBody>
      </p:sp>
      <p:sp>
        <p:nvSpPr>
          <p:cNvPr id="4" name="Footer Placeholder 3"/>
          <p:cNvSpPr>
            <a:spLocks noGrp="1"/>
          </p:cNvSpPr>
          <p:nvPr>
            <p:ph type="ftr" sz="quarter" idx="2"/>
          </p:nvPr>
        </p:nvSpPr>
        <p:spPr>
          <a:xfrm>
            <a:off x="0" y="8720138"/>
            <a:ext cx="2971800" cy="458787"/>
          </a:xfrm>
          <a:prstGeom prst="rect">
            <a:avLst/>
          </a:prstGeom>
        </p:spPr>
        <p:txBody>
          <a:bodyPr vert="horz" wrap="square" lIns="91440" tIns="45720" rIns="91440" bIns="45720" numCol="1" anchor="b" anchorCtr="0" compatLnSpc="1">
            <a:prstTxWarp prst="textNoShape">
              <a:avLst/>
            </a:prstTxWarp>
          </a:bodyPr>
          <a:lstStyle>
            <a:lvl1pPr>
              <a:buFont typeface="Times New Roman" pitchFamily="1" charset="0"/>
              <a:buNone/>
              <a:defRPr sz="1200">
                <a:latin typeface="Helvetica" pitchFamily="1" charset="0"/>
              </a:defRPr>
            </a:lvl1pPr>
          </a:lstStyle>
          <a:p>
            <a:pPr>
              <a:defRPr/>
            </a:pPr>
            <a:endParaRPr lang="en-US"/>
          </a:p>
        </p:txBody>
      </p:sp>
      <p:sp>
        <p:nvSpPr>
          <p:cNvPr id="5" name="Slide Number Placeholder 4"/>
          <p:cNvSpPr>
            <a:spLocks noGrp="1"/>
          </p:cNvSpPr>
          <p:nvPr>
            <p:ph type="sldNum" sz="quarter" idx="3"/>
          </p:nvPr>
        </p:nvSpPr>
        <p:spPr>
          <a:xfrm>
            <a:off x="3884613" y="8720138"/>
            <a:ext cx="2971800" cy="458787"/>
          </a:xfrm>
          <a:prstGeom prst="rect">
            <a:avLst/>
          </a:prstGeom>
        </p:spPr>
        <p:txBody>
          <a:bodyPr vert="horz" wrap="square" lIns="91440" tIns="45720" rIns="91440" bIns="45720" numCol="1" anchor="b" anchorCtr="0" compatLnSpc="1">
            <a:prstTxWarp prst="textNoShape">
              <a:avLst/>
            </a:prstTxWarp>
          </a:bodyPr>
          <a:lstStyle>
            <a:lvl1pPr algn="r">
              <a:buFont typeface="Times New Roman" pitchFamily="1" charset="0"/>
              <a:buNone/>
              <a:defRPr sz="1200">
                <a:latin typeface="Helvetica" pitchFamily="1" charset="0"/>
              </a:defRPr>
            </a:lvl1pPr>
          </a:lstStyle>
          <a:p>
            <a:pPr>
              <a:defRPr/>
            </a:pPr>
            <a:fld id="{E81E41A8-17A7-6D4B-845A-92907AF23881}" type="slidenum">
              <a:rPr lang="en-US"/>
              <a:pPr>
                <a:defRPr/>
              </a:pPr>
              <a:t>‹#›</a:t>
            </a:fld>
            <a:endParaRPr lang="en-US"/>
          </a:p>
        </p:txBody>
      </p:sp>
    </p:spTree>
    <p:extLst>
      <p:ext uri="{BB962C8B-B14F-4D97-AF65-F5344CB8AC3E}">
        <p14:creationId xmlns:p14="http://schemas.microsoft.com/office/powerpoint/2010/main" val="37518707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80513"/>
          </a:xfrm>
          <a:prstGeom prst="roundRect">
            <a:avLst>
              <a:gd name="adj" fmla="val 23"/>
            </a:avLst>
          </a:prstGeom>
          <a:solidFill>
            <a:srgbClr val="FFFFFF"/>
          </a:solidFill>
          <a:ln w="9360">
            <a:noFill/>
            <a:miter lim="800000"/>
            <a:headEnd/>
            <a:tailEnd/>
          </a:ln>
          <a:effectLst/>
        </p:spPr>
        <p:txBody>
          <a:bodyPr wrap="none" anchor="ctr">
            <a:prstTxWarp prst="textNoShape">
              <a:avLst/>
            </a:prstTxWarp>
          </a:bodyPr>
          <a:lstStyle/>
          <a:p>
            <a:pPr>
              <a:buFont typeface="Times New Roman" pitchFamily="1" charset="0"/>
              <a:buNone/>
              <a:defRPr/>
            </a:pPr>
            <a:endParaRPr lang="en-US">
              <a:latin typeface="Helvetica" pitchFamily="1" charset="0"/>
            </a:endParaRPr>
          </a:p>
        </p:txBody>
      </p:sp>
      <p:sp>
        <p:nvSpPr>
          <p:cNvPr id="2050" name="AutoShape 2"/>
          <p:cNvSpPr>
            <a:spLocks noChangeArrowheads="1"/>
          </p:cNvSpPr>
          <p:nvPr/>
        </p:nvSpPr>
        <p:spPr bwMode="auto">
          <a:xfrm>
            <a:off x="0" y="0"/>
            <a:ext cx="6858000" cy="9180513"/>
          </a:xfrm>
          <a:prstGeom prst="roundRect">
            <a:avLst>
              <a:gd name="adj" fmla="val 23"/>
            </a:avLst>
          </a:prstGeom>
          <a:solidFill>
            <a:srgbClr val="FFFFFF"/>
          </a:solidFill>
          <a:ln w="9525">
            <a:noFill/>
            <a:round/>
            <a:headEnd/>
            <a:tailEnd/>
          </a:ln>
          <a:effectLst/>
        </p:spPr>
        <p:txBody>
          <a:bodyPr wrap="none" anchor="ctr">
            <a:prstTxWarp prst="textNoShape">
              <a:avLst/>
            </a:prstTxWarp>
          </a:bodyPr>
          <a:lstStyle/>
          <a:p>
            <a:pPr>
              <a:buFont typeface="Times New Roman" pitchFamily="1" charset="0"/>
              <a:buNone/>
              <a:defRPr/>
            </a:pPr>
            <a:endParaRPr lang="en-US">
              <a:latin typeface="Helvetica" pitchFamily="1" charset="0"/>
            </a:endParaRPr>
          </a:p>
        </p:txBody>
      </p:sp>
      <p:sp>
        <p:nvSpPr>
          <p:cNvPr id="2051" name="AutoShape 3"/>
          <p:cNvSpPr>
            <a:spLocks noChangeArrowheads="1"/>
          </p:cNvSpPr>
          <p:nvPr/>
        </p:nvSpPr>
        <p:spPr bwMode="auto">
          <a:xfrm>
            <a:off x="0" y="0"/>
            <a:ext cx="6858000" cy="9180513"/>
          </a:xfrm>
          <a:prstGeom prst="roundRect">
            <a:avLst>
              <a:gd name="adj" fmla="val 23"/>
            </a:avLst>
          </a:prstGeom>
          <a:solidFill>
            <a:srgbClr val="FFFFFF"/>
          </a:solidFill>
          <a:ln w="9525">
            <a:noFill/>
            <a:round/>
            <a:headEnd/>
            <a:tailEnd/>
          </a:ln>
          <a:effectLst/>
        </p:spPr>
        <p:txBody>
          <a:bodyPr wrap="none" anchor="ctr">
            <a:prstTxWarp prst="textNoShape">
              <a:avLst/>
            </a:prstTxWarp>
          </a:bodyPr>
          <a:lstStyle/>
          <a:p>
            <a:pPr>
              <a:buFont typeface="Times New Roman" pitchFamily="1" charset="0"/>
              <a:buNone/>
              <a:defRPr/>
            </a:pPr>
            <a:endParaRPr lang="en-US">
              <a:latin typeface="Helvetica" pitchFamily="1" charset="0"/>
            </a:endParaRPr>
          </a:p>
        </p:txBody>
      </p:sp>
      <p:sp>
        <p:nvSpPr>
          <p:cNvPr id="2052" name="Rectangle 4"/>
          <p:cNvSpPr>
            <a:spLocks noGrp="1" noChangeArrowheads="1"/>
          </p:cNvSpPr>
          <p:nvPr>
            <p:ph type="hdr"/>
          </p:nvPr>
        </p:nvSpPr>
        <p:spPr bwMode="auto">
          <a:xfrm>
            <a:off x="0" y="0"/>
            <a:ext cx="2967038" cy="455613"/>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lvl1pPr>
              <a:lnSpc>
                <a:spcPct val="100000"/>
              </a:lnSpc>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 charset="0"/>
              </a:defRPr>
            </a:lvl1pPr>
          </a:lstStyle>
          <a:p>
            <a:pPr>
              <a:defRPr/>
            </a:pPr>
            <a:endParaRPr lang="en-US"/>
          </a:p>
        </p:txBody>
      </p:sp>
      <p:sp>
        <p:nvSpPr>
          <p:cNvPr id="2053" name="Rectangle 5"/>
          <p:cNvSpPr>
            <a:spLocks noGrp="1" noChangeArrowheads="1"/>
          </p:cNvSpPr>
          <p:nvPr>
            <p:ph type="dt"/>
          </p:nvPr>
        </p:nvSpPr>
        <p:spPr bwMode="auto">
          <a:xfrm>
            <a:off x="3886200" y="0"/>
            <a:ext cx="2967038" cy="455613"/>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lvl1pPr algn="r">
              <a:lnSpc>
                <a:spcPct val="100000"/>
              </a:lnSpc>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 charset="0"/>
              </a:defRPr>
            </a:lvl1pPr>
          </a:lstStyle>
          <a:p>
            <a:pPr>
              <a:defRPr/>
            </a:pPr>
            <a:endParaRPr lang="en-US"/>
          </a:p>
        </p:txBody>
      </p:sp>
      <p:sp>
        <p:nvSpPr>
          <p:cNvPr id="15367" name="Rectangle 6"/>
          <p:cNvSpPr>
            <a:spLocks noGrp="1" noRot="1" noChangeAspect="1" noChangeArrowheads="1"/>
          </p:cNvSpPr>
          <p:nvPr>
            <p:ph type="sldImg"/>
          </p:nvPr>
        </p:nvSpPr>
        <p:spPr bwMode="auto">
          <a:xfrm>
            <a:off x="1136650" y="688975"/>
            <a:ext cx="4584700" cy="3436938"/>
          </a:xfrm>
          <a:prstGeom prst="rect">
            <a:avLst/>
          </a:prstGeom>
          <a:solidFill>
            <a:srgbClr val="FFFFFF"/>
          </a:solidFill>
          <a:ln w="9360">
            <a:solidFill>
              <a:srgbClr val="000000"/>
            </a:solidFill>
            <a:miter lim="800000"/>
            <a:headEnd/>
            <a:tailEnd/>
          </a:ln>
        </p:spPr>
      </p:sp>
      <p:sp>
        <p:nvSpPr>
          <p:cNvPr id="2055" name="Rectangle 7"/>
          <p:cNvSpPr>
            <a:spLocks noGrp="1" noChangeArrowheads="1"/>
          </p:cNvSpPr>
          <p:nvPr>
            <p:ph type="body"/>
          </p:nvPr>
        </p:nvSpPr>
        <p:spPr bwMode="auto">
          <a:xfrm>
            <a:off x="914400" y="4360863"/>
            <a:ext cx="5024438" cy="4125912"/>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p>
            <a:pPr lvl="0"/>
            <a:endParaRPr lang="en-US" noProof="0"/>
          </a:p>
        </p:txBody>
      </p:sp>
      <p:sp>
        <p:nvSpPr>
          <p:cNvPr id="2056" name="Rectangle 8"/>
          <p:cNvSpPr>
            <a:spLocks noGrp="1" noChangeArrowheads="1"/>
          </p:cNvSpPr>
          <p:nvPr>
            <p:ph type="ftr"/>
          </p:nvPr>
        </p:nvSpPr>
        <p:spPr bwMode="auto">
          <a:xfrm>
            <a:off x="0" y="8721725"/>
            <a:ext cx="2967038" cy="455613"/>
          </a:xfrm>
          <a:prstGeom prst="rect">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lnSpc>
                <a:spcPct val="100000"/>
              </a:lnSpc>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 charset="0"/>
              </a:defRPr>
            </a:lvl1pPr>
          </a:lstStyle>
          <a:p>
            <a:pPr>
              <a:defRPr/>
            </a:pPr>
            <a:endParaRPr lang="en-US"/>
          </a:p>
        </p:txBody>
      </p:sp>
      <p:sp>
        <p:nvSpPr>
          <p:cNvPr id="2057" name="Rectangle 9"/>
          <p:cNvSpPr>
            <a:spLocks noGrp="1" noChangeArrowheads="1"/>
          </p:cNvSpPr>
          <p:nvPr>
            <p:ph type="sldNum"/>
          </p:nvPr>
        </p:nvSpPr>
        <p:spPr bwMode="auto">
          <a:xfrm>
            <a:off x="3886200" y="8721725"/>
            <a:ext cx="2967038" cy="455613"/>
          </a:xfrm>
          <a:prstGeom prst="rect">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lgn="r">
              <a:lnSpc>
                <a:spcPct val="100000"/>
              </a:lnSpc>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 charset="0"/>
              </a:defRPr>
            </a:lvl1pPr>
          </a:lstStyle>
          <a:p>
            <a:pPr>
              <a:defRPr/>
            </a:pPr>
            <a:fld id="{E368D930-5F09-754D-BB6A-FA6549CCFE57}" type="slidenum">
              <a:rPr lang="en-GB"/>
              <a:pPr>
                <a:defRPr/>
              </a:pPr>
              <a:t>‹#›</a:t>
            </a:fld>
            <a:endParaRPr lang="en-GB"/>
          </a:p>
        </p:txBody>
      </p:sp>
    </p:spTree>
    <p:extLst>
      <p:ext uri="{BB962C8B-B14F-4D97-AF65-F5344CB8AC3E}">
        <p14:creationId xmlns:p14="http://schemas.microsoft.com/office/powerpoint/2010/main" val="263671485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buClr>
        <a:srgbClr val="000000"/>
      </a:buClr>
      <a:buSzPct val="100000"/>
      <a:buFont typeface="Times New Roman" pitchFamily="-110" charset="0"/>
      <a:defRPr sz="1200" kern="1200">
        <a:solidFill>
          <a:srgbClr val="000000"/>
        </a:solidFill>
        <a:latin typeface="Times New Roman" charset="0"/>
        <a:ea typeface="ＭＳ Ｐゴシック" pitchFamily="-65" charset="-128"/>
        <a:cs typeface="ＭＳ Ｐゴシック" pitchFamily="-65" charset="-128"/>
      </a:defRPr>
    </a:lvl1pPr>
    <a:lvl2pPr marL="37931725" indent="-37474525" algn="l" defTabSz="457200" rtl="0" eaLnBrk="0" fontAlgn="base" hangingPunct="0">
      <a:spcBef>
        <a:spcPct val="30000"/>
      </a:spcBef>
      <a:spcAft>
        <a:spcPct val="0"/>
      </a:spcAft>
      <a:buClr>
        <a:srgbClr val="000000"/>
      </a:buClr>
      <a:buSzPct val="100000"/>
      <a:buFont typeface="Times New Roman" pitchFamily="-110"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p:cNvSpPr>
            <a:spLocks noGrp="1" noChangeArrowheads="1"/>
          </p:cNvSpPr>
          <p:nvPr>
            <p:ph type="sldNum" sz="quarter"/>
          </p:nvPr>
        </p:nvSpPr>
        <p:spPr>
          <a:noFill/>
        </p:spPr>
        <p:txBody>
          <a:bodyPr/>
          <a:lstStyle/>
          <a:p>
            <a:pPr>
              <a:buFont typeface="Times New Roman" pitchFamily="-110" charset="0"/>
              <a:buNone/>
            </a:pPr>
            <a:fld id="{73466078-EC6B-1F43-8F15-46BB52A615CF}" type="slidenum">
              <a:rPr lang="en-GB">
                <a:latin typeface="Times New Roman" pitchFamily="-110" charset="0"/>
              </a:rPr>
              <a:pPr>
                <a:buFont typeface="Times New Roman" pitchFamily="-110" charset="0"/>
                <a:buNone/>
              </a:pPr>
              <a:t>1</a:t>
            </a:fld>
            <a:endParaRPr lang="en-GB">
              <a:latin typeface="Times New Roman" pitchFamily="-110" charset="0"/>
            </a:endParaRPr>
          </a:p>
        </p:txBody>
      </p:sp>
      <p:sp>
        <p:nvSpPr>
          <p:cNvPr id="17411" name="Text Box 1"/>
          <p:cNvSpPr txBox="1">
            <a:spLocks noChangeArrowheads="1"/>
          </p:cNvSpPr>
          <p:nvPr/>
        </p:nvSpPr>
        <p:spPr bwMode="auto">
          <a:xfrm>
            <a:off x="1136650" y="688975"/>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7412" name="Text Box 2"/>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In this presentation we will make an introduction to the </a:t>
            </a:r>
          </a:p>
          <a:p>
            <a:r>
              <a:rPr lang="en-US" dirty="0" smtClean="0">
                <a:latin typeface="Times New Roman" pitchFamily="-110" charset="0"/>
                <a:ea typeface="ＭＳ Ｐゴシック" pitchFamily="-110" charset="-128"/>
                <a:cs typeface="ＭＳ Ｐゴシック" pitchFamily="-110" charset="-128"/>
              </a:rPr>
              <a:t>WSA-ENLIL Cone model, used at SWRC to model propagation </a:t>
            </a:r>
          </a:p>
          <a:p>
            <a:r>
              <a:rPr lang="en-US" dirty="0" smtClean="0">
                <a:latin typeface="Times New Roman" pitchFamily="-110" charset="0"/>
                <a:ea typeface="ＭＳ Ｐゴシック" pitchFamily="-110" charset="-128"/>
                <a:cs typeface="ＭＳ Ｐゴシック" pitchFamily="-110" charset="-128"/>
              </a:rPr>
              <a:t>of coronal mass ejections (</a:t>
            </a:r>
            <a:r>
              <a:rPr lang="en-US" dirty="0" err="1" smtClean="0">
                <a:latin typeface="Times New Roman" pitchFamily="-110" charset="0"/>
                <a:ea typeface="ＭＳ Ｐゴシック" pitchFamily="-110" charset="-128"/>
                <a:cs typeface="ＭＳ Ｐゴシック" pitchFamily="-110" charset="-128"/>
              </a:rPr>
              <a:t>CMEs</a:t>
            </a:r>
            <a:r>
              <a:rPr lang="en-US" dirty="0" smtClean="0">
                <a:latin typeface="Times New Roman" pitchFamily="-110" charset="0"/>
                <a:ea typeface="ＭＳ Ｐゴシック" pitchFamily="-110" charset="-128"/>
                <a:cs typeface="ＭＳ Ｐゴシック" pitchFamily="-110" charset="-128"/>
              </a:rPr>
              <a:t>) in the </a:t>
            </a:r>
            <a:r>
              <a:rPr lang="en-US" dirty="0" err="1" smtClean="0">
                <a:latin typeface="Times New Roman" pitchFamily="-110" charset="0"/>
                <a:ea typeface="ＭＳ Ｐゴシック" pitchFamily="-110" charset="-128"/>
                <a:cs typeface="ＭＳ Ｐゴシック" pitchFamily="-110" charset="-128"/>
              </a:rPr>
              <a:t>heliosphere</a:t>
            </a:r>
            <a:r>
              <a:rPr lang="en-US" dirty="0" smtClean="0">
                <a:latin typeface="Times New Roman" pitchFamily="-110" charset="0"/>
                <a:ea typeface="ＭＳ Ｐゴシック" pitchFamily="-110" charset="-128"/>
                <a:cs typeface="ＭＳ Ｐゴシック" pitchFamily="-110" charset="-128"/>
              </a:rPr>
              <a:t>.</a:t>
            </a:r>
          </a:p>
          <a:p>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a:bodyPr>
          <a:lstStyle/>
          <a:p>
            <a:pPr>
              <a:defRPr/>
            </a:pPr>
            <a:r>
              <a:rPr lang="en-US" b="0" i="0" dirty="0" smtClean="0"/>
              <a:t>After the run is done, we estimate the CME impact on planets, satellites.</a:t>
            </a:r>
          </a:p>
          <a:p>
            <a:pPr>
              <a:defRPr/>
            </a:pPr>
            <a:endParaRPr lang="en-US" b="0" i="0" dirty="0" smtClean="0"/>
          </a:p>
          <a:p>
            <a:pPr marL="228600" indent="-228600">
              <a:buFont typeface="Times New Roman" pitchFamily="-110" charset="0"/>
              <a:buAutoNum type="arabicPeriod"/>
              <a:defRPr/>
            </a:pPr>
            <a:r>
              <a:rPr lang="en-US" b="0" i="0" dirty="0" smtClean="0"/>
              <a:t>CME shock arrival – a sharp jump in the dynamic pressure.</a:t>
            </a:r>
          </a:p>
          <a:p>
            <a:pPr>
              <a:defRPr/>
            </a:pPr>
            <a:r>
              <a:rPr lang="en-US" b="0" i="0" dirty="0" smtClean="0"/>
              <a:t>2. Duration of the disturbance – duration of the dynamic  pressure hump.</a:t>
            </a:r>
          </a:p>
          <a:p>
            <a:pPr>
              <a:defRPr/>
            </a:pPr>
            <a:r>
              <a:rPr lang="en-US" b="0" i="0" dirty="0" smtClean="0"/>
              <a:t>3. In case of the Earth we estimate also the degree of compressing of the </a:t>
            </a:r>
          </a:p>
          <a:p>
            <a:pPr>
              <a:defRPr/>
            </a:pPr>
            <a:r>
              <a:rPr lang="en-US" b="0" i="0" dirty="0" smtClean="0"/>
              <a:t>magnetosphere: when the CME mass</a:t>
            </a:r>
            <a:r>
              <a:rPr lang="en-US" b="0" i="0" baseline="0" dirty="0" smtClean="0"/>
              <a:t> </a:t>
            </a:r>
            <a:r>
              <a:rPr lang="en-US" b="0" i="0" dirty="0" smtClean="0"/>
              <a:t>reaches the magnetosphere it </a:t>
            </a:r>
          </a:p>
          <a:p>
            <a:pPr>
              <a:defRPr/>
            </a:pPr>
            <a:r>
              <a:rPr lang="en-US" b="0" i="0" dirty="0" smtClean="0"/>
              <a:t>pushes it inward and the magnetic field of the Earth is stressed like </a:t>
            </a:r>
          </a:p>
          <a:p>
            <a:pPr>
              <a:defRPr/>
            </a:pPr>
            <a:r>
              <a:rPr lang="en-US" b="0" i="0" dirty="0" smtClean="0"/>
              <a:t>a spring to stop the CME motion.</a:t>
            </a:r>
          </a:p>
          <a:p>
            <a:pPr>
              <a:defRPr/>
            </a:pPr>
            <a:endParaRPr lang="en-US" b="0" i="0" dirty="0" smtClean="0"/>
          </a:p>
          <a:p>
            <a:pPr marL="228600" indent="-228600">
              <a:buFont typeface="Times New Roman" pitchFamily="-110" charset="0"/>
              <a:buAutoNum type="arabicPeriod"/>
              <a:defRPr/>
            </a:pPr>
            <a:endParaRPr lang="en-US" b="0" i="0" dirty="0" smtClean="0"/>
          </a:p>
          <a:p>
            <a:pPr>
              <a:defRPr/>
            </a:pPr>
            <a:endParaRPr lang="en-US" b="0" i="0" dirty="0"/>
          </a:p>
        </p:txBody>
      </p:sp>
      <p:sp>
        <p:nvSpPr>
          <p:cNvPr id="41988" name="Slide Number Placeholder 3"/>
          <p:cNvSpPr>
            <a:spLocks noGrp="1"/>
          </p:cNvSpPr>
          <p:nvPr>
            <p:ph type="sldNum" sz="quarter"/>
          </p:nvPr>
        </p:nvSpPr>
        <p:spPr>
          <a:noFill/>
        </p:spPr>
        <p:txBody>
          <a:bodyPr/>
          <a:lstStyle/>
          <a:p>
            <a:pPr>
              <a:buFont typeface="Times New Roman" pitchFamily="-110" charset="0"/>
              <a:buNone/>
            </a:pPr>
            <a:fld id="{3CE8948E-533E-EA41-9020-C1E317A2E83B}" type="slidenum">
              <a:rPr lang="en-GB" smtClean="0">
                <a:latin typeface="Times New Roman" pitchFamily="-110" charset="0"/>
              </a:rPr>
              <a:pPr>
                <a:buFont typeface="Times New Roman" pitchFamily="-110" charset="0"/>
                <a:buNone/>
              </a:pPr>
              <a:t>11</a:t>
            </a:fld>
            <a:endParaRPr lang="en-GB" smtClean="0">
              <a:latin typeface="Times New Roman" pitchFamily="-11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xfrm>
            <a:off x="1138238" y="688975"/>
            <a:ext cx="4581525" cy="3436938"/>
          </a:xfrm>
          <a:ln/>
        </p:spPr>
      </p:sp>
      <p:sp>
        <p:nvSpPr>
          <p:cNvPr id="44035" name="Notes Placeholder 2"/>
          <p:cNvSpPr>
            <a:spLocks noGrp="1"/>
          </p:cNvSpPr>
          <p:nvPr>
            <p:ph type="body" idx="1"/>
          </p:nvPr>
        </p:nvSpPr>
        <p:spPr>
          <a:noFill/>
          <a:ln/>
        </p:spPr>
        <p:txBody>
          <a:bodyPr/>
          <a:lstStyle/>
          <a:p>
            <a:r>
              <a:rPr lang="en-US" dirty="0" smtClean="0">
                <a:latin typeface="Times New Roman" pitchFamily="-110" charset="0"/>
                <a:ea typeface="ＭＳ Ｐゴシック" pitchFamily="-110" charset="-128"/>
                <a:cs typeface="ＭＳ Ｐゴシック" pitchFamily="-110" charset="-128"/>
              </a:rPr>
              <a:t>In case of the Earth we estimate also the </a:t>
            </a:r>
            <a:r>
              <a:rPr lang="en-US" dirty="0" err="1" smtClean="0">
                <a:latin typeface="Times New Roman" pitchFamily="-110" charset="0"/>
                <a:ea typeface="ＭＳ Ｐゴシック" pitchFamily="-110" charset="-128"/>
                <a:cs typeface="ＭＳ Ｐゴシック" pitchFamily="-110" charset="-128"/>
              </a:rPr>
              <a:t>Kp</a:t>
            </a:r>
            <a:r>
              <a:rPr lang="en-US" dirty="0" smtClean="0">
                <a:latin typeface="Times New Roman" pitchFamily="-110" charset="0"/>
                <a:ea typeface="ＭＳ Ｐゴシック" pitchFamily="-110" charset="-128"/>
                <a:cs typeface="ＭＳ Ｐゴシック" pitchFamily="-110" charset="-128"/>
              </a:rPr>
              <a:t> index – a measure of the disturbance of the magnetosphere.</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We use Pat Newel’s empirical formula for the Magnetic flux opening </a:t>
            </a:r>
          </a:p>
          <a:p>
            <a:r>
              <a:rPr lang="en-US" dirty="0" smtClean="0">
                <a:latin typeface="Times New Roman" pitchFamily="-110" charset="0"/>
                <a:ea typeface="ＭＳ Ｐゴシック" pitchFamily="-110" charset="-128"/>
                <a:cs typeface="ＭＳ Ｐゴシック" pitchFamily="-110" charset="-128"/>
              </a:rPr>
              <a:t>rate at the magnetopause for that and an empirical relation between </a:t>
            </a:r>
          </a:p>
          <a:p>
            <a:r>
              <a:rPr lang="en-US" dirty="0" err="1" smtClean="0">
                <a:latin typeface="Times New Roman" pitchFamily="-110" charset="0"/>
                <a:ea typeface="ＭＳ Ｐゴシック" pitchFamily="-110" charset="-128"/>
                <a:cs typeface="ＭＳ Ｐゴシック" pitchFamily="-110" charset="-128"/>
              </a:rPr>
              <a:t>Kp</a:t>
            </a:r>
            <a:r>
              <a:rPr lang="en-US" dirty="0" smtClean="0">
                <a:latin typeface="Times New Roman" pitchFamily="-110" charset="0"/>
                <a:ea typeface="ＭＳ Ｐゴシック" pitchFamily="-110" charset="-128"/>
                <a:cs typeface="ＭＳ Ｐゴシック" pitchFamily="-110" charset="-128"/>
              </a:rPr>
              <a:t> and </a:t>
            </a:r>
            <a:r>
              <a:rPr lang="en-US" dirty="0" err="1" smtClean="0">
                <a:latin typeface="Times New Roman" pitchFamily="-110" charset="0"/>
                <a:ea typeface="ＭＳ Ｐゴシック" pitchFamily="-110" charset="-128"/>
                <a:cs typeface="ＭＳ Ｐゴシック" pitchFamily="-110" charset="-128"/>
              </a:rPr>
              <a:t>d(Phi)/dt</a:t>
            </a:r>
            <a:r>
              <a:rPr lang="en-US" dirty="0" smtClean="0">
                <a:latin typeface="Times New Roman" pitchFamily="-110" charset="0"/>
                <a:ea typeface="ＭＳ Ｐゴシック" pitchFamily="-110" charset="-128"/>
                <a:cs typeface="ＭＳ Ｐゴシック" pitchFamily="-110" charset="-128"/>
              </a:rPr>
              <a:t>.   </a:t>
            </a:r>
          </a:p>
        </p:txBody>
      </p:sp>
      <p:sp>
        <p:nvSpPr>
          <p:cNvPr id="44036" name="Slide Number Placeholder 3"/>
          <p:cNvSpPr>
            <a:spLocks noGrp="1"/>
          </p:cNvSpPr>
          <p:nvPr>
            <p:ph type="sldNum" sz="quarter"/>
          </p:nvPr>
        </p:nvSpPr>
        <p:spPr>
          <a:noFill/>
        </p:spPr>
        <p:txBody>
          <a:bodyPr/>
          <a:lstStyle/>
          <a:p>
            <a:pPr>
              <a:buFont typeface="Times New Roman" pitchFamily="-110" charset="0"/>
              <a:buNone/>
            </a:pPr>
            <a:fld id="{81A4E242-158E-4741-B605-F931A703EE08}" type="slidenum">
              <a:rPr lang="en-GB" smtClean="0">
                <a:latin typeface="Times New Roman" pitchFamily="-110" charset="0"/>
              </a:rPr>
              <a:pPr>
                <a:buFont typeface="Times New Roman" pitchFamily="-110" charset="0"/>
                <a:buNone/>
              </a:pPr>
              <a:t>12</a:t>
            </a:fld>
            <a:endParaRPr lang="en-GB" smtClean="0">
              <a:latin typeface="Times New Roman" pitchFamily="-11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p:cNvSpPr>
            <a:spLocks noGrp="1" noChangeArrowheads="1"/>
          </p:cNvSpPr>
          <p:nvPr>
            <p:ph type="sldNum" sz="quarter"/>
          </p:nvPr>
        </p:nvSpPr>
        <p:spPr>
          <a:noFill/>
        </p:spPr>
        <p:txBody>
          <a:bodyPr/>
          <a:lstStyle/>
          <a:p>
            <a:pPr>
              <a:buFont typeface="Times New Roman" pitchFamily="-110" charset="0"/>
              <a:buNone/>
            </a:pPr>
            <a:fld id="{6F4F90FC-88CA-3D44-8F0F-78A06C5CF134}" type="slidenum">
              <a:rPr lang="en-GB">
                <a:latin typeface="Times New Roman" pitchFamily="-110" charset="0"/>
              </a:rPr>
              <a:pPr>
                <a:buFont typeface="Times New Roman" pitchFamily="-110" charset="0"/>
                <a:buNone/>
              </a:pPr>
              <a:t>13</a:t>
            </a:fld>
            <a:endParaRPr lang="en-GB">
              <a:latin typeface="Times New Roman" pitchFamily="-110" charset="0"/>
            </a:endParaRPr>
          </a:p>
        </p:txBody>
      </p:sp>
      <p:sp>
        <p:nvSpPr>
          <p:cNvPr id="5222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2228"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But we are not monitoring only Earth impact.</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 Being responsible</a:t>
            </a:r>
            <a:r>
              <a:rPr lang="en-US" baseline="0" dirty="0" smtClean="0">
                <a:latin typeface="Times New Roman" pitchFamily="-110" charset="0"/>
                <a:ea typeface="ＭＳ Ｐゴシック" pitchFamily="-110" charset="-128"/>
                <a:cs typeface="ＭＳ Ｐゴシック" pitchFamily="-110" charset="-128"/>
              </a:rPr>
              <a:t> for</a:t>
            </a:r>
          </a:p>
          <a:p>
            <a:r>
              <a:rPr lang="en-US" dirty="0" smtClean="0">
                <a:latin typeface="Times New Roman" pitchFamily="-110" charset="0"/>
                <a:ea typeface="ＭＳ Ｐゴシック" pitchFamily="-110" charset="-128"/>
                <a:cs typeface="ＭＳ Ｐゴシック" pitchFamily="-110" charset="-128"/>
              </a:rPr>
              <a:t>providing space weather assessment to NASA robotic mission operators, </a:t>
            </a:r>
          </a:p>
          <a:p>
            <a:r>
              <a:rPr lang="en-US" dirty="0" smtClean="0">
                <a:latin typeface="Times New Roman" pitchFamily="-110" charset="0"/>
                <a:ea typeface="ＭＳ Ｐゴシック" pitchFamily="-110" charset="-128"/>
                <a:cs typeface="ＭＳ Ｐゴシック" pitchFamily="-110" charset="-128"/>
              </a:rPr>
              <a:t>we are monitoring</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possible impact of the CME on NASA</a:t>
            </a:r>
            <a:r>
              <a:rPr lang="en-US" baseline="0" dirty="0" smtClean="0">
                <a:latin typeface="Times New Roman" pitchFamily="-110" charset="0"/>
                <a:ea typeface="ＭＳ Ｐゴシック" pitchFamily="-110" charset="-128"/>
                <a:cs typeface="ＭＳ Ｐゴシック" pitchFamily="-110" charset="-128"/>
              </a:rPr>
              <a:t> missions</a:t>
            </a:r>
            <a:r>
              <a:rPr lang="en-US" dirty="0" smtClean="0">
                <a:latin typeface="Times New Roman" pitchFamily="-110" charset="0"/>
                <a:ea typeface="ＭＳ Ｐゴシック" pitchFamily="-110" charset="-128"/>
                <a:cs typeface="ＭＳ Ｐゴシック" pitchFamily="-110" charset="-128"/>
              </a:rPr>
              <a:t>. </a:t>
            </a:r>
          </a:p>
          <a:p>
            <a:r>
              <a:rPr lang="en-US" dirty="0" smtClean="0">
                <a:latin typeface="Times New Roman" pitchFamily="-110" charset="0"/>
                <a:ea typeface="ＭＳ Ｐゴシック" pitchFamily="-110" charset="-128"/>
                <a:cs typeface="ＭＳ Ｐゴシック" pitchFamily="-110" charset="-128"/>
              </a:rPr>
              <a:t>So we send out another e-mail, that shows this</a:t>
            </a:r>
            <a:r>
              <a:rPr lang="en-US" baseline="0" dirty="0" smtClean="0">
                <a:latin typeface="Times New Roman" pitchFamily="-110" charset="0"/>
                <a:ea typeface="ＭＳ Ｐゴシック" pitchFamily="-110" charset="-128"/>
                <a:cs typeface="ＭＳ Ｐゴシック" pitchFamily="-110" charset="-128"/>
              </a:rPr>
              <a:t> estimate</a:t>
            </a:r>
            <a:r>
              <a:rPr lang="en-US" dirty="0" smtClean="0">
                <a:latin typeface="Times New Roman" pitchFamily="-110" charset="0"/>
                <a:ea typeface="ＭＳ Ｐゴシック" pitchFamily="-110" charset="-128"/>
                <a:cs typeface="ＭＳ Ｐゴシック" pitchFamily="-110" charset="-128"/>
              </a:rPr>
              <a:t>. </a:t>
            </a: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p:cNvSpPr>
            <a:spLocks noGrp="1" noChangeArrowheads="1"/>
          </p:cNvSpPr>
          <p:nvPr>
            <p:ph type="sldNum" sz="quarter"/>
          </p:nvPr>
        </p:nvSpPr>
        <p:spPr>
          <a:noFill/>
        </p:spPr>
        <p:txBody>
          <a:bodyPr/>
          <a:lstStyle/>
          <a:p>
            <a:pPr>
              <a:buFont typeface="Times New Roman" pitchFamily="-110" charset="0"/>
              <a:buNone/>
            </a:pPr>
            <a:fld id="{6F4F90FC-88CA-3D44-8F0F-78A06C5CF134}" type="slidenum">
              <a:rPr lang="en-GB">
                <a:latin typeface="Times New Roman" pitchFamily="-110" charset="0"/>
              </a:rPr>
              <a:pPr>
                <a:buFont typeface="Times New Roman" pitchFamily="-110" charset="0"/>
                <a:buNone/>
              </a:pPr>
              <a:t>14</a:t>
            </a:fld>
            <a:endParaRPr lang="en-GB">
              <a:latin typeface="Times New Roman" pitchFamily="-110" charset="0"/>
            </a:endParaRPr>
          </a:p>
        </p:txBody>
      </p:sp>
      <p:sp>
        <p:nvSpPr>
          <p:cNvPr id="5222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2228"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But we are not monitoring only Earth impact.</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 Being responsible</a:t>
            </a:r>
            <a:r>
              <a:rPr lang="en-US" baseline="0" dirty="0" smtClean="0">
                <a:latin typeface="Times New Roman" pitchFamily="-110" charset="0"/>
                <a:ea typeface="ＭＳ Ｐゴシック" pitchFamily="-110" charset="-128"/>
                <a:cs typeface="ＭＳ Ｐゴシック" pitchFamily="-110" charset="-128"/>
              </a:rPr>
              <a:t> for</a:t>
            </a:r>
          </a:p>
          <a:p>
            <a:r>
              <a:rPr lang="en-US" dirty="0" smtClean="0">
                <a:latin typeface="Times New Roman" pitchFamily="-110" charset="0"/>
                <a:ea typeface="ＭＳ Ｐゴシック" pitchFamily="-110" charset="-128"/>
                <a:cs typeface="ＭＳ Ｐゴシック" pitchFamily="-110" charset="-128"/>
              </a:rPr>
              <a:t>providing space weather assessment to NASA robotic mission operators, </a:t>
            </a:r>
          </a:p>
          <a:p>
            <a:r>
              <a:rPr lang="en-US" dirty="0" smtClean="0">
                <a:latin typeface="Times New Roman" pitchFamily="-110" charset="0"/>
                <a:ea typeface="ＭＳ Ｐゴシック" pitchFamily="-110" charset="-128"/>
                <a:cs typeface="ＭＳ Ｐゴシック" pitchFamily="-110" charset="-128"/>
              </a:rPr>
              <a:t>we are monitoring</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possible impact of the CME on NASA</a:t>
            </a:r>
            <a:r>
              <a:rPr lang="en-US" baseline="0" dirty="0" smtClean="0">
                <a:latin typeface="Times New Roman" pitchFamily="-110" charset="0"/>
                <a:ea typeface="ＭＳ Ｐゴシック" pitchFamily="-110" charset="-128"/>
                <a:cs typeface="ＭＳ Ｐゴシック" pitchFamily="-110" charset="-128"/>
              </a:rPr>
              <a:t> missions</a:t>
            </a:r>
            <a:r>
              <a:rPr lang="en-US" dirty="0" smtClean="0">
                <a:latin typeface="Times New Roman" pitchFamily="-110" charset="0"/>
                <a:ea typeface="ＭＳ Ｐゴシック" pitchFamily="-110" charset="-128"/>
                <a:cs typeface="ＭＳ Ｐゴシック" pitchFamily="-110" charset="-128"/>
              </a:rPr>
              <a:t>. </a:t>
            </a:r>
          </a:p>
          <a:p>
            <a:r>
              <a:rPr lang="en-US" dirty="0" smtClean="0">
                <a:latin typeface="Times New Roman" pitchFamily="-110" charset="0"/>
                <a:ea typeface="ＭＳ Ｐゴシック" pitchFamily="-110" charset="-128"/>
                <a:cs typeface="ＭＳ Ｐゴシック" pitchFamily="-110" charset="-128"/>
              </a:rPr>
              <a:t>So we send out another e-mail, that shows this</a:t>
            </a:r>
            <a:r>
              <a:rPr lang="en-US" baseline="0" dirty="0" smtClean="0">
                <a:latin typeface="Times New Roman" pitchFamily="-110" charset="0"/>
                <a:ea typeface="ＭＳ Ｐゴシック" pitchFamily="-110" charset="-128"/>
                <a:cs typeface="ＭＳ Ｐゴシック" pitchFamily="-110" charset="-128"/>
              </a:rPr>
              <a:t> estimate</a:t>
            </a:r>
            <a:r>
              <a:rPr lang="en-US" dirty="0" smtClean="0">
                <a:latin typeface="Times New Roman" pitchFamily="-110" charset="0"/>
                <a:ea typeface="ＭＳ Ｐゴシック" pitchFamily="-110" charset="-128"/>
                <a:cs typeface="ＭＳ Ｐゴシック" pitchFamily="-110" charset="-128"/>
              </a:rPr>
              <a:t>. </a:t>
            </a: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p:cNvSpPr>
            <a:spLocks noGrp="1" noChangeArrowheads="1"/>
          </p:cNvSpPr>
          <p:nvPr>
            <p:ph type="sldNum" sz="quarter"/>
          </p:nvPr>
        </p:nvSpPr>
        <p:spPr>
          <a:noFill/>
        </p:spPr>
        <p:txBody>
          <a:bodyPr/>
          <a:lstStyle/>
          <a:p>
            <a:pPr>
              <a:buFont typeface="Times New Roman" pitchFamily="-110" charset="0"/>
              <a:buNone/>
            </a:pPr>
            <a:fld id="{C5A26C9C-86CE-FE4C-BAA2-7B1BE192B43D}" type="slidenum">
              <a:rPr lang="en-GB">
                <a:latin typeface="Times New Roman" pitchFamily="-110" charset="0"/>
              </a:rPr>
              <a:pPr>
                <a:buFont typeface="Times New Roman" pitchFamily="-110" charset="0"/>
                <a:buNone/>
              </a:pPr>
              <a:t>15</a:t>
            </a:fld>
            <a:endParaRPr lang="en-GB">
              <a:latin typeface="Times New Roman" pitchFamily="-110" charset="0"/>
            </a:endParaRPr>
          </a:p>
        </p:txBody>
      </p:sp>
      <p:sp>
        <p:nvSpPr>
          <p:cNvPr id="50179"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0180"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And here is our response e-mail the them in details. </a:t>
            </a:r>
          </a:p>
          <a:p>
            <a:r>
              <a:rPr lang="en-US" dirty="0" smtClean="0">
                <a:latin typeface="Times New Roman" pitchFamily="-110" charset="0"/>
                <a:ea typeface="ＭＳ Ｐゴシック" pitchFamily="-110" charset="-128"/>
                <a:cs typeface="ＭＳ Ｐゴシック" pitchFamily="-110" charset="-128"/>
              </a:rPr>
              <a:t>It contains the CME</a:t>
            </a:r>
            <a:r>
              <a:rPr lang="en-US" baseline="0" dirty="0" smtClean="0">
                <a:latin typeface="Times New Roman" pitchFamily="-110" charset="0"/>
                <a:ea typeface="ＭＳ Ｐゴシック" pitchFamily="-110" charset="-128"/>
                <a:cs typeface="ＭＳ Ｐゴシック" pitchFamily="-110" charset="-128"/>
              </a:rPr>
              <a:t> impact estimate for the Earth</a:t>
            </a:r>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(arrival time, magnetopause standoff distance,</a:t>
            </a:r>
          </a:p>
          <a:p>
            <a:r>
              <a:rPr lang="en-US" dirty="0" err="1" smtClean="0">
                <a:latin typeface="Times New Roman" pitchFamily="-110" charset="0"/>
                <a:ea typeface="ＭＳ Ｐゴシック" pitchFamily="-110" charset="-128"/>
                <a:cs typeface="ＭＳ Ｐゴシック" pitchFamily="-110" charset="-128"/>
              </a:rPr>
              <a:t>Kp</a:t>
            </a:r>
            <a:r>
              <a:rPr lang="en-US" dirty="0" smtClean="0">
                <a:latin typeface="Times New Roman" pitchFamily="-110" charset="0"/>
                <a:ea typeface="ＭＳ Ｐゴシック" pitchFamily="-110" charset="-128"/>
                <a:cs typeface="ＭＳ Ｐゴシック" pitchFamily="-110" charset="-128"/>
              </a:rPr>
              <a:t> estimate</a:t>
            </a:r>
            <a:r>
              <a:rPr lang="en-US" baseline="0" dirty="0" smtClean="0">
                <a:latin typeface="Times New Roman" pitchFamily="-110" charset="0"/>
                <a:ea typeface="ＭＳ Ｐゴシック" pitchFamily="-110" charset="-128"/>
                <a:cs typeface="ＭＳ Ｐゴシック" pitchFamily="-110" charset="-128"/>
              </a:rPr>
              <a:t> for three possible clock angles of the IMF),</a:t>
            </a:r>
          </a:p>
          <a:p>
            <a:r>
              <a:rPr lang="en-US" baseline="0" dirty="0" smtClean="0">
                <a:latin typeface="Times New Roman" pitchFamily="-110" charset="0"/>
                <a:ea typeface="ＭＳ Ｐゴシック" pitchFamily="-110" charset="-128"/>
                <a:cs typeface="ＭＳ Ｐゴシック" pitchFamily="-110" charset="-128"/>
              </a:rPr>
              <a:t>and links to the modeling animation and timelines. </a:t>
            </a:r>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p:cNvSpPr>
            <a:spLocks noGrp="1" noChangeArrowheads="1"/>
          </p:cNvSpPr>
          <p:nvPr>
            <p:ph type="sldNum" sz="quarter"/>
          </p:nvPr>
        </p:nvSpPr>
        <p:spPr>
          <a:noFill/>
        </p:spPr>
        <p:txBody>
          <a:bodyPr/>
          <a:lstStyle/>
          <a:p>
            <a:pPr>
              <a:buFont typeface="Times New Roman" pitchFamily="-110" charset="0"/>
              <a:buNone/>
            </a:pPr>
            <a:fld id="{6F4F90FC-88CA-3D44-8F0F-78A06C5CF134}" type="slidenum">
              <a:rPr lang="en-GB">
                <a:latin typeface="Times New Roman" pitchFamily="-110" charset="0"/>
              </a:rPr>
              <a:pPr>
                <a:buFont typeface="Times New Roman" pitchFamily="-110" charset="0"/>
                <a:buNone/>
              </a:pPr>
              <a:t>16</a:t>
            </a:fld>
            <a:endParaRPr lang="en-GB">
              <a:latin typeface="Times New Roman" pitchFamily="-110" charset="0"/>
            </a:endParaRPr>
          </a:p>
        </p:txBody>
      </p:sp>
      <p:sp>
        <p:nvSpPr>
          <p:cNvPr id="5222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2228"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But we are not monitoring only Earth impact.</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 Being responsible</a:t>
            </a:r>
            <a:r>
              <a:rPr lang="en-US" baseline="0" dirty="0" smtClean="0">
                <a:latin typeface="Times New Roman" pitchFamily="-110" charset="0"/>
                <a:ea typeface="ＭＳ Ｐゴシック" pitchFamily="-110" charset="-128"/>
                <a:cs typeface="ＭＳ Ｐゴシック" pitchFamily="-110" charset="-128"/>
              </a:rPr>
              <a:t> for</a:t>
            </a:r>
          </a:p>
          <a:p>
            <a:r>
              <a:rPr lang="en-US" dirty="0" smtClean="0">
                <a:latin typeface="Times New Roman" pitchFamily="-110" charset="0"/>
                <a:ea typeface="ＭＳ Ｐゴシック" pitchFamily="-110" charset="-128"/>
                <a:cs typeface="ＭＳ Ｐゴシック" pitchFamily="-110" charset="-128"/>
              </a:rPr>
              <a:t>providing space weather assessment to NASA robotic mission operators, </a:t>
            </a:r>
          </a:p>
          <a:p>
            <a:r>
              <a:rPr lang="en-US" dirty="0" smtClean="0">
                <a:latin typeface="Times New Roman" pitchFamily="-110" charset="0"/>
                <a:ea typeface="ＭＳ Ｐゴシック" pitchFamily="-110" charset="-128"/>
                <a:cs typeface="ＭＳ Ｐゴシック" pitchFamily="-110" charset="-128"/>
              </a:rPr>
              <a:t>we are monitoring</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possible impact of the CME on NASA</a:t>
            </a:r>
            <a:r>
              <a:rPr lang="en-US" baseline="0" dirty="0" smtClean="0">
                <a:latin typeface="Times New Roman" pitchFamily="-110" charset="0"/>
                <a:ea typeface="ＭＳ Ｐゴシック" pitchFamily="-110" charset="-128"/>
                <a:cs typeface="ＭＳ Ｐゴシック" pitchFamily="-110" charset="-128"/>
              </a:rPr>
              <a:t> missions</a:t>
            </a:r>
            <a:r>
              <a:rPr lang="en-US" dirty="0" smtClean="0">
                <a:latin typeface="Times New Roman" pitchFamily="-110" charset="0"/>
                <a:ea typeface="ＭＳ Ｐゴシック" pitchFamily="-110" charset="-128"/>
                <a:cs typeface="ＭＳ Ｐゴシック" pitchFamily="-110" charset="-128"/>
              </a:rPr>
              <a:t>. </a:t>
            </a:r>
          </a:p>
          <a:p>
            <a:r>
              <a:rPr lang="en-US" dirty="0" smtClean="0">
                <a:latin typeface="Times New Roman" pitchFamily="-110" charset="0"/>
                <a:ea typeface="ＭＳ Ｐゴシック" pitchFamily="-110" charset="-128"/>
                <a:cs typeface="ＭＳ Ｐゴシック" pitchFamily="-110" charset="-128"/>
              </a:rPr>
              <a:t>So we send out another e-mail, that shows this</a:t>
            </a:r>
            <a:r>
              <a:rPr lang="en-US" baseline="0" dirty="0" smtClean="0">
                <a:latin typeface="Times New Roman" pitchFamily="-110" charset="0"/>
                <a:ea typeface="ＭＳ Ｐゴシック" pitchFamily="-110" charset="-128"/>
                <a:cs typeface="ＭＳ Ｐゴシック" pitchFamily="-110" charset="-128"/>
              </a:rPr>
              <a:t> estimate</a:t>
            </a:r>
            <a:r>
              <a:rPr lang="en-US" dirty="0" smtClean="0">
                <a:latin typeface="Times New Roman" pitchFamily="-110" charset="0"/>
                <a:ea typeface="ＭＳ Ｐゴシック" pitchFamily="-110" charset="-128"/>
                <a:cs typeface="ＭＳ Ｐゴシック" pitchFamily="-110" charset="-128"/>
              </a:rPr>
              <a:t>. </a:t>
            </a: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p:cNvSpPr>
            <a:spLocks noGrp="1" noChangeArrowheads="1"/>
          </p:cNvSpPr>
          <p:nvPr>
            <p:ph type="sldNum" sz="quarter"/>
          </p:nvPr>
        </p:nvSpPr>
        <p:spPr>
          <a:noFill/>
        </p:spPr>
        <p:txBody>
          <a:bodyPr/>
          <a:lstStyle/>
          <a:p>
            <a:pPr>
              <a:buFont typeface="Times New Roman" pitchFamily="-110" charset="0"/>
              <a:buNone/>
            </a:pPr>
            <a:fld id="{73466078-EC6B-1F43-8F15-46BB52A615CF}" type="slidenum">
              <a:rPr lang="en-GB">
                <a:latin typeface="Times New Roman" pitchFamily="-110" charset="0"/>
              </a:rPr>
              <a:pPr>
                <a:buFont typeface="Times New Roman" pitchFamily="-110" charset="0"/>
                <a:buNone/>
              </a:pPr>
              <a:t>17</a:t>
            </a:fld>
            <a:endParaRPr lang="en-GB">
              <a:latin typeface="Times New Roman" pitchFamily="-110" charset="0"/>
            </a:endParaRPr>
          </a:p>
        </p:txBody>
      </p:sp>
      <p:sp>
        <p:nvSpPr>
          <p:cNvPr id="17411" name="Text Box 1"/>
          <p:cNvSpPr txBox="1">
            <a:spLocks noChangeArrowheads="1"/>
          </p:cNvSpPr>
          <p:nvPr/>
        </p:nvSpPr>
        <p:spPr bwMode="auto">
          <a:xfrm>
            <a:off x="1136650" y="688975"/>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7412" name="Text Box 2"/>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In this presentation we will make an introduction to the </a:t>
            </a:r>
          </a:p>
          <a:p>
            <a:r>
              <a:rPr lang="en-US" dirty="0" smtClean="0">
                <a:latin typeface="Times New Roman" pitchFamily="-110" charset="0"/>
                <a:ea typeface="ＭＳ Ｐゴシック" pitchFamily="-110" charset="-128"/>
                <a:cs typeface="ＭＳ Ｐゴシック" pitchFamily="-110" charset="-128"/>
              </a:rPr>
              <a:t>WSA-ENLIL Cone model, used at SWRC to model propagation </a:t>
            </a:r>
          </a:p>
          <a:p>
            <a:r>
              <a:rPr lang="en-US" dirty="0" smtClean="0">
                <a:latin typeface="Times New Roman" pitchFamily="-110" charset="0"/>
                <a:ea typeface="ＭＳ Ｐゴシック" pitchFamily="-110" charset="-128"/>
                <a:cs typeface="ＭＳ Ｐゴシック" pitchFamily="-110" charset="-128"/>
              </a:rPr>
              <a:t>of coronal mass ejections (</a:t>
            </a:r>
            <a:r>
              <a:rPr lang="en-US" dirty="0" err="1" smtClean="0">
                <a:latin typeface="Times New Roman" pitchFamily="-110" charset="0"/>
                <a:ea typeface="ＭＳ Ｐゴシック" pitchFamily="-110" charset="-128"/>
                <a:cs typeface="ＭＳ Ｐゴシック" pitchFamily="-110" charset="-128"/>
              </a:rPr>
              <a:t>CMEs</a:t>
            </a:r>
            <a:r>
              <a:rPr lang="en-US" dirty="0" smtClean="0">
                <a:latin typeface="Times New Roman" pitchFamily="-110" charset="0"/>
                <a:ea typeface="ＭＳ Ｐゴシック" pitchFamily="-110" charset="-128"/>
                <a:cs typeface="ＭＳ Ｐゴシック" pitchFamily="-110" charset="-128"/>
              </a:rPr>
              <a:t>) in the </a:t>
            </a:r>
            <a:r>
              <a:rPr lang="en-US" dirty="0" err="1" smtClean="0">
                <a:latin typeface="Times New Roman" pitchFamily="-110" charset="0"/>
                <a:ea typeface="ＭＳ Ｐゴシック" pitchFamily="-110" charset="-128"/>
                <a:cs typeface="ＭＳ Ｐゴシック" pitchFamily="-110" charset="-128"/>
              </a:rPr>
              <a:t>heliosphere</a:t>
            </a:r>
            <a:r>
              <a:rPr lang="en-US" dirty="0" smtClean="0">
                <a:latin typeface="Times New Roman" pitchFamily="-110" charset="0"/>
                <a:ea typeface="ＭＳ Ｐゴシック" pitchFamily="-110" charset="-128"/>
                <a:cs typeface="ＭＳ Ｐゴシック" pitchFamily="-110" charset="-128"/>
              </a:rPr>
              <a:t>.</a:t>
            </a:r>
          </a:p>
          <a:p>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8975"/>
            <a:ext cx="4587875" cy="3441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8975"/>
            <a:ext cx="4587875" cy="3441700"/>
          </a:xfrm>
        </p:spPr>
      </p:sp>
      <p:sp>
        <p:nvSpPr>
          <p:cNvPr id="3" name="Notes Placeholder 2"/>
          <p:cNvSpPr>
            <a:spLocks noGrp="1"/>
          </p:cNvSpPr>
          <p:nvPr>
            <p:ph type="body" idx="1"/>
          </p:nvPr>
        </p:nvSpPr>
        <p:spPr/>
        <p:txBody>
          <a:bodyPr>
            <a:normAutofit/>
          </a:bodyPr>
          <a:lstStyle/>
          <a:p>
            <a:pPr>
              <a:buFont typeface="Arial"/>
              <a:buChar char="•"/>
            </a:pPr>
            <a:r>
              <a:rPr lang="en-US" sz="1400" dirty="0" smtClean="0"/>
              <a:t> Earth-directed partial halo CME that was first observed at 13:09 UT on 18 April 2014 by by SECCHI/COR2A. This CME was associated with an M7.3 class solar flare from Active Region 12036 located at S18°W29° with peak at 13:03 UT.  </a:t>
            </a:r>
          </a:p>
          <a:p>
            <a:pPr>
              <a:buFont typeface="Arial"/>
              <a:buChar char="•"/>
            </a:pPr>
            <a:r>
              <a:rPr lang="en-US" sz="1400" dirty="0" smtClean="0"/>
              <a:t> Eruption and a coronal wave were visible south of the AR in SDO/AIA 193 Å and a nearby filament eruption was visible in AIA 304Å. </a:t>
            </a:r>
          </a:p>
          <a:p>
            <a:pPr>
              <a:buFont typeface="Arial"/>
              <a:buChar char="•"/>
            </a:pPr>
            <a:r>
              <a:rPr lang="en-US" sz="1400" dirty="0" smtClean="0"/>
              <a:t>Subsequently starting at 13:35 UT, an increase in solar energetic particle proton flux above 0.1 </a:t>
            </a:r>
            <a:r>
              <a:rPr lang="en-US" sz="1400" dirty="0" err="1" smtClean="0"/>
              <a:t>pfu/MeV</a:t>
            </a:r>
            <a:r>
              <a:rPr lang="en-US" sz="1400" dirty="0" smtClean="0"/>
              <a:t> observed by GOES Earth orbit. </a:t>
            </a:r>
          </a:p>
          <a:p>
            <a:endParaRPr lang="en-US" sz="1400" dirty="0" smtClean="0"/>
          </a:p>
          <a:p>
            <a:pPr marL="0" marR="0" indent="0" algn="l" defTabSz="493597" rtl="0" eaLnBrk="1" fontAlgn="auto" latinLnBrk="0" hangingPunct="1">
              <a:lnSpc>
                <a:spcPct val="100000"/>
              </a:lnSpc>
              <a:spcBef>
                <a:spcPts val="0"/>
              </a:spcBef>
              <a:spcAft>
                <a:spcPts val="0"/>
              </a:spcAft>
              <a:buClrTx/>
              <a:buSzTx/>
              <a:buFontTx/>
              <a:buNone/>
              <a:tabLst/>
              <a:defRPr/>
            </a:pPr>
            <a:r>
              <a:rPr lang="en-US" sz="1400" dirty="0" smtClean="0">
                <a:solidFill>
                  <a:srgbClr val="008000"/>
                </a:solidFill>
                <a:latin typeface="Calibri" pitchFamily="-107" charset="0"/>
                <a:ea typeface="Calibri" pitchFamily="-107" charset="0"/>
                <a:cs typeface="Calibri" pitchFamily="-107" charset="0"/>
              </a:rPr>
              <a:t>Ensemble of input CME parameters obtained by measuring the same feature using </a:t>
            </a:r>
            <a:r>
              <a:rPr lang="en-US" sz="1400" dirty="0" err="1" smtClean="0">
                <a:solidFill>
                  <a:srgbClr val="008000"/>
                </a:solidFill>
                <a:latin typeface="Calibri" pitchFamily="-107" charset="0"/>
                <a:ea typeface="Calibri" pitchFamily="-107" charset="0"/>
                <a:cs typeface="Calibri" pitchFamily="-107" charset="0"/>
              </a:rPr>
              <a:t>StereoCAT</a:t>
            </a:r>
            <a:r>
              <a:rPr lang="en-US" sz="1400" dirty="0" smtClean="0">
                <a:solidFill>
                  <a:srgbClr val="008000"/>
                </a:solidFill>
                <a:latin typeface="Calibri" pitchFamily="-107" charset="0"/>
                <a:ea typeface="Calibri" pitchFamily="-107" charset="0"/>
                <a:cs typeface="Calibri" pitchFamily="-107" charset="0"/>
              </a:rPr>
              <a:t>  which employs geometric triangulation techniques. </a:t>
            </a:r>
            <a:r>
              <a:rPr lang="en-US" sz="1400" dirty="0" smtClean="0">
                <a:latin typeface="Calibri" pitchFamily="-107" charset="0"/>
                <a:ea typeface="Calibri" pitchFamily="-107" charset="0"/>
                <a:cs typeface="Calibri" pitchFamily="-107" charset="0"/>
              </a:rPr>
              <a:t>The circles indicate the 6 individual leading edge (white circles near the center of the CME front) and width measurements (green circles marking the CME edges).  The leading edge measurements (central circles) are later combined together to generate 6</a:t>
            </a:r>
            <a:r>
              <a:rPr lang="en-US" sz="1400" baseline="30000" dirty="0" smtClean="0">
                <a:latin typeface="Calibri" pitchFamily="-107" charset="0"/>
                <a:ea typeface="Calibri" pitchFamily="-107" charset="0"/>
                <a:cs typeface="Calibri" pitchFamily="-107" charset="0"/>
              </a:rPr>
              <a:t>2</a:t>
            </a:r>
            <a:r>
              <a:rPr lang="en-US" sz="1400" dirty="0" smtClean="0">
                <a:latin typeface="Calibri" pitchFamily="-107" charset="0"/>
                <a:ea typeface="Calibri" pitchFamily="-107" charset="0"/>
                <a:cs typeface="Calibri" pitchFamily="-107" charset="0"/>
              </a:rPr>
              <a:t>=36 ensemble members. </a:t>
            </a:r>
          </a:p>
          <a:p>
            <a:endParaRPr lang="en-US" sz="1400" dirty="0" smtClean="0"/>
          </a:p>
          <a:p>
            <a:pPr>
              <a:buFont typeface="Arial"/>
              <a:buChar char="•"/>
            </a:pPr>
            <a:endParaRPr lang="en-US" sz="1400" dirty="0" smtClean="0"/>
          </a:p>
          <a:p>
            <a:endParaRPr lang="en-US" sz="1400" dirty="0" smtClean="0"/>
          </a:p>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8975"/>
            <a:ext cx="4587875" cy="3441700"/>
          </a:xfrm>
        </p:spPr>
      </p:sp>
      <p:sp>
        <p:nvSpPr>
          <p:cNvPr id="3" name="Notes Placeholder 2"/>
          <p:cNvSpPr>
            <a:spLocks noGrp="1"/>
          </p:cNvSpPr>
          <p:nvPr>
            <p:ph type="body" idx="1"/>
          </p:nvPr>
        </p:nvSpPr>
        <p:spPr/>
        <p:txBody>
          <a:bodyPr>
            <a:normAutofit/>
          </a:bodyPr>
          <a:lstStyle/>
          <a:p>
            <a:r>
              <a:rPr lang="en-US" sz="1400" dirty="0" smtClean="0">
                <a:solidFill>
                  <a:srgbClr val="008000"/>
                </a:solidFill>
                <a:latin typeface="Calibri" pitchFamily="-107" charset="0"/>
                <a:ea typeface="Calibri" pitchFamily="-107" charset="0"/>
                <a:cs typeface="Calibri" pitchFamily="-107" charset="0"/>
              </a:rPr>
              <a:t>18 April 2014 CME: </a:t>
            </a:r>
          </a:p>
          <a:p>
            <a:r>
              <a:rPr lang="en-US" sz="1400" dirty="0" smtClean="0">
                <a:solidFill>
                  <a:srgbClr val="008000"/>
                </a:solidFill>
                <a:latin typeface="Calibri" pitchFamily="-107" charset="0"/>
                <a:ea typeface="Calibri" pitchFamily="-107" charset="0"/>
                <a:cs typeface="Calibri" pitchFamily="-107" charset="0"/>
              </a:rPr>
              <a:t>WSA-</a:t>
            </a:r>
            <a:r>
              <a:rPr lang="en-US" sz="1400" dirty="0" err="1" smtClean="0">
                <a:solidFill>
                  <a:srgbClr val="008000"/>
                </a:solidFill>
                <a:latin typeface="Calibri" pitchFamily="-107" charset="0"/>
                <a:ea typeface="Calibri" pitchFamily="-107" charset="0"/>
                <a:cs typeface="Calibri" pitchFamily="-107" charset="0"/>
              </a:rPr>
              <a:t>ENLIL+Cone</a:t>
            </a:r>
            <a:r>
              <a:rPr lang="en-US" sz="1400" dirty="0" smtClean="0">
                <a:solidFill>
                  <a:srgbClr val="008000"/>
                </a:solidFill>
                <a:latin typeface="Calibri" pitchFamily="-107" charset="0"/>
                <a:ea typeface="Calibri" pitchFamily="-107" charset="0"/>
                <a:cs typeface="Calibri" pitchFamily="-107" charset="0"/>
              </a:rPr>
              <a:t> modeled magnetic field, velocity, density, and temperature profiles at Earth for 36 ensemble members  (traces color coded by input speed), with the observed in-situ L1 observations from ACE (black, red for </a:t>
            </a:r>
            <a:r>
              <a:rPr lang="en-US" sz="1400" dirty="0" err="1" smtClean="0">
                <a:solidFill>
                  <a:srgbClr val="008000"/>
                </a:solidFill>
                <a:latin typeface="Calibri" pitchFamily="-107" charset="0"/>
                <a:ea typeface="Calibri" pitchFamily="-107" charset="0"/>
                <a:cs typeface="Calibri" pitchFamily="-107" charset="0"/>
              </a:rPr>
              <a:t>Bz</a:t>
            </a:r>
            <a:r>
              <a:rPr lang="en-US" sz="1400" dirty="0" smtClean="0">
                <a:solidFill>
                  <a:srgbClr val="008000"/>
                </a:solidFill>
                <a:latin typeface="Calibri" pitchFamily="-107" charset="0"/>
                <a:ea typeface="Calibri" pitchFamily="-107" charset="0"/>
                <a:cs typeface="Calibri" pitchFamily="-107" charset="0"/>
              </a:rPr>
              <a:t>). </a:t>
            </a:r>
          </a:p>
          <a:p>
            <a:r>
              <a:rPr lang="en-US" sz="1400" dirty="0" smtClean="0">
                <a:latin typeface="Calibri" pitchFamily="-107" charset="0"/>
                <a:ea typeface="Calibri" pitchFamily="-107" charset="0"/>
                <a:cs typeface="Calibri" pitchFamily="-107" charset="0"/>
              </a:rPr>
              <a:t>Observations show clear signatures of the arrival of an ICME, including a leading shock (abrupt increase in all the solar wind parameters at around 10:20 UT) with enhanced post-shock temperatures, enhanced magnetic field with rotations in direction, and declining solar wind speed. </a:t>
            </a:r>
          </a:p>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9"/>
          <p:cNvSpPr>
            <a:spLocks noGrp="1" noChangeArrowheads="1"/>
          </p:cNvSpPr>
          <p:nvPr>
            <p:ph type="sldNum" sz="quarter"/>
          </p:nvPr>
        </p:nvSpPr>
        <p:spPr>
          <a:noFill/>
        </p:spPr>
        <p:txBody>
          <a:bodyPr/>
          <a:lstStyle/>
          <a:p>
            <a:pPr>
              <a:buFont typeface="Times New Roman" pitchFamily="-110" charset="0"/>
              <a:buNone/>
            </a:pPr>
            <a:fld id="{4E243B82-655F-9543-A80A-9ECDE4634850}" type="slidenum">
              <a:rPr lang="en-GB">
                <a:latin typeface="Times New Roman" pitchFamily="-110" charset="0"/>
              </a:rPr>
              <a:pPr>
                <a:buFont typeface="Times New Roman" pitchFamily="-110" charset="0"/>
                <a:buNone/>
              </a:pPr>
              <a:t>2</a:t>
            </a:fld>
            <a:endParaRPr lang="en-GB">
              <a:latin typeface="Times New Roman" pitchFamily="-110" charset="0"/>
            </a:endParaRPr>
          </a:p>
        </p:txBody>
      </p:sp>
      <p:sp>
        <p:nvSpPr>
          <p:cNvPr id="2150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1508" name="Text Box 3"/>
          <p:cNvSpPr>
            <a:spLocks noGrp="1" noChangeArrowheads="1"/>
          </p:cNvSpPr>
          <p:nvPr>
            <p:ph type="body"/>
          </p:nvPr>
        </p:nvSpPr>
        <p:spPr>
          <a:xfrm>
            <a:off x="914400" y="4360863"/>
            <a:ext cx="5026025" cy="4129087"/>
          </a:xfrm>
          <a:noFill/>
          <a:ln/>
        </p:spPr>
        <p:txBody>
          <a:bodyPr wrap="none"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Zhao was the first to come up with the Cone model of CME. The CME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cone model is based on observational evidence that CME has more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or less constant angular diameter in corona, being confined by the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external magnetic field, so that CME does not expand in latitude in the lower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corona, but expands in interplanetary space because of the weaker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external field.</a:t>
            </a:r>
            <a:r>
              <a:rPr lang="en-US" sz="1200" baseline="0" dirty="0" smtClean="0">
                <a:latin typeface="Times New Roman" pitchFamily="-110" charset="0"/>
                <a:ea typeface="ＭＳ Ｐゴシック" pitchFamily="-110" charset="-128"/>
                <a:cs typeface="ＭＳ Ｐゴシック" pitchFamily="-110" charset="-128"/>
              </a:rPr>
              <a:t> </a:t>
            </a:r>
            <a:r>
              <a:rPr lang="en-US" sz="1200" dirty="0" smtClean="0">
                <a:latin typeface="Times New Roman" pitchFamily="-110" charset="0"/>
                <a:ea typeface="ＭＳ Ｐゴシック" pitchFamily="-110" charset="-128"/>
                <a:cs typeface="ＭＳ Ｐゴシック" pitchFamily="-110" charset="-128"/>
              </a:rPr>
              <a:t>The assumptions are the following:</a:t>
            </a:r>
            <a:endParaRPr lang="en-GB" sz="1200" dirty="0" smtClean="0">
              <a:latin typeface="Times New Roman" pitchFamily="-110" charset="0"/>
              <a:ea typeface="ＭＳ Ｐゴシック" pitchFamily="-110" charset="-128"/>
              <a:cs typeface="ＭＳ Ｐゴシック" pitchFamily="-110" charset="-128"/>
            </a:endParaRP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Times New Roman" pitchFamily="-110" charset="0"/>
                <a:ea typeface="ＭＳ Ｐゴシック" pitchFamily="-110" charset="-128"/>
                <a:cs typeface="ＭＳ Ｐゴシック" pitchFamily="-110" charset="-128"/>
              </a:rPr>
              <a:t> CME propagates with nearly constant angular width in a radial direction</a:t>
            </a: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Times New Roman" pitchFamily="-110" charset="0"/>
                <a:ea typeface="ＭＳ Ｐゴシック" pitchFamily="-110" charset="-128"/>
                <a:cs typeface="ＭＳ Ｐゴシック" pitchFamily="-110" charset="-128"/>
              </a:rPr>
              <a:t> CME bulk velocity is radial and the expansion is isotropic</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smtClean="0">
              <a:latin typeface="Times"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8975"/>
            <a:ext cx="4587875" cy="3441700"/>
          </a:xfrm>
        </p:spPr>
      </p:sp>
      <p:sp>
        <p:nvSpPr>
          <p:cNvPr id="3" name="Notes Placeholder 2"/>
          <p:cNvSpPr>
            <a:spLocks noGrp="1"/>
          </p:cNvSpPr>
          <p:nvPr>
            <p:ph type="body" idx="1"/>
          </p:nvPr>
        </p:nvSpPr>
        <p:spPr/>
        <p:txBody>
          <a:bodyPr>
            <a:normAutofit/>
          </a:bodyPr>
          <a:lstStyle/>
          <a:p>
            <a:r>
              <a:rPr lang="en-US" sz="1400" dirty="0" smtClean="0"/>
              <a:t>Shows a normal distribution with 50% of the predicted arrivals within one hour of the mean. </a:t>
            </a:r>
          </a:p>
          <a:p>
            <a:r>
              <a:rPr lang="en-US" sz="1400" dirty="0" smtClean="0"/>
              <a:t>The prediction error </a:t>
            </a:r>
            <a:r>
              <a:rPr lang="en-US" sz="1400" i="1" dirty="0" err="1" smtClean="0"/>
              <a:t>Δt</a:t>
            </a:r>
            <a:r>
              <a:rPr lang="en-US" sz="1400" baseline="-25000" dirty="0" err="1" smtClean="0"/>
              <a:t>error</a:t>
            </a:r>
            <a:r>
              <a:rPr lang="en-US" sz="1400" dirty="0" smtClean="0"/>
              <a:t>=</a:t>
            </a:r>
            <a:r>
              <a:rPr lang="en-US" sz="1400" i="1" dirty="0" err="1" smtClean="0"/>
              <a:t>t</a:t>
            </a:r>
            <a:r>
              <a:rPr lang="en-US" sz="1400" baseline="-25000" dirty="0" err="1" smtClean="0"/>
              <a:t>predicted</a:t>
            </a:r>
            <a:r>
              <a:rPr lang="en-US" sz="1400" dirty="0" err="1" smtClean="0"/>
              <a:t>-</a:t>
            </a:r>
            <a:r>
              <a:rPr lang="en-US" sz="1400" i="1" dirty="0" err="1" smtClean="0"/>
              <a:t>t</a:t>
            </a:r>
            <a:r>
              <a:rPr lang="en-US" sz="1400" baseline="-25000" dirty="0" err="1" smtClean="0"/>
              <a:t>observed</a:t>
            </a:r>
            <a:r>
              <a:rPr lang="en-US" sz="1400" baseline="-25000" dirty="0" smtClean="0"/>
              <a:t> </a:t>
            </a:r>
            <a:r>
              <a:rPr lang="en-US" sz="1400" dirty="0" smtClean="0"/>
              <a:t>for the mean predicted CME arrival time was -5.2 hours and the observed arrival time was just within the ensemble predicted spread. </a:t>
            </a:r>
          </a:p>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9"/>
          <p:cNvSpPr>
            <a:spLocks noGrp="1" noChangeArrowheads="1"/>
          </p:cNvSpPr>
          <p:nvPr>
            <p:ph type="sldNum" sz="quarter"/>
          </p:nvPr>
        </p:nvSpPr>
        <p:spPr>
          <a:noFill/>
        </p:spPr>
        <p:txBody>
          <a:bodyPr/>
          <a:lstStyle/>
          <a:p>
            <a:pPr>
              <a:buFont typeface="Times New Roman" pitchFamily="-110" charset="0"/>
              <a:buNone/>
            </a:pPr>
            <a:fld id="{4BF4404C-E96B-4E40-8CEC-26E0BF48BB55}" type="slidenum">
              <a:rPr lang="en-GB">
                <a:latin typeface="Times New Roman" pitchFamily="-110" charset="0"/>
                <a:ea typeface="ＭＳ Ｐゴシック" pitchFamily="-110" charset="-128"/>
                <a:cs typeface="ＭＳ Ｐゴシック" pitchFamily="-110" charset="-128"/>
              </a:rPr>
              <a:pPr>
                <a:buFont typeface="Times New Roman" pitchFamily="-110" charset="0"/>
                <a:buNone/>
              </a:pPr>
              <a:t>3</a:t>
            </a:fld>
            <a:endParaRPr lang="en-GB">
              <a:latin typeface="Times New Roman" pitchFamily="-110" charset="0"/>
              <a:ea typeface="ＭＳ Ｐゴシック" pitchFamily="-110" charset="-128"/>
              <a:cs typeface="ＭＳ Ｐゴシック" pitchFamily="-110" charset="-128"/>
            </a:endParaRPr>
          </a:p>
        </p:txBody>
      </p:sp>
      <p:sp>
        <p:nvSpPr>
          <p:cNvPr id="27651"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lIns="89724" tIns="44862" rIns="89724" bIns="44862" anchor="ctr">
            <a:prstTxWarp prst="textNoShape">
              <a:avLst/>
            </a:prstTxWarp>
          </a:bodyPr>
          <a:lstStyle/>
          <a:p>
            <a:endParaRPr lang="en-US"/>
          </a:p>
        </p:txBody>
      </p:sp>
      <p:sp>
        <p:nvSpPr>
          <p:cNvPr id="27652" name="Text Box 3"/>
          <p:cNvSpPr>
            <a:spLocks noGrp="1" noChangeArrowheads="1"/>
          </p:cNvSpPr>
          <p:nvPr>
            <p:ph type="body"/>
          </p:nvPr>
        </p:nvSpPr>
        <p:spPr>
          <a:xfrm>
            <a:off x="914400" y="4360863"/>
            <a:ext cx="5026025" cy="4129087"/>
          </a:xfrm>
          <a:noFill/>
          <a:ln/>
        </p:spPr>
        <p:txBody>
          <a:bodyPr wrap="none" anchor="ctr"/>
          <a:lstStyle/>
          <a:p>
            <a:r>
              <a:rPr lang="en-GB" dirty="0" smtClean="0">
                <a:latin typeface="Helvetica" pitchFamily="-110" charset="0"/>
                <a:ea typeface="ＭＳ Ｐゴシック" pitchFamily="-110" charset="-128"/>
                <a:cs typeface="ＭＳ Ｐゴシック" pitchFamily="-110" charset="-128"/>
              </a:rPr>
              <a:t>Parameters defined with CCMC CME Triangulation Tool </a:t>
            </a:r>
          </a:p>
          <a:p>
            <a:r>
              <a:rPr lang="en-GB" dirty="0" smtClean="0">
                <a:latin typeface="Helvetica" pitchFamily="-110" charset="0"/>
                <a:ea typeface="ＭＳ Ｐゴシック" pitchFamily="-110" charset="-128"/>
                <a:cs typeface="ＭＳ Ｐゴシック" pitchFamily="-110" charset="-128"/>
              </a:rPr>
              <a:t>(CAT) or other tools are used as input  </a:t>
            </a:r>
            <a:r>
              <a:rPr lang="en-GB" dirty="0" err="1" smtClean="0">
                <a:latin typeface="Helvetica" pitchFamily="-110" charset="0"/>
                <a:ea typeface="ＭＳ Ｐゴシック" pitchFamily="-110" charset="-128"/>
                <a:cs typeface="ＭＳ Ｐゴシック" pitchFamily="-110" charset="-128"/>
              </a:rPr>
              <a:t>CMEpParameters</a:t>
            </a:r>
            <a:r>
              <a:rPr lang="en-GB" dirty="0" smtClean="0">
                <a:latin typeface="Helvetica" pitchFamily="-110" charset="0"/>
                <a:ea typeface="ＭＳ Ｐゴシック" pitchFamily="-110" charset="-128"/>
                <a:cs typeface="ＭＳ Ｐゴシック" pitchFamily="-110" charset="-128"/>
              </a:rPr>
              <a:t> </a:t>
            </a:r>
          </a:p>
          <a:p>
            <a:r>
              <a:rPr lang="en-GB" dirty="0" smtClean="0">
                <a:latin typeface="Helvetica" pitchFamily="-110" charset="0"/>
                <a:ea typeface="ＭＳ Ｐゴシック" pitchFamily="-110" charset="-128"/>
                <a:cs typeface="ＭＳ Ｐゴシック" pitchFamily="-110" charset="-128"/>
              </a:rPr>
              <a:t>to WSA-ENLIL Cone Model.</a:t>
            </a:r>
          </a:p>
          <a:p>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9"/>
          <p:cNvSpPr>
            <a:spLocks noGrp="1" noChangeArrowheads="1"/>
          </p:cNvSpPr>
          <p:nvPr>
            <p:ph type="sldNum" sz="quarter"/>
          </p:nvPr>
        </p:nvSpPr>
        <p:spPr>
          <a:noFill/>
        </p:spPr>
        <p:txBody>
          <a:bodyPr/>
          <a:lstStyle/>
          <a:p>
            <a:pPr>
              <a:buFont typeface="Times New Roman" pitchFamily="-110" charset="0"/>
              <a:buNone/>
            </a:pPr>
            <a:fld id="{2A3CC1DB-2DE5-F040-A627-8987AFF0244B}" type="slidenum">
              <a:rPr lang="en-GB">
                <a:latin typeface="Times New Roman" pitchFamily="-110" charset="0"/>
              </a:rPr>
              <a:pPr>
                <a:buFont typeface="Times New Roman" pitchFamily="-110" charset="0"/>
                <a:buNone/>
              </a:pPr>
              <a:t>5</a:t>
            </a:fld>
            <a:endParaRPr lang="en-GB">
              <a:latin typeface="Times New Roman" pitchFamily="-110" charset="0"/>
            </a:endParaRPr>
          </a:p>
        </p:txBody>
      </p:sp>
      <p:sp>
        <p:nvSpPr>
          <p:cNvPr id="29699"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9700"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This schematic shows CME in global perspective and explains coordinate system of the </a:t>
            </a:r>
          </a:p>
          <a:p>
            <a:r>
              <a:rPr lang="en-US" dirty="0" smtClean="0">
                <a:latin typeface="Times New Roman" pitchFamily="-110" charset="0"/>
                <a:ea typeface="ＭＳ Ｐゴシック" pitchFamily="-110" charset="-128"/>
                <a:cs typeface="ＭＳ Ｐゴシック" pitchFamily="-110" charset="-128"/>
              </a:rPr>
              <a:t>WSA-ENLIL model. </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XY is the equatorial plane (plane</a:t>
            </a:r>
            <a:r>
              <a:rPr lang="en-US" baseline="0" dirty="0" smtClean="0">
                <a:latin typeface="Times New Roman" pitchFamily="-110" charset="0"/>
                <a:ea typeface="ＭＳ Ｐゴシック" pitchFamily="-110" charset="-128"/>
                <a:cs typeface="ＭＳ Ｐゴシック" pitchFamily="-110" charset="-128"/>
              </a:rPr>
              <a:t> of</a:t>
            </a:r>
            <a:r>
              <a:rPr lang="en-US" dirty="0" smtClean="0">
                <a:latin typeface="Times New Roman" pitchFamily="-110" charset="0"/>
                <a:ea typeface="ＭＳ Ｐゴシック" pitchFamily="-110" charset="-128"/>
                <a:cs typeface="ＭＳ Ｐゴシック" pitchFamily="-110" charset="-128"/>
              </a:rPr>
              <a:t> the Sun equator). Z axis points to to </a:t>
            </a:r>
          </a:p>
          <a:p>
            <a:r>
              <a:rPr lang="en-US" dirty="0" smtClean="0">
                <a:latin typeface="Times New Roman" pitchFamily="-110" charset="0"/>
                <a:ea typeface="ＭＳ Ｐゴシック" pitchFamily="-110" charset="-128"/>
                <a:cs typeface="ＭＳ Ｐゴシック" pitchFamily="-110" charset="-128"/>
              </a:rPr>
              <a:t>north pole of the Sun. Earth is located in the ecliptic plane, which forms</a:t>
            </a:r>
          </a:p>
          <a:p>
            <a:r>
              <a:rPr lang="en-US" dirty="0" smtClean="0">
                <a:latin typeface="Times New Roman" pitchFamily="-110" charset="0"/>
                <a:ea typeface="ＭＳ Ｐゴシック" pitchFamily="-110" charset="-128"/>
                <a:cs typeface="ＭＳ Ｐゴシック" pitchFamily="-110" charset="-128"/>
              </a:rPr>
              <a:t>some variable angle with the equatorial plane (changes from -7.5 deg to 7.5 deg). </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The first panel in WSA-ENLIL plot shows a plane passing through the </a:t>
            </a:r>
          </a:p>
          <a:p>
            <a:r>
              <a:rPr lang="en-US" dirty="0" smtClean="0">
                <a:latin typeface="Times New Roman" pitchFamily="-110" charset="0"/>
                <a:ea typeface="ＭＳ Ｐゴシック" pitchFamily="-110" charset="-128"/>
                <a:cs typeface="ＭＳ Ｐゴシック" pitchFamily="-110" charset="-128"/>
              </a:rPr>
              <a:t>Earth and is parallel to equatorial plane.</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The second panel is a </a:t>
            </a:r>
            <a:r>
              <a:rPr lang="en-US" dirty="0" err="1" smtClean="0">
                <a:latin typeface="Times New Roman" pitchFamily="-110" charset="0"/>
                <a:ea typeface="ＭＳ Ｐゴシック" pitchFamily="-110" charset="-128"/>
                <a:cs typeface="ＭＳ Ｐゴシック" pitchFamily="-110" charset="-128"/>
              </a:rPr>
              <a:t>meridianal</a:t>
            </a:r>
            <a:r>
              <a:rPr lang="en-US" dirty="0" smtClean="0">
                <a:latin typeface="Times New Roman" pitchFamily="-110" charset="0"/>
                <a:ea typeface="ＭＳ Ｐゴシック" pitchFamily="-110" charset="-128"/>
                <a:cs typeface="ＭＳ Ｐゴシック" pitchFamily="-110" charset="-128"/>
              </a:rPr>
              <a:t> cut passing </a:t>
            </a:r>
          </a:p>
          <a:p>
            <a:r>
              <a:rPr lang="en-US" dirty="0" smtClean="0">
                <a:latin typeface="Times New Roman" pitchFamily="-110" charset="0"/>
                <a:ea typeface="ＭＳ Ｐゴシック" pitchFamily="-110" charset="-128"/>
                <a:cs typeface="ＭＳ Ｐゴシック" pitchFamily="-110" charset="-128"/>
              </a:rPr>
              <a:t>through the Earth. The latitude goes from -60 to 60 degrees.</a:t>
            </a:r>
          </a:p>
          <a:p>
            <a:r>
              <a:rPr lang="en-US" dirty="0" smtClean="0">
                <a:latin typeface="Times New Roman" pitchFamily="-110" charset="0"/>
                <a:ea typeface="ＭＳ Ｐゴシック" pitchFamily="-110" charset="-128"/>
                <a:cs typeface="ＭＳ Ｐゴシック" pitchFamily="-110" charset="-128"/>
              </a:rPr>
              <a:t> The third  panel shows Longitude-Latitude map of a quasi sphere at 1 AU  and with </a:t>
            </a:r>
          </a:p>
          <a:p>
            <a:r>
              <a:rPr lang="en-US" dirty="0" smtClean="0">
                <a:latin typeface="Times New Roman" pitchFamily="-110" charset="0"/>
                <a:ea typeface="ＭＳ Ｐゴシック" pitchFamily="-110" charset="-128"/>
                <a:cs typeface="ＭＳ Ｐゴシック" pitchFamily="-110" charset="-128"/>
              </a:rPr>
              <a:t>The cut off for Latitude &gt; |60 deg| .</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    </a:t>
            </a: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9"/>
          <p:cNvSpPr>
            <a:spLocks noGrp="1" noChangeArrowheads="1"/>
          </p:cNvSpPr>
          <p:nvPr>
            <p:ph type="sldNum" sz="quarter"/>
          </p:nvPr>
        </p:nvSpPr>
        <p:spPr>
          <a:noFill/>
        </p:spPr>
        <p:txBody>
          <a:bodyPr/>
          <a:lstStyle/>
          <a:p>
            <a:pPr>
              <a:buFont typeface="Times New Roman" pitchFamily="-110" charset="0"/>
              <a:buNone/>
            </a:pPr>
            <a:fld id="{801D666A-66FB-B647-A812-A7D00C2283D3}" type="slidenum">
              <a:rPr lang="en-GB">
                <a:latin typeface="Times New Roman" pitchFamily="-110" charset="0"/>
              </a:rPr>
              <a:pPr>
                <a:buFont typeface="Times New Roman" pitchFamily="-110" charset="0"/>
                <a:buNone/>
              </a:pPr>
              <a:t>6</a:t>
            </a:fld>
            <a:endParaRPr lang="en-GB">
              <a:latin typeface="Times New Roman" pitchFamily="-110" charset="0"/>
            </a:endParaRPr>
          </a:p>
        </p:txBody>
      </p:sp>
      <p:sp>
        <p:nvSpPr>
          <p:cNvPr id="3174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1748" name="Text Box 3"/>
          <p:cNvSpPr>
            <a:spLocks noGrp="1" noChangeArrowheads="1"/>
          </p:cNvSpPr>
          <p:nvPr>
            <p:ph type="body"/>
          </p:nvPr>
        </p:nvSpPr>
        <p:spPr>
          <a:xfrm>
            <a:off x="914400" y="4360863"/>
            <a:ext cx="5026025" cy="4129087"/>
          </a:xfrm>
          <a:noFill/>
          <a:ln/>
        </p:spPr>
        <p:txBody>
          <a:bodyPr wrap="none" anchor="ctr"/>
          <a:lstStyle/>
          <a:p>
            <a:r>
              <a:rPr lang="en-GB" dirty="0" smtClean="0">
                <a:latin typeface="Helvetica" pitchFamily="-110" charset="0"/>
                <a:ea typeface="ＭＳ Ｐゴシック" pitchFamily="-110" charset="-128"/>
                <a:cs typeface="ＭＳ Ｐゴシック" pitchFamily="-110" charset="-128"/>
              </a:rPr>
              <a:t>Parameters defined with CCMC CME Triangulation or other Tools yield CME </a:t>
            </a:r>
          </a:p>
          <a:p>
            <a:r>
              <a:rPr lang="en-GB" dirty="0" smtClean="0">
                <a:latin typeface="Helvetica" pitchFamily="-110" charset="0"/>
                <a:ea typeface="ＭＳ Ｐゴシック" pitchFamily="-110" charset="-128"/>
                <a:cs typeface="ＭＳ Ｐゴシック" pitchFamily="-110" charset="-128"/>
              </a:rPr>
              <a:t>Parameters: Input To WSA-ENLIL Cone Model. These parameters are:</a:t>
            </a:r>
          </a:p>
          <a:p>
            <a:endParaRPr lang="en-GB" dirty="0" smtClean="0">
              <a:latin typeface="Helvetica" pitchFamily="-110" charset="0"/>
              <a:ea typeface="ＭＳ Ｐゴシック" pitchFamily="-110" charset="-128"/>
              <a:cs typeface="ＭＳ Ｐゴシック" pitchFamily="-110" charset="-128"/>
            </a:endParaRPr>
          </a:p>
          <a:p>
            <a:r>
              <a:rPr lang="en-GB" dirty="0" smtClean="0">
                <a:latin typeface="Helvetica" pitchFamily="-110" charset="0"/>
                <a:ea typeface="ＭＳ Ｐゴシック" pitchFamily="-110" charset="-128"/>
                <a:cs typeface="ＭＳ Ｐゴシック" pitchFamily="-110" charset="-128"/>
              </a:rPr>
              <a:t>1- start time of CME at 21.5 </a:t>
            </a:r>
            <a:r>
              <a:rPr lang="en-GB" dirty="0" err="1" smtClean="0">
                <a:latin typeface="Helvetica" pitchFamily="-110" charset="0"/>
                <a:ea typeface="ＭＳ Ｐゴシック" pitchFamily="-110" charset="-128"/>
                <a:cs typeface="ＭＳ Ｐゴシック" pitchFamily="-110" charset="-128"/>
              </a:rPr>
              <a:t>Rs</a:t>
            </a:r>
            <a:r>
              <a:rPr lang="en-GB" dirty="0" smtClean="0">
                <a:latin typeface="Helvetica" pitchFamily="-110" charset="0"/>
                <a:ea typeface="ＭＳ Ｐゴシック" pitchFamily="-110" charset="-128"/>
                <a:cs typeface="ＭＳ Ｐゴシック" pitchFamily="-110" charset="-128"/>
              </a:rPr>
              <a:t> (inner boundary of the ENLIL model)</a:t>
            </a:r>
          </a:p>
          <a:p>
            <a:r>
              <a:rPr lang="en-GB" dirty="0" smtClean="0">
                <a:latin typeface="Helvetica" pitchFamily="-110" charset="0"/>
                <a:ea typeface="ＭＳ Ｐゴシック" pitchFamily="-110" charset="-128"/>
                <a:cs typeface="ＭＳ Ｐゴシック" pitchFamily="-110" charset="-128"/>
              </a:rPr>
              <a:t>2- Cone axis latitude</a:t>
            </a:r>
          </a:p>
          <a:p>
            <a:r>
              <a:rPr lang="en-GB" dirty="0" smtClean="0">
                <a:latin typeface="Helvetica" pitchFamily="-110" charset="0"/>
                <a:ea typeface="ＭＳ Ｐゴシック" pitchFamily="-110" charset="-128"/>
                <a:cs typeface="ＭＳ Ｐゴシック" pitchFamily="-110" charset="-128"/>
              </a:rPr>
              <a:t>3- Cone axis longitude</a:t>
            </a:r>
          </a:p>
          <a:p>
            <a:r>
              <a:rPr lang="en-GB" dirty="0" smtClean="0">
                <a:latin typeface="Helvetica" pitchFamily="-110" charset="0"/>
                <a:ea typeface="ＭＳ Ｐゴシック" pitchFamily="-110" charset="-128"/>
                <a:cs typeface="ＭＳ Ｐゴシック" pitchFamily="-110" charset="-128"/>
              </a:rPr>
              <a:t>5- Cone Radius – half angle of the cone angular width</a:t>
            </a:r>
          </a:p>
          <a:p>
            <a:r>
              <a:rPr lang="en-GB" dirty="0" smtClean="0">
                <a:latin typeface="Helvetica" pitchFamily="-110" charset="0"/>
                <a:ea typeface="ＭＳ Ｐゴシック" pitchFamily="-110" charset="-128"/>
                <a:cs typeface="ＭＳ Ｐゴシック" pitchFamily="-110" charset="-128"/>
              </a:rPr>
              <a:t>6- Radial Velocity </a:t>
            </a:r>
          </a:p>
          <a:p>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fontScale="77500" lnSpcReduction="20000"/>
          </a:bodyPr>
          <a:lstStyle/>
          <a:p>
            <a:pPr marL="342900" indent="-342900">
              <a:spcBef>
                <a:spcPct val="20000"/>
              </a:spcBef>
              <a:defRPr/>
            </a:pPr>
            <a:r>
              <a:rPr lang="en-US" sz="1800" b="1" dirty="0" smtClean="0">
                <a:latin typeface="Helvetica Neue" pitchFamily="-110" charset="0"/>
                <a:ea typeface="Helvetica Neue" pitchFamily="-110" charset="0"/>
                <a:cs typeface="Helvetica Neue" pitchFamily="-110" charset="0"/>
              </a:rPr>
              <a:t>Wang-</a:t>
            </a:r>
            <a:r>
              <a:rPr lang="en-US" sz="1800" b="1" dirty="0" err="1" smtClean="0">
                <a:latin typeface="Helvetica Neue" pitchFamily="-110" charset="0"/>
                <a:ea typeface="Helvetica Neue" pitchFamily="-110" charset="0"/>
                <a:cs typeface="Helvetica Neue" pitchFamily="-110" charset="0"/>
              </a:rPr>
              <a:t>Sheeley-Arge</a:t>
            </a:r>
            <a:r>
              <a:rPr lang="en-US" sz="1800" b="1" dirty="0" smtClean="0">
                <a:latin typeface="Helvetica Neue" pitchFamily="-110" charset="0"/>
                <a:ea typeface="Helvetica Neue" pitchFamily="-110" charset="0"/>
                <a:cs typeface="Helvetica Neue" pitchFamily="-110" charset="0"/>
              </a:rPr>
              <a:t> model WSA</a:t>
            </a:r>
            <a:r>
              <a:rPr lang="en-US" sz="1800" dirty="0" smtClean="0">
                <a:latin typeface="Helvetica Neue" pitchFamily="-110" charset="0"/>
                <a:ea typeface="Helvetica Neue" pitchFamily="-110" charset="0"/>
                <a:cs typeface="Helvetica Neue" pitchFamily="-110" charset="0"/>
              </a:rPr>
              <a:t> </a:t>
            </a:r>
            <a:r>
              <a:rPr lang="en-US" dirty="0" smtClean="0">
                <a:latin typeface="Helvetica Neue" pitchFamily="-110" charset="0"/>
                <a:ea typeface="Helvetica Neue" pitchFamily="-110" charset="0"/>
                <a:cs typeface="Helvetica Neue" pitchFamily="-110" charset="0"/>
              </a:rPr>
              <a:t>(Wang-</a:t>
            </a:r>
            <a:r>
              <a:rPr lang="en-US" dirty="0" err="1" smtClean="0">
                <a:latin typeface="Helvetica Neue" pitchFamily="-110" charset="0"/>
                <a:ea typeface="Helvetica Neue" pitchFamily="-110" charset="0"/>
                <a:cs typeface="Helvetica Neue" pitchFamily="-110" charset="0"/>
              </a:rPr>
              <a:t>Sheeley-Arge</a:t>
            </a:r>
            <a:r>
              <a:rPr lang="en-US" dirty="0" smtClean="0">
                <a:latin typeface="Helvetica Neue" pitchFamily="-110" charset="0"/>
                <a:ea typeface="Helvetica Neue" pitchFamily="-110" charset="0"/>
                <a:cs typeface="Helvetica Neue" pitchFamily="-110" charset="0"/>
              </a:rPr>
              <a:t>, AFRL)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is the input model to the ENLIL at it’s inner boundary of 21.5Rs.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The input to the WSA is </a:t>
            </a:r>
            <a:r>
              <a:rPr lang="en-US" baseline="0" dirty="0" smtClean="0">
                <a:latin typeface="Helvetica Neue" pitchFamily="-110" charset="0"/>
                <a:ea typeface="Helvetica Neue" pitchFamily="-110" charset="0"/>
                <a:cs typeface="Helvetica Neue" pitchFamily="-110" charset="0"/>
              </a:rPr>
              <a:t> </a:t>
            </a:r>
            <a:r>
              <a:rPr lang="en-US" dirty="0" smtClean="0">
                <a:latin typeface="Helvetica Neue" pitchFamily="-110" charset="0"/>
                <a:ea typeface="Helvetica Neue" pitchFamily="-110" charset="0"/>
                <a:cs typeface="Helvetica Neue" pitchFamily="-110" charset="0"/>
              </a:rPr>
              <a:t>daily </a:t>
            </a:r>
            <a:r>
              <a:rPr lang="en-US" dirty="0" err="1" smtClean="0">
                <a:latin typeface="Helvetica Neue" pitchFamily="-110" charset="0"/>
                <a:ea typeface="Helvetica Neue" pitchFamily="-110" charset="0"/>
                <a:cs typeface="Helvetica Neue" pitchFamily="-110" charset="0"/>
              </a:rPr>
              <a:t>magnetograms</a:t>
            </a:r>
            <a:r>
              <a:rPr lang="en-US" dirty="0" smtClean="0">
                <a:latin typeface="Helvetica Neue" pitchFamily="-110" charset="0"/>
                <a:ea typeface="Helvetica Neue" pitchFamily="-110" charset="0"/>
                <a:cs typeface="Helvetica Neue" pitchFamily="-110" charset="0"/>
              </a:rPr>
              <a:t> of the solar surface,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that describe the magnetic field of the photosphere.</a:t>
            </a:r>
          </a:p>
          <a:p>
            <a:pPr marL="342900" indent="-342900">
              <a:spcBef>
                <a:spcPct val="20000"/>
              </a:spcBef>
              <a:defRPr/>
            </a:pPr>
            <a:endParaRPr lang="en-US" dirty="0" smtClean="0">
              <a:latin typeface="Helvetica Neue" pitchFamily="-110" charset="0"/>
              <a:ea typeface="Helvetica Neue" pitchFamily="-110" charset="0"/>
              <a:cs typeface="Helvetica Neue" pitchFamily="-110" charset="0"/>
            </a:endParaRP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WSA model itself consists of different models</a:t>
            </a:r>
            <a:endParaRPr lang="en-US" sz="1800" dirty="0" smtClean="0">
              <a:latin typeface="Helvetica Neue" pitchFamily="-110" charset="0"/>
              <a:ea typeface="Helvetica Neue" pitchFamily="-110" charset="0"/>
              <a:cs typeface="Helvetica Neue" pitchFamily="-110" charset="0"/>
            </a:endParaRPr>
          </a:p>
          <a:p>
            <a:pPr marL="342900" indent="-342900">
              <a:spcBef>
                <a:spcPct val="20000"/>
              </a:spcBef>
              <a:buFontTx/>
              <a:buChar char="•"/>
              <a:defRPr/>
            </a:pPr>
            <a:r>
              <a:rPr lang="en-US" b="1" dirty="0" smtClean="0">
                <a:latin typeface="Helvetica Neue" pitchFamily="-110" charset="0"/>
                <a:ea typeface="Helvetica Neue" pitchFamily="-110" charset="0"/>
                <a:cs typeface="Helvetica Neue" pitchFamily="-110" charset="0"/>
              </a:rPr>
              <a:t>PFSS </a:t>
            </a:r>
            <a:r>
              <a:rPr lang="en-US" dirty="0" smtClean="0">
                <a:latin typeface="Helvetica Neue" pitchFamily="-110" charset="0"/>
                <a:ea typeface="Helvetica Neue" pitchFamily="-110" charset="0"/>
                <a:cs typeface="Helvetica Neue" pitchFamily="-110" charset="0"/>
              </a:rPr>
              <a:t>(Potential Field Source Surface)</a:t>
            </a:r>
            <a:r>
              <a:rPr lang="en-US" b="1" dirty="0" smtClean="0">
                <a:latin typeface="Helvetica Neue" pitchFamily="-110" charset="0"/>
                <a:ea typeface="Helvetica Neue" pitchFamily="-110" charset="0"/>
                <a:cs typeface="Helvetica Neue" pitchFamily="-110" charset="0"/>
              </a:rPr>
              <a:t>.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a:t>
            </a:r>
            <a:r>
              <a:rPr lang="en-US" i="1" dirty="0" smtClean="0">
                <a:latin typeface="Helvetica Neue" pitchFamily="-110" charset="0"/>
                <a:ea typeface="Helvetica Neue" pitchFamily="-110" charset="0"/>
                <a:cs typeface="Helvetica Neue" pitchFamily="-110" charset="0"/>
              </a:rPr>
              <a:t>Input: synoptic map </a:t>
            </a:r>
            <a:r>
              <a:rPr lang="en-US" i="1" dirty="0" err="1" smtClean="0">
                <a:latin typeface="Helvetica Neue" pitchFamily="-110" charset="0"/>
                <a:ea typeface="Helvetica Neue" pitchFamily="-110" charset="0"/>
                <a:cs typeface="Helvetica Neue" pitchFamily="-110" charset="0"/>
              </a:rPr>
              <a:t>photospheric</a:t>
            </a:r>
            <a:r>
              <a:rPr lang="en-US" i="1" dirty="0" smtClean="0">
                <a:latin typeface="Helvetica Neue" pitchFamily="-110" charset="0"/>
                <a:ea typeface="Helvetica Neue" pitchFamily="-110" charset="0"/>
                <a:cs typeface="Helvetica Neue" pitchFamily="-110" charset="0"/>
              </a:rPr>
              <a:t> </a:t>
            </a:r>
            <a:r>
              <a:rPr lang="en-US" i="1" dirty="0" err="1" smtClean="0">
                <a:latin typeface="Helvetica Neue" pitchFamily="-110" charset="0"/>
                <a:ea typeface="Helvetica Neue" pitchFamily="-110" charset="0"/>
                <a:cs typeface="Helvetica Neue" pitchFamily="-110" charset="0"/>
              </a:rPr>
              <a:t>magnetogram</a:t>
            </a:r>
            <a:r>
              <a:rPr lang="en-US" i="1" dirty="0" smtClean="0">
                <a:latin typeface="Helvetica Neue" pitchFamily="-110" charset="0"/>
                <a:ea typeface="Helvetica Neue" pitchFamily="-110" charset="0"/>
                <a:cs typeface="Helvetica Neue" pitchFamily="-110" charset="0"/>
              </a:rPr>
              <a:t>.</a:t>
            </a:r>
            <a:r>
              <a:rPr lang="en-US" dirty="0" smtClean="0">
                <a:latin typeface="Helvetica Neue" pitchFamily="-110" charset="0"/>
                <a:ea typeface="Helvetica Neue" pitchFamily="-110" charset="0"/>
                <a:cs typeface="Helvetica Neue" pitchFamily="-110" charset="0"/>
              </a:rPr>
              <a:t>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Force free (even current free) solution with radial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field at 2.5 R</a:t>
            </a:r>
            <a:r>
              <a:rPr lang="en-US" sz="1100" dirty="0" smtClean="0">
                <a:latin typeface="Helvetica Neue" pitchFamily="-110" charset="0"/>
                <a:ea typeface="Helvetica Neue" pitchFamily="-110" charset="0"/>
                <a:cs typeface="Helvetica Neue" pitchFamily="-110" charset="0"/>
              </a:rPr>
              <a:t>o</a:t>
            </a:r>
            <a:r>
              <a:rPr lang="en-US" dirty="0" smtClean="0">
                <a:latin typeface="Helvetica Neue" pitchFamily="-110" charset="0"/>
                <a:ea typeface="Helvetica Neue" pitchFamily="-110" charset="0"/>
                <a:cs typeface="Helvetica Neue" pitchFamily="-110" charset="0"/>
              </a:rPr>
              <a:t>.</a:t>
            </a:r>
          </a:p>
          <a:p>
            <a:pPr marL="342900" indent="-342900">
              <a:spcBef>
                <a:spcPct val="20000"/>
              </a:spcBef>
              <a:buFontTx/>
              <a:buChar char="•"/>
              <a:defRPr/>
            </a:pPr>
            <a:r>
              <a:rPr lang="en-US" b="1" dirty="0" err="1" smtClean="0">
                <a:latin typeface="Helvetica Neue" pitchFamily="-110" charset="0"/>
                <a:ea typeface="Helvetica Neue" pitchFamily="-110" charset="0"/>
                <a:cs typeface="Helvetica Neue" pitchFamily="-110" charset="0"/>
              </a:rPr>
              <a:t>Schatten</a:t>
            </a:r>
            <a:r>
              <a:rPr lang="en-US" b="1" dirty="0" smtClean="0">
                <a:latin typeface="Helvetica Neue" pitchFamily="-110" charset="0"/>
                <a:ea typeface="Helvetica Neue" pitchFamily="-110" charset="0"/>
                <a:cs typeface="Helvetica Neue" pitchFamily="-110" charset="0"/>
              </a:rPr>
              <a:t> Current Sheet</a:t>
            </a:r>
            <a:r>
              <a:rPr lang="en-US" dirty="0" smtClean="0">
                <a:latin typeface="Helvetica Neue" pitchFamily="-110" charset="0"/>
                <a:ea typeface="Helvetica Neue" pitchFamily="-110" charset="0"/>
                <a:cs typeface="Helvetica Neue" pitchFamily="-110" charset="0"/>
              </a:rPr>
              <a:t>.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a:t>
            </a:r>
            <a:r>
              <a:rPr lang="en-US" i="1" dirty="0" smtClean="0">
                <a:latin typeface="Helvetica Neue" pitchFamily="-110" charset="0"/>
                <a:ea typeface="Helvetica Neue" pitchFamily="-110" charset="0"/>
                <a:cs typeface="Helvetica Neue" pitchFamily="-110" charset="0"/>
              </a:rPr>
              <a:t>Input: PFSS</a:t>
            </a:r>
            <a:r>
              <a:rPr lang="en-US" dirty="0" smtClean="0">
                <a:latin typeface="Helvetica Neue" pitchFamily="-110" charset="0"/>
                <a:ea typeface="Helvetica Neue" pitchFamily="-110" charset="0"/>
                <a:cs typeface="Helvetica Neue" pitchFamily="-110" charset="0"/>
              </a:rPr>
              <a:t>.</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Modifies the sign of radial field to positive to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prevent reconnection, creates potential solution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with radial boundary conditions, restores the sign in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the new solution at 5 Ro.</a:t>
            </a:r>
          </a:p>
          <a:p>
            <a:pPr marL="342900" indent="-342900">
              <a:spcBef>
                <a:spcPct val="20000"/>
              </a:spcBef>
              <a:buFontTx/>
              <a:buChar char="•"/>
              <a:defRPr/>
            </a:pPr>
            <a:r>
              <a:rPr lang="en-US" b="1" dirty="0" smtClean="0">
                <a:latin typeface="Helvetica Neue" pitchFamily="-110" charset="0"/>
                <a:ea typeface="Helvetica Neue" pitchFamily="-110" charset="0"/>
                <a:cs typeface="Helvetica Neue" pitchFamily="-110" charset="0"/>
              </a:rPr>
              <a:t>WSA.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a:t>
            </a:r>
            <a:r>
              <a:rPr lang="en-US" i="1" dirty="0" smtClean="0">
                <a:latin typeface="Helvetica Neue" pitchFamily="-110" charset="0"/>
                <a:ea typeface="Helvetica Neue" pitchFamily="-110" charset="0"/>
                <a:cs typeface="Helvetica Neue" pitchFamily="-110" charset="0"/>
              </a:rPr>
              <a:t>Input:  </a:t>
            </a:r>
            <a:r>
              <a:rPr lang="en-US" i="1" dirty="0" err="1" smtClean="0">
                <a:latin typeface="Helvetica Neue" pitchFamily="-110" charset="0"/>
                <a:ea typeface="Helvetica Neue" pitchFamily="-110" charset="0"/>
                <a:cs typeface="Helvetica Neue" pitchFamily="-110" charset="0"/>
              </a:rPr>
              <a:t>Schatten</a:t>
            </a:r>
            <a:r>
              <a:rPr lang="en-US" i="1" dirty="0" smtClean="0">
                <a:latin typeface="Helvetica Neue" pitchFamily="-110" charset="0"/>
                <a:ea typeface="Helvetica Neue" pitchFamily="-110" charset="0"/>
                <a:cs typeface="Helvetica Neue" pitchFamily="-110" charset="0"/>
              </a:rPr>
              <a:t> CS.</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Assuming radial constant speed flow at 5 Ro uses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empirical formula for speed, determined by the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rate of divergence of the magnetic field at 5 Ro</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and proximity of the given field line to the coronal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hole boundary</a:t>
            </a:r>
            <a:r>
              <a:rPr lang="en-US" dirty="0" smtClean="0">
                <a:solidFill>
                  <a:srgbClr val="0000FF"/>
                </a:solidFill>
                <a:latin typeface="Helvetica Neue" pitchFamily="-110" charset="0"/>
                <a:ea typeface="Helvetica Neue" pitchFamily="-110" charset="0"/>
                <a:cs typeface="Helvetica Neue" pitchFamily="-110" charset="0"/>
              </a:rPr>
              <a:t>. </a:t>
            </a:r>
          </a:p>
          <a:p>
            <a:pPr>
              <a:defRPr/>
            </a:pPr>
            <a:endParaRPr lang="en-US" dirty="0"/>
          </a:p>
        </p:txBody>
      </p:sp>
      <p:sp>
        <p:nvSpPr>
          <p:cNvPr id="33796" name="Slide Number Placeholder 3"/>
          <p:cNvSpPr>
            <a:spLocks noGrp="1"/>
          </p:cNvSpPr>
          <p:nvPr>
            <p:ph type="sldNum" sz="quarter"/>
          </p:nvPr>
        </p:nvSpPr>
        <p:spPr>
          <a:noFill/>
        </p:spPr>
        <p:txBody>
          <a:bodyPr/>
          <a:lstStyle/>
          <a:p>
            <a:pPr>
              <a:buFont typeface="Times New Roman" pitchFamily="-110" charset="0"/>
              <a:buNone/>
            </a:pPr>
            <a:fld id="{9BC7D899-93A3-894C-962D-0ADFACD36CD6}" type="slidenum">
              <a:rPr lang="en-GB" smtClean="0">
                <a:latin typeface="Times New Roman" pitchFamily="-110" charset="0"/>
              </a:rPr>
              <a:pPr>
                <a:buFont typeface="Times New Roman" pitchFamily="-110" charset="0"/>
                <a:buNone/>
              </a:pPr>
              <a:t>7</a:t>
            </a:fld>
            <a:endParaRPr lang="en-GB" smtClean="0">
              <a:latin typeface="Times New Roman" pitchFamily="-110"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fontScale="92500" lnSpcReduction="10000"/>
          </a:bodyPr>
          <a:lstStyle/>
          <a:p>
            <a:pPr marL="342900" indent="-342900">
              <a:spcBef>
                <a:spcPct val="20000"/>
              </a:spcBef>
              <a:defRPr/>
            </a:pPr>
            <a:r>
              <a:rPr lang="en-US" sz="1200" b="0" i="0" dirty="0" smtClean="0">
                <a:latin typeface="+mj-lt"/>
                <a:ea typeface="Helvetica Neue" pitchFamily="-110" charset="0"/>
                <a:cs typeface="Helvetica Neue" pitchFamily="-110" charset="0"/>
              </a:rPr>
              <a:t>ENLIL – Sumerian God of Winds and Storms</a:t>
            </a:r>
          </a:p>
          <a:p>
            <a:pPr marL="342900" indent="-342900">
              <a:spcBef>
                <a:spcPct val="20000"/>
              </a:spcBef>
              <a:defRPr/>
            </a:pPr>
            <a:r>
              <a:rPr lang="en-US" sz="1200" b="0" i="0" dirty="0" smtClean="0">
                <a:latin typeface="+mj-lt"/>
                <a:ea typeface="Helvetica Neue" pitchFamily="-110" charset="0"/>
                <a:cs typeface="Helvetica Neue" pitchFamily="-110" charset="0"/>
              </a:rPr>
              <a:t> </a:t>
            </a:r>
            <a:r>
              <a:rPr lang="en-US" sz="1200" b="0" i="0" dirty="0" err="1" smtClean="0">
                <a:latin typeface="+mj-lt"/>
                <a:ea typeface="Helvetica Neue" pitchFamily="-110" charset="0"/>
                <a:cs typeface="Helvetica Neue" pitchFamily="-110" charset="0"/>
              </a:rPr>
              <a:t>Dusan</a:t>
            </a:r>
            <a:r>
              <a:rPr lang="en-US" sz="1200" b="0" i="0" dirty="0" smtClean="0">
                <a:latin typeface="+mj-lt"/>
                <a:ea typeface="Helvetica Neue" pitchFamily="-110" charset="0"/>
                <a:cs typeface="Helvetica Neue" pitchFamily="-110" charset="0"/>
              </a:rPr>
              <a:t> </a:t>
            </a:r>
            <a:r>
              <a:rPr lang="en-US" sz="1200" b="0" i="0" dirty="0" err="1" smtClean="0">
                <a:latin typeface="+mj-lt"/>
                <a:ea typeface="Helvetica Neue" pitchFamily="-110" charset="0"/>
                <a:cs typeface="Helvetica Neue" pitchFamily="-110" charset="0"/>
              </a:rPr>
              <a:t>Odstrcil</a:t>
            </a:r>
            <a:r>
              <a:rPr lang="en-US" sz="1200" b="0" i="0" dirty="0" smtClean="0">
                <a:latin typeface="+mj-lt"/>
                <a:ea typeface="Helvetica Neue" pitchFamily="-110" charset="0"/>
                <a:cs typeface="Helvetica Neue" pitchFamily="-110" charset="0"/>
              </a:rPr>
              <a:t>, GMU &amp; GSFC</a:t>
            </a:r>
          </a:p>
          <a:p>
            <a:pPr marL="342900" indent="-342900">
              <a:spcBef>
                <a:spcPct val="20000"/>
              </a:spcBef>
              <a:defRPr/>
            </a:pP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Input: WSA (coronal maps of Br and </a:t>
            </a:r>
            <a:r>
              <a:rPr lang="en-US" sz="1200" b="0" i="0" dirty="0" err="1" smtClean="0">
                <a:latin typeface="+mj-lt"/>
                <a:ea typeface="Helvetica Neue" pitchFamily="-110" charset="0"/>
                <a:cs typeface="Helvetica Neue" pitchFamily="-110" charset="0"/>
              </a:rPr>
              <a:t>Vr</a:t>
            </a:r>
            <a:r>
              <a:rPr lang="en-US" sz="1200" b="0" i="0" dirty="0" smtClean="0">
                <a:latin typeface="+mj-lt"/>
                <a:ea typeface="Helvetica Neue" pitchFamily="-110" charset="0"/>
                <a:cs typeface="Helvetica Neue" pitchFamily="-110" charset="0"/>
              </a:rPr>
              <a:t> updated 4   </a:t>
            </a:r>
          </a:p>
          <a:p>
            <a:pPr marL="342900" indent="-342900">
              <a:spcBef>
                <a:spcPct val="20000"/>
              </a:spcBef>
              <a:defRPr/>
            </a:pPr>
            <a:r>
              <a:rPr lang="en-US" sz="1200" b="0" i="0" dirty="0" smtClean="0">
                <a:latin typeface="+mj-lt"/>
                <a:ea typeface="Helvetica Neue" pitchFamily="-110" charset="0"/>
                <a:cs typeface="Helvetica Neue" pitchFamily="-110" charset="0"/>
              </a:rPr>
              <a:t>             times a day). For </a:t>
            </a:r>
            <a:r>
              <a:rPr lang="en-US" sz="1200" b="0" i="0" dirty="0" err="1" smtClean="0">
                <a:latin typeface="+mj-lt"/>
                <a:ea typeface="Helvetica Neue" pitchFamily="-110" charset="0"/>
                <a:cs typeface="Helvetica Neue" pitchFamily="-110" charset="0"/>
              </a:rPr>
              <a:t>toroidal</a:t>
            </a:r>
            <a:r>
              <a:rPr lang="en-US" sz="1200" b="0" i="0" dirty="0" smtClean="0">
                <a:latin typeface="+mj-lt"/>
                <a:ea typeface="Helvetica Neue" pitchFamily="-110" charset="0"/>
                <a:cs typeface="Helvetica Neue" pitchFamily="-110" charset="0"/>
              </a:rPr>
              <a:t> components at the inner   </a:t>
            </a:r>
          </a:p>
          <a:p>
            <a:pPr marL="342900" indent="-342900">
              <a:spcBef>
                <a:spcPct val="20000"/>
              </a:spcBef>
              <a:defRPr/>
            </a:pPr>
            <a:r>
              <a:rPr lang="en-US" sz="1200" b="0" i="0" dirty="0" smtClean="0">
                <a:latin typeface="+mj-lt"/>
                <a:ea typeface="Helvetica Neue" pitchFamily="-110" charset="0"/>
                <a:cs typeface="Helvetica Neue" pitchFamily="-110" charset="0"/>
              </a:rPr>
              <a:t>             boundary- Parker spiral.</a:t>
            </a:r>
          </a:p>
          <a:p>
            <a:pPr marL="342900" indent="-342900">
              <a:spcBef>
                <a:spcPct val="20000"/>
              </a:spcBef>
              <a:defRPr/>
            </a:pPr>
            <a:endParaRPr lang="en-US" sz="1200" b="0" i="0" dirty="0" smtClean="0">
              <a:latin typeface="+mj-lt"/>
              <a:ea typeface="Helvetica Neue" pitchFamily="-110" charset="0"/>
              <a:cs typeface="Helvetica Neue" pitchFamily="-110" charset="0"/>
            </a:endParaRPr>
          </a:p>
          <a:p>
            <a:pPr marL="342900" indent="-342900">
              <a:defRPr/>
            </a:pPr>
            <a:r>
              <a:rPr lang="en-US" sz="1200" b="0" i="0" dirty="0" smtClean="0">
                <a:latin typeface="+mj-lt"/>
                <a:ea typeface="Helvetica Neue" pitchFamily="-110" charset="0"/>
                <a:cs typeface="Helvetica Neue" pitchFamily="-110" charset="0"/>
              </a:rPr>
              <a:t>             </a:t>
            </a:r>
            <a:r>
              <a:rPr lang="en-US" sz="1200" b="0" i="0" dirty="0" err="1" smtClean="0">
                <a:latin typeface="+mj-lt"/>
              </a:rPr>
              <a:t>ENLIL’s</a:t>
            </a:r>
            <a:r>
              <a:rPr lang="en-US" sz="1200" b="0" i="0" dirty="0" smtClean="0">
                <a:latin typeface="+mj-lt"/>
              </a:rPr>
              <a:t> inner radial boundary is located beyond</a:t>
            </a:r>
          </a:p>
          <a:p>
            <a:pPr marL="342900" indent="-342900">
              <a:defRPr/>
            </a:pPr>
            <a:r>
              <a:rPr lang="en-US" sz="1200" b="0" i="0" dirty="0" smtClean="0">
                <a:latin typeface="+mj-lt"/>
              </a:rPr>
              <a:t>             the sonic point: the solar wind flow is supersonic in </a:t>
            </a:r>
          </a:p>
          <a:p>
            <a:pPr marL="342900" indent="-342900">
              <a:defRPr/>
            </a:pPr>
            <a:r>
              <a:rPr lang="en-US" sz="1200" b="0" i="0" dirty="0" smtClean="0">
                <a:latin typeface="+mj-lt"/>
              </a:rPr>
              <a:t>             ENLIL.</a:t>
            </a: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a:t>
            </a:r>
          </a:p>
          <a:p>
            <a:pPr marL="342900" indent="-342900">
              <a:spcBef>
                <a:spcPct val="20000"/>
              </a:spcBef>
              <a:defRPr/>
            </a:pPr>
            <a:r>
              <a:rPr lang="en-US" sz="1200" b="0" i="0" dirty="0" smtClean="0">
                <a:latin typeface="+mj-lt"/>
                <a:ea typeface="Helvetica Neue" pitchFamily="-110" charset="0"/>
                <a:cs typeface="Helvetica Neue" pitchFamily="-110" charset="0"/>
              </a:rPr>
              <a:t>             Computes a time evolution of the global solar </a:t>
            </a:r>
          </a:p>
          <a:p>
            <a:pPr marL="342900" indent="-342900">
              <a:spcBef>
                <a:spcPct val="20000"/>
              </a:spcBef>
              <a:defRPr/>
            </a:pPr>
            <a:r>
              <a:rPr lang="en-US" sz="1200" b="0" i="0" dirty="0" smtClean="0">
                <a:latin typeface="+mj-lt"/>
                <a:ea typeface="Helvetica Neue" pitchFamily="-110" charset="0"/>
                <a:cs typeface="Helvetica Neue" pitchFamily="-110" charset="0"/>
              </a:rPr>
              <a:t>             wind for the inner </a:t>
            </a:r>
            <a:r>
              <a:rPr lang="en-US" sz="1200" b="0" i="0" dirty="0" err="1" smtClean="0">
                <a:latin typeface="+mj-lt"/>
                <a:ea typeface="Helvetica Neue" pitchFamily="-110" charset="0"/>
                <a:cs typeface="Helvetica Neue" pitchFamily="-110" charset="0"/>
              </a:rPr>
              <a:t>heliosphere</a:t>
            </a:r>
            <a:r>
              <a:rPr lang="en-US" sz="1200" b="0" i="0" dirty="0" smtClean="0">
                <a:latin typeface="+mj-lt"/>
                <a:ea typeface="Helvetica Neue" pitchFamily="-110" charset="0"/>
                <a:cs typeface="Helvetica Neue" pitchFamily="-110" charset="0"/>
              </a:rPr>
              <a:t>, driven by </a:t>
            </a:r>
            <a:r>
              <a:rPr lang="en-US" sz="1200" b="0" i="0" dirty="0" err="1" smtClean="0">
                <a:latin typeface="+mj-lt"/>
                <a:ea typeface="Helvetica Neue" pitchFamily="-110" charset="0"/>
                <a:cs typeface="Helvetica Neue" pitchFamily="-110" charset="0"/>
              </a:rPr>
              <a:t>corotating</a:t>
            </a: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background structure and transient disturbances</a:t>
            </a:r>
          </a:p>
          <a:p>
            <a:pPr marL="342900" indent="-342900">
              <a:spcBef>
                <a:spcPct val="20000"/>
              </a:spcBef>
              <a:defRPr/>
            </a:pPr>
            <a:r>
              <a:rPr lang="en-US" sz="1200" b="0" i="0" dirty="0" smtClean="0">
                <a:latin typeface="+mj-lt"/>
                <a:ea typeface="Helvetica Neue" pitchFamily="-110" charset="0"/>
                <a:cs typeface="Helvetica Neue" pitchFamily="-110" charset="0"/>
              </a:rPr>
              <a:t>             (</a:t>
            </a:r>
            <a:r>
              <a:rPr lang="en-US" sz="1200" b="0" i="0" dirty="0" err="1" smtClean="0">
                <a:latin typeface="+mj-lt"/>
                <a:ea typeface="Helvetica Neue" pitchFamily="-110" charset="0"/>
                <a:cs typeface="Helvetica Neue" pitchFamily="-110" charset="0"/>
              </a:rPr>
              <a:t>CMEs</a:t>
            </a:r>
            <a:r>
              <a:rPr lang="en-US" sz="1200" b="0" i="0" dirty="0" smtClean="0">
                <a:latin typeface="+mj-lt"/>
                <a:ea typeface="Helvetica Neue" pitchFamily="-110" charset="0"/>
                <a:cs typeface="Helvetica Neue" pitchFamily="-110" charset="0"/>
              </a:rPr>
              <a:t>) at it’s inner radial boundary at 21.5 Ro.  </a:t>
            </a:r>
          </a:p>
          <a:p>
            <a:pPr marL="342900" indent="-342900">
              <a:spcBef>
                <a:spcPct val="20000"/>
              </a:spcBef>
              <a:defRPr/>
            </a:pP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Solves ideal fully ionized plasma MHD equations in  </a:t>
            </a:r>
          </a:p>
          <a:p>
            <a:pPr marL="342900" indent="-342900">
              <a:spcBef>
                <a:spcPct val="20000"/>
              </a:spcBef>
              <a:defRPr/>
            </a:pPr>
            <a:r>
              <a:rPr lang="en-US" sz="1200" b="0" i="0" dirty="0" smtClean="0">
                <a:latin typeface="+mj-lt"/>
                <a:ea typeface="Helvetica Neue" pitchFamily="-110" charset="0"/>
                <a:cs typeface="Helvetica Neue" pitchFamily="-110" charset="0"/>
              </a:rPr>
              <a:t>             3D with two additional continuity equations: for </a:t>
            </a:r>
          </a:p>
          <a:p>
            <a:pPr marL="342900" indent="-342900">
              <a:spcBef>
                <a:spcPct val="20000"/>
              </a:spcBef>
              <a:defRPr/>
            </a:pPr>
            <a:r>
              <a:rPr lang="en-US" sz="1200" b="0" i="0" dirty="0" smtClean="0">
                <a:latin typeface="+mj-lt"/>
                <a:ea typeface="Helvetica Neue" pitchFamily="-110" charset="0"/>
                <a:cs typeface="Helvetica Neue" pitchFamily="-110" charset="0"/>
              </a:rPr>
              <a:t>             density of transient and polarity of the radial </a:t>
            </a:r>
          </a:p>
          <a:p>
            <a:pPr marL="342900" indent="-342900">
              <a:spcBef>
                <a:spcPct val="20000"/>
              </a:spcBef>
              <a:defRPr/>
            </a:pPr>
            <a:r>
              <a:rPr lang="en-US" sz="1200" b="0" i="0" dirty="0" smtClean="0">
                <a:latin typeface="+mj-lt"/>
                <a:ea typeface="Helvetica Neue" pitchFamily="-110" charset="0"/>
                <a:cs typeface="Helvetica Neue" pitchFamily="-110" charset="0"/>
              </a:rPr>
              <a:t>             component of B.             </a:t>
            </a:r>
          </a:p>
          <a:p>
            <a:pPr>
              <a:defRPr/>
            </a:pPr>
            <a:endParaRPr lang="en-US" sz="1200" b="0" i="0" dirty="0">
              <a:latin typeface="+mj-lt"/>
            </a:endParaRPr>
          </a:p>
        </p:txBody>
      </p:sp>
      <p:sp>
        <p:nvSpPr>
          <p:cNvPr id="35844" name="Slide Number Placeholder 3"/>
          <p:cNvSpPr>
            <a:spLocks noGrp="1"/>
          </p:cNvSpPr>
          <p:nvPr>
            <p:ph type="sldNum" sz="quarter"/>
          </p:nvPr>
        </p:nvSpPr>
        <p:spPr>
          <a:noFill/>
        </p:spPr>
        <p:txBody>
          <a:bodyPr/>
          <a:lstStyle/>
          <a:p>
            <a:pPr>
              <a:buFont typeface="Times New Roman" pitchFamily="-110" charset="0"/>
              <a:buNone/>
            </a:pPr>
            <a:fld id="{4CB7846C-66EB-994D-8D33-BD1CD0076E38}" type="slidenum">
              <a:rPr lang="en-GB" smtClean="0">
                <a:latin typeface="Times New Roman" pitchFamily="-110" charset="0"/>
              </a:rPr>
              <a:pPr>
                <a:buFont typeface="Times New Roman" pitchFamily="-110" charset="0"/>
                <a:buNone/>
              </a:pPr>
              <a:t>8</a:t>
            </a:fld>
            <a:endParaRPr lang="en-GB" smtClean="0">
              <a:latin typeface="Times New Roman" pitchFamily="-110"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a:bodyPr>
          <a:lstStyle/>
          <a:p>
            <a:pPr marL="342900" indent="-342900">
              <a:spcBef>
                <a:spcPct val="20000"/>
              </a:spcBef>
              <a:defRPr/>
            </a:pPr>
            <a:r>
              <a:rPr lang="en-US" dirty="0" smtClean="0"/>
              <a:t>Limitation of the ENLIL model:</a:t>
            </a:r>
          </a:p>
          <a:p>
            <a:pPr marL="342900" indent="-342900">
              <a:spcBef>
                <a:spcPct val="20000"/>
              </a:spcBef>
              <a:defRPr/>
            </a:pPr>
            <a:r>
              <a:rPr lang="en-US" dirty="0" smtClean="0"/>
              <a:t>It  does not take into account the realistic complex magnetic field structure </a:t>
            </a:r>
          </a:p>
          <a:p>
            <a:pPr marL="342900" indent="-342900">
              <a:spcBef>
                <a:spcPct val="20000"/>
              </a:spcBef>
              <a:defRPr/>
            </a:pPr>
            <a:r>
              <a:rPr lang="en-US" dirty="0" smtClean="0"/>
              <a:t>of the CME magnetic</a:t>
            </a:r>
            <a:r>
              <a:rPr lang="en-US" baseline="0" dirty="0" smtClean="0"/>
              <a:t> </a:t>
            </a:r>
            <a:r>
              <a:rPr lang="en-US" dirty="0" smtClean="0"/>
              <a:t>cloud and the CME as a plasma cloud has a uniform velocity. </a:t>
            </a:r>
          </a:p>
          <a:p>
            <a:pPr marL="342900" indent="-342900">
              <a:defRPr/>
            </a:pPr>
            <a:endParaRPr lang="en-US" dirty="0" smtClean="0"/>
          </a:p>
          <a:p>
            <a:pPr marL="342900" indent="-342900">
              <a:defRPr/>
            </a:pPr>
            <a:r>
              <a:rPr lang="en-US" dirty="0" smtClean="0"/>
              <a:t>It is assumed that the CME density is 4 times larger than the ambient fast solar wind </a:t>
            </a:r>
          </a:p>
          <a:p>
            <a:pPr marL="342900" indent="-342900">
              <a:defRPr/>
            </a:pPr>
            <a:r>
              <a:rPr lang="en-US" dirty="0" smtClean="0"/>
              <a:t>density, the temperature is the same. Thus, the CME has about four times larger </a:t>
            </a:r>
          </a:p>
          <a:p>
            <a:pPr marL="342900" indent="-342900">
              <a:defRPr/>
            </a:pPr>
            <a:r>
              <a:rPr lang="en-US" dirty="0" smtClean="0"/>
              <a:t>pressure than the ambient fast wind. Launching of an over pressured plasma cloud </a:t>
            </a:r>
          </a:p>
          <a:p>
            <a:pPr marL="342900" indent="-342900">
              <a:defRPr/>
            </a:pPr>
            <a:r>
              <a:rPr lang="en-US" dirty="0" smtClean="0"/>
              <a:t>at 21.5 </a:t>
            </a:r>
            <a:r>
              <a:rPr lang="en-US" b="1" dirty="0" err="1" smtClean="0"/>
              <a:t>Rs</a:t>
            </a:r>
            <a:r>
              <a:rPr lang="en-US" b="1" dirty="0" smtClean="0"/>
              <a:t>, </a:t>
            </a:r>
            <a:r>
              <a:rPr lang="en-US" dirty="0" smtClean="0"/>
              <a:t>roughly represents CME eruption scenario</a:t>
            </a:r>
            <a:endParaRPr lang="en-US" dirty="0" smtClean="0">
              <a:latin typeface="Helvetica Neue" pitchFamily="-110" charset="0"/>
              <a:ea typeface="Helvetica Neue" pitchFamily="-110" charset="0"/>
              <a:cs typeface="Helvetica Neue" pitchFamily="-110" charset="0"/>
            </a:endParaRPr>
          </a:p>
          <a:p>
            <a:pPr marL="342900" indent="-342900">
              <a:spcBef>
                <a:spcPct val="20000"/>
              </a:spcBef>
              <a:defRPr/>
            </a:pPr>
            <a:endParaRPr lang="en-US" dirty="0" smtClean="0">
              <a:latin typeface="Helvetica Neue" pitchFamily="-110" charset="0"/>
              <a:ea typeface="Helvetica Neue" pitchFamily="-110" charset="0"/>
              <a:cs typeface="Helvetica Neue" pitchFamily="-110" charset="0"/>
            </a:endParaRP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a:t>
            </a:r>
            <a:r>
              <a:rPr lang="en-US" i="1" dirty="0" smtClean="0">
                <a:latin typeface="Helvetica Neue" pitchFamily="-110" charset="0"/>
                <a:ea typeface="Helvetica Neue" pitchFamily="-110" charset="0"/>
                <a:cs typeface="Helvetica Neue" pitchFamily="-110" charset="0"/>
              </a:rPr>
              <a:t>Output:</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3D distribution of the SW parameters at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spacecrafts and planets and topology of IMF. </a:t>
            </a:r>
          </a:p>
          <a:p>
            <a:pPr>
              <a:defRPr/>
            </a:pPr>
            <a:endParaRPr lang="en-US" dirty="0"/>
          </a:p>
        </p:txBody>
      </p:sp>
      <p:sp>
        <p:nvSpPr>
          <p:cNvPr id="37892" name="Slide Number Placeholder 3"/>
          <p:cNvSpPr>
            <a:spLocks noGrp="1"/>
          </p:cNvSpPr>
          <p:nvPr>
            <p:ph type="sldNum" sz="quarter"/>
          </p:nvPr>
        </p:nvSpPr>
        <p:spPr>
          <a:noFill/>
        </p:spPr>
        <p:txBody>
          <a:bodyPr/>
          <a:lstStyle/>
          <a:p>
            <a:pPr>
              <a:buFont typeface="Times New Roman" pitchFamily="-110" charset="0"/>
              <a:buNone/>
            </a:pPr>
            <a:fld id="{56766E76-AA1B-9045-A632-910EF5F29D93}" type="slidenum">
              <a:rPr lang="en-GB" smtClean="0">
                <a:latin typeface="Times New Roman" pitchFamily="-110" charset="0"/>
              </a:rPr>
              <a:pPr>
                <a:buFont typeface="Times New Roman" pitchFamily="-110" charset="0"/>
                <a:buNone/>
              </a:pPr>
              <a:t>9</a:t>
            </a:fld>
            <a:endParaRPr lang="en-GB" smtClean="0">
              <a:latin typeface="Times New Roman" pitchFamily="-11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a:bodyPr>
          <a:lstStyle/>
          <a:p>
            <a:pPr marL="342900" indent="-342900">
              <a:spcBef>
                <a:spcPct val="20000"/>
              </a:spcBef>
              <a:defRPr/>
            </a:pPr>
            <a:r>
              <a:rPr lang="en-US" dirty="0" smtClean="0"/>
              <a:t>After we define the CME parameters we run the WSA-ENLIL cone model.</a:t>
            </a:r>
            <a:endParaRPr lang="en-US" dirty="0" smtClean="0">
              <a:latin typeface="Helvetica Neue" pitchFamily="-110" charset="0"/>
              <a:ea typeface="Helvetica Neue" pitchFamily="-110" charset="0"/>
              <a:cs typeface="Helvetica Neue" pitchFamily="-110" charset="0"/>
            </a:endParaRPr>
          </a:p>
          <a:p>
            <a:pPr>
              <a:defRPr/>
            </a:pPr>
            <a:endParaRPr lang="en-US" dirty="0"/>
          </a:p>
        </p:txBody>
      </p:sp>
      <p:sp>
        <p:nvSpPr>
          <p:cNvPr id="39940" name="Slide Number Placeholder 3"/>
          <p:cNvSpPr>
            <a:spLocks noGrp="1"/>
          </p:cNvSpPr>
          <p:nvPr>
            <p:ph type="sldNum" sz="quarter"/>
          </p:nvPr>
        </p:nvSpPr>
        <p:spPr>
          <a:noFill/>
        </p:spPr>
        <p:txBody>
          <a:bodyPr/>
          <a:lstStyle/>
          <a:p>
            <a:pPr>
              <a:buFont typeface="Times New Roman" pitchFamily="-110" charset="0"/>
              <a:buNone/>
            </a:pPr>
            <a:fld id="{95554C47-5D77-C64B-84C3-3A228E7ACBE7}" type="slidenum">
              <a:rPr lang="en-GB" smtClean="0">
                <a:latin typeface="Times New Roman" pitchFamily="-110" charset="0"/>
              </a:rPr>
              <a:pPr>
                <a:buFont typeface="Times New Roman" pitchFamily="-110" charset="0"/>
                <a:buNone/>
              </a:pPr>
              <a:t>10</a:t>
            </a:fld>
            <a:endParaRPr lang="en-GB" smtClean="0">
              <a:latin typeface="Times New Roman" pitchFamily="-11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064FDA8-848C-BA4B-BAE0-1277657F3F4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6655833-C601-5B4E-A346-7054B849403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25400"/>
            <a:ext cx="19415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5400"/>
            <a:ext cx="56737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7F38C6A2-CAB2-B943-96CE-C2327158DBC0}"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5400"/>
            <a:ext cx="7767638" cy="13922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06825" cy="412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752600"/>
            <a:ext cx="3808413" cy="412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6BC9801-6CF6-5A43-B909-D7E284976BD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1B8853F-F902-BB48-B819-C59BC28CEEE4}"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F73CBB8E-F5BB-5144-B47E-D0A7308DB879}"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06825" cy="4124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752600"/>
            <a:ext cx="3808413" cy="4124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CF9F424-4701-EC42-8555-337239107843}"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7C4855CE-ED2B-984C-A3DB-3AFF3DA53357}"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8F68E213-44A8-0340-980A-7842E486E5E9}"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95413730-A865-634B-8C3F-3F3694E53A6A}"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0347D63C-BF18-344A-B270-EA25DC3FC58A}"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1E40618-565A-3F45-A5D0-353B2BE0F617}"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25400"/>
            <a:ext cx="7767638" cy="1392238"/>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752600"/>
            <a:ext cx="7767638" cy="412432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p:cNvSpPr>
            <a:spLocks noGrp="1" noChangeArrowheads="1"/>
          </p:cNvSpPr>
          <p:nvPr>
            <p:ph type="dt"/>
          </p:nvPr>
        </p:nvSpPr>
        <p:spPr bwMode="auto">
          <a:xfrm>
            <a:off x="6858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buFont typeface="Times New Roman" pitchFamily="1" charset="0"/>
              <a:buNone/>
              <a:defRPr sz="1400">
                <a:solidFill>
                  <a:srgbClr val="000000"/>
                </a:solidFill>
                <a:latin typeface="Times New Roman" pitchFamily="1" charset="0"/>
              </a:defRPr>
            </a:lvl1pPr>
          </a:lstStyle>
          <a:p>
            <a:pPr>
              <a:defRPr/>
            </a:pPr>
            <a:endParaRPr lang="en-US"/>
          </a:p>
        </p:txBody>
      </p:sp>
      <p:sp>
        <p:nvSpPr>
          <p:cNvPr id="1028" name="Rectangle 4"/>
          <p:cNvSpPr>
            <a:spLocks noGrp="1" noChangeArrowheads="1"/>
          </p:cNvSpPr>
          <p:nvPr>
            <p:ph type="ftr"/>
          </p:nvPr>
        </p:nvSpPr>
        <p:spPr bwMode="auto">
          <a:xfrm>
            <a:off x="3124200" y="6248400"/>
            <a:ext cx="28908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buFont typeface="Times New Roman" pitchFamily="1" charset="0"/>
              <a:buNone/>
              <a:defRPr sz="1400">
                <a:solidFill>
                  <a:srgbClr val="000000"/>
                </a:solidFill>
                <a:latin typeface="Times New Roman" pitchFamily="1" charset="0"/>
              </a:defRPr>
            </a:lvl1pPr>
          </a:lstStyle>
          <a:p>
            <a:pPr>
              <a:defRPr/>
            </a:pPr>
            <a:endParaRPr lang="en-US"/>
          </a:p>
        </p:txBody>
      </p:sp>
      <p:sp>
        <p:nvSpPr>
          <p:cNvPr id="1029" name="Rectangle 5"/>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Font typeface="Times New Roman" pitchFamily="1" charset="0"/>
              <a:buNone/>
              <a:defRPr sz="1400">
                <a:solidFill>
                  <a:srgbClr val="000000"/>
                </a:solidFill>
                <a:latin typeface="Times New Roman" pitchFamily="1" charset="0"/>
              </a:defRPr>
            </a:lvl1pPr>
          </a:lstStyle>
          <a:p>
            <a:pPr>
              <a:defRPr/>
            </a:pPr>
            <a:fld id="{6EFED3B8-4E69-EE4E-A45A-53E7A5A2BD3B}" type="slidenum">
              <a:rPr lang="en-GB"/>
              <a:pPr>
                <a:defRPr/>
              </a:pPr>
              <a:t>‹#›</a:t>
            </a:fld>
            <a:endParaRPr lang="en-GB"/>
          </a:p>
        </p:txBody>
      </p:sp>
      <p:sp>
        <p:nvSpPr>
          <p:cNvPr id="1030" name="Line 6"/>
          <p:cNvSpPr>
            <a:spLocks noChangeShapeType="1"/>
          </p:cNvSpPr>
          <p:nvPr/>
        </p:nvSpPr>
        <p:spPr bwMode="auto">
          <a:xfrm>
            <a:off x="381000" y="1143000"/>
            <a:ext cx="8077200" cy="1588"/>
          </a:xfrm>
          <a:prstGeom prst="line">
            <a:avLst/>
          </a:prstGeom>
          <a:noFill/>
          <a:ln w="38160">
            <a:solidFill>
              <a:srgbClr val="000000"/>
            </a:solidFill>
            <a:miter lim="800000"/>
            <a:headEnd/>
            <a:tailEnd/>
          </a:ln>
          <a:effectLst/>
        </p:spPr>
        <p:txBody>
          <a:bodyPr>
            <a:prstTxWarp prst="textNoShape">
              <a:avLst/>
            </a:prstTxWarp>
          </a:bodyPr>
          <a:lstStyle/>
          <a:p>
            <a:pPr>
              <a:buFont typeface="Times New Roman" charset="0"/>
              <a:buNone/>
              <a:defRPr/>
            </a:pPr>
            <a:endParaRPr lang="en-US">
              <a:latin typeface="Helvetica" charset="0"/>
            </a:endParaRPr>
          </a:p>
        </p:txBody>
      </p:sp>
      <p:pic>
        <p:nvPicPr>
          <p:cNvPr id="1032" name="Picture 7"/>
          <p:cNvPicPr>
            <a:picLocks noChangeAspect="1" noChangeArrowheads="1"/>
          </p:cNvPicPr>
          <p:nvPr/>
        </p:nvPicPr>
        <p:blipFill>
          <a:blip r:embed="rId14"/>
          <a:srcRect/>
          <a:stretch>
            <a:fillRect/>
          </a:stretch>
        </p:blipFill>
        <p:spPr bwMode="auto">
          <a:xfrm>
            <a:off x="304800" y="0"/>
            <a:ext cx="1295400" cy="1058863"/>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10" charset="0"/>
        <a:defRPr sz="4400">
          <a:solidFill>
            <a:srgbClr val="000000"/>
          </a:solidFill>
          <a:latin typeface="+mj-lt"/>
          <a:ea typeface="ＭＳ Ｐゴシック" pitchFamily="-65" charset="-128"/>
          <a:cs typeface="ＭＳ Ｐゴシック" pitchFamily="-65" charset="-128"/>
        </a:defRPr>
      </a:lvl1pPr>
      <a:lvl2pPr algn="ctr" defTabSz="457200" rtl="0" eaLnBrk="0" fontAlgn="base" hangingPunct="0">
        <a:lnSpc>
          <a:spcPct val="93000"/>
        </a:lnSpc>
        <a:spcBef>
          <a:spcPct val="0"/>
        </a:spcBef>
        <a:spcAft>
          <a:spcPct val="0"/>
        </a:spcAft>
        <a:buClr>
          <a:srgbClr val="000000"/>
        </a:buClr>
        <a:buSzPct val="100000"/>
        <a:buFont typeface="Times New Roman" pitchFamily="-110" charset="0"/>
        <a:defRPr sz="4400">
          <a:solidFill>
            <a:srgbClr val="000000"/>
          </a:solidFill>
          <a:latin typeface="Times New Roman" charset="0"/>
          <a:ea typeface="ＭＳ Ｐゴシック" charset="-128"/>
          <a:cs typeface="ＭＳ Ｐゴシック" pitchFamily="-65" charset="-128"/>
        </a:defRPr>
      </a:lvl2pPr>
      <a:lvl3pPr algn="ctr" defTabSz="457200" rtl="0" eaLnBrk="0" fontAlgn="base" hangingPunct="0">
        <a:lnSpc>
          <a:spcPct val="93000"/>
        </a:lnSpc>
        <a:spcBef>
          <a:spcPct val="0"/>
        </a:spcBef>
        <a:spcAft>
          <a:spcPct val="0"/>
        </a:spcAft>
        <a:buClr>
          <a:srgbClr val="000000"/>
        </a:buClr>
        <a:buSzPct val="100000"/>
        <a:buFont typeface="Times New Roman" pitchFamily="-110" charset="0"/>
        <a:defRPr sz="4400">
          <a:solidFill>
            <a:srgbClr val="000000"/>
          </a:solidFill>
          <a:latin typeface="Times New Roman" charset="0"/>
          <a:ea typeface="ＭＳ Ｐゴシック" charset="-128"/>
          <a:cs typeface="ＭＳ Ｐゴシック" pitchFamily="-65" charset="-128"/>
        </a:defRPr>
      </a:lvl3pPr>
      <a:lvl4pPr algn="ctr" defTabSz="457200" rtl="0" eaLnBrk="0" fontAlgn="base" hangingPunct="0">
        <a:lnSpc>
          <a:spcPct val="93000"/>
        </a:lnSpc>
        <a:spcBef>
          <a:spcPct val="0"/>
        </a:spcBef>
        <a:spcAft>
          <a:spcPct val="0"/>
        </a:spcAft>
        <a:buClr>
          <a:srgbClr val="000000"/>
        </a:buClr>
        <a:buSzPct val="100000"/>
        <a:buFont typeface="Times New Roman" pitchFamily="-110" charset="0"/>
        <a:defRPr sz="4400">
          <a:solidFill>
            <a:srgbClr val="000000"/>
          </a:solidFill>
          <a:latin typeface="Times New Roman" charset="0"/>
          <a:ea typeface="ＭＳ Ｐゴシック" charset="-128"/>
          <a:cs typeface="ＭＳ Ｐゴシック" pitchFamily="-65" charset="-128"/>
        </a:defRPr>
      </a:lvl4pPr>
      <a:lvl5pPr algn="ctr" defTabSz="457200" rtl="0" eaLnBrk="0" fontAlgn="base" hangingPunct="0">
        <a:lnSpc>
          <a:spcPct val="93000"/>
        </a:lnSpc>
        <a:spcBef>
          <a:spcPct val="0"/>
        </a:spcBef>
        <a:spcAft>
          <a:spcPct val="0"/>
        </a:spcAft>
        <a:buClr>
          <a:srgbClr val="000000"/>
        </a:buClr>
        <a:buSzPct val="100000"/>
        <a:buFont typeface="Times New Roman" pitchFamily="-110" charset="0"/>
        <a:defRPr sz="4400">
          <a:solidFill>
            <a:srgbClr val="000000"/>
          </a:solidFill>
          <a:latin typeface="Times New Roman" charset="0"/>
          <a:ea typeface="ＭＳ Ｐゴシック" charset="-128"/>
          <a:cs typeface="ＭＳ Ｐゴシック" pitchFamily="-65" charset="-128"/>
        </a:defRPr>
      </a:lvl5pPr>
      <a:lvl6pPr marL="457200" algn="ctr" defTabSz="457200" rtl="0" fontAlgn="base">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6pPr>
      <a:lvl7pPr marL="914400" algn="ctr" defTabSz="457200" rtl="0" fontAlgn="base">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7pPr>
      <a:lvl8pPr marL="1371600" algn="ctr" defTabSz="457200" rtl="0" fontAlgn="base">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8pPr>
      <a:lvl9pPr marL="1828800" algn="ctr" defTabSz="457200" rtl="0" fontAlgn="base">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9pPr>
    </p:titleStyle>
    <p:bodyStyle>
      <a:lvl1pPr marL="338138" indent="-338138" algn="l" defTabSz="457200" rtl="0" eaLnBrk="0" fontAlgn="base" hangingPunct="0">
        <a:lnSpc>
          <a:spcPct val="93000"/>
        </a:lnSpc>
        <a:spcBef>
          <a:spcPts val="800"/>
        </a:spcBef>
        <a:spcAft>
          <a:spcPct val="0"/>
        </a:spcAft>
        <a:buClr>
          <a:srgbClr val="000000"/>
        </a:buClr>
        <a:buSzPct val="100000"/>
        <a:buFont typeface="Times New Roman" pitchFamily="-110" charset="0"/>
        <a:buChar char="•"/>
        <a:defRPr sz="3200">
          <a:solidFill>
            <a:srgbClr val="000000"/>
          </a:solidFill>
          <a:latin typeface="+mn-lt"/>
          <a:ea typeface="ＭＳ Ｐゴシック" pitchFamily="-65" charset="-128"/>
          <a:cs typeface="ＭＳ Ｐゴシック" pitchFamily="-65" charset="-128"/>
        </a:defRPr>
      </a:lvl1pPr>
      <a:lvl2pPr marL="738188" indent="-280988" algn="l" defTabSz="457200" rtl="0" eaLnBrk="0" fontAlgn="base" hangingPunct="0">
        <a:lnSpc>
          <a:spcPct val="93000"/>
        </a:lnSpc>
        <a:spcBef>
          <a:spcPts val="700"/>
        </a:spcBef>
        <a:spcAft>
          <a:spcPct val="0"/>
        </a:spcAft>
        <a:buClr>
          <a:srgbClr val="000000"/>
        </a:buClr>
        <a:buSzPct val="100000"/>
        <a:buFont typeface="Times New Roman" pitchFamily="-110" charset="0"/>
        <a:buChar char="•"/>
        <a:defRPr sz="2800">
          <a:solidFill>
            <a:srgbClr val="000000"/>
          </a:solidFill>
          <a:latin typeface="+mn-lt"/>
          <a:ea typeface="ＭＳ Ｐゴシック" charset="-128"/>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pitchFamily="-110" charset="0"/>
        <a:buChar char="•"/>
        <a:defRPr sz="2400">
          <a:solidFill>
            <a:srgbClr val="000000"/>
          </a:solidFill>
          <a:latin typeface="+mn-lt"/>
          <a:ea typeface="ＭＳ Ｐゴシック" charset="-128"/>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pitchFamily="-110" charset="0"/>
        <a:buChar char="•"/>
        <a:defRPr sz="2000">
          <a:solidFill>
            <a:srgbClr val="000000"/>
          </a:solidFill>
          <a:latin typeface="+mn-lt"/>
          <a:ea typeface="ＭＳ Ｐゴシック" charset="-128"/>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pitchFamily="-110" charset="0"/>
        <a:buChar char="•"/>
        <a:defRPr sz="2000">
          <a:solidFill>
            <a:srgbClr val="000000"/>
          </a:solidFill>
          <a:latin typeface="+mn-lt"/>
          <a:ea typeface="ＭＳ Ｐゴシック" charset="-128"/>
        </a:defRPr>
      </a:lvl5pPr>
      <a:lvl6pPr marL="2514600" indent="-228600" algn="l" defTabSz="457200" rtl="0" fontAlgn="base">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6pPr>
      <a:lvl7pPr marL="2971800" indent="-228600" algn="l" defTabSz="457200" rtl="0" fontAlgn="base">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7pPr>
      <a:lvl8pPr marL="3429000" indent="-228600" algn="l" defTabSz="457200" rtl="0" fontAlgn="base">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8pPr>
      <a:lvl9pPr marL="3886200" indent="-228600" algn="l" defTabSz="457200" rtl="0" fontAlgn="base">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video" Target="file://localhost/Users/ataktaki/Sun/Presentations/SW_REDI_PPT/ENLIL_20120712CME.gif" TargetMode="External"/><Relationship Id="rId4" Type="http://schemas.openxmlformats.org/officeDocument/2006/relationships/slideLayout" Target="../slideLayouts/slideLayout2.xml"/><Relationship Id="rId5" Type="http://schemas.openxmlformats.org/officeDocument/2006/relationships/notesSlide" Target="../notesSlides/notesSlide9.xml"/><Relationship Id="rId6" Type="http://schemas.openxmlformats.org/officeDocument/2006/relationships/image" Target="../media/image14.png"/><Relationship Id="rId7" Type="http://schemas.openxmlformats.org/officeDocument/2006/relationships/image" Target="../media/image2.png"/><Relationship Id="rId1" Type="http://schemas.openxmlformats.org/officeDocument/2006/relationships/tags" Target="../tags/tag4.xml"/><Relationship Id="rId2" Type="http://schemas.microsoft.com/office/2007/relationships/media" Target="file://localhost/Users/ataktaki/Sun/Presentations/SW_REDI_PPT/ENLIL_20120712CME.gif" TargetMode="External"/></Relationships>
</file>

<file path=ppt/slides/_rels/slide11.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15.emf"/><Relationship Id="rId6" Type="http://schemas.openxmlformats.org/officeDocument/2006/relationships/oleObject" Target="../embeddings/oleObject2.bin"/><Relationship Id="rId7" Type="http://schemas.openxmlformats.org/officeDocument/2006/relationships/image" Target="../media/image16.emf"/><Relationship Id="rId8" Type="http://schemas.openxmlformats.org/officeDocument/2006/relationships/oleObject" Target="../embeddings/oleObject3.bin"/><Relationship Id="rId9" Type="http://schemas.openxmlformats.org/officeDocument/2006/relationships/image" Target="../media/image17.wmf"/><Relationship Id="rId10"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5.bin"/><Relationship Id="rId5" Type="http://schemas.openxmlformats.org/officeDocument/2006/relationships/image" Target="../media/image19.emf"/><Relationship Id="rId6" Type="http://schemas.openxmlformats.org/officeDocument/2006/relationships/image" Target="../media/image21.png"/><Relationship Id="rId7" Type="http://schemas.openxmlformats.org/officeDocument/2006/relationships/image" Target="../media/image22.jpeg"/><Relationship Id="rId8" Type="http://schemas.openxmlformats.org/officeDocument/2006/relationships/oleObject" Target="../embeddings/oleObject6.bin"/><Relationship Id="rId9" Type="http://schemas.openxmlformats.org/officeDocument/2006/relationships/image" Target="../media/image20.emf"/><Relationship Id="rId10"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gif"/><Relationship Id="rId5" Type="http://schemas.openxmlformats.org/officeDocument/2006/relationships/image" Target="../media/image24.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png"/><Relationship Id="rId1" Type="http://schemas.microsoft.com/office/2007/relationships/media" Target="%25252525252525252525252525252525255CUsers%25252525252525252525252525252525255Cataktakishi%25252525252525252525252525252525255CDesktop%25252525252525252525252525252525255CTalk_in_Tbilisi%25252525252525252525252525252525255Cwsa_enlil_cone_2012-03-07T0144.mp4" TargetMode="External"/><Relationship Id="rId2" Type="http://schemas.openxmlformats.org/officeDocument/2006/relationships/video" Target="%25252525252525252525252525252525255CUsers%25252525252525252525252525252525255Cataktakishi%25252525252525252525252525252525255CDesktop%25252525252525252525252525252525255CTalk_in_Tbilisi%25252525252525252525252525252525255Cwsa_enlil_cone_2012-03-07T0144.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png"/><Relationship Id="rId1" Type="http://schemas.openxmlformats.org/officeDocument/2006/relationships/tags" Target="../tags/tag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11"/>
          <p:cNvSpPr txBox="1">
            <a:spLocks noChangeArrowheads="1"/>
          </p:cNvSpPr>
          <p:nvPr/>
        </p:nvSpPr>
        <p:spPr bwMode="auto">
          <a:xfrm>
            <a:off x="2209800" y="1219200"/>
            <a:ext cx="4876800" cy="2541338"/>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spcBef>
                <a:spcPts val="1750"/>
              </a:spcBef>
              <a:buFont typeface="Gill Sans MT"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a:solidFill>
                  <a:srgbClr val="000000"/>
                </a:solidFill>
              </a:rPr>
              <a:t>RT Modelling of </a:t>
            </a:r>
            <a:r>
              <a:rPr lang="en-GB" sz="3600" b="1" dirty="0" err="1">
                <a:solidFill>
                  <a:srgbClr val="000000"/>
                </a:solidFill>
              </a:rPr>
              <a:t>CMEs</a:t>
            </a:r>
            <a:r>
              <a:rPr lang="en-GB" sz="3600" b="1" dirty="0">
                <a:solidFill>
                  <a:srgbClr val="000000"/>
                </a:solidFill>
              </a:rPr>
              <a:t> Using WSA-ENLIL Cone Model</a:t>
            </a:r>
          </a:p>
          <a:p>
            <a:pPr algn="ctr" eaLnBrk="1" hangingPunct="1">
              <a:lnSpc>
                <a:spcPct val="100000"/>
              </a:lnSpc>
              <a:spcBef>
                <a:spcPts val="1750"/>
              </a:spcBef>
              <a:buFont typeface="Gill Sans MT"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600" b="1" dirty="0">
              <a:solidFill>
                <a:srgbClr val="000000"/>
              </a:solidFill>
            </a:endParaRPr>
          </a:p>
        </p:txBody>
      </p:sp>
      <p:sp>
        <p:nvSpPr>
          <p:cNvPr id="16390" name="Slide Number Placeholder 25"/>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7927E39-2D5E-BE40-B572-93AA281725DE}"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GB" smtClean="0">
              <a:latin typeface="Times New Roman" pitchFamily="-110" charset="0"/>
            </a:endParaRPr>
          </a:p>
        </p:txBody>
      </p:sp>
      <p:pic>
        <p:nvPicPr>
          <p:cNvPr id="1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5" name="Rectangle 25"/>
          <p:cNvSpPr>
            <a:spLocks noChangeArrowheads="1"/>
          </p:cNvSpPr>
          <p:nvPr/>
        </p:nvSpPr>
        <p:spPr bwMode="auto">
          <a:xfrm>
            <a:off x="2971800" y="3810000"/>
            <a:ext cx="3505200" cy="440120"/>
          </a:xfrm>
          <a:prstGeom prst="rect">
            <a:avLst/>
          </a:prstGeom>
          <a:noFill/>
          <a:ln w="9525">
            <a:noFill/>
            <a:miter lim="800000"/>
            <a:headEnd/>
            <a:tailEnd/>
          </a:ln>
        </p:spPr>
        <p:txBody>
          <a:bodyPr>
            <a:prstTxWarp prst="textNoShape">
              <a:avLst/>
            </a:prstTxWarp>
            <a:spAutoFit/>
          </a:bodyPr>
          <a:lstStyle/>
          <a:p>
            <a:pPr marL="457200" indent="-457200"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400" i="1" dirty="0">
                <a:solidFill>
                  <a:srgbClr val="000000"/>
                </a:solidFill>
                <a:latin typeface="Arial" charset="0"/>
              </a:rPr>
              <a:t>A</a:t>
            </a:r>
            <a:r>
              <a:rPr lang="en-GB" sz="2400" i="1" dirty="0" smtClean="0">
                <a:solidFill>
                  <a:srgbClr val="000000"/>
                </a:solidFill>
                <a:latin typeface="Arial" charset="0"/>
              </a:rPr>
              <a:t>. Taktakishvili</a:t>
            </a:r>
            <a:endParaRPr lang="en-GB" sz="2400" i="1" dirty="0">
              <a:solidFill>
                <a:srgbClr val="000000"/>
              </a:solidFill>
              <a:latin typeface="Arial" charset="0"/>
            </a:endParaRPr>
          </a:p>
        </p:txBody>
      </p:sp>
      <p:sp>
        <p:nvSpPr>
          <p:cNvPr id="6" name="Text Box 13"/>
          <p:cNvSpPr txBox="1">
            <a:spLocks noChangeArrowheads="1"/>
          </p:cNvSpPr>
          <p:nvPr/>
        </p:nvSpPr>
        <p:spPr bwMode="auto">
          <a:xfrm>
            <a:off x="2514600" y="51816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Arial" charset="0"/>
              </a:rPr>
              <a:t>CCMC/SWRC</a:t>
            </a:r>
          </a:p>
          <a:p>
            <a:pPr algn="ctr">
              <a:spcBef>
                <a:spcPct val="50000"/>
              </a:spcBef>
            </a:pPr>
            <a:r>
              <a:rPr lang="en-US" sz="2000" b="1" dirty="0" smtClean="0">
                <a:latin typeface="Arial" charset="0"/>
              </a:rPr>
              <a:t>NASA </a:t>
            </a:r>
            <a:r>
              <a:rPr lang="en-US" sz="2000" b="1" dirty="0">
                <a:latin typeface="Arial" charset="0"/>
              </a:rPr>
              <a:t>Goddard Space Flight Center</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676400" y="381000"/>
            <a:ext cx="7010400" cy="609600"/>
          </a:xfrm>
        </p:spPr>
        <p:txBody>
          <a:bodyPr/>
          <a:lstStyle/>
          <a:p>
            <a:r>
              <a:rPr lang="en-US" sz="2800" b="1" smtClean="0">
                <a:latin typeface="Helvetica" pitchFamily="-110" charset="0"/>
                <a:ea typeface="ＭＳ Ｐゴシック" pitchFamily="-110" charset="-128"/>
                <a:cs typeface="ＭＳ Ｐゴシック" pitchFamily="-110" charset="-128"/>
              </a:rPr>
              <a:t>CME modeling</a:t>
            </a:r>
          </a:p>
        </p:txBody>
      </p:sp>
      <p:sp>
        <p:nvSpPr>
          <p:cNvPr id="38915" name="Slide Number Placeholder 10"/>
          <p:cNvSpPr>
            <a:spLocks noGrp="1"/>
          </p:cNvSpPr>
          <p:nvPr>
            <p:ph type="sldNum" sz="quarter" idx="12"/>
          </p:nvPr>
        </p:nvSpPr>
        <p:spPr>
          <a:xfrm>
            <a:off x="685800" y="6248400"/>
            <a:ext cx="1900238" cy="452438"/>
          </a:xfrm>
          <a:noFill/>
        </p:spPr>
        <p:txBody>
          <a:bodyPr/>
          <a:lstStyle/>
          <a:p>
            <a:pPr algn="l">
              <a:buFont typeface="Times New Roman" pitchFamily="-110" charset="0"/>
              <a:buNone/>
            </a:pPr>
            <a:fld id="{AA7D87AE-889F-7242-A463-4EDCF3233E4C}" type="slidenum">
              <a:rPr lang="en-US" smtClean="0">
                <a:latin typeface="Helvetica Neue" pitchFamily="-110" charset="0"/>
                <a:ea typeface="Helvetica Neue" pitchFamily="-110" charset="0"/>
                <a:cs typeface="Helvetica Neue" pitchFamily="-110" charset="0"/>
              </a:rPr>
              <a:pPr algn="l">
                <a:buFont typeface="Times New Roman" pitchFamily="-110" charset="0"/>
                <a:buNone/>
              </a:pPr>
              <a:t>10</a:t>
            </a:fld>
            <a:endParaRPr lang="en-US" smtClean="0">
              <a:latin typeface="Helvetica Neue" pitchFamily="-110" charset="0"/>
              <a:ea typeface="Helvetica Neue" pitchFamily="-110" charset="0"/>
              <a:cs typeface="Helvetica Neue" pitchFamily="-110" charset="0"/>
            </a:endParaRPr>
          </a:p>
        </p:txBody>
      </p:sp>
      <p:pic>
        <p:nvPicPr>
          <p:cNvPr id="38916" name="Picture 4" descr="/Users/ataktaki/Sun/Presentations/SW_REDI_PPT/ENLIL_20120712CME.gif">
            <a:hlinkClick r:id="" action="ppaction://media"/>
          </p:cNvPr>
          <p:cNvPicPr/>
          <p:nvPr>
            <a:videoFile r:link="rId3"/>
            <p:extLst>
              <p:ext uri="{DAA4B4D4-6D71-4841-9C94-3DE7FCFB9230}">
                <p14:media xmlns:p14="http://schemas.microsoft.com/office/powerpoint/2010/main" r:link="rId2"/>
              </p:ext>
            </p:extLst>
          </p:nvPr>
        </p:nvPicPr>
        <p:blipFill>
          <a:blip r:embed="rId6"/>
          <a:srcRect/>
          <a:stretch>
            <a:fillRect/>
          </a:stretch>
        </p:blipFill>
        <p:spPr bwMode="auto">
          <a:xfrm>
            <a:off x="685800" y="1295400"/>
            <a:ext cx="7696200" cy="4810125"/>
          </a:xfrm>
          <a:prstGeom prst="rect">
            <a:avLst/>
          </a:prstGeom>
          <a:noFill/>
          <a:ln w="9525">
            <a:noFill/>
            <a:miter lim="800000"/>
            <a:headEnd/>
            <a:tailEnd/>
          </a:ln>
        </p:spPr>
      </p:pic>
      <p:pic>
        <p:nvPicPr>
          <p:cNvPr id="5"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 fill="hold"/>
                                        <p:tgtEl>
                                          <p:spTgt spid="389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8916"/>
                </p:tgtEl>
              </p:cMediaNode>
            </p:video>
            <p:seq concurrent="1" nextAc="seek">
              <p:cTn id="8" restart="whenNotActive" fill="hold" evtFilter="cancelBubble" nodeType="interactiveSeq">
                <p:stCondLst>
                  <p:cond evt="onClick" delay="0">
                    <p:tgtEl>
                      <p:spTgt spid="389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916"/>
                                        </p:tgtEl>
                                      </p:cBhvr>
                                    </p:cmd>
                                  </p:childTnLst>
                                </p:cTn>
                              </p:par>
                            </p:childTnLst>
                          </p:cTn>
                        </p:par>
                      </p:childTnLst>
                    </p:cTn>
                  </p:par>
                </p:childTnLst>
              </p:cTn>
              <p:nextCondLst>
                <p:cond evt="onClick" delay="0">
                  <p:tgtEl>
                    <p:spTgt spid="389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3"/>
          <p:cNvSpPr>
            <a:spLocks noChangeArrowheads="1"/>
          </p:cNvSpPr>
          <p:nvPr/>
        </p:nvSpPr>
        <p:spPr bwMode="auto">
          <a:xfrm>
            <a:off x="1600200" y="228600"/>
            <a:ext cx="6324600" cy="762000"/>
          </a:xfrm>
          <a:prstGeom prst="rect">
            <a:avLst/>
          </a:prstGeom>
          <a:noFill/>
          <a:ln w="9525">
            <a:noFill/>
            <a:miter lim="800000"/>
            <a:headEnd/>
            <a:tailEnd/>
          </a:ln>
        </p:spPr>
        <p:txBody>
          <a:bodyPr anchor="ctr">
            <a:prstTxWarp prst="textNoShape">
              <a:avLst/>
            </a:prstTxWarp>
          </a:bodyPr>
          <a:lstStyle/>
          <a:p>
            <a:pPr algn="ctr" eaLnBrk="1" hangingPunct="1"/>
            <a:r>
              <a:rPr lang="en-US" sz="2800" b="1" dirty="0">
                <a:solidFill>
                  <a:srgbClr val="000000"/>
                </a:solidFill>
              </a:rPr>
              <a:t>CME Impact – arrival, duration, </a:t>
            </a:r>
          </a:p>
          <a:p>
            <a:pPr algn="ctr" eaLnBrk="1" hangingPunct="1"/>
            <a:r>
              <a:rPr lang="en-US" sz="2800" b="1" dirty="0">
                <a:solidFill>
                  <a:srgbClr val="000000"/>
                </a:solidFill>
              </a:rPr>
              <a:t>MP standoff distance</a:t>
            </a:r>
            <a:endParaRPr lang="en-US" sz="2800" dirty="0">
              <a:solidFill>
                <a:srgbClr val="000000"/>
              </a:solidFill>
              <a:latin typeface="Times New Roman" pitchFamily="-110" charset="0"/>
            </a:endParaRPr>
          </a:p>
        </p:txBody>
      </p:sp>
      <p:graphicFrame>
        <p:nvGraphicFramePr>
          <p:cNvPr id="40962" name="Object 2"/>
          <p:cNvGraphicFramePr>
            <a:graphicFrameLocks noChangeAspect="1"/>
          </p:cNvGraphicFramePr>
          <p:nvPr>
            <p:extLst>
              <p:ext uri="{D42A27DB-BD31-4B8C-83A1-F6EECF244321}">
                <p14:modId xmlns:p14="http://schemas.microsoft.com/office/powerpoint/2010/main" val="1561243582"/>
              </p:ext>
            </p:extLst>
          </p:nvPr>
        </p:nvGraphicFramePr>
        <p:xfrm>
          <a:off x="2068513" y="5159375"/>
          <a:ext cx="1654175" cy="873125"/>
        </p:xfrm>
        <a:graphic>
          <a:graphicData uri="http://schemas.openxmlformats.org/presentationml/2006/ole">
            <mc:AlternateContent xmlns:mc="http://schemas.openxmlformats.org/markup-compatibility/2006">
              <mc:Choice xmlns:v="urn:schemas-microsoft-com:vml" Requires="v">
                <p:oleObj spid="_x0000_s41058" name="Equation" r:id="rId4" imgW="965200" imgH="457200" progId="Equation.3">
                  <p:embed/>
                </p:oleObj>
              </mc:Choice>
              <mc:Fallback>
                <p:oleObj name="Equation" r:id="rId4" imgW="965200" imgH="457200" progId="Equation.3">
                  <p:embed/>
                  <p:pic>
                    <p:nvPicPr>
                      <p:cNvPr id="0" name="Picture 2"/>
                      <p:cNvPicPr>
                        <a:picLocks noChangeAspect="1" noChangeArrowheads="1"/>
                      </p:cNvPicPr>
                      <p:nvPr/>
                    </p:nvPicPr>
                    <p:blipFill>
                      <a:blip r:embed="rId5"/>
                      <a:srcRect/>
                      <a:stretch>
                        <a:fillRect/>
                      </a:stretch>
                    </p:blipFill>
                    <p:spPr bwMode="auto">
                      <a:xfrm>
                        <a:off x="2068513" y="5159375"/>
                        <a:ext cx="1654175" cy="873125"/>
                      </a:xfrm>
                      <a:prstGeom prst="rect">
                        <a:avLst/>
                      </a:prstGeom>
                      <a:solidFill>
                        <a:srgbClr val="CCFFFF"/>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0963" name="Object 3"/>
          <p:cNvGraphicFramePr>
            <a:graphicFrameLocks noChangeAspect="1"/>
          </p:cNvGraphicFramePr>
          <p:nvPr/>
        </p:nvGraphicFramePr>
        <p:xfrm>
          <a:off x="7456488" y="5145088"/>
          <a:ext cx="1382712" cy="874712"/>
        </p:xfrm>
        <a:graphic>
          <a:graphicData uri="http://schemas.openxmlformats.org/presentationml/2006/ole">
            <mc:AlternateContent xmlns:mc="http://schemas.openxmlformats.org/markup-compatibility/2006">
              <mc:Choice xmlns:v="urn:schemas-microsoft-com:vml" Requires="v">
                <p:oleObj spid="_x0000_s41059" name="Equation" r:id="rId6" imgW="914400" imgH="520700" progId="Equation.3">
                  <p:embed/>
                </p:oleObj>
              </mc:Choice>
              <mc:Fallback>
                <p:oleObj name="Equation" r:id="rId6" imgW="914400" imgH="5207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6488" y="5145088"/>
                        <a:ext cx="1382712" cy="874712"/>
                      </a:xfrm>
                      <a:prstGeom prst="rect">
                        <a:avLst/>
                      </a:prstGeom>
                      <a:solidFill>
                        <a:srgbClr val="CCFFFF"/>
                      </a:solidFill>
                    </p:spPr>
                  </p:pic>
                </p:oleObj>
              </mc:Fallback>
            </mc:AlternateContent>
          </a:graphicData>
        </a:graphic>
      </p:graphicFrame>
      <p:sp>
        <p:nvSpPr>
          <p:cNvPr id="40966" name="Text Box 15"/>
          <p:cNvSpPr txBox="1">
            <a:spLocks noChangeArrowheads="1"/>
          </p:cNvSpPr>
          <p:nvPr/>
        </p:nvSpPr>
        <p:spPr bwMode="auto">
          <a:xfrm>
            <a:off x="304800" y="5160963"/>
            <a:ext cx="1524000" cy="782637"/>
          </a:xfrm>
          <a:prstGeom prst="rect">
            <a:avLst/>
          </a:prstGeom>
          <a:noFill/>
          <a:ln w="9525">
            <a:noFill/>
            <a:miter lim="800000"/>
            <a:headEnd/>
            <a:tailEnd/>
          </a:ln>
        </p:spPr>
        <p:txBody>
          <a:bodyPr>
            <a:prstTxWarp prst="textNoShape">
              <a:avLst/>
            </a:prstTxWarp>
            <a:spAutoFit/>
          </a:bodyPr>
          <a:lstStyle/>
          <a:p>
            <a:r>
              <a:rPr lang="en-US" sz="1600"/>
              <a:t>Magnetic field </a:t>
            </a:r>
          </a:p>
          <a:p>
            <a:r>
              <a:rPr lang="en-US" sz="1600"/>
              <a:t>required </a:t>
            </a:r>
          </a:p>
          <a:p>
            <a:r>
              <a:rPr lang="en-US" sz="1600"/>
              <a:t>to stop SW</a:t>
            </a:r>
          </a:p>
        </p:txBody>
      </p:sp>
      <p:sp>
        <p:nvSpPr>
          <p:cNvPr id="40967" name="Text Box 20"/>
          <p:cNvSpPr txBox="1">
            <a:spLocks noChangeArrowheads="1"/>
          </p:cNvSpPr>
          <p:nvPr/>
        </p:nvSpPr>
        <p:spPr bwMode="auto">
          <a:xfrm>
            <a:off x="5410200" y="5159375"/>
            <a:ext cx="1600200" cy="784225"/>
          </a:xfrm>
          <a:prstGeom prst="rect">
            <a:avLst/>
          </a:prstGeom>
          <a:noFill/>
          <a:ln w="9525">
            <a:noFill/>
            <a:round/>
            <a:headEnd/>
            <a:tailEnd/>
          </a:ln>
        </p:spPr>
        <p:txBody>
          <a:bodyPr lIns="90000" tIns="46800" rIns="90000" bIns="46800">
            <a:prstTxWarp prst="textNoShape">
              <a:avLst/>
            </a:prstTxWarp>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rPr>
              <a:t>Magnetopause standoff distance</a:t>
            </a:r>
          </a:p>
        </p:txBody>
      </p:sp>
      <p:sp>
        <p:nvSpPr>
          <p:cNvPr id="40968" name="Slide Number Placeholder 1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7AF488F-55B0-DD47-AF58-6EBE4B887E73}"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GB" smtClean="0">
              <a:latin typeface="Times New Roman" pitchFamily="-110" charset="0"/>
            </a:endParaRPr>
          </a:p>
        </p:txBody>
      </p:sp>
      <p:graphicFrame>
        <p:nvGraphicFramePr>
          <p:cNvPr id="40964" name="Object 4"/>
          <p:cNvGraphicFramePr>
            <a:graphicFrameLocks noChangeAspect="1"/>
          </p:cNvGraphicFramePr>
          <p:nvPr/>
        </p:nvGraphicFramePr>
        <p:xfrm>
          <a:off x="2438400" y="1295400"/>
          <a:ext cx="3733800" cy="3179763"/>
        </p:xfrm>
        <a:graphic>
          <a:graphicData uri="http://schemas.openxmlformats.org/presentationml/2006/ole">
            <mc:AlternateContent xmlns:mc="http://schemas.openxmlformats.org/markup-compatibility/2006">
              <mc:Choice xmlns:v="urn:schemas-microsoft-com:vml" Requires="v">
                <p:oleObj spid="_x0000_s41060" name="Graph" r:id="rId8" imgW="3493440" imgH="2976480" progId="">
                  <p:embed/>
                </p:oleObj>
              </mc:Choice>
              <mc:Fallback>
                <p:oleObj name="Graph" r:id="rId8" imgW="3493440" imgH="297648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295400"/>
                        <a:ext cx="3733800" cy="31797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0969" name="Text Box 15"/>
          <p:cNvSpPr txBox="1">
            <a:spLocks noChangeArrowheads="1"/>
          </p:cNvSpPr>
          <p:nvPr/>
        </p:nvSpPr>
        <p:spPr bwMode="auto">
          <a:xfrm>
            <a:off x="152400" y="1731963"/>
            <a:ext cx="2209800" cy="1011149"/>
          </a:xfrm>
          <a:prstGeom prst="rect">
            <a:avLst/>
          </a:prstGeom>
          <a:noFill/>
          <a:ln w="9525">
            <a:noFill/>
            <a:miter lim="800000"/>
            <a:headEnd/>
            <a:tailEnd/>
          </a:ln>
        </p:spPr>
        <p:txBody>
          <a:bodyPr>
            <a:prstTxWarp prst="textNoShape">
              <a:avLst/>
            </a:prstTxWarp>
            <a:spAutoFit/>
          </a:bodyPr>
          <a:lstStyle/>
          <a:p>
            <a:r>
              <a:rPr lang="en-US" sz="1600" b="1" dirty="0"/>
              <a:t>CME shock arrival </a:t>
            </a:r>
            <a:r>
              <a:rPr lang="en-US" sz="1600" dirty="0"/>
              <a:t>–</a:t>
            </a:r>
          </a:p>
          <a:p>
            <a:r>
              <a:rPr lang="en-US" sz="1600" dirty="0"/>
              <a:t>a sharp jump in the dynamic </a:t>
            </a:r>
            <a:r>
              <a:rPr lang="en-US" sz="1600" dirty="0" smtClean="0"/>
              <a:t>pressure</a:t>
            </a:r>
          </a:p>
          <a:p>
            <a:endParaRPr lang="en-US" sz="1600" dirty="0" smtClean="0"/>
          </a:p>
        </p:txBody>
      </p:sp>
      <p:sp>
        <p:nvSpPr>
          <p:cNvPr id="40970" name="Line 11"/>
          <p:cNvSpPr>
            <a:spLocks noChangeShapeType="1"/>
          </p:cNvSpPr>
          <p:nvPr/>
        </p:nvSpPr>
        <p:spPr bwMode="auto">
          <a:xfrm>
            <a:off x="4267200" y="5562600"/>
            <a:ext cx="685800" cy="0"/>
          </a:xfrm>
          <a:prstGeom prst="line">
            <a:avLst/>
          </a:prstGeom>
          <a:noFill/>
          <a:ln w="57240">
            <a:solidFill>
              <a:srgbClr val="FF3300"/>
            </a:solidFill>
            <a:miter lim="800000"/>
            <a:headEnd/>
            <a:tailEnd type="triangle" w="med" len="med"/>
          </a:ln>
        </p:spPr>
        <p:txBody>
          <a:bodyPr>
            <a:prstTxWarp prst="textNoShape">
              <a:avLst/>
            </a:prstTxWarp>
          </a:bodyPr>
          <a:lstStyle/>
          <a:p>
            <a:endParaRPr lang="en-US"/>
          </a:p>
        </p:txBody>
      </p:sp>
      <p:cxnSp>
        <p:nvCxnSpPr>
          <p:cNvPr id="40971" name="Straight Arrow Connector 13"/>
          <p:cNvCxnSpPr>
            <a:cxnSpLocks noChangeShapeType="1"/>
          </p:cNvCxnSpPr>
          <p:nvPr/>
        </p:nvCxnSpPr>
        <p:spPr bwMode="auto">
          <a:xfrm rot="10800000" flipV="1">
            <a:off x="3657600" y="2209800"/>
            <a:ext cx="2667000" cy="1143000"/>
          </a:xfrm>
          <a:prstGeom prst="straightConnector1">
            <a:avLst/>
          </a:prstGeom>
          <a:noFill/>
          <a:ln w="9525">
            <a:solidFill>
              <a:srgbClr val="008000"/>
            </a:solidFill>
            <a:round/>
            <a:headEnd/>
            <a:tailEnd type="arrow" w="med" len="med"/>
          </a:ln>
        </p:spPr>
      </p:cxnSp>
      <p:cxnSp>
        <p:nvCxnSpPr>
          <p:cNvPr id="40972" name="Straight Arrow Connector 15"/>
          <p:cNvCxnSpPr>
            <a:cxnSpLocks noChangeShapeType="1"/>
          </p:cNvCxnSpPr>
          <p:nvPr/>
        </p:nvCxnSpPr>
        <p:spPr bwMode="auto">
          <a:xfrm rot="10800000" flipV="1">
            <a:off x="4724400" y="2286000"/>
            <a:ext cx="1676400" cy="1066800"/>
          </a:xfrm>
          <a:prstGeom prst="straightConnector1">
            <a:avLst/>
          </a:prstGeom>
          <a:noFill/>
          <a:ln w="9525">
            <a:solidFill>
              <a:srgbClr val="008000"/>
            </a:solidFill>
            <a:round/>
            <a:headEnd/>
            <a:tailEnd type="arrow" w="med" len="med"/>
          </a:ln>
        </p:spPr>
      </p:cxnSp>
      <p:sp>
        <p:nvSpPr>
          <p:cNvPr id="40973" name="Text Box 15"/>
          <p:cNvSpPr txBox="1">
            <a:spLocks noChangeArrowheads="1"/>
          </p:cNvSpPr>
          <p:nvPr/>
        </p:nvSpPr>
        <p:spPr bwMode="auto">
          <a:xfrm>
            <a:off x="6705600" y="1676400"/>
            <a:ext cx="1828800" cy="1239838"/>
          </a:xfrm>
          <a:prstGeom prst="rect">
            <a:avLst/>
          </a:prstGeom>
          <a:noFill/>
          <a:ln w="9525">
            <a:noFill/>
            <a:miter lim="800000"/>
            <a:headEnd/>
            <a:tailEnd/>
          </a:ln>
        </p:spPr>
        <p:txBody>
          <a:bodyPr>
            <a:prstTxWarp prst="textNoShape">
              <a:avLst/>
            </a:prstTxWarp>
            <a:spAutoFit/>
          </a:bodyPr>
          <a:lstStyle/>
          <a:p>
            <a:r>
              <a:rPr lang="en-US" sz="1600" b="1"/>
              <a:t>Duration of the disturbance </a:t>
            </a:r>
            <a:r>
              <a:rPr lang="en-US" sz="1600"/>
              <a:t>– duration</a:t>
            </a:r>
          </a:p>
          <a:p>
            <a:r>
              <a:rPr lang="en-US" sz="1600"/>
              <a:t>of the dynamic </a:t>
            </a:r>
          </a:p>
          <a:p>
            <a:r>
              <a:rPr lang="en-US" sz="1600"/>
              <a:t>pressure hump</a:t>
            </a:r>
          </a:p>
        </p:txBody>
      </p:sp>
      <p:pic>
        <p:nvPicPr>
          <p:cNvPr id="14" name="Picture 27" descr="swcLogo.png"/>
          <p:cNvPicPr>
            <a:picLocks noChangeAspect="1"/>
          </p:cNvPicPr>
          <p:nvPr/>
        </p:nvPicPr>
        <p:blipFill>
          <a:blip r:embed="rId10"/>
          <a:srcRect/>
          <a:stretch>
            <a:fillRect/>
          </a:stretch>
        </p:blipFill>
        <p:spPr bwMode="auto">
          <a:xfrm>
            <a:off x="8001000" y="76200"/>
            <a:ext cx="1066800" cy="1066800"/>
          </a:xfrm>
          <a:prstGeom prst="rect">
            <a:avLst/>
          </a:prstGeom>
          <a:noFill/>
          <a:ln w="9525">
            <a:noFill/>
            <a:miter lim="800000"/>
            <a:headEnd/>
            <a:tailEnd/>
          </a:ln>
        </p:spPr>
      </p:pic>
      <p:graphicFrame>
        <p:nvGraphicFramePr>
          <p:cNvPr id="15" name="Object 2"/>
          <p:cNvGraphicFramePr>
            <a:graphicFrameLocks noChangeAspect="1"/>
          </p:cNvGraphicFramePr>
          <p:nvPr>
            <p:extLst>
              <p:ext uri="{D42A27DB-BD31-4B8C-83A1-F6EECF244321}">
                <p14:modId xmlns:p14="http://schemas.microsoft.com/office/powerpoint/2010/main" val="4079828865"/>
              </p:ext>
            </p:extLst>
          </p:nvPr>
        </p:nvGraphicFramePr>
        <p:xfrm>
          <a:off x="827088" y="2860675"/>
          <a:ext cx="760412" cy="485775"/>
        </p:xfrm>
        <a:graphic>
          <a:graphicData uri="http://schemas.openxmlformats.org/presentationml/2006/ole">
            <mc:AlternateContent xmlns:mc="http://schemas.openxmlformats.org/markup-compatibility/2006">
              <mc:Choice xmlns:v="urn:schemas-microsoft-com:vml" Requires="v">
                <p:oleObj spid="_x0000_s41061" name="Equation" r:id="rId11" imgW="444500" imgH="254000" progId="Equation.3">
                  <p:embed/>
                </p:oleObj>
              </mc:Choice>
              <mc:Fallback>
                <p:oleObj name="Equation" r:id="rId11" imgW="444500" imgH="254000" progId="Equation.3">
                  <p:embed/>
                  <p:pic>
                    <p:nvPicPr>
                      <p:cNvPr id="0" name=""/>
                      <p:cNvPicPr>
                        <a:picLocks noChangeAspect="1" noChangeArrowheads="1"/>
                      </p:cNvPicPr>
                      <p:nvPr/>
                    </p:nvPicPr>
                    <p:blipFill>
                      <a:blip r:embed="rId12"/>
                      <a:srcRect/>
                      <a:stretch>
                        <a:fillRect/>
                      </a:stretch>
                    </p:blipFill>
                    <p:spPr bwMode="auto">
                      <a:xfrm>
                        <a:off x="827088" y="2860675"/>
                        <a:ext cx="760412" cy="485775"/>
                      </a:xfrm>
                      <a:prstGeom prst="rect">
                        <a:avLst/>
                      </a:prstGeom>
                      <a:solidFill>
                        <a:srgbClr val="CCFFFF"/>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3"/>
          <p:cNvSpPr>
            <a:spLocks noChangeArrowheads="1"/>
          </p:cNvSpPr>
          <p:nvPr/>
        </p:nvSpPr>
        <p:spPr bwMode="auto">
          <a:xfrm>
            <a:off x="1371600" y="152400"/>
            <a:ext cx="7315200" cy="838200"/>
          </a:xfrm>
          <a:prstGeom prst="rect">
            <a:avLst/>
          </a:prstGeom>
          <a:noFill/>
          <a:ln w="9525">
            <a:noFill/>
            <a:miter lim="800000"/>
            <a:headEnd/>
            <a:tailEnd/>
          </a:ln>
        </p:spPr>
        <p:txBody>
          <a:bodyPr anchor="ctr">
            <a:prstTxWarp prst="textNoShape">
              <a:avLst/>
            </a:prstTxWarp>
          </a:bodyPr>
          <a:lstStyle/>
          <a:p>
            <a:pPr algn="ctr" eaLnBrk="1" hangingPunct="1"/>
            <a:r>
              <a:rPr lang="en-US" sz="2800" b="1">
                <a:solidFill>
                  <a:srgbClr val="000000"/>
                </a:solidFill>
              </a:rPr>
              <a:t>Kp Index – P. Newel’s Empirical Expression</a:t>
            </a:r>
            <a:endParaRPr lang="en-US" sz="2800">
              <a:solidFill>
                <a:srgbClr val="000000"/>
              </a:solidFill>
              <a:latin typeface="Times New Roman" pitchFamily="-110" charset="0"/>
            </a:endParaRPr>
          </a:p>
        </p:txBody>
      </p:sp>
      <p:sp>
        <p:nvSpPr>
          <p:cNvPr id="43014" name="Slide Number Placeholder 1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27A1989-9A32-2C46-8ECE-C8C81A63E1F4}"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GB" smtClean="0">
              <a:latin typeface="Times New Roman" pitchFamily="-110" charset="0"/>
            </a:endParaRPr>
          </a:p>
        </p:txBody>
      </p:sp>
      <p:graphicFrame>
        <p:nvGraphicFramePr>
          <p:cNvPr id="43010" name="Object 2"/>
          <p:cNvGraphicFramePr>
            <a:graphicFrameLocks noChangeAspect="1"/>
          </p:cNvGraphicFramePr>
          <p:nvPr/>
        </p:nvGraphicFramePr>
        <p:xfrm>
          <a:off x="292100" y="2286000"/>
          <a:ext cx="3530600" cy="679450"/>
        </p:xfrm>
        <a:graphic>
          <a:graphicData uri="http://schemas.openxmlformats.org/presentationml/2006/ole">
            <mc:AlternateContent xmlns:mc="http://schemas.openxmlformats.org/markup-compatibility/2006">
              <mc:Choice xmlns:v="urn:schemas-microsoft-com:vml" Requires="v">
                <p:oleObj spid="_x0000_s43070" name="Equation" r:id="rId4" imgW="2057400" imgH="355600" progId="Equation.3">
                  <p:embed/>
                </p:oleObj>
              </mc:Choice>
              <mc:Fallback>
                <p:oleObj name="Equation" r:id="rId4" imgW="2057400" imgH="355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2286000"/>
                        <a:ext cx="3530600" cy="679450"/>
                      </a:xfrm>
                      <a:prstGeom prst="rect">
                        <a:avLst/>
                      </a:prstGeom>
                      <a:solidFill>
                        <a:srgbClr val="CCFFFF"/>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15" name="TextBox 6"/>
          <p:cNvSpPr txBox="1">
            <a:spLocks noChangeArrowheads="1"/>
          </p:cNvSpPr>
          <p:nvPr/>
        </p:nvSpPr>
        <p:spPr bwMode="auto">
          <a:xfrm>
            <a:off x="457200" y="1371600"/>
            <a:ext cx="2971800" cy="611188"/>
          </a:xfrm>
          <a:prstGeom prst="rect">
            <a:avLst/>
          </a:prstGeom>
          <a:noFill/>
          <a:ln w="9525">
            <a:noFill/>
            <a:miter lim="800000"/>
            <a:headEnd/>
            <a:tailEnd/>
          </a:ln>
        </p:spPr>
        <p:txBody>
          <a:bodyPr>
            <a:prstTxWarp prst="textNoShape">
              <a:avLst/>
            </a:prstTxWarp>
            <a:spAutoFit/>
          </a:bodyPr>
          <a:lstStyle/>
          <a:p>
            <a:r>
              <a:rPr lang="en-US"/>
              <a:t>Magnetic flux opening </a:t>
            </a:r>
          </a:p>
          <a:p>
            <a:r>
              <a:rPr lang="en-US"/>
              <a:t>rate at the magnetopause</a:t>
            </a:r>
          </a:p>
        </p:txBody>
      </p:sp>
      <p:pic>
        <p:nvPicPr>
          <p:cNvPr id="43016" name="Picture 14" descr="Kp_Newel.tiff"/>
          <p:cNvPicPr>
            <a:picLocks noChangeAspect="1"/>
          </p:cNvPicPr>
          <p:nvPr/>
        </p:nvPicPr>
        <p:blipFill>
          <a:blip r:embed="rId6"/>
          <a:srcRect/>
          <a:stretch>
            <a:fillRect/>
          </a:stretch>
        </p:blipFill>
        <p:spPr bwMode="auto">
          <a:xfrm>
            <a:off x="4953000" y="1219200"/>
            <a:ext cx="2819400" cy="2635250"/>
          </a:xfrm>
          <a:prstGeom prst="rect">
            <a:avLst/>
          </a:prstGeom>
          <a:noFill/>
          <a:ln w="9525">
            <a:noFill/>
            <a:miter lim="800000"/>
            <a:headEnd/>
            <a:tailEnd/>
          </a:ln>
        </p:spPr>
      </p:pic>
      <p:pic>
        <p:nvPicPr>
          <p:cNvPr id="43017" name="Picture 15" descr="Clock_angle.jpg"/>
          <p:cNvPicPr>
            <a:picLocks noChangeAspect="1"/>
          </p:cNvPicPr>
          <p:nvPr/>
        </p:nvPicPr>
        <p:blipFill>
          <a:blip r:embed="rId7"/>
          <a:srcRect/>
          <a:stretch>
            <a:fillRect/>
          </a:stretch>
        </p:blipFill>
        <p:spPr bwMode="auto">
          <a:xfrm>
            <a:off x="781050" y="3429000"/>
            <a:ext cx="1504950" cy="1587500"/>
          </a:xfrm>
          <a:prstGeom prst="rect">
            <a:avLst/>
          </a:prstGeom>
          <a:noFill/>
          <a:ln w="9525">
            <a:noFill/>
            <a:miter lim="800000"/>
            <a:headEnd/>
            <a:tailEnd/>
          </a:ln>
        </p:spPr>
      </p:pic>
      <p:sp>
        <p:nvSpPr>
          <p:cNvPr id="43018" name="TextBox 7"/>
          <p:cNvSpPr txBox="1">
            <a:spLocks noChangeArrowheads="1"/>
          </p:cNvSpPr>
          <p:nvPr/>
        </p:nvSpPr>
        <p:spPr bwMode="auto">
          <a:xfrm>
            <a:off x="1412875" y="3352800"/>
            <a:ext cx="263525" cy="236538"/>
          </a:xfrm>
          <a:prstGeom prst="rect">
            <a:avLst/>
          </a:prstGeom>
          <a:noFill/>
          <a:ln w="9525">
            <a:noFill/>
            <a:miter lim="800000"/>
            <a:headEnd/>
            <a:tailEnd/>
          </a:ln>
        </p:spPr>
        <p:txBody>
          <a:bodyPr wrap="none">
            <a:prstTxWarp prst="textNoShape">
              <a:avLst/>
            </a:prstTxWarp>
            <a:spAutoFit/>
          </a:bodyPr>
          <a:lstStyle/>
          <a:p>
            <a:r>
              <a:rPr lang="en-US" sz="1000" dirty="0"/>
              <a:t>Z</a:t>
            </a:r>
          </a:p>
        </p:txBody>
      </p:sp>
      <p:graphicFrame>
        <p:nvGraphicFramePr>
          <p:cNvPr id="43012" name="Object 4"/>
          <p:cNvGraphicFramePr>
            <a:graphicFrameLocks noChangeAspect="1"/>
          </p:cNvGraphicFramePr>
          <p:nvPr>
            <p:extLst>
              <p:ext uri="{D42A27DB-BD31-4B8C-83A1-F6EECF244321}">
                <p14:modId xmlns:p14="http://schemas.microsoft.com/office/powerpoint/2010/main" val="208158087"/>
              </p:ext>
            </p:extLst>
          </p:nvPr>
        </p:nvGraphicFramePr>
        <p:xfrm>
          <a:off x="2835275" y="4495800"/>
          <a:ext cx="4860925" cy="752475"/>
        </p:xfrm>
        <a:graphic>
          <a:graphicData uri="http://schemas.openxmlformats.org/presentationml/2006/ole">
            <mc:AlternateContent xmlns:mc="http://schemas.openxmlformats.org/markup-compatibility/2006">
              <mc:Choice xmlns:v="urn:schemas-microsoft-com:vml" Requires="v">
                <p:oleObj spid="_x0000_s43071" name="Equation" r:id="rId8" imgW="2832100" imgH="393700" progId="Equation.3">
                  <p:embed/>
                </p:oleObj>
              </mc:Choice>
              <mc:Fallback>
                <p:oleObj name="Equation" r:id="rId8" imgW="2832100" imgH="3937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5275" y="4495800"/>
                        <a:ext cx="4860925" cy="752475"/>
                      </a:xfrm>
                      <a:prstGeom prst="rect">
                        <a:avLst/>
                      </a:prstGeom>
                      <a:solidFill>
                        <a:srgbClr val="CCFFFF"/>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1" name="Picture 27" descr="swcLogo.png"/>
          <p:cNvPicPr>
            <a:picLocks noChangeAspect="1"/>
          </p:cNvPicPr>
          <p:nvPr/>
        </p:nvPicPr>
        <p:blipFill>
          <a:blip r:embed="rId10"/>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813CDC3-05CC-464D-8E0A-41282E3EE359}"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n-GB" smtClean="0">
              <a:latin typeface="Times New Roman" pitchFamily="-110" charset="0"/>
            </a:endParaRPr>
          </a:p>
        </p:txBody>
      </p:sp>
      <p:sp>
        <p:nvSpPr>
          <p:cNvPr id="51203" name="Text Box 3"/>
          <p:cNvSpPr txBox="1">
            <a:spLocks noChangeArrowheads="1"/>
          </p:cNvSpPr>
          <p:nvPr/>
        </p:nvSpPr>
        <p:spPr bwMode="auto">
          <a:xfrm>
            <a:off x="1219200" y="76200"/>
            <a:ext cx="6781800" cy="956288"/>
          </a:xfrm>
          <a:prstGeom prst="rect">
            <a:avLst/>
          </a:prstGeom>
          <a:noFill/>
          <a:ln w="9525">
            <a:noFill/>
            <a:round/>
            <a:headEnd/>
            <a:tailEnd/>
          </a:ln>
        </p:spPr>
        <p:txBody>
          <a:bodyPr wrap="square"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rPr>
              <a:t>Determination of the </a:t>
            </a:r>
          </a:p>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rPr>
              <a:t>CME </a:t>
            </a:r>
            <a:r>
              <a:rPr lang="en-GB" sz="2800" b="1" dirty="0">
                <a:solidFill>
                  <a:srgbClr val="000000"/>
                </a:solidFill>
              </a:rPr>
              <a:t>A</a:t>
            </a:r>
            <a:r>
              <a:rPr lang="en-GB" sz="2800" b="1" dirty="0" smtClean="0">
                <a:solidFill>
                  <a:srgbClr val="000000"/>
                </a:solidFill>
              </a:rPr>
              <a:t>rrival Time – clear arrival</a:t>
            </a:r>
            <a:endParaRPr lang="en-GB" sz="2800" b="1" dirty="0">
              <a:solidFill>
                <a:srgbClr val="000000"/>
              </a:solidFill>
            </a:endParaRPr>
          </a:p>
        </p:txBody>
      </p:sp>
      <p:pic>
        <p:nvPicPr>
          <p:cNvPr id="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 name="Picture 1" descr="Timeline_clear_arrival.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249680"/>
            <a:ext cx="6019800" cy="2407920"/>
          </a:xfrm>
          <a:prstGeom prst="rect">
            <a:avLst/>
          </a:prstGeom>
        </p:spPr>
      </p:pic>
      <p:pic>
        <p:nvPicPr>
          <p:cNvPr id="7" name="Picture 6" descr="Anim_clear_ariva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6815" y="3886200"/>
            <a:ext cx="4536585" cy="2819400"/>
          </a:xfrm>
          <a:prstGeom prst="rect">
            <a:avLst/>
          </a:prstGeom>
        </p:spPr>
      </p:pic>
    </p:spTree>
    <p:extLst>
      <p:ext uri="{BB962C8B-B14F-4D97-AF65-F5344CB8AC3E}">
        <p14:creationId xmlns:p14="http://schemas.microsoft.com/office/powerpoint/2010/main" val="293873748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813CDC3-05CC-464D-8E0A-41282E3EE359}"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14</a:t>
            </a:fld>
            <a:endParaRPr lang="en-GB" smtClean="0">
              <a:latin typeface="Times New Roman" pitchFamily="-110" charset="0"/>
            </a:endParaRPr>
          </a:p>
        </p:txBody>
      </p:sp>
      <p:sp>
        <p:nvSpPr>
          <p:cNvPr id="51203" name="Text Box 3"/>
          <p:cNvSpPr txBox="1">
            <a:spLocks noChangeArrowheads="1"/>
          </p:cNvSpPr>
          <p:nvPr/>
        </p:nvSpPr>
        <p:spPr bwMode="auto">
          <a:xfrm>
            <a:off x="1219200" y="152400"/>
            <a:ext cx="6781800" cy="956288"/>
          </a:xfrm>
          <a:prstGeom prst="rect">
            <a:avLst/>
          </a:prstGeom>
          <a:noFill/>
          <a:ln w="9525">
            <a:noFill/>
            <a:round/>
            <a:headEnd/>
            <a:tailEnd/>
          </a:ln>
        </p:spPr>
        <p:txBody>
          <a:bodyPr wrap="square"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rPr>
              <a:t>Determination of the CME </a:t>
            </a:r>
            <a:r>
              <a:rPr lang="en-GB" sz="2800" b="1" dirty="0">
                <a:solidFill>
                  <a:srgbClr val="000000"/>
                </a:solidFill>
              </a:rPr>
              <a:t>A</a:t>
            </a:r>
            <a:r>
              <a:rPr lang="en-GB" sz="2800" b="1" dirty="0" smtClean="0">
                <a:solidFill>
                  <a:srgbClr val="000000"/>
                </a:solidFill>
              </a:rPr>
              <a:t>rrival </a:t>
            </a:r>
            <a:r>
              <a:rPr lang="en-GB" sz="2800" b="1" dirty="0">
                <a:solidFill>
                  <a:srgbClr val="000000"/>
                </a:solidFill>
              </a:rPr>
              <a:t>T</a:t>
            </a:r>
            <a:r>
              <a:rPr lang="en-GB" sz="2800" b="1" dirty="0" smtClean="0">
                <a:solidFill>
                  <a:srgbClr val="000000"/>
                </a:solidFill>
              </a:rPr>
              <a:t>ime from Timelines and Movies </a:t>
            </a:r>
            <a:endParaRPr lang="en-GB" sz="2800" b="1" dirty="0">
              <a:solidFill>
                <a:srgbClr val="000000"/>
              </a:solidFill>
            </a:endParaRPr>
          </a:p>
        </p:txBody>
      </p:sp>
      <p:pic>
        <p:nvPicPr>
          <p:cNvPr id="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 name="Picture 1" descr="timeline_unclear_arriva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259962"/>
            <a:ext cx="5981191" cy="2473838"/>
          </a:xfrm>
          <a:prstGeom prst="rect">
            <a:avLst/>
          </a:prstGeom>
        </p:spPr>
      </p:pic>
      <p:pic>
        <p:nvPicPr>
          <p:cNvPr id="7" name="Picture 6" descr="Anim_unclear_arriva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9156" y="3810000"/>
            <a:ext cx="4624244" cy="2895600"/>
          </a:xfrm>
          <a:prstGeom prst="rect">
            <a:avLst/>
          </a:prstGeom>
        </p:spPr>
      </p:pic>
    </p:spTree>
    <p:extLst>
      <p:ext uri="{BB962C8B-B14F-4D97-AF65-F5344CB8AC3E}">
        <p14:creationId xmlns:p14="http://schemas.microsoft.com/office/powerpoint/2010/main" val="20049674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9805BFB-650B-D045-8674-17FE895F3558}"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15</a:t>
            </a:fld>
            <a:endParaRPr lang="en-GB" smtClean="0">
              <a:latin typeface="Times New Roman" pitchFamily="-110" charset="0"/>
            </a:endParaRPr>
          </a:p>
        </p:txBody>
      </p:sp>
      <p:sp>
        <p:nvSpPr>
          <p:cNvPr id="49155" name="Text Box 3"/>
          <p:cNvSpPr txBox="1">
            <a:spLocks noChangeArrowheads="1"/>
          </p:cNvSpPr>
          <p:nvPr/>
        </p:nvSpPr>
        <p:spPr bwMode="auto">
          <a:xfrm>
            <a:off x="1905000" y="152400"/>
            <a:ext cx="5943600" cy="956288"/>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a:solidFill>
                  <a:srgbClr val="000000"/>
                </a:solidFill>
              </a:rPr>
              <a:t>e</a:t>
            </a:r>
            <a:r>
              <a:rPr lang="en-GB" sz="2800" b="1" dirty="0" smtClean="0">
                <a:solidFill>
                  <a:srgbClr val="000000"/>
                </a:solidFill>
              </a:rPr>
              <a:t>-mail with CME impact </a:t>
            </a:r>
          </a:p>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rPr>
              <a:t>estimate at Earth</a:t>
            </a:r>
            <a:endParaRPr lang="en-GB" sz="2800" b="1" dirty="0">
              <a:solidFill>
                <a:srgbClr val="000000"/>
              </a:solidFill>
            </a:endParaRPr>
          </a:p>
        </p:txBody>
      </p:sp>
      <p:pic>
        <p:nvPicPr>
          <p:cNvPr id="49157" name="Picture 5" descr="CME_estimate_mail_2.tiff"/>
          <p:cNvPicPr>
            <a:picLocks noChangeAspect="1"/>
          </p:cNvPicPr>
          <p:nvPr/>
        </p:nvPicPr>
        <p:blipFill>
          <a:blip r:embed="rId3"/>
          <a:srcRect/>
          <a:stretch>
            <a:fillRect/>
          </a:stretch>
        </p:blipFill>
        <p:spPr bwMode="auto">
          <a:xfrm>
            <a:off x="1981200" y="1219200"/>
            <a:ext cx="5562600" cy="5586413"/>
          </a:xfrm>
          <a:prstGeom prst="rect">
            <a:avLst/>
          </a:prstGeom>
          <a:noFill/>
          <a:ln w="9525">
            <a:noFill/>
            <a:miter lim="800000"/>
            <a:headEnd/>
            <a:tailEnd/>
          </a:ln>
        </p:spPr>
      </p:pic>
      <p:pic>
        <p:nvPicPr>
          <p:cNvPr id="6"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813CDC3-05CC-464D-8E0A-41282E3EE359}"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16</a:t>
            </a:fld>
            <a:endParaRPr lang="en-GB" smtClean="0">
              <a:latin typeface="Times New Roman" pitchFamily="-110" charset="0"/>
            </a:endParaRPr>
          </a:p>
        </p:txBody>
      </p:sp>
      <p:sp>
        <p:nvSpPr>
          <p:cNvPr id="51203" name="Text Box 3"/>
          <p:cNvSpPr txBox="1">
            <a:spLocks noChangeArrowheads="1"/>
          </p:cNvSpPr>
          <p:nvPr/>
        </p:nvSpPr>
        <p:spPr bwMode="auto">
          <a:xfrm>
            <a:off x="1905000" y="152400"/>
            <a:ext cx="5943600" cy="520700"/>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rPr>
              <a:t>e-mail for NASA missions</a:t>
            </a:r>
          </a:p>
        </p:txBody>
      </p:sp>
      <p:pic>
        <p:nvPicPr>
          <p:cNvPr id="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 name="Picture 1"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00" y="1219200"/>
            <a:ext cx="4889500" cy="5105399"/>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Line 10"/>
          <p:cNvSpPr>
            <a:spLocks noChangeShapeType="1"/>
          </p:cNvSpPr>
          <p:nvPr/>
        </p:nvSpPr>
        <p:spPr bwMode="auto">
          <a:xfrm>
            <a:off x="381000" y="5867400"/>
            <a:ext cx="8458200" cy="1588"/>
          </a:xfrm>
          <a:prstGeom prst="line">
            <a:avLst/>
          </a:prstGeom>
          <a:noFill/>
          <a:ln w="57240">
            <a:solidFill>
              <a:srgbClr val="000000"/>
            </a:solidFill>
            <a:miter lim="800000"/>
            <a:headEnd/>
            <a:tailEnd/>
          </a:ln>
        </p:spPr>
        <p:txBody>
          <a:bodyPr>
            <a:prstTxWarp prst="textNoShape">
              <a:avLst/>
            </a:prstTxWarp>
          </a:bodyPr>
          <a:lstStyle/>
          <a:p>
            <a:endParaRPr lang="en-US"/>
          </a:p>
        </p:txBody>
      </p:sp>
      <p:sp>
        <p:nvSpPr>
          <p:cNvPr id="16388" name="Text Box 11"/>
          <p:cNvSpPr txBox="1">
            <a:spLocks noChangeArrowheads="1"/>
          </p:cNvSpPr>
          <p:nvPr/>
        </p:nvSpPr>
        <p:spPr bwMode="auto">
          <a:xfrm>
            <a:off x="2209800" y="1300163"/>
            <a:ext cx="4876800" cy="3867342"/>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spcBef>
                <a:spcPts val="1750"/>
              </a:spcBef>
              <a:buFont typeface="Gill Sans MT"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solidFill>
                  <a:srgbClr val="000000"/>
                </a:solidFill>
              </a:rPr>
              <a:t>Part 2: </a:t>
            </a:r>
          </a:p>
          <a:p>
            <a:pPr algn="ctr" eaLnBrk="1" hangingPunct="1">
              <a:lnSpc>
                <a:spcPct val="100000"/>
              </a:lnSpc>
              <a:spcBef>
                <a:spcPts val="1750"/>
              </a:spcBef>
              <a:buFont typeface="Gill Sans MT"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solidFill>
                  <a:srgbClr val="000000"/>
                </a:solidFill>
              </a:rPr>
              <a:t>RT Ensemble Modelling </a:t>
            </a:r>
            <a:r>
              <a:rPr lang="en-GB" sz="3600" b="1" dirty="0">
                <a:solidFill>
                  <a:srgbClr val="000000"/>
                </a:solidFill>
              </a:rPr>
              <a:t>of CMEs Using WSA-ENLIL Cone Model</a:t>
            </a:r>
          </a:p>
          <a:p>
            <a:pPr algn="ctr" eaLnBrk="1" hangingPunct="1">
              <a:lnSpc>
                <a:spcPct val="100000"/>
              </a:lnSpc>
              <a:spcBef>
                <a:spcPts val="1750"/>
              </a:spcBef>
              <a:buFont typeface="Gill Sans MT"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600" b="1" dirty="0">
              <a:solidFill>
                <a:srgbClr val="000000"/>
              </a:solidFill>
            </a:endParaRPr>
          </a:p>
        </p:txBody>
      </p:sp>
      <p:sp>
        <p:nvSpPr>
          <p:cNvPr id="16390" name="Slide Number Placeholder 25"/>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7927E39-2D5E-BE40-B572-93AA281725DE}"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17</a:t>
            </a:fld>
            <a:endParaRPr lang="en-GB" smtClean="0">
              <a:latin typeface="Times New Roman" pitchFamily="-110" charset="0"/>
            </a:endParaRPr>
          </a:p>
        </p:txBody>
      </p:sp>
      <p:pic>
        <p:nvPicPr>
          <p:cNvPr id="1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extLst>
      <p:ext uri="{BB962C8B-B14F-4D97-AF65-F5344CB8AC3E}">
        <p14:creationId xmlns:p14="http://schemas.microsoft.com/office/powerpoint/2010/main" val="276786771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776"/>
            <a:ext cx="8229600" cy="974273"/>
          </a:xfrm>
        </p:spPr>
        <p:txBody>
          <a:bodyPr>
            <a:normAutofit/>
          </a:bodyPr>
          <a:lstStyle/>
          <a:p>
            <a:r>
              <a:rPr lang="en-US" sz="2400" b="1" dirty="0" smtClean="0">
                <a:latin typeface="Helvetica"/>
                <a:cs typeface="Helvetica"/>
              </a:rPr>
              <a:t>Ensemble Modeling</a:t>
            </a:r>
            <a:endParaRPr lang="en-US" sz="2400" b="1" dirty="0">
              <a:latin typeface="Helvetica"/>
              <a:cs typeface="Helvetica"/>
            </a:endParaRPr>
          </a:p>
        </p:txBody>
      </p:sp>
      <p:sp>
        <p:nvSpPr>
          <p:cNvPr id="4" name="Slide Number Placeholder 3"/>
          <p:cNvSpPr>
            <a:spLocks noGrp="1"/>
          </p:cNvSpPr>
          <p:nvPr>
            <p:ph type="sldNum" sz="quarter" idx="12"/>
          </p:nvPr>
        </p:nvSpPr>
        <p:spPr/>
        <p:txBody>
          <a:bodyPr/>
          <a:lstStyle/>
          <a:p>
            <a:fld id="{6937A912-2B85-BA41-B280-1DCA3C7942E1}" type="slidenum">
              <a:rPr lang="en-US" smtClean="0"/>
              <a:pPr/>
              <a:t>18</a:t>
            </a:fld>
            <a:endParaRPr lang="en-US" dirty="0"/>
          </a:p>
        </p:txBody>
      </p:sp>
      <p:sp>
        <p:nvSpPr>
          <p:cNvPr id="6" name="TextBox 4"/>
          <p:cNvSpPr txBox="1">
            <a:spLocks noChangeArrowheads="1"/>
          </p:cNvSpPr>
          <p:nvPr/>
        </p:nvSpPr>
        <p:spPr bwMode="auto">
          <a:xfrm>
            <a:off x="304800" y="1407677"/>
            <a:ext cx="8610600" cy="78352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67" tIns="45685" rIns="91367" bIns="45685">
            <a:prstTxWarp prst="textNoShape">
              <a:avLst/>
            </a:prstTxWarp>
            <a:spAutoFit/>
          </a:bodyPr>
          <a:lstStyle/>
          <a:p>
            <a:pPr algn="ctr"/>
            <a:r>
              <a:rPr lang="en-US" sz="2400" b="1" dirty="0">
                <a:solidFill>
                  <a:srgbClr val="FF0000"/>
                </a:solidFill>
                <a:latin typeface="Calibri"/>
                <a:cs typeface="Calibri"/>
              </a:rPr>
              <a:t>Ensemble modeling is used in weather forecasting to quantify prediction uncertainties and determine forecast confidence</a:t>
            </a:r>
          </a:p>
        </p:txBody>
      </p:sp>
      <p:sp>
        <p:nvSpPr>
          <p:cNvPr id="8" name="Content Placeholder 2"/>
          <p:cNvSpPr>
            <a:spLocks noGrp="1"/>
          </p:cNvSpPr>
          <p:nvPr>
            <p:ph idx="1"/>
          </p:nvPr>
        </p:nvSpPr>
        <p:spPr>
          <a:xfrm>
            <a:off x="152400" y="2743200"/>
            <a:ext cx="8796064" cy="3810000"/>
          </a:xfrm>
        </p:spPr>
        <p:txBody>
          <a:bodyPr>
            <a:noAutofit/>
          </a:bodyPr>
          <a:lstStyle/>
          <a:p>
            <a:r>
              <a:rPr lang="en-US" sz="2400" dirty="0" smtClean="0">
                <a:latin typeface="Calibri"/>
                <a:cs typeface="Calibri"/>
              </a:rPr>
              <a:t>Individual </a:t>
            </a:r>
            <a:r>
              <a:rPr lang="en-US" sz="2400" dirty="0">
                <a:latin typeface="Calibri"/>
                <a:cs typeface="Calibri"/>
              </a:rPr>
              <a:t>forecasts which constitute an ensemble forecast represent possible scenarios </a:t>
            </a:r>
            <a:r>
              <a:rPr lang="en-US" sz="2400" dirty="0" smtClean="0">
                <a:latin typeface="Calibri"/>
                <a:cs typeface="Calibri"/>
              </a:rPr>
              <a:t>which </a:t>
            </a:r>
            <a:r>
              <a:rPr lang="en-US" sz="2400" dirty="0">
                <a:latin typeface="Calibri"/>
                <a:cs typeface="Calibri"/>
              </a:rPr>
              <a:t>reflects forecasting uncertainties. </a:t>
            </a:r>
          </a:p>
          <a:p>
            <a:pPr>
              <a:buFont typeface="Arial" pitchFamily="-1" charset="0"/>
              <a:buChar char="•"/>
            </a:pPr>
            <a:r>
              <a:rPr lang="en-US" sz="2400" dirty="0">
                <a:latin typeface="Calibri"/>
                <a:cs typeface="Calibri"/>
              </a:rPr>
              <a:t>Uncertainties can be from initial conditions, observation error, and techniques and models. </a:t>
            </a:r>
          </a:p>
          <a:p>
            <a:pPr>
              <a:buFont typeface="Arial" pitchFamily="-1" charset="0"/>
              <a:buChar char="•"/>
            </a:pPr>
            <a:r>
              <a:rPr lang="en-US" sz="2400" dirty="0">
                <a:latin typeface="Calibri"/>
                <a:cs typeface="Calibri"/>
              </a:rPr>
              <a:t>Different forecasts in the ensemble can start from different initial conditions and/or be based on different forecasting models/procedures.</a:t>
            </a:r>
          </a:p>
          <a:p>
            <a:pPr>
              <a:buFont typeface="Arial" pitchFamily="-1" charset="0"/>
              <a:buChar char="•"/>
            </a:pPr>
            <a:r>
              <a:rPr lang="en-US" sz="2400" dirty="0" smtClean="0">
                <a:latin typeface="Calibri"/>
                <a:cs typeface="Calibri"/>
              </a:rPr>
              <a:t>Ensemble modeling conveys </a:t>
            </a:r>
            <a:r>
              <a:rPr lang="en-US" sz="2400" dirty="0">
                <a:latin typeface="Calibri"/>
                <a:cs typeface="Calibri"/>
              </a:rPr>
              <a:t>the level of uncertainty in a given forecast in contrast to a categorical yes/no </a:t>
            </a:r>
            <a:r>
              <a:rPr lang="en-US" sz="2400" dirty="0" smtClean="0">
                <a:latin typeface="Calibri"/>
                <a:cs typeface="Calibri"/>
              </a:rPr>
              <a:t>forecast</a:t>
            </a:r>
            <a:endParaRPr lang="en-US" sz="2400" dirty="0">
              <a:cs typeface="Calibri"/>
            </a:endParaRPr>
          </a:p>
          <a:p>
            <a:pPr marL="0" indent="0">
              <a:buNone/>
            </a:pPr>
            <a:endParaRPr lang="en-US" sz="2400" dirty="0">
              <a:latin typeface="Calibri"/>
              <a:cs typeface="Calibri"/>
            </a:endParaRPr>
          </a:p>
        </p:txBody>
      </p:sp>
    </p:spTree>
    <p:extLst>
      <p:ext uri="{BB962C8B-B14F-4D97-AF65-F5344CB8AC3E}">
        <p14:creationId xmlns:p14="http://schemas.microsoft.com/office/powerpoint/2010/main" val="15191878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720" y="92527"/>
            <a:ext cx="7975880" cy="974273"/>
          </a:xfrm>
        </p:spPr>
        <p:txBody>
          <a:bodyPr>
            <a:noAutofit/>
          </a:bodyPr>
          <a:lstStyle/>
          <a:p>
            <a:r>
              <a:rPr lang="en-US" sz="2400" b="1" dirty="0">
                <a:latin typeface="Helvetica"/>
                <a:cs typeface="Helvetica"/>
              </a:rPr>
              <a:t>Ensemble Modeling with WSA-</a:t>
            </a:r>
            <a:r>
              <a:rPr lang="en-US" sz="2400" b="1" dirty="0" err="1">
                <a:latin typeface="Helvetica"/>
                <a:cs typeface="Helvetica"/>
              </a:rPr>
              <a:t>ENLIL+Cone</a:t>
            </a:r>
            <a:endParaRPr lang="en-US" sz="2400" b="1" dirty="0">
              <a:latin typeface="Helvetica"/>
              <a:cs typeface="Helvetica"/>
            </a:endParaRPr>
          </a:p>
        </p:txBody>
      </p:sp>
      <p:sp>
        <p:nvSpPr>
          <p:cNvPr id="4" name="Slide Number Placeholder 3"/>
          <p:cNvSpPr>
            <a:spLocks noGrp="1"/>
          </p:cNvSpPr>
          <p:nvPr>
            <p:ph type="sldNum" sz="quarter" idx="12"/>
          </p:nvPr>
        </p:nvSpPr>
        <p:spPr/>
        <p:txBody>
          <a:bodyPr/>
          <a:lstStyle/>
          <a:p>
            <a:fld id="{6937A912-2B85-BA41-B280-1DCA3C7942E1}" type="slidenum">
              <a:rPr lang="en-US" smtClean="0"/>
              <a:pPr/>
              <a:t>19</a:t>
            </a:fld>
            <a:endParaRPr lang="en-US" dirty="0"/>
          </a:p>
        </p:txBody>
      </p:sp>
      <p:sp>
        <p:nvSpPr>
          <p:cNvPr id="6" name="TextBox 4"/>
          <p:cNvSpPr txBox="1">
            <a:spLocks noChangeArrowheads="1"/>
          </p:cNvSpPr>
          <p:nvPr/>
        </p:nvSpPr>
        <p:spPr bwMode="auto">
          <a:xfrm>
            <a:off x="228600" y="1321422"/>
            <a:ext cx="8610600" cy="104077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67" tIns="45685" rIns="91367" bIns="45685">
            <a:prstTxWarp prst="textNoShape">
              <a:avLst/>
            </a:prstTxWarp>
            <a:spAutoFit/>
          </a:bodyPr>
          <a:lstStyle/>
          <a:p>
            <a:pPr algn="ctr"/>
            <a:r>
              <a:rPr lang="en-US" sz="2200" b="1" dirty="0">
                <a:solidFill>
                  <a:srgbClr val="FF0000"/>
                </a:solidFill>
                <a:latin typeface="Helvetica"/>
                <a:cs typeface="Helvetica"/>
              </a:rPr>
              <a:t>The current version of real-time ensemble modeling at the CCMC/SWRC evaluates the sensitivity of CME arrival time predictions from the model to initial CME parameters. </a:t>
            </a:r>
          </a:p>
        </p:txBody>
      </p:sp>
      <p:sp>
        <p:nvSpPr>
          <p:cNvPr id="7" name="TextBox 3"/>
          <p:cNvSpPr txBox="1">
            <a:spLocks noChangeArrowheads="1"/>
          </p:cNvSpPr>
          <p:nvPr/>
        </p:nvSpPr>
        <p:spPr bwMode="auto">
          <a:xfrm>
            <a:off x="252561" y="2819400"/>
            <a:ext cx="8712108" cy="4218314"/>
          </a:xfrm>
          <a:prstGeom prst="rect">
            <a:avLst/>
          </a:prstGeom>
          <a:noFill/>
          <a:ln w="9525">
            <a:noFill/>
            <a:miter lim="800000"/>
            <a:headEnd/>
            <a:tailEnd/>
          </a:ln>
        </p:spPr>
        <p:txBody>
          <a:bodyPr wrap="square" lIns="91367" tIns="45685" rIns="91367" bIns="45685">
            <a:prstTxWarp prst="textNoShape">
              <a:avLst/>
            </a:prstTxWarp>
            <a:spAutoFit/>
          </a:bodyPr>
          <a:lstStyle/>
          <a:p>
            <a:endParaRPr lang="en-US" sz="2400" dirty="0">
              <a:latin typeface="Calibri"/>
              <a:cs typeface="Calibri"/>
            </a:endParaRPr>
          </a:p>
          <a:p>
            <a:pPr>
              <a:buFont typeface="Arial" pitchFamily="-1" charset="0"/>
              <a:buChar char="•"/>
            </a:pPr>
            <a:r>
              <a:rPr lang="en-US" sz="2400" dirty="0">
                <a:latin typeface="Calibri"/>
                <a:cs typeface="Calibri"/>
              </a:rPr>
              <a:t>  Measure a set of </a:t>
            </a:r>
            <a:r>
              <a:rPr lang="en-US" sz="2400" i="1" dirty="0" err="1">
                <a:latin typeface="Calibri"/>
                <a:cs typeface="Calibri"/>
              </a:rPr>
              <a:t>n</a:t>
            </a:r>
            <a:r>
              <a:rPr lang="en-US" sz="2400" dirty="0">
                <a:latin typeface="Calibri"/>
                <a:cs typeface="Calibri"/>
              </a:rPr>
              <a:t> CME input parameters. Typically </a:t>
            </a:r>
            <a:r>
              <a:rPr lang="en-US" sz="2400" i="1" dirty="0" err="1">
                <a:cs typeface="Calibri"/>
              </a:rPr>
              <a:t>n</a:t>
            </a:r>
            <a:r>
              <a:rPr lang="en-US" sz="2400" dirty="0">
                <a:latin typeface="Calibri"/>
                <a:cs typeface="Calibri"/>
              </a:rPr>
              <a:t>=36 to 48 provides an adequate spread of input parameters, and this number can be increased as needed.</a:t>
            </a:r>
          </a:p>
          <a:p>
            <a:pPr>
              <a:buFont typeface="Arial" pitchFamily="-1" charset="0"/>
              <a:buChar char="•"/>
            </a:pPr>
            <a:endParaRPr lang="en-US" sz="2400" dirty="0">
              <a:latin typeface="Calibri"/>
              <a:cs typeface="Calibri"/>
            </a:endParaRPr>
          </a:p>
          <a:p>
            <a:pPr>
              <a:buFont typeface="Arial" pitchFamily="-1" charset="0"/>
              <a:buChar char="•"/>
            </a:pPr>
            <a:r>
              <a:rPr lang="en-US" sz="2400" dirty="0">
                <a:latin typeface="Calibri"/>
                <a:cs typeface="Calibri"/>
              </a:rPr>
              <a:t> These are used as input to an ensemble of </a:t>
            </a:r>
            <a:r>
              <a:rPr lang="en-US" sz="2400" i="1" dirty="0" err="1">
                <a:cs typeface="Calibri"/>
              </a:rPr>
              <a:t>n</a:t>
            </a:r>
            <a:r>
              <a:rPr lang="en-US" sz="2400" dirty="0">
                <a:latin typeface="Calibri"/>
                <a:cs typeface="Calibri"/>
              </a:rPr>
              <a:t> WSA-</a:t>
            </a:r>
            <a:r>
              <a:rPr lang="en-US" sz="2400" dirty="0" err="1">
                <a:latin typeface="Calibri"/>
                <a:cs typeface="Calibri"/>
              </a:rPr>
              <a:t>ENLIL+Cone</a:t>
            </a:r>
            <a:r>
              <a:rPr lang="en-US" sz="2400" dirty="0">
                <a:latin typeface="Calibri"/>
                <a:cs typeface="Calibri"/>
              </a:rPr>
              <a:t> model runs.</a:t>
            </a:r>
          </a:p>
          <a:p>
            <a:pPr>
              <a:buFont typeface="Arial" pitchFamily="-1" charset="0"/>
              <a:buChar char="•"/>
            </a:pPr>
            <a:endParaRPr lang="en-US" sz="2400" dirty="0">
              <a:latin typeface="Calibri"/>
              <a:cs typeface="Calibri"/>
            </a:endParaRPr>
          </a:p>
          <a:p>
            <a:pPr>
              <a:buFont typeface="Arial" pitchFamily="-1" charset="0"/>
              <a:buChar char="•"/>
            </a:pPr>
            <a:r>
              <a:rPr lang="en-US" sz="2400" dirty="0">
                <a:latin typeface="Calibri"/>
                <a:cs typeface="Calibri"/>
              </a:rPr>
              <a:t> This gives an</a:t>
            </a:r>
            <a:r>
              <a:rPr lang="en-US" sz="2400" dirty="0">
                <a:solidFill>
                  <a:srgbClr val="000000"/>
                </a:solidFill>
                <a:latin typeface="Calibri"/>
                <a:cs typeface="Calibri"/>
              </a:rPr>
              <a:t> ensemble </a:t>
            </a:r>
            <a:r>
              <a:rPr lang="en-US" sz="2400" dirty="0">
                <a:latin typeface="Calibri"/>
                <a:cs typeface="Calibri"/>
              </a:rPr>
              <a:t>of </a:t>
            </a:r>
            <a:r>
              <a:rPr lang="en-US" sz="2400" i="1" dirty="0" err="1">
                <a:cs typeface="Calibri"/>
              </a:rPr>
              <a:t>n</a:t>
            </a:r>
            <a:r>
              <a:rPr lang="en-US" sz="2400" dirty="0">
                <a:latin typeface="Calibri"/>
                <a:cs typeface="Calibri"/>
              </a:rPr>
              <a:t> profiles of MHD quantities and </a:t>
            </a:r>
            <a:r>
              <a:rPr lang="en-US" sz="2400" i="1" dirty="0" err="1">
                <a:cs typeface="Calibri"/>
              </a:rPr>
              <a:t>n</a:t>
            </a:r>
            <a:r>
              <a:rPr lang="en-US" sz="2400" dirty="0">
                <a:latin typeface="Calibri"/>
                <a:cs typeface="Calibri"/>
              </a:rPr>
              <a:t> CME arrival time predictions at locations of interest.</a:t>
            </a:r>
          </a:p>
          <a:p>
            <a:endParaRPr lang="en-US" sz="2400" dirty="0">
              <a:solidFill>
                <a:srgbClr val="3366FF"/>
              </a:solidFill>
              <a:latin typeface="Calibri"/>
              <a:cs typeface="Calibri"/>
            </a:endParaRPr>
          </a:p>
          <a:p>
            <a:endParaRPr lang="en-US" sz="2400" dirty="0">
              <a:solidFill>
                <a:srgbClr val="000000"/>
              </a:solidFill>
              <a:latin typeface="Calibri"/>
              <a:cs typeface="Calibri"/>
            </a:endParaRPr>
          </a:p>
        </p:txBody>
      </p:sp>
    </p:spTree>
    <p:extLst>
      <p:ext uri="{BB962C8B-B14F-4D97-AF65-F5344CB8AC3E}">
        <p14:creationId xmlns:p14="http://schemas.microsoft.com/office/powerpoint/2010/main" val="36431829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609600"/>
            <a:ext cx="7772400" cy="1143000"/>
          </a:xfrm>
          <a:prstGeom prst="rect">
            <a:avLst/>
          </a:prstGeom>
          <a:noFill/>
          <a:ln w="9525">
            <a:noFill/>
            <a:round/>
            <a:headEnd/>
            <a:tailEnd/>
          </a:ln>
        </p:spPr>
        <p:txBody>
          <a:bodyPr lIns="90000" tIns="46800" rIns="90000" bIns="46800" anchor="ctr">
            <a:prstTxWarp prst="textNoShape">
              <a:avLst/>
            </a:prstTxWarp>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latin typeface="Times New Roman" pitchFamily="-110" charset="0"/>
              </a:rPr>
              <a:t> </a:t>
            </a:r>
          </a:p>
        </p:txBody>
      </p:sp>
      <p:sp>
        <p:nvSpPr>
          <p:cNvPr id="20483" name="Text Box 3"/>
          <p:cNvSpPr txBox="1">
            <a:spLocks noChangeArrowheads="1"/>
          </p:cNvSpPr>
          <p:nvPr/>
        </p:nvSpPr>
        <p:spPr bwMode="auto">
          <a:xfrm>
            <a:off x="1143000" y="304800"/>
            <a:ext cx="7924800" cy="500063"/>
          </a:xfrm>
          <a:prstGeom prst="rect">
            <a:avLst/>
          </a:prstGeom>
          <a:noFill/>
          <a:ln w="9525">
            <a:noFill/>
            <a:round/>
            <a:headEnd/>
            <a:tailEnd/>
          </a:ln>
        </p:spPr>
        <p:txBody>
          <a:bodyPr lIns="90000" tIns="46800" rIns="90000" bIns="46800">
            <a:prstTxWarp prst="textNoShape">
              <a:avLst/>
            </a:prstTxWarp>
            <a:spAutoFit/>
          </a:bodyPr>
          <a:lstStyle/>
          <a:p>
            <a:pPr algn="ctr" eaLnBrk="1" hangingPunct="1">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rPr>
              <a:t>Cone Model for CMEs</a:t>
            </a:r>
          </a:p>
        </p:txBody>
      </p:sp>
      <p:sp>
        <p:nvSpPr>
          <p:cNvPr id="20484" name="Text Box 4"/>
          <p:cNvSpPr txBox="1">
            <a:spLocks noChangeArrowheads="1"/>
          </p:cNvSpPr>
          <p:nvPr/>
        </p:nvSpPr>
        <p:spPr bwMode="auto">
          <a:xfrm>
            <a:off x="3886200" y="1295400"/>
            <a:ext cx="5105400" cy="2387245"/>
          </a:xfrm>
          <a:prstGeom prst="rect">
            <a:avLst/>
          </a:prstGeom>
          <a:noFill/>
          <a:ln w="9525">
            <a:noFill/>
            <a:round/>
            <a:headEnd/>
            <a:tailEnd/>
          </a:ln>
        </p:spPr>
        <p:txBody>
          <a:bodyPr lIns="90000" tIns="46800" rIns="90000" bIns="46800">
            <a:prstTxWarp prst="textNoShape">
              <a:avLst/>
            </a:prstTxWarp>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t>The CME cone model is based on observational evidence that CME has more or less constant angular diameter in corona, being confined by the external magnetic field, so that CME does not expand in latitude in the lower corona, but expands in interplanetary space because of the weaker external field</a:t>
            </a:r>
            <a:endParaRPr lang="en-GB" sz="1600" dirty="0">
              <a:solidFill>
                <a:srgbClr val="000000"/>
              </a:solidFill>
            </a:endParaRP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 CME propagates </a:t>
            </a:r>
            <a:r>
              <a:rPr lang="en-GB" sz="1600" dirty="0" smtClean="0">
                <a:solidFill>
                  <a:srgbClr val="000000"/>
                </a:solidFill>
              </a:rPr>
              <a:t>in </a:t>
            </a:r>
            <a:r>
              <a:rPr lang="en-GB" sz="1600" dirty="0">
                <a:solidFill>
                  <a:srgbClr val="000000"/>
                </a:solidFill>
              </a:rPr>
              <a:t>a radial </a:t>
            </a:r>
            <a:r>
              <a:rPr lang="en-GB" sz="1600" dirty="0" smtClean="0">
                <a:solidFill>
                  <a:srgbClr val="000000"/>
                </a:solidFill>
              </a:rPr>
              <a:t>direction </a:t>
            </a:r>
            <a:endParaRPr lang="en-GB" sz="1600" dirty="0">
              <a:solidFill>
                <a:srgbClr val="000000"/>
              </a:solidFill>
            </a:endParaRP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 CME bulk velocity is radial and the expansion is isotropic</a:t>
            </a:r>
          </a:p>
        </p:txBody>
      </p:sp>
      <p:sp>
        <p:nvSpPr>
          <p:cNvPr id="20485" name="Text Box 5"/>
          <p:cNvSpPr txBox="1">
            <a:spLocks noChangeArrowheads="1"/>
          </p:cNvSpPr>
          <p:nvPr/>
        </p:nvSpPr>
        <p:spPr bwMode="auto">
          <a:xfrm>
            <a:off x="152400" y="1216025"/>
            <a:ext cx="4038600" cy="384175"/>
          </a:xfrm>
          <a:prstGeom prst="rect">
            <a:avLst/>
          </a:prstGeom>
          <a:noFill/>
          <a:ln w="9525">
            <a:noFill/>
            <a:round/>
            <a:headEnd/>
            <a:tailEnd/>
          </a:ln>
        </p:spPr>
        <p:txBody>
          <a:bodyPr lIns="90000" tIns="46800" rIns="90000" bIns="46800">
            <a:prstTxWarp prst="textNoShape">
              <a:avLst/>
            </a:prstTxWarp>
            <a:spAutoFit/>
          </a:bodyPr>
          <a:lstStyle/>
          <a:p>
            <a:pP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0000"/>
                </a:solidFill>
              </a:rPr>
              <a:t>Zhao</a:t>
            </a:r>
            <a:r>
              <a:rPr lang="en-GB" sz="2000" dirty="0">
                <a:solidFill>
                  <a:srgbClr val="000000"/>
                </a:solidFill>
              </a:rPr>
              <a:t> </a:t>
            </a:r>
            <a:r>
              <a:rPr lang="en-GB" sz="2000" b="1" dirty="0">
                <a:solidFill>
                  <a:srgbClr val="000000"/>
                </a:solidFill>
              </a:rPr>
              <a:t>et al</a:t>
            </a:r>
            <a:r>
              <a:rPr lang="en-GB" sz="2000" dirty="0">
                <a:solidFill>
                  <a:srgbClr val="000000"/>
                </a:solidFill>
              </a:rPr>
              <a:t>, 2002, Cone Model:</a:t>
            </a:r>
          </a:p>
        </p:txBody>
      </p:sp>
      <p:sp>
        <p:nvSpPr>
          <p:cNvPr id="20486" name="Text Box 6"/>
          <p:cNvSpPr txBox="1">
            <a:spLocks noChangeArrowheads="1"/>
          </p:cNvSpPr>
          <p:nvPr/>
        </p:nvSpPr>
        <p:spPr bwMode="auto">
          <a:xfrm>
            <a:off x="228600" y="4981575"/>
            <a:ext cx="3352800" cy="581025"/>
          </a:xfrm>
          <a:prstGeom prst="rect">
            <a:avLst/>
          </a:prstGeom>
          <a:noFill/>
          <a:ln w="9525">
            <a:noFill/>
            <a:round/>
            <a:headEnd/>
            <a:tailEnd/>
          </a:ln>
        </p:spPr>
        <p:txBody>
          <a:bodyPr lIns="90000" tIns="46800" rIns="90000" bIns="46800">
            <a:prstTxWarp prst="textNoShape">
              <a:avLst/>
            </a:prstTxWarp>
            <a:spAutoFit/>
          </a:bodyPr>
          <a:lstStyle/>
          <a:p>
            <a:pP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The projection of the cone on</a:t>
            </a:r>
          </a:p>
          <a:p>
            <a:pP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the POS is an ellipse</a:t>
            </a:r>
          </a:p>
        </p:txBody>
      </p:sp>
      <p:pic>
        <p:nvPicPr>
          <p:cNvPr id="20488" name="Picture 14"/>
          <p:cNvPicPr>
            <a:picLocks noChangeAspect="1" noChangeArrowheads="1"/>
          </p:cNvPicPr>
          <p:nvPr/>
        </p:nvPicPr>
        <p:blipFill>
          <a:blip r:embed="rId3"/>
          <a:srcRect/>
          <a:stretch>
            <a:fillRect/>
          </a:stretch>
        </p:blipFill>
        <p:spPr bwMode="auto">
          <a:xfrm>
            <a:off x="152400" y="1854574"/>
            <a:ext cx="3505200" cy="3041276"/>
          </a:xfrm>
          <a:prstGeom prst="rect">
            <a:avLst/>
          </a:prstGeom>
          <a:noFill/>
          <a:ln w="9525">
            <a:noFill/>
            <a:round/>
            <a:headEnd/>
            <a:tailEnd/>
          </a:ln>
        </p:spPr>
      </p:pic>
      <p:pic>
        <p:nvPicPr>
          <p:cNvPr id="9"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10" name="Picture 8"/>
          <p:cNvPicPr>
            <a:picLocks noChangeAspect="1" noChangeArrowheads="1"/>
          </p:cNvPicPr>
          <p:nvPr/>
        </p:nvPicPr>
        <p:blipFill>
          <a:blip r:embed="rId5"/>
          <a:srcRect/>
          <a:stretch>
            <a:fillRect/>
          </a:stretch>
        </p:blipFill>
        <p:spPr bwMode="auto">
          <a:xfrm>
            <a:off x="4724400" y="3810000"/>
            <a:ext cx="1524000" cy="1524000"/>
          </a:xfrm>
          <a:prstGeom prst="rect">
            <a:avLst/>
          </a:prstGeom>
          <a:noFill/>
          <a:ln w="9525">
            <a:noFill/>
            <a:round/>
            <a:headEnd/>
            <a:tailEnd/>
          </a:ln>
        </p:spPr>
      </p:pic>
      <p:pic>
        <p:nvPicPr>
          <p:cNvPr id="11" name="Picture 9"/>
          <p:cNvPicPr>
            <a:picLocks noChangeAspect="1" noChangeArrowheads="1"/>
          </p:cNvPicPr>
          <p:nvPr/>
        </p:nvPicPr>
        <p:blipFill>
          <a:blip r:embed="rId6"/>
          <a:srcRect/>
          <a:stretch>
            <a:fillRect/>
          </a:stretch>
        </p:blipFill>
        <p:spPr bwMode="auto">
          <a:xfrm>
            <a:off x="6705600" y="3810000"/>
            <a:ext cx="1524000" cy="1524000"/>
          </a:xfrm>
          <a:prstGeom prst="rect">
            <a:avLst/>
          </a:prstGeom>
          <a:noFill/>
          <a:ln w="9525">
            <a:noFill/>
            <a:round/>
            <a:headEnd/>
            <a:tailEnd/>
          </a:ln>
        </p:spPr>
      </p:pic>
      <p:sp>
        <p:nvSpPr>
          <p:cNvPr id="12" name="Line 11"/>
          <p:cNvSpPr>
            <a:spLocks noChangeShapeType="1"/>
          </p:cNvSpPr>
          <p:nvPr/>
        </p:nvSpPr>
        <p:spPr bwMode="auto">
          <a:xfrm>
            <a:off x="6477000" y="5257800"/>
            <a:ext cx="0" cy="533400"/>
          </a:xfrm>
          <a:prstGeom prst="line">
            <a:avLst/>
          </a:prstGeom>
          <a:noFill/>
          <a:ln w="57240">
            <a:solidFill>
              <a:srgbClr val="FF3300"/>
            </a:solidFill>
            <a:miter lim="800000"/>
            <a:headEnd/>
            <a:tailEnd type="triangle" w="med" len="med"/>
          </a:ln>
        </p:spPr>
        <p:txBody>
          <a:bodyPr>
            <a:prstTxWarp prst="textNoShape">
              <a:avLst/>
            </a:prstTxWarp>
          </a:bodyPr>
          <a:lstStyle/>
          <a:p>
            <a:endParaRPr lang="en-US"/>
          </a:p>
        </p:txBody>
      </p:sp>
      <p:sp>
        <p:nvSpPr>
          <p:cNvPr id="13" name="Text Box 11"/>
          <p:cNvSpPr txBox="1">
            <a:spLocks noChangeArrowheads="1"/>
          </p:cNvSpPr>
          <p:nvPr/>
        </p:nvSpPr>
        <p:spPr bwMode="auto">
          <a:xfrm>
            <a:off x="4648200" y="5943600"/>
            <a:ext cx="3810000" cy="710067"/>
          </a:xfrm>
          <a:prstGeom prst="rect">
            <a:avLst/>
          </a:prstGeom>
          <a:noFill/>
          <a:ln w="31750">
            <a:solidFill>
              <a:srgbClr val="FF0000"/>
            </a:solidFill>
            <a:round/>
            <a:headEnd/>
            <a:tailEnd/>
          </a:ln>
        </p:spPr>
        <p:txBody>
          <a:bodyPr wrap="square"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rPr>
              <a:t>CME V and </a:t>
            </a:r>
            <a:r>
              <a:rPr lang="en-GB" sz="2000" dirty="0" smtClean="0">
                <a:solidFill>
                  <a:srgbClr val="000000"/>
                </a:solidFill>
              </a:rPr>
              <a:t>orientation</a:t>
            </a:r>
          </a:p>
          <a:p>
            <a:pPr algn="ct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rPr>
              <a:t>Input to WSA-ENLIL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6"/>
          <p:cNvSpPr txBox="1">
            <a:spLocks noChangeArrowheads="1"/>
          </p:cNvSpPr>
          <p:nvPr/>
        </p:nvSpPr>
        <p:spPr bwMode="auto">
          <a:xfrm>
            <a:off x="0" y="1"/>
            <a:ext cx="9144000" cy="1675227"/>
          </a:xfrm>
          <a:prstGeom prst="rect">
            <a:avLst/>
          </a:prstGeom>
          <a:solidFill>
            <a:schemeClr val="bg1"/>
          </a:solidFill>
          <a:ln w="9525">
            <a:noFill/>
            <a:miter lim="800000"/>
            <a:headEnd/>
            <a:tailEnd/>
          </a:ln>
        </p:spPr>
        <p:txBody>
          <a:bodyPr lIns="91378" tIns="45691" rIns="91378" bIns="45691">
            <a:prstTxWarp prst="textNoShape">
              <a:avLst/>
            </a:prstTxWarp>
            <a:spAutoFit/>
          </a:bodyPr>
          <a:lstStyle/>
          <a:p>
            <a:endParaRPr lang="en-US"/>
          </a:p>
          <a:p>
            <a:endParaRPr lang="en-US"/>
          </a:p>
          <a:p>
            <a:endParaRPr lang="en-US"/>
          </a:p>
          <a:p>
            <a:endParaRPr lang="en-US"/>
          </a:p>
          <a:p>
            <a:endParaRPr lang="en-US"/>
          </a:p>
          <a:p>
            <a:endParaRPr lang="en-US"/>
          </a:p>
        </p:txBody>
      </p:sp>
      <p:sp>
        <p:nvSpPr>
          <p:cNvPr id="21507" name="Slide Number Placeholder 1"/>
          <p:cNvSpPr>
            <a:spLocks noGrp="1"/>
          </p:cNvSpPr>
          <p:nvPr>
            <p:ph type="sldNum" sz="quarter" idx="10"/>
          </p:nvPr>
        </p:nvSpPr>
        <p:spPr>
          <a:noFill/>
        </p:spPr>
        <p:txBody>
          <a:bodyPr/>
          <a:lstStyle/>
          <a:p>
            <a:pPr algn="ctr" eaLnBrk="0" hangingPunct="0"/>
            <a:fld id="{C4F85C8D-245E-D940-BB94-36A170654BFE}" type="slidenum">
              <a:rPr lang="en-US" smtClean="0">
                <a:latin typeface="Calibri" pitchFamily="-107" charset="0"/>
                <a:ea typeface="Calibri" pitchFamily="-107" charset="0"/>
                <a:cs typeface="Calibri" pitchFamily="-107" charset="0"/>
              </a:rPr>
              <a:pPr algn="ctr" eaLnBrk="0" hangingPunct="0"/>
              <a:t>20</a:t>
            </a:fld>
            <a:endParaRPr lang="en-US" smtClean="0">
              <a:latin typeface="Calibri" pitchFamily="-107" charset="0"/>
              <a:ea typeface="Calibri" pitchFamily="-107" charset="0"/>
              <a:cs typeface="Calibri" pitchFamily="-107" charset="0"/>
            </a:endParaRPr>
          </a:p>
        </p:txBody>
      </p:sp>
      <p:sp>
        <p:nvSpPr>
          <p:cNvPr id="21508" name="TextBox 4"/>
          <p:cNvSpPr txBox="1">
            <a:spLocks noChangeArrowheads="1"/>
          </p:cNvSpPr>
          <p:nvPr/>
        </p:nvSpPr>
        <p:spPr bwMode="auto">
          <a:xfrm>
            <a:off x="131785" y="4932461"/>
            <a:ext cx="3597099" cy="1813258"/>
          </a:xfrm>
          <a:prstGeom prst="rect">
            <a:avLst/>
          </a:prstGeom>
          <a:noFill/>
          <a:ln w="9525">
            <a:noFill/>
            <a:miter lim="800000"/>
            <a:headEnd/>
            <a:tailEnd/>
          </a:ln>
        </p:spPr>
        <p:txBody>
          <a:bodyPr wrap="square" lIns="91378" tIns="45691" rIns="91378" bIns="45691">
            <a:prstTxWarp prst="textNoShape">
              <a:avLst/>
            </a:prstTxWarp>
            <a:spAutoFit/>
          </a:bodyPr>
          <a:lstStyle/>
          <a:p>
            <a:r>
              <a:rPr lang="en-US" sz="2000" dirty="0">
                <a:latin typeface="Calibri" pitchFamily="-107" charset="0"/>
                <a:ea typeface="Calibri" pitchFamily="-107" charset="0"/>
                <a:cs typeface="Calibri" pitchFamily="-107" charset="0"/>
              </a:rPr>
              <a:t>Ensemble of input CME parameters obtained by measuring the same feature using </a:t>
            </a:r>
            <a:r>
              <a:rPr lang="en-US" sz="2000" dirty="0" err="1">
                <a:latin typeface="Calibri" pitchFamily="-107" charset="0"/>
                <a:ea typeface="Calibri" pitchFamily="-107" charset="0"/>
                <a:cs typeface="Calibri" pitchFamily="-107" charset="0"/>
              </a:rPr>
              <a:t>StereoCAT</a:t>
            </a:r>
            <a:r>
              <a:rPr lang="en-US" sz="2000" dirty="0">
                <a:latin typeface="Calibri" pitchFamily="-107" charset="0"/>
                <a:ea typeface="Calibri" pitchFamily="-107" charset="0"/>
                <a:cs typeface="Calibri" pitchFamily="-107" charset="0"/>
              </a:rPr>
              <a:t>, which employs geometric triangulation techniques. </a:t>
            </a:r>
          </a:p>
        </p:txBody>
      </p:sp>
      <p:pic>
        <p:nvPicPr>
          <p:cNvPr id="6" name="Picture 5" descr="09_lab.eps"/>
          <p:cNvPicPr>
            <a:picLocks noChangeAspect="1"/>
          </p:cNvPicPr>
          <p:nvPr/>
        </p:nvPicPr>
        <p:blipFill>
          <a:blip r:embed="rId3"/>
          <a:stretch>
            <a:fillRect/>
          </a:stretch>
        </p:blipFill>
        <p:spPr>
          <a:xfrm>
            <a:off x="4" y="1929173"/>
            <a:ext cx="3597099" cy="2849985"/>
          </a:xfrm>
          <a:prstGeom prst="rect">
            <a:avLst/>
          </a:prstGeom>
        </p:spPr>
      </p:pic>
      <p:sp>
        <p:nvSpPr>
          <p:cNvPr id="8" name="TextBox 7"/>
          <p:cNvSpPr txBox="1"/>
          <p:nvPr/>
        </p:nvSpPr>
        <p:spPr>
          <a:xfrm>
            <a:off x="131785" y="103281"/>
            <a:ext cx="9012217" cy="1334844"/>
          </a:xfrm>
          <a:prstGeom prst="rect">
            <a:avLst/>
          </a:prstGeom>
          <a:noFill/>
        </p:spPr>
        <p:txBody>
          <a:bodyPr wrap="square" lIns="84619" tIns="42310" rIns="84619" bIns="42310" rtlCol="0">
            <a:spAutoFit/>
          </a:bodyPr>
          <a:lstStyle/>
          <a:p>
            <a:pPr algn="ctr"/>
            <a:r>
              <a:rPr lang="en-US" sz="2800" b="1" dirty="0">
                <a:latin typeface="Calibri" pitchFamily="-107" charset="0"/>
                <a:ea typeface="Calibri" pitchFamily="-107" charset="0"/>
                <a:cs typeface="Calibri" pitchFamily="-107" charset="0"/>
              </a:rPr>
              <a:t>Example ensemble simulation:  18 April 2014 CME</a:t>
            </a:r>
            <a:endParaRPr lang="en-US" sz="2800" dirty="0"/>
          </a:p>
          <a:p>
            <a:pPr>
              <a:buFont typeface="Arial"/>
              <a:buChar char="•"/>
            </a:pPr>
            <a:endParaRPr lang="en-US" sz="2800" dirty="0"/>
          </a:p>
          <a:p>
            <a:endParaRPr lang="en-US" sz="2800" dirty="0"/>
          </a:p>
        </p:txBody>
      </p:sp>
      <p:pic>
        <p:nvPicPr>
          <p:cNvPr id="12" name="Picture 11" descr="StereoCat3_cropped_lab_v3.eps"/>
          <p:cNvPicPr>
            <a:picLocks noChangeAspect="1"/>
          </p:cNvPicPr>
          <p:nvPr/>
        </p:nvPicPr>
        <p:blipFill>
          <a:blip r:embed="rId4"/>
          <a:stretch>
            <a:fillRect/>
          </a:stretch>
        </p:blipFill>
        <p:spPr>
          <a:xfrm>
            <a:off x="3728883" y="959525"/>
            <a:ext cx="5415117" cy="5307516"/>
          </a:xfrm>
          <a:prstGeom prst="rect">
            <a:avLst/>
          </a:prstGeom>
          <a:ln w="38100" cap="flat" cmpd="sng" algn="ctr">
            <a:solidFill>
              <a:srgbClr val="008000"/>
            </a:solidFill>
            <a:prstDash val="solid"/>
            <a:round/>
            <a:headEnd type="none" w="med" len="med"/>
            <a:tailEnd type="none" w="med" len="med"/>
          </a:ln>
        </p:spPr>
      </p:pic>
      <p:sp>
        <p:nvSpPr>
          <p:cNvPr id="13" name="TextBox 12"/>
          <p:cNvSpPr txBox="1"/>
          <p:nvPr/>
        </p:nvSpPr>
        <p:spPr>
          <a:xfrm>
            <a:off x="3" y="959523"/>
            <a:ext cx="3465317" cy="1162061"/>
          </a:xfrm>
          <a:prstGeom prst="rect">
            <a:avLst/>
          </a:prstGeom>
          <a:noFill/>
        </p:spPr>
        <p:txBody>
          <a:bodyPr wrap="square" lIns="84631" tIns="42316" rIns="84631" bIns="42316" rtlCol="0">
            <a:spAutoFit/>
          </a:bodyPr>
          <a:lstStyle/>
          <a:p>
            <a:r>
              <a:rPr lang="en-US" sz="1900" dirty="0"/>
              <a:t>Halo CME associated with M7.3 flare, coronal wave visible south of the AR</a:t>
            </a:r>
          </a:p>
          <a:p>
            <a:endParaRPr lang="en-US" dirty="0"/>
          </a:p>
        </p:txBody>
      </p:sp>
    </p:spTree>
    <p:extLst>
      <p:ext uri="{BB962C8B-B14F-4D97-AF65-F5344CB8AC3E}">
        <p14:creationId xmlns:p14="http://schemas.microsoft.com/office/powerpoint/2010/main" val="26175168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stack_LIHUE062.eps"/>
          <p:cNvPicPr>
            <a:picLocks noChangeAspect="1"/>
          </p:cNvPicPr>
          <p:nvPr/>
        </p:nvPicPr>
        <p:blipFill>
          <a:blip r:embed="rId3"/>
          <a:stretch>
            <a:fillRect/>
          </a:stretch>
        </p:blipFill>
        <p:spPr>
          <a:xfrm>
            <a:off x="152405" y="990600"/>
            <a:ext cx="5486395" cy="5780680"/>
          </a:xfrm>
          <a:prstGeom prst="rect">
            <a:avLst/>
          </a:prstGeom>
        </p:spPr>
      </p:pic>
      <p:sp>
        <p:nvSpPr>
          <p:cNvPr id="3" name="TextBox 4"/>
          <p:cNvSpPr txBox="1">
            <a:spLocks noChangeArrowheads="1"/>
          </p:cNvSpPr>
          <p:nvPr/>
        </p:nvSpPr>
        <p:spPr bwMode="auto">
          <a:xfrm>
            <a:off x="1371600" y="112238"/>
            <a:ext cx="7467603" cy="954562"/>
          </a:xfrm>
          <a:prstGeom prst="rect">
            <a:avLst/>
          </a:prstGeom>
          <a:noFill/>
          <a:ln w="9525">
            <a:noFill/>
            <a:miter lim="800000"/>
            <a:headEnd/>
            <a:tailEnd/>
          </a:ln>
        </p:spPr>
        <p:txBody>
          <a:bodyPr wrap="square" lIns="91378" tIns="45691" rIns="91378" bIns="45691">
            <a:prstTxWarp prst="textNoShape">
              <a:avLst/>
            </a:prstTxWarp>
            <a:spAutoFit/>
          </a:bodyPr>
          <a:lstStyle/>
          <a:p>
            <a:r>
              <a:rPr lang="en-US" sz="2000" b="1" dirty="0">
                <a:solidFill>
                  <a:srgbClr val="000000"/>
                </a:solidFill>
                <a:latin typeface="Calibri" pitchFamily="-107" charset="0"/>
                <a:ea typeface="Calibri" pitchFamily="-107" charset="0"/>
                <a:cs typeface="Calibri" pitchFamily="-107" charset="0"/>
              </a:rPr>
              <a:t>18 April 2014 CME: </a:t>
            </a:r>
          </a:p>
          <a:p>
            <a:r>
              <a:rPr lang="en-US" sz="2000" b="1" dirty="0" err="1">
                <a:solidFill>
                  <a:srgbClr val="000000"/>
                </a:solidFill>
                <a:latin typeface="Calibri" pitchFamily="-107" charset="0"/>
                <a:ea typeface="Calibri" pitchFamily="-107" charset="0"/>
                <a:cs typeface="Calibri" pitchFamily="-107" charset="0"/>
              </a:rPr>
              <a:t>WSA-ENLIL+Cone</a:t>
            </a:r>
            <a:r>
              <a:rPr lang="en-US" sz="2000" b="1" dirty="0">
                <a:solidFill>
                  <a:srgbClr val="000000"/>
                </a:solidFill>
                <a:latin typeface="Calibri" pitchFamily="-107" charset="0"/>
                <a:ea typeface="Calibri" pitchFamily="-107" charset="0"/>
                <a:cs typeface="Calibri" pitchFamily="-107" charset="0"/>
              </a:rPr>
              <a:t> modeled magnetic field, velocity, density, and temperature profiles at Earth for 36 ensemble. </a:t>
            </a:r>
          </a:p>
        </p:txBody>
      </p:sp>
      <p:cxnSp>
        <p:nvCxnSpPr>
          <p:cNvPr id="5" name="Straight Arrow Connector 4"/>
          <p:cNvCxnSpPr/>
          <p:nvPr/>
        </p:nvCxnSpPr>
        <p:spPr>
          <a:xfrm rot="10800000">
            <a:off x="2981616" y="5023452"/>
            <a:ext cx="720311" cy="14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4"/>
          <p:cNvSpPr txBox="1">
            <a:spLocks noChangeArrowheads="1"/>
          </p:cNvSpPr>
          <p:nvPr/>
        </p:nvSpPr>
        <p:spPr bwMode="auto">
          <a:xfrm>
            <a:off x="5638800" y="2362200"/>
            <a:ext cx="3216723" cy="2500934"/>
          </a:xfrm>
          <a:prstGeom prst="rect">
            <a:avLst/>
          </a:prstGeom>
          <a:noFill/>
          <a:ln w="9525">
            <a:noFill/>
            <a:miter lim="800000"/>
            <a:headEnd/>
            <a:tailEnd/>
          </a:ln>
        </p:spPr>
        <p:txBody>
          <a:bodyPr wrap="square" lIns="91378" tIns="45691" rIns="91378" bIns="45691">
            <a:prstTxWarp prst="textNoShape">
              <a:avLst/>
            </a:prstTxWarp>
            <a:spAutoFit/>
          </a:bodyPr>
          <a:lstStyle/>
          <a:p>
            <a:r>
              <a:rPr lang="en-US" sz="2400" dirty="0" smtClean="0">
                <a:latin typeface="Calibri" pitchFamily="-107" charset="0"/>
                <a:ea typeface="Calibri" pitchFamily="-107" charset="0"/>
                <a:cs typeface="Calibri" pitchFamily="-107" charset="0"/>
              </a:rPr>
              <a:t>Clear </a:t>
            </a:r>
            <a:r>
              <a:rPr lang="en-US" sz="2400" dirty="0">
                <a:latin typeface="Calibri" pitchFamily="-107" charset="0"/>
                <a:ea typeface="Calibri" pitchFamily="-107" charset="0"/>
                <a:cs typeface="Calibri" pitchFamily="-107" charset="0"/>
              </a:rPr>
              <a:t>ICME arrival with enhanced post-shock temperatures, enhanced magnetic field with rotations in direction, and declining solar wind speed. </a:t>
            </a:r>
          </a:p>
        </p:txBody>
      </p:sp>
    </p:spTree>
    <p:extLst>
      <p:ext uri="{BB962C8B-B14F-4D97-AF65-F5344CB8AC3E}">
        <p14:creationId xmlns:p14="http://schemas.microsoft.com/office/powerpoint/2010/main" val="11213467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rival_Earth_LIHUE062.eps"/>
          <p:cNvPicPr>
            <a:picLocks noChangeAspect="1"/>
          </p:cNvPicPr>
          <p:nvPr/>
        </p:nvPicPr>
        <p:blipFill>
          <a:blip r:embed="rId3"/>
          <a:stretch>
            <a:fillRect/>
          </a:stretch>
        </p:blipFill>
        <p:spPr>
          <a:xfrm>
            <a:off x="550849" y="1279976"/>
            <a:ext cx="7373951" cy="5044624"/>
          </a:xfrm>
          <a:prstGeom prst="rect">
            <a:avLst/>
          </a:prstGeom>
        </p:spPr>
      </p:pic>
      <p:sp>
        <p:nvSpPr>
          <p:cNvPr id="3" name="TextBox 2"/>
          <p:cNvSpPr txBox="1"/>
          <p:nvPr/>
        </p:nvSpPr>
        <p:spPr>
          <a:xfrm>
            <a:off x="2057400" y="228600"/>
            <a:ext cx="5562600" cy="632699"/>
          </a:xfrm>
          <a:prstGeom prst="rect">
            <a:avLst/>
          </a:prstGeom>
          <a:noFill/>
        </p:spPr>
        <p:txBody>
          <a:bodyPr wrap="square" lIns="84619" tIns="42310" rIns="84619" bIns="42310" rtlCol="0">
            <a:spAutoFit/>
          </a:bodyPr>
          <a:lstStyle/>
          <a:p>
            <a:pPr algn="ctr"/>
            <a:r>
              <a:rPr lang="en-US" sz="1900" b="1" dirty="0">
                <a:latin typeface="Calibri" pitchFamily="-107" charset="0"/>
                <a:ea typeface="Calibri" pitchFamily="-107" charset="0"/>
                <a:cs typeface="Calibri" pitchFamily="-107" charset="0"/>
              </a:rPr>
              <a:t>18 April 2014 CME: Histogram distribution </a:t>
            </a:r>
            <a:endParaRPr lang="en-US" sz="1900" b="1" dirty="0" smtClean="0">
              <a:latin typeface="Calibri" pitchFamily="-107" charset="0"/>
              <a:ea typeface="Calibri" pitchFamily="-107" charset="0"/>
              <a:cs typeface="Calibri" pitchFamily="-107" charset="0"/>
            </a:endParaRPr>
          </a:p>
          <a:p>
            <a:pPr algn="ctr"/>
            <a:r>
              <a:rPr lang="en-US" sz="1900" b="1" dirty="0" smtClean="0">
                <a:latin typeface="Calibri" pitchFamily="-107" charset="0"/>
                <a:ea typeface="Calibri" pitchFamily="-107" charset="0"/>
                <a:cs typeface="Calibri" pitchFamily="-107" charset="0"/>
              </a:rPr>
              <a:t>of </a:t>
            </a:r>
            <a:r>
              <a:rPr lang="en-US" sz="1900" b="1" dirty="0">
                <a:latin typeface="Calibri" pitchFamily="-107" charset="0"/>
                <a:ea typeface="Calibri" pitchFamily="-107" charset="0"/>
                <a:cs typeface="Calibri" pitchFamily="-107" charset="0"/>
              </a:rPr>
              <a:t>arrival time predictions at Earth</a:t>
            </a:r>
            <a:endParaRPr lang="en-US" sz="1900" dirty="0"/>
          </a:p>
        </p:txBody>
      </p:sp>
      <p:sp>
        <p:nvSpPr>
          <p:cNvPr id="4" name="TextBox 3"/>
          <p:cNvSpPr txBox="1"/>
          <p:nvPr/>
        </p:nvSpPr>
        <p:spPr>
          <a:xfrm>
            <a:off x="1020279" y="6400800"/>
            <a:ext cx="6752121" cy="331796"/>
          </a:xfrm>
          <a:prstGeom prst="rect">
            <a:avLst/>
          </a:prstGeom>
          <a:solidFill>
            <a:schemeClr val="bg1"/>
          </a:solidFill>
        </p:spPr>
        <p:txBody>
          <a:bodyPr wrap="square" lIns="84619" tIns="42310" rIns="84619" bIns="42310" rtlCol="0">
            <a:spAutoFit/>
          </a:bodyPr>
          <a:lstStyle/>
          <a:p>
            <a:r>
              <a:rPr lang="en-US" sz="1700" dirty="0"/>
              <a:t>-5.2 hours prediction error for average predicted CME arrival</a:t>
            </a:r>
          </a:p>
        </p:txBody>
      </p:sp>
    </p:spTree>
    <p:extLst>
      <p:ext uri="{BB962C8B-B14F-4D97-AF65-F5344CB8AC3E}">
        <p14:creationId xmlns:p14="http://schemas.microsoft.com/office/powerpoint/2010/main" val="41967603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descr="Screen Shot 2013-06-03 at 6.14.10 PM.png"/>
          <p:cNvPicPr>
            <a:picLocks noChangeAspect="1"/>
          </p:cNvPicPr>
          <p:nvPr/>
        </p:nvPicPr>
        <p:blipFill>
          <a:blip r:embed="rId5"/>
          <a:srcRect/>
          <a:stretch>
            <a:fillRect/>
          </a:stretch>
        </p:blipFill>
        <p:spPr bwMode="auto">
          <a:xfrm>
            <a:off x="144463" y="2743200"/>
            <a:ext cx="3476625" cy="316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Box 3"/>
          <p:cNvSpPr txBox="1">
            <a:spLocks noChangeArrowheads="1"/>
          </p:cNvSpPr>
          <p:nvPr/>
        </p:nvSpPr>
        <p:spPr bwMode="auto">
          <a:xfrm>
            <a:off x="144463" y="1676400"/>
            <a:ext cx="3433762" cy="10175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46800" rIns="90000" bIns="46800">
            <a:prstTxWarp prst="textNoShape">
              <a:avLst/>
            </a:prstTxWarp>
            <a:spAutoFit/>
          </a:bodyPr>
          <a:lstStyle/>
          <a:p>
            <a:pPr algn="ct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b="1" dirty="0">
                <a:solidFill>
                  <a:srgbClr val="000000"/>
                </a:solidFill>
                <a:latin typeface="Helvetica" pitchFamily="-1" charset="0"/>
              </a:rPr>
              <a:t>Parameters Defined with CCMC CME Triangulation Tool</a:t>
            </a:r>
          </a:p>
        </p:txBody>
      </p:sp>
      <p:pic>
        <p:nvPicPr>
          <p:cNvPr id="26628" name="Picture 4" descr="/Users/ataktakishi/Desktop/Talk_in_Tbilisi/wsa_enlil_cone_2012-03-07T0144.mp4">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3970338" y="2781300"/>
            <a:ext cx="5059362" cy="31623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p:spPr>
      </p:pic>
      <p:sp>
        <p:nvSpPr>
          <p:cNvPr id="19" name="Text Box 3"/>
          <p:cNvSpPr txBox="1">
            <a:spLocks noChangeArrowheads="1"/>
          </p:cNvSpPr>
          <p:nvPr/>
        </p:nvSpPr>
        <p:spPr bwMode="auto">
          <a:xfrm>
            <a:off x="3970338" y="1676400"/>
            <a:ext cx="5026025" cy="10175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46800" rIns="90000" bIns="46800">
            <a:prstTxWarp prst="textNoShape">
              <a:avLst/>
            </a:prstTxWarp>
            <a:spAutoFit/>
          </a:bodyPr>
          <a:lstStyle/>
          <a:p>
            <a:pPr algn="ct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000" b="1" dirty="0">
                <a:solidFill>
                  <a:srgbClr val="000000"/>
                </a:solidFill>
                <a:latin typeface="Helvetica" pitchFamily="-1" charset="0"/>
              </a:rPr>
              <a:t>CME Parameters: Input To WSA-ENLIL Cone Model</a:t>
            </a:r>
          </a:p>
        </p:txBody>
      </p:sp>
      <p:sp>
        <p:nvSpPr>
          <p:cNvPr id="20" name="Striped Right Arrow 19"/>
          <p:cNvSpPr/>
          <p:nvPr/>
        </p:nvSpPr>
        <p:spPr>
          <a:xfrm>
            <a:off x="3033713" y="3733800"/>
            <a:ext cx="1279525" cy="795338"/>
          </a:xfrm>
          <a:prstGeom prst="stripedRightArrow">
            <a:avLst/>
          </a:prstGeom>
          <a:solidFill>
            <a:srgbClr val="FF6600">
              <a:alpha val="44000"/>
            </a:srgb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6631"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
        <p:nvSpPr>
          <p:cNvPr id="9" name="Text Box 3"/>
          <p:cNvSpPr txBox="1">
            <a:spLocks noChangeArrowheads="1"/>
          </p:cNvSpPr>
          <p:nvPr/>
        </p:nvSpPr>
        <p:spPr bwMode="auto">
          <a:xfrm>
            <a:off x="2212975" y="358775"/>
            <a:ext cx="5026025" cy="555625"/>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lIns="90000" tIns="46800" rIns="90000" bIns="46800">
            <a:prstTxWarp prst="textNoShape">
              <a:avLst/>
            </a:prstTxWarp>
            <a:spAutoFit/>
          </a:bodyPr>
          <a:lstStyle/>
          <a:p>
            <a:pPr algn="ct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000" b="1">
                <a:solidFill>
                  <a:srgbClr val="000000"/>
                </a:solidFill>
                <a:latin typeface="Helvetica" pitchFamily="-110" charset="0"/>
              </a:rPr>
              <a:t>WSA-ENLIL Cone Model</a:t>
            </a:r>
          </a:p>
        </p:txBody>
      </p:sp>
    </p:spTree>
    <p:extLst>
      <p:ext uri="{BB962C8B-B14F-4D97-AF65-F5344CB8AC3E}">
        <p14:creationId xmlns:p14="http://schemas.microsoft.com/office/powerpoint/2010/main" val="3351664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266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62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628"/>
                                        </p:tgtEl>
                                      </p:cBhvr>
                                    </p:cmd>
                                  </p:childTnLst>
                                </p:cTn>
                              </p:par>
                            </p:childTnLst>
                          </p:cTn>
                        </p:par>
                      </p:childTnLst>
                    </p:cTn>
                  </p:par>
                </p:childTnLst>
              </p:cTn>
              <p:nextCondLst>
                <p:cond evt="onClick" delay="0">
                  <p:tgtEl>
                    <p:spTgt spid="26628"/>
                  </p:tgtEl>
                </p:cond>
              </p:nextCondLst>
            </p:seq>
            <p:video>
              <p:cMediaNode>
                <p:cTn id="12" fill="hold" display="0">
                  <p:stCondLst>
                    <p:cond delay="indefinite"/>
                  </p:stCondLst>
                  <p:endCondLst>
                    <p:cond evt="onNext" delay="0">
                      <p:tgtEl>
                        <p:sldTgt/>
                      </p:tgtEl>
                    </p:cond>
                    <p:cond evt="onPrev" delay="0">
                      <p:tgtEl>
                        <p:sldTgt/>
                      </p:tgtEl>
                    </p:cond>
                  </p:endCondLst>
                </p:cTn>
                <p:tgtEl>
                  <p:spTgt spid="2662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defRPr/>
            </a:pPr>
            <a:fld id="{95413730-A865-634B-8C3F-3F3694E53A6A}" type="slidenum">
              <a:rPr lang="en-GB" smtClean="0"/>
              <a:pPr>
                <a:defRPr/>
              </a:pPr>
              <a:t>4</a:t>
            </a:fld>
            <a:endParaRPr lang="en-GB"/>
          </a:p>
        </p:txBody>
      </p:sp>
      <p:pic>
        <p:nvPicPr>
          <p:cNvPr id="3" name="Picture 2" descr="STERE_CA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1600200"/>
            <a:ext cx="7292622" cy="4343400"/>
          </a:xfrm>
          <a:prstGeom prst="rect">
            <a:avLst/>
          </a:prstGeom>
        </p:spPr>
      </p:pic>
      <p:sp>
        <p:nvSpPr>
          <p:cNvPr id="4" name="TextBox 5"/>
          <p:cNvSpPr txBox="1">
            <a:spLocks noChangeArrowheads="1"/>
          </p:cNvSpPr>
          <p:nvPr/>
        </p:nvSpPr>
        <p:spPr bwMode="auto">
          <a:xfrm>
            <a:off x="2737021" y="228600"/>
            <a:ext cx="4554202" cy="498085"/>
          </a:xfrm>
          <a:prstGeom prst="rect">
            <a:avLst/>
          </a:prstGeom>
          <a:noFill/>
          <a:ln w="9525">
            <a:noFill/>
            <a:miter lim="800000"/>
            <a:headEnd/>
            <a:tailEnd/>
          </a:ln>
        </p:spPr>
        <p:txBody>
          <a:bodyPr wrap="none">
            <a:prstTxWarp prst="textNoShape">
              <a:avLst/>
            </a:prstTxWarp>
            <a:spAutoFit/>
          </a:bodyPr>
          <a:lstStyle/>
          <a:p>
            <a:pPr algn="ctr"/>
            <a:r>
              <a:rPr lang="en-US" sz="2800" b="1" dirty="0" smtClean="0">
                <a:ea typeface="Helvetica" pitchFamily="-110" charset="0"/>
                <a:cs typeface="Helvetica" pitchFamily="-110" charset="0"/>
              </a:rPr>
              <a:t>SWPC CME Analysis Tool  </a:t>
            </a:r>
            <a:endParaRPr lang="en-US" sz="2800" b="1" dirty="0">
              <a:ea typeface="Helvetica" pitchFamily="-110" charset="0"/>
              <a:cs typeface="Helvetica" pitchFamily="-110" charset="0"/>
            </a:endParaRPr>
          </a:p>
        </p:txBody>
      </p:sp>
    </p:spTree>
    <p:extLst>
      <p:ext uri="{BB962C8B-B14F-4D97-AF65-F5344CB8AC3E}">
        <p14:creationId xmlns:p14="http://schemas.microsoft.com/office/powerpoint/2010/main" val="2086700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981200" y="304800"/>
            <a:ext cx="5943600" cy="520700"/>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rPr>
              <a:t>Sun, Planets, CME</a:t>
            </a:r>
          </a:p>
        </p:txBody>
      </p:sp>
      <p:sp>
        <p:nvSpPr>
          <p:cNvPr id="28675" name="Slide Number Placeholder 15"/>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CAE59EC-F1D2-5544-BA4C-A170CF0C5A2F}"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a:t>
            </a:fld>
            <a:endParaRPr lang="en-GB" smtClean="0">
              <a:latin typeface="Times New Roman" pitchFamily="-110" charset="0"/>
            </a:endParaRPr>
          </a:p>
        </p:txBody>
      </p:sp>
      <p:pic>
        <p:nvPicPr>
          <p:cNvPr id="28676" name="Picture 4" descr="StreamArgumentServlet.gif"/>
          <p:cNvPicPr>
            <a:picLocks noChangeAspect="1"/>
          </p:cNvPicPr>
          <p:nvPr/>
        </p:nvPicPr>
        <p:blipFill>
          <a:blip r:embed="rId3"/>
          <a:srcRect/>
          <a:stretch>
            <a:fillRect/>
          </a:stretch>
        </p:blipFill>
        <p:spPr bwMode="auto">
          <a:xfrm>
            <a:off x="4678363" y="2057400"/>
            <a:ext cx="4389437" cy="2743200"/>
          </a:xfrm>
          <a:prstGeom prst="rect">
            <a:avLst/>
          </a:prstGeom>
          <a:noFill/>
          <a:ln w="9525">
            <a:noFill/>
            <a:miter lim="800000"/>
            <a:headEnd/>
            <a:tailEnd/>
          </a:ln>
        </p:spPr>
      </p:pic>
      <p:sp>
        <p:nvSpPr>
          <p:cNvPr id="28677" name="TextBox 5"/>
          <p:cNvSpPr txBox="1">
            <a:spLocks noChangeArrowheads="1"/>
          </p:cNvSpPr>
          <p:nvPr/>
        </p:nvSpPr>
        <p:spPr bwMode="auto">
          <a:xfrm>
            <a:off x="4953000" y="5562600"/>
            <a:ext cx="1462088" cy="896938"/>
          </a:xfrm>
          <a:prstGeom prst="rect">
            <a:avLst/>
          </a:prstGeom>
          <a:noFill/>
          <a:ln w="9525">
            <a:noFill/>
            <a:miter lim="800000"/>
            <a:headEnd/>
            <a:tailEnd/>
          </a:ln>
        </p:spPr>
        <p:txBody>
          <a:bodyPr wrap="none">
            <a:prstTxWarp prst="textNoShape">
              <a:avLst/>
            </a:prstTxWarp>
            <a:spAutoFit/>
          </a:bodyPr>
          <a:lstStyle/>
          <a:p>
            <a:r>
              <a:rPr lang="en-US" sz="1400"/>
              <a:t>Constant </a:t>
            </a:r>
          </a:p>
          <a:p>
            <a:r>
              <a:rPr lang="en-US" sz="1400"/>
              <a:t>Latitude Plane</a:t>
            </a:r>
          </a:p>
          <a:p>
            <a:r>
              <a:rPr lang="en-US" sz="1400"/>
              <a:t>passing through</a:t>
            </a:r>
          </a:p>
          <a:p>
            <a:r>
              <a:rPr lang="en-US" sz="1400"/>
              <a:t>Earth</a:t>
            </a:r>
          </a:p>
        </p:txBody>
      </p:sp>
      <p:sp>
        <p:nvSpPr>
          <p:cNvPr id="28678" name="TextBox 6"/>
          <p:cNvSpPr txBox="1">
            <a:spLocks noChangeArrowheads="1"/>
          </p:cNvSpPr>
          <p:nvPr/>
        </p:nvSpPr>
        <p:spPr bwMode="auto">
          <a:xfrm>
            <a:off x="6629400" y="5562600"/>
            <a:ext cx="1012825" cy="495300"/>
          </a:xfrm>
          <a:prstGeom prst="rect">
            <a:avLst/>
          </a:prstGeom>
          <a:noFill/>
          <a:ln w="9525">
            <a:noFill/>
            <a:miter lim="800000"/>
            <a:headEnd/>
            <a:tailEnd/>
          </a:ln>
        </p:spPr>
        <p:txBody>
          <a:bodyPr wrap="none">
            <a:prstTxWarp prst="textNoShape">
              <a:avLst/>
            </a:prstTxWarp>
            <a:spAutoFit/>
          </a:bodyPr>
          <a:lstStyle/>
          <a:p>
            <a:r>
              <a:rPr lang="en-US" sz="1400"/>
              <a:t>Meridional </a:t>
            </a:r>
          </a:p>
          <a:p>
            <a:r>
              <a:rPr lang="en-US" sz="1400"/>
              <a:t>Plane</a:t>
            </a:r>
          </a:p>
        </p:txBody>
      </p:sp>
      <p:sp>
        <p:nvSpPr>
          <p:cNvPr id="28679" name="TextBox 7"/>
          <p:cNvSpPr txBox="1">
            <a:spLocks noChangeArrowheads="1"/>
          </p:cNvSpPr>
          <p:nvPr/>
        </p:nvSpPr>
        <p:spPr bwMode="auto">
          <a:xfrm>
            <a:off x="8181975" y="5553075"/>
            <a:ext cx="733425" cy="695325"/>
          </a:xfrm>
          <a:prstGeom prst="rect">
            <a:avLst/>
          </a:prstGeom>
          <a:noFill/>
          <a:ln w="9525">
            <a:noFill/>
            <a:miter lim="800000"/>
            <a:headEnd/>
            <a:tailEnd/>
          </a:ln>
        </p:spPr>
        <p:txBody>
          <a:bodyPr wrap="none">
            <a:prstTxWarp prst="textNoShape">
              <a:avLst/>
            </a:prstTxWarp>
            <a:spAutoFit/>
          </a:bodyPr>
          <a:lstStyle/>
          <a:p>
            <a:r>
              <a:rPr lang="en-US" sz="1400"/>
              <a:t>1AU</a:t>
            </a:r>
          </a:p>
          <a:p>
            <a:r>
              <a:rPr lang="en-US" sz="1400"/>
              <a:t>quasi-</a:t>
            </a:r>
          </a:p>
          <a:p>
            <a:r>
              <a:rPr lang="en-US" sz="1400"/>
              <a:t>sphere</a:t>
            </a:r>
          </a:p>
        </p:txBody>
      </p:sp>
      <p:sp>
        <p:nvSpPr>
          <p:cNvPr id="28680" name="Line 11"/>
          <p:cNvSpPr>
            <a:spLocks noChangeShapeType="1"/>
          </p:cNvSpPr>
          <p:nvPr/>
        </p:nvSpPr>
        <p:spPr bwMode="auto">
          <a:xfrm flipV="1">
            <a:off x="5715000" y="4953000"/>
            <a:ext cx="46038" cy="381000"/>
          </a:xfrm>
          <a:prstGeom prst="line">
            <a:avLst/>
          </a:prstGeom>
          <a:noFill/>
          <a:ln w="35052">
            <a:solidFill>
              <a:srgbClr val="FF3300"/>
            </a:solidFill>
            <a:miter lim="800000"/>
            <a:headEnd/>
            <a:tailEnd type="triangle" w="med" len="med"/>
          </a:ln>
        </p:spPr>
        <p:txBody>
          <a:bodyPr>
            <a:prstTxWarp prst="textNoShape">
              <a:avLst/>
            </a:prstTxWarp>
          </a:bodyPr>
          <a:lstStyle/>
          <a:p>
            <a:endParaRPr lang="en-US"/>
          </a:p>
        </p:txBody>
      </p:sp>
      <p:sp>
        <p:nvSpPr>
          <p:cNvPr id="28681" name="Line 11"/>
          <p:cNvSpPr>
            <a:spLocks noChangeShapeType="1"/>
          </p:cNvSpPr>
          <p:nvPr/>
        </p:nvSpPr>
        <p:spPr bwMode="auto">
          <a:xfrm flipV="1">
            <a:off x="7116763" y="5029200"/>
            <a:ext cx="46037" cy="381000"/>
          </a:xfrm>
          <a:prstGeom prst="line">
            <a:avLst/>
          </a:prstGeom>
          <a:noFill/>
          <a:ln w="35052">
            <a:solidFill>
              <a:srgbClr val="FF3300"/>
            </a:solidFill>
            <a:miter lim="800000"/>
            <a:headEnd/>
            <a:tailEnd type="triangle" w="med" len="med"/>
          </a:ln>
        </p:spPr>
        <p:txBody>
          <a:bodyPr>
            <a:prstTxWarp prst="textNoShape">
              <a:avLst/>
            </a:prstTxWarp>
          </a:bodyPr>
          <a:lstStyle/>
          <a:p>
            <a:endParaRPr lang="en-US"/>
          </a:p>
        </p:txBody>
      </p:sp>
      <p:sp>
        <p:nvSpPr>
          <p:cNvPr id="28682" name="Line 11"/>
          <p:cNvSpPr>
            <a:spLocks noChangeShapeType="1"/>
          </p:cNvSpPr>
          <p:nvPr/>
        </p:nvSpPr>
        <p:spPr bwMode="auto">
          <a:xfrm flipV="1">
            <a:off x="8458200" y="5029200"/>
            <a:ext cx="46038" cy="381000"/>
          </a:xfrm>
          <a:prstGeom prst="line">
            <a:avLst/>
          </a:prstGeom>
          <a:noFill/>
          <a:ln w="35052">
            <a:solidFill>
              <a:srgbClr val="FF3300"/>
            </a:solidFill>
            <a:miter lim="800000"/>
            <a:headEnd/>
            <a:tailEnd type="triangle" w="med" len="med"/>
          </a:ln>
        </p:spPr>
        <p:txBody>
          <a:bodyPr>
            <a:prstTxWarp prst="textNoShape">
              <a:avLst/>
            </a:prstTxWarp>
          </a:bodyPr>
          <a:lstStyle/>
          <a:p>
            <a:endParaRPr lang="en-US"/>
          </a:p>
        </p:txBody>
      </p:sp>
      <p:pic>
        <p:nvPicPr>
          <p:cNvPr id="28683" name="Picture 11" descr="CME_planets.jpg"/>
          <p:cNvPicPr>
            <a:picLocks noChangeAspect="1"/>
          </p:cNvPicPr>
          <p:nvPr/>
        </p:nvPicPr>
        <p:blipFill>
          <a:blip r:embed="rId4"/>
          <a:srcRect/>
          <a:stretch>
            <a:fillRect/>
          </a:stretch>
        </p:blipFill>
        <p:spPr bwMode="auto">
          <a:xfrm>
            <a:off x="76200" y="1905000"/>
            <a:ext cx="4165600" cy="4192588"/>
          </a:xfrm>
          <a:prstGeom prst="rect">
            <a:avLst/>
          </a:prstGeom>
          <a:noFill/>
          <a:ln w="9525">
            <a:noFill/>
            <a:miter lim="800000"/>
            <a:headEnd/>
            <a:tailEnd/>
          </a:ln>
        </p:spPr>
      </p:pic>
      <p:sp>
        <p:nvSpPr>
          <p:cNvPr id="28684" name="TextBox 6"/>
          <p:cNvSpPr txBox="1">
            <a:spLocks noChangeArrowheads="1"/>
          </p:cNvSpPr>
          <p:nvPr/>
        </p:nvSpPr>
        <p:spPr bwMode="auto">
          <a:xfrm>
            <a:off x="4191000" y="1247775"/>
            <a:ext cx="4648200" cy="611188"/>
          </a:xfrm>
          <a:prstGeom prst="rect">
            <a:avLst/>
          </a:prstGeom>
          <a:noFill/>
          <a:ln w="9525">
            <a:noFill/>
            <a:miter lim="800000"/>
            <a:headEnd/>
            <a:tailEnd/>
          </a:ln>
        </p:spPr>
        <p:txBody>
          <a:bodyPr>
            <a:prstTxWarp prst="textNoShape">
              <a:avLst/>
            </a:prstTxWarp>
            <a:spAutoFit/>
          </a:bodyPr>
          <a:lstStyle/>
          <a:p>
            <a:r>
              <a:rPr lang="en-US"/>
              <a:t> Heliocentric Earth Equatorial Coordinates -</a:t>
            </a:r>
          </a:p>
          <a:p>
            <a:r>
              <a:rPr lang="en-US"/>
              <a:t>                       Heliographic</a:t>
            </a:r>
          </a:p>
        </p:txBody>
      </p:sp>
      <p:pic>
        <p:nvPicPr>
          <p:cNvPr id="13"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1143000" y="304800"/>
            <a:ext cx="7924800" cy="520700"/>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rPr>
              <a:t>Cone model parameters</a:t>
            </a:r>
          </a:p>
        </p:txBody>
      </p:sp>
      <p:sp>
        <p:nvSpPr>
          <p:cNvPr id="30723" name="Text Box 16"/>
          <p:cNvSpPr txBox="1">
            <a:spLocks noChangeArrowheads="1"/>
          </p:cNvSpPr>
          <p:nvPr/>
        </p:nvSpPr>
        <p:spPr bwMode="auto">
          <a:xfrm>
            <a:off x="5105400" y="1524000"/>
            <a:ext cx="3413125" cy="2617788"/>
          </a:xfrm>
          <a:prstGeom prst="rect">
            <a:avLst/>
          </a:prstGeom>
          <a:solidFill>
            <a:srgbClr val="CCFFFF"/>
          </a:solidFill>
          <a:ln w="9525">
            <a:noFill/>
            <a:round/>
            <a:headEnd/>
            <a:tailEnd/>
          </a:ln>
        </p:spPr>
        <p:txBody>
          <a:bodyPr wrap="none" lIns="90000" tIns="46800" rIns="90000" bIns="46800">
            <a:prstTxWarp prst="textNoShape">
              <a:avLst/>
            </a:prstTxWarp>
            <a:spAutoFit/>
          </a:bodyPr>
          <a:lstStyle/>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a:solidFill>
                  <a:srgbClr val="000000"/>
                </a:solidFill>
              </a:rPr>
              <a:t> </a:t>
            </a:r>
            <a:r>
              <a:rPr lang="en-GB">
                <a:solidFill>
                  <a:srgbClr val="000000"/>
                </a:solidFill>
              </a:rPr>
              <a:t>tstart -  when cloud at  21.5Rs</a:t>
            </a: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 </a:t>
            </a: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 Latitude</a:t>
            </a: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 Longitude</a:t>
            </a: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 Radius (angular width)</a:t>
            </a:r>
            <a:r>
              <a:rPr lang="ar-sa">
                <a:solidFill>
                  <a:srgbClr val="000000"/>
                </a:solidFill>
                <a:ea typeface="Arial" pitchFamily="-110" charset="0"/>
                <a:cs typeface="Arial" pitchFamily="-110" charset="0"/>
              </a:rPr>
              <a:t>‏</a:t>
            </a:r>
            <a:endParaRPr lang="en-GB">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 Vr - radial velocity</a:t>
            </a: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000000"/>
              </a:solidFill>
            </a:endParaRPr>
          </a:p>
        </p:txBody>
      </p:sp>
      <p:sp>
        <p:nvSpPr>
          <p:cNvPr id="30724" name="Text Box 18"/>
          <p:cNvSpPr txBox="1">
            <a:spLocks noChangeArrowheads="1"/>
          </p:cNvSpPr>
          <p:nvPr/>
        </p:nvSpPr>
        <p:spPr bwMode="auto">
          <a:xfrm>
            <a:off x="5181600" y="4824413"/>
            <a:ext cx="3292475" cy="357187"/>
          </a:xfrm>
          <a:prstGeom prst="rect">
            <a:avLst/>
          </a:prstGeom>
          <a:noFill/>
          <a:ln w="9525">
            <a:solidFill>
              <a:schemeClr val="tx1"/>
            </a:solidFill>
            <a:miter lim="800000"/>
            <a:headEnd/>
            <a:tailEnd/>
          </a:ln>
        </p:spPr>
        <p:txBody>
          <a:bodyPr wrap="none">
            <a:prstTxWarp prst="textNoShape">
              <a:avLst/>
            </a:prstTxWarp>
            <a:spAutoFit/>
          </a:bodyPr>
          <a:lstStyle/>
          <a:p>
            <a:r>
              <a:rPr lang="en-US"/>
              <a:t>Input to ENLIL cone model run</a:t>
            </a:r>
          </a:p>
        </p:txBody>
      </p:sp>
      <p:sp>
        <p:nvSpPr>
          <p:cNvPr id="30725" name="Slide Number Placeholder 9"/>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E11A787-7F8D-7240-B930-C2672DF12CC8}"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GB" smtClean="0">
              <a:latin typeface="Times New Roman" pitchFamily="-110" charset="0"/>
            </a:endParaRPr>
          </a:p>
        </p:txBody>
      </p:sp>
      <p:pic>
        <p:nvPicPr>
          <p:cNvPr id="30726" name="Picture 8"/>
          <p:cNvPicPr>
            <a:picLocks noChangeAspect="1"/>
          </p:cNvPicPr>
          <p:nvPr/>
        </p:nvPicPr>
        <p:blipFill>
          <a:blip r:embed="rId3"/>
          <a:srcRect/>
          <a:stretch>
            <a:fillRect/>
          </a:stretch>
        </p:blipFill>
        <p:spPr bwMode="auto">
          <a:xfrm>
            <a:off x="457200" y="1784350"/>
            <a:ext cx="4165600" cy="3930650"/>
          </a:xfrm>
          <a:prstGeom prst="rect">
            <a:avLst/>
          </a:prstGeom>
          <a:noFill/>
          <a:ln w="9525">
            <a:noFill/>
            <a:miter lim="800000"/>
            <a:headEnd/>
            <a:tailEnd/>
          </a:ln>
        </p:spPr>
      </p:pic>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447800" y="304800"/>
            <a:ext cx="6172200" cy="685800"/>
          </a:xfrm>
        </p:spPr>
        <p:txBody>
          <a:bodyPr/>
          <a:lstStyle/>
          <a:p>
            <a:r>
              <a:rPr lang="en-US" sz="2800" b="1" dirty="0" smtClean="0">
                <a:latin typeface="Helvetica" pitchFamily="-110" charset="0"/>
                <a:ea typeface="ＭＳ Ｐゴシック" pitchFamily="-110" charset="-128"/>
                <a:cs typeface="ＭＳ Ｐゴシック" pitchFamily="-110" charset="-128"/>
              </a:rPr>
              <a:t>Wang </a:t>
            </a:r>
            <a:r>
              <a:rPr lang="en-US" sz="2800" b="1" dirty="0" err="1" smtClean="0">
                <a:latin typeface="Helvetica" pitchFamily="-110" charset="0"/>
                <a:ea typeface="ＭＳ Ｐゴシック" pitchFamily="-110" charset="-128"/>
                <a:cs typeface="ＭＳ Ｐゴシック" pitchFamily="-110" charset="-128"/>
              </a:rPr>
              <a:t>Sheely</a:t>
            </a:r>
            <a:r>
              <a:rPr lang="en-US" sz="2800" b="1" dirty="0" smtClean="0">
                <a:latin typeface="Helvetica" pitchFamily="-110" charset="0"/>
                <a:ea typeface="ＭＳ Ｐゴシック" pitchFamily="-110" charset="-128"/>
                <a:cs typeface="ＭＳ Ｐゴシック" pitchFamily="-110" charset="-128"/>
              </a:rPr>
              <a:t> </a:t>
            </a:r>
            <a:r>
              <a:rPr lang="en-US" sz="2800" b="1" dirty="0" err="1" smtClean="0">
                <a:latin typeface="Helvetica" pitchFamily="-110" charset="0"/>
                <a:ea typeface="ＭＳ Ｐゴシック" pitchFamily="-110" charset="-128"/>
                <a:cs typeface="ＭＳ Ｐゴシック" pitchFamily="-110" charset="-128"/>
              </a:rPr>
              <a:t>Arge</a:t>
            </a:r>
            <a:r>
              <a:rPr lang="en-US" sz="2800" b="1" dirty="0" smtClean="0">
                <a:latin typeface="Helvetica" pitchFamily="-110" charset="0"/>
                <a:ea typeface="ＭＳ Ｐゴシック" pitchFamily="-110" charset="-128"/>
                <a:cs typeface="ＭＳ Ｐゴシック" pitchFamily="-110" charset="-128"/>
              </a:rPr>
              <a:t> model (WSA)</a:t>
            </a:r>
            <a:br>
              <a:rPr lang="en-US" sz="2800" b="1" dirty="0" smtClean="0">
                <a:latin typeface="Helvetica" pitchFamily="-110" charset="0"/>
                <a:ea typeface="ＭＳ Ｐゴシック" pitchFamily="-110" charset="-128"/>
                <a:cs typeface="ＭＳ Ｐゴシック" pitchFamily="-110" charset="-128"/>
              </a:rPr>
            </a:br>
            <a:r>
              <a:rPr lang="en-US" sz="2800" b="1" dirty="0" smtClean="0">
                <a:latin typeface="Helvetica" pitchFamily="-110" charset="0"/>
                <a:ea typeface="ＭＳ Ｐゴシック" pitchFamily="-110" charset="-128"/>
                <a:cs typeface="ＭＳ Ｐゴシック" pitchFamily="-110" charset="-128"/>
              </a:rPr>
              <a:t>- Input to ENLIL</a:t>
            </a:r>
          </a:p>
        </p:txBody>
      </p:sp>
      <p:sp>
        <p:nvSpPr>
          <p:cNvPr id="32772" name="Rectangle 8"/>
          <p:cNvSpPr>
            <a:spLocks noChangeArrowheads="1"/>
          </p:cNvSpPr>
          <p:nvPr/>
        </p:nvSpPr>
        <p:spPr bwMode="auto">
          <a:xfrm>
            <a:off x="3200400" y="1600200"/>
            <a:ext cx="5867400" cy="4545091"/>
          </a:xfrm>
          <a:prstGeom prst="rect">
            <a:avLst/>
          </a:prstGeom>
          <a:noFill/>
          <a:ln w="9525">
            <a:noFill/>
            <a:miter lim="800000"/>
            <a:headEnd/>
            <a:tailEnd/>
          </a:ln>
        </p:spPr>
        <p:txBody>
          <a:bodyPr wrap="square">
            <a:prstTxWarp prst="textNoShape">
              <a:avLst/>
            </a:prstTxWarp>
            <a:spAutoFit/>
          </a:bodyPr>
          <a:lstStyle/>
          <a:p>
            <a:pPr marL="342900" indent="-342900">
              <a:spcBef>
                <a:spcPct val="20000"/>
              </a:spcBef>
              <a:buFontTx/>
              <a:buChar char="•"/>
            </a:pPr>
            <a:r>
              <a:rPr lang="en-US" sz="1200" b="1" dirty="0" smtClean="0">
                <a:latin typeface="Helvetica Neue" pitchFamily="-110" charset="0"/>
                <a:ea typeface="Helvetica Neue" pitchFamily="-110" charset="0"/>
                <a:cs typeface="Helvetica Neue" pitchFamily="-110" charset="0"/>
              </a:rPr>
              <a:t>PFSS </a:t>
            </a:r>
            <a:r>
              <a:rPr lang="en-US" sz="1200" dirty="0" smtClean="0">
                <a:latin typeface="Helvetica Neue" pitchFamily="-110" charset="0"/>
                <a:ea typeface="Helvetica Neue" pitchFamily="-110" charset="0"/>
                <a:cs typeface="Helvetica Neue" pitchFamily="-110" charset="0"/>
              </a:rPr>
              <a:t>(Potential Field Source Surface)</a:t>
            </a:r>
            <a:r>
              <a:rPr lang="en-US" sz="1200" b="1" dirty="0" smtClean="0">
                <a:latin typeface="Helvetica Neue" pitchFamily="-110" charset="0"/>
                <a:ea typeface="Helvetica Neue" pitchFamily="-110" charset="0"/>
                <a:cs typeface="Helvetica Neue" pitchFamily="-110" charset="0"/>
              </a:rPr>
              <a:t>. </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a:t>
            </a:r>
            <a:r>
              <a:rPr lang="en-US" sz="1200" i="1" dirty="0" smtClean="0">
                <a:latin typeface="Helvetica Neue" pitchFamily="-110" charset="0"/>
                <a:ea typeface="Helvetica Neue" pitchFamily="-110" charset="0"/>
                <a:cs typeface="Helvetica Neue" pitchFamily="-110" charset="0"/>
              </a:rPr>
              <a:t>Input: synoptic map </a:t>
            </a:r>
            <a:r>
              <a:rPr lang="en-US" sz="1200" i="1" dirty="0" err="1" smtClean="0">
                <a:latin typeface="Helvetica Neue" pitchFamily="-110" charset="0"/>
                <a:ea typeface="Helvetica Neue" pitchFamily="-110" charset="0"/>
                <a:cs typeface="Helvetica Neue" pitchFamily="-110" charset="0"/>
              </a:rPr>
              <a:t>photospheric</a:t>
            </a:r>
            <a:r>
              <a:rPr lang="en-US" sz="1200" i="1" dirty="0" smtClean="0">
                <a:latin typeface="Helvetica Neue" pitchFamily="-110" charset="0"/>
                <a:ea typeface="Helvetica Neue" pitchFamily="-110" charset="0"/>
                <a:cs typeface="Helvetica Neue" pitchFamily="-110" charset="0"/>
              </a:rPr>
              <a:t> </a:t>
            </a:r>
            <a:r>
              <a:rPr lang="en-US" sz="1200" i="1" dirty="0" err="1" smtClean="0">
                <a:latin typeface="Helvetica Neue" pitchFamily="-110" charset="0"/>
                <a:ea typeface="Helvetica Neue" pitchFamily="-110" charset="0"/>
                <a:cs typeface="Helvetica Neue" pitchFamily="-110" charset="0"/>
              </a:rPr>
              <a:t>magnetogram</a:t>
            </a:r>
            <a:r>
              <a:rPr lang="en-US" sz="1200" i="1" dirty="0" smtClean="0">
                <a:latin typeface="Helvetica Neue" pitchFamily="-110" charset="0"/>
                <a:ea typeface="Helvetica Neue" pitchFamily="-110" charset="0"/>
                <a:cs typeface="Helvetica Neue" pitchFamily="-110" charset="0"/>
              </a:rPr>
              <a:t>.</a:t>
            </a:r>
            <a:r>
              <a:rPr lang="en-US" sz="1200" dirty="0" smtClean="0">
                <a:latin typeface="Helvetica Neue" pitchFamily="-110" charset="0"/>
                <a:ea typeface="Helvetica Neue" pitchFamily="-110" charset="0"/>
                <a:cs typeface="Helvetica Neue" pitchFamily="-110" charset="0"/>
              </a:rPr>
              <a:t> </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Force free (even current free) solution with radial </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field at 2.5 Ro.</a:t>
            </a:r>
          </a:p>
          <a:p>
            <a:pPr marL="342900" indent="-342900">
              <a:spcBef>
                <a:spcPct val="20000"/>
              </a:spcBef>
              <a:buFontTx/>
              <a:buChar char="•"/>
            </a:pPr>
            <a:r>
              <a:rPr lang="en-US" sz="1200" b="1" dirty="0" err="1" smtClean="0">
                <a:latin typeface="Helvetica Neue" pitchFamily="-110" charset="0"/>
                <a:ea typeface="Helvetica Neue" pitchFamily="-110" charset="0"/>
                <a:cs typeface="Helvetica Neue" pitchFamily="-110" charset="0"/>
              </a:rPr>
              <a:t>Schatten</a:t>
            </a:r>
            <a:r>
              <a:rPr lang="en-US" sz="1200" b="1" dirty="0" smtClean="0">
                <a:latin typeface="Helvetica Neue" pitchFamily="-110" charset="0"/>
                <a:ea typeface="Helvetica Neue" pitchFamily="-110" charset="0"/>
                <a:cs typeface="Helvetica Neue" pitchFamily="-110" charset="0"/>
              </a:rPr>
              <a:t> Current Sheet</a:t>
            </a:r>
            <a:r>
              <a:rPr lang="en-US" sz="1200" dirty="0" smtClean="0">
                <a:latin typeface="Helvetica Neue" pitchFamily="-110" charset="0"/>
                <a:ea typeface="Helvetica Neue" pitchFamily="-110" charset="0"/>
                <a:cs typeface="Helvetica Neue" pitchFamily="-110" charset="0"/>
              </a:rPr>
              <a:t>. </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a:t>
            </a:r>
            <a:r>
              <a:rPr lang="en-US" sz="1200" i="1" dirty="0" smtClean="0">
                <a:latin typeface="Helvetica Neue" pitchFamily="-110" charset="0"/>
                <a:ea typeface="Helvetica Neue" pitchFamily="-110" charset="0"/>
                <a:cs typeface="Helvetica Neue" pitchFamily="-110" charset="0"/>
              </a:rPr>
              <a:t>Input: PFSS</a:t>
            </a:r>
            <a:r>
              <a:rPr lang="en-US" sz="1200" dirty="0" smtClean="0">
                <a:latin typeface="Helvetica Neue" pitchFamily="-110" charset="0"/>
                <a:ea typeface="Helvetica Neue" pitchFamily="-110" charset="0"/>
                <a:cs typeface="Helvetica Neue" pitchFamily="-110" charset="0"/>
              </a:rPr>
              <a:t>.</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Modifies the sign of radial field to positive to  </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prevent reconnection, creates potential solution </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with radial boundary conditions, restores the sign in  </a:t>
            </a:r>
          </a:p>
          <a:p>
            <a:pPr marL="342900" indent="-342900">
              <a:spcBef>
                <a:spcPct val="20000"/>
              </a:spcBef>
            </a:pPr>
            <a:r>
              <a:rPr lang="en-US" sz="1200" dirty="0" smtClean="0">
                <a:latin typeface="Helvetica Neue" pitchFamily="-110" charset="0"/>
                <a:ea typeface="Helvetica Neue" pitchFamily="-110" charset="0"/>
                <a:cs typeface="Helvetica Neue" pitchFamily="-110" charset="0"/>
              </a:rPr>
              <a:t>          the new solution at 5 Ro.</a:t>
            </a:r>
          </a:p>
          <a:p>
            <a:pPr marL="342900" indent="-342900">
              <a:spcBef>
                <a:spcPct val="20000"/>
              </a:spcBef>
            </a:pPr>
            <a:r>
              <a:rPr lang="en-US" sz="1600" dirty="0" smtClean="0">
                <a:latin typeface="Helvetica Neue" pitchFamily="-110" charset="0"/>
                <a:ea typeface="Helvetica Neue" pitchFamily="-110" charset="0"/>
                <a:cs typeface="Helvetica Neue" pitchFamily="-110" charset="0"/>
              </a:rPr>
              <a:t>      </a:t>
            </a:r>
          </a:p>
          <a:p>
            <a:pPr marL="342900" indent="-342900">
              <a:spcBef>
                <a:spcPct val="20000"/>
              </a:spcBef>
            </a:pPr>
            <a:r>
              <a:rPr lang="en-US" sz="1600" dirty="0" smtClean="0">
                <a:latin typeface="Helvetica Neue" pitchFamily="-110" charset="0"/>
                <a:ea typeface="Helvetica Neue" pitchFamily="-110" charset="0"/>
                <a:cs typeface="Helvetica Neue" pitchFamily="-110" charset="0"/>
              </a:rPr>
              <a:t>     </a:t>
            </a:r>
          </a:p>
          <a:p>
            <a:pPr marL="342900" indent="-342900">
              <a:spcBef>
                <a:spcPct val="20000"/>
              </a:spcBef>
            </a:pPr>
            <a:endParaRPr lang="en-US" sz="1600" dirty="0">
              <a:latin typeface="Helvetica Neue" pitchFamily="-110" charset="0"/>
              <a:ea typeface="Helvetica Neue" pitchFamily="-110" charset="0"/>
              <a:cs typeface="Helvetica Neue" pitchFamily="-110" charset="0"/>
            </a:endParaRPr>
          </a:p>
          <a:p>
            <a:pPr marL="342900" indent="-342900">
              <a:spcBef>
                <a:spcPct val="20000"/>
              </a:spcBef>
            </a:pPr>
            <a:r>
              <a:rPr lang="en-US" dirty="0" smtClean="0">
                <a:latin typeface="Helvetica Neue" pitchFamily="-110" charset="0"/>
                <a:ea typeface="Helvetica Neue" pitchFamily="-110" charset="0"/>
                <a:cs typeface="Helvetica Neue" pitchFamily="-110" charset="0"/>
              </a:rPr>
              <a:t> </a:t>
            </a:r>
            <a:r>
              <a:rPr lang="en-US" dirty="0">
                <a:latin typeface="Helvetica Neue" pitchFamily="-110" charset="0"/>
                <a:ea typeface="Helvetica Neue" pitchFamily="-110" charset="0"/>
                <a:cs typeface="Helvetica Neue" pitchFamily="-110" charset="0"/>
              </a:rPr>
              <a:t>Assuming radial constant speed flow at 5 </a:t>
            </a:r>
            <a:r>
              <a:rPr lang="en-US" dirty="0" smtClean="0">
                <a:latin typeface="Helvetica Neue" pitchFamily="-110" charset="0"/>
                <a:ea typeface="Helvetica Neue" pitchFamily="-110" charset="0"/>
                <a:cs typeface="Helvetica Neue" pitchFamily="-110" charset="0"/>
              </a:rPr>
              <a:t>Ro</a:t>
            </a:r>
          </a:p>
          <a:p>
            <a:pPr marL="342900" indent="-342900">
              <a:spcBef>
                <a:spcPct val="20000"/>
              </a:spcBef>
            </a:pPr>
            <a:r>
              <a:rPr lang="en-US" dirty="0">
                <a:latin typeface="Helvetica Neue" pitchFamily="-110" charset="0"/>
                <a:ea typeface="Helvetica Neue" pitchFamily="-110" charset="0"/>
                <a:cs typeface="Helvetica Neue" pitchFamily="-110" charset="0"/>
              </a:rPr>
              <a:t>u</a:t>
            </a:r>
            <a:r>
              <a:rPr lang="en-US" dirty="0" smtClean="0">
                <a:latin typeface="Helvetica Neue" pitchFamily="-110" charset="0"/>
                <a:ea typeface="Helvetica Neue" pitchFamily="-110" charset="0"/>
                <a:cs typeface="Helvetica Neue" pitchFamily="-110" charset="0"/>
              </a:rPr>
              <a:t>ses </a:t>
            </a:r>
            <a:r>
              <a:rPr lang="en-US" b="1" dirty="0" smtClean="0">
                <a:latin typeface="Helvetica Neue" pitchFamily="-110" charset="0"/>
                <a:ea typeface="Helvetica Neue" pitchFamily="-110" charset="0"/>
                <a:cs typeface="Helvetica Neue" pitchFamily="-110" charset="0"/>
              </a:rPr>
              <a:t>empirical </a:t>
            </a:r>
            <a:r>
              <a:rPr lang="en-US" b="1" dirty="0">
                <a:latin typeface="Helvetica Neue" pitchFamily="-110" charset="0"/>
                <a:ea typeface="Helvetica Neue" pitchFamily="-110" charset="0"/>
                <a:cs typeface="Helvetica Neue" pitchFamily="-110" charset="0"/>
              </a:rPr>
              <a:t>formula for speed,</a:t>
            </a:r>
            <a:r>
              <a:rPr lang="en-US" dirty="0">
                <a:latin typeface="Helvetica Neue" pitchFamily="-110" charset="0"/>
                <a:ea typeface="Helvetica Neue" pitchFamily="-110" charset="0"/>
                <a:cs typeface="Helvetica Neue" pitchFamily="-110" charset="0"/>
              </a:rPr>
              <a:t> determined by the </a:t>
            </a:r>
          </a:p>
          <a:p>
            <a:pPr marL="342900" indent="-342900">
              <a:spcBef>
                <a:spcPct val="20000"/>
              </a:spcBef>
            </a:pPr>
            <a:r>
              <a:rPr lang="en-US" dirty="0" smtClean="0">
                <a:latin typeface="Helvetica Neue" pitchFamily="-110" charset="0"/>
                <a:ea typeface="Helvetica Neue" pitchFamily="-110" charset="0"/>
                <a:cs typeface="Helvetica Neue" pitchFamily="-110" charset="0"/>
              </a:rPr>
              <a:t>rate </a:t>
            </a:r>
            <a:r>
              <a:rPr lang="en-US" dirty="0">
                <a:latin typeface="Helvetica Neue" pitchFamily="-110" charset="0"/>
                <a:ea typeface="Helvetica Neue" pitchFamily="-110" charset="0"/>
                <a:cs typeface="Helvetica Neue" pitchFamily="-110" charset="0"/>
              </a:rPr>
              <a:t>of divergence of the magnetic field at 5 </a:t>
            </a:r>
            <a:r>
              <a:rPr lang="en-US" dirty="0" smtClean="0">
                <a:latin typeface="Helvetica Neue" pitchFamily="-110" charset="0"/>
                <a:ea typeface="Helvetica Neue" pitchFamily="-110" charset="0"/>
                <a:cs typeface="Helvetica Neue" pitchFamily="-110" charset="0"/>
              </a:rPr>
              <a:t>Ro and</a:t>
            </a:r>
          </a:p>
          <a:p>
            <a:pPr marL="342900" indent="-342900">
              <a:spcBef>
                <a:spcPct val="20000"/>
              </a:spcBef>
            </a:pPr>
            <a:r>
              <a:rPr lang="en-US" dirty="0" smtClean="0">
                <a:latin typeface="Helvetica Neue" pitchFamily="-110" charset="0"/>
                <a:ea typeface="Helvetica Neue" pitchFamily="-110" charset="0"/>
                <a:cs typeface="Helvetica Neue" pitchFamily="-110" charset="0"/>
              </a:rPr>
              <a:t>proximity </a:t>
            </a:r>
            <a:r>
              <a:rPr lang="en-US" dirty="0">
                <a:latin typeface="Helvetica Neue" pitchFamily="-110" charset="0"/>
                <a:ea typeface="Helvetica Neue" pitchFamily="-110" charset="0"/>
                <a:cs typeface="Helvetica Neue" pitchFamily="-110" charset="0"/>
              </a:rPr>
              <a:t>of the given field line to the coronal </a:t>
            </a:r>
            <a:r>
              <a:rPr lang="en-US" dirty="0" smtClean="0">
                <a:latin typeface="Helvetica Neue" pitchFamily="-110" charset="0"/>
                <a:ea typeface="Helvetica Neue" pitchFamily="-110" charset="0"/>
                <a:cs typeface="Helvetica Neue" pitchFamily="-110" charset="0"/>
              </a:rPr>
              <a:t>hole </a:t>
            </a:r>
          </a:p>
          <a:p>
            <a:pPr marL="342900" indent="-342900">
              <a:spcBef>
                <a:spcPct val="20000"/>
              </a:spcBef>
            </a:pPr>
            <a:r>
              <a:rPr lang="en-US" dirty="0" smtClean="0">
                <a:latin typeface="Helvetica Neue" pitchFamily="-110" charset="0"/>
                <a:ea typeface="Helvetica Neue" pitchFamily="-110" charset="0"/>
                <a:cs typeface="Helvetica Neue" pitchFamily="-110" charset="0"/>
              </a:rPr>
              <a:t>boundary</a:t>
            </a:r>
            <a:r>
              <a:rPr lang="en-US" dirty="0">
                <a:solidFill>
                  <a:srgbClr val="0000FF"/>
                </a:solidFill>
                <a:latin typeface="Helvetica Neue" pitchFamily="-110" charset="0"/>
                <a:ea typeface="Helvetica Neue" pitchFamily="-110" charset="0"/>
                <a:cs typeface="Helvetica Neue" pitchFamily="-110" charset="0"/>
              </a:rPr>
              <a:t>. </a:t>
            </a:r>
            <a:r>
              <a:rPr lang="en-US" b="1" dirty="0" smtClean="0">
                <a:solidFill>
                  <a:srgbClr val="0000FF"/>
                </a:solidFill>
                <a:latin typeface="Helvetica Neue" pitchFamily="-110" charset="0"/>
                <a:ea typeface="Helvetica Neue" pitchFamily="-110" charset="0"/>
                <a:cs typeface="Helvetica Neue" pitchFamily="-110" charset="0"/>
              </a:rPr>
              <a:t>WSA produces Br and </a:t>
            </a:r>
            <a:r>
              <a:rPr lang="en-US" b="1" dirty="0" err="1" smtClean="0">
                <a:solidFill>
                  <a:srgbClr val="0000FF"/>
                </a:solidFill>
                <a:latin typeface="Helvetica Neue" pitchFamily="-110" charset="0"/>
                <a:ea typeface="Helvetica Neue" pitchFamily="-110" charset="0"/>
                <a:cs typeface="Helvetica Neue" pitchFamily="-110" charset="0"/>
              </a:rPr>
              <a:t>Vr</a:t>
            </a:r>
            <a:r>
              <a:rPr lang="en-US" b="1" dirty="0" smtClean="0">
                <a:solidFill>
                  <a:srgbClr val="0000FF"/>
                </a:solidFill>
                <a:latin typeface="Helvetica Neue" pitchFamily="-110" charset="0"/>
                <a:ea typeface="Helvetica Neue" pitchFamily="-110" charset="0"/>
                <a:cs typeface="Helvetica Neue" pitchFamily="-110" charset="0"/>
              </a:rPr>
              <a:t> – input to ENLIL</a:t>
            </a:r>
          </a:p>
        </p:txBody>
      </p:sp>
      <p:pic>
        <p:nvPicPr>
          <p:cNvPr id="32773" name="Picture 8" descr="WSA_ENLIL_regions.jpg"/>
          <p:cNvPicPr>
            <a:picLocks noChangeAspect="1"/>
          </p:cNvPicPr>
          <p:nvPr/>
        </p:nvPicPr>
        <p:blipFill>
          <a:blip r:embed="rId4"/>
          <a:srcRect/>
          <a:stretch>
            <a:fillRect/>
          </a:stretch>
        </p:blipFill>
        <p:spPr bwMode="auto">
          <a:xfrm>
            <a:off x="228600" y="3886200"/>
            <a:ext cx="2742749" cy="2514600"/>
          </a:xfrm>
          <a:prstGeom prst="rect">
            <a:avLst/>
          </a:prstGeom>
          <a:noFill/>
          <a:ln w="9525">
            <a:noFill/>
            <a:miter lim="800000"/>
            <a:headEnd/>
            <a:tailEnd/>
          </a:ln>
        </p:spPr>
      </p:pic>
      <p:pic>
        <p:nvPicPr>
          <p:cNvPr id="32774" name="Picture 6" descr="iswa_download.jpeg"/>
          <p:cNvPicPr>
            <a:picLocks noChangeAspect="1"/>
          </p:cNvPicPr>
          <p:nvPr/>
        </p:nvPicPr>
        <p:blipFill>
          <a:blip r:embed="rId5"/>
          <a:srcRect/>
          <a:stretch>
            <a:fillRect/>
          </a:stretch>
        </p:blipFill>
        <p:spPr bwMode="auto">
          <a:xfrm>
            <a:off x="457200" y="1219200"/>
            <a:ext cx="2286000" cy="2286000"/>
          </a:xfrm>
          <a:prstGeom prst="rect">
            <a:avLst/>
          </a:prstGeom>
          <a:noFill/>
          <a:ln w="9525">
            <a:noFill/>
            <a:miter lim="800000"/>
            <a:headEnd/>
            <a:tailEnd/>
          </a:ln>
        </p:spPr>
      </p:pic>
      <p:pic>
        <p:nvPicPr>
          <p:cNvPr id="7"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95400" y="0"/>
            <a:ext cx="7162800" cy="1143000"/>
          </a:xfrm>
        </p:spPr>
        <p:txBody>
          <a:bodyPr/>
          <a:lstStyle/>
          <a:p>
            <a:r>
              <a:rPr lang="en-US" sz="2800" b="1" smtClean="0">
                <a:latin typeface="Helvetica" pitchFamily="-110" charset="0"/>
                <a:ea typeface="ＭＳ Ｐゴシック" pitchFamily="-110" charset="-128"/>
                <a:cs typeface="ＭＳ Ｐゴシック" pitchFamily="-110" charset="-128"/>
              </a:rPr>
              <a:t>ENLIL - Schematic Description</a:t>
            </a:r>
          </a:p>
        </p:txBody>
      </p:sp>
      <p:sp>
        <p:nvSpPr>
          <p:cNvPr id="34819" name="Slide Number Placeholder 10"/>
          <p:cNvSpPr>
            <a:spLocks noGrp="1"/>
          </p:cNvSpPr>
          <p:nvPr>
            <p:ph type="sldNum" sz="quarter" idx="12"/>
          </p:nvPr>
        </p:nvSpPr>
        <p:spPr>
          <a:xfrm>
            <a:off x="685800" y="6248400"/>
            <a:ext cx="1900238" cy="452438"/>
          </a:xfrm>
          <a:noFill/>
        </p:spPr>
        <p:txBody>
          <a:bodyPr/>
          <a:lstStyle/>
          <a:p>
            <a:pPr algn="l">
              <a:buFont typeface="Times New Roman" pitchFamily="-110" charset="0"/>
              <a:buNone/>
            </a:pPr>
            <a:fld id="{138EB38C-39D9-AD48-816B-E3EDA136E01E}" type="slidenum">
              <a:rPr lang="en-US" smtClean="0">
                <a:latin typeface="Helvetica Neue" pitchFamily="-110" charset="0"/>
                <a:ea typeface="Helvetica Neue" pitchFamily="-110" charset="0"/>
                <a:cs typeface="Helvetica Neue" pitchFamily="-110" charset="0"/>
              </a:rPr>
              <a:pPr algn="l">
                <a:buFont typeface="Times New Roman" pitchFamily="-110" charset="0"/>
                <a:buNone/>
              </a:pPr>
              <a:t>8</a:t>
            </a:fld>
            <a:endParaRPr lang="en-US" smtClean="0">
              <a:latin typeface="Helvetica Neue" pitchFamily="-110" charset="0"/>
              <a:ea typeface="Helvetica Neue" pitchFamily="-110" charset="0"/>
              <a:cs typeface="Helvetica Neue" pitchFamily="-110" charset="0"/>
            </a:endParaRPr>
          </a:p>
        </p:txBody>
      </p:sp>
      <p:sp>
        <p:nvSpPr>
          <p:cNvPr id="34820" name="Rectangle 8"/>
          <p:cNvSpPr>
            <a:spLocks noChangeArrowheads="1"/>
          </p:cNvSpPr>
          <p:nvPr/>
        </p:nvSpPr>
        <p:spPr bwMode="auto">
          <a:xfrm>
            <a:off x="152400" y="1447800"/>
            <a:ext cx="8915400" cy="4791877"/>
          </a:xfrm>
          <a:prstGeom prst="rect">
            <a:avLst/>
          </a:prstGeom>
          <a:noFill/>
          <a:ln w="9525">
            <a:noFill/>
            <a:miter lim="800000"/>
            <a:headEnd/>
            <a:tailEnd/>
          </a:ln>
        </p:spPr>
        <p:txBody>
          <a:bodyPr wrap="square">
            <a:prstTxWarp prst="textNoShape">
              <a:avLst/>
            </a:prstTxWarp>
            <a:spAutoFit/>
          </a:bodyPr>
          <a:lstStyle/>
          <a:p>
            <a:pPr marL="342900" indent="-342900">
              <a:spcBef>
                <a:spcPct val="20000"/>
              </a:spcBef>
            </a:pPr>
            <a:r>
              <a:rPr lang="en-US" sz="2400" b="1" dirty="0" smtClean="0">
                <a:latin typeface="Helvetica Neue" pitchFamily="-110" charset="0"/>
                <a:ea typeface="Helvetica Neue" pitchFamily="-110" charset="0"/>
                <a:cs typeface="Helvetica Neue" pitchFamily="-110" charset="0"/>
              </a:rPr>
              <a:t>ENLIL</a:t>
            </a:r>
            <a:r>
              <a:rPr lang="en-US" sz="2400" dirty="0" smtClean="0">
                <a:latin typeface="Helvetica Neue" pitchFamily="-110" charset="0"/>
                <a:ea typeface="Helvetica Neue" pitchFamily="-110" charset="0"/>
                <a:cs typeface="Helvetica Neue" pitchFamily="-110" charset="0"/>
              </a:rPr>
              <a:t> </a:t>
            </a:r>
            <a:r>
              <a:rPr lang="en-US" sz="2400" dirty="0">
                <a:latin typeface="Helvetica Neue" pitchFamily="-110" charset="0"/>
                <a:ea typeface="Helvetica Neue" pitchFamily="-110" charset="0"/>
                <a:cs typeface="Helvetica Neue" pitchFamily="-110" charset="0"/>
              </a:rPr>
              <a:t>– </a:t>
            </a:r>
            <a:r>
              <a:rPr lang="en-US" sz="1200" i="1" dirty="0">
                <a:latin typeface="Helvetica Neue" pitchFamily="-110" charset="0"/>
                <a:ea typeface="Helvetica Neue" pitchFamily="-110" charset="0"/>
                <a:cs typeface="Helvetica Neue" pitchFamily="-110" charset="0"/>
              </a:rPr>
              <a:t>Sumerian God of Winds and Storms</a:t>
            </a:r>
          </a:p>
          <a:p>
            <a:pPr marL="342900" indent="-342900">
              <a:spcBef>
                <a:spcPct val="20000"/>
              </a:spcBef>
            </a:pPr>
            <a:r>
              <a:rPr lang="en-US" sz="1600" dirty="0">
                <a:latin typeface="Helvetica Neue" pitchFamily="-110" charset="0"/>
                <a:ea typeface="Helvetica Neue" pitchFamily="-110" charset="0"/>
                <a:cs typeface="Helvetica Neue" pitchFamily="-110" charset="0"/>
              </a:rPr>
              <a:t> </a:t>
            </a:r>
            <a:r>
              <a:rPr lang="en-US" sz="1600" dirty="0" err="1">
                <a:latin typeface="Helvetica Neue" pitchFamily="-110" charset="0"/>
                <a:ea typeface="Helvetica Neue" pitchFamily="-110" charset="0"/>
                <a:cs typeface="Helvetica Neue" pitchFamily="-110" charset="0"/>
              </a:rPr>
              <a:t>Dusan</a:t>
            </a:r>
            <a:r>
              <a:rPr lang="en-US" sz="1600" dirty="0">
                <a:latin typeface="Helvetica Neue" pitchFamily="-110" charset="0"/>
                <a:ea typeface="Helvetica Neue" pitchFamily="-110" charset="0"/>
                <a:cs typeface="Helvetica Neue" pitchFamily="-110" charset="0"/>
              </a:rPr>
              <a:t> </a:t>
            </a:r>
            <a:r>
              <a:rPr lang="en-US" sz="1600" dirty="0" err="1">
                <a:latin typeface="Helvetica Neue" pitchFamily="-110" charset="0"/>
                <a:ea typeface="Helvetica Neue" pitchFamily="-110" charset="0"/>
                <a:cs typeface="Helvetica Neue" pitchFamily="-110" charset="0"/>
              </a:rPr>
              <a:t>Odstrcil</a:t>
            </a:r>
            <a:r>
              <a:rPr lang="en-US" sz="1600" dirty="0">
                <a:latin typeface="Helvetica Neue" pitchFamily="-110" charset="0"/>
                <a:ea typeface="Helvetica Neue" pitchFamily="-110" charset="0"/>
                <a:cs typeface="Helvetica Neue" pitchFamily="-110" charset="0"/>
              </a:rPr>
              <a:t>, GMU &amp; GSFC</a:t>
            </a:r>
          </a:p>
          <a:p>
            <a:pPr marL="342900" indent="-342900">
              <a:spcBef>
                <a:spcPct val="20000"/>
              </a:spcBef>
            </a:pPr>
            <a:endParaRPr lang="en-US" sz="1600" dirty="0">
              <a:latin typeface="Helvetica Neue" pitchFamily="-110" charset="0"/>
              <a:ea typeface="Helvetica Neue" pitchFamily="-110" charset="0"/>
              <a:cs typeface="Helvetica Neue" pitchFamily="-110" charset="0"/>
            </a:endParaRPr>
          </a:p>
          <a:p>
            <a:pPr marL="342900" indent="-342900">
              <a:spcBef>
                <a:spcPct val="20000"/>
              </a:spcBef>
            </a:pPr>
            <a:r>
              <a:rPr lang="en-US" sz="1600" dirty="0">
                <a:latin typeface="Helvetica Neue" pitchFamily="-110" charset="0"/>
                <a:ea typeface="Helvetica Neue" pitchFamily="-110" charset="0"/>
                <a:cs typeface="Helvetica Neue" pitchFamily="-110" charset="0"/>
              </a:rPr>
              <a:t>             </a:t>
            </a:r>
            <a:r>
              <a:rPr lang="en-US" sz="1600" i="1" dirty="0">
                <a:latin typeface="Helvetica Neue" pitchFamily="-110" charset="0"/>
                <a:ea typeface="Helvetica Neue" pitchFamily="-110" charset="0"/>
                <a:cs typeface="Helvetica Neue" pitchFamily="-110" charset="0"/>
              </a:rPr>
              <a:t>Input: WSA (coronal maps of Br and </a:t>
            </a:r>
            <a:r>
              <a:rPr lang="en-US" sz="1600" i="1" dirty="0" err="1">
                <a:latin typeface="Helvetica Neue" pitchFamily="-110" charset="0"/>
                <a:ea typeface="Helvetica Neue" pitchFamily="-110" charset="0"/>
                <a:cs typeface="Helvetica Neue" pitchFamily="-110" charset="0"/>
              </a:rPr>
              <a:t>Vr</a:t>
            </a:r>
            <a:r>
              <a:rPr lang="en-US" sz="1600" i="1" dirty="0">
                <a:latin typeface="Helvetica Neue" pitchFamily="-110" charset="0"/>
                <a:ea typeface="Helvetica Neue" pitchFamily="-110" charset="0"/>
                <a:cs typeface="Helvetica Neue" pitchFamily="-110" charset="0"/>
              </a:rPr>
              <a:t> updated 4 </a:t>
            </a:r>
            <a:r>
              <a:rPr lang="en-US" sz="1600" i="1" dirty="0" smtClean="0">
                <a:latin typeface="Helvetica Neue" pitchFamily="-110" charset="0"/>
                <a:ea typeface="Helvetica Neue" pitchFamily="-110" charset="0"/>
                <a:cs typeface="Helvetica Neue" pitchFamily="-110" charset="0"/>
              </a:rPr>
              <a:t>times </a:t>
            </a:r>
            <a:r>
              <a:rPr lang="en-US" sz="1600" i="1" dirty="0">
                <a:latin typeface="Helvetica Neue" pitchFamily="-110" charset="0"/>
                <a:ea typeface="Helvetica Neue" pitchFamily="-110" charset="0"/>
                <a:cs typeface="Helvetica Neue" pitchFamily="-110" charset="0"/>
              </a:rPr>
              <a:t>a day). For </a:t>
            </a:r>
            <a:r>
              <a:rPr lang="en-US" sz="1600" i="1" dirty="0" err="1" smtClean="0">
                <a:latin typeface="Helvetica Neue" pitchFamily="-110" charset="0"/>
                <a:ea typeface="Helvetica Neue" pitchFamily="-110" charset="0"/>
                <a:cs typeface="Helvetica Neue" pitchFamily="-110" charset="0"/>
              </a:rPr>
              <a:t>toroidal</a:t>
            </a:r>
            <a:r>
              <a:rPr lang="en-US" sz="1600" i="1" dirty="0">
                <a:latin typeface="Helvetica Neue" pitchFamily="-110" charset="0"/>
                <a:ea typeface="Helvetica Neue" pitchFamily="-110" charset="0"/>
                <a:cs typeface="Helvetica Neue" pitchFamily="-110" charset="0"/>
              </a:rPr>
              <a:t> </a:t>
            </a:r>
            <a:r>
              <a:rPr lang="en-US" sz="1600" i="1" dirty="0" smtClean="0">
                <a:latin typeface="Helvetica Neue" pitchFamily="-110" charset="0"/>
                <a:ea typeface="Helvetica Neue" pitchFamily="-110" charset="0"/>
                <a:cs typeface="Helvetica Neue" pitchFamily="-110" charset="0"/>
              </a:rPr>
              <a:t>   </a:t>
            </a:r>
          </a:p>
          <a:p>
            <a:pPr marL="342900" indent="-342900">
              <a:spcBef>
                <a:spcPct val="20000"/>
              </a:spcBef>
            </a:pPr>
            <a:r>
              <a:rPr lang="en-US" sz="1600" i="1" dirty="0">
                <a:latin typeface="Helvetica Neue" pitchFamily="-110" charset="0"/>
                <a:ea typeface="Helvetica Neue" pitchFamily="-110" charset="0"/>
                <a:cs typeface="Helvetica Neue" pitchFamily="-110" charset="0"/>
              </a:rPr>
              <a:t> </a:t>
            </a:r>
            <a:r>
              <a:rPr lang="en-US" sz="1600" i="1" dirty="0" smtClean="0">
                <a:latin typeface="Helvetica Neue" pitchFamily="-110" charset="0"/>
                <a:ea typeface="Helvetica Neue" pitchFamily="-110" charset="0"/>
                <a:cs typeface="Helvetica Neue" pitchFamily="-110" charset="0"/>
              </a:rPr>
              <a:t>            components </a:t>
            </a:r>
            <a:r>
              <a:rPr lang="en-US" sz="1600" i="1" dirty="0">
                <a:latin typeface="Helvetica Neue" pitchFamily="-110" charset="0"/>
                <a:ea typeface="Helvetica Neue" pitchFamily="-110" charset="0"/>
                <a:cs typeface="Helvetica Neue" pitchFamily="-110" charset="0"/>
              </a:rPr>
              <a:t>at the inner </a:t>
            </a:r>
            <a:r>
              <a:rPr lang="en-US" sz="1600" i="1" dirty="0" smtClean="0">
                <a:latin typeface="Helvetica Neue" pitchFamily="-110" charset="0"/>
                <a:ea typeface="Helvetica Neue" pitchFamily="-110" charset="0"/>
                <a:cs typeface="Helvetica Neue" pitchFamily="-110" charset="0"/>
              </a:rPr>
              <a:t>boundary</a:t>
            </a:r>
            <a:r>
              <a:rPr lang="en-US" sz="1600" i="1" dirty="0">
                <a:latin typeface="Helvetica Neue" pitchFamily="-110" charset="0"/>
                <a:ea typeface="Helvetica Neue" pitchFamily="-110" charset="0"/>
                <a:cs typeface="Helvetica Neue" pitchFamily="-110" charset="0"/>
              </a:rPr>
              <a:t>- Parker spiral.</a:t>
            </a:r>
          </a:p>
          <a:p>
            <a:pPr marL="342900" indent="-342900">
              <a:spcBef>
                <a:spcPct val="20000"/>
              </a:spcBef>
            </a:pPr>
            <a:endParaRPr lang="en-US" sz="1600" i="1" dirty="0">
              <a:latin typeface="Helvetica Neue" pitchFamily="-110" charset="0"/>
              <a:ea typeface="Helvetica Neue" pitchFamily="-110" charset="0"/>
              <a:cs typeface="Helvetica Neue" pitchFamily="-110" charset="0"/>
            </a:endParaRPr>
          </a:p>
          <a:p>
            <a:pPr marL="342900" indent="-342900"/>
            <a:r>
              <a:rPr lang="en-US" sz="1600" dirty="0">
                <a:latin typeface="Helvetica Neue" pitchFamily="-110" charset="0"/>
                <a:ea typeface="Helvetica Neue" pitchFamily="-110" charset="0"/>
                <a:cs typeface="Helvetica Neue" pitchFamily="-110" charset="0"/>
              </a:rPr>
              <a:t>             </a:t>
            </a:r>
            <a:r>
              <a:rPr lang="en-US" sz="1600" dirty="0"/>
              <a:t>ENLIL’s inner radial boundary is located </a:t>
            </a:r>
            <a:r>
              <a:rPr lang="en-US" sz="1600" dirty="0" smtClean="0"/>
              <a:t>beyond the </a:t>
            </a:r>
            <a:r>
              <a:rPr lang="en-US" sz="1600" dirty="0"/>
              <a:t>sonic point: the solar wind flow </a:t>
            </a:r>
            <a:r>
              <a:rPr lang="en-US" sz="1600" dirty="0" smtClean="0"/>
              <a:t>is    </a:t>
            </a:r>
          </a:p>
          <a:p>
            <a:pPr marL="342900" indent="-342900"/>
            <a:r>
              <a:rPr lang="en-US" sz="1600" dirty="0"/>
              <a:t> </a:t>
            </a:r>
            <a:r>
              <a:rPr lang="en-US" sz="1600" dirty="0" smtClean="0"/>
              <a:t>            supersonic </a:t>
            </a:r>
            <a:r>
              <a:rPr lang="en-US" sz="1600" dirty="0"/>
              <a:t>in </a:t>
            </a:r>
            <a:r>
              <a:rPr lang="en-US" sz="1600" dirty="0" smtClean="0"/>
              <a:t>ENLIL</a:t>
            </a:r>
            <a:r>
              <a:rPr lang="en-US" sz="1600" dirty="0"/>
              <a:t>.</a:t>
            </a:r>
            <a:endParaRPr lang="en-US" sz="1600" dirty="0">
              <a:latin typeface="Helvetica Neue" pitchFamily="-110" charset="0"/>
              <a:ea typeface="Helvetica Neue" pitchFamily="-110" charset="0"/>
              <a:cs typeface="Helvetica Neue" pitchFamily="-110" charset="0"/>
            </a:endParaRPr>
          </a:p>
          <a:p>
            <a:pPr marL="342900" indent="-342900">
              <a:spcBef>
                <a:spcPct val="20000"/>
              </a:spcBef>
            </a:pPr>
            <a:r>
              <a:rPr lang="en-US" sz="1600" dirty="0">
                <a:latin typeface="Helvetica Neue" pitchFamily="-110" charset="0"/>
                <a:ea typeface="Helvetica Neue" pitchFamily="-110" charset="0"/>
                <a:cs typeface="Helvetica Neue" pitchFamily="-110" charset="0"/>
              </a:rPr>
              <a:t>            </a:t>
            </a:r>
          </a:p>
          <a:p>
            <a:pPr marL="342900" indent="-342900">
              <a:spcBef>
                <a:spcPct val="20000"/>
              </a:spcBef>
            </a:pPr>
            <a:r>
              <a:rPr lang="en-US" sz="1600" dirty="0">
                <a:latin typeface="Helvetica Neue" pitchFamily="-110" charset="0"/>
                <a:ea typeface="Helvetica Neue" pitchFamily="-110" charset="0"/>
                <a:cs typeface="Helvetica Neue" pitchFamily="-110" charset="0"/>
              </a:rPr>
              <a:t>             Computes a time evolution of the global solar </a:t>
            </a:r>
            <a:r>
              <a:rPr lang="en-US" sz="1600" dirty="0" smtClean="0">
                <a:latin typeface="Helvetica Neue" pitchFamily="-110" charset="0"/>
                <a:ea typeface="Helvetica Neue" pitchFamily="-110" charset="0"/>
                <a:cs typeface="Helvetica Neue" pitchFamily="-110" charset="0"/>
              </a:rPr>
              <a:t>wind </a:t>
            </a:r>
            <a:r>
              <a:rPr lang="en-US" sz="1600" dirty="0">
                <a:latin typeface="Helvetica Neue" pitchFamily="-110" charset="0"/>
                <a:ea typeface="Helvetica Neue" pitchFamily="-110" charset="0"/>
                <a:cs typeface="Helvetica Neue" pitchFamily="-110" charset="0"/>
              </a:rPr>
              <a:t>for the inner </a:t>
            </a:r>
            <a:r>
              <a:rPr lang="en-US" sz="1600" dirty="0" err="1">
                <a:latin typeface="Helvetica Neue" pitchFamily="-110" charset="0"/>
                <a:ea typeface="Helvetica Neue" pitchFamily="-110" charset="0"/>
                <a:cs typeface="Helvetica Neue" pitchFamily="-110" charset="0"/>
              </a:rPr>
              <a:t>heliosphere</a:t>
            </a:r>
            <a:r>
              <a:rPr lang="en-US" sz="1600" dirty="0">
                <a:latin typeface="Helvetica Neue" pitchFamily="-110" charset="0"/>
                <a:ea typeface="Helvetica Neue" pitchFamily="-110" charset="0"/>
                <a:cs typeface="Helvetica Neue" pitchFamily="-110" charset="0"/>
              </a:rPr>
              <a:t>, driven by  </a:t>
            </a:r>
            <a:r>
              <a:rPr lang="en-US" sz="1600" dirty="0" smtClean="0">
                <a:latin typeface="Helvetica Neue" pitchFamily="-110" charset="0"/>
                <a:ea typeface="Helvetica Neue" pitchFamily="-110" charset="0"/>
                <a:cs typeface="Helvetica Neue" pitchFamily="-110" charset="0"/>
              </a:rPr>
              <a:t>   </a:t>
            </a:r>
          </a:p>
          <a:p>
            <a:pPr marL="342900" indent="-342900">
              <a:spcBef>
                <a:spcPct val="20000"/>
              </a:spcBef>
            </a:pPr>
            <a:r>
              <a:rPr lang="en-US" sz="1600" dirty="0">
                <a:latin typeface="Helvetica Neue" pitchFamily="-110" charset="0"/>
                <a:ea typeface="Helvetica Neue" pitchFamily="-110" charset="0"/>
                <a:cs typeface="Helvetica Neue" pitchFamily="-110" charset="0"/>
              </a:rPr>
              <a:t> </a:t>
            </a:r>
            <a:r>
              <a:rPr lang="en-US" sz="1600" dirty="0" smtClean="0">
                <a:latin typeface="Helvetica Neue" pitchFamily="-110" charset="0"/>
                <a:ea typeface="Helvetica Neue" pitchFamily="-110" charset="0"/>
                <a:cs typeface="Helvetica Neue" pitchFamily="-110" charset="0"/>
              </a:rPr>
              <a:t>            </a:t>
            </a:r>
            <a:r>
              <a:rPr lang="en-US" sz="1600" dirty="0" err="1" smtClean="0">
                <a:latin typeface="Helvetica Neue" pitchFamily="-110" charset="0"/>
                <a:ea typeface="Helvetica Neue" pitchFamily="-110" charset="0"/>
                <a:cs typeface="Helvetica Neue" pitchFamily="-110" charset="0"/>
              </a:rPr>
              <a:t>corotating</a:t>
            </a:r>
            <a:r>
              <a:rPr lang="en-US" sz="1600" dirty="0">
                <a:latin typeface="Helvetica Neue" pitchFamily="-110" charset="0"/>
                <a:ea typeface="Helvetica Neue" pitchFamily="-110" charset="0"/>
                <a:cs typeface="Helvetica Neue" pitchFamily="-110" charset="0"/>
              </a:rPr>
              <a:t> </a:t>
            </a:r>
            <a:r>
              <a:rPr lang="en-US" sz="1600" dirty="0" smtClean="0">
                <a:latin typeface="Helvetica Neue" pitchFamily="-110" charset="0"/>
                <a:ea typeface="Helvetica Neue" pitchFamily="-110" charset="0"/>
                <a:cs typeface="Helvetica Neue" pitchFamily="-110" charset="0"/>
              </a:rPr>
              <a:t>background </a:t>
            </a:r>
            <a:r>
              <a:rPr lang="en-US" sz="1600" dirty="0">
                <a:latin typeface="Helvetica Neue" pitchFamily="-110" charset="0"/>
                <a:ea typeface="Helvetica Neue" pitchFamily="-110" charset="0"/>
                <a:cs typeface="Helvetica Neue" pitchFamily="-110" charset="0"/>
              </a:rPr>
              <a:t>structure and transient </a:t>
            </a:r>
            <a:r>
              <a:rPr lang="en-US" sz="1600" dirty="0" smtClean="0">
                <a:latin typeface="Helvetica Neue" pitchFamily="-110" charset="0"/>
                <a:ea typeface="Helvetica Neue" pitchFamily="-110" charset="0"/>
                <a:cs typeface="Helvetica Neue" pitchFamily="-110" charset="0"/>
              </a:rPr>
              <a:t>disturbances (</a:t>
            </a:r>
            <a:r>
              <a:rPr lang="en-US" sz="1600" dirty="0">
                <a:latin typeface="Helvetica Neue" pitchFamily="-110" charset="0"/>
                <a:ea typeface="Helvetica Neue" pitchFamily="-110" charset="0"/>
                <a:cs typeface="Helvetica Neue" pitchFamily="-110" charset="0"/>
              </a:rPr>
              <a:t>CMEs) at it’s inner radial </a:t>
            </a:r>
            <a:endParaRPr lang="en-US" sz="1600" dirty="0" smtClean="0">
              <a:latin typeface="Helvetica Neue" pitchFamily="-110" charset="0"/>
              <a:ea typeface="Helvetica Neue" pitchFamily="-110" charset="0"/>
              <a:cs typeface="Helvetica Neue" pitchFamily="-110" charset="0"/>
            </a:endParaRPr>
          </a:p>
          <a:p>
            <a:pPr marL="342900" indent="-342900">
              <a:spcBef>
                <a:spcPct val="20000"/>
              </a:spcBef>
            </a:pPr>
            <a:r>
              <a:rPr lang="en-US" sz="1600" dirty="0">
                <a:latin typeface="Helvetica Neue" pitchFamily="-110" charset="0"/>
                <a:ea typeface="Helvetica Neue" pitchFamily="-110" charset="0"/>
                <a:cs typeface="Helvetica Neue" pitchFamily="-110" charset="0"/>
              </a:rPr>
              <a:t> </a:t>
            </a:r>
            <a:r>
              <a:rPr lang="en-US" sz="1600" dirty="0" smtClean="0">
                <a:latin typeface="Helvetica Neue" pitchFamily="-110" charset="0"/>
                <a:ea typeface="Helvetica Neue" pitchFamily="-110" charset="0"/>
                <a:cs typeface="Helvetica Neue" pitchFamily="-110" charset="0"/>
              </a:rPr>
              <a:t>            boundary </a:t>
            </a:r>
            <a:r>
              <a:rPr lang="en-US" sz="1600" dirty="0">
                <a:latin typeface="Helvetica Neue" pitchFamily="-110" charset="0"/>
                <a:ea typeface="Helvetica Neue" pitchFamily="-110" charset="0"/>
                <a:cs typeface="Helvetica Neue" pitchFamily="-110" charset="0"/>
              </a:rPr>
              <a:t>at 21.5 Ro.  </a:t>
            </a:r>
          </a:p>
          <a:p>
            <a:pPr marL="342900" indent="-342900">
              <a:spcBef>
                <a:spcPct val="20000"/>
              </a:spcBef>
            </a:pPr>
            <a:endParaRPr lang="en-US" sz="1600" dirty="0">
              <a:latin typeface="Helvetica Neue" pitchFamily="-110" charset="0"/>
              <a:ea typeface="Helvetica Neue" pitchFamily="-110" charset="0"/>
              <a:cs typeface="Helvetica Neue" pitchFamily="-110" charset="0"/>
            </a:endParaRPr>
          </a:p>
          <a:p>
            <a:pPr marL="342900" indent="-342900">
              <a:spcBef>
                <a:spcPct val="20000"/>
              </a:spcBef>
            </a:pPr>
            <a:r>
              <a:rPr lang="en-US" sz="1600" dirty="0">
                <a:latin typeface="Helvetica Neue" pitchFamily="-110" charset="0"/>
                <a:ea typeface="Helvetica Neue" pitchFamily="-110" charset="0"/>
                <a:cs typeface="Helvetica Neue" pitchFamily="-110" charset="0"/>
              </a:rPr>
              <a:t>             Solves ideal fully ionized plasma MHD equations in  </a:t>
            </a:r>
          </a:p>
          <a:p>
            <a:pPr marL="342900" indent="-342900">
              <a:spcBef>
                <a:spcPct val="20000"/>
              </a:spcBef>
            </a:pPr>
            <a:r>
              <a:rPr lang="en-US" sz="1600" dirty="0">
                <a:latin typeface="Helvetica Neue" pitchFamily="-110" charset="0"/>
                <a:ea typeface="Helvetica Neue" pitchFamily="-110" charset="0"/>
                <a:cs typeface="Helvetica Neue" pitchFamily="-110" charset="0"/>
              </a:rPr>
              <a:t>             3D with two additional continuity equations: for </a:t>
            </a:r>
          </a:p>
          <a:p>
            <a:pPr marL="342900" indent="-342900">
              <a:spcBef>
                <a:spcPct val="20000"/>
              </a:spcBef>
            </a:pPr>
            <a:r>
              <a:rPr lang="en-US" sz="1600" dirty="0">
                <a:latin typeface="Helvetica Neue" pitchFamily="-110" charset="0"/>
                <a:ea typeface="Helvetica Neue" pitchFamily="-110" charset="0"/>
                <a:cs typeface="Helvetica Neue" pitchFamily="-110" charset="0"/>
              </a:rPr>
              <a:t>             density of transient and polarity of the radial </a:t>
            </a:r>
          </a:p>
          <a:p>
            <a:pPr marL="342900" indent="-342900">
              <a:spcBef>
                <a:spcPct val="20000"/>
              </a:spcBef>
            </a:pPr>
            <a:r>
              <a:rPr lang="en-US" sz="1600" dirty="0">
                <a:latin typeface="Helvetica Neue" pitchFamily="-110" charset="0"/>
                <a:ea typeface="Helvetica Neue" pitchFamily="-110" charset="0"/>
                <a:cs typeface="Helvetica Neue" pitchFamily="-110" charset="0"/>
              </a:rPr>
              <a:t>             component of B.             </a:t>
            </a:r>
          </a:p>
        </p:txBody>
      </p:sp>
      <p:pic>
        <p:nvPicPr>
          <p:cNvPr id="8"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524000" y="228600"/>
            <a:ext cx="6324600" cy="609600"/>
          </a:xfrm>
        </p:spPr>
        <p:txBody>
          <a:bodyPr/>
          <a:lstStyle/>
          <a:p>
            <a:r>
              <a:rPr lang="en-US" sz="2800" b="1" smtClean="0">
                <a:latin typeface="Helvetica" pitchFamily="-110" charset="0"/>
                <a:ea typeface="ＭＳ Ｐゴシック" pitchFamily="-110" charset="-128"/>
                <a:cs typeface="ＭＳ Ｐゴシック" pitchFamily="-110" charset="-128"/>
              </a:rPr>
              <a:t>ENLIL Schematic Description (cont.)</a:t>
            </a:r>
          </a:p>
        </p:txBody>
      </p:sp>
      <p:sp>
        <p:nvSpPr>
          <p:cNvPr id="36867" name="Slide Number Placeholder 10"/>
          <p:cNvSpPr>
            <a:spLocks noGrp="1"/>
          </p:cNvSpPr>
          <p:nvPr>
            <p:ph type="sldNum" sz="quarter" idx="12"/>
          </p:nvPr>
        </p:nvSpPr>
        <p:spPr>
          <a:xfrm>
            <a:off x="685800" y="6248400"/>
            <a:ext cx="1900238" cy="452438"/>
          </a:xfrm>
          <a:noFill/>
        </p:spPr>
        <p:txBody>
          <a:bodyPr/>
          <a:lstStyle/>
          <a:p>
            <a:pPr algn="l">
              <a:buFont typeface="Times New Roman" pitchFamily="-110" charset="0"/>
              <a:buNone/>
            </a:pPr>
            <a:fld id="{F25B214F-7999-3F4B-A715-86A2CF04E855}" type="slidenum">
              <a:rPr lang="en-US" smtClean="0">
                <a:latin typeface="Helvetica Neue" pitchFamily="-110" charset="0"/>
                <a:ea typeface="Helvetica Neue" pitchFamily="-110" charset="0"/>
                <a:cs typeface="Helvetica Neue" pitchFamily="-110" charset="0"/>
              </a:rPr>
              <a:pPr algn="l">
                <a:buFont typeface="Times New Roman" pitchFamily="-110" charset="0"/>
                <a:buNone/>
              </a:pPr>
              <a:t>9</a:t>
            </a:fld>
            <a:endParaRPr lang="en-US" smtClean="0">
              <a:latin typeface="Helvetica Neue" pitchFamily="-110" charset="0"/>
              <a:ea typeface="Helvetica Neue" pitchFamily="-110" charset="0"/>
              <a:cs typeface="Helvetica Neue" pitchFamily="-110" charset="0"/>
            </a:endParaRPr>
          </a:p>
        </p:txBody>
      </p:sp>
      <p:sp>
        <p:nvSpPr>
          <p:cNvPr id="36868" name="Rectangle 8"/>
          <p:cNvSpPr>
            <a:spLocks noChangeArrowheads="1"/>
          </p:cNvSpPr>
          <p:nvPr/>
        </p:nvSpPr>
        <p:spPr bwMode="auto">
          <a:xfrm>
            <a:off x="1219200" y="1295400"/>
            <a:ext cx="6324600" cy="5044971"/>
          </a:xfrm>
          <a:prstGeom prst="rect">
            <a:avLst/>
          </a:prstGeom>
          <a:noFill/>
          <a:ln w="9525">
            <a:noFill/>
            <a:miter lim="800000"/>
            <a:headEnd/>
            <a:tailEnd/>
          </a:ln>
        </p:spPr>
        <p:txBody>
          <a:bodyPr wrap="square">
            <a:prstTxWarp prst="textNoShape">
              <a:avLst/>
            </a:prstTxWarp>
            <a:spAutoFit/>
          </a:bodyPr>
          <a:lstStyle/>
          <a:p>
            <a:pPr marL="342900" indent="-342900">
              <a:spcBef>
                <a:spcPct val="20000"/>
              </a:spcBef>
            </a:pPr>
            <a:r>
              <a:rPr lang="en-US" sz="2000" dirty="0"/>
              <a:t>ENLIL model does not take into account the realistic</a:t>
            </a:r>
          </a:p>
          <a:p>
            <a:pPr marL="342900" indent="-342900">
              <a:spcBef>
                <a:spcPct val="20000"/>
              </a:spcBef>
            </a:pPr>
            <a:r>
              <a:rPr lang="en-US" sz="2000" dirty="0"/>
              <a:t>complex magnetic field structure of the CME magnetic</a:t>
            </a:r>
          </a:p>
          <a:p>
            <a:pPr marL="342900" indent="-342900">
              <a:spcBef>
                <a:spcPct val="20000"/>
              </a:spcBef>
            </a:pPr>
            <a:r>
              <a:rPr lang="en-US" sz="2000" dirty="0"/>
              <a:t>cloud and the CME as a plasma cloud has a uniform</a:t>
            </a:r>
          </a:p>
          <a:p>
            <a:pPr marL="342900" indent="-342900"/>
            <a:r>
              <a:rPr lang="en-US" sz="2000" dirty="0"/>
              <a:t>velocity. </a:t>
            </a:r>
          </a:p>
          <a:p>
            <a:pPr marL="342900" indent="-342900"/>
            <a:endParaRPr lang="en-US" sz="2000" dirty="0"/>
          </a:p>
          <a:p>
            <a:pPr marL="342900" indent="-342900"/>
            <a:r>
              <a:rPr lang="en-US" sz="2000" dirty="0"/>
              <a:t>It is assumed that the CME density is 4 times larger than the ambient fast solar wind density, the temperature is the same. Thus, the CME has about four times larger pressure than the ambient fast wind. Launching of an over pressured plasma cloud at 21.5 </a:t>
            </a:r>
            <a:r>
              <a:rPr lang="en-US" sz="2000" b="1" dirty="0" err="1"/>
              <a:t>Rs</a:t>
            </a:r>
            <a:r>
              <a:rPr lang="en-US" sz="2000" b="1" dirty="0"/>
              <a:t>, </a:t>
            </a:r>
            <a:r>
              <a:rPr lang="en-US" sz="2000" dirty="0"/>
              <a:t>roughly represents CME eruption scenario</a:t>
            </a:r>
            <a:endParaRPr lang="en-US" sz="2000" dirty="0">
              <a:latin typeface="Helvetica Neue" pitchFamily="-110" charset="0"/>
              <a:ea typeface="Helvetica Neue" pitchFamily="-110" charset="0"/>
              <a:cs typeface="Helvetica Neue" pitchFamily="-110" charset="0"/>
            </a:endParaRPr>
          </a:p>
          <a:p>
            <a:pPr marL="342900" indent="-342900">
              <a:spcBef>
                <a:spcPct val="20000"/>
              </a:spcBef>
            </a:pPr>
            <a:endParaRPr lang="en-US" sz="2000" dirty="0">
              <a:latin typeface="Helvetica Neue" pitchFamily="-110" charset="0"/>
              <a:ea typeface="Helvetica Neue" pitchFamily="-110" charset="0"/>
              <a:cs typeface="Helvetica Neue" pitchFamily="-110" charset="0"/>
            </a:endParaRPr>
          </a:p>
          <a:p>
            <a:pPr marL="342900" indent="-342900">
              <a:spcBef>
                <a:spcPct val="20000"/>
              </a:spcBef>
            </a:pPr>
            <a:r>
              <a:rPr lang="en-US" sz="2000" dirty="0">
                <a:latin typeface="Helvetica Neue" pitchFamily="-110" charset="0"/>
                <a:ea typeface="Helvetica Neue" pitchFamily="-110" charset="0"/>
                <a:cs typeface="Helvetica Neue" pitchFamily="-110" charset="0"/>
              </a:rPr>
              <a:t>             </a:t>
            </a:r>
            <a:r>
              <a:rPr lang="en-US" sz="2000" i="1" dirty="0">
                <a:latin typeface="Helvetica Neue" pitchFamily="-110" charset="0"/>
                <a:ea typeface="Helvetica Neue" pitchFamily="-110" charset="0"/>
                <a:cs typeface="Helvetica Neue" pitchFamily="-110" charset="0"/>
              </a:rPr>
              <a:t>Output:</a:t>
            </a:r>
          </a:p>
          <a:p>
            <a:pPr marL="342900" indent="-342900">
              <a:spcBef>
                <a:spcPct val="20000"/>
              </a:spcBef>
            </a:pPr>
            <a:r>
              <a:rPr lang="en-US" sz="2000" dirty="0">
                <a:latin typeface="Helvetica Neue" pitchFamily="-110" charset="0"/>
                <a:ea typeface="Helvetica Neue" pitchFamily="-110" charset="0"/>
                <a:cs typeface="Helvetica Neue" pitchFamily="-110" charset="0"/>
              </a:rPr>
              <a:t>              3D distribution of the SW parameters at </a:t>
            </a:r>
          </a:p>
          <a:p>
            <a:pPr marL="342900" indent="-342900">
              <a:spcBef>
                <a:spcPct val="20000"/>
              </a:spcBef>
            </a:pPr>
            <a:r>
              <a:rPr lang="en-US" sz="2000" dirty="0">
                <a:latin typeface="Helvetica Neue" pitchFamily="-110" charset="0"/>
                <a:ea typeface="Helvetica Neue" pitchFamily="-110" charset="0"/>
                <a:cs typeface="Helvetica Neue" pitchFamily="-110" charset="0"/>
              </a:rPr>
              <a:t>              </a:t>
            </a:r>
            <a:r>
              <a:rPr lang="en-US" sz="2000" dirty="0" smtClean="0">
                <a:latin typeface="Helvetica Neue" pitchFamily="-110" charset="0"/>
                <a:ea typeface="Helvetica Neue" pitchFamily="-110" charset="0"/>
                <a:cs typeface="Helvetica Neue" pitchFamily="-110" charset="0"/>
              </a:rPr>
              <a:t>spacecraft </a:t>
            </a:r>
            <a:r>
              <a:rPr lang="en-US" sz="2000" dirty="0">
                <a:latin typeface="Helvetica Neue" pitchFamily="-110" charset="0"/>
                <a:ea typeface="Helvetica Neue" pitchFamily="-110" charset="0"/>
                <a:cs typeface="Helvetica Neue" pitchFamily="-110" charset="0"/>
              </a:rPr>
              <a:t>and planets and topology of IMF. </a:t>
            </a:r>
          </a:p>
        </p:txBody>
      </p:sp>
      <p:pic>
        <p:nvPicPr>
          <p:cNvPr id="8"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0.3|25.3"/>
</p:tagLst>
</file>

<file path=ppt/tags/tag2.xml><?xml version="1.0" encoding="utf-8"?>
<p:tagLst xmlns:a="http://schemas.openxmlformats.org/drawingml/2006/main" xmlns:r="http://schemas.openxmlformats.org/officeDocument/2006/relationships" xmlns:p="http://schemas.openxmlformats.org/presentationml/2006/main">
  <p:tag name="TIMING" val="|80.3|25.3"/>
</p:tagLst>
</file>

<file path=ppt/tags/tag3.xml><?xml version="1.0" encoding="utf-8"?>
<p:tagLst xmlns:a="http://schemas.openxmlformats.org/drawingml/2006/main" xmlns:r="http://schemas.openxmlformats.org/officeDocument/2006/relationships" xmlns:p="http://schemas.openxmlformats.org/presentationml/2006/main">
  <p:tag name="TIMING" val="|80.3|25.3"/>
</p:tagLst>
</file>

<file path=ppt/tags/tag4.xml><?xml version="1.0" encoding="utf-8"?>
<p:tagLst xmlns:a="http://schemas.openxmlformats.org/drawingml/2006/main" xmlns:r="http://schemas.openxmlformats.org/officeDocument/2006/relationships" xmlns:p="http://schemas.openxmlformats.org/presentationml/2006/main">
  <p:tag name="TIMING" val="|80.3|25.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11822</TotalTime>
  <Words>2590</Words>
  <Application>Microsoft Macintosh PowerPoint</Application>
  <PresentationFormat>On-screen Show (4:3)</PresentationFormat>
  <Paragraphs>315</Paragraphs>
  <Slides>22</Slides>
  <Notes>20</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Default Design</vt:lpstr>
      <vt:lpstr>Equation</vt:lpstr>
      <vt:lpstr>Graph</vt:lpstr>
      <vt:lpstr>PowerPoint Presentation</vt:lpstr>
      <vt:lpstr>PowerPoint Presentation</vt:lpstr>
      <vt:lpstr>PowerPoint Presentation</vt:lpstr>
      <vt:lpstr>PowerPoint Presentation</vt:lpstr>
      <vt:lpstr>PowerPoint Presentation</vt:lpstr>
      <vt:lpstr>PowerPoint Presentation</vt:lpstr>
      <vt:lpstr>Wang Sheely Arge model (WSA) - Input to ENLIL</vt:lpstr>
      <vt:lpstr>ENLIL - Schematic Description</vt:lpstr>
      <vt:lpstr>ENLIL Schematic Description (cont.)</vt:lpstr>
      <vt:lpstr>CME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Ensemble Modeling</vt:lpstr>
      <vt:lpstr>Ensemble Modeling with WSA-ENLIL+Cone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Aleksandre Taktakishvili</cp:lastModifiedBy>
  <cp:revision>660</cp:revision>
  <cp:lastPrinted>2014-05-30T16:47:09Z</cp:lastPrinted>
  <dcterms:created xsi:type="dcterms:W3CDTF">2014-05-30T17:46:57Z</dcterms:created>
  <dcterms:modified xsi:type="dcterms:W3CDTF">2016-06-03T14:27:19Z</dcterms:modified>
</cp:coreProperties>
</file>