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40"/>
  </p:notesMasterIdLst>
  <p:handoutMasterIdLst>
    <p:handoutMasterId r:id="rId41"/>
  </p:handoutMasterIdLst>
  <p:sldIdLst>
    <p:sldId id="685" r:id="rId2"/>
    <p:sldId id="623" r:id="rId3"/>
    <p:sldId id="723" r:id="rId4"/>
    <p:sldId id="720" r:id="rId5"/>
    <p:sldId id="724" r:id="rId6"/>
    <p:sldId id="677" r:id="rId7"/>
    <p:sldId id="697" r:id="rId8"/>
    <p:sldId id="698" r:id="rId9"/>
    <p:sldId id="699" r:id="rId10"/>
    <p:sldId id="676" r:id="rId11"/>
    <p:sldId id="700" r:id="rId12"/>
    <p:sldId id="722" r:id="rId13"/>
    <p:sldId id="681" r:id="rId14"/>
    <p:sldId id="617" r:id="rId15"/>
    <p:sldId id="718" r:id="rId16"/>
    <p:sldId id="719" r:id="rId17"/>
    <p:sldId id="716" r:id="rId18"/>
    <p:sldId id="703" r:id="rId19"/>
    <p:sldId id="701" r:id="rId20"/>
    <p:sldId id="704" r:id="rId21"/>
    <p:sldId id="692" r:id="rId22"/>
    <p:sldId id="694" r:id="rId23"/>
    <p:sldId id="695" r:id="rId24"/>
    <p:sldId id="683" r:id="rId25"/>
    <p:sldId id="721" r:id="rId26"/>
    <p:sldId id="696" r:id="rId27"/>
    <p:sldId id="714" r:id="rId28"/>
    <p:sldId id="715" r:id="rId29"/>
    <p:sldId id="717" r:id="rId30"/>
    <p:sldId id="688" r:id="rId31"/>
    <p:sldId id="687" r:id="rId32"/>
    <p:sldId id="690" r:id="rId33"/>
    <p:sldId id="689" r:id="rId34"/>
    <p:sldId id="655" r:id="rId35"/>
    <p:sldId id="616" r:id="rId36"/>
    <p:sldId id="624" r:id="rId37"/>
    <p:sldId id="674" r:id="rId38"/>
    <p:sldId id="705" r:id="rId39"/>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6BDAEA"/>
    <a:srgbClr val="4FE870"/>
    <a:srgbClr val="FF7C12"/>
    <a:srgbClr val="82074F"/>
    <a:srgbClr val="CCFFFF"/>
    <a:srgbClr val="0000FF"/>
    <a:srgbClr val="FFFF66"/>
    <a:srgbClr val="E6E6E6"/>
    <a:srgbClr val="CCFF66"/>
    <a:srgbClr val="FF00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9809" autoAdjust="0"/>
    <p:restoredTop sz="94660"/>
  </p:normalViewPr>
  <p:slideViewPr>
    <p:cSldViewPr>
      <p:cViewPr varScale="1">
        <p:scale>
          <a:sx n="110" d="100"/>
          <a:sy n="110" d="100"/>
        </p:scale>
        <p:origin x="-52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3304" y="-12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B39852E2-7133-4844-8FFC-29B2F0EC4B3E}"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78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charset="0"/>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charset="0"/>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charset="0"/>
              </a:defRPr>
            </a:lvl1pPr>
          </a:lstStyle>
          <a:p>
            <a:pPr>
              <a:defRPr/>
            </a:pPr>
            <a:fld id="{6393886B-CBAF-EA4F-A93B-238C810FE7CA}"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092468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solarmonitor.org/region.php?date=20120927&amp;region=11577"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www.solarmonitor.org/region.php?date=20120927&amp;region=11577"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baseline="0" dirty="0" smtClean="0">
                <a:latin typeface="+mn-lt"/>
              </a:rPr>
              <a:t>LOOK FOR AN SVS MOVIE! </a:t>
            </a:r>
          </a:p>
        </p:txBody>
      </p:sp>
      <p:sp>
        <p:nvSpPr>
          <p:cNvPr id="4" name="Slide Number Placeholder 3"/>
          <p:cNvSpPr>
            <a:spLocks noGrp="1"/>
          </p:cNvSpPr>
          <p:nvPr>
            <p:ph type="sldNum" sz="quarter" idx="10"/>
          </p:nvPr>
        </p:nvSpPr>
        <p:spPr/>
        <p:txBody>
          <a:bodyPr/>
          <a:lstStyle/>
          <a:p>
            <a:fld id="{6BD04903-0FF9-A541-A9C4-3EF2FF2B908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way that we “see” </a:t>
            </a:r>
            <a:r>
              <a:rPr lang="en-US" baseline="0" dirty="0" err="1" smtClean="0"/>
              <a:t>SEPs</a:t>
            </a:r>
            <a:r>
              <a:rPr lang="en-US" baseline="0" dirty="0" smtClean="0"/>
              <a:t> are in images, for example, </a:t>
            </a:r>
            <a:r>
              <a:rPr lang="en-US" baseline="0" dirty="0" err="1" smtClean="0"/>
              <a:t>coorngraphs</a:t>
            </a:r>
            <a:r>
              <a:rPr lang="en-US" baseline="0" dirty="0" smtClean="0"/>
              <a:t>. Here you can see the ‘snow’ of particles hitting the detector.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 only were the &gt;10</a:t>
            </a:r>
            <a:r>
              <a:rPr lang="en-US" baseline="0" dirty="0" smtClean="0"/>
              <a:t> </a:t>
            </a:r>
            <a:r>
              <a:rPr lang="en-US" baseline="0" dirty="0" err="1" smtClean="0"/>
              <a:t>Mev</a:t>
            </a:r>
            <a:r>
              <a:rPr lang="en-US" baseline="0" dirty="0" smtClean="0"/>
              <a:t> channel elevated well above our threshold, but the &gt;50 and &gt;100 channels as well, which tell us that this event was very efficient at accelerating the highest energy particles.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Credit:</a:t>
            </a:r>
            <a:r>
              <a:rPr lang="en-US" baseline="0"/>
              <a:t>  Nariaki Nitta, LMSAL</a:t>
            </a:r>
            <a:endParaRPr lang="en-US"/>
          </a:p>
        </p:txBody>
      </p:sp>
      <p:sp>
        <p:nvSpPr>
          <p:cNvPr id="4" name="Slide Number Placeholder 3"/>
          <p:cNvSpPr>
            <a:spLocks noGrp="1"/>
          </p:cNvSpPr>
          <p:nvPr>
            <p:ph type="sldNum" sz="quarter" idx="10"/>
          </p:nvPr>
        </p:nvSpPr>
        <p:spPr/>
        <p:txBody>
          <a:bodyPr/>
          <a:lstStyle/>
          <a:p>
            <a:pPr>
              <a:defRPr/>
            </a:pPr>
            <a:fld id="{6393886B-CBAF-EA4F-A93B-238C810FE7CA}" type="slidenum">
              <a:rPr lang="en-US"/>
              <a:pPr>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environment.</a:t>
            </a:r>
          </a:p>
          <a:p>
            <a:r>
              <a:rPr lang="en-US" dirty="0" smtClean="0"/>
              <a:t>Summarize effects again.</a:t>
            </a:r>
          </a:p>
          <a:p>
            <a:r>
              <a:rPr lang="en-US" dirty="0" smtClean="0"/>
              <a:t>For this effect</a:t>
            </a:r>
            <a:r>
              <a:rPr lang="en-US" baseline="0" dirty="0" smtClean="0"/>
              <a:t> and the biological/ human radiation risk hazard, we partner with the Space Rad Analysis Group NASA JSC. </a:t>
            </a:r>
            <a:r>
              <a:rPr lang="en-US" dirty="0" smtClean="0"/>
              <a:t> </a:t>
            </a:r>
          </a:p>
          <a:p>
            <a:endParaRPr lang="en-US" dirty="0" smtClean="0"/>
          </a:p>
          <a:p>
            <a:endParaRPr lang="en-US" dirty="0" smtClean="0"/>
          </a:p>
          <a:p>
            <a:pPr algn="ctr"/>
            <a:r>
              <a:rPr lang="en-US" sz="1200" b="1" i="1" dirty="0" smtClean="0">
                <a:solidFill>
                  <a:srgbClr val="FF7C12"/>
                </a:solidFill>
              </a:rPr>
              <a:t>Definition:</a:t>
            </a:r>
          </a:p>
          <a:p>
            <a:pPr algn="ctr"/>
            <a:r>
              <a:rPr lang="en-US" sz="1200" dirty="0" smtClean="0"/>
              <a:t>Energetic charged particles charged particles such as energetic electrons that are traveling much faster than ambient electrons in the space plasma and have the potential for causing ionizing radiation damage to spacecraft and</a:t>
            </a:r>
            <a:endParaRPr lang="en-US" sz="1200" b="1" i="1" dirty="0" smtClean="0">
              <a:solidFill>
                <a:srgbClr val="FF7C12"/>
              </a:solidFill>
            </a:endParaRP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1600" b="1">
                <a:solidFill>
                  <a:schemeClr val="accent2"/>
                </a:solidFill>
                <a:latin typeface="Arial" charset="0"/>
                <a:ea typeface="ＭＳ Ｐゴシック" charset="0"/>
              </a:defRPr>
            </a:lvl1pPr>
            <a:lvl2pPr marL="744659" indent="-286407">
              <a:defRPr sz="1600" b="1">
                <a:solidFill>
                  <a:schemeClr val="accent2"/>
                </a:solidFill>
                <a:latin typeface="Arial" charset="0"/>
                <a:ea typeface="ＭＳ Ｐゴシック" charset="0"/>
              </a:defRPr>
            </a:lvl2pPr>
            <a:lvl3pPr marL="1145629" indent="-229126">
              <a:defRPr sz="1600" b="1">
                <a:solidFill>
                  <a:schemeClr val="accent2"/>
                </a:solidFill>
                <a:latin typeface="Arial" charset="0"/>
                <a:ea typeface="ＭＳ Ｐゴシック" charset="0"/>
              </a:defRPr>
            </a:lvl3pPr>
            <a:lvl4pPr marL="1603880" indent="-229126">
              <a:defRPr sz="1600" b="1">
                <a:solidFill>
                  <a:schemeClr val="accent2"/>
                </a:solidFill>
                <a:latin typeface="Arial" charset="0"/>
                <a:ea typeface="ＭＳ Ｐゴシック" charset="0"/>
              </a:defRPr>
            </a:lvl4pPr>
            <a:lvl5pPr marL="2062132" indent="-229126">
              <a:defRPr sz="1600" b="1">
                <a:solidFill>
                  <a:schemeClr val="accent2"/>
                </a:solidFill>
                <a:latin typeface="Arial" charset="0"/>
                <a:ea typeface="ＭＳ Ｐゴシック" charset="0"/>
              </a:defRPr>
            </a:lvl5pPr>
            <a:lvl6pPr marL="2520384" indent="-229126" eaLnBrk="0" fontAlgn="base" hangingPunct="0">
              <a:spcBef>
                <a:spcPct val="0"/>
              </a:spcBef>
              <a:spcAft>
                <a:spcPct val="0"/>
              </a:spcAft>
              <a:defRPr sz="1600" b="1">
                <a:solidFill>
                  <a:schemeClr val="accent2"/>
                </a:solidFill>
                <a:latin typeface="Arial" charset="0"/>
                <a:ea typeface="ＭＳ Ｐゴシック" charset="0"/>
              </a:defRPr>
            </a:lvl6pPr>
            <a:lvl7pPr marL="2978635" indent="-229126" eaLnBrk="0" fontAlgn="base" hangingPunct="0">
              <a:spcBef>
                <a:spcPct val="0"/>
              </a:spcBef>
              <a:spcAft>
                <a:spcPct val="0"/>
              </a:spcAft>
              <a:defRPr sz="1600" b="1">
                <a:solidFill>
                  <a:schemeClr val="accent2"/>
                </a:solidFill>
                <a:latin typeface="Arial" charset="0"/>
                <a:ea typeface="ＭＳ Ｐゴシック" charset="0"/>
              </a:defRPr>
            </a:lvl7pPr>
            <a:lvl8pPr marL="3436887" indent="-229126" eaLnBrk="0" fontAlgn="base" hangingPunct="0">
              <a:spcBef>
                <a:spcPct val="0"/>
              </a:spcBef>
              <a:spcAft>
                <a:spcPct val="0"/>
              </a:spcAft>
              <a:defRPr sz="1600" b="1">
                <a:solidFill>
                  <a:schemeClr val="accent2"/>
                </a:solidFill>
                <a:latin typeface="Arial" charset="0"/>
                <a:ea typeface="ＭＳ Ｐゴシック" charset="0"/>
              </a:defRPr>
            </a:lvl8pPr>
            <a:lvl9pPr marL="3895138" indent="-229126" eaLnBrk="0" fontAlgn="base" hangingPunct="0">
              <a:spcBef>
                <a:spcPct val="0"/>
              </a:spcBef>
              <a:spcAft>
                <a:spcPct val="0"/>
              </a:spcAft>
              <a:defRPr sz="1600" b="1">
                <a:solidFill>
                  <a:schemeClr val="accent2"/>
                </a:solidFill>
                <a:latin typeface="Arial" charset="0"/>
                <a:ea typeface="ＭＳ Ｐゴシック" charset="0"/>
              </a:defRPr>
            </a:lvl9pPr>
          </a:lstStyle>
          <a:p>
            <a:fld id="{CDF5EF9A-B828-9045-BD58-629CAB880505}" type="slidenum">
              <a:rPr lang="en-US" sz="1200" b="0">
                <a:solidFill>
                  <a:schemeClr val="tx1"/>
                </a:solidFill>
                <a:latin typeface="Times New Roman" charset="0"/>
              </a:rPr>
              <a:pPr/>
              <a:t>20</a:t>
            </a:fld>
            <a:endParaRPr lang="en-US" sz="1200" b="0">
              <a:solidFill>
                <a:schemeClr val="tx1"/>
              </a:solidFill>
              <a:latin typeface="Times New Roman" charset="0"/>
            </a:endParaRPr>
          </a:p>
        </p:txBody>
      </p:sp>
      <p:sp>
        <p:nvSpPr>
          <p:cNvPr id="8195" name="Rectangle 2"/>
          <p:cNvSpPr>
            <a:spLocks noGrp="1" noRot="1" noChangeAspect="1" noChangeArrowheads="1" noTextEdit="1"/>
          </p:cNvSpPr>
          <p:nvPr>
            <p:ph type="sldImg"/>
          </p:nvPr>
        </p:nvSpPr>
        <p:spPr>
          <a:xfrm>
            <a:off x="1179513" y="695325"/>
            <a:ext cx="4649787" cy="3489325"/>
          </a:xfrm>
          <a:solidFill>
            <a:srgbClr val="FFFFFF"/>
          </a:solidFill>
          <a:ln/>
        </p:spPr>
      </p:sp>
      <p:sp>
        <p:nvSpPr>
          <p:cNvPr id="8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Converting between the two is</a:t>
            </a:r>
            <a:r>
              <a:rPr lang="en-US" baseline="0" dirty="0" smtClean="0"/>
              <a:t> important to know in order to quantify the relative strengths.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is an example</a:t>
            </a:r>
            <a:r>
              <a:rPr lang="en-US" baseline="0" dirty="0" smtClean="0"/>
              <a:t> of an event where the 10 </a:t>
            </a:r>
            <a:r>
              <a:rPr lang="en-US" baseline="0" dirty="0" err="1" smtClean="0"/>
              <a:t>MeV</a:t>
            </a:r>
            <a:r>
              <a:rPr lang="en-US" baseline="0" dirty="0" smtClean="0"/>
              <a:t> limit was met, but not the 100 </a:t>
            </a:r>
            <a:r>
              <a:rPr lang="en-US" baseline="0" dirty="0" err="1" smtClean="0"/>
              <a:t>MeV</a:t>
            </a:r>
            <a:r>
              <a:rPr lang="en-US" baseline="0" dirty="0" smtClean="0"/>
              <a:t>.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SOHO: &gt; 15.8 </a:t>
            </a:r>
            <a:r>
              <a:rPr lang="en-US" dirty="0" err="1" smtClean="0"/>
              <a:t>MeV</a:t>
            </a:r>
            <a:r>
              <a:rPr lang="en-US" dirty="0" smtClean="0"/>
              <a:t> proton channels 0.1 </a:t>
            </a:r>
            <a:r>
              <a:rPr lang="en-US" dirty="0" err="1" smtClean="0"/>
              <a:t>pfu/MeV</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Fluence</a:t>
            </a:r>
            <a:r>
              <a:rPr lang="en-US" dirty="0" smtClean="0"/>
              <a:t> is also important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http://iswa.gsfc.nasa.gov/wiki/index.php/SOHO/Costep_Proton_Flux_-_Forecast</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20120927_2336 2012/09/27 23:36:00 00:34:00 23:57:00 C3.7 </a:t>
            </a:r>
            <a:r>
              <a:rPr lang="nl-NL" dirty="0" smtClean="0">
                <a:solidFill>
                  <a:schemeClr val="tx1"/>
                </a:solidFill>
                <a:hlinkClick r:id="rId3"/>
              </a:rPr>
              <a:t>N09W32</a:t>
            </a:r>
            <a:r>
              <a:rPr lang="nl-NL" dirty="0" smtClean="0">
                <a:solidFill>
                  <a:schemeClr val="tx1"/>
                </a:solidFill>
              </a:rPr>
              <a:t> </a:t>
            </a:r>
            <a:r>
              <a:rPr lang="nl-NL" dirty="0" smtClean="0">
                <a:solidFill>
                  <a:srgbClr val="FF0000"/>
                </a:solidFill>
              </a:rPr>
              <a:t>(</a:t>
            </a:r>
            <a:r>
              <a:rPr lang="nl-NL" dirty="0" smtClean="0"/>
              <a:t> 1577 )  LDE </a:t>
            </a:r>
            <a:r>
              <a:rPr lang="nl-NL" dirty="0" err="1" smtClean="0"/>
              <a:t>longduration</a:t>
            </a:r>
            <a:r>
              <a:rPr lang="nl-NL" baseline="0" dirty="0" smtClean="0"/>
              <a:t> event   N09W32</a:t>
            </a:r>
          </a:p>
          <a:p>
            <a:endParaRPr lang="nl-NL" baseline="0" dirty="0" smtClean="0"/>
          </a:p>
          <a:p>
            <a:r>
              <a:rPr lang="nl-NL" baseline="0" dirty="0" smtClean="0"/>
              <a:t>Earth-</a:t>
            </a:r>
            <a:r>
              <a:rPr lang="nl-NL" baseline="0" dirty="0" err="1" smtClean="0"/>
              <a:t>directed</a:t>
            </a:r>
            <a:r>
              <a:rPr lang="nl-NL" baseline="0" dirty="0" smtClean="0"/>
              <a:t>. </a:t>
            </a:r>
            <a:r>
              <a:rPr lang="nl-NL" baseline="0" dirty="0" err="1" smtClean="0"/>
              <a:t>Hemispheric</a:t>
            </a:r>
            <a:r>
              <a:rPr lang="nl-NL" baseline="0" dirty="0" smtClean="0"/>
              <a:t> wave, </a:t>
            </a:r>
            <a:r>
              <a:rPr lang="nl-NL" baseline="0" dirty="0" err="1" smtClean="0"/>
              <a:t>asymmetric</a:t>
            </a:r>
            <a:r>
              <a:rPr lang="nl-NL" baseline="0" dirty="0" smtClean="0"/>
              <a:t> halo</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418388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SEP event is an</a:t>
            </a:r>
            <a:r>
              <a:rPr lang="en-US" baseline="0" dirty="0" smtClean="0"/>
              <a:t> enhancement in the radiation </a:t>
            </a:r>
            <a:r>
              <a:rPr lang="en-US" baseline="0" dirty="0" err="1" smtClean="0"/>
              <a:t>evironment</a:t>
            </a:r>
            <a:r>
              <a:rPr lang="en-US" baseline="0" dirty="0" smtClean="0"/>
              <a:t>.</a:t>
            </a:r>
          </a:p>
          <a:p>
            <a:r>
              <a:rPr lang="en-US" dirty="0" smtClean="0"/>
              <a:t>Summarize effects again.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July 23</a:t>
            </a:r>
            <a:r>
              <a:rPr lang="en-US" baseline="30000" dirty="0" smtClean="0"/>
              <a:t>rd</a:t>
            </a:r>
            <a:r>
              <a:rPr lang="en-US" baseline="0" dirty="0" smtClean="0"/>
              <a:t> it really put on a show.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extreme</a:t>
            </a:r>
            <a:r>
              <a:rPr lang="en-US" baseline="0" dirty="0" smtClean="0"/>
              <a:t> events…</a:t>
            </a:r>
            <a:endParaRPr lang="en-US" dirty="0" smtClean="0"/>
          </a:p>
          <a:p>
            <a:r>
              <a:rPr lang="en-US" dirty="0" smtClean="0"/>
              <a:t>This suspicious was confirmed</a:t>
            </a:r>
            <a:r>
              <a:rPr lang="en-US" baseline="0" dirty="0" smtClean="0"/>
              <a:t> by the detection of neutron enhancement at 4 stations. Those neutrons are reaction particles from relativistic protons </a:t>
            </a:r>
            <a:endParaRPr lang="en-US" dirty="0" smtClean="0"/>
          </a:p>
          <a:p>
            <a:r>
              <a:rPr lang="en-US" dirty="0" smtClean="0"/>
              <a:t>Add arrows to</a:t>
            </a:r>
            <a:r>
              <a:rPr lang="en-US" baseline="0" dirty="0" smtClean="0"/>
              <a:t> mark stations that observed May 17 GLE – what WAS THE TIME????</a:t>
            </a:r>
          </a:p>
          <a:p>
            <a:r>
              <a:rPr lang="en-US" baseline="0" dirty="0" smtClean="0"/>
              <a:t>Save discussion of GLE events in SC 23 and characteristics of </a:t>
            </a:r>
            <a:r>
              <a:rPr lang="en-US" baseline="0" dirty="0" err="1" smtClean="0"/>
              <a:t>GLEs</a:t>
            </a:r>
            <a:r>
              <a:rPr lang="en-US" baseline="0" dirty="0" smtClean="0"/>
              <a:t> until 2</a:t>
            </a:r>
            <a:r>
              <a:rPr lang="en-US" baseline="30000" dirty="0" smtClean="0"/>
              <a:t>nd</a:t>
            </a:r>
            <a:r>
              <a:rPr lang="en-US" baseline="0" dirty="0" smtClean="0"/>
              <a:t> half of talk. First half should only be observations!</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Clr>
                <a:schemeClr val="accent3"/>
              </a:buClr>
              <a:buFont typeface="Wingdings" charset="2"/>
              <a:buNone/>
            </a:pPr>
            <a:r>
              <a:rPr lang="en-US" sz="1200" dirty="0" smtClean="0"/>
              <a:t>Like I said, these events prompt more questions and</a:t>
            </a:r>
            <a:r>
              <a:rPr lang="en-US" sz="1200" baseline="0" dirty="0" smtClean="0"/>
              <a:t> more questions, so we want to look at all of the extreme events (GLE) and see if any characteristics of the solar part of the storm can tell us about what is happening. And the answer is that while there are trends, it’s not true that strong flare cause </a:t>
            </a:r>
            <a:r>
              <a:rPr lang="en-US" sz="1200" baseline="0" dirty="0" err="1" smtClean="0"/>
              <a:t>GLEs</a:t>
            </a:r>
            <a:r>
              <a:rPr lang="en-US" sz="1200" baseline="0" dirty="0" smtClean="0"/>
              <a:t>, as you saw only M5 cause the May event, it’s not the fastest and biggest </a:t>
            </a:r>
            <a:r>
              <a:rPr lang="en-US" sz="1200" baseline="0" dirty="0" err="1" smtClean="0"/>
              <a:t>CMEs</a:t>
            </a:r>
            <a:r>
              <a:rPr lang="en-US" sz="1200" baseline="0" dirty="0" smtClean="0"/>
              <a:t>.</a:t>
            </a:r>
          </a:p>
          <a:p>
            <a:pPr>
              <a:buClr>
                <a:schemeClr val="accent3"/>
              </a:buClr>
              <a:buFont typeface="Wingdings" charset="2"/>
              <a:buNone/>
            </a:pPr>
            <a:r>
              <a:rPr lang="en-US" sz="1200" baseline="0" dirty="0" smtClean="0"/>
              <a:t>Again I want to emphasize that these are all just speculations because most of the interesting stuff is happening in a region that is not well covered by coronagraphs. </a:t>
            </a:r>
            <a:endParaRPr lang="en-US" sz="1200" dirty="0" smtClean="0"/>
          </a:p>
          <a:p>
            <a:pPr>
              <a:buClr>
                <a:schemeClr val="accent3"/>
              </a:buClr>
              <a:buFont typeface="Wingdings" charset="2"/>
              <a:buNone/>
            </a:pPr>
            <a:r>
              <a:rPr lang="en-US" sz="1200" dirty="0" smtClean="0"/>
              <a:t>End with: And</a:t>
            </a:r>
            <a:r>
              <a:rPr lang="en-US" sz="1200" baseline="0" dirty="0" smtClean="0"/>
              <a:t> so we are motivated to model the acceleration of particles by CME driven shocks in the low corona…</a:t>
            </a:r>
            <a:endParaRPr lang="en-US" sz="1200" dirty="0" smtClean="0"/>
          </a:p>
          <a:p>
            <a:pPr>
              <a:buClr>
                <a:schemeClr val="accent3"/>
              </a:buClr>
              <a:buFont typeface="Wingdings" charset="2"/>
              <a:buChar char="v"/>
            </a:pPr>
            <a:r>
              <a:rPr lang="en-US" sz="1200" dirty="0" smtClean="0"/>
              <a:t>Comparing to previous AR1476 flares: Longer duration, but similar magnitude</a:t>
            </a:r>
          </a:p>
          <a:p>
            <a:pPr>
              <a:buClr>
                <a:schemeClr val="accent3"/>
              </a:buClr>
              <a:buFont typeface="Wingdings" charset="2"/>
              <a:buChar char="v"/>
            </a:pPr>
            <a:endParaRPr lang="en-US" sz="1200" dirty="0" smtClean="0"/>
          </a:p>
          <a:p>
            <a:pPr>
              <a:buClr>
                <a:schemeClr val="accent3"/>
              </a:buClr>
              <a:buFont typeface="Wingdings" charset="2"/>
              <a:buChar char="v"/>
            </a:pPr>
            <a:r>
              <a:rPr lang="en-US" sz="1200" dirty="0" smtClean="0"/>
              <a:t> March 7</a:t>
            </a:r>
            <a:r>
              <a:rPr lang="en-US" sz="1200" baseline="30000" dirty="0" smtClean="0"/>
              <a:t>th</a:t>
            </a:r>
            <a:r>
              <a:rPr lang="en-US" sz="1200" dirty="0" smtClean="0"/>
              <a:t> event: flare and CME weaker, </a:t>
            </a:r>
            <a:r>
              <a:rPr lang="en-US" sz="1200" dirty="0" err="1" smtClean="0"/>
              <a:t>SEPs</a:t>
            </a:r>
            <a:r>
              <a:rPr lang="en-US" sz="1200" dirty="0" smtClean="0"/>
              <a:t> at Earth 20x weaker</a:t>
            </a:r>
          </a:p>
          <a:p>
            <a:pPr>
              <a:buClr>
                <a:schemeClr val="accent3"/>
              </a:buClr>
              <a:buFont typeface="Wingdings" charset="2"/>
              <a:buChar char="v"/>
            </a:pPr>
            <a:r>
              <a:rPr lang="en-US" sz="1200" dirty="0" smtClean="0"/>
              <a:t> Solar Cycle 23 GLE events: no CME in previous 24 hours </a:t>
            </a:r>
            <a:r>
              <a:rPr lang="en-US" sz="1050" dirty="0" smtClean="0"/>
              <a:t>(to generate seed particles)</a:t>
            </a:r>
          </a:p>
          <a:p>
            <a:pPr>
              <a:buClr>
                <a:schemeClr val="accent3"/>
              </a:buClr>
            </a:pPr>
            <a:endParaRPr lang="en-US" sz="900" dirty="0" smtClean="0"/>
          </a:p>
          <a:p>
            <a:pPr>
              <a:buClr>
                <a:schemeClr val="accent3"/>
              </a:buClr>
            </a:pPr>
            <a:r>
              <a:rPr lang="en-US" sz="1200" dirty="0" smtClean="0"/>
              <a:t> What was special about this flare and CME to generate a GLE?</a:t>
            </a:r>
          </a:p>
          <a:p>
            <a:pPr>
              <a:buClr>
                <a:schemeClr val="accent3"/>
              </a:buClr>
              <a:buFont typeface="Wingdings" charset="2"/>
              <a:buChar char="v"/>
            </a:pPr>
            <a:r>
              <a:rPr lang="en-US" sz="1200" dirty="0" smtClean="0"/>
              <a:t> Timing: CME erupted during rise time of flare</a:t>
            </a:r>
          </a:p>
          <a:p>
            <a:pPr>
              <a:buClr>
                <a:schemeClr val="accent3"/>
              </a:buClr>
              <a:buFont typeface="Wingdings" charset="2"/>
              <a:buChar char="v"/>
            </a:pPr>
            <a:r>
              <a:rPr lang="en-US" sz="1200" dirty="0" smtClean="0"/>
              <a:t> Connectivity: AR well connected to Earth</a:t>
            </a:r>
          </a:p>
          <a:p>
            <a:pPr>
              <a:buClr>
                <a:schemeClr val="accent3"/>
              </a:buClr>
              <a:buFont typeface="Wingdings" charset="2"/>
              <a:buChar char="v"/>
            </a:pPr>
            <a:r>
              <a:rPr lang="en-US" sz="1200" dirty="0" smtClean="0"/>
              <a:t> CME speed 1,500 km/</a:t>
            </a:r>
            <a:r>
              <a:rPr lang="en-US" sz="1200" dirty="0" err="1" smtClean="0"/>
              <a:t>s</a:t>
            </a:r>
            <a:r>
              <a:rPr lang="en-US" sz="1200" dirty="0" smtClean="0"/>
              <a:t> sufficient to drive shock in low corona (Evans et al. 2008)  </a:t>
            </a:r>
          </a:p>
          <a:p>
            <a:pPr>
              <a:buClr>
                <a:schemeClr val="accent3"/>
              </a:buClr>
              <a:buFont typeface="Wingdings" charset="2"/>
              <a:buChar char="v"/>
            </a:pPr>
            <a:r>
              <a:rPr lang="en-US" sz="1200" dirty="0" smtClean="0"/>
              <a:t> Must have been very wide CME (to impact STEREO A and Earth)</a:t>
            </a:r>
          </a:p>
          <a:p>
            <a:pPr>
              <a:buClr>
                <a:schemeClr val="accent3"/>
              </a:buClr>
              <a:buFont typeface="Wingdings" charset="2"/>
              <a:buChar char="v"/>
            </a:pPr>
            <a:r>
              <a:rPr lang="en-US" sz="1200" dirty="0" smtClean="0"/>
              <a:t> As is common, they were not </a:t>
            </a:r>
            <a:r>
              <a:rPr lang="en-US" sz="1200" dirty="0" err="1" smtClean="0"/>
              <a:t>geoeffective</a:t>
            </a:r>
            <a:r>
              <a:rPr lang="en-US" sz="1200" dirty="0" smtClean="0"/>
              <a:t> (</a:t>
            </a:r>
            <a:r>
              <a:rPr lang="en-US" sz="1200" dirty="0" err="1" smtClean="0"/>
              <a:t>Kp</a:t>
            </a:r>
            <a:r>
              <a:rPr lang="en-US" sz="1200" dirty="0" smtClean="0"/>
              <a:t> max =4) </a:t>
            </a:r>
          </a:p>
          <a:p>
            <a:pPr>
              <a:buClr>
                <a:schemeClr val="accent3"/>
              </a:buClr>
              <a:buFont typeface="Wingdings" charset="2"/>
              <a:buChar char="v"/>
            </a:pPr>
            <a:r>
              <a:rPr lang="en-US" sz="1200" dirty="0" smtClean="0"/>
              <a:t> Possible Type II radio burst indicates CME driven shock</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20120927_2336 2012/09/27 23:36:00 00:34:00 23:57:00 C3.7 </a:t>
            </a:r>
            <a:r>
              <a:rPr lang="nl-NL" dirty="0" smtClean="0">
                <a:solidFill>
                  <a:schemeClr val="tx1"/>
                </a:solidFill>
                <a:hlinkClick r:id="rId3"/>
              </a:rPr>
              <a:t>N09W32</a:t>
            </a:r>
            <a:r>
              <a:rPr lang="nl-NL" dirty="0" smtClean="0">
                <a:solidFill>
                  <a:schemeClr val="tx1"/>
                </a:solidFill>
              </a:rPr>
              <a:t> </a:t>
            </a:r>
            <a:r>
              <a:rPr lang="nl-NL" dirty="0" smtClean="0">
                <a:solidFill>
                  <a:srgbClr val="FF0000"/>
                </a:solidFill>
              </a:rPr>
              <a:t>(</a:t>
            </a:r>
            <a:r>
              <a:rPr lang="nl-NL" dirty="0" smtClean="0"/>
              <a:t> 1577 )  LDE </a:t>
            </a:r>
            <a:r>
              <a:rPr lang="nl-NL" dirty="0" err="1" smtClean="0"/>
              <a:t>longduration</a:t>
            </a:r>
            <a:r>
              <a:rPr lang="nl-NL" baseline="0" dirty="0" smtClean="0"/>
              <a:t> event   N09W32</a:t>
            </a:r>
          </a:p>
          <a:p>
            <a:endParaRPr lang="nl-NL" baseline="0" dirty="0" smtClean="0"/>
          </a:p>
          <a:p>
            <a:r>
              <a:rPr lang="nl-NL" baseline="0" dirty="0" smtClean="0"/>
              <a:t>Earth-</a:t>
            </a:r>
            <a:r>
              <a:rPr lang="nl-NL" baseline="0" dirty="0" err="1" smtClean="0"/>
              <a:t>directed</a:t>
            </a:r>
            <a:r>
              <a:rPr lang="nl-NL" baseline="0" dirty="0" smtClean="0"/>
              <a:t>. </a:t>
            </a:r>
            <a:r>
              <a:rPr lang="nl-NL" baseline="0" dirty="0" err="1" smtClean="0"/>
              <a:t>Hemispheric</a:t>
            </a:r>
            <a:r>
              <a:rPr lang="nl-NL" baseline="0" dirty="0" smtClean="0"/>
              <a:t> wave, </a:t>
            </a:r>
            <a:r>
              <a:rPr lang="nl-NL" baseline="0" dirty="0" err="1" smtClean="0"/>
              <a:t>asymmetric</a:t>
            </a:r>
            <a:r>
              <a:rPr lang="nl-NL" baseline="0" dirty="0" smtClean="0"/>
              <a:t> halo</a:t>
            </a:r>
          </a:p>
          <a:p>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37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09234072"/>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B30B30-8D55-7C40-BF4A-03B240040181}" type="slidenum">
              <a:rPr lang="en-US"/>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ENLIL</a:t>
            </a:r>
          </a:p>
          <a:p>
            <a:r>
              <a:rPr lang="en-US" dirty="0" smtClean="0"/>
              <a:t>Charged</a:t>
            </a:r>
            <a:r>
              <a:rPr lang="en-US" baseline="0" dirty="0" smtClean="0"/>
              <a:t> particles, when the magnetic field is above some certain threshold, are tied to magnetic field lines. They will propagate along the magnetic field lines.</a:t>
            </a:r>
          </a:p>
          <a:p>
            <a:r>
              <a:rPr lang="en-US" baseline="0" dirty="0" smtClean="0"/>
              <a:t>As we discussed earlier, because the Sun rotates, the interplanetary magnetic field takes a spiral shape in the equatorial plane. Use these lines to see where the </a:t>
            </a:r>
            <a:r>
              <a:rPr lang="en-US" baseline="0" dirty="0" err="1" smtClean="0"/>
              <a:t>soure</a:t>
            </a:r>
            <a:r>
              <a:rPr lang="en-US" baseline="0" dirty="0" smtClean="0"/>
              <a:t> regions can be for these spacecraft. </a:t>
            </a:r>
          </a:p>
          <a:p>
            <a:r>
              <a:rPr lang="en-US" baseline="0" dirty="0" smtClean="0"/>
              <a:t>Just flares/source region connection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particles do not</a:t>
            </a:r>
            <a:r>
              <a:rPr lang="en-US" baseline="0" dirty="0" smtClean="0"/>
              <a:t> easily cross from one magnetic field line to another, it may seem like all SEP events would then be very narrow in longitude.</a:t>
            </a:r>
          </a:p>
          <a:p>
            <a:r>
              <a:rPr lang="en-US" dirty="0" smtClean="0"/>
              <a:t>However,</a:t>
            </a:r>
            <a:r>
              <a:rPr lang="en-US" baseline="0" dirty="0" smtClean="0"/>
              <a:t> a CME can play a role not only in accelerating the particles, but also in distributing them over a wide range of longitudes, as we can see here in this simulation. </a:t>
            </a:r>
            <a:r>
              <a:rPr lang="en-US" baseline="0" dirty="0" err="1" smtClean="0"/>
              <a:t>Sandro</a:t>
            </a:r>
            <a:r>
              <a:rPr lang="en-US" baseline="0" dirty="0" smtClean="0"/>
              <a:t> said how </a:t>
            </a:r>
            <a:r>
              <a:rPr lang="en-US" baseline="0" dirty="0" err="1" smtClean="0"/>
              <a:t>CMEs</a:t>
            </a:r>
            <a:r>
              <a:rPr lang="en-US" baseline="0" dirty="0" smtClean="0"/>
              <a:t> can be greater than 100 in width, so it is possible for the same SEP event to be seen at multiple locations.  </a:t>
            </a:r>
            <a:endParaRPr lang="en-US" dirty="0" smtClean="0"/>
          </a:p>
          <a:p>
            <a:r>
              <a:rPr lang="en-US" dirty="0" smtClean="0"/>
              <a:t>Here is a simulation</a:t>
            </a:r>
            <a:r>
              <a:rPr lang="en-US" baseline="0" dirty="0" smtClean="0"/>
              <a:t> that shows us what that might look like.</a:t>
            </a:r>
          </a:p>
          <a:p>
            <a:r>
              <a:rPr lang="en-US" baseline="0" dirty="0" smtClean="0"/>
              <a:t>So, remember, when there is a </a:t>
            </a:r>
            <a:r>
              <a:rPr lang="en-US" baseline="0" dirty="0" err="1" smtClean="0"/>
              <a:t>cme</a:t>
            </a:r>
            <a:r>
              <a:rPr lang="en-US" baseline="0" dirty="0" smtClean="0"/>
              <a:t>, it can widen the area of the </a:t>
            </a:r>
            <a:r>
              <a:rPr lang="en-US" baseline="0" dirty="0" err="1" smtClean="0"/>
              <a:t>SEPs</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393886B-CBAF-EA4F-A93B-238C810FE7CA}"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91B3FFD-B05F-C84B-850C-B0B42C87B6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060677B8-033C-FA41-A7DC-7E3F96D6954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A959B81-5188-8544-95D0-B98CA8DDE3B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5F83BA82-15AA-3143-A1EA-94BD2E69DEE5}"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F01B3A83-5433-A24B-A1B4-580564C6146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27AD70E-9656-4A46-A1B3-5FCDCB335669}"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21E8C089-BF04-5D4A-9FB5-1D6F5FA394EA}"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BE19180-370F-1047-BB71-4A2DA07D4F77}"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BCF1081-D22D-2047-9CF8-57E24934D496}"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63341DF-B6BA-F34C-AAA1-9959985457E8}"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C74A7B0-C710-284F-85B8-F5EFA031615E}"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401BB21-3DCB-4D49-82AD-7CEA425E87A7}"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BF327469-3190-4049-BC7A-6E4D50A55C51}"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2" descr="CCMC-logo-jpg"/>
          <p:cNvPicPr>
            <a:picLocks noChangeAspect="1" noChangeArrowheads="1"/>
          </p:cNvPicPr>
          <p:nvPr userDrawn="1"/>
        </p:nvPicPr>
        <p:blipFill>
          <a:blip r:embed="rId14"/>
          <a:srcRect/>
          <a:stretch>
            <a:fillRect/>
          </a:stretch>
        </p:blipFill>
        <p:spPr bwMode="auto">
          <a:xfrm>
            <a:off x="76200" y="0"/>
            <a:ext cx="1295400" cy="1058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rtl="0" eaLnBrk="0" fontAlgn="base" hangingPunct="0">
        <a:spcBef>
          <a:spcPct val="0"/>
        </a:spcBef>
        <a:spcAft>
          <a:spcPct val="0"/>
        </a:spcAft>
        <a:defRPr sz="32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chemeClr val="tx2"/>
          </a:solidFill>
          <a:latin typeface="Times New Roman"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3.jpe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video" Target="file://localhost/Users/bjthomps/Documents/Space%20Weather/REDI%202016/AIA_0193_RDIFF_0144_SUM_20120517_0030_m.mpg" TargetMode="External"/><Relationship Id="rId2" Type="http://schemas.openxmlformats.org/officeDocument/2006/relationships/video" Target="file://localhost/Users/bjthomps/Documents/Space%20Weather/REDI%202016/AIA_0193_0144_SUM_20120517_0030_m.mpg"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video" Target="file://localhost/Users/bjthomps/Documents/Space%20Weather/REDI%202016/120517_c2.mpg" TargetMode="External"/><Relationship Id="rId2" Type="http://schemas.openxmlformats.org/officeDocument/2006/relationships/video" Target="file://localhost/Users/bjthomps/Documents/Space%20Weather/REDI%202016/120517_c3.mpg" TargetMode="External"/></Relationships>
</file>

<file path=ppt/slides/_rels/slide17.xml.rels><?xml version="1.0" encoding="UTF-8" standalone="yes"?>
<Relationships xmlns="http://schemas.openxmlformats.org/package/2006/relationships"><Relationship Id="rId1" Type="http://schemas.openxmlformats.org/officeDocument/2006/relationships/video" Target="file://localhost/Users/bjthomps/Documents/Space%20Weather/REDI%202016/sho1-low2.mp4" TargetMode="External"/><Relationship Id="rId2" Type="http://schemas.openxmlformats.org/officeDocument/2006/relationships/slideLayout" Target="../slideLayouts/slideLayout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6.gi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jpeg"/><Relationship Id="rId1" Type="http://schemas.openxmlformats.org/officeDocument/2006/relationships/video" Target="file://localhost/Users/bjthomps/Documents/Space%20Weather/REDI%202016/sho1-low2.mp4" TargetMode="Externa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jpeg"/><Relationship Id="rId5" Type="http://schemas.openxmlformats.org/officeDocument/2006/relationships/image" Target="../media/image30.gif"/><Relationship Id="rId6" Type="http://schemas.openxmlformats.org/officeDocument/2006/relationships/image" Target="../media/image31.gi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video" Target="file://localhost/Users/bjthomps/Documents/Space%20Weather/REDI%202016/20120517_1024_0193.mp4" TargetMode="External"/><Relationship Id="rId2" Type="http://schemas.openxmlformats.org/officeDocument/2006/relationships/slideLayout" Target="../slideLayouts/slideLayout2.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1.png"/><Relationship Id="rId5" Type="http://schemas.openxmlformats.org/officeDocument/2006/relationships/image" Target="../media/image3.jpeg"/><Relationship Id="rId6" Type="http://schemas.openxmlformats.org/officeDocument/2006/relationships/image" Target="../media/image42.png"/><Relationship Id="rId1" Type="http://schemas.openxmlformats.org/officeDocument/2006/relationships/video" Target="file://localhost/Users/bjthomps/Documents/Space%20Weather/REDI%202016/ahead_20120723_euvi_195_512.mpg" TargetMode="Externa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video" Target="file://localhost/Users/bjthomps/Documents/Space%20Weather/REDI%202016/120517_c2.mpg" TargetMode="External"/><Relationship Id="rId2" Type="http://schemas.openxmlformats.org/officeDocument/2006/relationships/video" Target="file://localhost/Users/bjthomps/Documents/Space%20Weather/REDI%202016/120517_c3.m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gi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 name="Picture 7" descr="SunEarth_SW_525022main_FAQ12.jpg"/>
          <p:cNvPicPr>
            <a:picLocks noChangeAspect="1"/>
          </p:cNvPicPr>
          <p:nvPr/>
        </p:nvPicPr>
        <p:blipFill>
          <a:blip r:embed="rId3"/>
          <a:stretch>
            <a:fillRect/>
          </a:stretch>
        </p:blipFill>
        <p:spPr>
          <a:xfrm>
            <a:off x="0" y="1219200"/>
            <a:ext cx="9144000" cy="4574031"/>
          </a:xfrm>
          <a:prstGeom prst="rect">
            <a:avLst/>
          </a:prstGeom>
        </p:spPr>
      </p:pic>
      <p:sp>
        <p:nvSpPr>
          <p:cNvPr id="12" name="Rectangle 11"/>
          <p:cNvSpPr/>
          <p:nvPr/>
        </p:nvSpPr>
        <p:spPr>
          <a:xfrm>
            <a:off x="0" y="0"/>
            <a:ext cx="9144000" cy="1219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3"/>
          <p:cNvSpPr txBox="1">
            <a:spLocks/>
          </p:cNvSpPr>
          <p:nvPr/>
        </p:nvSpPr>
        <p:spPr>
          <a:xfrm>
            <a:off x="1828800" y="1371600"/>
            <a:ext cx="4953000" cy="609600"/>
          </a:xfrm>
          <a:prstGeom prst="rect">
            <a:avLst/>
          </a:prstGeom>
        </p:spPr>
        <p:txBody>
          <a:bodyPr vert="horz" lIns="91440" tIns="45720" rIns="91440" bIns="45720" rtlCol="0">
            <a:noAutofit/>
          </a:bodyPr>
          <a:lstStyle/>
          <a:p>
            <a:pPr marL="512763" marR="0" lvl="0" algn="ctr" defTabSz="457200" rtl="0" eaLnBrk="1" fontAlgn="auto" latinLnBrk="0" hangingPunct="1">
              <a:lnSpc>
                <a:spcPct val="100000"/>
              </a:lnSpc>
              <a:spcBef>
                <a:spcPts val="1920"/>
              </a:spcBef>
              <a:spcAft>
                <a:spcPts val="100"/>
              </a:spcAft>
              <a:buClrTx/>
              <a:buSzTx/>
              <a:tabLst/>
              <a:defRPr/>
            </a:pPr>
            <a:r>
              <a:rPr kumimoji="0" lang="en-US" sz="32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Barbara J. Thompson</a:t>
            </a:r>
            <a:endParaRPr kumimoji="0" lang="en-US" sz="3200" b="1" i="1" u="none" strike="noStrike" kern="1200" cap="none" spc="0" normalizeH="0" noProof="0" dirty="0" smtClean="0">
              <a:ln>
                <a:noFill/>
              </a:ln>
              <a:solidFill>
                <a:schemeClr val="bg1"/>
              </a:solidFill>
              <a:effectLst/>
              <a:uLnTx/>
              <a:uFillTx/>
              <a:latin typeface="Traditional Arabic" pitchFamily="2" charset="0"/>
              <a:ea typeface="Traditional Arabic" pitchFamily="2" charset="0"/>
              <a:cs typeface="Traditional Arabic" pitchFamily="2" charset="0"/>
            </a:endParaRPr>
          </a:p>
        </p:txBody>
      </p:sp>
      <p:sp>
        <p:nvSpPr>
          <p:cNvPr id="10" name="Content Placeholder 23"/>
          <p:cNvSpPr txBox="1">
            <a:spLocks/>
          </p:cNvSpPr>
          <p:nvPr/>
        </p:nvSpPr>
        <p:spPr>
          <a:xfrm>
            <a:off x="-381000" y="304800"/>
            <a:ext cx="9525000" cy="1066800"/>
          </a:xfrm>
          <a:prstGeom prst="rect">
            <a:avLst/>
          </a:prstGeom>
        </p:spPr>
        <p:txBody>
          <a:bodyPr vert="horz" lIns="91440" tIns="45720" rIns="91440" bIns="45720" rtlCol="0">
            <a:noAutofit/>
          </a:bodyPr>
          <a:lstStyle/>
          <a:p>
            <a:pPr marL="512763" marR="0" lvl="0" defTabSz="457200" rtl="0" eaLnBrk="1" fontAlgn="auto" latinLnBrk="0" hangingPunct="1">
              <a:lnSpc>
                <a:spcPct val="100000"/>
              </a:lnSpc>
              <a:spcBef>
                <a:spcPts val="1920"/>
              </a:spcBef>
              <a:spcAft>
                <a:spcPts val="100"/>
              </a:spcAft>
              <a:buClrTx/>
              <a:buSzTx/>
              <a:tabLst/>
              <a:defRPr/>
            </a:pPr>
            <a:r>
              <a:rPr kumimoji="0" lang="en-US" sz="44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Solar Energetic Particles (</a:t>
            </a:r>
            <a:r>
              <a:rPr kumimoji="0" lang="en-US" sz="4400" b="1" i="0" u="none" strike="noStrike" kern="1200" cap="none" spc="0" normalizeH="0" baseline="0" noProof="0" dirty="0" err="1" smtClean="0">
                <a:ln>
                  <a:noFill/>
                </a:ln>
                <a:solidFill>
                  <a:schemeClr val="bg1"/>
                </a:solidFill>
                <a:effectLst/>
                <a:uLnTx/>
                <a:uFillTx/>
                <a:latin typeface="Traditional Arabic" pitchFamily="2" charset="0"/>
                <a:ea typeface="Traditional Arabic" pitchFamily="2" charset="0"/>
                <a:cs typeface="Traditional Arabic" pitchFamily="2" charset="0"/>
              </a:rPr>
              <a:t>SEPs</a:t>
            </a:r>
            <a:r>
              <a:rPr kumimoji="0" lang="en-US" sz="44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a:t>
            </a:r>
          </a:p>
        </p:txBody>
      </p:sp>
      <p:sp>
        <p:nvSpPr>
          <p:cNvPr id="7" name="Content Placeholder 23"/>
          <p:cNvSpPr txBox="1">
            <a:spLocks/>
          </p:cNvSpPr>
          <p:nvPr/>
        </p:nvSpPr>
        <p:spPr>
          <a:xfrm>
            <a:off x="4724400" y="3505200"/>
            <a:ext cx="4191000" cy="2362200"/>
          </a:xfrm>
          <a:prstGeom prst="rect">
            <a:avLst/>
          </a:prstGeom>
        </p:spPr>
        <p:txBody>
          <a:bodyPr vert="horz" lIns="91440" tIns="45720" rIns="91440" bIns="45720" rtlCol="0">
            <a:noAutofit/>
          </a:bodyPr>
          <a:lstStyle/>
          <a:p>
            <a:pPr marL="512763" marR="0" lvl="0" indent="-512763" algn="r" defTabSz="457200" rtl="0" eaLnBrk="1" fontAlgn="auto" latinLnBrk="0" hangingPunct="1">
              <a:lnSpc>
                <a:spcPct val="100000"/>
              </a:lnSpc>
              <a:spcBef>
                <a:spcPts val="1920"/>
              </a:spcBef>
              <a:spcAft>
                <a:spcPts val="100"/>
              </a:spcAft>
              <a:buClrTx/>
              <a:buSzTx/>
              <a:tabLst/>
              <a:defRPr/>
            </a:pPr>
            <a:r>
              <a:rPr kumimoji="0" lang="en-US" sz="28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rPr>
              <a:t>Goals: </a:t>
            </a:r>
            <a:r>
              <a:rPr lang="en-US" sz="2800" b="1" dirty="0" smtClean="0">
                <a:solidFill>
                  <a:schemeClr val="bg1"/>
                </a:solidFill>
                <a:latin typeface="Traditional Arabic" pitchFamily="2" charset="0"/>
                <a:ea typeface="Traditional Arabic" pitchFamily="2" charset="0"/>
                <a:cs typeface="Traditional Arabic" pitchFamily="2" charset="0"/>
              </a:rPr>
              <a:t>identify </a:t>
            </a:r>
            <a:r>
              <a:rPr lang="en-US" sz="2800" b="1" dirty="0" err="1" smtClean="0">
                <a:solidFill>
                  <a:schemeClr val="bg1"/>
                </a:solidFill>
                <a:latin typeface="Traditional Arabic" pitchFamily="2" charset="0"/>
                <a:ea typeface="Traditional Arabic" pitchFamily="2" charset="0"/>
                <a:cs typeface="Traditional Arabic" pitchFamily="2" charset="0"/>
              </a:rPr>
              <a:t>SEPs</a:t>
            </a:r>
            <a:r>
              <a:rPr lang="en-US" sz="2800" b="1" dirty="0" smtClean="0">
                <a:solidFill>
                  <a:schemeClr val="bg1"/>
                </a:solidFill>
                <a:latin typeface="Traditional Arabic" pitchFamily="2" charset="0"/>
                <a:ea typeface="Traditional Arabic" pitchFamily="2" charset="0"/>
                <a:cs typeface="Traditional Arabic" pitchFamily="2" charset="0"/>
              </a:rPr>
              <a:t> in data, connect to drivers, identify characteristics of </a:t>
            </a:r>
            <a:r>
              <a:rPr lang="en-US" sz="2800" b="1" dirty="0" err="1" smtClean="0">
                <a:solidFill>
                  <a:schemeClr val="bg1"/>
                </a:solidFill>
                <a:latin typeface="Traditional Arabic" pitchFamily="2" charset="0"/>
                <a:ea typeface="Traditional Arabic" pitchFamily="2" charset="0"/>
                <a:cs typeface="Traditional Arabic" pitchFamily="2" charset="0"/>
              </a:rPr>
              <a:t>SEPs</a:t>
            </a:r>
            <a:r>
              <a:rPr lang="en-US" sz="2800" b="1" dirty="0" smtClean="0">
                <a:solidFill>
                  <a:schemeClr val="bg1"/>
                </a:solidFill>
                <a:latin typeface="Traditional Arabic" pitchFamily="2" charset="0"/>
                <a:ea typeface="Traditional Arabic" pitchFamily="2" charset="0"/>
                <a:cs typeface="Traditional Arabic" pitchFamily="2" charset="0"/>
              </a:rPr>
              <a:t> </a:t>
            </a:r>
            <a:endParaRPr kumimoji="0" lang="en-US" sz="2800" b="1" i="0" u="none" strike="noStrike" kern="1200" cap="none" spc="0" normalizeH="0" baseline="0" noProof="0" dirty="0" smtClean="0">
              <a:ln>
                <a:noFill/>
              </a:ln>
              <a:solidFill>
                <a:schemeClr val="bg1"/>
              </a:solidFill>
              <a:effectLst/>
              <a:uLnTx/>
              <a:uFillTx/>
              <a:latin typeface="Traditional Arabic" pitchFamily="2" charset="0"/>
              <a:ea typeface="Traditional Arabic" pitchFamily="2" charset="0"/>
              <a:cs typeface="Traditional Arabic" pitchFamily="2" charset="0"/>
            </a:endParaRPr>
          </a:p>
        </p:txBody>
      </p:sp>
      <p:sp>
        <p:nvSpPr>
          <p:cNvPr id="9" name="Rectangle 8"/>
          <p:cNvSpPr/>
          <p:nvPr/>
        </p:nvSpPr>
        <p:spPr>
          <a:xfrm>
            <a:off x="0" y="6043936"/>
            <a:ext cx="9144000" cy="461665"/>
          </a:xfrm>
          <a:prstGeom prst="rect">
            <a:avLst/>
          </a:prstGeom>
        </p:spPr>
        <p:txBody>
          <a:bodyPr wrap="square">
            <a:spAutoFit/>
          </a:bodyPr>
          <a:lstStyle/>
          <a:p>
            <a:pPr marL="512763" lvl="0" algn="r" defTabSz="457200" fontAlgn="auto">
              <a:spcBef>
                <a:spcPts val="1920"/>
              </a:spcBef>
              <a:spcAft>
                <a:spcPts val="100"/>
              </a:spcAft>
              <a:defRPr/>
            </a:pPr>
            <a:r>
              <a:rPr lang="en-US" b="1" dirty="0" smtClean="0">
                <a:solidFill>
                  <a:schemeClr val="bg1"/>
                </a:solidFill>
                <a:latin typeface="Traditional Arabic" pitchFamily="2" charset="0"/>
                <a:ea typeface="Traditional Arabic" pitchFamily="2" charset="0"/>
                <a:cs typeface="Traditional Arabic" pitchFamily="2" charset="0"/>
              </a:rPr>
              <a:t>June 7, 2016								SW REDI Boot Camp</a:t>
            </a:r>
          </a:p>
        </p:txBody>
      </p:sp>
      <p:sp>
        <p:nvSpPr>
          <p:cNvPr id="2" name="TextBox 1"/>
          <p:cNvSpPr txBox="1"/>
          <p:nvPr/>
        </p:nvSpPr>
        <p:spPr>
          <a:xfrm>
            <a:off x="152400" y="5029200"/>
            <a:ext cx="4774414" cy="830997"/>
          </a:xfrm>
          <a:prstGeom prst="rect">
            <a:avLst/>
          </a:prstGeom>
          <a:noFill/>
        </p:spPr>
        <p:txBody>
          <a:bodyPr wrap="none" rtlCol="0">
            <a:spAutoFit/>
          </a:bodyPr>
          <a:lstStyle/>
          <a:p>
            <a:r>
              <a:rPr lang="en-US" dirty="0" smtClean="0">
                <a:solidFill>
                  <a:schemeClr val="bg1"/>
                </a:solidFill>
              </a:rPr>
              <a:t>Acknowledgements: Rebekah Evans, </a:t>
            </a:r>
          </a:p>
          <a:p>
            <a:r>
              <a:rPr lang="en-US" dirty="0" smtClean="0">
                <a:solidFill>
                  <a:schemeClr val="bg1"/>
                </a:solidFill>
              </a:rPr>
              <a:t>Leila Mays, Yihua Zheng</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7" name="TextBox 6"/>
          <p:cNvSpPr txBox="1"/>
          <p:nvPr/>
        </p:nvSpPr>
        <p:spPr>
          <a:xfrm>
            <a:off x="762000" y="3796605"/>
            <a:ext cx="3657600" cy="1384995"/>
          </a:xfrm>
          <a:prstGeom prst="rect">
            <a:avLst/>
          </a:prstGeom>
          <a:noFill/>
        </p:spPr>
        <p:txBody>
          <a:bodyPr wrap="square" rtlCol="0">
            <a:spAutoFit/>
          </a:bodyPr>
          <a:lstStyle/>
          <a:p>
            <a:r>
              <a:rPr lang="en-US" sz="2800" dirty="0" smtClean="0">
                <a:solidFill>
                  <a:schemeClr val="bg1"/>
                </a:solidFill>
                <a:latin typeface="Helvetica"/>
                <a:cs typeface="Helvetica"/>
              </a:rPr>
              <a:t>Magnetic field lines are </a:t>
            </a:r>
            <a:r>
              <a:rPr lang="en-US" sz="2800" smtClean="0">
                <a:solidFill>
                  <a:schemeClr val="bg1"/>
                </a:solidFill>
                <a:latin typeface="Helvetica"/>
                <a:cs typeface="Helvetica"/>
              </a:rPr>
              <a:t>the road </a:t>
            </a:r>
            <a:r>
              <a:rPr lang="en-US" sz="2800" dirty="0" smtClean="0">
                <a:solidFill>
                  <a:schemeClr val="bg1"/>
                </a:solidFill>
                <a:latin typeface="Helvetica"/>
                <a:cs typeface="Helvetica"/>
              </a:rPr>
              <a:t>for charged particles</a:t>
            </a:r>
            <a:endParaRPr lang="en-US" sz="2800" dirty="0">
              <a:solidFill>
                <a:schemeClr val="bg1"/>
              </a:solidFill>
              <a:latin typeface="Helvetica"/>
              <a:cs typeface="Helvetica"/>
            </a:endParaRPr>
          </a:p>
        </p:txBody>
      </p:sp>
      <p:sp>
        <p:nvSpPr>
          <p:cNvPr id="5"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Wide </a:t>
            </a:r>
            <a:r>
              <a:rPr lang="en-US" sz="3000" b="1" kern="0" dirty="0" smtClean="0">
                <a:solidFill>
                  <a:srgbClr val="9BBB59"/>
                </a:solidFill>
                <a:latin typeface="Arial"/>
                <a:cs typeface="Arial"/>
              </a:rPr>
              <a:t>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8" name="Picture 7"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4" descr="02apr1b2a-v6"/>
          <p:cNvPicPr>
            <a:picLocks noChangeAspect="1" noChangeArrowheads="1"/>
          </p:cNvPicPr>
          <p:nvPr/>
        </p:nvPicPr>
        <p:blipFill>
          <a:blip r:embed="rId3"/>
          <a:srcRect/>
          <a:stretch>
            <a:fillRect/>
          </a:stretch>
        </p:blipFill>
        <p:spPr bwMode="auto">
          <a:xfrm>
            <a:off x="487422" y="1409700"/>
            <a:ext cx="7772400" cy="4762500"/>
          </a:xfrm>
          <a:prstGeom prst="rect">
            <a:avLst/>
          </a:prstGeom>
          <a:noFill/>
          <a:ln w="9525">
            <a:noFill/>
            <a:miter lim="800000"/>
            <a:headEnd/>
            <a:tailEnd/>
          </a:ln>
        </p:spPr>
      </p:pic>
      <p:sp>
        <p:nvSpPr>
          <p:cNvPr id="4" name="Right Arrow 3"/>
          <p:cNvSpPr/>
          <p:nvPr/>
        </p:nvSpPr>
        <p:spPr>
          <a:xfrm rot="18537607">
            <a:off x="2382524" y="4509164"/>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6595566">
            <a:off x="5223470" y="5470965"/>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3318890">
            <a:off x="7510105" y="4177626"/>
            <a:ext cx="2209800" cy="519264"/>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err="1" smtClean="0">
                <a:solidFill>
                  <a:srgbClr val="9BBB59"/>
                </a:solidFill>
                <a:latin typeface="Arial"/>
                <a:cs typeface="Arial"/>
              </a:rPr>
              <a:t>Wide </a:t>
            </a:r>
            <a:r>
              <a:rPr lang="en-US" sz="3000" b="1" kern="0" dirty="0" smtClean="0">
                <a:solidFill>
                  <a:srgbClr val="9BBB59"/>
                </a:solidFill>
                <a:latin typeface="Arial"/>
                <a:cs typeface="Arial"/>
              </a:rPr>
              <a:t>Longitudinal Extent of SEP Events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0" name="Picture 9"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ane_lario_2006.jpg"/>
          <p:cNvPicPr>
            <a:picLocks noChangeAspect="1"/>
          </p:cNvPicPr>
          <p:nvPr/>
        </p:nvPicPr>
        <p:blipFill>
          <a:blip r:embed="rId2"/>
          <a:stretch>
            <a:fillRect/>
          </a:stretch>
        </p:blipFill>
        <p:spPr>
          <a:xfrm>
            <a:off x="980310" y="1143000"/>
            <a:ext cx="7096890" cy="5486400"/>
          </a:xfrm>
          <a:prstGeom prst="rect">
            <a:avLst/>
          </a:prstGeom>
        </p:spPr>
      </p:pic>
      <p:sp>
        <p:nvSpPr>
          <p:cNvPr id="3" name="TextBox 2"/>
          <p:cNvSpPr txBox="1"/>
          <p:nvPr/>
        </p:nvSpPr>
        <p:spPr>
          <a:xfrm>
            <a:off x="228600" y="6396335"/>
            <a:ext cx="2646277" cy="461665"/>
          </a:xfrm>
          <a:prstGeom prst="rect">
            <a:avLst/>
          </a:prstGeom>
          <a:noFill/>
        </p:spPr>
        <p:txBody>
          <a:bodyPr wrap="none" rtlCol="0">
            <a:spAutoFit/>
          </a:bodyPr>
          <a:lstStyle/>
          <a:p>
            <a:r>
              <a:rPr lang="en-US"/>
              <a:t>Lario &amp; Cane, 2006</a:t>
            </a:r>
          </a:p>
        </p:txBody>
      </p:sp>
      <p:sp>
        <p:nvSpPr>
          <p:cNvPr id="4" name="TextBox 3"/>
          <p:cNvSpPr txBox="1"/>
          <p:nvPr/>
        </p:nvSpPr>
        <p:spPr>
          <a:xfrm>
            <a:off x="1524000" y="0"/>
            <a:ext cx="7086600" cy="954107"/>
          </a:xfrm>
          <a:prstGeom prst="rect">
            <a:avLst/>
          </a:prstGeom>
          <a:noFill/>
        </p:spPr>
        <p:txBody>
          <a:bodyPr wrap="square" rtlCol="0">
            <a:spAutoFit/>
          </a:bodyPr>
          <a:lstStyle/>
          <a:p>
            <a:pPr algn="ctr"/>
            <a:r>
              <a:rPr lang="en-US" sz="2800" b="1" i="1" dirty="0" smtClean="0">
                <a:solidFill>
                  <a:srgbClr val="FF7C12"/>
                </a:solidFill>
              </a:rPr>
              <a:t>Recognizing profile shapes of SEP flux and associating it with the source/driver</a:t>
            </a:r>
            <a:endParaRPr lang="en-US" sz="2000" b="1" i="1" dirty="0">
              <a:solidFill>
                <a:srgbClr val="FF7C1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2012_05_17_03_00_00_LASCO_C3__LASCO_C2__AIA_304.png"/>
          <p:cNvPicPr>
            <a:picLocks noChangeAspect="1"/>
          </p:cNvPicPr>
          <p:nvPr/>
        </p:nvPicPr>
        <p:blipFill>
          <a:blip r:embed="rId3"/>
          <a:stretch>
            <a:fillRect/>
          </a:stretch>
        </p:blipFill>
        <p:spPr>
          <a:xfrm>
            <a:off x="1495137" y="2042160"/>
            <a:ext cx="8791863" cy="5120640"/>
          </a:xfrm>
          <a:prstGeom prst="rect">
            <a:avLst/>
          </a:prstGeom>
        </p:spPr>
      </p:pic>
      <p:sp>
        <p:nvSpPr>
          <p:cNvPr id="9" name="Rectangle 2"/>
          <p:cNvSpPr txBox="1">
            <a:spLocks noChangeArrowheads="1"/>
          </p:cNvSpPr>
          <p:nvPr/>
        </p:nvSpPr>
        <p:spPr bwMode="auto">
          <a:xfrm>
            <a:off x="152400" y="-762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9BBB59"/>
                </a:solidFill>
                <a:latin typeface="Arial"/>
                <a:cs typeface="Arial"/>
              </a:rPr>
              <a:t>PARTICLE SNOW!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rgbClr val="9BBB59"/>
                </a:solidFill>
                <a:effectLst/>
                <a:uLnTx/>
                <a:uFillTx/>
                <a:latin typeface="Arial"/>
                <a:ea typeface="ＭＳ Ｐゴシック" charset="-128"/>
                <a:cs typeface="Arial"/>
              </a:rPr>
              <a:t>Imagers</a:t>
            </a:r>
            <a:r>
              <a:rPr kumimoji="0" lang="en-US" b="1" i="0" u="none" strike="noStrike" kern="0" cap="none" spc="0" normalizeH="0" noProof="0" dirty="0" smtClean="0">
                <a:ln>
                  <a:noFill/>
                </a:ln>
                <a:solidFill>
                  <a:srgbClr val="9BBB59"/>
                </a:solidFill>
                <a:effectLst/>
                <a:uLnTx/>
                <a:uFillTx/>
                <a:latin typeface="Arial"/>
                <a:ea typeface="ＭＳ Ｐゴシック" charset="-128"/>
                <a:cs typeface="Arial"/>
              </a:rPr>
              <a:t> can act as </a:t>
            </a:r>
            <a:r>
              <a:rPr kumimoji="0" lang="en-US" b="1" i="0" u="none" strike="noStrike" kern="0" cap="none" spc="0" normalizeH="0" baseline="0" noProof="0" dirty="0" smtClean="0">
                <a:ln>
                  <a:noFill/>
                </a:ln>
                <a:solidFill>
                  <a:srgbClr val="9BBB59"/>
                </a:solidFill>
                <a:effectLst/>
                <a:uLnTx/>
                <a:uFillTx/>
                <a:latin typeface="Arial"/>
                <a:ea typeface="ＭＳ Ｐゴシック" charset="-128"/>
                <a:cs typeface="Arial"/>
              </a:rPr>
              <a:t>particle detectors </a:t>
            </a:r>
            <a:endParaRPr kumimoji="0" lang="en-US"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0" name="Picture 9" descr="SWC_logo_white.jpg"/>
          <p:cNvPicPr>
            <a:picLocks noChangeAspect="1"/>
          </p:cNvPicPr>
          <p:nvPr/>
        </p:nvPicPr>
        <p:blipFill>
          <a:blip r:embed="rId4"/>
          <a:stretch>
            <a:fillRect/>
          </a:stretch>
        </p:blipFill>
        <p:spPr>
          <a:xfrm>
            <a:off x="8001000" y="60960"/>
            <a:ext cx="1012546" cy="1005840"/>
          </a:xfrm>
          <a:prstGeom prst="rect">
            <a:avLst/>
          </a:prstGeom>
        </p:spPr>
      </p:pic>
      <p:pic>
        <p:nvPicPr>
          <p:cNvPr id="12" name="Picture 11" descr="2012_05_17_02_00_00_AIA_131__LASCO_C2.png"/>
          <p:cNvPicPr>
            <a:picLocks noChangeAspect="1"/>
          </p:cNvPicPr>
          <p:nvPr/>
        </p:nvPicPr>
        <p:blipFill>
          <a:blip r:embed="rId5"/>
          <a:stretch>
            <a:fillRect/>
          </a:stretch>
        </p:blipFill>
        <p:spPr>
          <a:xfrm>
            <a:off x="0" y="1219200"/>
            <a:ext cx="4709927" cy="2743200"/>
          </a:xfrm>
          <a:prstGeom prst="rect">
            <a:avLst/>
          </a:prstGeom>
        </p:spPr>
      </p:pic>
      <p:sp>
        <p:nvSpPr>
          <p:cNvPr id="13" name="TextBox 12"/>
          <p:cNvSpPr txBox="1"/>
          <p:nvPr/>
        </p:nvSpPr>
        <p:spPr>
          <a:xfrm>
            <a:off x="609600" y="3352800"/>
            <a:ext cx="3689870" cy="646331"/>
          </a:xfrm>
          <a:prstGeom prst="rect">
            <a:avLst/>
          </a:prstGeom>
          <a:noFill/>
        </p:spPr>
        <p:txBody>
          <a:bodyPr wrap="none" rtlCol="0">
            <a:spAutoFit/>
          </a:bodyPr>
          <a:lstStyle/>
          <a:p>
            <a:pPr algn="ctr"/>
            <a:r>
              <a:rPr lang="en-US" sz="1800" i="1" dirty="0" smtClean="0">
                <a:solidFill>
                  <a:schemeClr val="bg1"/>
                </a:solidFill>
              </a:rPr>
              <a:t>SDO AIA 131 Å + SOHO/LASCO C2</a:t>
            </a:r>
          </a:p>
          <a:p>
            <a:pPr algn="ctr"/>
            <a:r>
              <a:rPr lang="en-US" sz="1800" i="1" dirty="0" smtClean="0">
                <a:solidFill>
                  <a:schemeClr val="bg1"/>
                </a:solidFill>
              </a:rPr>
              <a:t>May 17 02:00 UT</a:t>
            </a:r>
            <a:endParaRPr lang="en-US" sz="1800" i="1" dirty="0">
              <a:solidFill>
                <a:schemeClr val="bg1"/>
              </a:solidFill>
            </a:endParaRPr>
          </a:p>
        </p:txBody>
      </p:sp>
      <p:sp>
        <p:nvSpPr>
          <p:cNvPr id="14" name="TextBox 13"/>
          <p:cNvSpPr txBox="1"/>
          <p:nvPr/>
        </p:nvSpPr>
        <p:spPr>
          <a:xfrm>
            <a:off x="5257800" y="6211669"/>
            <a:ext cx="1958739" cy="646331"/>
          </a:xfrm>
          <a:prstGeom prst="rect">
            <a:avLst/>
          </a:prstGeom>
          <a:noFill/>
        </p:spPr>
        <p:txBody>
          <a:bodyPr wrap="none" rtlCol="0">
            <a:spAutoFit/>
          </a:bodyPr>
          <a:lstStyle/>
          <a:p>
            <a:pPr algn="ctr"/>
            <a:r>
              <a:rPr lang="en-US" sz="1800" i="1" dirty="0" smtClean="0">
                <a:solidFill>
                  <a:schemeClr val="bg1"/>
                </a:solidFill>
              </a:rPr>
              <a:t>SOHO/LASCO C3</a:t>
            </a:r>
          </a:p>
          <a:p>
            <a:pPr algn="ctr"/>
            <a:r>
              <a:rPr lang="en-US" sz="1800" i="1" dirty="0" smtClean="0">
                <a:solidFill>
                  <a:schemeClr val="bg1"/>
                </a:solidFill>
              </a:rPr>
              <a:t>May 17 03:00 UT</a:t>
            </a:r>
            <a:endParaRPr lang="en-US" sz="1800" i="1" dirty="0">
              <a:solidFill>
                <a:schemeClr val="bg1"/>
              </a:solidFill>
            </a:endParaRPr>
          </a:p>
        </p:txBody>
      </p:sp>
      <p:sp>
        <p:nvSpPr>
          <p:cNvPr id="17" name="Curved Down Arrow 16"/>
          <p:cNvSpPr/>
          <p:nvPr/>
        </p:nvSpPr>
        <p:spPr>
          <a:xfrm rot="1777672">
            <a:off x="3271316" y="2188715"/>
            <a:ext cx="4211159" cy="1092352"/>
          </a:xfrm>
          <a:prstGeom prst="curvedDown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3"/>
                </a:solidFill>
              </a:rPr>
              <a:t>One hour later</a:t>
            </a:r>
            <a:endParaRPr lang="en-US" b="1" dirty="0">
              <a:solidFill>
                <a:schemeClr val="accent3"/>
              </a:solidFill>
            </a:endParaRPr>
          </a:p>
        </p:txBody>
      </p:sp>
      <p:sp>
        <p:nvSpPr>
          <p:cNvPr id="19" name="TextBox 18"/>
          <p:cNvSpPr txBox="1"/>
          <p:nvPr/>
        </p:nvSpPr>
        <p:spPr>
          <a:xfrm>
            <a:off x="762000" y="1219200"/>
            <a:ext cx="3469820" cy="461665"/>
          </a:xfrm>
          <a:prstGeom prst="rect">
            <a:avLst/>
          </a:prstGeom>
          <a:noFill/>
        </p:spPr>
        <p:txBody>
          <a:bodyPr wrap="none" rtlCol="0">
            <a:spAutoFit/>
          </a:bodyPr>
          <a:lstStyle/>
          <a:p>
            <a:r>
              <a:rPr lang="en-US" i="1" dirty="0" smtClean="0">
                <a:solidFill>
                  <a:schemeClr val="bg1"/>
                </a:solidFill>
              </a:rPr>
              <a:t>Flare peaked at 01:47 UT</a:t>
            </a:r>
            <a:endParaRPr lang="en-US" i="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447800" y="0"/>
            <a:ext cx="6096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200" b="1" kern="0" dirty="0" smtClean="0">
                <a:solidFill>
                  <a:srgbClr val="9BBB59"/>
                </a:solidFill>
                <a:latin typeface="Arial"/>
                <a:cs typeface="Arial"/>
              </a:rPr>
              <a:t>For Earth – Best Connection is 45-60 degree west</a:t>
            </a:r>
            <a:endParaRPr kumimoji="0" lang="en-US" sz="2200" b="1" i="0" u="none" strike="noStrike" kern="0" cap="none" spc="0" normalizeH="0" baseline="0" noProof="0" dirty="0">
              <a:ln>
                <a:noFill/>
              </a:ln>
              <a:solidFill>
                <a:srgbClr val="9BBB59"/>
              </a:solidFill>
              <a:effectLst/>
              <a:uLnTx/>
              <a:uFillTx/>
              <a:latin typeface="Arial"/>
              <a:cs typeface="Arial"/>
            </a:endParaRPr>
          </a:p>
        </p:txBody>
      </p:sp>
      <p:sp>
        <p:nvSpPr>
          <p:cNvPr id="5" name="Rectangle 4"/>
          <p:cNvSpPr/>
          <p:nvPr/>
        </p:nvSpPr>
        <p:spPr>
          <a:xfrm>
            <a:off x="533400" y="5257800"/>
            <a:ext cx="3505200" cy="830997"/>
          </a:xfrm>
          <a:prstGeom prst="rect">
            <a:avLst/>
          </a:prstGeom>
        </p:spPr>
        <p:txBody>
          <a:bodyPr wrap="square">
            <a:spAutoFit/>
          </a:bodyPr>
          <a:lstStyle/>
          <a:p>
            <a:r>
              <a:rPr lang="en-US" i="1" dirty="0" smtClean="0"/>
              <a:t>Energetic proton fluxes </a:t>
            </a:r>
          </a:p>
          <a:p>
            <a:r>
              <a:rPr lang="en-US" i="1" dirty="0" smtClean="0"/>
              <a:t>elevated for &gt;12 hours</a:t>
            </a:r>
            <a:endParaRPr lang="en-US" i="1" dirty="0"/>
          </a:p>
        </p:txBody>
      </p:sp>
      <p:pic>
        <p:nvPicPr>
          <p:cNvPr id="8" name="Picture 7" descr="AR1476-GLE-SEPsAtGOES.png"/>
          <p:cNvPicPr>
            <a:picLocks noChangeAspect="1"/>
          </p:cNvPicPr>
          <p:nvPr/>
        </p:nvPicPr>
        <p:blipFill>
          <a:blip r:embed="rId3"/>
          <a:stretch>
            <a:fillRect/>
          </a:stretch>
        </p:blipFill>
        <p:spPr>
          <a:xfrm>
            <a:off x="381000" y="1295400"/>
            <a:ext cx="6002728" cy="3657600"/>
          </a:xfrm>
          <a:prstGeom prst="rect">
            <a:avLst/>
          </a:prstGeom>
        </p:spPr>
      </p:pic>
      <p:pic>
        <p:nvPicPr>
          <p:cNvPr id="7" name="Picture 6" descr="2012_05_17_01_55_35_AIA_131.png"/>
          <p:cNvPicPr>
            <a:picLocks noChangeAspect="1"/>
          </p:cNvPicPr>
          <p:nvPr/>
        </p:nvPicPr>
        <p:blipFill>
          <a:blip r:embed="rId4"/>
          <a:stretch>
            <a:fillRect/>
          </a:stretch>
        </p:blipFill>
        <p:spPr>
          <a:xfrm>
            <a:off x="4191000" y="2895600"/>
            <a:ext cx="5397109" cy="3657600"/>
          </a:xfrm>
          <a:prstGeom prst="rect">
            <a:avLst/>
          </a:prstGeom>
        </p:spPr>
      </p:pic>
      <p:sp>
        <p:nvSpPr>
          <p:cNvPr id="10" name="TextBox 9"/>
          <p:cNvSpPr txBox="1"/>
          <p:nvPr/>
        </p:nvSpPr>
        <p:spPr>
          <a:xfrm>
            <a:off x="6096000" y="6096000"/>
            <a:ext cx="1706492" cy="369332"/>
          </a:xfrm>
          <a:prstGeom prst="rect">
            <a:avLst/>
          </a:prstGeom>
          <a:noFill/>
        </p:spPr>
        <p:txBody>
          <a:bodyPr wrap="none" rtlCol="0">
            <a:spAutoFit/>
          </a:bodyPr>
          <a:lstStyle/>
          <a:p>
            <a:r>
              <a:rPr lang="en-US" sz="1800" i="1" dirty="0" smtClean="0">
                <a:solidFill>
                  <a:schemeClr val="bg1"/>
                </a:solidFill>
              </a:rPr>
              <a:t>SDO AIA 131 Å</a:t>
            </a:r>
            <a:endParaRPr lang="en-US" sz="1800" i="1" dirty="0">
              <a:solidFill>
                <a:schemeClr val="bg1"/>
              </a:solidFill>
            </a:endParaRPr>
          </a:p>
        </p:txBody>
      </p:sp>
      <p:sp>
        <p:nvSpPr>
          <p:cNvPr id="11" name="Rectangle 10"/>
          <p:cNvSpPr/>
          <p:nvPr/>
        </p:nvSpPr>
        <p:spPr>
          <a:xfrm>
            <a:off x="2362200" y="1600200"/>
            <a:ext cx="1398640" cy="830997"/>
          </a:xfrm>
          <a:prstGeom prst="rect">
            <a:avLst/>
          </a:prstGeom>
        </p:spPr>
        <p:txBody>
          <a:bodyPr wrap="none">
            <a:spAutoFit/>
          </a:bodyPr>
          <a:lstStyle/>
          <a:p>
            <a:r>
              <a:rPr lang="en-US" dirty="0" smtClean="0"/>
              <a:t>GOES-13</a:t>
            </a:r>
          </a:p>
          <a:p>
            <a:r>
              <a:rPr lang="en-US" dirty="0" smtClean="0"/>
              <a:t>01:55 UT</a:t>
            </a:r>
            <a:endParaRPr lang="en-US" dirty="0"/>
          </a:p>
        </p:txBody>
      </p:sp>
      <p:sp>
        <p:nvSpPr>
          <p:cNvPr id="12" name="Right Arrow 11"/>
          <p:cNvSpPr/>
          <p:nvPr/>
        </p:nvSpPr>
        <p:spPr>
          <a:xfrm>
            <a:off x="3048000" y="2362200"/>
            <a:ext cx="914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5400000">
            <a:off x="7772400" y="3886200"/>
            <a:ext cx="914400" cy="152400"/>
          </a:xfrm>
          <a:prstGeom prst="rightArrow">
            <a:avLst/>
          </a:prstGeom>
          <a:solidFill>
            <a:schemeClr val="bg1"/>
          </a:solidFill>
          <a:ln>
            <a:solidFill>
              <a:srgbClr val="CC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WC_logo_white.jpg"/>
          <p:cNvPicPr>
            <a:picLocks noChangeAspect="1"/>
          </p:cNvPicPr>
          <p:nvPr/>
        </p:nvPicPr>
        <p:blipFill>
          <a:blip r:embed="rId5"/>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An example</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5" name="AIA_0193_RDIFF_0144_SUM_20120517_0030_m.mpg">
            <a:hlinkClick r:id="" action="ppaction://media"/>
          </p:cNvPr>
          <p:cNvPicPr/>
          <p:nvPr>
            <a:videoFile r:link="rId1"/>
          </p:nvPr>
        </p:nvPicPr>
        <p:blipFill>
          <a:blip r:embed="rId5"/>
          <a:stretch>
            <a:fillRect/>
          </a:stretch>
        </p:blipFill>
        <p:spPr>
          <a:xfrm>
            <a:off x="3265714" y="0"/>
            <a:ext cx="5878286" cy="6858000"/>
          </a:xfrm>
          <a:prstGeom prst="rect">
            <a:avLst/>
          </a:prstGeom>
        </p:spPr>
      </p:pic>
      <p:pic>
        <p:nvPicPr>
          <p:cNvPr id="4" name="AIA_0193_0144_SUM_20120517_0030_m.mpg">
            <a:hlinkClick r:id="" action="ppaction://media"/>
          </p:cNvPr>
          <p:cNvPicPr/>
          <p:nvPr>
            <a:videoFile r:link="rId2"/>
          </p:nvPr>
        </p:nvPicPr>
        <p:blipFill>
          <a:blip r:embed="rId6"/>
          <a:stretch>
            <a:fillRect/>
          </a:stretch>
        </p:blipFill>
        <p:spPr>
          <a:xfrm>
            <a:off x="0" y="0"/>
            <a:ext cx="5878286"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 fill="hold"/>
                                        <p:tgtEl>
                                          <p:spTgt spid="4"/>
                                        </p:tgtEl>
                                      </p:cBhvr>
                                    </p:cmd>
                                  </p:childTnLst>
                                </p:cTn>
                              </p:par>
                              <p:par>
                                <p:cTn id="7" presetID="1" presetClass="mediacall" presetSubtype="0" fill="hold" nodeType="withEffect">
                                  <p:stCondLst>
                                    <p:cond delay="0"/>
                                  </p:stCondLst>
                                  <p:childTnLst>
                                    <p:cmd type="call" cmd="playFrom(0.0)">
                                      <p:cBhvr>
                                        <p:cTn id="8" dur="1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120517_c2.mpg">
            <a:hlinkClick r:id="" action="ppaction://media"/>
          </p:cNvPr>
          <p:cNvPicPr/>
          <p:nvPr>
            <a:videoFile r:link="rId1"/>
          </p:nvPr>
        </p:nvPicPr>
        <p:blipFill>
          <a:blip r:embed="rId4"/>
          <a:stretch>
            <a:fillRect/>
          </a:stretch>
        </p:blipFill>
        <p:spPr>
          <a:xfrm>
            <a:off x="0" y="1600200"/>
            <a:ext cx="4572000" cy="4572000"/>
          </a:xfrm>
          <a:prstGeom prst="rect">
            <a:avLst/>
          </a:prstGeom>
        </p:spPr>
      </p:pic>
      <p:pic>
        <p:nvPicPr>
          <p:cNvPr id="3" name="120517_c3.mpg">
            <a:hlinkClick r:id="" action="ppaction://media"/>
          </p:cNvPr>
          <p:cNvPicPr/>
          <p:nvPr>
            <a:videoFile r:link="rId2"/>
          </p:nvPr>
        </p:nvPicPr>
        <p:blipFill>
          <a:blip r:embed="rId5"/>
          <a:stretch>
            <a:fillRect/>
          </a:stretch>
        </p:blipFill>
        <p:spPr>
          <a:xfrm>
            <a:off x="4572000" y="1600200"/>
            <a:ext cx="4572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 fill="hold"/>
                                        <p:tgtEl>
                                          <p:spTgt spid="2"/>
                                        </p:tgtEl>
                                      </p:cBhvr>
                                    </p:cmd>
                                  </p:childTnLst>
                                </p:cTn>
                              </p:par>
                              <p:par>
                                <p:cTn id="7" presetID="1" presetClass="mediacall" presetSubtype="0" fill="hold" nodeType="withEffect">
                                  <p:stCondLst>
                                    <p:cond delay="0"/>
                                  </p:stCondLst>
                                  <p:childTnLst>
                                    <p:cmd type="call" cmd="playFrom(0.0)">
                                      <p:cBhvr>
                                        <p:cTn id="8" dur="3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ho1-low2.mp4">
            <a:hlinkClick r:id="" action="ppaction://media"/>
          </p:cNvPr>
          <p:cNvPicPr/>
          <p:nvPr>
            <a:videoFile r:link="rId1"/>
          </p:nvPr>
        </p:nvPicPr>
        <p:blipFill>
          <a:blip r:embed="rId3"/>
          <a:stretch>
            <a:fillRect/>
          </a:stretch>
        </p:blipFill>
        <p:spPr>
          <a:xfrm>
            <a:off x="1820200" y="0"/>
            <a:ext cx="55035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6400800" cy="1126067"/>
          </a:xfrm>
        </p:spPr>
        <p:txBody>
          <a:bodyPr/>
          <a:lstStyle/>
          <a:p>
            <a:r>
              <a:rPr lang="en-US" b="1" dirty="0" smtClean="0"/>
              <a:t>SEPs – important source of space radiation: hard to predict</a:t>
            </a:r>
            <a:endParaRPr lang="en-US" b="1" dirty="0"/>
          </a:p>
        </p:txBody>
      </p:sp>
      <p:pic>
        <p:nvPicPr>
          <p:cNvPr id="4" name="Picture 3" descr="SWC_logo_white.jpg"/>
          <p:cNvPicPr>
            <a:picLocks noChangeAspect="1"/>
          </p:cNvPicPr>
          <p:nvPr/>
        </p:nvPicPr>
        <p:blipFill>
          <a:blip r:embed="rId2"/>
          <a:stretch>
            <a:fillRect/>
          </a:stretch>
        </p:blipFill>
        <p:spPr>
          <a:xfrm>
            <a:off x="8106054" y="152400"/>
            <a:ext cx="1012546" cy="1005840"/>
          </a:xfrm>
          <a:prstGeom prst="rect">
            <a:avLst/>
          </a:prstGeom>
        </p:spPr>
      </p:pic>
      <p:pic>
        <p:nvPicPr>
          <p:cNvPr id="5" name="Picture 4" descr="SEP_GCR_Feature1_AA_May2014.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8600" y="1371600"/>
            <a:ext cx="8534400" cy="5342021"/>
          </a:xfrm>
          <a:prstGeom prst="rect">
            <a:avLst/>
          </a:prstGeom>
        </p:spPr>
      </p:pic>
      <p:sp>
        <p:nvSpPr>
          <p:cNvPr id="3" name="TextBox 2"/>
          <p:cNvSpPr txBox="1"/>
          <p:nvPr/>
        </p:nvSpPr>
        <p:spPr>
          <a:xfrm>
            <a:off x="4953000" y="1295400"/>
            <a:ext cx="3581400" cy="707886"/>
          </a:xfrm>
          <a:prstGeom prst="rect">
            <a:avLst/>
          </a:prstGeom>
          <a:noFill/>
        </p:spPr>
        <p:txBody>
          <a:bodyPr wrap="square" rtlCol="0">
            <a:spAutoFit/>
          </a:bodyPr>
          <a:lstStyle/>
          <a:p>
            <a:pPr algn="ctr"/>
            <a:r>
              <a:rPr lang="en-US" sz="2000" b="1" dirty="0" smtClean="0">
                <a:latin typeface="Helvetica"/>
                <a:cs typeface="Helvetica"/>
              </a:rPr>
              <a:t>Galactic Cosmic Radiation (another source)</a:t>
            </a:r>
            <a:endParaRPr lang="en-US" sz="2000" b="1" dirty="0">
              <a:latin typeface="Helvetica"/>
              <a:cs typeface="Helvetic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61739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66800" y="-76200"/>
            <a:ext cx="259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What's affected?</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5" name="Picture 4" descr="spaceweathereffects.gif"/>
          <p:cNvPicPr>
            <a:picLocks noChangeAspect="1"/>
          </p:cNvPicPr>
          <p:nvPr/>
        </p:nvPicPr>
        <p:blipFill>
          <a:blip r:embed="rId4"/>
          <a:stretch>
            <a:fillRect/>
          </a:stretch>
        </p:blipFill>
        <p:spPr>
          <a:xfrm>
            <a:off x="0" y="1093470"/>
            <a:ext cx="9144000" cy="5840730"/>
          </a:xfrm>
          <a:prstGeom prst="rect">
            <a:avLst/>
          </a:prstGeom>
        </p:spPr>
      </p:pic>
      <p:sp>
        <p:nvSpPr>
          <p:cNvPr id="8" name="Rectangle 7"/>
          <p:cNvSpPr/>
          <p:nvPr/>
        </p:nvSpPr>
        <p:spPr>
          <a:xfrm>
            <a:off x="3657600" y="914400"/>
            <a:ext cx="1066800" cy="685800"/>
          </a:xfrm>
          <a:prstGeom prst="rect">
            <a:avLst/>
          </a:prstGeom>
          <a:noFill/>
          <a:ln w="76200"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077200" y="1219200"/>
            <a:ext cx="1066800" cy="685800"/>
          </a:xfrm>
          <a:prstGeom prst="rect">
            <a:avLst/>
          </a:prstGeom>
          <a:noFill/>
          <a:ln w="76200"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486400" y="3505200"/>
            <a:ext cx="1524000" cy="1143000"/>
          </a:xfrm>
          <a:prstGeom prst="rect">
            <a:avLst/>
          </a:prstGeom>
          <a:noFill/>
          <a:ln w="76200" cmpd="sng">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00600" y="0"/>
            <a:ext cx="4191000" cy="923330"/>
          </a:xfrm>
          <a:prstGeom prst="rect">
            <a:avLst/>
          </a:prstGeom>
          <a:noFill/>
        </p:spPr>
        <p:txBody>
          <a:bodyPr wrap="square" rtlCol="0">
            <a:spAutoFit/>
          </a:bodyPr>
          <a:lstStyle/>
          <a:p>
            <a:r>
              <a:rPr lang="en-US" sz="1800" dirty="0" smtClean="0"/>
              <a:t>Radiation hazards for spacecraft, </a:t>
            </a:r>
          </a:p>
          <a:p>
            <a:r>
              <a:rPr lang="en-US" sz="1800" dirty="0" smtClean="0"/>
              <a:t>human in space and airline passenger safety, PCA (polar cap absorption)</a:t>
            </a:r>
            <a:endParaRPr lang="en-US" sz="1800" dirty="0"/>
          </a:p>
        </p:txBody>
      </p:sp>
      <p:sp>
        <p:nvSpPr>
          <p:cNvPr id="4" name="Rectangle 3"/>
          <p:cNvSpPr/>
          <p:nvPr/>
        </p:nvSpPr>
        <p:spPr>
          <a:xfrm>
            <a:off x="3352800" y="1828800"/>
            <a:ext cx="3124200" cy="923330"/>
          </a:xfrm>
          <a:prstGeom prst="rect">
            <a:avLst/>
          </a:prstGeom>
          <a:solidFill>
            <a:srgbClr val="FFFFFF"/>
          </a:solidFill>
          <a:ln>
            <a:solidFill>
              <a:srgbClr val="FF0000"/>
            </a:solidFill>
          </a:ln>
        </p:spPr>
        <p:txBody>
          <a:bodyPr wrap="square">
            <a:spAutoFit/>
          </a:bodyPr>
          <a:lstStyle/>
          <a:p>
            <a:r>
              <a:rPr lang="en-US" sz="1800" b="1" dirty="0" smtClean="0">
                <a:solidFill>
                  <a:srgbClr val="FF0000"/>
                </a:solidFill>
              </a:rPr>
              <a:t>PCA:</a:t>
            </a:r>
            <a:r>
              <a:rPr lang="en-US" sz="1800" dirty="0" smtClean="0">
                <a:solidFill>
                  <a:srgbClr val="FF0000"/>
                </a:solidFill>
              </a:rPr>
              <a:t> https</a:t>
            </a:r>
            <a:r>
              <a:rPr lang="en-US" sz="1800" dirty="0">
                <a:solidFill>
                  <a:srgbClr val="FF0000"/>
                </a:solidFill>
              </a:rPr>
              <a:t>://www.windows2universe.org/</a:t>
            </a:r>
            <a:r>
              <a:rPr lang="en-US" sz="1800" dirty="0" err="1">
                <a:solidFill>
                  <a:srgbClr val="FF0000"/>
                </a:solidFill>
              </a:rPr>
              <a:t>spaceweather</a:t>
            </a:r>
            <a:r>
              <a:rPr lang="en-US" sz="1800" dirty="0">
                <a:solidFill>
                  <a:srgbClr val="FF0000"/>
                </a:solidFill>
              </a:rPr>
              <a:t>/</a:t>
            </a:r>
            <a:r>
              <a:rPr lang="en-US" sz="1800" dirty="0" err="1">
                <a:solidFill>
                  <a:srgbClr val="FF0000"/>
                </a:solidFill>
              </a:rPr>
              <a:t>polar_com.html</a:t>
            </a:r>
            <a:endParaRPr lang="en-US" sz="18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SEPs: What are they?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1066800" y="1524000"/>
            <a:ext cx="7162800" cy="4832093"/>
          </a:xfrm>
          <a:prstGeom prst="rect">
            <a:avLst/>
          </a:prstGeom>
          <a:noFill/>
        </p:spPr>
        <p:txBody>
          <a:bodyPr wrap="square" rtlCol="0">
            <a:spAutoFit/>
          </a:bodyPr>
          <a:lstStyle/>
          <a:p>
            <a:pPr algn="ctr"/>
            <a:r>
              <a:rPr lang="en-US" sz="2800" b="1" i="1" dirty="0" smtClean="0">
                <a:solidFill>
                  <a:srgbClr val="FF7C12"/>
                </a:solidFill>
              </a:rPr>
              <a:t>Definition:</a:t>
            </a:r>
          </a:p>
          <a:p>
            <a:pPr algn="ctr"/>
            <a:r>
              <a:rPr lang="en-US" sz="2800" dirty="0" smtClean="0"/>
              <a:t>Energetic charged particles (such as electrons protons and other heavy ions) traveling much faster than ambient particles in the space plasma, at a fraction of the speed of light (relativistic!).</a:t>
            </a:r>
          </a:p>
          <a:p>
            <a:pPr algn="ctr"/>
            <a:endParaRPr lang="en-US" sz="2800" dirty="0" smtClean="0"/>
          </a:p>
          <a:p>
            <a:pPr algn="ctr"/>
            <a:r>
              <a:rPr lang="en-US" sz="2800" dirty="0" smtClean="0"/>
              <a:t>They can travel from the Sun to the Earth in one hour or less!</a:t>
            </a:r>
          </a:p>
          <a:p>
            <a:pPr algn="ctr"/>
            <a:endParaRPr lang="en-US" sz="2800" dirty="0" smtClean="0"/>
          </a:p>
          <a:p>
            <a:pPr algn="ctr"/>
            <a:r>
              <a:rPr lang="en-US" sz="2800" dirty="0" smtClean="0"/>
              <a:t>The term “SEP” usually refers to protons.  </a:t>
            </a:r>
          </a:p>
          <a:p>
            <a:pPr algn="ctr"/>
            <a:r>
              <a:rPr lang="en-US" sz="2800" dirty="0" smtClean="0"/>
              <a:t> </a:t>
            </a: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9282" name="Rectangle 2"/>
          <p:cNvSpPr>
            <a:spLocks noChangeArrowheads="1"/>
          </p:cNvSpPr>
          <p:nvPr/>
        </p:nvSpPr>
        <p:spPr bwMode="auto">
          <a:xfrm>
            <a:off x="1524000" y="1104900"/>
            <a:ext cx="2743200" cy="5257800"/>
          </a:xfrm>
          <a:prstGeom prst="rect">
            <a:avLst/>
          </a:prstGeom>
          <a:solidFill>
            <a:srgbClr val="FFFF99"/>
          </a:solidFill>
          <a:ln w="9525">
            <a:solidFill>
              <a:schemeClr val="tx1"/>
            </a:solidFill>
            <a:miter lim="800000"/>
            <a:headEnd/>
            <a:tailEnd/>
          </a:ln>
        </p:spPr>
        <p:txBody>
          <a:bodyPr wrap="none" anchor="ctr"/>
          <a:lstStyle/>
          <a:p>
            <a:pPr algn="ctr"/>
            <a:endParaRPr lang="en-US" sz="1600"/>
          </a:p>
        </p:txBody>
      </p:sp>
      <p:sp>
        <p:nvSpPr>
          <p:cNvPr id="7172" name="Rectangle 3"/>
          <p:cNvSpPr>
            <a:spLocks noGrp="1" noChangeArrowheads="1"/>
          </p:cNvSpPr>
          <p:nvPr>
            <p:ph type="title"/>
          </p:nvPr>
        </p:nvSpPr>
        <p:spPr>
          <a:xfrm>
            <a:off x="1066800" y="152400"/>
            <a:ext cx="7086600" cy="838200"/>
          </a:xfrm>
        </p:spPr>
        <p:txBody>
          <a:bodyPr/>
          <a:lstStyle/>
          <a:p>
            <a:r>
              <a:rPr lang="en-US" b="1" dirty="0">
                <a:latin typeface="Arial" charset="0"/>
              </a:rPr>
              <a:t>Space Environments and </a:t>
            </a:r>
            <a:r>
              <a:rPr lang="en-US" b="1" dirty="0" smtClean="0">
                <a:latin typeface="Arial" charset="0"/>
              </a:rPr>
              <a:t>Effects</a:t>
            </a:r>
            <a:br>
              <a:rPr lang="en-US" b="1" dirty="0" smtClean="0">
                <a:latin typeface="Arial" charset="0"/>
              </a:rPr>
            </a:br>
            <a:r>
              <a:rPr lang="en-US" b="1" dirty="0" smtClean="0">
                <a:latin typeface="Arial" charset="0"/>
              </a:rPr>
              <a:t>on Spacecraft</a:t>
            </a:r>
            <a:endParaRPr lang="en-US" b="1" dirty="0">
              <a:latin typeface="Arial" charset="0"/>
            </a:endParaRPr>
          </a:p>
        </p:txBody>
      </p:sp>
      <p:sp>
        <p:nvSpPr>
          <p:cNvPr id="7173" name="Line 4"/>
          <p:cNvSpPr>
            <a:spLocks noChangeShapeType="1"/>
          </p:cNvSpPr>
          <p:nvPr/>
        </p:nvSpPr>
        <p:spPr bwMode="auto">
          <a:xfrm>
            <a:off x="838200" y="3162300"/>
            <a:ext cx="0" cy="609600"/>
          </a:xfrm>
          <a:prstGeom prst="line">
            <a:avLst/>
          </a:prstGeom>
          <a:noFill/>
          <a:ln w="38100">
            <a:solidFill>
              <a:schemeClr val="tx2"/>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74" name="Line 5"/>
          <p:cNvSpPr>
            <a:spLocks noChangeShapeType="1"/>
          </p:cNvSpPr>
          <p:nvPr/>
        </p:nvSpPr>
        <p:spPr bwMode="auto">
          <a:xfrm flipH="1">
            <a:off x="4724400" y="3086100"/>
            <a:ext cx="0" cy="685800"/>
          </a:xfrm>
          <a:prstGeom prst="line">
            <a:avLst/>
          </a:prstGeom>
          <a:noFill/>
          <a:ln w="38100">
            <a:solidFill>
              <a:schemeClr val="tx2"/>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75" name="Line 6"/>
          <p:cNvSpPr>
            <a:spLocks noChangeShapeType="1"/>
          </p:cNvSpPr>
          <p:nvPr/>
        </p:nvSpPr>
        <p:spPr bwMode="auto">
          <a:xfrm>
            <a:off x="6248400" y="3086100"/>
            <a:ext cx="0" cy="685800"/>
          </a:xfrm>
          <a:prstGeom prst="line">
            <a:avLst/>
          </a:prstGeom>
          <a:noFill/>
          <a:ln w="38100">
            <a:solidFill>
              <a:schemeClr val="tx2"/>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76" name="Line 7"/>
          <p:cNvSpPr>
            <a:spLocks noChangeShapeType="1"/>
          </p:cNvSpPr>
          <p:nvPr/>
        </p:nvSpPr>
        <p:spPr bwMode="auto">
          <a:xfrm>
            <a:off x="8001000" y="3009900"/>
            <a:ext cx="0" cy="762000"/>
          </a:xfrm>
          <a:prstGeom prst="line">
            <a:avLst/>
          </a:prstGeom>
          <a:noFill/>
          <a:ln w="38100">
            <a:solidFill>
              <a:schemeClr val="tx2"/>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77" name="Rectangle 8"/>
          <p:cNvSpPr>
            <a:spLocks noChangeArrowheads="1"/>
          </p:cNvSpPr>
          <p:nvPr/>
        </p:nvSpPr>
        <p:spPr bwMode="auto">
          <a:xfrm>
            <a:off x="438150" y="1219200"/>
            <a:ext cx="1066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Plasma</a:t>
            </a:r>
          </a:p>
          <a:p>
            <a:pPr algn="ctr">
              <a:buClr>
                <a:schemeClr val="tx2"/>
              </a:buClr>
              <a:buSzPct val="75000"/>
              <a:buFont typeface="Monotype Sorts" charset="0"/>
              <a:buNone/>
            </a:pPr>
            <a:endParaRPr lang="en-US" sz="1600">
              <a:solidFill>
                <a:schemeClr val="tx1"/>
              </a:solidFill>
            </a:endParaRPr>
          </a:p>
        </p:txBody>
      </p:sp>
      <p:sp>
        <p:nvSpPr>
          <p:cNvPr id="7178" name="Text Box 9"/>
          <p:cNvSpPr txBox="1">
            <a:spLocks noChangeArrowheads="1"/>
          </p:cNvSpPr>
          <p:nvPr/>
        </p:nvSpPr>
        <p:spPr bwMode="auto">
          <a:xfrm>
            <a:off x="286893" y="2720975"/>
            <a:ext cx="1085153"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Charging</a:t>
            </a:r>
          </a:p>
        </p:txBody>
      </p:sp>
      <p:sp>
        <p:nvSpPr>
          <p:cNvPr id="7179" name="Text Box 10"/>
          <p:cNvSpPr txBox="1">
            <a:spLocks noChangeArrowheads="1"/>
          </p:cNvSpPr>
          <p:nvPr/>
        </p:nvSpPr>
        <p:spPr bwMode="auto">
          <a:xfrm>
            <a:off x="7527291" y="2720975"/>
            <a:ext cx="960119"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Impacts</a:t>
            </a:r>
          </a:p>
        </p:txBody>
      </p:sp>
      <p:sp>
        <p:nvSpPr>
          <p:cNvPr id="7180" name="Line 11"/>
          <p:cNvSpPr>
            <a:spLocks noChangeShapeType="1"/>
          </p:cNvSpPr>
          <p:nvPr/>
        </p:nvSpPr>
        <p:spPr bwMode="auto">
          <a:xfrm>
            <a:off x="7981950" y="1828800"/>
            <a:ext cx="0" cy="838200"/>
          </a:xfrm>
          <a:prstGeom prst="line">
            <a:avLst/>
          </a:prstGeom>
          <a:noFill/>
          <a:ln w="38100">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81" name="Text Box 12"/>
          <p:cNvSpPr txBox="1">
            <a:spLocks noChangeArrowheads="1"/>
          </p:cNvSpPr>
          <p:nvPr/>
        </p:nvSpPr>
        <p:spPr bwMode="auto">
          <a:xfrm>
            <a:off x="4340386" y="2713038"/>
            <a:ext cx="652142" cy="338554"/>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Drag</a:t>
            </a:r>
          </a:p>
        </p:txBody>
      </p:sp>
      <p:sp>
        <p:nvSpPr>
          <p:cNvPr id="7182" name="Line 13"/>
          <p:cNvSpPr>
            <a:spLocks noChangeShapeType="1"/>
          </p:cNvSpPr>
          <p:nvPr/>
        </p:nvSpPr>
        <p:spPr bwMode="auto">
          <a:xfrm>
            <a:off x="4667250" y="1820863"/>
            <a:ext cx="0" cy="838200"/>
          </a:xfrm>
          <a:prstGeom prst="line">
            <a:avLst/>
          </a:prstGeom>
          <a:noFill/>
          <a:ln w="38100">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83" name="Text Box 14"/>
          <p:cNvSpPr txBox="1">
            <a:spLocks noChangeArrowheads="1"/>
          </p:cNvSpPr>
          <p:nvPr/>
        </p:nvSpPr>
        <p:spPr bwMode="auto">
          <a:xfrm>
            <a:off x="5717002" y="2598738"/>
            <a:ext cx="948497" cy="584776"/>
          </a:xfrm>
          <a:prstGeom prst="rect">
            <a:avLst/>
          </a:prstGeom>
          <a:solidFill>
            <a:schemeClr val="bg1"/>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Surface</a:t>
            </a:r>
          </a:p>
          <a:p>
            <a:pPr algn="ctr"/>
            <a:r>
              <a:rPr lang="en-US" sz="1600">
                <a:solidFill>
                  <a:srgbClr val="000066"/>
                </a:solidFill>
              </a:rPr>
              <a:t>Erosion</a:t>
            </a:r>
          </a:p>
        </p:txBody>
      </p:sp>
      <p:sp>
        <p:nvSpPr>
          <p:cNvPr id="7184" name="Line 15"/>
          <p:cNvSpPr>
            <a:spLocks noChangeShapeType="1"/>
          </p:cNvSpPr>
          <p:nvPr/>
        </p:nvSpPr>
        <p:spPr bwMode="auto">
          <a:xfrm>
            <a:off x="6218238" y="1752600"/>
            <a:ext cx="0" cy="838200"/>
          </a:xfrm>
          <a:prstGeom prst="line">
            <a:avLst/>
          </a:prstGeom>
          <a:noFill/>
          <a:ln w="38100">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85" name="Rectangle 16"/>
          <p:cNvSpPr>
            <a:spLocks noChangeArrowheads="1"/>
          </p:cNvSpPr>
          <p:nvPr/>
        </p:nvSpPr>
        <p:spPr bwMode="auto">
          <a:xfrm>
            <a:off x="5543550" y="1219200"/>
            <a:ext cx="1295400" cy="584776"/>
          </a:xfrm>
          <a:prstGeom prst="rect">
            <a:avLst/>
          </a:prstGeom>
          <a:solidFill>
            <a:srgbClr val="FFFFFF"/>
          </a:solidFill>
          <a:ln w="12700">
            <a:solidFill>
              <a:schemeClr val="tx2"/>
            </a:solidFill>
            <a:miter lim="800000"/>
            <a:headEnd/>
            <a:tailEnd/>
          </a:ln>
        </p:spPr>
        <p:txBody>
          <a:bodyPr>
            <a:spAutoFit/>
          </a:bodyPr>
          <a:lstStyle/>
          <a:p>
            <a:pPr algn="ctr">
              <a:spcBef>
                <a:spcPct val="20000"/>
              </a:spcBef>
              <a:buClr>
                <a:schemeClr val="tx2"/>
              </a:buClr>
              <a:buSzPct val="75000"/>
              <a:buFont typeface="Monotype Sorts" charset="0"/>
              <a:buNone/>
            </a:pPr>
            <a:r>
              <a:rPr lang="en-US" sz="1600">
                <a:solidFill>
                  <a:schemeClr val="tx1"/>
                </a:solidFill>
              </a:rPr>
              <a:t>Ultraviolet &amp; X-ray</a:t>
            </a:r>
          </a:p>
        </p:txBody>
      </p:sp>
      <p:sp>
        <p:nvSpPr>
          <p:cNvPr id="7186" name="Line 17"/>
          <p:cNvSpPr>
            <a:spLocks noChangeShapeType="1"/>
          </p:cNvSpPr>
          <p:nvPr/>
        </p:nvSpPr>
        <p:spPr bwMode="auto">
          <a:xfrm flipH="1">
            <a:off x="2209800" y="1790700"/>
            <a:ext cx="361950" cy="723900"/>
          </a:xfrm>
          <a:prstGeom prst="line">
            <a:avLst/>
          </a:prstGeom>
          <a:noFill/>
          <a:ln w="38100">
            <a:solidFill>
              <a:schemeClr val="accent2"/>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87" name="Line 18"/>
          <p:cNvSpPr>
            <a:spLocks noChangeShapeType="1"/>
          </p:cNvSpPr>
          <p:nvPr/>
        </p:nvSpPr>
        <p:spPr bwMode="auto">
          <a:xfrm>
            <a:off x="2971800" y="1714500"/>
            <a:ext cx="609600" cy="762000"/>
          </a:xfrm>
          <a:prstGeom prst="line">
            <a:avLst/>
          </a:prstGeom>
          <a:noFill/>
          <a:ln w="38100">
            <a:solidFill>
              <a:schemeClr val="accent2"/>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88" name="Line 19"/>
          <p:cNvSpPr>
            <a:spLocks noChangeShapeType="1"/>
          </p:cNvSpPr>
          <p:nvPr/>
        </p:nvSpPr>
        <p:spPr bwMode="auto">
          <a:xfrm flipH="1">
            <a:off x="914400" y="1866900"/>
            <a:ext cx="1143000" cy="838200"/>
          </a:xfrm>
          <a:prstGeom prst="line">
            <a:avLst/>
          </a:prstGeom>
          <a:noFill/>
          <a:ln w="38100">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89" name="Line 20"/>
          <p:cNvSpPr>
            <a:spLocks noChangeShapeType="1"/>
          </p:cNvSpPr>
          <p:nvPr/>
        </p:nvSpPr>
        <p:spPr bwMode="auto">
          <a:xfrm flipH="1">
            <a:off x="6534150" y="1600200"/>
            <a:ext cx="914400" cy="990600"/>
          </a:xfrm>
          <a:prstGeom prst="line">
            <a:avLst/>
          </a:prstGeom>
          <a:noFill/>
          <a:ln w="38100">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90" name="Line 21"/>
          <p:cNvSpPr>
            <a:spLocks noChangeShapeType="1"/>
          </p:cNvSpPr>
          <p:nvPr/>
        </p:nvSpPr>
        <p:spPr bwMode="auto">
          <a:xfrm>
            <a:off x="5010150" y="1676400"/>
            <a:ext cx="838200" cy="914400"/>
          </a:xfrm>
          <a:prstGeom prst="line">
            <a:avLst/>
          </a:prstGeom>
          <a:noFill/>
          <a:ln w="38100">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91" name="Rectangle 22"/>
          <p:cNvSpPr>
            <a:spLocks noChangeArrowheads="1"/>
          </p:cNvSpPr>
          <p:nvPr/>
        </p:nvSpPr>
        <p:spPr bwMode="auto">
          <a:xfrm>
            <a:off x="3905250" y="1219200"/>
            <a:ext cx="1447800" cy="584776"/>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Neutral</a:t>
            </a:r>
          </a:p>
          <a:p>
            <a:pPr algn="ctr">
              <a:buClr>
                <a:schemeClr val="tx2"/>
              </a:buClr>
              <a:buSzPct val="75000"/>
              <a:buFont typeface="Monotype Sorts" charset="0"/>
              <a:buNone/>
            </a:pPr>
            <a:r>
              <a:rPr lang="en-US" sz="1600">
                <a:solidFill>
                  <a:schemeClr val="tx1"/>
                </a:solidFill>
              </a:rPr>
              <a:t>gas particles</a:t>
            </a:r>
          </a:p>
        </p:txBody>
      </p:sp>
      <p:sp>
        <p:nvSpPr>
          <p:cNvPr id="7192" name="Line 23"/>
          <p:cNvSpPr>
            <a:spLocks noChangeShapeType="1"/>
          </p:cNvSpPr>
          <p:nvPr/>
        </p:nvSpPr>
        <p:spPr bwMode="auto">
          <a:xfrm>
            <a:off x="3409950" y="1752600"/>
            <a:ext cx="2286000" cy="990600"/>
          </a:xfrm>
          <a:prstGeom prst="line">
            <a:avLst/>
          </a:prstGeom>
          <a:noFill/>
          <a:ln w="38100">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93" name="Rectangle 24"/>
          <p:cNvSpPr>
            <a:spLocks noChangeArrowheads="1"/>
          </p:cNvSpPr>
          <p:nvPr/>
        </p:nvSpPr>
        <p:spPr bwMode="auto">
          <a:xfrm>
            <a:off x="2038350" y="1219200"/>
            <a:ext cx="1447800" cy="584776"/>
          </a:xfrm>
          <a:prstGeom prst="rect">
            <a:avLst/>
          </a:prstGeom>
          <a:solidFill>
            <a:srgbClr val="CCFFFF"/>
          </a:solidFill>
          <a:ln w="12700">
            <a:solidFill>
              <a:schemeClr val="tx1"/>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Particle</a:t>
            </a:r>
          </a:p>
          <a:p>
            <a:pPr algn="ctr">
              <a:buClr>
                <a:schemeClr val="tx2"/>
              </a:buClr>
              <a:buSzPct val="75000"/>
              <a:buFont typeface="Monotype Sorts" charset="0"/>
              <a:buNone/>
            </a:pPr>
            <a:r>
              <a:rPr lang="en-US" sz="1600">
                <a:solidFill>
                  <a:schemeClr val="tx1"/>
                </a:solidFill>
              </a:rPr>
              <a:t>radiation</a:t>
            </a:r>
          </a:p>
        </p:txBody>
      </p:sp>
      <p:sp>
        <p:nvSpPr>
          <p:cNvPr id="7194" name="Rectangle 25"/>
          <p:cNvSpPr>
            <a:spLocks noChangeArrowheads="1"/>
          </p:cNvSpPr>
          <p:nvPr/>
        </p:nvSpPr>
        <p:spPr bwMode="auto">
          <a:xfrm>
            <a:off x="6991350" y="1104900"/>
            <a:ext cx="1905000" cy="830997"/>
          </a:xfrm>
          <a:prstGeom prst="rect">
            <a:avLst/>
          </a:prstGeom>
          <a:solidFill>
            <a:srgbClr val="FFFFFF"/>
          </a:solidFill>
          <a:ln w="12700">
            <a:solidFill>
              <a:schemeClr val="tx2"/>
            </a:solidFill>
            <a:miter lim="800000"/>
            <a:headEnd/>
            <a:tailEnd/>
          </a:ln>
        </p:spPr>
        <p:txBody>
          <a:bodyPr>
            <a:spAutoFit/>
          </a:bodyPr>
          <a:lstStyle/>
          <a:p>
            <a:pPr algn="ctr">
              <a:buClr>
                <a:schemeClr val="tx2"/>
              </a:buClr>
              <a:buSzPct val="75000"/>
              <a:buFont typeface="Monotype Sorts" charset="0"/>
              <a:buNone/>
            </a:pPr>
            <a:r>
              <a:rPr lang="en-US" sz="1600">
                <a:solidFill>
                  <a:schemeClr val="tx1"/>
                </a:solidFill>
              </a:rPr>
              <a:t>Micro-</a:t>
            </a:r>
          </a:p>
          <a:p>
            <a:pPr algn="ctr">
              <a:buClr>
                <a:schemeClr val="tx2"/>
              </a:buClr>
              <a:buSzPct val="75000"/>
              <a:buFont typeface="Monotype Sorts" charset="0"/>
              <a:buNone/>
            </a:pPr>
            <a:r>
              <a:rPr lang="en-US" sz="1600">
                <a:solidFill>
                  <a:schemeClr val="tx1"/>
                </a:solidFill>
              </a:rPr>
              <a:t>meteoroids &amp; orbital debris</a:t>
            </a:r>
          </a:p>
        </p:txBody>
      </p:sp>
      <p:sp>
        <p:nvSpPr>
          <p:cNvPr id="7195" name="Line 26"/>
          <p:cNvSpPr>
            <a:spLocks noChangeShapeType="1"/>
          </p:cNvSpPr>
          <p:nvPr/>
        </p:nvSpPr>
        <p:spPr bwMode="auto">
          <a:xfrm>
            <a:off x="838200" y="1866900"/>
            <a:ext cx="0" cy="838200"/>
          </a:xfrm>
          <a:prstGeom prst="line">
            <a:avLst/>
          </a:prstGeom>
          <a:noFill/>
          <a:ln w="38100">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96" name="Line 27"/>
          <p:cNvSpPr>
            <a:spLocks noChangeShapeType="1"/>
          </p:cNvSpPr>
          <p:nvPr/>
        </p:nvSpPr>
        <p:spPr bwMode="auto">
          <a:xfrm>
            <a:off x="2286000" y="3124200"/>
            <a:ext cx="0" cy="609600"/>
          </a:xfrm>
          <a:prstGeom prst="line">
            <a:avLst/>
          </a:prstGeom>
          <a:noFill/>
          <a:ln w="38100">
            <a:solidFill>
              <a:schemeClr val="accent2"/>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197" name="Text Box 28"/>
          <p:cNvSpPr txBox="1">
            <a:spLocks noChangeArrowheads="1"/>
          </p:cNvSpPr>
          <p:nvPr/>
        </p:nvSpPr>
        <p:spPr bwMode="auto">
          <a:xfrm>
            <a:off x="1600385" y="2552700"/>
            <a:ext cx="1426793"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Ionizing &amp;</a:t>
            </a:r>
          </a:p>
          <a:p>
            <a:pPr algn="ctr"/>
            <a:r>
              <a:rPr lang="en-US" sz="1600">
                <a:solidFill>
                  <a:srgbClr val="000066"/>
                </a:solidFill>
              </a:rPr>
              <a:t>Non-Ionizing</a:t>
            </a:r>
          </a:p>
          <a:p>
            <a:pPr algn="ctr"/>
            <a:r>
              <a:rPr lang="en-US" sz="1600">
                <a:solidFill>
                  <a:srgbClr val="000066"/>
                </a:solidFill>
              </a:rPr>
              <a:t>Dose</a:t>
            </a:r>
          </a:p>
        </p:txBody>
      </p:sp>
      <p:sp>
        <p:nvSpPr>
          <p:cNvPr id="7198" name="Rectangle 29"/>
          <p:cNvSpPr>
            <a:spLocks noChangeArrowheads="1"/>
          </p:cNvSpPr>
          <p:nvPr/>
        </p:nvSpPr>
        <p:spPr bwMode="auto">
          <a:xfrm>
            <a:off x="1600200" y="3733800"/>
            <a:ext cx="1447800" cy="225908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a:spAutoFit/>
          </a:bodyPr>
          <a:lstStyle/>
          <a:p>
            <a:pPr algn="ctr">
              <a:buClr>
                <a:schemeClr val="tx2"/>
              </a:buClr>
              <a:buFontTx/>
              <a:buChar char="•"/>
            </a:pPr>
            <a:r>
              <a:rPr lang="en-US" sz="1600" dirty="0">
                <a:solidFill>
                  <a:srgbClr val="0000CC"/>
                </a:solidFill>
              </a:rPr>
              <a:t>Degradation of micro-</a:t>
            </a:r>
          </a:p>
          <a:p>
            <a:pPr algn="ctr">
              <a:buClr>
                <a:schemeClr val="tx2"/>
              </a:buClr>
            </a:pPr>
            <a:r>
              <a:rPr lang="en-US" sz="1600" dirty="0">
                <a:solidFill>
                  <a:srgbClr val="0000CC"/>
                </a:solidFill>
              </a:rPr>
              <a:t>electronics</a:t>
            </a:r>
          </a:p>
          <a:p>
            <a:pPr algn="ctr">
              <a:spcBef>
                <a:spcPct val="40000"/>
              </a:spcBef>
              <a:buClr>
                <a:schemeClr val="tx2"/>
              </a:buClr>
              <a:buFontTx/>
              <a:buChar char="•"/>
            </a:pPr>
            <a:r>
              <a:rPr lang="en-US" sz="1600" dirty="0">
                <a:solidFill>
                  <a:srgbClr val="0000CC"/>
                </a:solidFill>
              </a:rPr>
              <a:t>Degradation of optical components</a:t>
            </a:r>
          </a:p>
          <a:p>
            <a:pPr algn="ctr">
              <a:spcBef>
                <a:spcPct val="40000"/>
              </a:spcBef>
              <a:buClr>
                <a:schemeClr val="tx2"/>
              </a:buClr>
              <a:buFontTx/>
              <a:buChar char="•"/>
            </a:pPr>
            <a:r>
              <a:rPr lang="en-US" sz="1600" dirty="0">
                <a:solidFill>
                  <a:srgbClr val="0000CC"/>
                </a:solidFill>
              </a:rPr>
              <a:t>Degradation of solar cells</a:t>
            </a:r>
          </a:p>
        </p:txBody>
      </p:sp>
      <p:sp>
        <p:nvSpPr>
          <p:cNvPr id="7199" name="Line 30"/>
          <p:cNvSpPr>
            <a:spLocks noChangeShapeType="1"/>
          </p:cNvSpPr>
          <p:nvPr/>
        </p:nvSpPr>
        <p:spPr bwMode="auto">
          <a:xfrm>
            <a:off x="3657600" y="3124200"/>
            <a:ext cx="0" cy="609600"/>
          </a:xfrm>
          <a:prstGeom prst="line">
            <a:avLst/>
          </a:prstGeom>
          <a:noFill/>
          <a:ln w="38100">
            <a:solidFill>
              <a:schemeClr val="accent2"/>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200" name="Text Box 31"/>
          <p:cNvSpPr txBox="1">
            <a:spLocks noChangeArrowheads="1"/>
          </p:cNvSpPr>
          <p:nvPr/>
        </p:nvSpPr>
        <p:spPr bwMode="auto">
          <a:xfrm>
            <a:off x="3203334" y="2552700"/>
            <a:ext cx="868848" cy="830997"/>
          </a:xfrm>
          <a:prstGeom prst="rect">
            <a:avLst/>
          </a:prstGeom>
          <a:solidFill>
            <a:srgbClr val="CCFFFF"/>
          </a:solidFill>
          <a:ln w="12700">
            <a:solidFill>
              <a:schemeClr val="tx2"/>
            </a:solidFill>
            <a:miter lim="800000"/>
            <a:headEnd/>
            <a:tailEnd/>
          </a:ln>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pPr algn="ctr"/>
            <a:r>
              <a:rPr lang="en-US" sz="1600">
                <a:solidFill>
                  <a:srgbClr val="000066"/>
                </a:solidFill>
              </a:rPr>
              <a:t>Single</a:t>
            </a:r>
          </a:p>
          <a:p>
            <a:pPr algn="ctr"/>
            <a:r>
              <a:rPr lang="en-US" sz="1600">
                <a:solidFill>
                  <a:srgbClr val="000066"/>
                </a:solidFill>
              </a:rPr>
              <a:t>Event</a:t>
            </a:r>
          </a:p>
          <a:p>
            <a:pPr algn="ctr"/>
            <a:r>
              <a:rPr lang="en-US" sz="1600">
                <a:solidFill>
                  <a:srgbClr val="000066"/>
                </a:solidFill>
              </a:rPr>
              <a:t>Effects</a:t>
            </a:r>
          </a:p>
        </p:txBody>
      </p:sp>
      <p:sp>
        <p:nvSpPr>
          <p:cNvPr id="7201" name="Rectangle 32"/>
          <p:cNvSpPr>
            <a:spLocks noChangeArrowheads="1"/>
          </p:cNvSpPr>
          <p:nvPr/>
        </p:nvSpPr>
        <p:spPr bwMode="auto">
          <a:xfrm>
            <a:off x="2971800" y="3733800"/>
            <a:ext cx="1371600" cy="23575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rgbClr val="0000CC"/>
                </a:solidFill>
              </a:rPr>
              <a:t>Data corruption</a:t>
            </a:r>
          </a:p>
          <a:p>
            <a:pPr algn="ctr">
              <a:spcBef>
                <a:spcPct val="40000"/>
              </a:spcBef>
              <a:buClr>
                <a:schemeClr val="tx2"/>
              </a:buClr>
              <a:buFontTx/>
              <a:buChar char="•"/>
            </a:pPr>
            <a:r>
              <a:rPr lang="en-US" sz="1600">
                <a:solidFill>
                  <a:srgbClr val="0000CC"/>
                </a:solidFill>
              </a:rPr>
              <a:t>Noise on Images</a:t>
            </a:r>
          </a:p>
          <a:p>
            <a:pPr algn="ctr">
              <a:spcBef>
                <a:spcPct val="40000"/>
              </a:spcBef>
              <a:buClr>
                <a:schemeClr val="tx2"/>
              </a:buClr>
              <a:buFontTx/>
              <a:buChar char="•"/>
            </a:pPr>
            <a:r>
              <a:rPr lang="en-US" sz="1600">
                <a:solidFill>
                  <a:srgbClr val="0000CC"/>
                </a:solidFill>
              </a:rPr>
              <a:t>System shutdowns</a:t>
            </a:r>
          </a:p>
          <a:p>
            <a:pPr algn="ctr">
              <a:spcBef>
                <a:spcPct val="40000"/>
              </a:spcBef>
              <a:buClr>
                <a:schemeClr val="tx2"/>
              </a:buClr>
              <a:buFontTx/>
              <a:buChar char="•"/>
            </a:pPr>
            <a:r>
              <a:rPr lang="en-US" sz="1600">
                <a:solidFill>
                  <a:srgbClr val="0000CC"/>
                </a:solidFill>
              </a:rPr>
              <a:t>Circuit damage</a:t>
            </a:r>
          </a:p>
        </p:txBody>
      </p:sp>
      <p:sp>
        <p:nvSpPr>
          <p:cNvPr id="7202" name="Rectangle 33"/>
          <p:cNvSpPr>
            <a:spLocks noChangeArrowheads="1"/>
          </p:cNvSpPr>
          <p:nvPr/>
        </p:nvSpPr>
        <p:spPr bwMode="auto">
          <a:xfrm>
            <a:off x="5562600" y="3695700"/>
            <a:ext cx="1447800" cy="216059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Degradation of thermal, electrical, optical properties</a:t>
            </a:r>
          </a:p>
          <a:p>
            <a:pPr algn="ctr">
              <a:spcBef>
                <a:spcPct val="40000"/>
              </a:spcBef>
              <a:buClr>
                <a:schemeClr val="tx2"/>
              </a:buClr>
              <a:buFontTx/>
              <a:buChar char="•"/>
            </a:pPr>
            <a:r>
              <a:rPr lang="en-US" sz="1600">
                <a:solidFill>
                  <a:schemeClr val="tx1"/>
                </a:solidFill>
              </a:rPr>
              <a:t>Degradation of structural integrity</a:t>
            </a:r>
          </a:p>
        </p:txBody>
      </p:sp>
      <p:sp>
        <p:nvSpPr>
          <p:cNvPr id="7203" name="Rectangle 34"/>
          <p:cNvSpPr>
            <a:spLocks noChangeArrowheads="1"/>
          </p:cNvSpPr>
          <p:nvPr/>
        </p:nvSpPr>
        <p:spPr bwMode="auto">
          <a:xfrm>
            <a:off x="190500" y="3771900"/>
            <a:ext cx="1295400" cy="23575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Biasing of instrument readings</a:t>
            </a:r>
          </a:p>
          <a:p>
            <a:pPr algn="ctr">
              <a:spcBef>
                <a:spcPct val="40000"/>
              </a:spcBef>
              <a:buClr>
                <a:schemeClr val="tx2"/>
              </a:buClr>
              <a:buFontTx/>
              <a:buChar char="•"/>
            </a:pPr>
            <a:r>
              <a:rPr lang="en-US" sz="1600">
                <a:solidFill>
                  <a:schemeClr val="tx1"/>
                </a:solidFill>
              </a:rPr>
              <a:t>Pulsing</a:t>
            </a:r>
          </a:p>
          <a:p>
            <a:pPr algn="ctr">
              <a:spcBef>
                <a:spcPct val="40000"/>
              </a:spcBef>
              <a:buClr>
                <a:schemeClr val="tx2"/>
              </a:buClr>
              <a:buFontTx/>
              <a:buChar char="•"/>
            </a:pPr>
            <a:r>
              <a:rPr lang="en-US" sz="1600">
                <a:solidFill>
                  <a:schemeClr val="tx1"/>
                </a:solidFill>
              </a:rPr>
              <a:t>Power drains</a:t>
            </a:r>
          </a:p>
          <a:p>
            <a:pPr algn="ctr">
              <a:spcBef>
                <a:spcPct val="40000"/>
              </a:spcBef>
              <a:buClr>
                <a:schemeClr val="tx2"/>
              </a:buClr>
              <a:buFontTx/>
              <a:buChar char="•"/>
            </a:pPr>
            <a:r>
              <a:rPr lang="en-US" sz="1600">
                <a:solidFill>
                  <a:schemeClr val="tx1"/>
                </a:solidFill>
              </a:rPr>
              <a:t>Physical damage</a:t>
            </a:r>
          </a:p>
        </p:txBody>
      </p:sp>
      <p:sp>
        <p:nvSpPr>
          <p:cNvPr id="7204" name="Rectangle 35"/>
          <p:cNvSpPr>
            <a:spLocks noChangeArrowheads="1"/>
          </p:cNvSpPr>
          <p:nvPr/>
        </p:nvSpPr>
        <p:spPr bwMode="auto">
          <a:xfrm>
            <a:off x="4267200" y="3695700"/>
            <a:ext cx="1066800" cy="92948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dirty="0">
                <a:solidFill>
                  <a:schemeClr val="tx1"/>
                </a:solidFill>
              </a:rPr>
              <a:t>Torques</a:t>
            </a:r>
          </a:p>
          <a:p>
            <a:pPr algn="ctr">
              <a:spcBef>
                <a:spcPct val="40000"/>
              </a:spcBef>
              <a:buClr>
                <a:schemeClr val="tx2"/>
              </a:buClr>
              <a:buFontTx/>
              <a:buChar char="•"/>
            </a:pPr>
            <a:r>
              <a:rPr lang="en-US" sz="1600" dirty="0">
                <a:solidFill>
                  <a:schemeClr val="tx1"/>
                </a:solidFill>
              </a:rPr>
              <a:t>Orbital decay</a:t>
            </a:r>
          </a:p>
        </p:txBody>
      </p:sp>
      <p:sp>
        <p:nvSpPr>
          <p:cNvPr id="7205" name="Rectangle 36"/>
          <p:cNvSpPr>
            <a:spLocks noChangeArrowheads="1"/>
          </p:cNvSpPr>
          <p:nvPr/>
        </p:nvSpPr>
        <p:spPr bwMode="auto">
          <a:xfrm>
            <a:off x="7086600" y="3695700"/>
            <a:ext cx="1828800" cy="68326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a:spAutoFit/>
          </a:bodyPr>
          <a:lstStyle/>
          <a:p>
            <a:pPr algn="ctr">
              <a:spcBef>
                <a:spcPct val="40000"/>
              </a:spcBef>
              <a:buClr>
                <a:schemeClr val="tx2"/>
              </a:buClr>
              <a:buFontTx/>
              <a:buChar char="•"/>
            </a:pPr>
            <a:r>
              <a:rPr lang="en-US" sz="1600">
                <a:solidFill>
                  <a:schemeClr val="tx1"/>
                </a:solidFill>
              </a:rPr>
              <a:t>Structural damage</a:t>
            </a:r>
          </a:p>
          <a:p>
            <a:pPr algn="ctr">
              <a:spcBef>
                <a:spcPct val="40000"/>
              </a:spcBef>
              <a:buClr>
                <a:schemeClr val="tx2"/>
              </a:buClr>
              <a:buFontTx/>
              <a:buChar char="•"/>
            </a:pPr>
            <a:r>
              <a:rPr lang="en-US" sz="1600">
                <a:solidFill>
                  <a:schemeClr val="tx1"/>
                </a:solidFill>
              </a:rPr>
              <a:t>Decompression</a:t>
            </a:r>
          </a:p>
        </p:txBody>
      </p:sp>
      <p:sp>
        <p:nvSpPr>
          <p:cNvPr id="7206" name="Text Box 37"/>
          <p:cNvSpPr txBox="1">
            <a:spLocks noChangeArrowheads="1"/>
          </p:cNvSpPr>
          <p:nvPr/>
        </p:nvSpPr>
        <p:spPr bwMode="auto">
          <a:xfrm>
            <a:off x="4800600" y="5791200"/>
            <a:ext cx="2864564"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defRPr>
            </a:lvl1pPr>
            <a:lvl2pPr>
              <a:defRPr sz="2000" b="1">
                <a:solidFill>
                  <a:schemeClr val="tx1"/>
                </a:solidFill>
                <a:latin typeface="Arial" charset="0"/>
                <a:ea typeface="ＭＳ Ｐゴシック" charset="0"/>
              </a:defRPr>
            </a:lvl2pPr>
            <a:lvl3pPr>
              <a:defRPr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a:defRPr sz="1600" b="1">
                <a:solidFill>
                  <a:schemeClr val="tx1"/>
                </a:solidFill>
                <a:latin typeface="Arial" charset="0"/>
                <a:ea typeface="ＭＳ Ｐゴシック" charset="0"/>
              </a:defRPr>
            </a:lvl6pPr>
            <a:lvl7pPr>
              <a:defRPr sz="1600" b="1">
                <a:solidFill>
                  <a:schemeClr val="tx1"/>
                </a:solidFill>
                <a:latin typeface="Arial" charset="0"/>
                <a:ea typeface="ＭＳ Ｐゴシック" charset="0"/>
              </a:defRPr>
            </a:lvl7pPr>
            <a:lvl8pPr>
              <a:defRPr sz="1600" b="1">
                <a:solidFill>
                  <a:schemeClr val="tx1"/>
                </a:solidFill>
                <a:latin typeface="Arial" charset="0"/>
                <a:ea typeface="ＭＳ Ｐゴシック" charset="0"/>
              </a:defRPr>
            </a:lvl8pPr>
            <a:lvl9pPr>
              <a:defRPr sz="1600" b="1">
                <a:solidFill>
                  <a:schemeClr val="tx1"/>
                </a:solidFill>
                <a:latin typeface="Arial" charset="0"/>
                <a:ea typeface="ＭＳ Ｐゴシック" charset="0"/>
              </a:defRPr>
            </a:lvl9pPr>
          </a:lstStyle>
          <a:p>
            <a:r>
              <a:rPr lang="en-US" sz="1800" i="1" dirty="0">
                <a:solidFill>
                  <a:srgbClr val="FF0000"/>
                </a:solidFill>
              </a:rPr>
              <a:t>Space Radiation </a:t>
            </a:r>
            <a:r>
              <a:rPr lang="en-US" sz="1800" i="1" dirty="0" smtClean="0">
                <a:solidFill>
                  <a:srgbClr val="FF0000"/>
                </a:solidFill>
              </a:rPr>
              <a:t>Effects</a:t>
            </a:r>
          </a:p>
          <a:p>
            <a:r>
              <a:rPr lang="en-US" sz="1800" i="1" dirty="0" smtClean="0">
                <a:solidFill>
                  <a:srgbClr val="FF0000"/>
                </a:solidFill>
              </a:rPr>
              <a:t>Shaded in yellow</a:t>
            </a:r>
            <a:endParaRPr lang="en-US" sz="1800" i="1" dirty="0">
              <a:solidFill>
                <a:srgbClr val="FF0000"/>
              </a:solidFill>
            </a:endParaRPr>
          </a:p>
        </p:txBody>
      </p:sp>
      <p:sp>
        <p:nvSpPr>
          <p:cNvPr id="7207" name="Line 38"/>
          <p:cNvSpPr>
            <a:spLocks noChangeShapeType="1"/>
          </p:cNvSpPr>
          <p:nvPr/>
        </p:nvSpPr>
        <p:spPr bwMode="auto">
          <a:xfrm flipH="1" flipV="1">
            <a:off x="4343400" y="6057900"/>
            <a:ext cx="533400" cy="0"/>
          </a:xfrm>
          <a:prstGeom prst="line">
            <a:avLst/>
          </a:prstGeom>
          <a:noFill/>
          <a:ln w="25400">
            <a:solidFill>
              <a:schemeClr val="tx1"/>
            </a:solidFill>
            <a:round/>
            <a:headEn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a:lstStyle/>
          <a:p>
            <a:endParaRPr lang="en-US" sz="1600"/>
          </a:p>
        </p:txBody>
      </p:sp>
      <p:sp>
        <p:nvSpPr>
          <p:cNvPr id="7208" name="Rectangle 40"/>
          <p:cNvSpPr>
            <a:spLocks noChangeArrowheads="1"/>
          </p:cNvSpPr>
          <p:nvPr/>
        </p:nvSpPr>
        <p:spPr bwMode="auto">
          <a:xfrm>
            <a:off x="7516346" y="5753100"/>
            <a:ext cx="1337607" cy="33598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rgbClr val="000000"/>
                </a:solidFill>
                <a:miter lim="800000"/>
                <a:headEnd/>
                <a:tailEnd/>
              </a14:hiddenLine>
            </a:ext>
          </a:extLst>
        </p:spPr>
        <p:txBody>
          <a:bodyPr wrap="none" lIns="90488" tIns="44450" rIns="90488" bIns="44450">
            <a:spAutoFit/>
          </a:bodyPr>
          <a:lstStyle/>
          <a:p>
            <a:pPr algn="ctr">
              <a:buClr>
                <a:schemeClr val="tx2"/>
              </a:buClr>
              <a:buSzPct val="65000"/>
              <a:buFont typeface="Monotype Sorts" charset="0"/>
              <a:buNone/>
            </a:pPr>
            <a:r>
              <a:rPr lang="en-US" sz="1600" i="1">
                <a:solidFill>
                  <a:srgbClr val="000099"/>
                </a:solidFill>
              </a:rPr>
              <a:t>after J. Barth</a:t>
            </a:r>
          </a:p>
        </p:txBody>
      </p:sp>
      <p:pic>
        <p:nvPicPr>
          <p:cNvPr id="41" name="Picture 40" descr="SWC_logo_white.jpg"/>
          <p:cNvPicPr>
            <a:picLocks noChangeAspect="1"/>
          </p:cNvPicPr>
          <p:nvPr/>
        </p:nvPicPr>
        <p:blipFill>
          <a:blip r:embed="rId3"/>
          <a:stretch>
            <a:fillRect/>
          </a:stretch>
        </p:blipFill>
        <p:spPr>
          <a:xfrm>
            <a:off x="8001000" y="60960"/>
            <a:ext cx="1012546" cy="100584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97542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9282"/>
                                        </p:tgtEl>
                                        <p:attrNameLst>
                                          <p:attrName>style.visibility</p:attrName>
                                        </p:attrNameLst>
                                      </p:cBhvr>
                                      <p:to>
                                        <p:strVal val="visible"/>
                                      </p:to>
                                    </p:set>
                                    <p:anim calcmode="lin" valueType="num">
                                      <p:cBhvr additive="base">
                                        <p:cTn id="7" dur="500" fill="hold"/>
                                        <p:tgtEl>
                                          <p:spTgt spid="609282"/>
                                        </p:tgtEl>
                                        <p:attrNameLst>
                                          <p:attrName>ppt_x</p:attrName>
                                        </p:attrNameLst>
                                      </p:cBhvr>
                                      <p:tavLst>
                                        <p:tav tm="0">
                                          <p:val>
                                            <p:strVal val="0-#ppt_w/2"/>
                                          </p:val>
                                        </p:tav>
                                        <p:tav tm="100000">
                                          <p:val>
                                            <p:strVal val="#ppt_x"/>
                                          </p:val>
                                        </p:tav>
                                      </p:tavLst>
                                    </p:anim>
                                    <p:anim calcmode="lin" valueType="num">
                                      <p:cBhvr additive="base">
                                        <p:cTn id="8" dur="500" fill="hold"/>
                                        <p:tgtEl>
                                          <p:spTgt spid="609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2"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3810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Monitor SEP Levels?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219200"/>
            <a:ext cx="7696200" cy="954107"/>
          </a:xfrm>
          <a:prstGeom prst="rect">
            <a:avLst/>
          </a:prstGeom>
          <a:noFill/>
        </p:spPr>
        <p:txBody>
          <a:bodyPr wrap="square" rtlCol="0">
            <a:spAutoFit/>
          </a:bodyPr>
          <a:lstStyle/>
          <a:p>
            <a:pPr algn="ctr"/>
            <a:r>
              <a:rPr lang="en-US" sz="2800" b="1" i="1" dirty="0" smtClean="0">
                <a:solidFill>
                  <a:srgbClr val="FF7C12"/>
                </a:solidFill>
              </a:rPr>
              <a:t>Track the particle flux at different locations.</a:t>
            </a:r>
          </a:p>
          <a:p>
            <a:pPr algn="ctr"/>
            <a:r>
              <a:rPr lang="en-US" sz="2800" b="1" i="1" dirty="0" smtClean="0">
                <a:solidFill>
                  <a:srgbClr val="FF7C12"/>
                </a:solidFill>
              </a:rPr>
              <a:t>Flux units: </a:t>
            </a:r>
            <a:r>
              <a:rPr lang="en-US" sz="2800" b="1" i="1" dirty="0" err="1" smtClean="0">
                <a:solidFill>
                  <a:srgbClr val="FF7C12"/>
                </a:solidFill>
              </a:rPr>
              <a:t>pfu</a:t>
            </a:r>
            <a:r>
              <a:rPr lang="en-US" sz="2800" b="1" i="1" dirty="0" smtClean="0">
                <a:solidFill>
                  <a:srgbClr val="FF7C12"/>
                </a:solidFill>
              </a:rPr>
              <a:t>, </a:t>
            </a:r>
            <a:r>
              <a:rPr lang="en-US" sz="2800" b="1" i="1" dirty="0" err="1" smtClean="0">
                <a:solidFill>
                  <a:srgbClr val="FF7C12"/>
                </a:solidFill>
              </a:rPr>
              <a:t>pfu/MeV</a:t>
            </a:r>
            <a:endParaRPr lang="en-US" sz="2800" b="1" i="1" dirty="0" smtClean="0">
              <a:solidFill>
                <a:srgbClr val="FF7C12"/>
              </a:solidFil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sp>
        <p:nvSpPr>
          <p:cNvPr id="17" name="Content Placeholder 12"/>
          <p:cNvSpPr txBox="1">
            <a:spLocks/>
          </p:cNvSpPr>
          <p:nvPr/>
        </p:nvSpPr>
        <p:spPr bwMode="auto">
          <a:xfrm>
            <a:off x="152400" y="2133600"/>
            <a:ext cx="88392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800100" lvl="1"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 </a:t>
            </a:r>
            <a:r>
              <a:rPr kumimoji="0" lang="en-US" sz="2000" b="1" i="1" u="none" strike="noStrike" kern="0" cap="none" spc="0" normalizeH="0" baseline="0" noProof="0" dirty="0" err="1" smtClean="0">
                <a:ln>
                  <a:noFill/>
                </a:ln>
                <a:solidFill>
                  <a:schemeClr val="accent1">
                    <a:lumMod val="75000"/>
                  </a:schemeClr>
                </a:solidFill>
                <a:effectLst/>
                <a:uLnTx/>
                <a:uFillTx/>
                <a:latin typeface="Arial" charset="0"/>
                <a:ea typeface="Arial" charset="0"/>
                <a:cs typeface="Arial" charset="0"/>
              </a:rPr>
              <a:t>Heliosphere</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with </a:t>
            </a: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STEREO In-situ Measurements</a:t>
            </a:r>
            <a:r>
              <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rPr>
              <a:t> of Particles and CME Transients (IMPACT)</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Differential energy band; Units measured, some energy ranges are: </a:t>
            </a:r>
            <a:endParaRPr kumimoji="0" lang="en-US" sz="2000" b="1" i="1" u="none" strike="noStrike" kern="0" cap="none" spc="0" normalizeH="0" noProof="0" dirty="0" smtClean="0">
              <a:ln>
                <a:noFill/>
              </a:ln>
              <a:solidFill>
                <a:schemeClr val="accent1">
                  <a:lumMod val="75000"/>
                </a:schemeClr>
              </a:solidFill>
              <a:effectLst/>
              <a:uLnTx/>
              <a:uFillTx/>
              <a:latin typeface="Arial" charset="0"/>
              <a:ea typeface="Arial" charset="0"/>
              <a:cs typeface="Arial" charset="0"/>
            </a:endParaRP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Upstream of Earth with ACE, SOHO/COSTEP</a:t>
            </a:r>
          </a:p>
          <a:p>
            <a:pPr marL="1257300" lvl="2" indent="-342900" eaLnBrk="0" hangingPunct="0">
              <a:spcBef>
                <a:spcPct val="20000"/>
              </a:spcBef>
              <a:buFontTx/>
              <a:buChar char="•"/>
              <a:defRPr/>
            </a:pPr>
            <a:r>
              <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rPr>
              <a:t>Units measured, some energy ranges are:</a:t>
            </a:r>
          </a:p>
          <a:p>
            <a:pPr marL="800100" lvl="1"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Geostationary Orbit with GOES</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Integral flux, Units measured, some energy ranges are: </a:t>
            </a:r>
            <a:r>
              <a:rPr lang="en-US" sz="2000" b="1" i="1" kern="0" dirty="0" err="1" smtClean="0">
                <a:solidFill>
                  <a:schemeClr val="accent1">
                    <a:lumMod val="75000"/>
                  </a:schemeClr>
                </a:solidFill>
                <a:latin typeface="Arial" charset="0"/>
                <a:ea typeface="Arial" charset="0"/>
                <a:cs typeface="Arial" charset="0"/>
              </a:rPr>
              <a:t>pfu</a:t>
            </a:r>
            <a:r>
              <a:rPr lang="en-US" sz="2000" b="1" i="1" kern="0" dirty="0" smtClean="0">
                <a:solidFill>
                  <a:schemeClr val="accent1">
                    <a:lumMod val="75000"/>
                  </a:schemeClr>
                </a:solidFill>
                <a:latin typeface="Arial" charset="0"/>
                <a:ea typeface="Arial" charset="0"/>
                <a:cs typeface="Arial" charset="0"/>
              </a:rPr>
              <a:t> particle flux unit </a:t>
            </a:r>
          </a:p>
          <a:p>
            <a:pPr marL="1257300" lvl="2" indent="-342900" eaLnBrk="0" hangingPunct="0">
              <a:spcBef>
                <a:spcPct val="20000"/>
              </a:spcBef>
              <a:buFontTx/>
              <a:buChar char="•"/>
              <a:defRPr/>
            </a:pPr>
            <a:r>
              <a:rPr lang="en-US" sz="2000" b="1" i="1" kern="0" dirty="0" smtClean="0">
                <a:solidFill>
                  <a:schemeClr val="accent1">
                    <a:lumMod val="75000"/>
                  </a:schemeClr>
                </a:solidFill>
                <a:latin typeface="Arial" charset="0"/>
                <a:ea typeface="Arial" charset="0"/>
                <a:cs typeface="Arial" charset="0"/>
              </a:rPr>
              <a:t>Inside the Earth's magnetosphere (usually)</a:t>
            </a:r>
          </a:p>
          <a:p>
            <a:pPr marL="800100" lvl="1" indent="-342900" eaLnBrk="0" hangingPunct="0">
              <a:spcBef>
                <a:spcPct val="20000"/>
              </a:spcBef>
              <a:buFontTx/>
              <a:buChar char="•"/>
              <a:defRPr/>
            </a:pPr>
            <a:endParaRPr kumimoji="0" lang="en-US" sz="2000" b="1" i="1" u="none" strike="noStrike" kern="0" cap="none" spc="0" normalizeH="0" baseline="0" noProof="0" dirty="0" smtClean="0">
              <a:ln>
                <a:noFill/>
              </a:ln>
              <a:solidFill>
                <a:schemeClr val="accent1">
                  <a:lumMod val="75000"/>
                </a:schemeClr>
              </a:solidFill>
              <a:effectLst/>
              <a:uLnTx/>
              <a:uFillTx/>
              <a:latin typeface="Arial" charset="0"/>
              <a:ea typeface="Arial" charset="0"/>
              <a:cs typeface="Arial" charset="0"/>
            </a:endParaRPr>
          </a:p>
        </p:txBody>
      </p:sp>
      <p:sp>
        <p:nvSpPr>
          <p:cNvPr id="18" name="TextBox 17"/>
          <p:cNvSpPr txBox="1"/>
          <p:nvPr/>
        </p:nvSpPr>
        <p:spPr>
          <a:xfrm>
            <a:off x="228600" y="5549205"/>
            <a:ext cx="8915400" cy="1384995"/>
          </a:xfrm>
          <a:prstGeom prst="rect">
            <a:avLst/>
          </a:prstGeom>
          <a:noFill/>
        </p:spPr>
        <p:txBody>
          <a:bodyPr wrap="square" rtlCol="0">
            <a:spAutoFit/>
          </a:bodyPr>
          <a:lstStyle/>
          <a:p>
            <a:pPr algn="ctr"/>
            <a:r>
              <a:rPr lang="en-US" sz="2800" b="1" i="1" dirty="0" smtClean="0">
                <a:solidFill>
                  <a:srgbClr val="FF7C12"/>
                </a:solidFill>
              </a:rPr>
              <a:t>Another useful quantity: </a:t>
            </a:r>
          </a:p>
          <a:p>
            <a:pPr algn="ctr"/>
            <a:r>
              <a:rPr lang="en-US" sz="2800" b="1" i="1" dirty="0" err="1" smtClean="0">
                <a:solidFill>
                  <a:srgbClr val="FF7C12"/>
                </a:solidFill>
              </a:rPr>
              <a:t>Fluence</a:t>
            </a:r>
            <a:r>
              <a:rPr lang="en-US" sz="2800" b="1" i="1" dirty="0" smtClean="0">
                <a:solidFill>
                  <a:srgbClr val="FF7C12"/>
                </a:solidFill>
              </a:rPr>
              <a:t> = flux integrated over the entire event. </a:t>
            </a:r>
          </a:p>
          <a:p>
            <a:pPr algn="ctr"/>
            <a:r>
              <a:rPr lang="en-US" sz="2800" b="1" i="1" dirty="0" smtClean="0">
                <a:solidFill>
                  <a:srgbClr val="FF7C12"/>
                </a:solidFill>
              </a:rPr>
              <a:t>Important for biological effects (flights)</a:t>
            </a:r>
          </a:p>
        </p:txBody>
      </p:sp>
      <p:sp>
        <p:nvSpPr>
          <p:cNvPr id="20" name="Rectangle 19"/>
          <p:cNvSpPr/>
          <p:nvPr/>
        </p:nvSpPr>
        <p:spPr>
          <a:xfrm>
            <a:off x="2133600" y="304800"/>
            <a:ext cx="4572000" cy="830997"/>
          </a:xfrm>
          <a:prstGeom prst="rect">
            <a:avLst/>
          </a:prstGeom>
        </p:spPr>
        <p:txBody>
          <a:bodyPr>
            <a:spAutoFit/>
          </a:bodyPr>
          <a:lstStyle/>
          <a:p>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define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762000" y="1600200"/>
            <a:ext cx="7086600" cy="2062103"/>
          </a:xfrm>
          <a:prstGeom prst="rect">
            <a:avLst/>
          </a:prstGeom>
          <a:noFill/>
        </p:spPr>
        <p:txBody>
          <a:bodyPr wrap="square" rtlCol="0">
            <a:spAutoFit/>
          </a:bodyPr>
          <a:lstStyle/>
          <a:p>
            <a:pPr algn="ctr"/>
            <a:r>
              <a:rPr lang="en-US" sz="2800" b="1" i="1" dirty="0" smtClean="0">
                <a:solidFill>
                  <a:srgbClr val="FF7C12"/>
                </a:solidFill>
              </a:rPr>
              <a:t>SWRC: SEP event detections are defined as:</a:t>
            </a:r>
          </a:p>
          <a:p>
            <a:pPr algn="ctr"/>
            <a:r>
              <a:rPr lang="en-US" sz="2000" b="1" i="1" dirty="0" smtClean="0">
                <a:solidFill>
                  <a:srgbClr val="FF7C12"/>
                </a:solidFill>
              </a:rPr>
              <a:t>GOES Proton E &gt; 10 </a:t>
            </a:r>
            <a:r>
              <a:rPr lang="en-US" sz="2000" b="1" i="1" dirty="0" err="1" smtClean="0">
                <a:solidFill>
                  <a:srgbClr val="FF7C12"/>
                </a:solidFill>
              </a:rPr>
              <a:t>MeV</a:t>
            </a:r>
            <a:r>
              <a:rPr lang="en-US" sz="2000" b="1" i="1" dirty="0" smtClean="0">
                <a:solidFill>
                  <a:srgbClr val="FF7C12"/>
                </a:solidFill>
              </a:rPr>
              <a:t> channel &gt; 10 </a:t>
            </a:r>
            <a:r>
              <a:rPr lang="en-US" sz="2000" b="1" i="1" dirty="0" err="1" smtClean="0">
                <a:solidFill>
                  <a:srgbClr val="FF7C12"/>
                </a:solidFill>
              </a:rPr>
              <a:t>pfu</a:t>
            </a:r>
            <a:endParaRPr lang="en-US" sz="2000" b="1" i="1" dirty="0" smtClean="0">
              <a:solidFill>
                <a:srgbClr val="FF7C12"/>
              </a:solidFill>
            </a:endParaRPr>
          </a:p>
          <a:p>
            <a:pPr algn="ctr"/>
            <a:r>
              <a:rPr lang="en-US" sz="2000" b="1" i="1" dirty="0" smtClean="0">
                <a:solidFill>
                  <a:srgbClr val="FF7C12"/>
                </a:solidFill>
              </a:rPr>
              <a:t>GOES Proton E &gt; 100 MeV channel &gt; 1 </a:t>
            </a:r>
            <a:r>
              <a:rPr lang="en-US" sz="2000" b="1" i="1" dirty="0" err="1" smtClean="0">
                <a:solidFill>
                  <a:srgbClr val="FF7C12"/>
                </a:solidFill>
              </a:rPr>
              <a:t>pfu</a:t>
            </a: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a:p>
            <a:pPr algn="ctr"/>
            <a:endParaRPr lang="en-US" sz="2000" b="1" i="1" dirty="0" smtClean="0">
              <a:solidFill>
                <a:srgbClr val="FF7C12"/>
              </a:solidFil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16" name="Picture 15" descr="Screen Shot 2013-06-01 at 11.08.46 AM.png"/>
          <p:cNvPicPr>
            <a:picLocks noChangeAspect="1"/>
          </p:cNvPicPr>
          <p:nvPr/>
        </p:nvPicPr>
        <p:blipFill>
          <a:blip r:embed="rId4"/>
          <a:stretch>
            <a:fillRect/>
          </a:stretch>
        </p:blipFill>
        <p:spPr>
          <a:xfrm>
            <a:off x="1219200" y="3124200"/>
            <a:ext cx="6858000" cy="3429000"/>
          </a:xfrm>
          <a:prstGeom prst="rect">
            <a:avLst/>
          </a:prstGeom>
        </p:spPr>
      </p:pic>
      <p:cxnSp>
        <p:nvCxnSpPr>
          <p:cNvPr id="18" name="Straight Connector 17"/>
          <p:cNvCxnSpPr/>
          <p:nvPr/>
        </p:nvCxnSpPr>
        <p:spPr>
          <a:xfrm>
            <a:off x="76200" y="4113212"/>
            <a:ext cx="8839200" cy="1588"/>
          </a:xfrm>
          <a:prstGeom prst="line">
            <a:avLst/>
          </a:prstGeom>
          <a:ln w="50800">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52400" y="4724400"/>
            <a:ext cx="8839200" cy="1588"/>
          </a:xfrm>
          <a:prstGeom prst="line">
            <a:avLst/>
          </a:prstGeom>
          <a:ln w="50800">
            <a:solidFill>
              <a:srgbClr val="008000"/>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How Do We Quantify an SEP Event?</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12" name="Picture 11"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7" name="Picture 6" descr="Screen Shot 2013-05-31 at 3.23.16 PM.png"/>
          <p:cNvPicPr>
            <a:picLocks noChangeAspect="1"/>
          </p:cNvPicPr>
          <p:nvPr/>
        </p:nvPicPr>
        <p:blipFill>
          <a:blip r:embed="rId4"/>
          <a:stretch>
            <a:fillRect/>
          </a:stretch>
        </p:blipFill>
        <p:spPr>
          <a:xfrm>
            <a:off x="533400" y="838200"/>
            <a:ext cx="8077200" cy="602977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latin typeface="Helvetica"/>
                <a:cs typeface="Helvetica"/>
              </a:rPr>
              <a:t>Human Safety in Space</a:t>
            </a:r>
            <a:endParaRPr lang="en-US" dirty="0">
              <a:latin typeface="Helvetica"/>
              <a:cs typeface="Helvetica"/>
            </a:endParaRPr>
          </a:p>
        </p:txBody>
      </p:sp>
      <p:sp>
        <p:nvSpPr>
          <p:cNvPr id="7" name="Content Placeholder 6"/>
          <p:cNvSpPr>
            <a:spLocks noGrp="1"/>
          </p:cNvSpPr>
          <p:nvPr>
            <p:ph idx="1"/>
          </p:nvPr>
        </p:nvSpPr>
        <p:spPr>
          <a:xfrm>
            <a:off x="457200" y="1417638"/>
            <a:ext cx="8229600" cy="4525963"/>
          </a:xfrm>
        </p:spPr>
        <p:txBody>
          <a:bodyPr>
            <a:normAutofit lnSpcReduction="10000"/>
          </a:bodyPr>
          <a:lstStyle/>
          <a:p>
            <a:r>
              <a:rPr lang="en-US" dirty="0" smtClean="0">
                <a:latin typeface="Helvetica"/>
                <a:cs typeface="Helvetica"/>
              </a:rPr>
              <a:t>GCR</a:t>
            </a:r>
          </a:p>
          <a:p>
            <a:r>
              <a:rPr lang="en-US" b="1" dirty="0" smtClean="0">
                <a:solidFill>
                  <a:srgbClr val="FF0000"/>
                </a:solidFill>
                <a:latin typeface="Helvetica"/>
                <a:cs typeface="Helvetica"/>
              </a:rPr>
              <a:t>SEP</a:t>
            </a:r>
          </a:p>
          <a:p>
            <a:pPr>
              <a:buNone/>
            </a:pPr>
            <a:r>
              <a:rPr lang="en-US" dirty="0" smtClean="0">
                <a:latin typeface="Helvetica"/>
                <a:cs typeface="Helvetica"/>
              </a:rPr>
              <a:t>Johnson Space Center/Space Radiation Analysis Group (SRAG)</a:t>
            </a:r>
          </a:p>
          <a:p>
            <a:pPr>
              <a:buNone/>
            </a:pPr>
            <a:r>
              <a:rPr lang="en-US" dirty="0" smtClean="0">
                <a:latin typeface="Helvetica"/>
                <a:cs typeface="Helvetica"/>
              </a:rPr>
              <a:t>Limit:  the &gt; 100 </a:t>
            </a:r>
            <a:r>
              <a:rPr lang="en-US" dirty="0" err="1" smtClean="0">
                <a:latin typeface="Helvetica"/>
                <a:cs typeface="Helvetica"/>
              </a:rPr>
              <a:t>MeV</a:t>
            </a:r>
            <a:r>
              <a:rPr lang="en-US" dirty="0" smtClean="0">
                <a:latin typeface="Helvetica"/>
                <a:cs typeface="Helvetica"/>
              </a:rPr>
              <a:t> flux exceeding 1pfu </a:t>
            </a:r>
          </a:p>
          <a:p>
            <a:pPr>
              <a:buNone/>
            </a:pPr>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 </a:t>
            </a:r>
          </a:p>
          <a:p>
            <a:endParaRPr lang="en-US" dirty="0" smtClean="0">
              <a:latin typeface="Helvetica"/>
              <a:cs typeface="Helvetica"/>
            </a:endParaRPr>
          </a:p>
          <a:p>
            <a:r>
              <a:rPr lang="en-US" dirty="0" smtClean="0">
                <a:latin typeface="Helvetica"/>
                <a:cs typeface="Helvetica"/>
              </a:rPr>
              <a:t>All clear (EVA –extravehicular activity)</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pPr>
              <a:defRPr/>
            </a:pPr>
            <a:fld id="{46D301D4-DE5A-4EBF-A8D4-8E1BE7A39FE5}" type="slidenum">
              <a:rPr lang="en-US" smtClean="0">
                <a:latin typeface="Helvetica"/>
                <a:cs typeface="Helvetica"/>
              </a:rPr>
              <a:pPr>
                <a:defRPr/>
              </a:pPr>
              <a:t>24</a:t>
            </a:fld>
            <a:endParaRPr lang="en-US" dirty="0">
              <a:latin typeface="Helvetica"/>
              <a:cs typeface="Helvetica"/>
            </a:endParaRPr>
          </a:p>
        </p:txBody>
      </p:sp>
      <p:pic>
        <p:nvPicPr>
          <p:cNvPr id="8" name="Picture 7" descr="SWC_logo_white.jpg"/>
          <p:cNvPicPr>
            <a:picLocks noChangeAspect="1"/>
          </p:cNvPicPr>
          <p:nvPr/>
        </p:nvPicPr>
        <p:blipFill>
          <a:blip r:embed="rId2"/>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ho1-low2.mp4">
            <a:hlinkClick r:id="" action="ppaction://media"/>
          </p:cNvPr>
          <p:cNvPicPr/>
          <p:nvPr>
            <a:videoFile r:link="rId1"/>
          </p:nvPr>
        </p:nvPicPr>
        <p:blipFill>
          <a:blip r:embed="rId3"/>
          <a:stretch>
            <a:fillRect/>
          </a:stretch>
        </p:blipFill>
        <p:spPr>
          <a:xfrm>
            <a:off x="1820200" y="0"/>
            <a:ext cx="5503599" cy="6858000"/>
          </a:xfrm>
          <a:prstGeom prst="rect">
            <a:avLst/>
          </a:prstGeom>
        </p:spPr>
      </p:pic>
      <p:sp>
        <p:nvSpPr>
          <p:cNvPr id="3"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Can we predict SEP events?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pic>
        <p:nvPicPr>
          <p:cNvPr id="4" name="Picture 3"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creen Shot 2013-06-02 at 7.46.00 PM.png"/>
          <p:cNvPicPr>
            <a:picLocks noChangeAspect="1"/>
          </p:cNvPicPr>
          <p:nvPr/>
        </p:nvPicPr>
        <p:blipFill>
          <a:blip r:embed="rId3"/>
          <a:stretch>
            <a:fillRect/>
          </a:stretch>
        </p:blipFill>
        <p:spPr>
          <a:xfrm>
            <a:off x="4046611" y="1371600"/>
            <a:ext cx="5097389" cy="2957196"/>
          </a:xfrm>
          <a:prstGeom prst="rect">
            <a:avLst/>
          </a:prstGeom>
        </p:spPr>
      </p:pic>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Can we predict SEP events? </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6" name="TextBox 5"/>
          <p:cNvSpPr txBox="1"/>
          <p:nvPr/>
        </p:nvSpPr>
        <p:spPr>
          <a:xfrm>
            <a:off x="5867400" y="1295400"/>
            <a:ext cx="3200400" cy="523220"/>
          </a:xfrm>
          <a:prstGeom prst="rect">
            <a:avLst/>
          </a:prstGeom>
          <a:solidFill>
            <a:schemeClr val="bg1"/>
          </a:solidFill>
        </p:spPr>
        <p:txBody>
          <a:bodyPr wrap="square" rtlCol="0">
            <a:spAutoFit/>
          </a:bodyPr>
          <a:lstStyle/>
          <a:p>
            <a:pPr algn="ctr"/>
            <a:r>
              <a:rPr lang="en-US" sz="2800" b="1" i="1" dirty="0" err="1" smtClean="0">
                <a:solidFill>
                  <a:srgbClr val="FF7C12"/>
                </a:solidFill>
              </a:rPr>
              <a:t>REleASE</a:t>
            </a:r>
            <a:r>
              <a:rPr lang="en-US" sz="2800" b="1" i="1" dirty="0" smtClean="0">
                <a:solidFill>
                  <a:srgbClr val="FF7C12"/>
                </a:solidFill>
              </a:rPr>
              <a:t> Model</a:t>
            </a:r>
          </a:p>
        </p:txBody>
      </p:sp>
      <p:pic>
        <p:nvPicPr>
          <p:cNvPr id="12" name="Picture 11"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5" name="TextBox 4"/>
          <p:cNvSpPr txBox="1"/>
          <p:nvPr/>
        </p:nvSpPr>
        <p:spPr>
          <a:xfrm>
            <a:off x="457200" y="1371600"/>
            <a:ext cx="3200400" cy="3046988"/>
          </a:xfrm>
          <a:prstGeom prst="rect">
            <a:avLst/>
          </a:prstGeom>
          <a:noFill/>
        </p:spPr>
        <p:txBody>
          <a:bodyPr wrap="square" rtlCol="0">
            <a:spAutoFit/>
          </a:bodyPr>
          <a:lstStyle/>
          <a:p>
            <a:r>
              <a:rPr lang="en-US" dirty="0" smtClean="0"/>
              <a:t>Uses detection of high energy *electrons* to predict arrival of high energy *protons*</a:t>
            </a:r>
          </a:p>
          <a:p>
            <a:endParaRPr lang="en-US" dirty="0" smtClean="0"/>
          </a:p>
          <a:p>
            <a:r>
              <a:rPr lang="en-US" dirty="0" smtClean="0"/>
              <a:t>Data source: SOHO COSTEP </a:t>
            </a:r>
          </a:p>
          <a:p>
            <a:r>
              <a:rPr lang="en-US" dirty="0" smtClean="0"/>
              <a:t> </a:t>
            </a:r>
            <a:endParaRPr lang="en-US" dirty="0"/>
          </a:p>
        </p:txBody>
      </p:sp>
      <p:pic>
        <p:nvPicPr>
          <p:cNvPr id="7" name="Picture 6" descr="SOHOCoStepForecast-July12.gif"/>
          <p:cNvPicPr>
            <a:picLocks noChangeAspect="1"/>
          </p:cNvPicPr>
          <p:nvPr/>
        </p:nvPicPr>
        <p:blipFill>
          <a:blip r:embed="rId5"/>
          <a:stretch>
            <a:fillRect/>
          </a:stretch>
        </p:blipFill>
        <p:spPr>
          <a:xfrm>
            <a:off x="4038600" y="4648200"/>
            <a:ext cx="3657600" cy="1828800"/>
          </a:xfrm>
          <a:prstGeom prst="rect">
            <a:avLst/>
          </a:prstGeom>
        </p:spPr>
      </p:pic>
      <p:pic>
        <p:nvPicPr>
          <p:cNvPr id="8" name="Picture 7" descr="SOHOCoStep-July12.gif"/>
          <p:cNvPicPr>
            <a:picLocks noChangeAspect="1"/>
          </p:cNvPicPr>
          <p:nvPr/>
        </p:nvPicPr>
        <p:blipFill>
          <a:blip r:embed="rId6"/>
          <a:stretch>
            <a:fillRect/>
          </a:stretch>
        </p:blipFill>
        <p:spPr>
          <a:xfrm>
            <a:off x="228600" y="4648200"/>
            <a:ext cx="3657600" cy="18288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676400" y="25400"/>
            <a:ext cx="6079684" cy="954107"/>
          </a:xfrm>
          <a:prstGeom prst="rect">
            <a:avLst/>
          </a:prstGeom>
          <a:noFill/>
        </p:spPr>
        <p:txBody>
          <a:bodyPr wrap="none" rtlCol="0">
            <a:spAutoFit/>
          </a:bodyPr>
          <a:lstStyle/>
          <a:p>
            <a:pPr algn="ctr"/>
            <a:r>
              <a:rPr lang="en-US" sz="3600" b="1" dirty="0" smtClean="0">
                <a:solidFill>
                  <a:srgbClr val="FF0000"/>
                </a:solidFill>
              </a:rPr>
              <a:t>SEP prediction (active region)</a:t>
            </a:r>
          </a:p>
          <a:p>
            <a:pPr algn="ctr"/>
            <a:r>
              <a:rPr lang="en-US" sz="2000" b="1" dirty="0" smtClean="0">
                <a:solidFill>
                  <a:srgbClr val="FF0000"/>
                </a:solidFill>
              </a:rPr>
              <a:t>x2.2 flare on March 11, 2015</a:t>
            </a:r>
            <a:endParaRPr lang="en-US" sz="2000" b="1" dirty="0">
              <a:solidFill>
                <a:srgbClr val="FF0000"/>
              </a:solidFill>
            </a:endParaRPr>
          </a:p>
        </p:txBody>
      </p:sp>
      <p:pic>
        <p:nvPicPr>
          <p:cNvPr id="3" name="Picture 2" descr="flare_ensemble_ASAP.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52400" y="1066800"/>
            <a:ext cx="3048000" cy="3048000"/>
          </a:xfrm>
          <a:prstGeom prst="rect">
            <a:avLst/>
          </a:prstGeom>
        </p:spPr>
      </p:pic>
      <p:pic>
        <p:nvPicPr>
          <p:cNvPr id="4" name="Picture 3" descr="flare_ensemble_MAG42.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410200" y="1295400"/>
            <a:ext cx="3555307" cy="2743200"/>
          </a:xfrm>
          <a:prstGeom prst="rect">
            <a:avLst/>
          </a:prstGeom>
        </p:spPr>
      </p:pic>
      <p:pic>
        <p:nvPicPr>
          <p:cNvPr id="5" name="Picture 4" descr="flare_ensemble_ASSA.pn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09800" y="3581400"/>
            <a:ext cx="3276600" cy="3276600"/>
          </a:xfrm>
          <a:prstGeom prst="rect">
            <a:avLst/>
          </a:prstGeom>
        </p:spPr>
      </p:pic>
      <p:sp>
        <p:nvSpPr>
          <p:cNvPr id="6" name="TextBox 5"/>
          <p:cNvSpPr txBox="1"/>
          <p:nvPr/>
        </p:nvSpPr>
        <p:spPr>
          <a:xfrm>
            <a:off x="457200" y="4267200"/>
            <a:ext cx="971540" cy="461665"/>
          </a:xfrm>
          <a:prstGeom prst="rect">
            <a:avLst/>
          </a:prstGeom>
          <a:noFill/>
        </p:spPr>
        <p:txBody>
          <a:bodyPr wrap="none" rtlCol="0">
            <a:spAutoFit/>
          </a:bodyPr>
          <a:lstStyle/>
          <a:p>
            <a:r>
              <a:rPr lang="en-US" dirty="0" smtClean="0"/>
              <a:t>ASAP</a:t>
            </a:r>
            <a:endParaRPr lang="en-US" dirty="0"/>
          </a:p>
        </p:txBody>
      </p:sp>
      <p:sp>
        <p:nvSpPr>
          <p:cNvPr id="7" name="TextBox 6"/>
          <p:cNvSpPr txBox="1"/>
          <p:nvPr/>
        </p:nvSpPr>
        <p:spPr>
          <a:xfrm>
            <a:off x="6858000" y="4114800"/>
            <a:ext cx="1056750" cy="461665"/>
          </a:xfrm>
          <a:prstGeom prst="rect">
            <a:avLst/>
          </a:prstGeom>
          <a:noFill/>
        </p:spPr>
        <p:txBody>
          <a:bodyPr wrap="none" rtlCol="0">
            <a:spAutoFit/>
          </a:bodyPr>
          <a:lstStyle/>
          <a:p>
            <a:r>
              <a:rPr lang="en-US" dirty="0" smtClean="0"/>
              <a:t>MAG4</a:t>
            </a:r>
            <a:endParaRPr lang="en-US" dirty="0"/>
          </a:p>
        </p:txBody>
      </p:sp>
      <p:sp>
        <p:nvSpPr>
          <p:cNvPr id="8" name="TextBox 7"/>
          <p:cNvSpPr txBox="1"/>
          <p:nvPr/>
        </p:nvSpPr>
        <p:spPr>
          <a:xfrm>
            <a:off x="5410200" y="6096000"/>
            <a:ext cx="971540" cy="461665"/>
          </a:xfrm>
          <a:prstGeom prst="rect">
            <a:avLst/>
          </a:prstGeom>
          <a:noFill/>
        </p:spPr>
        <p:txBody>
          <a:bodyPr wrap="none" rtlCol="0">
            <a:spAutoFit/>
          </a:bodyPr>
          <a:lstStyle/>
          <a:p>
            <a:r>
              <a:rPr lang="en-US" dirty="0" smtClean="0"/>
              <a:t>ASSA</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4478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371600" y="381000"/>
            <a:ext cx="6736565" cy="646331"/>
          </a:xfrm>
          <a:prstGeom prst="rect">
            <a:avLst/>
          </a:prstGeom>
          <a:noFill/>
        </p:spPr>
        <p:txBody>
          <a:bodyPr wrap="none" rtlCol="0">
            <a:spAutoFit/>
          </a:bodyPr>
          <a:lstStyle/>
          <a:p>
            <a:r>
              <a:rPr lang="en-US" sz="3600" b="1" dirty="0" err="1" smtClean="0">
                <a:solidFill>
                  <a:srgbClr val="FF0000"/>
                </a:solidFill>
              </a:rPr>
              <a:t>Solarscape</a:t>
            </a:r>
            <a:r>
              <a:rPr lang="en-US" sz="3600" b="1" dirty="0" smtClean="0">
                <a:solidFill>
                  <a:srgbClr val="FF0000"/>
                </a:solidFill>
              </a:rPr>
              <a:t>/magnetic connectivity</a:t>
            </a:r>
            <a:endParaRPr lang="en-US" sz="3600" b="1" dirty="0">
              <a:solidFill>
                <a:srgbClr val="FF0000"/>
              </a:solidFill>
            </a:endParaRPr>
          </a:p>
        </p:txBody>
      </p:sp>
      <p:pic>
        <p:nvPicPr>
          <p:cNvPr id="3" name="Picture 2" descr="20120928_sep_solarscape.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2000" y="1447800"/>
            <a:ext cx="5627532" cy="5181600"/>
          </a:xfrm>
          <a:prstGeom prst="rect">
            <a:avLst/>
          </a:prstGeom>
        </p:spPr>
      </p:pic>
      <p:sp>
        <p:nvSpPr>
          <p:cNvPr id="4" name="TextBox 3"/>
          <p:cNvSpPr txBox="1"/>
          <p:nvPr/>
        </p:nvSpPr>
        <p:spPr>
          <a:xfrm>
            <a:off x="6629400" y="2438400"/>
            <a:ext cx="2073705" cy="830997"/>
          </a:xfrm>
          <a:prstGeom prst="rect">
            <a:avLst/>
          </a:prstGeom>
          <a:solidFill>
            <a:schemeClr val="tx2">
              <a:lumMod val="40000"/>
              <a:lumOff val="60000"/>
            </a:schemeClr>
          </a:solidFill>
        </p:spPr>
        <p:txBody>
          <a:bodyPr wrap="none" rtlCol="0">
            <a:spAutoFit/>
          </a:bodyPr>
          <a:lstStyle/>
          <a:p>
            <a:r>
              <a:rPr lang="en-US" dirty="0" smtClean="0"/>
              <a:t>C3.7 class flare</a:t>
            </a:r>
          </a:p>
          <a:p>
            <a:r>
              <a:rPr lang="en-US" dirty="0" smtClean="0"/>
              <a:t>AR 11577</a:t>
            </a:r>
            <a:endParaRPr lang="en-US" dirty="0"/>
          </a:p>
        </p:txBody>
      </p:sp>
      <p:cxnSp>
        <p:nvCxnSpPr>
          <p:cNvPr id="6" name="Straight Arrow Connector 5"/>
          <p:cNvCxnSpPr/>
          <p:nvPr/>
        </p:nvCxnSpPr>
        <p:spPr>
          <a:xfrm flipH="1">
            <a:off x="4953000" y="3200400"/>
            <a:ext cx="1600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44365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ane_lario_2006.jpg"/>
          <p:cNvPicPr>
            <a:picLocks noChangeAspect="1"/>
          </p:cNvPicPr>
          <p:nvPr/>
        </p:nvPicPr>
        <p:blipFill>
          <a:blip r:embed="rId2"/>
          <a:stretch>
            <a:fillRect/>
          </a:stretch>
        </p:blipFill>
        <p:spPr>
          <a:xfrm>
            <a:off x="980310" y="1143000"/>
            <a:ext cx="7096890" cy="5486400"/>
          </a:xfrm>
          <a:prstGeom prst="rect">
            <a:avLst/>
          </a:prstGeom>
        </p:spPr>
      </p:pic>
      <p:sp>
        <p:nvSpPr>
          <p:cNvPr id="3" name="TextBox 2"/>
          <p:cNvSpPr txBox="1"/>
          <p:nvPr/>
        </p:nvSpPr>
        <p:spPr>
          <a:xfrm>
            <a:off x="228600" y="6396335"/>
            <a:ext cx="2646277" cy="461665"/>
          </a:xfrm>
          <a:prstGeom prst="rect">
            <a:avLst/>
          </a:prstGeom>
          <a:noFill/>
        </p:spPr>
        <p:txBody>
          <a:bodyPr wrap="none" rtlCol="0">
            <a:spAutoFit/>
          </a:bodyPr>
          <a:lstStyle/>
          <a:p>
            <a:r>
              <a:rPr lang="en-US"/>
              <a:t>Lario &amp; Cane, 2006</a:t>
            </a:r>
          </a:p>
        </p:txBody>
      </p:sp>
      <p:sp>
        <p:nvSpPr>
          <p:cNvPr id="4" name="TextBox 3"/>
          <p:cNvSpPr txBox="1"/>
          <p:nvPr/>
        </p:nvSpPr>
        <p:spPr>
          <a:xfrm>
            <a:off x="1524000" y="0"/>
            <a:ext cx="7086600" cy="954107"/>
          </a:xfrm>
          <a:prstGeom prst="rect">
            <a:avLst/>
          </a:prstGeom>
          <a:noFill/>
        </p:spPr>
        <p:txBody>
          <a:bodyPr wrap="square" rtlCol="0">
            <a:spAutoFit/>
          </a:bodyPr>
          <a:lstStyle/>
          <a:p>
            <a:pPr algn="ctr"/>
            <a:r>
              <a:rPr lang="en-US" sz="2800" b="1" i="1" dirty="0" smtClean="0">
                <a:solidFill>
                  <a:srgbClr val="FF7C12"/>
                </a:solidFill>
              </a:rPr>
              <a:t>Recognizing profile shapes of SEP flux and associating it with the source/driver</a:t>
            </a:r>
            <a:endParaRPr lang="en-US" sz="2000" b="1" i="1" dirty="0">
              <a:solidFill>
                <a:srgbClr val="FF7C1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20120517_1024_0193.mp4">
            <a:hlinkClick r:id="" action="ppaction://media"/>
          </p:cNvPr>
          <p:cNvPicPr/>
          <p:nvPr>
            <p:ph idx="1"/>
            <a:videoFile r:link="rId1"/>
          </p:nvPr>
        </p:nvPicPr>
        <p:blipFill>
          <a:blip r:embed="rId3"/>
          <a:stretch>
            <a:fillRect/>
          </a:stretch>
        </p:blipFill>
        <p:spPr>
          <a:xfrm>
            <a:off x="1066800" y="0"/>
            <a:ext cx="8001000" cy="8001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371600" y="0"/>
            <a:ext cx="6629400" cy="1200328"/>
          </a:xfrm>
          <a:prstGeom prst="rect">
            <a:avLst/>
          </a:prstGeom>
          <a:noFill/>
        </p:spPr>
        <p:txBody>
          <a:bodyPr wrap="square" rtlCol="0">
            <a:spAutoFit/>
          </a:bodyPr>
          <a:lstStyle/>
          <a:p>
            <a:r>
              <a:rPr lang="en-US" dirty="0" smtClean="0"/>
              <a:t>Impulsive: The “peak at the beginning, rapid fall off” – indicates how well connected you are to the source</a:t>
            </a:r>
            <a:endParaRPr lang="en-US" dirty="0"/>
          </a:p>
        </p:txBody>
      </p:sp>
      <p:pic>
        <p:nvPicPr>
          <p:cNvPr id="5" name="Picture 4" descr="STA20121108.jpg"/>
          <p:cNvPicPr>
            <a:picLocks noChangeAspect="1"/>
          </p:cNvPicPr>
          <p:nvPr/>
        </p:nvPicPr>
        <p:blipFill>
          <a:blip r:embed="rId2"/>
          <a:stretch>
            <a:fillRect/>
          </a:stretch>
        </p:blipFill>
        <p:spPr>
          <a:xfrm>
            <a:off x="152400" y="2632259"/>
            <a:ext cx="4312126" cy="3334566"/>
          </a:xfrm>
          <a:prstGeom prst="rect">
            <a:avLst/>
          </a:prstGeom>
        </p:spPr>
      </p:pic>
      <p:pic>
        <p:nvPicPr>
          <p:cNvPr id="6" name="Picture 5" descr="STA20130305.jpg"/>
          <p:cNvPicPr>
            <a:picLocks noChangeAspect="1"/>
          </p:cNvPicPr>
          <p:nvPr/>
        </p:nvPicPr>
        <p:blipFill>
          <a:blip r:embed="rId3"/>
          <a:stretch>
            <a:fillRect/>
          </a:stretch>
        </p:blipFill>
        <p:spPr>
          <a:xfrm>
            <a:off x="4572000" y="2708459"/>
            <a:ext cx="4289078" cy="3311341"/>
          </a:xfrm>
          <a:prstGeom prst="rect">
            <a:avLst/>
          </a:prstGeom>
        </p:spPr>
      </p:pic>
      <p:pic>
        <p:nvPicPr>
          <p:cNvPr id="8" name="Picture 7" descr="SWC_logo_white.jpg"/>
          <p:cNvPicPr>
            <a:picLocks noChangeAspect="1"/>
          </p:cNvPicPr>
          <p:nvPr/>
        </p:nvPicPr>
        <p:blipFill>
          <a:blip r:embed="rId4"/>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TA20120127.jpg"/>
          <p:cNvPicPr>
            <a:picLocks noChangeAspect="1"/>
          </p:cNvPicPr>
          <p:nvPr/>
        </p:nvPicPr>
        <p:blipFill>
          <a:blip r:embed="rId2"/>
          <a:stretch>
            <a:fillRect/>
          </a:stretch>
        </p:blipFill>
        <p:spPr>
          <a:xfrm>
            <a:off x="1295400" y="1905000"/>
            <a:ext cx="5912326" cy="4572000"/>
          </a:xfrm>
          <a:prstGeom prst="rect">
            <a:avLst/>
          </a:prstGeom>
        </p:spPr>
      </p:pic>
      <p:sp>
        <p:nvSpPr>
          <p:cNvPr id="3" name="TextBox 2"/>
          <p:cNvSpPr txBox="1"/>
          <p:nvPr/>
        </p:nvSpPr>
        <p:spPr>
          <a:xfrm>
            <a:off x="1295400" y="76200"/>
            <a:ext cx="6858000" cy="830997"/>
          </a:xfrm>
          <a:prstGeom prst="rect">
            <a:avLst/>
          </a:prstGeom>
          <a:noFill/>
        </p:spPr>
        <p:txBody>
          <a:bodyPr wrap="square" rtlCol="0">
            <a:spAutoFit/>
          </a:bodyPr>
          <a:lstStyle/>
          <a:p>
            <a:r>
              <a:rPr lang="en-US" dirty="0" smtClean="0"/>
              <a:t>Gradual: The “slow rise after eruption, then peak when the ICME passes the spacecraft”</a:t>
            </a:r>
            <a:endParaRPr lang="en-US" dirty="0"/>
          </a:p>
        </p:txBody>
      </p:sp>
      <p:pic>
        <p:nvPicPr>
          <p:cNvPr id="4" name="Picture 3"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295400" y="-76200"/>
            <a:ext cx="6455507" cy="1200328"/>
          </a:xfrm>
          <a:prstGeom prst="rect">
            <a:avLst/>
          </a:prstGeom>
          <a:noFill/>
        </p:spPr>
        <p:txBody>
          <a:bodyPr wrap="square" rtlCol="0">
            <a:spAutoFit/>
          </a:bodyPr>
          <a:lstStyle/>
          <a:p>
            <a:r>
              <a:rPr lang="en-US" dirty="0" smtClean="0"/>
              <a:t>The “slow rise then peak, (slow rise can let you know that you are not well connected</a:t>
            </a:r>
          </a:p>
          <a:p>
            <a:r>
              <a:rPr lang="en-US" dirty="0" smtClean="0"/>
              <a:t>ICME doesn’t hit spacecraft so falls off”</a:t>
            </a:r>
            <a:endParaRPr lang="en-US" dirty="0"/>
          </a:p>
        </p:txBody>
      </p:sp>
      <p:pic>
        <p:nvPicPr>
          <p:cNvPr id="4" name="Picture 3" descr="STA20120921.jpg"/>
          <p:cNvPicPr>
            <a:picLocks noChangeAspect="1"/>
          </p:cNvPicPr>
          <p:nvPr/>
        </p:nvPicPr>
        <p:blipFill>
          <a:blip r:embed="rId2"/>
          <a:stretch>
            <a:fillRect/>
          </a:stretch>
        </p:blipFill>
        <p:spPr>
          <a:xfrm>
            <a:off x="1143000" y="2396067"/>
            <a:ext cx="5813787" cy="4495800"/>
          </a:xfrm>
          <a:prstGeom prst="rect">
            <a:avLst/>
          </a:prstGeom>
        </p:spPr>
      </p:pic>
      <p:pic>
        <p:nvPicPr>
          <p:cNvPr id="5" name="Picture 4"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1828800" y="1447800"/>
            <a:ext cx="4903907" cy="461665"/>
          </a:xfrm>
          <a:prstGeom prst="rect">
            <a:avLst/>
          </a:prstGeom>
          <a:noFill/>
        </p:spPr>
        <p:txBody>
          <a:bodyPr wrap="none" rtlCol="0">
            <a:spAutoFit/>
          </a:bodyPr>
          <a:lstStyle/>
          <a:p>
            <a:r>
              <a:rPr lang="en-US" dirty="0" smtClean="0"/>
              <a:t>Multiple events can compound impact</a:t>
            </a:r>
            <a:endParaRPr lang="en-US" dirty="0"/>
          </a:p>
        </p:txBody>
      </p:sp>
      <p:pic>
        <p:nvPicPr>
          <p:cNvPr id="7" name="Picture 6" descr="STB20120309 and STB20120307.jpg"/>
          <p:cNvPicPr>
            <a:picLocks noChangeAspect="1"/>
          </p:cNvPicPr>
          <p:nvPr/>
        </p:nvPicPr>
        <p:blipFill>
          <a:blip r:embed="rId2"/>
          <a:stretch>
            <a:fillRect/>
          </a:stretch>
        </p:blipFill>
        <p:spPr>
          <a:xfrm>
            <a:off x="1600200" y="2133600"/>
            <a:ext cx="5805844" cy="4489657"/>
          </a:xfrm>
          <a:prstGeom prst="rect">
            <a:avLst/>
          </a:prstGeom>
        </p:spPr>
      </p:pic>
      <p:pic>
        <p:nvPicPr>
          <p:cNvPr id="8" name="Picture 7"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descr="Screen shot 2012-08-09 at 10.41.49 PM.png"/>
          <p:cNvPicPr>
            <a:picLocks noChangeAspect="1"/>
          </p:cNvPicPr>
          <p:nvPr/>
        </p:nvPicPr>
        <p:blipFill>
          <a:blip r:embed="rId4"/>
          <a:stretch>
            <a:fillRect/>
          </a:stretch>
        </p:blipFill>
        <p:spPr>
          <a:xfrm>
            <a:off x="4419600" y="1828800"/>
            <a:ext cx="4690336" cy="3200400"/>
          </a:xfrm>
          <a:prstGeom prst="rect">
            <a:avLst/>
          </a:prstGeom>
        </p:spPr>
      </p:pic>
      <p:sp>
        <p:nvSpPr>
          <p:cNvPr id="2" name="TextBox 1"/>
          <p:cNvSpPr txBox="1"/>
          <p:nvPr/>
        </p:nvSpPr>
        <p:spPr>
          <a:xfrm>
            <a:off x="152400" y="5334000"/>
            <a:ext cx="8610600" cy="1524000"/>
          </a:xfrm>
          <a:prstGeom prst="rect">
            <a:avLst/>
          </a:prstGeom>
          <a:noFill/>
        </p:spPr>
        <p:txBody>
          <a:bodyPr wrap="square" rtlCol="0">
            <a:normAutofit/>
          </a:bodyPr>
          <a:lstStyle/>
          <a:p>
            <a:endParaRPr lang="en-US" dirty="0"/>
          </a:p>
        </p:txBody>
      </p:sp>
      <p:cxnSp>
        <p:nvCxnSpPr>
          <p:cNvPr id="9" name="Straight Arrow Connector 8"/>
          <p:cNvCxnSpPr/>
          <p:nvPr/>
        </p:nvCxnSpPr>
        <p:spPr>
          <a:xfrm rot="5400000" flipH="1" flipV="1">
            <a:off x="5943997" y="3581003"/>
            <a:ext cx="1676400" cy="794"/>
          </a:xfrm>
          <a:prstGeom prst="straightConnector1">
            <a:avLst/>
          </a:prstGeom>
          <a:ln>
            <a:solidFill>
              <a:srgbClr val="0000FF"/>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pic>
        <p:nvPicPr>
          <p:cNvPr id="12" name="Picture 11" descr="SWC_logo_white.jpg"/>
          <p:cNvPicPr>
            <a:picLocks noChangeAspect="1"/>
          </p:cNvPicPr>
          <p:nvPr/>
        </p:nvPicPr>
        <p:blipFill>
          <a:blip r:embed="rId5"/>
          <a:stretch>
            <a:fillRect/>
          </a:stretch>
        </p:blipFill>
        <p:spPr>
          <a:xfrm>
            <a:off x="8001000" y="60960"/>
            <a:ext cx="1012546" cy="1005840"/>
          </a:xfrm>
          <a:prstGeom prst="rect">
            <a:avLst/>
          </a:prstGeom>
        </p:spPr>
      </p:pic>
      <p:sp>
        <p:nvSpPr>
          <p:cNvPr id="13" name="TextBox 12"/>
          <p:cNvSpPr txBox="1"/>
          <p:nvPr/>
        </p:nvSpPr>
        <p:spPr>
          <a:xfrm>
            <a:off x="914400" y="5692914"/>
            <a:ext cx="3352800" cy="707886"/>
          </a:xfrm>
          <a:prstGeom prst="rect">
            <a:avLst/>
          </a:prstGeom>
          <a:noFill/>
        </p:spPr>
        <p:txBody>
          <a:bodyPr wrap="square" rtlCol="0">
            <a:spAutoFit/>
          </a:bodyPr>
          <a:lstStyle/>
          <a:p>
            <a:r>
              <a:rPr lang="en-US" sz="2000" dirty="0" smtClean="0"/>
              <a:t>July 23 flare as seen in STEREO A EUVI 195</a:t>
            </a:r>
            <a:endParaRPr lang="en-US" sz="2000" dirty="0"/>
          </a:p>
        </p:txBody>
      </p:sp>
      <p:sp>
        <p:nvSpPr>
          <p:cNvPr id="14" name="TextBox 13"/>
          <p:cNvSpPr txBox="1"/>
          <p:nvPr/>
        </p:nvSpPr>
        <p:spPr>
          <a:xfrm>
            <a:off x="4648200" y="5105400"/>
            <a:ext cx="4114800" cy="1631216"/>
          </a:xfrm>
          <a:prstGeom prst="rect">
            <a:avLst/>
          </a:prstGeom>
          <a:noFill/>
        </p:spPr>
        <p:txBody>
          <a:bodyPr wrap="square" rtlCol="0">
            <a:spAutoFit/>
          </a:bodyPr>
          <a:lstStyle/>
          <a:p>
            <a:r>
              <a:rPr lang="en-US" sz="2000" dirty="0" smtClean="0"/>
              <a:t>Increase of more than 5 orders of magnitude at STEREO A</a:t>
            </a:r>
          </a:p>
          <a:p>
            <a:r>
              <a:rPr lang="en-US" sz="2000" dirty="0" smtClean="0"/>
              <a:t>SEP event also detected by GOES, and later enhancement seen at STEREO B</a:t>
            </a:r>
            <a:endParaRPr lang="en-US" sz="2000" dirty="0"/>
          </a:p>
        </p:txBody>
      </p:sp>
      <p:sp>
        <p:nvSpPr>
          <p:cNvPr id="10"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smtClean="0">
                <a:solidFill>
                  <a:srgbClr val="9BBB59"/>
                </a:solidFill>
                <a:latin typeface="Arial"/>
                <a:cs typeface="Arial"/>
              </a:rPr>
              <a:t>July 23, 2012</a:t>
            </a:r>
            <a:endParaRPr kumimoji="0" lang="en-US" sz="54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11" name="TextBox 10"/>
          <p:cNvSpPr txBox="1"/>
          <p:nvPr/>
        </p:nvSpPr>
        <p:spPr>
          <a:xfrm>
            <a:off x="609600" y="1219200"/>
            <a:ext cx="5832697" cy="461665"/>
          </a:xfrm>
          <a:prstGeom prst="rect">
            <a:avLst/>
          </a:prstGeom>
          <a:noFill/>
        </p:spPr>
        <p:txBody>
          <a:bodyPr wrap="none" rtlCol="0">
            <a:spAutoFit/>
          </a:bodyPr>
          <a:lstStyle/>
          <a:p>
            <a:r>
              <a:rPr lang="en-US" dirty="0" smtClean="0"/>
              <a:t>It reaches one spacecraft, then later another…</a:t>
            </a:r>
            <a:endParaRPr lang="en-US" dirty="0"/>
          </a:p>
        </p:txBody>
      </p:sp>
      <p:pic>
        <p:nvPicPr>
          <p:cNvPr id="16" name="ahead_20120723_euvi_195_512.mpg">
            <a:hlinkClick r:id="" action="ppaction://media"/>
          </p:cNvPr>
          <p:cNvPicPr/>
          <p:nvPr>
            <a:videoFile r:link="rId1"/>
          </p:nvPr>
        </p:nvPicPr>
        <p:blipFill>
          <a:blip r:embed="rId6"/>
          <a:stretch>
            <a:fillRect/>
          </a:stretch>
        </p:blipFill>
        <p:spPr>
          <a:xfrm>
            <a:off x="457200" y="1905000"/>
            <a:ext cx="3657600" cy="365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0" dirty="0" smtClean="0">
                <a:solidFill>
                  <a:schemeClr val="accent3"/>
                </a:solidFill>
                <a:latin typeface="Arial"/>
                <a:cs typeface="Arial"/>
              </a:rPr>
              <a:t>Ground Level Enhancement</a:t>
            </a:r>
            <a:endParaRPr kumimoji="0" lang="en-US" sz="3200" b="1" i="0" u="none" strike="noStrike" kern="0" cap="none" spc="0" normalizeH="0" baseline="0" noProof="0" dirty="0">
              <a:ln>
                <a:noFill/>
              </a:ln>
              <a:solidFill>
                <a:schemeClr val="accent3"/>
              </a:solidFill>
              <a:effectLst/>
              <a:uLnTx/>
              <a:uFillTx/>
              <a:latin typeface="Arial"/>
              <a:ea typeface="ＭＳ Ｐゴシック" charset="-128"/>
              <a:cs typeface="Arial"/>
            </a:endParaRPr>
          </a:p>
        </p:txBody>
      </p:sp>
      <p:sp>
        <p:nvSpPr>
          <p:cNvPr id="5" name="Rectangle 4"/>
          <p:cNvSpPr/>
          <p:nvPr/>
        </p:nvSpPr>
        <p:spPr>
          <a:xfrm>
            <a:off x="3505200" y="1295400"/>
            <a:ext cx="5562600" cy="4572000"/>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512763" lvl="0" indent="-512763" defTabSz="457200" fontAlgn="auto">
              <a:spcBef>
                <a:spcPts val="1920"/>
              </a:spcBef>
              <a:spcAft>
                <a:spcPts val="100"/>
              </a:spcAft>
              <a:defRPr/>
            </a:pPr>
            <a:endParaRPr lang="en-US" b="1" dirty="0" smtClean="0">
              <a:latin typeface="Traditional Arabic" pitchFamily="2" charset="0"/>
              <a:ea typeface="Traditional Arabic" pitchFamily="2" charset="0"/>
              <a:cs typeface="Traditional Arabic" pitchFamily="2" charset="0"/>
            </a:endParaRPr>
          </a:p>
        </p:txBody>
      </p:sp>
      <p:sp>
        <p:nvSpPr>
          <p:cNvPr id="6" name="TextBox 5"/>
          <p:cNvSpPr txBox="1"/>
          <p:nvPr/>
        </p:nvSpPr>
        <p:spPr>
          <a:xfrm>
            <a:off x="152400" y="1447800"/>
            <a:ext cx="3200400" cy="2590800"/>
          </a:xfrm>
          <a:prstGeom prst="rect">
            <a:avLst/>
          </a:prstGeom>
          <a:noFill/>
        </p:spPr>
        <p:txBody>
          <a:bodyPr wrap="square" rtlCol="0">
            <a:normAutofit/>
          </a:bodyPr>
          <a:lstStyle/>
          <a:p>
            <a:r>
              <a:rPr lang="en-US" sz="1600" dirty="0" smtClean="0"/>
              <a:t>     A subset of SEP events, a GLE event occurs when extremely high energy protons (&gt;500 </a:t>
            </a:r>
            <a:r>
              <a:rPr lang="en-US" sz="1600" dirty="0" err="1" smtClean="0"/>
              <a:t>MeV/nuc</a:t>
            </a:r>
            <a:r>
              <a:rPr lang="en-US" sz="1600" dirty="0" smtClean="0"/>
              <a:t>) penetrate all the way to the Earth's surface. Collisions with atoms generate secondary particles that are measured at neutron monitoring (NM) stations on the ground.</a:t>
            </a:r>
          </a:p>
        </p:txBody>
      </p:sp>
      <p:pic>
        <p:nvPicPr>
          <p:cNvPr id="8" name="Picture 7" descr="SWC_logo_white.jpg"/>
          <p:cNvPicPr>
            <a:picLocks noChangeAspect="1"/>
          </p:cNvPicPr>
          <p:nvPr/>
        </p:nvPicPr>
        <p:blipFill>
          <a:blip r:embed="rId3"/>
          <a:stretch>
            <a:fillRect/>
          </a:stretch>
        </p:blipFill>
        <p:spPr>
          <a:xfrm>
            <a:off x="8001000" y="60960"/>
            <a:ext cx="1012546" cy="1005840"/>
          </a:xfrm>
          <a:prstGeom prst="rect">
            <a:avLst/>
          </a:prstGeom>
        </p:spPr>
      </p:pic>
      <p:pic>
        <p:nvPicPr>
          <p:cNvPr id="10" name="Picture 9" descr="Screen shot 2012-06-24 at 9.53.25 AM.png"/>
          <p:cNvPicPr>
            <a:picLocks noChangeAspect="1"/>
          </p:cNvPicPr>
          <p:nvPr/>
        </p:nvPicPr>
        <p:blipFill>
          <a:blip r:embed="rId4"/>
          <a:stretch>
            <a:fillRect/>
          </a:stretch>
        </p:blipFill>
        <p:spPr>
          <a:xfrm>
            <a:off x="3657600" y="1447800"/>
            <a:ext cx="5280628" cy="3913632"/>
          </a:xfrm>
          <a:prstGeom prst="rect">
            <a:avLst/>
          </a:prstGeom>
        </p:spPr>
      </p:pic>
      <p:sp>
        <p:nvSpPr>
          <p:cNvPr id="12" name="TextBox 11"/>
          <p:cNvSpPr txBox="1"/>
          <p:nvPr/>
        </p:nvSpPr>
        <p:spPr>
          <a:xfrm>
            <a:off x="5334000" y="5334000"/>
            <a:ext cx="3897296" cy="461665"/>
          </a:xfrm>
          <a:prstGeom prst="rect">
            <a:avLst/>
          </a:prstGeom>
          <a:noFill/>
        </p:spPr>
        <p:txBody>
          <a:bodyPr wrap="none" rtlCol="0">
            <a:spAutoFit/>
          </a:bodyPr>
          <a:lstStyle/>
          <a:p>
            <a:r>
              <a:rPr lang="en-US" dirty="0" smtClean="0"/>
              <a:t>NM Stations </a:t>
            </a:r>
            <a:r>
              <a:rPr lang="en-US" sz="1800" i="1" dirty="0" smtClean="0"/>
              <a:t>(http://</a:t>
            </a:r>
            <a:r>
              <a:rPr lang="en-US" sz="1800" i="1" dirty="0" err="1" smtClean="0"/>
              <a:t>www.nmdb.eu</a:t>
            </a:r>
            <a:r>
              <a:rPr lang="en-US" sz="1800" i="1" dirty="0" smtClean="0"/>
              <a:t>)</a:t>
            </a:r>
            <a:endParaRPr lang="en-US" i="1" dirty="0"/>
          </a:p>
        </p:txBody>
      </p:sp>
      <p:sp>
        <p:nvSpPr>
          <p:cNvPr id="11" name="Lightning Bolt 10"/>
          <p:cNvSpPr/>
          <p:nvPr/>
        </p:nvSpPr>
        <p:spPr>
          <a:xfrm>
            <a:off x="6096000" y="48006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ightning Bolt 13"/>
          <p:cNvSpPr/>
          <p:nvPr/>
        </p:nvSpPr>
        <p:spPr>
          <a:xfrm>
            <a:off x="5486400" y="1905000"/>
            <a:ext cx="381000" cy="533400"/>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p:cNvSpPr/>
          <p:nvPr/>
        </p:nvSpPr>
        <p:spPr>
          <a:xfrm>
            <a:off x="5715000" y="1828800"/>
            <a:ext cx="381000" cy="533400"/>
          </a:xfrm>
          <a:prstGeom prst="lightningBolt">
            <a:avLst/>
          </a:prstGeom>
          <a:solidFill>
            <a:srgbClr val="660066"/>
          </a:solidFill>
          <a:ln>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ightning Bolt 15"/>
          <p:cNvSpPr/>
          <p:nvPr/>
        </p:nvSpPr>
        <p:spPr>
          <a:xfrm>
            <a:off x="3886200" y="2209800"/>
            <a:ext cx="381000" cy="533400"/>
          </a:xfrm>
          <a:prstGeom prst="lightningBol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0" y="3893403"/>
            <a:ext cx="3733800" cy="830997"/>
          </a:xfrm>
          <a:prstGeom prst="rect">
            <a:avLst/>
          </a:prstGeom>
        </p:spPr>
        <p:txBody>
          <a:bodyPr wrap="square">
            <a:spAutoFit/>
          </a:bodyPr>
          <a:lstStyle/>
          <a:p>
            <a:r>
              <a:rPr lang="en-US" dirty="0" smtClean="0"/>
              <a:t>Neutron Monitoring Station  in Oulu, Finland</a:t>
            </a:r>
            <a:endParaRPr lang="en-US" dirty="0"/>
          </a:p>
        </p:txBody>
      </p:sp>
      <p:pic>
        <p:nvPicPr>
          <p:cNvPr id="18" name="Picture 17" descr="GLE_oulu.png"/>
          <p:cNvPicPr>
            <a:picLocks noChangeAspect="1"/>
          </p:cNvPicPr>
          <p:nvPr/>
        </p:nvPicPr>
        <p:blipFill>
          <a:blip r:embed="rId5"/>
          <a:stretch>
            <a:fillRect/>
          </a:stretch>
        </p:blipFill>
        <p:spPr>
          <a:xfrm>
            <a:off x="381000" y="4648200"/>
            <a:ext cx="4116141" cy="2209800"/>
          </a:xfrm>
          <a:prstGeom prst="rect">
            <a:avLst/>
          </a:prstGeom>
        </p:spPr>
      </p:pic>
      <p:sp>
        <p:nvSpPr>
          <p:cNvPr id="19" name="TextBox 18"/>
          <p:cNvSpPr txBox="1"/>
          <p:nvPr/>
        </p:nvSpPr>
        <p:spPr>
          <a:xfrm>
            <a:off x="3581400" y="5879068"/>
            <a:ext cx="1841745" cy="369332"/>
          </a:xfrm>
          <a:prstGeom prst="rect">
            <a:avLst/>
          </a:prstGeom>
          <a:noFill/>
        </p:spPr>
        <p:txBody>
          <a:bodyPr wrap="none" rtlCol="0">
            <a:spAutoFit/>
          </a:bodyPr>
          <a:lstStyle/>
          <a:p>
            <a:r>
              <a:rPr lang="en-US" sz="1800" dirty="0" smtClean="0"/>
              <a:t>Background ~105</a:t>
            </a:r>
            <a:endParaRPr lang="en-US" sz="1800" dirty="0"/>
          </a:p>
        </p:txBody>
      </p:sp>
      <p:cxnSp>
        <p:nvCxnSpPr>
          <p:cNvPr id="20" name="Straight Connector 19"/>
          <p:cNvCxnSpPr/>
          <p:nvPr/>
        </p:nvCxnSpPr>
        <p:spPr>
          <a:xfrm>
            <a:off x="-152400" y="5943600"/>
            <a:ext cx="4953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86000" y="4800600"/>
            <a:ext cx="1905000" cy="646331"/>
          </a:xfrm>
          <a:prstGeom prst="rect">
            <a:avLst/>
          </a:prstGeom>
          <a:noFill/>
        </p:spPr>
        <p:txBody>
          <a:bodyPr wrap="square" rtlCol="0">
            <a:spAutoFit/>
          </a:bodyPr>
          <a:lstStyle/>
          <a:p>
            <a:r>
              <a:rPr lang="en-US" sz="1800" dirty="0" smtClean="0"/>
              <a:t>Enhancement to ~125</a:t>
            </a:r>
            <a:endParaRPr lang="en-US" sz="1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04800" y="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kern="0" dirty="0" smtClean="0">
                <a:solidFill>
                  <a:srgbClr val="9BBB59"/>
                </a:solidFill>
                <a:latin typeface="Arial"/>
                <a:cs typeface="Arial"/>
              </a:rPr>
              <a:t>What causes strongest SEP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rgbClr val="9BBB59"/>
                </a:solidFill>
                <a:effectLst/>
                <a:uLnTx/>
                <a:uFillTx/>
                <a:latin typeface="Arial"/>
                <a:cs typeface="Arial"/>
              </a:rPr>
              <a:t>Or, how do the drivers relate to the SEP Flux?</a:t>
            </a:r>
            <a:endParaRPr kumimoji="0" lang="en-US" b="1" i="0" u="none" strike="noStrike" kern="0" cap="none" spc="0" normalizeH="0" baseline="0" noProof="0" dirty="0">
              <a:ln>
                <a:noFill/>
              </a:ln>
              <a:solidFill>
                <a:srgbClr val="9BBB59"/>
              </a:solidFill>
              <a:effectLst/>
              <a:uLnTx/>
              <a:uFillTx/>
              <a:latin typeface="Arial"/>
              <a:cs typeface="Arial"/>
            </a:endParaRPr>
          </a:p>
        </p:txBody>
      </p:sp>
      <p:sp>
        <p:nvSpPr>
          <p:cNvPr id="5" name="TextBox 4"/>
          <p:cNvSpPr txBox="1"/>
          <p:nvPr/>
        </p:nvSpPr>
        <p:spPr>
          <a:xfrm>
            <a:off x="304800" y="1219200"/>
            <a:ext cx="4038600" cy="4524316"/>
          </a:xfrm>
          <a:prstGeom prst="rect">
            <a:avLst/>
          </a:prstGeom>
          <a:noFill/>
        </p:spPr>
        <p:txBody>
          <a:bodyPr wrap="square" rtlCol="0">
            <a:spAutoFit/>
          </a:bodyPr>
          <a:lstStyle/>
          <a:p>
            <a:r>
              <a:rPr lang="en-US" dirty="0" smtClean="0"/>
              <a:t>Many factors!!!</a:t>
            </a:r>
          </a:p>
          <a:p>
            <a:pPr>
              <a:buFontTx/>
              <a:buChar char="-"/>
            </a:pPr>
            <a:r>
              <a:rPr lang="en-US" sz="2000" dirty="0" smtClean="0"/>
              <a:t> Complexity of Active Region  (AR)</a:t>
            </a:r>
          </a:p>
          <a:p>
            <a:pPr lvl="1">
              <a:buFontTx/>
              <a:buChar char="-"/>
            </a:pPr>
            <a:r>
              <a:rPr lang="en-US" sz="1600" dirty="0" smtClean="0"/>
              <a:t>Most young, more compact</a:t>
            </a:r>
          </a:p>
          <a:p>
            <a:pPr>
              <a:buFontTx/>
              <a:buChar char="-"/>
            </a:pPr>
            <a:r>
              <a:rPr lang="en-US" sz="2000" dirty="0" smtClean="0"/>
              <a:t> Magnetic connectivity of AR</a:t>
            </a:r>
          </a:p>
          <a:p>
            <a:pPr lvl="1">
              <a:buFontTx/>
              <a:buChar char="-"/>
            </a:pPr>
            <a:r>
              <a:rPr lang="en-US" sz="1600" dirty="0" smtClean="0"/>
              <a:t>About ~50% are well connected </a:t>
            </a:r>
          </a:p>
          <a:p>
            <a:pPr>
              <a:buFontTx/>
              <a:buChar char="-"/>
            </a:pPr>
            <a:r>
              <a:rPr lang="en-US" sz="2000" dirty="0" smtClean="0"/>
              <a:t> Magnitude of flare</a:t>
            </a:r>
          </a:p>
          <a:p>
            <a:pPr lvl="1">
              <a:buFontTx/>
              <a:buChar char="-"/>
            </a:pPr>
            <a:r>
              <a:rPr lang="en-US" sz="1600" dirty="0" smtClean="0"/>
              <a:t> Average X3.8, but as low as M7.1</a:t>
            </a:r>
          </a:p>
          <a:p>
            <a:pPr lvl="1">
              <a:buFontTx/>
              <a:buChar char="-"/>
            </a:pPr>
            <a:r>
              <a:rPr lang="en-US" sz="1600" dirty="0" smtClean="0"/>
              <a:t> Long duration</a:t>
            </a:r>
          </a:p>
          <a:p>
            <a:pPr>
              <a:buFontTx/>
              <a:buChar char="-"/>
            </a:pPr>
            <a:r>
              <a:rPr lang="en-US" sz="2000" dirty="0" smtClean="0"/>
              <a:t> Magnitude of CME</a:t>
            </a:r>
          </a:p>
          <a:p>
            <a:pPr lvl="1">
              <a:buFontTx/>
              <a:buChar char="-"/>
            </a:pPr>
            <a:r>
              <a:rPr lang="en-US" sz="1600" dirty="0" smtClean="0"/>
              <a:t>Range of speeds (~2,000 km/</a:t>
            </a:r>
            <a:r>
              <a:rPr lang="en-US" sz="1600" dirty="0" err="1" smtClean="0"/>
              <a:t>s</a:t>
            </a:r>
            <a:r>
              <a:rPr lang="en-US" sz="1600" dirty="0" smtClean="0"/>
              <a:t> average, but four events &lt;1,500 km/</a:t>
            </a:r>
            <a:r>
              <a:rPr lang="en-US" sz="1600" dirty="0" err="1" smtClean="0"/>
              <a:t>s</a:t>
            </a:r>
            <a:r>
              <a:rPr lang="en-US" sz="1600" dirty="0" smtClean="0"/>
              <a:t>)</a:t>
            </a:r>
          </a:p>
          <a:p>
            <a:pPr>
              <a:buFontTx/>
              <a:buChar char="-"/>
            </a:pPr>
            <a:r>
              <a:rPr lang="en-US" sz="2000" dirty="0" smtClean="0"/>
              <a:t> Local speed of solar wind</a:t>
            </a:r>
          </a:p>
          <a:p>
            <a:pPr lvl="1">
              <a:buFontTx/>
              <a:buChar char="-"/>
            </a:pPr>
            <a:r>
              <a:rPr lang="en-US" sz="1600" dirty="0" smtClean="0"/>
              <a:t> CME Mach number</a:t>
            </a:r>
          </a:p>
          <a:p>
            <a:pPr>
              <a:buFontTx/>
              <a:buChar char="-"/>
            </a:pPr>
            <a:r>
              <a:rPr lang="en-US" sz="2000" dirty="0" smtClean="0"/>
              <a:t> Seed particles</a:t>
            </a:r>
          </a:p>
          <a:p>
            <a:pPr lvl="1">
              <a:buFontTx/>
              <a:buChar char="-"/>
            </a:pPr>
            <a:r>
              <a:rPr lang="en-US" sz="1600" dirty="0" smtClean="0"/>
              <a:t>Known to have harder spectrum</a:t>
            </a:r>
          </a:p>
          <a:p>
            <a:endParaRPr lang="en-US" sz="1600" dirty="0" smtClean="0"/>
          </a:p>
        </p:txBody>
      </p:sp>
      <p:sp>
        <p:nvSpPr>
          <p:cNvPr id="6" name="Rectangle 5"/>
          <p:cNvSpPr/>
          <p:nvPr/>
        </p:nvSpPr>
        <p:spPr>
          <a:xfrm>
            <a:off x="4343400" y="1295400"/>
            <a:ext cx="4648200" cy="419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Sol</a:t>
            </a:r>
            <a:endParaRPr lang="en-US" dirty="0"/>
          </a:p>
        </p:txBody>
      </p:sp>
      <p:pic>
        <p:nvPicPr>
          <p:cNvPr id="7" name="Picture 6" descr="Screen shot 2012-06-23 at 3.24.28 PM.png"/>
          <p:cNvPicPr>
            <a:picLocks noChangeAspect="1"/>
          </p:cNvPicPr>
          <p:nvPr/>
        </p:nvPicPr>
        <p:blipFill>
          <a:blip r:embed="rId3"/>
          <a:stretch>
            <a:fillRect/>
          </a:stretch>
        </p:blipFill>
        <p:spPr>
          <a:xfrm>
            <a:off x="4435323" y="1420368"/>
            <a:ext cx="4480077" cy="3913632"/>
          </a:xfrm>
          <a:prstGeom prst="rect">
            <a:avLst/>
          </a:prstGeom>
        </p:spPr>
      </p:pic>
      <p:sp>
        <p:nvSpPr>
          <p:cNvPr id="8" name="TextBox 7"/>
          <p:cNvSpPr txBox="1"/>
          <p:nvPr/>
        </p:nvSpPr>
        <p:spPr>
          <a:xfrm>
            <a:off x="7315200" y="4724400"/>
            <a:ext cx="1573367" cy="338554"/>
          </a:xfrm>
          <a:prstGeom prst="rect">
            <a:avLst/>
          </a:prstGeom>
          <a:noFill/>
        </p:spPr>
        <p:txBody>
          <a:bodyPr wrap="none" rtlCol="0">
            <a:spAutoFit/>
          </a:bodyPr>
          <a:lstStyle/>
          <a:p>
            <a:r>
              <a:rPr lang="en-US" sz="1600" i="1" dirty="0" smtClean="0"/>
              <a:t>Nitta et al. 2012 </a:t>
            </a:r>
            <a:endParaRPr lang="en-US" sz="1600" i="1" dirty="0"/>
          </a:p>
        </p:txBody>
      </p:sp>
      <p:sp>
        <p:nvSpPr>
          <p:cNvPr id="10" name="Oval 9"/>
          <p:cNvSpPr/>
          <p:nvPr/>
        </p:nvSpPr>
        <p:spPr>
          <a:xfrm>
            <a:off x="4648200" y="4544568"/>
            <a:ext cx="990600" cy="1524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1" name="Picture 10" descr="SWC_logo_white.jpg"/>
          <p:cNvPicPr>
            <a:picLocks noChangeAspect="1"/>
          </p:cNvPicPr>
          <p:nvPr/>
        </p:nvPicPr>
        <p:blipFill>
          <a:blip r:embed="rId4"/>
          <a:stretch>
            <a:fillRect/>
          </a:stretch>
        </p:blipFill>
        <p:spPr>
          <a:xfrm>
            <a:off x="8001000" y="60960"/>
            <a:ext cx="1012546" cy="1005840"/>
          </a:xfrm>
          <a:prstGeom prst="rect">
            <a:avLst/>
          </a:prstGeom>
        </p:spPr>
      </p:pic>
      <p:sp>
        <p:nvSpPr>
          <p:cNvPr id="12" name="TextBox 11"/>
          <p:cNvSpPr txBox="1"/>
          <p:nvPr/>
        </p:nvSpPr>
        <p:spPr>
          <a:xfrm>
            <a:off x="-55596" y="5483423"/>
            <a:ext cx="4551396" cy="307777"/>
          </a:xfrm>
          <a:prstGeom prst="rect">
            <a:avLst/>
          </a:prstGeom>
          <a:noFill/>
        </p:spPr>
        <p:txBody>
          <a:bodyPr wrap="none" rtlCol="0">
            <a:spAutoFit/>
          </a:bodyPr>
          <a:lstStyle/>
          <a:p>
            <a:r>
              <a:rPr lang="en-US" sz="1400" i="1" dirty="0" err="1" smtClean="0"/>
              <a:t>Gopalswamy</a:t>
            </a:r>
            <a:r>
              <a:rPr lang="en-US" sz="1400" i="1" dirty="0" smtClean="0"/>
              <a:t> et al. 2012, Li et al. 2012, </a:t>
            </a:r>
            <a:r>
              <a:rPr lang="en-US" sz="1400" i="1" dirty="0" err="1" smtClean="0"/>
              <a:t>Mewaldt</a:t>
            </a:r>
            <a:r>
              <a:rPr lang="en-US" sz="1400" i="1" dirty="0" smtClean="0"/>
              <a:t> et al. 2012 </a:t>
            </a:r>
            <a:endParaRPr lang="en-US" sz="1400"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19200" y="2286000"/>
            <a:ext cx="7475574" cy="830997"/>
          </a:xfrm>
          <a:prstGeom prst="rect">
            <a:avLst/>
          </a:prstGeom>
          <a:noFill/>
        </p:spPr>
        <p:txBody>
          <a:bodyPr wrap="none" rtlCol="0">
            <a:spAutoFit/>
          </a:bodyPr>
          <a:lstStyle/>
          <a:p>
            <a:r>
              <a:rPr lang="en-US" dirty="0" smtClean="0"/>
              <a:t>Exceptions to every rule! </a:t>
            </a:r>
          </a:p>
          <a:p>
            <a:r>
              <a:rPr lang="en-US" dirty="0" smtClean="0"/>
              <a:t>September 28, 2012 – whole </a:t>
            </a:r>
            <a:r>
              <a:rPr lang="en-US" dirty="0" err="1" smtClean="0"/>
              <a:t>heliosphere</a:t>
            </a:r>
            <a:r>
              <a:rPr lang="en-US" dirty="0" smtClean="0"/>
              <a:t> event – C3.7 flare</a:t>
            </a:r>
            <a:endParaRPr lang="en-US" dirty="0"/>
          </a:p>
        </p:txBody>
      </p:sp>
      <p:pic>
        <p:nvPicPr>
          <p:cNvPr id="4" name="Picture 3" descr="SWC_logo_white.jpg"/>
          <p:cNvPicPr>
            <a:picLocks noChangeAspect="1"/>
          </p:cNvPicPr>
          <p:nvPr/>
        </p:nvPicPr>
        <p:blipFill>
          <a:blip r:embed="rId3"/>
          <a:stretch>
            <a:fillRect/>
          </a:stretch>
        </p:blipFill>
        <p:spPr>
          <a:xfrm>
            <a:off x="8001000" y="60960"/>
            <a:ext cx="1012546" cy="100584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671479" y="3198168"/>
            <a:ext cx="3801041" cy="461665"/>
          </a:xfrm>
          <a:prstGeom prst="rect">
            <a:avLst/>
          </a:prstGeom>
        </p:spPr>
        <p:txBody>
          <a:bodyPr wrap="none">
            <a:spAutoFit/>
          </a:bodyPr>
          <a:lstStyle/>
          <a:p>
            <a:r>
              <a:rPr lang="en-US" dirty="0"/>
              <a:t>http://</a:t>
            </a:r>
            <a:r>
              <a:rPr lang="en-US" dirty="0" err="1"/>
              <a:t>bit.ly</a:t>
            </a:r>
            <a:r>
              <a:rPr lang="en-US" dirty="0"/>
              <a:t>/</a:t>
            </a:r>
            <a:r>
              <a:rPr lang="en-US" dirty="0" err="1"/>
              <a:t>alert_SEP_layout</a:t>
            </a:r>
            <a:endParaRPr lang="en-US" dirty="0"/>
          </a:p>
        </p:txBody>
      </p:sp>
      <p:sp>
        <p:nvSpPr>
          <p:cNvPr id="3" name="TextBox 2"/>
          <p:cNvSpPr txBox="1"/>
          <p:nvPr/>
        </p:nvSpPr>
        <p:spPr>
          <a:xfrm>
            <a:off x="2971800" y="533400"/>
            <a:ext cx="2532439" cy="646331"/>
          </a:xfrm>
          <a:prstGeom prst="rect">
            <a:avLst/>
          </a:prstGeom>
          <a:noFill/>
        </p:spPr>
        <p:txBody>
          <a:bodyPr wrap="none" rtlCol="0">
            <a:spAutoFit/>
          </a:bodyPr>
          <a:lstStyle/>
          <a:p>
            <a:r>
              <a:rPr lang="en-US" sz="3600" b="1" dirty="0" smtClean="0">
                <a:solidFill>
                  <a:srgbClr val="FF0000"/>
                </a:solidFill>
              </a:rPr>
              <a:t>SEP Layout</a:t>
            </a:r>
            <a:endParaRPr lang="en-US" sz="3600" b="1" dirty="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851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120517_c2.mpg">
            <a:hlinkClick r:id="" action="ppaction://media"/>
          </p:cNvPr>
          <p:cNvPicPr/>
          <p:nvPr>
            <a:videoFile r:link="rId1"/>
          </p:nvPr>
        </p:nvPicPr>
        <p:blipFill>
          <a:blip r:embed="rId4"/>
          <a:stretch>
            <a:fillRect/>
          </a:stretch>
        </p:blipFill>
        <p:spPr>
          <a:xfrm>
            <a:off x="0" y="1600200"/>
            <a:ext cx="4572000" cy="4572000"/>
          </a:xfrm>
          <a:prstGeom prst="rect">
            <a:avLst/>
          </a:prstGeom>
        </p:spPr>
      </p:pic>
      <p:pic>
        <p:nvPicPr>
          <p:cNvPr id="3" name="120517_c3.mpg">
            <a:hlinkClick r:id="" action="ppaction://media"/>
          </p:cNvPr>
          <p:cNvPicPr/>
          <p:nvPr>
            <a:videoFile r:link="rId2"/>
          </p:nvPr>
        </p:nvPicPr>
        <p:blipFill>
          <a:blip r:embed="rId5"/>
          <a:stretch>
            <a:fillRect/>
          </a:stretch>
        </p:blipFill>
        <p:spPr>
          <a:xfrm>
            <a:off x="4572000" y="1600200"/>
            <a:ext cx="4572000" cy="4572000"/>
          </a:xfrm>
          <a:prstGeom prst="rect">
            <a:avLst/>
          </a:prstGeom>
        </p:spPr>
      </p:pic>
      <p:sp>
        <p:nvSpPr>
          <p:cNvPr id="5" name="Rectangle 2"/>
          <p:cNvSpPr txBox="1">
            <a:spLocks noChangeArrowheads="1"/>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Let it snow</a:t>
            </a:r>
            <a:r>
              <a:rPr lang="en-US" sz="3000" b="1" kern="0" baseline="30000" dirty="0" smtClean="0">
                <a:solidFill>
                  <a:srgbClr val="9BBB59"/>
                </a:solidFill>
                <a:latin typeface="Arial"/>
                <a:cs typeface="Arial"/>
              </a:rPr>
              <a:t>3</a:t>
            </a:r>
            <a:endParaRPr kumimoji="0" lang="en-US" sz="3000" b="1" i="0" u="none" strike="noStrike" kern="0" cap="none" spc="0" normalizeH="0" baseline="30000" noProof="0" dirty="0">
              <a:ln>
                <a:noFill/>
              </a:ln>
              <a:solidFill>
                <a:srgbClr val="9BBB59"/>
              </a:solidFill>
              <a:effectLst/>
              <a:uLnTx/>
              <a:uFillTx/>
              <a:latin typeface="Arial"/>
              <a:ea typeface="ＭＳ Ｐゴシック"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 fill="hold"/>
                                        <p:tgtEl>
                                          <p:spTgt spid="2"/>
                                        </p:tgtEl>
                                      </p:cBhvr>
                                    </p:cmd>
                                  </p:childTnLst>
                                </p:cTn>
                              </p:par>
                              <p:par>
                                <p:cTn id="7" presetID="1" presetClass="mediacall" presetSubtype="0" fill="hold" nodeType="withEffect">
                                  <p:stCondLst>
                                    <p:cond delay="0"/>
                                  </p:stCondLst>
                                  <p:childTnLst>
                                    <p:cmd type="call" cmd="playFrom(0.0)">
                                      <p:cBhvr>
                                        <p:cTn id="8" dur="3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p:cTn id="15"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cor1_euvi_dimmings_both_0327.jpg"/>
          <p:cNvPicPr>
            <a:picLocks noChangeAspect="1"/>
          </p:cNvPicPr>
          <p:nvPr/>
        </p:nvPicPr>
        <p:blipFill>
          <a:blip r:embed="rId3"/>
          <a:stretch>
            <a:fillRect/>
          </a:stretch>
        </p:blipFill>
        <p:spPr>
          <a:xfrm>
            <a:off x="1752599" y="0"/>
            <a:ext cx="6858000" cy="6858000"/>
          </a:xfrm>
          <a:prstGeom prst="rect">
            <a:avLst/>
          </a:prstGeom>
        </p:spPr>
      </p:pic>
      <p:pic>
        <p:nvPicPr>
          <p:cNvPr id="7" name="Picture 6" descr="cor1_euvi_dimmings_both_0330.jpg"/>
          <p:cNvPicPr>
            <a:picLocks noChangeAspect="1"/>
          </p:cNvPicPr>
          <p:nvPr/>
        </p:nvPicPr>
        <p:blipFill>
          <a:blip r:embed="rId4"/>
          <a:stretch>
            <a:fillRect/>
          </a:stretch>
        </p:blipFill>
        <p:spPr>
          <a:xfrm>
            <a:off x="1752599" y="0"/>
            <a:ext cx="6858001" cy="6858000"/>
          </a:xfrm>
          <a:prstGeom prst="rect">
            <a:avLst/>
          </a:prstGeom>
        </p:spPr>
      </p:pic>
      <p:pic>
        <p:nvPicPr>
          <p:cNvPr id="8" name="Picture 7" descr="cor1_euvi_dimmings_both_0335.jpg"/>
          <p:cNvPicPr>
            <a:picLocks noChangeAspect="1"/>
          </p:cNvPicPr>
          <p:nvPr/>
        </p:nvPicPr>
        <p:blipFill>
          <a:blip r:embed="rId5"/>
          <a:stretch>
            <a:fillRect/>
          </a:stretch>
        </p:blipFill>
        <p:spPr>
          <a:xfrm>
            <a:off x="1752599" y="0"/>
            <a:ext cx="6858000" cy="6858001"/>
          </a:xfrm>
          <a:prstGeom prst="rect">
            <a:avLst/>
          </a:prstGeom>
        </p:spPr>
      </p:pic>
      <p:pic>
        <p:nvPicPr>
          <p:cNvPr id="9" name="Picture 8" descr="cor1_euvi_dimmings_both_0342.jpg"/>
          <p:cNvPicPr>
            <a:picLocks noChangeAspect="1"/>
          </p:cNvPicPr>
          <p:nvPr/>
        </p:nvPicPr>
        <p:blipFill>
          <a:blip r:embed="rId6"/>
          <a:stretch>
            <a:fillRect/>
          </a:stretch>
        </p:blipFill>
        <p:spPr>
          <a:xfrm>
            <a:off x="1752599" y="0"/>
            <a:ext cx="6858000" cy="6858000"/>
          </a:xfrm>
          <a:prstGeom prst="rect">
            <a:avLst/>
          </a:prstGeom>
        </p:spPr>
      </p:pic>
      <p:pic>
        <p:nvPicPr>
          <p:cNvPr id="12" name="Picture 11" descr="20130305_195euvibdiff_0516_grid.jpg"/>
          <p:cNvPicPr>
            <a:picLocks noChangeAspect="1"/>
          </p:cNvPicPr>
          <p:nvPr/>
        </p:nvPicPr>
        <p:blipFill>
          <a:blip r:embed="rId7"/>
          <a:stretch>
            <a:fillRect/>
          </a:stretch>
        </p:blipFill>
        <p:spPr>
          <a:xfrm>
            <a:off x="0" y="1295400"/>
            <a:ext cx="4495800" cy="4495800"/>
          </a:xfrm>
          <a:prstGeom prst="rect">
            <a:avLst/>
          </a:prstGeom>
        </p:spPr>
      </p:pic>
      <p:pic>
        <p:nvPicPr>
          <p:cNvPr id="13" name="Picture 12" descr="20130305_0509_c2.tiff"/>
          <p:cNvPicPr>
            <a:picLocks noChangeAspect="1"/>
          </p:cNvPicPr>
          <p:nvPr/>
        </p:nvPicPr>
        <p:blipFill>
          <a:blip r:embed="rId8"/>
          <a:stretch>
            <a:fillRect/>
          </a:stretch>
        </p:blipFill>
        <p:spPr>
          <a:xfrm>
            <a:off x="4114800" y="1295400"/>
            <a:ext cx="4520439" cy="4502746"/>
          </a:xfrm>
          <a:prstGeom prst="rect">
            <a:avLst/>
          </a:prstGeom>
        </p:spPr>
      </p:pic>
      <p:sp>
        <p:nvSpPr>
          <p:cNvPr id="14" name="TextBox 13"/>
          <p:cNvSpPr txBox="1"/>
          <p:nvPr/>
        </p:nvSpPr>
        <p:spPr>
          <a:xfrm>
            <a:off x="4800600" y="5329535"/>
            <a:ext cx="3048000" cy="461665"/>
          </a:xfrm>
          <a:prstGeom prst="rect">
            <a:avLst/>
          </a:prstGeom>
          <a:solidFill>
            <a:schemeClr val="bg1"/>
          </a:solidFill>
          <a:ln w="19050">
            <a:solidFill>
              <a:schemeClr val="accent1">
                <a:lumMod val="75000"/>
              </a:schemeClr>
            </a:solidFill>
          </a:ln>
        </p:spPr>
        <p:txBody>
          <a:bodyPr wrap="square" rtlCol="0">
            <a:spAutoFit/>
          </a:bodyPr>
          <a:lstStyle/>
          <a:p>
            <a:r>
              <a:rPr lang="en-US"/>
              <a:t>2013-03-05 05:09</a:t>
            </a:r>
          </a:p>
        </p:txBody>
      </p:sp>
      <p:sp>
        <p:nvSpPr>
          <p:cNvPr id="15" name="TextBox 14"/>
          <p:cNvSpPr txBox="1"/>
          <p:nvPr/>
        </p:nvSpPr>
        <p:spPr>
          <a:xfrm>
            <a:off x="533400" y="5329535"/>
            <a:ext cx="3048000" cy="461665"/>
          </a:xfrm>
          <a:prstGeom prst="rect">
            <a:avLst/>
          </a:prstGeom>
          <a:solidFill>
            <a:schemeClr val="bg1"/>
          </a:solidFill>
          <a:ln w="19050">
            <a:solidFill>
              <a:schemeClr val="accent1">
                <a:lumMod val="75000"/>
              </a:schemeClr>
            </a:solidFill>
          </a:ln>
        </p:spPr>
        <p:txBody>
          <a:bodyPr wrap="square" rtlCol="0">
            <a:spAutoFit/>
          </a:bodyPr>
          <a:lstStyle/>
          <a:p>
            <a:r>
              <a:rPr lang="en-US"/>
              <a:t>2013-03-05 05:16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sp>
        <p:nvSpPr>
          <p:cNvPr id="5" name="TextBox 4"/>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3"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SEPs/magnetic connectivity</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75855"/>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SEPs/magnetic connectivity</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4126138">
            <a:off x="5537198" y="2260717"/>
            <a:ext cx="1137352" cy="2219138"/>
          </a:xfrm>
          <a:prstGeom prst="lightningBol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715000" y="4267200"/>
            <a:ext cx="228600" cy="2286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85800" y="1219200"/>
            <a:ext cx="5715000" cy="954107"/>
          </a:xfrm>
          <a:prstGeom prst="rect">
            <a:avLst/>
          </a:prstGeom>
          <a:noFill/>
        </p:spPr>
        <p:txBody>
          <a:bodyPr wrap="square" rtlCol="0">
            <a:spAutoFit/>
          </a:bodyPr>
          <a:lstStyle/>
          <a:p>
            <a:pPr algn="ctr"/>
            <a:r>
              <a:rPr lang="en-US" sz="2800" dirty="0" smtClean="0"/>
              <a:t>Charged particle motion* is confined by the magnetic field.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24072"/>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6016695">
            <a:off x="3465225" y="3937034"/>
            <a:ext cx="1137352" cy="2219138"/>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648200" y="3886200"/>
            <a:ext cx="2286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28600" y="1066800"/>
            <a:ext cx="5715000" cy="1384995"/>
          </a:xfrm>
          <a:prstGeom prst="rect">
            <a:avLst/>
          </a:prstGeom>
          <a:noFill/>
        </p:spPr>
        <p:txBody>
          <a:bodyPr wrap="square" rtlCol="0">
            <a:spAutoFit/>
          </a:bodyPr>
          <a:lstStyle/>
          <a:p>
            <a:r>
              <a:rPr lang="en-US" sz="2800" dirty="0" smtClean="0"/>
              <a:t>Best connected field line varies, if solar wind speed is faster then connection is closer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a:srcRect/>
          <a:stretch>
            <a:fillRect/>
          </a:stretch>
        </p:blipFill>
        <p:spPr bwMode="auto">
          <a:xfrm>
            <a:off x="6519606" y="-76200"/>
            <a:ext cx="2598994" cy="1981200"/>
          </a:xfrm>
          <a:prstGeom prst="rect">
            <a:avLst/>
          </a:prstGeom>
          <a:noFill/>
          <a:ln w="9525">
            <a:noFill/>
            <a:miter lim="800000"/>
            <a:headEnd/>
            <a:tailEnd/>
          </a:ln>
          <a:effectLst/>
        </p:spPr>
      </p:pic>
      <p:pic>
        <p:nvPicPr>
          <p:cNvPr id="6" name="Picture 5" descr="ENLIL-nowcast-forBfield.gif"/>
          <p:cNvPicPr>
            <a:picLocks noChangeAspect="1"/>
          </p:cNvPicPr>
          <p:nvPr/>
        </p:nvPicPr>
        <p:blipFill>
          <a:blip r:embed="rId4"/>
          <a:stretch>
            <a:fillRect/>
          </a:stretch>
        </p:blipFill>
        <p:spPr>
          <a:xfrm>
            <a:off x="2057400" y="2381250"/>
            <a:ext cx="6248400" cy="3905250"/>
          </a:xfrm>
          <a:prstGeom prst="rect">
            <a:avLst/>
          </a:prstGeom>
        </p:spPr>
      </p:pic>
      <p:sp>
        <p:nvSpPr>
          <p:cNvPr id="7" name="Rectangle 2"/>
          <p:cNvSpPr txBox="1">
            <a:spLocks noChangeArrowheads="1"/>
          </p:cNvSpPr>
          <p:nvPr/>
        </p:nvSpPr>
        <p:spPr bwMode="auto">
          <a:xfrm>
            <a:off x="914400" y="76200"/>
            <a:ext cx="60198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000" b="1" kern="0" dirty="0" smtClean="0">
                <a:solidFill>
                  <a:srgbClr val="9BBB59"/>
                </a:solidFill>
                <a:latin typeface="Arial"/>
                <a:cs typeface="Arial"/>
              </a:rPr>
              <a:t>Magnetic fields guide </a:t>
            </a:r>
            <a:r>
              <a:rPr lang="en-US" sz="3000" b="1" kern="0" dirty="0" err="1" smtClean="0">
                <a:solidFill>
                  <a:srgbClr val="9BBB59"/>
                </a:solidFill>
                <a:latin typeface="Arial"/>
                <a:cs typeface="Arial"/>
              </a:rPr>
              <a:t>SEPs</a:t>
            </a:r>
            <a:endParaRPr kumimoji="0" lang="en-US" sz="3000" b="1" i="0" u="none" strike="noStrike" kern="0" cap="none" spc="0" normalizeH="0" baseline="0" noProof="0" dirty="0">
              <a:ln>
                <a:noFill/>
              </a:ln>
              <a:solidFill>
                <a:srgbClr val="9BBB59"/>
              </a:solidFill>
              <a:effectLst/>
              <a:uLnTx/>
              <a:uFillTx/>
              <a:latin typeface="Arial"/>
              <a:ea typeface="ＭＳ Ｐゴシック" charset="-128"/>
              <a:cs typeface="Arial"/>
            </a:endParaRPr>
          </a:p>
        </p:txBody>
      </p:sp>
      <p:sp>
        <p:nvSpPr>
          <p:cNvPr id="8" name="Rectangle 7"/>
          <p:cNvSpPr/>
          <p:nvPr/>
        </p:nvSpPr>
        <p:spPr>
          <a:xfrm>
            <a:off x="304800" y="3505200"/>
            <a:ext cx="3429000" cy="1200328"/>
          </a:xfrm>
          <a:prstGeom prst="rect">
            <a:avLst/>
          </a:prstGeom>
        </p:spPr>
        <p:txBody>
          <a:bodyPr wrap="square">
            <a:spAutoFit/>
          </a:bodyPr>
          <a:lstStyle/>
          <a:p>
            <a:pPr algn="ctr"/>
            <a:endParaRPr lang="en-US" dirty="0" smtClean="0"/>
          </a:p>
          <a:p>
            <a:pPr algn="ctr"/>
            <a:r>
              <a:rPr lang="en-US" b="1" i="1" dirty="0" smtClean="0">
                <a:solidFill>
                  <a:srgbClr val="FF7C12"/>
                </a:solidFill>
              </a:rPr>
              <a:t>This means that the source is very important.</a:t>
            </a:r>
          </a:p>
        </p:txBody>
      </p:sp>
      <p:sp>
        <p:nvSpPr>
          <p:cNvPr id="9" name="Rectangle 8"/>
          <p:cNvSpPr/>
          <p:nvPr/>
        </p:nvSpPr>
        <p:spPr>
          <a:xfrm>
            <a:off x="0" y="6396335"/>
            <a:ext cx="3552926" cy="461665"/>
          </a:xfrm>
          <a:prstGeom prst="rect">
            <a:avLst/>
          </a:prstGeom>
        </p:spPr>
        <p:txBody>
          <a:bodyPr wrap="none">
            <a:spAutoFit/>
          </a:bodyPr>
          <a:lstStyle/>
          <a:p>
            <a:r>
              <a:rPr lang="en-US" dirty="0" smtClean="0"/>
              <a:t>*in a substantially strong B </a:t>
            </a:r>
            <a:endParaRPr lang="en-US" dirty="0"/>
          </a:p>
        </p:txBody>
      </p:sp>
      <p:sp>
        <p:nvSpPr>
          <p:cNvPr id="10" name="TextBox 9"/>
          <p:cNvSpPr txBox="1"/>
          <p:nvPr/>
        </p:nvSpPr>
        <p:spPr>
          <a:xfrm>
            <a:off x="6629400" y="4114800"/>
            <a:ext cx="461635" cy="461665"/>
          </a:xfrm>
          <a:prstGeom prst="rect">
            <a:avLst/>
          </a:prstGeom>
          <a:noFill/>
        </p:spPr>
        <p:txBody>
          <a:bodyPr wrap="none" rtlCol="0">
            <a:spAutoFit/>
          </a:bodyPr>
          <a:lstStyle/>
          <a:p>
            <a:r>
              <a:rPr lang="en-US" dirty="0" smtClean="0"/>
              <a:t>0°</a:t>
            </a:r>
            <a:endParaRPr lang="en-US" dirty="0"/>
          </a:p>
        </p:txBody>
      </p:sp>
      <p:sp>
        <p:nvSpPr>
          <p:cNvPr id="11" name="TextBox 10"/>
          <p:cNvSpPr txBox="1"/>
          <p:nvPr/>
        </p:nvSpPr>
        <p:spPr>
          <a:xfrm>
            <a:off x="4844585" y="5634335"/>
            <a:ext cx="718015" cy="461665"/>
          </a:xfrm>
          <a:prstGeom prst="rect">
            <a:avLst/>
          </a:prstGeom>
          <a:noFill/>
        </p:spPr>
        <p:txBody>
          <a:bodyPr wrap="none" rtlCol="0">
            <a:spAutoFit/>
          </a:bodyPr>
          <a:lstStyle/>
          <a:p>
            <a:r>
              <a:rPr lang="en-US" dirty="0" smtClean="0"/>
              <a:t>-90°</a:t>
            </a:r>
            <a:endParaRPr lang="en-US" dirty="0"/>
          </a:p>
        </p:txBody>
      </p:sp>
      <p:sp>
        <p:nvSpPr>
          <p:cNvPr id="12" name="TextBox 11"/>
          <p:cNvSpPr txBox="1"/>
          <p:nvPr/>
        </p:nvSpPr>
        <p:spPr>
          <a:xfrm>
            <a:off x="4920785" y="2743200"/>
            <a:ext cx="789098" cy="461665"/>
          </a:xfrm>
          <a:prstGeom prst="rect">
            <a:avLst/>
          </a:prstGeom>
          <a:noFill/>
        </p:spPr>
        <p:txBody>
          <a:bodyPr wrap="none" rtlCol="0">
            <a:spAutoFit/>
          </a:bodyPr>
          <a:lstStyle/>
          <a:p>
            <a:r>
              <a:rPr lang="en-US" dirty="0" smtClean="0"/>
              <a:t>+90°</a:t>
            </a:r>
            <a:endParaRPr lang="en-US" dirty="0"/>
          </a:p>
        </p:txBody>
      </p:sp>
      <p:sp>
        <p:nvSpPr>
          <p:cNvPr id="15" name="Lightning Bolt 14"/>
          <p:cNvSpPr/>
          <p:nvPr/>
        </p:nvSpPr>
        <p:spPr>
          <a:xfrm rot="13028827">
            <a:off x="4404010" y="4614058"/>
            <a:ext cx="1137352" cy="2219138"/>
          </a:xfrm>
          <a:prstGeom prst="lightningBolt">
            <a:avLst/>
          </a:prstGeom>
          <a:solidFill>
            <a:srgbClr val="00009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0" y="4724400"/>
            <a:ext cx="228600" cy="2286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52400" y="1219200"/>
            <a:ext cx="5715000" cy="1384995"/>
          </a:xfrm>
          <a:prstGeom prst="rect">
            <a:avLst/>
          </a:prstGeom>
          <a:noFill/>
        </p:spPr>
        <p:txBody>
          <a:bodyPr wrap="square" rtlCol="0">
            <a:spAutoFit/>
          </a:bodyPr>
          <a:lstStyle/>
          <a:p>
            <a:r>
              <a:rPr lang="en-US" sz="2800" dirty="0" smtClean="0"/>
              <a:t>One spacecraft can be well connected, while the other two can observe different levels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45778</TotalTime>
  <Words>2455</Words>
  <Application>Microsoft Macintosh PowerPoint</Application>
  <PresentationFormat>On-screen Show (4:3)</PresentationFormat>
  <Paragraphs>292</Paragraphs>
  <Slides>38</Slides>
  <Notes>23</Notes>
  <HiddenSlides>0</HiddenSlides>
  <MMClips>10</MMClips>
  <ScaleCrop>false</ScaleCrop>
  <HeadingPairs>
    <vt:vector size="4" baseType="variant">
      <vt:variant>
        <vt:lpstr>Design Template</vt:lpstr>
      </vt:variant>
      <vt:variant>
        <vt:i4>1</vt:i4>
      </vt:variant>
      <vt:variant>
        <vt:lpstr>Slide Titles</vt:lpstr>
      </vt:variant>
      <vt:variant>
        <vt:i4>38</vt:i4>
      </vt:variant>
    </vt:vector>
  </HeadingPairs>
  <TitlesOfParts>
    <vt:vector size="39"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SEPs – important source of space radiation: hard to predict</vt:lpstr>
      <vt:lpstr>Slide 19</vt:lpstr>
      <vt:lpstr>Space Environments and Effects on Spacecraft</vt:lpstr>
      <vt:lpstr>Slide 21</vt:lpstr>
      <vt:lpstr>Slide 22</vt:lpstr>
      <vt:lpstr>Slide 23</vt:lpstr>
      <vt:lpstr>Human Safety in Space</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vector>
  </TitlesOfParts>
  <Company>NASA</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Anna Chulaki</cp:lastModifiedBy>
  <cp:revision>2715</cp:revision>
  <cp:lastPrinted>2008-01-22T16:06:27Z</cp:lastPrinted>
  <dcterms:created xsi:type="dcterms:W3CDTF">2016-06-07T20:38:01Z</dcterms:created>
  <dcterms:modified xsi:type="dcterms:W3CDTF">2016-06-07T20:38:18Z</dcterms:modified>
</cp:coreProperties>
</file>