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slideLayouts/slideLayout14.xml" ContentType="application/vnd.openxmlformats-officedocument.presentationml.slideLayout+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10.xml" ContentType="application/vnd.openxmlformats-officedocument.presentationml.notes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27"/>
  </p:notesMasterIdLst>
  <p:handoutMasterIdLst>
    <p:handoutMasterId r:id="rId28"/>
  </p:handoutMasterIdLst>
  <p:sldIdLst>
    <p:sldId id="503" r:id="rId2"/>
    <p:sldId id="640" r:id="rId3"/>
    <p:sldId id="637" r:id="rId4"/>
    <p:sldId id="645" r:id="rId5"/>
    <p:sldId id="659" r:id="rId6"/>
    <p:sldId id="657" r:id="rId7"/>
    <p:sldId id="650" r:id="rId8"/>
    <p:sldId id="608" r:id="rId9"/>
    <p:sldId id="638" r:id="rId10"/>
    <p:sldId id="647" r:id="rId11"/>
    <p:sldId id="653" r:id="rId12"/>
    <p:sldId id="654" r:id="rId13"/>
    <p:sldId id="655" r:id="rId14"/>
    <p:sldId id="656" r:id="rId15"/>
    <p:sldId id="639" r:id="rId16"/>
    <p:sldId id="641" r:id="rId17"/>
    <p:sldId id="652" r:id="rId18"/>
    <p:sldId id="648" r:id="rId19"/>
    <p:sldId id="649" r:id="rId20"/>
    <p:sldId id="644" r:id="rId21"/>
    <p:sldId id="610" r:id="rId22"/>
    <p:sldId id="616" r:id="rId23"/>
    <p:sldId id="618" r:id="rId24"/>
    <p:sldId id="660" r:id="rId25"/>
    <p:sldId id="621" r:id="rId26"/>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77551" autoAdjust="0"/>
  </p:normalViewPr>
  <p:slideViewPr>
    <p:cSldViewPr>
      <p:cViewPr varScale="1">
        <p:scale>
          <a:sx n="122" d="100"/>
          <a:sy n="122" d="100"/>
        </p:scale>
        <p:origin x="-2064" y="-112"/>
      </p:cViewPr>
      <p:guideLst>
        <p:guide orient="horz" pos="196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344" y="539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40704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74473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iswa3.ccmc.gsfc.nasa.gov/wiki/index.php/Glossary/_space_weathe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iswa3.ccmc.gsfc.nasa.gov/wiki/index.php/Glossary"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iswa3.ccmc.gsfc.nasa.gov/wiki/index.php/Glossary/photospher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iswa3.ccmc.gsfc.nasa.gov/wiki/index.php/Glossary/_chromospher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iswa3.ccmc.gsfc.nasa.gov/wiki/index.php/Glossar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iswa3.ccmc.gsfc.nasa.gov/wiki/index.php/Glossary/_solar_corona"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iswa3.ccmc.gsfc.nasa.gov/wiki/index.php/Glossar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iswa3.ccmc.gsfc.nasa.gov/wiki/index.php/Glossary"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iswa3.ccmc.gsfc.nasa.gov/wiki/index.php/Glossar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iswa3.ccmc.gsfc.nasa.gov/wiki/index.php/Glossary/solar_cycle_of_magnetic_activit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swa3.ccmc.gsfc.nasa.gov/wiki/index.php/Glossary" TargetMode="External"/><Relationship Id="rId4" Type="http://schemas.openxmlformats.org/officeDocument/2006/relationships/hyperlink" Target="http://iswa3.ccmc.gsfc.nasa.gov/wiki/index.php/SDO_AIA_304"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iswa3.ccmc.gsfc.nasa.gov/wiki/index.php/Glossary/_solar_wind" TargetMode="External"/><Relationship Id="rId4" Type="http://schemas.openxmlformats.org/officeDocument/2006/relationships/hyperlink" Target="http://iswa3.ccmc.gsfc.nasa.gov/wiki/index.php/Glossar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iswa3.ccmc.gsfc.nasa.gov/wiki/index.php/Glossar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swa3.ccmc.gsfc.nasa.gov/wiki/index.php/GOES_X-RAY" TargetMode="External"/><Relationship Id="rId4" Type="http://schemas.openxmlformats.org/officeDocument/2006/relationships/hyperlink" Target="http://iswa3.ccmc.gsfc.nasa.gov/wiki/index.php/Glossary" TargetMode="External"/><Relationship Id="rId5" Type="http://schemas.openxmlformats.org/officeDocument/2006/relationships/hyperlink" Target="http://iswa3.ccmc.gsfc.nasa.gov/wiki/index.php/Full_iSWA_Cygnet_List" TargetMode="External"/><Relationship Id="rId6" Type="http://schemas.openxmlformats.org/officeDocument/2006/relationships/hyperlink" Target="http://iswa3.ccmc.gsfc.nasa.gov/wiki/index.php/SDO_AIA_193" TargetMode="External"/><Relationship Id="rId7" Type="http://schemas.openxmlformats.org/officeDocument/2006/relationships/hyperlink" Target="http://iswa3.ccmc.gsfc.nasa.gov/wiki/index.php/SDO_AIA_131"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iswa3.ccmc.gsfc.nasa.gov/wiki/index.php/Glossar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the Sun and its activity in relations to the space weather </a:t>
            </a:r>
          </a:p>
          <a:p>
            <a:pPr eaLnBrk="1" hangingPunct="1"/>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3"/>
              </a:rPr>
              <a:t>http://iswa3.ccmc.gsfc.nasa.gov/wiki/index.php/Glossary/_space_weather</a:t>
            </a:r>
            <a:r>
              <a:rPr lang="en-US" dirty="0" smtClean="0">
                <a:ea typeface="ＭＳ Ｐゴシック" charset="-128"/>
                <a:cs typeface="ＭＳ Ｐゴシック" charset="-128"/>
              </a:rPr>
              <a:t>)</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a:ln/>
        </p:spPr>
      </p:sp>
      <p:sp>
        <p:nvSpPr>
          <p:cNvPr id="30723" name="Notes Placeholder 2"/>
          <p:cNvSpPr>
            <a:spLocks noGrp="1"/>
          </p:cNvSpPr>
          <p:nvPr>
            <p:ph type="body" idx="1"/>
          </p:nvPr>
        </p:nvSpPr>
        <p:spPr>
          <a:xfrm>
            <a:off x="938213" y="4414838"/>
            <a:ext cx="5133975" cy="4416425"/>
          </a:xfrm>
          <a:noFill/>
          <a:ln/>
        </p:spPr>
        <p:txBody>
          <a:bodyPr/>
          <a:lstStyle/>
          <a:p>
            <a:r>
              <a:rPr lang="en-US" dirty="0" smtClean="0">
                <a:ea typeface="ＭＳ Ｐゴシック" charset="-128"/>
                <a:cs typeface="ＭＳ Ｐゴシック" charset="-128"/>
              </a:rPr>
              <a:t>Let’s go back to the Sun. In this picture schematically is shown the structure of the Sun and it’s regions. 1) In the center there is very hot and dense solar core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where all the solar energy is created.  The energy equivalent to  billions of  hydrogen bomb explosions  is released each second. 2) Above the core  there is a cooler and less dense radiation zone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which is transparent for photons.  3) Higher up is the convective zone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where energy is transported by circular motion of the heated material.  4) Above the convective zone is coolest (~ 6000 K only) solar region called photosphere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or solar “surface”. </a:t>
            </a:r>
          </a:p>
          <a:p>
            <a:r>
              <a:rPr lang="en-US" dirty="0" smtClean="0">
                <a:ea typeface="ＭＳ Ｐゴシック" charset="-128"/>
                <a:cs typeface="ＭＳ Ｐゴシック" charset="-128"/>
              </a:rPr>
              <a:t>5-6) Above the photosphere is hotter </a:t>
            </a:r>
            <a:r>
              <a:rPr lang="en-US" dirty="0" err="1" smtClean="0">
                <a:ea typeface="ＭＳ Ｐゴシック" charset="-128"/>
                <a:cs typeface="ＭＳ Ｐゴシック" charset="-128"/>
              </a:rPr>
              <a:t>chromosphere</a:t>
            </a:r>
            <a:r>
              <a:rPr lang="en-US" dirty="0" smtClean="0">
                <a:ea typeface="ＭＳ Ｐゴシック" charset="-128"/>
                <a:cs typeface="ＭＳ Ｐゴシック" charset="-128"/>
              </a:rPr>
              <a:t>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and above the </a:t>
            </a:r>
            <a:r>
              <a:rPr lang="en-US" dirty="0" err="1" smtClean="0">
                <a:ea typeface="ＭＳ Ｐゴシック" charset="-128"/>
                <a:cs typeface="ＭＳ Ｐゴシック" charset="-128"/>
              </a:rPr>
              <a:t>chromosphere</a:t>
            </a:r>
            <a:r>
              <a:rPr lang="en-US" dirty="0" smtClean="0">
                <a:ea typeface="ＭＳ Ｐゴシック" charset="-128"/>
                <a:cs typeface="ＭＳ Ｐゴシック" charset="-128"/>
              </a:rPr>
              <a:t>, more hot transition region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7) The outer part of the solar atmosphere is called  solar corona. The temperature reaches millions of Kelvin there. Scientists are still debating what mechanisms heat the corona.  </a:t>
            </a: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30724" name="Slide Number Placeholder 3"/>
          <p:cNvSpPr>
            <a:spLocks noGrp="1"/>
          </p:cNvSpPr>
          <p:nvPr>
            <p:ph type="sldNum" sz="quarter" idx="5"/>
          </p:nvPr>
        </p:nvSpPr>
        <p:spPr>
          <a:noFill/>
        </p:spPr>
        <p:txBody>
          <a:bodyPr/>
          <a:lstStyle/>
          <a:p>
            <a:fld id="{D84AD12B-7F61-C541-8D10-E33D9E8F9186}"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latin typeface="Helvetica"/>
                <a:cs typeface="Helvetica"/>
              </a:rPr>
              <a:t>The photosphere is the visible surface of the Sun that we are most familiar with. A layer about 100 km thick (very thin compared to the 700,000 km radius of the Sun). The temperature is about 6000 degrees</a:t>
            </a:r>
          </a:p>
          <a:p>
            <a:pPr>
              <a:buNone/>
            </a:pPr>
            <a:r>
              <a:rPr lang="en-US" dirty="0" smtClean="0">
                <a:latin typeface="Helvetica"/>
                <a:cs typeface="Helvetica"/>
              </a:rPr>
              <a:t>and in relatively darker sunspots about 4000 K. </a:t>
            </a:r>
          </a:p>
          <a:p>
            <a:pPr>
              <a:buNone/>
            </a:pPr>
            <a:r>
              <a:rPr lang="en-US" dirty="0" smtClean="0"/>
              <a:t>(</a:t>
            </a:r>
            <a:r>
              <a:rPr lang="en-US" dirty="0" smtClean="0">
                <a:hlinkClick r:id="rId3"/>
              </a:rPr>
              <a:t>http://iswa3.ccmc.gsfc.nasa.gov/wiki/index.php/Glossary/photosphere</a:t>
            </a:r>
            <a:r>
              <a:rPr lang="en-US" dirty="0" smtClean="0"/>
              <a:t>)</a:t>
            </a:r>
          </a:p>
          <a:p>
            <a:pPr>
              <a:buNone/>
            </a:pP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648200" cy="3486150"/>
          </a:xfrm>
        </p:spPr>
      </p:sp>
      <p:sp>
        <p:nvSpPr>
          <p:cNvPr id="3" name="Notes Placeholder 2"/>
          <p:cNvSpPr>
            <a:spLocks noGrp="1"/>
          </p:cNvSpPr>
          <p:nvPr>
            <p:ph type="body" idx="1"/>
          </p:nvPr>
        </p:nvSpPr>
        <p:spPr/>
        <p:txBody>
          <a:bodyPr>
            <a:normAutofit/>
          </a:bodyPr>
          <a:lstStyle/>
          <a:p>
            <a:endParaRPr lang="en-US" dirty="0" smtClean="0"/>
          </a:p>
          <a:p>
            <a:pPr lvl="0"/>
            <a:r>
              <a:rPr lang="en-US" dirty="0" err="1" smtClean="0"/>
              <a:t>Chromosphere</a:t>
            </a:r>
            <a:r>
              <a:rPr lang="en-US" dirty="0" smtClean="0"/>
              <a:t> is an </a:t>
            </a:r>
            <a:r>
              <a:rPr lang="en-US" dirty="0" smtClean="0">
                <a:latin typeface="Helvetica"/>
                <a:cs typeface="Helvetica"/>
              </a:rPr>
              <a:t>irregular layer above the photosphere ~ 2000 km deep. The temperature rises to ~ 20,000°. Hydrogen emits light that gives off a reddish color (H-alpha emission) which can be seen in prominences that project above the limb of the sun during total solar eclipses. The </a:t>
            </a:r>
            <a:r>
              <a:rPr lang="en-US" dirty="0" err="1" smtClean="0">
                <a:latin typeface="Helvetica"/>
                <a:cs typeface="Helvetica"/>
              </a:rPr>
              <a:t>chromosphere</a:t>
            </a:r>
            <a:r>
              <a:rPr lang="en-US" dirty="0" smtClean="0">
                <a:latin typeface="Helvetica"/>
                <a:cs typeface="Helvetica"/>
              </a:rPr>
              <a:t> is also the site of changes in solar flares, prominence and filament eruptions, flow of material in post-flare loops.</a:t>
            </a:r>
          </a:p>
          <a:p>
            <a:r>
              <a:rPr lang="en-US" dirty="0" smtClean="0"/>
              <a:t>(</a:t>
            </a:r>
            <a:r>
              <a:rPr lang="en-US" dirty="0" smtClean="0">
                <a:hlinkClick r:id="rId3"/>
              </a:rPr>
              <a:t>http://iswa3.ccmc.gsfc.nasa.gov/wiki/index.php/Glossary/_chromosphere</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latin typeface="Helvetica"/>
                <a:cs typeface="Helvetica"/>
              </a:rPr>
              <a:t>Above the </a:t>
            </a:r>
            <a:r>
              <a:rPr lang="en-US" dirty="0" err="1" smtClean="0">
                <a:latin typeface="Helvetica"/>
                <a:cs typeface="Helvetica"/>
              </a:rPr>
              <a:t>chromosphere</a:t>
            </a:r>
            <a:r>
              <a:rPr lang="en-US" dirty="0" smtClean="0">
                <a:latin typeface="Helvetica"/>
                <a:cs typeface="Helvetica"/>
              </a:rPr>
              <a:t> there is a transition region. The temperature from 20000 to  ~ 1-2 MK. Below, gravity dominates the shape of most features, so that the Sun may be described in terms of layers and horizontal features (like sunspots); above, dynamic forces dominate the shape of most features, so that the transition region itself is not a well-defined layer at a particular altitude. </a:t>
            </a:r>
            <a:endParaRPr lang="en-US" b="1" i="1" dirty="0" smtClean="0"/>
          </a:p>
          <a:p>
            <a:r>
              <a:rPr lang="en-US" b="1" i="1" dirty="0" smtClean="0"/>
              <a:t>( </a:t>
            </a:r>
            <a:r>
              <a:rPr lang="en-US" b="1" i="1" dirty="0" smtClean="0">
                <a:hlinkClick r:id="rId3"/>
              </a:rPr>
              <a:t>http://iswa3.ccmc.gsfc.nasa.gov/wiki/index.php/Glossary</a:t>
            </a:r>
            <a:r>
              <a:rPr lang="en-US" b="1" i="1" dirty="0" smtClean="0"/>
              <a:t>)</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648200" cy="3486150"/>
          </a:xfrm>
        </p:spPr>
      </p:sp>
      <p:sp>
        <p:nvSpPr>
          <p:cNvPr id="3" name="Notes Placeholder 2"/>
          <p:cNvSpPr>
            <a:spLocks noGrp="1"/>
          </p:cNvSpPr>
          <p:nvPr>
            <p:ph type="body" idx="1"/>
          </p:nvPr>
        </p:nvSpPr>
        <p:spPr/>
        <p:txBody>
          <a:bodyPr>
            <a:normAutofit/>
          </a:bodyPr>
          <a:lstStyle/>
          <a:p>
            <a:r>
              <a:rPr lang="en-US" dirty="0" smtClean="0">
                <a:latin typeface="Helvetica"/>
                <a:cs typeface="Helvetica"/>
              </a:rPr>
              <a:t>The Corona is the Sun's outer atmosphere. It is visible during total eclipses of the Sun as a pearly white crown surrounding the Sun.  The temperature is about 2 million K.</a:t>
            </a:r>
          </a:p>
          <a:p>
            <a:endParaRPr lang="en-US" dirty="0" smtClean="0">
              <a:latin typeface="Helvetica"/>
              <a:cs typeface="Helvetica"/>
            </a:endParaRPr>
          </a:p>
          <a:p>
            <a:r>
              <a:rPr lang="en-US" sz="1200" b="1" dirty="0" smtClean="0">
                <a:solidFill>
                  <a:srgbClr val="FF6600"/>
                </a:solidFill>
                <a:latin typeface="Helvetica"/>
                <a:cs typeface="Helvetica"/>
              </a:rPr>
              <a:t>The heating of corona is an ongoing research area</a:t>
            </a:r>
            <a:endParaRPr lang="en-US" dirty="0" smtClean="0">
              <a:latin typeface="Helvetica"/>
              <a:cs typeface="Helvetica"/>
            </a:endParaRPr>
          </a:p>
          <a:p>
            <a:r>
              <a:rPr lang="en-US" dirty="0" smtClean="0">
                <a:hlinkClick r:id="rId3"/>
              </a:rPr>
              <a:t>http://iswa3.ccmc.gsfc.nasa.gov/wiki/index.php/Glossary/_solar_corona</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Solar material is in constant, active motion. Plasma motion in the convective zone generates the magnetic field which plays a crucial role in the physical processes on the Sun and it’s activity. </a:t>
            </a:r>
          </a:p>
          <a:p>
            <a:r>
              <a:rPr lang="en-US" dirty="0" smtClean="0">
                <a:ea typeface="ＭＳ Ｐゴシック" charset="-128"/>
                <a:cs typeface="ＭＳ Ｐゴシック" charset="-128"/>
              </a:rPr>
              <a:t>In this slide is shown solar atmosphere relatively close to the photosphere seen by the Japanese HINODE satellite.  You can notice constantly “boiling” surface, together with numerous small eruptions, brightening, fountains of the solar material. In the left corner solar plasma is flowing along the arcade shaped magnetic field line loops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This flow happens because, although charged particles experience difficulty in moving across, they can almost freely move along the magnetic field lines. </a:t>
            </a:r>
          </a:p>
        </p:txBody>
      </p:sp>
      <p:sp>
        <p:nvSpPr>
          <p:cNvPr id="32772" name="Slide Number Placeholder 3"/>
          <p:cNvSpPr>
            <a:spLocks noGrp="1"/>
          </p:cNvSpPr>
          <p:nvPr>
            <p:ph type="sldNum" sz="quarter" idx="5"/>
          </p:nvPr>
        </p:nvSpPr>
        <p:spPr>
          <a:noFill/>
        </p:spPr>
        <p:txBody>
          <a:bodyPr/>
          <a:lstStyle/>
          <a:p>
            <a:fld id="{EE7160E1-9543-B94F-B2DB-12F9FDA084F9}" type="slidenum">
              <a:rPr lang="en-US" smtClean="0">
                <a:latin typeface="Times New Roman" charset="0"/>
                <a:ea typeface="ＭＳ Ｐゴシック" charset="-128"/>
                <a:cs typeface="ＭＳ Ｐゴシック" charset="-128"/>
              </a:rPr>
              <a:pPr/>
              <a:t>15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As I mentioned earlier, solar magnetic field plays a crucial role in the processes on the Sun and solar activity. In this slide is shown a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magnetic field map - of the solar photosphere. The black and white spots describe the concentration of relatively strong magnetic field with different polarity for each color. This is called an active region. Most of the flares and CMEs originate</a:t>
            </a:r>
            <a:r>
              <a:rPr lang="en-US" baseline="0" dirty="0" smtClean="0">
                <a:ea typeface="ＭＳ Ｐゴシック" charset="-128"/>
                <a:cs typeface="ＭＳ Ｐゴシック" charset="-128"/>
              </a:rPr>
              <a:t> from active regions. </a:t>
            </a:r>
            <a:r>
              <a:rPr lang="en-US" dirty="0" smtClean="0">
                <a:ea typeface="ＭＳ Ｐゴシック" charset="-128"/>
                <a:cs typeface="ＭＳ Ｐゴシック" charset="-128"/>
              </a:rPr>
              <a:t>In the right upper corner is an artists depiction of a part of photosphere and solar atmosphere for an</a:t>
            </a:r>
            <a:r>
              <a:rPr lang="en-US" baseline="0" dirty="0" smtClean="0">
                <a:ea typeface="ＭＳ Ｐゴシック" charset="-128"/>
                <a:cs typeface="ＭＳ Ｐゴシック" charset="-128"/>
              </a:rPr>
              <a:t> active region </a:t>
            </a:r>
            <a:r>
              <a:rPr lang="en-US" dirty="0" smtClean="0">
                <a:ea typeface="ＭＳ Ｐゴシック" charset="-128"/>
                <a:cs typeface="ＭＳ Ｐゴシック" charset="-128"/>
              </a:rPr>
              <a:t>(</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In this depiction two sunspots have  opposite magnetic polarity, connected to each other with magnetic field loops. At the </a:t>
            </a:r>
            <a:r>
              <a:rPr lang="en-US" dirty="0" err="1" smtClean="0">
                <a:ea typeface="ＭＳ Ｐゴシック" charset="-128"/>
                <a:cs typeface="ＭＳ Ｐゴシック" charset="-128"/>
              </a:rPr>
              <a:t>photospheric</a:t>
            </a:r>
            <a:r>
              <a:rPr lang="en-US" dirty="0" smtClean="0">
                <a:ea typeface="ＭＳ Ｐゴシック" charset="-128"/>
                <a:cs typeface="ＭＳ Ｐゴシック" charset="-128"/>
              </a:rPr>
              <a:t> level strong magnetic field of a sunspot prevents particles from being heated easily, so the temperature of the sunspot is lower than the temperature of ambient material. Hence the name “sunspot”, which looks darker in the visible part of the spectrum. See the insertion of the solar disc image in the visible light for the same day as the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p:txBody>
      </p:sp>
      <p:sp>
        <p:nvSpPr>
          <p:cNvPr id="34820" name="Slide Number Placeholder 3"/>
          <p:cNvSpPr>
            <a:spLocks noGrp="1"/>
          </p:cNvSpPr>
          <p:nvPr>
            <p:ph type="sldNum" sz="quarter" idx="5"/>
          </p:nvPr>
        </p:nvSpPr>
        <p:spPr>
          <a:noFill/>
        </p:spPr>
        <p:txBody>
          <a:bodyPr/>
          <a:lstStyle/>
          <a:p>
            <a:fld id="{B42B766A-609D-074F-8D52-35DDE8ED223E}" type="slidenum">
              <a:rPr lang="en-US" smtClean="0">
                <a:latin typeface="Times New Roman" charset="0"/>
                <a:ea typeface="ＭＳ Ｐゴシック" charset="-128"/>
                <a:cs typeface="ＭＳ Ｐゴシック" charset="-128"/>
              </a:rPr>
              <a:pPr/>
              <a:t>16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Here is a close look to </a:t>
            </a:r>
            <a:r>
              <a:rPr lang="en-US" dirty="0" smtClean="0"/>
              <a:t>a sunspot (</a:t>
            </a:r>
            <a:r>
              <a:rPr lang="en-US" dirty="0" smtClean="0">
                <a:ea typeface="ＭＳ Ｐゴシック" charset="-128"/>
                <a:cs typeface="ＭＳ Ｐゴシック" charset="-128"/>
                <a:hlinkClick r:id="rId3"/>
              </a:rPr>
              <a:t>http://iswa3.ccmc.gsfc.nasa.gov/wiki/index.php/Glossary</a:t>
            </a:r>
            <a:r>
              <a:rPr lang="en-US" dirty="0" smtClean="0"/>
              <a:t>. </a:t>
            </a:r>
          </a:p>
          <a:p>
            <a:r>
              <a:rPr lang="en-US" dirty="0" smtClean="0"/>
              <a:t> ) </a:t>
            </a:r>
            <a:r>
              <a:rPr lang="en-US" sz="1200" dirty="0" smtClean="0"/>
              <a:t>given by HINODE satellite. </a:t>
            </a:r>
          </a:p>
          <a:p>
            <a:endParaRPr lang="en-US" dirty="0" smtClean="0"/>
          </a:p>
          <a:p>
            <a:r>
              <a:rPr lang="en-US" sz="1200" dirty="0" smtClean="0"/>
              <a:t>As I said earlier, sunspots are caused by intense magnetic field, which inhibits  convection, leaving their temperature  (~ 3000–4500 K) lower than the temperature of surrounding material ( ~ 6000) K and makes them visible as dark spots. Sunspot sizes vary from 16 km to 160,000 km in diameter. Sunspots host coronal loops </a:t>
            </a:r>
          </a:p>
          <a:p>
            <a:r>
              <a:rPr lang="en-US" sz="1200" dirty="0" smtClean="0"/>
              <a:t>(</a:t>
            </a:r>
            <a:r>
              <a:rPr lang="en-US" dirty="0" smtClean="0">
                <a:ea typeface="ＭＳ Ｐゴシック" charset="-128"/>
                <a:cs typeface="ＭＳ Ｐゴシック" charset="-128"/>
                <a:hlinkClick r:id="rId3"/>
              </a:rPr>
              <a:t>http://iswa3.ccmc.gsfc.nasa.gov/wiki/index.php/Glossary</a:t>
            </a:r>
            <a:r>
              <a:rPr lang="en-US" dirty="0" smtClean="0"/>
              <a:t>) </a:t>
            </a:r>
            <a:endParaRPr lang="en-US" sz="1200" dirty="0" smtClean="0"/>
          </a:p>
          <a:p>
            <a:r>
              <a:rPr lang="en-US" sz="1200" dirty="0" smtClean="0"/>
              <a:t>and magnetic reconnection </a:t>
            </a:r>
            <a:r>
              <a:rPr lang="en-US" dirty="0" smtClean="0"/>
              <a:t>events </a:t>
            </a:r>
          </a:p>
          <a:p>
            <a:r>
              <a:rPr lang="en-US" dirty="0" smtClean="0"/>
              <a:t>(</a:t>
            </a:r>
            <a:r>
              <a:rPr lang="en-US" dirty="0" smtClean="0">
                <a:ea typeface="ＭＳ Ｐゴシック" charset="-128"/>
                <a:cs typeface="ＭＳ Ｐゴシック" charset="-128"/>
                <a:hlinkClick r:id="rId3"/>
              </a:rPr>
              <a:t>http://iswa3.ccmc.gsfc.nasa.gov/wiki/index.php/Glossary</a:t>
            </a:r>
            <a:r>
              <a:rPr lang="en-US" dirty="0" smtClean="0"/>
              <a:t> ). </a:t>
            </a:r>
          </a:p>
          <a:p>
            <a:r>
              <a:rPr lang="en-US" sz="1200" dirty="0" smtClean="0"/>
              <a:t>Most solar flares and </a:t>
            </a:r>
            <a:r>
              <a:rPr lang="en-US" sz="1200" dirty="0" err="1" smtClean="0"/>
              <a:t>CMEs</a:t>
            </a:r>
            <a:r>
              <a:rPr lang="en-US" sz="1200" dirty="0" smtClean="0"/>
              <a:t> originate in magnetically active regions around sunspot groups. </a:t>
            </a: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xfrm>
            <a:off x="938213" y="4414838"/>
            <a:ext cx="5133975" cy="3281362"/>
          </a:xfrm>
          <a:noFill/>
          <a:ln/>
        </p:spPr>
        <p:txBody>
          <a:bodyPr/>
          <a:lstStyle/>
          <a:p>
            <a:r>
              <a:rPr lang="en-US" dirty="0" smtClean="0">
                <a:latin typeface="Helvetica"/>
              </a:rPr>
              <a:t>What is the mechanism that creates solar magnetic field?. </a:t>
            </a:r>
          </a:p>
          <a:p>
            <a:endParaRPr lang="en-US" dirty="0" smtClean="0">
              <a:latin typeface="Helvetica"/>
            </a:endParaRPr>
          </a:p>
          <a:p>
            <a:r>
              <a:rPr lang="en-US" dirty="0" smtClean="0">
                <a:latin typeface="Helvetica"/>
              </a:rPr>
              <a:t>The overall picture is the following: </a:t>
            </a:r>
          </a:p>
          <a:p>
            <a:endParaRPr lang="en-US" dirty="0" smtClean="0">
              <a:latin typeface="Helvetica"/>
            </a:endParaRPr>
          </a:p>
          <a:p>
            <a:r>
              <a:rPr lang="en-US" dirty="0" smtClean="0">
                <a:latin typeface="Helvetica"/>
              </a:rPr>
              <a:t>-The Sun is permeated by overall roughly dipole magnetic field, similar to the Earth. </a:t>
            </a:r>
          </a:p>
          <a:p>
            <a:r>
              <a:rPr lang="en-US" dirty="0" smtClean="0">
                <a:latin typeface="Helvetica"/>
              </a:rPr>
              <a:t>-The dipole field is produced by a circular electric current flowing deep within the star. </a:t>
            </a:r>
          </a:p>
          <a:p>
            <a:r>
              <a:rPr lang="en-US" dirty="0" smtClean="0">
                <a:latin typeface="Helvetica"/>
              </a:rPr>
              <a:t>-The current is produced by shear (stretching of material) between different parts of the Sun that rotate at different rates, and the fact that the Sun itself is a very good electrical conductor.</a:t>
            </a:r>
          </a:p>
          <a:p>
            <a:endParaRPr lang="en-US" dirty="0" smtClean="0">
              <a:latin typeface="Helvetica"/>
            </a:endParaRPr>
          </a:p>
          <a:p>
            <a:r>
              <a:rPr lang="en-US" dirty="0" smtClean="0">
                <a:latin typeface="Helvetica"/>
              </a:rPr>
              <a:t>Those are the basic principles everybody agrees on. Then, there are different theories and models that describe solar magnetic field, but similar to coronal heating problem, this is still ongoing research area. </a:t>
            </a:r>
          </a:p>
          <a:p>
            <a:endParaRPr lang="en-US" dirty="0" smtClean="0">
              <a:latin typeface="Helvetica"/>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pPr marL="342900" indent="-342900">
              <a:spcBef>
                <a:spcPct val="20000"/>
              </a:spcBef>
            </a:pPr>
            <a:endParaRPr lang="en-US" dirty="0" smtClean="0">
              <a:latin typeface="Helvetica" charset="0"/>
            </a:endParaRPr>
          </a:p>
          <a:p>
            <a:pPr marL="342900" indent="-342900">
              <a:spcBef>
                <a:spcPct val="20000"/>
              </a:spcBef>
            </a:pPr>
            <a:r>
              <a:rPr lang="en-US" dirty="0" smtClean="0">
                <a:latin typeface="Helvetica" charset="0"/>
              </a:rPr>
              <a:t>What is known for sure, is that solar activity is related to its magnetic </a:t>
            </a:r>
          </a:p>
          <a:p>
            <a:pPr marL="342900" indent="-342900">
              <a:spcBef>
                <a:spcPct val="20000"/>
              </a:spcBef>
            </a:pPr>
            <a:r>
              <a:rPr lang="en-US" dirty="0" smtClean="0">
                <a:latin typeface="Helvetica" charset="0"/>
              </a:rPr>
              <a:t>field. It is believed that</a:t>
            </a:r>
            <a:r>
              <a:rPr lang="en-US" baseline="0" dirty="0" smtClean="0">
                <a:latin typeface="Helvetica" charset="0"/>
              </a:rPr>
              <a:t> when the </a:t>
            </a:r>
            <a:r>
              <a:rPr lang="en-US" dirty="0" smtClean="0">
                <a:latin typeface="Helvetica" charset="0"/>
              </a:rPr>
              <a:t>magnetic field</a:t>
            </a:r>
            <a:r>
              <a:rPr lang="en-US" baseline="0" dirty="0" smtClean="0">
                <a:latin typeface="Helvetica" charset="0"/>
              </a:rPr>
              <a:t> changes its configuration </a:t>
            </a:r>
          </a:p>
          <a:p>
            <a:pPr marL="342900" indent="-342900">
              <a:spcBef>
                <a:spcPct val="20000"/>
              </a:spcBef>
            </a:pPr>
            <a:r>
              <a:rPr lang="en-US" baseline="0" dirty="0" smtClean="0">
                <a:latin typeface="Helvetica" charset="0"/>
              </a:rPr>
              <a:t>in a constantly varying solar atmosphere, this leads to release of energy </a:t>
            </a:r>
          </a:p>
          <a:p>
            <a:pPr marL="342900" indent="-342900">
              <a:spcBef>
                <a:spcPct val="20000"/>
              </a:spcBef>
            </a:pPr>
            <a:r>
              <a:rPr lang="en-US" dirty="0" smtClean="0">
                <a:latin typeface="Helvetica" charset="0"/>
              </a:rPr>
              <a:t>and </a:t>
            </a:r>
            <a:r>
              <a:rPr lang="en-US" baseline="0" dirty="0" smtClean="0">
                <a:latin typeface="Helvetica" charset="0"/>
              </a:rPr>
              <a:t>accelerating of </a:t>
            </a:r>
            <a:r>
              <a:rPr lang="en-US" dirty="0" smtClean="0">
                <a:latin typeface="Helvetica" charset="0"/>
              </a:rPr>
              <a:t>s</a:t>
            </a:r>
            <a:r>
              <a:rPr lang="en-US" baseline="0" dirty="0" smtClean="0">
                <a:latin typeface="Helvetica" charset="0"/>
              </a:rPr>
              <a:t>olar plasma, causing flares and </a:t>
            </a:r>
            <a:r>
              <a:rPr lang="en-US" baseline="0" dirty="0" err="1" smtClean="0">
                <a:latin typeface="Helvetica" charset="0"/>
              </a:rPr>
              <a:t>CMEs</a:t>
            </a:r>
            <a:r>
              <a:rPr lang="en-US" baseline="0" dirty="0" smtClean="0">
                <a:latin typeface="Helvetica" charset="0"/>
              </a:rPr>
              <a:t>.</a:t>
            </a:r>
            <a:endParaRPr lang="en-US" dirty="0" smtClean="0">
              <a:latin typeface="Helvetica" charset="0"/>
            </a:endParaRPr>
          </a:p>
          <a:p>
            <a:pPr marL="342900" indent="-342900">
              <a:spcBef>
                <a:spcPct val="20000"/>
              </a:spcBef>
            </a:pPr>
            <a:endParaRPr lang="en-US" dirty="0" smtClean="0">
              <a:latin typeface="Helvetica" charset="0"/>
            </a:endParaRPr>
          </a:p>
          <a:p>
            <a:pPr marL="342900" indent="-342900">
              <a:spcBef>
                <a:spcPct val="20000"/>
              </a:spcBef>
            </a:pPr>
            <a:r>
              <a:rPr lang="en-US" dirty="0" smtClean="0">
                <a:latin typeface="Helvetica" charset="0"/>
              </a:rPr>
              <a:t>Solar magnetic field is believed to be generated at the base of the </a:t>
            </a:r>
          </a:p>
          <a:p>
            <a:pPr marL="342900" indent="-342900">
              <a:spcBef>
                <a:spcPct val="20000"/>
              </a:spcBef>
            </a:pPr>
            <a:r>
              <a:rPr lang="en-US" dirty="0" smtClean="0">
                <a:latin typeface="Helvetica" charset="0"/>
              </a:rPr>
              <a:t>Convective zone. Fields are stressed and pushed to surface.</a:t>
            </a:r>
            <a:endParaRPr lang="en-US" dirty="0">
              <a:ea typeface="ＭＳ Ｐゴシック" charset="-128"/>
              <a:cs typeface="ＭＳ Ｐゴシック" charset="-128"/>
            </a:endParaRPr>
          </a:p>
        </p:txBody>
      </p:sp>
      <p:sp>
        <p:nvSpPr>
          <p:cNvPr id="36868" name="Slide Number Placeholder 3"/>
          <p:cNvSpPr>
            <a:spLocks noGrp="1"/>
          </p:cNvSpPr>
          <p:nvPr>
            <p:ph type="sldNum" sz="quarter" idx="5"/>
          </p:nvPr>
        </p:nvSpPr>
        <p:spPr>
          <a:noFill/>
        </p:spPr>
        <p:txBody>
          <a:bodyPr/>
          <a:lstStyle/>
          <a:p>
            <a:fld id="{02366203-221F-354D-9F56-51F9DFA6FACE}" type="slidenum">
              <a:rPr lang="en-US" smtClean="0">
                <a:latin typeface="Times New Roman" charset="0"/>
                <a:ea typeface="ＭＳ Ｐゴシック" charset="-128"/>
                <a:cs typeface="ＭＳ Ｐゴシック" charset="-128"/>
              </a:rPr>
              <a:pPr/>
              <a:t>19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What is the Space Weather?</a:t>
            </a:r>
          </a:p>
          <a:p>
            <a:r>
              <a:rPr lang="en-US" dirty="0" smtClean="0">
                <a:ea typeface="ＭＳ Ｐゴシック" charset="-128"/>
                <a:cs typeface="ＭＳ Ｐゴシック" charset="-128"/>
              </a:rPr>
              <a:t>The definition given at the National Space Weather Program website is the following:</a:t>
            </a:r>
          </a:p>
          <a:p>
            <a:endParaRPr lang="en-US" dirty="0" smtClean="0">
              <a:ea typeface="ＭＳ Ｐゴシック" charset="-128"/>
              <a:cs typeface="ＭＳ Ｐゴシック" charset="-128"/>
            </a:endParaRPr>
          </a:p>
          <a:p>
            <a:r>
              <a:rPr lang="ja-JP" altLang="en-US" dirty="0" smtClean="0">
                <a:latin typeface="Arial" charset="0"/>
                <a:ea typeface="ＭＳ Ｐゴシック" charset="-128"/>
                <a:cs typeface="ＭＳ Ｐゴシック" charset="-128"/>
              </a:rPr>
              <a:t>“</a:t>
            </a:r>
            <a:r>
              <a:rPr lang="en-US" b="1" dirty="0" smtClean="0">
                <a:ea typeface="ＭＳ Ｐゴシック" charset="-128"/>
                <a:cs typeface="ＭＳ Ｐゴシック" charset="-128"/>
              </a:rPr>
              <a:t>Space Weather</a:t>
            </a:r>
            <a:r>
              <a:rPr lang="en-US" dirty="0" smtClean="0">
                <a:ea typeface="ＭＳ Ｐゴシック" charset="-128"/>
                <a:cs typeface="ＭＳ Ｐゴシック" charset="-128"/>
              </a:rPr>
              <a:t> refers to conditions on the Sun and in the space environment that can influence the performance and reliability of space-borne and ground-based technological systems and can endanger human life or health.</a:t>
            </a:r>
            <a:r>
              <a:rPr lang="ja-JP" altLang="en-US" dirty="0" smtClean="0">
                <a:latin typeface="Arial" charset="0"/>
                <a:ea typeface="ＭＳ Ｐゴシック" charset="-128"/>
                <a:cs typeface="ＭＳ Ｐゴシック" charset="-128"/>
              </a:rPr>
              <a:t>”</a:t>
            </a:r>
            <a:endParaRPr lang="en-US" altLang="ja-JP" dirty="0" smtClean="0">
              <a:latin typeface="Arial" charset="0"/>
              <a:ea typeface="ＭＳ Ｐゴシック" charset="-128"/>
              <a:cs typeface="ＭＳ Ｐゴシック" charset="-128"/>
            </a:endParaRPr>
          </a:p>
          <a:p>
            <a:r>
              <a:rPr lang="en-US" dirty="0" smtClean="0">
                <a:latin typeface="Arial" charset="0"/>
                <a:ea typeface="ＭＳ Ｐゴシック" charset="-128"/>
                <a:cs typeface="ＭＳ Ｐゴシック" charset="-128"/>
              </a:rPr>
              <a:t>So, to be able to predict the space weather we have to learn more about our Sun.</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So, more sunspots, or more regions of concentrated strong magnetic field are on the solar surface, more active is the sun in producing flares and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Solar activity varies on a large time scale. This slide shows variation of the solar magnetic field and related solar activity in time.</a:t>
            </a:r>
          </a:p>
          <a:p>
            <a:r>
              <a:rPr lang="en-US" dirty="0" smtClean="0">
                <a:ea typeface="ＭＳ Ｐゴシック" charset="-128"/>
                <a:cs typeface="ＭＳ Ｐゴシック" charset="-128"/>
              </a:rPr>
              <a:t>Left row – near solar activity maximum (March, 2001), right row – near solar activity minimum (January, 2005). The upper panel shows the photosphere in visible part of the spectrum, the lower – solar atmosphere in ultraviolet wavelength 19.5 nm.  </a:t>
            </a:r>
          </a:p>
          <a:p>
            <a:r>
              <a:rPr lang="en-US" dirty="0" smtClean="0">
                <a:ea typeface="ＭＳ Ｐゴシック" charset="-128"/>
                <a:cs typeface="ＭＳ Ｐゴシック" charset="-128"/>
              </a:rPr>
              <a:t>You can see a number of sunspots in photosphere and corresponding bright areas in the solar atmosphere during the solar maximum, and almost spotless photosphere and much darker atmosphere during the solar minimum. </a:t>
            </a:r>
          </a:p>
          <a:p>
            <a:r>
              <a:rPr lang="en-US" dirty="0" smtClean="0">
                <a:ea typeface="ＭＳ Ｐゴシック" charset="-128"/>
                <a:cs typeface="ＭＳ Ｐゴシック" charset="-128"/>
              </a:rPr>
              <a:t>Statistics shows that during the solar activity maximum for example there are about 5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per day, and during the solar minimum few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 week (the ratio is of the order of 10). </a:t>
            </a:r>
            <a:endParaRPr lang="en-US" dirty="0">
              <a:ea typeface="ＭＳ Ｐゴシック" charset="-128"/>
              <a:cs typeface="ＭＳ Ｐゴシック" charset="-128"/>
            </a:endParaRPr>
          </a:p>
        </p:txBody>
      </p:sp>
      <p:sp>
        <p:nvSpPr>
          <p:cNvPr id="47108" name="Slide Number Placeholder 3"/>
          <p:cNvSpPr>
            <a:spLocks noGrp="1"/>
          </p:cNvSpPr>
          <p:nvPr>
            <p:ph type="sldNum" sz="quarter" idx="5"/>
          </p:nvPr>
        </p:nvSpPr>
        <p:spPr>
          <a:noFill/>
        </p:spPr>
        <p:txBody>
          <a:bodyPr/>
          <a:lstStyle/>
          <a:p>
            <a:fld id="{4BCFE2D7-79E6-9243-A1F1-D08C01AC9B04}" type="slidenum">
              <a:rPr lang="en-US" smtClean="0">
                <a:latin typeface="Times New Roman" charset="0"/>
                <a:ea typeface="ＭＳ Ｐゴシック" charset="-128"/>
                <a:cs typeface="ＭＳ Ｐゴシック" charset="-128"/>
              </a:rPr>
              <a:pPr/>
              <a:t>20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Slide Image Placeholder 1"/>
          <p:cNvSpPr>
            <a:spLocks noGrp="1" noRot="1" noChangeAspect="1"/>
          </p:cNvSpPr>
          <p:nvPr>
            <p:ph type="sldImg"/>
          </p:nvPr>
        </p:nvSpPr>
        <p:spPr>
          <a:ln/>
        </p:spPr>
      </p:sp>
      <p:sp>
        <p:nvSpPr>
          <p:cNvPr id="49155" name="Notes Placeholder 2"/>
          <p:cNvSpPr>
            <a:spLocks noGrp="1"/>
          </p:cNvSpPr>
          <p:nvPr>
            <p:ph type="body" idx="1"/>
          </p:nvPr>
        </p:nvSpPr>
        <p:spPr>
          <a:xfrm>
            <a:off x="938213" y="4414838"/>
            <a:ext cx="5538787" cy="4184650"/>
          </a:xfrm>
          <a:noFill/>
          <a:ln/>
        </p:spPr>
        <p:txBody>
          <a:bodyPr/>
          <a:lstStyle/>
          <a:p>
            <a:r>
              <a:rPr lang="en-US" dirty="0" smtClean="0">
                <a:latin typeface="Helvetica"/>
              </a:rPr>
              <a:t>German pharmacist Samuel </a:t>
            </a:r>
            <a:r>
              <a:rPr lang="en-US" dirty="0" err="1" smtClean="0">
                <a:latin typeface="Helvetica"/>
              </a:rPr>
              <a:t>Shcwabe</a:t>
            </a:r>
            <a:r>
              <a:rPr lang="en-US" dirty="0" smtClean="0">
                <a:latin typeface="Helvetica"/>
              </a:rPr>
              <a:t>, observing Sun as an amateur astronomer in the 19 century,  discovered accidentally solar cycles </a:t>
            </a:r>
          </a:p>
          <a:p>
            <a:r>
              <a:rPr lang="en-US" dirty="0" smtClean="0">
                <a:latin typeface="Helvetica"/>
              </a:rPr>
              <a:t>(</a:t>
            </a:r>
            <a:r>
              <a:rPr lang="en-US" dirty="0" smtClean="0">
                <a:latin typeface="Helvetica"/>
                <a:hlinkClick r:id="rId3"/>
              </a:rPr>
              <a:t>http://iswa3.ccmc.gsfc.nasa.gov/wiki/index.php/Glossary/solar_cycle_of_magnetic_activity</a:t>
            </a:r>
            <a:r>
              <a:rPr lang="en-US" dirty="0" smtClean="0">
                <a:latin typeface="Helvetica"/>
              </a:rPr>
              <a:t>)</a:t>
            </a:r>
          </a:p>
          <a:p>
            <a:endParaRPr lang="en-US" dirty="0" smtClean="0">
              <a:latin typeface="Helvetica"/>
            </a:endParaRPr>
          </a:p>
          <a:p>
            <a:r>
              <a:rPr lang="en-US" dirty="0" smtClean="0">
                <a:latin typeface="Helvetica"/>
              </a:rPr>
              <a:t> He was recording sunspots each day and after almost 20 years of observations discovered that high and low sunspot number repeats about every 11 years.</a:t>
            </a:r>
          </a:p>
          <a:p>
            <a:pPr marL="342900" indent="-342900">
              <a:spcBef>
                <a:spcPct val="20000"/>
              </a:spcBef>
            </a:pPr>
            <a:endParaRPr lang="en-US" dirty="0" smtClean="0">
              <a:latin typeface="Helvetica" charset="0"/>
            </a:endParaRPr>
          </a:p>
          <a:p>
            <a:endParaRPr lang="en-US" dirty="0">
              <a:ea typeface="ＭＳ Ｐゴシック" charset="-128"/>
              <a:cs typeface="ＭＳ Ｐゴシック" charset="-128"/>
            </a:endParaRPr>
          </a:p>
        </p:txBody>
      </p:sp>
      <p:sp>
        <p:nvSpPr>
          <p:cNvPr id="49156" name="Slide Number Placeholder 3"/>
          <p:cNvSpPr>
            <a:spLocks noGrp="1"/>
          </p:cNvSpPr>
          <p:nvPr>
            <p:ph type="sldNum" sz="quarter" idx="5"/>
          </p:nvPr>
        </p:nvSpPr>
        <p:spPr>
          <a:noFill/>
        </p:spPr>
        <p:txBody>
          <a:bodyPr/>
          <a:lstStyle/>
          <a:p>
            <a:fld id="{0E625B99-A283-7B46-99C1-22414E868CBB}" type="slidenum">
              <a:rPr lang="en-US" smtClean="0">
                <a:latin typeface="Times New Roman" charset="0"/>
                <a:ea typeface="ＭＳ Ｐゴシック" charset="-128"/>
                <a:cs typeface="ＭＳ Ｐゴシック" charset="-128"/>
              </a:rPr>
              <a:pPr/>
              <a:t>21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Here is presented ~ 400 years of sunspot observations. Old data was reconstructed, so the plot goes back to the early 17 </a:t>
            </a:r>
            <a:r>
              <a:rPr lang="en-US" dirty="0" err="1" smtClean="0">
                <a:ea typeface="ＭＳ Ｐゴシック" charset="-128"/>
                <a:cs typeface="ＭＳ Ｐゴシック" charset="-128"/>
              </a:rPr>
              <a:t>th</a:t>
            </a:r>
            <a:r>
              <a:rPr lang="en-US" dirty="0" smtClean="0">
                <a:ea typeface="ＭＳ Ｐゴシック" charset="-128"/>
                <a:cs typeface="ＭＳ Ｐゴシック" charset="-128"/>
              </a:rPr>
              <a:t> century. Besides 11 year cycle, solar activity experiences variation on a larger scale time scale - it goes  up and down.  For example, starting from the mid 17 </a:t>
            </a:r>
            <a:r>
              <a:rPr lang="en-US" dirty="0" err="1" smtClean="0">
                <a:ea typeface="ＭＳ Ｐゴシック" charset="-128"/>
                <a:cs typeface="ＭＳ Ｐゴシック" charset="-128"/>
              </a:rPr>
              <a:t>th</a:t>
            </a:r>
            <a:r>
              <a:rPr lang="en-US" dirty="0" smtClean="0">
                <a:ea typeface="ＭＳ Ｐゴシック" charset="-128"/>
                <a:cs typeface="ＭＳ Ｐゴシック" charset="-128"/>
              </a:rPr>
              <a:t> century, for about 70 years there was extremely low solar activity (Maunder Minimum). The last significant drop in the solar activity was recorded in the early 19 </a:t>
            </a:r>
            <a:r>
              <a:rPr lang="en-US" dirty="0" err="1" smtClean="0">
                <a:ea typeface="ＭＳ Ｐゴシック" charset="-128"/>
                <a:cs typeface="ＭＳ Ｐゴシック" charset="-128"/>
              </a:rPr>
              <a:t>th</a:t>
            </a:r>
            <a:r>
              <a:rPr lang="en-US" dirty="0" smtClean="0">
                <a:ea typeface="ＭＳ Ｐゴシック" charset="-128"/>
                <a:cs typeface="ＭＳ Ｐゴシック" charset="-128"/>
              </a:rPr>
              <a:t> century.  In the 20 century and the beginning of the current century the solar activity has been growing (this is called Modern Maximum). </a:t>
            </a:r>
            <a:endParaRPr lang="en-US" dirty="0">
              <a:ea typeface="ＭＳ Ｐゴシック" charset="-128"/>
              <a:cs typeface="ＭＳ Ｐゴシック" charset="-128"/>
            </a:endParaRPr>
          </a:p>
        </p:txBody>
      </p:sp>
      <p:sp>
        <p:nvSpPr>
          <p:cNvPr id="51204" name="Slide Number Placeholder 3"/>
          <p:cNvSpPr>
            <a:spLocks noGrp="1"/>
          </p:cNvSpPr>
          <p:nvPr>
            <p:ph type="sldNum" sz="quarter" idx="5"/>
          </p:nvPr>
        </p:nvSpPr>
        <p:spPr>
          <a:noFill/>
        </p:spPr>
        <p:txBody>
          <a:bodyPr/>
          <a:lstStyle/>
          <a:p>
            <a:fld id="{8563F404-2311-5549-B760-5B2BD2D0FE59}" type="slidenum">
              <a:rPr lang="en-US" smtClean="0">
                <a:latin typeface="Times New Roman" charset="0"/>
                <a:ea typeface="ＭＳ Ｐゴシック" charset="-128"/>
                <a:cs typeface="ＭＳ Ｐゴシック" charset="-128"/>
              </a:rPr>
              <a:pPr/>
              <a:t>22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p:cNvSpPr>
          <p:nvPr>
            <p:ph type="sldImg"/>
          </p:nvPr>
        </p:nvSpPr>
        <p:spPr>
          <a:ln/>
        </p:spPr>
      </p:sp>
      <p:sp>
        <p:nvSpPr>
          <p:cNvPr id="53251" name="Notes Placeholder 2"/>
          <p:cNvSpPr>
            <a:spLocks noGrp="1"/>
          </p:cNvSpPr>
          <p:nvPr>
            <p:ph type="body" idx="1"/>
          </p:nvPr>
        </p:nvSpPr>
        <p:spPr>
          <a:noFill/>
          <a:ln/>
        </p:spPr>
        <p:txBody>
          <a:bodyPr/>
          <a:lstStyle/>
          <a:p>
            <a:r>
              <a:rPr lang="en-US" dirty="0" smtClean="0">
                <a:latin typeface="Helvetica" charset="0"/>
              </a:rPr>
              <a:t>Variability of the Solar activity affects the climate variation, but on time scale much larger then the regular weather variation time scale. During and later the Maunder Minimum it was very cold in Europe and this is reflected in the works of great Dutch and Flemish painters.</a:t>
            </a:r>
            <a:endParaRPr lang="en-US" dirty="0">
              <a:ea typeface="ＭＳ Ｐゴシック" charset="-128"/>
              <a:cs typeface="ＭＳ Ｐゴシック" charset="-128"/>
            </a:endParaRPr>
          </a:p>
        </p:txBody>
      </p:sp>
      <p:sp>
        <p:nvSpPr>
          <p:cNvPr id="53252" name="Slide Number Placeholder 3"/>
          <p:cNvSpPr>
            <a:spLocks noGrp="1"/>
          </p:cNvSpPr>
          <p:nvPr>
            <p:ph type="sldNum" sz="quarter" idx="5"/>
          </p:nvPr>
        </p:nvSpPr>
        <p:spPr>
          <a:noFill/>
        </p:spPr>
        <p:txBody>
          <a:bodyPr/>
          <a:lstStyle/>
          <a:p>
            <a:fld id="{1179B31A-3B24-5540-8EDC-ED981B11C142}" type="slidenum">
              <a:rPr lang="en-US" smtClean="0">
                <a:latin typeface="Times New Roman" charset="0"/>
                <a:ea typeface="ＭＳ Ｐゴシック" charset="-128"/>
                <a:cs typeface="ＭＳ Ｐゴシック" charset="-128"/>
              </a:rPr>
              <a:pPr/>
              <a:t>23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xfrm>
            <a:off x="938213" y="4414838"/>
            <a:ext cx="5133975" cy="4424362"/>
          </a:xfrm>
          <a:noFill/>
          <a:ln/>
        </p:spPr>
        <p:txBody>
          <a:bodyPr/>
          <a:lstStyle/>
          <a:p>
            <a:r>
              <a:rPr lang="en-US" dirty="0" smtClean="0">
                <a:latin typeface="Helvetica"/>
              </a:rPr>
              <a:t>Scientists know now that the solar rotation results into a solar magnetic field variation cycle with the period of about  22 years. The inversion of solar global </a:t>
            </a:r>
            <a:r>
              <a:rPr lang="en-US" dirty="0" err="1" smtClean="0">
                <a:latin typeface="Helvetica"/>
              </a:rPr>
              <a:t>poloidal</a:t>
            </a:r>
            <a:r>
              <a:rPr lang="en-US" dirty="0" smtClean="0">
                <a:latin typeface="Helvetica"/>
              </a:rPr>
              <a:t> (</a:t>
            </a:r>
            <a:r>
              <a:rPr lang="en-US" dirty="0" err="1" smtClean="0">
                <a:latin typeface="Helvetica"/>
              </a:rPr>
              <a:t>meridional</a:t>
            </a:r>
            <a:r>
              <a:rPr lang="en-US" dirty="0" smtClean="0">
                <a:latin typeface="Helvetica"/>
              </a:rPr>
              <a:t>) field component happens every 11 years at the moment of maximum activity. The scenario of the solar cycle is the following:</a:t>
            </a:r>
          </a:p>
          <a:p>
            <a:endParaRPr lang="en-US" dirty="0" smtClean="0">
              <a:latin typeface="Helvetica"/>
            </a:endParaRPr>
          </a:p>
          <a:p>
            <a:r>
              <a:rPr lang="en-US" dirty="0" smtClean="0">
                <a:latin typeface="Helvetica"/>
              </a:rPr>
              <a:t>Solar minimum occurs when the magnetic field is concentrated in the polar regions with a certain polarity of the global </a:t>
            </a:r>
            <a:r>
              <a:rPr lang="en-US" dirty="0" err="1" smtClean="0">
                <a:latin typeface="Helvetica"/>
              </a:rPr>
              <a:t>poloidal</a:t>
            </a:r>
            <a:r>
              <a:rPr lang="en-US" dirty="0" smtClean="0">
                <a:latin typeface="Helvetica"/>
              </a:rPr>
              <a:t> magnetic field component. At this time there are very few sunspots on the solar disk. </a:t>
            </a:r>
          </a:p>
          <a:p>
            <a:endParaRPr lang="en-US" dirty="0" smtClean="0">
              <a:latin typeface="Helvetica"/>
            </a:endParaRPr>
          </a:p>
          <a:p>
            <a:r>
              <a:rPr lang="en-US" dirty="0" smtClean="0">
                <a:latin typeface="Helvetica"/>
              </a:rPr>
              <a:t>Then, over the coarse of the time, the number of sunspots increases and they are traveling towards the equatorial regions. There number reaches maximum in about 5.5 years.</a:t>
            </a:r>
          </a:p>
          <a:p>
            <a:endParaRPr lang="en-US" dirty="0" smtClean="0">
              <a:latin typeface="Helvetica"/>
            </a:endParaRPr>
          </a:p>
          <a:p>
            <a:r>
              <a:rPr lang="en-US" dirty="0" smtClean="0">
                <a:latin typeface="Helvetica"/>
              </a:rPr>
              <a:t>Over the coarse of the next ~ 5.5 years, the magnetic field  gradually becomes larger at the polar regions again, but with the different polarity of the global </a:t>
            </a:r>
            <a:r>
              <a:rPr lang="en-US" dirty="0" err="1" smtClean="0">
                <a:latin typeface="Helvetica"/>
              </a:rPr>
              <a:t>poloidal</a:t>
            </a:r>
            <a:r>
              <a:rPr lang="en-US" dirty="0" smtClean="0">
                <a:latin typeface="Helvetica"/>
              </a:rPr>
              <a:t> field component. At the end of the 11 year cycle, the number of sunspots is very low again.  </a:t>
            </a:r>
          </a:p>
          <a:p>
            <a:endParaRPr lang="en-US" dirty="0" smtClean="0">
              <a:latin typeface="Helvetica"/>
            </a:endParaRPr>
          </a:p>
          <a:p>
            <a:r>
              <a:rPr lang="en-US" dirty="0" smtClean="0">
                <a:latin typeface="Helvetica"/>
              </a:rPr>
              <a:t>Then the cycle repeats itself and the initial </a:t>
            </a:r>
            <a:r>
              <a:rPr lang="en-US" dirty="0" err="1" smtClean="0">
                <a:latin typeface="Helvetica"/>
              </a:rPr>
              <a:t>poloidal</a:t>
            </a:r>
            <a:r>
              <a:rPr lang="en-US" dirty="0" smtClean="0">
                <a:latin typeface="Helvetica"/>
              </a:rPr>
              <a:t> field direction becomes the same as ~ 22 years ago.</a:t>
            </a:r>
          </a:p>
          <a:p>
            <a:endParaRPr lang="en-US" dirty="0" smtClean="0">
              <a:latin typeface="Helvetica"/>
            </a:endParaRPr>
          </a:p>
        </p:txBody>
      </p:sp>
      <p:sp>
        <p:nvSpPr>
          <p:cNvPr id="57348" name="Slide Number Placeholder 3"/>
          <p:cNvSpPr>
            <a:spLocks noGrp="1"/>
          </p:cNvSpPr>
          <p:nvPr>
            <p:ph type="sldNum" sz="quarter" idx="5"/>
          </p:nvPr>
        </p:nvSpPr>
        <p:spPr>
          <a:noFill/>
        </p:spPr>
        <p:txBody>
          <a:bodyPr/>
          <a:lstStyle/>
          <a:p>
            <a:fld id="{E56644E2-703D-A64C-8D5A-4D71AC925989}" type="slidenum">
              <a:rPr lang="en-US" smtClean="0">
                <a:latin typeface="Times New Roman" charset="0"/>
                <a:ea typeface="ＭＳ Ｐゴシック" charset="-128"/>
                <a:cs typeface="ＭＳ Ｐゴシック" charset="-128"/>
              </a:rPr>
              <a:pPr/>
              <a:t>24</a:t>
            </a:fld>
            <a:endParaRPr lang="en-US" dirty="0" smtClean="0">
              <a:latin typeface="Times New Roman"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ln/>
        </p:spPr>
      </p:sp>
      <p:sp>
        <p:nvSpPr>
          <p:cNvPr id="55299"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The current solar cycle 24 is characterized by very slow growth starting from the minimum in 2007-2008 (</a:t>
            </a:r>
            <a:r>
              <a:rPr lang="en-US" dirty="0" smtClean="0">
                <a:latin typeface="Helvetica" charset="0"/>
              </a:rPr>
              <a:t>4-th slowest growth ever</a:t>
            </a:r>
            <a:r>
              <a:rPr lang="en-US" dirty="0" smtClean="0">
                <a:ea typeface="ＭＳ Ｐゴシック" charset="-128"/>
                <a:cs typeface="ＭＳ Ｐゴシック" charset="-128"/>
              </a:rPr>
              <a:t>) and relatively low activity.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Could it be that we are heading towards another minimum?</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The answer is: we do not know.</a:t>
            </a:r>
          </a:p>
          <a:p>
            <a:r>
              <a:rPr lang="en-US" dirty="0" smtClean="0">
                <a:ea typeface="ＭＳ Ｐゴシック" charset="-128"/>
                <a:cs typeface="ＭＳ Ｐゴシック" charset="-128"/>
              </a:rPr>
              <a:t>We know very little about how does the solar magnetic field creation works </a:t>
            </a:r>
            <a:r>
              <a:rPr lang="en-US" smtClean="0">
                <a:ea typeface="ＭＳ Ｐゴシック" charset="-128"/>
                <a:cs typeface="ＭＳ Ｐゴシック" charset="-128"/>
              </a:rPr>
              <a:t>in reality.</a:t>
            </a:r>
            <a:endParaRPr lang="en-US" dirty="0">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0380EC42-7E0C-1442-AFEE-C64857C496A6}" type="slidenum">
              <a:rPr lang="en-US" smtClean="0">
                <a:latin typeface="Times New Roman" charset="0"/>
                <a:ea typeface="ＭＳ Ｐゴシック" charset="-128"/>
                <a:cs typeface="ＭＳ Ｐゴシック" charset="-128"/>
              </a:rPr>
              <a:pPr/>
              <a:t>25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The Sun is the driver of the Space Weather.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This is an image of the Solar atmosphere from the  Solar Dynamics Observatory (SDO,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 Solar image is obtained by Atmospheric Imaging Assembly (AIA) instrument in 30.4 nm wavelength </a:t>
            </a:r>
          </a:p>
          <a:p>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4"/>
              </a:rPr>
              <a:t>http://iswa3.ccmc.gsfc.nasa.gov/wiki/index.php/SDO_AIA_304</a:t>
            </a:r>
            <a:r>
              <a:rPr lang="en-US" dirty="0" smtClean="0">
                <a:ea typeface="ＭＳ Ｐゴシック" charset="-128"/>
                <a:cs typeface="ＭＳ Ｐゴシック" charset="-128"/>
              </a:rPr>
              <a:t>)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Color is artificial - this part of the spectrum is not visible for the human eye.  The bright areas mean higher and darker areas mean lower temperature. You can see that the solar atmosphere is rather inhomogeneous. Those is the very regions where the future space weather conditions are created.</a:t>
            </a:r>
          </a:p>
          <a:p>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xfrm>
            <a:off x="914400" y="4419600"/>
            <a:ext cx="5133975" cy="4500562"/>
          </a:xfrm>
          <a:noFill/>
          <a:ln/>
        </p:spPr>
        <p:txBody>
          <a:bodyPr/>
          <a:lstStyle/>
          <a:p>
            <a:r>
              <a:rPr lang="en-US" dirty="0" smtClean="0">
                <a:ea typeface="ＭＳ Ｐゴシック" charset="-128"/>
                <a:cs typeface="ＭＳ Ｐゴシック" charset="-128"/>
              </a:rPr>
              <a:t>Let us start to describe the main solar phenomena related to the space weather with the solar wind (</a:t>
            </a:r>
            <a:r>
              <a:rPr lang="en-US" dirty="0" smtClean="0">
                <a:ea typeface="ＭＳ Ｐゴシック" charset="-128"/>
                <a:cs typeface="ＭＳ Ｐゴシック" charset="-128"/>
                <a:hlinkClick r:id="rId3"/>
              </a:rPr>
              <a:t>http://iswa3.ccmc.gsfc.nasa.gov/wiki/index.php/Glossary/_solar_wind</a:t>
            </a:r>
            <a:r>
              <a:rPr lang="en-US" dirty="0" smtClean="0">
                <a:ea typeface="ＭＳ Ｐゴシック" charset="-128"/>
                <a:cs typeface="ＭＳ Ｐゴシック" charset="-128"/>
              </a:rPr>
              <a:t>). </a:t>
            </a:r>
          </a:p>
          <a:p>
            <a:r>
              <a:rPr lang="en-US" dirty="0" smtClean="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ＭＳ Ｐゴシック" charset="-128"/>
                <a:cs typeface="ＭＳ Ｐゴシック" charset="-128"/>
              </a:rPr>
              <a:t>The Sun constantly  blows low density magnetized plasma –</a:t>
            </a:r>
            <a:r>
              <a:rPr lang="en-US" baseline="0" dirty="0" smtClean="0">
                <a:ea typeface="ＭＳ Ｐゴシック" charset="-128"/>
                <a:cs typeface="ＭＳ Ｐゴシック" charset="-128"/>
              </a:rPr>
              <a:t> an ionized gas that </a:t>
            </a:r>
            <a:r>
              <a:rPr lang="en-US" dirty="0" smtClean="0">
                <a:ea typeface="ＭＳ Ｐゴシック" charset="-128"/>
                <a:cs typeface="ＭＳ Ｐゴシック" charset="-128"/>
              </a:rPr>
              <a:t>consists mostly  of charged particles</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electrons and ions</a:t>
            </a:r>
            <a:r>
              <a:rPr lang="en-US" baseline="0" dirty="0" smtClean="0">
                <a:ea typeface="ＭＳ Ｐゴシック" charset="-128"/>
                <a:cs typeface="ＭＳ Ｐゴシック" charset="-128"/>
              </a:rPr>
              <a:t>  - </a:t>
            </a:r>
            <a:r>
              <a:rPr lang="en-US" dirty="0" smtClean="0">
                <a:ea typeface="ＭＳ Ｐゴシック" charset="-128"/>
                <a:cs typeface="ＭＳ Ｐゴシック" charset="-128"/>
              </a:rPr>
              <a:t>from it’s outer atmosphere . This is called solar wind. The region dominated</a:t>
            </a:r>
            <a:r>
              <a:rPr lang="en-US" baseline="0" dirty="0" smtClean="0">
                <a:ea typeface="ＭＳ Ｐゴシック" charset="-128"/>
                <a:cs typeface="ＭＳ Ｐゴシック" charset="-128"/>
              </a:rPr>
              <a:t> by solar plasma is called </a:t>
            </a:r>
            <a:r>
              <a:rPr lang="en-US" baseline="0" dirty="0" err="1" smtClean="0">
                <a:ea typeface="ＭＳ Ｐゴシック" charset="-128"/>
                <a:cs typeface="ＭＳ Ｐゴシック" charset="-128"/>
              </a:rPr>
              <a:t>heliosphere</a:t>
            </a:r>
            <a:r>
              <a:rPr lang="en-US" baseline="0" dirty="0" smtClean="0">
                <a:ea typeface="ＭＳ Ｐゴシック" charset="-128"/>
                <a:cs typeface="ＭＳ Ｐゴシック" charset="-128"/>
              </a:rPr>
              <a:t>. </a:t>
            </a:r>
            <a:r>
              <a:rPr lang="en-US" sz="1200" kern="1200" dirty="0" smtClean="0">
                <a:solidFill>
                  <a:schemeClr val="tx1"/>
                </a:solidFill>
                <a:latin typeface="Times New Roman" charset="0"/>
                <a:ea typeface="ＭＳ Ｐゴシック" pitchFamily="-65" charset="-128"/>
                <a:cs typeface="ＭＳ Ｐゴシック" pitchFamily="-65" charset="-128"/>
              </a:rPr>
              <a:t>The edge of the </a:t>
            </a:r>
            <a:r>
              <a:rPr lang="en-US" sz="1200" kern="1200" dirty="0" err="1" smtClean="0">
                <a:solidFill>
                  <a:schemeClr val="tx1"/>
                </a:solidFill>
                <a:latin typeface="Times New Roman" charset="0"/>
                <a:ea typeface="ＭＳ Ｐゴシック" pitchFamily="-65" charset="-128"/>
                <a:cs typeface="ＭＳ Ｐゴシック" pitchFamily="-65" charset="-128"/>
              </a:rPr>
              <a:t>heliosphere</a:t>
            </a:r>
            <a:r>
              <a:rPr lang="en-US" sz="1200" kern="1200" dirty="0" smtClean="0">
                <a:solidFill>
                  <a:schemeClr val="tx1"/>
                </a:solidFill>
                <a:latin typeface="Times New Roman" charset="0"/>
                <a:ea typeface="ＭＳ Ｐゴシック" pitchFamily="-65" charset="-128"/>
                <a:cs typeface="ＭＳ Ｐゴシック" pitchFamily="-65" charset="-128"/>
              </a:rPr>
              <a:t> is a magnetic bubble-like medium and is located far beyond the orbit of Pluto.</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In a collage of real images and artist’s depiction to the left is shown the Sun, Earth, Mars and Jupiter (out of scale naturally). </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Solar wind usually reaches the Earth in 4-5 days. Space weather conditions vary depending on the physical properties of the solar wind: speed, density, magnetic field it carries. Very fast solar wind carrying strong magnetic field of certain configuration can cause strongly variable space weather conditions or geomagnetic storms (</a:t>
            </a:r>
            <a:r>
              <a:rPr lang="en-US" dirty="0" smtClean="0">
                <a:ea typeface="ＭＳ Ｐゴシック" charset="-128"/>
                <a:cs typeface="ＭＳ Ｐゴシック" charset="-128"/>
                <a:hlinkClick r:id="rId4"/>
              </a:rPr>
              <a:t>http://iswa3.ccmc.gsfc.nasa.gov/wiki/index.php/Glossary/</a:t>
            </a:r>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p:txBody>
      </p:sp>
      <p:sp>
        <p:nvSpPr>
          <p:cNvPr id="24580" name="Slide Number Placeholder 3"/>
          <p:cNvSpPr>
            <a:spLocks noGrp="1"/>
          </p:cNvSpPr>
          <p:nvPr>
            <p:ph type="sldNum" sz="quarter" idx="5"/>
          </p:nvPr>
        </p:nvSpPr>
        <p:spPr>
          <a:noFill/>
        </p:spPr>
        <p:txBody>
          <a:bodyPr/>
          <a:lstStyle/>
          <a:p>
            <a:fld id="{C1882A15-DEDA-E44C-A1CA-E959B4179BFE}" type="slidenum">
              <a:rPr lang="en-US" smtClean="0">
                <a:latin typeface="Times New Roman" charset="0"/>
                <a:ea typeface="ＭＳ Ｐゴシック" charset="-128"/>
                <a:cs typeface="ＭＳ Ｐゴシック" charset="-128"/>
              </a:rPr>
              <a:pPr/>
              <a:t>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xfrm>
            <a:off x="938213" y="4414838"/>
            <a:ext cx="5133975" cy="4500562"/>
          </a:xfrm>
          <a:noFill/>
          <a:ln/>
        </p:spPr>
        <p:txBody>
          <a:bodyPr/>
          <a:lstStyle/>
          <a:p>
            <a:r>
              <a:rPr lang="en-US" dirty="0" smtClean="0">
                <a:ea typeface="ＭＳ Ｐゴシック" charset="-128"/>
                <a:cs typeface="ＭＳ Ｐゴシック" charset="-128"/>
              </a:rPr>
              <a:t>In this slide is shown a CCMC model visualization of the solar wind.  The model is called ENLIL,</a:t>
            </a:r>
            <a:r>
              <a:rPr lang="en-US" baseline="0" dirty="0" smtClean="0">
                <a:ea typeface="ＭＳ Ｐゴシック" charset="-128"/>
                <a:cs typeface="ＭＳ Ｐゴシック" charset="-128"/>
              </a:rPr>
              <a:t> </a:t>
            </a:r>
            <a:r>
              <a:rPr lang="en-US" dirty="0" smtClean="0">
                <a:ea typeface="ＭＳ Ｐゴシック" charset="-128"/>
                <a:cs typeface="ＭＳ Ｐゴシック" charset="-128"/>
              </a:rPr>
              <a:t>in Sumerian=God</a:t>
            </a:r>
            <a:r>
              <a:rPr lang="en-US" baseline="0" dirty="0" smtClean="0">
                <a:ea typeface="ＭＳ Ｐゴシック" charset="-128"/>
                <a:cs typeface="ＭＳ Ｐゴシック" charset="-128"/>
              </a:rPr>
              <a:t> of Wind). </a:t>
            </a:r>
            <a:r>
              <a:rPr lang="en-US" dirty="0" smtClean="0">
                <a:ea typeface="ＭＳ Ｐゴシック" charset="-128"/>
                <a:cs typeface="ＭＳ Ｐゴシック" charset="-128"/>
              </a:rPr>
              <a:t>The view is from the north down to the ecliptic plane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The sun is in the center and planets and satellites are shown with different symbols. Color coded is the solar wind density which has a spiral shape due to the effect similar to a rotating hose. </a:t>
            </a:r>
          </a:p>
          <a:p>
            <a:r>
              <a:rPr lang="en-US" dirty="0" smtClean="0">
                <a:ea typeface="ＭＳ Ｐゴシック" charset="-128"/>
                <a:cs typeface="ＭＳ Ｐゴシック" charset="-128"/>
              </a:rPr>
              <a:t>  </a:t>
            </a:r>
          </a:p>
        </p:txBody>
      </p:sp>
      <p:sp>
        <p:nvSpPr>
          <p:cNvPr id="24580" name="Slide Number Placeholder 3"/>
          <p:cNvSpPr>
            <a:spLocks noGrp="1"/>
          </p:cNvSpPr>
          <p:nvPr>
            <p:ph type="sldNum" sz="quarter" idx="5"/>
          </p:nvPr>
        </p:nvSpPr>
        <p:spPr>
          <a:noFill/>
        </p:spPr>
        <p:txBody>
          <a:bodyPr/>
          <a:lstStyle/>
          <a:p>
            <a:fld id="{C1882A15-DEDA-E44C-A1CA-E959B4179BFE}" type="slidenum">
              <a:rPr lang="en-US" smtClean="0">
                <a:latin typeface="Times New Roman" charset="0"/>
                <a:ea typeface="ＭＳ Ｐゴシック" charset="-128"/>
                <a:cs typeface="ＭＳ Ｐゴシック" charset="-128"/>
              </a:rPr>
              <a:pPr/>
              <a:t>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lnSpcReduction="10000"/>
          </a:bodyPr>
          <a:lstStyle/>
          <a:p>
            <a:r>
              <a:rPr lang="en-US" dirty="0" smtClean="0"/>
              <a:t>Another solar phenomenon important to the space weather is solar flare,</a:t>
            </a:r>
            <a:r>
              <a:rPr lang="en-US" baseline="0" dirty="0" smtClean="0"/>
              <a:t> </a:t>
            </a:r>
            <a:r>
              <a:rPr lang="en-US" dirty="0" smtClean="0"/>
              <a:t>a sudden brightening observed over the Sun's surface or the solar limb, which is interpreted as a large energy release. Flares are mainly followed by a mass ejections from the solar atmosphere called coronal mass ejections (next slide). The flare ejects clouds of electrons, ions, and atoms through the corona of the sun into space. </a:t>
            </a:r>
          </a:p>
          <a:p>
            <a:endParaRPr lang="en-US" dirty="0" smtClean="0"/>
          </a:p>
          <a:p>
            <a:r>
              <a:rPr lang="en-US" dirty="0" smtClean="0"/>
              <a:t>In this slide is shown the solar flare of 2012  July 12. </a:t>
            </a:r>
          </a:p>
          <a:p>
            <a:r>
              <a:rPr lang="en-US" dirty="0" smtClean="0"/>
              <a:t>In the upper panel is shown GOES satellite time line for the X-ray intensity (</a:t>
            </a:r>
            <a:r>
              <a:rPr lang="en-US" dirty="0" smtClean="0">
                <a:hlinkClick r:id="rId3"/>
              </a:rPr>
              <a:t>http://iswa3.ccmc.gsfc.nasa.gov/wiki/index.php/GOES_X-RAY</a:t>
            </a:r>
            <a:r>
              <a:rPr lang="en-US" dirty="0" smtClean="0"/>
              <a:t>) in two different wave length intervals . A strong flare usually manifests itself by a sudden a jump of the X-ray intensity. </a:t>
            </a:r>
          </a:p>
          <a:p>
            <a:r>
              <a:rPr lang="en-US" dirty="0" smtClean="0"/>
              <a:t>The lower panel shows SDO satellite (</a:t>
            </a:r>
            <a:r>
              <a:rPr lang="en-US" dirty="0" smtClean="0">
                <a:hlinkClick r:id="rId4"/>
              </a:rPr>
              <a:t>http://iswa3.ccmc.gsfc.nasa.gov/wiki/index.php/Glossary</a:t>
            </a:r>
            <a:r>
              <a:rPr lang="en-US" dirty="0" smtClean="0"/>
              <a:t>) images of the same flare in three different wave length intervals: 1) the left is SDO EVE X-ray image (</a:t>
            </a:r>
            <a:r>
              <a:rPr lang="en-US" b="1" i="1" dirty="0" smtClean="0">
                <a:hlinkClick r:id="rId5"/>
              </a:rPr>
              <a:t>http://iswa3.ccmc.gsfc.nasa.gov/wiki/index.php/Full_iSWA_Cygnet_List</a:t>
            </a:r>
            <a:endParaRPr lang="en-US" b="1" i="1" dirty="0" smtClean="0"/>
          </a:p>
          <a:p>
            <a:r>
              <a:rPr lang="en-US" dirty="0" smtClean="0"/>
              <a:t> </a:t>
            </a:r>
          </a:p>
          <a:p>
            <a:r>
              <a:rPr lang="en-US" dirty="0" smtClean="0"/>
              <a:t>The central panel shows SDO AIA extreme ultraviolet image for 19.3 nm </a:t>
            </a:r>
            <a:r>
              <a:rPr lang="en-US" dirty="0" smtClean="0">
                <a:hlinkClick r:id="rId6"/>
              </a:rPr>
              <a:t>http://iswa3.ccmc.gsfc.nasa.gov/wiki/index.php/SDO_AIA_193</a:t>
            </a:r>
            <a:r>
              <a:rPr lang="en-US" dirty="0" smtClean="0"/>
              <a:t> and the right panel  - for a  shorter wave length of 13.1 nm  </a:t>
            </a:r>
          </a:p>
          <a:p>
            <a:r>
              <a:rPr lang="en-US" dirty="0" smtClean="0">
                <a:hlinkClick r:id="rId7"/>
              </a:rPr>
              <a:t>http://iswa3.ccmc.gsfc.nasa.gov/wiki/index.php/SDO_AIA_131</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From time to time huge mass of solar plasma can erupt from the solar atmosphere. This phenomenon is called coronal mass ejection (CME,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p>
          <a:p>
            <a:r>
              <a:rPr lang="en-US" dirty="0" smtClean="0">
                <a:ea typeface="ＭＳ Ｐゴシック" charset="-128"/>
                <a:cs typeface="ＭＳ Ｐゴシック" charset="-128"/>
              </a:rPr>
              <a:t>If CME is directed towards Earth, depending on it’s speed and size, it  can reach the Earth in 1-3 days.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are usually causing the strongest geomagnetic storms.</a:t>
            </a:r>
          </a:p>
          <a:p>
            <a:endParaRPr lang="en-US" dirty="0">
              <a:ea typeface="ＭＳ Ｐゴシック" charset="-128"/>
              <a:cs typeface="ＭＳ Ｐゴシック" charset="-128"/>
            </a:endParaRPr>
          </a:p>
        </p:txBody>
      </p:sp>
      <p:sp>
        <p:nvSpPr>
          <p:cNvPr id="43012" name="Slide Number Placeholder 3"/>
          <p:cNvSpPr>
            <a:spLocks noGrp="1"/>
          </p:cNvSpPr>
          <p:nvPr>
            <p:ph type="sldNum" sz="quarter" idx="5"/>
          </p:nvPr>
        </p:nvSpPr>
        <p:spPr>
          <a:noFill/>
        </p:spPr>
        <p:txBody>
          <a:bodyPr/>
          <a:lstStyle/>
          <a:p>
            <a:fld id="{2726EFC3-53C0-B447-96E6-07BB2E86B640}" type="slidenum">
              <a:rPr lang="en-US" smtClean="0">
                <a:latin typeface="Times New Roman" charset="0"/>
                <a:ea typeface="ＭＳ Ｐゴシック" charset="-128"/>
                <a:cs typeface="ＭＳ Ｐゴシック" charset="-128"/>
              </a:rPr>
              <a:pPr/>
              <a:t>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smtClean="0">
                <a:ea typeface="ＭＳ Ｐゴシック" charset="-128"/>
                <a:cs typeface="ＭＳ Ｐゴシック" charset="-128"/>
              </a:rPr>
              <a:t>Magnetic field plays very important role in solar and space physics in general and space weather in particular. William Gilbert in the 16</a:t>
            </a:r>
            <a:r>
              <a:rPr lang="en-US" baseline="30000" smtClean="0">
                <a:ea typeface="ＭＳ Ｐゴシック" charset="-128"/>
                <a:cs typeface="ＭＳ Ｐゴシック" charset="-128"/>
              </a:rPr>
              <a:t>th</a:t>
            </a:r>
            <a:r>
              <a:rPr lang="en-US" smtClean="0">
                <a:ea typeface="ＭＳ Ｐゴシック" charset="-128"/>
                <a:cs typeface="ＭＳ Ｐゴシック" charset="-128"/>
              </a:rPr>
              <a:t> century discovered that the Earth is a giant magnet.</a:t>
            </a:r>
          </a:p>
          <a:p>
            <a:endParaRPr lang="en-US" smtClean="0">
              <a:ea typeface="ＭＳ Ｐゴシック" charset="-128"/>
              <a:cs typeface="ＭＳ Ｐゴシック" charset="-128"/>
            </a:endParaRPr>
          </a:p>
          <a:p>
            <a:r>
              <a:rPr lang="en-US" smtClean="0">
                <a:ea typeface="ＭＳ Ｐゴシック" charset="-128"/>
                <a:cs typeface="ＭＳ Ｐゴシック" charset="-128"/>
              </a:rPr>
              <a:t>We all know from a school coarse of physics that magnetic field lines, forming closed loops, are coming out of the north magnetic pole of a simple magnet and entering the southern pole. On the right is shown model Earth’s magnetic field, which close to the Earth resembles the field of a simple magnet. </a:t>
            </a:r>
          </a:p>
        </p:txBody>
      </p:sp>
      <p:sp>
        <p:nvSpPr>
          <p:cNvPr id="26628" name="Slide Number Placeholder 3"/>
          <p:cNvSpPr>
            <a:spLocks noGrp="1"/>
          </p:cNvSpPr>
          <p:nvPr>
            <p:ph type="sldNum" sz="quarter" idx="5"/>
          </p:nvPr>
        </p:nvSpPr>
        <p:spPr>
          <a:noFill/>
        </p:spPr>
        <p:txBody>
          <a:bodyPr/>
          <a:lstStyle/>
          <a:p>
            <a:fld id="{FD989F6F-36E9-FF46-968A-FA12EC95D6C5}"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On a large scale the Earth’s magnetic field looks more like a comet  with the stretched tail. This shape is a result of the interaction between the solar wind and Earth’s magnetic field. </a:t>
            </a:r>
          </a:p>
          <a:p>
            <a:r>
              <a:rPr lang="en-US" dirty="0" smtClean="0">
                <a:ea typeface="ＭＳ Ｐゴシック" charset="-128"/>
                <a:cs typeface="ＭＳ Ｐゴシック" charset="-128"/>
              </a:rPr>
              <a:t>The magnetic field is the shield that protects the Earth from the solar plasma particles because they have difficulty in moving across the magnetic field lines.</a:t>
            </a:r>
          </a:p>
          <a:p>
            <a:r>
              <a:rPr lang="en-US" dirty="0" smtClean="0">
                <a:ea typeface="ＭＳ Ｐゴシック" charset="-128"/>
                <a:cs typeface="ＭＳ Ｐゴシック" charset="-128"/>
              </a:rPr>
              <a:t>If the Earth did not have the magnetic field, continuously blowing solar wind and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would most likely wipe out all the life forms on the Earth. Scientists speculate that something like this could have happened on Mars,  who lost its magnetic field over the time. </a:t>
            </a: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9</a:t>
            </a:fld>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pPr lvl="0"/>
            <a:endParaRPr lang="en-US" noProof="0"/>
          </a:p>
        </p:txBody>
      </p:sp>
      <p:sp>
        <p:nvSpPr>
          <p:cNvPr id="5" name="Date Placeholder 3"/>
          <p:cNvSpPr>
            <a:spLocks noGrp="1"/>
          </p:cNvSpPr>
          <p:nvPr>
            <p:ph type="dt" sz="half" idx="14"/>
          </p:nvPr>
        </p:nvSpPr>
        <p:spPr/>
        <p:txBody>
          <a:bodyPr/>
          <a:lstStyle>
            <a:lvl1pPr>
              <a:defRPr/>
            </a:lvl1pPr>
          </a:lstStyle>
          <a:p>
            <a:pPr>
              <a:defRPr/>
            </a:pPr>
            <a:fld id="{6E2E871D-2B15-3242-A708-A8551FBAECDC}" type="datetime1">
              <a:rPr lang="en-US"/>
              <a:pPr>
                <a:defRPr/>
              </a:pPr>
              <a:t>5/28/15</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12F82269-7155-F34D-8237-FEC563FE616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5/28/15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6"/>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2.png"/><Relationship Id="rId5" Type="http://schemas.openxmlformats.org/officeDocument/2006/relationships/image" Target="../media/image22.png"/><Relationship Id="rId1" Type="http://schemas.openxmlformats.org/officeDocument/2006/relationships/video" Target="file://localhost/Users/achulaki/BOOTCAMP-2015/PRESENTATIONS/Sandro-2015-bootcamp-presentations/Hinode_SOT_ca_061120_0715.mpg" TargetMode="Externa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28.png"/><Relationship Id="rId1" Type="http://schemas.openxmlformats.org/officeDocument/2006/relationships/video" Target="file://localhost/Users/achulaki/BOOTCAMP-2015/PRESENTATIONS/Sandro-2015-bootcamp-presentations/SunspotsForm.mpeg" TargetMode="External"/><Relationship Id="rId2"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2.png"/><Relationship Id="rId5" Type="http://schemas.openxmlformats.org/officeDocument/2006/relationships/image" Target="../media/image30.jpeg"/><Relationship Id="rId6"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2.png"/><Relationship Id="rId5" Type="http://schemas.openxmlformats.org/officeDocument/2006/relationships/image" Target="../media/image34.pn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gi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tif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2.png"/><Relationship Id="rId5" Type="http://schemas.openxmlformats.org/officeDocument/2006/relationships/image" Target="../media/image12.png"/><Relationship Id="rId1" Type="http://schemas.openxmlformats.org/officeDocument/2006/relationships/video" Target="file://localhost/Users/achulaki/BOOTCAMP-2015/PRESENTATIONS/Sandro-2015-bootcamp-presentations/2012_04_16_17_00_32_2012_04_16_20_00_32_AIA_304-hqZOOM.mp4" TargetMode="Externa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3200400" y="1868269"/>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dirty="0" smtClean="0">
                <a:latin typeface="Helvetica" charset="0"/>
              </a:rPr>
              <a:t>Sun </a:t>
            </a:r>
            <a:r>
              <a:rPr lang="en-US" sz="3600" b="1" dirty="0">
                <a:latin typeface="Helvetica" charset="0"/>
              </a:rPr>
              <a:t>and </a:t>
            </a:r>
            <a:r>
              <a:rPr lang="en-US" sz="3600" b="1" dirty="0" smtClean="0">
                <a:latin typeface="Helvetica" charset="0"/>
              </a:rPr>
              <a:t>Its </a:t>
            </a:r>
            <a:r>
              <a:rPr lang="en-US" sz="3600" b="1" dirty="0">
                <a:latin typeface="Helvetica" charset="0"/>
              </a:rPr>
              <a:t>Activity</a:t>
            </a:r>
          </a:p>
        </p:txBody>
      </p:sp>
      <p:sp>
        <p:nvSpPr>
          <p:cNvPr id="17412" name="Text Box 13"/>
          <p:cNvSpPr txBox="1">
            <a:spLocks noChangeArrowheads="1"/>
          </p:cNvSpPr>
          <p:nvPr/>
        </p:nvSpPr>
        <p:spPr bwMode="auto">
          <a:xfrm>
            <a:off x="3581400" y="40386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CCMC/SWRC</a:t>
            </a:r>
          </a:p>
          <a:p>
            <a:pPr algn="ctr">
              <a:spcBef>
                <a:spcPct val="50000"/>
              </a:spcBef>
            </a:pPr>
            <a:r>
              <a:rPr lang="en-US" sz="2000" b="1" dirty="0" smtClean="0">
                <a:latin typeface="Arial" charset="0"/>
              </a:rPr>
              <a:t>NASA </a:t>
            </a:r>
            <a:r>
              <a:rPr lang="en-US" sz="2000" b="1" dirty="0">
                <a:latin typeface="Arial" charset="0"/>
              </a:rPr>
              <a:t>Goddard Space Flight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228600" y="2362200"/>
            <a:ext cx="1952625" cy="1295400"/>
          </a:xfrm>
          <a:prstGeom prst="rect">
            <a:avLst/>
          </a:prstGeom>
          <a:noFill/>
          <a:ln w="9525">
            <a:noFill/>
            <a:miter lim="800000"/>
            <a:headEnd/>
            <a:tailEnd/>
          </a:ln>
        </p:spPr>
      </p:pic>
      <p:sp>
        <p:nvSpPr>
          <p:cNvPr id="17418" name="Rectangle 25"/>
          <p:cNvSpPr>
            <a:spLocks noChangeArrowheads="1"/>
          </p:cNvSpPr>
          <p:nvPr/>
        </p:nvSpPr>
        <p:spPr bwMode="auto">
          <a:xfrm>
            <a:off x="3962400" y="3048000"/>
            <a:ext cx="3505200" cy="461963"/>
          </a:xfrm>
          <a:prstGeom prst="rect">
            <a:avLst/>
          </a:prstGeom>
          <a:noFill/>
          <a:ln w="9525">
            <a:noFill/>
            <a:miter lim="800000"/>
            <a:headEnd/>
            <a:tailEnd/>
          </a:ln>
        </p:spPr>
        <p:txBody>
          <a:bodyPr>
            <a:prstTxWarp prst="textNoShape">
              <a:avLst/>
            </a:prstTxWarp>
            <a:spAutoFit/>
          </a:bodyPr>
          <a:lstStyle/>
          <a:p>
            <a:pPr marL="457200" indent="-45720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i="1" dirty="0">
                <a:solidFill>
                  <a:srgbClr val="000000"/>
                </a:solidFill>
                <a:latin typeface="Arial" charset="0"/>
              </a:rPr>
              <a:t>A</a:t>
            </a:r>
            <a:r>
              <a:rPr lang="en-GB" i="1" dirty="0" smtClean="0">
                <a:solidFill>
                  <a:srgbClr val="000000"/>
                </a:solidFill>
                <a:latin typeface="Arial" charset="0"/>
              </a:rPr>
              <a:t>. Taktakishvili</a:t>
            </a:r>
            <a:endParaRPr lang="en-GB" i="1" dirty="0">
              <a:solidFill>
                <a:srgbClr val="000000"/>
              </a:solidFill>
              <a:latin typeface="Arial" charset="0"/>
            </a:endParaRPr>
          </a:p>
        </p:txBody>
      </p:sp>
      <p:pic>
        <p:nvPicPr>
          <p:cNvPr id="17419" name="Picture 27" descr="swcLogo.png"/>
          <p:cNvPicPr>
            <a:picLocks noChangeAspect="1"/>
          </p:cNvPicPr>
          <p:nvPr/>
        </p:nvPicPr>
        <p:blipFill>
          <a:blip r:embed="rId4"/>
          <a:srcRect/>
          <a:stretch>
            <a:fillRect/>
          </a:stretch>
        </p:blipFill>
        <p:spPr bwMode="auto">
          <a:xfrm>
            <a:off x="381000" y="4267200"/>
            <a:ext cx="1219200" cy="1219200"/>
          </a:xfrm>
          <a:prstGeom prst="rect">
            <a:avLst/>
          </a:prstGeom>
          <a:noFill/>
          <a:ln w="9525">
            <a:noFill/>
            <a:miter lim="800000"/>
            <a:headEnd/>
            <a:tailEnd/>
          </a:ln>
        </p:spPr>
      </p:pic>
      <p:sp>
        <p:nvSpPr>
          <p:cNvPr id="17420" name="Rectangle 28"/>
          <p:cNvSpPr>
            <a:spLocks noChangeArrowheads="1"/>
          </p:cNvSpPr>
          <p:nvPr/>
        </p:nvSpPr>
        <p:spPr bwMode="auto">
          <a:xfrm>
            <a:off x="1752600" y="4256088"/>
            <a:ext cx="1143000" cy="1323439"/>
          </a:xfrm>
          <a:prstGeom prst="rect">
            <a:avLst/>
          </a:prstGeom>
          <a:noFill/>
          <a:ln w="9525">
            <a:noFill/>
            <a:miter lim="800000"/>
            <a:headEnd/>
            <a:tailEnd/>
          </a:ln>
        </p:spPr>
        <p:txBody>
          <a:bodyPr wrap="square">
            <a:prstTxWarp prst="textNoShape">
              <a:avLst/>
            </a:prstTxWarp>
            <a:spAutoFit/>
          </a:bodyPr>
          <a:lstStyle/>
          <a:p>
            <a:r>
              <a:rPr lang="en-US" sz="1600" b="1" dirty="0">
                <a:latin typeface="Helvetica Neue Light" charset="0"/>
              </a:rPr>
              <a:t>NASA</a:t>
            </a:r>
          </a:p>
          <a:p>
            <a:r>
              <a:rPr lang="en-US" sz="1600" b="1" dirty="0">
                <a:latin typeface="Helvetica Neue Light" charset="0"/>
              </a:rPr>
              <a:t>S</a:t>
            </a:r>
            <a:r>
              <a:rPr lang="en-US" sz="1600" dirty="0">
                <a:latin typeface="Helvetica Neue Light" charset="0"/>
              </a:rPr>
              <a:t>pace </a:t>
            </a:r>
          </a:p>
          <a:p>
            <a:r>
              <a:rPr lang="en-US" sz="1600" b="1" dirty="0">
                <a:latin typeface="Helvetica Neue Light" charset="0"/>
              </a:rPr>
              <a:t>W</a:t>
            </a:r>
            <a:r>
              <a:rPr lang="en-US" sz="1600" dirty="0">
                <a:latin typeface="Helvetica Neue Light" charset="0"/>
              </a:rPr>
              <a:t>eather </a:t>
            </a:r>
            <a:endParaRPr lang="en-US" sz="1600" dirty="0" smtClean="0">
              <a:latin typeface="Helvetica Neue Light" charset="0"/>
            </a:endParaRPr>
          </a:p>
          <a:p>
            <a:r>
              <a:rPr lang="en-US" sz="1600" b="1" dirty="0" smtClean="0">
                <a:latin typeface="Helvetica Neue Light" charset="0"/>
              </a:rPr>
              <a:t>Research</a:t>
            </a:r>
          </a:p>
          <a:p>
            <a:r>
              <a:rPr lang="en-US" sz="1600" b="1" dirty="0" smtClean="0">
                <a:latin typeface="Helvetica Neue Light" charset="0"/>
              </a:rPr>
              <a:t>C</a:t>
            </a:r>
            <a:r>
              <a:rPr lang="en-US" sz="1600" dirty="0" smtClean="0">
                <a:latin typeface="Helvetica Neue Light" charset="0"/>
              </a:rPr>
              <a:t>enter</a:t>
            </a:r>
            <a:endParaRPr lang="en-US" sz="16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228600" y="228600"/>
            <a:ext cx="1614488" cy="1371600"/>
          </a:xfrm>
          <a:prstGeom prst="rect">
            <a:avLst/>
          </a:prstGeom>
          <a:ln w="9525">
            <a:solidFill>
              <a:srgbClr val="0EE2FF"/>
            </a:solidFill>
            <a:miter lim="800000"/>
            <a:headEnd/>
            <a:tailEnd/>
          </a:ln>
        </p:spPr>
      </p:pic>
      <p:pic>
        <p:nvPicPr>
          <p:cNvPr id="14" name="Picture 13" descr="Untitled.tiff"/>
          <p:cNvPicPr>
            <a:picLocks noChangeAspect="1"/>
          </p:cNvPicPr>
          <p:nvPr/>
        </p:nvPicPr>
        <p:blipFill>
          <a:blip r:embed="rId6"/>
          <a:stretch>
            <a:fillRect/>
          </a:stretch>
        </p:blipFill>
        <p:spPr>
          <a:xfrm>
            <a:off x="7315200" y="152400"/>
            <a:ext cx="1752600" cy="14574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2438400" y="228600"/>
            <a:ext cx="5638800" cy="762000"/>
          </a:xfrm>
        </p:spPr>
        <p:txBody>
          <a:bodyPr/>
          <a:lstStyle/>
          <a:p>
            <a:r>
              <a:rPr lang="en-US" dirty="0" smtClean="0">
                <a:solidFill>
                  <a:schemeClr val="tx1"/>
                </a:solidFill>
                <a:latin typeface="Helvetica" charset="0"/>
                <a:ea typeface="ＭＳ Ｐゴシック" charset="-128"/>
              </a:rPr>
              <a:t>Structure of the Sun</a:t>
            </a:r>
          </a:p>
        </p:txBody>
      </p:sp>
      <p:sp>
        <p:nvSpPr>
          <p:cNvPr id="29699" name="Content Placeholder 2"/>
          <p:cNvSpPr>
            <a:spLocks noGrp="1"/>
          </p:cNvSpPr>
          <p:nvPr>
            <p:ph idx="1"/>
          </p:nvPr>
        </p:nvSpPr>
        <p:spPr>
          <a:xfrm>
            <a:off x="152400" y="3886200"/>
            <a:ext cx="4267200" cy="2590800"/>
          </a:xfrm>
        </p:spPr>
        <p:txBody>
          <a:bodyPr/>
          <a:lstStyle/>
          <a:p>
            <a:pPr>
              <a:buFontTx/>
              <a:buNone/>
            </a:pPr>
            <a:r>
              <a:rPr lang="en-US" sz="1600" b="1" dirty="0" smtClean="0">
                <a:latin typeface="Helvetica" charset="0"/>
                <a:ea typeface="ＭＳ Ｐゴシック" charset="-128"/>
              </a:rPr>
              <a:t>Photosphere</a:t>
            </a:r>
            <a:r>
              <a:rPr lang="en-US" sz="1600" dirty="0" smtClean="0">
                <a:latin typeface="Helvetica" charset="0"/>
                <a:ea typeface="ＭＳ Ｐゴシック" charset="-128"/>
              </a:rPr>
              <a:t> (surface): 6000 K</a:t>
            </a:r>
          </a:p>
          <a:p>
            <a:pPr lvl="1"/>
            <a:r>
              <a:rPr lang="en-US" sz="1600" dirty="0" smtClean="0">
                <a:latin typeface="Helvetica" charset="0"/>
              </a:rPr>
              <a:t>Sunspot (typical) 4200 K</a:t>
            </a:r>
          </a:p>
          <a:p>
            <a:pPr>
              <a:buFontTx/>
              <a:buNone/>
            </a:pPr>
            <a:r>
              <a:rPr lang="en-US" sz="1600" dirty="0" smtClean="0">
                <a:latin typeface="Helvetica" charset="0"/>
                <a:ea typeface="ＭＳ Ｐゴシック" charset="-128"/>
              </a:rPr>
              <a:t>(~100 km thick).</a:t>
            </a:r>
          </a:p>
          <a:p>
            <a:pPr>
              <a:buFontTx/>
              <a:buNone/>
            </a:pPr>
            <a:r>
              <a:rPr lang="en-US" sz="1600" b="1" dirty="0" err="1" smtClean="0">
                <a:latin typeface="Helvetica" charset="0"/>
                <a:ea typeface="ＭＳ Ｐゴシック" charset="-128"/>
              </a:rPr>
              <a:t>Chromosphere</a:t>
            </a:r>
            <a:r>
              <a:rPr lang="en-US" sz="1600" dirty="0" smtClean="0">
                <a:latin typeface="Helvetica" charset="0"/>
                <a:ea typeface="ＭＳ Ｐゴシック" charset="-128"/>
              </a:rPr>
              <a:t>:  20,000K (1.0Rs-2000km)</a:t>
            </a:r>
          </a:p>
          <a:p>
            <a:pPr>
              <a:buFontTx/>
              <a:buNone/>
            </a:pPr>
            <a:endParaRPr lang="en-US" sz="1600" dirty="0" smtClean="0">
              <a:latin typeface="Helvetica" charset="0"/>
              <a:ea typeface="ＭＳ Ｐゴシック" charset="-128"/>
            </a:endParaRPr>
          </a:p>
          <a:p>
            <a:pPr>
              <a:buFontTx/>
              <a:buNone/>
            </a:pPr>
            <a:r>
              <a:rPr lang="en-US" sz="1600" b="1" dirty="0" smtClean="0">
                <a:latin typeface="Helvetica" charset="0"/>
                <a:ea typeface="ＭＳ Ｐゴシック" charset="-128"/>
              </a:rPr>
              <a:t>Transition region: </a:t>
            </a:r>
            <a:r>
              <a:rPr lang="en-US" sz="1600" dirty="0" smtClean="0">
                <a:latin typeface="Helvetica" charset="0"/>
                <a:ea typeface="ＭＳ Ｐゴシック" charset="-128"/>
              </a:rPr>
              <a:t>20000K – 1-2 MK (above 2000 km - no clear range)</a:t>
            </a:r>
          </a:p>
          <a:p>
            <a:pPr>
              <a:buFontTx/>
              <a:buNone/>
            </a:pPr>
            <a:endParaRPr lang="en-US" sz="1600" dirty="0" smtClean="0">
              <a:latin typeface="Helvetica" charset="0"/>
              <a:ea typeface="ＭＳ Ｐゴシック" charset="-128"/>
            </a:endParaRPr>
          </a:p>
          <a:p>
            <a:pPr>
              <a:buFontTx/>
              <a:buNone/>
            </a:pPr>
            <a:r>
              <a:rPr lang="en-US" sz="1600" b="1" dirty="0" smtClean="0">
                <a:latin typeface="Helvetica" charset="0"/>
                <a:ea typeface="ＭＳ Ｐゴシック" charset="-128"/>
              </a:rPr>
              <a:t>Corona</a:t>
            </a:r>
            <a:r>
              <a:rPr lang="en-US" sz="1600" dirty="0" smtClean="0">
                <a:latin typeface="Helvetica" charset="0"/>
                <a:ea typeface="ＭＳ Ｐゴシック" charset="-128"/>
              </a:rPr>
              <a:t>:  2 MK</a:t>
            </a:r>
          </a:p>
          <a:p>
            <a:pPr lvl="2">
              <a:buFontTx/>
              <a:buNone/>
            </a:pPr>
            <a:endParaRPr lang="en-US" dirty="0" smtClean="0">
              <a:latin typeface="Helvetica" charset="0"/>
            </a:endParaRPr>
          </a:p>
        </p:txBody>
      </p:sp>
      <p:pic>
        <p:nvPicPr>
          <p:cNvPr id="29700" name="Picture 3" descr="sun_structure.jp.jpg"/>
          <p:cNvPicPr>
            <a:picLocks noChangeAspect="1"/>
          </p:cNvPicPr>
          <p:nvPr/>
        </p:nvPicPr>
        <p:blipFill>
          <a:blip r:embed="rId3"/>
          <a:srcRect/>
          <a:stretch>
            <a:fillRect/>
          </a:stretch>
        </p:blipFill>
        <p:spPr bwMode="auto">
          <a:xfrm>
            <a:off x="4800600" y="1905000"/>
            <a:ext cx="4038600" cy="4038600"/>
          </a:xfrm>
          <a:prstGeom prst="rect">
            <a:avLst/>
          </a:prstGeom>
          <a:noFill/>
          <a:ln w="9525">
            <a:noFill/>
            <a:miter lim="800000"/>
            <a:headEnd/>
            <a:tailEnd/>
          </a:ln>
        </p:spPr>
      </p:pic>
      <p:sp>
        <p:nvSpPr>
          <p:cNvPr id="29701" name="Slide Number Placeholder 4"/>
          <p:cNvSpPr>
            <a:spLocks noGrp="1"/>
          </p:cNvSpPr>
          <p:nvPr>
            <p:ph type="sldNum" sz="quarter" idx="16"/>
          </p:nvPr>
        </p:nvSpPr>
        <p:spPr>
          <a:noFill/>
        </p:spPr>
        <p:txBody>
          <a:bodyPr/>
          <a:lstStyle/>
          <a:p>
            <a:fld id="{7176AB31-9848-2C48-BA71-B926B8D2F30D}"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
        <p:nvSpPr>
          <p:cNvPr id="29702" name="TextBox 5"/>
          <p:cNvSpPr txBox="1">
            <a:spLocks noChangeArrowheads="1"/>
          </p:cNvSpPr>
          <p:nvPr/>
        </p:nvSpPr>
        <p:spPr bwMode="auto">
          <a:xfrm>
            <a:off x="152400" y="1295400"/>
            <a:ext cx="3733800" cy="584200"/>
          </a:xfrm>
          <a:prstGeom prst="rect">
            <a:avLst/>
          </a:prstGeom>
          <a:noFill/>
          <a:ln w="9525">
            <a:noFill/>
            <a:miter lim="800000"/>
            <a:headEnd/>
            <a:tailEnd/>
          </a:ln>
        </p:spPr>
        <p:txBody>
          <a:bodyPr>
            <a:prstTxWarp prst="textNoShape">
              <a:avLst/>
            </a:prstTxWarp>
            <a:spAutoFit/>
          </a:bodyPr>
          <a:lstStyle/>
          <a:p>
            <a:r>
              <a:rPr lang="en-US" sz="1600" b="1" dirty="0">
                <a:latin typeface="Helvetica" charset="0"/>
                <a:ea typeface="Helvetica" charset="0"/>
                <a:cs typeface="Helvetica" charset="0"/>
              </a:rPr>
              <a:t>Core</a:t>
            </a:r>
            <a:r>
              <a:rPr lang="en-US" sz="1600" dirty="0">
                <a:latin typeface="Helvetica" charset="0"/>
                <a:ea typeface="Helvetica" charset="0"/>
                <a:cs typeface="Helvetica" charset="0"/>
              </a:rPr>
              <a:t> (up to </a:t>
            </a:r>
            <a:r>
              <a:rPr lang="en-US" sz="1600" dirty="0" smtClean="0">
                <a:latin typeface="Helvetica" charset="0"/>
                <a:ea typeface="Helvetica" charset="0"/>
                <a:cs typeface="Helvetica" charset="0"/>
              </a:rPr>
              <a:t>~ 0.25 </a:t>
            </a:r>
            <a:r>
              <a:rPr lang="en-US" sz="1600" dirty="0" err="1">
                <a:latin typeface="Helvetica" charset="0"/>
                <a:ea typeface="Helvetica" charset="0"/>
                <a:cs typeface="Helvetica" charset="0"/>
              </a:rPr>
              <a:t>Rs</a:t>
            </a:r>
            <a:r>
              <a:rPr lang="en-US" sz="1600" dirty="0">
                <a:latin typeface="Helvetica" charset="0"/>
                <a:ea typeface="Helvetica" charset="0"/>
                <a:cs typeface="Helvetica" charset="0"/>
              </a:rPr>
              <a:t>):</a:t>
            </a:r>
            <a:r>
              <a:rPr lang="en-US" sz="1600" dirty="0" smtClean="0">
                <a:latin typeface="Helvetica" charset="0"/>
                <a:ea typeface="Helvetica" charset="0"/>
                <a:cs typeface="Helvetica" charset="0"/>
              </a:rPr>
              <a:t> T </a:t>
            </a:r>
            <a:r>
              <a:rPr lang="en-US" sz="1600" dirty="0">
                <a:latin typeface="Helvetica" charset="0"/>
                <a:ea typeface="Helvetica" charset="0"/>
                <a:cs typeface="Helvetica" charset="0"/>
              </a:rPr>
              <a:t>~</a:t>
            </a:r>
            <a:r>
              <a:rPr lang="en-US" sz="1600" dirty="0" smtClean="0">
                <a:latin typeface="Helvetica" charset="0"/>
                <a:ea typeface="Helvetica" charset="0"/>
                <a:cs typeface="Helvetica" charset="0"/>
              </a:rPr>
              <a:t>15 MK </a:t>
            </a:r>
            <a:r>
              <a:rPr lang="en-US" sz="1600" dirty="0">
                <a:latin typeface="Helvetica" charset="0"/>
                <a:ea typeface="Helvetica" charset="0"/>
                <a:cs typeface="Helvetica" charset="0"/>
              </a:rPr>
              <a:t>and</a:t>
            </a:r>
            <a:r>
              <a:rPr lang="en-US" sz="1600" dirty="0" smtClean="0">
                <a:latin typeface="Helvetica" charset="0"/>
                <a:ea typeface="Helvetica" charset="0"/>
                <a:cs typeface="Helvetica" charset="0"/>
              </a:rPr>
              <a:t> very dense. Nuclear fusion.</a:t>
            </a:r>
            <a:endParaRPr lang="en-US" sz="1600" dirty="0">
              <a:latin typeface="Helvetica" charset="0"/>
              <a:ea typeface="Helvetica" charset="0"/>
              <a:cs typeface="Helvetica" charset="0"/>
            </a:endParaRPr>
          </a:p>
        </p:txBody>
      </p:sp>
      <p:sp>
        <p:nvSpPr>
          <p:cNvPr id="29703" name="TextBox 6"/>
          <p:cNvSpPr txBox="1">
            <a:spLocks noChangeArrowheads="1"/>
          </p:cNvSpPr>
          <p:nvPr/>
        </p:nvSpPr>
        <p:spPr bwMode="auto">
          <a:xfrm>
            <a:off x="152400" y="2052638"/>
            <a:ext cx="3581400" cy="585787"/>
          </a:xfrm>
          <a:prstGeom prst="rect">
            <a:avLst/>
          </a:prstGeom>
          <a:noFill/>
          <a:ln w="9525">
            <a:noFill/>
            <a:miter lim="800000"/>
            <a:headEnd/>
            <a:tailEnd/>
          </a:ln>
        </p:spPr>
        <p:txBody>
          <a:bodyPr>
            <a:prstTxWarp prst="textNoShape">
              <a:avLst/>
            </a:prstTxWarp>
            <a:spAutoFit/>
          </a:bodyPr>
          <a:lstStyle/>
          <a:p>
            <a:r>
              <a:rPr lang="en-US" sz="1600" b="1" dirty="0" smtClean="0">
                <a:latin typeface="Helvetica" charset="0"/>
                <a:ea typeface="Helvetica" charset="0"/>
                <a:cs typeface="Helvetica" charset="0"/>
              </a:rPr>
              <a:t>Radiation </a:t>
            </a:r>
            <a:r>
              <a:rPr lang="en-US" sz="1600" b="1" dirty="0">
                <a:latin typeface="Helvetica" charset="0"/>
                <a:ea typeface="Helvetica" charset="0"/>
                <a:cs typeface="Helvetica" charset="0"/>
              </a:rPr>
              <a:t>Zone </a:t>
            </a:r>
            <a:r>
              <a:rPr lang="en-US" sz="1600" dirty="0">
                <a:latin typeface="Helvetica" charset="0"/>
                <a:ea typeface="Helvetica" charset="0"/>
                <a:cs typeface="Helvetica" charset="0"/>
              </a:rPr>
              <a:t>(0.25 – 0.7Rs):  transparent for photons. T</a:t>
            </a:r>
            <a:r>
              <a:rPr lang="en-US" sz="1600" dirty="0" smtClean="0">
                <a:latin typeface="Helvetica" charset="0"/>
                <a:ea typeface="Helvetica" charset="0"/>
                <a:cs typeface="Helvetica" charset="0"/>
              </a:rPr>
              <a:t> ~ 7 </a:t>
            </a:r>
            <a:r>
              <a:rPr lang="en-US" sz="1600" dirty="0">
                <a:latin typeface="Helvetica" charset="0"/>
                <a:ea typeface="Helvetica" charset="0"/>
                <a:cs typeface="Helvetica" charset="0"/>
              </a:rPr>
              <a:t>– 2 MK</a:t>
            </a:r>
          </a:p>
        </p:txBody>
      </p:sp>
      <p:sp>
        <p:nvSpPr>
          <p:cNvPr id="29704" name="TextBox 7"/>
          <p:cNvSpPr txBox="1">
            <a:spLocks noChangeArrowheads="1"/>
          </p:cNvSpPr>
          <p:nvPr/>
        </p:nvSpPr>
        <p:spPr bwMode="auto">
          <a:xfrm>
            <a:off x="152400" y="2895600"/>
            <a:ext cx="3581400" cy="830263"/>
          </a:xfrm>
          <a:prstGeom prst="rect">
            <a:avLst/>
          </a:prstGeom>
          <a:noFill/>
          <a:ln w="9525">
            <a:noFill/>
            <a:miter lim="800000"/>
            <a:headEnd/>
            <a:tailEnd/>
          </a:ln>
        </p:spPr>
        <p:txBody>
          <a:bodyPr>
            <a:prstTxWarp prst="textNoShape">
              <a:avLst/>
            </a:prstTxWarp>
            <a:spAutoFit/>
          </a:bodyPr>
          <a:lstStyle/>
          <a:p>
            <a:r>
              <a:rPr lang="en-US" sz="1600" b="1" dirty="0">
                <a:latin typeface="Helvetica" charset="0"/>
                <a:ea typeface="Helvetica" charset="0"/>
                <a:cs typeface="Helvetica" charset="0"/>
              </a:rPr>
              <a:t>Convective zone</a:t>
            </a:r>
            <a:r>
              <a:rPr lang="en-US" sz="1600" dirty="0">
                <a:latin typeface="Helvetica" charset="0"/>
                <a:ea typeface="Helvetica" charset="0"/>
                <a:cs typeface="Helvetica" charset="0"/>
              </a:rPr>
              <a:t>: (0.7 – 1.0 </a:t>
            </a:r>
            <a:r>
              <a:rPr lang="en-US" sz="1600" dirty="0" err="1">
                <a:latin typeface="Helvetica" charset="0"/>
                <a:ea typeface="Helvetica" charset="0"/>
                <a:cs typeface="Helvetica" charset="0"/>
              </a:rPr>
              <a:t>Rs</a:t>
            </a:r>
            <a:r>
              <a:rPr lang="en-US" sz="1600" dirty="0">
                <a:latin typeface="Helvetica" charset="0"/>
                <a:ea typeface="Helvetica" charset="0"/>
                <a:cs typeface="Helvetica" charset="0"/>
              </a:rPr>
              <a:t>): </a:t>
            </a:r>
          </a:p>
          <a:p>
            <a:r>
              <a:rPr lang="en-US" sz="1600" dirty="0">
                <a:latin typeface="Helvetica" charset="0"/>
                <a:ea typeface="Helvetica" charset="0"/>
                <a:cs typeface="Helvetica" charset="0"/>
              </a:rPr>
              <a:t>T is lower. Energy is transported outward mostly by </a:t>
            </a:r>
            <a:r>
              <a:rPr lang="en-US" sz="1600" i="1" dirty="0">
                <a:latin typeface="Helvetica" charset="0"/>
                <a:ea typeface="Helvetica" charset="0"/>
                <a:cs typeface="Helvetica" charset="0"/>
              </a:rPr>
              <a:t>convection</a:t>
            </a:r>
            <a:r>
              <a:rPr lang="en-US" sz="1200" i="1" dirty="0">
                <a:latin typeface="Helvetica" charset="0"/>
                <a:ea typeface="Helvetica" charset="0"/>
                <a:cs typeface="Helvetica" charset="0"/>
              </a:rPr>
              <a:t>. </a:t>
            </a:r>
            <a:endParaRPr lang="en-US" sz="1200" dirty="0">
              <a:latin typeface="Helvetica" charset="0"/>
              <a:ea typeface="Helvetica" charset="0"/>
              <a:cs typeface="Helvetica" charset="0"/>
            </a:endParaRPr>
          </a:p>
        </p:txBody>
      </p:sp>
      <p:pic>
        <p:nvPicPr>
          <p:cNvPr id="9"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7398"/>
            <a:ext cx="8229600" cy="1143000"/>
          </a:xfrm>
        </p:spPr>
        <p:txBody>
          <a:bodyPr/>
          <a:lstStyle/>
          <a:p>
            <a:r>
              <a:rPr lang="en-US" dirty="0" smtClean="0">
                <a:solidFill>
                  <a:schemeClr val="tx1"/>
                </a:solidFill>
              </a:rPr>
              <a:t>P</a:t>
            </a:r>
            <a:r>
              <a:rPr lang="en-US" dirty="0" smtClean="0">
                <a:solidFill>
                  <a:schemeClr val="tx1"/>
                </a:solidFill>
                <a:latin typeface="Helvetica"/>
                <a:cs typeface="Helvetica"/>
              </a:rPr>
              <a:t>hotosphere</a:t>
            </a:r>
            <a:endParaRPr lang="en-US" dirty="0">
              <a:solidFill>
                <a:schemeClr val="tx1"/>
              </a:solidFill>
              <a:latin typeface="Helvetica"/>
              <a:cs typeface="Helvetica"/>
            </a:endParaRPr>
          </a:p>
        </p:txBody>
      </p:sp>
      <p:sp>
        <p:nvSpPr>
          <p:cNvPr id="5" name="Content Placeholder 4"/>
          <p:cNvSpPr>
            <a:spLocks noGrp="1"/>
          </p:cNvSpPr>
          <p:nvPr>
            <p:ph idx="1"/>
          </p:nvPr>
        </p:nvSpPr>
        <p:spPr>
          <a:xfrm>
            <a:off x="228600" y="1371600"/>
            <a:ext cx="8763000" cy="761999"/>
          </a:xfrm>
        </p:spPr>
        <p:txBody>
          <a:bodyPr>
            <a:normAutofit fontScale="92500"/>
          </a:bodyPr>
          <a:lstStyle/>
          <a:p>
            <a:pPr>
              <a:buNone/>
            </a:pPr>
            <a:r>
              <a:rPr lang="en-US" sz="1800" dirty="0" smtClean="0">
                <a:latin typeface="Helvetica"/>
                <a:cs typeface="Helvetica"/>
              </a:rPr>
              <a:t>The photosphere is the visible surface of the Sun that we are most familiar with.</a:t>
            </a:r>
          </a:p>
          <a:p>
            <a:pPr>
              <a:buNone/>
            </a:pPr>
            <a:r>
              <a:rPr lang="en-US" sz="1800" dirty="0" smtClean="0">
                <a:latin typeface="Helvetica"/>
                <a:cs typeface="Helvetica"/>
              </a:rPr>
              <a:t>A layer about 100 km thick (very thin compared to the 700,000 km radius of the Sun).</a:t>
            </a:r>
          </a:p>
        </p:txBody>
      </p:sp>
      <p:sp>
        <p:nvSpPr>
          <p:cNvPr id="8" name="TextBox 7"/>
          <p:cNvSpPr txBox="1"/>
          <p:nvPr/>
        </p:nvSpPr>
        <p:spPr>
          <a:xfrm>
            <a:off x="7162800" y="2814935"/>
            <a:ext cx="1938113" cy="646331"/>
          </a:xfrm>
          <a:prstGeom prst="rect">
            <a:avLst/>
          </a:prstGeom>
          <a:noFill/>
        </p:spPr>
        <p:txBody>
          <a:bodyPr wrap="none" rtlCol="0">
            <a:spAutoFit/>
          </a:bodyPr>
          <a:lstStyle/>
          <a:p>
            <a:r>
              <a:rPr lang="en-US" sz="1800" dirty="0" smtClean="0">
                <a:latin typeface="Helvetica"/>
                <a:cs typeface="Helvetica"/>
              </a:rPr>
              <a:t>Visible spectrum:</a:t>
            </a:r>
          </a:p>
          <a:p>
            <a:r>
              <a:rPr lang="en-US" sz="1800" dirty="0" smtClean="0">
                <a:latin typeface="Helvetica"/>
                <a:cs typeface="Helvetica"/>
              </a:rPr>
              <a:t>390 - 700 nm</a:t>
            </a:r>
            <a:endParaRPr lang="en-US" sz="1800" dirty="0">
              <a:latin typeface="Helvetica"/>
              <a:cs typeface="Helvetica"/>
            </a:endParaRPr>
          </a:p>
        </p:txBody>
      </p:sp>
      <p:sp>
        <p:nvSpPr>
          <p:cNvPr id="9" name="Rectangle 8"/>
          <p:cNvSpPr/>
          <p:nvPr/>
        </p:nvSpPr>
        <p:spPr>
          <a:xfrm>
            <a:off x="381000" y="2858869"/>
            <a:ext cx="2971800" cy="923330"/>
          </a:xfrm>
          <a:prstGeom prst="rect">
            <a:avLst/>
          </a:prstGeom>
        </p:spPr>
        <p:txBody>
          <a:bodyPr wrap="square">
            <a:spAutoFit/>
          </a:bodyPr>
          <a:lstStyle/>
          <a:p>
            <a:pPr>
              <a:buFontTx/>
              <a:buNone/>
            </a:pPr>
            <a:r>
              <a:rPr lang="en-US" sz="1800" dirty="0" smtClean="0">
                <a:latin typeface="Helvetica" charset="0"/>
              </a:rPr>
              <a:t>T ~  6000 K</a:t>
            </a:r>
          </a:p>
          <a:p>
            <a:pPr>
              <a:buFontTx/>
              <a:buNone/>
            </a:pPr>
            <a:r>
              <a:rPr lang="en-US" sz="1800" dirty="0" smtClean="0">
                <a:latin typeface="Helvetica" charset="0"/>
              </a:rPr>
              <a:t>Sunspot (typical) </a:t>
            </a:r>
          </a:p>
          <a:p>
            <a:pPr>
              <a:buFontTx/>
              <a:buNone/>
            </a:pPr>
            <a:r>
              <a:rPr lang="en-US" sz="1800" dirty="0" smtClean="0">
                <a:latin typeface="Helvetica" charset="0"/>
              </a:rPr>
              <a:t>~ 4200 K</a:t>
            </a:r>
          </a:p>
        </p:txBody>
      </p:sp>
      <p:pic>
        <p:nvPicPr>
          <p:cNvPr id="10" name="Picture 9" descr="Untitled.tiff"/>
          <p:cNvPicPr>
            <a:picLocks noChangeAspect="1"/>
          </p:cNvPicPr>
          <p:nvPr/>
        </p:nvPicPr>
        <p:blipFill>
          <a:blip r:embed="rId3"/>
          <a:stretch>
            <a:fillRect/>
          </a:stretch>
        </p:blipFill>
        <p:spPr>
          <a:xfrm>
            <a:off x="2819400" y="2590800"/>
            <a:ext cx="4142082" cy="3886200"/>
          </a:xfrm>
          <a:prstGeom prst="rect">
            <a:avLst/>
          </a:prstGeom>
        </p:spPr>
      </p:pic>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7467600" y="2967335"/>
            <a:ext cx="1467920" cy="461665"/>
          </a:xfrm>
          <a:prstGeom prst="rect">
            <a:avLst/>
          </a:prstGeom>
          <a:noFill/>
        </p:spPr>
        <p:txBody>
          <a:bodyPr wrap="none" rtlCol="0">
            <a:spAutoFit/>
          </a:bodyPr>
          <a:lstStyle/>
          <a:p>
            <a:r>
              <a:rPr lang="en-US" dirty="0" smtClean="0">
                <a:latin typeface="Helvetica"/>
                <a:cs typeface="Helvetica"/>
              </a:rPr>
              <a:t>656.3 nm</a:t>
            </a:r>
            <a:endParaRPr lang="en-US" dirty="0">
              <a:latin typeface="Helvetica"/>
              <a:cs typeface="Helvetica"/>
            </a:endParaRPr>
          </a:p>
        </p:txBody>
      </p:sp>
      <p:sp>
        <p:nvSpPr>
          <p:cNvPr id="5" name="TextBox 4"/>
          <p:cNvSpPr txBox="1"/>
          <p:nvPr/>
        </p:nvSpPr>
        <p:spPr>
          <a:xfrm>
            <a:off x="3188933" y="452735"/>
            <a:ext cx="2738500" cy="523220"/>
          </a:xfrm>
          <a:prstGeom prst="rect">
            <a:avLst/>
          </a:prstGeom>
          <a:noFill/>
        </p:spPr>
        <p:txBody>
          <a:bodyPr wrap="none" rtlCol="0">
            <a:spAutoFit/>
          </a:bodyPr>
          <a:lstStyle/>
          <a:p>
            <a:r>
              <a:rPr lang="en-US" sz="2800" b="1" dirty="0" err="1" smtClean="0">
                <a:latin typeface="Helvetica"/>
                <a:cs typeface="Helvetica"/>
              </a:rPr>
              <a:t>Chromosphere</a:t>
            </a:r>
            <a:endParaRPr lang="en-US" sz="2800" b="1" dirty="0"/>
          </a:p>
        </p:txBody>
      </p:sp>
      <p:sp>
        <p:nvSpPr>
          <p:cNvPr id="6" name="Content Placeholder 2"/>
          <p:cNvSpPr txBox="1">
            <a:spLocks/>
          </p:cNvSpPr>
          <p:nvPr/>
        </p:nvSpPr>
        <p:spPr>
          <a:xfrm>
            <a:off x="76200" y="990600"/>
            <a:ext cx="8763000" cy="1752600"/>
          </a:xfrm>
          <a:prstGeom prst="rect">
            <a:avLst/>
          </a:prstGeom>
        </p:spPr>
        <p:txBody>
          <a:bodyPr>
            <a:normAutofit fontScale="92500"/>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chemeClr val="tx1"/>
                </a:solidFill>
                <a:effectLst/>
                <a:uLnTx/>
                <a:uFillTx/>
                <a:latin typeface="Helvetica"/>
                <a:ea typeface="+mn-ea"/>
                <a:cs typeface="Helvetica"/>
              </a:rPr>
              <a:t>	</a:t>
            </a:r>
            <a:r>
              <a:rPr lang="en-US" sz="1800" noProof="0" dirty="0" smtClean="0">
                <a:latin typeface="Helvetica"/>
                <a:ea typeface="+mn-ea"/>
                <a:cs typeface="Helvetica"/>
              </a:rPr>
              <a:t>I</a:t>
            </a:r>
            <a:r>
              <a:rPr kumimoji="0" lang="en-US" sz="1800" b="0" i="0" u="none" strike="noStrike" kern="1200" cap="none" spc="0" normalizeH="0" baseline="0" noProof="0" dirty="0" smtClean="0">
                <a:ln>
                  <a:noFill/>
                </a:ln>
                <a:effectLst/>
                <a:uLnTx/>
                <a:uFillTx/>
                <a:latin typeface="Helvetica"/>
                <a:ea typeface="+mn-ea"/>
                <a:cs typeface="Helvetica"/>
              </a:rPr>
              <a:t>rregular layer above the photosphere ~ 2000 km deep.</a:t>
            </a:r>
            <a:r>
              <a:rPr kumimoji="0" lang="en-US" sz="1800" b="0" i="0" u="none" strike="noStrike" kern="1200" cap="none" spc="0" normalizeH="0" noProof="0" dirty="0" smtClean="0">
                <a:ln>
                  <a:noFill/>
                </a:ln>
                <a:effectLst/>
                <a:uLnTx/>
                <a:uFillTx/>
                <a:latin typeface="Helvetica"/>
                <a:ea typeface="+mn-ea"/>
                <a:cs typeface="Helvetica"/>
              </a:rPr>
              <a:t> T</a:t>
            </a:r>
            <a:r>
              <a:rPr kumimoji="0" lang="en-US" sz="1800" b="0" i="0" u="none" strike="noStrike" kern="1200" cap="none" spc="0" normalizeH="0" baseline="0" noProof="0" dirty="0" smtClean="0">
                <a:ln>
                  <a:noFill/>
                </a:ln>
                <a:effectLst/>
                <a:uLnTx/>
                <a:uFillTx/>
                <a:latin typeface="Helvetica"/>
                <a:ea typeface="+mn-ea"/>
                <a:cs typeface="Helvetica"/>
              </a:rPr>
              <a:t>he temperature rises to ~ 20,000°. </a:t>
            </a:r>
            <a:r>
              <a:rPr lang="en-US" sz="1800" dirty="0" smtClean="0">
                <a:latin typeface="Helvetica"/>
                <a:ea typeface="+mn-ea"/>
                <a:cs typeface="Helvetica"/>
              </a:rPr>
              <a:t>H</a:t>
            </a:r>
            <a:r>
              <a:rPr kumimoji="0" lang="en-US" sz="1800" b="0" i="0" u="none" strike="noStrike" kern="1200" cap="none" spc="0" normalizeH="0" baseline="0" noProof="0" dirty="0" err="1" smtClean="0">
                <a:ln>
                  <a:noFill/>
                </a:ln>
                <a:effectLst/>
                <a:uLnTx/>
                <a:uFillTx/>
                <a:latin typeface="Helvetica"/>
                <a:ea typeface="+mn-ea"/>
                <a:cs typeface="Helvetica"/>
              </a:rPr>
              <a:t>ydrogen</a:t>
            </a:r>
            <a:r>
              <a:rPr kumimoji="0" lang="en-US" sz="1800" b="0" i="0" u="none" strike="noStrike" kern="1200" cap="none" spc="0" normalizeH="0" baseline="0" noProof="0" dirty="0" smtClean="0">
                <a:ln>
                  <a:noFill/>
                </a:ln>
                <a:effectLst/>
                <a:uLnTx/>
                <a:uFillTx/>
                <a:latin typeface="Helvetica"/>
                <a:ea typeface="+mn-ea"/>
                <a:cs typeface="Helvetica"/>
              </a:rPr>
              <a:t> emits light that gives off a reddish color (H-alpha emission)</a:t>
            </a:r>
            <a:r>
              <a:rPr kumimoji="0" lang="en-US" sz="1800" b="0" i="0" u="none" strike="noStrike" kern="1200" cap="none" spc="0" normalizeH="0" noProof="0" dirty="0" smtClean="0">
                <a:ln>
                  <a:noFill/>
                </a:ln>
                <a:effectLst/>
                <a:uLnTx/>
                <a:uFillTx/>
                <a:latin typeface="Helvetica"/>
                <a:ea typeface="+mn-ea"/>
                <a:cs typeface="Helvetica"/>
              </a:rPr>
              <a:t> which</a:t>
            </a:r>
            <a:r>
              <a:rPr kumimoji="0" lang="en-US" sz="1800" b="0" i="0" u="none" strike="noStrike" kern="1200" cap="none" spc="0" normalizeH="0" baseline="0" noProof="0" dirty="0" smtClean="0">
                <a:ln>
                  <a:noFill/>
                </a:ln>
                <a:effectLst/>
                <a:uLnTx/>
                <a:uFillTx/>
                <a:latin typeface="Helvetica"/>
                <a:ea typeface="+mn-ea"/>
                <a:cs typeface="Helvetica"/>
              </a:rPr>
              <a:t> can be seen in prominences that project above the limb of the sun during total solar eclipses.</a:t>
            </a:r>
            <a:r>
              <a:rPr lang="en-US" sz="1800" dirty="0" smtClean="0">
                <a:latin typeface="Helvetica"/>
                <a:ea typeface="+mn-ea"/>
                <a:cs typeface="Helvetica"/>
              </a:rPr>
              <a:t> </a:t>
            </a:r>
            <a:r>
              <a:rPr kumimoji="0" lang="en-US" sz="1800" b="0" i="0" u="none" strike="noStrike" kern="1200" cap="none" spc="0" normalizeH="0" baseline="0" noProof="0" dirty="0" smtClean="0">
                <a:ln>
                  <a:noFill/>
                </a:ln>
                <a:effectLst/>
                <a:uLnTx/>
                <a:uFillTx/>
                <a:latin typeface="Helvetica"/>
                <a:ea typeface="+mn-ea"/>
                <a:cs typeface="Helvetica"/>
              </a:rPr>
              <a:t>The </a:t>
            </a:r>
            <a:r>
              <a:rPr kumimoji="0" lang="en-US" sz="1800" b="0" i="0" u="none" strike="noStrike" kern="1200" cap="none" spc="0" normalizeH="0" baseline="0" noProof="0" dirty="0" err="1" smtClean="0">
                <a:ln>
                  <a:noFill/>
                </a:ln>
                <a:effectLst/>
                <a:uLnTx/>
                <a:uFillTx/>
                <a:latin typeface="Helvetica"/>
                <a:ea typeface="+mn-ea"/>
                <a:cs typeface="Helvetica"/>
              </a:rPr>
              <a:t>chromosphere</a:t>
            </a:r>
            <a:r>
              <a:rPr kumimoji="0" lang="en-US" sz="1800" b="0" i="0" u="none" strike="noStrike" kern="1200" cap="none" spc="0" normalizeH="0" baseline="0" noProof="0" dirty="0" smtClean="0">
                <a:ln>
                  <a:noFill/>
                </a:ln>
                <a:effectLst/>
                <a:uLnTx/>
                <a:uFillTx/>
                <a:latin typeface="Helvetica"/>
                <a:ea typeface="+mn-ea"/>
                <a:cs typeface="Helvetica"/>
              </a:rPr>
              <a:t> is  also the site of</a:t>
            </a:r>
            <a:r>
              <a:rPr kumimoji="0" lang="en-US" sz="1800" b="0" i="0" u="none" strike="noStrike" kern="1200" cap="none" spc="0" normalizeH="0" noProof="0" dirty="0" smtClean="0">
                <a:ln>
                  <a:noFill/>
                </a:ln>
                <a:effectLst/>
                <a:uLnTx/>
                <a:uFillTx/>
                <a:latin typeface="Helvetica"/>
                <a:ea typeface="+mn-ea"/>
                <a:cs typeface="Helvetica"/>
              </a:rPr>
              <a:t> </a:t>
            </a:r>
            <a:r>
              <a:rPr lang="en-US" sz="1800" noProof="0" dirty="0" smtClean="0">
                <a:latin typeface="Helvetica"/>
                <a:ea typeface="+mn-ea"/>
                <a:cs typeface="Helvetica"/>
              </a:rPr>
              <a:t>variation</a:t>
            </a:r>
            <a:r>
              <a:rPr kumimoji="0" lang="en-US" sz="1800" b="0" i="0" u="none" strike="noStrike" kern="1200" cap="none" spc="0" normalizeH="0" baseline="0" noProof="0" dirty="0" smtClean="0">
                <a:ln>
                  <a:noFill/>
                </a:ln>
                <a:effectLst/>
                <a:uLnTx/>
                <a:uFillTx/>
                <a:latin typeface="Helvetica"/>
                <a:ea typeface="+mn-ea"/>
                <a:cs typeface="Helvetica"/>
              </a:rPr>
              <a:t> in solar flares, prominence and filament eruptions, flow of material in post-flare loops.</a:t>
            </a:r>
            <a:endParaRPr kumimoji="0" lang="en-US" sz="1800" b="0" i="0" u="none" strike="noStrike" kern="1200" cap="none" spc="0" normalizeH="0" baseline="0" noProof="0" dirty="0">
              <a:ln>
                <a:noFill/>
              </a:ln>
              <a:effectLst/>
              <a:uLnTx/>
              <a:uFillTx/>
              <a:latin typeface="Helvetica"/>
              <a:ea typeface="+mn-ea"/>
              <a:cs typeface="Helvetica"/>
            </a:endParaRPr>
          </a:p>
        </p:txBody>
      </p:sp>
      <p:sp>
        <p:nvSpPr>
          <p:cNvPr id="7" name="Rectangle 6"/>
          <p:cNvSpPr/>
          <p:nvPr/>
        </p:nvSpPr>
        <p:spPr>
          <a:xfrm>
            <a:off x="685800" y="3581400"/>
            <a:ext cx="1600200" cy="369332"/>
          </a:xfrm>
          <a:prstGeom prst="rect">
            <a:avLst/>
          </a:prstGeom>
        </p:spPr>
        <p:txBody>
          <a:bodyPr wrap="square">
            <a:spAutoFit/>
          </a:bodyPr>
          <a:lstStyle/>
          <a:p>
            <a:pPr>
              <a:buFontTx/>
              <a:buNone/>
            </a:pPr>
            <a:r>
              <a:rPr lang="en-US" sz="1800" dirty="0" smtClean="0">
                <a:latin typeface="Helvetica" charset="0"/>
              </a:rPr>
              <a:t>T ~  20 000 K </a:t>
            </a:r>
          </a:p>
        </p:txBody>
      </p:sp>
      <p:pic>
        <p:nvPicPr>
          <p:cNvPr id="8" name="Picture 7" descr="HI6563_fulldisk.jpg"/>
          <p:cNvPicPr>
            <a:picLocks noChangeAspect="1"/>
          </p:cNvPicPr>
          <p:nvPr/>
        </p:nvPicPr>
        <p:blipFill>
          <a:blip r:embed="rId3"/>
          <a:stretch>
            <a:fillRect/>
          </a:stretch>
        </p:blipFill>
        <p:spPr>
          <a:xfrm>
            <a:off x="3352800" y="2959100"/>
            <a:ext cx="3746500" cy="3746500"/>
          </a:xfrm>
          <a:prstGeom prst="rect">
            <a:avLst/>
          </a:prstGeom>
        </p:spPr>
      </p:pic>
      <p:pic>
        <p:nvPicPr>
          <p:cNvPr id="9"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7568375" y="2967335"/>
            <a:ext cx="1423225" cy="461665"/>
          </a:xfrm>
          <a:prstGeom prst="rect">
            <a:avLst/>
          </a:prstGeom>
          <a:noFill/>
        </p:spPr>
        <p:txBody>
          <a:bodyPr wrap="square" rtlCol="0">
            <a:spAutoFit/>
          </a:bodyPr>
          <a:lstStyle/>
          <a:p>
            <a:r>
              <a:rPr lang="en-US" dirty="0" smtClean="0">
                <a:solidFill>
                  <a:schemeClr val="bg1">
                    <a:lumMod val="75000"/>
                  </a:schemeClr>
                </a:solidFill>
                <a:latin typeface="Helvetica"/>
                <a:cs typeface="Helvetica"/>
              </a:rPr>
              <a:t> </a:t>
            </a:r>
            <a:r>
              <a:rPr lang="en-US" dirty="0" smtClean="0">
                <a:latin typeface="Helvetica"/>
                <a:cs typeface="Helvetica"/>
              </a:rPr>
              <a:t>17.1 nm</a:t>
            </a:r>
            <a:endParaRPr lang="en-US" dirty="0">
              <a:latin typeface="Helvetica"/>
              <a:cs typeface="Helvetica"/>
            </a:endParaRPr>
          </a:p>
        </p:txBody>
      </p:sp>
      <p:sp>
        <p:nvSpPr>
          <p:cNvPr id="7" name="TextBox 6"/>
          <p:cNvSpPr txBox="1"/>
          <p:nvPr/>
        </p:nvSpPr>
        <p:spPr>
          <a:xfrm>
            <a:off x="3246692" y="452735"/>
            <a:ext cx="3217147" cy="523220"/>
          </a:xfrm>
          <a:prstGeom prst="rect">
            <a:avLst/>
          </a:prstGeom>
          <a:noFill/>
        </p:spPr>
        <p:txBody>
          <a:bodyPr wrap="none" rtlCol="0">
            <a:spAutoFit/>
          </a:bodyPr>
          <a:lstStyle/>
          <a:p>
            <a:r>
              <a:rPr lang="en-US" sz="2800" b="1" dirty="0" smtClean="0">
                <a:latin typeface="Helvetica"/>
                <a:cs typeface="Helvetica"/>
              </a:rPr>
              <a:t>Transition Region</a:t>
            </a:r>
            <a:endParaRPr lang="en-US" sz="2800" b="1" dirty="0">
              <a:latin typeface="Helvetica"/>
              <a:cs typeface="Helvetica"/>
            </a:endParaRPr>
          </a:p>
        </p:txBody>
      </p:sp>
      <p:sp>
        <p:nvSpPr>
          <p:cNvPr id="9" name="Rectangle 8"/>
          <p:cNvSpPr/>
          <p:nvPr/>
        </p:nvSpPr>
        <p:spPr>
          <a:xfrm>
            <a:off x="228600" y="3429000"/>
            <a:ext cx="2819400" cy="369332"/>
          </a:xfrm>
          <a:prstGeom prst="rect">
            <a:avLst/>
          </a:prstGeom>
        </p:spPr>
        <p:txBody>
          <a:bodyPr wrap="square">
            <a:spAutoFit/>
          </a:bodyPr>
          <a:lstStyle/>
          <a:p>
            <a:pPr>
              <a:buFontTx/>
              <a:buNone/>
            </a:pPr>
            <a:r>
              <a:rPr lang="en-US" sz="1800" dirty="0" smtClean="0">
                <a:latin typeface="Helvetica" charset="0"/>
              </a:rPr>
              <a:t>T ~  20 000 K to ~ 1-2 MK </a:t>
            </a:r>
          </a:p>
        </p:txBody>
      </p:sp>
      <p:sp>
        <p:nvSpPr>
          <p:cNvPr id="10" name="Content Placeholder 2"/>
          <p:cNvSpPr txBox="1">
            <a:spLocks/>
          </p:cNvSpPr>
          <p:nvPr/>
        </p:nvSpPr>
        <p:spPr>
          <a:xfrm>
            <a:off x="76200" y="1219200"/>
            <a:ext cx="8763000" cy="1295400"/>
          </a:xfrm>
          <a:prstGeom prst="rect">
            <a:avLst/>
          </a:prstGeom>
        </p:spPr>
        <p:txBody>
          <a:bodyPr>
            <a:normAutofit fontScale="62500" lnSpcReduction="20000"/>
          </a:bodyPr>
          <a:lstStyle/>
          <a:p>
            <a:pPr marL="342900" lvl="0" indent="-342900" defTabSz="457200" fontAlgn="auto">
              <a:spcBef>
                <a:spcPct val="20000"/>
              </a:spcBef>
              <a:spcAft>
                <a:spcPts val="0"/>
              </a:spcAft>
            </a:pPr>
            <a:r>
              <a:rPr kumimoji="0" lang="en-US" sz="3200" b="0" i="0" u="none" strike="noStrike" kern="1200" cap="none" spc="0" normalizeH="0" baseline="0" noProof="0" dirty="0" smtClean="0">
                <a:ln>
                  <a:noFill/>
                </a:ln>
                <a:solidFill>
                  <a:schemeClr val="tx1"/>
                </a:solidFill>
                <a:effectLst/>
                <a:uLnTx/>
                <a:uFillTx/>
                <a:latin typeface="Helvetica"/>
                <a:ea typeface="+mn-ea"/>
                <a:cs typeface="Helvetica"/>
              </a:rPr>
              <a:t>	</a:t>
            </a:r>
            <a:r>
              <a:rPr kumimoji="0" lang="en-US" sz="2880" b="0" i="0" u="none" strike="noStrike" kern="1200" cap="none" spc="0" normalizeH="0" noProof="0" dirty="0" smtClean="0">
                <a:ln>
                  <a:noFill/>
                </a:ln>
                <a:effectLst/>
                <a:uLnTx/>
                <a:uFillTx/>
                <a:latin typeface="Helvetica"/>
                <a:ea typeface="+mn-ea"/>
                <a:cs typeface="Helvetica"/>
              </a:rPr>
              <a:t>T</a:t>
            </a:r>
            <a:r>
              <a:rPr kumimoji="0" lang="en-US" sz="2880" b="0" i="0" u="none" strike="noStrike" kern="1200" cap="none" spc="0" normalizeH="0" baseline="0" noProof="0" dirty="0" smtClean="0">
                <a:ln>
                  <a:noFill/>
                </a:ln>
                <a:effectLst/>
                <a:uLnTx/>
                <a:uFillTx/>
                <a:latin typeface="Helvetica"/>
                <a:ea typeface="+mn-ea"/>
                <a:cs typeface="Helvetica"/>
              </a:rPr>
              <a:t>he temperature rises to from</a:t>
            </a:r>
            <a:r>
              <a:rPr kumimoji="0" lang="en-US" sz="2880" b="0" i="0" u="none" strike="noStrike" kern="1200" cap="none" spc="0" normalizeH="0" noProof="0" dirty="0" smtClean="0">
                <a:ln>
                  <a:noFill/>
                </a:ln>
                <a:effectLst/>
                <a:uLnTx/>
                <a:uFillTx/>
                <a:latin typeface="Helvetica"/>
                <a:ea typeface="+mn-ea"/>
                <a:cs typeface="Helvetica"/>
              </a:rPr>
              <a:t> 20000 to </a:t>
            </a:r>
            <a:r>
              <a:rPr kumimoji="0" lang="en-US" sz="2880" b="0" i="0" u="none" strike="noStrike" kern="1200" cap="none" spc="0" normalizeH="0" baseline="0" noProof="0" dirty="0" smtClean="0">
                <a:ln>
                  <a:noFill/>
                </a:ln>
                <a:effectLst/>
                <a:uLnTx/>
                <a:uFillTx/>
                <a:latin typeface="Helvetica"/>
                <a:ea typeface="+mn-ea"/>
                <a:cs typeface="Helvetica"/>
              </a:rPr>
              <a:t>~ 1-2</a:t>
            </a:r>
            <a:r>
              <a:rPr kumimoji="0" lang="en-US" sz="2880" b="0" i="0" u="none" strike="noStrike" kern="1200" cap="none" spc="0" normalizeH="0" noProof="0" dirty="0" smtClean="0">
                <a:ln>
                  <a:noFill/>
                </a:ln>
                <a:effectLst/>
                <a:uLnTx/>
                <a:uFillTx/>
                <a:latin typeface="Helvetica"/>
                <a:ea typeface="+mn-ea"/>
                <a:cs typeface="Helvetica"/>
              </a:rPr>
              <a:t> </a:t>
            </a:r>
            <a:r>
              <a:rPr lang="en-US" sz="2880" dirty="0" smtClean="0">
                <a:latin typeface="Helvetica"/>
                <a:ea typeface="+mn-ea"/>
                <a:cs typeface="Helvetica"/>
              </a:rPr>
              <a:t>MK. Below, gravity dominates the shape of most features, so that the Sun may be described in terms of layers and horizontal features (like sunspots); above, dynamic forces dominate the shape of most features, so that the transition region itself is not a well-defined layer at a particular altitude.</a:t>
            </a:r>
          </a:p>
        </p:txBody>
      </p:sp>
      <p:pic>
        <p:nvPicPr>
          <p:cNvPr id="11" name="Picture 10" descr="Untitled.tiff"/>
          <p:cNvPicPr>
            <a:picLocks noChangeAspect="1"/>
          </p:cNvPicPr>
          <p:nvPr/>
        </p:nvPicPr>
        <p:blipFill>
          <a:blip r:embed="rId3"/>
          <a:stretch>
            <a:fillRect/>
          </a:stretch>
        </p:blipFill>
        <p:spPr>
          <a:xfrm>
            <a:off x="3258457" y="2667000"/>
            <a:ext cx="4135770" cy="3987800"/>
          </a:xfrm>
          <a:prstGeom prst="rect">
            <a:avLst/>
          </a:prstGeom>
        </p:spPr>
      </p:pic>
      <p:pic>
        <p:nvPicPr>
          <p:cNvPr id="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3691116" y="452735"/>
            <a:ext cx="1441420" cy="523220"/>
          </a:xfrm>
          <a:prstGeom prst="rect">
            <a:avLst/>
          </a:prstGeom>
          <a:noFill/>
        </p:spPr>
        <p:txBody>
          <a:bodyPr wrap="none" rtlCol="0">
            <a:spAutoFit/>
          </a:bodyPr>
          <a:lstStyle/>
          <a:p>
            <a:r>
              <a:rPr lang="en-US" sz="2800" b="1" dirty="0" smtClean="0">
                <a:latin typeface="Helvetica"/>
                <a:cs typeface="Helvetica"/>
              </a:rPr>
              <a:t>Corona</a:t>
            </a:r>
            <a:endParaRPr lang="en-US" sz="2800" b="1" dirty="0">
              <a:latin typeface="Helvetica"/>
              <a:cs typeface="Helvetica"/>
            </a:endParaRPr>
          </a:p>
        </p:txBody>
      </p:sp>
      <p:sp>
        <p:nvSpPr>
          <p:cNvPr id="9" name="Rectangle 8"/>
          <p:cNvSpPr/>
          <p:nvPr/>
        </p:nvSpPr>
        <p:spPr>
          <a:xfrm>
            <a:off x="381000" y="3048000"/>
            <a:ext cx="1447800" cy="369332"/>
          </a:xfrm>
          <a:prstGeom prst="rect">
            <a:avLst/>
          </a:prstGeom>
        </p:spPr>
        <p:txBody>
          <a:bodyPr wrap="square">
            <a:spAutoFit/>
          </a:bodyPr>
          <a:lstStyle/>
          <a:p>
            <a:pPr>
              <a:buFontTx/>
              <a:buNone/>
            </a:pPr>
            <a:r>
              <a:rPr lang="en-US" sz="1800" dirty="0" smtClean="0">
                <a:latin typeface="Helvetica" charset="0"/>
              </a:rPr>
              <a:t>T ~  2 MK </a:t>
            </a:r>
          </a:p>
        </p:txBody>
      </p:sp>
      <p:sp>
        <p:nvSpPr>
          <p:cNvPr id="8" name="TextBox 7"/>
          <p:cNvSpPr txBox="1"/>
          <p:nvPr/>
        </p:nvSpPr>
        <p:spPr>
          <a:xfrm>
            <a:off x="457200" y="1417638"/>
            <a:ext cx="8153400" cy="646331"/>
          </a:xfrm>
          <a:prstGeom prst="rect">
            <a:avLst/>
          </a:prstGeom>
          <a:noFill/>
        </p:spPr>
        <p:txBody>
          <a:bodyPr wrap="square" rtlCol="0">
            <a:spAutoFit/>
          </a:bodyPr>
          <a:lstStyle/>
          <a:p>
            <a:r>
              <a:rPr lang="en-US" sz="1800" dirty="0" smtClean="0">
                <a:latin typeface="Helvetica"/>
                <a:cs typeface="Helvetica"/>
              </a:rPr>
              <a:t>The Corona is the Sun's outer atmosphere. It is visible during total eclipses of the Sun as a pearly white crown surrounding the Sun.</a:t>
            </a:r>
            <a:endParaRPr lang="en-US" sz="1800" dirty="0">
              <a:latin typeface="Helvetica"/>
              <a:cs typeface="Helvetica"/>
            </a:endParaRPr>
          </a:p>
        </p:txBody>
      </p:sp>
      <p:pic>
        <p:nvPicPr>
          <p:cNvPr id="12" name="Picture 11" descr="corona99_espanek_big.jpg"/>
          <p:cNvPicPr>
            <a:picLocks noChangeAspect="1"/>
          </p:cNvPicPr>
          <p:nvPr/>
        </p:nvPicPr>
        <p:blipFill>
          <a:blip r:embed="rId3"/>
          <a:stretch>
            <a:fillRect/>
          </a:stretch>
        </p:blipFill>
        <p:spPr>
          <a:xfrm>
            <a:off x="2757652" y="2526626"/>
            <a:ext cx="5852948" cy="4026574"/>
          </a:xfrm>
          <a:prstGeom prst="rect">
            <a:avLst/>
          </a:prstGeom>
        </p:spPr>
      </p:pic>
      <p:sp>
        <p:nvSpPr>
          <p:cNvPr id="13" name="TextBox 12"/>
          <p:cNvSpPr txBox="1"/>
          <p:nvPr/>
        </p:nvSpPr>
        <p:spPr>
          <a:xfrm>
            <a:off x="381000" y="4191000"/>
            <a:ext cx="2117989" cy="1200329"/>
          </a:xfrm>
          <a:prstGeom prst="rect">
            <a:avLst/>
          </a:prstGeom>
          <a:noFill/>
        </p:spPr>
        <p:txBody>
          <a:bodyPr wrap="square" rtlCol="0">
            <a:spAutoFit/>
          </a:bodyPr>
          <a:lstStyle/>
          <a:p>
            <a:r>
              <a:rPr lang="en-US" sz="1800" b="1" dirty="0" smtClean="0">
                <a:solidFill>
                  <a:srgbClr val="FF6600"/>
                </a:solidFill>
                <a:latin typeface="Helvetica"/>
                <a:cs typeface="Helvetica"/>
              </a:rPr>
              <a:t>The heating of </a:t>
            </a:r>
          </a:p>
          <a:p>
            <a:r>
              <a:rPr lang="en-US" sz="1800" b="1" dirty="0" smtClean="0">
                <a:solidFill>
                  <a:srgbClr val="FF6600"/>
                </a:solidFill>
                <a:latin typeface="Helvetica"/>
                <a:cs typeface="Helvetica"/>
              </a:rPr>
              <a:t>corona is an ongoing research area</a:t>
            </a:r>
            <a:endParaRPr lang="en-US" sz="1800" b="1" dirty="0">
              <a:solidFill>
                <a:srgbClr val="FF6600"/>
              </a:solidFill>
              <a:latin typeface="Helvetica"/>
              <a:cs typeface="Helvetica"/>
            </a:endParaRPr>
          </a:p>
        </p:txBody>
      </p:sp>
      <p:pic>
        <p:nvPicPr>
          <p:cNvPr id="10"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1027"/>
          <p:cNvSpPr>
            <a:spLocks noChangeArrowheads="1"/>
          </p:cNvSpPr>
          <p:nvPr/>
        </p:nvSpPr>
        <p:spPr bwMode="auto">
          <a:xfrm>
            <a:off x="1905000" y="381000"/>
            <a:ext cx="5886450" cy="461963"/>
          </a:xfrm>
          <a:prstGeom prst="rect">
            <a:avLst/>
          </a:prstGeom>
          <a:noFill/>
          <a:ln w="9525">
            <a:noFill/>
            <a:miter lim="800000"/>
            <a:headEnd/>
            <a:tailEnd/>
          </a:ln>
        </p:spPr>
        <p:txBody>
          <a:bodyPr wrap="none">
            <a:prstTxWarp prst="textNoShape">
              <a:avLst/>
            </a:prstTxWarp>
            <a:spAutoFit/>
          </a:bodyPr>
          <a:lstStyle/>
          <a:p>
            <a:r>
              <a:rPr lang="en-US" b="1" dirty="0">
                <a:latin typeface="Helvetica" charset="0"/>
                <a:ea typeface="Helvetica" charset="0"/>
                <a:cs typeface="Helvetica" charset="0"/>
              </a:rPr>
              <a:t>Solar Activity seen by HINODE satellite</a:t>
            </a:r>
          </a:p>
        </p:txBody>
      </p:sp>
      <p:pic>
        <p:nvPicPr>
          <p:cNvPr id="3174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6" name="Hinode_SOT_ca_061120_0715.mpg">
            <a:hlinkClick r:id="" action="ppaction://media"/>
          </p:cNvPr>
          <p:cNvPicPr/>
          <p:nvPr>
            <a:videoFile r:link="rId1"/>
          </p:nvPr>
        </p:nvPicPr>
        <p:blipFill>
          <a:blip r:embed="rId5"/>
          <a:stretch>
            <a:fillRect/>
          </a:stretch>
        </p:blipFill>
        <p:spPr>
          <a:xfrm>
            <a:off x="228600" y="2514600"/>
            <a:ext cx="8686800" cy="411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1752600" y="228600"/>
            <a:ext cx="6172200" cy="762000"/>
          </a:xfrm>
          <a:prstGeom prst="rect">
            <a:avLst/>
          </a:prstGeom>
          <a:noFill/>
          <a:ln w="9525">
            <a:noFill/>
            <a:miter lim="800000"/>
            <a:headEnd/>
            <a:tailEnd/>
          </a:ln>
        </p:spPr>
        <p:txBody>
          <a:bodyPr anchor="ctr">
            <a:prstTxWarp prst="textNoShape">
              <a:avLst/>
            </a:prstTxWarp>
          </a:bodyPr>
          <a:lstStyle/>
          <a:p>
            <a:pPr algn="ctr"/>
            <a:r>
              <a:rPr lang="en-US" sz="2800" b="1" dirty="0">
                <a:solidFill>
                  <a:schemeClr val="tx2"/>
                </a:solidFill>
                <a:latin typeface="Helvetica" charset="0"/>
                <a:ea typeface="Helvetica" charset="0"/>
                <a:cs typeface="Helvetica" charset="0"/>
              </a:rPr>
              <a:t>Magnetic </a:t>
            </a:r>
            <a:r>
              <a:rPr lang="en-US" sz="2800" b="1" dirty="0" smtClean="0">
                <a:solidFill>
                  <a:schemeClr val="tx2"/>
                </a:solidFill>
                <a:latin typeface="Helvetica" charset="0"/>
                <a:ea typeface="Helvetica" charset="0"/>
                <a:cs typeface="Helvetica" charset="0"/>
              </a:rPr>
              <a:t>Field, Active Regions, Sunspots </a:t>
            </a:r>
            <a:endParaRPr lang="en-US" sz="2800" b="1" dirty="0">
              <a:solidFill>
                <a:schemeClr val="tx2"/>
              </a:solidFill>
              <a:latin typeface="Helvetica" charset="0"/>
              <a:ea typeface="Helvetica" charset="0"/>
              <a:cs typeface="Helvetica" charset="0"/>
            </a:endParaRPr>
          </a:p>
        </p:txBody>
      </p:sp>
      <p:pic>
        <p:nvPicPr>
          <p:cNvPr id="33795" name="Picture 5" descr="soho_slide12"/>
          <p:cNvPicPr>
            <a:picLocks noChangeAspect="1" noChangeArrowheads="1"/>
          </p:cNvPicPr>
          <p:nvPr/>
        </p:nvPicPr>
        <p:blipFill>
          <a:blip r:embed="rId3"/>
          <a:srcRect/>
          <a:stretch>
            <a:fillRect/>
          </a:stretch>
        </p:blipFill>
        <p:spPr bwMode="auto">
          <a:xfrm>
            <a:off x="1219200" y="1447800"/>
            <a:ext cx="4648200" cy="4886325"/>
          </a:xfrm>
          <a:prstGeom prst="rect">
            <a:avLst/>
          </a:prstGeom>
          <a:noFill/>
          <a:ln w="9525">
            <a:noFill/>
            <a:miter lim="800000"/>
            <a:headEnd/>
            <a:tailEnd/>
          </a:ln>
        </p:spPr>
      </p:pic>
      <p:pic>
        <p:nvPicPr>
          <p:cNvPr id="33796"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33797" name="Picture 4" descr="magnetic_loop.tiff"/>
          <p:cNvPicPr>
            <a:picLocks noChangeAspect="1"/>
          </p:cNvPicPr>
          <p:nvPr/>
        </p:nvPicPr>
        <p:blipFill>
          <a:blip r:embed="rId5"/>
          <a:srcRect/>
          <a:stretch>
            <a:fillRect/>
          </a:stretch>
        </p:blipFill>
        <p:spPr bwMode="auto">
          <a:xfrm>
            <a:off x="6248400" y="1447800"/>
            <a:ext cx="2651125" cy="1892300"/>
          </a:xfrm>
          <a:prstGeom prst="rect">
            <a:avLst/>
          </a:prstGeom>
          <a:noFill/>
          <a:ln w="9525">
            <a:noFill/>
            <a:miter lim="800000"/>
            <a:headEnd/>
            <a:tailEnd/>
          </a:ln>
        </p:spPr>
      </p:pic>
      <p:cxnSp>
        <p:nvCxnSpPr>
          <p:cNvPr id="9" name="Straight Arrow Connector 8"/>
          <p:cNvCxnSpPr/>
          <p:nvPr/>
        </p:nvCxnSpPr>
        <p:spPr>
          <a:xfrm rot="10800000" flipV="1">
            <a:off x="4572000" y="2209800"/>
            <a:ext cx="19812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a:off x="4724400" y="3048000"/>
            <a:ext cx="2590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800" name="Rectangle 3"/>
          <p:cNvSpPr txBox="1">
            <a:spLocks noChangeArrowheads="1"/>
          </p:cNvSpPr>
          <p:nvPr/>
        </p:nvSpPr>
        <p:spPr bwMode="auto">
          <a:xfrm>
            <a:off x="6019800" y="4191000"/>
            <a:ext cx="2438400" cy="13716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000">
                <a:latin typeface="Helvetica" charset="0"/>
              </a:rPr>
              <a:t>	More sunspots mean more activity on the Sun.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unspot_closeup"/>
          <p:cNvPicPr>
            <a:picLocks noChangeAspect="1"/>
          </p:cNvPicPr>
          <p:nvPr/>
        </p:nvPicPr>
        <p:blipFill>
          <a:blip r:embed="rId3"/>
          <a:stretch>
            <a:fillRect/>
          </a:stretch>
        </p:blipFill>
        <p:spPr>
          <a:xfrm>
            <a:off x="4293792" y="1371600"/>
            <a:ext cx="4697808" cy="3548736"/>
          </a:xfrm>
          <a:prstGeom prst="rect">
            <a:avLst/>
          </a:prstGeom>
        </p:spPr>
      </p:pic>
      <p:sp>
        <p:nvSpPr>
          <p:cNvPr id="3" name="Rectangle 2"/>
          <p:cNvSpPr txBox="1">
            <a:spLocks noChangeArrowheads="1"/>
          </p:cNvSpPr>
          <p:nvPr/>
        </p:nvSpPr>
        <p:spPr bwMode="auto">
          <a:xfrm>
            <a:off x="1752600" y="228600"/>
            <a:ext cx="61722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Sunspot Close Up</a:t>
            </a:r>
            <a:endParaRPr lang="en-US" sz="2800" b="1" dirty="0">
              <a:solidFill>
                <a:schemeClr val="tx2"/>
              </a:solidFill>
              <a:latin typeface="Helvetica" charset="0"/>
              <a:ea typeface="Helvetica" charset="0"/>
              <a:cs typeface="Helvetica" charset="0"/>
            </a:endParaRPr>
          </a:p>
        </p:txBody>
      </p:sp>
      <p:sp>
        <p:nvSpPr>
          <p:cNvPr id="4" name="TextBox 3"/>
          <p:cNvSpPr txBox="1"/>
          <p:nvPr/>
        </p:nvSpPr>
        <p:spPr>
          <a:xfrm>
            <a:off x="152401" y="1371600"/>
            <a:ext cx="3886199" cy="3693319"/>
          </a:xfrm>
          <a:prstGeom prst="rect">
            <a:avLst/>
          </a:prstGeom>
          <a:noFill/>
        </p:spPr>
        <p:txBody>
          <a:bodyPr wrap="square" rtlCol="0">
            <a:spAutoFit/>
          </a:bodyPr>
          <a:lstStyle/>
          <a:p>
            <a:r>
              <a:rPr lang="en-US" sz="1800" dirty="0" smtClean="0">
                <a:latin typeface="Helvetica"/>
              </a:rPr>
              <a:t>Sunspots are caused by intense magnetic field inhibiting convection and leaving their temperature (~ 3000–4500 K) lower than the temperature of surrounding material ( ~ 6000) K. This makes them visible as dark spots. Size varies from 16 km to 160,000 km in diameter. Sunspots host coronal loops and reconnection events. Most solar flares and </a:t>
            </a:r>
            <a:r>
              <a:rPr lang="en-US" sz="1800" dirty="0" err="1" smtClean="0">
                <a:latin typeface="Helvetica"/>
              </a:rPr>
              <a:t>CMEs</a:t>
            </a:r>
            <a:r>
              <a:rPr lang="en-US" sz="1800" dirty="0" smtClean="0">
                <a:latin typeface="Helvetica"/>
              </a:rPr>
              <a:t> originate in magnetically active regions around sunspot groups</a:t>
            </a:r>
            <a:r>
              <a:rPr lang="en-US" sz="1800" dirty="0" smtClean="0"/>
              <a:t>. </a:t>
            </a:r>
          </a:p>
        </p:txBody>
      </p:sp>
      <p:pic>
        <p:nvPicPr>
          <p:cNvPr id="5"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Solar Magnetic Field  </a:t>
            </a:r>
            <a:r>
              <a:rPr lang="en-US" sz="3200" b="1" dirty="0" smtClean="0">
                <a:solidFill>
                  <a:schemeClr val="tx2"/>
                </a:solidFill>
                <a:latin typeface="Helvetica" charset="0"/>
                <a:ea typeface="Helvetica" charset="0"/>
                <a:cs typeface="Helvetica" charset="0"/>
              </a:rPr>
              <a:t> </a:t>
            </a:r>
            <a:endParaRPr lang="en-US" sz="3200" b="1" dirty="0">
              <a:solidFill>
                <a:schemeClr val="tx2"/>
              </a:solidFill>
              <a:latin typeface="Helvetica" charset="0"/>
              <a:ea typeface="Helvetica" charset="0"/>
              <a:cs typeface="Helvetica" charset="0"/>
            </a:endParaRPr>
          </a:p>
        </p:txBody>
      </p:sp>
      <p:pic>
        <p:nvPicPr>
          <p:cNvPr id="3584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8" name="TextBox 7"/>
          <p:cNvSpPr txBox="1"/>
          <p:nvPr/>
        </p:nvSpPr>
        <p:spPr>
          <a:xfrm>
            <a:off x="76200" y="4617184"/>
            <a:ext cx="9067800" cy="1938992"/>
          </a:xfrm>
          <a:prstGeom prst="rect">
            <a:avLst/>
          </a:prstGeom>
          <a:noFill/>
        </p:spPr>
        <p:txBody>
          <a:bodyPr wrap="square" rtlCol="0">
            <a:spAutoFit/>
          </a:bodyPr>
          <a:lstStyle/>
          <a:p>
            <a:r>
              <a:rPr lang="en-US" sz="2000" dirty="0">
                <a:latin typeface="Helvetica"/>
              </a:rPr>
              <a:t>-The Sun is permeated by </a:t>
            </a:r>
            <a:r>
              <a:rPr lang="en-US" sz="2000" dirty="0" smtClean="0">
                <a:latin typeface="Helvetica"/>
              </a:rPr>
              <a:t>global </a:t>
            </a:r>
            <a:r>
              <a:rPr lang="en-US" sz="2000" dirty="0">
                <a:latin typeface="Helvetica"/>
              </a:rPr>
              <a:t>roughly dipole magnetic </a:t>
            </a:r>
            <a:r>
              <a:rPr lang="en-US" sz="2000" dirty="0" smtClean="0">
                <a:latin typeface="Helvetica"/>
              </a:rPr>
              <a:t>field;</a:t>
            </a:r>
          </a:p>
          <a:p>
            <a:r>
              <a:rPr lang="en-US" sz="2000" dirty="0" smtClean="0">
                <a:latin typeface="Helvetica"/>
              </a:rPr>
              <a:t>-The </a:t>
            </a:r>
            <a:r>
              <a:rPr lang="en-US" sz="2000" dirty="0">
                <a:latin typeface="Helvetica"/>
              </a:rPr>
              <a:t>field is produced by a circular electric current flowing deep within the </a:t>
            </a:r>
            <a:r>
              <a:rPr lang="en-US" sz="2000" dirty="0" smtClean="0">
                <a:latin typeface="Helvetica"/>
              </a:rPr>
              <a:t>Sun; </a:t>
            </a:r>
            <a:endParaRPr lang="en-US" sz="2000" dirty="0">
              <a:latin typeface="Helvetica"/>
            </a:endParaRPr>
          </a:p>
          <a:p>
            <a:r>
              <a:rPr lang="en-US" sz="2000" dirty="0">
                <a:latin typeface="Helvetica"/>
              </a:rPr>
              <a:t>-The current is produced by shear (stretching of material) between different parts of the Sun that rotate at different rates, and the fact that the Sun itself is a very good electrical </a:t>
            </a:r>
            <a:r>
              <a:rPr lang="en-US" sz="2000" dirty="0" smtClean="0">
                <a:latin typeface="Helvetica"/>
              </a:rPr>
              <a:t>conductor;</a:t>
            </a:r>
          </a:p>
          <a:p>
            <a:r>
              <a:rPr lang="en-US" sz="2000" dirty="0">
                <a:latin typeface="Helvetica"/>
              </a:rPr>
              <a:t>- </a:t>
            </a:r>
            <a:r>
              <a:rPr lang="en-US" sz="2000" dirty="0" smtClean="0">
                <a:latin typeface="Helvetica"/>
              </a:rPr>
              <a:t>The field, </a:t>
            </a:r>
            <a:r>
              <a:rPr lang="en-US" sz="2000" dirty="0">
                <a:latin typeface="Helvetica"/>
              </a:rPr>
              <a:t>as plasma moves, changes </a:t>
            </a:r>
            <a:r>
              <a:rPr lang="en-US" sz="2000" dirty="0" smtClean="0">
                <a:latin typeface="Helvetica"/>
              </a:rPr>
              <a:t>constantly due </a:t>
            </a:r>
            <a:r>
              <a:rPr lang="en-US" sz="2000" dirty="0">
                <a:latin typeface="Helvetica"/>
              </a:rPr>
              <a:t>to </a:t>
            </a:r>
            <a:r>
              <a:rPr lang="en-US" sz="2000" dirty="0" smtClean="0">
                <a:latin typeface="Helvetica"/>
              </a:rPr>
              <a:t>plasma </a:t>
            </a:r>
            <a:r>
              <a:rPr lang="en-US" sz="2000" dirty="0">
                <a:latin typeface="Helvetica"/>
              </a:rPr>
              <a:t>motion</a:t>
            </a:r>
            <a:endParaRPr lang="en-US" sz="2000" dirty="0" smtClean="0">
              <a:latin typeface="Helvetica"/>
            </a:endParaRPr>
          </a:p>
        </p:txBody>
      </p:sp>
      <p:pic>
        <p:nvPicPr>
          <p:cNvPr id="9" name="Picture 8" descr="FG16_019_PCT.gif"/>
          <p:cNvPicPr>
            <a:picLocks noChangeAspect="1"/>
          </p:cNvPicPr>
          <p:nvPr/>
        </p:nvPicPr>
        <p:blipFill>
          <a:blip r:embed="rId4"/>
          <a:stretch>
            <a:fillRect/>
          </a:stretch>
        </p:blipFill>
        <p:spPr>
          <a:xfrm>
            <a:off x="1943100" y="1244600"/>
            <a:ext cx="5219700" cy="3479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txBox="1">
            <a:spLocks noChangeArrowheads="1"/>
          </p:cNvSpPr>
          <p:nvPr/>
        </p:nvSpPr>
        <p:spPr bwMode="auto">
          <a:xfrm>
            <a:off x="1447800" y="152400"/>
            <a:ext cx="6781800" cy="762000"/>
          </a:xfrm>
          <a:prstGeom prst="rect">
            <a:avLst/>
          </a:prstGeom>
          <a:noFill/>
          <a:ln w="9525">
            <a:noFill/>
            <a:miter lim="800000"/>
            <a:headEnd/>
            <a:tailEnd/>
          </a:ln>
        </p:spPr>
        <p:txBody>
          <a:bodyPr anchor="ctr">
            <a:prstTxWarp prst="textNoShape">
              <a:avLst/>
            </a:prstTxWarp>
          </a:bodyPr>
          <a:lstStyle/>
          <a:p>
            <a:pPr algn="ctr"/>
            <a:r>
              <a:rPr lang="en-US" sz="2800" b="1">
                <a:solidFill>
                  <a:schemeClr val="tx2"/>
                </a:solidFill>
                <a:latin typeface="Helvetica" charset="0"/>
                <a:ea typeface="Helvetica" charset="0"/>
                <a:cs typeface="Helvetica" charset="0"/>
              </a:rPr>
              <a:t>Solar Activity is Related to </a:t>
            </a:r>
          </a:p>
          <a:p>
            <a:pPr algn="ctr"/>
            <a:r>
              <a:rPr lang="en-US" sz="2800" b="1">
                <a:solidFill>
                  <a:schemeClr val="tx2"/>
                </a:solidFill>
                <a:latin typeface="Helvetica" charset="0"/>
                <a:ea typeface="Helvetica" charset="0"/>
                <a:cs typeface="Helvetica" charset="0"/>
              </a:rPr>
              <a:t>Magnetic field</a:t>
            </a:r>
            <a:r>
              <a:rPr lang="en-US" sz="3200" b="1">
                <a:solidFill>
                  <a:schemeClr val="tx2"/>
                </a:solidFill>
                <a:latin typeface="Helvetica" charset="0"/>
                <a:ea typeface="Helvetica" charset="0"/>
                <a:cs typeface="Helvetica" charset="0"/>
              </a:rPr>
              <a:t> </a:t>
            </a:r>
          </a:p>
        </p:txBody>
      </p:sp>
      <p:sp>
        <p:nvSpPr>
          <p:cNvPr id="35843" name="Rectangle 3"/>
          <p:cNvSpPr txBox="1">
            <a:spLocks noChangeArrowheads="1"/>
          </p:cNvSpPr>
          <p:nvPr/>
        </p:nvSpPr>
        <p:spPr bwMode="auto">
          <a:xfrm>
            <a:off x="5562600" y="4648200"/>
            <a:ext cx="3505200" cy="1828800"/>
          </a:xfrm>
          <a:prstGeom prst="rect">
            <a:avLst/>
          </a:prstGeom>
          <a:noFill/>
          <a:ln w="9525">
            <a:noFill/>
            <a:miter lim="800000"/>
            <a:headEnd/>
            <a:tailEnd/>
          </a:ln>
        </p:spPr>
        <p:txBody>
          <a:bodyPr>
            <a:prstTxWarp prst="textNoShape">
              <a:avLst/>
            </a:prstTxWarp>
          </a:bodyPr>
          <a:lstStyle/>
          <a:p>
            <a:pPr marL="342900" indent="-342900">
              <a:spcBef>
                <a:spcPct val="20000"/>
              </a:spcBef>
              <a:buFontTx/>
              <a:buChar char="•"/>
            </a:pPr>
            <a:r>
              <a:rPr lang="en-US" sz="1800" dirty="0">
                <a:latin typeface="Helvetica" charset="0"/>
              </a:rPr>
              <a:t>Magnetic field</a:t>
            </a:r>
            <a:r>
              <a:rPr lang="en-US" sz="1800" dirty="0" smtClean="0">
                <a:latin typeface="Helvetica" charset="0"/>
              </a:rPr>
              <a:t> is believed to be generated </a:t>
            </a:r>
            <a:r>
              <a:rPr lang="en-US" sz="1800" dirty="0">
                <a:latin typeface="Helvetica" charset="0"/>
              </a:rPr>
              <a:t>at the base of the </a:t>
            </a:r>
            <a:r>
              <a:rPr lang="en-US" sz="1800" dirty="0" smtClean="0">
                <a:latin typeface="Helvetica" charset="0"/>
              </a:rPr>
              <a:t>convective </a:t>
            </a:r>
            <a:r>
              <a:rPr lang="en-US" sz="1800" dirty="0">
                <a:latin typeface="Helvetica" charset="0"/>
              </a:rPr>
              <a:t>zone</a:t>
            </a:r>
          </a:p>
          <a:p>
            <a:pPr marL="342900" indent="-342900">
              <a:spcBef>
                <a:spcPct val="20000"/>
              </a:spcBef>
              <a:buFontTx/>
              <a:buChar char="•"/>
            </a:pPr>
            <a:r>
              <a:rPr lang="en-US" sz="1800" dirty="0">
                <a:latin typeface="Helvetica" charset="0"/>
              </a:rPr>
              <a:t>Fields are stressed and pushed to surface, leading to flares and </a:t>
            </a:r>
            <a:r>
              <a:rPr lang="en-US" sz="2000" dirty="0">
                <a:latin typeface="Helvetica" charset="0"/>
              </a:rPr>
              <a:t>eruptions.</a:t>
            </a:r>
          </a:p>
        </p:txBody>
      </p:sp>
      <p:pic>
        <p:nvPicPr>
          <p:cNvPr id="35844" name="Picture 4" descr="soho_slide10"/>
          <p:cNvPicPr>
            <a:picLocks noChangeAspect="1" noChangeArrowheads="1"/>
          </p:cNvPicPr>
          <p:nvPr/>
        </p:nvPicPr>
        <p:blipFill>
          <a:blip r:embed="rId4"/>
          <a:srcRect/>
          <a:stretch>
            <a:fillRect/>
          </a:stretch>
        </p:blipFill>
        <p:spPr bwMode="auto">
          <a:xfrm>
            <a:off x="6248400" y="1752600"/>
            <a:ext cx="2751138" cy="2684463"/>
          </a:xfrm>
          <a:prstGeom prst="rect">
            <a:avLst/>
          </a:prstGeom>
          <a:noFill/>
          <a:ln w="9525">
            <a:noFill/>
            <a:miter lim="800000"/>
            <a:headEnd/>
            <a:tailEnd/>
          </a:ln>
        </p:spPr>
      </p:pic>
      <p:pic>
        <p:nvPicPr>
          <p:cNvPr id="35846"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
        <p:nvSpPr>
          <p:cNvPr id="8" name="Rectangle 7"/>
          <p:cNvSpPr/>
          <p:nvPr/>
        </p:nvSpPr>
        <p:spPr>
          <a:xfrm>
            <a:off x="228600" y="1342072"/>
            <a:ext cx="4572000" cy="1477328"/>
          </a:xfrm>
          <a:prstGeom prst="rect">
            <a:avLst/>
          </a:prstGeom>
        </p:spPr>
        <p:txBody>
          <a:bodyPr>
            <a:spAutoFit/>
          </a:bodyPr>
          <a:lstStyle/>
          <a:p>
            <a:r>
              <a:rPr lang="en-US" sz="1800" dirty="0" smtClean="0">
                <a:latin typeface="Helvetica" charset="0"/>
              </a:rPr>
              <a:t>It is believed that solar magnetic field, while changing its configuration in a constantly varying solar atmosphere, releases energy, accelerating solar plasma and causing flares and </a:t>
            </a:r>
            <a:r>
              <a:rPr lang="en-US" sz="1800" dirty="0" err="1" smtClean="0">
                <a:latin typeface="Helvetica" charset="0"/>
              </a:rPr>
              <a:t>CMEs</a:t>
            </a:r>
            <a:r>
              <a:rPr lang="en-US" sz="1800" dirty="0" smtClean="0">
                <a:latin typeface="Helvetica" charset="0"/>
              </a:rPr>
              <a:t>.</a:t>
            </a:r>
            <a:endParaRPr lang="en-US" sz="1800" dirty="0"/>
          </a:p>
        </p:txBody>
      </p:sp>
      <p:pic>
        <p:nvPicPr>
          <p:cNvPr id="9" name="SunspotsForm.mpeg">
            <a:hlinkClick r:id="" action="ppaction://media"/>
          </p:cNvPr>
          <p:cNvPicPr/>
          <p:nvPr>
            <a:videoFile r:link="rId1"/>
          </p:nvPr>
        </p:nvPicPr>
        <p:blipFill>
          <a:blip r:embed="rId6"/>
          <a:stretch>
            <a:fillRect/>
          </a:stretch>
        </p:blipFill>
        <p:spPr>
          <a:xfrm>
            <a:off x="381000" y="3124199"/>
            <a:ext cx="4953000" cy="337704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676525" y="304800"/>
            <a:ext cx="3876675" cy="461963"/>
          </a:xfrm>
          <a:prstGeom prst="rect">
            <a:avLst/>
          </a:prstGeom>
          <a:noFill/>
          <a:ln w="9525">
            <a:noFill/>
            <a:miter lim="800000"/>
            <a:headEnd/>
            <a:tailEnd/>
          </a:ln>
        </p:spPr>
        <p:txBody>
          <a:bodyPr>
            <a:prstTxWarp prst="textNoShape">
              <a:avLst/>
            </a:prstTxWarp>
            <a:spAutoFit/>
          </a:bodyPr>
          <a:lstStyle/>
          <a:p>
            <a:r>
              <a:rPr lang="en-US" b="1">
                <a:latin typeface="Helvetica" charset="0"/>
                <a:ea typeface="Helvetica" charset="0"/>
                <a:cs typeface="Helvetica" charset="0"/>
              </a:rPr>
              <a:t>What is Space Weather?</a:t>
            </a:r>
          </a:p>
        </p:txBody>
      </p:sp>
      <p:sp>
        <p:nvSpPr>
          <p:cNvPr id="19459" name="Rectangle 3"/>
          <p:cNvSpPr>
            <a:spLocks noChangeArrowheads="1"/>
          </p:cNvSpPr>
          <p:nvPr/>
        </p:nvSpPr>
        <p:spPr bwMode="auto">
          <a:xfrm>
            <a:off x="762000" y="2133600"/>
            <a:ext cx="7419975" cy="1938338"/>
          </a:xfrm>
          <a:prstGeom prst="rect">
            <a:avLst/>
          </a:prstGeom>
          <a:noFill/>
          <a:ln w="9525">
            <a:noFill/>
            <a:miter lim="800000"/>
            <a:headEnd/>
            <a:tailEnd/>
          </a:ln>
        </p:spPr>
        <p:txBody>
          <a:bodyPr>
            <a:prstTxWarp prst="textNoShape">
              <a:avLst/>
            </a:prstTxWarp>
            <a:spAutoFit/>
          </a:bodyPr>
          <a:lstStyle/>
          <a:p>
            <a:pPr marL="344488" indent="-344488"/>
            <a:r>
              <a:rPr lang="ja-JP" altLang="en-US">
                <a:solidFill>
                  <a:srgbClr val="0C17DF"/>
                </a:solidFill>
                <a:latin typeface="Arial" charset="0"/>
              </a:rPr>
              <a:t>“</a:t>
            </a:r>
            <a:r>
              <a:rPr lang="en-US" b="1">
                <a:solidFill>
                  <a:srgbClr val="0C17DF"/>
                </a:solidFill>
              </a:rPr>
              <a:t>Space Weather</a:t>
            </a:r>
            <a:r>
              <a:rPr lang="en-US">
                <a:solidFill>
                  <a:srgbClr val="0C17DF"/>
                </a:solidFill>
              </a:rPr>
              <a:t> refers to conditions on the Sun and in the space environment that can influence the performance and reliability of space-borne and ground-based technological systems and can endanger human life or health.</a:t>
            </a:r>
            <a:r>
              <a:rPr lang="ja-JP" altLang="en-US">
                <a:solidFill>
                  <a:srgbClr val="0C17DF"/>
                </a:solidFill>
                <a:latin typeface="Arial" charset="0"/>
              </a:rPr>
              <a:t>”</a:t>
            </a:r>
            <a:endParaRPr lang="en-US">
              <a:solidFill>
                <a:srgbClr val="0C17DF"/>
              </a:solidFill>
            </a:endParaRPr>
          </a:p>
        </p:txBody>
      </p:sp>
      <p:sp>
        <p:nvSpPr>
          <p:cNvPr id="19460" name="Rectangle 4"/>
          <p:cNvSpPr>
            <a:spLocks noChangeArrowheads="1"/>
          </p:cNvSpPr>
          <p:nvPr/>
        </p:nvSpPr>
        <p:spPr bwMode="auto">
          <a:xfrm>
            <a:off x="1985963" y="4854575"/>
            <a:ext cx="4719637" cy="708025"/>
          </a:xfrm>
          <a:prstGeom prst="rect">
            <a:avLst/>
          </a:prstGeom>
          <a:noFill/>
          <a:ln w="9525">
            <a:noFill/>
            <a:miter lim="800000"/>
            <a:headEnd/>
            <a:tailEnd/>
          </a:ln>
        </p:spPr>
        <p:txBody>
          <a:bodyPr wrap="none">
            <a:prstTxWarp prst="textNoShape">
              <a:avLst/>
            </a:prstTxWarp>
            <a:spAutoFit/>
          </a:bodyPr>
          <a:lstStyle/>
          <a:p>
            <a:r>
              <a:rPr lang="en-US" sz="2000" i="1"/>
              <a:t>National Space Weather Program Web site: </a:t>
            </a:r>
          </a:p>
          <a:p>
            <a:r>
              <a:rPr lang="en-US" sz="2000" i="1"/>
              <a:t>                        www.nswp.gov</a:t>
            </a:r>
            <a:endParaRPr lang="en-US"/>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1" descr="SolarMax_Min.jpeg"/>
          <p:cNvPicPr>
            <a:picLocks noChangeAspect="1"/>
          </p:cNvPicPr>
          <p:nvPr/>
        </p:nvPicPr>
        <p:blipFill>
          <a:blip r:embed="rId3"/>
          <a:srcRect/>
          <a:stretch>
            <a:fillRect/>
          </a:stretch>
        </p:blipFill>
        <p:spPr bwMode="auto">
          <a:xfrm>
            <a:off x="2057400" y="1219200"/>
            <a:ext cx="4800600" cy="2644775"/>
          </a:xfrm>
          <a:prstGeom prst="rect">
            <a:avLst/>
          </a:prstGeom>
          <a:noFill/>
          <a:ln w="9525">
            <a:noFill/>
            <a:miter lim="800000"/>
            <a:headEnd/>
            <a:tailEnd/>
          </a:ln>
        </p:spPr>
      </p:pic>
      <p:sp>
        <p:nvSpPr>
          <p:cNvPr id="5" name="Rectangle 2"/>
          <p:cNvSpPr txBox="1">
            <a:spLocks noChangeArrowheads="1"/>
          </p:cNvSpPr>
          <p:nvPr/>
        </p:nvSpPr>
        <p:spPr bwMode="auto">
          <a:xfrm>
            <a:off x="1828800" y="152400"/>
            <a:ext cx="6248400" cy="838200"/>
          </a:xfrm>
          <a:prstGeom prst="rect">
            <a:avLst/>
          </a:prstGeom>
          <a:noFill/>
          <a:ln>
            <a:noFill/>
          </a:ln>
          <a:effectLst/>
          <a:extLst/>
        </p:spPr>
        <p:txBody>
          <a:bodyPr anchor="ctr">
            <a:prstTxWarp prst="textNoShape">
              <a:avLst/>
            </a:prstTxWarp>
          </a:bodyPr>
          <a:lstStyle/>
          <a:p>
            <a:pPr algn="ctr">
              <a:defRPr/>
            </a:pPr>
            <a:r>
              <a:rPr lang="en-US" sz="2800" b="1" kern="0" dirty="0" smtClean="0">
                <a:solidFill>
                  <a:schemeClr val="tx2"/>
                </a:solidFill>
                <a:latin typeface="Helvetica"/>
                <a:ea typeface="+mj-ea"/>
                <a:cs typeface="Helvetica"/>
              </a:rPr>
              <a:t>Solar </a:t>
            </a:r>
            <a:r>
              <a:rPr lang="en-US" sz="2800" b="1" kern="0" dirty="0">
                <a:solidFill>
                  <a:schemeClr val="tx2"/>
                </a:solidFill>
                <a:latin typeface="Helvetica"/>
                <a:ea typeface="+mj-ea"/>
                <a:cs typeface="Helvetica"/>
              </a:rPr>
              <a:t>Activity</a:t>
            </a:r>
            <a:r>
              <a:rPr lang="en-US" sz="2800" b="1" kern="0" dirty="0" smtClean="0">
                <a:solidFill>
                  <a:schemeClr val="tx2"/>
                </a:solidFill>
                <a:latin typeface="Helvetica"/>
                <a:ea typeface="+mj-ea"/>
                <a:cs typeface="Helvetica"/>
              </a:rPr>
              <a:t> </a:t>
            </a:r>
          </a:p>
          <a:p>
            <a:pPr algn="ctr">
              <a:defRPr/>
            </a:pPr>
            <a:r>
              <a:rPr lang="en-US" sz="2800" b="1" kern="0" dirty="0" smtClean="0">
                <a:solidFill>
                  <a:schemeClr val="tx2"/>
                </a:solidFill>
                <a:latin typeface="Helvetica"/>
                <a:ea typeface="+mj-ea"/>
                <a:cs typeface="Helvetica"/>
              </a:rPr>
              <a:t>Varies on a Large Time Scale</a:t>
            </a:r>
            <a:endParaRPr lang="en-US" sz="2800" b="1" kern="0" dirty="0">
              <a:solidFill>
                <a:schemeClr val="tx2"/>
              </a:solidFill>
              <a:latin typeface="Helvetica"/>
              <a:ea typeface="+mj-ea"/>
              <a:cs typeface="Helvetica"/>
            </a:endParaRPr>
          </a:p>
        </p:txBody>
      </p:sp>
      <p:pic>
        <p:nvPicPr>
          <p:cNvPr id="4608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46085" name="Picture 5" descr="SOHO_solar_min.jpg"/>
          <p:cNvPicPr>
            <a:picLocks noChangeAspect="1"/>
          </p:cNvPicPr>
          <p:nvPr/>
        </p:nvPicPr>
        <p:blipFill>
          <a:blip r:embed="rId5"/>
          <a:srcRect/>
          <a:stretch>
            <a:fillRect/>
          </a:stretch>
        </p:blipFill>
        <p:spPr bwMode="auto">
          <a:xfrm>
            <a:off x="4419600" y="3962400"/>
            <a:ext cx="2819400" cy="2819400"/>
          </a:xfrm>
          <a:prstGeom prst="rect">
            <a:avLst/>
          </a:prstGeom>
          <a:noFill/>
          <a:ln w="9525">
            <a:noFill/>
            <a:miter lim="800000"/>
            <a:headEnd/>
            <a:tailEnd/>
          </a:ln>
        </p:spPr>
      </p:pic>
      <p:pic>
        <p:nvPicPr>
          <p:cNvPr id="46086" name="Picture 6" descr="SOHO_solar_max.jpg"/>
          <p:cNvPicPr>
            <a:picLocks noChangeAspect="1"/>
          </p:cNvPicPr>
          <p:nvPr/>
        </p:nvPicPr>
        <p:blipFill>
          <a:blip r:embed="rId6"/>
          <a:srcRect/>
          <a:stretch>
            <a:fillRect/>
          </a:stretch>
        </p:blipFill>
        <p:spPr bwMode="auto">
          <a:xfrm>
            <a:off x="1752600" y="3962400"/>
            <a:ext cx="28194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286000" y="152400"/>
            <a:ext cx="49530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Solar Cycles</a:t>
            </a:r>
          </a:p>
        </p:txBody>
      </p:sp>
      <p:pic>
        <p:nvPicPr>
          <p:cNvPr id="48131" name="Picture 2" descr="solarcycle_page.pdf"/>
          <p:cNvPicPr>
            <a:picLocks noChangeAspect="1"/>
          </p:cNvPicPr>
          <p:nvPr/>
        </p:nvPicPr>
        <p:blipFill>
          <a:blip r:embed="rId3"/>
          <a:srcRect/>
          <a:stretch>
            <a:fillRect/>
          </a:stretch>
        </p:blipFill>
        <p:spPr bwMode="auto">
          <a:xfrm>
            <a:off x="457200" y="4068763"/>
            <a:ext cx="8534400" cy="2560637"/>
          </a:xfrm>
          <a:prstGeom prst="rect">
            <a:avLst/>
          </a:prstGeom>
          <a:noFill/>
          <a:ln w="9525">
            <a:noFill/>
            <a:miter lim="800000"/>
            <a:headEnd/>
            <a:tailEnd/>
          </a:ln>
        </p:spPr>
      </p:pic>
      <p:sp>
        <p:nvSpPr>
          <p:cNvPr id="48132" name="TextBox 3"/>
          <p:cNvSpPr txBox="1">
            <a:spLocks noChangeArrowheads="1"/>
          </p:cNvSpPr>
          <p:nvPr/>
        </p:nvSpPr>
        <p:spPr bwMode="auto">
          <a:xfrm>
            <a:off x="2362200" y="3440113"/>
            <a:ext cx="6629400" cy="369887"/>
          </a:xfrm>
          <a:prstGeom prst="rect">
            <a:avLst/>
          </a:prstGeom>
          <a:noFill/>
          <a:ln w="9525">
            <a:noFill/>
            <a:miter lim="800000"/>
            <a:headEnd/>
            <a:tailEnd/>
          </a:ln>
        </p:spPr>
        <p:txBody>
          <a:bodyPr>
            <a:prstTxWarp prst="textNoShape">
              <a:avLst/>
            </a:prstTxWarp>
            <a:spAutoFit/>
          </a:bodyPr>
          <a:lstStyle/>
          <a:p>
            <a:r>
              <a:rPr lang="en-US" sz="1800" b="1">
                <a:latin typeface="Helvetica" charset="0"/>
                <a:ea typeface="Helvetica" charset="0"/>
                <a:cs typeface="Helvetica" charset="0"/>
              </a:rPr>
              <a:t>High and low sunspot activity repeats about every 11 years</a:t>
            </a:r>
          </a:p>
        </p:txBody>
      </p:sp>
      <p:pic>
        <p:nvPicPr>
          <p:cNvPr id="48133" name="Picture 4" descr="Samuel_Heinrich_Schwabe.jpg"/>
          <p:cNvPicPr>
            <a:picLocks noChangeAspect="1"/>
          </p:cNvPicPr>
          <p:nvPr/>
        </p:nvPicPr>
        <p:blipFill>
          <a:blip r:embed="rId4"/>
          <a:srcRect/>
          <a:stretch>
            <a:fillRect/>
          </a:stretch>
        </p:blipFill>
        <p:spPr bwMode="auto">
          <a:xfrm>
            <a:off x="457200" y="1447800"/>
            <a:ext cx="1722438" cy="2438400"/>
          </a:xfrm>
          <a:prstGeom prst="rect">
            <a:avLst/>
          </a:prstGeom>
          <a:noFill/>
          <a:ln w="9525">
            <a:noFill/>
            <a:miter lim="800000"/>
            <a:headEnd/>
            <a:tailEnd/>
          </a:ln>
        </p:spPr>
      </p:pic>
      <p:sp>
        <p:nvSpPr>
          <p:cNvPr id="48134" name="Rectangle 5"/>
          <p:cNvSpPr>
            <a:spLocks noChangeArrowheads="1"/>
          </p:cNvSpPr>
          <p:nvPr/>
        </p:nvSpPr>
        <p:spPr bwMode="auto">
          <a:xfrm>
            <a:off x="2514600" y="1524000"/>
            <a:ext cx="3810000" cy="830263"/>
          </a:xfrm>
          <a:prstGeom prst="rect">
            <a:avLst/>
          </a:prstGeom>
          <a:noFill/>
          <a:ln w="9525">
            <a:noFill/>
            <a:miter lim="800000"/>
            <a:headEnd/>
            <a:tailEnd/>
          </a:ln>
        </p:spPr>
        <p:txBody>
          <a:bodyPr>
            <a:prstTxWarp prst="textNoShape">
              <a:avLst/>
            </a:prstTxWarp>
            <a:spAutoFit/>
          </a:bodyPr>
          <a:lstStyle/>
          <a:p>
            <a:r>
              <a:rPr lang="en-US" b="1"/>
              <a:t>Samuel Heinrich Schwabe </a:t>
            </a:r>
          </a:p>
          <a:p>
            <a:r>
              <a:rPr lang="en-US" b="1"/>
              <a:t>(1789 – 1875)</a:t>
            </a:r>
            <a:endParaRPr lang="en-US"/>
          </a:p>
        </p:txBody>
      </p:sp>
      <p:pic>
        <p:nvPicPr>
          <p:cNvPr id="48135"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2"/>
          <p:cNvSpPr txBox="1">
            <a:spLocks noChangeArrowheads="1"/>
          </p:cNvSpPr>
          <p:nvPr/>
        </p:nvSpPr>
        <p:spPr bwMode="auto">
          <a:xfrm>
            <a:off x="1752600" y="152400"/>
            <a:ext cx="6019800" cy="838200"/>
          </a:xfrm>
          <a:prstGeom prst="rect">
            <a:avLst/>
          </a:prstGeom>
          <a:noFill/>
          <a:ln w="9525">
            <a:noFill/>
            <a:miter lim="800000"/>
            <a:headEnd/>
            <a:tailEnd/>
          </a:ln>
        </p:spPr>
        <p:txBody>
          <a:bodyPr anchor="ctr">
            <a:prstTxWarp prst="textNoShape">
              <a:avLst/>
            </a:prstTxWarp>
          </a:bodyPr>
          <a:lstStyle/>
          <a:p>
            <a:pPr algn="ctr"/>
            <a:r>
              <a:rPr lang="en-US" sz="2800" b="1">
                <a:solidFill>
                  <a:schemeClr val="tx2"/>
                </a:solidFill>
                <a:latin typeface="Helvetica" charset="0"/>
                <a:ea typeface="Helvetica" charset="0"/>
                <a:cs typeface="Helvetica" charset="0"/>
              </a:rPr>
              <a:t>Variation on Larger Time Scales</a:t>
            </a:r>
          </a:p>
        </p:txBody>
      </p:sp>
      <p:pic>
        <p:nvPicPr>
          <p:cNvPr id="50179" name="Picture 2" descr="Sunspot_Numbers.png"/>
          <p:cNvPicPr>
            <a:picLocks noChangeAspect="1"/>
          </p:cNvPicPr>
          <p:nvPr/>
        </p:nvPicPr>
        <p:blipFill>
          <a:blip r:embed="rId3"/>
          <a:srcRect/>
          <a:stretch>
            <a:fillRect/>
          </a:stretch>
        </p:blipFill>
        <p:spPr bwMode="auto">
          <a:xfrm>
            <a:off x="228600" y="1371600"/>
            <a:ext cx="8467725" cy="3598863"/>
          </a:xfrm>
          <a:prstGeom prst="rect">
            <a:avLst/>
          </a:prstGeom>
          <a:noFill/>
          <a:ln w="9525">
            <a:noFill/>
            <a:miter lim="800000"/>
            <a:headEnd/>
            <a:tailEnd/>
          </a:ln>
        </p:spPr>
      </p:pic>
      <p:sp>
        <p:nvSpPr>
          <p:cNvPr id="50180" name="TextBox 3"/>
          <p:cNvSpPr txBox="1">
            <a:spLocks noChangeArrowheads="1"/>
          </p:cNvSpPr>
          <p:nvPr/>
        </p:nvSpPr>
        <p:spPr bwMode="auto">
          <a:xfrm>
            <a:off x="152400" y="5616575"/>
            <a:ext cx="8839200" cy="400110"/>
          </a:xfrm>
          <a:prstGeom prst="rect">
            <a:avLst/>
          </a:prstGeom>
          <a:noFill/>
          <a:ln w="9525">
            <a:noFill/>
            <a:miter lim="800000"/>
            <a:headEnd/>
            <a:tailEnd/>
          </a:ln>
        </p:spPr>
        <p:txBody>
          <a:bodyPr>
            <a:prstTxWarp prst="textNoShape">
              <a:avLst/>
            </a:prstTxWarp>
            <a:spAutoFit/>
          </a:bodyPr>
          <a:lstStyle/>
          <a:p>
            <a:r>
              <a:rPr lang="en-US" sz="2000" dirty="0" smtClean="0">
                <a:latin typeface="Helvetica" charset="0"/>
              </a:rPr>
              <a:t>.  </a:t>
            </a:r>
            <a:endParaRPr lang="en-US" sz="2000" dirty="0">
              <a:latin typeface="Helvetica" charset="0"/>
            </a:endParaRPr>
          </a:p>
        </p:txBody>
      </p:sp>
      <p:pic>
        <p:nvPicPr>
          <p:cNvPr id="5018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667000" y="228600"/>
            <a:ext cx="4038600" cy="6858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Little Ice Age</a:t>
            </a:r>
          </a:p>
        </p:txBody>
      </p:sp>
      <p:pic>
        <p:nvPicPr>
          <p:cNvPr id="52227" name="Picture 2" descr="Hendrick_Avercamp_-_Winterlandschap_met_ijsvermaak.jpg"/>
          <p:cNvPicPr>
            <a:picLocks noChangeAspect="1"/>
          </p:cNvPicPr>
          <p:nvPr/>
        </p:nvPicPr>
        <p:blipFill>
          <a:blip r:embed="rId3"/>
          <a:srcRect/>
          <a:stretch>
            <a:fillRect/>
          </a:stretch>
        </p:blipFill>
        <p:spPr bwMode="auto">
          <a:xfrm>
            <a:off x="152400" y="4006850"/>
            <a:ext cx="4837113" cy="2774950"/>
          </a:xfrm>
          <a:prstGeom prst="rect">
            <a:avLst/>
          </a:prstGeom>
          <a:noFill/>
          <a:ln w="9525">
            <a:noFill/>
            <a:miter lim="800000"/>
            <a:headEnd/>
            <a:tailEnd/>
          </a:ln>
        </p:spPr>
      </p:pic>
      <p:sp>
        <p:nvSpPr>
          <p:cNvPr id="52228" name="TextBox 4"/>
          <p:cNvSpPr txBox="1">
            <a:spLocks noChangeArrowheads="1"/>
          </p:cNvSpPr>
          <p:nvPr/>
        </p:nvSpPr>
        <p:spPr bwMode="auto">
          <a:xfrm>
            <a:off x="5638800" y="4171950"/>
            <a:ext cx="3048000" cy="400050"/>
          </a:xfrm>
          <a:prstGeom prst="rect">
            <a:avLst/>
          </a:prstGeom>
          <a:noFill/>
          <a:ln w="9525">
            <a:noFill/>
            <a:miter lim="800000"/>
            <a:headEnd/>
            <a:tailEnd/>
          </a:ln>
        </p:spPr>
        <p:txBody>
          <a:bodyPr>
            <a:prstTxWarp prst="textNoShape">
              <a:avLst/>
            </a:prstTxWarp>
            <a:spAutoFit/>
          </a:bodyPr>
          <a:lstStyle/>
          <a:p>
            <a:r>
              <a:rPr lang="en-US" sz="2000">
                <a:latin typeface="Helvetica" charset="0"/>
              </a:rPr>
              <a:t>Pieter Brueghel the Elder</a:t>
            </a:r>
          </a:p>
        </p:txBody>
      </p:sp>
      <p:sp>
        <p:nvSpPr>
          <p:cNvPr id="52229" name="TextBox 5"/>
          <p:cNvSpPr txBox="1">
            <a:spLocks noChangeArrowheads="1"/>
          </p:cNvSpPr>
          <p:nvPr/>
        </p:nvSpPr>
        <p:spPr bwMode="auto">
          <a:xfrm>
            <a:off x="5029200" y="6305550"/>
            <a:ext cx="2403475" cy="400050"/>
          </a:xfrm>
          <a:prstGeom prst="rect">
            <a:avLst/>
          </a:prstGeom>
          <a:noFill/>
          <a:ln w="9525">
            <a:noFill/>
            <a:miter lim="800000"/>
            <a:headEnd/>
            <a:tailEnd/>
          </a:ln>
        </p:spPr>
        <p:txBody>
          <a:bodyPr wrap="none">
            <a:prstTxWarp prst="textNoShape">
              <a:avLst/>
            </a:prstTxWarp>
            <a:spAutoFit/>
          </a:bodyPr>
          <a:lstStyle/>
          <a:p>
            <a:r>
              <a:rPr lang="en-US" sz="2000">
                <a:latin typeface="Helvetica" charset="0"/>
              </a:rPr>
              <a:t>Hendrick Avercamp</a:t>
            </a:r>
          </a:p>
        </p:txBody>
      </p:sp>
      <p:pic>
        <p:nvPicPr>
          <p:cNvPr id="52230"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52231" name="Picture 2" descr="Sunspot_Numbers.png"/>
          <p:cNvPicPr>
            <a:picLocks noChangeAspect="1"/>
          </p:cNvPicPr>
          <p:nvPr/>
        </p:nvPicPr>
        <p:blipFill>
          <a:blip r:embed="rId5"/>
          <a:srcRect/>
          <a:stretch>
            <a:fillRect/>
          </a:stretch>
        </p:blipFill>
        <p:spPr bwMode="auto">
          <a:xfrm>
            <a:off x="307975" y="1676400"/>
            <a:ext cx="4483100" cy="1905000"/>
          </a:xfrm>
          <a:prstGeom prst="rect">
            <a:avLst/>
          </a:prstGeom>
          <a:noFill/>
          <a:ln w="9525">
            <a:noFill/>
            <a:miter lim="800000"/>
            <a:headEnd/>
            <a:tailEnd/>
          </a:ln>
        </p:spPr>
      </p:pic>
      <p:pic>
        <p:nvPicPr>
          <p:cNvPr id="52232" name="Picture 1" descr="Pieter_Bruegel_d._Ä._106b.jpg"/>
          <p:cNvPicPr>
            <a:picLocks noChangeAspect="1"/>
          </p:cNvPicPr>
          <p:nvPr/>
        </p:nvPicPr>
        <p:blipFill>
          <a:blip r:embed="rId6"/>
          <a:srcRect/>
          <a:stretch>
            <a:fillRect/>
          </a:stretch>
        </p:blipFill>
        <p:spPr bwMode="auto">
          <a:xfrm>
            <a:off x="5181600" y="1295400"/>
            <a:ext cx="358140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txBox="1">
            <a:spLocks noChangeArrowheads="1"/>
          </p:cNvSpPr>
          <p:nvPr/>
        </p:nvSpPr>
        <p:spPr bwMode="auto">
          <a:xfrm>
            <a:off x="1295400" y="152400"/>
            <a:ext cx="6781800" cy="838200"/>
          </a:xfrm>
          <a:prstGeom prst="rect">
            <a:avLst/>
          </a:prstGeom>
          <a:noFill/>
          <a:ln w="9525">
            <a:noFill/>
            <a:miter lim="800000"/>
            <a:headEnd/>
            <a:tailEnd/>
          </a:ln>
        </p:spPr>
        <p:txBody>
          <a:bodyPr anchor="ctr">
            <a:prstTxWarp prst="textNoShape">
              <a:avLst/>
            </a:prstTxWarp>
          </a:bodyPr>
          <a:lstStyle/>
          <a:p>
            <a:pPr algn="ctr"/>
            <a:r>
              <a:rPr lang="en-US" b="1" dirty="0" smtClean="0">
                <a:solidFill>
                  <a:schemeClr val="tx2"/>
                </a:solidFill>
                <a:latin typeface="Helvetica" charset="0"/>
                <a:ea typeface="Helvetica" charset="0"/>
                <a:cs typeface="Helvetica" charset="0"/>
              </a:rPr>
              <a:t>Solar Cycles are related to variation </a:t>
            </a:r>
          </a:p>
          <a:p>
            <a:pPr algn="ctr"/>
            <a:r>
              <a:rPr lang="en-US" b="1" dirty="0" smtClean="0">
                <a:solidFill>
                  <a:schemeClr val="tx2"/>
                </a:solidFill>
                <a:latin typeface="Helvetica" charset="0"/>
                <a:ea typeface="Helvetica" charset="0"/>
                <a:cs typeface="Helvetica" charset="0"/>
              </a:rPr>
              <a:t>of Solar global magnetic field </a:t>
            </a:r>
            <a:endParaRPr lang="en-US" b="1" dirty="0">
              <a:solidFill>
                <a:schemeClr val="tx2"/>
              </a:solidFill>
              <a:latin typeface="Helvetica" charset="0"/>
              <a:ea typeface="Helvetica" charset="0"/>
              <a:cs typeface="Helvetica" charset="0"/>
            </a:endParaRPr>
          </a:p>
        </p:txBody>
      </p:sp>
      <p:pic>
        <p:nvPicPr>
          <p:cNvPr id="5632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Hathaway_Cycle_24_Prediction.png"/>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447800" y="1219200"/>
            <a:ext cx="6858000" cy="2667000"/>
          </a:xfrm>
          <a:prstGeom prst="rect">
            <a:avLst/>
          </a:prstGeom>
        </p:spPr>
      </p:pic>
      <p:pic>
        <p:nvPicPr>
          <p:cNvPr id="3" name="Picture 2" descr="Synoptic-solmag.jpg"/>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3810000"/>
            <a:ext cx="8077200" cy="30480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2"/>
          <p:cNvSpPr txBox="1">
            <a:spLocks noChangeArrowheads="1"/>
          </p:cNvSpPr>
          <p:nvPr/>
        </p:nvSpPr>
        <p:spPr bwMode="auto">
          <a:xfrm>
            <a:off x="2286000" y="304800"/>
            <a:ext cx="4953000" cy="685800"/>
          </a:xfrm>
          <a:prstGeom prst="rect">
            <a:avLst/>
          </a:prstGeom>
          <a:noFill/>
          <a:ln w="9525">
            <a:noFill/>
            <a:miter lim="800000"/>
            <a:headEnd/>
            <a:tailEnd/>
          </a:ln>
        </p:spPr>
        <p:txBody>
          <a:bodyPr anchor="ctr">
            <a:prstTxWarp prst="textNoShape">
              <a:avLst/>
            </a:prstTxWarp>
          </a:bodyPr>
          <a:lstStyle/>
          <a:p>
            <a:pPr algn="ctr"/>
            <a:r>
              <a:rPr lang="en-US" sz="3200" b="1">
                <a:solidFill>
                  <a:schemeClr val="tx2"/>
                </a:solidFill>
                <a:latin typeface="Helvetica" charset="0"/>
                <a:ea typeface="Helvetica" charset="0"/>
                <a:cs typeface="Helvetica" charset="0"/>
              </a:rPr>
              <a:t>Current Solar Cycle 24</a:t>
            </a:r>
          </a:p>
        </p:txBody>
      </p:sp>
      <p:sp>
        <p:nvSpPr>
          <p:cNvPr id="54275" name="TextBox 3"/>
          <p:cNvSpPr txBox="1">
            <a:spLocks noChangeArrowheads="1"/>
          </p:cNvSpPr>
          <p:nvPr/>
        </p:nvSpPr>
        <p:spPr bwMode="auto">
          <a:xfrm>
            <a:off x="1676400" y="1371600"/>
            <a:ext cx="6172200" cy="461963"/>
          </a:xfrm>
          <a:prstGeom prst="rect">
            <a:avLst/>
          </a:prstGeom>
          <a:noFill/>
          <a:ln w="9525">
            <a:noFill/>
            <a:miter lim="800000"/>
            <a:headEnd/>
            <a:tailEnd/>
          </a:ln>
        </p:spPr>
        <p:txBody>
          <a:bodyPr>
            <a:prstTxWarp prst="textNoShape">
              <a:avLst/>
            </a:prstTxWarp>
            <a:spAutoFit/>
          </a:bodyPr>
          <a:lstStyle/>
          <a:p>
            <a:r>
              <a:rPr lang="en-US" dirty="0">
                <a:latin typeface="Helvetica" charset="0"/>
              </a:rPr>
              <a:t>4-th slowest growth from the minimum ever.</a:t>
            </a:r>
          </a:p>
        </p:txBody>
      </p:sp>
      <p:pic>
        <p:nvPicPr>
          <p:cNvPr id="54276"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Solar_cycle_24_sunspot_number_progression_and_prediction.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52600" y="2146299"/>
            <a:ext cx="5892800" cy="440620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438400" y="452438"/>
            <a:ext cx="4267200" cy="461962"/>
          </a:xfrm>
          <a:prstGeom prst="rect">
            <a:avLst/>
          </a:prstGeom>
          <a:noFill/>
          <a:ln w="9525">
            <a:noFill/>
            <a:miter lim="800000"/>
            <a:headEnd/>
            <a:tailEnd/>
          </a:ln>
        </p:spPr>
        <p:txBody>
          <a:bodyPr>
            <a:prstTxWarp prst="textNoShape">
              <a:avLst/>
            </a:prstTxWarp>
            <a:spAutoFit/>
          </a:bodyPr>
          <a:lstStyle/>
          <a:p>
            <a:r>
              <a:rPr lang="en-US" b="1">
                <a:latin typeface="Helvetica" charset="0"/>
                <a:ea typeface="Helvetica" charset="0"/>
                <a:cs typeface="Helvetica" charset="0"/>
              </a:rPr>
              <a:t>Sun - Space Weather Driver</a:t>
            </a: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1508" name="Picture 5" descr="sun.jpg"/>
          <p:cNvPicPr>
            <a:picLocks noChangeAspect="1"/>
          </p:cNvPicPr>
          <p:nvPr/>
        </p:nvPicPr>
        <p:blipFill>
          <a:blip r:embed="rId4"/>
          <a:srcRect/>
          <a:stretch>
            <a:fillRect/>
          </a:stretch>
        </p:blipFill>
        <p:spPr bwMode="auto">
          <a:xfrm>
            <a:off x="1905000" y="1295400"/>
            <a:ext cx="5257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209800" y="381000"/>
            <a:ext cx="51054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Wind, </a:t>
            </a:r>
            <a:r>
              <a:rPr lang="en-US" sz="2800" b="1" dirty="0" err="1" smtClean="0">
                <a:latin typeface="Helvetica" charset="0"/>
                <a:ea typeface="Helvetica" charset="0"/>
                <a:cs typeface="Helvetica" charset="0"/>
              </a:rPr>
              <a:t>Heliosphere</a:t>
            </a:r>
            <a:endParaRPr lang="en-US" sz="2800" b="1" dirty="0">
              <a:latin typeface="Helvetica" charset="0"/>
              <a:ea typeface="Helvetica" charset="0"/>
              <a:cs typeface="Helvetica" charset="0"/>
            </a:endParaRPr>
          </a:p>
        </p:txBody>
      </p:sp>
      <p:pic>
        <p:nvPicPr>
          <p:cNvPr id="2355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3556" name="Picture 5" descr="HelioMain.jpg"/>
          <p:cNvPicPr>
            <a:picLocks noChangeAspect="1"/>
          </p:cNvPicPr>
          <p:nvPr/>
        </p:nvPicPr>
        <p:blipFill>
          <a:blip r:embed="rId4"/>
          <a:srcRect/>
          <a:stretch>
            <a:fillRect/>
          </a:stretch>
        </p:blipFill>
        <p:spPr bwMode="auto">
          <a:xfrm>
            <a:off x="1828800" y="2057400"/>
            <a:ext cx="5572765" cy="4419600"/>
          </a:xfrm>
          <a:prstGeom prst="rect">
            <a:avLst/>
          </a:prstGeom>
          <a:noFill/>
          <a:ln w="9525">
            <a:noFill/>
            <a:miter lim="800000"/>
            <a:headEnd/>
            <a:tailEnd/>
          </a:ln>
        </p:spPr>
      </p:pic>
      <p:sp>
        <p:nvSpPr>
          <p:cNvPr id="23558" name="Rectangle 3"/>
          <p:cNvSpPr txBox="1">
            <a:spLocks noChangeArrowheads="1"/>
          </p:cNvSpPr>
          <p:nvPr/>
        </p:nvSpPr>
        <p:spPr bwMode="auto">
          <a:xfrm>
            <a:off x="304800" y="1447800"/>
            <a:ext cx="4648200" cy="381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Solar Wind – Reaches the Earth in 4-5 days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2895600" y="381000"/>
            <a:ext cx="44196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Wind Model</a:t>
            </a:r>
            <a:endParaRPr lang="en-US" sz="2800" b="1" dirty="0">
              <a:latin typeface="Helvetica" charset="0"/>
              <a:ea typeface="Helvetica" charset="0"/>
              <a:cs typeface="Helvetica" charset="0"/>
            </a:endParaRPr>
          </a:p>
        </p:txBody>
      </p:sp>
      <p:pic>
        <p:nvPicPr>
          <p:cNvPr id="2355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8" name="Picture 7" descr="Untitled.tiff"/>
          <p:cNvPicPr>
            <a:picLocks noChangeAspect="1"/>
          </p:cNvPicPr>
          <p:nvPr/>
        </p:nvPicPr>
        <p:blipFill>
          <a:blip r:embed="rId4"/>
          <a:stretch>
            <a:fillRect/>
          </a:stretch>
        </p:blipFill>
        <p:spPr>
          <a:xfrm>
            <a:off x="2286000" y="1905000"/>
            <a:ext cx="4724400" cy="4651396"/>
          </a:xfrm>
          <a:prstGeom prst="rect">
            <a:avLst/>
          </a:prstGeom>
        </p:spPr>
      </p:pic>
      <p:sp>
        <p:nvSpPr>
          <p:cNvPr id="7" name="Rectangle 3"/>
          <p:cNvSpPr txBox="1">
            <a:spLocks noChangeArrowheads="1"/>
          </p:cNvSpPr>
          <p:nvPr/>
        </p:nvSpPr>
        <p:spPr bwMode="auto">
          <a:xfrm>
            <a:off x="3276600" y="1219200"/>
            <a:ext cx="2895600" cy="381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smtClean="0">
                <a:latin typeface="Helvetica" charset="0"/>
              </a:rPr>
              <a:t>Sun like a rotating hose</a:t>
            </a:r>
            <a:endParaRPr lang="en-US" sz="1800" dirty="0">
              <a:latin typeface="Helvetica"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914400" y="1944469"/>
            <a:ext cx="1762735" cy="646331"/>
          </a:xfrm>
          <a:prstGeom prst="rect">
            <a:avLst/>
          </a:prstGeom>
          <a:noFill/>
        </p:spPr>
        <p:txBody>
          <a:bodyPr wrap="none" rtlCol="0">
            <a:spAutoFit/>
          </a:bodyPr>
          <a:lstStyle/>
          <a:p>
            <a:r>
              <a:rPr lang="en-US" sz="1800" dirty="0" smtClean="0">
                <a:latin typeface="Helvetica"/>
                <a:cs typeface="Helvetica"/>
              </a:rPr>
              <a:t>2012 July 12 </a:t>
            </a:r>
          </a:p>
          <a:p>
            <a:r>
              <a:rPr lang="en-US" sz="1800" dirty="0" smtClean="0">
                <a:latin typeface="Helvetica"/>
                <a:cs typeface="Helvetica"/>
              </a:rPr>
              <a:t>X1.4 class flare</a:t>
            </a:r>
            <a:endParaRPr lang="en-US" sz="1800" dirty="0">
              <a:latin typeface="Helvetica"/>
              <a:cs typeface="Helvetica"/>
            </a:endParaRPr>
          </a:p>
        </p:txBody>
      </p:sp>
      <p:sp>
        <p:nvSpPr>
          <p:cNvPr id="10"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a:t>
            </a:r>
            <a:endParaRPr lang="en-US" sz="2800" b="1" dirty="0">
              <a:latin typeface="Helvetica" charset="0"/>
              <a:ea typeface="Helvetica" charset="0"/>
              <a:cs typeface="Helvetica" charset="0"/>
            </a:endParaRPr>
          </a:p>
        </p:txBody>
      </p:sp>
      <p:pic>
        <p:nvPicPr>
          <p:cNvPr id="9" name="Picture 8" descr="Untitled.tiff"/>
          <p:cNvPicPr>
            <a:picLocks noChangeAspect="1"/>
          </p:cNvPicPr>
          <p:nvPr/>
        </p:nvPicPr>
        <p:blipFill>
          <a:blip r:embed="rId3"/>
          <a:stretch>
            <a:fillRect/>
          </a:stretch>
        </p:blipFill>
        <p:spPr>
          <a:xfrm>
            <a:off x="76200" y="3886200"/>
            <a:ext cx="3163108" cy="2819400"/>
          </a:xfrm>
          <a:prstGeom prst="rect">
            <a:avLst/>
          </a:prstGeom>
        </p:spPr>
      </p:pic>
      <p:sp>
        <p:nvSpPr>
          <p:cNvPr id="12" name="TextBox 11"/>
          <p:cNvSpPr txBox="1"/>
          <p:nvPr/>
        </p:nvSpPr>
        <p:spPr>
          <a:xfrm>
            <a:off x="2247337" y="4186535"/>
            <a:ext cx="876863" cy="461665"/>
          </a:xfrm>
          <a:prstGeom prst="rect">
            <a:avLst/>
          </a:prstGeom>
          <a:noFill/>
        </p:spPr>
        <p:txBody>
          <a:bodyPr wrap="none" rtlCol="0">
            <a:spAutoFit/>
          </a:bodyPr>
          <a:lstStyle/>
          <a:p>
            <a:r>
              <a:rPr lang="en-US" dirty="0" smtClean="0">
                <a:solidFill>
                  <a:srgbClr val="FFFF00"/>
                </a:solidFill>
              </a:rPr>
              <a:t>X ray</a:t>
            </a:r>
            <a:endParaRPr lang="en-US" dirty="0">
              <a:solidFill>
                <a:srgbClr val="FFFF00"/>
              </a:solidFill>
            </a:endParaRPr>
          </a:p>
        </p:txBody>
      </p:sp>
      <p:pic>
        <p:nvPicPr>
          <p:cNvPr id="13" name="Picture 12" descr="Untitled.tiff"/>
          <p:cNvPicPr>
            <a:picLocks noChangeAspect="1"/>
          </p:cNvPicPr>
          <p:nvPr/>
        </p:nvPicPr>
        <p:blipFill>
          <a:blip r:embed="rId4"/>
          <a:stretch>
            <a:fillRect/>
          </a:stretch>
        </p:blipFill>
        <p:spPr>
          <a:xfrm>
            <a:off x="3276600" y="3962400"/>
            <a:ext cx="2895600" cy="2819400"/>
          </a:xfrm>
          <a:prstGeom prst="rect">
            <a:avLst/>
          </a:prstGeom>
        </p:spPr>
      </p:pic>
      <p:sp>
        <p:nvSpPr>
          <p:cNvPr id="14" name="TextBox 13"/>
          <p:cNvSpPr txBox="1"/>
          <p:nvPr/>
        </p:nvSpPr>
        <p:spPr>
          <a:xfrm>
            <a:off x="49739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5" name="Picture 14" descr="Untitled.tiff"/>
          <p:cNvPicPr>
            <a:picLocks noChangeAspect="1"/>
          </p:cNvPicPr>
          <p:nvPr/>
        </p:nvPicPr>
        <p:blipFill>
          <a:blip r:embed="rId5"/>
          <a:stretch>
            <a:fillRect/>
          </a:stretch>
        </p:blipFill>
        <p:spPr>
          <a:xfrm>
            <a:off x="6248400" y="3810000"/>
            <a:ext cx="2899258" cy="2946400"/>
          </a:xfrm>
          <a:prstGeom prst="rect">
            <a:avLst/>
          </a:prstGeom>
        </p:spPr>
      </p:pic>
      <p:sp>
        <p:nvSpPr>
          <p:cNvPr id="16" name="TextBox 15"/>
          <p:cNvSpPr txBox="1"/>
          <p:nvPr/>
        </p:nvSpPr>
        <p:spPr>
          <a:xfrm>
            <a:off x="80981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7" name="Picture 16" descr="Untitled.tiff"/>
          <p:cNvPicPr>
            <a:picLocks noChangeAspect="1"/>
          </p:cNvPicPr>
          <p:nvPr/>
        </p:nvPicPr>
        <p:blipFill>
          <a:blip r:embed="rId6"/>
          <a:stretch>
            <a:fillRect/>
          </a:stretch>
        </p:blipFill>
        <p:spPr>
          <a:xfrm>
            <a:off x="3524250" y="1143001"/>
            <a:ext cx="5467350" cy="2819400"/>
          </a:xfrm>
          <a:prstGeom prst="rect">
            <a:avLst/>
          </a:prstGeom>
        </p:spPr>
      </p:pic>
      <p:pic>
        <p:nvPicPr>
          <p:cNvPr id="11"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Coronal Mass Ejection</a:t>
            </a:r>
            <a:endParaRPr lang="en-US" sz="2800" b="1" dirty="0">
              <a:solidFill>
                <a:schemeClr val="tx2"/>
              </a:solidFill>
              <a:latin typeface="Helvetica" charset="0"/>
              <a:ea typeface="Helvetica" charset="0"/>
              <a:cs typeface="Helvetica" charset="0"/>
            </a:endParaRPr>
          </a:p>
        </p:txBody>
      </p:sp>
      <p:pic>
        <p:nvPicPr>
          <p:cNvPr id="41988"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5" name="Rectangle 3"/>
          <p:cNvSpPr txBox="1">
            <a:spLocks noChangeArrowheads="1"/>
          </p:cNvSpPr>
          <p:nvPr/>
        </p:nvSpPr>
        <p:spPr bwMode="auto">
          <a:xfrm>
            <a:off x="304800" y="1371600"/>
            <a:ext cx="6858000" cy="7620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1800" dirty="0">
                <a:latin typeface="Helvetica" charset="0"/>
              </a:rPr>
              <a:t>Coronal Mass Ejection –</a:t>
            </a:r>
            <a:r>
              <a:rPr lang="en-US" sz="1800" dirty="0" smtClean="0">
                <a:latin typeface="Helvetica" charset="0"/>
              </a:rPr>
              <a:t> Reaches </a:t>
            </a:r>
            <a:r>
              <a:rPr lang="en-US" sz="1800" dirty="0">
                <a:latin typeface="Helvetica" charset="0"/>
              </a:rPr>
              <a:t>the Earth in 1-3 days</a:t>
            </a:r>
          </a:p>
        </p:txBody>
      </p:sp>
      <p:pic>
        <p:nvPicPr>
          <p:cNvPr id="7" name="2012_04_16_17_00_32_2012_04_16_20_00_32_AIA_304-hqZOOM.mp4">
            <a:hlinkClick r:id="" action="ppaction://media"/>
          </p:cNvPr>
          <p:cNvPicPr/>
          <p:nvPr>
            <a:videoFile r:link="rId1"/>
          </p:nvPr>
        </p:nvPicPr>
        <p:blipFill>
          <a:blip r:embed="rId5"/>
          <a:stretch>
            <a:fillRect/>
          </a:stretch>
        </p:blipFill>
        <p:spPr>
          <a:xfrm>
            <a:off x="381000" y="1828800"/>
            <a:ext cx="7239000" cy="47468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2743200" y="381000"/>
            <a:ext cx="4800600" cy="523220"/>
          </a:xfrm>
          <a:prstGeom prst="rect">
            <a:avLst/>
          </a:prstGeom>
          <a:noFill/>
          <a:ln w="9525">
            <a:noFill/>
            <a:miter lim="800000"/>
            <a:headEnd/>
            <a:tailEnd/>
          </a:ln>
        </p:spPr>
        <p:txBody>
          <a:bodyPr wrap="square">
            <a:prstTxWarp prst="textNoShape">
              <a:avLst/>
            </a:prstTxWarp>
            <a:spAutoFit/>
          </a:bodyPr>
          <a:lstStyle/>
          <a:p>
            <a:r>
              <a:rPr lang="en-US" sz="2800" b="1" dirty="0">
                <a:latin typeface="Helvetica" charset="0"/>
                <a:ea typeface="Helvetica" charset="0"/>
                <a:cs typeface="Helvetica" charset="0"/>
              </a:rPr>
              <a:t>Earth Is a Giant  Magnet </a:t>
            </a:r>
          </a:p>
        </p:txBody>
      </p:sp>
      <p:pic>
        <p:nvPicPr>
          <p:cNvPr id="25603"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5604" name="Picture 6" descr="Geodynamo_Between_Reversals.gif"/>
          <p:cNvPicPr>
            <a:picLocks noChangeAspect="1"/>
          </p:cNvPicPr>
          <p:nvPr/>
        </p:nvPicPr>
        <p:blipFill>
          <a:blip r:embed="rId4"/>
          <a:srcRect/>
          <a:stretch>
            <a:fillRect/>
          </a:stretch>
        </p:blipFill>
        <p:spPr bwMode="auto">
          <a:xfrm>
            <a:off x="6248400" y="3276600"/>
            <a:ext cx="2286000" cy="2509838"/>
          </a:xfrm>
          <a:prstGeom prst="rect">
            <a:avLst/>
          </a:prstGeom>
          <a:noFill/>
          <a:ln w="9525">
            <a:noFill/>
            <a:miter lim="800000"/>
            <a:headEnd/>
            <a:tailEnd/>
          </a:ln>
        </p:spPr>
      </p:pic>
      <p:pic>
        <p:nvPicPr>
          <p:cNvPr id="25605" name="Picture 7" descr="dipole.tiff"/>
          <p:cNvPicPr>
            <a:picLocks noChangeAspect="1"/>
          </p:cNvPicPr>
          <p:nvPr/>
        </p:nvPicPr>
        <p:blipFill>
          <a:blip r:embed="rId5"/>
          <a:srcRect/>
          <a:stretch>
            <a:fillRect/>
          </a:stretch>
        </p:blipFill>
        <p:spPr bwMode="auto">
          <a:xfrm rot="5400000">
            <a:off x="3197225" y="3654425"/>
            <a:ext cx="2673350" cy="1752600"/>
          </a:xfrm>
          <a:prstGeom prst="rect">
            <a:avLst/>
          </a:prstGeom>
          <a:noFill/>
          <a:ln w="9525">
            <a:noFill/>
            <a:miter lim="800000"/>
            <a:headEnd/>
            <a:tailEnd/>
          </a:ln>
        </p:spPr>
      </p:pic>
      <p:pic>
        <p:nvPicPr>
          <p:cNvPr id="25606" name="Picture 6" descr="220px-William_Gilbert.jpg"/>
          <p:cNvPicPr>
            <a:picLocks noChangeAspect="1"/>
          </p:cNvPicPr>
          <p:nvPr/>
        </p:nvPicPr>
        <p:blipFill>
          <a:blip r:embed="rId6"/>
          <a:srcRect/>
          <a:stretch>
            <a:fillRect/>
          </a:stretch>
        </p:blipFill>
        <p:spPr bwMode="auto">
          <a:xfrm>
            <a:off x="228600" y="1738313"/>
            <a:ext cx="2667000" cy="3394075"/>
          </a:xfrm>
          <a:prstGeom prst="rect">
            <a:avLst/>
          </a:prstGeom>
          <a:noFill/>
          <a:ln w="9525">
            <a:noFill/>
            <a:miter lim="800000"/>
            <a:headEnd/>
            <a:tailEnd/>
          </a:ln>
        </p:spPr>
      </p:pic>
      <p:sp>
        <p:nvSpPr>
          <p:cNvPr id="25607" name="Rectangle 5"/>
          <p:cNvSpPr>
            <a:spLocks noChangeArrowheads="1"/>
          </p:cNvSpPr>
          <p:nvPr/>
        </p:nvSpPr>
        <p:spPr bwMode="auto">
          <a:xfrm>
            <a:off x="3124200" y="1600200"/>
            <a:ext cx="4267200" cy="461963"/>
          </a:xfrm>
          <a:prstGeom prst="rect">
            <a:avLst/>
          </a:prstGeom>
          <a:noFill/>
          <a:ln w="9525">
            <a:noFill/>
            <a:miter lim="800000"/>
            <a:headEnd/>
            <a:tailEnd/>
          </a:ln>
        </p:spPr>
        <p:txBody>
          <a:bodyPr>
            <a:prstTxWarp prst="textNoShape">
              <a:avLst/>
            </a:prstTxWarp>
            <a:spAutoFit/>
          </a:bodyPr>
          <a:lstStyle/>
          <a:p>
            <a:r>
              <a:rPr lang="en-US" b="1"/>
              <a:t>William Gilbert (1544 – 1603)</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752600" y="376238"/>
            <a:ext cx="6248400" cy="523220"/>
          </a:xfrm>
          <a:prstGeom prst="rect">
            <a:avLst/>
          </a:prstGeom>
          <a:noFill/>
          <a:ln w="9525">
            <a:noFill/>
            <a:miter lim="800000"/>
            <a:headEnd/>
            <a:tailEnd/>
          </a:ln>
        </p:spPr>
        <p:txBody>
          <a:bodyPr wrap="square">
            <a:prstTxWarp prst="textNoShape">
              <a:avLst/>
            </a:prstTxWarp>
            <a:spAutoFit/>
          </a:bodyPr>
          <a:lstStyle/>
          <a:p>
            <a:r>
              <a:rPr lang="en-US" sz="2800" b="1" dirty="0">
                <a:latin typeface="Helvetica" charset="0"/>
                <a:ea typeface="Helvetica" charset="0"/>
                <a:cs typeface="Helvetica" charset="0"/>
              </a:rPr>
              <a:t>Earth’s Magnetic Field – Our Shield</a:t>
            </a:r>
          </a:p>
        </p:txBody>
      </p:sp>
      <p:pic>
        <p:nvPicPr>
          <p:cNvPr id="27651" name="Picture 7" descr="SW.png"/>
          <p:cNvPicPr>
            <a:picLocks noChangeAspect="1"/>
          </p:cNvPicPr>
          <p:nvPr/>
        </p:nvPicPr>
        <p:blipFill>
          <a:blip r:embed="rId3"/>
          <a:srcRect/>
          <a:stretch>
            <a:fillRect/>
          </a:stretch>
        </p:blipFill>
        <p:spPr bwMode="auto">
          <a:xfrm>
            <a:off x="76200" y="1217613"/>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699419"/>
            <a:ext cx="1065212" cy="69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22611</TotalTime>
  <Words>3905</Words>
  <Application>Microsoft Macintosh PowerPoint</Application>
  <PresentationFormat>On-screen Show (4:3)</PresentationFormat>
  <Paragraphs>236</Paragraphs>
  <Slides>25</Slides>
  <Notes>25</Notes>
  <HiddenSlides>0</HiddenSlides>
  <MMClips>3</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Default Design</vt:lpstr>
      <vt:lpstr>Slide 1</vt:lpstr>
      <vt:lpstr>Slide 2</vt:lpstr>
      <vt:lpstr>Slide 3</vt:lpstr>
      <vt:lpstr>Slide 4</vt:lpstr>
      <vt:lpstr>Slide 5</vt:lpstr>
      <vt:lpstr>Slide 6</vt:lpstr>
      <vt:lpstr>Slide 7</vt:lpstr>
      <vt:lpstr>Slide 8</vt:lpstr>
      <vt:lpstr>Slide 9</vt:lpstr>
      <vt:lpstr>Structure of the Sun</vt:lpstr>
      <vt:lpstr>Photosphere</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NASA</Company>
  <LinksUpToDate>false</LinksUpToDate>
  <SharedDoc>false</SharedDoc>
  <HyperlinksChanged>false</HyperlinksChanged>
  <AppVersion>12.0001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Anna Chulaki</cp:lastModifiedBy>
  <cp:revision>2379</cp:revision>
  <cp:lastPrinted>2014-05-27T18:56:25Z</cp:lastPrinted>
  <dcterms:created xsi:type="dcterms:W3CDTF">2015-05-28T22:04:07Z</dcterms:created>
  <dcterms:modified xsi:type="dcterms:W3CDTF">2015-05-28T22:04:09Z</dcterms:modified>
</cp:coreProperties>
</file>