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685" r:id="rId2"/>
    <p:sldId id="703" r:id="rId3"/>
    <p:sldId id="623" r:id="rId4"/>
    <p:sldId id="701" r:id="rId5"/>
    <p:sldId id="704" r:id="rId6"/>
    <p:sldId id="669" r:id="rId7"/>
    <p:sldId id="706" r:id="rId8"/>
    <p:sldId id="677" r:id="rId9"/>
    <p:sldId id="697" r:id="rId10"/>
    <p:sldId id="698" r:id="rId11"/>
    <p:sldId id="699" r:id="rId12"/>
    <p:sldId id="676" r:id="rId13"/>
    <p:sldId id="700" r:id="rId14"/>
    <p:sldId id="692" r:id="rId15"/>
    <p:sldId id="702" r:id="rId16"/>
    <p:sldId id="681" r:id="rId17"/>
    <p:sldId id="694" r:id="rId18"/>
    <p:sldId id="695" r:id="rId19"/>
    <p:sldId id="683" r:id="rId20"/>
    <p:sldId id="696" r:id="rId21"/>
    <p:sldId id="714" r:id="rId22"/>
    <p:sldId id="715" r:id="rId23"/>
    <p:sldId id="693" r:id="rId24"/>
    <p:sldId id="686" r:id="rId25"/>
    <p:sldId id="688" r:id="rId26"/>
    <p:sldId id="687" r:id="rId27"/>
    <p:sldId id="690" r:id="rId28"/>
    <p:sldId id="689" r:id="rId29"/>
    <p:sldId id="655" r:id="rId30"/>
    <p:sldId id="617" r:id="rId31"/>
    <p:sldId id="616" r:id="rId32"/>
    <p:sldId id="624" r:id="rId33"/>
    <p:sldId id="674" r:id="rId34"/>
    <p:sldId id="672" r:id="rId35"/>
    <p:sldId id="713" r:id="rId36"/>
    <p:sldId id="712" r:id="rId37"/>
    <p:sldId id="684" r:id="rId38"/>
    <p:sldId id="678" r:id="rId39"/>
    <p:sldId id="705" r:id="rId4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DAEA"/>
    <a:srgbClr val="4FE870"/>
    <a:srgbClr val="FF7C12"/>
    <a:srgbClr val="82074F"/>
    <a:srgbClr val="CCFFFF"/>
    <a:srgbClr val="0000FF"/>
    <a:srgbClr val="FFFF66"/>
    <a:srgbClr val="E6E6E6"/>
    <a:srgbClr val="CC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9" autoAdjust="0"/>
    <p:restoredTop sz="94660"/>
  </p:normalViewPr>
  <p:slideViewPr>
    <p:cSldViewPr>
      <p:cViewPr>
        <p:scale>
          <a:sx n="100" d="100"/>
          <a:sy n="100" d="100"/>
        </p:scale>
        <p:origin x="-1048"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3304" y="-1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B39852E2-7133-4844-8FFC-29B2F0EC4B3E}" type="slidenum">
              <a:rPr lang="en-US"/>
              <a:pPr>
                <a:defRPr/>
              </a:pPr>
              <a:t>‹#›</a:t>
            </a:fld>
            <a:endParaRPr lang="en-US"/>
          </a:p>
        </p:txBody>
      </p:sp>
    </p:spTree>
    <p:extLst>
      <p:ext uri="{BB962C8B-B14F-4D97-AF65-F5344CB8AC3E}">
        <p14:creationId xmlns:p14="http://schemas.microsoft.com/office/powerpoint/2010/main" val="24378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6393886B-CBAF-EA4F-A93B-238C810FE7CA}" type="slidenum">
              <a:rPr lang="en-US"/>
              <a:pPr>
                <a:defRPr/>
              </a:pPr>
              <a:t>‹#›</a:t>
            </a:fld>
            <a:endParaRPr lang="en-US"/>
          </a:p>
        </p:txBody>
      </p:sp>
    </p:spTree>
    <p:extLst>
      <p:ext uri="{BB962C8B-B14F-4D97-AF65-F5344CB8AC3E}">
        <p14:creationId xmlns:p14="http://schemas.microsoft.com/office/powerpoint/2010/main" val="2609246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solarmonitor.org/region.php?date=20120927&amp;region=11577"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www.solarmonitor.org/region.php?date=20120927&amp;region=11577"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latin typeface="+mn-lt"/>
              </a:rPr>
              <a:t>LOOK FOR AN SVS MOVIE! </a:t>
            </a:r>
          </a:p>
        </p:txBody>
      </p:sp>
      <p:sp>
        <p:nvSpPr>
          <p:cNvPr id="4" name="Slide Number Placeholder 3"/>
          <p:cNvSpPr>
            <a:spLocks noGrp="1"/>
          </p:cNvSpPr>
          <p:nvPr>
            <p:ph type="sldNum" sz="quarter" idx="10"/>
          </p:nvPr>
        </p:nvSpPr>
        <p:spPr/>
        <p:txBody>
          <a:bodyPr/>
          <a:lstStyle/>
          <a:p>
            <a:fld id="{6BD04903-0FF9-A541-A9C4-3EF2FF2B908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r>
              <a:rPr lang="en-US" baseline="0" dirty="0" err="1" smtClean="0"/>
              <a:t>Sandro</a:t>
            </a:r>
            <a:r>
              <a:rPr lang="en-US" baseline="0" dirty="0" smtClean="0"/>
              <a:t> said how </a:t>
            </a:r>
            <a:r>
              <a:rPr lang="en-US" baseline="0" dirty="0" err="1" smtClean="0"/>
              <a:t>CMEs</a:t>
            </a:r>
            <a:r>
              <a:rPr lang="en-US" baseline="0" dirty="0" smtClean="0"/>
              <a:t> can be greater than 100 in width, so it is possible for the same SEP event to be seen at multiple locations.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Converting between the two is</a:t>
            </a:r>
            <a:r>
              <a:rPr lang="en-US" baseline="0" dirty="0" smtClean="0"/>
              <a:t> important to know in order to quantify the relative strengths.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way that we “see” </a:t>
            </a:r>
            <a:r>
              <a:rPr lang="en-US" baseline="0" dirty="0" err="1" smtClean="0"/>
              <a:t>SEPs</a:t>
            </a:r>
            <a:r>
              <a:rPr lang="en-US" baseline="0" dirty="0" smtClean="0"/>
              <a:t> are in images, for example, </a:t>
            </a:r>
            <a:r>
              <a:rPr lang="en-US" baseline="0" dirty="0" err="1" smtClean="0"/>
              <a:t>coorngraphs</a:t>
            </a:r>
            <a:r>
              <a:rPr lang="en-US" baseline="0" dirty="0" smtClean="0"/>
              <a:t>. Here you can see the ‘snow’ of particles hitting the detector.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is an example</a:t>
            </a:r>
            <a:r>
              <a:rPr lang="en-US" baseline="0" dirty="0" smtClean="0"/>
              <a:t> of an event where the 10 </a:t>
            </a:r>
            <a:r>
              <a:rPr lang="en-US" baseline="0" dirty="0" err="1" smtClean="0"/>
              <a:t>MeV</a:t>
            </a:r>
            <a:r>
              <a:rPr lang="en-US" baseline="0" dirty="0" smtClean="0"/>
              <a:t> limit was met, but not the 100 </a:t>
            </a:r>
            <a:r>
              <a:rPr lang="en-US" baseline="0" dirty="0" err="1" smtClean="0"/>
              <a:t>MeV</a:t>
            </a: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SOHO: &gt; 15.8 </a:t>
            </a:r>
            <a:r>
              <a:rPr lang="en-US" dirty="0" err="1" smtClean="0"/>
              <a:t>MeV</a:t>
            </a:r>
            <a:r>
              <a:rPr lang="en-US" dirty="0" smtClean="0"/>
              <a:t> proton channels 0.1 </a:t>
            </a:r>
            <a:r>
              <a:rPr lang="en-US" dirty="0" err="1" smtClean="0"/>
              <a:t>pfu/MeV</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Fluence</a:t>
            </a:r>
            <a:r>
              <a:rPr lang="en-US" dirty="0" smtClean="0"/>
              <a:t> is also important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http://iswa.gsfc.nasa.gov/wiki/index.php/SOHO/Costep_Proton_Flux_-_Forecast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20120927_2336 2012/09/27 23:36:00 00:34:00 23:57:00 C3.7 </a:t>
            </a:r>
            <a:r>
              <a:rPr lang="nl-NL" dirty="0" smtClean="0">
                <a:solidFill>
                  <a:schemeClr val="tx1"/>
                </a:solidFill>
                <a:hlinkClick r:id="rId3"/>
              </a:rPr>
              <a:t>N09W32</a:t>
            </a:r>
            <a:r>
              <a:rPr lang="nl-NL" dirty="0" smtClean="0">
                <a:solidFill>
                  <a:schemeClr val="tx1"/>
                </a:solidFill>
              </a:rPr>
              <a:t> </a:t>
            </a:r>
            <a:r>
              <a:rPr lang="nl-NL" dirty="0" smtClean="0">
                <a:solidFill>
                  <a:srgbClr val="FF0000"/>
                </a:solidFill>
              </a:rPr>
              <a:t>(</a:t>
            </a:r>
            <a:r>
              <a:rPr lang="nl-NL" dirty="0" smtClean="0"/>
              <a:t> 1577 )  LDE </a:t>
            </a:r>
            <a:r>
              <a:rPr lang="nl-NL" dirty="0" err="1" smtClean="0"/>
              <a:t>longduration</a:t>
            </a:r>
            <a:r>
              <a:rPr lang="nl-NL" baseline="0" dirty="0" smtClean="0"/>
              <a:t> event   N09W32</a:t>
            </a:r>
          </a:p>
          <a:p>
            <a:endParaRPr lang="nl-NL" baseline="0" dirty="0" smtClean="0"/>
          </a:p>
          <a:p>
            <a:r>
              <a:rPr lang="nl-NL" baseline="0" dirty="0" smtClean="0"/>
              <a:t>Earth-</a:t>
            </a:r>
            <a:r>
              <a:rPr lang="nl-NL" baseline="0" dirty="0" err="1" smtClean="0"/>
              <a:t>directed</a:t>
            </a:r>
            <a:r>
              <a:rPr lang="nl-NL" baseline="0" dirty="0" smtClean="0"/>
              <a:t>. </a:t>
            </a:r>
            <a:r>
              <a:rPr lang="nl-NL" baseline="0" dirty="0" err="1" smtClean="0"/>
              <a:t>Hemispheric</a:t>
            </a:r>
            <a:r>
              <a:rPr lang="nl-NL" baseline="0" dirty="0" smtClean="0"/>
              <a:t> wave, </a:t>
            </a:r>
            <a:r>
              <a:rPr lang="nl-NL" baseline="0" dirty="0" err="1" smtClean="0"/>
              <a:t>asymmetric</a:t>
            </a:r>
            <a:r>
              <a:rPr lang="nl-NL" baseline="0" dirty="0" smtClean="0"/>
              <a:t> halo</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22</a:t>
            </a:fld>
            <a:endParaRPr lang="en-US"/>
          </a:p>
        </p:txBody>
      </p:sp>
    </p:spTree>
    <p:extLst>
      <p:ext uri="{BB962C8B-B14F-4D97-AF65-F5344CB8AC3E}">
        <p14:creationId xmlns:p14="http://schemas.microsoft.com/office/powerpoint/2010/main" val="1224183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speaking about one specific</a:t>
            </a:r>
            <a:r>
              <a:rPr lang="en-US" baseline="0" dirty="0" smtClean="0"/>
              <a:t> location in the </a:t>
            </a:r>
            <a:r>
              <a:rPr lang="en-US" baseline="0" dirty="0" err="1" smtClean="0"/>
              <a:t>heliosphere</a:t>
            </a:r>
            <a:r>
              <a:rPr lang="en-US" baseline="0" dirty="0" smtClean="0"/>
              <a:t>, for example, just at the Earth, then d</a:t>
            </a:r>
            <a:r>
              <a:rPr lang="en-US" dirty="0" smtClean="0"/>
              <a:t>uring solar minimum, there can be only a few or even none</a:t>
            </a:r>
            <a:r>
              <a:rPr lang="en-US" baseline="0" dirty="0" smtClean="0"/>
              <a:t> in a year. During higher activity times, there can be about one per month or so.</a:t>
            </a:r>
          </a:p>
          <a:p>
            <a:r>
              <a:rPr lang="en-US" baseline="0" dirty="0" smtClean="0"/>
              <a:t>However, there can be many more SEP events happening at other locations, or that we simply are not measuring – remember how that sometimes events can be focused in space! </a:t>
            </a:r>
            <a:endParaRPr lang="en-US" dirty="0" smtClean="0"/>
          </a:p>
          <a:p>
            <a:r>
              <a:rPr lang="en-US" dirty="0" smtClean="0"/>
              <a:t>With only</a:t>
            </a:r>
            <a:r>
              <a:rPr lang="en-US" baseline="0" dirty="0" smtClean="0"/>
              <a:t> four events in the first 5 months of 2013, things are a little more quiet than we would have guessed.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a:t>
            </a:r>
            <a:r>
              <a:rPr lang="en-US" baseline="0" dirty="0" err="1" smtClean="0"/>
              <a:t>evironment</a:t>
            </a:r>
            <a:r>
              <a:rPr lang="en-US" baseline="0" dirty="0" smtClean="0"/>
              <a:t>.</a:t>
            </a:r>
          </a:p>
          <a:p>
            <a:r>
              <a:rPr lang="en-US" dirty="0" smtClean="0"/>
              <a:t>Summarize effects again.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July 23</a:t>
            </a:r>
            <a:r>
              <a:rPr lang="en-US" baseline="30000" dirty="0" smtClean="0"/>
              <a:t>rd</a:t>
            </a:r>
            <a:r>
              <a:rPr lang="en-US" baseline="0" dirty="0" smtClean="0"/>
              <a:t> it really put on a show.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only were the &gt;10</a:t>
            </a:r>
            <a:r>
              <a:rPr lang="en-US" baseline="0" dirty="0" smtClean="0"/>
              <a:t> </a:t>
            </a:r>
            <a:r>
              <a:rPr lang="en-US" baseline="0" dirty="0" err="1" smtClean="0"/>
              <a:t>Mev</a:t>
            </a:r>
            <a:r>
              <a:rPr lang="en-US" baseline="0" dirty="0" smtClean="0"/>
              <a:t> channel elevated well above our threshold, but the &gt;50 and &gt;100 channels as well, which tell us that this event was very efficient at accelerating the highest energy particles.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extreme</a:t>
            </a:r>
            <a:r>
              <a:rPr lang="en-US" baseline="0" dirty="0" smtClean="0"/>
              <a:t> events…</a:t>
            </a:r>
            <a:endParaRPr lang="en-US" dirty="0" smtClean="0"/>
          </a:p>
          <a:p>
            <a:r>
              <a:rPr lang="en-US" dirty="0" smtClean="0"/>
              <a:t>This suspicious was confirmed</a:t>
            </a:r>
            <a:r>
              <a:rPr lang="en-US" baseline="0" dirty="0" smtClean="0"/>
              <a:t> by the detection of neutron enhancement at 4 stations. Those neutrons are reaction particles from relativistic protons </a:t>
            </a:r>
            <a:endParaRPr lang="en-US" dirty="0" smtClean="0"/>
          </a:p>
          <a:p>
            <a:r>
              <a:rPr lang="en-US" dirty="0" smtClean="0"/>
              <a:t>Add arrows to</a:t>
            </a:r>
            <a:r>
              <a:rPr lang="en-US" baseline="0" dirty="0" smtClean="0"/>
              <a:t> mark stations that observed May 17 GLE – what WAS THE TIME????</a:t>
            </a:r>
          </a:p>
          <a:p>
            <a:r>
              <a:rPr lang="en-US" baseline="0" dirty="0" smtClean="0"/>
              <a:t>Save discussion of GLE events in SC 23 and characteristics of </a:t>
            </a:r>
            <a:r>
              <a:rPr lang="en-US" baseline="0" dirty="0" err="1" smtClean="0"/>
              <a:t>GLEs</a:t>
            </a:r>
            <a:r>
              <a:rPr lang="en-US" baseline="0" dirty="0" smtClean="0"/>
              <a:t> until 2</a:t>
            </a:r>
            <a:r>
              <a:rPr lang="en-US" baseline="30000" dirty="0" smtClean="0"/>
              <a:t>nd</a:t>
            </a:r>
            <a:r>
              <a:rPr lang="en-US" baseline="0" dirty="0" smtClean="0"/>
              <a:t> half of talk. First half should only be observations!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accent3"/>
              </a:buClr>
              <a:buFont typeface="Wingdings" charset="2"/>
              <a:buNone/>
            </a:pPr>
            <a:r>
              <a:rPr lang="en-US" sz="1200" dirty="0" smtClean="0"/>
              <a:t>Like I said, these events prompt more questions and</a:t>
            </a:r>
            <a:r>
              <a:rPr lang="en-US" sz="1200" baseline="0" dirty="0" smtClean="0"/>
              <a:t> more questions, so we want to look at all of the extreme events (GLE) and see if any characteristics of the solar part of the storm can tell us about what is happening. And the answer is that while there are trends, it’s not true that strong flare cause </a:t>
            </a:r>
            <a:r>
              <a:rPr lang="en-US" sz="1200" baseline="0" dirty="0" err="1" smtClean="0"/>
              <a:t>GLEs</a:t>
            </a:r>
            <a:r>
              <a:rPr lang="en-US" sz="1200" baseline="0" dirty="0" smtClean="0"/>
              <a:t>, as you saw only M5 cause the May event, it’s not the fastest and biggest </a:t>
            </a:r>
            <a:r>
              <a:rPr lang="en-US" sz="1200" baseline="0" dirty="0" err="1" smtClean="0"/>
              <a:t>CMEs</a:t>
            </a:r>
            <a:r>
              <a:rPr lang="en-US" sz="1200" baseline="0" dirty="0" smtClean="0"/>
              <a:t>.</a:t>
            </a:r>
          </a:p>
          <a:p>
            <a:pPr>
              <a:buClr>
                <a:schemeClr val="accent3"/>
              </a:buClr>
              <a:buFont typeface="Wingdings" charset="2"/>
              <a:buNone/>
            </a:pPr>
            <a:r>
              <a:rPr lang="en-US" sz="1200" baseline="0" dirty="0" smtClean="0"/>
              <a:t>Again I want to emphasize that these are all just speculations because most of the interesting stuff is happening in a region that is not well covered by coronagraphs. </a:t>
            </a:r>
            <a:endParaRPr lang="en-US" sz="1200" dirty="0" smtClean="0"/>
          </a:p>
          <a:p>
            <a:pPr>
              <a:buClr>
                <a:schemeClr val="accent3"/>
              </a:buClr>
              <a:buFont typeface="Wingdings" charset="2"/>
              <a:buNone/>
            </a:pPr>
            <a:r>
              <a:rPr lang="en-US" sz="1200" dirty="0" smtClean="0"/>
              <a:t>End with: And</a:t>
            </a:r>
            <a:r>
              <a:rPr lang="en-US" sz="1200" baseline="0" dirty="0" smtClean="0"/>
              <a:t> so we are motivated to model the acceleration of particles by CME driven shocks in the low corona…</a:t>
            </a:r>
            <a:endParaRPr lang="en-US" sz="1200" dirty="0" smtClean="0"/>
          </a:p>
          <a:p>
            <a:pPr>
              <a:buClr>
                <a:schemeClr val="accent3"/>
              </a:buClr>
              <a:buFont typeface="Wingdings" charset="2"/>
              <a:buChar char="v"/>
            </a:pPr>
            <a:r>
              <a:rPr lang="en-US" sz="1200" dirty="0" smtClean="0"/>
              <a:t>Comparing to previous AR1476 flares: Longer duration, but similar magnitude</a:t>
            </a:r>
          </a:p>
          <a:p>
            <a:pPr>
              <a:buClr>
                <a:schemeClr val="accent3"/>
              </a:buClr>
              <a:buFont typeface="Wingdings" charset="2"/>
              <a:buChar char="v"/>
            </a:pPr>
            <a:endParaRPr lang="en-US" sz="1200" dirty="0" smtClean="0"/>
          </a:p>
          <a:p>
            <a:pPr>
              <a:buClr>
                <a:schemeClr val="accent3"/>
              </a:buClr>
              <a:buFont typeface="Wingdings" charset="2"/>
              <a:buChar char="v"/>
            </a:pPr>
            <a:r>
              <a:rPr lang="en-US" sz="1200" dirty="0" smtClean="0"/>
              <a:t> March 7</a:t>
            </a:r>
            <a:r>
              <a:rPr lang="en-US" sz="1200" baseline="30000" dirty="0" smtClean="0"/>
              <a:t>th</a:t>
            </a:r>
            <a:r>
              <a:rPr lang="en-US" sz="1200" dirty="0" smtClean="0"/>
              <a:t> event: flare and CME weaker, </a:t>
            </a:r>
            <a:r>
              <a:rPr lang="en-US" sz="1200" dirty="0" err="1" smtClean="0"/>
              <a:t>SEPs</a:t>
            </a:r>
            <a:r>
              <a:rPr lang="en-US" sz="1200" dirty="0" smtClean="0"/>
              <a:t> at Earth 20x weaker</a:t>
            </a:r>
          </a:p>
          <a:p>
            <a:pPr>
              <a:buClr>
                <a:schemeClr val="accent3"/>
              </a:buClr>
              <a:buFont typeface="Wingdings" charset="2"/>
              <a:buChar char="v"/>
            </a:pPr>
            <a:r>
              <a:rPr lang="en-US" sz="1200" dirty="0" smtClean="0"/>
              <a:t> Solar Cycle 23 GLE events: no CME in previous 24 hours </a:t>
            </a:r>
            <a:r>
              <a:rPr lang="en-US" sz="1050" dirty="0" smtClean="0"/>
              <a:t>(to generate seed particles)</a:t>
            </a:r>
          </a:p>
          <a:p>
            <a:pPr>
              <a:buClr>
                <a:schemeClr val="accent3"/>
              </a:buClr>
            </a:pPr>
            <a:endParaRPr lang="en-US" sz="900" dirty="0" smtClean="0"/>
          </a:p>
          <a:p>
            <a:pPr>
              <a:buClr>
                <a:schemeClr val="accent3"/>
              </a:buClr>
            </a:pPr>
            <a:r>
              <a:rPr lang="en-US" sz="1200" dirty="0" smtClean="0"/>
              <a:t> What was special about this flare and CME to generate a GLE?</a:t>
            </a:r>
          </a:p>
          <a:p>
            <a:pPr>
              <a:buClr>
                <a:schemeClr val="accent3"/>
              </a:buClr>
              <a:buFont typeface="Wingdings" charset="2"/>
              <a:buChar char="v"/>
            </a:pPr>
            <a:r>
              <a:rPr lang="en-US" sz="1200" dirty="0" smtClean="0"/>
              <a:t> Timing: CME erupted during rise time of flare</a:t>
            </a:r>
          </a:p>
          <a:p>
            <a:pPr>
              <a:buClr>
                <a:schemeClr val="accent3"/>
              </a:buClr>
              <a:buFont typeface="Wingdings" charset="2"/>
              <a:buChar char="v"/>
            </a:pPr>
            <a:r>
              <a:rPr lang="en-US" sz="1200" dirty="0" smtClean="0"/>
              <a:t> Connectivity: AR well connected to Earth</a:t>
            </a:r>
          </a:p>
          <a:p>
            <a:pPr>
              <a:buClr>
                <a:schemeClr val="accent3"/>
              </a:buClr>
              <a:buFont typeface="Wingdings" charset="2"/>
              <a:buChar char="v"/>
            </a:pPr>
            <a:r>
              <a:rPr lang="en-US" sz="1200" dirty="0" smtClean="0"/>
              <a:t> CME speed 1,500 km/</a:t>
            </a:r>
            <a:r>
              <a:rPr lang="en-US" sz="1200" dirty="0" err="1" smtClean="0"/>
              <a:t>s</a:t>
            </a:r>
            <a:r>
              <a:rPr lang="en-US" sz="1200" dirty="0" smtClean="0"/>
              <a:t> sufficient to drive shock in low corona (Evans et al. 2008)  </a:t>
            </a:r>
          </a:p>
          <a:p>
            <a:pPr>
              <a:buClr>
                <a:schemeClr val="accent3"/>
              </a:buClr>
              <a:buFont typeface="Wingdings" charset="2"/>
              <a:buChar char="v"/>
            </a:pPr>
            <a:r>
              <a:rPr lang="en-US" sz="1200" dirty="0" smtClean="0"/>
              <a:t> Must have been very wide CME (to impact STEREO A and Earth)</a:t>
            </a:r>
          </a:p>
          <a:p>
            <a:pPr>
              <a:buClr>
                <a:schemeClr val="accent3"/>
              </a:buClr>
              <a:buFont typeface="Wingdings" charset="2"/>
              <a:buChar char="v"/>
            </a:pPr>
            <a:r>
              <a:rPr lang="en-US" sz="1200" dirty="0" smtClean="0"/>
              <a:t> As is common, they were not </a:t>
            </a:r>
            <a:r>
              <a:rPr lang="en-US" sz="1200" dirty="0" err="1" smtClean="0"/>
              <a:t>geoeffective</a:t>
            </a:r>
            <a:r>
              <a:rPr lang="en-US" sz="1200" dirty="0" smtClean="0"/>
              <a:t> (</a:t>
            </a:r>
            <a:r>
              <a:rPr lang="en-US" sz="1200" dirty="0" err="1" smtClean="0"/>
              <a:t>Kp</a:t>
            </a:r>
            <a:r>
              <a:rPr lang="en-US" sz="1200" dirty="0" smtClean="0"/>
              <a:t> max =4) </a:t>
            </a:r>
          </a:p>
          <a:p>
            <a:pPr>
              <a:buClr>
                <a:schemeClr val="accent3"/>
              </a:buClr>
              <a:buFont typeface="Wingdings" charset="2"/>
              <a:buChar char="v"/>
            </a:pPr>
            <a:r>
              <a:rPr lang="en-US" sz="1200" dirty="0" smtClean="0"/>
              <a:t> Possible Type II radio burst indicates CME driven shock</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20120927_2336 2012/09/27 23:36:00 00:34:00 23:57:00 C3.7 </a:t>
            </a:r>
            <a:r>
              <a:rPr lang="nl-NL" dirty="0" smtClean="0">
                <a:solidFill>
                  <a:schemeClr val="tx1"/>
                </a:solidFill>
                <a:hlinkClick r:id="rId3"/>
              </a:rPr>
              <a:t>N09W32</a:t>
            </a:r>
            <a:r>
              <a:rPr lang="nl-NL" dirty="0" smtClean="0">
                <a:solidFill>
                  <a:schemeClr val="tx1"/>
                </a:solidFill>
              </a:rPr>
              <a:t> </a:t>
            </a:r>
            <a:r>
              <a:rPr lang="nl-NL" dirty="0" smtClean="0">
                <a:solidFill>
                  <a:srgbClr val="FF0000"/>
                </a:solidFill>
              </a:rPr>
              <a:t>(</a:t>
            </a:r>
            <a:r>
              <a:rPr lang="nl-NL" dirty="0" smtClean="0"/>
              <a:t> 1577 )  LDE </a:t>
            </a:r>
            <a:r>
              <a:rPr lang="nl-NL" dirty="0" err="1" smtClean="0"/>
              <a:t>longduration</a:t>
            </a:r>
            <a:r>
              <a:rPr lang="nl-NL" baseline="0" dirty="0" smtClean="0"/>
              <a:t> event   N09W32</a:t>
            </a:r>
          </a:p>
          <a:p>
            <a:endParaRPr lang="nl-NL" baseline="0" dirty="0" smtClean="0"/>
          </a:p>
          <a:p>
            <a:r>
              <a:rPr lang="nl-NL" baseline="0" dirty="0" smtClean="0"/>
              <a:t>Earth-</a:t>
            </a:r>
            <a:r>
              <a:rPr lang="nl-NL" baseline="0" dirty="0" err="1" smtClean="0"/>
              <a:t>directed</a:t>
            </a:r>
            <a:r>
              <a:rPr lang="nl-NL" baseline="0" dirty="0" smtClean="0"/>
              <a:t>. </a:t>
            </a:r>
            <a:r>
              <a:rPr lang="nl-NL" baseline="0" dirty="0" err="1" smtClean="0"/>
              <a:t>Hemispheric</a:t>
            </a:r>
            <a:r>
              <a:rPr lang="nl-NL" baseline="0" dirty="0" smtClean="0"/>
              <a:t> wave, </a:t>
            </a:r>
            <a:r>
              <a:rPr lang="nl-NL" baseline="0" dirty="0" err="1" smtClean="0"/>
              <a:t>asymmetric</a:t>
            </a:r>
            <a:r>
              <a:rPr lang="nl-NL" baseline="0" dirty="0" smtClean="0"/>
              <a:t> halo</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33</a:t>
            </a:fld>
            <a:endParaRPr lang="en-US"/>
          </a:p>
        </p:txBody>
      </p:sp>
    </p:spTree>
    <p:extLst>
      <p:ext uri="{BB962C8B-B14F-4D97-AF65-F5344CB8AC3E}">
        <p14:creationId xmlns:p14="http://schemas.microsoft.com/office/powerpoint/2010/main" val="2409234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figure set up.</a:t>
            </a:r>
          </a:p>
          <a:p>
            <a:r>
              <a:rPr lang="en-US" dirty="0" smtClean="0"/>
              <a:t>Say that right now, Mercury, Mars and STEREO</a:t>
            </a:r>
            <a:r>
              <a:rPr lang="en-US" baseline="0" dirty="0" smtClean="0"/>
              <a:t> B are somewhat aligned, so a strong event from the eastern limb of the Sun would likely flood that area.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figure set up.</a:t>
            </a:r>
          </a:p>
          <a:p>
            <a:r>
              <a:rPr lang="en-US" dirty="0" smtClean="0"/>
              <a:t>Say that right now, Mercury, Mars and STEREO</a:t>
            </a:r>
            <a:r>
              <a:rPr lang="en-US" baseline="0" dirty="0" smtClean="0"/>
              <a:t> B are somewhat aligned, so a strong event from the eastern limb of the Sun would likely flood that area.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environment.</a:t>
            </a:r>
          </a:p>
          <a:p>
            <a:r>
              <a:rPr lang="en-US" dirty="0" smtClean="0"/>
              <a:t>Summarize effects again.</a:t>
            </a:r>
          </a:p>
          <a:p>
            <a:r>
              <a:rPr lang="en-US" dirty="0" smtClean="0"/>
              <a:t>For this effect</a:t>
            </a:r>
            <a:r>
              <a:rPr lang="en-US" baseline="0" dirty="0" smtClean="0"/>
              <a:t> and the biological/ human radiation risk hazard, we partner with the Space Rad Analysis Group NASA JSC. </a:t>
            </a:r>
            <a:r>
              <a:rPr lang="en-US" dirty="0" smtClean="0"/>
              <a:t> </a:t>
            </a:r>
          </a:p>
          <a:p>
            <a:endParaRPr lang="en-US" dirty="0" smtClean="0"/>
          </a:p>
          <a:p>
            <a:endParaRPr lang="en-US" dirty="0" smtClean="0"/>
          </a:p>
          <a:p>
            <a:pPr algn="ctr"/>
            <a:r>
              <a:rPr lang="en-US" sz="1200" b="1" i="1" dirty="0" smtClean="0">
                <a:solidFill>
                  <a:srgbClr val="FF7C12"/>
                </a:solidFill>
              </a:rPr>
              <a:t>Definition:</a:t>
            </a:r>
          </a:p>
          <a:p>
            <a:pPr algn="ctr"/>
            <a:r>
              <a:rPr lang="en-US" sz="1200" dirty="0" smtClean="0"/>
              <a:t>Energetic charged particles charged particles such as energetic electrons that are traveling much faster than ambient electrons in the space plasma and have the potential for causing ionizing radiation damage to spacecraft and</a:t>
            </a:r>
            <a:endParaRPr lang="en-US" sz="1200" b="1" i="1" dirty="0" smtClean="0">
              <a:solidFill>
                <a:srgbClr val="FF7C12"/>
              </a:solidFill>
            </a:endParaRP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accent2"/>
                </a:solidFill>
                <a:latin typeface="Arial" charset="0"/>
                <a:ea typeface="ＭＳ Ｐゴシック" charset="0"/>
              </a:defRPr>
            </a:lvl1pPr>
            <a:lvl2pPr marL="744659" indent="-286407">
              <a:defRPr sz="1600" b="1">
                <a:solidFill>
                  <a:schemeClr val="accent2"/>
                </a:solidFill>
                <a:latin typeface="Arial" charset="0"/>
                <a:ea typeface="ＭＳ Ｐゴシック" charset="0"/>
              </a:defRPr>
            </a:lvl2pPr>
            <a:lvl3pPr marL="1145629" indent="-229126">
              <a:defRPr sz="1600" b="1">
                <a:solidFill>
                  <a:schemeClr val="accent2"/>
                </a:solidFill>
                <a:latin typeface="Arial" charset="0"/>
                <a:ea typeface="ＭＳ Ｐゴシック" charset="0"/>
              </a:defRPr>
            </a:lvl3pPr>
            <a:lvl4pPr marL="1603880" indent="-229126">
              <a:defRPr sz="1600" b="1">
                <a:solidFill>
                  <a:schemeClr val="accent2"/>
                </a:solidFill>
                <a:latin typeface="Arial" charset="0"/>
                <a:ea typeface="ＭＳ Ｐゴシック" charset="0"/>
              </a:defRPr>
            </a:lvl4pPr>
            <a:lvl5pPr marL="2062132" indent="-229126">
              <a:defRPr sz="1600" b="1">
                <a:solidFill>
                  <a:schemeClr val="accent2"/>
                </a:solidFill>
                <a:latin typeface="Arial" charset="0"/>
                <a:ea typeface="ＭＳ Ｐゴシック" charset="0"/>
              </a:defRPr>
            </a:lvl5pPr>
            <a:lvl6pPr marL="2520384" indent="-229126" eaLnBrk="0" fontAlgn="base" hangingPunct="0">
              <a:spcBef>
                <a:spcPct val="0"/>
              </a:spcBef>
              <a:spcAft>
                <a:spcPct val="0"/>
              </a:spcAft>
              <a:defRPr sz="1600" b="1">
                <a:solidFill>
                  <a:schemeClr val="accent2"/>
                </a:solidFill>
                <a:latin typeface="Arial" charset="0"/>
                <a:ea typeface="ＭＳ Ｐゴシック" charset="0"/>
              </a:defRPr>
            </a:lvl6pPr>
            <a:lvl7pPr marL="2978635" indent="-229126" eaLnBrk="0" fontAlgn="base" hangingPunct="0">
              <a:spcBef>
                <a:spcPct val="0"/>
              </a:spcBef>
              <a:spcAft>
                <a:spcPct val="0"/>
              </a:spcAft>
              <a:defRPr sz="1600" b="1">
                <a:solidFill>
                  <a:schemeClr val="accent2"/>
                </a:solidFill>
                <a:latin typeface="Arial" charset="0"/>
                <a:ea typeface="ＭＳ Ｐゴシック" charset="0"/>
              </a:defRPr>
            </a:lvl7pPr>
            <a:lvl8pPr marL="3436887" indent="-229126" eaLnBrk="0" fontAlgn="base" hangingPunct="0">
              <a:spcBef>
                <a:spcPct val="0"/>
              </a:spcBef>
              <a:spcAft>
                <a:spcPct val="0"/>
              </a:spcAft>
              <a:defRPr sz="1600" b="1">
                <a:solidFill>
                  <a:schemeClr val="accent2"/>
                </a:solidFill>
                <a:latin typeface="Arial" charset="0"/>
                <a:ea typeface="ＭＳ Ｐゴシック" charset="0"/>
              </a:defRPr>
            </a:lvl8pPr>
            <a:lvl9pPr marL="3895138" indent="-229126" eaLnBrk="0" fontAlgn="base" hangingPunct="0">
              <a:spcBef>
                <a:spcPct val="0"/>
              </a:spcBef>
              <a:spcAft>
                <a:spcPct val="0"/>
              </a:spcAft>
              <a:defRPr sz="1600" b="1">
                <a:solidFill>
                  <a:schemeClr val="accent2"/>
                </a:solidFill>
                <a:latin typeface="Arial" charset="0"/>
                <a:ea typeface="ＭＳ Ｐゴシック" charset="0"/>
              </a:defRPr>
            </a:lvl9pPr>
          </a:lstStyle>
          <a:p>
            <a:fld id="{CDF5EF9A-B828-9045-BD58-629CAB880505}" type="slidenum">
              <a:rPr lang="en-US" sz="1200" b="0">
                <a:solidFill>
                  <a:schemeClr val="tx1"/>
                </a:solidFill>
                <a:latin typeface="Times New Roman" charset="0"/>
              </a:rPr>
              <a:pPr/>
              <a:t>5</a:t>
            </a:fld>
            <a:endParaRPr lang="en-US" sz="1200" b="0">
              <a:solidFill>
                <a:schemeClr val="tx1"/>
              </a:solidFill>
              <a:latin typeface="Times New Roman" charset="0"/>
            </a:endParaRPr>
          </a:p>
        </p:txBody>
      </p:sp>
      <p:sp>
        <p:nvSpPr>
          <p:cNvPr id="8195" name="Rectangle 2"/>
          <p:cNvSpPr>
            <a:spLocks noGrp="1" noRot="1" noChangeAspect="1" noChangeArrowheads="1" noTextEdit="1"/>
          </p:cNvSpPr>
          <p:nvPr>
            <p:ph type="sldImg"/>
          </p:nvPr>
        </p:nvSpPr>
        <p:spPr>
          <a:xfrm>
            <a:off x="1179513" y="695325"/>
            <a:ext cx="4649787" cy="3489325"/>
          </a:xfrm>
          <a:solidFill>
            <a:srgbClr val="FFFFFF"/>
          </a:solidFill>
          <a:ln/>
        </p:spPr>
      </p:sp>
      <p:sp>
        <p:nvSpPr>
          <p:cNvPr id="8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the SWRC, our goal is to monitor the space environment for NASA robotic mission operators.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spacecraft outside of a protective planetary magnetosphere, the energetic particles very potential for damage.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sources are both flares, </a:t>
            </a:r>
            <a:r>
              <a:rPr lang="en-US" baseline="0" dirty="0" err="1" smtClean="0"/>
              <a:t>CMEs</a:t>
            </a:r>
            <a:r>
              <a:rPr lang="en-US" baseline="0" dirty="0" smtClean="0"/>
              <a:t>. You remember that a flare is a rapid release of energy, which can be transferred to particles as kinetic energy. </a:t>
            </a:r>
            <a:r>
              <a:rPr lang="en-US" baseline="0" dirty="0" err="1" smtClean="0"/>
              <a:t>CMEs</a:t>
            </a:r>
            <a:r>
              <a:rPr lang="en-US" baseline="0" dirty="0" smtClean="0"/>
              <a:t> can drive shock waves, and shock waves are also efficient particle </a:t>
            </a:r>
            <a:r>
              <a:rPr lang="en-US" baseline="0" dirty="0" err="1" smtClean="0"/>
              <a:t>accelertors</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p:sp>
      <p:sp>
        <p:nvSpPr>
          <p:cNvPr id="50178" name="Rectangle 2"/>
          <p:cNvSpPr>
            <a:spLocks noGrp="1" noChangeArrowheads="1"/>
          </p:cNvSpPr>
          <p:nvPr>
            <p:ph type="body" idx="1"/>
          </p:nvPr>
        </p:nvSpPr>
        <p:spPr/>
        <p:txBody>
          <a:bodyPr/>
          <a:lstStyle/>
          <a:p>
            <a:pPr defTabSz="931774" eaLnBrk="1">
              <a:spcBef>
                <a:spcPts val="408"/>
              </a:spcBef>
              <a:buClr>
                <a:srgbClr val="000000"/>
              </a:buClr>
              <a:defRPr/>
            </a:pPr>
            <a:r>
              <a:rPr lang="en-US">
                <a:cs typeface="Times New Roman" charset="0"/>
                <a:sym typeface="Times New Roman" charset="0"/>
              </a:rPr>
              <a:t>SEPs: applicable and potentially damaging everywhere that they have influence</a:t>
            </a: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1B3FFD-B05F-C84B-850C-B0B42C87B6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60677B8-033C-FA41-A7DC-7E3F96D695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A959B81-5188-8544-95D0-B98CA8DDE3B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5F83BA82-15AA-3143-A1EA-94BD2E69DEE5}"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01B3A83-5433-A24B-A1B4-580564C6146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27AD70E-9656-4A46-A1B3-5FCDCB335669}"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1E8C089-BF04-5D4A-9FB5-1D6F5FA394EA}"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BE19180-370F-1047-BB71-4A2DA07D4F77}"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BCF1081-D22D-2047-9CF8-57E24934D496}"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63341DF-B6BA-F34C-AAA1-9959985457E8}"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C74A7B0-C710-284F-85B8-F5EFA031615E}"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401BB21-3DCB-4D49-82AD-7CEA425E87A7}"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F327469-3190-4049-BC7A-6E4D50A55C51}"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2" descr="CCMC-logo-jpg"/>
          <p:cNvPicPr>
            <a:picLocks noChangeAspect="1" noChangeArrowheads="1"/>
          </p:cNvPicPr>
          <p:nvPr userDrawn="1"/>
        </p:nvPicPr>
        <p:blipFill>
          <a:blip r:embed="rId14"/>
          <a:srcRect/>
          <a:stretch>
            <a:fillRect/>
          </a:stretch>
        </p:blipFill>
        <p:spPr bwMode="auto">
          <a:xfrm>
            <a:off x="76200" y="0"/>
            <a:ext cx="1295400" cy="1058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jpe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jpeg"/><Relationship Id="rId5" Type="http://schemas.openxmlformats.org/officeDocument/2006/relationships/image" Target="../media/image16.gif"/><Relationship Id="rId6" Type="http://schemas.openxmlformats.org/officeDocument/2006/relationships/image" Target="../media/image17.gi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0.xml"/><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jpeg"/><Relationship Id="rId1" Type="http://schemas.microsoft.com/office/2007/relationships/media" Target="file://localhost/Users/revans/Documents/Presentations/2012-0810-NRL/AR1520-July23-Only/2012_07_23_01_55_30_2012_07_23_07_50_30_EUVI-A_195-hq.mp4" TargetMode="External"/><Relationship Id="rId2" Type="http://schemas.openxmlformats.org/officeDocument/2006/relationships/video" Target="file://localhost/Users/revans/Documents/Presentations/2012-0810-NRL/AR1520-July23-Only/2012_07_23_01_55_30_2012_07_23_07_50_30_EUVI-A_195-hq.mp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5.gif"/><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6.gi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gi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7.png"/><Relationship Id="rId1" Type="http://schemas.microsoft.com/office/2007/relationships/media" Target="file://localhost/Users/yzheng1/Documents/projects/SWRC_project/REDI/REDI_winter2014/Zheng/Zheng_Introduction_SWx_REDI_2014Jan/SEP_NTSC_512kb-1.mov" TargetMode="External"/><Relationship Id="rId2" Type="http://schemas.openxmlformats.org/officeDocument/2006/relationships/video" Target="file://localhost/Users/yzheng1/Documents/projects/SWRC_project/REDI/REDI_winter2014/Zheng/Zheng_Introduction_SWx_REDI_2014Jan/SEP_NTSC_512kb-1.m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unEarth_SW_525022main_FAQ12.jpg"/>
          <p:cNvPicPr>
            <a:picLocks noChangeAspect="1"/>
          </p:cNvPicPr>
          <p:nvPr/>
        </p:nvPicPr>
        <p:blipFill>
          <a:blip r:embed="rId3"/>
          <a:stretch>
            <a:fillRect/>
          </a:stretch>
        </p:blipFill>
        <p:spPr>
          <a:xfrm>
            <a:off x="0" y="1219200"/>
            <a:ext cx="9144000" cy="4574031"/>
          </a:xfrm>
          <a:prstGeom prst="rect">
            <a:avLst/>
          </a:prstGeom>
        </p:spPr>
      </p:pic>
      <p:sp>
        <p:nvSpPr>
          <p:cNvPr id="12" name="Rectangle 11"/>
          <p:cNvSpPr/>
          <p:nvPr/>
        </p:nvSpPr>
        <p:spPr>
          <a:xfrm>
            <a:off x="0" y="0"/>
            <a:ext cx="9144000" cy="1219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3"/>
          <p:cNvSpPr txBox="1">
            <a:spLocks/>
          </p:cNvSpPr>
          <p:nvPr/>
        </p:nvSpPr>
        <p:spPr>
          <a:xfrm>
            <a:off x="1828800" y="1371600"/>
            <a:ext cx="4953000" cy="609600"/>
          </a:xfrm>
          <a:prstGeom prst="rect">
            <a:avLst/>
          </a:prstGeom>
        </p:spPr>
        <p:txBody>
          <a:bodyPr vert="horz" lIns="91440" tIns="45720" rIns="91440" bIns="45720" rtlCol="0">
            <a:noAutofit/>
          </a:bodyPr>
          <a:lstStyle/>
          <a:p>
            <a:pPr marL="512763" marR="0" lvl="0" algn="ctr" defTabSz="457200" rtl="0" eaLnBrk="1" fontAlgn="auto" latinLnBrk="0" hangingPunct="1">
              <a:lnSpc>
                <a:spcPct val="100000"/>
              </a:lnSpc>
              <a:spcBef>
                <a:spcPts val="1920"/>
              </a:spcBef>
              <a:spcAft>
                <a:spcPts val="100"/>
              </a:spcAft>
              <a:buClrTx/>
              <a:buSzTx/>
              <a:tabLst/>
              <a:defRPr/>
            </a:pPr>
            <a:r>
              <a:rPr kumimoji="0" lang="en-US" sz="32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Yihua Zheng</a:t>
            </a:r>
            <a:r>
              <a:rPr kumimoji="0" lang="en-US" sz="3200" b="1" i="0" u="none" strike="noStrike" kern="1200" cap="none" spc="0" normalizeH="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 </a:t>
            </a:r>
            <a:endParaRPr kumimoji="0" lang="en-US" sz="3200" b="1" i="1" u="none" strike="noStrike" kern="1200" cap="none" spc="0" normalizeH="0" noProof="0" dirty="0" smtClean="0">
              <a:ln>
                <a:noFill/>
              </a:ln>
              <a:solidFill>
                <a:schemeClr val="bg1"/>
              </a:solidFill>
              <a:effectLst/>
              <a:uLnTx/>
              <a:uFillTx/>
              <a:latin typeface="Traditional Arabic" pitchFamily="2" charset="0"/>
              <a:ea typeface="Traditional Arabic" pitchFamily="2" charset="0"/>
              <a:cs typeface="Traditional Arabic" pitchFamily="2" charset="0"/>
            </a:endParaRPr>
          </a:p>
        </p:txBody>
      </p:sp>
      <p:sp>
        <p:nvSpPr>
          <p:cNvPr id="10" name="Content Placeholder 23"/>
          <p:cNvSpPr txBox="1">
            <a:spLocks/>
          </p:cNvSpPr>
          <p:nvPr/>
        </p:nvSpPr>
        <p:spPr>
          <a:xfrm>
            <a:off x="-381000" y="304800"/>
            <a:ext cx="9525000" cy="1066800"/>
          </a:xfrm>
          <a:prstGeom prst="rect">
            <a:avLst/>
          </a:prstGeom>
        </p:spPr>
        <p:txBody>
          <a:bodyPr vert="horz" lIns="91440" tIns="45720" rIns="91440" bIns="45720" rtlCol="0">
            <a:noAutofit/>
          </a:bodyPr>
          <a:lstStyle/>
          <a:p>
            <a:pPr marL="512763" marR="0" lvl="0" defTabSz="457200" rtl="0" eaLnBrk="1" fontAlgn="auto" latinLnBrk="0" hangingPunct="1">
              <a:lnSpc>
                <a:spcPct val="100000"/>
              </a:lnSpc>
              <a:spcBef>
                <a:spcPts val="1920"/>
              </a:spcBef>
              <a:spcAft>
                <a:spcPts val="100"/>
              </a:spcAft>
              <a:buClrTx/>
              <a:buSzTx/>
              <a:tabLst/>
              <a:defRPr/>
            </a:pPr>
            <a:r>
              <a:rPr kumimoji="0" lang="en-US" sz="44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Solar Energetic Particles (</a:t>
            </a:r>
            <a:r>
              <a:rPr kumimoji="0" lang="en-US" sz="4400" b="1" i="0" u="none" strike="noStrike" kern="1200" cap="none" spc="0" normalizeH="0" baseline="0" noProof="0" dirty="0" err="1" smtClean="0">
                <a:ln>
                  <a:noFill/>
                </a:ln>
                <a:solidFill>
                  <a:schemeClr val="bg1"/>
                </a:solidFill>
                <a:effectLst/>
                <a:uLnTx/>
                <a:uFillTx/>
                <a:latin typeface="Traditional Arabic" pitchFamily="2" charset="0"/>
                <a:ea typeface="Traditional Arabic" pitchFamily="2" charset="0"/>
                <a:cs typeface="Traditional Arabic" pitchFamily="2" charset="0"/>
              </a:rPr>
              <a:t>SEPs</a:t>
            </a:r>
            <a:r>
              <a:rPr kumimoji="0" lang="en-US" sz="44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a:t>
            </a:r>
          </a:p>
        </p:txBody>
      </p:sp>
      <p:sp>
        <p:nvSpPr>
          <p:cNvPr id="7" name="Content Placeholder 23"/>
          <p:cNvSpPr txBox="1">
            <a:spLocks/>
          </p:cNvSpPr>
          <p:nvPr/>
        </p:nvSpPr>
        <p:spPr>
          <a:xfrm>
            <a:off x="4724400" y="3505200"/>
            <a:ext cx="4191000" cy="2362200"/>
          </a:xfrm>
          <a:prstGeom prst="rect">
            <a:avLst/>
          </a:prstGeom>
        </p:spPr>
        <p:txBody>
          <a:bodyPr vert="horz" lIns="91440" tIns="45720" rIns="91440" bIns="45720" rtlCol="0">
            <a:noAutofit/>
          </a:bodyPr>
          <a:lstStyle/>
          <a:p>
            <a:pPr marL="512763" marR="0" lvl="0" indent="-512763" algn="r" defTabSz="457200" rtl="0" eaLnBrk="1" fontAlgn="auto" latinLnBrk="0" hangingPunct="1">
              <a:lnSpc>
                <a:spcPct val="100000"/>
              </a:lnSpc>
              <a:spcBef>
                <a:spcPts val="1920"/>
              </a:spcBef>
              <a:spcAft>
                <a:spcPts val="100"/>
              </a:spcAft>
              <a:buClrTx/>
              <a:buSzTx/>
              <a:tabLst/>
              <a:defRPr/>
            </a:pPr>
            <a:r>
              <a:rPr kumimoji="0" lang="en-US" sz="28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Goals: </a:t>
            </a:r>
            <a:r>
              <a:rPr lang="en-US" sz="2800" b="1" dirty="0" smtClean="0">
                <a:solidFill>
                  <a:schemeClr val="bg1"/>
                </a:solidFill>
                <a:latin typeface="Traditional Arabic" pitchFamily="2" charset="0"/>
                <a:ea typeface="Traditional Arabic" pitchFamily="2" charset="0"/>
                <a:cs typeface="Traditional Arabic" pitchFamily="2" charset="0"/>
              </a:rPr>
              <a:t>identify </a:t>
            </a:r>
            <a:r>
              <a:rPr lang="en-US" sz="2800" b="1" dirty="0" err="1" smtClean="0">
                <a:solidFill>
                  <a:schemeClr val="bg1"/>
                </a:solidFill>
                <a:latin typeface="Traditional Arabic" pitchFamily="2" charset="0"/>
                <a:ea typeface="Traditional Arabic" pitchFamily="2" charset="0"/>
                <a:cs typeface="Traditional Arabic" pitchFamily="2" charset="0"/>
              </a:rPr>
              <a:t>SEPs</a:t>
            </a:r>
            <a:r>
              <a:rPr lang="en-US" sz="2800" b="1" dirty="0" smtClean="0">
                <a:solidFill>
                  <a:schemeClr val="bg1"/>
                </a:solidFill>
                <a:latin typeface="Traditional Arabic" pitchFamily="2" charset="0"/>
                <a:ea typeface="Traditional Arabic" pitchFamily="2" charset="0"/>
                <a:cs typeface="Traditional Arabic" pitchFamily="2" charset="0"/>
              </a:rPr>
              <a:t> in data, connect to drivers, identify characteristics of </a:t>
            </a:r>
            <a:r>
              <a:rPr lang="en-US" sz="2800" b="1" dirty="0" err="1" smtClean="0">
                <a:solidFill>
                  <a:schemeClr val="bg1"/>
                </a:solidFill>
                <a:latin typeface="Traditional Arabic" pitchFamily="2" charset="0"/>
                <a:ea typeface="Traditional Arabic" pitchFamily="2" charset="0"/>
                <a:cs typeface="Traditional Arabic" pitchFamily="2" charset="0"/>
              </a:rPr>
              <a:t>SEPs</a:t>
            </a:r>
            <a:r>
              <a:rPr lang="en-US" sz="2800" b="1" dirty="0" smtClean="0">
                <a:solidFill>
                  <a:schemeClr val="bg1"/>
                </a:solidFill>
                <a:latin typeface="Traditional Arabic" pitchFamily="2" charset="0"/>
                <a:ea typeface="Traditional Arabic" pitchFamily="2" charset="0"/>
                <a:cs typeface="Traditional Arabic" pitchFamily="2" charset="0"/>
              </a:rPr>
              <a:t> </a:t>
            </a:r>
            <a:endParaRPr kumimoji="0" lang="en-US" sz="28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endParaRPr>
          </a:p>
        </p:txBody>
      </p:sp>
      <p:sp>
        <p:nvSpPr>
          <p:cNvPr id="9" name="Rectangle 8"/>
          <p:cNvSpPr/>
          <p:nvPr/>
        </p:nvSpPr>
        <p:spPr>
          <a:xfrm>
            <a:off x="0" y="6043936"/>
            <a:ext cx="9144000" cy="461665"/>
          </a:xfrm>
          <a:prstGeom prst="rect">
            <a:avLst/>
          </a:prstGeom>
        </p:spPr>
        <p:txBody>
          <a:bodyPr wrap="square">
            <a:spAutoFit/>
          </a:bodyPr>
          <a:lstStyle/>
          <a:p>
            <a:pPr marL="512763" lvl="0" algn="r" defTabSz="457200" fontAlgn="auto">
              <a:spcBef>
                <a:spcPts val="1920"/>
              </a:spcBef>
              <a:spcAft>
                <a:spcPts val="100"/>
              </a:spcAft>
              <a:defRPr/>
            </a:pPr>
            <a:r>
              <a:rPr lang="en-US" b="1" dirty="0" smtClean="0">
                <a:solidFill>
                  <a:schemeClr val="bg1"/>
                </a:solidFill>
                <a:latin typeface="Traditional Arabic" pitchFamily="2" charset="0"/>
                <a:ea typeface="Traditional Arabic" pitchFamily="2" charset="0"/>
                <a:cs typeface="Traditional Arabic" pitchFamily="2" charset="0"/>
              </a:rPr>
              <a:t>June </a:t>
            </a:r>
            <a:r>
              <a:rPr lang="en-US" b="1" dirty="0" smtClean="0">
                <a:solidFill>
                  <a:schemeClr val="bg1"/>
                </a:solidFill>
                <a:latin typeface="Traditional Arabic" pitchFamily="2" charset="0"/>
                <a:ea typeface="Traditional Arabic" pitchFamily="2" charset="0"/>
                <a:cs typeface="Traditional Arabic" pitchFamily="2" charset="0"/>
              </a:rPr>
              <a:t>2, 2015</a:t>
            </a:r>
            <a:r>
              <a:rPr lang="en-US" b="1" dirty="0" smtClean="0">
                <a:solidFill>
                  <a:schemeClr val="bg1"/>
                </a:solidFill>
                <a:latin typeface="Traditional Arabic" pitchFamily="2" charset="0"/>
                <a:ea typeface="Traditional Arabic" pitchFamily="2" charset="0"/>
                <a:cs typeface="Traditional Arabic" pitchFamily="2" charset="0"/>
              </a:rPr>
              <a:t>								SW REDI Boot Camp</a:t>
            </a:r>
          </a:p>
        </p:txBody>
      </p:sp>
      <p:sp>
        <p:nvSpPr>
          <p:cNvPr id="2" name="TextBox 1"/>
          <p:cNvSpPr txBox="1"/>
          <p:nvPr/>
        </p:nvSpPr>
        <p:spPr>
          <a:xfrm>
            <a:off x="152400" y="5029200"/>
            <a:ext cx="3962293" cy="461665"/>
          </a:xfrm>
          <a:prstGeom prst="rect">
            <a:avLst/>
          </a:prstGeom>
          <a:noFill/>
        </p:spPr>
        <p:txBody>
          <a:bodyPr wrap="none" rtlCol="0">
            <a:spAutoFit/>
          </a:bodyPr>
          <a:lstStyle/>
          <a:p>
            <a:r>
              <a:rPr lang="en-US" dirty="0" smtClean="0">
                <a:solidFill>
                  <a:schemeClr val="bg1"/>
                </a:solidFill>
              </a:rPr>
              <a:t>Acknowledge: Rebekah Evans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6016695">
            <a:off x="3465225" y="3937034"/>
            <a:ext cx="1137352" cy="2219138"/>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48200" y="3886200"/>
            <a:ext cx="2286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05200"/>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3028827">
            <a:off x="4404010" y="4614058"/>
            <a:ext cx="1137352" cy="2219138"/>
          </a:xfrm>
          <a:prstGeom prst="lightningBolt">
            <a:avLst/>
          </a:prstGeom>
          <a:solidFill>
            <a:srgbClr val="00009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0" y="4724400"/>
            <a:ext cx="228600" cy="2286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7" name="TextBox 6"/>
          <p:cNvSpPr txBox="1"/>
          <p:nvPr/>
        </p:nvSpPr>
        <p:spPr>
          <a:xfrm>
            <a:off x="762000" y="3796605"/>
            <a:ext cx="3657600" cy="1384995"/>
          </a:xfrm>
          <a:prstGeom prst="rect">
            <a:avLst/>
          </a:prstGeom>
          <a:noFill/>
        </p:spPr>
        <p:txBody>
          <a:bodyPr wrap="square" rtlCol="0">
            <a:spAutoFit/>
          </a:bodyPr>
          <a:lstStyle/>
          <a:p>
            <a:r>
              <a:rPr lang="en-US" sz="2800" dirty="0" smtClean="0">
                <a:solidFill>
                  <a:schemeClr val="bg1"/>
                </a:solidFill>
                <a:latin typeface="Helvetica"/>
                <a:cs typeface="Helvetica"/>
              </a:rPr>
              <a:t>Magnetic field lines are </a:t>
            </a:r>
            <a:r>
              <a:rPr lang="en-US" sz="2800" smtClean="0">
                <a:solidFill>
                  <a:schemeClr val="bg1"/>
                </a:solidFill>
                <a:latin typeface="Helvetica"/>
                <a:cs typeface="Helvetica"/>
              </a:rPr>
              <a:t>the road </a:t>
            </a:r>
            <a:r>
              <a:rPr lang="en-US" sz="2800" dirty="0" smtClean="0">
                <a:solidFill>
                  <a:schemeClr val="bg1"/>
                </a:solidFill>
                <a:latin typeface="Helvetica"/>
                <a:cs typeface="Helvetica"/>
              </a:rPr>
              <a:t>for charged particles</a:t>
            </a:r>
            <a:endParaRPr lang="en-US" sz="2800" dirty="0">
              <a:solidFill>
                <a:schemeClr val="bg1"/>
              </a:solidFill>
              <a:latin typeface="Helvetica"/>
              <a:cs typeface="Helvetica"/>
            </a:endParaRPr>
          </a:p>
        </p:txBody>
      </p:sp>
      <p:sp>
        <p:nvSpPr>
          <p:cNvPr id="5"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8" name="Picture 7"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4" name="Right Arrow 3"/>
          <p:cNvSpPr/>
          <p:nvPr/>
        </p:nvSpPr>
        <p:spPr>
          <a:xfrm rot="18537607">
            <a:off x="2382524" y="4509164"/>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6595566">
            <a:off x="5223470" y="5470965"/>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3318890">
            <a:off x="7510105" y="4177626"/>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0" name="Picture 9"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Monitor SEP Levels?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524000"/>
            <a:ext cx="7696200" cy="954107"/>
          </a:xfrm>
          <a:prstGeom prst="rect">
            <a:avLst/>
          </a:prstGeom>
          <a:noFill/>
        </p:spPr>
        <p:txBody>
          <a:bodyPr wrap="square" rtlCol="0">
            <a:spAutoFit/>
          </a:bodyPr>
          <a:lstStyle/>
          <a:p>
            <a:pPr algn="ctr"/>
            <a:r>
              <a:rPr lang="en-US" sz="2800" b="1" i="1" dirty="0" smtClean="0">
                <a:solidFill>
                  <a:srgbClr val="FF7C12"/>
                </a:solidFill>
              </a:rPr>
              <a:t>Track the particle flux at different locations.</a:t>
            </a:r>
          </a:p>
          <a:p>
            <a:pPr algn="ctr"/>
            <a:r>
              <a:rPr lang="en-US" sz="2800" b="1" i="1" dirty="0" smtClean="0">
                <a:solidFill>
                  <a:srgbClr val="FF7C12"/>
                </a:solidFill>
              </a:rPr>
              <a:t>Flux units: </a:t>
            </a:r>
            <a:r>
              <a:rPr lang="en-US" sz="2800" b="1" i="1" dirty="0" err="1" smtClean="0">
                <a:solidFill>
                  <a:srgbClr val="FF7C12"/>
                </a:solidFill>
              </a:rPr>
              <a:t>pfu</a:t>
            </a:r>
            <a:r>
              <a:rPr lang="en-US" sz="2800" b="1" i="1" dirty="0" smtClean="0">
                <a:solidFill>
                  <a:srgbClr val="FF7C12"/>
                </a:solidFill>
              </a:rPr>
              <a:t>, </a:t>
            </a:r>
            <a:r>
              <a:rPr lang="en-US" sz="2800" b="1" i="1" dirty="0" err="1" smtClean="0">
                <a:solidFill>
                  <a:srgbClr val="FF7C12"/>
                </a:solidFill>
              </a:rPr>
              <a:t>pfu/MeV</a:t>
            </a:r>
            <a:endParaRPr lang="en-US" sz="2800" b="1" i="1" dirty="0" smtClean="0">
              <a:solidFill>
                <a:srgbClr val="FF7C12"/>
              </a:solidFil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sp>
        <p:nvSpPr>
          <p:cNvPr id="17" name="Content Placeholder 12"/>
          <p:cNvSpPr txBox="1">
            <a:spLocks/>
          </p:cNvSpPr>
          <p:nvPr/>
        </p:nvSpPr>
        <p:spPr bwMode="auto">
          <a:xfrm>
            <a:off x="152400" y="2438400"/>
            <a:ext cx="8839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800100" lvl="1"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 </a:t>
            </a:r>
            <a:r>
              <a:rPr kumimoji="0" lang="en-US" sz="2000" b="1" i="1" u="none" strike="noStrike" kern="0" cap="none" spc="0" normalizeH="0" baseline="0" noProof="0" dirty="0" err="1" smtClean="0">
                <a:ln>
                  <a:noFill/>
                </a:ln>
                <a:solidFill>
                  <a:schemeClr val="accent1">
                    <a:lumMod val="75000"/>
                  </a:schemeClr>
                </a:solidFill>
                <a:effectLst/>
                <a:uLnTx/>
                <a:uFillTx/>
                <a:latin typeface="Arial" charset="0"/>
                <a:ea typeface="Arial" charset="0"/>
                <a:cs typeface="Arial" charset="0"/>
              </a:rPr>
              <a:t>Heliosphere</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with </a:t>
            </a: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STEREO In-situ Measurements</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of Particles and CME Transients (IMPACT)</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Differential energy band; Units measured, some energy ranges are: </a:t>
            </a:r>
            <a:endPar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endParaRP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Upstream of Earth with SOHO/COSTEP</a:t>
            </a:r>
          </a:p>
          <a:p>
            <a:pPr marL="1257300" lvl="2"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Units measured, some energy ranges are:</a:t>
            </a: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Geostationary Orbit with GOES</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Integral flux, Units measured, some energy ranges are: </a:t>
            </a:r>
            <a:r>
              <a:rPr lang="en-US" sz="2000" b="1" i="1" kern="0" dirty="0" err="1" smtClean="0">
                <a:solidFill>
                  <a:schemeClr val="accent1">
                    <a:lumMod val="75000"/>
                  </a:schemeClr>
                </a:solidFill>
                <a:latin typeface="Arial" charset="0"/>
                <a:ea typeface="Arial" charset="0"/>
                <a:cs typeface="Arial" charset="0"/>
              </a:rPr>
              <a:t>pfu</a:t>
            </a:r>
            <a:r>
              <a:rPr lang="en-US" sz="2000" b="1" i="1" kern="0" dirty="0" smtClean="0">
                <a:solidFill>
                  <a:schemeClr val="accent1">
                    <a:lumMod val="75000"/>
                  </a:schemeClr>
                </a:solidFill>
                <a:latin typeface="Arial" charset="0"/>
                <a:ea typeface="Arial" charset="0"/>
                <a:cs typeface="Arial" charset="0"/>
              </a:rPr>
              <a:t> particle flux unit </a:t>
            </a:r>
          </a:p>
          <a:p>
            <a:pPr marL="800100" lvl="1" indent="-342900" eaLnBrk="0" hangingPunct="0">
              <a:spcBef>
                <a:spcPct val="20000"/>
              </a:spcBef>
              <a:buFontTx/>
              <a:buChar char="•"/>
              <a:defRPr/>
            </a:pPr>
            <a:endPar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endParaRPr>
          </a:p>
        </p:txBody>
      </p:sp>
      <p:sp>
        <p:nvSpPr>
          <p:cNvPr id="18" name="TextBox 17"/>
          <p:cNvSpPr txBox="1"/>
          <p:nvPr/>
        </p:nvSpPr>
        <p:spPr>
          <a:xfrm>
            <a:off x="228600" y="5410200"/>
            <a:ext cx="8915400" cy="1384995"/>
          </a:xfrm>
          <a:prstGeom prst="rect">
            <a:avLst/>
          </a:prstGeom>
          <a:noFill/>
        </p:spPr>
        <p:txBody>
          <a:bodyPr wrap="square" rtlCol="0">
            <a:spAutoFit/>
          </a:bodyPr>
          <a:lstStyle/>
          <a:p>
            <a:pPr algn="ctr"/>
            <a:r>
              <a:rPr lang="en-US" sz="2800" b="1" i="1" dirty="0" smtClean="0">
                <a:solidFill>
                  <a:srgbClr val="FF7C12"/>
                </a:solidFill>
              </a:rPr>
              <a:t>Another useful quantity: </a:t>
            </a:r>
          </a:p>
          <a:p>
            <a:pPr algn="ctr"/>
            <a:r>
              <a:rPr lang="en-US" sz="2800" b="1" i="1" dirty="0" err="1" smtClean="0">
                <a:solidFill>
                  <a:srgbClr val="FF7C12"/>
                </a:solidFill>
              </a:rPr>
              <a:t>Fluence</a:t>
            </a:r>
            <a:r>
              <a:rPr lang="en-US" sz="2800" b="1" i="1" dirty="0" smtClean="0">
                <a:solidFill>
                  <a:srgbClr val="FF7C12"/>
                </a:solidFill>
              </a:rPr>
              <a:t> = flux integrated over the entire event. </a:t>
            </a:r>
          </a:p>
          <a:p>
            <a:pPr algn="ctr"/>
            <a:r>
              <a:rPr lang="en-US" sz="2800" b="1" i="1" dirty="0" smtClean="0">
                <a:solidFill>
                  <a:srgbClr val="FF7C12"/>
                </a:solidFill>
              </a:rPr>
              <a:t>Important for biological effects (flights)</a:t>
            </a:r>
          </a:p>
        </p:txBody>
      </p:sp>
      <p:sp>
        <p:nvSpPr>
          <p:cNvPr id="20" name="Rectangle 19"/>
          <p:cNvSpPr/>
          <p:nvPr/>
        </p:nvSpPr>
        <p:spPr>
          <a:xfrm>
            <a:off x="2133600" y="762000"/>
            <a:ext cx="4572000" cy="830997"/>
          </a:xfrm>
          <a:prstGeom prst="rect">
            <a:avLst/>
          </a:prstGeom>
        </p:spPr>
        <p:txBody>
          <a:bodyPr>
            <a:spAutoFit/>
          </a:bodyPr>
          <a:lstStyle/>
          <a:p>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905000"/>
            <a:ext cx="5943600" cy="2246769"/>
          </a:xfrm>
          <a:prstGeom prst="rect">
            <a:avLst/>
          </a:prstGeom>
        </p:spPr>
        <p:txBody>
          <a:bodyPr wrap="square">
            <a:spAutoFit/>
          </a:bodyPr>
          <a:lstStyle/>
          <a:p>
            <a:r>
              <a:rPr lang="en-US" sz="2800" dirty="0">
                <a:latin typeface="Helvetica"/>
                <a:cs typeface="Helvetica"/>
              </a:rPr>
              <a:t>Event magnitudes:</a:t>
            </a:r>
          </a:p>
          <a:p>
            <a:pPr lvl="1"/>
            <a:r>
              <a:rPr lang="en-US" sz="2800" dirty="0">
                <a:latin typeface="Helvetica"/>
                <a:cs typeface="Helvetica"/>
              </a:rPr>
              <a:t>&gt; 10 MeV/nucleon integral </a:t>
            </a:r>
            <a:r>
              <a:rPr lang="en-US" sz="2800" dirty="0" err="1">
                <a:latin typeface="Helvetica"/>
                <a:cs typeface="Helvetica"/>
              </a:rPr>
              <a:t>fluence</a:t>
            </a:r>
            <a:r>
              <a:rPr lang="en-US" sz="2800" dirty="0">
                <a:latin typeface="Helvetica"/>
                <a:cs typeface="Helvetica"/>
              </a:rPr>
              <a:t>: can exceed 10</a:t>
            </a:r>
            <a:r>
              <a:rPr lang="en-US" sz="2800" baseline="30000" dirty="0">
                <a:latin typeface="Helvetica"/>
                <a:cs typeface="Helvetica"/>
              </a:rPr>
              <a:t>9</a:t>
            </a:r>
            <a:r>
              <a:rPr lang="en-US" sz="2800" dirty="0">
                <a:latin typeface="Helvetica"/>
                <a:cs typeface="Helvetica"/>
              </a:rPr>
              <a:t> cm</a:t>
            </a:r>
            <a:r>
              <a:rPr lang="en-US" sz="2800" baseline="30000" dirty="0">
                <a:latin typeface="Helvetica"/>
                <a:cs typeface="Helvetica"/>
              </a:rPr>
              <a:t>-2</a:t>
            </a:r>
            <a:endParaRPr lang="en-US" sz="2800" dirty="0">
              <a:latin typeface="Helvetica"/>
              <a:cs typeface="Helvetica"/>
            </a:endParaRPr>
          </a:p>
          <a:p>
            <a:pPr lvl="1"/>
            <a:r>
              <a:rPr lang="en-US" sz="2800" dirty="0">
                <a:latin typeface="Helvetica"/>
                <a:cs typeface="Helvetica"/>
              </a:rPr>
              <a:t>&gt; 10 MeV/nucleon peak flux: can exceed 10</a:t>
            </a:r>
            <a:r>
              <a:rPr lang="en-US" sz="2800" baseline="30000" dirty="0">
                <a:latin typeface="Helvetica"/>
                <a:cs typeface="Helvetica"/>
              </a:rPr>
              <a:t>5</a:t>
            </a:r>
            <a:r>
              <a:rPr lang="en-US" sz="2800" dirty="0">
                <a:latin typeface="Helvetica"/>
                <a:cs typeface="Helvetica"/>
              </a:rPr>
              <a:t> cm</a:t>
            </a:r>
            <a:r>
              <a:rPr lang="en-US" sz="2800" baseline="30000" dirty="0">
                <a:latin typeface="Helvetica"/>
                <a:cs typeface="Helvetica"/>
              </a:rPr>
              <a:t>-2</a:t>
            </a:r>
            <a:r>
              <a:rPr lang="en-US" sz="2800" dirty="0">
                <a:latin typeface="Helvetica"/>
                <a:cs typeface="Helvetica"/>
              </a:rPr>
              <a:t>s</a:t>
            </a:r>
            <a:r>
              <a:rPr lang="en-US" sz="2800" baseline="30000" dirty="0">
                <a:latin typeface="Helvetica"/>
                <a:cs typeface="Helvetica"/>
              </a:rPr>
              <a:t>-1</a:t>
            </a:r>
            <a:endParaRPr lang="en-US" sz="2800" dirty="0"/>
          </a:p>
        </p:txBody>
      </p:sp>
      <p:sp>
        <p:nvSpPr>
          <p:cNvPr id="3" name="Rectangle 2"/>
          <p:cNvSpPr/>
          <p:nvPr/>
        </p:nvSpPr>
        <p:spPr>
          <a:xfrm>
            <a:off x="1981200" y="381000"/>
            <a:ext cx="4572000" cy="769441"/>
          </a:xfrm>
          <a:prstGeom prst="rect">
            <a:avLst/>
          </a:prstGeom>
        </p:spPr>
        <p:txBody>
          <a:bodyPr>
            <a:spAutoFit/>
          </a:bodyPr>
          <a:lstStyle/>
          <a:p>
            <a:pPr lvl="0" algn="ctr">
              <a:defRPr/>
            </a:pPr>
            <a:r>
              <a:rPr lang="en-US" sz="4400" b="1" kern="0" dirty="0" smtClean="0">
                <a:solidFill>
                  <a:srgbClr val="FF0000"/>
                </a:solidFill>
                <a:latin typeface="Arial"/>
                <a:cs typeface="Arial"/>
              </a:rPr>
              <a:t>SEP Intensity</a:t>
            </a:r>
            <a:endParaRPr lang="en-US" sz="4400" b="1" kern="0" dirty="0">
              <a:solidFill>
                <a:srgbClr val="FF0000"/>
              </a:solidFill>
              <a:latin typeface="Arial"/>
              <a:cs typeface="Arial"/>
            </a:endParaRPr>
          </a:p>
        </p:txBody>
      </p:sp>
      <p:pic>
        <p:nvPicPr>
          <p:cNvPr id="4" name="Picture 3" descr="SWC_logo_white.jpg"/>
          <p:cNvPicPr>
            <a:picLocks noChangeAspect="1"/>
          </p:cNvPicPr>
          <p:nvPr/>
        </p:nvPicPr>
        <p:blipFill>
          <a:blip r:embed="rId2"/>
          <a:stretch>
            <a:fillRect/>
          </a:stretch>
        </p:blipFill>
        <p:spPr>
          <a:xfrm>
            <a:off x="8001000" y="60960"/>
            <a:ext cx="1012546" cy="1005840"/>
          </a:xfrm>
          <a:prstGeom prst="rect">
            <a:avLst/>
          </a:prstGeom>
        </p:spPr>
      </p:pic>
    </p:spTree>
    <p:extLst>
      <p:ext uri="{BB962C8B-B14F-4D97-AF65-F5344CB8AC3E}">
        <p14:creationId xmlns:p14="http://schemas.microsoft.com/office/powerpoint/2010/main" val="42915668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2012_05_17_03_00_00_LASCO_C3__LASCO_C2__AIA_304.png"/>
          <p:cNvPicPr>
            <a:picLocks noChangeAspect="1"/>
          </p:cNvPicPr>
          <p:nvPr/>
        </p:nvPicPr>
        <p:blipFill>
          <a:blip r:embed="rId3"/>
          <a:stretch>
            <a:fillRect/>
          </a:stretch>
        </p:blipFill>
        <p:spPr>
          <a:xfrm>
            <a:off x="1495137" y="2042160"/>
            <a:ext cx="8791863" cy="5120640"/>
          </a:xfrm>
          <a:prstGeom prst="rect">
            <a:avLst/>
          </a:prstGeom>
        </p:spPr>
      </p:pic>
      <p:sp>
        <p:nvSpPr>
          <p:cNvPr id="9" name="Rectangle 2"/>
          <p:cNvSpPr txBox="1">
            <a:spLocks noChangeArrowheads="1"/>
          </p:cNvSpPr>
          <p:nvPr/>
        </p:nvSpPr>
        <p:spPr bwMode="auto">
          <a:xfrm>
            <a:off x="457200" y="228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9BBB59"/>
                </a:solidFill>
                <a:latin typeface="Arial"/>
                <a:cs typeface="Arial"/>
              </a:rPr>
              <a:t>PARTICLE SNOW!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Coronagraph acting as particle detector </a:t>
            </a:r>
            <a:r>
              <a:rPr kumimoji="0" lang="en-US" sz="3600" b="1" i="0" u="none" strike="noStrike" kern="0" cap="none" spc="0" normalizeH="0" baseline="0" noProof="0" dirty="0" err="1" smtClean="0">
                <a:ln>
                  <a:noFill/>
                </a:ln>
                <a:solidFill>
                  <a:srgbClr val="9BBB59"/>
                </a:solidFill>
                <a:effectLst/>
                <a:uLnTx/>
                <a:uFillTx/>
                <a:latin typeface="Arial"/>
                <a:ea typeface="ＭＳ Ｐゴシック" charset="-128"/>
                <a:cs typeface="Arial"/>
                <a:sym typeface="Wingdings"/>
              </a:rPr>
              <a:t></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0" name="Picture 9" descr="SWC_logo_white.jpg"/>
          <p:cNvPicPr>
            <a:picLocks noChangeAspect="1"/>
          </p:cNvPicPr>
          <p:nvPr/>
        </p:nvPicPr>
        <p:blipFill>
          <a:blip r:embed="rId4"/>
          <a:stretch>
            <a:fillRect/>
          </a:stretch>
        </p:blipFill>
        <p:spPr>
          <a:xfrm>
            <a:off x="8001000" y="60960"/>
            <a:ext cx="1012546" cy="1005840"/>
          </a:xfrm>
          <a:prstGeom prst="rect">
            <a:avLst/>
          </a:prstGeom>
        </p:spPr>
      </p:pic>
      <p:pic>
        <p:nvPicPr>
          <p:cNvPr id="12" name="Picture 11" descr="2012_05_17_02_00_00_AIA_131__LASCO_C2.png"/>
          <p:cNvPicPr>
            <a:picLocks noChangeAspect="1"/>
          </p:cNvPicPr>
          <p:nvPr/>
        </p:nvPicPr>
        <p:blipFill>
          <a:blip r:embed="rId5"/>
          <a:stretch>
            <a:fillRect/>
          </a:stretch>
        </p:blipFill>
        <p:spPr>
          <a:xfrm>
            <a:off x="0" y="1219200"/>
            <a:ext cx="4709927" cy="2743200"/>
          </a:xfrm>
          <a:prstGeom prst="rect">
            <a:avLst/>
          </a:prstGeom>
        </p:spPr>
      </p:pic>
      <p:sp>
        <p:nvSpPr>
          <p:cNvPr id="13" name="TextBox 12"/>
          <p:cNvSpPr txBox="1"/>
          <p:nvPr/>
        </p:nvSpPr>
        <p:spPr>
          <a:xfrm>
            <a:off x="609600" y="3352800"/>
            <a:ext cx="3689870" cy="646331"/>
          </a:xfrm>
          <a:prstGeom prst="rect">
            <a:avLst/>
          </a:prstGeom>
          <a:noFill/>
        </p:spPr>
        <p:txBody>
          <a:bodyPr wrap="none" rtlCol="0">
            <a:spAutoFit/>
          </a:bodyPr>
          <a:lstStyle/>
          <a:p>
            <a:pPr algn="ctr"/>
            <a:r>
              <a:rPr lang="en-US" sz="1800" i="1" dirty="0" smtClean="0">
                <a:solidFill>
                  <a:schemeClr val="bg1"/>
                </a:solidFill>
              </a:rPr>
              <a:t>SDO AIA 131 Å + SOHO/LASCO C2</a:t>
            </a:r>
          </a:p>
          <a:p>
            <a:pPr algn="ctr"/>
            <a:r>
              <a:rPr lang="en-US" sz="1800" i="1" dirty="0" smtClean="0">
                <a:solidFill>
                  <a:schemeClr val="bg1"/>
                </a:solidFill>
              </a:rPr>
              <a:t>May 17 02:00 UT</a:t>
            </a:r>
            <a:endParaRPr lang="en-US" sz="1800" i="1" dirty="0">
              <a:solidFill>
                <a:schemeClr val="bg1"/>
              </a:solidFill>
            </a:endParaRPr>
          </a:p>
        </p:txBody>
      </p:sp>
      <p:sp>
        <p:nvSpPr>
          <p:cNvPr id="14" name="TextBox 13"/>
          <p:cNvSpPr txBox="1"/>
          <p:nvPr/>
        </p:nvSpPr>
        <p:spPr>
          <a:xfrm>
            <a:off x="5257800" y="6211669"/>
            <a:ext cx="1958739" cy="646331"/>
          </a:xfrm>
          <a:prstGeom prst="rect">
            <a:avLst/>
          </a:prstGeom>
          <a:noFill/>
        </p:spPr>
        <p:txBody>
          <a:bodyPr wrap="none" rtlCol="0">
            <a:spAutoFit/>
          </a:bodyPr>
          <a:lstStyle/>
          <a:p>
            <a:pPr algn="ctr"/>
            <a:r>
              <a:rPr lang="en-US" sz="1800" i="1" dirty="0" smtClean="0">
                <a:solidFill>
                  <a:schemeClr val="bg1"/>
                </a:solidFill>
              </a:rPr>
              <a:t>SOHO/LASCO C3</a:t>
            </a:r>
          </a:p>
          <a:p>
            <a:pPr algn="ctr"/>
            <a:r>
              <a:rPr lang="en-US" sz="1800" i="1" dirty="0" smtClean="0">
                <a:solidFill>
                  <a:schemeClr val="bg1"/>
                </a:solidFill>
              </a:rPr>
              <a:t>May 17 03:00 UT</a:t>
            </a:r>
            <a:endParaRPr lang="en-US" sz="1800" i="1" dirty="0">
              <a:solidFill>
                <a:schemeClr val="bg1"/>
              </a:solidFill>
            </a:endParaRPr>
          </a:p>
        </p:txBody>
      </p:sp>
      <p:sp>
        <p:nvSpPr>
          <p:cNvPr id="17" name="Curved Down Arrow 16"/>
          <p:cNvSpPr/>
          <p:nvPr/>
        </p:nvSpPr>
        <p:spPr>
          <a:xfrm rot="1777672">
            <a:off x="3271316" y="2188715"/>
            <a:ext cx="4211159" cy="1092352"/>
          </a:xfrm>
          <a:prstGeom prst="curved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3"/>
                </a:solidFill>
              </a:rPr>
              <a:t>One hour later</a:t>
            </a:r>
            <a:endParaRPr lang="en-US" b="1" dirty="0">
              <a:solidFill>
                <a:schemeClr val="accent3"/>
              </a:solidFill>
            </a:endParaRPr>
          </a:p>
        </p:txBody>
      </p:sp>
      <p:sp>
        <p:nvSpPr>
          <p:cNvPr id="19" name="TextBox 18"/>
          <p:cNvSpPr txBox="1"/>
          <p:nvPr/>
        </p:nvSpPr>
        <p:spPr>
          <a:xfrm>
            <a:off x="762000" y="1219200"/>
            <a:ext cx="3469820" cy="461665"/>
          </a:xfrm>
          <a:prstGeom prst="rect">
            <a:avLst/>
          </a:prstGeom>
          <a:noFill/>
        </p:spPr>
        <p:txBody>
          <a:bodyPr wrap="none" rtlCol="0">
            <a:spAutoFit/>
          </a:bodyPr>
          <a:lstStyle/>
          <a:p>
            <a:r>
              <a:rPr lang="en-US" i="1" dirty="0" smtClean="0">
                <a:solidFill>
                  <a:schemeClr val="bg1"/>
                </a:solidFill>
              </a:rPr>
              <a:t>Flare peaked at 01:47 UT</a:t>
            </a:r>
            <a:endParaRPr lang="en-US" i="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define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600200"/>
            <a:ext cx="7086600" cy="2062103"/>
          </a:xfrm>
          <a:prstGeom prst="rect">
            <a:avLst/>
          </a:prstGeom>
          <a:noFill/>
        </p:spPr>
        <p:txBody>
          <a:bodyPr wrap="square" rtlCol="0">
            <a:spAutoFit/>
          </a:bodyPr>
          <a:lstStyle/>
          <a:p>
            <a:pPr algn="ctr"/>
            <a:r>
              <a:rPr lang="en-US" sz="2800" b="1" i="1" dirty="0" smtClean="0">
                <a:solidFill>
                  <a:srgbClr val="FF7C12"/>
                </a:solidFill>
              </a:rPr>
              <a:t>SWRC: SEP event detections are defined as:</a:t>
            </a:r>
          </a:p>
          <a:p>
            <a:pPr algn="ctr"/>
            <a:r>
              <a:rPr lang="en-US" sz="2000" b="1" i="1" dirty="0" smtClean="0">
                <a:solidFill>
                  <a:srgbClr val="FF7C12"/>
                </a:solidFill>
              </a:rPr>
              <a:t>GOES Proton E &gt; 10 </a:t>
            </a:r>
            <a:r>
              <a:rPr lang="en-US" sz="2000" b="1" i="1" dirty="0" err="1" smtClean="0">
                <a:solidFill>
                  <a:srgbClr val="FF7C12"/>
                </a:solidFill>
              </a:rPr>
              <a:t>MeV</a:t>
            </a:r>
            <a:r>
              <a:rPr lang="en-US" sz="2000" b="1" i="1" dirty="0" smtClean="0">
                <a:solidFill>
                  <a:srgbClr val="FF7C12"/>
                </a:solidFill>
              </a:rPr>
              <a:t> channel &gt; 10 </a:t>
            </a:r>
            <a:r>
              <a:rPr lang="en-US" sz="2000" b="1" i="1" dirty="0" err="1" smtClean="0">
                <a:solidFill>
                  <a:srgbClr val="FF7C12"/>
                </a:solidFill>
              </a:rPr>
              <a:t>pfu</a:t>
            </a:r>
            <a:endParaRPr lang="en-US" sz="2000" b="1" i="1" dirty="0" smtClean="0">
              <a:solidFill>
                <a:srgbClr val="FF7C12"/>
              </a:solidFill>
            </a:endParaRPr>
          </a:p>
          <a:p>
            <a:pPr algn="ctr"/>
            <a:r>
              <a:rPr lang="en-US" sz="2000" b="1" i="1" dirty="0" smtClean="0">
                <a:solidFill>
                  <a:srgbClr val="FF7C12"/>
                </a:solidFill>
              </a:rPr>
              <a:t>GOES Proton E &gt; 100 MeV channel &gt; 1 </a:t>
            </a:r>
            <a:r>
              <a:rPr lang="en-US" sz="2000" b="1" i="1" dirty="0" err="1" smtClean="0">
                <a:solidFill>
                  <a:srgbClr val="FF7C12"/>
                </a:solidFill>
              </a:rPr>
              <a:t>pfu</a:t>
            </a: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16" name="Picture 15" descr="Screen Shot 2013-06-01 at 11.08.46 AM.png"/>
          <p:cNvPicPr>
            <a:picLocks noChangeAspect="1"/>
          </p:cNvPicPr>
          <p:nvPr/>
        </p:nvPicPr>
        <p:blipFill>
          <a:blip r:embed="rId4"/>
          <a:stretch>
            <a:fillRect/>
          </a:stretch>
        </p:blipFill>
        <p:spPr>
          <a:xfrm>
            <a:off x="1219200" y="3124200"/>
            <a:ext cx="6858000" cy="3429000"/>
          </a:xfrm>
          <a:prstGeom prst="rect">
            <a:avLst/>
          </a:prstGeom>
        </p:spPr>
      </p:pic>
      <p:cxnSp>
        <p:nvCxnSpPr>
          <p:cNvPr id="18" name="Straight Connector 17"/>
          <p:cNvCxnSpPr/>
          <p:nvPr/>
        </p:nvCxnSpPr>
        <p:spPr>
          <a:xfrm>
            <a:off x="76200" y="4113212"/>
            <a:ext cx="8839200" cy="1588"/>
          </a:xfrm>
          <a:prstGeom prst="line">
            <a:avLst/>
          </a:prstGeom>
          <a:ln w="50800">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52400" y="4724400"/>
            <a:ext cx="8839200" cy="1588"/>
          </a:xfrm>
          <a:prstGeom prst="line">
            <a:avLst/>
          </a:prstGeom>
          <a:ln w="50800">
            <a:solidFill>
              <a:srgbClr val="008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Quantify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7" name="Picture 6" descr="Screen Shot 2013-05-31 at 3.23.16 PM.png"/>
          <p:cNvPicPr>
            <a:picLocks noChangeAspect="1"/>
          </p:cNvPicPr>
          <p:nvPr/>
        </p:nvPicPr>
        <p:blipFill>
          <a:blip r:embed="rId4"/>
          <a:stretch>
            <a:fillRect/>
          </a:stretch>
        </p:blipFill>
        <p:spPr>
          <a:xfrm>
            <a:off x="533400" y="838200"/>
            <a:ext cx="8077200" cy="60297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latin typeface="Helvetica"/>
                <a:cs typeface="Helvetica"/>
              </a:rPr>
              <a:t>Human Safety in Space</a:t>
            </a:r>
            <a:endParaRPr lang="en-US" dirty="0">
              <a:latin typeface="Helvetica"/>
              <a:cs typeface="Helvetica"/>
            </a:endParaRPr>
          </a:p>
        </p:txBody>
      </p:sp>
      <p:sp>
        <p:nvSpPr>
          <p:cNvPr id="7" name="Content Placeholder 6"/>
          <p:cNvSpPr>
            <a:spLocks noGrp="1"/>
          </p:cNvSpPr>
          <p:nvPr>
            <p:ph idx="1"/>
          </p:nvPr>
        </p:nvSpPr>
        <p:spPr>
          <a:xfrm>
            <a:off x="457200" y="1417638"/>
            <a:ext cx="8229600" cy="4525963"/>
          </a:xfrm>
        </p:spPr>
        <p:txBody>
          <a:bodyPr>
            <a:normAutofit lnSpcReduction="10000"/>
          </a:bodyPr>
          <a:lstStyle/>
          <a:p>
            <a:r>
              <a:rPr lang="en-US" dirty="0" smtClean="0">
                <a:latin typeface="Helvetica"/>
                <a:cs typeface="Helvetica"/>
              </a:rPr>
              <a:t>GCR</a:t>
            </a:r>
          </a:p>
          <a:p>
            <a:r>
              <a:rPr lang="en-US" b="1" dirty="0" smtClean="0">
                <a:solidFill>
                  <a:srgbClr val="FF0000"/>
                </a:solidFill>
                <a:latin typeface="Helvetica"/>
                <a:cs typeface="Helvetica"/>
              </a:rPr>
              <a:t>SEP</a:t>
            </a:r>
          </a:p>
          <a:p>
            <a:pPr>
              <a:buNone/>
            </a:pPr>
            <a:r>
              <a:rPr lang="en-US" dirty="0" smtClean="0">
                <a:latin typeface="Helvetica"/>
                <a:cs typeface="Helvetica"/>
              </a:rPr>
              <a:t>Johnson Space Center/Space Radiation Analysis Group (SRAG)</a:t>
            </a:r>
          </a:p>
          <a:p>
            <a:pPr>
              <a:buNone/>
            </a:pPr>
            <a:r>
              <a:rPr lang="en-US" dirty="0" smtClean="0">
                <a:latin typeface="Helvetica"/>
                <a:cs typeface="Helvetica"/>
              </a:rPr>
              <a:t>Limit:  the &gt; 100 </a:t>
            </a:r>
            <a:r>
              <a:rPr lang="en-US" dirty="0" err="1" smtClean="0">
                <a:latin typeface="Helvetica"/>
                <a:cs typeface="Helvetica"/>
              </a:rPr>
              <a:t>MeV</a:t>
            </a:r>
            <a:r>
              <a:rPr lang="en-US" dirty="0" smtClean="0">
                <a:latin typeface="Helvetica"/>
                <a:cs typeface="Helvetica"/>
              </a:rPr>
              <a:t> flux exceeding 1pfu </a:t>
            </a:r>
          </a:p>
          <a:p>
            <a:pPr>
              <a:buNone/>
            </a:pPr>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 </a:t>
            </a:r>
          </a:p>
          <a:p>
            <a:endParaRPr lang="en-US" dirty="0" smtClean="0">
              <a:latin typeface="Helvetica"/>
              <a:cs typeface="Helvetica"/>
            </a:endParaRPr>
          </a:p>
          <a:p>
            <a:r>
              <a:rPr lang="en-US" dirty="0" smtClean="0">
                <a:latin typeface="Helvetica"/>
                <a:cs typeface="Helvetica"/>
              </a:rPr>
              <a:t>All clear (EVA –extravehicular activity)</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pPr>
              <a:defRPr/>
            </a:pPr>
            <a:fld id="{46D301D4-DE5A-4EBF-A8D4-8E1BE7A39FE5}" type="slidenum">
              <a:rPr lang="en-US" smtClean="0">
                <a:latin typeface="Helvetica"/>
                <a:cs typeface="Helvetica"/>
              </a:rPr>
              <a:pPr>
                <a:defRPr/>
              </a:pPr>
              <a:t>19</a:t>
            </a:fld>
            <a:endParaRPr lang="en-US" dirty="0">
              <a:latin typeface="Helvetica"/>
              <a:cs typeface="Helvetica"/>
            </a:endParaRPr>
          </a:p>
        </p:txBody>
      </p:sp>
      <p:pic>
        <p:nvPicPr>
          <p:cNvPr id="8" name="Picture 7" descr="SWC_logo_white.jpg"/>
          <p:cNvPicPr>
            <a:picLocks noChangeAspect="1"/>
          </p:cNvPicPr>
          <p:nvPr/>
        </p:nvPicPr>
        <p:blipFill>
          <a:blip r:embed="rId2"/>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400800" cy="1126067"/>
          </a:xfrm>
        </p:spPr>
        <p:txBody>
          <a:bodyPr/>
          <a:lstStyle/>
          <a:p>
            <a:r>
              <a:rPr lang="en-US" b="1" dirty="0" smtClean="0"/>
              <a:t>SEPs – important source of space radiation: hard to predict</a:t>
            </a:r>
            <a:endParaRPr lang="en-US" b="1" dirty="0"/>
          </a:p>
        </p:txBody>
      </p:sp>
      <p:pic>
        <p:nvPicPr>
          <p:cNvPr id="4" name="Picture 3" descr="SWC_logo_white.jpg"/>
          <p:cNvPicPr>
            <a:picLocks noChangeAspect="1"/>
          </p:cNvPicPr>
          <p:nvPr/>
        </p:nvPicPr>
        <p:blipFill>
          <a:blip r:embed="rId2"/>
          <a:stretch>
            <a:fillRect/>
          </a:stretch>
        </p:blipFill>
        <p:spPr>
          <a:xfrm>
            <a:off x="8106054" y="152400"/>
            <a:ext cx="1012546" cy="1005840"/>
          </a:xfrm>
          <a:prstGeom prst="rect">
            <a:avLst/>
          </a:prstGeom>
        </p:spPr>
      </p:pic>
      <p:pic>
        <p:nvPicPr>
          <p:cNvPr id="5" name="Picture 4" descr="SEP_GCR_Feature1_AA_May201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8534400" cy="5342021"/>
          </a:xfrm>
          <a:prstGeom prst="rect">
            <a:avLst/>
          </a:prstGeom>
        </p:spPr>
      </p:pic>
      <p:sp>
        <p:nvSpPr>
          <p:cNvPr id="3" name="TextBox 2"/>
          <p:cNvSpPr txBox="1"/>
          <p:nvPr/>
        </p:nvSpPr>
        <p:spPr>
          <a:xfrm>
            <a:off x="4953000" y="1295400"/>
            <a:ext cx="3581400" cy="707886"/>
          </a:xfrm>
          <a:prstGeom prst="rect">
            <a:avLst/>
          </a:prstGeom>
          <a:noFill/>
        </p:spPr>
        <p:txBody>
          <a:bodyPr wrap="square" rtlCol="0">
            <a:spAutoFit/>
          </a:bodyPr>
          <a:lstStyle/>
          <a:p>
            <a:pPr algn="ctr"/>
            <a:r>
              <a:rPr lang="en-US" sz="2000" b="1" dirty="0" smtClean="0">
                <a:latin typeface="Helvetica"/>
                <a:cs typeface="Helvetica"/>
              </a:rPr>
              <a:t>Galactic Cosmic Radiation (another source)</a:t>
            </a:r>
            <a:endParaRPr lang="en-US" sz="2000" b="1" dirty="0">
              <a:latin typeface="Helvetica"/>
              <a:cs typeface="Helvetica"/>
            </a:endParaRPr>
          </a:p>
        </p:txBody>
      </p:sp>
    </p:spTree>
    <p:extLst>
      <p:ext uri="{BB962C8B-B14F-4D97-AF65-F5344CB8AC3E}">
        <p14:creationId xmlns:p14="http://schemas.microsoft.com/office/powerpoint/2010/main" val="22617394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3-06-02 at 7.46.00 PM.png"/>
          <p:cNvPicPr>
            <a:picLocks noChangeAspect="1"/>
          </p:cNvPicPr>
          <p:nvPr/>
        </p:nvPicPr>
        <p:blipFill>
          <a:blip r:embed="rId3"/>
          <a:stretch>
            <a:fillRect/>
          </a:stretch>
        </p:blipFill>
        <p:spPr>
          <a:xfrm>
            <a:off x="4046611" y="1371600"/>
            <a:ext cx="5097389" cy="2957196"/>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Can we predict SEP events?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5867400" y="1295400"/>
            <a:ext cx="3200400" cy="523220"/>
          </a:xfrm>
          <a:prstGeom prst="rect">
            <a:avLst/>
          </a:prstGeom>
          <a:solidFill>
            <a:schemeClr val="bg1"/>
          </a:solidFill>
        </p:spPr>
        <p:txBody>
          <a:bodyPr wrap="square" rtlCol="0">
            <a:spAutoFit/>
          </a:bodyPr>
          <a:lstStyle/>
          <a:p>
            <a:pPr algn="ctr"/>
            <a:r>
              <a:rPr lang="en-US" sz="2800" b="1" i="1" dirty="0" err="1" smtClean="0">
                <a:solidFill>
                  <a:srgbClr val="FF7C12"/>
                </a:solidFill>
              </a:rPr>
              <a:t>REleASE</a:t>
            </a:r>
            <a:r>
              <a:rPr lang="en-US" sz="2800" b="1" i="1" dirty="0" smtClean="0">
                <a:solidFill>
                  <a:srgbClr val="FF7C12"/>
                </a:solidFill>
              </a:rPr>
              <a:t> Model</a:t>
            </a:r>
          </a:p>
        </p:txBody>
      </p:sp>
      <p:pic>
        <p:nvPicPr>
          <p:cNvPr id="12" name="Picture 11"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5" name="TextBox 4"/>
          <p:cNvSpPr txBox="1"/>
          <p:nvPr/>
        </p:nvSpPr>
        <p:spPr>
          <a:xfrm>
            <a:off x="457200" y="1371600"/>
            <a:ext cx="3200400" cy="3046988"/>
          </a:xfrm>
          <a:prstGeom prst="rect">
            <a:avLst/>
          </a:prstGeom>
          <a:noFill/>
        </p:spPr>
        <p:txBody>
          <a:bodyPr wrap="square" rtlCol="0">
            <a:spAutoFit/>
          </a:bodyPr>
          <a:lstStyle/>
          <a:p>
            <a:r>
              <a:rPr lang="en-US" dirty="0" smtClean="0"/>
              <a:t>Uses detection of high energy *electrons* to predict arrival of high energy *protons*</a:t>
            </a:r>
          </a:p>
          <a:p>
            <a:endParaRPr lang="en-US" dirty="0" smtClean="0"/>
          </a:p>
          <a:p>
            <a:r>
              <a:rPr lang="en-US" dirty="0" smtClean="0"/>
              <a:t>Data source: SOHO COSTEP </a:t>
            </a:r>
          </a:p>
          <a:p>
            <a:r>
              <a:rPr lang="en-US" dirty="0" smtClean="0"/>
              <a:t> </a:t>
            </a:r>
            <a:endParaRPr lang="en-US" dirty="0"/>
          </a:p>
        </p:txBody>
      </p:sp>
      <p:pic>
        <p:nvPicPr>
          <p:cNvPr id="7" name="Picture 6" descr="SOHOCoStepForecast-July12.gif"/>
          <p:cNvPicPr>
            <a:picLocks noChangeAspect="1"/>
          </p:cNvPicPr>
          <p:nvPr/>
        </p:nvPicPr>
        <p:blipFill>
          <a:blip r:embed="rId5"/>
          <a:stretch>
            <a:fillRect/>
          </a:stretch>
        </p:blipFill>
        <p:spPr>
          <a:xfrm>
            <a:off x="4038600" y="4648200"/>
            <a:ext cx="3657600" cy="1828800"/>
          </a:xfrm>
          <a:prstGeom prst="rect">
            <a:avLst/>
          </a:prstGeom>
        </p:spPr>
      </p:pic>
      <p:pic>
        <p:nvPicPr>
          <p:cNvPr id="8" name="Picture 7" descr="SOHOCoStep-July12.gif"/>
          <p:cNvPicPr>
            <a:picLocks noChangeAspect="1"/>
          </p:cNvPicPr>
          <p:nvPr/>
        </p:nvPicPr>
        <p:blipFill>
          <a:blip r:embed="rId6"/>
          <a:stretch>
            <a:fillRect/>
          </a:stretch>
        </p:blipFill>
        <p:spPr>
          <a:xfrm>
            <a:off x="228600" y="4648200"/>
            <a:ext cx="365760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5400"/>
            <a:ext cx="6079684" cy="954107"/>
          </a:xfrm>
          <a:prstGeom prst="rect">
            <a:avLst/>
          </a:prstGeom>
          <a:noFill/>
        </p:spPr>
        <p:txBody>
          <a:bodyPr wrap="none" rtlCol="0">
            <a:spAutoFit/>
          </a:bodyPr>
          <a:lstStyle/>
          <a:p>
            <a:pPr algn="ctr"/>
            <a:r>
              <a:rPr lang="en-US" sz="3600" b="1" dirty="0" smtClean="0">
                <a:solidFill>
                  <a:srgbClr val="FF0000"/>
                </a:solidFill>
              </a:rPr>
              <a:t>SEP prediction (active region)</a:t>
            </a:r>
          </a:p>
          <a:p>
            <a:pPr algn="ctr"/>
            <a:r>
              <a:rPr lang="en-US" sz="2000" b="1" dirty="0" smtClean="0">
                <a:solidFill>
                  <a:srgbClr val="FF0000"/>
                </a:solidFill>
              </a:rPr>
              <a:t>x2.2 flare on march 11, 2015</a:t>
            </a:r>
            <a:endParaRPr lang="en-US" sz="2000" b="1" dirty="0">
              <a:solidFill>
                <a:srgbClr val="FF0000"/>
              </a:solidFill>
            </a:endParaRPr>
          </a:p>
        </p:txBody>
      </p:sp>
      <p:pic>
        <p:nvPicPr>
          <p:cNvPr id="3" name="Picture 2" descr="flare_ensemble_AS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66800"/>
            <a:ext cx="3048000" cy="3048000"/>
          </a:xfrm>
          <a:prstGeom prst="rect">
            <a:avLst/>
          </a:prstGeom>
        </p:spPr>
      </p:pic>
      <p:pic>
        <p:nvPicPr>
          <p:cNvPr id="4" name="Picture 3" descr="flare_ensemble_MAG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295400"/>
            <a:ext cx="3555307" cy="2743200"/>
          </a:xfrm>
          <a:prstGeom prst="rect">
            <a:avLst/>
          </a:prstGeom>
        </p:spPr>
      </p:pic>
      <p:pic>
        <p:nvPicPr>
          <p:cNvPr id="5" name="Picture 4" descr="flare_ensemble_ASS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3581400"/>
            <a:ext cx="3276600" cy="3276600"/>
          </a:xfrm>
          <a:prstGeom prst="rect">
            <a:avLst/>
          </a:prstGeom>
        </p:spPr>
      </p:pic>
      <p:sp>
        <p:nvSpPr>
          <p:cNvPr id="6" name="TextBox 5"/>
          <p:cNvSpPr txBox="1"/>
          <p:nvPr/>
        </p:nvSpPr>
        <p:spPr>
          <a:xfrm>
            <a:off x="457200" y="4267200"/>
            <a:ext cx="971540" cy="461665"/>
          </a:xfrm>
          <a:prstGeom prst="rect">
            <a:avLst/>
          </a:prstGeom>
          <a:noFill/>
        </p:spPr>
        <p:txBody>
          <a:bodyPr wrap="none" rtlCol="0">
            <a:spAutoFit/>
          </a:bodyPr>
          <a:lstStyle/>
          <a:p>
            <a:r>
              <a:rPr lang="en-US" dirty="0" smtClean="0"/>
              <a:t>ASAP</a:t>
            </a:r>
            <a:endParaRPr lang="en-US" dirty="0"/>
          </a:p>
        </p:txBody>
      </p:sp>
      <p:sp>
        <p:nvSpPr>
          <p:cNvPr id="7" name="TextBox 6"/>
          <p:cNvSpPr txBox="1"/>
          <p:nvPr/>
        </p:nvSpPr>
        <p:spPr>
          <a:xfrm>
            <a:off x="6858000" y="4114800"/>
            <a:ext cx="1056750" cy="461665"/>
          </a:xfrm>
          <a:prstGeom prst="rect">
            <a:avLst/>
          </a:prstGeom>
          <a:noFill/>
        </p:spPr>
        <p:txBody>
          <a:bodyPr wrap="none" rtlCol="0">
            <a:spAutoFit/>
          </a:bodyPr>
          <a:lstStyle/>
          <a:p>
            <a:r>
              <a:rPr lang="en-US" dirty="0" smtClean="0"/>
              <a:t>MAG4</a:t>
            </a:r>
            <a:endParaRPr lang="en-US" dirty="0"/>
          </a:p>
        </p:txBody>
      </p:sp>
      <p:sp>
        <p:nvSpPr>
          <p:cNvPr id="8" name="TextBox 7"/>
          <p:cNvSpPr txBox="1"/>
          <p:nvPr/>
        </p:nvSpPr>
        <p:spPr>
          <a:xfrm>
            <a:off x="5410200" y="6096000"/>
            <a:ext cx="971540" cy="461665"/>
          </a:xfrm>
          <a:prstGeom prst="rect">
            <a:avLst/>
          </a:prstGeom>
          <a:noFill/>
        </p:spPr>
        <p:txBody>
          <a:bodyPr wrap="none" rtlCol="0">
            <a:spAutoFit/>
          </a:bodyPr>
          <a:lstStyle/>
          <a:p>
            <a:r>
              <a:rPr lang="en-US" dirty="0" smtClean="0"/>
              <a:t>ASSA</a:t>
            </a:r>
            <a:endParaRPr lang="en-US" dirty="0"/>
          </a:p>
        </p:txBody>
      </p:sp>
    </p:spTree>
    <p:extLst>
      <p:ext uri="{BB962C8B-B14F-4D97-AF65-F5344CB8AC3E}">
        <p14:creationId xmlns:p14="http://schemas.microsoft.com/office/powerpoint/2010/main" val="24344784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81000"/>
            <a:ext cx="6736565" cy="646331"/>
          </a:xfrm>
          <a:prstGeom prst="rect">
            <a:avLst/>
          </a:prstGeom>
          <a:noFill/>
        </p:spPr>
        <p:txBody>
          <a:bodyPr wrap="none" rtlCol="0">
            <a:spAutoFit/>
          </a:bodyPr>
          <a:lstStyle/>
          <a:p>
            <a:r>
              <a:rPr lang="en-US" sz="3600" b="1" dirty="0" err="1" smtClean="0">
                <a:solidFill>
                  <a:srgbClr val="FF0000"/>
                </a:solidFill>
              </a:rPr>
              <a:t>Solarscape</a:t>
            </a:r>
            <a:r>
              <a:rPr lang="en-US" sz="3600" b="1" dirty="0" smtClean="0">
                <a:solidFill>
                  <a:srgbClr val="FF0000"/>
                </a:solidFill>
              </a:rPr>
              <a:t>/magnetic connectivity</a:t>
            </a:r>
            <a:endParaRPr lang="en-US" sz="3600" b="1" dirty="0">
              <a:solidFill>
                <a:srgbClr val="FF0000"/>
              </a:solidFill>
            </a:endParaRPr>
          </a:p>
        </p:txBody>
      </p:sp>
      <p:pic>
        <p:nvPicPr>
          <p:cNvPr id="3" name="Picture 2" descr="20120928_sep_solarsca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47800"/>
            <a:ext cx="5627532" cy="5181600"/>
          </a:xfrm>
          <a:prstGeom prst="rect">
            <a:avLst/>
          </a:prstGeom>
        </p:spPr>
      </p:pic>
      <p:sp>
        <p:nvSpPr>
          <p:cNvPr id="4" name="TextBox 3"/>
          <p:cNvSpPr txBox="1"/>
          <p:nvPr/>
        </p:nvSpPr>
        <p:spPr>
          <a:xfrm>
            <a:off x="6629400" y="2438400"/>
            <a:ext cx="2073705" cy="830997"/>
          </a:xfrm>
          <a:prstGeom prst="rect">
            <a:avLst/>
          </a:prstGeom>
          <a:solidFill>
            <a:schemeClr val="tx2">
              <a:lumMod val="40000"/>
              <a:lumOff val="60000"/>
            </a:schemeClr>
          </a:solidFill>
        </p:spPr>
        <p:txBody>
          <a:bodyPr wrap="none" rtlCol="0">
            <a:spAutoFit/>
          </a:bodyPr>
          <a:lstStyle/>
          <a:p>
            <a:r>
              <a:rPr lang="en-US" dirty="0" smtClean="0"/>
              <a:t>C3.7 class flare</a:t>
            </a:r>
          </a:p>
          <a:p>
            <a:r>
              <a:rPr lang="en-US" dirty="0" smtClean="0"/>
              <a:t>AR 11577</a:t>
            </a:r>
            <a:endParaRPr lang="en-US" dirty="0"/>
          </a:p>
        </p:txBody>
      </p:sp>
      <p:cxnSp>
        <p:nvCxnSpPr>
          <p:cNvPr id="6" name="Straight Arrow Connector 5"/>
          <p:cNvCxnSpPr/>
          <p:nvPr/>
        </p:nvCxnSpPr>
        <p:spPr>
          <a:xfrm flipH="1">
            <a:off x="4953000" y="3200400"/>
            <a:ext cx="1600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43652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EPeventsAtEarthByYear.png"/>
          <p:cNvPicPr>
            <a:picLocks noChangeAspect="1"/>
          </p:cNvPicPr>
          <p:nvPr/>
        </p:nvPicPr>
        <p:blipFill>
          <a:blip r:embed="rId3"/>
          <a:stretch>
            <a:fillRect/>
          </a:stretch>
        </p:blipFill>
        <p:spPr>
          <a:xfrm>
            <a:off x="990600" y="3429000"/>
            <a:ext cx="4596078" cy="2767400"/>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Often Do SEP Events Occur?</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371600"/>
            <a:ext cx="7924800" cy="830997"/>
          </a:xfrm>
          <a:prstGeom prst="rect">
            <a:avLst/>
          </a:prstGeom>
          <a:noFill/>
        </p:spPr>
        <p:txBody>
          <a:bodyPr wrap="square" rtlCol="0">
            <a:spAutoFit/>
          </a:bodyPr>
          <a:lstStyle/>
          <a:p>
            <a:pPr algn="ctr"/>
            <a:r>
              <a:rPr lang="en-US" sz="2800" b="1" i="1" dirty="0" smtClean="0">
                <a:solidFill>
                  <a:srgbClr val="FF7C12"/>
                </a:solidFill>
              </a:rPr>
              <a:t>SEP event detections in the near-Earth environment</a:t>
            </a:r>
          </a:p>
          <a:p>
            <a:pPr algn="ctr"/>
            <a:r>
              <a:rPr lang="en-US" sz="2000" b="1" i="1" dirty="0" smtClean="0">
                <a:solidFill>
                  <a:srgbClr val="FF7C12"/>
                </a:solidFill>
              </a:rPr>
              <a:t>(GOES 13, Proton E &gt; 10 </a:t>
            </a:r>
            <a:r>
              <a:rPr lang="en-US" sz="2000" b="1" i="1" dirty="0" err="1" smtClean="0">
                <a:solidFill>
                  <a:srgbClr val="FF7C12"/>
                </a:solidFill>
              </a:rPr>
              <a:t>MeV</a:t>
            </a:r>
            <a:r>
              <a:rPr lang="en-US" sz="2000" b="1" i="1" dirty="0" smtClean="0">
                <a:solidFill>
                  <a:srgbClr val="FF7C12"/>
                </a:solidFill>
              </a:rPr>
              <a:t> channel)</a:t>
            </a:r>
            <a:endParaRPr lang="en-US" sz="2000" b="1" i="1" dirty="0">
              <a:solidFill>
                <a:srgbClr val="FF7C12"/>
              </a:solidFill>
            </a:endParaRPr>
          </a:p>
        </p:txBody>
      </p:sp>
      <p:pic>
        <p:nvPicPr>
          <p:cNvPr id="12" name="Picture 11"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13" name="TextBox 12"/>
          <p:cNvSpPr txBox="1"/>
          <p:nvPr/>
        </p:nvSpPr>
        <p:spPr>
          <a:xfrm>
            <a:off x="2362200" y="2971800"/>
            <a:ext cx="2590800" cy="461665"/>
          </a:xfrm>
          <a:prstGeom prst="rect">
            <a:avLst/>
          </a:prstGeom>
          <a:noFill/>
        </p:spPr>
        <p:txBody>
          <a:bodyPr wrap="square" rtlCol="0">
            <a:spAutoFit/>
          </a:bodyPr>
          <a:lstStyle/>
          <a:p>
            <a:r>
              <a:rPr lang="en-US" i="1" dirty="0" smtClean="0"/>
              <a:t>Total Events</a:t>
            </a:r>
          </a:p>
          <a:p>
            <a:endParaRPr lang="en-US" sz="2000" i="1" dirty="0"/>
          </a:p>
        </p:txBody>
      </p:sp>
      <p:sp>
        <p:nvSpPr>
          <p:cNvPr id="10" name="TextBox 9"/>
          <p:cNvSpPr txBox="1"/>
          <p:nvPr/>
        </p:nvSpPr>
        <p:spPr>
          <a:xfrm>
            <a:off x="1752600" y="4114800"/>
            <a:ext cx="2590800" cy="461665"/>
          </a:xfrm>
          <a:prstGeom prst="rect">
            <a:avLst/>
          </a:prstGeom>
          <a:noFill/>
        </p:spPr>
        <p:txBody>
          <a:bodyPr wrap="square" rtlCol="0">
            <a:spAutoFit/>
          </a:bodyPr>
          <a:lstStyle/>
          <a:p>
            <a:r>
              <a:rPr lang="en-US" i="1" dirty="0" smtClean="0"/>
              <a:t>2012</a:t>
            </a:r>
          </a:p>
          <a:p>
            <a:endParaRPr lang="en-US" sz="2000" i="1" dirty="0"/>
          </a:p>
        </p:txBody>
      </p:sp>
      <p:sp>
        <p:nvSpPr>
          <p:cNvPr id="11" name="TextBox 10"/>
          <p:cNvSpPr txBox="1"/>
          <p:nvPr/>
        </p:nvSpPr>
        <p:spPr>
          <a:xfrm>
            <a:off x="1752600" y="4572000"/>
            <a:ext cx="2590800" cy="461665"/>
          </a:xfrm>
          <a:prstGeom prst="rect">
            <a:avLst/>
          </a:prstGeom>
          <a:noFill/>
        </p:spPr>
        <p:txBody>
          <a:bodyPr wrap="square" rtlCol="0">
            <a:spAutoFit/>
          </a:bodyPr>
          <a:lstStyle/>
          <a:p>
            <a:r>
              <a:rPr lang="en-US" i="1" dirty="0" smtClean="0"/>
              <a:t>2011</a:t>
            </a:r>
          </a:p>
          <a:p>
            <a:endParaRPr lang="en-US" sz="2000" i="1" dirty="0"/>
          </a:p>
        </p:txBody>
      </p:sp>
      <p:sp>
        <p:nvSpPr>
          <p:cNvPr id="14" name="TextBox 13"/>
          <p:cNvSpPr txBox="1"/>
          <p:nvPr/>
        </p:nvSpPr>
        <p:spPr>
          <a:xfrm>
            <a:off x="1752600" y="5105400"/>
            <a:ext cx="2590800" cy="461665"/>
          </a:xfrm>
          <a:prstGeom prst="rect">
            <a:avLst/>
          </a:prstGeom>
          <a:noFill/>
        </p:spPr>
        <p:txBody>
          <a:bodyPr wrap="square" rtlCol="0">
            <a:spAutoFit/>
          </a:bodyPr>
          <a:lstStyle/>
          <a:p>
            <a:r>
              <a:rPr lang="en-US" i="1" dirty="0" smtClean="0"/>
              <a:t>2010</a:t>
            </a:r>
          </a:p>
          <a:p>
            <a:endParaRPr lang="en-US" sz="2000" i="1" dirty="0"/>
          </a:p>
        </p:txBody>
      </p:sp>
      <p:sp>
        <p:nvSpPr>
          <p:cNvPr id="15" name="Rectangle 14"/>
          <p:cNvSpPr/>
          <p:nvPr/>
        </p:nvSpPr>
        <p:spPr>
          <a:xfrm>
            <a:off x="-152400" y="3581400"/>
            <a:ext cx="14478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143000" y="2357735"/>
            <a:ext cx="7391400" cy="461665"/>
          </a:xfrm>
          <a:prstGeom prst="rect">
            <a:avLst/>
          </a:prstGeom>
          <a:noFill/>
        </p:spPr>
        <p:txBody>
          <a:bodyPr wrap="square" rtlCol="0">
            <a:spAutoFit/>
          </a:bodyPr>
          <a:lstStyle/>
          <a:p>
            <a:r>
              <a:rPr lang="en-US" i="1" dirty="0" smtClean="0"/>
              <a:t>2007-2009: Zero Events - Solar Minimum Indeed!</a:t>
            </a:r>
            <a:endParaRPr lang="en-US" sz="2000" i="1" dirty="0"/>
          </a:p>
        </p:txBody>
      </p:sp>
      <p:sp>
        <p:nvSpPr>
          <p:cNvPr id="17" name="TextBox 16"/>
          <p:cNvSpPr txBox="1"/>
          <p:nvPr/>
        </p:nvSpPr>
        <p:spPr>
          <a:xfrm>
            <a:off x="5943600" y="4114800"/>
            <a:ext cx="2590800" cy="1200328"/>
          </a:xfrm>
          <a:prstGeom prst="rect">
            <a:avLst/>
          </a:prstGeom>
          <a:noFill/>
          <a:ln w="38100">
            <a:solidFill>
              <a:schemeClr val="accent1"/>
            </a:solidFill>
          </a:ln>
        </p:spPr>
        <p:txBody>
          <a:bodyPr wrap="square" rtlCol="0">
            <a:spAutoFit/>
          </a:bodyPr>
          <a:lstStyle/>
          <a:p>
            <a:r>
              <a:rPr lang="en-US" b="1" i="1" u="sng" dirty="0" smtClean="0">
                <a:solidFill>
                  <a:schemeClr val="accent1"/>
                </a:solidFill>
              </a:rPr>
              <a:t>Since March 2011</a:t>
            </a:r>
            <a:endParaRPr lang="en-US" b="1" i="1" dirty="0" smtClean="0">
              <a:solidFill>
                <a:schemeClr val="accent1"/>
              </a:solidFill>
            </a:endParaRPr>
          </a:p>
          <a:p>
            <a:r>
              <a:rPr lang="en-US" b="1" i="1" dirty="0" smtClean="0">
                <a:solidFill>
                  <a:schemeClr val="accent1"/>
                </a:solidFill>
              </a:rPr>
              <a:t>STEREO A: 16</a:t>
            </a:r>
          </a:p>
          <a:p>
            <a:r>
              <a:rPr lang="en-US" b="1" i="1" dirty="0" smtClean="0">
                <a:solidFill>
                  <a:schemeClr val="accent1"/>
                </a:solidFill>
              </a:rPr>
              <a:t>STEREO B: 11</a:t>
            </a:r>
          </a:p>
          <a:p>
            <a:endParaRPr lang="en-US" sz="2000" b="1" i="1" dirty="0">
              <a:solidFill>
                <a:schemeClr val="accent1"/>
              </a:solidFill>
            </a:endParaRPr>
          </a:p>
        </p:txBody>
      </p:sp>
      <p:sp>
        <p:nvSpPr>
          <p:cNvPr id="20" name="TextBox 19"/>
          <p:cNvSpPr txBox="1"/>
          <p:nvPr/>
        </p:nvSpPr>
        <p:spPr>
          <a:xfrm>
            <a:off x="1752600" y="3581400"/>
            <a:ext cx="2590800" cy="461665"/>
          </a:xfrm>
          <a:prstGeom prst="rect">
            <a:avLst/>
          </a:prstGeom>
          <a:noFill/>
        </p:spPr>
        <p:txBody>
          <a:bodyPr wrap="square" rtlCol="0">
            <a:spAutoFit/>
          </a:bodyPr>
          <a:lstStyle/>
          <a:p>
            <a:r>
              <a:rPr lang="en-US" i="1" dirty="0" smtClean="0"/>
              <a:t>2013 (Jan-May)</a:t>
            </a:r>
          </a:p>
          <a:p>
            <a:endParaRPr lang="en-US" sz="2000" i="1"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WC_logo_white.jpg"/>
          <p:cNvPicPr>
            <a:picLocks noChangeAspect="1"/>
          </p:cNvPicPr>
          <p:nvPr/>
        </p:nvPicPr>
        <p:blipFill>
          <a:blip r:embed="rId2"/>
          <a:stretch>
            <a:fillRect/>
          </a:stretch>
        </p:blipFill>
        <p:spPr>
          <a:xfrm>
            <a:off x="8001000" y="60960"/>
            <a:ext cx="1012546" cy="1005840"/>
          </a:xfrm>
          <a:prstGeom prst="rect">
            <a:avLst/>
          </a:prstGeom>
        </p:spPr>
      </p:pic>
      <p:sp>
        <p:nvSpPr>
          <p:cNvPr id="4" name="TextBox 3"/>
          <p:cNvSpPr txBox="1"/>
          <p:nvPr/>
        </p:nvSpPr>
        <p:spPr>
          <a:xfrm>
            <a:off x="1066800" y="3048000"/>
            <a:ext cx="7086600" cy="954107"/>
          </a:xfrm>
          <a:prstGeom prst="rect">
            <a:avLst/>
          </a:prstGeom>
          <a:noFill/>
        </p:spPr>
        <p:txBody>
          <a:bodyPr wrap="square" rtlCol="0">
            <a:spAutoFit/>
          </a:bodyPr>
          <a:lstStyle/>
          <a:p>
            <a:pPr algn="ctr"/>
            <a:r>
              <a:rPr lang="en-US" sz="2800" b="1" i="1" dirty="0" smtClean="0">
                <a:solidFill>
                  <a:srgbClr val="FF7C12"/>
                </a:solidFill>
              </a:rPr>
              <a:t>Recognizing profile shapes of SEP flux and associating it with the source/driver</a:t>
            </a:r>
            <a:endParaRPr lang="en-US" sz="2000" b="1" i="1" dirty="0">
              <a:solidFill>
                <a:srgbClr val="FF7C12"/>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219200"/>
            <a:ext cx="7391400" cy="1200328"/>
          </a:xfrm>
          <a:prstGeom prst="rect">
            <a:avLst/>
          </a:prstGeom>
          <a:noFill/>
        </p:spPr>
        <p:txBody>
          <a:bodyPr wrap="square" rtlCol="0">
            <a:spAutoFit/>
          </a:bodyPr>
          <a:lstStyle/>
          <a:p>
            <a:r>
              <a:rPr lang="en-US" dirty="0" smtClean="0"/>
              <a:t>Impulsive: The “peak at the beginning due to flare, fall off” – indicates how well connected you are to the source (timing)</a:t>
            </a:r>
            <a:endParaRPr lang="en-US" dirty="0"/>
          </a:p>
        </p:txBody>
      </p:sp>
      <p:pic>
        <p:nvPicPr>
          <p:cNvPr id="5" name="Picture 4" descr="STA20121108.jpg"/>
          <p:cNvPicPr>
            <a:picLocks noChangeAspect="1"/>
          </p:cNvPicPr>
          <p:nvPr/>
        </p:nvPicPr>
        <p:blipFill>
          <a:blip r:embed="rId2"/>
          <a:stretch>
            <a:fillRect/>
          </a:stretch>
        </p:blipFill>
        <p:spPr>
          <a:xfrm>
            <a:off x="152400" y="2286000"/>
            <a:ext cx="4312126" cy="3334566"/>
          </a:xfrm>
          <a:prstGeom prst="rect">
            <a:avLst/>
          </a:prstGeom>
        </p:spPr>
      </p:pic>
      <p:pic>
        <p:nvPicPr>
          <p:cNvPr id="6" name="Picture 5" descr="STA20130305.jpg"/>
          <p:cNvPicPr>
            <a:picLocks noChangeAspect="1"/>
          </p:cNvPicPr>
          <p:nvPr/>
        </p:nvPicPr>
        <p:blipFill>
          <a:blip r:embed="rId3"/>
          <a:stretch>
            <a:fillRect/>
          </a:stretch>
        </p:blipFill>
        <p:spPr>
          <a:xfrm>
            <a:off x="4572000" y="2362200"/>
            <a:ext cx="4289078" cy="3311341"/>
          </a:xfrm>
          <a:prstGeom prst="rect">
            <a:avLst/>
          </a:prstGeom>
        </p:spPr>
      </p:pic>
      <p:pic>
        <p:nvPicPr>
          <p:cNvPr id="8" name="Picture 7"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20120127.jpg"/>
          <p:cNvPicPr>
            <a:picLocks noChangeAspect="1"/>
          </p:cNvPicPr>
          <p:nvPr/>
        </p:nvPicPr>
        <p:blipFill>
          <a:blip r:embed="rId2"/>
          <a:stretch>
            <a:fillRect/>
          </a:stretch>
        </p:blipFill>
        <p:spPr>
          <a:xfrm>
            <a:off x="1295400" y="1905000"/>
            <a:ext cx="5912326" cy="4572000"/>
          </a:xfrm>
          <a:prstGeom prst="rect">
            <a:avLst/>
          </a:prstGeom>
        </p:spPr>
      </p:pic>
      <p:sp>
        <p:nvSpPr>
          <p:cNvPr id="3" name="TextBox 2"/>
          <p:cNvSpPr txBox="1"/>
          <p:nvPr/>
        </p:nvSpPr>
        <p:spPr>
          <a:xfrm>
            <a:off x="1219200" y="1150203"/>
            <a:ext cx="6294962" cy="1200328"/>
          </a:xfrm>
          <a:prstGeom prst="rect">
            <a:avLst/>
          </a:prstGeom>
          <a:noFill/>
        </p:spPr>
        <p:txBody>
          <a:bodyPr wrap="none" rtlCol="0">
            <a:spAutoFit/>
          </a:bodyPr>
          <a:lstStyle/>
          <a:p>
            <a:endParaRPr lang="en-US" dirty="0" smtClean="0"/>
          </a:p>
          <a:p>
            <a:r>
              <a:rPr lang="en-US" dirty="0" smtClean="0"/>
              <a:t>Gradual: The “jump up from flare, slow rise</a:t>
            </a:r>
          </a:p>
          <a:p>
            <a:r>
              <a:rPr lang="en-US" dirty="0" smtClean="0"/>
              <a:t>Then peak when the ICME passes the spacecraft”</a:t>
            </a:r>
            <a:endParaRPr lang="en-US" dirty="0"/>
          </a:p>
        </p:txBody>
      </p:sp>
      <p:pic>
        <p:nvPicPr>
          <p:cNvPr id="4" name="Picture 3"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143000"/>
            <a:ext cx="6455507" cy="1200328"/>
          </a:xfrm>
          <a:prstGeom prst="rect">
            <a:avLst/>
          </a:prstGeom>
          <a:noFill/>
        </p:spPr>
        <p:txBody>
          <a:bodyPr wrap="square" rtlCol="0">
            <a:spAutoFit/>
          </a:bodyPr>
          <a:lstStyle/>
          <a:p>
            <a:r>
              <a:rPr lang="en-US" dirty="0" smtClean="0"/>
              <a:t>The “slow rise then peak, (slow rise can let you know that you are not well connected</a:t>
            </a:r>
          </a:p>
          <a:p>
            <a:r>
              <a:rPr lang="en-US" dirty="0" smtClean="0"/>
              <a:t>ICME doesn’t hit spacecraft so falls off”</a:t>
            </a:r>
            <a:endParaRPr lang="en-US" dirty="0"/>
          </a:p>
        </p:txBody>
      </p:sp>
      <p:pic>
        <p:nvPicPr>
          <p:cNvPr id="4" name="Picture 3" descr="STA20120921.jpg"/>
          <p:cNvPicPr>
            <a:picLocks noChangeAspect="1"/>
          </p:cNvPicPr>
          <p:nvPr/>
        </p:nvPicPr>
        <p:blipFill>
          <a:blip r:embed="rId2"/>
          <a:stretch>
            <a:fillRect/>
          </a:stretch>
        </p:blipFill>
        <p:spPr>
          <a:xfrm>
            <a:off x="1143000" y="2396067"/>
            <a:ext cx="5813787" cy="4495800"/>
          </a:xfrm>
          <a:prstGeom prst="rect">
            <a:avLst/>
          </a:prstGeom>
        </p:spPr>
      </p:pic>
      <p:pic>
        <p:nvPicPr>
          <p:cNvPr id="5" name="Picture 4"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447800"/>
            <a:ext cx="4090333" cy="461665"/>
          </a:xfrm>
          <a:prstGeom prst="rect">
            <a:avLst/>
          </a:prstGeom>
          <a:noFill/>
        </p:spPr>
        <p:txBody>
          <a:bodyPr wrap="none" rtlCol="0">
            <a:spAutoFit/>
          </a:bodyPr>
          <a:lstStyle/>
          <a:p>
            <a:r>
              <a:rPr lang="en-US" dirty="0" smtClean="0"/>
              <a:t>The “multiple event weirdness”</a:t>
            </a:r>
            <a:endParaRPr lang="en-US" dirty="0"/>
          </a:p>
        </p:txBody>
      </p:sp>
      <p:pic>
        <p:nvPicPr>
          <p:cNvPr id="7" name="Picture 6" descr="STB20120309 and STB20120307.jpg"/>
          <p:cNvPicPr>
            <a:picLocks noChangeAspect="1"/>
          </p:cNvPicPr>
          <p:nvPr/>
        </p:nvPicPr>
        <p:blipFill>
          <a:blip r:embed="rId2"/>
          <a:stretch>
            <a:fillRect/>
          </a:stretch>
        </p:blipFill>
        <p:spPr>
          <a:xfrm>
            <a:off x="1600200" y="2133600"/>
            <a:ext cx="5805844" cy="4489657"/>
          </a:xfrm>
          <a:prstGeom prst="rect">
            <a:avLst/>
          </a:prstGeom>
        </p:spPr>
      </p:pic>
      <p:pic>
        <p:nvPicPr>
          <p:cNvPr id="8" name="Picture 7"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2-08-09 at 10.41.49 PM.png"/>
          <p:cNvPicPr>
            <a:picLocks noChangeAspect="1"/>
          </p:cNvPicPr>
          <p:nvPr/>
        </p:nvPicPr>
        <p:blipFill>
          <a:blip r:embed="rId5"/>
          <a:stretch>
            <a:fillRect/>
          </a:stretch>
        </p:blipFill>
        <p:spPr>
          <a:xfrm>
            <a:off x="4419600" y="1828800"/>
            <a:ext cx="4690336" cy="3200400"/>
          </a:xfrm>
          <a:prstGeom prst="rect">
            <a:avLst/>
          </a:prstGeom>
        </p:spPr>
      </p:pic>
      <p:sp>
        <p:nvSpPr>
          <p:cNvPr id="2" name="TextBox 1"/>
          <p:cNvSpPr txBox="1"/>
          <p:nvPr/>
        </p:nvSpPr>
        <p:spPr>
          <a:xfrm>
            <a:off x="152400" y="5334000"/>
            <a:ext cx="8610600" cy="1524000"/>
          </a:xfrm>
          <a:prstGeom prst="rect">
            <a:avLst/>
          </a:prstGeom>
          <a:noFill/>
        </p:spPr>
        <p:txBody>
          <a:bodyPr wrap="square" rtlCol="0">
            <a:normAutofit/>
          </a:bodyPr>
          <a:lstStyle/>
          <a:p>
            <a:endParaRPr lang="en-US" dirty="0"/>
          </a:p>
        </p:txBody>
      </p:sp>
      <p:pic>
        <p:nvPicPr>
          <p:cNvPr id="5" name="2012_07_23_01_55_30_2012_07_23_07_50_30_EUVI-A_195-hq.mp4">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76200" y="1676400"/>
            <a:ext cx="4281268" cy="3998311"/>
          </a:xfrm>
          <a:prstGeom prst="rect">
            <a:avLst/>
          </a:prstGeom>
        </p:spPr>
      </p:pic>
      <p:cxnSp>
        <p:nvCxnSpPr>
          <p:cNvPr id="9" name="Straight Arrow Connector 8"/>
          <p:cNvCxnSpPr/>
          <p:nvPr/>
        </p:nvCxnSpPr>
        <p:spPr>
          <a:xfrm rot="5400000" flipH="1" flipV="1">
            <a:off x="5943997" y="3581003"/>
            <a:ext cx="1676400" cy="794"/>
          </a:xfrm>
          <a:prstGeom prst="straightConnector1">
            <a:avLst/>
          </a:prstGeom>
          <a:ln>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pic>
        <p:nvPicPr>
          <p:cNvPr id="12" name="Picture 11" descr="SWC_logo_white.jpg"/>
          <p:cNvPicPr>
            <a:picLocks noChangeAspect="1"/>
          </p:cNvPicPr>
          <p:nvPr/>
        </p:nvPicPr>
        <p:blipFill>
          <a:blip r:embed="rId7"/>
          <a:stretch>
            <a:fillRect/>
          </a:stretch>
        </p:blipFill>
        <p:spPr>
          <a:xfrm>
            <a:off x="8001000" y="60960"/>
            <a:ext cx="1012546" cy="1005840"/>
          </a:xfrm>
          <a:prstGeom prst="rect">
            <a:avLst/>
          </a:prstGeom>
        </p:spPr>
      </p:pic>
      <p:sp>
        <p:nvSpPr>
          <p:cNvPr id="13" name="TextBox 12"/>
          <p:cNvSpPr txBox="1"/>
          <p:nvPr/>
        </p:nvSpPr>
        <p:spPr>
          <a:xfrm>
            <a:off x="914400" y="5692914"/>
            <a:ext cx="3352800" cy="707886"/>
          </a:xfrm>
          <a:prstGeom prst="rect">
            <a:avLst/>
          </a:prstGeom>
          <a:noFill/>
        </p:spPr>
        <p:txBody>
          <a:bodyPr wrap="square" rtlCol="0">
            <a:spAutoFit/>
          </a:bodyPr>
          <a:lstStyle/>
          <a:p>
            <a:r>
              <a:rPr lang="en-US" sz="2000" dirty="0" smtClean="0"/>
              <a:t>July 23 flare as seen in STEREO A EUVI 195</a:t>
            </a:r>
            <a:endParaRPr lang="en-US" sz="2000" dirty="0"/>
          </a:p>
        </p:txBody>
      </p:sp>
      <p:sp>
        <p:nvSpPr>
          <p:cNvPr id="14" name="TextBox 13"/>
          <p:cNvSpPr txBox="1"/>
          <p:nvPr/>
        </p:nvSpPr>
        <p:spPr>
          <a:xfrm>
            <a:off x="4648200" y="5105400"/>
            <a:ext cx="4114800" cy="1631216"/>
          </a:xfrm>
          <a:prstGeom prst="rect">
            <a:avLst/>
          </a:prstGeom>
          <a:noFill/>
        </p:spPr>
        <p:txBody>
          <a:bodyPr wrap="square" rtlCol="0">
            <a:spAutoFit/>
          </a:bodyPr>
          <a:lstStyle/>
          <a:p>
            <a:r>
              <a:rPr lang="en-US" sz="2000" dirty="0" smtClean="0"/>
              <a:t>Increase of more than 5 orders of magnitude at STEREO A</a:t>
            </a:r>
          </a:p>
          <a:p>
            <a:r>
              <a:rPr lang="en-US" sz="2000" dirty="0" smtClean="0"/>
              <a:t>SEP event also detected by GOES, and later enhancement seen at STEREO  B (possibly due to IPS) </a:t>
            </a:r>
            <a:endParaRPr lang="en-US" sz="2000" dirty="0"/>
          </a:p>
        </p:txBody>
      </p:sp>
      <p:sp>
        <p:nvSpPr>
          <p:cNvPr id="10"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smtClean="0">
                <a:solidFill>
                  <a:srgbClr val="9BBB59"/>
                </a:solidFill>
                <a:latin typeface="Arial"/>
                <a:cs typeface="Arial"/>
              </a:rPr>
              <a:t>July 23, 2012</a:t>
            </a:r>
            <a:endParaRPr kumimoji="0" lang="en-US" sz="54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11" name="TextBox 10"/>
          <p:cNvSpPr txBox="1"/>
          <p:nvPr/>
        </p:nvSpPr>
        <p:spPr>
          <a:xfrm>
            <a:off x="609600" y="1219200"/>
            <a:ext cx="7849625" cy="461665"/>
          </a:xfrm>
          <a:prstGeom prst="rect">
            <a:avLst/>
          </a:prstGeom>
          <a:noFill/>
        </p:spPr>
        <p:txBody>
          <a:bodyPr wrap="none" rtlCol="0">
            <a:spAutoFit/>
          </a:bodyPr>
          <a:lstStyle/>
          <a:p>
            <a:r>
              <a:rPr lang="en-US" dirty="0" smtClean="0"/>
              <a:t>Example where is reaches one spacecraft, then later another…</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SEPs: What </a:t>
            </a:r>
            <a:r>
              <a:rPr lang="en-US" sz="3000" b="1" kern="0" dirty="0" smtClean="0">
                <a:solidFill>
                  <a:srgbClr val="9BBB59"/>
                </a:solidFill>
                <a:latin typeface="Arial"/>
                <a:cs typeface="Arial"/>
              </a:rPr>
              <a:t>are they?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1066800" y="1524000"/>
            <a:ext cx="7162800" cy="4832093"/>
          </a:xfrm>
          <a:prstGeom prst="rect">
            <a:avLst/>
          </a:prstGeom>
          <a:noFill/>
        </p:spPr>
        <p:txBody>
          <a:bodyPr wrap="square" rtlCol="0">
            <a:spAutoFit/>
          </a:bodyPr>
          <a:lstStyle/>
          <a:p>
            <a:pPr algn="ctr"/>
            <a:r>
              <a:rPr lang="en-US" sz="2800" b="1" i="1" dirty="0" smtClean="0">
                <a:solidFill>
                  <a:srgbClr val="FF7C12"/>
                </a:solidFill>
              </a:rPr>
              <a:t>Definition:</a:t>
            </a:r>
          </a:p>
          <a:p>
            <a:pPr algn="ctr"/>
            <a:r>
              <a:rPr lang="en-US" sz="2800" dirty="0" smtClean="0"/>
              <a:t>Energetic charged particles (such as electrons </a:t>
            </a:r>
            <a:r>
              <a:rPr lang="en-US" sz="2800" dirty="0" smtClean="0"/>
              <a:t>protons and other heavy ions) </a:t>
            </a:r>
            <a:r>
              <a:rPr lang="en-US" sz="2800" dirty="0" smtClean="0"/>
              <a:t>traveling much faster than ambient particles in the space plasma, at a fraction of the speed of light (relativistic!).</a:t>
            </a:r>
          </a:p>
          <a:p>
            <a:pPr algn="ctr"/>
            <a:endParaRPr lang="en-US" sz="2800" dirty="0" smtClean="0"/>
          </a:p>
          <a:p>
            <a:pPr algn="ctr"/>
            <a:r>
              <a:rPr lang="en-US" sz="2800" dirty="0" smtClean="0"/>
              <a:t>They can travel from the Sun to the Earth in one hour or less!</a:t>
            </a:r>
          </a:p>
          <a:p>
            <a:pPr algn="ctr"/>
            <a:endParaRPr lang="en-US" sz="2800" dirty="0" smtClean="0"/>
          </a:p>
          <a:p>
            <a:pPr algn="ctr"/>
            <a:r>
              <a:rPr lang="en-US" sz="2800" dirty="0" smtClean="0"/>
              <a:t>The term “SEP” usually refers to protons.  </a:t>
            </a:r>
          </a:p>
          <a:p>
            <a:pPr algn="ctr"/>
            <a:r>
              <a:rPr lang="en-US" sz="2800" dirty="0" smtClean="0"/>
              <a:t> </a:t>
            </a: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47800" y="0"/>
            <a:ext cx="6096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200" b="1" kern="0" dirty="0" smtClean="0">
                <a:solidFill>
                  <a:srgbClr val="9BBB59"/>
                </a:solidFill>
                <a:latin typeface="Arial"/>
                <a:cs typeface="Arial"/>
              </a:rPr>
              <a:t>For Earth – Best Connection is 45-60 degree west</a:t>
            </a:r>
            <a:endParaRPr kumimoji="0" lang="en-US" sz="2200" b="1" i="0" u="none" strike="noStrike" kern="0" cap="none" spc="0" normalizeH="0" baseline="0" noProof="0" dirty="0">
              <a:ln>
                <a:noFill/>
              </a:ln>
              <a:solidFill>
                <a:srgbClr val="9BBB59"/>
              </a:solidFill>
              <a:effectLst/>
              <a:uLnTx/>
              <a:uFillTx/>
              <a:latin typeface="Arial"/>
              <a:cs typeface="Arial"/>
            </a:endParaRPr>
          </a:p>
        </p:txBody>
      </p:sp>
      <p:sp>
        <p:nvSpPr>
          <p:cNvPr id="5" name="Rectangle 4"/>
          <p:cNvSpPr/>
          <p:nvPr/>
        </p:nvSpPr>
        <p:spPr>
          <a:xfrm>
            <a:off x="533400" y="5257800"/>
            <a:ext cx="3505200" cy="830997"/>
          </a:xfrm>
          <a:prstGeom prst="rect">
            <a:avLst/>
          </a:prstGeom>
        </p:spPr>
        <p:txBody>
          <a:bodyPr wrap="square">
            <a:spAutoFit/>
          </a:bodyPr>
          <a:lstStyle/>
          <a:p>
            <a:r>
              <a:rPr lang="en-US" i="1" dirty="0" smtClean="0"/>
              <a:t>Energetic proton fluxes </a:t>
            </a:r>
          </a:p>
          <a:p>
            <a:r>
              <a:rPr lang="en-US" i="1" dirty="0" smtClean="0"/>
              <a:t>elevated for &gt;12 hours</a:t>
            </a:r>
            <a:endParaRPr lang="en-US" i="1" dirty="0"/>
          </a:p>
        </p:txBody>
      </p:sp>
      <p:pic>
        <p:nvPicPr>
          <p:cNvPr id="8" name="Picture 7" descr="AR1476-GLE-SEPsAtGOES.png"/>
          <p:cNvPicPr>
            <a:picLocks noChangeAspect="1"/>
          </p:cNvPicPr>
          <p:nvPr/>
        </p:nvPicPr>
        <p:blipFill>
          <a:blip r:embed="rId3"/>
          <a:stretch>
            <a:fillRect/>
          </a:stretch>
        </p:blipFill>
        <p:spPr>
          <a:xfrm>
            <a:off x="381000" y="1295400"/>
            <a:ext cx="6002728" cy="3657600"/>
          </a:xfrm>
          <a:prstGeom prst="rect">
            <a:avLst/>
          </a:prstGeom>
        </p:spPr>
      </p:pic>
      <p:pic>
        <p:nvPicPr>
          <p:cNvPr id="7" name="Picture 6" descr="2012_05_17_01_55_35_AIA_131.png"/>
          <p:cNvPicPr>
            <a:picLocks noChangeAspect="1"/>
          </p:cNvPicPr>
          <p:nvPr/>
        </p:nvPicPr>
        <p:blipFill>
          <a:blip r:embed="rId4"/>
          <a:stretch>
            <a:fillRect/>
          </a:stretch>
        </p:blipFill>
        <p:spPr>
          <a:xfrm>
            <a:off x="4191000" y="2895600"/>
            <a:ext cx="5397109" cy="3657600"/>
          </a:xfrm>
          <a:prstGeom prst="rect">
            <a:avLst/>
          </a:prstGeom>
        </p:spPr>
      </p:pic>
      <p:sp>
        <p:nvSpPr>
          <p:cNvPr id="10" name="TextBox 9"/>
          <p:cNvSpPr txBox="1"/>
          <p:nvPr/>
        </p:nvSpPr>
        <p:spPr>
          <a:xfrm>
            <a:off x="6096000" y="6096000"/>
            <a:ext cx="1706492" cy="369332"/>
          </a:xfrm>
          <a:prstGeom prst="rect">
            <a:avLst/>
          </a:prstGeom>
          <a:noFill/>
        </p:spPr>
        <p:txBody>
          <a:bodyPr wrap="none" rtlCol="0">
            <a:spAutoFit/>
          </a:bodyPr>
          <a:lstStyle/>
          <a:p>
            <a:r>
              <a:rPr lang="en-US" sz="1800" i="1" dirty="0" smtClean="0">
                <a:solidFill>
                  <a:schemeClr val="bg1"/>
                </a:solidFill>
              </a:rPr>
              <a:t>SDO AIA 131 Å</a:t>
            </a:r>
            <a:endParaRPr lang="en-US" sz="1800" i="1" dirty="0">
              <a:solidFill>
                <a:schemeClr val="bg1"/>
              </a:solidFill>
            </a:endParaRPr>
          </a:p>
        </p:txBody>
      </p:sp>
      <p:sp>
        <p:nvSpPr>
          <p:cNvPr id="11" name="Rectangle 10"/>
          <p:cNvSpPr/>
          <p:nvPr/>
        </p:nvSpPr>
        <p:spPr>
          <a:xfrm>
            <a:off x="2362200" y="1600200"/>
            <a:ext cx="1398640" cy="830997"/>
          </a:xfrm>
          <a:prstGeom prst="rect">
            <a:avLst/>
          </a:prstGeom>
        </p:spPr>
        <p:txBody>
          <a:bodyPr wrap="none">
            <a:spAutoFit/>
          </a:bodyPr>
          <a:lstStyle/>
          <a:p>
            <a:r>
              <a:rPr lang="en-US" dirty="0" smtClean="0"/>
              <a:t>GOES-13</a:t>
            </a:r>
          </a:p>
          <a:p>
            <a:r>
              <a:rPr lang="en-US" dirty="0" smtClean="0"/>
              <a:t>01:55 UT</a:t>
            </a:r>
            <a:endParaRPr lang="en-US" dirty="0"/>
          </a:p>
        </p:txBody>
      </p:sp>
      <p:sp>
        <p:nvSpPr>
          <p:cNvPr id="12" name="Right Arrow 11"/>
          <p:cNvSpPr/>
          <p:nvPr/>
        </p:nvSpPr>
        <p:spPr>
          <a:xfrm>
            <a:off x="3048000" y="2362200"/>
            <a:ext cx="914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7772400" y="3886200"/>
            <a:ext cx="914400" cy="15240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WC_logo_white.jpg"/>
          <p:cNvPicPr>
            <a:picLocks noChangeAspect="1"/>
          </p:cNvPicPr>
          <p:nvPr/>
        </p:nvPicPr>
        <p:blipFill>
          <a:blip r:embed="rId5"/>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accent3"/>
                </a:solidFill>
                <a:latin typeface="Arial"/>
                <a:cs typeface="Arial"/>
              </a:rPr>
              <a:t>Ground Level Enhancement</a:t>
            </a:r>
            <a:endParaRPr kumimoji="0" lang="en-US" sz="3200" b="1" i="0" u="none" strike="noStrike" kern="0" cap="none" spc="0" normalizeH="0" baseline="0" noProof="0" dirty="0">
              <a:ln>
                <a:noFill/>
              </a:ln>
              <a:solidFill>
                <a:schemeClr val="accent3"/>
              </a:solidFill>
              <a:effectLst/>
              <a:uLnTx/>
              <a:uFillTx/>
              <a:latin typeface="Arial"/>
              <a:ea typeface="ＭＳ Ｐゴシック" charset="-128"/>
              <a:cs typeface="Arial"/>
            </a:endParaRPr>
          </a:p>
        </p:txBody>
      </p:sp>
      <p:sp>
        <p:nvSpPr>
          <p:cNvPr id="5" name="Rectangle 4"/>
          <p:cNvSpPr/>
          <p:nvPr/>
        </p:nvSpPr>
        <p:spPr>
          <a:xfrm>
            <a:off x="3505200" y="1295400"/>
            <a:ext cx="5562600" cy="4572000"/>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512763" lvl="0" indent="-512763" defTabSz="457200" fontAlgn="auto">
              <a:spcBef>
                <a:spcPts val="1920"/>
              </a:spcBef>
              <a:spcAft>
                <a:spcPts val="100"/>
              </a:spcAft>
              <a:defRPr/>
            </a:pPr>
            <a:endParaRPr lang="en-US" b="1" dirty="0" smtClean="0">
              <a:latin typeface="Traditional Arabic" pitchFamily="2" charset="0"/>
              <a:ea typeface="Traditional Arabic" pitchFamily="2" charset="0"/>
              <a:cs typeface="Traditional Arabic" pitchFamily="2" charset="0"/>
            </a:endParaRPr>
          </a:p>
        </p:txBody>
      </p:sp>
      <p:sp>
        <p:nvSpPr>
          <p:cNvPr id="6" name="TextBox 5"/>
          <p:cNvSpPr txBox="1"/>
          <p:nvPr/>
        </p:nvSpPr>
        <p:spPr>
          <a:xfrm>
            <a:off x="152400" y="1447800"/>
            <a:ext cx="3200400" cy="2590800"/>
          </a:xfrm>
          <a:prstGeom prst="rect">
            <a:avLst/>
          </a:prstGeom>
          <a:noFill/>
        </p:spPr>
        <p:txBody>
          <a:bodyPr wrap="square" rtlCol="0">
            <a:normAutofit/>
          </a:bodyPr>
          <a:lstStyle/>
          <a:p>
            <a:r>
              <a:rPr lang="en-US" sz="1600" dirty="0" smtClean="0"/>
              <a:t>     A subset of SEP events, a GLE event occurs when extremely high energy protons (&gt;500 </a:t>
            </a:r>
            <a:r>
              <a:rPr lang="en-US" sz="1600" dirty="0" err="1" smtClean="0"/>
              <a:t>MeV/nuc</a:t>
            </a:r>
            <a:r>
              <a:rPr lang="en-US" sz="1600" dirty="0" smtClean="0"/>
              <a:t>) penetrate the Earth’s atmosphere. Collisions with atoms generate secondary particles that are measured at neutron monitoring (NM) stations on the ground.</a:t>
            </a:r>
          </a:p>
        </p:txBody>
      </p:sp>
      <p:pic>
        <p:nvPicPr>
          <p:cNvPr id="8" name="Picture 7"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10" name="Picture 9" descr="Screen shot 2012-06-24 at 9.53.25 AM.png"/>
          <p:cNvPicPr>
            <a:picLocks noChangeAspect="1"/>
          </p:cNvPicPr>
          <p:nvPr/>
        </p:nvPicPr>
        <p:blipFill>
          <a:blip r:embed="rId4"/>
          <a:stretch>
            <a:fillRect/>
          </a:stretch>
        </p:blipFill>
        <p:spPr>
          <a:xfrm>
            <a:off x="3657600" y="1447800"/>
            <a:ext cx="5280628" cy="3913632"/>
          </a:xfrm>
          <a:prstGeom prst="rect">
            <a:avLst/>
          </a:prstGeom>
        </p:spPr>
      </p:pic>
      <p:sp>
        <p:nvSpPr>
          <p:cNvPr id="12" name="TextBox 11"/>
          <p:cNvSpPr txBox="1"/>
          <p:nvPr/>
        </p:nvSpPr>
        <p:spPr>
          <a:xfrm>
            <a:off x="5334000" y="5334000"/>
            <a:ext cx="3897296" cy="461665"/>
          </a:xfrm>
          <a:prstGeom prst="rect">
            <a:avLst/>
          </a:prstGeom>
          <a:noFill/>
        </p:spPr>
        <p:txBody>
          <a:bodyPr wrap="none" rtlCol="0">
            <a:spAutoFit/>
          </a:bodyPr>
          <a:lstStyle/>
          <a:p>
            <a:r>
              <a:rPr lang="en-US" dirty="0" smtClean="0"/>
              <a:t>NM Stations </a:t>
            </a:r>
            <a:r>
              <a:rPr lang="en-US" sz="1800" i="1" dirty="0" smtClean="0"/>
              <a:t>(http://</a:t>
            </a:r>
            <a:r>
              <a:rPr lang="en-US" sz="1800" i="1" dirty="0" err="1" smtClean="0"/>
              <a:t>www.nmdb.eu</a:t>
            </a:r>
            <a:r>
              <a:rPr lang="en-US" sz="1800" i="1" dirty="0" smtClean="0"/>
              <a:t>)</a:t>
            </a:r>
            <a:endParaRPr lang="en-US" i="1" dirty="0"/>
          </a:p>
        </p:txBody>
      </p:sp>
      <p:sp>
        <p:nvSpPr>
          <p:cNvPr id="11" name="Lightning Bolt 10"/>
          <p:cNvSpPr/>
          <p:nvPr/>
        </p:nvSpPr>
        <p:spPr>
          <a:xfrm>
            <a:off x="6096000" y="48006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ghtning Bolt 13"/>
          <p:cNvSpPr/>
          <p:nvPr/>
        </p:nvSpPr>
        <p:spPr>
          <a:xfrm>
            <a:off x="5486400" y="1905000"/>
            <a:ext cx="381000" cy="533400"/>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p:cNvSpPr/>
          <p:nvPr/>
        </p:nvSpPr>
        <p:spPr>
          <a:xfrm>
            <a:off x="5715000" y="1828800"/>
            <a:ext cx="381000" cy="533400"/>
          </a:xfrm>
          <a:prstGeom prst="lightningBol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ightning Bolt 15"/>
          <p:cNvSpPr/>
          <p:nvPr/>
        </p:nvSpPr>
        <p:spPr>
          <a:xfrm>
            <a:off x="3886200" y="22098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3893403"/>
            <a:ext cx="3733800" cy="830997"/>
          </a:xfrm>
          <a:prstGeom prst="rect">
            <a:avLst/>
          </a:prstGeom>
        </p:spPr>
        <p:txBody>
          <a:bodyPr wrap="square">
            <a:spAutoFit/>
          </a:bodyPr>
          <a:lstStyle/>
          <a:p>
            <a:r>
              <a:rPr lang="en-US" dirty="0" smtClean="0"/>
              <a:t>Neutron Monitoring Station  in Oulu, Finland</a:t>
            </a:r>
            <a:endParaRPr lang="en-US" dirty="0"/>
          </a:p>
        </p:txBody>
      </p:sp>
      <p:pic>
        <p:nvPicPr>
          <p:cNvPr id="18" name="Picture 17" descr="GLE_oulu.png"/>
          <p:cNvPicPr>
            <a:picLocks noChangeAspect="1"/>
          </p:cNvPicPr>
          <p:nvPr/>
        </p:nvPicPr>
        <p:blipFill>
          <a:blip r:embed="rId5"/>
          <a:stretch>
            <a:fillRect/>
          </a:stretch>
        </p:blipFill>
        <p:spPr>
          <a:xfrm>
            <a:off x="381000" y="4648200"/>
            <a:ext cx="4116141" cy="2209800"/>
          </a:xfrm>
          <a:prstGeom prst="rect">
            <a:avLst/>
          </a:prstGeom>
        </p:spPr>
      </p:pic>
      <p:sp>
        <p:nvSpPr>
          <p:cNvPr id="19" name="TextBox 18"/>
          <p:cNvSpPr txBox="1"/>
          <p:nvPr/>
        </p:nvSpPr>
        <p:spPr>
          <a:xfrm>
            <a:off x="3581400" y="5879068"/>
            <a:ext cx="1841745" cy="369332"/>
          </a:xfrm>
          <a:prstGeom prst="rect">
            <a:avLst/>
          </a:prstGeom>
          <a:noFill/>
        </p:spPr>
        <p:txBody>
          <a:bodyPr wrap="none" rtlCol="0">
            <a:spAutoFit/>
          </a:bodyPr>
          <a:lstStyle/>
          <a:p>
            <a:r>
              <a:rPr lang="en-US" sz="1800" dirty="0" smtClean="0"/>
              <a:t>Background ~105</a:t>
            </a:r>
            <a:endParaRPr lang="en-US" sz="1800" dirty="0"/>
          </a:p>
        </p:txBody>
      </p:sp>
      <p:cxnSp>
        <p:nvCxnSpPr>
          <p:cNvPr id="20" name="Straight Connector 19"/>
          <p:cNvCxnSpPr/>
          <p:nvPr/>
        </p:nvCxnSpPr>
        <p:spPr>
          <a:xfrm>
            <a:off x="-152400" y="5943600"/>
            <a:ext cx="4953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86000" y="4800600"/>
            <a:ext cx="1905000" cy="646331"/>
          </a:xfrm>
          <a:prstGeom prst="rect">
            <a:avLst/>
          </a:prstGeom>
          <a:noFill/>
        </p:spPr>
        <p:txBody>
          <a:bodyPr wrap="square" rtlCol="0">
            <a:spAutoFit/>
          </a:bodyPr>
          <a:lstStyle/>
          <a:p>
            <a:r>
              <a:rPr lang="en-US" sz="1800" dirty="0" smtClean="0"/>
              <a:t>Enhancement to ~125</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04800" y="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kern="0" dirty="0" smtClean="0">
                <a:solidFill>
                  <a:srgbClr val="9BBB59"/>
                </a:solidFill>
                <a:latin typeface="Arial"/>
                <a:cs typeface="Arial"/>
              </a:rPr>
              <a:t>What causes strongest SEP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rgbClr val="9BBB59"/>
                </a:solidFill>
                <a:effectLst/>
                <a:uLnTx/>
                <a:uFillTx/>
                <a:latin typeface="Arial"/>
                <a:cs typeface="Arial"/>
              </a:rPr>
              <a:t>Or, how do the drivers relate to the SEP Flux?</a:t>
            </a:r>
            <a:endParaRPr kumimoji="0" lang="en-US" b="1" i="0" u="none" strike="noStrike" kern="0" cap="none" spc="0" normalizeH="0" baseline="0" noProof="0" dirty="0">
              <a:ln>
                <a:noFill/>
              </a:ln>
              <a:solidFill>
                <a:srgbClr val="9BBB59"/>
              </a:solidFill>
              <a:effectLst/>
              <a:uLnTx/>
              <a:uFillTx/>
              <a:latin typeface="Arial"/>
              <a:cs typeface="Arial"/>
            </a:endParaRPr>
          </a:p>
        </p:txBody>
      </p:sp>
      <p:sp>
        <p:nvSpPr>
          <p:cNvPr id="5" name="TextBox 4"/>
          <p:cNvSpPr txBox="1"/>
          <p:nvPr/>
        </p:nvSpPr>
        <p:spPr>
          <a:xfrm>
            <a:off x="304800" y="1219200"/>
            <a:ext cx="4038600" cy="4093428"/>
          </a:xfrm>
          <a:prstGeom prst="rect">
            <a:avLst/>
          </a:prstGeom>
          <a:noFill/>
        </p:spPr>
        <p:txBody>
          <a:bodyPr wrap="square" rtlCol="0">
            <a:spAutoFit/>
          </a:bodyPr>
          <a:lstStyle/>
          <a:p>
            <a:r>
              <a:rPr lang="en-US" dirty="0" smtClean="0"/>
              <a:t>Difficult to distinguish GLE from traditional SEP events:</a:t>
            </a:r>
          </a:p>
          <a:p>
            <a:pPr>
              <a:buFontTx/>
              <a:buChar char="-"/>
            </a:pPr>
            <a:r>
              <a:rPr lang="en-US" sz="2000" dirty="0" smtClean="0"/>
              <a:t> Complexity of Active Region  (AR)</a:t>
            </a:r>
          </a:p>
          <a:p>
            <a:pPr lvl="1">
              <a:buFontTx/>
              <a:buChar char="-"/>
            </a:pPr>
            <a:r>
              <a:rPr lang="en-US" sz="1600" dirty="0" smtClean="0"/>
              <a:t>Most young, more compact</a:t>
            </a:r>
          </a:p>
          <a:p>
            <a:pPr>
              <a:buFontTx/>
              <a:buChar char="-"/>
            </a:pPr>
            <a:r>
              <a:rPr lang="en-US" sz="2000" dirty="0" smtClean="0"/>
              <a:t> Magnetic connectivity of AR</a:t>
            </a:r>
          </a:p>
          <a:p>
            <a:pPr lvl="1">
              <a:buFontTx/>
              <a:buChar char="-"/>
            </a:pPr>
            <a:r>
              <a:rPr lang="en-US" sz="1600" dirty="0" smtClean="0"/>
              <a:t>About ~50% are well connected </a:t>
            </a:r>
          </a:p>
          <a:p>
            <a:pPr>
              <a:buFontTx/>
              <a:buChar char="-"/>
            </a:pPr>
            <a:r>
              <a:rPr lang="en-US" sz="2000" dirty="0" smtClean="0"/>
              <a:t> Magnitude of flare</a:t>
            </a:r>
          </a:p>
          <a:p>
            <a:pPr lvl="1">
              <a:buFontTx/>
              <a:buChar char="-"/>
            </a:pPr>
            <a:r>
              <a:rPr lang="en-US" sz="1600" dirty="0" smtClean="0"/>
              <a:t> Average X3.8, but as low as M7.1</a:t>
            </a:r>
          </a:p>
          <a:p>
            <a:pPr lvl="1">
              <a:buFontTx/>
              <a:buChar char="-"/>
            </a:pPr>
            <a:r>
              <a:rPr lang="en-US" sz="1600" dirty="0" smtClean="0"/>
              <a:t> Long duration</a:t>
            </a:r>
          </a:p>
          <a:p>
            <a:pPr>
              <a:buFontTx/>
              <a:buChar char="-"/>
            </a:pPr>
            <a:r>
              <a:rPr lang="en-US" sz="2000" dirty="0" smtClean="0"/>
              <a:t> Magnitude of CME</a:t>
            </a:r>
          </a:p>
          <a:p>
            <a:pPr lvl="1">
              <a:buFontTx/>
              <a:buChar char="-"/>
            </a:pPr>
            <a:r>
              <a:rPr lang="en-US" sz="1600" dirty="0" smtClean="0"/>
              <a:t>Range of speeds (~2,000 km/</a:t>
            </a:r>
            <a:r>
              <a:rPr lang="en-US" sz="1600" dirty="0" err="1" smtClean="0"/>
              <a:t>s</a:t>
            </a:r>
            <a:r>
              <a:rPr lang="en-US" sz="1600" dirty="0" smtClean="0"/>
              <a:t> average, but four events &lt;1,500 km/</a:t>
            </a:r>
            <a:r>
              <a:rPr lang="en-US" sz="1600" dirty="0" err="1" smtClean="0"/>
              <a:t>s</a:t>
            </a:r>
            <a:r>
              <a:rPr lang="en-US" sz="1600" dirty="0" smtClean="0"/>
              <a:t>)</a:t>
            </a:r>
          </a:p>
          <a:p>
            <a:pPr>
              <a:buFontTx/>
              <a:buChar char="-"/>
            </a:pPr>
            <a:r>
              <a:rPr lang="en-US" sz="2000" dirty="0" smtClean="0"/>
              <a:t> Seed particles</a:t>
            </a:r>
          </a:p>
          <a:p>
            <a:pPr lvl="1">
              <a:buFontTx/>
              <a:buChar char="-"/>
            </a:pPr>
            <a:r>
              <a:rPr lang="en-US" sz="1600" dirty="0" smtClean="0"/>
              <a:t>Known to have harder spectrum</a:t>
            </a:r>
          </a:p>
          <a:p>
            <a:endParaRPr lang="en-US" sz="1600" dirty="0" smtClean="0"/>
          </a:p>
        </p:txBody>
      </p:sp>
      <p:sp>
        <p:nvSpPr>
          <p:cNvPr id="6" name="Rectangle 5"/>
          <p:cNvSpPr/>
          <p:nvPr/>
        </p:nvSpPr>
        <p:spPr>
          <a:xfrm>
            <a:off x="4343400" y="1295400"/>
            <a:ext cx="4648200" cy="419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a:t>
            </a:r>
            <a:endParaRPr lang="en-US" dirty="0"/>
          </a:p>
        </p:txBody>
      </p:sp>
      <p:pic>
        <p:nvPicPr>
          <p:cNvPr id="7" name="Picture 6" descr="Screen shot 2012-06-23 at 3.24.28 PM.png"/>
          <p:cNvPicPr>
            <a:picLocks noChangeAspect="1"/>
          </p:cNvPicPr>
          <p:nvPr/>
        </p:nvPicPr>
        <p:blipFill>
          <a:blip r:embed="rId3"/>
          <a:stretch>
            <a:fillRect/>
          </a:stretch>
        </p:blipFill>
        <p:spPr>
          <a:xfrm>
            <a:off x="4435323" y="1420368"/>
            <a:ext cx="4480077" cy="3913632"/>
          </a:xfrm>
          <a:prstGeom prst="rect">
            <a:avLst/>
          </a:prstGeom>
        </p:spPr>
      </p:pic>
      <p:sp>
        <p:nvSpPr>
          <p:cNvPr id="8" name="TextBox 7"/>
          <p:cNvSpPr txBox="1"/>
          <p:nvPr/>
        </p:nvSpPr>
        <p:spPr>
          <a:xfrm>
            <a:off x="7315200" y="4724400"/>
            <a:ext cx="1573367" cy="338554"/>
          </a:xfrm>
          <a:prstGeom prst="rect">
            <a:avLst/>
          </a:prstGeom>
          <a:noFill/>
        </p:spPr>
        <p:txBody>
          <a:bodyPr wrap="none" rtlCol="0">
            <a:spAutoFit/>
          </a:bodyPr>
          <a:lstStyle/>
          <a:p>
            <a:r>
              <a:rPr lang="en-US" sz="1600" i="1" dirty="0" smtClean="0"/>
              <a:t>Nitta et al. 2012 </a:t>
            </a:r>
            <a:endParaRPr lang="en-US" sz="1600" i="1" dirty="0"/>
          </a:p>
        </p:txBody>
      </p:sp>
      <p:sp>
        <p:nvSpPr>
          <p:cNvPr id="9" name="Rectangle 8"/>
          <p:cNvSpPr/>
          <p:nvPr/>
        </p:nvSpPr>
        <p:spPr>
          <a:xfrm>
            <a:off x="76200" y="5562600"/>
            <a:ext cx="9144000" cy="1261884"/>
          </a:xfrm>
          <a:prstGeom prst="rect">
            <a:avLst/>
          </a:prstGeom>
        </p:spPr>
        <p:txBody>
          <a:bodyPr wrap="square">
            <a:spAutoFit/>
          </a:bodyPr>
          <a:lstStyle/>
          <a:p>
            <a:pPr lvl="0"/>
            <a:r>
              <a:rPr lang="en-US" sz="2000" dirty="0" smtClean="0">
                <a:latin typeface="Traditional Arabic" pitchFamily="2" charset="0"/>
                <a:ea typeface="Traditional Arabic" pitchFamily="2" charset="0"/>
                <a:cs typeface="Traditional Arabic" pitchFamily="2" charset="0"/>
              </a:rPr>
              <a:t>CME-driven shocks are thought to play important role in low (&lt;3R</a:t>
            </a:r>
            <a:r>
              <a:rPr lang="en-US" sz="2000" baseline="-25000" dirty="0" smtClean="0">
                <a:latin typeface="Traditional Arabic" pitchFamily="2" charset="0"/>
                <a:ea typeface="Traditional Arabic" pitchFamily="2" charset="0"/>
                <a:cs typeface="Traditional Arabic" pitchFamily="2" charset="0"/>
              </a:rPr>
              <a:t>s</a:t>
            </a:r>
            <a:r>
              <a:rPr lang="en-US" sz="2000" dirty="0" smtClean="0">
                <a:latin typeface="Traditional Arabic" pitchFamily="2" charset="0"/>
                <a:ea typeface="Traditional Arabic" pitchFamily="2" charset="0"/>
                <a:cs typeface="Traditional Arabic" pitchFamily="2" charset="0"/>
              </a:rPr>
              <a:t>) corona</a:t>
            </a:r>
          </a:p>
          <a:p>
            <a:r>
              <a:rPr lang="en-US" dirty="0" smtClean="0">
                <a:latin typeface="Traditional Arabic" pitchFamily="2" charset="0"/>
                <a:ea typeface="Traditional Arabic" pitchFamily="2" charset="0"/>
                <a:cs typeface="Traditional Arabic" pitchFamily="2" charset="0"/>
              </a:rPr>
              <a:t>	</a:t>
            </a:r>
            <a:r>
              <a:rPr lang="en-US" sz="1600" dirty="0" smtClean="0">
                <a:latin typeface="Traditional Arabic" pitchFamily="2" charset="0"/>
                <a:ea typeface="Traditional Arabic" pitchFamily="2" charset="0"/>
                <a:cs typeface="Traditional Arabic" pitchFamily="2" charset="0"/>
              </a:rPr>
              <a:t>- Only imaged in mid-high corona (</a:t>
            </a:r>
            <a:r>
              <a:rPr lang="en-US" sz="1600" i="1" dirty="0" err="1" smtClean="0">
                <a:latin typeface="Traditional Arabic" pitchFamily="2" charset="0"/>
                <a:ea typeface="Traditional Arabic" pitchFamily="2" charset="0"/>
                <a:cs typeface="Traditional Arabic" pitchFamily="2" charset="0"/>
              </a:rPr>
              <a:t>Ontiveros</a:t>
            </a:r>
            <a:r>
              <a:rPr lang="en-US" sz="1600" i="1" dirty="0" smtClean="0">
                <a:latin typeface="Traditional Arabic" pitchFamily="2" charset="0"/>
                <a:ea typeface="Traditional Arabic" pitchFamily="2" charset="0"/>
                <a:cs typeface="Traditional Arabic" pitchFamily="2" charset="0"/>
              </a:rPr>
              <a:t> &amp; </a:t>
            </a:r>
            <a:r>
              <a:rPr lang="en-US" sz="1600" i="1" dirty="0" err="1" smtClean="0">
                <a:latin typeface="Traditional Arabic" pitchFamily="2" charset="0"/>
                <a:ea typeface="Traditional Arabic" pitchFamily="2" charset="0"/>
                <a:cs typeface="Traditional Arabic" pitchFamily="2" charset="0"/>
              </a:rPr>
              <a:t>Vourlidas</a:t>
            </a:r>
            <a:r>
              <a:rPr lang="en-US" sz="1600" i="1" dirty="0" smtClean="0">
                <a:latin typeface="Traditional Arabic" pitchFamily="2" charset="0"/>
                <a:ea typeface="Traditional Arabic" pitchFamily="2" charset="0"/>
                <a:cs typeface="Traditional Arabic" pitchFamily="2" charset="0"/>
              </a:rPr>
              <a:t> 2009</a:t>
            </a:r>
            <a:r>
              <a:rPr lang="en-US" sz="1600" dirty="0" smtClean="0">
                <a:latin typeface="Traditional Arabic" pitchFamily="2" charset="0"/>
                <a:ea typeface="Traditional Arabic" pitchFamily="2" charset="0"/>
                <a:cs typeface="Traditional Arabic" pitchFamily="2" charset="0"/>
              </a:rPr>
              <a:t>)</a:t>
            </a:r>
            <a:endParaRPr lang="en-US" sz="1600" dirty="0" smtClean="0"/>
          </a:p>
          <a:p>
            <a:pPr lvl="0"/>
            <a:r>
              <a:rPr lang="en-US" sz="1600" dirty="0" smtClean="0">
                <a:latin typeface="Traditional Arabic" pitchFamily="2" charset="0"/>
                <a:ea typeface="Traditional Arabic" pitchFamily="2" charset="0"/>
                <a:cs typeface="Traditional Arabic" pitchFamily="2" charset="0"/>
              </a:rPr>
              <a:t>	- Type II radio bursts</a:t>
            </a:r>
          </a:p>
          <a:p>
            <a:pPr lvl="0"/>
            <a:r>
              <a:rPr lang="en-US" sz="1600" dirty="0" smtClean="0">
                <a:latin typeface="Traditional Arabic" pitchFamily="2" charset="0"/>
                <a:ea typeface="Traditional Arabic" pitchFamily="2" charset="0"/>
                <a:cs typeface="Traditional Arabic" pitchFamily="2" charset="0"/>
              </a:rPr>
              <a:t>	- Multiple CME events – doesn’t apply for May 17 event</a:t>
            </a:r>
          </a:p>
        </p:txBody>
      </p:sp>
      <p:sp>
        <p:nvSpPr>
          <p:cNvPr id="10" name="Oval 9"/>
          <p:cNvSpPr/>
          <p:nvPr/>
        </p:nvSpPr>
        <p:spPr>
          <a:xfrm>
            <a:off x="4648200" y="4544568"/>
            <a:ext cx="990600" cy="1524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0"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12" name="TextBox 11"/>
          <p:cNvSpPr txBox="1"/>
          <p:nvPr/>
        </p:nvSpPr>
        <p:spPr>
          <a:xfrm>
            <a:off x="-55596" y="5181600"/>
            <a:ext cx="4551396" cy="307777"/>
          </a:xfrm>
          <a:prstGeom prst="rect">
            <a:avLst/>
          </a:prstGeom>
          <a:noFill/>
        </p:spPr>
        <p:txBody>
          <a:bodyPr wrap="none" rtlCol="0">
            <a:spAutoFit/>
          </a:bodyPr>
          <a:lstStyle/>
          <a:p>
            <a:r>
              <a:rPr lang="en-US" sz="1400" i="1" dirty="0" err="1" smtClean="0"/>
              <a:t>Gopalswamy</a:t>
            </a:r>
            <a:r>
              <a:rPr lang="en-US" sz="1400" i="1" dirty="0" smtClean="0"/>
              <a:t> et al. 2012, Li et al. 2012, </a:t>
            </a:r>
            <a:r>
              <a:rPr lang="en-US" sz="1400" i="1" dirty="0" err="1" smtClean="0"/>
              <a:t>Mewaldt</a:t>
            </a:r>
            <a:r>
              <a:rPr lang="en-US" sz="1400" i="1" dirty="0" smtClean="0"/>
              <a:t> et al. 2012 </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286000"/>
            <a:ext cx="7475574" cy="830997"/>
          </a:xfrm>
          <a:prstGeom prst="rect">
            <a:avLst/>
          </a:prstGeom>
          <a:noFill/>
        </p:spPr>
        <p:txBody>
          <a:bodyPr wrap="none" rtlCol="0">
            <a:spAutoFit/>
          </a:bodyPr>
          <a:lstStyle/>
          <a:p>
            <a:r>
              <a:rPr lang="en-US" dirty="0" smtClean="0"/>
              <a:t>Exceptions to every rule! </a:t>
            </a:r>
          </a:p>
          <a:p>
            <a:r>
              <a:rPr lang="en-US" dirty="0" smtClean="0"/>
              <a:t>September 28, 2012 – whole </a:t>
            </a:r>
            <a:r>
              <a:rPr lang="en-US" dirty="0" err="1" smtClean="0"/>
              <a:t>heliosphere</a:t>
            </a:r>
            <a:r>
              <a:rPr lang="en-US" dirty="0" smtClean="0"/>
              <a:t> event – C3.7 flare</a:t>
            </a:r>
            <a:endParaRPr lang="en-US" dirty="0"/>
          </a:p>
        </p:txBody>
      </p:sp>
      <p:pic>
        <p:nvPicPr>
          <p:cNvPr id="4" name="Picture 3"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0" y="-762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Where are NASA</a:t>
            </a:r>
            <a:r>
              <a:rPr lang="en-US" sz="3600" b="1" kern="0" dirty="0" smtClean="0">
                <a:solidFill>
                  <a:srgbClr val="9BBB59"/>
                </a:solidFill>
                <a:latin typeface="Arial"/>
                <a:cs typeface="Arial"/>
              </a:rPr>
              <a:t> </a:t>
            </a:r>
            <a:r>
              <a:rPr kumimoji="0" lang="en-US" sz="3600" b="1" i="0" u="none" strike="noStrike" kern="0" cap="none" spc="0" normalizeH="0" noProof="0" dirty="0" smtClean="0">
                <a:ln>
                  <a:noFill/>
                </a:ln>
                <a:solidFill>
                  <a:srgbClr val="9BBB59"/>
                </a:solidFill>
                <a:effectLst/>
                <a:uLnTx/>
                <a:uFillTx/>
                <a:latin typeface="Arial"/>
                <a:ea typeface="ＭＳ Ｐゴシック" charset="-128"/>
                <a:cs typeface="Arial"/>
              </a:rPr>
              <a:t>assets now?</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0" name="Picture 9"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2" name="Picture 1" descr="20150529_where_is_stere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219200"/>
            <a:ext cx="6350000" cy="5080000"/>
          </a:xfrm>
          <a:prstGeom prst="rect">
            <a:avLst/>
          </a:prstGeom>
        </p:spPr>
      </p:pic>
      <p:sp>
        <p:nvSpPr>
          <p:cNvPr id="7" name="TextBox 6"/>
          <p:cNvSpPr txBox="1"/>
          <p:nvPr/>
        </p:nvSpPr>
        <p:spPr>
          <a:xfrm>
            <a:off x="4495800" y="6396335"/>
            <a:ext cx="1902985" cy="461665"/>
          </a:xfrm>
          <a:prstGeom prst="rect">
            <a:avLst/>
          </a:prstGeom>
          <a:noFill/>
        </p:spPr>
        <p:txBody>
          <a:bodyPr wrap="none" rtlCol="0">
            <a:spAutoFit/>
          </a:bodyPr>
          <a:lstStyle/>
          <a:p>
            <a:r>
              <a:rPr lang="en-US" dirty="0" smtClean="0"/>
              <a:t>May 29, 2015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0" y="-762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Where are NASA</a:t>
            </a:r>
            <a:r>
              <a:rPr lang="en-US" sz="3600" b="1" kern="0" dirty="0" smtClean="0">
                <a:solidFill>
                  <a:srgbClr val="9BBB59"/>
                </a:solidFill>
                <a:latin typeface="Arial"/>
                <a:cs typeface="Arial"/>
              </a:rPr>
              <a:t> </a:t>
            </a:r>
            <a:r>
              <a:rPr kumimoji="0" lang="en-US" sz="3600" b="1" i="0" u="none" strike="noStrike" kern="0" cap="none" spc="0" normalizeH="0" noProof="0" dirty="0" smtClean="0">
                <a:ln>
                  <a:noFill/>
                </a:ln>
                <a:solidFill>
                  <a:srgbClr val="9BBB59"/>
                </a:solidFill>
                <a:effectLst/>
                <a:uLnTx/>
                <a:uFillTx/>
                <a:latin typeface="Arial"/>
                <a:ea typeface="ＭＳ Ｐゴシック" charset="-128"/>
                <a:cs typeface="Arial"/>
              </a:rPr>
              <a:t>assets now?</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0" name="Picture 9"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4" name="Picture 3" descr="20150214_where_is_stere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371600"/>
            <a:ext cx="6350000" cy="5080000"/>
          </a:xfrm>
          <a:prstGeom prst="rect">
            <a:avLst/>
          </a:prstGeom>
        </p:spPr>
      </p:pic>
      <p:sp>
        <p:nvSpPr>
          <p:cNvPr id="5" name="TextBox 4"/>
          <p:cNvSpPr txBox="1"/>
          <p:nvPr/>
        </p:nvSpPr>
        <p:spPr>
          <a:xfrm>
            <a:off x="7010400" y="3200400"/>
            <a:ext cx="1800493" cy="461665"/>
          </a:xfrm>
          <a:prstGeom prst="rect">
            <a:avLst/>
          </a:prstGeom>
          <a:noFill/>
        </p:spPr>
        <p:txBody>
          <a:bodyPr wrap="none" rtlCol="0">
            <a:spAutoFit/>
          </a:bodyPr>
          <a:lstStyle/>
          <a:p>
            <a:r>
              <a:rPr lang="en-US" dirty="0" smtClean="0"/>
              <a:t>Feb 14, 2015</a:t>
            </a:r>
            <a:endParaRPr lang="en-US" dirty="0"/>
          </a:p>
        </p:txBody>
      </p:sp>
    </p:spTree>
    <p:extLst>
      <p:ext uri="{BB962C8B-B14F-4D97-AF65-F5344CB8AC3E}">
        <p14:creationId xmlns:p14="http://schemas.microsoft.com/office/powerpoint/2010/main" val="20530468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304800"/>
            <a:ext cx="3352800" cy="461665"/>
          </a:xfrm>
          <a:prstGeom prst="rect">
            <a:avLst/>
          </a:prstGeom>
          <a:noFill/>
        </p:spPr>
        <p:txBody>
          <a:bodyPr wrap="square" rtlCol="0">
            <a:spAutoFit/>
          </a:bodyPr>
          <a:lstStyle/>
          <a:p>
            <a:r>
              <a:rPr lang="en-US" dirty="0" smtClean="0"/>
              <a:t>STEREO</a:t>
            </a:r>
            <a:endParaRPr lang="en-US" dirty="0"/>
          </a:p>
        </p:txBody>
      </p:sp>
      <p:pic>
        <p:nvPicPr>
          <p:cNvPr id="3" name="Picture 2" descr="sidelobetimelin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85800"/>
            <a:ext cx="7924800" cy="5912061"/>
          </a:xfrm>
          <a:prstGeom prst="rect">
            <a:avLst/>
          </a:prstGeom>
        </p:spPr>
      </p:pic>
    </p:spTree>
    <p:extLst>
      <p:ext uri="{BB962C8B-B14F-4D97-AF65-F5344CB8AC3E}">
        <p14:creationId xmlns:p14="http://schemas.microsoft.com/office/powerpoint/2010/main" val="1583661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66871" y="133687"/>
            <a:ext cx="2920541" cy="707886"/>
          </a:xfrm>
          <a:prstGeom prst="rect">
            <a:avLst/>
          </a:prstGeom>
          <a:noFill/>
        </p:spPr>
        <p:txBody>
          <a:bodyPr wrap="none" rtlCol="0">
            <a:spAutoFit/>
          </a:bodyPr>
          <a:lstStyle/>
          <a:p>
            <a:r>
              <a:rPr lang="en-US" sz="4000" b="1" dirty="0" smtClean="0">
                <a:latin typeface="Helvetica"/>
                <a:cs typeface="Helvetica"/>
              </a:rPr>
              <a:t>Orientation</a:t>
            </a:r>
            <a:endParaRPr lang="en-US" sz="4000" b="1" dirty="0">
              <a:latin typeface="Helvetica"/>
              <a:cs typeface="Helvetica"/>
            </a:endParaRPr>
          </a:p>
        </p:txBody>
      </p:sp>
      <p:pic>
        <p:nvPicPr>
          <p:cNvPr id="4" name="Picture 3" descr="March7_CME_cropped.pdf"/>
          <p:cNvPicPr>
            <a:picLocks noChangeAspect="1"/>
          </p:cNvPicPr>
          <p:nvPr/>
        </p:nvPicPr>
        <p:blipFill>
          <a:blip r:embed="rId2"/>
          <a:stretch>
            <a:fillRect/>
          </a:stretch>
        </p:blipFill>
        <p:spPr>
          <a:xfrm>
            <a:off x="1427578" y="-587313"/>
            <a:ext cx="6261665" cy="8199799"/>
          </a:xfrm>
          <a:prstGeom prst="rect">
            <a:avLst/>
          </a:prstGeom>
        </p:spPr>
      </p:pic>
      <p:sp>
        <p:nvSpPr>
          <p:cNvPr id="5" name="TextBox 4"/>
          <p:cNvSpPr txBox="1"/>
          <p:nvPr/>
        </p:nvSpPr>
        <p:spPr>
          <a:xfrm>
            <a:off x="4344310" y="6351790"/>
            <a:ext cx="864339" cy="369332"/>
          </a:xfrm>
          <a:prstGeom prst="rect">
            <a:avLst/>
          </a:prstGeom>
          <a:noFill/>
        </p:spPr>
        <p:txBody>
          <a:bodyPr wrap="none" rtlCol="0">
            <a:spAutoFit/>
          </a:bodyPr>
          <a:lstStyle/>
          <a:p>
            <a:r>
              <a:rPr lang="en-US" b="1" dirty="0" smtClean="0">
                <a:solidFill>
                  <a:srgbClr val="660066"/>
                </a:solidFill>
              </a:rPr>
              <a:t>East 90 </a:t>
            </a:r>
            <a:endParaRPr lang="en-US" b="1" dirty="0">
              <a:solidFill>
                <a:srgbClr val="660066"/>
              </a:solidFill>
            </a:endParaRPr>
          </a:p>
        </p:txBody>
      </p:sp>
      <p:sp>
        <p:nvSpPr>
          <p:cNvPr id="8" name="Rectangle 7"/>
          <p:cNvSpPr/>
          <p:nvPr/>
        </p:nvSpPr>
        <p:spPr>
          <a:xfrm>
            <a:off x="4344310" y="472241"/>
            <a:ext cx="957526" cy="369332"/>
          </a:xfrm>
          <a:prstGeom prst="rect">
            <a:avLst/>
          </a:prstGeom>
        </p:spPr>
        <p:txBody>
          <a:bodyPr wrap="none">
            <a:spAutoFit/>
          </a:bodyPr>
          <a:lstStyle/>
          <a:p>
            <a:r>
              <a:rPr lang="en-US" b="1" dirty="0" smtClean="0">
                <a:solidFill>
                  <a:srgbClr val="660066"/>
                </a:solidFill>
              </a:rPr>
              <a:t>West 90 </a:t>
            </a:r>
            <a:endParaRPr lang="en-US" b="1" dirty="0">
              <a:solidFill>
                <a:srgbClr val="660066"/>
              </a:solidFill>
            </a:endParaRPr>
          </a:p>
        </p:txBody>
      </p:sp>
      <p:sp>
        <p:nvSpPr>
          <p:cNvPr id="9" name="TextBox 8"/>
          <p:cNvSpPr txBox="1"/>
          <p:nvPr/>
        </p:nvSpPr>
        <p:spPr>
          <a:xfrm>
            <a:off x="5687412" y="3184692"/>
            <a:ext cx="694120" cy="369332"/>
          </a:xfrm>
          <a:prstGeom prst="rect">
            <a:avLst/>
          </a:prstGeom>
          <a:noFill/>
        </p:spPr>
        <p:txBody>
          <a:bodyPr wrap="none" rtlCol="0">
            <a:spAutoFit/>
          </a:bodyPr>
          <a:lstStyle/>
          <a:p>
            <a:r>
              <a:rPr lang="en-US" b="1" dirty="0" smtClean="0">
                <a:solidFill>
                  <a:srgbClr val="E900AE"/>
                </a:solidFill>
              </a:rPr>
              <a:t>Earth</a:t>
            </a:r>
            <a:endParaRPr lang="en-US" b="1" dirty="0">
              <a:solidFill>
                <a:srgbClr val="E900AE"/>
              </a:solidFill>
            </a:endParaRPr>
          </a:p>
        </p:txBody>
      </p:sp>
      <p:sp>
        <p:nvSpPr>
          <p:cNvPr id="10" name="Slide Number Placeholder 9"/>
          <p:cNvSpPr>
            <a:spLocks noGrp="1"/>
          </p:cNvSpPr>
          <p:nvPr>
            <p:ph type="sldNum" sz="quarter" idx="12"/>
          </p:nvPr>
        </p:nvSpPr>
        <p:spPr/>
        <p:txBody>
          <a:bodyPr/>
          <a:lstStyle/>
          <a:p>
            <a:fld id="{343FB90C-9476-0148-8693-AD9B84214A52}" type="slidenum">
              <a:rPr lang="en-US" smtClean="0"/>
              <a:pPr/>
              <a:t>37</a:t>
            </a:fld>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1429_SEP_earthside.png"/>
          <p:cNvPicPr>
            <a:picLocks noChangeAspect="1"/>
          </p:cNvPicPr>
          <p:nvPr/>
        </p:nvPicPr>
        <p:blipFill>
          <a:blip r:embed="rId2"/>
          <a:stretch>
            <a:fillRect/>
          </a:stretch>
        </p:blipFill>
        <p:spPr>
          <a:xfrm>
            <a:off x="0" y="1231146"/>
            <a:ext cx="10500780" cy="5401162"/>
          </a:xfrm>
          <a:prstGeom prst="rect">
            <a:avLst/>
          </a:prstGeom>
        </p:spPr>
      </p:pic>
      <p:sp>
        <p:nvSpPr>
          <p:cNvPr id="4" name="TextBox 3"/>
          <p:cNvSpPr txBox="1"/>
          <p:nvPr/>
        </p:nvSpPr>
        <p:spPr>
          <a:xfrm>
            <a:off x="5044187" y="1733873"/>
            <a:ext cx="1864613" cy="369332"/>
          </a:xfrm>
          <a:prstGeom prst="rect">
            <a:avLst/>
          </a:prstGeom>
          <a:noFill/>
        </p:spPr>
        <p:txBody>
          <a:bodyPr wrap="none" rtlCol="0">
            <a:spAutoFit/>
          </a:bodyPr>
          <a:lstStyle/>
          <a:p>
            <a:r>
              <a:rPr lang="en-US" dirty="0" smtClean="0">
                <a:solidFill>
                  <a:srgbClr val="FDC200"/>
                </a:solidFill>
                <a:latin typeface="Helvetica"/>
                <a:cs typeface="Helvetica"/>
              </a:rPr>
              <a:t>GOES &gt;10 </a:t>
            </a:r>
            <a:r>
              <a:rPr lang="en-US" dirty="0" err="1" smtClean="0">
                <a:solidFill>
                  <a:srgbClr val="FDC200"/>
                </a:solidFill>
                <a:latin typeface="Helvetica"/>
                <a:cs typeface="Helvetica"/>
              </a:rPr>
              <a:t>MeV</a:t>
            </a:r>
            <a:endParaRPr lang="en-US" dirty="0">
              <a:solidFill>
                <a:srgbClr val="FDC200"/>
              </a:solidFill>
              <a:latin typeface="Helvetica"/>
              <a:cs typeface="Helvetica"/>
            </a:endParaRPr>
          </a:p>
        </p:txBody>
      </p:sp>
      <p:sp>
        <p:nvSpPr>
          <p:cNvPr id="5" name="TextBox 4"/>
          <p:cNvSpPr txBox="1"/>
          <p:nvPr/>
        </p:nvSpPr>
        <p:spPr>
          <a:xfrm>
            <a:off x="4235247" y="2507263"/>
            <a:ext cx="2673553" cy="369332"/>
          </a:xfrm>
          <a:prstGeom prst="rect">
            <a:avLst/>
          </a:prstGeom>
          <a:noFill/>
        </p:spPr>
        <p:txBody>
          <a:bodyPr wrap="none" rtlCol="0">
            <a:spAutoFit/>
          </a:bodyPr>
          <a:lstStyle/>
          <a:p>
            <a:r>
              <a:rPr lang="en-US" dirty="0" smtClean="0">
                <a:solidFill>
                  <a:srgbClr val="FF0000"/>
                </a:solidFill>
                <a:latin typeface="Helvetica"/>
                <a:cs typeface="Helvetica"/>
              </a:rPr>
              <a:t>13-100 </a:t>
            </a:r>
            <a:r>
              <a:rPr lang="en-US" dirty="0" err="1" smtClean="0">
                <a:solidFill>
                  <a:srgbClr val="FF0000"/>
                </a:solidFill>
                <a:latin typeface="Helvetica"/>
                <a:cs typeface="Helvetica"/>
              </a:rPr>
              <a:t>MeV</a:t>
            </a:r>
            <a:r>
              <a:rPr lang="en-US" dirty="0" smtClean="0">
                <a:solidFill>
                  <a:srgbClr val="FF0000"/>
                </a:solidFill>
                <a:latin typeface="Helvetica"/>
                <a:cs typeface="Helvetica"/>
              </a:rPr>
              <a:t> STEREO B</a:t>
            </a:r>
            <a:endParaRPr lang="en-US" dirty="0">
              <a:solidFill>
                <a:srgbClr val="FF0000"/>
              </a:solidFill>
              <a:latin typeface="Helvetica"/>
              <a:cs typeface="Helvetica"/>
            </a:endParaRPr>
          </a:p>
        </p:txBody>
      </p:sp>
      <p:sp>
        <p:nvSpPr>
          <p:cNvPr id="6" name="Rectangle 5"/>
          <p:cNvSpPr/>
          <p:nvPr/>
        </p:nvSpPr>
        <p:spPr>
          <a:xfrm>
            <a:off x="3631463" y="3747061"/>
            <a:ext cx="2673553"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A</a:t>
            </a:r>
            <a:endParaRPr lang="en-US" dirty="0">
              <a:solidFill>
                <a:srgbClr val="0000FF"/>
              </a:solidFill>
              <a:latin typeface="Helvetica"/>
              <a:cs typeface="Helvetica"/>
            </a:endParaRPr>
          </a:p>
        </p:txBody>
      </p:sp>
      <p:sp>
        <p:nvSpPr>
          <p:cNvPr id="7" name="TextBox 6"/>
          <p:cNvSpPr txBox="1"/>
          <p:nvPr/>
        </p:nvSpPr>
        <p:spPr>
          <a:xfrm>
            <a:off x="6305016" y="4873313"/>
            <a:ext cx="1428772" cy="369332"/>
          </a:xfrm>
          <a:prstGeom prst="rect">
            <a:avLst/>
          </a:prstGeom>
          <a:noFill/>
        </p:spPr>
        <p:txBody>
          <a:bodyPr wrap="none" rtlCol="0">
            <a:spAutoFit/>
          </a:bodyPr>
          <a:lstStyle/>
          <a:p>
            <a:r>
              <a:rPr lang="en-US" dirty="0" smtClean="0">
                <a:latin typeface="Helvetica"/>
                <a:cs typeface="Helvetica"/>
              </a:rPr>
              <a:t>GOES x-ray</a:t>
            </a:r>
            <a:endParaRPr lang="en-US" dirty="0">
              <a:latin typeface="Helvetica"/>
              <a:cs typeface="Helvetica"/>
            </a:endParaRPr>
          </a:p>
        </p:txBody>
      </p:sp>
      <p:sp>
        <p:nvSpPr>
          <p:cNvPr id="8" name="Rectangle 7"/>
          <p:cNvSpPr/>
          <p:nvPr/>
        </p:nvSpPr>
        <p:spPr>
          <a:xfrm>
            <a:off x="-223520" y="4550147"/>
            <a:ext cx="1940560" cy="461665"/>
          </a:xfrm>
          <a:prstGeom prst="rect">
            <a:avLst/>
          </a:prstGeom>
        </p:spPr>
        <p:txBody>
          <a:bodyPr wrap="square">
            <a:spAutoFit/>
          </a:bodyPr>
          <a:lstStyle/>
          <a:p>
            <a:pPr algn="ctr"/>
            <a:r>
              <a:rPr lang="en-US" sz="1200" b="1" dirty="0" smtClean="0">
                <a:solidFill>
                  <a:srgbClr val="E500FF"/>
                </a:solidFill>
                <a:latin typeface="Helvetica"/>
                <a:cs typeface="Helvetica"/>
              </a:rPr>
              <a:t>M2.0</a:t>
            </a:r>
          </a:p>
          <a:p>
            <a:pPr algn="ctr"/>
            <a:r>
              <a:rPr lang="en-US" sz="1200" b="1" dirty="0" smtClean="0">
                <a:solidFill>
                  <a:srgbClr val="E500FF"/>
                </a:solidFill>
                <a:latin typeface="Helvetica"/>
                <a:cs typeface="Helvetica"/>
              </a:rPr>
              <a:t>V</a:t>
            </a:r>
            <a:r>
              <a:rPr lang="en-US" sz="1000" b="1" dirty="0" smtClean="0">
                <a:solidFill>
                  <a:srgbClr val="E500FF"/>
                </a:solidFill>
                <a:latin typeface="Helvetica"/>
                <a:cs typeface="Helvetica"/>
              </a:rPr>
              <a:t>CME</a:t>
            </a:r>
            <a:r>
              <a:rPr lang="en-US" sz="1200" b="1" dirty="0" smtClean="0">
                <a:solidFill>
                  <a:srgbClr val="E500FF"/>
                </a:solidFill>
                <a:latin typeface="Helvetica"/>
                <a:cs typeface="Helvetica"/>
              </a:rPr>
              <a:t>=1540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9" name="Rectangle 8"/>
          <p:cNvSpPr/>
          <p:nvPr/>
        </p:nvSpPr>
        <p:spPr>
          <a:xfrm>
            <a:off x="1137920" y="4411648"/>
            <a:ext cx="1534160" cy="461665"/>
          </a:xfrm>
          <a:prstGeom prst="rect">
            <a:avLst/>
          </a:prstGeom>
        </p:spPr>
        <p:txBody>
          <a:bodyPr wrap="square">
            <a:spAutoFit/>
          </a:bodyPr>
          <a:lstStyle/>
          <a:p>
            <a:pPr algn="ctr"/>
            <a:r>
              <a:rPr lang="en-US" sz="1200" b="1" dirty="0" smtClean="0">
                <a:solidFill>
                  <a:srgbClr val="E500FF"/>
                </a:solidFill>
                <a:latin typeface="Helvetica"/>
                <a:cs typeface="Helvetica"/>
              </a:rPr>
              <a:t>X1.1</a:t>
            </a:r>
          </a:p>
          <a:p>
            <a:pPr algn="ctr"/>
            <a:r>
              <a:rPr lang="en-US" sz="1200" b="1" dirty="0" smtClean="0">
                <a:solidFill>
                  <a:srgbClr val="E500FF"/>
                </a:solidFill>
                <a:latin typeface="Helvetica"/>
                <a:cs typeface="Helvetica"/>
              </a:rPr>
              <a:t>VCME=1360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0" name="Rectangle 9"/>
          <p:cNvSpPr/>
          <p:nvPr/>
        </p:nvSpPr>
        <p:spPr>
          <a:xfrm>
            <a:off x="3125634" y="4319314"/>
            <a:ext cx="1397737" cy="461665"/>
          </a:xfrm>
          <a:prstGeom prst="rect">
            <a:avLst/>
          </a:prstGeom>
        </p:spPr>
        <p:txBody>
          <a:bodyPr wrap="square">
            <a:spAutoFit/>
          </a:bodyPr>
          <a:lstStyle/>
          <a:p>
            <a:r>
              <a:rPr lang="en-US" sz="1200" b="1" dirty="0" smtClean="0">
                <a:solidFill>
                  <a:srgbClr val="E500FF"/>
                </a:solidFill>
                <a:latin typeface="Helvetica"/>
                <a:cs typeface="Helvetica"/>
              </a:rPr>
              <a:t>X5.4/2200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r>
              <a:rPr lang="en-US" sz="1200" b="1" dirty="0" smtClean="0">
                <a:solidFill>
                  <a:srgbClr val="E500FF"/>
                </a:solidFill>
                <a:latin typeface="Helvetica"/>
                <a:cs typeface="Helvetica"/>
              </a:rPr>
              <a:t>X1.3/1800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1" name="Rectangle 10"/>
          <p:cNvSpPr/>
          <p:nvPr/>
        </p:nvSpPr>
        <p:spPr>
          <a:xfrm>
            <a:off x="4153364" y="4734813"/>
            <a:ext cx="1781645" cy="553998"/>
          </a:xfrm>
          <a:prstGeom prst="rect">
            <a:avLst/>
          </a:prstGeom>
        </p:spPr>
        <p:txBody>
          <a:bodyPr wrap="square">
            <a:spAutoFit/>
          </a:bodyPr>
          <a:lstStyle/>
          <a:p>
            <a:r>
              <a:rPr lang="en-US" sz="1200" b="1" dirty="0" smtClean="0">
                <a:solidFill>
                  <a:srgbClr val="E500FF"/>
                </a:solidFill>
                <a:latin typeface="Helvetica"/>
                <a:cs typeface="Helvetica"/>
              </a:rPr>
              <a:t>M6.3/CME=1125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endParaRPr lang="en-US" b="1" dirty="0">
              <a:solidFill>
                <a:srgbClr val="E500FF"/>
              </a:solidFill>
              <a:latin typeface="Helvetica"/>
              <a:cs typeface="Helvetica"/>
            </a:endParaRPr>
          </a:p>
        </p:txBody>
      </p:sp>
      <p:sp>
        <p:nvSpPr>
          <p:cNvPr id="12" name="Rectangle 11"/>
          <p:cNvSpPr/>
          <p:nvPr/>
        </p:nvSpPr>
        <p:spPr>
          <a:xfrm>
            <a:off x="5183628" y="4411648"/>
            <a:ext cx="2550160" cy="461665"/>
          </a:xfrm>
          <a:prstGeom prst="rect">
            <a:avLst/>
          </a:prstGeom>
        </p:spPr>
        <p:txBody>
          <a:bodyPr wrap="square">
            <a:spAutoFit/>
          </a:bodyPr>
          <a:lstStyle/>
          <a:p>
            <a:pPr algn="ctr"/>
            <a:r>
              <a:rPr lang="en-US" sz="1200" b="1" dirty="0" smtClean="0">
                <a:solidFill>
                  <a:srgbClr val="E500FF"/>
                </a:solidFill>
                <a:latin typeface="Helvetica"/>
                <a:cs typeface="Helvetica"/>
              </a:rPr>
              <a:t>M8.4</a:t>
            </a:r>
          </a:p>
          <a:p>
            <a:pPr algn="ctr"/>
            <a:r>
              <a:rPr lang="en-US" sz="1200" b="1" dirty="0" smtClean="0">
                <a:solidFill>
                  <a:srgbClr val="E500FF"/>
                </a:solidFill>
                <a:latin typeface="Helvetica"/>
                <a:cs typeface="Helvetica"/>
              </a:rPr>
              <a:t>VCME=1500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3" name="Rectangle 12"/>
          <p:cNvSpPr/>
          <p:nvPr/>
        </p:nvSpPr>
        <p:spPr>
          <a:xfrm>
            <a:off x="7122160" y="4273148"/>
            <a:ext cx="2702560" cy="461665"/>
          </a:xfrm>
          <a:prstGeom prst="rect">
            <a:avLst/>
          </a:prstGeom>
        </p:spPr>
        <p:txBody>
          <a:bodyPr wrap="square">
            <a:spAutoFit/>
          </a:bodyPr>
          <a:lstStyle/>
          <a:p>
            <a:pPr algn="ctr"/>
            <a:r>
              <a:rPr lang="en-US" sz="1200" b="1" dirty="0" smtClean="0">
                <a:solidFill>
                  <a:srgbClr val="E500FF"/>
                </a:solidFill>
                <a:latin typeface="Helvetica"/>
                <a:cs typeface="Helvetica"/>
              </a:rPr>
              <a:t>M7.9</a:t>
            </a:r>
          </a:p>
          <a:p>
            <a:pPr algn="ctr"/>
            <a:r>
              <a:rPr lang="en-US" sz="1200" b="1" dirty="0" smtClean="0">
                <a:solidFill>
                  <a:srgbClr val="E500FF"/>
                </a:solidFill>
                <a:latin typeface="Helvetica"/>
                <a:cs typeface="Helvetica"/>
              </a:rPr>
              <a:t>VCME=2100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5" name="TextBox 14"/>
          <p:cNvSpPr txBox="1"/>
          <p:nvPr/>
        </p:nvSpPr>
        <p:spPr>
          <a:xfrm>
            <a:off x="1978521" y="288633"/>
            <a:ext cx="2557123" cy="369332"/>
          </a:xfrm>
          <a:prstGeom prst="rect">
            <a:avLst/>
          </a:prstGeom>
          <a:noFill/>
        </p:spPr>
        <p:txBody>
          <a:bodyPr wrap="none" rtlCol="0">
            <a:spAutoFit/>
          </a:bodyPr>
          <a:lstStyle/>
          <a:p>
            <a:r>
              <a:rPr lang="en-US" b="1" dirty="0" smtClean="0">
                <a:latin typeface="Helvetica"/>
                <a:cs typeface="Helvetica"/>
              </a:rPr>
              <a:t>SEP: proton radiation</a:t>
            </a:r>
            <a:endParaRPr lang="en-US" b="1" dirty="0">
              <a:latin typeface="Helvetica"/>
              <a:cs typeface="Helvetica"/>
            </a:endParaRPr>
          </a:p>
        </p:txBody>
      </p:sp>
      <p:cxnSp>
        <p:nvCxnSpPr>
          <p:cNvPr id="16" name="Straight Arrow Connector 15"/>
          <p:cNvCxnSpPr/>
          <p:nvPr/>
        </p:nvCxnSpPr>
        <p:spPr>
          <a:xfrm rot="5400000">
            <a:off x="1846323" y="1767280"/>
            <a:ext cx="2218630" cy="1"/>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6141" y="1231146"/>
            <a:ext cx="7327647" cy="369332"/>
          </a:xfrm>
          <a:prstGeom prst="rect">
            <a:avLst/>
          </a:prstGeom>
          <a:noFill/>
        </p:spPr>
        <p:txBody>
          <a:bodyPr wrap="none" rtlCol="0">
            <a:spAutoFit/>
          </a:bodyPr>
          <a:lstStyle/>
          <a:p>
            <a:r>
              <a:rPr lang="en-US" b="1" dirty="0" smtClean="0">
                <a:solidFill>
                  <a:srgbClr val="000090"/>
                </a:solidFill>
                <a:latin typeface="Helvetica"/>
                <a:cs typeface="Helvetica"/>
              </a:rPr>
              <a:t>Both the </a:t>
            </a:r>
            <a:r>
              <a:rPr lang="en-US" b="1" dirty="0" err="1" smtClean="0">
                <a:solidFill>
                  <a:srgbClr val="000090"/>
                </a:solidFill>
                <a:latin typeface="Helvetica"/>
                <a:cs typeface="Helvetica"/>
              </a:rPr>
              <a:t>CME(s</a:t>
            </a:r>
            <a:r>
              <a:rPr lang="en-US" b="1" dirty="0" smtClean="0">
                <a:solidFill>
                  <a:srgbClr val="000090"/>
                </a:solidFill>
                <a:latin typeface="Helvetica"/>
                <a:cs typeface="Helvetica"/>
              </a:rPr>
              <a:t>) and </a:t>
            </a:r>
            <a:r>
              <a:rPr lang="en-US" b="1" dirty="0" err="1" smtClean="0">
                <a:solidFill>
                  <a:srgbClr val="000090"/>
                </a:solidFill>
                <a:latin typeface="Helvetica"/>
                <a:cs typeface="Helvetica"/>
              </a:rPr>
              <a:t>flare(s</a:t>
            </a:r>
            <a:r>
              <a:rPr lang="en-US" b="1" dirty="0" smtClean="0">
                <a:solidFill>
                  <a:srgbClr val="000090"/>
                </a:solidFill>
                <a:latin typeface="Helvetica"/>
                <a:cs typeface="Helvetica"/>
              </a:rPr>
              <a:t>) contribute to the SEP enhancement</a:t>
            </a:r>
            <a:endParaRPr lang="en-US" b="1" dirty="0">
              <a:solidFill>
                <a:srgbClr val="00009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1479" y="3198168"/>
            <a:ext cx="3801041" cy="461665"/>
          </a:xfrm>
          <a:prstGeom prst="rect">
            <a:avLst/>
          </a:prstGeom>
        </p:spPr>
        <p:txBody>
          <a:bodyPr wrap="none">
            <a:spAutoFit/>
          </a:bodyPr>
          <a:lstStyle/>
          <a:p>
            <a:r>
              <a:rPr lang="en-US" dirty="0"/>
              <a:t>http://</a:t>
            </a:r>
            <a:r>
              <a:rPr lang="en-US" dirty="0" err="1"/>
              <a:t>bit.ly</a:t>
            </a:r>
            <a:r>
              <a:rPr lang="en-US" dirty="0"/>
              <a:t>/</a:t>
            </a:r>
            <a:r>
              <a:rPr lang="en-US" dirty="0" err="1"/>
              <a:t>alert_SEP_layout</a:t>
            </a:r>
            <a:endParaRPr lang="en-US" dirty="0"/>
          </a:p>
        </p:txBody>
      </p:sp>
      <p:sp>
        <p:nvSpPr>
          <p:cNvPr id="3" name="TextBox 2"/>
          <p:cNvSpPr txBox="1"/>
          <p:nvPr/>
        </p:nvSpPr>
        <p:spPr>
          <a:xfrm>
            <a:off x="2971800" y="533400"/>
            <a:ext cx="2532439" cy="646331"/>
          </a:xfrm>
          <a:prstGeom prst="rect">
            <a:avLst/>
          </a:prstGeom>
          <a:noFill/>
        </p:spPr>
        <p:txBody>
          <a:bodyPr wrap="none" rtlCol="0">
            <a:spAutoFit/>
          </a:bodyPr>
          <a:lstStyle/>
          <a:p>
            <a:r>
              <a:rPr lang="en-US" sz="3600" b="1" dirty="0" smtClean="0">
                <a:solidFill>
                  <a:srgbClr val="FF0000"/>
                </a:solidFill>
              </a:rPr>
              <a:t>SEP Layout</a:t>
            </a:r>
            <a:endParaRPr lang="en-US" sz="3600" b="1" dirty="0">
              <a:solidFill>
                <a:srgbClr val="FF0000"/>
              </a:solidFill>
            </a:endParaRPr>
          </a:p>
        </p:txBody>
      </p:sp>
    </p:spTree>
    <p:extLst>
      <p:ext uri="{BB962C8B-B14F-4D97-AF65-F5344CB8AC3E}">
        <p14:creationId xmlns:p14="http://schemas.microsoft.com/office/powerpoint/2010/main" val="30485169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66800" y="25400"/>
            <a:ext cx="259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Why do we care?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5" name="Picture 4" descr="spaceweathereffects.gif"/>
          <p:cNvPicPr>
            <a:picLocks noChangeAspect="1"/>
          </p:cNvPicPr>
          <p:nvPr/>
        </p:nvPicPr>
        <p:blipFill>
          <a:blip r:embed="rId4"/>
          <a:stretch>
            <a:fillRect/>
          </a:stretch>
        </p:blipFill>
        <p:spPr>
          <a:xfrm>
            <a:off x="0" y="1093470"/>
            <a:ext cx="9144000" cy="5840730"/>
          </a:xfrm>
          <a:prstGeom prst="rect">
            <a:avLst/>
          </a:prstGeom>
        </p:spPr>
      </p:pic>
      <p:sp>
        <p:nvSpPr>
          <p:cNvPr id="8" name="Rectangle 7"/>
          <p:cNvSpPr/>
          <p:nvPr/>
        </p:nvSpPr>
        <p:spPr>
          <a:xfrm>
            <a:off x="3657600" y="914400"/>
            <a:ext cx="1066800" cy="685800"/>
          </a:xfrm>
          <a:prstGeom prst="rect">
            <a:avLst/>
          </a:prstGeom>
          <a:noFill/>
          <a:ln w="76200"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077200" y="1219200"/>
            <a:ext cx="1066800" cy="685800"/>
          </a:xfrm>
          <a:prstGeom prst="rect">
            <a:avLst/>
          </a:prstGeom>
          <a:noFill/>
          <a:ln w="76200"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86400" y="3505200"/>
            <a:ext cx="1524000" cy="1143000"/>
          </a:xfrm>
          <a:prstGeom prst="rect">
            <a:avLst/>
          </a:prstGeom>
          <a:noFill/>
          <a:ln w="76200"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00600" y="0"/>
            <a:ext cx="4191000" cy="923330"/>
          </a:xfrm>
          <a:prstGeom prst="rect">
            <a:avLst/>
          </a:prstGeom>
          <a:noFill/>
        </p:spPr>
        <p:txBody>
          <a:bodyPr wrap="square" rtlCol="0">
            <a:spAutoFit/>
          </a:bodyPr>
          <a:lstStyle/>
          <a:p>
            <a:r>
              <a:rPr lang="en-US" sz="1800" dirty="0" smtClean="0"/>
              <a:t>Radiation hazards for spacecraft, </a:t>
            </a:r>
          </a:p>
          <a:p>
            <a:r>
              <a:rPr lang="en-US" sz="1800" dirty="0" smtClean="0"/>
              <a:t>human in space and airline passenger </a:t>
            </a:r>
            <a:r>
              <a:rPr lang="en-US" sz="1800" dirty="0" smtClean="0"/>
              <a:t>safety, PCA (polar cap absorption)</a:t>
            </a:r>
            <a:endParaRPr lang="en-US" sz="1800" dirty="0"/>
          </a:p>
        </p:txBody>
      </p:sp>
      <p:sp>
        <p:nvSpPr>
          <p:cNvPr id="4" name="Rectangle 3"/>
          <p:cNvSpPr/>
          <p:nvPr/>
        </p:nvSpPr>
        <p:spPr>
          <a:xfrm>
            <a:off x="3352800" y="1828800"/>
            <a:ext cx="3124200" cy="923330"/>
          </a:xfrm>
          <a:prstGeom prst="rect">
            <a:avLst/>
          </a:prstGeom>
          <a:solidFill>
            <a:srgbClr val="FFFFFF"/>
          </a:solidFill>
          <a:ln>
            <a:solidFill>
              <a:srgbClr val="FF0000"/>
            </a:solidFill>
          </a:ln>
        </p:spPr>
        <p:txBody>
          <a:bodyPr wrap="square">
            <a:spAutoFit/>
          </a:bodyPr>
          <a:lstStyle/>
          <a:p>
            <a:r>
              <a:rPr lang="en-US" sz="1800" b="1" dirty="0" smtClean="0">
                <a:solidFill>
                  <a:srgbClr val="FF0000"/>
                </a:solidFill>
              </a:rPr>
              <a:t>PCA:</a:t>
            </a:r>
            <a:r>
              <a:rPr lang="en-US" sz="1800" dirty="0" smtClean="0">
                <a:solidFill>
                  <a:srgbClr val="FF0000"/>
                </a:solidFill>
              </a:rPr>
              <a:t> https</a:t>
            </a:r>
            <a:r>
              <a:rPr lang="en-US" sz="1800" dirty="0">
                <a:solidFill>
                  <a:srgbClr val="FF0000"/>
                </a:solidFill>
              </a:rPr>
              <a:t>://www.windows2universe.org/</a:t>
            </a:r>
            <a:r>
              <a:rPr lang="en-US" sz="1800" dirty="0" err="1">
                <a:solidFill>
                  <a:srgbClr val="FF0000"/>
                </a:solidFill>
              </a:rPr>
              <a:t>spaceweather</a:t>
            </a:r>
            <a:r>
              <a:rPr lang="en-US" sz="1800" dirty="0">
                <a:solidFill>
                  <a:srgbClr val="FF0000"/>
                </a:solidFill>
              </a:rPr>
              <a:t>/</a:t>
            </a:r>
            <a:r>
              <a:rPr lang="en-US" sz="1800" dirty="0" err="1">
                <a:solidFill>
                  <a:srgbClr val="FF0000"/>
                </a:solidFill>
              </a:rPr>
              <a:t>polar_com.html</a:t>
            </a:r>
            <a:endParaRPr lang="en-US" sz="1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ChangeArrowheads="1"/>
          </p:cNvSpPr>
          <p:nvPr/>
        </p:nvSpPr>
        <p:spPr bwMode="auto">
          <a:xfrm>
            <a:off x="1524000" y="1104900"/>
            <a:ext cx="2743200" cy="5257800"/>
          </a:xfrm>
          <a:prstGeom prst="rect">
            <a:avLst/>
          </a:prstGeom>
          <a:solidFill>
            <a:srgbClr val="FFFF99"/>
          </a:solidFill>
          <a:ln w="9525">
            <a:solidFill>
              <a:schemeClr val="tx1"/>
            </a:solidFill>
            <a:miter lim="800000"/>
            <a:headEnd/>
            <a:tailEnd/>
          </a:ln>
        </p:spPr>
        <p:txBody>
          <a:bodyPr wrap="none" anchor="ctr"/>
          <a:lstStyle/>
          <a:p>
            <a:pPr algn="ctr"/>
            <a:endParaRPr lang="en-US" sz="1600"/>
          </a:p>
        </p:txBody>
      </p:sp>
      <p:sp>
        <p:nvSpPr>
          <p:cNvPr id="7172" name="Rectangle 3"/>
          <p:cNvSpPr>
            <a:spLocks noGrp="1" noChangeArrowheads="1"/>
          </p:cNvSpPr>
          <p:nvPr>
            <p:ph type="title"/>
          </p:nvPr>
        </p:nvSpPr>
        <p:spPr>
          <a:xfrm>
            <a:off x="1066800" y="152400"/>
            <a:ext cx="7086600" cy="838200"/>
          </a:xfrm>
        </p:spPr>
        <p:txBody>
          <a:bodyPr/>
          <a:lstStyle/>
          <a:p>
            <a:r>
              <a:rPr lang="en-US" b="1" dirty="0">
                <a:latin typeface="Arial" charset="0"/>
              </a:rPr>
              <a:t>Space Environments and </a:t>
            </a:r>
            <a:r>
              <a:rPr lang="en-US" b="1" dirty="0" smtClean="0">
                <a:latin typeface="Arial" charset="0"/>
              </a:rPr>
              <a:t>Effects</a:t>
            </a:r>
            <a:br>
              <a:rPr lang="en-US" b="1" dirty="0" smtClean="0">
                <a:latin typeface="Arial" charset="0"/>
              </a:rPr>
            </a:br>
            <a:r>
              <a:rPr lang="en-US" b="1" dirty="0" smtClean="0">
                <a:latin typeface="Arial" charset="0"/>
              </a:rPr>
              <a:t>on Spacecraft</a:t>
            </a:r>
            <a:endParaRPr lang="en-US" b="1" dirty="0">
              <a:latin typeface="Arial" charset="0"/>
            </a:endParaRPr>
          </a:p>
        </p:txBody>
      </p:sp>
      <p:sp>
        <p:nvSpPr>
          <p:cNvPr id="7173" name="Line 4"/>
          <p:cNvSpPr>
            <a:spLocks noChangeShapeType="1"/>
          </p:cNvSpPr>
          <p:nvPr/>
        </p:nvSpPr>
        <p:spPr bwMode="auto">
          <a:xfrm>
            <a:off x="838200" y="3162300"/>
            <a:ext cx="0" cy="6096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4" name="Line 5"/>
          <p:cNvSpPr>
            <a:spLocks noChangeShapeType="1"/>
          </p:cNvSpPr>
          <p:nvPr/>
        </p:nvSpPr>
        <p:spPr bwMode="auto">
          <a:xfrm flipH="1">
            <a:off x="4724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5" name="Line 6"/>
          <p:cNvSpPr>
            <a:spLocks noChangeShapeType="1"/>
          </p:cNvSpPr>
          <p:nvPr/>
        </p:nvSpPr>
        <p:spPr bwMode="auto">
          <a:xfrm>
            <a:off x="6248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6" name="Line 7"/>
          <p:cNvSpPr>
            <a:spLocks noChangeShapeType="1"/>
          </p:cNvSpPr>
          <p:nvPr/>
        </p:nvSpPr>
        <p:spPr bwMode="auto">
          <a:xfrm>
            <a:off x="8001000" y="3009900"/>
            <a:ext cx="0" cy="7620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7" name="Rectangle 8"/>
          <p:cNvSpPr>
            <a:spLocks noChangeArrowheads="1"/>
          </p:cNvSpPr>
          <p:nvPr/>
        </p:nvSpPr>
        <p:spPr bwMode="auto">
          <a:xfrm>
            <a:off x="438150" y="1219200"/>
            <a:ext cx="1066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Plasma</a:t>
            </a:r>
          </a:p>
          <a:p>
            <a:pPr algn="ctr">
              <a:buClr>
                <a:schemeClr val="tx2"/>
              </a:buClr>
              <a:buSzPct val="75000"/>
              <a:buFont typeface="Monotype Sorts" charset="0"/>
              <a:buNone/>
            </a:pPr>
            <a:endParaRPr lang="en-US" sz="1600">
              <a:solidFill>
                <a:schemeClr val="tx1"/>
              </a:solidFill>
            </a:endParaRPr>
          </a:p>
        </p:txBody>
      </p:sp>
      <p:sp>
        <p:nvSpPr>
          <p:cNvPr id="7178" name="Text Box 9"/>
          <p:cNvSpPr txBox="1">
            <a:spLocks noChangeArrowheads="1"/>
          </p:cNvSpPr>
          <p:nvPr/>
        </p:nvSpPr>
        <p:spPr bwMode="auto">
          <a:xfrm>
            <a:off x="286893" y="2720975"/>
            <a:ext cx="1085153"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Charging</a:t>
            </a:r>
          </a:p>
        </p:txBody>
      </p:sp>
      <p:sp>
        <p:nvSpPr>
          <p:cNvPr id="7179" name="Text Box 10"/>
          <p:cNvSpPr txBox="1">
            <a:spLocks noChangeArrowheads="1"/>
          </p:cNvSpPr>
          <p:nvPr/>
        </p:nvSpPr>
        <p:spPr bwMode="auto">
          <a:xfrm>
            <a:off x="7527291" y="2720975"/>
            <a:ext cx="960119"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Impacts</a:t>
            </a:r>
          </a:p>
        </p:txBody>
      </p:sp>
      <p:sp>
        <p:nvSpPr>
          <p:cNvPr id="7180" name="Line 11"/>
          <p:cNvSpPr>
            <a:spLocks noChangeShapeType="1"/>
          </p:cNvSpPr>
          <p:nvPr/>
        </p:nvSpPr>
        <p:spPr bwMode="auto">
          <a:xfrm>
            <a:off x="7981950" y="18288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1" name="Text Box 12"/>
          <p:cNvSpPr txBox="1">
            <a:spLocks noChangeArrowheads="1"/>
          </p:cNvSpPr>
          <p:nvPr/>
        </p:nvSpPr>
        <p:spPr bwMode="auto">
          <a:xfrm>
            <a:off x="4340386" y="2713038"/>
            <a:ext cx="652142"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Drag</a:t>
            </a:r>
          </a:p>
        </p:txBody>
      </p:sp>
      <p:sp>
        <p:nvSpPr>
          <p:cNvPr id="7182" name="Line 13"/>
          <p:cNvSpPr>
            <a:spLocks noChangeShapeType="1"/>
          </p:cNvSpPr>
          <p:nvPr/>
        </p:nvSpPr>
        <p:spPr bwMode="auto">
          <a:xfrm>
            <a:off x="4667250" y="1820863"/>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3" name="Text Box 14"/>
          <p:cNvSpPr txBox="1">
            <a:spLocks noChangeArrowheads="1"/>
          </p:cNvSpPr>
          <p:nvPr/>
        </p:nvSpPr>
        <p:spPr bwMode="auto">
          <a:xfrm>
            <a:off x="5717002" y="2598738"/>
            <a:ext cx="948497" cy="584776"/>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Surface</a:t>
            </a:r>
          </a:p>
          <a:p>
            <a:pPr algn="ctr"/>
            <a:r>
              <a:rPr lang="en-US" sz="1600">
                <a:solidFill>
                  <a:srgbClr val="000066"/>
                </a:solidFill>
              </a:rPr>
              <a:t>Erosion</a:t>
            </a:r>
          </a:p>
        </p:txBody>
      </p:sp>
      <p:sp>
        <p:nvSpPr>
          <p:cNvPr id="7184" name="Line 15"/>
          <p:cNvSpPr>
            <a:spLocks noChangeShapeType="1"/>
          </p:cNvSpPr>
          <p:nvPr/>
        </p:nvSpPr>
        <p:spPr bwMode="auto">
          <a:xfrm>
            <a:off x="6218238" y="17526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5" name="Rectangle 16"/>
          <p:cNvSpPr>
            <a:spLocks noChangeArrowheads="1"/>
          </p:cNvSpPr>
          <p:nvPr/>
        </p:nvSpPr>
        <p:spPr bwMode="auto">
          <a:xfrm>
            <a:off x="5543550" y="1219200"/>
            <a:ext cx="1295400" cy="584776"/>
          </a:xfrm>
          <a:prstGeom prst="rect">
            <a:avLst/>
          </a:prstGeom>
          <a:solidFill>
            <a:srgbClr val="FFFFFF"/>
          </a:solidFill>
          <a:ln w="12700">
            <a:solidFill>
              <a:schemeClr val="tx2"/>
            </a:solidFill>
            <a:miter lim="800000"/>
            <a:headEnd/>
            <a:tailEnd/>
          </a:ln>
        </p:spPr>
        <p:txBody>
          <a:bodyPr>
            <a:spAutoFit/>
          </a:bodyPr>
          <a:lstStyle/>
          <a:p>
            <a:pPr algn="ctr">
              <a:spcBef>
                <a:spcPct val="20000"/>
              </a:spcBef>
              <a:buClr>
                <a:schemeClr val="tx2"/>
              </a:buClr>
              <a:buSzPct val="75000"/>
              <a:buFont typeface="Monotype Sorts" charset="0"/>
              <a:buNone/>
            </a:pPr>
            <a:r>
              <a:rPr lang="en-US" sz="1600">
                <a:solidFill>
                  <a:schemeClr val="tx1"/>
                </a:solidFill>
              </a:rPr>
              <a:t>Ultraviolet &amp; X-ray</a:t>
            </a:r>
          </a:p>
        </p:txBody>
      </p:sp>
      <p:sp>
        <p:nvSpPr>
          <p:cNvPr id="7186" name="Line 17"/>
          <p:cNvSpPr>
            <a:spLocks noChangeShapeType="1"/>
          </p:cNvSpPr>
          <p:nvPr/>
        </p:nvSpPr>
        <p:spPr bwMode="auto">
          <a:xfrm flipH="1">
            <a:off x="2209800" y="1790700"/>
            <a:ext cx="361950" cy="7239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7" name="Line 18"/>
          <p:cNvSpPr>
            <a:spLocks noChangeShapeType="1"/>
          </p:cNvSpPr>
          <p:nvPr/>
        </p:nvSpPr>
        <p:spPr bwMode="auto">
          <a:xfrm>
            <a:off x="2971800" y="1714500"/>
            <a:ext cx="609600" cy="762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8" name="Line 19"/>
          <p:cNvSpPr>
            <a:spLocks noChangeShapeType="1"/>
          </p:cNvSpPr>
          <p:nvPr/>
        </p:nvSpPr>
        <p:spPr bwMode="auto">
          <a:xfrm flipH="1">
            <a:off x="914400" y="1866900"/>
            <a:ext cx="11430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9" name="Line 20"/>
          <p:cNvSpPr>
            <a:spLocks noChangeShapeType="1"/>
          </p:cNvSpPr>
          <p:nvPr/>
        </p:nvSpPr>
        <p:spPr bwMode="auto">
          <a:xfrm flipH="1">
            <a:off x="6534150" y="1600200"/>
            <a:ext cx="9144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0" name="Line 21"/>
          <p:cNvSpPr>
            <a:spLocks noChangeShapeType="1"/>
          </p:cNvSpPr>
          <p:nvPr/>
        </p:nvSpPr>
        <p:spPr bwMode="auto">
          <a:xfrm>
            <a:off x="5010150" y="1676400"/>
            <a:ext cx="8382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1" name="Rectangle 22"/>
          <p:cNvSpPr>
            <a:spLocks noChangeArrowheads="1"/>
          </p:cNvSpPr>
          <p:nvPr/>
        </p:nvSpPr>
        <p:spPr bwMode="auto">
          <a:xfrm>
            <a:off x="3905250" y="1219200"/>
            <a:ext cx="1447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Neutral</a:t>
            </a:r>
          </a:p>
          <a:p>
            <a:pPr algn="ctr">
              <a:buClr>
                <a:schemeClr val="tx2"/>
              </a:buClr>
              <a:buSzPct val="75000"/>
              <a:buFont typeface="Monotype Sorts" charset="0"/>
              <a:buNone/>
            </a:pPr>
            <a:r>
              <a:rPr lang="en-US" sz="1600">
                <a:solidFill>
                  <a:schemeClr val="tx1"/>
                </a:solidFill>
              </a:rPr>
              <a:t>gas particles</a:t>
            </a:r>
          </a:p>
        </p:txBody>
      </p:sp>
      <p:sp>
        <p:nvSpPr>
          <p:cNvPr id="7192" name="Line 23"/>
          <p:cNvSpPr>
            <a:spLocks noChangeShapeType="1"/>
          </p:cNvSpPr>
          <p:nvPr/>
        </p:nvSpPr>
        <p:spPr bwMode="auto">
          <a:xfrm>
            <a:off x="3409950" y="1752600"/>
            <a:ext cx="22860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3" name="Rectangle 24"/>
          <p:cNvSpPr>
            <a:spLocks noChangeArrowheads="1"/>
          </p:cNvSpPr>
          <p:nvPr/>
        </p:nvSpPr>
        <p:spPr bwMode="auto">
          <a:xfrm>
            <a:off x="2038350" y="1219200"/>
            <a:ext cx="1447800" cy="584776"/>
          </a:xfrm>
          <a:prstGeom prst="rect">
            <a:avLst/>
          </a:prstGeom>
          <a:solidFill>
            <a:srgbClr val="CCFFFF"/>
          </a:solidFill>
          <a:ln w="12700">
            <a:solidFill>
              <a:schemeClr val="tx1"/>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Particle</a:t>
            </a:r>
          </a:p>
          <a:p>
            <a:pPr algn="ctr">
              <a:buClr>
                <a:schemeClr val="tx2"/>
              </a:buClr>
              <a:buSzPct val="75000"/>
              <a:buFont typeface="Monotype Sorts" charset="0"/>
              <a:buNone/>
            </a:pPr>
            <a:r>
              <a:rPr lang="en-US" sz="1600">
                <a:solidFill>
                  <a:schemeClr val="tx1"/>
                </a:solidFill>
              </a:rPr>
              <a:t>radiation</a:t>
            </a:r>
          </a:p>
        </p:txBody>
      </p:sp>
      <p:sp>
        <p:nvSpPr>
          <p:cNvPr id="7194" name="Rectangle 25"/>
          <p:cNvSpPr>
            <a:spLocks noChangeArrowheads="1"/>
          </p:cNvSpPr>
          <p:nvPr/>
        </p:nvSpPr>
        <p:spPr bwMode="auto">
          <a:xfrm>
            <a:off x="6991350" y="1104900"/>
            <a:ext cx="1905000" cy="830997"/>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Micro-</a:t>
            </a:r>
          </a:p>
          <a:p>
            <a:pPr algn="ctr">
              <a:buClr>
                <a:schemeClr val="tx2"/>
              </a:buClr>
              <a:buSzPct val="75000"/>
              <a:buFont typeface="Monotype Sorts" charset="0"/>
              <a:buNone/>
            </a:pPr>
            <a:r>
              <a:rPr lang="en-US" sz="1600">
                <a:solidFill>
                  <a:schemeClr val="tx1"/>
                </a:solidFill>
              </a:rPr>
              <a:t>meteoroids &amp; orbital debris</a:t>
            </a:r>
          </a:p>
        </p:txBody>
      </p:sp>
      <p:sp>
        <p:nvSpPr>
          <p:cNvPr id="7195" name="Line 26"/>
          <p:cNvSpPr>
            <a:spLocks noChangeShapeType="1"/>
          </p:cNvSpPr>
          <p:nvPr/>
        </p:nvSpPr>
        <p:spPr bwMode="auto">
          <a:xfrm>
            <a:off x="838200" y="18669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6" name="Line 27"/>
          <p:cNvSpPr>
            <a:spLocks noChangeShapeType="1"/>
          </p:cNvSpPr>
          <p:nvPr/>
        </p:nvSpPr>
        <p:spPr bwMode="auto">
          <a:xfrm>
            <a:off x="22860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7" name="Text Box 28"/>
          <p:cNvSpPr txBox="1">
            <a:spLocks noChangeArrowheads="1"/>
          </p:cNvSpPr>
          <p:nvPr/>
        </p:nvSpPr>
        <p:spPr bwMode="auto">
          <a:xfrm>
            <a:off x="1600385" y="2552700"/>
            <a:ext cx="1426793"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Ionizing &amp;</a:t>
            </a:r>
          </a:p>
          <a:p>
            <a:pPr algn="ctr"/>
            <a:r>
              <a:rPr lang="en-US" sz="1600">
                <a:solidFill>
                  <a:srgbClr val="000066"/>
                </a:solidFill>
              </a:rPr>
              <a:t>Non-Ionizing</a:t>
            </a:r>
          </a:p>
          <a:p>
            <a:pPr algn="ctr"/>
            <a:r>
              <a:rPr lang="en-US" sz="1600">
                <a:solidFill>
                  <a:srgbClr val="000066"/>
                </a:solidFill>
              </a:rPr>
              <a:t>Dose</a:t>
            </a:r>
          </a:p>
        </p:txBody>
      </p:sp>
      <p:sp>
        <p:nvSpPr>
          <p:cNvPr id="7198" name="Rectangle 29"/>
          <p:cNvSpPr>
            <a:spLocks noChangeArrowheads="1"/>
          </p:cNvSpPr>
          <p:nvPr/>
        </p:nvSpPr>
        <p:spPr bwMode="auto">
          <a:xfrm>
            <a:off x="1600200" y="3733800"/>
            <a:ext cx="1447800"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buClr>
                <a:schemeClr val="tx2"/>
              </a:buClr>
              <a:buFontTx/>
              <a:buChar char="•"/>
            </a:pPr>
            <a:r>
              <a:rPr lang="en-US" sz="1600" dirty="0">
                <a:solidFill>
                  <a:srgbClr val="0000CC"/>
                </a:solidFill>
              </a:rPr>
              <a:t>Degradation of micro-</a:t>
            </a:r>
          </a:p>
          <a:p>
            <a:pPr algn="ctr">
              <a:buClr>
                <a:schemeClr val="tx2"/>
              </a:buClr>
            </a:pPr>
            <a:r>
              <a:rPr lang="en-US" sz="1600" dirty="0">
                <a:solidFill>
                  <a:srgbClr val="0000CC"/>
                </a:solidFill>
              </a:rPr>
              <a:t>electronics</a:t>
            </a:r>
          </a:p>
          <a:p>
            <a:pPr algn="ctr">
              <a:spcBef>
                <a:spcPct val="40000"/>
              </a:spcBef>
              <a:buClr>
                <a:schemeClr val="tx2"/>
              </a:buClr>
              <a:buFontTx/>
              <a:buChar char="•"/>
            </a:pPr>
            <a:r>
              <a:rPr lang="en-US" sz="1600" dirty="0">
                <a:solidFill>
                  <a:srgbClr val="0000CC"/>
                </a:solidFill>
              </a:rPr>
              <a:t>Degradation of optical components</a:t>
            </a:r>
          </a:p>
          <a:p>
            <a:pPr algn="ctr">
              <a:spcBef>
                <a:spcPct val="40000"/>
              </a:spcBef>
              <a:buClr>
                <a:schemeClr val="tx2"/>
              </a:buClr>
              <a:buFontTx/>
              <a:buChar char="•"/>
            </a:pPr>
            <a:r>
              <a:rPr lang="en-US" sz="1600" dirty="0">
                <a:solidFill>
                  <a:srgbClr val="0000CC"/>
                </a:solidFill>
              </a:rPr>
              <a:t>Degradation of solar cells</a:t>
            </a:r>
          </a:p>
        </p:txBody>
      </p:sp>
      <p:sp>
        <p:nvSpPr>
          <p:cNvPr id="7199" name="Line 30"/>
          <p:cNvSpPr>
            <a:spLocks noChangeShapeType="1"/>
          </p:cNvSpPr>
          <p:nvPr/>
        </p:nvSpPr>
        <p:spPr bwMode="auto">
          <a:xfrm>
            <a:off x="36576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0" name="Text Box 31"/>
          <p:cNvSpPr txBox="1">
            <a:spLocks noChangeArrowheads="1"/>
          </p:cNvSpPr>
          <p:nvPr/>
        </p:nvSpPr>
        <p:spPr bwMode="auto">
          <a:xfrm>
            <a:off x="3203334" y="2552700"/>
            <a:ext cx="868848"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Single</a:t>
            </a:r>
          </a:p>
          <a:p>
            <a:pPr algn="ctr"/>
            <a:r>
              <a:rPr lang="en-US" sz="1600">
                <a:solidFill>
                  <a:srgbClr val="000066"/>
                </a:solidFill>
              </a:rPr>
              <a:t>Event</a:t>
            </a:r>
          </a:p>
          <a:p>
            <a:pPr algn="ctr"/>
            <a:r>
              <a:rPr lang="en-US" sz="1600">
                <a:solidFill>
                  <a:srgbClr val="000066"/>
                </a:solidFill>
              </a:rPr>
              <a:t>Effects</a:t>
            </a:r>
          </a:p>
        </p:txBody>
      </p:sp>
      <p:sp>
        <p:nvSpPr>
          <p:cNvPr id="7201" name="Rectangle 32"/>
          <p:cNvSpPr>
            <a:spLocks noChangeArrowheads="1"/>
          </p:cNvSpPr>
          <p:nvPr/>
        </p:nvSpPr>
        <p:spPr bwMode="auto">
          <a:xfrm>
            <a:off x="2971800" y="3733800"/>
            <a:ext cx="13716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rgbClr val="0000CC"/>
                </a:solidFill>
              </a:rPr>
              <a:t>Data corruption</a:t>
            </a:r>
          </a:p>
          <a:p>
            <a:pPr algn="ctr">
              <a:spcBef>
                <a:spcPct val="40000"/>
              </a:spcBef>
              <a:buClr>
                <a:schemeClr val="tx2"/>
              </a:buClr>
              <a:buFontTx/>
              <a:buChar char="•"/>
            </a:pPr>
            <a:r>
              <a:rPr lang="en-US" sz="1600">
                <a:solidFill>
                  <a:srgbClr val="0000CC"/>
                </a:solidFill>
              </a:rPr>
              <a:t>Noise on Images</a:t>
            </a:r>
          </a:p>
          <a:p>
            <a:pPr algn="ctr">
              <a:spcBef>
                <a:spcPct val="40000"/>
              </a:spcBef>
              <a:buClr>
                <a:schemeClr val="tx2"/>
              </a:buClr>
              <a:buFontTx/>
              <a:buChar char="•"/>
            </a:pPr>
            <a:r>
              <a:rPr lang="en-US" sz="1600">
                <a:solidFill>
                  <a:srgbClr val="0000CC"/>
                </a:solidFill>
              </a:rPr>
              <a:t>System shutdowns</a:t>
            </a:r>
          </a:p>
          <a:p>
            <a:pPr algn="ctr">
              <a:spcBef>
                <a:spcPct val="40000"/>
              </a:spcBef>
              <a:buClr>
                <a:schemeClr val="tx2"/>
              </a:buClr>
              <a:buFontTx/>
              <a:buChar char="•"/>
            </a:pPr>
            <a:r>
              <a:rPr lang="en-US" sz="1600">
                <a:solidFill>
                  <a:srgbClr val="0000CC"/>
                </a:solidFill>
              </a:rPr>
              <a:t>Circuit damage</a:t>
            </a:r>
          </a:p>
        </p:txBody>
      </p:sp>
      <p:sp>
        <p:nvSpPr>
          <p:cNvPr id="7202" name="Rectangle 33"/>
          <p:cNvSpPr>
            <a:spLocks noChangeArrowheads="1"/>
          </p:cNvSpPr>
          <p:nvPr/>
        </p:nvSpPr>
        <p:spPr bwMode="auto">
          <a:xfrm>
            <a:off x="5562600" y="3695700"/>
            <a:ext cx="1447800"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Degradation of thermal, electrical, optical properties</a:t>
            </a:r>
          </a:p>
          <a:p>
            <a:pPr algn="ctr">
              <a:spcBef>
                <a:spcPct val="40000"/>
              </a:spcBef>
              <a:buClr>
                <a:schemeClr val="tx2"/>
              </a:buClr>
              <a:buFontTx/>
              <a:buChar char="•"/>
            </a:pPr>
            <a:r>
              <a:rPr lang="en-US" sz="1600">
                <a:solidFill>
                  <a:schemeClr val="tx1"/>
                </a:solidFill>
              </a:rPr>
              <a:t>Degradation of structural integrity</a:t>
            </a:r>
          </a:p>
        </p:txBody>
      </p:sp>
      <p:sp>
        <p:nvSpPr>
          <p:cNvPr id="7203" name="Rectangle 34"/>
          <p:cNvSpPr>
            <a:spLocks noChangeArrowheads="1"/>
          </p:cNvSpPr>
          <p:nvPr/>
        </p:nvSpPr>
        <p:spPr bwMode="auto">
          <a:xfrm>
            <a:off x="190500" y="3771900"/>
            <a:ext cx="12954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Biasing of instrument readings</a:t>
            </a:r>
          </a:p>
          <a:p>
            <a:pPr algn="ctr">
              <a:spcBef>
                <a:spcPct val="40000"/>
              </a:spcBef>
              <a:buClr>
                <a:schemeClr val="tx2"/>
              </a:buClr>
              <a:buFontTx/>
              <a:buChar char="•"/>
            </a:pPr>
            <a:r>
              <a:rPr lang="en-US" sz="1600">
                <a:solidFill>
                  <a:schemeClr val="tx1"/>
                </a:solidFill>
              </a:rPr>
              <a:t>Pulsing</a:t>
            </a:r>
          </a:p>
          <a:p>
            <a:pPr algn="ctr">
              <a:spcBef>
                <a:spcPct val="40000"/>
              </a:spcBef>
              <a:buClr>
                <a:schemeClr val="tx2"/>
              </a:buClr>
              <a:buFontTx/>
              <a:buChar char="•"/>
            </a:pPr>
            <a:r>
              <a:rPr lang="en-US" sz="1600">
                <a:solidFill>
                  <a:schemeClr val="tx1"/>
                </a:solidFill>
              </a:rPr>
              <a:t>Power drains</a:t>
            </a:r>
          </a:p>
          <a:p>
            <a:pPr algn="ctr">
              <a:spcBef>
                <a:spcPct val="40000"/>
              </a:spcBef>
              <a:buClr>
                <a:schemeClr val="tx2"/>
              </a:buClr>
              <a:buFontTx/>
              <a:buChar char="•"/>
            </a:pPr>
            <a:r>
              <a:rPr lang="en-US" sz="1600">
                <a:solidFill>
                  <a:schemeClr val="tx1"/>
                </a:solidFill>
              </a:rPr>
              <a:t>Physical damage</a:t>
            </a:r>
          </a:p>
        </p:txBody>
      </p:sp>
      <p:sp>
        <p:nvSpPr>
          <p:cNvPr id="7204" name="Rectangle 35"/>
          <p:cNvSpPr>
            <a:spLocks noChangeArrowheads="1"/>
          </p:cNvSpPr>
          <p:nvPr/>
        </p:nvSpPr>
        <p:spPr bwMode="auto">
          <a:xfrm>
            <a:off x="4267200" y="3695700"/>
            <a:ext cx="106680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dirty="0">
                <a:solidFill>
                  <a:schemeClr val="tx1"/>
                </a:solidFill>
              </a:rPr>
              <a:t>Torques</a:t>
            </a:r>
          </a:p>
          <a:p>
            <a:pPr algn="ctr">
              <a:spcBef>
                <a:spcPct val="40000"/>
              </a:spcBef>
              <a:buClr>
                <a:schemeClr val="tx2"/>
              </a:buClr>
              <a:buFontTx/>
              <a:buChar char="•"/>
            </a:pPr>
            <a:r>
              <a:rPr lang="en-US" sz="1600" dirty="0">
                <a:solidFill>
                  <a:schemeClr val="tx1"/>
                </a:solidFill>
              </a:rPr>
              <a:t>Orbital decay</a:t>
            </a:r>
          </a:p>
        </p:txBody>
      </p:sp>
      <p:sp>
        <p:nvSpPr>
          <p:cNvPr id="7205" name="Rectangle 36"/>
          <p:cNvSpPr>
            <a:spLocks noChangeArrowheads="1"/>
          </p:cNvSpPr>
          <p:nvPr/>
        </p:nvSpPr>
        <p:spPr bwMode="auto">
          <a:xfrm>
            <a:off x="7086600" y="3695700"/>
            <a:ext cx="18288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Structural damage</a:t>
            </a:r>
          </a:p>
          <a:p>
            <a:pPr algn="ctr">
              <a:spcBef>
                <a:spcPct val="40000"/>
              </a:spcBef>
              <a:buClr>
                <a:schemeClr val="tx2"/>
              </a:buClr>
              <a:buFontTx/>
              <a:buChar char="•"/>
            </a:pPr>
            <a:r>
              <a:rPr lang="en-US" sz="1600">
                <a:solidFill>
                  <a:schemeClr val="tx1"/>
                </a:solidFill>
              </a:rPr>
              <a:t>Decompression</a:t>
            </a:r>
          </a:p>
        </p:txBody>
      </p:sp>
      <p:sp>
        <p:nvSpPr>
          <p:cNvPr id="7206" name="Text Box 37"/>
          <p:cNvSpPr txBox="1">
            <a:spLocks noChangeArrowheads="1"/>
          </p:cNvSpPr>
          <p:nvPr/>
        </p:nvSpPr>
        <p:spPr bwMode="auto">
          <a:xfrm>
            <a:off x="4800600" y="5791200"/>
            <a:ext cx="28645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r>
              <a:rPr lang="en-US" sz="1800" i="1" dirty="0">
                <a:solidFill>
                  <a:srgbClr val="FF0000"/>
                </a:solidFill>
              </a:rPr>
              <a:t>Space Radiation </a:t>
            </a:r>
            <a:r>
              <a:rPr lang="en-US" sz="1800" i="1" dirty="0" smtClean="0">
                <a:solidFill>
                  <a:srgbClr val="FF0000"/>
                </a:solidFill>
              </a:rPr>
              <a:t>Effects</a:t>
            </a:r>
          </a:p>
          <a:p>
            <a:r>
              <a:rPr lang="en-US" sz="1800" i="1" dirty="0" smtClean="0">
                <a:solidFill>
                  <a:srgbClr val="FF0000"/>
                </a:solidFill>
              </a:rPr>
              <a:t>Shaded in yellow</a:t>
            </a:r>
            <a:endParaRPr lang="en-US" sz="1800" i="1" dirty="0">
              <a:solidFill>
                <a:srgbClr val="FF0000"/>
              </a:solidFill>
            </a:endParaRPr>
          </a:p>
        </p:txBody>
      </p:sp>
      <p:sp>
        <p:nvSpPr>
          <p:cNvPr id="7207" name="Line 38"/>
          <p:cNvSpPr>
            <a:spLocks noChangeShapeType="1"/>
          </p:cNvSpPr>
          <p:nvPr/>
        </p:nvSpPr>
        <p:spPr bwMode="auto">
          <a:xfrm flipH="1" flipV="1">
            <a:off x="4343400" y="6057900"/>
            <a:ext cx="5334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8" name="Rectangle 40"/>
          <p:cNvSpPr>
            <a:spLocks noChangeArrowheads="1"/>
          </p:cNvSpPr>
          <p:nvPr/>
        </p:nvSpPr>
        <p:spPr bwMode="auto">
          <a:xfrm>
            <a:off x="7516346" y="5753100"/>
            <a:ext cx="1337607"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chemeClr val="tx2"/>
              </a:buClr>
              <a:buSzPct val="65000"/>
              <a:buFont typeface="Monotype Sorts" charset="0"/>
              <a:buNone/>
            </a:pPr>
            <a:r>
              <a:rPr lang="en-US" sz="1600" i="1">
                <a:solidFill>
                  <a:srgbClr val="000099"/>
                </a:solidFill>
              </a:rPr>
              <a:t>after J. Barth</a:t>
            </a:r>
          </a:p>
        </p:txBody>
      </p:sp>
      <p:pic>
        <p:nvPicPr>
          <p:cNvPr id="41" name="Picture 40" descr="SWC_logo_white.jpg"/>
          <p:cNvPicPr>
            <a:picLocks noChangeAspect="1"/>
          </p:cNvPicPr>
          <p:nvPr/>
        </p:nvPicPr>
        <p:blipFill>
          <a:blip r:embed="rId3"/>
          <a:stretch>
            <a:fillRect/>
          </a:stretch>
        </p:blipFill>
        <p:spPr>
          <a:xfrm>
            <a:off x="8001000" y="60960"/>
            <a:ext cx="1012546" cy="1005840"/>
          </a:xfrm>
          <a:prstGeom prst="rect">
            <a:avLst/>
          </a:prstGeom>
        </p:spPr>
      </p:pic>
    </p:spTree>
    <p:extLst>
      <p:ext uri="{BB962C8B-B14F-4D97-AF65-F5344CB8AC3E}">
        <p14:creationId xmlns:p14="http://schemas.microsoft.com/office/powerpoint/2010/main" val="997542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9282"/>
                                        </p:tgtEl>
                                        <p:attrNameLst>
                                          <p:attrName>style.visibility</p:attrName>
                                        </p:attrNameLst>
                                      </p:cBhvr>
                                      <p:to>
                                        <p:strVal val="visible"/>
                                      </p:to>
                                    </p:set>
                                    <p:anim calcmode="lin" valueType="num">
                                      <p:cBhvr additive="base">
                                        <p:cTn id="7" dur="500" fill="hold"/>
                                        <p:tgtEl>
                                          <p:spTgt spid="609282"/>
                                        </p:tgtEl>
                                        <p:attrNameLst>
                                          <p:attrName>ppt_x</p:attrName>
                                        </p:attrNameLst>
                                      </p:cBhvr>
                                      <p:tavLst>
                                        <p:tav tm="0">
                                          <p:val>
                                            <p:strVal val="0-#ppt_w/2"/>
                                          </p:val>
                                        </p:tav>
                                        <p:tav tm="100000">
                                          <p:val>
                                            <p:strVal val="#ppt_x"/>
                                          </p:val>
                                        </p:tav>
                                      </p:tavLst>
                                    </p:anim>
                                    <p:anim calcmode="lin" valueType="num">
                                      <p:cBhvr additive="base">
                                        <p:cTn id="8" dur="500" fill="hold"/>
                                        <p:tgtEl>
                                          <p:spTgt spid="609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17860"/>
            <a:ext cx="9144000" cy="6840140"/>
          </a:xfrm>
          <a:prstGeom prst="rect">
            <a:avLst/>
          </a:prstGeom>
        </p:spPr>
      </p:pic>
      <p:sp>
        <p:nvSpPr>
          <p:cNvPr id="10" name="Rectangle 9"/>
          <p:cNvSpPr/>
          <p:nvPr/>
        </p:nvSpPr>
        <p:spPr>
          <a:xfrm>
            <a:off x="1066800" y="1524000"/>
            <a:ext cx="6858000" cy="4419600"/>
          </a:xfrm>
          <a:prstGeom prst="rect">
            <a:avLst/>
          </a:prstGeom>
          <a:solidFill>
            <a:schemeClr val="tx1">
              <a:lumMod val="50000"/>
              <a:lumOff val="50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562600" y="2590800"/>
            <a:ext cx="3200400" cy="2554545"/>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Solar energetic particles (</a:t>
            </a:r>
            <a:r>
              <a:rPr lang="en-US" sz="4000" b="1" dirty="0" err="1" smtClean="0">
                <a:solidFill>
                  <a:schemeClr val="bg1"/>
                </a:solidFill>
                <a:effectLst>
                  <a:outerShdw blurRad="50800" dist="38100" dir="2700000" algn="tl" rotWithShape="0">
                    <a:srgbClr val="000000">
                      <a:alpha val="43000"/>
                    </a:srgbClr>
                  </a:outerShdw>
                </a:effectLst>
              </a:rPr>
              <a:t>SEPs</a:t>
            </a:r>
            <a:r>
              <a:rPr lang="en-US" sz="4000" b="1" dirty="0" smtClean="0">
                <a:solidFill>
                  <a:schemeClr val="bg1"/>
                </a:solidFill>
                <a:effectLst>
                  <a:outerShdw blurRad="50800" dist="38100" dir="2700000" algn="tl" rotWithShape="0">
                    <a:srgbClr val="000000">
                      <a:alpha val="43000"/>
                    </a:srgbClr>
                  </a:outerShdw>
                </a:effectLst>
              </a:rPr>
              <a:t>)</a:t>
            </a:r>
            <a:endParaRPr lang="en-US" sz="4000" b="1" dirty="0">
              <a:solidFill>
                <a:schemeClr val="bg1"/>
              </a:solidFill>
              <a:effectLst>
                <a:outerShdw blurRad="50800" dist="38100" dir="2700000" algn="tl" rotWithShape="0">
                  <a:srgbClr val="000000">
                    <a:alpha val="43000"/>
                  </a:srgbClr>
                </a:outerShdw>
              </a:effectLst>
            </a:endParaRPr>
          </a:p>
        </p:txBody>
      </p:sp>
      <p:sp>
        <p:nvSpPr>
          <p:cNvPr id="6" name="Rectangle 5"/>
          <p:cNvSpPr/>
          <p:nvPr/>
        </p:nvSpPr>
        <p:spPr>
          <a:xfrm>
            <a:off x="1524000" y="1600200"/>
            <a:ext cx="1905000" cy="707886"/>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Flares</a:t>
            </a:r>
            <a:endParaRPr lang="en-US" sz="4000" b="1" dirty="0">
              <a:solidFill>
                <a:schemeClr val="bg1"/>
              </a:solidFill>
              <a:effectLst>
                <a:outerShdw blurRad="50800" dist="38100" dir="2700000" algn="tl" rotWithShape="0">
                  <a:srgbClr val="000000">
                    <a:alpha val="43000"/>
                  </a:srgbClr>
                </a:outerShdw>
              </a:effectLst>
            </a:endParaRPr>
          </a:p>
        </p:txBody>
      </p:sp>
      <p:sp>
        <p:nvSpPr>
          <p:cNvPr id="7" name="Rectangle 6"/>
          <p:cNvSpPr/>
          <p:nvPr/>
        </p:nvSpPr>
        <p:spPr>
          <a:xfrm>
            <a:off x="1143000" y="3352800"/>
            <a:ext cx="3200400" cy="1938992"/>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Coronal Mass Ejections</a:t>
            </a:r>
            <a:endParaRPr lang="en-US" sz="4000" b="1" dirty="0">
              <a:solidFill>
                <a:schemeClr val="bg1"/>
              </a:solidFill>
              <a:effectLst>
                <a:outerShdw blurRad="50800" dist="38100" dir="2700000" algn="tl" rotWithShape="0">
                  <a:srgbClr val="000000">
                    <a:alpha val="43000"/>
                  </a:srgbClr>
                </a:outerShdw>
              </a:effectLst>
            </a:endParaRPr>
          </a:p>
        </p:txBody>
      </p:sp>
      <p:sp>
        <p:nvSpPr>
          <p:cNvPr id="8" name="Right Arrow 7"/>
          <p:cNvSpPr/>
          <p:nvPr/>
        </p:nvSpPr>
        <p:spPr>
          <a:xfrm rot="1693356" flipV="1">
            <a:off x="2869182" y="2685318"/>
            <a:ext cx="2799334"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20049498" flipV="1">
            <a:off x="3184285" y="4265833"/>
            <a:ext cx="2502326"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
          <p:cNvSpPr>
            <a:spLocks/>
          </p:cNvSpPr>
          <p:nvPr/>
        </p:nvSpPr>
        <p:spPr bwMode="auto">
          <a:xfrm>
            <a:off x="8940800" y="6667500"/>
            <a:ext cx="203200"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r" defTabSz="914400">
              <a:defRPr/>
            </a:pPr>
            <a:fld id="{7B217E97-C259-7A46-BA4C-7D27CE9E5303}" type="slidenum">
              <a:rPr lang="en-US" sz="800" b="1">
                <a:latin typeface="Arial" charset="0"/>
                <a:cs typeface="Arial" charset="0"/>
                <a:sym typeface="Arial" charset="0"/>
              </a:rPr>
              <a:pPr algn="r" defTabSz="914400">
                <a:defRPr/>
              </a:pPr>
              <a:t>7</a:t>
            </a:fld>
            <a:endParaRPr lang="en-US">
              <a:cs typeface="Helvetica" charset="0"/>
            </a:endParaRPr>
          </a:p>
        </p:txBody>
      </p:sp>
      <p:pic>
        <p:nvPicPr>
          <p:cNvPr id="49154" name="SEP_NTSC_512kb-1.mov" descr="/Users/yzheng1/Documents/projects/SWRC_project/REDI/REDI_winter2014/Zheng/Zheng_Introduction_SWx_REDI_2014Jan/SEP_NTSC_512kb-1.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 y="914400"/>
            <a:ext cx="7645400" cy="573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5" name="AutoShape 3"/>
          <p:cNvSpPr>
            <a:spLocks/>
          </p:cNvSpPr>
          <p:nvPr/>
        </p:nvSpPr>
        <p:spPr bwMode="auto">
          <a:xfrm>
            <a:off x="1676400" y="0"/>
            <a:ext cx="62611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3200" b="1">
                <a:cs typeface="Helvetica" charset="0"/>
              </a:rPr>
              <a:t>SEPs: ion radiation storms</a:t>
            </a:r>
            <a:endParaRPr lang="en-US" sz="2000">
              <a:latin typeface="Times New Roman" charset="0"/>
              <a:cs typeface="Times New Roman" charset="0"/>
              <a:sym typeface="Times New Roman" charset="0"/>
            </a:endParaRPr>
          </a:p>
          <a:p>
            <a:pPr defTabSz="914400">
              <a:buClr>
                <a:srgbClr val="FF2600"/>
              </a:buClr>
              <a:buFont typeface="Helvetica" charset="0"/>
              <a:buNone/>
              <a:defRPr/>
            </a:pPr>
            <a:r>
              <a:rPr lang="en-US" sz="2000">
                <a:solidFill>
                  <a:srgbClr val="FF2600"/>
                </a:solidFill>
                <a:cs typeface="Helvetica" charset="0"/>
              </a:rPr>
              <a:t>Potentially affect everywhere in the solar system</a:t>
            </a:r>
            <a:endParaRPr lang="en-US">
              <a:cs typeface="Helvetica" charset="0"/>
            </a:endParaRPr>
          </a:p>
        </p:txBody>
      </p:sp>
      <p:sp>
        <p:nvSpPr>
          <p:cNvPr id="49156" name="AutoShape 4"/>
          <p:cNvSpPr>
            <a:spLocks/>
          </p:cNvSpPr>
          <p:nvPr/>
        </p:nvSpPr>
        <p:spPr bwMode="auto">
          <a:xfrm>
            <a:off x="4800600" y="6324600"/>
            <a:ext cx="3549650"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2000">
                <a:cs typeface="Helvetica" charset="0"/>
              </a:rPr>
              <a:t>Courtesy: SVS@ NASA/GSFC</a:t>
            </a:r>
            <a:endParaRPr lang="en-US">
              <a:cs typeface="Helvetica" charset="0"/>
            </a:endParaRPr>
          </a:p>
        </p:txBody>
      </p:sp>
    </p:spTree>
    <p:extLst>
      <p:ext uri="{BB962C8B-B14F-4D97-AF65-F5344CB8AC3E}">
        <p14:creationId xmlns:p14="http://schemas.microsoft.com/office/powerpoint/2010/main" val="35946568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711" fill="hold"/>
                                        <p:tgtEl>
                                          <p:spTgt spid="491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9154"/>
                </p:tgtEl>
              </p:cMediaNode>
            </p:video>
            <p:seq concurrent="1" nextAc="seek">
              <p:cTn id="8" restart="whenNotActive" fill="hold" evtFilter="cancelBubble" nodeType="interactiveSeq">
                <p:stCondLst>
                  <p:cond evt="onClick" delay="0">
                    <p:tgtEl>
                      <p:spTgt spid="4915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9154"/>
                                        </p:tgtEl>
                                      </p:cBhvr>
                                    </p:cmd>
                                  </p:childTnLst>
                                </p:cTn>
                              </p:par>
                            </p:childTnLst>
                          </p:cTn>
                        </p:par>
                      </p:childTnLst>
                    </p:cTn>
                  </p:par>
                </p:childTnLst>
              </p:cTn>
              <p:nextCondLst>
                <p:cond evt="onClick" delay="0">
                  <p:tgtEl>
                    <p:spTgt spid="4915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sp>
        <p:nvSpPr>
          <p:cNvPr id="5" name="TextBox 4"/>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6220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smtClean="0">
                <a:solidFill>
                  <a:srgbClr val="9BBB59"/>
                </a:solidFill>
                <a:latin typeface="Arial"/>
                <a:cs typeface="Arial"/>
              </a:rPr>
              <a:t>SEPs/magnetic connectivity</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4126138">
            <a:off x="5537198" y="2260717"/>
            <a:ext cx="1137352" cy="2219138"/>
          </a:xfrm>
          <a:prstGeom prst="lightningBol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715000" y="4267200"/>
            <a:ext cx="228600" cy="228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45599</TotalTime>
  <Words>2904</Words>
  <Application>Microsoft Macintosh PowerPoint</Application>
  <PresentationFormat>On-screen Show (4:3)</PresentationFormat>
  <Paragraphs>349</Paragraphs>
  <Slides>39</Slides>
  <Notes>26</Notes>
  <HiddenSlides>0</HiddenSlides>
  <MMClips>2</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Default Design</vt:lpstr>
      <vt:lpstr>PowerPoint Presentation</vt:lpstr>
      <vt:lpstr>SEPs – important source of space radiation: hard to predict</vt:lpstr>
      <vt:lpstr>PowerPoint Presentation</vt:lpstr>
      <vt:lpstr>PowerPoint Presentation</vt:lpstr>
      <vt:lpstr>Space Environments and Effects on Spacecraft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Safety in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Yihua Zheng</cp:lastModifiedBy>
  <cp:revision>2672</cp:revision>
  <cp:lastPrinted>2008-01-22T16:06:27Z</cp:lastPrinted>
  <dcterms:created xsi:type="dcterms:W3CDTF">2013-05-30T22:31:42Z</dcterms:created>
  <dcterms:modified xsi:type="dcterms:W3CDTF">2015-05-29T23:52:42Z</dcterms:modified>
</cp:coreProperties>
</file>