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embeddings/oleObject2.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handoutMasterIdLst>
    <p:handoutMasterId r:id="rId64"/>
  </p:handoutMasterIdLst>
  <p:sldIdLst>
    <p:sldId id="391" r:id="rId2"/>
    <p:sldId id="387" r:id="rId3"/>
    <p:sldId id="389" r:id="rId4"/>
    <p:sldId id="385" r:id="rId5"/>
    <p:sldId id="388" r:id="rId6"/>
    <p:sldId id="390" r:id="rId7"/>
    <p:sldId id="377" r:id="rId8"/>
    <p:sldId id="378" r:id="rId9"/>
    <p:sldId id="379" r:id="rId10"/>
    <p:sldId id="376" r:id="rId11"/>
    <p:sldId id="383" r:id="rId12"/>
    <p:sldId id="380" r:id="rId13"/>
    <p:sldId id="381" r:id="rId14"/>
    <p:sldId id="396" r:id="rId15"/>
    <p:sldId id="384" r:id="rId16"/>
    <p:sldId id="386" r:id="rId17"/>
    <p:sldId id="401" r:id="rId18"/>
    <p:sldId id="345" r:id="rId19"/>
    <p:sldId id="346" r:id="rId20"/>
    <p:sldId id="398" r:id="rId21"/>
    <p:sldId id="399" r:id="rId22"/>
    <p:sldId id="400" r:id="rId23"/>
    <p:sldId id="402" r:id="rId24"/>
    <p:sldId id="350" r:id="rId25"/>
    <p:sldId id="351" r:id="rId26"/>
    <p:sldId id="352" r:id="rId27"/>
    <p:sldId id="353" r:id="rId28"/>
    <p:sldId id="354" r:id="rId29"/>
    <p:sldId id="355" r:id="rId30"/>
    <p:sldId id="356" r:id="rId31"/>
    <p:sldId id="357" r:id="rId32"/>
    <p:sldId id="359" r:id="rId33"/>
    <p:sldId id="360" r:id="rId34"/>
    <p:sldId id="361" r:id="rId35"/>
    <p:sldId id="362" r:id="rId36"/>
    <p:sldId id="363" r:id="rId37"/>
    <p:sldId id="364" r:id="rId38"/>
    <p:sldId id="365" r:id="rId39"/>
    <p:sldId id="366" r:id="rId40"/>
    <p:sldId id="367" r:id="rId41"/>
    <p:sldId id="368" r:id="rId42"/>
    <p:sldId id="369" r:id="rId43"/>
    <p:sldId id="370" r:id="rId44"/>
    <p:sldId id="371" r:id="rId45"/>
    <p:sldId id="397" r:id="rId46"/>
    <p:sldId id="375" r:id="rId47"/>
    <p:sldId id="372" r:id="rId48"/>
    <p:sldId id="327" r:id="rId49"/>
    <p:sldId id="294" r:id="rId50"/>
    <p:sldId id="328" r:id="rId51"/>
    <p:sldId id="320" r:id="rId52"/>
    <p:sldId id="317" r:id="rId53"/>
    <p:sldId id="342" r:id="rId54"/>
    <p:sldId id="318" r:id="rId55"/>
    <p:sldId id="319" r:id="rId56"/>
    <p:sldId id="316" r:id="rId57"/>
    <p:sldId id="393" r:id="rId58"/>
    <p:sldId id="394" r:id="rId59"/>
    <p:sldId id="323" r:id="rId60"/>
    <p:sldId id="395" r:id="rId61"/>
    <p:sldId id="347"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000"/>
    <a:srgbClr val="D6A100"/>
    <a:srgbClr val="E900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5" d="100"/>
          <a:sy n="85" d="100"/>
        </p:scale>
        <p:origin x="-112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2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33C0A4-FE13-E547-9984-E15F2C5DFD22}" type="datetimeFigureOut">
              <a:rPr lang="en-US" smtClean="0"/>
              <a:pPr/>
              <a:t>6/2/15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768AFF-E982-A144-9160-B9FC1DBAF20D}" type="slidenum">
              <a:rPr lang="en-US" smtClean="0"/>
              <a:pPr/>
              <a:t>‹#›</a:t>
            </a:fld>
            <a:endParaRPr lang="en-US"/>
          </a:p>
        </p:txBody>
      </p:sp>
    </p:spTree>
    <p:extLst>
      <p:ext uri="{BB962C8B-B14F-4D97-AF65-F5344CB8AC3E}">
        <p14:creationId xmlns:p14="http://schemas.microsoft.com/office/powerpoint/2010/main" val="30578496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E1AA5A-EDD7-5F44-99E1-6BA3E35C1CB0}" type="datetimeFigureOut">
              <a:rPr lang="en-US" smtClean="0"/>
              <a:pPr/>
              <a:t>6/2/15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93AFBC-21BD-B04A-BCBB-01FEBA571FA0}" type="slidenum">
              <a:rPr lang="en-US" smtClean="0"/>
              <a:pPr/>
              <a:t>‹#›</a:t>
            </a:fld>
            <a:endParaRPr lang="en-US"/>
          </a:p>
        </p:txBody>
      </p:sp>
    </p:spTree>
    <p:extLst>
      <p:ext uri="{BB962C8B-B14F-4D97-AF65-F5344CB8AC3E}">
        <p14:creationId xmlns:p14="http://schemas.microsoft.com/office/powerpoint/2010/main" val="204387634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Growing reliance on space technology</a:t>
            </a:r>
          </a:p>
          <a:p>
            <a:endParaRPr lang="en-US" dirty="0" smtClean="0"/>
          </a:p>
        </p:txBody>
      </p:sp>
      <p:sp>
        <p:nvSpPr>
          <p:cNvPr id="4" name="Slide Number Placeholder 3"/>
          <p:cNvSpPr>
            <a:spLocks noGrp="1"/>
          </p:cNvSpPr>
          <p:nvPr>
            <p:ph type="sldNum" sz="quarter" idx="10"/>
          </p:nvPr>
        </p:nvSpPr>
        <p:spPr/>
        <p:txBody>
          <a:bodyPr/>
          <a:lstStyle/>
          <a:p>
            <a:fld id="{8093AFBC-21BD-B04A-BCBB-01FEBA571FA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smtClean="0"/>
          </a:p>
        </p:txBody>
      </p:sp>
      <p:sp>
        <p:nvSpPr>
          <p:cNvPr id="35844" name="Slide Number Placeholder 3"/>
          <p:cNvSpPr>
            <a:spLocks noGrp="1"/>
          </p:cNvSpPr>
          <p:nvPr>
            <p:ph type="sldNum" sz="quarter" idx="5"/>
          </p:nvPr>
        </p:nvSpPr>
        <p:spPr>
          <a:noFill/>
        </p:spPr>
        <p:txBody>
          <a:bodyPr/>
          <a:lstStyle/>
          <a:p>
            <a:fld id="{528A9395-2E9D-4358-963E-8F345E588450}" type="slidenum">
              <a:rPr lang="en-US" smtClean="0"/>
              <a:pPr/>
              <a:t>26</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A3DDB67B-90D6-441D-BEFF-58FD9D915574}" type="slidenum">
              <a:rPr lang="en-US" smtClean="0"/>
              <a:pPr/>
              <a:t>33</a:t>
            </a:fld>
            <a:endParaRPr lang="en-US" smtClean="0"/>
          </a:p>
        </p:txBody>
      </p:sp>
      <p:sp>
        <p:nvSpPr>
          <p:cNvPr id="37891" name="Rectangle 2"/>
          <p:cNvSpPr>
            <a:spLocks noGrp="1" noRot="1" noChangeAspect="1" noChangeArrowheads="1" noTextEdit="1"/>
          </p:cNvSpPr>
          <p:nvPr>
            <p:ph type="sldImg"/>
          </p:nvPr>
        </p:nvSpPr>
        <p:spPr>
          <a:xfrm>
            <a:off x="1139825" y="684213"/>
            <a:ext cx="4576763" cy="3432175"/>
          </a:xfrm>
          <a:ln/>
        </p:spPr>
      </p:sp>
      <p:sp>
        <p:nvSpPr>
          <p:cNvPr id="378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smtClean="0"/>
          </a:p>
        </p:txBody>
      </p:sp>
      <p:sp>
        <p:nvSpPr>
          <p:cNvPr id="38916" name="Slide Number Placeholder 3"/>
          <p:cNvSpPr>
            <a:spLocks noGrp="1"/>
          </p:cNvSpPr>
          <p:nvPr>
            <p:ph type="sldNum" sz="quarter" idx="5"/>
          </p:nvPr>
        </p:nvSpPr>
        <p:spPr>
          <a:noFill/>
        </p:spPr>
        <p:txBody>
          <a:bodyPr/>
          <a:lstStyle/>
          <a:p>
            <a:fld id="{66BB13AB-DED3-495B-9B73-6437EBB85E86}" type="slidenum">
              <a:rPr lang="en-US" smtClean="0"/>
              <a:pPr/>
              <a:t>34</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smtClean="0"/>
          </a:p>
        </p:txBody>
      </p:sp>
      <p:sp>
        <p:nvSpPr>
          <p:cNvPr id="51204" name="Slide Number Placeholder 3"/>
          <p:cNvSpPr>
            <a:spLocks noGrp="1"/>
          </p:cNvSpPr>
          <p:nvPr>
            <p:ph type="sldNum" sz="quarter" idx="5"/>
          </p:nvPr>
        </p:nvSpPr>
        <p:spPr>
          <a:noFill/>
        </p:spPr>
        <p:txBody>
          <a:bodyPr/>
          <a:lstStyle/>
          <a:p>
            <a:fld id="{807CBDA0-D11A-498F-8C8F-F42008BD2530}" type="slidenum">
              <a:rPr lang="en-US" smtClean="0"/>
              <a:pPr/>
              <a:t>35</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smtClean="0"/>
          </a:p>
        </p:txBody>
      </p:sp>
      <p:sp>
        <p:nvSpPr>
          <p:cNvPr id="52228" name="Slide Number Placeholder 3"/>
          <p:cNvSpPr>
            <a:spLocks noGrp="1"/>
          </p:cNvSpPr>
          <p:nvPr>
            <p:ph type="sldNum" sz="quarter" idx="5"/>
          </p:nvPr>
        </p:nvSpPr>
        <p:spPr>
          <a:noFill/>
        </p:spPr>
        <p:txBody>
          <a:bodyPr/>
          <a:lstStyle/>
          <a:p>
            <a:fld id="{AAD29697-F53D-4AE0-BB57-85BFF0D1558E}" type="slidenum">
              <a:rPr lang="en-US" smtClean="0"/>
              <a:pPr/>
              <a:t>36</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052BC11-9220-443B-AAEB-4ECE706810E0}" type="slidenum">
              <a:rPr lang="en-US" smtClean="0"/>
              <a:pPr>
                <a:defRPr/>
              </a:pPr>
              <a:t>37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smtClean="0"/>
          </a:p>
        </p:txBody>
      </p:sp>
      <p:sp>
        <p:nvSpPr>
          <p:cNvPr id="43012" name="Slide Number Placeholder 3"/>
          <p:cNvSpPr>
            <a:spLocks noGrp="1"/>
          </p:cNvSpPr>
          <p:nvPr>
            <p:ph type="sldNum" sz="quarter" idx="5"/>
          </p:nvPr>
        </p:nvSpPr>
        <p:spPr>
          <a:noFill/>
        </p:spPr>
        <p:txBody>
          <a:bodyPr/>
          <a:lstStyle/>
          <a:p>
            <a:fld id="{5073CF8D-2487-49A2-B2E0-AB3F4A3E5DB6}" type="slidenum">
              <a:rPr lang="en-US" smtClean="0"/>
              <a:pPr/>
              <a:t>38</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p>
        </p:txBody>
      </p:sp>
      <p:sp>
        <p:nvSpPr>
          <p:cNvPr id="44036" name="Slide Number Placeholder 3"/>
          <p:cNvSpPr>
            <a:spLocks noGrp="1"/>
          </p:cNvSpPr>
          <p:nvPr>
            <p:ph type="sldNum" sz="quarter" idx="5"/>
          </p:nvPr>
        </p:nvSpPr>
        <p:spPr>
          <a:noFill/>
        </p:spPr>
        <p:txBody>
          <a:bodyPr/>
          <a:lstStyle/>
          <a:p>
            <a:fld id="{827FF979-24A5-4549-BCDD-49859FE6EDFE}" type="slidenum">
              <a:rPr lang="en-US" smtClean="0"/>
              <a:pPr/>
              <a:t>39</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endParaRPr lang="en-US" smtClean="0"/>
          </a:p>
        </p:txBody>
      </p:sp>
      <p:sp>
        <p:nvSpPr>
          <p:cNvPr id="36868" name="Slide Number Placeholder 3"/>
          <p:cNvSpPr>
            <a:spLocks noGrp="1"/>
          </p:cNvSpPr>
          <p:nvPr>
            <p:ph type="sldNum" sz="quarter" idx="5"/>
          </p:nvPr>
        </p:nvSpPr>
        <p:spPr>
          <a:noFill/>
        </p:spPr>
        <p:txBody>
          <a:bodyPr/>
          <a:lstStyle/>
          <a:p>
            <a:fld id="{90952027-25B8-4062-AA09-BCE9BE47AF40}" type="slidenum">
              <a:rPr lang="en-US" smtClean="0"/>
              <a:pPr/>
              <a:t>40</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Enhanced proton</a:t>
            </a:r>
            <a:r>
              <a:rPr lang="en-US" baseline="0" dirty="0" smtClean="0"/>
              <a:t> radiation at STEREO A and B from the </a:t>
            </a:r>
            <a:r>
              <a:rPr lang="en-US" baseline="0" dirty="0" err="1" smtClean="0"/>
              <a:t>backsided</a:t>
            </a:r>
            <a:r>
              <a:rPr lang="en-US" baseline="0" dirty="0" smtClean="0"/>
              <a:t> events. </a:t>
            </a:r>
            <a:endParaRPr lang="en-US" dirty="0"/>
          </a:p>
        </p:txBody>
      </p:sp>
      <p:sp>
        <p:nvSpPr>
          <p:cNvPr id="4" name="Slide Number Placeholder 3"/>
          <p:cNvSpPr>
            <a:spLocks noGrp="1"/>
          </p:cNvSpPr>
          <p:nvPr>
            <p:ph type="sldNum" sz="quarter" idx="10"/>
          </p:nvPr>
        </p:nvSpPr>
        <p:spPr/>
        <p:txBody>
          <a:bodyPr/>
          <a:lstStyle/>
          <a:p>
            <a:fld id="{DC17FE94-7FF6-DC40-B5F1-E66970650FBC}" type="slidenum">
              <a:rPr lang="en-US" smtClean="0"/>
              <a:pPr/>
              <a:t>56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http://solar-</a:t>
            </a:r>
            <a:r>
              <a:rPr lang="en-US" dirty="0" err="1" smtClean="0"/>
              <a:t>center.stanford.edu</a:t>
            </a:r>
            <a:r>
              <a:rPr lang="en-US" dirty="0" smtClean="0"/>
              <a:t>/</a:t>
            </a:r>
            <a:r>
              <a:rPr lang="en-US" dirty="0" err="1" smtClean="0"/>
              <a:t>sdo</a:t>
            </a:r>
            <a:r>
              <a:rPr lang="en-US" dirty="0" smtClean="0"/>
              <a:t>/</a:t>
            </a:r>
          </a:p>
          <a:p>
            <a:endParaRPr lang="en-US" dirty="0" smtClean="0"/>
          </a:p>
          <a:p>
            <a:r>
              <a:rPr lang="en-US" sz="1200" kern="1200" dirty="0" smtClean="0">
                <a:solidFill>
                  <a:schemeClr val="tx1"/>
                </a:solidFill>
                <a:latin typeface="+mn-lt"/>
                <a:ea typeface="+mn-ea"/>
                <a:cs typeface="+mn-cs"/>
              </a:rPr>
              <a:t>The rapid cadence and continuous coverage required for SDO observations led to placing the satellite into an inclined geosynchronous orbit. This allows for a nearly-continuous, high-data-rate, contact with a single, dedicated, ground station.</a:t>
            </a:r>
          </a:p>
          <a:p>
            <a:r>
              <a:rPr lang="en-US" sz="1200" kern="1200" dirty="0" smtClean="0">
                <a:solidFill>
                  <a:schemeClr val="tx1"/>
                </a:solidFill>
                <a:latin typeface="+mn-lt"/>
                <a:ea typeface="+mn-ea"/>
                <a:cs typeface="+mn-cs"/>
              </a:rPr>
              <a:t>Nearly continuous observations of the Sun can be obtained from other orbits, such as low Earth orbit (LEO). If SDO were placed into an LEO it would be necessary to store large volumes of scientific data onboard until a downlink opportunity. The large data rate of SDO, along with the difficulties in managing a large on-board storage system, resulted in a requirement of continuous contact.</a:t>
            </a:r>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disadvantges</a:t>
            </a:r>
            <a:r>
              <a:rPr lang="en-US" sz="1200" kern="1200" dirty="0" smtClean="0">
                <a:solidFill>
                  <a:schemeClr val="tx1"/>
                </a:solidFill>
                <a:latin typeface="+mn-lt"/>
                <a:ea typeface="+mn-ea"/>
                <a:cs typeface="+mn-cs"/>
              </a:rPr>
              <a:t> of this orbit include higher launch and orbit acquisition costs (relative to LEO) and eclipse (Earth shadow) seasons twice annually, During these 2-3 week eclipse periods, SDO will experience a daily interruption of solar observations. There will also be three lunar shadow events each year from this orbit.</a:t>
            </a:r>
          </a:p>
          <a:p>
            <a:r>
              <a:rPr lang="en-US" sz="1200" kern="1200" dirty="0" smtClean="0">
                <a:solidFill>
                  <a:schemeClr val="tx1"/>
                </a:solidFill>
                <a:latin typeface="+mn-lt"/>
                <a:ea typeface="+mn-ea"/>
                <a:cs typeface="+mn-cs"/>
              </a:rPr>
              <a:t>This orbit is located on the outer reaches of the Earth's radiation belt where the radiation dose can be quite high. Additional shielding was added to the instruments and electronics to reduce the problems caused by exposure to radiation. Because this a Space Weather effect, SDO is affected by the very processes it is designed to study!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12</a:t>
            </a:fld>
            <a:endParaRPr lang="en-US"/>
          </a:p>
        </p:txBody>
      </p:sp>
    </p:spTree>
    <p:extLst>
      <p:ext uri="{BB962C8B-B14F-4D97-AF65-F5344CB8AC3E}">
        <p14:creationId xmlns:p14="http://schemas.microsoft.com/office/powerpoint/2010/main" val="715379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FF2AFC-5914-9E4C-9145-93E59BA338BE}" type="slidenum">
              <a:rPr lang="en-US" smtClean="0"/>
              <a:pPr/>
              <a:t>57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13</a:t>
            </a:fld>
            <a:endParaRPr lang="en-US"/>
          </a:p>
        </p:txBody>
      </p:sp>
    </p:spTree>
    <p:extLst>
      <p:ext uri="{BB962C8B-B14F-4D97-AF65-F5344CB8AC3E}">
        <p14:creationId xmlns:p14="http://schemas.microsoft.com/office/powerpoint/2010/main" val="4086047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mms.space.swri.edu</a:t>
            </a:r>
            <a:r>
              <a:rPr lang="en-US" dirty="0" smtClean="0"/>
              <a:t>/mission-2.html</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14</a:t>
            </a:fld>
            <a:endParaRPr lang="en-US"/>
          </a:p>
        </p:txBody>
      </p:sp>
    </p:spTree>
    <p:extLst>
      <p:ext uri="{BB962C8B-B14F-4D97-AF65-F5344CB8AC3E}">
        <p14:creationId xmlns:p14="http://schemas.microsoft.com/office/powerpoint/2010/main" val="1096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BE1B06-2341-4326-B234-C22D8CF3AA32}" type="slidenum">
              <a:rPr lang="en-US" smtClean="0"/>
              <a:pPr/>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2548BAAB-007F-4F58-BEF0-089E6EB3FDB4}" type="slidenum">
              <a:rPr lang="en-US" smtClean="0"/>
              <a:pPr/>
              <a:t>19</a:t>
            </a:fld>
            <a:endParaRPr 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BE1B06-2341-4326-B234-C22D8CF3AA32}" type="slidenum">
              <a:rPr lang="en-US" smtClean="0"/>
              <a:pPr/>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BE1B06-2341-4326-B234-C22D8CF3AA32}" type="slidenum">
              <a:rPr lang="en-US" smtClean="0"/>
              <a:pPr/>
              <a:t>21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Messenger, S. R., Summers, G. P., Burke, E. A., Walters, R. J. and </a:t>
            </a:r>
            <a:r>
              <a:rPr lang="en-US" dirty="0" err="1" smtClean="0"/>
              <a:t>Xapsos</a:t>
            </a:r>
            <a:r>
              <a:rPr lang="en-US" dirty="0" smtClean="0"/>
              <a:t>, M. A. (2001), Modeling solar cell degradation in space: A comparison of the NRL displacement damage dose and the JPL equivalent </a:t>
            </a:r>
            <a:r>
              <a:rPr lang="en-US" dirty="0" err="1" smtClean="0"/>
              <a:t>fluence</a:t>
            </a:r>
            <a:r>
              <a:rPr lang="en-US" dirty="0" smtClean="0"/>
              <a:t> approaches. </a:t>
            </a:r>
            <a:r>
              <a:rPr lang="en-US" dirty="0" err="1" smtClean="0"/>
              <a:t>Prog</a:t>
            </a:r>
            <a:r>
              <a:rPr lang="en-US" dirty="0" smtClean="0"/>
              <a:t>. </a:t>
            </a:r>
            <a:r>
              <a:rPr lang="en-US" dirty="0" err="1" smtClean="0"/>
              <a:t>Photovolt</a:t>
            </a:r>
            <a:r>
              <a:rPr lang="en-US" dirty="0" smtClean="0"/>
              <a:t>: Res. Appl., 9: 103–121. </a:t>
            </a:r>
            <a:r>
              <a:rPr lang="en-US" dirty="0" err="1" smtClean="0"/>
              <a:t>doi</a:t>
            </a:r>
            <a:r>
              <a:rPr lang="en-US" dirty="0" smtClean="0"/>
              <a:t>: 10.1002/pip.357</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23</a:t>
            </a:fld>
            <a:endParaRPr lang="en-US"/>
          </a:p>
        </p:txBody>
      </p:sp>
    </p:spTree>
    <p:extLst>
      <p:ext uri="{BB962C8B-B14F-4D97-AF65-F5344CB8AC3E}">
        <p14:creationId xmlns:p14="http://schemas.microsoft.com/office/powerpoint/2010/main" val="536641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94CCFD-DF09-F04A-82E1-525E9CB1096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382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4478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572000" y="1447800"/>
            <a:ext cx="3810000" cy="4114800"/>
          </a:xfrm>
          <a:prstGeom prst="rect">
            <a:avLst/>
          </a:prstGeo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46D301D4-DE5A-4EBF-A8D4-8E1BE7A39FE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5/14/12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5/14/12</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5/14/12</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5/14/12</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5/14/12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5/14/12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5/14/12</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3FB90C-9476-0148-8693-AD9B84214A52}" type="slidenum">
              <a:rPr lang="en-US" smtClean="0"/>
              <a:pPr/>
              <a:t>‹#›</a:t>
            </a:fld>
            <a:endParaRPr lang="en-US"/>
          </a:p>
        </p:txBody>
      </p:sp>
      <p:cxnSp>
        <p:nvCxnSpPr>
          <p:cNvPr id="16" name="Straight Connector 15"/>
          <p:cNvCxnSpPr/>
          <p:nvPr userDrawn="1"/>
        </p:nvCxnSpPr>
        <p:spPr>
          <a:xfrm>
            <a:off x="0" y="960120"/>
            <a:ext cx="9144000" cy="1588"/>
          </a:xfrm>
          <a:prstGeom prst="line">
            <a:avLst/>
          </a:prstGeom>
          <a:ln w="57150" cap="flat" cmpd="thinThick">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pic>
        <p:nvPicPr>
          <p:cNvPr id="14" name="Picture 13" descr="swcLogo.png"/>
          <p:cNvPicPr>
            <a:picLocks noChangeAspect="1"/>
          </p:cNvPicPr>
          <p:nvPr userDrawn="1"/>
        </p:nvPicPr>
        <p:blipFill>
          <a:blip r:embed="rId15"/>
          <a:stretch>
            <a:fillRect/>
          </a:stretch>
        </p:blipFill>
        <p:spPr>
          <a:xfrm>
            <a:off x="8104770" y="0"/>
            <a:ext cx="931031" cy="931031"/>
          </a:xfrm>
          <a:prstGeom prst="rect">
            <a:avLst/>
          </a:prstGeom>
        </p:spPr>
      </p:pic>
      <p:pic>
        <p:nvPicPr>
          <p:cNvPr id="8" name="Picture 7" descr="ccmc_logo_no_text.png"/>
          <p:cNvPicPr>
            <a:picLocks noChangeAspect="1"/>
          </p:cNvPicPr>
          <p:nvPr userDrawn="1"/>
        </p:nvPicPr>
        <p:blipFill>
          <a:blip r:embed="rId16"/>
          <a:srcRect r="21176" b="4337"/>
          <a:stretch>
            <a:fillRect/>
          </a:stretch>
        </p:blipFill>
        <p:spPr>
          <a:xfrm>
            <a:off x="-53344" y="-77349"/>
            <a:ext cx="1021087" cy="10083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Equatorial_plane" TargetMode="External"/><Relationship Id="rId4" Type="http://schemas.openxmlformats.org/officeDocument/2006/relationships/hyperlink" Target="http://en.wikipedia.org/wiki/Polar_orbit" TargetMode="External"/><Relationship Id="rId5" Type="http://schemas.openxmlformats.org/officeDocument/2006/relationships/hyperlink" Target="http://en.wikipedia.org/wiki/Degree_(angle)" TargetMode="External"/><Relationship Id="rId1" Type="http://schemas.openxmlformats.org/officeDocument/2006/relationships/slideLayout" Target="../slideLayouts/slideLayout2.xml"/><Relationship Id="rId2" Type="http://schemas.openxmlformats.org/officeDocument/2006/relationships/hyperlink" Target="http://en.wikipedia.org/wiki/Inclined_orbit" TargetMode="External"/></Relationships>
</file>

<file path=ppt/slides/_rels/slide12.xml.rels><?xml version="1.0" encoding="UTF-8" standalone="yes"?>
<Relationships xmlns="http://schemas.openxmlformats.org/package/2006/relationships"><Relationship Id="rId11" Type="http://schemas.openxmlformats.org/officeDocument/2006/relationships/hyperlink" Target="http://en.wikipedia.org/wiki/Argument_of_perigee" TargetMode="External"/><Relationship Id="rId12" Type="http://schemas.openxmlformats.org/officeDocument/2006/relationships/hyperlink" Target="http://en.wikipedia.org/wiki/Delta-v"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en.wikipedia.org/wiki/Hohmann_transfer_orbit" TargetMode="External"/><Relationship Id="rId4" Type="http://schemas.openxmlformats.org/officeDocument/2006/relationships/hyperlink" Target="http://en.wikipedia.org/wiki/Geosynchronous_orbit" TargetMode="External"/><Relationship Id="rId5" Type="http://schemas.openxmlformats.org/officeDocument/2006/relationships/hyperlink" Target="http://en.wikipedia.org/wiki/Geostationary_orbit" TargetMode="External"/><Relationship Id="rId6" Type="http://schemas.openxmlformats.org/officeDocument/2006/relationships/hyperlink" Target="http://en.wikipedia.org/wiki/Geostationary_transfer_orbit%23cite_note-smad2ed-0" TargetMode="External"/><Relationship Id="rId7" Type="http://schemas.openxmlformats.org/officeDocument/2006/relationships/hyperlink" Target="http://en.wikipedia.org/wiki/Ellipse" TargetMode="External"/><Relationship Id="rId8" Type="http://schemas.openxmlformats.org/officeDocument/2006/relationships/hyperlink" Target="http://en.wikipedia.org/wiki/Orbit" TargetMode="External"/><Relationship Id="rId9" Type="http://schemas.openxmlformats.org/officeDocument/2006/relationships/hyperlink" Target="http://en.wikipedia.org/wiki/Apogee" TargetMode="External"/><Relationship Id="rId10" Type="http://schemas.openxmlformats.org/officeDocument/2006/relationships/hyperlink" Target="http://en.wikipedia.org/wiki/Geostationary_transfer_orbit%23cite_note-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en.wikipedia.org/wiki/Heliocentric_orbi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asa.gov/mission_pages/newhorizons/main/index.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jpeg"/><Relationship Id="rId9" Type="http://schemas.openxmlformats.org/officeDocument/2006/relationships/image" Target="../media/image27.png"/><Relationship Id="rId10" Type="http://schemas.openxmlformats.org/officeDocument/2006/relationships/image" Target="../media/image28.png"/><Relationship Id="rId11" Type="http://schemas.openxmlformats.org/officeDocument/2006/relationships/image" Target="../media/image29.jp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41.png"/><Relationship Id="rId6" Type="http://schemas.openxmlformats.org/officeDocument/2006/relationships/image" Target="../media/image38.jpe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2.bin"/><Relationship Id="rId5" Type="http://schemas.openxmlformats.org/officeDocument/2006/relationships/image" Target="../media/image41.png"/><Relationship Id="rId6" Type="http://schemas.openxmlformats.org/officeDocument/2006/relationships/image" Target="../media/image40.pn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4.jpeg"/><Relationship Id="rId5" Type="http://schemas.openxmlformats.org/officeDocument/2006/relationships/image" Target="../media/image45.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52.jpeg"/><Relationship Id="rId7" Type="http://schemas.openxmlformats.org/officeDocument/2006/relationships/image" Target="../media/image62.jpeg"/><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3.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7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youtu.be/dxl5drPY8xQ" TargetMode="External"/><Relationship Id="rId4" Type="http://schemas.openxmlformats.org/officeDocument/2006/relationships/hyperlink" Target="http://vimeo.com/nasaswc/ar1429" TargetMode="External"/><Relationship Id="rId5" Type="http://schemas.openxmlformats.org/officeDocument/2006/relationships/hyperlink" Target="http://youtu.be/HeoKf6NfEJI" TargetMode="External"/><Relationship Id="rId6" Type="http://schemas.openxmlformats.org/officeDocument/2006/relationships/hyperlink" Target="http://goo.gl/dTnfd" TargetMode="External"/><Relationship Id="rId1" Type="http://schemas.openxmlformats.org/officeDocument/2006/relationships/slideLayout" Target="../slideLayouts/slideLayout2.xml"/><Relationship Id="rId2" Type="http://schemas.openxmlformats.org/officeDocument/2006/relationships/hyperlink" Target="http://youtu.be/PbyJswbX4VA"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9.png"/><Relationship Id="rId1" Type="http://schemas.microsoft.com/office/2007/relationships/media" Target="file://localhost/Users/yzheng/Documents/projects/SWx/SWxWG/ESSP/RBSP_media.mp4" TargetMode="External"/><Relationship Id="rId2" Type="http://schemas.openxmlformats.org/officeDocument/2006/relationships/video" Target="file://localhost/Users/yzheng/Documents/projects/SWx/SWxWG/ESSP/RBSP_media.mp4"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NarzGDuYYX4"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66500" y="0"/>
            <a:ext cx="6973240" cy="1224744"/>
          </a:xfrm>
        </p:spPr>
        <p:txBody>
          <a:bodyPr/>
          <a:lstStyle/>
          <a:p>
            <a:r>
              <a:rPr lang="en-US" sz="2800" b="1" dirty="0" smtClean="0">
                <a:solidFill>
                  <a:srgbClr val="660066"/>
                </a:solidFill>
                <a:latin typeface="Helvetica"/>
                <a:cs typeface="Helvetica"/>
              </a:rPr>
              <a:t>Space Weather impacts on satellites at different orbits </a:t>
            </a:r>
          </a:p>
        </p:txBody>
      </p:sp>
      <p:sp>
        <p:nvSpPr>
          <p:cNvPr id="4" name="Slide Number Placeholder 3"/>
          <p:cNvSpPr>
            <a:spLocks noGrp="1"/>
          </p:cNvSpPr>
          <p:nvPr>
            <p:ph type="sldNum" sz="quarter" idx="12"/>
          </p:nvPr>
        </p:nvSpPr>
        <p:spPr/>
        <p:txBody>
          <a:bodyPr/>
          <a:lstStyle/>
          <a:p>
            <a:fld id="{343FB90C-9476-0148-8693-AD9B84214A52}" type="slidenum">
              <a:rPr lang="en-US" smtClean="0"/>
              <a:pPr/>
              <a:t>1</a:t>
            </a:fld>
            <a:endParaRPr lang="en-US"/>
          </a:p>
        </p:txBody>
      </p:sp>
      <p:sp>
        <p:nvSpPr>
          <p:cNvPr id="7" name="TextBox 6"/>
          <p:cNvSpPr txBox="1"/>
          <p:nvPr/>
        </p:nvSpPr>
        <p:spPr>
          <a:xfrm>
            <a:off x="1066500" y="1485569"/>
            <a:ext cx="6678472" cy="3046988"/>
          </a:xfrm>
          <a:prstGeom prst="rect">
            <a:avLst/>
          </a:prstGeom>
          <a:noFill/>
        </p:spPr>
        <p:txBody>
          <a:bodyPr wrap="square" rtlCol="0">
            <a:spAutoFit/>
          </a:bodyPr>
          <a:lstStyle/>
          <a:p>
            <a:pPr marL="457200" indent="-457200" algn="ctr"/>
            <a:r>
              <a:rPr lang="en-US" sz="2400" b="1" dirty="0" smtClean="0">
                <a:solidFill>
                  <a:srgbClr val="0000FF"/>
                </a:solidFill>
                <a:latin typeface="Helvetica"/>
                <a:cs typeface="Helvetica"/>
              </a:rPr>
              <a:t>Outline</a:t>
            </a:r>
          </a:p>
          <a:p>
            <a:pPr marL="457200" indent="-457200">
              <a:buFont typeface="Wingdings" charset="2"/>
              <a:buChar char="ü"/>
            </a:pPr>
            <a:r>
              <a:rPr lang="en-US" sz="2400" dirty="0" smtClean="0">
                <a:latin typeface="Helvetica"/>
                <a:cs typeface="Helvetica"/>
              </a:rPr>
              <a:t>Intro of man-made satellites</a:t>
            </a:r>
          </a:p>
          <a:p>
            <a:pPr marL="457200" indent="-457200">
              <a:buFont typeface="Wingdings" charset="2"/>
              <a:buChar char="ü"/>
            </a:pPr>
            <a:r>
              <a:rPr lang="en-US" sz="2400" dirty="0" smtClean="0">
                <a:latin typeface="Helvetica"/>
                <a:cs typeface="Helvetica"/>
              </a:rPr>
              <a:t>Orbits</a:t>
            </a:r>
          </a:p>
          <a:p>
            <a:pPr marL="457200" indent="-457200">
              <a:buFont typeface="Wingdings" charset="2"/>
              <a:buChar char="ü"/>
            </a:pPr>
            <a:r>
              <a:rPr lang="en-US" sz="2400" dirty="0" smtClean="0">
                <a:latin typeface="Helvetica"/>
                <a:cs typeface="Helvetica"/>
              </a:rPr>
              <a:t>Different types of </a:t>
            </a:r>
            <a:r>
              <a:rPr lang="en-US" sz="2400" dirty="0" err="1" smtClean="0">
                <a:latin typeface="Helvetica"/>
                <a:cs typeface="Helvetica"/>
              </a:rPr>
              <a:t>SWx</a:t>
            </a:r>
            <a:r>
              <a:rPr lang="en-US" sz="2400" dirty="0" smtClean="0">
                <a:latin typeface="Helvetica"/>
                <a:cs typeface="Helvetica"/>
              </a:rPr>
              <a:t> effects on satellites</a:t>
            </a:r>
          </a:p>
          <a:p>
            <a:pPr marL="457200" indent="-457200">
              <a:buFont typeface="Wingdings" charset="2"/>
              <a:buChar char="ü"/>
            </a:pPr>
            <a:r>
              <a:rPr lang="en-US" sz="2400" dirty="0" smtClean="0">
                <a:latin typeface="Helvetica"/>
                <a:cs typeface="Helvetica"/>
              </a:rPr>
              <a:t>Satellite anomalies from the recent March 2012 </a:t>
            </a:r>
            <a:r>
              <a:rPr lang="en-US" sz="2400" dirty="0" err="1" smtClean="0">
                <a:latin typeface="Helvetica"/>
                <a:cs typeface="Helvetica"/>
              </a:rPr>
              <a:t>SWx</a:t>
            </a:r>
            <a:r>
              <a:rPr lang="en-US" sz="2400" dirty="0" smtClean="0">
                <a:latin typeface="Helvetica"/>
                <a:cs typeface="Helvetica"/>
              </a:rPr>
              <a:t> events</a:t>
            </a:r>
            <a:endParaRPr lang="en-US" sz="2400" b="1" dirty="0" smtClean="0">
              <a:solidFill>
                <a:srgbClr val="660066"/>
              </a:solidFill>
              <a:latin typeface="Helvetica"/>
              <a:cs typeface="Helvetica"/>
            </a:endParaRPr>
          </a:p>
          <a:p>
            <a:pPr algn="ctr"/>
            <a:endParaRPr lang="en-US" sz="2400" b="1" dirty="0" smtClean="0">
              <a:solidFill>
                <a:srgbClr val="660066"/>
              </a:solidFill>
              <a:latin typeface="Helvetica"/>
              <a:cs typeface="Helvetica"/>
            </a:endParaRPr>
          </a:p>
          <a:p>
            <a:pPr algn="ctr"/>
            <a:endParaRPr lang="en-US" sz="2400" b="1" dirty="0">
              <a:solidFill>
                <a:srgbClr val="660066"/>
              </a:solidFill>
              <a:latin typeface="Helvetica"/>
              <a:cs typeface="Helvetica"/>
            </a:endParaRPr>
          </a:p>
        </p:txBody>
      </p:sp>
      <p:sp>
        <p:nvSpPr>
          <p:cNvPr id="9" name="TextBox 8"/>
          <p:cNvSpPr txBox="1"/>
          <p:nvPr/>
        </p:nvSpPr>
        <p:spPr>
          <a:xfrm>
            <a:off x="6056501" y="4532557"/>
            <a:ext cx="1485240" cy="646331"/>
          </a:xfrm>
          <a:prstGeom prst="rect">
            <a:avLst/>
          </a:prstGeom>
          <a:noFill/>
        </p:spPr>
        <p:txBody>
          <a:bodyPr wrap="none" rtlCol="0">
            <a:spAutoFit/>
          </a:bodyPr>
          <a:lstStyle/>
          <a:p>
            <a:pPr algn="ctr"/>
            <a:r>
              <a:rPr lang="en-US" dirty="0" smtClean="0">
                <a:latin typeface="Helvetica"/>
                <a:cs typeface="Helvetica"/>
              </a:rPr>
              <a:t>Yihua Zheng</a:t>
            </a:r>
          </a:p>
          <a:p>
            <a:pPr algn="ctr"/>
            <a:r>
              <a:rPr lang="en-US" dirty="0" smtClean="0">
                <a:latin typeface="Helvetica"/>
                <a:cs typeface="Helvetica"/>
              </a:rPr>
              <a:t>June, 2015</a:t>
            </a:r>
            <a:endParaRPr lang="en-US" dirty="0">
              <a:latin typeface="Helvetica"/>
              <a:cs typeface="Helvetica"/>
            </a:endParaRPr>
          </a:p>
        </p:txBody>
      </p:sp>
      <p:sp>
        <p:nvSpPr>
          <p:cNvPr id="8" name="TextBox 7"/>
          <p:cNvSpPr txBox="1"/>
          <p:nvPr/>
        </p:nvSpPr>
        <p:spPr>
          <a:xfrm>
            <a:off x="627743" y="5292547"/>
            <a:ext cx="3007404" cy="369332"/>
          </a:xfrm>
          <a:prstGeom prst="rect">
            <a:avLst/>
          </a:prstGeom>
          <a:noFill/>
        </p:spPr>
        <p:txBody>
          <a:bodyPr wrap="none" rtlCol="0">
            <a:spAutoFit/>
          </a:bodyPr>
          <a:lstStyle/>
          <a:p>
            <a:r>
              <a:rPr lang="en-US" dirty="0" smtClean="0">
                <a:latin typeface="Helvetica"/>
                <a:cs typeface="Helvetica"/>
              </a:rPr>
              <a:t>Acknowledge: Mike </a:t>
            </a:r>
            <a:r>
              <a:rPr lang="en-US" dirty="0" err="1" smtClean="0">
                <a:latin typeface="Helvetica"/>
                <a:cs typeface="Helvetica"/>
              </a:rPr>
              <a:t>Xapsos</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latin typeface="Helvetica"/>
                <a:cs typeface="Helvetica"/>
              </a:rPr>
              <a:t>Orbits</a:t>
            </a:r>
            <a:endParaRPr lang="en-US" dirty="0">
              <a:latin typeface="Helvetica"/>
              <a:cs typeface="Helvetica"/>
            </a:endParaRPr>
          </a:p>
        </p:txBody>
      </p:sp>
      <p:sp>
        <p:nvSpPr>
          <p:cNvPr id="8" name="Content Placeholder 7"/>
          <p:cNvSpPr>
            <a:spLocks noGrp="1"/>
          </p:cNvSpPr>
          <p:nvPr>
            <p:ph idx="1"/>
          </p:nvPr>
        </p:nvSpPr>
        <p:spPr/>
        <p:txBody>
          <a:bodyPr/>
          <a:lstStyle/>
          <a:p>
            <a:r>
              <a:rPr lang="en-US" sz="1800" dirty="0" smtClean="0">
                <a:latin typeface="Helvetica"/>
                <a:cs typeface="Helvetica"/>
              </a:rPr>
              <a:t>A </a:t>
            </a:r>
            <a:r>
              <a:rPr lang="en-US" sz="1800" b="1" dirty="0" smtClean="0">
                <a:latin typeface="Helvetica"/>
                <a:cs typeface="Helvetica"/>
              </a:rPr>
              <a:t>low Earth orbit</a:t>
            </a:r>
            <a:r>
              <a:rPr lang="en-US" sz="1800" dirty="0" smtClean="0">
                <a:latin typeface="Helvetica"/>
                <a:cs typeface="Helvetica"/>
              </a:rPr>
              <a:t> (</a:t>
            </a:r>
            <a:r>
              <a:rPr lang="en-US" sz="1800" b="1" dirty="0" smtClean="0">
                <a:latin typeface="Helvetica"/>
                <a:cs typeface="Helvetica"/>
              </a:rPr>
              <a:t>LEO</a:t>
            </a:r>
            <a:r>
              <a:rPr lang="en-US" sz="1800" dirty="0" smtClean="0">
                <a:latin typeface="Helvetica"/>
                <a:cs typeface="Helvetica"/>
              </a:rPr>
              <a:t>) is generally defined as an orbit below an altitude of 2,000 km. Given the rapid orbital decay of objects below approximately 200 km, the commonly accepted definition for LEO is between 160–2,000 km (100–1,240 miles) above the Earth's surface.</a:t>
            </a:r>
          </a:p>
          <a:p>
            <a:r>
              <a:rPr lang="en-US" sz="1600" b="1" dirty="0" smtClean="0">
                <a:latin typeface="Helvetica"/>
                <a:cs typeface="Helvetica"/>
              </a:rPr>
              <a:t>Medium Earth orbit (MEO)</a:t>
            </a:r>
            <a:r>
              <a:rPr lang="en-US" sz="1600" dirty="0" smtClean="0">
                <a:latin typeface="Helvetica"/>
                <a:cs typeface="Helvetica"/>
              </a:rPr>
              <a:t>, sometimes called </a:t>
            </a:r>
            <a:r>
              <a:rPr lang="en-US" sz="1600" b="1" dirty="0" smtClean="0">
                <a:latin typeface="Helvetica"/>
                <a:cs typeface="Helvetica"/>
              </a:rPr>
              <a:t>intermediate circular orbit (ICO)</a:t>
            </a:r>
            <a:r>
              <a:rPr lang="en-US" sz="1600" dirty="0" smtClean="0">
                <a:latin typeface="Helvetica"/>
                <a:cs typeface="Helvetica"/>
              </a:rPr>
              <a:t>, is the region of space around the Earth above low Earth orbit (altitude of 2,000 </a:t>
            </a:r>
            <a:r>
              <a:rPr lang="en-US" sz="1600" dirty="0" err="1" smtClean="0">
                <a:latin typeface="Helvetica"/>
                <a:cs typeface="Helvetica"/>
              </a:rPr>
              <a:t>kilometres</a:t>
            </a:r>
            <a:r>
              <a:rPr lang="en-US" sz="1600" dirty="0" smtClean="0">
                <a:latin typeface="Helvetica"/>
                <a:cs typeface="Helvetica"/>
              </a:rPr>
              <a:t> (1,243 mi)) and below geostationary orbit (altitude of 35,786 km (22,236 mi)). </a:t>
            </a:r>
            <a:endParaRPr lang="en-US" dirty="0" smtClean="0">
              <a:latin typeface="Helvetica"/>
              <a:cs typeface="Helvetica"/>
            </a:endParaRPr>
          </a:p>
          <a:p>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10</a:t>
            </a:fld>
            <a:endParaRPr lang="en-US">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Helvetica"/>
                <a:cs typeface="Helvetica"/>
              </a:rPr>
              <a:t>Orbit classification based on inclination</a:t>
            </a:r>
            <a:endParaRPr lang="en-US" dirty="0">
              <a:latin typeface="Helvetica"/>
              <a:cs typeface="Helvetica"/>
            </a:endParaRPr>
          </a:p>
        </p:txBody>
      </p:sp>
      <p:sp>
        <p:nvSpPr>
          <p:cNvPr id="5" name="Content Placeholder 4"/>
          <p:cNvSpPr>
            <a:spLocks noGrp="1"/>
          </p:cNvSpPr>
          <p:nvPr>
            <p:ph idx="1"/>
          </p:nvPr>
        </p:nvSpPr>
        <p:spPr/>
        <p:txBody>
          <a:bodyPr/>
          <a:lstStyle/>
          <a:p>
            <a:r>
              <a:rPr lang="en-US" sz="1600" b="1" dirty="0" smtClean="0">
                <a:latin typeface="Helvetica"/>
                <a:cs typeface="Helvetica"/>
                <a:hlinkClick r:id="rId2" tooltip="Inclined orbit"/>
              </a:rPr>
              <a:t>Inclined orbit</a:t>
            </a:r>
            <a:r>
              <a:rPr lang="en-US" sz="1600" dirty="0" smtClean="0">
                <a:latin typeface="Helvetica"/>
                <a:cs typeface="Helvetica"/>
              </a:rPr>
              <a:t>: An orbit whose inclination in reference to the </a:t>
            </a:r>
            <a:r>
              <a:rPr lang="en-US" sz="1600" dirty="0" smtClean="0">
                <a:latin typeface="Helvetica"/>
                <a:cs typeface="Helvetica"/>
                <a:hlinkClick r:id="rId3" tooltip="Equatorial plane"/>
              </a:rPr>
              <a:t>equatorial plane</a:t>
            </a:r>
            <a:r>
              <a:rPr lang="en-US" sz="1600" dirty="0" smtClean="0">
                <a:latin typeface="Helvetica"/>
                <a:cs typeface="Helvetica"/>
              </a:rPr>
              <a:t> is not zero degrees. </a:t>
            </a:r>
          </a:p>
          <a:p>
            <a:pPr lvl="1"/>
            <a:r>
              <a:rPr lang="en-US" sz="1600" b="1" dirty="0" smtClean="0">
                <a:latin typeface="Helvetica"/>
                <a:cs typeface="Helvetica"/>
                <a:hlinkClick r:id="rId4" tooltip="Polar orbit"/>
              </a:rPr>
              <a:t>Polar orbit</a:t>
            </a:r>
            <a:r>
              <a:rPr lang="en-US" sz="1600" dirty="0" smtClean="0">
                <a:latin typeface="Helvetica"/>
                <a:cs typeface="Helvetica"/>
              </a:rPr>
              <a:t>: An orbit that passes above or nearly above both poles of the planet on each revolution. Therefore it has an inclination of (or very close to) 90 </a:t>
            </a:r>
            <a:r>
              <a:rPr lang="en-US" sz="1600" dirty="0" smtClean="0">
                <a:latin typeface="Helvetica"/>
                <a:cs typeface="Helvetica"/>
                <a:hlinkClick r:id="rId5" tooltip="Degree (angle)"/>
              </a:rPr>
              <a:t>degrees</a:t>
            </a:r>
            <a:r>
              <a:rPr lang="en-US" sz="1600" dirty="0" smtClean="0">
                <a:latin typeface="Helvetica"/>
                <a:cs typeface="Helvetica"/>
              </a:rPr>
              <a:t>.</a:t>
            </a:r>
          </a:p>
          <a:p>
            <a:pPr lvl="1"/>
            <a:r>
              <a:rPr lang="en-US" sz="1600" b="1" dirty="0" smtClean="0">
                <a:latin typeface="Helvetica"/>
                <a:cs typeface="Helvetica"/>
              </a:rPr>
              <a:t>Polar sun synchronous orbit</a:t>
            </a:r>
            <a:r>
              <a:rPr lang="en-US" sz="1600" dirty="0" smtClean="0">
                <a:latin typeface="Helvetica"/>
                <a:cs typeface="Helvetica"/>
              </a:rPr>
              <a:t>: A nearly polar orbit that passes the equator at the same local time on every pass. Useful for image taking satellites because shadows will be nearly the same on every pass.</a:t>
            </a:r>
          </a:p>
          <a:p>
            <a:pPr>
              <a:buNone/>
            </a:pPr>
            <a:r>
              <a:rPr lang="en-US" dirty="0" smtClean="0">
                <a:latin typeface="Helvetica"/>
                <a:cs typeface="Helvetica"/>
              </a:rPr>
              <a:t>DMSP satellites</a:t>
            </a:r>
            <a:endParaRPr lang="en-US" dirty="0">
              <a:latin typeface="Helvetica"/>
              <a:cs typeface="Helvetica"/>
            </a:endParaRPr>
          </a:p>
        </p:txBody>
      </p:sp>
      <p:sp>
        <p:nvSpPr>
          <p:cNvPr id="3" name="Slide Number Placeholder 2"/>
          <p:cNvSpPr>
            <a:spLocks noGrp="1"/>
          </p:cNvSpPr>
          <p:nvPr>
            <p:ph type="sldNum" sz="quarter" idx="12"/>
          </p:nvPr>
        </p:nvSpPr>
        <p:spPr/>
        <p:txBody>
          <a:bodyPr/>
          <a:lstStyle/>
          <a:p>
            <a:fld id="{343FB90C-9476-0148-8693-AD9B84214A52}" type="slidenum">
              <a:rPr lang="en-US" smtClean="0">
                <a:latin typeface="Helvetica"/>
                <a:cs typeface="Helvetica"/>
              </a:rPr>
              <a:pPr/>
              <a:t>11</a:t>
            </a:fld>
            <a:endParaRPr lang="en-US">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GTO</a:t>
            </a:r>
            <a:endParaRPr lang="en-US" dirty="0">
              <a:latin typeface="Helvetica"/>
              <a:cs typeface="Helvetica"/>
            </a:endParaRPr>
          </a:p>
        </p:txBody>
      </p:sp>
      <p:sp>
        <p:nvSpPr>
          <p:cNvPr id="3" name="Content Placeholder 2"/>
          <p:cNvSpPr>
            <a:spLocks noGrp="1"/>
          </p:cNvSpPr>
          <p:nvPr>
            <p:ph idx="1"/>
          </p:nvPr>
        </p:nvSpPr>
        <p:spPr/>
        <p:txBody>
          <a:bodyPr/>
          <a:lstStyle/>
          <a:p>
            <a:r>
              <a:rPr lang="en-US" sz="2000" dirty="0" smtClean="0">
                <a:latin typeface="Helvetica"/>
                <a:cs typeface="Helvetica"/>
              </a:rPr>
              <a:t>A </a:t>
            </a:r>
            <a:r>
              <a:rPr lang="en-US" sz="2000" b="1" dirty="0" smtClean="0">
                <a:latin typeface="Helvetica"/>
                <a:cs typeface="Helvetica"/>
              </a:rPr>
              <a:t>geosynchronous transfer orbit</a:t>
            </a:r>
            <a:r>
              <a:rPr lang="en-US" sz="2000" dirty="0" smtClean="0">
                <a:latin typeface="Helvetica"/>
                <a:cs typeface="Helvetica"/>
              </a:rPr>
              <a:t> or </a:t>
            </a:r>
            <a:r>
              <a:rPr lang="en-US" sz="2000" b="1" dirty="0" smtClean="0">
                <a:latin typeface="Helvetica"/>
                <a:cs typeface="Helvetica"/>
              </a:rPr>
              <a:t>geostationary transfer orbit</a:t>
            </a:r>
            <a:r>
              <a:rPr lang="en-US" sz="2000" dirty="0" smtClean="0">
                <a:latin typeface="Helvetica"/>
                <a:cs typeface="Helvetica"/>
              </a:rPr>
              <a:t> (</a:t>
            </a:r>
            <a:r>
              <a:rPr lang="en-US" sz="2000" b="1" dirty="0" smtClean="0">
                <a:latin typeface="Helvetica"/>
                <a:cs typeface="Helvetica"/>
              </a:rPr>
              <a:t>GTO</a:t>
            </a:r>
            <a:r>
              <a:rPr lang="en-US" sz="2000" dirty="0" smtClean="0">
                <a:latin typeface="Helvetica"/>
                <a:cs typeface="Helvetica"/>
              </a:rPr>
              <a:t>) is a </a:t>
            </a:r>
            <a:r>
              <a:rPr lang="en-US" sz="2000" dirty="0" smtClean="0">
                <a:latin typeface="Helvetica"/>
                <a:cs typeface="Helvetica"/>
                <a:hlinkClick r:id="rId3" tooltip="Hohmann transfer orbit"/>
              </a:rPr>
              <a:t>Hohmann transfer orbit</a:t>
            </a:r>
            <a:r>
              <a:rPr lang="en-US" sz="2000" dirty="0" smtClean="0">
                <a:latin typeface="Helvetica"/>
                <a:cs typeface="Helvetica"/>
              </a:rPr>
              <a:t> used to reach </a:t>
            </a:r>
            <a:r>
              <a:rPr lang="en-US" sz="2000" dirty="0" smtClean="0">
                <a:latin typeface="Helvetica"/>
                <a:cs typeface="Helvetica"/>
                <a:hlinkClick r:id="rId4" tooltip="Geosynchronous orbit"/>
              </a:rPr>
              <a:t>geosynchronous</a:t>
            </a:r>
            <a:r>
              <a:rPr lang="en-US" sz="2000" dirty="0" smtClean="0">
                <a:latin typeface="Helvetica"/>
                <a:cs typeface="Helvetica"/>
              </a:rPr>
              <a:t> or </a:t>
            </a:r>
            <a:r>
              <a:rPr lang="en-US" sz="2000" dirty="0" smtClean="0">
                <a:latin typeface="Helvetica"/>
                <a:cs typeface="Helvetica"/>
                <a:hlinkClick r:id="rId5" tooltip="Geostationary orbit"/>
              </a:rPr>
              <a:t>geostationary orbit</a:t>
            </a:r>
            <a:r>
              <a:rPr lang="en-US" sz="2000" dirty="0" smtClean="0">
                <a:latin typeface="Helvetica"/>
                <a:cs typeface="Helvetica"/>
              </a:rPr>
              <a:t>.</a:t>
            </a:r>
            <a:r>
              <a:rPr lang="en-US" sz="2000" baseline="30000" dirty="0" smtClean="0">
                <a:latin typeface="Helvetica"/>
                <a:cs typeface="Helvetica"/>
                <a:hlinkClick r:id="rId6"/>
              </a:rPr>
              <a:t>[1]</a:t>
            </a:r>
            <a:r>
              <a:rPr lang="en-US" sz="2000" dirty="0" smtClean="0">
                <a:latin typeface="Helvetica"/>
                <a:cs typeface="Helvetica"/>
              </a:rPr>
              <a:t> It is a highly </a:t>
            </a:r>
            <a:r>
              <a:rPr lang="en-US" sz="2000" dirty="0" smtClean="0">
                <a:latin typeface="Helvetica"/>
                <a:cs typeface="Helvetica"/>
                <a:hlinkClick r:id="rId7" tooltip="Ellipse"/>
              </a:rPr>
              <a:t>elliptical</a:t>
            </a:r>
            <a:r>
              <a:rPr lang="en-US" sz="2000" dirty="0" smtClean="0">
                <a:latin typeface="Helvetica"/>
                <a:cs typeface="Helvetica"/>
              </a:rPr>
              <a:t> Earth </a:t>
            </a:r>
            <a:r>
              <a:rPr lang="en-US" sz="2000" dirty="0" smtClean="0">
                <a:latin typeface="Helvetica"/>
                <a:cs typeface="Helvetica"/>
                <a:hlinkClick r:id="rId8" tooltip="Orbit"/>
              </a:rPr>
              <a:t>orbit</a:t>
            </a:r>
            <a:r>
              <a:rPr lang="en-US" sz="2000" dirty="0" smtClean="0">
                <a:latin typeface="Helvetica"/>
                <a:cs typeface="Helvetica"/>
              </a:rPr>
              <a:t> with </a:t>
            </a:r>
            <a:r>
              <a:rPr lang="en-US" sz="2000" dirty="0" smtClean="0">
                <a:latin typeface="Helvetica"/>
                <a:cs typeface="Helvetica"/>
                <a:hlinkClick r:id="rId9" tooltip="Apogee"/>
              </a:rPr>
              <a:t>apogee</a:t>
            </a:r>
            <a:r>
              <a:rPr lang="en-US" sz="2000" dirty="0" smtClean="0">
                <a:latin typeface="Helvetica"/>
                <a:cs typeface="Helvetica"/>
              </a:rPr>
              <a:t> of 42,164 km (26,199 mi).</a:t>
            </a:r>
            <a:r>
              <a:rPr lang="en-US" sz="2000" baseline="30000" dirty="0" smtClean="0">
                <a:latin typeface="Helvetica"/>
                <a:cs typeface="Helvetica"/>
                <a:hlinkClick r:id="rId10"/>
              </a:rPr>
              <a:t>[2]</a:t>
            </a:r>
            <a:r>
              <a:rPr lang="en-US" sz="2000" dirty="0" smtClean="0">
                <a:latin typeface="Helvetica"/>
                <a:cs typeface="Helvetica"/>
              </a:rPr>
              <a:t> (geostationary (GEO) altitude, 35,786 km (22,000 mi) above sea level) and an </a:t>
            </a:r>
            <a:r>
              <a:rPr lang="en-US" sz="2000" dirty="0" smtClean="0">
                <a:latin typeface="Helvetica"/>
                <a:cs typeface="Helvetica"/>
                <a:hlinkClick r:id="rId11" tooltip="Argument of perigee"/>
              </a:rPr>
              <a:t>argument of perigee</a:t>
            </a:r>
            <a:r>
              <a:rPr lang="en-US" sz="2000" dirty="0" smtClean="0">
                <a:latin typeface="Helvetica"/>
                <a:cs typeface="Helvetica"/>
              </a:rPr>
              <a:t> such that apogee occurs on or near the equator. Perigee can be anywhere above the atmosphere, but is usually limited to only a few hundred km above the Earth's surface to reduce launcher </a:t>
            </a:r>
            <a:r>
              <a:rPr lang="en-US" sz="2000" dirty="0" smtClean="0">
                <a:latin typeface="Helvetica"/>
                <a:cs typeface="Helvetica"/>
                <a:hlinkClick r:id="rId12" tooltip="Delta-v"/>
              </a:rPr>
              <a:t>delta-v</a:t>
            </a:r>
            <a:r>
              <a:rPr lang="en-US" sz="2000" dirty="0" smtClean="0">
                <a:latin typeface="Helvetica"/>
                <a:cs typeface="Helvetica"/>
              </a:rPr>
              <a:t> (V) requirements and to limit the orbital lifetime of the spent booster.</a:t>
            </a:r>
            <a:endParaRPr lang="en-US" sz="2000"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12</a:t>
            </a:fld>
            <a:endParaRPr lang="en-US">
              <a:latin typeface="Helvetica"/>
              <a:cs typeface="Helvetica"/>
            </a:endParaRPr>
          </a:p>
        </p:txBody>
      </p:sp>
      <p:sp>
        <p:nvSpPr>
          <p:cNvPr id="6" name="TextBox 5"/>
          <p:cNvSpPr txBox="1"/>
          <p:nvPr/>
        </p:nvSpPr>
        <p:spPr>
          <a:xfrm>
            <a:off x="1251442" y="4648702"/>
            <a:ext cx="684878" cy="369332"/>
          </a:xfrm>
          <a:prstGeom prst="rect">
            <a:avLst/>
          </a:prstGeom>
          <a:noFill/>
        </p:spPr>
        <p:txBody>
          <a:bodyPr wrap="none" rtlCol="0">
            <a:spAutoFit/>
          </a:bodyPr>
          <a:lstStyle/>
          <a:p>
            <a:r>
              <a:rPr lang="en-US" dirty="0" smtClean="0">
                <a:latin typeface="Helvetica"/>
                <a:cs typeface="Helvetica"/>
              </a:rPr>
              <a:t>SDO </a:t>
            </a:r>
            <a:endParaRPr lang="en-US" dirty="0">
              <a:latin typeface="Helvetica"/>
              <a:cs typeface="Helvetica"/>
            </a:endParaRPr>
          </a:p>
        </p:txBody>
      </p:sp>
      <p:sp>
        <p:nvSpPr>
          <p:cNvPr id="7" name="TextBox 6"/>
          <p:cNvSpPr txBox="1"/>
          <p:nvPr/>
        </p:nvSpPr>
        <p:spPr>
          <a:xfrm>
            <a:off x="2120686" y="4870068"/>
            <a:ext cx="5464844" cy="923330"/>
          </a:xfrm>
          <a:prstGeom prst="rect">
            <a:avLst/>
          </a:prstGeom>
          <a:noFill/>
        </p:spPr>
        <p:txBody>
          <a:bodyPr wrap="square" rtlCol="0">
            <a:spAutoFit/>
          </a:bodyPr>
          <a:lstStyle/>
          <a:p>
            <a:r>
              <a:rPr lang="en-US" dirty="0" smtClean="0">
                <a:latin typeface="Helvetica"/>
                <a:cs typeface="Helvetica"/>
              </a:rPr>
              <a:t>The rapid cadence and continuous coverage required for SDO observations led to placing the satellite into an inclined geosynchronous orbit</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96527" y="31169"/>
            <a:ext cx="5643525" cy="598559"/>
          </a:xfrm>
        </p:spPr>
        <p:txBody>
          <a:bodyPr/>
          <a:lstStyle/>
          <a:p>
            <a:r>
              <a:rPr lang="en-US" dirty="0" smtClean="0">
                <a:latin typeface="Helvetica"/>
                <a:cs typeface="Helvetica"/>
              </a:rPr>
              <a:t>Van Allen Probes</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13</a:t>
            </a:fld>
            <a:endParaRPr lang="en-US">
              <a:latin typeface="Helvetica"/>
              <a:cs typeface="Helvetica"/>
            </a:endParaRPr>
          </a:p>
        </p:txBody>
      </p:sp>
      <p:pic>
        <p:nvPicPr>
          <p:cNvPr id="2" name="Picture 1" descr="make.rbsp-trackplot.p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3643"/>
            <a:ext cx="4670430" cy="4670430"/>
          </a:xfrm>
          <a:prstGeom prst="rect">
            <a:avLst/>
          </a:prstGeom>
        </p:spPr>
      </p:pic>
      <p:pic>
        <p:nvPicPr>
          <p:cNvPr id="3" name="Picture 2" descr="make.rbsp-trackplot.png (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2944" y="1153643"/>
            <a:ext cx="4601056" cy="2300528"/>
          </a:xfrm>
          <a:prstGeom prst="rect">
            <a:avLst/>
          </a:prstGeom>
        </p:spPr>
      </p:pic>
      <p:pic>
        <p:nvPicPr>
          <p:cNvPr id="9" name="Picture 8" descr="make.rbsp-trackplot.png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2944" y="3454171"/>
            <a:ext cx="4739804" cy="2369902"/>
          </a:xfrm>
          <a:prstGeom prst="rect">
            <a:avLst/>
          </a:prstGeom>
        </p:spPr>
      </p:pic>
      <p:sp>
        <p:nvSpPr>
          <p:cNvPr id="5" name="TextBox 4"/>
          <p:cNvSpPr txBox="1"/>
          <p:nvPr/>
        </p:nvSpPr>
        <p:spPr>
          <a:xfrm>
            <a:off x="2852057" y="6219371"/>
            <a:ext cx="3585950" cy="369332"/>
          </a:xfrm>
          <a:prstGeom prst="rect">
            <a:avLst/>
          </a:prstGeom>
          <a:noFill/>
        </p:spPr>
        <p:txBody>
          <a:bodyPr wrap="none" rtlCol="0">
            <a:spAutoFit/>
          </a:bodyPr>
          <a:lstStyle/>
          <a:p>
            <a:r>
              <a:rPr lang="en-US" b="1" dirty="0"/>
              <a:t>Two Spacecraft In an Elliptical Orbit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887" y="82651"/>
            <a:ext cx="8229600" cy="1143000"/>
          </a:xfrm>
        </p:spPr>
        <p:txBody>
          <a:bodyPr/>
          <a:lstStyle/>
          <a:p>
            <a:r>
              <a:rPr lang="en-US" sz="3200" dirty="0" smtClean="0"/>
              <a:t>MMS (</a:t>
            </a:r>
            <a:r>
              <a:rPr lang="en-US" sz="3200" dirty="0" err="1" smtClean="0"/>
              <a:t>Magnetospheric</a:t>
            </a:r>
            <a:r>
              <a:rPr lang="en-US" sz="3200" dirty="0" smtClean="0"/>
              <a:t> </a:t>
            </a:r>
            <a:r>
              <a:rPr lang="en-US" sz="3200" dirty="0" err="1" smtClean="0"/>
              <a:t>Multiscale</a:t>
            </a:r>
            <a:r>
              <a:rPr lang="en-US" sz="3200" dirty="0" smtClean="0"/>
              <a:t> Mission)</a:t>
            </a:r>
            <a:endParaRPr lang="en-US" sz="3200" dirty="0"/>
          </a:p>
        </p:txBody>
      </p:sp>
      <p:sp>
        <p:nvSpPr>
          <p:cNvPr id="3" name="Slide Number Placeholder 2"/>
          <p:cNvSpPr>
            <a:spLocks noGrp="1"/>
          </p:cNvSpPr>
          <p:nvPr>
            <p:ph type="sldNum" sz="quarter" idx="12"/>
          </p:nvPr>
        </p:nvSpPr>
        <p:spPr/>
        <p:txBody>
          <a:bodyPr/>
          <a:lstStyle/>
          <a:p>
            <a:fld id="{343FB90C-9476-0148-8693-AD9B84214A52}" type="slidenum">
              <a:rPr lang="en-US" smtClean="0"/>
              <a:pPr/>
              <a:t>14</a:t>
            </a:fld>
            <a:endParaRPr lang="en-US"/>
          </a:p>
        </p:txBody>
      </p:sp>
      <p:pic>
        <p:nvPicPr>
          <p:cNvPr id="4" name="Picture 3" descr="mission_phases_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90" y="1098116"/>
            <a:ext cx="6959780" cy="3356161"/>
          </a:xfrm>
          <a:prstGeom prst="rect">
            <a:avLst/>
          </a:prstGeom>
        </p:spPr>
      </p:pic>
      <p:pic>
        <p:nvPicPr>
          <p:cNvPr id="5" name="Picture 4" descr="MMS_viisi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5536" y="3960768"/>
            <a:ext cx="4356484" cy="2897232"/>
          </a:xfrm>
          <a:prstGeom prst="rect">
            <a:avLst/>
          </a:prstGeom>
        </p:spPr>
      </p:pic>
      <p:pic>
        <p:nvPicPr>
          <p:cNvPr id="6" name="Picture 5" descr="MMS_coverphot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32" y="4712310"/>
            <a:ext cx="4441515" cy="1644039"/>
          </a:xfrm>
          <a:prstGeom prst="rect">
            <a:avLst/>
          </a:prstGeom>
        </p:spPr>
      </p:pic>
      <p:pic>
        <p:nvPicPr>
          <p:cNvPr id="7" name="Picture 6" descr="MMS_stick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8498" y="1225652"/>
            <a:ext cx="1683522" cy="1683522"/>
          </a:xfrm>
          <a:prstGeom prst="rect">
            <a:avLst/>
          </a:prstGeom>
        </p:spPr>
      </p:pic>
    </p:spTree>
    <p:extLst>
      <p:ext uri="{BB962C8B-B14F-4D97-AF65-F5344CB8AC3E}">
        <p14:creationId xmlns:p14="http://schemas.microsoft.com/office/powerpoint/2010/main" val="19711708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Helvetica"/>
                <a:cs typeface="Helvetica"/>
              </a:rPr>
              <a:t>Other types of orbits</a:t>
            </a:r>
            <a:endParaRPr lang="en-US" dirty="0">
              <a:latin typeface="Helvetica"/>
              <a:cs typeface="Helvetica"/>
            </a:endParaRPr>
          </a:p>
        </p:txBody>
      </p:sp>
      <p:sp>
        <p:nvSpPr>
          <p:cNvPr id="3" name="Slide Number Placeholder 2"/>
          <p:cNvSpPr>
            <a:spLocks noGrp="1"/>
          </p:cNvSpPr>
          <p:nvPr>
            <p:ph type="sldNum" sz="quarter" idx="12"/>
          </p:nvPr>
        </p:nvSpPr>
        <p:spPr/>
        <p:txBody>
          <a:bodyPr/>
          <a:lstStyle/>
          <a:p>
            <a:fld id="{343FB90C-9476-0148-8693-AD9B84214A52}" type="slidenum">
              <a:rPr lang="en-US" smtClean="0">
                <a:latin typeface="Helvetica"/>
                <a:cs typeface="Helvetica"/>
              </a:rPr>
              <a:pPr/>
              <a:t>15</a:t>
            </a:fld>
            <a:endParaRPr lang="en-US">
              <a:latin typeface="Helvetica"/>
              <a:cs typeface="Helvetica"/>
            </a:endParaRPr>
          </a:p>
        </p:txBody>
      </p:sp>
      <p:sp>
        <p:nvSpPr>
          <p:cNvPr id="6" name="TextBox 5"/>
          <p:cNvSpPr txBox="1"/>
          <p:nvPr/>
        </p:nvSpPr>
        <p:spPr>
          <a:xfrm>
            <a:off x="680378" y="1417638"/>
            <a:ext cx="4701001" cy="2031325"/>
          </a:xfrm>
          <a:prstGeom prst="rect">
            <a:avLst/>
          </a:prstGeom>
          <a:noFill/>
        </p:spPr>
        <p:txBody>
          <a:bodyPr wrap="none" rtlCol="0">
            <a:spAutoFit/>
          </a:bodyPr>
          <a:lstStyle/>
          <a:p>
            <a:r>
              <a:rPr lang="en-US" b="1" dirty="0" smtClean="0">
                <a:latin typeface="Helvetica"/>
                <a:cs typeface="Helvetica"/>
                <a:hlinkClick r:id="rId2" tooltip="Heliocentric orbit"/>
              </a:rPr>
              <a:t>Heliocentric orbit</a:t>
            </a:r>
            <a:r>
              <a:rPr lang="en-US" dirty="0" smtClean="0">
                <a:latin typeface="Helvetica"/>
                <a:cs typeface="Helvetica"/>
              </a:rPr>
              <a:t>: An orbit around the Sun.</a:t>
            </a:r>
          </a:p>
          <a:p>
            <a:endParaRPr lang="en-US" dirty="0" smtClean="0">
              <a:latin typeface="Helvetica"/>
              <a:cs typeface="Helvetica"/>
            </a:endParaRPr>
          </a:p>
          <a:p>
            <a:r>
              <a:rPr lang="en-US" dirty="0" smtClean="0">
                <a:latin typeface="Helvetica"/>
                <a:cs typeface="Helvetica"/>
              </a:rPr>
              <a:t>STEREO A and STEREO B</a:t>
            </a:r>
          </a:p>
          <a:p>
            <a:endParaRPr lang="en-US" dirty="0" smtClean="0">
              <a:latin typeface="Helvetica"/>
              <a:cs typeface="Helvetica"/>
            </a:endParaRPr>
          </a:p>
          <a:p>
            <a:r>
              <a:rPr lang="en-US" dirty="0" smtClean="0">
                <a:latin typeface="Helvetica"/>
                <a:cs typeface="Helvetica"/>
              </a:rPr>
              <a:t>Interplanetary space</a:t>
            </a:r>
          </a:p>
          <a:p>
            <a:endParaRPr lang="en-US" dirty="0" smtClean="0">
              <a:latin typeface="Helvetica"/>
              <a:cs typeface="Helvetica"/>
            </a:endParaRPr>
          </a:p>
          <a:p>
            <a:r>
              <a:rPr lang="en-US" dirty="0" smtClean="0">
                <a:latin typeface="Helvetica"/>
                <a:cs typeface="Helvetica"/>
              </a:rPr>
              <a:t>At different planets</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Orbit/Mission Design</a:t>
            </a:r>
            <a:endParaRPr lang="en-US" dirty="0">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hlinkClick r:id="rId2"/>
              </a:rPr>
              <a:t>New Horizon to Pluto</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16</a:t>
            </a:fld>
            <a:endParaRPr lang="en-US">
              <a:latin typeface="Helvetica"/>
              <a:cs typeface="Helvetica"/>
            </a:endParaRPr>
          </a:p>
        </p:txBody>
      </p:sp>
      <p:sp>
        <p:nvSpPr>
          <p:cNvPr id="6" name="TextBox 5"/>
          <p:cNvSpPr txBox="1"/>
          <p:nvPr/>
        </p:nvSpPr>
        <p:spPr>
          <a:xfrm>
            <a:off x="815671" y="3646657"/>
            <a:ext cx="4896105" cy="369332"/>
          </a:xfrm>
          <a:prstGeom prst="rect">
            <a:avLst/>
          </a:prstGeom>
          <a:noFill/>
        </p:spPr>
        <p:txBody>
          <a:bodyPr wrap="none" rtlCol="0">
            <a:spAutoFit/>
          </a:bodyPr>
          <a:lstStyle/>
          <a:p>
            <a:r>
              <a:rPr lang="en-US" dirty="0" smtClean="0">
                <a:latin typeface="Helvetica"/>
                <a:cs typeface="Helvetica"/>
              </a:rPr>
              <a:t>http://www.jhu.edu/jhumag/1105web/pluto.html</a:t>
            </a:r>
            <a:endParaRPr lang="en-US" dirty="0">
              <a:latin typeface="Helvetica"/>
              <a:cs typeface="Helvetica"/>
            </a:endParaRPr>
          </a:p>
        </p:txBody>
      </p:sp>
      <p:sp>
        <p:nvSpPr>
          <p:cNvPr id="7" name="TextBox 6"/>
          <p:cNvSpPr txBox="1"/>
          <p:nvPr/>
        </p:nvSpPr>
        <p:spPr>
          <a:xfrm>
            <a:off x="604355" y="4297945"/>
            <a:ext cx="5475890" cy="369332"/>
          </a:xfrm>
          <a:prstGeom prst="rect">
            <a:avLst/>
          </a:prstGeom>
          <a:noFill/>
        </p:spPr>
        <p:txBody>
          <a:bodyPr wrap="none" rtlCol="0">
            <a:spAutoFit/>
          </a:bodyPr>
          <a:lstStyle/>
          <a:p>
            <a:r>
              <a:rPr lang="en-US" dirty="0" smtClean="0">
                <a:latin typeface="Helvetica"/>
                <a:cs typeface="Helvetica"/>
              </a:rPr>
              <a:t>Dr. </a:t>
            </a:r>
            <a:r>
              <a:rPr lang="en-US" dirty="0" err="1" smtClean="0">
                <a:latin typeface="Helvetica"/>
                <a:cs typeface="Helvetica"/>
              </a:rPr>
              <a:t>Yanping</a:t>
            </a:r>
            <a:r>
              <a:rPr lang="en-US" dirty="0" smtClean="0">
                <a:latin typeface="Helvetica"/>
                <a:cs typeface="Helvetica"/>
              </a:rPr>
              <a:t> </a:t>
            </a:r>
            <a:r>
              <a:rPr lang="en-US" dirty="0" err="1" smtClean="0">
                <a:latin typeface="Helvetica"/>
                <a:cs typeface="Helvetica"/>
              </a:rPr>
              <a:t>Guo</a:t>
            </a:r>
            <a:r>
              <a:rPr lang="en-US" dirty="0" smtClean="0">
                <a:latin typeface="Helvetica"/>
                <a:cs typeface="Helvetica"/>
              </a:rPr>
              <a:t>, a mission design specialist at APL</a:t>
            </a:r>
            <a:endParaRPr lang="en-US" dirty="0">
              <a:latin typeface="Helvetica"/>
              <a:cs typeface="Helvetica"/>
            </a:endParaRPr>
          </a:p>
        </p:txBody>
      </p:sp>
      <p:sp>
        <p:nvSpPr>
          <p:cNvPr id="8" name="TextBox 7"/>
          <p:cNvSpPr txBox="1"/>
          <p:nvPr/>
        </p:nvSpPr>
        <p:spPr>
          <a:xfrm>
            <a:off x="1280779" y="4839053"/>
            <a:ext cx="3713314" cy="369332"/>
          </a:xfrm>
          <a:prstGeom prst="rect">
            <a:avLst/>
          </a:prstGeom>
          <a:noFill/>
        </p:spPr>
        <p:txBody>
          <a:bodyPr wrap="none" rtlCol="0">
            <a:spAutoFit/>
          </a:bodyPr>
          <a:lstStyle/>
          <a:p>
            <a:r>
              <a:rPr lang="en-US" dirty="0" smtClean="0">
                <a:latin typeface="Helvetica"/>
                <a:cs typeface="Helvetica"/>
              </a:rPr>
              <a:t>Reduce the journey by three years</a:t>
            </a:r>
            <a:endParaRPr lang="en-US" dirty="0">
              <a:latin typeface="Helvetica"/>
              <a:cs typeface="Helvetica"/>
            </a:endParaRPr>
          </a:p>
        </p:txBody>
      </p:sp>
      <p:sp>
        <p:nvSpPr>
          <p:cNvPr id="5" name="Rectangle 4"/>
          <p:cNvSpPr/>
          <p:nvPr/>
        </p:nvSpPr>
        <p:spPr>
          <a:xfrm>
            <a:off x="4114800" y="2607234"/>
            <a:ext cx="4572000" cy="646331"/>
          </a:xfrm>
          <a:prstGeom prst="rect">
            <a:avLst/>
          </a:prstGeom>
          <a:solidFill>
            <a:srgbClr val="FF0000"/>
          </a:solidFill>
        </p:spPr>
        <p:txBody>
          <a:bodyPr>
            <a:spAutoFit/>
          </a:bodyPr>
          <a:lstStyle/>
          <a:p>
            <a:pPr algn="ctr"/>
            <a:r>
              <a:rPr lang="en-US" b="1" dirty="0" smtClean="0">
                <a:solidFill>
                  <a:schemeClr val="bg1"/>
                </a:solidFill>
              </a:rPr>
              <a:t>Closest approach to Pluto: 7</a:t>
            </a:r>
            <a:r>
              <a:rPr lang="en-US" b="1" dirty="0">
                <a:solidFill>
                  <a:schemeClr val="bg1"/>
                </a:solidFill>
              </a:rPr>
              <a:t>:49:57 a.m. EDT (11:49:57 UTC) on July 14, 2015</a:t>
            </a:r>
          </a:p>
        </p:txBody>
      </p:sp>
      <p:sp>
        <p:nvSpPr>
          <p:cNvPr id="9" name="TextBox 8"/>
          <p:cNvSpPr txBox="1"/>
          <p:nvPr/>
        </p:nvSpPr>
        <p:spPr>
          <a:xfrm>
            <a:off x="1280779" y="5752353"/>
            <a:ext cx="6599621" cy="646331"/>
          </a:xfrm>
          <a:prstGeom prst="rect">
            <a:avLst/>
          </a:prstGeom>
          <a:noFill/>
        </p:spPr>
        <p:txBody>
          <a:bodyPr wrap="none" rtlCol="0">
            <a:spAutoFit/>
          </a:bodyPr>
          <a:lstStyle/>
          <a:p>
            <a:r>
              <a:rPr lang="en-US" dirty="0" smtClean="0"/>
              <a:t>For more information about New Horizon</a:t>
            </a:r>
          </a:p>
          <a:p>
            <a:r>
              <a:rPr lang="en-US" dirty="0" smtClean="0"/>
              <a:t>http</a:t>
            </a:r>
            <a:r>
              <a:rPr lang="en-US" dirty="0"/>
              <a:t>://</a:t>
            </a:r>
            <a:r>
              <a:rPr lang="en-US" dirty="0" err="1"/>
              <a:t>www.nasa.gov</a:t>
            </a:r>
            <a:r>
              <a:rPr lang="en-US" dirty="0"/>
              <a:t>/</a:t>
            </a:r>
            <a:r>
              <a:rPr lang="en-US" dirty="0" err="1"/>
              <a:t>mission_pages</a:t>
            </a:r>
            <a:r>
              <a:rPr lang="en-US" dirty="0"/>
              <a:t>/</a:t>
            </a:r>
            <a:r>
              <a:rPr lang="en-US" dirty="0" err="1"/>
              <a:t>newhorizons</a:t>
            </a:r>
            <a:r>
              <a:rPr lang="en-US" dirty="0"/>
              <a:t>/main/</a:t>
            </a:r>
            <a:r>
              <a:rPr lang="en-US" dirty="0" err="1"/>
              <a:t>index.html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486" y="136753"/>
            <a:ext cx="7554685" cy="774024"/>
          </a:xfrm>
        </p:spPr>
        <p:txBody>
          <a:bodyPr>
            <a:noAutofit/>
          </a:bodyPr>
          <a:lstStyle/>
          <a:p>
            <a:r>
              <a:rPr lang="en-US" sz="2400" dirty="0" smtClean="0"/>
              <a:t>Importance &amp; Our Increasing </a:t>
            </a:r>
            <a:r>
              <a:rPr lang="en-US" sz="2400" dirty="0"/>
              <a:t>Reliance </a:t>
            </a:r>
            <a:r>
              <a:rPr lang="en-US" sz="2400" dirty="0" smtClean="0"/>
              <a:t>on Space </a:t>
            </a:r>
            <a:r>
              <a:rPr lang="en-US" sz="2400" dirty="0"/>
              <a:t>Systems</a:t>
            </a:r>
          </a:p>
        </p:txBody>
      </p:sp>
      <p:sp>
        <p:nvSpPr>
          <p:cNvPr id="3" name="Content Placeholder 2"/>
          <p:cNvSpPr>
            <a:spLocks noGrp="1"/>
          </p:cNvSpPr>
          <p:nvPr>
            <p:ph idx="1"/>
          </p:nvPr>
        </p:nvSpPr>
        <p:spPr>
          <a:xfrm>
            <a:off x="392176" y="1142897"/>
            <a:ext cx="4230623" cy="3871075"/>
          </a:xfrm>
        </p:spPr>
        <p:txBody>
          <a:bodyPr>
            <a:normAutofit/>
          </a:bodyPr>
          <a:lstStyle/>
          <a:p>
            <a:pPr>
              <a:lnSpc>
                <a:spcPct val="90000"/>
              </a:lnSpc>
            </a:pPr>
            <a:r>
              <a:rPr lang="en-US" sz="2000" dirty="0"/>
              <a:t>Scientific Research</a:t>
            </a:r>
          </a:p>
          <a:p>
            <a:pPr lvl="1">
              <a:lnSpc>
                <a:spcPct val="90000"/>
              </a:lnSpc>
            </a:pPr>
            <a:r>
              <a:rPr lang="en-US" sz="1800" dirty="0"/>
              <a:t>Space science</a:t>
            </a:r>
          </a:p>
          <a:p>
            <a:pPr lvl="1">
              <a:lnSpc>
                <a:spcPct val="90000"/>
              </a:lnSpc>
            </a:pPr>
            <a:r>
              <a:rPr lang="en-US" sz="1800" dirty="0"/>
              <a:t>Earth science</a:t>
            </a:r>
          </a:p>
          <a:p>
            <a:pPr lvl="1">
              <a:lnSpc>
                <a:spcPct val="90000"/>
              </a:lnSpc>
            </a:pPr>
            <a:r>
              <a:rPr lang="en-US" sz="1800" dirty="0"/>
              <a:t>Human exploration of space</a:t>
            </a:r>
          </a:p>
          <a:p>
            <a:pPr lvl="1">
              <a:lnSpc>
                <a:spcPct val="90000"/>
              </a:lnSpc>
            </a:pPr>
            <a:r>
              <a:rPr lang="en-US" sz="1800" dirty="0"/>
              <a:t>Aeronautics and space transportation</a:t>
            </a:r>
          </a:p>
          <a:p>
            <a:pPr>
              <a:lnSpc>
                <a:spcPct val="90000"/>
              </a:lnSpc>
            </a:pPr>
            <a:r>
              <a:rPr lang="en-US" sz="2000" dirty="0"/>
              <a:t>Navigation</a:t>
            </a:r>
          </a:p>
          <a:p>
            <a:pPr>
              <a:lnSpc>
                <a:spcPct val="90000"/>
              </a:lnSpc>
            </a:pPr>
            <a:r>
              <a:rPr lang="en-US" sz="2000" dirty="0"/>
              <a:t>Telecommunications</a:t>
            </a:r>
          </a:p>
          <a:p>
            <a:pPr>
              <a:lnSpc>
                <a:spcPct val="90000"/>
              </a:lnSpc>
            </a:pPr>
            <a:r>
              <a:rPr lang="en-US" sz="2000" dirty="0"/>
              <a:t>Defense</a:t>
            </a:r>
          </a:p>
          <a:p>
            <a:pPr>
              <a:lnSpc>
                <a:spcPct val="90000"/>
              </a:lnSpc>
            </a:pPr>
            <a:r>
              <a:rPr lang="en-US" sz="2000" dirty="0"/>
              <a:t>Space </a:t>
            </a:r>
            <a:r>
              <a:rPr lang="en-US" sz="2000" dirty="0" smtClean="0"/>
              <a:t>environment monitoring</a:t>
            </a:r>
            <a:endParaRPr lang="en-US" sz="2000" dirty="0"/>
          </a:p>
          <a:p>
            <a:pPr>
              <a:lnSpc>
                <a:spcPct val="90000"/>
              </a:lnSpc>
            </a:pPr>
            <a:r>
              <a:rPr lang="en-US" sz="2000" dirty="0"/>
              <a:t>Terrestrial </a:t>
            </a:r>
            <a:r>
              <a:rPr lang="en-US" sz="2000" dirty="0" smtClean="0"/>
              <a:t>weather </a:t>
            </a:r>
            <a:r>
              <a:rPr lang="en-US" sz="2000" dirty="0"/>
              <a:t>m</a:t>
            </a:r>
            <a:r>
              <a:rPr lang="en-US" sz="2000" dirty="0" smtClean="0"/>
              <a:t>onitoring</a:t>
            </a:r>
            <a:endParaRPr lang="en-US" sz="2000" dirty="0"/>
          </a:p>
        </p:txBody>
      </p:sp>
      <p:grpSp>
        <p:nvGrpSpPr>
          <p:cNvPr id="6" name="Group 4"/>
          <p:cNvGrpSpPr>
            <a:grpSpLocks/>
          </p:cNvGrpSpPr>
          <p:nvPr/>
        </p:nvGrpSpPr>
        <p:grpSpPr bwMode="auto">
          <a:xfrm>
            <a:off x="2590800" y="1048662"/>
            <a:ext cx="6019800" cy="5224463"/>
            <a:chOff x="1632" y="816"/>
            <a:chExt cx="3792" cy="3291"/>
          </a:xfrm>
        </p:grpSpPr>
        <p:pic>
          <p:nvPicPr>
            <p:cNvPr id="7" name="Picture 5" descr="C:\Janet\lws\manspace2xsmall.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1296"/>
              <a:ext cx="824" cy="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Janet\lws\gpsnav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4" y="3168"/>
              <a:ext cx="1200" cy="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C:\Janet\lws\satellite2.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2" y="1824"/>
              <a:ext cx="84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C:\Janet\lws\ozone.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0" y="2208"/>
              <a:ext cx="1536" cy="8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0" descr=" terra.gif                                                      00000421 STAAC #14                      B0D0197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32" y="3168"/>
              <a:ext cx="1104"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E:\radio_waves_paths.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4" y="3168"/>
              <a:ext cx="1412"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E:\cospar\earth_obj.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08" y="816"/>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E:\cospar\transport_obj.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44" y="960"/>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6" descr="The_Sun-Earth_connection.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857" y="4782412"/>
            <a:ext cx="1857829" cy="1458963"/>
          </a:xfrm>
          <a:prstGeom prst="rect">
            <a:avLst/>
          </a:prstGeom>
        </p:spPr>
      </p:pic>
      <p:sp>
        <p:nvSpPr>
          <p:cNvPr id="19" name="TextBox 18"/>
          <p:cNvSpPr txBox="1"/>
          <p:nvPr/>
        </p:nvSpPr>
        <p:spPr>
          <a:xfrm>
            <a:off x="616857" y="6364514"/>
            <a:ext cx="1504739" cy="276999"/>
          </a:xfrm>
          <a:prstGeom prst="rect">
            <a:avLst/>
          </a:prstGeom>
          <a:noFill/>
        </p:spPr>
        <p:txBody>
          <a:bodyPr wrap="none" rtlCol="0">
            <a:spAutoFit/>
          </a:bodyPr>
          <a:lstStyle/>
          <a:p>
            <a:r>
              <a:rPr lang="en-US" sz="1200" dirty="0" smtClean="0"/>
              <a:t>Courtesy: J. A. </a:t>
            </a:r>
            <a:r>
              <a:rPr lang="en-US" sz="1200" dirty="0" err="1" smtClean="0"/>
              <a:t>Pellish</a:t>
            </a:r>
            <a:endParaRPr lang="en-US" sz="1200" dirty="0"/>
          </a:p>
        </p:txBody>
      </p:sp>
    </p:spTree>
    <p:extLst>
      <p:ext uri="{BB962C8B-B14F-4D97-AF65-F5344CB8AC3E}">
        <p14:creationId xmlns:p14="http://schemas.microsoft.com/office/powerpoint/2010/main" val="38457556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718" y="1395412"/>
            <a:ext cx="7772400" cy="1470025"/>
          </a:xfrm>
        </p:spPr>
        <p:txBody>
          <a:bodyPr/>
          <a:lstStyle/>
          <a:p>
            <a:r>
              <a:rPr lang="en-US" sz="3600" b="1" dirty="0" smtClean="0">
                <a:solidFill>
                  <a:srgbClr val="660066"/>
                </a:solidFill>
                <a:latin typeface="Helvetica"/>
                <a:cs typeface="Helvetica"/>
              </a:rPr>
              <a:t>Space Weather impacts on spacecraft operation</a:t>
            </a:r>
            <a:endParaRPr lang="en-US" sz="3600" b="1" dirty="0">
              <a:solidFill>
                <a:schemeClr val="bg2">
                  <a:lumMod val="50000"/>
                </a:schemeClr>
              </a:solidFill>
              <a:latin typeface="Helvetica"/>
              <a:cs typeface="Helvetica"/>
            </a:endParaRPr>
          </a:p>
        </p:txBody>
      </p:sp>
      <p:sp>
        <p:nvSpPr>
          <p:cNvPr id="6" name="Slide Number Placeholder 5"/>
          <p:cNvSpPr>
            <a:spLocks noGrp="1"/>
          </p:cNvSpPr>
          <p:nvPr>
            <p:ph type="sldNum" sz="quarter" idx="12"/>
          </p:nvPr>
        </p:nvSpPr>
        <p:spPr/>
        <p:txBody>
          <a:bodyPr/>
          <a:lstStyle/>
          <a:p>
            <a:fld id="{343FB90C-9476-0148-8693-AD9B84214A52}" type="slidenum">
              <a:rPr lang="en-US" smtClean="0"/>
              <a:pPr/>
              <a:t>18</a:t>
            </a:fld>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714500" y="155120"/>
            <a:ext cx="5372100" cy="591078"/>
          </a:xfrm>
        </p:spPr>
        <p:txBody>
          <a:bodyPr>
            <a:normAutofit fontScale="90000"/>
          </a:bodyPr>
          <a:lstStyle/>
          <a:p>
            <a:r>
              <a:rPr lang="en-US" sz="2800" dirty="0" smtClean="0">
                <a:latin typeface="Helvetica"/>
                <a:cs typeface="Helvetica"/>
              </a:rPr>
              <a:t>Space Environment Model Use in Mission Life Cycle</a:t>
            </a:r>
          </a:p>
        </p:txBody>
      </p:sp>
      <p:grpSp>
        <p:nvGrpSpPr>
          <p:cNvPr id="2" name="Group 13"/>
          <p:cNvGrpSpPr>
            <a:grpSpLocks/>
          </p:cNvGrpSpPr>
          <p:nvPr/>
        </p:nvGrpSpPr>
        <p:grpSpPr bwMode="auto">
          <a:xfrm>
            <a:off x="533400" y="1752600"/>
            <a:ext cx="7094538" cy="4460875"/>
            <a:chOff x="720" y="1152"/>
            <a:chExt cx="4469" cy="2810"/>
          </a:xfrm>
        </p:grpSpPr>
        <p:sp>
          <p:nvSpPr>
            <p:cNvPr id="12293" name="Text Box 3"/>
            <p:cNvSpPr txBox="1">
              <a:spLocks noChangeArrowheads="1"/>
            </p:cNvSpPr>
            <p:nvPr/>
          </p:nvSpPr>
          <p:spPr bwMode="auto">
            <a:xfrm>
              <a:off x="1287" y="1152"/>
              <a:ext cx="1841" cy="2133"/>
            </a:xfrm>
            <a:prstGeom prst="rect">
              <a:avLst/>
            </a:prstGeom>
            <a:noFill/>
            <a:ln w="12700">
              <a:noFill/>
              <a:miter lim="800000"/>
              <a:headEnd/>
              <a:tailEnd/>
            </a:ln>
          </p:spPr>
          <p:txBody>
            <a:bodyPr wrap="none">
              <a:spAutoFit/>
            </a:bodyPr>
            <a:lstStyle/>
            <a:p>
              <a:pPr>
                <a:lnSpc>
                  <a:spcPct val="150000"/>
                </a:lnSpc>
              </a:pPr>
              <a:r>
                <a:rPr lang="en-US" sz="2400">
                  <a:latin typeface="Helvetica"/>
                  <a:cs typeface="Helvetica"/>
                </a:rPr>
                <a:t>Mission Concept</a:t>
              </a:r>
            </a:p>
            <a:p>
              <a:pPr>
                <a:lnSpc>
                  <a:spcPct val="150000"/>
                </a:lnSpc>
              </a:pPr>
              <a:r>
                <a:rPr lang="en-US" sz="2400">
                  <a:latin typeface="Helvetica"/>
                  <a:cs typeface="Helvetica"/>
                </a:rPr>
                <a:t>Mission Planning</a:t>
              </a:r>
            </a:p>
            <a:p>
              <a:pPr>
                <a:lnSpc>
                  <a:spcPct val="150000"/>
                </a:lnSpc>
              </a:pPr>
              <a:r>
                <a:rPr lang="en-US" sz="2400">
                  <a:latin typeface="Helvetica"/>
                  <a:cs typeface="Helvetica"/>
                </a:rPr>
                <a:t>Design</a:t>
              </a:r>
            </a:p>
            <a:p>
              <a:pPr>
                <a:lnSpc>
                  <a:spcPct val="150000"/>
                </a:lnSpc>
              </a:pPr>
              <a:r>
                <a:rPr lang="en-US" sz="2400">
                  <a:latin typeface="Helvetica"/>
                  <a:cs typeface="Helvetica"/>
                </a:rPr>
                <a:t>Launch</a:t>
              </a:r>
            </a:p>
            <a:p>
              <a:pPr>
                <a:lnSpc>
                  <a:spcPct val="150000"/>
                </a:lnSpc>
              </a:pPr>
              <a:r>
                <a:rPr lang="en-US" sz="2400">
                  <a:latin typeface="Helvetica"/>
                  <a:cs typeface="Helvetica"/>
                </a:rPr>
                <a:t>Operations</a:t>
              </a:r>
            </a:p>
            <a:p>
              <a:pPr>
                <a:lnSpc>
                  <a:spcPct val="150000"/>
                </a:lnSpc>
              </a:pPr>
              <a:r>
                <a:rPr lang="en-US" sz="2400">
                  <a:latin typeface="Helvetica"/>
                  <a:cs typeface="Helvetica"/>
                </a:rPr>
                <a:t>Anomaly Resolution</a:t>
              </a:r>
            </a:p>
          </p:txBody>
        </p:sp>
        <p:sp>
          <p:nvSpPr>
            <p:cNvPr id="12294" name="Text Box 4"/>
            <p:cNvSpPr txBox="1">
              <a:spLocks noChangeArrowheads="1"/>
            </p:cNvSpPr>
            <p:nvPr/>
          </p:nvSpPr>
          <p:spPr bwMode="auto">
            <a:xfrm>
              <a:off x="3490" y="1440"/>
              <a:ext cx="1587" cy="523"/>
            </a:xfrm>
            <a:prstGeom prst="rect">
              <a:avLst/>
            </a:prstGeom>
            <a:solidFill>
              <a:srgbClr val="99CCFF"/>
            </a:solidFill>
            <a:ln w="25400">
              <a:solidFill>
                <a:schemeClr val="tx1"/>
              </a:solidFill>
              <a:miter lim="800000"/>
              <a:headEnd/>
              <a:tailEnd/>
            </a:ln>
          </p:spPr>
          <p:txBody>
            <a:bodyPr wrap="none">
              <a:spAutoFit/>
            </a:bodyPr>
            <a:lstStyle/>
            <a:p>
              <a:r>
                <a:rPr lang="en-US" sz="2800">
                  <a:solidFill>
                    <a:srgbClr val="002086"/>
                  </a:solidFill>
                  <a:latin typeface="Helvetica"/>
                  <a:cs typeface="Helvetica"/>
                </a:rPr>
                <a:t>Space Climate</a:t>
              </a:r>
            </a:p>
            <a:p>
              <a:r>
                <a:rPr lang="en-US" sz="2000">
                  <a:solidFill>
                    <a:srgbClr val="002086"/>
                  </a:solidFill>
                  <a:latin typeface="Helvetica"/>
                  <a:cs typeface="Helvetica"/>
                </a:rPr>
                <a:t>Minimize Risk</a:t>
              </a:r>
            </a:p>
          </p:txBody>
        </p:sp>
        <p:sp>
          <p:nvSpPr>
            <p:cNvPr id="12295" name="Text Box 5"/>
            <p:cNvSpPr txBox="1">
              <a:spLocks noChangeArrowheads="1"/>
            </p:cNvSpPr>
            <p:nvPr/>
          </p:nvSpPr>
          <p:spPr bwMode="auto">
            <a:xfrm>
              <a:off x="3456" y="2304"/>
              <a:ext cx="1733" cy="523"/>
            </a:xfrm>
            <a:prstGeom prst="rect">
              <a:avLst/>
            </a:prstGeom>
            <a:solidFill>
              <a:srgbClr val="FFCC00"/>
            </a:solidFill>
            <a:ln w="25400">
              <a:solidFill>
                <a:schemeClr val="tx1"/>
              </a:solidFill>
              <a:miter lim="800000"/>
              <a:headEnd/>
              <a:tailEnd/>
            </a:ln>
          </p:spPr>
          <p:txBody>
            <a:bodyPr wrap="none">
              <a:spAutoFit/>
            </a:bodyPr>
            <a:lstStyle/>
            <a:p>
              <a:r>
                <a:rPr lang="en-US" sz="2800">
                  <a:solidFill>
                    <a:srgbClr val="002086"/>
                  </a:solidFill>
                  <a:latin typeface="Helvetica"/>
                  <a:cs typeface="Helvetica"/>
                </a:rPr>
                <a:t>Space Weather</a:t>
              </a:r>
            </a:p>
            <a:p>
              <a:r>
                <a:rPr lang="en-US" sz="2000">
                  <a:solidFill>
                    <a:srgbClr val="002086"/>
                  </a:solidFill>
                  <a:latin typeface="Helvetica"/>
                  <a:cs typeface="Helvetica"/>
                </a:rPr>
                <a:t>Manage Residual Risk</a:t>
              </a:r>
            </a:p>
          </p:txBody>
        </p:sp>
        <p:sp>
          <p:nvSpPr>
            <p:cNvPr id="12296" name="Text Box 6"/>
            <p:cNvSpPr txBox="1">
              <a:spLocks noChangeArrowheads="1"/>
            </p:cNvSpPr>
            <p:nvPr/>
          </p:nvSpPr>
          <p:spPr bwMode="auto">
            <a:xfrm>
              <a:off x="4000" y="2976"/>
              <a:ext cx="582" cy="330"/>
            </a:xfrm>
            <a:prstGeom prst="rect">
              <a:avLst/>
            </a:prstGeom>
            <a:solidFill>
              <a:srgbClr val="C0C0C0"/>
            </a:solidFill>
            <a:ln w="25400">
              <a:solidFill>
                <a:schemeClr val="tx1"/>
              </a:solidFill>
              <a:miter lim="800000"/>
              <a:headEnd/>
              <a:tailEnd/>
            </a:ln>
          </p:spPr>
          <p:txBody>
            <a:bodyPr wrap="none">
              <a:spAutoFit/>
            </a:bodyPr>
            <a:lstStyle/>
            <a:p>
              <a:r>
                <a:rPr lang="en-US" sz="2800">
                  <a:solidFill>
                    <a:srgbClr val="002086"/>
                  </a:solidFill>
                  <a:latin typeface="Helvetica"/>
                  <a:cs typeface="Helvetica"/>
                </a:rPr>
                <a:t>Both</a:t>
              </a:r>
            </a:p>
          </p:txBody>
        </p:sp>
        <p:sp>
          <p:nvSpPr>
            <p:cNvPr id="12297" name="AutoShape 7"/>
            <p:cNvSpPr>
              <a:spLocks/>
            </p:cNvSpPr>
            <p:nvPr/>
          </p:nvSpPr>
          <p:spPr bwMode="auto">
            <a:xfrm>
              <a:off x="3024" y="1248"/>
              <a:ext cx="288" cy="960"/>
            </a:xfrm>
            <a:prstGeom prst="rightBrace">
              <a:avLst>
                <a:gd name="adj1" fmla="val 27778"/>
                <a:gd name="adj2" fmla="val 50000"/>
              </a:avLst>
            </a:prstGeom>
            <a:noFill/>
            <a:ln w="25400">
              <a:solidFill>
                <a:schemeClr val="tx2"/>
              </a:solidFill>
              <a:round/>
              <a:headEnd/>
              <a:tailEnd/>
            </a:ln>
          </p:spPr>
          <p:txBody>
            <a:bodyPr wrap="none" anchor="ctr"/>
            <a:lstStyle/>
            <a:p>
              <a:endParaRPr lang="en-US" sz="2000">
                <a:solidFill>
                  <a:schemeClr val="tx2"/>
                </a:solidFill>
                <a:latin typeface="Helvetica"/>
                <a:cs typeface="Helvetica"/>
              </a:endParaRPr>
            </a:p>
          </p:txBody>
        </p:sp>
        <p:sp>
          <p:nvSpPr>
            <p:cNvPr id="12298" name="AutoShape 8"/>
            <p:cNvSpPr>
              <a:spLocks/>
            </p:cNvSpPr>
            <p:nvPr/>
          </p:nvSpPr>
          <p:spPr bwMode="auto">
            <a:xfrm>
              <a:off x="3024" y="2256"/>
              <a:ext cx="288" cy="624"/>
            </a:xfrm>
            <a:prstGeom prst="rightBrace">
              <a:avLst>
                <a:gd name="adj1" fmla="val 18056"/>
                <a:gd name="adj2" fmla="val 50000"/>
              </a:avLst>
            </a:prstGeom>
            <a:noFill/>
            <a:ln w="25400">
              <a:solidFill>
                <a:schemeClr val="tx2"/>
              </a:solidFill>
              <a:round/>
              <a:headEnd/>
              <a:tailEnd/>
            </a:ln>
          </p:spPr>
          <p:txBody>
            <a:bodyPr wrap="none" anchor="ctr"/>
            <a:lstStyle/>
            <a:p>
              <a:endParaRPr lang="en-US">
                <a:latin typeface="Helvetica"/>
                <a:cs typeface="Helvetica"/>
              </a:endParaRPr>
            </a:p>
          </p:txBody>
        </p:sp>
        <p:sp>
          <p:nvSpPr>
            <p:cNvPr id="12299" name="Line 9"/>
            <p:cNvSpPr>
              <a:spLocks noChangeShapeType="1"/>
            </p:cNvSpPr>
            <p:nvPr/>
          </p:nvSpPr>
          <p:spPr bwMode="auto">
            <a:xfrm>
              <a:off x="3312" y="3120"/>
              <a:ext cx="336" cy="0"/>
            </a:xfrm>
            <a:prstGeom prst="line">
              <a:avLst/>
            </a:prstGeom>
            <a:noFill/>
            <a:ln w="25400">
              <a:solidFill>
                <a:schemeClr val="tx2"/>
              </a:solidFill>
              <a:round/>
              <a:headEnd/>
              <a:tailEnd type="triangle" w="med" len="med"/>
            </a:ln>
          </p:spPr>
          <p:txBody>
            <a:bodyPr/>
            <a:lstStyle/>
            <a:p>
              <a:endParaRPr lang="en-US">
                <a:latin typeface="Helvetica"/>
                <a:cs typeface="Helvetica"/>
              </a:endParaRPr>
            </a:p>
          </p:txBody>
        </p:sp>
        <p:sp>
          <p:nvSpPr>
            <p:cNvPr id="12300" name="AutoShape 10"/>
            <p:cNvSpPr>
              <a:spLocks noChangeArrowheads="1"/>
            </p:cNvSpPr>
            <p:nvPr/>
          </p:nvSpPr>
          <p:spPr bwMode="auto">
            <a:xfrm rot="5400000">
              <a:off x="-24" y="1992"/>
              <a:ext cx="1920" cy="432"/>
            </a:xfrm>
            <a:custGeom>
              <a:avLst/>
              <a:gdLst>
                <a:gd name="T0" fmla="*/ 147 w 21600"/>
                <a:gd name="T1" fmla="*/ 0 h 21600"/>
                <a:gd name="T2" fmla="*/ 0 w 21600"/>
                <a:gd name="T3" fmla="*/ 4 h 21600"/>
                <a:gd name="T4" fmla="*/ 147 w 21600"/>
                <a:gd name="T5" fmla="*/ 9 h 21600"/>
                <a:gd name="T6" fmla="*/ 171 w 21600"/>
                <a:gd name="T7" fmla="*/ 4 h 21600"/>
                <a:gd name="T8" fmla="*/ 17694720 60000 65536"/>
                <a:gd name="T9" fmla="*/ 11796480 60000 65536"/>
                <a:gd name="T10" fmla="*/ 5898240 60000 65536"/>
                <a:gd name="T11" fmla="*/ 0 60000 65536"/>
                <a:gd name="T12" fmla="*/ 3375 w 21600"/>
                <a:gd name="T13" fmla="*/ 6300 h 21600"/>
                <a:gd name="T14" fmla="*/ 20351 w 21600"/>
                <a:gd name="T15" fmla="*/ 15300 h 21600"/>
              </a:gdLst>
              <a:ahLst/>
              <a:cxnLst>
                <a:cxn ang="T8">
                  <a:pos x="T0" y="T1"/>
                </a:cxn>
                <a:cxn ang="T9">
                  <a:pos x="T2" y="T3"/>
                </a:cxn>
                <a:cxn ang="T10">
                  <a:pos x="T4" y="T5"/>
                </a:cxn>
                <a:cxn ang="T11">
                  <a:pos x="T6" y="T7"/>
                </a:cxn>
              </a:cxnLst>
              <a:rect l="T12" t="T13" r="T14" b="T15"/>
              <a:pathLst>
                <a:path w="21600" h="21600">
                  <a:moveTo>
                    <a:pt x="18608" y="0"/>
                  </a:moveTo>
                  <a:lnTo>
                    <a:pt x="18608" y="6300"/>
                  </a:lnTo>
                  <a:lnTo>
                    <a:pt x="3375" y="6300"/>
                  </a:lnTo>
                  <a:lnTo>
                    <a:pt x="3375" y="15300"/>
                  </a:lnTo>
                  <a:lnTo>
                    <a:pt x="18608" y="15300"/>
                  </a:lnTo>
                  <a:lnTo>
                    <a:pt x="18608" y="21600"/>
                  </a:lnTo>
                  <a:lnTo>
                    <a:pt x="21600" y="10800"/>
                  </a:lnTo>
                  <a:close/>
                </a:path>
                <a:path w="21600" h="21600">
                  <a:moveTo>
                    <a:pt x="1350" y="6300"/>
                  </a:moveTo>
                  <a:lnTo>
                    <a:pt x="1350" y="15300"/>
                  </a:lnTo>
                  <a:lnTo>
                    <a:pt x="2700" y="15300"/>
                  </a:lnTo>
                  <a:lnTo>
                    <a:pt x="2700" y="6300"/>
                  </a:lnTo>
                  <a:close/>
                </a:path>
                <a:path w="21600" h="21600">
                  <a:moveTo>
                    <a:pt x="0" y="6300"/>
                  </a:moveTo>
                  <a:lnTo>
                    <a:pt x="0" y="15300"/>
                  </a:lnTo>
                  <a:lnTo>
                    <a:pt x="675" y="15300"/>
                  </a:lnTo>
                  <a:lnTo>
                    <a:pt x="675" y="6300"/>
                  </a:lnTo>
                  <a:close/>
                </a:path>
              </a:pathLst>
            </a:custGeom>
            <a:gradFill rotWithShape="0">
              <a:gsLst>
                <a:gs pos="0">
                  <a:schemeClr val="tx1"/>
                </a:gs>
                <a:gs pos="100000">
                  <a:schemeClr val="tx2"/>
                </a:gs>
              </a:gsLst>
              <a:lin ang="5400000" scaled="1"/>
            </a:gradFill>
            <a:ln w="12700">
              <a:solidFill>
                <a:schemeClr val="tx1"/>
              </a:solidFill>
              <a:miter lim="800000"/>
              <a:headEnd/>
              <a:tailEnd/>
            </a:ln>
          </p:spPr>
          <p:txBody>
            <a:bodyPr wrap="none" anchor="ctr"/>
            <a:lstStyle/>
            <a:p>
              <a:endParaRPr lang="en-US">
                <a:latin typeface="Helvetica"/>
                <a:cs typeface="Helvetica"/>
              </a:endParaRPr>
            </a:p>
          </p:txBody>
        </p:sp>
        <p:sp>
          <p:nvSpPr>
            <p:cNvPr id="12301" name="Text Box 11"/>
            <p:cNvSpPr txBox="1">
              <a:spLocks noChangeArrowheads="1"/>
            </p:cNvSpPr>
            <p:nvPr/>
          </p:nvSpPr>
          <p:spPr bwMode="auto">
            <a:xfrm>
              <a:off x="3593" y="3264"/>
              <a:ext cx="1399" cy="698"/>
            </a:xfrm>
            <a:prstGeom prst="rect">
              <a:avLst/>
            </a:prstGeom>
            <a:noFill/>
            <a:ln w="12700">
              <a:noFill/>
              <a:miter lim="800000"/>
              <a:headEnd/>
              <a:tailEnd/>
            </a:ln>
          </p:spPr>
          <p:txBody>
            <a:bodyPr wrap="none">
              <a:spAutoFit/>
            </a:bodyPr>
            <a:lstStyle/>
            <a:p>
              <a:r>
                <a:rPr lang="en-US">
                  <a:solidFill>
                    <a:schemeClr val="tx2"/>
                  </a:solidFill>
                  <a:latin typeface="Helvetica"/>
                  <a:cs typeface="Helvetica"/>
                </a:rPr>
                <a:t>+</a:t>
              </a:r>
            </a:p>
            <a:p>
              <a:r>
                <a:rPr lang="en-US" sz="2400">
                  <a:solidFill>
                    <a:schemeClr val="tx2"/>
                  </a:solidFill>
                  <a:latin typeface="Helvetica"/>
                  <a:cs typeface="Helvetica"/>
                </a:rPr>
                <a:t>in situ</a:t>
              </a:r>
            </a:p>
            <a:p>
              <a:r>
                <a:rPr lang="en-US" sz="2400">
                  <a:solidFill>
                    <a:schemeClr val="tx2"/>
                  </a:solidFill>
                  <a:latin typeface="Helvetica"/>
                  <a:cs typeface="Helvetica"/>
                </a:rPr>
                <a:t>measurements</a:t>
              </a:r>
            </a:p>
          </p:txBody>
        </p:sp>
      </p:grpSp>
      <p:sp>
        <p:nvSpPr>
          <p:cNvPr id="14" name="Slide Number Placeholder 3"/>
          <p:cNvSpPr>
            <a:spLocks noGrp="1"/>
          </p:cNvSpPr>
          <p:nvPr>
            <p:ph type="sldNum" sz="quarter" idx="10"/>
          </p:nvPr>
        </p:nvSpPr>
        <p:spPr>
          <a:xfrm>
            <a:off x="7086600" y="6553200"/>
            <a:ext cx="1905000" cy="203200"/>
          </a:xfrm>
          <a:noFill/>
        </p:spPr>
        <p:txBody>
          <a:bodyPr/>
          <a:lstStyle/>
          <a:p>
            <a:fld id="{1390FF83-615A-432B-98F7-DC00D361E064}" type="slidenum">
              <a:rPr lang="en-US" smtClean="0">
                <a:latin typeface="Helvetica"/>
                <a:cs typeface="Helvetica"/>
              </a:rPr>
              <a:pPr/>
              <a:t>19</a:t>
            </a:fld>
            <a:endParaRPr lang="en-US" smtClean="0">
              <a:latin typeface="Helvetica"/>
              <a:cs typeface="Helvetica"/>
            </a:endParaRPr>
          </a:p>
        </p:txBody>
      </p:sp>
      <p:cxnSp>
        <p:nvCxnSpPr>
          <p:cNvPr id="16" name="Straight Arrow Connector 15"/>
          <p:cNvCxnSpPr/>
          <p:nvPr/>
        </p:nvCxnSpPr>
        <p:spPr>
          <a:xfrm rot="10800000" flipV="1">
            <a:off x="7627524" y="3798975"/>
            <a:ext cx="888545" cy="11340"/>
          </a:xfrm>
          <a:prstGeom prst="straightConnector1">
            <a:avLst/>
          </a:prstGeom>
          <a:ln w="69850">
            <a:solidFill>
              <a:srgbClr val="0E47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834033" y="2413569"/>
            <a:ext cx="1364076" cy="1200329"/>
          </a:xfrm>
          <a:prstGeom prst="rect">
            <a:avLst/>
          </a:prstGeom>
          <a:noFill/>
        </p:spPr>
        <p:txBody>
          <a:bodyPr wrap="square" rtlCol="0">
            <a:spAutoFit/>
          </a:bodyPr>
          <a:lstStyle/>
          <a:p>
            <a:r>
              <a:rPr lang="en-US" b="1" dirty="0" smtClean="0">
                <a:latin typeface="Helvetica"/>
                <a:cs typeface="Helvetica"/>
              </a:rPr>
              <a:t>NASA Space Weather  services</a:t>
            </a:r>
            <a:endParaRPr lang="en-US" b="1" dirty="0">
              <a:latin typeface="Helvetica"/>
              <a:cs typeface="Helvetica"/>
            </a:endParaRPr>
          </a:p>
        </p:txBody>
      </p:sp>
      <p:cxnSp>
        <p:nvCxnSpPr>
          <p:cNvPr id="18" name="Straight Arrow Connector 17"/>
          <p:cNvCxnSpPr/>
          <p:nvPr/>
        </p:nvCxnSpPr>
        <p:spPr>
          <a:xfrm rot="10800000" flipV="1">
            <a:off x="4355407" y="3810314"/>
            <a:ext cx="4160664" cy="1142686"/>
          </a:xfrm>
          <a:prstGeom prst="straightConnector1">
            <a:avLst/>
          </a:prstGeom>
          <a:ln w="69850">
            <a:solidFill>
              <a:srgbClr val="0E47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Helvetica"/>
                <a:cs typeface="Helvetica"/>
              </a:rPr>
              <a:t>1</a:t>
            </a:r>
            <a:r>
              <a:rPr lang="en-US" sz="3600" baseline="30000" dirty="0" smtClean="0">
                <a:latin typeface="Helvetica"/>
                <a:cs typeface="Helvetica"/>
              </a:rPr>
              <a:t>st</a:t>
            </a:r>
            <a:r>
              <a:rPr lang="en-US" sz="3600" dirty="0" smtClean="0">
                <a:latin typeface="Helvetica"/>
                <a:cs typeface="Helvetica"/>
              </a:rPr>
              <a:t> Satellite Launched </a:t>
            </a:r>
            <a:r>
              <a:rPr lang="en-US" sz="3600" dirty="0">
                <a:latin typeface="Helvetica"/>
                <a:cs typeface="Helvetica"/>
              </a:rPr>
              <a:t>I</a:t>
            </a:r>
            <a:r>
              <a:rPr lang="en-US" sz="3600" dirty="0" smtClean="0">
                <a:latin typeface="Helvetica"/>
                <a:cs typeface="Helvetica"/>
              </a:rPr>
              <a:t>nto Space</a:t>
            </a:r>
            <a:endParaRPr lang="en-US" sz="3600"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2</a:t>
            </a:fld>
            <a:endParaRPr lang="en-US">
              <a:latin typeface="Helvetica"/>
              <a:cs typeface="Helvetica"/>
            </a:endParaRPr>
          </a:p>
        </p:txBody>
      </p:sp>
      <p:pic>
        <p:nvPicPr>
          <p:cNvPr id="6" name="Picture 5" descr="Sputnik_asm.jpg"/>
          <p:cNvPicPr>
            <a:picLocks noChangeAspect="1"/>
          </p:cNvPicPr>
          <p:nvPr/>
        </p:nvPicPr>
        <p:blipFill>
          <a:blip r:embed="rId2"/>
          <a:stretch>
            <a:fillRect/>
          </a:stretch>
        </p:blipFill>
        <p:spPr>
          <a:xfrm>
            <a:off x="457200" y="1417638"/>
            <a:ext cx="4583615" cy="3754039"/>
          </a:xfrm>
          <a:prstGeom prst="rect">
            <a:avLst/>
          </a:prstGeom>
        </p:spPr>
      </p:pic>
      <p:sp>
        <p:nvSpPr>
          <p:cNvPr id="7" name="TextBox 6"/>
          <p:cNvSpPr txBox="1"/>
          <p:nvPr/>
        </p:nvSpPr>
        <p:spPr>
          <a:xfrm>
            <a:off x="5306639" y="1417638"/>
            <a:ext cx="3837361" cy="923330"/>
          </a:xfrm>
          <a:prstGeom prst="rect">
            <a:avLst/>
          </a:prstGeom>
          <a:noFill/>
        </p:spPr>
        <p:txBody>
          <a:bodyPr wrap="square" rtlCol="0">
            <a:spAutoFit/>
          </a:bodyPr>
          <a:lstStyle/>
          <a:p>
            <a:r>
              <a:rPr lang="en-US" dirty="0" smtClean="0">
                <a:latin typeface="Helvetica"/>
                <a:cs typeface="Helvetica"/>
              </a:rPr>
              <a:t>The world's first artificial satellite, the </a:t>
            </a:r>
            <a:r>
              <a:rPr lang="en-US" b="1" dirty="0" smtClean="0">
                <a:solidFill>
                  <a:srgbClr val="000090"/>
                </a:solidFill>
                <a:latin typeface="Helvetica"/>
                <a:cs typeface="Helvetica"/>
              </a:rPr>
              <a:t>Sputnik 1</a:t>
            </a:r>
            <a:r>
              <a:rPr lang="en-US" dirty="0" smtClean="0">
                <a:latin typeface="Helvetica"/>
                <a:cs typeface="Helvetica"/>
              </a:rPr>
              <a:t>, was launched by the Soviet Union in 1957. </a:t>
            </a:r>
            <a:endParaRPr lang="en-US" dirty="0">
              <a:latin typeface="Helvetica"/>
              <a:cs typeface="Helvetica"/>
            </a:endParaRPr>
          </a:p>
        </p:txBody>
      </p:sp>
      <p:sp>
        <p:nvSpPr>
          <p:cNvPr id="8" name="TextBox 7"/>
          <p:cNvSpPr txBox="1"/>
          <p:nvPr/>
        </p:nvSpPr>
        <p:spPr>
          <a:xfrm>
            <a:off x="1351646" y="3937998"/>
            <a:ext cx="1891338" cy="369332"/>
          </a:xfrm>
          <a:prstGeom prst="rect">
            <a:avLst/>
          </a:prstGeom>
          <a:noFill/>
        </p:spPr>
        <p:txBody>
          <a:bodyPr wrap="none" rtlCol="0">
            <a:spAutoFit/>
          </a:bodyPr>
          <a:lstStyle/>
          <a:p>
            <a:r>
              <a:rPr lang="en-US" b="1" dirty="0" smtClean="0">
                <a:solidFill>
                  <a:schemeClr val="bg1"/>
                </a:solidFill>
                <a:latin typeface="Helvetica"/>
                <a:cs typeface="Helvetica"/>
              </a:rPr>
              <a:t>4 October, 1957</a:t>
            </a:r>
            <a:endParaRPr lang="en-US" b="1" dirty="0">
              <a:solidFill>
                <a:schemeClr val="bg1"/>
              </a:solidFill>
              <a:latin typeface="Helvetica"/>
              <a:cs typeface="Helvetica"/>
            </a:endParaRPr>
          </a:p>
        </p:txBody>
      </p:sp>
      <p:sp>
        <p:nvSpPr>
          <p:cNvPr id="9" name="TextBox 8"/>
          <p:cNvSpPr txBox="1"/>
          <p:nvPr/>
        </p:nvSpPr>
        <p:spPr>
          <a:xfrm>
            <a:off x="5306639" y="2739705"/>
            <a:ext cx="3726275" cy="369332"/>
          </a:xfrm>
          <a:prstGeom prst="rect">
            <a:avLst/>
          </a:prstGeom>
          <a:noFill/>
        </p:spPr>
        <p:txBody>
          <a:bodyPr wrap="none" rtlCol="0">
            <a:spAutoFit/>
          </a:bodyPr>
          <a:lstStyle/>
          <a:p>
            <a:r>
              <a:rPr lang="en-US" dirty="0" smtClean="0">
                <a:latin typeface="Helvetica"/>
                <a:cs typeface="Helvetica"/>
              </a:rPr>
              <a:t>marking the start of the Space Age</a:t>
            </a:r>
            <a:endParaRPr lang="en-US" dirty="0">
              <a:latin typeface="Helvetica"/>
              <a:cs typeface="Helvetica"/>
            </a:endParaRPr>
          </a:p>
        </p:txBody>
      </p:sp>
      <p:sp>
        <p:nvSpPr>
          <p:cNvPr id="10" name="TextBox 9"/>
          <p:cNvSpPr txBox="1"/>
          <p:nvPr/>
        </p:nvSpPr>
        <p:spPr>
          <a:xfrm>
            <a:off x="5074250" y="4122664"/>
            <a:ext cx="3957784" cy="369332"/>
          </a:xfrm>
          <a:prstGeom prst="rect">
            <a:avLst/>
          </a:prstGeom>
          <a:noFill/>
        </p:spPr>
        <p:txBody>
          <a:bodyPr wrap="none" rtlCol="0">
            <a:spAutoFit/>
          </a:bodyPr>
          <a:lstStyle/>
          <a:p>
            <a:r>
              <a:rPr lang="en-US" dirty="0" smtClean="0">
                <a:latin typeface="Helvetica"/>
                <a:cs typeface="Helvetica"/>
              </a:rPr>
              <a:t>International Geophysical Year: 1957</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Environment &amp; Effects (1)</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13237062"/>
              </p:ext>
            </p:extLst>
          </p:nvPr>
        </p:nvGraphicFramePr>
        <p:xfrm>
          <a:off x="457200" y="1194253"/>
          <a:ext cx="8305800" cy="4881856"/>
        </p:xfrm>
        <a:graphic>
          <a:graphicData uri="http://schemas.openxmlformats.org/drawingml/2006/table">
            <a:tbl>
              <a:tblPr firstRow="1" bandRow="1">
                <a:tableStyleId>{5C22544A-7EE6-4342-B048-85BDC9FD1C3A}</a:tableStyleId>
              </a:tblPr>
              <a:tblGrid>
                <a:gridCol w="2416629"/>
                <a:gridCol w="3120571"/>
                <a:gridCol w="2768600"/>
              </a:tblGrid>
              <a:tr h="370840">
                <a:tc>
                  <a:txBody>
                    <a:bodyPr/>
                    <a:lstStyle/>
                    <a:p>
                      <a:r>
                        <a:rPr lang="en-US" dirty="0" smtClean="0"/>
                        <a:t>Mechanism</a:t>
                      </a:r>
                      <a:endParaRPr lang="en-US" dirty="0"/>
                    </a:p>
                  </a:txBody>
                  <a:tcPr/>
                </a:tc>
                <a:tc>
                  <a:txBody>
                    <a:bodyPr/>
                    <a:lstStyle/>
                    <a:p>
                      <a:r>
                        <a:rPr lang="en-US" dirty="0" smtClean="0"/>
                        <a:t>Effect</a:t>
                      </a:r>
                      <a:endParaRPr lang="en-US" dirty="0"/>
                    </a:p>
                  </a:txBody>
                  <a:tcPr/>
                </a:tc>
                <a:tc>
                  <a:txBody>
                    <a:bodyPr/>
                    <a:lstStyle/>
                    <a:p>
                      <a:r>
                        <a:rPr lang="en-US" dirty="0" smtClean="0"/>
                        <a:t>Source</a:t>
                      </a:r>
                      <a:endParaRPr lang="en-US" dirty="0"/>
                    </a:p>
                  </a:txBody>
                  <a:tcPr/>
                </a:tc>
              </a:tr>
              <a:tr h="3708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Total Ionizing Dose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(TID)</a:t>
                      </a:r>
                      <a:endParaRPr kumimoji="0" lang="en-US" sz="3200" b="1" i="0" u="none" strike="noStrike" cap="none" normalizeH="0" baseline="0" dirty="0" smtClean="0">
                        <a:ln>
                          <a:noFill/>
                        </a:ln>
                        <a:solidFill>
                          <a:schemeClr val="tx1"/>
                        </a:solidFill>
                        <a:effectLst/>
                        <a:latin typeface="Arial" charset="0"/>
                      </a:endParaRPr>
                    </a:p>
                  </a:txBody>
                  <a:tcPr marT="45717" marB="45717"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Degradation of microelectronics</a:t>
                      </a:r>
                      <a:endParaRPr kumimoji="0" lang="en-US" sz="2800" b="1" i="0" u="none" strike="noStrike" cap="none" normalizeH="0" baseline="0" dirty="0" smtClean="0">
                        <a:ln>
                          <a:noFill/>
                        </a:ln>
                        <a:solidFill>
                          <a:schemeClr val="tx1"/>
                        </a:solidFill>
                        <a:effectLst/>
                        <a:latin typeface="Arial" charset="0"/>
                      </a:endParaRPr>
                    </a:p>
                  </a:txBody>
                  <a:tcPr marT="45717" marB="45717"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Trapped protons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Trapped electrons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Solar protons</a:t>
                      </a:r>
                      <a:endParaRPr kumimoji="0" lang="en-US" sz="2800" b="1" i="1" u="none" strike="noStrike" cap="none" normalizeH="0" baseline="0" dirty="0" smtClean="0">
                        <a:ln>
                          <a:noFill/>
                        </a:ln>
                        <a:solidFill>
                          <a:schemeClr val="tx1"/>
                        </a:solidFill>
                        <a:effectLst/>
                        <a:latin typeface="Arial" charset="0"/>
                      </a:endParaRPr>
                    </a:p>
                  </a:txBody>
                  <a:tcPr marT="45717" marB="45717" anchor="ctr" horzOverflow="overflow"/>
                </a:tc>
              </a:tr>
              <a:tr h="37084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b="1" i="0" u="none" strike="noStrike" cap="none" normalizeH="0" baseline="0" dirty="0" smtClean="0">
                          <a:ln>
                            <a:noFill/>
                          </a:ln>
                          <a:solidFill>
                            <a:schemeClr val="tx1"/>
                          </a:solidFill>
                          <a:effectLst/>
                          <a:latin typeface="Arial" charset="0"/>
                        </a:rPr>
                        <a:t>Displacement Damage Dose</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b="1" i="0" u="none" strike="noStrike" cap="none" normalizeH="0" baseline="0" dirty="0" smtClean="0">
                          <a:ln>
                            <a:noFill/>
                          </a:ln>
                          <a:solidFill>
                            <a:schemeClr val="tx1"/>
                          </a:solidFill>
                          <a:effectLst/>
                          <a:latin typeface="Arial" charset="0"/>
                        </a:rPr>
                        <a:t>(DDD)</a:t>
                      </a:r>
                    </a:p>
                  </a:txBody>
                  <a:tcPr marT="45717" marB="45717"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Degradation of optical components and some electronics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Degradation of solar cells</a:t>
                      </a:r>
                      <a:endParaRPr kumimoji="0" lang="en-US" sz="2800" b="1" i="0" u="none" strike="noStrike" cap="none" normalizeH="0" baseline="0" dirty="0" smtClean="0">
                        <a:ln>
                          <a:noFill/>
                        </a:ln>
                        <a:solidFill>
                          <a:schemeClr val="tx1"/>
                        </a:solidFill>
                        <a:effectLst/>
                        <a:latin typeface="Arial" charset="0"/>
                      </a:endParaRPr>
                    </a:p>
                  </a:txBody>
                  <a:tcPr marT="45717" marB="45717"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Trapped protons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Trapped electrons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Solar protons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Neutrons</a:t>
                      </a:r>
                      <a:endParaRPr kumimoji="0" lang="en-US" sz="2800" b="1" i="1" u="none" strike="noStrike" cap="none" normalizeH="0" baseline="0" dirty="0" smtClean="0">
                        <a:ln>
                          <a:noFill/>
                        </a:ln>
                        <a:solidFill>
                          <a:schemeClr val="tx1"/>
                        </a:solidFill>
                        <a:effectLst/>
                        <a:latin typeface="Arial" charset="0"/>
                      </a:endParaRPr>
                    </a:p>
                  </a:txBody>
                  <a:tcPr marT="45717" marB="45717" anchor="ctr" horzOverflow="overflow"/>
                </a:tc>
              </a:tr>
              <a:tr h="37084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b="1" i="0" u="none" strike="noStrike" cap="none" normalizeH="0" baseline="0" dirty="0" smtClean="0">
                          <a:ln>
                            <a:noFill/>
                          </a:ln>
                          <a:solidFill>
                            <a:schemeClr val="tx1"/>
                          </a:solidFill>
                          <a:effectLst/>
                          <a:latin typeface="Arial" charset="0"/>
                        </a:rPr>
                        <a:t>Single-Event Effects</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b="1" i="0" u="none" strike="noStrike" cap="none" normalizeH="0" baseline="0" dirty="0" smtClean="0">
                          <a:ln>
                            <a:noFill/>
                          </a:ln>
                          <a:solidFill>
                            <a:schemeClr val="tx1"/>
                          </a:solidFill>
                          <a:effectLst/>
                          <a:latin typeface="Arial" charset="0"/>
                        </a:rPr>
                        <a:t>(SEE)</a:t>
                      </a:r>
                    </a:p>
                  </a:txBody>
                  <a:tcPr marT="45717" marB="45717"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Data corruption</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Noise on images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System shutdowns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Electronic component damage</a:t>
                      </a:r>
                      <a:endParaRPr kumimoji="0" lang="en-US" sz="2800" b="1" i="0" u="none" strike="noStrike" cap="none" normalizeH="0" baseline="0" dirty="0" smtClean="0">
                        <a:ln>
                          <a:noFill/>
                        </a:ln>
                        <a:solidFill>
                          <a:schemeClr val="tx1"/>
                        </a:solidFill>
                        <a:effectLst/>
                        <a:latin typeface="Arial" charset="0"/>
                      </a:endParaRPr>
                    </a:p>
                  </a:txBody>
                  <a:tcPr marT="45717" marB="45717"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GCR heavy ions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Solar protons and heavy ions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Trapped protons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Neutrons</a:t>
                      </a:r>
                      <a:endParaRPr kumimoji="0" lang="en-US" sz="2800" b="1" i="1" u="none" strike="noStrike" cap="none" normalizeH="0" baseline="0" dirty="0" smtClean="0">
                        <a:ln>
                          <a:noFill/>
                        </a:ln>
                        <a:solidFill>
                          <a:schemeClr val="tx1"/>
                        </a:solidFill>
                        <a:effectLst/>
                        <a:latin typeface="Arial" charset="0"/>
                      </a:endParaRPr>
                    </a:p>
                  </a:txBody>
                  <a:tcPr marT="45717" marB="45717" anchor="ctr" horzOverflow="overflow"/>
                </a:tc>
              </a:tr>
              <a:tr h="37084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b="1" i="0" u="none" strike="noStrike" cap="none" normalizeH="0" baseline="0" smtClean="0">
                          <a:ln>
                            <a:noFill/>
                          </a:ln>
                          <a:solidFill>
                            <a:schemeClr val="tx1"/>
                          </a:solidFill>
                          <a:effectLst/>
                          <a:latin typeface="Arial" charset="0"/>
                        </a:rPr>
                        <a:t>Surface Erosion</a:t>
                      </a:r>
                    </a:p>
                  </a:txBody>
                  <a:tcPr marT="45717" marB="45717"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Degradation of thermal, electrical, optical properties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Degradation of structural integrity</a:t>
                      </a:r>
                      <a:endParaRPr kumimoji="0" lang="en-US" sz="2800" b="1" i="0" u="none" strike="noStrike" cap="none" normalizeH="0" baseline="0" dirty="0" smtClean="0">
                        <a:ln>
                          <a:noFill/>
                        </a:ln>
                        <a:solidFill>
                          <a:schemeClr val="tx1"/>
                        </a:solidFill>
                        <a:effectLst/>
                        <a:latin typeface="Arial" charset="0"/>
                      </a:endParaRPr>
                    </a:p>
                  </a:txBody>
                  <a:tcPr marT="45717" marB="45717"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Particle radiation</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Ultraviolet</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Atomic oxygen</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Micrometeoroids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Contamination</a:t>
                      </a:r>
                      <a:endParaRPr kumimoji="0" lang="en-US" sz="2800" b="1" i="1" u="none" strike="noStrike" cap="none" normalizeH="0" baseline="0" dirty="0" smtClean="0">
                        <a:ln>
                          <a:noFill/>
                        </a:ln>
                        <a:solidFill>
                          <a:schemeClr val="tx1"/>
                        </a:solidFill>
                        <a:effectLst/>
                        <a:latin typeface="Arial" charset="0"/>
                      </a:endParaRPr>
                    </a:p>
                  </a:txBody>
                  <a:tcPr marT="45717" marB="45717" anchor="ctr" horzOverflow="overflow"/>
                </a:tc>
              </a:tr>
            </a:tbl>
          </a:graphicData>
        </a:graphic>
      </p:graphicFrame>
    </p:spTree>
    <p:extLst>
      <p:ext uri="{BB962C8B-B14F-4D97-AF65-F5344CB8AC3E}">
        <p14:creationId xmlns:p14="http://schemas.microsoft.com/office/powerpoint/2010/main" val="10374367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Environment &amp; Effects (2)</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84856995"/>
              </p:ext>
            </p:extLst>
          </p:nvPr>
        </p:nvGraphicFramePr>
        <p:xfrm>
          <a:off x="457200" y="1165225"/>
          <a:ext cx="8305800" cy="3906520"/>
        </p:xfrm>
        <a:graphic>
          <a:graphicData uri="http://schemas.openxmlformats.org/drawingml/2006/table">
            <a:tbl>
              <a:tblPr firstRow="1" bandRow="1">
                <a:tableStyleId>{5C22544A-7EE6-4342-B048-85BDC9FD1C3A}</a:tableStyleId>
              </a:tblPr>
              <a:tblGrid>
                <a:gridCol w="2768600"/>
                <a:gridCol w="2768600"/>
                <a:gridCol w="2768600"/>
              </a:tblGrid>
              <a:tr h="370840">
                <a:tc>
                  <a:txBody>
                    <a:bodyPr/>
                    <a:lstStyle/>
                    <a:p>
                      <a:r>
                        <a:rPr lang="en-US" dirty="0" smtClean="0"/>
                        <a:t>Mechanism</a:t>
                      </a:r>
                      <a:endParaRPr lang="en-US" dirty="0"/>
                    </a:p>
                  </a:txBody>
                  <a:tcPr/>
                </a:tc>
                <a:tc>
                  <a:txBody>
                    <a:bodyPr/>
                    <a:lstStyle/>
                    <a:p>
                      <a:r>
                        <a:rPr lang="en-US" dirty="0" smtClean="0"/>
                        <a:t>Effect</a:t>
                      </a:r>
                      <a:endParaRPr lang="en-US" dirty="0"/>
                    </a:p>
                  </a:txBody>
                  <a:tcPr/>
                </a:tc>
                <a:tc>
                  <a:txBody>
                    <a:bodyPr/>
                    <a:lstStyle/>
                    <a:p>
                      <a:r>
                        <a:rPr lang="en-US" dirty="0" smtClean="0"/>
                        <a:t>Source</a:t>
                      </a:r>
                      <a:endParaRPr lang="en-US" dirty="0"/>
                    </a:p>
                  </a:txBody>
                  <a:tcPr/>
                </a:tc>
              </a:tr>
              <a:tr h="3708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Surface Charging</a:t>
                      </a:r>
                    </a:p>
                  </a:txBody>
                  <a:tcPr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Biasing of instrument readings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Power drains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Physical damage</a:t>
                      </a:r>
                    </a:p>
                  </a:txBody>
                  <a:tcPr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Dense, cold plasma</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Hot plasma</a:t>
                      </a:r>
                    </a:p>
                  </a:txBody>
                  <a:tcPr anchor="ctr" horzOverflow="overflow"/>
                </a:tc>
              </a:tr>
              <a:tr h="3708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Deep Dielectric Charging</a:t>
                      </a:r>
                    </a:p>
                  </a:txBody>
                  <a:tcPr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Biasing of instrument readings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Electrical discharges causing</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physical damage</a:t>
                      </a:r>
                    </a:p>
                  </a:txBody>
                  <a:tcPr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High-energy electrons</a:t>
                      </a:r>
                    </a:p>
                  </a:txBody>
                  <a:tcPr anchor="ctr" horzOverflow="overflow"/>
                </a:tc>
              </a:tr>
              <a:tr h="37084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b="1" i="0" u="none" strike="noStrike" cap="none" normalizeH="0" baseline="0" dirty="0" smtClean="0">
                          <a:ln>
                            <a:noFill/>
                          </a:ln>
                          <a:solidFill>
                            <a:schemeClr val="tx1"/>
                          </a:solidFill>
                          <a:effectLst/>
                          <a:latin typeface="Arial" charset="0"/>
                        </a:rPr>
                        <a:t>Structure Impacts</a:t>
                      </a:r>
                    </a:p>
                  </a:txBody>
                  <a:tcPr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Structural damage</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Decompression</a:t>
                      </a:r>
                      <a:endParaRPr kumimoji="0" lang="en-US" sz="28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Micrometeoroids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Orbital debris</a:t>
                      </a:r>
                      <a:endParaRPr kumimoji="0" lang="en-US" sz="2800" b="1" i="1" u="none" strike="noStrike" cap="none" normalizeH="0" baseline="0" dirty="0" smtClean="0">
                        <a:ln>
                          <a:noFill/>
                        </a:ln>
                        <a:solidFill>
                          <a:schemeClr val="tx1"/>
                        </a:solidFill>
                        <a:effectLst/>
                        <a:latin typeface="Arial" charset="0"/>
                      </a:endParaRPr>
                    </a:p>
                  </a:txBody>
                  <a:tcPr anchor="ctr" horzOverflow="overflow"/>
                </a:tc>
              </a:tr>
              <a:tr h="37084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b="1" i="0" u="none" strike="noStrike" cap="none" normalizeH="0" baseline="0" smtClean="0">
                          <a:ln>
                            <a:noFill/>
                          </a:ln>
                          <a:solidFill>
                            <a:schemeClr val="tx1"/>
                          </a:solidFill>
                          <a:effectLst/>
                          <a:latin typeface="Arial" charset="0"/>
                        </a:rPr>
                        <a:t>Drag</a:t>
                      </a:r>
                    </a:p>
                  </a:txBody>
                  <a:tcPr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Torques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Orbital decay</a:t>
                      </a:r>
                      <a:endParaRPr kumimoji="0" lang="en-US" sz="28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Neutral thermosphere</a:t>
                      </a:r>
                      <a:endParaRPr kumimoji="0" lang="en-US" sz="2800" b="1" i="1" u="none" strike="noStrike" cap="none" normalizeH="0" baseline="0" dirty="0" smtClean="0">
                        <a:ln>
                          <a:noFill/>
                        </a:ln>
                        <a:solidFill>
                          <a:schemeClr val="tx1"/>
                        </a:solidFill>
                        <a:effectLst/>
                        <a:latin typeface="Arial" charset="0"/>
                      </a:endParaRPr>
                    </a:p>
                  </a:txBody>
                  <a:tcPr anchor="ctr" horzOverflow="overflow"/>
                </a:tc>
              </a:tr>
            </a:tbl>
          </a:graphicData>
        </a:graphic>
      </p:graphicFrame>
      <p:sp>
        <p:nvSpPr>
          <p:cNvPr id="8" name="TextBox 7"/>
          <p:cNvSpPr txBox="1"/>
          <p:nvPr/>
        </p:nvSpPr>
        <p:spPr>
          <a:xfrm>
            <a:off x="4005980" y="0"/>
            <a:ext cx="1132041" cy="246221"/>
          </a:xfrm>
          <a:prstGeom prst="rect">
            <a:avLst/>
          </a:prstGeom>
          <a:noFill/>
        </p:spPr>
        <p:txBody>
          <a:bodyPr wrap="none" rtlCol="0">
            <a:spAutoFit/>
          </a:bodyPr>
          <a:lstStyle/>
          <a:p>
            <a:pPr algn="ctr"/>
            <a:r>
              <a:rPr lang="en-US" sz="1000" b="1" dirty="0" smtClean="0">
                <a:latin typeface="+mn-lt"/>
              </a:rPr>
              <a:t>UNCLASSIFIED</a:t>
            </a:r>
          </a:p>
        </p:txBody>
      </p:sp>
    </p:spTree>
    <p:extLst>
      <p:ext uri="{BB962C8B-B14F-4D97-AF65-F5344CB8AC3E}">
        <p14:creationId xmlns:p14="http://schemas.microsoft.com/office/powerpoint/2010/main" val="35988087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028" y="114980"/>
            <a:ext cx="6611257" cy="632505"/>
          </a:xfrm>
        </p:spPr>
        <p:txBody>
          <a:bodyPr/>
          <a:lstStyle/>
          <a:p>
            <a:r>
              <a:rPr lang="en-US" sz="2400" dirty="0" smtClean="0"/>
              <a:t>Visual representation of space environment hazards</a:t>
            </a:r>
            <a:endParaRPr lang="en-US" sz="2400" dirty="0"/>
          </a:p>
        </p:txBody>
      </p:sp>
      <p:sp>
        <p:nvSpPr>
          <p:cNvPr id="4" name="Slide Number Placeholder 3"/>
          <p:cNvSpPr>
            <a:spLocks noGrp="1"/>
          </p:cNvSpPr>
          <p:nvPr>
            <p:ph type="sldNum" sz="quarter" idx="12"/>
          </p:nvPr>
        </p:nvSpPr>
        <p:spPr/>
        <p:txBody>
          <a:bodyPr/>
          <a:lstStyle/>
          <a:p>
            <a:fld id="{AD94CCFD-DF09-F04A-82E1-525E9CB1096B}" type="slidenum">
              <a:rPr lang="en-US" smtClean="0"/>
              <a:pPr/>
              <a:t>22</a:t>
            </a:fld>
            <a:endParaRPr lang="en-US"/>
          </a:p>
        </p:txBody>
      </p:sp>
      <p:pic>
        <p:nvPicPr>
          <p:cNvPr id="5" name="Picture 4" descr="sat_impacts_Mazur_Space_Weather_Impacts.pdf"/>
          <p:cNvPicPr>
            <a:picLocks noChangeAspect="1"/>
          </p:cNvPicPr>
          <p:nvPr/>
        </p:nvPicPr>
        <p:blipFill rotWithShape="1">
          <a:blip r:embed="rId2">
            <a:extLst>
              <a:ext uri="{28A0092B-C50C-407E-A947-70E740481C1C}">
                <a14:useLocalDpi xmlns:a14="http://schemas.microsoft.com/office/drawing/2010/main" val="0"/>
              </a:ext>
            </a:extLst>
          </a:blip>
          <a:srcRect l="4696" t="8164" r="4734" b="6967"/>
          <a:stretch/>
        </p:blipFill>
        <p:spPr>
          <a:xfrm>
            <a:off x="551543" y="1037771"/>
            <a:ext cx="7837715" cy="5820229"/>
          </a:xfrm>
          <a:prstGeom prst="rect">
            <a:avLst/>
          </a:prstGeom>
        </p:spPr>
      </p:pic>
    </p:spTree>
    <p:extLst>
      <p:ext uri="{BB962C8B-B14F-4D97-AF65-F5344CB8AC3E}">
        <p14:creationId xmlns:p14="http://schemas.microsoft.com/office/powerpoint/2010/main" val="2880167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Dose Effects</a:t>
            </a:r>
            <a:endParaRPr lang="en-US" dirty="0"/>
          </a:p>
        </p:txBody>
      </p:sp>
      <p:sp>
        <p:nvSpPr>
          <p:cNvPr id="3" name="Content Placeholder 2"/>
          <p:cNvSpPr>
            <a:spLocks noGrp="1"/>
          </p:cNvSpPr>
          <p:nvPr>
            <p:ph idx="1"/>
          </p:nvPr>
        </p:nvSpPr>
        <p:spPr>
          <a:xfrm>
            <a:off x="457490" y="1165382"/>
            <a:ext cx="4158054" cy="5004064"/>
          </a:xfrm>
        </p:spPr>
        <p:txBody>
          <a:bodyPr>
            <a:normAutofit/>
          </a:bodyPr>
          <a:lstStyle/>
          <a:p>
            <a:r>
              <a:rPr lang="en-US" sz="2000" dirty="0"/>
              <a:t>Total Ionizing Dose (TID) – cumulative damage resulting from ionization (electron-hole pair formation) causing</a:t>
            </a:r>
          </a:p>
          <a:p>
            <a:pPr lvl="1"/>
            <a:r>
              <a:rPr lang="en-US" sz="1800" dirty="0"/>
              <a:t>Threshold voltage shifts</a:t>
            </a:r>
          </a:p>
          <a:p>
            <a:pPr lvl="1"/>
            <a:r>
              <a:rPr lang="en-US" sz="1800" dirty="0"/>
              <a:t>Timing skews</a:t>
            </a:r>
          </a:p>
          <a:p>
            <a:pPr lvl="1"/>
            <a:r>
              <a:rPr lang="en-US" sz="1800" dirty="0"/>
              <a:t>Leakage currents</a:t>
            </a:r>
          </a:p>
          <a:p>
            <a:r>
              <a:rPr lang="en-US" sz="2000" dirty="0" smtClean="0"/>
              <a:t>Displacement Damage Dose (DDD) </a:t>
            </a:r>
            <a:r>
              <a:rPr lang="en-US" sz="2000" dirty="0"/>
              <a:t>– cumulative damage resulting from displacement of atoms in semiconductor lattice structure causing:</a:t>
            </a:r>
          </a:p>
          <a:p>
            <a:pPr lvl="1"/>
            <a:r>
              <a:rPr lang="en-US" sz="1800" dirty="0"/>
              <a:t>Carrier lifetime shortening</a:t>
            </a:r>
          </a:p>
          <a:p>
            <a:pPr lvl="1"/>
            <a:r>
              <a:rPr lang="en-US" sz="1800" dirty="0"/>
              <a:t>Mobility </a:t>
            </a:r>
            <a:r>
              <a:rPr lang="en-US" sz="1800" dirty="0" smtClean="0"/>
              <a:t>degradation</a:t>
            </a:r>
            <a:endParaRPr lang="en-US" sz="1800" dirty="0"/>
          </a:p>
        </p:txBody>
      </p:sp>
      <p:grpSp>
        <p:nvGrpSpPr>
          <p:cNvPr id="6" name="Group 5"/>
          <p:cNvGrpSpPr>
            <a:grpSpLocks/>
          </p:cNvGrpSpPr>
          <p:nvPr/>
        </p:nvGrpSpPr>
        <p:grpSpPr bwMode="auto">
          <a:xfrm>
            <a:off x="4648200" y="982661"/>
            <a:ext cx="3736000" cy="2776537"/>
            <a:chOff x="579" y="805"/>
            <a:chExt cx="4170" cy="2987"/>
          </a:xfrm>
        </p:grpSpPr>
        <p:sp>
          <p:nvSpPr>
            <p:cNvPr id="7" name="Rectangle 6"/>
            <p:cNvSpPr>
              <a:spLocks noChangeArrowheads="1"/>
            </p:cNvSpPr>
            <p:nvPr/>
          </p:nvSpPr>
          <p:spPr bwMode="auto">
            <a:xfrm>
              <a:off x="1143" y="1087"/>
              <a:ext cx="3574" cy="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Line 7"/>
            <p:cNvSpPr>
              <a:spLocks noChangeShapeType="1"/>
            </p:cNvSpPr>
            <p:nvPr/>
          </p:nvSpPr>
          <p:spPr bwMode="auto">
            <a:xfrm>
              <a:off x="1143" y="2964"/>
              <a:ext cx="3574" cy="1"/>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8"/>
            <p:cNvSpPr>
              <a:spLocks noChangeShapeType="1"/>
            </p:cNvSpPr>
            <p:nvPr/>
          </p:nvSpPr>
          <p:spPr bwMode="auto">
            <a:xfrm>
              <a:off x="1143" y="2652"/>
              <a:ext cx="3574" cy="1"/>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9"/>
            <p:cNvSpPr>
              <a:spLocks noChangeShapeType="1"/>
            </p:cNvSpPr>
            <p:nvPr/>
          </p:nvSpPr>
          <p:spPr bwMode="auto">
            <a:xfrm>
              <a:off x="1143" y="2341"/>
              <a:ext cx="3574" cy="1"/>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0"/>
            <p:cNvSpPr>
              <a:spLocks noChangeShapeType="1"/>
            </p:cNvSpPr>
            <p:nvPr/>
          </p:nvSpPr>
          <p:spPr bwMode="auto">
            <a:xfrm>
              <a:off x="1143" y="2021"/>
              <a:ext cx="3574" cy="1"/>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1"/>
            <p:cNvSpPr>
              <a:spLocks noChangeShapeType="1"/>
            </p:cNvSpPr>
            <p:nvPr/>
          </p:nvSpPr>
          <p:spPr bwMode="auto">
            <a:xfrm>
              <a:off x="1143" y="1710"/>
              <a:ext cx="3574" cy="1"/>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2"/>
            <p:cNvSpPr>
              <a:spLocks noChangeShapeType="1"/>
            </p:cNvSpPr>
            <p:nvPr/>
          </p:nvSpPr>
          <p:spPr bwMode="auto">
            <a:xfrm>
              <a:off x="1143" y="1398"/>
              <a:ext cx="3574" cy="1"/>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3"/>
            <p:cNvSpPr>
              <a:spLocks noChangeShapeType="1"/>
            </p:cNvSpPr>
            <p:nvPr/>
          </p:nvSpPr>
          <p:spPr bwMode="auto">
            <a:xfrm>
              <a:off x="1143" y="1087"/>
              <a:ext cx="3574" cy="1"/>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4"/>
            <p:cNvSpPr>
              <a:spLocks noChangeShapeType="1"/>
            </p:cNvSpPr>
            <p:nvPr/>
          </p:nvSpPr>
          <p:spPr bwMode="auto">
            <a:xfrm>
              <a:off x="1856" y="1087"/>
              <a:ext cx="1" cy="2188"/>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5"/>
            <p:cNvSpPr>
              <a:spLocks noChangeShapeType="1"/>
            </p:cNvSpPr>
            <p:nvPr/>
          </p:nvSpPr>
          <p:spPr bwMode="auto">
            <a:xfrm>
              <a:off x="2569" y="1087"/>
              <a:ext cx="1" cy="2188"/>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16"/>
            <p:cNvSpPr>
              <a:spLocks noChangeShapeType="1"/>
            </p:cNvSpPr>
            <p:nvPr/>
          </p:nvSpPr>
          <p:spPr bwMode="auto">
            <a:xfrm>
              <a:off x="3290" y="1087"/>
              <a:ext cx="1" cy="2188"/>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7"/>
            <p:cNvSpPr>
              <a:spLocks noChangeShapeType="1"/>
            </p:cNvSpPr>
            <p:nvPr/>
          </p:nvSpPr>
          <p:spPr bwMode="auto">
            <a:xfrm>
              <a:off x="4004" y="1087"/>
              <a:ext cx="1" cy="2188"/>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8"/>
            <p:cNvSpPr>
              <a:spLocks noChangeShapeType="1"/>
            </p:cNvSpPr>
            <p:nvPr/>
          </p:nvSpPr>
          <p:spPr bwMode="auto">
            <a:xfrm>
              <a:off x="4717" y="1087"/>
              <a:ext cx="1" cy="2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19"/>
            <p:cNvSpPr>
              <a:spLocks noChangeShapeType="1"/>
            </p:cNvSpPr>
            <p:nvPr/>
          </p:nvSpPr>
          <p:spPr bwMode="auto">
            <a:xfrm>
              <a:off x="1143" y="1087"/>
              <a:ext cx="1" cy="2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1" name="Group 20"/>
            <p:cNvGrpSpPr>
              <a:grpSpLocks/>
            </p:cNvGrpSpPr>
            <p:nvPr/>
          </p:nvGrpSpPr>
          <p:grpSpPr bwMode="auto">
            <a:xfrm>
              <a:off x="1143" y="1316"/>
              <a:ext cx="2861" cy="910"/>
              <a:chOff x="1143" y="1316"/>
              <a:chExt cx="2861" cy="910"/>
            </a:xfrm>
          </p:grpSpPr>
          <p:sp>
            <p:nvSpPr>
              <p:cNvPr id="94" name="Line 21"/>
              <p:cNvSpPr>
                <a:spLocks noChangeShapeType="1"/>
              </p:cNvSpPr>
              <p:nvPr/>
            </p:nvSpPr>
            <p:spPr bwMode="auto">
              <a:xfrm>
                <a:off x="1143" y="1316"/>
                <a:ext cx="360" cy="1"/>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22"/>
              <p:cNvSpPr>
                <a:spLocks noChangeShapeType="1"/>
              </p:cNvSpPr>
              <p:nvPr/>
            </p:nvSpPr>
            <p:spPr bwMode="auto">
              <a:xfrm>
                <a:off x="1503" y="1316"/>
                <a:ext cx="353" cy="1"/>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23"/>
              <p:cNvSpPr>
                <a:spLocks noChangeShapeType="1"/>
              </p:cNvSpPr>
              <p:nvPr/>
            </p:nvSpPr>
            <p:spPr bwMode="auto">
              <a:xfrm>
                <a:off x="1856" y="1316"/>
                <a:ext cx="361" cy="1"/>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24"/>
              <p:cNvSpPr>
                <a:spLocks noChangeShapeType="1"/>
              </p:cNvSpPr>
              <p:nvPr/>
            </p:nvSpPr>
            <p:spPr bwMode="auto">
              <a:xfrm>
                <a:off x="2217" y="1316"/>
                <a:ext cx="352" cy="1"/>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25"/>
              <p:cNvSpPr>
                <a:spLocks noChangeShapeType="1"/>
              </p:cNvSpPr>
              <p:nvPr/>
            </p:nvSpPr>
            <p:spPr bwMode="auto">
              <a:xfrm>
                <a:off x="2569" y="1316"/>
                <a:ext cx="361" cy="1"/>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26"/>
              <p:cNvSpPr>
                <a:spLocks noChangeShapeType="1"/>
              </p:cNvSpPr>
              <p:nvPr/>
            </p:nvSpPr>
            <p:spPr bwMode="auto">
              <a:xfrm>
                <a:off x="2930" y="1316"/>
                <a:ext cx="360" cy="16"/>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27"/>
              <p:cNvSpPr>
                <a:spLocks noChangeShapeType="1"/>
              </p:cNvSpPr>
              <p:nvPr/>
            </p:nvSpPr>
            <p:spPr bwMode="auto">
              <a:xfrm>
                <a:off x="3290" y="1332"/>
                <a:ext cx="353" cy="99"/>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28"/>
              <p:cNvSpPr>
                <a:spLocks noChangeShapeType="1"/>
              </p:cNvSpPr>
              <p:nvPr/>
            </p:nvSpPr>
            <p:spPr bwMode="auto">
              <a:xfrm>
                <a:off x="3643" y="1431"/>
                <a:ext cx="361" cy="795"/>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 name="Group 29"/>
            <p:cNvGrpSpPr>
              <a:grpSpLocks/>
            </p:cNvGrpSpPr>
            <p:nvPr/>
          </p:nvGrpSpPr>
          <p:grpSpPr bwMode="auto">
            <a:xfrm>
              <a:off x="1143" y="1087"/>
              <a:ext cx="3575" cy="2189"/>
              <a:chOff x="1143" y="1087"/>
              <a:chExt cx="3575" cy="2189"/>
            </a:xfrm>
          </p:grpSpPr>
          <p:sp>
            <p:nvSpPr>
              <p:cNvPr id="52" name="Rectangle 30"/>
              <p:cNvSpPr>
                <a:spLocks noChangeArrowheads="1"/>
              </p:cNvSpPr>
              <p:nvPr/>
            </p:nvSpPr>
            <p:spPr bwMode="auto">
              <a:xfrm>
                <a:off x="1143" y="1087"/>
                <a:ext cx="3574" cy="21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Line 31"/>
              <p:cNvSpPr>
                <a:spLocks noChangeShapeType="1"/>
              </p:cNvSpPr>
              <p:nvPr/>
            </p:nvSpPr>
            <p:spPr bwMode="auto">
              <a:xfrm>
                <a:off x="1143" y="3275"/>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32"/>
              <p:cNvSpPr>
                <a:spLocks noChangeShapeType="1"/>
              </p:cNvSpPr>
              <p:nvPr/>
            </p:nvSpPr>
            <p:spPr bwMode="auto">
              <a:xfrm>
                <a:off x="1143" y="3120"/>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33"/>
              <p:cNvSpPr>
                <a:spLocks noChangeShapeType="1"/>
              </p:cNvSpPr>
              <p:nvPr/>
            </p:nvSpPr>
            <p:spPr bwMode="auto">
              <a:xfrm>
                <a:off x="1143" y="2964"/>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34"/>
              <p:cNvSpPr>
                <a:spLocks noChangeShapeType="1"/>
              </p:cNvSpPr>
              <p:nvPr/>
            </p:nvSpPr>
            <p:spPr bwMode="auto">
              <a:xfrm>
                <a:off x="1143" y="2808"/>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35"/>
              <p:cNvSpPr>
                <a:spLocks noChangeShapeType="1"/>
              </p:cNvSpPr>
              <p:nvPr/>
            </p:nvSpPr>
            <p:spPr bwMode="auto">
              <a:xfrm>
                <a:off x="1143" y="2652"/>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36"/>
              <p:cNvSpPr>
                <a:spLocks noChangeShapeType="1"/>
              </p:cNvSpPr>
              <p:nvPr/>
            </p:nvSpPr>
            <p:spPr bwMode="auto">
              <a:xfrm>
                <a:off x="1143" y="2497"/>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7"/>
              <p:cNvSpPr>
                <a:spLocks noChangeShapeType="1"/>
              </p:cNvSpPr>
              <p:nvPr/>
            </p:nvSpPr>
            <p:spPr bwMode="auto">
              <a:xfrm>
                <a:off x="1143" y="2341"/>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38"/>
              <p:cNvSpPr>
                <a:spLocks noChangeShapeType="1"/>
              </p:cNvSpPr>
              <p:nvPr/>
            </p:nvSpPr>
            <p:spPr bwMode="auto">
              <a:xfrm>
                <a:off x="1143" y="2185"/>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Line 39"/>
              <p:cNvSpPr>
                <a:spLocks noChangeShapeType="1"/>
              </p:cNvSpPr>
              <p:nvPr/>
            </p:nvSpPr>
            <p:spPr bwMode="auto">
              <a:xfrm>
                <a:off x="1143" y="2021"/>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40"/>
              <p:cNvSpPr>
                <a:spLocks noChangeShapeType="1"/>
              </p:cNvSpPr>
              <p:nvPr/>
            </p:nvSpPr>
            <p:spPr bwMode="auto">
              <a:xfrm>
                <a:off x="1143" y="1865"/>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41"/>
              <p:cNvSpPr>
                <a:spLocks noChangeShapeType="1"/>
              </p:cNvSpPr>
              <p:nvPr/>
            </p:nvSpPr>
            <p:spPr bwMode="auto">
              <a:xfrm>
                <a:off x="1143" y="1710"/>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42"/>
              <p:cNvSpPr>
                <a:spLocks noChangeShapeType="1"/>
              </p:cNvSpPr>
              <p:nvPr/>
            </p:nvSpPr>
            <p:spPr bwMode="auto">
              <a:xfrm>
                <a:off x="1143" y="1554"/>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43"/>
              <p:cNvSpPr>
                <a:spLocks noChangeShapeType="1"/>
              </p:cNvSpPr>
              <p:nvPr/>
            </p:nvSpPr>
            <p:spPr bwMode="auto">
              <a:xfrm>
                <a:off x="1143" y="1398"/>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44"/>
              <p:cNvSpPr>
                <a:spLocks noChangeShapeType="1"/>
              </p:cNvSpPr>
              <p:nvPr/>
            </p:nvSpPr>
            <p:spPr bwMode="auto">
              <a:xfrm>
                <a:off x="1143" y="1242"/>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45"/>
              <p:cNvSpPr>
                <a:spLocks noChangeShapeType="1"/>
              </p:cNvSpPr>
              <p:nvPr/>
            </p:nvSpPr>
            <p:spPr bwMode="auto">
              <a:xfrm>
                <a:off x="1143" y="1087"/>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46"/>
              <p:cNvSpPr>
                <a:spLocks noChangeShapeType="1"/>
              </p:cNvSpPr>
              <p:nvPr/>
            </p:nvSpPr>
            <p:spPr bwMode="auto">
              <a:xfrm>
                <a:off x="1143" y="3275"/>
                <a:ext cx="3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47"/>
              <p:cNvSpPr>
                <a:spLocks noChangeShapeType="1"/>
              </p:cNvSpPr>
              <p:nvPr/>
            </p:nvSpPr>
            <p:spPr bwMode="auto">
              <a:xfrm>
                <a:off x="1143" y="2964"/>
                <a:ext cx="3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48"/>
              <p:cNvSpPr>
                <a:spLocks noChangeShapeType="1"/>
              </p:cNvSpPr>
              <p:nvPr/>
            </p:nvSpPr>
            <p:spPr bwMode="auto">
              <a:xfrm>
                <a:off x="1143" y="2652"/>
                <a:ext cx="3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49"/>
              <p:cNvSpPr>
                <a:spLocks noChangeShapeType="1"/>
              </p:cNvSpPr>
              <p:nvPr/>
            </p:nvSpPr>
            <p:spPr bwMode="auto">
              <a:xfrm>
                <a:off x="1143" y="2341"/>
                <a:ext cx="3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50"/>
              <p:cNvSpPr>
                <a:spLocks noChangeShapeType="1"/>
              </p:cNvSpPr>
              <p:nvPr/>
            </p:nvSpPr>
            <p:spPr bwMode="auto">
              <a:xfrm>
                <a:off x="1143" y="2021"/>
                <a:ext cx="3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51"/>
              <p:cNvSpPr>
                <a:spLocks noChangeShapeType="1"/>
              </p:cNvSpPr>
              <p:nvPr/>
            </p:nvSpPr>
            <p:spPr bwMode="auto">
              <a:xfrm>
                <a:off x="1143" y="1710"/>
                <a:ext cx="3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52"/>
              <p:cNvSpPr>
                <a:spLocks noChangeShapeType="1"/>
              </p:cNvSpPr>
              <p:nvPr/>
            </p:nvSpPr>
            <p:spPr bwMode="auto">
              <a:xfrm>
                <a:off x="1143" y="1398"/>
                <a:ext cx="3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53"/>
              <p:cNvSpPr>
                <a:spLocks noChangeShapeType="1"/>
              </p:cNvSpPr>
              <p:nvPr/>
            </p:nvSpPr>
            <p:spPr bwMode="auto">
              <a:xfrm>
                <a:off x="1143" y="1087"/>
                <a:ext cx="3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54"/>
              <p:cNvSpPr>
                <a:spLocks noChangeShapeType="1"/>
              </p:cNvSpPr>
              <p:nvPr/>
            </p:nvSpPr>
            <p:spPr bwMode="auto">
              <a:xfrm>
                <a:off x="1143" y="3275"/>
                <a:ext cx="357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55"/>
              <p:cNvSpPr>
                <a:spLocks noChangeShapeType="1"/>
              </p:cNvSpPr>
              <p:nvPr/>
            </p:nvSpPr>
            <p:spPr bwMode="auto">
              <a:xfrm flipV="1">
                <a:off x="1143"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56"/>
              <p:cNvSpPr>
                <a:spLocks noChangeShapeType="1"/>
              </p:cNvSpPr>
              <p:nvPr/>
            </p:nvSpPr>
            <p:spPr bwMode="auto">
              <a:xfrm flipV="1">
                <a:off x="1503"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57"/>
              <p:cNvSpPr>
                <a:spLocks noChangeShapeType="1"/>
              </p:cNvSpPr>
              <p:nvPr/>
            </p:nvSpPr>
            <p:spPr bwMode="auto">
              <a:xfrm flipV="1">
                <a:off x="1856"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58"/>
              <p:cNvSpPr>
                <a:spLocks noChangeShapeType="1"/>
              </p:cNvSpPr>
              <p:nvPr/>
            </p:nvSpPr>
            <p:spPr bwMode="auto">
              <a:xfrm flipV="1">
                <a:off x="2217"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59"/>
              <p:cNvSpPr>
                <a:spLocks noChangeShapeType="1"/>
              </p:cNvSpPr>
              <p:nvPr/>
            </p:nvSpPr>
            <p:spPr bwMode="auto">
              <a:xfrm flipV="1">
                <a:off x="2569"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60"/>
              <p:cNvSpPr>
                <a:spLocks noChangeShapeType="1"/>
              </p:cNvSpPr>
              <p:nvPr/>
            </p:nvSpPr>
            <p:spPr bwMode="auto">
              <a:xfrm flipV="1">
                <a:off x="2930"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 name="Line 61"/>
              <p:cNvSpPr>
                <a:spLocks noChangeShapeType="1"/>
              </p:cNvSpPr>
              <p:nvPr/>
            </p:nvSpPr>
            <p:spPr bwMode="auto">
              <a:xfrm flipV="1">
                <a:off x="3290"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62"/>
              <p:cNvSpPr>
                <a:spLocks noChangeShapeType="1"/>
              </p:cNvSpPr>
              <p:nvPr/>
            </p:nvSpPr>
            <p:spPr bwMode="auto">
              <a:xfrm flipV="1">
                <a:off x="3643"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63"/>
              <p:cNvSpPr>
                <a:spLocks noChangeShapeType="1"/>
              </p:cNvSpPr>
              <p:nvPr/>
            </p:nvSpPr>
            <p:spPr bwMode="auto">
              <a:xfrm flipV="1">
                <a:off x="4004"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Line 64"/>
              <p:cNvSpPr>
                <a:spLocks noChangeShapeType="1"/>
              </p:cNvSpPr>
              <p:nvPr/>
            </p:nvSpPr>
            <p:spPr bwMode="auto">
              <a:xfrm flipV="1">
                <a:off x="4356"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 name="Line 65"/>
              <p:cNvSpPr>
                <a:spLocks noChangeShapeType="1"/>
              </p:cNvSpPr>
              <p:nvPr/>
            </p:nvSpPr>
            <p:spPr bwMode="auto">
              <a:xfrm flipV="1">
                <a:off x="4717"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66"/>
              <p:cNvSpPr>
                <a:spLocks noChangeShapeType="1"/>
              </p:cNvSpPr>
              <p:nvPr/>
            </p:nvSpPr>
            <p:spPr bwMode="auto">
              <a:xfrm flipV="1">
                <a:off x="1143" y="3242"/>
                <a:ext cx="1"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67"/>
              <p:cNvSpPr>
                <a:spLocks noChangeShapeType="1"/>
              </p:cNvSpPr>
              <p:nvPr/>
            </p:nvSpPr>
            <p:spPr bwMode="auto">
              <a:xfrm flipV="1">
                <a:off x="1856" y="3242"/>
                <a:ext cx="1"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68"/>
              <p:cNvSpPr>
                <a:spLocks noChangeShapeType="1"/>
              </p:cNvSpPr>
              <p:nvPr/>
            </p:nvSpPr>
            <p:spPr bwMode="auto">
              <a:xfrm flipV="1">
                <a:off x="2569" y="3242"/>
                <a:ext cx="1"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69"/>
              <p:cNvSpPr>
                <a:spLocks noChangeShapeType="1"/>
              </p:cNvSpPr>
              <p:nvPr/>
            </p:nvSpPr>
            <p:spPr bwMode="auto">
              <a:xfrm flipV="1">
                <a:off x="3290" y="3242"/>
                <a:ext cx="1"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70"/>
              <p:cNvSpPr>
                <a:spLocks noChangeShapeType="1"/>
              </p:cNvSpPr>
              <p:nvPr/>
            </p:nvSpPr>
            <p:spPr bwMode="auto">
              <a:xfrm flipV="1">
                <a:off x="4004" y="3242"/>
                <a:ext cx="1"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71"/>
              <p:cNvSpPr>
                <a:spLocks noChangeShapeType="1"/>
              </p:cNvSpPr>
              <p:nvPr/>
            </p:nvSpPr>
            <p:spPr bwMode="auto">
              <a:xfrm flipV="1">
                <a:off x="4717" y="3242"/>
                <a:ext cx="1"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 name="Group 72"/>
            <p:cNvGrpSpPr>
              <a:grpSpLocks/>
            </p:cNvGrpSpPr>
            <p:nvPr/>
          </p:nvGrpSpPr>
          <p:grpSpPr bwMode="auto">
            <a:xfrm>
              <a:off x="1102" y="1275"/>
              <a:ext cx="2943" cy="992"/>
              <a:chOff x="1102" y="1275"/>
              <a:chExt cx="2943" cy="992"/>
            </a:xfrm>
          </p:grpSpPr>
          <p:sp>
            <p:nvSpPr>
              <p:cNvPr id="43" name="Freeform 73"/>
              <p:cNvSpPr>
                <a:spLocks/>
              </p:cNvSpPr>
              <p:nvPr/>
            </p:nvSpPr>
            <p:spPr bwMode="auto">
              <a:xfrm>
                <a:off x="1102" y="1275"/>
                <a:ext cx="82" cy="82"/>
              </a:xfrm>
              <a:custGeom>
                <a:avLst/>
                <a:gdLst>
                  <a:gd name="T0" fmla="*/ 41 w 82"/>
                  <a:gd name="T1" fmla="*/ 0 h 82"/>
                  <a:gd name="T2" fmla="*/ 82 w 82"/>
                  <a:gd name="T3" fmla="*/ 41 h 82"/>
                  <a:gd name="T4" fmla="*/ 41 w 82"/>
                  <a:gd name="T5" fmla="*/ 82 h 82"/>
                  <a:gd name="T6" fmla="*/ 0 w 82"/>
                  <a:gd name="T7" fmla="*/ 41 h 82"/>
                  <a:gd name="T8" fmla="*/ 41 w 82"/>
                  <a:gd name="T9" fmla="*/ 0 h 82"/>
                  <a:gd name="T10" fmla="*/ 0 60000 65536"/>
                  <a:gd name="T11" fmla="*/ 0 60000 65536"/>
                  <a:gd name="T12" fmla="*/ 0 60000 65536"/>
                  <a:gd name="T13" fmla="*/ 0 60000 65536"/>
                  <a:gd name="T14" fmla="*/ 0 60000 65536"/>
                  <a:gd name="T15" fmla="*/ 0 w 82"/>
                  <a:gd name="T16" fmla="*/ 0 h 82"/>
                  <a:gd name="T17" fmla="*/ 82 w 82"/>
                  <a:gd name="T18" fmla="*/ 82 h 82"/>
                </a:gdLst>
                <a:ahLst/>
                <a:cxnLst>
                  <a:cxn ang="T10">
                    <a:pos x="T0" y="T1"/>
                  </a:cxn>
                  <a:cxn ang="T11">
                    <a:pos x="T2" y="T3"/>
                  </a:cxn>
                  <a:cxn ang="T12">
                    <a:pos x="T4" y="T5"/>
                  </a:cxn>
                  <a:cxn ang="T13">
                    <a:pos x="T6" y="T7"/>
                  </a:cxn>
                  <a:cxn ang="T14">
                    <a:pos x="T8" y="T9"/>
                  </a:cxn>
                </a:cxnLst>
                <a:rect l="T15" t="T16" r="T17" b="T18"/>
                <a:pathLst>
                  <a:path w="82" h="82">
                    <a:moveTo>
                      <a:pt x="41" y="0"/>
                    </a:moveTo>
                    <a:lnTo>
                      <a:pt x="82" y="41"/>
                    </a:lnTo>
                    <a:lnTo>
                      <a:pt x="41" y="82"/>
                    </a:lnTo>
                    <a:lnTo>
                      <a:pt x="0" y="41"/>
                    </a:lnTo>
                    <a:lnTo>
                      <a:pt x="41"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74"/>
              <p:cNvSpPr>
                <a:spLocks/>
              </p:cNvSpPr>
              <p:nvPr/>
            </p:nvSpPr>
            <p:spPr bwMode="auto">
              <a:xfrm>
                <a:off x="1463" y="1275"/>
                <a:ext cx="81" cy="82"/>
              </a:xfrm>
              <a:custGeom>
                <a:avLst/>
                <a:gdLst>
                  <a:gd name="T0" fmla="*/ 40 w 81"/>
                  <a:gd name="T1" fmla="*/ 0 h 82"/>
                  <a:gd name="T2" fmla="*/ 81 w 81"/>
                  <a:gd name="T3" fmla="*/ 41 h 82"/>
                  <a:gd name="T4" fmla="*/ 40 w 81"/>
                  <a:gd name="T5" fmla="*/ 82 h 82"/>
                  <a:gd name="T6" fmla="*/ 0 w 81"/>
                  <a:gd name="T7" fmla="*/ 41 h 82"/>
                  <a:gd name="T8" fmla="*/ 40 w 81"/>
                  <a:gd name="T9" fmla="*/ 0 h 82"/>
                  <a:gd name="T10" fmla="*/ 0 60000 65536"/>
                  <a:gd name="T11" fmla="*/ 0 60000 65536"/>
                  <a:gd name="T12" fmla="*/ 0 60000 65536"/>
                  <a:gd name="T13" fmla="*/ 0 60000 65536"/>
                  <a:gd name="T14" fmla="*/ 0 60000 65536"/>
                  <a:gd name="T15" fmla="*/ 0 w 81"/>
                  <a:gd name="T16" fmla="*/ 0 h 82"/>
                  <a:gd name="T17" fmla="*/ 81 w 81"/>
                  <a:gd name="T18" fmla="*/ 82 h 82"/>
                </a:gdLst>
                <a:ahLst/>
                <a:cxnLst>
                  <a:cxn ang="T10">
                    <a:pos x="T0" y="T1"/>
                  </a:cxn>
                  <a:cxn ang="T11">
                    <a:pos x="T2" y="T3"/>
                  </a:cxn>
                  <a:cxn ang="T12">
                    <a:pos x="T4" y="T5"/>
                  </a:cxn>
                  <a:cxn ang="T13">
                    <a:pos x="T6" y="T7"/>
                  </a:cxn>
                  <a:cxn ang="T14">
                    <a:pos x="T8" y="T9"/>
                  </a:cxn>
                </a:cxnLst>
                <a:rect l="T15" t="T16" r="T17" b="T18"/>
                <a:pathLst>
                  <a:path w="81" h="82">
                    <a:moveTo>
                      <a:pt x="40" y="0"/>
                    </a:moveTo>
                    <a:lnTo>
                      <a:pt x="81" y="41"/>
                    </a:lnTo>
                    <a:lnTo>
                      <a:pt x="40" y="82"/>
                    </a:lnTo>
                    <a:lnTo>
                      <a:pt x="0" y="41"/>
                    </a:lnTo>
                    <a:lnTo>
                      <a:pt x="40"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75"/>
              <p:cNvSpPr>
                <a:spLocks/>
              </p:cNvSpPr>
              <p:nvPr/>
            </p:nvSpPr>
            <p:spPr bwMode="auto">
              <a:xfrm>
                <a:off x="1815" y="1275"/>
                <a:ext cx="82" cy="82"/>
              </a:xfrm>
              <a:custGeom>
                <a:avLst/>
                <a:gdLst>
                  <a:gd name="T0" fmla="*/ 41 w 82"/>
                  <a:gd name="T1" fmla="*/ 0 h 82"/>
                  <a:gd name="T2" fmla="*/ 82 w 82"/>
                  <a:gd name="T3" fmla="*/ 41 h 82"/>
                  <a:gd name="T4" fmla="*/ 41 w 82"/>
                  <a:gd name="T5" fmla="*/ 82 h 82"/>
                  <a:gd name="T6" fmla="*/ 0 w 82"/>
                  <a:gd name="T7" fmla="*/ 41 h 82"/>
                  <a:gd name="T8" fmla="*/ 41 w 82"/>
                  <a:gd name="T9" fmla="*/ 0 h 82"/>
                  <a:gd name="T10" fmla="*/ 0 60000 65536"/>
                  <a:gd name="T11" fmla="*/ 0 60000 65536"/>
                  <a:gd name="T12" fmla="*/ 0 60000 65536"/>
                  <a:gd name="T13" fmla="*/ 0 60000 65536"/>
                  <a:gd name="T14" fmla="*/ 0 60000 65536"/>
                  <a:gd name="T15" fmla="*/ 0 w 82"/>
                  <a:gd name="T16" fmla="*/ 0 h 82"/>
                  <a:gd name="T17" fmla="*/ 82 w 82"/>
                  <a:gd name="T18" fmla="*/ 82 h 82"/>
                </a:gdLst>
                <a:ahLst/>
                <a:cxnLst>
                  <a:cxn ang="T10">
                    <a:pos x="T0" y="T1"/>
                  </a:cxn>
                  <a:cxn ang="T11">
                    <a:pos x="T2" y="T3"/>
                  </a:cxn>
                  <a:cxn ang="T12">
                    <a:pos x="T4" y="T5"/>
                  </a:cxn>
                  <a:cxn ang="T13">
                    <a:pos x="T6" y="T7"/>
                  </a:cxn>
                  <a:cxn ang="T14">
                    <a:pos x="T8" y="T9"/>
                  </a:cxn>
                </a:cxnLst>
                <a:rect l="T15" t="T16" r="T17" b="T18"/>
                <a:pathLst>
                  <a:path w="82" h="82">
                    <a:moveTo>
                      <a:pt x="41" y="0"/>
                    </a:moveTo>
                    <a:lnTo>
                      <a:pt x="82" y="41"/>
                    </a:lnTo>
                    <a:lnTo>
                      <a:pt x="41" y="82"/>
                    </a:lnTo>
                    <a:lnTo>
                      <a:pt x="0" y="41"/>
                    </a:lnTo>
                    <a:lnTo>
                      <a:pt x="41"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76"/>
              <p:cNvSpPr>
                <a:spLocks/>
              </p:cNvSpPr>
              <p:nvPr/>
            </p:nvSpPr>
            <p:spPr bwMode="auto">
              <a:xfrm>
                <a:off x="2176" y="1275"/>
                <a:ext cx="82" cy="82"/>
              </a:xfrm>
              <a:custGeom>
                <a:avLst/>
                <a:gdLst>
                  <a:gd name="T0" fmla="*/ 41 w 82"/>
                  <a:gd name="T1" fmla="*/ 0 h 82"/>
                  <a:gd name="T2" fmla="*/ 82 w 82"/>
                  <a:gd name="T3" fmla="*/ 41 h 82"/>
                  <a:gd name="T4" fmla="*/ 41 w 82"/>
                  <a:gd name="T5" fmla="*/ 82 h 82"/>
                  <a:gd name="T6" fmla="*/ 0 w 82"/>
                  <a:gd name="T7" fmla="*/ 41 h 82"/>
                  <a:gd name="T8" fmla="*/ 41 w 82"/>
                  <a:gd name="T9" fmla="*/ 0 h 82"/>
                  <a:gd name="T10" fmla="*/ 0 60000 65536"/>
                  <a:gd name="T11" fmla="*/ 0 60000 65536"/>
                  <a:gd name="T12" fmla="*/ 0 60000 65536"/>
                  <a:gd name="T13" fmla="*/ 0 60000 65536"/>
                  <a:gd name="T14" fmla="*/ 0 60000 65536"/>
                  <a:gd name="T15" fmla="*/ 0 w 82"/>
                  <a:gd name="T16" fmla="*/ 0 h 82"/>
                  <a:gd name="T17" fmla="*/ 82 w 82"/>
                  <a:gd name="T18" fmla="*/ 82 h 82"/>
                </a:gdLst>
                <a:ahLst/>
                <a:cxnLst>
                  <a:cxn ang="T10">
                    <a:pos x="T0" y="T1"/>
                  </a:cxn>
                  <a:cxn ang="T11">
                    <a:pos x="T2" y="T3"/>
                  </a:cxn>
                  <a:cxn ang="T12">
                    <a:pos x="T4" y="T5"/>
                  </a:cxn>
                  <a:cxn ang="T13">
                    <a:pos x="T6" y="T7"/>
                  </a:cxn>
                  <a:cxn ang="T14">
                    <a:pos x="T8" y="T9"/>
                  </a:cxn>
                </a:cxnLst>
                <a:rect l="T15" t="T16" r="T17" b="T18"/>
                <a:pathLst>
                  <a:path w="82" h="82">
                    <a:moveTo>
                      <a:pt x="41" y="0"/>
                    </a:moveTo>
                    <a:lnTo>
                      <a:pt x="82" y="41"/>
                    </a:lnTo>
                    <a:lnTo>
                      <a:pt x="41" y="82"/>
                    </a:lnTo>
                    <a:lnTo>
                      <a:pt x="0" y="41"/>
                    </a:lnTo>
                    <a:lnTo>
                      <a:pt x="41"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77"/>
              <p:cNvSpPr>
                <a:spLocks/>
              </p:cNvSpPr>
              <p:nvPr/>
            </p:nvSpPr>
            <p:spPr bwMode="auto">
              <a:xfrm>
                <a:off x="2528" y="1275"/>
                <a:ext cx="82" cy="82"/>
              </a:xfrm>
              <a:custGeom>
                <a:avLst/>
                <a:gdLst>
                  <a:gd name="T0" fmla="*/ 41 w 82"/>
                  <a:gd name="T1" fmla="*/ 0 h 82"/>
                  <a:gd name="T2" fmla="*/ 82 w 82"/>
                  <a:gd name="T3" fmla="*/ 41 h 82"/>
                  <a:gd name="T4" fmla="*/ 41 w 82"/>
                  <a:gd name="T5" fmla="*/ 82 h 82"/>
                  <a:gd name="T6" fmla="*/ 0 w 82"/>
                  <a:gd name="T7" fmla="*/ 41 h 82"/>
                  <a:gd name="T8" fmla="*/ 41 w 82"/>
                  <a:gd name="T9" fmla="*/ 0 h 82"/>
                  <a:gd name="T10" fmla="*/ 0 60000 65536"/>
                  <a:gd name="T11" fmla="*/ 0 60000 65536"/>
                  <a:gd name="T12" fmla="*/ 0 60000 65536"/>
                  <a:gd name="T13" fmla="*/ 0 60000 65536"/>
                  <a:gd name="T14" fmla="*/ 0 60000 65536"/>
                  <a:gd name="T15" fmla="*/ 0 w 82"/>
                  <a:gd name="T16" fmla="*/ 0 h 82"/>
                  <a:gd name="T17" fmla="*/ 82 w 82"/>
                  <a:gd name="T18" fmla="*/ 82 h 82"/>
                </a:gdLst>
                <a:ahLst/>
                <a:cxnLst>
                  <a:cxn ang="T10">
                    <a:pos x="T0" y="T1"/>
                  </a:cxn>
                  <a:cxn ang="T11">
                    <a:pos x="T2" y="T3"/>
                  </a:cxn>
                  <a:cxn ang="T12">
                    <a:pos x="T4" y="T5"/>
                  </a:cxn>
                  <a:cxn ang="T13">
                    <a:pos x="T6" y="T7"/>
                  </a:cxn>
                  <a:cxn ang="T14">
                    <a:pos x="T8" y="T9"/>
                  </a:cxn>
                </a:cxnLst>
                <a:rect l="T15" t="T16" r="T17" b="T18"/>
                <a:pathLst>
                  <a:path w="82" h="82">
                    <a:moveTo>
                      <a:pt x="41" y="0"/>
                    </a:moveTo>
                    <a:lnTo>
                      <a:pt x="82" y="41"/>
                    </a:lnTo>
                    <a:lnTo>
                      <a:pt x="41" y="82"/>
                    </a:lnTo>
                    <a:lnTo>
                      <a:pt x="0" y="41"/>
                    </a:lnTo>
                    <a:lnTo>
                      <a:pt x="41"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78"/>
              <p:cNvSpPr>
                <a:spLocks/>
              </p:cNvSpPr>
              <p:nvPr/>
            </p:nvSpPr>
            <p:spPr bwMode="auto">
              <a:xfrm>
                <a:off x="2889" y="1275"/>
                <a:ext cx="82" cy="82"/>
              </a:xfrm>
              <a:custGeom>
                <a:avLst/>
                <a:gdLst>
                  <a:gd name="T0" fmla="*/ 41 w 82"/>
                  <a:gd name="T1" fmla="*/ 0 h 82"/>
                  <a:gd name="T2" fmla="*/ 82 w 82"/>
                  <a:gd name="T3" fmla="*/ 41 h 82"/>
                  <a:gd name="T4" fmla="*/ 41 w 82"/>
                  <a:gd name="T5" fmla="*/ 82 h 82"/>
                  <a:gd name="T6" fmla="*/ 0 w 82"/>
                  <a:gd name="T7" fmla="*/ 41 h 82"/>
                  <a:gd name="T8" fmla="*/ 41 w 82"/>
                  <a:gd name="T9" fmla="*/ 0 h 82"/>
                  <a:gd name="T10" fmla="*/ 0 60000 65536"/>
                  <a:gd name="T11" fmla="*/ 0 60000 65536"/>
                  <a:gd name="T12" fmla="*/ 0 60000 65536"/>
                  <a:gd name="T13" fmla="*/ 0 60000 65536"/>
                  <a:gd name="T14" fmla="*/ 0 60000 65536"/>
                  <a:gd name="T15" fmla="*/ 0 w 82"/>
                  <a:gd name="T16" fmla="*/ 0 h 82"/>
                  <a:gd name="T17" fmla="*/ 82 w 82"/>
                  <a:gd name="T18" fmla="*/ 82 h 82"/>
                </a:gdLst>
                <a:ahLst/>
                <a:cxnLst>
                  <a:cxn ang="T10">
                    <a:pos x="T0" y="T1"/>
                  </a:cxn>
                  <a:cxn ang="T11">
                    <a:pos x="T2" y="T3"/>
                  </a:cxn>
                  <a:cxn ang="T12">
                    <a:pos x="T4" y="T5"/>
                  </a:cxn>
                  <a:cxn ang="T13">
                    <a:pos x="T6" y="T7"/>
                  </a:cxn>
                  <a:cxn ang="T14">
                    <a:pos x="T8" y="T9"/>
                  </a:cxn>
                </a:cxnLst>
                <a:rect l="T15" t="T16" r="T17" b="T18"/>
                <a:pathLst>
                  <a:path w="82" h="82">
                    <a:moveTo>
                      <a:pt x="41" y="0"/>
                    </a:moveTo>
                    <a:lnTo>
                      <a:pt x="82" y="41"/>
                    </a:lnTo>
                    <a:lnTo>
                      <a:pt x="41" y="82"/>
                    </a:lnTo>
                    <a:lnTo>
                      <a:pt x="0" y="41"/>
                    </a:lnTo>
                    <a:lnTo>
                      <a:pt x="41"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79"/>
              <p:cNvSpPr>
                <a:spLocks/>
              </p:cNvSpPr>
              <p:nvPr/>
            </p:nvSpPr>
            <p:spPr bwMode="auto">
              <a:xfrm>
                <a:off x="3249" y="1291"/>
                <a:ext cx="82" cy="82"/>
              </a:xfrm>
              <a:custGeom>
                <a:avLst/>
                <a:gdLst>
                  <a:gd name="T0" fmla="*/ 41 w 82"/>
                  <a:gd name="T1" fmla="*/ 0 h 82"/>
                  <a:gd name="T2" fmla="*/ 82 w 82"/>
                  <a:gd name="T3" fmla="*/ 41 h 82"/>
                  <a:gd name="T4" fmla="*/ 41 w 82"/>
                  <a:gd name="T5" fmla="*/ 82 h 82"/>
                  <a:gd name="T6" fmla="*/ 0 w 82"/>
                  <a:gd name="T7" fmla="*/ 41 h 82"/>
                  <a:gd name="T8" fmla="*/ 41 w 82"/>
                  <a:gd name="T9" fmla="*/ 0 h 82"/>
                  <a:gd name="T10" fmla="*/ 0 60000 65536"/>
                  <a:gd name="T11" fmla="*/ 0 60000 65536"/>
                  <a:gd name="T12" fmla="*/ 0 60000 65536"/>
                  <a:gd name="T13" fmla="*/ 0 60000 65536"/>
                  <a:gd name="T14" fmla="*/ 0 60000 65536"/>
                  <a:gd name="T15" fmla="*/ 0 w 82"/>
                  <a:gd name="T16" fmla="*/ 0 h 82"/>
                  <a:gd name="T17" fmla="*/ 82 w 82"/>
                  <a:gd name="T18" fmla="*/ 82 h 82"/>
                </a:gdLst>
                <a:ahLst/>
                <a:cxnLst>
                  <a:cxn ang="T10">
                    <a:pos x="T0" y="T1"/>
                  </a:cxn>
                  <a:cxn ang="T11">
                    <a:pos x="T2" y="T3"/>
                  </a:cxn>
                  <a:cxn ang="T12">
                    <a:pos x="T4" y="T5"/>
                  </a:cxn>
                  <a:cxn ang="T13">
                    <a:pos x="T6" y="T7"/>
                  </a:cxn>
                  <a:cxn ang="T14">
                    <a:pos x="T8" y="T9"/>
                  </a:cxn>
                </a:cxnLst>
                <a:rect l="T15" t="T16" r="T17" b="T18"/>
                <a:pathLst>
                  <a:path w="82" h="82">
                    <a:moveTo>
                      <a:pt x="41" y="0"/>
                    </a:moveTo>
                    <a:lnTo>
                      <a:pt x="82" y="41"/>
                    </a:lnTo>
                    <a:lnTo>
                      <a:pt x="41" y="82"/>
                    </a:lnTo>
                    <a:lnTo>
                      <a:pt x="0" y="41"/>
                    </a:lnTo>
                    <a:lnTo>
                      <a:pt x="41"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80"/>
              <p:cNvSpPr>
                <a:spLocks/>
              </p:cNvSpPr>
              <p:nvPr/>
            </p:nvSpPr>
            <p:spPr bwMode="auto">
              <a:xfrm>
                <a:off x="3602" y="1390"/>
                <a:ext cx="82" cy="82"/>
              </a:xfrm>
              <a:custGeom>
                <a:avLst/>
                <a:gdLst>
                  <a:gd name="T0" fmla="*/ 41 w 82"/>
                  <a:gd name="T1" fmla="*/ 0 h 82"/>
                  <a:gd name="T2" fmla="*/ 82 w 82"/>
                  <a:gd name="T3" fmla="*/ 41 h 82"/>
                  <a:gd name="T4" fmla="*/ 41 w 82"/>
                  <a:gd name="T5" fmla="*/ 82 h 82"/>
                  <a:gd name="T6" fmla="*/ 0 w 82"/>
                  <a:gd name="T7" fmla="*/ 41 h 82"/>
                  <a:gd name="T8" fmla="*/ 41 w 82"/>
                  <a:gd name="T9" fmla="*/ 0 h 82"/>
                  <a:gd name="T10" fmla="*/ 0 60000 65536"/>
                  <a:gd name="T11" fmla="*/ 0 60000 65536"/>
                  <a:gd name="T12" fmla="*/ 0 60000 65536"/>
                  <a:gd name="T13" fmla="*/ 0 60000 65536"/>
                  <a:gd name="T14" fmla="*/ 0 60000 65536"/>
                  <a:gd name="T15" fmla="*/ 0 w 82"/>
                  <a:gd name="T16" fmla="*/ 0 h 82"/>
                  <a:gd name="T17" fmla="*/ 82 w 82"/>
                  <a:gd name="T18" fmla="*/ 82 h 82"/>
                </a:gdLst>
                <a:ahLst/>
                <a:cxnLst>
                  <a:cxn ang="T10">
                    <a:pos x="T0" y="T1"/>
                  </a:cxn>
                  <a:cxn ang="T11">
                    <a:pos x="T2" y="T3"/>
                  </a:cxn>
                  <a:cxn ang="T12">
                    <a:pos x="T4" y="T5"/>
                  </a:cxn>
                  <a:cxn ang="T13">
                    <a:pos x="T6" y="T7"/>
                  </a:cxn>
                  <a:cxn ang="T14">
                    <a:pos x="T8" y="T9"/>
                  </a:cxn>
                </a:cxnLst>
                <a:rect l="T15" t="T16" r="T17" b="T18"/>
                <a:pathLst>
                  <a:path w="82" h="82">
                    <a:moveTo>
                      <a:pt x="41" y="0"/>
                    </a:moveTo>
                    <a:lnTo>
                      <a:pt x="82" y="41"/>
                    </a:lnTo>
                    <a:lnTo>
                      <a:pt x="41" y="82"/>
                    </a:lnTo>
                    <a:lnTo>
                      <a:pt x="0" y="41"/>
                    </a:lnTo>
                    <a:lnTo>
                      <a:pt x="41"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81"/>
              <p:cNvSpPr>
                <a:spLocks/>
              </p:cNvSpPr>
              <p:nvPr/>
            </p:nvSpPr>
            <p:spPr bwMode="auto">
              <a:xfrm>
                <a:off x="3963" y="2185"/>
                <a:ext cx="82" cy="82"/>
              </a:xfrm>
              <a:custGeom>
                <a:avLst/>
                <a:gdLst>
                  <a:gd name="T0" fmla="*/ 41 w 82"/>
                  <a:gd name="T1" fmla="*/ 0 h 82"/>
                  <a:gd name="T2" fmla="*/ 82 w 82"/>
                  <a:gd name="T3" fmla="*/ 41 h 82"/>
                  <a:gd name="T4" fmla="*/ 41 w 82"/>
                  <a:gd name="T5" fmla="*/ 82 h 82"/>
                  <a:gd name="T6" fmla="*/ 0 w 82"/>
                  <a:gd name="T7" fmla="*/ 41 h 82"/>
                  <a:gd name="T8" fmla="*/ 41 w 82"/>
                  <a:gd name="T9" fmla="*/ 0 h 82"/>
                  <a:gd name="T10" fmla="*/ 0 60000 65536"/>
                  <a:gd name="T11" fmla="*/ 0 60000 65536"/>
                  <a:gd name="T12" fmla="*/ 0 60000 65536"/>
                  <a:gd name="T13" fmla="*/ 0 60000 65536"/>
                  <a:gd name="T14" fmla="*/ 0 60000 65536"/>
                  <a:gd name="T15" fmla="*/ 0 w 82"/>
                  <a:gd name="T16" fmla="*/ 0 h 82"/>
                  <a:gd name="T17" fmla="*/ 82 w 82"/>
                  <a:gd name="T18" fmla="*/ 82 h 82"/>
                </a:gdLst>
                <a:ahLst/>
                <a:cxnLst>
                  <a:cxn ang="T10">
                    <a:pos x="T0" y="T1"/>
                  </a:cxn>
                  <a:cxn ang="T11">
                    <a:pos x="T2" y="T3"/>
                  </a:cxn>
                  <a:cxn ang="T12">
                    <a:pos x="T4" y="T5"/>
                  </a:cxn>
                  <a:cxn ang="T13">
                    <a:pos x="T6" y="T7"/>
                  </a:cxn>
                  <a:cxn ang="T14">
                    <a:pos x="T8" y="T9"/>
                  </a:cxn>
                </a:cxnLst>
                <a:rect l="T15" t="T16" r="T17" b="T18"/>
                <a:pathLst>
                  <a:path w="82" h="82">
                    <a:moveTo>
                      <a:pt x="41" y="0"/>
                    </a:moveTo>
                    <a:lnTo>
                      <a:pt x="82" y="41"/>
                    </a:lnTo>
                    <a:lnTo>
                      <a:pt x="41" y="82"/>
                    </a:lnTo>
                    <a:lnTo>
                      <a:pt x="0" y="41"/>
                    </a:lnTo>
                    <a:lnTo>
                      <a:pt x="41"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 name="Group 82"/>
            <p:cNvGrpSpPr>
              <a:grpSpLocks/>
            </p:cNvGrpSpPr>
            <p:nvPr/>
          </p:nvGrpSpPr>
          <p:grpSpPr bwMode="auto">
            <a:xfrm>
              <a:off x="579" y="805"/>
              <a:ext cx="4170" cy="2987"/>
              <a:chOff x="579" y="805"/>
              <a:chExt cx="4170" cy="2987"/>
            </a:xfrm>
          </p:grpSpPr>
          <p:sp>
            <p:nvSpPr>
              <p:cNvPr id="27" name="Rectangle 83"/>
              <p:cNvSpPr>
                <a:spLocks noChangeArrowheads="1"/>
              </p:cNvSpPr>
              <p:nvPr/>
            </p:nvSpPr>
            <p:spPr bwMode="auto">
              <a:xfrm>
                <a:off x="982" y="3210"/>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000">
                    <a:solidFill>
                      <a:schemeClr val="tx1"/>
                    </a:solidFill>
                    <a:latin typeface="+mn-lt"/>
                  </a:rPr>
                  <a:t>0</a:t>
                </a:r>
              </a:p>
            </p:txBody>
          </p:sp>
          <p:sp>
            <p:nvSpPr>
              <p:cNvPr id="28" name="Rectangle 84"/>
              <p:cNvSpPr>
                <a:spLocks noChangeArrowheads="1"/>
              </p:cNvSpPr>
              <p:nvPr/>
            </p:nvSpPr>
            <p:spPr bwMode="auto">
              <a:xfrm>
                <a:off x="982" y="2899"/>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000">
                    <a:solidFill>
                      <a:schemeClr val="tx1"/>
                    </a:solidFill>
                    <a:latin typeface="+mn-lt"/>
                  </a:rPr>
                  <a:t>2</a:t>
                </a:r>
              </a:p>
            </p:txBody>
          </p:sp>
          <p:sp>
            <p:nvSpPr>
              <p:cNvPr id="29" name="Rectangle 85"/>
              <p:cNvSpPr>
                <a:spLocks noChangeArrowheads="1"/>
              </p:cNvSpPr>
              <p:nvPr/>
            </p:nvSpPr>
            <p:spPr bwMode="auto">
              <a:xfrm>
                <a:off x="982" y="2588"/>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000" dirty="0">
                    <a:solidFill>
                      <a:schemeClr val="tx1"/>
                    </a:solidFill>
                    <a:latin typeface="+mn-lt"/>
                  </a:rPr>
                  <a:t>4</a:t>
                </a:r>
              </a:p>
            </p:txBody>
          </p:sp>
          <p:sp>
            <p:nvSpPr>
              <p:cNvPr id="30" name="Rectangle 86"/>
              <p:cNvSpPr>
                <a:spLocks noChangeArrowheads="1"/>
              </p:cNvSpPr>
              <p:nvPr/>
            </p:nvSpPr>
            <p:spPr bwMode="auto">
              <a:xfrm>
                <a:off x="982" y="2276"/>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000">
                    <a:solidFill>
                      <a:schemeClr val="tx1"/>
                    </a:solidFill>
                    <a:latin typeface="+mn-lt"/>
                  </a:rPr>
                  <a:t>6</a:t>
                </a:r>
              </a:p>
            </p:txBody>
          </p:sp>
          <p:sp>
            <p:nvSpPr>
              <p:cNvPr id="31" name="Rectangle 87"/>
              <p:cNvSpPr>
                <a:spLocks noChangeArrowheads="1"/>
              </p:cNvSpPr>
              <p:nvPr/>
            </p:nvSpPr>
            <p:spPr bwMode="auto">
              <a:xfrm>
                <a:off x="982" y="1955"/>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000">
                    <a:solidFill>
                      <a:schemeClr val="tx1"/>
                    </a:solidFill>
                    <a:latin typeface="+mn-lt"/>
                  </a:rPr>
                  <a:t>8</a:t>
                </a:r>
              </a:p>
            </p:txBody>
          </p:sp>
          <p:sp>
            <p:nvSpPr>
              <p:cNvPr id="32" name="Rectangle 88"/>
              <p:cNvSpPr>
                <a:spLocks noChangeArrowheads="1"/>
              </p:cNvSpPr>
              <p:nvPr/>
            </p:nvSpPr>
            <p:spPr bwMode="auto">
              <a:xfrm>
                <a:off x="908" y="1644"/>
                <a:ext cx="15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000">
                    <a:solidFill>
                      <a:schemeClr val="tx1"/>
                    </a:solidFill>
                    <a:latin typeface="+mn-lt"/>
                  </a:rPr>
                  <a:t>10</a:t>
                </a:r>
              </a:p>
            </p:txBody>
          </p:sp>
          <p:sp>
            <p:nvSpPr>
              <p:cNvPr id="33" name="Rectangle 89"/>
              <p:cNvSpPr>
                <a:spLocks noChangeArrowheads="1"/>
              </p:cNvSpPr>
              <p:nvPr/>
            </p:nvSpPr>
            <p:spPr bwMode="auto">
              <a:xfrm>
                <a:off x="908" y="1331"/>
                <a:ext cx="15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000">
                    <a:solidFill>
                      <a:schemeClr val="tx1"/>
                    </a:solidFill>
                    <a:latin typeface="+mn-lt"/>
                  </a:rPr>
                  <a:t>12</a:t>
                </a:r>
              </a:p>
            </p:txBody>
          </p:sp>
          <p:sp>
            <p:nvSpPr>
              <p:cNvPr id="34" name="Rectangle 90"/>
              <p:cNvSpPr>
                <a:spLocks noChangeArrowheads="1"/>
              </p:cNvSpPr>
              <p:nvPr/>
            </p:nvSpPr>
            <p:spPr bwMode="auto">
              <a:xfrm>
                <a:off x="908" y="1022"/>
                <a:ext cx="15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000" dirty="0">
                    <a:solidFill>
                      <a:schemeClr val="tx1"/>
                    </a:solidFill>
                    <a:latin typeface="+mn-lt"/>
                  </a:rPr>
                  <a:t>14</a:t>
                </a:r>
              </a:p>
            </p:txBody>
          </p:sp>
          <p:sp>
            <p:nvSpPr>
              <p:cNvPr id="35" name="Rectangle 91"/>
              <p:cNvSpPr>
                <a:spLocks noChangeArrowheads="1"/>
              </p:cNvSpPr>
              <p:nvPr/>
            </p:nvSpPr>
            <p:spPr bwMode="auto">
              <a:xfrm>
                <a:off x="1084" y="3367"/>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chemeClr val="tx1"/>
                    </a:solidFill>
                    <a:latin typeface="+mn-lt"/>
                  </a:rPr>
                  <a:t>0</a:t>
                </a:r>
              </a:p>
            </p:txBody>
          </p:sp>
          <p:sp>
            <p:nvSpPr>
              <p:cNvPr id="36" name="Rectangle 92"/>
              <p:cNvSpPr>
                <a:spLocks noChangeArrowheads="1"/>
              </p:cNvSpPr>
              <p:nvPr/>
            </p:nvSpPr>
            <p:spPr bwMode="auto">
              <a:xfrm>
                <a:off x="1798" y="3367"/>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chemeClr val="tx1"/>
                    </a:solidFill>
                    <a:latin typeface="+mn-lt"/>
                  </a:rPr>
                  <a:t>2</a:t>
                </a:r>
              </a:p>
            </p:txBody>
          </p:sp>
          <p:sp>
            <p:nvSpPr>
              <p:cNvPr id="37" name="Rectangle 93"/>
              <p:cNvSpPr>
                <a:spLocks noChangeArrowheads="1"/>
              </p:cNvSpPr>
              <p:nvPr/>
            </p:nvSpPr>
            <p:spPr bwMode="auto">
              <a:xfrm>
                <a:off x="2514" y="3367"/>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chemeClr val="tx1"/>
                    </a:solidFill>
                    <a:latin typeface="+mn-lt"/>
                  </a:rPr>
                  <a:t>4</a:t>
                </a:r>
              </a:p>
            </p:txBody>
          </p:sp>
          <p:sp>
            <p:nvSpPr>
              <p:cNvPr id="38" name="Rectangle 94"/>
              <p:cNvSpPr>
                <a:spLocks noChangeArrowheads="1"/>
              </p:cNvSpPr>
              <p:nvPr/>
            </p:nvSpPr>
            <p:spPr bwMode="auto">
              <a:xfrm>
                <a:off x="3233" y="3367"/>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chemeClr val="tx1"/>
                    </a:solidFill>
                    <a:latin typeface="+mn-lt"/>
                  </a:rPr>
                  <a:t>6</a:t>
                </a:r>
              </a:p>
            </p:txBody>
          </p:sp>
          <p:sp>
            <p:nvSpPr>
              <p:cNvPr id="39" name="Rectangle 95"/>
              <p:cNvSpPr>
                <a:spLocks noChangeArrowheads="1"/>
              </p:cNvSpPr>
              <p:nvPr/>
            </p:nvSpPr>
            <p:spPr bwMode="auto">
              <a:xfrm>
                <a:off x="3946" y="3367"/>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chemeClr val="tx1"/>
                    </a:solidFill>
                    <a:latin typeface="+mn-lt"/>
                  </a:rPr>
                  <a:t>8</a:t>
                </a:r>
              </a:p>
            </p:txBody>
          </p:sp>
          <p:sp>
            <p:nvSpPr>
              <p:cNvPr id="40" name="Rectangle 96"/>
              <p:cNvSpPr>
                <a:spLocks noChangeArrowheads="1"/>
              </p:cNvSpPr>
              <p:nvPr/>
            </p:nvSpPr>
            <p:spPr bwMode="auto">
              <a:xfrm>
                <a:off x="4592" y="3367"/>
                <a:ext cx="15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chemeClr val="tx1"/>
                    </a:solidFill>
                    <a:latin typeface="+mn-lt"/>
                  </a:rPr>
                  <a:t>10</a:t>
                </a:r>
              </a:p>
            </p:txBody>
          </p:sp>
          <p:sp>
            <p:nvSpPr>
              <p:cNvPr id="41" name="Rectangle 97"/>
              <p:cNvSpPr>
                <a:spLocks noChangeArrowheads="1"/>
              </p:cNvSpPr>
              <p:nvPr/>
            </p:nvSpPr>
            <p:spPr bwMode="auto">
              <a:xfrm>
                <a:off x="1945" y="3563"/>
                <a:ext cx="1933"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t>Total Dose [krad(Si)]</a:t>
                </a:r>
              </a:p>
            </p:txBody>
          </p:sp>
          <p:sp>
            <p:nvSpPr>
              <p:cNvPr id="42" name="Rectangle 98"/>
              <p:cNvSpPr>
                <a:spLocks noChangeArrowheads="1"/>
              </p:cNvSpPr>
              <p:nvPr/>
            </p:nvSpPr>
            <p:spPr bwMode="auto">
              <a:xfrm rot="-5400000">
                <a:off x="-695" y="2079"/>
                <a:ext cx="2786"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t>Voltage During Erase Function</a:t>
                </a:r>
              </a:p>
            </p:txBody>
          </p:sp>
        </p:grpSp>
        <p:sp>
          <p:nvSpPr>
            <p:cNvPr id="25" name="Rectangle 99"/>
            <p:cNvSpPr>
              <a:spLocks noChangeArrowheads="1"/>
            </p:cNvSpPr>
            <p:nvPr/>
          </p:nvSpPr>
          <p:spPr bwMode="auto">
            <a:xfrm>
              <a:off x="3372" y="2390"/>
              <a:ext cx="869"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 name="Rectangle 100"/>
            <p:cNvSpPr>
              <a:spLocks noChangeArrowheads="1"/>
            </p:cNvSpPr>
            <p:nvPr/>
          </p:nvSpPr>
          <p:spPr bwMode="auto">
            <a:xfrm>
              <a:off x="3405" y="2415"/>
              <a:ext cx="1295"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i="1" dirty="0"/>
                <a:t>Failed to erase</a:t>
              </a:r>
              <a:endParaRPr lang="en-US" dirty="0"/>
            </a:p>
          </p:txBody>
        </p:sp>
      </p:grpSp>
      <p:pic>
        <p:nvPicPr>
          <p:cNvPr id="102" name="Content Placeholder 5" descr="DD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876800" y="4140201"/>
            <a:ext cx="3570288" cy="2286000"/>
          </a:xfrm>
          <a:prstGeom prst="rect">
            <a:avLst/>
          </a:prstGeom>
        </p:spPr>
      </p:pic>
      <p:sp>
        <p:nvSpPr>
          <p:cNvPr id="103" name="Rectangle 104"/>
          <p:cNvSpPr>
            <a:spLocks noChangeArrowheads="1"/>
          </p:cNvSpPr>
          <p:nvPr/>
        </p:nvSpPr>
        <p:spPr bwMode="auto">
          <a:xfrm>
            <a:off x="5642421" y="3802743"/>
            <a:ext cx="23726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latin typeface="+mn-lt"/>
              </a:rPr>
              <a:t>Solar Array Degradation</a:t>
            </a:r>
          </a:p>
        </p:txBody>
      </p:sp>
      <p:sp>
        <p:nvSpPr>
          <p:cNvPr id="104" name="TextBox 102"/>
          <p:cNvSpPr txBox="1">
            <a:spLocks noChangeArrowheads="1"/>
          </p:cNvSpPr>
          <p:nvPr/>
        </p:nvSpPr>
        <p:spPr bwMode="auto">
          <a:xfrm>
            <a:off x="5178957" y="908146"/>
            <a:ext cx="31502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r>
              <a:rPr lang="en-US" sz="1600" dirty="0">
                <a:solidFill>
                  <a:srgbClr val="666666"/>
                </a:solidFill>
              </a:rPr>
              <a:t>128 Mb Samsung Flash Memory</a:t>
            </a:r>
          </a:p>
        </p:txBody>
      </p:sp>
      <p:sp>
        <p:nvSpPr>
          <p:cNvPr id="105" name="TextBox 104"/>
          <p:cNvSpPr txBox="1"/>
          <p:nvPr/>
        </p:nvSpPr>
        <p:spPr>
          <a:xfrm>
            <a:off x="710363" y="5863776"/>
            <a:ext cx="3223959" cy="461665"/>
          </a:xfrm>
          <a:prstGeom prst="rect">
            <a:avLst/>
          </a:prstGeom>
          <a:noFill/>
        </p:spPr>
        <p:txBody>
          <a:bodyPr wrap="none" rtlCol="0">
            <a:spAutoFit/>
          </a:bodyPr>
          <a:lstStyle/>
          <a:p>
            <a:r>
              <a:rPr lang="en-US" sz="1200" dirty="0" smtClean="0">
                <a:latin typeface="+mn-lt"/>
              </a:rPr>
              <a:t>DDD can also be referred to in the context of</a:t>
            </a:r>
          </a:p>
          <a:p>
            <a:r>
              <a:rPr lang="en-US" sz="1200" dirty="0" smtClean="0">
                <a:latin typeface="+mn-lt"/>
              </a:rPr>
              <a:t>Non-Ionizing Energy Loss (NIEL)</a:t>
            </a:r>
          </a:p>
        </p:txBody>
      </p:sp>
      <p:sp>
        <p:nvSpPr>
          <p:cNvPr id="106" name="TextBox 105"/>
          <p:cNvSpPr txBox="1"/>
          <p:nvPr/>
        </p:nvSpPr>
        <p:spPr>
          <a:xfrm>
            <a:off x="6935646" y="5736566"/>
            <a:ext cx="1438214" cy="246221"/>
          </a:xfrm>
          <a:prstGeom prst="rect">
            <a:avLst/>
          </a:prstGeom>
          <a:noFill/>
        </p:spPr>
        <p:txBody>
          <a:bodyPr wrap="none" rtlCol="0">
            <a:spAutoFit/>
          </a:bodyPr>
          <a:lstStyle/>
          <a:p>
            <a:r>
              <a:rPr lang="en-US" sz="1000" b="1" dirty="0" smtClean="0">
                <a:latin typeface="+mn-lt"/>
              </a:rPr>
              <a:t>CREDIT:  NRL &amp; JPL</a:t>
            </a:r>
          </a:p>
        </p:txBody>
      </p:sp>
      <p:sp>
        <p:nvSpPr>
          <p:cNvPr id="4" name="TextBox 3"/>
          <p:cNvSpPr txBox="1"/>
          <p:nvPr/>
        </p:nvSpPr>
        <p:spPr>
          <a:xfrm>
            <a:off x="457200" y="6325441"/>
            <a:ext cx="7139454" cy="553998"/>
          </a:xfrm>
          <a:prstGeom prst="rect">
            <a:avLst/>
          </a:prstGeom>
          <a:noFill/>
        </p:spPr>
        <p:txBody>
          <a:bodyPr wrap="square" rtlCol="0">
            <a:spAutoFit/>
          </a:bodyPr>
          <a:lstStyle/>
          <a:p>
            <a:r>
              <a:rPr lang="en-US" sz="1000" dirty="0"/>
              <a:t>Messenger, S. R., Summers, G. P., Burke, E. A., Walters, R. J. and </a:t>
            </a:r>
            <a:r>
              <a:rPr lang="en-US" sz="1000" dirty="0" err="1"/>
              <a:t>Xapsos</a:t>
            </a:r>
            <a:r>
              <a:rPr lang="en-US" sz="1000" dirty="0"/>
              <a:t>, M. A. (2001), Modeling solar cell degradation in space: A comparison of the NRL displacement damage dose and the JPL equivalent </a:t>
            </a:r>
            <a:r>
              <a:rPr lang="en-US" sz="1000" dirty="0" err="1"/>
              <a:t>fluence</a:t>
            </a:r>
            <a:r>
              <a:rPr lang="en-US" sz="1000" dirty="0"/>
              <a:t> approaches. </a:t>
            </a:r>
            <a:r>
              <a:rPr lang="en-US" sz="1000" dirty="0" err="1"/>
              <a:t>Prog</a:t>
            </a:r>
            <a:r>
              <a:rPr lang="en-US" sz="1000" dirty="0"/>
              <a:t>. </a:t>
            </a:r>
            <a:r>
              <a:rPr lang="en-US" sz="1000" dirty="0" err="1"/>
              <a:t>Photovolt</a:t>
            </a:r>
            <a:r>
              <a:rPr lang="en-US" sz="1000" dirty="0"/>
              <a:t>: Res. Appl., 9: 103–121. </a:t>
            </a:r>
            <a:r>
              <a:rPr lang="en-US" sz="1000" dirty="0" err="1"/>
              <a:t>doi</a:t>
            </a:r>
            <a:r>
              <a:rPr lang="en-US" sz="1000" dirty="0"/>
              <a:t>: 10.1002/pip.</a:t>
            </a:r>
            <a:r>
              <a:rPr lang="en-US" sz="1000" dirty="0" smtClean="0"/>
              <a:t>357</a:t>
            </a:r>
            <a:endParaRPr lang="en-US" sz="1000" dirty="0"/>
          </a:p>
        </p:txBody>
      </p:sp>
    </p:spTree>
    <p:extLst>
      <p:ext uri="{BB962C8B-B14F-4D97-AF65-F5344CB8AC3E}">
        <p14:creationId xmlns:p14="http://schemas.microsoft.com/office/powerpoint/2010/main" val="424267655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312" y="126035"/>
            <a:ext cx="6365725" cy="797413"/>
          </a:xfrm>
        </p:spPr>
        <p:txBody>
          <a:bodyPr>
            <a:normAutofit fontScale="90000"/>
          </a:bodyPr>
          <a:lstStyle/>
          <a:p>
            <a:r>
              <a:rPr lang="en-US" sz="2800" dirty="0" smtClean="0">
                <a:solidFill>
                  <a:srgbClr val="E900AE"/>
                </a:solidFill>
                <a:latin typeface="Helvetica"/>
                <a:cs typeface="Helvetica"/>
              </a:rPr>
              <a:t>Seven types </a:t>
            </a:r>
            <a:r>
              <a:rPr lang="en-US" sz="2800" dirty="0" err="1" smtClean="0">
                <a:solidFill>
                  <a:srgbClr val="E900AE"/>
                </a:solidFill>
                <a:latin typeface="Helvetica"/>
                <a:cs typeface="Helvetica"/>
              </a:rPr>
              <a:t>SWx</a:t>
            </a:r>
            <a:r>
              <a:rPr lang="en-US" sz="2800" dirty="0" smtClean="0">
                <a:solidFill>
                  <a:srgbClr val="E900AE"/>
                </a:solidFill>
                <a:latin typeface="Helvetica"/>
                <a:cs typeface="Helvetica"/>
              </a:rPr>
              <a:t> impacts for NASA’s robotic missions </a:t>
            </a:r>
            <a:endParaRPr lang="en-US" sz="2800" dirty="0">
              <a:solidFill>
                <a:srgbClr val="E900AE"/>
              </a:solidFill>
              <a:latin typeface="Helvetica"/>
              <a:cs typeface="Helvetica"/>
            </a:endParaRPr>
          </a:p>
        </p:txBody>
      </p:sp>
      <p:sp>
        <p:nvSpPr>
          <p:cNvPr id="3" name="Content Placeholder 2"/>
          <p:cNvSpPr>
            <a:spLocks noGrp="1"/>
          </p:cNvSpPr>
          <p:nvPr>
            <p:ph idx="1"/>
          </p:nvPr>
        </p:nvSpPr>
        <p:spPr/>
        <p:txBody>
          <a:bodyPr>
            <a:normAutofit fontScale="55000" lnSpcReduction="20000"/>
          </a:bodyPr>
          <a:lstStyle/>
          <a:p>
            <a:pPr marL="514350" indent="-514350">
              <a:buFont typeface="+mj-lt"/>
              <a:buAutoNum type="arabicPeriod"/>
            </a:pPr>
            <a:r>
              <a:rPr lang="en-US" b="1" dirty="0" smtClean="0">
                <a:latin typeface="Helvetica"/>
                <a:cs typeface="Helvetica"/>
              </a:rPr>
              <a:t>Spacecraft surface charging caused by low-energy (&lt; 100 </a:t>
            </a:r>
            <a:r>
              <a:rPr lang="en-US" b="1" dirty="0" err="1" smtClean="0">
                <a:latin typeface="Helvetica"/>
                <a:cs typeface="Helvetica"/>
              </a:rPr>
              <a:t>keV</a:t>
            </a:r>
            <a:r>
              <a:rPr lang="en-US" b="1" dirty="0" smtClean="0">
                <a:latin typeface="Helvetica"/>
                <a:cs typeface="Helvetica"/>
              </a:rPr>
              <a:t>) </a:t>
            </a:r>
            <a:r>
              <a:rPr lang="en-US" dirty="0" smtClean="0">
                <a:latin typeface="Helvetica"/>
                <a:cs typeface="Helvetica"/>
              </a:rPr>
              <a:t>electrons, which are abundant, for example, in the inner magnetosphere during </a:t>
            </a:r>
            <a:r>
              <a:rPr lang="en-US" dirty="0" err="1" smtClean="0">
                <a:latin typeface="Helvetica"/>
                <a:cs typeface="Helvetica"/>
              </a:rPr>
              <a:t>magnetospheric</a:t>
            </a:r>
            <a:r>
              <a:rPr lang="en-US" dirty="0" smtClean="0">
                <a:latin typeface="Helvetica"/>
                <a:cs typeface="Helvetica"/>
              </a:rPr>
              <a:t> </a:t>
            </a:r>
            <a:r>
              <a:rPr lang="en-US" dirty="0" err="1" smtClean="0">
                <a:latin typeface="Helvetica"/>
                <a:cs typeface="Helvetica"/>
              </a:rPr>
              <a:t>substorms</a:t>
            </a:r>
            <a:r>
              <a:rPr lang="en-US" dirty="0" smtClean="0">
                <a:latin typeface="Helvetica"/>
                <a:cs typeface="Helvetica"/>
              </a:rPr>
              <a:t>.</a:t>
            </a:r>
          </a:p>
          <a:p>
            <a:pPr marL="514350" indent="-514350">
              <a:buFont typeface="+mj-lt"/>
              <a:buAutoNum type="arabicPeriod"/>
            </a:pPr>
            <a:r>
              <a:rPr lang="en-US" b="1" dirty="0" smtClean="0">
                <a:latin typeface="Helvetica"/>
                <a:cs typeface="Helvetica"/>
              </a:rPr>
              <a:t>Spacecraft internal electrostatic discharge caused by high-energy </a:t>
            </a:r>
            <a:r>
              <a:rPr lang="en-US" dirty="0" smtClean="0">
                <a:latin typeface="Helvetica"/>
                <a:cs typeface="Helvetica"/>
              </a:rPr>
              <a:t>electrons (&gt; 100 </a:t>
            </a:r>
            <a:r>
              <a:rPr lang="en-US" dirty="0" err="1" smtClean="0">
                <a:latin typeface="Helvetica"/>
                <a:cs typeface="Helvetica"/>
              </a:rPr>
              <a:t>keV</a:t>
            </a:r>
            <a:r>
              <a:rPr lang="en-US" dirty="0" smtClean="0">
                <a:latin typeface="Helvetica"/>
                <a:cs typeface="Helvetica"/>
              </a:rPr>
              <a:t>) that exist, for example, in the dynamic outer radiation belt of the Earth.</a:t>
            </a:r>
          </a:p>
          <a:p>
            <a:pPr marL="514350" indent="-514350">
              <a:buFont typeface="+mj-lt"/>
              <a:buAutoNum type="arabicPeriod"/>
            </a:pPr>
            <a:r>
              <a:rPr lang="en-US" b="1" dirty="0" smtClean="0">
                <a:latin typeface="Helvetica"/>
                <a:cs typeface="Helvetica"/>
              </a:rPr>
              <a:t>Single event effects due to high-energy (&gt; 10 </a:t>
            </a:r>
            <a:r>
              <a:rPr lang="en-US" b="1" dirty="0" err="1" smtClean="0">
                <a:latin typeface="Helvetica"/>
                <a:cs typeface="Helvetica"/>
              </a:rPr>
              <a:t>MeV</a:t>
            </a:r>
            <a:r>
              <a:rPr lang="en-US" b="1" dirty="0" smtClean="0">
                <a:latin typeface="Helvetica"/>
                <a:cs typeface="Helvetica"/>
              </a:rPr>
              <a:t>) protons and heavier </a:t>
            </a:r>
            <a:r>
              <a:rPr lang="en-US" dirty="0" smtClean="0">
                <a:latin typeface="Helvetica"/>
                <a:cs typeface="Helvetica"/>
              </a:rPr>
              <a:t>ions generated, for example, in solar flares and in coronal mass ejection (CME) shock fronts.</a:t>
            </a:r>
          </a:p>
          <a:p>
            <a:pPr marL="514350" indent="-514350">
              <a:buFont typeface="+mj-lt"/>
              <a:buAutoNum type="arabicPeriod"/>
            </a:pPr>
            <a:r>
              <a:rPr lang="en-US" b="1" dirty="0" smtClean="0">
                <a:latin typeface="Helvetica"/>
                <a:cs typeface="Helvetica"/>
              </a:rPr>
              <a:t>Total dosage effects caused by cumulative charged particle radiation </a:t>
            </a:r>
            <a:r>
              <a:rPr lang="en-US" dirty="0" smtClean="0">
                <a:latin typeface="Helvetica"/>
                <a:cs typeface="Helvetica"/>
              </a:rPr>
              <a:t>received by spacecraft.</a:t>
            </a:r>
          </a:p>
          <a:p>
            <a:pPr marL="514350" indent="-514350">
              <a:buFont typeface="+mj-lt"/>
              <a:buAutoNum type="arabicPeriod"/>
            </a:pPr>
            <a:r>
              <a:rPr lang="en-US" b="1" dirty="0" smtClean="0">
                <a:latin typeface="Helvetica"/>
                <a:cs typeface="Helvetica"/>
              </a:rPr>
              <a:t>Increased spacecraft drag caused by the thermal expansion of the </a:t>
            </a:r>
            <a:r>
              <a:rPr lang="en-US" dirty="0" smtClean="0">
                <a:latin typeface="Helvetica"/>
                <a:cs typeface="Helvetica"/>
              </a:rPr>
              <a:t>Earth’s upper atmosphere during space weather storms.</a:t>
            </a:r>
          </a:p>
          <a:p>
            <a:pPr marL="514350" indent="-514350">
              <a:buFont typeface="+mj-lt"/>
              <a:buAutoNum type="arabicPeriod"/>
            </a:pPr>
            <a:r>
              <a:rPr lang="en-US" b="1" dirty="0" smtClean="0">
                <a:latin typeface="Helvetica"/>
                <a:cs typeface="Helvetica"/>
              </a:rPr>
              <a:t>Communication disruptions between ground stations and spacecraft due </a:t>
            </a:r>
            <a:r>
              <a:rPr lang="en-US" dirty="0" smtClean="0">
                <a:latin typeface="Helvetica"/>
                <a:cs typeface="Helvetica"/>
              </a:rPr>
              <a:t>to </a:t>
            </a:r>
            <a:r>
              <a:rPr lang="en-US" dirty="0" err="1" smtClean="0">
                <a:latin typeface="Helvetica"/>
                <a:cs typeface="Helvetica"/>
              </a:rPr>
              <a:t>ionospheric</a:t>
            </a:r>
            <a:r>
              <a:rPr lang="en-US" dirty="0" smtClean="0">
                <a:latin typeface="Helvetica"/>
                <a:cs typeface="Helvetica"/>
              </a:rPr>
              <a:t> irregularities</a:t>
            </a:r>
          </a:p>
          <a:p>
            <a:pPr marL="514350" indent="-514350">
              <a:buFont typeface="+mj-lt"/>
              <a:buAutoNum type="arabicPeriod"/>
            </a:pPr>
            <a:r>
              <a:rPr lang="en-US" b="1" dirty="0" smtClean="0">
                <a:latin typeface="Helvetica"/>
                <a:cs typeface="Helvetica"/>
              </a:rPr>
              <a:t>Attitude control disruptions caused, for example, by large storm-time </a:t>
            </a:r>
            <a:r>
              <a:rPr lang="en-US" dirty="0" smtClean="0">
                <a:latin typeface="Helvetica"/>
                <a:cs typeface="Helvetica"/>
              </a:rPr>
              <a:t>magnetic field fluctuations in the geostationary orbit.</a:t>
            </a:r>
            <a:endParaRPr lang="en-US" dirty="0">
              <a:latin typeface="Helvetica"/>
              <a:cs typeface="Helvetica"/>
            </a:endParaRPr>
          </a:p>
        </p:txBody>
      </p:sp>
      <p:sp>
        <p:nvSpPr>
          <p:cNvPr id="6" name="Slide Number Placeholder 5"/>
          <p:cNvSpPr>
            <a:spLocks noGrp="1"/>
          </p:cNvSpPr>
          <p:nvPr>
            <p:ph type="sldNum" sz="quarter" idx="12"/>
          </p:nvPr>
        </p:nvSpPr>
        <p:spPr/>
        <p:txBody>
          <a:bodyPr/>
          <a:lstStyle/>
          <a:p>
            <a:fld id="{343FB90C-9476-0148-8693-AD9B84214A52}" type="slidenum">
              <a:rPr lang="en-US" smtClean="0">
                <a:latin typeface="Helvetica"/>
                <a:cs typeface="Helvetica"/>
              </a:rPr>
              <a:pPr/>
              <a:t>24</a:t>
            </a:fld>
            <a:endParaRPr lang="en-US" dirty="0">
              <a:latin typeface="Helvetica"/>
              <a:cs typeface="Helvetica"/>
            </a:endParaRPr>
          </a:p>
        </p:txBody>
      </p:sp>
      <p:sp>
        <p:nvSpPr>
          <p:cNvPr id="7" name="TextBox 6"/>
          <p:cNvSpPr txBox="1"/>
          <p:nvPr/>
        </p:nvSpPr>
        <p:spPr>
          <a:xfrm>
            <a:off x="2151650" y="5930157"/>
            <a:ext cx="6535150" cy="369332"/>
          </a:xfrm>
          <a:prstGeom prst="rect">
            <a:avLst/>
          </a:prstGeom>
          <a:noFill/>
        </p:spPr>
        <p:txBody>
          <a:bodyPr wrap="none" rtlCol="0">
            <a:spAutoFit/>
          </a:bodyPr>
          <a:lstStyle/>
          <a:p>
            <a:r>
              <a:rPr lang="en-US" dirty="0" smtClean="0">
                <a:latin typeface="Helvetica"/>
                <a:cs typeface="Helvetica"/>
              </a:rPr>
              <a:t>Feedback from our annual </a:t>
            </a:r>
            <a:r>
              <a:rPr lang="en-US" dirty="0" err="1" smtClean="0">
                <a:latin typeface="Helvetica"/>
                <a:cs typeface="Helvetica"/>
              </a:rPr>
              <a:t>SWx</a:t>
            </a:r>
            <a:r>
              <a:rPr lang="en-US" dirty="0" smtClean="0">
                <a:latin typeface="Helvetica"/>
                <a:cs typeface="Helvetica"/>
              </a:rPr>
              <a:t> workshop for robotic missions</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84108" y="158763"/>
            <a:ext cx="7464038" cy="671176"/>
          </a:xfrm>
        </p:spPr>
        <p:txBody>
          <a:bodyPr>
            <a:normAutofit fontScale="90000"/>
          </a:bodyPr>
          <a:lstStyle/>
          <a:p>
            <a:r>
              <a:rPr lang="en-US" sz="3600" dirty="0" smtClean="0">
                <a:latin typeface="Helvetica"/>
                <a:cs typeface="Helvetica"/>
              </a:rPr>
              <a:t>Space weather impacts on sc (cont’d)</a:t>
            </a:r>
            <a:endParaRPr lang="en-US" sz="3600" dirty="0">
              <a:latin typeface="Helvetica"/>
              <a:cs typeface="Helvetica"/>
            </a:endParaRPr>
          </a:p>
        </p:txBody>
      </p:sp>
      <p:sp>
        <p:nvSpPr>
          <p:cNvPr id="8" name="Content Placeholder 7"/>
          <p:cNvSpPr>
            <a:spLocks noGrp="1"/>
          </p:cNvSpPr>
          <p:nvPr>
            <p:ph idx="1"/>
          </p:nvPr>
        </p:nvSpPr>
        <p:spPr/>
        <p:txBody>
          <a:bodyPr/>
          <a:lstStyle/>
          <a:p>
            <a:r>
              <a:rPr lang="en-US" dirty="0" smtClean="0">
                <a:latin typeface="Helvetica"/>
                <a:cs typeface="Helvetica"/>
              </a:rPr>
              <a:t>low-energy protons (&lt; 10 </a:t>
            </a:r>
            <a:r>
              <a:rPr lang="en-US" dirty="0" err="1" smtClean="0">
                <a:latin typeface="Helvetica"/>
                <a:cs typeface="Helvetica"/>
              </a:rPr>
              <a:t>MeV</a:t>
            </a:r>
            <a:r>
              <a:rPr lang="en-US" dirty="0" smtClean="0">
                <a:latin typeface="Helvetica"/>
                <a:cs typeface="Helvetica"/>
              </a:rPr>
              <a:t>) pose a problem due to trapping into charge-coupled device (CCD) substrates.</a:t>
            </a:r>
          </a:p>
          <a:p>
            <a:endParaRPr lang="en-US" dirty="0" smtClean="0">
              <a:latin typeface="Helvetica"/>
              <a:cs typeface="Helvetica"/>
            </a:endParaRPr>
          </a:p>
          <a:p>
            <a:pPr>
              <a:buNone/>
            </a:pPr>
            <a:r>
              <a:rPr lang="en-US" dirty="0" err="1" smtClean="0">
                <a:latin typeface="Helvetica"/>
                <a:cs typeface="Helvetica"/>
                <a:sym typeface="Wingdings"/>
              </a:rPr>
              <a:t></a:t>
            </a:r>
            <a:r>
              <a:rPr lang="en-US" dirty="0" smtClean="0">
                <a:latin typeface="Helvetica"/>
                <a:cs typeface="Helvetica"/>
                <a:sym typeface="Wingdings"/>
              </a:rPr>
              <a:t> </a:t>
            </a:r>
            <a:r>
              <a:rPr lang="en-US" dirty="0" smtClean="0">
                <a:latin typeface="Helvetica"/>
                <a:cs typeface="Helvetica"/>
              </a:rPr>
              <a:t>virtually any part of electron and ion spectra ranging from low to relativistic energies can impact spacecraft operations.</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25</a:t>
            </a:fld>
            <a:endParaRPr lang="en-US">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p:spPr>
        <p:txBody>
          <a:bodyPr/>
          <a:lstStyle/>
          <a:p>
            <a:fld id="{8FCFB22A-DD8F-4954-88A1-CA7200D4796E}" type="slidenum">
              <a:rPr lang="en-US" smtClean="0">
                <a:latin typeface="Helvetica"/>
                <a:cs typeface="Helvetica"/>
              </a:rPr>
              <a:pPr/>
              <a:t>26</a:t>
            </a:fld>
            <a:endParaRPr lang="en-US" smtClean="0">
              <a:latin typeface="Helvetica"/>
              <a:cs typeface="Helvetica"/>
            </a:endParaRPr>
          </a:p>
        </p:txBody>
      </p:sp>
      <p:sp>
        <p:nvSpPr>
          <p:cNvPr id="13315" name="Rectangle 2"/>
          <p:cNvSpPr>
            <a:spLocks noGrp="1" noChangeArrowheads="1"/>
          </p:cNvSpPr>
          <p:nvPr>
            <p:ph type="title"/>
          </p:nvPr>
        </p:nvSpPr>
        <p:spPr>
          <a:xfrm>
            <a:off x="352425" y="276646"/>
            <a:ext cx="7677150" cy="553293"/>
          </a:xfrm>
        </p:spPr>
        <p:txBody>
          <a:bodyPr>
            <a:normAutofit fontScale="90000"/>
          </a:bodyPr>
          <a:lstStyle/>
          <a:p>
            <a:r>
              <a:rPr lang="en-US" sz="3200" dirty="0" smtClean="0">
                <a:latin typeface="Helvetica"/>
                <a:cs typeface="Helvetica"/>
              </a:rPr>
              <a:t>Space Environment Anomalies</a:t>
            </a:r>
          </a:p>
        </p:txBody>
      </p:sp>
      <p:sp>
        <p:nvSpPr>
          <p:cNvPr id="13316" name="Rectangle 3"/>
          <p:cNvSpPr>
            <a:spLocks noGrp="1" noChangeArrowheads="1"/>
          </p:cNvSpPr>
          <p:nvPr>
            <p:ph type="body" idx="1"/>
          </p:nvPr>
        </p:nvSpPr>
        <p:spPr>
          <a:xfrm>
            <a:off x="352425" y="1428750"/>
            <a:ext cx="7772400" cy="4581525"/>
          </a:xfrm>
        </p:spPr>
        <p:txBody>
          <a:bodyPr/>
          <a:lstStyle/>
          <a:p>
            <a:pPr>
              <a:lnSpc>
                <a:spcPct val="90000"/>
              </a:lnSpc>
            </a:pPr>
            <a:r>
              <a:rPr lang="en-US" sz="2000" dirty="0" smtClean="0">
                <a:latin typeface="Helvetica"/>
                <a:cs typeface="Helvetica"/>
              </a:rPr>
              <a:t>According to a study by the Aerospace Corporation the </a:t>
            </a:r>
            <a:r>
              <a:rPr lang="en-US" sz="2000" dirty="0" smtClean="0">
                <a:solidFill>
                  <a:srgbClr val="E900AE"/>
                </a:solidFill>
                <a:latin typeface="Helvetica"/>
                <a:cs typeface="Helvetica"/>
              </a:rPr>
              <a:t>2 most common types of spacecraft anomalies by far are due to electrostatic discharge (ESD) and single event effects (SEE)</a:t>
            </a:r>
          </a:p>
          <a:p>
            <a:pPr>
              <a:lnSpc>
                <a:spcPct val="90000"/>
              </a:lnSpc>
            </a:pPr>
            <a:r>
              <a:rPr lang="en-US" sz="2000" dirty="0" smtClean="0">
                <a:latin typeface="Helvetica"/>
                <a:cs typeface="Helvetica"/>
              </a:rPr>
              <a:t>Reported results*:</a:t>
            </a:r>
            <a:endParaRPr lang="en-US" sz="1400" dirty="0" smtClean="0">
              <a:latin typeface="Helvetica"/>
              <a:cs typeface="Helvetica"/>
            </a:endParaRPr>
          </a:p>
        </p:txBody>
      </p:sp>
      <p:graphicFrame>
        <p:nvGraphicFramePr>
          <p:cNvPr id="7" name="Table 6"/>
          <p:cNvGraphicFramePr>
            <a:graphicFrameLocks noGrp="1"/>
          </p:cNvGraphicFramePr>
          <p:nvPr/>
        </p:nvGraphicFramePr>
        <p:xfrm>
          <a:off x="1476375" y="3244850"/>
          <a:ext cx="6096000" cy="1854200"/>
        </p:xfrm>
        <a:graphic>
          <a:graphicData uri="http://schemas.openxmlformats.org/drawingml/2006/table">
            <a:tbl>
              <a:tblPr firstRow="1" bandRow="1">
                <a:tableStyleId>{21E4AEA4-8DFA-4A89-87EB-49C32662AFE0}</a:tableStyleId>
              </a:tblPr>
              <a:tblGrid>
                <a:gridCol w="3048000"/>
                <a:gridCol w="3048000"/>
              </a:tblGrid>
              <a:tr h="370840">
                <a:tc>
                  <a:txBody>
                    <a:bodyPr/>
                    <a:lstStyle/>
                    <a:p>
                      <a:r>
                        <a:rPr lang="en-US" dirty="0" smtClean="0"/>
                        <a:t>Anomaly Type:</a:t>
                      </a:r>
                      <a:endParaRPr lang="en-US" dirty="0"/>
                    </a:p>
                  </a:txBody>
                  <a:tcPr/>
                </a:tc>
                <a:tc>
                  <a:txBody>
                    <a:bodyPr/>
                    <a:lstStyle/>
                    <a:p>
                      <a:r>
                        <a:rPr lang="en-US" dirty="0" smtClean="0"/>
                        <a:t>Number of Occurrences:</a:t>
                      </a:r>
                      <a:endParaRPr lang="en-US" dirty="0"/>
                    </a:p>
                  </a:txBody>
                  <a:tcPr/>
                </a:tc>
              </a:tr>
              <a:tr h="370840">
                <a:tc>
                  <a:txBody>
                    <a:bodyPr/>
                    <a:lstStyle/>
                    <a:p>
                      <a:r>
                        <a:rPr lang="en-US" b="1" dirty="0" smtClean="0"/>
                        <a:t>ESD</a:t>
                      </a:r>
                      <a:endParaRPr lang="en-US" b="1" dirty="0"/>
                    </a:p>
                  </a:txBody>
                  <a:tcPr/>
                </a:tc>
                <a:tc>
                  <a:txBody>
                    <a:bodyPr/>
                    <a:lstStyle/>
                    <a:p>
                      <a:r>
                        <a:rPr lang="en-US" b="1" dirty="0" smtClean="0"/>
                        <a:t>162</a:t>
                      </a:r>
                      <a:endParaRPr lang="en-US" b="1" dirty="0"/>
                    </a:p>
                  </a:txBody>
                  <a:tcPr/>
                </a:tc>
              </a:tr>
              <a:tr h="370840">
                <a:tc>
                  <a:txBody>
                    <a:bodyPr/>
                    <a:lstStyle/>
                    <a:p>
                      <a:r>
                        <a:rPr lang="en-US" b="1" dirty="0" smtClean="0"/>
                        <a:t>SEE</a:t>
                      </a:r>
                      <a:endParaRPr lang="en-US" b="1" dirty="0"/>
                    </a:p>
                  </a:txBody>
                  <a:tcPr/>
                </a:tc>
                <a:tc>
                  <a:txBody>
                    <a:bodyPr/>
                    <a:lstStyle/>
                    <a:p>
                      <a:r>
                        <a:rPr lang="en-US" b="1" dirty="0" smtClean="0"/>
                        <a:t>85</a:t>
                      </a:r>
                      <a:endParaRPr lang="en-US" b="1" dirty="0"/>
                    </a:p>
                  </a:txBody>
                  <a:tcPr/>
                </a:tc>
              </a:tr>
              <a:tr h="370840">
                <a:tc>
                  <a:txBody>
                    <a:bodyPr/>
                    <a:lstStyle/>
                    <a:p>
                      <a:r>
                        <a:rPr lang="en-US" b="1" dirty="0" smtClean="0"/>
                        <a:t>Total Dose and Damage</a:t>
                      </a:r>
                      <a:endParaRPr lang="en-US" b="1" dirty="0"/>
                    </a:p>
                  </a:txBody>
                  <a:tcPr/>
                </a:tc>
                <a:tc>
                  <a:txBody>
                    <a:bodyPr/>
                    <a:lstStyle/>
                    <a:p>
                      <a:r>
                        <a:rPr lang="en-US" b="1" dirty="0" smtClean="0"/>
                        <a:t>16</a:t>
                      </a:r>
                      <a:endParaRPr lang="en-US" b="1" dirty="0"/>
                    </a:p>
                  </a:txBody>
                  <a:tcPr/>
                </a:tc>
              </a:tr>
              <a:tr h="370840">
                <a:tc>
                  <a:txBody>
                    <a:bodyPr/>
                    <a:lstStyle/>
                    <a:p>
                      <a:r>
                        <a:rPr lang="en-US" b="1" dirty="0" smtClean="0"/>
                        <a:t>Miscellaneous</a:t>
                      </a:r>
                      <a:endParaRPr lang="en-US" b="1" dirty="0"/>
                    </a:p>
                  </a:txBody>
                  <a:tcPr/>
                </a:tc>
                <a:tc>
                  <a:txBody>
                    <a:bodyPr/>
                    <a:lstStyle/>
                    <a:p>
                      <a:r>
                        <a:rPr lang="en-US" b="1" dirty="0" smtClean="0"/>
                        <a:t>36</a:t>
                      </a:r>
                      <a:endParaRPr lang="en-US" b="1" dirty="0"/>
                    </a:p>
                  </a:txBody>
                  <a:tcPr/>
                </a:tc>
              </a:tr>
            </a:tbl>
          </a:graphicData>
        </a:graphic>
      </p:graphicFrame>
      <p:sp>
        <p:nvSpPr>
          <p:cNvPr id="13337" name="TextBox 7"/>
          <p:cNvSpPr txBox="1">
            <a:spLocks noChangeArrowheads="1"/>
          </p:cNvSpPr>
          <p:nvPr/>
        </p:nvSpPr>
        <p:spPr bwMode="auto">
          <a:xfrm>
            <a:off x="190500" y="5600700"/>
            <a:ext cx="8810625" cy="307975"/>
          </a:xfrm>
          <a:prstGeom prst="rect">
            <a:avLst/>
          </a:prstGeom>
          <a:noFill/>
          <a:ln w="9525">
            <a:noFill/>
            <a:miter lim="800000"/>
            <a:headEnd/>
            <a:tailEnd/>
          </a:ln>
        </p:spPr>
        <p:txBody>
          <a:bodyPr>
            <a:spAutoFit/>
          </a:bodyPr>
          <a:lstStyle/>
          <a:p>
            <a:r>
              <a:rPr lang="en-US" sz="1400">
                <a:solidFill>
                  <a:schemeClr val="tx1"/>
                </a:solidFill>
                <a:latin typeface="Helvetica"/>
                <a:cs typeface="Helvetica"/>
              </a:rPr>
              <a:t>* H.C. Koons et al., 6</a:t>
            </a:r>
            <a:r>
              <a:rPr lang="en-US" sz="1400" baseline="30000">
                <a:solidFill>
                  <a:schemeClr val="tx1"/>
                </a:solidFill>
                <a:latin typeface="Helvetica"/>
                <a:cs typeface="Helvetica"/>
              </a:rPr>
              <a:t>th</a:t>
            </a:r>
            <a:r>
              <a:rPr lang="en-US" sz="1400">
                <a:solidFill>
                  <a:schemeClr val="tx1"/>
                </a:solidFill>
                <a:latin typeface="Helvetica"/>
                <a:cs typeface="Helvetica"/>
              </a:rPr>
              <a:t> Spacecraft Technology Conference, AFRL-VS-TR-20001578, Sept. 2000 </a:t>
            </a:r>
          </a:p>
        </p:txBody>
      </p:sp>
      <p:cxnSp>
        <p:nvCxnSpPr>
          <p:cNvPr id="13338" name="Straight Arrow Connector 8"/>
          <p:cNvCxnSpPr>
            <a:cxnSpLocks noChangeShapeType="1"/>
          </p:cNvCxnSpPr>
          <p:nvPr/>
        </p:nvCxnSpPr>
        <p:spPr bwMode="auto">
          <a:xfrm rot="16200000" flipH="1">
            <a:off x="852488" y="4262437"/>
            <a:ext cx="876300" cy="752475"/>
          </a:xfrm>
          <a:prstGeom prst="straightConnector1">
            <a:avLst/>
          </a:prstGeom>
          <a:noFill/>
          <a:ln w="9525" algn="ctr">
            <a:noFill/>
            <a:round/>
            <a:headEnd/>
            <a:tailEnd type="arrow" w="med" len="med"/>
          </a:ln>
        </p:spPr>
      </p:cxn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2595" y="1472000"/>
            <a:ext cx="8569539" cy="2430022"/>
          </a:xfrm>
        </p:spPr>
        <p:txBody>
          <a:bodyPr>
            <a:noAutofit/>
          </a:bodyPr>
          <a:lstStyle/>
          <a:p>
            <a:pPr algn="just"/>
            <a:r>
              <a:rPr lang="en-US" sz="2400" b="1" dirty="0" smtClean="0">
                <a:solidFill>
                  <a:srgbClr val="0000FF"/>
                </a:solidFill>
                <a:latin typeface="Helvetica"/>
                <a:cs typeface="Helvetica"/>
              </a:rPr>
              <a:t>Surface charging: which can lead to electrostatic discharges (ESD),</a:t>
            </a:r>
            <a:br>
              <a:rPr lang="en-US" sz="2400" b="1" dirty="0" smtClean="0">
                <a:solidFill>
                  <a:srgbClr val="0000FF"/>
                </a:solidFill>
                <a:latin typeface="Helvetica"/>
                <a:cs typeface="Helvetica"/>
              </a:rPr>
            </a:br>
            <a:r>
              <a:rPr lang="en-US" sz="2400" b="1" dirty="0" smtClean="0">
                <a:solidFill>
                  <a:srgbClr val="0000FF"/>
                </a:solidFill>
                <a:latin typeface="Helvetica"/>
                <a:cs typeface="Helvetica"/>
              </a:rPr>
              <a:t/>
            </a:r>
            <a:br>
              <a:rPr lang="en-US" sz="2400" b="1" dirty="0" smtClean="0">
                <a:solidFill>
                  <a:srgbClr val="0000FF"/>
                </a:solidFill>
                <a:latin typeface="Helvetica"/>
                <a:cs typeface="Helvetica"/>
              </a:rPr>
            </a:br>
            <a:r>
              <a:rPr lang="en-US" sz="2400" b="1" dirty="0" smtClean="0">
                <a:solidFill>
                  <a:srgbClr val="0000FF"/>
                </a:solidFill>
                <a:latin typeface="Helvetica"/>
                <a:cs typeface="Helvetica"/>
              </a:rPr>
              <a:t>ESD:  can lead to a variety of problems,</a:t>
            </a:r>
            <a:br>
              <a:rPr lang="en-US" sz="2400" b="1" dirty="0" smtClean="0">
                <a:solidFill>
                  <a:srgbClr val="0000FF"/>
                </a:solidFill>
                <a:latin typeface="Helvetica"/>
                <a:cs typeface="Helvetica"/>
              </a:rPr>
            </a:br>
            <a:r>
              <a:rPr lang="en-US" sz="2400" b="1" dirty="0" smtClean="0">
                <a:solidFill>
                  <a:srgbClr val="0000FF"/>
                </a:solidFill>
                <a:latin typeface="Helvetica"/>
                <a:cs typeface="Helvetica"/>
              </a:rPr>
              <a:t>including component failure and phantom commands in</a:t>
            </a:r>
            <a:br>
              <a:rPr lang="en-US" sz="2400" b="1" dirty="0" smtClean="0">
                <a:solidFill>
                  <a:srgbClr val="0000FF"/>
                </a:solidFill>
                <a:latin typeface="Helvetica"/>
                <a:cs typeface="Helvetica"/>
              </a:rPr>
            </a:br>
            <a:r>
              <a:rPr lang="en-US" sz="2400" b="1" dirty="0" smtClean="0">
                <a:solidFill>
                  <a:srgbClr val="0000FF"/>
                </a:solidFill>
                <a:latin typeface="Helvetica"/>
                <a:cs typeface="Helvetica"/>
              </a:rPr>
              <a:t>spacecraft electronics [Purvis et al., 1984].</a:t>
            </a:r>
            <a:endParaRPr lang="en-US" sz="2400" b="1" dirty="0">
              <a:solidFill>
                <a:srgbClr val="0000FF"/>
              </a:solidFill>
              <a:latin typeface="Helvetica"/>
              <a:cs typeface="Helvetica"/>
            </a:endParaRPr>
          </a:p>
        </p:txBody>
      </p:sp>
      <p:sp>
        <p:nvSpPr>
          <p:cNvPr id="7" name="Slide Number Placeholder 6"/>
          <p:cNvSpPr>
            <a:spLocks noGrp="1"/>
          </p:cNvSpPr>
          <p:nvPr>
            <p:ph type="sldNum" sz="quarter" idx="12"/>
          </p:nvPr>
        </p:nvSpPr>
        <p:spPr/>
        <p:txBody>
          <a:bodyPr/>
          <a:lstStyle/>
          <a:p>
            <a:fld id="{343FB90C-9476-0148-8693-AD9B84214A52}" type="slidenum">
              <a:rPr lang="en-US" smtClean="0">
                <a:latin typeface="Helvetica"/>
                <a:cs typeface="Helvetica"/>
              </a:rPr>
              <a:pPr/>
              <a:t>27</a:t>
            </a:fld>
            <a:endParaRPr lang="en-US">
              <a:latin typeface="Helvetica"/>
              <a:cs typeface="Helvetica"/>
            </a:endParaRPr>
          </a:p>
        </p:txBody>
      </p:sp>
      <p:sp>
        <p:nvSpPr>
          <p:cNvPr id="8" name="TextBox 7"/>
          <p:cNvSpPr txBox="1"/>
          <p:nvPr/>
        </p:nvSpPr>
        <p:spPr>
          <a:xfrm>
            <a:off x="833234" y="4522915"/>
            <a:ext cx="7248949" cy="1477328"/>
          </a:xfrm>
          <a:prstGeom prst="rect">
            <a:avLst/>
          </a:prstGeom>
          <a:noFill/>
        </p:spPr>
        <p:txBody>
          <a:bodyPr wrap="none" rtlCol="0">
            <a:spAutoFit/>
          </a:bodyPr>
          <a:lstStyle/>
          <a:p>
            <a:r>
              <a:rPr lang="en-US" dirty="0" smtClean="0">
                <a:latin typeface="Helvetica"/>
                <a:cs typeface="Helvetica"/>
              </a:rPr>
              <a:t>Purvis, C. K., H. B. Garrett, A. C. </a:t>
            </a:r>
            <a:r>
              <a:rPr lang="en-US" dirty="0" err="1" smtClean="0">
                <a:latin typeface="Helvetica"/>
                <a:cs typeface="Helvetica"/>
              </a:rPr>
              <a:t>Wittlesey</a:t>
            </a:r>
            <a:r>
              <a:rPr lang="en-US" dirty="0" smtClean="0">
                <a:latin typeface="Helvetica"/>
                <a:cs typeface="Helvetica"/>
              </a:rPr>
              <a:t>, and N. J. Stevens (1984),</a:t>
            </a:r>
          </a:p>
          <a:p>
            <a:r>
              <a:rPr lang="en-US" dirty="0" smtClean="0">
                <a:latin typeface="Helvetica"/>
                <a:cs typeface="Helvetica"/>
              </a:rPr>
              <a:t>Design guidelines for assessing and controlling spacecraft charging</a:t>
            </a:r>
          </a:p>
          <a:p>
            <a:r>
              <a:rPr lang="en-US" dirty="0" smtClean="0">
                <a:latin typeface="Helvetica"/>
                <a:cs typeface="Helvetica"/>
              </a:rPr>
              <a:t>effects, NASA Tech. Pap. 2361</a:t>
            </a:r>
          </a:p>
          <a:p>
            <a:endParaRPr lang="en-US" dirty="0" smtClean="0">
              <a:latin typeface="Helvetica"/>
              <a:cs typeface="Helvetica"/>
            </a:endParaRPr>
          </a:p>
          <a:p>
            <a:r>
              <a:rPr lang="en-US" dirty="0" smtClean="0">
                <a:latin typeface="Helvetica"/>
                <a:cs typeface="Helvetica"/>
              </a:rPr>
              <a:t>https://standards.nasa.gov/documents/detail/3314877</a:t>
            </a:r>
            <a:endParaRPr lang="en-US" dirty="0">
              <a:latin typeface="Helvetica"/>
              <a:cs typeface="Helvetica"/>
            </a:endParaRPr>
          </a:p>
        </p:txBody>
      </p:sp>
      <p:sp>
        <p:nvSpPr>
          <p:cNvPr id="10" name="TextBox 9"/>
          <p:cNvSpPr txBox="1"/>
          <p:nvPr/>
        </p:nvSpPr>
        <p:spPr>
          <a:xfrm>
            <a:off x="2358645" y="350762"/>
            <a:ext cx="3177522" cy="523220"/>
          </a:xfrm>
          <a:prstGeom prst="rect">
            <a:avLst/>
          </a:prstGeom>
          <a:noFill/>
        </p:spPr>
        <p:txBody>
          <a:bodyPr wrap="none" rtlCol="0">
            <a:spAutoFit/>
          </a:bodyPr>
          <a:lstStyle/>
          <a:p>
            <a:r>
              <a:rPr lang="en-US" sz="2800" b="1" dirty="0" smtClean="0">
                <a:solidFill>
                  <a:srgbClr val="E900AE"/>
                </a:solidFill>
                <a:latin typeface="Helvetica"/>
                <a:cs typeface="Helvetica"/>
              </a:rPr>
              <a:t>Surface Charging</a:t>
            </a:r>
            <a:endParaRPr lang="en-US" sz="2800" b="1" dirty="0">
              <a:solidFill>
                <a:srgbClr val="E900AE"/>
              </a:solidFill>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304800" y="1219200"/>
            <a:ext cx="8305800" cy="4278094"/>
          </a:xfrm>
          <a:prstGeom prst="rect">
            <a:avLst/>
          </a:prstGeom>
          <a:noFill/>
          <a:ln w="9525">
            <a:noFill/>
            <a:miter lim="800000"/>
            <a:headEnd/>
            <a:tailEnd/>
          </a:ln>
        </p:spPr>
        <p:txBody>
          <a:bodyPr>
            <a:prstTxWarp prst="textNoShape">
              <a:avLst/>
            </a:prstTxWarp>
            <a:spAutoFit/>
          </a:bodyPr>
          <a:lstStyle/>
          <a:p>
            <a:pPr marL="282575" indent="-282575"/>
            <a:r>
              <a:rPr lang="en-US" sz="2000" dirty="0" smtClean="0">
                <a:solidFill>
                  <a:srgbClr val="0000FF"/>
                </a:solidFill>
                <a:latin typeface="Helvetica"/>
                <a:ea typeface="Helvetica" pitchFamily="1" charset="0"/>
                <a:cs typeface="Helvetica"/>
              </a:rPr>
              <a:t>Commercial satellite anomaly</a:t>
            </a:r>
          </a:p>
          <a:p>
            <a:r>
              <a:rPr lang="en-US" sz="2400" dirty="0" smtClean="0">
                <a:latin typeface="Helvetica"/>
                <a:cs typeface="Helvetica"/>
              </a:rPr>
              <a:t>More often in the midnight to morning sector</a:t>
            </a:r>
          </a:p>
          <a:p>
            <a:r>
              <a:rPr lang="en-US" sz="2800" b="1" dirty="0" smtClean="0">
                <a:solidFill>
                  <a:srgbClr val="0000FF"/>
                </a:solidFill>
                <a:latin typeface="Helvetica"/>
                <a:cs typeface="Helvetica"/>
              </a:rPr>
              <a:t>&lt;100 </a:t>
            </a:r>
            <a:r>
              <a:rPr lang="en-US" sz="2800" b="1" dirty="0" err="1" smtClean="0">
                <a:solidFill>
                  <a:srgbClr val="0000FF"/>
                </a:solidFill>
                <a:latin typeface="Helvetica"/>
                <a:cs typeface="Helvetica"/>
              </a:rPr>
              <a:t>keV</a:t>
            </a:r>
            <a:r>
              <a:rPr lang="en-US" sz="2800" b="1" dirty="0" smtClean="0">
                <a:solidFill>
                  <a:srgbClr val="0000FF"/>
                </a:solidFill>
                <a:latin typeface="Helvetica"/>
                <a:cs typeface="Helvetica"/>
              </a:rPr>
              <a:t> e- distribution</a:t>
            </a:r>
            <a:r>
              <a:rPr lang="en-US" sz="2400" dirty="0" smtClean="0">
                <a:latin typeface="Helvetica"/>
                <a:cs typeface="Helvetica"/>
              </a:rPr>
              <a:t>: similar behavior as </a:t>
            </a:r>
            <a:r>
              <a:rPr lang="en-US" sz="2400" dirty="0" smtClean="0">
                <a:solidFill>
                  <a:srgbClr val="0000FF"/>
                </a:solidFill>
                <a:latin typeface="Helvetica"/>
                <a:cs typeface="Helvetica"/>
              </a:rPr>
              <a:t>spacecraft anomalies</a:t>
            </a:r>
          </a:p>
          <a:p>
            <a:r>
              <a:rPr lang="en-US" sz="2400" dirty="0" smtClean="0">
                <a:latin typeface="Helvetica"/>
                <a:cs typeface="Helvetica"/>
              </a:rPr>
              <a:t>=&gt; Surface charging might be the main cause of the anomalies. </a:t>
            </a:r>
          </a:p>
          <a:p>
            <a:endParaRPr lang="en-US" sz="2400" dirty="0" smtClean="0">
              <a:latin typeface="Helvetica"/>
              <a:cs typeface="Helvetica"/>
            </a:endParaRPr>
          </a:p>
          <a:p>
            <a:endParaRPr lang="en-US" sz="2400" dirty="0" smtClean="0">
              <a:latin typeface="Helvetica"/>
              <a:cs typeface="Helvetica"/>
            </a:endParaRPr>
          </a:p>
          <a:p>
            <a:r>
              <a:rPr lang="en-US" sz="2000" dirty="0" err="1" smtClean="0">
                <a:latin typeface="Helvetica"/>
                <a:cs typeface="Helvetica"/>
              </a:rPr>
              <a:t>Choi</a:t>
            </a:r>
            <a:r>
              <a:rPr lang="en-US" sz="2000" dirty="0" smtClean="0">
                <a:latin typeface="Helvetica"/>
                <a:cs typeface="Helvetica"/>
              </a:rPr>
              <a:t>, H.‐S., J. Lee, K.‐S. Cho, Y.‐S. </a:t>
            </a:r>
            <a:r>
              <a:rPr lang="en-US" sz="2000" dirty="0" err="1" smtClean="0">
                <a:latin typeface="Helvetica"/>
                <a:cs typeface="Helvetica"/>
              </a:rPr>
              <a:t>Kwak</a:t>
            </a:r>
            <a:r>
              <a:rPr lang="en-US" sz="2000" dirty="0" smtClean="0">
                <a:latin typeface="Helvetica"/>
                <a:cs typeface="Helvetica"/>
              </a:rPr>
              <a:t>, I.‐H. Cho, Y.‐D. Park, Y.‐H. Kim, D. N. Baker, G. D. Reeves, and D.‐K. Lee (2011), Analysis of GEO spacecraft anomalies: Space weather relationships, Space Weather, 9, S06001,doi:10.1029/2010SW000597.</a:t>
            </a:r>
            <a:endParaRPr lang="en-US" sz="2000" dirty="0">
              <a:latin typeface="Helvetica"/>
              <a:ea typeface="Helvetica" pitchFamily="1" charset="0"/>
              <a:cs typeface="Helvetica"/>
            </a:endParaRPr>
          </a:p>
        </p:txBody>
      </p:sp>
      <p:sp>
        <p:nvSpPr>
          <p:cNvPr id="10" name="Slide Number Placeholder 9"/>
          <p:cNvSpPr>
            <a:spLocks noGrp="1"/>
          </p:cNvSpPr>
          <p:nvPr>
            <p:ph type="sldNum" sz="quarter" idx="12"/>
          </p:nvPr>
        </p:nvSpPr>
        <p:spPr/>
        <p:txBody>
          <a:bodyPr/>
          <a:lstStyle/>
          <a:p>
            <a:fld id="{AD94CCFD-DF09-F04A-82E1-525E9CB1096B}" type="slidenum">
              <a:rPr lang="en-US" smtClean="0">
                <a:latin typeface="Helvetica"/>
                <a:cs typeface="Helvetica"/>
              </a:rPr>
              <a:pPr/>
              <a:t>28</a:t>
            </a:fld>
            <a:endParaRPr lang="en-US">
              <a:latin typeface="Helvetica"/>
              <a:cs typeface="Helvetica"/>
            </a:endParaRPr>
          </a:p>
        </p:txBody>
      </p:sp>
      <p:sp>
        <p:nvSpPr>
          <p:cNvPr id="11" name="Title 10"/>
          <p:cNvSpPr>
            <a:spLocks noGrp="1"/>
          </p:cNvSpPr>
          <p:nvPr>
            <p:ph type="title"/>
          </p:nvPr>
        </p:nvSpPr>
        <p:spPr>
          <a:xfrm>
            <a:off x="457200" y="76200"/>
            <a:ext cx="8229600" cy="1143000"/>
          </a:xfrm>
        </p:spPr>
        <p:txBody>
          <a:bodyPr/>
          <a:lstStyle/>
          <a:p>
            <a:r>
              <a:rPr lang="en-US" dirty="0" smtClean="0">
                <a:solidFill>
                  <a:srgbClr val="E900AE"/>
                </a:solidFill>
                <a:latin typeface="Helvetica"/>
                <a:cs typeface="Helvetica"/>
              </a:rPr>
              <a:t>Surface Charging </a:t>
            </a:r>
            <a:endParaRPr lang="en-US" dirty="0">
              <a:solidFill>
                <a:srgbClr val="E900AE"/>
              </a:solidFill>
              <a:latin typeface="Helvetica"/>
              <a:cs typeface="Helvetica"/>
            </a:endParaRPr>
          </a:p>
        </p:txBody>
      </p:sp>
      <p:sp>
        <p:nvSpPr>
          <p:cNvPr id="12" name="TextBox 11"/>
          <p:cNvSpPr txBox="1"/>
          <p:nvPr/>
        </p:nvSpPr>
        <p:spPr>
          <a:xfrm>
            <a:off x="5516427" y="1219200"/>
            <a:ext cx="3433790" cy="369332"/>
          </a:xfrm>
          <a:prstGeom prst="rect">
            <a:avLst/>
          </a:prstGeom>
          <a:noFill/>
        </p:spPr>
        <p:txBody>
          <a:bodyPr wrap="none" rtlCol="0">
            <a:spAutoFit/>
          </a:bodyPr>
          <a:lstStyle/>
          <a:p>
            <a:r>
              <a:rPr lang="en-US" b="1" dirty="0" err="1" smtClean="0">
                <a:solidFill>
                  <a:srgbClr val="FF0000"/>
                </a:solidFill>
                <a:latin typeface="Helvetica"/>
                <a:cs typeface="Helvetica"/>
              </a:rPr>
              <a:t>Substorm</a:t>
            </a:r>
            <a:r>
              <a:rPr lang="en-US" b="1" dirty="0" smtClean="0">
                <a:solidFill>
                  <a:srgbClr val="FF0000"/>
                </a:solidFill>
                <a:latin typeface="Helvetica"/>
                <a:cs typeface="Helvetica"/>
              </a:rPr>
              <a:t> injections ( Aurora)</a:t>
            </a:r>
            <a:endParaRPr lang="en-US" b="1" dirty="0">
              <a:solidFill>
                <a:srgbClr val="FF0000"/>
              </a:solidFill>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D94CCFD-DF09-F04A-82E1-525E9CB1096B}" type="slidenum">
              <a:rPr lang="en-US" smtClean="0"/>
              <a:pPr/>
              <a:t>29</a:t>
            </a:fld>
            <a:endParaRPr lang="en-US"/>
          </a:p>
        </p:txBody>
      </p:sp>
      <p:pic>
        <p:nvPicPr>
          <p:cNvPr id="6" name="Picture 5" descr="surface_charging_risks.pdf"/>
          <p:cNvPicPr>
            <a:picLocks noChangeAspect="1"/>
          </p:cNvPicPr>
          <p:nvPr/>
        </p:nvPicPr>
        <p:blipFill>
          <a:blip r:embed="rId2"/>
          <a:stretch>
            <a:fillRect/>
          </a:stretch>
        </p:blipFill>
        <p:spPr>
          <a:xfrm>
            <a:off x="457200" y="1587513"/>
            <a:ext cx="7332133" cy="4502187"/>
          </a:xfrm>
          <a:prstGeom prst="rect">
            <a:avLst/>
          </a:prstGeom>
        </p:spPr>
      </p:pic>
      <p:sp>
        <p:nvSpPr>
          <p:cNvPr id="7" name="TextBox 6"/>
          <p:cNvSpPr txBox="1"/>
          <p:nvPr/>
        </p:nvSpPr>
        <p:spPr>
          <a:xfrm>
            <a:off x="1163942" y="261610"/>
            <a:ext cx="7212646" cy="523220"/>
          </a:xfrm>
          <a:prstGeom prst="rect">
            <a:avLst/>
          </a:prstGeom>
          <a:noFill/>
        </p:spPr>
        <p:txBody>
          <a:bodyPr wrap="square" rtlCol="0">
            <a:spAutoFit/>
          </a:bodyPr>
          <a:lstStyle/>
          <a:p>
            <a:r>
              <a:rPr lang="en-US" sz="2800" dirty="0" smtClean="0">
                <a:solidFill>
                  <a:srgbClr val="000090"/>
                </a:solidFill>
                <a:latin typeface="Helvetica"/>
                <a:cs typeface="Helvetica"/>
              </a:rPr>
              <a:t>Surface Charging Hazards distribution</a:t>
            </a:r>
            <a:endParaRPr lang="en-US" sz="2800" dirty="0">
              <a:solidFill>
                <a:srgbClr val="000090"/>
              </a:solidFill>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Space dog - </a:t>
            </a:r>
            <a:r>
              <a:rPr lang="en-US" dirty="0" err="1" smtClean="0">
                <a:latin typeface="Helvetica"/>
                <a:cs typeface="Helvetica"/>
              </a:rPr>
              <a:t>Laika</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3</a:t>
            </a:fld>
            <a:endParaRPr lang="en-US">
              <a:latin typeface="Helvetica"/>
              <a:cs typeface="Helvetica"/>
            </a:endParaRPr>
          </a:p>
        </p:txBody>
      </p:sp>
      <p:sp>
        <p:nvSpPr>
          <p:cNvPr id="6" name="TextBox 5"/>
          <p:cNvSpPr txBox="1"/>
          <p:nvPr/>
        </p:nvSpPr>
        <p:spPr>
          <a:xfrm>
            <a:off x="3213" y="4297945"/>
            <a:ext cx="3742079" cy="1200329"/>
          </a:xfrm>
          <a:prstGeom prst="rect">
            <a:avLst/>
          </a:prstGeom>
          <a:noFill/>
        </p:spPr>
        <p:txBody>
          <a:bodyPr wrap="square" rtlCol="0">
            <a:spAutoFit/>
          </a:bodyPr>
          <a:lstStyle/>
          <a:p>
            <a:r>
              <a:rPr lang="en-US" dirty="0" smtClean="0">
                <a:latin typeface="Helvetica"/>
                <a:cs typeface="Helvetica"/>
              </a:rPr>
              <a:t>the occupant of the Soviet spacecraft Sputnik 2 that was launched into outer space on </a:t>
            </a:r>
            <a:r>
              <a:rPr lang="en-US" dirty="0" smtClean="0">
                <a:solidFill>
                  <a:srgbClr val="FF0000"/>
                </a:solidFill>
                <a:latin typeface="Helvetica"/>
                <a:cs typeface="Helvetica"/>
              </a:rPr>
              <a:t>November 3, 1957</a:t>
            </a:r>
            <a:endParaRPr lang="en-US" dirty="0">
              <a:solidFill>
                <a:srgbClr val="FF0000"/>
              </a:solidFill>
              <a:latin typeface="Helvetica"/>
              <a:cs typeface="Helvetica"/>
            </a:endParaRPr>
          </a:p>
        </p:txBody>
      </p:sp>
      <p:pic>
        <p:nvPicPr>
          <p:cNvPr id="7" name="Picture 6" descr="Laika.jpg"/>
          <p:cNvPicPr>
            <a:picLocks noChangeAspect="1"/>
          </p:cNvPicPr>
          <p:nvPr/>
        </p:nvPicPr>
        <p:blipFill>
          <a:blip r:embed="rId2"/>
          <a:stretch>
            <a:fillRect/>
          </a:stretch>
        </p:blipFill>
        <p:spPr>
          <a:xfrm>
            <a:off x="0" y="1152453"/>
            <a:ext cx="3810000" cy="2806700"/>
          </a:xfrm>
          <a:prstGeom prst="rect">
            <a:avLst/>
          </a:prstGeom>
        </p:spPr>
      </p:pic>
      <p:pic>
        <p:nvPicPr>
          <p:cNvPr id="8" name="Picture 7" descr="Posta_Romana_-_1959_-_Laika_120_B.jpg"/>
          <p:cNvPicPr>
            <a:picLocks noChangeAspect="1"/>
          </p:cNvPicPr>
          <p:nvPr/>
        </p:nvPicPr>
        <p:blipFill>
          <a:blip r:embed="rId3"/>
          <a:stretch>
            <a:fillRect/>
          </a:stretch>
        </p:blipFill>
        <p:spPr>
          <a:xfrm>
            <a:off x="3745292" y="2369664"/>
            <a:ext cx="5398708" cy="3340355"/>
          </a:xfrm>
          <a:prstGeom prst="rect">
            <a:avLst/>
          </a:prstGeom>
        </p:spPr>
      </p:pic>
      <p:sp>
        <p:nvSpPr>
          <p:cNvPr id="9" name="TextBox 8"/>
          <p:cNvSpPr txBox="1"/>
          <p:nvPr/>
        </p:nvSpPr>
        <p:spPr>
          <a:xfrm>
            <a:off x="1723625" y="6356350"/>
            <a:ext cx="3815543" cy="369332"/>
          </a:xfrm>
          <a:prstGeom prst="rect">
            <a:avLst/>
          </a:prstGeom>
          <a:noFill/>
        </p:spPr>
        <p:txBody>
          <a:bodyPr wrap="none" rtlCol="0">
            <a:spAutoFit/>
          </a:bodyPr>
          <a:lstStyle/>
          <a:p>
            <a:r>
              <a:rPr lang="en-US" dirty="0" smtClean="0">
                <a:latin typeface="Helvetica"/>
                <a:cs typeface="Helvetica"/>
              </a:rPr>
              <a:t>Paving the way for human missions</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54987" cy="668475"/>
          </a:xfrm>
        </p:spPr>
        <p:txBody>
          <a:bodyPr>
            <a:normAutofit/>
          </a:bodyPr>
          <a:lstStyle/>
          <a:p>
            <a:r>
              <a:rPr lang="en-US" sz="2400" dirty="0" smtClean="0">
                <a:latin typeface="Helvetica"/>
                <a:cs typeface="Helvetica"/>
              </a:rPr>
              <a:t>NASA Document on Mitigating Charging Effects</a:t>
            </a:r>
            <a:endParaRPr lang="en-US" sz="2400" dirty="0">
              <a:latin typeface="Helvetica"/>
              <a:cs typeface="Helvetica"/>
            </a:endParaRPr>
          </a:p>
        </p:txBody>
      </p:sp>
      <p:sp>
        <p:nvSpPr>
          <p:cNvPr id="3" name="Content Placeholder 2"/>
          <p:cNvSpPr>
            <a:spLocks noGrp="1"/>
          </p:cNvSpPr>
          <p:nvPr>
            <p:ph idx="1"/>
          </p:nvPr>
        </p:nvSpPr>
        <p:spPr/>
        <p:txBody>
          <a:bodyPr/>
          <a:lstStyle/>
          <a:p>
            <a:pPr>
              <a:buNone/>
            </a:pPr>
            <a:r>
              <a:rPr lang="en-US" i="1" dirty="0" smtClean="0">
                <a:latin typeface="Helvetica"/>
                <a:cs typeface="Helvetica"/>
              </a:rPr>
              <a:t>Title: </a:t>
            </a:r>
            <a:r>
              <a:rPr lang="en-US" dirty="0" smtClean="0">
                <a:latin typeface="Helvetica"/>
                <a:cs typeface="Helvetica"/>
              </a:rPr>
              <a:t>Mitigating In-Space Charging Effects-A Guideline </a:t>
            </a:r>
          </a:p>
          <a:p>
            <a:pPr>
              <a:buNone/>
            </a:pPr>
            <a:r>
              <a:rPr lang="en-US" i="1" dirty="0" smtClean="0">
                <a:latin typeface="Helvetica"/>
                <a:cs typeface="Helvetica"/>
              </a:rPr>
              <a:t>Document Date: </a:t>
            </a:r>
            <a:r>
              <a:rPr lang="en-US" dirty="0" smtClean="0">
                <a:latin typeface="Helvetica"/>
                <a:cs typeface="Helvetica"/>
              </a:rPr>
              <a:t>2011-03-03 </a:t>
            </a:r>
          </a:p>
          <a:p>
            <a:pPr>
              <a:buNone/>
            </a:pPr>
            <a:r>
              <a:rPr lang="en-US" i="1" dirty="0" err="1" smtClean="0">
                <a:latin typeface="Helvetica"/>
                <a:cs typeface="Helvetica"/>
              </a:rPr>
              <a:t>Revalid</a:t>
            </a:r>
            <a:r>
              <a:rPr lang="en-US" i="1" dirty="0" smtClean="0">
                <a:latin typeface="Helvetica"/>
                <a:cs typeface="Helvetica"/>
              </a:rPr>
              <a:t> and Reaffirmed Date: </a:t>
            </a:r>
            <a:r>
              <a:rPr lang="en-US" dirty="0" smtClean="0">
                <a:latin typeface="Helvetica"/>
                <a:cs typeface="Helvetica"/>
              </a:rPr>
              <a:t>2016-03-03</a:t>
            </a:r>
          </a:p>
          <a:p>
            <a:pPr>
              <a:buNone/>
            </a:pPr>
            <a:r>
              <a:rPr lang="en-US" i="1" dirty="0" smtClean="0">
                <a:latin typeface="Helvetica"/>
                <a:cs typeface="Helvetica"/>
              </a:rPr>
              <a:t>Revision:</a:t>
            </a:r>
            <a:r>
              <a:rPr lang="en-US" dirty="0" smtClean="0">
                <a:latin typeface="Helvetica"/>
                <a:cs typeface="Helvetica"/>
              </a:rPr>
              <a:t> A </a:t>
            </a:r>
          </a:p>
          <a:p>
            <a:pPr>
              <a:buNone/>
            </a:pPr>
            <a:r>
              <a:rPr lang="en-US" i="1" dirty="0" smtClean="0">
                <a:latin typeface="Helvetica"/>
                <a:cs typeface="Helvetica"/>
              </a:rPr>
              <a:t>Organization:</a:t>
            </a:r>
            <a:r>
              <a:rPr lang="en-US" dirty="0" smtClean="0">
                <a:latin typeface="Helvetica"/>
                <a:cs typeface="Helvetica"/>
              </a:rPr>
              <a:t> NASA </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fld id="{AD94CCFD-DF09-F04A-82E1-525E9CB1096B}" type="slidenum">
              <a:rPr lang="en-US" smtClean="0">
                <a:latin typeface="Helvetica"/>
                <a:cs typeface="Helvetica"/>
              </a:rPr>
              <a:pPr/>
              <a:t>30</a:t>
            </a:fld>
            <a:endParaRPr lang="en-US">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191000" y="4876800"/>
            <a:ext cx="1828800" cy="914400"/>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sz="2000">
                <a:solidFill>
                  <a:srgbClr val="FFFFFF"/>
                </a:solidFill>
              </a:rPr>
              <a:t>Ring current model  data show same</a:t>
            </a:r>
          </a:p>
        </p:txBody>
      </p:sp>
      <p:sp>
        <p:nvSpPr>
          <p:cNvPr id="35846" name="Text Box 2"/>
          <p:cNvSpPr txBox="1">
            <a:spLocks noChangeArrowheads="1"/>
          </p:cNvSpPr>
          <p:nvPr/>
        </p:nvSpPr>
        <p:spPr bwMode="auto">
          <a:xfrm>
            <a:off x="571500" y="0"/>
            <a:ext cx="7239000" cy="954107"/>
          </a:xfrm>
          <a:prstGeom prst="rect">
            <a:avLst/>
          </a:prstGeom>
          <a:noFill/>
          <a:ln w="9525">
            <a:noFill/>
            <a:miter lim="800000"/>
            <a:headEnd/>
            <a:tailEnd/>
          </a:ln>
        </p:spPr>
        <p:txBody>
          <a:bodyPr wrap="square">
            <a:prstTxWarp prst="textNoShape">
              <a:avLst/>
            </a:prstTxWarp>
            <a:spAutoFit/>
          </a:bodyPr>
          <a:lstStyle/>
          <a:p>
            <a:pPr algn="ctr"/>
            <a:r>
              <a:rPr lang="en-US" sz="2800" dirty="0" smtClean="0">
                <a:latin typeface="Helvetica"/>
                <a:cs typeface="Helvetica"/>
              </a:rPr>
              <a:t>Galaxy 15 failure on April 5, 2010</a:t>
            </a:r>
          </a:p>
          <a:p>
            <a:pPr algn="ctr"/>
            <a:r>
              <a:rPr lang="en-US" sz="2800" dirty="0" smtClean="0">
                <a:latin typeface="Helvetica"/>
                <a:cs typeface="Helvetica"/>
              </a:rPr>
              <a:t>- surface charging might play a role</a:t>
            </a:r>
            <a:endParaRPr lang="en-US" sz="2800" dirty="0">
              <a:latin typeface="Helvetica"/>
              <a:cs typeface="Helvetica"/>
            </a:endParaRPr>
          </a:p>
        </p:txBody>
      </p:sp>
      <p:grpSp>
        <p:nvGrpSpPr>
          <p:cNvPr id="2" name="Group 23"/>
          <p:cNvGrpSpPr>
            <a:grpSpLocks/>
          </p:cNvGrpSpPr>
          <p:nvPr/>
        </p:nvGrpSpPr>
        <p:grpSpPr bwMode="auto">
          <a:xfrm>
            <a:off x="152400" y="4038600"/>
            <a:ext cx="8764588" cy="2743200"/>
            <a:chOff x="152400" y="4038600"/>
            <a:chExt cx="8764037" cy="2743200"/>
          </a:xfrm>
        </p:grpSpPr>
        <p:grpSp>
          <p:nvGrpSpPr>
            <p:cNvPr id="3" name="Group 21"/>
            <p:cNvGrpSpPr>
              <a:grpSpLocks/>
            </p:cNvGrpSpPr>
            <p:nvPr/>
          </p:nvGrpSpPr>
          <p:grpSpPr bwMode="auto">
            <a:xfrm>
              <a:off x="152400" y="4495800"/>
              <a:ext cx="8764037" cy="2286000"/>
              <a:chOff x="0" y="4572000"/>
              <a:chExt cx="8764037" cy="2286000"/>
            </a:xfrm>
          </p:grpSpPr>
          <p:pic>
            <p:nvPicPr>
              <p:cNvPr id="35854" name="Picture 13"/>
              <p:cNvPicPr>
                <a:picLocks noChangeAspect="1"/>
              </p:cNvPicPr>
              <p:nvPr/>
            </p:nvPicPr>
            <p:blipFill>
              <a:blip r:embed="rId2"/>
              <a:srcRect/>
              <a:stretch>
                <a:fillRect/>
              </a:stretch>
            </p:blipFill>
            <p:spPr bwMode="auto">
              <a:xfrm>
                <a:off x="0" y="4572000"/>
                <a:ext cx="2588713" cy="2286000"/>
              </a:xfrm>
              <a:prstGeom prst="rect">
                <a:avLst/>
              </a:prstGeom>
              <a:noFill/>
              <a:ln w="9525">
                <a:noFill/>
                <a:miter lim="800000"/>
                <a:headEnd/>
                <a:tailEnd/>
              </a:ln>
            </p:spPr>
          </p:pic>
          <p:pic>
            <p:nvPicPr>
              <p:cNvPr id="35855" name="Picture 14"/>
              <p:cNvPicPr>
                <a:picLocks noChangeAspect="1"/>
              </p:cNvPicPr>
              <p:nvPr/>
            </p:nvPicPr>
            <p:blipFill>
              <a:blip r:embed="rId3"/>
              <a:srcRect/>
              <a:stretch>
                <a:fillRect/>
              </a:stretch>
            </p:blipFill>
            <p:spPr bwMode="auto">
              <a:xfrm>
                <a:off x="2057400" y="4572000"/>
                <a:ext cx="2575629" cy="2286000"/>
              </a:xfrm>
              <a:prstGeom prst="rect">
                <a:avLst/>
              </a:prstGeom>
              <a:noFill/>
              <a:ln w="9525">
                <a:noFill/>
                <a:miter lim="800000"/>
                <a:headEnd/>
                <a:tailEnd/>
              </a:ln>
            </p:spPr>
          </p:pic>
          <p:pic>
            <p:nvPicPr>
              <p:cNvPr id="35856" name="Picture 19"/>
              <p:cNvPicPr>
                <a:picLocks noChangeAspect="1"/>
              </p:cNvPicPr>
              <p:nvPr/>
            </p:nvPicPr>
            <p:blipFill>
              <a:blip r:embed="rId4"/>
              <a:srcRect/>
              <a:stretch>
                <a:fillRect/>
              </a:stretch>
            </p:blipFill>
            <p:spPr bwMode="auto">
              <a:xfrm>
                <a:off x="4114800" y="4572000"/>
                <a:ext cx="2571750" cy="2286000"/>
              </a:xfrm>
              <a:prstGeom prst="rect">
                <a:avLst/>
              </a:prstGeom>
              <a:noFill/>
              <a:ln w="9525">
                <a:noFill/>
                <a:miter lim="800000"/>
                <a:headEnd/>
                <a:tailEnd/>
              </a:ln>
            </p:spPr>
          </p:pic>
          <p:pic>
            <p:nvPicPr>
              <p:cNvPr id="35857" name="Picture 20"/>
              <p:cNvPicPr>
                <a:picLocks noChangeAspect="1"/>
              </p:cNvPicPr>
              <p:nvPr/>
            </p:nvPicPr>
            <p:blipFill>
              <a:blip r:embed="rId5"/>
              <a:srcRect/>
              <a:stretch>
                <a:fillRect/>
              </a:stretch>
            </p:blipFill>
            <p:spPr bwMode="auto">
              <a:xfrm>
                <a:off x="6172200" y="4572000"/>
                <a:ext cx="2591837" cy="2286000"/>
              </a:xfrm>
              <a:prstGeom prst="rect">
                <a:avLst/>
              </a:prstGeom>
              <a:noFill/>
              <a:ln w="9525">
                <a:noFill/>
                <a:miter lim="800000"/>
                <a:headEnd/>
                <a:tailEnd/>
              </a:ln>
            </p:spPr>
          </p:pic>
        </p:grpSp>
        <p:sp>
          <p:nvSpPr>
            <p:cNvPr id="35853" name="TextBox 22"/>
            <p:cNvSpPr txBox="1">
              <a:spLocks noChangeArrowheads="1"/>
            </p:cNvSpPr>
            <p:nvPr/>
          </p:nvSpPr>
          <p:spPr bwMode="auto">
            <a:xfrm>
              <a:off x="2438400" y="4038600"/>
              <a:ext cx="4196581" cy="461665"/>
            </a:xfrm>
            <a:prstGeom prst="rect">
              <a:avLst/>
            </a:prstGeom>
            <a:solidFill>
              <a:schemeClr val="bg1">
                <a:alpha val="45097"/>
              </a:schemeClr>
            </a:solidFill>
            <a:ln w="9525">
              <a:noFill/>
              <a:miter lim="800000"/>
              <a:headEnd/>
              <a:tailEnd/>
            </a:ln>
          </p:spPr>
          <p:txBody>
            <a:bodyPr wrap="none">
              <a:prstTxWarp prst="textNoShape">
                <a:avLst/>
              </a:prstTxWarp>
              <a:spAutoFit/>
            </a:bodyPr>
            <a:lstStyle/>
            <a:p>
              <a:r>
                <a:rPr lang="en-US"/>
                <a:t>22keV electrons 4/5, 8:16-9:32Z</a:t>
              </a:r>
            </a:p>
          </p:txBody>
        </p:sp>
      </p:grpSp>
      <p:sp>
        <p:nvSpPr>
          <p:cNvPr id="25" name="TextBox 24"/>
          <p:cNvSpPr txBox="1">
            <a:spLocks noChangeArrowheads="1"/>
          </p:cNvSpPr>
          <p:nvPr/>
        </p:nvSpPr>
        <p:spPr bwMode="auto">
          <a:xfrm>
            <a:off x="1981200" y="4495800"/>
            <a:ext cx="3979863" cy="461963"/>
          </a:xfrm>
          <a:prstGeom prst="rect">
            <a:avLst/>
          </a:prstGeom>
          <a:solidFill>
            <a:schemeClr val="bg1"/>
          </a:solidFill>
          <a:ln w="9525">
            <a:noFill/>
            <a:miter lim="800000"/>
            <a:headEnd/>
            <a:tailEnd/>
          </a:ln>
        </p:spPr>
        <p:txBody>
          <a:bodyPr wrap="none">
            <a:prstTxWarp prst="textNoShape">
              <a:avLst/>
            </a:prstTxWarp>
            <a:spAutoFit/>
          </a:bodyPr>
          <a:lstStyle/>
          <a:p>
            <a:r>
              <a:rPr lang="en-US" dirty="0">
                <a:solidFill>
                  <a:srgbClr val="FF0000"/>
                </a:solidFill>
              </a:rPr>
              <a:t>Galaxy 15 failed approx 9:48Z</a:t>
            </a:r>
          </a:p>
        </p:txBody>
      </p:sp>
      <p:pic>
        <p:nvPicPr>
          <p:cNvPr id="20" name="Picture 19" descr="rtae_20100405.png"/>
          <p:cNvPicPr>
            <a:picLocks noChangeAspect="1"/>
          </p:cNvPicPr>
          <p:nvPr/>
        </p:nvPicPr>
        <p:blipFill>
          <a:blip r:embed="rId6"/>
          <a:stretch>
            <a:fillRect/>
          </a:stretch>
        </p:blipFill>
        <p:spPr>
          <a:xfrm>
            <a:off x="1670799" y="954107"/>
            <a:ext cx="4654189" cy="2991979"/>
          </a:xfrm>
          <a:prstGeom prst="rect">
            <a:avLst/>
          </a:prstGeom>
        </p:spPr>
      </p:pic>
      <p:sp>
        <p:nvSpPr>
          <p:cNvPr id="13" name="Slide Number Placeholder 12"/>
          <p:cNvSpPr>
            <a:spLocks noGrp="1"/>
          </p:cNvSpPr>
          <p:nvPr>
            <p:ph type="sldNum" sz="quarter" idx="12"/>
          </p:nvPr>
        </p:nvSpPr>
        <p:spPr/>
        <p:txBody>
          <a:bodyPr/>
          <a:lstStyle/>
          <a:p>
            <a:fld id="{343FB90C-9476-0148-8693-AD9B84214A52}" type="slidenum">
              <a:rPr lang="en-US" smtClean="0"/>
              <a:pPr/>
              <a:t>31</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654" y="0"/>
            <a:ext cx="6709451" cy="1143000"/>
          </a:xfrm>
        </p:spPr>
        <p:txBody>
          <a:bodyPr>
            <a:normAutofit/>
          </a:bodyPr>
          <a:lstStyle/>
          <a:p>
            <a:r>
              <a:rPr lang="en-US" sz="2800" dirty="0" smtClean="0">
                <a:latin typeface="Helvetica"/>
                <a:cs typeface="Helvetica"/>
              </a:rPr>
              <a:t>Environmental Source of </a:t>
            </a:r>
            <a:r>
              <a:rPr lang="en-US" sz="2800" dirty="0" err="1" smtClean="0">
                <a:latin typeface="Helvetica"/>
                <a:cs typeface="Helvetica"/>
              </a:rPr>
              <a:t>SEEs</a:t>
            </a:r>
            <a:endParaRPr lang="en-US" sz="2800" dirty="0">
              <a:latin typeface="Helvetica"/>
              <a:cs typeface="Helvetica"/>
            </a:endParaRPr>
          </a:p>
        </p:txBody>
      </p:sp>
      <p:sp>
        <p:nvSpPr>
          <p:cNvPr id="3" name="Content Placeholder 2"/>
          <p:cNvSpPr>
            <a:spLocks noGrp="1"/>
          </p:cNvSpPr>
          <p:nvPr>
            <p:ph idx="1"/>
          </p:nvPr>
        </p:nvSpPr>
        <p:spPr/>
        <p:txBody>
          <a:bodyPr>
            <a:normAutofit/>
          </a:bodyPr>
          <a:lstStyle/>
          <a:p>
            <a:r>
              <a:rPr lang="en-US" dirty="0" smtClean="0">
                <a:latin typeface="Helvetica"/>
                <a:cs typeface="Helvetica"/>
              </a:rPr>
              <a:t>Single Event Environments in Space</a:t>
            </a:r>
          </a:p>
          <a:p>
            <a:pPr lvl="1"/>
            <a:r>
              <a:rPr lang="en-US" dirty="0" smtClean="0">
                <a:latin typeface="Helvetica"/>
                <a:cs typeface="Helvetica"/>
              </a:rPr>
              <a:t>Galactic Cosmic Rays</a:t>
            </a:r>
          </a:p>
          <a:p>
            <a:pPr lvl="1"/>
            <a:r>
              <a:rPr lang="en-US" dirty="0" smtClean="0">
                <a:latin typeface="Helvetica"/>
                <a:cs typeface="Helvetica"/>
              </a:rPr>
              <a:t>Solar Particle Events (flare/CME)</a:t>
            </a:r>
          </a:p>
          <a:p>
            <a:pPr lvl="1"/>
            <a:r>
              <a:rPr lang="en-US" dirty="0" smtClean="0">
                <a:latin typeface="Helvetica"/>
                <a:cs typeface="Helvetica"/>
              </a:rPr>
              <a:t>Trapped Protons in the inner belt (1 – 3 RE)</a:t>
            </a:r>
          </a:p>
          <a:p>
            <a:pPr lvl="1"/>
            <a:r>
              <a:rPr lang="en-US" dirty="0" smtClean="0">
                <a:latin typeface="Helvetica"/>
                <a:cs typeface="Helvetica"/>
              </a:rPr>
              <a:t>High energy neutrons</a:t>
            </a:r>
          </a:p>
        </p:txBody>
      </p:sp>
      <p:sp>
        <p:nvSpPr>
          <p:cNvPr id="5" name="Slide Number Placeholder 4"/>
          <p:cNvSpPr>
            <a:spLocks noGrp="1"/>
          </p:cNvSpPr>
          <p:nvPr>
            <p:ph type="sldNum" sz="quarter" idx="12"/>
          </p:nvPr>
        </p:nvSpPr>
        <p:spPr/>
        <p:txBody>
          <a:bodyPr/>
          <a:lstStyle/>
          <a:p>
            <a:fld id="{AD94CCFD-DF09-F04A-82E1-525E9CB1096B}" type="slidenum">
              <a:rPr lang="en-US" smtClean="0">
                <a:latin typeface="Helvetica"/>
                <a:cs typeface="Helvetica"/>
              </a:rPr>
              <a:pPr/>
              <a:t>32</a:t>
            </a:fld>
            <a:endParaRPr lang="en-US">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p:spPr>
        <p:txBody>
          <a:bodyPr/>
          <a:lstStyle/>
          <a:p>
            <a:fld id="{21F81933-E00F-4139-9552-2002065BB59D}" type="slidenum">
              <a:rPr lang="en-US" smtClean="0">
                <a:latin typeface="Helvetica"/>
                <a:cs typeface="Helvetica"/>
              </a:rPr>
              <a:pPr/>
              <a:t>33</a:t>
            </a:fld>
            <a:endParaRPr lang="en-US" smtClean="0">
              <a:latin typeface="Helvetica"/>
              <a:cs typeface="Helvetica"/>
            </a:endParaRPr>
          </a:p>
        </p:txBody>
      </p:sp>
      <p:sp>
        <p:nvSpPr>
          <p:cNvPr id="15363" name="Rectangle 2050"/>
          <p:cNvSpPr>
            <a:spLocks noGrp="1" noChangeArrowheads="1"/>
          </p:cNvSpPr>
          <p:nvPr>
            <p:ph type="title"/>
          </p:nvPr>
        </p:nvSpPr>
        <p:spPr>
          <a:xfrm>
            <a:off x="762000" y="147423"/>
            <a:ext cx="7086600" cy="838200"/>
          </a:xfrm>
        </p:spPr>
        <p:txBody>
          <a:bodyPr/>
          <a:lstStyle/>
          <a:p>
            <a:r>
              <a:rPr lang="en-US" sz="2800" dirty="0" smtClean="0">
                <a:latin typeface="Helvetica"/>
                <a:cs typeface="Helvetica"/>
              </a:rPr>
              <a:t>SEE source in Space</a:t>
            </a:r>
            <a:endParaRPr lang="en-US" sz="2400" dirty="0" smtClean="0">
              <a:latin typeface="Helvetica"/>
              <a:cs typeface="Helvetica"/>
            </a:endParaRPr>
          </a:p>
        </p:txBody>
      </p:sp>
      <p:sp>
        <p:nvSpPr>
          <p:cNvPr id="15364" name="Line 2051"/>
          <p:cNvSpPr>
            <a:spLocks noChangeShapeType="1"/>
          </p:cNvSpPr>
          <p:nvPr/>
        </p:nvSpPr>
        <p:spPr bwMode="auto">
          <a:xfrm flipH="1">
            <a:off x="2590800" y="2286000"/>
            <a:ext cx="1752600" cy="838200"/>
          </a:xfrm>
          <a:prstGeom prst="line">
            <a:avLst/>
          </a:prstGeom>
          <a:noFill/>
          <a:ln w="38100">
            <a:solidFill>
              <a:schemeClr val="accent2"/>
            </a:solidFill>
            <a:round/>
            <a:headEnd/>
            <a:tailEnd type="triangle" w="med" len="med"/>
          </a:ln>
        </p:spPr>
        <p:txBody>
          <a:bodyPr/>
          <a:lstStyle/>
          <a:p>
            <a:endParaRPr lang="en-US">
              <a:latin typeface="Helvetica"/>
              <a:cs typeface="Helvetica"/>
            </a:endParaRPr>
          </a:p>
        </p:txBody>
      </p:sp>
      <p:sp>
        <p:nvSpPr>
          <p:cNvPr id="15365" name="Line 2052"/>
          <p:cNvSpPr>
            <a:spLocks noChangeShapeType="1"/>
          </p:cNvSpPr>
          <p:nvPr/>
        </p:nvSpPr>
        <p:spPr bwMode="auto">
          <a:xfrm>
            <a:off x="5181600" y="2286000"/>
            <a:ext cx="1600200" cy="838200"/>
          </a:xfrm>
          <a:prstGeom prst="line">
            <a:avLst/>
          </a:prstGeom>
          <a:noFill/>
          <a:ln w="38100">
            <a:solidFill>
              <a:schemeClr val="accent2"/>
            </a:solidFill>
            <a:round/>
            <a:headEnd/>
            <a:tailEnd type="triangle" w="med" len="med"/>
          </a:ln>
        </p:spPr>
        <p:txBody>
          <a:bodyPr/>
          <a:lstStyle/>
          <a:p>
            <a:endParaRPr lang="en-US">
              <a:latin typeface="Helvetica"/>
              <a:cs typeface="Helvetica"/>
            </a:endParaRPr>
          </a:p>
        </p:txBody>
      </p:sp>
      <p:sp>
        <p:nvSpPr>
          <p:cNvPr id="15366" name="Text Box 2056"/>
          <p:cNvSpPr txBox="1">
            <a:spLocks noChangeArrowheads="1"/>
          </p:cNvSpPr>
          <p:nvPr/>
        </p:nvSpPr>
        <p:spPr bwMode="auto">
          <a:xfrm>
            <a:off x="3924300" y="3165475"/>
            <a:ext cx="1917713" cy="584776"/>
          </a:xfrm>
          <a:prstGeom prst="rect">
            <a:avLst/>
          </a:prstGeom>
          <a:solidFill>
            <a:srgbClr val="CCFFFF"/>
          </a:solidFill>
          <a:ln w="12700">
            <a:solidFill>
              <a:schemeClr val="tx2"/>
            </a:solidFill>
            <a:miter lim="800000"/>
            <a:headEnd/>
            <a:tailEnd/>
          </a:ln>
        </p:spPr>
        <p:txBody>
          <a:bodyPr wrap="none">
            <a:spAutoFit/>
          </a:bodyPr>
          <a:lstStyle/>
          <a:p>
            <a:r>
              <a:rPr lang="en-US" sz="1600" dirty="0">
                <a:solidFill>
                  <a:srgbClr val="000066"/>
                </a:solidFill>
                <a:latin typeface="Helvetica"/>
                <a:cs typeface="Helvetica"/>
              </a:rPr>
              <a:t>Solar Particle</a:t>
            </a:r>
          </a:p>
          <a:p>
            <a:r>
              <a:rPr lang="en-US" sz="1600" dirty="0" smtClean="0">
                <a:solidFill>
                  <a:srgbClr val="000066"/>
                </a:solidFill>
                <a:latin typeface="Helvetica"/>
                <a:cs typeface="Helvetica"/>
              </a:rPr>
              <a:t>Events (flare/CME)</a:t>
            </a:r>
            <a:endParaRPr lang="en-US" sz="1600" dirty="0">
              <a:solidFill>
                <a:srgbClr val="000066"/>
              </a:solidFill>
              <a:latin typeface="Helvetica"/>
              <a:cs typeface="Helvetica"/>
            </a:endParaRPr>
          </a:p>
        </p:txBody>
      </p:sp>
      <p:sp>
        <p:nvSpPr>
          <p:cNvPr id="15367" name="Text Box 2058"/>
          <p:cNvSpPr txBox="1">
            <a:spLocks noChangeArrowheads="1"/>
          </p:cNvSpPr>
          <p:nvPr/>
        </p:nvSpPr>
        <p:spPr bwMode="auto">
          <a:xfrm>
            <a:off x="6351588" y="3165475"/>
            <a:ext cx="1497012" cy="593725"/>
          </a:xfrm>
          <a:prstGeom prst="rect">
            <a:avLst/>
          </a:prstGeom>
          <a:solidFill>
            <a:srgbClr val="CCFFFF"/>
          </a:solidFill>
          <a:ln w="12700">
            <a:solidFill>
              <a:schemeClr val="tx2"/>
            </a:solidFill>
            <a:miter lim="800000"/>
            <a:headEnd/>
            <a:tailEnd/>
          </a:ln>
        </p:spPr>
        <p:txBody>
          <a:bodyPr wrap="none"/>
          <a:lstStyle/>
          <a:p>
            <a:r>
              <a:rPr lang="en-US" sz="1600" dirty="0">
                <a:solidFill>
                  <a:srgbClr val="000066"/>
                </a:solidFill>
                <a:latin typeface="Helvetica"/>
                <a:cs typeface="Helvetica"/>
              </a:rPr>
              <a:t>Trapped</a:t>
            </a:r>
          </a:p>
          <a:p>
            <a:r>
              <a:rPr lang="en-US" sz="1600" dirty="0" smtClean="0">
                <a:solidFill>
                  <a:srgbClr val="000066"/>
                </a:solidFill>
                <a:latin typeface="Helvetica"/>
                <a:cs typeface="Helvetica"/>
              </a:rPr>
              <a:t>Particles (SAA)</a:t>
            </a:r>
            <a:endParaRPr lang="en-US" sz="1600" dirty="0">
              <a:solidFill>
                <a:srgbClr val="000066"/>
              </a:solidFill>
              <a:latin typeface="Helvetica"/>
              <a:cs typeface="Helvetica"/>
            </a:endParaRPr>
          </a:p>
        </p:txBody>
      </p:sp>
      <p:sp>
        <p:nvSpPr>
          <p:cNvPr id="15368" name="Text Box 2059"/>
          <p:cNvSpPr txBox="1">
            <a:spLocks noChangeArrowheads="1"/>
          </p:cNvSpPr>
          <p:nvPr/>
        </p:nvSpPr>
        <p:spPr bwMode="auto">
          <a:xfrm>
            <a:off x="1600200" y="3165475"/>
            <a:ext cx="1497013" cy="593725"/>
          </a:xfrm>
          <a:prstGeom prst="rect">
            <a:avLst/>
          </a:prstGeom>
          <a:solidFill>
            <a:srgbClr val="CCFFFF"/>
          </a:solidFill>
          <a:ln w="12700">
            <a:solidFill>
              <a:schemeClr val="tx2"/>
            </a:solidFill>
            <a:miter lim="800000"/>
            <a:headEnd/>
            <a:tailEnd/>
          </a:ln>
        </p:spPr>
        <p:txBody>
          <a:bodyPr wrap="none"/>
          <a:lstStyle/>
          <a:p>
            <a:r>
              <a:rPr lang="en-US" sz="1600">
                <a:solidFill>
                  <a:srgbClr val="000066"/>
                </a:solidFill>
                <a:latin typeface="Helvetica"/>
                <a:cs typeface="Helvetica"/>
              </a:rPr>
              <a:t>Galactic</a:t>
            </a:r>
          </a:p>
          <a:p>
            <a:r>
              <a:rPr lang="en-US" sz="1600">
                <a:solidFill>
                  <a:srgbClr val="000066"/>
                </a:solidFill>
                <a:latin typeface="Helvetica"/>
                <a:cs typeface="Helvetica"/>
              </a:rPr>
              <a:t>Cosmic Rays</a:t>
            </a:r>
          </a:p>
        </p:txBody>
      </p:sp>
      <p:sp>
        <p:nvSpPr>
          <p:cNvPr id="15369" name="Line 2060"/>
          <p:cNvSpPr>
            <a:spLocks noChangeShapeType="1"/>
          </p:cNvSpPr>
          <p:nvPr/>
        </p:nvSpPr>
        <p:spPr bwMode="auto">
          <a:xfrm>
            <a:off x="4724400" y="2209800"/>
            <a:ext cx="0" cy="914400"/>
          </a:xfrm>
          <a:prstGeom prst="line">
            <a:avLst/>
          </a:prstGeom>
          <a:noFill/>
          <a:ln w="38100">
            <a:solidFill>
              <a:schemeClr val="accent2"/>
            </a:solidFill>
            <a:round/>
            <a:headEnd/>
            <a:tailEnd type="triangle" w="med" len="med"/>
          </a:ln>
        </p:spPr>
        <p:txBody>
          <a:bodyPr/>
          <a:lstStyle/>
          <a:p>
            <a:endParaRPr lang="en-US">
              <a:latin typeface="Helvetica"/>
              <a:cs typeface="Helvetica"/>
            </a:endParaRPr>
          </a:p>
        </p:txBody>
      </p:sp>
      <p:sp>
        <p:nvSpPr>
          <p:cNvPr id="15370" name="Rectangle 2061"/>
          <p:cNvSpPr>
            <a:spLocks noChangeArrowheads="1"/>
          </p:cNvSpPr>
          <p:nvPr/>
        </p:nvSpPr>
        <p:spPr bwMode="auto">
          <a:xfrm>
            <a:off x="3962400" y="1485900"/>
            <a:ext cx="1447800" cy="838200"/>
          </a:xfrm>
          <a:prstGeom prst="rect">
            <a:avLst/>
          </a:prstGeom>
          <a:solidFill>
            <a:srgbClr val="CCFFFF"/>
          </a:solidFill>
          <a:ln w="12700">
            <a:solidFill>
              <a:schemeClr val="tx1"/>
            </a:solidFill>
            <a:miter lim="800000"/>
            <a:headEnd/>
            <a:tailEnd/>
          </a:ln>
        </p:spPr>
        <p:txBody>
          <a:bodyPr>
            <a:spAutoFit/>
          </a:bodyPr>
          <a:lstStyle/>
          <a:p>
            <a:pPr>
              <a:buClr>
                <a:schemeClr val="tx2"/>
              </a:buClr>
              <a:buSzPct val="75000"/>
              <a:buFont typeface="Monotype Sorts" pitchFamily="2" charset="2"/>
              <a:buNone/>
            </a:pPr>
            <a:r>
              <a:rPr lang="en-US" sz="1600">
                <a:solidFill>
                  <a:schemeClr val="tx1"/>
                </a:solidFill>
                <a:latin typeface="Helvetica"/>
                <a:cs typeface="Helvetica"/>
              </a:rPr>
              <a:t>High Energy</a:t>
            </a:r>
          </a:p>
          <a:p>
            <a:pPr>
              <a:buClr>
                <a:schemeClr val="tx2"/>
              </a:buClr>
              <a:buSzPct val="75000"/>
              <a:buFont typeface="Monotype Sorts" pitchFamily="2" charset="2"/>
              <a:buNone/>
            </a:pPr>
            <a:r>
              <a:rPr lang="en-US" sz="1600">
                <a:solidFill>
                  <a:schemeClr val="tx1"/>
                </a:solidFill>
                <a:latin typeface="Helvetica"/>
                <a:cs typeface="Helvetica"/>
              </a:rPr>
              <a:t>Particle</a:t>
            </a:r>
          </a:p>
          <a:p>
            <a:pPr>
              <a:buClr>
                <a:schemeClr val="tx2"/>
              </a:buClr>
              <a:buSzPct val="75000"/>
              <a:buFont typeface="Monotype Sorts" pitchFamily="2" charset="2"/>
              <a:buNone/>
            </a:pPr>
            <a:r>
              <a:rPr lang="en-US" sz="1600">
                <a:solidFill>
                  <a:schemeClr val="tx1"/>
                </a:solidFill>
                <a:latin typeface="Helvetica"/>
                <a:cs typeface="Helvetica"/>
              </a:rPr>
              <a:t>Radiation</a:t>
            </a:r>
          </a:p>
        </p:txBody>
      </p:sp>
      <p:pic>
        <p:nvPicPr>
          <p:cNvPr id="15372" name="Picture 2063" descr="crab_nebula_supernova_color"/>
          <p:cNvPicPr>
            <a:picLocks noChangeAspect="1" noChangeArrowheads="1"/>
          </p:cNvPicPr>
          <p:nvPr/>
        </p:nvPicPr>
        <p:blipFill>
          <a:blip r:embed="rId3" cstate="print"/>
          <a:srcRect t="3226" b="12903"/>
          <a:stretch>
            <a:fillRect/>
          </a:stretch>
        </p:blipFill>
        <p:spPr bwMode="auto">
          <a:xfrm>
            <a:off x="1295400" y="3927475"/>
            <a:ext cx="1981200" cy="1711325"/>
          </a:xfrm>
          <a:prstGeom prst="rect">
            <a:avLst/>
          </a:prstGeom>
          <a:noFill/>
          <a:ln w="9525">
            <a:noFill/>
            <a:miter lim="800000"/>
            <a:headEnd/>
            <a:tailEnd/>
          </a:ln>
        </p:spPr>
      </p:pic>
      <p:pic>
        <p:nvPicPr>
          <p:cNvPr id="15373" name="Picture 2064"/>
          <p:cNvPicPr>
            <a:picLocks noChangeArrowheads="1"/>
          </p:cNvPicPr>
          <p:nvPr/>
        </p:nvPicPr>
        <p:blipFill>
          <a:blip r:embed="rId4" cstate="print"/>
          <a:srcRect/>
          <a:stretch>
            <a:fillRect/>
          </a:stretch>
        </p:blipFill>
        <p:spPr bwMode="auto">
          <a:xfrm>
            <a:off x="3657600" y="3962400"/>
            <a:ext cx="2057400" cy="1644650"/>
          </a:xfrm>
          <a:prstGeom prst="rect">
            <a:avLst/>
          </a:prstGeom>
          <a:noFill/>
          <a:ln w="12700">
            <a:noFill/>
            <a:miter lim="800000"/>
            <a:headEnd/>
            <a:tailEnd/>
          </a:ln>
        </p:spPr>
      </p:pic>
      <p:pic>
        <p:nvPicPr>
          <p:cNvPr id="14" name="Picture 7" descr="D:\nsrec06\Xapsos SC\Figs\Trapped p and e_Fig3_color_070306.tif"/>
          <p:cNvPicPr>
            <a:picLocks noChangeAspect="1" noChangeArrowheads="1"/>
          </p:cNvPicPr>
          <p:nvPr/>
        </p:nvPicPr>
        <p:blipFill>
          <a:blip r:embed="rId5" cstate="print"/>
          <a:srcRect/>
          <a:stretch>
            <a:fillRect/>
          </a:stretch>
        </p:blipFill>
        <p:spPr bwMode="auto">
          <a:xfrm>
            <a:off x="6591184" y="3927475"/>
            <a:ext cx="1257416" cy="2601708"/>
          </a:xfrm>
          <a:prstGeom prst="rect">
            <a:avLst/>
          </a:prstGeom>
          <a:noFill/>
          <a:ln w="9525">
            <a:noFill/>
            <a:miter lim="800000"/>
            <a:headEnd/>
            <a:tailEnd/>
          </a:ln>
        </p:spPr>
      </p:pic>
      <p:sp>
        <p:nvSpPr>
          <p:cNvPr id="15" name="TextBox 14"/>
          <p:cNvSpPr txBox="1"/>
          <p:nvPr/>
        </p:nvSpPr>
        <p:spPr>
          <a:xfrm>
            <a:off x="3657600" y="5825652"/>
            <a:ext cx="2300818" cy="369332"/>
          </a:xfrm>
          <a:prstGeom prst="rect">
            <a:avLst/>
          </a:prstGeom>
          <a:noFill/>
        </p:spPr>
        <p:txBody>
          <a:bodyPr wrap="none" rtlCol="0">
            <a:spAutoFit/>
          </a:bodyPr>
          <a:lstStyle/>
          <a:p>
            <a:r>
              <a:rPr lang="en-US" b="1" dirty="0" smtClean="0">
                <a:solidFill>
                  <a:srgbClr val="FF0000"/>
                </a:solidFill>
                <a:latin typeface="Helvetica"/>
                <a:cs typeface="Helvetica"/>
              </a:rPr>
              <a:t>Most unpredictable</a:t>
            </a:r>
            <a:endParaRPr lang="en-US" b="1" dirty="0">
              <a:solidFill>
                <a:srgbClr val="FF0000"/>
              </a:solidFill>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4"/>
          <p:cNvSpPr>
            <a:spLocks noGrp="1"/>
          </p:cNvSpPr>
          <p:nvPr>
            <p:ph type="sldNum" sz="quarter" idx="10"/>
          </p:nvPr>
        </p:nvSpPr>
        <p:spPr>
          <a:noFill/>
        </p:spPr>
        <p:txBody>
          <a:bodyPr/>
          <a:lstStyle/>
          <a:p>
            <a:fld id="{9848F0C4-DE72-44A1-A66B-D2C1DAA47188}" type="slidenum">
              <a:rPr lang="en-US" smtClean="0">
                <a:latin typeface="Helvetica"/>
                <a:cs typeface="Helvetica"/>
              </a:rPr>
              <a:pPr/>
              <a:t>34</a:t>
            </a:fld>
            <a:endParaRPr lang="en-US" smtClean="0">
              <a:latin typeface="Helvetica"/>
              <a:cs typeface="Helvetica"/>
            </a:endParaRPr>
          </a:p>
        </p:txBody>
      </p:sp>
      <p:sp>
        <p:nvSpPr>
          <p:cNvPr id="1028" name="Rectangle 2"/>
          <p:cNvSpPr>
            <a:spLocks noGrp="1" noChangeArrowheads="1"/>
          </p:cNvSpPr>
          <p:nvPr>
            <p:ph type="title"/>
          </p:nvPr>
        </p:nvSpPr>
        <p:spPr/>
        <p:txBody>
          <a:bodyPr/>
          <a:lstStyle/>
          <a:p>
            <a:r>
              <a:rPr lang="en-US" smtClean="0">
                <a:latin typeface="Helvetica"/>
                <a:cs typeface="Helvetica"/>
              </a:rPr>
              <a:t>Galactic Cosmic Rays</a:t>
            </a:r>
          </a:p>
        </p:txBody>
      </p:sp>
      <p:sp>
        <p:nvSpPr>
          <p:cNvPr id="1029" name="Rectangle 3"/>
          <p:cNvSpPr>
            <a:spLocks noGrp="1" noChangeArrowheads="1"/>
          </p:cNvSpPr>
          <p:nvPr>
            <p:ph type="body" sz="half" idx="1"/>
          </p:nvPr>
        </p:nvSpPr>
        <p:spPr/>
        <p:txBody>
          <a:bodyPr/>
          <a:lstStyle/>
          <a:p>
            <a:r>
              <a:rPr lang="en-US" sz="2000" smtClean="0">
                <a:latin typeface="Helvetica"/>
                <a:cs typeface="Helvetica"/>
              </a:rPr>
              <a:t>Galactic cosmic rays (GCR) are high-energy charged particles that originate outside our solar system.</a:t>
            </a:r>
          </a:p>
          <a:p>
            <a:r>
              <a:rPr lang="en-US" sz="2000" smtClean="0">
                <a:latin typeface="Helvetica"/>
                <a:cs typeface="Helvetica"/>
              </a:rPr>
              <a:t>Supernova explosions are a significant source</a:t>
            </a:r>
          </a:p>
        </p:txBody>
      </p:sp>
      <p:graphicFrame>
        <p:nvGraphicFramePr>
          <p:cNvPr id="1026" name="Object 0"/>
          <p:cNvGraphicFramePr>
            <a:graphicFrameLocks noGrp="1" noChangeAspect="1"/>
          </p:cNvGraphicFramePr>
          <p:nvPr>
            <p:ph type="chart" sz="half" idx="2"/>
          </p:nvPr>
        </p:nvGraphicFramePr>
        <p:xfrm>
          <a:off x="4572000" y="1447800"/>
          <a:ext cx="3810000" cy="4114800"/>
        </p:xfrm>
        <a:graphic>
          <a:graphicData uri="http://schemas.openxmlformats.org/presentationml/2006/ole">
            <mc:AlternateContent xmlns:mc="http://schemas.openxmlformats.org/markup-compatibility/2006">
              <mc:Choice xmlns:v="urn:schemas-microsoft-com:vml" Requires="v">
                <p:oleObj spid="_x0000_s78995" name="Chart" r:id="rId4" imgW="3810000" imgH="4114800" progId="MSGraph.Chart.8">
                  <p:embed followColorScheme="full"/>
                </p:oleObj>
              </mc:Choice>
              <mc:Fallback>
                <p:oleObj name="Chart" r:id="rId4" imgW="3810000" imgH="4114800" progId="MSGraph.Chart.8">
                  <p:embed followColorScheme="full"/>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447800"/>
                        <a:ext cx="3810000" cy="4114800"/>
                      </a:xfrm>
                      <a:prstGeom prst="rect">
                        <a:avLst/>
                      </a:prstGeom>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oleObj>
              </mc:Fallback>
            </mc:AlternateContent>
          </a:graphicData>
        </a:graphic>
      </p:graphicFrame>
      <p:pic>
        <p:nvPicPr>
          <p:cNvPr id="1030" name="Picture 6" descr="D:\nsrec06\Xapsos SC\Figs_032806\crab_nebula_supernova_color.jpg"/>
          <p:cNvPicPr>
            <a:picLocks noChangeAspect="1" noChangeArrowheads="1"/>
          </p:cNvPicPr>
          <p:nvPr/>
        </p:nvPicPr>
        <p:blipFill>
          <a:blip r:embed="rId6" cstate="print"/>
          <a:srcRect t="3226" b="12903"/>
          <a:stretch>
            <a:fillRect/>
          </a:stretch>
        </p:blipFill>
        <p:spPr bwMode="auto">
          <a:xfrm>
            <a:off x="4495800" y="1371600"/>
            <a:ext cx="4348163" cy="3754438"/>
          </a:xfrm>
          <a:prstGeom prst="rect">
            <a:avLst/>
          </a:prstGeom>
          <a:noFill/>
          <a:ln w="9525">
            <a:noFill/>
            <a:miter lim="800000"/>
            <a:headEnd/>
            <a:tailEnd/>
          </a:ln>
        </p:spPr>
      </p:pic>
      <p:sp>
        <p:nvSpPr>
          <p:cNvPr id="7" name="TextBox 6"/>
          <p:cNvSpPr txBox="1"/>
          <p:nvPr/>
        </p:nvSpPr>
        <p:spPr>
          <a:xfrm>
            <a:off x="609600" y="4161862"/>
            <a:ext cx="2644876" cy="1477328"/>
          </a:xfrm>
          <a:prstGeom prst="rect">
            <a:avLst/>
          </a:prstGeom>
          <a:noFill/>
        </p:spPr>
        <p:txBody>
          <a:bodyPr wrap="square" rtlCol="0">
            <a:spAutoFit/>
          </a:bodyPr>
          <a:lstStyle/>
          <a:p>
            <a:r>
              <a:rPr lang="en-US" dirty="0" err="1" smtClean="0">
                <a:latin typeface="Helvetica"/>
                <a:cs typeface="Helvetica"/>
              </a:rPr>
              <a:t>Anticorrelation</a:t>
            </a:r>
            <a:r>
              <a:rPr lang="en-US" dirty="0" smtClean="0">
                <a:latin typeface="Helvetica"/>
                <a:cs typeface="Helvetica"/>
              </a:rPr>
              <a:t> with solar activity</a:t>
            </a:r>
          </a:p>
          <a:p>
            <a:r>
              <a:rPr lang="en-US" dirty="0" smtClean="0">
                <a:latin typeface="Helvetica"/>
                <a:cs typeface="Helvetica"/>
              </a:rPr>
              <a:t>More pronounced/intense during solar minimum</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4"/>
          <p:cNvSpPr>
            <a:spLocks noGrp="1"/>
          </p:cNvSpPr>
          <p:nvPr>
            <p:ph type="sldNum" sz="quarter" idx="10"/>
          </p:nvPr>
        </p:nvSpPr>
        <p:spPr>
          <a:noFill/>
        </p:spPr>
        <p:txBody>
          <a:bodyPr/>
          <a:lstStyle/>
          <a:p>
            <a:fld id="{DF1F0DC8-B11F-4BAA-8048-92264AC028B3}" type="slidenum">
              <a:rPr lang="en-US" smtClean="0">
                <a:latin typeface="Helvetica"/>
                <a:cs typeface="Helvetica"/>
              </a:rPr>
              <a:pPr/>
              <a:t>35</a:t>
            </a:fld>
            <a:endParaRPr lang="en-US" smtClean="0">
              <a:latin typeface="Helvetica"/>
              <a:cs typeface="Helvetica"/>
            </a:endParaRPr>
          </a:p>
        </p:txBody>
      </p:sp>
      <p:sp>
        <p:nvSpPr>
          <p:cNvPr id="5124" name="Rectangle 2"/>
          <p:cNvSpPr>
            <a:spLocks noGrp="1" noChangeArrowheads="1"/>
          </p:cNvSpPr>
          <p:nvPr>
            <p:ph type="title"/>
          </p:nvPr>
        </p:nvSpPr>
        <p:spPr/>
        <p:txBody>
          <a:bodyPr/>
          <a:lstStyle/>
          <a:p>
            <a:r>
              <a:rPr lang="en-US" smtClean="0">
                <a:latin typeface="Helvetica"/>
                <a:cs typeface="Helvetica"/>
              </a:rPr>
              <a:t>South Atlantic Anomaly</a:t>
            </a:r>
          </a:p>
        </p:txBody>
      </p:sp>
      <p:sp>
        <p:nvSpPr>
          <p:cNvPr id="5125" name="Rectangle 3"/>
          <p:cNvSpPr>
            <a:spLocks noGrp="1" noChangeArrowheads="1"/>
          </p:cNvSpPr>
          <p:nvPr>
            <p:ph type="body" sz="half" idx="1"/>
          </p:nvPr>
        </p:nvSpPr>
        <p:spPr/>
        <p:txBody>
          <a:bodyPr/>
          <a:lstStyle/>
          <a:p>
            <a:r>
              <a:rPr lang="en-US" sz="2000" smtClean="0">
                <a:latin typeface="Helvetica"/>
                <a:cs typeface="Helvetica"/>
              </a:rPr>
              <a:t>Dominates the radiation environment for altitudes less than about 1000 km.</a:t>
            </a:r>
          </a:p>
          <a:p>
            <a:r>
              <a:rPr lang="en-US" sz="2000" smtClean="0">
                <a:latin typeface="Helvetica"/>
                <a:cs typeface="Helvetica"/>
              </a:rPr>
              <a:t>Caused by tilt and shift of geomagnetic axis relative to rotational axis.</a:t>
            </a:r>
          </a:p>
          <a:p>
            <a:r>
              <a:rPr lang="en-US" sz="2000" smtClean="0">
                <a:latin typeface="Helvetica"/>
                <a:cs typeface="Helvetica"/>
              </a:rPr>
              <a:t>Inner edge of proton belt is at lower altitudes south and east of Brazil.</a:t>
            </a:r>
          </a:p>
        </p:txBody>
      </p:sp>
      <p:graphicFrame>
        <p:nvGraphicFramePr>
          <p:cNvPr id="5122" name="Object 4"/>
          <p:cNvGraphicFramePr>
            <a:graphicFrameLocks noGrp="1" noChangeAspect="1"/>
          </p:cNvGraphicFramePr>
          <p:nvPr>
            <p:ph type="chart" sz="half" idx="2"/>
          </p:nvPr>
        </p:nvGraphicFramePr>
        <p:xfrm>
          <a:off x="4572000" y="1447800"/>
          <a:ext cx="3810000" cy="4114800"/>
        </p:xfrm>
        <a:graphic>
          <a:graphicData uri="http://schemas.openxmlformats.org/presentationml/2006/ole">
            <mc:AlternateContent xmlns:mc="http://schemas.openxmlformats.org/markup-compatibility/2006">
              <mc:Choice xmlns:v="urn:schemas-microsoft-com:vml" Requires="v">
                <p:oleObj spid="_x0000_s81043" name="Chart" r:id="rId4" imgW="3810000" imgH="4114800" progId="MSGraph.Chart.8">
                  <p:embed followColorScheme="full"/>
                </p:oleObj>
              </mc:Choice>
              <mc:Fallback>
                <p:oleObj name="Chart" r:id="rId4" imgW="3810000" imgH="4114800" progId="MSGraph.Chart.8">
                  <p:embed followColorScheme="full"/>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447800"/>
                        <a:ext cx="3810000" cy="4114800"/>
                      </a:xfrm>
                      <a:prstGeom prst="rect">
                        <a:avLst/>
                      </a:prstGeom>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oleObj>
              </mc:Fallback>
            </mc:AlternateContent>
          </a:graphicData>
        </a:graphic>
      </p:graphicFrame>
      <p:pic>
        <p:nvPicPr>
          <p:cNvPr id="5126" name="Picture 7" descr="D:\nsrec06\Xapsos SC\Figs\Trapped p and e_Fig3_color_070306.tif"/>
          <p:cNvPicPr>
            <a:picLocks noChangeAspect="1" noChangeArrowheads="1"/>
          </p:cNvPicPr>
          <p:nvPr/>
        </p:nvPicPr>
        <p:blipFill>
          <a:blip r:embed="rId6" cstate="print"/>
          <a:srcRect/>
          <a:stretch>
            <a:fillRect/>
          </a:stretch>
        </p:blipFill>
        <p:spPr bwMode="auto">
          <a:xfrm>
            <a:off x="5213350" y="941160"/>
            <a:ext cx="2619375" cy="5419725"/>
          </a:xfrm>
          <a:prstGeom prst="rect">
            <a:avLst/>
          </a:prstGeom>
          <a:noFill/>
          <a:ln w="9525">
            <a:noFill/>
            <a:miter lim="800000"/>
            <a:headEnd/>
            <a:tailEnd/>
          </a:ln>
        </p:spPr>
      </p:pic>
      <p:sp>
        <p:nvSpPr>
          <p:cNvPr id="5127" name="Text Box 8"/>
          <p:cNvSpPr txBox="1">
            <a:spLocks noChangeArrowheads="1"/>
          </p:cNvSpPr>
          <p:nvPr/>
        </p:nvSpPr>
        <p:spPr bwMode="auto">
          <a:xfrm>
            <a:off x="5511800" y="6405563"/>
            <a:ext cx="2082800" cy="228600"/>
          </a:xfrm>
          <a:prstGeom prst="rect">
            <a:avLst/>
          </a:prstGeom>
          <a:noFill/>
          <a:ln w="9525">
            <a:noFill/>
            <a:miter lim="800000"/>
            <a:headEnd/>
            <a:tailEnd/>
          </a:ln>
        </p:spPr>
        <p:txBody>
          <a:bodyPr wrap="none">
            <a:spAutoFit/>
          </a:bodyPr>
          <a:lstStyle/>
          <a:p>
            <a:r>
              <a:rPr lang="en-US" sz="900" b="0">
                <a:solidFill>
                  <a:schemeClr val="tx1"/>
                </a:solidFill>
                <a:latin typeface="Helvetica"/>
                <a:cs typeface="Helvetica"/>
              </a:rPr>
              <a:t>E.J. Daly et al., IEEE TNS, April 1996</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2"/>
          <p:cNvSpPr>
            <a:spLocks noGrp="1"/>
          </p:cNvSpPr>
          <p:nvPr>
            <p:ph type="sldNum" sz="quarter" idx="10"/>
          </p:nvPr>
        </p:nvSpPr>
        <p:spPr>
          <a:noFill/>
        </p:spPr>
        <p:txBody>
          <a:bodyPr/>
          <a:lstStyle/>
          <a:p>
            <a:fld id="{7E9B04E8-1066-4378-975E-2BACBFCC447B}" type="slidenum">
              <a:rPr lang="en-US" smtClean="0">
                <a:latin typeface="Helvetica"/>
                <a:cs typeface="Helvetica"/>
              </a:rPr>
              <a:pPr/>
              <a:t>36</a:t>
            </a:fld>
            <a:endParaRPr lang="en-US" smtClean="0">
              <a:latin typeface="Helvetica"/>
              <a:cs typeface="Helvetica"/>
            </a:endParaRPr>
          </a:p>
        </p:txBody>
      </p:sp>
      <p:sp>
        <p:nvSpPr>
          <p:cNvPr id="24579" name="Rectangle 2"/>
          <p:cNvSpPr>
            <a:spLocks noGrp="1" noChangeArrowheads="1"/>
          </p:cNvSpPr>
          <p:nvPr>
            <p:ph type="title"/>
          </p:nvPr>
        </p:nvSpPr>
        <p:spPr>
          <a:xfrm>
            <a:off x="457200" y="180975"/>
            <a:ext cx="8229600" cy="1143000"/>
          </a:xfrm>
        </p:spPr>
        <p:txBody>
          <a:bodyPr/>
          <a:lstStyle/>
          <a:p>
            <a:r>
              <a:rPr lang="en-US" dirty="0" smtClean="0">
                <a:latin typeface="Helvetica"/>
                <a:cs typeface="Helvetica"/>
              </a:rPr>
              <a:t>South Atlantic Anomaly</a:t>
            </a:r>
          </a:p>
        </p:txBody>
      </p:sp>
      <p:pic>
        <p:nvPicPr>
          <p:cNvPr id="24580" name="Picture 5" descr="D:\nsrec06\Xapsos SC\Figs\Trapped p and e_Fig4_color.tif"/>
          <p:cNvPicPr>
            <a:picLocks noChangeAspect="1" noChangeArrowheads="1"/>
          </p:cNvPicPr>
          <p:nvPr/>
        </p:nvPicPr>
        <p:blipFill>
          <a:blip r:embed="rId3" cstate="print"/>
          <a:srcRect/>
          <a:stretch>
            <a:fillRect/>
          </a:stretch>
        </p:blipFill>
        <p:spPr bwMode="auto">
          <a:xfrm>
            <a:off x="771525" y="1152525"/>
            <a:ext cx="7848600" cy="5040313"/>
          </a:xfrm>
          <a:prstGeom prst="rect">
            <a:avLst/>
          </a:prstGeom>
          <a:noFill/>
          <a:ln w="9525">
            <a:noFill/>
            <a:miter lim="800000"/>
            <a:headEnd/>
            <a:tailEnd/>
          </a:ln>
        </p:spPr>
      </p:pic>
      <p:sp>
        <p:nvSpPr>
          <p:cNvPr id="24581" name="Rectangle 6"/>
          <p:cNvSpPr>
            <a:spLocks noChangeArrowheads="1"/>
          </p:cNvSpPr>
          <p:nvPr/>
        </p:nvSpPr>
        <p:spPr bwMode="auto">
          <a:xfrm>
            <a:off x="3419475" y="6267450"/>
            <a:ext cx="2480166" cy="230832"/>
          </a:xfrm>
          <a:prstGeom prst="rect">
            <a:avLst/>
          </a:prstGeom>
          <a:noFill/>
          <a:ln w="9525">
            <a:noFill/>
            <a:miter lim="800000"/>
            <a:headEnd/>
            <a:tailEnd/>
          </a:ln>
        </p:spPr>
        <p:txBody>
          <a:bodyPr wrap="none">
            <a:spAutoFit/>
          </a:bodyPr>
          <a:lstStyle/>
          <a:p>
            <a:r>
              <a:rPr lang="en-US" sz="900" b="0">
                <a:solidFill>
                  <a:schemeClr val="tx1"/>
                </a:solidFill>
                <a:latin typeface="Helvetica"/>
                <a:cs typeface="Helvetica"/>
              </a:rPr>
              <a:t>From SPENVIS, http://www.spenvis.oma.be/</a:t>
            </a:r>
          </a:p>
        </p:txBody>
      </p:sp>
      <p:sp>
        <p:nvSpPr>
          <p:cNvPr id="24582" name="Rectangle 7"/>
          <p:cNvSpPr>
            <a:spLocks noChangeArrowheads="1"/>
          </p:cNvSpPr>
          <p:nvPr/>
        </p:nvSpPr>
        <p:spPr bwMode="auto">
          <a:xfrm>
            <a:off x="6146800" y="1323975"/>
            <a:ext cx="1253543" cy="276999"/>
          </a:xfrm>
          <a:prstGeom prst="rect">
            <a:avLst/>
          </a:prstGeom>
          <a:noFill/>
          <a:ln w="9525">
            <a:noFill/>
            <a:miter lim="800000"/>
            <a:headEnd/>
            <a:tailEnd/>
          </a:ln>
        </p:spPr>
        <p:txBody>
          <a:bodyPr wrap="none">
            <a:spAutoFit/>
          </a:bodyPr>
          <a:lstStyle/>
          <a:p>
            <a:r>
              <a:rPr lang="en-US" sz="1200">
                <a:solidFill>
                  <a:schemeClr val="tx1"/>
                </a:solidFill>
                <a:latin typeface="Helvetica"/>
                <a:cs typeface="Helvetica"/>
              </a:rPr>
              <a:t>Solar Maximum</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Solar Particle Events</a:t>
            </a:r>
            <a:endParaRPr lang="en-US" dirty="0">
              <a:latin typeface="Helvetica"/>
              <a:cs typeface="Helvetica"/>
            </a:endParaRPr>
          </a:p>
        </p:txBody>
      </p:sp>
      <p:sp>
        <p:nvSpPr>
          <p:cNvPr id="3" name="Content Placeholder 2"/>
          <p:cNvSpPr>
            <a:spLocks noGrp="1"/>
          </p:cNvSpPr>
          <p:nvPr>
            <p:ph sz="half" idx="1"/>
          </p:nvPr>
        </p:nvSpPr>
        <p:spPr/>
        <p:txBody>
          <a:bodyPr/>
          <a:lstStyle/>
          <a:p>
            <a:r>
              <a:rPr lang="en-US" sz="2400" dirty="0" smtClean="0">
                <a:latin typeface="Helvetica"/>
                <a:cs typeface="Helvetica"/>
              </a:rPr>
              <a:t>Caused by flare/CME</a:t>
            </a:r>
          </a:p>
        </p:txBody>
      </p:sp>
      <p:sp>
        <p:nvSpPr>
          <p:cNvPr id="5" name="Slide Number Placeholder 4"/>
          <p:cNvSpPr>
            <a:spLocks noGrp="1"/>
          </p:cNvSpPr>
          <p:nvPr>
            <p:ph type="sldNum" sz="quarter" idx="10"/>
          </p:nvPr>
        </p:nvSpPr>
        <p:spPr/>
        <p:txBody>
          <a:bodyPr/>
          <a:lstStyle/>
          <a:p>
            <a:pPr>
              <a:defRPr/>
            </a:pPr>
            <a:fld id="{E477434F-B241-4D2E-B1BB-0EA6C56A7415}" type="slidenum">
              <a:rPr lang="en-US" smtClean="0">
                <a:latin typeface="Helvetica"/>
                <a:cs typeface="Helvetica"/>
              </a:rPr>
              <a:pPr>
                <a:defRPr/>
              </a:pPr>
              <a:t>37</a:t>
            </a:fld>
            <a:endParaRPr lang="en-US">
              <a:latin typeface="Helvetica"/>
              <a:cs typeface="Helvetica"/>
            </a:endParaRPr>
          </a:p>
        </p:txBody>
      </p:sp>
      <p:pic>
        <p:nvPicPr>
          <p:cNvPr id="6" name="Picture 9" descr="C:\cap\sun_earth.gif"/>
          <p:cNvPicPr>
            <a:picLocks noGrp="1" noChangeAspect="1" noChangeArrowheads="1"/>
          </p:cNvPicPr>
          <p:nvPr>
            <p:ph sz="half" idx="2"/>
          </p:nvPr>
        </p:nvPicPr>
        <p:blipFill>
          <a:blip r:embed="rId3" cstate="print"/>
          <a:srcRect/>
          <a:stretch>
            <a:fillRect/>
          </a:stretch>
        </p:blipFill>
        <p:spPr bwMode="auto">
          <a:xfrm>
            <a:off x="4425561" y="1543051"/>
            <a:ext cx="4251714" cy="3179034"/>
          </a:xfrm>
          <a:prstGeom prst="rect">
            <a:avLst/>
          </a:prstGeom>
          <a:noFill/>
          <a:ln w="63500">
            <a:solidFill>
              <a:schemeClr val="accent2"/>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p>
            <a:fld id="{F479A805-5700-42D6-84A2-52602CFB7821}" type="slidenum">
              <a:rPr lang="en-US" smtClean="0">
                <a:latin typeface="Helvetica"/>
                <a:cs typeface="Helvetica"/>
              </a:rPr>
              <a:pPr/>
              <a:t>38</a:t>
            </a:fld>
            <a:endParaRPr lang="en-US" smtClean="0">
              <a:latin typeface="Helvetica"/>
              <a:cs typeface="Helvetica"/>
            </a:endParaRPr>
          </a:p>
        </p:txBody>
      </p:sp>
      <p:sp>
        <p:nvSpPr>
          <p:cNvPr id="18435" name="Rectangle 2"/>
          <p:cNvSpPr>
            <a:spLocks noGrp="1" noChangeArrowheads="1"/>
          </p:cNvSpPr>
          <p:nvPr>
            <p:ph type="title"/>
          </p:nvPr>
        </p:nvSpPr>
        <p:spPr>
          <a:xfrm>
            <a:off x="133350" y="0"/>
            <a:ext cx="8229600" cy="1143000"/>
          </a:xfrm>
        </p:spPr>
        <p:txBody>
          <a:bodyPr/>
          <a:lstStyle/>
          <a:p>
            <a:r>
              <a:rPr lang="en-US" dirty="0" smtClean="0">
                <a:latin typeface="Helvetica"/>
                <a:cs typeface="Helvetica"/>
              </a:rPr>
              <a:t>Characteristics of </a:t>
            </a:r>
            <a:r>
              <a:rPr lang="en-US" dirty="0" err="1" smtClean="0">
                <a:latin typeface="Helvetica"/>
                <a:cs typeface="Helvetica"/>
              </a:rPr>
              <a:t>SEPs</a:t>
            </a:r>
            <a:endParaRPr lang="en-US" dirty="0" smtClean="0">
              <a:latin typeface="Helvetica"/>
              <a:cs typeface="Helvetica"/>
            </a:endParaRPr>
          </a:p>
        </p:txBody>
      </p:sp>
      <p:sp>
        <p:nvSpPr>
          <p:cNvPr id="18436" name="Rectangle 3"/>
          <p:cNvSpPr>
            <a:spLocks noGrp="1" noChangeArrowheads="1"/>
          </p:cNvSpPr>
          <p:nvPr>
            <p:ph type="body" idx="1"/>
          </p:nvPr>
        </p:nvSpPr>
        <p:spPr>
          <a:xfrm>
            <a:off x="590550" y="1143000"/>
            <a:ext cx="7696200" cy="3120924"/>
          </a:xfrm>
        </p:spPr>
        <p:txBody>
          <a:bodyPr>
            <a:normAutofit fontScale="92500" lnSpcReduction="20000"/>
          </a:bodyPr>
          <a:lstStyle/>
          <a:p>
            <a:r>
              <a:rPr lang="en-US" sz="2400" dirty="0" smtClean="0">
                <a:latin typeface="Helvetica"/>
                <a:cs typeface="Helvetica"/>
              </a:rPr>
              <a:t>Elemental composition* (may vary event by event)</a:t>
            </a:r>
          </a:p>
          <a:p>
            <a:pPr lvl="1"/>
            <a:r>
              <a:rPr lang="en-US" sz="2400" dirty="0" smtClean="0">
                <a:latin typeface="Helvetica"/>
                <a:cs typeface="Helvetica"/>
              </a:rPr>
              <a:t>96.4% protons</a:t>
            </a:r>
          </a:p>
          <a:p>
            <a:pPr lvl="1"/>
            <a:r>
              <a:rPr lang="en-US" sz="2400" dirty="0" smtClean="0">
                <a:latin typeface="Helvetica"/>
                <a:cs typeface="Helvetica"/>
              </a:rPr>
              <a:t>3.5% alpha particles</a:t>
            </a:r>
          </a:p>
          <a:p>
            <a:pPr lvl="1"/>
            <a:r>
              <a:rPr lang="en-US" sz="2400" dirty="0" smtClean="0">
                <a:latin typeface="Helvetica"/>
                <a:cs typeface="Helvetica"/>
              </a:rPr>
              <a:t>0.1% heavier ions (not to be neglected!)</a:t>
            </a:r>
          </a:p>
          <a:p>
            <a:r>
              <a:rPr lang="en-US" sz="2400" dirty="0" smtClean="0">
                <a:latin typeface="Helvetica"/>
                <a:cs typeface="Helvetica"/>
              </a:rPr>
              <a:t>Energies: up to ~ </a:t>
            </a:r>
            <a:r>
              <a:rPr lang="en-US" sz="2400" dirty="0" err="1" smtClean="0">
                <a:latin typeface="Helvetica"/>
                <a:cs typeface="Helvetica"/>
              </a:rPr>
              <a:t>GeV</a:t>
            </a:r>
            <a:r>
              <a:rPr lang="en-US" sz="2400" dirty="0" smtClean="0">
                <a:latin typeface="Helvetica"/>
                <a:cs typeface="Helvetica"/>
              </a:rPr>
              <a:t>/nucleon</a:t>
            </a:r>
          </a:p>
          <a:p>
            <a:r>
              <a:rPr lang="en-US" sz="2400" dirty="0" smtClean="0">
                <a:latin typeface="Helvetica"/>
                <a:cs typeface="Helvetica"/>
              </a:rPr>
              <a:t>Event magnitudes:</a:t>
            </a:r>
          </a:p>
          <a:p>
            <a:pPr lvl="1"/>
            <a:r>
              <a:rPr lang="en-US" sz="2400" dirty="0" smtClean="0">
                <a:latin typeface="Helvetica"/>
                <a:cs typeface="Helvetica"/>
              </a:rPr>
              <a:t>&gt; 10 </a:t>
            </a:r>
            <a:r>
              <a:rPr lang="en-US" sz="2400" dirty="0" err="1" smtClean="0">
                <a:latin typeface="Helvetica"/>
                <a:cs typeface="Helvetica"/>
              </a:rPr>
              <a:t>MeV</a:t>
            </a:r>
            <a:r>
              <a:rPr lang="en-US" sz="2400" dirty="0" smtClean="0">
                <a:latin typeface="Helvetica"/>
                <a:cs typeface="Helvetica"/>
              </a:rPr>
              <a:t>/nucleon integral </a:t>
            </a:r>
            <a:r>
              <a:rPr lang="en-US" sz="2400" dirty="0" err="1" smtClean="0">
                <a:latin typeface="Helvetica"/>
                <a:cs typeface="Helvetica"/>
              </a:rPr>
              <a:t>fluence</a:t>
            </a:r>
            <a:r>
              <a:rPr lang="en-US" sz="2400" dirty="0" smtClean="0">
                <a:latin typeface="Helvetica"/>
                <a:cs typeface="Helvetica"/>
              </a:rPr>
              <a:t>: can exceed 10</a:t>
            </a:r>
            <a:r>
              <a:rPr lang="en-US" sz="2400" baseline="30000" dirty="0" smtClean="0">
                <a:latin typeface="Helvetica"/>
                <a:cs typeface="Helvetica"/>
              </a:rPr>
              <a:t>9</a:t>
            </a:r>
            <a:r>
              <a:rPr lang="en-US" sz="2400" dirty="0" smtClean="0">
                <a:latin typeface="Helvetica"/>
                <a:cs typeface="Helvetica"/>
              </a:rPr>
              <a:t> cm</a:t>
            </a:r>
            <a:r>
              <a:rPr lang="en-US" sz="2400" baseline="30000" dirty="0" smtClean="0">
                <a:latin typeface="Helvetica"/>
                <a:cs typeface="Helvetica"/>
              </a:rPr>
              <a:t>-2</a:t>
            </a:r>
            <a:endParaRPr lang="en-US" sz="2400" dirty="0" smtClean="0">
              <a:latin typeface="Helvetica"/>
              <a:cs typeface="Helvetica"/>
            </a:endParaRPr>
          </a:p>
          <a:p>
            <a:pPr lvl="1"/>
            <a:r>
              <a:rPr lang="en-US" sz="2400" dirty="0" smtClean="0">
                <a:latin typeface="Helvetica"/>
                <a:cs typeface="Helvetica"/>
              </a:rPr>
              <a:t>&gt; 10 </a:t>
            </a:r>
            <a:r>
              <a:rPr lang="en-US" sz="2400" dirty="0" err="1" smtClean="0">
                <a:latin typeface="Helvetica"/>
                <a:cs typeface="Helvetica"/>
              </a:rPr>
              <a:t>MeV</a:t>
            </a:r>
            <a:r>
              <a:rPr lang="en-US" sz="2400" dirty="0" smtClean="0">
                <a:latin typeface="Helvetica"/>
                <a:cs typeface="Helvetica"/>
              </a:rPr>
              <a:t>/nucleon peak flux: can exceed 10</a:t>
            </a:r>
            <a:r>
              <a:rPr lang="en-US" sz="2400" baseline="30000" dirty="0" smtClean="0">
                <a:latin typeface="Helvetica"/>
                <a:cs typeface="Helvetica"/>
              </a:rPr>
              <a:t>5</a:t>
            </a:r>
            <a:r>
              <a:rPr lang="en-US" sz="2400" dirty="0" smtClean="0">
                <a:latin typeface="Helvetica"/>
                <a:cs typeface="Helvetica"/>
              </a:rPr>
              <a:t> cm</a:t>
            </a:r>
            <a:r>
              <a:rPr lang="en-US" sz="2400" baseline="30000" dirty="0" smtClean="0">
                <a:latin typeface="Helvetica"/>
                <a:cs typeface="Helvetica"/>
              </a:rPr>
              <a:t>-2</a:t>
            </a:r>
            <a:r>
              <a:rPr lang="en-US" sz="2400" dirty="0" smtClean="0">
                <a:latin typeface="Helvetica"/>
                <a:cs typeface="Helvetica"/>
              </a:rPr>
              <a:t>s</a:t>
            </a:r>
            <a:r>
              <a:rPr lang="en-US" sz="2400" baseline="30000" dirty="0" smtClean="0">
                <a:latin typeface="Helvetica"/>
                <a:cs typeface="Helvetica"/>
              </a:rPr>
              <a:t>-1</a:t>
            </a:r>
          </a:p>
        </p:txBody>
      </p:sp>
      <p:pic>
        <p:nvPicPr>
          <p:cNvPr id="18437" name="Picture 4"/>
          <p:cNvPicPr>
            <a:picLocks noChangeArrowheads="1"/>
          </p:cNvPicPr>
          <p:nvPr/>
        </p:nvPicPr>
        <p:blipFill>
          <a:blip r:embed="rId3" cstate="print"/>
          <a:srcRect/>
          <a:stretch>
            <a:fillRect/>
          </a:stretch>
        </p:blipFill>
        <p:spPr bwMode="auto">
          <a:xfrm>
            <a:off x="838200" y="4638675"/>
            <a:ext cx="2476500" cy="1981200"/>
          </a:xfrm>
          <a:prstGeom prst="rect">
            <a:avLst/>
          </a:prstGeom>
          <a:noFill/>
          <a:ln w="12700">
            <a:noFill/>
            <a:miter lim="800000"/>
            <a:headEnd/>
            <a:tailEnd/>
          </a:ln>
        </p:spPr>
      </p:pic>
      <p:pic>
        <p:nvPicPr>
          <p:cNvPr id="18438" name="Picture 6" descr="C:\images\CME2.jpg"/>
          <p:cNvPicPr>
            <a:picLocks noChangeAspect="1" noChangeArrowheads="1"/>
          </p:cNvPicPr>
          <p:nvPr/>
        </p:nvPicPr>
        <p:blipFill>
          <a:blip r:embed="rId4" cstate="print"/>
          <a:srcRect/>
          <a:stretch>
            <a:fillRect/>
          </a:stretch>
        </p:blipFill>
        <p:spPr bwMode="auto">
          <a:xfrm>
            <a:off x="6019800" y="4638675"/>
            <a:ext cx="2266950" cy="1968500"/>
          </a:xfrm>
          <a:prstGeom prst="rect">
            <a:avLst/>
          </a:prstGeom>
          <a:noFill/>
          <a:ln w="9525">
            <a:noFill/>
            <a:miter lim="800000"/>
            <a:headEnd/>
            <a:tailEnd/>
          </a:ln>
        </p:spPr>
      </p:pic>
      <p:pic>
        <p:nvPicPr>
          <p:cNvPr id="18439" name="Picture 8" descr="C:\images\CME4.gif"/>
          <p:cNvPicPr>
            <a:picLocks noChangeAspect="1" noChangeArrowheads="1"/>
          </p:cNvPicPr>
          <p:nvPr/>
        </p:nvPicPr>
        <p:blipFill>
          <a:blip r:embed="rId5" cstate="print"/>
          <a:srcRect/>
          <a:stretch>
            <a:fillRect/>
          </a:stretch>
        </p:blipFill>
        <p:spPr bwMode="auto">
          <a:xfrm>
            <a:off x="3733800" y="4676775"/>
            <a:ext cx="1905000" cy="1905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2"/>
          <p:cNvSpPr>
            <a:spLocks noGrp="1"/>
          </p:cNvSpPr>
          <p:nvPr>
            <p:ph type="sldNum" sz="quarter" idx="10"/>
          </p:nvPr>
        </p:nvSpPr>
        <p:spPr>
          <a:noFill/>
        </p:spPr>
        <p:txBody>
          <a:bodyPr/>
          <a:lstStyle/>
          <a:p>
            <a:fld id="{62A9BF58-AA76-4BDF-8A15-156E9BCF3B67}" type="slidenum">
              <a:rPr lang="en-US" smtClean="0">
                <a:latin typeface="Helvetica"/>
                <a:cs typeface="Helvetica"/>
              </a:rPr>
              <a:pPr/>
              <a:t>39</a:t>
            </a:fld>
            <a:endParaRPr lang="en-US" smtClean="0">
              <a:latin typeface="Helvetica"/>
              <a:cs typeface="Helvetica"/>
            </a:endParaRPr>
          </a:p>
        </p:txBody>
      </p:sp>
      <p:sp>
        <p:nvSpPr>
          <p:cNvPr id="19459" name="Rectangle 2"/>
          <p:cNvSpPr>
            <a:spLocks noGrp="1" noChangeArrowheads="1"/>
          </p:cNvSpPr>
          <p:nvPr>
            <p:ph type="title"/>
          </p:nvPr>
        </p:nvSpPr>
        <p:spPr>
          <a:xfrm>
            <a:off x="457200" y="220663"/>
            <a:ext cx="8229600" cy="1143000"/>
          </a:xfrm>
        </p:spPr>
        <p:txBody>
          <a:bodyPr/>
          <a:lstStyle/>
          <a:p>
            <a:r>
              <a:rPr lang="en-US" dirty="0" smtClean="0">
                <a:latin typeface="Helvetica"/>
                <a:cs typeface="Helvetica"/>
              </a:rPr>
              <a:t>Solar Cycle Dependence</a:t>
            </a:r>
          </a:p>
        </p:txBody>
      </p:sp>
      <p:pic>
        <p:nvPicPr>
          <p:cNvPr id="19460" name="Picture 4" descr="D:\nsrec06\Xapsos SC\Figs_032806\SPE_Chan23_color.tif"/>
          <p:cNvPicPr>
            <a:picLocks noChangeAspect="1" noChangeArrowheads="1"/>
          </p:cNvPicPr>
          <p:nvPr/>
        </p:nvPicPr>
        <p:blipFill>
          <a:blip r:embed="rId3" cstate="print"/>
          <a:srcRect/>
          <a:stretch>
            <a:fillRect/>
          </a:stretch>
        </p:blipFill>
        <p:spPr bwMode="auto">
          <a:xfrm>
            <a:off x="1219200" y="1363663"/>
            <a:ext cx="6724650" cy="4703762"/>
          </a:xfrm>
          <a:prstGeom prst="rect">
            <a:avLst/>
          </a:prstGeom>
          <a:noFill/>
          <a:ln w="9525">
            <a:noFill/>
            <a:miter lim="800000"/>
            <a:headEnd/>
            <a:tailEnd/>
          </a:ln>
        </p:spPr>
      </p:pic>
      <p:sp>
        <p:nvSpPr>
          <p:cNvPr id="5" name="TextBox 4"/>
          <p:cNvSpPr txBox="1"/>
          <p:nvPr/>
        </p:nvSpPr>
        <p:spPr>
          <a:xfrm>
            <a:off x="3741844" y="6067425"/>
            <a:ext cx="2300818" cy="369332"/>
          </a:xfrm>
          <a:prstGeom prst="rect">
            <a:avLst/>
          </a:prstGeom>
          <a:noFill/>
        </p:spPr>
        <p:txBody>
          <a:bodyPr wrap="none" rtlCol="0">
            <a:spAutoFit/>
          </a:bodyPr>
          <a:lstStyle/>
          <a:p>
            <a:r>
              <a:rPr lang="en-US" b="1" dirty="0" smtClean="0">
                <a:latin typeface="Helvetica"/>
                <a:cs typeface="Helvetica"/>
              </a:rPr>
              <a:t>Most unpredictable</a:t>
            </a:r>
            <a:endParaRPr lang="en-US" b="1"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Helvetica"/>
                <a:cs typeface="Helvetica"/>
              </a:rPr>
              <a:t>Explorer I – 1</a:t>
            </a:r>
            <a:r>
              <a:rPr lang="en-US" sz="3600" baseline="30000" dirty="0" smtClean="0">
                <a:latin typeface="Helvetica"/>
                <a:cs typeface="Helvetica"/>
              </a:rPr>
              <a:t>st</a:t>
            </a:r>
            <a:r>
              <a:rPr lang="en-US" sz="3600" dirty="0" smtClean="0">
                <a:latin typeface="Helvetica"/>
                <a:cs typeface="Helvetica"/>
              </a:rPr>
              <a:t> U.S. Satellite</a:t>
            </a:r>
            <a:endParaRPr lang="en-US" sz="3600" dirty="0">
              <a:latin typeface="Helvetica"/>
              <a:cs typeface="Helvetica"/>
            </a:endParaRPr>
          </a:p>
        </p:txBody>
      </p:sp>
      <p:sp>
        <p:nvSpPr>
          <p:cNvPr id="3" name="Content Placeholder 2"/>
          <p:cNvSpPr>
            <a:spLocks noGrp="1"/>
          </p:cNvSpPr>
          <p:nvPr>
            <p:ph idx="1"/>
          </p:nvPr>
        </p:nvSpPr>
        <p:spPr>
          <a:xfrm>
            <a:off x="457200" y="1043301"/>
            <a:ext cx="7877433" cy="1803096"/>
          </a:xfrm>
        </p:spPr>
        <p:txBody>
          <a:bodyPr/>
          <a:lstStyle/>
          <a:p>
            <a:r>
              <a:rPr lang="en-US" dirty="0" smtClean="0">
                <a:latin typeface="Helvetica"/>
                <a:cs typeface="Helvetica"/>
              </a:rPr>
              <a:t>Explorer 1, was launched into Earth's orbit on a Jupiter C missile from Cape Canaveral, Florida, on January 31, 1958  - Inner belt</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4</a:t>
            </a:fld>
            <a:endParaRPr lang="en-US">
              <a:latin typeface="Helvetica"/>
              <a:cs typeface="Helvetica"/>
            </a:endParaRPr>
          </a:p>
        </p:txBody>
      </p:sp>
      <p:pic>
        <p:nvPicPr>
          <p:cNvPr id="6" name="Picture 5" descr="Explorer1.jpg"/>
          <p:cNvPicPr>
            <a:picLocks noChangeAspect="1"/>
          </p:cNvPicPr>
          <p:nvPr/>
        </p:nvPicPr>
        <p:blipFill>
          <a:blip r:embed="rId2"/>
          <a:stretch>
            <a:fillRect/>
          </a:stretch>
        </p:blipFill>
        <p:spPr>
          <a:xfrm>
            <a:off x="764024" y="2616058"/>
            <a:ext cx="7775833" cy="498139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z="2800" dirty="0" smtClean="0">
                <a:latin typeface="Helvetica"/>
                <a:cs typeface="Helvetica"/>
              </a:rPr>
              <a:t>What is a Single Event Effect</a:t>
            </a:r>
            <a:r>
              <a:rPr lang="en-US" dirty="0" smtClean="0">
                <a:latin typeface="Helvetica"/>
                <a:cs typeface="Helvetica"/>
              </a:rPr>
              <a:t>?</a:t>
            </a:r>
          </a:p>
        </p:txBody>
      </p:sp>
      <p:sp>
        <p:nvSpPr>
          <p:cNvPr id="14339" name="Content Placeholder 2"/>
          <p:cNvSpPr>
            <a:spLocks noGrp="1"/>
          </p:cNvSpPr>
          <p:nvPr>
            <p:ph idx="1"/>
          </p:nvPr>
        </p:nvSpPr>
        <p:spPr/>
        <p:txBody>
          <a:bodyPr/>
          <a:lstStyle/>
          <a:p>
            <a:pPr>
              <a:lnSpc>
                <a:spcPct val="90000"/>
              </a:lnSpc>
            </a:pPr>
            <a:r>
              <a:rPr lang="en-US" sz="2000" dirty="0" smtClean="0">
                <a:latin typeface="Helvetica"/>
                <a:cs typeface="Helvetica"/>
              </a:rPr>
              <a:t>Single Event Effect (SEE) – any measureable effect in a circuit caused by single incident ion</a:t>
            </a:r>
          </a:p>
          <a:p>
            <a:pPr lvl="1"/>
            <a:r>
              <a:rPr lang="en-US" sz="1800" dirty="0" smtClean="0">
                <a:latin typeface="Helvetica"/>
                <a:cs typeface="Helvetica"/>
              </a:rPr>
              <a:t>Non-destructive – SEU (Single Event Upset), SET (single event transients), MBU (Multiple Bit Upsets), SHE (single-event hard error)</a:t>
            </a:r>
          </a:p>
          <a:p>
            <a:pPr lvl="1"/>
            <a:r>
              <a:rPr lang="en-US" sz="1800" dirty="0" smtClean="0">
                <a:latin typeface="Helvetica"/>
                <a:cs typeface="Helvetica"/>
              </a:rPr>
              <a:t>Destructive – SEL (single event </a:t>
            </a:r>
            <a:r>
              <a:rPr lang="en-US" sz="1800" dirty="0" err="1" smtClean="0">
                <a:latin typeface="Helvetica"/>
                <a:cs typeface="Helvetica"/>
              </a:rPr>
              <a:t>latchup</a:t>
            </a:r>
            <a:r>
              <a:rPr lang="en-US" sz="1800" dirty="0" smtClean="0">
                <a:latin typeface="Helvetica"/>
                <a:cs typeface="Helvetica"/>
              </a:rPr>
              <a:t>), SEGR (single event gate rupture), SEB (single event burnout)</a:t>
            </a:r>
          </a:p>
          <a:p>
            <a:pPr>
              <a:buNone/>
            </a:pPr>
            <a:endParaRPr lang="en-US" dirty="0" smtClean="0">
              <a:latin typeface="Helvetica"/>
              <a:cs typeface="Helvetica"/>
            </a:endParaRPr>
          </a:p>
        </p:txBody>
      </p:sp>
      <p:sp>
        <p:nvSpPr>
          <p:cNvPr id="14340" name="Slide Number Placeholder 3"/>
          <p:cNvSpPr>
            <a:spLocks noGrp="1"/>
          </p:cNvSpPr>
          <p:nvPr>
            <p:ph type="sldNum" sz="quarter" idx="10"/>
          </p:nvPr>
        </p:nvSpPr>
        <p:spPr>
          <a:noFill/>
        </p:spPr>
        <p:txBody>
          <a:bodyPr/>
          <a:lstStyle/>
          <a:p>
            <a:fld id="{7ED4B8BF-8E60-4B3D-9080-CB8BE4203A9E}" type="slidenum">
              <a:rPr lang="en-US" smtClean="0">
                <a:latin typeface="Helvetica"/>
                <a:cs typeface="Helvetica"/>
              </a:rPr>
              <a:pPr/>
              <a:t>40</a:t>
            </a:fld>
            <a:endParaRPr lang="en-US" smtClean="0">
              <a:latin typeface="Helvetica"/>
              <a:cs typeface="Helvetica"/>
            </a:endParaRPr>
          </a:p>
        </p:txBody>
      </p:sp>
      <p:pic>
        <p:nvPicPr>
          <p:cNvPr id="14343" name="Picture 4"/>
          <p:cNvPicPr>
            <a:picLocks noChangeAspect="1" noChangeArrowheads="1"/>
          </p:cNvPicPr>
          <p:nvPr/>
        </p:nvPicPr>
        <p:blipFill>
          <a:blip r:embed="rId3" cstate="print"/>
          <a:srcRect/>
          <a:stretch>
            <a:fillRect/>
          </a:stretch>
        </p:blipFill>
        <p:spPr bwMode="auto">
          <a:xfrm>
            <a:off x="1057275" y="3784601"/>
            <a:ext cx="3067050" cy="2668587"/>
          </a:xfrm>
          <a:prstGeom prst="rect">
            <a:avLst/>
          </a:prstGeom>
          <a:noFill/>
          <a:ln w="9525">
            <a:noFill/>
            <a:miter lim="800000"/>
            <a:headEnd/>
            <a:tailEnd/>
          </a:ln>
        </p:spPr>
      </p:pic>
      <p:sp>
        <p:nvSpPr>
          <p:cNvPr id="14344" name="Rectangle 7"/>
          <p:cNvSpPr>
            <a:spLocks noChangeArrowheads="1"/>
          </p:cNvSpPr>
          <p:nvPr/>
        </p:nvSpPr>
        <p:spPr bwMode="auto">
          <a:xfrm>
            <a:off x="4262857" y="5178400"/>
            <a:ext cx="2552700" cy="646113"/>
          </a:xfrm>
          <a:prstGeom prst="rect">
            <a:avLst/>
          </a:prstGeom>
          <a:noFill/>
          <a:ln w="9525">
            <a:noFill/>
            <a:miter lim="800000"/>
            <a:headEnd/>
            <a:tailEnd/>
          </a:ln>
        </p:spPr>
        <p:txBody>
          <a:bodyPr>
            <a:spAutoFit/>
          </a:bodyPr>
          <a:lstStyle/>
          <a:p>
            <a:r>
              <a:rPr lang="en-US" sz="1200" i="1" dirty="0">
                <a:latin typeface="Helvetica"/>
                <a:cs typeface="Helvetica"/>
              </a:rPr>
              <a:t>Destructive event </a:t>
            </a:r>
          </a:p>
          <a:p>
            <a:r>
              <a:rPr lang="en-US" sz="1200" i="1" dirty="0">
                <a:latin typeface="Helvetica"/>
                <a:cs typeface="Helvetica"/>
              </a:rPr>
              <a:t>in a COTS 120V </a:t>
            </a:r>
          </a:p>
          <a:p>
            <a:r>
              <a:rPr lang="en-US" sz="1200" i="1" dirty="0">
                <a:latin typeface="Helvetica"/>
                <a:cs typeface="Helvetica"/>
              </a:rPr>
              <a:t>DC-DC Converter</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Single Event Upsets</a:t>
            </a:r>
            <a:endParaRPr lang="en-US" dirty="0">
              <a:latin typeface="Helvetica"/>
              <a:cs typeface="Helvetica"/>
            </a:endParaRPr>
          </a:p>
        </p:txBody>
      </p:sp>
      <p:sp>
        <p:nvSpPr>
          <p:cNvPr id="3" name="Content Placeholder 2"/>
          <p:cNvSpPr>
            <a:spLocks noGrp="1"/>
          </p:cNvSpPr>
          <p:nvPr>
            <p:ph idx="1"/>
          </p:nvPr>
        </p:nvSpPr>
        <p:spPr/>
        <p:txBody>
          <a:bodyPr/>
          <a:lstStyle/>
          <a:p>
            <a:r>
              <a:rPr lang="en-US" dirty="0" err="1" smtClean="0">
                <a:latin typeface="Helvetica"/>
                <a:cs typeface="Helvetica"/>
              </a:rPr>
              <a:t>SEUs</a:t>
            </a:r>
            <a:r>
              <a:rPr lang="en-US" dirty="0" smtClean="0">
                <a:latin typeface="Helvetica"/>
                <a:cs typeface="Helvetica"/>
              </a:rPr>
              <a:t>: are soft errors, and non-destructive. They normally appear as transient pulses in logic or support circuitry, or as </a:t>
            </a:r>
            <a:r>
              <a:rPr lang="en-US" dirty="0" err="1" smtClean="0">
                <a:latin typeface="Helvetica"/>
                <a:cs typeface="Helvetica"/>
              </a:rPr>
              <a:t>bitflips</a:t>
            </a:r>
            <a:r>
              <a:rPr lang="en-US" dirty="0" smtClean="0">
                <a:latin typeface="Helvetica"/>
                <a:cs typeface="Helvetica"/>
              </a:rPr>
              <a:t> in memory cells or registers. </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fld id="{AD94CCFD-DF09-F04A-82E1-525E9CB1096B}" type="slidenum">
              <a:rPr lang="en-US" smtClean="0">
                <a:latin typeface="Helvetica"/>
                <a:cs typeface="Helvetica"/>
              </a:rPr>
              <a:pPr/>
              <a:t>41</a:t>
            </a:fld>
            <a:endParaRPr lang="en-US">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Destructive </a:t>
            </a:r>
            <a:r>
              <a:rPr lang="en-US" dirty="0" err="1" smtClean="0">
                <a:latin typeface="Helvetica"/>
                <a:cs typeface="Helvetica"/>
              </a:rPr>
              <a:t>SEEs</a:t>
            </a:r>
            <a:endParaRPr lang="en-US" dirty="0">
              <a:latin typeface="Helvetica"/>
              <a:cs typeface="Helvetica"/>
            </a:endParaRPr>
          </a:p>
        </p:txBody>
      </p:sp>
      <p:sp>
        <p:nvSpPr>
          <p:cNvPr id="3" name="Content Placeholder 2"/>
          <p:cNvSpPr>
            <a:spLocks noGrp="1"/>
          </p:cNvSpPr>
          <p:nvPr>
            <p:ph idx="1"/>
          </p:nvPr>
        </p:nvSpPr>
        <p:spPr/>
        <p:txBody>
          <a:bodyPr>
            <a:normAutofit fontScale="92500" lnSpcReduction="10000"/>
          </a:bodyPr>
          <a:lstStyle/>
          <a:p>
            <a:r>
              <a:rPr lang="en-US" dirty="0" smtClean="0">
                <a:latin typeface="Helvetica"/>
                <a:cs typeface="Helvetica"/>
              </a:rPr>
              <a:t>Several types of hard errors, potentially destructive, can appear: </a:t>
            </a:r>
          </a:p>
          <a:p>
            <a:r>
              <a:rPr lang="en-US" dirty="0" smtClean="0">
                <a:latin typeface="Helvetica"/>
                <a:cs typeface="Helvetica"/>
              </a:rPr>
              <a:t>Single Event </a:t>
            </a:r>
            <a:r>
              <a:rPr lang="en-US" dirty="0" err="1" smtClean="0">
                <a:latin typeface="Helvetica"/>
                <a:cs typeface="Helvetica"/>
              </a:rPr>
              <a:t>Latchup</a:t>
            </a:r>
            <a:r>
              <a:rPr lang="en-US" dirty="0" smtClean="0">
                <a:latin typeface="Helvetica"/>
                <a:cs typeface="Helvetica"/>
              </a:rPr>
              <a:t> (SEL) results in a high operating current, above device specifications, and must be cleared by a power reset. </a:t>
            </a:r>
          </a:p>
          <a:p>
            <a:r>
              <a:rPr lang="en-US" dirty="0" smtClean="0">
                <a:latin typeface="Helvetica"/>
                <a:cs typeface="Helvetica"/>
              </a:rPr>
              <a:t>Other hard errors include Burnout of power MOSFETS (Metal Oxide Semiconductor Field-Effect Transistor) , Gate Rupture, frozen bits, and noise in </a:t>
            </a:r>
            <a:r>
              <a:rPr lang="en-US" dirty="0" err="1" smtClean="0">
                <a:latin typeface="Helvetica"/>
                <a:cs typeface="Helvetica"/>
              </a:rPr>
              <a:t>CCDs</a:t>
            </a:r>
            <a:r>
              <a:rPr lang="en-US" dirty="0" smtClean="0">
                <a:latin typeface="Helvetica"/>
                <a:cs typeface="Helvetica"/>
              </a:rPr>
              <a:t>. </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fld id="{AD94CCFD-DF09-F04A-82E1-525E9CB1096B}" type="slidenum">
              <a:rPr lang="en-US" smtClean="0">
                <a:latin typeface="Helvetica"/>
                <a:cs typeface="Helvetica"/>
              </a:rPr>
              <a:pPr/>
              <a:t>42</a:t>
            </a:fld>
            <a:endParaRPr lang="en-US">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smtClean="0">
                <a:latin typeface="Helvetica"/>
                <a:cs typeface="Helvetica"/>
              </a:rPr>
              <a:t>Anomalies March 2012 </a:t>
            </a:r>
            <a:r>
              <a:rPr lang="en-US" sz="3200" dirty="0" err="1" smtClean="0">
                <a:latin typeface="Helvetica"/>
                <a:cs typeface="Helvetica"/>
              </a:rPr>
              <a:t>SWx</a:t>
            </a:r>
            <a:r>
              <a:rPr lang="en-US" sz="3200" dirty="0" smtClean="0">
                <a:latin typeface="Helvetica"/>
                <a:cs typeface="Helvetica"/>
              </a:rPr>
              <a:t> events</a:t>
            </a:r>
            <a:br>
              <a:rPr lang="en-US" sz="3200" dirty="0" smtClean="0">
                <a:latin typeface="Helvetica"/>
                <a:cs typeface="Helvetica"/>
              </a:rPr>
            </a:br>
            <a:r>
              <a:rPr lang="en-US" sz="3200" dirty="0" err="1" smtClean="0">
                <a:latin typeface="Helvetica"/>
                <a:cs typeface="Helvetica"/>
              </a:rPr>
              <a:t>SEEs</a:t>
            </a:r>
            <a:r>
              <a:rPr lang="en-US" sz="3200" dirty="0" smtClean="0">
                <a:latin typeface="Helvetica"/>
                <a:cs typeface="Helvetica"/>
              </a:rPr>
              <a:t> dominate</a:t>
            </a:r>
            <a:endParaRPr lang="en-US" sz="3200" dirty="0">
              <a:latin typeface="Helvetica"/>
              <a:cs typeface="Helvetica"/>
            </a:endParaRPr>
          </a:p>
        </p:txBody>
      </p:sp>
      <p:sp>
        <p:nvSpPr>
          <p:cNvPr id="3" name="Content Placeholder 2"/>
          <p:cNvSpPr>
            <a:spLocks noGrp="1"/>
          </p:cNvSpPr>
          <p:nvPr>
            <p:ph idx="1"/>
          </p:nvPr>
        </p:nvSpPr>
        <p:spPr/>
        <p:txBody>
          <a:bodyPr>
            <a:normAutofit/>
          </a:bodyPr>
          <a:lstStyle/>
          <a:p>
            <a:r>
              <a:rPr lang="en-US" dirty="0" smtClean="0">
                <a:latin typeface="Helvetica"/>
                <a:cs typeface="Helvetica"/>
              </a:rPr>
              <a:t>Quite a few NASA spacecraft experienced anomalies, majority of which are </a:t>
            </a:r>
            <a:r>
              <a:rPr lang="en-US" dirty="0" err="1" smtClean="0">
                <a:latin typeface="Helvetica"/>
                <a:cs typeface="Helvetica"/>
              </a:rPr>
              <a:t>SEEs</a:t>
            </a:r>
            <a:r>
              <a:rPr lang="en-US" dirty="0" smtClean="0">
                <a:latin typeface="Helvetica"/>
                <a:cs typeface="Helvetica"/>
              </a:rPr>
              <a:t>. Some of them required reset/reboot. </a:t>
            </a:r>
          </a:p>
        </p:txBody>
      </p:sp>
      <p:sp>
        <p:nvSpPr>
          <p:cNvPr id="5" name="Slide Number Placeholder 4"/>
          <p:cNvSpPr>
            <a:spLocks noGrp="1"/>
          </p:cNvSpPr>
          <p:nvPr>
            <p:ph type="sldNum" sz="quarter" idx="12"/>
          </p:nvPr>
        </p:nvSpPr>
        <p:spPr/>
        <p:txBody>
          <a:bodyPr/>
          <a:lstStyle/>
          <a:p>
            <a:fld id="{AD94CCFD-DF09-F04A-82E1-525E9CB1096B}" type="slidenum">
              <a:rPr lang="en-US" smtClean="0">
                <a:latin typeface="Helvetica"/>
                <a:cs typeface="Helvetica"/>
              </a:rPr>
              <a:pPr/>
              <a:t>43</a:t>
            </a:fld>
            <a:endParaRPr lang="en-US" dirty="0">
              <a:latin typeface="Helvetica"/>
              <a:cs typeface="Helvetica"/>
            </a:endParaRPr>
          </a:p>
        </p:txBody>
      </p:sp>
      <p:sp>
        <p:nvSpPr>
          <p:cNvPr id="6" name="TextBox 5"/>
          <p:cNvSpPr txBox="1"/>
          <p:nvPr/>
        </p:nvSpPr>
        <p:spPr>
          <a:xfrm>
            <a:off x="2879160" y="5987018"/>
            <a:ext cx="3123046" cy="369332"/>
          </a:xfrm>
          <a:prstGeom prst="rect">
            <a:avLst/>
          </a:prstGeom>
          <a:noFill/>
        </p:spPr>
        <p:txBody>
          <a:bodyPr wrap="none" rtlCol="0">
            <a:spAutoFit/>
          </a:bodyPr>
          <a:lstStyle/>
          <a:p>
            <a:r>
              <a:rPr lang="en-US" dirty="0" smtClean="0">
                <a:latin typeface="Helvetica"/>
                <a:cs typeface="Helvetica"/>
              </a:rPr>
              <a:t>Details to be discussed later. </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D94CCFD-DF09-F04A-82E1-525E9CB1096B}" type="slidenum">
              <a:rPr lang="en-US" smtClean="0"/>
              <a:pPr/>
              <a:t>44</a:t>
            </a:fld>
            <a:endParaRPr lang="en-US"/>
          </a:p>
        </p:txBody>
      </p:sp>
      <p:pic>
        <p:nvPicPr>
          <p:cNvPr id="6" name="Picture 5" descr="internal_charging_risks.pdf"/>
          <p:cNvPicPr>
            <a:picLocks noChangeAspect="1"/>
          </p:cNvPicPr>
          <p:nvPr/>
        </p:nvPicPr>
        <p:blipFill>
          <a:blip r:embed="rId2"/>
          <a:stretch>
            <a:fillRect/>
          </a:stretch>
        </p:blipFill>
        <p:spPr>
          <a:xfrm>
            <a:off x="0" y="1259094"/>
            <a:ext cx="8395479" cy="5097255"/>
          </a:xfrm>
          <a:prstGeom prst="rect">
            <a:avLst/>
          </a:prstGeom>
        </p:spPr>
      </p:pic>
      <p:sp>
        <p:nvSpPr>
          <p:cNvPr id="7" name="TextBox 6"/>
          <p:cNvSpPr txBox="1"/>
          <p:nvPr/>
        </p:nvSpPr>
        <p:spPr>
          <a:xfrm>
            <a:off x="1848361" y="166036"/>
            <a:ext cx="5009267" cy="738664"/>
          </a:xfrm>
          <a:prstGeom prst="rect">
            <a:avLst/>
          </a:prstGeom>
          <a:noFill/>
        </p:spPr>
        <p:txBody>
          <a:bodyPr wrap="none" rtlCol="0">
            <a:spAutoFit/>
          </a:bodyPr>
          <a:lstStyle/>
          <a:p>
            <a:r>
              <a:rPr lang="en-US" sz="2400" b="1" dirty="0" smtClean="0">
                <a:latin typeface="Helvetica"/>
                <a:cs typeface="Helvetica"/>
              </a:rPr>
              <a:t>Internal Charging</a:t>
            </a:r>
          </a:p>
          <a:p>
            <a:r>
              <a:rPr lang="en-US" dirty="0" smtClean="0">
                <a:latin typeface="Helvetica"/>
                <a:cs typeface="Helvetica"/>
              </a:rPr>
              <a:t>  - </a:t>
            </a:r>
            <a:r>
              <a:rPr lang="en-US" dirty="0" smtClean="0">
                <a:solidFill>
                  <a:srgbClr val="660066"/>
                </a:solidFill>
                <a:latin typeface="Helvetica"/>
                <a:cs typeface="Helvetica"/>
              </a:rPr>
              <a:t>energetic electrons in the outer radiation belt</a:t>
            </a:r>
            <a:endParaRPr lang="en-US" dirty="0">
              <a:solidFill>
                <a:srgbClr val="660066"/>
              </a:solidFill>
              <a:latin typeface="Helvetica"/>
              <a:cs typeface="Helvetica"/>
            </a:endParaRPr>
          </a:p>
        </p:txBody>
      </p:sp>
      <p:sp>
        <p:nvSpPr>
          <p:cNvPr id="8" name="TextBox 7"/>
          <p:cNvSpPr txBox="1"/>
          <p:nvPr/>
        </p:nvSpPr>
        <p:spPr>
          <a:xfrm>
            <a:off x="3220457" y="1122682"/>
            <a:ext cx="2810159" cy="646331"/>
          </a:xfrm>
          <a:prstGeom prst="rect">
            <a:avLst/>
          </a:prstGeom>
          <a:noFill/>
        </p:spPr>
        <p:txBody>
          <a:bodyPr wrap="none" rtlCol="0">
            <a:spAutoFit/>
          </a:bodyPr>
          <a:lstStyle/>
          <a:p>
            <a:r>
              <a:rPr lang="en-US" b="1" dirty="0" smtClean="0">
                <a:solidFill>
                  <a:srgbClr val="0000FF"/>
                </a:solidFill>
              </a:rPr>
              <a:t>CIR HSS geomagnetic storm</a:t>
            </a:r>
          </a:p>
          <a:p>
            <a:r>
              <a:rPr lang="en-US" b="1" dirty="0" smtClean="0">
                <a:solidFill>
                  <a:srgbClr val="0000FF"/>
                </a:solidFill>
              </a:rPr>
              <a:t>CME geomagnetic storms</a:t>
            </a:r>
            <a:endParaRPr lang="en-US" b="1"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Number Placeholder 3"/>
          <p:cNvSpPr>
            <a:spLocks noGrp="1"/>
          </p:cNvSpPr>
          <p:nvPr>
            <p:ph type="sldNum" sz="quarter" idx="10"/>
          </p:nvPr>
        </p:nvSpPr>
        <p:spPr>
          <a:xfrm>
            <a:off x="8939213" y="6934200"/>
            <a:ext cx="358775"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fld id="{4152609E-43CC-3E4A-8D92-030B21FC26DD}" type="slidenum">
              <a:rPr lang="en-US" sz="800">
                <a:latin typeface="Arial" charset="0"/>
              </a:rPr>
              <a:pPr/>
              <a:t>45</a:t>
            </a:fld>
            <a:endParaRPr lang="en-US" sz="800">
              <a:latin typeface="Arial" charset="0"/>
            </a:endParaRPr>
          </a:p>
        </p:txBody>
      </p:sp>
      <p:sp>
        <p:nvSpPr>
          <p:cNvPr id="15362" name="Line 2"/>
          <p:cNvSpPr>
            <a:spLocks noChangeShapeType="1"/>
          </p:cNvSpPr>
          <p:nvPr/>
        </p:nvSpPr>
        <p:spPr bwMode="auto">
          <a:xfrm>
            <a:off x="611188" y="2189163"/>
            <a:ext cx="18288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3" name="Rectangle 3"/>
          <p:cNvSpPr>
            <a:spLocks noChangeArrowheads="1"/>
          </p:cNvSpPr>
          <p:nvPr/>
        </p:nvSpPr>
        <p:spPr bwMode="auto">
          <a:xfrm>
            <a:off x="914400" y="2057400"/>
            <a:ext cx="1293813" cy="18415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nchor="ctr" anchorCtr="1">
            <a:spAutoFit/>
          </a:bodyPr>
          <a:lstStyle/>
          <a:p>
            <a:r>
              <a:rPr lang="en-US" sz="1200" b="1">
                <a:solidFill>
                  <a:srgbClr val="000000"/>
                </a:solidFill>
                <a:latin typeface="Helvetica" charset="0"/>
              </a:rPr>
              <a:t>Van Allen Probes</a:t>
            </a:r>
          </a:p>
        </p:txBody>
      </p:sp>
      <p:sp>
        <p:nvSpPr>
          <p:cNvPr id="523" name="Rectangle 4"/>
          <p:cNvSpPr>
            <a:spLocks noGrp="1" noChangeArrowheads="1"/>
          </p:cNvSpPr>
          <p:nvPr>
            <p:ph type="title"/>
          </p:nvPr>
        </p:nvSpPr>
        <p:spPr>
          <a:xfrm>
            <a:off x="1673225" y="152400"/>
            <a:ext cx="6302375" cy="685800"/>
          </a:xfrm>
        </p:spPr>
        <p:txBody>
          <a:bodyPr/>
          <a:lstStyle/>
          <a:p>
            <a:pPr algn="ctr">
              <a:defRPr/>
            </a:pPr>
            <a:r>
              <a:rPr lang="en-US" sz="2000" dirty="0" smtClean="0"/>
              <a:t>Space </a:t>
            </a:r>
            <a:r>
              <a:rPr lang="en-US" sz="2000" dirty="0"/>
              <a:t>Environment </a:t>
            </a:r>
            <a:r>
              <a:rPr lang="en-US" sz="2000" dirty="0" smtClean="0"/>
              <a:t>Hazards (different types of charging) for Spacecraft in the near-Earth environment</a:t>
            </a:r>
            <a:br>
              <a:rPr lang="en-US" sz="2000" dirty="0" smtClean="0"/>
            </a:br>
            <a:endParaRPr lang="en-US" sz="2000" dirty="0"/>
          </a:p>
        </p:txBody>
      </p:sp>
      <p:sp>
        <p:nvSpPr>
          <p:cNvPr id="15365" name="Rectangle 5"/>
          <p:cNvSpPr>
            <a:spLocks noChangeArrowheads="1"/>
          </p:cNvSpPr>
          <p:nvPr/>
        </p:nvSpPr>
        <p:spPr bwMode="auto">
          <a:xfrm>
            <a:off x="1449388" y="3549650"/>
            <a:ext cx="11112"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6" name="Rectangle 6"/>
          <p:cNvSpPr>
            <a:spLocks noChangeArrowheads="1"/>
          </p:cNvSpPr>
          <p:nvPr/>
        </p:nvSpPr>
        <p:spPr bwMode="auto">
          <a:xfrm>
            <a:off x="1890713"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7" name="Rectangle 7"/>
          <p:cNvSpPr>
            <a:spLocks noChangeArrowheads="1"/>
          </p:cNvSpPr>
          <p:nvPr/>
        </p:nvSpPr>
        <p:spPr bwMode="auto">
          <a:xfrm>
            <a:off x="890588" y="3352800"/>
            <a:ext cx="12700" cy="203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8" name="Rectangle 8"/>
          <p:cNvSpPr>
            <a:spLocks noChangeArrowheads="1"/>
          </p:cNvSpPr>
          <p:nvPr/>
        </p:nvSpPr>
        <p:spPr bwMode="auto">
          <a:xfrm>
            <a:off x="646113" y="4868863"/>
            <a:ext cx="2203450" cy="11636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9" name="Rectangle 9"/>
          <p:cNvSpPr>
            <a:spLocks noChangeArrowheads="1"/>
          </p:cNvSpPr>
          <p:nvPr/>
        </p:nvSpPr>
        <p:spPr bwMode="auto">
          <a:xfrm>
            <a:off x="646113" y="4868863"/>
            <a:ext cx="2203450" cy="1163637"/>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70" name="Line 10"/>
          <p:cNvSpPr>
            <a:spLocks noChangeShapeType="1"/>
          </p:cNvSpPr>
          <p:nvPr/>
        </p:nvSpPr>
        <p:spPr bwMode="auto">
          <a:xfrm>
            <a:off x="646113" y="6032500"/>
            <a:ext cx="2203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1" name="Line 11"/>
          <p:cNvSpPr>
            <a:spLocks noChangeShapeType="1"/>
          </p:cNvSpPr>
          <p:nvPr/>
        </p:nvSpPr>
        <p:spPr bwMode="auto">
          <a:xfrm flipV="1">
            <a:off x="646113" y="4868863"/>
            <a:ext cx="0" cy="11636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2" name="Line 12"/>
          <p:cNvSpPr>
            <a:spLocks noChangeShapeType="1"/>
          </p:cNvSpPr>
          <p:nvPr/>
        </p:nvSpPr>
        <p:spPr bwMode="auto">
          <a:xfrm flipV="1">
            <a:off x="646113" y="6015038"/>
            <a:ext cx="0" cy="17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3" name="Line 13"/>
          <p:cNvSpPr>
            <a:spLocks noChangeShapeType="1"/>
          </p:cNvSpPr>
          <p:nvPr/>
        </p:nvSpPr>
        <p:spPr bwMode="auto">
          <a:xfrm flipV="1">
            <a:off x="960438" y="6015038"/>
            <a:ext cx="0" cy="17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4" name="Line 14"/>
          <p:cNvSpPr>
            <a:spLocks noChangeShapeType="1"/>
          </p:cNvSpPr>
          <p:nvPr/>
        </p:nvSpPr>
        <p:spPr bwMode="auto">
          <a:xfrm flipV="1">
            <a:off x="1274763" y="6015038"/>
            <a:ext cx="0" cy="17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5" name="Line 15"/>
          <p:cNvSpPr>
            <a:spLocks noChangeShapeType="1"/>
          </p:cNvSpPr>
          <p:nvPr/>
        </p:nvSpPr>
        <p:spPr bwMode="auto">
          <a:xfrm flipV="1">
            <a:off x="1589088" y="6015038"/>
            <a:ext cx="1587" cy="17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6" name="Line 16"/>
          <p:cNvSpPr>
            <a:spLocks noChangeShapeType="1"/>
          </p:cNvSpPr>
          <p:nvPr/>
        </p:nvSpPr>
        <p:spPr bwMode="auto">
          <a:xfrm flipV="1">
            <a:off x="1905000" y="6015038"/>
            <a:ext cx="0" cy="17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7" name="Line 17"/>
          <p:cNvSpPr>
            <a:spLocks noChangeShapeType="1"/>
          </p:cNvSpPr>
          <p:nvPr/>
        </p:nvSpPr>
        <p:spPr bwMode="auto">
          <a:xfrm flipV="1">
            <a:off x="2219325" y="6015038"/>
            <a:ext cx="1588" cy="17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8" name="Line 18"/>
          <p:cNvSpPr>
            <a:spLocks noChangeShapeType="1"/>
          </p:cNvSpPr>
          <p:nvPr/>
        </p:nvSpPr>
        <p:spPr bwMode="auto">
          <a:xfrm flipV="1">
            <a:off x="2533650" y="6015038"/>
            <a:ext cx="1588" cy="17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9" name="Line 19"/>
          <p:cNvSpPr>
            <a:spLocks noChangeShapeType="1"/>
          </p:cNvSpPr>
          <p:nvPr/>
        </p:nvSpPr>
        <p:spPr bwMode="auto">
          <a:xfrm flipV="1">
            <a:off x="2849563" y="6015038"/>
            <a:ext cx="0" cy="17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0" name="Line 20"/>
          <p:cNvSpPr>
            <a:spLocks noChangeShapeType="1"/>
          </p:cNvSpPr>
          <p:nvPr/>
        </p:nvSpPr>
        <p:spPr bwMode="auto">
          <a:xfrm>
            <a:off x="646113" y="6032500"/>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1" name="Rectangle 21"/>
          <p:cNvSpPr>
            <a:spLocks noChangeArrowheads="1"/>
          </p:cNvSpPr>
          <p:nvPr/>
        </p:nvSpPr>
        <p:spPr bwMode="auto">
          <a:xfrm>
            <a:off x="579438" y="5951538"/>
            <a:ext cx="49212"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700" b="1">
                <a:solidFill>
                  <a:srgbClr val="000000"/>
                </a:solidFill>
                <a:latin typeface="Helvetica" charset="0"/>
              </a:rPr>
              <a:t>0</a:t>
            </a:r>
            <a:endParaRPr lang="en-US" sz="700" b="1"/>
          </a:p>
        </p:txBody>
      </p:sp>
      <p:sp>
        <p:nvSpPr>
          <p:cNvPr id="15382" name="Rectangle 22"/>
          <p:cNvSpPr>
            <a:spLocks noChangeArrowheads="1"/>
          </p:cNvSpPr>
          <p:nvPr/>
        </p:nvSpPr>
        <p:spPr bwMode="auto">
          <a:xfrm>
            <a:off x="501650" y="5594350"/>
            <a:ext cx="1476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Helvetica" charset="0"/>
              </a:rPr>
              <a:t>200</a:t>
            </a:r>
            <a:endParaRPr lang="en-US" sz="700" b="1"/>
          </a:p>
        </p:txBody>
      </p:sp>
      <p:sp>
        <p:nvSpPr>
          <p:cNvPr id="15383" name="Rectangle 23"/>
          <p:cNvSpPr>
            <a:spLocks noChangeArrowheads="1"/>
          </p:cNvSpPr>
          <p:nvPr/>
        </p:nvSpPr>
        <p:spPr bwMode="auto">
          <a:xfrm>
            <a:off x="501650" y="5205413"/>
            <a:ext cx="14763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Helvetica" charset="0"/>
              </a:rPr>
              <a:t>400</a:t>
            </a:r>
            <a:endParaRPr lang="en-US" sz="700" b="1"/>
          </a:p>
        </p:txBody>
      </p:sp>
      <p:grpSp>
        <p:nvGrpSpPr>
          <p:cNvPr id="15384" name="Group 24"/>
          <p:cNvGrpSpPr>
            <a:grpSpLocks/>
          </p:cNvGrpSpPr>
          <p:nvPr/>
        </p:nvGrpSpPr>
        <p:grpSpPr bwMode="auto">
          <a:xfrm>
            <a:off x="646113" y="4872038"/>
            <a:ext cx="19050" cy="966787"/>
            <a:chOff x="2243" y="2713"/>
            <a:chExt cx="19" cy="904"/>
          </a:xfrm>
        </p:grpSpPr>
        <p:sp>
          <p:nvSpPr>
            <p:cNvPr id="15873" name="Line 25"/>
            <p:cNvSpPr>
              <a:spLocks noChangeShapeType="1"/>
            </p:cNvSpPr>
            <p:nvPr/>
          </p:nvSpPr>
          <p:spPr bwMode="auto">
            <a:xfrm>
              <a:off x="2243" y="3616"/>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4" name="Line 26"/>
            <p:cNvSpPr>
              <a:spLocks noChangeShapeType="1"/>
            </p:cNvSpPr>
            <p:nvPr/>
          </p:nvSpPr>
          <p:spPr bwMode="auto">
            <a:xfrm>
              <a:off x="2243" y="3436"/>
              <a:ext cx="1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5" name="Line 27"/>
            <p:cNvSpPr>
              <a:spLocks noChangeShapeType="1"/>
            </p:cNvSpPr>
            <p:nvPr/>
          </p:nvSpPr>
          <p:spPr bwMode="auto">
            <a:xfrm>
              <a:off x="2243" y="3255"/>
              <a:ext cx="1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6" name="Line 28"/>
            <p:cNvSpPr>
              <a:spLocks noChangeShapeType="1"/>
            </p:cNvSpPr>
            <p:nvPr/>
          </p:nvSpPr>
          <p:spPr bwMode="auto">
            <a:xfrm>
              <a:off x="2243" y="3075"/>
              <a:ext cx="1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7" name="Line 29"/>
            <p:cNvSpPr>
              <a:spLocks noChangeShapeType="1"/>
            </p:cNvSpPr>
            <p:nvPr/>
          </p:nvSpPr>
          <p:spPr bwMode="auto">
            <a:xfrm>
              <a:off x="2243" y="2894"/>
              <a:ext cx="1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8" name="Line 30"/>
            <p:cNvSpPr>
              <a:spLocks noChangeShapeType="1"/>
            </p:cNvSpPr>
            <p:nvPr/>
          </p:nvSpPr>
          <p:spPr bwMode="auto">
            <a:xfrm>
              <a:off x="2243" y="271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385" name="Rectangle 31"/>
          <p:cNvSpPr>
            <a:spLocks noChangeArrowheads="1"/>
          </p:cNvSpPr>
          <p:nvPr/>
        </p:nvSpPr>
        <p:spPr bwMode="auto">
          <a:xfrm>
            <a:off x="501650" y="4819650"/>
            <a:ext cx="1476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Helvetica" charset="0"/>
              </a:rPr>
              <a:t>600</a:t>
            </a:r>
            <a:endParaRPr lang="en-US" sz="700" b="1"/>
          </a:p>
        </p:txBody>
      </p:sp>
      <p:sp>
        <p:nvSpPr>
          <p:cNvPr id="15386" name="Rectangle 32"/>
          <p:cNvSpPr>
            <a:spLocks noChangeArrowheads="1"/>
          </p:cNvSpPr>
          <p:nvPr/>
        </p:nvSpPr>
        <p:spPr bwMode="auto">
          <a:xfrm>
            <a:off x="646113" y="6032500"/>
            <a:ext cx="76200"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7" name="Rectangle 33"/>
          <p:cNvSpPr>
            <a:spLocks noChangeArrowheads="1"/>
          </p:cNvSpPr>
          <p:nvPr/>
        </p:nvSpPr>
        <p:spPr bwMode="auto">
          <a:xfrm>
            <a:off x="722313" y="6032500"/>
            <a:ext cx="80962"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8" name="Rectangle 34"/>
          <p:cNvSpPr>
            <a:spLocks noChangeArrowheads="1"/>
          </p:cNvSpPr>
          <p:nvPr/>
        </p:nvSpPr>
        <p:spPr bwMode="auto">
          <a:xfrm>
            <a:off x="803275" y="6032500"/>
            <a:ext cx="74613"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9" name="Rectangle 35"/>
          <p:cNvSpPr>
            <a:spLocks noChangeArrowheads="1"/>
          </p:cNvSpPr>
          <p:nvPr/>
        </p:nvSpPr>
        <p:spPr bwMode="auto">
          <a:xfrm>
            <a:off x="877888" y="6032500"/>
            <a:ext cx="82550"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0" name="Rectangle 36"/>
          <p:cNvSpPr>
            <a:spLocks noChangeArrowheads="1"/>
          </p:cNvSpPr>
          <p:nvPr/>
        </p:nvSpPr>
        <p:spPr bwMode="auto">
          <a:xfrm>
            <a:off x="960438" y="6032500"/>
            <a:ext cx="76200"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1" name="Rectangle 37"/>
          <p:cNvSpPr>
            <a:spLocks noChangeArrowheads="1"/>
          </p:cNvSpPr>
          <p:nvPr/>
        </p:nvSpPr>
        <p:spPr bwMode="auto">
          <a:xfrm>
            <a:off x="1036638" y="6032500"/>
            <a:ext cx="80962"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2" name="Rectangle 38"/>
          <p:cNvSpPr>
            <a:spLocks noChangeArrowheads="1"/>
          </p:cNvSpPr>
          <p:nvPr/>
        </p:nvSpPr>
        <p:spPr bwMode="auto">
          <a:xfrm>
            <a:off x="1117600" y="6032500"/>
            <a:ext cx="76200"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3" name="Rectangle 39"/>
          <p:cNvSpPr>
            <a:spLocks noChangeArrowheads="1"/>
          </p:cNvSpPr>
          <p:nvPr/>
        </p:nvSpPr>
        <p:spPr bwMode="auto">
          <a:xfrm>
            <a:off x="1193800" y="6032500"/>
            <a:ext cx="80963"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4" name="Rectangle 40"/>
          <p:cNvSpPr>
            <a:spLocks noChangeArrowheads="1"/>
          </p:cNvSpPr>
          <p:nvPr/>
        </p:nvSpPr>
        <p:spPr bwMode="auto">
          <a:xfrm>
            <a:off x="1274763" y="6032500"/>
            <a:ext cx="76200"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5" name="Rectangle 41"/>
          <p:cNvSpPr>
            <a:spLocks noChangeArrowheads="1"/>
          </p:cNvSpPr>
          <p:nvPr/>
        </p:nvSpPr>
        <p:spPr bwMode="auto">
          <a:xfrm>
            <a:off x="1350963" y="6032500"/>
            <a:ext cx="80962"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6" name="Rectangle 42"/>
          <p:cNvSpPr>
            <a:spLocks noChangeArrowheads="1"/>
          </p:cNvSpPr>
          <p:nvPr/>
        </p:nvSpPr>
        <p:spPr bwMode="auto">
          <a:xfrm>
            <a:off x="1431925" y="6026150"/>
            <a:ext cx="76200" cy="63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97" name="Rectangle 43"/>
          <p:cNvSpPr>
            <a:spLocks noChangeArrowheads="1"/>
          </p:cNvSpPr>
          <p:nvPr/>
        </p:nvSpPr>
        <p:spPr bwMode="auto">
          <a:xfrm>
            <a:off x="1431925" y="6026150"/>
            <a:ext cx="76200" cy="63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8" name="Rectangle 44"/>
          <p:cNvSpPr>
            <a:spLocks noChangeArrowheads="1"/>
          </p:cNvSpPr>
          <p:nvPr/>
        </p:nvSpPr>
        <p:spPr bwMode="auto">
          <a:xfrm>
            <a:off x="1508125" y="6011863"/>
            <a:ext cx="80963" cy="206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99" name="Rectangle 45"/>
          <p:cNvSpPr>
            <a:spLocks noChangeArrowheads="1"/>
          </p:cNvSpPr>
          <p:nvPr/>
        </p:nvSpPr>
        <p:spPr bwMode="auto">
          <a:xfrm>
            <a:off x="1508125" y="6011863"/>
            <a:ext cx="80963" cy="2063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00" name="Rectangle 46"/>
          <p:cNvSpPr>
            <a:spLocks noChangeArrowheads="1"/>
          </p:cNvSpPr>
          <p:nvPr/>
        </p:nvSpPr>
        <p:spPr bwMode="auto">
          <a:xfrm>
            <a:off x="1589088" y="5991225"/>
            <a:ext cx="76200" cy="41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01" name="Rectangle 47"/>
          <p:cNvSpPr>
            <a:spLocks noChangeArrowheads="1"/>
          </p:cNvSpPr>
          <p:nvPr/>
        </p:nvSpPr>
        <p:spPr bwMode="auto">
          <a:xfrm>
            <a:off x="1589088" y="5991225"/>
            <a:ext cx="76200" cy="412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02" name="Rectangle 48"/>
          <p:cNvSpPr>
            <a:spLocks noChangeArrowheads="1"/>
          </p:cNvSpPr>
          <p:nvPr/>
        </p:nvSpPr>
        <p:spPr bwMode="auto">
          <a:xfrm>
            <a:off x="1665288" y="5956300"/>
            <a:ext cx="82550" cy="76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03" name="Rectangle 49"/>
          <p:cNvSpPr>
            <a:spLocks noChangeArrowheads="1"/>
          </p:cNvSpPr>
          <p:nvPr/>
        </p:nvSpPr>
        <p:spPr bwMode="auto">
          <a:xfrm>
            <a:off x="1665288" y="5956300"/>
            <a:ext cx="82550" cy="7620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04" name="Rectangle 50"/>
          <p:cNvSpPr>
            <a:spLocks noChangeArrowheads="1"/>
          </p:cNvSpPr>
          <p:nvPr/>
        </p:nvSpPr>
        <p:spPr bwMode="auto">
          <a:xfrm>
            <a:off x="1747838" y="5916613"/>
            <a:ext cx="76200" cy="1158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05" name="Rectangle 51"/>
          <p:cNvSpPr>
            <a:spLocks noChangeArrowheads="1"/>
          </p:cNvSpPr>
          <p:nvPr/>
        </p:nvSpPr>
        <p:spPr bwMode="auto">
          <a:xfrm>
            <a:off x="1747838" y="5916613"/>
            <a:ext cx="76200" cy="11588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06" name="Rectangle 52"/>
          <p:cNvSpPr>
            <a:spLocks noChangeArrowheads="1"/>
          </p:cNvSpPr>
          <p:nvPr/>
        </p:nvSpPr>
        <p:spPr bwMode="auto">
          <a:xfrm>
            <a:off x="1824038" y="5838825"/>
            <a:ext cx="80962" cy="1936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07" name="Rectangle 53"/>
          <p:cNvSpPr>
            <a:spLocks noChangeArrowheads="1"/>
          </p:cNvSpPr>
          <p:nvPr/>
        </p:nvSpPr>
        <p:spPr bwMode="auto">
          <a:xfrm>
            <a:off x="1824038" y="5838825"/>
            <a:ext cx="80962" cy="1936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08" name="Rectangle 54"/>
          <p:cNvSpPr>
            <a:spLocks noChangeArrowheads="1"/>
          </p:cNvSpPr>
          <p:nvPr/>
        </p:nvSpPr>
        <p:spPr bwMode="auto">
          <a:xfrm>
            <a:off x="1905000" y="5724525"/>
            <a:ext cx="74613" cy="3079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09" name="Rectangle 55"/>
          <p:cNvSpPr>
            <a:spLocks noChangeArrowheads="1"/>
          </p:cNvSpPr>
          <p:nvPr/>
        </p:nvSpPr>
        <p:spPr bwMode="auto">
          <a:xfrm>
            <a:off x="1905000" y="5724525"/>
            <a:ext cx="74613" cy="3079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10" name="Rectangle 56"/>
          <p:cNvSpPr>
            <a:spLocks noChangeArrowheads="1"/>
          </p:cNvSpPr>
          <p:nvPr/>
        </p:nvSpPr>
        <p:spPr bwMode="auto">
          <a:xfrm>
            <a:off x="1979613" y="5489575"/>
            <a:ext cx="82550" cy="5429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11" name="Rectangle 57"/>
          <p:cNvSpPr>
            <a:spLocks noChangeArrowheads="1"/>
          </p:cNvSpPr>
          <p:nvPr/>
        </p:nvSpPr>
        <p:spPr bwMode="auto">
          <a:xfrm>
            <a:off x="1979613" y="5489575"/>
            <a:ext cx="82550" cy="5429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12" name="Rectangle 58"/>
          <p:cNvSpPr>
            <a:spLocks noChangeArrowheads="1"/>
          </p:cNvSpPr>
          <p:nvPr/>
        </p:nvSpPr>
        <p:spPr bwMode="auto">
          <a:xfrm>
            <a:off x="2062163" y="5286375"/>
            <a:ext cx="76200" cy="7461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13" name="Rectangle 59"/>
          <p:cNvSpPr>
            <a:spLocks noChangeArrowheads="1"/>
          </p:cNvSpPr>
          <p:nvPr/>
        </p:nvSpPr>
        <p:spPr bwMode="auto">
          <a:xfrm>
            <a:off x="2062163" y="5286375"/>
            <a:ext cx="76200" cy="7461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14" name="Rectangle 60"/>
          <p:cNvSpPr>
            <a:spLocks noChangeArrowheads="1"/>
          </p:cNvSpPr>
          <p:nvPr/>
        </p:nvSpPr>
        <p:spPr bwMode="auto">
          <a:xfrm>
            <a:off x="2138363" y="5160963"/>
            <a:ext cx="80962" cy="8715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15" name="Rectangle 61"/>
          <p:cNvSpPr>
            <a:spLocks noChangeArrowheads="1"/>
          </p:cNvSpPr>
          <p:nvPr/>
        </p:nvSpPr>
        <p:spPr bwMode="auto">
          <a:xfrm>
            <a:off x="2138363" y="5160963"/>
            <a:ext cx="80962" cy="87153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16" name="Rectangle 62"/>
          <p:cNvSpPr>
            <a:spLocks noChangeArrowheads="1"/>
          </p:cNvSpPr>
          <p:nvPr/>
        </p:nvSpPr>
        <p:spPr bwMode="auto">
          <a:xfrm>
            <a:off x="2219325" y="5086350"/>
            <a:ext cx="76200" cy="9461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17" name="Rectangle 63"/>
          <p:cNvSpPr>
            <a:spLocks noChangeArrowheads="1"/>
          </p:cNvSpPr>
          <p:nvPr/>
        </p:nvSpPr>
        <p:spPr bwMode="auto">
          <a:xfrm>
            <a:off x="2219325" y="5086350"/>
            <a:ext cx="76200" cy="9461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18" name="Rectangle 64"/>
          <p:cNvSpPr>
            <a:spLocks noChangeArrowheads="1"/>
          </p:cNvSpPr>
          <p:nvPr/>
        </p:nvSpPr>
        <p:spPr bwMode="auto">
          <a:xfrm>
            <a:off x="2295525" y="4979988"/>
            <a:ext cx="82550" cy="10525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19" name="Rectangle 65"/>
          <p:cNvSpPr>
            <a:spLocks noChangeArrowheads="1"/>
          </p:cNvSpPr>
          <p:nvPr/>
        </p:nvSpPr>
        <p:spPr bwMode="auto">
          <a:xfrm>
            <a:off x="2295525" y="4979988"/>
            <a:ext cx="82550" cy="105251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0" name="Rectangle 66"/>
          <p:cNvSpPr>
            <a:spLocks noChangeArrowheads="1"/>
          </p:cNvSpPr>
          <p:nvPr/>
        </p:nvSpPr>
        <p:spPr bwMode="auto">
          <a:xfrm>
            <a:off x="2378075" y="4970463"/>
            <a:ext cx="76200" cy="10620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21" name="Rectangle 67"/>
          <p:cNvSpPr>
            <a:spLocks noChangeArrowheads="1"/>
          </p:cNvSpPr>
          <p:nvPr/>
        </p:nvSpPr>
        <p:spPr bwMode="auto">
          <a:xfrm>
            <a:off x="2378075" y="4970463"/>
            <a:ext cx="76200" cy="106203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2" name="Rectangle 68"/>
          <p:cNvSpPr>
            <a:spLocks noChangeArrowheads="1"/>
          </p:cNvSpPr>
          <p:nvPr/>
        </p:nvSpPr>
        <p:spPr bwMode="auto">
          <a:xfrm>
            <a:off x="2454275" y="5026025"/>
            <a:ext cx="79375" cy="1006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23" name="Rectangle 69"/>
          <p:cNvSpPr>
            <a:spLocks noChangeArrowheads="1"/>
          </p:cNvSpPr>
          <p:nvPr/>
        </p:nvSpPr>
        <p:spPr bwMode="auto">
          <a:xfrm>
            <a:off x="2454275" y="5026025"/>
            <a:ext cx="79375" cy="10064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4" name="Rectangle 70"/>
          <p:cNvSpPr>
            <a:spLocks noChangeArrowheads="1"/>
          </p:cNvSpPr>
          <p:nvPr/>
        </p:nvSpPr>
        <p:spPr bwMode="auto">
          <a:xfrm>
            <a:off x="2533650" y="5113338"/>
            <a:ext cx="76200" cy="9191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25" name="Rectangle 71"/>
          <p:cNvSpPr>
            <a:spLocks noChangeArrowheads="1"/>
          </p:cNvSpPr>
          <p:nvPr/>
        </p:nvSpPr>
        <p:spPr bwMode="auto">
          <a:xfrm>
            <a:off x="2533650" y="5113338"/>
            <a:ext cx="76200" cy="9191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6" name="Rectangle 72"/>
          <p:cNvSpPr>
            <a:spLocks noChangeArrowheads="1"/>
          </p:cNvSpPr>
          <p:nvPr/>
        </p:nvSpPr>
        <p:spPr bwMode="auto">
          <a:xfrm>
            <a:off x="2609850" y="5184775"/>
            <a:ext cx="82550" cy="8477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27" name="Rectangle 73"/>
          <p:cNvSpPr>
            <a:spLocks noChangeArrowheads="1"/>
          </p:cNvSpPr>
          <p:nvPr/>
        </p:nvSpPr>
        <p:spPr bwMode="auto">
          <a:xfrm>
            <a:off x="2609850" y="5184775"/>
            <a:ext cx="82550" cy="8477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8" name="Rectangle 74"/>
          <p:cNvSpPr>
            <a:spLocks noChangeArrowheads="1"/>
          </p:cNvSpPr>
          <p:nvPr/>
        </p:nvSpPr>
        <p:spPr bwMode="auto">
          <a:xfrm>
            <a:off x="2692400" y="5265738"/>
            <a:ext cx="76200" cy="7667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29" name="Rectangle 75"/>
          <p:cNvSpPr>
            <a:spLocks noChangeArrowheads="1"/>
          </p:cNvSpPr>
          <p:nvPr/>
        </p:nvSpPr>
        <p:spPr bwMode="auto">
          <a:xfrm>
            <a:off x="2692400" y="5265738"/>
            <a:ext cx="76200" cy="7667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30" name="Rectangle 76"/>
          <p:cNvSpPr>
            <a:spLocks noChangeArrowheads="1"/>
          </p:cNvSpPr>
          <p:nvPr/>
        </p:nvSpPr>
        <p:spPr bwMode="auto">
          <a:xfrm>
            <a:off x="2768600" y="5367338"/>
            <a:ext cx="80963" cy="6651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31" name="Rectangle 77"/>
          <p:cNvSpPr>
            <a:spLocks noChangeArrowheads="1"/>
          </p:cNvSpPr>
          <p:nvPr/>
        </p:nvSpPr>
        <p:spPr bwMode="auto">
          <a:xfrm>
            <a:off x="2768600" y="5367338"/>
            <a:ext cx="80963" cy="6651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32" name="Rectangle 78"/>
          <p:cNvSpPr>
            <a:spLocks noChangeArrowheads="1"/>
          </p:cNvSpPr>
          <p:nvPr/>
        </p:nvSpPr>
        <p:spPr bwMode="auto">
          <a:xfrm>
            <a:off x="2849563" y="5441950"/>
            <a:ext cx="76200" cy="590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33" name="Rectangle 79"/>
          <p:cNvSpPr>
            <a:spLocks noChangeArrowheads="1"/>
          </p:cNvSpPr>
          <p:nvPr/>
        </p:nvSpPr>
        <p:spPr bwMode="auto">
          <a:xfrm>
            <a:off x="2849563" y="5441950"/>
            <a:ext cx="76200" cy="5905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34" name="Line 80"/>
          <p:cNvSpPr>
            <a:spLocks noChangeShapeType="1"/>
          </p:cNvSpPr>
          <p:nvPr/>
        </p:nvSpPr>
        <p:spPr bwMode="auto">
          <a:xfrm>
            <a:off x="646113" y="6032500"/>
            <a:ext cx="2203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5" name="Rectangle 81"/>
          <p:cNvSpPr>
            <a:spLocks noChangeArrowheads="1"/>
          </p:cNvSpPr>
          <p:nvPr/>
        </p:nvSpPr>
        <p:spPr bwMode="auto">
          <a:xfrm rot="-5400000">
            <a:off x="-138112" y="5507038"/>
            <a:ext cx="10556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800">
                <a:solidFill>
                  <a:srgbClr val="000000"/>
                </a:solidFill>
                <a:latin typeface="Helvetica" charset="0"/>
              </a:rPr>
              <a:t>HEO-2 Charging </a:t>
            </a:r>
            <a:r>
              <a:rPr lang="en-US" sz="700">
                <a:solidFill>
                  <a:srgbClr val="000000"/>
                </a:solidFill>
                <a:latin typeface="Helvetica" charset="0"/>
              </a:rPr>
              <a:t>Events</a:t>
            </a:r>
            <a:endParaRPr lang="en-US" sz="700"/>
          </a:p>
        </p:txBody>
      </p:sp>
      <p:sp>
        <p:nvSpPr>
          <p:cNvPr id="15436" name="Line 82"/>
          <p:cNvSpPr>
            <a:spLocks noChangeShapeType="1"/>
          </p:cNvSpPr>
          <p:nvPr/>
        </p:nvSpPr>
        <p:spPr bwMode="auto">
          <a:xfrm>
            <a:off x="2898775" y="5838825"/>
            <a:ext cx="206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7" name="Line 83"/>
          <p:cNvSpPr>
            <a:spLocks noChangeShapeType="1"/>
          </p:cNvSpPr>
          <p:nvPr/>
        </p:nvSpPr>
        <p:spPr bwMode="auto">
          <a:xfrm>
            <a:off x="2898775" y="5646738"/>
            <a:ext cx="206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8" name="Line 84"/>
          <p:cNvSpPr>
            <a:spLocks noChangeShapeType="1"/>
          </p:cNvSpPr>
          <p:nvPr/>
        </p:nvSpPr>
        <p:spPr bwMode="auto">
          <a:xfrm>
            <a:off x="2898775" y="5453063"/>
            <a:ext cx="206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9" name="Line 85"/>
          <p:cNvSpPr>
            <a:spLocks noChangeShapeType="1"/>
          </p:cNvSpPr>
          <p:nvPr/>
        </p:nvSpPr>
        <p:spPr bwMode="auto">
          <a:xfrm>
            <a:off x="2898775" y="5260975"/>
            <a:ext cx="206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40" name="Line 86"/>
          <p:cNvSpPr>
            <a:spLocks noChangeShapeType="1"/>
          </p:cNvSpPr>
          <p:nvPr/>
        </p:nvSpPr>
        <p:spPr bwMode="auto">
          <a:xfrm>
            <a:off x="2898775" y="5067300"/>
            <a:ext cx="206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41" name="Line 87"/>
          <p:cNvSpPr>
            <a:spLocks noChangeShapeType="1"/>
          </p:cNvSpPr>
          <p:nvPr/>
        </p:nvSpPr>
        <p:spPr bwMode="auto">
          <a:xfrm>
            <a:off x="2898775" y="4873625"/>
            <a:ext cx="206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42" name="Rectangle 88"/>
          <p:cNvSpPr>
            <a:spLocks noChangeArrowheads="1"/>
          </p:cNvSpPr>
          <p:nvPr/>
        </p:nvSpPr>
        <p:spPr bwMode="auto">
          <a:xfrm>
            <a:off x="1054100"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3" name="Rectangle 89"/>
          <p:cNvSpPr>
            <a:spLocks noChangeArrowheads="1"/>
          </p:cNvSpPr>
          <p:nvPr/>
        </p:nvSpPr>
        <p:spPr bwMode="auto">
          <a:xfrm>
            <a:off x="1087438" y="3549650"/>
            <a:ext cx="14287"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4" name="Rectangle 90"/>
          <p:cNvSpPr>
            <a:spLocks noChangeArrowheads="1"/>
          </p:cNvSpPr>
          <p:nvPr/>
        </p:nvSpPr>
        <p:spPr bwMode="auto">
          <a:xfrm>
            <a:off x="1101725" y="3549650"/>
            <a:ext cx="1428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5" name="Rectangle 91"/>
          <p:cNvSpPr>
            <a:spLocks noChangeArrowheads="1"/>
          </p:cNvSpPr>
          <p:nvPr/>
        </p:nvSpPr>
        <p:spPr bwMode="auto">
          <a:xfrm>
            <a:off x="1135063" y="3549650"/>
            <a:ext cx="14287"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6" name="Rectangle 92"/>
          <p:cNvSpPr>
            <a:spLocks noChangeArrowheads="1"/>
          </p:cNvSpPr>
          <p:nvPr/>
        </p:nvSpPr>
        <p:spPr bwMode="auto">
          <a:xfrm>
            <a:off x="1196975" y="3549650"/>
            <a:ext cx="2063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7" name="Rectangle 93"/>
          <p:cNvSpPr>
            <a:spLocks noChangeArrowheads="1"/>
          </p:cNvSpPr>
          <p:nvPr/>
        </p:nvSpPr>
        <p:spPr bwMode="auto">
          <a:xfrm>
            <a:off x="1217613"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8" name="Rectangle 94"/>
          <p:cNvSpPr>
            <a:spLocks noChangeArrowheads="1"/>
          </p:cNvSpPr>
          <p:nvPr/>
        </p:nvSpPr>
        <p:spPr bwMode="auto">
          <a:xfrm>
            <a:off x="1230313" y="3549650"/>
            <a:ext cx="1905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9" name="Rectangle 95"/>
          <p:cNvSpPr>
            <a:spLocks noChangeArrowheads="1"/>
          </p:cNvSpPr>
          <p:nvPr/>
        </p:nvSpPr>
        <p:spPr bwMode="auto">
          <a:xfrm>
            <a:off x="1265238" y="3549650"/>
            <a:ext cx="1905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0" name="Rectangle 96"/>
          <p:cNvSpPr>
            <a:spLocks noChangeArrowheads="1"/>
          </p:cNvSpPr>
          <p:nvPr/>
        </p:nvSpPr>
        <p:spPr bwMode="auto">
          <a:xfrm>
            <a:off x="1312863" y="3549650"/>
            <a:ext cx="20637"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1" name="Rectangle 97"/>
          <p:cNvSpPr>
            <a:spLocks noChangeArrowheads="1"/>
          </p:cNvSpPr>
          <p:nvPr/>
        </p:nvSpPr>
        <p:spPr bwMode="auto">
          <a:xfrm>
            <a:off x="1427163" y="3549650"/>
            <a:ext cx="22225"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2" name="Rectangle 98"/>
          <p:cNvSpPr>
            <a:spLocks noChangeArrowheads="1"/>
          </p:cNvSpPr>
          <p:nvPr/>
        </p:nvSpPr>
        <p:spPr bwMode="auto">
          <a:xfrm>
            <a:off x="1508125" y="3549650"/>
            <a:ext cx="2063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3" name="Rectangle 99"/>
          <p:cNvSpPr>
            <a:spLocks noChangeArrowheads="1"/>
          </p:cNvSpPr>
          <p:nvPr/>
        </p:nvSpPr>
        <p:spPr bwMode="auto">
          <a:xfrm>
            <a:off x="1592263" y="3549650"/>
            <a:ext cx="1905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4" name="Rectangle 100"/>
          <p:cNvSpPr>
            <a:spLocks noChangeArrowheads="1"/>
          </p:cNvSpPr>
          <p:nvPr/>
        </p:nvSpPr>
        <p:spPr bwMode="auto">
          <a:xfrm>
            <a:off x="1673225" y="3549650"/>
            <a:ext cx="1905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5" name="Rectangle 101"/>
          <p:cNvSpPr>
            <a:spLocks noChangeArrowheads="1"/>
          </p:cNvSpPr>
          <p:nvPr/>
        </p:nvSpPr>
        <p:spPr bwMode="auto">
          <a:xfrm>
            <a:off x="1692275" y="3549650"/>
            <a:ext cx="15875"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6" name="Rectangle 102"/>
          <p:cNvSpPr>
            <a:spLocks noChangeArrowheads="1"/>
          </p:cNvSpPr>
          <p:nvPr/>
        </p:nvSpPr>
        <p:spPr bwMode="auto">
          <a:xfrm>
            <a:off x="1727200"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7" name="Rectangle 103"/>
          <p:cNvSpPr>
            <a:spLocks noChangeArrowheads="1"/>
          </p:cNvSpPr>
          <p:nvPr/>
        </p:nvSpPr>
        <p:spPr bwMode="auto">
          <a:xfrm>
            <a:off x="1787525" y="3549650"/>
            <a:ext cx="2063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8" name="Rectangle 104"/>
          <p:cNvSpPr>
            <a:spLocks noChangeArrowheads="1"/>
          </p:cNvSpPr>
          <p:nvPr/>
        </p:nvSpPr>
        <p:spPr bwMode="auto">
          <a:xfrm>
            <a:off x="1841500" y="3549650"/>
            <a:ext cx="1428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9" name="Rectangle 105"/>
          <p:cNvSpPr>
            <a:spLocks noChangeArrowheads="1"/>
          </p:cNvSpPr>
          <p:nvPr/>
        </p:nvSpPr>
        <p:spPr bwMode="auto">
          <a:xfrm>
            <a:off x="1855788" y="3549650"/>
            <a:ext cx="14287"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0" name="Rectangle 106"/>
          <p:cNvSpPr>
            <a:spLocks noChangeArrowheads="1"/>
          </p:cNvSpPr>
          <p:nvPr/>
        </p:nvSpPr>
        <p:spPr bwMode="auto">
          <a:xfrm>
            <a:off x="1924050" y="3549650"/>
            <a:ext cx="1428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1" name="Rectangle 107"/>
          <p:cNvSpPr>
            <a:spLocks noChangeArrowheads="1"/>
          </p:cNvSpPr>
          <p:nvPr/>
        </p:nvSpPr>
        <p:spPr bwMode="auto">
          <a:xfrm>
            <a:off x="1971675"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2" name="Rectangle 108"/>
          <p:cNvSpPr>
            <a:spLocks noChangeArrowheads="1"/>
          </p:cNvSpPr>
          <p:nvPr/>
        </p:nvSpPr>
        <p:spPr bwMode="auto">
          <a:xfrm>
            <a:off x="1984375" y="3549650"/>
            <a:ext cx="22225"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3" name="Rectangle 109"/>
          <p:cNvSpPr>
            <a:spLocks noChangeArrowheads="1"/>
          </p:cNvSpPr>
          <p:nvPr/>
        </p:nvSpPr>
        <p:spPr bwMode="auto">
          <a:xfrm>
            <a:off x="2135188" y="3549650"/>
            <a:ext cx="14287"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4" name="Rectangle 110"/>
          <p:cNvSpPr>
            <a:spLocks noChangeArrowheads="1"/>
          </p:cNvSpPr>
          <p:nvPr/>
        </p:nvSpPr>
        <p:spPr bwMode="auto">
          <a:xfrm>
            <a:off x="2217738"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5" name="Rectangle 111"/>
          <p:cNvSpPr>
            <a:spLocks noChangeArrowheads="1"/>
          </p:cNvSpPr>
          <p:nvPr/>
        </p:nvSpPr>
        <p:spPr bwMode="auto">
          <a:xfrm>
            <a:off x="2311400" y="3549650"/>
            <a:ext cx="2063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6" name="Rectangle 112"/>
          <p:cNvSpPr>
            <a:spLocks noChangeArrowheads="1"/>
          </p:cNvSpPr>
          <p:nvPr/>
        </p:nvSpPr>
        <p:spPr bwMode="auto">
          <a:xfrm>
            <a:off x="2366963"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7" name="Rectangle 113"/>
          <p:cNvSpPr>
            <a:spLocks noChangeArrowheads="1"/>
          </p:cNvSpPr>
          <p:nvPr/>
        </p:nvSpPr>
        <p:spPr bwMode="auto">
          <a:xfrm>
            <a:off x="2379663" y="3549650"/>
            <a:ext cx="20637"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8" name="Rectangle 114"/>
          <p:cNvSpPr>
            <a:spLocks noChangeArrowheads="1"/>
          </p:cNvSpPr>
          <p:nvPr/>
        </p:nvSpPr>
        <p:spPr bwMode="auto">
          <a:xfrm>
            <a:off x="2400300" y="3549650"/>
            <a:ext cx="1428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9" name="Rectangle 115"/>
          <p:cNvSpPr>
            <a:spLocks noChangeArrowheads="1"/>
          </p:cNvSpPr>
          <p:nvPr/>
        </p:nvSpPr>
        <p:spPr bwMode="auto">
          <a:xfrm>
            <a:off x="2414588"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0" name="Rectangle 116"/>
          <p:cNvSpPr>
            <a:spLocks noChangeArrowheads="1"/>
          </p:cNvSpPr>
          <p:nvPr/>
        </p:nvSpPr>
        <p:spPr bwMode="auto">
          <a:xfrm>
            <a:off x="2427288" y="3549650"/>
            <a:ext cx="20637"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1" name="Rectangle 117"/>
          <p:cNvSpPr>
            <a:spLocks noChangeArrowheads="1"/>
          </p:cNvSpPr>
          <p:nvPr/>
        </p:nvSpPr>
        <p:spPr bwMode="auto">
          <a:xfrm>
            <a:off x="2447925" y="3549650"/>
            <a:ext cx="1428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2" name="Rectangle 118"/>
          <p:cNvSpPr>
            <a:spLocks noChangeArrowheads="1"/>
          </p:cNvSpPr>
          <p:nvPr/>
        </p:nvSpPr>
        <p:spPr bwMode="auto">
          <a:xfrm>
            <a:off x="2590800" y="3549650"/>
            <a:ext cx="1905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3" name="Rectangle 119"/>
          <p:cNvSpPr>
            <a:spLocks noChangeArrowheads="1"/>
          </p:cNvSpPr>
          <p:nvPr/>
        </p:nvSpPr>
        <p:spPr bwMode="auto">
          <a:xfrm>
            <a:off x="2822575" y="3549650"/>
            <a:ext cx="1905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4" name="Rectangle 120"/>
          <p:cNvSpPr>
            <a:spLocks noChangeArrowheads="1"/>
          </p:cNvSpPr>
          <p:nvPr/>
        </p:nvSpPr>
        <p:spPr bwMode="auto">
          <a:xfrm>
            <a:off x="2841625" y="3549650"/>
            <a:ext cx="1428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5" name="Rectangle 121"/>
          <p:cNvSpPr>
            <a:spLocks noChangeArrowheads="1"/>
          </p:cNvSpPr>
          <p:nvPr/>
        </p:nvSpPr>
        <p:spPr bwMode="auto">
          <a:xfrm>
            <a:off x="2855913"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6" name="Rectangle 122"/>
          <p:cNvSpPr>
            <a:spLocks noChangeArrowheads="1"/>
          </p:cNvSpPr>
          <p:nvPr/>
        </p:nvSpPr>
        <p:spPr bwMode="auto">
          <a:xfrm>
            <a:off x="2889250" y="3549650"/>
            <a:ext cx="1428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7" name="Rectangle 123"/>
          <p:cNvSpPr>
            <a:spLocks noChangeArrowheads="1"/>
          </p:cNvSpPr>
          <p:nvPr/>
        </p:nvSpPr>
        <p:spPr bwMode="auto">
          <a:xfrm>
            <a:off x="2903538" y="3549650"/>
            <a:ext cx="20637"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8" name="Rectangle 124"/>
          <p:cNvSpPr>
            <a:spLocks noChangeArrowheads="1"/>
          </p:cNvSpPr>
          <p:nvPr/>
        </p:nvSpPr>
        <p:spPr bwMode="auto">
          <a:xfrm>
            <a:off x="2924175"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9" name="Rectangle 125"/>
          <p:cNvSpPr>
            <a:spLocks noChangeArrowheads="1"/>
          </p:cNvSpPr>
          <p:nvPr/>
        </p:nvSpPr>
        <p:spPr bwMode="auto">
          <a:xfrm>
            <a:off x="325438" y="3608388"/>
            <a:ext cx="29527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45" name="Picture 126"/>
          <p:cNvPicPr>
            <a:picLocks noChangeAspect="1" noChangeArrowheads="1"/>
          </p:cNvPicPr>
          <p:nvPr/>
        </p:nvPicPr>
        <p:blipFill>
          <a:blip r:embed="rId2">
            <a:extLst>
              <a:ext uri="{28A0092B-C50C-407E-A947-70E740481C1C}">
                <a14:useLocalDpi xmlns:a14="http://schemas.microsoft.com/office/drawing/2010/main" val="0"/>
              </a:ext>
            </a:extLst>
          </a:blip>
          <a:srcRect r="-2888" b="47826"/>
          <a:stretch>
            <a:fillRect/>
          </a:stretch>
        </p:blipFill>
        <p:spPr bwMode="auto">
          <a:xfrm>
            <a:off x="315913" y="941388"/>
            <a:ext cx="271462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81" name="Rectangle 127"/>
          <p:cNvSpPr>
            <a:spLocks noChangeArrowheads="1"/>
          </p:cNvSpPr>
          <p:nvPr/>
        </p:nvSpPr>
        <p:spPr bwMode="auto">
          <a:xfrm>
            <a:off x="587375" y="6218238"/>
            <a:ext cx="23685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200">
                <a:solidFill>
                  <a:srgbClr val="000000"/>
                </a:solidFill>
                <a:latin typeface="Helvetica" charset="0"/>
              </a:rPr>
              <a:t>L ~ Equatorial Radial Distance (R</a:t>
            </a:r>
            <a:r>
              <a:rPr lang="en-US" sz="1200" baseline="-25000">
                <a:solidFill>
                  <a:srgbClr val="000000"/>
                </a:solidFill>
                <a:latin typeface="Helvetica" charset="0"/>
              </a:rPr>
              <a:t>E</a:t>
            </a:r>
            <a:r>
              <a:rPr lang="en-US" sz="1200">
                <a:solidFill>
                  <a:srgbClr val="000000"/>
                </a:solidFill>
                <a:latin typeface="Helvetica" charset="0"/>
              </a:rPr>
              <a:t>)</a:t>
            </a:r>
            <a:endParaRPr lang="en-US" sz="2800"/>
          </a:p>
        </p:txBody>
      </p:sp>
      <p:sp>
        <p:nvSpPr>
          <p:cNvPr id="15482" name="Rectangle 128"/>
          <p:cNvSpPr>
            <a:spLocks noChangeArrowheads="1"/>
          </p:cNvSpPr>
          <p:nvPr/>
        </p:nvSpPr>
        <p:spPr bwMode="auto">
          <a:xfrm>
            <a:off x="1082675" y="2468563"/>
            <a:ext cx="514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r>
              <a:rPr lang="en-US" sz="1200" b="1">
                <a:solidFill>
                  <a:srgbClr val="000000"/>
                </a:solidFill>
                <a:latin typeface="Helvetica" charset="0"/>
              </a:rPr>
              <a:t>HEO</a:t>
            </a:r>
          </a:p>
        </p:txBody>
      </p:sp>
      <p:sp>
        <p:nvSpPr>
          <p:cNvPr id="15483" name="Rectangle 129"/>
          <p:cNvSpPr>
            <a:spLocks noChangeArrowheads="1"/>
          </p:cNvSpPr>
          <p:nvPr/>
        </p:nvSpPr>
        <p:spPr bwMode="auto">
          <a:xfrm>
            <a:off x="1770063" y="2768600"/>
            <a:ext cx="5064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r>
              <a:rPr lang="en-US" sz="1200" b="1">
                <a:solidFill>
                  <a:srgbClr val="000000"/>
                </a:solidFill>
                <a:latin typeface="Helvetica" charset="0"/>
              </a:rPr>
              <a:t>GPS</a:t>
            </a:r>
          </a:p>
        </p:txBody>
      </p:sp>
      <p:sp>
        <p:nvSpPr>
          <p:cNvPr id="15484" name="Rectangle 130"/>
          <p:cNvSpPr>
            <a:spLocks noChangeArrowheads="1"/>
          </p:cNvSpPr>
          <p:nvPr/>
        </p:nvSpPr>
        <p:spPr bwMode="auto">
          <a:xfrm>
            <a:off x="2601913" y="3144838"/>
            <a:ext cx="5238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r>
              <a:rPr lang="en-US" sz="1200" b="1">
                <a:solidFill>
                  <a:srgbClr val="000000"/>
                </a:solidFill>
                <a:latin typeface="Helvetica" charset="0"/>
              </a:rPr>
              <a:t>GEO</a:t>
            </a:r>
          </a:p>
        </p:txBody>
      </p:sp>
      <p:sp>
        <p:nvSpPr>
          <p:cNvPr id="15485" name="Line 131"/>
          <p:cNvSpPr>
            <a:spLocks noChangeShapeType="1"/>
          </p:cNvSpPr>
          <p:nvPr/>
        </p:nvSpPr>
        <p:spPr bwMode="auto">
          <a:xfrm flipV="1">
            <a:off x="652463" y="3516313"/>
            <a:ext cx="1587"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6" name="Line 132"/>
          <p:cNvSpPr>
            <a:spLocks noChangeShapeType="1"/>
          </p:cNvSpPr>
          <p:nvPr/>
        </p:nvSpPr>
        <p:spPr bwMode="auto">
          <a:xfrm>
            <a:off x="652463" y="243363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7" name="Line 133"/>
          <p:cNvSpPr>
            <a:spLocks noChangeShapeType="1"/>
          </p:cNvSpPr>
          <p:nvPr/>
        </p:nvSpPr>
        <p:spPr bwMode="auto">
          <a:xfrm flipV="1">
            <a:off x="979488" y="3516313"/>
            <a:ext cx="1587"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8" name="Line 134"/>
          <p:cNvSpPr>
            <a:spLocks noChangeShapeType="1"/>
          </p:cNvSpPr>
          <p:nvPr/>
        </p:nvSpPr>
        <p:spPr bwMode="auto">
          <a:xfrm>
            <a:off x="979488" y="243363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9" name="Line 135"/>
          <p:cNvSpPr>
            <a:spLocks noChangeShapeType="1"/>
          </p:cNvSpPr>
          <p:nvPr/>
        </p:nvSpPr>
        <p:spPr bwMode="auto">
          <a:xfrm flipV="1">
            <a:off x="1304925" y="3516313"/>
            <a:ext cx="1588"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0" name="Line 136"/>
          <p:cNvSpPr>
            <a:spLocks noChangeShapeType="1"/>
          </p:cNvSpPr>
          <p:nvPr/>
        </p:nvSpPr>
        <p:spPr bwMode="auto">
          <a:xfrm>
            <a:off x="1304925" y="243363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1" name="Line 137"/>
          <p:cNvSpPr>
            <a:spLocks noChangeShapeType="1"/>
          </p:cNvSpPr>
          <p:nvPr/>
        </p:nvSpPr>
        <p:spPr bwMode="auto">
          <a:xfrm flipV="1">
            <a:off x="1631950" y="3516313"/>
            <a:ext cx="1588"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2" name="Line 138"/>
          <p:cNvSpPr>
            <a:spLocks noChangeShapeType="1"/>
          </p:cNvSpPr>
          <p:nvPr/>
        </p:nvSpPr>
        <p:spPr bwMode="auto">
          <a:xfrm>
            <a:off x="1631950" y="243363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3" name="Line 139"/>
          <p:cNvSpPr>
            <a:spLocks noChangeShapeType="1"/>
          </p:cNvSpPr>
          <p:nvPr/>
        </p:nvSpPr>
        <p:spPr bwMode="auto">
          <a:xfrm flipV="1">
            <a:off x="1965325" y="3516313"/>
            <a:ext cx="0"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4" name="Line 140"/>
          <p:cNvSpPr>
            <a:spLocks noChangeShapeType="1"/>
          </p:cNvSpPr>
          <p:nvPr/>
        </p:nvSpPr>
        <p:spPr bwMode="auto">
          <a:xfrm>
            <a:off x="1965325" y="2433638"/>
            <a:ext cx="0"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5" name="Line 141"/>
          <p:cNvSpPr>
            <a:spLocks noChangeShapeType="1"/>
          </p:cNvSpPr>
          <p:nvPr/>
        </p:nvSpPr>
        <p:spPr bwMode="auto">
          <a:xfrm flipV="1">
            <a:off x="2292350" y="3516313"/>
            <a:ext cx="0"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6" name="Line 142"/>
          <p:cNvSpPr>
            <a:spLocks noChangeShapeType="1"/>
          </p:cNvSpPr>
          <p:nvPr/>
        </p:nvSpPr>
        <p:spPr bwMode="auto">
          <a:xfrm>
            <a:off x="2292350" y="2433638"/>
            <a:ext cx="0"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7" name="Line 143"/>
          <p:cNvSpPr>
            <a:spLocks noChangeShapeType="1"/>
          </p:cNvSpPr>
          <p:nvPr/>
        </p:nvSpPr>
        <p:spPr bwMode="auto">
          <a:xfrm flipV="1">
            <a:off x="2617788" y="3516313"/>
            <a:ext cx="1587"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8" name="Line 144"/>
          <p:cNvSpPr>
            <a:spLocks noChangeShapeType="1"/>
          </p:cNvSpPr>
          <p:nvPr/>
        </p:nvSpPr>
        <p:spPr bwMode="auto">
          <a:xfrm>
            <a:off x="2617788" y="243363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9" name="Line 145"/>
          <p:cNvSpPr>
            <a:spLocks noChangeShapeType="1"/>
          </p:cNvSpPr>
          <p:nvPr/>
        </p:nvSpPr>
        <p:spPr bwMode="auto">
          <a:xfrm flipV="1">
            <a:off x="2944813" y="3516313"/>
            <a:ext cx="1587"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0" name="Line 146"/>
          <p:cNvSpPr>
            <a:spLocks noChangeShapeType="1"/>
          </p:cNvSpPr>
          <p:nvPr/>
        </p:nvSpPr>
        <p:spPr bwMode="auto">
          <a:xfrm>
            <a:off x="2944813" y="243363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1" name="Line 147"/>
          <p:cNvSpPr>
            <a:spLocks noChangeShapeType="1"/>
          </p:cNvSpPr>
          <p:nvPr/>
        </p:nvSpPr>
        <p:spPr bwMode="auto">
          <a:xfrm flipV="1">
            <a:off x="2941638" y="3516313"/>
            <a:ext cx="0"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2" name="Line 148"/>
          <p:cNvSpPr>
            <a:spLocks noChangeShapeType="1"/>
          </p:cNvSpPr>
          <p:nvPr/>
        </p:nvSpPr>
        <p:spPr bwMode="auto">
          <a:xfrm>
            <a:off x="2941638" y="2433638"/>
            <a:ext cx="0"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3" name="Line 149"/>
          <p:cNvSpPr>
            <a:spLocks noChangeShapeType="1"/>
          </p:cNvSpPr>
          <p:nvPr/>
        </p:nvSpPr>
        <p:spPr bwMode="auto">
          <a:xfrm flipH="1">
            <a:off x="2906713" y="3556000"/>
            <a:ext cx="349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4" name="Line 150"/>
          <p:cNvSpPr>
            <a:spLocks noChangeShapeType="1"/>
          </p:cNvSpPr>
          <p:nvPr/>
        </p:nvSpPr>
        <p:spPr bwMode="auto">
          <a:xfrm flipH="1">
            <a:off x="2906713" y="3328988"/>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5" name="Line 151"/>
          <p:cNvSpPr>
            <a:spLocks noChangeShapeType="1"/>
          </p:cNvSpPr>
          <p:nvPr/>
        </p:nvSpPr>
        <p:spPr bwMode="auto">
          <a:xfrm flipH="1">
            <a:off x="2906713" y="3100388"/>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6" name="Line 152"/>
          <p:cNvSpPr>
            <a:spLocks noChangeShapeType="1"/>
          </p:cNvSpPr>
          <p:nvPr/>
        </p:nvSpPr>
        <p:spPr bwMode="auto">
          <a:xfrm flipH="1">
            <a:off x="2906713" y="2879725"/>
            <a:ext cx="349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7" name="Line 153"/>
          <p:cNvSpPr>
            <a:spLocks noChangeShapeType="1"/>
          </p:cNvSpPr>
          <p:nvPr/>
        </p:nvSpPr>
        <p:spPr bwMode="auto">
          <a:xfrm flipH="1">
            <a:off x="2906713" y="2652713"/>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8" name="Line 154"/>
          <p:cNvSpPr>
            <a:spLocks noChangeShapeType="1"/>
          </p:cNvSpPr>
          <p:nvPr/>
        </p:nvSpPr>
        <p:spPr bwMode="auto">
          <a:xfrm flipH="1">
            <a:off x="2906713" y="2433638"/>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9" name="Rectangle 155"/>
          <p:cNvSpPr>
            <a:spLocks noChangeArrowheads="1"/>
          </p:cNvSpPr>
          <p:nvPr/>
        </p:nvSpPr>
        <p:spPr bwMode="auto">
          <a:xfrm>
            <a:off x="646113"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510" name="Rectangle 156"/>
          <p:cNvSpPr>
            <a:spLocks noChangeArrowheads="1"/>
          </p:cNvSpPr>
          <p:nvPr/>
        </p:nvSpPr>
        <p:spPr bwMode="auto">
          <a:xfrm>
            <a:off x="658813"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511" name="Rectangle 157"/>
          <p:cNvSpPr>
            <a:spLocks noChangeArrowheads="1"/>
          </p:cNvSpPr>
          <p:nvPr/>
        </p:nvSpPr>
        <p:spPr bwMode="auto">
          <a:xfrm>
            <a:off x="673100" y="3556000"/>
            <a:ext cx="19050" cy="1588"/>
          </a:xfrm>
          <a:prstGeom prst="rect">
            <a:avLst/>
          </a:prstGeom>
          <a:solidFill>
            <a:schemeClr val="hlink"/>
          </a:solidFill>
          <a:ln w="0">
            <a:solidFill>
              <a:srgbClr val="000000"/>
            </a:solidFill>
            <a:miter lim="800000"/>
            <a:headEnd/>
            <a:tailEnd/>
          </a:ln>
        </p:spPr>
        <p:txBody>
          <a:bodyPr/>
          <a:lstStyle/>
          <a:p>
            <a:endParaRPr lang="en-US"/>
          </a:p>
        </p:txBody>
      </p:sp>
      <p:sp>
        <p:nvSpPr>
          <p:cNvPr id="15512" name="Rectangle 158"/>
          <p:cNvSpPr>
            <a:spLocks noChangeArrowheads="1"/>
          </p:cNvSpPr>
          <p:nvPr/>
        </p:nvSpPr>
        <p:spPr bwMode="auto">
          <a:xfrm>
            <a:off x="692150"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513" name="Rectangle 159"/>
          <p:cNvSpPr>
            <a:spLocks noChangeArrowheads="1"/>
          </p:cNvSpPr>
          <p:nvPr/>
        </p:nvSpPr>
        <p:spPr bwMode="auto">
          <a:xfrm>
            <a:off x="706438" y="3494088"/>
            <a:ext cx="20637" cy="6191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14" name="Rectangle 160"/>
          <p:cNvSpPr>
            <a:spLocks noChangeArrowheads="1"/>
          </p:cNvSpPr>
          <p:nvPr/>
        </p:nvSpPr>
        <p:spPr bwMode="auto">
          <a:xfrm>
            <a:off x="706438" y="3494088"/>
            <a:ext cx="20637" cy="61912"/>
          </a:xfrm>
          <a:prstGeom prst="rect">
            <a:avLst/>
          </a:prstGeom>
          <a:solidFill>
            <a:schemeClr val="hlink"/>
          </a:solidFill>
          <a:ln w="0">
            <a:solidFill>
              <a:srgbClr val="000000"/>
            </a:solidFill>
            <a:miter lim="800000"/>
            <a:headEnd/>
            <a:tailEnd/>
          </a:ln>
        </p:spPr>
        <p:txBody>
          <a:bodyPr/>
          <a:lstStyle/>
          <a:p>
            <a:endParaRPr lang="en-US"/>
          </a:p>
        </p:txBody>
      </p:sp>
      <p:sp>
        <p:nvSpPr>
          <p:cNvPr id="15515" name="Rectangle 161"/>
          <p:cNvSpPr>
            <a:spLocks noChangeArrowheads="1"/>
          </p:cNvSpPr>
          <p:nvPr/>
        </p:nvSpPr>
        <p:spPr bwMode="auto">
          <a:xfrm>
            <a:off x="727075" y="3251200"/>
            <a:ext cx="14288" cy="3048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16" name="Rectangle 162"/>
          <p:cNvSpPr>
            <a:spLocks noChangeArrowheads="1"/>
          </p:cNvSpPr>
          <p:nvPr/>
        </p:nvSpPr>
        <p:spPr bwMode="auto">
          <a:xfrm>
            <a:off x="727075" y="3251200"/>
            <a:ext cx="14288" cy="304800"/>
          </a:xfrm>
          <a:prstGeom prst="rect">
            <a:avLst/>
          </a:prstGeom>
          <a:solidFill>
            <a:schemeClr val="hlink"/>
          </a:solidFill>
          <a:ln w="0">
            <a:solidFill>
              <a:srgbClr val="000000"/>
            </a:solidFill>
            <a:miter lim="800000"/>
            <a:headEnd/>
            <a:tailEnd/>
          </a:ln>
        </p:spPr>
        <p:txBody>
          <a:bodyPr/>
          <a:lstStyle/>
          <a:p>
            <a:endParaRPr lang="en-US"/>
          </a:p>
        </p:txBody>
      </p:sp>
      <p:sp>
        <p:nvSpPr>
          <p:cNvPr id="15517" name="Rectangle 163"/>
          <p:cNvSpPr>
            <a:spLocks noChangeArrowheads="1"/>
          </p:cNvSpPr>
          <p:nvPr/>
        </p:nvSpPr>
        <p:spPr bwMode="auto">
          <a:xfrm>
            <a:off x="741363" y="2959100"/>
            <a:ext cx="12700" cy="5969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18" name="Rectangle 164"/>
          <p:cNvSpPr>
            <a:spLocks noChangeArrowheads="1"/>
          </p:cNvSpPr>
          <p:nvPr/>
        </p:nvSpPr>
        <p:spPr bwMode="auto">
          <a:xfrm>
            <a:off x="741363" y="2959100"/>
            <a:ext cx="12700" cy="596900"/>
          </a:xfrm>
          <a:prstGeom prst="rect">
            <a:avLst/>
          </a:prstGeom>
          <a:solidFill>
            <a:schemeClr val="hlink"/>
          </a:solidFill>
          <a:ln w="0">
            <a:solidFill>
              <a:srgbClr val="000000"/>
            </a:solidFill>
            <a:miter lim="800000"/>
            <a:headEnd/>
            <a:tailEnd/>
          </a:ln>
        </p:spPr>
        <p:txBody>
          <a:bodyPr/>
          <a:lstStyle/>
          <a:p>
            <a:endParaRPr lang="en-US"/>
          </a:p>
        </p:txBody>
      </p:sp>
      <p:sp>
        <p:nvSpPr>
          <p:cNvPr id="15519" name="Rectangle 165"/>
          <p:cNvSpPr>
            <a:spLocks noChangeArrowheads="1"/>
          </p:cNvSpPr>
          <p:nvPr/>
        </p:nvSpPr>
        <p:spPr bwMode="auto">
          <a:xfrm>
            <a:off x="754063" y="2678113"/>
            <a:ext cx="20637" cy="8778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20" name="Rectangle 166"/>
          <p:cNvSpPr>
            <a:spLocks noChangeArrowheads="1"/>
          </p:cNvSpPr>
          <p:nvPr/>
        </p:nvSpPr>
        <p:spPr bwMode="auto">
          <a:xfrm>
            <a:off x="754063" y="2678113"/>
            <a:ext cx="20637" cy="877887"/>
          </a:xfrm>
          <a:prstGeom prst="rect">
            <a:avLst/>
          </a:prstGeom>
          <a:solidFill>
            <a:schemeClr val="hlink"/>
          </a:solidFill>
          <a:ln w="0">
            <a:solidFill>
              <a:srgbClr val="000000"/>
            </a:solidFill>
            <a:miter lim="800000"/>
            <a:headEnd/>
            <a:tailEnd/>
          </a:ln>
        </p:spPr>
        <p:txBody>
          <a:bodyPr/>
          <a:lstStyle/>
          <a:p>
            <a:endParaRPr lang="en-US"/>
          </a:p>
        </p:txBody>
      </p:sp>
      <p:sp>
        <p:nvSpPr>
          <p:cNvPr id="15521" name="Rectangle 167"/>
          <p:cNvSpPr>
            <a:spLocks noChangeArrowheads="1"/>
          </p:cNvSpPr>
          <p:nvPr/>
        </p:nvSpPr>
        <p:spPr bwMode="auto">
          <a:xfrm>
            <a:off x="774700" y="2473325"/>
            <a:ext cx="14288" cy="10826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22" name="Rectangle 168"/>
          <p:cNvSpPr>
            <a:spLocks noChangeArrowheads="1"/>
          </p:cNvSpPr>
          <p:nvPr/>
        </p:nvSpPr>
        <p:spPr bwMode="auto">
          <a:xfrm>
            <a:off x="774700" y="2473325"/>
            <a:ext cx="14288" cy="1082675"/>
          </a:xfrm>
          <a:prstGeom prst="rect">
            <a:avLst/>
          </a:prstGeom>
          <a:solidFill>
            <a:schemeClr val="hlink"/>
          </a:solidFill>
          <a:ln w="0">
            <a:solidFill>
              <a:srgbClr val="000000"/>
            </a:solidFill>
            <a:miter lim="800000"/>
            <a:headEnd/>
            <a:tailEnd/>
          </a:ln>
        </p:spPr>
        <p:txBody>
          <a:bodyPr/>
          <a:lstStyle/>
          <a:p>
            <a:endParaRPr lang="en-US"/>
          </a:p>
        </p:txBody>
      </p:sp>
      <p:sp>
        <p:nvSpPr>
          <p:cNvPr id="15523" name="Rectangle 169"/>
          <p:cNvSpPr>
            <a:spLocks noChangeArrowheads="1"/>
          </p:cNvSpPr>
          <p:nvPr/>
        </p:nvSpPr>
        <p:spPr bwMode="auto">
          <a:xfrm>
            <a:off x="788988" y="2660650"/>
            <a:ext cx="19050" cy="895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24" name="Rectangle 170"/>
          <p:cNvSpPr>
            <a:spLocks noChangeArrowheads="1"/>
          </p:cNvSpPr>
          <p:nvPr/>
        </p:nvSpPr>
        <p:spPr bwMode="auto">
          <a:xfrm>
            <a:off x="788988" y="2660650"/>
            <a:ext cx="19050" cy="895350"/>
          </a:xfrm>
          <a:prstGeom prst="rect">
            <a:avLst/>
          </a:prstGeom>
          <a:solidFill>
            <a:schemeClr val="hlink"/>
          </a:solidFill>
          <a:ln w="0">
            <a:solidFill>
              <a:srgbClr val="000000"/>
            </a:solidFill>
            <a:miter lim="800000"/>
            <a:headEnd/>
            <a:tailEnd/>
          </a:ln>
        </p:spPr>
        <p:txBody>
          <a:bodyPr/>
          <a:lstStyle/>
          <a:p>
            <a:endParaRPr lang="en-US"/>
          </a:p>
        </p:txBody>
      </p:sp>
      <p:sp>
        <p:nvSpPr>
          <p:cNvPr id="15525" name="Rectangle 171"/>
          <p:cNvSpPr>
            <a:spLocks noChangeArrowheads="1"/>
          </p:cNvSpPr>
          <p:nvPr/>
        </p:nvSpPr>
        <p:spPr bwMode="auto">
          <a:xfrm>
            <a:off x="808038" y="2660650"/>
            <a:ext cx="14287" cy="895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26" name="Rectangle 172"/>
          <p:cNvSpPr>
            <a:spLocks noChangeArrowheads="1"/>
          </p:cNvSpPr>
          <p:nvPr/>
        </p:nvSpPr>
        <p:spPr bwMode="auto">
          <a:xfrm>
            <a:off x="808038" y="2660650"/>
            <a:ext cx="14287" cy="895350"/>
          </a:xfrm>
          <a:prstGeom prst="rect">
            <a:avLst/>
          </a:prstGeom>
          <a:solidFill>
            <a:schemeClr val="hlink"/>
          </a:solidFill>
          <a:ln w="0">
            <a:solidFill>
              <a:srgbClr val="000000"/>
            </a:solidFill>
            <a:miter lim="800000"/>
            <a:headEnd/>
            <a:tailEnd/>
          </a:ln>
        </p:spPr>
        <p:txBody>
          <a:bodyPr/>
          <a:lstStyle/>
          <a:p>
            <a:endParaRPr lang="en-US"/>
          </a:p>
        </p:txBody>
      </p:sp>
      <p:sp>
        <p:nvSpPr>
          <p:cNvPr id="15527" name="Rectangle 173"/>
          <p:cNvSpPr>
            <a:spLocks noChangeArrowheads="1"/>
          </p:cNvSpPr>
          <p:nvPr/>
        </p:nvSpPr>
        <p:spPr bwMode="auto">
          <a:xfrm>
            <a:off x="822325" y="2857500"/>
            <a:ext cx="14288" cy="6985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28" name="Rectangle 174"/>
          <p:cNvSpPr>
            <a:spLocks noChangeArrowheads="1"/>
          </p:cNvSpPr>
          <p:nvPr/>
        </p:nvSpPr>
        <p:spPr bwMode="auto">
          <a:xfrm>
            <a:off x="822325" y="2857500"/>
            <a:ext cx="14288" cy="698500"/>
          </a:xfrm>
          <a:prstGeom prst="rect">
            <a:avLst/>
          </a:prstGeom>
          <a:solidFill>
            <a:schemeClr val="hlink"/>
          </a:solidFill>
          <a:ln w="0">
            <a:solidFill>
              <a:srgbClr val="000000"/>
            </a:solidFill>
            <a:miter lim="800000"/>
            <a:headEnd/>
            <a:tailEnd/>
          </a:ln>
        </p:spPr>
        <p:txBody>
          <a:bodyPr/>
          <a:lstStyle/>
          <a:p>
            <a:endParaRPr lang="en-US"/>
          </a:p>
        </p:txBody>
      </p:sp>
      <p:sp>
        <p:nvSpPr>
          <p:cNvPr id="15529" name="Rectangle 175"/>
          <p:cNvSpPr>
            <a:spLocks noChangeArrowheads="1"/>
          </p:cNvSpPr>
          <p:nvPr/>
        </p:nvSpPr>
        <p:spPr bwMode="auto">
          <a:xfrm>
            <a:off x="836613" y="3006725"/>
            <a:ext cx="20637" cy="5492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30" name="Rectangle 176"/>
          <p:cNvSpPr>
            <a:spLocks noChangeArrowheads="1"/>
          </p:cNvSpPr>
          <p:nvPr/>
        </p:nvSpPr>
        <p:spPr bwMode="auto">
          <a:xfrm>
            <a:off x="836613" y="3006725"/>
            <a:ext cx="20637" cy="549275"/>
          </a:xfrm>
          <a:prstGeom prst="rect">
            <a:avLst/>
          </a:prstGeom>
          <a:solidFill>
            <a:schemeClr val="hlink"/>
          </a:solidFill>
          <a:ln w="0">
            <a:solidFill>
              <a:srgbClr val="000000"/>
            </a:solidFill>
            <a:miter lim="800000"/>
            <a:headEnd/>
            <a:tailEnd/>
          </a:ln>
        </p:spPr>
        <p:txBody>
          <a:bodyPr/>
          <a:lstStyle/>
          <a:p>
            <a:endParaRPr lang="en-US"/>
          </a:p>
        </p:txBody>
      </p:sp>
      <p:sp>
        <p:nvSpPr>
          <p:cNvPr id="15531" name="Rectangle 177"/>
          <p:cNvSpPr>
            <a:spLocks noChangeArrowheads="1"/>
          </p:cNvSpPr>
          <p:nvPr/>
        </p:nvSpPr>
        <p:spPr bwMode="auto">
          <a:xfrm>
            <a:off x="857250" y="3155950"/>
            <a:ext cx="12700" cy="4000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32" name="Rectangle 178"/>
          <p:cNvSpPr>
            <a:spLocks noChangeArrowheads="1"/>
          </p:cNvSpPr>
          <p:nvPr/>
        </p:nvSpPr>
        <p:spPr bwMode="auto">
          <a:xfrm>
            <a:off x="857250" y="3155950"/>
            <a:ext cx="12700" cy="400050"/>
          </a:xfrm>
          <a:prstGeom prst="rect">
            <a:avLst/>
          </a:prstGeom>
          <a:solidFill>
            <a:schemeClr val="hlink"/>
          </a:solidFill>
          <a:ln w="0">
            <a:solidFill>
              <a:srgbClr val="000000"/>
            </a:solidFill>
            <a:miter lim="800000"/>
            <a:headEnd/>
            <a:tailEnd/>
          </a:ln>
        </p:spPr>
        <p:txBody>
          <a:bodyPr/>
          <a:lstStyle/>
          <a:p>
            <a:endParaRPr lang="en-US"/>
          </a:p>
        </p:txBody>
      </p:sp>
      <p:sp>
        <p:nvSpPr>
          <p:cNvPr id="15533" name="Rectangle 179"/>
          <p:cNvSpPr>
            <a:spLocks noChangeArrowheads="1"/>
          </p:cNvSpPr>
          <p:nvPr/>
        </p:nvSpPr>
        <p:spPr bwMode="auto">
          <a:xfrm>
            <a:off x="869950" y="3321050"/>
            <a:ext cx="20638" cy="2349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34" name="Rectangle 180"/>
          <p:cNvSpPr>
            <a:spLocks noChangeArrowheads="1"/>
          </p:cNvSpPr>
          <p:nvPr/>
        </p:nvSpPr>
        <p:spPr bwMode="auto">
          <a:xfrm>
            <a:off x="869950" y="3321050"/>
            <a:ext cx="20638" cy="234950"/>
          </a:xfrm>
          <a:prstGeom prst="rect">
            <a:avLst/>
          </a:prstGeom>
          <a:solidFill>
            <a:schemeClr val="hlink"/>
          </a:solidFill>
          <a:ln w="0">
            <a:solidFill>
              <a:srgbClr val="000000"/>
            </a:solidFill>
            <a:miter lim="800000"/>
            <a:headEnd/>
            <a:tailEnd/>
          </a:ln>
        </p:spPr>
        <p:txBody>
          <a:bodyPr/>
          <a:lstStyle/>
          <a:p>
            <a:endParaRPr lang="en-US"/>
          </a:p>
        </p:txBody>
      </p:sp>
      <p:sp>
        <p:nvSpPr>
          <p:cNvPr id="15535" name="Rectangle 181"/>
          <p:cNvSpPr>
            <a:spLocks noChangeArrowheads="1"/>
          </p:cNvSpPr>
          <p:nvPr/>
        </p:nvSpPr>
        <p:spPr bwMode="auto">
          <a:xfrm>
            <a:off x="890588" y="3352800"/>
            <a:ext cx="12700" cy="203200"/>
          </a:xfrm>
          <a:prstGeom prst="rect">
            <a:avLst/>
          </a:prstGeom>
          <a:solidFill>
            <a:schemeClr val="hlink"/>
          </a:solidFill>
          <a:ln w="0">
            <a:solidFill>
              <a:srgbClr val="000000"/>
            </a:solidFill>
            <a:miter lim="800000"/>
            <a:headEnd/>
            <a:tailEnd/>
          </a:ln>
        </p:spPr>
        <p:txBody>
          <a:bodyPr/>
          <a:lstStyle/>
          <a:p>
            <a:endParaRPr lang="en-US"/>
          </a:p>
        </p:txBody>
      </p:sp>
      <p:sp>
        <p:nvSpPr>
          <p:cNvPr id="15536" name="Rectangle 182"/>
          <p:cNvSpPr>
            <a:spLocks noChangeArrowheads="1"/>
          </p:cNvSpPr>
          <p:nvPr/>
        </p:nvSpPr>
        <p:spPr bwMode="auto">
          <a:xfrm>
            <a:off x="903288" y="3454400"/>
            <a:ext cx="22225" cy="1016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37" name="Rectangle 183"/>
          <p:cNvSpPr>
            <a:spLocks noChangeArrowheads="1"/>
          </p:cNvSpPr>
          <p:nvPr/>
        </p:nvSpPr>
        <p:spPr bwMode="auto">
          <a:xfrm>
            <a:off x="903288" y="3454400"/>
            <a:ext cx="22225" cy="101600"/>
          </a:xfrm>
          <a:prstGeom prst="rect">
            <a:avLst/>
          </a:prstGeom>
          <a:solidFill>
            <a:schemeClr val="hlink"/>
          </a:solidFill>
          <a:ln w="0">
            <a:solidFill>
              <a:srgbClr val="000000"/>
            </a:solidFill>
            <a:miter lim="800000"/>
            <a:headEnd/>
            <a:tailEnd/>
          </a:ln>
        </p:spPr>
        <p:txBody>
          <a:bodyPr/>
          <a:lstStyle/>
          <a:p>
            <a:endParaRPr lang="en-US"/>
          </a:p>
        </p:txBody>
      </p:sp>
      <p:sp>
        <p:nvSpPr>
          <p:cNvPr id="15538" name="Rectangle 184"/>
          <p:cNvSpPr>
            <a:spLocks noChangeArrowheads="1"/>
          </p:cNvSpPr>
          <p:nvPr/>
        </p:nvSpPr>
        <p:spPr bwMode="auto">
          <a:xfrm>
            <a:off x="925513" y="3533775"/>
            <a:ext cx="12700" cy="222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39" name="Rectangle 185"/>
          <p:cNvSpPr>
            <a:spLocks noChangeArrowheads="1"/>
          </p:cNvSpPr>
          <p:nvPr/>
        </p:nvSpPr>
        <p:spPr bwMode="auto">
          <a:xfrm>
            <a:off x="925513" y="3533775"/>
            <a:ext cx="12700" cy="22225"/>
          </a:xfrm>
          <a:prstGeom prst="rect">
            <a:avLst/>
          </a:prstGeom>
          <a:solidFill>
            <a:schemeClr val="hlink"/>
          </a:solidFill>
          <a:ln w="0">
            <a:solidFill>
              <a:srgbClr val="000000"/>
            </a:solidFill>
            <a:miter lim="800000"/>
            <a:headEnd/>
            <a:tailEnd/>
          </a:ln>
        </p:spPr>
        <p:txBody>
          <a:bodyPr/>
          <a:lstStyle/>
          <a:p>
            <a:endParaRPr lang="en-US"/>
          </a:p>
        </p:txBody>
      </p:sp>
      <p:sp>
        <p:nvSpPr>
          <p:cNvPr id="15540" name="Rectangle 186"/>
          <p:cNvSpPr>
            <a:spLocks noChangeArrowheads="1"/>
          </p:cNvSpPr>
          <p:nvPr/>
        </p:nvSpPr>
        <p:spPr bwMode="auto">
          <a:xfrm>
            <a:off x="938213" y="3502025"/>
            <a:ext cx="12700" cy="539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41" name="Rectangle 187"/>
          <p:cNvSpPr>
            <a:spLocks noChangeArrowheads="1"/>
          </p:cNvSpPr>
          <p:nvPr/>
        </p:nvSpPr>
        <p:spPr bwMode="auto">
          <a:xfrm>
            <a:off x="938213" y="3502025"/>
            <a:ext cx="12700" cy="53975"/>
          </a:xfrm>
          <a:prstGeom prst="rect">
            <a:avLst/>
          </a:prstGeom>
          <a:solidFill>
            <a:schemeClr val="hlink"/>
          </a:solidFill>
          <a:ln w="0">
            <a:solidFill>
              <a:srgbClr val="000000"/>
            </a:solidFill>
            <a:miter lim="800000"/>
            <a:headEnd/>
            <a:tailEnd/>
          </a:ln>
        </p:spPr>
        <p:txBody>
          <a:bodyPr/>
          <a:lstStyle/>
          <a:p>
            <a:endParaRPr lang="en-US"/>
          </a:p>
        </p:txBody>
      </p:sp>
      <p:sp>
        <p:nvSpPr>
          <p:cNvPr id="15542" name="Rectangle 188"/>
          <p:cNvSpPr>
            <a:spLocks noChangeArrowheads="1"/>
          </p:cNvSpPr>
          <p:nvPr/>
        </p:nvSpPr>
        <p:spPr bwMode="auto">
          <a:xfrm>
            <a:off x="950913" y="3540125"/>
            <a:ext cx="20637"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43" name="Rectangle 189"/>
          <p:cNvSpPr>
            <a:spLocks noChangeArrowheads="1"/>
          </p:cNvSpPr>
          <p:nvPr/>
        </p:nvSpPr>
        <p:spPr bwMode="auto">
          <a:xfrm>
            <a:off x="950913" y="3540125"/>
            <a:ext cx="20637" cy="15875"/>
          </a:xfrm>
          <a:prstGeom prst="rect">
            <a:avLst/>
          </a:prstGeom>
          <a:solidFill>
            <a:schemeClr val="hlink"/>
          </a:solidFill>
          <a:ln w="0">
            <a:solidFill>
              <a:srgbClr val="000000"/>
            </a:solidFill>
            <a:miter lim="800000"/>
            <a:headEnd/>
            <a:tailEnd/>
          </a:ln>
        </p:spPr>
        <p:txBody>
          <a:bodyPr/>
          <a:lstStyle/>
          <a:p>
            <a:endParaRPr lang="en-US"/>
          </a:p>
        </p:txBody>
      </p:sp>
      <p:sp>
        <p:nvSpPr>
          <p:cNvPr id="15544" name="Rectangle 190"/>
          <p:cNvSpPr>
            <a:spLocks noChangeArrowheads="1"/>
          </p:cNvSpPr>
          <p:nvPr/>
        </p:nvSpPr>
        <p:spPr bwMode="auto">
          <a:xfrm>
            <a:off x="971550" y="3533775"/>
            <a:ext cx="14288" cy="222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45" name="Rectangle 191"/>
          <p:cNvSpPr>
            <a:spLocks noChangeArrowheads="1"/>
          </p:cNvSpPr>
          <p:nvPr/>
        </p:nvSpPr>
        <p:spPr bwMode="auto">
          <a:xfrm>
            <a:off x="971550" y="3533775"/>
            <a:ext cx="14288" cy="22225"/>
          </a:xfrm>
          <a:prstGeom prst="rect">
            <a:avLst/>
          </a:prstGeom>
          <a:solidFill>
            <a:schemeClr val="hlink"/>
          </a:solidFill>
          <a:ln w="0">
            <a:solidFill>
              <a:srgbClr val="000000"/>
            </a:solidFill>
            <a:miter lim="800000"/>
            <a:headEnd/>
            <a:tailEnd/>
          </a:ln>
        </p:spPr>
        <p:txBody>
          <a:bodyPr/>
          <a:lstStyle/>
          <a:p>
            <a:endParaRPr lang="en-US"/>
          </a:p>
        </p:txBody>
      </p:sp>
      <p:sp>
        <p:nvSpPr>
          <p:cNvPr id="15546" name="Rectangle 192"/>
          <p:cNvSpPr>
            <a:spLocks noChangeArrowheads="1"/>
          </p:cNvSpPr>
          <p:nvPr/>
        </p:nvSpPr>
        <p:spPr bwMode="auto">
          <a:xfrm>
            <a:off x="985838" y="3540125"/>
            <a:ext cx="20637"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47" name="Rectangle 193"/>
          <p:cNvSpPr>
            <a:spLocks noChangeArrowheads="1"/>
          </p:cNvSpPr>
          <p:nvPr/>
        </p:nvSpPr>
        <p:spPr bwMode="auto">
          <a:xfrm>
            <a:off x="985838" y="3540125"/>
            <a:ext cx="20637" cy="15875"/>
          </a:xfrm>
          <a:prstGeom prst="rect">
            <a:avLst/>
          </a:prstGeom>
          <a:solidFill>
            <a:schemeClr val="hlink"/>
          </a:solidFill>
          <a:ln w="0">
            <a:solidFill>
              <a:srgbClr val="000000"/>
            </a:solidFill>
            <a:miter lim="800000"/>
            <a:headEnd/>
            <a:tailEnd/>
          </a:ln>
        </p:spPr>
        <p:txBody>
          <a:bodyPr/>
          <a:lstStyle/>
          <a:p>
            <a:endParaRPr lang="en-US"/>
          </a:p>
        </p:txBody>
      </p:sp>
      <p:sp>
        <p:nvSpPr>
          <p:cNvPr id="15548" name="Rectangle 194"/>
          <p:cNvSpPr>
            <a:spLocks noChangeArrowheads="1"/>
          </p:cNvSpPr>
          <p:nvPr/>
        </p:nvSpPr>
        <p:spPr bwMode="auto">
          <a:xfrm>
            <a:off x="1006475" y="3540125"/>
            <a:ext cx="1270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49" name="Rectangle 195"/>
          <p:cNvSpPr>
            <a:spLocks noChangeArrowheads="1"/>
          </p:cNvSpPr>
          <p:nvPr/>
        </p:nvSpPr>
        <p:spPr bwMode="auto">
          <a:xfrm>
            <a:off x="1006475" y="3540125"/>
            <a:ext cx="12700" cy="15875"/>
          </a:xfrm>
          <a:prstGeom prst="rect">
            <a:avLst/>
          </a:prstGeom>
          <a:solidFill>
            <a:schemeClr val="hlink"/>
          </a:solidFill>
          <a:ln w="0">
            <a:solidFill>
              <a:srgbClr val="000000"/>
            </a:solidFill>
            <a:miter lim="800000"/>
            <a:headEnd/>
            <a:tailEnd/>
          </a:ln>
        </p:spPr>
        <p:txBody>
          <a:bodyPr/>
          <a:lstStyle/>
          <a:p>
            <a:endParaRPr lang="en-US"/>
          </a:p>
        </p:txBody>
      </p:sp>
      <p:sp>
        <p:nvSpPr>
          <p:cNvPr id="15550" name="Rectangle 196"/>
          <p:cNvSpPr>
            <a:spLocks noChangeArrowheads="1"/>
          </p:cNvSpPr>
          <p:nvPr/>
        </p:nvSpPr>
        <p:spPr bwMode="auto">
          <a:xfrm>
            <a:off x="1019175" y="3540125"/>
            <a:ext cx="14288"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51" name="Rectangle 197"/>
          <p:cNvSpPr>
            <a:spLocks noChangeArrowheads="1"/>
          </p:cNvSpPr>
          <p:nvPr/>
        </p:nvSpPr>
        <p:spPr bwMode="auto">
          <a:xfrm>
            <a:off x="1019175" y="3540125"/>
            <a:ext cx="14288" cy="15875"/>
          </a:xfrm>
          <a:prstGeom prst="rect">
            <a:avLst/>
          </a:prstGeom>
          <a:solidFill>
            <a:schemeClr val="hlink"/>
          </a:solidFill>
          <a:ln w="0">
            <a:solidFill>
              <a:srgbClr val="000000"/>
            </a:solidFill>
            <a:miter lim="800000"/>
            <a:headEnd/>
            <a:tailEnd/>
          </a:ln>
        </p:spPr>
        <p:txBody>
          <a:bodyPr/>
          <a:lstStyle/>
          <a:p>
            <a:endParaRPr lang="en-US"/>
          </a:p>
        </p:txBody>
      </p:sp>
      <p:sp>
        <p:nvSpPr>
          <p:cNvPr id="15552" name="Rectangle 198"/>
          <p:cNvSpPr>
            <a:spLocks noChangeArrowheads="1"/>
          </p:cNvSpPr>
          <p:nvPr/>
        </p:nvSpPr>
        <p:spPr bwMode="auto">
          <a:xfrm>
            <a:off x="1033463" y="3533775"/>
            <a:ext cx="20637" cy="222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53" name="Rectangle 199"/>
          <p:cNvSpPr>
            <a:spLocks noChangeArrowheads="1"/>
          </p:cNvSpPr>
          <p:nvPr/>
        </p:nvSpPr>
        <p:spPr bwMode="auto">
          <a:xfrm>
            <a:off x="1033463" y="3533775"/>
            <a:ext cx="20637" cy="22225"/>
          </a:xfrm>
          <a:prstGeom prst="rect">
            <a:avLst/>
          </a:prstGeom>
          <a:solidFill>
            <a:schemeClr val="hlink"/>
          </a:solidFill>
          <a:ln w="0">
            <a:solidFill>
              <a:srgbClr val="000000"/>
            </a:solidFill>
            <a:miter lim="800000"/>
            <a:headEnd/>
            <a:tailEnd/>
          </a:ln>
        </p:spPr>
        <p:txBody>
          <a:bodyPr/>
          <a:lstStyle/>
          <a:p>
            <a:endParaRPr lang="en-US"/>
          </a:p>
        </p:txBody>
      </p:sp>
      <p:sp>
        <p:nvSpPr>
          <p:cNvPr id="15554" name="Rectangle 200"/>
          <p:cNvSpPr>
            <a:spLocks noChangeArrowheads="1"/>
          </p:cNvSpPr>
          <p:nvPr/>
        </p:nvSpPr>
        <p:spPr bwMode="auto">
          <a:xfrm>
            <a:off x="1054100"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555" name="Rectangle 201"/>
          <p:cNvSpPr>
            <a:spLocks noChangeArrowheads="1"/>
          </p:cNvSpPr>
          <p:nvPr/>
        </p:nvSpPr>
        <p:spPr bwMode="auto">
          <a:xfrm>
            <a:off x="1066800" y="3533775"/>
            <a:ext cx="20638" cy="222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56" name="Rectangle 202"/>
          <p:cNvSpPr>
            <a:spLocks noChangeArrowheads="1"/>
          </p:cNvSpPr>
          <p:nvPr/>
        </p:nvSpPr>
        <p:spPr bwMode="auto">
          <a:xfrm>
            <a:off x="1066800" y="3533775"/>
            <a:ext cx="20638" cy="22225"/>
          </a:xfrm>
          <a:prstGeom prst="rect">
            <a:avLst/>
          </a:prstGeom>
          <a:solidFill>
            <a:schemeClr val="hlink"/>
          </a:solidFill>
          <a:ln w="0">
            <a:solidFill>
              <a:srgbClr val="000000"/>
            </a:solidFill>
            <a:miter lim="800000"/>
            <a:headEnd/>
            <a:tailEnd/>
          </a:ln>
        </p:spPr>
        <p:txBody>
          <a:bodyPr/>
          <a:lstStyle/>
          <a:p>
            <a:endParaRPr lang="en-US"/>
          </a:p>
        </p:txBody>
      </p:sp>
      <p:sp>
        <p:nvSpPr>
          <p:cNvPr id="15557" name="Rectangle 203"/>
          <p:cNvSpPr>
            <a:spLocks noChangeArrowheads="1"/>
          </p:cNvSpPr>
          <p:nvPr/>
        </p:nvSpPr>
        <p:spPr bwMode="auto">
          <a:xfrm>
            <a:off x="1087438" y="3549650"/>
            <a:ext cx="14287" cy="6350"/>
          </a:xfrm>
          <a:prstGeom prst="rect">
            <a:avLst/>
          </a:prstGeom>
          <a:solidFill>
            <a:schemeClr val="hlink"/>
          </a:solidFill>
          <a:ln w="0">
            <a:solidFill>
              <a:srgbClr val="000000"/>
            </a:solidFill>
            <a:miter lim="800000"/>
            <a:headEnd/>
            <a:tailEnd/>
          </a:ln>
        </p:spPr>
        <p:txBody>
          <a:bodyPr/>
          <a:lstStyle/>
          <a:p>
            <a:endParaRPr lang="en-US"/>
          </a:p>
        </p:txBody>
      </p:sp>
      <p:sp>
        <p:nvSpPr>
          <p:cNvPr id="15558" name="Rectangle 204"/>
          <p:cNvSpPr>
            <a:spLocks noChangeArrowheads="1"/>
          </p:cNvSpPr>
          <p:nvPr/>
        </p:nvSpPr>
        <p:spPr bwMode="auto">
          <a:xfrm>
            <a:off x="1101725" y="3549650"/>
            <a:ext cx="14288" cy="6350"/>
          </a:xfrm>
          <a:prstGeom prst="rect">
            <a:avLst/>
          </a:prstGeom>
          <a:solidFill>
            <a:schemeClr val="hlink"/>
          </a:solidFill>
          <a:ln w="0">
            <a:solidFill>
              <a:srgbClr val="000000"/>
            </a:solidFill>
            <a:miter lim="800000"/>
            <a:headEnd/>
            <a:tailEnd/>
          </a:ln>
        </p:spPr>
        <p:txBody>
          <a:bodyPr/>
          <a:lstStyle/>
          <a:p>
            <a:endParaRPr lang="en-US"/>
          </a:p>
        </p:txBody>
      </p:sp>
      <p:sp>
        <p:nvSpPr>
          <p:cNvPr id="15559" name="Rectangle 205"/>
          <p:cNvSpPr>
            <a:spLocks noChangeArrowheads="1"/>
          </p:cNvSpPr>
          <p:nvPr/>
        </p:nvSpPr>
        <p:spPr bwMode="auto">
          <a:xfrm>
            <a:off x="1116013" y="3556000"/>
            <a:ext cx="19050" cy="1588"/>
          </a:xfrm>
          <a:prstGeom prst="rect">
            <a:avLst/>
          </a:prstGeom>
          <a:solidFill>
            <a:schemeClr val="hlink"/>
          </a:solidFill>
          <a:ln w="0">
            <a:solidFill>
              <a:srgbClr val="000000"/>
            </a:solidFill>
            <a:miter lim="800000"/>
            <a:headEnd/>
            <a:tailEnd/>
          </a:ln>
        </p:spPr>
        <p:txBody>
          <a:bodyPr/>
          <a:lstStyle/>
          <a:p>
            <a:endParaRPr lang="en-US"/>
          </a:p>
        </p:txBody>
      </p:sp>
      <p:sp>
        <p:nvSpPr>
          <p:cNvPr id="15560" name="Rectangle 206"/>
          <p:cNvSpPr>
            <a:spLocks noChangeArrowheads="1"/>
          </p:cNvSpPr>
          <p:nvPr/>
        </p:nvSpPr>
        <p:spPr bwMode="auto">
          <a:xfrm>
            <a:off x="1135063" y="3549650"/>
            <a:ext cx="14287" cy="6350"/>
          </a:xfrm>
          <a:prstGeom prst="rect">
            <a:avLst/>
          </a:prstGeom>
          <a:solidFill>
            <a:schemeClr val="hlink"/>
          </a:solidFill>
          <a:ln w="0">
            <a:solidFill>
              <a:srgbClr val="000000"/>
            </a:solidFill>
            <a:miter lim="800000"/>
            <a:headEnd/>
            <a:tailEnd/>
          </a:ln>
        </p:spPr>
        <p:txBody>
          <a:bodyPr/>
          <a:lstStyle/>
          <a:p>
            <a:endParaRPr lang="en-US"/>
          </a:p>
        </p:txBody>
      </p:sp>
      <p:sp>
        <p:nvSpPr>
          <p:cNvPr id="15561" name="Rectangle 207"/>
          <p:cNvSpPr>
            <a:spLocks noChangeArrowheads="1"/>
          </p:cNvSpPr>
          <p:nvPr/>
        </p:nvSpPr>
        <p:spPr bwMode="auto">
          <a:xfrm>
            <a:off x="1149350" y="3556000"/>
            <a:ext cx="20638" cy="1588"/>
          </a:xfrm>
          <a:prstGeom prst="rect">
            <a:avLst/>
          </a:prstGeom>
          <a:solidFill>
            <a:schemeClr val="hlink"/>
          </a:solidFill>
          <a:ln w="0">
            <a:solidFill>
              <a:srgbClr val="000000"/>
            </a:solidFill>
            <a:miter lim="800000"/>
            <a:headEnd/>
            <a:tailEnd/>
          </a:ln>
        </p:spPr>
        <p:txBody>
          <a:bodyPr/>
          <a:lstStyle/>
          <a:p>
            <a:endParaRPr lang="en-US"/>
          </a:p>
        </p:txBody>
      </p:sp>
      <p:sp>
        <p:nvSpPr>
          <p:cNvPr id="15562" name="Rectangle 208"/>
          <p:cNvSpPr>
            <a:spLocks noChangeArrowheads="1"/>
          </p:cNvSpPr>
          <p:nvPr/>
        </p:nvSpPr>
        <p:spPr bwMode="auto">
          <a:xfrm>
            <a:off x="1169988"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563" name="Rectangle 209"/>
          <p:cNvSpPr>
            <a:spLocks noChangeArrowheads="1"/>
          </p:cNvSpPr>
          <p:nvPr/>
        </p:nvSpPr>
        <p:spPr bwMode="auto">
          <a:xfrm>
            <a:off x="1182688"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564" name="Rectangle 210"/>
          <p:cNvSpPr>
            <a:spLocks noChangeArrowheads="1"/>
          </p:cNvSpPr>
          <p:nvPr/>
        </p:nvSpPr>
        <p:spPr bwMode="auto">
          <a:xfrm>
            <a:off x="1196975" y="3549650"/>
            <a:ext cx="20638" cy="6350"/>
          </a:xfrm>
          <a:prstGeom prst="rect">
            <a:avLst/>
          </a:prstGeom>
          <a:solidFill>
            <a:schemeClr val="hlink"/>
          </a:solidFill>
          <a:ln w="0">
            <a:solidFill>
              <a:srgbClr val="000000"/>
            </a:solidFill>
            <a:miter lim="800000"/>
            <a:headEnd/>
            <a:tailEnd/>
          </a:ln>
        </p:spPr>
        <p:txBody>
          <a:bodyPr/>
          <a:lstStyle/>
          <a:p>
            <a:endParaRPr lang="en-US"/>
          </a:p>
        </p:txBody>
      </p:sp>
      <p:sp>
        <p:nvSpPr>
          <p:cNvPr id="15565" name="Rectangle 211"/>
          <p:cNvSpPr>
            <a:spLocks noChangeArrowheads="1"/>
          </p:cNvSpPr>
          <p:nvPr/>
        </p:nvSpPr>
        <p:spPr bwMode="auto">
          <a:xfrm>
            <a:off x="1217613"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566" name="Rectangle 212"/>
          <p:cNvSpPr>
            <a:spLocks noChangeArrowheads="1"/>
          </p:cNvSpPr>
          <p:nvPr/>
        </p:nvSpPr>
        <p:spPr bwMode="auto">
          <a:xfrm>
            <a:off x="1230313" y="3549650"/>
            <a:ext cx="19050" cy="6350"/>
          </a:xfrm>
          <a:prstGeom prst="rect">
            <a:avLst/>
          </a:prstGeom>
          <a:solidFill>
            <a:schemeClr val="hlink"/>
          </a:solidFill>
          <a:ln w="0">
            <a:solidFill>
              <a:srgbClr val="000000"/>
            </a:solidFill>
            <a:miter lim="800000"/>
            <a:headEnd/>
            <a:tailEnd/>
          </a:ln>
        </p:spPr>
        <p:txBody>
          <a:bodyPr/>
          <a:lstStyle/>
          <a:p>
            <a:endParaRPr lang="en-US"/>
          </a:p>
        </p:txBody>
      </p:sp>
      <p:sp>
        <p:nvSpPr>
          <p:cNvPr id="15567" name="Rectangle 213"/>
          <p:cNvSpPr>
            <a:spLocks noChangeArrowheads="1"/>
          </p:cNvSpPr>
          <p:nvPr/>
        </p:nvSpPr>
        <p:spPr bwMode="auto">
          <a:xfrm>
            <a:off x="1249363" y="3556000"/>
            <a:ext cx="15875" cy="1588"/>
          </a:xfrm>
          <a:prstGeom prst="rect">
            <a:avLst/>
          </a:prstGeom>
          <a:solidFill>
            <a:schemeClr val="hlink"/>
          </a:solidFill>
          <a:ln w="0">
            <a:solidFill>
              <a:srgbClr val="000000"/>
            </a:solidFill>
            <a:miter lim="800000"/>
            <a:headEnd/>
            <a:tailEnd/>
          </a:ln>
        </p:spPr>
        <p:txBody>
          <a:bodyPr/>
          <a:lstStyle/>
          <a:p>
            <a:endParaRPr lang="en-US"/>
          </a:p>
        </p:txBody>
      </p:sp>
      <p:sp>
        <p:nvSpPr>
          <p:cNvPr id="15568" name="Rectangle 214"/>
          <p:cNvSpPr>
            <a:spLocks noChangeArrowheads="1"/>
          </p:cNvSpPr>
          <p:nvPr/>
        </p:nvSpPr>
        <p:spPr bwMode="auto">
          <a:xfrm>
            <a:off x="1265238" y="3549650"/>
            <a:ext cx="19050" cy="6350"/>
          </a:xfrm>
          <a:prstGeom prst="rect">
            <a:avLst/>
          </a:prstGeom>
          <a:solidFill>
            <a:schemeClr val="hlink"/>
          </a:solidFill>
          <a:ln w="0">
            <a:solidFill>
              <a:srgbClr val="000000"/>
            </a:solidFill>
            <a:miter lim="800000"/>
            <a:headEnd/>
            <a:tailEnd/>
          </a:ln>
        </p:spPr>
        <p:txBody>
          <a:bodyPr/>
          <a:lstStyle/>
          <a:p>
            <a:endParaRPr lang="en-US"/>
          </a:p>
        </p:txBody>
      </p:sp>
      <p:sp>
        <p:nvSpPr>
          <p:cNvPr id="15569" name="Rectangle 215"/>
          <p:cNvSpPr>
            <a:spLocks noChangeArrowheads="1"/>
          </p:cNvSpPr>
          <p:nvPr/>
        </p:nvSpPr>
        <p:spPr bwMode="auto">
          <a:xfrm>
            <a:off x="1284288"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570" name="Rectangle 216"/>
          <p:cNvSpPr>
            <a:spLocks noChangeArrowheads="1"/>
          </p:cNvSpPr>
          <p:nvPr/>
        </p:nvSpPr>
        <p:spPr bwMode="auto">
          <a:xfrm>
            <a:off x="1298575"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571" name="Rectangle 217"/>
          <p:cNvSpPr>
            <a:spLocks noChangeArrowheads="1"/>
          </p:cNvSpPr>
          <p:nvPr/>
        </p:nvSpPr>
        <p:spPr bwMode="auto">
          <a:xfrm>
            <a:off x="1312863" y="3549650"/>
            <a:ext cx="20637" cy="6350"/>
          </a:xfrm>
          <a:prstGeom prst="rect">
            <a:avLst/>
          </a:prstGeom>
          <a:solidFill>
            <a:schemeClr val="hlink"/>
          </a:solidFill>
          <a:ln w="0">
            <a:solidFill>
              <a:srgbClr val="000000"/>
            </a:solidFill>
            <a:miter lim="800000"/>
            <a:headEnd/>
            <a:tailEnd/>
          </a:ln>
        </p:spPr>
        <p:txBody>
          <a:bodyPr/>
          <a:lstStyle/>
          <a:p>
            <a:endParaRPr lang="en-US"/>
          </a:p>
        </p:txBody>
      </p:sp>
      <p:sp>
        <p:nvSpPr>
          <p:cNvPr id="15572" name="Rectangle 218"/>
          <p:cNvSpPr>
            <a:spLocks noChangeArrowheads="1"/>
          </p:cNvSpPr>
          <p:nvPr/>
        </p:nvSpPr>
        <p:spPr bwMode="auto">
          <a:xfrm>
            <a:off x="1333500"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573" name="Rectangle 219"/>
          <p:cNvSpPr>
            <a:spLocks noChangeArrowheads="1"/>
          </p:cNvSpPr>
          <p:nvPr/>
        </p:nvSpPr>
        <p:spPr bwMode="auto">
          <a:xfrm>
            <a:off x="1346200" y="3556000"/>
            <a:ext cx="20638" cy="1588"/>
          </a:xfrm>
          <a:prstGeom prst="rect">
            <a:avLst/>
          </a:prstGeom>
          <a:solidFill>
            <a:schemeClr val="hlink"/>
          </a:solidFill>
          <a:ln w="0">
            <a:solidFill>
              <a:srgbClr val="000000"/>
            </a:solidFill>
            <a:miter lim="800000"/>
            <a:headEnd/>
            <a:tailEnd/>
          </a:ln>
        </p:spPr>
        <p:txBody>
          <a:bodyPr/>
          <a:lstStyle/>
          <a:p>
            <a:endParaRPr lang="en-US"/>
          </a:p>
        </p:txBody>
      </p:sp>
      <p:sp>
        <p:nvSpPr>
          <p:cNvPr id="15574" name="Rectangle 220"/>
          <p:cNvSpPr>
            <a:spLocks noChangeArrowheads="1"/>
          </p:cNvSpPr>
          <p:nvPr/>
        </p:nvSpPr>
        <p:spPr bwMode="auto">
          <a:xfrm>
            <a:off x="1366838"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575" name="Rectangle 221"/>
          <p:cNvSpPr>
            <a:spLocks noChangeArrowheads="1"/>
          </p:cNvSpPr>
          <p:nvPr/>
        </p:nvSpPr>
        <p:spPr bwMode="auto">
          <a:xfrm>
            <a:off x="1381125"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576" name="Rectangle 222"/>
          <p:cNvSpPr>
            <a:spLocks noChangeArrowheads="1"/>
          </p:cNvSpPr>
          <p:nvPr/>
        </p:nvSpPr>
        <p:spPr bwMode="auto">
          <a:xfrm>
            <a:off x="1393825" y="3540125"/>
            <a:ext cx="20638"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77" name="Rectangle 223"/>
          <p:cNvSpPr>
            <a:spLocks noChangeArrowheads="1"/>
          </p:cNvSpPr>
          <p:nvPr/>
        </p:nvSpPr>
        <p:spPr bwMode="auto">
          <a:xfrm>
            <a:off x="1393825" y="3540125"/>
            <a:ext cx="20638" cy="15875"/>
          </a:xfrm>
          <a:prstGeom prst="rect">
            <a:avLst/>
          </a:prstGeom>
          <a:solidFill>
            <a:schemeClr val="hlink"/>
          </a:solidFill>
          <a:ln w="0">
            <a:solidFill>
              <a:srgbClr val="000000"/>
            </a:solidFill>
            <a:miter lim="800000"/>
            <a:headEnd/>
            <a:tailEnd/>
          </a:ln>
        </p:spPr>
        <p:txBody>
          <a:bodyPr/>
          <a:lstStyle/>
          <a:p>
            <a:endParaRPr lang="en-US"/>
          </a:p>
        </p:txBody>
      </p:sp>
      <p:sp>
        <p:nvSpPr>
          <p:cNvPr id="15578" name="Rectangle 224"/>
          <p:cNvSpPr>
            <a:spLocks noChangeArrowheads="1"/>
          </p:cNvSpPr>
          <p:nvPr/>
        </p:nvSpPr>
        <p:spPr bwMode="auto">
          <a:xfrm>
            <a:off x="1414463"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579" name="Rectangle 225"/>
          <p:cNvSpPr>
            <a:spLocks noChangeArrowheads="1"/>
          </p:cNvSpPr>
          <p:nvPr/>
        </p:nvSpPr>
        <p:spPr bwMode="auto">
          <a:xfrm>
            <a:off x="1427163" y="3549650"/>
            <a:ext cx="22225" cy="6350"/>
          </a:xfrm>
          <a:prstGeom prst="rect">
            <a:avLst/>
          </a:prstGeom>
          <a:solidFill>
            <a:schemeClr val="hlink"/>
          </a:solidFill>
          <a:ln w="0">
            <a:solidFill>
              <a:srgbClr val="000000"/>
            </a:solidFill>
            <a:miter lim="800000"/>
            <a:headEnd/>
            <a:tailEnd/>
          </a:ln>
        </p:spPr>
        <p:txBody>
          <a:bodyPr/>
          <a:lstStyle/>
          <a:p>
            <a:endParaRPr lang="en-US"/>
          </a:p>
        </p:txBody>
      </p:sp>
      <p:sp>
        <p:nvSpPr>
          <p:cNvPr id="15580" name="Rectangle 226"/>
          <p:cNvSpPr>
            <a:spLocks noChangeArrowheads="1"/>
          </p:cNvSpPr>
          <p:nvPr/>
        </p:nvSpPr>
        <p:spPr bwMode="auto">
          <a:xfrm>
            <a:off x="1449388" y="3549650"/>
            <a:ext cx="11112" cy="6350"/>
          </a:xfrm>
          <a:prstGeom prst="rect">
            <a:avLst/>
          </a:prstGeom>
          <a:solidFill>
            <a:schemeClr val="hlink"/>
          </a:solidFill>
          <a:ln w="0">
            <a:solidFill>
              <a:srgbClr val="000000"/>
            </a:solidFill>
            <a:miter lim="800000"/>
            <a:headEnd/>
            <a:tailEnd/>
          </a:ln>
        </p:spPr>
        <p:txBody>
          <a:bodyPr/>
          <a:lstStyle/>
          <a:p>
            <a:endParaRPr lang="en-US"/>
          </a:p>
        </p:txBody>
      </p:sp>
      <p:sp>
        <p:nvSpPr>
          <p:cNvPr id="15581" name="Rectangle 227"/>
          <p:cNvSpPr>
            <a:spLocks noChangeArrowheads="1"/>
          </p:cNvSpPr>
          <p:nvPr/>
        </p:nvSpPr>
        <p:spPr bwMode="auto">
          <a:xfrm>
            <a:off x="1460500" y="3556000"/>
            <a:ext cx="15875" cy="1588"/>
          </a:xfrm>
          <a:prstGeom prst="rect">
            <a:avLst/>
          </a:prstGeom>
          <a:solidFill>
            <a:schemeClr val="hlink"/>
          </a:solidFill>
          <a:ln w="0">
            <a:solidFill>
              <a:srgbClr val="000000"/>
            </a:solidFill>
            <a:miter lim="800000"/>
            <a:headEnd/>
            <a:tailEnd/>
          </a:ln>
        </p:spPr>
        <p:txBody>
          <a:bodyPr/>
          <a:lstStyle/>
          <a:p>
            <a:endParaRPr lang="en-US"/>
          </a:p>
        </p:txBody>
      </p:sp>
      <p:sp>
        <p:nvSpPr>
          <p:cNvPr id="15582" name="Rectangle 228"/>
          <p:cNvSpPr>
            <a:spLocks noChangeArrowheads="1"/>
          </p:cNvSpPr>
          <p:nvPr/>
        </p:nvSpPr>
        <p:spPr bwMode="auto">
          <a:xfrm>
            <a:off x="1476375" y="3556000"/>
            <a:ext cx="19050" cy="1588"/>
          </a:xfrm>
          <a:prstGeom prst="rect">
            <a:avLst/>
          </a:prstGeom>
          <a:solidFill>
            <a:schemeClr val="hlink"/>
          </a:solidFill>
          <a:ln w="0">
            <a:solidFill>
              <a:srgbClr val="000000"/>
            </a:solidFill>
            <a:miter lim="800000"/>
            <a:headEnd/>
            <a:tailEnd/>
          </a:ln>
        </p:spPr>
        <p:txBody>
          <a:bodyPr/>
          <a:lstStyle/>
          <a:p>
            <a:endParaRPr lang="en-US"/>
          </a:p>
        </p:txBody>
      </p:sp>
      <p:sp>
        <p:nvSpPr>
          <p:cNvPr id="15583" name="Rectangle 229"/>
          <p:cNvSpPr>
            <a:spLocks noChangeArrowheads="1"/>
          </p:cNvSpPr>
          <p:nvPr/>
        </p:nvSpPr>
        <p:spPr bwMode="auto">
          <a:xfrm>
            <a:off x="1495425"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584" name="Rectangle 230"/>
          <p:cNvSpPr>
            <a:spLocks noChangeArrowheads="1"/>
          </p:cNvSpPr>
          <p:nvPr/>
        </p:nvSpPr>
        <p:spPr bwMode="auto">
          <a:xfrm>
            <a:off x="1508125" y="3549650"/>
            <a:ext cx="20638" cy="6350"/>
          </a:xfrm>
          <a:prstGeom prst="rect">
            <a:avLst/>
          </a:prstGeom>
          <a:solidFill>
            <a:schemeClr val="hlink"/>
          </a:solidFill>
          <a:ln w="0">
            <a:solidFill>
              <a:srgbClr val="000000"/>
            </a:solidFill>
            <a:miter lim="800000"/>
            <a:headEnd/>
            <a:tailEnd/>
          </a:ln>
        </p:spPr>
        <p:txBody>
          <a:bodyPr/>
          <a:lstStyle/>
          <a:p>
            <a:endParaRPr lang="en-US"/>
          </a:p>
        </p:txBody>
      </p:sp>
      <p:sp>
        <p:nvSpPr>
          <p:cNvPr id="15585" name="Rectangle 231"/>
          <p:cNvSpPr>
            <a:spLocks noChangeArrowheads="1"/>
          </p:cNvSpPr>
          <p:nvPr/>
        </p:nvSpPr>
        <p:spPr bwMode="auto">
          <a:xfrm>
            <a:off x="1528763"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586" name="Rectangle 232"/>
          <p:cNvSpPr>
            <a:spLocks noChangeArrowheads="1"/>
          </p:cNvSpPr>
          <p:nvPr/>
        </p:nvSpPr>
        <p:spPr bwMode="auto">
          <a:xfrm>
            <a:off x="1543050" y="3556000"/>
            <a:ext cx="20638" cy="1588"/>
          </a:xfrm>
          <a:prstGeom prst="rect">
            <a:avLst/>
          </a:prstGeom>
          <a:solidFill>
            <a:schemeClr val="hlink"/>
          </a:solidFill>
          <a:ln w="0">
            <a:solidFill>
              <a:srgbClr val="000000"/>
            </a:solidFill>
            <a:miter lim="800000"/>
            <a:headEnd/>
            <a:tailEnd/>
          </a:ln>
        </p:spPr>
        <p:txBody>
          <a:bodyPr/>
          <a:lstStyle/>
          <a:p>
            <a:endParaRPr lang="en-US"/>
          </a:p>
        </p:txBody>
      </p:sp>
      <p:sp>
        <p:nvSpPr>
          <p:cNvPr id="15587" name="Rectangle 233"/>
          <p:cNvSpPr>
            <a:spLocks noChangeArrowheads="1"/>
          </p:cNvSpPr>
          <p:nvPr/>
        </p:nvSpPr>
        <p:spPr bwMode="auto">
          <a:xfrm>
            <a:off x="1563688"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588" name="Rectangle 234"/>
          <p:cNvSpPr>
            <a:spLocks noChangeArrowheads="1"/>
          </p:cNvSpPr>
          <p:nvPr/>
        </p:nvSpPr>
        <p:spPr bwMode="auto">
          <a:xfrm>
            <a:off x="1576388" y="3556000"/>
            <a:ext cx="15875" cy="1588"/>
          </a:xfrm>
          <a:prstGeom prst="rect">
            <a:avLst/>
          </a:prstGeom>
          <a:solidFill>
            <a:schemeClr val="hlink"/>
          </a:solidFill>
          <a:ln w="0">
            <a:solidFill>
              <a:srgbClr val="000000"/>
            </a:solidFill>
            <a:miter lim="800000"/>
            <a:headEnd/>
            <a:tailEnd/>
          </a:ln>
        </p:spPr>
        <p:txBody>
          <a:bodyPr/>
          <a:lstStyle/>
          <a:p>
            <a:endParaRPr lang="en-US"/>
          </a:p>
        </p:txBody>
      </p:sp>
      <p:sp>
        <p:nvSpPr>
          <p:cNvPr id="15589" name="Rectangle 235"/>
          <p:cNvSpPr>
            <a:spLocks noChangeArrowheads="1"/>
          </p:cNvSpPr>
          <p:nvPr/>
        </p:nvSpPr>
        <p:spPr bwMode="auto">
          <a:xfrm>
            <a:off x="1592263" y="3549650"/>
            <a:ext cx="19050" cy="6350"/>
          </a:xfrm>
          <a:prstGeom prst="rect">
            <a:avLst/>
          </a:prstGeom>
          <a:solidFill>
            <a:schemeClr val="hlink"/>
          </a:solidFill>
          <a:ln w="0">
            <a:solidFill>
              <a:srgbClr val="000000"/>
            </a:solidFill>
            <a:miter lim="800000"/>
            <a:headEnd/>
            <a:tailEnd/>
          </a:ln>
        </p:spPr>
        <p:txBody>
          <a:bodyPr/>
          <a:lstStyle/>
          <a:p>
            <a:endParaRPr lang="en-US"/>
          </a:p>
        </p:txBody>
      </p:sp>
      <p:sp>
        <p:nvSpPr>
          <p:cNvPr id="15590" name="Rectangle 236"/>
          <p:cNvSpPr>
            <a:spLocks noChangeArrowheads="1"/>
          </p:cNvSpPr>
          <p:nvPr/>
        </p:nvSpPr>
        <p:spPr bwMode="auto">
          <a:xfrm>
            <a:off x="1611313"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591" name="Rectangle 237"/>
          <p:cNvSpPr>
            <a:spLocks noChangeArrowheads="1"/>
          </p:cNvSpPr>
          <p:nvPr/>
        </p:nvSpPr>
        <p:spPr bwMode="auto">
          <a:xfrm>
            <a:off x="1625600" y="3556000"/>
            <a:ext cx="19050" cy="1588"/>
          </a:xfrm>
          <a:prstGeom prst="rect">
            <a:avLst/>
          </a:prstGeom>
          <a:solidFill>
            <a:schemeClr val="hlink"/>
          </a:solidFill>
          <a:ln w="0">
            <a:solidFill>
              <a:srgbClr val="000000"/>
            </a:solidFill>
            <a:miter lim="800000"/>
            <a:headEnd/>
            <a:tailEnd/>
          </a:ln>
        </p:spPr>
        <p:txBody>
          <a:bodyPr/>
          <a:lstStyle/>
          <a:p>
            <a:endParaRPr lang="en-US"/>
          </a:p>
        </p:txBody>
      </p:sp>
      <p:sp>
        <p:nvSpPr>
          <p:cNvPr id="15592" name="Rectangle 238"/>
          <p:cNvSpPr>
            <a:spLocks noChangeArrowheads="1"/>
          </p:cNvSpPr>
          <p:nvPr/>
        </p:nvSpPr>
        <p:spPr bwMode="auto">
          <a:xfrm>
            <a:off x="1644650"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593" name="Rectangle 239"/>
          <p:cNvSpPr>
            <a:spLocks noChangeArrowheads="1"/>
          </p:cNvSpPr>
          <p:nvPr/>
        </p:nvSpPr>
        <p:spPr bwMode="auto">
          <a:xfrm>
            <a:off x="1658938"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594" name="Rectangle 240"/>
          <p:cNvSpPr>
            <a:spLocks noChangeArrowheads="1"/>
          </p:cNvSpPr>
          <p:nvPr/>
        </p:nvSpPr>
        <p:spPr bwMode="auto">
          <a:xfrm>
            <a:off x="1673225" y="3549650"/>
            <a:ext cx="19050" cy="6350"/>
          </a:xfrm>
          <a:prstGeom prst="rect">
            <a:avLst/>
          </a:prstGeom>
          <a:solidFill>
            <a:schemeClr val="hlink"/>
          </a:solidFill>
          <a:ln w="0">
            <a:solidFill>
              <a:srgbClr val="000000"/>
            </a:solidFill>
            <a:miter lim="800000"/>
            <a:headEnd/>
            <a:tailEnd/>
          </a:ln>
        </p:spPr>
        <p:txBody>
          <a:bodyPr/>
          <a:lstStyle/>
          <a:p>
            <a:endParaRPr lang="en-US"/>
          </a:p>
        </p:txBody>
      </p:sp>
      <p:sp>
        <p:nvSpPr>
          <p:cNvPr id="15595" name="Rectangle 241"/>
          <p:cNvSpPr>
            <a:spLocks noChangeArrowheads="1"/>
          </p:cNvSpPr>
          <p:nvPr/>
        </p:nvSpPr>
        <p:spPr bwMode="auto">
          <a:xfrm>
            <a:off x="1692275" y="3549650"/>
            <a:ext cx="15875" cy="6350"/>
          </a:xfrm>
          <a:prstGeom prst="rect">
            <a:avLst/>
          </a:prstGeom>
          <a:solidFill>
            <a:schemeClr val="hlink"/>
          </a:solidFill>
          <a:ln w="0">
            <a:solidFill>
              <a:srgbClr val="000000"/>
            </a:solidFill>
            <a:miter lim="800000"/>
            <a:headEnd/>
            <a:tailEnd/>
          </a:ln>
        </p:spPr>
        <p:txBody>
          <a:bodyPr/>
          <a:lstStyle/>
          <a:p>
            <a:endParaRPr lang="en-US"/>
          </a:p>
        </p:txBody>
      </p:sp>
      <p:sp>
        <p:nvSpPr>
          <p:cNvPr id="15596" name="Rectangle 242"/>
          <p:cNvSpPr>
            <a:spLocks noChangeArrowheads="1"/>
          </p:cNvSpPr>
          <p:nvPr/>
        </p:nvSpPr>
        <p:spPr bwMode="auto">
          <a:xfrm>
            <a:off x="1708150" y="3556000"/>
            <a:ext cx="19050" cy="1588"/>
          </a:xfrm>
          <a:prstGeom prst="rect">
            <a:avLst/>
          </a:prstGeom>
          <a:solidFill>
            <a:schemeClr val="hlink"/>
          </a:solidFill>
          <a:ln w="0">
            <a:solidFill>
              <a:srgbClr val="000000"/>
            </a:solidFill>
            <a:miter lim="800000"/>
            <a:headEnd/>
            <a:tailEnd/>
          </a:ln>
        </p:spPr>
        <p:txBody>
          <a:bodyPr/>
          <a:lstStyle/>
          <a:p>
            <a:endParaRPr lang="en-US"/>
          </a:p>
        </p:txBody>
      </p:sp>
      <p:sp>
        <p:nvSpPr>
          <p:cNvPr id="15597" name="Rectangle 243"/>
          <p:cNvSpPr>
            <a:spLocks noChangeArrowheads="1"/>
          </p:cNvSpPr>
          <p:nvPr/>
        </p:nvSpPr>
        <p:spPr bwMode="auto">
          <a:xfrm>
            <a:off x="1727200"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598" name="Rectangle 244"/>
          <p:cNvSpPr>
            <a:spLocks noChangeArrowheads="1"/>
          </p:cNvSpPr>
          <p:nvPr/>
        </p:nvSpPr>
        <p:spPr bwMode="auto">
          <a:xfrm>
            <a:off x="1739900"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599" name="Rectangle 245"/>
          <p:cNvSpPr>
            <a:spLocks noChangeArrowheads="1"/>
          </p:cNvSpPr>
          <p:nvPr/>
        </p:nvSpPr>
        <p:spPr bwMode="auto">
          <a:xfrm>
            <a:off x="1754188" y="3540125"/>
            <a:ext cx="20637"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00" name="Rectangle 246"/>
          <p:cNvSpPr>
            <a:spLocks noChangeArrowheads="1"/>
          </p:cNvSpPr>
          <p:nvPr/>
        </p:nvSpPr>
        <p:spPr bwMode="auto">
          <a:xfrm>
            <a:off x="1754188" y="3540125"/>
            <a:ext cx="20637" cy="15875"/>
          </a:xfrm>
          <a:prstGeom prst="rect">
            <a:avLst/>
          </a:prstGeom>
          <a:solidFill>
            <a:schemeClr val="hlink"/>
          </a:solidFill>
          <a:ln w="0">
            <a:solidFill>
              <a:srgbClr val="000000"/>
            </a:solidFill>
            <a:miter lim="800000"/>
            <a:headEnd/>
            <a:tailEnd/>
          </a:ln>
        </p:spPr>
        <p:txBody>
          <a:bodyPr/>
          <a:lstStyle/>
          <a:p>
            <a:endParaRPr lang="en-US"/>
          </a:p>
        </p:txBody>
      </p:sp>
      <p:sp>
        <p:nvSpPr>
          <p:cNvPr id="15601" name="Rectangle 247"/>
          <p:cNvSpPr>
            <a:spLocks noChangeArrowheads="1"/>
          </p:cNvSpPr>
          <p:nvPr/>
        </p:nvSpPr>
        <p:spPr bwMode="auto">
          <a:xfrm>
            <a:off x="1774825"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602" name="Rectangle 248"/>
          <p:cNvSpPr>
            <a:spLocks noChangeArrowheads="1"/>
          </p:cNvSpPr>
          <p:nvPr/>
        </p:nvSpPr>
        <p:spPr bwMode="auto">
          <a:xfrm>
            <a:off x="1787525" y="3549650"/>
            <a:ext cx="20638" cy="6350"/>
          </a:xfrm>
          <a:prstGeom prst="rect">
            <a:avLst/>
          </a:prstGeom>
          <a:solidFill>
            <a:schemeClr val="hlink"/>
          </a:solidFill>
          <a:ln w="0">
            <a:solidFill>
              <a:srgbClr val="000000"/>
            </a:solidFill>
            <a:miter lim="800000"/>
            <a:headEnd/>
            <a:tailEnd/>
          </a:ln>
        </p:spPr>
        <p:txBody>
          <a:bodyPr/>
          <a:lstStyle/>
          <a:p>
            <a:endParaRPr lang="en-US"/>
          </a:p>
        </p:txBody>
      </p:sp>
      <p:sp>
        <p:nvSpPr>
          <p:cNvPr id="15603" name="Rectangle 249"/>
          <p:cNvSpPr>
            <a:spLocks noChangeArrowheads="1"/>
          </p:cNvSpPr>
          <p:nvPr/>
        </p:nvSpPr>
        <p:spPr bwMode="auto">
          <a:xfrm>
            <a:off x="1808163"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604" name="Rectangle 250"/>
          <p:cNvSpPr>
            <a:spLocks noChangeArrowheads="1"/>
          </p:cNvSpPr>
          <p:nvPr/>
        </p:nvSpPr>
        <p:spPr bwMode="auto">
          <a:xfrm>
            <a:off x="1822450" y="3540125"/>
            <a:ext cx="1905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05" name="Rectangle 251"/>
          <p:cNvSpPr>
            <a:spLocks noChangeArrowheads="1"/>
          </p:cNvSpPr>
          <p:nvPr/>
        </p:nvSpPr>
        <p:spPr bwMode="auto">
          <a:xfrm>
            <a:off x="1822450" y="3540125"/>
            <a:ext cx="19050" cy="15875"/>
          </a:xfrm>
          <a:prstGeom prst="rect">
            <a:avLst/>
          </a:prstGeom>
          <a:solidFill>
            <a:schemeClr val="hlink"/>
          </a:solidFill>
          <a:ln w="0">
            <a:solidFill>
              <a:srgbClr val="000000"/>
            </a:solidFill>
            <a:miter lim="800000"/>
            <a:headEnd/>
            <a:tailEnd/>
          </a:ln>
        </p:spPr>
        <p:txBody>
          <a:bodyPr/>
          <a:lstStyle/>
          <a:p>
            <a:endParaRPr lang="en-US"/>
          </a:p>
        </p:txBody>
      </p:sp>
      <p:sp>
        <p:nvSpPr>
          <p:cNvPr id="15606" name="Rectangle 252"/>
          <p:cNvSpPr>
            <a:spLocks noChangeArrowheads="1"/>
          </p:cNvSpPr>
          <p:nvPr/>
        </p:nvSpPr>
        <p:spPr bwMode="auto">
          <a:xfrm>
            <a:off x="1841500" y="3549650"/>
            <a:ext cx="14288" cy="6350"/>
          </a:xfrm>
          <a:prstGeom prst="rect">
            <a:avLst/>
          </a:prstGeom>
          <a:solidFill>
            <a:schemeClr val="hlink"/>
          </a:solidFill>
          <a:ln w="0">
            <a:solidFill>
              <a:srgbClr val="000000"/>
            </a:solidFill>
            <a:miter lim="800000"/>
            <a:headEnd/>
            <a:tailEnd/>
          </a:ln>
        </p:spPr>
        <p:txBody>
          <a:bodyPr/>
          <a:lstStyle/>
          <a:p>
            <a:endParaRPr lang="en-US"/>
          </a:p>
        </p:txBody>
      </p:sp>
      <p:sp>
        <p:nvSpPr>
          <p:cNvPr id="15607" name="Rectangle 253"/>
          <p:cNvSpPr>
            <a:spLocks noChangeArrowheads="1"/>
          </p:cNvSpPr>
          <p:nvPr/>
        </p:nvSpPr>
        <p:spPr bwMode="auto">
          <a:xfrm>
            <a:off x="1855788" y="3549650"/>
            <a:ext cx="14287" cy="6350"/>
          </a:xfrm>
          <a:prstGeom prst="rect">
            <a:avLst/>
          </a:prstGeom>
          <a:solidFill>
            <a:schemeClr val="hlink"/>
          </a:solidFill>
          <a:ln w="0">
            <a:solidFill>
              <a:srgbClr val="000000"/>
            </a:solidFill>
            <a:miter lim="800000"/>
            <a:headEnd/>
            <a:tailEnd/>
          </a:ln>
        </p:spPr>
        <p:txBody>
          <a:bodyPr/>
          <a:lstStyle/>
          <a:p>
            <a:endParaRPr lang="en-US"/>
          </a:p>
        </p:txBody>
      </p:sp>
      <p:sp>
        <p:nvSpPr>
          <p:cNvPr id="15608" name="Rectangle 254"/>
          <p:cNvSpPr>
            <a:spLocks noChangeArrowheads="1"/>
          </p:cNvSpPr>
          <p:nvPr/>
        </p:nvSpPr>
        <p:spPr bwMode="auto">
          <a:xfrm>
            <a:off x="1870075" y="3556000"/>
            <a:ext cx="20638" cy="1588"/>
          </a:xfrm>
          <a:prstGeom prst="rect">
            <a:avLst/>
          </a:prstGeom>
          <a:solidFill>
            <a:schemeClr val="hlink"/>
          </a:solidFill>
          <a:ln w="0">
            <a:solidFill>
              <a:srgbClr val="000000"/>
            </a:solidFill>
            <a:miter lim="800000"/>
            <a:headEnd/>
            <a:tailEnd/>
          </a:ln>
        </p:spPr>
        <p:txBody>
          <a:bodyPr/>
          <a:lstStyle/>
          <a:p>
            <a:endParaRPr lang="en-US"/>
          </a:p>
        </p:txBody>
      </p:sp>
      <p:sp>
        <p:nvSpPr>
          <p:cNvPr id="15609" name="Rectangle 255"/>
          <p:cNvSpPr>
            <a:spLocks noChangeArrowheads="1"/>
          </p:cNvSpPr>
          <p:nvPr/>
        </p:nvSpPr>
        <p:spPr bwMode="auto">
          <a:xfrm>
            <a:off x="1890713"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610" name="Rectangle 256"/>
          <p:cNvSpPr>
            <a:spLocks noChangeArrowheads="1"/>
          </p:cNvSpPr>
          <p:nvPr/>
        </p:nvSpPr>
        <p:spPr bwMode="auto">
          <a:xfrm>
            <a:off x="1903413" y="3556000"/>
            <a:ext cx="20637" cy="1588"/>
          </a:xfrm>
          <a:prstGeom prst="rect">
            <a:avLst/>
          </a:prstGeom>
          <a:solidFill>
            <a:schemeClr val="hlink"/>
          </a:solidFill>
          <a:ln w="0">
            <a:solidFill>
              <a:srgbClr val="000000"/>
            </a:solidFill>
            <a:miter lim="800000"/>
            <a:headEnd/>
            <a:tailEnd/>
          </a:ln>
        </p:spPr>
        <p:txBody>
          <a:bodyPr/>
          <a:lstStyle/>
          <a:p>
            <a:endParaRPr lang="en-US"/>
          </a:p>
        </p:txBody>
      </p:sp>
      <p:sp>
        <p:nvSpPr>
          <p:cNvPr id="15611" name="Rectangle 257"/>
          <p:cNvSpPr>
            <a:spLocks noChangeArrowheads="1"/>
          </p:cNvSpPr>
          <p:nvPr/>
        </p:nvSpPr>
        <p:spPr bwMode="auto">
          <a:xfrm>
            <a:off x="1924050" y="3549650"/>
            <a:ext cx="14288" cy="6350"/>
          </a:xfrm>
          <a:prstGeom prst="rect">
            <a:avLst/>
          </a:prstGeom>
          <a:solidFill>
            <a:schemeClr val="hlink"/>
          </a:solidFill>
          <a:ln w="0">
            <a:solidFill>
              <a:srgbClr val="000000"/>
            </a:solidFill>
            <a:miter lim="800000"/>
            <a:headEnd/>
            <a:tailEnd/>
          </a:ln>
        </p:spPr>
        <p:txBody>
          <a:bodyPr/>
          <a:lstStyle/>
          <a:p>
            <a:endParaRPr lang="en-US"/>
          </a:p>
        </p:txBody>
      </p:sp>
      <p:sp>
        <p:nvSpPr>
          <p:cNvPr id="15612" name="Rectangle 258"/>
          <p:cNvSpPr>
            <a:spLocks noChangeArrowheads="1"/>
          </p:cNvSpPr>
          <p:nvPr/>
        </p:nvSpPr>
        <p:spPr bwMode="auto">
          <a:xfrm>
            <a:off x="1938338"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613" name="Rectangle 259"/>
          <p:cNvSpPr>
            <a:spLocks noChangeArrowheads="1"/>
          </p:cNvSpPr>
          <p:nvPr/>
        </p:nvSpPr>
        <p:spPr bwMode="auto">
          <a:xfrm>
            <a:off x="1951038" y="3540125"/>
            <a:ext cx="20637"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14" name="Rectangle 260"/>
          <p:cNvSpPr>
            <a:spLocks noChangeArrowheads="1"/>
          </p:cNvSpPr>
          <p:nvPr/>
        </p:nvSpPr>
        <p:spPr bwMode="auto">
          <a:xfrm>
            <a:off x="1951038" y="3540125"/>
            <a:ext cx="20637" cy="15875"/>
          </a:xfrm>
          <a:prstGeom prst="rect">
            <a:avLst/>
          </a:prstGeom>
          <a:solidFill>
            <a:schemeClr val="hlink"/>
          </a:solidFill>
          <a:ln w="0">
            <a:solidFill>
              <a:srgbClr val="000000"/>
            </a:solidFill>
            <a:miter lim="800000"/>
            <a:headEnd/>
            <a:tailEnd/>
          </a:ln>
        </p:spPr>
        <p:txBody>
          <a:bodyPr/>
          <a:lstStyle/>
          <a:p>
            <a:endParaRPr lang="en-US"/>
          </a:p>
        </p:txBody>
      </p:sp>
      <p:sp>
        <p:nvSpPr>
          <p:cNvPr id="15615" name="Rectangle 261"/>
          <p:cNvSpPr>
            <a:spLocks noChangeArrowheads="1"/>
          </p:cNvSpPr>
          <p:nvPr/>
        </p:nvSpPr>
        <p:spPr bwMode="auto">
          <a:xfrm>
            <a:off x="1971675"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616" name="Rectangle 262"/>
          <p:cNvSpPr>
            <a:spLocks noChangeArrowheads="1"/>
          </p:cNvSpPr>
          <p:nvPr/>
        </p:nvSpPr>
        <p:spPr bwMode="auto">
          <a:xfrm>
            <a:off x="1984375" y="3549650"/>
            <a:ext cx="22225" cy="6350"/>
          </a:xfrm>
          <a:prstGeom prst="rect">
            <a:avLst/>
          </a:prstGeom>
          <a:solidFill>
            <a:schemeClr val="hlink"/>
          </a:solidFill>
          <a:ln w="0">
            <a:solidFill>
              <a:srgbClr val="000000"/>
            </a:solidFill>
            <a:miter lim="800000"/>
            <a:headEnd/>
            <a:tailEnd/>
          </a:ln>
        </p:spPr>
        <p:txBody>
          <a:bodyPr/>
          <a:lstStyle/>
          <a:p>
            <a:endParaRPr lang="en-US"/>
          </a:p>
        </p:txBody>
      </p:sp>
      <p:sp>
        <p:nvSpPr>
          <p:cNvPr id="15617" name="Rectangle 263"/>
          <p:cNvSpPr>
            <a:spLocks noChangeArrowheads="1"/>
          </p:cNvSpPr>
          <p:nvPr/>
        </p:nvSpPr>
        <p:spPr bwMode="auto">
          <a:xfrm>
            <a:off x="2006600" y="3540125"/>
            <a:ext cx="1270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18" name="Rectangle 264"/>
          <p:cNvSpPr>
            <a:spLocks noChangeArrowheads="1"/>
          </p:cNvSpPr>
          <p:nvPr/>
        </p:nvSpPr>
        <p:spPr bwMode="auto">
          <a:xfrm>
            <a:off x="2006600" y="3540125"/>
            <a:ext cx="12700" cy="15875"/>
          </a:xfrm>
          <a:prstGeom prst="rect">
            <a:avLst/>
          </a:prstGeom>
          <a:solidFill>
            <a:schemeClr val="hlink"/>
          </a:solidFill>
          <a:ln w="0">
            <a:solidFill>
              <a:srgbClr val="000000"/>
            </a:solidFill>
            <a:miter lim="800000"/>
            <a:headEnd/>
            <a:tailEnd/>
          </a:ln>
        </p:spPr>
        <p:txBody>
          <a:bodyPr/>
          <a:lstStyle/>
          <a:p>
            <a:endParaRPr lang="en-US"/>
          </a:p>
        </p:txBody>
      </p:sp>
      <p:sp>
        <p:nvSpPr>
          <p:cNvPr id="15619" name="Rectangle 265"/>
          <p:cNvSpPr>
            <a:spLocks noChangeArrowheads="1"/>
          </p:cNvSpPr>
          <p:nvPr/>
        </p:nvSpPr>
        <p:spPr bwMode="auto">
          <a:xfrm>
            <a:off x="2019300" y="3540125"/>
            <a:ext cx="14288"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20" name="Rectangle 266"/>
          <p:cNvSpPr>
            <a:spLocks noChangeArrowheads="1"/>
          </p:cNvSpPr>
          <p:nvPr/>
        </p:nvSpPr>
        <p:spPr bwMode="auto">
          <a:xfrm>
            <a:off x="2019300" y="3540125"/>
            <a:ext cx="14288" cy="15875"/>
          </a:xfrm>
          <a:prstGeom prst="rect">
            <a:avLst/>
          </a:prstGeom>
          <a:solidFill>
            <a:schemeClr val="hlink"/>
          </a:solidFill>
          <a:ln w="0">
            <a:solidFill>
              <a:srgbClr val="000000"/>
            </a:solidFill>
            <a:miter lim="800000"/>
            <a:headEnd/>
            <a:tailEnd/>
          </a:ln>
        </p:spPr>
        <p:txBody>
          <a:bodyPr/>
          <a:lstStyle/>
          <a:p>
            <a:endParaRPr lang="en-US"/>
          </a:p>
        </p:txBody>
      </p:sp>
      <p:sp>
        <p:nvSpPr>
          <p:cNvPr id="15621" name="Rectangle 267"/>
          <p:cNvSpPr>
            <a:spLocks noChangeArrowheads="1"/>
          </p:cNvSpPr>
          <p:nvPr/>
        </p:nvSpPr>
        <p:spPr bwMode="auto">
          <a:xfrm>
            <a:off x="2033588" y="3556000"/>
            <a:ext cx="19050" cy="1588"/>
          </a:xfrm>
          <a:prstGeom prst="rect">
            <a:avLst/>
          </a:prstGeom>
          <a:solidFill>
            <a:schemeClr val="hlink"/>
          </a:solidFill>
          <a:ln w="0">
            <a:solidFill>
              <a:srgbClr val="000000"/>
            </a:solidFill>
            <a:miter lim="800000"/>
            <a:headEnd/>
            <a:tailEnd/>
          </a:ln>
        </p:spPr>
        <p:txBody>
          <a:bodyPr/>
          <a:lstStyle/>
          <a:p>
            <a:endParaRPr lang="en-US"/>
          </a:p>
        </p:txBody>
      </p:sp>
      <p:sp>
        <p:nvSpPr>
          <p:cNvPr id="15622" name="Rectangle 268"/>
          <p:cNvSpPr>
            <a:spLocks noChangeArrowheads="1"/>
          </p:cNvSpPr>
          <p:nvPr/>
        </p:nvSpPr>
        <p:spPr bwMode="auto">
          <a:xfrm>
            <a:off x="2052638"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623" name="Rectangle 269"/>
          <p:cNvSpPr>
            <a:spLocks noChangeArrowheads="1"/>
          </p:cNvSpPr>
          <p:nvPr/>
        </p:nvSpPr>
        <p:spPr bwMode="auto">
          <a:xfrm>
            <a:off x="2066925" y="3556000"/>
            <a:ext cx="20638" cy="1588"/>
          </a:xfrm>
          <a:prstGeom prst="rect">
            <a:avLst/>
          </a:prstGeom>
          <a:solidFill>
            <a:schemeClr val="hlink"/>
          </a:solidFill>
          <a:ln w="0">
            <a:solidFill>
              <a:srgbClr val="000000"/>
            </a:solidFill>
            <a:miter lim="800000"/>
            <a:headEnd/>
            <a:tailEnd/>
          </a:ln>
        </p:spPr>
        <p:txBody>
          <a:bodyPr/>
          <a:lstStyle/>
          <a:p>
            <a:endParaRPr lang="en-US"/>
          </a:p>
        </p:txBody>
      </p:sp>
      <p:sp>
        <p:nvSpPr>
          <p:cNvPr id="15624" name="Rectangle 270"/>
          <p:cNvSpPr>
            <a:spLocks noChangeArrowheads="1"/>
          </p:cNvSpPr>
          <p:nvPr/>
        </p:nvSpPr>
        <p:spPr bwMode="auto">
          <a:xfrm>
            <a:off x="2087563"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625" name="Rectangle 271"/>
          <p:cNvSpPr>
            <a:spLocks noChangeArrowheads="1"/>
          </p:cNvSpPr>
          <p:nvPr/>
        </p:nvSpPr>
        <p:spPr bwMode="auto">
          <a:xfrm>
            <a:off x="2100263" y="3540125"/>
            <a:ext cx="20637"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26" name="Rectangle 272"/>
          <p:cNvSpPr>
            <a:spLocks noChangeArrowheads="1"/>
          </p:cNvSpPr>
          <p:nvPr/>
        </p:nvSpPr>
        <p:spPr bwMode="auto">
          <a:xfrm>
            <a:off x="2100263" y="3540125"/>
            <a:ext cx="20637" cy="15875"/>
          </a:xfrm>
          <a:prstGeom prst="rect">
            <a:avLst/>
          </a:prstGeom>
          <a:solidFill>
            <a:schemeClr val="hlink"/>
          </a:solidFill>
          <a:ln w="0">
            <a:solidFill>
              <a:srgbClr val="000000"/>
            </a:solidFill>
            <a:miter lim="800000"/>
            <a:headEnd/>
            <a:tailEnd/>
          </a:ln>
        </p:spPr>
        <p:txBody>
          <a:bodyPr/>
          <a:lstStyle/>
          <a:p>
            <a:endParaRPr lang="en-US"/>
          </a:p>
        </p:txBody>
      </p:sp>
      <p:sp>
        <p:nvSpPr>
          <p:cNvPr id="15627" name="Rectangle 273"/>
          <p:cNvSpPr>
            <a:spLocks noChangeArrowheads="1"/>
          </p:cNvSpPr>
          <p:nvPr/>
        </p:nvSpPr>
        <p:spPr bwMode="auto">
          <a:xfrm>
            <a:off x="2120900" y="3540125"/>
            <a:ext cx="14288"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28" name="Rectangle 274"/>
          <p:cNvSpPr>
            <a:spLocks noChangeArrowheads="1"/>
          </p:cNvSpPr>
          <p:nvPr/>
        </p:nvSpPr>
        <p:spPr bwMode="auto">
          <a:xfrm>
            <a:off x="2120900" y="3540125"/>
            <a:ext cx="14288" cy="15875"/>
          </a:xfrm>
          <a:prstGeom prst="rect">
            <a:avLst/>
          </a:prstGeom>
          <a:solidFill>
            <a:schemeClr val="hlink"/>
          </a:solidFill>
          <a:ln w="0">
            <a:solidFill>
              <a:srgbClr val="000000"/>
            </a:solidFill>
            <a:miter lim="800000"/>
            <a:headEnd/>
            <a:tailEnd/>
          </a:ln>
        </p:spPr>
        <p:txBody>
          <a:bodyPr/>
          <a:lstStyle/>
          <a:p>
            <a:endParaRPr lang="en-US"/>
          </a:p>
        </p:txBody>
      </p:sp>
      <p:sp>
        <p:nvSpPr>
          <p:cNvPr id="15629" name="Rectangle 275"/>
          <p:cNvSpPr>
            <a:spLocks noChangeArrowheads="1"/>
          </p:cNvSpPr>
          <p:nvPr/>
        </p:nvSpPr>
        <p:spPr bwMode="auto">
          <a:xfrm>
            <a:off x="2135188" y="3549650"/>
            <a:ext cx="14287" cy="6350"/>
          </a:xfrm>
          <a:prstGeom prst="rect">
            <a:avLst/>
          </a:prstGeom>
          <a:solidFill>
            <a:schemeClr val="hlink"/>
          </a:solidFill>
          <a:ln w="0">
            <a:solidFill>
              <a:srgbClr val="000000"/>
            </a:solidFill>
            <a:miter lim="800000"/>
            <a:headEnd/>
            <a:tailEnd/>
          </a:ln>
        </p:spPr>
        <p:txBody>
          <a:bodyPr/>
          <a:lstStyle/>
          <a:p>
            <a:endParaRPr lang="en-US"/>
          </a:p>
        </p:txBody>
      </p:sp>
      <p:sp>
        <p:nvSpPr>
          <p:cNvPr id="15630" name="Rectangle 276"/>
          <p:cNvSpPr>
            <a:spLocks noChangeArrowheads="1"/>
          </p:cNvSpPr>
          <p:nvPr/>
        </p:nvSpPr>
        <p:spPr bwMode="auto">
          <a:xfrm>
            <a:off x="2149475" y="3540125"/>
            <a:ext cx="1905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31" name="Rectangle 277"/>
          <p:cNvSpPr>
            <a:spLocks noChangeArrowheads="1"/>
          </p:cNvSpPr>
          <p:nvPr/>
        </p:nvSpPr>
        <p:spPr bwMode="auto">
          <a:xfrm>
            <a:off x="2149475" y="3540125"/>
            <a:ext cx="19050" cy="15875"/>
          </a:xfrm>
          <a:prstGeom prst="rect">
            <a:avLst/>
          </a:prstGeom>
          <a:solidFill>
            <a:schemeClr val="hlink"/>
          </a:solidFill>
          <a:ln w="0">
            <a:solidFill>
              <a:srgbClr val="000000"/>
            </a:solidFill>
            <a:miter lim="800000"/>
            <a:headEnd/>
            <a:tailEnd/>
          </a:ln>
        </p:spPr>
        <p:txBody>
          <a:bodyPr/>
          <a:lstStyle/>
          <a:p>
            <a:endParaRPr lang="en-US"/>
          </a:p>
        </p:txBody>
      </p:sp>
      <p:sp>
        <p:nvSpPr>
          <p:cNvPr id="15632" name="Rectangle 278"/>
          <p:cNvSpPr>
            <a:spLocks noChangeArrowheads="1"/>
          </p:cNvSpPr>
          <p:nvPr/>
        </p:nvSpPr>
        <p:spPr bwMode="auto">
          <a:xfrm>
            <a:off x="2168525"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633" name="Rectangle 279"/>
          <p:cNvSpPr>
            <a:spLocks noChangeArrowheads="1"/>
          </p:cNvSpPr>
          <p:nvPr/>
        </p:nvSpPr>
        <p:spPr bwMode="auto">
          <a:xfrm>
            <a:off x="2182813" y="3540125"/>
            <a:ext cx="20637"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34" name="Rectangle 280"/>
          <p:cNvSpPr>
            <a:spLocks noChangeArrowheads="1"/>
          </p:cNvSpPr>
          <p:nvPr/>
        </p:nvSpPr>
        <p:spPr bwMode="auto">
          <a:xfrm>
            <a:off x="2182813" y="3540125"/>
            <a:ext cx="20637" cy="15875"/>
          </a:xfrm>
          <a:prstGeom prst="rect">
            <a:avLst/>
          </a:prstGeom>
          <a:solidFill>
            <a:schemeClr val="hlink"/>
          </a:solidFill>
          <a:ln w="0">
            <a:solidFill>
              <a:srgbClr val="000000"/>
            </a:solidFill>
            <a:miter lim="800000"/>
            <a:headEnd/>
            <a:tailEnd/>
          </a:ln>
        </p:spPr>
        <p:txBody>
          <a:bodyPr/>
          <a:lstStyle/>
          <a:p>
            <a:endParaRPr lang="en-US"/>
          </a:p>
        </p:txBody>
      </p:sp>
      <p:sp>
        <p:nvSpPr>
          <p:cNvPr id="15635" name="Rectangle 281"/>
          <p:cNvSpPr>
            <a:spLocks noChangeArrowheads="1"/>
          </p:cNvSpPr>
          <p:nvPr/>
        </p:nvSpPr>
        <p:spPr bwMode="auto">
          <a:xfrm>
            <a:off x="2203450"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636" name="Rectangle 282"/>
          <p:cNvSpPr>
            <a:spLocks noChangeArrowheads="1"/>
          </p:cNvSpPr>
          <p:nvPr/>
        </p:nvSpPr>
        <p:spPr bwMode="auto">
          <a:xfrm>
            <a:off x="2217738"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637" name="Rectangle 283"/>
          <p:cNvSpPr>
            <a:spLocks noChangeArrowheads="1"/>
          </p:cNvSpPr>
          <p:nvPr/>
        </p:nvSpPr>
        <p:spPr bwMode="auto">
          <a:xfrm>
            <a:off x="2230438" y="3540125"/>
            <a:ext cx="20637"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38" name="Rectangle 284"/>
          <p:cNvSpPr>
            <a:spLocks noChangeArrowheads="1"/>
          </p:cNvSpPr>
          <p:nvPr/>
        </p:nvSpPr>
        <p:spPr bwMode="auto">
          <a:xfrm>
            <a:off x="2230438" y="3540125"/>
            <a:ext cx="20637" cy="15875"/>
          </a:xfrm>
          <a:prstGeom prst="rect">
            <a:avLst/>
          </a:prstGeom>
          <a:solidFill>
            <a:schemeClr val="hlink"/>
          </a:solidFill>
          <a:ln w="0">
            <a:solidFill>
              <a:srgbClr val="000000"/>
            </a:solidFill>
            <a:miter lim="800000"/>
            <a:headEnd/>
            <a:tailEnd/>
          </a:ln>
        </p:spPr>
        <p:txBody>
          <a:bodyPr/>
          <a:lstStyle/>
          <a:p>
            <a:endParaRPr lang="en-US"/>
          </a:p>
        </p:txBody>
      </p:sp>
      <p:sp>
        <p:nvSpPr>
          <p:cNvPr id="15639" name="Rectangle 285"/>
          <p:cNvSpPr>
            <a:spLocks noChangeArrowheads="1"/>
          </p:cNvSpPr>
          <p:nvPr/>
        </p:nvSpPr>
        <p:spPr bwMode="auto">
          <a:xfrm>
            <a:off x="2251075"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640" name="Rectangle 286"/>
          <p:cNvSpPr>
            <a:spLocks noChangeArrowheads="1"/>
          </p:cNvSpPr>
          <p:nvPr/>
        </p:nvSpPr>
        <p:spPr bwMode="auto">
          <a:xfrm>
            <a:off x="2265363" y="3540125"/>
            <a:ext cx="1905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41" name="Rectangle 287"/>
          <p:cNvSpPr>
            <a:spLocks noChangeArrowheads="1"/>
          </p:cNvSpPr>
          <p:nvPr/>
        </p:nvSpPr>
        <p:spPr bwMode="auto">
          <a:xfrm>
            <a:off x="2265363" y="3540125"/>
            <a:ext cx="19050" cy="15875"/>
          </a:xfrm>
          <a:prstGeom prst="rect">
            <a:avLst/>
          </a:prstGeom>
          <a:solidFill>
            <a:schemeClr val="hlink"/>
          </a:solidFill>
          <a:ln w="0">
            <a:solidFill>
              <a:srgbClr val="000000"/>
            </a:solidFill>
            <a:miter lim="800000"/>
            <a:headEnd/>
            <a:tailEnd/>
          </a:ln>
        </p:spPr>
        <p:txBody>
          <a:bodyPr/>
          <a:lstStyle/>
          <a:p>
            <a:endParaRPr lang="en-US"/>
          </a:p>
        </p:txBody>
      </p:sp>
      <p:sp>
        <p:nvSpPr>
          <p:cNvPr id="15642" name="Rectangle 288"/>
          <p:cNvSpPr>
            <a:spLocks noChangeArrowheads="1"/>
          </p:cNvSpPr>
          <p:nvPr/>
        </p:nvSpPr>
        <p:spPr bwMode="auto">
          <a:xfrm>
            <a:off x="2284413"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643" name="Rectangle 289"/>
          <p:cNvSpPr>
            <a:spLocks noChangeArrowheads="1"/>
          </p:cNvSpPr>
          <p:nvPr/>
        </p:nvSpPr>
        <p:spPr bwMode="auto">
          <a:xfrm>
            <a:off x="2298700" y="3540125"/>
            <a:ext cx="1270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44" name="Rectangle 290"/>
          <p:cNvSpPr>
            <a:spLocks noChangeArrowheads="1"/>
          </p:cNvSpPr>
          <p:nvPr/>
        </p:nvSpPr>
        <p:spPr bwMode="auto">
          <a:xfrm>
            <a:off x="2298700" y="3540125"/>
            <a:ext cx="12700" cy="15875"/>
          </a:xfrm>
          <a:prstGeom prst="rect">
            <a:avLst/>
          </a:prstGeom>
          <a:solidFill>
            <a:schemeClr val="hlink"/>
          </a:solidFill>
          <a:ln w="0">
            <a:solidFill>
              <a:srgbClr val="000000"/>
            </a:solidFill>
            <a:miter lim="800000"/>
            <a:headEnd/>
            <a:tailEnd/>
          </a:ln>
        </p:spPr>
        <p:txBody>
          <a:bodyPr/>
          <a:lstStyle/>
          <a:p>
            <a:endParaRPr lang="en-US"/>
          </a:p>
        </p:txBody>
      </p:sp>
      <p:sp>
        <p:nvSpPr>
          <p:cNvPr id="15645" name="Rectangle 291"/>
          <p:cNvSpPr>
            <a:spLocks noChangeArrowheads="1"/>
          </p:cNvSpPr>
          <p:nvPr/>
        </p:nvSpPr>
        <p:spPr bwMode="auto">
          <a:xfrm>
            <a:off x="2311400" y="3549650"/>
            <a:ext cx="20638" cy="6350"/>
          </a:xfrm>
          <a:prstGeom prst="rect">
            <a:avLst/>
          </a:prstGeom>
          <a:solidFill>
            <a:schemeClr val="hlink"/>
          </a:solidFill>
          <a:ln w="0">
            <a:solidFill>
              <a:srgbClr val="000000"/>
            </a:solidFill>
            <a:miter lim="800000"/>
            <a:headEnd/>
            <a:tailEnd/>
          </a:ln>
        </p:spPr>
        <p:txBody>
          <a:bodyPr/>
          <a:lstStyle/>
          <a:p>
            <a:endParaRPr lang="en-US"/>
          </a:p>
        </p:txBody>
      </p:sp>
      <p:sp>
        <p:nvSpPr>
          <p:cNvPr id="15646" name="Rectangle 292"/>
          <p:cNvSpPr>
            <a:spLocks noChangeArrowheads="1"/>
          </p:cNvSpPr>
          <p:nvPr/>
        </p:nvSpPr>
        <p:spPr bwMode="auto">
          <a:xfrm>
            <a:off x="2332038" y="3533775"/>
            <a:ext cx="14287" cy="222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47" name="Rectangle 293"/>
          <p:cNvSpPr>
            <a:spLocks noChangeArrowheads="1"/>
          </p:cNvSpPr>
          <p:nvPr/>
        </p:nvSpPr>
        <p:spPr bwMode="auto">
          <a:xfrm>
            <a:off x="2332038" y="3533775"/>
            <a:ext cx="14287" cy="22225"/>
          </a:xfrm>
          <a:prstGeom prst="rect">
            <a:avLst/>
          </a:prstGeom>
          <a:solidFill>
            <a:schemeClr val="hlink"/>
          </a:solidFill>
          <a:ln w="0">
            <a:solidFill>
              <a:srgbClr val="000000"/>
            </a:solidFill>
            <a:miter lim="800000"/>
            <a:headEnd/>
            <a:tailEnd/>
          </a:ln>
        </p:spPr>
        <p:txBody>
          <a:bodyPr/>
          <a:lstStyle/>
          <a:p>
            <a:endParaRPr lang="en-US"/>
          </a:p>
        </p:txBody>
      </p:sp>
      <p:sp>
        <p:nvSpPr>
          <p:cNvPr id="15648" name="Rectangle 294"/>
          <p:cNvSpPr>
            <a:spLocks noChangeArrowheads="1"/>
          </p:cNvSpPr>
          <p:nvPr/>
        </p:nvSpPr>
        <p:spPr bwMode="auto">
          <a:xfrm>
            <a:off x="2346325" y="3533775"/>
            <a:ext cx="20638" cy="222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49" name="Rectangle 295"/>
          <p:cNvSpPr>
            <a:spLocks noChangeArrowheads="1"/>
          </p:cNvSpPr>
          <p:nvPr/>
        </p:nvSpPr>
        <p:spPr bwMode="auto">
          <a:xfrm>
            <a:off x="2346325" y="3533775"/>
            <a:ext cx="20638" cy="22225"/>
          </a:xfrm>
          <a:prstGeom prst="rect">
            <a:avLst/>
          </a:prstGeom>
          <a:solidFill>
            <a:schemeClr val="hlink"/>
          </a:solidFill>
          <a:ln w="0">
            <a:solidFill>
              <a:srgbClr val="000000"/>
            </a:solidFill>
            <a:miter lim="800000"/>
            <a:headEnd/>
            <a:tailEnd/>
          </a:ln>
        </p:spPr>
        <p:txBody>
          <a:bodyPr/>
          <a:lstStyle/>
          <a:p>
            <a:endParaRPr lang="en-US"/>
          </a:p>
        </p:txBody>
      </p:sp>
      <p:sp>
        <p:nvSpPr>
          <p:cNvPr id="15650" name="Rectangle 296"/>
          <p:cNvSpPr>
            <a:spLocks noChangeArrowheads="1"/>
          </p:cNvSpPr>
          <p:nvPr/>
        </p:nvSpPr>
        <p:spPr bwMode="auto">
          <a:xfrm>
            <a:off x="2366963"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651" name="Rectangle 297"/>
          <p:cNvSpPr>
            <a:spLocks noChangeArrowheads="1"/>
          </p:cNvSpPr>
          <p:nvPr/>
        </p:nvSpPr>
        <p:spPr bwMode="auto">
          <a:xfrm>
            <a:off x="2379663" y="3549650"/>
            <a:ext cx="20637" cy="6350"/>
          </a:xfrm>
          <a:prstGeom prst="rect">
            <a:avLst/>
          </a:prstGeom>
          <a:solidFill>
            <a:schemeClr val="hlink"/>
          </a:solidFill>
          <a:ln w="0">
            <a:solidFill>
              <a:srgbClr val="000000"/>
            </a:solidFill>
            <a:miter lim="800000"/>
            <a:headEnd/>
            <a:tailEnd/>
          </a:ln>
        </p:spPr>
        <p:txBody>
          <a:bodyPr/>
          <a:lstStyle/>
          <a:p>
            <a:endParaRPr lang="en-US"/>
          </a:p>
        </p:txBody>
      </p:sp>
      <p:sp>
        <p:nvSpPr>
          <p:cNvPr id="15652" name="Rectangle 298"/>
          <p:cNvSpPr>
            <a:spLocks noChangeArrowheads="1"/>
          </p:cNvSpPr>
          <p:nvPr/>
        </p:nvSpPr>
        <p:spPr bwMode="auto">
          <a:xfrm>
            <a:off x="2400300" y="3549650"/>
            <a:ext cx="14288" cy="6350"/>
          </a:xfrm>
          <a:prstGeom prst="rect">
            <a:avLst/>
          </a:prstGeom>
          <a:solidFill>
            <a:schemeClr val="hlink"/>
          </a:solidFill>
          <a:ln w="0">
            <a:solidFill>
              <a:srgbClr val="000000"/>
            </a:solidFill>
            <a:miter lim="800000"/>
            <a:headEnd/>
            <a:tailEnd/>
          </a:ln>
        </p:spPr>
        <p:txBody>
          <a:bodyPr/>
          <a:lstStyle/>
          <a:p>
            <a:endParaRPr lang="en-US"/>
          </a:p>
        </p:txBody>
      </p:sp>
      <p:sp>
        <p:nvSpPr>
          <p:cNvPr id="15653" name="Rectangle 299"/>
          <p:cNvSpPr>
            <a:spLocks noChangeArrowheads="1"/>
          </p:cNvSpPr>
          <p:nvPr/>
        </p:nvSpPr>
        <p:spPr bwMode="auto">
          <a:xfrm>
            <a:off x="2414588"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654" name="Rectangle 300"/>
          <p:cNvSpPr>
            <a:spLocks noChangeArrowheads="1"/>
          </p:cNvSpPr>
          <p:nvPr/>
        </p:nvSpPr>
        <p:spPr bwMode="auto">
          <a:xfrm>
            <a:off x="2427288" y="3549650"/>
            <a:ext cx="20637" cy="6350"/>
          </a:xfrm>
          <a:prstGeom prst="rect">
            <a:avLst/>
          </a:prstGeom>
          <a:solidFill>
            <a:schemeClr val="hlink"/>
          </a:solidFill>
          <a:ln w="0">
            <a:solidFill>
              <a:srgbClr val="000000"/>
            </a:solidFill>
            <a:miter lim="800000"/>
            <a:headEnd/>
            <a:tailEnd/>
          </a:ln>
        </p:spPr>
        <p:txBody>
          <a:bodyPr/>
          <a:lstStyle/>
          <a:p>
            <a:endParaRPr lang="en-US"/>
          </a:p>
        </p:txBody>
      </p:sp>
      <p:sp>
        <p:nvSpPr>
          <p:cNvPr id="15655" name="Rectangle 301"/>
          <p:cNvSpPr>
            <a:spLocks noChangeArrowheads="1"/>
          </p:cNvSpPr>
          <p:nvPr/>
        </p:nvSpPr>
        <p:spPr bwMode="auto">
          <a:xfrm>
            <a:off x="2447925" y="3549650"/>
            <a:ext cx="14288" cy="6350"/>
          </a:xfrm>
          <a:prstGeom prst="rect">
            <a:avLst/>
          </a:prstGeom>
          <a:solidFill>
            <a:schemeClr val="hlink"/>
          </a:solidFill>
          <a:ln w="0">
            <a:solidFill>
              <a:srgbClr val="000000"/>
            </a:solidFill>
            <a:miter lim="800000"/>
            <a:headEnd/>
            <a:tailEnd/>
          </a:ln>
        </p:spPr>
        <p:txBody>
          <a:bodyPr/>
          <a:lstStyle/>
          <a:p>
            <a:endParaRPr lang="en-US"/>
          </a:p>
        </p:txBody>
      </p:sp>
      <p:sp>
        <p:nvSpPr>
          <p:cNvPr id="15656" name="Rectangle 302"/>
          <p:cNvSpPr>
            <a:spLocks noChangeArrowheads="1"/>
          </p:cNvSpPr>
          <p:nvPr/>
        </p:nvSpPr>
        <p:spPr bwMode="auto">
          <a:xfrm>
            <a:off x="2462213" y="3516313"/>
            <a:ext cx="20637" cy="396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57" name="Rectangle 303"/>
          <p:cNvSpPr>
            <a:spLocks noChangeArrowheads="1"/>
          </p:cNvSpPr>
          <p:nvPr/>
        </p:nvSpPr>
        <p:spPr bwMode="auto">
          <a:xfrm>
            <a:off x="2462213" y="3516313"/>
            <a:ext cx="20637" cy="39687"/>
          </a:xfrm>
          <a:prstGeom prst="rect">
            <a:avLst/>
          </a:prstGeom>
          <a:solidFill>
            <a:schemeClr val="hlink"/>
          </a:solidFill>
          <a:ln w="0">
            <a:solidFill>
              <a:srgbClr val="000000"/>
            </a:solidFill>
            <a:miter lim="800000"/>
            <a:headEnd/>
            <a:tailEnd/>
          </a:ln>
        </p:spPr>
        <p:txBody>
          <a:bodyPr/>
          <a:lstStyle/>
          <a:p>
            <a:endParaRPr lang="en-US"/>
          </a:p>
        </p:txBody>
      </p:sp>
      <p:sp>
        <p:nvSpPr>
          <p:cNvPr id="15658" name="Rectangle 304"/>
          <p:cNvSpPr>
            <a:spLocks noChangeArrowheads="1"/>
          </p:cNvSpPr>
          <p:nvPr/>
        </p:nvSpPr>
        <p:spPr bwMode="auto">
          <a:xfrm>
            <a:off x="2482850" y="3540125"/>
            <a:ext cx="1270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59" name="Rectangle 305"/>
          <p:cNvSpPr>
            <a:spLocks noChangeArrowheads="1"/>
          </p:cNvSpPr>
          <p:nvPr/>
        </p:nvSpPr>
        <p:spPr bwMode="auto">
          <a:xfrm>
            <a:off x="2482850" y="3540125"/>
            <a:ext cx="12700" cy="15875"/>
          </a:xfrm>
          <a:prstGeom prst="rect">
            <a:avLst/>
          </a:prstGeom>
          <a:solidFill>
            <a:schemeClr val="hlink"/>
          </a:solidFill>
          <a:ln w="0">
            <a:solidFill>
              <a:srgbClr val="000000"/>
            </a:solidFill>
            <a:miter lim="800000"/>
            <a:headEnd/>
            <a:tailEnd/>
          </a:ln>
        </p:spPr>
        <p:txBody>
          <a:bodyPr/>
          <a:lstStyle/>
          <a:p>
            <a:endParaRPr lang="en-US"/>
          </a:p>
        </p:txBody>
      </p:sp>
      <p:sp>
        <p:nvSpPr>
          <p:cNvPr id="15660" name="Rectangle 306"/>
          <p:cNvSpPr>
            <a:spLocks noChangeArrowheads="1"/>
          </p:cNvSpPr>
          <p:nvPr/>
        </p:nvSpPr>
        <p:spPr bwMode="auto">
          <a:xfrm>
            <a:off x="2495550" y="3533775"/>
            <a:ext cx="12700" cy="222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61" name="Rectangle 307"/>
          <p:cNvSpPr>
            <a:spLocks noChangeArrowheads="1"/>
          </p:cNvSpPr>
          <p:nvPr/>
        </p:nvSpPr>
        <p:spPr bwMode="auto">
          <a:xfrm>
            <a:off x="2495550" y="3533775"/>
            <a:ext cx="12700" cy="22225"/>
          </a:xfrm>
          <a:prstGeom prst="rect">
            <a:avLst/>
          </a:prstGeom>
          <a:solidFill>
            <a:schemeClr val="hlink"/>
          </a:solidFill>
          <a:ln w="0">
            <a:solidFill>
              <a:srgbClr val="000000"/>
            </a:solidFill>
            <a:miter lim="800000"/>
            <a:headEnd/>
            <a:tailEnd/>
          </a:ln>
        </p:spPr>
        <p:txBody>
          <a:bodyPr/>
          <a:lstStyle/>
          <a:p>
            <a:endParaRPr lang="en-US"/>
          </a:p>
        </p:txBody>
      </p:sp>
      <p:sp>
        <p:nvSpPr>
          <p:cNvPr id="15662" name="Rectangle 308"/>
          <p:cNvSpPr>
            <a:spLocks noChangeArrowheads="1"/>
          </p:cNvSpPr>
          <p:nvPr/>
        </p:nvSpPr>
        <p:spPr bwMode="auto">
          <a:xfrm>
            <a:off x="2508250" y="3540125"/>
            <a:ext cx="22225"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63" name="Rectangle 309"/>
          <p:cNvSpPr>
            <a:spLocks noChangeArrowheads="1"/>
          </p:cNvSpPr>
          <p:nvPr/>
        </p:nvSpPr>
        <p:spPr bwMode="auto">
          <a:xfrm>
            <a:off x="2508250" y="3540125"/>
            <a:ext cx="22225" cy="15875"/>
          </a:xfrm>
          <a:prstGeom prst="rect">
            <a:avLst/>
          </a:prstGeom>
          <a:solidFill>
            <a:schemeClr val="hlink"/>
          </a:solidFill>
          <a:ln w="0">
            <a:solidFill>
              <a:srgbClr val="000000"/>
            </a:solidFill>
            <a:miter lim="800000"/>
            <a:headEnd/>
            <a:tailEnd/>
          </a:ln>
        </p:spPr>
        <p:txBody>
          <a:bodyPr/>
          <a:lstStyle/>
          <a:p>
            <a:endParaRPr lang="en-US"/>
          </a:p>
        </p:txBody>
      </p:sp>
      <p:sp>
        <p:nvSpPr>
          <p:cNvPr id="15664" name="Rectangle 310"/>
          <p:cNvSpPr>
            <a:spLocks noChangeArrowheads="1"/>
          </p:cNvSpPr>
          <p:nvPr/>
        </p:nvSpPr>
        <p:spPr bwMode="auto">
          <a:xfrm>
            <a:off x="2530475" y="3533775"/>
            <a:ext cx="11113" cy="222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65" name="Rectangle 311"/>
          <p:cNvSpPr>
            <a:spLocks noChangeArrowheads="1"/>
          </p:cNvSpPr>
          <p:nvPr/>
        </p:nvSpPr>
        <p:spPr bwMode="auto">
          <a:xfrm>
            <a:off x="2530475" y="3533775"/>
            <a:ext cx="11113" cy="22225"/>
          </a:xfrm>
          <a:prstGeom prst="rect">
            <a:avLst/>
          </a:prstGeom>
          <a:solidFill>
            <a:schemeClr val="hlink"/>
          </a:solidFill>
          <a:ln w="0">
            <a:solidFill>
              <a:srgbClr val="000000"/>
            </a:solidFill>
            <a:miter lim="800000"/>
            <a:headEnd/>
            <a:tailEnd/>
          </a:ln>
        </p:spPr>
        <p:txBody>
          <a:bodyPr/>
          <a:lstStyle/>
          <a:p>
            <a:endParaRPr lang="en-US"/>
          </a:p>
        </p:txBody>
      </p:sp>
      <p:sp>
        <p:nvSpPr>
          <p:cNvPr id="15666" name="Rectangle 312"/>
          <p:cNvSpPr>
            <a:spLocks noChangeArrowheads="1"/>
          </p:cNvSpPr>
          <p:nvPr/>
        </p:nvSpPr>
        <p:spPr bwMode="auto">
          <a:xfrm>
            <a:off x="2541588" y="3540125"/>
            <a:ext cx="22225"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67" name="Rectangle 313"/>
          <p:cNvSpPr>
            <a:spLocks noChangeArrowheads="1"/>
          </p:cNvSpPr>
          <p:nvPr/>
        </p:nvSpPr>
        <p:spPr bwMode="auto">
          <a:xfrm>
            <a:off x="2541588" y="3540125"/>
            <a:ext cx="22225" cy="15875"/>
          </a:xfrm>
          <a:prstGeom prst="rect">
            <a:avLst/>
          </a:prstGeom>
          <a:solidFill>
            <a:schemeClr val="hlink"/>
          </a:solidFill>
          <a:ln w="0">
            <a:solidFill>
              <a:srgbClr val="000000"/>
            </a:solidFill>
            <a:miter lim="800000"/>
            <a:headEnd/>
            <a:tailEnd/>
          </a:ln>
        </p:spPr>
        <p:txBody>
          <a:bodyPr/>
          <a:lstStyle/>
          <a:p>
            <a:endParaRPr lang="en-US"/>
          </a:p>
        </p:txBody>
      </p:sp>
      <p:sp>
        <p:nvSpPr>
          <p:cNvPr id="15668" name="Rectangle 314"/>
          <p:cNvSpPr>
            <a:spLocks noChangeArrowheads="1"/>
          </p:cNvSpPr>
          <p:nvPr/>
        </p:nvSpPr>
        <p:spPr bwMode="auto">
          <a:xfrm>
            <a:off x="2563813" y="3540125"/>
            <a:ext cx="1270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69" name="Rectangle 315"/>
          <p:cNvSpPr>
            <a:spLocks noChangeArrowheads="1"/>
          </p:cNvSpPr>
          <p:nvPr/>
        </p:nvSpPr>
        <p:spPr bwMode="auto">
          <a:xfrm>
            <a:off x="2563813" y="3540125"/>
            <a:ext cx="12700" cy="15875"/>
          </a:xfrm>
          <a:prstGeom prst="rect">
            <a:avLst/>
          </a:prstGeom>
          <a:solidFill>
            <a:schemeClr val="hlink"/>
          </a:solidFill>
          <a:ln w="0">
            <a:solidFill>
              <a:srgbClr val="000000"/>
            </a:solidFill>
            <a:miter lim="800000"/>
            <a:headEnd/>
            <a:tailEnd/>
          </a:ln>
        </p:spPr>
        <p:txBody>
          <a:bodyPr/>
          <a:lstStyle/>
          <a:p>
            <a:endParaRPr lang="en-US"/>
          </a:p>
        </p:txBody>
      </p:sp>
      <p:sp>
        <p:nvSpPr>
          <p:cNvPr id="15670" name="Rectangle 316"/>
          <p:cNvSpPr>
            <a:spLocks noChangeArrowheads="1"/>
          </p:cNvSpPr>
          <p:nvPr/>
        </p:nvSpPr>
        <p:spPr bwMode="auto">
          <a:xfrm>
            <a:off x="2576513" y="3540125"/>
            <a:ext cx="14287"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71" name="Rectangle 317"/>
          <p:cNvSpPr>
            <a:spLocks noChangeArrowheads="1"/>
          </p:cNvSpPr>
          <p:nvPr/>
        </p:nvSpPr>
        <p:spPr bwMode="auto">
          <a:xfrm>
            <a:off x="2576513" y="3540125"/>
            <a:ext cx="14287" cy="15875"/>
          </a:xfrm>
          <a:prstGeom prst="rect">
            <a:avLst/>
          </a:prstGeom>
          <a:solidFill>
            <a:schemeClr val="hlink"/>
          </a:solidFill>
          <a:ln w="0">
            <a:solidFill>
              <a:srgbClr val="000000"/>
            </a:solidFill>
            <a:miter lim="800000"/>
            <a:headEnd/>
            <a:tailEnd/>
          </a:ln>
        </p:spPr>
        <p:txBody>
          <a:bodyPr/>
          <a:lstStyle/>
          <a:p>
            <a:endParaRPr lang="en-US"/>
          </a:p>
        </p:txBody>
      </p:sp>
      <p:sp>
        <p:nvSpPr>
          <p:cNvPr id="15672" name="Rectangle 318"/>
          <p:cNvSpPr>
            <a:spLocks noChangeArrowheads="1"/>
          </p:cNvSpPr>
          <p:nvPr/>
        </p:nvSpPr>
        <p:spPr bwMode="auto">
          <a:xfrm>
            <a:off x="2590800" y="3549650"/>
            <a:ext cx="19050" cy="6350"/>
          </a:xfrm>
          <a:prstGeom prst="rect">
            <a:avLst/>
          </a:prstGeom>
          <a:solidFill>
            <a:schemeClr val="hlink"/>
          </a:solidFill>
          <a:ln w="0">
            <a:solidFill>
              <a:srgbClr val="000000"/>
            </a:solidFill>
            <a:miter lim="800000"/>
            <a:headEnd/>
            <a:tailEnd/>
          </a:ln>
        </p:spPr>
        <p:txBody>
          <a:bodyPr/>
          <a:lstStyle/>
          <a:p>
            <a:endParaRPr lang="en-US"/>
          </a:p>
        </p:txBody>
      </p:sp>
      <p:sp>
        <p:nvSpPr>
          <p:cNvPr id="15673" name="Rectangle 319"/>
          <p:cNvSpPr>
            <a:spLocks noChangeArrowheads="1"/>
          </p:cNvSpPr>
          <p:nvPr/>
        </p:nvSpPr>
        <p:spPr bwMode="auto">
          <a:xfrm>
            <a:off x="2609850"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674" name="Rectangle 320"/>
          <p:cNvSpPr>
            <a:spLocks noChangeArrowheads="1"/>
          </p:cNvSpPr>
          <p:nvPr/>
        </p:nvSpPr>
        <p:spPr bwMode="auto">
          <a:xfrm>
            <a:off x="2624138" y="3556000"/>
            <a:ext cx="20637" cy="1588"/>
          </a:xfrm>
          <a:prstGeom prst="rect">
            <a:avLst/>
          </a:prstGeom>
          <a:solidFill>
            <a:schemeClr val="hlink"/>
          </a:solidFill>
          <a:ln w="0">
            <a:solidFill>
              <a:srgbClr val="000000"/>
            </a:solidFill>
            <a:miter lim="800000"/>
            <a:headEnd/>
            <a:tailEnd/>
          </a:ln>
        </p:spPr>
        <p:txBody>
          <a:bodyPr/>
          <a:lstStyle/>
          <a:p>
            <a:endParaRPr lang="en-US"/>
          </a:p>
        </p:txBody>
      </p:sp>
      <p:sp>
        <p:nvSpPr>
          <p:cNvPr id="15675" name="Rectangle 321"/>
          <p:cNvSpPr>
            <a:spLocks noChangeArrowheads="1"/>
          </p:cNvSpPr>
          <p:nvPr/>
        </p:nvSpPr>
        <p:spPr bwMode="auto">
          <a:xfrm>
            <a:off x="2644775" y="3540125"/>
            <a:ext cx="14288"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76" name="Rectangle 322"/>
          <p:cNvSpPr>
            <a:spLocks noChangeArrowheads="1"/>
          </p:cNvSpPr>
          <p:nvPr/>
        </p:nvSpPr>
        <p:spPr bwMode="auto">
          <a:xfrm>
            <a:off x="2644775" y="3540125"/>
            <a:ext cx="14288" cy="15875"/>
          </a:xfrm>
          <a:prstGeom prst="rect">
            <a:avLst/>
          </a:prstGeom>
          <a:solidFill>
            <a:schemeClr val="hlink"/>
          </a:solidFill>
          <a:ln w="0">
            <a:solidFill>
              <a:srgbClr val="000000"/>
            </a:solidFill>
            <a:miter lim="800000"/>
            <a:headEnd/>
            <a:tailEnd/>
          </a:ln>
        </p:spPr>
        <p:txBody>
          <a:bodyPr/>
          <a:lstStyle/>
          <a:p>
            <a:endParaRPr lang="en-US"/>
          </a:p>
        </p:txBody>
      </p:sp>
      <p:sp>
        <p:nvSpPr>
          <p:cNvPr id="15677" name="Rectangle 323"/>
          <p:cNvSpPr>
            <a:spLocks noChangeArrowheads="1"/>
          </p:cNvSpPr>
          <p:nvPr/>
        </p:nvSpPr>
        <p:spPr bwMode="auto">
          <a:xfrm>
            <a:off x="2659063"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678" name="Rectangle 324"/>
          <p:cNvSpPr>
            <a:spLocks noChangeArrowheads="1"/>
          </p:cNvSpPr>
          <p:nvPr/>
        </p:nvSpPr>
        <p:spPr bwMode="auto">
          <a:xfrm>
            <a:off x="2671763" y="3556000"/>
            <a:ext cx="20637" cy="1588"/>
          </a:xfrm>
          <a:prstGeom prst="rect">
            <a:avLst/>
          </a:prstGeom>
          <a:solidFill>
            <a:schemeClr val="hlink"/>
          </a:solidFill>
          <a:ln w="0">
            <a:solidFill>
              <a:srgbClr val="000000"/>
            </a:solidFill>
            <a:miter lim="800000"/>
            <a:headEnd/>
            <a:tailEnd/>
          </a:ln>
        </p:spPr>
        <p:txBody>
          <a:bodyPr/>
          <a:lstStyle/>
          <a:p>
            <a:endParaRPr lang="en-US"/>
          </a:p>
        </p:txBody>
      </p:sp>
      <p:sp>
        <p:nvSpPr>
          <p:cNvPr id="15679" name="Rectangle 325"/>
          <p:cNvSpPr>
            <a:spLocks noChangeArrowheads="1"/>
          </p:cNvSpPr>
          <p:nvPr/>
        </p:nvSpPr>
        <p:spPr bwMode="auto">
          <a:xfrm>
            <a:off x="2692400"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680" name="Rectangle 326"/>
          <p:cNvSpPr>
            <a:spLocks noChangeArrowheads="1"/>
          </p:cNvSpPr>
          <p:nvPr/>
        </p:nvSpPr>
        <p:spPr bwMode="auto">
          <a:xfrm>
            <a:off x="2706688" y="3540125"/>
            <a:ext cx="1905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81" name="Rectangle 327"/>
          <p:cNvSpPr>
            <a:spLocks noChangeArrowheads="1"/>
          </p:cNvSpPr>
          <p:nvPr/>
        </p:nvSpPr>
        <p:spPr bwMode="auto">
          <a:xfrm>
            <a:off x="2706688" y="3540125"/>
            <a:ext cx="19050" cy="15875"/>
          </a:xfrm>
          <a:prstGeom prst="rect">
            <a:avLst/>
          </a:prstGeom>
          <a:solidFill>
            <a:schemeClr val="hlink"/>
          </a:solidFill>
          <a:ln w="0">
            <a:solidFill>
              <a:srgbClr val="000000"/>
            </a:solidFill>
            <a:miter lim="800000"/>
            <a:headEnd/>
            <a:tailEnd/>
          </a:ln>
        </p:spPr>
        <p:txBody>
          <a:bodyPr/>
          <a:lstStyle/>
          <a:p>
            <a:endParaRPr lang="en-US"/>
          </a:p>
        </p:txBody>
      </p:sp>
      <p:sp>
        <p:nvSpPr>
          <p:cNvPr id="15682" name="Rectangle 328"/>
          <p:cNvSpPr>
            <a:spLocks noChangeArrowheads="1"/>
          </p:cNvSpPr>
          <p:nvPr/>
        </p:nvSpPr>
        <p:spPr bwMode="auto">
          <a:xfrm>
            <a:off x="2725738" y="3556000"/>
            <a:ext cx="15875" cy="1588"/>
          </a:xfrm>
          <a:prstGeom prst="rect">
            <a:avLst/>
          </a:prstGeom>
          <a:solidFill>
            <a:schemeClr val="hlink"/>
          </a:solidFill>
          <a:ln w="0">
            <a:solidFill>
              <a:srgbClr val="000000"/>
            </a:solidFill>
            <a:miter lim="800000"/>
            <a:headEnd/>
            <a:tailEnd/>
          </a:ln>
        </p:spPr>
        <p:txBody>
          <a:bodyPr/>
          <a:lstStyle/>
          <a:p>
            <a:endParaRPr lang="en-US"/>
          </a:p>
        </p:txBody>
      </p:sp>
      <p:sp>
        <p:nvSpPr>
          <p:cNvPr id="15683" name="Rectangle 329"/>
          <p:cNvSpPr>
            <a:spLocks noChangeArrowheads="1"/>
          </p:cNvSpPr>
          <p:nvPr/>
        </p:nvSpPr>
        <p:spPr bwMode="auto">
          <a:xfrm>
            <a:off x="2741613" y="3556000"/>
            <a:ext cx="19050" cy="1588"/>
          </a:xfrm>
          <a:prstGeom prst="rect">
            <a:avLst/>
          </a:prstGeom>
          <a:solidFill>
            <a:schemeClr val="hlink"/>
          </a:solidFill>
          <a:ln w="0">
            <a:solidFill>
              <a:srgbClr val="000000"/>
            </a:solidFill>
            <a:miter lim="800000"/>
            <a:headEnd/>
            <a:tailEnd/>
          </a:ln>
        </p:spPr>
        <p:txBody>
          <a:bodyPr/>
          <a:lstStyle/>
          <a:p>
            <a:endParaRPr lang="en-US"/>
          </a:p>
        </p:txBody>
      </p:sp>
      <p:sp>
        <p:nvSpPr>
          <p:cNvPr id="15684" name="Rectangle 330"/>
          <p:cNvSpPr>
            <a:spLocks noChangeArrowheads="1"/>
          </p:cNvSpPr>
          <p:nvPr/>
        </p:nvSpPr>
        <p:spPr bwMode="auto">
          <a:xfrm>
            <a:off x="2760663"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685" name="Rectangle 331"/>
          <p:cNvSpPr>
            <a:spLocks noChangeArrowheads="1"/>
          </p:cNvSpPr>
          <p:nvPr/>
        </p:nvSpPr>
        <p:spPr bwMode="auto">
          <a:xfrm>
            <a:off x="2774950"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686" name="Rectangle 332"/>
          <p:cNvSpPr>
            <a:spLocks noChangeArrowheads="1"/>
          </p:cNvSpPr>
          <p:nvPr/>
        </p:nvSpPr>
        <p:spPr bwMode="auto">
          <a:xfrm>
            <a:off x="2787650" y="3556000"/>
            <a:ext cx="22225" cy="1588"/>
          </a:xfrm>
          <a:prstGeom prst="rect">
            <a:avLst/>
          </a:prstGeom>
          <a:solidFill>
            <a:schemeClr val="hlink"/>
          </a:solidFill>
          <a:ln w="0">
            <a:solidFill>
              <a:srgbClr val="000000"/>
            </a:solidFill>
            <a:miter lim="800000"/>
            <a:headEnd/>
            <a:tailEnd/>
          </a:ln>
        </p:spPr>
        <p:txBody>
          <a:bodyPr/>
          <a:lstStyle/>
          <a:p>
            <a:endParaRPr lang="en-US"/>
          </a:p>
        </p:txBody>
      </p:sp>
      <p:sp>
        <p:nvSpPr>
          <p:cNvPr id="15687" name="Rectangle 333"/>
          <p:cNvSpPr>
            <a:spLocks noChangeArrowheads="1"/>
          </p:cNvSpPr>
          <p:nvPr/>
        </p:nvSpPr>
        <p:spPr bwMode="auto">
          <a:xfrm>
            <a:off x="2809875"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688" name="Rectangle 334"/>
          <p:cNvSpPr>
            <a:spLocks noChangeArrowheads="1"/>
          </p:cNvSpPr>
          <p:nvPr/>
        </p:nvSpPr>
        <p:spPr bwMode="auto">
          <a:xfrm>
            <a:off x="2822575" y="3549650"/>
            <a:ext cx="19050" cy="6350"/>
          </a:xfrm>
          <a:prstGeom prst="rect">
            <a:avLst/>
          </a:prstGeom>
          <a:solidFill>
            <a:schemeClr val="hlink"/>
          </a:solidFill>
          <a:ln w="0">
            <a:solidFill>
              <a:srgbClr val="000000"/>
            </a:solidFill>
            <a:miter lim="800000"/>
            <a:headEnd/>
            <a:tailEnd/>
          </a:ln>
        </p:spPr>
        <p:txBody>
          <a:bodyPr/>
          <a:lstStyle/>
          <a:p>
            <a:endParaRPr lang="en-US"/>
          </a:p>
        </p:txBody>
      </p:sp>
      <p:sp>
        <p:nvSpPr>
          <p:cNvPr id="15689" name="Rectangle 335"/>
          <p:cNvSpPr>
            <a:spLocks noChangeArrowheads="1"/>
          </p:cNvSpPr>
          <p:nvPr/>
        </p:nvSpPr>
        <p:spPr bwMode="auto">
          <a:xfrm>
            <a:off x="2841625" y="3549650"/>
            <a:ext cx="14288" cy="6350"/>
          </a:xfrm>
          <a:prstGeom prst="rect">
            <a:avLst/>
          </a:prstGeom>
          <a:solidFill>
            <a:schemeClr val="hlink"/>
          </a:solidFill>
          <a:ln w="0">
            <a:solidFill>
              <a:srgbClr val="000000"/>
            </a:solidFill>
            <a:miter lim="800000"/>
            <a:headEnd/>
            <a:tailEnd/>
          </a:ln>
        </p:spPr>
        <p:txBody>
          <a:bodyPr/>
          <a:lstStyle/>
          <a:p>
            <a:endParaRPr lang="en-US"/>
          </a:p>
        </p:txBody>
      </p:sp>
      <p:sp>
        <p:nvSpPr>
          <p:cNvPr id="15690" name="Rectangle 336"/>
          <p:cNvSpPr>
            <a:spLocks noChangeArrowheads="1"/>
          </p:cNvSpPr>
          <p:nvPr/>
        </p:nvSpPr>
        <p:spPr bwMode="auto">
          <a:xfrm>
            <a:off x="2855913"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691" name="Rectangle 337"/>
          <p:cNvSpPr>
            <a:spLocks noChangeArrowheads="1"/>
          </p:cNvSpPr>
          <p:nvPr/>
        </p:nvSpPr>
        <p:spPr bwMode="auto">
          <a:xfrm>
            <a:off x="2868613" y="3556000"/>
            <a:ext cx="20637" cy="1588"/>
          </a:xfrm>
          <a:prstGeom prst="rect">
            <a:avLst/>
          </a:prstGeom>
          <a:solidFill>
            <a:schemeClr val="hlink"/>
          </a:solidFill>
          <a:ln w="0">
            <a:solidFill>
              <a:srgbClr val="000000"/>
            </a:solidFill>
            <a:miter lim="800000"/>
            <a:headEnd/>
            <a:tailEnd/>
          </a:ln>
        </p:spPr>
        <p:txBody>
          <a:bodyPr/>
          <a:lstStyle/>
          <a:p>
            <a:endParaRPr lang="en-US"/>
          </a:p>
        </p:txBody>
      </p:sp>
      <p:sp>
        <p:nvSpPr>
          <p:cNvPr id="15692" name="Rectangle 338"/>
          <p:cNvSpPr>
            <a:spLocks noChangeArrowheads="1"/>
          </p:cNvSpPr>
          <p:nvPr/>
        </p:nvSpPr>
        <p:spPr bwMode="auto">
          <a:xfrm>
            <a:off x="2889250" y="3549650"/>
            <a:ext cx="14288" cy="6350"/>
          </a:xfrm>
          <a:prstGeom prst="rect">
            <a:avLst/>
          </a:prstGeom>
          <a:solidFill>
            <a:schemeClr val="hlink"/>
          </a:solidFill>
          <a:ln w="0">
            <a:solidFill>
              <a:srgbClr val="000000"/>
            </a:solidFill>
            <a:miter lim="800000"/>
            <a:headEnd/>
            <a:tailEnd/>
          </a:ln>
        </p:spPr>
        <p:txBody>
          <a:bodyPr/>
          <a:lstStyle/>
          <a:p>
            <a:endParaRPr lang="en-US"/>
          </a:p>
        </p:txBody>
      </p:sp>
      <p:sp>
        <p:nvSpPr>
          <p:cNvPr id="15693" name="Rectangle 339"/>
          <p:cNvSpPr>
            <a:spLocks noChangeArrowheads="1"/>
          </p:cNvSpPr>
          <p:nvPr/>
        </p:nvSpPr>
        <p:spPr bwMode="auto">
          <a:xfrm>
            <a:off x="2903538" y="3549650"/>
            <a:ext cx="20637" cy="6350"/>
          </a:xfrm>
          <a:prstGeom prst="rect">
            <a:avLst/>
          </a:prstGeom>
          <a:solidFill>
            <a:schemeClr val="hlink"/>
          </a:solidFill>
          <a:ln w="0">
            <a:solidFill>
              <a:srgbClr val="000000"/>
            </a:solidFill>
            <a:miter lim="800000"/>
            <a:headEnd/>
            <a:tailEnd/>
          </a:ln>
        </p:spPr>
        <p:txBody>
          <a:bodyPr/>
          <a:lstStyle/>
          <a:p>
            <a:endParaRPr lang="en-US"/>
          </a:p>
        </p:txBody>
      </p:sp>
      <p:sp>
        <p:nvSpPr>
          <p:cNvPr id="15694" name="Rectangle 340"/>
          <p:cNvSpPr>
            <a:spLocks noChangeArrowheads="1"/>
          </p:cNvSpPr>
          <p:nvPr/>
        </p:nvSpPr>
        <p:spPr bwMode="auto">
          <a:xfrm>
            <a:off x="2924175"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695" name="Rectangle 341"/>
          <p:cNvSpPr>
            <a:spLocks noChangeArrowheads="1"/>
          </p:cNvSpPr>
          <p:nvPr/>
        </p:nvSpPr>
        <p:spPr bwMode="auto">
          <a:xfrm>
            <a:off x="2936875"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696" name="Line 342"/>
          <p:cNvSpPr>
            <a:spLocks noChangeShapeType="1"/>
          </p:cNvSpPr>
          <p:nvPr/>
        </p:nvSpPr>
        <p:spPr bwMode="auto">
          <a:xfrm flipV="1">
            <a:off x="652463" y="4692650"/>
            <a:ext cx="1587"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7" name="Line 343"/>
          <p:cNvSpPr>
            <a:spLocks noChangeShapeType="1"/>
          </p:cNvSpPr>
          <p:nvPr/>
        </p:nvSpPr>
        <p:spPr bwMode="auto">
          <a:xfrm>
            <a:off x="979488" y="36083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8" name="Line 344"/>
          <p:cNvSpPr>
            <a:spLocks noChangeShapeType="1"/>
          </p:cNvSpPr>
          <p:nvPr/>
        </p:nvSpPr>
        <p:spPr bwMode="auto">
          <a:xfrm>
            <a:off x="1304925" y="36083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9" name="Line 345"/>
          <p:cNvSpPr>
            <a:spLocks noChangeShapeType="1"/>
          </p:cNvSpPr>
          <p:nvPr/>
        </p:nvSpPr>
        <p:spPr bwMode="auto">
          <a:xfrm>
            <a:off x="2292350" y="3608388"/>
            <a:ext cx="0"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0" name="Line 346"/>
          <p:cNvSpPr>
            <a:spLocks noChangeShapeType="1"/>
          </p:cNvSpPr>
          <p:nvPr/>
        </p:nvSpPr>
        <p:spPr bwMode="auto">
          <a:xfrm>
            <a:off x="2617788" y="36083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1" name="Line 347"/>
          <p:cNvSpPr>
            <a:spLocks noChangeShapeType="1"/>
          </p:cNvSpPr>
          <p:nvPr/>
        </p:nvSpPr>
        <p:spPr bwMode="auto">
          <a:xfrm flipV="1">
            <a:off x="2944813" y="4692650"/>
            <a:ext cx="1587"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2" name="Line 348"/>
          <p:cNvSpPr>
            <a:spLocks noChangeShapeType="1"/>
          </p:cNvSpPr>
          <p:nvPr/>
        </p:nvSpPr>
        <p:spPr bwMode="auto">
          <a:xfrm>
            <a:off x="2944813" y="36083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3" name="Line 349"/>
          <p:cNvSpPr>
            <a:spLocks noChangeShapeType="1"/>
          </p:cNvSpPr>
          <p:nvPr/>
        </p:nvSpPr>
        <p:spPr bwMode="auto">
          <a:xfrm flipV="1">
            <a:off x="2941638" y="4692650"/>
            <a:ext cx="0"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4" name="Line 350"/>
          <p:cNvSpPr>
            <a:spLocks noChangeShapeType="1"/>
          </p:cNvSpPr>
          <p:nvPr/>
        </p:nvSpPr>
        <p:spPr bwMode="auto">
          <a:xfrm>
            <a:off x="2941638" y="3608388"/>
            <a:ext cx="0"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5" name="Line 351"/>
          <p:cNvSpPr>
            <a:spLocks noChangeShapeType="1"/>
          </p:cNvSpPr>
          <p:nvPr/>
        </p:nvSpPr>
        <p:spPr bwMode="auto">
          <a:xfrm flipH="1">
            <a:off x="2906713" y="4732338"/>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6" name="Line 352"/>
          <p:cNvSpPr>
            <a:spLocks noChangeShapeType="1"/>
          </p:cNvSpPr>
          <p:nvPr/>
        </p:nvSpPr>
        <p:spPr bwMode="auto">
          <a:xfrm flipH="1">
            <a:off x="2906713" y="4354513"/>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7" name="Line 353"/>
          <p:cNvSpPr>
            <a:spLocks noChangeShapeType="1"/>
          </p:cNvSpPr>
          <p:nvPr/>
        </p:nvSpPr>
        <p:spPr bwMode="auto">
          <a:xfrm flipH="1">
            <a:off x="2906713" y="3976688"/>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8" name="Line 354"/>
          <p:cNvSpPr>
            <a:spLocks noChangeShapeType="1"/>
          </p:cNvSpPr>
          <p:nvPr/>
        </p:nvSpPr>
        <p:spPr bwMode="auto">
          <a:xfrm flipH="1">
            <a:off x="2906713" y="3608388"/>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9" name="Rectangle 355"/>
          <p:cNvSpPr>
            <a:spLocks noChangeArrowheads="1"/>
          </p:cNvSpPr>
          <p:nvPr/>
        </p:nvSpPr>
        <p:spPr bwMode="auto">
          <a:xfrm>
            <a:off x="646113" y="4732338"/>
            <a:ext cx="12700" cy="1587"/>
          </a:xfrm>
          <a:prstGeom prst="rect">
            <a:avLst/>
          </a:prstGeom>
          <a:solidFill>
            <a:schemeClr val="hlink"/>
          </a:solidFill>
          <a:ln w="0">
            <a:solidFill>
              <a:srgbClr val="000000"/>
            </a:solidFill>
            <a:miter lim="800000"/>
            <a:headEnd/>
            <a:tailEnd/>
          </a:ln>
        </p:spPr>
        <p:txBody>
          <a:bodyPr/>
          <a:lstStyle/>
          <a:p>
            <a:endParaRPr lang="en-US"/>
          </a:p>
        </p:txBody>
      </p:sp>
      <p:sp>
        <p:nvSpPr>
          <p:cNvPr id="15710" name="Rectangle 356"/>
          <p:cNvSpPr>
            <a:spLocks noChangeArrowheads="1"/>
          </p:cNvSpPr>
          <p:nvPr/>
        </p:nvSpPr>
        <p:spPr bwMode="auto">
          <a:xfrm>
            <a:off x="2841625" y="4732338"/>
            <a:ext cx="14288" cy="1587"/>
          </a:xfrm>
          <a:prstGeom prst="rect">
            <a:avLst/>
          </a:prstGeom>
          <a:solidFill>
            <a:schemeClr val="hlink"/>
          </a:solidFill>
          <a:ln w="0">
            <a:solidFill>
              <a:srgbClr val="000000"/>
            </a:solidFill>
            <a:miter lim="800000"/>
            <a:headEnd/>
            <a:tailEnd/>
          </a:ln>
        </p:spPr>
        <p:txBody>
          <a:bodyPr/>
          <a:lstStyle/>
          <a:p>
            <a:endParaRPr lang="en-US"/>
          </a:p>
        </p:txBody>
      </p:sp>
      <p:sp>
        <p:nvSpPr>
          <p:cNvPr id="15711" name="Rectangle 357"/>
          <p:cNvSpPr>
            <a:spLocks noChangeArrowheads="1"/>
          </p:cNvSpPr>
          <p:nvPr/>
        </p:nvSpPr>
        <p:spPr bwMode="auto">
          <a:xfrm>
            <a:off x="2868613" y="4732338"/>
            <a:ext cx="20637" cy="1587"/>
          </a:xfrm>
          <a:prstGeom prst="rect">
            <a:avLst/>
          </a:prstGeom>
          <a:solidFill>
            <a:schemeClr val="hlink"/>
          </a:solidFill>
          <a:ln w="0">
            <a:solidFill>
              <a:srgbClr val="000000"/>
            </a:solidFill>
            <a:miter lim="800000"/>
            <a:headEnd/>
            <a:tailEnd/>
          </a:ln>
        </p:spPr>
        <p:txBody>
          <a:bodyPr/>
          <a:lstStyle/>
          <a:p>
            <a:endParaRPr lang="en-US"/>
          </a:p>
        </p:txBody>
      </p:sp>
      <p:sp>
        <p:nvSpPr>
          <p:cNvPr id="15712" name="Rectangle 358"/>
          <p:cNvSpPr>
            <a:spLocks noChangeArrowheads="1"/>
          </p:cNvSpPr>
          <p:nvPr/>
        </p:nvSpPr>
        <p:spPr bwMode="auto">
          <a:xfrm>
            <a:off x="2889250" y="4732338"/>
            <a:ext cx="14288" cy="1587"/>
          </a:xfrm>
          <a:prstGeom prst="rect">
            <a:avLst/>
          </a:prstGeom>
          <a:solidFill>
            <a:schemeClr val="hlink"/>
          </a:solidFill>
          <a:ln w="0">
            <a:solidFill>
              <a:srgbClr val="000000"/>
            </a:solidFill>
            <a:miter lim="800000"/>
            <a:headEnd/>
            <a:tailEnd/>
          </a:ln>
        </p:spPr>
        <p:txBody>
          <a:bodyPr/>
          <a:lstStyle/>
          <a:p>
            <a:endParaRPr lang="en-US"/>
          </a:p>
        </p:txBody>
      </p:sp>
      <p:sp>
        <p:nvSpPr>
          <p:cNvPr id="15713" name="Rectangle 359"/>
          <p:cNvSpPr>
            <a:spLocks noChangeArrowheads="1"/>
          </p:cNvSpPr>
          <p:nvPr/>
        </p:nvSpPr>
        <p:spPr bwMode="auto">
          <a:xfrm>
            <a:off x="2903538" y="4732338"/>
            <a:ext cx="20637" cy="1587"/>
          </a:xfrm>
          <a:prstGeom prst="rect">
            <a:avLst/>
          </a:prstGeom>
          <a:solidFill>
            <a:schemeClr val="hlink"/>
          </a:solidFill>
          <a:ln w="0">
            <a:solidFill>
              <a:srgbClr val="000000"/>
            </a:solidFill>
            <a:miter lim="800000"/>
            <a:headEnd/>
            <a:tailEnd/>
          </a:ln>
        </p:spPr>
        <p:txBody>
          <a:bodyPr/>
          <a:lstStyle/>
          <a:p>
            <a:endParaRPr lang="en-US"/>
          </a:p>
        </p:txBody>
      </p:sp>
      <p:sp>
        <p:nvSpPr>
          <p:cNvPr id="15714" name="Rectangle 360"/>
          <p:cNvSpPr>
            <a:spLocks noChangeArrowheads="1"/>
          </p:cNvSpPr>
          <p:nvPr/>
        </p:nvSpPr>
        <p:spPr bwMode="auto">
          <a:xfrm>
            <a:off x="2924175" y="4732338"/>
            <a:ext cx="12700" cy="1587"/>
          </a:xfrm>
          <a:prstGeom prst="rect">
            <a:avLst/>
          </a:prstGeom>
          <a:solidFill>
            <a:schemeClr val="hlink"/>
          </a:solidFill>
          <a:ln w="0">
            <a:solidFill>
              <a:srgbClr val="000000"/>
            </a:solidFill>
            <a:miter lim="800000"/>
            <a:headEnd/>
            <a:tailEnd/>
          </a:ln>
        </p:spPr>
        <p:txBody>
          <a:bodyPr/>
          <a:lstStyle/>
          <a:p>
            <a:endParaRPr lang="en-US"/>
          </a:p>
        </p:txBody>
      </p:sp>
      <p:sp>
        <p:nvSpPr>
          <p:cNvPr id="15715" name="Line 361"/>
          <p:cNvSpPr>
            <a:spLocks noChangeShapeType="1"/>
          </p:cNvSpPr>
          <p:nvPr/>
        </p:nvSpPr>
        <p:spPr bwMode="auto">
          <a:xfrm flipV="1">
            <a:off x="652463" y="2427288"/>
            <a:ext cx="1587" cy="11287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6" name="Line 362"/>
          <p:cNvSpPr>
            <a:spLocks noChangeShapeType="1"/>
          </p:cNvSpPr>
          <p:nvPr/>
        </p:nvSpPr>
        <p:spPr bwMode="auto">
          <a:xfrm flipV="1">
            <a:off x="652463" y="2427288"/>
            <a:ext cx="1587" cy="11287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7" name="Line 363"/>
          <p:cNvSpPr>
            <a:spLocks noChangeShapeType="1"/>
          </p:cNvSpPr>
          <p:nvPr/>
        </p:nvSpPr>
        <p:spPr bwMode="auto">
          <a:xfrm flipV="1">
            <a:off x="652463" y="3516313"/>
            <a:ext cx="1587"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8" name="Line 364"/>
          <p:cNvSpPr>
            <a:spLocks noChangeShapeType="1"/>
          </p:cNvSpPr>
          <p:nvPr/>
        </p:nvSpPr>
        <p:spPr bwMode="auto">
          <a:xfrm>
            <a:off x="652463" y="243363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9" name="Line 365"/>
          <p:cNvSpPr>
            <a:spLocks noChangeShapeType="1"/>
          </p:cNvSpPr>
          <p:nvPr/>
        </p:nvSpPr>
        <p:spPr bwMode="auto">
          <a:xfrm>
            <a:off x="652463" y="3556000"/>
            <a:ext cx="285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0" name="Rectangle 366"/>
          <p:cNvSpPr>
            <a:spLocks noChangeArrowheads="1"/>
          </p:cNvSpPr>
          <p:nvPr/>
        </p:nvSpPr>
        <p:spPr bwMode="auto">
          <a:xfrm>
            <a:off x="577850" y="3468688"/>
            <a:ext cx="492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Helvetica" charset="0"/>
              </a:rPr>
              <a:t>0</a:t>
            </a:r>
            <a:endParaRPr lang="en-US" sz="1600"/>
          </a:p>
        </p:txBody>
      </p:sp>
      <p:sp>
        <p:nvSpPr>
          <p:cNvPr id="15721" name="Line 367"/>
          <p:cNvSpPr>
            <a:spLocks noChangeShapeType="1"/>
          </p:cNvSpPr>
          <p:nvPr/>
        </p:nvSpPr>
        <p:spPr bwMode="auto">
          <a:xfrm>
            <a:off x="652463" y="3328988"/>
            <a:ext cx="285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2" name="Rectangle 368"/>
          <p:cNvSpPr>
            <a:spLocks noChangeArrowheads="1"/>
          </p:cNvSpPr>
          <p:nvPr/>
        </p:nvSpPr>
        <p:spPr bwMode="auto">
          <a:xfrm>
            <a:off x="530225" y="326548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Helvetica" charset="0"/>
              </a:rPr>
              <a:t>50</a:t>
            </a:r>
            <a:endParaRPr lang="en-US" sz="1600"/>
          </a:p>
        </p:txBody>
      </p:sp>
      <p:sp>
        <p:nvSpPr>
          <p:cNvPr id="15723" name="Line 369"/>
          <p:cNvSpPr>
            <a:spLocks noChangeShapeType="1"/>
          </p:cNvSpPr>
          <p:nvPr/>
        </p:nvSpPr>
        <p:spPr bwMode="auto">
          <a:xfrm>
            <a:off x="652463" y="3100388"/>
            <a:ext cx="285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4" name="Rectangle 370"/>
          <p:cNvSpPr>
            <a:spLocks noChangeArrowheads="1"/>
          </p:cNvSpPr>
          <p:nvPr/>
        </p:nvSpPr>
        <p:spPr bwMode="auto">
          <a:xfrm>
            <a:off x="484188" y="3038475"/>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Helvetica" charset="0"/>
              </a:rPr>
              <a:t>100</a:t>
            </a:r>
            <a:endParaRPr lang="en-US" sz="1600"/>
          </a:p>
        </p:txBody>
      </p:sp>
      <p:sp>
        <p:nvSpPr>
          <p:cNvPr id="15725" name="Line 371"/>
          <p:cNvSpPr>
            <a:spLocks noChangeShapeType="1"/>
          </p:cNvSpPr>
          <p:nvPr/>
        </p:nvSpPr>
        <p:spPr bwMode="auto">
          <a:xfrm>
            <a:off x="652463" y="2879725"/>
            <a:ext cx="285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6" name="Rectangle 372"/>
          <p:cNvSpPr>
            <a:spLocks noChangeArrowheads="1"/>
          </p:cNvSpPr>
          <p:nvPr/>
        </p:nvSpPr>
        <p:spPr bwMode="auto">
          <a:xfrm>
            <a:off x="484188" y="2817813"/>
            <a:ext cx="14763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Helvetica" charset="0"/>
              </a:rPr>
              <a:t>150</a:t>
            </a:r>
            <a:endParaRPr lang="en-US" sz="1600"/>
          </a:p>
        </p:txBody>
      </p:sp>
      <p:sp>
        <p:nvSpPr>
          <p:cNvPr id="15727" name="Line 373"/>
          <p:cNvSpPr>
            <a:spLocks noChangeShapeType="1"/>
          </p:cNvSpPr>
          <p:nvPr/>
        </p:nvSpPr>
        <p:spPr bwMode="auto">
          <a:xfrm>
            <a:off x="652463" y="2652713"/>
            <a:ext cx="285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8" name="Rectangle 374"/>
          <p:cNvSpPr>
            <a:spLocks noChangeArrowheads="1"/>
          </p:cNvSpPr>
          <p:nvPr/>
        </p:nvSpPr>
        <p:spPr bwMode="auto">
          <a:xfrm>
            <a:off x="484188" y="2590800"/>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Helvetica" charset="0"/>
              </a:rPr>
              <a:t>200</a:t>
            </a:r>
            <a:endParaRPr lang="en-US" sz="1600"/>
          </a:p>
        </p:txBody>
      </p:sp>
      <p:sp>
        <p:nvSpPr>
          <p:cNvPr id="15729" name="Line 375"/>
          <p:cNvSpPr>
            <a:spLocks noChangeShapeType="1"/>
          </p:cNvSpPr>
          <p:nvPr/>
        </p:nvSpPr>
        <p:spPr bwMode="auto">
          <a:xfrm>
            <a:off x="652463" y="2433638"/>
            <a:ext cx="285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0" name="Rectangle 376"/>
          <p:cNvSpPr>
            <a:spLocks noChangeArrowheads="1"/>
          </p:cNvSpPr>
          <p:nvPr/>
        </p:nvSpPr>
        <p:spPr bwMode="auto">
          <a:xfrm>
            <a:off x="484188" y="2370138"/>
            <a:ext cx="14763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Helvetica" charset="0"/>
              </a:rPr>
              <a:t>250</a:t>
            </a:r>
            <a:endParaRPr lang="en-US" sz="1600"/>
          </a:p>
        </p:txBody>
      </p:sp>
      <p:sp>
        <p:nvSpPr>
          <p:cNvPr id="15731" name="Line 377"/>
          <p:cNvSpPr>
            <a:spLocks noChangeShapeType="1"/>
          </p:cNvSpPr>
          <p:nvPr/>
        </p:nvSpPr>
        <p:spPr bwMode="auto">
          <a:xfrm flipV="1">
            <a:off x="652463" y="2427288"/>
            <a:ext cx="1587" cy="11287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2" name="Rectangle 378"/>
          <p:cNvSpPr>
            <a:spLocks noChangeArrowheads="1"/>
          </p:cNvSpPr>
          <p:nvPr/>
        </p:nvSpPr>
        <p:spPr bwMode="auto">
          <a:xfrm rot="-5400000">
            <a:off x="-197643" y="2923381"/>
            <a:ext cx="117475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Helvetica" charset="0"/>
              </a:rPr>
              <a:t>CRRES MEP-SEU Anomalies</a:t>
            </a:r>
            <a:endParaRPr lang="en-US" sz="1600"/>
          </a:p>
        </p:txBody>
      </p:sp>
      <p:sp>
        <p:nvSpPr>
          <p:cNvPr id="15733" name="Line 379"/>
          <p:cNvSpPr>
            <a:spLocks noChangeShapeType="1"/>
          </p:cNvSpPr>
          <p:nvPr/>
        </p:nvSpPr>
        <p:spPr bwMode="auto">
          <a:xfrm flipV="1">
            <a:off x="652463" y="3608388"/>
            <a:ext cx="1587" cy="1123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4" name="Line 380"/>
          <p:cNvSpPr>
            <a:spLocks noChangeShapeType="1"/>
          </p:cNvSpPr>
          <p:nvPr/>
        </p:nvSpPr>
        <p:spPr bwMode="auto">
          <a:xfrm flipV="1">
            <a:off x="652463" y="3608388"/>
            <a:ext cx="1587" cy="1123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5" name="Line 381"/>
          <p:cNvSpPr>
            <a:spLocks noChangeShapeType="1"/>
          </p:cNvSpPr>
          <p:nvPr/>
        </p:nvSpPr>
        <p:spPr bwMode="auto">
          <a:xfrm flipV="1">
            <a:off x="652463" y="4692650"/>
            <a:ext cx="1587"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6" name="Line 382"/>
          <p:cNvSpPr>
            <a:spLocks noChangeShapeType="1"/>
          </p:cNvSpPr>
          <p:nvPr/>
        </p:nvSpPr>
        <p:spPr bwMode="auto">
          <a:xfrm>
            <a:off x="652463" y="4732338"/>
            <a:ext cx="285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7" name="Rectangle 383"/>
          <p:cNvSpPr>
            <a:spLocks noChangeArrowheads="1"/>
          </p:cNvSpPr>
          <p:nvPr/>
        </p:nvSpPr>
        <p:spPr bwMode="auto">
          <a:xfrm>
            <a:off x="568325" y="4665663"/>
            <a:ext cx="4921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Helvetica" charset="0"/>
              </a:rPr>
              <a:t>0</a:t>
            </a:r>
            <a:endParaRPr lang="en-US" sz="1600"/>
          </a:p>
        </p:txBody>
      </p:sp>
      <p:sp>
        <p:nvSpPr>
          <p:cNvPr id="15738" name="Line 384"/>
          <p:cNvSpPr>
            <a:spLocks noChangeShapeType="1"/>
          </p:cNvSpPr>
          <p:nvPr/>
        </p:nvSpPr>
        <p:spPr bwMode="auto">
          <a:xfrm flipV="1">
            <a:off x="652463" y="3608388"/>
            <a:ext cx="1587" cy="1123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9" name="Rectangle 385"/>
          <p:cNvSpPr>
            <a:spLocks noChangeArrowheads="1"/>
          </p:cNvSpPr>
          <p:nvPr/>
        </p:nvSpPr>
        <p:spPr bwMode="auto">
          <a:xfrm rot="-5400000">
            <a:off x="-129381" y="4102894"/>
            <a:ext cx="10382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700">
                <a:solidFill>
                  <a:srgbClr val="000000"/>
                </a:solidFill>
                <a:latin typeface="Helvetica" charset="0"/>
              </a:rPr>
              <a:t>CRRES VTCW Anomalies</a:t>
            </a:r>
          </a:p>
        </p:txBody>
      </p:sp>
      <p:sp>
        <p:nvSpPr>
          <p:cNvPr id="15740" name="Rectangle 386"/>
          <p:cNvSpPr>
            <a:spLocks noChangeArrowheads="1"/>
          </p:cNvSpPr>
          <p:nvPr/>
        </p:nvSpPr>
        <p:spPr bwMode="auto">
          <a:xfrm>
            <a:off x="287338" y="1093788"/>
            <a:ext cx="6175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lang="en-US" sz="1400" b="1">
                <a:solidFill>
                  <a:schemeClr val="bg1"/>
                </a:solidFill>
                <a:latin typeface="Helvetica" charset="0"/>
              </a:rPr>
              <a:t>Inner</a:t>
            </a:r>
          </a:p>
          <a:p>
            <a:pPr algn="ctr"/>
            <a:r>
              <a:rPr lang="en-US" sz="1400" b="1">
                <a:solidFill>
                  <a:schemeClr val="bg1"/>
                </a:solidFill>
                <a:latin typeface="Helvetica" charset="0"/>
              </a:rPr>
              <a:t>Belt</a:t>
            </a:r>
          </a:p>
        </p:txBody>
      </p:sp>
      <p:sp>
        <p:nvSpPr>
          <p:cNvPr id="15741" name="Line 387"/>
          <p:cNvSpPr>
            <a:spLocks noChangeShapeType="1"/>
          </p:cNvSpPr>
          <p:nvPr/>
        </p:nvSpPr>
        <p:spPr bwMode="auto">
          <a:xfrm>
            <a:off x="990600" y="2684463"/>
            <a:ext cx="1935163" cy="0"/>
          </a:xfrm>
          <a:prstGeom prst="line">
            <a:avLst/>
          </a:prstGeom>
          <a:noFill/>
          <a:ln w="38100">
            <a:solidFill>
              <a:schemeClr val="tx1"/>
            </a:solidFill>
            <a:round/>
            <a:headEnd type="triangle" w="med" len="med"/>
            <a:tailEnd type="none" w="sm" len="sm"/>
          </a:ln>
          <a:extLst>
            <a:ext uri="{909E8E84-426E-40dd-AFC4-6F175D3DCCD1}">
              <a14:hiddenFill xmlns:a14="http://schemas.microsoft.com/office/drawing/2010/main">
                <a:noFill/>
              </a14:hiddenFill>
            </a:ext>
          </a:extLst>
        </p:spPr>
        <p:txBody>
          <a:bodyPr/>
          <a:lstStyle/>
          <a:p>
            <a:endParaRPr lang="en-US"/>
          </a:p>
        </p:txBody>
      </p:sp>
      <p:sp>
        <p:nvSpPr>
          <p:cNvPr id="15742" name="Line 388"/>
          <p:cNvSpPr>
            <a:spLocks noChangeShapeType="1"/>
          </p:cNvSpPr>
          <p:nvPr/>
        </p:nvSpPr>
        <p:spPr bwMode="auto">
          <a:xfrm>
            <a:off x="1692275" y="2989263"/>
            <a:ext cx="1233488" cy="0"/>
          </a:xfrm>
          <a:prstGeom prst="line">
            <a:avLst/>
          </a:prstGeom>
          <a:noFill/>
          <a:ln w="38100">
            <a:solidFill>
              <a:schemeClr val="tx1"/>
            </a:solidFill>
            <a:round/>
            <a:headEnd type="triangle" w="med" len="med"/>
            <a:tailEnd type="none" w="sm" len="sm"/>
          </a:ln>
          <a:extLst>
            <a:ext uri="{909E8E84-426E-40dd-AFC4-6F175D3DCCD1}">
              <a14:hiddenFill xmlns:a14="http://schemas.microsoft.com/office/drawing/2010/main">
                <a:noFill/>
              </a14:hiddenFill>
            </a:ext>
          </a:extLst>
        </p:spPr>
        <p:txBody>
          <a:bodyPr/>
          <a:lstStyle/>
          <a:p>
            <a:endParaRPr lang="en-US"/>
          </a:p>
        </p:txBody>
      </p:sp>
      <p:sp>
        <p:nvSpPr>
          <p:cNvPr id="15743" name="Line 389"/>
          <p:cNvSpPr>
            <a:spLocks noChangeShapeType="1"/>
          </p:cNvSpPr>
          <p:nvPr/>
        </p:nvSpPr>
        <p:spPr bwMode="auto">
          <a:xfrm>
            <a:off x="2292350" y="3259138"/>
            <a:ext cx="366713"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744" name="Rectangle 390"/>
          <p:cNvSpPr>
            <a:spLocks noChangeArrowheads="1"/>
          </p:cNvSpPr>
          <p:nvPr/>
        </p:nvSpPr>
        <p:spPr bwMode="auto">
          <a:xfrm>
            <a:off x="911225" y="941388"/>
            <a:ext cx="519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lang="en-US" sz="1400" b="1">
                <a:solidFill>
                  <a:schemeClr val="bg1"/>
                </a:solidFill>
                <a:latin typeface="Helvetica" charset="0"/>
              </a:rPr>
              <a:t>Slot</a:t>
            </a:r>
          </a:p>
        </p:txBody>
      </p:sp>
      <p:sp>
        <p:nvSpPr>
          <p:cNvPr id="15745" name="Rectangle 391"/>
          <p:cNvSpPr>
            <a:spLocks noChangeArrowheads="1"/>
          </p:cNvSpPr>
          <p:nvPr/>
        </p:nvSpPr>
        <p:spPr bwMode="auto">
          <a:xfrm>
            <a:off x="1330325" y="1627188"/>
            <a:ext cx="1090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lang="en-US" sz="1400" b="1">
                <a:latin typeface="Helvetica" charset="0"/>
              </a:rPr>
              <a:t>Outer  Belt</a:t>
            </a:r>
          </a:p>
        </p:txBody>
      </p:sp>
      <p:sp>
        <p:nvSpPr>
          <p:cNvPr id="15746" name="Line 392"/>
          <p:cNvSpPr>
            <a:spLocks noChangeShapeType="1"/>
          </p:cNvSpPr>
          <p:nvPr/>
        </p:nvSpPr>
        <p:spPr bwMode="auto">
          <a:xfrm flipV="1">
            <a:off x="654050" y="4697413"/>
            <a:ext cx="1588" cy="36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7" name="Line 393"/>
          <p:cNvSpPr>
            <a:spLocks noChangeShapeType="1"/>
          </p:cNvSpPr>
          <p:nvPr/>
        </p:nvSpPr>
        <p:spPr bwMode="auto">
          <a:xfrm flipV="1">
            <a:off x="981075" y="4697413"/>
            <a:ext cx="1588" cy="36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8" name="Line 394"/>
          <p:cNvSpPr>
            <a:spLocks noChangeShapeType="1"/>
          </p:cNvSpPr>
          <p:nvPr/>
        </p:nvSpPr>
        <p:spPr bwMode="auto">
          <a:xfrm flipV="1">
            <a:off x="1306513" y="4697413"/>
            <a:ext cx="1587" cy="36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9" name="Line 395"/>
          <p:cNvSpPr>
            <a:spLocks noChangeShapeType="1"/>
          </p:cNvSpPr>
          <p:nvPr/>
        </p:nvSpPr>
        <p:spPr bwMode="auto">
          <a:xfrm flipV="1">
            <a:off x="1633538" y="4697413"/>
            <a:ext cx="0" cy="36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0" name="Line 396"/>
          <p:cNvSpPr>
            <a:spLocks noChangeShapeType="1"/>
          </p:cNvSpPr>
          <p:nvPr/>
        </p:nvSpPr>
        <p:spPr bwMode="auto">
          <a:xfrm flipV="1">
            <a:off x="1965325" y="4697413"/>
            <a:ext cx="1588" cy="36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1" name="Line 397"/>
          <p:cNvSpPr>
            <a:spLocks noChangeShapeType="1"/>
          </p:cNvSpPr>
          <p:nvPr/>
        </p:nvSpPr>
        <p:spPr bwMode="auto">
          <a:xfrm flipV="1">
            <a:off x="2292350" y="4697413"/>
            <a:ext cx="0" cy="36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2" name="Line 398"/>
          <p:cNvSpPr>
            <a:spLocks noChangeShapeType="1"/>
          </p:cNvSpPr>
          <p:nvPr/>
        </p:nvSpPr>
        <p:spPr bwMode="auto">
          <a:xfrm flipV="1">
            <a:off x="2616200" y="4697413"/>
            <a:ext cx="1588" cy="36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3" name="Line 399"/>
          <p:cNvSpPr>
            <a:spLocks noChangeShapeType="1"/>
          </p:cNvSpPr>
          <p:nvPr/>
        </p:nvSpPr>
        <p:spPr bwMode="auto">
          <a:xfrm flipV="1">
            <a:off x="2943225" y="4697413"/>
            <a:ext cx="0" cy="36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4" name="Rectangle 400"/>
          <p:cNvSpPr>
            <a:spLocks noChangeArrowheads="1"/>
          </p:cNvSpPr>
          <p:nvPr/>
        </p:nvSpPr>
        <p:spPr bwMode="auto">
          <a:xfrm>
            <a:off x="620713" y="4660900"/>
            <a:ext cx="68262" cy="73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55" name="Rectangle 401"/>
          <p:cNvSpPr>
            <a:spLocks noChangeArrowheads="1"/>
          </p:cNvSpPr>
          <p:nvPr/>
        </p:nvSpPr>
        <p:spPr bwMode="auto">
          <a:xfrm>
            <a:off x="620713" y="4660900"/>
            <a:ext cx="68262" cy="73025"/>
          </a:xfrm>
          <a:prstGeom prst="rect">
            <a:avLst/>
          </a:prstGeom>
          <a:solidFill>
            <a:schemeClr val="hlink"/>
          </a:solidFill>
          <a:ln w="0">
            <a:solidFill>
              <a:srgbClr val="000000"/>
            </a:solidFill>
            <a:miter lim="800000"/>
            <a:headEnd/>
            <a:tailEnd/>
          </a:ln>
        </p:spPr>
        <p:txBody>
          <a:bodyPr/>
          <a:lstStyle/>
          <a:p>
            <a:endParaRPr lang="en-US"/>
          </a:p>
        </p:txBody>
      </p:sp>
      <p:sp>
        <p:nvSpPr>
          <p:cNvPr id="15756" name="Rectangle 402"/>
          <p:cNvSpPr>
            <a:spLocks noChangeArrowheads="1"/>
          </p:cNvSpPr>
          <p:nvPr/>
        </p:nvSpPr>
        <p:spPr bwMode="auto">
          <a:xfrm>
            <a:off x="688975" y="4660900"/>
            <a:ext cx="61913" cy="73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57" name="Rectangle 403"/>
          <p:cNvSpPr>
            <a:spLocks noChangeArrowheads="1"/>
          </p:cNvSpPr>
          <p:nvPr/>
        </p:nvSpPr>
        <p:spPr bwMode="auto">
          <a:xfrm>
            <a:off x="688975" y="4660900"/>
            <a:ext cx="61913" cy="73025"/>
          </a:xfrm>
          <a:prstGeom prst="rect">
            <a:avLst/>
          </a:prstGeom>
          <a:solidFill>
            <a:schemeClr val="hlink"/>
          </a:solidFill>
          <a:ln w="0">
            <a:solidFill>
              <a:srgbClr val="000000"/>
            </a:solidFill>
            <a:miter lim="800000"/>
            <a:headEnd/>
            <a:tailEnd/>
          </a:ln>
        </p:spPr>
        <p:txBody>
          <a:bodyPr/>
          <a:lstStyle/>
          <a:p>
            <a:endParaRPr lang="en-US"/>
          </a:p>
        </p:txBody>
      </p:sp>
      <p:sp>
        <p:nvSpPr>
          <p:cNvPr id="15758" name="Rectangle 404"/>
          <p:cNvSpPr>
            <a:spLocks noChangeArrowheads="1"/>
          </p:cNvSpPr>
          <p:nvPr/>
        </p:nvSpPr>
        <p:spPr bwMode="auto">
          <a:xfrm>
            <a:off x="750888" y="4521200"/>
            <a:ext cx="68262" cy="2127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59" name="Rectangle 405"/>
          <p:cNvSpPr>
            <a:spLocks noChangeArrowheads="1"/>
          </p:cNvSpPr>
          <p:nvPr/>
        </p:nvSpPr>
        <p:spPr bwMode="auto">
          <a:xfrm>
            <a:off x="750888" y="4521200"/>
            <a:ext cx="68262" cy="212725"/>
          </a:xfrm>
          <a:prstGeom prst="rect">
            <a:avLst/>
          </a:prstGeom>
          <a:solidFill>
            <a:schemeClr val="hlink"/>
          </a:solidFill>
          <a:ln w="0">
            <a:solidFill>
              <a:srgbClr val="000000"/>
            </a:solidFill>
            <a:miter lim="800000"/>
            <a:headEnd/>
            <a:tailEnd/>
          </a:ln>
        </p:spPr>
        <p:txBody>
          <a:bodyPr/>
          <a:lstStyle/>
          <a:p>
            <a:endParaRPr lang="en-US"/>
          </a:p>
        </p:txBody>
      </p:sp>
      <p:sp>
        <p:nvSpPr>
          <p:cNvPr id="15760" name="Rectangle 406"/>
          <p:cNvSpPr>
            <a:spLocks noChangeArrowheads="1"/>
          </p:cNvSpPr>
          <p:nvPr/>
        </p:nvSpPr>
        <p:spPr bwMode="auto">
          <a:xfrm>
            <a:off x="819150" y="4660900"/>
            <a:ext cx="60325" cy="73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61" name="Rectangle 407"/>
          <p:cNvSpPr>
            <a:spLocks noChangeArrowheads="1"/>
          </p:cNvSpPr>
          <p:nvPr/>
        </p:nvSpPr>
        <p:spPr bwMode="auto">
          <a:xfrm>
            <a:off x="819150" y="4660900"/>
            <a:ext cx="60325" cy="73025"/>
          </a:xfrm>
          <a:prstGeom prst="rect">
            <a:avLst/>
          </a:prstGeom>
          <a:solidFill>
            <a:schemeClr val="hlink"/>
          </a:solidFill>
          <a:ln w="0">
            <a:solidFill>
              <a:srgbClr val="000000"/>
            </a:solidFill>
            <a:miter lim="800000"/>
            <a:headEnd/>
            <a:tailEnd/>
          </a:ln>
        </p:spPr>
        <p:txBody>
          <a:bodyPr/>
          <a:lstStyle/>
          <a:p>
            <a:endParaRPr lang="en-US"/>
          </a:p>
        </p:txBody>
      </p:sp>
      <p:sp>
        <p:nvSpPr>
          <p:cNvPr id="15762" name="Rectangle 408"/>
          <p:cNvSpPr>
            <a:spLocks noChangeArrowheads="1"/>
          </p:cNvSpPr>
          <p:nvPr/>
        </p:nvSpPr>
        <p:spPr bwMode="auto">
          <a:xfrm>
            <a:off x="879475" y="4310063"/>
            <a:ext cx="66675" cy="42386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63" name="Rectangle 409"/>
          <p:cNvSpPr>
            <a:spLocks noChangeArrowheads="1"/>
          </p:cNvSpPr>
          <p:nvPr/>
        </p:nvSpPr>
        <p:spPr bwMode="auto">
          <a:xfrm>
            <a:off x="879475" y="4310063"/>
            <a:ext cx="66675" cy="423862"/>
          </a:xfrm>
          <a:prstGeom prst="rect">
            <a:avLst/>
          </a:prstGeom>
          <a:solidFill>
            <a:schemeClr val="hlink"/>
          </a:solidFill>
          <a:ln w="0">
            <a:solidFill>
              <a:srgbClr val="000000"/>
            </a:solidFill>
            <a:miter lim="800000"/>
            <a:headEnd/>
            <a:tailEnd/>
          </a:ln>
        </p:spPr>
        <p:txBody>
          <a:bodyPr/>
          <a:lstStyle/>
          <a:p>
            <a:endParaRPr lang="en-US"/>
          </a:p>
        </p:txBody>
      </p:sp>
      <p:sp>
        <p:nvSpPr>
          <p:cNvPr id="15764" name="Rectangle 410"/>
          <p:cNvSpPr>
            <a:spLocks noChangeArrowheads="1"/>
          </p:cNvSpPr>
          <p:nvPr/>
        </p:nvSpPr>
        <p:spPr bwMode="auto">
          <a:xfrm>
            <a:off x="946150" y="4587875"/>
            <a:ext cx="68263" cy="1460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65" name="Rectangle 411"/>
          <p:cNvSpPr>
            <a:spLocks noChangeArrowheads="1"/>
          </p:cNvSpPr>
          <p:nvPr/>
        </p:nvSpPr>
        <p:spPr bwMode="auto">
          <a:xfrm>
            <a:off x="946150" y="4587875"/>
            <a:ext cx="68263" cy="146050"/>
          </a:xfrm>
          <a:prstGeom prst="rect">
            <a:avLst/>
          </a:prstGeom>
          <a:solidFill>
            <a:schemeClr val="hlink"/>
          </a:solidFill>
          <a:ln w="0">
            <a:solidFill>
              <a:srgbClr val="000000"/>
            </a:solidFill>
            <a:miter lim="800000"/>
            <a:headEnd/>
            <a:tailEnd/>
          </a:ln>
        </p:spPr>
        <p:txBody>
          <a:bodyPr/>
          <a:lstStyle/>
          <a:p>
            <a:endParaRPr lang="en-US"/>
          </a:p>
        </p:txBody>
      </p:sp>
      <p:sp>
        <p:nvSpPr>
          <p:cNvPr id="15766" name="Rectangle 412"/>
          <p:cNvSpPr>
            <a:spLocks noChangeArrowheads="1"/>
          </p:cNvSpPr>
          <p:nvPr/>
        </p:nvSpPr>
        <p:spPr bwMode="auto">
          <a:xfrm>
            <a:off x="1014413" y="4587875"/>
            <a:ext cx="61912" cy="1460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67" name="Rectangle 413"/>
          <p:cNvSpPr>
            <a:spLocks noChangeArrowheads="1"/>
          </p:cNvSpPr>
          <p:nvPr/>
        </p:nvSpPr>
        <p:spPr bwMode="auto">
          <a:xfrm>
            <a:off x="1014413" y="4587875"/>
            <a:ext cx="61912" cy="146050"/>
          </a:xfrm>
          <a:prstGeom prst="rect">
            <a:avLst/>
          </a:prstGeom>
          <a:solidFill>
            <a:schemeClr val="hlink"/>
          </a:solidFill>
          <a:ln w="0">
            <a:solidFill>
              <a:srgbClr val="000000"/>
            </a:solidFill>
            <a:miter lim="800000"/>
            <a:headEnd/>
            <a:tailEnd/>
          </a:ln>
        </p:spPr>
        <p:txBody>
          <a:bodyPr/>
          <a:lstStyle/>
          <a:p>
            <a:endParaRPr lang="en-US"/>
          </a:p>
        </p:txBody>
      </p:sp>
      <p:sp>
        <p:nvSpPr>
          <p:cNvPr id="15768" name="Rectangle 414"/>
          <p:cNvSpPr>
            <a:spLocks noChangeArrowheads="1"/>
          </p:cNvSpPr>
          <p:nvPr/>
        </p:nvSpPr>
        <p:spPr bwMode="auto">
          <a:xfrm>
            <a:off x="1076325" y="4383088"/>
            <a:ext cx="66675" cy="35083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69" name="Rectangle 415"/>
          <p:cNvSpPr>
            <a:spLocks noChangeArrowheads="1"/>
          </p:cNvSpPr>
          <p:nvPr/>
        </p:nvSpPr>
        <p:spPr bwMode="auto">
          <a:xfrm>
            <a:off x="1076325" y="4383088"/>
            <a:ext cx="66675" cy="350837"/>
          </a:xfrm>
          <a:prstGeom prst="rect">
            <a:avLst/>
          </a:prstGeom>
          <a:solidFill>
            <a:schemeClr val="hlink"/>
          </a:solidFill>
          <a:ln w="0">
            <a:solidFill>
              <a:srgbClr val="000000"/>
            </a:solidFill>
            <a:miter lim="800000"/>
            <a:headEnd/>
            <a:tailEnd/>
          </a:ln>
        </p:spPr>
        <p:txBody>
          <a:bodyPr/>
          <a:lstStyle/>
          <a:p>
            <a:endParaRPr lang="en-US"/>
          </a:p>
        </p:txBody>
      </p:sp>
      <p:sp>
        <p:nvSpPr>
          <p:cNvPr id="15770" name="Rectangle 416"/>
          <p:cNvSpPr>
            <a:spLocks noChangeArrowheads="1"/>
          </p:cNvSpPr>
          <p:nvPr/>
        </p:nvSpPr>
        <p:spPr bwMode="auto">
          <a:xfrm>
            <a:off x="1143000" y="4587875"/>
            <a:ext cx="68263" cy="1460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71" name="Rectangle 417"/>
          <p:cNvSpPr>
            <a:spLocks noChangeArrowheads="1"/>
          </p:cNvSpPr>
          <p:nvPr/>
        </p:nvSpPr>
        <p:spPr bwMode="auto">
          <a:xfrm>
            <a:off x="1143000" y="4587875"/>
            <a:ext cx="68263" cy="146050"/>
          </a:xfrm>
          <a:prstGeom prst="rect">
            <a:avLst/>
          </a:prstGeom>
          <a:solidFill>
            <a:schemeClr val="hlink"/>
          </a:solidFill>
          <a:ln w="0">
            <a:solidFill>
              <a:srgbClr val="000000"/>
            </a:solidFill>
            <a:miter lim="800000"/>
            <a:headEnd/>
            <a:tailEnd/>
          </a:ln>
        </p:spPr>
        <p:txBody>
          <a:bodyPr/>
          <a:lstStyle/>
          <a:p>
            <a:endParaRPr lang="en-US"/>
          </a:p>
        </p:txBody>
      </p:sp>
      <p:sp>
        <p:nvSpPr>
          <p:cNvPr id="15772" name="Rectangle 418"/>
          <p:cNvSpPr>
            <a:spLocks noChangeArrowheads="1"/>
          </p:cNvSpPr>
          <p:nvPr/>
        </p:nvSpPr>
        <p:spPr bwMode="auto">
          <a:xfrm>
            <a:off x="1211263" y="4310063"/>
            <a:ext cx="61912" cy="42386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73" name="Rectangle 419"/>
          <p:cNvSpPr>
            <a:spLocks noChangeArrowheads="1"/>
          </p:cNvSpPr>
          <p:nvPr/>
        </p:nvSpPr>
        <p:spPr bwMode="auto">
          <a:xfrm>
            <a:off x="1211263" y="4310063"/>
            <a:ext cx="61912" cy="423862"/>
          </a:xfrm>
          <a:prstGeom prst="rect">
            <a:avLst/>
          </a:prstGeom>
          <a:solidFill>
            <a:schemeClr val="hlink"/>
          </a:solidFill>
          <a:ln w="0">
            <a:solidFill>
              <a:srgbClr val="000000"/>
            </a:solidFill>
            <a:miter lim="800000"/>
            <a:headEnd/>
            <a:tailEnd/>
          </a:ln>
        </p:spPr>
        <p:txBody>
          <a:bodyPr/>
          <a:lstStyle/>
          <a:p>
            <a:endParaRPr lang="en-US"/>
          </a:p>
        </p:txBody>
      </p:sp>
      <p:sp>
        <p:nvSpPr>
          <p:cNvPr id="15774" name="Rectangle 420"/>
          <p:cNvSpPr>
            <a:spLocks noChangeArrowheads="1"/>
          </p:cNvSpPr>
          <p:nvPr/>
        </p:nvSpPr>
        <p:spPr bwMode="auto">
          <a:xfrm>
            <a:off x="1273175" y="4383088"/>
            <a:ext cx="68263" cy="35083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75" name="Rectangle 421"/>
          <p:cNvSpPr>
            <a:spLocks noChangeArrowheads="1"/>
          </p:cNvSpPr>
          <p:nvPr/>
        </p:nvSpPr>
        <p:spPr bwMode="auto">
          <a:xfrm>
            <a:off x="1273175" y="4383088"/>
            <a:ext cx="68263" cy="350837"/>
          </a:xfrm>
          <a:prstGeom prst="rect">
            <a:avLst/>
          </a:prstGeom>
          <a:solidFill>
            <a:schemeClr val="hlink"/>
          </a:solidFill>
          <a:ln w="0">
            <a:solidFill>
              <a:srgbClr val="000000"/>
            </a:solidFill>
            <a:miter lim="800000"/>
            <a:headEnd/>
            <a:tailEnd/>
          </a:ln>
        </p:spPr>
        <p:txBody>
          <a:bodyPr/>
          <a:lstStyle/>
          <a:p>
            <a:endParaRPr lang="en-US"/>
          </a:p>
        </p:txBody>
      </p:sp>
      <p:sp>
        <p:nvSpPr>
          <p:cNvPr id="15776" name="Rectangle 422"/>
          <p:cNvSpPr>
            <a:spLocks noChangeArrowheads="1"/>
          </p:cNvSpPr>
          <p:nvPr/>
        </p:nvSpPr>
        <p:spPr bwMode="auto">
          <a:xfrm>
            <a:off x="1341438" y="4105275"/>
            <a:ext cx="68262" cy="6286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77" name="Rectangle 423"/>
          <p:cNvSpPr>
            <a:spLocks noChangeArrowheads="1"/>
          </p:cNvSpPr>
          <p:nvPr/>
        </p:nvSpPr>
        <p:spPr bwMode="auto">
          <a:xfrm>
            <a:off x="1341438" y="4105275"/>
            <a:ext cx="68262" cy="628650"/>
          </a:xfrm>
          <a:prstGeom prst="rect">
            <a:avLst/>
          </a:prstGeom>
          <a:solidFill>
            <a:schemeClr val="hlink"/>
          </a:solidFill>
          <a:ln w="0">
            <a:solidFill>
              <a:srgbClr val="000000"/>
            </a:solidFill>
            <a:miter lim="800000"/>
            <a:headEnd/>
            <a:tailEnd/>
          </a:ln>
        </p:spPr>
        <p:txBody>
          <a:bodyPr/>
          <a:lstStyle/>
          <a:p>
            <a:endParaRPr lang="en-US"/>
          </a:p>
        </p:txBody>
      </p:sp>
      <p:sp>
        <p:nvSpPr>
          <p:cNvPr id="15778" name="Rectangle 424"/>
          <p:cNvSpPr>
            <a:spLocks noChangeArrowheads="1"/>
          </p:cNvSpPr>
          <p:nvPr/>
        </p:nvSpPr>
        <p:spPr bwMode="auto">
          <a:xfrm>
            <a:off x="1409700" y="4032250"/>
            <a:ext cx="60325" cy="7016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79" name="Rectangle 425"/>
          <p:cNvSpPr>
            <a:spLocks noChangeArrowheads="1"/>
          </p:cNvSpPr>
          <p:nvPr/>
        </p:nvSpPr>
        <p:spPr bwMode="auto">
          <a:xfrm>
            <a:off x="1409700" y="4032250"/>
            <a:ext cx="60325" cy="701675"/>
          </a:xfrm>
          <a:prstGeom prst="rect">
            <a:avLst/>
          </a:prstGeom>
          <a:solidFill>
            <a:schemeClr val="hlink"/>
          </a:solidFill>
          <a:ln w="0">
            <a:solidFill>
              <a:srgbClr val="000000"/>
            </a:solidFill>
            <a:miter lim="800000"/>
            <a:headEnd/>
            <a:tailEnd/>
          </a:ln>
        </p:spPr>
        <p:txBody>
          <a:bodyPr/>
          <a:lstStyle/>
          <a:p>
            <a:endParaRPr lang="en-US"/>
          </a:p>
        </p:txBody>
      </p:sp>
      <p:sp>
        <p:nvSpPr>
          <p:cNvPr id="15780" name="Rectangle 426"/>
          <p:cNvSpPr>
            <a:spLocks noChangeArrowheads="1"/>
          </p:cNvSpPr>
          <p:nvPr/>
        </p:nvSpPr>
        <p:spPr bwMode="auto">
          <a:xfrm>
            <a:off x="1470025" y="4032250"/>
            <a:ext cx="66675" cy="7016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81" name="Rectangle 427"/>
          <p:cNvSpPr>
            <a:spLocks noChangeArrowheads="1"/>
          </p:cNvSpPr>
          <p:nvPr/>
        </p:nvSpPr>
        <p:spPr bwMode="auto">
          <a:xfrm>
            <a:off x="1470025" y="4032250"/>
            <a:ext cx="66675" cy="701675"/>
          </a:xfrm>
          <a:prstGeom prst="rect">
            <a:avLst/>
          </a:prstGeom>
          <a:solidFill>
            <a:schemeClr val="hlink"/>
          </a:solidFill>
          <a:ln w="0">
            <a:solidFill>
              <a:srgbClr val="000000"/>
            </a:solidFill>
            <a:miter lim="800000"/>
            <a:headEnd/>
            <a:tailEnd/>
          </a:ln>
        </p:spPr>
        <p:txBody>
          <a:bodyPr/>
          <a:lstStyle/>
          <a:p>
            <a:endParaRPr lang="en-US"/>
          </a:p>
        </p:txBody>
      </p:sp>
      <p:sp>
        <p:nvSpPr>
          <p:cNvPr id="15782" name="Rectangle 428"/>
          <p:cNvSpPr>
            <a:spLocks noChangeArrowheads="1"/>
          </p:cNvSpPr>
          <p:nvPr/>
        </p:nvSpPr>
        <p:spPr bwMode="auto">
          <a:xfrm>
            <a:off x="1536700" y="4243388"/>
            <a:ext cx="68263" cy="49053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83" name="Rectangle 429"/>
          <p:cNvSpPr>
            <a:spLocks noChangeArrowheads="1"/>
          </p:cNvSpPr>
          <p:nvPr/>
        </p:nvSpPr>
        <p:spPr bwMode="auto">
          <a:xfrm>
            <a:off x="1536700" y="4243388"/>
            <a:ext cx="68263" cy="490537"/>
          </a:xfrm>
          <a:prstGeom prst="rect">
            <a:avLst/>
          </a:prstGeom>
          <a:solidFill>
            <a:schemeClr val="hlink"/>
          </a:solidFill>
          <a:ln w="0">
            <a:solidFill>
              <a:srgbClr val="000000"/>
            </a:solidFill>
            <a:miter lim="800000"/>
            <a:headEnd/>
            <a:tailEnd/>
          </a:ln>
        </p:spPr>
        <p:txBody>
          <a:bodyPr/>
          <a:lstStyle/>
          <a:p>
            <a:endParaRPr lang="en-US"/>
          </a:p>
        </p:txBody>
      </p:sp>
      <p:sp>
        <p:nvSpPr>
          <p:cNvPr id="15784" name="Rectangle 430"/>
          <p:cNvSpPr>
            <a:spLocks noChangeArrowheads="1"/>
          </p:cNvSpPr>
          <p:nvPr/>
        </p:nvSpPr>
        <p:spPr bwMode="auto">
          <a:xfrm>
            <a:off x="1604963" y="4032250"/>
            <a:ext cx="61912" cy="7016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85" name="Rectangle 431"/>
          <p:cNvSpPr>
            <a:spLocks noChangeArrowheads="1"/>
          </p:cNvSpPr>
          <p:nvPr/>
        </p:nvSpPr>
        <p:spPr bwMode="auto">
          <a:xfrm>
            <a:off x="1604963" y="4032250"/>
            <a:ext cx="61912" cy="701675"/>
          </a:xfrm>
          <a:prstGeom prst="rect">
            <a:avLst/>
          </a:prstGeom>
          <a:solidFill>
            <a:schemeClr val="hlink"/>
          </a:solidFill>
          <a:ln w="0">
            <a:solidFill>
              <a:srgbClr val="000000"/>
            </a:solidFill>
            <a:miter lim="800000"/>
            <a:headEnd/>
            <a:tailEnd/>
          </a:ln>
        </p:spPr>
        <p:txBody>
          <a:bodyPr/>
          <a:lstStyle/>
          <a:p>
            <a:endParaRPr lang="en-US"/>
          </a:p>
        </p:txBody>
      </p:sp>
      <p:sp>
        <p:nvSpPr>
          <p:cNvPr id="15786" name="Rectangle 432"/>
          <p:cNvSpPr>
            <a:spLocks noChangeArrowheads="1"/>
          </p:cNvSpPr>
          <p:nvPr/>
        </p:nvSpPr>
        <p:spPr bwMode="auto">
          <a:xfrm>
            <a:off x="1666875" y="4243388"/>
            <a:ext cx="68263" cy="49053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87" name="Rectangle 433"/>
          <p:cNvSpPr>
            <a:spLocks noChangeArrowheads="1"/>
          </p:cNvSpPr>
          <p:nvPr/>
        </p:nvSpPr>
        <p:spPr bwMode="auto">
          <a:xfrm>
            <a:off x="1666875" y="4243388"/>
            <a:ext cx="68263" cy="490537"/>
          </a:xfrm>
          <a:prstGeom prst="rect">
            <a:avLst/>
          </a:prstGeom>
          <a:solidFill>
            <a:schemeClr val="hlink"/>
          </a:solidFill>
          <a:ln w="0">
            <a:solidFill>
              <a:srgbClr val="000000"/>
            </a:solidFill>
            <a:miter lim="800000"/>
            <a:headEnd/>
            <a:tailEnd/>
          </a:ln>
        </p:spPr>
        <p:txBody>
          <a:bodyPr/>
          <a:lstStyle/>
          <a:p>
            <a:endParaRPr lang="en-US"/>
          </a:p>
        </p:txBody>
      </p:sp>
      <p:sp>
        <p:nvSpPr>
          <p:cNvPr id="15788" name="Rectangle 434"/>
          <p:cNvSpPr>
            <a:spLocks noChangeArrowheads="1"/>
          </p:cNvSpPr>
          <p:nvPr/>
        </p:nvSpPr>
        <p:spPr bwMode="auto">
          <a:xfrm>
            <a:off x="1735138" y="3754438"/>
            <a:ext cx="66675" cy="9794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89" name="Rectangle 435"/>
          <p:cNvSpPr>
            <a:spLocks noChangeArrowheads="1"/>
          </p:cNvSpPr>
          <p:nvPr/>
        </p:nvSpPr>
        <p:spPr bwMode="auto">
          <a:xfrm>
            <a:off x="1735138" y="3754438"/>
            <a:ext cx="66675" cy="979487"/>
          </a:xfrm>
          <a:prstGeom prst="rect">
            <a:avLst/>
          </a:prstGeom>
          <a:solidFill>
            <a:schemeClr val="hlink"/>
          </a:solidFill>
          <a:ln w="0">
            <a:solidFill>
              <a:srgbClr val="000000"/>
            </a:solidFill>
            <a:miter lim="800000"/>
            <a:headEnd/>
            <a:tailEnd/>
          </a:ln>
        </p:spPr>
        <p:txBody>
          <a:bodyPr/>
          <a:lstStyle/>
          <a:p>
            <a:endParaRPr lang="en-US"/>
          </a:p>
        </p:txBody>
      </p:sp>
      <p:sp>
        <p:nvSpPr>
          <p:cNvPr id="15790" name="Rectangle 436"/>
          <p:cNvSpPr>
            <a:spLocks noChangeArrowheads="1"/>
          </p:cNvSpPr>
          <p:nvPr/>
        </p:nvSpPr>
        <p:spPr bwMode="auto">
          <a:xfrm>
            <a:off x="1801813" y="4032250"/>
            <a:ext cx="61912" cy="7016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91" name="Rectangle 437"/>
          <p:cNvSpPr>
            <a:spLocks noChangeArrowheads="1"/>
          </p:cNvSpPr>
          <p:nvPr/>
        </p:nvSpPr>
        <p:spPr bwMode="auto">
          <a:xfrm>
            <a:off x="1801813" y="4032250"/>
            <a:ext cx="61912" cy="701675"/>
          </a:xfrm>
          <a:prstGeom prst="rect">
            <a:avLst/>
          </a:prstGeom>
          <a:solidFill>
            <a:schemeClr val="hlink"/>
          </a:solidFill>
          <a:ln w="0">
            <a:solidFill>
              <a:srgbClr val="000000"/>
            </a:solidFill>
            <a:miter lim="800000"/>
            <a:headEnd/>
            <a:tailEnd/>
          </a:ln>
        </p:spPr>
        <p:txBody>
          <a:bodyPr/>
          <a:lstStyle/>
          <a:p>
            <a:endParaRPr lang="en-US"/>
          </a:p>
        </p:txBody>
      </p:sp>
      <p:sp>
        <p:nvSpPr>
          <p:cNvPr id="15792" name="Rectangle 438"/>
          <p:cNvSpPr>
            <a:spLocks noChangeArrowheads="1"/>
          </p:cNvSpPr>
          <p:nvPr/>
        </p:nvSpPr>
        <p:spPr bwMode="auto">
          <a:xfrm>
            <a:off x="1863725" y="3892550"/>
            <a:ext cx="68263" cy="8413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93" name="Rectangle 439"/>
          <p:cNvSpPr>
            <a:spLocks noChangeArrowheads="1"/>
          </p:cNvSpPr>
          <p:nvPr/>
        </p:nvSpPr>
        <p:spPr bwMode="auto">
          <a:xfrm>
            <a:off x="1863725" y="3892550"/>
            <a:ext cx="68263" cy="841375"/>
          </a:xfrm>
          <a:prstGeom prst="rect">
            <a:avLst/>
          </a:prstGeom>
          <a:solidFill>
            <a:schemeClr val="hlink"/>
          </a:solidFill>
          <a:ln w="0">
            <a:solidFill>
              <a:srgbClr val="000000"/>
            </a:solidFill>
            <a:miter lim="800000"/>
            <a:headEnd/>
            <a:tailEnd/>
          </a:ln>
        </p:spPr>
        <p:txBody>
          <a:bodyPr/>
          <a:lstStyle/>
          <a:p>
            <a:endParaRPr lang="en-US"/>
          </a:p>
        </p:txBody>
      </p:sp>
      <p:sp>
        <p:nvSpPr>
          <p:cNvPr id="15794" name="Rectangle 440"/>
          <p:cNvSpPr>
            <a:spLocks noChangeArrowheads="1"/>
          </p:cNvSpPr>
          <p:nvPr/>
        </p:nvSpPr>
        <p:spPr bwMode="auto">
          <a:xfrm>
            <a:off x="1931988" y="3892550"/>
            <a:ext cx="60325" cy="8413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95" name="Rectangle 441"/>
          <p:cNvSpPr>
            <a:spLocks noChangeArrowheads="1"/>
          </p:cNvSpPr>
          <p:nvPr/>
        </p:nvSpPr>
        <p:spPr bwMode="auto">
          <a:xfrm>
            <a:off x="1931988" y="3892550"/>
            <a:ext cx="60325" cy="841375"/>
          </a:xfrm>
          <a:prstGeom prst="rect">
            <a:avLst/>
          </a:prstGeom>
          <a:solidFill>
            <a:schemeClr val="hlink"/>
          </a:solidFill>
          <a:ln w="0">
            <a:solidFill>
              <a:srgbClr val="000000"/>
            </a:solidFill>
            <a:miter lim="800000"/>
            <a:headEnd/>
            <a:tailEnd/>
          </a:ln>
        </p:spPr>
        <p:txBody>
          <a:bodyPr/>
          <a:lstStyle/>
          <a:p>
            <a:endParaRPr lang="en-US"/>
          </a:p>
        </p:txBody>
      </p:sp>
      <p:sp>
        <p:nvSpPr>
          <p:cNvPr id="15796" name="Rectangle 442"/>
          <p:cNvSpPr>
            <a:spLocks noChangeArrowheads="1"/>
          </p:cNvSpPr>
          <p:nvPr/>
        </p:nvSpPr>
        <p:spPr bwMode="auto">
          <a:xfrm>
            <a:off x="1992313" y="4105275"/>
            <a:ext cx="68262" cy="6286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97" name="Rectangle 443"/>
          <p:cNvSpPr>
            <a:spLocks noChangeArrowheads="1"/>
          </p:cNvSpPr>
          <p:nvPr/>
        </p:nvSpPr>
        <p:spPr bwMode="auto">
          <a:xfrm>
            <a:off x="1992313" y="4105275"/>
            <a:ext cx="68262" cy="628650"/>
          </a:xfrm>
          <a:prstGeom prst="rect">
            <a:avLst/>
          </a:prstGeom>
          <a:solidFill>
            <a:schemeClr val="hlink"/>
          </a:solidFill>
          <a:ln w="0">
            <a:solidFill>
              <a:srgbClr val="000000"/>
            </a:solidFill>
            <a:miter lim="800000"/>
            <a:headEnd/>
            <a:tailEnd/>
          </a:ln>
        </p:spPr>
        <p:txBody>
          <a:bodyPr/>
          <a:lstStyle/>
          <a:p>
            <a:endParaRPr lang="en-US"/>
          </a:p>
        </p:txBody>
      </p:sp>
      <p:sp>
        <p:nvSpPr>
          <p:cNvPr id="15798" name="Rectangle 444"/>
          <p:cNvSpPr>
            <a:spLocks noChangeArrowheads="1"/>
          </p:cNvSpPr>
          <p:nvPr/>
        </p:nvSpPr>
        <p:spPr bwMode="auto">
          <a:xfrm>
            <a:off x="2060575" y="4521200"/>
            <a:ext cx="66675" cy="2127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99" name="Rectangle 445"/>
          <p:cNvSpPr>
            <a:spLocks noChangeArrowheads="1"/>
          </p:cNvSpPr>
          <p:nvPr/>
        </p:nvSpPr>
        <p:spPr bwMode="auto">
          <a:xfrm>
            <a:off x="2060575" y="4521200"/>
            <a:ext cx="66675" cy="212725"/>
          </a:xfrm>
          <a:prstGeom prst="rect">
            <a:avLst/>
          </a:prstGeom>
          <a:solidFill>
            <a:schemeClr val="hlink"/>
          </a:solidFill>
          <a:ln w="0">
            <a:solidFill>
              <a:srgbClr val="000000"/>
            </a:solidFill>
            <a:miter lim="800000"/>
            <a:headEnd/>
            <a:tailEnd/>
          </a:ln>
        </p:spPr>
        <p:txBody>
          <a:bodyPr/>
          <a:lstStyle/>
          <a:p>
            <a:endParaRPr lang="en-US"/>
          </a:p>
        </p:txBody>
      </p:sp>
      <p:sp>
        <p:nvSpPr>
          <p:cNvPr id="15800" name="Rectangle 446"/>
          <p:cNvSpPr>
            <a:spLocks noChangeArrowheads="1"/>
          </p:cNvSpPr>
          <p:nvPr/>
        </p:nvSpPr>
        <p:spPr bwMode="auto">
          <a:xfrm>
            <a:off x="2127250" y="4105275"/>
            <a:ext cx="61913" cy="6286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01" name="Rectangle 447"/>
          <p:cNvSpPr>
            <a:spLocks noChangeArrowheads="1"/>
          </p:cNvSpPr>
          <p:nvPr/>
        </p:nvSpPr>
        <p:spPr bwMode="auto">
          <a:xfrm>
            <a:off x="2127250" y="4105275"/>
            <a:ext cx="61913" cy="628650"/>
          </a:xfrm>
          <a:prstGeom prst="rect">
            <a:avLst/>
          </a:prstGeom>
          <a:solidFill>
            <a:schemeClr val="hlink"/>
          </a:solidFill>
          <a:ln w="0">
            <a:solidFill>
              <a:srgbClr val="000000"/>
            </a:solidFill>
            <a:miter lim="800000"/>
            <a:headEnd/>
            <a:tailEnd/>
          </a:ln>
        </p:spPr>
        <p:txBody>
          <a:bodyPr/>
          <a:lstStyle/>
          <a:p>
            <a:endParaRPr lang="en-US"/>
          </a:p>
        </p:txBody>
      </p:sp>
      <p:sp>
        <p:nvSpPr>
          <p:cNvPr id="15802" name="Rectangle 448"/>
          <p:cNvSpPr>
            <a:spLocks noChangeArrowheads="1"/>
          </p:cNvSpPr>
          <p:nvPr/>
        </p:nvSpPr>
        <p:spPr bwMode="auto">
          <a:xfrm>
            <a:off x="2189163" y="4448175"/>
            <a:ext cx="68262" cy="2857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03" name="Rectangle 449"/>
          <p:cNvSpPr>
            <a:spLocks noChangeArrowheads="1"/>
          </p:cNvSpPr>
          <p:nvPr/>
        </p:nvSpPr>
        <p:spPr bwMode="auto">
          <a:xfrm>
            <a:off x="2189163" y="4448175"/>
            <a:ext cx="68262" cy="285750"/>
          </a:xfrm>
          <a:prstGeom prst="rect">
            <a:avLst/>
          </a:prstGeom>
          <a:solidFill>
            <a:schemeClr val="hlink"/>
          </a:solidFill>
          <a:ln w="0">
            <a:solidFill>
              <a:srgbClr val="000000"/>
            </a:solidFill>
            <a:miter lim="800000"/>
            <a:headEnd/>
            <a:tailEnd/>
          </a:ln>
        </p:spPr>
        <p:txBody>
          <a:bodyPr/>
          <a:lstStyle/>
          <a:p>
            <a:endParaRPr lang="en-US"/>
          </a:p>
        </p:txBody>
      </p:sp>
      <p:sp>
        <p:nvSpPr>
          <p:cNvPr id="15804" name="Rectangle 450"/>
          <p:cNvSpPr>
            <a:spLocks noChangeArrowheads="1"/>
          </p:cNvSpPr>
          <p:nvPr/>
        </p:nvSpPr>
        <p:spPr bwMode="auto">
          <a:xfrm>
            <a:off x="2257425" y="4310063"/>
            <a:ext cx="68263" cy="42386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05" name="Rectangle 451"/>
          <p:cNvSpPr>
            <a:spLocks noChangeArrowheads="1"/>
          </p:cNvSpPr>
          <p:nvPr/>
        </p:nvSpPr>
        <p:spPr bwMode="auto">
          <a:xfrm>
            <a:off x="2257425" y="4310063"/>
            <a:ext cx="68263" cy="423862"/>
          </a:xfrm>
          <a:prstGeom prst="rect">
            <a:avLst/>
          </a:prstGeom>
          <a:solidFill>
            <a:schemeClr val="hlink"/>
          </a:solidFill>
          <a:ln w="0">
            <a:solidFill>
              <a:srgbClr val="000000"/>
            </a:solidFill>
            <a:miter lim="800000"/>
            <a:headEnd/>
            <a:tailEnd/>
          </a:ln>
        </p:spPr>
        <p:txBody>
          <a:bodyPr/>
          <a:lstStyle/>
          <a:p>
            <a:endParaRPr lang="en-US"/>
          </a:p>
        </p:txBody>
      </p:sp>
      <p:sp>
        <p:nvSpPr>
          <p:cNvPr id="15806" name="Rectangle 452"/>
          <p:cNvSpPr>
            <a:spLocks noChangeArrowheads="1"/>
          </p:cNvSpPr>
          <p:nvPr/>
        </p:nvSpPr>
        <p:spPr bwMode="auto">
          <a:xfrm>
            <a:off x="2325688" y="4243388"/>
            <a:ext cx="60325" cy="49053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07" name="Rectangle 453"/>
          <p:cNvSpPr>
            <a:spLocks noChangeArrowheads="1"/>
          </p:cNvSpPr>
          <p:nvPr/>
        </p:nvSpPr>
        <p:spPr bwMode="auto">
          <a:xfrm>
            <a:off x="2325688" y="4243388"/>
            <a:ext cx="60325" cy="490537"/>
          </a:xfrm>
          <a:prstGeom prst="rect">
            <a:avLst/>
          </a:prstGeom>
          <a:solidFill>
            <a:schemeClr val="hlink"/>
          </a:solidFill>
          <a:ln w="0">
            <a:solidFill>
              <a:srgbClr val="000000"/>
            </a:solidFill>
            <a:miter lim="800000"/>
            <a:headEnd/>
            <a:tailEnd/>
          </a:ln>
        </p:spPr>
        <p:txBody>
          <a:bodyPr/>
          <a:lstStyle/>
          <a:p>
            <a:endParaRPr lang="en-US"/>
          </a:p>
        </p:txBody>
      </p:sp>
      <p:sp>
        <p:nvSpPr>
          <p:cNvPr id="15808" name="Rectangle 454"/>
          <p:cNvSpPr>
            <a:spLocks noChangeArrowheads="1"/>
          </p:cNvSpPr>
          <p:nvPr/>
        </p:nvSpPr>
        <p:spPr bwMode="auto">
          <a:xfrm>
            <a:off x="2386013" y="4032250"/>
            <a:ext cx="68262" cy="7016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09" name="Rectangle 455"/>
          <p:cNvSpPr>
            <a:spLocks noChangeArrowheads="1"/>
          </p:cNvSpPr>
          <p:nvPr/>
        </p:nvSpPr>
        <p:spPr bwMode="auto">
          <a:xfrm>
            <a:off x="2386013" y="4032250"/>
            <a:ext cx="68262" cy="701675"/>
          </a:xfrm>
          <a:prstGeom prst="rect">
            <a:avLst/>
          </a:prstGeom>
          <a:solidFill>
            <a:schemeClr val="hlink"/>
          </a:solidFill>
          <a:ln w="0">
            <a:solidFill>
              <a:srgbClr val="000000"/>
            </a:solidFill>
            <a:miter lim="800000"/>
            <a:headEnd/>
            <a:tailEnd/>
          </a:ln>
        </p:spPr>
        <p:txBody>
          <a:bodyPr/>
          <a:lstStyle/>
          <a:p>
            <a:endParaRPr lang="en-US"/>
          </a:p>
        </p:txBody>
      </p:sp>
      <p:sp>
        <p:nvSpPr>
          <p:cNvPr id="15810" name="Rectangle 456"/>
          <p:cNvSpPr>
            <a:spLocks noChangeArrowheads="1"/>
          </p:cNvSpPr>
          <p:nvPr/>
        </p:nvSpPr>
        <p:spPr bwMode="auto">
          <a:xfrm>
            <a:off x="2454275" y="4243388"/>
            <a:ext cx="68263" cy="49053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11" name="Rectangle 457"/>
          <p:cNvSpPr>
            <a:spLocks noChangeArrowheads="1"/>
          </p:cNvSpPr>
          <p:nvPr/>
        </p:nvSpPr>
        <p:spPr bwMode="auto">
          <a:xfrm>
            <a:off x="2454275" y="4243388"/>
            <a:ext cx="68263" cy="490537"/>
          </a:xfrm>
          <a:prstGeom prst="rect">
            <a:avLst/>
          </a:prstGeom>
          <a:solidFill>
            <a:schemeClr val="hlink"/>
          </a:solidFill>
          <a:ln w="0">
            <a:solidFill>
              <a:srgbClr val="000000"/>
            </a:solidFill>
            <a:miter lim="800000"/>
            <a:headEnd/>
            <a:tailEnd/>
          </a:ln>
        </p:spPr>
        <p:txBody>
          <a:bodyPr/>
          <a:lstStyle/>
          <a:p>
            <a:endParaRPr lang="en-US"/>
          </a:p>
        </p:txBody>
      </p:sp>
      <p:sp>
        <p:nvSpPr>
          <p:cNvPr id="15812" name="Rectangle 458"/>
          <p:cNvSpPr>
            <a:spLocks noChangeArrowheads="1"/>
          </p:cNvSpPr>
          <p:nvPr/>
        </p:nvSpPr>
        <p:spPr bwMode="auto">
          <a:xfrm>
            <a:off x="2522538" y="4521200"/>
            <a:ext cx="60325" cy="2127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13" name="Rectangle 459"/>
          <p:cNvSpPr>
            <a:spLocks noChangeArrowheads="1"/>
          </p:cNvSpPr>
          <p:nvPr/>
        </p:nvSpPr>
        <p:spPr bwMode="auto">
          <a:xfrm>
            <a:off x="2522538" y="4521200"/>
            <a:ext cx="60325" cy="212725"/>
          </a:xfrm>
          <a:prstGeom prst="rect">
            <a:avLst/>
          </a:prstGeom>
          <a:solidFill>
            <a:schemeClr val="hlink"/>
          </a:solidFill>
          <a:ln w="0">
            <a:solidFill>
              <a:srgbClr val="000000"/>
            </a:solidFill>
            <a:miter lim="800000"/>
            <a:headEnd/>
            <a:tailEnd/>
          </a:ln>
        </p:spPr>
        <p:txBody>
          <a:bodyPr/>
          <a:lstStyle/>
          <a:p>
            <a:endParaRPr lang="en-US"/>
          </a:p>
        </p:txBody>
      </p:sp>
      <p:sp>
        <p:nvSpPr>
          <p:cNvPr id="15814" name="Rectangle 460"/>
          <p:cNvSpPr>
            <a:spLocks noChangeArrowheads="1"/>
          </p:cNvSpPr>
          <p:nvPr/>
        </p:nvSpPr>
        <p:spPr bwMode="auto">
          <a:xfrm>
            <a:off x="2582863" y="4448175"/>
            <a:ext cx="68262" cy="2857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15" name="Rectangle 461"/>
          <p:cNvSpPr>
            <a:spLocks noChangeArrowheads="1"/>
          </p:cNvSpPr>
          <p:nvPr/>
        </p:nvSpPr>
        <p:spPr bwMode="auto">
          <a:xfrm>
            <a:off x="2582863" y="4448175"/>
            <a:ext cx="68262" cy="285750"/>
          </a:xfrm>
          <a:prstGeom prst="rect">
            <a:avLst/>
          </a:prstGeom>
          <a:solidFill>
            <a:schemeClr val="hlink"/>
          </a:solidFill>
          <a:ln w="0">
            <a:solidFill>
              <a:srgbClr val="000000"/>
            </a:solidFill>
            <a:miter lim="800000"/>
            <a:headEnd/>
            <a:tailEnd/>
          </a:ln>
        </p:spPr>
        <p:txBody>
          <a:bodyPr/>
          <a:lstStyle/>
          <a:p>
            <a:endParaRPr lang="en-US"/>
          </a:p>
        </p:txBody>
      </p:sp>
      <p:sp>
        <p:nvSpPr>
          <p:cNvPr id="15816" name="Rectangle 462"/>
          <p:cNvSpPr>
            <a:spLocks noChangeArrowheads="1"/>
          </p:cNvSpPr>
          <p:nvPr/>
        </p:nvSpPr>
        <p:spPr bwMode="auto">
          <a:xfrm>
            <a:off x="2651125" y="4660900"/>
            <a:ext cx="66675" cy="73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17" name="Rectangle 463"/>
          <p:cNvSpPr>
            <a:spLocks noChangeArrowheads="1"/>
          </p:cNvSpPr>
          <p:nvPr/>
        </p:nvSpPr>
        <p:spPr bwMode="auto">
          <a:xfrm>
            <a:off x="2651125" y="4660900"/>
            <a:ext cx="66675" cy="73025"/>
          </a:xfrm>
          <a:prstGeom prst="rect">
            <a:avLst/>
          </a:prstGeom>
          <a:solidFill>
            <a:schemeClr val="hlink"/>
          </a:solidFill>
          <a:ln w="0">
            <a:solidFill>
              <a:srgbClr val="000000"/>
            </a:solidFill>
            <a:miter lim="800000"/>
            <a:headEnd/>
            <a:tailEnd/>
          </a:ln>
        </p:spPr>
        <p:txBody>
          <a:bodyPr/>
          <a:lstStyle/>
          <a:p>
            <a:endParaRPr lang="en-US"/>
          </a:p>
        </p:txBody>
      </p:sp>
      <p:sp>
        <p:nvSpPr>
          <p:cNvPr id="15818" name="Rectangle 464"/>
          <p:cNvSpPr>
            <a:spLocks noChangeArrowheads="1"/>
          </p:cNvSpPr>
          <p:nvPr/>
        </p:nvSpPr>
        <p:spPr bwMode="auto">
          <a:xfrm>
            <a:off x="2717800" y="4660900"/>
            <a:ext cx="61913" cy="73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19" name="Rectangle 465"/>
          <p:cNvSpPr>
            <a:spLocks noChangeArrowheads="1"/>
          </p:cNvSpPr>
          <p:nvPr/>
        </p:nvSpPr>
        <p:spPr bwMode="auto">
          <a:xfrm>
            <a:off x="2717800" y="4660900"/>
            <a:ext cx="61913" cy="73025"/>
          </a:xfrm>
          <a:prstGeom prst="rect">
            <a:avLst/>
          </a:prstGeom>
          <a:solidFill>
            <a:schemeClr val="hlink"/>
          </a:solidFill>
          <a:ln w="0">
            <a:solidFill>
              <a:srgbClr val="000000"/>
            </a:solidFill>
            <a:miter lim="800000"/>
            <a:headEnd/>
            <a:tailEnd/>
          </a:ln>
        </p:spPr>
        <p:txBody>
          <a:bodyPr/>
          <a:lstStyle/>
          <a:p>
            <a:endParaRPr lang="en-US"/>
          </a:p>
        </p:txBody>
      </p:sp>
      <p:sp>
        <p:nvSpPr>
          <p:cNvPr id="15820" name="Rectangle 466"/>
          <p:cNvSpPr>
            <a:spLocks noChangeArrowheads="1"/>
          </p:cNvSpPr>
          <p:nvPr/>
        </p:nvSpPr>
        <p:spPr bwMode="auto">
          <a:xfrm>
            <a:off x="2779713" y="4587875"/>
            <a:ext cx="68262" cy="1460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21" name="Rectangle 467"/>
          <p:cNvSpPr>
            <a:spLocks noChangeArrowheads="1"/>
          </p:cNvSpPr>
          <p:nvPr/>
        </p:nvSpPr>
        <p:spPr bwMode="auto">
          <a:xfrm>
            <a:off x="2779713" y="4587875"/>
            <a:ext cx="68262" cy="146050"/>
          </a:xfrm>
          <a:prstGeom prst="rect">
            <a:avLst/>
          </a:prstGeom>
          <a:solidFill>
            <a:schemeClr val="hlink"/>
          </a:solidFill>
          <a:ln w="0">
            <a:solidFill>
              <a:srgbClr val="000000"/>
            </a:solidFill>
            <a:miter lim="800000"/>
            <a:headEnd/>
            <a:tailEnd/>
          </a:ln>
        </p:spPr>
        <p:txBody>
          <a:bodyPr/>
          <a:lstStyle/>
          <a:p>
            <a:endParaRPr lang="en-US"/>
          </a:p>
        </p:txBody>
      </p:sp>
      <p:sp>
        <p:nvSpPr>
          <p:cNvPr id="15822" name="Rectangle 468"/>
          <p:cNvSpPr>
            <a:spLocks noChangeArrowheads="1"/>
          </p:cNvSpPr>
          <p:nvPr/>
        </p:nvSpPr>
        <p:spPr bwMode="auto">
          <a:xfrm>
            <a:off x="2847975" y="4660900"/>
            <a:ext cx="60325" cy="73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23" name="Rectangle 469"/>
          <p:cNvSpPr>
            <a:spLocks noChangeArrowheads="1"/>
          </p:cNvSpPr>
          <p:nvPr/>
        </p:nvSpPr>
        <p:spPr bwMode="auto">
          <a:xfrm>
            <a:off x="2847975" y="4660900"/>
            <a:ext cx="60325" cy="73025"/>
          </a:xfrm>
          <a:prstGeom prst="rect">
            <a:avLst/>
          </a:prstGeom>
          <a:solidFill>
            <a:schemeClr val="hlink"/>
          </a:solidFill>
          <a:ln w="0">
            <a:solidFill>
              <a:srgbClr val="000000"/>
            </a:solidFill>
            <a:miter lim="800000"/>
            <a:headEnd/>
            <a:tailEnd/>
          </a:ln>
        </p:spPr>
        <p:txBody>
          <a:bodyPr/>
          <a:lstStyle/>
          <a:p>
            <a:endParaRPr lang="en-US"/>
          </a:p>
        </p:txBody>
      </p:sp>
      <p:sp>
        <p:nvSpPr>
          <p:cNvPr id="15824" name="Rectangle 470"/>
          <p:cNvSpPr>
            <a:spLocks noChangeArrowheads="1"/>
          </p:cNvSpPr>
          <p:nvPr/>
        </p:nvSpPr>
        <p:spPr bwMode="auto">
          <a:xfrm>
            <a:off x="2908300" y="4660900"/>
            <a:ext cx="68263" cy="73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25" name="Rectangle 471"/>
          <p:cNvSpPr>
            <a:spLocks noChangeArrowheads="1"/>
          </p:cNvSpPr>
          <p:nvPr/>
        </p:nvSpPr>
        <p:spPr bwMode="auto">
          <a:xfrm>
            <a:off x="2908300" y="4660900"/>
            <a:ext cx="68263" cy="73025"/>
          </a:xfrm>
          <a:prstGeom prst="rect">
            <a:avLst/>
          </a:prstGeom>
          <a:solidFill>
            <a:schemeClr val="hlink"/>
          </a:solidFill>
          <a:ln w="0">
            <a:solidFill>
              <a:srgbClr val="000000"/>
            </a:solidFill>
            <a:miter lim="800000"/>
            <a:headEnd/>
            <a:tailEnd/>
          </a:ln>
        </p:spPr>
        <p:txBody>
          <a:bodyPr/>
          <a:lstStyle/>
          <a:p>
            <a:endParaRPr lang="en-US"/>
          </a:p>
        </p:txBody>
      </p:sp>
      <p:sp>
        <p:nvSpPr>
          <p:cNvPr id="15826" name="Line 472"/>
          <p:cNvSpPr>
            <a:spLocks noChangeShapeType="1"/>
          </p:cNvSpPr>
          <p:nvPr/>
        </p:nvSpPr>
        <p:spPr bwMode="auto">
          <a:xfrm>
            <a:off x="654050" y="4383088"/>
            <a:ext cx="285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27" name="Rectangle 473"/>
          <p:cNvSpPr>
            <a:spLocks noChangeArrowheads="1"/>
          </p:cNvSpPr>
          <p:nvPr/>
        </p:nvSpPr>
        <p:spPr bwMode="auto">
          <a:xfrm>
            <a:off x="568325" y="4321175"/>
            <a:ext cx="49213"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700">
                <a:solidFill>
                  <a:srgbClr val="000000"/>
                </a:solidFill>
                <a:latin typeface="Helvetica" charset="0"/>
              </a:rPr>
              <a:t>5</a:t>
            </a:r>
            <a:endParaRPr lang="en-US" sz="1600"/>
          </a:p>
        </p:txBody>
      </p:sp>
      <p:sp>
        <p:nvSpPr>
          <p:cNvPr id="15828" name="Line 474"/>
          <p:cNvSpPr>
            <a:spLocks noChangeShapeType="1"/>
          </p:cNvSpPr>
          <p:nvPr/>
        </p:nvSpPr>
        <p:spPr bwMode="auto">
          <a:xfrm>
            <a:off x="654050" y="4029075"/>
            <a:ext cx="285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29" name="Rectangle 475"/>
          <p:cNvSpPr>
            <a:spLocks noChangeArrowheads="1"/>
          </p:cNvSpPr>
          <p:nvPr/>
        </p:nvSpPr>
        <p:spPr bwMode="auto">
          <a:xfrm>
            <a:off x="519113" y="3965575"/>
            <a:ext cx="9842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700">
                <a:solidFill>
                  <a:srgbClr val="000000"/>
                </a:solidFill>
                <a:latin typeface="Helvetica" charset="0"/>
              </a:rPr>
              <a:t>10</a:t>
            </a:r>
            <a:endParaRPr lang="en-US" sz="1600"/>
          </a:p>
        </p:txBody>
      </p:sp>
      <p:sp>
        <p:nvSpPr>
          <p:cNvPr id="15830" name="Line 476"/>
          <p:cNvSpPr>
            <a:spLocks noChangeShapeType="1"/>
          </p:cNvSpPr>
          <p:nvPr/>
        </p:nvSpPr>
        <p:spPr bwMode="auto">
          <a:xfrm>
            <a:off x="652463" y="3675063"/>
            <a:ext cx="285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1" name="Rectangle 477"/>
          <p:cNvSpPr>
            <a:spLocks noChangeArrowheads="1"/>
          </p:cNvSpPr>
          <p:nvPr/>
        </p:nvSpPr>
        <p:spPr bwMode="auto">
          <a:xfrm>
            <a:off x="519113" y="3624263"/>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700">
                <a:solidFill>
                  <a:srgbClr val="000000"/>
                </a:solidFill>
                <a:latin typeface="Helvetica" charset="0"/>
              </a:rPr>
              <a:t>15</a:t>
            </a:r>
            <a:endParaRPr lang="en-US" sz="1600"/>
          </a:p>
        </p:txBody>
      </p:sp>
      <p:sp>
        <p:nvSpPr>
          <p:cNvPr id="15832" name="Line 478"/>
          <p:cNvSpPr>
            <a:spLocks noChangeShapeType="1"/>
          </p:cNvSpPr>
          <p:nvPr/>
        </p:nvSpPr>
        <p:spPr bwMode="auto">
          <a:xfrm>
            <a:off x="668338" y="1627188"/>
            <a:ext cx="180975" cy="295275"/>
          </a:xfrm>
          <a:prstGeom prst="line">
            <a:avLst/>
          </a:prstGeom>
          <a:noFill/>
          <a:ln w="12700">
            <a:solidFill>
              <a:schemeClr val="bg1"/>
            </a:solidFill>
            <a:round/>
            <a:headEnd type="none" w="sm" len="sm"/>
            <a:tailEnd type="oval" w="sm" len="sm"/>
          </a:ln>
          <a:extLst>
            <a:ext uri="{909E8E84-426E-40dd-AFC4-6F175D3DCCD1}">
              <a14:hiddenFill xmlns:a14="http://schemas.microsoft.com/office/drawing/2010/main">
                <a:noFill/>
              </a14:hiddenFill>
            </a:ext>
          </a:extLst>
        </p:spPr>
        <p:txBody>
          <a:bodyPr/>
          <a:lstStyle/>
          <a:p>
            <a:endParaRPr lang="en-US"/>
          </a:p>
        </p:txBody>
      </p:sp>
      <p:sp>
        <p:nvSpPr>
          <p:cNvPr id="15833" name="Line 479"/>
          <p:cNvSpPr>
            <a:spLocks noChangeShapeType="1"/>
          </p:cNvSpPr>
          <p:nvPr/>
        </p:nvSpPr>
        <p:spPr bwMode="auto">
          <a:xfrm flipH="1">
            <a:off x="1039813" y="1169988"/>
            <a:ext cx="85725" cy="742950"/>
          </a:xfrm>
          <a:prstGeom prst="line">
            <a:avLst/>
          </a:prstGeom>
          <a:noFill/>
          <a:ln w="12700">
            <a:solidFill>
              <a:schemeClr val="bg1"/>
            </a:solidFill>
            <a:round/>
            <a:headEnd type="none" w="sm" len="sm"/>
            <a:tailEnd type="oval" w="sm" len="sm"/>
          </a:ln>
          <a:extLst>
            <a:ext uri="{909E8E84-426E-40dd-AFC4-6F175D3DCCD1}">
              <a14:hiddenFill xmlns:a14="http://schemas.microsoft.com/office/drawing/2010/main">
                <a:noFill/>
              </a14:hiddenFill>
            </a:ext>
          </a:extLst>
        </p:spPr>
        <p:txBody>
          <a:bodyPr/>
          <a:lstStyle/>
          <a:p>
            <a:endParaRPr lang="en-US"/>
          </a:p>
        </p:txBody>
      </p:sp>
      <p:sp>
        <p:nvSpPr>
          <p:cNvPr id="15834" name="Rectangle 480"/>
          <p:cNvSpPr>
            <a:spLocks noChangeArrowheads="1"/>
          </p:cNvSpPr>
          <p:nvPr/>
        </p:nvSpPr>
        <p:spPr bwMode="auto">
          <a:xfrm>
            <a:off x="604838" y="6046788"/>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latin typeface="Helvetica" charset="0"/>
              </a:rPr>
              <a:t>1</a:t>
            </a:r>
            <a:endParaRPr lang="en-US"/>
          </a:p>
        </p:txBody>
      </p:sp>
      <p:sp>
        <p:nvSpPr>
          <p:cNvPr id="15835" name="Line 481"/>
          <p:cNvSpPr>
            <a:spLocks noChangeShapeType="1"/>
          </p:cNvSpPr>
          <p:nvPr/>
        </p:nvSpPr>
        <p:spPr bwMode="auto">
          <a:xfrm>
            <a:off x="955675" y="4770438"/>
            <a:ext cx="1588" cy="142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6" name="Rectangle 482"/>
          <p:cNvSpPr>
            <a:spLocks noChangeArrowheads="1"/>
          </p:cNvSpPr>
          <p:nvPr/>
        </p:nvSpPr>
        <p:spPr bwMode="auto">
          <a:xfrm>
            <a:off x="935038" y="6046788"/>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latin typeface="Helvetica" charset="0"/>
              </a:rPr>
              <a:t>2</a:t>
            </a:r>
            <a:endParaRPr lang="en-US"/>
          </a:p>
        </p:txBody>
      </p:sp>
      <p:sp>
        <p:nvSpPr>
          <p:cNvPr id="15837" name="Line 483"/>
          <p:cNvSpPr>
            <a:spLocks noChangeShapeType="1"/>
          </p:cNvSpPr>
          <p:nvPr/>
        </p:nvSpPr>
        <p:spPr bwMode="auto">
          <a:xfrm>
            <a:off x="1285875" y="4770438"/>
            <a:ext cx="1588" cy="142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8" name="Rectangle 484"/>
          <p:cNvSpPr>
            <a:spLocks noChangeArrowheads="1"/>
          </p:cNvSpPr>
          <p:nvPr/>
        </p:nvSpPr>
        <p:spPr bwMode="auto">
          <a:xfrm>
            <a:off x="1265238" y="6046788"/>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latin typeface="Helvetica" charset="0"/>
              </a:rPr>
              <a:t>3</a:t>
            </a:r>
            <a:endParaRPr lang="en-US"/>
          </a:p>
        </p:txBody>
      </p:sp>
      <p:sp>
        <p:nvSpPr>
          <p:cNvPr id="15839" name="Line 485"/>
          <p:cNvSpPr>
            <a:spLocks noChangeShapeType="1"/>
          </p:cNvSpPr>
          <p:nvPr/>
        </p:nvSpPr>
        <p:spPr bwMode="auto">
          <a:xfrm>
            <a:off x="1616075" y="4770438"/>
            <a:ext cx="1588" cy="142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0" name="Rectangle 486"/>
          <p:cNvSpPr>
            <a:spLocks noChangeArrowheads="1"/>
          </p:cNvSpPr>
          <p:nvPr/>
        </p:nvSpPr>
        <p:spPr bwMode="auto">
          <a:xfrm>
            <a:off x="1595438" y="6046788"/>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latin typeface="Helvetica" charset="0"/>
              </a:rPr>
              <a:t>4</a:t>
            </a:r>
            <a:endParaRPr lang="en-US"/>
          </a:p>
        </p:txBody>
      </p:sp>
      <p:sp>
        <p:nvSpPr>
          <p:cNvPr id="15841" name="Line 487"/>
          <p:cNvSpPr>
            <a:spLocks noChangeShapeType="1"/>
          </p:cNvSpPr>
          <p:nvPr/>
        </p:nvSpPr>
        <p:spPr bwMode="auto">
          <a:xfrm>
            <a:off x="1954213" y="4770438"/>
            <a:ext cx="1587" cy="142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2" name="Rectangle 488"/>
          <p:cNvSpPr>
            <a:spLocks noChangeArrowheads="1"/>
          </p:cNvSpPr>
          <p:nvPr/>
        </p:nvSpPr>
        <p:spPr bwMode="auto">
          <a:xfrm>
            <a:off x="1931988" y="6046788"/>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latin typeface="Helvetica" charset="0"/>
              </a:rPr>
              <a:t>5</a:t>
            </a:r>
            <a:endParaRPr lang="en-US"/>
          </a:p>
        </p:txBody>
      </p:sp>
      <p:sp>
        <p:nvSpPr>
          <p:cNvPr id="15843" name="Line 489"/>
          <p:cNvSpPr>
            <a:spLocks noChangeShapeType="1"/>
          </p:cNvSpPr>
          <p:nvPr/>
        </p:nvSpPr>
        <p:spPr bwMode="auto">
          <a:xfrm>
            <a:off x="2284413" y="4770438"/>
            <a:ext cx="1587" cy="142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4" name="Rectangle 490"/>
          <p:cNvSpPr>
            <a:spLocks noChangeArrowheads="1"/>
          </p:cNvSpPr>
          <p:nvPr/>
        </p:nvSpPr>
        <p:spPr bwMode="auto">
          <a:xfrm>
            <a:off x="2263775" y="6046788"/>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latin typeface="Helvetica" charset="0"/>
              </a:rPr>
              <a:t>6</a:t>
            </a:r>
            <a:endParaRPr lang="en-US"/>
          </a:p>
        </p:txBody>
      </p:sp>
      <p:sp>
        <p:nvSpPr>
          <p:cNvPr id="15845" name="Line 491"/>
          <p:cNvSpPr>
            <a:spLocks noChangeShapeType="1"/>
          </p:cNvSpPr>
          <p:nvPr/>
        </p:nvSpPr>
        <p:spPr bwMode="auto">
          <a:xfrm>
            <a:off x="2614613" y="4770438"/>
            <a:ext cx="1587" cy="142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6" name="Rectangle 492"/>
          <p:cNvSpPr>
            <a:spLocks noChangeArrowheads="1"/>
          </p:cNvSpPr>
          <p:nvPr/>
        </p:nvSpPr>
        <p:spPr bwMode="auto">
          <a:xfrm>
            <a:off x="2593975" y="6046788"/>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latin typeface="Helvetica" charset="0"/>
              </a:rPr>
              <a:t>7</a:t>
            </a:r>
            <a:endParaRPr lang="en-US"/>
          </a:p>
        </p:txBody>
      </p:sp>
      <p:sp>
        <p:nvSpPr>
          <p:cNvPr id="15847" name="Line 493"/>
          <p:cNvSpPr>
            <a:spLocks noChangeShapeType="1"/>
          </p:cNvSpPr>
          <p:nvPr/>
        </p:nvSpPr>
        <p:spPr bwMode="auto">
          <a:xfrm>
            <a:off x="2944813" y="4770438"/>
            <a:ext cx="1587" cy="142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8" name="Rectangle 494"/>
          <p:cNvSpPr>
            <a:spLocks noChangeArrowheads="1"/>
          </p:cNvSpPr>
          <p:nvPr/>
        </p:nvSpPr>
        <p:spPr bwMode="auto">
          <a:xfrm>
            <a:off x="2925763" y="6046788"/>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latin typeface="Helvetica" charset="0"/>
              </a:rPr>
              <a:t>8</a:t>
            </a:r>
            <a:endParaRPr lang="en-US"/>
          </a:p>
        </p:txBody>
      </p:sp>
      <p:sp>
        <p:nvSpPr>
          <p:cNvPr id="15849" name="Rectangle 495"/>
          <p:cNvSpPr>
            <a:spLocks noChangeArrowheads="1"/>
          </p:cNvSpPr>
          <p:nvPr/>
        </p:nvSpPr>
        <p:spPr bwMode="auto">
          <a:xfrm>
            <a:off x="1020763" y="3041650"/>
            <a:ext cx="581025" cy="2730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r>
              <a:rPr lang="en-US" sz="1200" b="1">
                <a:solidFill>
                  <a:srgbClr val="000000"/>
                </a:solidFill>
                <a:latin typeface="Helvetica" charset="0"/>
              </a:rPr>
              <a:t>SEUs</a:t>
            </a:r>
          </a:p>
        </p:txBody>
      </p:sp>
      <p:grpSp>
        <p:nvGrpSpPr>
          <p:cNvPr id="15850" name="Group 496"/>
          <p:cNvGrpSpPr>
            <a:grpSpLocks/>
          </p:cNvGrpSpPr>
          <p:nvPr/>
        </p:nvGrpSpPr>
        <p:grpSpPr bwMode="auto">
          <a:xfrm>
            <a:off x="977900" y="941388"/>
            <a:ext cx="1500188" cy="5108575"/>
            <a:chOff x="483" y="1253"/>
            <a:chExt cx="945" cy="1479"/>
          </a:xfrm>
        </p:grpSpPr>
        <p:sp>
          <p:nvSpPr>
            <p:cNvPr id="15870" name="Line 497"/>
            <p:cNvSpPr>
              <a:spLocks noChangeShapeType="1"/>
            </p:cNvSpPr>
            <p:nvPr/>
          </p:nvSpPr>
          <p:spPr bwMode="auto">
            <a:xfrm flipV="1">
              <a:off x="483" y="1253"/>
              <a:ext cx="0" cy="1479"/>
            </a:xfrm>
            <a:prstGeom prst="line">
              <a:avLst/>
            </a:prstGeom>
            <a:noFill/>
            <a:ln w="1905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5871" name="Line 498"/>
            <p:cNvSpPr>
              <a:spLocks noChangeShapeType="1"/>
            </p:cNvSpPr>
            <p:nvPr/>
          </p:nvSpPr>
          <p:spPr bwMode="auto">
            <a:xfrm flipV="1">
              <a:off x="1428" y="1253"/>
              <a:ext cx="0" cy="1479"/>
            </a:xfrm>
            <a:prstGeom prst="line">
              <a:avLst/>
            </a:prstGeom>
            <a:noFill/>
            <a:ln w="1905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5872" name="Line 499"/>
            <p:cNvSpPr>
              <a:spLocks noChangeShapeType="1"/>
            </p:cNvSpPr>
            <p:nvPr/>
          </p:nvSpPr>
          <p:spPr bwMode="auto">
            <a:xfrm flipV="1">
              <a:off x="926" y="1253"/>
              <a:ext cx="0" cy="1479"/>
            </a:xfrm>
            <a:prstGeom prst="line">
              <a:avLst/>
            </a:prstGeom>
            <a:noFill/>
            <a:ln w="1905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15851" name="Rectangle 500"/>
          <p:cNvSpPr>
            <a:spLocks noChangeArrowheads="1"/>
          </p:cNvSpPr>
          <p:nvPr/>
        </p:nvSpPr>
        <p:spPr bwMode="auto">
          <a:xfrm>
            <a:off x="2163763" y="3646488"/>
            <a:ext cx="854075" cy="4572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lang="en-US" sz="1200" b="1">
                <a:solidFill>
                  <a:srgbClr val="000000"/>
                </a:solidFill>
                <a:latin typeface="Helvetica" charset="0"/>
              </a:rPr>
              <a:t>Internal</a:t>
            </a:r>
          </a:p>
          <a:p>
            <a:pPr algn="ctr"/>
            <a:r>
              <a:rPr lang="en-US" sz="1200" b="1">
                <a:solidFill>
                  <a:srgbClr val="000000"/>
                </a:solidFill>
                <a:latin typeface="Helvetica" charset="0"/>
              </a:rPr>
              <a:t>Charging</a:t>
            </a:r>
          </a:p>
        </p:txBody>
      </p:sp>
      <p:sp>
        <p:nvSpPr>
          <p:cNvPr id="15852" name="Rectangle 501"/>
          <p:cNvSpPr>
            <a:spLocks noChangeArrowheads="1"/>
          </p:cNvSpPr>
          <p:nvPr/>
        </p:nvSpPr>
        <p:spPr bwMode="auto">
          <a:xfrm>
            <a:off x="896938" y="4979988"/>
            <a:ext cx="854075" cy="4572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lang="en-US" sz="1200" b="1">
                <a:solidFill>
                  <a:srgbClr val="000000"/>
                </a:solidFill>
                <a:latin typeface="Helvetica" charset="0"/>
              </a:rPr>
              <a:t>Surface</a:t>
            </a:r>
          </a:p>
          <a:p>
            <a:pPr algn="ctr"/>
            <a:r>
              <a:rPr lang="en-US" sz="1200" b="1">
                <a:solidFill>
                  <a:srgbClr val="000000"/>
                </a:solidFill>
                <a:latin typeface="Helvetica" charset="0"/>
              </a:rPr>
              <a:t>Charging</a:t>
            </a:r>
          </a:p>
        </p:txBody>
      </p:sp>
      <p:sp>
        <p:nvSpPr>
          <p:cNvPr id="15853" name="Text Box 502"/>
          <p:cNvSpPr txBox="1">
            <a:spLocks noChangeArrowheads="1"/>
          </p:cNvSpPr>
          <p:nvPr/>
        </p:nvSpPr>
        <p:spPr bwMode="auto">
          <a:xfrm>
            <a:off x="1662113" y="893763"/>
            <a:ext cx="13811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800">
                <a:solidFill>
                  <a:schemeClr val="bg1"/>
                </a:solidFill>
              </a:rPr>
              <a:t>(Dose behind 82.5 mils Al)</a:t>
            </a:r>
          </a:p>
        </p:txBody>
      </p:sp>
      <p:sp>
        <p:nvSpPr>
          <p:cNvPr id="15854" name="Rectangle 503"/>
          <p:cNvSpPr>
            <a:spLocks noChangeArrowheads="1"/>
          </p:cNvSpPr>
          <p:nvPr/>
        </p:nvSpPr>
        <p:spPr bwMode="auto">
          <a:xfrm>
            <a:off x="4405313" y="5578475"/>
            <a:ext cx="698500"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55" name="Rectangle 504"/>
          <p:cNvSpPr>
            <a:spLocks noChangeArrowheads="1"/>
          </p:cNvSpPr>
          <p:nvPr/>
        </p:nvSpPr>
        <p:spPr bwMode="auto">
          <a:xfrm>
            <a:off x="5103813" y="5578475"/>
            <a:ext cx="696912"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56" name="Rectangle 505"/>
          <p:cNvSpPr>
            <a:spLocks noChangeArrowheads="1"/>
          </p:cNvSpPr>
          <p:nvPr/>
        </p:nvSpPr>
        <p:spPr bwMode="auto">
          <a:xfrm>
            <a:off x="4351338" y="5578475"/>
            <a:ext cx="169862"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57" name="Rectangle 506"/>
          <p:cNvSpPr>
            <a:spLocks noChangeArrowheads="1"/>
          </p:cNvSpPr>
          <p:nvPr/>
        </p:nvSpPr>
        <p:spPr bwMode="auto">
          <a:xfrm>
            <a:off x="4521200" y="5578475"/>
            <a:ext cx="179388"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58" name="Rectangle 507"/>
          <p:cNvSpPr>
            <a:spLocks noChangeArrowheads="1"/>
          </p:cNvSpPr>
          <p:nvPr/>
        </p:nvSpPr>
        <p:spPr bwMode="auto">
          <a:xfrm>
            <a:off x="4700588" y="5578475"/>
            <a:ext cx="168275"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59" name="Rectangle 508"/>
          <p:cNvSpPr>
            <a:spLocks noChangeArrowheads="1"/>
          </p:cNvSpPr>
          <p:nvPr/>
        </p:nvSpPr>
        <p:spPr bwMode="auto">
          <a:xfrm>
            <a:off x="4868863" y="5578475"/>
            <a:ext cx="180975"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60" name="Rectangle 509"/>
          <p:cNvSpPr>
            <a:spLocks noChangeArrowheads="1"/>
          </p:cNvSpPr>
          <p:nvPr/>
        </p:nvSpPr>
        <p:spPr bwMode="auto">
          <a:xfrm>
            <a:off x="5049838" y="5578475"/>
            <a:ext cx="168275"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61" name="Rectangle 510"/>
          <p:cNvSpPr>
            <a:spLocks noChangeArrowheads="1"/>
          </p:cNvSpPr>
          <p:nvPr/>
        </p:nvSpPr>
        <p:spPr bwMode="auto">
          <a:xfrm>
            <a:off x="5218113" y="5578475"/>
            <a:ext cx="180975"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62" name="Rectangle 511"/>
          <p:cNvSpPr>
            <a:spLocks noChangeArrowheads="1"/>
          </p:cNvSpPr>
          <p:nvPr/>
        </p:nvSpPr>
        <p:spPr bwMode="auto">
          <a:xfrm>
            <a:off x="5399088" y="5578475"/>
            <a:ext cx="168275"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63" name="Rectangle 512"/>
          <p:cNvSpPr>
            <a:spLocks noChangeArrowheads="1"/>
          </p:cNvSpPr>
          <p:nvPr/>
        </p:nvSpPr>
        <p:spPr bwMode="auto">
          <a:xfrm>
            <a:off x="5567363" y="5578475"/>
            <a:ext cx="179387"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64" name="Rectangle 513"/>
          <p:cNvSpPr>
            <a:spLocks noChangeArrowheads="1"/>
          </p:cNvSpPr>
          <p:nvPr/>
        </p:nvSpPr>
        <p:spPr bwMode="auto">
          <a:xfrm>
            <a:off x="5746750" y="5578475"/>
            <a:ext cx="169863"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65" name="Rectangle 514"/>
          <p:cNvSpPr>
            <a:spLocks noChangeArrowheads="1"/>
          </p:cNvSpPr>
          <p:nvPr/>
        </p:nvSpPr>
        <p:spPr bwMode="auto">
          <a:xfrm>
            <a:off x="5916613" y="5578475"/>
            <a:ext cx="179387"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082" name="Rectangle 515"/>
          <p:cNvSpPr>
            <a:spLocks noChangeArrowheads="1"/>
          </p:cNvSpPr>
          <p:nvPr/>
        </p:nvSpPr>
        <p:spPr bwMode="auto">
          <a:xfrm>
            <a:off x="3200400" y="1295400"/>
            <a:ext cx="5715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00" tIns="44450" rIns="88900" bIns="44450" anchorCtr="1"/>
          <a:lstStyle/>
          <a:p>
            <a:pPr marL="228600" indent="-228600">
              <a:lnSpc>
                <a:spcPct val="80000"/>
              </a:lnSpc>
              <a:spcBef>
                <a:spcPct val="90000"/>
              </a:spcBef>
              <a:buClr>
                <a:schemeClr val="tx1"/>
              </a:buClr>
              <a:buSzPct val="135000"/>
              <a:buFontTx/>
              <a:buChar char="•"/>
              <a:defRPr/>
            </a:pPr>
            <a:r>
              <a:rPr lang="en-US" sz="1850" b="1" dirty="0"/>
              <a:t>Single Event Effects tend to occur in the inner (proton) belt and at higher L shells when a solar particle event is in progress.</a:t>
            </a:r>
          </a:p>
          <a:p>
            <a:pPr marL="228600" indent="-228600">
              <a:lnSpc>
                <a:spcPct val="80000"/>
              </a:lnSpc>
              <a:spcBef>
                <a:spcPct val="90000"/>
              </a:spcBef>
              <a:buClr>
                <a:schemeClr val="tx1"/>
              </a:buClr>
              <a:buSzPct val="135000"/>
              <a:buFontTx/>
              <a:buChar char="•"/>
              <a:defRPr/>
            </a:pPr>
            <a:r>
              <a:rPr lang="en-US" sz="1850" b="1" dirty="0">
                <a:solidFill>
                  <a:srgbClr val="FF6600"/>
                </a:solidFill>
              </a:rPr>
              <a:t>Internal electrostatic discharges (ESD) occur over a broad range of L values corresponding to the outer belt, where </a:t>
            </a:r>
            <a:r>
              <a:rPr lang="en-US" sz="1850" b="1" dirty="0">
                <a:solidFill>
                  <a:srgbClr val="FC00F1"/>
                </a:solidFill>
              </a:rPr>
              <a:t>penetrating electron fluxes </a:t>
            </a:r>
            <a:r>
              <a:rPr lang="en-US" sz="1850" b="1" dirty="0">
                <a:solidFill>
                  <a:srgbClr val="FF6600"/>
                </a:solidFill>
              </a:rPr>
              <a:t>are high </a:t>
            </a:r>
            <a:r>
              <a:rPr lang="en-US" sz="1850" b="1" dirty="0">
                <a:solidFill>
                  <a:srgbClr val="000000"/>
                </a:solidFill>
              </a:rPr>
              <a:t>(</a:t>
            </a:r>
            <a:r>
              <a:rPr lang="en-US" sz="1850" b="1" dirty="0"/>
              <a:t>300 </a:t>
            </a:r>
            <a:r>
              <a:rPr lang="en-US" sz="1850" b="1" dirty="0" err="1"/>
              <a:t>keV</a:t>
            </a:r>
            <a:r>
              <a:rPr lang="en-US" sz="1850" b="1" dirty="0"/>
              <a:t> – few MeV electrons)</a:t>
            </a:r>
          </a:p>
          <a:p>
            <a:pPr marL="228600" indent="-228600">
              <a:lnSpc>
                <a:spcPct val="80000"/>
              </a:lnSpc>
              <a:spcBef>
                <a:spcPct val="90000"/>
              </a:spcBef>
              <a:buClr>
                <a:schemeClr val="tx1"/>
              </a:buClr>
              <a:buSzPct val="135000"/>
              <a:buFontTx/>
              <a:buChar char="•"/>
              <a:defRPr/>
            </a:pPr>
            <a:r>
              <a:rPr lang="en-US" sz="1850" b="1" dirty="0">
                <a:solidFill>
                  <a:srgbClr val="FF6600"/>
                </a:solidFill>
              </a:rPr>
              <a:t>Surface ESD tends to occur when the spacecraft or surface potential is elevated: at </a:t>
            </a:r>
            <a:r>
              <a:rPr lang="en-US" sz="1850" b="1" dirty="0">
                <a:solidFill>
                  <a:srgbClr val="FC00F1"/>
                </a:solidFill>
              </a:rPr>
              <a:t>2000-0800 local time in the plasma sheet </a:t>
            </a:r>
            <a:r>
              <a:rPr lang="en-US" sz="1850" b="1" dirty="0">
                <a:solidFill>
                  <a:srgbClr val="FF6600"/>
                </a:solidFill>
              </a:rPr>
              <a:t>and in regions of </a:t>
            </a:r>
            <a:r>
              <a:rPr lang="en-US" sz="1850" b="1" dirty="0">
                <a:solidFill>
                  <a:srgbClr val="FC00F1"/>
                </a:solidFill>
              </a:rPr>
              <a:t>intense field-aligned currents (</a:t>
            </a:r>
            <a:r>
              <a:rPr lang="en-US" sz="1850" b="1" dirty="0" err="1">
                <a:solidFill>
                  <a:srgbClr val="FC00F1"/>
                </a:solidFill>
              </a:rPr>
              <a:t>auroral</a:t>
            </a:r>
            <a:r>
              <a:rPr lang="en-US" sz="1850" b="1" dirty="0">
                <a:solidFill>
                  <a:srgbClr val="FC00F1"/>
                </a:solidFill>
              </a:rPr>
              <a:t> zone) </a:t>
            </a:r>
            <a:r>
              <a:rPr lang="en-US" sz="1850" b="1" dirty="0">
                <a:solidFill>
                  <a:srgbClr val="000000"/>
                </a:solidFill>
              </a:rPr>
              <a:t>(few </a:t>
            </a:r>
            <a:r>
              <a:rPr lang="en-US" sz="1850" b="1" dirty="0" err="1"/>
              <a:t>eV</a:t>
            </a:r>
            <a:r>
              <a:rPr lang="en-US" sz="1850" b="1" dirty="0"/>
              <a:t> – 50 </a:t>
            </a:r>
            <a:r>
              <a:rPr lang="en-US" sz="1850" b="1" dirty="0" err="1"/>
              <a:t>keV</a:t>
            </a:r>
            <a:r>
              <a:rPr lang="en-US" sz="1850" b="1" dirty="0"/>
              <a:t>)  - plasma sheet, ring current, aurora zone, </a:t>
            </a:r>
            <a:r>
              <a:rPr lang="en-US" sz="1850" b="1" dirty="0" err="1"/>
              <a:t>magnetosheath</a:t>
            </a:r>
            <a:endParaRPr lang="en-US" sz="1850" b="1" dirty="0"/>
          </a:p>
          <a:p>
            <a:pPr marL="228600" indent="-228600">
              <a:lnSpc>
                <a:spcPct val="80000"/>
              </a:lnSpc>
              <a:spcBef>
                <a:spcPct val="90000"/>
              </a:spcBef>
              <a:buClr>
                <a:schemeClr val="tx1"/>
              </a:buClr>
              <a:buSzPct val="135000"/>
              <a:buFontTx/>
              <a:buChar char="•"/>
              <a:defRPr/>
            </a:pPr>
            <a:r>
              <a:rPr lang="en-US" sz="1850" b="1" dirty="0"/>
              <a:t>Event Total Dose occurs primarily in orbits that rarely see trapped protons in the 1-20 MeV range (e.g., GEO, GPS) because these are the orbits for which solar particle events and transient belts make up a majority of the proton dose (including displacement damage)</a:t>
            </a:r>
          </a:p>
        </p:txBody>
      </p:sp>
      <p:sp>
        <p:nvSpPr>
          <p:cNvPr id="15867" name="Rectangle 516"/>
          <p:cNvSpPr>
            <a:spLocks noChangeArrowheads="1"/>
          </p:cNvSpPr>
          <p:nvPr/>
        </p:nvSpPr>
        <p:spPr bwMode="auto">
          <a:xfrm>
            <a:off x="2243138" y="1158875"/>
            <a:ext cx="8064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lang="en-US" sz="1400" b="1">
                <a:solidFill>
                  <a:schemeClr val="bg1"/>
                </a:solidFill>
                <a:latin typeface="Helvetica" charset="0"/>
              </a:rPr>
              <a:t>Plasma</a:t>
            </a:r>
            <a:br>
              <a:rPr lang="en-US" sz="1400" b="1">
                <a:solidFill>
                  <a:schemeClr val="bg1"/>
                </a:solidFill>
                <a:latin typeface="Helvetica" charset="0"/>
              </a:rPr>
            </a:br>
            <a:r>
              <a:rPr lang="en-US" sz="1400" b="1">
                <a:solidFill>
                  <a:schemeClr val="bg1"/>
                </a:solidFill>
                <a:latin typeface="Helvetica" charset="0"/>
              </a:rPr>
              <a:t>Sheet</a:t>
            </a:r>
          </a:p>
        </p:txBody>
      </p:sp>
      <p:sp>
        <p:nvSpPr>
          <p:cNvPr id="15868" name="Line 517"/>
          <p:cNvSpPr>
            <a:spLocks noChangeShapeType="1"/>
          </p:cNvSpPr>
          <p:nvPr/>
        </p:nvSpPr>
        <p:spPr bwMode="auto">
          <a:xfrm>
            <a:off x="2668588" y="1600200"/>
            <a:ext cx="0" cy="304800"/>
          </a:xfrm>
          <a:prstGeom prst="line">
            <a:avLst/>
          </a:prstGeom>
          <a:noFill/>
          <a:ln w="12700">
            <a:solidFill>
              <a:schemeClr val="bg1"/>
            </a:solidFill>
            <a:round/>
            <a:headEnd type="none" w="sm" len="sm"/>
            <a:tailEnd type="oval" w="sm" len="sm"/>
          </a:ln>
          <a:extLst>
            <a:ext uri="{909E8E84-426E-40dd-AFC4-6F175D3DCCD1}">
              <a14:hiddenFill xmlns:a14="http://schemas.microsoft.com/office/drawing/2010/main">
                <a:noFill/>
              </a14:hiddenFill>
            </a:ext>
          </a:extLst>
        </p:spPr>
        <p:txBody>
          <a:bodyPr/>
          <a:lstStyle/>
          <a:p>
            <a:endParaRPr lang="en-US"/>
          </a:p>
        </p:txBody>
      </p:sp>
      <p:sp>
        <p:nvSpPr>
          <p:cNvPr id="1037" name="TextBox 1036"/>
          <p:cNvSpPr txBox="1"/>
          <p:nvPr/>
        </p:nvSpPr>
        <p:spPr>
          <a:xfrm>
            <a:off x="685800" y="6551613"/>
            <a:ext cx="1787525" cy="277812"/>
          </a:xfrm>
          <a:prstGeom prst="rect">
            <a:avLst/>
          </a:prstGeom>
          <a:noFill/>
        </p:spPr>
        <p:txBody>
          <a:bodyPr wrap="none">
            <a:spAutoFit/>
          </a:bodyPr>
          <a:lstStyle/>
          <a:p>
            <a:pPr>
              <a:defRPr/>
            </a:pPr>
            <a:r>
              <a:rPr lang="en-US" sz="1200" i="1" dirty="0">
                <a:latin typeface="+mj-lt"/>
              </a:rPr>
              <a:t>Courtesy: Paul O’Brien</a:t>
            </a:r>
          </a:p>
        </p:txBody>
      </p:sp>
    </p:spTree>
    <p:extLst>
      <p:ext uri="{BB962C8B-B14F-4D97-AF65-F5344CB8AC3E}">
        <p14:creationId xmlns:p14="http://schemas.microsoft.com/office/powerpoint/2010/main" val="1093829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97160" presetClass="entr" presetSubtype="23889332" fill="hold" nodeType="afterEffect">
                                  <p:stCondLst>
                                    <p:cond delay="0"/>
                                  </p:stCondLst>
                                  <p:childTnLst>
                                    <p:set>
                                      <p:cBhvr>
                                        <p:cTn id="6" dur="1" fill="hold">
                                          <p:stCondLst>
                                            <p:cond delay="499"/>
                                          </p:stCondLst>
                                        </p:cTn>
                                        <p:tgtEl>
                                          <p:spTgt spid="6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8229600" cy="1143000"/>
          </a:xfrm>
        </p:spPr>
        <p:txBody>
          <a:bodyPr/>
          <a:lstStyle/>
          <a:p>
            <a:r>
              <a:rPr lang="en-US" dirty="0" smtClean="0">
                <a:latin typeface="Helvetica"/>
                <a:cs typeface="Helvetica"/>
              </a:rPr>
              <a:t>Human Safety in Space</a:t>
            </a:r>
            <a:endParaRPr lang="en-US" dirty="0">
              <a:latin typeface="Helvetica"/>
              <a:cs typeface="Helvetica"/>
            </a:endParaRPr>
          </a:p>
        </p:txBody>
      </p:sp>
      <p:sp>
        <p:nvSpPr>
          <p:cNvPr id="7" name="Content Placeholder 6"/>
          <p:cNvSpPr>
            <a:spLocks noGrp="1"/>
          </p:cNvSpPr>
          <p:nvPr>
            <p:ph idx="1"/>
          </p:nvPr>
        </p:nvSpPr>
        <p:spPr>
          <a:xfrm>
            <a:off x="457200" y="1417638"/>
            <a:ext cx="8229600" cy="4525963"/>
          </a:xfrm>
        </p:spPr>
        <p:txBody>
          <a:bodyPr>
            <a:normAutofit lnSpcReduction="10000"/>
          </a:bodyPr>
          <a:lstStyle/>
          <a:p>
            <a:r>
              <a:rPr lang="en-US" dirty="0" smtClean="0">
                <a:latin typeface="Helvetica"/>
                <a:cs typeface="Helvetica"/>
              </a:rPr>
              <a:t>GCR</a:t>
            </a:r>
          </a:p>
          <a:p>
            <a:r>
              <a:rPr lang="en-US" b="1" dirty="0" smtClean="0">
                <a:solidFill>
                  <a:srgbClr val="FF0000"/>
                </a:solidFill>
                <a:latin typeface="Helvetica"/>
                <a:cs typeface="Helvetica"/>
              </a:rPr>
              <a:t>SEP</a:t>
            </a:r>
          </a:p>
          <a:p>
            <a:pPr>
              <a:buNone/>
            </a:pPr>
            <a:r>
              <a:rPr lang="en-US" dirty="0" smtClean="0">
                <a:latin typeface="Helvetica"/>
                <a:cs typeface="Helvetica"/>
              </a:rPr>
              <a:t>Johnson Space Center/Space Radiation Analysis Group (SRAG)</a:t>
            </a:r>
          </a:p>
          <a:p>
            <a:pPr>
              <a:buNone/>
            </a:pPr>
            <a:r>
              <a:rPr lang="en-US" dirty="0" smtClean="0">
                <a:latin typeface="Helvetica"/>
                <a:cs typeface="Helvetica"/>
              </a:rPr>
              <a:t>Limit:  the &gt; 100 </a:t>
            </a:r>
            <a:r>
              <a:rPr lang="en-US" dirty="0" err="1" smtClean="0">
                <a:latin typeface="Helvetica"/>
                <a:cs typeface="Helvetica"/>
              </a:rPr>
              <a:t>MeV</a:t>
            </a:r>
            <a:r>
              <a:rPr lang="en-US" dirty="0" smtClean="0">
                <a:latin typeface="Helvetica"/>
                <a:cs typeface="Helvetica"/>
              </a:rPr>
              <a:t> flux exceeding 1pfu </a:t>
            </a:r>
          </a:p>
          <a:p>
            <a:pPr>
              <a:buNone/>
            </a:pPr>
            <a:r>
              <a:rPr lang="en-US" dirty="0" smtClean="0">
                <a:latin typeface="Helvetica"/>
                <a:cs typeface="Helvetica"/>
              </a:rPr>
              <a:t>(1 </a:t>
            </a:r>
            <a:r>
              <a:rPr lang="en-US" dirty="0" err="1" smtClean="0">
                <a:latin typeface="Helvetica"/>
                <a:cs typeface="Helvetica"/>
              </a:rPr>
              <a:t>pfu</a:t>
            </a:r>
            <a:r>
              <a:rPr lang="en-US" dirty="0" smtClean="0">
                <a:latin typeface="Helvetica"/>
                <a:cs typeface="Helvetica"/>
              </a:rPr>
              <a:t> = 1 particle flux unit= 1/cm^2/sec/sr) </a:t>
            </a:r>
          </a:p>
          <a:p>
            <a:endParaRPr lang="en-US" dirty="0" smtClean="0">
              <a:latin typeface="Helvetica"/>
              <a:cs typeface="Helvetica"/>
            </a:endParaRPr>
          </a:p>
          <a:p>
            <a:r>
              <a:rPr lang="en-US" dirty="0" smtClean="0">
                <a:latin typeface="Helvetica"/>
                <a:cs typeface="Helvetica"/>
              </a:rPr>
              <a:t>All clear (EVA –extravehicular activity)</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pPr>
              <a:defRPr/>
            </a:pPr>
            <a:fld id="{46D301D4-DE5A-4EBF-A8D4-8E1BE7A39FE5}" type="slidenum">
              <a:rPr lang="en-US" smtClean="0">
                <a:latin typeface="Helvetica"/>
                <a:cs typeface="Helvetica"/>
              </a:rPr>
              <a:pPr>
                <a:defRPr/>
              </a:pPr>
              <a:t>46</a:t>
            </a:fld>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3709" y="2279335"/>
            <a:ext cx="8229600" cy="1143000"/>
          </a:xfrm>
        </p:spPr>
        <p:txBody>
          <a:bodyPr>
            <a:normAutofit/>
          </a:bodyPr>
          <a:lstStyle/>
          <a:p>
            <a:r>
              <a:rPr lang="en-US" sz="3200" b="1" dirty="0" smtClean="0">
                <a:solidFill>
                  <a:srgbClr val="008000"/>
                </a:solidFill>
                <a:latin typeface="Helvetica"/>
                <a:cs typeface="Helvetica"/>
              </a:rPr>
              <a:t>Operator response to </a:t>
            </a:r>
            <a:r>
              <a:rPr lang="en-US" sz="3200" b="1" dirty="0" err="1" smtClean="0">
                <a:solidFill>
                  <a:srgbClr val="008000"/>
                </a:solidFill>
                <a:latin typeface="Helvetica"/>
                <a:cs typeface="Helvetica"/>
              </a:rPr>
              <a:t>SWx</a:t>
            </a:r>
            <a:r>
              <a:rPr lang="en-US" sz="3200" b="1" dirty="0" smtClean="0">
                <a:solidFill>
                  <a:srgbClr val="008000"/>
                </a:solidFill>
                <a:latin typeface="Helvetica"/>
                <a:cs typeface="Helvetica"/>
              </a:rPr>
              <a:t> impacts</a:t>
            </a:r>
            <a:br>
              <a:rPr lang="en-US" sz="3200" b="1" dirty="0" smtClean="0">
                <a:solidFill>
                  <a:srgbClr val="008000"/>
                </a:solidFill>
                <a:latin typeface="Helvetica"/>
                <a:cs typeface="Helvetica"/>
              </a:rPr>
            </a:br>
            <a:r>
              <a:rPr lang="en-US" sz="3200" b="1" dirty="0" smtClean="0">
                <a:solidFill>
                  <a:srgbClr val="800000"/>
                </a:solidFill>
                <a:latin typeface="Helvetica"/>
                <a:cs typeface="Helvetica"/>
              </a:rPr>
              <a:t>spacecraft specific/instrument specific</a:t>
            </a:r>
            <a:endParaRPr lang="en-US" sz="3200" b="1" dirty="0">
              <a:solidFill>
                <a:srgbClr val="800000"/>
              </a:solidFill>
              <a:latin typeface="Helvetica"/>
              <a:cs typeface="Helvetica"/>
            </a:endParaRPr>
          </a:p>
        </p:txBody>
      </p:sp>
      <p:sp>
        <p:nvSpPr>
          <p:cNvPr id="3" name="Slide Number Placeholder 2"/>
          <p:cNvSpPr>
            <a:spLocks noGrp="1"/>
          </p:cNvSpPr>
          <p:nvPr>
            <p:ph type="sldNum" sz="quarter" idx="12"/>
          </p:nvPr>
        </p:nvSpPr>
        <p:spPr/>
        <p:txBody>
          <a:bodyPr/>
          <a:lstStyle/>
          <a:p>
            <a:fld id="{343FB90C-9476-0148-8693-AD9B84214A52}" type="slidenum">
              <a:rPr lang="en-US" smtClean="0"/>
              <a:pPr/>
              <a:t>47</a:t>
            </a:fld>
            <a:endParaRPr lang="en-US"/>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7_CME_flare_still.png"/>
          <p:cNvPicPr>
            <a:picLocks noChangeAspect="1"/>
          </p:cNvPicPr>
          <p:nvPr/>
        </p:nvPicPr>
        <p:blipFill>
          <a:blip r:embed="rId2"/>
          <a:stretch>
            <a:fillRect/>
          </a:stretch>
        </p:blipFill>
        <p:spPr>
          <a:xfrm>
            <a:off x="0" y="992725"/>
            <a:ext cx="9144000" cy="5865275"/>
          </a:xfrm>
          <a:prstGeom prst="rect">
            <a:avLst/>
          </a:prstGeom>
        </p:spPr>
      </p:pic>
      <p:sp>
        <p:nvSpPr>
          <p:cNvPr id="3" name="Rectangle 2"/>
          <p:cNvSpPr/>
          <p:nvPr/>
        </p:nvSpPr>
        <p:spPr>
          <a:xfrm>
            <a:off x="3286867" y="438727"/>
            <a:ext cx="2442608" cy="369332"/>
          </a:xfrm>
          <a:prstGeom prst="rect">
            <a:avLst/>
          </a:prstGeom>
        </p:spPr>
        <p:txBody>
          <a:bodyPr wrap="none">
            <a:spAutoFit/>
          </a:bodyPr>
          <a:lstStyle/>
          <a:p>
            <a:r>
              <a:rPr lang="en-US" b="1" dirty="0" smtClean="0">
                <a:latin typeface="Helvetica"/>
                <a:cs typeface="Helvetica"/>
              </a:rPr>
              <a:t>March 7 flares/</a:t>
            </a:r>
            <a:r>
              <a:rPr lang="en-US" b="1" dirty="0" err="1" smtClean="0">
                <a:latin typeface="Helvetica"/>
                <a:cs typeface="Helvetica"/>
              </a:rPr>
              <a:t>CMEs</a:t>
            </a:r>
            <a:endParaRPr lang="en-US" b="1"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pPr/>
              <a:t>48</a:t>
            </a:fld>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1429_SEP_earthside.png"/>
          <p:cNvPicPr>
            <a:picLocks noChangeAspect="1"/>
          </p:cNvPicPr>
          <p:nvPr/>
        </p:nvPicPr>
        <p:blipFill>
          <a:blip r:embed="rId2"/>
          <a:stretch>
            <a:fillRect/>
          </a:stretch>
        </p:blipFill>
        <p:spPr>
          <a:xfrm>
            <a:off x="0" y="1231146"/>
            <a:ext cx="10500780" cy="5401162"/>
          </a:xfrm>
          <a:prstGeom prst="rect">
            <a:avLst/>
          </a:prstGeom>
        </p:spPr>
      </p:pic>
      <p:sp>
        <p:nvSpPr>
          <p:cNvPr id="4" name="TextBox 3"/>
          <p:cNvSpPr txBox="1"/>
          <p:nvPr/>
        </p:nvSpPr>
        <p:spPr>
          <a:xfrm>
            <a:off x="5044187" y="1733873"/>
            <a:ext cx="1864613" cy="369332"/>
          </a:xfrm>
          <a:prstGeom prst="rect">
            <a:avLst/>
          </a:prstGeom>
          <a:noFill/>
        </p:spPr>
        <p:txBody>
          <a:bodyPr wrap="none" rtlCol="0">
            <a:spAutoFit/>
          </a:bodyPr>
          <a:lstStyle/>
          <a:p>
            <a:r>
              <a:rPr lang="en-US" dirty="0" smtClean="0">
                <a:solidFill>
                  <a:srgbClr val="FDC200"/>
                </a:solidFill>
                <a:latin typeface="Helvetica"/>
                <a:cs typeface="Helvetica"/>
              </a:rPr>
              <a:t>GOES &gt;10 </a:t>
            </a:r>
            <a:r>
              <a:rPr lang="en-US" dirty="0" err="1" smtClean="0">
                <a:solidFill>
                  <a:srgbClr val="FDC200"/>
                </a:solidFill>
                <a:latin typeface="Helvetica"/>
                <a:cs typeface="Helvetica"/>
              </a:rPr>
              <a:t>MeV</a:t>
            </a:r>
            <a:endParaRPr lang="en-US" dirty="0">
              <a:solidFill>
                <a:srgbClr val="FDC200"/>
              </a:solidFill>
              <a:latin typeface="Helvetica"/>
              <a:cs typeface="Helvetica"/>
            </a:endParaRPr>
          </a:p>
        </p:txBody>
      </p:sp>
      <p:sp>
        <p:nvSpPr>
          <p:cNvPr id="5" name="TextBox 4"/>
          <p:cNvSpPr txBox="1"/>
          <p:nvPr/>
        </p:nvSpPr>
        <p:spPr>
          <a:xfrm>
            <a:off x="4235247" y="2507263"/>
            <a:ext cx="2673553" cy="369332"/>
          </a:xfrm>
          <a:prstGeom prst="rect">
            <a:avLst/>
          </a:prstGeom>
          <a:noFill/>
        </p:spPr>
        <p:txBody>
          <a:bodyPr wrap="none" rtlCol="0">
            <a:spAutoFit/>
          </a:bodyPr>
          <a:lstStyle/>
          <a:p>
            <a:r>
              <a:rPr lang="en-US" dirty="0" smtClean="0">
                <a:solidFill>
                  <a:srgbClr val="FF0000"/>
                </a:solidFill>
                <a:latin typeface="Helvetica"/>
                <a:cs typeface="Helvetica"/>
              </a:rPr>
              <a:t>13-100 </a:t>
            </a:r>
            <a:r>
              <a:rPr lang="en-US" dirty="0" err="1" smtClean="0">
                <a:solidFill>
                  <a:srgbClr val="FF0000"/>
                </a:solidFill>
                <a:latin typeface="Helvetica"/>
                <a:cs typeface="Helvetica"/>
              </a:rPr>
              <a:t>MeV</a:t>
            </a:r>
            <a:r>
              <a:rPr lang="en-US" dirty="0" smtClean="0">
                <a:solidFill>
                  <a:srgbClr val="FF0000"/>
                </a:solidFill>
                <a:latin typeface="Helvetica"/>
                <a:cs typeface="Helvetica"/>
              </a:rPr>
              <a:t> STEREO B</a:t>
            </a:r>
            <a:endParaRPr lang="en-US" dirty="0">
              <a:solidFill>
                <a:srgbClr val="FF0000"/>
              </a:solidFill>
              <a:latin typeface="Helvetica"/>
              <a:cs typeface="Helvetica"/>
            </a:endParaRPr>
          </a:p>
        </p:txBody>
      </p:sp>
      <p:sp>
        <p:nvSpPr>
          <p:cNvPr id="6" name="Rectangle 5"/>
          <p:cNvSpPr/>
          <p:nvPr/>
        </p:nvSpPr>
        <p:spPr>
          <a:xfrm>
            <a:off x="3631463" y="3747061"/>
            <a:ext cx="2673553" cy="369332"/>
          </a:xfrm>
          <a:prstGeom prst="rect">
            <a:avLst/>
          </a:prstGeom>
        </p:spPr>
        <p:txBody>
          <a:bodyPr wrap="none">
            <a:spAutoFit/>
          </a:bodyPr>
          <a:lstStyle/>
          <a:p>
            <a:r>
              <a:rPr lang="en-US" dirty="0" smtClean="0">
                <a:solidFill>
                  <a:srgbClr val="0000FF"/>
                </a:solidFill>
                <a:latin typeface="Helvetica"/>
                <a:cs typeface="Helvetica"/>
              </a:rPr>
              <a:t>13-100 </a:t>
            </a:r>
            <a:r>
              <a:rPr lang="en-US" dirty="0" err="1" smtClean="0">
                <a:solidFill>
                  <a:srgbClr val="0000FF"/>
                </a:solidFill>
                <a:latin typeface="Helvetica"/>
                <a:cs typeface="Helvetica"/>
              </a:rPr>
              <a:t>MeV</a:t>
            </a:r>
            <a:r>
              <a:rPr lang="en-US" dirty="0" smtClean="0">
                <a:solidFill>
                  <a:srgbClr val="0000FF"/>
                </a:solidFill>
                <a:latin typeface="Helvetica"/>
                <a:cs typeface="Helvetica"/>
              </a:rPr>
              <a:t> STEREO A</a:t>
            </a:r>
            <a:endParaRPr lang="en-US" dirty="0">
              <a:solidFill>
                <a:srgbClr val="0000FF"/>
              </a:solidFill>
              <a:latin typeface="Helvetica"/>
              <a:cs typeface="Helvetica"/>
            </a:endParaRPr>
          </a:p>
        </p:txBody>
      </p:sp>
      <p:sp>
        <p:nvSpPr>
          <p:cNvPr id="7" name="TextBox 6"/>
          <p:cNvSpPr txBox="1"/>
          <p:nvPr/>
        </p:nvSpPr>
        <p:spPr>
          <a:xfrm>
            <a:off x="6305016" y="4873313"/>
            <a:ext cx="1428772" cy="369332"/>
          </a:xfrm>
          <a:prstGeom prst="rect">
            <a:avLst/>
          </a:prstGeom>
          <a:noFill/>
        </p:spPr>
        <p:txBody>
          <a:bodyPr wrap="none" rtlCol="0">
            <a:spAutoFit/>
          </a:bodyPr>
          <a:lstStyle/>
          <a:p>
            <a:r>
              <a:rPr lang="en-US" dirty="0" smtClean="0">
                <a:latin typeface="Helvetica"/>
                <a:cs typeface="Helvetica"/>
              </a:rPr>
              <a:t>GOES x-ray</a:t>
            </a:r>
            <a:endParaRPr lang="en-US" dirty="0">
              <a:latin typeface="Helvetica"/>
              <a:cs typeface="Helvetica"/>
            </a:endParaRPr>
          </a:p>
        </p:txBody>
      </p:sp>
      <p:sp>
        <p:nvSpPr>
          <p:cNvPr id="8" name="Rectangle 7"/>
          <p:cNvSpPr/>
          <p:nvPr/>
        </p:nvSpPr>
        <p:spPr>
          <a:xfrm>
            <a:off x="-223520" y="4550147"/>
            <a:ext cx="1940560" cy="461665"/>
          </a:xfrm>
          <a:prstGeom prst="rect">
            <a:avLst/>
          </a:prstGeom>
        </p:spPr>
        <p:txBody>
          <a:bodyPr wrap="square">
            <a:spAutoFit/>
          </a:bodyPr>
          <a:lstStyle/>
          <a:p>
            <a:pPr algn="ctr"/>
            <a:r>
              <a:rPr lang="en-US" sz="1200" b="1" dirty="0" smtClean="0">
                <a:solidFill>
                  <a:srgbClr val="E500FF"/>
                </a:solidFill>
                <a:latin typeface="Helvetica"/>
                <a:cs typeface="Helvetica"/>
              </a:rPr>
              <a:t>M2.0</a:t>
            </a:r>
          </a:p>
          <a:p>
            <a:pPr algn="ctr"/>
            <a:r>
              <a:rPr lang="en-US" sz="1200" b="1" dirty="0" smtClean="0">
                <a:solidFill>
                  <a:srgbClr val="E500FF"/>
                </a:solidFill>
                <a:latin typeface="Helvetica"/>
                <a:cs typeface="Helvetica"/>
              </a:rPr>
              <a:t>V</a:t>
            </a:r>
            <a:r>
              <a:rPr lang="en-US" sz="1000" b="1" dirty="0" smtClean="0">
                <a:solidFill>
                  <a:srgbClr val="E500FF"/>
                </a:solidFill>
                <a:latin typeface="Helvetica"/>
                <a:cs typeface="Helvetica"/>
              </a:rPr>
              <a:t>CME</a:t>
            </a:r>
            <a:r>
              <a:rPr lang="en-US" sz="1200" b="1" dirty="0" smtClean="0">
                <a:solidFill>
                  <a:srgbClr val="E500FF"/>
                </a:solidFill>
                <a:latin typeface="Helvetica"/>
                <a:cs typeface="Helvetica"/>
              </a:rPr>
              <a:t>=1540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9" name="Rectangle 8"/>
          <p:cNvSpPr/>
          <p:nvPr/>
        </p:nvSpPr>
        <p:spPr>
          <a:xfrm>
            <a:off x="1137920" y="4411648"/>
            <a:ext cx="1534160" cy="461665"/>
          </a:xfrm>
          <a:prstGeom prst="rect">
            <a:avLst/>
          </a:prstGeom>
        </p:spPr>
        <p:txBody>
          <a:bodyPr wrap="square">
            <a:spAutoFit/>
          </a:bodyPr>
          <a:lstStyle/>
          <a:p>
            <a:pPr algn="ctr"/>
            <a:r>
              <a:rPr lang="en-US" sz="1200" b="1" dirty="0" smtClean="0">
                <a:solidFill>
                  <a:srgbClr val="E500FF"/>
                </a:solidFill>
                <a:latin typeface="Helvetica"/>
                <a:cs typeface="Helvetica"/>
              </a:rPr>
              <a:t>X1.1</a:t>
            </a:r>
          </a:p>
          <a:p>
            <a:pPr algn="ctr"/>
            <a:r>
              <a:rPr lang="en-US" sz="1200" b="1" dirty="0" smtClean="0">
                <a:solidFill>
                  <a:srgbClr val="E500FF"/>
                </a:solidFill>
                <a:latin typeface="Helvetica"/>
                <a:cs typeface="Helvetica"/>
              </a:rPr>
              <a:t>VCME=1360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0" name="Rectangle 9"/>
          <p:cNvSpPr/>
          <p:nvPr/>
        </p:nvSpPr>
        <p:spPr>
          <a:xfrm>
            <a:off x="3125634" y="4319314"/>
            <a:ext cx="1397737" cy="461665"/>
          </a:xfrm>
          <a:prstGeom prst="rect">
            <a:avLst/>
          </a:prstGeom>
        </p:spPr>
        <p:txBody>
          <a:bodyPr wrap="square">
            <a:spAutoFit/>
          </a:bodyPr>
          <a:lstStyle/>
          <a:p>
            <a:r>
              <a:rPr lang="en-US" sz="1200" b="1" dirty="0" smtClean="0">
                <a:solidFill>
                  <a:srgbClr val="E500FF"/>
                </a:solidFill>
                <a:latin typeface="Helvetica"/>
                <a:cs typeface="Helvetica"/>
              </a:rPr>
              <a:t>X5.4/2200 km/</a:t>
            </a:r>
            <a:r>
              <a:rPr lang="en-US" sz="1200" b="1" dirty="0" err="1" smtClean="0">
                <a:solidFill>
                  <a:srgbClr val="E500FF"/>
                </a:solidFill>
                <a:latin typeface="Helvetica"/>
                <a:cs typeface="Helvetica"/>
              </a:rPr>
              <a:t>s</a:t>
            </a:r>
            <a:endParaRPr lang="en-US" sz="1200" b="1" dirty="0" smtClean="0">
              <a:solidFill>
                <a:srgbClr val="E500FF"/>
              </a:solidFill>
              <a:latin typeface="Helvetica"/>
              <a:cs typeface="Helvetica"/>
            </a:endParaRPr>
          </a:p>
          <a:p>
            <a:r>
              <a:rPr lang="en-US" sz="1200" b="1" dirty="0" smtClean="0">
                <a:solidFill>
                  <a:srgbClr val="E500FF"/>
                </a:solidFill>
                <a:latin typeface="Helvetica"/>
                <a:cs typeface="Helvetica"/>
              </a:rPr>
              <a:t>X1.3/1800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1" name="Rectangle 10"/>
          <p:cNvSpPr/>
          <p:nvPr/>
        </p:nvSpPr>
        <p:spPr>
          <a:xfrm>
            <a:off x="4153364" y="4734813"/>
            <a:ext cx="1781645" cy="553998"/>
          </a:xfrm>
          <a:prstGeom prst="rect">
            <a:avLst/>
          </a:prstGeom>
        </p:spPr>
        <p:txBody>
          <a:bodyPr wrap="square">
            <a:spAutoFit/>
          </a:bodyPr>
          <a:lstStyle/>
          <a:p>
            <a:r>
              <a:rPr lang="en-US" sz="1200" b="1" dirty="0" smtClean="0">
                <a:solidFill>
                  <a:srgbClr val="E500FF"/>
                </a:solidFill>
                <a:latin typeface="Helvetica"/>
                <a:cs typeface="Helvetica"/>
              </a:rPr>
              <a:t>M6.3/CME=1125 km/</a:t>
            </a:r>
            <a:r>
              <a:rPr lang="en-US" sz="1200" b="1" dirty="0" err="1" smtClean="0">
                <a:solidFill>
                  <a:srgbClr val="E500FF"/>
                </a:solidFill>
                <a:latin typeface="Helvetica"/>
                <a:cs typeface="Helvetica"/>
              </a:rPr>
              <a:t>s</a:t>
            </a:r>
            <a:endParaRPr lang="en-US" sz="1200" b="1" dirty="0" smtClean="0">
              <a:solidFill>
                <a:srgbClr val="E500FF"/>
              </a:solidFill>
              <a:latin typeface="Helvetica"/>
              <a:cs typeface="Helvetica"/>
            </a:endParaRPr>
          </a:p>
          <a:p>
            <a:endParaRPr lang="en-US" b="1" dirty="0">
              <a:solidFill>
                <a:srgbClr val="E500FF"/>
              </a:solidFill>
              <a:latin typeface="Helvetica"/>
              <a:cs typeface="Helvetica"/>
            </a:endParaRPr>
          </a:p>
        </p:txBody>
      </p:sp>
      <p:sp>
        <p:nvSpPr>
          <p:cNvPr id="12" name="Rectangle 11"/>
          <p:cNvSpPr/>
          <p:nvPr/>
        </p:nvSpPr>
        <p:spPr>
          <a:xfrm>
            <a:off x="5183628" y="4411648"/>
            <a:ext cx="2550160" cy="461665"/>
          </a:xfrm>
          <a:prstGeom prst="rect">
            <a:avLst/>
          </a:prstGeom>
        </p:spPr>
        <p:txBody>
          <a:bodyPr wrap="square">
            <a:spAutoFit/>
          </a:bodyPr>
          <a:lstStyle/>
          <a:p>
            <a:pPr algn="ctr"/>
            <a:r>
              <a:rPr lang="en-US" sz="1200" b="1" dirty="0" smtClean="0">
                <a:solidFill>
                  <a:srgbClr val="E500FF"/>
                </a:solidFill>
                <a:latin typeface="Helvetica"/>
                <a:cs typeface="Helvetica"/>
              </a:rPr>
              <a:t>M8.4</a:t>
            </a:r>
          </a:p>
          <a:p>
            <a:pPr algn="ctr"/>
            <a:r>
              <a:rPr lang="en-US" sz="1200" b="1" dirty="0" smtClean="0">
                <a:solidFill>
                  <a:srgbClr val="E500FF"/>
                </a:solidFill>
                <a:latin typeface="Helvetica"/>
                <a:cs typeface="Helvetica"/>
              </a:rPr>
              <a:t>VCME=1500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3" name="Rectangle 12"/>
          <p:cNvSpPr/>
          <p:nvPr/>
        </p:nvSpPr>
        <p:spPr>
          <a:xfrm>
            <a:off x="7122160" y="4273148"/>
            <a:ext cx="2702560" cy="461665"/>
          </a:xfrm>
          <a:prstGeom prst="rect">
            <a:avLst/>
          </a:prstGeom>
        </p:spPr>
        <p:txBody>
          <a:bodyPr wrap="square">
            <a:spAutoFit/>
          </a:bodyPr>
          <a:lstStyle/>
          <a:p>
            <a:pPr algn="ctr"/>
            <a:r>
              <a:rPr lang="en-US" sz="1200" b="1" dirty="0" smtClean="0">
                <a:solidFill>
                  <a:srgbClr val="E500FF"/>
                </a:solidFill>
                <a:latin typeface="Helvetica"/>
                <a:cs typeface="Helvetica"/>
              </a:rPr>
              <a:t>M7.9</a:t>
            </a:r>
          </a:p>
          <a:p>
            <a:pPr algn="ctr"/>
            <a:r>
              <a:rPr lang="en-US" sz="1200" b="1" dirty="0" smtClean="0">
                <a:solidFill>
                  <a:srgbClr val="E500FF"/>
                </a:solidFill>
                <a:latin typeface="Helvetica"/>
                <a:cs typeface="Helvetica"/>
              </a:rPr>
              <a:t>VCME=2100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5" name="TextBox 14"/>
          <p:cNvSpPr txBox="1"/>
          <p:nvPr/>
        </p:nvSpPr>
        <p:spPr>
          <a:xfrm>
            <a:off x="1978521" y="288633"/>
            <a:ext cx="4314177" cy="369332"/>
          </a:xfrm>
          <a:prstGeom prst="rect">
            <a:avLst/>
          </a:prstGeom>
          <a:noFill/>
        </p:spPr>
        <p:txBody>
          <a:bodyPr wrap="none" rtlCol="0">
            <a:spAutoFit/>
          </a:bodyPr>
          <a:lstStyle/>
          <a:p>
            <a:r>
              <a:rPr lang="en-US" b="1" dirty="0" smtClean="0">
                <a:latin typeface="Helvetica"/>
                <a:cs typeface="Helvetica"/>
              </a:rPr>
              <a:t>SEP: proton radiation (flare and CME)</a:t>
            </a:r>
            <a:endParaRPr lang="en-US" b="1" dirty="0">
              <a:latin typeface="Helvetica"/>
              <a:cs typeface="Helvetica"/>
            </a:endParaRPr>
          </a:p>
        </p:txBody>
      </p:sp>
      <p:cxnSp>
        <p:nvCxnSpPr>
          <p:cNvPr id="16" name="Straight Arrow Connector 15"/>
          <p:cNvCxnSpPr/>
          <p:nvPr/>
        </p:nvCxnSpPr>
        <p:spPr>
          <a:xfrm rot="5400000">
            <a:off x="1846323" y="1767280"/>
            <a:ext cx="2218630" cy="1"/>
          </a:xfrm>
          <a:prstGeom prst="straightConnector1">
            <a:avLst/>
          </a:prstGeom>
          <a:ln w="41275">
            <a:tailEnd type="arrow"/>
          </a:ln>
        </p:spPr>
        <p:style>
          <a:lnRef idx="2">
            <a:schemeClr val="accent1"/>
          </a:lnRef>
          <a:fillRef idx="0">
            <a:schemeClr val="accent1"/>
          </a:fillRef>
          <a:effectRef idx="1">
            <a:schemeClr val="accent1"/>
          </a:effectRef>
          <a:fontRef idx="minor">
            <a:schemeClr val="tx1"/>
          </a:fontRef>
        </p:style>
      </p:cxnSp>
      <p:sp>
        <p:nvSpPr>
          <p:cNvPr id="17" name="Slide Number Placeholder 16"/>
          <p:cNvSpPr>
            <a:spLocks noGrp="1"/>
          </p:cNvSpPr>
          <p:nvPr>
            <p:ph type="sldNum" sz="quarter" idx="12"/>
          </p:nvPr>
        </p:nvSpPr>
        <p:spPr/>
        <p:txBody>
          <a:bodyPr/>
          <a:lstStyle/>
          <a:p>
            <a:fld id="{343FB90C-9476-0148-8693-AD9B84214A52}" type="slidenum">
              <a:rPr lang="en-US" smtClean="0"/>
              <a:pPr/>
              <a:t>49</a:t>
            </a:fld>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471" y="166914"/>
            <a:ext cx="6632730" cy="711200"/>
          </a:xfrm>
        </p:spPr>
        <p:txBody>
          <a:bodyPr/>
          <a:lstStyle/>
          <a:p>
            <a:r>
              <a:rPr lang="en-US" sz="2800" b="1" dirty="0" smtClean="0">
                <a:solidFill>
                  <a:srgbClr val="FF0000"/>
                </a:solidFill>
                <a:latin typeface="Helvetica"/>
                <a:cs typeface="Helvetica"/>
              </a:rPr>
              <a:t>Discovery of the Outer Van Allen RB</a:t>
            </a:r>
            <a:endParaRPr lang="en-US" sz="2800" b="1" dirty="0">
              <a:solidFill>
                <a:srgbClr val="FF0000"/>
              </a:solidFill>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pPr/>
              <a:t>5</a:t>
            </a:fld>
            <a:endParaRPr lang="en-US"/>
          </a:p>
        </p:txBody>
      </p:sp>
      <p:pic>
        <p:nvPicPr>
          <p:cNvPr id="8" name="Picture 7" descr="Explorer4_instruments.png"/>
          <p:cNvPicPr>
            <a:picLocks noChangeAspect="1"/>
          </p:cNvPicPr>
          <p:nvPr/>
        </p:nvPicPr>
        <p:blipFill>
          <a:blip r:embed="rId2"/>
          <a:stretch>
            <a:fillRect/>
          </a:stretch>
        </p:blipFill>
        <p:spPr>
          <a:xfrm>
            <a:off x="0" y="1223504"/>
            <a:ext cx="5022063" cy="3668600"/>
          </a:xfrm>
          <a:prstGeom prst="rect">
            <a:avLst/>
          </a:prstGeom>
        </p:spPr>
      </p:pic>
      <p:sp>
        <p:nvSpPr>
          <p:cNvPr id="9" name="TextBox 8"/>
          <p:cNvSpPr txBox="1"/>
          <p:nvPr/>
        </p:nvSpPr>
        <p:spPr>
          <a:xfrm>
            <a:off x="457200" y="4879022"/>
            <a:ext cx="5539468" cy="1477328"/>
          </a:xfrm>
          <a:prstGeom prst="rect">
            <a:avLst/>
          </a:prstGeom>
          <a:noFill/>
        </p:spPr>
        <p:txBody>
          <a:bodyPr wrap="square" rtlCol="0">
            <a:spAutoFit/>
          </a:bodyPr>
          <a:lstStyle/>
          <a:p>
            <a:r>
              <a:rPr lang="en-US" dirty="0" smtClean="0">
                <a:latin typeface="Helvetica"/>
                <a:cs typeface="Helvetica"/>
              </a:rPr>
              <a:t>Pioneer 3 (launched 6 December 1958) and Explorer IV (</a:t>
            </a:r>
            <a:r>
              <a:rPr lang="en-US" dirty="0" smtClean="0">
                <a:solidFill>
                  <a:srgbClr val="F60000"/>
                </a:solidFill>
                <a:latin typeface="Helvetica"/>
                <a:cs typeface="Helvetica"/>
              </a:rPr>
              <a:t>launched July 26, 1958</a:t>
            </a:r>
            <a:r>
              <a:rPr lang="en-US" dirty="0" smtClean="0">
                <a:latin typeface="Helvetica"/>
                <a:cs typeface="Helvetica"/>
              </a:rPr>
              <a:t>) both carried instruments designed and built by Dr. Van Allen. These spacecraft provided Van Allen additional data that led to discovery of </a:t>
            </a:r>
            <a:r>
              <a:rPr lang="en-US" dirty="0" smtClean="0">
                <a:solidFill>
                  <a:srgbClr val="000090"/>
                </a:solidFill>
                <a:latin typeface="Helvetica"/>
                <a:cs typeface="Helvetica"/>
              </a:rPr>
              <a:t>a second radiation belt</a:t>
            </a:r>
            <a:endParaRPr lang="en-US" dirty="0">
              <a:solidFill>
                <a:srgbClr val="000090"/>
              </a:solidFill>
              <a:latin typeface="Helvetica"/>
              <a:cs typeface="Helvetica"/>
            </a:endParaRPr>
          </a:p>
        </p:txBody>
      </p:sp>
      <p:pic>
        <p:nvPicPr>
          <p:cNvPr id="10" name="Picture 9" descr="1101590504_400.jpg"/>
          <p:cNvPicPr>
            <a:picLocks noChangeAspect="1"/>
          </p:cNvPicPr>
          <p:nvPr/>
        </p:nvPicPr>
        <p:blipFill>
          <a:blip r:embed="rId3"/>
          <a:stretch>
            <a:fillRect/>
          </a:stretch>
        </p:blipFill>
        <p:spPr>
          <a:xfrm>
            <a:off x="5518296" y="1223504"/>
            <a:ext cx="3012578" cy="396907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6388" y="2029900"/>
            <a:ext cx="8229600" cy="1143000"/>
          </a:xfrm>
        </p:spPr>
        <p:txBody>
          <a:bodyPr/>
          <a:lstStyle/>
          <a:p>
            <a:r>
              <a:rPr lang="en-US" b="1" dirty="0" smtClean="0">
                <a:solidFill>
                  <a:srgbClr val="660066"/>
                </a:solidFill>
                <a:latin typeface="Helvetica"/>
                <a:cs typeface="Helvetica"/>
              </a:rPr>
              <a:t>Major events from the long-lasting AR1429</a:t>
            </a:r>
            <a:br>
              <a:rPr lang="en-US" b="1" dirty="0" smtClean="0">
                <a:solidFill>
                  <a:srgbClr val="660066"/>
                </a:solidFill>
                <a:latin typeface="Helvetica"/>
                <a:cs typeface="Helvetica"/>
              </a:rPr>
            </a:br>
            <a:r>
              <a:rPr lang="en-US" b="1" dirty="0" smtClean="0">
                <a:solidFill>
                  <a:srgbClr val="660066"/>
                </a:solidFill>
                <a:latin typeface="Helvetica"/>
                <a:cs typeface="Helvetica"/>
              </a:rPr>
              <a:t>during March 4 – 28, 2012</a:t>
            </a:r>
            <a:endParaRPr lang="en-US" b="1" dirty="0">
              <a:solidFill>
                <a:srgbClr val="660066"/>
              </a:solidFill>
              <a:latin typeface="Helvetica"/>
              <a:cs typeface="Helvetica"/>
            </a:endParaRPr>
          </a:p>
        </p:txBody>
      </p:sp>
      <p:sp>
        <p:nvSpPr>
          <p:cNvPr id="3" name="Slide Number Placeholder 2"/>
          <p:cNvSpPr>
            <a:spLocks noGrp="1"/>
          </p:cNvSpPr>
          <p:nvPr>
            <p:ph type="sldNum" sz="quarter" idx="12"/>
          </p:nvPr>
        </p:nvSpPr>
        <p:spPr/>
        <p:txBody>
          <a:bodyPr/>
          <a:lstStyle/>
          <a:p>
            <a:fld id="{343FB90C-9476-0148-8693-AD9B84214A52}" type="slidenum">
              <a:rPr lang="en-US" smtClean="0"/>
              <a:pPr/>
              <a:t>50</a:t>
            </a:fld>
            <a:endParaRPr lang="en-US"/>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r13_M79_1741.jpg"/>
          <p:cNvPicPr>
            <a:picLocks noChangeAspect="1"/>
          </p:cNvPicPr>
          <p:nvPr/>
        </p:nvPicPr>
        <p:blipFill>
          <a:blip r:embed="rId2"/>
          <a:stretch>
            <a:fillRect/>
          </a:stretch>
        </p:blipFill>
        <p:spPr>
          <a:xfrm>
            <a:off x="6109789" y="4143137"/>
            <a:ext cx="2600960" cy="2600960"/>
          </a:xfrm>
          <a:prstGeom prst="rect">
            <a:avLst/>
          </a:prstGeom>
        </p:spPr>
      </p:pic>
      <p:sp>
        <p:nvSpPr>
          <p:cNvPr id="11" name="TextBox 10"/>
          <p:cNvSpPr txBox="1"/>
          <p:nvPr/>
        </p:nvSpPr>
        <p:spPr>
          <a:xfrm>
            <a:off x="724004" y="643374"/>
            <a:ext cx="2006867" cy="369332"/>
          </a:xfrm>
          <a:prstGeom prst="rect">
            <a:avLst/>
          </a:prstGeom>
          <a:noFill/>
        </p:spPr>
        <p:txBody>
          <a:bodyPr wrap="none" rtlCol="0">
            <a:spAutoFit/>
          </a:bodyPr>
          <a:lstStyle/>
          <a:p>
            <a:r>
              <a:rPr lang="en-US" dirty="0" smtClean="0">
                <a:solidFill>
                  <a:srgbClr val="0000FF"/>
                </a:solidFill>
                <a:latin typeface="Helvetica"/>
                <a:cs typeface="Helvetica"/>
              </a:rPr>
              <a:t>M2.0, 2012-03-04</a:t>
            </a:r>
            <a:endParaRPr lang="en-US" dirty="0">
              <a:solidFill>
                <a:srgbClr val="0000FF"/>
              </a:solidFill>
              <a:latin typeface="Helvetica"/>
              <a:cs typeface="Helvetica"/>
            </a:endParaRPr>
          </a:p>
        </p:txBody>
      </p:sp>
      <p:sp>
        <p:nvSpPr>
          <p:cNvPr id="12" name="Rectangle 11"/>
          <p:cNvSpPr/>
          <p:nvPr/>
        </p:nvSpPr>
        <p:spPr>
          <a:xfrm>
            <a:off x="3265124" y="643374"/>
            <a:ext cx="1968545" cy="369332"/>
          </a:xfrm>
          <a:prstGeom prst="rect">
            <a:avLst/>
          </a:prstGeom>
        </p:spPr>
        <p:txBody>
          <a:bodyPr wrap="none">
            <a:spAutoFit/>
          </a:bodyPr>
          <a:lstStyle/>
          <a:p>
            <a:r>
              <a:rPr lang="en-US" dirty="0" smtClean="0">
                <a:solidFill>
                  <a:srgbClr val="0000FF"/>
                </a:solidFill>
                <a:latin typeface="Helvetica"/>
                <a:cs typeface="Helvetica"/>
              </a:rPr>
              <a:t>X1.1, 2012-03-05</a:t>
            </a:r>
            <a:endParaRPr lang="en-US" dirty="0">
              <a:solidFill>
                <a:srgbClr val="0000FF"/>
              </a:solidFill>
              <a:latin typeface="Helvetica"/>
              <a:cs typeface="Helvetica"/>
            </a:endParaRPr>
          </a:p>
        </p:txBody>
      </p:sp>
      <p:sp>
        <p:nvSpPr>
          <p:cNvPr id="13" name="Rectangle 12"/>
          <p:cNvSpPr/>
          <p:nvPr/>
        </p:nvSpPr>
        <p:spPr>
          <a:xfrm>
            <a:off x="5850644" y="643374"/>
            <a:ext cx="2443397" cy="369332"/>
          </a:xfrm>
          <a:prstGeom prst="rect">
            <a:avLst/>
          </a:prstGeom>
        </p:spPr>
        <p:txBody>
          <a:bodyPr wrap="none">
            <a:spAutoFit/>
          </a:bodyPr>
          <a:lstStyle/>
          <a:p>
            <a:r>
              <a:rPr lang="en-US" dirty="0" smtClean="0">
                <a:solidFill>
                  <a:srgbClr val="0000FF"/>
                </a:solidFill>
                <a:latin typeface="Helvetica"/>
                <a:cs typeface="Helvetica"/>
              </a:rPr>
              <a:t>X5.4/X1.3 2012-03-07</a:t>
            </a:r>
            <a:endParaRPr lang="en-US" dirty="0">
              <a:solidFill>
                <a:srgbClr val="0000FF"/>
              </a:solidFill>
              <a:latin typeface="Helvetica"/>
              <a:cs typeface="Helvetica"/>
            </a:endParaRPr>
          </a:p>
        </p:txBody>
      </p:sp>
      <p:sp>
        <p:nvSpPr>
          <p:cNvPr id="14" name="Rectangle 13"/>
          <p:cNvSpPr/>
          <p:nvPr/>
        </p:nvSpPr>
        <p:spPr>
          <a:xfrm>
            <a:off x="724004" y="3756305"/>
            <a:ext cx="2006867" cy="369332"/>
          </a:xfrm>
          <a:prstGeom prst="rect">
            <a:avLst/>
          </a:prstGeom>
        </p:spPr>
        <p:txBody>
          <a:bodyPr wrap="none">
            <a:spAutoFit/>
          </a:bodyPr>
          <a:lstStyle/>
          <a:p>
            <a:r>
              <a:rPr lang="en-US" dirty="0" smtClean="0">
                <a:solidFill>
                  <a:srgbClr val="0000FF"/>
                </a:solidFill>
                <a:latin typeface="Helvetica"/>
                <a:cs typeface="Helvetica"/>
              </a:rPr>
              <a:t>M6.3, 2012-03-09</a:t>
            </a:r>
            <a:endParaRPr lang="en-US" dirty="0">
              <a:solidFill>
                <a:srgbClr val="0000FF"/>
              </a:solidFill>
              <a:latin typeface="Helvetica"/>
              <a:cs typeface="Helvetica"/>
            </a:endParaRPr>
          </a:p>
        </p:txBody>
      </p:sp>
      <p:sp>
        <p:nvSpPr>
          <p:cNvPr id="15" name="Rectangle 14"/>
          <p:cNvSpPr/>
          <p:nvPr/>
        </p:nvSpPr>
        <p:spPr>
          <a:xfrm>
            <a:off x="3265124" y="3773805"/>
            <a:ext cx="2006867" cy="369332"/>
          </a:xfrm>
          <a:prstGeom prst="rect">
            <a:avLst/>
          </a:prstGeom>
        </p:spPr>
        <p:txBody>
          <a:bodyPr wrap="none">
            <a:spAutoFit/>
          </a:bodyPr>
          <a:lstStyle/>
          <a:p>
            <a:r>
              <a:rPr lang="en-US" dirty="0" smtClean="0">
                <a:solidFill>
                  <a:srgbClr val="0000FF"/>
                </a:solidFill>
                <a:latin typeface="Helvetica"/>
                <a:cs typeface="Helvetica"/>
              </a:rPr>
              <a:t>M8.4, 2012-03-10</a:t>
            </a:r>
            <a:endParaRPr lang="en-US" dirty="0">
              <a:solidFill>
                <a:srgbClr val="0000FF"/>
              </a:solidFill>
              <a:latin typeface="Helvetica"/>
              <a:cs typeface="Helvetica"/>
            </a:endParaRPr>
          </a:p>
        </p:txBody>
      </p:sp>
      <p:sp>
        <p:nvSpPr>
          <p:cNvPr id="16" name="Rectangle 15"/>
          <p:cNvSpPr/>
          <p:nvPr/>
        </p:nvSpPr>
        <p:spPr>
          <a:xfrm>
            <a:off x="5988379" y="3773805"/>
            <a:ext cx="2006867" cy="369332"/>
          </a:xfrm>
          <a:prstGeom prst="rect">
            <a:avLst/>
          </a:prstGeom>
        </p:spPr>
        <p:txBody>
          <a:bodyPr wrap="none">
            <a:spAutoFit/>
          </a:bodyPr>
          <a:lstStyle/>
          <a:p>
            <a:r>
              <a:rPr lang="en-US" dirty="0" smtClean="0">
                <a:solidFill>
                  <a:srgbClr val="0000FF"/>
                </a:solidFill>
                <a:latin typeface="Helvetica"/>
                <a:cs typeface="Helvetica"/>
              </a:rPr>
              <a:t>M7.9, 2012-03-13</a:t>
            </a:r>
            <a:endParaRPr lang="en-US" dirty="0">
              <a:solidFill>
                <a:srgbClr val="0000FF"/>
              </a:solidFill>
              <a:latin typeface="Helvetica"/>
              <a:cs typeface="Helvetica"/>
            </a:endParaRPr>
          </a:p>
        </p:txBody>
      </p:sp>
      <p:sp>
        <p:nvSpPr>
          <p:cNvPr id="17" name="TextBox 16"/>
          <p:cNvSpPr txBox="1"/>
          <p:nvPr/>
        </p:nvSpPr>
        <p:spPr>
          <a:xfrm>
            <a:off x="1086766" y="89376"/>
            <a:ext cx="7176138" cy="369332"/>
          </a:xfrm>
          <a:prstGeom prst="rect">
            <a:avLst/>
          </a:prstGeom>
          <a:noFill/>
        </p:spPr>
        <p:txBody>
          <a:bodyPr wrap="none" rtlCol="0">
            <a:spAutoFit/>
          </a:bodyPr>
          <a:lstStyle/>
          <a:p>
            <a:r>
              <a:rPr lang="en-US" dirty="0" smtClean="0">
                <a:latin typeface="Helvetica"/>
                <a:cs typeface="Helvetica"/>
              </a:rPr>
              <a:t>Flares of the Major Earth-Facing Events viewed by SDO EVE (x-ray)</a:t>
            </a:r>
            <a:endParaRPr lang="en-US" dirty="0">
              <a:latin typeface="Helvetica"/>
              <a:cs typeface="Helvetica"/>
            </a:endParaRPr>
          </a:p>
        </p:txBody>
      </p:sp>
      <p:pic>
        <p:nvPicPr>
          <p:cNvPr id="19" name="Picture 18" descr="M2.0_1052mar4_1429.png"/>
          <p:cNvPicPr>
            <a:picLocks noChangeAspect="1"/>
          </p:cNvPicPr>
          <p:nvPr/>
        </p:nvPicPr>
        <p:blipFill>
          <a:blip r:embed="rId3"/>
          <a:stretch>
            <a:fillRect/>
          </a:stretch>
        </p:blipFill>
        <p:spPr>
          <a:xfrm>
            <a:off x="119059" y="1137328"/>
            <a:ext cx="2844800" cy="2133600"/>
          </a:xfrm>
          <a:prstGeom prst="rect">
            <a:avLst/>
          </a:prstGeom>
        </p:spPr>
      </p:pic>
      <p:pic>
        <p:nvPicPr>
          <p:cNvPr id="21" name="Picture 20" descr="mar5_0405_X11_1429.png"/>
          <p:cNvPicPr>
            <a:picLocks noChangeAspect="1"/>
          </p:cNvPicPr>
          <p:nvPr/>
        </p:nvPicPr>
        <p:blipFill>
          <a:blip r:embed="rId4"/>
          <a:stretch>
            <a:fillRect/>
          </a:stretch>
        </p:blipFill>
        <p:spPr>
          <a:xfrm>
            <a:off x="3005844" y="1137328"/>
            <a:ext cx="2844800" cy="2133600"/>
          </a:xfrm>
          <a:prstGeom prst="rect">
            <a:avLst/>
          </a:prstGeom>
        </p:spPr>
      </p:pic>
      <p:pic>
        <p:nvPicPr>
          <p:cNvPr id="22" name="Picture 21" descr="Mar7_X54_X13_0114UT.png"/>
          <p:cNvPicPr>
            <a:picLocks noChangeAspect="1"/>
          </p:cNvPicPr>
          <p:nvPr/>
        </p:nvPicPr>
        <p:blipFill>
          <a:blip r:embed="rId5"/>
          <a:stretch>
            <a:fillRect/>
          </a:stretch>
        </p:blipFill>
        <p:spPr>
          <a:xfrm>
            <a:off x="5988379" y="1137328"/>
            <a:ext cx="2844800" cy="2133600"/>
          </a:xfrm>
          <a:prstGeom prst="rect">
            <a:avLst/>
          </a:prstGeom>
        </p:spPr>
      </p:pic>
      <p:pic>
        <p:nvPicPr>
          <p:cNvPr id="23" name="Picture 22" descr="mar9_0353_M63.png"/>
          <p:cNvPicPr>
            <a:picLocks noChangeAspect="1"/>
          </p:cNvPicPr>
          <p:nvPr/>
        </p:nvPicPr>
        <p:blipFill>
          <a:blip r:embed="rId6"/>
          <a:stretch>
            <a:fillRect/>
          </a:stretch>
        </p:blipFill>
        <p:spPr>
          <a:xfrm>
            <a:off x="119059" y="4266236"/>
            <a:ext cx="2844800" cy="2133600"/>
          </a:xfrm>
          <a:prstGeom prst="rect">
            <a:avLst/>
          </a:prstGeom>
        </p:spPr>
      </p:pic>
      <p:pic>
        <p:nvPicPr>
          <p:cNvPr id="24" name="Picture 23" descr="mar10_1744_M84.png"/>
          <p:cNvPicPr>
            <a:picLocks noChangeAspect="1"/>
          </p:cNvPicPr>
          <p:nvPr/>
        </p:nvPicPr>
        <p:blipFill>
          <a:blip r:embed="rId7"/>
          <a:stretch>
            <a:fillRect/>
          </a:stretch>
        </p:blipFill>
        <p:spPr>
          <a:xfrm>
            <a:off x="3005844" y="4266236"/>
            <a:ext cx="2844800" cy="2133600"/>
          </a:xfrm>
          <a:prstGeom prst="rect">
            <a:avLst/>
          </a:prstGeom>
        </p:spPr>
      </p:pic>
      <p:sp>
        <p:nvSpPr>
          <p:cNvPr id="18" name="Slide Number Placeholder 17"/>
          <p:cNvSpPr>
            <a:spLocks noGrp="1"/>
          </p:cNvSpPr>
          <p:nvPr>
            <p:ph type="sldNum" sz="quarter" idx="12"/>
          </p:nvPr>
        </p:nvSpPr>
        <p:spPr/>
        <p:txBody>
          <a:bodyPr/>
          <a:lstStyle/>
          <a:p>
            <a:fld id="{343FB90C-9476-0148-8693-AD9B84214A52}" type="slidenum">
              <a:rPr lang="en-US" smtClean="0"/>
              <a:pPr/>
              <a:t>51</a:t>
            </a:fld>
            <a:endParaRPr lang="en-US"/>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r4_M20_1052_AIA.jpg"/>
          <p:cNvPicPr>
            <a:picLocks noChangeAspect="1"/>
          </p:cNvPicPr>
          <p:nvPr/>
        </p:nvPicPr>
        <p:blipFill>
          <a:blip r:embed="rId2"/>
          <a:stretch>
            <a:fillRect/>
          </a:stretch>
        </p:blipFill>
        <p:spPr>
          <a:xfrm>
            <a:off x="491161" y="1012706"/>
            <a:ext cx="2600960" cy="2600960"/>
          </a:xfrm>
          <a:prstGeom prst="rect">
            <a:avLst/>
          </a:prstGeom>
        </p:spPr>
      </p:pic>
      <p:pic>
        <p:nvPicPr>
          <p:cNvPr id="6" name="Picture 5" descr="mar5_X11_0405_AIA.jpg"/>
          <p:cNvPicPr>
            <a:picLocks noChangeAspect="1"/>
          </p:cNvPicPr>
          <p:nvPr/>
        </p:nvPicPr>
        <p:blipFill>
          <a:blip r:embed="rId3"/>
          <a:stretch>
            <a:fillRect/>
          </a:stretch>
        </p:blipFill>
        <p:spPr>
          <a:xfrm>
            <a:off x="3092121" y="1012706"/>
            <a:ext cx="2600960" cy="2600960"/>
          </a:xfrm>
          <a:prstGeom prst="rect">
            <a:avLst/>
          </a:prstGeom>
        </p:spPr>
      </p:pic>
      <p:pic>
        <p:nvPicPr>
          <p:cNvPr id="8" name="Picture 7" descr="mar9_M63_0353_AIA.jpg"/>
          <p:cNvPicPr>
            <a:picLocks noChangeAspect="1"/>
          </p:cNvPicPr>
          <p:nvPr/>
        </p:nvPicPr>
        <p:blipFill>
          <a:blip r:embed="rId4"/>
          <a:stretch>
            <a:fillRect/>
          </a:stretch>
        </p:blipFill>
        <p:spPr>
          <a:xfrm>
            <a:off x="491161" y="4125637"/>
            <a:ext cx="2600960" cy="2600960"/>
          </a:xfrm>
          <a:prstGeom prst="rect">
            <a:avLst/>
          </a:prstGeom>
        </p:spPr>
      </p:pic>
      <p:pic>
        <p:nvPicPr>
          <p:cNvPr id="9" name="Picture 8" descr="Mar10_M84_1744_AIA131.jpg"/>
          <p:cNvPicPr>
            <a:picLocks noChangeAspect="1"/>
          </p:cNvPicPr>
          <p:nvPr/>
        </p:nvPicPr>
        <p:blipFill>
          <a:blip r:embed="rId5"/>
          <a:stretch>
            <a:fillRect/>
          </a:stretch>
        </p:blipFill>
        <p:spPr>
          <a:xfrm>
            <a:off x="3092121" y="4125637"/>
            <a:ext cx="2600960" cy="2600960"/>
          </a:xfrm>
          <a:prstGeom prst="rect">
            <a:avLst/>
          </a:prstGeom>
        </p:spPr>
      </p:pic>
      <p:pic>
        <p:nvPicPr>
          <p:cNvPr id="10" name="Picture 9" descr="mar13_M79_1741.jpg"/>
          <p:cNvPicPr>
            <a:picLocks noChangeAspect="1"/>
          </p:cNvPicPr>
          <p:nvPr/>
        </p:nvPicPr>
        <p:blipFill>
          <a:blip r:embed="rId6"/>
          <a:stretch>
            <a:fillRect/>
          </a:stretch>
        </p:blipFill>
        <p:spPr>
          <a:xfrm>
            <a:off x="5693081" y="4125637"/>
            <a:ext cx="2600960" cy="2600960"/>
          </a:xfrm>
          <a:prstGeom prst="rect">
            <a:avLst/>
          </a:prstGeom>
        </p:spPr>
      </p:pic>
      <p:sp>
        <p:nvSpPr>
          <p:cNvPr id="11" name="TextBox 10"/>
          <p:cNvSpPr txBox="1"/>
          <p:nvPr/>
        </p:nvSpPr>
        <p:spPr>
          <a:xfrm>
            <a:off x="724004" y="643374"/>
            <a:ext cx="2006867" cy="369332"/>
          </a:xfrm>
          <a:prstGeom prst="rect">
            <a:avLst/>
          </a:prstGeom>
          <a:noFill/>
        </p:spPr>
        <p:txBody>
          <a:bodyPr wrap="none" rtlCol="0">
            <a:spAutoFit/>
          </a:bodyPr>
          <a:lstStyle/>
          <a:p>
            <a:r>
              <a:rPr lang="en-US" dirty="0" smtClean="0">
                <a:solidFill>
                  <a:srgbClr val="0000FF"/>
                </a:solidFill>
                <a:latin typeface="Helvetica"/>
                <a:cs typeface="Helvetica"/>
              </a:rPr>
              <a:t>M2.0, 2012-03-04</a:t>
            </a:r>
            <a:endParaRPr lang="en-US" dirty="0">
              <a:solidFill>
                <a:srgbClr val="0000FF"/>
              </a:solidFill>
              <a:latin typeface="Helvetica"/>
              <a:cs typeface="Helvetica"/>
            </a:endParaRPr>
          </a:p>
        </p:txBody>
      </p:sp>
      <p:sp>
        <p:nvSpPr>
          <p:cNvPr id="12" name="Rectangle 11"/>
          <p:cNvSpPr/>
          <p:nvPr/>
        </p:nvSpPr>
        <p:spPr>
          <a:xfrm>
            <a:off x="3265124" y="643374"/>
            <a:ext cx="1968545" cy="369332"/>
          </a:xfrm>
          <a:prstGeom prst="rect">
            <a:avLst/>
          </a:prstGeom>
        </p:spPr>
        <p:txBody>
          <a:bodyPr wrap="none">
            <a:spAutoFit/>
          </a:bodyPr>
          <a:lstStyle/>
          <a:p>
            <a:r>
              <a:rPr lang="en-US" dirty="0" smtClean="0">
                <a:solidFill>
                  <a:srgbClr val="0000FF"/>
                </a:solidFill>
                <a:latin typeface="Helvetica"/>
                <a:cs typeface="Helvetica"/>
              </a:rPr>
              <a:t>X1.1, 2012-03-05</a:t>
            </a:r>
            <a:endParaRPr lang="en-US" dirty="0">
              <a:solidFill>
                <a:srgbClr val="0000FF"/>
              </a:solidFill>
              <a:latin typeface="Helvetica"/>
              <a:cs typeface="Helvetica"/>
            </a:endParaRPr>
          </a:p>
        </p:txBody>
      </p:sp>
      <p:sp>
        <p:nvSpPr>
          <p:cNvPr id="13" name="Rectangle 12"/>
          <p:cNvSpPr/>
          <p:nvPr/>
        </p:nvSpPr>
        <p:spPr>
          <a:xfrm>
            <a:off x="5850644" y="643374"/>
            <a:ext cx="2443397" cy="369332"/>
          </a:xfrm>
          <a:prstGeom prst="rect">
            <a:avLst/>
          </a:prstGeom>
        </p:spPr>
        <p:txBody>
          <a:bodyPr wrap="none">
            <a:spAutoFit/>
          </a:bodyPr>
          <a:lstStyle/>
          <a:p>
            <a:r>
              <a:rPr lang="en-US" dirty="0" smtClean="0">
                <a:solidFill>
                  <a:srgbClr val="0000FF"/>
                </a:solidFill>
                <a:latin typeface="Helvetica"/>
                <a:cs typeface="Helvetica"/>
              </a:rPr>
              <a:t>X5.4/X1.3 2012-03-07</a:t>
            </a:r>
            <a:endParaRPr lang="en-US" dirty="0">
              <a:solidFill>
                <a:srgbClr val="0000FF"/>
              </a:solidFill>
              <a:latin typeface="Helvetica"/>
              <a:cs typeface="Helvetica"/>
            </a:endParaRPr>
          </a:p>
        </p:txBody>
      </p:sp>
      <p:sp>
        <p:nvSpPr>
          <p:cNvPr id="14" name="Rectangle 13"/>
          <p:cNvSpPr/>
          <p:nvPr/>
        </p:nvSpPr>
        <p:spPr>
          <a:xfrm>
            <a:off x="724004" y="3756305"/>
            <a:ext cx="2006867" cy="369332"/>
          </a:xfrm>
          <a:prstGeom prst="rect">
            <a:avLst/>
          </a:prstGeom>
        </p:spPr>
        <p:txBody>
          <a:bodyPr wrap="none">
            <a:spAutoFit/>
          </a:bodyPr>
          <a:lstStyle/>
          <a:p>
            <a:r>
              <a:rPr lang="en-US" dirty="0" smtClean="0">
                <a:solidFill>
                  <a:srgbClr val="0000FF"/>
                </a:solidFill>
                <a:latin typeface="Helvetica"/>
                <a:cs typeface="Helvetica"/>
              </a:rPr>
              <a:t>M6.3, 2012-03-09</a:t>
            </a:r>
            <a:endParaRPr lang="en-US" dirty="0">
              <a:solidFill>
                <a:srgbClr val="0000FF"/>
              </a:solidFill>
              <a:latin typeface="Helvetica"/>
              <a:cs typeface="Helvetica"/>
            </a:endParaRPr>
          </a:p>
        </p:txBody>
      </p:sp>
      <p:sp>
        <p:nvSpPr>
          <p:cNvPr id="15" name="Rectangle 14"/>
          <p:cNvSpPr/>
          <p:nvPr/>
        </p:nvSpPr>
        <p:spPr>
          <a:xfrm>
            <a:off x="3265124" y="3773805"/>
            <a:ext cx="2006867" cy="369332"/>
          </a:xfrm>
          <a:prstGeom prst="rect">
            <a:avLst/>
          </a:prstGeom>
        </p:spPr>
        <p:txBody>
          <a:bodyPr wrap="none">
            <a:spAutoFit/>
          </a:bodyPr>
          <a:lstStyle/>
          <a:p>
            <a:r>
              <a:rPr lang="en-US" dirty="0" smtClean="0">
                <a:solidFill>
                  <a:srgbClr val="0000FF"/>
                </a:solidFill>
                <a:latin typeface="Helvetica"/>
                <a:cs typeface="Helvetica"/>
              </a:rPr>
              <a:t>M8.4, 2012-03-10</a:t>
            </a:r>
            <a:endParaRPr lang="en-US" dirty="0">
              <a:solidFill>
                <a:srgbClr val="0000FF"/>
              </a:solidFill>
              <a:latin typeface="Helvetica"/>
              <a:cs typeface="Helvetica"/>
            </a:endParaRPr>
          </a:p>
        </p:txBody>
      </p:sp>
      <p:sp>
        <p:nvSpPr>
          <p:cNvPr id="16" name="Rectangle 15"/>
          <p:cNvSpPr/>
          <p:nvPr/>
        </p:nvSpPr>
        <p:spPr>
          <a:xfrm>
            <a:off x="5988379" y="3773805"/>
            <a:ext cx="2006867" cy="369332"/>
          </a:xfrm>
          <a:prstGeom prst="rect">
            <a:avLst/>
          </a:prstGeom>
        </p:spPr>
        <p:txBody>
          <a:bodyPr wrap="none">
            <a:spAutoFit/>
          </a:bodyPr>
          <a:lstStyle/>
          <a:p>
            <a:r>
              <a:rPr lang="en-US" dirty="0" smtClean="0">
                <a:solidFill>
                  <a:srgbClr val="0000FF"/>
                </a:solidFill>
                <a:latin typeface="Helvetica"/>
                <a:cs typeface="Helvetica"/>
              </a:rPr>
              <a:t>M7.9, 2012-03-13</a:t>
            </a:r>
            <a:endParaRPr lang="en-US" dirty="0">
              <a:solidFill>
                <a:srgbClr val="0000FF"/>
              </a:solidFill>
              <a:latin typeface="Helvetica"/>
              <a:cs typeface="Helvetica"/>
            </a:endParaRPr>
          </a:p>
        </p:txBody>
      </p:sp>
      <p:sp>
        <p:nvSpPr>
          <p:cNvPr id="17" name="TextBox 16"/>
          <p:cNvSpPr txBox="1"/>
          <p:nvPr/>
        </p:nvSpPr>
        <p:spPr>
          <a:xfrm>
            <a:off x="1086766" y="89376"/>
            <a:ext cx="6779508" cy="369332"/>
          </a:xfrm>
          <a:prstGeom prst="rect">
            <a:avLst/>
          </a:prstGeom>
          <a:noFill/>
        </p:spPr>
        <p:txBody>
          <a:bodyPr wrap="none" rtlCol="0">
            <a:spAutoFit/>
          </a:bodyPr>
          <a:lstStyle/>
          <a:p>
            <a:r>
              <a:rPr lang="en-US" dirty="0" smtClean="0">
                <a:latin typeface="Helvetica"/>
                <a:cs typeface="Helvetica"/>
              </a:rPr>
              <a:t>Flares of the Major Earth-Facing Events viewed by SDO AIA 131</a:t>
            </a:r>
            <a:endParaRPr lang="en-US" dirty="0">
              <a:latin typeface="Helvetica"/>
              <a:cs typeface="Helvetica"/>
            </a:endParaRPr>
          </a:p>
        </p:txBody>
      </p:sp>
      <p:pic>
        <p:nvPicPr>
          <p:cNvPr id="18" name="Picture 17" descr="mar7_2X_AIA.jpg"/>
          <p:cNvPicPr>
            <a:picLocks noChangeAspect="1"/>
          </p:cNvPicPr>
          <p:nvPr/>
        </p:nvPicPr>
        <p:blipFill>
          <a:blip r:embed="rId7"/>
          <a:stretch>
            <a:fillRect/>
          </a:stretch>
        </p:blipFill>
        <p:spPr>
          <a:xfrm>
            <a:off x="5693081" y="1012706"/>
            <a:ext cx="2600960" cy="2600960"/>
          </a:xfrm>
          <a:prstGeom prst="rect">
            <a:avLst/>
          </a:prstGeom>
        </p:spPr>
      </p:pic>
      <p:sp>
        <p:nvSpPr>
          <p:cNvPr id="19" name="Slide Number Placeholder 18"/>
          <p:cNvSpPr>
            <a:spLocks noGrp="1"/>
          </p:cNvSpPr>
          <p:nvPr>
            <p:ph type="sldNum" sz="quarter" idx="12"/>
          </p:nvPr>
        </p:nvSpPr>
        <p:spPr/>
        <p:txBody>
          <a:bodyPr/>
          <a:lstStyle/>
          <a:p>
            <a:fld id="{343FB90C-9476-0148-8693-AD9B84214A52}" type="slidenum">
              <a:rPr lang="en-US" smtClean="0"/>
              <a:pPr/>
              <a:t>52</a:t>
            </a:fld>
            <a:endParaRPr lang="en-US"/>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66871" y="133687"/>
            <a:ext cx="2920541" cy="707886"/>
          </a:xfrm>
          <a:prstGeom prst="rect">
            <a:avLst/>
          </a:prstGeom>
          <a:noFill/>
        </p:spPr>
        <p:txBody>
          <a:bodyPr wrap="none" rtlCol="0">
            <a:spAutoFit/>
          </a:bodyPr>
          <a:lstStyle/>
          <a:p>
            <a:r>
              <a:rPr lang="en-US" sz="4000" b="1" dirty="0" smtClean="0">
                <a:latin typeface="Helvetica"/>
                <a:cs typeface="Helvetica"/>
              </a:rPr>
              <a:t>Orientation</a:t>
            </a:r>
            <a:endParaRPr lang="en-US" sz="4000" b="1" dirty="0">
              <a:latin typeface="Helvetica"/>
              <a:cs typeface="Helvetica"/>
            </a:endParaRPr>
          </a:p>
        </p:txBody>
      </p:sp>
      <p:pic>
        <p:nvPicPr>
          <p:cNvPr id="4" name="Picture 3" descr="March7_CME_cropped.pdf"/>
          <p:cNvPicPr>
            <a:picLocks noChangeAspect="1"/>
          </p:cNvPicPr>
          <p:nvPr/>
        </p:nvPicPr>
        <p:blipFill>
          <a:blip r:embed="rId2"/>
          <a:stretch>
            <a:fillRect/>
          </a:stretch>
        </p:blipFill>
        <p:spPr>
          <a:xfrm>
            <a:off x="1427578" y="-587313"/>
            <a:ext cx="6261665" cy="8199799"/>
          </a:xfrm>
          <a:prstGeom prst="rect">
            <a:avLst/>
          </a:prstGeom>
        </p:spPr>
      </p:pic>
      <p:sp>
        <p:nvSpPr>
          <p:cNvPr id="5" name="TextBox 4"/>
          <p:cNvSpPr txBox="1"/>
          <p:nvPr/>
        </p:nvSpPr>
        <p:spPr>
          <a:xfrm>
            <a:off x="4344310" y="6351790"/>
            <a:ext cx="864339" cy="369332"/>
          </a:xfrm>
          <a:prstGeom prst="rect">
            <a:avLst/>
          </a:prstGeom>
          <a:noFill/>
        </p:spPr>
        <p:txBody>
          <a:bodyPr wrap="none" rtlCol="0">
            <a:spAutoFit/>
          </a:bodyPr>
          <a:lstStyle/>
          <a:p>
            <a:r>
              <a:rPr lang="en-US" b="1" dirty="0" smtClean="0">
                <a:solidFill>
                  <a:srgbClr val="660066"/>
                </a:solidFill>
              </a:rPr>
              <a:t>East 90 </a:t>
            </a:r>
            <a:endParaRPr lang="en-US" b="1" dirty="0">
              <a:solidFill>
                <a:srgbClr val="660066"/>
              </a:solidFill>
            </a:endParaRPr>
          </a:p>
        </p:txBody>
      </p:sp>
      <p:sp>
        <p:nvSpPr>
          <p:cNvPr id="8" name="Rectangle 7"/>
          <p:cNvSpPr/>
          <p:nvPr/>
        </p:nvSpPr>
        <p:spPr>
          <a:xfrm>
            <a:off x="4344310" y="472241"/>
            <a:ext cx="957526" cy="369332"/>
          </a:xfrm>
          <a:prstGeom prst="rect">
            <a:avLst/>
          </a:prstGeom>
        </p:spPr>
        <p:txBody>
          <a:bodyPr wrap="none">
            <a:spAutoFit/>
          </a:bodyPr>
          <a:lstStyle/>
          <a:p>
            <a:r>
              <a:rPr lang="en-US" b="1" dirty="0" smtClean="0">
                <a:solidFill>
                  <a:srgbClr val="660066"/>
                </a:solidFill>
              </a:rPr>
              <a:t>West 90 </a:t>
            </a:r>
            <a:endParaRPr lang="en-US" b="1" dirty="0">
              <a:solidFill>
                <a:srgbClr val="660066"/>
              </a:solidFill>
            </a:endParaRPr>
          </a:p>
        </p:txBody>
      </p:sp>
      <p:sp>
        <p:nvSpPr>
          <p:cNvPr id="9" name="TextBox 8"/>
          <p:cNvSpPr txBox="1"/>
          <p:nvPr/>
        </p:nvSpPr>
        <p:spPr>
          <a:xfrm>
            <a:off x="5687412" y="3184692"/>
            <a:ext cx="694120" cy="369332"/>
          </a:xfrm>
          <a:prstGeom prst="rect">
            <a:avLst/>
          </a:prstGeom>
          <a:noFill/>
        </p:spPr>
        <p:txBody>
          <a:bodyPr wrap="none" rtlCol="0">
            <a:spAutoFit/>
          </a:bodyPr>
          <a:lstStyle/>
          <a:p>
            <a:r>
              <a:rPr lang="en-US" b="1" dirty="0" smtClean="0">
                <a:solidFill>
                  <a:srgbClr val="E900AE"/>
                </a:solidFill>
              </a:rPr>
              <a:t>Earth</a:t>
            </a:r>
            <a:endParaRPr lang="en-US" b="1" dirty="0">
              <a:solidFill>
                <a:srgbClr val="E900AE"/>
              </a:solidFill>
            </a:endParaRPr>
          </a:p>
        </p:txBody>
      </p:sp>
      <p:sp>
        <p:nvSpPr>
          <p:cNvPr id="10" name="Slide Number Placeholder 9"/>
          <p:cNvSpPr>
            <a:spLocks noGrp="1"/>
          </p:cNvSpPr>
          <p:nvPr>
            <p:ph type="sldNum" sz="quarter" idx="12"/>
          </p:nvPr>
        </p:nvSpPr>
        <p:spPr/>
        <p:txBody>
          <a:bodyPr/>
          <a:lstStyle/>
          <a:p>
            <a:fld id="{343FB90C-9476-0148-8693-AD9B84214A52}" type="slidenum">
              <a:rPr lang="en-US" smtClean="0"/>
              <a:pPr/>
              <a:t>53</a:t>
            </a:fld>
            <a:endParaRPr lang="en-US"/>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4_CME_cropped.pdf"/>
          <p:cNvPicPr>
            <a:picLocks noChangeAspect="1"/>
          </p:cNvPicPr>
          <p:nvPr/>
        </p:nvPicPr>
        <p:blipFill>
          <a:blip r:embed="rId2"/>
          <a:srcRect t="7018" b="7018"/>
          <a:stretch>
            <a:fillRect/>
          </a:stretch>
        </p:blipFill>
        <p:spPr>
          <a:xfrm>
            <a:off x="677924" y="584831"/>
            <a:ext cx="2343150" cy="2800409"/>
          </a:xfrm>
          <a:prstGeom prst="rect">
            <a:avLst/>
          </a:prstGeom>
        </p:spPr>
      </p:pic>
      <p:pic>
        <p:nvPicPr>
          <p:cNvPr id="3" name="Picture 2" descr="March5_CME_cropped.pdf"/>
          <p:cNvPicPr>
            <a:picLocks noChangeAspect="1"/>
          </p:cNvPicPr>
          <p:nvPr/>
        </p:nvPicPr>
        <p:blipFill>
          <a:blip r:embed="rId3"/>
          <a:srcRect t="16271" b="8136"/>
          <a:stretch>
            <a:fillRect/>
          </a:stretch>
        </p:blipFill>
        <p:spPr>
          <a:xfrm>
            <a:off x="3021074" y="836309"/>
            <a:ext cx="2400300" cy="2548931"/>
          </a:xfrm>
          <a:prstGeom prst="rect">
            <a:avLst/>
          </a:prstGeom>
        </p:spPr>
      </p:pic>
      <p:pic>
        <p:nvPicPr>
          <p:cNvPr id="4" name="Picture 3" descr="March7_CME_cropped.pdf"/>
          <p:cNvPicPr>
            <a:picLocks noChangeAspect="1"/>
          </p:cNvPicPr>
          <p:nvPr/>
        </p:nvPicPr>
        <p:blipFill>
          <a:blip r:embed="rId4"/>
          <a:srcRect t="14545" b="5818"/>
          <a:stretch>
            <a:fillRect/>
          </a:stretch>
        </p:blipFill>
        <p:spPr>
          <a:xfrm>
            <a:off x="5556237" y="882073"/>
            <a:ext cx="2400300" cy="2503167"/>
          </a:xfrm>
          <a:prstGeom prst="rect">
            <a:avLst/>
          </a:prstGeom>
        </p:spPr>
      </p:pic>
      <p:pic>
        <p:nvPicPr>
          <p:cNvPr id="5" name="Picture 4" descr="March9_CME_cropped.pdf"/>
          <p:cNvPicPr>
            <a:picLocks noChangeAspect="1"/>
          </p:cNvPicPr>
          <p:nvPr/>
        </p:nvPicPr>
        <p:blipFill>
          <a:blip r:embed="rId5"/>
          <a:srcRect t="15439" b="7018"/>
          <a:stretch>
            <a:fillRect/>
          </a:stretch>
        </p:blipFill>
        <p:spPr>
          <a:xfrm>
            <a:off x="677924" y="3882109"/>
            <a:ext cx="2400300" cy="2526157"/>
          </a:xfrm>
          <a:prstGeom prst="rect">
            <a:avLst/>
          </a:prstGeom>
        </p:spPr>
      </p:pic>
      <p:pic>
        <p:nvPicPr>
          <p:cNvPr id="6" name="Picture 5" descr="March10_CME_cropped.pdf"/>
          <p:cNvPicPr>
            <a:picLocks noChangeAspect="1"/>
          </p:cNvPicPr>
          <p:nvPr/>
        </p:nvPicPr>
        <p:blipFill>
          <a:blip r:embed="rId6"/>
          <a:srcRect t="14286" b="7143"/>
          <a:stretch>
            <a:fillRect/>
          </a:stretch>
        </p:blipFill>
        <p:spPr>
          <a:xfrm>
            <a:off x="3270237" y="3893672"/>
            <a:ext cx="2286000" cy="2514594"/>
          </a:xfrm>
          <a:prstGeom prst="rect">
            <a:avLst/>
          </a:prstGeom>
        </p:spPr>
      </p:pic>
      <p:pic>
        <p:nvPicPr>
          <p:cNvPr id="7" name="Picture 6" descr="March13_CME_cropped.pdf"/>
          <p:cNvPicPr>
            <a:picLocks noChangeAspect="1"/>
          </p:cNvPicPr>
          <p:nvPr/>
        </p:nvPicPr>
        <p:blipFill>
          <a:blip r:embed="rId7"/>
          <a:srcRect t="15714" b="5714"/>
          <a:stretch>
            <a:fillRect/>
          </a:stretch>
        </p:blipFill>
        <p:spPr>
          <a:xfrm>
            <a:off x="5556237" y="3939384"/>
            <a:ext cx="2400300" cy="2514640"/>
          </a:xfrm>
          <a:prstGeom prst="rect">
            <a:avLst/>
          </a:prstGeom>
        </p:spPr>
      </p:pic>
      <p:sp>
        <p:nvSpPr>
          <p:cNvPr id="8" name="Rectangle 7"/>
          <p:cNvSpPr/>
          <p:nvPr/>
        </p:nvSpPr>
        <p:spPr>
          <a:xfrm>
            <a:off x="980573" y="559310"/>
            <a:ext cx="1804400" cy="338554"/>
          </a:xfrm>
          <a:prstGeom prst="rect">
            <a:avLst/>
          </a:prstGeom>
        </p:spPr>
        <p:txBody>
          <a:bodyPr wrap="none">
            <a:spAutoFit/>
          </a:bodyPr>
          <a:lstStyle/>
          <a:p>
            <a:r>
              <a:rPr lang="en-US" sz="1600" b="1" dirty="0" smtClean="0">
                <a:solidFill>
                  <a:srgbClr val="0000FF"/>
                </a:solidFill>
                <a:latin typeface="Helvetica"/>
                <a:cs typeface="Helvetica"/>
              </a:rPr>
              <a:t>M2.0, 2012-03-04</a:t>
            </a:r>
            <a:endParaRPr lang="en-US" sz="1600" b="1" dirty="0">
              <a:solidFill>
                <a:srgbClr val="0000FF"/>
              </a:solidFill>
              <a:latin typeface="Helvetica"/>
              <a:cs typeface="Helvetica"/>
            </a:endParaRPr>
          </a:p>
        </p:txBody>
      </p:sp>
      <p:sp>
        <p:nvSpPr>
          <p:cNvPr id="9" name="Rectangle 8"/>
          <p:cNvSpPr/>
          <p:nvPr/>
        </p:nvSpPr>
        <p:spPr>
          <a:xfrm>
            <a:off x="3270237" y="512741"/>
            <a:ext cx="1968545" cy="369332"/>
          </a:xfrm>
          <a:prstGeom prst="rect">
            <a:avLst/>
          </a:prstGeom>
        </p:spPr>
        <p:txBody>
          <a:bodyPr wrap="none">
            <a:spAutoFit/>
          </a:bodyPr>
          <a:lstStyle/>
          <a:p>
            <a:r>
              <a:rPr lang="en-US" dirty="0" smtClean="0">
                <a:solidFill>
                  <a:srgbClr val="0000FF"/>
                </a:solidFill>
                <a:latin typeface="Helvetica"/>
                <a:cs typeface="Helvetica"/>
              </a:rPr>
              <a:t>X1.1, 2012-03-05</a:t>
            </a:r>
            <a:endParaRPr lang="en-US" dirty="0">
              <a:solidFill>
                <a:srgbClr val="0000FF"/>
              </a:solidFill>
              <a:latin typeface="Helvetica"/>
              <a:cs typeface="Helvetica"/>
            </a:endParaRPr>
          </a:p>
        </p:txBody>
      </p:sp>
      <p:sp>
        <p:nvSpPr>
          <p:cNvPr id="10" name="Rectangle 9"/>
          <p:cNvSpPr/>
          <p:nvPr/>
        </p:nvSpPr>
        <p:spPr>
          <a:xfrm>
            <a:off x="5702339" y="512741"/>
            <a:ext cx="2443397" cy="369332"/>
          </a:xfrm>
          <a:prstGeom prst="rect">
            <a:avLst/>
          </a:prstGeom>
        </p:spPr>
        <p:txBody>
          <a:bodyPr wrap="none">
            <a:spAutoFit/>
          </a:bodyPr>
          <a:lstStyle/>
          <a:p>
            <a:r>
              <a:rPr lang="en-US" dirty="0" smtClean="0">
                <a:solidFill>
                  <a:srgbClr val="0000FF"/>
                </a:solidFill>
                <a:latin typeface="Helvetica"/>
                <a:cs typeface="Helvetica"/>
              </a:rPr>
              <a:t>X5.4/X1.3 2012-03-07</a:t>
            </a:r>
            <a:endParaRPr lang="en-US" dirty="0">
              <a:solidFill>
                <a:srgbClr val="0000FF"/>
              </a:solidFill>
              <a:latin typeface="Helvetica"/>
              <a:cs typeface="Helvetica"/>
            </a:endParaRPr>
          </a:p>
        </p:txBody>
      </p:sp>
      <p:sp>
        <p:nvSpPr>
          <p:cNvPr id="11" name="Rectangle 10"/>
          <p:cNvSpPr/>
          <p:nvPr/>
        </p:nvSpPr>
        <p:spPr>
          <a:xfrm>
            <a:off x="860065" y="3570052"/>
            <a:ext cx="2006867" cy="369332"/>
          </a:xfrm>
          <a:prstGeom prst="rect">
            <a:avLst/>
          </a:prstGeom>
        </p:spPr>
        <p:txBody>
          <a:bodyPr wrap="none">
            <a:spAutoFit/>
          </a:bodyPr>
          <a:lstStyle/>
          <a:p>
            <a:r>
              <a:rPr lang="en-US" dirty="0" smtClean="0">
                <a:solidFill>
                  <a:srgbClr val="0000FF"/>
                </a:solidFill>
                <a:latin typeface="Helvetica"/>
                <a:cs typeface="Helvetica"/>
              </a:rPr>
              <a:t>M6.3, 2012-03-09</a:t>
            </a:r>
            <a:endParaRPr lang="en-US" dirty="0">
              <a:solidFill>
                <a:srgbClr val="0000FF"/>
              </a:solidFill>
              <a:latin typeface="Helvetica"/>
              <a:cs typeface="Helvetica"/>
            </a:endParaRPr>
          </a:p>
        </p:txBody>
      </p:sp>
      <p:sp>
        <p:nvSpPr>
          <p:cNvPr id="12" name="Rectangle 11"/>
          <p:cNvSpPr/>
          <p:nvPr/>
        </p:nvSpPr>
        <p:spPr>
          <a:xfrm>
            <a:off x="3414507" y="3524340"/>
            <a:ext cx="2006867" cy="369332"/>
          </a:xfrm>
          <a:prstGeom prst="rect">
            <a:avLst/>
          </a:prstGeom>
        </p:spPr>
        <p:txBody>
          <a:bodyPr wrap="none">
            <a:spAutoFit/>
          </a:bodyPr>
          <a:lstStyle/>
          <a:p>
            <a:r>
              <a:rPr lang="en-US" dirty="0" smtClean="0">
                <a:solidFill>
                  <a:srgbClr val="0000FF"/>
                </a:solidFill>
                <a:latin typeface="Helvetica"/>
                <a:cs typeface="Helvetica"/>
              </a:rPr>
              <a:t>M8.4, 2012-03-10</a:t>
            </a:r>
            <a:endParaRPr lang="en-US" dirty="0">
              <a:solidFill>
                <a:srgbClr val="0000FF"/>
              </a:solidFill>
              <a:latin typeface="Helvetica"/>
              <a:cs typeface="Helvetica"/>
            </a:endParaRPr>
          </a:p>
        </p:txBody>
      </p:sp>
      <p:sp>
        <p:nvSpPr>
          <p:cNvPr id="13" name="Rectangle 12"/>
          <p:cNvSpPr/>
          <p:nvPr/>
        </p:nvSpPr>
        <p:spPr>
          <a:xfrm>
            <a:off x="5949670" y="3570052"/>
            <a:ext cx="2006867" cy="369332"/>
          </a:xfrm>
          <a:prstGeom prst="rect">
            <a:avLst/>
          </a:prstGeom>
        </p:spPr>
        <p:txBody>
          <a:bodyPr wrap="none">
            <a:spAutoFit/>
          </a:bodyPr>
          <a:lstStyle/>
          <a:p>
            <a:r>
              <a:rPr lang="en-US" dirty="0" smtClean="0">
                <a:solidFill>
                  <a:srgbClr val="0000FF"/>
                </a:solidFill>
                <a:latin typeface="Helvetica"/>
                <a:cs typeface="Helvetica"/>
              </a:rPr>
              <a:t>M7.9, 2012-03-13</a:t>
            </a:r>
            <a:endParaRPr lang="en-US" dirty="0">
              <a:solidFill>
                <a:srgbClr val="0000FF"/>
              </a:solidFill>
              <a:latin typeface="Helvetica"/>
              <a:cs typeface="Helvetica"/>
            </a:endParaRPr>
          </a:p>
        </p:txBody>
      </p:sp>
      <p:sp>
        <p:nvSpPr>
          <p:cNvPr id="14" name="TextBox 13"/>
          <p:cNvSpPr txBox="1"/>
          <p:nvPr/>
        </p:nvSpPr>
        <p:spPr>
          <a:xfrm>
            <a:off x="1680307" y="143409"/>
            <a:ext cx="5724644" cy="369332"/>
          </a:xfrm>
          <a:prstGeom prst="rect">
            <a:avLst/>
          </a:prstGeom>
          <a:noFill/>
        </p:spPr>
        <p:txBody>
          <a:bodyPr wrap="none" rtlCol="0">
            <a:spAutoFit/>
          </a:bodyPr>
          <a:lstStyle/>
          <a:p>
            <a:r>
              <a:rPr lang="en-US" dirty="0" smtClean="0">
                <a:latin typeface="Helvetica"/>
                <a:cs typeface="Helvetica"/>
              </a:rPr>
              <a:t>The Corresponding </a:t>
            </a:r>
            <a:r>
              <a:rPr lang="en-US" dirty="0" err="1" smtClean="0">
                <a:latin typeface="Helvetica"/>
                <a:cs typeface="Helvetica"/>
              </a:rPr>
              <a:t>CMEs</a:t>
            </a:r>
            <a:r>
              <a:rPr lang="en-US" dirty="0" smtClean="0">
                <a:latin typeface="Helvetica"/>
                <a:cs typeface="Helvetica"/>
              </a:rPr>
              <a:t> Associated with the Flares</a:t>
            </a:r>
            <a:endParaRPr lang="en-US" dirty="0">
              <a:latin typeface="Helvetica"/>
              <a:cs typeface="Helvetica"/>
            </a:endParaRPr>
          </a:p>
        </p:txBody>
      </p:sp>
      <p:sp>
        <p:nvSpPr>
          <p:cNvPr id="15" name="Slide Number Placeholder 14"/>
          <p:cNvSpPr>
            <a:spLocks noGrp="1"/>
          </p:cNvSpPr>
          <p:nvPr>
            <p:ph type="sldNum" sz="quarter" idx="12"/>
          </p:nvPr>
        </p:nvSpPr>
        <p:spPr/>
        <p:txBody>
          <a:bodyPr/>
          <a:lstStyle/>
          <a:p>
            <a:fld id="{343FB90C-9476-0148-8693-AD9B84214A52}" type="slidenum">
              <a:rPr lang="en-US" smtClean="0"/>
              <a:pPr/>
              <a:t>54</a:t>
            </a:fld>
            <a:endParaRPr lang="en-US"/>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20318_003030_n4euA_195.jpg"/>
          <p:cNvPicPr>
            <a:picLocks noChangeAspect="1"/>
          </p:cNvPicPr>
          <p:nvPr/>
        </p:nvPicPr>
        <p:blipFill>
          <a:blip r:embed="rId2"/>
          <a:srcRect l="7031" t="11250" r="8438" b="3516"/>
          <a:stretch>
            <a:fillRect/>
          </a:stretch>
        </p:blipFill>
        <p:spPr>
          <a:xfrm>
            <a:off x="190440" y="769683"/>
            <a:ext cx="2198617" cy="2216902"/>
          </a:xfrm>
          <a:prstGeom prst="rect">
            <a:avLst/>
          </a:prstGeom>
        </p:spPr>
      </p:pic>
      <p:pic>
        <p:nvPicPr>
          <p:cNvPr id="3" name="Picture 2" descr="20120321_072530_n4euA_195.jpg"/>
          <p:cNvPicPr>
            <a:picLocks noChangeAspect="1"/>
          </p:cNvPicPr>
          <p:nvPr/>
        </p:nvPicPr>
        <p:blipFill>
          <a:blip r:embed="rId3"/>
          <a:srcRect l="7031" t="11250" r="8438" b="3516"/>
          <a:stretch>
            <a:fillRect/>
          </a:stretch>
        </p:blipFill>
        <p:spPr>
          <a:xfrm>
            <a:off x="2389057" y="769683"/>
            <a:ext cx="2198617" cy="2216902"/>
          </a:xfrm>
          <a:prstGeom prst="rect">
            <a:avLst/>
          </a:prstGeom>
        </p:spPr>
      </p:pic>
      <p:pic>
        <p:nvPicPr>
          <p:cNvPr id="4" name="Picture 3" descr="20120324_001530_n4euB_195.jpg"/>
          <p:cNvPicPr>
            <a:picLocks noChangeAspect="1"/>
          </p:cNvPicPr>
          <p:nvPr/>
        </p:nvPicPr>
        <p:blipFill>
          <a:blip r:embed="rId4"/>
          <a:srcRect l="7031" t="11250" r="8438" b="3516"/>
          <a:stretch>
            <a:fillRect/>
          </a:stretch>
        </p:blipFill>
        <p:spPr>
          <a:xfrm>
            <a:off x="4587674" y="769683"/>
            <a:ext cx="2198617" cy="2216902"/>
          </a:xfrm>
          <a:prstGeom prst="rect">
            <a:avLst/>
          </a:prstGeom>
        </p:spPr>
      </p:pic>
      <p:pic>
        <p:nvPicPr>
          <p:cNvPr id="5" name="Picture 4" descr="20120326_225530_n7euB_195.jpg"/>
          <p:cNvPicPr>
            <a:picLocks noChangeAspect="1"/>
          </p:cNvPicPr>
          <p:nvPr/>
        </p:nvPicPr>
        <p:blipFill>
          <a:blip r:embed="rId5"/>
          <a:srcRect l="4219" t="5625" r="10547" b="8438"/>
          <a:stretch>
            <a:fillRect/>
          </a:stretch>
        </p:blipFill>
        <p:spPr>
          <a:xfrm>
            <a:off x="6786291" y="774948"/>
            <a:ext cx="2216946" cy="2235214"/>
          </a:xfrm>
          <a:prstGeom prst="rect">
            <a:avLst/>
          </a:prstGeom>
        </p:spPr>
      </p:pic>
      <p:pic>
        <p:nvPicPr>
          <p:cNvPr id="6" name="Picture 5" descr="March18_CME_cropped.pdf"/>
          <p:cNvPicPr>
            <a:picLocks noChangeAspect="1"/>
          </p:cNvPicPr>
          <p:nvPr/>
        </p:nvPicPr>
        <p:blipFill>
          <a:blip r:embed="rId6"/>
          <a:stretch>
            <a:fillRect/>
          </a:stretch>
        </p:blipFill>
        <p:spPr>
          <a:xfrm>
            <a:off x="190440" y="3218104"/>
            <a:ext cx="2286000" cy="2514600"/>
          </a:xfrm>
          <a:prstGeom prst="rect">
            <a:avLst/>
          </a:prstGeom>
        </p:spPr>
      </p:pic>
      <p:pic>
        <p:nvPicPr>
          <p:cNvPr id="7" name="Picture 6" descr="March21_CME_cropped.pdf"/>
          <p:cNvPicPr>
            <a:picLocks noChangeAspect="1"/>
          </p:cNvPicPr>
          <p:nvPr/>
        </p:nvPicPr>
        <p:blipFill>
          <a:blip r:embed="rId7"/>
          <a:stretch>
            <a:fillRect/>
          </a:stretch>
        </p:blipFill>
        <p:spPr>
          <a:xfrm>
            <a:off x="2389057" y="3218104"/>
            <a:ext cx="2286000" cy="2571750"/>
          </a:xfrm>
          <a:prstGeom prst="rect">
            <a:avLst/>
          </a:prstGeom>
        </p:spPr>
      </p:pic>
      <p:pic>
        <p:nvPicPr>
          <p:cNvPr id="8" name="Picture 7" descr="March24_CME.pdf"/>
          <p:cNvPicPr>
            <a:picLocks noChangeAspect="1"/>
          </p:cNvPicPr>
          <p:nvPr/>
        </p:nvPicPr>
        <p:blipFill>
          <a:blip r:embed="rId8"/>
          <a:stretch>
            <a:fillRect/>
          </a:stretch>
        </p:blipFill>
        <p:spPr>
          <a:xfrm>
            <a:off x="4587674" y="3218104"/>
            <a:ext cx="2343150" cy="2514600"/>
          </a:xfrm>
          <a:prstGeom prst="rect">
            <a:avLst/>
          </a:prstGeom>
        </p:spPr>
      </p:pic>
      <p:pic>
        <p:nvPicPr>
          <p:cNvPr id="10" name="Picture 9" descr="mar26_CME_cropped.pdf"/>
          <p:cNvPicPr>
            <a:picLocks noChangeAspect="1"/>
          </p:cNvPicPr>
          <p:nvPr/>
        </p:nvPicPr>
        <p:blipFill>
          <a:blip r:embed="rId9"/>
          <a:srcRect l="6000"/>
          <a:stretch>
            <a:fillRect/>
          </a:stretch>
        </p:blipFill>
        <p:spPr>
          <a:xfrm>
            <a:off x="6854397" y="3332404"/>
            <a:ext cx="2148840" cy="2400300"/>
          </a:xfrm>
          <a:prstGeom prst="rect">
            <a:avLst/>
          </a:prstGeom>
        </p:spPr>
      </p:pic>
      <p:sp>
        <p:nvSpPr>
          <p:cNvPr id="11" name="TextBox 10"/>
          <p:cNvSpPr txBox="1"/>
          <p:nvPr/>
        </p:nvSpPr>
        <p:spPr>
          <a:xfrm>
            <a:off x="330320" y="400351"/>
            <a:ext cx="1928733" cy="369332"/>
          </a:xfrm>
          <a:prstGeom prst="rect">
            <a:avLst/>
          </a:prstGeom>
          <a:noFill/>
        </p:spPr>
        <p:txBody>
          <a:bodyPr wrap="none" rtlCol="0">
            <a:spAutoFit/>
          </a:bodyPr>
          <a:lstStyle/>
          <a:p>
            <a:r>
              <a:rPr lang="en-US" dirty="0" smtClean="0">
                <a:latin typeface="Helvetica"/>
                <a:cs typeface="Helvetica"/>
              </a:rPr>
              <a:t>STA: 2012-03-18</a:t>
            </a:r>
            <a:endParaRPr lang="en-US" dirty="0">
              <a:latin typeface="Helvetica"/>
              <a:cs typeface="Helvetica"/>
            </a:endParaRPr>
          </a:p>
        </p:txBody>
      </p:sp>
      <p:sp>
        <p:nvSpPr>
          <p:cNvPr id="12" name="Rectangle 11"/>
          <p:cNvSpPr/>
          <p:nvPr/>
        </p:nvSpPr>
        <p:spPr>
          <a:xfrm>
            <a:off x="2476440" y="405616"/>
            <a:ext cx="1925602" cy="369332"/>
          </a:xfrm>
          <a:prstGeom prst="rect">
            <a:avLst/>
          </a:prstGeom>
        </p:spPr>
        <p:txBody>
          <a:bodyPr wrap="none">
            <a:spAutoFit/>
          </a:bodyPr>
          <a:lstStyle/>
          <a:p>
            <a:r>
              <a:rPr lang="en-US" dirty="0" smtClean="0">
                <a:latin typeface="Helvetica"/>
                <a:cs typeface="Helvetica"/>
              </a:rPr>
              <a:t>STA: 2012-03-21</a:t>
            </a:r>
            <a:endParaRPr lang="en-US" dirty="0">
              <a:latin typeface="Helvetica"/>
              <a:cs typeface="Helvetica"/>
            </a:endParaRPr>
          </a:p>
        </p:txBody>
      </p:sp>
      <p:sp>
        <p:nvSpPr>
          <p:cNvPr id="13" name="Rectangle 12"/>
          <p:cNvSpPr/>
          <p:nvPr/>
        </p:nvSpPr>
        <p:spPr>
          <a:xfrm>
            <a:off x="4675057" y="400351"/>
            <a:ext cx="1942622" cy="369332"/>
          </a:xfrm>
          <a:prstGeom prst="rect">
            <a:avLst/>
          </a:prstGeom>
        </p:spPr>
        <p:txBody>
          <a:bodyPr wrap="none">
            <a:spAutoFit/>
          </a:bodyPr>
          <a:lstStyle/>
          <a:p>
            <a:r>
              <a:rPr lang="en-US" dirty="0" smtClean="0">
                <a:latin typeface="Helvetica"/>
                <a:cs typeface="Helvetica"/>
              </a:rPr>
              <a:t>STB: 2012-03-24</a:t>
            </a:r>
            <a:endParaRPr lang="en-US" dirty="0">
              <a:latin typeface="Helvetica"/>
              <a:cs typeface="Helvetica"/>
            </a:endParaRPr>
          </a:p>
        </p:txBody>
      </p:sp>
      <p:sp>
        <p:nvSpPr>
          <p:cNvPr id="14" name="Rectangle 13"/>
          <p:cNvSpPr/>
          <p:nvPr/>
        </p:nvSpPr>
        <p:spPr>
          <a:xfrm>
            <a:off x="6930824" y="405616"/>
            <a:ext cx="1942622" cy="369332"/>
          </a:xfrm>
          <a:prstGeom prst="rect">
            <a:avLst/>
          </a:prstGeom>
        </p:spPr>
        <p:txBody>
          <a:bodyPr wrap="none">
            <a:spAutoFit/>
          </a:bodyPr>
          <a:lstStyle/>
          <a:p>
            <a:r>
              <a:rPr lang="en-US" dirty="0" smtClean="0">
                <a:latin typeface="Helvetica"/>
                <a:cs typeface="Helvetica"/>
              </a:rPr>
              <a:t>STB: 2012-03-26</a:t>
            </a:r>
            <a:endParaRPr lang="en-US" dirty="0">
              <a:latin typeface="Helvetica"/>
              <a:cs typeface="Helvetica"/>
            </a:endParaRPr>
          </a:p>
        </p:txBody>
      </p:sp>
      <p:cxnSp>
        <p:nvCxnSpPr>
          <p:cNvPr id="16" name="Straight Arrow Connector 15"/>
          <p:cNvCxnSpPr/>
          <p:nvPr/>
        </p:nvCxnSpPr>
        <p:spPr>
          <a:xfrm rot="16200000" flipH="1">
            <a:off x="1065022" y="1330099"/>
            <a:ext cx="290021" cy="1900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6200000" flipH="1">
            <a:off x="3802493" y="1337487"/>
            <a:ext cx="290021" cy="1900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H="1">
            <a:off x="4960129" y="1192477"/>
            <a:ext cx="290021" cy="1900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6200000" flipH="1">
            <a:off x="7662599" y="1337487"/>
            <a:ext cx="290021" cy="1900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22655" y="6115538"/>
            <a:ext cx="8780582" cy="369332"/>
          </a:xfrm>
          <a:prstGeom prst="rect">
            <a:avLst/>
          </a:prstGeom>
          <a:noFill/>
        </p:spPr>
        <p:txBody>
          <a:bodyPr wrap="none" rtlCol="0">
            <a:spAutoFit/>
          </a:bodyPr>
          <a:lstStyle/>
          <a:p>
            <a:r>
              <a:rPr lang="en-US" dirty="0" err="1" smtClean="0">
                <a:latin typeface="Helvetica"/>
                <a:cs typeface="Helvetica"/>
              </a:rPr>
              <a:t>Backsided</a:t>
            </a:r>
            <a:r>
              <a:rPr lang="en-US" dirty="0" smtClean="0">
                <a:latin typeface="Helvetica"/>
                <a:cs typeface="Helvetica"/>
              </a:rPr>
              <a:t> events in STEREO EUVI 195A (top) and CME model simulations (bottom)</a:t>
            </a:r>
            <a:endParaRPr lang="en-US" dirty="0">
              <a:latin typeface="Helvetica"/>
              <a:cs typeface="Helvetica"/>
            </a:endParaRPr>
          </a:p>
        </p:txBody>
      </p:sp>
      <p:sp>
        <p:nvSpPr>
          <p:cNvPr id="22" name="Slide Number Placeholder 21"/>
          <p:cNvSpPr>
            <a:spLocks noGrp="1"/>
          </p:cNvSpPr>
          <p:nvPr>
            <p:ph type="sldNum" sz="quarter" idx="12"/>
          </p:nvPr>
        </p:nvSpPr>
        <p:spPr/>
        <p:txBody>
          <a:bodyPr/>
          <a:lstStyle/>
          <a:p>
            <a:fld id="{343FB90C-9476-0148-8693-AD9B84214A52}" type="slidenum">
              <a:rPr lang="en-US" smtClean="0"/>
              <a:pPr/>
              <a:t>55</a:t>
            </a:fld>
            <a:endParaRPr lang="en-US"/>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009954" y="509744"/>
            <a:ext cx="2564731" cy="584776"/>
          </a:xfrm>
          <a:prstGeom prst="rect">
            <a:avLst/>
          </a:prstGeom>
        </p:spPr>
        <p:txBody>
          <a:bodyPr wrap="square">
            <a:spAutoFit/>
          </a:bodyPr>
          <a:lstStyle/>
          <a:p>
            <a:r>
              <a:rPr lang="en-US" sz="1600" dirty="0" smtClean="0">
                <a:solidFill>
                  <a:srgbClr val="E500FF"/>
                </a:solidFill>
                <a:latin typeface="Helvetica"/>
                <a:cs typeface="Helvetica"/>
              </a:rPr>
              <a:t>2012-03-26 23:12UT</a:t>
            </a:r>
          </a:p>
          <a:p>
            <a:r>
              <a:rPr lang="en-US" sz="1600" dirty="0" smtClean="0">
                <a:solidFill>
                  <a:srgbClr val="E500FF"/>
                </a:solidFill>
                <a:latin typeface="Helvetica"/>
                <a:cs typeface="Helvetica"/>
              </a:rPr>
              <a:t>VCME=1500 km/</a:t>
            </a:r>
            <a:r>
              <a:rPr lang="en-US" sz="1600" dirty="0" err="1" smtClean="0">
                <a:solidFill>
                  <a:srgbClr val="E500FF"/>
                </a:solidFill>
                <a:latin typeface="Helvetica"/>
                <a:cs typeface="Helvetica"/>
              </a:rPr>
              <a:t>s</a:t>
            </a:r>
            <a:endParaRPr lang="en-US" sz="1600" dirty="0" smtClean="0">
              <a:solidFill>
                <a:srgbClr val="E500FF"/>
              </a:solidFill>
              <a:latin typeface="Helvetica"/>
              <a:cs typeface="Helvetica"/>
            </a:endParaRPr>
          </a:p>
        </p:txBody>
      </p:sp>
      <p:pic>
        <p:nvPicPr>
          <p:cNvPr id="31" name="Picture 30" descr="SEP_AB_back.png"/>
          <p:cNvPicPr>
            <a:picLocks noChangeAspect="1"/>
          </p:cNvPicPr>
          <p:nvPr/>
        </p:nvPicPr>
        <p:blipFill>
          <a:blip r:embed="rId3"/>
          <a:stretch>
            <a:fillRect/>
          </a:stretch>
        </p:blipFill>
        <p:spPr>
          <a:xfrm>
            <a:off x="686" y="1262531"/>
            <a:ext cx="10427608" cy="5343834"/>
          </a:xfrm>
          <a:prstGeom prst="rect">
            <a:avLst/>
          </a:prstGeom>
        </p:spPr>
      </p:pic>
      <p:sp>
        <p:nvSpPr>
          <p:cNvPr id="32" name="Rectangle 31"/>
          <p:cNvSpPr/>
          <p:nvPr/>
        </p:nvSpPr>
        <p:spPr>
          <a:xfrm>
            <a:off x="6684834" y="3657600"/>
            <a:ext cx="2672526" cy="369332"/>
          </a:xfrm>
          <a:prstGeom prst="rect">
            <a:avLst/>
          </a:prstGeom>
        </p:spPr>
        <p:txBody>
          <a:bodyPr wrap="none">
            <a:spAutoFit/>
          </a:bodyPr>
          <a:lstStyle/>
          <a:p>
            <a:r>
              <a:rPr lang="en-US" dirty="0" smtClean="0">
                <a:solidFill>
                  <a:srgbClr val="0000FF"/>
                </a:solidFill>
                <a:latin typeface="Helvetica"/>
                <a:cs typeface="Helvetica"/>
              </a:rPr>
              <a:t>13-100 </a:t>
            </a:r>
            <a:r>
              <a:rPr lang="en-US" dirty="0" err="1" smtClean="0">
                <a:solidFill>
                  <a:srgbClr val="0000FF"/>
                </a:solidFill>
                <a:latin typeface="Helvetica"/>
                <a:cs typeface="Helvetica"/>
              </a:rPr>
              <a:t>MeV</a:t>
            </a:r>
            <a:r>
              <a:rPr lang="en-US" dirty="0" smtClean="0">
                <a:solidFill>
                  <a:srgbClr val="0000FF"/>
                </a:solidFill>
                <a:latin typeface="Helvetica"/>
                <a:cs typeface="Helvetica"/>
              </a:rPr>
              <a:t> STEREO B</a:t>
            </a:r>
            <a:endParaRPr lang="en-US" dirty="0">
              <a:solidFill>
                <a:srgbClr val="0000FF"/>
              </a:solidFill>
              <a:latin typeface="Helvetica"/>
              <a:cs typeface="Helvetica"/>
            </a:endParaRPr>
          </a:p>
        </p:txBody>
      </p:sp>
      <p:sp>
        <p:nvSpPr>
          <p:cNvPr id="33" name="Rectangle 32"/>
          <p:cNvSpPr/>
          <p:nvPr/>
        </p:nvSpPr>
        <p:spPr>
          <a:xfrm>
            <a:off x="2831202" y="3472934"/>
            <a:ext cx="2673553" cy="369332"/>
          </a:xfrm>
          <a:prstGeom prst="rect">
            <a:avLst/>
          </a:prstGeom>
        </p:spPr>
        <p:txBody>
          <a:bodyPr wrap="none">
            <a:spAutoFit/>
          </a:bodyPr>
          <a:lstStyle/>
          <a:p>
            <a:r>
              <a:rPr lang="en-US" dirty="0" smtClean="0">
                <a:latin typeface="Helvetica"/>
                <a:cs typeface="Helvetica"/>
              </a:rPr>
              <a:t>13-100 </a:t>
            </a:r>
            <a:r>
              <a:rPr lang="en-US" dirty="0" err="1" smtClean="0">
                <a:latin typeface="Helvetica"/>
                <a:cs typeface="Helvetica"/>
              </a:rPr>
              <a:t>MeV</a:t>
            </a:r>
            <a:r>
              <a:rPr lang="en-US" dirty="0" smtClean="0">
                <a:latin typeface="Helvetica"/>
                <a:cs typeface="Helvetica"/>
              </a:rPr>
              <a:t> STEREO A</a:t>
            </a:r>
            <a:endParaRPr lang="en-US" dirty="0">
              <a:latin typeface="Helvetica"/>
              <a:cs typeface="Helvetica"/>
            </a:endParaRPr>
          </a:p>
        </p:txBody>
      </p:sp>
      <p:cxnSp>
        <p:nvCxnSpPr>
          <p:cNvPr id="34" name="Straight Arrow Connector 33"/>
          <p:cNvCxnSpPr/>
          <p:nvPr/>
        </p:nvCxnSpPr>
        <p:spPr>
          <a:xfrm rot="5400000">
            <a:off x="223855" y="2899214"/>
            <a:ext cx="1516772" cy="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686" y="1494497"/>
            <a:ext cx="2611120" cy="646331"/>
          </a:xfrm>
          <a:prstGeom prst="rect">
            <a:avLst/>
          </a:prstGeom>
        </p:spPr>
        <p:txBody>
          <a:bodyPr wrap="square">
            <a:spAutoFit/>
          </a:bodyPr>
          <a:lstStyle/>
          <a:p>
            <a:r>
              <a:rPr lang="en-US" dirty="0" smtClean="0">
                <a:solidFill>
                  <a:srgbClr val="E500FF"/>
                </a:solidFill>
                <a:latin typeface="Helvetica"/>
                <a:cs typeface="Helvetica"/>
              </a:rPr>
              <a:t>2012-03-18 00:39UT</a:t>
            </a:r>
          </a:p>
          <a:p>
            <a:r>
              <a:rPr lang="en-US" dirty="0" smtClean="0">
                <a:solidFill>
                  <a:srgbClr val="E500FF"/>
                </a:solidFill>
                <a:latin typeface="Helvetica"/>
                <a:cs typeface="Helvetica"/>
              </a:rPr>
              <a:t>VCME=1450 km/</a:t>
            </a:r>
            <a:r>
              <a:rPr lang="en-US" dirty="0" err="1" smtClean="0">
                <a:solidFill>
                  <a:srgbClr val="E500FF"/>
                </a:solidFill>
                <a:latin typeface="Helvetica"/>
                <a:cs typeface="Helvetica"/>
              </a:rPr>
              <a:t>s</a:t>
            </a:r>
            <a:endParaRPr lang="en-US" dirty="0">
              <a:solidFill>
                <a:srgbClr val="E500FF"/>
              </a:solidFill>
              <a:latin typeface="Helvetica"/>
              <a:cs typeface="Helvetica"/>
            </a:endParaRPr>
          </a:p>
        </p:txBody>
      </p:sp>
      <p:sp>
        <p:nvSpPr>
          <p:cNvPr id="36" name="Rectangle 35"/>
          <p:cNvSpPr/>
          <p:nvPr/>
        </p:nvSpPr>
        <p:spPr>
          <a:xfrm>
            <a:off x="2418080" y="448189"/>
            <a:ext cx="2600960" cy="584776"/>
          </a:xfrm>
          <a:prstGeom prst="rect">
            <a:avLst/>
          </a:prstGeom>
        </p:spPr>
        <p:txBody>
          <a:bodyPr wrap="square">
            <a:spAutoFit/>
          </a:bodyPr>
          <a:lstStyle/>
          <a:p>
            <a:r>
              <a:rPr lang="en-US" sz="1600" dirty="0" smtClean="0">
                <a:solidFill>
                  <a:srgbClr val="E500FF"/>
                </a:solidFill>
                <a:latin typeface="Helvetica"/>
                <a:cs typeface="Helvetica"/>
              </a:rPr>
              <a:t>2012-03-21 07:39 UT</a:t>
            </a:r>
          </a:p>
          <a:p>
            <a:r>
              <a:rPr lang="en-US" sz="1600" dirty="0" smtClean="0">
                <a:solidFill>
                  <a:srgbClr val="E500FF"/>
                </a:solidFill>
                <a:latin typeface="Helvetica"/>
                <a:cs typeface="Helvetica"/>
              </a:rPr>
              <a:t>VCME=1550 km/</a:t>
            </a:r>
            <a:r>
              <a:rPr lang="en-US" sz="1600" dirty="0" err="1" smtClean="0">
                <a:solidFill>
                  <a:srgbClr val="E500FF"/>
                </a:solidFill>
                <a:latin typeface="Helvetica"/>
                <a:cs typeface="Helvetica"/>
              </a:rPr>
              <a:t>s</a:t>
            </a:r>
            <a:endParaRPr lang="en-US" sz="1600" dirty="0" smtClean="0">
              <a:solidFill>
                <a:srgbClr val="E500FF"/>
              </a:solidFill>
              <a:latin typeface="Helvetica"/>
              <a:cs typeface="Helvetica"/>
            </a:endParaRPr>
          </a:p>
        </p:txBody>
      </p:sp>
      <p:cxnSp>
        <p:nvCxnSpPr>
          <p:cNvPr id="37" name="Straight Arrow Connector 36"/>
          <p:cNvCxnSpPr/>
          <p:nvPr/>
        </p:nvCxnSpPr>
        <p:spPr>
          <a:xfrm rot="5400000">
            <a:off x="2685855" y="1852905"/>
            <a:ext cx="1516772" cy="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582160" y="448189"/>
            <a:ext cx="2570034" cy="584776"/>
          </a:xfrm>
          <a:prstGeom prst="rect">
            <a:avLst/>
          </a:prstGeom>
        </p:spPr>
        <p:txBody>
          <a:bodyPr wrap="square">
            <a:spAutoFit/>
          </a:bodyPr>
          <a:lstStyle/>
          <a:p>
            <a:r>
              <a:rPr lang="en-US" sz="1600" dirty="0" smtClean="0">
                <a:solidFill>
                  <a:srgbClr val="E500FF"/>
                </a:solidFill>
                <a:latin typeface="Helvetica"/>
                <a:cs typeface="Helvetica"/>
              </a:rPr>
              <a:t>2012-03-24 00:39UT</a:t>
            </a:r>
          </a:p>
          <a:p>
            <a:r>
              <a:rPr lang="en-US" sz="1600" dirty="0" smtClean="0">
                <a:solidFill>
                  <a:srgbClr val="E500FF"/>
                </a:solidFill>
                <a:latin typeface="Helvetica"/>
                <a:cs typeface="Helvetica"/>
              </a:rPr>
              <a:t>VCME=1600 km/</a:t>
            </a:r>
            <a:r>
              <a:rPr lang="en-US" sz="1600" dirty="0" err="1" smtClean="0">
                <a:solidFill>
                  <a:srgbClr val="E500FF"/>
                </a:solidFill>
                <a:latin typeface="Helvetica"/>
                <a:cs typeface="Helvetica"/>
              </a:rPr>
              <a:t>s</a:t>
            </a:r>
            <a:endParaRPr lang="en-US" sz="1600" dirty="0" smtClean="0">
              <a:solidFill>
                <a:srgbClr val="E500FF"/>
              </a:solidFill>
              <a:latin typeface="Helvetica"/>
              <a:cs typeface="Helvetica"/>
            </a:endParaRPr>
          </a:p>
        </p:txBody>
      </p:sp>
      <p:cxnSp>
        <p:nvCxnSpPr>
          <p:cNvPr id="40" name="Straight Arrow Connector 39"/>
          <p:cNvCxnSpPr/>
          <p:nvPr/>
        </p:nvCxnSpPr>
        <p:spPr>
          <a:xfrm rot="5400000">
            <a:off x="4782312" y="1791350"/>
            <a:ext cx="1516772" cy="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rot="5400000">
            <a:off x="4008253" y="2724477"/>
            <a:ext cx="3383020" cy="1588"/>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rot="5400000">
            <a:off x="7024177" y="1852904"/>
            <a:ext cx="1516772" cy="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31598" y="2844800"/>
            <a:ext cx="8429522"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833415" y="125023"/>
            <a:ext cx="7845417" cy="646331"/>
          </a:xfrm>
          <a:prstGeom prst="rect">
            <a:avLst/>
          </a:prstGeom>
          <a:noFill/>
        </p:spPr>
        <p:txBody>
          <a:bodyPr wrap="none" rtlCol="0">
            <a:spAutoFit/>
          </a:bodyPr>
          <a:lstStyle/>
          <a:p>
            <a:r>
              <a:rPr lang="en-US" dirty="0" smtClean="0">
                <a:latin typeface="Helvetica"/>
                <a:cs typeface="Helvetica"/>
              </a:rPr>
              <a:t>Enhanced proton radiation at STEREO A and B from the </a:t>
            </a:r>
            <a:r>
              <a:rPr lang="en-US" dirty="0" err="1" smtClean="0">
                <a:latin typeface="Helvetica"/>
                <a:cs typeface="Helvetica"/>
              </a:rPr>
              <a:t>backsided</a:t>
            </a:r>
            <a:r>
              <a:rPr lang="en-US" dirty="0" smtClean="0">
                <a:latin typeface="Helvetica"/>
                <a:cs typeface="Helvetica"/>
              </a:rPr>
              <a:t> events. </a:t>
            </a:r>
          </a:p>
          <a:p>
            <a:endParaRPr lang="en-US" dirty="0"/>
          </a:p>
        </p:txBody>
      </p:sp>
      <p:sp>
        <p:nvSpPr>
          <p:cNvPr id="16" name="Slide Number Placeholder 15"/>
          <p:cNvSpPr>
            <a:spLocks noGrp="1"/>
          </p:cNvSpPr>
          <p:nvPr>
            <p:ph type="sldNum" sz="quarter" idx="12"/>
          </p:nvPr>
        </p:nvSpPr>
        <p:spPr/>
        <p:txBody>
          <a:bodyPr/>
          <a:lstStyle/>
          <a:p>
            <a:fld id="{343FB90C-9476-0148-8693-AD9B84214A52}" type="slidenum">
              <a:rPr lang="en-US" smtClean="0"/>
              <a:pPr/>
              <a:t>56</a:t>
            </a:fld>
            <a:endParaRPr lang="en-US"/>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61370" y="107722"/>
            <a:ext cx="4282645" cy="332141"/>
          </a:xfrm>
        </p:spPr>
        <p:txBody>
          <a:bodyPr>
            <a:normAutofit fontScale="90000"/>
          </a:bodyPr>
          <a:lstStyle/>
          <a:p>
            <a:r>
              <a:rPr lang="en-US" sz="2400" dirty="0" smtClean="0">
                <a:solidFill>
                  <a:srgbClr val="FF0000"/>
                </a:solidFill>
              </a:rPr>
              <a:t>Space Weather (all in one)</a:t>
            </a:r>
            <a:endParaRPr lang="en-US" sz="2400" dirty="0">
              <a:solidFill>
                <a:srgbClr val="FF0000"/>
              </a:solidFill>
            </a:endParaRPr>
          </a:p>
        </p:txBody>
      </p:sp>
      <p:sp>
        <p:nvSpPr>
          <p:cNvPr id="5" name="TextBox 4"/>
          <p:cNvSpPr txBox="1"/>
          <p:nvPr/>
        </p:nvSpPr>
        <p:spPr>
          <a:xfrm>
            <a:off x="229556" y="2354758"/>
            <a:ext cx="1047544" cy="923330"/>
          </a:xfrm>
          <a:prstGeom prst="rect">
            <a:avLst/>
          </a:prstGeom>
          <a:noFill/>
          <a:ln>
            <a:solidFill>
              <a:schemeClr val="accent6">
                <a:lumMod val="75000"/>
              </a:schemeClr>
            </a:solidFill>
          </a:ln>
        </p:spPr>
        <p:txBody>
          <a:bodyPr wrap="square" rtlCol="0">
            <a:spAutoFit/>
          </a:bodyPr>
          <a:lstStyle/>
          <a:p>
            <a:r>
              <a:rPr lang="en-US" dirty="0" smtClean="0"/>
              <a:t>Space weather drivers</a:t>
            </a:r>
            <a:endParaRPr lang="en-US" dirty="0"/>
          </a:p>
        </p:txBody>
      </p:sp>
      <p:cxnSp>
        <p:nvCxnSpPr>
          <p:cNvPr id="7" name="Straight Connector 6"/>
          <p:cNvCxnSpPr/>
          <p:nvPr/>
        </p:nvCxnSpPr>
        <p:spPr>
          <a:xfrm>
            <a:off x="1277100" y="2762668"/>
            <a:ext cx="289582" cy="927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277088" y="4026173"/>
            <a:ext cx="3684366" cy="1588"/>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125285" y="5499818"/>
            <a:ext cx="1731752" cy="954107"/>
          </a:xfrm>
          <a:prstGeom prst="rect">
            <a:avLst/>
          </a:prstGeom>
          <a:noFill/>
          <a:ln>
            <a:solidFill>
              <a:srgbClr val="FF6600"/>
            </a:solidFill>
          </a:ln>
        </p:spPr>
        <p:txBody>
          <a:bodyPr wrap="square" rtlCol="0">
            <a:spAutoFit/>
          </a:bodyPr>
          <a:lstStyle/>
          <a:p>
            <a:pPr algn="ctr"/>
            <a:r>
              <a:rPr lang="en-US" sz="1400" dirty="0" smtClean="0"/>
              <a:t>Outside the solar system</a:t>
            </a:r>
          </a:p>
          <a:p>
            <a:pPr algn="ctr"/>
            <a:r>
              <a:rPr lang="en-US" sz="1400" dirty="0" err="1" smtClean="0"/>
              <a:t>GCRs</a:t>
            </a:r>
            <a:r>
              <a:rPr lang="en-US" sz="1400" dirty="0" smtClean="0"/>
              <a:t> (Galactic Cosmic Rays)</a:t>
            </a:r>
            <a:endParaRPr lang="en-US" sz="1400" dirty="0"/>
          </a:p>
        </p:txBody>
      </p:sp>
      <p:cxnSp>
        <p:nvCxnSpPr>
          <p:cNvPr id="17" name="Straight Connector 16"/>
          <p:cNvCxnSpPr/>
          <p:nvPr/>
        </p:nvCxnSpPr>
        <p:spPr>
          <a:xfrm>
            <a:off x="1564301" y="2184784"/>
            <a:ext cx="41875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6200000" flipH="1">
            <a:off x="1057601" y="2545437"/>
            <a:ext cx="3228207"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671704" y="931333"/>
            <a:ext cx="52761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567478" y="5814495"/>
            <a:ext cx="557807"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702123" y="3124847"/>
            <a:ext cx="52761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671704" y="4159539"/>
            <a:ext cx="432869" cy="1588"/>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229734" y="2941769"/>
            <a:ext cx="1223975" cy="369332"/>
          </a:xfrm>
          <a:prstGeom prst="rect">
            <a:avLst/>
          </a:prstGeom>
          <a:noFill/>
          <a:ln>
            <a:solidFill>
              <a:schemeClr val="accent4">
                <a:lumMod val="60000"/>
                <a:lumOff val="40000"/>
              </a:schemeClr>
            </a:solidFill>
          </a:ln>
        </p:spPr>
        <p:txBody>
          <a:bodyPr wrap="none" rtlCol="0">
            <a:spAutoFit/>
          </a:bodyPr>
          <a:lstStyle/>
          <a:p>
            <a:r>
              <a:rPr lang="en-US" dirty="0" smtClean="0"/>
              <a:t>Solar flares</a:t>
            </a:r>
            <a:endParaRPr lang="en-US" dirty="0"/>
          </a:p>
        </p:txBody>
      </p:sp>
      <p:sp>
        <p:nvSpPr>
          <p:cNvPr id="30" name="TextBox 29"/>
          <p:cNvSpPr txBox="1"/>
          <p:nvPr/>
        </p:nvSpPr>
        <p:spPr>
          <a:xfrm>
            <a:off x="3146586" y="3974873"/>
            <a:ext cx="710451" cy="369332"/>
          </a:xfrm>
          <a:prstGeom prst="rect">
            <a:avLst/>
          </a:prstGeom>
          <a:noFill/>
          <a:ln>
            <a:solidFill>
              <a:srgbClr val="FF6600"/>
            </a:solidFill>
          </a:ln>
        </p:spPr>
        <p:txBody>
          <a:bodyPr wrap="none" rtlCol="0">
            <a:spAutoFit/>
          </a:bodyPr>
          <a:lstStyle/>
          <a:p>
            <a:r>
              <a:rPr lang="en-US" dirty="0" err="1" smtClean="0"/>
              <a:t>CMEs</a:t>
            </a:r>
            <a:endParaRPr lang="en-US" dirty="0"/>
          </a:p>
        </p:txBody>
      </p:sp>
      <p:sp>
        <p:nvSpPr>
          <p:cNvPr id="31" name="TextBox 30"/>
          <p:cNvSpPr txBox="1"/>
          <p:nvPr/>
        </p:nvSpPr>
        <p:spPr>
          <a:xfrm>
            <a:off x="3199315" y="714963"/>
            <a:ext cx="1854062" cy="923330"/>
          </a:xfrm>
          <a:prstGeom prst="rect">
            <a:avLst/>
          </a:prstGeom>
          <a:noFill/>
          <a:ln>
            <a:solidFill>
              <a:schemeClr val="tx1"/>
            </a:solidFill>
          </a:ln>
        </p:spPr>
        <p:txBody>
          <a:bodyPr wrap="square" rtlCol="0">
            <a:spAutoFit/>
          </a:bodyPr>
          <a:lstStyle/>
          <a:p>
            <a:r>
              <a:rPr lang="en-US" dirty="0" smtClean="0"/>
              <a:t>Coronal Hole High Speed solar wind Streams (HSS)</a:t>
            </a:r>
            <a:endParaRPr lang="en-US" dirty="0"/>
          </a:p>
        </p:txBody>
      </p:sp>
      <p:sp>
        <p:nvSpPr>
          <p:cNvPr id="33" name="TextBox 32"/>
          <p:cNvSpPr txBox="1"/>
          <p:nvPr/>
        </p:nvSpPr>
        <p:spPr>
          <a:xfrm>
            <a:off x="1983053" y="2000118"/>
            <a:ext cx="533281" cy="369332"/>
          </a:xfrm>
          <a:prstGeom prst="rect">
            <a:avLst/>
          </a:prstGeom>
          <a:noFill/>
          <a:ln w="19050">
            <a:solidFill>
              <a:schemeClr val="accent6">
                <a:lumMod val="75000"/>
              </a:schemeClr>
            </a:solidFill>
          </a:ln>
        </p:spPr>
        <p:txBody>
          <a:bodyPr wrap="none" rtlCol="0">
            <a:spAutoFit/>
          </a:bodyPr>
          <a:lstStyle/>
          <a:p>
            <a:r>
              <a:rPr lang="en-US" dirty="0" smtClean="0"/>
              <a:t>Sun</a:t>
            </a:r>
            <a:endParaRPr lang="en-US" dirty="0"/>
          </a:p>
        </p:txBody>
      </p:sp>
      <p:cxnSp>
        <p:nvCxnSpPr>
          <p:cNvPr id="38" name="Straight Connector 37"/>
          <p:cNvCxnSpPr>
            <a:stCxn id="33" idx="3"/>
          </p:cNvCxnSpPr>
          <p:nvPr/>
        </p:nvCxnSpPr>
        <p:spPr>
          <a:xfrm>
            <a:off x="2516334" y="2184784"/>
            <a:ext cx="15537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538148" y="700500"/>
            <a:ext cx="2370667" cy="461665"/>
          </a:xfrm>
          <a:prstGeom prst="rect">
            <a:avLst/>
          </a:prstGeom>
          <a:solidFill>
            <a:schemeClr val="accent6">
              <a:lumMod val="75000"/>
            </a:schemeClr>
          </a:solidFill>
          <a:ln>
            <a:solidFill>
              <a:schemeClr val="tx1"/>
            </a:solidFill>
          </a:ln>
        </p:spPr>
        <p:txBody>
          <a:bodyPr wrap="square" rtlCol="0">
            <a:spAutoFit/>
          </a:bodyPr>
          <a:lstStyle/>
          <a:p>
            <a:r>
              <a:rPr lang="en-US" sz="2400" b="1" dirty="0" smtClean="0"/>
              <a:t>Radiation storms</a:t>
            </a:r>
            <a:endParaRPr lang="en-US" sz="2400" b="1" dirty="0"/>
          </a:p>
        </p:txBody>
      </p:sp>
      <p:sp>
        <p:nvSpPr>
          <p:cNvPr id="45" name="TextBox 44"/>
          <p:cNvSpPr txBox="1"/>
          <p:nvPr/>
        </p:nvSpPr>
        <p:spPr>
          <a:xfrm>
            <a:off x="6773333" y="2587037"/>
            <a:ext cx="2124650" cy="646331"/>
          </a:xfrm>
          <a:prstGeom prst="rect">
            <a:avLst/>
          </a:prstGeom>
          <a:solidFill>
            <a:schemeClr val="accent6">
              <a:lumMod val="75000"/>
            </a:schemeClr>
          </a:solidFill>
          <a:ln>
            <a:solidFill>
              <a:schemeClr val="tx1"/>
            </a:solidFill>
          </a:ln>
        </p:spPr>
        <p:txBody>
          <a:bodyPr wrap="none" rtlCol="0">
            <a:spAutoFit/>
          </a:bodyPr>
          <a:lstStyle/>
          <a:p>
            <a:r>
              <a:rPr lang="en-US" dirty="0" smtClean="0"/>
              <a:t>Geomagnetic storms</a:t>
            </a:r>
          </a:p>
          <a:p>
            <a:r>
              <a:rPr lang="en-US" dirty="0" err="1" smtClean="0"/>
              <a:t>Ionospheric</a:t>
            </a:r>
            <a:r>
              <a:rPr lang="en-US" dirty="0" smtClean="0"/>
              <a:t> storms</a:t>
            </a:r>
          </a:p>
        </p:txBody>
      </p:sp>
      <p:sp>
        <p:nvSpPr>
          <p:cNvPr id="46" name="TextBox 45"/>
          <p:cNvSpPr txBox="1"/>
          <p:nvPr/>
        </p:nvSpPr>
        <p:spPr>
          <a:xfrm>
            <a:off x="6538148" y="5249333"/>
            <a:ext cx="2262158" cy="369332"/>
          </a:xfrm>
          <a:prstGeom prst="rect">
            <a:avLst/>
          </a:prstGeom>
          <a:solidFill>
            <a:schemeClr val="accent6">
              <a:lumMod val="75000"/>
            </a:schemeClr>
          </a:solidFill>
          <a:ln>
            <a:solidFill>
              <a:schemeClr val="tx1"/>
            </a:solidFill>
          </a:ln>
        </p:spPr>
        <p:txBody>
          <a:bodyPr wrap="none" rtlCol="0">
            <a:spAutoFit/>
          </a:bodyPr>
          <a:lstStyle/>
          <a:p>
            <a:r>
              <a:rPr lang="en-US" dirty="0" smtClean="0"/>
              <a:t>Radio blackout storms</a:t>
            </a:r>
            <a:endParaRPr lang="en-US" dirty="0"/>
          </a:p>
        </p:txBody>
      </p:sp>
      <p:sp>
        <p:nvSpPr>
          <p:cNvPr id="47" name="TextBox 46"/>
          <p:cNvSpPr txBox="1"/>
          <p:nvPr/>
        </p:nvSpPr>
        <p:spPr>
          <a:xfrm>
            <a:off x="4218524" y="3513208"/>
            <a:ext cx="2319624" cy="461665"/>
          </a:xfrm>
          <a:prstGeom prst="rect">
            <a:avLst/>
          </a:prstGeom>
          <a:noFill/>
          <a:ln>
            <a:solidFill>
              <a:srgbClr val="FF0000"/>
            </a:solidFill>
          </a:ln>
        </p:spPr>
        <p:txBody>
          <a:bodyPr wrap="square" rtlCol="0">
            <a:spAutoFit/>
          </a:bodyPr>
          <a:lstStyle/>
          <a:p>
            <a:pPr algn="ctr"/>
            <a:r>
              <a:rPr lang="en-US" sz="1200" dirty="0" err="1" smtClean="0"/>
              <a:t>SPEs</a:t>
            </a:r>
            <a:r>
              <a:rPr lang="en-US" sz="1200" dirty="0" smtClean="0"/>
              <a:t> </a:t>
            </a:r>
          </a:p>
          <a:p>
            <a:pPr algn="ctr"/>
            <a:r>
              <a:rPr lang="en-US" sz="1200" dirty="0" smtClean="0"/>
              <a:t>(Solar energetic Particle Events)</a:t>
            </a:r>
            <a:endParaRPr lang="en-US" sz="1200" dirty="0"/>
          </a:p>
        </p:txBody>
      </p:sp>
      <p:sp>
        <p:nvSpPr>
          <p:cNvPr id="48" name="TextBox 47"/>
          <p:cNvSpPr txBox="1"/>
          <p:nvPr/>
        </p:nvSpPr>
        <p:spPr>
          <a:xfrm>
            <a:off x="4453709" y="1985426"/>
            <a:ext cx="2535370" cy="276999"/>
          </a:xfrm>
          <a:prstGeom prst="rect">
            <a:avLst/>
          </a:prstGeom>
          <a:noFill/>
          <a:ln>
            <a:solidFill>
              <a:srgbClr val="FF0000"/>
            </a:solidFill>
          </a:ln>
        </p:spPr>
        <p:txBody>
          <a:bodyPr wrap="none" rtlCol="0">
            <a:spAutoFit/>
          </a:bodyPr>
          <a:lstStyle/>
          <a:p>
            <a:r>
              <a:rPr lang="en-US" sz="1200" dirty="0" smtClean="0"/>
              <a:t>Dynamic Radiation Belts Environment</a:t>
            </a:r>
            <a:endParaRPr lang="en-US" sz="1200" dirty="0"/>
          </a:p>
        </p:txBody>
      </p:sp>
      <p:cxnSp>
        <p:nvCxnSpPr>
          <p:cNvPr id="63" name="Straight Connector 62"/>
          <p:cNvCxnSpPr/>
          <p:nvPr/>
        </p:nvCxnSpPr>
        <p:spPr>
          <a:xfrm rot="5400000" flipH="1" flipV="1">
            <a:off x="5674962" y="1564389"/>
            <a:ext cx="823261" cy="1881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400000" flipH="1" flipV="1">
            <a:off x="5214991" y="2556934"/>
            <a:ext cx="1874914" cy="37632"/>
          </a:xfrm>
          <a:prstGeom prst="line">
            <a:avLst/>
          </a:prstGeom>
          <a:ln>
            <a:solidFill>
              <a:srgbClr val="FF0000">
                <a:alpha val="80000"/>
              </a:srgb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13" idx="3"/>
          </p:cNvCxnSpPr>
          <p:nvPr/>
        </p:nvCxnSpPr>
        <p:spPr>
          <a:xfrm>
            <a:off x="3857037" y="5976872"/>
            <a:ext cx="2483556" cy="623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5400000" flipH="1" flipV="1">
            <a:off x="3816633" y="3454500"/>
            <a:ext cx="5046334" cy="1"/>
          </a:xfrm>
          <a:prstGeom prst="line">
            <a:avLst/>
          </a:prstGeom>
          <a:ln>
            <a:solidFill>
              <a:srgbClr val="FF0000">
                <a:alpha val="78000"/>
              </a:srgbClr>
            </a:solidFill>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endCxn id="44" idx="1"/>
          </p:cNvCxnSpPr>
          <p:nvPr/>
        </p:nvCxnSpPr>
        <p:spPr>
          <a:xfrm>
            <a:off x="6340593" y="931333"/>
            <a:ext cx="197555"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6096000" y="1162165"/>
            <a:ext cx="442148"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6171264" y="1638293"/>
            <a:ext cx="1636884"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rot="5400000" flipH="1" flipV="1">
            <a:off x="7577316" y="1407461"/>
            <a:ext cx="461665"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a:off x="3022037" y="2200480"/>
            <a:ext cx="1124375" cy="1588"/>
          </a:xfrm>
          <a:prstGeom prst="line">
            <a:avLst/>
          </a:prstGeom>
          <a:ln>
            <a:solidFill>
              <a:srgbClr val="C500FD"/>
            </a:solidFill>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3585019" y="2762668"/>
            <a:ext cx="3188314" cy="1588"/>
          </a:xfrm>
          <a:prstGeom prst="straightConnector1">
            <a:avLst/>
          </a:prstGeom>
          <a:ln>
            <a:solidFill>
              <a:srgbClr val="C500FD"/>
            </a:solidFill>
            <a:tailEnd type="arrow"/>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30" idx="3"/>
          </p:cNvCxnSpPr>
          <p:nvPr/>
        </p:nvCxnSpPr>
        <p:spPr>
          <a:xfrm>
            <a:off x="3857037" y="4159539"/>
            <a:ext cx="3584222" cy="1588"/>
          </a:xfrm>
          <a:prstGeom prst="line">
            <a:avLst/>
          </a:prstGeom>
          <a:ln>
            <a:solidFill>
              <a:srgbClr val="C500FD"/>
            </a:solidFill>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rot="5400000" flipH="1" flipV="1">
            <a:off x="7000534" y="3718814"/>
            <a:ext cx="881451" cy="1588"/>
          </a:xfrm>
          <a:prstGeom prst="straightConnector1">
            <a:avLst/>
          </a:prstGeom>
          <a:ln>
            <a:solidFill>
              <a:srgbClr val="C500FD"/>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29" idx="3"/>
          </p:cNvCxnSpPr>
          <p:nvPr/>
        </p:nvCxnSpPr>
        <p:spPr>
          <a:xfrm>
            <a:off x="4453708" y="3126435"/>
            <a:ext cx="2176272"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rot="16200000" flipH="1">
            <a:off x="5865191" y="3889635"/>
            <a:ext cx="2124486" cy="594909"/>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a:stCxn id="31" idx="3"/>
          </p:cNvCxnSpPr>
          <p:nvPr/>
        </p:nvCxnSpPr>
        <p:spPr>
          <a:xfrm>
            <a:off x="5053377" y="1176628"/>
            <a:ext cx="402919" cy="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rot="5400000">
            <a:off x="5045460" y="1574589"/>
            <a:ext cx="82167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a:off x="3471270" y="4451597"/>
            <a:ext cx="216370"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3585019" y="4560577"/>
            <a:ext cx="146835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rot="5400000" flipH="1" flipV="1">
            <a:off x="3904301" y="3411501"/>
            <a:ext cx="229815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16200000" flipH="1">
            <a:off x="3550561" y="3362412"/>
            <a:ext cx="334577" cy="278379"/>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5400000" flipH="1" flipV="1">
            <a:off x="3568040" y="3685873"/>
            <a:ext cx="305983" cy="272017"/>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flipV="1">
            <a:off x="3857037" y="3668889"/>
            <a:ext cx="361487" cy="1"/>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6462957" y="439863"/>
            <a:ext cx="2569608" cy="5537009"/>
          </a:xfrm>
          <a:prstGeom prst="rect">
            <a:avLst/>
          </a:prstGeom>
          <a:solidFill>
            <a:schemeClr val="accent2">
              <a:lumMod val="60000"/>
              <a:lumOff val="40000"/>
              <a:alpha val="1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6971227" y="1"/>
            <a:ext cx="1672253" cy="369332"/>
          </a:xfrm>
          <a:prstGeom prst="rect">
            <a:avLst/>
          </a:prstGeom>
          <a:noFill/>
        </p:spPr>
        <p:txBody>
          <a:bodyPr wrap="none" rtlCol="0">
            <a:spAutoFit/>
          </a:bodyPr>
          <a:lstStyle/>
          <a:p>
            <a:r>
              <a:rPr lang="en-US" dirty="0" smtClean="0"/>
              <a:t>Types of Storms</a:t>
            </a:r>
            <a:endParaRPr lang="en-US" dirty="0"/>
          </a:p>
        </p:txBody>
      </p:sp>
      <p:sp>
        <p:nvSpPr>
          <p:cNvPr id="52" name="TextBox 51"/>
          <p:cNvSpPr txBox="1"/>
          <p:nvPr/>
        </p:nvSpPr>
        <p:spPr>
          <a:xfrm>
            <a:off x="297448" y="714963"/>
            <a:ext cx="1959303" cy="369332"/>
          </a:xfrm>
          <a:prstGeom prst="rect">
            <a:avLst/>
          </a:prstGeom>
          <a:solidFill>
            <a:schemeClr val="bg1">
              <a:lumMod val="65000"/>
            </a:schemeClr>
          </a:solidFill>
        </p:spPr>
        <p:txBody>
          <a:bodyPr wrap="none" rtlCol="0">
            <a:spAutoFit/>
          </a:bodyPr>
          <a:lstStyle/>
          <a:p>
            <a:r>
              <a:rPr lang="en-US" dirty="0" smtClean="0">
                <a:solidFill>
                  <a:srgbClr val="0000FF"/>
                </a:solidFill>
              </a:rPr>
              <a:t>Drivers and Storms</a:t>
            </a:r>
            <a:endParaRPr lang="en-US" dirty="0">
              <a:solidFill>
                <a:srgbClr val="0000FF"/>
              </a:solidFill>
            </a:endParaRPr>
          </a:p>
        </p:txBody>
      </p:sp>
    </p:spTree>
    <p:extLst>
      <p:ext uri="{BB962C8B-B14F-4D97-AF65-F5344CB8AC3E}">
        <p14:creationId xmlns:p14="http://schemas.microsoft.com/office/powerpoint/2010/main" val="248923621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165" y="624529"/>
            <a:ext cx="2569608" cy="5537009"/>
          </a:xfrm>
          <a:prstGeom prst="rect">
            <a:avLst/>
          </a:prstGeom>
          <a:solidFill>
            <a:schemeClr val="accent2">
              <a:lumMod val="60000"/>
              <a:lumOff val="40000"/>
              <a:alpha val="11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smtClean="0">
              <a:solidFill>
                <a:srgbClr val="FF0000"/>
              </a:solidFill>
            </a:endParaRPr>
          </a:p>
          <a:p>
            <a:pPr algn="ctr"/>
            <a:r>
              <a:rPr lang="en-US" dirty="0" smtClean="0">
                <a:solidFill>
                  <a:srgbClr val="FF0000"/>
                </a:solidFill>
              </a:rPr>
              <a:t>Radiation Storms</a:t>
            </a:r>
          </a:p>
          <a:p>
            <a:pPr algn="ctr"/>
            <a:endParaRPr lang="en-US" dirty="0" smtClean="0">
              <a:solidFill>
                <a:srgbClr val="FF0000"/>
              </a:solidFill>
            </a:endParaRPr>
          </a:p>
          <a:p>
            <a:pPr algn="ctr"/>
            <a:endParaRPr lang="en-US" dirty="0" smtClean="0">
              <a:solidFill>
                <a:srgbClr val="FF0000"/>
              </a:solidFill>
            </a:endParaRPr>
          </a:p>
          <a:p>
            <a:pPr algn="ctr"/>
            <a:endParaRPr lang="en-US" dirty="0" smtClean="0">
              <a:solidFill>
                <a:srgbClr val="FF0000"/>
              </a:solidFill>
            </a:endParaRPr>
          </a:p>
          <a:p>
            <a:pPr algn="ctr"/>
            <a:endParaRPr lang="en-US" dirty="0" smtClean="0">
              <a:solidFill>
                <a:srgbClr val="FF0000"/>
              </a:solidFill>
            </a:endParaRPr>
          </a:p>
          <a:p>
            <a:pPr algn="ctr"/>
            <a:endParaRPr lang="en-US" dirty="0" smtClean="0">
              <a:solidFill>
                <a:srgbClr val="FF0000"/>
              </a:solidFill>
            </a:endParaRPr>
          </a:p>
          <a:p>
            <a:pPr algn="ctr"/>
            <a:r>
              <a:rPr lang="en-US" dirty="0" smtClean="0">
                <a:solidFill>
                  <a:srgbClr val="FF0000"/>
                </a:solidFill>
              </a:rPr>
              <a:t>Geomagnetic Storms</a:t>
            </a:r>
          </a:p>
          <a:p>
            <a:pPr algn="ctr"/>
            <a:r>
              <a:rPr lang="en-US" dirty="0" err="1" smtClean="0">
                <a:solidFill>
                  <a:srgbClr val="FF0000"/>
                </a:solidFill>
              </a:rPr>
              <a:t>Ionospheric</a:t>
            </a:r>
            <a:r>
              <a:rPr lang="en-US" dirty="0" smtClean="0">
                <a:solidFill>
                  <a:srgbClr val="FF0000"/>
                </a:solidFill>
              </a:rPr>
              <a:t> Storms</a:t>
            </a:r>
          </a:p>
          <a:p>
            <a:pPr algn="ctr"/>
            <a:endParaRPr lang="en-US" dirty="0" smtClean="0">
              <a:solidFill>
                <a:srgbClr val="FF0000"/>
              </a:solidFill>
            </a:endParaRPr>
          </a:p>
          <a:p>
            <a:pPr algn="ctr"/>
            <a:endParaRPr lang="en-US" dirty="0" smtClean="0">
              <a:solidFill>
                <a:srgbClr val="FF0000"/>
              </a:solidFill>
            </a:endParaRPr>
          </a:p>
          <a:p>
            <a:pPr algn="ctr"/>
            <a:endParaRPr lang="en-US" dirty="0" smtClean="0">
              <a:solidFill>
                <a:srgbClr val="FF0000"/>
              </a:solidFill>
            </a:endParaRPr>
          </a:p>
          <a:p>
            <a:pPr algn="ctr"/>
            <a:endParaRPr lang="en-US" dirty="0" smtClean="0">
              <a:solidFill>
                <a:srgbClr val="FF0000"/>
              </a:solidFill>
            </a:endParaRPr>
          </a:p>
          <a:p>
            <a:pPr algn="ctr"/>
            <a:endParaRPr lang="en-US" dirty="0" smtClean="0">
              <a:solidFill>
                <a:srgbClr val="FF0000"/>
              </a:solidFill>
            </a:endParaRPr>
          </a:p>
          <a:p>
            <a:pPr algn="ctr"/>
            <a:endParaRPr lang="en-US" dirty="0" smtClean="0">
              <a:solidFill>
                <a:srgbClr val="FF0000"/>
              </a:solidFill>
            </a:endParaRPr>
          </a:p>
          <a:p>
            <a:pPr algn="ctr"/>
            <a:r>
              <a:rPr lang="en-US" dirty="0" smtClean="0">
                <a:solidFill>
                  <a:srgbClr val="FF0000"/>
                </a:solidFill>
              </a:rPr>
              <a:t>Radio Blackouts due to flares</a:t>
            </a:r>
            <a:endParaRPr lang="en-US" dirty="0">
              <a:solidFill>
                <a:srgbClr val="FF0000"/>
              </a:solidFill>
            </a:endParaRPr>
          </a:p>
        </p:txBody>
      </p:sp>
      <p:sp>
        <p:nvSpPr>
          <p:cNvPr id="4" name="TextBox 3"/>
          <p:cNvSpPr txBox="1"/>
          <p:nvPr/>
        </p:nvSpPr>
        <p:spPr>
          <a:xfrm>
            <a:off x="1323029" y="98409"/>
            <a:ext cx="1915909" cy="369332"/>
          </a:xfrm>
          <a:prstGeom prst="rect">
            <a:avLst/>
          </a:prstGeom>
          <a:solidFill>
            <a:schemeClr val="bg1">
              <a:lumMod val="75000"/>
            </a:schemeClr>
          </a:solidFill>
        </p:spPr>
        <p:txBody>
          <a:bodyPr wrap="none" rtlCol="0">
            <a:spAutoFit/>
          </a:bodyPr>
          <a:lstStyle/>
          <a:p>
            <a:r>
              <a:rPr lang="en-US" dirty="0" smtClean="0">
                <a:solidFill>
                  <a:srgbClr val="0000FF"/>
                </a:solidFill>
              </a:rPr>
              <a:t>Storms and Effects</a:t>
            </a:r>
            <a:endParaRPr lang="en-US" dirty="0">
              <a:solidFill>
                <a:srgbClr val="0000FF"/>
              </a:solidFill>
            </a:endParaRPr>
          </a:p>
        </p:txBody>
      </p:sp>
      <p:sp>
        <p:nvSpPr>
          <p:cNvPr id="9" name="TextBox 8"/>
          <p:cNvSpPr txBox="1"/>
          <p:nvPr/>
        </p:nvSpPr>
        <p:spPr>
          <a:xfrm>
            <a:off x="5674023" y="98409"/>
            <a:ext cx="3109166" cy="1200329"/>
          </a:xfrm>
          <a:prstGeom prst="rect">
            <a:avLst/>
          </a:prstGeom>
          <a:noFill/>
          <a:ln>
            <a:solidFill>
              <a:schemeClr val="accent6">
                <a:lumMod val="75000"/>
              </a:schemeClr>
            </a:solidFill>
          </a:ln>
        </p:spPr>
        <p:txBody>
          <a:bodyPr wrap="square" rtlCol="0">
            <a:spAutoFit/>
          </a:bodyPr>
          <a:lstStyle/>
          <a:p>
            <a:r>
              <a:rPr lang="en-US" dirty="0" smtClean="0"/>
              <a:t>Radiation hazards to humans</a:t>
            </a:r>
          </a:p>
          <a:p>
            <a:r>
              <a:rPr lang="en-US" dirty="0" err="1" smtClean="0"/>
              <a:t>SEEs</a:t>
            </a:r>
            <a:r>
              <a:rPr lang="en-US" dirty="0" smtClean="0"/>
              <a:t> on spacecraft components and electronics</a:t>
            </a:r>
          </a:p>
          <a:p>
            <a:r>
              <a:rPr lang="en-US" dirty="0" smtClean="0"/>
              <a:t>PCA on radio waves</a:t>
            </a:r>
            <a:endParaRPr lang="en-US" dirty="0"/>
          </a:p>
        </p:txBody>
      </p:sp>
      <p:sp>
        <p:nvSpPr>
          <p:cNvPr id="10" name="TextBox 9"/>
          <p:cNvSpPr txBox="1"/>
          <p:nvPr/>
        </p:nvSpPr>
        <p:spPr>
          <a:xfrm>
            <a:off x="3942126" y="624529"/>
            <a:ext cx="1497074" cy="369332"/>
          </a:xfrm>
          <a:prstGeom prst="rect">
            <a:avLst/>
          </a:prstGeom>
          <a:solidFill>
            <a:schemeClr val="accent6">
              <a:lumMod val="75000"/>
              <a:alpha val="59000"/>
            </a:schemeClr>
          </a:solidFill>
          <a:ln>
            <a:solidFill>
              <a:schemeClr val="accent6"/>
            </a:solidFill>
          </a:ln>
        </p:spPr>
        <p:txBody>
          <a:bodyPr wrap="none" rtlCol="0">
            <a:spAutoFit/>
          </a:bodyPr>
          <a:lstStyle/>
          <a:p>
            <a:r>
              <a:rPr lang="en-US" dirty="0" smtClean="0"/>
              <a:t>Energetic ions</a:t>
            </a:r>
            <a:endParaRPr lang="en-US" dirty="0"/>
          </a:p>
        </p:txBody>
      </p:sp>
      <p:cxnSp>
        <p:nvCxnSpPr>
          <p:cNvPr id="12" name="Straight Connector 11"/>
          <p:cNvCxnSpPr/>
          <p:nvPr/>
        </p:nvCxnSpPr>
        <p:spPr>
          <a:xfrm>
            <a:off x="2309688" y="1105032"/>
            <a:ext cx="832467"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2629232" y="1246068"/>
            <a:ext cx="1024260" cy="159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939744" y="1575737"/>
            <a:ext cx="1731896" cy="307777"/>
          </a:xfrm>
          <a:prstGeom prst="rect">
            <a:avLst/>
          </a:prstGeom>
          <a:solidFill>
            <a:schemeClr val="accent6">
              <a:lumMod val="75000"/>
              <a:alpha val="59000"/>
            </a:schemeClr>
          </a:solidFill>
          <a:ln>
            <a:solidFill>
              <a:schemeClr val="accent6"/>
            </a:solidFill>
          </a:ln>
        </p:spPr>
        <p:txBody>
          <a:bodyPr wrap="square" rtlCol="0">
            <a:spAutoFit/>
          </a:bodyPr>
          <a:lstStyle/>
          <a:p>
            <a:r>
              <a:rPr lang="en-US" sz="1400" dirty="0" smtClean="0"/>
              <a:t>Energetic electrons</a:t>
            </a:r>
            <a:endParaRPr lang="en-US" sz="1400" dirty="0"/>
          </a:p>
        </p:txBody>
      </p:sp>
      <p:cxnSp>
        <p:nvCxnSpPr>
          <p:cNvPr id="24" name="Straight Connector 23"/>
          <p:cNvCxnSpPr/>
          <p:nvPr/>
        </p:nvCxnSpPr>
        <p:spPr>
          <a:xfrm>
            <a:off x="3142157" y="1758991"/>
            <a:ext cx="800766" cy="1412"/>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140567" y="733938"/>
            <a:ext cx="799177"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439200" y="788697"/>
            <a:ext cx="23482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920903" y="1575737"/>
            <a:ext cx="3082895" cy="369332"/>
          </a:xfrm>
          <a:prstGeom prst="rect">
            <a:avLst/>
          </a:prstGeom>
          <a:noFill/>
          <a:ln>
            <a:solidFill>
              <a:schemeClr val="accent6">
                <a:lumMod val="75000"/>
              </a:schemeClr>
            </a:solidFill>
          </a:ln>
        </p:spPr>
        <p:txBody>
          <a:bodyPr wrap="none" rtlCol="0">
            <a:spAutoFit/>
          </a:bodyPr>
          <a:lstStyle/>
          <a:p>
            <a:r>
              <a:rPr lang="en-US" dirty="0" smtClean="0"/>
              <a:t>Internal charging of electronics</a:t>
            </a:r>
            <a:endParaRPr lang="en-US" dirty="0"/>
          </a:p>
        </p:txBody>
      </p:sp>
      <p:cxnSp>
        <p:nvCxnSpPr>
          <p:cNvPr id="34" name="Straight Arrow Connector 33"/>
          <p:cNvCxnSpPr>
            <a:endCxn id="32" idx="1"/>
          </p:cNvCxnSpPr>
          <p:nvPr/>
        </p:nvCxnSpPr>
        <p:spPr>
          <a:xfrm>
            <a:off x="5674023" y="1760403"/>
            <a:ext cx="24688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245024" y="2498691"/>
            <a:ext cx="2795776" cy="1477328"/>
          </a:xfrm>
          <a:prstGeom prst="rect">
            <a:avLst/>
          </a:prstGeom>
          <a:solidFill>
            <a:schemeClr val="accent6">
              <a:lumMod val="75000"/>
              <a:alpha val="49000"/>
            </a:schemeClr>
          </a:solidFill>
          <a:ln>
            <a:solidFill>
              <a:schemeClr val="tx1"/>
            </a:solidFill>
          </a:ln>
        </p:spPr>
        <p:txBody>
          <a:bodyPr wrap="square" rtlCol="0">
            <a:spAutoFit/>
          </a:bodyPr>
          <a:lstStyle/>
          <a:p>
            <a:r>
              <a:rPr lang="en-US" dirty="0" smtClean="0"/>
              <a:t>Large/rapid variations/disturbances in space and time (in fields and plasma</a:t>
            </a:r>
            <a:r>
              <a:rPr lang="en-US" smtClean="0"/>
              <a:t>/neutral distribution</a:t>
            </a:r>
            <a:r>
              <a:rPr lang="en-US" dirty="0" smtClean="0"/>
              <a:t>)</a:t>
            </a:r>
          </a:p>
          <a:p>
            <a:r>
              <a:rPr lang="en-US" dirty="0" smtClean="0"/>
              <a:t>Enhancement in currents</a:t>
            </a:r>
            <a:endParaRPr lang="en-US" dirty="0"/>
          </a:p>
        </p:txBody>
      </p:sp>
      <p:cxnSp>
        <p:nvCxnSpPr>
          <p:cNvPr id="39" name="Straight Connector 38"/>
          <p:cNvCxnSpPr/>
          <p:nvPr/>
        </p:nvCxnSpPr>
        <p:spPr>
          <a:xfrm>
            <a:off x="2474138" y="2976988"/>
            <a:ext cx="77088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6040800" y="2976988"/>
            <a:ext cx="342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383275" y="2498691"/>
            <a:ext cx="2445088" cy="1200329"/>
          </a:xfrm>
          <a:prstGeom prst="rect">
            <a:avLst/>
          </a:prstGeom>
          <a:noFill/>
          <a:ln>
            <a:solidFill>
              <a:schemeClr val="accent6">
                <a:lumMod val="75000"/>
              </a:schemeClr>
            </a:solidFill>
          </a:ln>
        </p:spPr>
        <p:txBody>
          <a:bodyPr wrap="none" rtlCol="0">
            <a:spAutoFit/>
          </a:bodyPr>
          <a:lstStyle/>
          <a:p>
            <a:r>
              <a:rPr lang="en-US" dirty="0" smtClean="0"/>
              <a:t>Affect communication</a:t>
            </a:r>
          </a:p>
          <a:p>
            <a:r>
              <a:rPr lang="en-US" dirty="0" smtClean="0"/>
              <a:t>Navigation</a:t>
            </a:r>
          </a:p>
          <a:p>
            <a:r>
              <a:rPr lang="en-US" dirty="0" smtClean="0"/>
              <a:t>Surface charging</a:t>
            </a:r>
          </a:p>
          <a:p>
            <a:r>
              <a:rPr lang="en-US" dirty="0" smtClean="0"/>
              <a:t>Radio wave propagation</a:t>
            </a:r>
            <a:endParaRPr lang="en-US" dirty="0"/>
          </a:p>
        </p:txBody>
      </p:sp>
      <p:cxnSp>
        <p:nvCxnSpPr>
          <p:cNvPr id="44" name="Straight Connector 43"/>
          <p:cNvCxnSpPr/>
          <p:nvPr/>
        </p:nvCxnSpPr>
        <p:spPr>
          <a:xfrm>
            <a:off x="2544463" y="4972643"/>
            <a:ext cx="597694" cy="1588"/>
          </a:xfrm>
          <a:prstGeom prst="line">
            <a:avLst/>
          </a:prstGeom>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550608" y="4362401"/>
            <a:ext cx="2370296" cy="923330"/>
          </a:xfrm>
          <a:prstGeom prst="rect">
            <a:avLst/>
          </a:prstGeom>
          <a:solidFill>
            <a:schemeClr val="accent6">
              <a:lumMod val="75000"/>
              <a:alpha val="52000"/>
            </a:schemeClr>
          </a:solidFill>
          <a:ln>
            <a:solidFill>
              <a:schemeClr val="tx1">
                <a:alpha val="67000"/>
              </a:schemeClr>
            </a:solidFill>
          </a:ln>
        </p:spPr>
        <p:txBody>
          <a:bodyPr wrap="square" rtlCol="0">
            <a:spAutoFit/>
          </a:bodyPr>
          <a:lstStyle/>
          <a:p>
            <a:r>
              <a:rPr lang="en-US" dirty="0" smtClean="0"/>
              <a:t>Radio emissions/noise associated with flares (direct impacts)</a:t>
            </a:r>
            <a:endParaRPr lang="en-US" dirty="0"/>
          </a:p>
        </p:txBody>
      </p:sp>
      <p:sp>
        <p:nvSpPr>
          <p:cNvPr id="47" name="TextBox 46"/>
          <p:cNvSpPr txBox="1"/>
          <p:nvPr/>
        </p:nvSpPr>
        <p:spPr>
          <a:xfrm>
            <a:off x="3550607" y="5384689"/>
            <a:ext cx="2812269" cy="923330"/>
          </a:xfrm>
          <a:prstGeom prst="rect">
            <a:avLst/>
          </a:prstGeom>
          <a:solidFill>
            <a:schemeClr val="accent6">
              <a:lumMod val="75000"/>
              <a:alpha val="47000"/>
            </a:schemeClr>
          </a:solidFill>
          <a:ln>
            <a:solidFill>
              <a:schemeClr val="tx1"/>
            </a:solidFill>
          </a:ln>
        </p:spPr>
        <p:txBody>
          <a:bodyPr wrap="square" rtlCol="0">
            <a:spAutoFit/>
          </a:bodyPr>
          <a:lstStyle/>
          <a:p>
            <a:r>
              <a:rPr lang="en-US" dirty="0" smtClean="0"/>
              <a:t>X-ray/EUV emission altering </a:t>
            </a:r>
            <a:r>
              <a:rPr lang="en-US" dirty="0" err="1" smtClean="0"/>
              <a:t>ionospheric</a:t>
            </a:r>
            <a:r>
              <a:rPr lang="en-US" dirty="0" smtClean="0"/>
              <a:t> structure/composition (indirect)</a:t>
            </a:r>
            <a:endParaRPr lang="en-US" dirty="0"/>
          </a:p>
        </p:txBody>
      </p:sp>
      <p:cxnSp>
        <p:nvCxnSpPr>
          <p:cNvPr id="52" name="Straight Connector 51"/>
          <p:cNvCxnSpPr/>
          <p:nvPr/>
        </p:nvCxnSpPr>
        <p:spPr>
          <a:xfrm rot="5400000">
            <a:off x="2465149" y="5284936"/>
            <a:ext cx="1352427"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142158" y="4609517"/>
            <a:ext cx="41004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3142158" y="5961945"/>
            <a:ext cx="410040" cy="24321"/>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890161" y="5120940"/>
            <a:ext cx="1047917" cy="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6362876" y="5508248"/>
            <a:ext cx="575202" cy="4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6938078" y="4962565"/>
            <a:ext cx="2205922" cy="646331"/>
          </a:xfrm>
          <a:prstGeom prst="rect">
            <a:avLst/>
          </a:prstGeom>
          <a:noFill/>
          <a:ln>
            <a:solidFill>
              <a:schemeClr val="accent6">
                <a:lumMod val="75000"/>
              </a:schemeClr>
            </a:solidFill>
          </a:ln>
        </p:spPr>
        <p:txBody>
          <a:bodyPr wrap="square" rtlCol="0">
            <a:spAutoFit/>
          </a:bodyPr>
          <a:lstStyle/>
          <a:p>
            <a:r>
              <a:rPr lang="en-US" dirty="0" smtClean="0"/>
              <a:t>Radio wave blackouts</a:t>
            </a:r>
          </a:p>
          <a:p>
            <a:r>
              <a:rPr lang="en-US" dirty="0" smtClean="0"/>
              <a:t>(dayside ionosphere)</a:t>
            </a:r>
            <a:endParaRPr lang="en-US" dirty="0"/>
          </a:p>
        </p:txBody>
      </p:sp>
    </p:spTree>
    <p:extLst>
      <p:ext uri="{BB962C8B-B14F-4D97-AF65-F5344CB8AC3E}">
        <p14:creationId xmlns:p14="http://schemas.microsoft.com/office/powerpoint/2010/main" val="377140392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smtClean="0">
                <a:latin typeface="Helvetica"/>
                <a:cs typeface="Helvetica"/>
              </a:rPr>
              <a:t>Supplementary Material/contact info</a:t>
            </a:r>
            <a:endParaRPr lang="en-US" sz="3200" dirty="0">
              <a:latin typeface="Helvetica"/>
              <a:cs typeface="Helvetica"/>
            </a:endParaRPr>
          </a:p>
        </p:txBody>
      </p:sp>
      <p:sp>
        <p:nvSpPr>
          <p:cNvPr id="9" name="Content Placeholder 8"/>
          <p:cNvSpPr>
            <a:spLocks noGrp="1"/>
          </p:cNvSpPr>
          <p:nvPr>
            <p:ph idx="1"/>
          </p:nvPr>
        </p:nvSpPr>
        <p:spPr>
          <a:xfrm>
            <a:off x="457200" y="1220302"/>
            <a:ext cx="8229600" cy="4525963"/>
          </a:xfrm>
        </p:spPr>
        <p:txBody>
          <a:bodyPr>
            <a:normAutofit fontScale="92500"/>
          </a:bodyPr>
          <a:lstStyle/>
          <a:p>
            <a:endParaRPr lang="en-US" sz="2400" dirty="0" smtClean="0">
              <a:latin typeface="Helvetica"/>
              <a:cs typeface="Helvetica"/>
            </a:endParaRPr>
          </a:p>
          <a:p>
            <a:r>
              <a:rPr lang="en-US" sz="2400" dirty="0" smtClean="0">
                <a:latin typeface="Helvetica"/>
                <a:cs typeface="Helvetica"/>
              </a:rPr>
              <a:t>View our video, Incredible Active Region 1429: One for the record books, to learn more about the activities from this region from March 4 – March 28, 2012. </a:t>
            </a:r>
            <a:r>
              <a:rPr lang="en-US" sz="2400" dirty="0" smtClean="0">
                <a:latin typeface="Helvetica"/>
                <a:cs typeface="Helvetica"/>
                <a:hlinkClick r:id="rId2"/>
              </a:rPr>
              <a:t>http://youtu.be/PbyJswbX4VA</a:t>
            </a:r>
            <a:endParaRPr lang="en-US" sz="2400" dirty="0" smtClean="0">
              <a:latin typeface="Helvetica"/>
              <a:cs typeface="Helvetica"/>
            </a:endParaRPr>
          </a:p>
          <a:p>
            <a:r>
              <a:rPr lang="en-US" sz="2400" dirty="0" smtClean="0">
                <a:latin typeface="Helvetica"/>
                <a:cs typeface="Helvetica"/>
              </a:rPr>
              <a:t>This video has been updated at the following link: </a:t>
            </a:r>
            <a:r>
              <a:rPr lang="en-US" sz="2400" dirty="0" smtClean="0">
                <a:latin typeface="Helvetica"/>
                <a:cs typeface="Helvetica"/>
                <a:hlinkClick r:id="rId3"/>
              </a:rPr>
              <a:t>http://youtu.be/dxl5drPY8xQ</a:t>
            </a:r>
            <a:r>
              <a:rPr lang="en-US" sz="2400" dirty="0" smtClean="0">
                <a:latin typeface="Helvetica"/>
                <a:cs typeface="Helvetica"/>
              </a:rPr>
              <a:t/>
            </a:r>
            <a:br>
              <a:rPr lang="en-US" sz="2400" dirty="0" smtClean="0">
                <a:latin typeface="Helvetica"/>
                <a:cs typeface="Helvetica"/>
              </a:rPr>
            </a:br>
            <a:r>
              <a:rPr lang="en-US" sz="2400" dirty="0" smtClean="0">
                <a:latin typeface="Helvetica"/>
                <a:cs typeface="Helvetica"/>
              </a:rPr>
              <a:t>(And also available on </a:t>
            </a:r>
            <a:r>
              <a:rPr lang="en-US" sz="2400" dirty="0" smtClean="0">
                <a:latin typeface="Helvetica"/>
                <a:cs typeface="Helvetica"/>
                <a:hlinkClick r:id="rId4"/>
              </a:rPr>
              <a:t>http://vimeo.com/nasaswc/ar1429</a:t>
            </a:r>
            <a:r>
              <a:rPr lang="en-US" sz="2400" dirty="0" smtClean="0">
                <a:latin typeface="Helvetica"/>
                <a:cs typeface="Helvetica"/>
              </a:rPr>
              <a:t>)</a:t>
            </a:r>
          </a:p>
          <a:p>
            <a:r>
              <a:rPr lang="en-US" sz="2400" dirty="0" smtClean="0">
                <a:latin typeface="Helvetica"/>
                <a:cs typeface="Helvetica"/>
              </a:rPr>
              <a:t>Summary Video of the March 7, 2012 event</a:t>
            </a:r>
          </a:p>
          <a:p>
            <a:pPr marL="742950" lvl="2" indent="-342900">
              <a:buNone/>
            </a:pPr>
            <a:r>
              <a:rPr lang="en-US" sz="1600" dirty="0" smtClean="0">
                <a:hlinkClick r:id="rId5"/>
              </a:rPr>
              <a:t>http://youtu.be/HeoKf6NfEJI</a:t>
            </a:r>
            <a:endParaRPr lang="en-US" sz="1600" dirty="0" smtClean="0">
              <a:latin typeface="Helvetica"/>
              <a:cs typeface="Helvetica"/>
            </a:endParaRPr>
          </a:p>
          <a:p>
            <a:pPr marL="742950" lvl="2" indent="-342900">
              <a:buNone/>
            </a:pPr>
            <a:r>
              <a:rPr lang="en-US" sz="1600" dirty="0" smtClean="0"/>
              <a:t>Full text of event summary</a:t>
            </a:r>
          </a:p>
          <a:p>
            <a:pPr marL="742950" lvl="2" indent="-342900">
              <a:buNone/>
            </a:pPr>
            <a:r>
              <a:rPr lang="en-US" sz="1600" dirty="0" smtClean="0">
                <a:hlinkClick r:id="rId6"/>
              </a:rPr>
              <a:t>http://goo.gl/dTnfd</a:t>
            </a:r>
            <a:r>
              <a:rPr lang="en-US" sz="1600" dirty="0" smtClean="0"/>
              <a:t/>
            </a:r>
            <a:br>
              <a:rPr lang="en-US" sz="1600" dirty="0" smtClean="0"/>
            </a:br>
            <a:endParaRPr lang="en-US" sz="1600" dirty="0" smtClean="0">
              <a:latin typeface="Helvetica"/>
              <a:cs typeface="Helvetica"/>
            </a:endParaRPr>
          </a:p>
        </p:txBody>
      </p:sp>
      <p:sp>
        <p:nvSpPr>
          <p:cNvPr id="4" name="TextBox 3"/>
          <p:cNvSpPr txBox="1"/>
          <p:nvPr/>
        </p:nvSpPr>
        <p:spPr>
          <a:xfrm>
            <a:off x="2212518" y="5746265"/>
            <a:ext cx="3110647" cy="369332"/>
          </a:xfrm>
          <a:prstGeom prst="rect">
            <a:avLst/>
          </a:prstGeom>
          <a:noFill/>
        </p:spPr>
        <p:txBody>
          <a:bodyPr wrap="none" rtlCol="0">
            <a:spAutoFit/>
          </a:bodyPr>
          <a:lstStyle/>
          <a:p>
            <a:r>
              <a:rPr lang="en-US" dirty="0" smtClean="0"/>
              <a:t>http://</a:t>
            </a:r>
            <a:r>
              <a:rPr lang="en-US" dirty="0" err="1" smtClean="0"/>
              <a:t>swc.gsfc.nasa.gov</a:t>
            </a:r>
            <a:r>
              <a:rPr lang="en-US" dirty="0" smtClean="0"/>
              <a:t>/main/</a:t>
            </a:r>
            <a:endParaRPr lang="en-US" dirty="0"/>
          </a:p>
        </p:txBody>
      </p:sp>
      <p:sp>
        <p:nvSpPr>
          <p:cNvPr id="5" name="TextBox 4"/>
          <p:cNvSpPr txBox="1"/>
          <p:nvPr/>
        </p:nvSpPr>
        <p:spPr>
          <a:xfrm>
            <a:off x="2341499" y="5376933"/>
            <a:ext cx="2853440" cy="369332"/>
          </a:xfrm>
          <a:prstGeom prst="rect">
            <a:avLst/>
          </a:prstGeom>
          <a:noFill/>
        </p:spPr>
        <p:txBody>
          <a:bodyPr wrap="none" rtlCol="0">
            <a:spAutoFit/>
          </a:bodyPr>
          <a:lstStyle/>
          <a:p>
            <a:r>
              <a:rPr lang="en-US" dirty="0" smtClean="0"/>
              <a:t>NASA Space Weather Center</a:t>
            </a:r>
            <a:endParaRPr lang="en-US" dirty="0"/>
          </a:p>
        </p:txBody>
      </p:sp>
      <p:sp>
        <p:nvSpPr>
          <p:cNvPr id="6" name="Slide Number Placeholder 5"/>
          <p:cNvSpPr>
            <a:spLocks noGrp="1"/>
          </p:cNvSpPr>
          <p:nvPr>
            <p:ph type="sldNum" sz="quarter" idx="12"/>
          </p:nvPr>
        </p:nvSpPr>
        <p:spPr/>
        <p:txBody>
          <a:bodyPr/>
          <a:lstStyle/>
          <a:p>
            <a:fld id="{343FB90C-9476-0148-8693-AD9B84214A52}" type="slidenum">
              <a:rPr lang="en-US" smtClean="0"/>
              <a:pPr/>
              <a:t>59</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06617" y="158763"/>
            <a:ext cx="6096000" cy="635053"/>
          </a:xfrm>
        </p:spPr>
        <p:txBody>
          <a:bodyPr/>
          <a:lstStyle/>
          <a:p>
            <a:r>
              <a:rPr lang="en-US" sz="2800" dirty="0" smtClean="0">
                <a:latin typeface="Helvetica"/>
                <a:cs typeface="Helvetica"/>
              </a:rPr>
              <a:t>RBSP – more than half-century later</a:t>
            </a:r>
            <a:endParaRPr lang="en-US" sz="2800"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pPr/>
              <a:t>6</a:t>
            </a:fld>
            <a:endParaRPr lang="en-US"/>
          </a:p>
        </p:txBody>
      </p:sp>
      <p:pic>
        <p:nvPicPr>
          <p:cNvPr id="7" name="RBSP_media.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0" y="1235075"/>
            <a:ext cx="9104489" cy="512127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Supplementary material</a:t>
            </a:r>
            <a:endParaRPr lang="en-US" dirty="0"/>
          </a:p>
        </p:txBody>
      </p:sp>
      <p:sp>
        <p:nvSpPr>
          <p:cNvPr id="3" name="Content Placeholder 2"/>
          <p:cNvSpPr>
            <a:spLocks noGrp="1"/>
          </p:cNvSpPr>
          <p:nvPr>
            <p:ph idx="1"/>
          </p:nvPr>
        </p:nvSpPr>
        <p:spPr/>
        <p:txBody>
          <a:bodyPr/>
          <a:lstStyle/>
          <a:p>
            <a:r>
              <a:rPr lang="en-US" dirty="0" err="1" smtClean="0"/>
              <a:t>Youtube</a:t>
            </a:r>
            <a:r>
              <a:rPr lang="en-US" dirty="0" smtClean="0"/>
              <a:t> video from Henry Garrett at JPL - </a:t>
            </a:r>
            <a:r>
              <a:rPr lang="en-US" dirty="0" smtClean="0">
                <a:hlinkClick r:id="rId2"/>
              </a:rPr>
              <a:t>http</a:t>
            </a:r>
            <a:r>
              <a:rPr lang="en-US" dirty="0">
                <a:hlinkClick r:id="rId2"/>
              </a:rPr>
              <a:t>://www.youtube.com/watch?v=</a:t>
            </a:r>
            <a:r>
              <a:rPr lang="en-US" dirty="0" smtClean="0">
                <a:hlinkClick r:id="rId2"/>
              </a:rPr>
              <a:t>NarzGDuYYX4</a:t>
            </a:r>
            <a:endParaRPr lang="en-US" dirty="0" smtClean="0"/>
          </a:p>
          <a:p>
            <a:pPr marL="0" indent="0">
              <a:buNone/>
            </a:pPr>
            <a:r>
              <a:rPr lang="en-US" dirty="0" smtClean="0"/>
              <a:t>	2 hour and 40 minutes long</a:t>
            </a:r>
            <a:endParaRPr lang="en-US" dirty="0"/>
          </a:p>
        </p:txBody>
      </p:sp>
      <p:sp>
        <p:nvSpPr>
          <p:cNvPr id="4" name="Slide Number Placeholder 3"/>
          <p:cNvSpPr>
            <a:spLocks noGrp="1"/>
          </p:cNvSpPr>
          <p:nvPr>
            <p:ph type="sldNum" sz="quarter" idx="12"/>
          </p:nvPr>
        </p:nvSpPr>
        <p:spPr/>
        <p:txBody>
          <a:bodyPr/>
          <a:lstStyle/>
          <a:p>
            <a:fld id="{343FB90C-9476-0148-8693-AD9B84214A52}" type="slidenum">
              <a:rPr lang="en-US" smtClean="0"/>
              <a:pPr/>
              <a:t>60</a:t>
            </a:fld>
            <a:endParaRPr lang="en-US"/>
          </a:p>
        </p:txBody>
      </p:sp>
    </p:spTree>
    <p:extLst>
      <p:ext uri="{BB962C8B-B14F-4D97-AF65-F5344CB8AC3E}">
        <p14:creationId xmlns:p14="http://schemas.microsoft.com/office/powerpoint/2010/main" val="4026688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4831" y="2290725"/>
            <a:ext cx="8229600" cy="1143000"/>
          </a:xfrm>
        </p:spPr>
        <p:txBody>
          <a:bodyPr>
            <a:normAutofit fontScale="90000"/>
          </a:bodyPr>
          <a:lstStyle/>
          <a:p>
            <a:r>
              <a:rPr lang="en-US" dirty="0" err="1" smtClean="0">
                <a:latin typeface="Helvetica"/>
                <a:cs typeface="Helvetica"/>
              </a:rPr>
              <a:t>SWx</a:t>
            </a:r>
            <a:r>
              <a:rPr lang="en-US" dirty="0" smtClean="0">
                <a:latin typeface="Helvetica"/>
                <a:cs typeface="Helvetica"/>
              </a:rPr>
              <a:t> Services provided by NASA/SWC </a:t>
            </a:r>
            <a:endParaRPr lang="en-US" dirty="0">
              <a:latin typeface="Helvetica"/>
              <a:cs typeface="Helvetica"/>
            </a:endParaRPr>
          </a:p>
        </p:txBody>
      </p:sp>
      <p:sp>
        <p:nvSpPr>
          <p:cNvPr id="9" name="Slide Number Placeholder 8"/>
          <p:cNvSpPr>
            <a:spLocks noGrp="1"/>
          </p:cNvSpPr>
          <p:nvPr>
            <p:ph type="sldNum" sz="quarter" idx="12"/>
          </p:nvPr>
        </p:nvSpPr>
        <p:spPr/>
        <p:txBody>
          <a:bodyPr/>
          <a:lstStyle/>
          <a:p>
            <a:fld id="{343FB90C-9476-0148-8693-AD9B84214A52}" type="slidenum">
              <a:rPr lang="en-US" smtClean="0"/>
              <a:pPr/>
              <a:t>61</a:t>
            </a:fld>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69540" y="274638"/>
            <a:ext cx="6301224" cy="800619"/>
          </a:xfrm>
        </p:spPr>
        <p:txBody>
          <a:bodyPr/>
          <a:lstStyle/>
          <a:p>
            <a:r>
              <a:rPr lang="en-US" dirty="0" smtClean="0">
                <a:latin typeface="Helvetica"/>
                <a:cs typeface="Helvetica"/>
              </a:rPr>
              <a:t>Orbits</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7</a:t>
            </a:fld>
            <a:endParaRPr lang="en-US">
              <a:latin typeface="Helvetica"/>
              <a:cs typeface="Helvetica"/>
            </a:endParaRPr>
          </a:p>
        </p:txBody>
      </p:sp>
      <p:pic>
        <p:nvPicPr>
          <p:cNvPr id="6" name="Picture 5" descr="satellite_orbits.gif"/>
          <p:cNvPicPr>
            <a:picLocks noChangeAspect="1"/>
          </p:cNvPicPr>
          <p:nvPr/>
        </p:nvPicPr>
        <p:blipFill>
          <a:blip r:embed="rId2"/>
          <a:stretch>
            <a:fillRect/>
          </a:stretch>
        </p:blipFill>
        <p:spPr>
          <a:xfrm>
            <a:off x="158755" y="1854226"/>
            <a:ext cx="4445000" cy="3784600"/>
          </a:xfrm>
          <a:prstGeom prst="rect">
            <a:avLst/>
          </a:prstGeom>
        </p:spPr>
      </p:pic>
      <p:pic>
        <p:nvPicPr>
          <p:cNvPr id="9" name="Picture 8" descr="Screen shot 2012-06-13 at 5.55.45 PM.png"/>
          <p:cNvPicPr>
            <a:picLocks noChangeAspect="1"/>
          </p:cNvPicPr>
          <p:nvPr/>
        </p:nvPicPr>
        <p:blipFill>
          <a:blip r:embed="rId3"/>
          <a:stretch>
            <a:fillRect/>
          </a:stretch>
        </p:blipFill>
        <p:spPr>
          <a:xfrm>
            <a:off x="1271328" y="1075257"/>
            <a:ext cx="7277193" cy="547611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accel="50000" decel="50000"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Helvetica"/>
                <a:cs typeface="Helvetica"/>
              </a:rPr>
              <a:t>Orbits</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8</a:t>
            </a:fld>
            <a:endParaRPr lang="en-US">
              <a:latin typeface="Helvetica"/>
              <a:cs typeface="Helvetica"/>
            </a:endParaRPr>
          </a:p>
        </p:txBody>
      </p:sp>
      <p:pic>
        <p:nvPicPr>
          <p:cNvPr id="7" name="Picture 6" descr="2000px-Orbits_around_earth_scale_diagram.svg.png"/>
          <p:cNvPicPr>
            <a:picLocks noChangeAspect="1"/>
          </p:cNvPicPr>
          <p:nvPr/>
        </p:nvPicPr>
        <p:blipFill>
          <a:blip r:embed="rId2"/>
          <a:stretch>
            <a:fillRect/>
          </a:stretch>
        </p:blipFill>
        <p:spPr>
          <a:xfrm>
            <a:off x="0" y="1276350"/>
            <a:ext cx="5080000" cy="5080000"/>
          </a:xfrm>
          <a:prstGeom prst="rect">
            <a:avLst/>
          </a:prstGeom>
        </p:spPr>
      </p:pic>
      <p:sp>
        <p:nvSpPr>
          <p:cNvPr id="8" name="TextBox 7"/>
          <p:cNvSpPr txBox="1"/>
          <p:nvPr/>
        </p:nvSpPr>
        <p:spPr>
          <a:xfrm>
            <a:off x="3774815" y="1602304"/>
            <a:ext cx="697727" cy="369332"/>
          </a:xfrm>
          <a:prstGeom prst="rect">
            <a:avLst/>
          </a:prstGeom>
          <a:noFill/>
        </p:spPr>
        <p:txBody>
          <a:bodyPr wrap="none" rtlCol="0">
            <a:spAutoFit/>
          </a:bodyPr>
          <a:lstStyle/>
          <a:p>
            <a:r>
              <a:rPr lang="en-US" dirty="0" smtClean="0">
                <a:latin typeface="Helvetica"/>
                <a:cs typeface="Helvetica"/>
              </a:rPr>
              <a:t>GEO</a:t>
            </a:r>
            <a:endParaRPr lang="en-US" dirty="0">
              <a:latin typeface="Helvetica"/>
              <a:cs typeface="Helvetica"/>
            </a:endParaRPr>
          </a:p>
        </p:txBody>
      </p:sp>
      <p:sp>
        <p:nvSpPr>
          <p:cNvPr id="9" name="TextBox 8"/>
          <p:cNvSpPr txBox="1"/>
          <p:nvPr/>
        </p:nvSpPr>
        <p:spPr>
          <a:xfrm>
            <a:off x="5329630" y="2120622"/>
            <a:ext cx="3161480" cy="1477328"/>
          </a:xfrm>
          <a:prstGeom prst="rect">
            <a:avLst/>
          </a:prstGeom>
          <a:noFill/>
        </p:spPr>
        <p:txBody>
          <a:bodyPr wrap="none" rtlCol="0">
            <a:spAutoFit/>
          </a:bodyPr>
          <a:lstStyle/>
          <a:p>
            <a:r>
              <a:rPr lang="en-US" dirty="0" smtClean="0">
                <a:latin typeface="Helvetica"/>
                <a:cs typeface="Helvetica"/>
              </a:rPr>
              <a:t>Yellow: MEO</a:t>
            </a:r>
          </a:p>
          <a:p>
            <a:r>
              <a:rPr lang="en-US" dirty="0" smtClean="0">
                <a:latin typeface="Helvetica"/>
                <a:cs typeface="Helvetica"/>
              </a:rPr>
              <a:t>Green-dash-dotted line: GPS</a:t>
            </a:r>
          </a:p>
          <a:p>
            <a:r>
              <a:rPr lang="en-US" dirty="0" smtClean="0">
                <a:latin typeface="Helvetica"/>
                <a:cs typeface="Helvetica"/>
              </a:rPr>
              <a:t>Cyan:  LEO</a:t>
            </a:r>
          </a:p>
          <a:p>
            <a:r>
              <a:rPr lang="en-US" dirty="0" smtClean="0">
                <a:latin typeface="Helvetica"/>
                <a:cs typeface="Helvetica"/>
              </a:rPr>
              <a:t>Red dotted line: ISS</a:t>
            </a:r>
          </a:p>
          <a:p>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Helvetica"/>
                <a:cs typeface="Helvetica"/>
              </a:rPr>
              <a:t>Orbits</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9</a:t>
            </a:fld>
            <a:endParaRPr lang="en-US">
              <a:latin typeface="Helvetica"/>
              <a:cs typeface="Helvetica"/>
            </a:endParaRPr>
          </a:p>
        </p:txBody>
      </p:sp>
      <p:pic>
        <p:nvPicPr>
          <p:cNvPr id="10" name="Picture 9" descr="2000px-Comparison_satellite_navigation_orbits.svg.png"/>
          <p:cNvPicPr>
            <a:picLocks noChangeAspect="1"/>
          </p:cNvPicPr>
          <p:nvPr/>
        </p:nvPicPr>
        <p:blipFill>
          <a:blip r:embed="rId2"/>
          <a:stretch>
            <a:fillRect/>
          </a:stretch>
        </p:blipFill>
        <p:spPr>
          <a:xfrm>
            <a:off x="644056" y="1417638"/>
            <a:ext cx="5207197" cy="5207197"/>
          </a:xfrm>
          <a:prstGeom prst="rect">
            <a:avLst/>
          </a:prstGeom>
        </p:spPr>
      </p:pic>
      <p:sp>
        <p:nvSpPr>
          <p:cNvPr id="2" name="TextBox 1"/>
          <p:cNvSpPr txBox="1"/>
          <p:nvPr/>
        </p:nvSpPr>
        <p:spPr>
          <a:xfrm>
            <a:off x="6065570" y="2532743"/>
            <a:ext cx="2558790" cy="923330"/>
          </a:xfrm>
          <a:prstGeom prst="rect">
            <a:avLst/>
          </a:prstGeom>
          <a:noFill/>
        </p:spPr>
        <p:txBody>
          <a:bodyPr wrap="square" rtlCol="0">
            <a:spAutoFit/>
          </a:bodyPr>
          <a:lstStyle/>
          <a:p>
            <a:r>
              <a:rPr lang="en-US" dirty="0" smtClean="0"/>
              <a:t>Different observing assets in near-Earth environment</a:t>
            </a:r>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8995</TotalTime>
  <Words>3452</Words>
  <Application>Microsoft Macintosh PowerPoint</Application>
  <PresentationFormat>On-screen Show (4:3)</PresentationFormat>
  <Paragraphs>566</Paragraphs>
  <Slides>61</Slides>
  <Notes>20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Office Theme</vt:lpstr>
      <vt:lpstr>Chart</vt:lpstr>
      <vt:lpstr>Space Weather impacts on satellites at different orbits </vt:lpstr>
      <vt:lpstr>1st Satellite Launched Into Space</vt:lpstr>
      <vt:lpstr>Space dog - Laika</vt:lpstr>
      <vt:lpstr>Explorer I – 1st U.S. Satellite</vt:lpstr>
      <vt:lpstr>Discovery of the Outer Van Allen RB</vt:lpstr>
      <vt:lpstr>RBSP – more than half-century later</vt:lpstr>
      <vt:lpstr>Orbits</vt:lpstr>
      <vt:lpstr>Orbits</vt:lpstr>
      <vt:lpstr>Orbits</vt:lpstr>
      <vt:lpstr>Orbits</vt:lpstr>
      <vt:lpstr>Orbit classification based on inclination</vt:lpstr>
      <vt:lpstr>GTO</vt:lpstr>
      <vt:lpstr>Van Allen Probes</vt:lpstr>
      <vt:lpstr>MMS (Magnetospheric Multiscale Mission)</vt:lpstr>
      <vt:lpstr>Other types of orbits</vt:lpstr>
      <vt:lpstr>Orbit/Mission Design</vt:lpstr>
      <vt:lpstr>Importance &amp; Our Increasing Reliance on Space Systems</vt:lpstr>
      <vt:lpstr>Space Weather impacts on spacecraft operation</vt:lpstr>
      <vt:lpstr>Space Environment Model Use in Mission Life Cycle</vt:lpstr>
      <vt:lpstr>Space Environment &amp; Effects (1)</vt:lpstr>
      <vt:lpstr>Space Environment &amp; Effects (2)</vt:lpstr>
      <vt:lpstr>Visual representation of space environment hazards</vt:lpstr>
      <vt:lpstr>Total Dose Effects</vt:lpstr>
      <vt:lpstr>Seven types SWx impacts for NASA’s robotic missions </vt:lpstr>
      <vt:lpstr>Space weather impacts on sc (cont’d)</vt:lpstr>
      <vt:lpstr>Space Environment Anomalies</vt:lpstr>
      <vt:lpstr>Surface charging: which can lead to electrostatic discharges (ESD),  ESD:  can lead to a variety of problems, including component failure and phantom commands in spacecraft electronics [Purvis et al., 1984].</vt:lpstr>
      <vt:lpstr>Surface Charging </vt:lpstr>
      <vt:lpstr>PowerPoint Presentation</vt:lpstr>
      <vt:lpstr>NASA Document on Mitigating Charging Effects</vt:lpstr>
      <vt:lpstr>PowerPoint Presentation</vt:lpstr>
      <vt:lpstr>Environmental Source of SEEs</vt:lpstr>
      <vt:lpstr>SEE source in Space</vt:lpstr>
      <vt:lpstr>Galactic Cosmic Rays</vt:lpstr>
      <vt:lpstr>South Atlantic Anomaly</vt:lpstr>
      <vt:lpstr>South Atlantic Anomaly</vt:lpstr>
      <vt:lpstr>Solar Particle Events</vt:lpstr>
      <vt:lpstr>Characteristics of SEPs</vt:lpstr>
      <vt:lpstr>Solar Cycle Dependence</vt:lpstr>
      <vt:lpstr>What is a Single Event Effect?</vt:lpstr>
      <vt:lpstr>Single Event Upsets</vt:lpstr>
      <vt:lpstr>Destructive SEEs</vt:lpstr>
      <vt:lpstr>Anomalies March 2012 SWx events SEEs dominate</vt:lpstr>
      <vt:lpstr>PowerPoint Presentation</vt:lpstr>
      <vt:lpstr>Space Environment Hazards (different types of charging) for Spacecraft in the near-Earth environment </vt:lpstr>
      <vt:lpstr>Human Safety in Space</vt:lpstr>
      <vt:lpstr>Operator response to SWx impacts spacecraft specific/instrument specific</vt:lpstr>
      <vt:lpstr>PowerPoint Presentation</vt:lpstr>
      <vt:lpstr>PowerPoint Presentation</vt:lpstr>
      <vt:lpstr>Major events from the long-lasting AR1429 during March 4 – 28, 2012</vt:lpstr>
      <vt:lpstr>PowerPoint Presentation</vt:lpstr>
      <vt:lpstr>PowerPoint Presentation</vt:lpstr>
      <vt:lpstr>PowerPoint Presentation</vt:lpstr>
      <vt:lpstr>PowerPoint Presentation</vt:lpstr>
      <vt:lpstr>PowerPoint Presentation</vt:lpstr>
      <vt:lpstr>PowerPoint Presentation</vt:lpstr>
      <vt:lpstr>Space Weather (all in one)</vt:lpstr>
      <vt:lpstr>PowerPoint Presentation</vt:lpstr>
      <vt:lpstr>Supplementary Material/contact info</vt:lpstr>
      <vt:lpstr>Supplementary material</vt:lpstr>
      <vt:lpstr>SWx Services provided by NASA/SWC </vt:lpstr>
    </vt:vector>
  </TitlesOfParts>
  <Company>NASA/GSFC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Yihua Zheng</dc:creator>
  <cp:lastModifiedBy>Yihua Zheng</cp:lastModifiedBy>
  <cp:revision>622</cp:revision>
  <dcterms:created xsi:type="dcterms:W3CDTF">2013-05-20T16:01:55Z</dcterms:created>
  <dcterms:modified xsi:type="dcterms:W3CDTF">2015-06-02T14:40:21Z</dcterms:modified>
</cp:coreProperties>
</file>