
<file path=[Content_Types].xml><?xml version="1.0" encoding="utf-8"?>
<Types xmlns="http://schemas.openxmlformats.org/package/2006/content-types">
  <Default Extension="bin" ContentType="application/vnd.openxmlformats-officedocument.presentationml.printerSetting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20.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theme/theme3.xml" ContentType="application/vnd.openxmlformats-officedocument.theme+xml"/>
  <Override PartName="/ppt/slides/slide24.xml" ContentType="application/vnd.openxmlformats-officedocument.presentationml.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Default Extension="gif" ContentType="image/gif"/>
  <Override PartName="/ppt/notesSlides/notesSlide24.xml" ContentType="application/vnd.openxmlformats-officedocument.presentationml.notesSlide+xml"/>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Layouts/slideLayout10.xml" ContentType="application/vnd.openxmlformats-officedocument.presentationml.slideLayout+xml"/>
  <Default Extension="pdf" ContentType="application/pd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2"/>
  </p:notesMasterIdLst>
  <p:handoutMasterIdLst>
    <p:handoutMasterId r:id="rId33"/>
  </p:handoutMasterIdLst>
  <p:sldIdLst>
    <p:sldId id="256" r:id="rId2"/>
    <p:sldId id="287" r:id="rId3"/>
    <p:sldId id="257" r:id="rId4"/>
    <p:sldId id="288" r:id="rId5"/>
    <p:sldId id="309" r:id="rId6"/>
    <p:sldId id="300" r:id="rId7"/>
    <p:sldId id="295" r:id="rId8"/>
    <p:sldId id="258" r:id="rId9"/>
    <p:sldId id="262" r:id="rId10"/>
    <p:sldId id="285" r:id="rId11"/>
    <p:sldId id="286" r:id="rId12"/>
    <p:sldId id="298" r:id="rId13"/>
    <p:sldId id="290" r:id="rId14"/>
    <p:sldId id="259" r:id="rId15"/>
    <p:sldId id="291" r:id="rId16"/>
    <p:sldId id="292" r:id="rId17"/>
    <p:sldId id="303" r:id="rId18"/>
    <p:sldId id="312" r:id="rId19"/>
    <p:sldId id="301" r:id="rId20"/>
    <p:sldId id="304" r:id="rId21"/>
    <p:sldId id="302" r:id="rId22"/>
    <p:sldId id="305" r:id="rId23"/>
    <p:sldId id="284" r:id="rId24"/>
    <p:sldId id="307" r:id="rId25"/>
    <p:sldId id="310" r:id="rId26"/>
    <p:sldId id="313" r:id="rId27"/>
    <p:sldId id="314" r:id="rId28"/>
    <p:sldId id="306" r:id="rId29"/>
    <p:sldId id="308" r:id="rId30"/>
    <p:sldId id="299"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264DC3"/>
    <a:srgbClr val="EC835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80474" autoAdjust="0"/>
  </p:normalViewPr>
  <p:slideViewPr>
    <p:cSldViewPr snapToGrid="0" snapToObjects="1">
      <p:cViewPr varScale="1">
        <p:scale>
          <a:sx n="102" d="100"/>
          <a:sy n="102" d="100"/>
        </p:scale>
        <p:origin x="-848"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381D042-073D-D24E-823A-BB72DBAFEDD7}" type="datetimeFigureOut">
              <a:rPr lang="en-US" smtClean="0"/>
              <a:pPr/>
              <a:t>5/21/15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5679027-7F52-5E4C-AC72-ABBD14BC20A5}"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9DDF9C-5BDC-D24D-848C-0A7D40289828}" type="datetimeFigureOut">
              <a:rPr lang="en-US" smtClean="0"/>
              <a:pPr/>
              <a:t>5/21/15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1901B3-DB75-FB48-AB98-2EF5B0396CD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STEREOOrbitsFast.mov"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tereo-ssc.nascom.nasa.gov/where.shtm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asa.gov/mission_pages/sunearth/news/light-wavelengths.html" TargetMode="External"/><Relationship Id="rId4" Type="http://schemas.openxmlformats.org/officeDocument/2006/relationships/hyperlink" Target="http://cdaw.gsfc.nasa.gov/movie/make_javamovie.php?img1=sta_e195&amp;img2=sta_cor2&amp;stime=20130526_1500&amp;etime=20130527_0000" TargetMode="External"/><Relationship Id="rId5" Type="http://schemas.openxmlformats.org/officeDocument/2006/relationships/hyperlink" Target="http://go.nasa.gov/19Dni3v" TargetMode="External"/><Relationship Id="rId6" Type="http://schemas.openxmlformats.org/officeDocument/2006/relationships/hyperlink" Target="http://cdaw.gsfc.nasa.gov/movie/make_javamovie.php?img1=lasc2rdf&amp;img2=sdo_a304&amp;stime=20130430_2200&amp;etime=20130501_0800" TargetMode="External"/><Relationship Id="rId7" Type="http://schemas.openxmlformats.org/officeDocument/2006/relationships/hyperlink" Target="http://go.nasa.gov/12qcWDO" TargetMode="External"/><Relationship Id="rId8" Type="http://schemas.openxmlformats.org/officeDocument/2006/relationships/hyperlink" Target="http://www.lmsal.com/hek/gallery/podimages/2013/06/01/pod_malanushenko_anna_2013-06-01T02:24:03.851/anny_AIA-304_20130531T113203-20130531T185203_120s_made_20130601T022253_720p.mpg" TargetMode="External"/><Relationship Id="rId9" Type="http://schemas.openxmlformats.org/officeDocument/2006/relationships/hyperlink" Target="http://www.lmsal.com/hek/gallery/podimages/2013/06/01/pod_malanushenko_anna_2013-06-01T00:52:07.870/anny_AIA-211_20130531T094003-20130531T145203_120s_made_20130601T005102_720p.mpg" TargetMode="External"/><Relationship Id="rId10" Type="http://schemas.openxmlformats.org/officeDocument/2006/relationships/hyperlink" Target="http://cdaw.gsfc.nasa.gov/movie/make_javamovie.php?img1=stb_cor2&amp;img2=stb_e195&amp;stime=20120527_0300&amp;etime=20120527_1600"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ccmc.gsfc.nasa.gov/analysis/stereo/"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ccmc.gsfc.nasa.gov/analysis/stereo/" TargetMode="External"/><Relationship Id="rId4" Type="http://schemas.openxmlformats.org/officeDocument/2006/relationships/hyperlink" Target="http://go.nasa.gov/16bTvzK" TargetMode="External"/><Relationship Id="rId5" Type="http://schemas.openxmlformats.org/officeDocument/2006/relationships/hyperlink" Target="http://stereo-ssc.nascom.nasa.gov/where.shtml" TargetMode="External"/><Relationship Id="rId6" Type="http://schemas.openxmlformats.org/officeDocument/2006/relationships/hyperlink" Target="http://stereo-ssc.nascom.nasa.gov/cgi-bin/make_where_gif" TargetMode="External"/><Relationship Id="rId7" Type="http://schemas.openxmlformats.org/officeDocument/2006/relationships/hyperlink" Target="http://www.solarmonitor.org/" TargetMode="External"/><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www.solarmonitor.org/index.php"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ccmc.gsfc.nasa.gov/analysis/stereo/" TargetMode="External"/><Relationship Id="rId4" Type="http://schemas.openxmlformats.org/officeDocument/2006/relationships/hyperlink" Target="http://go.nasa.gov/16bTvzK" TargetMode="External"/><Relationship Id="rId5" Type="http://schemas.openxmlformats.org/officeDocument/2006/relationships/hyperlink" Target="http://stereo-ssc.nascom.nasa.gov/where.shtml" TargetMode="External"/><Relationship Id="rId6" Type="http://schemas.openxmlformats.org/officeDocument/2006/relationships/hyperlink" Target="http://stereo-ssc.nascom.nasa.gov/cgi-bin/make_where_gif" TargetMode="External"/><Relationship Id="rId7" Type="http://schemas.openxmlformats.org/officeDocument/2006/relationships/hyperlink" Target="http://www.solarmonitor.org/" TargetMode="External"/><Relationship Id="rId8" Type="http://schemas.openxmlformats.org/officeDocument/2006/relationships/hyperlink" Target="http://cdaw.gsfc.nasa.gov/movie/" TargetMode="External"/><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ccmc.gsfc.nasa.gov/analysis/stereo/manual.pdf" TargetMode="External"/></Relationships>
</file>

<file path=ppt/notesSlides/_rels/notesSlide26.xml.rels><?xml version="1.0" encoding="UTF-8" standalone="yes"?>
<Relationships xmlns="http://schemas.openxmlformats.org/package/2006/relationships"><Relationship Id="rId9" Type="http://schemas.openxmlformats.org/officeDocument/2006/relationships/hyperlink" Target="http://helioviewer.org/?movieId=tZv95" TargetMode="External"/><Relationship Id="rId20" Type="http://schemas.openxmlformats.org/officeDocument/2006/relationships/hyperlink" Target="http://www.lmsal.com/hek/gallery/podimages/2013/06/01/pod_malanushenko_anna_2013-06-01T00:52:07.870/anny_AIA-211_20130531T094003-20130531T145203_120s_made_20130601T005102_720p.mpg" TargetMode="External"/><Relationship Id="rId21" Type="http://schemas.openxmlformats.org/officeDocument/2006/relationships/hyperlink" Target="http://cdaw.gsfc.nasa.gov/movie/make_javamovie.php?img1=stb_cor2&amp;img2=stb_e195&amp;stime=20120527_0300&amp;etime=20120527_1600" TargetMode="External"/><Relationship Id="rId22" Type="http://schemas.openxmlformats.org/officeDocument/2006/relationships/hyperlink" Target="http://ccmc.gsfc.nasa.gov/analysis/stereo/" TargetMode="External"/><Relationship Id="rId23" Type="http://schemas.openxmlformats.org/officeDocument/2006/relationships/hyperlink" Target="http://go.nasa.gov/16bTvzK" TargetMode="External"/><Relationship Id="rId24" Type="http://schemas.openxmlformats.org/officeDocument/2006/relationships/hyperlink" Target="http://stereo-ssc.nascom.nasa.gov/cgi-bin/make_where_gif" TargetMode="External"/><Relationship Id="rId25" Type="http://schemas.openxmlformats.org/officeDocument/2006/relationships/hyperlink" Target="http://cdaw.gsfc.nasa.gov/movie/" TargetMode="External"/><Relationship Id="rId26" Type="http://schemas.openxmlformats.org/officeDocument/2006/relationships/hyperlink" Target="http://www.solarmonitor.org/" TargetMode="External"/><Relationship Id="rId10" Type="http://schemas.openxmlformats.org/officeDocument/2006/relationships/hyperlink" Target="http://www.helioviewer.org/" TargetMode="External"/><Relationship Id="rId11" Type="http://schemas.openxmlformats.org/officeDocument/2006/relationships/hyperlink" Target="http://cdaw.gsfc.nasa.gov/CME_list/" TargetMode="External"/><Relationship Id="rId12" Type="http://schemas.openxmlformats.org/officeDocument/2006/relationships/hyperlink" Target="http://swrc.gsfc.nasa.gov/main/score" TargetMode="External"/><Relationship Id="rId13" Type="http://schemas.openxmlformats.org/officeDocument/2006/relationships/hyperlink" Target="http://www.nasa.gov/multimedia/videogallery/index.html?media_id=59559661" TargetMode="External"/><Relationship Id="rId14" Type="http://schemas.openxmlformats.org/officeDocument/2006/relationships/hyperlink" Target="http://www.nasa.gov/mission_pages/sunearth/news/light-wavelengths.html" TargetMode="External"/><Relationship Id="rId15" Type="http://schemas.openxmlformats.org/officeDocument/2006/relationships/hyperlink" Target="http://cdaw.gsfc.nasa.gov/movie/make_javamovie.php?img1=sta_e195&amp;img2=sta_cor2&amp;stime=20130526_1500&amp;etime=20130527_0000" TargetMode="External"/><Relationship Id="rId16" Type="http://schemas.openxmlformats.org/officeDocument/2006/relationships/hyperlink" Target="http://go.nasa.gov/19Dni3v" TargetMode="External"/><Relationship Id="rId17" Type="http://schemas.openxmlformats.org/officeDocument/2006/relationships/hyperlink" Target="http://cdaw.gsfc.nasa.gov/movie/make_javamovie.php?img1=lasc2rdf&amp;img2=sdo_a304&amp;stime=20130430_2200&amp;etime=20130501_0800" TargetMode="External"/><Relationship Id="rId18" Type="http://schemas.openxmlformats.org/officeDocument/2006/relationships/hyperlink" Target="http://go.nasa.gov/12qcWDO" TargetMode="External"/><Relationship Id="rId19" Type="http://schemas.openxmlformats.org/officeDocument/2006/relationships/hyperlink" Target="http://www.lmsal.com/hek/gallery/podimages/2013/06/01/pod_malanushenko_anna_2013-06-01T02:24:03.851/anny_AIA-304_20130531T113203-20130531T185203_120s_made_20130601T022253_720p.mpg" TargetMode="External"/><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ccmc.gsfc.nasa.gov/support/SWREDI/swredi.php" TargetMode="External"/><Relationship Id="rId4" Type="http://schemas.openxmlformats.org/officeDocument/2006/relationships/hyperlink" Target="http://iswa.gsfc.nasa.gov" TargetMode="External"/><Relationship Id="rId5" Type="http://schemas.openxmlformats.org/officeDocument/2006/relationships/hyperlink" Target="http://iswa3.ccmc.gsfc.nasa.gov/wiki/index.php/Full_iSWA_Cygnet_List" TargetMode="External"/><Relationship Id="rId6" Type="http://schemas.openxmlformats.org/officeDocument/2006/relationships/hyperlink" Target="http://iswa3.ccmc.gsfc.nasa.gov/wiki/index.php/Glossary" TargetMode="External"/><Relationship Id="rId7" Type="http://schemas.openxmlformats.org/officeDocument/2006/relationships/hyperlink" Target="http://cdaw.gsfc.nasa.gov/movie/make_javamovie.php?img1=stb_cor2&amp;img2=sta_cor2&amp;stime=20120712_1500&amp;etime=20120712_2000" TargetMode="External"/><Relationship Id="rId8" Type="http://schemas.openxmlformats.org/officeDocument/2006/relationships/hyperlink" Target="http://helioviewer.org/?movieId=zZv95"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part 1 of two lessons on determining the 3D parameters of </a:t>
            </a:r>
            <a:r>
              <a:rPr lang="en-US" baseline="0" dirty="0" err="1" smtClean="0"/>
              <a:t>CMEs</a:t>
            </a:r>
            <a:r>
              <a:rPr lang="en-US" baseline="0" dirty="0" smtClean="0"/>
              <a:t> using the CCMC/SWRC developed tool called </a:t>
            </a:r>
            <a:r>
              <a:rPr lang="en-US" baseline="0" dirty="0" err="1" smtClean="0"/>
              <a:t>StereoCAT</a:t>
            </a:r>
            <a:r>
              <a:rPr lang="en-US" baseline="0" dirty="0" smtClean="0"/>
              <a:t> (Stereo CME Analysis Tool).  In part 2 of this lesson we will discuss the limitations of this method and how to combine all available data and observations to make your best estimate of CME parameters.</a:t>
            </a: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SCORE indicates the type of the detected CME based on the transient speed (see PDF chart). </a:t>
            </a:r>
            <a:r>
              <a:rPr lang="en-US" dirty="0" err="1" smtClean="0"/>
              <a:t>Typification</a:t>
            </a:r>
            <a:r>
              <a:rPr lang="en-US" dirty="0" smtClean="0"/>
              <a:t> is based on the rate of occurrence of </a:t>
            </a:r>
            <a:r>
              <a:rPr lang="en-US" dirty="0" err="1" smtClean="0"/>
              <a:t>CMEs</a:t>
            </a:r>
            <a:r>
              <a:rPr lang="en-US" dirty="0" smtClean="0"/>
              <a:t> and thus gives the user a quick idea about the likelihood of the observed event.</a:t>
            </a:r>
          </a:p>
          <a:p>
            <a:endParaRPr lang="en-US" dirty="0" smtClean="0"/>
          </a:p>
          <a:p>
            <a:r>
              <a:rPr lang="en-US" dirty="0" smtClean="0"/>
              <a:t>The different SCORE CME types are:</a:t>
            </a:r>
          </a:p>
          <a:p>
            <a:r>
              <a:rPr lang="en-US" dirty="0" smtClean="0"/>
              <a:t>S-type: </a:t>
            </a:r>
            <a:r>
              <a:rPr lang="en-US" dirty="0" err="1" smtClean="0"/>
              <a:t>CMEs</a:t>
            </a:r>
            <a:r>
              <a:rPr lang="en-US" dirty="0" smtClean="0"/>
              <a:t> with speeds less than 500 km/</a:t>
            </a:r>
            <a:r>
              <a:rPr lang="en-US" dirty="0" err="1" smtClean="0"/>
              <a:t>s</a:t>
            </a:r>
            <a:endParaRPr lang="en-US" dirty="0" smtClean="0"/>
          </a:p>
          <a:p>
            <a:r>
              <a:rPr lang="en-US" dirty="0" smtClean="0"/>
              <a:t>C-type: Common 500-999 km/</a:t>
            </a:r>
            <a:r>
              <a:rPr lang="en-US" dirty="0" err="1" smtClean="0"/>
              <a:t>s</a:t>
            </a:r>
            <a:endParaRPr lang="en-US" dirty="0" smtClean="0"/>
          </a:p>
          <a:p>
            <a:r>
              <a:rPr lang="en-US" dirty="0" smtClean="0"/>
              <a:t>O-type: Occasional 1000-1999 km/</a:t>
            </a:r>
            <a:r>
              <a:rPr lang="en-US" dirty="0" err="1" smtClean="0"/>
              <a:t>s</a:t>
            </a:r>
            <a:endParaRPr lang="en-US" dirty="0" smtClean="0"/>
          </a:p>
          <a:p>
            <a:r>
              <a:rPr lang="en-US" dirty="0" smtClean="0"/>
              <a:t>R-type: Rare 2000-2999 km/</a:t>
            </a:r>
            <a:r>
              <a:rPr lang="en-US" dirty="0" err="1" smtClean="0"/>
              <a:t>s</a:t>
            </a:r>
            <a:endParaRPr lang="en-US" dirty="0" smtClean="0"/>
          </a:p>
          <a:p>
            <a:r>
              <a:rPr lang="en-US" dirty="0" smtClean="0"/>
              <a:t>ER-type: Extremely Rare &gt;3000 km/</a:t>
            </a:r>
            <a:r>
              <a:rPr lang="en-US" dirty="0" err="1" smtClean="0"/>
              <a:t>s</a:t>
            </a:r>
            <a:endParaRPr lang="en-US" dirty="0" smtClean="0"/>
          </a:p>
          <a:p>
            <a:endParaRPr lang="en-US" dirty="0" smtClean="0"/>
          </a:p>
          <a:p>
            <a:r>
              <a:rPr lang="en-US" dirty="0" smtClean="0"/>
              <a:t>Evans, R. M., A. A. </a:t>
            </a:r>
            <a:r>
              <a:rPr lang="en-US" dirty="0" err="1" smtClean="0"/>
              <a:t>Pulkkinen</a:t>
            </a:r>
            <a:r>
              <a:rPr lang="en-US" dirty="0" smtClean="0"/>
              <a:t>, Y. </a:t>
            </a:r>
            <a:r>
              <a:rPr lang="en-US" dirty="0" err="1" smtClean="0"/>
              <a:t>Zheng</a:t>
            </a:r>
            <a:r>
              <a:rPr lang="en-US" dirty="0" smtClean="0"/>
              <a:t>, M. Leila Mays, A. </a:t>
            </a:r>
            <a:r>
              <a:rPr lang="en-US" dirty="0" err="1" smtClean="0"/>
              <a:t>Taktakishvili</a:t>
            </a:r>
            <a:r>
              <a:rPr lang="en-US" dirty="0" smtClean="0"/>
              <a:t>, M. M. </a:t>
            </a:r>
            <a:r>
              <a:rPr lang="en-US" dirty="0" err="1" smtClean="0"/>
              <a:t>Kuznetsova</a:t>
            </a:r>
            <a:r>
              <a:rPr lang="en-US" dirty="0" smtClean="0"/>
              <a:t>, and M. </a:t>
            </a:r>
            <a:r>
              <a:rPr lang="en-US" dirty="0" err="1" smtClean="0"/>
              <a:t>Hesse</a:t>
            </a:r>
            <a:r>
              <a:rPr lang="en-US" dirty="0" smtClean="0"/>
              <a:t> (2013), The SCORE Scale: A Coronal Mass Ejection </a:t>
            </a:r>
            <a:r>
              <a:rPr lang="en-US" dirty="0" err="1" smtClean="0"/>
              <a:t>Typiﬁcation</a:t>
            </a:r>
            <a:r>
              <a:rPr lang="en-US" dirty="0" smtClean="0"/>
              <a:t> System Based On Speed, Space Weather, 11, doi:10.1002/swe.20058.</a:t>
            </a:r>
          </a:p>
          <a:p>
            <a:endParaRPr lang="en-US" dirty="0" smtClean="0"/>
          </a:p>
          <a:p>
            <a:r>
              <a:rPr lang="en-US" dirty="0" smtClean="0"/>
              <a:t>View a video describing SCORE: http://youtu.be/hN5bChbdky8</a:t>
            </a: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The two STEREO spacecraft observe the sun from two viewpoints.  </a:t>
            </a:r>
          </a:p>
          <a:p>
            <a:endParaRPr lang="en-US" sz="1200" dirty="0" smtClean="0"/>
          </a:p>
          <a:p>
            <a:r>
              <a:rPr lang="en-US" sz="1200" dirty="0" smtClean="0"/>
              <a:t>This</a:t>
            </a:r>
            <a:r>
              <a:rPr lang="en-US" sz="1200" baseline="0" dirty="0" smtClean="0"/>
              <a:t> image and movie shows the viewpoint of the two STEREO spacecraft, A is ahead of Earth and B is trailing behind Earth.   </a:t>
            </a:r>
          </a:p>
          <a:p>
            <a:endParaRPr lang="en-US" sz="1200" baseline="0" dirty="0" smtClean="0"/>
          </a:p>
          <a:p>
            <a:endParaRPr lang="en-US" i="1" dirty="0" smtClean="0"/>
          </a:p>
          <a:p>
            <a:r>
              <a:rPr lang="en-US" i="1" dirty="0" smtClean="0">
                <a:hlinkClick r:id="rId3" action="ppaction://hlinkfile"/>
              </a:rPr>
              <a:t>Link: View the STEREO spacecraft orbits movie</a:t>
            </a:r>
            <a:r>
              <a:rPr lang="en-US" i="1" dirty="0" smtClean="0"/>
              <a:t/>
            </a:r>
            <a:br>
              <a:rPr lang="en-US" i="1" dirty="0" smtClean="0"/>
            </a:br>
            <a:r>
              <a:rPr lang="en-US" i="1" dirty="0" smtClean="0"/>
              <a:t>https://</a:t>
            </a:r>
            <a:r>
              <a:rPr lang="en-US" i="1" dirty="0" err="1" smtClean="0"/>
              <a:t>www.youtube.com/watch?v</a:t>
            </a:r>
            <a:r>
              <a:rPr lang="en-US" i="1" dirty="0" smtClean="0"/>
              <a:t>=VzhMvEkK0gA</a:t>
            </a:r>
          </a:p>
          <a:p>
            <a:endParaRPr lang="en-US" i="1" dirty="0" smtClean="0"/>
          </a:p>
          <a:p>
            <a:endParaRPr lang="en-US" i="1"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Use there STEREO website orbit</a:t>
            </a:r>
            <a:r>
              <a:rPr lang="en-US" baseline="0" dirty="0" smtClean="0"/>
              <a:t> tool (</a:t>
            </a:r>
            <a:r>
              <a:rPr lang="en-US" dirty="0" smtClean="0">
                <a:hlinkClick r:id="rId3"/>
              </a:rPr>
              <a:t>http://stereo-ssc.nascom.nasa.gov/where.shtml</a:t>
            </a:r>
            <a:r>
              <a:rPr lang="en-US" dirty="0" smtClean="0"/>
              <a:t>) to find the HEEQ</a:t>
            </a:r>
            <a:r>
              <a:rPr lang="en-US" baseline="0" dirty="0" smtClean="0"/>
              <a:t> coordinates of the STEREO spacecraft and see a graph.   This will help you determine which quadrants the CME longitude could be in just by looking at the geometry.</a:t>
            </a:r>
          </a:p>
          <a:p>
            <a:endParaRPr lang="en-US" baseline="0" dirty="0" smtClean="0"/>
          </a:p>
          <a:p>
            <a:r>
              <a:rPr lang="en-US" baseline="0" dirty="0" smtClean="0"/>
              <a:t>HEEQ coordinates is defined as:</a:t>
            </a:r>
          </a:p>
          <a:p>
            <a:r>
              <a:rPr lang="en-US" baseline="0" dirty="0" smtClean="0"/>
              <a:t>X=intersection between solar equator and solar central meridian as seen from Earth</a:t>
            </a:r>
          </a:p>
          <a:p>
            <a:r>
              <a:rPr lang="en-US" baseline="0" dirty="0" smtClean="0"/>
              <a:t>Z= North Pole of the solar rotation axis.</a:t>
            </a:r>
          </a:p>
          <a:p>
            <a:endParaRPr lang="en-US" baseline="0" dirty="0" smtClean="0"/>
          </a:p>
          <a:p>
            <a:r>
              <a:rPr lang="en-US" baseline="0" dirty="0" smtClean="0"/>
              <a:t>Earth is at 0 degrees </a:t>
            </a:r>
            <a:r>
              <a:rPr lang="en-US" baseline="0" dirty="0" err="1" smtClean="0"/>
              <a:t>longtiude</a:t>
            </a:r>
            <a:r>
              <a:rPr lang="en-US" baseline="0" dirty="0" smtClean="0"/>
              <a:t> in this coordinate system.   Longitude is measure from 0 to 180 degrees counterclockwise and 0 to -180 degrees clockwise.</a:t>
            </a:r>
          </a:p>
          <a:p>
            <a:endParaRPr lang="en-US" baseline="0" dirty="0" smtClean="0"/>
          </a:p>
          <a:p>
            <a:r>
              <a:rPr lang="en-US" baseline="0" dirty="0" smtClean="0"/>
              <a:t>For example, on this date (14 May 2013) STEREO A is at 136 degrees longitude. A CME seen going to the right (west) in a SOHO LASCO image which is seen going to the left (east) in a STEREO COR2A image, must have a longitude between these two spacecraft, so between 0 and 136 longitude.  If this CME is also observed by STEREO COR2B as moving to the left (east), this further constrains the longitude to be the eastern side of STEREO B’s view.  STEREO B is at -141 degrees longitude on this date, so the eastern quadrant is between 39 degrees and -141 degrees.   So putting this all together, the CME longitude must be between 39 and 136 degrees longitude.</a:t>
            </a:r>
          </a:p>
          <a:p>
            <a:endParaRPr lang="en-US" baseline="0" dirty="0" smtClean="0"/>
          </a:p>
          <a:p>
            <a:r>
              <a:rPr lang="en-US" baseline="0" dirty="0" smtClean="0"/>
              <a:t>Example 2: (On this date) if you view a full symmetric halo in SOHO LASCO and the source location is on the backside of the Sun, the longitude is likely near 180 degrees.  If you view a full symmetric halo in STEREO A, but the source is on the front side of the sun (visible in SDO), the the longitude is likely near the opposite of STEREO A (located at 136 deg), so about -44 degrees.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CME source locations/EUV lower coronal </a:t>
            </a:r>
            <a:r>
              <a:rPr lang="en-US" sz="1200" dirty="0" smtClean="0">
                <a:solidFill>
                  <a:srgbClr val="264DC3"/>
                </a:solidFill>
              </a:rPr>
              <a:t>signatures</a:t>
            </a:r>
            <a:r>
              <a:rPr lang="en-US" sz="1200" dirty="0" smtClean="0"/>
              <a:t> of </a:t>
            </a:r>
            <a:r>
              <a:rPr lang="en-US" sz="1200" dirty="0" err="1" smtClean="0"/>
              <a:t>CMEs</a:t>
            </a:r>
            <a:endParaRPr lang="en-US" sz="1200" dirty="0" smtClean="0"/>
          </a:p>
          <a:p>
            <a:r>
              <a:rPr lang="en-US" sz="1200" dirty="0" smtClean="0"/>
              <a:t>* </a:t>
            </a:r>
            <a:r>
              <a:rPr lang="en-US" sz="1200" dirty="0" err="1" smtClean="0"/>
              <a:t>CMEs</a:t>
            </a:r>
            <a:r>
              <a:rPr lang="en-US" sz="1200" dirty="0" smtClean="0"/>
              <a:t> can originate from active regions and/or from filament eruptions.  </a:t>
            </a:r>
          </a:p>
          <a:p>
            <a:r>
              <a:rPr lang="en-US" sz="1200" dirty="0" smtClean="0"/>
              <a:t>* Some </a:t>
            </a:r>
            <a:r>
              <a:rPr lang="en-US" sz="1200" dirty="0" err="1" smtClean="0"/>
              <a:t>CMEs</a:t>
            </a:r>
            <a:r>
              <a:rPr lang="en-US" sz="1200" dirty="0" smtClean="0"/>
              <a:t> are associated with flares.   </a:t>
            </a:r>
          </a:p>
          <a:p>
            <a:pPr>
              <a:buFontTx/>
              <a:buChar char="•"/>
            </a:pPr>
            <a:r>
              <a:rPr lang="en-US" sz="1200" dirty="0" smtClean="0"/>
              <a:t>EUV signatures include </a:t>
            </a:r>
            <a:r>
              <a:rPr lang="en-US" sz="1200" dirty="0" smtClean="0">
                <a:solidFill>
                  <a:srgbClr val="264DC3"/>
                </a:solidFill>
              </a:rPr>
              <a:t>post eruption arcades, rising loops, coronal dimming, </a:t>
            </a:r>
            <a:r>
              <a:rPr lang="en-US" sz="1200" dirty="0" smtClean="0"/>
              <a:t>and</a:t>
            </a:r>
            <a:r>
              <a:rPr lang="en-US" sz="1200" dirty="0" smtClean="0">
                <a:solidFill>
                  <a:srgbClr val="264DC3"/>
                </a:solidFill>
              </a:rPr>
              <a:t> prominence eruptions</a:t>
            </a:r>
            <a:r>
              <a:rPr lang="en-US" sz="1200" dirty="0" smtClean="0"/>
              <a:t> (click for example movies).</a:t>
            </a:r>
          </a:p>
          <a:p>
            <a:pPr>
              <a:buFontTx/>
              <a:buChar char="•"/>
            </a:pPr>
            <a:endParaRPr lang="en-US" sz="1050" dirty="0" smtClean="0"/>
          </a:p>
          <a:p>
            <a:r>
              <a:rPr lang="en-US" sz="1050" b="1" dirty="0" smtClean="0"/>
              <a:t>Important!  Always determine the source location of every CME you analyze.</a:t>
            </a:r>
          </a:p>
          <a:p>
            <a:r>
              <a:rPr lang="en-US" sz="1050" b="1" dirty="0" smtClean="0"/>
              <a:t>This can help you decide which coronagraph combinations to choose, and assess the accuracy of the CME parameters you obtain.</a:t>
            </a:r>
          </a:p>
          <a:p>
            <a:r>
              <a:rPr lang="en-US" sz="900" i="1" dirty="0" smtClean="0">
                <a:hlinkClick r:id="rId3"/>
              </a:rPr>
              <a:t>Sun Primer: Why NASA Scientists Observe the Sun in Different Wavelengths</a:t>
            </a:r>
            <a:endParaRPr lang="en-US" sz="900" i="1" dirty="0" smtClean="0"/>
          </a:p>
          <a:p>
            <a:endParaRPr lang="en-US" dirty="0" smtClean="0"/>
          </a:p>
          <a:p>
            <a:endParaRPr lang="en-US" dirty="0" smtClean="0"/>
          </a:p>
          <a:p>
            <a:pPr>
              <a:buNone/>
            </a:pPr>
            <a:r>
              <a:rPr lang="en-US" sz="1200" i="1" dirty="0" smtClean="0">
                <a:cs typeface="Times New Roman"/>
              </a:rPr>
              <a:t>EUV lower coronal signatures of </a:t>
            </a:r>
            <a:r>
              <a:rPr lang="en-US" sz="1200" i="1" dirty="0" err="1" smtClean="0">
                <a:cs typeface="Times New Roman"/>
              </a:rPr>
              <a:t>CMEs</a:t>
            </a:r>
            <a:r>
              <a:rPr lang="en-US" sz="1200" i="1" dirty="0" smtClean="0">
                <a:cs typeface="Times New Roman"/>
              </a:rPr>
              <a:t> movies</a:t>
            </a:r>
          </a:p>
          <a:p>
            <a:pPr>
              <a:buNone/>
            </a:pPr>
            <a:r>
              <a:rPr lang="en-US" sz="1200" dirty="0" smtClean="0">
                <a:cs typeface="Times New Roman"/>
              </a:rPr>
              <a:t>post eruption arcade</a:t>
            </a:r>
            <a:r>
              <a:rPr lang="en-US" sz="1200" dirty="0" smtClean="0">
                <a:cs typeface="Times New Roman"/>
                <a:hlinkClick r:id="rId4"/>
              </a:rPr>
              <a:t>http://cdaw.gsfc.nasa.gov/movie/make_javamovie.php?img1=sta_e195&amp;img2=sta_cor2&amp;stime=20130526_1500&amp;etime=20130527_0000</a:t>
            </a:r>
            <a:endParaRPr lang="en-US" sz="1200" dirty="0" smtClean="0">
              <a:cs typeface="Times New Roman"/>
            </a:endParaRPr>
          </a:p>
          <a:p>
            <a:pPr>
              <a:buNone/>
            </a:pPr>
            <a:r>
              <a:rPr lang="en-US" sz="1200" dirty="0" smtClean="0">
                <a:cs typeface="Times New Roman"/>
              </a:rPr>
              <a:t>prominence eruptions   </a:t>
            </a:r>
            <a:r>
              <a:rPr lang="en-US" sz="1200" dirty="0" smtClean="0">
                <a:cs typeface="Times New Roman"/>
                <a:hlinkClick r:id="rId5"/>
              </a:rPr>
              <a:t>http://go.nasa.gov/19Dni3v</a:t>
            </a:r>
            <a:endParaRPr lang="en-US" sz="1200" dirty="0" smtClean="0">
              <a:cs typeface="Times New Roman"/>
            </a:endParaRPr>
          </a:p>
          <a:p>
            <a:pPr>
              <a:buNone/>
            </a:pPr>
            <a:r>
              <a:rPr lang="en-US" sz="1200" dirty="0" smtClean="0">
                <a:cs typeface="Times New Roman"/>
                <a:hlinkClick r:id="rId6"/>
              </a:rPr>
              <a:t>http://cdaw.gsfc.nasa.gov/movie/make_javamovie.php?img1=lasc2rdf&amp;img2=sdo_a304&amp;stime=20130430_2200&amp;etime=20130501_0800</a:t>
            </a:r>
            <a:endParaRPr lang="en-US" sz="1200" dirty="0" smtClean="0">
              <a:cs typeface="Times New Roman"/>
            </a:endParaRPr>
          </a:p>
          <a:p>
            <a:pPr>
              <a:buNone/>
            </a:pPr>
            <a:r>
              <a:rPr lang="en-US" sz="1200" dirty="0" smtClean="0">
                <a:cs typeface="Times New Roman"/>
              </a:rPr>
              <a:t>filament eruptions      </a:t>
            </a:r>
            <a:r>
              <a:rPr lang="en-US" sz="1200" dirty="0" smtClean="0">
                <a:cs typeface="Times New Roman"/>
                <a:hlinkClick r:id="rId7"/>
              </a:rPr>
              <a:t>http://go.nasa.gov/12qcWDO</a:t>
            </a:r>
            <a:endParaRPr lang="en-US" sz="1200" dirty="0" smtClean="0">
              <a:cs typeface="Times New Roman"/>
            </a:endParaRPr>
          </a:p>
          <a:p>
            <a:pPr>
              <a:buNone/>
            </a:pPr>
            <a:r>
              <a:rPr lang="en-US" sz="1200" dirty="0" smtClean="0">
                <a:cs typeface="Times New Roman"/>
                <a:hlinkClick r:id="rId8"/>
              </a:rPr>
              <a:t>http://www.lmsal.com/hek/gallery/podimages/2013/06/01/pod_malanushenko_anna_2013-06-01T02:24:03.851/anny_AIA-304_20130531T113203-20130531T185203_120s_made_20130601T022253_720p.mpg</a:t>
            </a:r>
            <a:endParaRPr lang="en-US" sz="1200" dirty="0" smtClean="0">
              <a:cs typeface="Times New Roman"/>
            </a:endParaRPr>
          </a:p>
          <a:p>
            <a:pPr>
              <a:buNone/>
            </a:pPr>
            <a:r>
              <a:rPr lang="en-US" sz="1200" dirty="0" smtClean="0">
                <a:cs typeface="Times New Roman"/>
              </a:rPr>
              <a:t>coronal dimmings</a:t>
            </a:r>
            <a:r>
              <a:rPr lang="en-US" sz="1200" dirty="0" smtClean="0">
                <a:cs typeface="Times New Roman"/>
                <a:hlinkClick r:id="rId9"/>
              </a:rPr>
              <a:t>http://www.lmsal.com/hek/gallery/podimages/2013/06/01/pod_malanushenko_anna_2013-06-01T00:52:07.870/anny_AIA-211_20130531T094003-20130531T145203_120s_made_20130601T005102_720p.mpg</a:t>
            </a:r>
            <a:endParaRPr lang="en-US" sz="1200" dirty="0" smtClean="0">
              <a:cs typeface="Times New Roman"/>
            </a:endParaRPr>
          </a:p>
          <a:p>
            <a:pPr>
              <a:buNone/>
            </a:pPr>
            <a:r>
              <a:rPr lang="en-US" sz="1200" dirty="0" smtClean="0">
                <a:cs typeface="Times New Roman"/>
                <a:hlinkClick r:id="rId10"/>
              </a:rPr>
              <a:t>http://cdaw.gsfc.nasa.gov/movie/make_javamovie.php?img1=stb_cor2&amp;img2=stb_e195&amp;stime=20120527_0300&amp;etime=20120527_1600</a:t>
            </a:r>
            <a:endParaRPr lang="en-US" sz="1200" dirty="0" smtClean="0">
              <a:cs typeface="Times New Roman"/>
            </a:endParaRPr>
          </a:p>
          <a:p>
            <a:pPr>
              <a:buNone/>
            </a:pPr>
            <a:endParaRPr lang="en-US" sz="1200" dirty="0" smtClean="0">
              <a:cs typeface="Times New Roman"/>
            </a:endParaRPr>
          </a:p>
          <a:p>
            <a:pPr>
              <a:buNone/>
            </a:pPr>
            <a:endParaRPr lang="en-US" sz="1200" dirty="0" smtClean="0">
              <a:cs typeface="Times New Roman"/>
            </a:endParaRPr>
          </a:p>
          <a:p>
            <a:pPr>
              <a:buNone/>
            </a:pPr>
            <a:endParaRPr lang="en-US" sz="1200" dirty="0" smtClean="0">
              <a:cs typeface="Times New Roman"/>
            </a:endParaRPr>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Very important!   The main assumption</a:t>
            </a:r>
            <a:r>
              <a:rPr lang="en-US" baseline="0" dirty="0" smtClean="0"/>
              <a:t> of g</a:t>
            </a:r>
            <a:r>
              <a:rPr lang="en-US" dirty="0" smtClean="0"/>
              <a:t>eometric triangulation is that you are measuring the </a:t>
            </a:r>
            <a:r>
              <a:rPr lang="en-US" b="1" dirty="0" smtClean="0"/>
              <a:t>same feature</a:t>
            </a:r>
            <a:r>
              <a:rPr lang="en-US" dirty="0" smtClean="0"/>
              <a:t> (assumption) in two coronagraphs and using simple geometric relations to derive CME position and speed</a:t>
            </a:r>
            <a:r>
              <a:rPr lang="en-US" baseline="0" dirty="0" smtClean="0"/>
              <a:t>.   But remember </a:t>
            </a:r>
            <a:r>
              <a:rPr lang="en-US" dirty="0" smtClean="0"/>
              <a:t>observations are integrated line-of sight information through a 3D structure – projection effects, and scattering amplitudes impact the feature being measured!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CME analysis Procedure</a:t>
            </a:r>
          </a:p>
          <a:p>
            <a:pPr algn="just"/>
            <a:r>
              <a:rPr lang="en-US" sz="1200" dirty="0" smtClean="0"/>
              <a:t>* Identify the CME and the </a:t>
            </a:r>
            <a:r>
              <a:rPr lang="en-US" sz="1200" dirty="0" smtClean="0">
                <a:solidFill>
                  <a:srgbClr val="264DC3"/>
                </a:solidFill>
              </a:rPr>
              <a:t>start time</a:t>
            </a:r>
            <a:r>
              <a:rPr lang="en-US" sz="1200" dirty="0" smtClean="0"/>
              <a:t>.  (The CME start time is the time it is first observed by any of the four coronagraphs)</a:t>
            </a:r>
          </a:p>
          <a:p>
            <a:pPr algn="just"/>
            <a:r>
              <a:rPr lang="en-US" sz="1200" dirty="0" smtClean="0"/>
              <a:t>* Observe all available coronagraph images in motion.  Look for the </a:t>
            </a:r>
            <a:r>
              <a:rPr lang="en-US" sz="1200" dirty="0" smtClean="0">
                <a:solidFill>
                  <a:srgbClr val="264DC3"/>
                </a:solidFill>
              </a:rPr>
              <a:t>same</a:t>
            </a:r>
            <a:r>
              <a:rPr lang="en-US" sz="1200" dirty="0" smtClean="0"/>
              <a:t> CME leading edge </a:t>
            </a:r>
            <a:r>
              <a:rPr lang="en-US" sz="1200" dirty="0" smtClean="0">
                <a:solidFill>
                  <a:srgbClr val="264DC3"/>
                </a:solidFill>
              </a:rPr>
              <a:t>feature</a:t>
            </a:r>
            <a:r>
              <a:rPr lang="en-US" sz="1200" dirty="0" smtClean="0"/>
              <a:t> in various spacecraft.</a:t>
            </a:r>
          </a:p>
          <a:p>
            <a:pPr algn="just"/>
            <a:r>
              <a:rPr lang="en-US" sz="1200" dirty="0" smtClean="0"/>
              <a:t>* Look at EUV images in motion near the CME start time and identify the </a:t>
            </a:r>
            <a:r>
              <a:rPr lang="en-US" sz="1200" dirty="0" smtClean="0">
                <a:solidFill>
                  <a:srgbClr val="264DC3"/>
                </a:solidFill>
              </a:rPr>
              <a:t>source location </a:t>
            </a:r>
            <a:r>
              <a:rPr lang="en-US" sz="1200" dirty="0" smtClean="0"/>
              <a:t>and any </a:t>
            </a:r>
            <a:r>
              <a:rPr lang="en-US" sz="1200" dirty="0" smtClean="0">
                <a:solidFill>
                  <a:srgbClr val="264DC3"/>
                </a:solidFill>
              </a:rPr>
              <a:t>lower coronal signatures </a:t>
            </a:r>
            <a:r>
              <a:rPr lang="en-US" sz="1200" dirty="0" smtClean="0"/>
              <a:t>(post eruption arcade, dimming, rising loops, filament eruption).</a:t>
            </a:r>
          </a:p>
          <a:p>
            <a:pPr algn="just"/>
            <a:r>
              <a:rPr lang="en-US" sz="1200" dirty="0" smtClean="0"/>
              <a:t>Go to </a:t>
            </a:r>
            <a:r>
              <a:rPr lang="en-US" sz="1200" dirty="0" err="1" smtClean="0"/>
              <a:t>StereoCAT</a:t>
            </a:r>
            <a:r>
              <a:rPr lang="en-US" sz="1200" dirty="0" smtClean="0"/>
              <a:t>: </a:t>
            </a:r>
            <a:r>
              <a:rPr lang="en-US" sz="1200" dirty="0" smtClean="0">
                <a:hlinkClick r:id="rId3"/>
              </a:rPr>
              <a:t>http://ccmc.gsfc.nasa.gov/analysis/stereo/</a:t>
            </a:r>
            <a:endParaRPr lang="en-US" sz="1200" dirty="0" smtClean="0"/>
          </a:p>
          <a:p>
            <a:pPr algn="just"/>
            <a:r>
              <a:rPr lang="en-US" sz="1200" dirty="0" smtClean="0"/>
              <a:t>* Select </a:t>
            </a:r>
            <a:r>
              <a:rPr lang="en-US" sz="1200" dirty="0" smtClean="0">
                <a:solidFill>
                  <a:srgbClr val="264DC3"/>
                </a:solidFill>
              </a:rPr>
              <a:t>two overlapping times </a:t>
            </a:r>
            <a:r>
              <a:rPr lang="en-US" sz="1200" dirty="0" smtClean="0"/>
              <a:t>for each </a:t>
            </a:r>
            <a:r>
              <a:rPr lang="en-US" sz="1200" dirty="0" smtClean="0">
                <a:solidFill>
                  <a:srgbClr val="264DC3"/>
                </a:solidFill>
              </a:rPr>
              <a:t>spacecraft pair </a:t>
            </a:r>
            <a:r>
              <a:rPr lang="en-US" sz="1200" dirty="0" smtClean="0"/>
              <a:t>available. Times should be around 45-75 minutes apart, and try to choose times just before the CME leading edge has left the field of view.  It is useful to refer back to the CME movies while selecting images.</a:t>
            </a:r>
          </a:p>
          <a:p>
            <a:pPr algn="just"/>
            <a:r>
              <a:rPr lang="en-US" sz="1200" dirty="0" smtClean="0"/>
              <a:t>* Perform plane of sky measurements CME leading edge and obtain triangulation results if appropriate.  Determine final </a:t>
            </a:r>
            <a:r>
              <a:rPr lang="en-US" sz="1200" dirty="0" smtClean="0">
                <a:solidFill>
                  <a:srgbClr val="264DC3"/>
                </a:solidFill>
              </a:rPr>
              <a:t>CME parameters </a:t>
            </a:r>
            <a:r>
              <a:rPr lang="en-US" sz="1200" dirty="0" smtClean="0"/>
              <a:t>(radial speed, half width, longitude, latitude, and time at 21.5 </a:t>
            </a:r>
            <a:r>
              <a:rPr lang="en-US" sz="1200" dirty="0" err="1" smtClean="0"/>
              <a:t>Rs</a:t>
            </a:r>
            <a:r>
              <a:rPr lang="en-US" sz="1200" dirty="0" smtClean="0"/>
              <a:t> (solar radii)).</a:t>
            </a:r>
          </a:p>
          <a:p>
            <a:endParaRPr lang="en-US" sz="1200" dirty="0" smtClean="0"/>
          </a:p>
          <a:p>
            <a:endParaRPr lang="en-US" sz="120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400" b="1" dirty="0" smtClean="0"/>
              <a:t>CME analysis tips/notes</a:t>
            </a:r>
          </a:p>
          <a:p>
            <a:pPr algn="just"/>
            <a:r>
              <a:rPr lang="en-US" sz="1200" dirty="0" smtClean="0"/>
              <a:t>* Make sure you are measuring the </a:t>
            </a:r>
            <a:r>
              <a:rPr lang="en-US" sz="1200" dirty="0" smtClean="0">
                <a:solidFill>
                  <a:srgbClr val="264DC3"/>
                </a:solidFill>
              </a:rPr>
              <a:t>same feature </a:t>
            </a:r>
            <a:r>
              <a:rPr lang="en-US" sz="1200" dirty="0" smtClean="0"/>
              <a:t>in each spacecraft.</a:t>
            </a:r>
          </a:p>
          <a:p>
            <a:pPr algn="just"/>
            <a:r>
              <a:rPr lang="en-US" sz="1200" dirty="0" smtClean="0"/>
              <a:t>* If you cannot see the leading edge of the CME in image (</a:t>
            </a:r>
            <a:r>
              <a:rPr lang="en-US" sz="1200" dirty="0" smtClean="0">
                <a:solidFill>
                  <a:srgbClr val="264DC3"/>
                </a:solidFill>
              </a:rPr>
              <a:t>halo</a:t>
            </a:r>
            <a:r>
              <a:rPr lang="en-US" sz="1200" dirty="0" smtClean="0"/>
              <a:t>), then it is </a:t>
            </a:r>
            <a:r>
              <a:rPr lang="en-US" sz="1200" dirty="0" smtClean="0">
                <a:solidFill>
                  <a:srgbClr val="264DC3"/>
                </a:solidFill>
              </a:rPr>
              <a:t>not appropriate </a:t>
            </a:r>
            <a:r>
              <a:rPr lang="en-US" sz="1200" dirty="0" smtClean="0"/>
              <a:t>to use the triangulation method.  In this case, estimate the plane of sky speed.  It may be cautiously used for an asymmetric halo.</a:t>
            </a:r>
          </a:p>
          <a:p>
            <a:pPr algn="just"/>
            <a:r>
              <a:rPr lang="en-US" sz="1200" dirty="0" smtClean="0"/>
              <a:t>* Don’t forget to determine the </a:t>
            </a:r>
            <a:r>
              <a:rPr lang="en-US" sz="1200" dirty="0" smtClean="0">
                <a:solidFill>
                  <a:srgbClr val="264DC3"/>
                </a:solidFill>
              </a:rPr>
              <a:t>source location </a:t>
            </a:r>
            <a:r>
              <a:rPr lang="en-US" sz="1200" dirty="0" smtClean="0"/>
              <a:t>and </a:t>
            </a:r>
            <a:r>
              <a:rPr lang="en-US" sz="1200" dirty="0" smtClean="0">
                <a:solidFill>
                  <a:srgbClr val="264DC3"/>
                </a:solidFill>
              </a:rPr>
              <a:t>signatures</a:t>
            </a:r>
            <a:r>
              <a:rPr lang="en-US" sz="1200" dirty="0" smtClean="0"/>
              <a:t>.  Use these to assess the accuracy of your results (which spacecraft pairs will give the best results), or to derive the radial velocity from the plane of sky speed.</a:t>
            </a:r>
          </a:p>
          <a:p>
            <a:pPr algn="just"/>
            <a:r>
              <a:rPr lang="en-US" sz="1200" dirty="0" smtClean="0"/>
              <a:t>* Measure each CME </a:t>
            </a:r>
            <a:r>
              <a:rPr lang="en-US" sz="1200" dirty="0" smtClean="0">
                <a:solidFill>
                  <a:srgbClr val="264DC3"/>
                </a:solidFill>
              </a:rPr>
              <a:t>about 10 times </a:t>
            </a:r>
            <a:r>
              <a:rPr lang="en-US" sz="1200" dirty="0" smtClean="0"/>
              <a:t>with various time and spacecraft pairs to get a feel for the parameters and the measurement error. </a:t>
            </a:r>
          </a:p>
          <a:p>
            <a:pPr algn="just"/>
            <a:r>
              <a:rPr lang="en-US" sz="1200" dirty="0" smtClean="0"/>
              <a:t>* The two selected times should be around </a:t>
            </a:r>
            <a:r>
              <a:rPr lang="en-US" sz="1200" dirty="0" smtClean="0">
                <a:solidFill>
                  <a:srgbClr val="264DC3"/>
                </a:solidFill>
              </a:rPr>
              <a:t>45-75 minutes apart </a:t>
            </a:r>
            <a:r>
              <a:rPr lang="en-US" sz="1200" dirty="0" smtClean="0"/>
              <a:t>for each spacecraft.  </a:t>
            </a:r>
          </a:p>
          <a:p>
            <a:pPr algn="just"/>
            <a:r>
              <a:rPr lang="en-US" sz="1200" dirty="0" smtClean="0"/>
              <a:t>* The time between each spacecraft pair should be less than </a:t>
            </a:r>
            <a:r>
              <a:rPr lang="en-US" sz="1200" dirty="0" smtClean="0">
                <a:solidFill>
                  <a:srgbClr val="264DC3"/>
                </a:solidFill>
              </a:rPr>
              <a:t>10 minutes</a:t>
            </a:r>
            <a:r>
              <a:rPr lang="en-US" sz="1200" dirty="0" smtClean="0"/>
              <a:t>.</a:t>
            </a:r>
          </a:p>
          <a:p>
            <a:pPr algn="just"/>
            <a:r>
              <a:rPr lang="en-US" sz="1200" dirty="0" smtClean="0"/>
              <a:t>* Try to choose times just before the CME leading edge has left the field of view. </a:t>
            </a:r>
          </a:p>
          <a:p>
            <a:pPr algn="just">
              <a:buFontTx/>
              <a:buChar char="•"/>
            </a:pPr>
            <a:r>
              <a:rPr lang="en-US" sz="1200" dirty="0" smtClean="0"/>
              <a:t>Bear in mind that plane of sky speeds are always lower than the derived radial velocity.</a:t>
            </a:r>
          </a:p>
          <a:p>
            <a:pPr algn="just">
              <a:buFontTx/>
              <a:buChar char="•"/>
            </a:pPr>
            <a:endParaRPr lang="en-US" sz="1200" dirty="0" smtClean="0"/>
          </a:p>
          <a:p>
            <a:pPr>
              <a:buNone/>
            </a:pPr>
            <a:r>
              <a:rPr lang="en-US" sz="1200" i="1" dirty="0" smtClean="0"/>
              <a:t>Resources &amp; </a:t>
            </a:r>
            <a:r>
              <a:rPr lang="en-US" sz="1200" i="1" dirty="0" err="1" smtClean="0"/>
              <a:t>iSWA</a:t>
            </a:r>
            <a:r>
              <a:rPr lang="en-US" sz="1200" i="1" dirty="0" smtClean="0"/>
              <a:t> layouts</a:t>
            </a:r>
          </a:p>
          <a:p>
            <a:pPr>
              <a:buNone/>
            </a:pPr>
            <a:r>
              <a:rPr lang="en-US" sz="1200" i="1" dirty="0" smtClean="0"/>
              <a:t>* CME analysis tool: </a:t>
            </a:r>
            <a:r>
              <a:rPr lang="en-US" sz="1200" i="1" dirty="0" smtClean="0">
                <a:hlinkClick r:id="rId3"/>
              </a:rPr>
              <a:t>http://ccmc.gsfc.nasa.gov/analysis/stereo/</a:t>
            </a:r>
            <a:endParaRPr lang="en-US" sz="1200" i="1" dirty="0" smtClean="0"/>
          </a:p>
          <a:p>
            <a:pPr>
              <a:buNone/>
            </a:pPr>
            <a:r>
              <a:rPr lang="en-US" sz="1200" i="1" dirty="0" smtClean="0"/>
              <a:t>* 40 Frame coronagraph and EUV movies </a:t>
            </a:r>
            <a:r>
              <a:rPr lang="en-US" sz="1200" i="1" dirty="0" smtClean="0">
                <a:hlinkClick r:id="rId4"/>
              </a:rPr>
              <a:t>http://go.nasa.gov/16bTvzK</a:t>
            </a:r>
            <a:endParaRPr lang="en-US" sz="1200" i="1" dirty="0" smtClean="0"/>
          </a:p>
          <a:p>
            <a:pPr>
              <a:buNone/>
            </a:pPr>
            <a:r>
              <a:rPr lang="en-US" sz="1200" i="1" dirty="0" smtClean="0"/>
              <a:t>* Where is STEREO? </a:t>
            </a:r>
            <a:r>
              <a:rPr lang="en-US" sz="1200" i="1" dirty="0" smtClean="0">
                <a:hlinkClick r:id="rId5"/>
              </a:rPr>
              <a:t>http://stereo-ssc.nascom.nasa.gov/where.shtml</a:t>
            </a:r>
            <a:endParaRPr lang="en-US" sz="1200" i="1" dirty="0" smtClean="0"/>
          </a:p>
          <a:p>
            <a:pPr>
              <a:buNone/>
            </a:pPr>
            <a:r>
              <a:rPr lang="en-US" sz="1200" i="1" dirty="0" smtClean="0"/>
              <a:t>and </a:t>
            </a:r>
            <a:r>
              <a:rPr lang="en-US" sz="1200" i="1" dirty="0" smtClean="0">
                <a:hlinkClick r:id="rId6"/>
              </a:rPr>
              <a:t>http://stereo-ssc.nascom.nasa.gov/cgi-bin/make_where_gif</a:t>
            </a:r>
            <a:endParaRPr lang="en-US" sz="1200" i="1" dirty="0" smtClean="0"/>
          </a:p>
          <a:p>
            <a:pPr>
              <a:buNone/>
            </a:pPr>
            <a:r>
              <a:rPr lang="en-US" sz="1200" i="1" dirty="0" smtClean="0"/>
              <a:t>* Solar Images with grid overlays </a:t>
            </a:r>
            <a:r>
              <a:rPr lang="en-US" sz="1200" i="1" dirty="0" smtClean="0">
                <a:hlinkClick r:id="rId7"/>
              </a:rPr>
              <a:t>http://www.solarmonitor.org/</a:t>
            </a:r>
            <a:endParaRPr lang="en-US" sz="1200" i="1"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lgn="just">
              <a:buFontTx/>
              <a:buChar char="•"/>
            </a:pPr>
            <a:endParaRPr lang="en-US" sz="120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Example</a:t>
            </a:r>
            <a:r>
              <a:rPr lang="en-US" baseline="0" dirty="0" smtClean="0"/>
              <a:t> of a two-</a:t>
            </a:r>
            <a:r>
              <a:rPr lang="en-US" baseline="0" dirty="0" err="1" smtClean="0"/>
              <a:t>timepoint</a:t>
            </a:r>
            <a:r>
              <a:rPr lang="en-US" baseline="0" dirty="0" smtClean="0"/>
              <a:t> measurement using </a:t>
            </a:r>
            <a:r>
              <a:rPr lang="en-US" baseline="0" dirty="0" err="1" smtClean="0"/>
              <a:t>StereoCAT</a:t>
            </a:r>
            <a:r>
              <a:rPr lang="en-US" baseline="0" dirty="0" smtClean="0"/>
              <a:t> for the CME starting at </a:t>
            </a:r>
            <a:r>
              <a:rPr lang="en-US" dirty="0" smtClean="0">
                <a:latin typeface="Andale Mono"/>
                <a:cs typeface="Andale Mono"/>
              </a:rPr>
              <a:t>2013-08-27T01:25Z</a:t>
            </a:r>
          </a:p>
          <a:p>
            <a:endParaRPr lang="en-US" dirty="0" smtClean="0"/>
          </a:p>
          <a:p>
            <a:r>
              <a:rPr lang="en-US" dirty="0" smtClean="0"/>
              <a:t>The</a:t>
            </a:r>
            <a:r>
              <a:rPr lang="en-US" baseline="0" dirty="0" smtClean="0"/>
              <a:t> leading edge of the CME is measured at two different matching times in COR2A and B.  Link to view measurement in </a:t>
            </a:r>
            <a:r>
              <a:rPr lang="en-US" baseline="0" dirty="0" err="1" smtClean="0"/>
              <a:t>StereoCAT</a:t>
            </a:r>
            <a:r>
              <a:rPr lang="en-US" baseline="0" dirty="0" smtClean="0"/>
              <a:t>:</a:t>
            </a:r>
          </a:p>
          <a:p>
            <a:r>
              <a:rPr lang="en-US" baseline="0" dirty="0" smtClean="0"/>
              <a:t>http://</a:t>
            </a:r>
            <a:r>
              <a:rPr lang="en-US" baseline="0" dirty="0" err="1" smtClean="0"/>
              <a:t>ccmc.gsfc.nasa.gov/analysis/stereo/?s</a:t>
            </a:r>
            <a:r>
              <a:rPr lang="en-US" baseline="0" dirty="0" smtClean="0"/>
              <a:t>=</a:t>
            </a:r>
            <a:r>
              <a:rPr lang="en-US" baseline="0" dirty="0" err="1" smtClean="0"/>
              <a:t>iswa.ccmc.gsfc.nasa.gov&amp;v</a:t>
            </a:r>
            <a:r>
              <a:rPr lang="en-US" baseline="0" dirty="0" smtClean="0"/>
              <a:t>=3&amp;c=_0_0_0_0_--_t__t_OFgzJ5c_OFhEJN2_0_0_0_-6F6_0_0_0_6F6_0_0_0_6F6__5_t__t_OFgzJ5c_OFhEJN2_0_0_0_-6F6_0_0_0_6F6_0_0_0_6F6__5_V0_V0_88xO_w2_88xO_1SO_88xO_MC_V0_V0_9ny2_w2_9ny2_1SO_9ny2_MC_V0_V0_7MI4_yN_7MI4_1gQ_7MI4_Qa_V0_V0_94FJ_yN_94FJ_1gQ_94FJ_Qa_t__1___</a:t>
            </a:r>
          </a:p>
          <a:p>
            <a:endParaRPr lang="en-US" baseline="0" dirty="0" smtClean="0"/>
          </a:p>
          <a:p>
            <a:r>
              <a:rPr lang="en-US" baseline="0" dirty="0" smtClean="0"/>
              <a:t>Context movies of this event:</a:t>
            </a:r>
          </a:p>
          <a:p>
            <a:r>
              <a:rPr lang="en-US" baseline="0" dirty="0" smtClean="0"/>
              <a:t>http://cdaw.gsfc.nasa.gov/movie/make_javamovie.php?img1=sdo_a304&amp;img2=sdo_a193&amp;stime=20130826_2300&amp;etime=20130827_0500</a:t>
            </a:r>
          </a:p>
          <a:p>
            <a:r>
              <a:rPr lang="en-US" baseline="0" dirty="0" smtClean="0"/>
              <a:t>http://cdaw.gsfc.nasa.gov/movie/make_javamovie.php?img1=stb_e195&amp;img2=sta_e195&amp;stime=20130826_2300&amp;etime=20130827_0500</a:t>
            </a:r>
          </a:p>
          <a:p>
            <a:r>
              <a:rPr lang="en-US" baseline="0" dirty="0" smtClean="0"/>
              <a:t>http://cdaw.gsfc.nasa.gov/movie/make_javamovie.php?img1=stb_cor2&amp;img2=sta_cor2&amp;stime=20130827_0100&amp;etime=20130827_1000</a:t>
            </a:r>
          </a:p>
          <a:p>
            <a:r>
              <a:rPr lang="en-US" baseline="0" dirty="0" smtClean="0"/>
              <a:t>http://cdaw.gsfc.nasa.gov/movie/make_javamovie.php?img1=lasc2rdf&amp;img2=lasc3rdf&amp;stime=20130827_0100&amp;etime=20130827_1100</a:t>
            </a:r>
          </a:p>
          <a:p>
            <a:endParaRPr lang="en-US" baseline="0" dirty="0" smtClean="0"/>
          </a:p>
          <a:p>
            <a:r>
              <a:rPr lang="en-US" baseline="0" dirty="0" smtClean="0"/>
              <a:t>EUV signatures: Rising loops can be seen near the AR in the NE and off of NE limb in SDO.  In EUVIA and B rising loops and opening in the lower corona can be seen in the NW.</a:t>
            </a:r>
          </a:p>
        </p:txBody>
      </p:sp>
      <p:sp>
        <p:nvSpPr>
          <p:cNvPr id="4" name="Slide Number Placeholder 3"/>
          <p:cNvSpPr>
            <a:spLocks noGrp="1"/>
          </p:cNvSpPr>
          <p:nvPr>
            <p:ph type="sldNum" sz="quarter" idx="10"/>
          </p:nvPr>
        </p:nvSpPr>
        <p:spPr/>
        <p:txBody>
          <a:bodyPr/>
          <a:lstStyle/>
          <a:p>
            <a:fld id="{C21901B3-DB75-FB48-AB98-2EF5B0396CD9}"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determine the source region coordinates using a grid overlay from </a:t>
            </a:r>
            <a:r>
              <a:rPr lang="en-US" dirty="0" smtClean="0">
                <a:hlinkClick r:id="rId3"/>
              </a:rPr>
              <a:t>solarmonitor.org</a:t>
            </a:r>
            <a:r>
              <a:rPr lang="en-US" dirty="0" smtClean="0"/>
              <a:t> or the magnetic connectivity cygnet in </a:t>
            </a:r>
            <a:r>
              <a:rPr lang="en-US" dirty="0" err="1" smtClean="0"/>
              <a:t>iSWA</a:t>
            </a:r>
            <a:r>
              <a:rPr lang="en-US" dirty="0" smtClean="0"/>
              <a:t>.   (Each grid cell is 10 degrees).</a:t>
            </a:r>
          </a:p>
          <a:p>
            <a:endParaRPr lang="en-US" dirty="0" smtClean="0"/>
          </a:p>
          <a:p>
            <a:r>
              <a:rPr lang="en-US" dirty="0" smtClean="0"/>
              <a:t>Remember that east is to the left!  </a:t>
            </a:r>
          </a:p>
          <a:p>
            <a:endParaRPr lang="en-US" dirty="0" smtClean="0"/>
          </a:p>
          <a:p>
            <a:r>
              <a:rPr lang="en-US" dirty="0" smtClean="0"/>
              <a:t>In the example of the 2013-08-27 CME the</a:t>
            </a:r>
            <a:r>
              <a:rPr lang="en-US" baseline="0" dirty="0" smtClean="0"/>
              <a:t> source region is N20E80.</a:t>
            </a: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Single spacecraft mode</a:t>
            </a:r>
          </a:p>
          <a:p>
            <a:pPr algn="just"/>
            <a:r>
              <a:rPr lang="en-US" sz="1200" dirty="0" smtClean="0"/>
              <a:t>* If data from only one spacecraft is available, first measure the </a:t>
            </a:r>
            <a:r>
              <a:rPr lang="en-US" sz="1200" dirty="0" smtClean="0">
                <a:solidFill>
                  <a:srgbClr val="264DC3"/>
                </a:solidFill>
              </a:rPr>
              <a:t>plane of sky speed</a:t>
            </a:r>
          </a:p>
          <a:p>
            <a:pPr algn="just"/>
            <a:r>
              <a:rPr lang="en-US" sz="1200" dirty="0" smtClean="0"/>
              <a:t>* Use the CME </a:t>
            </a:r>
            <a:r>
              <a:rPr lang="en-US" sz="1200" dirty="0" smtClean="0">
                <a:solidFill>
                  <a:srgbClr val="264DC3"/>
                </a:solidFill>
              </a:rPr>
              <a:t>source location, signatures </a:t>
            </a:r>
            <a:r>
              <a:rPr lang="en-US" sz="1200" dirty="0" smtClean="0"/>
              <a:t>and qualitative information from other coronagraphs to determine the CME longitude</a:t>
            </a:r>
          </a:p>
          <a:p>
            <a:pPr algn="just"/>
            <a:r>
              <a:rPr lang="en-US" sz="1200" dirty="0" smtClean="0"/>
              <a:t>*  Using this longitude, determine the </a:t>
            </a:r>
            <a:r>
              <a:rPr lang="en-US" sz="1200" dirty="0" smtClean="0">
                <a:solidFill>
                  <a:srgbClr val="264DC3"/>
                </a:solidFill>
              </a:rPr>
              <a:t>angle the CME makes with the plane of sky </a:t>
            </a:r>
            <a:r>
              <a:rPr lang="en-US" sz="1200" dirty="0" smtClean="0"/>
              <a:t>(positive towards observer).</a:t>
            </a:r>
          </a:p>
          <a:p>
            <a:pPr algn="just"/>
            <a:r>
              <a:rPr lang="en-US" sz="1200" dirty="0" smtClean="0"/>
              <a:t>*  If this angle is &lt; 30 deg enter it at the bottom of the measurement screen, which does a simple </a:t>
            </a:r>
            <a:r>
              <a:rPr lang="en-US" sz="1200" dirty="0" err="1" smtClean="0"/>
              <a:t>cos(theta</a:t>
            </a:r>
            <a:r>
              <a:rPr lang="en-US" sz="1200" dirty="0" smtClean="0"/>
              <a:t>) approximation.   </a:t>
            </a:r>
          </a:p>
          <a:p>
            <a:pPr algn="just"/>
            <a:r>
              <a:rPr lang="en-US" sz="1200" dirty="0" smtClean="0"/>
              <a:t>*   If the angle compared to the plane of sky is larger, or the CME is very wide, use this graph to determine the approximate 3D speed:</a:t>
            </a:r>
          </a:p>
          <a:p>
            <a:pPr algn="just"/>
            <a:endParaRPr lang="en-US" sz="1200" dirty="0" smtClean="0"/>
          </a:p>
          <a:p>
            <a:pPr algn="just"/>
            <a:endParaRPr lang="en-US" sz="1200" dirty="0" smtClean="0"/>
          </a:p>
          <a:p>
            <a:pPr algn="just"/>
            <a:endParaRPr lang="en-US" sz="120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solidFill>
                  <a:srgbClr val="264DC3"/>
                </a:solidFill>
                <a:latin typeface="+mn-lt"/>
                <a:ea typeface="+mn-ea"/>
                <a:cs typeface="+mn-cs"/>
              </a:rPr>
              <a:t>Coronal</a:t>
            </a:r>
            <a:r>
              <a:rPr lang="en-US" sz="1200" dirty="0" smtClean="0"/>
              <a:t> </a:t>
            </a:r>
            <a:r>
              <a:rPr lang="en-US" sz="1400" b="1" dirty="0" smtClean="0">
                <a:solidFill>
                  <a:srgbClr val="264DC3"/>
                </a:solidFill>
                <a:latin typeface="+mn-lt"/>
                <a:ea typeface="+mn-ea"/>
                <a:cs typeface="+mn-cs"/>
              </a:rPr>
              <a:t>Mass</a:t>
            </a:r>
            <a:r>
              <a:rPr lang="en-US" sz="1200" dirty="0" smtClean="0"/>
              <a:t> </a:t>
            </a:r>
            <a:r>
              <a:rPr lang="en-US" sz="1400" b="1" dirty="0" smtClean="0">
                <a:solidFill>
                  <a:srgbClr val="264DC3"/>
                </a:solidFill>
                <a:latin typeface="+mn-lt"/>
                <a:ea typeface="+mn-ea"/>
                <a:cs typeface="+mn-cs"/>
              </a:rPr>
              <a:t>Ejections</a:t>
            </a:r>
            <a:r>
              <a:rPr lang="en-US" sz="1200" dirty="0" smtClean="0"/>
              <a:t> are important drivers of space weather activity.  </a:t>
            </a:r>
            <a:br>
              <a:rPr lang="en-US" sz="1200" dirty="0" smtClean="0"/>
            </a:br>
            <a:r>
              <a:rPr lang="en-US" sz="1200" dirty="0" smtClean="0"/>
              <a:t>Their shocks can accelerate particles (</a:t>
            </a:r>
            <a:r>
              <a:rPr lang="en-US" sz="1200" dirty="0" err="1" smtClean="0"/>
              <a:t>SEPs</a:t>
            </a:r>
            <a:r>
              <a:rPr lang="en-US" sz="1200" dirty="0" smtClean="0"/>
              <a:t>). </a:t>
            </a:r>
            <a:br>
              <a:rPr lang="en-US" sz="1200" dirty="0" smtClean="0"/>
            </a:br>
            <a:r>
              <a:rPr lang="en-US" sz="1200" dirty="0" smtClean="0"/>
              <a:t>Earth directed </a:t>
            </a:r>
            <a:r>
              <a:rPr lang="en-US" sz="1200" dirty="0" err="1" smtClean="0"/>
              <a:t>CMEs</a:t>
            </a:r>
            <a:r>
              <a:rPr lang="en-US" sz="1200" dirty="0" smtClean="0"/>
              <a:t> (</a:t>
            </a:r>
            <a:r>
              <a:rPr lang="en-US" sz="1200" dirty="0" err="1" smtClean="0"/>
              <a:t>CMEs</a:t>
            </a:r>
            <a:r>
              <a:rPr lang="en-US" sz="1200" dirty="0" smtClean="0"/>
              <a:t> that propagate towards Earth’s location) produce the majority of geomagnetic storms.</a:t>
            </a:r>
          </a:p>
          <a:p>
            <a:endParaRPr lang="en-US" sz="1200" dirty="0" smtClean="0"/>
          </a:p>
          <a:p>
            <a:r>
              <a:rPr lang="en-US" sz="1400" b="1" dirty="0" smtClean="0">
                <a:solidFill>
                  <a:srgbClr val="264DC3"/>
                </a:solidFill>
              </a:rPr>
              <a:t>Purpose of this lesson:  </a:t>
            </a:r>
            <a:r>
              <a:rPr lang="en-US" sz="1200" dirty="0" smtClean="0"/>
              <a:t>Learn how to measure the kinematic properties of </a:t>
            </a:r>
            <a:r>
              <a:rPr lang="en-US" sz="1200" dirty="0" err="1" smtClean="0"/>
              <a:t>CMEs</a:t>
            </a:r>
            <a:r>
              <a:rPr lang="en-US" sz="1200" dirty="0" smtClean="0"/>
              <a:t> (CME parameters) and determine their qualitative features.</a:t>
            </a:r>
          </a:p>
          <a:p>
            <a:endParaRPr lang="en-US" sz="1200"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srgbClr val="264DC3"/>
                </a:solidFill>
              </a:rPr>
              <a:t>Motivation: </a:t>
            </a:r>
            <a:r>
              <a:rPr lang="en-US" sz="1200" dirty="0" smtClean="0"/>
              <a:t>CME parameters are used as initial conditions of CME propagation models.  These models are used to estimate the CME path and arrival time at  various locations.</a:t>
            </a:r>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Example</a:t>
            </a:r>
            <a:r>
              <a:rPr lang="en-US" baseline="0" dirty="0" smtClean="0"/>
              <a:t> of a two-</a:t>
            </a:r>
            <a:r>
              <a:rPr lang="en-US" baseline="0" dirty="0" err="1" smtClean="0"/>
              <a:t>timepoint</a:t>
            </a:r>
            <a:r>
              <a:rPr lang="en-US" baseline="0" dirty="0" smtClean="0"/>
              <a:t> single spacecraft measurement using </a:t>
            </a:r>
            <a:r>
              <a:rPr lang="en-US" baseline="0" dirty="0" err="1" smtClean="0"/>
              <a:t>StereoCATfor</a:t>
            </a:r>
            <a:r>
              <a:rPr lang="en-US" baseline="0" dirty="0" smtClean="0"/>
              <a:t> the CME starting at </a:t>
            </a:r>
            <a:r>
              <a:rPr lang="en-US" dirty="0" smtClean="0">
                <a:latin typeface="Andale Mono"/>
                <a:cs typeface="Andale Mono"/>
              </a:rPr>
              <a:t>2013-08-27T01:25Z.  After determining</a:t>
            </a:r>
            <a:r>
              <a:rPr lang="en-US" baseline="0" dirty="0" smtClean="0">
                <a:latin typeface="Andale Mono"/>
                <a:cs typeface="Andale Mono"/>
              </a:rPr>
              <a:t> he CME source location using EUV images, you can determine the angle from the plane of sky, in this case about 10 degrees.  If the angle is less than 30 degrees you can use the calculator a the bottom of the screen to enter your angle from the plane of sky.   This will give approximate 3D results using a cosine approximation.  See previous slide, and part of this lesson, for important caveats. </a:t>
            </a:r>
            <a:endParaRPr lang="en-US" dirty="0" smtClean="0">
              <a:latin typeface="Andale Mono"/>
              <a:cs typeface="Andale Mono"/>
            </a:endParaRP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Link to view measurement in </a:t>
            </a:r>
            <a:r>
              <a:rPr lang="en-US" baseline="0" dirty="0" err="1" smtClean="0"/>
              <a:t>StereoCAT</a:t>
            </a:r>
            <a:r>
              <a:rPr lang="en-US" baseline="0" dirty="0" smtClean="0"/>
              <a:t>:</a:t>
            </a:r>
            <a:endParaRPr lang="en-US" dirty="0" smtClean="0"/>
          </a:p>
          <a:p>
            <a:r>
              <a:rPr lang="en-US" dirty="0" smtClean="0"/>
              <a:t>http://</a:t>
            </a:r>
            <a:r>
              <a:rPr lang="en-US" dirty="0" err="1" smtClean="0"/>
              <a:t>ccmc.gsfc.nasa.gov/analysis/stereo/?s</a:t>
            </a:r>
            <a:r>
              <a:rPr lang="en-US" dirty="0" smtClean="0"/>
              <a:t>=</a:t>
            </a:r>
            <a:r>
              <a:rPr lang="en-US" dirty="0" err="1" smtClean="0"/>
              <a:t>iswa.ccmc.gsfc.nasa.gov&amp;v</a:t>
            </a:r>
            <a:r>
              <a:rPr lang="en-US" dirty="0" smtClean="0"/>
              <a:t>=3&amp;c=_0_0_0_0_--__t__OFgzJ5c_OFhEJN2_0_0_0_-6F6_0_0_0_6F6_0_0_0_6F6__5__t__OFgzJ5c_OFhEJN2_0_0_0_-6F6_0_0_0_6F6_0_0_0_6F6__5_VN_Tl_7uGY_2G5_7uGY_2kq_7uGY_1gI_VN_Tl_9lms_2G5_9lms_2kq_9lms_1gI_--_Ap_t__1___</a:t>
            </a: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Advanced Users: </a:t>
            </a:r>
            <a:r>
              <a:rPr lang="en-US" sz="1400" b="1" dirty="0" err="1" smtClean="0"/>
              <a:t>Frameseries</a:t>
            </a:r>
            <a:r>
              <a:rPr lang="en-US" sz="1400" b="1" dirty="0" smtClean="0"/>
              <a:t> mode</a:t>
            </a:r>
            <a:endParaRPr lang="en-US" dirty="0" smtClean="0"/>
          </a:p>
          <a:p>
            <a:pPr algn="just"/>
            <a:r>
              <a:rPr lang="en-US" sz="1200" dirty="0" smtClean="0"/>
              <a:t>* The same procedure and factors apply to </a:t>
            </a:r>
            <a:r>
              <a:rPr lang="en-US" sz="1200" dirty="0" err="1" smtClean="0">
                <a:solidFill>
                  <a:srgbClr val="264DC3"/>
                </a:solidFill>
              </a:rPr>
              <a:t>frameseries</a:t>
            </a:r>
            <a:r>
              <a:rPr lang="en-US" sz="1200" dirty="0" smtClean="0"/>
              <a:t> mode.  This mode allows you to measure multiple coronagraph images at once to create a </a:t>
            </a:r>
            <a:r>
              <a:rPr lang="en-US" sz="1200" dirty="0" smtClean="0">
                <a:solidFill>
                  <a:srgbClr val="264DC3"/>
                </a:solidFill>
              </a:rPr>
              <a:t>height-time plot</a:t>
            </a:r>
            <a:r>
              <a:rPr lang="en-US" sz="1200" dirty="0" smtClean="0"/>
              <a:t>, see the manual for usage details.</a:t>
            </a:r>
            <a:br>
              <a:rPr lang="en-US" sz="1200" dirty="0" smtClean="0"/>
            </a:br>
            <a:r>
              <a:rPr lang="en-US" sz="1200" dirty="0" smtClean="0"/>
              <a:t>* As usual, be careful about the spacecraft</a:t>
            </a:r>
            <a:r>
              <a:rPr lang="en-US" sz="1200" dirty="0" smtClean="0">
                <a:solidFill>
                  <a:srgbClr val="264DC3"/>
                </a:solidFill>
              </a:rPr>
              <a:t> pairs </a:t>
            </a:r>
            <a:r>
              <a:rPr lang="en-US" sz="1200" dirty="0" smtClean="0"/>
              <a:t>you use.   By looking at the different graphs, you can see what the plane of sky heights and triangulated heights are for each measurement.  This can help you determine when the triangulation is not accurate.</a:t>
            </a:r>
            <a:br>
              <a:rPr lang="en-US" sz="1200" dirty="0" smtClean="0"/>
            </a:br>
            <a:r>
              <a:rPr lang="en-US" sz="1200" dirty="0" smtClean="0"/>
              <a:t>* This mode offers a </a:t>
            </a:r>
            <a:r>
              <a:rPr lang="en-US" sz="1200" dirty="0" smtClean="0">
                <a:solidFill>
                  <a:srgbClr val="264DC3"/>
                </a:solidFill>
              </a:rPr>
              <a:t>linear fit</a:t>
            </a:r>
            <a:r>
              <a:rPr lang="en-US" sz="1200" dirty="0" smtClean="0"/>
              <a:t>, </a:t>
            </a:r>
            <a:r>
              <a:rPr lang="en-US" sz="1200" dirty="0" smtClean="0">
                <a:solidFill>
                  <a:srgbClr val="264DC3"/>
                </a:solidFill>
              </a:rPr>
              <a:t>quadratic fit</a:t>
            </a:r>
            <a:r>
              <a:rPr lang="en-US" sz="1200" dirty="0" smtClean="0"/>
              <a:t>, and an </a:t>
            </a:r>
            <a:r>
              <a:rPr lang="en-US" sz="1200" dirty="0" smtClean="0">
                <a:solidFill>
                  <a:srgbClr val="264DC3"/>
                </a:solidFill>
              </a:rPr>
              <a:t>average</a:t>
            </a:r>
            <a:r>
              <a:rPr lang="en-US" sz="1200" dirty="0" smtClean="0"/>
              <a:t> over all points.  All of these results are dependent on which points you measure and how long your time range is.  Be sure to carefully study </a:t>
            </a:r>
            <a:r>
              <a:rPr lang="en-US" sz="1200" dirty="0" smtClean="0">
                <a:solidFill>
                  <a:srgbClr val="264DC3"/>
                </a:solidFill>
              </a:rPr>
              <a:t>all information </a:t>
            </a:r>
            <a:r>
              <a:rPr lang="en-US" sz="1200" dirty="0" smtClean="0"/>
              <a:t>under “</a:t>
            </a:r>
            <a:r>
              <a:rPr lang="en-US" sz="1200" dirty="0" err="1" smtClean="0"/>
              <a:t>Frameseries</a:t>
            </a:r>
            <a:r>
              <a:rPr lang="en-US" sz="1200" dirty="0" smtClean="0"/>
              <a:t> Results”, and compare to your two-</a:t>
            </a:r>
            <a:r>
              <a:rPr lang="en-US" sz="1200" dirty="0" err="1" smtClean="0"/>
              <a:t>timepoint</a:t>
            </a:r>
            <a:r>
              <a:rPr lang="en-US" sz="1200" dirty="0" smtClean="0"/>
              <a:t> measurements.</a:t>
            </a:r>
          </a:p>
          <a:p>
            <a:pPr algn="just"/>
            <a:endParaRPr lang="en-US" sz="120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a:t>
            </a:r>
            <a:r>
              <a:rPr lang="en-US" baseline="0" dirty="0" smtClean="0"/>
              <a:t> of a </a:t>
            </a:r>
            <a:r>
              <a:rPr lang="en-US" baseline="0" dirty="0" err="1" smtClean="0"/>
              <a:t>frameseries</a:t>
            </a:r>
            <a:r>
              <a:rPr lang="en-US" baseline="0" dirty="0" smtClean="0"/>
              <a:t> measurement using </a:t>
            </a:r>
            <a:r>
              <a:rPr lang="en-US" baseline="0" dirty="0" err="1" smtClean="0"/>
              <a:t>StereoCAT</a:t>
            </a:r>
            <a:r>
              <a:rPr lang="en-US" baseline="0" dirty="0" smtClean="0"/>
              <a:t> for the CME starting at </a:t>
            </a:r>
            <a:r>
              <a:rPr lang="en-US" dirty="0" smtClean="0">
                <a:latin typeface="Andale Mono"/>
                <a:cs typeface="Andale Mono"/>
              </a:rPr>
              <a:t>2013-08-27T01:25Z.   In this mode you can</a:t>
            </a:r>
            <a:r>
              <a:rPr lang="en-US" baseline="0" dirty="0" smtClean="0">
                <a:latin typeface="Andale Mono"/>
                <a:cs typeface="Andale Mono"/>
              </a:rPr>
              <a:t> measure all available images between two time steps.   Images that are within the chosen matching tolerance (image choice screen) will be triangulated and will show up in the 3D graph, and triangulation results table.  The table shows mean values for each spacecraft, and then combines as many pairs of spacecraft as are possible and shows linear and quadratic fits.  Carefully inspect this data, as it is very rare for all three spacecraft to be appropriate for pairing a given CME given projection effects.   You can disable data points from the graph by clicking on them.  Check your results against two-</a:t>
            </a:r>
            <a:r>
              <a:rPr lang="en-US" baseline="0" dirty="0" err="1" smtClean="0">
                <a:latin typeface="Andale Mono"/>
                <a:cs typeface="Andale Mono"/>
              </a:rPr>
              <a:t>timepoint</a:t>
            </a:r>
            <a:r>
              <a:rPr lang="en-US" baseline="0" dirty="0" smtClean="0">
                <a:latin typeface="Andale Mono"/>
                <a:cs typeface="Andale Mono"/>
              </a:rPr>
              <a:t> measurements to make sure you are correctly using this </a:t>
            </a:r>
            <a:r>
              <a:rPr lang="en-US" baseline="0" dirty="0" err="1" smtClean="0">
                <a:latin typeface="Andale Mono"/>
                <a:cs typeface="Andale Mono"/>
              </a:rPr>
              <a:t>frameseries</a:t>
            </a:r>
            <a:r>
              <a:rPr lang="en-US" baseline="0" dirty="0" smtClean="0">
                <a:latin typeface="Andale Mono"/>
                <a:cs typeface="Andale Mono"/>
              </a:rPr>
              <a:t> mode.</a:t>
            </a:r>
            <a:endParaRPr lang="en-US" dirty="0" smtClean="0">
              <a:latin typeface="Andale Mono"/>
              <a:cs typeface="Andale Mono"/>
            </a:endParaRPr>
          </a:p>
          <a:p>
            <a:endParaRPr lang="en-US" dirty="0" smtClean="0">
              <a:latin typeface="Andale Mono"/>
              <a:cs typeface="Andale Mono"/>
            </a:endParaRPr>
          </a:p>
          <a:p>
            <a:r>
              <a:rPr lang="en-US" baseline="0" dirty="0" smtClean="0"/>
              <a:t>Link to view measurement in </a:t>
            </a:r>
            <a:r>
              <a:rPr lang="en-US" baseline="0" dirty="0" err="1" smtClean="0"/>
              <a:t>StereoCAT</a:t>
            </a:r>
            <a:r>
              <a:rPr lang="en-US" baseline="0" dirty="0" smtClean="0"/>
              <a:t>:</a:t>
            </a:r>
          </a:p>
          <a:p>
            <a:r>
              <a:rPr lang="en-US" dirty="0" smtClean="0"/>
              <a:t>http://</a:t>
            </a:r>
            <a:r>
              <a:rPr lang="en-US" dirty="0" err="1" smtClean="0"/>
              <a:t>ccmc.gsfc.nasa.gov/analysis/stereo/?s</a:t>
            </a:r>
            <a:r>
              <a:rPr lang="en-US" dirty="0" smtClean="0"/>
              <a:t>=</a:t>
            </a:r>
            <a:r>
              <a:rPr lang="en-US" dirty="0" err="1" smtClean="0"/>
              <a:t>iswa.ccmc.gsfc.nasa.gov&amp;v</a:t>
            </a:r>
            <a:r>
              <a:rPr lang="en-US" dirty="0" smtClean="0"/>
              <a:t>=3&amp;c=_0_0_0_1_t_t_t_OFgzJ5c_OFhEJN2_0_0_0_-6F6_0_0_0_6F6_0_0_0_6F6_t_5__4_0_t_V0_V0_8139_vl_8139_1PS_8139_NJ_0_3ozY_t_V0_V0_8S34_w4_8S34_1PS_8S34_NJ_0_7YGG_t_V0_V0_8pJ4_w3_8pJ4_1PS_8pJ4_NJ_0_BKOO_t_V0_V0_9D4E_wN_9D4E_1PS_9D4E_NJ_0_5_2v3o_t_VN_Tl_8NhX_2GI_8NhX_2mg_8NhX_1k8_0_5wMi_t_VN_Tl_8fHC_2Fm_8fHC_2mg_8fHC_1k8_0_8xfc_t_VN_Tl_8u1M_2GI_8u1M_2mg_8u1M_1k8_0_ByyW_t_VN_Tl_9Ifb_2Ft_9Ifb_2mg_9Ifb_1k8_0_F0HQ_t_VN_Tl_9jSX_2GT_9jSX_2mg_9jSX_1k8_0_4_0_t_V0_V0_7DXa_yY_7DXa_1fC_7DXa_P6_0_3ozY_t_V0_V0_7hsH_yp_7hsH_1fC_7hsH_P6_0_7YGG_t_V0_V0_8H4V_z7_8H4V_1fC_8H4V_P6_0_BKOO_t_V0_V0_8mcu_z7_8mcu_1fC_8mcu_P6_0_--_0_t_t_t_OFgzJ5c_OFhEJN2_0_0_0_-6F6_0_0_0_6F6_0_0_0_6F6_t_5_t_t_t_OFgzJ5c_OFhEJN2_0_0_0_-6F6_0_0_0_6F6_0_0_0_6F6_t_5_V0_V0_8139_vl_8139_1PS_8139_NJ___t_t_t_OFgzJ5c_OFhEJN2_0_0_0_-6F6_0_0_0_6F6_0_0_0_6F6_t_5__4_0_t_V0_V0_8139_vl_8139_1PS_8139_NJ_0_3ozY_t_V0_V0_8S34_w4_8S34_1PS_8S34_NJ_0_7YGG_t_V0_V0_8pJ4_w3_8pJ4_1PS_8pJ4_NJ_0_BKOO_t_V0_V0_9D4E_wN_9D</a:t>
            </a: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sz="1200" dirty="0" smtClean="0"/>
              <a:t>CME Analysis Resources &amp; </a:t>
            </a:r>
            <a:r>
              <a:rPr lang="en-US" sz="1200" dirty="0" err="1" smtClean="0"/>
              <a:t>iSWA</a:t>
            </a:r>
            <a:r>
              <a:rPr lang="en-US" sz="1200" dirty="0" smtClean="0"/>
              <a:t> layouts</a:t>
            </a:r>
          </a:p>
          <a:p>
            <a:pPr>
              <a:buNone/>
            </a:pPr>
            <a:r>
              <a:rPr lang="en-US" sz="1200" dirty="0" smtClean="0"/>
              <a:t>* CME analysis tool: </a:t>
            </a:r>
            <a:r>
              <a:rPr lang="en-US" sz="1200" dirty="0" smtClean="0">
                <a:hlinkClick r:id="rId3"/>
              </a:rPr>
              <a:t>http://ccmc.gsfc.nasa.gov/analysis/stereo/</a:t>
            </a:r>
            <a:endParaRPr lang="en-US" sz="1200" dirty="0" smtClean="0"/>
          </a:p>
          <a:p>
            <a:pPr>
              <a:buNone/>
            </a:pPr>
            <a:r>
              <a:rPr lang="en-US" sz="1200" dirty="0" smtClean="0"/>
              <a:t>* 40 Frame coronagraph and EUV movies </a:t>
            </a:r>
            <a:r>
              <a:rPr lang="en-US" sz="1200" dirty="0" smtClean="0">
                <a:hlinkClick r:id="rId4"/>
              </a:rPr>
              <a:t>http://go.nasa.gov/16bTvzK</a:t>
            </a:r>
            <a:endParaRPr lang="en-US" sz="1200" dirty="0" smtClean="0"/>
          </a:p>
          <a:p>
            <a:pPr>
              <a:buNone/>
            </a:pPr>
            <a:r>
              <a:rPr lang="en-US" sz="1200" dirty="0" smtClean="0"/>
              <a:t>* Where is STEREO? </a:t>
            </a:r>
            <a:r>
              <a:rPr lang="en-US" sz="1200" dirty="0" smtClean="0">
                <a:hlinkClick r:id="rId5"/>
              </a:rPr>
              <a:t>http://stereo-ssc.nascom.nasa.gov/where.shtml</a:t>
            </a:r>
            <a:endParaRPr lang="en-US" sz="1200" dirty="0" smtClean="0"/>
          </a:p>
          <a:p>
            <a:pPr>
              <a:buNone/>
            </a:pPr>
            <a:r>
              <a:rPr lang="en-US" sz="1200" dirty="0" smtClean="0"/>
              <a:t>and </a:t>
            </a:r>
            <a:r>
              <a:rPr lang="en-US" sz="1200" dirty="0" smtClean="0">
                <a:hlinkClick r:id="rId6"/>
              </a:rPr>
              <a:t>http://stereo-ssc.nascom.nasa.gov/cgi-bin/make_where_gif</a:t>
            </a:r>
            <a:endParaRPr lang="en-US" sz="1200" dirty="0" smtClean="0"/>
          </a:p>
          <a:p>
            <a:pPr>
              <a:buNone/>
            </a:pPr>
            <a:r>
              <a:rPr lang="en-US" sz="1200" dirty="0" smtClean="0"/>
              <a:t>* Solar Images with grid overlays </a:t>
            </a:r>
            <a:r>
              <a:rPr lang="en-US" sz="1200" dirty="0" smtClean="0">
                <a:hlinkClick r:id="rId7"/>
              </a:rPr>
              <a:t>http://www.solarmonitor.org/</a:t>
            </a:r>
            <a:endParaRPr lang="en-US" sz="1200" dirty="0" smtClean="0"/>
          </a:p>
          <a:p>
            <a:pPr>
              <a:buNone/>
            </a:pPr>
            <a:r>
              <a:rPr lang="en-US" sz="1200" dirty="0" smtClean="0"/>
              <a:t>* </a:t>
            </a:r>
            <a:r>
              <a:rPr lang="en-US" sz="1200" dirty="0" smtClean="0">
                <a:hlinkClick r:id="rId8"/>
              </a:rPr>
              <a:t>http://cdaw.gsfc.nasa.gov/movie/</a:t>
            </a: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400" b="1" dirty="0" smtClean="0"/>
              <a:t>http://</a:t>
            </a:r>
            <a:r>
              <a:rPr lang="en-US" sz="1400" b="1" dirty="0" err="1" smtClean="0"/>
              <a:t>ccmc.gsfc.nasa.gov/analysis/stereo/manual.pdf</a:t>
            </a:r>
            <a:endParaRPr lang="en-US" sz="1400" b="1" dirty="0" smtClean="0"/>
          </a:p>
          <a:p>
            <a:endParaRPr lang="en-US" sz="1400" b="1" dirty="0" smtClean="0"/>
          </a:p>
          <a:p>
            <a:r>
              <a:rPr lang="en-US" sz="1400" b="1" dirty="0" err="1" smtClean="0"/>
              <a:t>StereoCAT</a:t>
            </a:r>
            <a:r>
              <a:rPr lang="en-US" sz="1400" b="1" dirty="0" smtClean="0"/>
              <a:t> tips</a:t>
            </a:r>
            <a:br>
              <a:rPr lang="en-US" sz="1400" b="1" dirty="0" smtClean="0"/>
            </a:br>
            <a:r>
              <a:rPr lang="en-US" sz="1200" dirty="0" smtClean="0"/>
              <a:t>* Preferred browser is chrome.</a:t>
            </a:r>
            <a:br>
              <a:rPr lang="en-US" sz="1200" dirty="0" smtClean="0"/>
            </a:br>
            <a:r>
              <a:rPr lang="en-US" sz="1200" dirty="0" smtClean="0"/>
              <a:t>* See the </a:t>
            </a:r>
            <a:r>
              <a:rPr lang="en-US" sz="1200" dirty="0" smtClean="0">
                <a:hlinkClick r:id="rId3"/>
              </a:rPr>
              <a:t>StereoCAT manual</a:t>
            </a:r>
            <a:r>
              <a:rPr lang="en-US" sz="1200" dirty="0" smtClean="0"/>
              <a:t>, explains the GUI and more options:</a:t>
            </a:r>
            <a:br>
              <a:rPr lang="en-US" sz="1200" dirty="0" smtClean="0"/>
            </a:br>
            <a:r>
              <a:rPr lang="en-US" sz="1200" dirty="0" smtClean="0"/>
              <a:t>* Handy keyboard shortcuts are listed at the end of the manual</a:t>
            </a:r>
            <a:br>
              <a:rPr lang="en-US" sz="1200" dirty="0" smtClean="0"/>
            </a:br>
            <a:r>
              <a:rPr lang="en-US" sz="1200" dirty="0" smtClean="0"/>
              <a:t>* If your measurement is not centered on the LASCO image (because LASCO rolls a few times a year), click on “Options”, then “Enable Sun Point Handles”, then “Okay”.   Now you can center the measurement correctly. </a:t>
            </a:r>
            <a:br>
              <a:rPr lang="en-US" sz="1200" dirty="0" smtClean="0"/>
            </a:br>
            <a:r>
              <a:rPr lang="en-US" sz="1200" dirty="0" smtClean="0"/>
              <a:t>* To see where the CME projection is relative to 21.5Rs in LASCO, click on “Options”, then “Enable Boundary Rings”, then “Okay”. </a:t>
            </a:r>
            <a:br>
              <a:rPr lang="en-US" sz="1200" dirty="0" smtClean="0"/>
            </a:br>
            <a:r>
              <a:rPr lang="en-US" sz="1200" dirty="0" smtClean="0"/>
              <a:t>* If images are not loading in </a:t>
            </a:r>
            <a:r>
              <a:rPr lang="en-US" sz="1200" dirty="0" err="1" smtClean="0"/>
              <a:t>StereoCAT</a:t>
            </a:r>
            <a:r>
              <a:rPr lang="en-US" sz="1200" dirty="0" smtClean="0"/>
              <a:t>, try changing the server. Click on “Options”, in the server box it says “</a:t>
            </a:r>
            <a:r>
              <a:rPr lang="en-US" sz="1200" dirty="0" err="1" smtClean="0"/>
              <a:t>iswa.ccmc.gsfc.nasa.gov</a:t>
            </a:r>
            <a:r>
              <a:rPr lang="en-US" sz="1200" dirty="0" smtClean="0"/>
              <a:t>”.  You can try changing this to “</a:t>
            </a:r>
            <a:r>
              <a:rPr lang="en-US" sz="1200" dirty="0" err="1" smtClean="0"/>
              <a:t>iswa.gsfc.nasa.gov</a:t>
            </a:r>
            <a:r>
              <a:rPr lang="en-US" sz="1200" dirty="0" smtClean="0"/>
              <a:t>”, “iswa3.gsfc.nasa.gov”, “</a:t>
            </a:r>
            <a:r>
              <a:rPr lang="en-US" sz="1200" dirty="0" err="1" smtClean="0"/>
              <a:t>iswax.ccmc.gsfc.nasa.gov</a:t>
            </a:r>
            <a:r>
              <a:rPr lang="en-US" sz="1200" dirty="0" smtClean="0"/>
              <a:t>”. Click okay, then search again for the date/times.</a:t>
            </a:r>
          </a:p>
          <a:p>
            <a:pPr algn="just"/>
            <a:r>
              <a:rPr lang="en-US" sz="1200" dirty="0" smtClean="0"/>
              <a:t>* Remember to click “save series” when you are done with your </a:t>
            </a:r>
            <a:r>
              <a:rPr lang="en-US" sz="1200" dirty="0" err="1" smtClean="0"/>
              <a:t>frameseries</a:t>
            </a:r>
            <a:r>
              <a:rPr lang="en-US" sz="1200" dirty="0" smtClean="0"/>
              <a:t> measurements, clicking away from this screen will lose them.</a:t>
            </a:r>
          </a:p>
          <a:p>
            <a:pPr algn="just"/>
            <a:endParaRPr lang="en-US" sz="120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buNone/>
            </a:pPr>
            <a:r>
              <a:rPr lang="en-US" sz="1200" dirty="0" smtClean="0">
                <a:cs typeface="Times New Roman"/>
              </a:rPr>
              <a:t>SW REDI website</a:t>
            </a:r>
          </a:p>
          <a:p>
            <a:pPr>
              <a:buNone/>
            </a:pPr>
            <a:r>
              <a:rPr lang="en-US" sz="1200" dirty="0" smtClean="0">
                <a:cs typeface="Times New Roman"/>
                <a:hlinkClick r:id="rId3"/>
              </a:rPr>
              <a:t>http://ccmc.gsfc.nasa.gov/support/SWREDI/swredi.php</a:t>
            </a:r>
            <a:endParaRPr lang="en-US" sz="1200" dirty="0" smtClean="0">
              <a:cs typeface="Times New Roman"/>
            </a:endParaRPr>
          </a:p>
          <a:p>
            <a:pPr>
              <a:buNone/>
            </a:pPr>
            <a:r>
              <a:rPr lang="en-US" sz="1200" dirty="0" err="1" smtClean="0">
                <a:cs typeface="Times New Roman"/>
              </a:rPr>
              <a:t>iSWA</a:t>
            </a:r>
            <a:r>
              <a:rPr lang="en-US" sz="1200" dirty="0" smtClean="0">
                <a:cs typeface="Times New Roman"/>
              </a:rPr>
              <a:t> </a:t>
            </a:r>
            <a:r>
              <a:rPr lang="en-US" sz="1200" dirty="0" smtClean="0">
                <a:cs typeface="Times New Roman"/>
                <a:hlinkClick r:id="rId4"/>
              </a:rPr>
              <a:t>http://iswa.gsfc.nasa.gov</a:t>
            </a:r>
            <a:endParaRPr lang="en-US" sz="1200" dirty="0" smtClean="0">
              <a:cs typeface="Times New Roman"/>
            </a:endParaRPr>
          </a:p>
          <a:p>
            <a:pPr>
              <a:buNone/>
            </a:pPr>
            <a:r>
              <a:rPr lang="en-US" sz="1200" dirty="0" err="1" smtClean="0">
                <a:cs typeface="Times New Roman"/>
              </a:rPr>
              <a:t>iSWA</a:t>
            </a:r>
            <a:r>
              <a:rPr lang="en-US" sz="1200" dirty="0" smtClean="0">
                <a:cs typeface="Times New Roman"/>
              </a:rPr>
              <a:t> Cygnet Glossary  </a:t>
            </a:r>
            <a:r>
              <a:rPr lang="en-US" sz="1200" dirty="0" smtClean="0">
                <a:cs typeface="Times New Roman"/>
                <a:hlinkClick r:id="rId5"/>
              </a:rPr>
              <a:t>http://iswa3.ccmc.gsfc.nasa.gov/wiki/index.php/Full_iSWA_Cygnet_List</a:t>
            </a:r>
            <a:endParaRPr lang="en-US" sz="1200" dirty="0" smtClean="0">
              <a:cs typeface="Times New Roman"/>
            </a:endParaRPr>
          </a:p>
          <a:p>
            <a:pPr>
              <a:buNone/>
            </a:pPr>
            <a:r>
              <a:rPr lang="en-US" sz="1200" dirty="0" err="1" smtClean="0">
                <a:cs typeface="Times New Roman"/>
              </a:rPr>
              <a:t>iSWA</a:t>
            </a:r>
            <a:r>
              <a:rPr lang="en-US" sz="1200" dirty="0" smtClean="0">
                <a:cs typeface="Times New Roman"/>
              </a:rPr>
              <a:t> Space Weather Glossary </a:t>
            </a:r>
            <a:r>
              <a:rPr lang="en-US" sz="1200" dirty="0" smtClean="0">
                <a:cs typeface="Times New Roman"/>
                <a:hlinkClick r:id="rId6"/>
              </a:rPr>
              <a:t>http://iswa3.ccmc.gsfc.nasa.gov/wiki/index.php/Glossary</a:t>
            </a:r>
            <a:endParaRPr lang="en-US" sz="1200" dirty="0" smtClean="0">
              <a:cs typeface="Times New Roman"/>
            </a:endParaRPr>
          </a:p>
          <a:p>
            <a:pPr>
              <a:buNone/>
            </a:pPr>
            <a:r>
              <a:rPr lang="en-US" sz="1200" dirty="0" smtClean="0">
                <a:cs typeface="Times New Roman"/>
              </a:rPr>
              <a:t>Example CME movie</a:t>
            </a:r>
          </a:p>
          <a:p>
            <a:pPr>
              <a:buNone/>
            </a:pPr>
            <a:r>
              <a:rPr lang="en-US" sz="1200" dirty="0" smtClean="0">
                <a:cs typeface="Times New Roman"/>
                <a:hlinkClick r:id="rId7"/>
              </a:rPr>
              <a:t>http://cdaw.gsfc.nasa.gov/movie/make_javamovie.php?img1=stb_cor2&amp;img2=sta_cor2&amp;stime=20120712_1500&amp;etime=20120712_2000</a:t>
            </a:r>
            <a:endParaRPr lang="en-US" sz="1200" dirty="0" smtClean="0">
              <a:cs typeface="Times New Roman"/>
            </a:endParaRPr>
          </a:p>
          <a:p>
            <a:pPr>
              <a:buNone/>
            </a:pPr>
            <a:r>
              <a:rPr lang="en-US" sz="1200" dirty="0" smtClean="0">
                <a:cs typeface="Times New Roman"/>
                <a:hlinkClick r:id="rId8"/>
              </a:rPr>
              <a:t>http://helioviewer.org/?movieId=zZv95</a:t>
            </a:r>
            <a:r>
              <a:rPr lang="en-US" sz="1200" dirty="0" smtClean="0">
                <a:cs typeface="Times New Roman"/>
              </a:rPr>
              <a:t> </a:t>
            </a:r>
            <a:r>
              <a:rPr lang="en-US" sz="1200" dirty="0" smtClean="0">
                <a:cs typeface="Times New Roman"/>
                <a:hlinkClick r:id="rId9"/>
              </a:rPr>
              <a:t>http://helioviewer.org/?movieId=tZv95</a:t>
            </a:r>
            <a:r>
              <a:rPr lang="en-US" sz="1200" dirty="0" smtClean="0">
                <a:cs typeface="Times New Roman"/>
              </a:rPr>
              <a:t>   </a:t>
            </a:r>
          </a:p>
          <a:p>
            <a:pPr>
              <a:buNone/>
            </a:pPr>
            <a:r>
              <a:rPr lang="en-US" sz="1200" dirty="0" err="1" smtClean="0">
                <a:cs typeface="Times New Roman"/>
              </a:rPr>
              <a:t>Helioviewer</a:t>
            </a:r>
            <a:r>
              <a:rPr lang="en-US" sz="1200" dirty="0" smtClean="0">
                <a:cs typeface="Times New Roman"/>
              </a:rPr>
              <a:t> solar visualization tool </a:t>
            </a:r>
            <a:r>
              <a:rPr lang="en-US" sz="1200" dirty="0" smtClean="0">
                <a:cs typeface="Times New Roman"/>
                <a:hlinkClick r:id="rId10"/>
              </a:rPr>
              <a:t>http://www.helioviewer.org/</a:t>
            </a:r>
            <a:endParaRPr lang="en-US" sz="1200" dirty="0" smtClean="0">
              <a:cs typeface="Times New Roman"/>
            </a:endParaRPr>
          </a:p>
          <a:p>
            <a:pPr>
              <a:buNone/>
            </a:pPr>
            <a:r>
              <a:rPr lang="en-US" sz="1200" dirty="0" smtClean="0">
                <a:cs typeface="Times New Roman"/>
              </a:rPr>
              <a:t>SOHO LASCO CME Catalog  </a:t>
            </a:r>
            <a:r>
              <a:rPr lang="en-US" sz="1200" dirty="0" smtClean="0">
                <a:cs typeface="Times New Roman"/>
                <a:hlinkClick r:id="rId11"/>
              </a:rPr>
              <a:t>http://cdaw.gsfc.nasa.gov/CME_list/</a:t>
            </a:r>
            <a:endParaRPr lang="en-US" sz="1200" dirty="0" smtClean="0">
              <a:cs typeface="Times New Roman"/>
            </a:endParaRPr>
          </a:p>
          <a:p>
            <a:pPr>
              <a:buNone/>
            </a:pPr>
            <a:r>
              <a:rPr lang="en-US" sz="1200" dirty="0" smtClean="0">
                <a:cs typeface="Times New Roman"/>
              </a:rPr>
              <a:t>SWRC SCORE CME scale </a:t>
            </a:r>
            <a:r>
              <a:rPr lang="en-US" sz="1200" dirty="0" smtClean="0">
                <a:cs typeface="Times New Roman"/>
                <a:hlinkClick r:id="rId12"/>
              </a:rPr>
              <a:t>http://swrc.gsfc.nasa.gov/main/score</a:t>
            </a:r>
            <a:endParaRPr lang="en-US" sz="1200" dirty="0" smtClean="0">
              <a:cs typeface="Times New Roman"/>
            </a:endParaRPr>
          </a:p>
          <a:p>
            <a:pPr>
              <a:buNone/>
            </a:pPr>
            <a:r>
              <a:rPr lang="en-US" sz="1200" dirty="0" smtClean="0">
                <a:cs typeface="Times New Roman"/>
              </a:rPr>
              <a:t>STEREO orbit movie </a:t>
            </a:r>
            <a:r>
              <a:rPr lang="en-US" sz="1200" dirty="0" smtClean="0">
                <a:cs typeface="Times New Roman"/>
                <a:hlinkClick r:id="rId13"/>
              </a:rPr>
              <a:t>http://www.nasa.gov/multimedia/videogallery/index.html?media_id=59559661</a:t>
            </a:r>
            <a:endParaRPr lang="en-US" sz="1200" dirty="0" smtClean="0">
              <a:cs typeface="Times New Roman"/>
            </a:endParaRPr>
          </a:p>
          <a:p>
            <a:pPr>
              <a:buNone/>
            </a:pPr>
            <a:r>
              <a:rPr lang="en-US" sz="1200" dirty="0" smtClean="0">
                <a:cs typeface="Times New Roman"/>
              </a:rPr>
              <a:t>Sun Primer: Why NASA Scientists Observe the Sun in Different Wavelengths</a:t>
            </a:r>
          </a:p>
          <a:p>
            <a:pPr>
              <a:buNone/>
            </a:pPr>
            <a:r>
              <a:rPr lang="en-US" sz="1200" dirty="0" smtClean="0">
                <a:cs typeface="Times New Roman"/>
                <a:hlinkClick r:id="rId14"/>
              </a:rPr>
              <a:t>http://www.nasa.gov/mission_pages/sunearth/news/light-wavelengths.html</a:t>
            </a:r>
            <a:r>
              <a:rPr lang="en-US" sz="1200" dirty="0" smtClean="0">
                <a:cs typeface="Times New Roman"/>
              </a:rPr>
              <a:t/>
            </a:r>
            <a:br>
              <a:rPr lang="en-US" sz="1200" dirty="0" smtClean="0">
                <a:cs typeface="Times New Roman"/>
              </a:rPr>
            </a:br>
            <a:endParaRPr lang="en-US" sz="1200" dirty="0" smtClean="0">
              <a:cs typeface="Times New Roman"/>
            </a:endParaRPr>
          </a:p>
          <a:p>
            <a:pPr>
              <a:buNone/>
            </a:pPr>
            <a:r>
              <a:rPr lang="en-US" sz="1200" i="1" dirty="0" smtClean="0">
                <a:cs typeface="Times New Roman"/>
              </a:rPr>
              <a:t>EUV lower coronal signatures of </a:t>
            </a:r>
            <a:r>
              <a:rPr lang="en-US" sz="1200" i="1" dirty="0" err="1" smtClean="0">
                <a:cs typeface="Times New Roman"/>
              </a:rPr>
              <a:t>CMEs</a:t>
            </a:r>
            <a:r>
              <a:rPr lang="en-US" sz="1200" i="1" dirty="0" smtClean="0">
                <a:cs typeface="Times New Roman"/>
              </a:rPr>
              <a:t> movies</a:t>
            </a:r>
          </a:p>
          <a:p>
            <a:pPr>
              <a:buNone/>
            </a:pPr>
            <a:r>
              <a:rPr lang="en-US" sz="1200" dirty="0" smtClean="0">
                <a:cs typeface="Times New Roman"/>
              </a:rPr>
              <a:t>post eruption arcade</a:t>
            </a:r>
            <a:r>
              <a:rPr lang="en-US" sz="1200" dirty="0" smtClean="0">
                <a:cs typeface="Times New Roman"/>
                <a:hlinkClick r:id="rId15"/>
              </a:rPr>
              <a:t>http://cdaw.gsfc.nasa.gov/movie/make_javamovie.php?img1=sta_e195&amp;img2=sta_cor2&amp;stime=20130526_1500&amp;etime=20130527_0000</a:t>
            </a:r>
            <a:endParaRPr lang="en-US" sz="1200" dirty="0" smtClean="0">
              <a:cs typeface="Times New Roman"/>
            </a:endParaRPr>
          </a:p>
          <a:p>
            <a:pPr>
              <a:buNone/>
            </a:pPr>
            <a:r>
              <a:rPr lang="en-US" sz="1200" dirty="0" smtClean="0">
                <a:cs typeface="Times New Roman"/>
              </a:rPr>
              <a:t>prominence eruptions   </a:t>
            </a:r>
            <a:r>
              <a:rPr lang="en-US" sz="1200" dirty="0" smtClean="0">
                <a:cs typeface="Times New Roman"/>
                <a:hlinkClick r:id="rId16"/>
              </a:rPr>
              <a:t>http://go.nasa.gov/19Dni3v</a:t>
            </a:r>
            <a:endParaRPr lang="en-US" sz="1200" dirty="0" smtClean="0">
              <a:cs typeface="Times New Roman"/>
            </a:endParaRPr>
          </a:p>
          <a:p>
            <a:pPr>
              <a:buNone/>
            </a:pPr>
            <a:r>
              <a:rPr lang="en-US" sz="1200" dirty="0" smtClean="0">
                <a:cs typeface="Times New Roman"/>
                <a:hlinkClick r:id="rId17"/>
              </a:rPr>
              <a:t>http://cdaw.gsfc.nasa.gov/movie/make_javamovie.php?img1=lasc2rdf&amp;img2=sdo_a304&amp;stime=20130430_2200&amp;etime=20130501_0800</a:t>
            </a:r>
            <a:endParaRPr lang="en-US" sz="1200" dirty="0" smtClean="0">
              <a:cs typeface="Times New Roman"/>
            </a:endParaRPr>
          </a:p>
          <a:p>
            <a:pPr>
              <a:buNone/>
            </a:pPr>
            <a:r>
              <a:rPr lang="en-US" sz="1200" dirty="0" smtClean="0">
                <a:cs typeface="Times New Roman"/>
              </a:rPr>
              <a:t>filament eruptions      </a:t>
            </a:r>
            <a:r>
              <a:rPr lang="en-US" sz="1200" dirty="0" smtClean="0">
                <a:cs typeface="Times New Roman"/>
                <a:hlinkClick r:id="rId18"/>
              </a:rPr>
              <a:t>http://go.nasa.gov/12qcWDO</a:t>
            </a:r>
            <a:endParaRPr lang="en-US" sz="1200" dirty="0" smtClean="0">
              <a:cs typeface="Times New Roman"/>
            </a:endParaRPr>
          </a:p>
          <a:p>
            <a:pPr>
              <a:buNone/>
            </a:pPr>
            <a:r>
              <a:rPr lang="en-US" sz="1200" dirty="0" smtClean="0">
                <a:cs typeface="Times New Roman"/>
                <a:hlinkClick r:id="rId19"/>
              </a:rPr>
              <a:t>http://www.lmsal.com/hek/gallery/podimages/2013/06/01/pod_malanushenko_anna_2013-06-01T02:24:03.851/anny_AIA-304_20130531T113203-20130531T185203_120s_made_20130601T022253_720p.mpg</a:t>
            </a:r>
            <a:endParaRPr lang="en-US" sz="1200" dirty="0" smtClean="0">
              <a:cs typeface="Times New Roman"/>
            </a:endParaRPr>
          </a:p>
          <a:p>
            <a:pPr>
              <a:buNone/>
            </a:pPr>
            <a:r>
              <a:rPr lang="en-US" sz="1200" dirty="0" smtClean="0">
                <a:cs typeface="Times New Roman"/>
              </a:rPr>
              <a:t>coronal dimmings</a:t>
            </a:r>
            <a:r>
              <a:rPr lang="en-US" sz="1200" dirty="0" smtClean="0">
                <a:cs typeface="Times New Roman"/>
                <a:hlinkClick r:id="rId20"/>
              </a:rPr>
              <a:t>http://www.lmsal.com/hek/gallery/podimages/2013/06/01/pod_malanushenko_anna_2013-06-01T00:52:07.870/anny_AIA-211_20130531T094003-20130531T145203_120s_made_20130601T005102_720p.mpg</a:t>
            </a:r>
            <a:endParaRPr lang="en-US" sz="1200" dirty="0" smtClean="0">
              <a:cs typeface="Times New Roman"/>
            </a:endParaRPr>
          </a:p>
          <a:p>
            <a:pPr>
              <a:buNone/>
            </a:pPr>
            <a:r>
              <a:rPr lang="en-US" sz="1200" dirty="0" smtClean="0">
                <a:cs typeface="Times New Roman"/>
                <a:hlinkClick r:id="rId21"/>
              </a:rPr>
              <a:t>http://cdaw.gsfc.nasa.gov/movie/make_javamovie.php?img1=stb_cor2&amp;img2=stb_e195&amp;stime=20120527_0300&amp;etime=20120527_1600</a:t>
            </a:r>
            <a:endParaRPr lang="en-US" sz="1200" dirty="0" smtClean="0">
              <a:cs typeface="Times New Roman"/>
            </a:endParaRPr>
          </a:p>
          <a:p>
            <a:pPr>
              <a:buNone/>
            </a:pPr>
            <a:endParaRPr lang="en-US" sz="1200" dirty="0" smtClean="0">
              <a:cs typeface="Times New Roman"/>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Resources &amp; </a:t>
            </a:r>
            <a:r>
              <a:rPr kumimoji="0" lang="en-US" sz="1200" b="0" u="none" strike="noStrike" kern="1200" cap="none" spc="0" normalizeH="0" baseline="0" noProof="0" dirty="0" err="1" smtClean="0">
                <a:ln>
                  <a:noFill/>
                </a:ln>
                <a:solidFill>
                  <a:schemeClr val="tx1"/>
                </a:solidFill>
                <a:effectLst/>
                <a:uLnTx/>
                <a:uFillTx/>
                <a:latin typeface="+mn-lt"/>
                <a:ea typeface="+mn-ea"/>
                <a:cs typeface="+mn-cs"/>
              </a:rPr>
              <a:t>iSWA</a:t>
            </a:r>
            <a:r>
              <a:rPr kumimoji="0" lang="en-US" sz="1200" b="0" u="none" strike="noStrike" kern="1200" cap="none" spc="0" normalizeH="0" baseline="0" noProof="0" dirty="0" smtClean="0">
                <a:ln>
                  <a:noFill/>
                </a:ln>
                <a:solidFill>
                  <a:schemeClr val="tx1"/>
                </a:solidFill>
                <a:effectLst/>
                <a:uLnTx/>
                <a:uFillTx/>
                <a:latin typeface="+mn-lt"/>
                <a:ea typeface="+mn-ea"/>
                <a:cs typeface="+mn-cs"/>
              </a:rPr>
              <a:t> layouts</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 CME analysis tool: </a:t>
            </a:r>
            <a:r>
              <a:rPr kumimoji="0" lang="en-US" sz="1200" b="0" u="none" strike="noStrike" kern="1200" cap="none" spc="0" normalizeH="0" baseline="0" noProof="0" dirty="0" smtClean="0">
                <a:ln>
                  <a:noFill/>
                </a:ln>
                <a:solidFill>
                  <a:schemeClr val="tx1"/>
                </a:solidFill>
                <a:effectLst/>
                <a:uLnTx/>
                <a:uFillTx/>
                <a:latin typeface="+mn-lt"/>
                <a:ea typeface="+mn-ea"/>
                <a:cs typeface="+mn-cs"/>
                <a:hlinkClick r:id="rId22"/>
              </a:rPr>
              <a:t>http://ccmc.gsfc.nasa.gov/analysis/stereo/</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 40 Frame coronagraph and EUV movies </a:t>
            </a:r>
            <a:r>
              <a:rPr kumimoji="0" lang="en-US" sz="1200" b="0" u="none" strike="noStrike" kern="1200" cap="none" spc="0" normalizeH="0" baseline="0" noProof="0" dirty="0" smtClean="0">
                <a:ln>
                  <a:noFill/>
                </a:ln>
                <a:solidFill>
                  <a:schemeClr val="tx1"/>
                </a:solidFill>
                <a:effectLst/>
                <a:uLnTx/>
                <a:uFillTx/>
                <a:latin typeface="+mn-lt"/>
                <a:ea typeface="+mn-ea"/>
                <a:cs typeface="+mn-cs"/>
                <a:hlinkClick r:id="rId23"/>
              </a:rPr>
              <a:t>http://go.nasa.gov/16bTvzK</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 Where is STEREO? </a:t>
            </a:r>
            <a:r>
              <a:rPr kumimoji="0" lang="en-US" sz="1200" b="0" u="none" strike="noStrike" kern="1200" cap="none" spc="0" normalizeH="0" baseline="0" noProof="0" dirty="0" smtClean="0">
                <a:ln>
                  <a:noFill/>
                </a:ln>
                <a:solidFill>
                  <a:schemeClr val="tx1"/>
                </a:solidFill>
                <a:effectLst/>
                <a:uLnTx/>
                <a:uFillTx/>
                <a:latin typeface="+mn-lt"/>
                <a:ea typeface="+mn-ea"/>
                <a:cs typeface="+mn-cs"/>
                <a:hlinkClick r:id="rId24"/>
              </a:rPr>
              <a:t>http://stereo-ssc.nascom.nasa.gov/cgi-bin/make_where_gif</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indent="-342900">
              <a:spcBef>
                <a:spcPct val="20000"/>
              </a:spcBef>
              <a:defRPr/>
            </a:pPr>
            <a:r>
              <a:rPr lang="en-US" sz="1200" dirty="0" smtClean="0"/>
              <a:t>* </a:t>
            </a:r>
            <a:r>
              <a:rPr lang="en-US" sz="1200" dirty="0" smtClean="0">
                <a:hlinkClick r:id="rId25"/>
              </a:rPr>
              <a:t>http://cdaw.gsfc.nasa.gov/movie/</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 Solar Images with grid overlays </a:t>
            </a:r>
            <a:r>
              <a:rPr kumimoji="0" lang="en-US" sz="1200" b="0" u="none" strike="noStrike" kern="1200" cap="none" spc="0" normalizeH="0" baseline="0" noProof="0" dirty="0" smtClean="0">
                <a:ln>
                  <a:noFill/>
                </a:ln>
                <a:solidFill>
                  <a:schemeClr val="tx1"/>
                </a:solidFill>
                <a:effectLst/>
                <a:uLnTx/>
                <a:uFillTx/>
                <a:latin typeface="+mn-lt"/>
                <a:ea typeface="+mn-ea"/>
                <a:cs typeface="+mn-cs"/>
                <a:hlinkClick r:id="rId26"/>
              </a:rPr>
              <a:t>http://www.solarmonitor.org/</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a:buNone/>
            </a:pPr>
            <a:endParaRPr lang="en-US" sz="1200" dirty="0" smtClean="0">
              <a:cs typeface="Times New Roman"/>
            </a:endParaRPr>
          </a:p>
          <a:p>
            <a:pPr>
              <a:buNone/>
            </a:pPr>
            <a:endParaRPr lang="en-US" sz="1200" dirty="0" smtClean="0">
              <a:cs typeface="Times New Roman"/>
            </a:endParaRPr>
          </a:p>
          <a:p>
            <a:pPr>
              <a:buNone/>
            </a:pPr>
            <a:endParaRPr lang="en-US" sz="1200" dirty="0" smtClean="0">
              <a:cs typeface="Times New Roman"/>
            </a:endParaRPr>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CMEs</a:t>
            </a:r>
            <a:r>
              <a:rPr lang="en-US" dirty="0" smtClean="0"/>
              <a:t> are:</a:t>
            </a:r>
          </a:p>
          <a:p>
            <a:r>
              <a:rPr lang="en-US" sz="1200" dirty="0" smtClean="0"/>
              <a:t>Removal of magnetic field and mass from the solar corona – clouds of magnetized plasma.   They are</a:t>
            </a:r>
            <a:r>
              <a:rPr lang="en-US" sz="1200" baseline="0" dirty="0" smtClean="0"/>
              <a:t> eruptions of magnetic field from the sun, which carries the plasma along with it.</a:t>
            </a:r>
            <a:endParaRPr lang="en-US" sz="1200" dirty="0" smtClean="0"/>
          </a:p>
          <a:p>
            <a:r>
              <a:rPr lang="en-US" sz="1200" dirty="0" smtClean="0"/>
              <a:t>10</a:t>
            </a:r>
            <a:r>
              <a:rPr lang="en-US" sz="1200" baseline="30000" dirty="0" smtClean="0"/>
              <a:t>12</a:t>
            </a:r>
            <a:r>
              <a:rPr lang="en-US" sz="1200" dirty="0" smtClean="0"/>
              <a:t> – 10</a:t>
            </a:r>
            <a:r>
              <a:rPr lang="en-US" sz="1200" baseline="30000" dirty="0" smtClean="0"/>
              <a:t>13</a:t>
            </a:r>
            <a:r>
              <a:rPr lang="en-US" sz="1200" dirty="0" smtClean="0"/>
              <a:t> kg mass</a:t>
            </a:r>
          </a:p>
          <a:p>
            <a:r>
              <a:rPr lang="en-US" sz="1200" dirty="0" err="1" smtClean="0"/>
              <a:t>CMEs</a:t>
            </a:r>
            <a:r>
              <a:rPr lang="en-US" sz="1200" dirty="0" smtClean="0"/>
              <a:t> originate from closed magnetic field regions, such as active regions, filament regions.</a:t>
            </a:r>
          </a:p>
          <a:p>
            <a:r>
              <a:rPr lang="en-US" sz="1200" dirty="0" smtClean="0"/>
              <a:t>Appear as bright loops moving away from sun in </a:t>
            </a:r>
            <a:r>
              <a:rPr lang="en-US" sz="1200" b="1" dirty="0" smtClean="0">
                <a:solidFill>
                  <a:srgbClr val="264DC3"/>
                </a:solidFill>
              </a:rPr>
              <a:t>coronagraphs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solidFill>
                  <a:srgbClr val="264DC3"/>
                </a:solidFill>
              </a:rPr>
              <a:t>Coronagraphs </a:t>
            </a:r>
            <a:r>
              <a:rPr lang="en-US" sz="1200" dirty="0" smtClean="0"/>
              <a:t>block out the direct light of the Sun in order to view the faint corona,</a:t>
            </a:r>
            <a:r>
              <a:rPr lang="en-US" sz="1200" baseline="0" dirty="0" smtClean="0"/>
              <a:t> which is like the sun’s atmosphere.  The corona is made up of plasma which is an ionized gas.  The solar magnetic field permeates through the corona and </a:t>
            </a:r>
            <a:r>
              <a:rPr lang="en-US" sz="1200" baseline="0" dirty="0" err="1" smtClean="0"/>
              <a:t>heliosphere</a:t>
            </a:r>
            <a:r>
              <a:rPr lang="en-US" sz="1200" baseline="0" dirty="0" smtClean="0"/>
              <a:t>.</a:t>
            </a:r>
            <a:r>
              <a:rPr lang="en-US" sz="1200" dirty="0" smtClean="0"/>
              <a:t/>
            </a:r>
            <a:br>
              <a:rPr lang="en-US" sz="1200" dirty="0" smtClean="0"/>
            </a:br>
            <a:r>
              <a:rPr lang="en-US" sz="1200" dirty="0" smtClean="0"/>
              <a:t/>
            </a:r>
            <a:br>
              <a:rPr lang="en-US" sz="1200" dirty="0" smtClean="0"/>
            </a:br>
            <a:r>
              <a:rPr lang="en-US" sz="1200" dirty="0" smtClean="0"/>
              <a:t>They are white light images, line of sight integrated scattered light from the Sun from the coronal electrons (Thomson scattering).  You are seeing the CME projected onto the plane of the sky.</a:t>
            </a:r>
            <a:r>
              <a:rPr lang="en-US" sz="1200" baseline="0" dirty="0" smtClean="0"/>
              <a:t>  </a:t>
            </a:r>
            <a:r>
              <a:rPr lang="en-US" sz="1200" dirty="0" smtClean="0"/>
              <a:t>The </a:t>
            </a:r>
            <a:r>
              <a:rPr lang="en-US" sz="1200" b="1" dirty="0" smtClean="0">
                <a:solidFill>
                  <a:srgbClr val="264DC3"/>
                </a:solidFill>
              </a:rPr>
              <a:t>plane of the </a:t>
            </a:r>
            <a:r>
              <a:rPr lang="en-US" sz="1200" dirty="0" smtClean="0"/>
              <a:t>sky is the instrument image plane seen here. </a:t>
            </a:r>
          </a:p>
          <a:p>
            <a:r>
              <a:rPr lang="en-US" sz="1200" dirty="0" smtClean="0"/>
              <a:t/>
            </a:r>
            <a:br>
              <a:rPr lang="en-US" sz="1200" dirty="0" smtClean="0"/>
            </a:b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solidFill>
                  <a:srgbClr val="264DC3"/>
                </a:solidFill>
              </a:rPr>
              <a:t>Halo</a:t>
            </a:r>
            <a:r>
              <a:rPr lang="en-US" sz="1200" dirty="0" smtClean="0"/>
              <a:t> </a:t>
            </a:r>
            <a:r>
              <a:rPr lang="en-US" sz="1200" dirty="0" err="1" smtClean="0"/>
              <a:t>CMEs</a:t>
            </a:r>
            <a:r>
              <a:rPr lang="en-US" sz="1200" dirty="0" smtClean="0"/>
              <a:t> are </a:t>
            </a:r>
            <a:r>
              <a:rPr lang="en-US" sz="1200" dirty="0" err="1" smtClean="0"/>
              <a:t>CMEs</a:t>
            </a:r>
            <a:r>
              <a:rPr lang="en-US" sz="1200" dirty="0" smtClean="0"/>
              <a:t> that appear to surround the occulting disk of the coronagraph. The CME can originate from the front or back side of the Sun, and therefore are travelling either towards or away from the observer.</a:t>
            </a:r>
          </a:p>
          <a:p>
            <a:endParaRPr lang="en-US" sz="1200" dirty="0" smtClean="0"/>
          </a:p>
          <a:p>
            <a:r>
              <a:rPr lang="en-US" sz="1200" dirty="0" smtClean="0"/>
              <a:t>Here is an example of a halo CME in SOHO</a:t>
            </a:r>
            <a:r>
              <a:rPr lang="en-US" sz="1200" baseline="0" dirty="0" smtClean="0"/>
              <a:t> LASCO C3, direct image on the left, difference image on the right.  The difference image was created by subtracted the previous frame from the current frame.  Some differences are subtracted from a “base” frame a few hours prior to the event.</a:t>
            </a:r>
            <a:endParaRPr lang="en-US" sz="1200" dirty="0" smtClean="0"/>
          </a:p>
          <a:p>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rPr>
              <a:t>Due to scattering and projection, the CME sides or flanks are detected in these images, not the leading edge (nose) of the CME.</a:t>
            </a:r>
          </a:p>
          <a:p>
            <a:endParaRPr lang="en-US" sz="1200"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How </a:t>
            </a:r>
            <a:r>
              <a:rPr lang="en-US" sz="1200" dirty="0" err="1" smtClean="0"/>
              <a:t>CMEs</a:t>
            </a:r>
            <a:r>
              <a:rPr lang="en-US" sz="1200" dirty="0" smtClean="0"/>
              <a:t> appear in </a:t>
            </a:r>
            <a:r>
              <a:rPr lang="en-US" sz="1200" b="1" dirty="0" smtClean="0">
                <a:solidFill>
                  <a:srgbClr val="264DC3"/>
                </a:solidFill>
              </a:rPr>
              <a:t>coronagraphs</a:t>
            </a:r>
            <a:r>
              <a:rPr lang="en-US" sz="1200" dirty="0" smtClean="0"/>
              <a:t> depend on projection effects and  scattering amplitudes (more on this in part 2).</a:t>
            </a:r>
            <a:br>
              <a:rPr lang="en-US" sz="1200" dirty="0" smtClean="0"/>
            </a:br>
            <a:endParaRPr lang="en-US" sz="1200" dirty="0" smtClean="0"/>
          </a:p>
          <a:p>
            <a:pPr>
              <a:buFontTx/>
              <a:buChar char="•"/>
            </a:pPr>
            <a:r>
              <a:rPr lang="en-US" sz="1200" dirty="0" smtClean="0"/>
              <a:t>In general, close to the Sun, </a:t>
            </a:r>
            <a:r>
              <a:rPr lang="en-US" sz="1200" dirty="0" err="1" smtClean="0"/>
              <a:t>CMEs</a:t>
            </a:r>
            <a:r>
              <a:rPr lang="en-US" sz="1200" dirty="0" smtClean="0"/>
              <a:t> which are far from the plane of sky are less visible, but the CME width should be considered.     This</a:t>
            </a:r>
            <a:r>
              <a:rPr lang="en-US" sz="1200" baseline="0" dirty="0" smtClean="0"/>
              <a:t> is because most of the scattering occurs in the plane of sky.  So if  narrow CME is 60 degrees from the plane of sky, only the flank or sides of it may appear very faintly in the image.  But if a wide CME is 60 degrees from of sky, it will appear more clearly and brightly in the image, but it will still be the flanks that are visible.</a:t>
            </a:r>
            <a:endParaRPr lang="en-US" sz="1200" dirty="0" smtClean="0"/>
          </a:p>
          <a:p>
            <a:pPr>
              <a:buFontTx/>
              <a:buNone/>
            </a:pPr>
            <a:r>
              <a:rPr lang="en-US" sz="1200" dirty="0" smtClean="0"/>
              <a:t/>
            </a:r>
            <a:br>
              <a:rPr lang="en-US" sz="1200" dirty="0" smtClean="0"/>
            </a:br>
            <a:r>
              <a:rPr lang="en-US" sz="1200" dirty="0" smtClean="0"/>
              <a:t>* The most brightness is visible near “Thomson surface”.  As</a:t>
            </a:r>
            <a:r>
              <a:rPr lang="en-US" sz="1200" baseline="0" dirty="0" smtClean="0"/>
              <a:t> you move away from the sun, most of the contribution to the brightness in the images will come from the Thomson surface (due the angle of incident light from the Sun.</a:t>
            </a:r>
            <a:endParaRPr lang="en-US" sz="1200" dirty="0" smtClean="0"/>
          </a:p>
          <a:p>
            <a:pPr>
              <a:buFontTx/>
              <a:buNone/>
            </a:pPr>
            <a:r>
              <a:rPr lang="en-US" sz="1200" dirty="0" smtClean="0"/>
              <a:t>The Thomson</a:t>
            </a:r>
            <a:r>
              <a:rPr lang="en-US" sz="1200" baseline="0" dirty="0" smtClean="0"/>
              <a:t> surface is depicted in the graphic on the left from </a:t>
            </a:r>
            <a:r>
              <a:rPr lang="en-US" sz="1200" baseline="0" dirty="0" err="1" smtClean="0"/>
              <a:t>Vourlidas</a:t>
            </a:r>
            <a:r>
              <a:rPr lang="en-US" sz="1200" baseline="0" dirty="0" smtClean="0"/>
              <a:t> &amp; Howard, 2006</a:t>
            </a:r>
            <a:r>
              <a:rPr lang="en-US" sz="1200" dirty="0" smtClean="0"/>
              <a:t/>
            </a:r>
            <a:br>
              <a:rPr lang="en-US" sz="1200" dirty="0" smtClean="0"/>
            </a:b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With </a:t>
            </a:r>
            <a:r>
              <a:rPr lang="en-US" sz="1200" b="1" dirty="0" smtClean="0">
                <a:solidFill>
                  <a:srgbClr val="264DC3"/>
                </a:solidFill>
              </a:rPr>
              <a:t>coronagraph </a:t>
            </a:r>
            <a:r>
              <a:rPr lang="en-US" sz="1200" dirty="0" smtClean="0"/>
              <a:t>data you can measure the leading of the CME at different times.  From this you can determine the “</a:t>
            </a:r>
            <a:r>
              <a:rPr lang="en-US" sz="1200" b="1" dirty="0" smtClean="0">
                <a:solidFill>
                  <a:srgbClr val="264DC3"/>
                </a:solidFill>
              </a:rPr>
              <a:t>plane-of-sky</a:t>
            </a:r>
            <a:r>
              <a:rPr lang="en-US" sz="1200" dirty="0" smtClean="0"/>
              <a:t>” speed by measuring the position of the </a:t>
            </a:r>
            <a:r>
              <a:rPr lang="en-US" sz="1200" b="1" dirty="0" smtClean="0">
                <a:solidFill>
                  <a:srgbClr val="264DC3"/>
                </a:solidFill>
              </a:rPr>
              <a:t>leading edge </a:t>
            </a:r>
            <a:r>
              <a:rPr lang="en-US" sz="1200" dirty="0" smtClean="0"/>
              <a:t>of the CME at two times.  By using </a:t>
            </a:r>
            <a:r>
              <a:rPr lang="en-US" sz="1200" b="1" dirty="0" smtClean="0">
                <a:solidFill>
                  <a:srgbClr val="264DC3"/>
                </a:solidFill>
              </a:rPr>
              <a:t>coronagraphs</a:t>
            </a:r>
            <a:r>
              <a:rPr lang="en-US" sz="1200" dirty="0" smtClean="0"/>
              <a:t> on various spacecraft, you can get a measurements of this projected speed from various angles.</a:t>
            </a:r>
          </a:p>
          <a:p>
            <a:endParaRPr lang="en-US" dirty="0" smtClean="0"/>
          </a:p>
          <a:p>
            <a:r>
              <a:rPr lang="en-US" dirty="0" smtClean="0"/>
              <a:t>Here</a:t>
            </a:r>
            <a:r>
              <a:rPr lang="en-US" baseline="0" dirty="0" smtClean="0"/>
              <a:t> are coronagraph images from STEREO Ahead COR2, at two different times.  You can the leading edge has been marked in each image.  By knowing the height of the CME leading edge at two times, the speed in the plane of the image can be determined.</a:t>
            </a: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 us coronagraph data to determine CME parameters.</a:t>
            </a:r>
            <a:r>
              <a:rPr lang="en-US" baseline="0" dirty="0" smtClean="0"/>
              <a:t>  The SOHO LASCO CME catalog is a large catalog of CME measurements using SOHO images.   The graphs from the paper by </a:t>
            </a:r>
            <a:r>
              <a:rPr lang="en-US" baseline="0" dirty="0" err="1" smtClean="0"/>
              <a:t>Gopalswamy</a:t>
            </a:r>
            <a:r>
              <a:rPr lang="en-US" baseline="0" dirty="0" smtClean="0"/>
              <a:t> et al., 2010 show the distribution of the CME parameters.  You can see in the left graph that the most common speed are between 300 and 600 km/</a:t>
            </a:r>
            <a:r>
              <a:rPr lang="en-US" baseline="0" dirty="0" err="1" smtClean="0"/>
              <a:t>s</a:t>
            </a:r>
            <a:r>
              <a:rPr lang="en-US" baseline="0" dirty="0" smtClean="0"/>
              <a:t> or so, with the average speed at 475 km/</a:t>
            </a:r>
            <a:r>
              <a:rPr lang="en-US" baseline="0" dirty="0" err="1" smtClean="0"/>
              <a:t>s</a:t>
            </a:r>
            <a:r>
              <a:rPr lang="en-US" baseline="0" dirty="0" smtClean="0"/>
              <a:t>.  The faster </a:t>
            </a:r>
            <a:r>
              <a:rPr lang="en-US" baseline="0" dirty="0" err="1" smtClean="0"/>
              <a:t>CMEs</a:t>
            </a:r>
            <a:r>
              <a:rPr lang="en-US" baseline="0" dirty="0" smtClean="0"/>
              <a:t> are less common.   The middle graph show the CME apparent width, which is on average 44 degrees, with most common widths near 30 degrees or so.  360 degree widths are designated for halo </a:t>
            </a:r>
            <a:r>
              <a:rPr lang="en-US" baseline="0" dirty="0" err="1" smtClean="0"/>
              <a:t>CMEs</a:t>
            </a:r>
            <a:r>
              <a:rPr lang="en-US" baseline="0" dirty="0" smtClean="0"/>
              <a:t>.   The right graph show the CME acceleration as a function of CME speed, showing that most </a:t>
            </a:r>
            <a:r>
              <a:rPr lang="en-US" baseline="0" dirty="0" err="1" smtClean="0"/>
              <a:t>CMEs</a:t>
            </a:r>
            <a:r>
              <a:rPr lang="en-US" baseline="0" dirty="0" smtClean="0"/>
              <a:t> decelerate, but there is some scatter.  Slower </a:t>
            </a:r>
            <a:r>
              <a:rPr lang="en-US" baseline="0" dirty="0" err="1" smtClean="0"/>
              <a:t>CMEs</a:t>
            </a:r>
            <a:r>
              <a:rPr lang="en-US" baseline="0" dirty="0" smtClean="0"/>
              <a:t> generally accelerate towards the ambient solar wind speed and faster </a:t>
            </a:r>
            <a:r>
              <a:rPr lang="en-US" baseline="0" dirty="0" err="1" smtClean="0"/>
              <a:t>CMEs</a:t>
            </a:r>
            <a:r>
              <a:rPr lang="en-US" baseline="0" dirty="0" smtClean="0"/>
              <a:t> decelerate.</a:t>
            </a: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the same paper the </a:t>
            </a:r>
            <a:r>
              <a:rPr lang="en-US" dirty="0" err="1" smtClean="0"/>
              <a:t>cummulative</a:t>
            </a:r>
            <a:r>
              <a:rPr lang="en-US" dirty="0" smtClean="0"/>
              <a:t> distribution</a:t>
            </a:r>
            <a:r>
              <a:rPr lang="en-US" baseline="0" dirty="0" smtClean="0"/>
              <a:t> of CME speeds is shown for the catalog (left image).  The faster speeds are associated with metric radio bursts (</a:t>
            </a:r>
            <a:r>
              <a:rPr lang="en-US" baseline="0" dirty="0" err="1" smtClean="0"/>
              <a:t>m</a:t>
            </a:r>
            <a:r>
              <a:rPr lang="en-US" baseline="0" dirty="0" smtClean="0"/>
              <a:t>), GEO (geomagnetic storms), halo </a:t>
            </a:r>
            <a:r>
              <a:rPr lang="en-US" baseline="0" dirty="0" err="1" smtClean="0"/>
              <a:t>CMEs</a:t>
            </a:r>
            <a:r>
              <a:rPr lang="en-US" baseline="0" dirty="0" smtClean="0"/>
              <a:t> (HALO), </a:t>
            </a:r>
            <a:r>
              <a:rPr lang="en-US" baseline="0" dirty="0" err="1" smtClean="0"/>
              <a:t>mkm</a:t>
            </a:r>
            <a:r>
              <a:rPr lang="en-US" baseline="0" dirty="0" smtClean="0"/>
              <a:t> radio bursts, </a:t>
            </a:r>
            <a:r>
              <a:rPr lang="en-US" baseline="0" dirty="0" err="1" smtClean="0"/>
              <a:t>SEPs</a:t>
            </a:r>
            <a:r>
              <a:rPr lang="en-US" baseline="0" dirty="0" smtClean="0"/>
              <a:t>, and </a:t>
            </a:r>
            <a:r>
              <a:rPr lang="en-US" baseline="0" dirty="0" err="1" smtClean="0"/>
              <a:t>GLEs</a:t>
            </a:r>
            <a:r>
              <a:rPr lang="en-US" baseline="0" dirty="0" smtClean="0"/>
              <a:t> (ground level events).</a:t>
            </a:r>
          </a:p>
          <a:p>
            <a:endParaRPr lang="en-US" baseline="0" dirty="0" smtClean="0"/>
          </a:p>
          <a:p>
            <a:r>
              <a:rPr lang="en-US" baseline="0" dirty="0" smtClean="0"/>
              <a:t>The histograms on the right show how </a:t>
            </a:r>
            <a:r>
              <a:rPr lang="en-US" baseline="0" dirty="0" err="1" smtClean="0"/>
              <a:t>CMEs</a:t>
            </a:r>
            <a:r>
              <a:rPr lang="en-US" baseline="0" dirty="0" smtClean="0"/>
              <a:t> vary throughout the solar cycle.  At the top all </a:t>
            </a:r>
            <a:r>
              <a:rPr lang="en-US" baseline="0" dirty="0" err="1" smtClean="0"/>
              <a:t>CMEs</a:t>
            </a:r>
            <a:r>
              <a:rPr lang="en-US" baseline="0" dirty="0" smtClean="0"/>
              <a:t> are included, and you can see there are fewer </a:t>
            </a:r>
            <a:r>
              <a:rPr lang="en-US" baseline="0" dirty="0" err="1" smtClean="0"/>
              <a:t>CMEs</a:t>
            </a:r>
            <a:r>
              <a:rPr lang="en-US" baseline="0" dirty="0" smtClean="0"/>
              <a:t> during solar minimum, but there are still a few per few days, during solar maximum there are few </a:t>
            </a:r>
            <a:r>
              <a:rPr lang="en-US" baseline="0" dirty="0" err="1" smtClean="0"/>
              <a:t>CMEs</a:t>
            </a:r>
            <a:r>
              <a:rPr lang="en-US" baseline="0" dirty="0" smtClean="0"/>
              <a:t> per day.    These are further broken down by Earth-directed Halo </a:t>
            </a:r>
            <a:r>
              <a:rPr lang="en-US" baseline="0" dirty="0" err="1" smtClean="0"/>
              <a:t>CMEs</a:t>
            </a:r>
            <a:r>
              <a:rPr lang="en-US" baseline="0" dirty="0" smtClean="0"/>
              <a:t>, and fast wide </a:t>
            </a:r>
            <a:r>
              <a:rPr lang="en-US" baseline="0" dirty="0" err="1" smtClean="0"/>
              <a:t>CMEs</a:t>
            </a:r>
            <a:r>
              <a:rPr lang="en-US" baseline="0" dirty="0" smtClean="0"/>
              <a:t>, and fast-wide western </a:t>
            </a:r>
            <a:r>
              <a:rPr lang="en-US" baseline="0" dirty="0" err="1" smtClean="0"/>
              <a:t>CMEs</a:t>
            </a:r>
            <a:r>
              <a:rPr lang="en-US" baseline="0" dirty="0" smtClean="0"/>
              <a:t>.     These follow roughly the same </a:t>
            </a:r>
            <a:r>
              <a:rPr lang="en-US" baseline="0" dirty="0" err="1" smtClean="0"/>
              <a:t>distrubution</a:t>
            </a:r>
            <a:r>
              <a:rPr lang="en-US" baseline="0" dirty="0" smtClean="0"/>
              <a:t> with some variations.   Fast wide western </a:t>
            </a:r>
            <a:r>
              <a:rPr lang="en-US" baseline="0" dirty="0" err="1" smtClean="0"/>
              <a:t>CMEs</a:t>
            </a:r>
            <a:r>
              <a:rPr lang="en-US" baseline="0" dirty="0" smtClean="0"/>
              <a:t> are of special interest for solar energetic particle events.</a:t>
            </a: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B2C154-43E2-CF42-8B83-0116DE0350C7}" type="datetimeFigureOut">
              <a:rPr lang="en-US" smtClean="0"/>
              <a:pPr/>
              <a:t>5/21/15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2C154-43E2-CF42-8B83-0116DE0350C7}" type="datetimeFigureOut">
              <a:rPr lang="en-US" smtClean="0"/>
              <a:pPr/>
              <a:t>5/21/15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2C154-43E2-CF42-8B83-0116DE0350C7}" type="datetimeFigureOut">
              <a:rPr lang="en-US" smtClean="0"/>
              <a:pPr/>
              <a:t>5/21/15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2C154-43E2-CF42-8B83-0116DE0350C7}" type="datetimeFigureOut">
              <a:rPr lang="en-US" smtClean="0"/>
              <a:pPr/>
              <a:t>5/21/15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B2C154-43E2-CF42-8B83-0116DE0350C7}" type="datetimeFigureOut">
              <a:rPr lang="en-US" smtClean="0"/>
              <a:pPr/>
              <a:t>5/21/15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B2C154-43E2-CF42-8B83-0116DE0350C7}" type="datetimeFigureOut">
              <a:rPr lang="en-US" smtClean="0"/>
              <a:pPr/>
              <a:t>5/21/15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B2C154-43E2-CF42-8B83-0116DE0350C7}" type="datetimeFigureOut">
              <a:rPr lang="en-US" smtClean="0"/>
              <a:pPr/>
              <a:t>5/21/15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B2C154-43E2-CF42-8B83-0116DE0350C7}" type="datetimeFigureOut">
              <a:rPr lang="en-US" smtClean="0"/>
              <a:pPr/>
              <a:t>5/21/15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B2C154-43E2-CF42-8B83-0116DE0350C7}" type="datetimeFigureOut">
              <a:rPr lang="en-US" smtClean="0"/>
              <a:pPr/>
              <a:t>5/21/15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B2C154-43E2-CF42-8B83-0116DE0350C7}" type="datetimeFigureOut">
              <a:rPr lang="en-US" smtClean="0"/>
              <a:pPr/>
              <a:t>5/21/15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B2C154-43E2-CF42-8B83-0116DE0350C7}" type="datetimeFigureOut">
              <a:rPr lang="en-US" smtClean="0"/>
              <a:pPr/>
              <a:t>5/21/15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2C154-43E2-CF42-8B83-0116DE0350C7}" type="datetimeFigureOut">
              <a:rPr lang="en-US" smtClean="0"/>
              <a:pPr/>
              <a:t>5/21/15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AC627B-524D-2A42-ABD0-8271A14FEBA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hyperlink" Target="mailto:m.leila.mays@nasa.gov" TargetMode="External"/><Relationship Id="rId5" Type="http://schemas.openxmlformats.org/officeDocument/2006/relationships/hyperlink" Target="mailto:barbara.j.thompson@nasa.gov" TargetMode="External"/><Relationship Id="rId6" Type="http://schemas.openxmlformats.org/officeDocument/2006/relationships/hyperlink" Target="http://ccmc.gsfc.nasa.gov/support/SWREDI/swredi.php" TargetMode="External"/><Relationship Id="rId7" Type="http://schemas.openxmlformats.org/officeDocument/2006/relationships/image" Target="../media/image2.jpeg"/><Relationship Id="rId8" Type="http://schemas.openxmlformats.org/officeDocument/2006/relationships/image" Target="../media/image3.jpeg"/><Relationship Id="rId9" Type="http://schemas.openxmlformats.org/officeDocument/2006/relationships/image" Target="../media/image4.png"/><Relationship Id="rId10"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df"/><Relationship Id="rId4" Type="http://schemas.openxmlformats.org/officeDocument/2006/relationships/image" Target="../media/image17.png"/><Relationship Id="rId5" Type="http://schemas.openxmlformats.org/officeDocument/2006/relationships/hyperlink" Target="http://swrc.gsfc.nasa.gov/main/score"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VzhMvEkK0gA" TargetMode="External"/><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gif"/><Relationship Id="rId4" Type="http://schemas.openxmlformats.org/officeDocument/2006/relationships/image" Target="../media/image20.png"/><Relationship Id="rId5" Type="http://schemas.openxmlformats.org/officeDocument/2006/relationships/hyperlink" Target="http://stereo-ssc.nascom.nasa.gov/where.shtml"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1" Type="http://schemas.openxmlformats.org/officeDocument/2006/relationships/hyperlink" Target="http://cdaw.gsfc.nasa.gov/movie/make_javamovie.php?img1=lasc2rdf&amp;img2=sdo_a304&amp;stime=20130430_2200&amp;etime=20130501_0800" TargetMode="External"/><Relationship Id="rId12" Type="http://schemas.openxmlformats.org/officeDocument/2006/relationships/hyperlink" Target="http://www.lmsal.com/hek/gallery/podimages/2013/06/01/pod_malanushenko_anna_2013-06-01T02:24:03.851/anny_AIA-304_20130531T113203-20130531T185203_120s_made_20130601T022253_720p.mpg" TargetMode="External"/><Relationship Id="rId13" Type="http://schemas.openxmlformats.org/officeDocument/2006/relationships/hyperlink" Target="http://go.nasa.gov/12qcWDO" TargetMode="External"/><Relationship Id="rId14" Type="http://schemas.openxmlformats.org/officeDocument/2006/relationships/hyperlink" Target="http://cdaw.gsfc.nasa.gov/movie/make_javamovie.php?img1=sta_e195&amp;img2=sta_cor2&amp;stime=20130526_1500&amp;etime=20130527_0000" TargetMode="External"/><Relationship Id="rId15" Type="http://schemas.openxmlformats.org/officeDocument/2006/relationships/hyperlink" Target="http://www.lmsal.com/hek/gallery/podimages/2013/06/01/pod_malanushenko_anna_2013-06-01T00:52:07.870/anny_AIA-211_20130531T094003-20130531T145203_120s_made_20130601T005102_720p.mpg" TargetMode="External"/><Relationship Id="rId16" Type="http://schemas.openxmlformats.org/officeDocument/2006/relationships/hyperlink" Target="http://cdaw.gsfc.nasa.gov/movie/make_javamovie.php?img1=stb_cor2&amp;img2=stb_e195&amp;stime=20120527_0300&amp;etime=20120527_1600"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www.nasa.gov/mission_pages/sunearth/news/light-wavelengths.html" TargetMode="External"/><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gif"/><Relationship Id="rId7" Type="http://schemas.openxmlformats.org/officeDocument/2006/relationships/image" Target="../media/image24.jpe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hyperlink" Target="http://go.nasa.gov/19Dni3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hyperlink" Target="http://ccmc.gsfc.nasa.gov/analysis/stereo/" TargetMode="External"/><Relationship Id="rId4" Type="http://schemas.openxmlformats.org/officeDocument/2006/relationships/hyperlink" Target="http://go.nasa.gov/16bTvzK" TargetMode="External"/><Relationship Id="rId5" Type="http://schemas.openxmlformats.org/officeDocument/2006/relationships/hyperlink" Target="http://stereo-ssc.nascom.nasa.gov/where.shtml" TargetMode="External"/><Relationship Id="rId6" Type="http://schemas.openxmlformats.org/officeDocument/2006/relationships/hyperlink" Target="http://stereo-ssc.nascom.nasa.gov/cgi-bin/make_where_gif" TargetMode="External"/><Relationship Id="rId7" Type="http://schemas.openxmlformats.org/officeDocument/2006/relationships/hyperlink" Target="http://www.solarmonitor.org/"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hyperlink" Target="http://cdaw.gsfc.nasa.gov/movie/make_javamovie.php?img1=sdo_a304&amp;img2=sdo_a193&amp;stime=20130826_2300&amp;etime=20130827_0500" TargetMode="External"/><Relationship Id="rId5" Type="http://schemas.openxmlformats.org/officeDocument/2006/relationships/hyperlink" Target="http://cdaw.gsfc.nasa.gov/movie/make_javamovie.php?img1=stb_e195&amp;img2=sta_e195&amp;stime=20130826_2300&amp;etime=20130827_0500" TargetMode="External"/><Relationship Id="rId6" Type="http://schemas.openxmlformats.org/officeDocument/2006/relationships/hyperlink" Target="http://cdaw.gsfc.nasa.gov/movie/make_javamovie.php?img1=lasc2rdf&amp;img2=lasc3rdf&amp;stime=20130827_0100&amp;etime=20130827_1100" TargetMode="External"/><Relationship Id="rId7" Type="http://schemas.openxmlformats.org/officeDocument/2006/relationships/hyperlink" Target="http://cdaw.gsfc.nasa.gov/movie/make_javamovie.php?img1=stb_cor2&amp;img2=sta_cor2&amp;stime=20130827_0100&amp;etime=20130827_1000" TargetMode="External"/><Relationship Id="rId8" Type="http://schemas.openxmlformats.org/officeDocument/2006/relationships/hyperlink" Target="http://ccmc.gsfc.nasa.gov/analysis/stereo/?s=iswa.ccmc.gsfc.nasa.gov&amp;v=3&amp;c=_0_0_0_0_--_t__t_OFgzJ5c_OFhEJN2_0_0_0_-6F6_0_0_0_6F6_0_0_0_6F6__5_t__t_OFgzJ5c_OFhEJN2_0_0_0_-6F6_0_0_0_6F6_0_0_0_6F6__5_V0_V0_88xO_w2_88xO_1SO_88xO_MC_V0_V0_9ny2_w2_9ny2_1SO_9ny2_MC_V0_V0_7MI4_yN_7MI4_1gQ_7MI4_Qa_V0_V0_94FJ_yN_94FJ_1gQ_94FJ_Qa_t__1___"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hyperlink" Target="http://www.solarmonitor.org/index.php" TargetMode="External"/><Relationship Id="rId5" Type="http://schemas.openxmlformats.org/officeDocument/2006/relationships/hyperlink" Target="http://go.nasa.gov/1oDCEOK"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hyperlink" Target="http://ccmc.gsfc.nasa.gov/analysis/stereo/?s=iswa.ccmc.gsfc.nasa.gov&amp;v=3&amp;c=_0_0_0_0_--__t__OFgzJ5c_OFhEJN2_0_0_0_-6F6_0_0_0_6F6_0_0_0_6F6__5__t__OFgzJ5c_OFhEJN2_0_0_0_-6F6_0_0_0_6F6_0_0_0_6F6__5_VN_Tl_7uGY_2G5_7uGY_2kq_7uGY_1gI_VN_Tl_9lms_2G5_9lms_2kq_9lms_1gI_--_Ap_t__1___" TargetMode="External"/><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hyperlink" Target="http://ccmc.gsfc.nasa.gov/analysis/stereo/?s=iswa.ccmc.gsfc.nasa.gov&amp;v=3&amp;c=_0_0_0_0_--__t__OFgzJ5c_OFhEJN2_0_0_0_-6F6_0_0_0_6F6_0_0_0_6F6__5__t__OFgzJ5c_OFhEJN2_0_0_0_-6F6_0_0_0_6F6_0_0_0_6F6__5_VN_Tl_7uGY_2G5_7uGY_2kq_7uGY_1gI_VN_Tl_9lms_2G5_9lms_2kq_9lms_1gI_--_Ap_t__1___"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hyperlink" Target="http://ccmc.gsfc.nasa.gov/analysis/stereo/?s=iswa.ccmc.gsfc.nasa.gov&amp;v=3&amp;c=_0_0_0_1_t_t_t_OFgzJ5c_OFhEJN2_0_0_0_-6F6_0_0_0_6F6_0_0_0_6F6_t_5__4_0_t_V0_V0_8139_vl_8139_1PS_8139_NJ_0_3ozY_t_V0_V0_8S34_w4_8S34_1PS_8S34_NJ_0_7YGG_t_V0_V0_8pJ4_w3_8pJ4_1PS_8pJ4_NJ_0_BKOO_t_V0_V0_9D4E_wN_9D4E_1PS_9D4E_NJ_0_5_2v3o_t_VN_Tl_8NhX_2GI_8NhX_2mg_8NhX_1k8_0_5wMi_t_VN_Tl_8fHC_2Fm_8fHC_2mg_8fHC_1k8_0_8xfc_t_VN_Tl_8u1M_2GI_8u1M_2mg_8u1M_1k8_0_ByyW_t_VN_Tl_9Ifb_2Ft_9Ifb_2mg_9Ifb_1k8_0_F0HQ_t_VN_Tl_9jSX_2GT_9jSX_2mg_9jSX_1k8_0_4_0_t_V0_V0_7DXa_yY_7DXa_1fC_7DXa_P6_0_3ozY_t_V0_V0_7hsH_yp_7hsH_1fC_7hsH_P6_0_7YGG_t_V0_V0_8H4V_z7_8H4V_1fC_8H4V_P6_0_BKOO_t_V0_V0_8mcu_z7_8mcu_1fC_8mcu_P6_0_--_0_t_t_t_OFgzJ5c_OFhEJN2_0_0_0_-6F6_0_0_0_6F6_0_0_0_6F6_t_5_t_t_t_OFgzJ5c_OFhEJN2_0_0_0_-6F6_0_0_0_6F6_0_0_0_6F6_t_5_V0_V0_8139_vl_8139_1PS_8139_NJ___t_t_t_OFgzJ5c_OFhEJN2_0_0_0_-6F6_0_0_0_6F6_0_0_0_6F6_t_5__4_0_t_V0_V0_8139_vl_8139_1PS_8139_NJ_0_3ozY_t_V0_V0_8S34_w4_8S34_1PS_8S34_NJ_0_7YGG_t_V0_V0_8pJ4_w3_8pJ4_1PS_8pJ4_NJ_0_BKOO_t_V0_V0_9D4E_wN_9D" TargetMode="External"/><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ccmc.gsfc.nasa.gov/analysis/stereo/" TargetMode="External"/><Relationship Id="rId4" Type="http://schemas.openxmlformats.org/officeDocument/2006/relationships/hyperlink" Target="http://go.nasa.gov/16bTvzK" TargetMode="External"/><Relationship Id="rId5" Type="http://schemas.openxmlformats.org/officeDocument/2006/relationships/hyperlink" Target="http://stereo-ssc.nascom.nasa.gov/where.shtml" TargetMode="External"/><Relationship Id="rId6" Type="http://schemas.openxmlformats.org/officeDocument/2006/relationships/hyperlink" Target="http://stereo-ssc.nascom.nasa.gov/cgi-bin/make_where_gif" TargetMode="External"/><Relationship Id="rId7" Type="http://schemas.openxmlformats.org/officeDocument/2006/relationships/hyperlink" Target="http://www.solarmonitor.org/" TargetMode="External"/><Relationship Id="rId8" Type="http://schemas.openxmlformats.org/officeDocument/2006/relationships/hyperlink" Target="http://cdaw.gsfc.nasa.gov/movie/" TargetMode="Externa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hyperlink" Target="http://ccmc.gsfc.nasa.gov/analysis/stereo/" TargetMode="External"/><Relationship Id="rId4" Type="http://schemas.openxmlformats.org/officeDocument/2006/relationships/hyperlink" Target="http://go.nasa.gov/16bTvzK" TargetMode="External"/><Relationship Id="rId5" Type="http://schemas.openxmlformats.org/officeDocument/2006/relationships/hyperlink" Target="http://stereo-ssc.nascom.nasa.gov/cgi-bin/make_where_gif" TargetMode="External"/><Relationship Id="rId6" Type="http://schemas.openxmlformats.org/officeDocument/2006/relationships/hyperlink" Target="http://cdaw.gsfc.nasa.gov/movie/" TargetMode="External"/><Relationship Id="rId7" Type="http://schemas.openxmlformats.org/officeDocument/2006/relationships/hyperlink" Target="http://www.solarmonitor.org/" TargetMode="External"/><Relationship Id="rId1" Type="http://schemas.openxmlformats.org/officeDocument/2006/relationships/slideLayout" Target="../slideLayouts/slideLayout2.xml"/><Relationship Id="rId2" Type="http://schemas.openxmlformats.org/officeDocument/2006/relationships/hyperlink" Target="http://bit.ly/2014cme0"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ccmc.gsfc.nasa.gov/analysis/stereo/" TargetMode="External"/><Relationship Id="rId4" Type="http://schemas.openxmlformats.org/officeDocument/2006/relationships/hyperlink" Target="http://go.nasa.gov/16bTvzK" TargetMode="External"/><Relationship Id="rId5" Type="http://schemas.openxmlformats.org/officeDocument/2006/relationships/hyperlink" Target="http://stereo-ssc.nascom.nasa.gov/cgi-bin/make_where_gif" TargetMode="External"/><Relationship Id="rId6" Type="http://schemas.openxmlformats.org/officeDocument/2006/relationships/hyperlink" Target="http://cdaw.gsfc.nasa.gov/movie/" TargetMode="External"/><Relationship Id="rId7" Type="http://schemas.openxmlformats.org/officeDocument/2006/relationships/hyperlink" Target="http://www.solarmonitor.org/" TargetMode="External"/><Relationship Id="rId1" Type="http://schemas.openxmlformats.org/officeDocument/2006/relationships/slideLayout" Target="../slideLayouts/slideLayout2.xml"/><Relationship Id="rId2" Type="http://schemas.openxmlformats.org/officeDocument/2006/relationships/hyperlink" Target="http://bit.ly/2014cme1"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ccmc.gsfc.nasa.gov/analysis/stereo/" TargetMode="External"/><Relationship Id="rId4" Type="http://schemas.openxmlformats.org/officeDocument/2006/relationships/hyperlink" Target="http://go.nasa.gov/16bTvzK" TargetMode="External"/><Relationship Id="rId5" Type="http://schemas.openxmlformats.org/officeDocument/2006/relationships/hyperlink" Target="http://stereo-ssc.nascom.nasa.gov/cgi-bin/make_where_gif" TargetMode="External"/><Relationship Id="rId6" Type="http://schemas.openxmlformats.org/officeDocument/2006/relationships/hyperlink" Target="http://cdaw.gsfc.nasa.gov/movie/" TargetMode="External"/><Relationship Id="rId7" Type="http://schemas.openxmlformats.org/officeDocument/2006/relationships/hyperlink" Target="http://www.solarmonitor.org/" TargetMode="External"/><Relationship Id="rId1" Type="http://schemas.openxmlformats.org/officeDocument/2006/relationships/slideLayout" Target="../slideLayouts/slideLayout2.xml"/><Relationship Id="rId2" Type="http://schemas.openxmlformats.org/officeDocument/2006/relationships/hyperlink" Target="http://bit.ly/2014cme1"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go.nasa.gov/16bTvzK" TargetMode="External"/><Relationship Id="rId4" Type="http://schemas.openxmlformats.org/officeDocument/2006/relationships/hyperlink" Target="http://stereo-ssc.nascom.nasa.gov/cgi-bin/make_where_gif" TargetMode="External"/><Relationship Id="rId5" Type="http://schemas.openxmlformats.org/officeDocument/2006/relationships/hyperlink" Target="http://cdaw.gsfc.nasa.gov/movie/" TargetMode="External"/><Relationship Id="rId6" Type="http://schemas.openxmlformats.org/officeDocument/2006/relationships/hyperlink" Target="http://www.solarmonitor.org/" TargetMode="External"/><Relationship Id="rId1" Type="http://schemas.openxmlformats.org/officeDocument/2006/relationships/slideLayout" Target="../slideLayouts/slideLayout2.xml"/><Relationship Id="rId2" Type="http://schemas.openxmlformats.org/officeDocument/2006/relationships/hyperlink" Target="http://bit.ly/2014cme1"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bit.ly/2014cme0" TargetMode="External"/><Relationship Id="rId4" Type="http://schemas.openxmlformats.org/officeDocument/2006/relationships/hyperlink" Target="http://bit.ly/2014cme1" TargetMode="External"/><Relationship Id="rId5" Type="http://schemas.openxmlformats.org/officeDocument/2006/relationships/hyperlink" Target="http://bit.ly/2014cme2" TargetMode="External"/><Relationship Id="rId6" Type="http://schemas.openxmlformats.org/officeDocument/2006/relationships/hyperlink" Target="http://bit.ly/2014cme3" TargetMode="External"/><Relationship Id="rId7" Type="http://schemas.openxmlformats.org/officeDocument/2006/relationships/hyperlink" Target="http://ccmc.gsfc.nasa.gov/analysis/stereo/" TargetMode="External"/><Relationship Id="rId8" Type="http://schemas.openxmlformats.org/officeDocument/2006/relationships/hyperlink" Target="http://go.nasa.gov/16bTvzK" TargetMode="External"/><Relationship Id="rId9" Type="http://schemas.openxmlformats.org/officeDocument/2006/relationships/hyperlink" Target="http://stereo-ssc.nascom.nasa.gov/cgi-bin/make_where_gif" TargetMode="External"/><Relationship Id="rId10" Type="http://schemas.openxmlformats.org/officeDocument/2006/relationships/hyperlink" Target="http://cdaw.gsfc.nasa.gov/movie/" TargetMode="External"/><Relationship Id="rId11" Type="http://schemas.openxmlformats.org/officeDocument/2006/relationships/hyperlink" Target="http://www.solarmonitor.org/" TargetMode="Externa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ccmc.gsfc.nasa.gov/analysis/stereo/manual.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9" Type="http://schemas.openxmlformats.org/officeDocument/2006/relationships/hyperlink" Target="http://helioviewer.org/?movieId=tZv95" TargetMode="External"/><Relationship Id="rId20" Type="http://schemas.openxmlformats.org/officeDocument/2006/relationships/hyperlink" Target="http://www.lmsal.com/hek/gallery/podimages/2013/06/01/pod_malanushenko_anna_2013-06-01T00:52:07.870/anny_AIA-211_20130531T094003-20130531T145203_120s_made_20130601T005102_720p.mpg" TargetMode="External"/><Relationship Id="rId21" Type="http://schemas.openxmlformats.org/officeDocument/2006/relationships/hyperlink" Target="http://cdaw.gsfc.nasa.gov/movie/make_javamovie.php?img1=stb_cor2&amp;img2=stb_e195&amp;stime=20120527_0300&amp;etime=20120527_1600" TargetMode="External"/><Relationship Id="rId22" Type="http://schemas.openxmlformats.org/officeDocument/2006/relationships/hyperlink" Target="http://ccmc.gsfc.nasa.gov/analysis/stereo/" TargetMode="External"/><Relationship Id="rId23" Type="http://schemas.openxmlformats.org/officeDocument/2006/relationships/hyperlink" Target="http://go.nasa.gov/16bTvzK" TargetMode="External"/><Relationship Id="rId24" Type="http://schemas.openxmlformats.org/officeDocument/2006/relationships/hyperlink" Target="http://stereo-ssc.nascom.nasa.gov/cgi-bin/make_where_gif" TargetMode="External"/><Relationship Id="rId25" Type="http://schemas.openxmlformats.org/officeDocument/2006/relationships/hyperlink" Target="http://cdaw.gsfc.nasa.gov/movie/" TargetMode="External"/><Relationship Id="rId26" Type="http://schemas.openxmlformats.org/officeDocument/2006/relationships/hyperlink" Target="http://www.solarmonitor.org/" TargetMode="External"/><Relationship Id="rId10" Type="http://schemas.openxmlformats.org/officeDocument/2006/relationships/hyperlink" Target="http://www.helioviewer.org/" TargetMode="External"/><Relationship Id="rId11" Type="http://schemas.openxmlformats.org/officeDocument/2006/relationships/hyperlink" Target="http://cdaw.gsfc.nasa.gov/CME_list/" TargetMode="External"/><Relationship Id="rId12" Type="http://schemas.openxmlformats.org/officeDocument/2006/relationships/hyperlink" Target="http://swrc.gsfc.nasa.gov/main/score" TargetMode="External"/><Relationship Id="rId13" Type="http://schemas.openxmlformats.org/officeDocument/2006/relationships/hyperlink" Target="https://www.youtube.com/watch?v=VzhMvEkK0gA" TargetMode="External"/><Relationship Id="rId14" Type="http://schemas.openxmlformats.org/officeDocument/2006/relationships/hyperlink" Target="http://www.nasa.gov/mission_pages/sunearth/news/light-wavelengths.html" TargetMode="External"/><Relationship Id="rId15" Type="http://schemas.openxmlformats.org/officeDocument/2006/relationships/hyperlink" Target="http://cdaw.gsfc.nasa.gov/movie/make_javamovie.php?img1=sta_e195&amp;img2=sta_cor2&amp;stime=20130526_1500&amp;etime=20130527_0000" TargetMode="External"/><Relationship Id="rId16" Type="http://schemas.openxmlformats.org/officeDocument/2006/relationships/hyperlink" Target="http://go.nasa.gov/19Dni3v" TargetMode="External"/><Relationship Id="rId17" Type="http://schemas.openxmlformats.org/officeDocument/2006/relationships/hyperlink" Target="http://cdaw.gsfc.nasa.gov/movie/make_javamovie.php?img1=lasc2rdf&amp;img2=sdo_a304&amp;stime=20130430_2200&amp;etime=20130501_0800" TargetMode="External"/><Relationship Id="rId18" Type="http://schemas.openxmlformats.org/officeDocument/2006/relationships/hyperlink" Target="http://go.nasa.gov/12qcWDO" TargetMode="External"/><Relationship Id="rId19" Type="http://schemas.openxmlformats.org/officeDocument/2006/relationships/hyperlink" Target="http://www.lmsal.com/hek/gallery/podimages/2013/06/01/pod_malanushenko_anna_2013-06-01T02:24:03.851/anny_AIA-304_20130531T113203-20130531T185203_120s_made_20130601T022253_720p.mpg" TargetMode="External"/><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ccmc.gsfc.nasa.gov/support/SWREDI/swredi.php" TargetMode="External"/><Relationship Id="rId4" Type="http://schemas.openxmlformats.org/officeDocument/2006/relationships/hyperlink" Target="http://iswa.gsfc.nasa.gov" TargetMode="External"/><Relationship Id="rId5" Type="http://schemas.openxmlformats.org/officeDocument/2006/relationships/hyperlink" Target="http://iswa3.ccmc.gsfc.nasa.gov/wiki/index.php/Full_iSWA_Cygnet_List" TargetMode="External"/><Relationship Id="rId6" Type="http://schemas.openxmlformats.org/officeDocument/2006/relationships/hyperlink" Target="http://iswa3.ccmc.gsfc.nasa.gov/wiki/index.php/Glossary" TargetMode="External"/><Relationship Id="rId7" Type="http://schemas.openxmlformats.org/officeDocument/2006/relationships/hyperlink" Target="http://cdaw.gsfc.nasa.gov/movie/make_javamovie.php?img1=stb_cor2&amp;img2=sta_cor2&amp;stime=20120712_1500&amp;etime=20120712_2000" TargetMode="External"/><Relationship Id="rId8" Type="http://schemas.openxmlformats.org/officeDocument/2006/relationships/hyperlink" Target="http://helioviewer.org/?movieId=zZv9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hyperlink" Target="http://cdaw.gsfc.nasa.gov/movie/make_javamovie.php?img1=stb_cor2&amp;img2=sta_cor2&amp;stime=20120927_2200&amp;etime=20120928_0700"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cdaw.gsfc.nasa.gov/CME_list/"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2446" y="1"/>
            <a:ext cx="6721850" cy="1815614"/>
          </a:xfrm>
        </p:spPr>
        <p:txBody>
          <a:bodyPr>
            <a:normAutofit fontScale="90000"/>
          </a:bodyPr>
          <a:lstStyle/>
          <a:p>
            <a:r>
              <a:rPr lang="en-US" dirty="0" smtClean="0"/>
              <a:t>CME Analysis with </a:t>
            </a:r>
            <a:r>
              <a:rPr lang="en-US" dirty="0" err="1" smtClean="0"/>
              <a:t>StereoCAT</a:t>
            </a:r>
            <a:r>
              <a:rPr lang="en-US" dirty="0" smtClean="0"/>
              <a:t> for Space Weather: Part 1</a:t>
            </a:r>
            <a:endParaRPr lang="en-US" dirty="0"/>
          </a:p>
        </p:txBody>
      </p:sp>
      <p:pic>
        <p:nvPicPr>
          <p:cNvPr id="4" name="Picture 3" descr="c2helix.tif"/>
          <p:cNvPicPr>
            <a:picLocks noChangeAspect="1"/>
          </p:cNvPicPr>
          <p:nvPr/>
        </p:nvPicPr>
        <p:blipFill>
          <a:blip r:embed="rId3"/>
          <a:stretch>
            <a:fillRect/>
          </a:stretch>
        </p:blipFill>
        <p:spPr>
          <a:xfrm>
            <a:off x="2999382" y="1619251"/>
            <a:ext cx="4353698" cy="3689141"/>
          </a:xfrm>
          <a:prstGeom prst="rect">
            <a:avLst/>
          </a:prstGeom>
        </p:spPr>
      </p:pic>
      <p:sp>
        <p:nvSpPr>
          <p:cNvPr id="5" name="Title 1"/>
          <p:cNvSpPr txBox="1">
            <a:spLocks/>
          </p:cNvSpPr>
          <p:nvPr/>
        </p:nvSpPr>
        <p:spPr>
          <a:xfrm>
            <a:off x="2762976" y="5504755"/>
            <a:ext cx="6130566" cy="645342"/>
          </a:xfrm>
          <a:prstGeom prst="rect">
            <a:avLst/>
          </a:prstGeom>
        </p:spPr>
        <p:txBody>
          <a:bodyPr vert="horz" lIns="91440" tIns="45720" rIns="91440" bIns="45720" rtlCol="0" anchor="ctr">
            <a:normAutofit fontScale="92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smtClean="0">
                <a:ln>
                  <a:noFill/>
                </a:ln>
                <a:solidFill>
                  <a:schemeClr val="tx1"/>
                </a:solidFill>
                <a:effectLst/>
                <a:uLnTx/>
                <a:uFillTx/>
                <a:latin typeface="+mj-lt"/>
                <a:ea typeface="+mj-ea"/>
                <a:cs typeface="+mj-cs"/>
              </a:rPr>
              <a:t>M. Leila Mays (NASA/GSFC and CUA)</a:t>
            </a:r>
            <a:r>
              <a:rPr kumimoji="0" lang="en-US" b="0" i="0" u="none" strike="noStrike" kern="1200" cap="none" spc="0" normalizeH="0" noProof="0" dirty="0" smtClean="0">
                <a:ln>
                  <a:noFill/>
                </a:ln>
                <a:solidFill>
                  <a:schemeClr val="tx1"/>
                </a:solidFill>
                <a:effectLst/>
                <a:uLnTx/>
                <a:uFillTx/>
                <a:latin typeface="+mj-lt"/>
                <a:ea typeface="+mj-ea"/>
                <a:cs typeface="+mj-cs"/>
              </a:rPr>
              <a:t> </a:t>
            </a:r>
            <a:r>
              <a:rPr lang="en-US" dirty="0" smtClean="0">
                <a:latin typeface="+mj-lt"/>
                <a:ea typeface="+mj-ea"/>
                <a:cs typeface="+mj-cs"/>
                <a:hlinkClick r:id="rId4"/>
              </a:rPr>
              <a:t>m.leila.mays@nasa.gov</a:t>
            </a:r>
            <a:endParaRPr lang="en-US" dirty="0" smtClean="0">
              <a:latin typeface="+mj-lt"/>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smtClean="0">
                <a:ln>
                  <a:noFill/>
                </a:ln>
                <a:solidFill>
                  <a:schemeClr val="tx1"/>
                </a:solidFill>
                <a:effectLst/>
                <a:uLnTx/>
                <a:uFillTx/>
                <a:latin typeface="+mj-lt"/>
                <a:ea typeface="+mj-ea"/>
                <a:cs typeface="+mj-cs"/>
              </a:rPr>
              <a:t>Barbara Thompson (NASA/GSFC) </a:t>
            </a:r>
            <a:r>
              <a:rPr kumimoji="0" lang="en-US" b="0" i="0" u="none" strike="noStrike" kern="1200" cap="none" spc="0" normalizeH="0" baseline="0" noProof="0" dirty="0" smtClean="0">
                <a:ln>
                  <a:noFill/>
                </a:ln>
                <a:solidFill>
                  <a:schemeClr val="tx1"/>
                </a:solidFill>
                <a:effectLst/>
                <a:uLnTx/>
                <a:uFillTx/>
                <a:latin typeface="+mj-lt"/>
                <a:ea typeface="+mj-ea"/>
                <a:cs typeface="+mj-cs"/>
                <a:hlinkClick r:id="rId5"/>
              </a:rPr>
              <a:t>barbar</a:t>
            </a:r>
            <a:r>
              <a:rPr lang="en-US" noProof="0" dirty="0" smtClean="0">
                <a:latin typeface="+mj-lt"/>
                <a:ea typeface="+mj-ea"/>
                <a:cs typeface="+mj-cs"/>
                <a:hlinkClick r:id="rId5"/>
              </a:rPr>
              <a:t>a.j.thompson@nasa.gov</a:t>
            </a:r>
            <a:endParaRPr lang="en-US" noProof="0" dirty="0" smtClean="0">
              <a:latin typeface="+mj-lt"/>
              <a:ea typeface="+mj-ea"/>
              <a:cs typeface="+mj-cs"/>
            </a:endParaRPr>
          </a:p>
        </p:txBody>
      </p:sp>
      <p:sp>
        <p:nvSpPr>
          <p:cNvPr id="6" name="Title 1"/>
          <p:cNvSpPr txBox="1">
            <a:spLocks/>
          </p:cNvSpPr>
          <p:nvPr/>
        </p:nvSpPr>
        <p:spPr>
          <a:xfrm>
            <a:off x="2762976" y="4940608"/>
            <a:ext cx="2025222" cy="469521"/>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smtClean="0">
                <a:ln>
                  <a:noFill/>
                </a:ln>
                <a:solidFill>
                  <a:schemeClr val="bg1"/>
                </a:solidFill>
                <a:effectLst/>
                <a:uLnTx/>
                <a:uFillTx/>
                <a:latin typeface="+mj-lt"/>
                <a:ea typeface="+mj-ea"/>
                <a:cs typeface="+mj-cs"/>
              </a:rPr>
              <a:t>SOHO/LASCO</a:t>
            </a:r>
            <a:r>
              <a:rPr kumimoji="0" lang="en-US" b="0" i="0" u="none" strike="noStrike" kern="1200" cap="none" spc="0" normalizeH="0" noProof="0" dirty="0" smtClean="0">
                <a:ln>
                  <a:noFill/>
                </a:ln>
                <a:solidFill>
                  <a:schemeClr val="bg1"/>
                </a:solidFill>
                <a:effectLst/>
                <a:uLnTx/>
                <a:uFillTx/>
                <a:latin typeface="+mj-lt"/>
                <a:ea typeface="+mj-ea"/>
                <a:cs typeface="+mj-cs"/>
              </a:rPr>
              <a:t> C2</a:t>
            </a:r>
            <a:endParaRPr kumimoji="0" lang="en-US" b="0" i="0" u="none" strike="noStrike" kern="1200" cap="none" spc="0" normalizeH="0" baseline="0" noProof="0" dirty="0">
              <a:ln>
                <a:noFill/>
              </a:ln>
              <a:solidFill>
                <a:schemeClr val="bg1"/>
              </a:solidFill>
              <a:effectLst/>
              <a:uLnTx/>
              <a:uFillTx/>
              <a:latin typeface="+mj-lt"/>
              <a:ea typeface="+mj-ea"/>
              <a:cs typeface="+mj-cs"/>
            </a:endParaRPr>
          </a:p>
        </p:txBody>
      </p:sp>
      <p:sp>
        <p:nvSpPr>
          <p:cNvPr id="7" name="Title 1"/>
          <p:cNvSpPr txBox="1">
            <a:spLocks/>
          </p:cNvSpPr>
          <p:nvPr/>
        </p:nvSpPr>
        <p:spPr>
          <a:xfrm>
            <a:off x="2999382" y="6150097"/>
            <a:ext cx="4339646" cy="336522"/>
          </a:xfrm>
          <a:prstGeom prst="rect">
            <a:avLst/>
          </a:prstGeom>
        </p:spPr>
        <p:txBody>
          <a:bodyPr vert="horz" lIns="91440" tIns="45720" rIns="91440" bIns="45720" rtlCol="0" anchor="ctr">
            <a:normAutofit fontScale="92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smtClean="0">
                <a:ln>
                  <a:noFill/>
                </a:ln>
                <a:solidFill>
                  <a:schemeClr val="tx1"/>
                </a:solidFill>
                <a:effectLst/>
                <a:uLnTx/>
                <a:uFillTx/>
                <a:latin typeface="+mj-lt"/>
                <a:ea typeface="+mj-ea"/>
                <a:cs typeface="+mj-cs"/>
                <a:hlinkClick r:id="rId6"/>
              </a:rPr>
              <a:t>SW REDI</a:t>
            </a:r>
            <a:r>
              <a:rPr kumimoji="0" lang="en-US" b="0" i="0" u="none" strike="noStrike" kern="1200" cap="none" spc="0" normalizeH="0" baseline="0" noProof="0" dirty="0" smtClean="0">
                <a:ln>
                  <a:noFill/>
                </a:ln>
                <a:solidFill>
                  <a:schemeClr val="tx1"/>
                </a:solidFill>
                <a:effectLst/>
                <a:uLnTx/>
                <a:uFillTx/>
                <a:latin typeface="+mj-lt"/>
                <a:ea typeface="+mj-ea"/>
                <a:cs typeface="+mj-cs"/>
              </a:rPr>
              <a:t> </a:t>
            </a:r>
            <a:r>
              <a:rPr kumimoji="0" lang="en-US" b="0" i="0" u="none" strike="noStrike" kern="1200" cap="none" spc="0" normalizeH="0" noProof="0" dirty="0" smtClean="0">
                <a:ln>
                  <a:noFill/>
                </a:ln>
                <a:solidFill>
                  <a:schemeClr val="tx1"/>
                </a:solidFill>
                <a:effectLst/>
                <a:uLnTx/>
                <a:uFillTx/>
                <a:latin typeface="+mj-lt"/>
                <a:ea typeface="+mj-ea"/>
                <a:cs typeface="+mj-cs"/>
              </a:rPr>
              <a:t>                      </a:t>
            </a:r>
            <a:r>
              <a:rPr kumimoji="0" lang="en-US" b="0" i="0" u="none" strike="noStrike" kern="1200" cap="none" spc="0" normalizeH="0" noProof="0" dirty="0" smtClean="0">
                <a:ln>
                  <a:noFill/>
                </a:ln>
                <a:solidFill>
                  <a:schemeClr val="tx1"/>
                </a:solidFill>
                <a:effectLst/>
                <a:uLnTx/>
                <a:uFillTx/>
                <a:latin typeface="+mj-lt"/>
                <a:ea typeface="+mj-ea"/>
                <a:cs typeface="+mj-cs"/>
              </a:rPr>
              <a:t> June </a:t>
            </a:r>
            <a:r>
              <a:rPr kumimoji="0" lang="en-US" b="0" i="0" u="none" strike="noStrike" kern="1200" cap="none" spc="0" normalizeH="0" baseline="0" noProof="0" smtClean="0">
                <a:ln>
                  <a:noFill/>
                </a:ln>
                <a:solidFill>
                  <a:schemeClr val="tx1"/>
                </a:solidFill>
                <a:effectLst/>
                <a:uLnTx/>
                <a:uFillTx/>
                <a:latin typeface="+mj-lt"/>
                <a:ea typeface="+mj-ea"/>
                <a:cs typeface="+mj-cs"/>
              </a:rPr>
              <a:t>2015 </a:t>
            </a:r>
            <a:endParaRPr kumimoji="0" lang="en-US" b="0" i="0" u="none" strike="noStrike" kern="1200" cap="none" spc="0" normalizeH="0" baseline="0" noProof="0" dirty="0">
              <a:ln>
                <a:noFill/>
              </a:ln>
              <a:solidFill>
                <a:schemeClr val="tx1"/>
              </a:solidFill>
              <a:effectLst/>
              <a:uLnTx/>
              <a:uFillTx/>
              <a:latin typeface="+mj-lt"/>
              <a:ea typeface="+mj-ea"/>
              <a:cs typeface="+mj-cs"/>
            </a:endParaRPr>
          </a:p>
        </p:txBody>
      </p:sp>
      <p:pic>
        <p:nvPicPr>
          <p:cNvPr id="9" name="Picture 28" descr="CCMC-log-words-right copy"/>
          <p:cNvPicPr>
            <a:picLocks noChangeAspect="1" noChangeArrowheads="1"/>
          </p:cNvPicPr>
          <p:nvPr/>
        </p:nvPicPr>
        <p:blipFill>
          <a:blip r:embed="rId7"/>
          <a:srcRect/>
          <a:stretch>
            <a:fillRect/>
          </a:stretch>
        </p:blipFill>
        <p:spPr bwMode="auto">
          <a:xfrm>
            <a:off x="130260" y="3406746"/>
            <a:ext cx="2312071" cy="1533862"/>
          </a:xfrm>
          <a:prstGeom prst="rect">
            <a:avLst/>
          </a:prstGeom>
          <a:noFill/>
          <a:ln w="9525">
            <a:noFill/>
            <a:miter lim="800000"/>
            <a:headEnd/>
            <a:tailEnd/>
          </a:ln>
        </p:spPr>
      </p:pic>
      <p:pic>
        <p:nvPicPr>
          <p:cNvPr id="10" name="Picture 9" descr="Nsf1.jpg"/>
          <p:cNvPicPr>
            <a:picLocks noChangeAspect="1"/>
          </p:cNvPicPr>
          <p:nvPr/>
        </p:nvPicPr>
        <p:blipFill>
          <a:blip r:embed="rId8"/>
          <a:stretch>
            <a:fillRect/>
          </a:stretch>
        </p:blipFill>
        <p:spPr>
          <a:xfrm>
            <a:off x="21859" y="1619251"/>
            <a:ext cx="1638403" cy="1648274"/>
          </a:xfrm>
          <a:prstGeom prst="rect">
            <a:avLst/>
          </a:prstGeom>
        </p:spPr>
      </p:pic>
      <p:pic>
        <p:nvPicPr>
          <p:cNvPr id="11" name="Picture 10" descr="NASA_logo.svg.png"/>
          <p:cNvPicPr>
            <a:picLocks noChangeAspect="1"/>
          </p:cNvPicPr>
          <p:nvPr/>
        </p:nvPicPr>
        <p:blipFill>
          <a:blip r:embed="rId9"/>
          <a:stretch>
            <a:fillRect/>
          </a:stretch>
        </p:blipFill>
        <p:spPr>
          <a:xfrm>
            <a:off x="21859" y="208028"/>
            <a:ext cx="1660262" cy="1411223"/>
          </a:xfrm>
          <a:prstGeom prst="rect">
            <a:avLst/>
          </a:prstGeom>
        </p:spPr>
      </p:pic>
      <p:pic>
        <p:nvPicPr>
          <p:cNvPr id="12" name="Picture 11" descr="logo.png"/>
          <p:cNvPicPr>
            <a:picLocks noChangeAspect="1"/>
          </p:cNvPicPr>
          <p:nvPr/>
        </p:nvPicPr>
        <p:blipFill>
          <a:blip r:embed="rId10"/>
          <a:stretch>
            <a:fillRect/>
          </a:stretch>
        </p:blipFill>
        <p:spPr>
          <a:xfrm>
            <a:off x="130259" y="5090934"/>
            <a:ext cx="1721217" cy="157247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CMEtypification-2.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512487" y="-500278"/>
            <a:ext cx="10218792" cy="7897171"/>
          </a:xfrm>
          <a:prstGeom prst="rect">
            <a:avLst/>
          </a:prstGeom>
        </p:spPr>
      </p:pic>
      <p:sp>
        <p:nvSpPr>
          <p:cNvPr id="5" name="TextBox 4"/>
          <p:cNvSpPr txBox="1"/>
          <p:nvPr/>
        </p:nvSpPr>
        <p:spPr>
          <a:xfrm>
            <a:off x="5458413" y="0"/>
            <a:ext cx="3685587" cy="646331"/>
          </a:xfrm>
          <a:prstGeom prst="rect">
            <a:avLst/>
          </a:prstGeom>
          <a:noFill/>
        </p:spPr>
        <p:txBody>
          <a:bodyPr wrap="none" rtlCol="0">
            <a:spAutoFit/>
          </a:bodyPr>
          <a:lstStyle/>
          <a:p>
            <a:r>
              <a:rPr lang="en-US" dirty="0" smtClean="0">
                <a:hlinkClick r:id="rId5"/>
              </a:rPr>
              <a:t>http://swrc.gsfc.nasa.gov/main/score</a:t>
            </a:r>
            <a:endParaRPr lang="en-US" dirty="0" smtClean="0"/>
          </a:p>
          <a:p>
            <a:endParaRPr lang="en-US"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3982"/>
            <a:ext cx="9144000" cy="919596"/>
          </a:xfrm>
        </p:spPr>
        <p:txBody>
          <a:bodyPr>
            <a:noAutofit/>
          </a:bodyPr>
          <a:lstStyle/>
          <a:p>
            <a:r>
              <a:rPr lang="en-US" sz="2400" dirty="0" smtClean="0"/>
              <a:t>The two STEREO spacecraft observe the sun from two viewpoints</a:t>
            </a:r>
            <a:endParaRPr lang="en-US" sz="2400" dirty="0"/>
          </a:p>
        </p:txBody>
      </p:sp>
      <p:sp>
        <p:nvSpPr>
          <p:cNvPr id="6" name="TextBox 5"/>
          <p:cNvSpPr txBox="1"/>
          <p:nvPr/>
        </p:nvSpPr>
        <p:spPr>
          <a:xfrm>
            <a:off x="0" y="683900"/>
            <a:ext cx="8456063" cy="1754327"/>
          </a:xfrm>
          <a:prstGeom prst="rect">
            <a:avLst/>
          </a:prstGeom>
          <a:noFill/>
        </p:spPr>
        <p:txBody>
          <a:bodyPr wrap="square" rtlCol="0">
            <a:spAutoFit/>
          </a:bodyPr>
          <a:lstStyle/>
          <a:p>
            <a:endParaRPr lang="en-US" i="1" dirty="0" smtClean="0"/>
          </a:p>
          <a:p>
            <a:r>
              <a:rPr lang="en-US" i="1" dirty="0" smtClean="0"/>
              <a:t>View the STEREO spacecraft orbits movie: </a:t>
            </a:r>
            <a:r>
              <a:rPr lang="en-US" i="1" dirty="0" smtClean="0">
                <a:hlinkClick r:id="rId3"/>
              </a:rPr>
              <a:t>https://www.youtube.com/watch?v=VzhMvEkK0gA</a:t>
            </a:r>
            <a:endParaRPr lang="en-US" i="1" dirty="0" smtClean="0"/>
          </a:p>
          <a:p>
            <a:endParaRPr lang="en-US" i="1" dirty="0" smtClean="0"/>
          </a:p>
          <a:p>
            <a:endParaRPr lang="en-US" i="1" dirty="0" smtClean="0"/>
          </a:p>
          <a:p>
            <a:endParaRPr lang="en-US" i="1" dirty="0"/>
          </a:p>
        </p:txBody>
      </p:sp>
      <p:pic>
        <p:nvPicPr>
          <p:cNvPr id="8" name="Picture 7" descr="STEREOCMEc0885_1024x576.jpg"/>
          <p:cNvPicPr>
            <a:picLocks noChangeAspect="1"/>
          </p:cNvPicPr>
          <p:nvPr/>
        </p:nvPicPr>
        <p:blipFill>
          <a:blip r:embed="rId4"/>
          <a:stretch>
            <a:fillRect/>
          </a:stretch>
        </p:blipFill>
        <p:spPr>
          <a:xfrm>
            <a:off x="-275403" y="1744242"/>
            <a:ext cx="9419403" cy="529841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253880" cy="430973"/>
          </a:xfrm>
        </p:spPr>
        <p:txBody>
          <a:bodyPr>
            <a:noAutofit/>
          </a:bodyPr>
          <a:lstStyle/>
          <a:p>
            <a:r>
              <a:rPr lang="en-US" sz="2800" dirty="0" smtClean="0"/>
              <a:t>Where is STEREO?</a:t>
            </a:r>
            <a:endParaRPr lang="en-US" sz="2800" dirty="0"/>
          </a:p>
        </p:txBody>
      </p:sp>
      <p:pic>
        <p:nvPicPr>
          <p:cNvPr id="4" name="Picture 3" descr="stereolocmay2013.gif"/>
          <p:cNvPicPr>
            <a:picLocks noChangeAspect="1"/>
          </p:cNvPicPr>
          <p:nvPr/>
        </p:nvPicPr>
        <p:blipFill>
          <a:blip r:embed="rId3"/>
          <a:stretch>
            <a:fillRect/>
          </a:stretch>
        </p:blipFill>
        <p:spPr>
          <a:xfrm>
            <a:off x="3689444" y="-189378"/>
            <a:ext cx="5643953" cy="4515162"/>
          </a:xfrm>
          <a:prstGeom prst="rect">
            <a:avLst/>
          </a:prstGeom>
        </p:spPr>
      </p:pic>
      <p:pic>
        <p:nvPicPr>
          <p:cNvPr id="5" name="Picture 4" descr="Screen Shot 2013-05-14 at 5.09.40 PM.png"/>
          <p:cNvPicPr>
            <a:picLocks noChangeAspect="1"/>
          </p:cNvPicPr>
          <p:nvPr/>
        </p:nvPicPr>
        <p:blipFill>
          <a:blip r:embed="rId4"/>
          <a:stretch>
            <a:fillRect/>
          </a:stretch>
        </p:blipFill>
        <p:spPr>
          <a:xfrm>
            <a:off x="-1" y="2250259"/>
            <a:ext cx="5757300" cy="4607741"/>
          </a:xfrm>
          <a:prstGeom prst="rect">
            <a:avLst/>
          </a:prstGeom>
        </p:spPr>
      </p:pic>
      <p:sp>
        <p:nvSpPr>
          <p:cNvPr id="6" name="TextBox 5"/>
          <p:cNvSpPr txBox="1"/>
          <p:nvPr/>
        </p:nvSpPr>
        <p:spPr>
          <a:xfrm>
            <a:off x="-1" y="444956"/>
            <a:ext cx="4678515" cy="1200329"/>
          </a:xfrm>
          <a:prstGeom prst="rect">
            <a:avLst/>
          </a:prstGeom>
          <a:noFill/>
        </p:spPr>
        <p:txBody>
          <a:bodyPr wrap="square" rtlCol="0">
            <a:spAutoFit/>
          </a:bodyPr>
          <a:lstStyle/>
          <a:p>
            <a:r>
              <a:rPr lang="en-US" dirty="0" smtClean="0">
                <a:hlinkClick r:id="rId5"/>
              </a:rPr>
              <a:t>http://stereo-ssc.nascom.nasa.gov/where.shtml</a:t>
            </a:r>
            <a:endParaRPr lang="en-US" dirty="0" smtClean="0"/>
          </a:p>
          <a:p>
            <a:r>
              <a:rPr lang="en-US" dirty="0" smtClean="0"/>
              <a:t>Click “STEREO Orbit Tool”</a:t>
            </a:r>
          </a:p>
          <a:p>
            <a:endParaRPr lang="en-US" dirty="0" smtClean="0"/>
          </a:p>
          <a:p>
            <a:endParaRPr lang="en-US" dirty="0"/>
          </a:p>
        </p:txBody>
      </p:sp>
      <p:sp>
        <p:nvSpPr>
          <p:cNvPr id="7" name="Rectangle 6"/>
          <p:cNvSpPr/>
          <p:nvPr/>
        </p:nvSpPr>
        <p:spPr>
          <a:xfrm>
            <a:off x="0" y="4146824"/>
            <a:ext cx="5757299" cy="477645"/>
          </a:xfrm>
          <a:prstGeom prst="rect">
            <a:avLst/>
          </a:prstGeom>
          <a:noFill/>
          <a:ln w="57150" cap="flat" cmpd="sng" algn="ctr">
            <a:solidFill>
              <a:schemeClr val="accent2">
                <a:lumMod val="7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943472" y="4494202"/>
            <a:ext cx="2990212" cy="2308324"/>
          </a:xfrm>
          <a:prstGeom prst="rect">
            <a:avLst/>
          </a:prstGeom>
          <a:noFill/>
          <a:ln w="9525" cmpd="sng">
            <a:solidFill>
              <a:schemeClr val="tx1"/>
            </a:solidFill>
          </a:ln>
        </p:spPr>
        <p:txBody>
          <a:bodyPr wrap="square" rtlCol="0">
            <a:spAutoFit/>
          </a:bodyPr>
          <a:lstStyle/>
          <a:p>
            <a:r>
              <a:rPr lang="en-US" dirty="0" smtClean="0">
                <a:cs typeface="Andale Mono"/>
              </a:rPr>
              <a:t>HEEQ:</a:t>
            </a:r>
          </a:p>
          <a:p>
            <a:r>
              <a:rPr lang="en-US" dirty="0" smtClean="0">
                <a:cs typeface="Andale Mono"/>
              </a:rPr>
              <a:t>Heliocentric Earth Equatorial</a:t>
            </a:r>
          </a:p>
          <a:p>
            <a:r>
              <a:rPr lang="en-US" dirty="0" smtClean="0">
                <a:cs typeface="Andale Mono"/>
              </a:rPr>
              <a:t>Z=North pole of solar rotation axis</a:t>
            </a:r>
          </a:p>
          <a:p>
            <a:r>
              <a:rPr lang="en-US" dirty="0" smtClean="0">
                <a:cs typeface="Andale Mono"/>
              </a:rPr>
              <a:t>X=intersection between solar equator and solar central meridian as seen from Earth</a:t>
            </a:r>
          </a:p>
          <a:p>
            <a:endParaRPr lang="en-US" dirty="0" smtClean="0">
              <a:cs typeface="Andale Mono"/>
            </a:endParaRPr>
          </a:p>
        </p:txBody>
      </p:sp>
      <p:sp>
        <p:nvSpPr>
          <p:cNvPr id="9" name="TextBox 8"/>
          <p:cNvSpPr txBox="1"/>
          <p:nvPr/>
        </p:nvSpPr>
        <p:spPr>
          <a:xfrm>
            <a:off x="136464" y="1096097"/>
            <a:ext cx="3793054" cy="923330"/>
          </a:xfrm>
          <a:prstGeom prst="rect">
            <a:avLst/>
          </a:prstGeom>
          <a:noFill/>
          <a:ln w="9525" cmpd="sng">
            <a:solidFill>
              <a:schemeClr val="tx1"/>
            </a:solidFill>
          </a:ln>
        </p:spPr>
        <p:txBody>
          <a:bodyPr wrap="square" rtlCol="0">
            <a:spAutoFit/>
          </a:bodyPr>
          <a:lstStyle/>
          <a:p>
            <a:r>
              <a:rPr lang="en-US" dirty="0" smtClean="0">
                <a:cs typeface="Andale Mono"/>
              </a:rPr>
              <a:t>Longitude is measured</a:t>
            </a:r>
          </a:p>
          <a:p>
            <a:r>
              <a:rPr lang="en-US" dirty="0" smtClean="0">
                <a:cs typeface="Andale Mono"/>
              </a:rPr>
              <a:t>0 to 180˚ counterclockwise</a:t>
            </a:r>
          </a:p>
          <a:p>
            <a:r>
              <a:rPr lang="en-US" dirty="0" smtClean="0">
                <a:cs typeface="Andale Mono"/>
              </a:rPr>
              <a:t>0 to -180˚ clockwise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336493" y="702469"/>
            <a:ext cx="8587472" cy="6247865"/>
          </a:xfrm>
          <a:prstGeom prst="rect">
            <a:avLst/>
          </a:prstGeom>
          <a:noFill/>
        </p:spPr>
        <p:txBody>
          <a:bodyPr wrap="square" rtlCol="0">
            <a:spAutoFit/>
          </a:bodyPr>
          <a:lstStyle/>
          <a:p>
            <a:r>
              <a:rPr lang="en-US" sz="2000" dirty="0" smtClean="0"/>
              <a:t>* </a:t>
            </a:r>
            <a:r>
              <a:rPr lang="en-US" sz="2000" dirty="0" err="1" smtClean="0"/>
              <a:t>CMEs</a:t>
            </a:r>
            <a:r>
              <a:rPr lang="en-US" sz="2000" dirty="0" smtClean="0"/>
              <a:t> can originate from active regions and/or from filament eruptions.  </a:t>
            </a:r>
          </a:p>
          <a:p>
            <a:r>
              <a:rPr lang="en-US" sz="2000" dirty="0" smtClean="0"/>
              <a:t>* Some </a:t>
            </a:r>
            <a:r>
              <a:rPr lang="en-US" sz="2000" dirty="0" err="1" smtClean="0"/>
              <a:t>CMEs</a:t>
            </a:r>
            <a:r>
              <a:rPr lang="en-US" sz="2000" dirty="0" smtClean="0"/>
              <a:t> are associated with flares.   </a:t>
            </a:r>
          </a:p>
          <a:p>
            <a:r>
              <a:rPr lang="en-US" sz="2000" dirty="0" smtClean="0"/>
              <a:t>* EUV signatures include </a:t>
            </a:r>
            <a:r>
              <a:rPr lang="en-US" sz="2000" dirty="0" smtClean="0">
                <a:solidFill>
                  <a:srgbClr val="264DC3"/>
                </a:solidFill>
              </a:rPr>
              <a:t>post eruption arcades, rising loops, coronal dimming, </a:t>
            </a:r>
            <a:r>
              <a:rPr lang="en-US" sz="2000" dirty="0" smtClean="0"/>
              <a:t>and</a:t>
            </a:r>
            <a:r>
              <a:rPr lang="en-US" sz="2000" dirty="0" smtClean="0">
                <a:solidFill>
                  <a:srgbClr val="264DC3"/>
                </a:solidFill>
              </a:rPr>
              <a:t> prominence eruptions</a:t>
            </a:r>
            <a:r>
              <a:rPr lang="en-US" sz="2000" dirty="0" smtClean="0"/>
              <a:t> (click for example movies).</a:t>
            </a:r>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1600" dirty="0" smtClean="0"/>
          </a:p>
          <a:p>
            <a:r>
              <a:rPr lang="en-US" sz="1600" b="1" dirty="0" smtClean="0"/>
              <a:t>Important!  Always determine the source location of every CME you analyze.</a:t>
            </a:r>
          </a:p>
          <a:p>
            <a:r>
              <a:rPr lang="en-US" sz="1600" b="1" dirty="0" smtClean="0"/>
              <a:t>This can help you decide which coronagraph combinations to choose, and assess the accuracy of the CME parameters you obtain.</a:t>
            </a:r>
          </a:p>
          <a:p>
            <a:r>
              <a:rPr lang="en-US" sz="1200" i="1" dirty="0" smtClean="0">
                <a:hlinkClick r:id="rId3"/>
              </a:rPr>
              <a:t>Sun Primer: Why NASA Scientists Observe the Sun in Different Wavelengths</a:t>
            </a:r>
            <a:endParaRPr lang="en-US" sz="1200" i="1" dirty="0" smtClean="0"/>
          </a:p>
        </p:txBody>
      </p:sp>
      <p:sp>
        <p:nvSpPr>
          <p:cNvPr id="3" name="TextBox 2"/>
          <p:cNvSpPr txBox="1"/>
          <p:nvPr/>
        </p:nvSpPr>
        <p:spPr>
          <a:xfrm>
            <a:off x="0" y="165275"/>
            <a:ext cx="9097838" cy="523220"/>
          </a:xfrm>
          <a:prstGeom prst="rect">
            <a:avLst/>
          </a:prstGeom>
          <a:noFill/>
        </p:spPr>
        <p:txBody>
          <a:bodyPr wrap="square" rtlCol="0">
            <a:spAutoFit/>
          </a:bodyPr>
          <a:lstStyle/>
          <a:p>
            <a:r>
              <a:rPr lang="en-US" sz="2800" dirty="0" smtClean="0"/>
              <a:t>CME source locations/EUV lower coronal </a:t>
            </a:r>
            <a:r>
              <a:rPr lang="en-US" sz="2800" dirty="0" smtClean="0">
                <a:solidFill>
                  <a:srgbClr val="264DC3"/>
                </a:solidFill>
              </a:rPr>
              <a:t>signatures</a:t>
            </a:r>
            <a:r>
              <a:rPr lang="en-US" sz="2800" dirty="0" smtClean="0"/>
              <a:t> of </a:t>
            </a:r>
            <a:r>
              <a:rPr lang="en-US" sz="2800" dirty="0" err="1" smtClean="0"/>
              <a:t>CMEs</a:t>
            </a:r>
            <a:endParaRPr lang="en-US" sz="2800" dirty="0" smtClean="0"/>
          </a:p>
        </p:txBody>
      </p:sp>
      <p:pic>
        <p:nvPicPr>
          <p:cNvPr id="4" name="Picture 3" descr="Rollingwave.jpg"/>
          <p:cNvPicPr>
            <a:picLocks noChangeAspect="1"/>
          </p:cNvPicPr>
          <p:nvPr/>
        </p:nvPicPr>
        <p:blipFill>
          <a:blip r:embed="rId4"/>
          <a:stretch>
            <a:fillRect/>
          </a:stretch>
        </p:blipFill>
        <p:spPr>
          <a:xfrm>
            <a:off x="2835679" y="2214568"/>
            <a:ext cx="1754426" cy="1754426"/>
          </a:xfrm>
          <a:prstGeom prst="rect">
            <a:avLst/>
          </a:prstGeom>
        </p:spPr>
      </p:pic>
      <p:pic>
        <p:nvPicPr>
          <p:cNvPr id="6" name="Picture 5" descr="NAS21.jpg"/>
          <p:cNvPicPr>
            <a:picLocks noChangeAspect="1"/>
          </p:cNvPicPr>
          <p:nvPr/>
        </p:nvPicPr>
        <p:blipFill>
          <a:blip r:embed="rId5"/>
          <a:stretch>
            <a:fillRect/>
          </a:stretch>
        </p:blipFill>
        <p:spPr>
          <a:xfrm>
            <a:off x="648442" y="2214567"/>
            <a:ext cx="1970385" cy="1477789"/>
          </a:xfrm>
          <a:prstGeom prst="rect">
            <a:avLst/>
          </a:prstGeom>
        </p:spPr>
      </p:pic>
      <p:pic>
        <p:nvPicPr>
          <p:cNvPr id="7" name="Picture 6" descr="trace_arcade.gif"/>
          <p:cNvPicPr>
            <a:picLocks noChangeAspect="1"/>
          </p:cNvPicPr>
          <p:nvPr/>
        </p:nvPicPr>
        <p:blipFill>
          <a:blip r:embed="rId6"/>
          <a:stretch>
            <a:fillRect/>
          </a:stretch>
        </p:blipFill>
        <p:spPr>
          <a:xfrm>
            <a:off x="648442" y="3692356"/>
            <a:ext cx="1970385" cy="1477789"/>
          </a:xfrm>
          <a:prstGeom prst="rect">
            <a:avLst/>
          </a:prstGeom>
        </p:spPr>
      </p:pic>
      <p:pic>
        <p:nvPicPr>
          <p:cNvPr id="8" name="Picture 7" descr="solar_filament.jpg"/>
          <p:cNvPicPr>
            <a:picLocks noChangeAspect="1"/>
          </p:cNvPicPr>
          <p:nvPr/>
        </p:nvPicPr>
        <p:blipFill>
          <a:blip r:embed="rId7"/>
          <a:stretch>
            <a:fillRect/>
          </a:stretch>
        </p:blipFill>
        <p:spPr>
          <a:xfrm>
            <a:off x="2835679" y="3689689"/>
            <a:ext cx="1812492" cy="1480456"/>
          </a:xfrm>
          <a:prstGeom prst="rect">
            <a:avLst/>
          </a:prstGeom>
        </p:spPr>
      </p:pic>
      <p:pic>
        <p:nvPicPr>
          <p:cNvPr id="9" name="Picture 8" descr="Screen Shot 2013-06-03 at 7.39.24 PM.png"/>
          <p:cNvPicPr>
            <a:picLocks noChangeAspect="1"/>
          </p:cNvPicPr>
          <p:nvPr/>
        </p:nvPicPr>
        <p:blipFill>
          <a:blip r:embed="rId8"/>
          <a:stretch>
            <a:fillRect/>
          </a:stretch>
        </p:blipFill>
        <p:spPr>
          <a:xfrm>
            <a:off x="4792168" y="2214567"/>
            <a:ext cx="3035448" cy="1708493"/>
          </a:xfrm>
          <a:prstGeom prst="rect">
            <a:avLst/>
          </a:prstGeom>
        </p:spPr>
      </p:pic>
      <p:pic>
        <p:nvPicPr>
          <p:cNvPr id="10" name="Picture 9" descr="Screen Shot 2013-06-03 at 7.39.34 PM.png"/>
          <p:cNvPicPr>
            <a:picLocks noChangeAspect="1"/>
          </p:cNvPicPr>
          <p:nvPr/>
        </p:nvPicPr>
        <p:blipFill>
          <a:blip r:embed="rId9"/>
          <a:stretch>
            <a:fillRect/>
          </a:stretch>
        </p:blipFill>
        <p:spPr>
          <a:xfrm>
            <a:off x="6054882" y="3461652"/>
            <a:ext cx="3042956" cy="1708493"/>
          </a:xfrm>
          <a:prstGeom prst="rect">
            <a:avLst/>
          </a:prstGeom>
        </p:spPr>
      </p:pic>
      <p:sp>
        <p:nvSpPr>
          <p:cNvPr id="11" name="TextBox 10"/>
          <p:cNvSpPr txBox="1"/>
          <p:nvPr/>
        </p:nvSpPr>
        <p:spPr>
          <a:xfrm>
            <a:off x="2618827" y="5170145"/>
            <a:ext cx="2173341" cy="369332"/>
          </a:xfrm>
          <a:prstGeom prst="rect">
            <a:avLst/>
          </a:prstGeom>
          <a:noFill/>
        </p:spPr>
        <p:txBody>
          <a:bodyPr wrap="none" rtlCol="0">
            <a:spAutoFit/>
          </a:bodyPr>
          <a:lstStyle/>
          <a:p>
            <a:r>
              <a:rPr lang="en-US" dirty="0" smtClean="0">
                <a:hlinkClick r:id="rId10"/>
              </a:rPr>
              <a:t>prominence</a:t>
            </a:r>
            <a:r>
              <a:rPr lang="en-US" dirty="0" smtClean="0"/>
              <a:t> </a:t>
            </a:r>
            <a:r>
              <a:rPr lang="en-US" dirty="0" smtClean="0">
                <a:hlinkClick r:id="rId11"/>
              </a:rPr>
              <a:t>eruption</a:t>
            </a:r>
            <a:endParaRPr lang="en-US" dirty="0"/>
          </a:p>
        </p:txBody>
      </p:sp>
      <p:sp>
        <p:nvSpPr>
          <p:cNvPr id="12" name="TextBox 11"/>
          <p:cNvSpPr txBox="1"/>
          <p:nvPr/>
        </p:nvSpPr>
        <p:spPr>
          <a:xfrm>
            <a:off x="2762336" y="5539477"/>
            <a:ext cx="1827769" cy="369332"/>
          </a:xfrm>
          <a:prstGeom prst="rect">
            <a:avLst/>
          </a:prstGeom>
          <a:noFill/>
        </p:spPr>
        <p:txBody>
          <a:bodyPr wrap="none" rtlCol="0">
            <a:spAutoFit/>
          </a:bodyPr>
          <a:lstStyle/>
          <a:p>
            <a:r>
              <a:rPr lang="en-US" dirty="0" smtClean="0">
                <a:hlinkClick r:id="rId12"/>
              </a:rPr>
              <a:t>filament</a:t>
            </a:r>
            <a:r>
              <a:rPr lang="en-US" dirty="0" smtClean="0"/>
              <a:t> </a:t>
            </a:r>
            <a:r>
              <a:rPr lang="en-US" dirty="0" smtClean="0">
                <a:hlinkClick r:id="rId13"/>
              </a:rPr>
              <a:t>eruption</a:t>
            </a:r>
            <a:endParaRPr lang="en-US" dirty="0"/>
          </a:p>
        </p:txBody>
      </p:sp>
      <p:sp>
        <p:nvSpPr>
          <p:cNvPr id="13" name="TextBox 12"/>
          <p:cNvSpPr txBox="1"/>
          <p:nvPr/>
        </p:nvSpPr>
        <p:spPr>
          <a:xfrm>
            <a:off x="482229" y="5170145"/>
            <a:ext cx="2136598" cy="369332"/>
          </a:xfrm>
          <a:prstGeom prst="rect">
            <a:avLst/>
          </a:prstGeom>
          <a:noFill/>
        </p:spPr>
        <p:txBody>
          <a:bodyPr wrap="none" rtlCol="0">
            <a:spAutoFit/>
          </a:bodyPr>
          <a:lstStyle/>
          <a:p>
            <a:r>
              <a:rPr lang="en-US" dirty="0" smtClean="0">
                <a:hlinkClick r:id="rId14"/>
              </a:rPr>
              <a:t>post eruption arcade</a:t>
            </a:r>
            <a:endParaRPr lang="en-US" dirty="0"/>
          </a:p>
        </p:txBody>
      </p:sp>
      <p:sp>
        <p:nvSpPr>
          <p:cNvPr id="14" name="TextBox 13"/>
          <p:cNvSpPr txBox="1"/>
          <p:nvPr/>
        </p:nvSpPr>
        <p:spPr>
          <a:xfrm>
            <a:off x="4792921" y="5170145"/>
            <a:ext cx="1912077" cy="369332"/>
          </a:xfrm>
          <a:prstGeom prst="rect">
            <a:avLst/>
          </a:prstGeom>
          <a:noFill/>
        </p:spPr>
        <p:txBody>
          <a:bodyPr wrap="none" rtlCol="0">
            <a:spAutoFit/>
          </a:bodyPr>
          <a:lstStyle/>
          <a:p>
            <a:r>
              <a:rPr lang="en-US" dirty="0" smtClean="0">
                <a:hlinkClick r:id="rId15"/>
              </a:rPr>
              <a:t>coronal</a:t>
            </a:r>
            <a:r>
              <a:rPr lang="en-US" dirty="0" smtClean="0"/>
              <a:t> </a:t>
            </a:r>
            <a:r>
              <a:rPr lang="en-US" dirty="0" smtClean="0">
                <a:hlinkClick r:id="rId16"/>
              </a:rPr>
              <a:t>dimmings</a:t>
            </a:r>
            <a:r>
              <a:rPr lang="en-US" dirty="0" smtClean="0"/>
              <a:t>.</a:t>
            </a:r>
            <a:endParaRPr lang="en-US" dirty="0"/>
          </a:p>
        </p:txBody>
      </p:sp>
      <p:sp>
        <p:nvSpPr>
          <p:cNvPr id="15" name="TextBox 14"/>
          <p:cNvSpPr txBox="1"/>
          <p:nvPr/>
        </p:nvSpPr>
        <p:spPr>
          <a:xfrm>
            <a:off x="6262668" y="6511266"/>
            <a:ext cx="4014528" cy="338554"/>
          </a:xfrm>
          <a:prstGeom prst="rect">
            <a:avLst/>
          </a:prstGeom>
          <a:noFill/>
        </p:spPr>
        <p:txBody>
          <a:bodyPr wrap="square" rtlCol="0">
            <a:spAutoFit/>
          </a:bodyPr>
          <a:lstStyle/>
          <a:p>
            <a:r>
              <a:rPr lang="en-US" sz="1600" i="1" dirty="0" smtClean="0"/>
              <a:t>More on this topic next Thursday!</a:t>
            </a:r>
            <a:endParaRPr lang="en-US" sz="1600" i="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triangulation.png"/>
          <p:cNvPicPr>
            <a:picLocks noChangeAspect="1"/>
          </p:cNvPicPr>
          <p:nvPr/>
        </p:nvPicPr>
        <p:blipFill>
          <a:blip r:embed="rId3"/>
          <a:stretch>
            <a:fillRect/>
          </a:stretch>
        </p:blipFill>
        <p:spPr>
          <a:xfrm>
            <a:off x="4957758" y="4019054"/>
            <a:ext cx="4186242" cy="2838945"/>
          </a:xfrm>
          <a:prstGeom prst="rect">
            <a:avLst/>
          </a:prstGeom>
        </p:spPr>
      </p:pic>
      <p:sp>
        <p:nvSpPr>
          <p:cNvPr id="2" name="Title 1"/>
          <p:cNvSpPr>
            <a:spLocks noGrp="1"/>
          </p:cNvSpPr>
          <p:nvPr>
            <p:ph type="title"/>
          </p:nvPr>
        </p:nvSpPr>
        <p:spPr>
          <a:xfrm>
            <a:off x="0" y="0"/>
            <a:ext cx="8229600" cy="1143000"/>
          </a:xfrm>
        </p:spPr>
        <p:txBody>
          <a:bodyPr/>
          <a:lstStyle/>
          <a:p>
            <a:r>
              <a:rPr lang="en-US" dirty="0" smtClean="0"/>
              <a:t>Geometric Triangulation</a:t>
            </a:r>
            <a:endParaRPr lang="en-US" dirty="0"/>
          </a:p>
        </p:txBody>
      </p:sp>
      <p:sp>
        <p:nvSpPr>
          <p:cNvPr id="3" name="Content Placeholder 2"/>
          <p:cNvSpPr>
            <a:spLocks noGrp="1"/>
          </p:cNvSpPr>
          <p:nvPr>
            <p:ph idx="1"/>
          </p:nvPr>
        </p:nvSpPr>
        <p:spPr>
          <a:xfrm>
            <a:off x="0" y="857773"/>
            <a:ext cx="9144000" cy="3625549"/>
          </a:xfrm>
        </p:spPr>
        <p:txBody>
          <a:bodyPr>
            <a:normAutofit fontScale="92500" lnSpcReduction="20000"/>
          </a:bodyPr>
          <a:lstStyle/>
          <a:p>
            <a:r>
              <a:rPr lang="en-US" dirty="0" smtClean="0"/>
              <a:t>Measuring the </a:t>
            </a:r>
            <a:r>
              <a:rPr lang="en-US" b="1" dirty="0" smtClean="0"/>
              <a:t>same feature</a:t>
            </a:r>
            <a:r>
              <a:rPr lang="en-US" dirty="0" smtClean="0"/>
              <a:t> (assumption) in two coronagraphs and using simple geometric relations to derive CME position and speed</a:t>
            </a:r>
          </a:p>
          <a:p>
            <a:r>
              <a:rPr lang="en-US" dirty="0" smtClean="0"/>
              <a:t>Observations are integrated line-of sight information through a 3D structure – projection effects, and scattering amplitudes impact the feature being measured!</a:t>
            </a:r>
          </a:p>
          <a:p>
            <a:r>
              <a:rPr lang="en-US" dirty="0" smtClean="0"/>
              <a:t>Note: </a:t>
            </a:r>
            <a:r>
              <a:rPr lang="en-US" dirty="0" err="1" smtClean="0"/>
              <a:t>StereoCAT</a:t>
            </a:r>
            <a:r>
              <a:rPr lang="en-US" dirty="0" smtClean="0"/>
              <a:t> does not use the edge locations (width) when triangulating the feature.</a:t>
            </a:r>
            <a:endParaRPr lang="en-US" dirty="0"/>
          </a:p>
        </p:txBody>
      </p:sp>
      <p:pic>
        <p:nvPicPr>
          <p:cNvPr id="5" name="Picture 4" descr="eqn.png"/>
          <p:cNvPicPr>
            <a:picLocks noChangeAspect="1"/>
          </p:cNvPicPr>
          <p:nvPr/>
        </p:nvPicPr>
        <p:blipFill>
          <a:blip r:embed="rId4"/>
          <a:stretch>
            <a:fillRect/>
          </a:stretch>
        </p:blipFill>
        <p:spPr>
          <a:xfrm>
            <a:off x="195293" y="4483322"/>
            <a:ext cx="2957618" cy="218606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30260" y="10856"/>
            <a:ext cx="8770859" cy="6001643"/>
          </a:xfrm>
          <a:prstGeom prst="rect">
            <a:avLst/>
          </a:prstGeom>
          <a:noFill/>
        </p:spPr>
        <p:txBody>
          <a:bodyPr wrap="square" rtlCol="0">
            <a:spAutoFit/>
          </a:bodyPr>
          <a:lstStyle/>
          <a:p>
            <a:r>
              <a:rPr lang="en-US" sz="2400" b="1" dirty="0" smtClean="0"/>
              <a:t>CME analysis Procedure with </a:t>
            </a:r>
            <a:r>
              <a:rPr lang="en-US" sz="2400" b="1" dirty="0" err="1" smtClean="0"/>
              <a:t>StereoCAT</a:t>
            </a:r>
            <a:endParaRPr lang="en-US" sz="2400" b="1" dirty="0" smtClean="0"/>
          </a:p>
          <a:p>
            <a:pPr algn="just"/>
            <a:r>
              <a:rPr lang="en-US" sz="2000" dirty="0" smtClean="0"/>
              <a:t>* Identify the CME and the </a:t>
            </a:r>
            <a:r>
              <a:rPr lang="en-US" sz="2000" dirty="0" smtClean="0">
                <a:solidFill>
                  <a:srgbClr val="264DC3"/>
                </a:solidFill>
              </a:rPr>
              <a:t>start time</a:t>
            </a:r>
            <a:r>
              <a:rPr lang="en-US" sz="2000" dirty="0" smtClean="0"/>
              <a:t>.  (The CME start time is the time it is first observed by any of the four coronagraphs)</a:t>
            </a:r>
          </a:p>
          <a:p>
            <a:pPr algn="just"/>
            <a:r>
              <a:rPr lang="en-US" sz="2000" dirty="0" smtClean="0"/>
              <a:t>* Observe all available coronagraph images in motion.  Look for the </a:t>
            </a:r>
            <a:r>
              <a:rPr lang="en-US" sz="2000" dirty="0" smtClean="0">
                <a:solidFill>
                  <a:srgbClr val="264DC3"/>
                </a:solidFill>
              </a:rPr>
              <a:t>same</a:t>
            </a:r>
            <a:r>
              <a:rPr lang="en-US" sz="2000" dirty="0" smtClean="0"/>
              <a:t> CME leading edge </a:t>
            </a:r>
            <a:r>
              <a:rPr lang="en-US" sz="2000" dirty="0" smtClean="0">
                <a:solidFill>
                  <a:srgbClr val="264DC3"/>
                </a:solidFill>
              </a:rPr>
              <a:t>feature</a:t>
            </a:r>
            <a:r>
              <a:rPr lang="en-US" sz="2000" dirty="0" smtClean="0"/>
              <a:t> in various spacecraft.</a:t>
            </a:r>
          </a:p>
          <a:p>
            <a:pPr algn="just"/>
            <a:r>
              <a:rPr lang="en-US" sz="2000" dirty="0" smtClean="0"/>
              <a:t>* Look at EUV images in motion near the CME start time and identify the </a:t>
            </a:r>
            <a:r>
              <a:rPr lang="en-US" sz="2000" dirty="0" smtClean="0">
                <a:solidFill>
                  <a:srgbClr val="264DC3"/>
                </a:solidFill>
              </a:rPr>
              <a:t>source location </a:t>
            </a:r>
            <a:r>
              <a:rPr lang="en-US" sz="2000" dirty="0" smtClean="0"/>
              <a:t>and any </a:t>
            </a:r>
            <a:r>
              <a:rPr lang="en-US" sz="2000" dirty="0" smtClean="0">
                <a:solidFill>
                  <a:srgbClr val="264DC3"/>
                </a:solidFill>
              </a:rPr>
              <a:t>lower coronal signatures </a:t>
            </a:r>
            <a:r>
              <a:rPr lang="en-US" sz="2000" dirty="0" smtClean="0"/>
              <a:t>(post eruption arcade, dimming, rising loops, filament eruption).</a:t>
            </a:r>
          </a:p>
          <a:p>
            <a:pPr algn="just"/>
            <a:r>
              <a:rPr lang="en-US" sz="2000" dirty="0" smtClean="0"/>
              <a:t>Go to </a:t>
            </a:r>
            <a:r>
              <a:rPr lang="en-US" sz="2000" dirty="0" err="1" smtClean="0"/>
              <a:t>StereoCAT</a:t>
            </a:r>
            <a:r>
              <a:rPr lang="en-US" sz="2000" dirty="0" smtClean="0"/>
              <a:t>: </a:t>
            </a:r>
            <a:r>
              <a:rPr lang="en-US" sz="2000" dirty="0" smtClean="0">
                <a:hlinkClick r:id="rId3"/>
              </a:rPr>
              <a:t>http://ccmc.gsfc.nasa.gov/analysis/stereo/</a:t>
            </a:r>
            <a:endParaRPr lang="en-US" sz="2000" dirty="0" smtClean="0"/>
          </a:p>
          <a:p>
            <a:pPr algn="just"/>
            <a:r>
              <a:rPr lang="en-US" sz="2000" dirty="0" smtClean="0"/>
              <a:t>* Select </a:t>
            </a:r>
            <a:r>
              <a:rPr lang="en-US" sz="2000" dirty="0" smtClean="0">
                <a:solidFill>
                  <a:srgbClr val="264DC3"/>
                </a:solidFill>
              </a:rPr>
              <a:t>two overlapping times </a:t>
            </a:r>
            <a:r>
              <a:rPr lang="en-US" sz="2000" dirty="0" smtClean="0"/>
              <a:t>for each </a:t>
            </a:r>
            <a:r>
              <a:rPr lang="en-US" sz="2000" dirty="0" smtClean="0">
                <a:solidFill>
                  <a:srgbClr val="264DC3"/>
                </a:solidFill>
              </a:rPr>
              <a:t>spacecraft pair </a:t>
            </a:r>
            <a:r>
              <a:rPr lang="en-US" sz="2000" dirty="0" smtClean="0"/>
              <a:t>available. Times should be around 45-75 minutes apart, and try to choose times just before the CME leading edge has left the field of view.  It is useful to refer back to the CME movies while selecting images.</a:t>
            </a:r>
          </a:p>
          <a:p>
            <a:pPr algn="just"/>
            <a:r>
              <a:rPr lang="en-US" sz="2000" dirty="0" smtClean="0"/>
              <a:t>* Perform plane of sky measurements CME leading edge and obtain triangulation results if appropriate.  Determine final </a:t>
            </a:r>
            <a:r>
              <a:rPr lang="en-US" sz="2000" dirty="0" smtClean="0">
                <a:solidFill>
                  <a:srgbClr val="264DC3"/>
                </a:solidFill>
              </a:rPr>
              <a:t>CME parameters </a:t>
            </a:r>
            <a:r>
              <a:rPr lang="en-US" sz="2000" dirty="0" smtClean="0"/>
              <a:t>(radial speed, half width, longitude, latitude, and time at 21.5 </a:t>
            </a:r>
            <a:r>
              <a:rPr lang="en-US" sz="2000" dirty="0" err="1" smtClean="0"/>
              <a:t>Rs</a:t>
            </a:r>
            <a:r>
              <a:rPr lang="en-US" sz="2000" dirty="0" smtClean="0"/>
              <a:t> (solar radii)).</a:t>
            </a:r>
          </a:p>
          <a:p>
            <a:endParaRPr lang="en-US" sz="2000" dirty="0" smtClean="0"/>
          </a:p>
          <a:p>
            <a:endParaRPr lang="en-US" sz="2000" dirty="0" smtClean="0"/>
          </a:p>
          <a:p>
            <a:endParaRPr lang="en-US" sz="2000" dirty="0" smtClean="0"/>
          </a:p>
        </p:txBody>
      </p:sp>
      <p:sp>
        <p:nvSpPr>
          <p:cNvPr id="5" name="Content Placeholder 2"/>
          <p:cNvSpPr>
            <a:spLocks noGrp="1"/>
          </p:cNvSpPr>
          <p:nvPr>
            <p:ph idx="1"/>
          </p:nvPr>
        </p:nvSpPr>
        <p:spPr>
          <a:xfrm>
            <a:off x="130260" y="5058691"/>
            <a:ext cx="5597121" cy="1612965"/>
          </a:xfrm>
          <a:ln w="3175" cmpd="sng">
            <a:solidFill>
              <a:schemeClr val="tx1"/>
            </a:solidFill>
          </a:ln>
        </p:spPr>
        <p:txBody>
          <a:bodyPr>
            <a:normAutofit fontScale="92500" lnSpcReduction="10000"/>
          </a:bodyPr>
          <a:lstStyle/>
          <a:p>
            <a:pPr>
              <a:buNone/>
            </a:pPr>
            <a:r>
              <a:rPr lang="en-US" sz="1600" i="1" dirty="0" smtClean="0"/>
              <a:t>Resources &amp; </a:t>
            </a:r>
            <a:r>
              <a:rPr lang="en-US" sz="1600" i="1" dirty="0" err="1" smtClean="0"/>
              <a:t>iSWA</a:t>
            </a:r>
            <a:r>
              <a:rPr lang="en-US" sz="1600" i="1" dirty="0" smtClean="0"/>
              <a:t> layouts</a:t>
            </a:r>
          </a:p>
          <a:p>
            <a:pPr>
              <a:buNone/>
            </a:pPr>
            <a:r>
              <a:rPr lang="en-US" sz="1600" i="1" dirty="0" smtClean="0"/>
              <a:t>* </a:t>
            </a:r>
            <a:r>
              <a:rPr lang="en-US" sz="1600" i="1" dirty="0" err="1" smtClean="0"/>
              <a:t>StereoCAT</a:t>
            </a:r>
            <a:r>
              <a:rPr lang="en-US" sz="1600" i="1" dirty="0" smtClean="0"/>
              <a:t>: </a:t>
            </a:r>
            <a:r>
              <a:rPr lang="en-US" sz="1600" i="1" dirty="0" smtClean="0">
                <a:hlinkClick r:id="rId3"/>
              </a:rPr>
              <a:t>http://ccmc.gsfc.nasa.gov/analysis/stereo/</a:t>
            </a:r>
            <a:endParaRPr lang="en-US" sz="1600" i="1" dirty="0" smtClean="0"/>
          </a:p>
          <a:p>
            <a:pPr>
              <a:buNone/>
            </a:pPr>
            <a:r>
              <a:rPr lang="en-US" sz="1600" i="1" dirty="0" smtClean="0"/>
              <a:t>* 40 Frame coronagraph and EUV movies </a:t>
            </a:r>
            <a:r>
              <a:rPr lang="en-US" sz="1600" i="1" dirty="0" smtClean="0">
                <a:hlinkClick r:id="rId4"/>
              </a:rPr>
              <a:t>http://go.nasa.gov/16bTvzK</a:t>
            </a:r>
            <a:endParaRPr lang="en-US" sz="1600" i="1" dirty="0" smtClean="0"/>
          </a:p>
          <a:p>
            <a:pPr>
              <a:buNone/>
            </a:pPr>
            <a:r>
              <a:rPr lang="en-US" sz="1600" i="1" dirty="0" smtClean="0"/>
              <a:t>* Where is STEREO? </a:t>
            </a:r>
            <a:r>
              <a:rPr lang="en-US" sz="1600" i="1" dirty="0" smtClean="0">
                <a:hlinkClick r:id="rId5"/>
              </a:rPr>
              <a:t>http://stereo-ssc.nascom.nasa.gov/where.shtml</a:t>
            </a:r>
            <a:endParaRPr lang="en-US" sz="1600" i="1" dirty="0" smtClean="0"/>
          </a:p>
          <a:p>
            <a:pPr>
              <a:buNone/>
            </a:pPr>
            <a:r>
              <a:rPr lang="en-US" sz="1600" i="1" dirty="0" smtClean="0"/>
              <a:t>and </a:t>
            </a:r>
            <a:r>
              <a:rPr lang="en-US" sz="1600" i="1" dirty="0" smtClean="0">
                <a:hlinkClick r:id="rId6"/>
              </a:rPr>
              <a:t>http://stereo-ssc.nascom.nasa.gov/cgi-bin/make_where_gif</a:t>
            </a:r>
            <a:endParaRPr lang="en-US" sz="1600" i="1" dirty="0" smtClean="0"/>
          </a:p>
          <a:p>
            <a:pPr>
              <a:buNone/>
            </a:pPr>
            <a:r>
              <a:rPr lang="en-US" sz="1600" i="1" dirty="0" smtClean="0"/>
              <a:t>* Solar Images with grid overlays </a:t>
            </a:r>
            <a:r>
              <a:rPr lang="en-US" sz="1600" i="1" dirty="0" smtClean="0">
                <a:hlinkClick r:id="rId7"/>
              </a:rPr>
              <a:t>http://www.solarmonitor.org/</a:t>
            </a:r>
            <a:endParaRPr lang="en-US" sz="1600" i="1" dirty="0" smtClean="0"/>
          </a:p>
          <a:p>
            <a:pPr>
              <a:buNone/>
            </a:pPr>
            <a:endParaRPr lang="en-US" sz="1600" dirty="0" smtClean="0"/>
          </a:p>
          <a:p>
            <a:pPr>
              <a:buNone/>
            </a:pPr>
            <a:endParaRPr lang="en-US" sz="1600" dirty="0" smtClean="0"/>
          </a:p>
          <a:p>
            <a:pPr>
              <a:buNone/>
            </a:pPr>
            <a:endParaRPr lang="en-US" sz="1600" dirty="0" smtClean="0"/>
          </a:p>
          <a:p>
            <a:pPr>
              <a:buNone/>
            </a:pPr>
            <a:endParaRPr lang="en-US" sz="1600" dirty="0" smtClean="0"/>
          </a:p>
          <a:p>
            <a:pPr>
              <a:buNone/>
            </a:pPr>
            <a:endParaRPr lang="en-US" sz="16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27956" y="206256"/>
            <a:ext cx="8706194" cy="6001643"/>
          </a:xfrm>
          <a:prstGeom prst="rect">
            <a:avLst/>
          </a:prstGeom>
          <a:noFill/>
        </p:spPr>
        <p:txBody>
          <a:bodyPr wrap="square" rtlCol="0">
            <a:spAutoFit/>
          </a:bodyPr>
          <a:lstStyle/>
          <a:p>
            <a:r>
              <a:rPr lang="en-US" sz="2400" b="1" dirty="0" smtClean="0"/>
              <a:t>CME analysis with </a:t>
            </a:r>
            <a:r>
              <a:rPr lang="en-US" sz="2400" b="1" dirty="0" err="1" smtClean="0"/>
              <a:t>StereoCAT</a:t>
            </a:r>
            <a:r>
              <a:rPr lang="en-US" sz="2400" b="1" dirty="0" smtClean="0"/>
              <a:t> tips/notes</a:t>
            </a:r>
          </a:p>
          <a:p>
            <a:pPr algn="just"/>
            <a:r>
              <a:rPr lang="en-US" sz="2000" dirty="0" smtClean="0"/>
              <a:t>* Make sure you are measuring the </a:t>
            </a:r>
            <a:r>
              <a:rPr lang="en-US" sz="2000" dirty="0" smtClean="0">
                <a:solidFill>
                  <a:srgbClr val="264DC3"/>
                </a:solidFill>
              </a:rPr>
              <a:t>same feature </a:t>
            </a:r>
            <a:r>
              <a:rPr lang="en-US" sz="2000" dirty="0" smtClean="0"/>
              <a:t>in each spacecraft.</a:t>
            </a:r>
          </a:p>
          <a:p>
            <a:pPr algn="just"/>
            <a:r>
              <a:rPr lang="en-US" sz="2000" dirty="0" smtClean="0"/>
              <a:t>* If you cannot see the leading edge of the CME in image (</a:t>
            </a:r>
            <a:r>
              <a:rPr lang="en-US" sz="2000" dirty="0" smtClean="0">
                <a:solidFill>
                  <a:srgbClr val="264DC3"/>
                </a:solidFill>
              </a:rPr>
              <a:t>halo</a:t>
            </a:r>
            <a:r>
              <a:rPr lang="en-US" sz="2000" dirty="0" smtClean="0"/>
              <a:t>), then it is </a:t>
            </a:r>
            <a:r>
              <a:rPr lang="en-US" sz="2000" dirty="0" smtClean="0">
                <a:solidFill>
                  <a:srgbClr val="264DC3"/>
                </a:solidFill>
              </a:rPr>
              <a:t>not appropriate </a:t>
            </a:r>
            <a:r>
              <a:rPr lang="en-US" sz="2000" dirty="0" smtClean="0"/>
              <a:t>to use the triangulation method.  In this case, estimate the plane of sky speed.  It may be cautiously used for an asymmetric halo.</a:t>
            </a:r>
          </a:p>
          <a:p>
            <a:pPr algn="just"/>
            <a:r>
              <a:rPr lang="en-US" sz="2000" dirty="0" smtClean="0"/>
              <a:t>* Don’t forget to determine the </a:t>
            </a:r>
            <a:r>
              <a:rPr lang="en-US" sz="2000" dirty="0" smtClean="0">
                <a:solidFill>
                  <a:srgbClr val="264DC3"/>
                </a:solidFill>
              </a:rPr>
              <a:t>source location </a:t>
            </a:r>
            <a:r>
              <a:rPr lang="en-US" sz="2000" dirty="0" smtClean="0"/>
              <a:t>and </a:t>
            </a:r>
            <a:r>
              <a:rPr lang="en-US" sz="2000" dirty="0" smtClean="0">
                <a:solidFill>
                  <a:srgbClr val="264DC3"/>
                </a:solidFill>
              </a:rPr>
              <a:t>signatures</a:t>
            </a:r>
            <a:r>
              <a:rPr lang="en-US" sz="2000" dirty="0" smtClean="0"/>
              <a:t>.  Use these to assess the accuracy of your results (which spacecraft pairs will give the best results), or to derive the radial velocity from the plane of sky speed.</a:t>
            </a:r>
          </a:p>
          <a:p>
            <a:pPr algn="just"/>
            <a:r>
              <a:rPr lang="en-US" sz="2000" dirty="0" smtClean="0"/>
              <a:t>* Measure each CME </a:t>
            </a:r>
            <a:r>
              <a:rPr lang="en-US" sz="2000" dirty="0" smtClean="0">
                <a:solidFill>
                  <a:srgbClr val="264DC3"/>
                </a:solidFill>
              </a:rPr>
              <a:t>about 10 times </a:t>
            </a:r>
            <a:r>
              <a:rPr lang="en-US" sz="2000" dirty="0" smtClean="0"/>
              <a:t>with various time and spacecraft pairs to get a feel for the parameters and the measurement error. </a:t>
            </a:r>
          </a:p>
          <a:p>
            <a:pPr algn="just"/>
            <a:r>
              <a:rPr lang="en-US" sz="2000" dirty="0" smtClean="0"/>
              <a:t>* The two selected times should be around </a:t>
            </a:r>
            <a:r>
              <a:rPr lang="en-US" sz="2000" dirty="0" smtClean="0">
                <a:solidFill>
                  <a:srgbClr val="264DC3"/>
                </a:solidFill>
              </a:rPr>
              <a:t>45-75 minutes apart </a:t>
            </a:r>
            <a:r>
              <a:rPr lang="en-US" sz="2000" dirty="0" smtClean="0"/>
              <a:t>for each spacecraft.  </a:t>
            </a:r>
          </a:p>
          <a:p>
            <a:pPr algn="just"/>
            <a:r>
              <a:rPr lang="en-US" sz="2000" dirty="0" smtClean="0"/>
              <a:t>* The time between each spacecraft pair should be less than </a:t>
            </a:r>
            <a:r>
              <a:rPr lang="en-US" sz="2000" dirty="0" smtClean="0">
                <a:solidFill>
                  <a:srgbClr val="264DC3"/>
                </a:solidFill>
              </a:rPr>
              <a:t>10 minutes</a:t>
            </a:r>
            <a:r>
              <a:rPr lang="en-US" sz="2000" dirty="0" smtClean="0"/>
              <a:t>.</a:t>
            </a:r>
          </a:p>
          <a:p>
            <a:pPr algn="just"/>
            <a:r>
              <a:rPr lang="en-US" sz="2000" dirty="0" smtClean="0"/>
              <a:t>* Keep in mind that the goal is to determine the parameters at 21.5 </a:t>
            </a:r>
            <a:r>
              <a:rPr lang="en-US" sz="2000" dirty="0" err="1" smtClean="0"/>
              <a:t>Rs</a:t>
            </a:r>
            <a:r>
              <a:rPr lang="en-US" sz="2000" dirty="0" smtClean="0"/>
              <a:t>, not necessarily the fastest or earliest speed. Try to choose times just before the CME leading edge is closest to 21.5 </a:t>
            </a:r>
            <a:r>
              <a:rPr lang="en-US" sz="2000" dirty="0" err="1" smtClean="0"/>
              <a:t>Rs</a:t>
            </a:r>
            <a:r>
              <a:rPr lang="en-US" sz="2000" dirty="0" smtClean="0"/>
              <a:t>.</a:t>
            </a:r>
          </a:p>
          <a:p>
            <a:pPr algn="just"/>
            <a:r>
              <a:rPr lang="en-US" sz="2000" dirty="0" smtClean="0"/>
              <a:t>* Bear in mind that plane of sky speeds should always be lower than the derived radial velocity.</a:t>
            </a:r>
          </a:p>
          <a:p>
            <a:endParaRPr lang="en-US" sz="2000"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Screen Shot 2014-05-16 at 5.37.58 PM.png"/>
          <p:cNvPicPr>
            <a:picLocks noChangeAspect="1"/>
          </p:cNvPicPr>
          <p:nvPr/>
        </p:nvPicPr>
        <p:blipFill>
          <a:blip r:embed="rId3"/>
          <a:stretch>
            <a:fillRect/>
          </a:stretch>
        </p:blipFill>
        <p:spPr>
          <a:xfrm>
            <a:off x="-1" y="0"/>
            <a:ext cx="9144001" cy="6461126"/>
          </a:xfrm>
          <a:prstGeom prst="rect">
            <a:avLst/>
          </a:prstGeom>
        </p:spPr>
      </p:pic>
      <p:sp>
        <p:nvSpPr>
          <p:cNvPr id="9" name="TextBox 8"/>
          <p:cNvSpPr txBox="1"/>
          <p:nvPr/>
        </p:nvSpPr>
        <p:spPr>
          <a:xfrm>
            <a:off x="6186353" y="2887579"/>
            <a:ext cx="2957647" cy="923330"/>
          </a:xfrm>
          <a:prstGeom prst="rect">
            <a:avLst/>
          </a:prstGeom>
          <a:solidFill>
            <a:schemeClr val="bg1"/>
          </a:solidFill>
          <a:ln w="9525" cmpd="sng">
            <a:solidFill>
              <a:schemeClr val="tx1"/>
            </a:solidFill>
          </a:ln>
        </p:spPr>
        <p:txBody>
          <a:bodyPr wrap="square" rtlCol="0">
            <a:spAutoFit/>
          </a:bodyPr>
          <a:lstStyle/>
          <a:p>
            <a:r>
              <a:rPr lang="en-US" dirty="0" smtClean="0">
                <a:latin typeface="Andale Mono"/>
                <a:cs typeface="Andale Mono"/>
              </a:rPr>
              <a:t>CME starting at </a:t>
            </a:r>
          </a:p>
          <a:p>
            <a:pPr marL="514350" indent="-514350"/>
            <a:r>
              <a:rPr lang="en-US" dirty="0" smtClean="0">
                <a:latin typeface="Andale Mono"/>
                <a:cs typeface="Andale Mono"/>
              </a:rPr>
              <a:t>2013-08-27T01:25Z</a:t>
            </a:r>
          </a:p>
          <a:p>
            <a:pPr marL="514350" indent="-514350"/>
            <a:r>
              <a:rPr lang="en-US" dirty="0" smtClean="0">
                <a:latin typeface="Andale Mono"/>
                <a:cs typeface="Andale Mono"/>
              </a:rPr>
              <a:t>Movies: </a:t>
            </a:r>
            <a:r>
              <a:rPr lang="en-US" dirty="0" smtClean="0">
                <a:latin typeface="Andale Mono"/>
                <a:cs typeface="Andale Mono"/>
                <a:hlinkClick r:id="rId4"/>
              </a:rPr>
              <a:t>1</a:t>
            </a:r>
            <a:r>
              <a:rPr lang="en-US" dirty="0" smtClean="0">
                <a:latin typeface="Andale Mono"/>
                <a:cs typeface="Andale Mono"/>
              </a:rPr>
              <a:t>, </a:t>
            </a:r>
            <a:r>
              <a:rPr lang="en-US" dirty="0" smtClean="0">
                <a:latin typeface="Andale Mono"/>
                <a:cs typeface="Andale Mono"/>
                <a:hlinkClick r:id="rId5"/>
              </a:rPr>
              <a:t>2</a:t>
            </a:r>
            <a:r>
              <a:rPr lang="en-US" dirty="0" smtClean="0">
                <a:latin typeface="Andale Mono"/>
                <a:cs typeface="Andale Mono"/>
              </a:rPr>
              <a:t>, </a:t>
            </a:r>
            <a:r>
              <a:rPr lang="en-US" dirty="0" smtClean="0">
                <a:latin typeface="Andale Mono"/>
                <a:cs typeface="Andale Mono"/>
                <a:hlinkClick r:id="rId6"/>
              </a:rPr>
              <a:t>3</a:t>
            </a:r>
            <a:r>
              <a:rPr lang="en-US" dirty="0" smtClean="0">
                <a:latin typeface="Andale Mono"/>
                <a:cs typeface="Andale Mono"/>
              </a:rPr>
              <a:t>, </a:t>
            </a:r>
            <a:r>
              <a:rPr lang="en-US" dirty="0" smtClean="0">
                <a:latin typeface="Andale Mono"/>
                <a:cs typeface="Andale Mono"/>
                <a:hlinkClick r:id="rId7"/>
              </a:rPr>
              <a:t>4</a:t>
            </a:r>
            <a:endParaRPr lang="en-US" dirty="0" smtClean="0">
              <a:latin typeface="Andale Mono"/>
              <a:cs typeface="Andale Mono"/>
            </a:endParaRPr>
          </a:p>
        </p:txBody>
      </p:sp>
      <p:sp>
        <p:nvSpPr>
          <p:cNvPr id="10" name="TextBox 9"/>
          <p:cNvSpPr txBox="1"/>
          <p:nvPr/>
        </p:nvSpPr>
        <p:spPr>
          <a:xfrm>
            <a:off x="-1" y="6463175"/>
            <a:ext cx="8285238" cy="369332"/>
          </a:xfrm>
          <a:prstGeom prst="rect">
            <a:avLst/>
          </a:prstGeom>
          <a:solidFill>
            <a:srgbClr val="FFFFFF"/>
          </a:solidFill>
        </p:spPr>
        <p:txBody>
          <a:bodyPr wrap="square" rtlCol="0">
            <a:spAutoFit/>
          </a:bodyPr>
          <a:lstStyle/>
          <a:p>
            <a:r>
              <a:rPr lang="en-US" b="1" dirty="0" smtClean="0"/>
              <a:t>Example of a two-</a:t>
            </a:r>
            <a:r>
              <a:rPr lang="en-US" b="1" dirty="0" err="1" smtClean="0"/>
              <a:t>timepoint</a:t>
            </a:r>
            <a:r>
              <a:rPr lang="en-US" b="1" dirty="0" smtClean="0"/>
              <a:t> measurement </a:t>
            </a:r>
            <a:r>
              <a:rPr lang="en-US" i="1" dirty="0" smtClean="0">
                <a:hlinkClick r:id="rId8"/>
              </a:rPr>
              <a:t>(click here to see in </a:t>
            </a:r>
            <a:r>
              <a:rPr lang="en-US" i="1" dirty="0" err="1" smtClean="0">
                <a:hlinkClick r:id="rId8"/>
              </a:rPr>
              <a:t>StereoCAT</a:t>
            </a:r>
            <a:r>
              <a:rPr lang="en-US" i="1" dirty="0" smtClean="0">
                <a:hlinkClick r:id="rId8"/>
              </a:rPr>
              <a:t>)</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aia_00193_fd_20130827_205918.png"/>
          <p:cNvPicPr>
            <a:picLocks noChangeAspect="1"/>
          </p:cNvPicPr>
          <p:nvPr/>
        </p:nvPicPr>
        <p:blipFill>
          <a:blip r:embed="rId3"/>
          <a:stretch>
            <a:fillRect/>
          </a:stretch>
        </p:blipFill>
        <p:spPr>
          <a:xfrm>
            <a:off x="0" y="0"/>
            <a:ext cx="6858000" cy="6858000"/>
          </a:xfrm>
          <a:prstGeom prst="rect">
            <a:avLst/>
          </a:prstGeom>
        </p:spPr>
      </p:pic>
      <p:sp>
        <p:nvSpPr>
          <p:cNvPr id="5" name="TextBox 4"/>
          <p:cNvSpPr txBox="1"/>
          <p:nvPr/>
        </p:nvSpPr>
        <p:spPr>
          <a:xfrm>
            <a:off x="6858000" y="224138"/>
            <a:ext cx="2131914" cy="3693319"/>
          </a:xfrm>
          <a:prstGeom prst="rect">
            <a:avLst/>
          </a:prstGeom>
          <a:noFill/>
        </p:spPr>
        <p:txBody>
          <a:bodyPr wrap="square" rtlCol="0">
            <a:spAutoFit/>
          </a:bodyPr>
          <a:lstStyle/>
          <a:p>
            <a:r>
              <a:rPr lang="en-US" dirty="0" smtClean="0"/>
              <a:t>You can determine the source region coordinates using a grid overlay from </a:t>
            </a:r>
            <a:r>
              <a:rPr lang="en-US" dirty="0" err="1" smtClean="0">
                <a:hlinkClick r:id="rId4"/>
              </a:rPr>
              <a:t>solarmonitor.org</a:t>
            </a:r>
            <a:r>
              <a:rPr lang="en-US" dirty="0" smtClean="0"/>
              <a:t> or the </a:t>
            </a:r>
            <a:r>
              <a:rPr lang="en-US" dirty="0" smtClean="0">
                <a:hlinkClick r:id="rId5"/>
              </a:rPr>
              <a:t>magnetic connectivity cygnet </a:t>
            </a:r>
            <a:r>
              <a:rPr lang="en-US" dirty="0" smtClean="0"/>
              <a:t>in </a:t>
            </a:r>
            <a:r>
              <a:rPr lang="en-US" dirty="0" err="1" smtClean="0"/>
              <a:t>iSWA</a:t>
            </a:r>
            <a:r>
              <a:rPr lang="en-US" dirty="0" smtClean="0"/>
              <a:t>.   (Each grid cell is 10 degrees).</a:t>
            </a:r>
          </a:p>
          <a:p>
            <a:endParaRPr lang="en-US" dirty="0" smtClean="0"/>
          </a:p>
          <a:p>
            <a:r>
              <a:rPr lang="en-US" dirty="0" smtClean="0"/>
              <a:t>Remember that east is to the left!  </a:t>
            </a:r>
            <a:endParaRPr lang="en-US" dirty="0"/>
          </a:p>
        </p:txBody>
      </p:sp>
      <p:sp>
        <p:nvSpPr>
          <p:cNvPr id="6" name="TextBox 5"/>
          <p:cNvSpPr txBox="1"/>
          <p:nvPr/>
        </p:nvSpPr>
        <p:spPr>
          <a:xfrm>
            <a:off x="391994" y="2963602"/>
            <a:ext cx="582211" cy="369332"/>
          </a:xfrm>
          <a:prstGeom prst="rect">
            <a:avLst/>
          </a:prstGeom>
          <a:noFill/>
        </p:spPr>
        <p:txBody>
          <a:bodyPr wrap="none" rtlCol="0">
            <a:spAutoFit/>
          </a:bodyPr>
          <a:lstStyle/>
          <a:p>
            <a:r>
              <a:rPr lang="en-US" dirty="0" smtClean="0">
                <a:solidFill>
                  <a:schemeClr val="bg1"/>
                </a:solidFill>
              </a:rPr>
              <a:t>east</a:t>
            </a:r>
            <a:endParaRPr lang="en-US" dirty="0">
              <a:solidFill>
                <a:schemeClr val="bg1"/>
              </a:solidFill>
            </a:endParaRPr>
          </a:p>
        </p:txBody>
      </p:sp>
      <p:sp>
        <p:nvSpPr>
          <p:cNvPr id="7" name="TextBox 6"/>
          <p:cNvSpPr txBox="1"/>
          <p:nvPr/>
        </p:nvSpPr>
        <p:spPr>
          <a:xfrm>
            <a:off x="6224493" y="3148268"/>
            <a:ext cx="633507" cy="369332"/>
          </a:xfrm>
          <a:prstGeom prst="rect">
            <a:avLst/>
          </a:prstGeom>
          <a:noFill/>
        </p:spPr>
        <p:txBody>
          <a:bodyPr wrap="none" rtlCol="0">
            <a:spAutoFit/>
          </a:bodyPr>
          <a:lstStyle/>
          <a:p>
            <a:r>
              <a:rPr lang="en-US" dirty="0" smtClean="0">
                <a:solidFill>
                  <a:schemeClr val="bg1"/>
                </a:solidFill>
              </a:rPr>
              <a:t>west</a:t>
            </a:r>
            <a:endParaRPr lang="en-US" dirty="0">
              <a:solidFill>
                <a:schemeClr val="bg1"/>
              </a:solidFill>
            </a:endParaRPr>
          </a:p>
        </p:txBody>
      </p:sp>
      <p:sp>
        <p:nvSpPr>
          <p:cNvPr id="8" name="TextBox 7"/>
          <p:cNvSpPr txBox="1"/>
          <p:nvPr/>
        </p:nvSpPr>
        <p:spPr>
          <a:xfrm>
            <a:off x="3190998" y="224138"/>
            <a:ext cx="706744" cy="369332"/>
          </a:xfrm>
          <a:prstGeom prst="rect">
            <a:avLst/>
          </a:prstGeom>
          <a:noFill/>
        </p:spPr>
        <p:txBody>
          <a:bodyPr wrap="none" rtlCol="0">
            <a:spAutoFit/>
          </a:bodyPr>
          <a:lstStyle/>
          <a:p>
            <a:r>
              <a:rPr lang="en-US" dirty="0" smtClean="0">
                <a:solidFill>
                  <a:schemeClr val="bg1"/>
                </a:solidFill>
              </a:rPr>
              <a:t>north</a:t>
            </a:r>
            <a:endParaRPr lang="en-US" dirty="0">
              <a:solidFill>
                <a:schemeClr val="bg1"/>
              </a:solidFill>
            </a:endParaRPr>
          </a:p>
        </p:txBody>
      </p:sp>
      <p:sp>
        <p:nvSpPr>
          <p:cNvPr id="9" name="TextBox 8"/>
          <p:cNvSpPr txBox="1"/>
          <p:nvPr/>
        </p:nvSpPr>
        <p:spPr>
          <a:xfrm>
            <a:off x="3352866" y="6126438"/>
            <a:ext cx="716550" cy="369332"/>
          </a:xfrm>
          <a:prstGeom prst="rect">
            <a:avLst/>
          </a:prstGeom>
          <a:noFill/>
        </p:spPr>
        <p:txBody>
          <a:bodyPr wrap="none" rtlCol="0">
            <a:spAutoFit/>
          </a:bodyPr>
          <a:lstStyle/>
          <a:p>
            <a:r>
              <a:rPr lang="en-US" dirty="0" smtClean="0">
                <a:solidFill>
                  <a:schemeClr val="bg1"/>
                </a:solidFill>
              </a:rPr>
              <a:t>south</a:t>
            </a:r>
            <a:endParaRPr lang="en-US" dirty="0">
              <a:solidFill>
                <a:schemeClr val="bg1"/>
              </a:solidFill>
            </a:endParaRPr>
          </a:p>
        </p:txBody>
      </p:sp>
      <p:sp>
        <p:nvSpPr>
          <p:cNvPr id="10" name="TextBox 9"/>
          <p:cNvSpPr txBox="1"/>
          <p:nvPr/>
        </p:nvSpPr>
        <p:spPr>
          <a:xfrm>
            <a:off x="620833" y="828186"/>
            <a:ext cx="914358" cy="369332"/>
          </a:xfrm>
          <a:prstGeom prst="rect">
            <a:avLst/>
          </a:prstGeom>
          <a:noFill/>
        </p:spPr>
        <p:txBody>
          <a:bodyPr wrap="none" rtlCol="0">
            <a:spAutoFit/>
          </a:bodyPr>
          <a:lstStyle/>
          <a:p>
            <a:r>
              <a:rPr lang="en-US" dirty="0" smtClean="0">
                <a:solidFill>
                  <a:schemeClr val="bg1"/>
                </a:solidFill>
              </a:rPr>
              <a:t>N30E80</a:t>
            </a:r>
            <a:endParaRPr lang="en-US" dirty="0">
              <a:solidFill>
                <a:schemeClr val="bg1"/>
              </a:solidFill>
            </a:endParaRPr>
          </a:p>
        </p:txBody>
      </p:sp>
      <p:cxnSp>
        <p:nvCxnSpPr>
          <p:cNvPr id="12" name="Straight Arrow Connector 11"/>
          <p:cNvCxnSpPr/>
          <p:nvPr/>
        </p:nvCxnSpPr>
        <p:spPr>
          <a:xfrm rot="16200000" flipH="1">
            <a:off x="841503" y="1563800"/>
            <a:ext cx="832176" cy="99611"/>
          </a:xfrm>
          <a:prstGeom prst="straightConnector1">
            <a:avLst/>
          </a:prstGeom>
          <a:ln w="63500"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27957" y="206256"/>
            <a:ext cx="4439704" cy="7802138"/>
          </a:xfrm>
          <a:prstGeom prst="rect">
            <a:avLst/>
          </a:prstGeom>
          <a:noFill/>
        </p:spPr>
        <p:txBody>
          <a:bodyPr wrap="square" rtlCol="0">
            <a:spAutoFit/>
          </a:bodyPr>
          <a:lstStyle/>
          <a:p>
            <a:r>
              <a:rPr lang="en-US" sz="2000" b="1" dirty="0" err="1" smtClean="0"/>
              <a:t>StereoCAT</a:t>
            </a:r>
            <a:r>
              <a:rPr lang="en-US" sz="2000" b="1" dirty="0" smtClean="0"/>
              <a:t>: Single spacecraft mode</a:t>
            </a:r>
          </a:p>
          <a:p>
            <a:pPr algn="just"/>
            <a:r>
              <a:rPr lang="en-US" dirty="0" smtClean="0"/>
              <a:t>* If data from only one spacecraft is available, first measure the </a:t>
            </a:r>
            <a:r>
              <a:rPr lang="en-US" dirty="0" smtClean="0">
                <a:solidFill>
                  <a:srgbClr val="264DC3"/>
                </a:solidFill>
              </a:rPr>
              <a:t>plane of sky speed</a:t>
            </a:r>
          </a:p>
          <a:p>
            <a:pPr algn="just"/>
            <a:r>
              <a:rPr lang="en-US" dirty="0" smtClean="0"/>
              <a:t>* Use the CME </a:t>
            </a:r>
            <a:r>
              <a:rPr lang="en-US" dirty="0" smtClean="0">
                <a:solidFill>
                  <a:srgbClr val="264DC3"/>
                </a:solidFill>
              </a:rPr>
              <a:t>source location, signatures </a:t>
            </a:r>
            <a:r>
              <a:rPr lang="en-US" dirty="0" smtClean="0"/>
              <a:t>and qualitative information from other coronagraphs to determine the CME longitude</a:t>
            </a:r>
          </a:p>
          <a:p>
            <a:pPr algn="just"/>
            <a:r>
              <a:rPr lang="en-US" dirty="0" smtClean="0"/>
              <a:t>*  Using this longitude, determine the </a:t>
            </a:r>
            <a:r>
              <a:rPr lang="en-US" dirty="0" smtClean="0">
                <a:solidFill>
                  <a:srgbClr val="264DC3"/>
                </a:solidFill>
              </a:rPr>
              <a:t>angle the CME makes with the plane of sky </a:t>
            </a:r>
            <a:r>
              <a:rPr lang="en-US" dirty="0" smtClean="0"/>
              <a:t>(positive towards observer).</a:t>
            </a:r>
          </a:p>
          <a:p>
            <a:pPr algn="just"/>
            <a:r>
              <a:rPr lang="en-US" dirty="0" smtClean="0"/>
              <a:t>*  If this angle is &lt; 30 deg enter it at the bottom of the measurement screen, which does a simple </a:t>
            </a:r>
            <a:r>
              <a:rPr lang="en-US" dirty="0" err="1" smtClean="0"/>
              <a:t>cos(theta</a:t>
            </a:r>
            <a:r>
              <a:rPr lang="en-US" dirty="0" smtClean="0"/>
              <a:t>) approximation.   </a:t>
            </a:r>
          </a:p>
          <a:p>
            <a:pPr algn="just"/>
            <a:r>
              <a:rPr lang="en-US" dirty="0" smtClean="0"/>
              <a:t>*   If the </a:t>
            </a:r>
            <a:r>
              <a:rPr lang="en-US" dirty="0" smtClean="0">
                <a:solidFill>
                  <a:srgbClr val="264DC3"/>
                </a:solidFill>
              </a:rPr>
              <a:t>angle</a:t>
            </a:r>
            <a:r>
              <a:rPr lang="en-US" dirty="0" smtClean="0"/>
              <a:t> compared to the plane of sky is </a:t>
            </a:r>
            <a:r>
              <a:rPr lang="en-US" dirty="0" smtClean="0">
                <a:solidFill>
                  <a:srgbClr val="264DC3"/>
                </a:solidFill>
              </a:rPr>
              <a:t>larger</a:t>
            </a:r>
            <a:r>
              <a:rPr lang="en-US" dirty="0" smtClean="0"/>
              <a:t>, or the CME is very </a:t>
            </a:r>
            <a:r>
              <a:rPr lang="en-US" dirty="0" smtClean="0">
                <a:solidFill>
                  <a:srgbClr val="264DC3"/>
                </a:solidFill>
              </a:rPr>
              <a:t>wide</a:t>
            </a:r>
            <a:r>
              <a:rPr lang="en-US" dirty="0" smtClean="0"/>
              <a:t>, use the </a:t>
            </a:r>
            <a:r>
              <a:rPr lang="en-US" dirty="0" smtClean="0">
                <a:solidFill>
                  <a:srgbClr val="264DC3"/>
                </a:solidFill>
              </a:rPr>
              <a:t>CME Projection Graph </a:t>
            </a:r>
            <a:r>
              <a:rPr lang="en-US" dirty="0" smtClean="0"/>
              <a:t>to determine the approximate 3D speed.</a:t>
            </a:r>
          </a:p>
          <a:p>
            <a:pPr lvl="1" algn="just">
              <a:buFont typeface="Courier New"/>
              <a:buChar char="o"/>
            </a:pPr>
            <a:r>
              <a:rPr lang="en-US" dirty="0" smtClean="0"/>
              <a:t>Use your width and source longitude to look up  the ratio of the plane of sky speed to the true speed on the y axis.</a:t>
            </a:r>
          </a:p>
          <a:p>
            <a:pPr lvl="1" algn="just">
              <a:buFont typeface="Courier New"/>
              <a:buChar char="o"/>
            </a:pPr>
            <a:r>
              <a:rPr lang="en-US" dirty="0" smtClean="0"/>
              <a:t> Divide your measured plane of sky speed by the ratio you looked up to obtain the true 3D speed.</a:t>
            </a:r>
          </a:p>
          <a:p>
            <a:pPr algn="just"/>
            <a:endParaRPr lang="en-US" sz="1700" dirty="0" smtClean="0"/>
          </a:p>
          <a:p>
            <a:pPr algn="just"/>
            <a:endParaRPr lang="en-US" sz="1700" dirty="0" smtClean="0"/>
          </a:p>
          <a:p>
            <a:pPr algn="just"/>
            <a:endParaRPr lang="en-US" sz="1700" dirty="0" smtClean="0"/>
          </a:p>
          <a:p>
            <a:pPr algn="just"/>
            <a:endParaRPr lang="en-US" sz="1700" dirty="0" smtClean="0"/>
          </a:p>
          <a:p>
            <a:endParaRPr lang="en-US" sz="1700" dirty="0" smtClean="0"/>
          </a:p>
        </p:txBody>
      </p:sp>
      <p:sp>
        <p:nvSpPr>
          <p:cNvPr id="6" name="TextBox 5"/>
          <p:cNvSpPr txBox="1"/>
          <p:nvPr/>
        </p:nvSpPr>
        <p:spPr>
          <a:xfrm>
            <a:off x="5453715" y="6450184"/>
            <a:ext cx="4667661" cy="369332"/>
          </a:xfrm>
          <a:prstGeom prst="rect">
            <a:avLst/>
          </a:prstGeom>
          <a:solidFill>
            <a:srgbClr val="FFFFFF"/>
          </a:solidFill>
        </p:spPr>
        <p:txBody>
          <a:bodyPr wrap="square" rtlCol="0">
            <a:spAutoFit/>
          </a:bodyPr>
          <a:lstStyle/>
          <a:p>
            <a:r>
              <a:rPr lang="en-US" b="1" dirty="0" smtClean="0">
                <a:hlinkClick r:id="rId3"/>
              </a:rPr>
              <a:t>EXAMPLE in StereoCAT </a:t>
            </a:r>
            <a:r>
              <a:rPr lang="en-US" b="1" dirty="0" smtClean="0"/>
              <a:t>(or next slide)</a:t>
            </a:r>
            <a:endParaRPr lang="en-US" dirty="0"/>
          </a:p>
        </p:txBody>
      </p:sp>
      <p:sp>
        <p:nvSpPr>
          <p:cNvPr id="8" name="TextBox 7"/>
          <p:cNvSpPr txBox="1"/>
          <p:nvPr/>
        </p:nvSpPr>
        <p:spPr>
          <a:xfrm>
            <a:off x="5453715" y="373563"/>
            <a:ext cx="2770385" cy="430887"/>
          </a:xfrm>
          <a:prstGeom prst="rect">
            <a:avLst/>
          </a:prstGeom>
          <a:noFill/>
        </p:spPr>
        <p:txBody>
          <a:bodyPr wrap="none" rtlCol="0">
            <a:spAutoFit/>
          </a:bodyPr>
          <a:lstStyle/>
          <a:p>
            <a:r>
              <a:rPr lang="en-US" sz="2200" b="1" dirty="0" smtClean="0"/>
              <a:t>CME Projection Graph</a:t>
            </a:r>
            <a:endParaRPr lang="en-US" sz="2200" b="1" dirty="0"/>
          </a:p>
        </p:txBody>
      </p:sp>
      <p:pic>
        <p:nvPicPr>
          <p:cNvPr id="9" name="Picture 8" descr="cone_angles_more.jpg"/>
          <p:cNvPicPr>
            <a:picLocks noChangeAspect="1"/>
          </p:cNvPicPr>
          <p:nvPr/>
        </p:nvPicPr>
        <p:blipFill>
          <a:blip r:embed="rId4"/>
          <a:stretch>
            <a:fillRect/>
          </a:stretch>
        </p:blipFill>
        <p:spPr>
          <a:xfrm>
            <a:off x="4706149" y="804450"/>
            <a:ext cx="4394073" cy="5212080"/>
          </a:xfrm>
          <a:prstGeom prst="rect">
            <a:avLst/>
          </a:prstGeom>
          <a:ln w="28575" cap="flat" cmpd="sng" algn="ctr">
            <a:solidFill>
              <a:schemeClr val="tx1"/>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37268" y="0"/>
            <a:ext cx="9144000" cy="1986567"/>
          </a:xfrm>
        </p:spPr>
        <p:txBody>
          <a:bodyPr>
            <a:noAutofit/>
          </a:bodyPr>
          <a:lstStyle/>
          <a:p>
            <a:pPr algn="l">
              <a:spcAft>
                <a:spcPts val="1200"/>
              </a:spcAft>
            </a:pPr>
            <a:r>
              <a:rPr lang="en-US" sz="2400" b="1" dirty="0" smtClean="0">
                <a:solidFill>
                  <a:srgbClr val="264DC3"/>
                </a:solidFill>
                <a:latin typeface="+mn-lt"/>
                <a:ea typeface="+mn-ea"/>
                <a:cs typeface="+mn-cs"/>
              </a:rPr>
              <a:t>Coronal</a:t>
            </a:r>
            <a:r>
              <a:rPr lang="en-US" sz="2000" dirty="0" smtClean="0"/>
              <a:t> </a:t>
            </a:r>
            <a:r>
              <a:rPr lang="en-US" sz="2400" b="1" dirty="0" smtClean="0">
                <a:solidFill>
                  <a:srgbClr val="264DC3"/>
                </a:solidFill>
                <a:latin typeface="+mn-lt"/>
                <a:ea typeface="+mn-ea"/>
                <a:cs typeface="+mn-cs"/>
              </a:rPr>
              <a:t>Mass</a:t>
            </a:r>
            <a:r>
              <a:rPr lang="en-US" sz="2000" dirty="0" smtClean="0"/>
              <a:t> </a:t>
            </a:r>
            <a:r>
              <a:rPr lang="en-US" sz="2400" b="1" dirty="0" smtClean="0">
                <a:solidFill>
                  <a:srgbClr val="264DC3"/>
                </a:solidFill>
                <a:latin typeface="+mn-lt"/>
                <a:ea typeface="+mn-ea"/>
                <a:cs typeface="+mn-cs"/>
              </a:rPr>
              <a:t>Ejections</a:t>
            </a:r>
            <a:r>
              <a:rPr lang="en-US" sz="2000" dirty="0" smtClean="0"/>
              <a:t> are important drivers of space weather activity.  </a:t>
            </a:r>
            <a:br>
              <a:rPr lang="en-US" sz="2000" dirty="0" smtClean="0"/>
            </a:br>
            <a:r>
              <a:rPr lang="en-US" sz="2000" dirty="0" smtClean="0"/>
              <a:t>Their shocks can accelerate particles (</a:t>
            </a:r>
            <a:r>
              <a:rPr lang="en-US" sz="2000" dirty="0" err="1" smtClean="0"/>
              <a:t>SEPs</a:t>
            </a:r>
            <a:r>
              <a:rPr lang="en-US" sz="2000" dirty="0" smtClean="0"/>
              <a:t>). </a:t>
            </a:r>
            <a:br>
              <a:rPr lang="en-US" sz="2000" dirty="0" smtClean="0"/>
            </a:br>
            <a:r>
              <a:rPr lang="en-US" sz="2000" dirty="0" smtClean="0"/>
              <a:t>Earth directed </a:t>
            </a:r>
            <a:r>
              <a:rPr lang="en-US" sz="2000" dirty="0" err="1" smtClean="0"/>
              <a:t>CMEs</a:t>
            </a:r>
            <a:r>
              <a:rPr lang="en-US" sz="2000" dirty="0" smtClean="0"/>
              <a:t> (</a:t>
            </a:r>
            <a:r>
              <a:rPr lang="en-US" sz="2000" dirty="0" err="1" smtClean="0"/>
              <a:t>CMEs</a:t>
            </a:r>
            <a:r>
              <a:rPr lang="en-US" sz="2000" dirty="0" smtClean="0"/>
              <a:t> that propagate towards Earth’s location) produce the majority of geomagnetic storms.</a:t>
            </a:r>
            <a:endParaRPr lang="en-US" sz="2000" dirty="0"/>
          </a:p>
        </p:txBody>
      </p:sp>
      <p:sp>
        <p:nvSpPr>
          <p:cNvPr id="5" name="TextBox 4"/>
          <p:cNvSpPr txBox="1"/>
          <p:nvPr/>
        </p:nvSpPr>
        <p:spPr>
          <a:xfrm>
            <a:off x="207251" y="4385646"/>
            <a:ext cx="8490170" cy="1077218"/>
          </a:xfrm>
          <a:prstGeom prst="rect">
            <a:avLst/>
          </a:prstGeom>
          <a:noFill/>
        </p:spPr>
        <p:txBody>
          <a:bodyPr wrap="square" rtlCol="0">
            <a:spAutoFit/>
          </a:bodyPr>
          <a:lstStyle/>
          <a:p>
            <a:r>
              <a:rPr lang="en-US" sz="2400" b="1" dirty="0" smtClean="0">
                <a:solidFill>
                  <a:srgbClr val="264DC3"/>
                </a:solidFill>
              </a:rPr>
              <a:t>Purpose of this lesson:  </a:t>
            </a:r>
            <a:r>
              <a:rPr lang="en-US" sz="2000" dirty="0" smtClean="0"/>
              <a:t>Learn how to measure the kinematic properties of </a:t>
            </a:r>
            <a:r>
              <a:rPr lang="en-US" sz="2000" dirty="0" err="1" smtClean="0"/>
              <a:t>CMEs</a:t>
            </a:r>
            <a:r>
              <a:rPr lang="en-US" sz="2000" dirty="0" smtClean="0"/>
              <a:t> (CME parameters) and determine their qualitative features.</a:t>
            </a:r>
          </a:p>
          <a:p>
            <a:endParaRPr lang="en-US" sz="2000" dirty="0"/>
          </a:p>
        </p:txBody>
      </p:sp>
      <p:sp>
        <p:nvSpPr>
          <p:cNvPr id="6" name="TextBox 5"/>
          <p:cNvSpPr txBox="1"/>
          <p:nvPr/>
        </p:nvSpPr>
        <p:spPr>
          <a:xfrm>
            <a:off x="237268" y="5462864"/>
            <a:ext cx="8460153" cy="1077218"/>
          </a:xfrm>
          <a:prstGeom prst="rect">
            <a:avLst/>
          </a:prstGeom>
          <a:noFill/>
        </p:spPr>
        <p:txBody>
          <a:bodyPr wrap="square" rtlCol="0">
            <a:spAutoFit/>
          </a:bodyPr>
          <a:lstStyle/>
          <a:p>
            <a:r>
              <a:rPr lang="en-US" sz="2400" b="1" dirty="0" smtClean="0">
                <a:solidFill>
                  <a:srgbClr val="264DC3"/>
                </a:solidFill>
              </a:rPr>
              <a:t>Motivation: </a:t>
            </a:r>
            <a:r>
              <a:rPr lang="en-US" sz="2000" dirty="0" smtClean="0"/>
              <a:t>CME parameters are used as initial conditions of CME propagation models.  These models are used to estimate the CME path and arrival time at  various locations.</a:t>
            </a:r>
            <a:endParaRPr lang="en-US" sz="2000" dirty="0"/>
          </a:p>
        </p:txBody>
      </p:sp>
      <p:pic>
        <p:nvPicPr>
          <p:cNvPr id="7" name="Picture 6" descr="cme_heliosphere.png"/>
          <p:cNvPicPr>
            <a:picLocks noChangeAspect="1"/>
          </p:cNvPicPr>
          <p:nvPr/>
        </p:nvPicPr>
        <p:blipFill>
          <a:blip r:embed="rId3"/>
          <a:stretch>
            <a:fillRect/>
          </a:stretch>
        </p:blipFill>
        <p:spPr>
          <a:xfrm>
            <a:off x="1725948" y="1734350"/>
            <a:ext cx="4890566" cy="265129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5-16 at 5.57.08 PM.png"/>
          <p:cNvPicPr>
            <a:picLocks noChangeAspect="1"/>
          </p:cNvPicPr>
          <p:nvPr/>
        </p:nvPicPr>
        <p:blipFill>
          <a:blip r:embed="rId3"/>
          <a:stretch>
            <a:fillRect/>
          </a:stretch>
        </p:blipFill>
        <p:spPr>
          <a:xfrm>
            <a:off x="0" y="761433"/>
            <a:ext cx="9144001" cy="5038725"/>
          </a:xfrm>
          <a:prstGeom prst="rect">
            <a:avLst/>
          </a:prstGeom>
        </p:spPr>
      </p:pic>
      <p:sp>
        <p:nvSpPr>
          <p:cNvPr id="9" name="TextBox 8"/>
          <p:cNvSpPr txBox="1"/>
          <p:nvPr/>
        </p:nvSpPr>
        <p:spPr>
          <a:xfrm>
            <a:off x="5918969" y="6035691"/>
            <a:ext cx="2957647" cy="646331"/>
          </a:xfrm>
          <a:prstGeom prst="rect">
            <a:avLst/>
          </a:prstGeom>
          <a:solidFill>
            <a:schemeClr val="bg1"/>
          </a:solidFill>
          <a:ln w="9525" cmpd="sng">
            <a:solidFill>
              <a:schemeClr val="tx1"/>
            </a:solidFill>
          </a:ln>
        </p:spPr>
        <p:txBody>
          <a:bodyPr wrap="square" rtlCol="0">
            <a:spAutoFit/>
          </a:bodyPr>
          <a:lstStyle/>
          <a:p>
            <a:r>
              <a:rPr lang="en-US" dirty="0" smtClean="0">
                <a:latin typeface="Andale Mono"/>
                <a:cs typeface="Andale Mono"/>
              </a:rPr>
              <a:t>CME starting at </a:t>
            </a:r>
          </a:p>
          <a:p>
            <a:pPr marL="514350" indent="-514350"/>
            <a:r>
              <a:rPr lang="en-US" dirty="0" smtClean="0">
                <a:latin typeface="Andale Mono"/>
                <a:cs typeface="Andale Mono"/>
              </a:rPr>
              <a:t>2013-08-27T01:25Z</a:t>
            </a:r>
          </a:p>
        </p:txBody>
      </p:sp>
      <p:sp>
        <p:nvSpPr>
          <p:cNvPr id="10" name="TextBox 9"/>
          <p:cNvSpPr txBox="1"/>
          <p:nvPr/>
        </p:nvSpPr>
        <p:spPr>
          <a:xfrm>
            <a:off x="-2" y="36826"/>
            <a:ext cx="9144001" cy="369332"/>
          </a:xfrm>
          <a:prstGeom prst="rect">
            <a:avLst/>
          </a:prstGeom>
          <a:solidFill>
            <a:srgbClr val="FFFFFF"/>
          </a:solidFill>
        </p:spPr>
        <p:txBody>
          <a:bodyPr wrap="square" rtlCol="0">
            <a:spAutoFit/>
          </a:bodyPr>
          <a:lstStyle/>
          <a:p>
            <a:r>
              <a:rPr lang="en-US" b="1" dirty="0" smtClean="0"/>
              <a:t>Example of a single spacecraft two-time point measurement </a:t>
            </a:r>
            <a:r>
              <a:rPr lang="en-US" b="1" dirty="0" smtClean="0">
                <a:hlinkClick r:id="rId4"/>
              </a:rPr>
              <a:t> </a:t>
            </a:r>
            <a:r>
              <a:rPr lang="en-US" i="1" dirty="0" smtClean="0">
                <a:hlinkClick r:id="rId4"/>
              </a:rPr>
              <a:t>(click here to see in StereoCAT)</a:t>
            </a:r>
            <a:endParaRPr lang="en-US" i="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27956" y="206256"/>
            <a:ext cx="8521193" cy="4462760"/>
          </a:xfrm>
          <a:prstGeom prst="rect">
            <a:avLst/>
          </a:prstGeom>
          <a:noFill/>
        </p:spPr>
        <p:txBody>
          <a:bodyPr wrap="square" rtlCol="0">
            <a:spAutoFit/>
          </a:bodyPr>
          <a:lstStyle/>
          <a:p>
            <a:r>
              <a:rPr lang="en-US" sz="2400" b="1" dirty="0" smtClean="0"/>
              <a:t>Advanced Users: </a:t>
            </a:r>
            <a:r>
              <a:rPr lang="en-US" sz="2400" b="1" dirty="0" err="1" smtClean="0"/>
              <a:t>StereoCAT</a:t>
            </a:r>
            <a:r>
              <a:rPr lang="en-US" sz="2400" b="1" dirty="0" smtClean="0"/>
              <a:t> </a:t>
            </a:r>
            <a:r>
              <a:rPr lang="en-US" sz="2400" b="1" dirty="0" err="1" smtClean="0"/>
              <a:t>Frameseries</a:t>
            </a:r>
            <a:r>
              <a:rPr lang="en-US" sz="2400" b="1" dirty="0" smtClean="0"/>
              <a:t> mode</a:t>
            </a:r>
            <a:endParaRPr lang="en-US" dirty="0" smtClean="0"/>
          </a:p>
          <a:p>
            <a:pPr algn="just"/>
            <a:r>
              <a:rPr lang="en-US" sz="2000" dirty="0" smtClean="0"/>
              <a:t>* The same procedure and factors apply to </a:t>
            </a:r>
            <a:r>
              <a:rPr lang="en-US" sz="2000" dirty="0" err="1" smtClean="0">
                <a:solidFill>
                  <a:srgbClr val="264DC3"/>
                </a:solidFill>
              </a:rPr>
              <a:t>frameseries</a:t>
            </a:r>
            <a:r>
              <a:rPr lang="en-US" sz="2000" dirty="0" smtClean="0"/>
              <a:t> mode.  This mode allows you to measure multiple coronagraph images at once to create a </a:t>
            </a:r>
            <a:r>
              <a:rPr lang="en-US" sz="2000" dirty="0" smtClean="0">
                <a:solidFill>
                  <a:srgbClr val="264DC3"/>
                </a:solidFill>
              </a:rPr>
              <a:t>height-time plot</a:t>
            </a:r>
            <a:r>
              <a:rPr lang="en-US" sz="2000" dirty="0" smtClean="0"/>
              <a:t>, see the manual for usage details.</a:t>
            </a:r>
            <a:br>
              <a:rPr lang="en-US" sz="2000" dirty="0" smtClean="0"/>
            </a:br>
            <a:r>
              <a:rPr lang="en-US" sz="2000" dirty="0" smtClean="0"/>
              <a:t>* As usual, be careful about the spacecraft</a:t>
            </a:r>
            <a:r>
              <a:rPr lang="en-US" sz="2000" dirty="0" smtClean="0">
                <a:solidFill>
                  <a:srgbClr val="264DC3"/>
                </a:solidFill>
              </a:rPr>
              <a:t> pairs </a:t>
            </a:r>
            <a:r>
              <a:rPr lang="en-US" sz="2000" dirty="0" smtClean="0"/>
              <a:t>you use.   By looking at the different graphs, you can see what the plane of sky heights and triangulated heights are for each measurement.  This can help you determine when the triangulation is not accurate.</a:t>
            </a:r>
            <a:br>
              <a:rPr lang="en-US" sz="2000" dirty="0" smtClean="0"/>
            </a:br>
            <a:r>
              <a:rPr lang="en-US" sz="2000" dirty="0" smtClean="0"/>
              <a:t>* This mode offers a </a:t>
            </a:r>
            <a:r>
              <a:rPr lang="en-US" sz="2000" dirty="0" smtClean="0">
                <a:solidFill>
                  <a:srgbClr val="264DC3"/>
                </a:solidFill>
              </a:rPr>
              <a:t>linear fit</a:t>
            </a:r>
            <a:r>
              <a:rPr lang="en-US" sz="2000" dirty="0" smtClean="0"/>
              <a:t>, </a:t>
            </a:r>
            <a:r>
              <a:rPr lang="en-US" sz="2000" dirty="0" smtClean="0">
                <a:solidFill>
                  <a:srgbClr val="264DC3"/>
                </a:solidFill>
              </a:rPr>
              <a:t>quadratic fit</a:t>
            </a:r>
            <a:r>
              <a:rPr lang="en-US" sz="2000" dirty="0" smtClean="0"/>
              <a:t>, and an </a:t>
            </a:r>
            <a:r>
              <a:rPr lang="en-US" sz="2000" dirty="0" smtClean="0">
                <a:solidFill>
                  <a:srgbClr val="264DC3"/>
                </a:solidFill>
              </a:rPr>
              <a:t>average</a:t>
            </a:r>
            <a:r>
              <a:rPr lang="en-US" sz="2000" dirty="0" smtClean="0"/>
              <a:t> over all points.  All of these results are dependent on which points you measure and how long your time range is.  Be sure to carefully study </a:t>
            </a:r>
            <a:r>
              <a:rPr lang="en-US" sz="2000" dirty="0" smtClean="0">
                <a:solidFill>
                  <a:srgbClr val="264DC3"/>
                </a:solidFill>
              </a:rPr>
              <a:t>all information </a:t>
            </a:r>
            <a:r>
              <a:rPr lang="en-US" sz="2000" dirty="0" smtClean="0"/>
              <a:t>under “</a:t>
            </a:r>
            <a:r>
              <a:rPr lang="en-US" sz="2000" dirty="0" err="1" smtClean="0"/>
              <a:t>Frameseries</a:t>
            </a:r>
            <a:r>
              <a:rPr lang="en-US" sz="2000" dirty="0" smtClean="0"/>
              <a:t> Results”, and compare to your two-</a:t>
            </a:r>
            <a:r>
              <a:rPr lang="en-US" sz="2000" dirty="0" err="1" smtClean="0"/>
              <a:t>timepoint</a:t>
            </a:r>
            <a:r>
              <a:rPr lang="en-US" sz="2000" dirty="0" smtClean="0"/>
              <a:t> measurements.</a:t>
            </a:r>
          </a:p>
          <a:p>
            <a:pPr algn="just"/>
            <a:endParaRPr lang="en-US" sz="2000" dirty="0" smtClean="0"/>
          </a:p>
          <a:p>
            <a:endParaRPr lang="en-US" sz="2000"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5918969" y="6101083"/>
            <a:ext cx="2957647" cy="646331"/>
          </a:xfrm>
          <a:prstGeom prst="rect">
            <a:avLst/>
          </a:prstGeom>
          <a:solidFill>
            <a:schemeClr val="bg1"/>
          </a:solidFill>
          <a:ln w="9525" cmpd="sng">
            <a:solidFill>
              <a:schemeClr val="tx1"/>
            </a:solidFill>
          </a:ln>
        </p:spPr>
        <p:txBody>
          <a:bodyPr wrap="square" rtlCol="0">
            <a:spAutoFit/>
          </a:bodyPr>
          <a:lstStyle/>
          <a:p>
            <a:r>
              <a:rPr lang="en-US" dirty="0" smtClean="0">
                <a:latin typeface="Andale Mono"/>
                <a:cs typeface="Andale Mono"/>
              </a:rPr>
              <a:t>CME starting at </a:t>
            </a:r>
          </a:p>
          <a:p>
            <a:pPr marL="514350" indent="-514350"/>
            <a:r>
              <a:rPr lang="en-US" dirty="0" smtClean="0">
                <a:latin typeface="Andale Mono"/>
                <a:cs typeface="Andale Mono"/>
              </a:rPr>
              <a:t>2013-08-27T01:25Z</a:t>
            </a:r>
          </a:p>
        </p:txBody>
      </p:sp>
      <p:sp>
        <p:nvSpPr>
          <p:cNvPr id="10" name="TextBox 9"/>
          <p:cNvSpPr txBox="1"/>
          <p:nvPr/>
        </p:nvSpPr>
        <p:spPr>
          <a:xfrm>
            <a:off x="-2" y="0"/>
            <a:ext cx="9144001" cy="369332"/>
          </a:xfrm>
          <a:prstGeom prst="rect">
            <a:avLst/>
          </a:prstGeom>
          <a:solidFill>
            <a:srgbClr val="FFFFFF"/>
          </a:solidFill>
        </p:spPr>
        <p:txBody>
          <a:bodyPr wrap="square" rtlCol="0">
            <a:spAutoFit/>
          </a:bodyPr>
          <a:lstStyle/>
          <a:p>
            <a:r>
              <a:rPr lang="en-US" b="1" dirty="0" smtClean="0"/>
              <a:t>Example of  </a:t>
            </a:r>
            <a:r>
              <a:rPr lang="en-US" b="1" dirty="0" err="1" smtClean="0"/>
              <a:t>frameseries</a:t>
            </a:r>
            <a:r>
              <a:rPr lang="en-US" b="1" dirty="0" smtClean="0"/>
              <a:t> measurement  </a:t>
            </a:r>
            <a:r>
              <a:rPr lang="en-US" i="1" dirty="0" smtClean="0">
                <a:hlinkClick r:id="rId3"/>
              </a:rPr>
              <a:t>(click here to see in </a:t>
            </a:r>
            <a:r>
              <a:rPr lang="en-US" i="1" dirty="0" err="1" smtClean="0">
                <a:hlinkClick r:id="rId3"/>
              </a:rPr>
              <a:t>StereoCAT</a:t>
            </a:r>
            <a:r>
              <a:rPr lang="en-US" i="1" dirty="0" smtClean="0">
                <a:hlinkClick r:id="rId3"/>
              </a:rPr>
              <a:t>)</a:t>
            </a:r>
            <a:endParaRPr lang="en-US" i="1" dirty="0"/>
          </a:p>
        </p:txBody>
      </p:sp>
      <p:pic>
        <p:nvPicPr>
          <p:cNvPr id="6" name="Picture 5" descr="Screen Shot 2014-05-16 at 5.58.09 PM.png"/>
          <p:cNvPicPr>
            <a:picLocks noChangeAspect="1"/>
          </p:cNvPicPr>
          <p:nvPr/>
        </p:nvPicPr>
        <p:blipFill>
          <a:blip r:embed="rId4"/>
          <a:stretch>
            <a:fillRect/>
          </a:stretch>
        </p:blipFill>
        <p:spPr>
          <a:xfrm>
            <a:off x="0" y="980529"/>
            <a:ext cx="9144000" cy="502285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0385"/>
          </a:xfrm>
        </p:spPr>
        <p:txBody>
          <a:bodyPr>
            <a:noAutofit/>
          </a:bodyPr>
          <a:lstStyle/>
          <a:p>
            <a:r>
              <a:rPr lang="en-US" sz="3600" dirty="0" smtClean="0"/>
              <a:t>CME Analysis Resources &amp; </a:t>
            </a:r>
            <a:r>
              <a:rPr lang="en-US" sz="3600" dirty="0" err="1" smtClean="0"/>
              <a:t>iSWA</a:t>
            </a:r>
            <a:r>
              <a:rPr lang="en-US" sz="3600" dirty="0" smtClean="0"/>
              <a:t> layouts</a:t>
            </a:r>
            <a:endParaRPr lang="en-US" sz="3600" dirty="0"/>
          </a:p>
        </p:txBody>
      </p:sp>
      <p:sp>
        <p:nvSpPr>
          <p:cNvPr id="3" name="Content Placeholder 2"/>
          <p:cNvSpPr>
            <a:spLocks noGrp="1"/>
          </p:cNvSpPr>
          <p:nvPr>
            <p:ph idx="1"/>
          </p:nvPr>
        </p:nvSpPr>
        <p:spPr>
          <a:xfrm>
            <a:off x="217100" y="825024"/>
            <a:ext cx="8926900" cy="5301140"/>
          </a:xfrm>
        </p:spPr>
        <p:txBody>
          <a:bodyPr>
            <a:normAutofit/>
          </a:bodyPr>
          <a:lstStyle/>
          <a:p>
            <a:pPr>
              <a:buNone/>
            </a:pPr>
            <a:r>
              <a:rPr lang="en-US" sz="2400" dirty="0" smtClean="0"/>
              <a:t>* </a:t>
            </a:r>
            <a:r>
              <a:rPr lang="en-US" sz="2400" dirty="0" err="1" smtClean="0"/>
              <a:t>StereoCAT</a:t>
            </a:r>
            <a:r>
              <a:rPr lang="en-US" sz="2400" dirty="0" smtClean="0"/>
              <a:t>: </a:t>
            </a:r>
            <a:r>
              <a:rPr lang="en-US" sz="2400" dirty="0" smtClean="0">
                <a:hlinkClick r:id="rId3"/>
              </a:rPr>
              <a:t>http://ccmc.gsfc.nasa.gov/analysis/stereo/</a:t>
            </a:r>
            <a:endParaRPr lang="en-US" sz="2400" dirty="0" smtClean="0"/>
          </a:p>
          <a:p>
            <a:pPr>
              <a:buNone/>
            </a:pPr>
            <a:r>
              <a:rPr lang="en-US" sz="2400" dirty="0" smtClean="0"/>
              <a:t>* 40 Frame coronagraph and EUV movies </a:t>
            </a:r>
            <a:r>
              <a:rPr lang="en-US" sz="2400" dirty="0" smtClean="0">
                <a:hlinkClick r:id="rId4"/>
              </a:rPr>
              <a:t>http://go.nasa.gov/16bTvzK</a:t>
            </a:r>
            <a:endParaRPr lang="en-US" sz="2400" dirty="0" smtClean="0"/>
          </a:p>
          <a:p>
            <a:pPr>
              <a:buNone/>
            </a:pPr>
            <a:r>
              <a:rPr lang="en-US" sz="2400" dirty="0" smtClean="0"/>
              <a:t>* Where is STEREO? </a:t>
            </a:r>
            <a:r>
              <a:rPr lang="en-US" sz="2400" dirty="0" smtClean="0">
                <a:hlinkClick r:id="rId5"/>
              </a:rPr>
              <a:t>http://stereo-ssc.nascom.nasa.gov/where.shtml</a:t>
            </a:r>
            <a:endParaRPr lang="en-US" sz="2400" dirty="0" smtClean="0"/>
          </a:p>
          <a:p>
            <a:pPr>
              <a:buNone/>
            </a:pPr>
            <a:r>
              <a:rPr lang="en-US" sz="2400" dirty="0" smtClean="0"/>
              <a:t>and </a:t>
            </a:r>
            <a:r>
              <a:rPr lang="en-US" sz="2400" dirty="0" smtClean="0">
                <a:hlinkClick r:id="rId6"/>
              </a:rPr>
              <a:t>http://stereo-ssc.nascom.nasa.gov/cgi-bin/make_where_gif</a:t>
            </a:r>
            <a:endParaRPr lang="en-US" sz="2400" dirty="0" smtClean="0"/>
          </a:p>
          <a:p>
            <a:pPr>
              <a:buNone/>
            </a:pPr>
            <a:r>
              <a:rPr lang="en-US" sz="2400" dirty="0" smtClean="0"/>
              <a:t>* Solar Images with grid overlays </a:t>
            </a:r>
            <a:r>
              <a:rPr lang="en-US" sz="2400" dirty="0" smtClean="0">
                <a:hlinkClick r:id="rId7"/>
              </a:rPr>
              <a:t>http://www.solarmonitor.org/</a:t>
            </a:r>
            <a:endParaRPr lang="en-US" sz="2400" dirty="0" smtClean="0"/>
          </a:p>
          <a:p>
            <a:pPr>
              <a:buNone/>
            </a:pPr>
            <a:r>
              <a:rPr lang="en-US" sz="2400" dirty="0" smtClean="0"/>
              <a:t>* </a:t>
            </a:r>
            <a:r>
              <a:rPr lang="en-US" sz="2400" dirty="0" smtClean="0">
                <a:hlinkClick r:id="rId8"/>
              </a:rPr>
              <a:t>http://cdaw.gsfc.nasa.gov/movie/</a:t>
            </a:r>
            <a:endParaRPr lang="en-US" sz="2400" dirty="0" smtClean="0"/>
          </a:p>
          <a:p>
            <a:pPr>
              <a:buNone/>
            </a:pPr>
            <a:endParaRPr lang="en-US" sz="2400" dirty="0" smtClean="0"/>
          </a:p>
          <a:p>
            <a:pPr>
              <a:buNone/>
            </a:pPr>
            <a:endParaRPr lang="en-US" sz="2400" dirty="0" smtClean="0"/>
          </a:p>
          <a:p>
            <a:pPr>
              <a:buNone/>
            </a:pPr>
            <a:endParaRPr lang="en-US" sz="2400" dirty="0" smtClean="0"/>
          </a:p>
          <a:p>
            <a:pPr>
              <a:buNone/>
            </a:pPr>
            <a:endParaRPr lang="en-US" sz="2400" dirty="0" smtClean="0"/>
          </a:p>
          <a:p>
            <a:pPr>
              <a:buNone/>
            </a:pPr>
            <a:endParaRPr lang="en-US" sz="2400" dirty="0" smtClean="0"/>
          </a:p>
          <a:p>
            <a:pPr>
              <a:buNone/>
            </a:pPr>
            <a:endParaRPr lang="en-US"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30260" y="10856"/>
            <a:ext cx="8770859" cy="8463855"/>
          </a:xfrm>
          <a:prstGeom prst="rect">
            <a:avLst/>
          </a:prstGeom>
          <a:noFill/>
        </p:spPr>
        <p:txBody>
          <a:bodyPr wrap="square" rtlCol="0">
            <a:spAutoFit/>
          </a:bodyPr>
          <a:lstStyle/>
          <a:p>
            <a:r>
              <a:rPr lang="en-US" sz="2400" b="1" dirty="0" smtClean="0"/>
              <a:t>CME assignment zero </a:t>
            </a:r>
            <a:r>
              <a:rPr lang="en-US" b="1" dirty="0" smtClean="0"/>
              <a:t>(in-class workshop</a:t>
            </a:r>
            <a:r>
              <a:rPr lang="en-US" b="1" dirty="0" smtClean="0"/>
              <a:t> Fri </a:t>
            </a:r>
            <a:r>
              <a:rPr lang="en-US" b="1" dirty="0" smtClean="0"/>
              <a:t>6</a:t>
            </a:r>
            <a:r>
              <a:rPr lang="en-US" b="1" dirty="0" smtClean="0"/>
              <a:t>/5) </a:t>
            </a:r>
            <a:r>
              <a:rPr lang="en-US" b="1" dirty="0" smtClean="0"/>
              <a:t>complete by</a:t>
            </a:r>
            <a:r>
              <a:rPr lang="en-US" b="1" dirty="0" smtClean="0"/>
              <a:t> </a:t>
            </a:r>
            <a:r>
              <a:rPr lang="en-US" b="1" dirty="0" smtClean="0"/>
              <a:t>Mon</a:t>
            </a:r>
            <a:r>
              <a:rPr lang="en-US" b="1" dirty="0" smtClean="0"/>
              <a:t> </a:t>
            </a:r>
            <a:r>
              <a:rPr lang="en-US" b="1" dirty="0" smtClean="0"/>
              <a:t>6</a:t>
            </a:r>
            <a:r>
              <a:rPr lang="en-US" b="1" dirty="0" smtClean="0"/>
              <a:t>/8</a:t>
            </a:r>
            <a:endParaRPr lang="en-US" sz="2400" b="1" dirty="0" smtClean="0">
              <a:solidFill>
                <a:srgbClr val="FF0000"/>
              </a:solidFill>
            </a:endParaRPr>
          </a:p>
          <a:p>
            <a:pPr algn="just"/>
            <a:r>
              <a:rPr lang="en-US" sz="2000" dirty="0" smtClean="0"/>
              <a:t>For the </a:t>
            </a:r>
            <a:r>
              <a:rPr lang="en-US" sz="2000" dirty="0" err="1" smtClean="0"/>
              <a:t>CMEs</a:t>
            </a:r>
            <a:r>
              <a:rPr lang="en-US" sz="2000" dirty="0" smtClean="0"/>
              <a:t> listed below, follow the CME analysis procedure described in the lesson and also submit answers to the following questions for each CME:</a:t>
            </a:r>
          </a:p>
          <a:p>
            <a:pPr algn="just"/>
            <a:endParaRPr lang="en-US" sz="2000" dirty="0" smtClean="0"/>
          </a:p>
          <a:p>
            <a:pPr algn="just"/>
            <a:endParaRPr lang="en-US" sz="2000" dirty="0" smtClean="0"/>
          </a:p>
          <a:p>
            <a:pPr algn="just"/>
            <a:endParaRPr lang="en-US" sz="2000" dirty="0" smtClean="0"/>
          </a:p>
          <a:p>
            <a:pPr algn="just"/>
            <a:endParaRPr lang="en-US" sz="2000" dirty="0" smtClean="0"/>
          </a:p>
          <a:p>
            <a:pPr algn="just"/>
            <a:endParaRPr lang="en-US" sz="2000" dirty="0" smtClean="0"/>
          </a:p>
          <a:p>
            <a:pPr algn="just"/>
            <a:endParaRPr lang="en-US" sz="2000" dirty="0" smtClean="0"/>
          </a:p>
          <a:p>
            <a:pPr algn="just"/>
            <a:r>
              <a:rPr lang="en-US" sz="2000" dirty="0" smtClean="0"/>
              <a:t>Fill out the form: </a:t>
            </a:r>
            <a:r>
              <a:rPr lang="en-US" sz="2000" dirty="0" smtClean="0">
                <a:hlinkClick r:id="rId2"/>
              </a:rPr>
              <a:t>http://bit.ly/</a:t>
            </a:r>
            <a:r>
              <a:rPr lang="en-US" sz="2000" dirty="0" smtClean="0">
                <a:hlinkClick r:id="rId2"/>
              </a:rPr>
              <a:t>2015cme0</a:t>
            </a:r>
            <a:endParaRPr lang="en-US" sz="2000" dirty="0" smtClean="0"/>
          </a:p>
          <a:p>
            <a:pPr algn="just"/>
            <a:r>
              <a:rPr lang="en-US" sz="2000" dirty="0" smtClean="0"/>
              <a:t>a) What is the source location for this CME? (list the location e.g. N15E20, instrument/wavelength, and time of the observation).</a:t>
            </a:r>
          </a:p>
          <a:p>
            <a:pPr algn="just"/>
            <a:r>
              <a:rPr lang="en-US" sz="2000" dirty="0" err="1" smtClean="0"/>
              <a:t>b</a:t>
            </a:r>
            <a:r>
              <a:rPr lang="en-US" sz="2000" dirty="0" smtClean="0"/>
              <a:t>) Describe the EUV lower coronal signature for this CME (e.g. flare, post eruption arcade/loops, rising loops, dimming, filament eruption).</a:t>
            </a:r>
          </a:p>
          <a:p>
            <a:pPr algn="just"/>
            <a:r>
              <a:rPr lang="en-US" sz="2000" dirty="0" err="1" smtClean="0"/>
              <a:t>c</a:t>
            </a:r>
            <a:r>
              <a:rPr lang="en-US" sz="2000" dirty="0" smtClean="0"/>
              <a:t>) Is the CME a halo in any of the coronagraphs?  If so, is it moving away from or towards the observer?</a:t>
            </a:r>
          </a:p>
          <a:p>
            <a:pPr algn="just"/>
            <a:r>
              <a:rPr lang="en-US" sz="2000" dirty="0" err="1" smtClean="0"/>
              <a:t>d</a:t>
            </a:r>
            <a:r>
              <a:rPr lang="en-US" sz="2000" dirty="0" smtClean="0"/>
              <a:t>) Which coronagraph instrument first observed the CME at the start time? </a:t>
            </a:r>
          </a:p>
          <a:p>
            <a:pPr algn="just"/>
            <a:r>
              <a:rPr lang="en-US" sz="2000" dirty="0" err="1" smtClean="0"/>
              <a:t>e</a:t>
            </a:r>
            <a:r>
              <a:rPr lang="en-US" sz="2000" dirty="0" smtClean="0"/>
              <a:t>) What are your final </a:t>
            </a:r>
            <a:r>
              <a:rPr lang="en-US" sz="2000" dirty="0" smtClean="0">
                <a:solidFill>
                  <a:srgbClr val="264DC3"/>
                </a:solidFill>
              </a:rPr>
              <a:t>CME parameters </a:t>
            </a:r>
            <a:r>
              <a:rPr lang="en-US" sz="2000" dirty="0" smtClean="0"/>
              <a:t>(radial speed, half width, longitude, latitude, and time at 21.5 </a:t>
            </a:r>
            <a:r>
              <a:rPr lang="en-US" sz="2000" dirty="0" err="1" smtClean="0"/>
              <a:t>Rs</a:t>
            </a:r>
            <a:r>
              <a:rPr lang="en-US" sz="2000" dirty="0" smtClean="0"/>
              <a:t> (solar radii)).  </a:t>
            </a:r>
          </a:p>
          <a:p>
            <a:pPr algn="just"/>
            <a:r>
              <a:rPr lang="en-US" sz="2000" dirty="0" err="1" smtClean="0"/>
              <a:t>f</a:t>
            </a:r>
            <a:r>
              <a:rPr lang="en-US" sz="2000" dirty="0" smtClean="0"/>
              <a:t>) Compare your EUV source location obtained in (a) with the parameters obtained in (</a:t>
            </a:r>
            <a:r>
              <a:rPr lang="en-US" sz="2000" dirty="0" err="1" smtClean="0"/>
              <a:t>e</a:t>
            </a:r>
            <a:r>
              <a:rPr lang="en-US" sz="2000" dirty="0" smtClean="0"/>
              <a:t>).  Discuss why they might be different.</a:t>
            </a:r>
          </a:p>
          <a:p>
            <a:pPr algn="just"/>
            <a:r>
              <a:rPr lang="en-US" sz="2000" dirty="0" err="1" smtClean="0"/>
              <a:t>g</a:t>
            </a:r>
            <a:r>
              <a:rPr lang="en-US" sz="2000" dirty="0" smtClean="0"/>
              <a:t>) Submit your “Save URL” of your measurements.</a:t>
            </a:r>
            <a:br>
              <a:rPr lang="en-US" sz="2000" dirty="0" smtClean="0"/>
            </a:br>
            <a:r>
              <a:rPr lang="en-US" sz="2000" dirty="0" smtClean="0"/>
              <a:t/>
            </a:r>
            <a:br>
              <a:rPr lang="en-US" sz="2000" dirty="0" smtClean="0"/>
            </a:br>
            <a:endParaRPr lang="en-US" sz="2000" dirty="0" smtClean="0"/>
          </a:p>
          <a:p>
            <a:endParaRPr lang="en-US" sz="2000" dirty="0" smtClean="0"/>
          </a:p>
          <a:p>
            <a:endParaRPr lang="en-US" sz="2000" dirty="0" smtClean="0"/>
          </a:p>
          <a:p>
            <a:endParaRPr lang="en-US" sz="2000" dirty="0" smtClean="0"/>
          </a:p>
        </p:txBody>
      </p:sp>
      <p:sp>
        <p:nvSpPr>
          <p:cNvPr id="7" name="TextBox 6"/>
          <p:cNvSpPr txBox="1"/>
          <p:nvPr/>
        </p:nvSpPr>
        <p:spPr>
          <a:xfrm>
            <a:off x="303524" y="1143508"/>
            <a:ext cx="3159228" cy="1477328"/>
          </a:xfrm>
          <a:prstGeom prst="rect">
            <a:avLst/>
          </a:prstGeom>
          <a:noFill/>
          <a:ln w="9525" cmpd="sng">
            <a:solidFill>
              <a:schemeClr val="tx1"/>
            </a:solidFill>
          </a:ln>
        </p:spPr>
        <p:txBody>
          <a:bodyPr wrap="square" rtlCol="0">
            <a:spAutoFit/>
          </a:bodyPr>
          <a:lstStyle/>
          <a:p>
            <a:r>
              <a:rPr lang="en-US" dirty="0" smtClean="0">
                <a:latin typeface="Andale Mono"/>
                <a:cs typeface="Andale Mono"/>
              </a:rPr>
              <a:t>HW#0 </a:t>
            </a:r>
            <a:r>
              <a:rPr lang="en-US" dirty="0" err="1" smtClean="0">
                <a:latin typeface="Andale Mono"/>
                <a:cs typeface="Andale Mono"/>
              </a:rPr>
              <a:t>CMEs</a:t>
            </a:r>
            <a:r>
              <a:rPr lang="en-US" dirty="0" smtClean="0">
                <a:latin typeface="Andale Mono"/>
                <a:cs typeface="Andale Mono"/>
              </a:rPr>
              <a:t> starting at </a:t>
            </a:r>
          </a:p>
          <a:p>
            <a:r>
              <a:rPr lang="en-US" dirty="0" smtClean="0">
                <a:latin typeface="Andale Mono"/>
                <a:cs typeface="Andale Mono"/>
              </a:rPr>
              <a:t>1) 2014-05-12T12:18Z</a:t>
            </a:r>
          </a:p>
          <a:p>
            <a:r>
              <a:rPr lang="en-US" dirty="0" smtClean="0">
                <a:latin typeface="Andale Mono"/>
                <a:cs typeface="Andale Mono"/>
              </a:rPr>
              <a:t>2) 2012-10-05T03:24Z</a:t>
            </a:r>
          </a:p>
          <a:p>
            <a:r>
              <a:rPr lang="en-US" dirty="0" smtClean="0">
                <a:latin typeface="Andale Mono"/>
                <a:cs typeface="Andale Mono"/>
              </a:rPr>
              <a:t>3) 2012-07-12T16:54Z</a:t>
            </a:r>
          </a:p>
          <a:p>
            <a:pPr marL="514350" indent="-514350"/>
            <a:r>
              <a:rPr lang="en-US" dirty="0" smtClean="0">
                <a:latin typeface="Andale Mono"/>
                <a:cs typeface="Andale Mono"/>
              </a:rPr>
              <a:t>4) 2013-02-26T14:06Z</a:t>
            </a:r>
          </a:p>
        </p:txBody>
      </p:sp>
      <p:sp>
        <p:nvSpPr>
          <p:cNvPr id="5" name="Content Placeholder 2"/>
          <p:cNvSpPr>
            <a:spLocks noGrp="1"/>
          </p:cNvSpPr>
          <p:nvPr>
            <p:ph idx="1"/>
          </p:nvPr>
        </p:nvSpPr>
        <p:spPr>
          <a:xfrm>
            <a:off x="3820967" y="1143508"/>
            <a:ext cx="5279613" cy="1477328"/>
          </a:xfrm>
          <a:ln w="3175" cmpd="sng">
            <a:solidFill>
              <a:schemeClr val="tx1"/>
            </a:solidFill>
          </a:ln>
        </p:spPr>
        <p:txBody>
          <a:bodyPr>
            <a:noAutofit/>
          </a:bodyPr>
          <a:lstStyle/>
          <a:p>
            <a:pPr>
              <a:buNone/>
            </a:pPr>
            <a:r>
              <a:rPr lang="en-US" sz="1200" i="1" dirty="0" smtClean="0"/>
              <a:t>Resources &amp; </a:t>
            </a:r>
            <a:r>
              <a:rPr lang="en-US" sz="1200" i="1" dirty="0" err="1" smtClean="0"/>
              <a:t>iSWA</a:t>
            </a:r>
            <a:r>
              <a:rPr lang="en-US" sz="1200" i="1" dirty="0" smtClean="0"/>
              <a:t> layouts </a:t>
            </a:r>
          </a:p>
          <a:p>
            <a:pPr>
              <a:buNone/>
            </a:pPr>
            <a:r>
              <a:rPr lang="en-US" sz="1200" i="1" dirty="0" smtClean="0"/>
              <a:t>* </a:t>
            </a:r>
            <a:r>
              <a:rPr lang="en-US" sz="1200" i="1" dirty="0" err="1" smtClean="0"/>
              <a:t>StereoCAT</a:t>
            </a:r>
            <a:r>
              <a:rPr lang="en-US" sz="1200" i="1" dirty="0" smtClean="0"/>
              <a:t>: </a:t>
            </a:r>
            <a:r>
              <a:rPr lang="en-US" sz="1200" i="1" dirty="0" smtClean="0">
                <a:hlinkClick r:id="rId3"/>
              </a:rPr>
              <a:t>http://ccmc.gsfc.nasa.gov/analysis/stereo/</a:t>
            </a:r>
            <a:endParaRPr lang="en-US" sz="1200" i="1" dirty="0" smtClean="0"/>
          </a:p>
          <a:p>
            <a:pPr>
              <a:buNone/>
            </a:pPr>
            <a:r>
              <a:rPr lang="en-US" sz="1200" i="1" dirty="0" smtClean="0"/>
              <a:t>* 40 Frame coronagraph and EUV movies </a:t>
            </a:r>
            <a:r>
              <a:rPr lang="en-US" sz="1200" i="1" dirty="0" smtClean="0">
                <a:hlinkClick r:id="rId4"/>
              </a:rPr>
              <a:t>http://go.nasa.gov/16bTvzK</a:t>
            </a:r>
            <a:endParaRPr lang="en-US" sz="1200" i="1" dirty="0" smtClean="0"/>
          </a:p>
          <a:p>
            <a:pPr>
              <a:buNone/>
            </a:pPr>
            <a:r>
              <a:rPr lang="en-US" sz="1200" i="1" dirty="0" smtClean="0"/>
              <a:t>* Where is STEREO? </a:t>
            </a:r>
            <a:r>
              <a:rPr lang="en-US" sz="1200" i="1" dirty="0" smtClean="0">
                <a:hlinkClick r:id="rId5"/>
              </a:rPr>
              <a:t>http://stereo-ssc.nascom.nasa.gov/cgi-bin/make_where_gif</a:t>
            </a:r>
            <a:endParaRPr lang="en-US" sz="1200" i="1" dirty="0" smtClean="0"/>
          </a:p>
          <a:p>
            <a:pPr>
              <a:buNone/>
            </a:pPr>
            <a:r>
              <a:rPr lang="en-US" sz="1200" dirty="0" smtClean="0"/>
              <a:t>* </a:t>
            </a:r>
            <a:r>
              <a:rPr lang="en-US" sz="1200" dirty="0" smtClean="0">
                <a:hlinkClick r:id="rId6"/>
              </a:rPr>
              <a:t>http://cdaw.gsfc.nasa.gov/movie/</a:t>
            </a:r>
            <a:endParaRPr lang="en-US" sz="1200" i="1" dirty="0" smtClean="0"/>
          </a:p>
          <a:p>
            <a:pPr>
              <a:buNone/>
            </a:pPr>
            <a:r>
              <a:rPr lang="en-US" sz="1200" i="1" dirty="0" smtClean="0"/>
              <a:t>* Solar Images with grid overlays </a:t>
            </a:r>
            <a:r>
              <a:rPr lang="en-US" sz="1200" i="1" dirty="0" smtClean="0">
                <a:hlinkClick r:id="rId7"/>
              </a:rPr>
              <a:t>http://www.solarmonitor.org/</a:t>
            </a:r>
            <a:endParaRPr lang="en-US" sz="1200" i="1"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30260" y="10856"/>
            <a:ext cx="8770859" cy="8463855"/>
          </a:xfrm>
          <a:prstGeom prst="rect">
            <a:avLst/>
          </a:prstGeom>
          <a:noFill/>
        </p:spPr>
        <p:txBody>
          <a:bodyPr wrap="square" rtlCol="0">
            <a:spAutoFit/>
          </a:bodyPr>
          <a:lstStyle/>
          <a:p>
            <a:r>
              <a:rPr lang="en-US" sz="2400" b="1" dirty="0" smtClean="0"/>
              <a:t>CME assignment one </a:t>
            </a:r>
            <a:r>
              <a:rPr lang="en-US" sz="2400" b="1" dirty="0" smtClean="0"/>
              <a:t>(Mon </a:t>
            </a:r>
            <a:r>
              <a:rPr lang="en-US" sz="2400" b="1" dirty="0" smtClean="0"/>
              <a:t>6</a:t>
            </a:r>
            <a:r>
              <a:rPr lang="en-US" sz="2400" b="1" dirty="0" smtClean="0"/>
              <a:t>/8 workshop, </a:t>
            </a:r>
            <a:r>
              <a:rPr lang="en-US" sz="2400" b="1" dirty="0" smtClean="0"/>
              <a:t>due 6</a:t>
            </a:r>
            <a:r>
              <a:rPr lang="en-US" sz="2400" b="1" dirty="0" smtClean="0"/>
              <a:t>/</a:t>
            </a:r>
            <a:r>
              <a:rPr lang="en-US" sz="2400" b="1" dirty="0" smtClean="0"/>
              <a:t>9</a:t>
            </a:r>
            <a:r>
              <a:rPr lang="en-US" sz="2400" b="1" dirty="0" smtClean="0"/>
              <a:t>)</a:t>
            </a:r>
            <a:endParaRPr lang="en-US" sz="2800" b="1" dirty="0" smtClean="0"/>
          </a:p>
          <a:p>
            <a:pPr algn="just"/>
            <a:r>
              <a:rPr lang="en-US" sz="2000" dirty="0" smtClean="0"/>
              <a:t>For the </a:t>
            </a:r>
            <a:r>
              <a:rPr lang="en-US" sz="2000" dirty="0" err="1" smtClean="0"/>
              <a:t>CMEs</a:t>
            </a:r>
            <a:r>
              <a:rPr lang="en-US" sz="2000" dirty="0" smtClean="0"/>
              <a:t> listed below, follow the CME analysis procedure described in the lesson and also submit answers to the following questions for each CME:</a:t>
            </a:r>
          </a:p>
          <a:p>
            <a:pPr algn="just"/>
            <a:endParaRPr lang="en-US" sz="2000" dirty="0" smtClean="0"/>
          </a:p>
          <a:p>
            <a:pPr algn="just"/>
            <a:endParaRPr lang="en-US" sz="2000" dirty="0" smtClean="0"/>
          </a:p>
          <a:p>
            <a:pPr algn="just"/>
            <a:endParaRPr lang="en-US" sz="2000" dirty="0" smtClean="0"/>
          </a:p>
          <a:p>
            <a:pPr algn="just"/>
            <a:endParaRPr lang="en-US" sz="2000" dirty="0" smtClean="0"/>
          </a:p>
          <a:p>
            <a:pPr algn="just"/>
            <a:endParaRPr lang="en-US" sz="2000" dirty="0" smtClean="0"/>
          </a:p>
          <a:p>
            <a:pPr algn="just"/>
            <a:endParaRPr lang="en-US" sz="2000" dirty="0" smtClean="0"/>
          </a:p>
          <a:p>
            <a:pPr algn="just"/>
            <a:r>
              <a:rPr lang="en-US" sz="2000" dirty="0" smtClean="0"/>
              <a:t>Fill out the form: </a:t>
            </a:r>
            <a:r>
              <a:rPr lang="en-US" sz="2000" dirty="0" smtClean="0">
                <a:hlinkClick r:id="rId2"/>
              </a:rPr>
              <a:t>http://bit.ly/</a:t>
            </a:r>
            <a:r>
              <a:rPr lang="en-US" sz="2000" dirty="0" smtClean="0">
                <a:hlinkClick r:id="rId2"/>
              </a:rPr>
              <a:t>2015cme1</a:t>
            </a:r>
            <a:endParaRPr lang="en-US" sz="2000" dirty="0" smtClean="0"/>
          </a:p>
          <a:p>
            <a:pPr algn="just"/>
            <a:r>
              <a:rPr lang="en-US" sz="2000" dirty="0" smtClean="0"/>
              <a:t>a) What is the source location for this CME? (list the location e.g. N15E20, instrument/wavelength, and time of the observation).</a:t>
            </a:r>
          </a:p>
          <a:p>
            <a:pPr algn="just"/>
            <a:r>
              <a:rPr lang="en-US" sz="2000" dirty="0" err="1" smtClean="0"/>
              <a:t>b</a:t>
            </a:r>
            <a:r>
              <a:rPr lang="en-US" sz="2000" dirty="0" smtClean="0"/>
              <a:t>) Describe the EUV lower coronal signature for this CME (e.g. flare, post eruption arcade/loops, rising loops, dimming, filament eruption).</a:t>
            </a:r>
          </a:p>
          <a:p>
            <a:pPr algn="just"/>
            <a:r>
              <a:rPr lang="en-US" sz="2000" dirty="0" err="1" smtClean="0"/>
              <a:t>c</a:t>
            </a:r>
            <a:r>
              <a:rPr lang="en-US" sz="2000" dirty="0" smtClean="0"/>
              <a:t>) Is the CME a halo in any of the coronagraphs?  If so, is it moving away from or towards the observer?</a:t>
            </a:r>
          </a:p>
          <a:p>
            <a:pPr algn="just"/>
            <a:r>
              <a:rPr lang="en-US" sz="2000" dirty="0" err="1" smtClean="0"/>
              <a:t>d</a:t>
            </a:r>
            <a:r>
              <a:rPr lang="en-US" sz="2000" dirty="0" smtClean="0"/>
              <a:t>) Which coronagraph instrument first observed the CME at the start time? </a:t>
            </a:r>
          </a:p>
          <a:p>
            <a:pPr algn="just"/>
            <a:r>
              <a:rPr lang="en-US" sz="2000" dirty="0" err="1" smtClean="0"/>
              <a:t>e</a:t>
            </a:r>
            <a:r>
              <a:rPr lang="en-US" sz="2000" dirty="0" smtClean="0"/>
              <a:t>) What are your final </a:t>
            </a:r>
            <a:r>
              <a:rPr lang="en-US" sz="2000" dirty="0" smtClean="0">
                <a:solidFill>
                  <a:srgbClr val="264DC3"/>
                </a:solidFill>
              </a:rPr>
              <a:t>CME parameters </a:t>
            </a:r>
            <a:r>
              <a:rPr lang="en-US" sz="2000" dirty="0" smtClean="0"/>
              <a:t>(radial speed, half width, longitude, latitude, and time at 21.5 </a:t>
            </a:r>
            <a:r>
              <a:rPr lang="en-US" sz="2000" dirty="0" err="1" smtClean="0"/>
              <a:t>Rs</a:t>
            </a:r>
            <a:r>
              <a:rPr lang="en-US" sz="2000" dirty="0" smtClean="0"/>
              <a:t> (solar radii)).  </a:t>
            </a:r>
          </a:p>
          <a:p>
            <a:pPr algn="just"/>
            <a:r>
              <a:rPr lang="en-US" sz="2000" dirty="0" err="1" smtClean="0"/>
              <a:t>f</a:t>
            </a:r>
            <a:r>
              <a:rPr lang="en-US" sz="2000" dirty="0" smtClean="0"/>
              <a:t>) Compare your EUV source location obtained in (a) with the parameters obtained in (</a:t>
            </a:r>
            <a:r>
              <a:rPr lang="en-US" sz="2000" dirty="0" err="1" smtClean="0"/>
              <a:t>e</a:t>
            </a:r>
            <a:r>
              <a:rPr lang="en-US" sz="2000" dirty="0" smtClean="0"/>
              <a:t>).  Discuss why they might be different.</a:t>
            </a:r>
          </a:p>
          <a:p>
            <a:pPr algn="just"/>
            <a:r>
              <a:rPr lang="en-US" sz="2000" dirty="0" err="1" smtClean="0"/>
              <a:t>g</a:t>
            </a:r>
            <a:r>
              <a:rPr lang="en-US" sz="2000" dirty="0" smtClean="0"/>
              <a:t>) Submit your “Save URL” of your measurements.</a:t>
            </a:r>
            <a:br>
              <a:rPr lang="en-US" sz="2000" dirty="0" smtClean="0"/>
            </a:br>
            <a:r>
              <a:rPr lang="en-US" sz="2000" dirty="0" smtClean="0"/>
              <a:t/>
            </a:r>
            <a:br>
              <a:rPr lang="en-US" sz="2000" dirty="0" smtClean="0"/>
            </a:br>
            <a:endParaRPr lang="en-US" sz="2000" dirty="0" smtClean="0"/>
          </a:p>
          <a:p>
            <a:endParaRPr lang="en-US" sz="2000" dirty="0" smtClean="0"/>
          </a:p>
          <a:p>
            <a:endParaRPr lang="en-US" sz="2000" dirty="0" smtClean="0"/>
          </a:p>
          <a:p>
            <a:endParaRPr lang="en-US" sz="2000" dirty="0" smtClean="0"/>
          </a:p>
        </p:txBody>
      </p:sp>
      <p:sp>
        <p:nvSpPr>
          <p:cNvPr id="7" name="TextBox 6"/>
          <p:cNvSpPr txBox="1"/>
          <p:nvPr/>
        </p:nvSpPr>
        <p:spPr>
          <a:xfrm>
            <a:off x="288005" y="1128976"/>
            <a:ext cx="3142182" cy="1754327"/>
          </a:xfrm>
          <a:prstGeom prst="rect">
            <a:avLst/>
          </a:prstGeom>
          <a:noFill/>
          <a:ln w="9525" cmpd="sng">
            <a:solidFill>
              <a:schemeClr val="tx1"/>
            </a:solidFill>
          </a:ln>
        </p:spPr>
        <p:txBody>
          <a:bodyPr wrap="square" rtlCol="0">
            <a:spAutoFit/>
          </a:bodyPr>
          <a:lstStyle/>
          <a:p>
            <a:r>
              <a:rPr lang="en-US" dirty="0" smtClean="0">
                <a:latin typeface="Andale Mono"/>
                <a:cs typeface="Andale Mono"/>
              </a:rPr>
              <a:t>HW#1 </a:t>
            </a:r>
            <a:r>
              <a:rPr lang="en-US" dirty="0" err="1" smtClean="0">
                <a:latin typeface="Andale Mono"/>
                <a:cs typeface="Andale Mono"/>
              </a:rPr>
              <a:t>CMEs</a:t>
            </a:r>
            <a:r>
              <a:rPr lang="en-US" dirty="0" smtClean="0">
                <a:latin typeface="Andale Mono"/>
                <a:cs typeface="Andale Mono"/>
              </a:rPr>
              <a:t> starting at </a:t>
            </a:r>
          </a:p>
          <a:p>
            <a:pPr marL="514350" indent="-514350"/>
            <a:r>
              <a:rPr lang="en-US" dirty="0" smtClean="0">
                <a:latin typeface="Andale Mono"/>
                <a:cs typeface="Andale Mono"/>
              </a:rPr>
              <a:t>1) 2013-10-22T04:36Z</a:t>
            </a:r>
          </a:p>
          <a:p>
            <a:pPr marL="514350" indent="-514350"/>
            <a:r>
              <a:rPr lang="en-US" dirty="0" smtClean="0">
                <a:latin typeface="Andale Mono"/>
                <a:cs typeface="Andale Mono"/>
              </a:rPr>
              <a:t>2) 2013-11-07T00:00Z</a:t>
            </a:r>
          </a:p>
          <a:p>
            <a:pPr marL="514350" indent="-514350"/>
            <a:r>
              <a:rPr lang="en-US" dirty="0" smtClean="0">
                <a:latin typeface="Andale Mono"/>
                <a:cs typeface="Andale Mono"/>
              </a:rPr>
              <a:t>3) 2013-11-07T10:39Z</a:t>
            </a:r>
          </a:p>
          <a:p>
            <a:pPr marL="514350" indent="-514350"/>
            <a:r>
              <a:rPr lang="en-US" dirty="0" smtClean="0">
                <a:latin typeface="Andale Mono"/>
                <a:cs typeface="Andale Mono"/>
              </a:rPr>
              <a:t>4) 2012-07-17T14:25Z</a:t>
            </a:r>
          </a:p>
          <a:p>
            <a:pPr marL="514350" indent="-514350"/>
            <a:r>
              <a:rPr lang="en-US" dirty="0" smtClean="0">
                <a:latin typeface="Andale Mono"/>
                <a:cs typeface="Andale Mono"/>
              </a:rPr>
              <a:t>5) 2013-01-13T07:24Z </a:t>
            </a:r>
          </a:p>
        </p:txBody>
      </p:sp>
      <p:sp>
        <p:nvSpPr>
          <p:cNvPr id="8" name="Content Placeholder 2"/>
          <p:cNvSpPr>
            <a:spLocks noGrp="1"/>
          </p:cNvSpPr>
          <p:nvPr>
            <p:ph idx="1"/>
          </p:nvPr>
        </p:nvSpPr>
        <p:spPr>
          <a:xfrm>
            <a:off x="3820967" y="1143508"/>
            <a:ext cx="5279613" cy="1477328"/>
          </a:xfrm>
          <a:ln w="3175" cmpd="sng">
            <a:solidFill>
              <a:schemeClr val="tx1"/>
            </a:solidFill>
          </a:ln>
        </p:spPr>
        <p:txBody>
          <a:bodyPr>
            <a:noAutofit/>
          </a:bodyPr>
          <a:lstStyle/>
          <a:p>
            <a:pPr>
              <a:buNone/>
            </a:pPr>
            <a:r>
              <a:rPr lang="en-US" sz="1200" i="1" dirty="0" smtClean="0"/>
              <a:t>Resources &amp; </a:t>
            </a:r>
            <a:r>
              <a:rPr lang="en-US" sz="1200" i="1" dirty="0" err="1" smtClean="0"/>
              <a:t>iSWA</a:t>
            </a:r>
            <a:r>
              <a:rPr lang="en-US" sz="1200" i="1" dirty="0" smtClean="0"/>
              <a:t> layouts </a:t>
            </a:r>
          </a:p>
          <a:p>
            <a:pPr>
              <a:buNone/>
            </a:pPr>
            <a:r>
              <a:rPr lang="en-US" sz="1200" i="1" dirty="0" smtClean="0"/>
              <a:t>* </a:t>
            </a:r>
            <a:r>
              <a:rPr lang="en-US" sz="1200" i="1" dirty="0" err="1" smtClean="0"/>
              <a:t>StereoCAT</a:t>
            </a:r>
            <a:r>
              <a:rPr lang="en-US" sz="1200" i="1" dirty="0" smtClean="0"/>
              <a:t>: </a:t>
            </a:r>
            <a:r>
              <a:rPr lang="en-US" sz="1200" i="1" dirty="0" smtClean="0">
                <a:hlinkClick r:id="rId3"/>
              </a:rPr>
              <a:t>http://ccmc.gsfc.nasa.gov/analysis/stereo/</a:t>
            </a:r>
            <a:endParaRPr lang="en-US" sz="1200" i="1" dirty="0" smtClean="0"/>
          </a:p>
          <a:p>
            <a:pPr>
              <a:buNone/>
            </a:pPr>
            <a:r>
              <a:rPr lang="en-US" sz="1200" i="1" dirty="0" smtClean="0"/>
              <a:t>* 40 Frame coronagraph and EUV movies </a:t>
            </a:r>
            <a:r>
              <a:rPr lang="en-US" sz="1200" i="1" dirty="0" smtClean="0">
                <a:hlinkClick r:id="rId4"/>
              </a:rPr>
              <a:t>http://go.nasa.gov/16bTvzK</a:t>
            </a:r>
            <a:endParaRPr lang="en-US" sz="1200" i="1" dirty="0" smtClean="0"/>
          </a:p>
          <a:p>
            <a:pPr>
              <a:buNone/>
            </a:pPr>
            <a:r>
              <a:rPr lang="en-US" sz="1200" i="1" dirty="0" smtClean="0"/>
              <a:t>* Where is STEREO? </a:t>
            </a:r>
            <a:r>
              <a:rPr lang="en-US" sz="1200" i="1" dirty="0" smtClean="0">
                <a:hlinkClick r:id="rId5"/>
              </a:rPr>
              <a:t>http://stereo-ssc.nascom.nasa.gov/cgi-bin/make_where_gif</a:t>
            </a:r>
            <a:endParaRPr lang="en-US" sz="1200" i="1" dirty="0" smtClean="0"/>
          </a:p>
          <a:p>
            <a:pPr>
              <a:buNone/>
            </a:pPr>
            <a:r>
              <a:rPr lang="en-US" sz="1200" dirty="0" smtClean="0"/>
              <a:t>* </a:t>
            </a:r>
            <a:r>
              <a:rPr lang="en-US" sz="1200" dirty="0" smtClean="0">
                <a:hlinkClick r:id="rId6"/>
              </a:rPr>
              <a:t>http://cdaw.gsfc.nasa.gov/movie/</a:t>
            </a:r>
            <a:endParaRPr lang="en-US" sz="1200" i="1" dirty="0" smtClean="0"/>
          </a:p>
          <a:p>
            <a:pPr>
              <a:buNone/>
            </a:pPr>
            <a:r>
              <a:rPr lang="en-US" sz="1200" i="1" dirty="0" smtClean="0"/>
              <a:t>* Solar Images with grid overlays </a:t>
            </a:r>
            <a:r>
              <a:rPr lang="en-US" sz="1200" i="1" dirty="0" smtClean="0">
                <a:hlinkClick r:id="rId7"/>
              </a:rPr>
              <a:t>http://www.solarmonitor.org/</a:t>
            </a:r>
            <a:endParaRPr lang="en-US" sz="1200" i="1"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30260" y="10856"/>
            <a:ext cx="8770859" cy="8987073"/>
          </a:xfrm>
          <a:prstGeom prst="rect">
            <a:avLst/>
          </a:prstGeom>
          <a:noFill/>
        </p:spPr>
        <p:txBody>
          <a:bodyPr wrap="square" rtlCol="0">
            <a:spAutoFit/>
          </a:bodyPr>
          <a:lstStyle/>
          <a:p>
            <a:r>
              <a:rPr lang="en-US" sz="2400" b="1" dirty="0" smtClean="0"/>
              <a:t>CME assignment two </a:t>
            </a:r>
            <a:r>
              <a:rPr lang="en-US" sz="2400" b="1" dirty="0" smtClean="0"/>
              <a:t>(</a:t>
            </a:r>
            <a:r>
              <a:rPr lang="en-US" sz="2400" b="1" dirty="0" smtClean="0"/>
              <a:t>Mon</a:t>
            </a:r>
            <a:r>
              <a:rPr lang="en-US" sz="2400" b="1" dirty="0" smtClean="0"/>
              <a:t> </a:t>
            </a:r>
            <a:r>
              <a:rPr lang="en-US" sz="2400" b="1" dirty="0" smtClean="0"/>
              <a:t>6</a:t>
            </a:r>
            <a:r>
              <a:rPr lang="en-US" sz="2400" b="1" dirty="0" smtClean="0"/>
              <a:t>/8, due 6/10)</a:t>
            </a:r>
            <a:endParaRPr lang="en-US" sz="2800" b="1" dirty="0" smtClean="0"/>
          </a:p>
          <a:p>
            <a:pPr algn="just"/>
            <a:r>
              <a:rPr lang="en-US" sz="1600" dirty="0" smtClean="0"/>
              <a:t>For the </a:t>
            </a:r>
            <a:r>
              <a:rPr lang="en-US" sz="1600" dirty="0" err="1" smtClean="0"/>
              <a:t>CMEs</a:t>
            </a:r>
            <a:r>
              <a:rPr lang="en-US" sz="1600" dirty="0" smtClean="0"/>
              <a:t> listed below, follow the CME analysis procedure described in the lesson and also submit answers to the following questions for each CME.  (Fill out the form:</a:t>
            </a:r>
            <a:r>
              <a:rPr lang="en-US" sz="1600" dirty="0" smtClean="0"/>
              <a:t> </a:t>
            </a:r>
            <a:r>
              <a:rPr lang="en-US" sz="1600" dirty="0" smtClean="0">
                <a:hlinkClick r:id="rId2"/>
              </a:rPr>
              <a:t>http://bit.ly/</a:t>
            </a:r>
            <a:r>
              <a:rPr lang="en-US" sz="1600" dirty="0" smtClean="0">
                <a:hlinkClick r:id="rId2"/>
              </a:rPr>
              <a:t>2015cme2</a:t>
            </a:r>
            <a:r>
              <a:rPr lang="en-US" sz="1600" dirty="0" smtClean="0"/>
              <a:t>)</a:t>
            </a:r>
            <a:endParaRPr lang="en-US" sz="1600" dirty="0" smtClean="0"/>
          </a:p>
          <a:p>
            <a:pPr algn="just"/>
            <a:endParaRPr lang="en-US" sz="1600" dirty="0" smtClean="0"/>
          </a:p>
          <a:p>
            <a:pPr algn="just"/>
            <a:endParaRPr lang="en-US" sz="2000" dirty="0" smtClean="0"/>
          </a:p>
          <a:p>
            <a:pPr algn="just"/>
            <a:endParaRPr lang="en-US" sz="2000" dirty="0" smtClean="0"/>
          </a:p>
          <a:p>
            <a:pPr algn="just"/>
            <a:endParaRPr lang="en-US" sz="2000" dirty="0" smtClean="0"/>
          </a:p>
          <a:p>
            <a:pPr algn="just"/>
            <a:endParaRPr lang="en-US" sz="2000" dirty="0" smtClean="0"/>
          </a:p>
          <a:p>
            <a:pPr algn="just"/>
            <a:endParaRPr lang="en-US" sz="2000" dirty="0" smtClean="0"/>
          </a:p>
          <a:p>
            <a:pPr algn="just"/>
            <a:r>
              <a:rPr lang="en-US" sz="1600" dirty="0" smtClean="0"/>
              <a:t/>
            </a:r>
            <a:br>
              <a:rPr lang="en-US" sz="1600" dirty="0" smtClean="0"/>
            </a:br>
            <a:r>
              <a:rPr lang="en-US" sz="1400" b="1" dirty="0" smtClean="0"/>
              <a:t>Part 1: </a:t>
            </a:r>
            <a:r>
              <a:rPr lang="en-US" sz="1400" dirty="0" smtClean="0"/>
              <a:t>a) What is the source location for this CME? (list the location e.g. N15E20, instrument/wavelength, and time of the observation).</a:t>
            </a:r>
          </a:p>
          <a:p>
            <a:pPr algn="just"/>
            <a:r>
              <a:rPr lang="en-US" sz="1400" dirty="0" err="1" smtClean="0"/>
              <a:t>b</a:t>
            </a:r>
            <a:r>
              <a:rPr lang="en-US" sz="1400" dirty="0" smtClean="0"/>
              <a:t>) Describe the EUV lower coronal signature for this CME (e.g. flare, post eruption arcade/loops, rising loops, dimming, filament eruption).</a:t>
            </a:r>
          </a:p>
          <a:p>
            <a:pPr algn="just"/>
            <a:r>
              <a:rPr lang="en-US" sz="1400" dirty="0" err="1" smtClean="0"/>
              <a:t>c</a:t>
            </a:r>
            <a:r>
              <a:rPr lang="en-US" sz="1400" dirty="0" smtClean="0"/>
              <a:t>) Is the CME a halo in any of the coronagraphs?  If so, is it moving away from or towards the observer?</a:t>
            </a:r>
          </a:p>
          <a:p>
            <a:pPr algn="just"/>
            <a:r>
              <a:rPr lang="en-US" sz="1400" dirty="0" err="1" smtClean="0"/>
              <a:t>d</a:t>
            </a:r>
            <a:r>
              <a:rPr lang="en-US" sz="1400" dirty="0" smtClean="0"/>
              <a:t>) Which coronagraph instrument first observed the CME at the start time? </a:t>
            </a:r>
          </a:p>
          <a:p>
            <a:pPr algn="just"/>
            <a:r>
              <a:rPr lang="en-US" sz="1400" dirty="0" err="1" smtClean="0"/>
              <a:t>e</a:t>
            </a:r>
            <a:r>
              <a:rPr lang="en-US" sz="1400" dirty="0" smtClean="0"/>
              <a:t>) What are your final </a:t>
            </a:r>
            <a:r>
              <a:rPr lang="en-US" sz="1400" dirty="0" smtClean="0">
                <a:solidFill>
                  <a:srgbClr val="264DC3"/>
                </a:solidFill>
              </a:rPr>
              <a:t>CME parameters </a:t>
            </a:r>
            <a:r>
              <a:rPr lang="en-US" sz="1400" dirty="0" smtClean="0"/>
              <a:t>(radial speed, half width, longitude, latitude, and time at 21.5 </a:t>
            </a:r>
            <a:r>
              <a:rPr lang="en-US" sz="1400" dirty="0" err="1" smtClean="0"/>
              <a:t>Rs</a:t>
            </a:r>
            <a:r>
              <a:rPr lang="en-US" sz="1400" dirty="0" smtClean="0"/>
              <a:t> (solar radii)).  </a:t>
            </a:r>
          </a:p>
          <a:p>
            <a:pPr algn="just"/>
            <a:r>
              <a:rPr lang="en-US" sz="1400" dirty="0" err="1" smtClean="0"/>
              <a:t>f</a:t>
            </a:r>
            <a:r>
              <a:rPr lang="en-US" sz="1400" dirty="0" smtClean="0"/>
              <a:t>) Compare your EUV source location obtained in (a) with the parameters obtained in (</a:t>
            </a:r>
            <a:r>
              <a:rPr lang="en-US" sz="1400" dirty="0" err="1" smtClean="0"/>
              <a:t>e</a:t>
            </a:r>
            <a:r>
              <a:rPr lang="en-US" sz="1400" dirty="0" smtClean="0"/>
              <a:t>).  Discuss why they might be different.</a:t>
            </a:r>
          </a:p>
          <a:p>
            <a:pPr algn="just"/>
            <a:r>
              <a:rPr lang="en-US" sz="1400" dirty="0" err="1" smtClean="0"/>
              <a:t>g</a:t>
            </a:r>
            <a:r>
              <a:rPr lang="en-US" sz="1400" dirty="0" smtClean="0"/>
              <a:t>) Submit your “Save URL” of your measurements.</a:t>
            </a:r>
          </a:p>
          <a:p>
            <a:pPr algn="just"/>
            <a:r>
              <a:rPr lang="en-US" sz="1400" b="1" dirty="0" smtClean="0"/>
              <a:t>Part 2:  Reanalyze the </a:t>
            </a:r>
            <a:r>
              <a:rPr lang="en-US" sz="1400" b="1" dirty="0" err="1" smtClean="0"/>
              <a:t>CMEs</a:t>
            </a:r>
            <a:r>
              <a:rPr lang="en-US" sz="1400" b="1" dirty="0" smtClean="0"/>
              <a:t> above using single spacecraft mode and the CME Projection Graph:</a:t>
            </a:r>
          </a:p>
          <a:p>
            <a:pPr algn="just"/>
            <a:r>
              <a:rPr lang="en-US" sz="1400" dirty="0" smtClean="0"/>
              <a:t>h) Single Spacecraft mode: for both spacecraft chosen in Part 1 use your longitude derived in (</a:t>
            </a:r>
            <a:r>
              <a:rPr lang="en-US" sz="1400" dirty="0" err="1" smtClean="0"/>
              <a:t>e</a:t>
            </a:r>
            <a:r>
              <a:rPr lang="en-US" sz="1400" dirty="0" smtClean="0"/>
              <a:t>) to determine the “angle from plane of the sky” for each measurement.  Use this in single spacecraft mode to get the 3D speed.</a:t>
            </a:r>
          </a:p>
          <a:p>
            <a:pPr algn="just"/>
            <a:r>
              <a:rPr lang="en-US" sz="1400" dirty="0" err="1" smtClean="0"/>
              <a:t>i</a:t>
            </a:r>
            <a:r>
              <a:rPr lang="en-US" sz="1400" dirty="0" smtClean="0"/>
              <a:t>) Now use the CME projection graph with your width and your 3D longitude from (</a:t>
            </a:r>
            <a:r>
              <a:rPr lang="en-US" sz="1400" dirty="0" err="1" smtClean="0"/>
              <a:t>e</a:t>
            </a:r>
            <a:r>
              <a:rPr lang="en-US" sz="1400" dirty="0" smtClean="0"/>
              <a:t>) to derive two estimates of the 3D speed for each spacecraft viewpoint.  </a:t>
            </a:r>
          </a:p>
          <a:p>
            <a:pPr algn="just"/>
            <a:r>
              <a:rPr lang="en-US" sz="1400" dirty="0" err="1" smtClean="0"/>
              <a:t>j</a:t>
            </a:r>
            <a:r>
              <a:rPr lang="en-US" sz="1400" dirty="0" smtClean="0"/>
              <a:t>) Now do the same (</a:t>
            </a:r>
            <a:r>
              <a:rPr lang="en-US" sz="1400" dirty="0" err="1" smtClean="0"/>
              <a:t>j</a:t>
            </a:r>
            <a:r>
              <a:rPr lang="en-US" sz="1400" dirty="0" smtClean="0"/>
              <a:t>), only using the source longitude from (a) instead of the longitude from (</a:t>
            </a:r>
            <a:r>
              <a:rPr lang="en-US" sz="1400" dirty="0" err="1" smtClean="0"/>
              <a:t>e</a:t>
            </a:r>
            <a:r>
              <a:rPr lang="en-US" sz="1400" dirty="0" smtClean="0"/>
              <a:t>).</a:t>
            </a:r>
          </a:p>
          <a:p>
            <a:pPr algn="just"/>
            <a:r>
              <a:rPr lang="en-US" sz="1400" dirty="0" err="1" smtClean="0"/>
              <a:t>k</a:t>
            </a:r>
            <a:r>
              <a:rPr lang="en-US" sz="1400" dirty="0" smtClean="0"/>
              <a:t>) You now have determined the 3D speed with several different methods.  How much do they match?   Why are there differences?</a:t>
            </a:r>
          </a:p>
          <a:p>
            <a:pPr algn="just"/>
            <a:r>
              <a:rPr lang="en-US" sz="1400" dirty="0" smtClean="0"/>
              <a:t> </a:t>
            </a:r>
            <a:r>
              <a:rPr lang="en-US" sz="2000" dirty="0" smtClean="0"/>
              <a:t/>
            </a:r>
            <a:br>
              <a:rPr lang="en-US" sz="2000" dirty="0" smtClean="0"/>
            </a:br>
            <a:r>
              <a:rPr lang="en-US" sz="2000" dirty="0" smtClean="0"/>
              <a:t/>
            </a:r>
            <a:br>
              <a:rPr lang="en-US" sz="2000" dirty="0" smtClean="0"/>
            </a:br>
            <a:endParaRPr lang="en-US" sz="2000" dirty="0" smtClean="0"/>
          </a:p>
          <a:p>
            <a:endParaRPr lang="en-US" sz="2000" dirty="0" smtClean="0"/>
          </a:p>
          <a:p>
            <a:endParaRPr lang="en-US" sz="2000" dirty="0" smtClean="0"/>
          </a:p>
          <a:p>
            <a:endParaRPr lang="en-US" sz="2000" dirty="0" smtClean="0"/>
          </a:p>
        </p:txBody>
      </p:sp>
      <p:sp>
        <p:nvSpPr>
          <p:cNvPr id="6" name="TextBox 5"/>
          <p:cNvSpPr txBox="1"/>
          <p:nvPr/>
        </p:nvSpPr>
        <p:spPr>
          <a:xfrm>
            <a:off x="412075" y="1007637"/>
            <a:ext cx="3142182" cy="1477328"/>
          </a:xfrm>
          <a:prstGeom prst="rect">
            <a:avLst/>
          </a:prstGeom>
          <a:noFill/>
          <a:ln w="9525" cmpd="sng">
            <a:solidFill>
              <a:schemeClr val="tx1"/>
            </a:solidFill>
          </a:ln>
        </p:spPr>
        <p:txBody>
          <a:bodyPr wrap="square" rtlCol="0">
            <a:spAutoFit/>
          </a:bodyPr>
          <a:lstStyle/>
          <a:p>
            <a:r>
              <a:rPr lang="en-US" dirty="0" smtClean="0">
                <a:latin typeface="Andale Mono"/>
                <a:cs typeface="Andale Mono"/>
              </a:rPr>
              <a:t>HW#2 </a:t>
            </a:r>
            <a:r>
              <a:rPr lang="en-US" dirty="0" err="1" smtClean="0">
                <a:latin typeface="Andale Mono"/>
                <a:cs typeface="Andale Mono"/>
              </a:rPr>
              <a:t>CMEs</a:t>
            </a:r>
            <a:r>
              <a:rPr lang="en-US" dirty="0" smtClean="0">
                <a:latin typeface="Andale Mono"/>
                <a:cs typeface="Andale Mono"/>
              </a:rPr>
              <a:t> starting at </a:t>
            </a:r>
            <a:endParaRPr lang="en-US" dirty="0" smtClean="0">
              <a:latin typeface="Andale Mono"/>
              <a:cs typeface="Andale Mono"/>
            </a:endParaRPr>
          </a:p>
          <a:p>
            <a:pPr marL="342900" indent="-342900"/>
            <a:r>
              <a:rPr lang="en-US" dirty="0" smtClean="0">
                <a:latin typeface="Andale Mono"/>
                <a:cs typeface="Andale Mono"/>
              </a:rPr>
              <a:t>1) 2013</a:t>
            </a:r>
            <a:r>
              <a:rPr lang="en-US" dirty="0" smtClean="0">
                <a:latin typeface="Andale Mono"/>
                <a:cs typeface="Andale Mono"/>
              </a:rPr>
              <a:t>-03-15T06:</a:t>
            </a:r>
            <a:r>
              <a:rPr lang="en-US" dirty="0" smtClean="0">
                <a:latin typeface="Andale Mono"/>
                <a:cs typeface="Andale Mono"/>
              </a:rPr>
              <a:t>54Z</a:t>
            </a:r>
          </a:p>
          <a:p>
            <a:pPr marL="342900" indent="-342900"/>
            <a:r>
              <a:rPr lang="en-US" dirty="0" smtClean="0">
                <a:latin typeface="Andale Mono"/>
                <a:cs typeface="Andale Mono"/>
              </a:rPr>
              <a:t>2) 2012</a:t>
            </a:r>
            <a:r>
              <a:rPr lang="en-US" dirty="0" smtClean="0">
                <a:latin typeface="Andale Mono"/>
                <a:cs typeface="Andale Mono"/>
              </a:rPr>
              <a:t>-09-28T00:12Z</a:t>
            </a:r>
            <a:r>
              <a:rPr lang="en-US" dirty="0" smtClean="0">
                <a:latin typeface="Andale Mono"/>
                <a:cs typeface="Andale Mono"/>
              </a:rPr>
              <a:t> </a:t>
            </a:r>
            <a:r>
              <a:rPr lang="en-US" dirty="0" smtClean="0">
                <a:latin typeface="Andale Mono"/>
                <a:cs typeface="Andale Mono"/>
              </a:rPr>
              <a:t> </a:t>
            </a:r>
          </a:p>
          <a:p>
            <a:pPr marL="514350" indent="-514350"/>
            <a:r>
              <a:rPr lang="en-US" dirty="0" smtClean="0">
                <a:latin typeface="Andale Mono"/>
                <a:cs typeface="Andale Mono"/>
              </a:rPr>
              <a:t>3) 2012-09-28T10:54Z</a:t>
            </a:r>
          </a:p>
          <a:p>
            <a:pPr marL="514350" indent="-514350"/>
            <a:r>
              <a:rPr lang="en-US" dirty="0" smtClean="0">
                <a:latin typeface="Andale Mono"/>
                <a:cs typeface="Andale Mono"/>
              </a:rPr>
              <a:t>4) </a:t>
            </a:r>
            <a:r>
              <a:rPr lang="en-US" dirty="0" smtClean="0">
                <a:latin typeface="Andale Mono"/>
                <a:cs typeface="Andale Mono"/>
              </a:rPr>
              <a:t>2013-01-21T08:48Z</a:t>
            </a:r>
          </a:p>
        </p:txBody>
      </p:sp>
      <p:sp>
        <p:nvSpPr>
          <p:cNvPr id="9" name="Content Placeholder 2"/>
          <p:cNvSpPr txBox="1">
            <a:spLocks/>
          </p:cNvSpPr>
          <p:nvPr/>
        </p:nvSpPr>
        <p:spPr>
          <a:xfrm>
            <a:off x="3820967" y="1143508"/>
            <a:ext cx="5279613" cy="1477328"/>
          </a:xfrm>
          <a:prstGeom prst="rect">
            <a:avLst/>
          </a:prstGeom>
          <a:ln w="3175" cmpd="sng">
            <a:solidFill>
              <a:schemeClr val="tx1"/>
            </a:solidFill>
          </a:ln>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i="1" u="none" strike="noStrike" kern="1200" cap="none" spc="0" normalizeH="0" baseline="0" noProof="0" dirty="0" smtClean="0">
                <a:ln>
                  <a:noFill/>
                </a:ln>
                <a:solidFill>
                  <a:schemeClr val="tx1"/>
                </a:solidFill>
                <a:effectLst/>
                <a:uLnTx/>
                <a:uFillTx/>
                <a:latin typeface="+mn-lt"/>
                <a:ea typeface="+mn-ea"/>
                <a:cs typeface="+mn-cs"/>
              </a:rPr>
              <a:t>Resources &amp; </a:t>
            </a:r>
            <a:r>
              <a:rPr kumimoji="0" lang="en-US" sz="1200" b="0" i="1" u="none" strike="noStrike" kern="1200" cap="none" spc="0" normalizeH="0" baseline="0" noProof="0" dirty="0" err="1" smtClean="0">
                <a:ln>
                  <a:noFill/>
                </a:ln>
                <a:solidFill>
                  <a:schemeClr val="tx1"/>
                </a:solidFill>
                <a:effectLst/>
                <a:uLnTx/>
                <a:uFillTx/>
                <a:latin typeface="+mn-lt"/>
                <a:ea typeface="+mn-ea"/>
                <a:cs typeface="+mn-cs"/>
              </a:rPr>
              <a:t>iSWA</a:t>
            </a:r>
            <a:r>
              <a:rPr kumimoji="0" lang="en-US" sz="1200" b="0" i="1" u="none" strike="noStrike" kern="1200" cap="none" spc="0" normalizeH="0" baseline="0" noProof="0" dirty="0" smtClean="0">
                <a:ln>
                  <a:noFill/>
                </a:ln>
                <a:solidFill>
                  <a:schemeClr val="tx1"/>
                </a:solidFill>
                <a:effectLst/>
                <a:uLnTx/>
                <a:uFillTx/>
                <a:latin typeface="+mn-lt"/>
                <a:ea typeface="+mn-ea"/>
                <a:cs typeface="+mn-cs"/>
              </a:rPr>
              <a:t> layouts </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i="1" u="none" strike="noStrike" kern="1200" cap="none" spc="0" normalizeH="0" baseline="0" noProof="0" dirty="0" smtClean="0">
                <a:ln>
                  <a:noFill/>
                </a:ln>
                <a:solidFill>
                  <a:schemeClr val="tx1"/>
                </a:solidFill>
                <a:effectLst/>
                <a:uLnTx/>
                <a:uFillTx/>
                <a:latin typeface="+mn-lt"/>
                <a:ea typeface="+mn-ea"/>
                <a:cs typeface="+mn-cs"/>
              </a:rPr>
              <a:t>* </a:t>
            </a:r>
            <a:r>
              <a:rPr kumimoji="0" lang="en-US" sz="1200" b="0" i="1" u="none" strike="noStrike" kern="1200" cap="none" spc="0" normalizeH="0" baseline="0" noProof="0" dirty="0" err="1" smtClean="0">
                <a:ln>
                  <a:noFill/>
                </a:ln>
                <a:solidFill>
                  <a:schemeClr val="tx1"/>
                </a:solidFill>
                <a:effectLst/>
                <a:uLnTx/>
                <a:uFillTx/>
                <a:latin typeface="+mn-lt"/>
                <a:ea typeface="+mn-ea"/>
                <a:cs typeface="+mn-cs"/>
              </a:rPr>
              <a:t>StereoCAT</a:t>
            </a:r>
            <a:r>
              <a:rPr kumimoji="0" lang="en-US" sz="1200" b="0" i="1" u="none" strike="noStrike" kern="1200" cap="none" spc="0" normalizeH="0" baseline="0" noProof="0" dirty="0" smtClean="0">
                <a:ln>
                  <a:noFill/>
                </a:ln>
                <a:solidFill>
                  <a:schemeClr val="tx1"/>
                </a:solidFill>
                <a:effectLst/>
                <a:uLnTx/>
                <a:uFillTx/>
                <a:latin typeface="+mn-lt"/>
                <a:ea typeface="+mn-ea"/>
                <a:cs typeface="+mn-cs"/>
              </a:rPr>
              <a:t>: </a:t>
            </a:r>
            <a:r>
              <a:rPr kumimoji="0" lang="en-US" sz="1200" b="0" i="1" u="none" strike="noStrike" kern="1200" cap="none" spc="0" normalizeH="0" baseline="0" noProof="0" dirty="0" smtClean="0">
                <a:ln>
                  <a:noFill/>
                </a:ln>
                <a:solidFill>
                  <a:schemeClr val="tx1"/>
                </a:solidFill>
                <a:effectLst/>
                <a:uLnTx/>
                <a:uFillTx/>
                <a:latin typeface="+mn-lt"/>
                <a:ea typeface="+mn-ea"/>
                <a:cs typeface="+mn-cs"/>
                <a:hlinkClick r:id="rId3"/>
              </a:rPr>
              <a:t>http://ccmc.gsfc.nasa.gov/analysis/stereo/</a:t>
            </a:r>
            <a:endParaRPr kumimoji="0" lang="en-US" sz="12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i="1" u="none" strike="noStrike" kern="1200" cap="none" spc="0" normalizeH="0" baseline="0" noProof="0" dirty="0" smtClean="0">
                <a:ln>
                  <a:noFill/>
                </a:ln>
                <a:solidFill>
                  <a:schemeClr val="tx1"/>
                </a:solidFill>
                <a:effectLst/>
                <a:uLnTx/>
                <a:uFillTx/>
                <a:latin typeface="+mn-lt"/>
                <a:ea typeface="+mn-ea"/>
                <a:cs typeface="+mn-cs"/>
              </a:rPr>
              <a:t>* 40 Frame coronagraph and EUV movies </a:t>
            </a:r>
            <a:r>
              <a:rPr kumimoji="0" lang="en-US" sz="1200" b="0" i="1" u="none" strike="noStrike" kern="1200" cap="none" spc="0" normalizeH="0" baseline="0" noProof="0" dirty="0" smtClean="0">
                <a:ln>
                  <a:noFill/>
                </a:ln>
                <a:solidFill>
                  <a:schemeClr val="tx1"/>
                </a:solidFill>
                <a:effectLst/>
                <a:uLnTx/>
                <a:uFillTx/>
                <a:latin typeface="+mn-lt"/>
                <a:ea typeface="+mn-ea"/>
                <a:cs typeface="+mn-cs"/>
                <a:hlinkClick r:id="rId4"/>
              </a:rPr>
              <a:t>http://go.nasa.gov/16bTvzK</a:t>
            </a:r>
            <a:endParaRPr kumimoji="0" lang="en-US" sz="12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i="1" u="none" strike="noStrike" kern="1200" cap="none" spc="0" normalizeH="0" baseline="0" noProof="0" dirty="0" smtClean="0">
                <a:ln>
                  <a:noFill/>
                </a:ln>
                <a:solidFill>
                  <a:schemeClr val="tx1"/>
                </a:solidFill>
                <a:effectLst/>
                <a:uLnTx/>
                <a:uFillTx/>
                <a:latin typeface="+mn-lt"/>
                <a:ea typeface="+mn-ea"/>
                <a:cs typeface="+mn-cs"/>
              </a:rPr>
              <a:t>* Where is STEREO? </a:t>
            </a:r>
            <a:r>
              <a:rPr kumimoji="0" lang="en-US" sz="1200" b="0" i="1" u="none" strike="noStrike" kern="1200" cap="none" spc="0" normalizeH="0" baseline="0" noProof="0" dirty="0" smtClean="0">
                <a:ln>
                  <a:noFill/>
                </a:ln>
                <a:solidFill>
                  <a:schemeClr val="tx1"/>
                </a:solidFill>
                <a:effectLst/>
                <a:uLnTx/>
                <a:uFillTx/>
                <a:latin typeface="+mn-lt"/>
                <a:ea typeface="+mn-ea"/>
                <a:cs typeface="+mn-cs"/>
                <a:hlinkClick r:id="rId5"/>
              </a:rPr>
              <a:t>http://stereo-ssc.nascom.nasa.gov/cgi-bin/make_where_gif</a:t>
            </a:r>
            <a:endParaRPr kumimoji="0" lang="en-US" sz="12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200" b="0" i="0" u="none" strike="noStrike" kern="1200" cap="none" spc="0" normalizeH="0" baseline="0" noProof="0" dirty="0" smtClean="0">
                <a:ln>
                  <a:noFill/>
                </a:ln>
                <a:solidFill>
                  <a:schemeClr val="tx1"/>
                </a:solidFill>
                <a:effectLst/>
                <a:uLnTx/>
                <a:uFillTx/>
                <a:latin typeface="+mn-lt"/>
                <a:ea typeface="+mn-ea"/>
                <a:cs typeface="+mn-cs"/>
                <a:hlinkClick r:id="rId6"/>
              </a:rPr>
              <a:t>http://cdaw.gsfc.nasa.gov/movie/</a:t>
            </a:r>
            <a:endParaRPr kumimoji="0" lang="en-US" sz="12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i="1" u="none" strike="noStrike" kern="1200" cap="none" spc="0" normalizeH="0" baseline="0" noProof="0" dirty="0" smtClean="0">
                <a:ln>
                  <a:noFill/>
                </a:ln>
                <a:solidFill>
                  <a:schemeClr val="tx1"/>
                </a:solidFill>
                <a:effectLst/>
                <a:uLnTx/>
                <a:uFillTx/>
                <a:latin typeface="+mn-lt"/>
                <a:ea typeface="+mn-ea"/>
                <a:cs typeface="+mn-cs"/>
              </a:rPr>
              <a:t>* Solar Images with grid overlays </a:t>
            </a:r>
            <a:r>
              <a:rPr kumimoji="0" lang="en-US" sz="1200" b="0" i="1" u="none" strike="noStrike" kern="1200" cap="none" spc="0" normalizeH="0" baseline="0" noProof="0" dirty="0" smtClean="0">
                <a:ln>
                  <a:noFill/>
                </a:ln>
                <a:solidFill>
                  <a:schemeClr val="tx1"/>
                </a:solidFill>
                <a:effectLst/>
                <a:uLnTx/>
                <a:uFillTx/>
                <a:latin typeface="+mn-lt"/>
                <a:ea typeface="+mn-ea"/>
                <a:cs typeface="+mn-cs"/>
                <a:hlinkClick r:id="rId7"/>
              </a:rPr>
              <a:t>http://www.solarmonitor.org/</a:t>
            </a:r>
            <a:endParaRPr kumimoji="0" lang="en-US" sz="12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30260" y="10856"/>
            <a:ext cx="8770859" cy="8433077"/>
          </a:xfrm>
          <a:prstGeom prst="rect">
            <a:avLst/>
          </a:prstGeom>
          <a:noFill/>
        </p:spPr>
        <p:txBody>
          <a:bodyPr wrap="square" rtlCol="0">
            <a:spAutoFit/>
          </a:bodyPr>
          <a:lstStyle/>
          <a:p>
            <a:r>
              <a:rPr lang="en-US" sz="2400" b="1" dirty="0" smtClean="0"/>
              <a:t>CME assignment</a:t>
            </a:r>
            <a:r>
              <a:rPr lang="en-US" sz="2400" b="1" dirty="0" smtClean="0"/>
              <a:t> three (Thu </a:t>
            </a:r>
            <a:r>
              <a:rPr lang="en-US" sz="2400" b="1" dirty="0" smtClean="0"/>
              <a:t>6</a:t>
            </a:r>
            <a:r>
              <a:rPr lang="en-US" sz="2400" b="1" dirty="0" smtClean="0"/>
              <a:t>/11, </a:t>
            </a:r>
            <a:r>
              <a:rPr lang="en-US" sz="2400" b="1" dirty="0" smtClean="0"/>
              <a:t>due 6</a:t>
            </a:r>
            <a:r>
              <a:rPr lang="en-US" sz="2400" b="1" dirty="0" smtClean="0"/>
              <a:t>/</a:t>
            </a:r>
            <a:r>
              <a:rPr lang="en-US" sz="2400" b="1" dirty="0" smtClean="0"/>
              <a:t>12</a:t>
            </a:r>
            <a:r>
              <a:rPr lang="en-US" sz="2400" b="1" dirty="0" smtClean="0"/>
              <a:t>)</a:t>
            </a:r>
            <a:endParaRPr lang="en-US" sz="2800" b="1" dirty="0" smtClean="0"/>
          </a:p>
          <a:p>
            <a:pPr algn="just"/>
            <a:r>
              <a:rPr lang="en-US" sz="2000" dirty="0" smtClean="0"/>
              <a:t>For the </a:t>
            </a:r>
            <a:r>
              <a:rPr lang="en-US" sz="2000" dirty="0" err="1" smtClean="0"/>
              <a:t>CMEs</a:t>
            </a:r>
            <a:r>
              <a:rPr lang="en-US" sz="2000" dirty="0" smtClean="0"/>
              <a:t> listed below, follow the</a:t>
            </a:r>
            <a:r>
              <a:rPr lang="en-US" sz="2000" dirty="0" smtClean="0"/>
              <a:t> SWPC_CAT CME </a:t>
            </a:r>
            <a:r>
              <a:rPr lang="en-US" sz="2000" dirty="0" smtClean="0"/>
              <a:t>analysis procedure described in the lesson and also submit answers to the following questions for each CME:</a:t>
            </a:r>
          </a:p>
          <a:p>
            <a:pPr algn="just"/>
            <a:endParaRPr lang="en-US" sz="2000" dirty="0" smtClean="0"/>
          </a:p>
          <a:p>
            <a:pPr algn="just"/>
            <a:endParaRPr lang="en-US" sz="2000" dirty="0" smtClean="0"/>
          </a:p>
          <a:p>
            <a:pPr algn="just"/>
            <a:endParaRPr lang="en-US" sz="2000" dirty="0" smtClean="0"/>
          </a:p>
          <a:p>
            <a:pPr algn="just"/>
            <a:endParaRPr lang="en-US" sz="2000" dirty="0" smtClean="0"/>
          </a:p>
          <a:p>
            <a:pPr algn="just"/>
            <a:endParaRPr lang="en-US" sz="2000" dirty="0" smtClean="0"/>
          </a:p>
          <a:p>
            <a:pPr algn="just"/>
            <a:endParaRPr lang="en-US" sz="1000" dirty="0" smtClean="0"/>
          </a:p>
          <a:p>
            <a:pPr algn="just"/>
            <a:r>
              <a:rPr lang="en-US" sz="1900" dirty="0" smtClean="0"/>
              <a:t>Fill out the form: </a:t>
            </a:r>
            <a:r>
              <a:rPr lang="en-US" sz="1900" dirty="0" smtClean="0">
                <a:hlinkClick r:id="rId2"/>
              </a:rPr>
              <a:t>http://bit.ly/</a:t>
            </a:r>
            <a:r>
              <a:rPr lang="en-US" sz="1900" dirty="0" smtClean="0">
                <a:hlinkClick r:id="rId2"/>
              </a:rPr>
              <a:t>2015cme3</a:t>
            </a:r>
            <a:endParaRPr lang="en-US" sz="1900" dirty="0" smtClean="0"/>
          </a:p>
          <a:p>
            <a:pPr algn="just"/>
            <a:r>
              <a:rPr lang="en-US" sz="1900" dirty="0" smtClean="0"/>
              <a:t>a) What is the source location for this CME? (list the location e.g. N15E20, instrument/wavelength, and time of the observation).</a:t>
            </a:r>
          </a:p>
          <a:p>
            <a:pPr algn="just"/>
            <a:r>
              <a:rPr lang="en-US" sz="1900" dirty="0" err="1" smtClean="0"/>
              <a:t>b</a:t>
            </a:r>
            <a:r>
              <a:rPr lang="en-US" sz="1900" dirty="0" smtClean="0"/>
              <a:t>) Describe the EUV lower coronal signature for this CME (e.g. flare, post eruption arcade/loops, rising loops, dimming, filament eruption).</a:t>
            </a:r>
          </a:p>
          <a:p>
            <a:pPr algn="just"/>
            <a:r>
              <a:rPr lang="en-US" sz="1900" dirty="0" err="1" smtClean="0"/>
              <a:t>c</a:t>
            </a:r>
            <a:r>
              <a:rPr lang="en-US" sz="1900" dirty="0" smtClean="0"/>
              <a:t>) Is the CME a halo in any of the coronagraphs?  If so, is it moving away from or towards the observer?</a:t>
            </a:r>
          </a:p>
          <a:p>
            <a:pPr algn="just"/>
            <a:r>
              <a:rPr lang="en-US" sz="1900" dirty="0" err="1" smtClean="0"/>
              <a:t>d</a:t>
            </a:r>
            <a:r>
              <a:rPr lang="en-US" sz="1900" dirty="0" smtClean="0"/>
              <a:t>) Which coronagraph instrument first observed the CME at the start time? </a:t>
            </a:r>
          </a:p>
          <a:p>
            <a:pPr algn="just"/>
            <a:r>
              <a:rPr lang="en-US" sz="1900" dirty="0" err="1" smtClean="0"/>
              <a:t>e</a:t>
            </a:r>
            <a:r>
              <a:rPr lang="en-US" sz="1900" dirty="0" smtClean="0"/>
              <a:t>) What are your final </a:t>
            </a:r>
            <a:r>
              <a:rPr lang="en-US" sz="1900" dirty="0" smtClean="0">
                <a:solidFill>
                  <a:srgbClr val="264DC3"/>
                </a:solidFill>
              </a:rPr>
              <a:t>CME parameters </a:t>
            </a:r>
            <a:r>
              <a:rPr lang="en-US" sz="1900" dirty="0" smtClean="0"/>
              <a:t>(radial speed, half width, longitude, latitude, and time at 21.5 </a:t>
            </a:r>
            <a:r>
              <a:rPr lang="en-US" sz="1900" dirty="0" err="1" smtClean="0"/>
              <a:t>Rs</a:t>
            </a:r>
            <a:r>
              <a:rPr lang="en-US" sz="1900" dirty="0" smtClean="0"/>
              <a:t> (solar radii)).  </a:t>
            </a:r>
          </a:p>
          <a:p>
            <a:pPr algn="just"/>
            <a:r>
              <a:rPr lang="en-US" sz="1900" dirty="0" err="1" smtClean="0"/>
              <a:t>f</a:t>
            </a:r>
            <a:r>
              <a:rPr lang="en-US" sz="1900" dirty="0" smtClean="0"/>
              <a:t>) Compare your EUV source location obtained in (a) with the parameters obtained in (</a:t>
            </a:r>
            <a:r>
              <a:rPr lang="en-US" sz="1900" dirty="0" err="1" smtClean="0"/>
              <a:t>e</a:t>
            </a:r>
            <a:r>
              <a:rPr lang="en-US" sz="1900" dirty="0" smtClean="0"/>
              <a:t>).  Discuss why they might be different.</a:t>
            </a:r>
          </a:p>
          <a:p>
            <a:pPr algn="just"/>
            <a:r>
              <a:rPr lang="en-US" sz="1900" dirty="0" err="1" smtClean="0"/>
              <a:t>g</a:t>
            </a:r>
            <a:r>
              <a:rPr lang="en-US" sz="1900" dirty="0" smtClean="0"/>
              <a:t>)</a:t>
            </a:r>
            <a:r>
              <a:rPr lang="en-US" sz="1900" dirty="0" smtClean="0"/>
              <a:t> </a:t>
            </a:r>
            <a:r>
              <a:rPr lang="en-US" sz="1900" dirty="0" smtClean="0"/>
              <a:t>Export your measurements from SWPC_CAT</a:t>
            </a:r>
            <a:r>
              <a:rPr lang="en-US" sz="2000" dirty="0" smtClean="0"/>
              <a:t/>
            </a:r>
            <a:br>
              <a:rPr lang="en-US" sz="2000" dirty="0" smtClean="0"/>
            </a:br>
            <a:r>
              <a:rPr lang="en-US" sz="2000" dirty="0" smtClean="0"/>
              <a:t/>
            </a:r>
            <a:br>
              <a:rPr lang="en-US" sz="2000" dirty="0" smtClean="0"/>
            </a:br>
            <a:endParaRPr lang="en-US" sz="2000" dirty="0" smtClean="0"/>
          </a:p>
          <a:p>
            <a:endParaRPr lang="en-US" sz="2000" dirty="0" smtClean="0"/>
          </a:p>
          <a:p>
            <a:endParaRPr lang="en-US" sz="2000" dirty="0" smtClean="0"/>
          </a:p>
          <a:p>
            <a:endParaRPr lang="en-US" sz="2000" dirty="0" smtClean="0"/>
          </a:p>
        </p:txBody>
      </p:sp>
      <p:sp>
        <p:nvSpPr>
          <p:cNvPr id="7" name="TextBox 6"/>
          <p:cNvSpPr txBox="1"/>
          <p:nvPr/>
        </p:nvSpPr>
        <p:spPr>
          <a:xfrm>
            <a:off x="288005" y="1477632"/>
            <a:ext cx="3142182" cy="1477328"/>
          </a:xfrm>
          <a:prstGeom prst="rect">
            <a:avLst/>
          </a:prstGeom>
          <a:noFill/>
          <a:ln w="9525" cmpd="sng">
            <a:solidFill>
              <a:schemeClr val="tx1"/>
            </a:solidFill>
          </a:ln>
        </p:spPr>
        <p:txBody>
          <a:bodyPr wrap="square" rtlCol="0">
            <a:spAutoFit/>
          </a:bodyPr>
          <a:lstStyle/>
          <a:p>
            <a:r>
              <a:rPr lang="en-US" dirty="0" smtClean="0">
                <a:latin typeface="Andale Mono"/>
                <a:cs typeface="Andale Mono"/>
              </a:rPr>
              <a:t>HW</a:t>
            </a:r>
            <a:r>
              <a:rPr lang="en-US" dirty="0" smtClean="0">
                <a:latin typeface="Andale Mono"/>
                <a:cs typeface="Andale Mono"/>
              </a:rPr>
              <a:t>#3 </a:t>
            </a:r>
            <a:r>
              <a:rPr lang="en-US" dirty="0" err="1" smtClean="0">
                <a:latin typeface="Andale Mono"/>
                <a:cs typeface="Andale Mono"/>
              </a:rPr>
              <a:t>CMEs</a:t>
            </a:r>
            <a:r>
              <a:rPr lang="en-US" dirty="0" smtClean="0">
                <a:latin typeface="Andale Mono"/>
                <a:cs typeface="Andale Mono"/>
              </a:rPr>
              <a:t> starting at </a:t>
            </a:r>
          </a:p>
          <a:p>
            <a:pPr marL="514350" indent="-514350"/>
            <a:r>
              <a:rPr lang="en-US" dirty="0" smtClean="0">
                <a:latin typeface="Andale Mono"/>
                <a:cs typeface="Andale Mono"/>
              </a:rPr>
              <a:t>1</a:t>
            </a:r>
            <a:r>
              <a:rPr lang="en-US" dirty="0" smtClean="0">
                <a:latin typeface="Andale Mono"/>
                <a:cs typeface="Andale Mono"/>
              </a:rPr>
              <a:t>) 2014</a:t>
            </a:r>
            <a:r>
              <a:rPr lang="en-US" dirty="0" smtClean="0">
                <a:latin typeface="Andale Mono"/>
                <a:cs typeface="Andale Mono"/>
              </a:rPr>
              <a:t>-06-24T06:12Z </a:t>
            </a:r>
            <a:endParaRPr lang="en-US" dirty="0" smtClean="0">
              <a:latin typeface="Andale Mono"/>
              <a:cs typeface="Andale Mono"/>
            </a:endParaRPr>
          </a:p>
          <a:p>
            <a:pPr marL="514350" indent="-514350"/>
            <a:r>
              <a:rPr lang="en-US" dirty="0" smtClean="0">
                <a:latin typeface="Andale Mono"/>
                <a:cs typeface="Andale Mono"/>
              </a:rPr>
              <a:t>2) 2014</a:t>
            </a:r>
            <a:r>
              <a:rPr lang="en-US" dirty="0" smtClean="0">
                <a:latin typeface="Andale Mono"/>
                <a:cs typeface="Andale Mono"/>
              </a:rPr>
              <a:t>-07-01T12:</a:t>
            </a:r>
            <a:r>
              <a:rPr lang="en-US" dirty="0" smtClean="0">
                <a:latin typeface="Andale Mono"/>
                <a:cs typeface="Andale Mono"/>
              </a:rPr>
              <a:t>39Z</a:t>
            </a:r>
          </a:p>
          <a:p>
            <a:pPr marL="514350" indent="-514350"/>
            <a:r>
              <a:rPr lang="en-US" dirty="0" smtClean="0">
                <a:latin typeface="Andale Mono"/>
                <a:cs typeface="Andale Mono"/>
              </a:rPr>
              <a:t>3) </a:t>
            </a:r>
            <a:r>
              <a:rPr lang="en-US" dirty="0" smtClean="0">
                <a:latin typeface="Andale Mono"/>
                <a:cs typeface="Andale Mono"/>
              </a:rPr>
              <a:t>2013-04-11T07:</a:t>
            </a:r>
            <a:r>
              <a:rPr lang="en-US" dirty="0" smtClean="0">
                <a:latin typeface="Andale Mono"/>
                <a:cs typeface="Andale Mono"/>
              </a:rPr>
              <a:t>36Z</a:t>
            </a:r>
          </a:p>
          <a:p>
            <a:pPr marL="514350" indent="-514350"/>
            <a:r>
              <a:rPr lang="en-US" dirty="0" smtClean="0">
                <a:latin typeface="Andale Mono"/>
                <a:cs typeface="Andale Mono"/>
              </a:rPr>
              <a:t>4) 2015-03-15T02:00Z</a:t>
            </a:r>
          </a:p>
        </p:txBody>
      </p:sp>
      <p:sp>
        <p:nvSpPr>
          <p:cNvPr id="8" name="Content Placeholder 2"/>
          <p:cNvSpPr>
            <a:spLocks noGrp="1"/>
          </p:cNvSpPr>
          <p:nvPr>
            <p:ph idx="1"/>
          </p:nvPr>
        </p:nvSpPr>
        <p:spPr>
          <a:xfrm>
            <a:off x="3820967" y="1467260"/>
            <a:ext cx="5279613" cy="1477328"/>
          </a:xfrm>
          <a:ln w="3175" cmpd="sng">
            <a:solidFill>
              <a:schemeClr val="tx1"/>
            </a:solidFill>
          </a:ln>
        </p:spPr>
        <p:txBody>
          <a:bodyPr>
            <a:noAutofit/>
          </a:bodyPr>
          <a:lstStyle/>
          <a:p>
            <a:pPr>
              <a:buNone/>
            </a:pPr>
            <a:r>
              <a:rPr lang="en-US" sz="1200" i="1" dirty="0" smtClean="0"/>
              <a:t>Resources &amp; </a:t>
            </a:r>
            <a:r>
              <a:rPr lang="en-US" sz="1200" i="1" dirty="0" err="1" smtClean="0"/>
              <a:t>iSWA</a:t>
            </a:r>
            <a:r>
              <a:rPr lang="en-US" sz="1200" i="1" dirty="0" smtClean="0"/>
              <a:t> layouts</a:t>
            </a:r>
            <a:r>
              <a:rPr lang="en-US" sz="1200" i="1" dirty="0" smtClean="0"/>
              <a:t> </a:t>
            </a:r>
          </a:p>
          <a:p>
            <a:pPr>
              <a:buNone/>
            </a:pPr>
            <a:r>
              <a:rPr lang="en-US" sz="1200" i="1" dirty="0" smtClean="0"/>
              <a:t>* 40 Frame coronagraph and EUV movies </a:t>
            </a:r>
            <a:r>
              <a:rPr lang="en-US" sz="1200" i="1" dirty="0" smtClean="0">
                <a:hlinkClick r:id="rId3"/>
              </a:rPr>
              <a:t>http://go.nasa.gov/16bTvzK</a:t>
            </a:r>
            <a:endParaRPr lang="en-US" sz="1200" i="1" dirty="0" smtClean="0"/>
          </a:p>
          <a:p>
            <a:pPr>
              <a:buNone/>
            </a:pPr>
            <a:r>
              <a:rPr lang="en-US" sz="1200" i="1" dirty="0" smtClean="0"/>
              <a:t>* Where is STEREO? </a:t>
            </a:r>
            <a:r>
              <a:rPr lang="en-US" sz="1200" i="1" dirty="0" smtClean="0">
                <a:hlinkClick r:id="rId4"/>
              </a:rPr>
              <a:t>http://stereo-ssc.nascom.nasa.gov/cgi-bin/make_where_gif</a:t>
            </a:r>
            <a:endParaRPr lang="en-US" sz="1200" i="1" dirty="0" smtClean="0"/>
          </a:p>
          <a:p>
            <a:pPr>
              <a:buNone/>
            </a:pPr>
            <a:r>
              <a:rPr lang="en-US" sz="1200" dirty="0" smtClean="0"/>
              <a:t>* </a:t>
            </a:r>
            <a:r>
              <a:rPr lang="en-US" sz="1200" dirty="0" smtClean="0">
                <a:hlinkClick r:id="rId5"/>
              </a:rPr>
              <a:t>http://cdaw.gsfc.nasa.gov/movie/</a:t>
            </a:r>
            <a:endParaRPr lang="en-US" sz="1200" i="1" dirty="0" smtClean="0"/>
          </a:p>
          <a:p>
            <a:pPr>
              <a:buNone/>
            </a:pPr>
            <a:r>
              <a:rPr lang="en-US" sz="1200" i="1" dirty="0" smtClean="0"/>
              <a:t>* Solar Images with grid overlays </a:t>
            </a:r>
            <a:r>
              <a:rPr lang="en-US" sz="1200" i="1" dirty="0" smtClean="0">
                <a:hlinkClick r:id="rId6"/>
              </a:rPr>
              <a:t>http://www.solarmonitor.org/</a:t>
            </a:r>
            <a:endParaRPr lang="en-US" sz="1200" i="1"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p:nvPr/>
        </p:nvSpPr>
        <p:spPr>
          <a:xfrm>
            <a:off x="5729618" y="2613761"/>
            <a:ext cx="3142182" cy="1754327"/>
          </a:xfrm>
          <a:prstGeom prst="rect">
            <a:avLst/>
          </a:prstGeom>
          <a:noFill/>
          <a:ln w="9525" cmpd="sng">
            <a:solidFill>
              <a:schemeClr val="tx1"/>
            </a:solidFill>
          </a:ln>
        </p:spPr>
        <p:txBody>
          <a:bodyPr wrap="square" rtlCol="0">
            <a:spAutoFit/>
          </a:bodyPr>
          <a:lstStyle/>
          <a:p>
            <a:r>
              <a:rPr lang="en-US" dirty="0" smtClean="0">
                <a:latin typeface="Andale Mono"/>
                <a:cs typeface="Andale Mono"/>
              </a:rPr>
              <a:t>HW#1 </a:t>
            </a:r>
            <a:r>
              <a:rPr lang="en-US" dirty="0" err="1" smtClean="0">
                <a:latin typeface="Andale Mono"/>
                <a:cs typeface="Andale Mono"/>
              </a:rPr>
              <a:t>CMEs</a:t>
            </a:r>
            <a:r>
              <a:rPr lang="en-US" dirty="0" smtClean="0">
                <a:latin typeface="Andale Mono"/>
                <a:cs typeface="Andale Mono"/>
              </a:rPr>
              <a:t> starting at </a:t>
            </a:r>
          </a:p>
          <a:p>
            <a:pPr marL="514350" indent="-514350"/>
            <a:r>
              <a:rPr lang="en-US" dirty="0" smtClean="0">
                <a:latin typeface="Andale Mono"/>
                <a:cs typeface="Andale Mono"/>
              </a:rPr>
              <a:t>1) 2013-10-22T04:36Z</a:t>
            </a:r>
          </a:p>
          <a:p>
            <a:pPr marL="514350" indent="-514350"/>
            <a:r>
              <a:rPr lang="en-US" dirty="0" smtClean="0">
                <a:latin typeface="Andale Mono"/>
                <a:cs typeface="Andale Mono"/>
              </a:rPr>
              <a:t>2) 2013-11-07T00:00Z</a:t>
            </a:r>
          </a:p>
          <a:p>
            <a:pPr marL="514350" indent="-514350"/>
            <a:r>
              <a:rPr lang="en-US" dirty="0" smtClean="0">
                <a:latin typeface="Andale Mono"/>
                <a:cs typeface="Andale Mono"/>
              </a:rPr>
              <a:t>3) 2013-11-07T10:39Z</a:t>
            </a:r>
          </a:p>
          <a:p>
            <a:pPr marL="514350" indent="-514350"/>
            <a:r>
              <a:rPr lang="en-US" dirty="0" smtClean="0">
                <a:latin typeface="Andale Mono"/>
                <a:cs typeface="Andale Mono"/>
              </a:rPr>
              <a:t>4) 2012-07-17T14:25Z</a:t>
            </a:r>
          </a:p>
          <a:p>
            <a:pPr marL="514350" indent="-514350"/>
            <a:r>
              <a:rPr lang="en-US" dirty="0" smtClean="0">
                <a:latin typeface="Andale Mono"/>
                <a:cs typeface="Andale Mono"/>
              </a:rPr>
              <a:t>5) 2013-01-13T07:24Z </a:t>
            </a:r>
          </a:p>
        </p:txBody>
      </p:sp>
      <p:sp>
        <p:nvSpPr>
          <p:cNvPr id="8" name="TextBox 7"/>
          <p:cNvSpPr txBox="1"/>
          <p:nvPr/>
        </p:nvSpPr>
        <p:spPr>
          <a:xfrm>
            <a:off x="5712572" y="713964"/>
            <a:ext cx="3159228" cy="1477328"/>
          </a:xfrm>
          <a:prstGeom prst="rect">
            <a:avLst/>
          </a:prstGeom>
          <a:noFill/>
          <a:ln w="9525" cmpd="sng">
            <a:solidFill>
              <a:schemeClr val="tx1"/>
            </a:solidFill>
          </a:ln>
        </p:spPr>
        <p:txBody>
          <a:bodyPr wrap="square" rtlCol="0">
            <a:spAutoFit/>
          </a:bodyPr>
          <a:lstStyle/>
          <a:p>
            <a:r>
              <a:rPr lang="en-US" dirty="0" smtClean="0">
                <a:latin typeface="Andale Mono"/>
                <a:cs typeface="Andale Mono"/>
              </a:rPr>
              <a:t>HW#0 </a:t>
            </a:r>
            <a:r>
              <a:rPr lang="en-US" dirty="0" err="1" smtClean="0">
                <a:latin typeface="Andale Mono"/>
                <a:cs typeface="Andale Mono"/>
              </a:rPr>
              <a:t>CMEs</a:t>
            </a:r>
            <a:r>
              <a:rPr lang="en-US" dirty="0" smtClean="0">
                <a:latin typeface="Andale Mono"/>
                <a:cs typeface="Andale Mono"/>
              </a:rPr>
              <a:t> starting at </a:t>
            </a:r>
          </a:p>
          <a:p>
            <a:r>
              <a:rPr lang="en-US" dirty="0" smtClean="0">
                <a:latin typeface="Andale Mono"/>
                <a:cs typeface="Andale Mono"/>
              </a:rPr>
              <a:t>1) 2014-05-12T12:18Z</a:t>
            </a:r>
          </a:p>
          <a:p>
            <a:r>
              <a:rPr lang="en-US" dirty="0" smtClean="0">
                <a:latin typeface="Andale Mono"/>
                <a:cs typeface="Andale Mono"/>
              </a:rPr>
              <a:t>2) 2012-10-05T03:24Z</a:t>
            </a:r>
          </a:p>
          <a:p>
            <a:r>
              <a:rPr lang="en-US" dirty="0" smtClean="0">
                <a:latin typeface="Andale Mono"/>
                <a:cs typeface="Andale Mono"/>
              </a:rPr>
              <a:t>3) 2012-07-12T16:54Z</a:t>
            </a:r>
          </a:p>
          <a:p>
            <a:pPr marL="514350" indent="-514350"/>
            <a:r>
              <a:rPr lang="en-US" dirty="0" smtClean="0">
                <a:latin typeface="Andale Mono"/>
                <a:cs typeface="Andale Mono"/>
              </a:rPr>
              <a:t>4) 2013-02-26T14:06Z</a:t>
            </a:r>
          </a:p>
        </p:txBody>
      </p:sp>
      <p:sp>
        <p:nvSpPr>
          <p:cNvPr id="9" name="TextBox 8"/>
          <p:cNvSpPr txBox="1"/>
          <p:nvPr/>
        </p:nvSpPr>
        <p:spPr>
          <a:xfrm>
            <a:off x="-1" y="271599"/>
            <a:ext cx="5279614" cy="3108544"/>
          </a:xfrm>
          <a:prstGeom prst="rect">
            <a:avLst/>
          </a:prstGeom>
          <a:noFill/>
        </p:spPr>
        <p:txBody>
          <a:bodyPr wrap="square" rtlCol="0">
            <a:spAutoFit/>
          </a:bodyPr>
          <a:lstStyle/>
          <a:p>
            <a:r>
              <a:rPr lang="en-US" sz="1400" b="1" dirty="0" smtClean="0"/>
              <a:t>CME Assignment Instructions:</a:t>
            </a:r>
            <a:endParaRPr lang="en-US" sz="1400" b="1" dirty="0" smtClean="0">
              <a:solidFill>
                <a:srgbClr val="FF0000"/>
              </a:solidFill>
            </a:endParaRPr>
          </a:p>
          <a:p>
            <a:pPr algn="just"/>
            <a:r>
              <a:rPr lang="en-US" sz="1300" dirty="0" smtClean="0"/>
              <a:t>For the </a:t>
            </a:r>
            <a:r>
              <a:rPr lang="en-US" sz="1300" dirty="0" err="1" smtClean="0"/>
              <a:t>CMEs</a:t>
            </a:r>
            <a:r>
              <a:rPr lang="en-US" sz="1300" dirty="0" smtClean="0"/>
              <a:t> listed below, follow the CME analysis procedure described in the lesson and also submit answers to the following questions for each CME (fill out the forms):</a:t>
            </a:r>
          </a:p>
          <a:p>
            <a:pPr algn="just"/>
            <a:r>
              <a:rPr lang="en-US" sz="1300" dirty="0" smtClean="0"/>
              <a:t>a) What is the source location for this CME? (list the location e.g. N15E20, instrument/wavelength, and time of the observation).</a:t>
            </a:r>
          </a:p>
          <a:p>
            <a:pPr algn="just"/>
            <a:r>
              <a:rPr lang="en-US" sz="1300" dirty="0" err="1" smtClean="0"/>
              <a:t>b</a:t>
            </a:r>
            <a:r>
              <a:rPr lang="en-US" sz="1300" dirty="0" smtClean="0"/>
              <a:t>) Describe the EUV lower coronal signature for this CME (e.g. flare, post eruption arcade/loops, rising loops, dimming, filament eruption).</a:t>
            </a:r>
          </a:p>
          <a:p>
            <a:pPr algn="just"/>
            <a:r>
              <a:rPr lang="en-US" sz="1300" dirty="0" err="1" smtClean="0"/>
              <a:t>c</a:t>
            </a:r>
            <a:r>
              <a:rPr lang="en-US" sz="1300" dirty="0" smtClean="0"/>
              <a:t>) Is the CME a halo in any of the coronagraphs?  If so, is it moving away from or towards the observer?</a:t>
            </a:r>
          </a:p>
          <a:p>
            <a:pPr algn="just"/>
            <a:r>
              <a:rPr lang="en-US" sz="1300" dirty="0" err="1" smtClean="0"/>
              <a:t>d</a:t>
            </a:r>
            <a:r>
              <a:rPr lang="en-US" sz="1300" dirty="0" smtClean="0"/>
              <a:t>) Which coronagraph instrument first observed the CME at the start time? </a:t>
            </a:r>
          </a:p>
          <a:p>
            <a:pPr algn="just"/>
            <a:r>
              <a:rPr lang="en-US" sz="1300" dirty="0" err="1" smtClean="0"/>
              <a:t>e</a:t>
            </a:r>
            <a:r>
              <a:rPr lang="en-US" sz="1300" dirty="0" smtClean="0"/>
              <a:t>) What are your final </a:t>
            </a:r>
            <a:r>
              <a:rPr lang="en-US" sz="1300" dirty="0" smtClean="0">
                <a:solidFill>
                  <a:srgbClr val="264DC3"/>
                </a:solidFill>
              </a:rPr>
              <a:t>CME parameters </a:t>
            </a:r>
            <a:r>
              <a:rPr lang="en-US" sz="1300" dirty="0" smtClean="0"/>
              <a:t>(radial speed, half width, longitude, latitude, and time at 21.5 </a:t>
            </a:r>
            <a:r>
              <a:rPr lang="en-US" sz="1300" dirty="0" err="1" smtClean="0"/>
              <a:t>Rs</a:t>
            </a:r>
            <a:r>
              <a:rPr lang="en-US" sz="1300" dirty="0" smtClean="0"/>
              <a:t> (solar radii)).  </a:t>
            </a:r>
          </a:p>
          <a:p>
            <a:pPr algn="just"/>
            <a:r>
              <a:rPr lang="en-US" sz="1300" dirty="0" err="1" smtClean="0"/>
              <a:t>f</a:t>
            </a:r>
            <a:r>
              <a:rPr lang="en-US" sz="1300" dirty="0" smtClean="0"/>
              <a:t>) Submit your “Save URL” of your measurements.</a:t>
            </a:r>
          </a:p>
          <a:p>
            <a:pPr algn="just"/>
            <a:r>
              <a:rPr lang="en-US" sz="1300" i="1" dirty="0" smtClean="0"/>
              <a:t>Note: HW#2 has extra </a:t>
            </a:r>
            <a:r>
              <a:rPr lang="en-US" sz="1300" i="1" dirty="0" smtClean="0"/>
              <a:t>steps, HW#3 uses </a:t>
            </a:r>
            <a:r>
              <a:rPr lang="en-US" sz="1300" i="1" dirty="0" smtClean="0"/>
              <a:t>SWPC_CAT</a:t>
            </a:r>
            <a:endParaRPr lang="en-US" sz="1300" i="1" dirty="0" smtClean="0"/>
          </a:p>
        </p:txBody>
      </p:sp>
      <p:sp>
        <p:nvSpPr>
          <p:cNvPr id="10" name="TextBox 9"/>
          <p:cNvSpPr txBox="1"/>
          <p:nvPr/>
        </p:nvSpPr>
        <p:spPr>
          <a:xfrm>
            <a:off x="6849704" y="389192"/>
            <a:ext cx="1008146" cy="369332"/>
          </a:xfrm>
          <a:prstGeom prst="rect">
            <a:avLst/>
          </a:prstGeom>
          <a:noFill/>
        </p:spPr>
        <p:txBody>
          <a:bodyPr wrap="none" rtlCol="0">
            <a:spAutoFit/>
          </a:bodyPr>
          <a:lstStyle/>
          <a:p>
            <a:r>
              <a:rPr lang="en-US" b="1" i="1" dirty="0" smtClean="0">
                <a:solidFill>
                  <a:srgbClr val="800000"/>
                </a:solidFill>
              </a:rPr>
              <a:t>Due 6</a:t>
            </a:r>
            <a:r>
              <a:rPr lang="en-US" b="1" i="1" dirty="0" smtClean="0">
                <a:solidFill>
                  <a:srgbClr val="800000"/>
                </a:solidFill>
              </a:rPr>
              <a:t>/8</a:t>
            </a:r>
            <a:endParaRPr lang="en-US" b="1" i="1" dirty="0">
              <a:solidFill>
                <a:srgbClr val="800000"/>
              </a:solidFill>
            </a:endParaRPr>
          </a:p>
        </p:txBody>
      </p:sp>
      <p:sp>
        <p:nvSpPr>
          <p:cNvPr id="12" name="TextBox 11"/>
          <p:cNvSpPr txBox="1"/>
          <p:nvPr/>
        </p:nvSpPr>
        <p:spPr>
          <a:xfrm>
            <a:off x="6827422" y="2277849"/>
            <a:ext cx="1008146" cy="369332"/>
          </a:xfrm>
          <a:prstGeom prst="rect">
            <a:avLst/>
          </a:prstGeom>
          <a:noFill/>
        </p:spPr>
        <p:txBody>
          <a:bodyPr wrap="none" rtlCol="0">
            <a:spAutoFit/>
          </a:bodyPr>
          <a:lstStyle/>
          <a:p>
            <a:r>
              <a:rPr lang="en-US" b="1" i="1" dirty="0" smtClean="0">
                <a:solidFill>
                  <a:srgbClr val="800000"/>
                </a:solidFill>
              </a:rPr>
              <a:t>Due 6</a:t>
            </a:r>
            <a:r>
              <a:rPr lang="en-US" b="1" i="1" dirty="0" smtClean="0">
                <a:solidFill>
                  <a:srgbClr val="800000"/>
                </a:solidFill>
              </a:rPr>
              <a:t>/9</a:t>
            </a:r>
            <a:endParaRPr lang="en-US" b="1" i="1" dirty="0">
              <a:solidFill>
                <a:srgbClr val="800000"/>
              </a:solidFill>
            </a:endParaRPr>
          </a:p>
        </p:txBody>
      </p:sp>
      <p:sp>
        <p:nvSpPr>
          <p:cNvPr id="13" name="TextBox 12"/>
          <p:cNvSpPr txBox="1"/>
          <p:nvPr/>
        </p:nvSpPr>
        <p:spPr>
          <a:xfrm>
            <a:off x="6632440" y="4428697"/>
            <a:ext cx="1125140" cy="369332"/>
          </a:xfrm>
          <a:prstGeom prst="rect">
            <a:avLst/>
          </a:prstGeom>
          <a:noFill/>
        </p:spPr>
        <p:txBody>
          <a:bodyPr wrap="none" rtlCol="0">
            <a:spAutoFit/>
          </a:bodyPr>
          <a:lstStyle/>
          <a:p>
            <a:r>
              <a:rPr lang="en-US" b="1" i="1" dirty="0" smtClean="0">
                <a:solidFill>
                  <a:srgbClr val="800000"/>
                </a:solidFill>
              </a:rPr>
              <a:t>Due 6/</a:t>
            </a:r>
            <a:r>
              <a:rPr lang="en-US" b="1" i="1" dirty="0" smtClean="0">
                <a:solidFill>
                  <a:srgbClr val="800000"/>
                </a:solidFill>
              </a:rPr>
              <a:t>10</a:t>
            </a:r>
            <a:endParaRPr lang="en-US" b="1" i="1" dirty="0">
              <a:solidFill>
                <a:srgbClr val="800000"/>
              </a:solidFill>
            </a:endParaRPr>
          </a:p>
        </p:txBody>
      </p:sp>
      <p:sp>
        <p:nvSpPr>
          <p:cNvPr id="14" name="TextBox 13"/>
          <p:cNvSpPr txBox="1"/>
          <p:nvPr/>
        </p:nvSpPr>
        <p:spPr>
          <a:xfrm>
            <a:off x="0" y="0"/>
            <a:ext cx="3152025" cy="369332"/>
          </a:xfrm>
          <a:prstGeom prst="rect">
            <a:avLst/>
          </a:prstGeom>
          <a:noFill/>
        </p:spPr>
        <p:txBody>
          <a:bodyPr wrap="none" rtlCol="0">
            <a:spAutoFit/>
          </a:bodyPr>
          <a:lstStyle/>
          <a:p>
            <a:r>
              <a:rPr lang="en-US" b="1" dirty="0" smtClean="0">
                <a:solidFill>
                  <a:schemeClr val="tx2">
                    <a:lumMod val="60000"/>
                    <a:lumOff val="40000"/>
                  </a:schemeClr>
                </a:solidFill>
              </a:rPr>
              <a:t>Summary of CME Assignments</a:t>
            </a:r>
            <a:endParaRPr lang="en-US" b="1" dirty="0">
              <a:solidFill>
                <a:schemeClr val="tx2">
                  <a:lumMod val="60000"/>
                  <a:lumOff val="40000"/>
                </a:schemeClr>
              </a:solidFill>
            </a:endParaRPr>
          </a:p>
        </p:txBody>
      </p:sp>
      <p:sp>
        <p:nvSpPr>
          <p:cNvPr id="11" name="TextBox 10"/>
          <p:cNvSpPr txBox="1"/>
          <p:nvPr/>
        </p:nvSpPr>
        <p:spPr>
          <a:xfrm>
            <a:off x="5029272" y="6568482"/>
            <a:ext cx="4289042" cy="323165"/>
          </a:xfrm>
          <a:prstGeom prst="rect">
            <a:avLst/>
          </a:prstGeom>
          <a:noFill/>
        </p:spPr>
        <p:txBody>
          <a:bodyPr wrap="none" rtlCol="0">
            <a:spAutoFit/>
          </a:bodyPr>
          <a:lstStyle/>
          <a:p>
            <a:r>
              <a:rPr lang="en-US" sz="1500" i="1" dirty="0" smtClean="0">
                <a:solidFill>
                  <a:srgbClr val="800000"/>
                </a:solidFill>
              </a:rPr>
              <a:t>HW#</a:t>
            </a:r>
            <a:r>
              <a:rPr lang="en-US" sz="1500" i="1" dirty="0" smtClean="0">
                <a:solidFill>
                  <a:srgbClr val="800000"/>
                </a:solidFill>
              </a:rPr>
              <a:t>2 and #3 </a:t>
            </a:r>
            <a:r>
              <a:rPr lang="en-US" sz="1500" i="1" dirty="0" smtClean="0">
                <a:solidFill>
                  <a:srgbClr val="800000"/>
                </a:solidFill>
              </a:rPr>
              <a:t>is optional, except forecasting interns</a:t>
            </a:r>
            <a:endParaRPr lang="en-US" sz="1500" i="1" dirty="0">
              <a:solidFill>
                <a:srgbClr val="800000"/>
              </a:solidFill>
            </a:endParaRPr>
          </a:p>
        </p:txBody>
      </p:sp>
      <p:sp>
        <p:nvSpPr>
          <p:cNvPr id="15" name="Rectangle 14"/>
          <p:cNvSpPr/>
          <p:nvPr/>
        </p:nvSpPr>
        <p:spPr>
          <a:xfrm>
            <a:off x="63534" y="5506506"/>
            <a:ext cx="2177719" cy="1012168"/>
          </a:xfrm>
          <a:prstGeom prst="rect">
            <a:avLst/>
          </a:prstGeom>
          <a:solidFill>
            <a:schemeClr val="bg1"/>
          </a:solidFill>
          <a:ln>
            <a:solidFill>
              <a:srgbClr val="0000FF"/>
            </a:solidFill>
          </a:ln>
        </p:spPr>
        <p:txBody>
          <a:bodyPr wrap="none">
            <a:noAutofit/>
          </a:bodyPr>
          <a:lstStyle/>
          <a:p>
            <a:r>
              <a:rPr lang="en-US" sz="1200" dirty="0" smtClean="0">
                <a:latin typeface="Andale Mono"/>
                <a:cs typeface="Andale Mono"/>
              </a:rPr>
              <a:t>Assignment forms:</a:t>
            </a:r>
          </a:p>
          <a:p>
            <a:r>
              <a:rPr lang="en-US" sz="1200" dirty="0" smtClean="0">
                <a:latin typeface="Andale Mono"/>
                <a:cs typeface="Andale Mono"/>
                <a:hlinkClick r:id="rId3"/>
              </a:rPr>
              <a:t>http://bit.ly/</a:t>
            </a:r>
            <a:r>
              <a:rPr lang="en-US" sz="1200" dirty="0" smtClean="0">
                <a:latin typeface="Andale Mono"/>
                <a:cs typeface="Andale Mono"/>
                <a:hlinkClick r:id="rId3"/>
              </a:rPr>
              <a:t>2015cme0</a:t>
            </a:r>
            <a:endParaRPr lang="en-US" sz="1200" dirty="0" smtClean="0">
              <a:latin typeface="Andale Mono"/>
              <a:cs typeface="Andale Mono"/>
            </a:endParaRPr>
          </a:p>
          <a:p>
            <a:r>
              <a:rPr lang="en-US" sz="1200" dirty="0" smtClean="0">
                <a:latin typeface="Andale Mono"/>
                <a:cs typeface="Andale Mono"/>
                <a:hlinkClick r:id="rId4"/>
              </a:rPr>
              <a:t>http://bit.ly/</a:t>
            </a:r>
            <a:r>
              <a:rPr lang="en-US" sz="1200" dirty="0" smtClean="0">
                <a:latin typeface="Andale Mono"/>
                <a:cs typeface="Andale Mono"/>
                <a:hlinkClick r:id="rId4"/>
              </a:rPr>
              <a:t>2015cme1</a:t>
            </a:r>
            <a:endParaRPr lang="en-US" sz="1200" dirty="0" smtClean="0">
              <a:latin typeface="Andale Mono"/>
              <a:cs typeface="Andale Mono"/>
            </a:endParaRPr>
          </a:p>
          <a:p>
            <a:r>
              <a:rPr lang="en-US" sz="1200" dirty="0" smtClean="0">
                <a:latin typeface="Andale Mono"/>
                <a:cs typeface="Andale Mono"/>
                <a:hlinkClick r:id="rId5"/>
              </a:rPr>
              <a:t>http://bit.ly/</a:t>
            </a:r>
            <a:r>
              <a:rPr lang="en-US" sz="1200" dirty="0" smtClean="0">
                <a:latin typeface="Andale Mono"/>
                <a:cs typeface="Andale Mono"/>
                <a:hlinkClick r:id="rId5"/>
              </a:rPr>
              <a:t>2015cme2</a:t>
            </a:r>
            <a:endParaRPr lang="en-US" sz="1200" dirty="0" smtClean="0">
              <a:latin typeface="Andale Mono"/>
              <a:cs typeface="Andale Mono"/>
            </a:endParaRPr>
          </a:p>
          <a:p>
            <a:r>
              <a:rPr lang="en-US" sz="1200" dirty="0" smtClean="0">
                <a:latin typeface="Andale Mono"/>
                <a:cs typeface="Andale Mono"/>
                <a:hlinkClick r:id="rId6"/>
              </a:rPr>
              <a:t>http://bit.ly/</a:t>
            </a:r>
            <a:r>
              <a:rPr lang="en-US" sz="1200" dirty="0" smtClean="0">
                <a:latin typeface="Andale Mono"/>
                <a:cs typeface="Andale Mono"/>
                <a:hlinkClick r:id="rId6"/>
              </a:rPr>
              <a:t>2015cme3</a:t>
            </a:r>
            <a:endParaRPr lang="en-US" sz="1200" dirty="0" smtClean="0">
              <a:latin typeface="Andale Mono"/>
              <a:cs typeface="Andale Mono"/>
            </a:endParaRPr>
          </a:p>
          <a:p>
            <a:endParaRPr lang="en-US" sz="1200" dirty="0" smtClean="0">
              <a:latin typeface="Andale Mono"/>
              <a:cs typeface="Andale Mono"/>
            </a:endParaRPr>
          </a:p>
          <a:p>
            <a:endParaRPr lang="en-US" sz="1200" dirty="0" smtClean="0">
              <a:latin typeface="Andale Mono"/>
              <a:cs typeface="Andale Mono"/>
            </a:endParaRPr>
          </a:p>
        </p:txBody>
      </p:sp>
      <p:sp>
        <p:nvSpPr>
          <p:cNvPr id="16" name="Content Placeholder 2"/>
          <p:cNvSpPr>
            <a:spLocks noGrp="1"/>
          </p:cNvSpPr>
          <p:nvPr>
            <p:ph idx="1"/>
          </p:nvPr>
        </p:nvSpPr>
        <p:spPr>
          <a:xfrm>
            <a:off x="79177" y="3380143"/>
            <a:ext cx="5279613" cy="1477328"/>
          </a:xfrm>
          <a:ln w="3175" cmpd="sng">
            <a:solidFill>
              <a:schemeClr val="tx1"/>
            </a:solidFill>
          </a:ln>
        </p:spPr>
        <p:txBody>
          <a:bodyPr>
            <a:noAutofit/>
          </a:bodyPr>
          <a:lstStyle/>
          <a:p>
            <a:pPr>
              <a:buNone/>
            </a:pPr>
            <a:r>
              <a:rPr lang="en-US" sz="1200" i="1" dirty="0" smtClean="0"/>
              <a:t>Resources &amp; </a:t>
            </a:r>
            <a:r>
              <a:rPr lang="en-US" sz="1200" i="1" dirty="0" err="1" smtClean="0"/>
              <a:t>iSWA</a:t>
            </a:r>
            <a:r>
              <a:rPr lang="en-US" sz="1200" i="1" dirty="0" smtClean="0"/>
              <a:t> layouts </a:t>
            </a:r>
          </a:p>
          <a:p>
            <a:pPr>
              <a:buNone/>
            </a:pPr>
            <a:r>
              <a:rPr lang="en-US" sz="1200" i="1" dirty="0" smtClean="0"/>
              <a:t>* </a:t>
            </a:r>
            <a:r>
              <a:rPr lang="en-US" sz="1200" i="1" dirty="0" err="1" smtClean="0"/>
              <a:t>StereoCAT</a:t>
            </a:r>
            <a:r>
              <a:rPr lang="en-US" sz="1200" i="1" dirty="0" smtClean="0"/>
              <a:t>: </a:t>
            </a:r>
            <a:r>
              <a:rPr lang="en-US" sz="1200" i="1" dirty="0" smtClean="0">
                <a:hlinkClick r:id="rId7"/>
              </a:rPr>
              <a:t>http://ccmc.gsfc.nasa.gov/analysis/stereo/</a:t>
            </a:r>
            <a:endParaRPr lang="en-US" sz="1200" i="1" dirty="0" smtClean="0"/>
          </a:p>
          <a:p>
            <a:pPr>
              <a:buNone/>
            </a:pPr>
            <a:r>
              <a:rPr lang="en-US" sz="1200" i="1" dirty="0" smtClean="0"/>
              <a:t>* 40 Frame coronagraph and EUV movies </a:t>
            </a:r>
            <a:r>
              <a:rPr lang="en-US" sz="1200" i="1" dirty="0" smtClean="0">
                <a:hlinkClick r:id="rId8"/>
              </a:rPr>
              <a:t>http://go.nasa.gov/16bTvzK</a:t>
            </a:r>
            <a:endParaRPr lang="en-US" sz="1200" i="1" dirty="0" smtClean="0"/>
          </a:p>
          <a:p>
            <a:pPr>
              <a:buNone/>
            </a:pPr>
            <a:r>
              <a:rPr lang="en-US" sz="1200" i="1" dirty="0" smtClean="0"/>
              <a:t>* Where is STEREO? </a:t>
            </a:r>
            <a:r>
              <a:rPr lang="en-US" sz="1200" i="1" dirty="0" smtClean="0">
                <a:hlinkClick r:id="rId9"/>
              </a:rPr>
              <a:t>http://stereo-ssc.nascom.nasa.gov/cgi-bin/make_where_gif</a:t>
            </a:r>
            <a:endParaRPr lang="en-US" sz="1200" i="1" dirty="0" smtClean="0"/>
          </a:p>
          <a:p>
            <a:pPr>
              <a:buNone/>
            </a:pPr>
            <a:r>
              <a:rPr lang="en-US" sz="1200" dirty="0" smtClean="0"/>
              <a:t>* </a:t>
            </a:r>
            <a:r>
              <a:rPr lang="en-US" sz="1200" dirty="0" smtClean="0">
                <a:hlinkClick r:id="rId10"/>
              </a:rPr>
              <a:t>http://cdaw.gsfc.nasa.gov/movie/</a:t>
            </a:r>
            <a:endParaRPr lang="en-US" sz="1200" i="1" dirty="0" smtClean="0"/>
          </a:p>
          <a:p>
            <a:pPr>
              <a:buNone/>
            </a:pPr>
            <a:r>
              <a:rPr lang="en-US" sz="1200" i="1" dirty="0" smtClean="0"/>
              <a:t>* Solar Images with grid overlays </a:t>
            </a:r>
            <a:r>
              <a:rPr lang="en-US" sz="1200" i="1" dirty="0" smtClean="0">
                <a:hlinkClick r:id="rId11"/>
              </a:rPr>
              <a:t>http://www.solarmonitor.org/</a:t>
            </a:r>
            <a:endParaRPr lang="en-US" sz="1200" i="1"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a:p>
        </p:txBody>
      </p:sp>
      <p:sp>
        <p:nvSpPr>
          <p:cNvPr id="17" name="TextBox 16"/>
          <p:cNvSpPr txBox="1"/>
          <p:nvPr/>
        </p:nvSpPr>
        <p:spPr>
          <a:xfrm>
            <a:off x="2346272" y="5153414"/>
            <a:ext cx="3142182" cy="1477328"/>
          </a:xfrm>
          <a:prstGeom prst="rect">
            <a:avLst/>
          </a:prstGeom>
          <a:noFill/>
          <a:ln w="9525" cmpd="sng">
            <a:solidFill>
              <a:schemeClr val="tx1"/>
            </a:solidFill>
          </a:ln>
        </p:spPr>
        <p:txBody>
          <a:bodyPr wrap="square" rtlCol="0">
            <a:spAutoFit/>
          </a:bodyPr>
          <a:lstStyle/>
          <a:p>
            <a:r>
              <a:rPr lang="en-US" dirty="0" smtClean="0">
                <a:latin typeface="Andale Mono"/>
                <a:cs typeface="Andale Mono"/>
              </a:rPr>
              <a:t>HW</a:t>
            </a:r>
            <a:r>
              <a:rPr lang="en-US" dirty="0" smtClean="0">
                <a:latin typeface="Andale Mono"/>
                <a:cs typeface="Andale Mono"/>
              </a:rPr>
              <a:t>#3 </a:t>
            </a:r>
            <a:r>
              <a:rPr lang="en-US" dirty="0" err="1" smtClean="0">
                <a:latin typeface="Andale Mono"/>
                <a:cs typeface="Andale Mono"/>
              </a:rPr>
              <a:t>CMEs</a:t>
            </a:r>
            <a:r>
              <a:rPr lang="en-US" dirty="0" smtClean="0">
                <a:latin typeface="Andale Mono"/>
                <a:cs typeface="Andale Mono"/>
              </a:rPr>
              <a:t> starting at </a:t>
            </a:r>
          </a:p>
          <a:p>
            <a:pPr marL="514350" indent="-514350"/>
            <a:r>
              <a:rPr lang="en-US" dirty="0" smtClean="0">
                <a:latin typeface="Andale Mono"/>
                <a:cs typeface="Andale Mono"/>
              </a:rPr>
              <a:t>1</a:t>
            </a:r>
            <a:r>
              <a:rPr lang="en-US" dirty="0" smtClean="0">
                <a:latin typeface="Andale Mono"/>
                <a:cs typeface="Andale Mono"/>
              </a:rPr>
              <a:t>) 2014</a:t>
            </a:r>
            <a:r>
              <a:rPr lang="en-US" dirty="0" smtClean="0">
                <a:latin typeface="Andale Mono"/>
                <a:cs typeface="Andale Mono"/>
              </a:rPr>
              <a:t>-06-24T06:12Z </a:t>
            </a:r>
            <a:endParaRPr lang="en-US" dirty="0" smtClean="0">
              <a:latin typeface="Andale Mono"/>
              <a:cs typeface="Andale Mono"/>
            </a:endParaRPr>
          </a:p>
          <a:p>
            <a:pPr marL="514350" indent="-514350"/>
            <a:r>
              <a:rPr lang="en-US" dirty="0" smtClean="0">
                <a:latin typeface="Andale Mono"/>
                <a:cs typeface="Andale Mono"/>
              </a:rPr>
              <a:t>2) 2014</a:t>
            </a:r>
            <a:r>
              <a:rPr lang="en-US" dirty="0" smtClean="0">
                <a:latin typeface="Andale Mono"/>
                <a:cs typeface="Andale Mono"/>
              </a:rPr>
              <a:t>-07-01T12:</a:t>
            </a:r>
            <a:r>
              <a:rPr lang="en-US" dirty="0" smtClean="0">
                <a:latin typeface="Andale Mono"/>
                <a:cs typeface="Andale Mono"/>
              </a:rPr>
              <a:t>39Z</a:t>
            </a:r>
          </a:p>
          <a:p>
            <a:pPr marL="514350" indent="-514350"/>
            <a:r>
              <a:rPr lang="en-US" dirty="0" smtClean="0">
                <a:latin typeface="Andale Mono"/>
                <a:cs typeface="Andale Mono"/>
              </a:rPr>
              <a:t>3) </a:t>
            </a:r>
            <a:r>
              <a:rPr lang="en-US" dirty="0" smtClean="0">
                <a:latin typeface="Andale Mono"/>
                <a:cs typeface="Andale Mono"/>
              </a:rPr>
              <a:t>2013-04-11T07:</a:t>
            </a:r>
            <a:r>
              <a:rPr lang="en-US" dirty="0" smtClean="0">
                <a:latin typeface="Andale Mono"/>
                <a:cs typeface="Andale Mono"/>
              </a:rPr>
              <a:t>36Z</a:t>
            </a:r>
          </a:p>
          <a:p>
            <a:pPr marL="514350" indent="-514350"/>
            <a:r>
              <a:rPr lang="en-US" dirty="0" smtClean="0">
                <a:latin typeface="Andale Mono"/>
                <a:cs typeface="Andale Mono"/>
              </a:rPr>
              <a:t>4) 2015-03-15T02:00Z</a:t>
            </a:r>
          </a:p>
        </p:txBody>
      </p:sp>
      <p:sp>
        <p:nvSpPr>
          <p:cNvPr id="18" name="TextBox 17"/>
          <p:cNvSpPr txBox="1"/>
          <p:nvPr/>
        </p:nvSpPr>
        <p:spPr>
          <a:xfrm>
            <a:off x="3251633" y="4821438"/>
            <a:ext cx="1125140" cy="369332"/>
          </a:xfrm>
          <a:prstGeom prst="rect">
            <a:avLst/>
          </a:prstGeom>
          <a:noFill/>
        </p:spPr>
        <p:txBody>
          <a:bodyPr wrap="none" rtlCol="0">
            <a:spAutoFit/>
          </a:bodyPr>
          <a:lstStyle/>
          <a:p>
            <a:r>
              <a:rPr lang="en-US" b="1" i="1" dirty="0" smtClean="0">
                <a:solidFill>
                  <a:srgbClr val="800000"/>
                </a:solidFill>
              </a:rPr>
              <a:t>Due 6/</a:t>
            </a:r>
            <a:r>
              <a:rPr lang="en-US" b="1" i="1" dirty="0" smtClean="0">
                <a:solidFill>
                  <a:srgbClr val="800000"/>
                </a:solidFill>
              </a:rPr>
              <a:t>12</a:t>
            </a:r>
            <a:endParaRPr lang="en-US" b="1" i="1" dirty="0">
              <a:solidFill>
                <a:srgbClr val="800000"/>
              </a:solidFill>
            </a:endParaRPr>
          </a:p>
        </p:txBody>
      </p:sp>
      <p:sp>
        <p:nvSpPr>
          <p:cNvPr id="19" name="TextBox 18"/>
          <p:cNvSpPr txBox="1"/>
          <p:nvPr/>
        </p:nvSpPr>
        <p:spPr>
          <a:xfrm>
            <a:off x="5712572" y="4771630"/>
            <a:ext cx="3142182" cy="1477328"/>
          </a:xfrm>
          <a:prstGeom prst="rect">
            <a:avLst/>
          </a:prstGeom>
          <a:noFill/>
          <a:ln w="9525" cmpd="sng">
            <a:solidFill>
              <a:schemeClr val="tx1"/>
            </a:solidFill>
          </a:ln>
        </p:spPr>
        <p:txBody>
          <a:bodyPr wrap="square" rtlCol="0">
            <a:spAutoFit/>
          </a:bodyPr>
          <a:lstStyle/>
          <a:p>
            <a:r>
              <a:rPr lang="en-US" dirty="0" smtClean="0">
                <a:latin typeface="Andale Mono"/>
                <a:cs typeface="Andale Mono"/>
              </a:rPr>
              <a:t>HW#2 </a:t>
            </a:r>
            <a:r>
              <a:rPr lang="en-US" dirty="0" err="1" smtClean="0">
                <a:latin typeface="Andale Mono"/>
                <a:cs typeface="Andale Mono"/>
              </a:rPr>
              <a:t>CMEs</a:t>
            </a:r>
            <a:r>
              <a:rPr lang="en-US" dirty="0" smtClean="0">
                <a:latin typeface="Andale Mono"/>
                <a:cs typeface="Andale Mono"/>
              </a:rPr>
              <a:t> starting at </a:t>
            </a:r>
            <a:endParaRPr lang="en-US" dirty="0" smtClean="0">
              <a:latin typeface="Andale Mono"/>
              <a:cs typeface="Andale Mono"/>
            </a:endParaRPr>
          </a:p>
          <a:p>
            <a:pPr marL="342900" indent="-342900"/>
            <a:r>
              <a:rPr lang="en-US" dirty="0" smtClean="0">
                <a:latin typeface="Andale Mono"/>
                <a:cs typeface="Andale Mono"/>
              </a:rPr>
              <a:t>1) 2013</a:t>
            </a:r>
            <a:r>
              <a:rPr lang="en-US" dirty="0" smtClean="0">
                <a:latin typeface="Andale Mono"/>
                <a:cs typeface="Andale Mono"/>
              </a:rPr>
              <a:t>-03-15T06:</a:t>
            </a:r>
            <a:r>
              <a:rPr lang="en-US" dirty="0" smtClean="0">
                <a:latin typeface="Andale Mono"/>
                <a:cs typeface="Andale Mono"/>
              </a:rPr>
              <a:t>54Z</a:t>
            </a:r>
          </a:p>
          <a:p>
            <a:pPr marL="342900" indent="-342900"/>
            <a:r>
              <a:rPr lang="en-US" dirty="0" smtClean="0">
                <a:latin typeface="Andale Mono"/>
                <a:cs typeface="Andale Mono"/>
              </a:rPr>
              <a:t>2) 2012</a:t>
            </a:r>
            <a:r>
              <a:rPr lang="en-US" dirty="0" smtClean="0">
                <a:latin typeface="Andale Mono"/>
                <a:cs typeface="Andale Mono"/>
              </a:rPr>
              <a:t>-09-28T00:12Z</a:t>
            </a:r>
            <a:r>
              <a:rPr lang="en-US" dirty="0" smtClean="0">
                <a:latin typeface="Andale Mono"/>
                <a:cs typeface="Andale Mono"/>
              </a:rPr>
              <a:t> </a:t>
            </a:r>
            <a:r>
              <a:rPr lang="en-US" dirty="0" smtClean="0">
                <a:latin typeface="Andale Mono"/>
                <a:cs typeface="Andale Mono"/>
              </a:rPr>
              <a:t> </a:t>
            </a:r>
          </a:p>
          <a:p>
            <a:pPr marL="514350" indent="-514350"/>
            <a:r>
              <a:rPr lang="en-US" dirty="0" smtClean="0">
                <a:latin typeface="Andale Mono"/>
                <a:cs typeface="Andale Mono"/>
              </a:rPr>
              <a:t>3) 2012-09-28T10:54Z</a:t>
            </a:r>
          </a:p>
          <a:p>
            <a:pPr marL="514350" indent="-514350"/>
            <a:r>
              <a:rPr lang="en-US" dirty="0" smtClean="0">
                <a:latin typeface="Andale Mono"/>
                <a:cs typeface="Andale Mono"/>
              </a:rPr>
              <a:t>4) </a:t>
            </a:r>
            <a:r>
              <a:rPr lang="en-US" dirty="0" smtClean="0">
                <a:latin typeface="Andale Mono"/>
                <a:cs typeface="Andale Mono"/>
              </a:rPr>
              <a:t>2013-01-21T08:48Z</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27957" y="206256"/>
            <a:ext cx="8691594" cy="5386090"/>
          </a:xfrm>
          <a:prstGeom prst="rect">
            <a:avLst/>
          </a:prstGeom>
          <a:noFill/>
        </p:spPr>
        <p:txBody>
          <a:bodyPr wrap="square" rtlCol="0">
            <a:spAutoFit/>
          </a:bodyPr>
          <a:lstStyle/>
          <a:p>
            <a:r>
              <a:rPr lang="en-US" sz="2400" b="1" dirty="0" err="1" smtClean="0"/>
              <a:t>StereoCAT</a:t>
            </a:r>
            <a:r>
              <a:rPr lang="en-US" sz="2400" b="1" dirty="0" smtClean="0"/>
              <a:t> tips</a:t>
            </a:r>
            <a:br>
              <a:rPr lang="en-US" sz="2400" b="1" dirty="0" smtClean="0"/>
            </a:br>
            <a:r>
              <a:rPr lang="en-US" sz="2000" dirty="0" smtClean="0"/>
              <a:t>* Preferred browser is chrome.</a:t>
            </a:r>
            <a:br>
              <a:rPr lang="en-US" sz="2000" dirty="0" smtClean="0"/>
            </a:br>
            <a:r>
              <a:rPr lang="en-US" sz="2000" dirty="0" smtClean="0"/>
              <a:t>* See the </a:t>
            </a:r>
            <a:r>
              <a:rPr lang="en-US" sz="2000" dirty="0" smtClean="0">
                <a:hlinkClick r:id="rId3"/>
              </a:rPr>
              <a:t>StereoCAT manual</a:t>
            </a:r>
            <a:r>
              <a:rPr lang="en-US" sz="2000" dirty="0" smtClean="0"/>
              <a:t>: explains the GUI and more options.</a:t>
            </a:r>
            <a:br>
              <a:rPr lang="en-US" sz="2000" dirty="0" smtClean="0"/>
            </a:br>
            <a:r>
              <a:rPr lang="en-US" sz="2000" dirty="0" smtClean="0"/>
              <a:t>* Handy keyboard shortcuts are listed at the end of the manual</a:t>
            </a:r>
            <a:br>
              <a:rPr lang="en-US" sz="2000" dirty="0" smtClean="0"/>
            </a:br>
            <a:r>
              <a:rPr lang="en-US" sz="2000" dirty="0" smtClean="0"/>
              <a:t>* If your measurement is not centered on the LASCO image (because LASCO rolls a few times a year), click on “Options”, then “Enable Sun Point Handles”, then “Okay”.   Now you can center the measurement correctly. </a:t>
            </a:r>
            <a:br>
              <a:rPr lang="en-US" sz="2000" dirty="0" smtClean="0"/>
            </a:br>
            <a:r>
              <a:rPr lang="en-US" sz="2000" dirty="0" smtClean="0"/>
              <a:t>* To see where the CME projection is relative to 21.5Rs in LASCO, click on “Options”, then “Enable Boundary Rings”, then “Okay”. </a:t>
            </a:r>
            <a:br>
              <a:rPr lang="en-US" sz="2000" dirty="0" smtClean="0"/>
            </a:br>
            <a:r>
              <a:rPr lang="en-US" sz="2000" dirty="0" smtClean="0"/>
              <a:t>* If images are not loading in </a:t>
            </a:r>
            <a:r>
              <a:rPr lang="en-US" sz="2000" dirty="0" err="1" smtClean="0"/>
              <a:t>StereoCAT</a:t>
            </a:r>
            <a:r>
              <a:rPr lang="en-US" sz="2000" dirty="0" smtClean="0"/>
              <a:t>, try changing the server. Click on “Options”, in the server box it says “</a:t>
            </a:r>
            <a:r>
              <a:rPr lang="en-US" sz="2000" dirty="0" err="1" smtClean="0"/>
              <a:t>iswa.ccmc.gsfc.nasa.gov</a:t>
            </a:r>
            <a:r>
              <a:rPr lang="en-US" sz="2000" dirty="0" smtClean="0"/>
              <a:t>”.  You can try changing this to “</a:t>
            </a:r>
            <a:r>
              <a:rPr lang="en-US" sz="2000" dirty="0" err="1" smtClean="0"/>
              <a:t>iswa.gsfc.nasa.gov</a:t>
            </a:r>
            <a:r>
              <a:rPr lang="en-US" sz="2000" dirty="0" smtClean="0"/>
              <a:t>”, “iswa3.gsfc.nasa.gov”, “</a:t>
            </a:r>
            <a:r>
              <a:rPr lang="en-US" sz="2000" dirty="0" err="1" smtClean="0"/>
              <a:t>iswax.ccmc.gsfc.nasa.gov</a:t>
            </a:r>
            <a:r>
              <a:rPr lang="en-US" sz="2000" dirty="0" smtClean="0"/>
              <a:t>”. Click okay, then search again for the date/times.</a:t>
            </a:r>
          </a:p>
          <a:p>
            <a:pPr algn="just"/>
            <a:r>
              <a:rPr lang="en-US" sz="2000" dirty="0" smtClean="0"/>
              <a:t>* Remember to click “save series” when you are done with your </a:t>
            </a:r>
            <a:r>
              <a:rPr lang="en-US" sz="2000" dirty="0" err="1" smtClean="0"/>
              <a:t>frameseries</a:t>
            </a:r>
            <a:r>
              <a:rPr lang="en-US" sz="2000" dirty="0" smtClean="0"/>
              <a:t> measurements, clicking away from this screen will lose them.</a:t>
            </a:r>
          </a:p>
          <a:p>
            <a:pPr algn="just"/>
            <a:endParaRPr lang="en-US" sz="2000" dirty="0" smtClean="0"/>
          </a:p>
          <a:p>
            <a:endParaRPr lang="en-US" sz="20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077399" y="274637"/>
            <a:ext cx="3559159" cy="2797485"/>
          </a:xfrm>
        </p:spPr>
        <p:txBody>
          <a:bodyPr/>
          <a:lstStyle/>
          <a:p>
            <a:r>
              <a:rPr lang="en-US" b="1" dirty="0" smtClean="0">
                <a:solidFill>
                  <a:srgbClr val="264DC3"/>
                </a:solidFill>
              </a:rPr>
              <a:t>Coronal Mass Ejections</a:t>
            </a:r>
            <a:endParaRPr lang="en-US" b="1" dirty="0">
              <a:solidFill>
                <a:srgbClr val="264DC3"/>
              </a:solidFill>
            </a:endParaRPr>
          </a:p>
        </p:txBody>
      </p:sp>
      <p:sp>
        <p:nvSpPr>
          <p:cNvPr id="3" name="Content Placeholder 2"/>
          <p:cNvSpPr>
            <a:spLocks noGrp="1"/>
          </p:cNvSpPr>
          <p:nvPr>
            <p:ph idx="1"/>
          </p:nvPr>
        </p:nvSpPr>
        <p:spPr>
          <a:xfrm>
            <a:off x="457200" y="3202390"/>
            <a:ext cx="8229600" cy="3655610"/>
          </a:xfrm>
        </p:spPr>
        <p:txBody>
          <a:bodyPr>
            <a:normAutofit/>
          </a:bodyPr>
          <a:lstStyle/>
          <a:p>
            <a:r>
              <a:rPr lang="en-US" sz="2800" dirty="0" smtClean="0"/>
              <a:t>Removal of magnetic field and mass from the solar corona – clouds of magnetized plasma</a:t>
            </a:r>
          </a:p>
          <a:p>
            <a:r>
              <a:rPr lang="en-US" sz="2800" dirty="0" smtClean="0"/>
              <a:t>10</a:t>
            </a:r>
            <a:r>
              <a:rPr lang="en-US" sz="2800" baseline="30000" dirty="0" smtClean="0"/>
              <a:t>12</a:t>
            </a:r>
            <a:r>
              <a:rPr lang="en-US" sz="2800" dirty="0" smtClean="0"/>
              <a:t> – 10</a:t>
            </a:r>
            <a:r>
              <a:rPr lang="en-US" sz="2800" baseline="30000" dirty="0" smtClean="0"/>
              <a:t>13</a:t>
            </a:r>
            <a:r>
              <a:rPr lang="en-US" sz="2800" dirty="0" smtClean="0"/>
              <a:t> kg mass</a:t>
            </a:r>
          </a:p>
          <a:p>
            <a:r>
              <a:rPr lang="en-US" sz="2800" dirty="0" err="1" smtClean="0"/>
              <a:t>CMEs</a:t>
            </a:r>
            <a:r>
              <a:rPr lang="en-US" sz="2800" dirty="0" smtClean="0"/>
              <a:t> originate from closed magnetic field regions, such as active regions, filament regions.</a:t>
            </a:r>
          </a:p>
          <a:p>
            <a:r>
              <a:rPr lang="en-US" sz="2800" dirty="0" smtClean="0"/>
              <a:t>Appear as bright loops moving away from sun in </a:t>
            </a:r>
            <a:r>
              <a:rPr lang="en-US" sz="2800" b="1" dirty="0" smtClean="0">
                <a:solidFill>
                  <a:srgbClr val="264DC3"/>
                </a:solidFill>
              </a:rPr>
              <a:t>coronagraphs</a:t>
            </a:r>
            <a:endParaRPr lang="en-US" sz="2800" dirty="0" smtClean="0"/>
          </a:p>
        </p:txBody>
      </p:sp>
      <p:pic>
        <p:nvPicPr>
          <p:cNvPr id="4" name="Picture 3" descr="c2.jpeg"/>
          <p:cNvPicPr>
            <a:picLocks noChangeAspect="1"/>
          </p:cNvPicPr>
          <p:nvPr/>
        </p:nvPicPr>
        <p:blipFill>
          <a:blip r:embed="rId3"/>
          <a:stretch>
            <a:fillRect/>
          </a:stretch>
        </p:blipFill>
        <p:spPr>
          <a:xfrm>
            <a:off x="0" y="-167510"/>
            <a:ext cx="3369900" cy="33699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550385"/>
          </a:xfrm>
        </p:spPr>
        <p:txBody>
          <a:bodyPr>
            <a:noAutofit/>
          </a:bodyPr>
          <a:lstStyle/>
          <a:p>
            <a:pPr algn="l"/>
            <a:r>
              <a:rPr lang="en-US" sz="3600" i="1" dirty="0" smtClean="0"/>
              <a:t>Slide link summary</a:t>
            </a:r>
            <a:endParaRPr lang="en-US" sz="3600" i="1" dirty="0"/>
          </a:p>
        </p:txBody>
      </p:sp>
      <p:sp>
        <p:nvSpPr>
          <p:cNvPr id="3" name="Content Placeholder 2"/>
          <p:cNvSpPr>
            <a:spLocks noGrp="1"/>
          </p:cNvSpPr>
          <p:nvPr>
            <p:ph idx="1"/>
          </p:nvPr>
        </p:nvSpPr>
        <p:spPr>
          <a:xfrm>
            <a:off x="217100" y="550385"/>
            <a:ext cx="8926900" cy="6307615"/>
          </a:xfrm>
        </p:spPr>
        <p:txBody>
          <a:bodyPr>
            <a:noAutofit/>
          </a:bodyPr>
          <a:lstStyle/>
          <a:p>
            <a:pPr>
              <a:buNone/>
            </a:pPr>
            <a:r>
              <a:rPr lang="en-US" sz="1200" dirty="0" smtClean="0">
                <a:cs typeface="Times New Roman"/>
              </a:rPr>
              <a:t>SW REDI website</a:t>
            </a:r>
          </a:p>
          <a:p>
            <a:pPr>
              <a:buNone/>
            </a:pPr>
            <a:r>
              <a:rPr lang="en-US" sz="1200" dirty="0" smtClean="0">
                <a:cs typeface="Times New Roman"/>
                <a:hlinkClick r:id="rId3"/>
              </a:rPr>
              <a:t>http://ccmc.gsfc.nasa.gov/support/SWREDI/swredi.php</a:t>
            </a:r>
            <a:endParaRPr lang="en-US" sz="1200" dirty="0" smtClean="0">
              <a:cs typeface="Times New Roman"/>
            </a:endParaRPr>
          </a:p>
          <a:p>
            <a:pPr>
              <a:buNone/>
            </a:pPr>
            <a:r>
              <a:rPr lang="en-US" sz="1200" dirty="0" err="1" smtClean="0">
                <a:cs typeface="Times New Roman"/>
              </a:rPr>
              <a:t>iSWA</a:t>
            </a:r>
            <a:r>
              <a:rPr lang="en-US" sz="1200" dirty="0" smtClean="0">
                <a:cs typeface="Times New Roman"/>
              </a:rPr>
              <a:t> </a:t>
            </a:r>
            <a:r>
              <a:rPr lang="en-US" sz="1200" dirty="0" smtClean="0">
                <a:cs typeface="Times New Roman"/>
                <a:hlinkClick r:id="rId4"/>
              </a:rPr>
              <a:t>http://iswa.gsfc.nasa.gov</a:t>
            </a:r>
            <a:endParaRPr lang="en-US" sz="1200" dirty="0" smtClean="0">
              <a:cs typeface="Times New Roman"/>
            </a:endParaRPr>
          </a:p>
          <a:p>
            <a:pPr>
              <a:buNone/>
            </a:pPr>
            <a:r>
              <a:rPr lang="en-US" sz="1200" dirty="0" err="1" smtClean="0">
                <a:cs typeface="Times New Roman"/>
              </a:rPr>
              <a:t>iSWA</a:t>
            </a:r>
            <a:r>
              <a:rPr lang="en-US" sz="1200" dirty="0" smtClean="0">
                <a:cs typeface="Times New Roman"/>
              </a:rPr>
              <a:t> Cygnet Glossary  </a:t>
            </a:r>
            <a:r>
              <a:rPr lang="en-US" sz="1200" dirty="0" smtClean="0">
                <a:cs typeface="Times New Roman"/>
                <a:hlinkClick r:id="rId5"/>
              </a:rPr>
              <a:t>http://iswa3.ccmc.gsfc.nasa.gov/wiki/index.php/Full_iSWA_Cygnet_List</a:t>
            </a:r>
            <a:endParaRPr lang="en-US" sz="1200" dirty="0" smtClean="0">
              <a:cs typeface="Times New Roman"/>
            </a:endParaRPr>
          </a:p>
          <a:p>
            <a:pPr>
              <a:buNone/>
            </a:pPr>
            <a:r>
              <a:rPr lang="en-US" sz="1200" dirty="0" err="1" smtClean="0">
                <a:cs typeface="Times New Roman"/>
              </a:rPr>
              <a:t>iSWA</a:t>
            </a:r>
            <a:r>
              <a:rPr lang="en-US" sz="1200" dirty="0" smtClean="0">
                <a:cs typeface="Times New Roman"/>
              </a:rPr>
              <a:t> Space Weather Glossary </a:t>
            </a:r>
            <a:r>
              <a:rPr lang="en-US" sz="1200" dirty="0" smtClean="0">
                <a:cs typeface="Times New Roman"/>
                <a:hlinkClick r:id="rId6"/>
              </a:rPr>
              <a:t>http://iswa3.ccmc.gsfc.nasa.gov/wiki/index.php/Glossary</a:t>
            </a:r>
            <a:endParaRPr lang="en-US" sz="1200" dirty="0" smtClean="0">
              <a:cs typeface="Times New Roman"/>
            </a:endParaRPr>
          </a:p>
          <a:p>
            <a:pPr>
              <a:buNone/>
            </a:pPr>
            <a:r>
              <a:rPr lang="en-US" sz="1200" dirty="0" smtClean="0">
                <a:cs typeface="Times New Roman"/>
              </a:rPr>
              <a:t>Example CME movie</a:t>
            </a:r>
          </a:p>
          <a:p>
            <a:pPr>
              <a:buNone/>
            </a:pPr>
            <a:r>
              <a:rPr lang="en-US" sz="1200" dirty="0" smtClean="0">
                <a:cs typeface="Times New Roman"/>
                <a:hlinkClick r:id="rId7"/>
              </a:rPr>
              <a:t>http://cdaw.gsfc.nasa.gov/movie/make_javamovie.php?img1=stb_cor2&amp;img2=sta_cor2&amp;stime=20120712_1500&amp;etime=20120712_2000</a:t>
            </a:r>
            <a:endParaRPr lang="en-US" sz="1200" dirty="0" smtClean="0">
              <a:cs typeface="Times New Roman"/>
            </a:endParaRPr>
          </a:p>
          <a:p>
            <a:pPr>
              <a:buNone/>
            </a:pPr>
            <a:r>
              <a:rPr lang="en-US" sz="1200" dirty="0" smtClean="0">
                <a:cs typeface="Times New Roman"/>
                <a:hlinkClick r:id="rId8"/>
              </a:rPr>
              <a:t>http://helioviewer.org/?movieId=zZv95</a:t>
            </a:r>
            <a:r>
              <a:rPr lang="en-US" sz="1200" dirty="0" smtClean="0">
                <a:cs typeface="Times New Roman"/>
              </a:rPr>
              <a:t> </a:t>
            </a:r>
            <a:r>
              <a:rPr lang="en-US" sz="1200" dirty="0" smtClean="0">
                <a:cs typeface="Times New Roman"/>
                <a:hlinkClick r:id="rId9"/>
              </a:rPr>
              <a:t>http://helioviewer.org/?movieId=tZv95</a:t>
            </a:r>
            <a:r>
              <a:rPr lang="en-US" sz="1200" dirty="0" smtClean="0">
                <a:cs typeface="Times New Roman"/>
              </a:rPr>
              <a:t>   </a:t>
            </a:r>
          </a:p>
          <a:p>
            <a:pPr>
              <a:buNone/>
            </a:pPr>
            <a:r>
              <a:rPr lang="en-US" sz="1200" dirty="0" err="1" smtClean="0">
                <a:cs typeface="Times New Roman"/>
              </a:rPr>
              <a:t>Helioviewer</a:t>
            </a:r>
            <a:r>
              <a:rPr lang="en-US" sz="1200" dirty="0" smtClean="0">
                <a:cs typeface="Times New Roman"/>
              </a:rPr>
              <a:t> solar visualization tool </a:t>
            </a:r>
            <a:r>
              <a:rPr lang="en-US" sz="1200" dirty="0" smtClean="0">
                <a:cs typeface="Times New Roman"/>
                <a:hlinkClick r:id="rId10"/>
              </a:rPr>
              <a:t>http://www.helioviewer.org/</a:t>
            </a:r>
            <a:endParaRPr lang="en-US" sz="1200" dirty="0" smtClean="0">
              <a:cs typeface="Times New Roman"/>
            </a:endParaRPr>
          </a:p>
          <a:p>
            <a:pPr>
              <a:buNone/>
            </a:pPr>
            <a:r>
              <a:rPr lang="en-US" sz="1200" dirty="0" smtClean="0">
                <a:cs typeface="Times New Roman"/>
              </a:rPr>
              <a:t>SOHO LASCO CME Catalog  </a:t>
            </a:r>
            <a:r>
              <a:rPr lang="en-US" sz="1200" dirty="0" smtClean="0">
                <a:cs typeface="Times New Roman"/>
                <a:hlinkClick r:id="rId11"/>
              </a:rPr>
              <a:t>http://cdaw.gsfc.nasa.gov/CME_list/</a:t>
            </a:r>
            <a:endParaRPr lang="en-US" sz="1200" dirty="0" smtClean="0">
              <a:cs typeface="Times New Roman"/>
            </a:endParaRPr>
          </a:p>
          <a:p>
            <a:pPr>
              <a:buNone/>
            </a:pPr>
            <a:r>
              <a:rPr lang="en-US" sz="1200" dirty="0" smtClean="0">
                <a:cs typeface="Times New Roman"/>
              </a:rPr>
              <a:t>SWRC SCORE CME scale </a:t>
            </a:r>
            <a:r>
              <a:rPr lang="en-US" sz="1200" dirty="0" smtClean="0">
                <a:cs typeface="Times New Roman"/>
                <a:hlinkClick r:id="rId12"/>
              </a:rPr>
              <a:t>http://swrc.gsfc.nasa.gov/main/score</a:t>
            </a:r>
            <a:endParaRPr lang="en-US" sz="1200" dirty="0" smtClean="0">
              <a:cs typeface="Times New Roman"/>
            </a:endParaRPr>
          </a:p>
          <a:p>
            <a:pPr>
              <a:buNone/>
            </a:pPr>
            <a:r>
              <a:rPr lang="en-US" sz="1200" dirty="0" smtClean="0">
                <a:cs typeface="Times New Roman"/>
              </a:rPr>
              <a:t>STEREO orbit movie </a:t>
            </a:r>
            <a:r>
              <a:rPr lang="en-US" sz="1200" dirty="0" smtClean="0">
                <a:cs typeface="Times New Roman"/>
                <a:hlinkClick r:id="rId13"/>
              </a:rPr>
              <a:t>https://www.youtube.com/watch?v=VzhMvEkK0gA</a:t>
            </a:r>
            <a:endParaRPr lang="en-US" sz="1200" dirty="0" smtClean="0">
              <a:cs typeface="Times New Roman"/>
            </a:endParaRPr>
          </a:p>
          <a:p>
            <a:pPr>
              <a:buNone/>
            </a:pPr>
            <a:r>
              <a:rPr lang="en-US" sz="1200" dirty="0" smtClean="0">
                <a:cs typeface="Times New Roman"/>
              </a:rPr>
              <a:t>Sun Primer: Why NASA Scientists Observe the Sun in Different Wavelengths</a:t>
            </a:r>
          </a:p>
          <a:p>
            <a:pPr>
              <a:buNone/>
            </a:pPr>
            <a:r>
              <a:rPr lang="en-US" sz="1200" dirty="0" smtClean="0">
                <a:cs typeface="Times New Roman"/>
                <a:hlinkClick r:id="rId14"/>
              </a:rPr>
              <a:t>http://www.nasa.gov/mission_pages/sunearth/news/light-wavelengths.html</a:t>
            </a:r>
            <a:r>
              <a:rPr lang="en-US" sz="1200" dirty="0" smtClean="0">
                <a:cs typeface="Times New Roman"/>
              </a:rPr>
              <a:t/>
            </a:r>
            <a:br>
              <a:rPr lang="en-US" sz="1200" dirty="0" smtClean="0">
                <a:cs typeface="Times New Roman"/>
              </a:rPr>
            </a:br>
            <a:endParaRPr lang="en-US" sz="1200" dirty="0" smtClean="0">
              <a:cs typeface="Times New Roman"/>
            </a:endParaRPr>
          </a:p>
          <a:p>
            <a:pPr>
              <a:buNone/>
            </a:pPr>
            <a:r>
              <a:rPr lang="en-US" sz="1200" i="1" dirty="0" smtClean="0">
                <a:cs typeface="Times New Roman"/>
              </a:rPr>
              <a:t>EUV lower coronal signatures of </a:t>
            </a:r>
            <a:r>
              <a:rPr lang="en-US" sz="1200" i="1" dirty="0" err="1" smtClean="0">
                <a:cs typeface="Times New Roman"/>
              </a:rPr>
              <a:t>CMEs</a:t>
            </a:r>
            <a:r>
              <a:rPr lang="en-US" sz="1200" i="1" dirty="0" smtClean="0">
                <a:cs typeface="Times New Roman"/>
              </a:rPr>
              <a:t> movies</a:t>
            </a:r>
          </a:p>
          <a:p>
            <a:pPr>
              <a:buNone/>
            </a:pPr>
            <a:r>
              <a:rPr lang="en-US" sz="1200" dirty="0" smtClean="0">
                <a:cs typeface="Times New Roman"/>
              </a:rPr>
              <a:t>post eruption arcade</a:t>
            </a:r>
            <a:r>
              <a:rPr lang="en-US" sz="1200" dirty="0" smtClean="0">
                <a:cs typeface="Times New Roman"/>
                <a:hlinkClick r:id="rId15"/>
              </a:rPr>
              <a:t>http://cdaw.gsfc.nasa.gov/movie/make_javamovie.php?img1=sta_e195&amp;img2=sta_cor2&amp;stime=20130526_1500&amp;etime=20130527_0000</a:t>
            </a:r>
            <a:endParaRPr lang="en-US" sz="1200" dirty="0" smtClean="0">
              <a:cs typeface="Times New Roman"/>
            </a:endParaRPr>
          </a:p>
          <a:p>
            <a:pPr>
              <a:buNone/>
            </a:pPr>
            <a:r>
              <a:rPr lang="en-US" sz="1200" dirty="0" smtClean="0">
                <a:cs typeface="Times New Roman"/>
              </a:rPr>
              <a:t>prominence eruptions   </a:t>
            </a:r>
            <a:r>
              <a:rPr lang="en-US" sz="1200" dirty="0" smtClean="0">
                <a:cs typeface="Times New Roman"/>
                <a:hlinkClick r:id="rId16"/>
              </a:rPr>
              <a:t>http://go.nasa.gov/19Dni3v</a:t>
            </a:r>
            <a:endParaRPr lang="en-US" sz="1200" dirty="0" smtClean="0">
              <a:cs typeface="Times New Roman"/>
            </a:endParaRPr>
          </a:p>
          <a:p>
            <a:pPr>
              <a:buNone/>
            </a:pPr>
            <a:r>
              <a:rPr lang="en-US" sz="1200" dirty="0" smtClean="0">
                <a:cs typeface="Times New Roman"/>
                <a:hlinkClick r:id="rId17"/>
              </a:rPr>
              <a:t>http://cdaw.gsfc.nasa.gov/movie/make_javamovie.php?img1=lasc2rdf&amp;img2=sdo_a304&amp;stime=20130430_2200&amp;etime=20130501_0800</a:t>
            </a:r>
            <a:endParaRPr lang="en-US" sz="1200" dirty="0" smtClean="0">
              <a:cs typeface="Times New Roman"/>
            </a:endParaRPr>
          </a:p>
          <a:p>
            <a:pPr>
              <a:buNone/>
            </a:pPr>
            <a:r>
              <a:rPr lang="en-US" sz="1200" dirty="0" smtClean="0">
                <a:cs typeface="Times New Roman"/>
              </a:rPr>
              <a:t>filament eruptions      </a:t>
            </a:r>
            <a:r>
              <a:rPr lang="en-US" sz="1200" dirty="0" smtClean="0">
                <a:cs typeface="Times New Roman"/>
                <a:hlinkClick r:id="rId18"/>
              </a:rPr>
              <a:t>http://go.nasa.gov/12qcWDO</a:t>
            </a:r>
            <a:endParaRPr lang="en-US" sz="1200" dirty="0" smtClean="0">
              <a:cs typeface="Times New Roman"/>
            </a:endParaRPr>
          </a:p>
          <a:p>
            <a:pPr>
              <a:buNone/>
            </a:pPr>
            <a:r>
              <a:rPr lang="en-US" sz="1200" dirty="0" smtClean="0">
                <a:cs typeface="Times New Roman"/>
                <a:hlinkClick r:id="rId19"/>
              </a:rPr>
              <a:t>http://www.lmsal.com/hek/gallery/podimages/2013/06/01/pod_malanushenko_anna_2013-06-01T02:24:03.851/anny_AIA-304_20130531T113203-20130531T185203_120s_made_20130601T022253_720p.mpg</a:t>
            </a:r>
            <a:endParaRPr lang="en-US" sz="1200" dirty="0" smtClean="0">
              <a:cs typeface="Times New Roman"/>
            </a:endParaRPr>
          </a:p>
          <a:p>
            <a:pPr>
              <a:buNone/>
            </a:pPr>
            <a:r>
              <a:rPr lang="en-US" sz="1200" dirty="0" smtClean="0">
                <a:cs typeface="Times New Roman"/>
              </a:rPr>
              <a:t>coronal dimmings</a:t>
            </a:r>
            <a:r>
              <a:rPr lang="en-US" sz="1200" dirty="0" smtClean="0">
                <a:cs typeface="Times New Roman"/>
                <a:hlinkClick r:id="rId20"/>
              </a:rPr>
              <a:t>http://www.lmsal.com/hek/gallery/podimages/2013/06/01/pod_malanushenko_anna_2013-06-01T00:52:07.870/anny_AIA-211_20130531T094003-20130531T145203_120s_made_20130601T005102_720p.mpg</a:t>
            </a:r>
            <a:endParaRPr lang="en-US" sz="1200" dirty="0" smtClean="0">
              <a:cs typeface="Times New Roman"/>
            </a:endParaRPr>
          </a:p>
          <a:p>
            <a:pPr>
              <a:buNone/>
            </a:pPr>
            <a:r>
              <a:rPr lang="en-US" sz="1200" dirty="0" smtClean="0">
                <a:cs typeface="Times New Roman"/>
                <a:hlinkClick r:id="rId21"/>
              </a:rPr>
              <a:t>http://cdaw.gsfc.nasa.gov/movie/make_javamovie.php?img1=stb_cor2&amp;img2=stb_e195&amp;stime=20120527_0300&amp;etime=20120527_1600</a:t>
            </a:r>
            <a:endParaRPr lang="en-US" sz="1200" dirty="0" smtClean="0">
              <a:cs typeface="Times New Roman"/>
            </a:endParaRPr>
          </a:p>
          <a:p>
            <a:pPr>
              <a:buNone/>
            </a:pPr>
            <a:endParaRPr lang="en-US" sz="1200" dirty="0" smtClean="0">
              <a:cs typeface="Times New Roman"/>
            </a:endParaRPr>
          </a:p>
          <a:p>
            <a:pPr>
              <a:buNone/>
            </a:pPr>
            <a:endParaRPr lang="en-US" sz="1200" dirty="0" smtClean="0">
              <a:cs typeface="Times New Roman"/>
            </a:endParaRPr>
          </a:p>
          <a:p>
            <a:pPr>
              <a:buNone/>
            </a:pPr>
            <a:endParaRPr lang="en-US" sz="1200" dirty="0" smtClean="0">
              <a:cs typeface="Times New Roman"/>
            </a:endParaRPr>
          </a:p>
        </p:txBody>
      </p:sp>
      <p:sp>
        <p:nvSpPr>
          <p:cNvPr id="4" name="Content Placeholder 2"/>
          <p:cNvSpPr txBox="1">
            <a:spLocks/>
          </p:cNvSpPr>
          <p:nvPr/>
        </p:nvSpPr>
        <p:spPr>
          <a:xfrm>
            <a:off x="3962083" y="0"/>
            <a:ext cx="5181917" cy="1234820"/>
          </a:xfrm>
          <a:prstGeom prst="rect">
            <a:avLst/>
          </a:prstGeom>
          <a:ln w="3175" cmpd="sng">
            <a:solidFill>
              <a:schemeClr val="tx1"/>
            </a:solidFill>
          </a:ln>
        </p:spPr>
        <p:txBody>
          <a:bodyPr vert="horz" lIns="91440" tIns="45720" rIns="91440" bIns="45720" rtlCol="0">
            <a:normAutofit fontScale="92500" lnSpcReduction="100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Resources &amp; </a:t>
            </a:r>
            <a:r>
              <a:rPr kumimoji="0" lang="en-US" sz="1200" b="0" u="none" strike="noStrike" kern="1200" cap="none" spc="0" normalizeH="0" baseline="0" noProof="0" dirty="0" err="1" smtClean="0">
                <a:ln>
                  <a:noFill/>
                </a:ln>
                <a:solidFill>
                  <a:schemeClr val="tx1"/>
                </a:solidFill>
                <a:effectLst/>
                <a:uLnTx/>
                <a:uFillTx/>
                <a:latin typeface="+mn-lt"/>
                <a:ea typeface="+mn-ea"/>
                <a:cs typeface="+mn-cs"/>
              </a:rPr>
              <a:t>iSWA</a:t>
            </a:r>
            <a:r>
              <a:rPr kumimoji="0" lang="en-US" sz="1200" b="0" u="none" strike="noStrike" kern="1200" cap="none" spc="0" normalizeH="0" baseline="0" noProof="0" dirty="0" smtClean="0">
                <a:ln>
                  <a:noFill/>
                </a:ln>
                <a:solidFill>
                  <a:schemeClr val="tx1"/>
                </a:solidFill>
                <a:effectLst/>
                <a:uLnTx/>
                <a:uFillTx/>
                <a:latin typeface="+mn-lt"/>
                <a:ea typeface="+mn-ea"/>
                <a:cs typeface="+mn-cs"/>
              </a:rPr>
              <a:t> layouts</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 CME analysis tool: </a:t>
            </a:r>
            <a:r>
              <a:rPr kumimoji="0" lang="en-US" sz="1200" b="0" u="none" strike="noStrike" kern="1200" cap="none" spc="0" normalizeH="0" baseline="0" noProof="0" dirty="0" smtClean="0">
                <a:ln>
                  <a:noFill/>
                </a:ln>
                <a:solidFill>
                  <a:schemeClr val="tx1"/>
                </a:solidFill>
                <a:effectLst/>
                <a:uLnTx/>
                <a:uFillTx/>
                <a:latin typeface="+mn-lt"/>
                <a:ea typeface="+mn-ea"/>
                <a:cs typeface="+mn-cs"/>
                <a:hlinkClick r:id="rId22"/>
              </a:rPr>
              <a:t>http://ccmc.gsfc.nasa.gov/analysis/stereo/</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 40 Frame coronagraph and EUV movies </a:t>
            </a:r>
            <a:r>
              <a:rPr kumimoji="0" lang="en-US" sz="1200" b="0" u="none" strike="noStrike" kern="1200" cap="none" spc="0" normalizeH="0" baseline="0" noProof="0" dirty="0" smtClean="0">
                <a:ln>
                  <a:noFill/>
                </a:ln>
                <a:solidFill>
                  <a:schemeClr val="tx1"/>
                </a:solidFill>
                <a:effectLst/>
                <a:uLnTx/>
                <a:uFillTx/>
                <a:latin typeface="+mn-lt"/>
                <a:ea typeface="+mn-ea"/>
                <a:cs typeface="+mn-cs"/>
                <a:hlinkClick r:id="rId23"/>
              </a:rPr>
              <a:t>http://go.nasa.gov/16bTvzK</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 Where is STEREO? </a:t>
            </a:r>
            <a:r>
              <a:rPr kumimoji="0" lang="en-US" sz="1200" b="0" u="none" strike="noStrike" kern="1200" cap="none" spc="0" normalizeH="0" baseline="0" noProof="0" dirty="0" smtClean="0">
                <a:ln>
                  <a:noFill/>
                </a:ln>
                <a:solidFill>
                  <a:schemeClr val="tx1"/>
                </a:solidFill>
                <a:effectLst/>
                <a:uLnTx/>
                <a:uFillTx/>
                <a:latin typeface="+mn-lt"/>
                <a:ea typeface="+mn-ea"/>
                <a:cs typeface="+mn-cs"/>
                <a:hlinkClick r:id="rId24"/>
              </a:rPr>
              <a:t>http://stereo-ssc.nascom.nasa.gov/cgi-bin/make_where_gif</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indent="-342900">
              <a:spcBef>
                <a:spcPct val="20000"/>
              </a:spcBef>
              <a:defRPr/>
            </a:pPr>
            <a:r>
              <a:rPr lang="en-US" sz="1200" dirty="0" smtClean="0"/>
              <a:t>* </a:t>
            </a:r>
            <a:r>
              <a:rPr lang="en-US" sz="1200" dirty="0" smtClean="0">
                <a:hlinkClick r:id="rId25"/>
              </a:rPr>
              <a:t>http://cdaw.gsfc.nasa.gov/movie/</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 Solar Images with grid overlays </a:t>
            </a:r>
            <a:r>
              <a:rPr kumimoji="0" lang="en-US" sz="1200" b="0" u="none" strike="noStrike" kern="1200" cap="none" spc="0" normalizeH="0" baseline="0" noProof="0" dirty="0" smtClean="0">
                <a:ln>
                  <a:noFill/>
                </a:ln>
                <a:solidFill>
                  <a:schemeClr val="tx1"/>
                </a:solidFill>
                <a:effectLst/>
                <a:uLnTx/>
                <a:uFillTx/>
                <a:latin typeface="+mn-lt"/>
                <a:ea typeface="+mn-ea"/>
                <a:cs typeface="+mn-cs"/>
                <a:hlinkClick r:id="rId26"/>
              </a:rPr>
              <a:t>http://www.solarmonitor.org/</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a:xfrm>
            <a:off x="0" y="1"/>
            <a:ext cx="9143999" cy="6089968"/>
          </a:xfrm>
        </p:spPr>
        <p:txBody>
          <a:bodyPr anchor="t">
            <a:normAutofit/>
          </a:bodyPr>
          <a:lstStyle/>
          <a:p>
            <a:pPr algn="l"/>
            <a:r>
              <a:rPr lang="en-US" sz="2600" b="1" dirty="0" smtClean="0">
                <a:solidFill>
                  <a:srgbClr val="264DC3"/>
                </a:solidFill>
              </a:rPr>
              <a:t>Coronagraphs </a:t>
            </a:r>
            <a:r>
              <a:rPr lang="en-US" sz="2600" dirty="0" smtClean="0"/>
              <a:t>block out the direct light of the Sun in order to view the faint corona.</a:t>
            </a:r>
            <a:br>
              <a:rPr lang="en-US" sz="2600" dirty="0" smtClean="0"/>
            </a:br>
            <a:r>
              <a:rPr lang="en-US" sz="2600" dirty="0" smtClean="0"/>
              <a:t/>
            </a:r>
            <a:br>
              <a:rPr lang="en-US" sz="2600" dirty="0" smtClean="0"/>
            </a:br>
            <a:endParaRPr lang="en-US" sz="2600" b="1" dirty="0">
              <a:solidFill>
                <a:srgbClr val="264DC3"/>
              </a:solidFill>
            </a:endParaRPr>
          </a:p>
        </p:txBody>
      </p:sp>
      <p:pic>
        <p:nvPicPr>
          <p:cNvPr id="5" name="Picture 4" descr="latestC2.jpg"/>
          <p:cNvPicPr>
            <a:picLocks noChangeAspect="1"/>
          </p:cNvPicPr>
          <p:nvPr/>
        </p:nvPicPr>
        <p:blipFill>
          <a:blip r:embed="rId3"/>
          <a:stretch>
            <a:fillRect/>
          </a:stretch>
        </p:blipFill>
        <p:spPr>
          <a:xfrm>
            <a:off x="1123044" y="2430099"/>
            <a:ext cx="3478453" cy="3478454"/>
          </a:xfrm>
          <a:prstGeom prst="rect">
            <a:avLst/>
          </a:prstGeom>
        </p:spPr>
      </p:pic>
      <p:pic>
        <p:nvPicPr>
          <p:cNvPr id="6" name="Picture 5" descr="latestC3.jpg"/>
          <p:cNvPicPr>
            <a:picLocks noChangeAspect="1"/>
          </p:cNvPicPr>
          <p:nvPr/>
        </p:nvPicPr>
        <p:blipFill>
          <a:blip r:embed="rId4"/>
          <a:stretch>
            <a:fillRect/>
          </a:stretch>
        </p:blipFill>
        <p:spPr>
          <a:xfrm>
            <a:off x="4672638" y="2430099"/>
            <a:ext cx="3478453" cy="3478454"/>
          </a:xfrm>
          <a:prstGeom prst="rect">
            <a:avLst/>
          </a:prstGeom>
        </p:spPr>
      </p:pic>
      <p:sp>
        <p:nvSpPr>
          <p:cNvPr id="9" name="TextBox 8"/>
          <p:cNvSpPr txBox="1"/>
          <p:nvPr/>
        </p:nvSpPr>
        <p:spPr>
          <a:xfrm>
            <a:off x="133692" y="6488668"/>
            <a:ext cx="2210273" cy="369332"/>
          </a:xfrm>
          <a:prstGeom prst="rect">
            <a:avLst/>
          </a:prstGeom>
          <a:noFill/>
        </p:spPr>
        <p:txBody>
          <a:bodyPr wrap="square" rtlCol="0">
            <a:spAutoFit/>
          </a:bodyPr>
          <a:lstStyle/>
          <a:p>
            <a:r>
              <a:rPr lang="en-US" dirty="0" smtClean="0"/>
              <a:t>Example </a:t>
            </a:r>
            <a:r>
              <a:rPr lang="en-US" dirty="0" smtClean="0">
                <a:hlinkClick r:id="rId5"/>
              </a:rPr>
              <a:t>movies</a:t>
            </a:r>
            <a:endParaRPr lang="en-US" dirty="0"/>
          </a:p>
        </p:txBody>
      </p:sp>
      <p:sp>
        <p:nvSpPr>
          <p:cNvPr id="7" name="TextBox 6"/>
          <p:cNvSpPr txBox="1"/>
          <p:nvPr/>
        </p:nvSpPr>
        <p:spPr>
          <a:xfrm>
            <a:off x="0" y="5936024"/>
            <a:ext cx="9144000" cy="492443"/>
          </a:xfrm>
          <a:prstGeom prst="rect">
            <a:avLst/>
          </a:prstGeom>
          <a:noFill/>
        </p:spPr>
        <p:txBody>
          <a:bodyPr wrap="square" rtlCol="0">
            <a:spAutoFit/>
          </a:bodyPr>
          <a:lstStyle/>
          <a:p>
            <a:r>
              <a:rPr lang="en-US" sz="2600" dirty="0" smtClean="0"/>
              <a:t>The </a:t>
            </a:r>
            <a:r>
              <a:rPr lang="en-US" sz="2600" b="1" dirty="0" smtClean="0">
                <a:solidFill>
                  <a:srgbClr val="264DC3"/>
                </a:solidFill>
              </a:rPr>
              <a:t>plane of sky </a:t>
            </a:r>
            <a:r>
              <a:rPr lang="en-US" sz="2600" dirty="0" smtClean="0"/>
              <a:t>is the instrument image plane seen here </a:t>
            </a:r>
            <a:endParaRPr lang="en-US" sz="2600" dirty="0"/>
          </a:p>
        </p:txBody>
      </p:sp>
      <p:sp>
        <p:nvSpPr>
          <p:cNvPr id="10" name="TextBox 9"/>
          <p:cNvSpPr txBox="1"/>
          <p:nvPr/>
        </p:nvSpPr>
        <p:spPr>
          <a:xfrm>
            <a:off x="42971" y="967566"/>
            <a:ext cx="9101028" cy="1692771"/>
          </a:xfrm>
          <a:prstGeom prst="rect">
            <a:avLst/>
          </a:prstGeom>
          <a:noFill/>
        </p:spPr>
        <p:txBody>
          <a:bodyPr wrap="square" rtlCol="0">
            <a:spAutoFit/>
          </a:bodyPr>
          <a:lstStyle/>
          <a:p>
            <a:r>
              <a:rPr lang="en-US" sz="2600" dirty="0" smtClean="0"/>
              <a:t>They are white light images, line of sight integrated scattered light from the Sun from the coronal electrons (</a:t>
            </a:r>
            <a:r>
              <a:rPr lang="en-US" sz="2600" b="1" dirty="0" smtClean="0">
                <a:solidFill>
                  <a:srgbClr val="264DC3"/>
                </a:solidFill>
                <a:latin typeface="+mj-lt"/>
                <a:ea typeface="+mj-ea"/>
                <a:cs typeface="+mj-cs"/>
              </a:rPr>
              <a:t>Thomson scattering</a:t>
            </a:r>
            <a:r>
              <a:rPr lang="en-US" sz="2600" dirty="0" smtClean="0"/>
              <a:t>).  You are seeing the CME projected onto the </a:t>
            </a:r>
            <a:r>
              <a:rPr lang="en-US" sz="2600" b="1" dirty="0" smtClean="0">
                <a:solidFill>
                  <a:srgbClr val="264DC3"/>
                </a:solidFill>
              </a:rPr>
              <a:t>plane of the sky</a:t>
            </a:r>
            <a:r>
              <a:rPr lang="en-US" sz="2600" dirty="0" smtClean="0"/>
              <a:t/>
            </a:r>
            <a:br>
              <a:rPr lang="en-US" sz="2600" dirty="0" smtClean="0"/>
            </a:br>
            <a:endParaRPr lang="en-US" sz="2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extBox 9"/>
          <p:cNvSpPr txBox="1"/>
          <p:nvPr/>
        </p:nvSpPr>
        <p:spPr>
          <a:xfrm>
            <a:off x="-1" y="-1"/>
            <a:ext cx="9144001" cy="1569660"/>
          </a:xfrm>
          <a:prstGeom prst="rect">
            <a:avLst/>
          </a:prstGeom>
          <a:noFill/>
        </p:spPr>
        <p:txBody>
          <a:bodyPr wrap="square" rtlCol="0">
            <a:spAutoFit/>
          </a:bodyPr>
          <a:lstStyle/>
          <a:p>
            <a:r>
              <a:rPr lang="en-US" sz="2400" b="1" dirty="0" smtClean="0">
                <a:solidFill>
                  <a:srgbClr val="264DC3"/>
                </a:solidFill>
              </a:rPr>
              <a:t>Halo</a:t>
            </a:r>
            <a:r>
              <a:rPr lang="en-US" sz="2400" dirty="0" smtClean="0"/>
              <a:t> </a:t>
            </a:r>
            <a:r>
              <a:rPr lang="en-US" sz="2400" dirty="0" err="1" smtClean="0"/>
              <a:t>CMEs</a:t>
            </a:r>
            <a:r>
              <a:rPr lang="en-US" sz="2400" dirty="0" smtClean="0"/>
              <a:t> are </a:t>
            </a:r>
            <a:r>
              <a:rPr lang="en-US" sz="2400" dirty="0" err="1" smtClean="0"/>
              <a:t>CMEs</a:t>
            </a:r>
            <a:r>
              <a:rPr lang="en-US" sz="2400" dirty="0" smtClean="0"/>
              <a:t> that appear to surround the occulting disk of the coronagraph. The CME can originate from the front or back side of the Sun, and therefore are travelling either towards or away from the observer.</a:t>
            </a:r>
            <a:endParaRPr lang="en-US" sz="2400" dirty="0"/>
          </a:p>
        </p:txBody>
      </p:sp>
      <p:pic>
        <p:nvPicPr>
          <p:cNvPr id="4" name="Picture 3" descr="20130315_0930_D3_combo.gif"/>
          <p:cNvPicPr>
            <a:picLocks noChangeAspect="1"/>
          </p:cNvPicPr>
          <p:nvPr/>
        </p:nvPicPr>
        <p:blipFill>
          <a:blip r:embed="rId3"/>
          <a:stretch>
            <a:fillRect/>
          </a:stretch>
        </p:blipFill>
        <p:spPr>
          <a:xfrm>
            <a:off x="-2467" y="1569659"/>
            <a:ext cx="9144001" cy="4572000"/>
          </a:xfrm>
          <a:prstGeom prst="rect">
            <a:avLst/>
          </a:prstGeom>
        </p:spPr>
      </p:pic>
      <p:sp>
        <p:nvSpPr>
          <p:cNvPr id="5" name="TextBox 4"/>
          <p:cNvSpPr txBox="1"/>
          <p:nvPr/>
        </p:nvSpPr>
        <p:spPr>
          <a:xfrm>
            <a:off x="-29196" y="6279543"/>
            <a:ext cx="9144001" cy="400110"/>
          </a:xfrm>
          <a:prstGeom prst="rect">
            <a:avLst/>
          </a:prstGeom>
          <a:noFill/>
        </p:spPr>
        <p:txBody>
          <a:bodyPr wrap="square" rtlCol="0">
            <a:spAutoFit/>
          </a:bodyPr>
          <a:lstStyle/>
          <a:p>
            <a:r>
              <a:rPr lang="en-US" sz="2000" dirty="0" smtClean="0">
                <a:solidFill>
                  <a:srgbClr val="000000"/>
                </a:solidFill>
              </a:rPr>
              <a:t>Due to scattering and projection, the CME sides or flanks are detected in these images</a:t>
            </a:r>
            <a:endParaRPr lang="en-US" sz="2000" dirty="0">
              <a:solidFill>
                <a:srgbClr val="00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a:xfrm>
            <a:off x="0" y="1"/>
            <a:ext cx="9143999" cy="2905251"/>
          </a:xfrm>
        </p:spPr>
        <p:txBody>
          <a:bodyPr anchor="t">
            <a:normAutofit fontScale="90000"/>
          </a:bodyPr>
          <a:lstStyle/>
          <a:p>
            <a:pPr algn="l"/>
            <a:r>
              <a:rPr lang="en-US" sz="2800" dirty="0" smtClean="0"/>
              <a:t>How </a:t>
            </a:r>
            <a:r>
              <a:rPr lang="en-US" sz="2800" dirty="0" err="1" smtClean="0"/>
              <a:t>CMEs</a:t>
            </a:r>
            <a:r>
              <a:rPr lang="en-US" sz="2800" dirty="0" smtClean="0"/>
              <a:t> appear in </a:t>
            </a:r>
            <a:r>
              <a:rPr lang="en-US" sz="2800" b="1" dirty="0" smtClean="0">
                <a:solidFill>
                  <a:srgbClr val="264DC3"/>
                </a:solidFill>
              </a:rPr>
              <a:t>coronagraphs</a:t>
            </a:r>
            <a:r>
              <a:rPr lang="en-US" sz="2800" dirty="0" smtClean="0"/>
              <a:t> depend on projection effects and  Thomson scattering amplitudes </a:t>
            </a:r>
            <a:r>
              <a:rPr lang="en-US" sz="2800" i="1" dirty="0" smtClean="0"/>
              <a:t>(more on this in part 2)</a:t>
            </a:r>
            <a:r>
              <a:rPr lang="en-US" sz="2800" dirty="0" smtClean="0"/>
              <a:t>.</a:t>
            </a:r>
            <a:br>
              <a:rPr lang="en-US" sz="2800" dirty="0" smtClean="0"/>
            </a:br>
            <a:r>
              <a:rPr lang="en-US" sz="2800" dirty="0" smtClean="0"/>
              <a:t>* In general, close to the Sun, </a:t>
            </a:r>
            <a:r>
              <a:rPr lang="en-US" sz="2800" dirty="0" err="1" smtClean="0"/>
              <a:t>CMEs</a:t>
            </a:r>
            <a:r>
              <a:rPr lang="en-US" sz="2800" dirty="0" smtClean="0"/>
              <a:t> which are far from the plane of sky are less visible, but the CME width should be considered.  </a:t>
            </a:r>
            <a:br>
              <a:rPr lang="en-US" sz="2800" dirty="0" smtClean="0"/>
            </a:br>
            <a:r>
              <a:rPr lang="en-US" sz="2800" dirty="0" smtClean="0"/>
              <a:t>* The most brightness is visible near “Thomson surface”.</a:t>
            </a:r>
            <a:br>
              <a:rPr lang="en-US" sz="2800" dirty="0" smtClean="0"/>
            </a:br>
            <a:r>
              <a:rPr lang="en-US" sz="2800" dirty="0" smtClean="0"/>
              <a:t/>
            </a:r>
            <a:br>
              <a:rPr lang="en-US" sz="2800" dirty="0" smtClean="0"/>
            </a:br>
            <a:r>
              <a:rPr lang="en-US" sz="2800" dirty="0" smtClean="0"/>
              <a:t/>
            </a:r>
            <a:br>
              <a:rPr lang="en-US" sz="2800" dirty="0" smtClean="0"/>
            </a:br>
            <a:endParaRPr lang="en-US" sz="2800" b="1" dirty="0">
              <a:solidFill>
                <a:srgbClr val="264DC3"/>
              </a:solidFill>
            </a:endParaRPr>
          </a:p>
        </p:txBody>
      </p:sp>
      <p:pic>
        <p:nvPicPr>
          <p:cNvPr id="3" name="Picture 2"/>
          <p:cNvPicPr>
            <a:picLocks noChangeAspect="1"/>
          </p:cNvPicPr>
          <p:nvPr/>
        </p:nvPicPr>
        <p:blipFill>
          <a:blip r:embed="rId3"/>
          <a:stretch>
            <a:fillRect/>
          </a:stretch>
        </p:blipFill>
        <p:spPr>
          <a:xfrm>
            <a:off x="4006884" y="4003060"/>
            <a:ext cx="5128926" cy="2831713"/>
          </a:xfrm>
          <a:prstGeom prst="rect">
            <a:avLst/>
          </a:prstGeom>
        </p:spPr>
      </p:pic>
      <p:pic>
        <p:nvPicPr>
          <p:cNvPr id="6" name="Picture 5" descr="Screen Shot 2014-05-19 at 6.39.18 PM.png"/>
          <p:cNvPicPr>
            <a:picLocks noChangeAspect="1"/>
          </p:cNvPicPr>
          <p:nvPr/>
        </p:nvPicPr>
        <p:blipFill>
          <a:blip r:embed="rId4"/>
          <a:stretch>
            <a:fillRect/>
          </a:stretch>
        </p:blipFill>
        <p:spPr>
          <a:xfrm>
            <a:off x="0" y="2328202"/>
            <a:ext cx="4321029" cy="4620506"/>
          </a:xfrm>
          <a:prstGeom prst="rect">
            <a:avLst/>
          </a:prstGeom>
        </p:spPr>
      </p:pic>
      <p:sp>
        <p:nvSpPr>
          <p:cNvPr id="7" name="TextBox 6"/>
          <p:cNvSpPr txBox="1"/>
          <p:nvPr/>
        </p:nvSpPr>
        <p:spPr>
          <a:xfrm>
            <a:off x="4536088" y="3449062"/>
            <a:ext cx="3311345" cy="646331"/>
          </a:xfrm>
          <a:prstGeom prst="rect">
            <a:avLst/>
          </a:prstGeom>
          <a:noFill/>
        </p:spPr>
        <p:txBody>
          <a:bodyPr wrap="square" rtlCol="0">
            <a:spAutoFit/>
          </a:bodyPr>
          <a:lstStyle/>
          <a:p>
            <a:r>
              <a:rPr lang="en-US" i="1" dirty="0" smtClean="0"/>
              <a:t>Scattering efficiency closer to the Sun (</a:t>
            </a:r>
            <a:r>
              <a:rPr lang="en-US" i="1" dirty="0" err="1" smtClean="0"/>
              <a:t>Hundhausen</a:t>
            </a:r>
            <a:r>
              <a:rPr lang="en-US" i="1" dirty="0" smtClean="0"/>
              <a:t> et al. 1993):</a:t>
            </a:r>
            <a:endParaRPr lang="en-US" i="1" dirty="0"/>
          </a:p>
        </p:txBody>
      </p:sp>
      <p:sp>
        <p:nvSpPr>
          <p:cNvPr id="8" name="TextBox 7"/>
          <p:cNvSpPr txBox="1"/>
          <p:nvPr/>
        </p:nvSpPr>
        <p:spPr>
          <a:xfrm>
            <a:off x="277368" y="6513595"/>
            <a:ext cx="2284005" cy="553998"/>
          </a:xfrm>
          <a:prstGeom prst="rect">
            <a:avLst/>
          </a:prstGeom>
          <a:noFill/>
        </p:spPr>
        <p:txBody>
          <a:bodyPr wrap="none" rtlCol="0">
            <a:spAutoFit/>
          </a:bodyPr>
          <a:lstStyle/>
          <a:p>
            <a:r>
              <a:rPr lang="en-US" sz="1500" i="1" dirty="0" err="1" smtClean="0"/>
              <a:t>Vourlidas</a:t>
            </a:r>
            <a:r>
              <a:rPr lang="en-US" sz="1500" i="1" dirty="0" smtClean="0"/>
              <a:t> &amp; Howard, 2006</a:t>
            </a:r>
            <a:br>
              <a:rPr lang="en-US" sz="1500" i="1" dirty="0" smtClean="0"/>
            </a:br>
            <a:endParaRPr lang="en-US" sz="1500"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Screen Shot 2014-05-30 at 2.36.47 PM.png"/>
          <p:cNvPicPr>
            <a:picLocks noChangeAspect="1"/>
          </p:cNvPicPr>
          <p:nvPr/>
        </p:nvPicPr>
        <p:blipFill>
          <a:blip r:embed="rId3"/>
          <a:stretch>
            <a:fillRect/>
          </a:stretch>
        </p:blipFill>
        <p:spPr>
          <a:xfrm>
            <a:off x="9525" y="2105025"/>
            <a:ext cx="9144000" cy="4505325"/>
          </a:xfrm>
          <a:prstGeom prst="rect">
            <a:avLst/>
          </a:prstGeom>
        </p:spPr>
      </p:pic>
      <p:sp>
        <p:nvSpPr>
          <p:cNvPr id="10" name="TextBox 9"/>
          <p:cNvSpPr txBox="1"/>
          <p:nvPr/>
        </p:nvSpPr>
        <p:spPr>
          <a:xfrm>
            <a:off x="-1" y="-1"/>
            <a:ext cx="9144001" cy="1938992"/>
          </a:xfrm>
          <a:prstGeom prst="rect">
            <a:avLst/>
          </a:prstGeom>
          <a:noFill/>
        </p:spPr>
        <p:txBody>
          <a:bodyPr wrap="square" rtlCol="0">
            <a:spAutoFit/>
          </a:bodyPr>
          <a:lstStyle/>
          <a:p>
            <a:r>
              <a:rPr lang="en-US" sz="2400" dirty="0" smtClean="0"/>
              <a:t>With </a:t>
            </a:r>
            <a:r>
              <a:rPr lang="en-US" sz="2400" b="1" dirty="0" smtClean="0">
                <a:solidFill>
                  <a:srgbClr val="264DC3"/>
                </a:solidFill>
              </a:rPr>
              <a:t>coronagraph </a:t>
            </a:r>
            <a:r>
              <a:rPr lang="en-US" sz="2400" dirty="0" smtClean="0"/>
              <a:t>data you can measure the leading of the CME at different times.  From this you can determine the “</a:t>
            </a:r>
            <a:r>
              <a:rPr lang="en-US" sz="2400" b="1" dirty="0" smtClean="0">
                <a:solidFill>
                  <a:srgbClr val="264DC3"/>
                </a:solidFill>
              </a:rPr>
              <a:t>plane-of-sky</a:t>
            </a:r>
            <a:r>
              <a:rPr lang="en-US" sz="2400" dirty="0" smtClean="0"/>
              <a:t>” speed by measuring the position of the </a:t>
            </a:r>
            <a:r>
              <a:rPr lang="en-US" sz="2400" b="1" dirty="0" smtClean="0">
                <a:solidFill>
                  <a:srgbClr val="264DC3"/>
                </a:solidFill>
              </a:rPr>
              <a:t>leading edge </a:t>
            </a:r>
            <a:r>
              <a:rPr lang="en-US" sz="2400" dirty="0" smtClean="0"/>
              <a:t>of the CME at two times.  By using </a:t>
            </a:r>
            <a:r>
              <a:rPr lang="en-US" sz="2400" b="1" dirty="0" smtClean="0">
                <a:solidFill>
                  <a:srgbClr val="264DC3"/>
                </a:solidFill>
              </a:rPr>
              <a:t>coronagraphs</a:t>
            </a:r>
            <a:r>
              <a:rPr lang="en-US" sz="2400" dirty="0" smtClean="0"/>
              <a:t> on various spacecraft, you can get a measurements of this projected speed from various viewpoints.</a:t>
            </a:r>
            <a:endParaRPr lang="en-US" sz="2400" dirty="0"/>
          </a:p>
        </p:txBody>
      </p:sp>
      <p:sp>
        <p:nvSpPr>
          <p:cNvPr id="4" name="TextBox 3"/>
          <p:cNvSpPr txBox="1"/>
          <p:nvPr/>
        </p:nvSpPr>
        <p:spPr>
          <a:xfrm>
            <a:off x="-1" y="3815530"/>
            <a:ext cx="582211" cy="369332"/>
          </a:xfrm>
          <a:prstGeom prst="rect">
            <a:avLst/>
          </a:prstGeom>
          <a:noFill/>
        </p:spPr>
        <p:txBody>
          <a:bodyPr wrap="none" rtlCol="0">
            <a:spAutoFit/>
          </a:bodyPr>
          <a:lstStyle/>
          <a:p>
            <a:r>
              <a:rPr lang="en-US" dirty="0" smtClean="0">
                <a:solidFill>
                  <a:schemeClr val="bg1"/>
                </a:solidFill>
              </a:rPr>
              <a:t>east</a:t>
            </a:r>
            <a:endParaRPr lang="en-US" dirty="0">
              <a:solidFill>
                <a:schemeClr val="bg1"/>
              </a:solidFill>
            </a:endParaRPr>
          </a:p>
        </p:txBody>
      </p:sp>
      <p:sp>
        <p:nvSpPr>
          <p:cNvPr id="5" name="TextBox 4"/>
          <p:cNvSpPr txBox="1"/>
          <p:nvPr/>
        </p:nvSpPr>
        <p:spPr>
          <a:xfrm>
            <a:off x="3897742" y="3815530"/>
            <a:ext cx="633507" cy="369332"/>
          </a:xfrm>
          <a:prstGeom prst="rect">
            <a:avLst/>
          </a:prstGeom>
          <a:noFill/>
        </p:spPr>
        <p:txBody>
          <a:bodyPr wrap="none" rtlCol="0">
            <a:spAutoFit/>
          </a:bodyPr>
          <a:lstStyle/>
          <a:p>
            <a:r>
              <a:rPr lang="en-US" dirty="0" smtClean="0">
                <a:solidFill>
                  <a:schemeClr val="bg1"/>
                </a:solidFill>
              </a:rPr>
              <a:t>west</a:t>
            </a:r>
            <a:endParaRPr lang="en-US" dirty="0">
              <a:solidFill>
                <a:schemeClr val="bg1"/>
              </a:solidFill>
            </a:endParaRPr>
          </a:p>
        </p:txBody>
      </p:sp>
      <p:sp>
        <p:nvSpPr>
          <p:cNvPr id="6" name="TextBox 5"/>
          <p:cNvSpPr txBox="1"/>
          <p:nvPr/>
        </p:nvSpPr>
        <p:spPr>
          <a:xfrm>
            <a:off x="2014563" y="2127141"/>
            <a:ext cx="706744" cy="369332"/>
          </a:xfrm>
          <a:prstGeom prst="rect">
            <a:avLst/>
          </a:prstGeom>
          <a:noFill/>
        </p:spPr>
        <p:txBody>
          <a:bodyPr wrap="none" rtlCol="0">
            <a:spAutoFit/>
          </a:bodyPr>
          <a:lstStyle/>
          <a:p>
            <a:r>
              <a:rPr lang="en-US" dirty="0" smtClean="0">
                <a:solidFill>
                  <a:schemeClr val="bg1"/>
                </a:solidFill>
              </a:rPr>
              <a:t>north</a:t>
            </a:r>
            <a:endParaRPr lang="en-US" dirty="0">
              <a:solidFill>
                <a:schemeClr val="bg1"/>
              </a:solidFill>
            </a:endParaRPr>
          </a:p>
        </p:txBody>
      </p:sp>
      <p:sp>
        <p:nvSpPr>
          <p:cNvPr id="7" name="TextBox 6"/>
          <p:cNvSpPr txBox="1"/>
          <p:nvPr/>
        </p:nvSpPr>
        <p:spPr>
          <a:xfrm>
            <a:off x="2014563" y="5791554"/>
            <a:ext cx="716550" cy="369332"/>
          </a:xfrm>
          <a:prstGeom prst="rect">
            <a:avLst/>
          </a:prstGeom>
          <a:noFill/>
        </p:spPr>
        <p:txBody>
          <a:bodyPr wrap="none" rtlCol="0">
            <a:spAutoFit/>
          </a:bodyPr>
          <a:lstStyle/>
          <a:p>
            <a:r>
              <a:rPr lang="en-US" dirty="0" smtClean="0">
                <a:solidFill>
                  <a:schemeClr val="bg1"/>
                </a:solidFill>
              </a:rPr>
              <a:t>south</a:t>
            </a:r>
            <a:endParaRPr lang="en-US"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44588" cy="496107"/>
          </a:xfrm>
        </p:spPr>
        <p:txBody>
          <a:bodyPr>
            <a:normAutofit fontScale="90000"/>
          </a:bodyPr>
          <a:lstStyle/>
          <a:p>
            <a:r>
              <a:rPr lang="en-US" dirty="0" smtClean="0"/>
              <a:t>Coronal Mass Ejection Parameters</a:t>
            </a:r>
            <a:endParaRPr lang="en-US" dirty="0"/>
          </a:p>
        </p:txBody>
      </p:sp>
      <p:sp>
        <p:nvSpPr>
          <p:cNvPr id="3" name="Content Placeholder 2"/>
          <p:cNvSpPr>
            <a:spLocks noGrp="1"/>
          </p:cNvSpPr>
          <p:nvPr>
            <p:ph idx="1"/>
          </p:nvPr>
        </p:nvSpPr>
        <p:spPr>
          <a:xfrm>
            <a:off x="457200" y="770745"/>
            <a:ext cx="8229600" cy="4525963"/>
          </a:xfrm>
        </p:spPr>
        <p:txBody>
          <a:bodyPr/>
          <a:lstStyle/>
          <a:p>
            <a:r>
              <a:rPr lang="en-US" dirty="0" smtClean="0"/>
              <a:t>Average speed ~475 km/</a:t>
            </a:r>
            <a:r>
              <a:rPr lang="en-US" dirty="0" err="1" smtClean="0"/>
              <a:t>s</a:t>
            </a:r>
            <a:r>
              <a:rPr lang="en-US" dirty="0" smtClean="0"/>
              <a:t>, width~44 deg</a:t>
            </a:r>
            <a:endParaRPr lang="en-US" dirty="0"/>
          </a:p>
        </p:txBody>
      </p:sp>
      <p:pic>
        <p:nvPicPr>
          <p:cNvPr id="4" name="Picture 3" descr="cmespeeds.png"/>
          <p:cNvPicPr>
            <a:picLocks noChangeAspect="1"/>
          </p:cNvPicPr>
          <p:nvPr/>
        </p:nvPicPr>
        <p:blipFill>
          <a:blip r:embed="rId3"/>
          <a:stretch>
            <a:fillRect/>
          </a:stretch>
        </p:blipFill>
        <p:spPr>
          <a:xfrm>
            <a:off x="206245" y="1465501"/>
            <a:ext cx="8715399" cy="2950526"/>
          </a:xfrm>
          <a:prstGeom prst="rect">
            <a:avLst/>
          </a:prstGeom>
        </p:spPr>
      </p:pic>
      <p:sp>
        <p:nvSpPr>
          <p:cNvPr id="5" name="TextBox 4"/>
          <p:cNvSpPr txBox="1"/>
          <p:nvPr/>
        </p:nvSpPr>
        <p:spPr>
          <a:xfrm>
            <a:off x="6525562" y="4231361"/>
            <a:ext cx="2618438" cy="369332"/>
          </a:xfrm>
          <a:prstGeom prst="rect">
            <a:avLst/>
          </a:prstGeom>
          <a:noFill/>
        </p:spPr>
        <p:txBody>
          <a:bodyPr wrap="none" rtlCol="0">
            <a:spAutoFit/>
          </a:bodyPr>
          <a:lstStyle/>
          <a:p>
            <a:r>
              <a:rPr lang="en-US" dirty="0" smtClean="0"/>
              <a:t>(</a:t>
            </a:r>
            <a:r>
              <a:rPr lang="en-US" dirty="0" err="1" smtClean="0"/>
              <a:t>Gopalswamy</a:t>
            </a:r>
            <a:r>
              <a:rPr lang="en-US" dirty="0" smtClean="0"/>
              <a:t> et al., 2010)</a:t>
            </a:r>
            <a:endParaRPr lang="en-US" dirty="0"/>
          </a:p>
        </p:txBody>
      </p:sp>
      <p:sp>
        <p:nvSpPr>
          <p:cNvPr id="6" name="TextBox 5"/>
          <p:cNvSpPr txBox="1"/>
          <p:nvPr/>
        </p:nvSpPr>
        <p:spPr>
          <a:xfrm>
            <a:off x="457200" y="4600693"/>
            <a:ext cx="2640416" cy="369332"/>
          </a:xfrm>
          <a:prstGeom prst="rect">
            <a:avLst/>
          </a:prstGeom>
          <a:noFill/>
        </p:spPr>
        <p:txBody>
          <a:bodyPr wrap="none" rtlCol="0">
            <a:spAutoFit/>
          </a:bodyPr>
          <a:lstStyle/>
          <a:p>
            <a:r>
              <a:rPr lang="en-US" dirty="0" smtClean="0">
                <a:hlinkClick r:id="rId4"/>
              </a:rPr>
              <a:t>SOHO LASCO CME Catalog</a:t>
            </a:r>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cmespeeds2.png"/>
          <p:cNvPicPr>
            <a:picLocks noChangeAspect="1"/>
          </p:cNvPicPr>
          <p:nvPr/>
        </p:nvPicPr>
        <p:blipFill>
          <a:blip r:embed="rId3"/>
          <a:stretch>
            <a:fillRect/>
          </a:stretch>
        </p:blipFill>
        <p:spPr>
          <a:xfrm>
            <a:off x="-1" y="280330"/>
            <a:ext cx="9144001" cy="6264275"/>
          </a:xfrm>
          <a:prstGeom prst="rect">
            <a:avLst/>
          </a:prstGeom>
        </p:spPr>
      </p:pic>
      <p:sp>
        <p:nvSpPr>
          <p:cNvPr id="3" name="TextBox 2"/>
          <p:cNvSpPr txBox="1"/>
          <p:nvPr/>
        </p:nvSpPr>
        <p:spPr>
          <a:xfrm>
            <a:off x="6525562" y="6488668"/>
            <a:ext cx="2618438" cy="369332"/>
          </a:xfrm>
          <a:prstGeom prst="rect">
            <a:avLst/>
          </a:prstGeom>
          <a:noFill/>
        </p:spPr>
        <p:txBody>
          <a:bodyPr wrap="none" rtlCol="0">
            <a:spAutoFit/>
          </a:bodyPr>
          <a:lstStyle/>
          <a:p>
            <a:r>
              <a:rPr lang="en-US" dirty="0" smtClean="0"/>
              <a:t>(</a:t>
            </a:r>
            <a:r>
              <a:rPr lang="en-US" dirty="0" err="1" smtClean="0"/>
              <a:t>Gopalswamy</a:t>
            </a:r>
            <a:r>
              <a:rPr lang="en-US" dirty="0" smtClean="0"/>
              <a:t> et al., 2010)</a:t>
            </a:r>
            <a:endParaRPr lang="en-US" dirty="0"/>
          </a:p>
        </p:txBody>
      </p:sp>
      <p:sp>
        <p:nvSpPr>
          <p:cNvPr id="5" name="TextBox 4"/>
          <p:cNvSpPr txBox="1"/>
          <p:nvPr/>
        </p:nvSpPr>
        <p:spPr>
          <a:xfrm>
            <a:off x="673011" y="1552345"/>
            <a:ext cx="4221103" cy="400110"/>
          </a:xfrm>
          <a:prstGeom prst="rect">
            <a:avLst/>
          </a:prstGeom>
          <a:noFill/>
        </p:spPr>
        <p:txBody>
          <a:bodyPr wrap="none" rtlCol="0">
            <a:spAutoFit/>
          </a:bodyPr>
          <a:lstStyle/>
          <a:p>
            <a:r>
              <a:rPr lang="en-US" sz="2000" dirty="0" smtClean="0"/>
              <a:t>Cumulative distribution of CME speeds</a:t>
            </a:r>
            <a:endParaRPr lang="en-US" sz="2000" dirty="0"/>
          </a:p>
        </p:txBody>
      </p:sp>
      <p:sp>
        <p:nvSpPr>
          <p:cNvPr id="6" name="TextBox 5"/>
          <p:cNvSpPr txBox="1"/>
          <p:nvPr/>
        </p:nvSpPr>
        <p:spPr>
          <a:xfrm>
            <a:off x="5525207" y="95664"/>
            <a:ext cx="3668693" cy="400110"/>
          </a:xfrm>
          <a:prstGeom prst="rect">
            <a:avLst/>
          </a:prstGeom>
          <a:noFill/>
        </p:spPr>
        <p:txBody>
          <a:bodyPr wrap="none" rtlCol="0">
            <a:spAutoFit/>
          </a:bodyPr>
          <a:lstStyle/>
          <a:p>
            <a:r>
              <a:rPr lang="en-US" sz="2000" dirty="0" smtClean="0"/>
              <a:t>Annual number of different </a:t>
            </a:r>
            <a:r>
              <a:rPr lang="en-US" sz="2000" dirty="0" err="1" smtClean="0"/>
              <a:t>CMEs</a:t>
            </a:r>
            <a:endParaRPr lang="en-US" sz="2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3005</TotalTime>
  <Words>8585</Words>
  <Application>Microsoft Macintosh PowerPoint</Application>
  <PresentationFormat>On-screen Show (4:3)</PresentationFormat>
  <Paragraphs>590</Paragraphs>
  <Slides>30</Slides>
  <Notes>26</Notes>
  <HiddenSlides>0</HiddenSlides>
  <MMClips>0</MMClips>
  <ScaleCrop>false</ScaleCrop>
  <HeadingPairs>
    <vt:vector size="4" baseType="variant">
      <vt:variant>
        <vt:lpstr>Design Template</vt:lpstr>
      </vt:variant>
      <vt:variant>
        <vt:i4>1</vt:i4>
      </vt:variant>
      <vt:variant>
        <vt:lpstr>Slide Titles</vt:lpstr>
      </vt:variant>
      <vt:variant>
        <vt:i4>30</vt:i4>
      </vt:variant>
    </vt:vector>
  </HeadingPairs>
  <TitlesOfParts>
    <vt:vector size="31" baseType="lpstr">
      <vt:lpstr>Office Theme</vt:lpstr>
      <vt:lpstr>CME Analysis with StereoCAT for Space Weather: Part 1</vt:lpstr>
      <vt:lpstr>Coronal Mass Ejections are important drivers of space weather activity.   Their shocks can accelerate particles (SEPs).  Earth directed CMEs (CMEs that propagate towards Earth’s location) produce the majority of geomagnetic storms.</vt:lpstr>
      <vt:lpstr>Coronal Mass Ejections</vt:lpstr>
      <vt:lpstr>Coronagraphs block out the direct light of the Sun in order to view the faint corona.  </vt:lpstr>
      <vt:lpstr>Slide 5</vt:lpstr>
      <vt:lpstr>How CMEs appear in coronagraphs depend on projection effects and  Thomson scattering amplitudes (more on this in part 2). * In general, close to the Sun, CMEs which are far from the plane of sky are less visible, but the CME width should be considered.   * The most brightness is visible near “Thomson surface”.   </vt:lpstr>
      <vt:lpstr>Slide 7</vt:lpstr>
      <vt:lpstr>Coronal Mass Ejection Parameters</vt:lpstr>
      <vt:lpstr>Slide 9</vt:lpstr>
      <vt:lpstr>Slide 10</vt:lpstr>
      <vt:lpstr>The two STEREO spacecraft observe the sun from two viewpoints</vt:lpstr>
      <vt:lpstr>Where is STEREO?</vt:lpstr>
      <vt:lpstr>Slide 13</vt:lpstr>
      <vt:lpstr>Geometric Triangulation</vt:lpstr>
      <vt:lpstr>Slide 15</vt:lpstr>
      <vt:lpstr>Slide 16</vt:lpstr>
      <vt:lpstr>Slide 17</vt:lpstr>
      <vt:lpstr>Slide 18</vt:lpstr>
      <vt:lpstr>Slide 19</vt:lpstr>
      <vt:lpstr>Slide 20</vt:lpstr>
      <vt:lpstr>Slide 21</vt:lpstr>
      <vt:lpstr>Slide 22</vt:lpstr>
      <vt:lpstr>CME Analysis Resources &amp; iSWA layouts</vt:lpstr>
      <vt:lpstr>Slide 24</vt:lpstr>
      <vt:lpstr>Slide 25</vt:lpstr>
      <vt:lpstr>Slide 26</vt:lpstr>
      <vt:lpstr>Slide 27</vt:lpstr>
      <vt:lpstr>Slide 28</vt:lpstr>
      <vt:lpstr>Slide 29</vt:lpstr>
      <vt:lpstr>Slide link summary</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CME analysis tools</dc:title>
  <dc:creator>Leila</dc:creator>
  <cp:lastModifiedBy>Mona</cp:lastModifiedBy>
  <cp:revision>78</cp:revision>
  <cp:lastPrinted>2014-06-05T17:53:07Z</cp:lastPrinted>
  <dcterms:created xsi:type="dcterms:W3CDTF">2015-05-21T15:01:23Z</dcterms:created>
  <dcterms:modified xsi:type="dcterms:W3CDTF">2015-05-21T22:21:56Z</dcterms:modified>
</cp:coreProperties>
</file>