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1.xml" ContentType="application/vnd.openxmlformats-officedocument.presentationml.notesSlide+xml"/>
  <Override PartName="/ppt/embeddings/oleObject7.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3" r:id="rId3"/>
    <p:sldMasterId id="2147483654" r:id="rId4"/>
    <p:sldMasterId id="2147483655" r:id="rId5"/>
    <p:sldMasterId id="2147483656" r:id="rId6"/>
    <p:sldMasterId id="2147483657" r:id="rId7"/>
    <p:sldMasterId id="2147483658" r:id="rId8"/>
    <p:sldMasterId id="2147483659" r:id="rId9"/>
    <p:sldMasterId id="2147483660" r:id="rId10"/>
    <p:sldMasterId id="2147483661" r:id="rId11"/>
    <p:sldMasterId id="2147483662" r:id="rId12"/>
    <p:sldMasterId id="2147483663" r:id="rId13"/>
    <p:sldMasterId id="2147483664" r:id="rId14"/>
    <p:sldMasterId id="2147483665" r:id="rId15"/>
    <p:sldMasterId id="2147483666" r:id="rId16"/>
    <p:sldMasterId id="2147483667" r:id="rId17"/>
    <p:sldMasterId id="2147483668" r:id="rId18"/>
    <p:sldMasterId id="2147483669" r:id="rId19"/>
    <p:sldMasterId id="2147483670" r:id="rId20"/>
    <p:sldMasterId id="2147483671" r:id="rId21"/>
    <p:sldMasterId id="2147483672" r:id="rId22"/>
    <p:sldMasterId id="2147483673" r:id="rId23"/>
    <p:sldMasterId id="2147483674" r:id="rId24"/>
    <p:sldMasterId id="2147483675" r:id="rId25"/>
    <p:sldMasterId id="2147483676" r:id="rId26"/>
    <p:sldMasterId id="2147483677" r:id="rId27"/>
    <p:sldMasterId id="2147483678" r:id="rId28"/>
    <p:sldMasterId id="2147483679" r:id="rId29"/>
    <p:sldMasterId id="2147483680" r:id="rId30"/>
    <p:sldMasterId id="2147483681" r:id="rId31"/>
    <p:sldMasterId id="2147483682" r:id="rId32"/>
    <p:sldMasterId id="2147483683" r:id="rId33"/>
  </p:sldMasterIdLst>
  <p:notesMasterIdLst>
    <p:notesMasterId r:id="rId72"/>
  </p:notesMasterIdLst>
  <p:sldIdLst>
    <p:sldId id="297" r:id="rId34"/>
    <p:sldId id="258" r:id="rId35"/>
    <p:sldId id="331" r:id="rId36"/>
    <p:sldId id="264" r:id="rId37"/>
    <p:sldId id="312" r:id="rId38"/>
    <p:sldId id="305" r:id="rId39"/>
    <p:sldId id="315" r:id="rId40"/>
    <p:sldId id="310" r:id="rId41"/>
    <p:sldId id="311" r:id="rId42"/>
    <p:sldId id="319" r:id="rId43"/>
    <p:sldId id="309" r:id="rId44"/>
    <p:sldId id="303" r:id="rId45"/>
    <p:sldId id="317" r:id="rId46"/>
    <p:sldId id="320" r:id="rId47"/>
    <p:sldId id="321" r:id="rId48"/>
    <p:sldId id="322" r:id="rId49"/>
    <p:sldId id="313" r:id="rId50"/>
    <p:sldId id="316" r:id="rId51"/>
    <p:sldId id="323" r:id="rId52"/>
    <p:sldId id="300" r:id="rId53"/>
    <p:sldId id="324" r:id="rId54"/>
    <p:sldId id="314" r:id="rId55"/>
    <p:sldId id="308" r:id="rId56"/>
    <p:sldId id="270" r:id="rId57"/>
    <p:sldId id="304" r:id="rId58"/>
    <p:sldId id="306" r:id="rId59"/>
    <p:sldId id="307" r:id="rId60"/>
    <p:sldId id="327" r:id="rId61"/>
    <p:sldId id="326" r:id="rId62"/>
    <p:sldId id="318" r:id="rId63"/>
    <p:sldId id="328" r:id="rId64"/>
    <p:sldId id="329" r:id="rId65"/>
    <p:sldId id="325" r:id="rId66"/>
    <p:sldId id="332" r:id="rId67"/>
    <p:sldId id="333" r:id="rId68"/>
    <p:sldId id="330" r:id="rId69"/>
    <p:sldId id="334" r:id="rId70"/>
    <p:sldId id="335" r:id="rId71"/>
  </p:sldIdLst>
  <p:sldSz cx="9144000" cy="6858000" type="screen4x3"/>
  <p:notesSz cx="6858000" cy="9144000"/>
  <p:defaultTextStyle>
    <a:defPPr>
      <a:defRPr lang="en-US"/>
    </a:defPPr>
    <a:lvl1pPr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1pPr>
    <a:lvl2pPr marL="4572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2pPr>
    <a:lvl3pPr marL="9144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3pPr>
    <a:lvl4pPr marL="13716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4pPr>
    <a:lvl5pPr marL="1828800" algn="l" rtl="0" fontAlgn="base">
      <a:spcBef>
        <a:spcPct val="0"/>
      </a:spcBef>
      <a:spcAft>
        <a:spcPct val="0"/>
      </a:spcAft>
      <a:defRPr sz="2000" kern="1200">
        <a:solidFill>
          <a:srgbClr val="000000"/>
        </a:solidFill>
        <a:latin typeface="Times New Roman" charset="0"/>
        <a:ea typeface="ヒラギノ明朝 ProN W3" charset="0"/>
        <a:cs typeface="ヒラギノ明朝 ProN W3" charset="0"/>
        <a:sym typeface="Times New Roman" charset="0"/>
      </a:defRPr>
    </a:lvl5pPr>
    <a:lvl6pPr marL="22860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6pPr>
    <a:lvl7pPr marL="27432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7pPr>
    <a:lvl8pPr marL="32004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8pPr>
    <a:lvl9pPr marL="3657600" algn="l" defTabSz="457200" rtl="0" eaLnBrk="1" latinLnBrk="0" hangingPunct="1">
      <a:defRPr sz="2000" kern="1200">
        <a:solidFill>
          <a:srgbClr val="000000"/>
        </a:solidFill>
        <a:latin typeface="Times New Roman" charset="0"/>
        <a:ea typeface="ヒラギノ明朝 ProN W3" charset="0"/>
        <a:cs typeface="ヒラギノ明朝 ProN W3" charset="0"/>
        <a:sym typeface="Times New Roman"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FFFF"/>
    <a:srgbClr val="AB0C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3" d="100"/>
          <a:sy n="63" d="100"/>
        </p:scale>
        <p:origin x="-2208" y="-544"/>
      </p:cViewPr>
      <p:guideLst>
        <p:guide orient="horz" pos="2160"/>
        <p:guide pos="2880"/>
      </p:guideLst>
    </p:cSldViewPr>
  </p:slideViewPr>
  <p:notesTextViewPr>
    <p:cViewPr>
      <p:scale>
        <a:sx n="100" d="100"/>
        <a:sy n="100" d="100"/>
      </p:scale>
      <p:origin x="0" y="0"/>
    </p:cViewPr>
  </p:notesTextViewPr>
  <p:sorterViewPr>
    <p:cViewPr>
      <p:scale>
        <a:sx n="68" d="100"/>
        <a:sy n="68" d="100"/>
      </p:scale>
      <p:origin x="0" y="1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0.xml"/><Relationship Id="rId64" Type="http://schemas.openxmlformats.org/officeDocument/2006/relationships/slide" Target="slides/slide31.xml"/><Relationship Id="rId65" Type="http://schemas.openxmlformats.org/officeDocument/2006/relationships/slide" Target="slides/slide32.xml"/><Relationship Id="rId66" Type="http://schemas.openxmlformats.org/officeDocument/2006/relationships/slide" Target="slides/slide33.xml"/><Relationship Id="rId67" Type="http://schemas.openxmlformats.org/officeDocument/2006/relationships/slide" Target="slides/slide34.xml"/><Relationship Id="rId68" Type="http://schemas.openxmlformats.org/officeDocument/2006/relationships/slide" Target="slides/slide35.xml"/><Relationship Id="rId69" Type="http://schemas.openxmlformats.org/officeDocument/2006/relationships/slide" Target="slides/slide36.xml"/><Relationship Id="rId50" Type="http://schemas.openxmlformats.org/officeDocument/2006/relationships/slide" Target="slides/slide17.xml"/><Relationship Id="rId51" Type="http://schemas.openxmlformats.org/officeDocument/2006/relationships/slide" Target="slides/slide18.xml"/><Relationship Id="rId52" Type="http://schemas.openxmlformats.org/officeDocument/2006/relationships/slide" Target="slides/slide19.xml"/><Relationship Id="rId53" Type="http://schemas.openxmlformats.org/officeDocument/2006/relationships/slide" Target="slides/slide20.xml"/><Relationship Id="rId54" Type="http://schemas.openxmlformats.org/officeDocument/2006/relationships/slide" Target="slides/slide21.xml"/><Relationship Id="rId55" Type="http://schemas.openxmlformats.org/officeDocument/2006/relationships/slide" Target="slides/slide22.xml"/><Relationship Id="rId56" Type="http://schemas.openxmlformats.org/officeDocument/2006/relationships/slide" Target="slides/slide23.xml"/><Relationship Id="rId57" Type="http://schemas.openxmlformats.org/officeDocument/2006/relationships/slide" Target="slides/slide24.xml"/><Relationship Id="rId58" Type="http://schemas.openxmlformats.org/officeDocument/2006/relationships/slide" Target="slides/slide25.xml"/><Relationship Id="rId59" Type="http://schemas.openxmlformats.org/officeDocument/2006/relationships/slide" Target="slides/slide26.xml"/><Relationship Id="rId40" Type="http://schemas.openxmlformats.org/officeDocument/2006/relationships/slide" Target="slides/slide7.xml"/><Relationship Id="rId41" Type="http://schemas.openxmlformats.org/officeDocument/2006/relationships/slide" Target="slides/slide8.xml"/><Relationship Id="rId42" Type="http://schemas.openxmlformats.org/officeDocument/2006/relationships/slide" Target="slides/slide9.xml"/><Relationship Id="rId43" Type="http://schemas.openxmlformats.org/officeDocument/2006/relationships/slide" Target="slides/slide10.xml"/><Relationship Id="rId44" Type="http://schemas.openxmlformats.org/officeDocument/2006/relationships/slide" Target="slides/slide11.xml"/><Relationship Id="rId45" Type="http://schemas.openxmlformats.org/officeDocument/2006/relationships/slide" Target="slides/slide12.xml"/><Relationship Id="rId46" Type="http://schemas.openxmlformats.org/officeDocument/2006/relationships/slide" Target="slides/slide13.xml"/><Relationship Id="rId47" Type="http://schemas.openxmlformats.org/officeDocument/2006/relationships/slide" Target="slides/slide14.xml"/><Relationship Id="rId48" Type="http://schemas.openxmlformats.org/officeDocument/2006/relationships/slide" Target="slides/slide15.xml"/><Relationship Id="rId4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 Target="slides/slide1.xml"/><Relationship Id="rId35" Type="http://schemas.openxmlformats.org/officeDocument/2006/relationships/slide" Target="slides/slide2.xml"/><Relationship Id="rId36" Type="http://schemas.openxmlformats.org/officeDocument/2006/relationships/slide" Target="slides/slide3.xml"/><Relationship Id="rId37" Type="http://schemas.openxmlformats.org/officeDocument/2006/relationships/slide" Target="slides/slide4.xml"/><Relationship Id="rId38" Type="http://schemas.openxmlformats.org/officeDocument/2006/relationships/slide" Target="slides/slide5.xml"/><Relationship Id="rId39" Type="http://schemas.openxmlformats.org/officeDocument/2006/relationships/slide" Target="slides/slide6.xml"/><Relationship Id="rId70" Type="http://schemas.openxmlformats.org/officeDocument/2006/relationships/slide" Target="slides/slide37.xml"/><Relationship Id="rId71" Type="http://schemas.openxmlformats.org/officeDocument/2006/relationships/slide" Target="slides/slide38.xml"/><Relationship Id="rId72" Type="http://schemas.openxmlformats.org/officeDocument/2006/relationships/notesMaster" Target="notesMasters/notesMaster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27.xml"/><Relationship Id="rId61" Type="http://schemas.openxmlformats.org/officeDocument/2006/relationships/slide" Target="slides/slide28.xml"/><Relationship Id="rId62" Type="http://schemas.openxmlformats.org/officeDocument/2006/relationships/slide" Target="slides/slide2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 Id="rId2"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 Id="rId2"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 Id="rId2"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710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858039"/>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280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hotter atmosphere mass</a:t>
            </a:r>
            <a:r>
              <a:rPr lang="en-US" baseline="0" dirty="0" smtClean="0"/>
              <a:t> from below migrates upward.  This increases drag</a:t>
            </a:r>
            <a:endParaRPr lang="en-US" dirty="0"/>
          </a:p>
        </p:txBody>
      </p:sp>
    </p:spTree>
    <p:extLst>
      <p:ext uri="{BB962C8B-B14F-4D97-AF65-F5344CB8AC3E}">
        <p14:creationId xmlns:p14="http://schemas.microsoft.com/office/powerpoint/2010/main" val="331231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52" y="8685862"/>
            <a:ext cx="2971593" cy="456575"/>
          </a:xfrm>
          <a:prstGeom prst="rect">
            <a:avLst/>
          </a:prstGeom>
          <a:ln/>
        </p:spPr>
        <p:txBody>
          <a:bodyPr lIns="89867" tIns="44934" rIns="89867" bIns="44934"/>
          <a:lstStyle/>
          <a:p>
            <a:fld id="{83655232-0EEA-7443-9D51-B684E25619E7}" type="slidenum">
              <a:rPr lang="en-US"/>
              <a:pPr/>
              <a:t>19</a:t>
            </a:fld>
            <a:endParaRPr lang="en-US"/>
          </a:p>
        </p:txBody>
      </p:sp>
      <p:sp>
        <p:nvSpPr>
          <p:cNvPr id="200706" name="Rectangle 2"/>
          <p:cNvSpPr>
            <a:spLocks noGrp="1" noRot="1" noChangeAspect="1" noChangeArrowheads="1" noTextEdit="1"/>
          </p:cNvSpPr>
          <p:nvPr>
            <p:ph type="sldImg"/>
          </p:nvPr>
        </p:nvSpPr>
        <p:spPr>
          <a:xfrm>
            <a:off x="1152525" y="692150"/>
            <a:ext cx="4552950" cy="3414713"/>
          </a:xfrm>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a:xfrm>
            <a:off x="913260" y="4343713"/>
            <a:ext cx="5029926" cy="4112298"/>
          </a:xfrm>
        </p:spPr>
        <p:txBody>
          <a:bodyPr/>
          <a:lstStyle/>
          <a:p>
            <a:pPr eaLnBrk="0" hangingPunct="0"/>
            <a:r>
              <a:rPr lang="en-US" dirty="0"/>
              <a:t>24.  -- A source for space object positioning errors is either more or less atmospheric drag than expected on low orbiting objects (generally those at less than about 1000 km altitude).  Energy deposited in the Earth</a:t>
            </a:r>
            <a:r>
              <a:rPr lang="ja-JP" altLang="en-US" dirty="0">
                <a:latin typeface="Arial"/>
              </a:rPr>
              <a:t>’</a:t>
            </a:r>
            <a:r>
              <a:rPr lang="en-US" dirty="0"/>
              <a:t>s upper atmosphere by EUV, X-ray, and charged particle bombardment heats the atmosphere, causing it to expand outward.  Low earth-orbiting satellites and other space objects then experience denser air and more drag than expected.  This drag decreases the object</a:t>
            </a:r>
            <a:r>
              <a:rPr lang="ja-JP" altLang="en-US" dirty="0">
                <a:latin typeface="Arial"/>
              </a:rPr>
              <a:t>’</a:t>
            </a:r>
            <a:r>
              <a:rPr lang="en-US" dirty="0"/>
              <a:t>s altitude and increases its orbital speed.  The result is the satellite will be some distance below and ahead of its expected position when a ground radar or optical telescope attempts to locate it.  (Conversely, less atmospheric heating and drag than expected will cause a low orbiting object to be some distance above and behind its expected position.)</a:t>
            </a:r>
          </a:p>
          <a:p>
            <a:pPr eaLnBrk="0" hangingPunct="0"/>
            <a:r>
              <a:rPr lang="en-US" dirty="0"/>
              <a:t>    -- The consequences of drag-induced orbital changes include:</a:t>
            </a:r>
          </a:p>
          <a:p>
            <a:pPr eaLnBrk="0" hangingPunct="0"/>
            <a:r>
              <a:rPr lang="en-US" dirty="0"/>
              <a:t>        (1)  Delayed acquisition of SATCOM links for commanding or data transmission.  (NOTE:  The impact of drag is greatest on low orbiting satellites--the very satellites that spend the least amount of time above the horizon and for which we can least afford delays in acquisition.)</a:t>
            </a:r>
          </a:p>
          <a:p>
            <a:pPr eaLnBrk="0" hangingPunct="0"/>
            <a:r>
              <a:rPr lang="en-US" dirty="0"/>
              <a:t>        (2)  Costly orbit maintenance maneuvers become necessary.</a:t>
            </a:r>
          </a:p>
          <a:p>
            <a:pPr eaLnBrk="0" hangingPunct="0"/>
            <a:r>
              <a:rPr lang="en-US" dirty="0"/>
              <a:t>        (3)  De-orbit predictions become unreliable.  (NOTE:  A classic case was Sky Lab.  Geomagnetic activity was so severe, for such an extended period, that Sky Lab burned-in before a planned Space Shuttle rescue mission was ready to launch.)</a:t>
            </a:r>
          </a:p>
          <a:p>
            <a:pPr eaLnBrk="0" hangingPunct="0"/>
            <a:endParaRPr lang="en-US" dirty="0"/>
          </a:p>
          <a:p>
            <a:pPr eaLnBrk="0" hangingPunct="0"/>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228600" indent="-228600"/>
            <a:r>
              <a:rPr lang="en-US" sz="2000" b="1">
                <a:latin typeface="Helvetica" charset="0"/>
                <a:cs typeface="Helvetica" charset="0"/>
                <a:sym typeface="Helvetica" charset="0"/>
              </a:rPr>
              <a:t>New generation model: Moving to JBH09 (2009) atmospheric density model</a:t>
            </a:r>
          </a:p>
          <a:p>
            <a:pPr marL="228600" indent="-228600"/>
            <a:r>
              <a:rPr lang="en-US" sz="2000" b="1">
                <a:latin typeface="Helvetica" charset="0"/>
                <a:cs typeface="Helvetica" charset="0"/>
                <a:sym typeface="Helvetica" charset="0"/>
              </a:rPr>
              <a:t>Uses solar data from SET web sites</a:t>
            </a:r>
          </a:p>
          <a:p>
            <a:pPr marL="228600" indent="-228600"/>
            <a:r>
              <a:rPr lang="en-US" sz="2000" b="1">
                <a:latin typeface="Helvetica" charset="0"/>
                <a:cs typeface="Helvetica" charset="0"/>
                <a:sym typeface="Helvetica" charset="0"/>
              </a:rPr>
              <a:t>Includes 11 indices F10, S10, M10, Y10, F10-bar, S10-bar, M10-bar, Y10-bar, ap, Dst, Dtc</a:t>
            </a:r>
          </a:p>
          <a:p>
            <a:pPr marL="228600" indent="-228600"/>
            <a:endParaRPr lang="en-US" sz="220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paths/sources</a:t>
            </a:r>
            <a:r>
              <a:rPr lang="en-US" baseline="0" dirty="0" smtClean="0"/>
              <a:t> for the thermosphere</a:t>
            </a:r>
            <a:endParaRPr lang="en-US" dirty="0"/>
          </a:p>
        </p:txBody>
      </p:sp>
    </p:spTree>
    <p:extLst>
      <p:ext uri="{BB962C8B-B14F-4D97-AF65-F5344CB8AC3E}">
        <p14:creationId xmlns:p14="http://schemas.microsoft.com/office/powerpoint/2010/main" val="44414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Energy deposition variability</a:t>
            </a:r>
          </a:p>
          <a:p>
            <a:r>
              <a:rPr lang="en-US" dirty="0" smtClean="0"/>
              <a:t>Most energy from solar photons, however during times with many strong CMEs, the energy from CME/magnetosphere interaction can equal that from photons</a:t>
            </a:r>
            <a:r>
              <a:rPr lang="en-US" baseline="0" dirty="0" smtClean="0"/>
              <a:t> (Knipp et al, 2004)</a:t>
            </a:r>
            <a:endParaRPr lang="en-US" dirty="0"/>
          </a:p>
        </p:txBody>
      </p:sp>
    </p:spTree>
    <p:extLst>
      <p:ext uri="{BB962C8B-B14F-4D97-AF65-F5344CB8AC3E}">
        <p14:creationId xmlns:p14="http://schemas.microsoft.com/office/powerpoint/2010/main" val="1611199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Density inferred</a:t>
            </a:r>
            <a:r>
              <a:rPr lang="en-US" baseline="0" dirty="0" smtClean="0"/>
              <a:t> from s/c </a:t>
            </a:r>
            <a:r>
              <a:rPr lang="en-US" baseline="0" dirty="0" err="1" smtClean="0"/>
              <a:t>acceleromter</a:t>
            </a:r>
            <a:endParaRPr lang="en-US" baseline="0" dirty="0" smtClean="0"/>
          </a:p>
          <a:p>
            <a:r>
              <a:rPr lang="en-US" baseline="0" dirty="0" smtClean="0"/>
              <a:t>Typical global response time is 6-8 hours</a:t>
            </a:r>
          </a:p>
          <a:p>
            <a:r>
              <a:rPr lang="en-US" baseline="0" dirty="0" smtClean="0"/>
              <a:t>Energy arrives first in auroral zones….can begin disturbing mid latitudes within an hour</a:t>
            </a:r>
            <a:endParaRPr lang="en-US" dirty="0"/>
          </a:p>
        </p:txBody>
      </p:sp>
    </p:spTree>
    <p:extLst>
      <p:ext uri="{BB962C8B-B14F-4D97-AF65-F5344CB8AC3E}">
        <p14:creationId xmlns:p14="http://schemas.microsoft.com/office/powerpoint/2010/main" val="2976918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a:t>
            </a:r>
            <a:r>
              <a:rPr lang="en-US" baseline="0" dirty="0" smtClean="0"/>
              <a:t> of numerical model output from TIEGCM</a:t>
            </a:r>
          </a:p>
          <a:p>
            <a:r>
              <a:rPr lang="en-US" baseline="0" dirty="0" smtClean="0"/>
              <a:t>View from northern hemisphere each hour Nov 2004</a:t>
            </a:r>
            <a:endParaRPr lang="en-US" dirty="0"/>
          </a:p>
        </p:txBody>
      </p:sp>
    </p:spTree>
    <p:extLst>
      <p:ext uri="{BB962C8B-B14F-4D97-AF65-F5344CB8AC3E}">
        <p14:creationId xmlns:p14="http://schemas.microsoft.com/office/powerpoint/2010/main" val="231669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a:t>
            </a:r>
            <a:r>
              <a:rPr lang="en-US" baseline="0" dirty="0" smtClean="0"/>
              <a:t> of numerical model output from TIEGCM</a:t>
            </a:r>
          </a:p>
          <a:p>
            <a:r>
              <a:rPr lang="en-US" baseline="0" dirty="0" smtClean="0"/>
              <a:t>View from southern hemisphere each hour Nov 2004</a:t>
            </a:r>
            <a:endParaRPr lang="en-US" dirty="0" smtClean="0"/>
          </a:p>
          <a:p>
            <a:endParaRPr lang="en-US" dirty="0"/>
          </a:p>
        </p:txBody>
      </p:sp>
    </p:spTree>
    <p:extLst>
      <p:ext uri="{BB962C8B-B14F-4D97-AF65-F5344CB8AC3E}">
        <p14:creationId xmlns:p14="http://schemas.microsoft.com/office/powerpoint/2010/main" val="224374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Coronal</a:t>
            </a:r>
            <a:r>
              <a:rPr lang="en-US" baseline="0" dirty="0" smtClean="0"/>
              <a:t> holes produce moderate but repetitive density perturbations</a:t>
            </a:r>
            <a:endParaRPr lang="en-US" dirty="0"/>
          </a:p>
        </p:txBody>
      </p:sp>
    </p:spTree>
    <p:extLst>
      <p:ext uri="{BB962C8B-B14F-4D97-AF65-F5344CB8AC3E}">
        <p14:creationId xmlns:p14="http://schemas.microsoft.com/office/powerpoint/2010/main" val="3486009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2005 the disturbances repeated</a:t>
            </a:r>
            <a:r>
              <a:rPr lang="en-US" baseline="0" dirty="0" smtClean="0"/>
              <a:t> every nine days</a:t>
            </a:r>
            <a:endParaRPr lang="en-US" dirty="0"/>
          </a:p>
        </p:txBody>
      </p:sp>
    </p:spTree>
    <p:extLst>
      <p:ext uri="{BB962C8B-B14F-4D97-AF65-F5344CB8AC3E}">
        <p14:creationId xmlns:p14="http://schemas.microsoft.com/office/powerpoint/2010/main" val="31060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228600" indent="-228600"/>
            <a:endParaRPr lang="en-US" sz="2200" dirty="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mn-cs"/>
              </a:rPr>
              <a:t>See also</a:t>
            </a:r>
          </a:p>
          <a:p>
            <a:r>
              <a:rPr lang="en-US" sz="1200" b="0" i="0" u="none" strike="noStrike" kern="1200" baseline="0" dirty="0" smtClean="0">
                <a:solidFill>
                  <a:schemeClr val="tx1"/>
                </a:solidFill>
                <a:latin typeface="Times New Roman" charset="0"/>
                <a:ea typeface="ＭＳ Ｐゴシック" charset="0"/>
                <a:cs typeface="+mn-cs"/>
              </a:rPr>
              <a:t>NASA’S ORBITAL DEBRIS CONJUNCTION ASSESSMENT</a:t>
            </a:r>
          </a:p>
          <a:p>
            <a:r>
              <a:rPr lang="en-US" sz="1200" b="0" i="0" u="none" strike="noStrike" kern="1200" baseline="0" dirty="0" smtClean="0">
                <a:solidFill>
                  <a:schemeClr val="tx1"/>
                </a:solidFill>
                <a:latin typeface="Times New Roman" charset="0"/>
                <a:ea typeface="ＭＳ Ｐゴシック" charset="0"/>
                <a:cs typeface="+mn-cs"/>
              </a:rPr>
              <a:t>AND COLLISION AVOIDANCE STRATEGY</a:t>
            </a:r>
          </a:p>
          <a:p>
            <a:r>
              <a:rPr lang="en-US" sz="1200" b="0" i="0" u="none" strike="noStrike" kern="1200" baseline="0" dirty="0" smtClean="0">
                <a:solidFill>
                  <a:schemeClr val="tx1"/>
                </a:solidFill>
                <a:latin typeface="Times New Roman" charset="0"/>
                <a:ea typeface="ＭＳ Ｐゴシック" charset="0"/>
                <a:cs typeface="+mn-cs"/>
              </a:rPr>
              <a:t>Richard T. Gavin</a:t>
            </a:r>
          </a:p>
          <a:p>
            <a:r>
              <a:rPr lang="en-US" sz="1200" b="0" i="0" u="none" strike="noStrike" kern="1200" baseline="0" dirty="0" smtClean="0">
                <a:solidFill>
                  <a:schemeClr val="tx1"/>
                </a:solidFill>
                <a:latin typeface="Times New Roman" charset="0"/>
                <a:ea typeface="ＭＳ Ｐゴシック" charset="0"/>
                <a:cs typeface="+mn-cs"/>
              </a:rPr>
              <a:t>NASA Johnson Space Center</a:t>
            </a:r>
          </a:p>
          <a:p>
            <a:r>
              <a:rPr lang="en-US" sz="1200" b="0" i="0" u="none" strike="noStrike" kern="1200" baseline="0" dirty="0" smtClean="0">
                <a:solidFill>
                  <a:schemeClr val="tx1"/>
                </a:solidFill>
                <a:latin typeface="Times New Roman" charset="0"/>
                <a:ea typeface="ＭＳ Ｐゴシック" charset="0"/>
                <a:cs typeface="+mn-cs"/>
              </a:rPr>
              <a:t>Flight Dynamics Division</a:t>
            </a:r>
            <a:endParaRPr lang="en-US" dirty="0"/>
          </a:p>
        </p:txBody>
      </p:sp>
    </p:spTree>
    <p:extLst>
      <p:ext uri="{BB962C8B-B14F-4D97-AF65-F5344CB8AC3E}">
        <p14:creationId xmlns:p14="http://schemas.microsoft.com/office/powerpoint/2010/main" val="666641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run of multiple instances of TIEGCM</a:t>
            </a:r>
            <a:endParaRPr lang="en-US" dirty="0"/>
          </a:p>
        </p:txBody>
      </p:sp>
    </p:spTree>
    <p:extLst>
      <p:ext uri="{BB962C8B-B14F-4D97-AF65-F5344CB8AC3E}">
        <p14:creationId xmlns:p14="http://schemas.microsoft.com/office/powerpoint/2010/main" val="250018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sldNum" sz="quarter" idx="5"/>
          </p:nvPr>
        </p:nvSpPr>
        <p:spPr>
          <a:xfrm>
            <a:off x="3884027" y="8684926"/>
            <a:ext cx="2972421" cy="457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a:defRPr sz="2400">
                <a:solidFill>
                  <a:schemeClr val="tx1"/>
                </a:solidFill>
                <a:latin typeface="Times New Roman" charset="0"/>
                <a:ea typeface="ＭＳ Ｐゴシック" charset="0"/>
                <a:cs typeface="ＭＳ Ｐゴシック" charset="0"/>
              </a:defRPr>
            </a:lvl1pPr>
            <a:lvl2pPr marL="37222402" indent="-3677375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7B3D564F-45C7-D444-B5EF-1268E0DFBC75}" type="slidenum">
              <a:rPr lang="en-US" sz="1200"/>
              <a:pPr/>
              <a:t>34</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The great improvement for the JB2008 model is for the major storms</a:t>
            </a:r>
          </a:p>
          <a:p>
            <a:endParaRPr lang="en-US" dirty="0">
              <a:latin typeface="Times New Roman" charset="0"/>
            </a:endParaRPr>
          </a:p>
          <a:p>
            <a:r>
              <a:rPr lang="en-US" dirty="0">
                <a:latin typeface="Times New Roman" charset="0"/>
              </a:rPr>
              <a:t>MSIS models the moderate storms well </a:t>
            </a:r>
            <a:r>
              <a:rPr lang="en-US" dirty="0" smtClean="0">
                <a:latin typeface="Times New Roman" charset="0"/>
              </a:rPr>
              <a:t>using </a:t>
            </a:r>
            <a:r>
              <a:rPr lang="en-US" dirty="0">
                <a:latin typeface="Times New Roman" charset="0"/>
              </a:rPr>
              <a:t>a 54-hour </a:t>
            </a:r>
            <a:r>
              <a:rPr lang="en-US" dirty="0" err="1">
                <a:latin typeface="Times New Roman" charset="0"/>
              </a:rPr>
              <a:t>ap</a:t>
            </a:r>
            <a:r>
              <a:rPr lang="en-US" dirty="0">
                <a:latin typeface="Times New Roman" charset="0"/>
              </a:rPr>
              <a:t> averaging algorithm</a:t>
            </a:r>
          </a:p>
          <a:p>
            <a:endParaRPr lang="en-US" dirty="0">
              <a:latin typeface="Times New Roman" charset="0"/>
            </a:endParaRPr>
          </a:p>
          <a:p>
            <a:r>
              <a:rPr lang="en-US" dirty="0">
                <a:latin typeface="Times New Roman" charset="0"/>
              </a:rPr>
              <a:t>HASDM </a:t>
            </a:r>
            <a:r>
              <a:rPr lang="en-US" dirty="0" smtClean="0">
                <a:latin typeface="Times New Roman" charset="0"/>
              </a:rPr>
              <a:t>(real time monitoring)</a:t>
            </a:r>
            <a:r>
              <a:rPr lang="en-US" baseline="0" dirty="0" smtClean="0">
                <a:latin typeface="Times New Roman" charset="0"/>
              </a:rPr>
              <a:t> </a:t>
            </a:r>
            <a:r>
              <a:rPr lang="en-US" dirty="0" smtClean="0">
                <a:latin typeface="Times New Roman" charset="0"/>
              </a:rPr>
              <a:t>does </a:t>
            </a:r>
            <a:r>
              <a:rPr lang="en-US" dirty="0">
                <a:latin typeface="Times New Roman" charset="0"/>
              </a:rPr>
              <a:t>very well across the board for all storms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sldNum" sz="quarter" idx="5"/>
          </p:nvPr>
        </p:nvSpPr>
        <p:spPr>
          <a:xfrm>
            <a:off x="3884027" y="8684926"/>
            <a:ext cx="2972421" cy="457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a:defRPr sz="2400">
                <a:solidFill>
                  <a:schemeClr val="tx1"/>
                </a:solidFill>
                <a:latin typeface="Times New Roman" charset="0"/>
                <a:ea typeface="ＭＳ Ｐゴシック" charset="0"/>
                <a:cs typeface="ＭＳ Ｐゴシック" charset="0"/>
              </a:defRPr>
            </a:lvl1pPr>
            <a:lvl2pPr marL="37222402" indent="-3677375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DED3EAF5-C7F5-284A-9630-657D1C8FE44A}" type="slidenum">
              <a:rPr lang="en-US" sz="1200"/>
              <a:pPr/>
              <a:t>35</a:t>
            </a:fld>
            <a:endParaRPr 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a:r>
              <a:rPr lang="en-US" sz="1200" b="1" dirty="0" smtClean="0">
                <a:latin typeface="Helvetica" charset="0"/>
                <a:cs typeface="Helvetica" charset="0"/>
                <a:sym typeface="Helvetica" charset="0"/>
              </a:rPr>
              <a:t>New generation model: Moving to JBH09 (2009) atmospheric density model</a:t>
            </a:r>
          </a:p>
          <a:p>
            <a:pPr marL="228600" indent="-228600"/>
            <a:r>
              <a:rPr lang="en-US" sz="1200" b="1" dirty="0" smtClean="0">
                <a:latin typeface="Helvetica" charset="0"/>
                <a:cs typeface="Helvetica" charset="0"/>
                <a:sym typeface="Helvetica" charset="0"/>
              </a:rPr>
              <a:t>Uses solar data from SET web sites</a:t>
            </a:r>
          </a:p>
          <a:p>
            <a:pPr marL="228600" indent="-228600"/>
            <a:r>
              <a:rPr lang="en-US" sz="1200" b="1" dirty="0" smtClean="0">
                <a:latin typeface="Helvetica" charset="0"/>
                <a:cs typeface="Helvetica" charset="0"/>
                <a:sym typeface="Helvetica" charset="0"/>
              </a:rPr>
              <a:t>Includes 11 indices F10, S10, M10, Y10, F10-bar, S10-bar, M10-bar, Y10-bar, </a:t>
            </a:r>
            <a:r>
              <a:rPr lang="en-US" sz="1200" b="1" dirty="0" err="1" smtClean="0">
                <a:latin typeface="Helvetica" charset="0"/>
                <a:cs typeface="Helvetica" charset="0"/>
                <a:sym typeface="Helvetica" charset="0"/>
              </a:rPr>
              <a:t>ap</a:t>
            </a:r>
            <a:r>
              <a:rPr lang="en-US" sz="1200" b="1" dirty="0" smtClean="0">
                <a:latin typeface="Helvetica" charset="0"/>
                <a:cs typeface="Helvetica" charset="0"/>
                <a:sym typeface="Helvetica" charset="0"/>
              </a:rPr>
              <a:t>, Dst, </a:t>
            </a:r>
            <a:r>
              <a:rPr lang="en-US" sz="1200" b="1" dirty="0" err="1" smtClean="0">
                <a:latin typeface="Helvetica" charset="0"/>
                <a:cs typeface="Helvetica" charset="0"/>
                <a:sym typeface="Helvetica" charset="0"/>
              </a:rPr>
              <a:t>Dtc</a:t>
            </a:r>
            <a:endParaRPr lang="en-US" sz="1200" b="1" dirty="0" smtClean="0">
              <a:latin typeface="Helvetica" charset="0"/>
              <a:cs typeface="Helvetica" charset="0"/>
              <a:sym typeface="Helvetica" charset="0"/>
            </a:endParaRPr>
          </a:p>
          <a:p>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228600" indent="-228600"/>
            <a:endParaRPr lang="en-US" sz="2200" dirty="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sldNum" sz="quarter" idx="5"/>
          </p:nvPr>
        </p:nvSpPr>
        <p:spPr>
          <a:xfrm>
            <a:off x="3884027" y="8684926"/>
            <a:ext cx="2972421" cy="457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a:defRPr sz="2400">
                <a:solidFill>
                  <a:schemeClr val="tx1"/>
                </a:solidFill>
                <a:latin typeface="Times New Roman" charset="0"/>
                <a:ea typeface="ＭＳ Ｐゴシック" charset="0"/>
                <a:cs typeface="ＭＳ Ｐゴシック" charset="0"/>
              </a:defRPr>
            </a:lvl1pPr>
            <a:lvl2pPr marL="37222402" indent="-3677375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719136D6-94CB-8E4B-97B3-6B271F0F7161}" type="slidenum">
              <a:rPr lang="en-US" sz="1200"/>
              <a:pPr/>
              <a:t>37</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a:r>
              <a:rPr lang="en-US" sz="1200" b="1" dirty="0" smtClean="0">
                <a:latin typeface="Helvetica" charset="0"/>
                <a:cs typeface="Helvetica" charset="0"/>
                <a:sym typeface="Helvetica" charset="0"/>
              </a:rPr>
              <a:t>New generation model: Moving to JBH09 (2009) atmospheric density model</a:t>
            </a:r>
          </a:p>
          <a:p>
            <a:pPr marL="228600" indent="-228600"/>
            <a:r>
              <a:rPr lang="en-US" sz="1200" b="1" dirty="0" smtClean="0">
                <a:latin typeface="Helvetica" charset="0"/>
                <a:cs typeface="Helvetica" charset="0"/>
                <a:sym typeface="Helvetica" charset="0"/>
              </a:rPr>
              <a:t>Uses solar data from SET web sites</a:t>
            </a:r>
          </a:p>
          <a:p>
            <a:pPr marL="228600" indent="-228600"/>
            <a:r>
              <a:rPr lang="en-US" sz="1200" b="1" dirty="0" smtClean="0">
                <a:latin typeface="Helvetica" charset="0"/>
                <a:cs typeface="Helvetica" charset="0"/>
                <a:sym typeface="Helvetica" charset="0"/>
              </a:rPr>
              <a:t>Includes 11 indices F10, S10, M10, Y10, F10-bar, S10-bar, M10-bar, Y10-bar, </a:t>
            </a:r>
            <a:r>
              <a:rPr lang="en-US" sz="1200" b="1" dirty="0" err="1" smtClean="0">
                <a:latin typeface="Helvetica" charset="0"/>
                <a:cs typeface="Helvetica" charset="0"/>
                <a:sym typeface="Helvetica" charset="0"/>
              </a:rPr>
              <a:t>ap</a:t>
            </a:r>
            <a:r>
              <a:rPr lang="en-US" sz="1200" b="1" dirty="0" smtClean="0">
                <a:latin typeface="Helvetica" charset="0"/>
                <a:cs typeface="Helvetica" charset="0"/>
                <a:sym typeface="Helvetica" charset="0"/>
              </a:rPr>
              <a:t>, Dst, </a:t>
            </a:r>
            <a:r>
              <a:rPr lang="en-US" sz="1200" b="1" dirty="0" err="1" smtClean="0">
                <a:latin typeface="Helvetica" charset="0"/>
                <a:cs typeface="Helvetica" charset="0"/>
                <a:sym typeface="Helvetica" charset="0"/>
              </a:rPr>
              <a:t>Dtc</a:t>
            </a:r>
            <a:endParaRPr lang="en-US" sz="1200" b="1" dirty="0" smtClean="0">
              <a:latin typeface="Helvetica" charset="0"/>
              <a:cs typeface="Helvetica" charset="0"/>
              <a:sym typeface="Helvetica" charset="0"/>
            </a:endParaRPr>
          </a:p>
          <a:p>
            <a:endParaRPr lang="en-US"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sldNum" sz="quarter" idx="5"/>
          </p:nvPr>
        </p:nvSpPr>
        <p:spPr>
          <a:xfrm>
            <a:off x="3884027" y="8684926"/>
            <a:ext cx="2972421" cy="457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lvl1pPr>
              <a:defRPr sz="2400">
                <a:solidFill>
                  <a:schemeClr val="tx1"/>
                </a:solidFill>
                <a:latin typeface="Times New Roman" charset="0"/>
                <a:ea typeface="ＭＳ Ｐゴシック" charset="0"/>
                <a:cs typeface="ＭＳ Ｐゴシック" charset="0"/>
              </a:defRPr>
            </a:lvl1pPr>
            <a:lvl2pPr marL="37222402" indent="-3677375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C2417650-6ADD-DF4C-83A9-2CF9E17092F8}" type="slidenum">
              <a:rPr lang="en-US" sz="1200"/>
              <a:pPr/>
              <a:t>38</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impacts</a:t>
            </a:r>
            <a:r>
              <a:rPr lang="en-US" baseline="0" dirty="0" smtClean="0"/>
              <a:t> of satellite drag:</a:t>
            </a:r>
          </a:p>
          <a:p>
            <a:r>
              <a:rPr lang="en-US" baseline="0" dirty="0" smtClean="0"/>
              <a:t>Sudden change in s/c altitude/speed</a:t>
            </a:r>
          </a:p>
          <a:p>
            <a:r>
              <a:rPr lang="en-US" baseline="0" dirty="0" smtClean="0"/>
              <a:t>Impede ability to locate/track s/c</a:t>
            </a:r>
          </a:p>
          <a:p>
            <a:r>
              <a:rPr lang="en-US" baseline="0" dirty="0" smtClean="0"/>
              <a:t>Change s/c orbit  “circularization of orbit’</a:t>
            </a:r>
          </a:p>
          <a:p>
            <a:r>
              <a:rPr lang="en-US" baseline="0" dirty="0" smtClean="0"/>
              <a:t>Change in collision parameters</a:t>
            </a:r>
            <a:endParaRPr lang="en-US" dirty="0"/>
          </a:p>
        </p:txBody>
      </p:sp>
    </p:spTree>
    <p:extLst>
      <p:ext uri="{BB962C8B-B14F-4D97-AF65-F5344CB8AC3E}">
        <p14:creationId xmlns:p14="http://schemas.microsoft.com/office/powerpoint/2010/main" val="123039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directory.eoportal.org</a:t>
            </a:r>
            <a:r>
              <a:rPr lang="en-US" dirty="0" smtClean="0"/>
              <a:t>/web/</a:t>
            </a:r>
            <a:r>
              <a:rPr lang="en-US" dirty="0" err="1" smtClean="0"/>
              <a:t>eoportal</a:t>
            </a:r>
            <a:r>
              <a:rPr lang="en-US" dirty="0" smtClean="0"/>
              <a:t>/satellite-missions/s/</a:t>
            </a:r>
            <a:r>
              <a:rPr lang="en-US" dirty="0" err="1" smtClean="0"/>
              <a:t>starshine</a:t>
            </a:r>
            <a:endParaRPr lang="en-US" dirty="0"/>
          </a:p>
        </p:txBody>
      </p:sp>
    </p:spTree>
    <p:extLst>
      <p:ext uri="{BB962C8B-B14F-4D97-AF65-F5344CB8AC3E}">
        <p14:creationId xmlns:p14="http://schemas.microsoft.com/office/powerpoint/2010/main" val="9249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aerodynamic forces</a:t>
            </a:r>
          </a:p>
          <a:p>
            <a:r>
              <a:rPr lang="en-US" dirty="0" smtClean="0"/>
              <a:t>Drag</a:t>
            </a:r>
            <a:r>
              <a:rPr lang="en-US" baseline="0" dirty="0" smtClean="0"/>
              <a:t> is dominant</a:t>
            </a:r>
          </a:p>
          <a:p>
            <a:r>
              <a:rPr lang="en-US" baseline="0" dirty="0" smtClean="0"/>
              <a:t>Drag is highly dependent of density of medium in which s/c operates</a:t>
            </a:r>
            <a:endParaRPr lang="en-US" dirty="0"/>
          </a:p>
        </p:txBody>
      </p:sp>
    </p:spTree>
    <p:extLst>
      <p:ext uri="{BB962C8B-B14F-4D97-AF65-F5344CB8AC3E}">
        <p14:creationId xmlns:p14="http://schemas.microsoft.com/office/powerpoint/2010/main" val="372501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r>
              <a:rPr lang="en-US" dirty="0" smtClean="0"/>
              <a:t>CU </a:t>
            </a:r>
            <a:r>
              <a:rPr lang="en-US" dirty="0" err="1" smtClean="0"/>
              <a:t>Aersopace</a:t>
            </a:r>
            <a:r>
              <a:rPr lang="en-US" dirty="0" smtClean="0"/>
              <a:t> Engineering 5335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axes</a:t>
            </a:r>
            <a:r>
              <a:rPr lang="en-US" baseline="0" dirty="0" smtClean="0"/>
              <a:t> are typical of meteorology.  Dependent variable is on the horizontal, independent (Height) is on vertical to correspond with our sense of “up”</a:t>
            </a:r>
            <a:endParaRPr lang="en-US" dirty="0"/>
          </a:p>
        </p:txBody>
      </p:sp>
    </p:spTree>
    <p:extLst>
      <p:ext uri="{BB962C8B-B14F-4D97-AF65-F5344CB8AC3E}">
        <p14:creationId xmlns:p14="http://schemas.microsoft.com/office/powerpoint/2010/main" val="281186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 of atmospheres comes from simple barometric</a:t>
            </a:r>
            <a:r>
              <a:rPr lang="en-US" baseline="0" dirty="0" smtClean="0"/>
              <a:t> or hydrostatic assumption</a:t>
            </a:r>
          </a:p>
          <a:p>
            <a:r>
              <a:rPr lang="en-US" baseline="0" dirty="0" smtClean="0"/>
              <a:t>MSIS = semi empirical Mass Spectrometer Incoherent Scatter model  from Naval Research Lab</a:t>
            </a:r>
          </a:p>
          <a:p>
            <a:r>
              <a:rPr lang="en-US" baseline="0" dirty="0" smtClean="0"/>
              <a:t>Note strong temperature dependence</a:t>
            </a:r>
            <a:endParaRPr lang="en-US" dirty="0"/>
          </a:p>
        </p:txBody>
      </p:sp>
    </p:spTree>
    <p:extLst>
      <p:ext uri="{BB962C8B-B14F-4D97-AF65-F5344CB8AC3E}">
        <p14:creationId xmlns:p14="http://schemas.microsoft.com/office/powerpoint/2010/main" val="2210252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Iss017e011632.jpg</a:t>
            </a:r>
          </a:p>
          <a:p>
            <a:endParaRPr lang="da-DK" dirty="0" smtClean="0"/>
          </a:p>
          <a:p>
            <a:r>
              <a:rPr lang="da-DK" dirty="0" err="1" smtClean="0"/>
              <a:t>Cartoon</a:t>
            </a:r>
            <a:r>
              <a:rPr lang="da-DK" dirty="0" smtClean="0"/>
              <a:t> of </a:t>
            </a:r>
            <a:r>
              <a:rPr lang="da-DK" dirty="0" err="1" smtClean="0"/>
              <a:t>mass</a:t>
            </a:r>
            <a:r>
              <a:rPr lang="da-DK" baseline="0" dirty="0" smtClean="0"/>
              <a:t> </a:t>
            </a:r>
            <a:r>
              <a:rPr lang="da-DK" baseline="0" dirty="0" err="1" smtClean="0"/>
              <a:t>concentration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25117F1-E9A2-8748-B265-52C550F6DB65}" type="slidenum">
              <a:rPr lang="en-US" smtClean="0"/>
              <a:t>11</a:t>
            </a:fld>
            <a:endParaRPr lang="en-US"/>
          </a:p>
        </p:txBody>
      </p:sp>
    </p:spTree>
    <p:extLst>
      <p:ext uri="{BB962C8B-B14F-4D97-AF65-F5344CB8AC3E}">
        <p14:creationId xmlns:p14="http://schemas.microsoft.com/office/powerpoint/2010/main" val="2591477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264033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852017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A2F58AB-26AB-374F-8041-7E4CDAB3E712}" type="slidenum">
              <a:rPr lang="en-US"/>
              <a:pPr/>
              <a:t>‹#›</a:t>
            </a:fld>
            <a:endParaRPr lang="en-US"/>
          </a:p>
        </p:txBody>
      </p:sp>
    </p:spTree>
    <p:extLst>
      <p:ext uri="{BB962C8B-B14F-4D97-AF65-F5344CB8AC3E}">
        <p14:creationId xmlns:p14="http://schemas.microsoft.com/office/powerpoint/2010/main" val="2511374579"/>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45C365F-E534-7E4A-89F9-A4F01935E36A}" type="slidenum">
              <a:rPr lang="en-US"/>
              <a:pPr/>
              <a:t>‹#›</a:t>
            </a:fld>
            <a:endParaRPr lang="en-US"/>
          </a:p>
        </p:txBody>
      </p:sp>
    </p:spTree>
    <p:extLst>
      <p:ext uri="{BB962C8B-B14F-4D97-AF65-F5344CB8AC3E}">
        <p14:creationId xmlns:p14="http://schemas.microsoft.com/office/powerpoint/2010/main" val="74643485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AA58F0C-0075-CB44-8CC2-72E5BBACA585}" type="slidenum">
              <a:rPr lang="en-US"/>
              <a:pPr/>
              <a:t>‹#›</a:t>
            </a:fld>
            <a:endParaRPr lang="en-US"/>
          </a:p>
        </p:txBody>
      </p:sp>
    </p:spTree>
    <p:extLst>
      <p:ext uri="{BB962C8B-B14F-4D97-AF65-F5344CB8AC3E}">
        <p14:creationId xmlns:p14="http://schemas.microsoft.com/office/powerpoint/2010/main" val="41844809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5612BA6-6310-B34F-976B-C6ED7D6363B9}" type="slidenum">
              <a:rPr lang="en-US"/>
              <a:pPr/>
              <a:t>‹#›</a:t>
            </a:fld>
            <a:endParaRPr lang="en-US"/>
          </a:p>
        </p:txBody>
      </p:sp>
    </p:spTree>
    <p:extLst>
      <p:ext uri="{BB962C8B-B14F-4D97-AF65-F5344CB8AC3E}">
        <p14:creationId xmlns:p14="http://schemas.microsoft.com/office/powerpoint/2010/main" val="44498084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A90A81B-804A-DE4A-9601-F6881E6477F3}" type="slidenum">
              <a:rPr lang="en-US"/>
              <a:pPr/>
              <a:t>‹#›</a:t>
            </a:fld>
            <a:endParaRPr lang="en-US"/>
          </a:p>
        </p:txBody>
      </p:sp>
    </p:spTree>
    <p:extLst>
      <p:ext uri="{BB962C8B-B14F-4D97-AF65-F5344CB8AC3E}">
        <p14:creationId xmlns:p14="http://schemas.microsoft.com/office/powerpoint/2010/main" val="51653577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A13B965-6420-A649-A719-A787256B252F}" type="slidenum">
              <a:rPr lang="en-US"/>
              <a:pPr/>
              <a:t>‹#›</a:t>
            </a:fld>
            <a:endParaRPr lang="en-US"/>
          </a:p>
        </p:txBody>
      </p:sp>
    </p:spTree>
    <p:extLst>
      <p:ext uri="{BB962C8B-B14F-4D97-AF65-F5344CB8AC3E}">
        <p14:creationId xmlns:p14="http://schemas.microsoft.com/office/powerpoint/2010/main" val="3234388655"/>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4F48A12-ECB3-714F-BB55-F026092600AD}" type="slidenum">
              <a:rPr lang="en-US"/>
              <a:pPr/>
              <a:t>‹#›</a:t>
            </a:fld>
            <a:endParaRPr lang="en-US"/>
          </a:p>
        </p:txBody>
      </p:sp>
    </p:spTree>
    <p:extLst>
      <p:ext uri="{BB962C8B-B14F-4D97-AF65-F5344CB8AC3E}">
        <p14:creationId xmlns:p14="http://schemas.microsoft.com/office/powerpoint/2010/main" val="1121595651"/>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7290F58-562B-4F46-9721-C9ADFC3A6505}" type="slidenum">
              <a:rPr lang="en-US"/>
              <a:pPr/>
              <a:t>‹#›</a:t>
            </a:fld>
            <a:endParaRPr lang="en-US"/>
          </a:p>
        </p:txBody>
      </p:sp>
    </p:spTree>
    <p:extLst>
      <p:ext uri="{BB962C8B-B14F-4D97-AF65-F5344CB8AC3E}">
        <p14:creationId xmlns:p14="http://schemas.microsoft.com/office/powerpoint/2010/main" val="262159652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7268E0A-9855-4D4A-AF5D-A5F8A3D8686F}" type="slidenum">
              <a:rPr lang="en-US"/>
              <a:pPr/>
              <a:t>‹#›</a:t>
            </a:fld>
            <a:endParaRPr lang="en-US"/>
          </a:p>
        </p:txBody>
      </p:sp>
    </p:spTree>
    <p:extLst>
      <p:ext uri="{BB962C8B-B14F-4D97-AF65-F5344CB8AC3E}">
        <p14:creationId xmlns:p14="http://schemas.microsoft.com/office/powerpoint/2010/main" val="3082782064"/>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540850F-E979-D341-9399-911E40CA2F18}" type="slidenum">
              <a:rPr lang="en-US"/>
              <a:pPr/>
              <a:t>‹#›</a:t>
            </a:fld>
            <a:endParaRPr lang="en-US"/>
          </a:p>
        </p:txBody>
      </p:sp>
    </p:spTree>
    <p:extLst>
      <p:ext uri="{BB962C8B-B14F-4D97-AF65-F5344CB8AC3E}">
        <p14:creationId xmlns:p14="http://schemas.microsoft.com/office/powerpoint/2010/main" val="2482085954"/>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890152"/>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7C566D9-9CC3-744F-A505-A4E5860902A2}" type="slidenum">
              <a:rPr lang="en-US"/>
              <a:pPr/>
              <a:t>‹#›</a:t>
            </a:fld>
            <a:endParaRPr lang="en-US"/>
          </a:p>
        </p:txBody>
      </p:sp>
    </p:spTree>
    <p:extLst>
      <p:ext uri="{BB962C8B-B14F-4D97-AF65-F5344CB8AC3E}">
        <p14:creationId xmlns:p14="http://schemas.microsoft.com/office/powerpoint/2010/main" val="1191780958"/>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8CDF74F-FED5-A140-BC71-19144C410D32}" type="slidenum">
              <a:rPr lang="en-US"/>
              <a:pPr/>
              <a:t>‹#›</a:t>
            </a:fld>
            <a:endParaRPr lang="en-US"/>
          </a:p>
        </p:txBody>
      </p:sp>
    </p:spTree>
    <p:extLst>
      <p:ext uri="{BB962C8B-B14F-4D97-AF65-F5344CB8AC3E}">
        <p14:creationId xmlns:p14="http://schemas.microsoft.com/office/powerpoint/2010/main" val="174401877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4792BB-4ACD-084A-8F29-3CD295E82B2C}" type="slidenum">
              <a:rPr lang="en-US"/>
              <a:pPr/>
              <a:t>‹#›</a:t>
            </a:fld>
            <a:endParaRPr lang="en-US"/>
          </a:p>
        </p:txBody>
      </p:sp>
    </p:spTree>
    <p:extLst>
      <p:ext uri="{BB962C8B-B14F-4D97-AF65-F5344CB8AC3E}">
        <p14:creationId xmlns:p14="http://schemas.microsoft.com/office/powerpoint/2010/main" val="10160443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4A34722-0332-3E4A-92BD-78FF594B95A8}" type="slidenum">
              <a:rPr lang="en-US"/>
              <a:pPr/>
              <a:t>‹#›</a:t>
            </a:fld>
            <a:endParaRPr lang="en-US"/>
          </a:p>
        </p:txBody>
      </p:sp>
    </p:spTree>
    <p:extLst>
      <p:ext uri="{BB962C8B-B14F-4D97-AF65-F5344CB8AC3E}">
        <p14:creationId xmlns:p14="http://schemas.microsoft.com/office/powerpoint/2010/main" val="429177859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5FA82FE-278E-A344-BA86-7EEA37DE11A6}" type="slidenum">
              <a:rPr lang="en-US"/>
              <a:pPr/>
              <a:t>‹#›</a:t>
            </a:fld>
            <a:endParaRPr lang="en-US"/>
          </a:p>
        </p:txBody>
      </p:sp>
    </p:spTree>
    <p:extLst>
      <p:ext uri="{BB962C8B-B14F-4D97-AF65-F5344CB8AC3E}">
        <p14:creationId xmlns:p14="http://schemas.microsoft.com/office/powerpoint/2010/main" val="16968538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B757331-14A9-AD4B-9941-E75ADEA5A6C6}" type="slidenum">
              <a:rPr lang="en-US"/>
              <a:pPr/>
              <a:t>‹#›</a:t>
            </a:fld>
            <a:endParaRPr lang="en-US"/>
          </a:p>
        </p:txBody>
      </p:sp>
    </p:spTree>
    <p:extLst>
      <p:ext uri="{BB962C8B-B14F-4D97-AF65-F5344CB8AC3E}">
        <p14:creationId xmlns:p14="http://schemas.microsoft.com/office/powerpoint/2010/main" val="3140729299"/>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FC43CC7-8284-4345-8217-F44E2F61C9B1}" type="slidenum">
              <a:rPr lang="en-US"/>
              <a:pPr/>
              <a:t>‹#›</a:t>
            </a:fld>
            <a:endParaRPr lang="en-US"/>
          </a:p>
        </p:txBody>
      </p:sp>
    </p:spTree>
    <p:extLst>
      <p:ext uri="{BB962C8B-B14F-4D97-AF65-F5344CB8AC3E}">
        <p14:creationId xmlns:p14="http://schemas.microsoft.com/office/powerpoint/2010/main" val="53924066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48043B-DB5C-B647-A9D4-2F5342815B17}" type="slidenum">
              <a:rPr lang="en-US"/>
              <a:pPr/>
              <a:t>‹#›</a:t>
            </a:fld>
            <a:endParaRPr lang="en-US"/>
          </a:p>
        </p:txBody>
      </p:sp>
    </p:spTree>
    <p:extLst>
      <p:ext uri="{BB962C8B-B14F-4D97-AF65-F5344CB8AC3E}">
        <p14:creationId xmlns:p14="http://schemas.microsoft.com/office/powerpoint/2010/main" val="29363157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440EEEB-A92C-F147-A38B-7AE5CC6CEFCB}" type="slidenum">
              <a:rPr lang="en-US"/>
              <a:pPr/>
              <a:t>‹#›</a:t>
            </a:fld>
            <a:endParaRPr lang="en-US"/>
          </a:p>
        </p:txBody>
      </p:sp>
    </p:spTree>
    <p:extLst>
      <p:ext uri="{BB962C8B-B14F-4D97-AF65-F5344CB8AC3E}">
        <p14:creationId xmlns:p14="http://schemas.microsoft.com/office/powerpoint/2010/main" val="3040750011"/>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E586B0-D1B6-7045-AC45-677924AD8266}" type="slidenum">
              <a:rPr lang="en-US"/>
              <a:pPr/>
              <a:t>‹#›</a:t>
            </a:fld>
            <a:endParaRPr lang="en-US"/>
          </a:p>
        </p:txBody>
      </p:sp>
    </p:spTree>
    <p:extLst>
      <p:ext uri="{BB962C8B-B14F-4D97-AF65-F5344CB8AC3E}">
        <p14:creationId xmlns:p14="http://schemas.microsoft.com/office/powerpoint/2010/main" val="287421368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88B6384-2545-954C-BA21-F27D29B41933}" type="slidenum">
              <a:rPr lang="en-US"/>
              <a:pPr/>
              <a:t>‹#›</a:t>
            </a:fld>
            <a:endParaRPr lang="en-US"/>
          </a:p>
        </p:txBody>
      </p:sp>
    </p:spTree>
    <p:extLst>
      <p:ext uri="{BB962C8B-B14F-4D97-AF65-F5344CB8AC3E}">
        <p14:creationId xmlns:p14="http://schemas.microsoft.com/office/powerpoint/2010/main" val="426040136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83DCCEE-A0D8-2B48-9F25-B51BCABD90C6}" type="slidenum">
              <a:rPr lang="en-US"/>
              <a:pPr/>
              <a:t>‹#›</a:t>
            </a:fld>
            <a:endParaRPr lang="en-US"/>
          </a:p>
        </p:txBody>
      </p:sp>
    </p:spTree>
    <p:extLst>
      <p:ext uri="{BB962C8B-B14F-4D97-AF65-F5344CB8AC3E}">
        <p14:creationId xmlns:p14="http://schemas.microsoft.com/office/powerpoint/2010/main" val="377197252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6ABA5C4-EDC7-9C4F-8F3F-B209DBDDD804}" type="slidenum">
              <a:rPr lang="en-US"/>
              <a:pPr/>
              <a:t>‹#›</a:t>
            </a:fld>
            <a:endParaRPr lang="en-US"/>
          </a:p>
        </p:txBody>
      </p:sp>
    </p:spTree>
    <p:extLst>
      <p:ext uri="{BB962C8B-B14F-4D97-AF65-F5344CB8AC3E}">
        <p14:creationId xmlns:p14="http://schemas.microsoft.com/office/powerpoint/2010/main" val="382406615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D0C25E4-2CF8-C641-8281-EE723BF9D0A4}" type="slidenum">
              <a:rPr lang="en-US"/>
              <a:pPr/>
              <a:t>‹#›</a:t>
            </a:fld>
            <a:endParaRPr lang="en-US"/>
          </a:p>
        </p:txBody>
      </p:sp>
    </p:spTree>
    <p:extLst>
      <p:ext uri="{BB962C8B-B14F-4D97-AF65-F5344CB8AC3E}">
        <p14:creationId xmlns:p14="http://schemas.microsoft.com/office/powerpoint/2010/main" val="248004886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7EE22F-7EB4-504B-8AE1-533116B654CC}" type="slidenum">
              <a:rPr lang="en-US"/>
              <a:pPr/>
              <a:t>‹#›</a:t>
            </a:fld>
            <a:endParaRPr lang="en-US"/>
          </a:p>
        </p:txBody>
      </p:sp>
    </p:spTree>
    <p:extLst>
      <p:ext uri="{BB962C8B-B14F-4D97-AF65-F5344CB8AC3E}">
        <p14:creationId xmlns:p14="http://schemas.microsoft.com/office/powerpoint/2010/main" val="4085672"/>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006C009-01C6-2A44-AED8-2FA221FBB7DE}" type="slidenum">
              <a:rPr lang="en-US"/>
              <a:pPr/>
              <a:t>‹#›</a:t>
            </a:fld>
            <a:endParaRPr lang="en-US"/>
          </a:p>
        </p:txBody>
      </p:sp>
    </p:spTree>
    <p:extLst>
      <p:ext uri="{BB962C8B-B14F-4D97-AF65-F5344CB8AC3E}">
        <p14:creationId xmlns:p14="http://schemas.microsoft.com/office/powerpoint/2010/main" val="426436690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8A85AAE-9A1B-584A-8319-EFFB1EB47F45}" type="slidenum">
              <a:rPr lang="en-US"/>
              <a:pPr/>
              <a:t>‹#›</a:t>
            </a:fld>
            <a:endParaRPr lang="en-US"/>
          </a:p>
        </p:txBody>
      </p:sp>
    </p:spTree>
    <p:extLst>
      <p:ext uri="{BB962C8B-B14F-4D97-AF65-F5344CB8AC3E}">
        <p14:creationId xmlns:p14="http://schemas.microsoft.com/office/powerpoint/2010/main" val="2221162123"/>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39ABAD2-5A96-1B44-9462-3B6357E49745}" type="slidenum">
              <a:rPr lang="en-US"/>
              <a:pPr/>
              <a:t>‹#›</a:t>
            </a:fld>
            <a:endParaRPr lang="en-US"/>
          </a:p>
        </p:txBody>
      </p:sp>
    </p:spTree>
    <p:extLst>
      <p:ext uri="{BB962C8B-B14F-4D97-AF65-F5344CB8AC3E}">
        <p14:creationId xmlns:p14="http://schemas.microsoft.com/office/powerpoint/2010/main" val="2507711438"/>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2128B13-5B34-8F4D-9C60-9AC0827A5273}" type="slidenum">
              <a:rPr lang="en-US"/>
              <a:pPr/>
              <a:t>‹#›</a:t>
            </a:fld>
            <a:endParaRPr lang="en-US"/>
          </a:p>
        </p:txBody>
      </p:sp>
    </p:spTree>
    <p:extLst>
      <p:ext uri="{BB962C8B-B14F-4D97-AF65-F5344CB8AC3E}">
        <p14:creationId xmlns:p14="http://schemas.microsoft.com/office/powerpoint/2010/main" val="1542951924"/>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0917C05-F619-A447-8388-F990B0C12539}" type="slidenum">
              <a:rPr lang="en-US"/>
              <a:pPr/>
              <a:t>‹#›</a:t>
            </a:fld>
            <a:endParaRPr lang="en-US"/>
          </a:p>
        </p:txBody>
      </p:sp>
    </p:spTree>
    <p:extLst>
      <p:ext uri="{BB962C8B-B14F-4D97-AF65-F5344CB8AC3E}">
        <p14:creationId xmlns:p14="http://schemas.microsoft.com/office/powerpoint/2010/main" val="3032506540"/>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228DED6-6EF0-B549-8F59-0378043C1201}" type="slidenum">
              <a:rPr lang="en-US"/>
              <a:pPr/>
              <a:t>‹#›</a:t>
            </a:fld>
            <a:endParaRPr lang="en-US"/>
          </a:p>
        </p:txBody>
      </p:sp>
    </p:spTree>
    <p:extLst>
      <p:ext uri="{BB962C8B-B14F-4D97-AF65-F5344CB8AC3E}">
        <p14:creationId xmlns:p14="http://schemas.microsoft.com/office/powerpoint/2010/main" val="275920024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7C5C7A-7487-D14A-8640-8D324E1CB30B}" type="slidenum">
              <a:rPr lang="en-US"/>
              <a:pPr/>
              <a:t>‹#›</a:t>
            </a:fld>
            <a:endParaRPr lang="en-US"/>
          </a:p>
        </p:txBody>
      </p:sp>
    </p:spTree>
    <p:extLst>
      <p:ext uri="{BB962C8B-B14F-4D97-AF65-F5344CB8AC3E}">
        <p14:creationId xmlns:p14="http://schemas.microsoft.com/office/powerpoint/2010/main" val="295489930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6F64547-29CF-684F-BE9A-57793C3EB335}" type="slidenum">
              <a:rPr lang="en-US"/>
              <a:pPr/>
              <a:t>‹#›</a:t>
            </a:fld>
            <a:endParaRPr lang="en-US"/>
          </a:p>
        </p:txBody>
      </p:sp>
    </p:spTree>
    <p:extLst>
      <p:ext uri="{BB962C8B-B14F-4D97-AF65-F5344CB8AC3E}">
        <p14:creationId xmlns:p14="http://schemas.microsoft.com/office/powerpoint/2010/main" val="397454398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D0EDC30-2D63-D649-94F5-51459963A5EB}" type="slidenum">
              <a:rPr lang="en-US"/>
              <a:pPr/>
              <a:t>‹#›</a:t>
            </a:fld>
            <a:endParaRPr lang="en-US"/>
          </a:p>
        </p:txBody>
      </p:sp>
    </p:spTree>
    <p:extLst>
      <p:ext uri="{BB962C8B-B14F-4D97-AF65-F5344CB8AC3E}">
        <p14:creationId xmlns:p14="http://schemas.microsoft.com/office/powerpoint/2010/main" val="3046421282"/>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5C0924-B70D-844A-950F-BD7CAE7FB0B7}" type="slidenum">
              <a:rPr lang="en-US"/>
              <a:pPr/>
              <a:t>‹#›</a:t>
            </a:fld>
            <a:endParaRPr lang="en-US"/>
          </a:p>
        </p:txBody>
      </p:sp>
    </p:spTree>
    <p:extLst>
      <p:ext uri="{BB962C8B-B14F-4D97-AF65-F5344CB8AC3E}">
        <p14:creationId xmlns:p14="http://schemas.microsoft.com/office/powerpoint/2010/main" val="1107202513"/>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1B844EB6-6B81-2242-960A-7AEDE949A34D}" type="slidenum">
              <a:rPr lang="en-US"/>
              <a:pPr/>
              <a:t>‹#›</a:t>
            </a:fld>
            <a:endParaRPr lang="en-US"/>
          </a:p>
        </p:txBody>
      </p:sp>
    </p:spTree>
    <p:extLst>
      <p:ext uri="{BB962C8B-B14F-4D97-AF65-F5344CB8AC3E}">
        <p14:creationId xmlns:p14="http://schemas.microsoft.com/office/powerpoint/2010/main" val="2738401363"/>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2FFE14-B130-FB40-ABD9-EB42D1D36948}" type="slidenum">
              <a:rPr lang="en-US"/>
              <a:pPr/>
              <a:t>‹#›</a:t>
            </a:fld>
            <a:endParaRPr lang="en-US"/>
          </a:p>
        </p:txBody>
      </p:sp>
    </p:spTree>
    <p:extLst>
      <p:ext uri="{BB962C8B-B14F-4D97-AF65-F5344CB8AC3E}">
        <p14:creationId xmlns:p14="http://schemas.microsoft.com/office/powerpoint/2010/main" val="3456432171"/>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FED92DC-E281-6C46-AD7E-042419C6683C}" type="slidenum">
              <a:rPr lang="en-US"/>
              <a:pPr/>
              <a:t>‹#›</a:t>
            </a:fld>
            <a:endParaRPr lang="en-US"/>
          </a:p>
        </p:txBody>
      </p:sp>
    </p:spTree>
    <p:extLst>
      <p:ext uri="{BB962C8B-B14F-4D97-AF65-F5344CB8AC3E}">
        <p14:creationId xmlns:p14="http://schemas.microsoft.com/office/powerpoint/2010/main" val="2463839164"/>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ED98360-AE29-8A4C-A17A-D2674E55F53A}" type="slidenum">
              <a:rPr lang="en-US"/>
              <a:pPr/>
              <a:t>‹#›</a:t>
            </a:fld>
            <a:endParaRPr lang="en-US"/>
          </a:p>
        </p:txBody>
      </p:sp>
    </p:spTree>
    <p:extLst>
      <p:ext uri="{BB962C8B-B14F-4D97-AF65-F5344CB8AC3E}">
        <p14:creationId xmlns:p14="http://schemas.microsoft.com/office/powerpoint/2010/main" val="416784386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B198B9A-611E-B94A-A3E8-726F7A801CE4}" type="slidenum">
              <a:rPr lang="en-US"/>
              <a:pPr/>
              <a:t>‹#›</a:t>
            </a:fld>
            <a:endParaRPr lang="en-US"/>
          </a:p>
        </p:txBody>
      </p:sp>
    </p:spTree>
    <p:extLst>
      <p:ext uri="{BB962C8B-B14F-4D97-AF65-F5344CB8AC3E}">
        <p14:creationId xmlns:p14="http://schemas.microsoft.com/office/powerpoint/2010/main" val="3609600936"/>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E0D0BD2-6917-D54C-85D0-EA36395A38D6}" type="slidenum">
              <a:rPr lang="en-US"/>
              <a:pPr/>
              <a:t>‹#›</a:t>
            </a:fld>
            <a:endParaRPr lang="en-US"/>
          </a:p>
        </p:txBody>
      </p:sp>
    </p:spTree>
    <p:extLst>
      <p:ext uri="{BB962C8B-B14F-4D97-AF65-F5344CB8AC3E}">
        <p14:creationId xmlns:p14="http://schemas.microsoft.com/office/powerpoint/2010/main" val="61646413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E92A2D2-C574-0047-A925-2ED5B43B640C}" type="slidenum">
              <a:rPr lang="en-US"/>
              <a:pPr/>
              <a:t>‹#›</a:t>
            </a:fld>
            <a:endParaRPr lang="en-US"/>
          </a:p>
        </p:txBody>
      </p:sp>
    </p:spTree>
    <p:extLst>
      <p:ext uri="{BB962C8B-B14F-4D97-AF65-F5344CB8AC3E}">
        <p14:creationId xmlns:p14="http://schemas.microsoft.com/office/powerpoint/2010/main" val="415387562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7B922E8-B0FF-EF46-9A6D-0BBDFD9BA4DF}" type="slidenum">
              <a:rPr lang="en-US"/>
              <a:pPr/>
              <a:t>‹#›</a:t>
            </a:fld>
            <a:endParaRPr lang="en-US"/>
          </a:p>
        </p:txBody>
      </p:sp>
    </p:spTree>
    <p:extLst>
      <p:ext uri="{BB962C8B-B14F-4D97-AF65-F5344CB8AC3E}">
        <p14:creationId xmlns:p14="http://schemas.microsoft.com/office/powerpoint/2010/main" val="2993998688"/>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2F5A3E2-4589-4346-B331-06B7782D9FA4}" type="slidenum">
              <a:rPr lang="en-US"/>
              <a:pPr/>
              <a:t>‹#›</a:t>
            </a:fld>
            <a:endParaRPr lang="en-US"/>
          </a:p>
        </p:txBody>
      </p:sp>
    </p:spTree>
    <p:extLst>
      <p:ext uri="{BB962C8B-B14F-4D97-AF65-F5344CB8AC3E}">
        <p14:creationId xmlns:p14="http://schemas.microsoft.com/office/powerpoint/2010/main" val="19029279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2CD6E44-8638-8247-85C8-1B9B5B1F20C1}" type="slidenum">
              <a:rPr lang="en-US"/>
              <a:pPr/>
              <a:t>‹#›</a:t>
            </a:fld>
            <a:endParaRPr lang="en-US"/>
          </a:p>
        </p:txBody>
      </p:sp>
    </p:spTree>
    <p:extLst>
      <p:ext uri="{BB962C8B-B14F-4D97-AF65-F5344CB8AC3E}">
        <p14:creationId xmlns:p14="http://schemas.microsoft.com/office/powerpoint/2010/main" val="1914631887"/>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28FF91F-1DB9-8044-A196-71DA24A671FF}" type="slidenum">
              <a:rPr lang="en-US"/>
              <a:pPr/>
              <a:t>‹#›</a:t>
            </a:fld>
            <a:endParaRPr lang="en-US"/>
          </a:p>
        </p:txBody>
      </p:sp>
    </p:spTree>
    <p:extLst>
      <p:ext uri="{BB962C8B-B14F-4D97-AF65-F5344CB8AC3E}">
        <p14:creationId xmlns:p14="http://schemas.microsoft.com/office/powerpoint/2010/main" val="1936438644"/>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10377E0-6D11-8F4F-A09A-A47E35E1CEA0}" type="slidenum">
              <a:rPr lang="en-US"/>
              <a:pPr/>
              <a:t>‹#›</a:t>
            </a:fld>
            <a:endParaRPr lang="en-US"/>
          </a:p>
        </p:txBody>
      </p:sp>
    </p:spTree>
    <p:extLst>
      <p:ext uri="{BB962C8B-B14F-4D97-AF65-F5344CB8AC3E}">
        <p14:creationId xmlns:p14="http://schemas.microsoft.com/office/powerpoint/2010/main" val="1273839252"/>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414410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6847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370672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960578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251904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986563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75E7FD2-A990-1F42-9C95-2A87004AA31A}" type="slidenum">
              <a:rPr lang="en-US"/>
              <a:pPr/>
              <a:t>‹#›</a:t>
            </a:fld>
            <a:endParaRPr lang="en-US"/>
          </a:p>
        </p:txBody>
      </p:sp>
    </p:spTree>
    <p:extLst>
      <p:ext uri="{BB962C8B-B14F-4D97-AF65-F5344CB8AC3E}">
        <p14:creationId xmlns:p14="http://schemas.microsoft.com/office/powerpoint/2010/main" val="1963845064"/>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67777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24467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2888903"/>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798085"/>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8762488"/>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63AF054-57D5-1D4C-A4F9-686EF134C4EE}" type="slidenum">
              <a:rPr lang="en-US"/>
              <a:pPr/>
              <a:t>‹#›</a:t>
            </a:fld>
            <a:endParaRPr lang="en-US"/>
          </a:p>
        </p:txBody>
      </p:sp>
    </p:spTree>
    <p:extLst>
      <p:ext uri="{BB962C8B-B14F-4D97-AF65-F5344CB8AC3E}">
        <p14:creationId xmlns:p14="http://schemas.microsoft.com/office/powerpoint/2010/main" val="374518528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774A15D-B26F-0A4B-81BF-EC136F2B8FFB}" type="slidenum">
              <a:rPr lang="en-US"/>
              <a:pPr/>
              <a:t>‹#›</a:t>
            </a:fld>
            <a:endParaRPr lang="en-US"/>
          </a:p>
        </p:txBody>
      </p:sp>
    </p:spTree>
    <p:extLst>
      <p:ext uri="{BB962C8B-B14F-4D97-AF65-F5344CB8AC3E}">
        <p14:creationId xmlns:p14="http://schemas.microsoft.com/office/powerpoint/2010/main" val="122480532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F0BD2F4-28A0-D343-A9A0-BF30A77E62C1}" type="slidenum">
              <a:rPr lang="en-US"/>
              <a:pPr/>
              <a:t>‹#›</a:t>
            </a:fld>
            <a:endParaRPr lang="en-US"/>
          </a:p>
        </p:txBody>
      </p:sp>
    </p:spTree>
    <p:extLst>
      <p:ext uri="{BB962C8B-B14F-4D97-AF65-F5344CB8AC3E}">
        <p14:creationId xmlns:p14="http://schemas.microsoft.com/office/powerpoint/2010/main" val="3600808420"/>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CB64449-FCBE-BF46-AC15-455D79BAB176}" type="slidenum">
              <a:rPr lang="en-US"/>
              <a:pPr/>
              <a:t>‹#›</a:t>
            </a:fld>
            <a:endParaRPr lang="en-US"/>
          </a:p>
        </p:txBody>
      </p:sp>
    </p:spTree>
    <p:extLst>
      <p:ext uri="{BB962C8B-B14F-4D97-AF65-F5344CB8AC3E}">
        <p14:creationId xmlns:p14="http://schemas.microsoft.com/office/powerpoint/2010/main" val="242082781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1C0566C-89A1-A943-98F0-1F40546111E9}" type="slidenum">
              <a:rPr lang="en-US"/>
              <a:pPr/>
              <a:t>‹#›</a:t>
            </a:fld>
            <a:endParaRPr lang="en-US"/>
          </a:p>
        </p:txBody>
      </p:sp>
    </p:spTree>
    <p:extLst>
      <p:ext uri="{BB962C8B-B14F-4D97-AF65-F5344CB8AC3E}">
        <p14:creationId xmlns:p14="http://schemas.microsoft.com/office/powerpoint/2010/main" val="2741405262"/>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1A12DC8-6D7F-1149-BCC3-66C64795BE74}" type="slidenum">
              <a:rPr lang="en-US"/>
              <a:pPr/>
              <a:t>‹#›</a:t>
            </a:fld>
            <a:endParaRPr lang="en-US"/>
          </a:p>
        </p:txBody>
      </p:sp>
    </p:spTree>
    <p:extLst>
      <p:ext uri="{BB962C8B-B14F-4D97-AF65-F5344CB8AC3E}">
        <p14:creationId xmlns:p14="http://schemas.microsoft.com/office/powerpoint/2010/main" val="152519834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E9B2DC6-2FCD-0040-9738-47A420E4B724}" type="slidenum">
              <a:rPr lang="en-US"/>
              <a:pPr/>
              <a:t>‹#›</a:t>
            </a:fld>
            <a:endParaRPr lang="en-US"/>
          </a:p>
        </p:txBody>
      </p:sp>
    </p:spTree>
    <p:extLst>
      <p:ext uri="{BB962C8B-B14F-4D97-AF65-F5344CB8AC3E}">
        <p14:creationId xmlns:p14="http://schemas.microsoft.com/office/powerpoint/2010/main" val="1990639160"/>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F59E915-5D97-494B-8254-11214BD429D7}" type="slidenum">
              <a:rPr lang="en-US"/>
              <a:pPr/>
              <a:t>‹#›</a:t>
            </a:fld>
            <a:endParaRPr lang="en-US"/>
          </a:p>
        </p:txBody>
      </p:sp>
    </p:spTree>
    <p:extLst>
      <p:ext uri="{BB962C8B-B14F-4D97-AF65-F5344CB8AC3E}">
        <p14:creationId xmlns:p14="http://schemas.microsoft.com/office/powerpoint/2010/main" val="667720419"/>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91C3130-4676-2149-B4EE-D7D22658FE09}" type="slidenum">
              <a:rPr lang="en-US"/>
              <a:pPr/>
              <a:t>‹#›</a:t>
            </a:fld>
            <a:endParaRPr lang="en-US"/>
          </a:p>
        </p:txBody>
      </p:sp>
    </p:spTree>
    <p:extLst>
      <p:ext uri="{BB962C8B-B14F-4D97-AF65-F5344CB8AC3E}">
        <p14:creationId xmlns:p14="http://schemas.microsoft.com/office/powerpoint/2010/main" val="183816259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4F2C848-08D7-EA4C-9BF3-72CDEB710E2A}" type="slidenum">
              <a:rPr lang="en-US"/>
              <a:pPr/>
              <a:t>‹#›</a:t>
            </a:fld>
            <a:endParaRPr lang="en-US"/>
          </a:p>
        </p:txBody>
      </p:sp>
    </p:spTree>
    <p:extLst>
      <p:ext uri="{BB962C8B-B14F-4D97-AF65-F5344CB8AC3E}">
        <p14:creationId xmlns:p14="http://schemas.microsoft.com/office/powerpoint/2010/main" val="3853969777"/>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B1474E7-6E78-2743-871E-58A620AF35BE}" type="slidenum">
              <a:rPr lang="en-US"/>
              <a:pPr/>
              <a:t>‹#›</a:t>
            </a:fld>
            <a:endParaRPr lang="en-US"/>
          </a:p>
        </p:txBody>
      </p:sp>
    </p:spTree>
    <p:extLst>
      <p:ext uri="{BB962C8B-B14F-4D97-AF65-F5344CB8AC3E}">
        <p14:creationId xmlns:p14="http://schemas.microsoft.com/office/powerpoint/2010/main" val="3323161153"/>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8306731-3871-4744-BDAE-CDB2E20993BE}" type="slidenum">
              <a:rPr lang="en-US"/>
              <a:pPr/>
              <a:t>‹#›</a:t>
            </a:fld>
            <a:endParaRPr lang="en-US"/>
          </a:p>
        </p:txBody>
      </p:sp>
    </p:spTree>
    <p:extLst>
      <p:ext uri="{BB962C8B-B14F-4D97-AF65-F5344CB8AC3E}">
        <p14:creationId xmlns:p14="http://schemas.microsoft.com/office/powerpoint/2010/main" val="3206513493"/>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4467217"/>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56537"/>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38533627"/>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3530600"/>
            <a:ext cx="3606800" cy="80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530600"/>
            <a:ext cx="3606800" cy="800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5201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843E28B-DB5E-6940-9085-52F3AB514BB1}" type="slidenum">
              <a:rPr lang="en-US"/>
              <a:pPr/>
              <a:t>‹#›</a:t>
            </a:fld>
            <a:endParaRPr lang="en-US"/>
          </a:p>
        </p:txBody>
      </p:sp>
    </p:spTree>
    <p:extLst>
      <p:ext uri="{BB962C8B-B14F-4D97-AF65-F5344CB8AC3E}">
        <p14:creationId xmlns:p14="http://schemas.microsoft.com/office/powerpoint/2010/main" val="27268460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5678263"/>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4209669"/>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767887"/>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936613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037048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753328"/>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155700"/>
            <a:ext cx="1841500" cy="317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155700"/>
            <a:ext cx="5372100" cy="317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45949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9353671"/>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629383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261456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F2469AB-9D62-3244-9857-73CE0C78EC24}" type="slidenum">
              <a:rPr lang="en-US"/>
              <a:pPr/>
              <a:t>‹#›</a:t>
            </a:fld>
            <a:endParaRPr lang="en-US"/>
          </a:p>
        </p:txBody>
      </p:sp>
    </p:spTree>
    <p:extLst>
      <p:ext uri="{BB962C8B-B14F-4D97-AF65-F5344CB8AC3E}">
        <p14:creationId xmlns:p14="http://schemas.microsoft.com/office/powerpoint/2010/main" val="869389844"/>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050824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851004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089498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09441"/>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265346"/>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0887673"/>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298839"/>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3949093"/>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4921536"/>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518366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4C47184-9291-FC4F-9AB7-C37F1DEC120E}" type="slidenum">
              <a:rPr lang="en-US"/>
              <a:pPr/>
              <a:t>‹#›</a:t>
            </a:fld>
            <a:endParaRPr lang="en-US"/>
          </a:p>
        </p:txBody>
      </p:sp>
    </p:spTree>
    <p:extLst>
      <p:ext uri="{BB962C8B-B14F-4D97-AF65-F5344CB8AC3E}">
        <p14:creationId xmlns:p14="http://schemas.microsoft.com/office/powerpoint/2010/main" val="2167363364"/>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084791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43100"/>
            <a:ext cx="3606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358348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072923"/>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292788"/>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801326"/>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01475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4690252"/>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418972"/>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856638"/>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83349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263434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92FAD6C-218E-1643-9E04-D1DC1F246555}" type="slidenum">
              <a:rPr lang="en-US"/>
              <a:pPr/>
              <a:t>‹#›</a:t>
            </a:fld>
            <a:endParaRPr lang="en-US"/>
          </a:p>
        </p:txBody>
      </p:sp>
    </p:spTree>
    <p:extLst>
      <p:ext uri="{BB962C8B-B14F-4D97-AF65-F5344CB8AC3E}">
        <p14:creationId xmlns:p14="http://schemas.microsoft.com/office/powerpoint/2010/main" val="3049541059"/>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96993"/>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90828368"/>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772979"/>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4806612"/>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336941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043779"/>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4158813"/>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5426304"/>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691771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184773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655E99-2BE2-2542-A6AF-7546C683D4D7}" type="slidenum">
              <a:rPr lang="en-US"/>
              <a:pPr/>
              <a:t>‹#›</a:t>
            </a:fld>
            <a:endParaRPr lang="en-US"/>
          </a:p>
        </p:txBody>
      </p:sp>
    </p:spTree>
    <p:extLst>
      <p:ext uri="{BB962C8B-B14F-4D97-AF65-F5344CB8AC3E}">
        <p14:creationId xmlns:p14="http://schemas.microsoft.com/office/powerpoint/2010/main" val="3410416006"/>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631911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13345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306568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3378115"/>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1759576"/>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888782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549710"/>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2959947"/>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1798809"/>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53503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13A5B9A-5C90-F044-8E28-84843FC2E34C}" type="slidenum">
              <a:rPr lang="en-US"/>
              <a:pPr/>
              <a:t>‹#›</a:t>
            </a:fld>
            <a:endParaRPr lang="en-US"/>
          </a:p>
        </p:txBody>
      </p:sp>
    </p:spTree>
    <p:extLst>
      <p:ext uri="{BB962C8B-B14F-4D97-AF65-F5344CB8AC3E}">
        <p14:creationId xmlns:p14="http://schemas.microsoft.com/office/powerpoint/2010/main" val="372913692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7800"/>
            <a:ext cx="2057400" cy="5948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7800"/>
            <a:ext cx="6019800" cy="59483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47080"/>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843087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1369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7689119"/>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8304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513878"/>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832789"/>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225575"/>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2345702"/>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001103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ED9FE0E-FF57-AF44-8348-9C757D41E07A}" type="slidenum">
              <a:rPr lang="en-US"/>
              <a:pPr/>
              <a:t>‹#›</a:t>
            </a:fld>
            <a:endParaRPr lang="en-US"/>
          </a:p>
        </p:txBody>
      </p:sp>
    </p:spTree>
    <p:extLst>
      <p:ext uri="{BB962C8B-B14F-4D97-AF65-F5344CB8AC3E}">
        <p14:creationId xmlns:p14="http://schemas.microsoft.com/office/powerpoint/2010/main" val="1793405343"/>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959854"/>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83272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3275046"/>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64782"/>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648096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2587747"/>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741966"/>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1247103"/>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696816"/>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910863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C673AA3-64DB-A345-92FC-E8FB9A32DA41}" type="slidenum">
              <a:rPr lang="en-US"/>
              <a:pPr/>
              <a:t>‹#›</a:t>
            </a:fld>
            <a:endParaRPr lang="en-US"/>
          </a:p>
        </p:txBody>
      </p:sp>
    </p:spTree>
    <p:extLst>
      <p:ext uri="{BB962C8B-B14F-4D97-AF65-F5344CB8AC3E}">
        <p14:creationId xmlns:p14="http://schemas.microsoft.com/office/powerpoint/2010/main" val="976382274"/>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2039421"/>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5963662"/>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7879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425292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894039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89461"/>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5683096"/>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740738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6471913"/>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1165607"/>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2774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F1876B8-8340-594A-B100-8F27E6EC1E1E}" type="slidenum">
              <a:rPr lang="en-US"/>
              <a:pPr/>
              <a:t>‹#›</a:t>
            </a:fld>
            <a:endParaRPr lang="en-US"/>
          </a:p>
        </p:txBody>
      </p:sp>
    </p:spTree>
    <p:extLst>
      <p:ext uri="{BB962C8B-B14F-4D97-AF65-F5344CB8AC3E}">
        <p14:creationId xmlns:p14="http://schemas.microsoft.com/office/powerpoint/2010/main" val="286875454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409822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353346"/>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83828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787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7879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60958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65478870"/>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515101"/>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669905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450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8445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89679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387967"/>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65031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8272551-3C94-DD46-84E3-79096DFD3C0F}" type="slidenum">
              <a:rPr lang="en-US"/>
              <a:pPr/>
              <a:t>‹#›</a:t>
            </a:fld>
            <a:endParaRPr lang="en-US"/>
          </a:p>
        </p:txBody>
      </p:sp>
    </p:spTree>
    <p:extLst>
      <p:ext uri="{BB962C8B-B14F-4D97-AF65-F5344CB8AC3E}">
        <p14:creationId xmlns:p14="http://schemas.microsoft.com/office/powerpoint/2010/main" val="2244175320"/>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737154"/>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7784803"/>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892845"/>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18006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125" y="1079500"/>
            <a:ext cx="1031875" cy="4699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4500" y="1079500"/>
            <a:ext cx="2943225" cy="4699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4737206"/>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1411018"/>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371581"/>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1387318"/>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450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84450" y="3454400"/>
            <a:ext cx="1987550" cy="2324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132388"/>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430428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2B3A909-23D2-4B46-9CB4-CC3FB1F5DF54}" type="slidenum">
              <a:rPr lang="en-US"/>
              <a:pPr/>
              <a:t>‹#›</a:t>
            </a:fld>
            <a:endParaRPr lang="en-US"/>
          </a:p>
        </p:txBody>
      </p:sp>
    </p:spTree>
    <p:extLst>
      <p:ext uri="{BB962C8B-B14F-4D97-AF65-F5344CB8AC3E}">
        <p14:creationId xmlns:p14="http://schemas.microsoft.com/office/powerpoint/2010/main" val="104285188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5480473"/>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39687"/>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509380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042533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5689613"/>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125" y="1079500"/>
            <a:ext cx="1031875" cy="4699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4500" y="1079500"/>
            <a:ext cx="2943225" cy="4699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751735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3177758"/>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718353"/>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367688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3685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950482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FFCF4F-E2EC-204C-B5BD-FFAA1F3AFF49}" type="slidenum">
              <a:rPr lang="en-US"/>
              <a:pPr/>
              <a:t>‹#›</a:t>
            </a:fld>
            <a:endParaRPr lang="en-US"/>
          </a:p>
        </p:txBody>
      </p:sp>
    </p:spTree>
    <p:extLst>
      <p:ext uri="{BB962C8B-B14F-4D97-AF65-F5344CB8AC3E}">
        <p14:creationId xmlns:p14="http://schemas.microsoft.com/office/powerpoint/2010/main" val="287661711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4756419"/>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1312962"/>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990140"/>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356543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9050912"/>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684000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967937"/>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1415857"/>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928751"/>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253021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77AF90D-AFA7-B64C-B066-F1F7F873CEC6}" type="slidenum">
              <a:rPr lang="en-US"/>
              <a:pPr/>
              <a:t>‹#›</a:t>
            </a:fld>
            <a:endParaRPr lang="en-US"/>
          </a:p>
        </p:txBody>
      </p:sp>
    </p:spTree>
    <p:extLst>
      <p:ext uri="{BB962C8B-B14F-4D97-AF65-F5344CB8AC3E}">
        <p14:creationId xmlns:p14="http://schemas.microsoft.com/office/powerpoint/2010/main" val="290503105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900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36850" y="1943100"/>
            <a:ext cx="169545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72075"/>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020158"/>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2619109"/>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241277"/>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03550"/>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874254"/>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0300506"/>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683339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25722348"/>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787216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554092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8DBF624-DDC2-3E49-A5D9-B40739348FE2}" type="slidenum">
              <a:rPr lang="en-US"/>
              <a:pPr/>
              <a:t>‹#›</a:t>
            </a:fld>
            <a:endParaRPr lang="en-US"/>
          </a:p>
        </p:txBody>
      </p:sp>
    </p:spTree>
    <p:extLst>
      <p:ext uri="{BB962C8B-B14F-4D97-AF65-F5344CB8AC3E}">
        <p14:creationId xmlns:p14="http://schemas.microsoft.com/office/powerpoint/2010/main" val="283189060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01951532"/>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1000" y="1943100"/>
            <a:ext cx="1320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34200" y="1943100"/>
            <a:ext cx="1320800" cy="402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19335"/>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922230"/>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2849467"/>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600846"/>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432201"/>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410208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15745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77800"/>
            <a:ext cx="18415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9000" y="177800"/>
            <a:ext cx="53721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5725799"/>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7DDA080-0D09-1D40-B07A-131CBE8FD66A}" type="slidenum">
              <a:rPr lang="en-US"/>
              <a:pPr/>
              <a:t>‹#›</a:t>
            </a:fld>
            <a:endParaRPr lang="en-US"/>
          </a:p>
        </p:txBody>
      </p:sp>
    </p:spTree>
    <p:extLst>
      <p:ext uri="{BB962C8B-B14F-4D97-AF65-F5344CB8AC3E}">
        <p14:creationId xmlns:p14="http://schemas.microsoft.com/office/powerpoint/2010/main" val="154904098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0805C88-36E0-7546-9BCA-E260F1195B9B}" type="slidenum">
              <a:rPr lang="en-US"/>
              <a:pPr/>
              <a:t>‹#›</a:t>
            </a:fld>
            <a:endParaRPr lang="en-US"/>
          </a:p>
        </p:txBody>
      </p:sp>
    </p:spTree>
    <p:extLst>
      <p:ext uri="{BB962C8B-B14F-4D97-AF65-F5344CB8AC3E}">
        <p14:creationId xmlns:p14="http://schemas.microsoft.com/office/powerpoint/2010/main" val="480723467"/>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99D1E36-DF23-1748-AF68-7F34292F68FD}" type="slidenum">
              <a:rPr lang="en-US"/>
              <a:pPr/>
              <a:t>‹#›</a:t>
            </a:fld>
            <a:endParaRPr lang="en-US"/>
          </a:p>
        </p:txBody>
      </p:sp>
    </p:spTree>
    <p:extLst>
      <p:ext uri="{BB962C8B-B14F-4D97-AF65-F5344CB8AC3E}">
        <p14:creationId xmlns:p14="http://schemas.microsoft.com/office/powerpoint/2010/main" val="412515544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D07D7BE-3968-7A4E-A2F6-13833551FDD2}" type="slidenum">
              <a:rPr lang="en-US"/>
              <a:pPr/>
              <a:t>‹#›</a:t>
            </a:fld>
            <a:endParaRPr lang="en-US"/>
          </a:p>
        </p:txBody>
      </p:sp>
    </p:spTree>
    <p:extLst>
      <p:ext uri="{BB962C8B-B14F-4D97-AF65-F5344CB8AC3E}">
        <p14:creationId xmlns:p14="http://schemas.microsoft.com/office/powerpoint/2010/main" val="95489559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F2652A5-C246-B841-AB11-BAC547567A31}" type="slidenum">
              <a:rPr lang="en-US"/>
              <a:pPr/>
              <a:t>‹#›</a:t>
            </a:fld>
            <a:endParaRPr lang="en-US"/>
          </a:p>
        </p:txBody>
      </p:sp>
    </p:spTree>
    <p:extLst>
      <p:ext uri="{BB962C8B-B14F-4D97-AF65-F5344CB8AC3E}">
        <p14:creationId xmlns:p14="http://schemas.microsoft.com/office/powerpoint/2010/main" val="1837545509"/>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D39F660-3ADE-6647-960C-1B61556ACD20}" type="slidenum">
              <a:rPr lang="en-US"/>
              <a:pPr/>
              <a:t>‹#›</a:t>
            </a:fld>
            <a:endParaRPr lang="en-US"/>
          </a:p>
        </p:txBody>
      </p:sp>
    </p:spTree>
    <p:extLst>
      <p:ext uri="{BB962C8B-B14F-4D97-AF65-F5344CB8AC3E}">
        <p14:creationId xmlns:p14="http://schemas.microsoft.com/office/powerpoint/2010/main" val="17795411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654291A-EB84-8447-9C6D-6A7B0AB47EFA}" type="slidenum">
              <a:rPr lang="en-US"/>
              <a:pPr/>
              <a:t>‹#›</a:t>
            </a:fld>
            <a:endParaRPr lang="en-US"/>
          </a:p>
        </p:txBody>
      </p:sp>
    </p:spTree>
    <p:extLst>
      <p:ext uri="{BB962C8B-B14F-4D97-AF65-F5344CB8AC3E}">
        <p14:creationId xmlns:p14="http://schemas.microsoft.com/office/powerpoint/2010/main" val="351872936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F03FEC6-6B30-F146-B77A-5D45CCE327C4}" type="slidenum">
              <a:rPr lang="en-US"/>
              <a:pPr/>
              <a:t>‹#›</a:t>
            </a:fld>
            <a:endParaRPr lang="en-US"/>
          </a:p>
        </p:txBody>
      </p:sp>
    </p:spTree>
    <p:extLst>
      <p:ext uri="{BB962C8B-B14F-4D97-AF65-F5344CB8AC3E}">
        <p14:creationId xmlns:p14="http://schemas.microsoft.com/office/powerpoint/2010/main" val="2376234650"/>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E7E9E0D-F137-1646-80BD-932A6F23B4F8}" type="slidenum">
              <a:rPr lang="en-US"/>
              <a:pPr/>
              <a:t>‹#›</a:t>
            </a:fld>
            <a:endParaRPr lang="en-US"/>
          </a:p>
        </p:txBody>
      </p:sp>
    </p:spTree>
    <p:extLst>
      <p:ext uri="{BB962C8B-B14F-4D97-AF65-F5344CB8AC3E}">
        <p14:creationId xmlns:p14="http://schemas.microsoft.com/office/powerpoint/2010/main" val="219525752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C2846D5-075B-5440-8BD4-13B625324D97}" type="slidenum">
              <a:rPr lang="en-US"/>
              <a:pPr/>
              <a:t>‹#›</a:t>
            </a:fld>
            <a:endParaRPr lang="en-US"/>
          </a:p>
        </p:txBody>
      </p:sp>
    </p:spTree>
    <p:extLst>
      <p:ext uri="{BB962C8B-B14F-4D97-AF65-F5344CB8AC3E}">
        <p14:creationId xmlns:p14="http://schemas.microsoft.com/office/powerpoint/2010/main" val="809938131"/>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E78E1BC-0CEC-2445-883D-4AA1B80D1DB3}" type="slidenum">
              <a:rPr lang="en-US"/>
              <a:pPr/>
              <a:t>‹#›</a:t>
            </a:fld>
            <a:endParaRPr lang="en-US"/>
          </a:p>
        </p:txBody>
      </p:sp>
    </p:spTree>
    <p:extLst>
      <p:ext uri="{BB962C8B-B14F-4D97-AF65-F5344CB8AC3E}">
        <p14:creationId xmlns:p14="http://schemas.microsoft.com/office/powerpoint/2010/main" val="376380064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947FAFA-4461-2E40-9EAA-267193DEAF91}" type="slidenum">
              <a:rPr lang="en-US"/>
              <a:pPr/>
              <a:t>‹#›</a:t>
            </a:fld>
            <a:endParaRPr lang="en-US"/>
          </a:p>
        </p:txBody>
      </p:sp>
    </p:spTree>
    <p:extLst>
      <p:ext uri="{BB962C8B-B14F-4D97-AF65-F5344CB8AC3E}">
        <p14:creationId xmlns:p14="http://schemas.microsoft.com/office/powerpoint/2010/main" val="259122208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3DA015B-1AEF-054F-89B2-38A4A307F8FF}" type="slidenum">
              <a:rPr lang="en-US"/>
              <a:pPr/>
              <a:t>‹#›</a:t>
            </a:fld>
            <a:endParaRPr lang="en-US"/>
          </a:p>
        </p:txBody>
      </p:sp>
    </p:spTree>
    <p:extLst>
      <p:ext uri="{BB962C8B-B14F-4D97-AF65-F5344CB8AC3E}">
        <p14:creationId xmlns:p14="http://schemas.microsoft.com/office/powerpoint/2010/main" val="2269356189"/>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32491E2-2C1C-3648-B8BF-F3AA339A3435}" type="slidenum">
              <a:rPr lang="en-US"/>
              <a:pPr/>
              <a:t>‹#›</a:t>
            </a:fld>
            <a:endParaRPr lang="en-US"/>
          </a:p>
        </p:txBody>
      </p:sp>
    </p:spTree>
    <p:extLst>
      <p:ext uri="{BB962C8B-B14F-4D97-AF65-F5344CB8AC3E}">
        <p14:creationId xmlns:p14="http://schemas.microsoft.com/office/powerpoint/2010/main" val="1270933862"/>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42F6240-44B0-4140-854A-6B1D05BF4FFF}" type="slidenum">
              <a:rPr lang="en-US"/>
              <a:pPr/>
              <a:t>‹#›</a:t>
            </a:fld>
            <a:endParaRPr lang="en-US"/>
          </a:p>
        </p:txBody>
      </p:sp>
    </p:spTree>
    <p:extLst>
      <p:ext uri="{BB962C8B-B14F-4D97-AF65-F5344CB8AC3E}">
        <p14:creationId xmlns:p14="http://schemas.microsoft.com/office/powerpoint/2010/main" val="180739121"/>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D388254-A483-6448-98A2-B45B5E338D8B}" type="slidenum">
              <a:rPr lang="en-US"/>
              <a:pPr/>
              <a:t>‹#›</a:t>
            </a:fld>
            <a:endParaRPr lang="en-US"/>
          </a:p>
        </p:txBody>
      </p:sp>
    </p:spTree>
    <p:extLst>
      <p:ext uri="{BB962C8B-B14F-4D97-AF65-F5344CB8AC3E}">
        <p14:creationId xmlns:p14="http://schemas.microsoft.com/office/powerpoint/2010/main" val="111464975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684AAD9-536D-C54D-8B79-6015BBEDA847}" type="slidenum">
              <a:rPr lang="en-US"/>
              <a:pPr/>
              <a:t>‹#›</a:t>
            </a:fld>
            <a:endParaRPr lang="en-US"/>
          </a:p>
        </p:txBody>
      </p:sp>
    </p:spTree>
    <p:extLst>
      <p:ext uri="{BB962C8B-B14F-4D97-AF65-F5344CB8AC3E}">
        <p14:creationId xmlns:p14="http://schemas.microsoft.com/office/powerpoint/2010/main" val="3658385560"/>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B4E376F-8AD1-0849-BDDA-5AB603115BD9}" type="slidenum">
              <a:rPr lang="en-US"/>
              <a:pPr/>
              <a:t>‹#›</a:t>
            </a:fld>
            <a:endParaRPr lang="en-US"/>
          </a:p>
        </p:txBody>
      </p:sp>
    </p:spTree>
    <p:extLst>
      <p:ext uri="{BB962C8B-B14F-4D97-AF65-F5344CB8AC3E}">
        <p14:creationId xmlns:p14="http://schemas.microsoft.com/office/powerpoint/2010/main" val="3194445078"/>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A5EA028-7822-1B49-B6B1-3EA6E08106FC}" type="slidenum">
              <a:rPr lang="en-US"/>
              <a:pPr/>
              <a:t>‹#›</a:t>
            </a:fld>
            <a:endParaRPr lang="en-US"/>
          </a:p>
        </p:txBody>
      </p:sp>
    </p:spTree>
    <p:extLst>
      <p:ext uri="{BB962C8B-B14F-4D97-AF65-F5344CB8AC3E}">
        <p14:creationId xmlns:p14="http://schemas.microsoft.com/office/powerpoint/2010/main" val="4082233134"/>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17BDC07-4861-7F4E-A10E-DFCDE1655BEF}" type="slidenum">
              <a:rPr lang="en-US"/>
              <a:pPr/>
              <a:t>‹#›</a:t>
            </a:fld>
            <a:endParaRPr lang="en-US"/>
          </a:p>
        </p:txBody>
      </p:sp>
    </p:spTree>
    <p:extLst>
      <p:ext uri="{BB962C8B-B14F-4D97-AF65-F5344CB8AC3E}">
        <p14:creationId xmlns:p14="http://schemas.microsoft.com/office/powerpoint/2010/main" val="1309946616"/>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F8A65AC-B5B9-0A4F-9B1A-6EB0E577C447}" type="slidenum">
              <a:rPr lang="en-US"/>
              <a:pPr/>
              <a:t>‹#›</a:t>
            </a:fld>
            <a:endParaRPr lang="en-US"/>
          </a:p>
        </p:txBody>
      </p:sp>
    </p:spTree>
    <p:extLst>
      <p:ext uri="{BB962C8B-B14F-4D97-AF65-F5344CB8AC3E}">
        <p14:creationId xmlns:p14="http://schemas.microsoft.com/office/powerpoint/2010/main" val="3347176741"/>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2940E77-F705-B541-BF26-AEE599AA0F6E}" type="slidenum">
              <a:rPr lang="en-US"/>
              <a:pPr/>
              <a:t>‹#›</a:t>
            </a:fld>
            <a:endParaRPr lang="en-US"/>
          </a:p>
        </p:txBody>
      </p:sp>
    </p:spTree>
    <p:extLst>
      <p:ext uri="{BB962C8B-B14F-4D97-AF65-F5344CB8AC3E}">
        <p14:creationId xmlns:p14="http://schemas.microsoft.com/office/powerpoint/2010/main" val="109632482"/>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C2C6C13-3CE4-8A45-8773-C667C39FCFBA}" type="slidenum">
              <a:rPr lang="en-US"/>
              <a:pPr/>
              <a:t>‹#›</a:t>
            </a:fld>
            <a:endParaRPr lang="en-US"/>
          </a:p>
        </p:txBody>
      </p:sp>
    </p:spTree>
    <p:extLst>
      <p:ext uri="{BB962C8B-B14F-4D97-AF65-F5344CB8AC3E}">
        <p14:creationId xmlns:p14="http://schemas.microsoft.com/office/powerpoint/2010/main" val="343837329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2F9D1-C1C7-5240-AD3B-C92148E2791D}" type="slidenum">
              <a:rPr lang="en-US"/>
              <a:pPr/>
              <a:t>‹#›</a:t>
            </a:fld>
            <a:endParaRPr lang="en-US"/>
          </a:p>
        </p:txBody>
      </p:sp>
    </p:spTree>
    <p:extLst>
      <p:ext uri="{BB962C8B-B14F-4D97-AF65-F5344CB8AC3E}">
        <p14:creationId xmlns:p14="http://schemas.microsoft.com/office/powerpoint/2010/main" val="24710241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E1293B6-84AE-D141-B90B-45862C4F41EA}" type="slidenum">
              <a:rPr lang="en-US"/>
              <a:pPr/>
              <a:t>‹#›</a:t>
            </a:fld>
            <a:endParaRPr lang="en-US"/>
          </a:p>
        </p:txBody>
      </p:sp>
    </p:spTree>
    <p:extLst>
      <p:ext uri="{BB962C8B-B14F-4D97-AF65-F5344CB8AC3E}">
        <p14:creationId xmlns:p14="http://schemas.microsoft.com/office/powerpoint/2010/main" val="164080977"/>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03307"/>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8622722"/>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0815404"/>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695383"/>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142760"/>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107310"/>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711596"/>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318188"/>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67691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AC9A7AA-8CA6-DA44-8857-155C6FE358CA}" type="slidenum">
              <a:rPr lang="en-US"/>
              <a:pPr/>
              <a:t>‹#›</a:t>
            </a:fld>
            <a:endParaRPr lang="en-US"/>
          </a:p>
        </p:txBody>
      </p:sp>
    </p:spTree>
    <p:extLst>
      <p:ext uri="{BB962C8B-B14F-4D97-AF65-F5344CB8AC3E}">
        <p14:creationId xmlns:p14="http://schemas.microsoft.com/office/powerpoint/2010/main" val="2380456175"/>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518788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210072"/>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238566"/>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769442"/>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025779"/>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8698479"/>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6975033"/>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4684301"/>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9059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829051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A3873AE-62A1-7348-A53A-F6C4396138A2}" type="slidenum">
              <a:rPr lang="en-US"/>
              <a:pPr/>
              <a:t>‹#›</a:t>
            </a:fld>
            <a:endParaRPr lang="en-US"/>
          </a:p>
        </p:txBody>
      </p:sp>
    </p:spTree>
    <p:extLst>
      <p:ext uri="{BB962C8B-B14F-4D97-AF65-F5344CB8AC3E}">
        <p14:creationId xmlns:p14="http://schemas.microsoft.com/office/powerpoint/2010/main" val="413215839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4042965"/>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312191"/>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7773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3883A61-EF43-5F4D-A01C-0C73D153CEDE}" type="slidenum">
              <a:rPr lang="en-US"/>
              <a:pPr/>
              <a:t>‹#›</a:t>
            </a:fld>
            <a:endParaRPr lang="en-US"/>
          </a:p>
        </p:txBody>
      </p:sp>
    </p:spTree>
    <p:extLst>
      <p:ext uri="{BB962C8B-B14F-4D97-AF65-F5344CB8AC3E}">
        <p14:creationId xmlns:p14="http://schemas.microsoft.com/office/powerpoint/2010/main" val="2093205297"/>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2A02E64-568B-A642-980A-F2A17BC037A4}" type="slidenum">
              <a:rPr lang="en-US"/>
              <a:pPr/>
              <a:t>‹#›</a:t>
            </a:fld>
            <a:endParaRPr lang="en-US"/>
          </a:p>
        </p:txBody>
      </p:sp>
    </p:spTree>
    <p:extLst>
      <p:ext uri="{BB962C8B-B14F-4D97-AF65-F5344CB8AC3E}">
        <p14:creationId xmlns:p14="http://schemas.microsoft.com/office/powerpoint/2010/main" val="539549881"/>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B1FDEEE-D0CF-B044-8BB9-174E1B7A8959}" type="slidenum">
              <a:rPr lang="en-US"/>
              <a:pPr/>
              <a:t>‹#›</a:t>
            </a:fld>
            <a:endParaRPr lang="en-US"/>
          </a:p>
        </p:txBody>
      </p:sp>
    </p:spTree>
    <p:extLst>
      <p:ext uri="{BB962C8B-B14F-4D97-AF65-F5344CB8AC3E}">
        <p14:creationId xmlns:p14="http://schemas.microsoft.com/office/powerpoint/2010/main" val="104604466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E6C9874-25A3-3549-A539-9FA19E0C5F92}" type="slidenum">
              <a:rPr lang="en-US"/>
              <a:pPr/>
              <a:t>‹#›</a:t>
            </a:fld>
            <a:endParaRPr lang="en-US"/>
          </a:p>
        </p:txBody>
      </p:sp>
    </p:spTree>
    <p:extLst>
      <p:ext uri="{BB962C8B-B14F-4D97-AF65-F5344CB8AC3E}">
        <p14:creationId xmlns:p14="http://schemas.microsoft.com/office/powerpoint/2010/main" val="3728375231"/>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6129ED9-3C7F-9844-9A11-F1A77F222E51}" type="slidenum">
              <a:rPr lang="en-US"/>
              <a:pPr/>
              <a:t>‹#›</a:t>
            </a:fld>
            <a:endParaRPr lang="en-US"/>
          </a:p>
        </p:txBody>
      </p:sp>
    </p:spTree>
    <p:extLst>
      <p:ext uri="{BB962C8B-B14F-4D97-AF65-F5344CB8AC3E}">
        <p14:creationId xmlns:p14="http://schemas.microsoft.com/office/powerpoint/2010/main" val="40277846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D59E367-5A42-014A-8ADB-9190070F6D10}" type="slidenum">
              <a:rPr lang="en-US"/>
              <a:pPr/>
              <a:t>‹#›</a:t>
            </a:fld>
            <a:endParaRPr lang="en-US"/>
          </a:p>
        </p:txBody>
      </p:sp>
    </p:spTree>
    <p:extLst>
      <p:ext uri="{BB962C8B-B14F-4D97-AF65-F5344CB8AC3E}">
        <p14:creationId xmlns:p14="http://schemas.microsoft.com/office/powerpoint/2010/main" val="4129334768"/>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662DAA6-1EFF-5A4D-B9E4-1D309110D1E0}" type="slidenum">
              <a:rPr lang="en-US"/>
              <a:pPr/>
              <a:t>‹#›</a:t>
            </a:fld>
            <a:endParaRPr lang="en-US"/>
          </a:p>
        </p:txBody>
      </p:sp>
    </p:spTree>
    <p:extLst>
      <p:ext uri="{BB962C8B-B14F-4D97-AF65-F5344CB8AC3E}">
        <p14:creationId xmlns:p14="http://schemas.microsoft.com/office/powerpoint/2010/main" val="271169198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B7218DA-D8DE-0F48-A579-4A0D2E8F0A89}" type="slidenum">
              <a:rPr lang="en-US"/>
              <a:pPr/>
              <a:t>‹#›</a:t>
            </a:fld>
            <a:endParaRPr lang="en-US"/>
          </a:p>
        </p:txBody>
      </p:sp>
    </p:spTree>
    <p:extLst>
      <p:ext uri="{BB962C8B-B14F-4D97-AF65-F5344CB8AC3E}">
        <p14:creationId xmlns:p14="http://schemas.microsoft.com/office/powerpoint/2010/main" val="3361518613"/>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71FB40F-63EE-B24E-B0E3-790EB1AE9FBA}" type="slidenum">
              <a:rPr lang="en-US"/>
              <a:pPr/>
              <a:t>‹#›</a:t>
            </a:fld>
            <a:endParaRPr lang="en-US"/>
          </a:p>
        </p:txBody>
      </p:sp>
    </p:spTree>
    <p:extLst>
      <p:ext uri="{BB962C8B-B14F-4D97-AF65-F5344CB8AC3E}">
        <p14:creationId xmlns:p14="http://schemas.microsoft.com/office/powerpoint/2010/main" val="2426038724"/>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B944EC3-6059-D544-AE5A-D851A864F095}" type="slidenum">
              <a:rPr lang="en-US"/>
              <a:pPr/>
              <a:t>‹#›</a:t>
            </a:fld>
            <a:endParaRPr lang="en-US"/>
          </a:p>
        </p:txBody>
      </p:sp>
    </p:spTree>
    <p:extLst>
      <p:ext uri="{BB962C8B-B14F-4D97-AF65-F5344CB8AC3E}">
        <p14:creationId xmlns:p14="http://schemas.microsoft.com/office/powerpoint/2010/main" val="272994912"/>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C5DBCF3-689F-5446-A803-A111C207DE40}" type="slidenum">
              <a:rPr lang="en-US"/>
              <a:pPr/>
              <a:t>‹#›</a:t>
            </a:fld>
            <a:endParaRPr lang="en-US"/>
          </a:p>
        </p:txBody>
      </p:sp>
    </p:spTree>
    <p:extLst>
      <p:ext uri="{BB962C8B-B14F-4D97-AF65-F5344CB8AC3E}">
        <p14:creationId xmlns:p14="http://schemas.microsoft.com/office/powerpoint/2010/main" val="2287637558"/>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018EEFC-BB1D-DF48-BE60-A18098ED6CD5}" type="slidenum">
              <a:rPr lang="en-US"/>
              <a:pPr/>
              <a:t>‹#›</a:t>
            </a:fld>
            <a:endParaRPr lang="en-US"/>
          </a:p>
        </p:txBody>
      </p:sp>
    </p:spTree>
    <p:extLst>
      <p:ext uri="{BB962C8B-B14F-4D97-AF65-F5344CB8AC3E}">
        <p14:creationId xmlns:p14="http://schemas.microsoft.com/office/powerpoint/2010/main" val="201511128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2EB1F01-A9CE-034F-A7F9-1DE6B0546FB6}" type="slidenum">
              <a:rPr lang="en-US"/>
              <a:pPr/>
              <a:t>‹#›</a:t>
            </a:fld>
            <a:endParaRPr lang="en-US"/>
          </a:p>
        </p:txBody>
      </p:sp>
    </p:spTree>
    <p:extLst>
      <p:ext uri="{BB962C8B-B14F-4D97-AF65-F5344CB8AC3E}">
        <p14:creationId xmlns:p14="http://schemas.microsoft.com/office/powerpoint/2010/main" val="398960194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8DB06CF-AFFE-714C-9210-1937ADA2E82E}" type="slidenum">
              <a:rPr lang="en-US"/>
              <a:pPr/>
              <a:t>‹#›</a:t>
            </a:fld>
            <a:endParaRPr lang="en-US"/>
          </a:p>
        </p:txBody>
      </p:sp>
    </p:spTree>
    <p:extLst>
      <p:ext uri="{BB962C8B-B14F-4D97-AF65-F5344CB8AC3E}">
        <p14:creationId xmlns:p14="http://schemas.microsoft.com/office/powerpoint/2010/main" val="7278104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6567125-33B1-BA46-854B-0A4C9C5E6831}" type="slidenum">
              <a:rPr lang="en-US"/>
              <a:pPr/>
              <a:t>‹#›</a:t>
            </a:fld>
            <a:endParaRPr lang="en-US"/>
          </a:p>
        </p:txBody>
      </p:sp>
    </p:spTree>
    <p:extLst>
      <p:ext uri="{BB962C8B-B14F-4D97-AF65-F5344CB8AC3E}">
        <p14:creationId xmlns:p14="http://schemas.microsoft.com/office/powerpoint/2010/main" val="105421803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71247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8797142-B24E-634C-A755-DA168996859F}" type="slidenum">
              <a:rPr lang="en-US"/>
              <a:pPr/>
              <a:t>‹#›</a:t>
            </a:fld>
            <a:endParaRPr lang="en-US"/>
          </a:p>
        </p:txBody>
      </p:sp>
    </p:spTree>
    <p:extLst>
      <p:ext uri="{BB962C8B-B14F-4D97-AF65-F5344CB8AC3E}">
        <p14:creationId xmlns:p14="http://schemas.microsoft.com/office/powerpoint/2010/main" val="24582795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8AEBAD5-15A7-474D-A9AF-189B77CEB3E0}" type="slidenum">
              <a:rPr lang="en-US"/>
              <a:pPr/>
              <a:t>‹#›</a:t>
            </a:fld>
            <a:endParaRPr lang="en-US"/>
          </a:p>
        </p:txBody>
      </p:sp>
    </p:spTree>
    <p:extLst>
      <p:ext uri="{BB962C8B-B14F-4D97-AF65-F5344CB8AC3E}">
        <p14:creationId xmlns:p14="http://schemas.microsoft.com/office/powerpoint/2010/main" val="210406656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3F33CC9-4508-D746-8931-876604CB0CD1}" type="slidenum">
              <a:rPr lang="en-US"/>
              <a:pPr/>
              <a:t>‹#›</a:t>
            </a:fld>
            <a:endParaRPr lang="en-US"/>
          </a:p>
        </p:txBody>
      </p:sp>
    </p:spTree>
    <p:extLst>
      <p:ext uri="{BB962C8B-B14F-4D97-AF65-F5344CB8AC3E}">
        <p14:creationId xmlns:p14="http://schemas.microsoft.com/office/powerpoint/2010/main" val="503189373"/>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3A0839A-9C73-6742-9A97-85F78E2EC612}" type="slidenum">
              <a:rPr lang="en-US"/>
              <a:pPr/>
              <a:t>‹#›</a:t>
            </a:fld>
            <a:endParaRPr lang="en-US"/>
          </a:p>
        </p:txBody>
      </p:sp>
    </p:spTree>
    <p:extLst>
      <p:ext uri="{BB962C8B-B14F-4D97-AF65-F5344CB8AC3E}">
        <p14:creationId xmlns:p14="http://schemas.microsoft.com/office/powerpoint/2010/main" val="14960510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D8A8BEA-30AD-0441-9EC0-4F360875172A}" type="slidenum">
              <a:rPr lang="en-US"/>
              <a:pPr/>
              <a:t>‹#›</a:t>
            </a:fld>
            <a:endParaRPr lang="en-US"/>
          </a:p>
        </p:txBody>
      </p:sp>
    </p:spTree>
    <p:extLst>
      <p:ext uri="{BB962C8B-B14F-4D97-AF65-F5344CB8AC3E}">
        <p14:creationId xmlns:p14="http://schemas.microsoft.com/office/powerpoint/2010/main" val="93875413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68BB8B0E-50AA-B946-A23E-B04C08407636}" type="slidenum">
              <a:rPr lang="en-US"/>
              <a:pPr/>
              <a:t>‹#›</a:t>
            </a:fld>
            <a:endParaRPr lang="en-US"/>
          </a:p>
        </p:txBody>
      </p:sp>
    </p:spTree>
    <p:extLst>
      <p:ext uri="{BB962C8B-B14F-4D97-AF65-F5344CB8AC3E}">
        <p14:creationId xmlns:p14="http://schemas.microsoft.com/office/powerpoint/2010/main" val="145049481"/>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CCB7B9-98B5-BE47-9D3A-98231AE43C4D}" type="slidenum">
              <a:rPr lang="en-US"/>
              <a:pPr/>
              <a:t>‹#›</a:t>
            </a:fld>
            <a:endParaRPr lang="en-US"/>
          </a:p>
        </p:txBody>
      </p:sp>
    </p:spTree>
    <p:extLst>
      <p:ext uri="{BB962C8B-B14F-4D97-AF65-F5344CB8AC3E}">
        <p14:creationId xmlns:p14="http://schemas.microsoft.com/office/powerpoint/2010/main" val="305171268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1C03300-6E57-7745-88C8-FF003C92A39F}" type="slidenum">
              <a:rPr lang="en-US"/>
              <a:pPr/>
              <a:t>‹#›</a:t>
            </a:fld>
            <a:endParaRPr lang="en-US"/>
          </a:p>
        </p:txBody>
      </p:sp>
    </p:spTree>
    <p:extLst>
      <p:ext uri="{BB962C8B-B14F-4D97-AF65-F5344CB8AC3E}">
        <p14:creationId xmlns:p14="http://schemas.microsoft.com/office/powerpoint/2010/main" val="375919077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B9F5EEB-B75D-B14A-99A0-DAC0B72D4F83}" type="slidenum">
              <a:rPr lang="en-US"/>
              <a:pPr/>
              <a:t>‹#›</a:t>
            </a:fld>
            <a:endParaRPr lang="en-US"/>
          </a:p>
        </p:txBody>
      </p:sp>
    </p:spTree>
    <p:extLst>
      <p:ext uri="{BB962C8B-B14F-4D97-AF65-F5344CB8AC3E}">
        <p14:creationId xmlns:p14="http://schemas.microsoft.com/office/powerpoint/2010/main" val="359160465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193E747-F867-224C-BB67-6A69A54F3999}" type="slidenum">
              <a:rPr lang="en-US"/>
              <a:pPr/>
              <a:t>‹#›</a:t>
            </a:fld>
            <a:endParaRPr lang="en-US"/>
          </a:p>
        </p:txBody>
      </p:sp>
    </p:spTree>
    <p:extLst>
      <p:ext uri="{BB962C8B-B14F-4D97-AF65-F5344CB8AC3E}">
        <p14:creationId xmlns:p14="http://schemas.microsoft.com/office/powerpoint/2010/main" val="249050880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19808"/>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12D54FF-3787-A24C-8D70-E4D627A710C8}" type="slidenum">
              <a:rPr lang="en-US"/>
              <a:pPr/>
              <a:t>‹#›</a:t>
            </a:fld>
            <a:endParaRPr lang="en-US"/>
          </a:p>
        </p:txBody>
      </p:sp>
    </p:spTree>
    <p:extLst>
      <p:ext uri="{BB962C8B-B14F-4D97-AF65-F5344CB8AC3E}">
        <p14:creationId xmlns:p14="http://schemas.microsoft.com/office/powerpoint/2010/main" val="322057935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5100F85-5D78-DB4D-8E54-058E8153C6FA}" type="slidenum">
              <a:rPr lang="en-US"/>
              <a:pPr/>
              <a:t>‹#›</a:t>
            </a:fld>
            <a:endParaRPr lang="en-US"/>
          </a:p>
        </p:txBody>
      </p:sp>
    </p:spTree>
    <p:extLst>
      <p:ext uri="{BB962C8B-B14F-4D97-AF65-F5344CB8AC3E}">
        <p14:creationId xmlns:p14="http://schemas.microsoft.com/office/powerpoint/2010/main" val="139961306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F131565-5A0B-534E-BB30-11F8A577F096}" type="slidenum">
              <a:rPr lang="en-US"/>
              <a:pPr/>
              <a:t>‹#›</a:t>
            </a:fld>
            <a:endParaRPr lang="en-US"/>
          </a:p>
        </p:txBody>
      </p:sp>
    </p:spTree>
    <p:extLst>
      <p:ext uri="{BB962C8B-B14F-4D97-AF65-F5344CB8AC3E}">
        <p14:creationId xmlns:p14="http://schemas.microsoft.com/office/powerpoint/2010/main" val="4115503957"/>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93994D0-420C-2845-94B5-A40FA1B77380}" type="slidenum">
              <a:rPr lang="en-US"/>
              <a:pPr/>
              <a:t>‹#›</a:t>
            </a:fld>
            <a:endParaRPr lang="en-US"/>
          </a:p>
        </p:txBody>
      </p:sp>
    </p:spTree>
    <p:extLst>
      <p:ext uri="{BB962C8B-B14F-4D97-AF65-F5344CB8AC3E}">
        <p14:creationId xmlns:p14="http://schemas.microsoft.com/office/powerpoint/2010/main" val="278875110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6053B56-CD5F-164E-A0CF-635A8AF6C782}" type="slidenum">
              <a:rPr lang="en-US"/>
              <a:pPr/>
              <a:t>‹#›</a:t>
            </a:fld>
            <a:endParaRPr lang="en-US"/>
          </a:p>
        </p:txBody>
      </p:sp>
    </p:spTree>
    <p:extLst>
      <p:ext uri="{BB962C8B-B14F-4D97-AF65-F5344CB8AC3E}">
        <p14:creationId xmlns:p14="http://schemas.microsoft.com/office/powerpoint/2010/main" val="345699781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0E532C7-DC3F-4748-8F1F-DFB084A20829}" type="slidenum">
              <a:rPr lang="en-US"/>
              <a:pPr/>
              <a:t>‹#›</a:t>
            </a:fld>
            <a:endParaRPr lang="en-US"/>
          </a:p>
        </p:txBody>
      </p:sp>
    </p:spTree>
    <p:extLst>
      <p:ext uri="{BB962C8B-B14F-4D97-AF65-F5344CB8AC3E}">
        <p14:creationId xmlns:p14="http://schemas.microsoft.com/office/powerpoint/2010/main" val="190724509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41DBB72-38CD-3641-91F3-53E76403FE1D}" type="slidenum">
              <a:rPr lang="en-US"/>
              <a:pPr/>
              <a:t>‹#›</a:t>
            </a:fld>
            <a:endParaRPr lang="en-US"/>
          </a:p>
        </p:txBody>
      </p:sp>
    </p:spTree>
    <p:extLst>
      <p:ext uri="{BB962C8B-B14F-4D97-AF65-F5344CB8AC3E}">
        <p14:creationId xmlns:p14="http://schemas.microsoft.com/office/powerpoint/2010/main" val="257470119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E7FC000-2BF5-BA4D-A3FF-B84118EBA6C5}" type="slidenum">
              <a:rPr lang="en-US"/>
              <a:pPr/>
              <a:t>‹#›</a:t>
            </a:fld>
            <a:endParaRPr lang="en-US"/>
          </a:p>
        </p:txBody>
      </p:sp>
    </p:spTree>
    <p:extLst>
      <p:ext uri="{BB962C8B-B14F-4D97-AF65-F5344CB8AC3E}">
        <p14:creationId xmlns:p14="http://schemas.microsoft.com/office/powerpoint/2010/main" val="209821689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760CB3E-E29E-1D4C-BE13-B3DFA6500DC4}" type="slidenum">
              <a:rPr lang="en-US"/>
              <a:pPr/>
              <a:t>‹#›</a:t>
            </a:fld>
            <a:endParaRPr lang="en-US"/>
          </a:p>
        </p:txBody>
      </p:sp>
    </p:spTree>
    <p:extLst>
      <p:ext uri="{BB962C8B-B14F-4D97-AF65-F5344CB8AC3E}">
        <p14:creationId xmlns:p14="http://schemas.microsoft.com/office/powerpoint/2010/main" val="2756946038"/>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E5B7C9F-CF72-F44B-B449-34BEEF3FA044}" type="slidenum">
              <a:rPr lang="en-US"/>
              <a:pPr/>
              <a:t>‹#›</a:t>
            </a:fld>
            <a:endParaRPr lang="en-US"/>
          </a:p>
        </p:txBody>
      </p:sp>
    </p:spTree>
    <p:extLst>
      <p:ext uri="{BB962C8B-B14F-4D97-AF65-F5344CB8AC3E}">
        <p14:creationId xmlns:p14="http://schemas.microsoft.com/office/powerpoint/2010/main" val="421755362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6396823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A89ED6D-E8C5-724C-A12B-C850BE34B7C5}" type="slidenum">
              <a:rPr lang="en-US"/>
              <a:pPr/>
              <a:t>‹#›</a:t>
            </a:fld>
            <a:endParaRPr lang="en-US"/>
          </a:p>
        </p:txBody>
      </p:sp>
    </p:spTree>
    <p:extLst>
      <p:ext uri="{BB962C8B-B14F-4D97-AF65-F5344CB8AC3E}">
        <p14:creationId xmlns:p14="http://schemas.microsoft.com/office/powerpoint/2010/main" val="360176706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C8CE3F4-F476-EB4E-A08D-6D2B6DED67A8}" type="slidenum">
              <a:rPr lang="en-US"/>
              <a:pPr/>
              <a:t>‹#›</a:t>
            </a:fld>
            <a:endParaRPr lang="en-US"/>
          </a:p>
        </p:txBody>
      </p:sp>
    </p:spTree>
    <p:extLst>
      <p:ext uri="{BB962C8B-B14F-4D97-AF65-F5344CB8AC3E}">
        <p14:creationId xmlns:p14="http://schemas.microsoft.com/office/powerpoint/2010/main" val="136839195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2A3EAA4-97F5-8742-9E5E-A188B23481C4}" type="slidenum">
              <a:rPr lang="en-US"/>
              <a:pPr/>
              <a:t>‹#›</a:t>
            </a:fld>
            <a:endParaRPr lang="en-US"/>
          </a:p>
        </p:txBody>
      </p:sp>
    </p:spTree>
    <p:extLst>
      <p:ext uri="{BB962C8B-B14F-4D97-AF65-F5344CB8AC3E}">
        <p14:creationId xmlns:p14="http://schemas.microsoft.com/office/powerpoint/2010/main" val="118122986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CB2F9E1-E567-324B-B612-15530E69ABEB}" type="slidenum">
              <a:rPr lang="en-US"/>
              <a:pPr/>
              <a:t>‹#›</a:t>
            </a:fld>
            <a:endParaRPr lang="en-US"/>
          </a:p>
        </p:txBody>
      </p:sp>
    </p:spTree>
    <p:extLst>
      <p:ext uri="{BB962C8B-B14F-4D97-AF65-F5344CB8AC3E}">
        <p14:creationId xmlns:p14="http://schemas.microsoft.com/office/powerpoint/2010/main" val="402682918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9DEB47C-4FFE-7240-9972-786958CF4BAC}" type="slidenum">
              <a:rPr lang="en-US"/>
              <a:pPr/>
              <a:t>‹#›</a:t>
            </a:fld>
            <a:endParaRPr lang="en-US"/>
          </a:p>
        </p:txBody>
      </p:sp>
    </p:spTree>
    <p:extLst>
      <p:ext uri="{BB962C8B-B14F-4D97-AF65-F5344CB8AC3E}">
        <p14:creationId xmlns:p14="http://schemas.microsoft.com/office/powerpoint/2010/main" val="380725171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FEBE9CC-8A66-3F4B-813E-E9DB685E72DA}" type="slidenum">
              <a:rPr lang="en-US"/>
              <a:pPr/>
              <a:t>‹#›</a:t>
            </a:fld>
            <a:endParaRPr lang="en-US"/>
          </a:p>
        </p:txBody>
      </p:sp>
    </p:spTree>
    <p:extLst>
      <p:ext uri="{BB962C8B-B14F-4D97-AF65-F5344CB8AC3E}">
        <p14:creationId xmlns:p14="http://schemas.microsoft.com/office/powerpoint/2010/main" val="459725764"/>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D4A5F97-6E12-1D45-8736-A1058166C13B}" type="slidenum">
              <a:rPr lang="en-US"/>
              <a:pPr/>
              <a:t>‹#›</a:t>
            </a:fld>
            <a:endParaRPr lang="en-US"/>
          </a:p>
        </p:txBody>
      </p:sp>
    </p:spTree>
    <p:extLst>
      <p:ext uri="{BB962C8B-B14F-4D97-AF65-F5344CB8AC3E}">
        <p14:creationId xmlns:p14="http://schemas.microsoft.com/office/powerpoint/2010/main" val="71291635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180259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989646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199659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675944"/>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25470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063972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998867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040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201617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7189920"/>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035656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904431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199FDB1-DB55-8542-BFE6-957E1A2ADD69}" type="slidenum">
              <a:rPr lang="en-US"/>
              <a:pPr/>
              <a:t>‹#›</a:t>
            </a:fld>
            <a:endParaRPr lang="en-US"/>
          </a:p>
        </p:txBody>
      </p:sp>
    </p:spTree>
    <p:extLst>
      <p:ext uri="{BB962C8B-B14F-4D97-AF65-F5344CB8AC3E}">
        <p14:creationId xmlns:p14="http://schemas.microsoft.com/office/powerpoint/2010/main" val="233063908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369654-4017-1943-AE88-2A248FE0B870}" type="slidenum">
              <a:rPr lang="en-US"/>
              <a:pPr/>
              <a:t>‹#›</a:t>
            </a:fld>
            <a:endParaRPr lang="en-US"/>
          </a:p>
        </p:txBody>
      </p:sp>
    </p:spTree>
    <p:extLst>
      <p:ext uri="{BB962C8B-B14F-4D97-AF65-F5344CB8AC3E}">
        <p14:creationId xmlns:p14="http://schemas.microsoft.com/office/powerpoint/2010/main" val="378230018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17385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F497674-3181-9F4B-A6EE-F6A20C8BB675}" type="slidenum">
              <a:rPr lang="en-US"/>
              <a:pPr/>
              <a:t>‹#›</a:t>
            </a:fld>
            <a:endParaRPr lang="en-US"/>
          </a:p>
        </p:txBody>
      </p:sp>
    </p:spTree>
    <p:extLst>
      <p:ext uri="{BB962C8B-B14F-4D97-AF65-F5344CB8AC3E}">
        <p14:creationId xmlns:p14="http://schemas.microsoft.com/office/powerpoint/2010/main" val="107544897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030F3DDA-A14B-9544-A2DE-38AA202B0FB2}" type="slidenum">
              <a:rPr lang="en-US"/>
              <a:pPr/>
              <a:t>‹#›</a:t>
            </a:fld>
            <a:endParaRPr lang="en-US"/>
          </a:p>
        </p:txBody>
      </p:sp>
    </p:spTree>
    <p:extLst>
      <p:ext uri="{BB962C8B-B14F-4D97-AF65-F5344CB8AC3E}">
        <p14:creationId xmlns:p14="http://schemas.microsoft.com/office/powerpoint/2010/main" val="351926483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871D821E-9EA6-6E45-BAEA-0FFEB9022EA9}" type="slidenum">
              <a:rPr lang="en-US"/>
              <a:pPr/>
              <a:t>‹#›</a:t>
            </a:fld>
            <a:endParaRPr lang="en-US"/>
          </a:p>
        </p:txBody>
      </p:sp>
    </p:spTree>
    <p:extLst>
      <p:ext uri="{BB962C8B-B14F-4D97-AF65-F5344CB8AC3E}">
        <p14:creationId xmlns:p14="http://schemas.microsoft.com/office/powerpoint/2010/main" val="27024230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C095110-BB7B-E44F-AF11-9F2427FD14CF}" type="slidenum">
              <a:rPr lang="en-US"/>
              <a:pPr/>
              <a:t>‹#›</a:t>
            </a:fld>
            <a:endParaRPr lang="en-US"/>
          </a:p>
        </p:txBody>
      </p:sp>
    </p:spTree>
    <p:extLst>
      <p:ext uri="{BB962C8B-B14F-4D97-AF65-F5344CB8AC3E}">
        <p14:creationId xmlns:p14="http://schemas.microsoft.com/office/powerpoint/2010/main" val="197754478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63D74CE-3F22-0C42-B070-15E089A1290A}" type="slidenum">
              <a:rPr lang="en-US"/>
              <a:pPr/>
              <a:t>‹#›</a:t>
            </a:fld>
            <a:endParaRPr lang="en-US"/>
          </a:p>
        </p:txBody>
      </p:sp>
    </p:spTree>
    <p:extLst>
      <p:ext uri="{BB962C8B-B14F-4D97-AF65-F5344CB8AC3E}">
        <p14:creationId xmlns:p14="http://schemas.microsoft.com/office/powerpoint/2010/main" val="2254865521"/>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5A56945-2B97-1443-A36E-DF13C6D2A033}" type="slidenum">
              <a:rPr lang="en-US"/>
              <a:pPr/>
              <a:t>‹#›</a:t>
            </a:fld>
            <a:endParaRPr lang="en-US"/>
          </a:p>
        </p:txBody>
      </p:sp>
    </p:spTree>
    <p:extLst>
      <p:ext uri="{BB962C8B-B14F-4D97-AF65-F5344CB8AC3E}">
        <p14:creationId xmlns:p14="http://schemas.microsoft.com/office/powerpoint/2010/main" val="210624518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4C6EEDE-4004-A04F-843E-FB926E0C6DCA}" type="slidenum">
              <a:rPr lang="en-US"/>
              <a:pPr/>
              <a:t>‹#›</a:t>
            </a:fld>
            <a:endParaRPr lang="en-US"/>
          </a:p>
        </p:txBody>
      </p:sp>
    </p:spTree>
    <p:extLst>
      <p:ext uri="{BB962C8B-B14F-4D97-AF65-F5344CB8AC3E}">
        <p14:creationId xmlns:p14="http://schemas.microsoft.com/office/powerpoint/2010/main" val="15605495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93B997F-E717-854C-A3A1-81DECA197B1A}" type="slidenum">
              <a:rPr lang="en-US"/>
              <a:pPr/>
              <a:t>‹#›</a:t>
            </a:fld>
            <a:endParaRPr lang="en-US"/>
          </a:p>
        </p:txBody>
      </p:sp>
    </p:spTree>
    <p:extLst>
      <p:ext uri="{BB962C8B-B14F-4D97-AF65-F5344CB8AC3E}">
        <p14:creationId xmlns:p14="http://schemas.microsoft.com/office/powerpoint/2010/main" val="3481160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0AECA70-4458-814A-8CF1-EED0D3AA8C22}" type="slidenum">
              <a:rPr lang="en-US"/>
              <a:pPr/>
              <a:t>‹#›</a:t>
            </a:fld>
            <a:endParaRPr lang="en-US"/>
          </a:p>
        </p:txBody>
      </p:sp>
    </p:spTree>
    <p:extLst>
      <p:ext uri="{BB962C8B-B14F-4D97-AF65-F5344CB8AC3E}">
        <p14:creationId xmlns:p14="http://schemas.microsoft.com/office/powerpoint/2010/main" val="271427247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28F4ED77-594D-CF46-8A62-8CBCD0A11C5F}" type="slidenum">
              <a:rPr lang="en-US"/>
              <a:pPr/>
              <a:t>‹#›</a:t>
            </a:fld>
            <a:endParaRPr lang="en-US"/>
          </a:p>
        </p:txBody>
      </p:sp>
    </p:spTree>
    <p:extLst>
      <p:ext uri="{BB962C8B-B14F-4D97-AF65-F5344CB8AC3E}">
        <p14:creationId xmlns:p14="http://schemas.microsoft.com/office/powerpoint/2010/main" val="76948290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676226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BE0085E-01B0-524F-8047-0ADFC16CEB4A}" type="slidenum">
              <a:rPr lang="en-US"/>
              <a:pPr/>
              <a:t>‹#›</a:t>
            </a:fld>
            <a:endParaRPr lang="en-US"/>
          </a:p>
        </p:txBody>
      </p:sp>
    </p:spTree>
    <p:extLst>
      <p:ext uri="{BB962C8B-B14F-4D97-AF65-F5344CB8AC3E}">
        <p14:creationId xmlns:p14="http://schemas.microsoft.com/office/powerpoint/2010/main" val="252912838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D83626D-B16A-4448-9EB3-A0F38FCF5512}" type="slidenum">
              <a:rPr lang="en-US"/>
              <a:pPr/>
              <a:t>‹#›</a:t>
            </a:fld>
            <a:endParaRPr lang="en-US"/>
          </a:p>
        </p:txBody>
      </p:sp>
    </p:spTree>
    <p:extLst>
      <p:ext uri="{BB962C8B-B14F-4D97-AF65-F5344CB8AC3E}">
        <p14:creationId xmlns:p14="http://schemas.microsoft.com/office/powerpoint/2010/main" val="81187736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9863" y="1301750"/>
            <a:ext cx="4338637"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301750"/>
            <a:ext cx="4340225"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2649E28-F7DF-2047-A0FC-7411999D0952}" type="slidenum">
              <a:rPr lang="en-US"/>
              <a:pPr/>
              <a:t>‹#›</a:t>
            </a:fld>
            <a:endParaRPr lang="en-US"/>
          </a:p>
        </p:txBody>
      </p:sp>
    </p:spTree>
    <p:extLst>
      <p:ext uri="{BB962C8B-B14F-4D97-AF65-F5344CB8AC3E}">
        <p14:creationId xmlns:p14="http://schemas.microsoft.com/office/powerpoint/2010/main" val="244450057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049ED29-A8D1-2540-A2D9-5AB6F8CA075D}" type="slidenum">
              <a:rPr lang="en-US"/>
              <a:pPr/>
              <a:t>‹#›</a:t>
            </a:fld>
            <a:endParaRPr lang="en-US"/>
          </a:p>
        </p:txBody>
      </p:sp>
    </p:spTree>
    <p:extLst>
      <p:ext uri="{BB962C8B-B14F-4D97-AF65-F5344CB8AC3E}">
        <p14:creationId xmlns:p14="http://schemas.microsoft.com/office/powerpoint/2010/main" val="385448544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8A65074-97D2-CA43-8580-D53105B44CA8}" type="slidenum">
              <a:rPr lang="en-US"/>
              <a:pPr/>
              <a:t>‹#›</a:t>
            </a:fld>
            <a:endParaRPr lang="en-US"/>
          </a:p>
        </p:txBody>
      </p:sp>
    </p:spTree>
    <p:extLst>
      <p:ext uri="{BB962C8B-B14F-4D97-AF65-F5344CB8AC3E}">
        <p14:creationId xmlns:p14="http://schemas.microsoft.com/office/powerpoint/2010/main" val="104427941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8859341-0C80-1040-AA89-B623C38CCEB6}" type="slidenum">
              <a:rPr lang="en-US"/>
              <a:pPr/>
              <a:t>‹#›</a:t>
            </a:fld>
            <a:endParaRPr lang="en-US"/>
          </a:p>
        </p:txBody>
      </p:sp>
    </p:spTree>
    <p:extLst>
      <p:ext uri="{BB962C8B-B14F-4D97-AF65-F5344CB8AC3E}">
        <p14:creationId xmlns:p14="http://schemas.microsoft.com/office/powerpoint/2010/main" val="105795086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3005985-60A3-C84D-B36C-F60A80DF9640}" type="slidenum">
              <a:rPr lang="en-US"/>
              <a:pPr/>
              <a:t>‹#›</a:t>
            </a:fld>
            <a:endParaRPr lang="en-US"/>
          </a:p>
        </p:txBody>
      </p:sp>
    </p:spTree>
    <p:extLst>
      <p:ext uri="{BB962C8B-B14F-4D97-AF65-F5344CB8AC3E}">
        <p14:creationId xmlns:p14="http://schemas.microsoft.com/office/powerpoint/2010/main" val="3315786542"/>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F4EC659-2787-424D-BE64-EE8B28ABC5BD}" type="slidenum">
              <a:rPr lang="en-US"/>
              <a:pPr/>
              <a:t>‹#›</a:t>
            </a:fld>
            <a:endParaRPr lang="en-US"/>
          </a:p>
        </p:txBody>
      </p:sp>
    </p:spTree>
    <p:extLst>
      <p:ext uri="{BB962C8B-B14F-4D97-AF65-F5344CB8AC3E}">
        <p14:creationId xmlns:p14="http://schemas.microsoft.com/office/powerpoint/2010/main" val="288862673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7C10037-F40F-F14B-874C-2A125B316860}" type="slidenum">
              <a:rPr lang="en-US"/>
              <a:pPr/>
              <a:t>‹#›</a:t>
            </a:fld>
            <a:endParaRPr lang="en-US"/>
          </a:p>
        </p:txBody>
      </p:sp>
    </p:spTree>
    <p:extLst>
      <p:ext uri="{BB962C8B-B14F-4D97-AF65-F5344CB8AC3E}">
        <p14:creationId xmlns:p14="http://schemas.microsoft.com/office/powerpoint/2010/main" val="83758729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4500" y="0"/>
            <a:ext cx="220662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0"/>
            <a:ext cx="64722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EFC771-7653-4A45-8731-9034D2AB998F}" type="slidenum">
              <a:rPr lang="en-US"/>
              <a:pPr/>
              <a:t>‹#›</a:t>
            </a:fld>
            <a:endParaRPr lang="en-US"/>
          </a:p>
        </p:txBody>
      </p:sp>
    </p:spTree>
    <p:extLst>
      <p:ext uri="{BB962C8B-B14F-4D97-AF65-F5344CB8AC3E}">
        <p14:creationId xmlns:p14="http://schemas.microsoft.com/office/powerpoint/2010/main" val="370411079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4.png"/><Relationship Id="rId14" Type="http://schemas.openxmlformats.org/officeDocument/2006/relationships/image" Target="../media/image5.png"/><Relationship Id="rId15" Type="http://schemas.openxmlformats.org/officeDocument/2006/relationships/image" Target="../media/image6.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p:txStyles>
    <p:titleStyle>
      <a:lvl1pPr marL="39688" algn="ctr" rtl="0" fontAlgn="base">
        <a:spcBef>
          <a:spcPct val="0"/>
        </a:spcBef>
        <a:spcAft>
          <a:spcPct val="0"/>
        </a:spcAft>
        <a:defRPr sz="5600">
          <a:solidFill>
            <a:schemeClr val="tx1"/>
          </a:solidFill>
          <a:latin typeface="+mj-lt"/>
          <a:ea typeface="+mj-ea"/>
          <a:cs typeface="+mj-cs"/>
          <a:sym typeface="Gill Sans" charset="0"/>
        </a:defRPr>
      </a:lvl1pPr>
      <a:lvl2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968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540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4112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684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223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2pPr>
      <a:lvl3pPr marL="13081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3pPr>
      <a:lvl4pPr marL="16637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4pPr>
      <a:lvl5pPr marL="20066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331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331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331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3317"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3318"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3319"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C9250B8F-D175-6E4E-9378-BEA6774EF66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433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4339"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340"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341"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4342"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4343"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0CD10CAA-76B6-A244-A125-BA8A2283DB4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5362"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5363"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364"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5365"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5366"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5367"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6BE62573-E385-9E4D-AB6B-62475ECFAE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638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6387"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38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89"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6390"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6391"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A7CFAB27-CE02-064F-87B0-E7AA2B78F1A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843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843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843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437"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8438"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8439"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2D08B754-11B7-FD43-ACD3-FFCE0E1E93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889000" y="1155700"/>
            <a:ext cx="73660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19458" name="Rectangle 2"/>
          <p:cNvSpPr>
            <a:spLocks noGrp="1" noChangeArrowheads="1"/>
          </p:cNvSpPr>
          <p:nvPr>
            <p:ph type="body" idx="1"/>
          </p:nvPr>
        </p:nvSpPr>
        <p:spPr bwMode="auto">
          <a:xfrm>
            <a:off x="889000" y="3530600"/>
            <a:ext cx="7366000"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20482" name="Rectangle 2"/>
          <p:cNvSpPr>
            <a:spLocks noGrp="1" noChangeArrowheads="1"/>
          </p:cNvSpPr>
          <p:nvPr>
            <p:ph type="body" idx="1"/>
          </p:nvPr>
        </p:nvSpPr>
        <p:spPr bwMode="auto">
          <a:xfrm>
            <a:off x="889000" y="1943100"/>
            <a:ext cx="73660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60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03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462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018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447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019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591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16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8735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21506" name="Rectangle 2"/>
          <p:cNvSpPr>
            <a:spLocks noGrp="1" noChangeArrowheads="1"/>
          </p:cNvSpPr>
          <p:nvPr>
            <p:ph type="body" idx="1"/>
          </p:nvPr>
        </p:nvSpPr>
        <p:spPr bwMode="auto">
          <a:xfrm>
            <a:off x="889000" y="1943100"/>
            <a:ext cx="73660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985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41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84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399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828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400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972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54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9116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ext Box 1"/>
          <p:cNvSpPr txBox="1">
            <a:spLocks noGrp="1" noChangeArrowheads="1"/>
          </p:cNvSpPr>
          <p:nvPr>
            <p:ph type="sldNum" sz="quarter" idx="4"/>
          </p:nvPr>
        </p:nvSpPr>
        <p:spPr bwMode="auto">
          <a:xfrm>
            <a:off x="8940800" y="6667500"/>
            <a:ext cx="2032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65F29E5D-37BA-AF45-8791-D90BECE8BF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xmlns:p14="http://schemas.microsoft.com/office/powerpoint/2010/main"/>
  <p:hf hdr="0" ftr="0" dt="0"/>
  <p:txStyles>
    <p:titleStyle>
      <a:lvl1pPr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572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144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3716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288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15888"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401638"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25475" indent="-111125"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11225" indent="-168275"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2017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589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161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733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30538" indent="-176213" algn="l" rtl="0" fontAlgn="base">
        <a:spcBef>
          <a:spcPts val="1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985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1pPr>
      <a:lvl2pPr marL="1041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2pPr>
      <a:lvl3pPr marL="13843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3pPr>
      <a:lvl4pPr marL="17399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4pPr>
      <a:lvl5pPr marL="20828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5pPr>
      <a:lvl6pPr marL="25400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972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544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8pPr>
      <a:lvl9pPr marL="3911600" indent="-444500" algn="l" rtl="0" fontAlgn="base">
        <a:spcBef>
          <a:spcPts val="16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889000" y="2095500"/>
            <a:ext cx="7366000"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889000" y="5181600"/>
            <a:ext cx="7366000"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889000" y="5181600"/>
            <a:ext cx="7366000"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457200" algn="ctr" rtl="0" fontAlgn="base">
        <a:spcBef>
          <a:spcPct val="0"/>
        </a:spcBef>
        <a:spcAft>
          <a:spcPct val="0"/>
        </a:spcAft>
        <a:defRPr sz="2400">
          <a:solidFill>
            <a:schemeClr val="tx1"/>
          </a:solidFill>
          <a:latin typeface="+mn-lt"/>
          <a:ea typeface="+mn-ea"/>
          <a:cs typeface="+mn-cs"/>
          <a:sym typeface="Gill Sans" charset="0"/>
        </a:defRPr>
      </a:lvl6pPr>
      <a:lvl7pPr marL="914400" algn="ctr" rtl="0" fontAlgn="base">
        <a:spcBef>
          <a:spcPct val="0"/>
        </a:spcBef>
        <a:spcAft>
          <a:spcPct val="0"/>
        </a:spcAft>
        <a:defRPr sz="2400">
          <a:solidFill>
            <a:schemeClr val="tx1"/>
          </a:solidFill>
          <a:latin typeface="+mn-lt"/>
          <a:ea typeface="+mn-ea"/>
          <a:cs typeface="+mn-cs"/>
          <a:sym typeface="Gill Sans" charset="0"/>
        </a:defRPr>
      </a:lvl7pPr>
      <a:lvl8pPr marL="1371600" algn="ctr" rtl="0" fontAlgn="base">
        <a:spcBef>
          <a:spcPct val="0"/>
        </a:spcBef>
        <a:spcAft>
          <a:spcPct val="0"/>
        </a:spcAft>
        <a:defRPr sz="2400">
          <a:solidFill>
            <a:schemeClr val="tx1"/>
          </a:solidFill>
          <a:latin typeface="+mn-lt"/>
          <a:ea typeface="+mn-ea"/>
          <a:cs typeface="+mn-cs"/>
          <a:sym typeface="Gill Sans" charset="0"/>
        </a:defRPr>
      </a:lvl8pPr>
      <a:lvl9pPr marL="18288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body" idx="1"/>
          </p:nvPr>
        </p:nvSpPr>
        <p:spPr bwMode="auto">
          <a:xfrm>
            <a:off x="444500" y="34544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7650" name="Rectangle 2"/>
          <p:cNvSpPr>
            <a:spLocks noGrp="1" noChangeArrowheads="1"/>
          </p:cNvSpPr>
          <p:nvPr>
            <p:ph type="title"/>
          </p:nvPr>
        </p:nvSpPr>
        <p:spPr bwMode="auto">
          <a:xfrm>
            <a:off x="444500" y="10795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xmlns:p14="http://schemas.microsoft.com/office/powerpoint/2010/main"/>
  <p:txStyles>
    <p:titleStyle>
      <a:lvl1pPr algn="ctr" rtl="0" fontAlgn="base">
        <a:spcBef>
          <a:spcPct val="0"/>
        </a:spcBef>
        <a:spcAft>
          <a:spcPct val="0"/>
        </a:spcAft>
        <a:defRPr sz="4800">
          <a:solidFill>
            <a:schemeClr val="tx1"/>
          </a:solidFill>
          <a:latin typeface="+mj-lt"/>
          <a:ea typeface="+mj-ea"/>
          <a:cs typeface="+mj-cs"/>
          <a:sym typeface="Gill Sans" charset="0"/>
        </a:defRPr>
      </a:lvl1pPr>
      <a:lvl2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200">
          <a:solidFill>
            <a:schemeClr val="tx1"/>
          </a:solidFill>
          <a:latin typeface="+mn-lt"/>
          <a:ea typeface="+mn-ea"/>
          <a:cs typeface="+mn-cs"/>
          <a:sym typeface="Gill Sans" charset="0"/>
        </a:defRPr>
      </a:lvl1pPr>
      <a:lvl2pPr algn="ctr" rtl="0" fontAlgn="base">
        <a:spcBef>
          <a:spcPct val="0"/>
        </a:spcBef>
        <a:spcAft>
          <a:spcPct val="0"/>
        </a:spcAft>
        <a:defRPr sz="2200">
          <a:solidFill>
            <a:schemeClr val="tx1"/>
          </a:solidFill>
          <a:latin typeface="+mn-lt"/>
          <a:ea typeface="+mn-ea"/>
          <a:cs typeface="+mn-cs"/>
          <a:sym typeface="Gill Sans" charset="0"/>
        </a:defRPr>
      </a:lvl2pPr>
      <a:lvl3pPr algn="ctr" rtl="0" fontAlgn="base">
        <a:spcBef>
          <a:spcPct val="0"/>
        </a:spcBef>
        <a:spcAft>
          <a:spcPct val="0"/>
        </a:spcAft>
        <a:defRPr sz="2200">
          <a:solidFill>
            <a:schemeClr val="tx1"/>
          </a:solidFill>
          <a:latin typeface="+mn-lt"/>
          <a:ea typeface="+mn-ea"/>
          <a:cs typeface="+mn-cs"/>
          <a:sym typeface="Gill Sans" charset="0"/>
        </a:defRPr>
      </a:lvl3pPr>
      <a:lvl4pPr algn="ctr" rtl="0" fontAlgn="base">
        <a:spcBef>
          <a:spcPct val="0"/>
        </a:spcBef>
        <a:spcAft>
          <a:spcPct val="0"/>
        </a:spcAft>
        <a:defRPr sz="2200">
          <a:solidFill>
            <a:schemeClr val="tx1"/>
          </a:solidFill>
          <a:latin typeface="+mn-lt"/>
          <a:ea typeface="+mn-ea"/>
          <a:cs typeface="+mn-cs"/>
          <a:sym typeface="Gill Sans" charset="0"/>
        </a:defRPr>
      </a:lvl4pPr>
      <a:lvl5pPr algn="ctr" rtl="0" fontAlgn="base">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body" idx="1"/>
          </p:nvPr>
        </p:nvSpPr>
        <p:spPr bwMode="auto">
          <a:xfrm>
            <a:off x="444500" y="34544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8674" name="Rectangle 2"/>
          <p:cNvSpPr>
            <a:spLocks noGrp="1" noChangeArrowheads="1"/>
          </p:cNvSpPr>
          <p:nvPr>
            <p:ph type="title"/>
          </p:nvPr>
        </p:nvSpPr>
        <p:spPr bwMode="auto">
          <a:xfrm>
            <a:off x="444500" y="1079500"/>
            <a:ext cx="41275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xmlns:p14="http://schemas.microsoft.com/office/powerpoint/2010/main"/>
  <p:txStyles>
    <p:titleStyle>
      <a:lvl1pPr algn="ctr" rtl="0" fontAlgn="base">
        <a:spcBef>
          <a:spcPct val="0"/>
        </a:spcBef>
        <a:spcAft>
          <a:spcPct val="0"/>
        </a:spcAft>
        <a:defRPr sz="4800">
          <a:solidFill>
            <a:schemeClr val="tx1"/>
          </a:solidFill>
          <a:latin typeface="+mj-lt"/>
          <a:ea typeface="+mj-ea"/>
          <a:cs typeface="+mj-cs"/>
          <a:sym typeface="Gill Sans" charset="0"/>
        </a:defRPr>
      </a:lvl1pPr>
      <a:lvl2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200">
          <a:solidFill>
            <a:schemeClr val="tx1"/>
          </a:solidFill>
          <a:latin typeface="+mn-lt"/>
          <a:ea typeface="+mn-ea"/>
          <a:cs typeface="+mn-cs"/>
          <a:sym typeface="Gill Sans" charset="0"/>
        </a:defRPr>
      </a:lvl1pPr>
      <a:lvl2pPr algn="ctr" rtl="0" fontAlgn="base">
        <a:spcBef>
          <a:spcPct val="0"/>
        </a:spcBef>
        <a:spcAft>
          <a:spcPct val="0"/>
        </a:spcAft>
        <a:defRPr sz="2200">
          <a:solidFill>
            <a:schemeClr val="tx1"/>
          </a:solidFill>
          <a:latin typeface="+mn-lt"/>
          <a:ea typeface="+mn-ea"/>
          <a:cs typeface="+mn-cs"/>
          <a:sym typeface="Gill Sans" charset="0"/>
        </a:defRPr>
      </a:lvl2pPr>
      <a:lvl3pPr algn="ctr" rtl="0" fontAlgn="base">
        <a:spcBef>
          <a:spcPct val="0"/>
        </a:spcBef>
        <a:spcAft>
          <a:spcPct val="0"/>
        </a:spcAft>
        <a:defRPr sz="2200">
          <a:solidFill>
            <a:schemeClr val="tx1"/>
          </a:solidFill>
          <a:latin typeface="+mn-lt"/>
          <a:ea typeface="+mn-ea"/>
          <a:cs typeface="+mn-cs"/>
          <a:sym typeface="Gill Sans" charset="0"/>
        </a:defRPr>
      </a:lvl3pPr>
      <a:lvl4pPr algn="ctr" rtl="0" fontAlgn="base">
        <a:spcBef>
          <a:spcPct val="0"/>
        </a:spcBef>
        <a:spcAft>
          <a:spcPct val="0"/>
        </a:spcAft>
        <a:defRPr sz="2200">
          <a:solidFill>
            <a:schemeClr val="tx1"/>
          </a:solidFill>
          <a:latin typeface="+mn-lt"/>
          <a:ea typeface="+mn-ea"/>
          <a:cs typeface="+mn-cs"/>
          <a:sym typeface="Gill Sans" charset="0"/>
        </a:defRPr>
      </a:lvl4pPr>
      <a:lvl5pPr algn="ctr" rtl="0" fontAlgn="base">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body" idx="1"/>
          </p:nvPr>
        </p:nvSpPr>
        <p:spPr bwMode="auto">
          <a:xfrm>
            <a:off x="889000" y="1943100"/>
            <a:ext cx="35433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9698" name="Rectangle 2"/>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30722" name="Rectangle 2"/>
          <p:cNvSpPr>
            <a:spLocks noGrp="1" noChangeArrowheads="1"/>
          </p:cNvSpPr>
          <p:nvPr>
            <p:ph type="body" idx="1"/>
          </p:nvPr>
        </p:nvSpPr>
        <p:spPr bwMode="auto">
          <a:xfrm>
            <a:off x="889000" y="1943100"/>
            <a:ext cx="35433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bwMode="auto">
          <a:xfrm>
            <a:off x="889000" y="177800"/>
            <a:ext cx="73660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31746" name="Rectangle 2"/>
          <p:cNvSpPr>
            <a:spLocks noGrp="1" noChangeArrowheads="1"/>
          </p:cNvSpPr>
          <p:nvPr>
            <p:ph type="body" idx="1"/>
          </p:nvPr>
        </p:nvSpPr>
        <p:spPr bwMode="auto">
          <a:xfrm>
            <a:off x="5461000" y="1943100"/>
            <a:ext cx="2794000" cy="402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xmlns:p14="http://schemas.microsoft.com/office/powerpoint/2010/mai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016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1pPr>
      <a:lvl2pPr marL="944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2pPr>
      <a:lvl3pPr marL="12874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3pPr>
      <a:lvl4pPr marL="16430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4pPr>
      <a:lvl5pPr marL="19859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5pPr>
      <a:lvl6pPr marL="24431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6pPr>
      <a:lvl7pPr marL="29003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7pPr>
      <a:lvl8pPr marL="33575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8pPr>
      <a:lvl9pPr marL="3814763" indent="-385763" algn="l" rtl="0" fontAlgn="base">
        <a:spcBef>
          <a:spcPts val="2700"/>
        </a:spcBef>
        <a:spcAft>
          <a:spcPct val="0"/>
        </a:spcAft>
        <a:buSzPct val="171000"/>
        <a:buFont typeface="Gill Sans"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32771" name="Text Box 3"/>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0AD087FE-8660-AE45-BE49-0324786A1326}" type="slidenum">
              <a:rPr lang="en-US"/>
              <a:pPr/>
              <a:t>‹#›</a:t>
            </a:fld>
            <a:endParaRPr lang="en-US"/>
          </a:p>
        </p:txBody>
      </p:sp>
      <p:sp>
        <p:nvSpPr>
          <p:cNvPr id="32772" name="Rectangle 4"/>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2773" name="Rectangle 5"/>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32774" name="Picture 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277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500" y="-254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6146"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6147" name="Text Box 3"/>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E5A1F72-E820-2B45-A636-CE873CD442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33795" name="Text Box 3"/>
          <p:cNvSpPr txBox="1">
            <a:spLocks noGrp="1" noChangeArrowheads="1"/>
          </p:cNvSpPr>
          <p:nvPr>
            <p:ph type="sldNum" sz="quarter" idx="4"/>
          </p:nvPr>
        </p:nvSpPr>
        <p:spPr bwMode="auto">
          <a:xfrm>
            <a:off x="8848725" y="6629400"/>
            <a:ext cx="228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E12FB37A-7694-9A4A-9387-C017C99323E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397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5635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8493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39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597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054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11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2968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1" name="Rectangle 1"/>
          <p:cNvSpPr>
            <a:spLocks/>
          </p:cNvSpPr>
          <p:nvPr/>
        </p:nvSpPr>
        <p:spPr bwMode="auto">
          <a:xfrm>
            <a:off x="304800" y="471488"/>
            <a:ext cx="3843338" cy="2143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spcBef>
                <a:spcPts val="450"/>
              </a:spcBef>
            </a:pPr>
            <a:r>
              <a:rPr lang="en-US" sz="800">
                <a:solidFill>
                  <a:srgbClr val="FFFFFF"/>
                </a:solidFill>
                <a:latin typeface="Arial" charset="0"/>
                <a:ea typeface="ＭＳ Ｐゴシック" charset="0"/>
                <a:cs typeface="Arial" charset="0"/>
                <a:sym typeface="Arial" charset="0"/>
              </a:rPr>
              <a:t>National Aeronautics and Space Administration</a:t>
            </a:r>
          </a:p>
        </p:txBody>
      </p:sp>
      <p:pic>
        <p:nvPicPr>
          <p:cNvPr id="35842"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9413" y="188913"/>
            <a:ext cx="8747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5843" name="Rectangle 3"/>
          <p:cNvSpPr>
            <a:spLocks/>
          </p:cNvSpPr>
          <p:nvPr/>
        </p:nvSpPr>
        <p:spPr bwMode="auto">
          <a:xfrm>
            <a:off x="304800" y="6480175"/>
            <a:ext cx="1185863" cy="2143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spcBef>
                <a:spcPts val="450"/>
              </a:spcBef>
            </a:pPr>
            <a:r>
              <a:rPr lang="en-US" sz="800" b="1">
                <a:solidFill>
                  <a:srgbClr val="FFFFFF"/>
                </a:solidFill>
                <a:latin typeface="Arial" charset="0"/>
                <a:ea typeface="ＭＳ Ｐゴシック" charset="0"/>
                <a:cs typeface="Arial" charset="0"/>
                <a:sym typeface="Arial" charset="0"/>
              </a:rPr>
              <a:t>www.nasa.gov</a:t>
            </a:r>
          </a:p>
        </p:txBody>
      </p:sp>
      <p:sp>
        <p:nvSpPr>
          <p:cNvPr id="35844" name="Rectangle 4"/>
          <p:cNvSpPr>
            <a:spLocks/>
          </p:cNvSpPr>
          <p:nvPr/>
        </p:nvSpPr>
        <p:spPr bwMode="auto">
          <a:xfrm>
            <a:off x="4643438" y="6453188"/>
            <a:ext cx="4127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40639" bIns="0"/>
          <a:lstStyle/>
          <a:p>
            <a:pPr marL="39688" algn="r"/>
            <a:r>
              <a:rPr lang="en-US" sz="1000">
                <a:solidFill>
                  <a:srgbClr val="FFFFFF"/>
                </a:solidFill>
                <a:latin typeface="Arial" charset="0"/>
                <a:ea typeface="ＭＳ Ｐゴシック" charset="0"/>
                <a:cs typeface="Arial" charset="0"/>
                <a:sym typeface="Arial" charset="0"/>
              </a:rPr>
              <a:t>NASA Goddard Space Flight Center</a:t>
            </a:r>
            <a:r>
              <a:rPr lang="en-US" sz="1000">
                <a:solidFill>
                  <a:srgbClr val="0F75BC"/>
                </a:solidFill>
                <a:latin typeface="Arial" charset="0"/>
                <a:ea typeface="ＭＳ Ｐゴシック" charset="0"/>
                <a:cs typeface="Arial" charset="0"/>
                <a:sym typeface="Arial" charset="0"/>
              </a:rPr>
              <a:t> </a:t>
            </a:r>
            <a:r>
              <a:rPr lang="en-US" sz="1000" b="1" i="1">
                <a:solidFill>
                  <a:srgbClr val="0F75BC"/>
                </a:solidFill>
                <a:latin typeface="Arial" charset="0"/>
                <a:ea typeface="ＭＳ Ｐゴシック" charset="0"/>
                <a:cs typeface="Arial" charset="0"/>
                <a:sym typeface="Arial" charset="0"/>
              </a:rPr>
              <a:t>Software Engineering Division</a:t>
            </a:r>
            <a:r>
              <a:rPr lang="en-US" sz="1000" i="1">
                <a:solidFill>
                  <a:srgbClr val="0F75BC"/>
                </a:solidFill>
                <a:latin typeface="Arial" charset="0"/>
                <a:ea typeface="ＭＳ Ｐゴシック" charset="0"/>
                <a:cs typeface="Arial" charset="0"/>
                <a:sym typeface="Arial" charset="0"/>
              </a:rPr>
              <a:t> </a:t>
            </a:r>
          </a:p>
        </p:txBody>
      </p:sp>
      <p:pic>
        <p:nvPicPr>
          <p:cNvPr id="35845"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72438" y="5630863"/>
            <a:ext cx="6794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5846" name="Rectangle 6"/>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5847" name="Rectangle 7"/>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686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36867"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686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6869"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36870"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36871"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E28384E2-BEFE-B848-9528-D120F759EB6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7170"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7171"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172"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173"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4"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7175"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4ED1F10A-1FF2-0342-9C7E-0BFA35782D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19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819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819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197"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8198"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8199"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B58A8BE1-ED6B-8144-9583-48CD8AFB61F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921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9219"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220"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221"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9222"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9223"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E47C51FB-B60F-2B46-A034-101E3AD212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242" name="Rectangle 2"/>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126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1267"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126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269"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1270"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1271"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8AC8142B-866F-C041-BDED-456E358A1F9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12290"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12291"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63" y="107950"/>
            <a:ext cx="1063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2292"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2293" name="Rectangle 5"/>
          <p:cNvSpPr>
            <a:spLocks noGrp="1" noChangeArrowheads="1"/>
          </p:cNvSpPr>
          <p:nvPr>
            <p:ph type="title"/>
          </p:nvPr>
        </p:nvSpPr>
        <p:spPr bwMode="auto">
          <a:xfrm>
            <a:off x="2514600" y="0"/>
            <a:ext cx="5181600" cy="1247775"/>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2294" name="Rectangle 6"/>
          <p:cNvSpPr>
            <a:spLocks noGrp="1" noChangeArrowheads="1"/>
          </p:cNvSpPr>
          <p:nvPr>
            <p:ph type="body" idx="1"/>
          </p:nvPr>
        </p:nvSpPr>
        <p:spPr bwMode="auto">
          <a:xfrm>
            <a:off x="169863" y="1301750"/>
            <a:ext cx="8831262" cy="555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2295" name="Text Box 7"/>
          <p:cNvSpPr txBox="1">
            <a:spLocks noGrp="1" noChangeArrowheads="1"/>
          </p:cNvSpPr>
          <p:nvPr>
            <p:ph type="sldNum" sz="quarter" idx="4"/>
          </p:nvPr>
        </p:nvSpPr>
        <p:spPr bwMode="auto">
          <a:xfrm>
            <a:off x="8850313" y="6629400"/>
            <a:ext cx="22701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800" b="1">
                <a:solidFill>
                  <a:schemeClr val="tx1"/>
                </a:solidFill>
                <a:latin typeface="+mj-lt"/>
                <a:ea typeface="ＭＳ Ｐゴシック" charset="0"/>
                <a:cs typeface="Arial" charset="0"/>
                <a:sym typeface="Arial"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A7BA17AE-4B97-2C4A-B456-6829CD8A74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xmlns:p14="http://schemas.microsoft.com/office/powerpoint/2010/main"/>
  <p:hf hdr="0" ftr="0" dt="0"/>
  <p:txStyles>
    <p:titleStyle>
      <a:lvl1pPr marL="39688"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marL="396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968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540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4112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68488"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p:titleStyle>
    <p:bodyStyle>
      <a:lvl1pPr marL="155575" indent="-115888" algn="l" rtl="0" fontAlgn="base">
        <a:spcBef>
          <a:spcPts val="200"/>
        </a:spcBef>
        <a:spcAft>
          <a:spcPct val="0"/>
        </a:spcAft>
        <a:buClr>
          <a:srgbClr val="0075BD"/>
        </a:buClr>
        <a:buSzPct val="100000"/>
        <a:buFont typeface="Times New Roman" charset="0"/>
        <a:buChar char="•"/>
        <a:defRPr>
          <a:solidFill>
            <a:schemeClr val="tx1"/>
          </a:solidFill>
          <a:latin typeface="+mn-lt"/>
          <a:ea typeface="+mn-ea"/>
          <a:cs typeface="+mn-cs"/>
          <a:sym typeface="Times New Roman" charset="0"/>
        </a:defRPr>
      </a:lvl1pPr>
      <a:lvl2pPr marL="390525" indent="-171450" algn="l" rtl="0" fontAlgn="base">
        <a:spcBef>
          <a:spcPts val="200"/>
        </a:spcBef>
        <a:spcAft>
          <a:spcPct val="0"/>
        </a:spcAft>
        <a:buClr>
          <a:srgbClr val="0075BD"/>
        </a:buClr>
        <a:buSzPct val="100000"/>
        <a:buFont typeface="Times New Roman" charset="0"/>
        <a:buChar char="–"/>
        <a:defRPr sz="1600">
          <a:solidFill>
            <a:schemeClr val="tx1"/>
          </a:solidFill>
          <a:latin typeface="+mn-lt"/>
          <a:ea typeface="+mn-ea"/>
          <a:cs typeface="+mn-cs"/>
          <a:sym typeface="Times New Roman" charset="0"/>
        </a:defRPr>
      </a:lvl2pPr>
      <a:lvl3pPr marL="614363" indent="-109538" algn="l" rtl="0" fontAlgn="base">
        <a:spcBef>
          <a:spcPts val="200"/>
        </a:spcBef>
        <a:spcAft>
          <a:spcPct val="0"/>
        </a:spcAft>
        <a:buClr>
          <a:srgbClr val="0075BD"/>
        </a:buClr>
        <a:buSzPct val="100000"/>
        <a:buFont typeface="Times New Roman" charset="0"/>
        <a:buChar char="•"/>
        <a:defRPr sz="1400">
          <a:solidFill>
            <a:schemeClr val="tx1"/>
          </a:solidFill>
          <a:latin typeface="+mn-lt"/>
          <a:ea typeface="+mn-ea"/>
          <a:cs typeface="+mn-cs"/>
          <a:sym typeface="Times New Roman" charset="0"/>
        </a:defRPr>
      </a:lvl3pPr>
      <a:lvl4pPr marL="900113" indent="-168275"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4pPr>
      <a:lvl5pPr marL="11906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5pPr>
      <a:lvl6pPr marL="16478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6pPr>
      <a:lvl7pPr marL="21050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7pPr>
      <a:lvl8pPr marL="25622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8pPr>
      <a:lvl9pPr marL="3019425" indent="-176213" algn="l" rtl="0" fontAlgn="base">
        <a:spcBef>
          <a:spcPts val="200"/>
        </a:spcBef>
        <a:spcAft>
          <a:spcPct val="0"/>
        </a:spcAft>
        <a:buClr>
          <a:srgbClr val="0075BD"/>
        </a:buClr>
        <a:buSzPct val="100000"/>
        <a:buFont typeface="Times New Roman" charset="0"/>
        <a:buChar char="»"/>
        <a:defRPr sz="12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8.jpe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6.wmf"/><Relationship Id="rId5" Type="http://schemas.openxmlformats.org/officeDocument/2006/relationships/oleObject" Target="../embeddings/oleObject4.bin"/><Relationship Id="rId6" Type="http://schemas.openxmlformats.org/officeDocument/2006/relationships/image" Target="../media/image23.emf"/><Relationship Id="rId7" Type="http://schemas.openxmlformats.org/officeDocument/2006/relationships/image" Target="../media/image24.jpe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25.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9.wmf"/><Relationship Id="rId5" Type="http://schemas.openxmlformats.org/officeDocument/2006/relationships/oleObject" Target="../embeddings/oleObject6.bin"/><Relationship Id="rId6" Type="http://schemas.openxmlformats.org/officeDocument/2006/relationships/image" Target="../media/image30.wmf"/><Relationship Id="rId1" Type="http://schemas.openxmlformats.org/officeDocument/2006/relationships/vmlDrawing" Target="../drawings/vmlDrawing5.vml"/><Relationship Id="rId2"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7.bin"/><Relationship Id="rId5" Type="http://schemas.openxmlformats.org/officeDocument/2006/relationships/image" Target="../media/image31.png"/><Relationship Id="rId6" Type="http://schemas.openxmlformats.org/officeDocument/2006/relationships/image" Target="../media/image32.wmf"/><Relationship Id="rId1" Type="http://schemas.openxmlformats.org/officeDocument/2006/relationships/vmlDrawing" Target="../drawings/vmlDrawing6.vml"/><Relationship Id="rId2"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g"/><Relationship Id="rId3"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0.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www.nasa.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3.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8.bin"/><Relationship Id="rId5" Type="http://schemas.openxmlformats.org/officeDocument/2006/relationships/image" Target="../media/image55.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15.wmf"/><Relationship Id="rId6" Type="http://schemas.openxmlformats.org/officeDocument/2006/relationships/oleObject" Target="../embeddings/oleObject2.bin"/><Relationship Id="rId7" Type="http://schemas.openxmlformats.org/officeDocument/2006/relationships/image" Target="../media/image16.wmf"/><Relationship Id="rId8" Type="http://schemas.openxmlformats.org/officeDocument/2006/relationships/image" Target="../media/image17.jpe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685800" y="76200"/>
            <a:ext cx="7772400" cy="1143000"/>
          </a:xfrm>
        </p:spPr>
        <p:txBody>
          <a:bodyPr/>
          <a:lstStyle/>
          <a:p>
            <a:pPr eaLnBrk="1" hangingPunct="1"/>
            <a:r>
              <a:rPr lang="en-US" sz="2800" dirty="0" smtClean="0">
                <a:latin typeface="Helvetica" charset="0"/>
              </a:rPr>
              <a:t>Space Weather in the Thermosphere: </a:t>
            </a:r>
            <a:br>
              <a:rPr lang="en-US" sz="2800" dirty="0" smtClean="0">
                <a:latin typeface="Helvetica" charset="0"/>
              </a:rPr>
            </a:br>
            <a:r>
              <a:rPr lang="en-US" sz="2800" dirty="0" smtClean="0">
                <a:latin typeface="Helvetica" charset="0"/>
              </a:rPr>
              <a:t>Satellite Drag</a:t>
            </a:r>
            <a:endParaRPr lang="en-US" sz="2800" dirty="0">
              <a:latin typeface="Helvetica" charset="0"/>
            </a:endParaRPr>
          </a:p>
        </p:txBody>
      </p:sp>
      <p:pic>
        <p:nvPicPr>
          <p:cNvPr id="18434" name="Picture 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709" t="10738" r="22331" b="24832"/>
          <a:stretch/>
        </p:blipFill>
        <p:spPr>
          <a:xfrm>
            <a:off x="457200" y="1447800"/>
            <a:ext cx="8229600" cy="5161030"/>
          </a:xfrm>
          <a:noFill/>
        </p:spPr>
      </p:pic>
      <p:sp>
        <p:nvSpPr>
          <p:cNvPr id="18436" name="Rectangle 7"/>
          <p:cNvSpPr>
            <a:spLocks noChangeArrowheads="1"/>
          </p:cNvSpPr>
          <p:nvPr/>
        </p:nvSpPr>
        <p:spPr bwMode="auto">
          <a:xfrm>
            <a:off x="1143000" y="6078538"/>
            <a:ext cx="70723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a:t>*Developed by members of the Department of Physics, USAFA and </a:t>
            </a:r>
          </a:p>
          <a:p>
            <a:pPr algn="ctr">
              <a:spcBef>
                <a:spcPct val="50000"/>
              </a:spcBef>
            </a:pPr>
            <a:r>
              <a:rPr lang="en-US"/>
              <a:t>the NCAR High Altitude Observatory</a:t>
            </a:r>
          </a:p>
        </p:txBody>
      </p:sp>
      <p:pic>
        <p:nvPicPr>
          <p:cNvPr id="175112" name="Picture 8" descr="iss2007-12-18p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95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21285891">
            <a:off x="5757378" y="3029506"/>
            <a:ext cx="1981200" cy="1015663"/>
          </a:xfrm>
          <a:prstGeom prst="rect">
            <a:avLst/>
          </a:prstGeom>
          <a:noFill/>
        </p:spPr>
        <p:txBody>
          <a:bodyPr wrap="square" rtlCol="0">
            <a:spAutoFit/>
          </a:bodyPr>
          <a:lstStyle/>
          <a:p>
            <a:r>
              <a:rPr lang="en-US" dirty="0" smtClean="0">
                <a:solidFill>
                  <a:srgbClr val="FF0000"/>
                </a:solidFill>
              </a:rPr>
              <a:t>Stratosphere</a:t>
            </a:r>
          </a:p>
          <a:p>
            <a:endParaRPr lang="en-US" dirty="0">
              <a:solidFill>
                <a:srgbClr val="FF0000"/>
              </a:solidFill>
            </a:endParaRPr>
          </a:p>
          <a:p>
            <a:r>
              <a:rPr lang="en-US" dirty="0" smtClean="0">
                <a:solidFill>
                  <a:srgbClr val="FF0000"/>
                </a:solidFill>
              </a:rPr>
              <a:t>Troposphere</a:t>
            </a:r>
            <a:endParaRPr lang="en-US" dirty="0">
              <a:solidFill>
                <a:srgbClr val="FF0000"/>
              </a:solidFill>
            </a:endParaRPr>
          </a:p>
        </p:txBody>
      </p:sp>
      <p:sp>
        <p:nvSpPr>
          <p:cNvPr id="11" name="TextBox 10"/>
          <p:cNvSpPr txBox="1"/>
          <p:nvPr/>
        </p:nvSpPr>
        <p:spPr>
          <a:xfrm rot="21313582">
            <a:off x="5652717" y="1143758"/>
            <a:ext cx="1943179" cy="2246769"/>
          </a:xfrm>
          <a:prstGeom prst="rect">
            <a:avLst/>
          </a:prstGeom>
          <a:noFill/>
        </p:spPr>
        <p:txBody>
          <a:bodyPr wrap="square" rtlCol="0">
            <a:spAutoFit/>
          </a:bodyPr>
          <a:lstStyle/>
          <a:p>
            <a:r>
              <a:rPr lang="en-US" dirty="0" smtClean="0">
                <a:solidFill>
                  <a:srgbClr val="FF0000"/>
                </a:solidFill>
              </a:rPr>
              <a:t>Thermosphere</a:t>
            </a:r>
          </a:p>
          <a:p>
            <a:endParaRPr lang="en-US" dirty="0">
              <a:solidFill>
                <a:srgbClr val="FF0000"/>
              </a:solidFill>
            </a:endParaRPr>
          </a:p>
          <a:p>
            <a:endParaRPr lang="en-US" dirty="0" smtClean="0">
              <a:solidFill>
                <a:srgbClr val="FF0000"/>
              </a:solidFill>
            </a:endParaRPr>
          </a:p>
          <a:p>
            <a:r>
              <a:rPr lang="en-US" dirty="0" smtClean="0">
                <a:solidFill>
                  <a:srgbClr val="FF0000"/>
                </a:solidFill>
              </a:rPr>
              <a:t>Mesosphere</a:t>
            </a:r>
          </a:p>
          <a:p>
            <a:endParaRPr lang="en-US" dirty="0">
              <a:solidFill>
                <a:srgbClr val="FF0000"/>
              </a:solidFill>
            </a:endParaRPr>
          </a:p>
          <a:p>
            <a:endParaRPr lang="en-US" dirty="0" smtClean="0">
              <a:solidFill>
                <a:srgbClr val="FF0000"/>
              </a:solidFill>
            </a:endParaRPr>
          </a:p>
          <a:p>
            <a:endParaRPr lang="en-US" dirty="0" smtClean="0">
              <a:solidFill>
                <a:srgbClr val="FF0000"/>
              </a:solidFill>
            </a:endParaRPr>
          </a:p>
        </p:txBody>
      </p:sp>
      <p:sp>
        <p:nvSpPr>
          <p:cNvPr id="12" name="Rectangle 2"/>
          <p:cNvSpPr>
            <a:spLocks/>
          </p:cNvSpPr>
          <p:nvPr/>
        </p:nvSpPr>
        <p:spPr bwMode="auto">
          <a:xfrm>
            <a:off x="5867400" y="5334000"/>
            <a:ext cx="28238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600" dirty="0" smtClean="0">
                <a:solidFill>
                  <a:schemeClr val="tx1"/>
                </a:solidFill>
                <a:latin typeface="Helvetica"/>
                <a:ea typeface="ＭＳ Ｐゴシック" charset="0"/>
                <a:cs typeface="Helvetica"/>
              </a:rPr>
              <a:t>Prof . Delores Knipp</a:t>
            </a:r>
          </a:p>
          <a:p>
            <a:pPr marL="39688" algn="ctr"/>
            <a:r>
              <a:rPr lang="en-US" sz="1600" dirty="0" smtClean="0">
                <a:solidFill>
                  <a:schemeClr val="tx1"/>
                </a:solidFill>
                <a:latin typeface="Helvetica"/>
                <a:ea typeface="ＭＳ Ｐゴシック" charset="0"/>
                <a:cs typeface="Helvetica"/>
              </a:rPr>
              <a:t>University of Colorado Boulder</a:t>
            </a:r>
            <a:endParaRPr lang="en-US" sz="1600" dirty="0">
              <a:solidFill>
                <a:schemeClr val="tx1"/>
              </a:solidFill>
              <a:latin typeface="Helvetica"/>
              <a:ea typeface="ＭＳ Ｐゴシック" charset="0"/>
              <a:cs typeface="Helvetica"/>
            </a:endParaRPr>
          </a:p>
        </p:txBody>
      </p:sp>
      <p:sp>
        <p:nvSpPr>
          <p:cNvPr id="13" name="Rectangle 3"/>
          <p:cNvSpPr>
            <a:spLocks/>
          </p:cNvSpPr>
          <p:nvPr/>
        </p:nvSpPr>
        <p:spPr bwMode="auto">
          <a:xfrm>
            <a:off x="1676400" y="6096000"/>
            <a:ext cx="64634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39" bIns="0">
            <a:spAutoFit/>
          </a:bodyPr>
          <a:lstStyle/>
          <a:p>
            <a:pPr marL="39688"/>
            <a:r>
              <a:rPr lang="en-US" sz="1400" b="1" dirty="0">
                <a:solidFill>
                  <a:schemeClr val="tx1"/>
                </a:solidFill>
                <a:latin typeface="Helvetica"/>
                <a:cs typeface="Helvetica"/>
              </a:rPr>
              <a:t>Space Weather Training for Mission Operators and </a:t>
            </a:r>
            <a:r>
              <a:rPr lang="en-US" sz="1400" b="1" dirty="0" smtClean="0">
                <a:solidFill>
                  <a:schemeClr val="tx1"/>
                </a:solidFill>
                <a:latin typeface="Helvetica"/>
                <a:cs typeface="Helvetica"/>
              </a:rPr>
              <a:t>Engineers, January 2014</a:t>
            </a:r>
            <a:endParaRPr lang="en-US" sz="1400" dirty="0">
              <a:solidFill>
                <a:schemeClr val="tx1"/>
              </a:solidFill>
              <a:latin typeface="Helvetica"/>
              <a:ea typeface="ＭＳ Ｐゴシック" charset="0"/>
              <a:cs typeface="Helvetica"/>
            </a:endParaRPr>
          </a:p>
        </p:txBody>
      </p:sp>
      <p:sp>
        <p:nvSpPr>
          <p:cNvPr id="2" name="TextBox 1"/>
          <p:cNvSpPr txBox="1"/>
          <p:nvPr/>
        </p:nvSpPr>
        <p:spPr>
          <a:xfrm>
            <a:off x="7517" y="4800600"/>
            <a:ext cx="5424857" cy="400110"/>
          </a:xfrm>
          <a:prstGeom prst="rect">
            <a:avLst/>
          </a:prstGeom>
          <a:noFill/>
        </p:spPr>
        <p:txBody>
          <a:bodyPr wrap="none" rtlCol="0">
            <a:spAutoFit/>
          </a:bodyPr>
          <a:lstStyle/>
          <a:p>
            <a:r>
              <a:rPr lang="en-US" dirty="0" smtClean="0">
                <a:solidFill>
                  <a:srgbClr val="F2F2F2"/>
                </a:solidFill>
              </a:rPr>
              <a:t>Given by Yihua Zheng for 2014 summer </a:t>
            </a:r>
            <a:r>
              <a:rPr lang="en-US" dirty="0" err="1" smtClean="0">
                <a:solidFill>
                  <a:srgbClr val="F2F2F2"/>
                </a:solidFill>
              </a:rPr>
              <a:t>bootcamp</a:t>
            </a:r>
            <a:endParaRPr lang="en-US" dirty="0">
              <a:solidFill>
                <a:srgbClr val="F2F2F2"/>
              </a:solidFill>
            </a:endParaRPr>
          </a:p>
        </p:txBody>
      </p:sp>
    </p:spTree>
    <p:extLst>
      <p:ext uri="{BB962C8B-B14F-4D97-AF65-F5344CB8AC3E}">
        <p14:creationId xmlns:p14="http://schemas.microsoft.com/office/powerpoint/2010/main" val="3571441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0412" y="914400"/>
            <a:ext cx="7926388" cy="5218113"/>
          </a:xfrm>
          <a:noFill/>
          <a:ln/>
        </p:spPr>
      </p:pic>
      <p:sp>
        <p:nvSpPr>
          <p:cNvPr id="140295" name="Line 7"/>
          <p:cNvSpPr>
            <a:spLocks noChangeShapeType="1"/>
          </p:cNvSpPr>
          <p:nvPr/>
        </p:nvSpPr>
        <p:spPr bwMode="auto">
          <a:xfrm flipV="1">
            <a:off x="8305800" y="2209800"/>
            <a:ext cx="0" cy="2819400"/>
          </a:xfrm>
          <a:prstGeom prst="line">
            <a:avLst/>
          </a:prstGeom>
          <a:noFill/>
          <a:ln w="1905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 name="Rectangle 2"/>
          <p:cNvSpPr txBox="1">
            <a:spLocks noChangeArrowheads="1"/>
          </p:cNvSpPr>
          <p:nvPr/>
        </p:nvSpPr>
        <p:spPr>
          <a:xfrm>
            <a:off x="533400" y="228600"/>
            <a:ext cx="8229600" cy="1143000"/>
          </a:xfrm>
          <a:prstGeom prst="rect">
            <a:avLst/>
          </a:prstGeom>
        </p:spPr>
        <p:txBody>
          <a:bodyPr vert="horz"/>
          <a:lstStyle>
            <a:lvl1pPr algn="l" rtl="0" fontAlgn="base">
              <a:lnSpc>
                <a:spcPct val="90000"/>
              </a:lnSpc>
              <a:spcBef>
                <a:spcPct val="0"/>
              </a:spcBef>
              <a:spcAft>
                <a:spcPct val="0"/>
              </a:spcAft>
              <a:defRPr sz="2600" b="1">
                <a:solidFill>
                  <a:srgbClr val="0F75BC"/>
                </a:solidFill>
                <a:latin typeface="+mj-lt"/>
                <a:ea typeface="+mj-ea"/>
                <a:cs typeface="+mj-cs"/>
                <a:sym typeface="Arial" charset="0"/>
              </a:defRPr>
            </a:lvl1pPr>
            <a:lvl2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2pPr>
            <a:lvl3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3pPr>
            <a:lvl4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4pPr>
            <a:lvl5pPr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5pPr>
            <a:lvl6pPr marL="4572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6pPr>
            <a:lvl7pPr marL="9144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7pPr>
            <a:lvl8pPr marL="13716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8pPr>
            <a:lvl9pPr marL="1828800" algn="l" rtl="0" fontAlgn="base">
              <a:lnSpc>
                <a:spcPct val="90000"/>
              </a:lnSpc>
              <a:spcBef>
                <a:spcPct val="0"/>
              </a:spcBef>
              <a:spcAft>
                <a:spcPct val="0"/>
              </a:spcAft>
              <a:defRPr sz="2600" b="1">
                <a:solidFill>
                  <a:srgbClr val="0F75BC"/>
                </a:solidFill>
                <a:latin typeface="Arial" charset="0"/>
                <a:ea typeface="ヒラギノ角ゴ ProN W6" charset="0"/>
                <a:cs typeface="ヒラギノ角ゴ ProN W6" charset="0"/>
                <a:sym typeface="Arial" charset="0"/>
              </a:defRPr>
            </a:lvl9pPr>
          </a:lstStyle>
          <a:p>
            <a:pPr algn="ctr"/>
            <a:r>
              <a:rPr lang="en-US" sz="2800" b="0" dirty="0" smtClean="0">
                <a:solidFill>
                  <a:srgbClr val="0303FF"/>
                </a:solidFill>
                <a:latin typeface="Helvetica" charset="0"/>
              </a:rPr>
              <a:t>Ideal and Model Atmosphere Neutral Density</a:t>
            </a:r>
            <a:br>
              <a:rPr lang="en-US" sz="2800" b="0" dirty="0" smtClean="0">
                <a:solidFill>
                  <a:srgbClr val="0303FF"/>
                </a:solidFill>
                <a:latin typeface="Helvetica" charset="0"/>
              </a:rPr>
            </a:br>
            <a:endParaRPr lang="en-US" sz="2800" b="0" dirty="0">
              <a:solidFill>
                <a:srgbClr val="0303FF"/>
              </a:solidFill>
              <a:latin typeface="Helvetica" charset="0"/>
            </a:endParaRPr>
          </a:p>
        </p:txBody>
      </p:sp>
      <p:sp>
        <p:nvSpPr>
          <p:cNvPr id="6" name="Rectangle 2"/>
          <p:cNvSpPr>
            <a:spLocks/>
          </p:cNvSpPr>
          <p:nvPr/>
        </p:nvSpPr>
        <p:spPr bwMode="auto">
          <a:xfrm>
            <a:off x="0" y="8382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Rectangle 1"/>
          <p:cNvSpPr/>
          <p:nvPr/>
        </p:nvSpPr>
        <p:spPr bwMode="auto">
          <a:xfrm>
            <a:off x="7391400" y="1447800"/>
            <a:ext cx="1447800" cy="45720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 name="TextBox 2"/>
          <p:cNvSpPr txBox="1"/>
          <p:nvPr/>
        </p:nvSpPr>
        <p:spPr>
          <a:xfrm>
            <a:off x="5029200" y="5715000"/>
            <a:ext cx="4114800" cy="400110"/>
          </a:xfrm>
          <a:prstGeom prst="rect">
            <a:avLst/>
          </a:prstGeom>
          <a:noFill/>
        </p:spPr>
        <p:txBody>
          <a:bodyPr wrap="square" rtlCol="0">
            <a:spAutoFit/>
          </a:bodyPr>
          <a:lstStyle/>
          <a:p>
            <a:r>
              <a:rPr lang="en-US" dirty="0" smtClean="0"/>
              <a:t>Knipp et al., 2005</a:t>
            </a:r>
            <a:endParaRPr lang="en-US" dirty="0"/>
          </a:p>
        </p:txBody>
      </p:sp>
      <p:sp>
        <p:nvSpPr>
          <p:cNvPr id="4" name="TextBox 3"/>
          <p:cNvSpPr txBox="1"/>
          <p:nvPr/>
        </p:nvSpPr>
        <p:spPr>
          <a:xfrm>
            <a:off x="533400" y="6457890"/>
            <a:ext cx="6553200" cy="400110"/>
          </a:xfrm>
          <a:prstGeom prst="rect">
            <a:avLst/>
          </a:prstGeom>
          <a:noFill/>
        </p:spPr>
        <p:txBody>
          <a:bodyPr wrap="square" rtlCol="0">
            <a:spAutoFit/>
          </a:bodyPr>
          <a:lstStyle/>
          <a:p>
            <a:r>
              <a:rPr lang="en-US" dirty="0"/>
              <a:t>http://</a:t>
            </a:r>
            <a:r>
              <a:rPr lang="en-US" dirty="0" err="1"/>
              <a:t>ccmc.gsfc.nasa.gov</a:t>
            </a:r>
            <a:r>
              <a:rPr lang="en-US" dirty="0"/>
              <a:t>/</a:t>
            </a:r>
            <a:r>
              <a:rPr lang="en-US" dirty="0" err="1"/>
              <a:t>modelweb</a:t>
            </a:r>
            <a:r>
              <a:rPr lang="en-US" dirty="0"/>
              <a:t>/models/nrlmsise00.php</a:t>
            </a:r>
          </a:p>
        </p:txBody>
      </p:sp>
    </p:spTree>
    <p:extLst>
      <p:ext uri="{BB962C8B-B14F-4D97-AF65-F5344CB8AC3E}">
        <p14:creationId xmlns:p14="http://schemas.microsoft.com/office/powerpoint/2010/main" val="4068771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ss017e011632.jpg"/>
          <p:cNvPicPr>
            <a:picLocks noGrp="1" noChangeAspect="1"/>
          </p:cNvPicPr>
          <p:nvPr>
            <p:ph idx="1"/>
          </p:nvPr>
        </p:nvPicPr>
        <p:blipFill>
          <a:blip r:embed="rId3">
            <a:extLst>
              <a:ext uri="{28A0092B-C50C-407E-A947-70E740481C1C}">
                <a14:useLocalDpi xmlns:a14="http://schemas.microsoft.com/office/drawing/2010/main" val="0"/>
              </a:ext>
            </a:extLst>
          </a:blip>
          <a:srcRect t="8591" b="8591"/>
          <a:stretch>
            <a:fillRect/>
          </a:stretch>
        </p:blipFill>
        <p:spPr>
          <a:xfrm>
            <a:off x="-381000" y="3302000"/>
            <a:ext cx="12469964" cy="3556000"/>
          </a:xfrm>
        </p:spPr>
      </p:pic>
      <p:sp>
        <p:nvSpPr>
          <p:cNvPr id="5" name="TextBox 4"/>
          <p:cNvSpPr txBox="1"/>
          <p:nvPr/>
        </p:nvSpPr>
        <p:spPr>
          <a:xfrm>
            <a:off x="271636" y="5741696"/>
            <a:ext cx="2492483" cy="369332"/>
          </a:xfrm>
          <a:prstGeom prst="rect">
            <a:avLst/>
          </a:prstGeom>
          <a:noFill/>
        </p:spPr>
        <p:txBody>
          <a:bodyPr wrap="square" rtlCol="0">
            <a:spAutoFit/>
          </a:bodyPr>
          <a:lstStyle/>
          <a:p>
            <a:r>
              <a:rPr lang="en-US" dirty="0" smtClean="0">
                <a:solidFill>
                  <a:schemeClr val="bg1"/>
                </a:solidFill>
              </a:rPr>
              <a:t>Troposphere</a:t>
            </a:r>
            <a:endParaRPr lang="en-US" dirty="0">
              <a:solidFill>
                <a:schemeClr val="bg1"/>
              </a:solidFill>
            </a:endParaRPr>
          </a:p>
        </p:txBody>
      </p:sp>
      <p:sp>
        <p:nvSpPr>
          <p:cNvPr id="6" name="TextBox 5"/>
          <p:cNvSpPr txBox="1"/>
          <p:nvPr/>
        </p:nvSpPr>
        <p:spPr>
          <a:xfrm>
            <a:off x="271636" y="5282718"/>
            <a:ext cx="2492483" cy="369332"/>
          </a:xfrm>
          <a:prstGeom prst="rect">
            <a:avLst/>
          </a:prstGeom>
          <a:noFill/>
        </p:spPr>
        <p:txBody>
          <a:bodyPr wrap="square" rtlCol="0">
            <a:spAutoFit/>
          </a:bodyPr>
          <a:lstStyle/>
          <a:p>
            <a:r>
              <a:rPr lang="en-US" dirty="0" smtClean="0">
                <a:solidFill>
                  <a:schemeClr val="bg1"/>
                </a:solidFill>
              </a:rPr>
              <a:t>Stratosphere</a:t>
            </a:r>
            <a:endParaRPr lang="en-US" dirty="0">
              <a:solidFill>
                <a:schemeClr val="bg1"/>
              </a:solidFill>
            </a:endParaRPr>
          </a:p>
        </p:txBody>
      </p:sp>
      <p:sp>
        <p:nvSpPr>
          <p:cNvPr id="7" name="TextBox 6"/>
          <p:cNvSpPr txBox="1"/>
          <p:nvPr/>
        </p:nvSpPr>
        <p:spPr>
          <a:xfrm>
            <a:off x="271636" y="4270192"/>
            <a:ext cx="2492483" cy="369332"/>
          </a:xfrm>
          <a:prstGeom prst="rect">
            <a:avLst/>
          </a:prstGeom>
          <a:noFill/>
        </p:spPr>
        <p:txBody>
          <a:bodyPr wrap="square" rtlCol="0">
            <a:spAutoFit/>
          </a:bodyPr>
          <a:lstStyle/>
          <a:p>
            <a:r>
              <a:rPr lang="en-US" dirty="0" smtClean="0">
                <a:solidFill>
                  <a:schemeClr val="bg1"/>
                </a:solidFill>
              </a:rPr>
              <a:t>Mesosphere</a:t>
            </a:r>
            <a:endParaRPr lang="en-US" dirty="0">
              <a:solidFill>
                <a:schemeClr val="bg1"/>
              </a:solidFill>
            </a:endParaRPr>
          </a:p>
        </p:txBody>
      </p:sp>
      <p:sp>
        <p:nvSpPr>
          <p:cNvPr id="8" name="TextBox 7"/>
          <p:cNvSpPr txBox="1"/>
          <p:nvPr/>
        </p:nvSpPr>
        <p:spPr>
          <a:xfrm>
            <a:off x="3723048" y="6200674"/>
            <a:ext cx="2492483" cy="369332"/>
          </a:xfrm>
          <a:prstGeom prst="rect">
            <a:avLst/>
          </a:prstGeom>
          <a:noFill/>
        </p:spPr>
        <p:txBody>
          <a:bodyPr wrap="square" rtlCol="0">
            <a:spAutoFit/>
          </a:bodyPr>
          <a:lstStyle/>
          <a:p>
            <a:r>
              <a:rPr lang="en-US" dirty="0" smtClean="0">
                <a:solidFill>
                  <a:schemeClr val="bg1"/>
                </a:solidFill>
              </a:rPr>
              <a:t>You  are here</a:t>
            </a:r>
            <a:endParaRPr lang="en-US" dirty="0">
              <a:solidFill>
                <a:schemeClr val="bg1"/>
              </a:solidFill>
            </a:endParaRPr>
          </a:p>
        </p:txBody>
      </p:sp>
      <p:cxnSp>
        <p:nvCxnSpPr>
          <p:cNvPr id="12" name="Straight Arrow Connector 11"/>
          <p:cNvCxnSpPr/>
          <p:nvPr/>
        </p:nvCxnSpPr>
        <p:spPr>
          <a:xfrm flipV="1">
            <a:off x="5184590" y="6111028"/>
            <a:ext cx="0" cy="4237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71636" y="274638"/>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sp>
        <p:nvSpPr>
          <p:cNvPr id="3" name="Rectangle 2"/>
          <p:cNvSpPr/>
          <p:nvPr/>
        </p:nvSpPr>
        <p:spPr>
          <a:xfrm>
            <a:off x="0" y="0"/>
            <a:ext cx="9144000" cy="3302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1636" y="1752315"/>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sp>
        <p:nvSpPr>
          <p:cNvPr id="15" name="TextBox 14"/>
          <p:cNvSpPr txBox="1"/>
          <p:nvPr/>
        </p:nvSpPr>
        <p:spPr>
          <a:xfrm>
            <a:off x="5289178" y="1880799"/>
            <a:ext cx="3645647" cy="369332"/>
          </a:xfrm>
          <a:prstGeom prst="rect">
            <a:avLst/>
          </a:prstGeom>
          <a:noFill/>
        </p:spPr>
        <p:txBody>
          <a:bodyPr wrap="square" rtlCol="0">
            <a:spAutoFit/>
          </a:bodyPr>
          <a:lstStyle/>
          <a:p>
            <a:r>
              <a:rPr lang="en-US" dirty="0" smtClean="0">
                <a:solidFill>
                  <a:schemeClr val="bg1"/>
                </a:solidFill>
              </a:rPr>
              <a:t>Exponential Atmosphere</a:t>
            </a:r>
            <a:endParaRPr lang="en-US" dirty="0">
              <a:solidFill>
                <a:schemeClr val="bg1"/>
              </a:solidFill>
            </a:endParaRPr>
          </a:p>
        </p:txBody>
      </p:sp>
      <p:sp>
        <p:nvSpPr>
          <p:cNvPr id="14" name="TextBox 13"/>
          <p:cNvSpPr txBox="1"/>
          <p:nvPr/>
        </p:nvSpPr>
        <p:spPr>
          <a:xfrm>
            <a:off x="2362200" y="4572000"/>
            <a:ext cx="4114800" cy="400110"/>
          </a:xfrm>
          <a:prstGeom prst="rect">
            <a:avLst/>
          </a:prstGeom>
          <a:noFill/>
        </p:spPr>
        <p:txBody>
          <a:bodyPr wrap="square" rtlCol="0">
            <a:spAutoFit/>
          </a:bodyPr>
          <a:lstStyle/>
          <a:p>
            <a:r>
              <a:rPr lang="en-US" dirty="0" smtClean="0">
                <a:solidFill>
                  <a:schemeClr val="bg1"/>
                </a:solidFill>
              </a:rPr>
              <a:t>Polar Mesospheric Clouds 80-85 km</a:t>
            </a:r>
          </a:p>
        </p:txBody>
      </p:sp>
      <p:grpSp>
        <p:nvGrpSpPr>
          <p:cNvPr id="16" name="Group 15"/>
          <p:cNvGrpSpPr/>
          <p:nvPr/>
        </p:nvGrpSpPr>
        <p:grpSpPr>
          <a:xfrm>
            <a:off x="2717805" y="0"/>
            <a:ext cx="2220251" cy="2272555"/>
            <a:chOff x="6977528" y="10484"/>
            <a:chExt cx="2220251" cy="2272555"/>
          </a:xfrm>
        </p:grpSpPr>
        <p:grpSp>
          <p:nvGrpSpPr>
            <p:cNvPr id="17" name="Group 16"/>
            <p:cNvGrpSpPr/>
            <p:nvPr/>
          </p:nvGrpSpPr>
          <p:grpSpPr>
            <a:xfrm>
              <a:off x="6977528" y="10484"/>
              <a:ext cx="2181411" cy="2260598"/>
              <a:chOff x="6828118" y="1878109"/>
              <a:chExt cx="2181411" cy="2260598"/>
            </a:xfrm>
          </p:grpSpPr>
          <p:sp>
            <p:nvSpPr>
              <p:cNvPr id="65" name="Rectangle 64"/>
              <p:cNvSpPr/>
              <p:nvPr/>
            </p:nvSpPr>
            <p:spPr>
              <a:xfrm>
                <a:off x="6828118" y="1878109"/>
                <a:ext cx="2181411" cy="2260598"/>
              </a:xfrm>
              <a:prstGeom prst="rect">
                <a:avLst/>
              </a:prstGeom>
              <a:gradFill flip="none" rotWithShape="1">
                <a:gsLst>
                  <a:gs pos="43000">
                    <a:schemeClr val="accent1">
                      <a:tint val="100000"/>
                      <a:shade val="100000"/>
                      <a:satMod val="130000"/>
                    </a:schemeClr>
                  </a:gs>
                  <a:gs pos="72000">
                    <a:schemeClr val="accent1">
                      <a:tint val="50000"/>
                      <a:shade val="100000"/>
                      <a:satMod val="350000"/>
                    </a:schemeClr>
                  </a:gs>
                  <a:gs pos="23000">
                    <a:schemeClr val="accent1">
                      <a:tint val="100000"/>
                      <a:shade val="100000"/>
                      <a:satMod val="1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052235" y="25400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890874" y="3155571"/>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581150" y="282537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8190750" y="24981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8665877" y="21111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8420844" y="286870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730562" y="223072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8591171" y="26953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8253500" y="206786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6977529" y="204395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Oval 17"/>
            <p:cNvSpPr/>
            <p:nvPr/>
          </p:nvSpPr>
          <p:spPr>
            <a:xfrm>
              <a:off x="8050301" y="92488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7572189" y="12520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691711" y="62008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812292"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082126" y="159872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888940" y="1299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277406" y="1225201"/>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722654" y="13223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8516462" y="15688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144880"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428759"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581159"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718609" y="14313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041340" y="14523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8340160" y="14074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8609098" y="14373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8875054" y="14747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983519" y="17839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8193740" y="16047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297280"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871009" y="15837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644960" y="1712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8346140" y="17571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733559"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195683"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449680"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023409" y="17361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895967" y="17391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7885959"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602080"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348083"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01663" y="20021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8175809" y="18885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8038359"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754480"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7500483"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354063" y="212466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058233" y="212765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043292" y="19184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328209" y="2040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498540" y="1909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8650940" y="2061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9048367" y="18915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8901947" y="20439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8767478" y="187962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166848" y="214856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Oval 81"/>
          <p:cNvSpPr/>
          <p:nvPr/>
        </p:nvSpPr>
        <p:spPr>
          <a:xfrm>
            <a:off x="3046518" y="130139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467865" y="164803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757715" y="19259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4199974" y="214108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838387" y="1292427"/>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115243" y="93233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9" name="Picture 8" descr="iss2007-12-18p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157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ss017e011632.jpg"/>
          <p:cNvPicPr>
            <a:picLocks noGrp="1" noChangeAspect="1"/>
          </p:cNvPicPr>
          <p:nvPr>
            <p:ph idx="1"/>
          </p:nvPr>
        </p:nvPicPr>
        <p:blipFill>
          <a:blip r:embed="rId3">
            <a:extLst>
              <a:ext uri="{28A0092B-C50C-407E-A947-70E740481C1C}">
                <a14:useLocalDpi xmlns:a14="http://schemas.microsoft.com/office/drawing/2010/main" val="0"/>
              </a:ext>
            </a:extLst>
          </a:blip>
          <a:srcRect t="8591" b="8591"/>
          <a:stretch>
            <a:fillRect/>
          </a:stretch>
        </p:blipFill>
        <p:spPr>
          <a:xfrm>
            <a:off x="-340953" y="3302000"/>
            <a:ext cx="12469964" cy="3556000"/>
          </a:xfrm>
        </p:spPr>
      </p:pic>
      <p:sp>
        <p:nvSpPr>
          <p:cNvPr id="5" name="TextBox 4"/>
          <p:cNvSpPr txBox="1"/>
          <p:nvPr/>
        </p:nvSpPr>
        <p:spPr>
          <a:xfrm>
            <a:off x="271636" y="5741696"/>
            <a:ext cx="2492483" cy="369332"/>
          </a:xfrm>
          <a:prstGeom prst="rect">
            <a:avLst/>
          </a:prstGeom>
          <a:noFill/>
        </p:spPr>
        <p:txBody>
          <a:bodyPr wrap="square" rtlCol="0">
            <a:spAutoFit/>
          </a:bodyPr>
          <a:lstStyle/>
          <a:p>
            <a:r>
              <a:rPr lang="en-US" dirty="0" smtClean="0">
                <a:solidFill>
                  <a:schemeClr val="bg1"/>
                </a:solidFill>
              </a:rPr>
              <a:t>Troposphere</a:t>
            </a:r>
            <a:endParaRPr lang="en-US" dirty="0">
              <a:solidFill>
                <a:schemeClr val="bg1"/>
              </a:solidFill>
            </a:endParaRPr>
          </a:p>
        </p:txBody>
      </p:sp>
      <p:sp>
        <p:nvSpPr>
          <p:cNvPr id="6" name="TextBox 5"/>
          <p:cNvSpPr txBox="1"/>
          <p:nvPr/>
        </p:nvSpPr>
        <p:spPr>
          <a:xfrm>
            <a:off x="271636" y="5282718"/>
            <a:ext cx="2492483" cy="369332"/>
          </a:xfrm>
          <a:prstGeom prst="rect">
            <a:avLst/>
          </a:prstGeom>
          <a:noFill/>
        </p:spPr>
        <p:txBody>
          <a:bodyPr wrap="square" rtlCol="0">
            <a:spAutoFit/>
          </a:bodyPr>
          <a:lstStyle/>
          <a:p>
            <a:r>
              <a:rPr lang="en-US" dirty="0" smtClean="0">
                <a:solidFill>
                  <a:schemeClr val="bg1"/>
                </a:solidFill>
              </a:rPr>
              <a:t>Stratosphere</a:t>
            </a:r>
            <a:endParaRPr lang="en-US" dirty="0">
              <a:solidFill>
                <a:schemeClr val="bg1"/>
              </a:solidFill>
            </a:endParaRPr>
          </a:p>
        </p:txBody>
      </p:sp>
      <p:sp>
        <p:nvSpPr>
          <p:cNvPr id="7" name="TextBox 6"/>
          <p:cNvSpPr txBox="1"/>
          <p:nvPr/>
        </p:nvSpPr>
        <p:spPr>
          <a:xfrm>
            <a:off x="271636" y="4285133"/>
            <a:ext cx="2492483" cy="369332"/>
          </a:xfrm>
          <a:prstGeom prst="rect">
            <a:avLst/>
          </a:prstGeom>
          <a:noFill/>
        </p:spPr>
        <p:txBody>
          <a:bodyPr wrap="square" rtlCol="0">
            <a:spAutoFit/>
          </a:bodyPr>
          <a:lstStyle/>
          <a:p>
            <a:r>
              <a:rPr lang="en-US" dirty="0" smtClean="0">
                <a:solidFill>
                  <a:schemeClr val="bg1"/>
                </a:solidFill>
              </a:rPr>
              <a:t>Mesosphere</a:t>
            </a:r>
            <a:endParaRPr lang="en-US" dirty="0">
              <a:solidFill>
                <a:schemeClr val="bg1"/>
              </a:solidFill>
            </a:endParaRPr>
          </a:p>
        </p:txBody>
      </p:sp>
      <p:sp>
        <p:nvSpPr>
          <p:cNvPr id="8" name="TextBox 7"/>
          <p:cNvSpPr txBox="1"/>
          <p:nvPr/>
        </p:nvSpPr>
        <p:spPr>
          <a:xfrm>
            <a:off x="3723048" y="6200674"/>
            <a:ext cx="2492483" cy="369332"/>
          </a:xfrm>
          <a:prstGeom prst="rect">
            <a:avLst/>
          </a:prstGeom>
          <a:noFill/>
        </p:spPr>
        <p:txBody>
          <a:bodyPr wrap="square" rtlCol="0">
            <a:spAutoFit/>
          </a:bodyPr>
          <a:lstStyle/>
          <a:p>
            <a:r>
              <a:rPr lang="en-US" dirty="0" smtClean="0">
                <a:solidFill>
                  <a:schemeClr val="bg1"/>
                </a:solidFill>
              </a:rPr>
              <a:t>You  are here</a:t>
            </a:r>
            <a:endParaRPr lang="en-US" dirty="0">
              <a:solidFill>
                <a:schemeClr val="bg1"/>
              </a:solidFill>
            </a:endParaRPr>
          </a:p>
        </p:txBody>
      </p:sp>
      <p:cxnSp>
        <p:nvCxnSpPr>
          <p:cNvPr id="12" name="Straight Arrow Connector 11"/>
          <p:cNvCxnSpPr/>
          <p:nvPr/>
        </p:nvCxnSpPr>
        <p:spPr>
          <a:xfrm flipV="1">
            <a:off x="5184590" y="6111028"/>
            <a:ext cx="0" cy="4237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71636" y="274638"/>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sp>
        <p:nvSpPr>
          <p:cNvPr id="3" name="Rectangle 2"/>
          <p:cNvSpPr/>
          <p:nvPr/>
        </p:nvSpPr>
        <p:spPr>
          <a:xfrm>
            <a:off x="0" y="0"/>
            <a:ext cx="9144000" cy="3302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1636" y="1752315"/>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grpSp>
        <p:nvGrpSpPr>
          <p:cNvPr id="34" name="Group 33"/>
          <p:cNvGrpSpPr/>
          <p:nvPr/>
        </p:nvGrpSpPr>
        <p:grpSpPr>
          <a:xfrm>
            <a:off x="2764119" y="-3713"/>
            <a:ext cx="2220251" cy="2272555"/>
            <a:chOff x="6977528" y="10484"/>
            <a:chExt cx="2220251" cy="2272555"/>
          </a:xfrm>
        </p:grpSpPr>
        <p:grpSp>
          <p:nvGrpSpPr>
            <p:cNvPr id="35" name="Group 34"/>
            <p:cNvGrpSpPr/>
            <p:nvPr/>
          </p:nvGrpSpPr>
          <p:grpSpPr>
            <a:xfrm>
              <a:off x="6977528" y="10484"/>
              <a:ext cx="2181411" cy="2260598"/>
              <a:chOff x="6828118" y="1878109"/>
              <a:chExt cx="2181411" cy="2260598"/>
            </a:xfrm>
          </p:grpSpPr>
          <p:sp>
            <p:nvSpPr>
              <p:cNvPr id="83" name="Rectangle 82"/>
              <p:cNvSpPr/>
              <p:nvPr/>
            </p:nvSpPr>
            <p:spPr>
              <a:xfrm>
                <a:off x="6828118" y="1878109"/>
                <a:ext cx="2181411" cy="2260598"/>
              </a:xfrm>
              <a:prstGeom prst="rect">
                <a:avLst/>
              </a:prstGeom>
              <a:solidFill>
                <a:srgbClr val="B7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052235" y="25400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264399" y="233381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7581150" y="26057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581150" y="282537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885950" y="297030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948700" y="25908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8190750" y="24981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8665877" y="21111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8420844" y="303754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730562" y="223072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8383494" y="269090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8591171" y="26953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8253500" y="206786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264399" y="2994217"/>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733550" y="27581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977529" y="204395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Oval 35"/>
            <p:cNvSpPr/>
            <p:nvPr/>
          </p:nvSpPr>
          <p:spPr>
            <a:xfrm>
              <a:off x="8304298"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736540" y="1147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123959" y="1177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8812292"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082126" y="159872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566209" y="1278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888940" y="1299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187760" y="12550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722654" y="13223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516462" y="15688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144880"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7428759"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581159"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718609" y="14313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041340" y="14523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8340160" y="14074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8609098" y="14373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8875054" y="14747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83519" y="17839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193740" y="16047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297280"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71009" y="15837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644960" y="1712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346140" y="17571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733559"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195683"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449680"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8023409" y="17361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895967" y="17391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885959"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602080"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348083"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201663" y="20021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8175809" y="18885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038359"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754480"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7500483"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7354063" y="212466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7058233" y="212765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043292" y="19184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328209" y="2040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8498540" y="1909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8650940" y="2061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9048367" y="18915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8901947" y="20439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8767478" y="187962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8166848" y="214856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Oval 99"/>
          <p:cNvSpPr/>
          <p:nvPr/>
        </p:nvSpPr>
        <p:spPr>
          <a:xfrm>
            <a:off x="3340851" y="1875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4383738" y="5296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095813" y="885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5289178" y="1880799"/>
            <a:ext cx="3645647" cy="369332"/>
          </a:xfrm>
          <a:prstGeom prst="rect">
            <a:avLst/>
          </a:prstGeom>
          <a:noFill/>
        </p:spPr>
        <p:txBody>
          <a:bodyPr wrap="square" rtlCol="0">
            <a:spAutoFit/>
          </a:bodyPr>
          <a:lstStyle/>
          <a:p>
            <a:r>
              <a:rPr lang="en-US" dirty="0" smtClean="0">
                <a:solidFill>
                  <a:schemeClr val="bg1"/>
                </a:solidFill>
              </a:rPr>
              <a:t>Hotter Exponential Atmosphere</a:t>
            </a:r>
            <a:endParaRPr lang="en-US" dirty="0">
              <a:solidFill>
                <a:schemeClr val="bg1"/>
              </a:solidFill>
            </a:endParaRPr>
          </a:p>
        </p:txBody>
      </p:sp>
      <p:sp>
        <p:nvSpPr>
          <p:cNvPr id="104" name="Oval 103"/>
          <p:cNvSpPr/>
          <p:nvPr/>
        </p:nvSpPr>
        <p:spPr>
          <a:xfrm>
            <a:off x="4041588" y="4572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 name="Picture 8" descr="iss2007-12-18p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Oval 105"/>
          <p:cNvSpPr/>
          <p:nvPr/>
        </p:nvSpPr>
        <p:spPr>
          <a:xfrm>
            <a:off x="4727388" y="6096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2362200" y="4572000"/>
            <a:ext cx="4114800" cy="400110"/>
          </a:xfrm>
          <a:prstGeom prst="rect">
            <a:avLst/>
          </a:prstGeom>
          <a:noFill/>
        </p:spPr>
        <p:txBody>
          <a:bodyPr wrap="square" rtlCol="0">
            <a:spAutoFit/>
          </a:bodyPr>
          <a:lstStyle/>
          <a:p>
            <a:r>
              <a:rPr lang="en-US" dirty="0" smtClean="0">
                <a:solidFill>
                  <a:schemeClr val="bg1"/>
                </a:solidFill>
              </a:rPr>
              <a:t>Polar Mesospheric Clouds 80-85 km</a:t>
            </a:r>
          </a:p>
        </p:txBody>
      </p:sp>
    </p:spTree>
    <p:extLst>
      <p:ext uri="{BB962C8B-B14F-4D97-AF65-F5344CB8AC3E}">
        <p14:creationId xmlns:p14="http://schemas.microsoft.com/office/powerpoint/2010/main" val="615772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20713" y="228600"/>
            <a:ext cx="7902575" cy="984885"/>
          </a:xfrm>
          <a:prstGeom prst="rect">
            <a:avLst/>
          </a:prstGeom>
          <a:noFill/>
          <a:ln w="9525">
            <a:noFill/>
            <a:miter lim="800000"/>
            <a:headEnd/>
            <a:tailEnd/>
          </a:ln>
          <a:effectLst/>
        </p:spPr>
        <p:txBody>
          <a:bodyPr>
            <a:spAutoFit/>
          </a:bodyPr>
          <a:lstStyle/>
          <a:p>
            <a:r>
              <a:rPr lang="en-US" sz="2800" b="1" dirty="0" smtClean="0">
                <a:solidFill>
                  <a:srgbClr val="0000FF"/>
                </a:solidFill>
                <a:latin typeface="Helvetica"/>
                <a:cs typeface="Helvetica"/>
              </a:rPr>
              <a:t>Satellite Drag and Thermosphere Density</a:t>
            </a:r>
            <a:endParaRPr lang="en-US" sz="2800" b="1" u="sng" dirty="0">
              <a:solidFill>
                <a:srgbClr val="0000FF"/>
              </a:solidFill>
              <a:latin typeface="Helvetica"/>
              <a:cs typeface="Helvetica"/>
            </a:endParaRPr>
          </a:p>
          <a:p>
            <a:pPr>
              <a:spcBef>
                <a:spcPct val="50000"/>
              </a:spcBef>
            </a:pP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48152370"/>
              </p:ext>
            </p:extLst>
          </p:nvPr>
        </p:nvGraphicFramePr>
        <p:xfrm>
          <a:off x="304800" y="4564518"/>
          <a:ext cx="5257800" cy="2141082"/>
        </p:xfrm>
        <a:graphic>
          <a:graphicData uri="http://schemas.openxmlformats.org/presentationml/2006/ole">
            <mc:AlternateContent xmlns:mc="http://schemas.openxmlformats.org/markup-compatibility/2006">
              <mc:Choice xmlns:v="urn:schemas-microsoft-com:vml" Requires="v">
                <p:oleObj spid="_x0000_s1081" name="Equation" r:id="rId3" imgW="3555720" imgH="1396800" progId="">
                  <p:embed/>
                </p:oleObj>
              </mc:Choice>
              <mc:Fallback>
                <p:oleObj name="Equation" r:id="rId3" imgW="3555720" imgH="1396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64518"/>
                        <a:ext cx="5257800" cy="2141082"/>
                      </a:xfrm>
                      <a:prstGeom prst="rect">
                        <a:avLst/>
                      </a:prstGeom>
                      <a:noFill/>
                      <a:extLst/>
                    </p:spPr>
                  </p:pic>
                </p:oleObj>
              </mc:Fallback>
            </mc:AlternateContent>
          </a:graphicData>
        </a:graphic>
      </p:graphicFrame>
      <p:sp>
        <p:nvSpPr>
          <p:cNvPr id="8" name="Text Box 6"/>
          <p:cNvSpPr txBox="1">
            <a:spLocks noChangeArrowheads="1"/>
          </p:cNvSpPr>
          <p:nvPr/>
        </p:nvSpPr>
        <p:spPr bwMode="auto">
          <a:xfrm>
            <a:off x="228600" y="990600"/>
            <a:ext cx="8610600" cy="1938992"/>
          </a:xfrm>
          <a:prstGeom prst="rect">
            <a:avLst/>
          </a:prstGeom>
          <a:noFill/>
          <a:ln w="9525">
            <a:noFill/>
            <a:miter lim="800000"/>
            <a:headEnd/>
            <a:tailEnd/>
          </a:ln>
          <a:effectLst/>
        </p:spPr>
        <p:txBody>
          <a:bodyPr wrap="square">
            <a:spAutoFit/>
          </a:bodyPr>
          <a:lstStyle/>
          <a:p>
            <a:r>
              <a:rPr lang="en-US" dirty="0" smtClean="0"/>
              <a:t>The drag force is considered the most dominant force on low-earth orbiting spacecraft and serves to change the energy of the spacecraft through the work done by the drag force.</a:t>
            </a:r>
          </a:p>
          <a:p>
            <a:endParaRPr lang="en-US" dirty="0" smtClean="0"/>
          </a:p>
          <a:p>
            <a:endParaRPr lang="en-US" dirty="0" smtClean="0"/>
          </a:p>
          <a:p>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28786077"/>
              </p:ext>
            </p:extLst>
          </p:nvPr>
        </p:nvGraphicFramePr>
        <p:xfrm>
          <a:off x="838200" y="2847975"/>
          <a:ext cx="3351213" cy="885825"/>
        </p:xfrm>
        <a:graphic>
          <a:graphicData uri="http://schemas.openxmlformats.org/presentationml/2006/ole">
            <mc:AlternateContent xmlns:mc="http://schemas.openxmlformats.org/markup-compatibility/2006">
              <mc:Choice xmlns:v="urn:schemas-microsoft-com:vml" Requires="v">
                <p:oleObj spid="_x0000_s1082" name="Equation" r:id="rId5" imgW="1536700" imgH="406400" progId="Equation.3">
                  <p:embed/>
                </p:oleObj>
              </mc:Choice>
              <mc:Fallback>
                <p:oleObj name="Equation" r:id="rId5" imgW="1536700" imgH="406400" progId="Equation.3">
                  <p:embed/>
                  <p:pic>
                    <p:nvPicPr>
                      <p:cNvPr id="0" name=""/>
                      <p:cNvPicPr>
                        <a:picLocks noChangeAspect="1" noChangeArrowheads="1"/>
                      </p:cNvPicPr>
                      <p:nvPr/>
                    </p:nvPicPr>
                    <p:blipFill>
                      <a:blip r:embed="rId6"/>
                      <a:srcRect/>
                      <a:stretch>
                        <a:fillRect/>
                      </a:stretch>
                    </p:blipFill>
                    <p:spPr bwMode="auto">
                      <a:xfrm>
                        <a:off x="838200" y="2847975"/>
                        <a:ext cx="3351213" cy="885825"/>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drag force J71.jpg"/>
          <p:cNvPicPr>
            <a:picLocks noChangeAspect="1"/>
          </p:cNvPicPr>
          <p:nvPr/>
        </p:nvPicPr>
        <p:blipFill>
          <a:blip r:embed="rId7" cstate="print"/>
          <a:srcRect l="40707" t="40953" r="14445" b="33333"/>
          <a:stretch>
            <a:fillRect/>
          </a:stretch>
        </p:blipFill>
        <p:spPr>
          <a:xfrm rot="10800000">
            <a:off x="4739640" y="2209800"/>
            <a:ext cx="4417060" cy="3581400"/>
          </a:xfrm>
          <a:prstGeom prst="rect">
            <a:avLst/>
          </a:prstGeom>
        </p:spPr>
      </p:pic>
      <p:sp>
        <p:nvSpPr>
          <p:cNvPr id="11" name="Rectangle 2"/>
          <p:cNvSpPr>
            <a:spLocks/>
          </p:cNvSpPr>
          <p:nvPr/>
        </p:nvSpPr>
        <p:spPr bwMode="auto">
          <a:xfrm>
            <a:off x="0" y="8382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4028139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type="title"/>
          </p:nvPr>
        </p:nvSpPr>
        <p:spPr/>
        <p:txBody>
          <a:bodyPr/>
          <a:lstStyle/>
          <a:p>
            <a:pPr algn="ctr"/>
            <a:r>
              <a:rPr lang="en-US" sz="2400" dirty="0" smtClean="0">
                <a:solidFill>
                  <a:srgbClr val="0000FF"/>
                </a:solidFill>
                <a:latin typeface="Helvetica"/>
                <a:cs typeface="Helvetica"/>
              </a:rPr>
              <a:t>“Toy” Model Satellite Altitude </a:t>
            </a:r>
            <a:r>
              <a:rPr lang="en-US" sz="2400" dirty="0" err="1" smtClean="0">
                <a:solidFill>
                  <a:srgbClr val="0000FF"/>
                </a:solidFill>
                <a:latin typeface="Helvetica"/>
                <a:cs typeface="Helvetica"/>
              </a:rPr>
              <a:t>vs</a:t>
            </a:r>
            <a:r>
              <a:rPr lang="en-US" sz="2400" dirty="0" smtClean="0">
                <a:solidFill>
                  <a:srgbClr val="0000FF"/>
                </a:solidFill>
                <a:latin typeface="Helvetica"/>
                <a:cs typeface="Helvetica"/>
              </a:rPr>
              <a:t> Time</a:t>
            </a:r>
            <a:endParaRPr lang="en-US" dirty="0"/>
          </a:p>
        </p:txBody>
      </p:sp>
      <p:graphicFrame>
        <p:nvGraphicFramePr>
          <p:cNvPr id="189444" name="Object 4"/>
          <p:cNvGraphicFramePr>
            <a:graphicFrameLocks noGrp="1" noChangeAspect="1"/>
          </p:cNvGraphicFramePr>
          <p:nvPr>
            <p:ph idx="1"/>
          </p:nvPr>
        </p:nvGraphicFramePr>
        <p:xfrm>
          <a:off x="-133350" y="1219200"/>
          <a:ext cx="9048750" cy="5051425"/>
        </p:xfrm>
        <a:graphic>
          <a:graphicData uri="http://schemas.openxmlformats.org/presentationml/2006/ole">
            <mc:AlternateContent xmlns:mc="http://schemas.openxmlformats.org/markup-compatibility/2006">
              <mc:Choice xmlns:v="urn:schemas-microsoft-com:vml" Requires="v">
                <p:oleObj spid="_x0000_s104475" name="Chart" r:id="rId3" imgW="6058054" imgH="3381289" progId="Excel.Chart.8">
                  <p:embed/>
                </p:oleObj>
              </mc:Choice>
              <mc:Fallback>
                <p:oleObj name="Chart" r:id="rId3" imgW="6058054" imgH="3381289"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219200"/>
                        <a:ext cx="9048750"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bwMode="auto">
          <a:xfrm>
            <a:off x="3124200" y="1371600"/>
            <a:ext cx="2819400" cy="4572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 name="TextBox 2"/>
          <p:cNvSpPr txBox="1"/>
          <p:nvPr/>
        </p:nvSpPr>
        <p:spPr>
          <a:xfrm>
            <a:off x="5867400" y="2590800"/>
            <a:ext cx="2438400" cy="400110"/>
          </a:xfrm>
          <a:prstGeom prst="rect">
            <a:avLst/>
          </a:prstGeom>
          <a:noFill/>
        </p:spPr>
        <p:txBody>
          <a:bodyPr wrap="square" rtlCol="0">
            <a:spAutoFit/>
          </a:bodyPr>
          <a:lstStyle/>
          <a:p>
            <a:r>
              <a:rPr lang="en-US" dirty="0" smtClean="0">
                <a:solidFill>
                  <a:srgbClr val="000090"/>
                </a:solidFill>
              </a:rPr>
              <a:t>Cold Thermosphere</a:t>
            </a:r>
            <a:endParaRPr lang="en-US" dirty="0">
              <a:solidFill>
                <a:srgbClr val="000090"/>
              </a:solidFill>
            </a:endParaRPr>
          </a:p>
        </p:txBody>
      </p:sp>
      <p:sp>
        <p:nvSpPr>
          <p:cNvPr id="6" name="TextBox 5"/>
          <p:cNvSpPr txBox="1"/>
          <p:nvPr/>
        </p:nvSpPr>
        <p:spPr>
          <a:xfrm>
            <a:off x="762000" y="2895600"/>
            <a:ext cx="2438400" cy="400110"/>
          </a:xfrm>
          <a:prstGeom prst="rect">
            <a:avLst/>
          </a:prstGeom>
          <a:noFill/>
        </p:spPr>
        <p:txBody>
          <a:bodyPr wrap="square" rtlCol="0">
            <a:spAutoFit/>
          </a:bodyPr>
          <a:lstStyle/>
          <a:p>
            <a:r>
              <a:rPr lang="en-US" dirty="0" smtClean="0">
                <a:solidFill>
                  <a:srgbClr val="FF0000"/>
                </a:solidFill>
              </a:rPr>
              <a:t>Hot Thermosphere</a:t>
            </a:r>
            <a:endParaRPr lang="en-US" dirty="0">
              <a:solidFill>
                <a:srgbClr val="FF0000"/>
              </a:solidFill>
            </a:endParaRPr>
          </a:p>
        </p:txBody>
      </p:sp>
      <p:sp>
        <p:nvSpPr>
          <p:cNvPr id="7"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4" name="TextBox 3"/>
          <p:cNvSpPr txBox="1"/>
          <p:nvPr/>
        </p:nvSpPr>
        <p:spPr>
          <a:xfrm>
            <a:off x="685800" y="6400800"/>
            <a:ext cx="8077200" cy="400110"/>
          </a:xfrm>
          <a:prstGeom prst="rect">
            <a:avLst/>
          </a:prstGeom>
          <a:noFill/>
        </p:spPr>
        <p:txBody>
          <a:bodyPr wrap="square" rtlCol="0">
            <a:spAutoFit/>
          </a:bodyPr>
          <a:lstStyle/>
          <a:p>
            <a:pPr algn="ctr"/>
            <a:r>
              <a:rPr lang="en-US" dirty="0" smtClean="0"/>
              <a:t>Longer on-orbit lifetime in “cold” thermosphere</a:t>
            </a:r>
            <a:endParaRPr lang="en-US" dirty="0"/>
          </a:p>
        </p:txBody>
      </p:sp>
    </p:spTree>
    <p:extLst>
      <p:ext uri="{BB962C8B-B14F-4D97-AF65-F5344CB8AC3E}">
        <p14:creationId xmlns:p14="http://schemas.microsoft.com/office/powerpoint/2010/main" val="3339599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3" name="Rectangle 5"/>
          <p:cNvSpPr>
            <a:spLocks noGrp="1" noChangeArrowheads="1"/>
          </p:cNvSpPr>
          <p:nvPr>
            <p:ph type="title"/>
          </p:nvPr>
        </p:nvSpPr>
        <p:spPr/>
        <p:txBody>
          <a:bodyPr/>
          <a:lstStyle/>
          <a:p>
            <a:pPr algn="ctr"/>
            <a:r>
              <a:rPr lang="en-US" sz="2800" dirty="0" smtClean="0">
                <a:solidFill>
                  <a:srgbClr val="0000FF"/>
                </a:solidFill>
                <a:latin typeface="Helvetica"/>
                <a:cs typeface="Helvetica"/>
              </a:rPr>
              <a:t>“Toy</a:t>
            </a:r>
            <a:r>
              <a:rPr lang="en-US" sz="2800" dirty="0">
                <a:solidFill>
                  <a:srgbClr val="0000FF"/>
                </a:solidFill>
                <a:latin typeface="Helvetica"/>
                <a:cs typeface="Helvetica"/>
              </a:rPr>
              <a:t>” Model Satellite </a:t>
            </a:r>
            <a:r>
              <a:rPr lang="en-US" sz="2800" dirty="0" smtClean="0">
                <a:solidFill>
                  <a:srgbClr val="0000FF"/>
                </a:solidFill>
                <a:latin typeface="Helvetica"/>
                <a:cs typeface="Helvetica"/>
              </a:rPr>
              <a:t>Speed </a:t>
            </a:r>
            <a:r>
              <a:rPr lang="en-US" sz="2800" dirty="0" err="1">
                <a:solidFill>
                  <a:srgbClr val="0000FF"/>
                </a:solidFill>
                <a:latin typeface="Helvetica"/>
                <a:cs typeface="Helvetica"/>
              </a:rPr>
              <a:t>vs</a:t>
            </a:r>
            <a:r>
              <a:rPr lang="en-US" sz="2800" dirty="0">
                <a:solidFill>
                  <a:srgbClr val="0000FF"/>
                </a:solidFill>
                <a:latin typeface="Helvetica"/>
                <a:cs typeface="Helvetica"/>
              </a:rPr>
              <a:t> Time</a:t>
            </a:r>
            <a:r>
              <a:rPr lang="en-US" dirty="0"/>
              <a:t/>
            </a:r>
            <a:br>
              <a:rPr lang="en-US" dirty="0"/>
            </a:br>
            <a:endParaRPr lang="en-US" dirty="0"/>
          </a:p>
        </p:txBody>
      </p:sp>
      <p:pic>
        <p:nvPicPr>
          <p:cNvPr id="19149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0200" y="1066800"/>
            <a:ext cx="7975600" cy="5294313"/>
          </a:xfrm>
          <a:noFill/>
          <a:ln/>
        </p:spPr>
      </p:pic>
      <p:sp>
        <p:nvSpPr>
          <p:cNvPr id="5" name="Rectangle 4"/>
          <p:cNvSpPr/>
          <p:nvPr/>
        </p:nvSpPr>
        <p:spPr bwMode="auto">
          <a:xfrm>
            <a:off x="3124200" y="1219200"/>
            <a:ext cx="2819400" cy="4572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 name="TextBox 5"/>
          <p:cNvSpPr txBox="1"/>
          <p:nvPr/>
        </p:nvSpPr>
        <p:spPr>
          <a:xfrm>
            <a:off x="5562600" y="4267200"/>
            <a:ext cx="2438400" cy="400110"/>
          </a:xfrm>
          <a:prstGeom prst="rect">
            <a:avLst/>
          </a:prstGeom>
          <a:noFill/>
        </p:spPr>
        <p:txBody>
          <a:bodyPr wrap="square" rtlCol="0">
            <a:spAutoFit/>
          </a:bodyPr>
          <a:lstStyle/>
          <a:p>
            <a:r>
              <a:rPr lang="en-US" dirty="0" smtClean="0">
                <a:solidFill>
                  <a:srgbClr val="000090"/>
                </a:solidFill>
              </a:rPr>
              <a:t>Cold Thermosphere</a:t>
            </a:r>
            <a:endParaRPr lang="en-US" dirty="0">
              <a:solidFill>
                <a:srgbClr val="000090"/>
              </a:solidFill>
            </a:endParaRPr>
          </a:p>
        </p:txBody>
      </p:sp>
      <p:sp>
        <p:nvSpPr>
          <p:cNvPr id="7" name="TextBox 6"/>
          <p:cNvSpPr txBox="1"/>
          <p:nvPr/>
        </p:nvSpPr>
        <p:spPr>
          <a:xfrm>
            <a:off x="1219200" y="4267200"/>
            <a:ext cx="2438400" cy="400110"/>
          </a:xfrm>
          <a:prstGeom prst="rect">
            <a:avLst/>
          </a:prstGeom>
          <a:noFill/>
        </p:spPr>
        <p:txBody>
          <a:bodyPr wrap="square" rtlCol="0">
            <a:spAutoFit/>
          </a:bodyPr>
          <a:lstStyle/>
          <a:p>
            <a:r>
              <a:rPr lang="en-US" dirty="0" smtClean="0">
                <a:solidFill>
                  <a:srgbClr val="FF0000"/>
                </a:solidFill>
              </a:rPr>
              <a:t>Hot Thermosphere</a:t>
            </a:r>
            <a:endParaRPr lang="en-US" dirty="0">
              <a:solidFill>
                <a:srgbClr val="FF0000"/>
              </a:solidFill>
            </a:endParaRPr>
          </a:p>
        </p:txBody>
      </p:sp>
      <p:sp>
        <p:nvSpPr>
          <p:cNvPr id="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914400" y="6400800"/>
            <a:ext cx="7467600" cy="400110"/>
          </a:xfrm>
          <a:prstGeom prst="rect">
            <a:avLst/>
          </a:prstGeom>
          <a:noFill/>
        </p:spPr>
        <p:txBody>
          <a:bodyPr wrap="square" rtlCol="0">
            <a:spAutoFit/>
          </a:bodyPr>
          <a:lstStyle/>
          <a:p>
            <a:r>
              <a:rPr lang="en-US" dirty="0" smtClean="0"/>
              <a:t>Large reservoir of potential energy, some is converted to kinetic energy</a:t>
            </a:r>
            <a:endParaRPr lang="en-US" dirty="0"/>
          </a:p>
        </p:txBody>
      </p:sp>
    </p:spTree>
    <p:extLst>
      <p:ext uri="{BB962C8B-B14F-4D97-AF65-F5344CB8AC3E}">
        <p14:creationId xmlns:p14="http://schemas.microsoft.com/office/powerpoint/2010/main" val="3098077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5"/>
          <p:cNvSpPr>
            <a:spLocks noGrp="1" noChangeArrowheads="1"/>
          </p:cNvSpPr>
          <p:nvPr>
            <p:ph type="title"/>
          </p:nvPr>
        </p:nvSpPr>
        <p:spPr/>
        <p:txBody>
          <a:bodyPr/>
          <a:lstStyle/>
          <a:p>
            <a:pPr algn="ctr"/>
            <a:r>
              <a:rPr lang="en-US" sz="2400" dirty="0">
                <a:solidFill>
                  <a:srgbClr val="0000FF"/>
                </a:solidFill>
                <a:latin typeface="Helvetica"/>
                <a:cs typeface="Helvetica"/>
              </a:rPr>
              <a:t>“Toy” Model Satellite </a:t>
            </a:r>
            <a:r>
              <a:rPr lang="en-US" sz="2400" dirty="0" smtClean="0">
                <a:solidFill>
                  <a:srgbClr val="0000FF"/>
                </a:solidFill>
                <a:latin typeface="Helvetica"/>
                <a:cs typeface="Helvetica"/>
              </a:rPr>
              <a:t>Mechanical Energy </a:t>
            </a:r>
            <a:r>
              <a:rPr lang="en-US" sz="2400" dirty="0" err="1">
                <a:solidFill>
                  <a:srgbClr val="0000FF"/>
                </a:solidFill>
                <a:latin typeface="Helvetica"/>
                <a:cs typeface="Helvetica"/>
              </a:rPr>
              <a:t>vs</a:t>
            </a:r>
            <a:r>
              <a:rPr lang="en-US" sz="2400" dirty="0">
                <a:solidFill>
                  <a:srgbClr val="0000FF"/>
                </a:solidFill>
                <a:latin typeface="Helvetica"/>
                <a:cs typeface="Helvetica"/>
              </a:rPr>
              <a:t> Time</a:t>
            </a:r>
            <a:r>
              <a:rPr lang="en-US" dirty="0"/>
              <a:t/>
            </a:r>
            <a:br>
              <a:rPr lang="en-US" dirty="0"/>
            </a:br>
            <a:endParaRPr lang="en-US" dirty="0"/>
          </a:p>
        </p:txBody>
      </p:sp>
      <p:graphicFrame>
        <p:nvGraphicFramePr>
          <p:cNvPr id="195588" name="Object 4"/>
          <p:cNvGraphicFramePr>
            <a:graphicFrameLocks noGrp="1" noChangeAspect="1"/>
          </p:cNvGraphicFramePr>
          <p:nvPr>
            <p:ph idx="1"/>
          </p:nvPr>
        </p:nvGraphicFramePr>
        <p:xfrm>
          <a:off x="381000" y="1447800"/>
          <a:ext cx="8229600" cy="4594225"/>
        </p:xfrm>
        <a:graphic>
          <a:graphicData uri="http://schemas.openxmlformats.org/presentationml/2006/ole">
            <mc:AlternateContent xmlns:mc="http://schemas.openxmlformats.org/markup-compatibility/2006">
              <mc:Choice xmlns:v="urn:schemas-microsoft-com:vml" Requires="v">
                <p:oleObj spid="_x0000_s106522" name="Chart" r:id="rId3" imgW="6058054" imgH="3381289" progId="Excel.Chart.8">
                  <p:embed/>
                </p:oleObj>
              </mc:Choice>
              <mc:Fallback>
                <p:oleObj name="Chart" r:id="rId3" imgW="6058054" imgH="3381289"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8229600" cy="4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5" name="Rectangle 4"/>
          <p:cNvSpPr/>
          <p:nvPr/>
        </p:nvSpPr>
        <p:spPr bwMode="auto">
          <a:xfrm>
            <a:off x="2895600" y="1371600"/>
            <a:ext cx="3352800" cy="6096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 name="TextBox 5"/>
          <p:cNvSpPr txBox="1"/>
          <p:nvPr/>
        </p:nvSpPr>
        <p:spPr>
          <a:xfrm>
            <a:off x="5867400" y="2514600"/>
            <a:ext cx="2438400" cy="400110"/>
          </a:xfrm>
          <a:prstGeom prst="rect">
            <a:avLst/>
          </a:prstGeom>
          <a:noFill/>
        </p:spPr>
        <p:txBody>
          <a:bodyPr wrap="square" rtlCol="0">
            <a:spAutoFit/>
          </a:bodyPr>
          <a:lstStyle/>
          <a:p>
            <a:r>
              <a:rPr lang="en-US" dirty="0" smtClean="0">
                <a:solidFill>
                  <a:srgbClr val="000090"/>
                </a:solidFill>
              </a:rPr>
              <a:t>Cold Thermosphere</a:t>
            </a:r>
            <a:endParaRPr lang="en-US" dirty="0">
              <a:solidFill>
                <a:srgbClr val="000090"/>
              </a:solidFill>
            </a:endParaRPr>
          </a:p>
        </p:txBody>
      </p:sp>
      <p:sp>
        <p:nvSpPr>
          <p:cNvPr id="7" name="TextBox 6"/>
          <p:cNvSpPr txBox="1"/>
          <p:nvPr/>
        </p:nvSpPr>
        <p:spPr>
          <a:xfrm>
            <a:off x="1752600" y="2895600"/>
            <a:ext cx="2438400" cy="400110"/>
          </a:xfrm>
          <a:prstGeom prst="rect">
            <a:avLst/>
          </a:prstGeom>
          <a:noFill/>
        </p:spPr>
        <p:txBody>
          <a:bodyPr wrap="square" rtlCol="0">
            <a:spAutoFit/>
          </a:bodyPr>
          <a:lstStyle/>
          <a:p>
            <a:r>
              <a:rPr lang="en-US" dirty="0" smtClean="0">
                <a:solidFill>
                  <a:srgbClr val="FF0000"/>
                </a:solidFill>
              </a:rPr>
              <a:t>Hot Thermosphere</a:t>
            </a:r>
            <a:endParaRPr lang="en-US" dirty="0">
              <a:solidFill>
                <a:srgbClr val="FF0000"/>
              </a:solidFill>
            </a:endParaRPr>
          </a:p>
        </p:txBody>
      </p:sp>
    </p:spTree>
    <p:extLst>
      <p:ext uri="{BB962C8B-B14F-4D97-AF65-F5344CB8AC3E}">
        <p14:creationId xmlns:p14="http://schemas.microsoft.com/office/powerpoint/2010/main" val="41794855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34950" y="1066800"/>
            <a:ext cx="8674100" cy="5930900"/>
          </a:xfrm>
          <a:prstGeom prst="rect">
            <a:avLst/>
          </a:prstGeom>
          <a:noFill/>
          <a:ln w="9525">
            <a:noFill/>
            <a:miter lim="800000"/>
            <a:headEnd/>
            <a:tailEnd/>
          </a:ln>
        </p:spPr>
      </p:pic>
      <p:sp>
        <p:nvSpPr>
          <p:cNvPr id="11267" name="Text Box 3"/>
          <p:cNvSpPr txBox="1">
            <a:spLocks noChangeArrowheads="1"/>
          </p:cNvSpPr>
          <p:nvPr/>
        </p:nvSpPr>
        <p:spPr bwMode="auto">
          <a:xfrm>
            <a:off x="1219200" y="228600"/>
            <a:ext cx="6934200" cy="366713"/>
          </a:xfrm>
          <a:prstGeom prst="rect">
            <a:avLst/>
          </a:prstGeom>
          <a:noFill/>
          <a:ln w="9525">
            <a:noFill/>
            <a:miter lim="800000"/>
            <a:headEnd/>
            <a:tailEnd/>
          </a:ln>
        </p:spPr>
        <p:txBody>
          <a:bodyPr>
            <a:spAutoFit/>
          </a:bodyPr>
          <a:lstStyle/>
          <a:p>
            <a:pPr>
              <a:spcBef>
                <a:spcPct val="50000"/>
              </a:spcBef>
            </a:pPr>
            <a:endParaRPr lang="en-US"/>
          </a:p>
        </p:txBody>
      </p:sp>
      <p:sp>
        <p:nvSpPr>
          <p:cNvPr id="11268" name="Text Box 4"/>
          <p:cNvSpPr txBox="1">
            <a:spLocks noChangeArrowheads="1"/>
          </p:cNvSpPr>
          <p:nvPr/>
        </p:nvSpPr>
        <p:spPr bwMode="auto">
          <a:xfrm>
            <a:off x="1447800" y="0"/>
            <a:ext cx="7010400" cy="523220"/>
          </a:xfrm>
          <a:prstGeom prst="rect">
            <a:avLst/>
          </a:prstGeom>
          <a:noFill/>
          <a:ln w="9525">
            <a:noFill/>
            <a:miter lim="800000"/>
            <a:headEnd/>
            <a:tailEnd/>
          </a:ln>
        </p:spPr>
        <p:txBody>
          <a:bodyPr>
            <a:spAutoFit/>
          </a:bodyPr>
          <a:lstStyle/>
          <a:p>
            <a:pPr algn="ctr">
              <a:spcBef>
                <a:spcPct val="50000"/>
              </a:spcBef>
            </a:pPr>
            <a:r>
              <a:rPr lang="en-US" sz="2800" dirty="0">
                <a:solidFill>
                  <a:srgbClr val="0000FF"/>
                </a:solidFill>
                <a:latin typeface="Helvetica"/>
                <a:cs typeface="Helvetica"/>
              </a:rPr>
              <a:t>ISS Altitude Oct-Nov 2003</a:t>
            </a:r>
          </a:p>
        </p:txBody>
      </p:sp>
      <p:sp>
        <p:nvSpPr>
          <p:cNvPr id="6" name="Rectangle 2"/>
          <p:cNvSpPr>
            <a:spLocks/>
          </p:cNvSpPr>
          <p:nvPr/>
        </p:nvSpPr>
        <p:spPr bwMode="auto">
          <a:xfrm>
            <a:off x="0" y="7620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2589937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66700" y="1430338"/>
            <a:ext cx="8610600" cy="3446463"/>
            <a:chOff x="168" y="901"/>
            <a:chExt cx="5424" cy="2171"/>
          </a:xfrm>
        </p:grpSpPr>
        <p:sp>
          <p:nvSpPr>
            <p:cNvPr id="168963" name="Text Box 3"/>
            <p:cNvSpPr txBox="1">
              <a:spLocks noChangeArrowheads="1"/>
            </p:cNvSpPr>
            <p:nvPr/>
          </p:nvSpPr>
          <p:spPr bwMode="auto">
            <a:xfrm>
              <a:off x="168" y="901"/>
              <a:ext cx="5424" cy="2171"/>
            </a:xfrm>
            <a:prstGeom prst="rect">
              <a:avLst/>
            </a:prstGeom>
            <a:noFill/>
            <a:ln w="9525">
              <a:noFill/>
              <a:miter lim="800000"/>
              <a:headEnd/>
              <a:tailEnd/>
            </a:ln>
            <a:effectLst/>
          </p:spPr>
          <p:txBody>
            <a:bodyPr>
              <a:spAutoFit/>
            </a:bodyPr>
            <a:lstStyle/>
            <a:p>
              <a:r>
                <a:rPr lang="en-US" sz="2000" dirty="0"/>
                <a:t>Through </a:t>
              </a:r>
              <a:r>
                <a:rPr lang="en-US" sz="2000" dirty="0" err="1"/>
                <a:t>Kepler's</a:t>
              </a:r>
              <a:r>
                <a:rPr lang="en-US" sz="2000" dirty="0"/>
                <a:t> laws, one can derive the </a:t>
              </a:r>
              <a:r>
                <a:rPr lang="en-US" sz="2000" dirty="0">
                  <a:solidFill>
                    <a:srgbClr val="C00000"/>
                  </a:solidFill>
                </a:rPr>
                <a:t>rate of change of orbital period  </a:t>
              </a:r>
              <a:r>
                <a:rPr lang="en-US" sz="2000" dirty="0"/>
                <a:t>( T ) in terms of the atmospheric density:</a:t>
              </a:r>
            </a:p>
            <a:p>
              <a:r>
                <a:rPr lang="en-US" sz="2000" b="0" dirty="0"/>
                <a:t>					</a:t>
              </a:r>
            </a:p>
            <a:p>
              <a:pPr algn="just"/>
              <a:endParaRPr lang="en-US" sz="2000" b="0" dirty="0"/>
            </a:p>
            <a:p>
              <a:pPr algn="just"/>
              <a:endParaRPr lang="en-US" sz="2000" dirty="0"/>
            </a:p>
            <a:p>
              <a:pPr algn="just"/>
              <a:endParaRPr lang="en-US" sz="2000" dirty="0"/>
            </a:p>
            <a:p>
              <a:pPr algn="just"/>
              <a:r>
                <a:rPr lang="en-US" sz="2000" dirty="0"/>
                <a:t>where  	B  =  B-factor  (ballistic coefficient)     =	</a:t>
              </a:r>
              <a:r>
                <a:rPr lang="en-US" sz="2000" b="0" dirty="0"/>
                <a:t>	</a:t>
              </a:r>
            </a:p>
            <a:p>
              <a:pPr algn="just"/>
              <a:endParaRPr lang="en-US" b="0" dirty="0"/>
            </a:p>
            <a:p>
              <a:pPr algn="just"/>
              <a:r>
                <a:rPr lang="en-US" sz="2000" b="0" dirty="0"/>
                <a:t>	</a:t>
              </a:r>
              <a:r>
                <a:rPr lang="en-US" sz="2000" dirty="0" err="1">
                  <a:latin typeface="Symbol" pitchFamily="18" charset="2"/>
                </a:rPr>
                <a:t>r</a:t>
              </a:r>
              <a:r>
                <a:rPr lang="en-US" sz="2000" baseline="-25000" dirty="0" err="1"/>
                <a:t>P</a:t>
              </a:r>
              <a:r>
                <a:rPr lang="en-US" sz="2000" b="0" dirty="0"/>
                <a:t>	=	</a:t>
              </a:r>
              <a:r>
                <a:rPr lang="en-US" sz="2000" dirty="0"/>
                <a:t>density at perigee              </a:t>
              </a:r>
              <a:r>
                <a:rPr lang="en-US" sz="2000" b="0" dirty="0"/>
                <a:t>	</a:t>
              </a:r>
            </a:p>
            <a:p>
              <a:pPr algn="just"/>
              <a:r>
                <a:rPr lang="en-US" sz="2000" b="0" dirty="0"/>
                <a:t>	</a:t>
              </a:r>
              <a:r>
                <a:rPr lang="en-US" sz="2000" b="0" dirty="0">
                  <a:latin typeface="Symbol" pitchFamily="18" charset="2"/>
                </a:rPr>
                <a:t></a:t>
              </a:r>
              <a:r>
                <a:rPr lang="en-US" sz="2000" b="0" dirty="0"/>
                <a:t>	=	</a:t>
              </a:r>
              <a:r>
                <a:rPr lang="en-US" sz="2000" dirty="0" smtClean="0"/>
                <a:t>density</a:t>
              </a:r>
              <a:endParaRPr lang="en-US" sz="2000" dirty="0"/>
            </a:p>
            <a:p>
              <a:pPr algn="just"/>
              <a:r>
                <a:rPr lang="en-US" sz="2000" dirty="0"/>
                <a:t>	s  	=	satellite path</a:t>
              </a:r>
            </a:p>
          </p:txBody>
        </p:sp>
        <p:graphicFrame>
          <p:nvGraphicFramePr>
            <p:cNvPr id="168964" name="Object 4"/>
            <p:cNvGraphicFramePr>
              <a:graphicFrameLocks noChangeAspect="1"/>
            </p:cNvGraphicFramePr>
            <p:nvPr>
              <p:extLst>
                <p:ext uri="{D42A27DB-BD31-4B8C-83A1-F6EECF244321}">
                  <p14:modId xmlns:p14="http://schemas.microsoft.com/office/powerpoint/2010/main" val="4022654276"/>
                </p:ext>
              </p:extLst>
            </p:nvPr>
          </p:nvGraphicFramePr>
          <p:xfrm>
            <a:off x="1728" y="1426"/>
            <a:ext cx="1900" cy="590"/>
          </p:xfrm>
          <a:graphic>
            <a:graphicData uri="http://schemas.openxmlformats.org/presentationml/2006/ole">
              <mc:AlternateContent xmlns:mc="http://schemas.openxmlformats.org/markup-compatibility/2006">
                <mc:Choice xmlns:v="urn:schemas-microsoft-com:vml" Requires="v">
                  <p:oleObj spid="_x0000_s102490" name="Equation" r:id="rId3" imgW="1308100" imgH="406400" progId="Equation.3">
                    <p:embed/>
                  </p:oleObj>
                </mc:Choice>
                <mc:Fallback>
                  <p:oleObj name="Equation" r:id="rId3" imgW="13081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 y="1426"/>
                          <a:ext cx="1900" cy="590"/>
                        </a:xfrm>
                        <a:prstGeom prst="rect">
                          <a:avLst/>
                        </a:prstGeom>
                        <a:noFill/>
                        <a:ln w="38100">
                          <a:solidFill>
                            <a:srgbClr val="993300"/>
                          </a:solidFill>
                          <a:miter lim="800000"/>
                          <a:headEnd/>
                          <a:tailEnd/>
                        </a:ln>
                        <a:effectLst/>
                        <a:extLst>
                          <a:ext uri="{909E8E84-426E-40dd-AFC4-6F175D3DCCD1}">
                            <a14:hiddenFill xmlns:a14="http://schemas.microsoft.com/office/drawing/2010/main">
                              <a:solidFill>
                                <a:srgbClr val="9999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8965" name="Object 5"/>
            <p:cNvGraphicFramePr>
              <a:graphicFrameLocks noChangeAspect="1"/>
            </p:cNvGraphicFramePr>
            <p:nvPr/>
          </p:nvGraphicFramePr>
          <p:xfrm>
            <a:off x="3936" y="1804"/>
            <a:ext cx="510" cy="548"/>
          </p:xfrm>
          <a:graphic>
            <a:graphicData uri="http://schemas.openxmlformats.org/presentationml/2006/ole">
              <mc:AlternateContent xmlns:mc="http://schemas.openxmlformats.org/markup-compatibility/2006">
                <mc:Choice xmlns:v="urn:schemas-microsoft-com:vml" Requires="v">
                  <p:oleObj spid="_x0000_s102491" name="Equation" r:id="rId5" imgW="342900" imgH="368300" progId="Equation.3">
                    <p:embed/>
                  </p:oleObj>
                </mc:Choice>
                <mc:Fallback>
                  <p:oleObj name="Equation" r:id="rId5" imgW="3429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1804"/>
                          <a:ext cx="510" cy="548"/>
                        </a:xfrm>
                        <a:prstGeom prst="rect">
                          <a:avLst/>
                        </a:prstGeom>
                        <a:noFill/>
                        <a:ln>
                          <a:noFill/>
                        </a:ln>
                        <a:effectLst/>
                        <a:extLst>
                          <a:ext uri="{909E8E84-426E-40dd-AFC4-6F175D3DCCD1}">
                            <a14:hiddenFill xmlns:a14="http://schemas.microsoft.com/office/drawing/2010/main">
                              <a:solidFill>
                                <a:srgbClr val="999999"/>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68966" name="Text Box 6"/>
          <p:cNvSpPr txBox="1">
            <a:spLocks noChangeArrowheads="1"/>
          </p:cNvSpPr>
          <p:nvPr/>
        </p:nvSpPr>
        <p:spPr bwMode="auto">
          <a:xfrm>
            <a:off x="228600" y="5156537"/>
            <a:ext cx="8702675" cy="1015663"/>
          </a:xfrm>
          <a:prstGeom prst="rect">
            <a:avLst/>
          </a:prstGeom>
          <a:noFill/>
          <a:ln w="9525">
            <a:noFill/>
            <a:miter lim="800000"/>
            <a:headEnd/>
            <a:tailEnd/>
          </a:ln>
          <a:effectLst/>
        </p:spPr>
        <p:txBody>
          <a:bodyPr>
            <a:spAutoFit/>
          </a:bodyPr>
          <a:lstStyle/>
          <a:p>
            <a:pPr>
              <a:buFont typeface="Arial" pitchFamily="34" charset="0"/>
              <a:buChar char="•"/>
            </a:pPr>
            <a:r>
              <a:rPr lang="en-US" sz="2000" dirty="0"/>
              <a:t>From radar tracking, one can derive the </a:t>
            </a:r>
            <a:r>
              <a:rPr lang="en-US" sz="2000" dirty="0" smtClean="0"/>
              <a:t>thermosphere density</a:t>
            </a:r>
            <a:br>
              <a:rPr lang="en-US" sz="2000" dirty="0" smtClean="0"/>
            </a:br>
            <a:endParaRPr lang="en-US" sz="2000" dirty="0" smtClean="0"/>
          </a:p>
          <a:p>
            <a:pPr>
              <a:buFont typeface="Arial" pitchFamily="34" charset="0"/>
              <a:buChar char="•"/>
            </a:pPr>
            <a:r>
              <a:rPr lang="en-US" sz="2000" dirty="0" smtClean="0"/>
              <a:t>From satellite accelerometers, one can derive the thermosphere density</a:t>
            </a:r>
            <a:endParaRPr lang="en-US" sz="2000" dirty="0"/>
          </a:p>
        </p:txBody>
      </p:sp>
      <p:sp>
        <p:nvSpPr>
          <p:cNvPr id="168967" name="Text Box 7"/>
          <p:cNvSpPr txBox="1">
            <a:spLocks noChangeArrowheads="1"/>
          </p:cNvSpPr>
          <p:nvPr/>
        </p:nvSpPr>
        <p:spPr bwMode="auto">
          <a:xfrm>
            <a:off x="0" y="76200"/>
            <a:ext cx="8991599" cy="1415772"/>
          </a:xfrm>
          <a:prstGeom prst="rect">
            <a:avLst/>
          </a:prstGeom>
          <a:noFill/>
          <a:ln w="9525">
            <a:noFill/>
            <a:miter lim="800000"/>
            <a:headEnd/>
            <a:tailEnd/>
          </a:ln>
          <a:effectLst/>
        </p:spPr>
        <p:txBody>
          <a:bodyPr wrap="square">
            <a:spAutoFit/>
          </a:bodyPr>
          <a:lstStyle/>
          <a:p>
            <a:pPr algn="ctr"/>
            <a:r>
              <a:rPr lang="en-US" sz="2800" b="1" dirty="0" smtClean="0">
                <a:solidFill>
                  <a:srgbClr val="0000FF"/>
                </a:solidFill>
                <a:latin typeface="Helvetica"/>
                <a:cs typeface="Helvetica"/>
              </a:rPr>
              <a:t>Orbital Period Dependence on Thermosphere Density</a:t>
            </a:r>
            <a:endParaRPr lang="en-US" sz="2800" b="1" u="sng" dirty="0">
              <a:solidFill>
                <a:srgbClr val="0000FF"/>
              </a:solidFill>
              <a:latin typeface="Helvetica"/>
              <a:cs typeface="Helvetica"/>
            </a:endParaRPr>
          </a:p>
          <a:p>
            <a:pPr>
              <a:spcBef>
                <a:spcPct val="50000"/>
              </a:spcBef>
            </a:pPr>
            <a:endParaRPr lang="en-US" b="1" dirty="0">
              <a:solidFill>
                <a:srgbClr val="0000FF"/>
              </a:solidFill>
              <a:latin typeface="Helvetica"/>
              <a:cs typeface="Helvetica"/>
            </a:endParaRPr>
          </a:p>
        </p:txBody>
      </p:sp>
      <p:sp>
        <p:nvSpPr>
          <p:cNvPr id="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866115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682" name="Object 2">
            <a:hlinkClick r:id="" action="ppaction://ole?verb=0"/>
          </p:cNvPr>
          <p:cNvGraphicFramePr>
            <a:graphicFrameLocks/>
          </p:cNvGraphicFramePr>
          <p:nvPr/>
        </p:nvGraphicFramePr>
        <p:xfrm>
          <a:off x="176213" y="4800600"/>
          <a:ext cx="8943975" cy="1628775"/>
        </p:xfrm>
        <a:graphic>
          <a:graphicData uri="http://schemas.openxmlformats.org/presentationml/2006/ole">
            <mc:AlternateContent xmlns:mc="http://schemas.openxmlformats.org/markup-compatibility/2006">
              <mc:Choice xmlns:v="urn:schemas-microsoft-com:vml" Requires="v">
                <p:oleObj spid="_x0000_s107547" name="Paint Shop Pro Image" r:id="rId4" imgW="6156098" imgH="1638137" progId="PaintShopPro">
                  <p:embed/>
                </p:oleObj>
              </mc:Choice>
              <mc:Fallback>
                <p:oleObj name="Paint Shop Pro Image" r:id="rId4" imgW="6156098" imgH="1638137" progId="PaintShopPro">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13" y="4800600"/>
                        <a:ext cx="89439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9683" name="Rectangle 3"/>
          <p:cNvSpPr>
            <a:spLocks noChangeArrowheads="1"/>
          </p:cNvSpPr>
          <p:nvPr/>
        </p:nvSpPr>
        <p:spPr bwMode="auto">
          <a:xfrm>
            <a:off x="609600" y="4343400"/>
            <a:ext cx="10271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sz="1600" b="1">
                <a:latin typeface="Arial" charset="0"/>
              </a:rPr>
              <a:t>Radar</a:t>
            </a:r>
          </a:p>
          <a:p>
            <a:pPr algn="ctr"/>
            <a:endParaRPr lang="en-US" sz="1600" b="1">
              <a:latin typeface="Arial" charset="0"/>
            </a:endParaRPr>
          </a:p>
          <a:p>
            <a:pPr algn="ctr"/>
            <a:r>
              <a:rPr lang="en-US" sz="1600" b="1">
                <a:latin typeface="Arial" charset="0"/>
              </a:rPr>
              <a:t>Receiver</a:t>
            </a:r>
          </a:p>
        </p:txBody>
      </p:sp>
      <p:sp>
        <p:nvSpPr>
          <p:cNvPr id="199684" name="Rectangle 4"/>
          <p:cNvSpPr>
            <a:spLocks noGrp="1" noChangeArrowheads="1"/>
          </p:cNvSpPr>
          <p:nvPr>
            <p:ph type="title"/>
          </p:nvPr>
        </p:nvSpPr>
        <p:spPr>
          <a:xfrm>
            <a:off x="152400" y="76200"/>
            <a:ext cx="8991600" cy="609600"/>
          </a:xfrm>
          <a:noFill/>
          <a:ln/>
        </p:spPr>
        <p:txBody>
          <a:bodyPr lIns="85725" tIns="39688" rIns="85725" bIns="39688" anchor="b"/>
          <a:lstStyle/>
          <a:p>
            <a:pPr defTabSz="793750"/>
            <a:r>
              <a:rPr lang="en-US" sz="2800" dirty="0">
                <a:solidFill>
                  <a:srgbClr val="000090"/>
                </a:solidFill>
              </a:rPr>
              <a:t>Atmospheric </a:t>
            </a:r>
            <a:r>
              <a:rPr lang="en-US" sz="2800" dirty="0" smtClean="0">
                <a:solidFill>
                  <a:srgbClr val="000090"/>
                </a:solidFill>
              </a:rPr>
              <a:t>Drag = Space Object Positioning Error</a:t>
            </a:r>
            <a:endParaRPr lang="en-US" sz="2800" dirty="0">
              <a:solidFill>
                <a:srgbClr val="000090"/>
              </a:solidFill>
            </a:endParaRPr>
          </a:p>
        </p:txBody>
      </p:sp>
      <p:sp>
        <p:nvSpPr>
          <p:cNvPr id="199686" name="Line 6"/>
          <p:cNvSpPr>
            <a:spLocks noChangeShapeType="1"/>
          </p:cNvSpPr>
          <p:nvPr/>
        </p:nvSpPr>
        <p:spPr bwMode="auto">
          <a:xfrm>
            <a:off x="4275138" y="2487613"/>
            <a:ext cx="8382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87" name="Oval 7"/>
          <p:cNvSpPr>
            <a:spLocks noChangeArrowheads="1"/>
          </p:cNvSpPr>
          <p:nvPr/>
        </p:nvSpPr>
        <p:spPr bwMode="auto">
          <a:xfrm>
            <a:off x="2386013" y="1666875"/>
            <a:ext cx="1803400" cy="119697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88" name="Line 8"/>
          <p:cNvSpPr>
            <a:spLocks noChangeShapeType="1"/>
          </p:cNvSpPr>
          <p:nvPr/>
        </p:nvSpPr>
        <p:spPr bwMode="auto">
          <a:xfrm>
            <a:off x="2374900" y="2266950"/>
            <a:ext cx="74613" cy="25114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89" name="Line 9"/>
          <p:cNvSpPr>
            <a:spLocks noChangeShapeType="1"/>
          </p:cNvSpPr>
          <p:nvPr/>
        </p:nvSpPr>
        <p:spPr bwMode="auto">
          <a:xfrm flipH="1">
            <a:off x="2451100" y="2493963"/>
            <a:ext cx="1674813" cy="228441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90" name="Rectangle 10"/>
          <p:cNvSpPr>
            <a:spLocks noChangeArrowheads="1"/>
          </p:cNvSpPr>
          <p:nvPr/>
        </p:nvSpPr>
        <p:spPr bwMode="auto">
          <a:xfrm>
            <a:off x="1219200" y="1295400"/>
            <a:ext cx="2816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r>
              <a:rPr lang="en-US" b="1" dirty="0">
                <a:solidFill>
                  <a:schemeClr val="hlink"/>
                </a:solidFill>
                <a:latin typeface="Arial" charset="0"/>
              </a:rPr>
              <a:t>EXPECTED POSITION</a:t>
            </a:r>
            <a:endParaRPr lang="en-US" b="1" dirty="0">
              <a:latin typeface="Arial" charset="0"/>
            </a:endParaRPr>
          </a:p>
        </p:txBody>
      </p:sp>
      <p:pic>
        <p:nvPicPr>
          <p:cNvPr id="199691"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325" y="2990850"/>
            <a:ext cx="1169988"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9692" name="Line 12"/>
          <p:cNvSpPr>
            <a:spLocks noChangeShapeType="1"/>
          </p:cNvSpPr>
          <p:nvPr/>
        </p:nvSpPr>
        <p:spPr bwMode="auto">
          <a:xfrm>
            <a:off x="7235825" y="3505200"/>
            <a:ext cx="1655763"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93" name="Rectangle 13"/>
          <p:cNvSpPr>
            <a:spLocks noChangeArrowheads="1"/>
          </p:cNvSpPr>
          <p:nvPr/>
        </p:nvSpPr>
        <p:spPr bwMode="auto">
          <a:xfrm>
            <a:off x="5410200" y="2514600"/>
            <a:ext cx="255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r>
              <a:rPr lang="en-US" b="1">
                <a:solidFill>
                  <a:schemeClr val="hlink"/>
                </a:solidFill>
                <a:latin typeface="Arial" charset="0"/>
              </a:rPr>
              <a:t>ACTUAL POSITION</a:t>
            </a:r>
            <a:endParaRPr lang="en-US" b="1">
              <a:solidFill>
                <a:srgbClr val="FAFD00"/>
              </a:solidFill>
              <a:latin typeface="Arial" charset="0"/>
            </a:endParaRPr>
          </a:p>
        </p:txBody>
      </p:sp>
      <p:pic>
        <p:nvPicPr>
          <p:cNvPr id="199694" name="Picture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905000"/>
            <a:ext cx="1169988"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9695" name="AutoShape 15"/>
          <p:cNvSpPr>
            <a:spLocks noChangeArrowheads="1"/>
          </p:cNvSpPr>
          <p:nvPr/>
        </p:nvSpPr>
        <p:spPr bwMode="auto">
          <a:xfrm rot="-1216630">
            <a:off x="2054225" y="4748213"/>
            <a:ext cx="234950" cy="609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9696" name="Arc 16"/>
          <p:cNvSpPr>
            <a:spLocks/>
          </p:cNvSpPr>
          <p:nvPr/>
        </p:nvSpPr>
        <p:spPr bwMode="auto">
          <a:xfrm rot="14961302" flipH="1">
            <a:off x="1866900" y="4305300"/>
            <a:ext cx="6858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39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5181600" y="3733800"/>
            <a:ext cx="3962400" cy="1200329"/>
          </a:xfrm>
          <a:prstGeom prst="rect">
            <a:avLst/>
          </a:prstGeom>
          <a:noFill/>
        </p:spPr>
        <p:txBody>
          <a:bodyPr wrap="square" rtlCol="0">
            <a:spAutoFit/>
          </a:bodyPr>
          <a:lstStyle/>
          <a:p>
            <a:r>
              <a:rPr lang="en-US" sz="1800" dirty="0">
                <a:latin typeface="Helvetica"/>
                <a:cs typeface="Helvetica"/>
              </a:rPr>
              <a:t>S</a:t>
            </a:r>
            <a:r>
              <a:rPr lang="en-US" sz="1800" dirty="0" smtClean="0">
                <a:latin typeface="Helvetica"/>
                <a:cs typeface="Helvetica"/>
              </a:rPr>
              <a:t>atellite </a:t>
            </a:r>
            <a:r>
              <a:rPr lang="en-US" sz="1800" dirty="0">
                <a:latin typeface="Helvetica"/>
                <a:cs typeface="Helvetica"/>
              </a:rPr>
              <a:t>will be some distance below and ahead of its expected position when a ground radar or optical telescope attempts to locate it.</a:t>
            </a:r>
          </a:p>
        </p:txBody>
      </p:sp>
    </p:spTree>
    <p:extLst>
      <p:ext uri="{BB962C8B-B14F-4D97-AF65-F5344CB8AC3E}">
        <p14:creationId xmlns:p14="http://schemas.microsoft.com/office/powerpoint/2010/main" val="4197101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9" name="Rectangle 1"/>
          <p:cNvSpPr>
            <a:spLocks/>
          </p:cNvSpPr>
          <p:nvPr/>
        </p:nvSpPr>
        <p:spPr bwMode="auto">
          <a:xfrm>
            <a:off x="1066800" y="228600"/>
            <a:ext cx="675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39" bIns="0"/>
          <a:lstStyle/>
          <a:p>
            <a:pPr marL="39688" algn="ctr"/>
            <a:r>
              <a:rPr lang="en-US" sz="2800" b="1" dirty="0">
                <a:solidFill>
                  <a:srgbClr val="0000FF"/>
                </a:solidFill>
                <a:latin typeface="Helvetica"/>
                <a:ea typeface="ＭＳ Ｐゴシック" charset="0"/>
                <a:cs typeface="Helvetica"/>
              </a:rPr>
              <a:t>Space Weather </a:t>
            </a:r>
            <a:r>
              <a:rPr lang="en-US" sz="2800" b="1" dirty="0" smtClean="0">
                <a:solidFill>
                  <a:srgbClr val="0000FF"/>
                </a:solidFill>
                <a:latin typeface="Helvetica"/>
                <a:ea typeface="ＭＳ Ｐゴシック" charset="0"/>
                <a:cs typeface="Helvetica"/>
              </a:rPr>
              <a:t>in the Thermosphere:</a:t>
            </a:r>
          </a:p>
          <a:p>
            <a:pPr marL="39688" algn="ctr"/>
            <a:r>
              <a:rPr lang="en-US" sz="2800" b="1" dirty="0" smtClean="0">
                <a:solidFill>
                  <a:srgbClr val="0000FF"/>
                </a:solidFill>
                <a:latin typeface="Helvetica"/>
                <a:ea typeface="ＭＳ Ｐゴシック" charset="0"/>
                <a:cs typeface="Helvetica"/>
              </a:rPr>
              <a:t>Satellite Drag</a:t>
            </a:r>
            <a:endParaRPr lang="en-US" sz="2800" b="1" dirty="0">
              <a:solidFill>
                <a:srgbClr val="0000FF"/>
              </a:solidFill>
              <a:latin typeface="Helvetica"/>
              <a:ea typeface="ＭＳ Ｐゴシック" charset="0"/>
              <a:cs typeface="Helvetica"/>
            </a:endParaRPr>
          </a:p>
        </p:txBody>
      </p:sp>
      <p:sp>
        <p:nvSpPr>
          <p:cNvPr id="2" name="TextBox 1"/>
          <p:cNvSpPr txBox="1"/>
          <p:nvPr/>
        </p:nvSpPr>
        <p:spPr>
          <a:xfrm>
            <a:off x="76200" y="2667000"/>
            <a:ext cx="8686800" cy="3170099"/>
          </a:xfrm>
          <a:prstGeom prst="rect">
            <a:avLst/>
          </a:prstGeom>
          <a:noFill/>
        </p:spPr>
        <p:txBody>
          <a:bodyPr wrap="square" rtlCol="0">
            <a:spAutoFit/>
          </a:bodyPr>
          <a:lstStyle/>
          <a:p>
            <a:r>
              <a:rPr lang="en-US" sz="1800" dirty="0" smtClean="0">
                <a:solidFill>
                  <a:schemeClr val="bg1"/>
                </a:solidFill>
                <a:latin typeface="Helvetica"/>
                <a:cs typeface="Helvetica"/>
              </a:rPr>
              <a:t>Motivation:  </a:t>
            </a:r>
          </a:p>
          <a:p>
            <a:pPr lvl="2">
              <a:buFontTx/>
              <a:buChar char="•"/>
            </a:pPr>
            <a:r>
              <a:rPr lang="en-US" sz="1800" dirty="0" smtClean="0">
                <a:solidFill>
                  <a:schemeClr val="bg1"/>
                </a:solidFill>
                <a:latin typeface="Helvetica"/>
                <a:cs typeface="Helvetica"/>
              </a:rPr>
              <a:t>Track and identify active payloads and debris</a:t>
            </a:r>
          </a:p>
          <a:p>
            <a:pPr lvl="2">
              <a:buFontTx/>
              <a:buChar char="•"/>
            </a:pPr>
            <a:r>
              <a:rPr lang="en-US" sz="1800" dirty="0" smtClean="0">
                <a:solidFill>
                  <a:schemeClr val="bg1"/>
                </a:solidFill>
                <a:latin typeface="Helvetica"/>
                <a:cs typeface="Helvetica"/>
              </a:rPr>
              <a:t>Collision avoidance and re-entry prediction  </a:t>
            </a:r>
          </a:p>
          <a:p>
            <a:pPr lvl="2">
              <a:buFontTx/>
              <a:buChar char="•"/>
            </a:pPr>
            <a:r>
              <a:rPr lang="en-US" sz="1800" dirty="0" smtClean="0">
                <a:solidFill>
                  <a:schemeClr val="bg1"/>
                </a:solidFill>
                <a:latin typeface="Helvetica"/>
                <a:cs typeface="Helvetica"/>
              </a:rPr>
              <a:t>Attitude Dynamics </a:t>
            </a:r>
          </a:p>
          <a:p>
            <a:pPr lvl="2">
              <a:buFontTx/>
              <a:buChar char="•"/>
            </a:pPr>
            <a:r>
              <a:rPr lang="en-US" sz="1800" dirty="0" smtClean="0">
                <a:solidFill>
                  <a:schemeClr val="bg1"/>
                </a:solidFill>
                <a:latin typeface="Helvetica"/>
                <a:cs typeface="Helvetica"/>
              </a:rPr>
              <a:t>Constellation control</a:t>
            </a:r>
          </a:p>
          <a:p>
            <a:pPr lvl="2">
              <a:buFontTx/>
              <a:buChar char="•"/>
            </a:pPr>
            <a:r>
              <a:rPr lang="ja-JP" altLang="en-US" sz="1800" dirty="0" smtClean="0">
                <a:solidFill>
                  <a:schemeClr val="bg1"/>
                </a:solidFill>
                <a:latin typeface="Helvetica"/>
                <a:cs typeface="Helvetica"/>
                <a:sym typeface="Helvetica" charset="0"/>
              </a:rPr>
              <a:t>“</a:t>
            </a:r>
            <a:r>
              <a:rPr lang="en-US" sz="1800" dirty="0" smtClean="0">
                <a:solidFill>
                  <a:schemeClr val="bg1"/>
                </a:solidFill>
                <a:latin typeface="Helvetica"/>
                <a:cs typeface="Helvetica"/>
                <a:sym typeface="Helvetica" charset="0"/>
              </a:rPr>
              <a:t>Drag Make-Up</a:t>
            </a:r>
            <a:r>
              <a:rPr lang="ja-JP" altLang="en-US" sz="1800" dirty="0" smtClean="0">
                <a:solidFill>
                  <a:schemeClr val="bg1"/>
                </a:solidFill>
                <a:latin typeface="Helvetica"/>
                <a:cs typeface="Helvetica"/>
                <a:sym typeface="Helvetica" charset="0"/>
              </a:rPr>
              <a:t>”</a:t>
            </a:r>
            <a:r>
              <a:rPr lang="en-US" sz="1800" dirty="0" smtClean="0">
                <a:solidFill>
                  <a:schemeClr val="bg1"/>
                </a:solidFill>
                <a:latin typeface="Helvetica"/>
                <a:cs typeface="Helvetica"/>
                <a:sym typeface="Helvetica" charset="0"/>
              </a:rPr>
              <a:t> maneuvers to keep satellite in control box</a:t>
            </a:r>
          </a:p>
          <a:p>
            <a:pPr lvl="2">
              <a:buFontTx/>
              <a:buChar char="•"/>
            </a:pPr>
            <a:r>
              <a:rPr lang="en-US" sz="1800" dirty="0" smtClean="0">
                <a:solidFill>
                  <a:schemeClr val="bg1"/>
                </a:solidFill>
                <a:latin typeface="Helvetica"/>
                <a:cs typeface="Helvetica"/>
              </a:rPr>
              <a:t>Delayed </a:t>
            </a:r>
            <a:r>
              <a:rPr lang="en-US" sz="1800" dirty="0">
                <a:solidFill>
                  <a:schemeClr val="bg1"/>
                </a:solidFill>
                <a:latin typeface="Helvetica"/>
                <a:cs typeface="Helvetica"/>
              </a:rPr>
              <a:t>acquisition of SATCOM links for commanding /</a:t>
            </a:r>
            <a:r>
              <a:rPr lang="en-US" sz="1800" dirty="0" smtClean="0">
                <a:solidFill>
                  <a:schemeClr val="bg1"/>
                </a:solidFill>
                <a:latin typeface="Helvetica"/>
                <a:cs typeface="Helvetica"/>
              </a:rPr>
              <a:t>data </a:t>
            </a:r>
            <a:r>
              <a:rPr lang="en-US" sz="1800" dirty="0">
                <a:solidFill>
                  <a:schemeClr val="bg1"/>
                </a:solidFill>
                <a:latin typeface="Helvetica"/>
                <a:cs typeface="Helvetica"/>
              </a:rPr>
              <a:t>transmission</a:t>
            </a:r>
            <a:endParaRPr lang="en-US" sz="1800" dirty="0" smtClean="0">
              <a:solidFill>
                <a:schemeClr val="bg1"/>
              </a:solidFill>
              <a:latin typeface="Helvetica"/>
              <a:cs typeface="Helvetica"/>
              <a:sym typeface="Helvetica" charset="0"/>
            </a:endParaRPr>
          </a:p>
          <a:p>
            <a:pPr lvl="2">
              <a:buFontTx/>
              <a:buChar char="•"/>
            </a:pPr>
            <a:r>
              <a:rPr lang="en-US" sz="1800" dirty="0">
                <a:solidFill>
                  <a:schemeClr val="bg1"/>
                </a:solidFill>
                <a:latin typeface="Helvetica"/>
                <a:cs typeface="Helvetica"/>
              </a:rPr>
              <a:t>Mission design and lifetime         </a:t>
            </a:r>
            <a:endParaRPr lang="en-US" sz="1800" dirty="0" smtClean="0">
              <a:solidFill>
                <a:schemeClr val="bg1"/>
              </a:solidFill>
              <a:latin typeface="Helvetica"/>
              <a:cs typeface="Helvetica"/>
              <a:sym typeface="Helvetica" charset="0"/>
            </a:endParaRPr>
          </a:p>
          <a:p>
            <a:pPr lvl="2"/>
            <a:endParaRPr lang="en-US" sz="1800" dirty="0" smtClean="0">
              <a:solidFill>
                <a:schemeClr val="bg1"/>
              </a:solidFill>
              <a:latin typeface="Helvetica"/>
              <a:cs typeface="Helvetica"/>
            </a:endParaRPr>
          </a:p>
          <a:p>
            <a:pPr lvl="2">
              <a:buFontTx/>
              <a:buChar char="•"/>
            </a:pPr>
            <a:r>
              <a:rPr lang="en-US" sz="1800" dirty="0" smtClean="0">
                <a:solidFill>
                  <a:schemeClr val="bg1"/>
                </a:solidFill>
                <a:latin typeface="Helvetica"/>
                <a:cs typeface="Helvetica"/>
              </a:rPr>
              <a:t>Study the atmosphere</a:t>
            </a:r>
            <a:r>
              <a:rPr lang="ja-JP" altLang="en-US" sz="1800" dirty="0" smtClean="0">
                <a:solidFill>
                  <a:schemeClr val="bg1"/>
                </a:solidFill>
                <a:latin typeface="Helvetica"/>
                <a:cs typeface="Helvetica"/>
              </a:rPr>
              <a:t>’</a:t>
            </a:r>
            <a:r>
              <a:rPr lang="en-US" altLang="ja-JP" sz="1800" dirty="0" smtClean="0">
                <a:solidFill>
                  <a:schemeClr val="bg1"/>
                </a:solidFill>
                <a:latin typeface="Helvetica"/>
                <a:cs typeface="Helvetica"/>
              </a:rPr>
              <a:t>s density (and temperature) profiles</a:t>
            </a:r>
          </a:p>
          <a:p>
            <a:endParaRPr lang="en-US" dirty="0">
              <a:solidFill>
                <a:schemeClr val="bg1"/>
              </a:solidFill>
              <a:latin typeface="Helvetica"/>
              <a:cs typeface="Helvetica"/>
            </a:endParaRPr>
          </a:p>
        </p:txBody>
      </p:sp>
      <p:sp>
        <p:nvSpPr>
          <p:cNvPr id="4" name="Rectangle 2"/>
          <p:cNvSpPr>
            <a:spLocks/>
          </p:cNvSpPr>
          <p:nvPr/>
        </p:nvSpPr>
        <p:spPr bwMode="auto">
          <a:xfrm>
            <a:off x="0" y="12938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B799DA5-BF71-584F-AEDD-1388DC560581}" type="slidenum">
              <a:rPr lang="en-US"/>
              <a:pPr/>
              <a:t>20</a:t>
            </a:fld>
            <a:endParaRPr lang="en-US"/>
          </a:p>
        </p:txBody>
      </p:sp>
      <p:sp>
        <p:nvSpPr>
          <p:cNvPr id="8089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89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901" name="Rectangle 5"/>
          <p:cNvSpPr>
            <a:spLocks noGrp="1" noChangeArrowheads="1"/>
          </p:cNvSpPr>
          <p:nvPr>
            <p:ph type="title"/>
          </p:nvPr>
        </p:nvSpPr>
        <p:spPr>
          <a:xfrm>
            <a:off x="1447800" y="35085"/>
            <a:ext cx="6172200" cy="965200"/>
          </a:xfrm>
          <a:ln/>
        </p:spPr>
        <p:txBody>
          <a:bodyPr rIns="132080"/>
          <a:lstStyle/>
          <a:p>
            <a:pPr algn="ctr"/>
            <a:r>
              <a:rPr lang="en-US" sz="2400" b="0" dirty="0" smtClean="0">
                <a:solidFill>
                  <a:srgbClr val="0000FF"/>
                </a:solidFill>
              </a:rPr>
              <a:t>First Observation of Satellite Drag Associated with Neutral Density Enhancement</a:t>
            </a:r>
            <a:endParaRPr lang="en-US" sz="2400" b="0" dirty="0">
              <a:solidFill>
                <a:srgbClr val="0000FF"/>
              </a:solidFill>
            </a:endParaRPr>
          </a:p>
        </p:txBody>
      </p:sp>
      <p:sp>
        <p:nvSpPr>
          <p:cNvPr id="2" name="Content Placeholder 1"/>
          <p:cNvSpPr>
            <a:spLocks noGrp="1"/>
          </p:cNvSpPr>
          <p:nvPr>
            <p:ph idx="1"/>
          </p:nvPr>
        </p:nvSpPr>
        <p:spPr/>
        <p:txBody>
          <a:bodyPr/>
          <a:lstStyle/>
          <a:p>
            <a:endParaRPr lang="en-US"/>
          </a:p>
        </p:txBody>
      </p:sp>
      <p:pic>
        <p:nvPicPr>
          <p:cNvPr id="10" name="Content Placeholder 5" descr="Screen shot 2012-03-27 at 9.51.57 PM.png"/>
          <p:cNvPicPr>
            <a:picLocks noChangeAspect="1"/>
          </p:cNvPicPr>
          <p:nvPr/>
        </p:nvPicPr>
        <p:blipFill>
          <a:blip r:embed="rId3">
            <a:extLst>
              <a:ext uri="{28A0092B-C50C-407E-A947-70E740481C1C}">
                <a14:useLocalDpi xmlns:a14="http://schemas.microsoft.com/office/drawing/2010/main" val="0"/>
              </a:ext>
            </a:extLst>
          </a:blip>
          <a:srcRect l="-29533" r="-29533"/>
          <a:stretch>
            <a:fillRect/>
          </a:stretch>
        </p:blipFill>
        <p:spPr bwMode="auto">
          <a:xfrm>
            <a:off x="1257300" y="1401763"/>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
        <p:nvSpPr>
          <p:cNvPr id="11" name="TextBox 7"/>
          <p:cNvSpPr txBox="1">
            <a:spLocks noChangeArrowheads="1"/>
          </p:cNvSpPr>
          <p:nvPr/>
        </p:nvSpPr>
        <p:spPr bwMode="auto">
          <a:xfrm>
            <a:off x="457200" y="1803400"/>
            <a:ext cx="2098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t>Extreme Geomagnetic Activity Indicated by Auroral Currents</a:t>
            </a:r>
          </a:p>
        </p:txBody>
      </p:sp>
      <p:sp>
        <p:nvSpPr>
          <p:cNvPr id="12" name="TextBox 8"/>
          <p:cNvSpPr txBox="1">
            <a:spLocks noChangeArrowheads="1"/>
          </p:cNvSpPr>
          <p:nvPr/>
        </p:nvSpPr>
        <p:spPr bwMode="auto">
          <a:xfrm>
            <a:off x="415925" y="3697287"/>
            <a:ext cx="209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t>Rate of Orbital Period Change</a:t>
            </a:r>
          </a:p>
        </p:txBody>
      </p:sp>
      <p:sp>
        <p:nvSpPr>
          <p:cNvPr id="3" name="Rectangle 2"/>
          <p:cNvSpPr/>
          <p:nvPr/>
        </p:nvSpPr>
        <p:spPr>
          <a:xfrm>
            <a:off x="2667000" y="5924490"/>
            <a:ext cx="6629400" cy="400110"/>
          </a:xfrm>
          <a:prstGeom prst="rect">
            <a:avLst/>
          </a:prstGeom>
        </p:spPr>
        <p:txBody>
          <a:bodyPr wrap="square">
            <a:spAutoFit/>
          </a:bodyPr>
          <a:lstStyle/>
          <a:p>
            <a:r>
              <a:rPr lang="en-US" dirty="0" smtClean="0"/>
              <a:t>Sputnik Orbital Period Variation </a:t>
            </a:r>
            <a:r>
              <a:rPr lang="en-US" dirty="0" err="1" smtClean="0"/>
              <a:t>vs</a:t>
            </a:r>
            <a:r>
              <a:rPr lang="en-US" dirty="0" smtClean="0"/>
              <a:t> Day of July 1958</a:t>
            </a:r>
            <a:endParaRPr lang="en-US" dirty="0"/>
          </a:p>
        </p:txBody>
      </p:sp>
      <p:sp>
        <p:nvSpPr>
          <p:cNvPr id="14" name="TextBox 9"/>
          <p:cNvSpPr txBox="1">
            <a:spLocks noChangeArrowheads="1"/>
          </p:cNvSpPr>
          <p:nvPr/>
        </p:nvSpPr>
        <p:spPr bwMode="auto">
          <a:xfrm>
            <a:off x="4814888" y="6469063"/>
            <a:ext cx="4779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400" dirty="0"/>
              <a:t>From </a:t>
            </a:r>
            <a:r>
              <a:rPr lang="en-US" sz="1400" dirty="0" err="1"/>
              <a:t>Prolss</a:t>
            </a:r>
            <a:r>
              <a:rPr lang="en-US" sz="1400" dirty="0"/>
              <a:t> (2011) after Data from </a:t>
            </a:r>
            <a:r>
              <a:rPr lang="en-US" sz="1400" dirty="0" err="1"/>
              <a:t>Jacchia</a:t>
            </a:r>
            <a:r>
              <a:rPr lang="en-US" sz="1400" dirty="0"/>
              <a:t> 1959</a:t>
            </a:r>
          </a:p>
        </p:txBody>
      </p:sp>
    </p:spTree>
    <p:extLst>
      <p:ext uri="{BB962C8B-B14F-4D97-AF65-F5344CB8AC3E}">
        <p14:creationId xmlns:p14="http://schemas.microsoft.com/office/powerpoint/2010/main" val="1668420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ss017e011632.jpg"/>
          <p:cNvPicPr>
            <a:picLocks noGrp="1" noChangeAspect="1"/>
          </p:cNvPicPr>
          <p:nvPr>
            <p:ph idx="1"/>
          </p:nvPr>
        </p:nvPicPr>
        <p:blipFill>
          <a:blip r:embed="rId2">
            <a:extLst>
              <a:ext uri="{28A0092B-C50C-407E-A947-70E740481C1C}">
                <a14:useLocalDpi xmlns:a14="http://schemas.microsoft.com/office/drawing/2010/main" val="0"/>
              </a:ext>
            </a:extLst>
          </a:blip>
          <a:srcRect t="8591" b="8591"/>
          <a:stretch>
            <a:fillRect/>
          </a:stretch>
        </p:blipFill>
        <p:spPr>
          <a:xfrm>
            <a:off x="-340953" y="3302000"/>
            <a:ext cx="12469964" cy="3556000"/>
          </a:xfrm>
        </p:spPr>
      </p:pic>
      <p:sp>
        <p:nvSpPr>
          <p:cNvPr id="5" name="TextBox 4"/>
          <p:cNvSpPr txBox="1"/>
          <p:nvPr/>
        </p:nvSpPr>
        <p:spPr>
          <a:xfrm>
            <a:off x="271636" y="5741696"/>
            <a:ext cx="2492483" cy="369332"/>
          </a:xfrm>
          <a:prstGeom prst="rect">
            <a:avLst/>
          </a:prstGeom>
          <a:noFill/>
        </p:spPr>
        <p:txBody>
          <a:bodyPr wrap="square" rtlCol="0">
            <a:spAutoFit/>
          </a:bodyPr>
          <a:lstStyle/>
          <a:p>
            <a:r>
              <a:rPr lang="en-US" dirty="0" smtClean="0">
                <a:solidFill>
                  <a:schemeClr val="bg1"/>
                </a:solidFill>
              </a:rPr>
              <a:t>Troposphere</a:t>
            </a:r>
            <a:endParaRPr lang="en-US" dirty="0">
              <a:solidFill>
                <a:schemeClr val="bg1"/>
              </a:solidFill>
            </a:endParaRPr>
          </a:p>
        </p:txBody>
      </p:sp>
      <p:sp>
        <p:nvSpPr>
          <p:cNvPr id="6" name="TextBox 5"/>
          <p:cNvSpPr txBox="1"/>
          <p:nvPr/>
        </p:nvSpPr>
        <p:spPr>
          <a:xfrm>
            <a:off x="271636" y="5282718"/>
            <a:ext cx="2492483" cy="369332"/>
          </a:xfrm>
          <a:prstGeom prst="rect">
            <a:avLst/>
          </a:prstGeom>
          <a:noFill/>
        </p:spPr>
        <p:txBody>
          <a:bodyPr wrap="square" rtlCol="0">
            <a:spAutoFit/>
          </a:bodyPr>
          <a:lstStyle/>
          <a:p>
            <a:r>
              <a:rPr lang="en-US" dirty="0" smtClean="0">
                <a:solidFill>
                  <a:schemeClr val="bg1"/>
                </a:solidFill>
              </a:rPr>
              <a:t>Stratosphere</a:t>
            </a:r>
            <a:endParaRPr lang="en-US" dirty="0">
              <a:solidFill>
                <a:schemeClr val="bg1"/>
              </a:solidFill>
            </a:endParaRPr>
          </a:p>
        </p:txBody>
      </p:sp>
      <p:sp>
        <p:nvSpPr>
          <p:cNvPr id="7" name="TextBox 6"/>
          <p:cNvSpPr txBox="1"/>
          <p:nvPr/>
        </p:nvSpPr>
        <p:spPr>
          <a:xfrm>
            <a:off x="271636" y="4285133"/>
            <a:ext cx="2492483" cy="369332"/>
          </a:xfrm>
          <a:prstGeom prst="rect">
            <a:avLst/>
          </a:prstGeom>
          <a:noFill/>
        </p:spPr>
        <p:txBody>
          <a:bodyPr wrap="square" rtlCol="0">
            <a:spAutoFit/>
          </a:bodyPr>
          <a:lstStyle/>
          <a:p>
            <a:r>
              <a:rPr lang="en-US" dirty="0" smtClean="0">
                <a:solidFill>
                  <a:schemeClr val="bg1"/>
                </a:solidFill>
              </a:rPr>
              <a:t>Mesosphere</a:t>
            </a:r>
            <a:endParaRPr lang="en-US" dirty="0">
              <a:solidFill>
                <a:schemeClr val="bg1"/>
              </a:solidFill>
            </a:endParaRPr>
          </a:p>
        </p:txBody>
      </p:sp>
      <p:sp>
        <p:nvSpPr>
          <p:cNvPr id="8" name="TextBox 7"/>
          <p:cNvSpPr txBox="1"/>
          <p:nvPr/>
        </p:nvSpPr>
        <p:spPr>
          <a:xfrm>
            <a:off x="3723048" y="6200674"/>
            <a:ext cx="2492483" cy="369332"/>
          </a:xfrm>
          <a:prstGeom prst="rect">
            <a:avLst/>
          </a:prstGeom>
          <a:noFill/>
        </p:spPr>
        <p:txBody>
          <a:bodyPr wrap="square" rtlCol="0">
            <a:spAutoFit/>
          </a:bodyPr>
          <a:lstStyle/>
          <a:p>
            <a:r>
              <a:rPr lang="en-US" dirty="0" smtClean="0">
                <a:solidFill>
                  <a:schemeClr val="bg1"/>
                </a:solidFill>
              </a:rPr>
              <a:t>You  are here</a:t>
            </a:r>
            <a:endParaRPr lang="en-US" dirty="0">
              <a:solidFill>
                <a:schemeClr val="bg1"/>
              </a:solidFill>
            </a:endParaRPr>
          </a:p>
        </p:txBody>
      </p:sp>
      <p:cxnSp>
        <p:nvCxnSpPr>
          <p:cNvPr id="12" name="Straight Arrow Connector 11"/>
          <p:cNvCxnSpPr/>
          <p:nvPr/>
        </p:nvCxnSpPr>
        <p:spPr>
          <a:xfrm flipV="1">
            <a:off x="5184590" y="6111028"/>
            <a:ext cx="0" cy="4237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71636" y="274638"/>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sp>
        <p:nvSpPr>
          <p:cNvPr id="3" name="Rectangle 2"/>
          <p:cNvSpPr/>
          <p:nvPr/>
        </p:nvSpPr>
        <p:spPr>
          <a:xfrm>
            <a:off x="0" y="0"/>
            <a:ext cx="9144000" cy="3302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1636" y="1752315"/>
            <a:ext cx="2492483" cy="369332"/>
          </a:xfrm>
          <a:prstGeom prst="rect">
            <a:avLst/>
          </a:prstGeom>
          <a:noFill/>
        </p:spPr>
        <p:txBody>
          <a:bodyPr wrap="square" rtlCol="0">
            <a:spAutoFit/>
          </a:bodyPr>
          <a:lstStyle/>
          <a:p>
            <a:r>
              <a:rPr lang="en-US" dirty="0" smtClean="0">
                <a:solidFill>
                  <a:schemeClr val="bg1"/>
                </a:solidFill>
              </a:rPr>
              <a:t>Thermosphere</a:t>
            </a:r>
            <a:endParaRPr lang="en-US" dirty="0">
              <a:solidFill>
                <a:schemeClr val="bg1"/>
              </a:solidFill>
            </a:endParaRPr>
          </a:p>
        </p:txBody>
      </p:sp>
      <p:grpSp>
        <p:nvGrpSpPr>
          <p:cNvPr id="34" name="Group 33"/>
          <p:cNvGrpSpPr/>
          <p:nvPr/>
        </p:nvGrpSpPr>
        <p:grpSpPr>
          <a:xfrm>
            <a:off x="2764119" y="-3713"/>
            <a:ext cx="2220251" cy="2272555"/>
            <a:chOff x="6977528" y="10484"/>
            <a:chExt cx="2220251" cy="2272555"/>
          </a:xfrm>
        </p:grpSpPr>
        <p:grpSp>
          <p:nvGrpSpPr>
            <p:cNvPr id="35" name="Group 34"/>
            <p:cNvGrpSpPr/>
            <p:nvPr/>
          </p:nvGrpSpPr>
          <p:grpSpPr>
            <a:xfrm>
              <a:off x="6977528" y="10484"/>
              <a:ext cx="2181411" cy="2260598"/>
              <a:chOff x="6828118" y="1878109"/>
              <a:chExt cx="2181411" cy="2260598"/>
            </a:xfrm>
          </p:grpSpPr>
          <p:sp>
            <p:nvSpPr>
              <p:cNvPr id="83" name="Rectangle 82"/>
              <p:cNvSpPr/>
              <p:nvPr/>
            </p:nvSpPr>
            <p:spPr>
              <a:xfrm>
                <a:off x="6828118" y="1878109"/>
                <a:ext cx="2181411" cy="2260598"/>
              </a:xfrm>
              <a:prstGeom prst="rect">
                <a:avLst/>
              </a:prstGeom>
              <a:solidFill>
                <a:srgbClr val="B7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7052235" y="25400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7264399" y="233381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7581150" y="26057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581150" y="282537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885950" y="297030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948700" y="25908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8190750" y="24981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8665877" y="21111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8420844" y="303754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730562" y="223072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8383494" y="269090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8591171" y="26953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8253500" y="206786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264399" y="2994217"/>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733550" y="27581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977529" y="204395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Oval 35"/>
            <p:cNvSpPr/>
            <p:nvPr/>
          </p:nvSpPr>
          <p:spPr>
            <a:xfrm>
              <a:off x="8304298"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736540" y="1147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123959" y="1177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8812292"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082126" y="159872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566209" y="1278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888940" y="1299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187760" y="12550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722654" y="13223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516462" y="15688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144880"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7428759"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581159"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718609" y="14313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041340" y="14523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8340160" y="14074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8609098" y="14373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8875054" y="14747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83519" y="17839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193740" y="16047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297280"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71009" y="15837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644960" y="1712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346140" y="17571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733559"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195683"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449680"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8023409" y="17361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895967" y="17391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885959"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602080"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348083"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201663" y="20021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8175809" y="18885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8038359"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754480"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7500483"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7354063" y="212466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7058233" y="212765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043292" y="19184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328209" y="2040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8498540" y="1909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8650940" y="2061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9048367" y="18915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8901947" y="20439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8767478" y="187962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8166848" y="214856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Oval 99"/>
          <p:cNvSpPr/>
          <p:nvPr/>
        </p:nvSpPr>
        <p:spPr>
          <a:xfrm>
            <a:off x="3340851" y="1875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4383738" y="5296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095813" y="885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5289178" y="1880799"/>
            <a:ext cx="3645647" cy="369332"/>
          </a:xfrm>
          <a:prstGeom prst="rect">
            <a:avLst/>
          </a:prstGeom>
          <a:noFill/>
        </p:spPr>
        <p:txBody>
          <a:bodyPr wrap="square" rtlCol="0">
            <a:spAutoFit/>
          </a:bodyPr>
          <a:lstStyle/>
          <a:p>
            <a:r>
              <a:rPr lang="en-US" dirty="0" smtClean="0">
                <a:solidFill>
                  <a:schemeClr val="bg1"/>
                </a:solidFill>
              </a:rPr>
              <a:t>Hotter Exponential Atmosphere</a:t>
            </a:r>
            <a:endParaRPr lang="en-US" dirty="0">
              <a:solidFill>
                <a:schemeClr val="bg1"/>
              </a:solidFill>
            </a:endParaRPr>
          </a:p>
        </p:txBody>
      </p:sp>
      <p:sp>
        <p:nvSpPr>
          <p:cNvPr id="104" name="Oval 103"/>
          <p:cNvSpPr/>
          <p:nvPr/>
        </p:nvSpPr>
        <p:spPr>
          <a:xfrm>
            <a:off x="4041588" y="4572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 name="Picture 8" descr="iss2007-12-18p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Oval 105"/>
          <p:cNvSpPr/>
          <p:nvPr/>
        </p:nvSpPr>
        <p:spPr>
          <a:xfrm>
            <a:off x="4727388" y="6096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2362200" y="4572000"/>
            <a:ext cx="4114800" cy="400110"/>
          </a:xfrm>
          <a:prstGeom prst="rect">
            <a:avLst/>
          </a:prstGeom>
          <a:noFill/>
        </p:spPr>
        <p:txBody>
          <a:bodyPr wrap="square" rtlCol="0">
            <a:spAutoFit/>
          </a:bodyPr>
          <a:lstStyle/>
          <a:p>
            <a:r>
              <a:rPr lang="en-US" dirty="0" smtClean="0">
                <a:solidFill>
                  <a:schemeClr val="bg1"/>
                </a:solidFill>
              </a:rPr>
              <a:t>Polar Mesospheric Clouds 80-85 km</a:t>
            </a:r>
          </a:p>
        </p:txBody>
      </p:sp>
    </p:spTree>
    <p:extLst>
      <p:ext uri="{BB962C8B-B14F-4D97-AF65-F5344CB8AC3E}">
        <p14:creationId xmlns:p14="http://schemas.microsoft.com/office/powerpoint/2010/main" val="994446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0"/>
            <a:ext cx="7848600" cy="1247775"/>
          </a:xfrm>
        </p:spPr>
        <p:txBody>
          <a:bodyPr/>
          <a:lstStyle/>
          <a:p>
            <a:pPr eaLnBrk="1" hangingPunct="1"/>
            <a:r>
              <a:rPr lang="en-US" sz="2800" dirty="0">
                <a:solidFill>
                  <a:schemeClr val="tx1"/>
                </a:solidFill>
              </a:rPr>
              <a:t> </a:t>
            </a:r>
            <a:r>
              <a:rPr lang="en-US" sz="2800" dirty="0" smtClean="0">
                <a:solidFill>
                  <a:schemeClr val="tx1"/>
                </a:solidFill>
              </a:rPr>
              <a:t>        </a:t>
            </a:r>
            <a:r>
              <a:rPr lang="en-US" sz="2800" dirty="0" smtClean="0">
                <a:solidFill>
                  <a:srgbClr val="0000FF"/>
                </a:solidFill>
                <a:latin typeface="Helvetica"/>
                <a:cs typeface="Helvetica"/>
              </a:rPr>
              <a:t>Energy Flow to the Thermosphere</a:t>
            </a:r>
          </a:p>
        </p:txBody>
      </p:sp>
      <p:sp>
        <p:nvSpPr>
          <p:cNvPr id="9219" name="Rectangle 3"/>
          <p:cNvSpPr>
            <a:spLocks noGrp="1" noChangeArrowheads="1"/>
          </p:cNvSpPr>
          <p:nvPr>
            <p:ph type="body" idx="1"/>
          </p:nvPr>
        </p:nvSpPr>
        <p:spPr>
          <a:xfrm>
            <a:off x="685800" y="1981200"/>
            <a:ext cx="7772400" cy="3810000"/>
          </a:xfrm>
        </p:spPr>
        <p:txBody>
          <a:bodyPr/>
          <a:lstStyle/>
          <a:p>
            <a:pPr eaLnBrk="1" hangingPunct="1"/>
            <a:endParaRPr lang="en-US" dirty="0" smtClean="0"/>
          </a:p>
        </p:txBody>
      </p:sp>
      <p:grpSp>
        <p:nvGrpSpPr>
          <p:cNvPr id="2" name="Group 4"/>
          <p:cNvGrpSpPr>
            <a:grpSpLocks/>
          </p:cNvGrpSpPr>
          <p:nvPr/>
        </p:nvGrpSpPr>
        <p:grpSpPr bwMode="auto">
          <a:xfrm>
            <a:off x="1219200" y="2209801"/>
            <a:ext cx="6629400" cy="2209800"/>
            <a:chOff x="576" y="1488"/>
            <a:chExt cx="4176" cy="1250"/>
          </a:xfrm>
        </p:grpSpPr>
        <p:sp>
          <p:nvSpPr>
            <p:cNvPr id="9226" name="Text Box 5"/>
            <p:cNvSpPr txBox="1">
              <a:spLocks noChangeArrowheads="1"/>
            </p:cNvSpPr>
            <p:nvPr/>
          </p:nvSpPr>
          <p:spPr bwMode="auto">
            <a:xfrm>
              <a:off x="576" y="1488"/>
              <a:ext cx="611" cy="344"/>
            </a:xfrm>
            <a:prstGeom prst="rect">
              <a:avLst/>
            </a:prstGeom>
            <a:solidFill>
              <a:srgbClr val="FFFFFF"/>
            </a:solidFill>
            <a:ln w="9525">
              <a:solidFill>
                <a:srgbClr val="000000"/>
              </a:solidFill>
              <a:miter lim="800000"/>
              <a:headEnd/>
              <a:tailEnd/>
            </a:ln>
          </p:spPr>
          <p:txBody>
            <a:bodyPr/>
            <a:lstStyle/>
            <a:p>
              <a:pPr eaLnBrk="1" hangingPunct="1"/>
              <a:r>
                <a:rPr lang="en-US" sz="1200" dirty="0"/>
                <a:t>   </a:t>
              </a:r>
            </a:p>
            <a:p>
              <a:pPr eaLnBrk="1" hangingPunct="1"/>
              <a:r>
                <a:rPr lang="en-US" sz="1600" dirty="0"/>
                <a:t>   Sun</a:t>
              </a:r>
            </a:p>
          </p:txBody>
        </p:sp>
        <p:sp>
          <p:nvSpPr>
            <p:cNvPr id="9227" name="Text Box 6"/>
            <p:cNvSpPr txBox="1">
              <a:spLocks noChangeArrowheads="1"/>
            </p:cNvSpPr>
            <p:nvPr/>
          </p:nvSpPr>
          <p:spPr bwMode="auto">
            <a:xfrm>
              <a:off x="617" y="2363"/>
              <a:ext cx="1018" cy="375"/>
            </a:xfrm>
            <a:prstGeom prst="rect">
              <a:avLst/>
            </a:prstGeom>
            <a:solidFill>
              <a:srgbClr val="FFFFFF"/>
            </a:solidFill>
            <a:ln w="9525">
              <a:solidFill>
                <a:srgbClr val="000000"/>
              </a:solidFill>
              <a:miter lim="800000"/>
              <a:headEnd/>
              <a:tailEnd/>
            </a:ln>
          </p:spPr>
          <p:txBody>
            <a:bodyPr/>
            <a:lstStyle/>
            <a:p>
              <a:pPr eaLnBrk="1" hangingPunct="1"/>
              <a:endParaRPr lang="en-US" sz="1200" dirty="0"/>
            </a:p>
            <a:p>
              <a:pPr eaLnBrk="1" hangingPunct="1"/>
              <a:r>
                <a:rPr lang="en-US" sz="1600" dirty="0"/>
                <a:t>     Solar Wind</a:t>
              </a:r>
            </a:p>
          </p:txBody>
        </p:sp>
        <p:sp>
          <p:nvSpPr>
            <p:cNvPr id="9228" name="Line 7"/>
            <p:cNvSpPr>
              <a:spLocks noChangeShapeType="1"/>
            </p:cNvSpPr>
            <p:nvPr/>
          </p:nvSpPr>
          <p:spPr bwMode="auto">
            <a:xfrm>
              <a:off x="1635" y="2519"/>
              <a:ext cx="510" cy="0"/>
            </a:xfrm>
            <a:prstGeom prst="line">
              <a:avLst/>
            </a:prstGeom>
            <a:noFill/>
            <a:ln w="9525">
              <a:solidFill>
                <a:srgbClr val="000000"/>
              </a:solidFill>
              <a:round/>
              <a:headEnd/>
              <a:tailEnd type="triangle" w="med" len="med"/>
            </a:ln>
          </p:spPr>
          <p:txBody>
            <a:bodyPr/>
            <a:lstStyle/>
            <a:p>
              <a:endParaRPr lang="en-US"/>
            </a:p>
          </p:txBody>
        </p:sp>
        <p:sp>
          <p:nvSpPr>
            <p:cNvPr id="9229" name="Text Box 8"/>
            <p:cNvSpPr txBox="1">
              <a:spLocks noChangeArrowheads="1"/>
            </p:cNvSpPr>
            <p:nvPr/>
          </p:nvSpPr>
          <p:spPr bwMode="auto">
            <a:xfrm>
              <a:off x="2145" y="2363"/>
              <a:ext cx="1018" cy="375"/>
            </a:xfrm>
            <a:prstGeom prst="rect">
              <a:avLst/>
            </a:prstGeom>
            <a:solidFill>
              <a:srgbClr val="FFFFFF"/>
            </a:solidFill>
            <a:ln w="9525">
              <a:solidFill>
                <a:srgbClr val="000000"/>
              </a:solidFill>
              <a:miter lim="800000"/>
              <a:headEnd/>
              <a:tailEnd/>
            </a:ln>
          </p:spPr>
          <p:txBody>
            <a:bodyPr/>
            <a:lstStyle/>
            <a:p>
              <a:pPr eaLnBrk="1" hangingPunct="1"/>
              <a:endParaRPr lang="en-US" sz="1200" dirty="0"/>
            </a:p>
            <a:p>
              <a:pPr eaLnBrk="1" hangingPunct="1"/>
              <a:r>
                <a:rPr lang="en-US" sz="1600" dirty="0"/>
                <a:t>Magnetosphere</a:t>
              </a:r>
            </a:p>
          </p:txBody>
        </p:sp>
        <p:sp>
          <p:nvSpPr>
            <p:cNvPr id="9230" name="Line 9"/>
            <p:cNvSpPr>
              <a:spLocks noChangeShapeType="1"/>
            </p:cNvSpPr>
            <p:nvPr/>
          </p:nvSpPr>
          <p:spPr bwMode="auto">
            <a:xfrm>
              <a:off x="3163" y="2519"/>
              <a:ext cx="611" cy="0"/>
            </a:xfrm>
            <a:prstGeom prst="line">
              <a:avLst/>
            </a:prstGeom>
            <a:noFill/>
            <a:ln w="9525">
              <a:solidFill>
                <a:srgbClr val="000000"/>
              </a:solidFill>
              <a:round/>
              <a:headEnd/>
              <a:tailEnd type="triangle" w="med" len="med"/>
            </a:ln>
          </p:spPr>
          <p:txBody>
            <a:bodyPr/>
            <a:lstStyle/>
            <a:p>
              <a:endParaRPr lang="en-US"/>
            </a:p>
          </p:txBody>
        </p:sp>
        <p:sp>
          <p:nvSpPr>
            <p:cNvPr id="9231" name="Text Box 10"/>
            <p:cNvSpPr txBox="1">
              <a:spLocks noChangeArrowheads="1"/>
            </p:cNvSpPr>
            <p:nvPr/>
          </p:nvSpPr>
          <p:spPr bwMode="auto">
            <a:xfrm>
              <a:off x="3774" y="2207"/>
              <a:ext cx="978" cy="481"/>
            </a:xfrm>
            <a:prstGeom prst="rect">
              <a:avLst/>
            </a:prstGeom>
            <a:solidFill>
              <a:srgbClr val="FFFFFF"/>
            </a:solidFill>
            <a:ln w="9525">
              <a:solidFill>
                <a:srgbClr val="000000"/>
              </a:solidFill>
              <a:miter lim="800000"/>
              <a:headEnd/>
              <a:tailEnd/>
            </a:ln>
          </p:spPr>
          <p:txBody>
            <a:bodyPr/>
            <a:lstStyle/>
            <a:p>
              <a:pPr eaLnBrk="1" hangingPunct="1"/>
              <a:endParaRPr lang="en-US" sz="1200" dirty="0"/>
            </a:p>
            <a:p>
              <a:pPr eaLnBrk="1" hangingPunct="1"/>
              <a:r>
                <a:rPr lang="en-US" sz="1600" dirty="0"/>
                <a:t>Ionosphere/</a:t>
              </a:r>
            </a:p>
            <a:p>
              <a:pPr eaLnBrk="1" hangingPunct="1"/>
              <a:r>
                <a:rPr lang="en-US" sz="1600" dirty="0"/>
                <a:t>Thermosphere</a:t>
              </a:r>
            </a:p>
          </p:txBody>
        </p:sp>
        <p:sp>
          <p:nvSpPr>
            <p:cNvPr id="9232" name="Line 11"/>
            <p:cNvSpPr>
              <a:spLocks noChangeShapeType="1"/>
            </p:cNvSpPr>
            <p:nvPr/>
          </p:nvSpPr>
          <p:spPr bwMode="auto">
            <a:xfrm>
              <a:off x="1187" y="1644"/>
              <a:ext cx="2852" cy="0"/>
            </a:xfrm>
            <a:prstGeom prst="line">
              <a:avLst/>
            </a:prstGeom>
            <a:noFill/>
            <a:ln w="9525">
              <a:solidFill>
                <a:srgbClr val="000000"/>
              </a:solidFill>
              <a:round/>
              <a:headEnd/>
              <a:tailEnd/>
            </a:ln>
          </p:spPr>
          <p:txBody>
            <a:bodyPr/>
            <a:lstStyle/>
            <a:p>
              <a:endParaRPr lang="en-US"/>
            </a:p>
          </p:txBody>
        </p:sp>
        <p:sp>
          <p:nvSpPr>
            <p:cNvPr id="9233" name="Text Box 14"/>
            <p:cNvSpPr txBox="1">
              <a:spLocks noChangeArrowheads="1"/>
            </p:cNvSpPr>
            <p:nvPr/>
          </p:nvSpPr>
          <p:spPr bwMode="auto">
            <a:xfrm>
              <a:off x="1392" y="1826"/>
              <a:ext cx="1177" cy="312"/>
            </a:xfrm>
            <a:prstGeom prst="rect">
              <a:avLst/>
            </a:prstGeom>
            <a:solidFill>
              <a:srgbClr val="FFFFFF">
                <a:alpha val="0"/>
              </a:srgbClr>
            </a:solidFill>
            <a:ln w="9525">
              <a:noFill/>
              <a:miter lim="800000"/>
              <a:headEnd/>
              <a:tailEnd/>
            </a:ln>
          </p:spPr>
          <p:txBody>
            <a:bodyPr/>
            <a:lstStyle/>
            <a:p>
              <a:pPr eaLnBrk="1" hangingPunct="1"/>
              <a:r>
                <a:rPr lang="en-US" sz="1400" dirty="0"/>
                <a:t>Particles and </a:t>
              </a:r>
            </a:p>
            <a:p>
              <a:pPr eaLnBrk="1" hangingPunct="1"/>
              <a:r>
                <a:rPr lang="en-US" sz="1400" dirty="0"/>
                <a:t>Electromagnetic Fields </a:t>
              </a:r>
              <a:r>
                <a:rPr lang="en-US" sz="1400" dirty="0">
                  <a:solidFill>
                    <a:srgbClr val="0070C0"/>
                  </a:solidFill>
                </a:rPr>
                <a:t>Index = </a:t>
              </a:r>
              <a:r>
                <a:rPr lang="en-US" sz="1400" dirty="0" err="1">
                  <a:solidFill>
                    <a:srgbClr val="0070C0"/>
                  </a:solidFill>
                </a:rPr>
                <a:t>Ap</a:t>
              </a:r>
              <a:endParaRPr lang="en-US" sz="1400" dirty="0">
                <a:solidFill>
                  <a:srgbClr val="0070C0"/>
                </a:solidFill>
              </a:endParaRPr>
            </a:p>
          </p:txBody>
        </p:sp>
        <p:sp>
          <p:nvSpPr>
            <p:cNvPr id="9234" name="Text Box 15"/>
            <p:cNvSpPr txBox="1">
              <a:spLocks noChangeArrowheads="1"/>
            </p:cNvSpPr>
            <p:nvPr/>
          </p:nvSpPr>
          <p:spPr bwMode="auto">
            <a:xfrm>
              <a:off x="2640" y="1634"/>
              <a:ext cx="1202" cy="469"/>
            </a:xfrm>
            <a:prstGeom prst="rect">
              <a:avLst/>
            </a:prstGeom>
            <a:solidFill>
              <a:srgbClr val="FFFFFF">
                <a:alpha val="0"/>
              </a:srgbClr>
            </a:solidFill>
            <a:ln w="9525">
              <a:noFill/>
              <a:miter lim="800000"/>
              <a:headEnd/>
              <a:tailEnd/>
            </a:ln>
          </p:spPr>
          <p:txBody>
            <a:bodyPr/>
            <a:lstStyle/>
            <a:p>
              <a:pPr eaLnBrk="1" hangingPunct="1"/>
              <a:r>
                <a:rPr lang="en-US" sz="1400" dirty="0"/>
                <a:t>Shortwave Photons (Radiation)    </a:t>
              </a:r>
            </a:p>
            <a:p>
              <a:pPr eaLnBrk="1" hangingPunct="1"/>
              <a:r>
                <a:rPr lang="en-US" sz="1400" dirty="0">
                  <a:solidFill>
                    <a:srgbClr val="0070C0"/>
                  </a:solidFill>
                </a:rPr>
                <a:t>Index = F10.7</a:t>
              </a:r>
            </a:p>
          </p:txBody>
        </p:sp>
      </p:grpSp>
      <p:sp>
        <p:nvSpPr>
          <p:cNvPr id="9221" name="Text Box 14"/>
          <p:cNvSpPr txBox="1">
            <a:spLocks noChangeArrowheads="1"/>
          </p:cNvSpPr>
          <p:nvPr/>
        </p:nvSpPr>
        <p:spPr bwMode="auto">
          <a:xfrm>
            <a:off x="5446713" y="4495800"/>
            <a:ext cx="1868487" cy="495300"/>
          </a:xfrm>
          <a:prstGeom prst="rect">
            <a:avLst/>
          </a:prstGeom>
          <a:solidFill>
            <a:srgbClr val="FFFFFF">
              <a:alpha val="0"/>
            </a:srgbClr>
          </a:solidFill>
          <a:ln w="9525">
            <a:noFill/>
            <a:miter lim="800000"/>
            <a:headEnd/>
            <a:tailEnd/>
          </a:ln>
        </p:spPr>
        <p:txBody>
          <a:bodyPr/>
          <a:lstStyle/>
          <a:p>
            <a:pPr eaLnBrk="1" hangingPunct="1"/>
            <a:r>
              <a:rPr lang="en-US" sz="1400" dirty="0"/>
              <a:t>Tides and Waves</a:t>
            </a:r>
          </a:p>
        </p:txBody>
      </p:sp>
      <p:sp>
        <p:nvSpPr>
          <p:cNvPr id="9222" name="Text Box 5"/>
          <p:cNvSpPr txBox="1">
            <a:spLocks noChangeArrowheads="1"/>
          </p:cNvSpPr>
          <p:nvPr/>
        </p:nvSpPr>
        <p:spPr bwMode="auto">
          <a:xfrm>
            <a:off x="6248400" y="4876800"/>
            <a:ext cx="1371600" cy="546100"/>
          </a:xfrm>
          <a:prstGeom prst="rect">
            <a:avLst/>
          </a:prstGeom>
          <a:solidFill>
            <a:srgbClr val="FFFFFF"/>
          </a:solidFill>
          <a:ln w="9525">
            <a:solidFill>
              <a:srgbClr val="000000"/>
            </a:solidFill>
            <a:miter lim="800000"/>
            <a:headEnd/>
            <a:tailEnd/>
          </a:ln>
        </p:spPr>
        <p:txBody>
          <a:bodyPr/>
          <a:lstStyle/>
          <a:p>
            <a:pPr eaLnBrk="1" hangingPunct="1"/>
            <a:r>
              <a:rPr lang="en-US" sz="1200" dirty="0"/>
              <a:t> </a:t>
            </a:r>
            <a:r>
              <a:rPr lang="en-US" sz="1600" dirty="0"/>
              <a:t>Atmosphere Below</a:t>
            </a:r>
          </a:p>
        </p:txBody>
      </p:sp>
      <p:cxnSp>
        <p:nvCxnSpPr>
          <p:cNvPr id="9223" name="Straight Arrow Connector 20"/>
          <p:cNvCxnSpPr>
            <a:cxnSpLocks noChangeShapeType="1"/>
          </p:cNvCxnSpPr>
          <p:nvPr/>
        </p:nvCxnSpPr>
        <p:spPr bwMode="auto">
          <a:xfrm rot="5400000" flipH="1" flipV="1">
            <a:off x="6972301" y="4610100"/>
            <a:ext cx="533400" cy="3175"/>
          </a:xfrm>
          <a:prstGeom prst="straightConnector1">
            <a:avLst/>
          </a:prstGeom>
          <a:noFill/>
          <a:ln w="9525" algn="ctr">
            <a:solidFill>
              <a:schemeClr val="tx1"/>
            </a:solidFill>
            <a:round/>
            <a:headEnd/>
            <a:tailEnd type="arrow" w="med" len="med"/>
          </a:ln>
        </p:spPr>
      </p:cxnSp>
      <p:cxnSp>
        <p:nvCxnSpPr>
          <p:cNvPr id="9224" name="Straight Arrow Connector 22"/>
          <p:cNvCxnSpPr>
            <a:cxnSpLocks noChangeShapeType="1"/>
          </p:cNvCxnSpPr>
          <p:nvPr/>
        </p:nvCxnSpPr>
        <p:spPr bwMode="auto">
          <a:xfrm rot="5400000">
            <a:off x="1028701" y="3390900"/>
            <a:ext cx="838200" cy="3175"/>
          </a:xfrm>
          <a:prstGeom prst="straightConnector1">
            <a:avLst/>
          </a:prstGeom>
          <a:noFill/>
          <a:ln w="9525" algn="ctr">
            <a:solidFill>
              <a:schemeClr val="tx1"/>
            </a:solidFill>
            <a:round/>
            <a:headEnd/>
            <a:tailEnd type="arrow" w="med" len="med"/>
          </a:ln>
        </p:spPr>
      </p:cxnSp>
      <p:cxnSp>
        <p:nvCxnSpPr>
          <p:cNvPr id="9225" name="Straight Arrow Connector 24"/>
          <p:cNvCxnSpPr>
            <a:cxnSpLocks noChangeShapeType="1"/>
            <a:stCxn id="9232" idx="1"/>
          </p:cNvCxnSpPr>
          <p:nvPr/>
        </p:nvCxnSpPr>
        <p:spPr bwMode="auto">
          <a:xfrm rot="16200000" flipH="1" flipV="1">
            <a:off x="6163249" y="3027936"/>
            <a:ext cx="1095816" cy="11112"/>
          </a:xfrm>
          <a:prstGeom prst="straightConnector1">
            <a:avLst/>
          </a:prstGeom>
          <a:noFill/>
          <a:ln w="9525" algn="ctr">
            <a:solidFill>
              <a:schemeClr val="tx1"/>
            </a:solidFill>
            <a:round/>
            <a:headEnd/>
            <a:tailEnd type="arrow" w="med" len="med"/>
          </a:ln>
        </p:spPr>
      </p:cxnSp>
      <p:sp>
        <p:nvSpPr>
          <p:cNvPr id="19"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2"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 name="TextBox 2"/>
          <p:cNvSpPr txBox="1"/>
          <p:nvPr/>
        </p:nvSpPr>
        <p:spPr>
          <a:xfrm>
            <a:off x="1676400" y="6553200"/>
            <a:ext cx="7162800" cy="400110"/>
          </a:xfrm>
          <a:prstGeom prst="rect">
            <a:avLst/>
          </a:prstGeom>
          <a:noFill/>
        </p:spPr>
        <p:txBody>
          <a:bodyPr wrap="square" rtlCol="0">
            <a:spAutoFit/>
          </a:bodyPr>
          <a:lstStyle/>
          <a:p>
            <a:r>
              <a:rPr lang="en-US" dirty="0" smtClean="0"/>
              <a:t>Knipp 2011 Understanding Space Weather and the Physics Behind It</a:t>
            </a:r>
            <a:endParaRPr lang="en-US" dirty="0"/>
          </a:p>
        </p:txBody>
      </p:sp>
    </p:spTree>
    <p:extLst>
      <p:ext uri="{BB962C8B-B14F-4D97-AF65-F5344CB8AC3E}">
        <p14:creationId xmlns:p14="http://schemas.microsoft.com/office/powerpoint/2010/main" val="14268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rot="2865049">
            <a:off x="5097463" y="3432175"/>
            <a:ext cx="1906588" cy="2909887"/>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rot="18844394">
            <a:off x="5076825" y="3317875"/>
            <a:ext cx="1906588" cy="2909888"/>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31" name="Title 1"/>
          <p:cNvSpPr>
            <a:spLocks noGrp="1"/>
          </p:cNvSpPr>
          <p:nvPr>
            <p:ph type="title"/>
          </p:nvPr>
        </p:nvSpPr>
        <p:spPr>
          <a:xfrm>
            <a:off x="914400" y="0"/>
            <a:ext cx="7543800" cy="1247775"/>
          </a:xfrm>
        </p:spPr>
        <p:txBody>
          <a:bodyPr/>
          <a:lstStyle/>
          <a:p>
            <a:r>
              <a:rPr lang="en-US" sz="3200" dirty="0">
                <a:solidFill>
                  <a:srgbClr val="0000FF"/>
                </a:solidFill>
                <a:latin typeface="Helvetica" charset="0"/>
              </a:rPr>
              <a:t>Solar /Solar Wind Energy Deposition</a:t>
            </a:r>
          </a:p>
        </p:txBody>
      </p:sp>
      <p:sp>
        <p:nvSpPr>
          <p:cNvPr id="38" name="Oval 37"/>
          <p:cNvSpPr/>
          <p:nvPr/>
        </p:nvSpPr>
        <p:spPr>
          <a:xfrm rot="5400000">
            <a:off x="5038725" y="3373438"/>
            <a:ext cx="1906587" cy="2909888"/>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5100638" y="3398838"/>
            <a:ext cx="1906587" cy="2806700"/>
          </a:xfrm>
          <a:prstGeom prst="ellipse">
            <a:avLst/>
          </a:prstGeom>
          <a:solidFill>
            <a:schemeClr val="tx2">
              <a:lumMod val="60000"/>
              <a:lumOff val="4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2534" name="Group 9"/>
          <p:cNvGrpSpPr>
            <a:grpSpLocks/>
          </p:cNvGrpSpPr>
          <p:nvPr/>
        </p:nvGrpSpPr>
        <p:grpSpPr bwMode="auto">
          <a:xfrm>
            <a:off x="4729163" y="3640138"/>
            <a:ext cx="2551112" cy="2359025"/>
            <a:chOff x="4093607" y="3163922"/>
            <a:chExt cx="2551419" cy="2358767"/>
          </a:xfrm>
        </p:grpSpPr>
        <p:sp>
          <p:nvSpPr>
            <p:cNvPr id="6" name="Oval 5"/>
            <p:cNvSpPr/>
            <p:nvPr/>
          </p:nvSpPr>
          <p:spPr>
            <a:xfrm>
              <a:off x="4093607" y="3163922"/>
              <a:ext cx="2551419" cy="235876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Oval 2"/>
            <p:cNvSpPr/>
            <p:nvPr/>
          </p:nvSpPr>
          <p:spPr>
            <a:xfrm>
              <a:off x="4172992" y="3254399"/>
              <a:ext cx="2381537" cy="2142891"/>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Moon 4"/>
            <p:cNvSpPr/>
            <p:nvPr/>
          </p:nvSpPr>
          <p:spPr>
            <a:xfrm>
              <a:off x="4195219" y="3254399"/>
              <a:ext cx="1043113" cy="2142891"/>
            </a:xfrm>
            <a:prstGeom prst="moon">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Donut 8"/>
            <p:cNvSpPr/>
            <p:nvPr/>
          </p:nvSpPr>
          <p:spPr>
            <a:xfrm rot="452959">
              <a:off x="4852523" y="3241700"/>
              <a:ext cx="1219347" cy="588899"/>
            </a:xfrm>
            <a:prstGeom prst="donut">
              <a:avLst/>
            </a:prstGeom>
            <a:solidFill>
              <a:srgbClr val="FFFF00">
                <a:alpha val="5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sp>
        <p:nvSpPr>
          <p:cNvPr id="11" name="Sun 10"/>
          <p:cNvSpPr/>
          <p:nvPr/>
        </p:nvSpPr>
        <p:spPr>
          <a:xfrm>
            <a:off x="612774" y="2133600"/>
            <a:ext cx="606425" cy="565150"/>
          </a:xfrm>
          <a:prstGeom prst="sun">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6600"/>
              </a:solidFill>
            </a:endParaRPr>
          </a:p>
        </p:txBody>
      </p:sp>
      <p:cxnSp>
        <p:nvCxnSpPr>
          <p:cNvPr id="13" name="Straight Connector 12"/>
          <p:cNvCxnSpPr/>
          <p:nvPr/>
        </p:nvCxnSpPr>
        <p:spPr>
          <a:xfrm>
            <a:off x="1212850" y="2994025"/>
            <a:ext cx="2925763" cy="1355725"/>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sp>
        <p:nvSpPr>
          <p:cNvPr id="22537" name="TextBox 13"/>
          <p:cNvSpPr txBox="1">
            <a:spLocks noChangeArrowheads="1"/>
          </p:cNvSpPr>
          <p:nvPr/>
        </p:nvSpPr>
        <p:spPr bwMode="auto">
          <a:xfrm>
            <a:off x="457200" y="2819400"/>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400" dirty="0">
                <a:solidFill>
                  <a:srgbClr val="0000FF"/>
                </a:solidFill>
              </a:rPr>
              <a:t>Photons</a:t>
            </a:r>
          </a:p>
        </p:txBody>
      </p:sp>
      <p:sp>
        <p:nvSpPr>
          <p:cNvPr id="22538" name="TextBox 16"/>
          <p:cNvSpPr txBox="1">
            <a:spLocks noChangeArrowheads="1"/>
          </p:cNvSpPr>
          <p:nvPr/>
        </p:nvSpPr>
        <p:spPr bwMode="auto">
          <a:xfrm>
            <a:off x="2398713" y="3719513"/>
            <a:ext cx="1303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600" dirty="0">
                <a:solidFill>
                  <a:srgbClr val="0000FF"/>
                </a:solidFill>
              </a:rPr>
              <a:t>EUV </a:t>
            </a:r>
          </a:p>
          <a:p>
            <a:r>
              <a:rPr lang="en-US" sz="1600" dirty="0">
                <a:solidFill>
                  <a:srgbClr val="0000FF"/>
                </a:solidFill>
              </a:rPr>
              <a:t>and UV</a:t>
            </a:r>
          </a:p>
          <a:p>
            <a:r>
              <a:rPr lang="en-US" sz="1600" dirty="0">
                <a:solidFill>
                  <a:srgbClr val="0000FF"/>
                </a:solidFill>
              </a:rPr>
              <a:t>Radiation</a:t>
            </a:r>
          </a:p>
        </p:txBody>
      </p:sp>
      <p:cxnSp>
        <p:nvCxnSpPr>
          <p:cNvPr id="19" name="Straight Connector 18"/>
          <p:cNvCxnSpPr/>
          <p:nvPr/>
        </p:nvCxnSpPr>
        <p:spPr>
          <a:xfrm>
            <a:off x="1474788" y="2527300"/>
            <a:ext cx="2074862" cy="896938"/>
          </a:xfrm>
          <a:prstGeom prst="line">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22540" name="TextBox 19"/>
          <p:cNvSpPr txBox="1">
            <a:spLocks noChangeArrowheads="1"/>
          </p:cNvSpPr>
          <p:nvPr/>
        </p:nvSpPr>
        <p:spPr bwMode="auto">
          <a:xfrm>
            <a:off x="1312863" y="2220913"/>
            <a:ext cx="1055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400"/>
              <a:t>Solar wind</a:t>
            </a:r>
          </a:p>
        </p:txBody>
      </p:sp>
      <p:cxnSp>
        <p:nvCxnSpPr>
          <p:cNvPr id="24" name="Straight Connector 23"/>
          <p:cNvCxnSpPr/>
          <p:nvPr/>
        </p:nvCxnSpPr>
        <p:spPr>
          <a:xfrm flipV="1">
            <a:off x="3549650" y="2220913"/>
            <a:ext cx="0" cy="111283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549650" y="2211388"/>
            <a:ext cx="2663825"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213475" y="2211388"/>
            <a:ext cx="0" cy="487362"/>
          </a:xfrm>
          <a:prstGeom prst="line">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33" name="Moon 32"/>
          <p:cNvSpPr/>
          <p:nvPr/>
        </p:nvSpPr>
        <p:spPr>
          <a:xfrm rot="16630868">
            <a:off x="5786437" y="5346701"/>
            <a:ext cx="80963" cy="950912"/>
          </a:xfrm>
          <a:prstGeom prst="moon">
            <a:avLst/>
          </a:prstGeom>
          <a:solidFill>
            <a:srgbClr val="FFFF00">
              <a:alpha val="45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45" name="TextBox 33"/>
          <p:cNvSpPr txBox="1">
            <a:spLocks noChangeArrowheads="1"/>
          </p:cNvSpPr>
          <p:nvPr/>
        </p:nvSpPr>
        <p:spPr bwMode="auto">
          <a:xfrm>
            <a:off x="6303963" y="2043113"/>
            <a:ext cx="2382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smtClean="0"/>
              <a:t>High-latitude, auroral</a:t>
            </a:r>
            <a:endParaRPr lang="en-US" sz="1800" dirty="0"/>
          </a:p>
          <a:p>
            <a:r>
              <a:rPr lang="en-US" sz="1800" dirty="0"/>
              <a:t>~20%, </a:t>
            </a:r>
          </a:p>
        </p:txBody>
      </p:sp>
      <p:sp>
        <p:nvSpPr>
          <p:cNvPr id="22546" name="TextBox 34"/>
          <p:cNvSpPr txBox="1">
            <a:spLocks noChangeArrowheads="1"/>
          </p:cNvSpPr>
          <p:nvPr/>
        </p:nvSpPr>
        <p:spPr bwMode="auto">
          <a:xfrm>
            <a:off x="3702050" y="2165350"/>
            <a:ext cx="22621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600" dirty="0"/>
              <a:t>Magnetospheric </a:t>
            </a:r>
            <a:r>
              <a:rPr lang="en-US" sz="1600" dirty="0" smtClean="0"/>
              <a:t>Effects</a:t>
            </a:r>
            <a:endParaRPr lang="en-US" sz="1600" dirty="0"/>
          </a:p>
        </p:txBody>
      </p:sp>
      <p:sp>
        <p:nvSpPr>
          <p:cNvPr id="22547" name="TextBox 21"/>
          <p:cNvSpPr txBox="1">
            <a:spLocks noChangeArrowheads="1"/>
          </p:cNvSpPr>
          <p:nvPr/>
        </p:nvSpPr>
        <p:spPr bwMode="auto">
          <a:xfrm>
            <a:off x="3465513" y="4349750"/>
            <a:ext cx="15192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solidFill>
                  <a:srgbClr val="0000FF"/>
                </a:solidFill>
              </a:rPr>
              <a:t>Dayside</a:t>
            </a:r>
          </a:p>
          <a:p>
            <a:r>
              <a:rPr lang="en-US" sz="1800" dirty="0">
                <a:solidFill>
                  <a:srgbClr val="0000FF"/>
                </a:solidFill>
              </a:rPr>
              <a:t>Energy</a:t>
            </a:r>
          </a:p>
          <a:p>
            <a:r>
              <a:rPr lang="en-US" sz="1800" dirty="0">
                <a:solidFill>
                  <a:srgbClr val="0000FF"/>
                </a:solidFill>
              </a:rPr>
              <a:t>Deposition</a:t>
            </a:r>
          </a:p>
          <a:p>
            <a:r>
              <a:rPr lang="en-US" sz="1800" dirty="0">
                <a:solidFill>
                  <a:srgbClr val="0000FF"/>
                </a:solidFill>
              </a:rPr>
              <a:t>~80%</a:t>
            </a:r>
          </a:p>
        </p:txBody>
      </p:sp>
      <p:cxnSp>
        <p:nvCxnSpPr>
          <p:cNvPr id="8" name="Straight Connector 7"/>
          <p:cNvCxnSpPr/>
          <p:nvPr/>
        </p:nvCxnSpPr>
        <p:spPr>
          <a:xfrm>
            <a:off x="6213475" y="2840038"/>
            <a:ext cx="0" cy="735012"/>
          </a:xfrm>
          <a:prstGeom prst="line">
            <a:avLst/>
          </a:prstGeom>
          <a:ln w="15875">
            <a:prstDash val="dash"/>
          </a:ln>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rot="16200000" flipV="1">
            <a:off x="5674519" y="6187282"/>
            <a:ext cx="517525" cy="249237"/>
          </a:xfrm>
          <a:prstGeom prst="bentConnector3">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6057900" y="6099175"/>
            <a:ext cx="155575" cy="471488"/>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sp>
        <p:nvSpPr>
          <p:cNvPr id="22551" name="TextBox 35"/>
          <p:cNvSpPr txBox="1">
            <a:spLocks noChangeArrowheads="1"/>
          </p:cNvSpPr>
          <p:nvPr/>
        </p:nvSpPr>
        <p:spPr bwMode="auto">
          <a:xfrm>
            <a:off x="2335213" y="2330450"/>
            <a:ext cx="130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600"/>
              <a:t>Matter </a:t>
            </a:r>
          </a:p>
          <a:p>
            <a:r>
              <a:rPr lang="en-US" sz="1600"/>
              <a:t>and Fields</a:t>
            </a:r>
          </a:p>
        </p:txBody>
      </p:sp>
      <p:sp>
        <p:nvSpPr>
          <p:cNvPr id="31" name="Oval 30"/>
          <p:cNvSpPr/>
          <p:nvPr/>
        </p:nvSpPr>
        <p:spPr>
          <a:xfrm>
            <a:off x="4572000" y="3402013"/>
            <a:ext cx="2874963" cy="2806700"/>
          </a:xfrm>
          <a:prstGeom prst="ellipse">
            <a:avLst/>
          </a:prstGeom>
          <a:solidFill>
            <a:schemeClr val="tx2">
              <a:lumMod val="20000"/>
              <a:lumOff val="80000"/>
              <a:alpha val="34000"/>
            </a:schemeClr>
          </a:solidFill>
          <a:ln>
            <a:solidFill>
              <a:schemeClr val="accent1">
                <a:shade val="95000"/>
                <a:satMod val="105000"/>
                <a:alpha val="3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6400800" y="2667000"/>
            <a:ext cx="22828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800" dirty="0"/>
              <a:t>but highly variable and may reach 50%</a:t>
            </a:r>
          </a:p>
          <a:p>
            <a:endParaRPr lang="en-US" sz="1800" dirty="0"/>
          </a:p>
        </p:txBody>
      </p:sp>
      <p:sp>
        <p:nvSpPr>
          <p:cNvPr id="22554" name="TextBox 40"/>
          <p:cNvSpPr txBox="1">
            <a:spLocks noChangeArrowheads="1"/>
          </p:cNvSpPr>
          <p:nvPr/>
        </p:nvSpPr>
        <p:spPr bwMode="auto">
          <a:xfrm>
            <a:off x="1681163" y="6470650"/>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r>
              <a:rPr lang="en-US" sz="1200"/>
              <a:t>After Prolss, 2011</a:t>
            </a:r>
          </a:p>
        </p:txBody>
      </p:sp>
      <p:sp>
        <p:nvSpPr>
          <p:cNvPr id="3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31517204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38" grpId="0" animBg="1"/>
      <p:bldP spid="37" grpId="0" animBg="1"/>
      <p:bldP spid="31"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0" y="6335713"/>
            <a:ext cx="9155113" cy="85725"/>
          </a:xfrm>
          <a:prstGeom prst="rect">
            <a:avLst/>
          </a:prstGeom>
          <a:gradFill rotWithShape="0">
            <a:gsLst>
              <a:gs pos="0">
                <a:srgbClr val="6D3E00"/>
              </a:gs>
              <a:gs pos="50000">
                <a:srgbClr val="ED8802"/>
              </a:gs>
              <a:gs pos="100000">
                <a:srgbClr val="6D3E00"/>
              </a:gs>
            </a:gsLst>
            <a:lin ang="0" scaled="1"/>
          </a:gradFill>
          <a:ln>
            <a:noFill/>
          </a:ln>
          <a:effectLst>
            <a:outerShdw blurRad="25400" dist="12700"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lstStyle/>
          <a:p>
            <a:endParaRPr lang="en-US"/>
          </a:p>
        </p:txBody>
      </p:sp>
      <p:sp>
        <p:nvSpPr>
          <p:cNvPr id="44034" name="Rectangle 2"/>
          <p:cNvSpPr>
            <a:spLocks/>
          </p:cNvSpPr>
          <p:nvPr/>
        </p:nvSpPr>
        <p:spPr bwMode="auto">
          <a:xfrm>
            <a:off x="0" y="1090613"/>
            <a:ext cx="9155113" cy="153987"/>
          </a:xfrm>
          <a:prstGeom prst="rect">
            <a:avLst/>
          </a:prstGeom>
          <a:gradFill rotWithShape="0">
            <a:gsLst>
              <a:gs pos="0">
                <a:srgbClr val="6D3E00"/>
              </a:gs>
              <a:gs pos="50000">
                <a:srgbClr val="ED8802"/>
              </a:gs>
              <a:gs pos="100000">
                <a:srgbClr val="6D3E00"/>
              </a:gs>
            </a:gsLst>
            <a:lin ang="0" scaled="1"/>
          </a:gradFill>
          <a:ln>
            <a:noFill/>
          </a:ln>
          <a:effectLst>
            <a:outerShdw blurRad="25400" dist="25398"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lstStyle/>
          <a:p>
            <a:endParaRPr lang="en-US"/>
          </a:p>
        </p:txBody>
      </p:sp>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219200"/>
            <a:ext cx="82073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4038" name="Rectangle 6"/>
          <p:cNvSpPr>
            <a:spLocks/>
          </p:cNvSpPr>
          <p:nvPr/>
        </p:nvSpPr>
        <p:spPr bwMode="auto">
          <a:xfrm>
            <a:off x="2209800" y="152400"/>
            <a:ext cx="448951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pPr algn="ctr"/>
            <a:r>
              <a:rPr lang="en-US" sz="2400" b="1" dirty="0" smtClean="0">
                <a:solidFill>
                  <a:srgbClr val="0000FF"/>
                </a:solidFill>
                <a:latin typeface="Helvetica" charset="0"/>
                <a:ea typeface="ＭＳ Ｐゴシック" charset="0"/>
                <a:cs typeface="Helvetica" charset="0"/>
                <a:sym typeface="Helvetica" charset="0"/>
              </a:rPr>
              <a:t>CMEs </a:t>
            </a:r>
            <a:r>
              <a:rPr lang="en-US" sz="2400" b="1" dirty="0">
                <a:solidFill>
                  <a:srgbClr val="0000FF"/>
                </a:solidFill>
                <a:latin typeface="Helvetica" charset="0"/>
                <a:ea typeface="ＭＳ Ｐゴシック" charset="0"/>
                <a:cs typeface="Helvetica" charset="0"/>
                <a:sym typeface="Helvetica" charset="0"/>
              </a:rPr>
              <a:t>and </a:t>
            </a:r>
            <a:r>
              <a:rPr lang="en-US" sz="2400" b="1" dirty="0" smtClean="0">
                <a:solidFill>
                  <a:srgbClr val="0000FF"/>
                </a:solidFill>
                <a:latin typeface="Helvetica" charset="0"/>
                <a:ea typeface="ＭＳ Ｐゴシック" charset="0"/>
                <a:cs typeface="Helvetica" charset="0"/>
                <a:sym typeface="Helvetica" charset="0"/>
              </a:rPr>
              <a:t>HSS Indirectly Heat </a:t>
            </a:r>
          </a:p>
          <a:p>
            <a:pPr algn="ctr"/>
            <a:r>
              <a:rPr lang="en-US" sz="2400" b="1" dirty="0" smtClean="0">
                <a:solidFill>
                  <a:srgbClr val="0000FF"/>
                </a:solidFill>
                <a:latin typeface="Helvetica" charset="0"/>
                <a:ea typeface="ＭＳ Ｐゴシック" charset="0"/>
                <a:cs typeface="Helvetica" charset="0"/>
                <a:sym typeface="Helvetica" charset="0"/>
              </a:rPr>
              <a:t>the Thermosphere</a:t>
            </a:r>
            <a:endParaRPr lang="en-US" sz="2400" b="1" dirty="0">
              <a:solidFill>
                <a:srgbClr val="0000FF"/>
              </a:solidFill>
              <a:latin typeface="Helvetica" charset="0"/>
              <a:ea typeface="ＭＳ Ｐゴシック" charset="0"/>
              <a:cs typeface="Helvetica" charset="0"/>
              <a:sym typeface="Helvetica" charset="0"/>
            </a:endParaRPr>
          </a:p>
        </p:txBody>
      </p:sp>
      <p:sp>
        <p:nvSpPr>
          <p:cNvPr id="44039" name="Rectangle 7"/>
          <p:cNvSpPr>
            <a:spLocks/>
          </p:cNvSpPr>
          <p:nvPr/>
        </p:nvSpPr>
        <p:spPr bwMode="auto">
          <a:xfrm>
            <a:off x="152400" y="6455832"/>
            <a:ext cx="824562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dirty="0" smtClean="0">
                <a:solidFill>
                  <a:schemeClr val="tx1"/>
                </a:solidFill>
                <a:latin typeface="Helvetica" charset="0"/>
                <a:ea typeface="ＭＳ Ｐゴシック" charset="0"/>
                <a:cs typeface="Helvetica" charset="0"/>
                <a:sym typeface="Helvetica" charset="0"/>
              </a:rPr>
              <a:t>CMEs: extreme short-lived heating, HSSs: Moderate long-lived heating</a:t>
            </a:r>
            <a:endParaRPr lang="en-US" dirty="0">
              <a:solidFill>
                <a:schemeClr val="tx1"/>
              </a:solidFill>
              <a:latin typeface="Helvetica" charset="0"/>
              <a:ea typeface="ＭＳ Ｐゴシック" charset="0"/>
              <a:cs typeface="Helvetica" charset="0"/>
              <a:sym typeface="Helvetica" charset="0"/>
            </a:endParaRPr>
          </a:p>
        </p:txBody>
      </p:sp>
      <p:sp>
        <p:nvSpPr>
          <p:cNvPr id="44040" name="Rectangle 8"/>
          <p:cNvSpPr>
            <a:spLocks/>
          </p:cNvSpPr>
          <p:nvPr/>
        </p:nvSpPr>
        <p:spPr bwMode="auto">
          <a:xfrm>
            <a:off x="457200" y="4724400"/>
            <a:ext cx="15001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sz="1400" i="1">
                <a:solidFill>
                  <a:schemeClr val="tx1"/>
                </a:solidFill>
                <a:latin typeface="Helvetica" charset="0"/>
                <a:ea typeface="ＭＳ Ｐゴシック" charset="0"/>
                <a:cs typeface="Helvetica" charset="0"/>
                <a:sym typeface="Helvetica" charset="0"/>
              </a:rPr>
              <a:t>Courtesy: Odstrcil</a:t>
            </a:r>
          </a:p>
        </p:txBody>
      </p:sp>
      <p:sp>
        <p:nvSpPr>
          <p:cNvPr id="44046" name="Rectangle 14"/>
          <p:cNvSpPr>
            <a:spLocks/>
          </p:cNvSpPr>
          <p:nvPr/>
        </p:nvSpPr>
        <p:spPr bwMode="auto">
          <a:xfrm>
            <a:off x="6477000" y="3276600"/>
            <a:ext cx="6524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b="1">
                <a:solidFill>
                  <a:schemeClr val="tx1"/>
                </a:solidFill>
                <a:latin typeface="Helvetica" charset="0"/>
                <a:ea typeface="ＭＳ Ｐゴシック" charset="0"/>
                <a:cs typeface="Helvetica" charset="0"/>
                <a:sym typeface="Helvetica" charset="0"/>
              </a:rPr>
              <a:t>CME</a:t>
            </a:r>
          </a:p>
        </p:txBody>
      </p:sp>
      <p:sp>
        <p:nvSpPr>
          <p:cNvPr id="44051" name="Rectangle 19"/>
          <p:cNvSpPr>
            <a:spLocks/>
          </p:cNvSpPr>
          <p:nvPr/>
        </p:nvSpPr>
        <p:spPr bwMode="auto">
          <a:xfrm>
            <a:off x="8077200" y="4267200"/>
            <a:ext cx="68103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b="1">
                <a:solidFill>
                  <a:schemeClr val="tx1"/>
                </a:solidFill>
                <a:ea typeface="ＭＳ Ｐゴシック" charset="0"/>
                <a:cs typeface="Times New Roman" charset="0"/>
              </a:rPr>
              <a:t>CME</a:t>
            </a:r>
          </a:p>
        </p:txBody>
      </p:sp>
      <p:sp>
        <p:nvSpPr>
          <p:cNvPr id="2" name="TextBox 1"/>
          <p:cNvSpPr txBox="1"/>
          <p:nvPr/>
        </p:nvSpPr>
        <p:spPr>
          <a:xfrm>
            <a:off x="609600" y="2590800"/>
            <a:ext cx="2133600" cy="707886"/>
          </a:xfrm>
          <a:prstGeom prst="rect">
            <a:avLst/>
          </a:prstGeom>
          <a:noFill/>
        </p:spPr>
        <p:txBody>
          <a:bodyPr wrap="square" rtlCol="0">
            <a:spAutoFit/>
          </a:bodyPr>
          <a:lstStyle/>
          <a:p>
            <a:r>
              <a:rPr lang="en-US" b="1" dirty="0" smtClean="0">
                <a:latin typeface="+mj-lt"/>
              </a:rPr>
              <a:t>High Speed Stream</a:t>
            </a:r>
            <a:endParaRPr lang="en-US" b="1" dirty="0">
              <a:latin typeface="+mj-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60" y="738119"/>
            <a:ext cx="8597900" cy="5854700"/>
          </a:xfrm>
          <a:prstGeom prst="rect">
            <a:avLst/>
          </a:prstGeom>
        </p:spPr>
      </p:pic>
      <p:sp>
        <p:nvSpPr>
          <p:cNvPr id="18436" name="Rectangle 7"/>
          <p:cNvSpPr>
            <a:spLocks noChangeArrowheads="1"/>
          </p:cNvSpPr>
          <p:nvPr/>
        </p:nvSpPr>
        <p:spPr bwMode="auto">
          <a:xfrm>
            <a:off x="228600" y="6553200"/>
            <a:ext cx="8706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smtClean="0">
                <a:latin typeface="Helvetica"/>
                <a:cs typeface="Helvetica"/>
              </a:rPr>
              <a:t>Energy deposition causes atmospheric expansion; Heated  molecules and atoms, fighting  for more room, migrate upward</a:t>
            </a:r>
            <a:endParaRPr lang="en-US" sz="1200" dirty="0">
              <a:latin typeface="Helvetica"/>
              <a:cs typeface="Helvetica"/>
            </a:endParaRPr>
          </a:p>
        </p:txBody>
      </p:sp>
      <p:sp>
        <p:nvSpPr>
          <p:cNvPr id="6" name="Title 5"/>
          <p:cNvSpPr>
            <a:spLocks noGrp="1"/>
          </p:cNvSpPr>
          <p:nvPr>
            <p:ph type="title"/>
          </p:nvPr>
        </p:nvSpPr>
        <p:spPr>
          <a:xfrm>
            <a:off x="914400" y="202952"/>
            <a:ext cx="7428754" cy="771263"/>
          </a:xfrm>
          <a:solidFill>
            <a:schemeClr val="bg1"/>
          </a:solidFill>
        </p:spPr>
        <p:txBody>
          <a:bodyPr>
            <a:normAutofit/>
          </a:bodyPr>
          <a:lstStyle/>
          <a:p>
            <a:pPr algn="ctr"/>
            <a:r>
              <a:rPr lang="en-US" sz="2200" dirty="0" smtClean="0">
                <a:solidFill>
                  <a:srgbClr val="0000FF"/>
                </a:solidFill>
                <a:latin typeface="Helvetica"/>
                <a:cs typeface="Helvetica"/>
              </a:rPr>
              <a:t>CHAMP Density Extrapolated </a:t>
            </a:r>
            <a:br>
              <a:rPr lang="en-US" sz="2200" dirty="0" smtClean="0">
                <a:solidFill>
                  <a:srgbClr val="0000FF"/>
                </a:solidFill>
                <a:latin typeface="Helvetica"/>
                <a:cs typeface="Helvetica"/>
              </a:rPr>
            </a:br>
            <a:r>
              <a:rPr lang="en-US" sz="2200" dirty="0" smtClean="0">
                <a:solidFill>
                  <a:srgbClr val="0000FF"/>
                </a:solidFill>
                <a:latin typeface="Helvetica"/>
                <a:cs typeface="Helvetica"/>
              </a:rPr>
              <a:t> to 400 km (</a:t>
            </a:r>
            <a:r>
              <a:rPr lang="en-US" sz="2200" dirty="0" err="1" smtClean="0">
                <a:solidFill>
                  <a:srgbClr val="0000FF"/>
                </a:solidFill>
                <a:latin typeface="Helvetica"/>
                <a:cs typeface="Helvetica"/>
              </a:rPr>
              <a:t>ng</a:t>
            </a:r>
            <a:r>
              <a:rPr lang="en-US" sz="2200" dirty="0" smtClean="0">
                <a:solidFill>
                  <a:srgbClr val="0000FF"/>
                </a:solidFill>
                <a:latin typeface="Helvetica"/>
                <a:cs typeface="Helvetica"/>
              </a:rPr>
              <a:t>/m</a:t>
            </a:r>
            <a:r>
              <a:rPr lang="en-US" sz="2200" baseline="30000" dirty="0" smtClean="0">
                <a:solidFill>
                  <a:srgbClr val="0000FF"/>
                </a:solidFill>
                <a:latin typeface="Helvetica"/>
                <a:cs typeface="Helvetica"/>
              </a:rPr>
              <a:t>3</a:t>
            </a:r>
            <a:r>
              <a:rPr lang="en-US" sz="2200" dirty="0" smtClean="0">
                <a:solidFill>
                  <a:srgbClr val="0000FF"/>
                </a:solidFill>
                <a:latin typeface="Helvetica"/>
                <a:cs typeface="Helvetica"/>
              </a:rPr>
              <a:t>)</a:t>
            </a:r>
            <a:endParaRPr lang="en-US" sz="2200" dirty="0">
              <a:solidFill>
                <a:srgbClr val="0000FF"/>
              </a:solidFill>
              <a:latin typeface="Helvetica"/>
              <a:cs typeface="Helvetica"/>
            </a:endParaRPr>
          </a:p>
        </p:txBody>
      </p:sp>
      <p:sp>
        <p:nvSpPr>
          <p:cNvPr id="27" name="TextBox 26"/>
          <p:cNvSpPr txBox="1"/>
          <p:nvPr/>
        </p:nvSpPr>
        <p:spPr>
          <a:xfrm>
            <a:off x="2958036" y="2544962"/>
            <a:ext cx="986549" cy="369332"/>
          </a:xfrm>
          <a:prstGeom prst="rect">
            <a:avLst/>
          </a:prstGeom>
          <a:noFill/>
        </p:spPr>
        <p:txBody>
          <a:bodyPr wrap="square" rtlCol="0">
            <a:spAutoFit/>
          </a:bodyPr>
          <a:lstStyle/>
          <a:p>
            <a:r>
              <a:rPr lang="en-US" dirty="0" smtClean="0"/>
              <a:t>CME 1</a:t>
            </a:r>
            <a:endParaRPr lang="en-US" dirty="0"/>
          </a:p>
        </p:txBody>
      </p:sp>
      <p:sp>
        <p:nvSpPr>
          <p:cNvPr id="28" name="TextBox 27"/>
          <p:cNvSpPr txBox="1"/>
          <p:nvPr/>
        </p:nvSpPr>
        <p:spPr>
          <a:xfrm>
            <a:off x="4960406" y="2544962"/>
            <a:ext cx="986549" cy="369332"/>
          </a:xfrm>
          <a:prstGeom prst="rect">
            <a:avLst/>
          </a:prstGeom>
          <a:noFill/>
        </p:spPr>
        <p:txBody>
          <a:bodyPr wrap="square" rtlCol="0">
            <a:spAutoFit/>
          </a:bodyPr>
          <a:lstStyle/>
          <a:p>
            <a:r>
              <a:rPr lang="en-US" dirty="0" smtClean="0"/>
              <a:t>CME 2</a:t>
            </a:r>
            <a:endParaRPr lang="en-US" dirty="0"/>
          </a:p>
        </p:txBody>
      </p:sp>
      <p:sp>
        <p:nvSpPr>
          <p:cNvPr id="29" name="TextBox 28"/>
          <p:cNvSpPr txBox="1"/>
          <p:nvPr/>
        </p:nvSpPr>
        <p:spPr>
          <a:xfrm>
            <a:off x="6813751" y="2549908"/>
            <a:ext cx="986549" cy="369332"/>
          </a:xfrm>
          <a:prstGeom prst="rect">
            <a:avLst/>
          </a:prstGeom>
          <a:noFill/>
        </p:spPr>
        <p:txBody>
          <a:bodyPr wrap="square" rtlCol="0">
            <a:spAutoFit/>
          </a:bodyPr>
          <a:lstStyle/>
          <a:p>
            <a:r>
              <a:rPr lang="en-US" dirty="0" smtClean="0"/>
              <a:t>CME 3</a:t>
            </a:r>
            <a:endParaRPr lang="en-US" dirty="0"/>
          </a:p>
        </p:txBody>
      </p:sp>
      <p:sp>
        <p:nvSpPr>
          <p:cNvPr id="83" name="Rectangle 2"/>
          <p:cNvSpPr>
            <a:spLocks/>
          </p:cNvSpPr>
          <p:nvPr/>
        </p:nvSpPr>
        <p:spPr bwMode="auto">
          <a:xfrm>
            <a:off x="0" y="914400"/>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30" name="TextBox 29"/>
          <p:cNvSpPr txBox="1"/>
          <p:nvPr/>
        </p:nvSpPr>
        <p:spPr>
          <a:xfrm>
            <a:off x="1071982" y="5979662"/>
            <a:ext cx="7677573" cy="276999"/>
          </a:xfrm>
          <a:prstGeom prst="rect">
            <a:avLst/>
          </a:prstGeom>
          <a:solidFill>
            <a:schemeClr val="bg1"/>
          </a:solidFill>
        </p:spPr>
        <p:txBody>
          <a:bodyPr wrap="square" rtlCol="0">
            <a:spAutoFit/>
          </a:bodyPr>
          <a:lstStyle/>
          <a:p>
            <a:r>
              <a:rPr lang="en-US" sz="1200" dirty="0" smtClean="0"/>
              <a:t>   203                  204                    205                    206                    207                     208                   209                      210</a:t>
            </a:r>
            <a:endParaRPr lang="en-US" sz="1200" dirty="0"/>
          </a:p>
        </p:txBody>
      </p:sp>
      <p:grpSp>
        <p:nvGrpSpPr>
          <p:cNvPr id="7" name="Group 6"/>
          <p:cNvGrpSpPr/>
          <p:nvPr/>
        </p:nvGrpSpPr>
        <p:grpSpPr>
          <a:xfrm>
            <a:off x="6977528" y="10484"/>
            <a:ext cx="2220251" cy="2272555"/>
            <a:chOff x="6977528" y="10484"/>
            <a:chExt cx="2220251" cy="2272555"/>
          </a:xfrm>
        </p:grpSpPr>
        <p:grpSp>
          <p:nvGrpSpPr>
            <p:cNvPr id="3" name="Group 2"/>
            <p:cNvGrpSpPr/>
            <p:nvPr/>
          </p:nvGrpSpPr>
          <p:grpSpPr>
            <a:xfrm>
              <a:off x="6977528" y="10484"/>
              <a:ext cx="2181411" cy="2260598"/>
              <a:chOff x="6828118" y="1878109"/>
              <a:chExt cx="2181411" cy="2260598"/>
            </a:xfrm>
          </p:grpSpPr>
          <p:sp>
            <p:nvSpPr>
              <p:cNvPr id="2" name="Rectangle 1"/>
              <p:cNvSpPr/>
              <p:nvPr/>
            </p:nvSpPr>
            <p:spPr>
              <a:xfrm>
                <a:off x="6828118" y="1878109"/>
                <a:ext cx="2181411" cy="2260598"/>
              </a:xfrm>
              <a:prstGeom prst="rect">
                <a:avLst/>
              </a:prstGeom>
              <a:gradFill flip="none" rotWithShape="1">
                <a:gsLst>
                  <a:gs pos="43000">
                    <a:schemeClr val="accent1">
                      <a:tint val="100000"/>
                      <a:shade val="100000"/>
                      <a:satMod val="130000"/>
                    </a:schemeClr>
                  </a:gs>
                  <a:gs pos="72000">
                    <a:schemeClr val="accent1">
                      <a:tint val="50000"/>
                      <a:shade val="100000"/>
                      <a:satMod val="350000"/>
                    </a:schemeClr>
                  </a:gs>
                  <a:gs pos="23000">
                    <a:schemeClr val="accent1">
                      <a:tint val="100000"/>
                      <a:shade val="100000"/>
                      <a:satMod val="13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7052235" y="254000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264399" y="233381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581150" y="26057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581150" y="282537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885950" y="297030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948700" y="25908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190750" y="24981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665877" y="21111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8420844" y="303754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730562" y="223072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383494" y="269090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591171" y="269539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8253500" y="206786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264399" y="2994217"/>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733550" y="27581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977529" y="204395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Oval 30"/>
            <p:cNvSpPr/>
            <p:nvPr/>
          </p:nvSpPr>
          <p:spPr>
            <a:xfrm>
              <a:off x="8304298"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736540" y="1147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123959" y="1177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8812292" y="11325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082126" y="159872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566209" y="1278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888940" y="1299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8187760" y="12550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8722654" y="13223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516462" y="156884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144880"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428759" y="14821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581159"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718609" y="14313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041340" y="14523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340160" y="14074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609098" y="143736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875054" y="147471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983519" y="178399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8193740" y="16047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297280" y="16345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871009" y="15837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8644960" y="1712283"/>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8346140" y="17571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733559"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195683"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449680" y="17869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023409" y="17361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895967" y="17391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885959"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602080"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348083" y="19393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201663" y="200214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8175809" y="18885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8038359"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754480"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500483" y="2091788"/>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354063" y="212466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058233" y="2127650"/>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7043292" y="191847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8328209" y="2040992"/>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8498540" y="19095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8650940" y="2061906"/>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9048367" y="18915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8901947" y="2043975"/>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767478" y="1879624"/>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8166848" y="2148569"/>
              <a:ext cx="149412" cy="13447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TextBox 77"/>
          <p:cNvSpPr txBox="1"/>
          <p:nvPr/>
        </p:nvSpPr>
        <p:spPr>
          <a:xfrm>
            <a:off x="1195296" y="3227294"/>
            <a:ext cx="1434353" cy="646331"/>
          </a:xfrm>
          <a:prstGeom prst="rect">
            <a:avLst/>
          </a:prstGeom>
          <a:noFill/>
        </p:spPr>
        <p:txBody>
          <a:bodyPr wrap="square" rtlCol="0">
            <a:spAutoFit/>
          </a:bodyPr>
          <a:lstStyle/>
          <a:p>
            <a:r>
              <a:rPr lang="en-US" dirty="0" smtClean="0">
                <a:solidFill>
                  <a:schemeClr val="accent1">
                    <a:lumMod val="75000"/>
                  </a:schemeClr>
                </a:solidFill>
              </a:rPr>
              <a:t>Dayside Density</a:t>
            </a:r>
            <a:endParaRPr lang="en-US" dirty="0">
              <a:solidFill>
                <a:schemeClr val="accent1">
                  <a:lumMod val="75000"/>
                </a:schemeClr>
              </a:solidFill>
            </a:endParaRPr>
          </a:p>
        </p:txBody>
      </p:sp>
      <p:cxnSp>
        <p:nvCxnSpPr>
          <p:cNvPr id="79" name="Straight Arrow Connector 78"/>
          <p:cNvCxnSpPr/>
          <p:nvPr/>
        </p:nvCxnSpPr>
        <p:spPr>
          <a:xfrm>
            <a:off x="2017059" y="3746036"/>
            <a:ext cx="0" cy="10650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090708" y="5766154"/>
            <a:ext cx="1434353" cy="646331"/>
          </a:xfrm>
          <a:prstGeom prst="rect">
            <a:avLst/>
          </a:prstGeom>
          <a:noFill/>
        </p:spPr>
        <p:txBody>
          <a:bodyPr wrap="square" rtlCol="0">
            <a:spAutoFit/>
          </a:bodyPr>
          <a:lstStyle/>
          <a:p>
            <a:r>
              <a:rPr lang="en-US" dirty="0" smtClean="0">
                <a:solidFill>
                  <a:schemeClr val="accent6">
                    <a:lumMod val="50000"/>
                  </a:schemeClr>
                </a:solidFill>
              </a:rPr>
              <a:t>Nightside</a:t>
            </a:r>
          </a:p>
          <a:p>
            <a:r>
              <a:rPr lang="en-US" dirty="0" smtClean="0">
                <a:solidFill>
                  <a:schemeClr val="accent6">
                    <a:lumMod val="50000"/>
                  </a:schemeClr>
                </a:solidFill>
              </a:rPr>
              <a:t>Density</a:t>
            </a:r>
            <a:endParaRPr lang="en-US" dirty="0">
              <a:solidFill>
                <a:schemeClr val="accent6">
                  <a:lumMod val="50000"/>
                </a:schemeClr>
              </a:solidFill>
            </a:endParaRPr>
          </a:p>
        </p:txBody>
      </p:sp>
      <p:cxnSp>
        <p:nvCxnSpPr>
          <p:cNvPr id="81" name="Straight Arrow Connector 80"/>
          <p:cNvCxnSpPr/>
          <p:nvPr/>
        </p:nvCxnSpPr>
        <p:spPr>
          <a:xfrm flipV="1">
            <a:off x="1897535" y="5646626"/>
            <a:ext cx="478117" cy="210518"/>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8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7750" cy="88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38800" y="6172200"/>
            <a:ext cx="2895600" cy="400110"/>
          </a:xfrm>
          <a:prstGeom prst="rect">
            <a:avLst/>
          </a:prstGeom>
          <a:noFill/>
        </p:spPr>
        <p:txBody>
          <a:bodyPr wrap="square" rtlCol="0">
            <a:spAutoFit/>
          </a:bodyPr>
          <a:lstStyle/>
          <a:p>
            <a:r>
              <a:rPr lang="en-US" dirty="0" smtClean="0"/>
              <a:t>Knipp, 2013</a:t>
            </a:r>
            <a:endParaRPr lang="en-US" dirty="0"/>
          </a:p>
        </p:txBody>
      </p:sp>
    </p:spTree>
    <p:extLst>
      <p:ext uri="{BB962C8B-B14F-4D97-AF65-F5344CB8AC3E}">
        <p14:creationId xmlns:p14="http://schemas.microsoft.com/office/powerpoint/2010/main" val="2967496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p:txBody>
          <a:bodyPr/>
          <a:lstStyle/>
          <a:p>
            <a:endParaRPr lang="en-US">
              <a:latin typeface="Helvetica" charset="0"/>
            </a:endParaRPr>
          </a:p>
        </p:txBody>
      </p:sp>
      <p:sp>
        <p:nvSpPr>
          <p:cNvPr id="50178" name="Subtitle 2"/>
          <p:cNvSpPr>
            <a:spLocks noGrp="1"/>
          </p:cNvSpPr>
          <p:nvPr>
            <p:ph type="subTitle" idx="1"/>
          </p:nvPr>
        </p:nvSpPr>
        <p:spPr/>
        <p:txBody>
          <a:bodyPr/>
          <a:lstStyle/>
          <a:p>
            <a:endParaRPr lang="en-US">
              <a:latin typeface="Helvetica" charset="0"/>
            </a:endParaRPr>
          </a:p>
        </p:txBody>
      </p:sp>
      <p:pic>
        <p:nvPicPr>
          <p:cNvPr id="50179" name="Picture 3" descr="nov09_nh_perdiff_rho_400km_0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559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nov09_nh_perdiff_rho_400km_00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6413" y="0"/>
            <a:ext cx="3076575"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nov09_nh_perdiff_rho_400km_01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0"/>
            <a:ext cx="3055937"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nov09_nh_perdiff_rho_400km_01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994025"/>
            <a:ext cx="306863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descr="nov09_nh_perdiff_rho_400km_02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54350" y="2994025"/>
            <a:ext cx="306863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descr="nov09_nh_perdiff_rho_400km_03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75363" y="2994025"/>
            <a:ext cx="3068637"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Box 9"/>
          <p:cNvSpPr txBox="1">
            <a:spLocks noChangeArrowheads="1"/>
          </p:cNvSpPr>
          <p:nvPr/>
        </p:nvSpPr>
        <p:spPr bwMode="auto">
          <a:xfrm>
            <a:off x="-301625" y="6183313"/>
            <a:ext cx="929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r"/>
            <a:r>
              <a:rPr lang="en-US" sz="1600" dirty="0"/>
              <a:t>Model output of neutral density change (in %)  at 400 km in northern hemisphere during a storm</a:t>
            </a:r>
          </a:p>
          <a:p>
            <a:pPr algn="r"/>
            <a:r>
              <a:rPr lang="en-US" sz="1600" dirty="0"/>
              <a:t>Atmosphere becomes structured at a fixed altitude. </a:t>
            </a:r>
            <a:r>
              <a:rPr lang="en-US" sz="1600" dirty="0" smtClean="0"/>
              <a:t>       Courtesy </a:t>
            </a:r>
            <a:r>
              <a:rPr lang="en-US" sz="1600" dirty="0"/>
              <a:t>of G. Lu, NCAR</a:t>
            </a:r>
          </a:p>
        </p:txBody>
      </p:sp>
    </p:spTree>
    <p:extLst>
      <p:ext uri="{BB962C8B-B14F-4D97-AF65-F5344CB8AC3E}">
        <p14:creationId xmlns:p14="http://schemas.microsoft.com/office/powerpoint/2010/main" val="1147139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ctrTitle"/>
          </p:nvPr>
        </p:nvSpPr>
        <p:spPr/>
        <p:txBody>
          <a:bodyPr/>
          <a:lstStyle/>
          <a:p>
            <a:endParaRPr lang="en-US">
              <a:latin typeface="Helvetica" charset="0"/>
            </a:endParaRPr>
          </a:p>
        </p:txBody>
      </p:sp>
      <p:sp>
        <p:nvSpPr>
          <p:cNvPr id="51202" name="Subtitle 2"/>
          <p:cNvSpPr>
            <a:spLocks noGrp="1"/>
          </p:cNvSpPr>
          <p:nvPr>
            <p:ph type="subTitle" idx="1"/>
          </p:nvPr>
        </p:nvSpPr>
        <p:spPr/>
        <p:txBody>
          <a:bodyPr/>
          <a:lstStyle/>
          <a:p>
            <a:endParaRPr lang="en-US">
              <a:latin typeface="Helvetica" charset="0"/>
            </a:endParaRPr>
          </a:p>
        </p:txBody>
      </p:sp>
      <p:sp>
        <p:nvSpPr>
          <p:cNvPr id="51203" name="TextBox 9"/>
          <p:cNvSpPr txBox="1">
            <a:spLocks noChangeArrowheads="1"/>
          </p:cNvSpPr>
          <p:nvPr/>
        </p:nvSpPr>
        <p:spPr bwMode="auto">
          <a:xfrm>
            <a:off x="-304800" y="6183313"/>
            <a:ext cx="9293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r"/>
            <a:r>
              <a:rPr lang="en-US" sz="1600" dirty="0"/>
              <a:t>Model output of neutral density change (in %)  at 400 km in southern hemisphere during a storm</a:t>
            </a:r>
          </a:p>
          <a:p>
            <a:pPr algn="r"/>
            <a:r>
              <a:rPr lang="en-US" sz="1600" dirty="0" smtClean="0"/>
              <a:t>Atmosphere becomes structured at a fixed altitude.    Courtesy </a:t>
            </a:r>
            <a:r>
              <a:rPr lang="en-US" sz="1600" dirty="0"/>
              <a:t>of G. Lu, NCAR</a:t>
            </a:r>
          </a:p>
          <a:p>
            <a:pPr algn="r"/>
            <a:endParaRPr lang="en-US" sz="1600" dirty="0"/>
          </a:p>
        </p:txBody>
      </p:sp>
      <p:pic>
        <p:nvPicPr>
          <p:cNvPr id="51204" name="Picture 10" descr="nov09_sh_perdiff_rho_400km_0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8451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1" descr="nov09_sh_perdiff_rho_400km_00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9425" y="0"/>
            <a:ext cx="308451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4" descr="nov09_sh_perdiff_rho_400km_01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0600" y="0"/>
            <a:ext cx="308451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5" descr="nov09_sh_perdiff_rho_400km_01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022600"/>
            <a:ext cx="306705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6" descr="nov09_sh_perdiff_rho_400km_02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19425" y="2995613"/>
            <a:ext cx="3095625"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7" descr="nov09_sh_perdiff_rho_400km_03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59488" y="2995613"/>
            <a:ext cx="3095625"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39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HSS_WHI_landscape.jpg"/>
          <p:cNvPicPr>
            <a:picLocks noGrp="1" noChangeAspect="1"/>
          </p:cNvPicPr>
          <p:nvPr>
            <p:ph idx="1"/>
          </p:nvPr>
        </p:nvPicPr>
        <p:blipFill>
          <a:blip r:embed="rId3">
            <a:extLst>
              <a:ext uri="{28A0092B-C50C-407E-A947-70E740481C1C}">
                <a14:useLocalDpi xmlns:a14="http://schemas.microsoft.com/office/drawing/2010/main" val="0"/>
              </a:ext>
            </a:extLst>
          </a:blip>
          <a:srcRect l="4080" r="4080"/>
          <a:stretch>
            <a:fillRect/>
          </a:stretch>
        </p:blipFill>
        <p:spPr>
          <a:xfrm>
            <a:off x="762000" y="1447800"/>
            <a:ext cx="7366000" cy="5080000"/>
          </a:xfrm>
        </p:spPr>
      </p:pic>
      <p:sp>
        <p:nvSpPr>
          <p:cNvPr id="5" name="Rectangle 6"/>
          <p:cNvSpPr>
            <a:spLocks noGrp="1"/>
          </p:cNvSpPr>
          <p:nvPr>
            <p:ph type="title"/>
          </p:nvPr>
        </p:nvSpPr>
        <p:spPr bwMode="auto">
          <a:xfrm>
            <a:off x="1668491" y="274638"/>
            <a:ext cx="5807028"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pPr algn="ctr"/>
            <a:r>
              <a:rPr lang="en-US" sz="2400" b="1" dirty="0" smtClean="0">
                <a:solidFill>
                  <a:srgbClr val="0000FF"/>
                </a:solidFill>
                <a:latin typeface="Helvetica" charset="0"/>
                <a:ea typeface="ＭＳ Ｐゴシック" charset="0"/>
                <a:cs typeface="Helvetica" charset="0"/>
                <a:sym typeface="Helvetica" charset="0"/>
              </a:rPr>
              <a:t>High Speed Streams Repetitively Heat </a:t>
            </a:r>
          </a:p>
          <a:p>
            <a:pPr algn="ctr"/>
            <a:r>
              <a:rPr lang="en-US" sz="2400" b="1" dirty="0" smtClean="0">
                <a:solidFill>
                  <a:srgbClr val="0000FF"/>
                </a:solidFill>
                <a:latin typeface="Helvetica" charset="0"/>
                <a:ea typeface="ＭＳ Ｐゴシック" charset="0"/>
                <a:cs typeface="Helvetica" charset="0"/>
                <a:sym typeface="Helvetica" charset="0"/>
              </a:rPr>
              <a:t>the Thermosphere</a:t>
            </a:r>
            <a:endParaRPr lang="en-US" sz="2400" b="1" dirty="0">
              <a:solidFill>
                <a:srgbClr val="0000FF"/>
              </a:solidFill>
              <a:latin typeface="Helvetica" charset="0"/>
              <a:ea typeface="ＭＳ Ｐゴシック" charset="0"/>
              <a:cs typeface="Helvetica" charset="0"/>
              <a:sym typeface="Helvetica" charset="0"/>
            </a:endParaRPr>
          </a:p>
        </p:txBody>
      </p:sp>
      <p:sp>
        <p:nvSpPr>
          <p:cNvPr id="6" name="Rectangle 2"/>
          <p:cNvSpPr>
            <a:spLocks/>
          </p:cNvSpPr>
          <p:nvPr/>
        </p:nvSpPr>
        <p:spPr bwMode="auto">
          <a:xfrm>
            <a:off x="0" y="11414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7" name="TextBox 6"/>
          <p:cNvSpPr txBox="1"/>
          <p:nvPr/>
        </p:nvSpPr>
        <p:spPr>
          <a:xfrm>
            <a:off x="4953000" y="6553200"/>
            <a:ext cx="4191000" cy="400110"/>
          </a:xfrm>
          <a:prstGeom prst="rect">
            <a:avLst/>
          </a:prstGeom>
          <a:noFill/>
        </p:spPr>
        <p:txBody>
          <a:bodyPr wrap="square" rtlCol="0">
            <a:spAutoFit/>
          </a:bodyPr>
          <a:lstStyle/>
          <a:p>
            <a:r>
              <a:rPr lang="en-US" dirty="0" smtClean="0">
                <a:latin typeface="Helvetica"/>
                <a:cs typeface="Helvetica"/>
              </a:rPr>
              <a:t>Gibson et al., 2009</a:t>
            </a:r>
            <a:endParaRPr lang="en-US" dirty="0">
              <a:latin typeface="Helvetica"/>
              <a:cs typeface="Helvetica"/>
            </a:endParaRPr>
          </a:p>
        </p:txBody>
      </p:sp>
    </p:spTree>
    <p:extLst>
      <p:ext uri="{BB962C8B-B14F-4D97-AF65-F5344CB8AC3E}">
        <p14:creationId xmlns:p14="http://schemas.microsoft.com/office/powerpoint/2010/main" val="185756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a:xfrm>
            <a:off x="152400" y="0"/>
            <a:ext cx="8686800" cy="1143000"/>
          </a:xfrm>
        </p:spPr>
        <p:txBody>
          <a:bodyPr/>
          <a:lstStyle/>
          <a:p>
            <a:r>
              <a:rPr lang="en-US" sz="2800" dirty="0">
                <a:solidFill>
                  <a:srgbClr val="0000FF"/>
                </a:solidFill>
              </a:rPr>
              <a:t>2005 </a:t>
            </a:r>
            <a:r>
              <a:rPr lang="en-US" sz="2800" dirty="0" err="1">
                <a:solidFill>
                  <a:srgbClr val="0000FF"/>
                </a:solidFill>
              </a:rPr>
              <a:t>Periodograms</a:t>
            </a:r>
            <a:r>
              <a:rPr lang="en-US" sz="2800" dirty="0">
                <a:solidFill>
                  <a:srgbClr val="0000FF"/>
                </a:solidFill>
              </a:rPr>
              <a:t> – </a:t>
            </a:r>
            <a:r>
              <a:rPr lang="en-US" sz="2800" dirty="0" smtClean="0">
                <a:solidFill>
                  <a:srgbClr val="0000FF"/>
                </a:solidFill>
              </a:rPr>
              <a:t>High Speed Streams </a:t>
            </a:r>
            <a:br>
              <a:rPr lang="en-US" sz="2800" dirty="0" smtClean="0">
                <a:solidFill>
                  <a:srgbClr val="0000FF"/>
                </a:solidFill>
              </a:rPr>
            </a:br>
            <a:r>
              <a:rPr lang="en-US" sz="2800" dirty="0" err="1" smtClean="0">
                <a:solidFill>
                  <a:srgbClr val="0000FF"/>
                </a:solidFill>
              </a:rPr>
              <a:t>Subharmonics</a:t>
            </a:r>
            <a:r>
              <a:rPr lang="en-US" sz="2800" dirty="0" smtClean="0">
                <a:solidFill>
                  <a:srgbClr val="0000FF"/>
                </a:solidFill>
              </a:rPr>
              <a:t> </a:t>
            </a:r>
            <a:r>
              <a:rPr lang="en-US" sz="2800" dirty="0">
                <a:solidFill>
                  <a:srgbClr val="0000FF"/>
                </a:solidFill>
              </a:rPr>
              <a:t>of a Solar </a:t>
            </a:r>
            <a:r>
              <a:rPr lang="en-US" sz="2800" dirty="0" err="1" smtClean="0">
                <a:solidFill>
                  <a:srgbClr val="0000FF"/>
                </a:solidFill>
              </a:rPr>
              <a:t>Rotation</a:t>
            </a:r>
            <a:r>
              <a:rPr lang="en-US" sz="2800" dirty="0" err="1" smtClean="0">
                <a:solidFill>
                  <a:schemeClr val="tx1"/>
                </a:solidFill>
              </a:rPr>
              <a:t>n</a:t>
            </a:r>
            <a:r>
              <a:rPr lang="en-US" sz="2800" dirty="0" smtClean="0">
                <a:solidFill>
                  <a:schemeClr val="tx1"/>
                </a:solidFill>
              </a:rPr>
              <a:t> </a:t>
            </a:r>
            <a:endParaRPr lang="en-US" sz="2800" dirty="0">
              <a:solidFill>
                <a:schemeClr val="tx1"/>
              </a:solidFill>
            </a:endParaRPr>
          </a:p>
        </p:txBody>
      </p:sp>
      <p:pic>
        <p:nvPicPr>
          <p:cNvPr id="515077" name="Picture 5"/>
          <p:cNvPicPr>
            <a:picLocks noChangeAspect="1" noChangeArrowheads="1"/>
          </p:cNvPicPr>
          <p:nvPr/>
        </p:nvPicPr>
        <p:blipFill>
          <a:blip r:embed="rId3" cstate="print"/>
          <a:srcRect/>
          <a:stretch>
            <a:fillRect/>
          </a:stretch>
        </p:blipFill>
        <p:spPr bwMode="auto">
          <a:xfrm>
            <a:off x="3840163" y="1143000"/>
            <a:ext cx="3932237" cy="5334000"/>
          </a:xfrm>
          <a:prstGeom prst="rect">
            <a:avLst/>
          </a:prstGeom>
          <a:solidFill>
            <a:srgbClr val="FFFFFF"/>
          </a:solidFill>
          <a:ln w="9525">
            <a:noFill/>
            <a:round/>
            <a:headEnd/>
            <a:tailEnd/>
          </a:ln>
          <a:effectLst/>
        </p:spPr>
      </p:pic>
      <p:sp>
        <p:nvSpPr>
          <p:cNvPr id="515081" name="Text Box 9"/>
          <p:cNvSpPr txBox="1">
            <a:spLocks noChangeArrowheads="1"/>
          </p:cNvSpPr>
          <p:nvPr/>
        </p:nvSpPr>
        <p:spPr bwMode="auto">
          <a:xfrm>
            <a:off x="873125" y="1447800"/>
            <a:ext cx="2708275" cy="396875"/>
          </a:xfrm>
          <a:prstGeom prst="rect">
            <a:avLst/>
          </a:prstGeom>
          <a:solidFill>
            <a:schemeClr val="accent1">
              <a:alpha val="80000"/>
            </a:schemeClr>
          </a:solidFill>
          <a:ln w="9525">
            <a:noFill/>
            <a:round/>
            <a:headEnd/>
            <a:tailEnd/>
          </a:ln>
          <a:effectLst/>
        </p:spPr>
        <p:txBody>
          <a:bodyPr wrap="none" lIns="90000" tIns="46800" rIns="90000" bIns="46800">
            <a:spAutoFit/>
          </a:bodyPr>
          <a:lstStyle/>
          <a:p>
            <a:pP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latin typeface="Times New Roman" pitchFamily="18" charset="0"/>
              </a:rPr>
              <a:t>Density - 400km altitude</a:t>
            </a:r>
          </a:p>
        </p:txBody>
      </p:sp>
      <p:sp>
        <p:nvSpPr>
          <p:cNvPr id="515082" name="Text Box 10"/>
          <p:cNvSpPr txBox="1">
            <a:spLocks noChangeArrowheads="1"/>
          </p:cNvSpPr>
          <p:nvPr/>
        </p:nvSpPr>
        <p:spPr bwMode="auto">
          <a:xfrm>
            <a:off x="1179513" y="2590800"/>
            <a:ext cx="2401887" cy="396875"/>
          </a:xfrm>
          <a:prstGeom prst="rect">
            <a:avLst/>
          </a:prstGeom>
          <a:solidFill>
            <a:schemeClr val="accent1">
              <a:alpha val="80000"/>
            </a:schemeClr>
          </a:solidFill>
          <a:ln w="9525">
            <a:noFill/>
            <a:round/>
            <a:headEnd/>
            <a:tailEnd/>
          </a:ln>
          <a:effectLst/>
        </p:spPr>
        <p:txBody>
          <a:bodyPr wrap="none" lIns="90000" tIns="46800" rIns="90000" bIns="46800">
            <a:spAutoFit/>
          </a:bodyPr>
          <a:lstStyle/>
          <a:p>
            <a:pP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latin typeface="Times New Roman" pitchFamily="18" charset="0"/>
              </a:rPr>
              <a:t>Solar EUV flux index</a:t>
            </a:r>
          </a:p>
        </p:txBody>
      </p:sp>
      <p:sp>
        <p:nvSpPr>
          <p:cNvPr id="515083" name="Text Box 11"/>
          <p:cNvSpPr txBox="1">
            <a:spLocks noChangeArrowheads="1"/>
          </p:cNvSpPr>
          <p:nvPr/>
        </p:nvSpPr>
        <p:spPr bwMode="auto">
          <a:xfrm>
            <a:off x="1652588" y="3810000"/>
            <a:ext cx="1928812" cy="396875"/>
          </a:xfrm>
          <a:prstGeom prst="rect">
            <a:avLst/>
          </a:prstGeom>
          <a:solidFill>
            <a:schemeClr val="accent1">
              <a:alpha val="80000"/>
            </a:schemeClr>
          </a:solidFill>
          <a:ln w="9525">
            <a:noFill/>
            <a:round/>
            <a:headEnd/>
            <a:tailEnd/>
          </a:ln>
          <a:effectLst/>
        </p:spPr>
        <p:txBody>
          <a:bodyPr wrap="none" lIns="90000" tIns="46800" rIns="90000" bIns="46800">
            <a:spAutoFit/>
          </a:bodyPr>
          <a:lstStyle/>
          <a:p>
            <a:pP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latin typeface="Times New Roman" pitchFamily="18" charset="0"/>
              </a:rPr>
              <a:t>Solar wind speed</a:t>
            </a:r>
          </a:p>
        </p:txBody>
      </p:sp>
      <p:sp>
        <p:nvSpPr>
          <p:cNvPr id="515084" name="Text Box 12"/>
          <p:cNvSpPr txBox="1">
            <a:spLocks noChangeArrowheads="1"/>
          </p:cNvSpPr>
          <p:nvPr/>
        </p:nvSpPr>
        <p:spPr bwMode="auto">
          <a:xfrm>
            <a:off x="452438" y="5029200"/>
            <a:ext cx="3128962" cy="396875"/>
          </a:xfrm>
          <a:prstGeom prst="rect">
            <a:avLst/>
          </a:prstGeom>
          <a:solidFill>
            <a:schemeClr val="accent1">
              <a:alpha val="80000"/>
            </a:schemeClr>
          </a:solidFill>
          <a:ln w="9525">
            <a:noFill/>
            <a:round/>
            <a:headEnd/>
            <a:tailEnd/>
          </a:ln>
          <a:effectLst/>
        </p:spPr>
        <p:txBody>
          <a:bodyPr lIns="90000" tIns="46800" rIns="90000" bIns="46800">
            <a:spAutoFit/>
          </a:bodyPr>
          <a:lstStyle/>
          <a:p>
            <a:pP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a:solidFill>
                  <a:srgbClr val="000000"/>
                </a:solidFill>
                <a:latin typeface="Times New Roman" pitchFamily="18" charset="0"/>
              </a:rPr>
              <a:t>Geomagnetic Activity Index</a:t>
            </a:r>
          </a:p>
        </p:txBody>
      </p:sp>
      <p:grpSp>
        <p:nvGrpSpPr>
          <p:cNvPr id="515088" name="Group 16"/>
          <p:cNvGrpSpPr>
            <a:grpSpLocks/>
          </p:cNvGrpSpPr>
          <p:nvPr/>
        </p:nvGrpSpPr>
        <p:grpSpPr bwMode="auto">
          <a:xfrm>
            <a:off x="1295400" y="1600200"/>
            <a:ext cx="3810000" cy="4419600"/>
            <a:chOff x="816" y="1008"/>
            <a:chExt cx="2400" cy="2784"/>
          </a:xfrm>
        </p:grpSpPr>
        <p:sp>
          <p:nvSpPr>
            <p:cNvPr id="515079" name="Text Box 7"/>
            <p:cNvSpPr txBox="1">
              <a:spLocks noChangeArrowheads="1"/>
            </p:cNvSpPr>
            <p:nvPr/>
          </p:nvSpPr>
          <p:spPr bwMode="auto">
            <a:xfrm>
              <a:off x="816" y="3504"/>
              <a:ext cx="1152" cy="288"/>
            </a:xfrm>
            <a:prstGeom prst="rect">
              <a:avLst/>
            </a:prstGeom>
            <a:noFill/>
            <a:ln w="9525">
              <a:noFill/>
              <a:round/>
              <a:headEnd/>
              <a:tailEnd/>
            </a:ln>
            <a:effectLst/>
          </p:spPr>
          <p:txBody>
            <a:bodyPr lIns="90000" tIns="46800" rIns="90000" bIns="46800">
              <a:spAutoFit/>
            </a:bodyPr>
            <a:lstStyle/>
            <a:p>
              <a:pPr defTabSz="457200">
                <a:spcBef>
                  <a:spcPts val="1500"/>
                </a:spcBef>
                <a:buClr>
                  <a:srgbClr val="FF33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rgbClr val="FF3300"/>
                  </a:solidFill>
                  <a:latin typeface="Times New Roman" pitchFamily="18" charset="0"/>
                </a:rPr>
                <a:t>27 days/3 </a:t>
              </a:r>
            </a:p>
          </p:txBody>
        </p:sp>
        <p:cxnSp>
          <p:nvCxnSpPr>
            <p:cNvPr id="515080" name="AutoShape 8"/>
            <p:cNvCxnSpPr>
              <a:cxnSpLocks noChangeShapeType="1"/>
            </p:cNvCxnSpPr>
            <p:nvPr/>
          </p:nvCxnSpPr>
          <p:spPr bwMode="auto">
            <a:xfrm flipH="1">
              <a:off x="1644" y="3408"/>
              <a:ext cx="1524" cy="240"/>
            </a:xfrm>
            <a:prstGeom prst="bentConnector3">
              <a:avLst>
                <a:gd name="adj1" fmla="val 50588"/>
              </a:avLst>
            </a:prstGeom>
            <a:noFill/>
            <a:ln w="31680">
              <a:solidFill>
                <a:srgbClr val="000000"/>
              </a:solidFill>
              <a:miter lim="800000"/>
              <a:headEnd type="triangle" w="med" len="med"/>
              <a:tailEnd type="triangle" w="med" len="med"/>
            </a:ln>
            <a:effectLst/>
          </p:spPr>
        </p:cxnSp>
        <p:sp>
          <p:nvSpPr>
            <p:cNvPr id="515085" name="Line 13"/>
            <p:cNvSpPr>
              <a:spLocks noChangeShapeType="1"/>
            </p:cNvSpPr>
            <p:nvPr/>
          </p:nvSpPr>
          <p:spPr bwMode="auto">
            <a:xfrm flipV="1">
              <a:off x="2400" y="1008"/>
              <a:ext cx="0" cy="2400"/>
            </a:xfrm>
            <a:prstGeom prst="line">
              <a:avLst/>
            </a:prstGeom>
            <a:noFill/>
            <a:ln w="31623">
              <a:solidFill>
                <a:schemeClr val="tx1"/>
              </a:solidFill>
              <a:round/>
              <a:headEnd/>
              <a:tailEnd/>
            </a:ln>
            <a:effectLst/>
          </p:spPr>
          <p:txBody>
            <a:bodyPr/>
            <a:lstStyle/>
            <a:p>
              <a:endParaRPr lang="en-US"/>
            </a:p>
          </p:txBody>
        </p:sp>
        <p:sp>
          <p:nvSpPr>
            <p:cNvPr id="515086" name="Line 14"/>
            <p:cNvSpPr>
              <a:spLocks noChangeShapeType="1"/>
            </p:cNvSpPr>
            <p:nvPr/>
          </p:nvSpPr>
          <p:spPr bwMode="auto">
            <a:xfrm>
              <a:off x="2400" y="2496"/>
              <a:ext cx="816" cy="0"/>
            </a:xfrm>
            <a:prstGeom prst="line">
              <a:avLst/>
            </a:prstGeom>
            <a:noFill/>
            <a:ln w="31623">
              <a:solidFill>
                <a:schemeClr val="tx1"/>
              </a:solidFill>
              <a:round/>
              <a:headEnd/>
              <a:tailEnd type="triangle" w="med" len="med"/>
            </a:ln>
            <a:effectLst/>
          </p:spPr>
          <p:txBody>
            <a:bodyPr/>
            <a:lstStyle/>
            <a:p>
              <a:endParaRPr lang="en-US"/>
            </a:p>
          </p:txBody>
        </p:sp>
        <p:sp>
          <p:nvSpPr>
            <p:cNvPr id="515087" name="Line 15"/>
            <p:cNvSpPr>
              <a:spLocks noChangeShapeType="1"/>
            </p:cNvSpPr>
            <p:nvPr/>
          </p:nvSpPr>
          <p:spPr bwMode="auto">
            <a:xfrm>
              <a:off x="2400" y="1008"/>
              <a:ext cx="816" cy="0"/>
            </a:xfrm>
            <a:prstGeom prst="line">
              <a:avLst/>
            </a:prstGeom>
            <a:noFill/>
            <a:ln w="31623">
              <a:solidFill>
                <a:schemeClr val="tx1"/>
              </a:solidFill>
              <a:round/>
              <a:headEnd/>
              <a:tailEnd type="triangle" w="med" len="med"/>
            </a:ln>
            <a:effectLst/>
          </p:spPr>
          <p:txBody>
            <a:bodyPr/>
            <a:lstStyle/>
            <a:p>
              <a:endParaRPr lang="en-US"/>
            </a:p>
          </p:txBody>
        </p:sp>
      </p:grpSp>
      <p:sp>
        <p:nvSpPr>
          <p:cNvPr id="14" name="Rectangle 2"/>
          <p:cNvSpPr>
            <a:spLocks/>
          </p:cNvSpPr>
          <p:nvPr/>
        </p:nvSpPr>
        <p:spPr bwMode="auto">
          <a:xfrm>
            <a:off x="0" y="9890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0" y="6477000"/>
            <a:ext cx="3733800" cy="400110"/>
          </a:xfrm>
          <a:prstGeom prst="rect">
            <a:avLst/>
          </a:prstGeom>
          <a:noFill/>
        </p:spPr>
        <p:txBody>
          <a:bodyPr wrap="square" rtlCol="0">
            <a:spAutoFit/>
          </a:bodyPr>
          <a:lstStyle/>
          <a:p>
            <a:r>
              <a:rPr lang="en-US" dirty="0" smtClean="0"/>
              <a:t>Thayer et al., 2008</a:t>
            </a:r>
            <a:endParaRPr lang="en-US" dirty="0"/>
          </a:p>
        </p:txBody>
      </p:sp>
    </p:spTree>
    <p:extLst>
      <p:ext uri="{BB962C8B-B14F-4D97-AF65-F5344CB8AC3E}">
        <p14:creationId xmlns:p14="http://schemas.microsoft.com/office/powerpoint/2010/main" val="24971764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088"/>
                                        </p:tgtEl>
                                        <p:attrNameLst>
                                          <p:attrName>style.visibility</p:attrName>
                                        </p:attrNameLst>
                                      </p:cBhvr>
                                      <p:to>
                                        <p:strVal val="visible"/>
                                      </p:to>
                                    </p:set>
                                    <p:animEffect transition="in" filter="fade">
                                      <p:cBhvr>
                                        <p:cTn id="7" dur="2000"/>
                                        <p:tgtEl>
                                          <p:spTgt spid="515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9" name="Rectangle 1"/>
          <p:cNvSpPr>
            <a:spLocks/>
          </p:cNvSpPr>
          <p:nvPr/>
        </p:nvSpPr>
        <p:spPr bwMode="auto">
          <a:xfrm>
            <a:off x="1066800" y="228600"/>
            <a:ext cx="675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39" bIns="0"/>
          <a:lstStyle/>
          <a:p>
            <a:pPr marL="39688" algn="ctr"/>
            <a:r>
              <a:rPr lang="en-US" sz="2800" b="1" dirty="0" smtClean="0">
                <a:solidFill>
                  <a:srgbClr val="0000FF"/>
                </a:solidFill>
                <a:latin typeface="Helvetica"/>
                <a:ea typeface="ＭＳ Ｐゴシック" charset="0"/>
                <a:cs typeface="Helvetica"/>
              </a:rPr>
              <a:t>Overview</a:t>
            </a:r>
            <a:endParaRPr lang="en-US" sz="2800" b="1" dirty="0">
              <a:solidFill>
                <a:srgbClr val="0000FF"/>
              </a:solidFill>
              <a:latin typeface="Helvetica"/>
              <a:ea typeface="ＭＳ Ｐゴシック" charset="0"/>
              <a:cs typeface="Helvetica"/>
            </a:endParaRPr>
          </a:p>
        </p:txBody>
      </p:sp>
      <p:sp>
        <p:nvSpPr>
          <p:cNvPr id="2" name="TextBox 1"/>
          <p:cNvSpPr txBox="1"/>
          <p:nvPr/>
        </p:nvSpPr>
        <p:spPr>
          <a:xfrm>
            <a:off x="76200" y="2667000"/>
            <a:ext cx="8686800" cy="2246769"/>
          </a:xfrm>
          <a:prstGeom prst="rect">
            <a:avLst/>
          </a:prstGeom>
          <a:noFill/>
        </p:spPr>
        <p:txBody>
          <a:bodyPr wrap="square" rtlCol="0">
            <a:spAutoFit/>
          </a:bodyPr>
          <a:lstStyle/>
          <a:p>
            <a:pPr lvl="2">
              <a:buFontTx/>
              <a:buChar char="•"/>
            </a:pPr>
            <a:r>
              <a:rPr lang="en-US" sz="2400" dirty="0" smtClean="0">
                <a:solidFill>
                  <a:schemeClr val="bg1"/>
                </a:solidFill>
                <a:latin typeface="Helvetica"/>
                <a:cs typeface="Helvetica"/>
              </a:rPr>
              <a:t>Fundamentals of Satellite Drag</a:t>
            </a:r>
          </a:p>
          <a:p>
            <a:pPr lvl="2">
              <a:buFontTx/>
              <a:buChar char="•"/>
            </a:pPr>
            <a:r>
              <a:rPr lang="en-US" sz="2400" dirty="0" smtClean="0">
                <a:solidFill>
                  <a:schemeClr val="bg1"/>
                </a:solidFill>
                <a:latin typeface="Helvetica"/>
                <a:cs typeface="Helvetica"/>
              </a:rPr>
              <a:t>Thermosphere and Its Characteristics</a:t>
            </a:r>
          </a:p>
          <a:p>
            <a:pPr lvl="2">
              <a:buFontTx/>
              <a:buChar char="•"/>
            </a:pPr>
            <a:r>
              <a:rPr lang="en-US" sz="2400" dirty="0" smtClean="0">
                <a:solidFill>
                  <a:schemeClr val="bg1"/>
                </a:solidFill>
                <a:latin typeface="Helvetica"/>
                <a:cs typeface="Helvetica"/>
              </a:rPr>
              <a:t>Dynamic Space Weather Drivers</a:t>
            </a:r>
          </a:p>
          <a:p>
            <a:pPr lvl="2">
              <a:buFontTx/>
              <a:buChar char="•"/>
            </a:pPr>
            <a:r>
              <a:rPr lang="en-US" sz="2400" dirty="0" smtClean="0">
                <a:solidFill>
                  <a:schemeClr val="bg1"/>
                </a:solidFill>
                <a:latin typeface="Helvetica"/>
                <a:cs typeface="Helvetica"/>
              </a:rPr>
              <a:t>Collision Avoidance</a:t>
            </a:r>
          </a:p>
          <a:p>
            <a:pPr lvl="2">
              <a:buFontTx/>
              <a:buChar char="•"/>
            </a:pPr>
            <a:r>
              <a:rPr lang="en-US" sz="2400" dirty="0" smtClean="0">
                <a:solidFill>
                  <a:schemeClr val="bg1"/>
                </a:solidFill>
                <a:latin typeface="Helvetica"/>
                <a:cs typeface="Helvetica"/>
              </a:rPr>
              <a:t>Help from CCMC</a:t>
            </a:r>
          </a:p>
          <a:p>
            <a:endParaRPr lang="en-US" dirty="0">
              <a:solidFill>
                <a:schemeClr val="bg1"/>
              </a:solidFill>
              <a:latin typeface="Helvetica"/>
              <a:cs typeface="Helvetica"/>
            </a:endParaRPr>
          </a:p>
        </p:txBody>
      </p:sp>
      <p:sp>
        <p:nvSpPr>
          <p:cNvPr id="4" name="Rectangle 2"/>
          <p:cNvSpPr>
            <a:spLocks/>
          </p:cNvSpPr>
          <p:nvPr/>
        </p:nvSpPr>
        <p:spPr bwMode="auto">
          <a:xfrm>
            <a:off x="0" y="12938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4293872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arkos"/>
          <p:cNvPicPr>
            <a:picLocks noChangeAspect="1" noChangeArrowheads="1"/>
          </p:cNvPicPr>
          <p:nvPr/>
        </p:nvPicPr>
        <p:blipFill>
          <a:blip r:embed="rId2" cstate="print"/>
          <a:srcRect/>
          <a:stretch>
            <a:fillRect/>
          </a:stretch>
        </p:blipFill>
        <p:spPr bwMode="auto">
          <a:xfrm>
            <a:off x="5029200" y="382829"/>
            <a:ext cx="3050438" cy="3198571"/>
          </a:xfrm>
          <a:prstGeom prst="rect">
            <a:avLst/>
          </a:prstGeom>
          <a:noFill/>
        </p:spPr>
      </p:pic>
      <p:pic>
        <p:nvPicPr>
          <p:cNvPr id="9" name="Picture 5" descr="satedrag_1"/>
          <p:cNvPicPr>
            <a:picLocks noGrp="1" noChangeAspect="1" noChangeArrowheads="1"/>
          </p:cNvPicPr>
          <p:nvPr>
            <p:ph sz="quarter" idx="4294967295"/>
          </p:nvPr>
        </p:nvPicPr>
        <p:blipFill>
          <a:blip r:embed="rId3" cstate="print"/>
          <a:srcRect/>
          <a:stretch>
            <a:fillRect/>
          </a:stretch>
        </p:blipFill>
        <p:spPr>
          <a:xfrm>
            <a:off x="304800" y="838200"/>
            <a:ext cx="3581400" cy="3221904"/>
          </a:xfrm>
          <a:prstGeom prst="rect">
            <a:avLst/>
          </a:prstGeom>
          <a:noFill/>
          <a:ln/>
        </p:spPr>
      </p:pic>
      <p:grpSp>
        <p:nvGrpSpPr>
          <p:cNvPr id="3" name="Group 4"/>
          <p:cNvGrpSpPr>
            <a:grpSpLocks/>
          </p:cNvGrpSpPr>
          <p:nvPr/>
        </p:nvGrpSpPr>
        <p:grpSpPr bwMode="auto">
          <a:xfrm>
            <a:off x="838200" y="4114800"/>
            <a:ext cx="2438400" cy="2209800"/>
            <a:chOff x="0" y="432"/>
            <a:chExt cx="3267" cy="2481"/>
          </a:xfrm>
        </p:grpSpPr>
        <p:sp>
          <p:nvSpPr>
            <p:cNvPr id="11" name="Rectangle 5"/>
            <p:cNvSpPr>
              <a:spLocks noChangeArrowheads="1"/>
            </p:cNvSpPr>
            <p:nvPr/>
          </p:nvSpPr>
          <p:spPr bwMode="auto">
            <a:xfrm>
              <a:off x="0" y="432"/>
              <a:ext cx="3240" cy="2481"/>
            </a:xfrm>
            <a:prstGeom prst="rect">
              <a:avLst/>
            </a:prstGeom>
            <a:solidFill>
              <a:srgbClr val="FFFFFF"/>
            </a:solidFill>
            <a:ln w="9525">
              <a:noFill/>
              <a:miter lim="800000"/>
              <a:headEnd/>
              <a:tailEnd/>
            </a:ln>
          </p:spPr>
          <p:txBody>
            <a:bodyPr/>
            <a:lstStyle/>
            <a:p>
              <a:endParaRPr lang="en-US"/>
            </a:p>
          </p:txBody>
        </p:sp>
        <p:sp>
          <p:nvSpPr>
            <p:cNvPr id="12" name="Oval 6"/>
            <p:cNvSpPr>
              <a:spLocks noChangeArrowheads="1"/>
            </p:cNvSpPr>
            <p:nvPr/>
          </p:nvSpPr>
          <p:spPr bwMode="auto">
            <a:xfrm>
              <a:off x="0" y="2553"/>
              <a:ext cx="3240" cy="360"/>
            </a:xfrm>
            <a:prstGeom prst="ellipse">
              <a:avLst/>
            </a:prstGeom>
            <a:solidFill>
              <a:srgbClr val="000000"/>
            </a:solidFill>
            <a:ln w="14288">
              <a:solidFill>
                <a:srgbClr val="000000"/>
              </a:solidFill>
              <a:round/>
              <a:headEnd/>
              <a:tailEnd/>
            </a:ln>
          </p:spPr>
          <p:txBody>
            <a:bodyPr/>
            <a:lstStyle/>
            <a:p>
              <a:endParaRPr lang="en-US"/>
            </a:p>
          </p:txBody>
        </p:sp>
        <p:sp>
          <p:nvSpPr>
            <p:cNvPr id="13" name="Rectangle 7"/>
            <p:cNvSpPr>
              <a:spLocks noChangeArrowheads="1"/>
            </p:cNvSpPr>
            <p:nvPr/>
          </p:nvSpPr>
          <p:spPr bwMode="auto">
            <a:xfrm>
              <a:off x="0" y="2715"/>
              <a:ext cx="1377" cy="198"/>
            </a:xfrm>
            <a:prstGeom prst="rect">
              <a:avLst/>
            </a:prstGeom>
            <a:solidFill>
              <a:srgbClr val="000000"/>
            </a:solidFill>
            <a:ln w="14288">
              <a:solidFill>
                <a:srgbClr val="000000"/>
              </a:solidFill>
              <a:miter lim="800000"/>
              <a:headEnd/>
              <a:tailEnd/>
            </a:ln>
          </p:spPr>
          <p:txBody>
            <a:bodyPr/>
            <a:lstStyle/>
            <a:p>
              <a:endParaRPr lang="en-US"/>
            </a:p>
          </p:txBody>
        </p:sp>
        <p:sp>
          <p:nvSpPr>
            <p:cNvPr id="14" name="Rectangle 8"/>
            <p:cNvSpPr>
              <a:spLocks noChangeArrowheads="1"/>
            </p:cNvSpPr>
            <p:nvPr/>
          </p:nvSpPr>
          <p:spPr bwMode="auto">
            <a:xfrm>
              <a:off x="1863" y="2715"/>
              <a:ext cx="1377" cy="198"/>
            </a:xfrm>
            <a:prstGeom prst="rect">
              <a:avLst/>
            </a:prstGeom>
            <a:solidFill>
              <a:srgbClr val="000000"/>
            </a:solidFill>
            <a:ln w="14288">
              <a:solidFill>
                <a:srgbClr val="000000"/>
              </a:solidFill>
              <a:miter lim="800000"/>
              <a:headEnd/>
              <a:tailEnd/>
            </a:ln>
          </p:spPr>
          <p:txBody>
            <a:bodyPr/>
            <a:lstStyle/>
            <a:p>
              <a:endParaRPr lang="en-US"/>
            </a:p>
          </p:txBody>
        </p:sp>
        <p:grpSp>
          <p:nvGrpSpPr>
            <p:cNvPr id="5" name="Group 9"/>
            <p:cNvGrpSpPr>
              <a:grpSpLocks/>
            </p:cNvGrpSpPr>
            <p:nvPr/>
          </p:nvGrpSpPr>
          <p:grpSpPr bwMode="auto">
            <a:xfrm>
              <a:off x="647" y="2196"/>
              <a:ext cx="400" cy="390"/>
              <a:chOff x="647" y="2196"/>
              <a:chExt cx="400" cy="390"/>
            </a:xfrm>
          </p:grpSpPr>
          <p:sp>
            <p:nvSpPr>
              <p:cNvPr id="26" name="Freeform 10"/>
              <p:cNvSpPr>
                <a:spLocks/>
              </p:cNvSpPr>
              <p:nvPr/>
            </p:nvSpPr>
            <p:spPr bwMode="auto">
              <a:xfrm>
                <a:off x="801" y="2196"/>
                <a:ext cx="244" cy="287"/>
              </a:xfrm>
              <a:custGeom>
                <a:avLst/>
                <a:gdLst/>
                <a:ahLst/>
                <a:cxnLst>
                  <a:cxn ang="0">
                    <a:pos x="37" y="77"/>
                  </a:cxn>
                  <a:cxn ang="0">
                    <a:pos x="0" y="0"/>
                  </a:cxn>
                  <a:cxn ang="0">
                    <a:pos x="112" y="113"/>
                  </a:cxn>
                  <a:cxn ang="0">
                    <a:pos x="37" y="77"/>
                  </a:cxn>
                </a:cxnLst>
                <a:rect l="0" t="0" r="r" b="b"/>
                <a:pathLst>
                  <a:path w="112" h="113">
                    <a:moveTo>
                      <a:pt x="37" y="77"/>
                    </a:moveTo>
                    <a:cubicBezTo>
                      <a:pt x="16" y="56"/>
                      <a:pt x="4" y="28"/>
                      <a:pt x="0" y="0"/>
                    </a:cubicBezTo>
                    <a:lnTo>
                      <a:pt x="112" y="113"/>
                    </a:lnTo>
                    <a:cubicBezTo>
                      <a:pt x="85" y="109"/>
                      <a:pt x="58" y="98"/>
                      <a:pt x="37" y="77"/>
                    </a:cubicBezTo>
                  </a:path>
                </a:pathLst>
              </a:custGeom>
              <a:solidFill>
                <a:srgbClr val="25221E"/>
              </a:solidFill>
              <a:ln w="0">
                <a:solidFill>
                  <a:srgbClr val="25221E"/>
                </a:solidFill>
                <a:prstDash val="solid"/>
                <a:round/>
                <a:headEnd/>
                <a:tailEnd/>
              </a:ln>
            </p:spPr>
            <p:txBody>
              <a:bodyPr/>
              <a:lstStyle/>
              <a:p>
                <a:endParaRPr lang="en-US"/>
              </a:p>
            </p:txBody>
          </p:sp>
          <p:sp>
            <p:nvSpPr>
              <p:cNvPr id="27" name="Freeform 11"/>
              <p:cNvSpPr>
                <a:spLocks/>
              </p:cNvSpPr>
              <p:nvPr/>
            </p:nvSpPr>
            <p:spPr bwMode="auto">
              <a:xfrm>
                <a:off x="801" y="2196"/>
                <a:ext cx="246" cy="287"/>
              </a:xfrm>
              <a:custGeom>
                <a:avLst/>
                <a:gdLst/>
                <a:ahLst/>
                <a:cxnLst>
                  <a:cxn ang="0">
                    <a:pos x="3" y="50"/>
                  </a:cxn>
                  <a:cxn ang="0">
                    <a:pos x="113" y="113"/>
                  </a:cxn>
                  <a:cxn ang="0">
                    <a:pos x="22" y="91"/>
                  </a:cxn>
                  <a:cxn ang="0">
                    <a:pos x="88" y="91"/>
                  </a:cxn>
                  <a:cxn ang="0">
                    <a:pos x="95" y="109"/>
                  </a:cxn>
                  <a:cxn ang="0">
                    <a:pos x="88" y="102"/>
                  </a:cxn>
                  <a:cxn ang="0">
                    <a:pos x="76" y="79"/>
                  </a:cxn>
                  <a:cxn ang="0">
                    <a:pos x="88" y="102"/>
                  </a:cxn>
                  <a:cxn ang="0">
                    <a:pos x="64" y="77"/>
                  </a:cxn>
                  <a:cxn ang="0">
                    <a:pos x="56" y="59"/>
                  </a:cxn>
                  <a:cxn ang="0">
                    <a:pos x="92" y="109"/>
                  </a:cxn>
                  <a:cxn ang="0">
                    <a:pos x="76" y="103"/>
                  </a:cxn>
                  <a:cxn ang="0">
                    <a:pos x="92" y="109"/>
                  </a:cxn>
                  <a:cxn ang="0">
                    <a:pos x="70" y="87"/>
                  </a:cxn>
                  <a:cxn ang="0">
                    <a:pos x="51" y="78"/>
                  </a:cxn>
                  <a:cxn ang="0">
                    <a:pos x="58" y="75"/>
                  </a:cxn>
                  <a:cxn ang="0">
                    <a:pos x="44" y="71"/>
                  </a:cxn>
                  <a:cxn ang="0">
                    <a:pos x="58" y="75"/>
                  </a:cxn>
                  <a:cxn ang="0">
                    <a:pos x="58" y="88"/>
                  </a:cxn>
                  <a:cxn ang="0">
                    <a:pos x="65" y="106"/>
                  </a:cxn>
                  <a:cxn ang="0">
                    <a:pos x="58" y="99"/>
                  </a:cxn>
                  <a:cxn ang="0">
                    <a:pos x="42" y="73"/>
                  </a:cxn>
                  <a:cxn ang="0">
                    <a:pos x="58" y="99"/>
                  </a:cxn>
                  <a:cxn ang="0">
                    <a:pos x="63" y="109"/>
                  </a:cxn>
                  <a:cxn ang="0">
                    <a:pos x="51" y="94"/>
                  </a:cxn>
                  <a:cxn ang="0">
                    <a:pos x="108" y="112"/>
                  </a:cxn>
                  <a:cxn ang="0">
                    <a:pos x="49" y="93"/>
                  </a:cxn>
                  <a:cxn ang="0">
                    <a:pos x="37" y="96"/>
                  </a:cxn>
                  <a:cxn ang="0">
                    <a:pos x="36" y="95"/>
                  </a:cxn>
                  <a:cxn ang="0">
                    <a:pos x="36" y="79"/>
                  </a:cxn>
                  <a:cxn ang="0">
                    <a:pos x="36" y="95"/>
                  </a:cxn>
                  <a:cxn ang="0">
                    <a:pos x="23" y="25"/>
                  </a:cxn>
                  <a:cxn ang="0">
                    <a:pos x="5" y="18"/>
                  </a:cxn>
                  <a:cxn ang="0">
                    <a:pos x="12" y="25"/>
                  </a:cxn>
                  <a:cxn ang="0">
                    <a:pos x="34" y="37"/>
                  </a:cxn>
                  <a:cxn ang="0">
                    <a:pos x="12" y="25"/>
                  </a:cxn>
                  <a:cxn ang="0">
                    <a:pos x="36" y="49"/>
                  </a:cxn>
                  <a:cxn ang="0">
                    <a:pos x="54" y="57"/>
                  </a:cxn>
                  <a:cxn ang="0">
                    <a:pos x="5" y="21"/>
                  </a:cxn>
                  <a:cxn ang="0">
                    <a:pos x="10" y="37"/>
                  </a:cxn>
                  <a:cxn ang="0">
                    <a:pos x="5" y="21"/>
                  </a:cxn>
                  <a:cxn ang="0">
                    <a:pos x="27" y="43"/>
                  </a:cxn>
                  <a:cxn ang="0">
                    <a:pos x="35" y="62"/>
                  </a:cxn>
                  <a:cxn ang="0">
                    <a:pos x="38" y="55"/>
                  </a:cxn>
                  <a:cxn ang="0">
                    <a:pos x="42" y="69"/>
                  </a:cxn>
                  <a:cxn ang="0">
                    <a:pos x="38" y="55"/>
                  </a:cxn>
                  <a:cxn ang="0">
                    <a:pos x="26" y="56"/>
                  </a:cxn>
                  <a:cxn ang="0">
                    <a:pos x="8" y="49"/>
                  </a:cxn>
                  <a:cxn ang="0">
                    <a:pos x="15" y="56"/>
                  </a:cxn>
                  <a:cxn ang="0">
                    <a:pos x="41" y="71"/>
                  </a:cxn>
                  <a:cxn ang="0">
                    <a:pos x="15" y="56"/>
                  </a:cxn>
                  <a:cxn ang="0">
                    <a:pos x="5" y="51"/>
                  </a:cxn>
                  <a:cxn ang="0">
                    <a:pos x="19" y="63"/>
                  </a:cxn>
                  <a:cxn ang="0">
                    <a:pos x="2" y="5"/>
                  </a:cxn>
                  <a:cxn ang="0">
                    <a:pos x="21" y="64"/>
                  </a:cxn>
                  <a:cxn ang="0">
                    <a:pos x="17" y="76"/>
                  </a:cxn>
                  <a:cxn ang="0">
                    <a:pos x="18" y="77"/>
                  </a:cxn>
                  <a:cxn ang="0">
                    <a:pos x="34" y="77"/>
                  </a:cxn>
                  <a:cxn ang="0">
                    <a:pos x="18" y="77"/>
                  </a:cxn>
                </a:cxnLst>
                <a:rect l="0" t="0" r="r" b="b"/>
                <a:pathLst>
                  <a:path w="113" h="113">
                    <a:moveTo>
                      <a:pt x="22" y="91"/>
                    </a:moveTo>
                    <a:lnTo>
                      <a:pt x="3" y="50"/>
                    </a:lnTo>
                    <a:lnTo>
                      <a:pt x="0" y="0"/>
                    </a:lnTo>
                    <a:lnTo>
                      <a:pt x="113" y="113"/>
                    </a:lnTo>
                    <a:lnTo>
                      <a:pt x="63" y="110"/>
                    </a:lnTo>
                    <a:lnTo>
                      <a:pt x="22" y="91"/>
                    </a:lnTo>
                    <a:moveTo>
                      <a:pt x="107" y="110"/>
                    </a:moveTo>
                    <a:lnTo>
                      <a:pt x="88" y="91"/>
                    </a:lnTo>
                    <a:lnTo>
                      <a:pt x="91" y="105"/>
                    </a:lnTo>
                    <a:lnTo>
                      <a:pt x="95" y="109"/>
                    </a:lnTo>
                    <a:lnTo>
                      <a:pt x="107" y="110"/>
                    </a:lnTo>
                    <a:moveTo>
                      <a:pt x="88" y="102"/>
                    </a:moveTo>
                    <a:lnTo>
                      <a:pt x="85" y="88"/>
                    </a:lnTo>
                    <a:lnTo>
                      <a:pt x="76" y="79"/>
                    </a:lnTo>
                    <a:lnTo>
                      <a:pt x="66" y="80"/>
                    </a:lnTo>
                    <a:lnTo>
                      <a:pt x="88" y="102"/>
                    </a:lnTo>
                    <a:moveTo>
                      <a:pt x="74" y="77"/>
                    </a:moveTo>
                    <a:lnTo>
                      <a:pt x="64" y="77"/>
                    </a:lnTo>
                    <a:lnTo>
                      <a:pt x="51" y="64"/>
                    </a:lnTo>
                    <a:lnTo>
                      <a:pt x="56" y="59"/>
                    </a:lnTo>
                    <a:lnTo>
                      <a:pt x="74" y="77"/>
                    </a:lnTo>
                    <a:moveTo>
                      <a:pt x="92" y="109"/>
                    </a:moveTo>
                    <a:lnTo>
                      <a:pt x="73" y="89"/>
                    </a:lnTo>
                    <a:lnTo>
                      <a:pt x="76" y="103"/>
                    </a:lnTo>
                    <a:lnTo>
                      <a:pt x="80" y="107"/>
                    </a:lnTo>
                    <a:lnTo>
                      <a:pt x="92" y="109"/>
                    </a:lnTo>
                    <a:moveTo>
                      <a:pt x="73" y="100"/>
                    </a:moveTo>
                    <a:lnTo>
                      <a:pt x="70" y="87"/>
                    </a:lnTo>
                    <a:lnTo>
                      <a:pt x="61" y="78"/>
                    </a:lnTo>
                    <a:lnTo>
                      <a:pt x="51" y="78"/>
                    </a:lnTo>
                    <a:lnTo>
                      <a:pt x="73" y="100"/>
                    </a:lnTo>
                    <a:moveTo>
                      <a:pt x="58" y="75"/>
                    </a:moveTo>
                    <a:lnTo>
                      <a:pt x="49" y="76"/>
                    </a:lnTo>
                    <a:lnTo>
                      <a:pt x="44" y="71"/>
                    </a:lnTo>
                    <a:lnTo>
                      <a:pt x="49" y="66"/>
                    </a:lnTo>
                    <a:lnTo>
                      <a:pt x="58" y="75"/>
                    </a:lnTo>
                    <a:moveTo>
                      <a:pt x="77" y="107"/>
                    </a:moveTo>
                    <a:lnTo>
                      <a:pt x="58" y="88"/>
                    </a:lnTo>
                    <a:lnTo>
                      <a:pt x="61" y="102"/>
                    </a:lnTo>
                    <a:lnTo>
                      <a:pt x="65" y="106"/>
                    </a:lnTo>
                    <a:lnTo>
                      <a:pt x="77" y="107"/>
                    </a:lnTo>
                    <a:moveTo>
                      <a:pt x="58" y="99"/>
                    </a:moveTo>
                    <a:lnTo>
                      <a:pt x="55" y="85"/>
                    </a:lnTo>
                    <a:lnTo>
                      <a:pt x="42" y="73"/>
                    </a:lnTo>
                    <a:lnTo>
                      <a:pt x="37" y="78"/>
                    </a:lnTo>
                    <a:lnTo>
                      <a:pt x="58" y="99"/>
                    </a:lnTo>
                    <a:moveTo>
                      <a:pt x="108" y="112"/>
                    </a:moveTo>
                    <a:lnTo>
                      <a:pt x="63" y="109"/>
                    </a:lnTo>
                    <a:lnTo>
                      <a:pt x="50" y="103"/>
                    </a:lnTo>
                    <a:lnTo>
                      <a:pt x="51" y="94"/>
                    </a:lnTo>
                    <a:lnTo>
                      <a:pt x="63" y="107"/>
                    </a:lnTo>
                    <a:lnTo>
                      <a:pt x="108" y="112"/>
                    </a:lnTo>
                    <a:moveTo>
                      <a:pt x="48" y="101"/>
                    </a:moveTo>
                    <a:lnTo>
                      <a:pt x="49" y="93"/>
                    </a:lnTo>
                    <a:lnTo>
                      <a:pt x="43" y="86"/>
                    </a:lnTo>
                    <a:lnTo>
                      <a:pt x="37" y="96"/>
                    </a:lnTo>
                    <a:lnTo>
                      <a:pt x="48" y="101"/>
                    </a:lnTo>
                    <a:moveTo>
                      <a:pt x="36" y="95"/>
                    </a:moveTo>
                    <a:lnTo>
                      <a:pt x="41" y="85"/>
                    </a:lnTo>
                    <a:lnTo>
                      <a:pt x="36" y="79"/>
                    </a:lnTo>
                    <a:lnTo>
                      <a:pt x="25" y="90"/>
                    </a:lnTo>
                    <a:lnTo>
                      <a:pt x="36" y="95"/>
                    </a:lnTo>
                    <a:moveTo>
                      <a:pt x="3" y="6"/>
                    </a:moveTo>
                    <a:lnTo>
                      <a:pt x="23" y="25"/>
                    </a:lnTo>
                    <a:lnTo>
                      <a:pt x="9" y="22"/>
                    </a:lnTo>
                    <a:lnTo>
                      <a:pt x="5" y="18"/>
                    </a:lnTo>
                    <a:lnTo>
                      <a:pt x="3" y="6"/>
                    </a:lnTo>
                    <a:moveTo>
                      <a:pt x="12" y="25"/>
                    </a:moveTo>
                    <a:lnTo>
                      <a:pt x="25" y="28"/>
                    </a:lnTo>
                    <a:lnTo>
                      <a:pt x="34" y="37"/>
                    </a:lnTo>
                    <a:lnTo>
                      <a:pt x="34" y="47"/>
                    </a:lnTo>
                    <a:lnTo>
                      <a:pt x="12" y="25"/>
                    </a:lnTo>
                    <a:moveTo>
                      <a:pt x="37" y="40"/>
                    </a:moveTo>
                    <a:lnTo>
                      <a:pt x="36" y="49"/>
                    </a:lnTo>
                    <a:lnTo>
                      <a:pt x="49" y="62"/>
                    </a:lnTo>
                    <a:lnTo>
                      <a:pt x="54" y="57"/>
                    </a:lnTo>
                    <a:lnTo>
                      <a:pt x="37" y="40"/>
                    </a:lnTo>
                    <a:moveTo>
                      <a:pt x="5" y="21"/>
                    </a:moveTo>
                    <a:lnTo>
                      <a:pt x="24" y="41"/>
                    </a:lnTo>
                    <a:lnTo>
                      <a:pt x="10" y="37"/>
                    </a:lnTo>
                    <a:lnTo>
                      <a:pt x="6" y="33"/>
                    </a:lnTo>
                    <a:lnTo>
                      <a:pt x="5" y="21"/>
                    </a:lnTo>
                    <a:moveTo>
                      <a:pt x="13" y="40"/>
                    </a:moveTo>
                    <a:lnTo>
                      <a:pt x="27" y="43"/>
                    </a:lnTo>
                    <a:lnTo>
                      <a:pt x="36" y="52"/>
                    </a:lnTo>
                    <a:lnTo>
                      <a:pt x="35" y="62"/>
                    </a:lnTo>
                    <a:lnTo>
                      <a:pt x="13" y="40"/>
                    </a:lnTo>
                    <a:moveTo>
                      <a:pt x="38" y="55"/>
                    </a:moveTo>
                    <a:lnTo>
                      <a:pt x="38" y="65"/>
                    </a:lnTo>
                    <a:lnTo>
                      <a:pt x="42" y="69"/>
                    </a:lnTo>
                    <a:lnTo>
                      <a:pt x="47" y="64"/>
                    </a:lnTo>
                    <a:lnTo>
                      <a:pt x="38" y="55"/>
                    </a:lnTo>
                    <a:moveTo>
                      <a:pt x="6" y="36"/>
                    </a:moveTo>
                    <a:lnTo>
                      <a:pt x="26" y="56"/>
                    </a:lnTo>
                    <a:lnTo>
                      <a:pt x="12" y="53"/>
                    </a:lnTo>
                    <a:lnTo>
                      <a:pt x="8" y="49"/>
                    </a:lnTo>
                    <a:lnTo>
                      <a:pt x="6" y="36"/>
                    </a:lnTo>
                    <a:moveTo>
                      <a:pt x="15" y="56"/>
                    </a:moveTo>
                    <a:lnTo>
                      <a:pt x="28" y="59"/>
                    </a:lnTo>
                    <a:lnTo>
                      <a:pt x="41" y="71"/>
                    </a:lnTo>
                    <a:lnTo>
                      <a:pt x="35" y="76"/>
                    </a:lnTo>
                    <a:lnTo>
                      <a:pt x="15" y="56"/>
                    </a:lnTo>
                    <a:moveTo>
                      <a:pt x="2" y="5"/>
                    </a:moveTo>
                    <a:lnTo>
                      <a:pt x="5" y="51"/>
                    </a:lnTo>
                    <a:lnTo>
                      <a:pt x="11" y="63"/>
                    </a:lnTo>
                    <a:lnTo>
                      <a:pt x="19" y="63"/>
                    </a:lnTo>
                    <a:lnTo>
                      <a:pt x="7" y="50"/>
                    </a:lnTo>
                    <a:lnTo>
                      <a:pt x="2" y="5"/>
                    </a:lnTo>
                    <a:moveTo>
                      <a:pt x="12" y="65"/>
                    </a:moveTo>
                    <a:lnTo>
                      <a:pt x="21" y="64"/>
                    </a:lnTo>
                    <a:lnTo>
                      <a:pt x="27" y="71"/>
                    </a:lnTo>
                    <a:lnTo>
                      <a:pt x="17" y="76"/>
                    </a:lnTo>
                    <a:lnTo>
                      <a:pt x="12" y="65"/>
                    </a:lnTo>
                    <a:moveTo>
                      <a:pt x="18" y="77"/>
                    </a:moveTo>
                    <a:lnTo>
                      <a:pt x="29" y="72"/>
                    </a:lnTo>
                    <a:lnTo>
                      <a:pt x="34" y="77"/>
                    </a:lnTo>
                    <a:lnTo>
                      <a:pt x="23" y="88"/>
                    </a:lnTo>
                    <a:lnTo>
                      <a:pt x="18" y="77"/>
                    </a:lnTo>
                  </a:path>
                </a:pathLst>
              </a:custGeom>
              <a:solidFill>
                <a:srgbClr val="25221E"/>
              </a:solidFill>
              <a:ln w="0">
                <a:solidFill>
                  <a:srgbClr val="25221E"/>
                </a:solidFill>
                <a:prstDash val="solid"/>
                <a:round/>
                <a:headEnd/>
                <a:tailEnd/>
              </a:ln>
            </p:spPr>
            <p:txBody>
              <a:bodyPr/>
              <a:lstStyle/>
              <a:p>
                <a:endParaRPr lang="en-US"/>
              </a:p>
            </p:txBody>
          </p:sp>
          <p:sp>
            <p:nvSpPr>
              <p:cNvPr id="28" name="Freeform 12"/>
              <p:cNvSpPr>
                <a:spLocks/>
              </p:cNvSpPr>
              <p:nvPr/>
            </p:nvSpPr>
            <p:spPr bwMode="auto">
              <a:xfrm>
                <a:off x="1021" y="2275"/>
                <a:ext cx="2" cy="2"/>
              </a:xfrm>
              <a:custGeom>
                <a:avLst/>
                <a:gdLst/>
                <a:ahLst/>
                <a:cxnLst>
                  <a:cxn ang="0">
                    <a:pos x="2" y="0"/>
                  </a:cxn>
                  <a:cxn ang="0">
                    <a:pos x="2" y="2"/>
                  </a:cxn>
                  <a:cxn ang="0">
                    <a:pos x="0" y="2"/>
                  </a:cxn>
                  <a:cxn ang="0">
                    <a:pos x="2" y="0"/>
                  </a:cxn>
                </a:cxnLst>
                <a:rect l="0" t="0" r="r" b="b"/>
                <a:pathLst>
                  <a:path w="2" h="2">
                    <a:moveTo>
                      <a:pt x="2" y="0"/>
                    </a:moveTo>
                    <a:lnTo>
                      <a:pt x="2" y="2"/>
                    </a:lnTo>
                    <a:lnTo>
                      <a:pt x="0" y="2"/>
                    </a:lnTo>
                    <a:lnTo>
                      <a:pt x="2" y="0"/>
                    </a:lnTo>
                    <a:close/>
                  </a:path>
                </a:pathLst>
              </a:custGeom>
              <a:solidFill>
                <a:srgbClr val="25221E"/>
              </a:solidFill>
              <a:ln w="9525">
                <a:noFill/>
                <a:round/>
                <a:headEnd/>
                <a:tailEnd/>
              </a:ln>
            </p:spPr>
            <p:txBody>
              <a:bodyPr/>
              <a:lstStyle/>
              <a:p>
                <a:endParaRPr lang="en-US"/>
              </a:p>
            </p:txBody>
          </p:sp>
          <p:sp>
            <p:nvSpPr>
              <p:cNvPr id="29" name="Freeform 13"/>
              <p:cNvSpPr>
                <a:spLocks/>
              </p:cNvSpPr>
              <p:nvPr/>
            </p:nvSpPr>
            <p:spPr bwMode="auto">
              <a:xfrm>
                <a:off x="977" y="2224"/>
                <a:ext cx="46" cy="53"/>
              </a:xfrm>
              <a:custGeom>
                <a:avLst/>
                <a:gdLst/>
                <a:ahLst/>
                <a:cxnLst>
                  <a:cxn ang="0">
                    <a:pos x="3" y="0"/>
                  </a:cxn>
                  <a:cxn ang="0">
                    <a:pos x="46" y="51"/>
                  </a:cxn>
                  <a:cxn ang="0">
                    <a:pos x="44" y="53"/>
                  </a:cxn>
                  <a:cxn ang="0">
                    <a:pos x="0" y="5"/>
                  </a:cxn>
                  <a:cxn ang="0">
                    <a:pos x="3" y="0"/>
                  </a:cxn>
                </a:cxnLst>
                <a:rect l="0" t="0" r="r" b="b"/>
                <a:pathLst>
                  <a:path w="46" h="53">
                    <a:moveTo>
                      <a:pt x="3" y="0"/>
                    </a:moveTo>
                    <a:lnTo>
                      <a:pt x="46" y="51"/>
                    </a:lnTo>
                    <a:lnTo>
                      <a:pt x="44" y="53"/>
                    </a:lnTo>
                    <a:lnTo>
                      <a:pt x="0" y="5"/>
                    </a:lnTo>
                    <a:lnTo>
                      <a:pt x="3" y="0"/>
                    </a:lnTo>
                    <a:close/>
                  </a:path>
                </a:pathLst>
              </a:custGeom>
              <a:solidFill>
                <a:srgbClr val="25221E"/>
              </a:solidFill>
              <a:ln w="9525">
                <a:noFill/>
                <a:round/>
                <a:headEnd/>
                <a:tailEnd/>
              </a:ln>
            </p:spPr>
            <p:txBody>
              <a:bodyPr/>
              <a:lstStyle/>
              <a:p>
                <a:endParaRPr lang="en-US"/>
              </a:p>
            </p:txBody>
          </p:sp>
          <p:sp>
            <p:nvSpPr>
              <p:cNvPr id="30" name="Freeform 14"/>
              <p:cNvSpPr>
                <a:spLocks/>
              </p:cNvSpPr>
              <p:nvPr/>
            </p:nvSpPr>
            <p:spPr bwMode="auto">
              <a:xfrm>
                <a:off x="977" y="2224"/>
                <a:ext cx="3" cy="5"/>
              </a:xfrm>
              <a:custGeom>
                <a:avLst/>
                <a:gdLst/>
                <a:ahLst/>
                <a:cxnLst>
                  <a:cxn ang="0">
                    <a:pos x="0" y="5"/>
                  </a:cxn>
                  <a:cxn ang="0">
                    <a:pos x="0" y="0"/>
                  </a:cxn>
                  <a:cxn ang="0">
                    <a:pos x="3" y="0"/>
                  </a:cxn>
                  <a:cxn ang="0">
                    <a:pos x="0" y="5"/>
                  </a:cxn>
                </a:cxnLst>
                <a:rect l="0" t="0" r="r" b="b"/>
                <a:pathLst>
                  <a:path w="3" h="5">
                    <a:moveTo>
                      <a:pt x="0" y="5"/>
                    </a:moveTo>
                    <a:lnTo>
                      <a:pt x="0" y="0"/>
                    </a:lnTo>
                    <a:lnTo>
                      <a:pt x="3" y="0"/>
                    </a:lnTo>
                    <a:lnTo>
                      <a:pt x="0" y="5"/>
                    </a:lnTo>
                    <a:close/>
                  </a:path>
                </a:pathLst>
              </a:custGeom>
              <a:solidFill>
                <a:srgbClr val="25221E"/>
              </a:solidFill>
              <a:ln w="9525">
                <a:noFill/>
                <a:round/>
                <a:headEnd/>
                <a:tailEnd/>
              </a:ln>
            </p:spPr>
            <p:txBody>
              <a:bodyPr/>
              <a:lstStyle/>
              <a:p>
                <a:endParaRPr lang="en-US"/>
              </a:p>
            </p:txBody>
          </p:sp>
          <p:sp>
            <p:nvSpPr>
              <p:cNvPr id="31" name="Freeform 15"/>
              <p:cNvSpPr>
                <a:spLocks/>
              </p:cNvSpPr>
              <p:nvPr/>
            </p:nvSpPr>
            <p:spPr bwMode="auto">
              <a:xfrm>
                <a:off x="884" y="2295"/>
                <a:ext cx="4" cy="5"/>
              </a:xfrm>
              <a:custGeom>
                <a:avLst/>
                <a:gdLst/>
                <a:ahLst/>
                <a:cxnLst>
                  <a:cxn ang="0">
                    <a:pos x="4" y="3"/>
                  </a:cxn>
                  <a:cxn ang="0">
                    <a:pos x="2" y="5"/>
                  </a:cxn>
                  <a:cxn ang="0">
                    <a:pos x="0" y="0"/>
                  </a:cxn>
                  <a:cxn ang="0">
                    <a:pos x="4" y="3"/>
                  </a:cxn>
                </a:cxnLst>
                <a:rect l="0" t="0" r="r" b="b"/>
                <a:pathLst>
                  <a:path w="4" h="5">
                    <a:moveTo>
                      <a:pt x="4" y="3"/>
                    </a:moveTo>
                    <a:lnTo>
                      <a:pt x="2" y="5"/>
                    </a:lnTo>
                    <a:lnTo>
                      <a:pt x="0" y="0"/>
                    </a:lnTo>
                    <a:lnTo>
                      <a:pt x="4" y="3"/>
                    </a:lnTo>
                    <a:close/>
                  </a:path>
                </a:pathLst>
              </a:custGeom>
              <a:solidFill>
                <a:srgbClr val="25221E"/>
              </a:solidFill>
              <a:ln w="9525">
                <a:noFill/>
                <a:round/>
                <a:headEnd/>
                <a:tailEnd/>
              </a:ln>
            </p:spPr>
            <p:txBody>
              <a:bodyPr/>
              <a:lstStyle/>
              <a:p>
                <a:endParaRPr lang="en-US"/>
              </a:p>
            </p:txBody>
          </p:sp>
          <p:sp>
            <p:nvSpPr>
              <p:cNvPr id="32" name="Freeform 16"/>
              <p:cNvSpPr>
                <a:spLocks/>
              </p:cNvSpPr>
              <p:nvPr/>
            </p:nvSpPr>
            <p:spPr bwMode="auto">
              <a:xfrm>
                <a:off x="884" y="2265"/>
                <a:ext cx="11" cy="33"/>
              </a:xfrm>
              <a:custGeom>
                <a:avLst/>
                <a:gdLst/>
                <a:ahLst/>
                <a:cxnLst>
                  <a:cxn ang="0">
                    <a:pos x="6" y="5"/>
                  </a:cxn>
                  <a:cxn ang="0">
                    <a:pos x="11" y="5"/>
                  </a:cxn>
                  <a:cxn ang="0">
                    <a:pos x="4" y="33"/>
                  </a:cxn>
                  <a:cxn ang="0">
                    <a:pos x="0" y="30"/>
                  </a:cxn>
                  <a:cxn ang="0">
                    <a:pos x="6" y="2"/>
                  </a:cxn>
                  <a:cxn ang="0">
                    <a:pos x="6" y="5"/>
                  </a:cxn>
                  <a:cxn ang="0">
                    <a:pos x="6" y="2"/>
                  </a:cxn>
                  <a:cxn ang="0">
                    <a:pos x="9" y="0"/>
                  </a:cxn>
                  <a:cxn ang="0">
                    <a:pos x="11" y="5"/>
                  </a:cxn>
                  <a:cxn ang="0">
                    <a:pos x="6" y="5"/>
                  </a:cxn>
                </a:cxnLst>
                <a:rect l="0" t="0" r="r" b="b"/>
                <a:pathLst>
                  <a:path w="11" h="33">
                    <a:moveTo>
                      <a:pt x="6" y="5"/>
                    </a:moveTo>
                    <a:lnTo>
                      <a:pt x="11" y="5"/>
                    </a:lnTo>
                    <a:lnTo>
                      <a:pt x="4" y="33"/>
                    </a:lnTo>
                    <a:lnTo>
                      <a:pt x="0" y="30"/>
                    </a:lnTo>
                    <a:lnTo>
                      <a:pt x="6" y="2"/>
                    </a:lnTo>
                    <a:lnTo>
                      <a:pt x="6" y="5"/>
                    </a:lnTo>
                    <a:lnTo>
                      <a:pt x="6" y="2"/>
                    </a:lnTo>
                    <a:lnTo>
                      <a:pt x="9" y="0"/>
                    </a:lnTo>
                    <a:lnTo>
                      <a:pt x="11" y="5"/>
                    </a:lnTo>
                    <a:lnTo>
                      <a:pt x="6" y="5"/>
                    </a:lnTo>
                    <a:close/>
                  </a:path>
                </a:pathLst>
              </a:custGeom>
              <a:solidFill>
                <a:srgbClr val="25221E"/>
              </a:solidFill>
              <a:ln w="9525">
                <a:noFill/>
                <a:round/>
                <a:headEnd/>
                <a:tailEnd/>
              </a:ln>
            </p:spPr>
            <p:txBody>
              <a:bodyPr/>
              <a:lstStyle/>
              <a:p>
                <a:endParaRPr lang="en-US"/>
              </a:p>
            </p:txBody>
          </p:sp>
          <p:sp>
            <p:nvSpPr>
              <p:cNvPr id="33" name="Freeform 17"/>
              <p:cNvSpPr>
                <a:spLocks/>
              </p:cNvSpPr>
              <p:nvPr/>
            </p:nvSpPr>
            <p:spPr bwMode="auto">
              <a:xfrm>
                <a:off x="890" y="2267"/>
                <a:ext cx="20" cy="20"/>
              </a:xfrm>
              <a:custGeom>
                <a:avLst/>
                <a:gdLst/>
                <a:ahLst/>
                <a:cxnLst>
                  <a:cxn ang="0">
                    <a:pos x="16" y="18"/>
                  </a:cxn>
                  <a:cxn ang="0">
                    <a:pos x="16" y="20"/>
                  </a:cxn>
                  <a:cxn ang="0">
                    <a:pos x="0" y="3"/>
                  </a:cxn>
                  <a:cxn ang="0">
                    <a:pos x="5" y="0"/>
                  </a:cxn>
                  <a:cxn ang="0">
                    <a:pos x="20" y="18"/>
                  </a:cxn>
                  <a:cxn ang="0">
                    <a:pos x="16" y="18"/>
                  </a:cxn>
                  <a:cxn ang="0">
                    <a:pos x="20" y="18"/>
                  </a:cxn>
                  <a:cxn ang="0">
                    <a:pos x="20" y="20"/>
                  </a:cxn>
                  <a:cxn ang="0">
                    <a:pos x="16" y="20"/>
                  </a:cxn>
                  <a:cxn ang="0">
                    <a:pos x="16" y="18"/>
                  </a:cxn>
                </a:cxnLst>
                <a:rect l="0" t="0" r="r" b="b"/>
                <a:pathLst>
                  <a:path w="20" h="20">
                    <a:moveTo>
                      <a:pt x="16" y="18"/>
                    </a:moveTo>
                    <a:lnTo>
                      <a:pt x="16" y="20"/>
                    </a:lnTo>
                    <a:lnTo>
                      <a:pt x="0" y="3"/>
                    </a:lnTo>
                    <a:lnTo>
                      <a:pt x="5" y="0"/>
                    </a:lnTo>
                    <a:lnTo>
                      <a:pt x="20" y="18"/>
                    </a:lnTo>
                    <a:lnTo>
                      <a:pt x="16" y="18"/>
                    </a:lnTo>
                    <a:lnTo>
                      <a:pt x="20" y="18"/>
                    </a:lnTo>
                    <a:lnTo>
                      <a:pt x="20" y="20"/>
                    </a:lnTo>
                    <a:lnTo>
                      <a:pt x="16" y="20"/>
                    </a:lnTo>
                    <a:lnTo>
                      <a:pt x="16" y="18"/>
                    </a:lnTo>
                    <a:close/>
                  </a:path>
                </a:pathLst>
              </a:custGeom>
              <a:solidFill>
                <a:srgbClr val="25221E"/>
              </a:solidFill>
              <a:ln w="9525">
                <a:noFill/>
                <a:round/>
                <a:headEnd/>
                <a:tailEnd/>
              </a:ln>
            </p:spPr>
            <p:txBody>
              <a:bodyPr/>
              <a:lstStyle/>
              <a:p>
                <a:endParaRPr lang="en-US"/>
              </a:p>
            </p:txBody>
          </p:sp>
          <p:sp>
            <p:nvSpPr>
              <p:cNvPr id="34" name="Freeform 18"/>
              <p:cNvSpPr>
                <a:spLocks/>
              </p:cNvSpPr>
              <p:nvPr/>
            </p:nvSpPr>
            <p:spPr bwMode="auto">
              <a:xfrm>
                <a:off x="906" y="2254"/>
                <a:ext cx="8" cy="33"/>
              </a:xfrm>
              <a:custGeom>
                <a:avLst/>
                <a:gdLst/>
                <a:ahLst/>
                <a:cxnLst>
                  <a:cxn ang="0">
                    <a:pos x="6" y="5"/>
                  </a:cxn>
                  <a:cxn ang="0">
                    <a:pos x="8" y="5"/>
                  </a:cxn>
                  <a:cxn ang="0">
                    <a:pos x="4" y="33"/>
                  </a:cxn>
                  <a:cxn ang="0">
                    <a:pos x="0" y="31"/>
                  </a:cxn>
                  <a:cxn ang="0">
                    <a:pos x="6" y="3"/>
                  </a:cxn>
                  <a:cxn ang="0">
                    <a:pos x="6" y="5"/>
                  </a:cxn>
                  <a:cxn ang="0">
                    <a:pos x="6" y="3"/>
                  </a:cxn>
                  <a:cxn ang="0">
                    <a:pos x="8" y="0"/>
                  </a:cxn>
                  <a:cxn ang="0">
                    <a:pos x="8" y="5"/>
                  </a:cxn>
                  <a:cxn ang="0">
                    <a:pos x="6" y="5"/>
                  </a:cxn>
                </a:cxnLst>
                <a:rect l="0" t="0" r="r" b="b"/>
                <a:pathLst>
                  <a:path w="8" h="33">
                    <a:moveTo>
                      <a:pt x="6" y="5"/>
                    </a:moveTo>
                    <a:lnTo>
                      <a:pt x="8" y="5"/>
                    </a:lnTo>
                    <a:lnTo>
                      <a:pt x="4" y="33"/>
                    </a:lnTo>
                    <a:lnTo>
                      <a:pt x="0" y="31"/>
                    </a:lnTo>
                    <a:lnTo>
                      <a:pt x="6" y="3"/>
                    </a:lnTo>
                    <a:lnTo>
                      <a:pt x="6" y="5"/>
                    </a:lnTo>
                    <a:lnTo>
                      <a:pt x="6" y="3"/>
                    </a:lnTo>
                    <a:lnTo>
                      <a:pt x="8" y="0"/>
                    </a:lnTo>
                    <a:lnTo>
                      <a:pt x="8" y="5"/>
                    </a:lnTo>
                    <a:lnTo>
                      <a:pt x="6" y="5"/>
                    </a:lnTo>
                    <a:close/>
                  </a:path>
                </a:pathLst>
              </a:custGeom>
              <a:solidFill>
                <a:srgbClr val="25221E"/>
              </a:solidFill>
              <a:ln w="9525">
                <a:noFill/>
                <a:round/>
                <a:headEnd/>
                <a:tailEnd/>
              </a:ln>
            </p:spPr>
            <p:txBody>
              <a:bodyPr/>
              <a:lstStyle/>
              <a:p>
                <a:endParaRPr lang="en-US"/>
              </a:p>
            </p:txBody>
          </p:sp>
          <p:sp>
            <p:nvSpPr>
              <p:cNvPr id="35" name="Freeform 19"/>
              <p:cNvSpPr>
                <a:spLocks/>
              </p:cNvSpPr>
              <p:nvPr/>
            </p:nvSpPr>
            <p:spPr bwMode="auto">
              <a:xfrm>
                <a:off x="912" y="2257"/>
                <a:ext cx="18" cy="20"/>
              </a:xfrm>
              <a:custGeom>
                <a:avLst/>
                <a:gdLst/>
                <a:ahLst/>
                <a:cxnLst>
                  <a:cxn ang="0">
                    <a:pos x="13" y="18"/>
                  </a:cxn>
                  <a:cxn ang="0">
                    <a:pos x="15" y="20"/>
                  </a:cxn>
                  <a:cxn ang="0">
                    <a:pos x="0" y="2"/>
                  </a:cxn>
                  <a:cxn ang="0">
                    <a:pos x="2" y="0"/>
                  </a:cxn>
                  <a:cxn ang="0">
                    <a:pos x="18" y="18"/>
                  </a:cxn>
                  <a:cxn ang="0">
                    <a:pos x="13" y="18"/>
                  </a:cxn>
                  <a:cxn ang="0">
                    <a:pos x="18" y="18"/>
                  </a:cxn>
                  <a:cxn ang="0">
                    <a:pos x="18" y="20"/>
                  </a:cxn>
                  <a:cxn ang="0">
                    <a:pos x="15" y="20"/>
                  </a:cxn>
                  <a:cxn ang="0">
                    <a:pos x="13" y="18"/>
                  </a:cxn>
                </a:cxnLst>
                <a:rect l="0" t="0" r="r" b="b"/>
                <a:pathLst>
                  <a:path w="18" h="20">
                    <a:moveTo>
                      <a:pt x="13" y="18"/>
                    </a:moveTo>
                    <a:lnTo>
                      <a:pt x="15" y="20"/>
                    </a:lnTo>
                    <a:lnTo>
                      <a:pt x="0" y="2"/>
                    </a:lnTo>
                    <a:lnTo>
                      <a:pt x="2" y="0"/>
                    </a:lnTo>
                    <a:lnTo>
                      <a:pt x="18" y="18"/>
                    </a:lnTo>
                    <a:lnTo>
                      <a:pt x="13" y="18"/>
                    </a:lnTo>
                    <a:lnTo>
                      <a:pt x="18" y="18"/>
                    </a:lnTo>
                    <a:lnTo>
                      <a:pt x="18" y="20"/>
                    </a:lnTo>
                    <a:lnTo>
                      <a:pt x="15" y="20"/>
                    </a:lnTo>
                    <a:lnTo>
                      <a:pt x="13" y="18"/>
                    </a:lnTo>
                    <a:close/>
                  </a:path>
                </a:pathLst>
              </a:custGeom>
              <a:solidFill>
                <a:srgbClr val="25221E"/>
              </a:solidFill>
              <a:ln w="9525">
                <a:noFill/>
                <a:round/>
                <a:headEnd/>
                <a:tailEnd/>
              </a:ln>
            </p:spPr>
            <p:txBody>
              <a:bodyPr/>
              <a:lstStyle/>
              <a:p>
                <a:endParaRPr lang="en-US"/>
              </a:p>
            </p:txBody>
          </p:sp>
          <p:sp>
            <p:nvSpPr>
              <p:cNvPr id="36" name="Freeform 20"/>
              <p:cNvSpPr>
                <a:spLocks/>
              </p:cNvSpPr>
              <p:nvPr/>
            </p:nvSpPr>
            <p:spPr bwMode="auto">
              <a:xfrm>
                <a:off x="925" y="2247"/>
                <a:ext cx="9" cy="28"/>
              </a:xfrm>
              <a:custGeom>
                <a:avLst/>
                <a:gdLst/>
                <a:ahLst/>
                <a:cxnLst>
                  <a:cxn ang="0">
                    <a:pos x="7" y="2"/>
                  </a:cxn>
                  <a:cxn ang="0">
                    <a:pos x="9" y="2"/>
                  </a:cxn>
                  <a:cxn ang="0">
                    <a:pos x="5" y="28"/>
                  </a:cxn>
                  <a:cxn ang="0">
                    <a:pos x="0" y="28"/>
                  </a:cxn>
                  <a:cxn ang="0">
                    <a:pos x="7" y="0"/>
                  </a:cxn>
                  <a:cxn ang="0">
                    <a:pos x="7" y="2"/>
                  </a:cxn>
                  <a:cxn ang="0">
                    <a:pos x="7" y="0"/>
                  </a:cxn>
                  <a:cxn ang="0">
                    <a:pos x="9" y="0"/>
                  </a:cxn>
                  <a:cxn ang="0">
                    <a:pos x="9" y="2"/>
                  </a:cxn>
                  <a:cxn ang="0">
                    <a:pos x="7" y="2"/>
                  </a:cxn>
                </a:cxnLst>
                <a:rect l="0" t="0" r="r" b="b"/>
                <a:pathLst>
                  <a:path w="9" h="28">
                    <a:moveTo>
                      <a:pt x="7" y="2"/>
                    </a:moveTo>
                    <a:lnTo>
                      <a:pt x="9" y="2"/>
                    </a:lnTo>
                    <a:lnTo>
                      <a:pt x="5" y="28"/>
                    </a:lnTo>
                    <a:lnTo>
                      <a:pt x="0" y="28"/>
                    </a:lnTo>
                    <a:lnTo>
                      <a:pt x="7" y="0"/>
                    </a:lnTo>
                    <a:lnTo>
                      <a:pt x="7" y="2"/>
                    </a:lnTo>
                    <a:lnTo>
                      <a:pt x="7" y="0"/>
                    </a:lnTo>
                    <a:lnTo>
                      <a:pt x="9" y="0"/>
                    </a:lnTo>
                    <a:lnTo>
                      <a:pt x="9" y="2"/>
                    </a:lnTo>
                    <a:lnTo>
                      <a:pt x="7" y="2"/>
                    </a:lnTo>
                    <a:close/>
                  </a:path>
                </a:pathLst>
              </a:custGeom>
              <a:solidFill>
                <a:srgbClr val="25221E"/>
              </a:solidFill>
              <a:ln w="9525">
                <a:noFill/>
                <a:round/>
                <a:headEnd/>
                <a:tailEnd/>
              </a:ln>
            </p:spPr>
            <p:txBody>
              <a:bodyPr/>
              <a:lstStyle/>
              <a:p>
                <a:endParaRPr lang="en-US"/>
              </a:p>
            </p:txBody>
          </p:sp>
          <p:sp>
            <p:nvSpPr>
              <p:cNvPr id="37" name="Freeform 21"/>
              <p:cNvSpPr>
                <a:spLocks/>
              </p:cNvSpPr>
              <p:nvPr/>
            </p:nvSpPr>
            <p:spPr bwMode="auto">
              <a:xfrm>
                <a:off x="932" y="2247"/>
                <a:ext cx="17" cy="20"/>
              </a:xfrm>
              <a:custGeom>
                <a:avLst/>
                <a:gdLst/>
                <a:ahLst/>
                <a:cxnLst>
                  <a:cxn ang="0">
                    <a:pos x="13" y="18"/>
                  </a:cxn>
                  <a:cxn ang="0">
                    <a:pos x="13" y="20"/>
                  </a:cxn>
                  <a:cxn ang="0">
                    <a:pos x="0" y="2"/>
                  </a:cxn>
                  <a:cxn ang="0">
                    <a:pos x="2" y="0"/>
                  </a:cxn>
                  <a:cxn ang="0">
                    <a:pos x="17" y="18"/>
                  </a:cxn>
                  <a:cxn ang="0">
                    <a:pos x="13" y="18"/>
                  </a:cxn>
                  <a:cxn ang="0">
                    <a:pos x="17" y="18"/>
                  </a:cxn>
                  <a:cxn ang="0">
                    <a:pos x="17" y="20"/>
                  </a:cxn>
                  <a:cxn ang="0">
                    <a:pos x="13" y="20"/>
                  </a:cxn>
                  <a:cxn ang="0">
                    <a:pos x="13" y="18"/>
                  </a:cxn>
                </a:cxnLst>
                <a:rect l="0" t="0" r="r" b="b"/>
                <a:pathLst>
                  <a:path w="17" h="20">
                    <a:moveTo>
                      <a:pt x="13" y="18"/>
                    </a:moveTo>
                    <a:lnTo>
                      <a:pt x="13" y="20"/>
                    </a:lnTo>
                    <a:lnTo>
                      <a:pt x="0" y="2"/>
                    </a:lnTo>
                    <a:lnTo>
                      <a:pt x="2" y="0"/>
                    </a:lnTo>
                    <a:lnTo>
                      <a:pt x="17" y="18"/>
                    </a:lnTo>
                    <a:lnTo>
                      <a:pt x="13" y="18"/>
                    </a:lnTo>
                    <a:lnTo>
                      <a:pt x="17" y="18"/>
                    </a:lnTo>
                    <a:lnTo>
                      <a:pt x="17" y="20"/>
                    </a:lnTo>
                    <a:lnTo>
                      <a:pt x="13" y="20"/>
                    </a:lnTo>
                    <a:lnTo>
                      <a:pt x="13" y="18"/>
                    </a:lnTo>
                    <a:close/>
                  </a:path>
                </a:pathLst>
              </a:custGeom>
              <a:solidFill>
                <a:srgbClr val="25221E"/>
              </a:solidFill>
              <a:ln w="9525">
                <a:noFill/>
                <a:round/>
                <a:headEnd/>
                <a:tailEnd/>
              </a:ln>
            </p:spPr>
            <p:txBody>
              <a:bodyPr/>
              <a:lstStyle/>
              <a:p>
                <a:endParaRPr lang="en-US"/>
              </a:p>
            </p:txBody>
          </p:sp>
          <p:sp>
            <p:nvSpPr>
              <p:cNvPr id="38" name="Freeform 22"/>
              <p:cNvSpPr>
                <a:spLocks/>
              </p:cNvSpPr>
              <p:nvPr/>
            </p:nvSpPr>
            <p:spPr bwMode="auto">
              <a:xfrm>
                <a:off x="945" y="2237"/>
                <a:ext cx="6" cy="28"/>
              </a:xfrm>
              <a:custGeom>
                <a:avLst/>
                <a:gdLst/>
                <a:ahLst/>
                <a:cxnLst>
                  <a:cxn ang="0">
                    <a:pos x="4" y="5"/>
                  </a:cxn>
                  <a:cxn ang="0">
                    <a:pos x="6" y="2"/>
                  </a:cxn>
                  <a:cxn ang="0">
                    <a:pos x="4" y="28"/>
                  </a:cxn>
                  <a:cxn ang="0">
                    <a:pos x="0" y="28"/>
                  </a:cxn>
                  <a:cxn ang="0">
                    <a:pos x="4" y="2"/>
                  </a:cxn>
                  <a:cxn ang="0">
                    <a:pos x="4" y="5"/>
                  </a:cxn>
                  <a:cxn ang="0">
                    <a:pos x="4" y="2"/>
                  </a:cxn>
                  <a:cxn ang="0">
                    <a:pos x="6" y="0"/>
                  </a:cxn>
                  <a:cxn ang="0">
                    <a:pos x="6" y="2"/>
                  </a:cxn>
                  <a:cxn ang="0">
                    <a:pos x="4" y="5"/>
                  </a:cxn>
                </a:cxnLst>
                <a:rect l="0" t="0" r="r" b="b"/>
                <a:pathLst>
                  <a:path w="6" h="28">
                    <a:moveTo>
                      <a:pt x="4" y="5"/>
                    </a:moveTo>
                    <a:lnTo>
                      <a:pt x="6" y="2"/>
                    </a:lnTo>
                    <a:lnTo>
                      <a:pt x="4" y="28"/>
                    </a:lnTo>
                    <a:lnTo>
                      <a:pt x="0" y="28"/>
                    </a:lnTo>
                    <a:lnTo>
                      <a:pt x="4" y="2"/>
                    </a:lnTo>
                    <a:lnTo>
                      <a:pt x="4" y="5"/>
                    </a:lnTo>
                    <a:lnTo>
                      <a:pt x="4" y="2"/>
                    </a:lnTo>
                    <a:lnTo>
                      <a:pt x="6" y="0"/>
                    </a:lnTo>
                    <a:lnTo>
                      <a:pt x="6" y="2"/>
                    </a:lnTo>
                    <a:lnTo>
                      <a:pt x="4" y="5"/>
                    </a:lnTo>
                    <a:close/>
                  </a:path>
                </a:pathLst>
              </a:custGeom>
              <a:solidFill>
                <a:srgbClr val="25221E"/>
              </a:solidFill>
              <a:ln w="9525">
                <a:noFill/>
                <a:round/>
                <a:headEnd/>
                <a:tailEnd/>
              </a:ln>
            </p:spPr>
            <p:txBody>
              <a:bodyPr/>
              <a:lstStyle/>
              <a:p>
                <a:endParaRPr lang="en-US"/>
              </a:p>
            </p:txBody>
          </p:sp>
          <p:sp>
            <p:nvSpPr>
              <p:cNvPr id="39" name="Freeform 23"/>
              <p:cNvSpPr>
                <a:spLocks/>
              </p:cNvSpPr>
              <p:nvPr/>
            </p:nvSpPr>
            <p:spPr bwMode="auto">
              <a:xfrm>
                <a:off x="949" y="2239"/>
                <a:ext cx="18" cy="18"/>
              </a:xfrm>
              <a:custGeom>
                <a:avLst/>
                <a:gdLst/>
                <a:ahLst/>
                <a:cxnLst>
                  <a:cxn ang="0">
                    <a:pos x="13" y="18"/>
                  </a:cxn>
                  <a:cxn ang="0">
                    <a:pos x="13" y="18"/>
                  </a:cxn>
                  <a:cxn ang="0">
                    <a:pos x="0" y="3"/>
                  </a:cxn>
                  <a:cxn ang="0">
                    <a:pos x="2" y="0"/>
                  </a:cxn>
                  <a:cxn ang="0">
                    <a:pos x="18" y="15"/>
                  </a:cxn>
                  <a:cxn ang="0">
                    <a:pos x="13" y="18"/>
                  </a:cxn>
                  <a:cxn ang="0">
                    <a:pos x="18" y="15"/>
                  </a:cxn>
                  <a:cxn ang="0">
                    <a:pos x="18" y="18"/>
                  </a:cxn>
                  <a:cxn ang="0">
                    <a:pos x="13" y="18"/>
                  </a:cxn>
                </a:cxnLst>
                <a:rect l="0" t="0" r="r" b="b"/>
                <a:pathLst>
                  <a:path w="18" h="18">
                    <a:moveTo>
                      <a:pt x="13" y="18"/>
                    </a:moveTo>
                    <a:lnTo>
                      <a:pt x="13" y="18"/>
                    </a:lnTo>
                    <a:lnTo>
                      <a:pt x="0" y="3"/>
                    </a:lnTo>
                    <a:lnTo>
                      <a:pt x="2" y="0"/>
                    </a:lnTo>
                    <a:lnTo>
                      <a:pt x="18" y="15"/>
                    </a:lnTo>
                    <a:lnTo>
                      <a:pt x="13" y="18"/>
                    </a:lnTo>
                    <a:lnTo>
                      <a:pt x="18" y="15"/>
                    </a:lnTo>
                    <a:lnTo>
                      <a:pt x="18" y="18"/>
                    </a:lnTo>
                    <a:lnTo>
                      <a:pt x="13" y="18"/>
                    </a:lnTo>
                    <a:close/>
                  </a:path>
                </a:pathLst>
              </a:custGeom>
              <a:solidFill>
                <a:srgbClr val="25221E"/>
              </a:solidFill>
              <a:ln w="9525">
                <a:noFill/>
                <a:round/>
                <a:headEnd/>
                <a:tailEnd/>
              </a:ln>
            </p:spPr>
            <p:txBody>
              <a:bodyPr/>
              <a:lstStyle/>
              <a:p>
                <a:endParaRPr lang="en-US"/>
              </a:p>
            </p:txBody>
          </p:sp>
          <p:sp>
            <p:nvSpPr>
              <p:cNvPr id="40" name="Freeform 24"/>
              <p:cNvSpPr>
                <a:spLocks/>
              </p:cNvSpPr>
              <p:nvPr/>
            </p:nvSpPr>
            <p:spPr bwMode="auto">
              <a:xfrm>
                <a:off x="962" y="2229"/>
                <a:ext cx="9" cy="28"/>
              </a:xfrm>
              <a:custGeom>
                <a:avLst/>
                <a:gdLst/>
                <a:ahLst/>
                <a:cxnLst>
                  <a:cxn ang="0">
                    <a:pos x="5" y="3"/>
                  </a:cxn>
                  <a:cxn ang="0">
                    <a:pos x="9" y="3"/>
                  </a:cxn>
                  <a:cxn ang="0">
                    <a:pos x="5" y="28"/>
                  </a:cxn>
                  <a:cxn ang="0">
                    <a:pos x="0" y="28"/>
                  </a:cxn>
                  <a:cxn ang="0">
                    <a:pos x="5" y="3"/>
                  </a:cxn>
                  <a:cxn ang="0">
                    <a:pos x="5" y="3"/>
                  </a:cxn>
                  <a:cxn ang="0">
                    <a:pos x="5" y="3"/>
                  </a:cxn>
                  <a:cxn ang="0">
                    <a:pos x="7" y="0"/>
                  </a:cxn>
                  <a:cxn ang="0">
                    <a:pos x="9" y="3"/>
                  </a:cxn>
                  <a:cxn ang="0">
                    <a:pos x="5" y="3"/>
                  </a:cxn>
                </a:cxnLst>
                <a:rect l="0" t="0" r="r" b="b"/>
                <a:pathLst>
                  <a:path w="9" h="28">
                    <a:moveTo>
                      <a:pt x="5" y="3"/>
                    </a:moveTo>
                    <a:lnTo>
                      <a:pt x="9" y="3"/>
                    </a:lnTo>
                    <a:lnTo>
                      <a:pt x="5" y="28"/>
                    </a:lnTo>
                    <a:lnTo>
                      <a:pt x="0" y="28"/>
                    </a:lnTo>
                    <a:lnTo>
                      <a:pt x="5" y="3"/>
                    </a:lnTo>
                    <a:lnTo>
                      <a:pt x="5" y="3"/>
                    </a:lnTo>
                    <a:lnTo>
                      <a:pt x="5" y="3"/>
                    </a:lnTo>
                    <a:lnTo>
                      <a:pt x="7" y="0"/>
                    </a:lnTo>
                    <a:lnTo>
                      <a:pt x="9" y="3"/>
                    </a:lnTo>
                    <a:lnTo>
                      <a:pt x="5" y="3"/>
                    </a:lnTo>
                    <a:close/>
                  </a:path>
                </a:pathLst>
              </a:custGeom>
              <a:solidFill>
                <a:srgbClr val="25221E"/>
              </a:solidFill>
              <a:ln w="9525">
                <a:noFill/>
                <a:round/>
                <a:headEnd/>
                <a:tailEnd/>
              </a:ln>
            </p:spPr>
            <p:txBody>
              <a:bodyPr/>
              <a:lstStyle/>
              <a:p>
                <a:endParaRPr lang="en-US"/>
              </a:p>
            </p:txBody>
          </p:sp>
          <p:sp>
            <p:nvSpPr>
              <p:cNvPr id="41" name="Freeform 25"/>
              <p:cNvSpPr>
                <a:spLocks/>
              </p:cNvSpPr>
              <p:nvPr/>
            </p:nvSpPr>
            <p:spPr bwMode="auto">
              <a:xfrm>
                <a:off x="967" y="2229"/>
                <a:ext cx="13" cy="23"/>
              </a:xfrm>
              <a:custGeom>
                <a:avLst/>
                <a:gdLst/>
                <a:ahLst/>
                <a:cxnLst>
                  <a:cxn ang="0">
                    <a:pos x="8" y="20"/>
                  </a:cxn>
                  <a:cxn ang="0">
                    <a:pos x="8" y="23"/>
                  </a:cxn>
                  <a:cxn ang="0">
                    <a:pos x="0" y="3"/>
                  </a:cxn>
                  <a:cxn ang="0">
                    <a:pos x="4" y="0"/>
                  </a:cxn>
                  <a:cxn ang="0">
                    <a:pos x="13" y="20"/>
                  </a:cxn>
                  <a:cxn ang="0">
                    <a:pos x="8" y="20"/>
                  </a:cxn>
                  <a:cxn ang="0">
                    <a:pos x="13" y="20"/>
                  </a:cxn>
                  <a:cxn ang="0">
                    <a:pos x="10" y="23"/>
                  </a:cxn>
                  <a:cxn ang="0">
                    <a:pos x="8" y="23"/>
                  </a:cxn>
                  <a:cxn ang="0">
                    <a:pos x="8" y="20"/>
                  </a:cxn>
                </a:cxnLst>
                <a:rect l="0" t="0" r="r" b="b"/>
                <a:pathLst>
                  <a:path w="13" h="23">
                    <a:moveTo>
                      <a:pt x="8" y="20"/>
                    </a:moveTo>
                    <a:lnTo>
                      <a:pt x="8" y="23"/>
                    </a:lnTo>
                    <a:lnTo>
                      <a:pt x="0" y="3"/>
                    </a:lnTo>
                    <a:lnTo>
                      <a:pt x="4" y="0"/>
                    </a:lnTo>
                    <a:lnTo>
                      <a:pt x="13" y="20"/>
                    </a:lnTo>
                    <a:lnTo>
                      <a:pt x="8" y="20"/>
                    </a:lnTo>
                    <a:lnTo>
                      <a:pt x="13" y="20"/>
                    </a:lnTo>
                    <a:lnTo>
                      <a:pt x="10" y="23"/>
                    </a:lnTo>
                    <a:lnTo>
                      <a:pt x="8" y="23"/>
                    </a:lnTo>
                    <a:lnTo>
                      <a:pt x="8" y="20"/>
                    </a:lnTo>
                    <a:close/>
                  </a:path>
                </a:pathLst>
              </a:custGeom>
              <a:solidFill>
                <a:srgbClr val="25221E"/>
              </a:solidFill>
              <a:ln w="9525">
                <a:noFill/>
                <a:round/>
                <a:headEnd/>
                <a:tailEnd/>
              </a:ln>
            </p:spPr>
            <p:txBody>
              <a:bodyPr/>
              <a:lstStyle/>
              <a:p>
                <a:endParaRPr lang="en-US"/>
              </a:p>
            </p:txBody>
          </p:sp>
          <p:sp>
            <p:nvSpPr>
              <p:cNvPr id="42" name="Freeform 26"/>
              <p:cNvSpPr>
                <a:spLocks/>
              </p:cNvSpPr>
              <p:nvPr/>
            </p:nvSpPr>
            <p:spPr bwMode="auto">
              <a:xfrm>
                <a:off x="975" y="2219"/>
                <a:ext cx="18" cy="33"/>
              </a:xfrm>
              <a:custGeom>
                <a:avLst/>
                <a:gdLst/>
                <a:ahLst/>
                <a:cxnLst>
                  <a:cxn ang="0">
                    <a:pos x="15" y="0"/>
                  </a:cxn>
                  <a:cxn ang="0">
                    <a:pos x="18" y="2"/>
                  </a:cxn>
                  <a:cxn ang="0">
                    <a:pos x="5" y="33"/>
                  </a:cxn>
                  <a:cxn ang="0">
                    <a:pos x="0" y="30"/>
                  </a:cxn>
                  <a:cxn ang="0">
                    <a:pos x="15" y="0"/>
                  </a:cxn>
                  <a:cxn ang="0">
                    <a:pos x="15" y="0"/>
                  </a:cxn>
                  <a:cxn ang="0">
                    <a:pos x="15" y="0"/>
                  </a:cxn>
                  <a:cxn ang="0">
                    <a:pos x="18" y="0"/>
                  </a:cxn>
                  <a:cxn ang="0">
                    <a:pos x="18" y="2"/>
                  </a:cxn>
                  <a:cxn ang="0">
                    <a:pos x="15" y="0"/>
                  </a:cxn>
                </a:cxnLst>
                <a:rect l="0" t="0" r="r" b="b"/>
                <a:pathLst>
                  <a:path w="18" h="33">
                    <a:moveTo>
                      <a:pt x="15" y="0"/>
                    </a:moveTo>
                    <a:lnTo>
                      <a:pt x="18" y="2"/>
                    </a:lnTo>
                    <a:lnTo>
                      <a:pt x="5" y="33"/>
                    </a:lnTo>
                    <a:lnTo>
                      <a:pt x="0" y="30"/>
                    </a:lnTo>
                    <a:lnTo>
                      <a:pt x="15" y="0"/>
                    </a:lnTo>
                    <a:lnTo>
                      <a:pt x="15" y="0"/>
                    </a:lnTo>
                    <a:lnTo>
                      <a:pt x="15" y="0"/>
                    </a:lnTo>
                    <a:lnTo>
                      <a:pt x="18" y="0"/>
                    </a:lnTo>
                    <a:lnTo>
                      <a:pt x="18" y="2"/>
                    </a:lnTo>
                    <a:lnTo>
                      <a:pt x="15" y="0"/>
                    </a:lnTo>
                    <a:close/>
                  </a:path>
                </a:pathLst>
              </a:custGeom>
              <a:solidFill>
                <a:srgbClr val="25221E"/>
              </a:solidFill>
              <a:ln w="9525">
                <a:noFill/>
                <a:round/>
                <a:headEnd/>
                <a:tailEnd/>
              </a:ln>
            </p:spPr>
            <p:txBody>
              <a:bodyPr/>
              <a:lstStyle/>
              <a:p>
                <a:endParaRPr lang="en-US"/>
              </a:p>
            </p:txBody>
          </p:sp>
          <p:sp>
            <p:nvSpPr>
              <p:cNvPr id="43" name="Freeform 27"/>
              <p:cNvSpPr>
                <a:spLocks/>
              </p:cNvSpPr>
              <p:nvPr/>
            </p:nvSpPr>
            <p:spPr bwMode="auto">
              <a:xfrm>
                <a:off x="982" y="2219"/>
                <a:ext cx="11" cy="43"/>
              </a:xfrm>
              <a:custGeom>
                <a:avLst/>
                <a:gdLst/>
                <a:ahLst/>
                <a:cxnLst>
                  <a:cxn ang="0">
                    <a:pos x="2" y="38"/>
                  </a:cxn>
                  <a:cxn ang="0">
                    <a:pos x="0" y="38"/>
                  </a:cxn>
                  <a:cxn ang="0">
                    <a:pos x="8" y="0"/>
                  </a:cxn>
                  <a:cxn ang="0">
                    <a:pos x="11" y="2"/>
                  </a:cxn>
                  <a:cxn ang="0">
                    <a:pos x="4" y="40"/>
                  </a:cxn>
                  <a:cxn ang="0">
                    <a:pos x="2" y="38"/>
                  </a:cxn>
                  <a:cxn ang="0">
                    <a:pos x="4" y="40"/>
                  </a:cxn>
                  <a:cxn ang="0">
                    <a:pos x="2" y="43"/>
                  </a:cxn>
                  <a:cxn ang="0">
                    <a:pos x="0" y="38"/>
                  </a:cxn>
                  <a:cxn ang="0">
                    <a:pos x="2" y="38"/>
                  </a:cxn>
                </a:cxnLst>
                <a:rect l="0" t="0" r="r" b="b"/>
                <a:pathLst>
                  <a:path w="11" h="43">
                    <a:moveTo>
                      <a:pt x="2" y="38"/>
                    </a:moveTo>
                    <a:lnTo>
                      <a:pt x="0" y="38"/>
                    </a:lnTo>
                    <a:lnTo>
                      <a:pt x="8" y="0"/>
                    </a:lnTo>
                    <a:lnTo>
                      <a:pt x="11" y="2"/>
                    </a:lnTo>
                    <a:lnTo>
                      <a:pt x="4" y="40"/>
                    </a:lnTo>
                    <a:lnTo>
                      <a:pt x="2" y="38"/>
                    </a:lnTo>
                    <a:lnTo>
                      <a:pt x="4" y="40"/>
                    </a:lnTo>
                    <a:lnTo>
                      <a:pt x="2" y="43"/>
                    </a:lnTo>
                    <a:lnTo>
                      <a:pt x="0" y="38"/>
                    </a:lnTo>
                    <a:lnTo>
                      <a:pt x="2" y="38"/>
                    </a:lnTo>
                    <a:close/>
                  </a:path>
                </a:pathLst>
              </a:custGeom>
              <a:solidFill>
                <a:srgbClr val="25221E"/>
              </a:solidFill>
              <a:ln w="9525">
                <a:noFill/>
                <a:round/>
                <a:headEnd/>
                <a:tailEnd/>
              </a:ln>
            </p:spPr>
            <p:txBody>
              <a:bodyPr/>
              <a:lstStyle/>
              <a:p>
                <a:endParaRPr lang="en-US"/>
              </a:p>
            </p:txBody>
          </p:sp>
          <p:sp>
            <p:nvSpPr>
              <p:cNvPr id="44" name="Freeform 28"/>
              <p:cNvSpPr>
                <a:spLocks/>
              </p:cNvSpPr>
              <p:nvPr/>
            </p:nvSpPr>
            <p:spPr bwMode="auto">
              <a:xfrm>
                <a:off x="984" y="2239"/>
                <a:ext cx="26" cy="20"/>
              </a:xfrm>
              <a:custGeom>
                <a:avLst/>
                <a:gdLst/>
                <a:ahLst/>
                <a:cxnLst>
                  <a:cxn ang="0">
                    <a:pos x="24" y="0"/>
                  </a:cxn>
                  <a:cxn ang="0">
                    <a:pos x="26" y="3"/>
                  </a:cxn>
                  <a:cxn ang="0">
                    <a:pos x="2" y="20"/>
                  </a:cxn>
                  <a:cxn ang="0">
                    <a:pos x="0" y="18"/>
                  </a:cxn>
                  <a:cxn ang="0">
                    <a:pos x="24" y="0"/>
                  </a:cxn>
                  <a:cxn ang="0">
                    <a:pos x="24" y="0"/>
                  </a:cxn>
                  <a:cxn ang="0">
                    <a:pos x="24" y="0"/>
                  </a:cxn>
                  <a:cxn ang="0">
                    <a:pos x="26" y="0"/>
                  </a:cxn>
                  <a:cxn ang="0">
                    <a:pos x="26" y="3"/>
                  </a:cxn>
                  <a:cxn ang="0">
                    <a:pos x="24" y="0"/>
                  </a:cxn>
                </a:cxnLst>
                <a:rect l="0" t="0" r="r" b="b"/>
                <a:pathLst>
                  <a:path w="26" h="20">
                    <a:moveTo>
                      <a:pt x="24" y="0"/>
                    </a:moveTo>
                    <a:lnTo>
                      <a:pt x="26" y="3"/>
                    </a:lnTo>
                    <a:lnTo>
                      <a:pt x="2" y="20"/>
                    </a:lnTo>
                    <a:lnTo>
                      <a:pt x="0" y="18"/>
                    </a:lnTo>
                    <a:lnTo>
                      <a:pt x="24" y="0"/>
                    </a:lnTo>
                    <a:lnTo>
                      <a:pt x="24" y="0"/>
                    </a:lnTo>
                    <a:lnTo>
                      <a:pt x="24" y="0"/>
                    </a:lnTo>
                    <a:lnTo>
                      <a:pt x="26" y="0"/>
                    </a:lnTo>
                    <a:lnTo>
                      <a:pt x="26" y="3"/>
                    </a:lnTo>
                    <a:lnTo>
                      <a:pt x="24" y="0"/>
                    </a:lnTo>
                    <a:close/>
                  </a:path>
                </a:pathLst>
              </a:custGeom>
              <a:solidFill>
                <a:srgbClr val="25221E"/>
              </a:solidFill>
              <a:ln w="9525">
                <a:noFill/>
                <a:round/>
                <a:headEnd/>
                <a:tailEnd/>
              </a:ln>
            </p:spPr>
            <p:txBody>
              <a:bodyPr/>
              <a:lstStyle/>
              <a:p>
                <a:endParaRPr lang="en-US"/>
              </a:p>
            </p:txBody>
          </p:sp>
          <p:sp>
            <p:nvSpPr>
              <p:cNvPr id="45" name="Freeform 29"/>
              <p:cNvSpPr>
                <a:spLocks/>
              </p:cNvSpPr>
              <p:nvPr/>
            </p:nvSpPr>
            <p:spPr bwMode="auto">
              <a:xfrm>
                <a:off x="993" y="2239"/>
                <a:ext cx="17" cy="33"/>
              </a:xfrm>
              <a:custGeom>
                <a:avLst/>
                <a:gdLst/>
                <a:ahLst/>
                <a:cxnLst>
                  <a:cxn ang="0">
                    <a:pos x="0" y="28"/>
                  </a:cxn>
                  <a:cxn ang="0">
                    <a:pos x="0" y="31"/>
                  </a:cxn>
                  <a:cxn ang="0">
                    <a:pos x="15" y="0"/>
                  </a:cxn>
                  <a:cxn ang="0">
                    <a:pos x="17" y="3"/>
                  </a:cxn>
                  <a:cxn ang="0">
                    <a:pos x="2" y="31"/>
                  </a:cxn>
                  <a:cxn ang="0">
                    <a:pos x="0" y="28"/>
                  </a:cxn>
                  <a:cxn ang="0">
                    <a:pos x="2" y="31"/>
                  </a:cxn>
                  <a:cxn ang="0">
                    <a:pos x="0" y="33"/>
                  </a:cxn>
                  <a:cxn ang="0">
                    <a:pos x="0" y="31"/>
                  </a:cxn>
                  <a:cxn ang="0">
                    <a:pos x="0" y="28"/>
                  </a:cxn>
                </a:cxnLst>
                <a:rect l="0" t="0" r="r" b="b"/>
                <a:pathLst>
                  <a:path w="17" h="33">
                    <a:moveTo>
                      <a:pt x="0" y="28"/>
                    </a:moveTo>
                    <a:lnTo>
                      <a:pt x="0" y="31"/>
                    </a:lnTo>
                    <a:lnTo>
                      <a:pt x="15" y="0"/>
                    </a:lnTo>
                    <a:lnTo>
                      <a:pt x="17" y="3"/>
                    </a:lnTo>
                    <a:lnTo>
                      <a:pt x="2" y="31"/>
                    </a:lnTo>
                    <a:lnTo>
                      <a:pt x="0" y="28"/>
                    </a:lnTo>
                    <a:lnTo>
                      <a:pt x="2" y="31"/>
                    </a:lnTo>
                    <a:lnTo>
                      <a:pt x="0" y="33"/>
                    </a:lnTo>
                    <a:lnTo>
                      <a:pt x="0" y="31"/>
                    </a:lnTo>
                    <a:lnTo>
                      <a:pt x="0" y="28"/>
                    </a:lnTo>
                    <a:close/>
                  </a:path>
                </a:pathLst>
              </a:custGeom>
              <a:solidFill>
                <a:srgbClr val="25221E"/>
              </a:solidFill>
              <a:ln w="9525">
                <a:noFill/>
                <a:round/>
                <a:headEnd/>
                <a:tailEnd/>
              </a:ln>
            </p:spPr>
            <p:txBody>
              <a:bodyPr/>
              <a:lstStyle/>
              <a:p>
                <a:endParaRPr lang="en-US"/>
              </a:p>
            </p:txBody>
          </p:sp>
          <p:sp>
            <p:nvSpPr>
              <p:cNvPr id="46" name="Freeform 30"/>
              <p:cNvSpPr>
                <a:spLocks/>
              </p:cNvSpPr>
              <p:nvPr/>
            </p:nvSpPr>
            <p:spPr bwMode="auto">
              <a:xfrm>
                <a:off x="993" y="2259"/>
                <a:ext cx="37" cy="13"/>
              </a:xfrm>
              <a:custGeom>
                <a:avLst/>
                <a:gdLst/>
                <a:ahLst/>
                <a:cxnLst>
                  <a:cxn ang="0">
                    <a:pos x="32" y="0"/>
                  </a:cxn>
                  <a:cxn ang="0">
                    <a:pos x="34" y="3"/>
                  </a:cxn>
                  <a:cxn ang="0">
                    <a:pos x="2" y="13"/>
                  </a:cxn>
                  <a:cxn ang="0">
                    <a:pos x="0" y="8"/>
                  </a:cxn>
                  <a:cxn ang="0">
                    <a:pos x="32" y="0"/>
                  </a:cxn>
                  <a:cxn ang="0">
                    <a:pos x="32" y="0"/>
                  </a:cxn>
                  <a:cxn ang="0">
                    <a:pos x="32" y="0"/>
                  </a:cxn>
                  <a:cxn ang="0">
                    <a:pos x="37" y="0"/>
                  </a:cxn>
                  <a:cxn ang="0">
                    <a:pos x="34" y="3"/>
                  </a:cxn>
                  <a:cxn ang="0">
                    <a:pos x="32" y="0"/>
                  </a:cxn>
                </a:cxnLst>
                <a:rect l="0" t="0" r="r" b="b"/>
                <a:pathLst>
                  <a:path w="37" h="13">
                    <a:moveTo>
                      <a:pt x="32" y="0"/>
                    </a:moveTo>
                    <a:lnTo>
                      <a:pt x="34" y="3"/>
                    </a:lnTo>
                    <a:lnTo>
                      <a:pt x="2" y="13"/>
                    </a:lnTo>
                    <a:lnTo>
                      <a:pt x="0" y="8"/>
                    </a:lnTo>
                    <a:lnTo>
                      <a:pt x="32" y="0"/>
                    </a:lnTo>
                    <a:lnTo>
                      <a:pt x="32" y="0"/>
                    </a:lnTo>
                    <a:lnTo>
                      <a:pt x="32" y="0"/>
                    </a:lnTo>
                    <a:lnTo>
                      <a:pt x="37" y="0"/>
                    </a:lnTo>
                    <a:lnTo>
                      <a:pt x="34" y="3"/>
                    </a:lnTo>
                    <a:lnTo>
                      <a:pt x="32" y="0"/>
                    </a:lnTo>
                    <a:close/>
                  </a:path>
                </a:pathLst>
              </a:custGeom>
              <a:solidFill>
                <a:srgbClr val="25221E"/>
              </a:solidFill>
              <a:ln w="9525">
                <a:noFill/>
                <a:round/>
                <a:headEnd/>
                <a:tailEnd/>
              </a:ln>
            </p:spPr>
            <p:txBody>
              <a:bodyPr/>
              <a:lstStyle/>
              <a:p>
                <a:endParaRPr lang="en-US"/>
              </a:p>
            </p:txBody>
          </p:sp>
          <p:sp>
            <p:nvSpPr>
              <p:cNvPr id="47" name="Freeform 31"/>
              <p:cNvSpPr>
                <a:spLocks/>
              </p:cNvSpPr>
              <p:nvPr/>
            </p:nvSpPr>
            <p:spPr bwMode="auto">
              <a:xfrm>
                <a:off x="999" y="2259"/>
                <a:ext cx="28" cy="21"/>
              </a:xfrm>
              <a:custGeom>
                <a:avLst/>
                <a:gdLst/>
                <a:ahLst/>
                <a:cxnLst>
                  <a:cxn ang="0">
                    <a:pos x="2" y="18"/>
                  </a:cxn>
                  <a:cxn ang="0">
                    <a:pos x="0" y="18"/>
                  </a:cxn>
                  <a:cxn ang="0">
                    <a:pos x="26" y="0"/>
                  </a:cxn>
                  <a:cxn ang="0">
                    <a:pos x="28" y="3"/>
                  </a:cxn>
                  <a:cxn ang="0">
                    <a:pos x="2" y="21"/>
                  </a:cxn>
                  <a:cxn ang="0">
                    <a:pos x="2" y="18"/>
                  </a:cxn>
                  <a:cxn ang="0">
                    <a:pos x="2" y="21"/>
                  </a:cxn>
                  <a:cxn ang="0">
                    <a:pos x="0" y="21"/>
                  </a:cxn>
                  <a:cxn ang="0">
                    <a:pos x="0" y="18"/>
                  </a:cxn>
                  <a:cxn ang="0">
                    <a:pos x="2" y="18"/>
                  </a:cxn>
                </a:cxnLst>
                <a:rect l="0" t="0" r="r" b="b"/>
                <a:pathLst>
                  <a:path w="28" h="21">
                    <a:moveTo>
                      <a:pt x="2" y="18"/>
                    </a:moveTo>
                    <a:lnTo>
                      <a:pt x="0" y="18"/>
                    </a:lnTo>
                    <a:lnTo>
                      <a:pt x="26" y="0"/>
                    </a:lnTo>
                    <a:lnTo>
                      <a:pt x="28" y="3"/>
                    </a:lnTo>
                    <a:lnTo>
                      <a:pt x="2" y="21"/>
                    </a:lnTo>
                    <a:lnTo>
                      <a:pt x="2" y="18"/>
                    </a:lnTo>
                    <a:lnTo>
                      <a:pt x="2" y="21"/>
                    </a:lnTo>
                    <a:lnTo>
                      <a:pt x="0" y="21"/>
                    </a:lnTo>
                    <a:lnTo>
                      <a:pt x="0" y="18"/>
                    </a:lnTo>
                    <a:lnTo>
                      <a:pt x="2" y="18"/>
                    </a:lnTo>
                    <a:close/>
                  </a:path>
                </a:pathLst>
              </a:custGeom>
              <a:solidFill>
                <a:srgbClr val="25221E"/>
              </a:solidFill>
              <a:ln w="9525">
                <a:noFill/>
                <a:round/>
                <a:headEnd/>
                <a:tailEnd/>
              </a:ln>
            </p:spPr>
            <p:txBody>
              <a:bodyPr/>
              <a:lstStyle/>
              <a:p>
                <a:endParaRPr lang="en-US"/>
              </a:p>
            </p:txBody>
          </p:sp>
          <p:sp>
            <p:nvSpPr>
              <p:cNvPr id="48" name="Freeform 32"/>
              <p:cNvSpPr>
                <a:spLocks/>
              </p:cNvSpPr>
              <p:nvPr/>
            </p:nvSpPr>
            <p:spPr bwMode="auto">
              <a:xfrm>
                <a:off x="1001" y="2277"/>
                <a:ext cx="18" cy="13"/>
              </a:xfrm>
              <a:custGeom>
                <a:avLst/>
                <a:gdLst/>
                <a:ahLst/>
                <a:cxnLst>
                  <a:cxn ang="0">
                    <a:pos x="16" y="8"/>
                  </a:cxn>
                  <a:cxn ang="0">
                    <a:pos x="16" y="13"/>
                  </a:cxn>
                  <a:cxn ang="0">
                    <a:pos x="0" y="3"/>
                  </a:cxn>
                  <a:cxn ang="0">
                    <a:pos x="0" y="0"/>
                  </a:cxn>
                  <a:cxn ang="0">
                    <a:pos x="18" y="8"/>
                  </a:cxn>
                  <a:cxn ang="0">
                    <a:pos x="16" y="8"/>
                  </a:cxn>
                  <a:cxn ang="0">
                    <a:pos x="18" y="8"/>
                  </a:cxn>
                  <a:cxn ang="0">
                    <a:pos x="18" y="10"/>
                  </a:cxn>
                  <a:cxn ang="0">
                    <a:pos x="16" y="13"/>
                  </a:cxn>
                  <a:cxn ang="0">
                    <a:pos x="16" y="8"/>
                  </a:cxn>
                </a:cxnLst>
                <a:rect l="0" t="0" r="r" b="b"/>
                <a:pathLst>
                  <a:path w="18" h="13">
                    <a:moveTo>
                      <a:pt x="16" y="8"/>
                    </a:moveTo>
                    <a:lnTo>
                      <a:pt x="16" y="13"/>
                    </a:lnTo>
                    <a:lnTo>
                      <a:pt x="0" y="3"/>
                    </a:lnTo>
                    <a:lnTo>
                      <a:pt x="0" y="0"/>
                    </a:lnTo>
                    <a:lnTo>
                      <a:pt x="18" y="8"/>
                    </a:lnTo>
                    <a:lnTo>
                      <a:pt x="16" y="8"/>
                    </a:lnTo>
                    <a:lnTo>
                      <a:pt x="18" y="8"/>
                    </a:lnTo>
                    <a:lnTo>
                      <a:pt x="18" y="10"/>
                    </a:lnTo>
                    <a:lnTo>
                      <a:pt x="16" y="13"/>
                    </a:lnTo>
                    <a:lnTo>
                      <a:pt x="16" y="8"/>
                    </a:lnTo>
                    <a:close/>
                  </a:path>
                </a:pathLst>
              </a:custGeom>
              <a:solidFill>
                <a:srgbClr val="25221E"/>
              </a:solidFill>
              <a:ln w="9525">
                <a:noFill/>
                <a:round/>
                <a:headEnd/>
                <a:tailEnd/>
              </a:ln>
            </p:spPr>
            <p:txBody>
              <a:bodyPr/>
              <a:lstStyle/>
              <a:p>
                <a:endParaRPr lang="en-US"/>
              </a:p>
            </p:txBody>
          </p:sp>
          <p:sp>
            <p:nvSpPr>
              <p:cNvPr id="49" name="Freeform 33"/>
              <p:cNvSpPr>
                <a:spLocks/>
              </p:cNvSpPr>
              <p:nvPr/>
            </p:nvSpPr>
            <p:spPr bwMode="auto">
              <a:xfrm>
                <a:off x="993" y="2285"/>
                <a:ext cx="26" cy="10"/>
              </a:xfrm>
              <a:custGeom>
                <a:avLst/>
                <a:gdLst/>
                <a:ahLst/>
                <a:cxnLst>
                  <a:cxn ang="0">
                    <a:pos x="4" y="5"/>
                  </a:cxn>
                  <a:cxn ang="0">
                    <a:pos x="2" y="5"/>
                  </a:cxn>
                  <a:cxn ang="0">
                    <a:pos x="24" y="0"/>
                  </a:cxn>
                  <a:cxn ang="0">
                    <a:pos x="26" y="5"/>
                  </a:cxn>
                  <a:cxn ang="0">
                    <a:pos x="4" y="10"/>
                  </a:cxn>
                  <a:cxn ang="0">
                    <a:pos x="4" y="5"/>
                  </a:cxn>
                  <a:cxn ang="0">
                    <a:pos x="4" y="10"/>
                  </a:cxn>
                  <a:cxn ang="0">
                    <a:pos x="0" y="7"/>
                  </a:cxn>
                  <a:cxn ang="0">
                    <a:pos x="2" y="5"/>
                  </a:cxn>
                  <a:cxn ang="0">
                    <a:pos x="4" y="5"/>
                  </a:cxn>
                </a:cxnLst>
                <a:rect l="0" t="0" r="r" b="b"/>
                <a:pathLst>
                  <a:path w="26" h="10">
                    <a:moveTo>
                      <a:pt x="4" y="5"/>
                    </a:moveTo>
                    <a:lnTo>
                      <a:pt x="2" y="5"/>
                    </a:lnTo>
                    <a:lnTo>
                      <a:pt x="24" y="0"/>
                    </a:lnTo>
                    <a:lnTo>
                      <a:pt x="26" y="5"/>
                    </a:lnTo>
                    <a:lnTo>
                      <a:pt x="4" y="10"/>
                    </a:lnTo>
                    <a:lnTo>
                      <a:pt x="4" y="5"/>
                    </a:lnTo>
                    <a:lnTo>
                      <a:pt x="4" y="10"/>
                    </a:lnTo>
                    <a:lnTo>
                      <a:pt x="0" y="7"/>
                    </a:lnTo>
                    <a:lnTo>
                      <a:pt x="2" y="5"/>
                    </a:lnTo>
                    <a:lnTo>
                      <a:pt x="4" y="5"/>
                    </a:lnTo>
                    <a:close/>
                  </a:path>
                </a:pathLst>
              </a:custGeom>
              <a:solidFill>
                <a:srgbClr val="25221E"/>
              </a:solidFill>
              <a:ln w="9525">
                <a:noFill/>
                <a:round/>
                <a:headEnd/>
                <a:tailEnd/>
              </a:ln>
            </p:spPr>
            <p:txBody>
              <a:bodyPr/>
              <a:lstStyle/>
              <a:p>
                <a:endParaRPr lang="en-US"/>
              </a:p>
            </p:txBody>
          </p:sp>
          <p:sp>
            <p:nvSpPr>
              <p:cNvPr id="50" name="Freeform 34"/>
              <p:cNvSpPr>
                <a:spLocks/>
              </p:cNvSpPr>
              <p:nvPr/>
            </p:nvSpPr>
            <p:spPr bwMode="auto">
              <a:xfrm>
                <a:off x="995" y="2290"/>
                <a:ext cx="15" cy="20"/>
              </a:xfrm>
              <a:custGeom>
                <a:avLst/>
                <a:gdLst/>
                <a:ahLst/>
                <a:cxnLst>
                  <a:cxn ang="0">
                    <a:pos x="15" y="18"/>
                  </a:cxn>
                  <a:cxn ang="0">
                    <a:pos x="13" y="20"/>
                  </a:cxn>
                  <a:cxn ang="0">
                    <a:pos x="0" y="5"/>
                  </a:cxn>
                  <a:cxn ang="0">
                    <a:pos x="2" y="0"/>
                  </a:cxn>
                  <a:cxn ang="0">
                    <a:pos x="15" y="18"/>
                  </a:cxn>
                  <a:cxn ang="0">
                    <a:pos x="15" y="18"/>
                  </a:cxn>
                  <a:cxn ang="0">
                    <a:pos x="15" y="18"/>
                  </a:cxn>
                  <a:cxn ang="0">
                    <a:pos x="15" y="20"/>
                  </a:cxn>
                  <a:cxn ang="0">
                    <a:pos x="13" y="20"/>
                  </a:cxn>
                  <a:cxn ang="0">
                    <a:pos x="15" y="18"/>
                  </a:cxn>
                </a:cxnLst>
                <a:rect l="0" t="0" r="r" b="b"/>
                <a:pathLst>
                  <a:path w="15" h="20">
                    <a:moveTo>
                      <a:pt x="15" y="18"/>
                    </a:moveTo>
                    <a:lnTo>
                      <a:pt x="13" y="20"/>
                    </a:lnTo>
                    <a:lnTo>
                      <a:pt x="0" y="5"/>
                    </a:lnTo>
                    <a:lnTo>
                      <a:pt x="2" y="0"/>
                    </a:lnTo>
                    <a:lnTo>
                      <a:pt x="15" y="18"/>
                    </a:lnTo>
                    <a:lnTo>
                      <a:pt x="15" y="18"/>
                    </a:lnTo>
                    <a:lnTo>
                      <a:pt x="15" y="18"/>
                    </a:lnTo>
                    <a:lnTo>
                      <a:pt x="15" y="20"/>
                    </a:lnTo>
                    <a:lnTo>
                      <a:pt x="13" y="20"/>
                    </a:lnTo>
                    <a:lnTo>
                      <a:pt x="15" y="18"/>
                    </a:lnTo>
                    <a:close/>
                  </a:path>
                </a:pathLst>
              </a:custGeom>
              <a:solidFill>
                <a:srgbClr val="25221E"/>
              </a:solidFill>
              <a:ln w="9525">
                <a:noFill/>
                <a:round/>
                <a:headEnd/>
                <a:tailEnd/>
              </a:ln>
            </p:spPr>
            <p:txBody>
              <a:bodyPr/>
              <a:lstStyle/>
              <a:p>
                <a:endParaRPr lang="en-US"/>
              </a:p>
            </p:txBody>
          </p:sp>
          <p:sp>
            <p:nvSpPr>
              <p:cNvPr id="51" name="Freeform 35"/>
              <p:cNvSpPr>
                <a:spLocks/>
              </p:cNvSpPr>
              <p:nvPr/>
            </p:nvSpPr>
            <p:spPr bwMode="auto">
              <a:xfrm>
                <a:off x="986" y="2308"/>
                <a:ext cx="24" cy="7"/>
              </a:xfrm>
              <a:custGeom>
                <a:avLst/>
                <a:gdLst/>
                <a:ahLst/>
                <a:cxnLst>
                  <a:cxn ang="0">
                    <a:pos x="2" y="2"/>
                  </a:cxn>
                  <a:cxn ang="0">
                    <a:pos x="2" y="2"/>
                  </a:cxn>
                  <a:cxn ang="0">
                    <a:pos x="24" y="0"/>
                  </a:cxn>
                  <a:cxn ang="0">
                    <a:pos x="24" y="5"/>
                  </a:cxn>
                  <a:cxn ang="0">
                    <a:pos x="2" y="7"/>
                  </a:cxn>
                  <a:cxn ang="0">
                    <a:pos x="2" y="2"/>
                  </a:cxn>
                  <a:cxn ang="0">
                    <a:pos x="2" y="7"/>
                  </a:cxn>
                  <a:cxn ang="0">
                    <a:pos x="0" y="5"/>
                  </a:cxn>
                  <a:cxn ang="0">
                    <a:pos x="2" y="2"/>
                  </a:cxn>
                </a:cxnLst>
                <a:rect l="0" t="0" r="r" b="b"/>
                <a:pathLst>
                  <a:path w="24" h="7">
                    <a:moveTo>
                      <a:pt x="2" y="2"/>
                    </a:moveTo>
                    <a:lnTo>
                      <a:pt x="2" y="2"/>
                    </a:lnTo>
                    <a:lnTo>
                      <a:pt x="24" y="0"/>
                    </a:lnTo>
                    <a:lnTo>
                      <a:pt x="24" y="5"/>
                    </a:lnTo>
                    <a:lnTo>
                      <a:pt x="2" y="7"/>
                    </a:lnTo>
                    <a:lnTo>
                      <a:pt x="2" y="2"/>
                    </a:lnTo>
                    <a:lnTo>
                      <a:pt x="2" y="7"/>
                    </a:lnTo>
                    <a:lnTo>
                      <a:pt x="0" y="5"/>
                    </a:lnTo>
                    <a:lnTo>
                      <a:pt x="2" y="2"/>
                    </a:lnTo>
                    <a:close/>
                  </a:path>
                </a:pathLst>
              </a:custGeom>
              <a:solidFill>
                <a:srgbClr val="25221E"/>
              </a:solidFill>
              <a:ln w="9525">
                <a:noFill/>
                <a:round/>
                <a:headEnd/>
                <a:tailEnd/>
              </a:ln>
            </p:spPr>
            <p:txBody>
              <a:bodyPr/>
              <a:lstStyle/>
              <a:p>
                <a:endParaRPr lang="en-US"/>
              </a:p>
            </p:txBody>
          </p:sp>
          <p:sp>
            <p:nvSpPr>
              <p:cNvPr id="52" name="Freeform 36"/>
              <p:cNvSpPr>
                <a:spLocks/>
              </p:cNvSpPr>
              <p:nvPr/>
            </p:nvSpPr>
            <p:spPr bwMode="auto">
              <a:xfrm>
                <a:off x="986" y="2310"/>
                <a:ext cx="18" cy="20"/>
              </a:xfrm>
              <a:custGeom>
                <a:avLst/>
                <a:gdLst/>
                <a:ahLst/>
                <a:cxnLst>
                  <a:cxn ang="0">
                    <a:pos x="15" y="18"/>
                  </a:cxn>
                  <a:cxn ang="0">
                    <a:pos x="15" y="20"/>
                  </a:cxn>
                  <a:cxn ang="0">
                    <a:pos x="0" y="5"/>
                  </a:cxn>
                  <a:cxn ang="0">
                    <a:pos x="2" y="0"/>
                  </a:cxn>
                  <a:cxn ang="0">
                    <a:pos x="18" y="18"/>
                  </a:cxn>
                  <a:cxn ang="0">
                    <a:pos x="15" y="18"/>
                  </a:cxn>
                  <a:cxn ang="0">
                    <a:pos x="18" y="18"/>
                  </a:cxn>
                  <a:cxn ang="0">
                    <a:pos x="18" y="20"/>
                  </a:cxn>
                  <a:cxn ang="0">
                    <a:pos x="15" y="20"/>
                  </a:cxn>
                  <a:cxn ang="0">
                    <a:pos x="15" y="18"/>
                  </a:cxn>
                </a:cxnLst>
                <a:rect l="0" t="0" r="r" b="b"/>
                <a:pathLst>
                  <a:path w="18" h="20">
                    <a:moveTo>
                      <a:pt x="15" y="18"/>
                    </a:moveTo>
                    <a:lnTo>
                      <a:pt x="15" y="20"/>
                    </a:lnTo>
                    <a:lnTo>
                      <a:pt x="0" y="5"/>
                    </a:lnTo>
                    <a:lnTo>
                      <a:pt x="2" y="0"/>
                    </a:lnTo>
                    <a:lnTo>
                      <a:pt x="18" y="18"/>
                    </a:lnTo>
                    <a:lnTo>
                      <a:pt x="15" y="18"/>
                    </a:lnTo>
                    <a:lnTo>
                      <a:pt x="18" y="18"/>
                    </a:lnTo>
                    <a:lnTo>
                      <a:pt x="18" y="20"/>
                    </a:lnTo>
                    <a:lnTo>
                      <a:pt x="15" y="20"/>
                    </a:lnTo>
                    <a:lnTo>
                      <a:pt x="15" y="18"/>
                    </a:lnTo>
                    <a:close/>
                  </a:path>
                </a:pathLst>
              </a:custGeom>
              <a:solidFill>
                <a:srgbClr val="25221E"/>
              </a:solidFill>
              <a:ln w="9525">
                <a:noFill/>
                <a:round/>
                <a:headEnd/>
                <a:tailEnd/>
              </a:ln>
            </p:spPr>
            <p:txBody>
              <a:bodyPr/>
              <a:lstStyle/>
              <a:p>
                <a:endParaRPr lang="en-US"/>
              </a:p>
            </p:txBody>
          </p:sp>
          <p:sp>
            <p:nvSpPr>
              <p:cNvPr id="53" name="Freeform 37"/>
              <p:cNvSpPr>
                <a:spLocks/>
              </p:cNvSpPr>
              <p:nvPr/>
            </p:nvSpPr>
            <p:spPr bwMode="auto">
              <a:xfrm>
                <a:off x="977" y="2328"/>
                <a:ext cx="27" cy="10"/>
              </a:xfrm>
              <a:custGeom>
                <a:avLst/>
                <a:gdLst/>
                <a:ahLst/>
                <a:cxnLst>
                  <a:cxn ang="0">
                    <a:pos x="5" y="5"/>
                  </a:cxn>
                  <a:cxn ang="0">
                    <a:pos x="3" y="5"/>
                  </a:cxn>
                  <a:cxn ang="0">
                    <a:pos x="24" y="0"/>
                  </a:cxn>
                  <a:cxn ang="0">
                    <a:pos x="27" y="5"/>
                  </a:cxn>
                  <a:cxn ang="0">
                    <a:pos x="3" y="10"/>
                  </a:cxn>
                  <a:cxn ang="0">
                    <a:pos x="5" y="5"/>
                  </a:cxn>
                  <a:cxn ang="0">
                    <a:pos x="3" y="10"/>
                  </a:cxn>
                  <a:cxn ang="0">
                    <a:pos x="0" y="8"/>
                  </a:cxn>
                  <a:cxn ang="0">
                    <a:pos x="3" y="5"/>
                  </a:cxn>
                  <a:cxn ang="0">
                    <a:pos x="5" y="5"/>
                  </a:cxn>
                </a:cxnLst>
                <a:rect l="0" t="0" r="r" b="b"/>
                <a:pathLst>
                  <a:path w="27" h="10">
                    <a:moveTo>
                      <a:pt x="5" y="5"/>
                    </a:moveTo>
                    <a:lnTo>
                      <a:pt x="3" y="5"/>
                    </a:lnTo>
                    <a:lnTo>
                      <a:pt x="24" y="0"/>
                    </a:lnTo>
                    <a:lnTo>
                      <a:pt x="27" y="5"/>
                    </a:lnTo>
                    <a:lnTo>
                      <a:pt x="3" y="10"/>
                    </a:lnTo>
                    <a:lnTo>
                      <a:pt x="5" y="5"/>
                    </a:lnTo>
                    <a:lnTo>
                      <a:pt x="3" y="10"/>
                    </a:lnTo>
                    <a:lnTo>
                      <a:pt x="0" y="8"/>
                    </a:lnTo>
                    <a:lnTo>
                      <a:pt x="3" y="5"/>
                    </a:lnTo>
                    <a:lnTo>
                      <a:pt x="5" y="5"/>
                    </a:lnTo>
                    <a:close/>
                  </a:path>
                </a:pathLst>
              </a:custGeom>
              <a:solidFill>
                <a:srgbClr val="25221E"/>
              </a:solidFill>
              <a:ln w="9525">
                <a:noFill/>
                <a:round/>
                <a:headEnd/>
                <a:tailEnd/>
              </a:ln>
            </p:spPr>
            <p:txBody>
              <a:bodyPr/>
              <a:lstStyle/>
              <a:p>
                <a:endParaRPr lang="en-US"/>
              </a:p>
            </p:txBody>
          </p:sp>
          <p:sp>
            <p:nvSpPr>
              <p:cNvPr id="54" name="Freeform 38"/>
              <p:cNvSpPr>
                <a:spLocks/>
              </p:cNvSpPr>
              <p:nvPr/>
            </p:nvSpPr>
            <p:spPr bwMode="auto">
              <a:xfrm>
                <a:off x="977" y="2333"/>
                <a:ext cx="18" cy="20"/>
              </a:xfrm>
              <a:custGeom>
                <a:avLst/>
                <a:gdLst/>
                <a:ahLst/>
                <a:cxnLst>
                  <a:cxn ang="0">
                    <a:pos x="18" y="18"/>
                  </a:cxn>
                  <a:cxn ang="0">
                    <a:pos x="16" y="20"/>
                  </a:cxn>
                  <a:cxn ang="0">
                    <a:pos x="0" y="3"/>
                  </a:cxn>
                  <a:cxn ang="0">
                    <a:pos x="5" y="0"/>
                  </a:cxn>
                  <a:cxn ang="0">
                    <a:pos x="18" y="18"/>
                  </a:cxn>
                  <a:cxn ang="0">
                    <a:pos x="18" y="18"/>
                  </a:cxn>
                  <a:cxn ang="0">
                    <a:pos x="18" y="18"/>
                  </a:cxn>
                  <a:cxn ang="0">
                    <a:pos x="18" y="20"/>
                  </a:cxn>
                  <a:cxn ang="0">
                    <a:pos x="16" y="20"/>
                  </a:cxn>
                  <a:cxn ang="0">
                    <a:pos x="18" y="18"/>
                  </a:cxn>
                </a:cxnLst>
                <a:rect l="0" t="0" r="r" b="b"/>
                <a:pathLst>
                  <a:path w="18" h="20">
                    <a:moveTo>
                      <a:pt x="18" y="18"/>
                    </a:moveTo>
                    <a:lnTo>
                      <a:pt x="16" y="20"/>
                    </a:lnTo>
                    <a:lnTo>
                      <a:pt x="0" y="3"/>
                    </a:lnTo>
                    <a:lnTo>
                      <a:pt x="5" y="0"/>
                    </a:lnTo>
                    <a:lnTo>
                      <a:pt x="18" y="18"/>
                    </a:lnTo>
                    <a:lnTo>
                      <a:pt x="18" y="18"/>
                    </a:lnTo>
                    <a:lnTo>
                      <a:pt x="18" y="18"/>
                    </a:lnTo>
                    <a:lnTo>
                      <a:pt x="18" y="20"/>
                    </a:lnTo>
                    <a:lnTo>
                      <a:pt x="16" y="20"/>
                    </a:lnTo>
                    <a:lnTo>
                      <a:pt x="18" y="18"/>
                    </a:lnTo>
                    <a:close/>
                  </a:path>
                </a:pathLst>
              </a:custGeom>
              <a:solidFill>
                <a:srgbClr val="25221E"/>
              </a:solidFill>
              <a:ln w="9525">
                <a:noFill/>
                <a:round/>
                <a:headEnd/>
                <a:tailEnd/>
              </a:ln>
            </p:spPr>
            <p:txBody>
              <a:bodyPr/>
              <a:lstStyle/>
              <a:p>
                <a:endParaRPr lang="en-US"/>
              </a:p>
            </p:txBody>
          </p:sp>
          <p:sp>
            <p:nvSpPr>
              <p:cNvPr id="55" name="Freeform 39"/>
              <p:cNvSpPr>
                <a:spLocks/>
              </p:cNvSpPr>
              <p:nvPr/>
            </p:nvSpPr>
            <p:spPr bwMode="auto">
              <a:xfrm>
                <a:off x="969" y="2351"/>
                <a:ext cx="26" cy="10"/>
              </a:xfrm>
              <a:custGeom>
                <a:avLst/>
                <a:gdLst/>
                <a:ahLst/>
                <a:cxnLst>
                  <a:cxn ang="0">
                    <a:pos x="2" y="7"/>
                  </a:cxn>
                  <a:cxn ang="0">
                    <a:pos x="0" y="5"/>
                  </a:cxn>
                  <a:cxn ang="0">
                    <a:pos x="26" y="0"/>
                  </a:cxn>
                  <a:cxn ang="0">
                    <a:pos x="26" y="5"/>
                  </a:cxn>
                  <a:cxn ang="0">
                    <a:pos x="2" y="10"/>
                  </a:cxn>
                  <a:cxn ang="0">
                    <a:pos x="2" y="7"/>
                  </a:cxn>
                  <a:cxn ang="0">
                    <a:pos x="2" y="10"/>
                  </a:cxn>
                  <a:cxn ang="0">
                    <a:pos x="0" y="10"/>
                  </a:cxn>
                  <a:cxn ang="0">
                    <a:pos x="0" y="5"/>
                  </a:cxn>
                  <a:cxn ang="0">
                    <a:pos x="2" y="7"/>
                  </a:cxn>
                </a:cxnLst>
                <a:rect l="0" t="0" r="r" b="b"/>
                <a:pathLst>
                  <a:path w="26" h="10">
                    <a:moveTo>
                      <a:pt x="2" y="7"/>
                    </a:moveTo>
                    <a:lnTo>
                      <a:pt x="0" y="5"/>
                    </a:lnTo>
                    <a:lnTo>
                      <a:pt x="26" y="0"/>
                    </a:lnTo>
                    <a:lnTo>
                      <a:pt x="26" y="5"/>
                    </a:lnTo>
                    <a:lnTo>
                      <a:pt x="2" y="10"/>
                    </a:lnTo>
                    <a:lnTo>
                      <a:pt x="2" y="7"/>
                    </a:lnTo>
                    <a:lnTo>
                      <a:pt x="2" y="10"/>
                    </a:lnTo>
                    <a:lnTo>
                      <a:pt x="0" y="10"/>
                    </a:lnTo>
                    <a:lnTo>
                      <a:pt x="0" y="5"/>
                    </a:lnTo>
                    <a:lnTo>
                      <a:pt x="2" y="7"/>
                    </a:lnTo>
                    <a:close/>
                  </a:path>
                </a:pathLst>
              </a:custGeom>
              <a:solidFill>
                <a:srgbClr val="25221E"/>
              </a:solidFill>
              <a:ln w="9525">
                <a:noFill/>
                <a:round/>
                <a:headEnd/>
                <a:tailEnd/>
              </a:ln>
            </p:spPr>
            <p:txBody>
              <a:bodyPr/>
              <a:lstStyle/>
              <a:p>
                <a:endParaRPr lang="en-US"/>
              </a:p>
            </p:txBody>
          </p:sp>
          <p:sp>
            <p:nvSpPr>
              <p:cNvPr id="56" name="Freeform 40"/>
              <p:cNvSpPr>
                <a:spLocks/>
              </p:cNvSpPr>
              <p:nvPr/>
            </p:nvSpPr>
            <p:spPr bwMode="auto">
              <a:xfrm>
                <a:off x="969" y="2358"/>
                <a:ext cx="17" cy="21"/>
              </a:xfrm>
              <a:custGeom>
                <a:avLst/>
                <a:gdLst/>
                <a:ahLst/>
                <a:cxnLst>
                  <a:cxn ang="0">
                    <a:pos x="17" y="16"/>
                  </a:cxn>
                  <a:cxn ang="0">
                    <a:pos x="15" y="21"/>
                  </a:cxn>
                  <a:cxn ang="0">
                    <a:pos x="0" y="3"/>
                  </a:cxn>
                  <a:cxn ang="0">
                    <a:pos x="2" y="0"/>
                  </a:cxn>
                  <a:cxn ang="0">
                    <a:pos x="17" y="18"/>
                  </a:cxn>
                  <a:cxn ang="0">
                    <a:pos x="17" y="16"/>
                  </a:cxn>
                  <a:cxn ang="0">
                    <a:pos x="17" y="18"/>
                  </a:cxn>
                  <a:cxn ang="0">
                    <a:pos x="17" y="21"/>
                  </a:cxn>
                  <a:cxn ang="0">
                    <a:pos x="15" y="21"/>
                  </a:cxn>
                  <a:cxn ang="0">
                    <a:pos x="17" y="16"/>
                  </a:cxn>
                </a:cxnLst>
                <a:rect l="0" t="0" r="r" b="b"/>
                <a:pathLst>
                  <a:path w="17" h="21">
                    <a:moveTo>
                      <a:pt x="17" y="16"/>
                    </a:moveTo>
                    <a:lnTo>
                      <a:pt x="15" y="21"/>
                    </a:lnTo>
                    <a:lnTo>
                      <a:pt x="0" y="3"/>
                    </a:lnTo>
                    <a:lnTo>
                      <a:pt x="2" y="0"/>
                    </a:lnTo>
                    <a:lnTo>
                      <a:pt x="17" y="18"/>
                    </a:lnTo>
                    <a:lnTo>
                      <a:pt x="17" y="16"/>
                    </a:lnTo>
                    <a:lnTo>
                      <a:pt x="17" y="18"/>
                    </a:lnTo>
                    <a:lnTo>
                      <a:pt x="17" y="21"/>
                    </a:lnTo>
                    <a:lnTo>
                      <a:pt x="15" y="21"/>
                    </a:lnTo>
                    <a:lnTo>
                      <a:pt x="17" y="16"/>
                    </a:lnTo>
                    <a:close/>
                  </a:path>
                </a:pathLst>
              </a:custGeom>
              <a:solidFill>
                <a:srgbClr val="25221E"/>
              </a:solidFill>
              <a:ln w="9525">
                <a:noFill/>
                <a:round/>
                <a:headEnd/>
                <a:tailEnd/>
              </a:ln>
            </p:spPr>
            <p:txBody>
              <a:bodyPr/>
              <a:lstStyle/>
              <a:p>
                <a:endParaRPr lang="en-US"/>
              </a:p>
            </p:txBody>
          </p:sp>
          <p:sp>
            <p:nvSpPr>
              <p:cNvPr id="57" name="Freeform 41"/>
              <p:cNvSpPr>
                <a:spLocks/>
              </p:cNvSpPr>
              <p:nvPr/>
            </p:nvSpPr>
            <p:spPr bwMode="auto">
              <a:xfrm>
                <a:off x="960" y="2374"/>
                <a:ext cx="26" cy="12"/>
              </a:xfrm>
              <a:custGeom>
                <a:avLst/>
                <a:gdLst/>
                <a:ahLst/>
                <a:cxnLst>
                  <a:cxn ang="0">
                    <a:pos x="0" y="7"/>
                  </a:cxn>
                  <a:cxn ang="0">
                    <a:pos x="26" y="0"/>
                  </a:cxn>
                  <a:cxn ang="0">
                    <a:pos x="26" y="5"/>
                  </a:cxn>
                  <a:cxn ang="0">
                    <a:pos x="2" y="12"/>
                  </a:cxn>
                  <a:cxn ang="0">
                    <a:pos x="0" y="7"/>
                  </a:cxn>
                </a:cxnLst>
                <a:rect l="0" t="0" r="r" b="b"/>
                <a:pathLst>
                  <a:path w="26" h="12">
                    <a:moveTo>
                      <a:pt x="0" y="7"/>
                    </a:moveTo>
                    <a:lnTo>
                      <a:pt x="26" y="0"/>
                    </a:lnTo>
                    <a:lnTo>
                      <a:pt x="26" y="5"/>
                    </a:lnTo>
                    <a:lnTo>
                      <a:pt x="2" y="12"/>
                    </a:lnTo>
                    <a:lnTo>
                      <a:pt x="0" y="7"/>
                    </a:lnTo>
                    <a:close/>
                  </a:path>
                </a:pathLst>
              </a:custGeom>
              <a:solidFill>
                <a:srgbClr val="25221E"/>
              </a:solidFill>
              <a:ln w="9525">
                <a:noFill/>
                <a:round/>
                <a:headEnd/>
                <a:tailEnd/>
              </a:ln>
            </p:spPr>
            <p:txBody>
              <a:bodyPr/>
              <a:lstStyle/>
              <a:p>
                <a:endParaRPr lang="en-US"/>
              </a:p>
            </p:txBody>
          </p:sp>
          <p:sp>
            <p:nvSpPr>
              <p:cNvPr id="58" name="Freeform 42"/>
              <p:cNvSpPr>
                <a:spLocks/>
              </p:cNvSpPr>
              <p:nvPr/>
            </p:nvSpPr>
            <p:spPr bwMode="auto">
              <a:xfrm>
                <a:off x="960" y="2381"/>
                <a:ext cx="2" cy="5"/>
              </a:xfrm>
              <a:custGeom>
                <a:avLst/>
                <a:gdLst/>
                <a:ahLst/>
                <a:cxnLst>
                  <a:cxn ang="0">
                    <a:pos x="2" y="5"/>
                  </a:cxn>
                  <a:cxn ang="0">
                    <a:pos x="0" y="3"/>
                  </a:cxn>
                  <a:cxn ang="0">
                    <a:pos x="0" y="0"/>
                  </a:cxn>
                  <a:cxn ang="0">
                    <a:pos x="2" y="5"/>
                  </a:cxn>
                </a:cxnLst>
                <a:rect l="0" t="0" r="r" b="b"/>
                <a:pathLst>
                  <a:path w="2" h="5">
                    <a:moveTo>
                      <a:pt x="2" y="5"/>
                    </a:moveTo>
                    <a:lnTo>
                      <a:pt x="0" y="3"/>
                    </a:lnTo>
                    <a:lnTo>
                      <a:pt x="0" y="0"/>
                    </a:lnTo>
                    <a:lnTo>
                      <a:pt x="2" y="5"/>
                    </a:lnTo>
                    <a:close/>
                  </a:path>
                </a:pathLst>
              </a:custGeom>
              <a:solidFill>
                <a:srgbClr val="25221E"/>
              </a:solidFill>
              <a:ln w="9525">
                <a:noFill/>
                <a:round/>
                <a:headEnd/>
                <a:tailEnd/>
              </a:ln>
            </p:spPr>
            <p:txBody>
              <a:bodyPr/>
              <a:lstStyle/>
              <a:p>
                <a:endParaRPr lang="en-US"/>
              </a:p>
            </p:txBody>
          </p:sp>
          <p:sp>
            <p:nvSpPr>
              <p:cNvPr id="59" name="Freeform 43"/>
              <p:cNvSpPr>
                <a:spLocks/>
              </p:cNvSpPr>
              <p:nvPr/>
            </p:nvSpPr>
            <p:spPr bwMode="auto">
              <a:xfrm>
                <a:off x="884" y="2247"/>
                <a:ext cx="93" cy="53"/>
              </a:xfrm>
              <a:custGeom>
                <a:avLst/>
                <a:gdLst/>
                <a:ahLst/>
                <a:cxnLst>
                  <a:cxn ang="0">
                    <a:pos x="4" y="48"/>
                  </a:cxn>
                  <a:cxn ang="0">
                    <a:pos x="2" y="48"/>
                  </a:cxn>
                  <a:cxn ang="0">
                    <a:pos x="91" y="0"/>
                  </a:cxn>
                  <a:cxn ang="0">
                    <a:pos x="93" y="5"/>
                  </a:cxn>
                  <a:cxn ang="0">
                    <a:pos x="4" y="53"/>
                  </a:cxn>
                  <a:cxn ang="0">
                    <a:pos x="4" y="48"/>
                  </a:cxn>
                  <a:cxn ang="0">
                    <a:pos x="4" y="53"/>
                  </a:cxn>
                  <a:cxn ang="0">
                    <a:pos x="0" y="51"/>
                  </a:cxn>
                  <a:cxn ang="0">
                    <a:pos x="2" y="48"/>
                  </a:cxn>
                  <a:cxn ang="0">
                    <a:pos x="4" y="48"/>
                  </a:cxn>
                </a:cxnLst>
                <a:rect l="0" t="0" r="r" b="b"/>
                <a:pathLst>
                  <a:path w="93" h="53">
                    <a:moveTo>
                      <a:pt x="4" y="48"/>
                    </a:moveTo>
                    <a:lnTo>
                      <a:pt x="2" y="48"/>
                    </a:lnTo>
                    <a:lnTo>
                      <a:pt x="91" y="0"/>
                    </a:lnTo>
                    <a:lnTo>
                      <a:pt x="93" y="5"/>
                    </a:lnTo>
                    <a:lnTo>
                      <a:pt x="4" y="53"/>
                    </a:lnTo>
                    <a:lnTo>
                      <a:pt x="4" y="48"/>
                    </a:lnTo>
                    <a:lnTo>
                      <a:pt x="4" y="53"/>
                    </a:lnTo>
                    <a:lnTo>
                      <a:pt x="0" y="51"/>
                    </a:lnTo>
                    <a:lnTo>
                      <a:pt x="2" y="48"/>
                    </a:lnTo>
                    <a:lnTo>
                      <a:pt x="4" y="48"/>
                    </a:lnTo>
                    <a:close/>
                  </a:path>
                </a:pathLst>
              </a:custGeom>
              <a:solidFill>
                <a:srgbClr val="25221E"/>
              </a:solidFill>
              <a:ln w="9525">
                <a:noFill/>
                <a:round/>
                <a:headEnd/>
                <a:tailEnd/>
              </a:ln>
            </p:spPr>
            <p:txBody>
              <a:bodyPr/>
              <a:lstStyle/>
              <a:p>
                <a:endParaRPr lang="en-US"/>
              </a:p>
            </p:txBody>
          </p:sp>
          <p:sp>
            <p:nvSpPr>
              <p:cNvPr id="60" name="Freeform 44"/>
              <p:cNvSpPr>
                <a:spLocks/>
              </p:cNvSpPr>
              <p:nvPr/>
            </p:nvSpPr>
            <p:spPr bwMode="auto">
              <a:xfrm>
                <a:off x="869" y="2277"/>
                <a:ext cx="19" cy="21"/>
              </a:xfrm>
              <a:custGeom>
                <a:avLst/>
                <a:gdLst/>
                <a:ahLst/>
                <a:cxnLst>
                  <a:cxn ang="0">
                    <a:pos x="2" y="3"/>
                  </a:cxn>
                  <a:cxn ang="0">
                    <a:pos x="4" y="0"/>
                  </a:cxn>
                  <a:cxn ang="0">
                    <a:pos x="19" y="18"/>
                  </a:cxn>
                  <a:cxn ang="0">
                    <a:pos x="17" y="21"/>
                  </a:cxn>
                  <a:cxn ang="0">
                    <a:pos x="0" y="3"/>
                  </a:cxn>
                  <a:cxn ang="0">
                    <a:pos x="2" y="3"/>
                  </a:cxn>
                  <a:cxn ang="0">
                    <a:pos x="0" y="3"/>
                  </a:cxn>
                  <a:cxn ang="0">
                    <a:pos x="0" y="0"/>
                  </a:cxn>
                  <a:cxn ang="0">
                    <a:pos x="4" y="0"/>
                  </a:cxn>
                  <a:cxn ang="0">
                    <a:pos x="2" y="3"/>
                  </a:cxn>
                </a:cxnLst>
                <a:rect l="0" t="0" r="r" b="b"/>
                <a:pathLst>
                  <a:path w="19" h="21">
                    <a:moveTo>
                      <a:pt x="2" y="3"/>
                    </a:moveTo>
                    <a:lnTo>
                      <a:pt x="4" y="0"/>
                    </a:lnTo>
                    <a:lnTo>
                      <a:pt x="19" y="18"/>
                    </a:lnTo>
                    <a:lnTo>
                      <a:pt x="17" y="21"/>
                    </a:lnTo>
                    <a:lnTo>
                      <a:pt x="0" y="3"/>
                    </a:lnTo>
                    <a:lnTo>
                      <a:pt x="2" y="3"/>
                    </a:lnTo>
                    <a:lnTo>
                      <a:pt x="0" y="3"/>
                    </a:lnTo>
                    <a:lnTo>
                      <a:pt x="0" y="0"/>
                    </a:lnTo>
                    <a:lnTo>
                      <a:pt x="4" y="0"/>
                    </a:lnTo>
                    <a:lnTo>
                      <a:pt x="2" y="3"/>
                    </a:lnTo>
                    <a:close/>
                  </a:path>
                </a:pathLst>
              </a:custGeom>
              <a:solidFill>
                <a:srgbClr val="25221E"/>
              </a:solidFill>
              <a:ln w="9525">
                <a:noFill/>
                <a:round/>
                <a:headEnd/>
                <a:tailEnd/>
              </a:ln>
            </p:spPr>
            <p:txBody>
              <a:bodyPr/>
              <a:lstStyle/>
              <a:p>
                <a:endParaRPr lang="en-US"/>
              </a:p>
            </p:txBody>
          </p:sp>
          <p:sp>
            <p:nvSpPr>
              <p:cNvPr id="61" name="Freeform 45"/>
              <p:cNvSpPr>
                <a:spLocks/>
              </p:cNvSpPr>
              <p:nvPr/>
            </p:nvSpPr>
            <p:spPr bwMode="auto">
              <a:xfrm>
                <a:off x="871" y="2216"/>
                <a:ext cx="122" cy="64"/>
              </a:xfrm>
              <a:custGeom>
                <a:avLst/>
                <a:gdLst/>
                <a:ahLst/>
                <a:cxnLst>
                  <a:cxn ang="0">
                    <a:pos x="119" y="5"/>
                  </a:cxn>
                  <a:cxn ang="0">
                    <a:pos x="122" y="5"/>
                  </a:cxn>
                  <a:cxn ang="0">
                    <a:pos x="0" y="64"/>
                  </a:cxn>
                  <a:cxn ang="0">
                    <a:pos x="0" y="61"/>
                  </a:cxn>
                  <a:cxn ang="0">
                    <a:pos x="119" y="0"/>
                  </a:cxn>
                  <a:cxn ang="0">
                    <a:pos x="119" y="5"/>
                  </a:cxn>
                  <a:cxn ang="0">
                    <a:pos x="119" y="0"/>
                  </a:cxn>
                  <a:cxn ang="0">
                    <a:pos x="122" y="3"/>
                  </a:cxn>
                  <a:cxn ang="0">
                    <a:pos x="122" y="5"/>
                  </a:cxn>
                  <a:cxn ang="0">
                    <a:pos x="119" y="5"/>
                  </a:cxn>
                </a:cxnLst>
                <a:rect l="0" t="0" r="r" b="b"/>
                <a:pathLst>
                  <a:path w="122" h="64">
                    <a:moveTo>
                      <a:pt x="119" y="5"/>
                    </a:moveTo>
                    <a:lnTo>
                      <a:pt x="122" y="5"/>
                    </a:lnTo>
                    <a:lnTo>
                      <a:pt x="0" y="64"/>
                    </a:lnTo>
                    <a:lnTo>
                      <a:pt x="0" y="61"/>
                    </a:lnTo>
                    <a:lnTo>
                      <a:pt x="119" y="0"/>
                    </a:lnTo>
                    <a:lnTo>
                      <a:pt x="119" y="5"/>
                    </a:lnTo>
                    <a:lnTo>
                      <a:pt x="119" y="0"/>
                    </a:lnTo>
                    <a:lnTo>
                      <a:pt x="122" y="3"/>
                    </a:lnTo>
                    <a:lnTo>
                      <a:pt x="122" y="5"/>
                    </a:lnTo>
                    <a:lnTo>
                      <a:pt x="119" y="5"/>
                    </a:lnTo>
                    <a:close/>
                  </a:path>
                </a:pathLst>
              </a:custGeom>
              <a:solidFill>
                <a:srgbClr val="25221E"/>
              </a:solidFill>
              <a:ln w="9525">
                <a:noFill/>
                <a:round/>
                <a:headEnd/>
                <a:tailEnd/>
              </a:ln>
            </p:spPr>
            <p:txBody>
              <a:bodyPr/>
              <a:lstStyle/>
              <a:p>
                <a:endParaRPr lang="en-US"/>
              </a:p>
            </p:txBody>
          </p:sp>
          <p:sp>
            <p:nvSpPr>
              <p:cNvPr id="62" name="Freeform 46"/>
              <p:cNvSpPr>
                <a:spLocks/>
              </p:cNvSpPr>
              <p:nvPr/>
            </p:nvSpPr>
            <p:spPr bwMode="auto">
              <a:xfrm>
                <a:off x="990" y="2219"/>
                <a:ext cx="37" cy="43"/>
              </a:xfrm>
              <a:custGeom>
                <a:avLst/>
                <a:gdLst/>
                <a:ahLst/>
                <a:cxnLst>
                  <a:cxn ang="0">
                    <a:pos x="35" y="40"/>
                  </a:cxn>
                  <a:cxn ang="0">
                    <a:pos x="35" y="43"/>
                  </a:cxn>
                  <a:cxn ang="0">
                    <a:pos x="0" y="2"/>
                  </a:cxn>
                  <a:cxn ang="0">
                    <a:pos x="3" y="0"/>
                  </a:cxn>
                  <a:cxn ang="0">
                    <a:pos x="37" y="40"/>
                  </a:cxn>
                  <a:cxn ang="0">
                    <a:pos x="35" y="40"/>
                  </a:cxn>
                  <a:cxn ang="0">
                    <a:pos x="37" y="40"/>
                  </a:cxn>
                  <a:cxn ang="0">
                    <a:pos x="37" y="43"/>
                  </a:cxn>
                  <a:cxn ang="0">
                    <a:pos x="35" y="43"/>
                  </a:cxn>
                  <a:cxn ang="0">
                    <a:pos x="35" y="40"/>
                  </a:cxn>
                </a:cxnLst>
                <a:rect l="0" t="0" r="r" b="b"/>
                <a:pathLst>
                  <a:path w="37" h="43">
                    <a:moveTo>
                      <a:pt x="35" y="40"/>
                    </a:moveTo>
                    <a:lnTo>
                      <a:pt x="35" y="43"/>
                    </a:lnTo>
                    <a:lnTo>
                      <a:pt x="0" y="2"/>
                    </a:lnTo>
                    <a:lnTo>
                      <a:pt x="3" y="0"/>
                    </a:lnTo>
                    <a:lnTo>
                      <a:pt x="37" y="40"/>
                    </a:lnTo>
                    <a:lnTo>
                      <a:pt x="35" y="40"/>
                    </a:lnTo>
                    <a:lnTo>
                      <a:pt x="37" y="40"/>
                    </a:lnTo>
                    <a:lnTo>
                      <a:pt x="37" y="43"/>
                    </a:lnTo>
                    <a:lnTo>
                      <a:pt x="35" y="43"/>
                    </a:lnTo>
                    <a:lnTo>
                      <a:pt x="35" y="40"/>
                    </a:lnTo>
                    <a:close/>
                  </a:path>
                </a:pathLst>
              </a:custGeom>
              <a:solidFill>
                <a:srgbClr val="25221E"/>
              </a:solidFill>
              <a:ln w="9525">
                <a:noFill/>
                <a:round/>
                <a:headEnd/>
                <a:tailEnd/>
              </a:ln>
            </p:spPr>
            <p:txBody>
              <a:bodyPr/>
              <a:lstStyle/>
              <a:p>
                <a:endParaRPr lang="en-US"/>
              </a:p>
            </p:txBody>
          </p:sp>
          <p:sp>
            <p:nvSpPr>
              <p:cNvPr id="63" name="Freeform 47"/>
              <p:cNvSpPr>
                <a:spLocks/>
              </p:cNvSpPr>
              <p:nvPr/>
            </p:nvSpPr>
            <p:spPr bwMode="auto">
              <a:xfrm>
                <a:off x="975" y="2259"/>
                <a:ext cx="55" cy="145"/>
              </a:xfrm>
              <a:custGeom>
                <a:avLst/>
                <a:gdLst/>
                <a:ahLst/>
                <a:cxnLst>
                  <a:cxn ang="0">
                    <a:pos x="2" y="142"/>
                  </a:cxn>
                  <a:cxn ang="0">
                    <a:pos x="0" y="142"/>
                  </a:cxn>
                  <a:cxn ang="0">
                    <a:pos x="50" y="0"/>
                  </a:cxn>
                  <a:cxn ang="0">
                    <a:pos x="55" y="3"/>
                  </a:cxn>
                  <a:cxn ang="0">
                    <a:pos x="5" y="145"/>
                  </a:cxn>
                  <a:cxn ang="0">
                    <a:pos x="2" y="142"/>
                  </a:cxn>
                  <a:cxn ang="0">
                    <a:pos x="5" y="145"/>
                  </a:cxn>
                  <a:cxn ang="0">
                    <a:pos x="0" y="145"/>
                  </a:cxn>
                  <a:cxn ang="0">
                    <a:pos x="0" y="142"/>
                  </a:cxn>
                  <a:cxn ang="0">
                    <a:pos x="2" y="142"/>
                  </a:cxn>
                </a:cxnLst>
                <a:rect l="0" t="0" r="r" b="b"/>
                <a:pathLst>
                  <a:path w="55" h="145">
                    <a:moveTo>
                      <a:pt x="2" y="142"/>
                    </a:moveTo>
                    <a:lnTo>
                      <a:pt x="0" y="142"/>
                    </a:lnTo>
                    <a:lnTo>
                      <a:pt x="50" y="0"/>
                    </a:lnTo>
                    <a:lnTo>
                      <a:pt x="55" y="3"/>
                    </a:lnTo>
                    <a:lnTo>
                      <a:pt x="5" y="145"/>
                    </a:lnTo>
                    <a:lnTo>
                      <a:pt x="2" y="142"/>
                    </a:lnTo>
                    <a:lnTo>
                      <a:pt x="5" y="145"/>
                    </a:lnTo>
                    <a:lnTo>
                      <a:pt x="0" y="145"/>
                    </a:lnTo>
                    <a:lnTo>
                      <a:pt x="0" y="142"/>
                    </a:lnTo>
                    <a:lnTo>
                      <a:pt x="2" y="142"/>
                    </a:lnTo>
                    <a:close/>
                  </a:path>
                </a:pathLst>
              </a:custGeom>
              <a:solidFill>
                <a:srgbClr val="25221E"/>
              </a:solidFill>
              <a:ln w="9525">
                <a:noFill/>
                <a:round/>
                <a:headEnd/>
                <a:tailEnd/>
              </a:ln>
            </p:spPr>
            <p:txBody>
              <a:bodyPr/>
              <a:lstStyle/>
              <a:p>
                <a:endParaRPr lang="en-US"/>
              </a:p>
            </p:txBody>
          </p:sp>
          <p:sp>
            <p:nvSpPr>
              <p:cNvPr id="64" name="Freeform 48"/>
              <p:cNvSpPr>
                <a:spLocks/>
              </p:cNvSpPr>
              <p:nvPr/>
            </p:nvSpPr>
            <p:spPr bwMode="auto">
              <a:xfrm>
                <a:off x="960" y="2381"/>
                <a:ext cx="17" cy="23"/>
              </a:xfrm>
              <a:custGeom>
                <a:avLst/>
                <a:gdLst/>
                <a:ahLst/>
                <a:cxnLst>
                  <a:cxn ang="0">
                    <a:pos x="2" y="3"/>
                  </a:cxn>
                  <a:cxn ang="0">
                    <a:pos x="2" y="0"/>
                  </a:cxn>
                  <a:cxn ang="0">
                    <a:pos x="17" y="20"/>
                  </a:cxn>
                  <a:cxn ang="0">
                    <a:pos x="15" y="23"/>
                  </a:cxn>
                  <a:cxn ang="0">
                    <a:pos x="0" y="5"/>
                  </a:cxn>
                  <a:cxn ang="0">
                    <a:pos x="2" y="3"/>
                  </a:cxn>
                  <a:cxn ang="0">
                    <a:pos x="0" y="5"/>
                  </a:cxn>
                  <a:cxn ang="0">
                    <a:pos x="0" y="0"/>
                  </a:cxn>
                  <a:cxn ang="0">
                    <a:pos x="2" y="0"/>
                  </a:cxn>
                  <a:cxn ang="0">
                    <a:pos x="2" y="3"/>
                  </a:cxn>
                </a:cxnLst>
                <a:rect l="0" t="0" r="r" b="b"/>
                <a:pathLst>
                  <a:path w="17" h="23">
                    <a:moveTo>
                      <a:pt x="2" y="3"/>
                    </a:moveTo>
                    <a:lnTo>
                      <a:pt x="2" y="0"/>
                    </a:lnTo>
                    <a:lnTo>
                      <a:pt x="17" y="20"/>
                    </a:lnTo>
                    <a:lnTo>
                      <a:pt x="15" y="23"/>
                    </a:lnTo>
                    <a:lnTo>
                      <a:pt x="0" y="5"/>
                    </a:lnTo>
                    <a:lnTo>
                      <a:pt x="2" y="3"/>
                    </a:lnTo>
                    <a:lnTo>
                      <a:pt x="0" y="5"/>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5" name="Freeform 49"/>
              <p:cNvSpPr>
                <a:spLocks/>
              </p:cNvSpPr>
              <p:nvPr/>
            </p:nvSpPr>
            <p:spPr bwMode="auto">
              <a:xfrm>
                <a:off x="960" y="2277"/>
                <a:ext cx="44" cy="107"/>
              </a:xfrm>
              <a:custGeom>
                <a:avLst/>
                <a:gdLst/>
                <a:ahLst/>
                <a:cxnLst>
                  <a:cxn ang="0">
                    <a:pos x="39" y="3"/>
                  </a:cxn>
                  <a:cxn ang="0">
                    <a:pos x="44" y="3"/>
                  </a:cxn>
                  <a:cxn ang="0">
                    <a:pos x="2" y="107"/>
                  </a:cxn>
                  <a:cxn ang="0">
                    <a:pos x="0" y="107"/>
                  </a:cxn>
                  <a:cxn ang="0">
                    <a:pos x="39" y="0"/>
                  </a:cxn>
                  <a:cxn ang="0">
                    <a:pos x="39" y="3"/>
                  </a:cxn>
                  <a:cxn ang="0">
                    <a:pos x="39" y="0"/>
                  </a:cxn>
                  <a:cxn ang="0">
                    <a:pos x="41" y="0"/>
                  </a:cxn>
                  <a:cxn ang="0">
                    <a:pos x="44" y="3"/>
                  </a:cxn>
                  <a:cxn ang="0">
                    <a:pos x="39" y="3"/>
                  </a:cxn>
                </a:cxnLst>
                <a:rect l="0" t="0" r="r" b="b"/>
                <a:pathLst>
                  <a:path w="44" h="107">
                    <a:moveTo>
                      <a:pt x="39" y="3"/>
                    </a:moveTo>
                    <a:lnTo>
                      <a:pt x="44" y="3"/>
                    </a:lnTo>
                    <a:lnTo>
                      <a:pt x="2" y="107"/>
                    </a:lnTo>
                    <a:lnTo>
                      <a:pt x="0" y="107"/>
                    </a:lnTo>
                    <a:lnTo>
                      <a:pt x="39" y="0"/>
                    </a:lnTo>
                    <a:lnTo>
                      <a:pt x="39" y="3"/>
                    </a:lnTo>
                    <a:lnTo>
                      <a:pt x="39" y="0"/>
                    </a:lnTo>
                    <a:lnTo>
                      <a:pt x="41" y="0"/>
                    </a:lnTo>
                    <a:lnTo>
                      <a:pt x="44" y="3"/>
                    </a:lnTo>
                    <a:lnTo>
                      <a:pt x="39" y="3"/>
                    </a:lnTo>
                    <a:close/>
                  </a:path>
                </a:pathLst>
              </a:custGeom>
              <a:solidFill>
                <a:srgbClr val="25221E"/>
              </a:solidFill>
              <a:ln w="9525">
                <a:noFill/>
                <a:round/>
                <a:headEnd/>
                <a:tailEnd/>
              </a:ln>
            </p:spPr>
            <p:txBody>
              <a:bodyPr/>
              <a:lstStyle/>
              <a:p>
                <a:endParaRPr lang="en-US"/>
              </a:p>
            </p:txBody>
          </p:sp>
          <p:sp>
            <p:nvSpPr>
              <p:cNvPr id="66" name="Freeform 50"/>
              <p:cNvSpPr>
                <a:spLocks/>
              </p:cNvSpPr>
              <p:nvPr/>
            </p:nvSpPr>
            <p:spPr bwMode="auto">
              <a:xfrm>
                <a:off x="975" y="2249"/>
                <a:ext cx="29" cy="31"/>
              </a:xfrm>
              <a:custGeom>
                <a:avLst/>
                <a:gdLst/>
                <a:ahLst/>
                <a:cxnLst>
                  <a:cxn ang="0">
                    <a:pos x="2" y="3"/>
                  </a:cxn>
                  <a:cxn ang="0">
                    <a:pos x="2" y="0"/>
                  </a:cxn>
                  <a:cxn ang="0">
                    <a:pos x="29" y="28"/>
                  </a:cxn>
                  <a:cxn ang="0">
                    <a:pos x="24" y="31"/>
                  </a:cxn>
                  <a:cxn ang="0">
                    <a:pos x="0" y="3"/>
                  </a:cxn>
                  <a:cxn ang="0">
                    <a:pos x="2" y="3"/>
                  </a:cxn>
                  <a:cxn ang="0">
                    <a:pos x="0" y="3"/>
                  </a:cxn>
                  <a:cxn ang="0">
                    <a:pos x="0" y="0"/>
                  </a:cxn>
                  <a:cxn ang="0">
                    <a:pos x="2" y="0"/>
                  </a:cxn>
                  <a:cxn ang="0">
                    <a:pos x="2" y="3"/>
                  </a:cxn>
                </a:cxnLst>
                <a:rect l="0" t="0" r="r" b="b"/>
                <a:pathLst>
                  <a:path w="29" h="31">
                    <a:moveTo>
                      <a:pt x="2" y="3"/>
                    </a:moveTo>
                    <a:lnTo>
                      <a:pt x="2" y="0"/>
                    </a:lnTo>
                    <a:lnTo>
                      <a:pt x="29" y="28"/>
                    </a:lnTo>
                    <a:lnTo>
                      <a:pt x="24" y="31"/>
                    </a:lnTo>
                    <a:lnTo>
                      <a:pt x="0" y="3"/>
                    </a:lnTo>
                    <a:lnTo>
                      <a:pt x="2" y="3"/>
                    </a:lnTo>
                    <a:lnTo>
                      <a:pt x="0" y="3"/>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7" name="Freeform 51"/>
              <p:cNvSpPr>
                <a:spLocks/>
              </p:cNvSpPr>
              <p:nvPr/>
            </p:nvSpPr>
            <p:spPr bwMode="auto">
              <a:xfrm>
                <a:off x="919" y="2308"/>
                <a:ext cx="34" cy="40"/>
              </a:xfrm>
              <a:custGeom>
                <a:avLst/>
                <a:gdLst/>
                <a:ahLst/>
                <a:cxnLst>
                  <a:cxn ang="0">
                    <a:pos x="0" y="10"/>
                  </a:cxn>
                  <a:cxn ang="0">
                    <a:pos x="9" y="1"/>
                  </a:cxn>
                  <a:cxn ang="0">
                    <a:pos x="10" y="3"/>
                  </a:cxn>
                  <a:cxn ang="0">
                    <a:pos x="13" y="0"/>
                  </a:cxn>
                  <a:cxn ang="0">
                    <a:pos x="16" y="2"/>
                  </a:cxn>
                  <a:cxn ang="0">
                    <a:pos x="13" y="5"/>
                  </a:cxn>
                  <a:cxn ang="0">
                    <a:pos x="14" y="6"/>
                  </a:cxn>
                  <a:cxn ang="0">
                    <a:pos x="5" y="16"/>
                  </a:cxn>
                  <a:cxn ang="0">
                    <a:pos x="0" y="10"/>
                  </a:cxn>
                  <a:cxn ang="0">
                    <a:pos x="6" y="6"/>
                  </a:cxn>
                  <a:cxn ang="0">
                    <a:pos x="9" y="2"/>
                  </a:cxn>
                  <a:cxn ang="0">
                    <a:pos x="9" y="3"/>
                  </a:cxn>
                  <a:cxn ang="0">
                    <a:pos x="8" y="5"/>
                  </a:cxn>
                  <a:cxn ang="0">
                    <a:pos x="10" y="7"/>
                  </a:cxn>
                  <a:cxn ang="0">
                    <a:pos x="12" y="6"/>
                  </a:cxn>
                  <a:cxn ang="0">
                    <a:pos x="13" y="6"/>
                  </a:cxn>
                  <a:cxn ang="0">
                    <a:pos x="9" y="10"/>
                  </a:cxn>
                  <a:cxn ang="0">
                    <a:pos x="6" y="6"/>
                  </a:cxn>
                </a:cxnLst>
                <a:rect l="0" t="0" r="r" b="b"/>
                <a:pathLst>
                  <a:path w="16" h="16">
                    <a:moveTo>
                      <a:pt x="0" y="10"/>
                    </a:moveTo>
                    <a:lnTo>
                      <a:pt x="9" y="1"/>
                    </a:lnTo>
                    <a:lnTo>
                      <a:pt x="10" y="3"/>
                    </a:lnTo>
                    <a:lnTo>
                      <a:pt x="13" y="0"/>
                    </a:lnTo>
                    <a:lnTo>
                      <a:pt x="16" y="2"/>
                    </a:lnTo>
                    <a:lnTo>
                      <a:pt x="13" y="5"/>
                    </a:lnTo>
                    <a:lnTo>
                      <a:pt x="14" y="6"/>
                    </a:lnTo>
                    <a:lnTo>
                      <a:pt x="5" y="16"/>
                    </a:lnTo>
                    <a:lnTo>
                      <a:pt x="0" y="10"/>
                    </a:lnTo>
                    <a:moveTo>
                      <a:pt x="6" y="6"/>
                    </a:moveTo>
                    <a:lnTo>
                      <a:pt x="9" y="2"/>
                    </a:lnTo>
                    <a:lnTo>
                      <a:pt x="9" y="3"/>
                    </a:lnTo>
                    <a:lnTo>
                      <a:pt x="8" y="5"/>
                    </a:lnTo>
                    <a:lnTo>
                      <a:pt x="10" y="7"/>
                    </a:lnTo>
                    <a:lnTo>
                      <a:pt x="12" y="6"/>
                    </a:lnTo>
                    <a:lnTo>
                      <a:pt x="13" y="6"/>
                    </a:lnTo>
                    <a:lnTo>
                      <a:pt x="9" y="10"/>
                    </a:lnTo>
                    <a:lnTo>
                      <a:pt x="6" y="6"/>
                    </a:lnTo>
                  </a:path>
                </a:pathLst>
              </a:custGeom>
              <a:solidFill>
                <a:srgbClr val="25221E"/>
              </a:solidFill>
              <a:ln w="0">
                <a:solidFill>
                  <a:srgbClr val="25221E"/>
                </a:solidFill>
                <a:prstDash val="solid"/>
                <a:round/>
                <a:headEnd/>
                <a:tailEnd/>
              </a:ln>
            </p:spPr>
            <p:txBody>
              <a:bodyPr/>
              <a:lstStyle/>
              <a:p>
                <a:endParaRPr lang="en-US"/>
              </a:p>
            </p:txBody>
          </p:sp>
          <p:sp>
            <p:nvSpPr>
              <p:cNvPr id="68" name="Freeform 52"/>
              <p:cNvSpPr>
                <a:spLocks/>
              </p:cNvSpPr>
              <p:nvPr/>
            </p:nvSpPr>
            <p:spPr bwMode="auto">
              <a:xfrm>
                <a:off x="814" y="2206"/>
                <a:ext cx="224" cy="261"/>
              </a:xfrm>
              <a:custGeom>
                <a:avLst/>
                <a:gdLst/>
                <a:ahLst/>
                <a:cxnLst>
                  <a:cxn ang="0">
                    <a:pos x="103" y="100"/>
                  </a:cxn>
                  <a:cxn ang="0">
                    <a:pos x="100" y="102"/>
                  </a:cxn>
                  <a:cxn ang="0">
                    <a:pos x="100" y="103"/>
                  </a:cxn>
                  <a:cxn ang="0">
                    <a:pos x="103" y="101"/>
                  </a:cxn>
                  <a:cxn ang="0">
                    <a:pos x="91" y="87"/>
                  </a:cxn>
                  <a:cxn ang="0">
                    <a:pos x="90" y="87"/>
                  </a:cxn>
                  <a:cxn ang="0">
                    <a:pos x="88" y="91"/>
                  </a:cxn>
                  <a:cxn ang="0">
                    <a:pos x="89" y="91"/>
                  </a:cxn>
                  <a:cxn ang="0">
                    <a:pos x="91" y="87"/>
                  </a:cxn>
                  <a:cxn ang="0">
                    <a:pos x="78" y="75"/>
                  </a:cxn>
                  <a:cxn ang="0">
                    <a:pos x="75" y="77"/>
                  </a:cxn>
                  <a:cxn ang="0">
                    <a:pos x="75" y="78"/>
                  </a:cxn>
                  <a:cxn ang="0">
                    <a:pos x="78" y="76"/>
                  </a:cxn>
                  <a:cxn ang="0">
                    <a:pos x="66" y="62"/>
                  </a:cxn>
                  <a:cxn ang="0">
                    <a:pos x="65" y="62"/>
                  </a:cxn>
                  <a:cxn ang="0">
                    <a:pos x="63" y="66"/>
                  </a:cxn>
                  <a:cxn ang="0">
                    <a:pos x="64" y="66"/>
                  </a:cxn>
                  <a:cxn ang="0">
                    <a:pos x="66" y="62"/>
                  </a:cxn>
                  <a:cxn ang="0">
                    <a:pos x="53" y="50"/>
                  </a:cxn>
                  <a:cxn ang="0">
                    <a:pos x="50" y="52"/>
                  </a:cxn>
                  <a:cxn ang="0">
                    <a:pos x="50" y="53"/>
                  </a:cxn>
                  <a:cxn ang="0">
                    <a:pos x="53" y="51"/>
                  </a:cxn>
                  <a:cxn ang="0">
                    <a:pos x="41" y="37"/>
                  </a:cxn>
                  <a:cxn ang="0">
                    <a:pos x="40" y="37"/>
                  </a:cxn>
                  <a:cxn ang="0">
                    <a:pos x="38" y="41"/>
                  </a:cxn>
                  <a:cxn ang="0">
                    <a:pos x="39" y="41"/>
                  </a:cxn>
                  <a:cxn ang="0">
                    <a:pos x="41" y="37"/>
                  </a:cxn>
                  <a:cxn ang="0">
                    <a:pos x="28" y="25"/>
                  </a:cxn>
                  <a:cxn ang="0">
                    <a:pos x="25" y="27"/>
                  </a:cxn>
                  <a:cxn ang="0">
                    <a:pos x="25" y="28"/>
                  </a:cxn>
                  <a:cxn ang="0">
                    <a:pos x="28" y="26"/>
                  </a:cxn>
                  <a:cxn ang="0">
                    <a:pos x="16" y="12"/>
                  </a:cxn>
                  <a:cxn ang="0">
                    <a:pos x="15" y="12"/>
                  </a:cxn>
                  <a:cxn ang="0">
                    <a:pos x="13" y="15"/>
                  </a:cxn>
                  <a:cxn ang="0">
                    <a:pos x="14" y="16"/>
                  </a:cxn>
                  <a:cxn ang="0">
                    <a:pos x="16" y="12"/>
                  </a:cxn>
                  <a:cxn ang="0">
                    <a:pos x="3" y="0"/>
                  </a:cxn>
                  <a:cxn ang="0">
                    <a:pos x="0" y="2"/>
                  </a:cxn>
                  <a:cxn ang="0">
                    <a:pos x="0" y="3"/>
                  </a:cxn>
                  <a:cxn ang="0">
                    <a:pos x="3" y="1"/>
                  </a:cxn>
                </a:cxnLst>
                <a:rect l="0" t="0" r="r" b="b"/>
                <a:pathLst>
                  <a:path w="103" h="103">
                    <a:moveTo>
                      <a:pt x="103" y="100"/>
                    </a:moveTo>
                    <a:lnTo>
                      <a:pt x="103" y="100"/>
                    </a:lnTo>
                    <a:cubicBezTo>
                      <a:pt x="103" y="100"/>
                      <a:pt x="102" y="100"/>
                      <a:pt x="102" y="100"/>
                    </a:cubicBezTo>
                    <a:lnTo>
                      <a:pt x="100" y="102"/>
                    </a:lnTo>
                    <a:cubicBezTo>
                      <a:pt x="100" y="102"/>
                      <a:pt x="100" y="103"/>
                      <a:pt x="100" y="103"/>
                    </a:cubicBezTo>
                    <a:lnTo>
                      <a:pt x="100" y="103"/>
                    </a:lnTo>
                    <a:cubicBezTo>
                      <a:pt x="100" y="103"/>
                      <a:pt x="101" y="103"/>
                      <a:pt x="101" y="103"/>
                    </a:cubicBezTo>
                    <a:lnTo>
                      <a:pt x="103" y="101"/>
                    </a:lnTo>
                    <a:cubicBezTo>
                      <a:pt x="103" y="101"/>
                      <a:pt x="103" y="100"/>
                      <a:pt x="103" y="100"/>
                    </a:cubicBezTo>
                    <a:moveTo>
                      <a:pt x="91" y="87"/>
                    </a:moveTo>
                    <a:lnTo>
                      <a:pt x="91" y="87"/>
                    </a:lnTo>
                    <a:cubicBezTo>
                      <a:pt x="90" y="87"/>
                      <a:pt x="90" y="87"/>
                      <a:pt x="90" y="87"/>
                    </a:cubicBezTo>
                    <a:lnTo>
                      <a:pt x="88" y="89"/>
                    </a:lnTo>
                    <a:cubicBezTo>
                      <a:pt x="87" y="90"/>
                      <a:pt x="87" y="90"/>
                      <a:pt x="88" y="91"/>
                    </a:cubicBezTo>
                    <a:lnTo>
                      <a:pt x="88" y="91"/>
                    </a:lnTo>
                    <a:cubicBezTo>
                      <a:pt x="88" y="91"/>
                      <a:pt x="88" y="91"/>
                      <a:pt x="89" y="91"/>
                    </a:cubicBezTo>
                    <a:lnTo>
                      <a:pt x="91" y="89"/>
                    </a:lnTo>
                    <a:cubicBezTo>
                      <a:pt x="91" y="88"/>
                      <a:pt x="91" y="88"/>
                      <a:pt x="91" y="87"/>
                    </a:cubicBezTo>
                    <a:moveTo>
                      <a:pt x="78" y="75"/>
                    </a:moveTo>
                    <a:lnTo>
                      <a:pt x="78" y="75"/>
                    </a:lnTo>
                    <a:cubicBezTo>
                      <a:pt x="78" y="75"/>
                      <a:pt x="77" y="75"/>
                      <a:pt x="77" y="75"/>
                    </a:cubicBezTo>
                    <a:lnTo>
                      <a:pt x="75" y="77"/>
                    </a:lnTo>
                    <a:cubicBezTo>
                      <a:pt x="75" y="77"/>
                      <a:pt x="75" y="78"/>
                      <a:pt x="75" y="78"/>
                    </a:cubicBezTo>
                    <a:lnTo>
                      <a:pt x="75" y="78"/>
                    </a:lnTo>
                    <a:cubicBezTo>
                      <a:pt x="75" y="78"/>
                      <a:pt x="76" y="78"/>
                      <a:pt x="76" y="78"/>
                    </a:cubicBezTo>
                    <a:lnTo>
                      <a:pt x="78" y="76"/>
                    </a:lnTo>
                    <a:cubicBezTo>
                      <a:pt x="79" y="76"/>
                      <a:pt x="79" y="75"/>
                      <a:pt x="78" y="75"/>
                    </a:cubicBezTo>
                    <a:moveTo>
                      <a:pt x="66" y="62"/>
                    </a:moveTo>
                    <a:lnTo>
                      <a:pt x="66" y="62"/>
                    </a:lnTo>
                    <a:cubicBezTo>
                      <a:pt x="65" y="62"/>
                      <a:pt x="65" y="62"/>
                      <a:pt x="65" y="62"/>
                    </a:cubicBezTo>
                    <a:lnTo>
                      <a:pt x="63" y="64"/>
                    </a:lnTo>
                    <a:cubicBezTo>
                      <a:pt x="62" y="65"/>
                      <a:pt x="62" y="65"/>
                      <a:pt x="63" y="66"/>
                    </a:cubicBezTo>
                    <a:lnTo>
                      <a:pt x="63" y="66"/>
                    </a:lnTo>
                    <a:cubicBezTo>
                      <a:pt x="63" y="66"/>
                      <a:pt x="63" y="66"/>
                      <a:pt x="64" y="66"/>
                    </a:cubicBezTo>
                    <a:lnTo>
                      <a:pt x="66" y="64"/>
                    </a:lnTo>
                    <a:cubicBezTo>
                      <a:pt x="66" y="63"/>
                      <a:pt x="66" y="63"/>
                      <a:pt x="66" y="62"/>
                    </a:cubicBezTo>
                    <a:moveTo>
                      <a:pt x="53" y="50"/>
                    </a:moveTo>
                    <a:lnTo>
                      <a:pt x="53" y="50"/>
                    </a:lnTo>
                    <a:cubicBezTo>
                      <a:pt x="53" y="50"/>
                      <a:pt x="52" y="50"/>
                      <a:pt x="52" y="50"/>
                    </a:cubicBezTo>
                    <a:lnTo>
                      <a:pt x="50" y="52"/>
                    </a:lnTo>
                    <a:cubicBezTo>
                      <a:pt x="50" y="52"/>
                      <a:pt x="50" y="53"/>
                      <a:pt x="50" y="53"/>
                    </a:cubicBezTo>
                    <a:lnTo>
                      <a:pt x="50" y="53"/>
                    </a:lnTo>
                    <a:cubicBezTo>
                      <a:pt x="50" y="53"/>
                      <a:pt x="51" y="53"/>
                      <a:pt x="51" y="53"/>
                    </a:cubicBezTo>
                    <a:lnTo>
                      <a:pt x="53" y="51"/>
                    </a:lnTo>
                    <a:cubicBezTo>
                      <a:pt x="54" y="51"/>
                      <a:pt x="54" y="50"/>
                      <a:pt x="53" y="50"/>
                    </a:cubicBezTo>
                    <a:moveTo>
                      <a:pt x="41" y="37"/>
                    </a:moveTo>
                    <a:lnTo>
                      <a:pt x="41" y="37"/>
                    </a:lnTo>
                    <a:cubicBezTo>
                      <a:pt x="40" y="37"/>
                      <a:pt x="40" y="37"/>
                      <a:pt x="40" y="37"/>
                    </a:cubicBezTo>
                    <a:lnTo>
                      <a:pt x="38" y="39"/>
                    </a:lnTo>
                    <a:cubicBezTo>
                      <a:pt x="37" y="40"/>
                      <a:pt x="37" y="40"/>
                      <a:pt x="38" y="41"/>
                    </a:cubicBezTo>
                    <a:lnTo>
                      <a:pt x="38" y="41"/>
                    </a:lnTo>
                    <a:cubicBezTo>
                      <a:pt x="38" y="41"/>
                      <a:pt x="39" y="41"/>
                      <a:pt x="39" y="41"/>
                    </a:cubicBezTo>
                    <a:lnTo>
                      <a:pt x="41" y="39"/>
                    </a:lnTo>
                    <a:cubicBezTo>
                      <a:pt x="41" y="38"/>
                      <a:pt x="41" y="38"/>
                      <a:pt x="41" y="37"/>
                    </a:cubicBezTo>
                    <a:moveTo>
                      <a:pt x="28" y="25"/>
                    </a:moveTo>
                    <a:lnTo>
                      <a:pt x="28" y="25"/>
                    </a:lnTo>
                    <a:cubicBezTo>
                      <a:pt x="28" y="25"/>
                      <a:pt x="28" y="25"/>
                      <a:pt x="27" y="25"/>
                    </a:cubicBezTo>
                    <a:lnTo>
                      <a:pt x="25" y="27"/>
                    </a:lnTo>
                    <a:cubicBezTo>
                      <a:pt x="25" y="27"/>
                      <a:pt x="25" y="28"/>
                      <a:pt x="25" y="28"/>
                    </a:cubicBezTo>
                    <a:lnTo>
                      <a:pt x="25" y="28"/>
                    </a:lnTo>
                    <a:cubicBezTo>
                      <a:pt x="26" y="28"/>
                      <a:pt x="26" y="28"/>
                      <a:pt x="26" y="28"/>
                    </a:cubicBezTo>
                    <a:lnTo>
                      <a:pt x="28" y="26"/>
                    </a:lnTo>
                    <a:cubicBezTo>
                      <a:pt x="29" y="26"/>
                      <a:pt x="29" y="25"/>
                      <a:pt x="28" y="25"/>
                    </a:cubicBezTo>
                    <a:moveTo>
                      <a:pt x="16" y="12"/>
                    </a:moveTo>
                    <a:lnTo>
                      <a:pt x="16" y="12"/>
                    </a:lnTo>
                    <a:cubicBezTo>
                      <a:pt x="16" y="12"/>
                      <a:pt x="15" y="12"/>
                      <a:pt x="15" y="12"/>
                    </a:cubicBezTo>
                    <a:lnTo>
                      <a:pt x="13" y="14"/>
                    </a:lnTo>
                    <a:cubicBezTo>
                      <a:pt x="12" y="15"/>
                      <a:pt x="12" y="15"/>
                      <a:pt x="13" y="15"/>
                    </a:cubicBezTo>
                    <a:lnTo>
                      <a:pt x="13" y="16"/>
                    </a:lnTo>
                    <a:cubicBezTo>
                      <a:pt x="13" y="16"/>
                      <a:pt x="14" y="16"/>
                      <a:pt x="14" y="16"/>
                    </a:cubicBezTo>
                    <a:lnTo>
                      <a:pt x="16" y="14"/>
                    </a:lnTo>
                    <a:cubicBezTo>
                      <a:pt x="16" y="13"/>
                      <a:pt x="16" y="13"/>
                      <a:pt x="16" y="12"/>
                    </a:cubicBezTo>
                    <a:moveTo>
                      <a:pt x="3" y="0"/>
                    </a:moveTo>
                    <a:lnTo>
                      <a:pt x="3" y="0"/>
                    </a:lnTo>
                    <a:cubicBezTo>
                      <a:pt x="3" y="0"/>
                      <a:pt x="3" y="0"/>
                      <a:pt x="2" y="0"/>
                    </a:cubicBezTo>
                    <a:lnTo>
                      <a:pt x="0" y="2"/>
                    </a:lnTo>
                    <a:cubicBezTo>
                      <a:pt x="0" y="2"/>
                      <a:pt x="0" y="3"/>
                      <a:pt x="0" y="3"/>
                    </a:cubicBezTo>
                    <a:lnTo>
                      <a:pt x="0" y="3"/>
                    </a:lnTo>
                    <a:cubicBezTo>
                      <a:pt x="1" y="3"/>
                      <a:pt x="1" y="3"/>
                      <a:pt x="1" y="3"/>
                    </a:cubicBezTo>
                    <a:lnTo>
                      <a:pt x="3" y="1"/>
                    </a:lnTo>
                    <a:cubicBezTo>
                      <a:pt x="4" y="1"/>
                      <a:pt x="4" y="0"/>
                      <a:pt x="3" y="0"/>
                    </a:cubicBezTo>
                  </a:path>
                </a:pathLst>
              </a:custGeom>
              <a:solidFill>
                <a:srgbClr val="25221E"/>
              </a:solidFill>
              <a:ln w="0">
                <a:solidFill>
                  <a:srgbClr val="25221E"/>
                </a:solidFill>
                <a:prstDash val="solid"/>
                <a:round/>
                <a:headEnd/>
                <a:tailEnd/>
              </a:ln>
            </p:spPr>
            <p:txBody>
              <a:bodyPr/>
              <a:lstStyle/>
              <a:p>
                <a:endParaRPr lang="en-US"/>
              </a:p>
            </p:txBody>
          </p:sp>
          <p:sp>
            <p:nvSpPr>
              <p:cNvPr id="69" name="Freeform 53"/>
              <p:cNvSpPr>
                <a:spLocks/>
              </p:cNvSpPr>
              <p:nvPr/>
            </p:nvSpPr>
            <p:spPr bwMode="auto">
              <a:xfrm>
                <a:off x="779" y="2439"/>
                <a:ext cx="59" cy="71"/>
              </a:xfrm>
              <a:custGeom>
                <a:avLst/>
                <a:gdLst/>
                <a:ahLst/>
                <a:cxnLst>
                  <a:cxn ang="0">
                    <a:pos x="7" y="20"/>
                  </a:cxn>
                  <a:cxn ang="0">
                    <a:pos x="27" y="26"/>
                  </a:cxn>
                  <a:cxn ang="0">
                    <a:pos x="1" y="0"/>
                  </a:cxn>
                  <a:cxn ang="0">
                    <a:pos x="7" y="20"/>
                  </a:cxn>
                </a:cxnLst>
                <a:rect l="0" t="0" r="r" b="b"/>
                <a:pathLst>
                  <a:path w="27" h="28">
                    <a:moveTo>
                      <a:pt x="7" y="20"/>
                    </a:moveTo>
                    <a:cubicBezTo>
                      <a:pt x="13" y="26"/>
                      <a:pt x="21" y="28"/>
                      <a:pt x="27" y="26"/>
                    </a:cubicBezTo>
                    <a:lnTo>
                      <a:pt x="1" y="0"/>
                    </a:lnTo>
                    <a:cubicBezTo>
                      <a:pt x="0" y="7"/>
                      <a:pt x="1" y="14"/>
                      <a:pt x="7" y="20"/>
                    </a:cubicBezTo>
                  </a:path>
                </a:pathLst>
              </a:custGeom>
              <a:solidFill>
                <a:srgbClr val="25221E"/>
              </a:solidFill>
              <a:ln w="0">
                <a:solidFill>
                  <a:srgbClr val="25221E"/>
                </a:solidFill>
                <a:prstDash val="solid"/>
                <a:round/>
                <a:headEnd/>
                <a:tailEnd/>
              </a:ln>
            </p:spPr>
            <p:txBody>
              <a:bodyPr/>
              <a:lstStyle/>
              <a:p>
                <a:endParaRPr lang="en-US"/>
              </a:p>
            </p:txBody>
          </p:sp>
          <p:sp>
            <p:nvSpPr>
              <p:cNvPr id="70" name="Freeform 54"/>
              <p:cNvSpPr>
                <a:spLocks/>
              </p:cNvSpPr>
              <p:nvPr/>
            </p:nvSpPr>
            <p:spPr bwMode="auto">
              <a:xfrm>
                <a:off x="782" y="2323"/>
                <a:ext cx="156" cy="182"/>
              </a:xfrm>
              <a:custGeom>
                <a:avLst/>
                <a:gdLst/>
                <a:ahLst/>
                <a:cxnLst>
                  <a:cxn ang="0">
                    <a:pos x="0" y="46"/>
                  </a:cxn>
                  <a:cxn ang="0">
                    <a:pos x="12" y="0"/>
                  </a:cxn>
                  <a:cxn ang="0">
                    <a:pos x="13" y="59"/>
                  </a:cxn>
                  <a:cxn ang="0">
                    <a:pos x="0" y="46"/>
                  </a:cxn>
                  <a:cxn ang="0">
                    <a:pos x="0" y="45"/>
                  </a:cxn>
                  <a:cxn ang="0">
                    <a:pos x="13" y="52"/>
                  </a:cxn>
                  <a:cxn ang="0">
                    <a:pos x="3" y="34"/>
                  </a:cxn>
                  <a:cxn ang="0">
                    <a:pos x="13" y="30"/>
                  </a:cxn>
                  <a:cxn ang="0">
                    <a:pos x="8" y="16"/>
                  </a:cxn>
                  <a:cxn ang="0">
                    <a:pos x="12" y="14"/>
                  </a:cxn>
                  <a:cxn ang="0">
                    <a:pos x="12" y="0"/>
                  </a:cxn>
                  <a:cxn ang="0">
                    <a:pos x="6" y="53"/>
                  </a:cxn>
                  <a:cxn ang="0">
                    <a:pos x="26" y="72"/>
                  </a:cxn>
                  <a:cxn ang="0">
                    <a:pos x="72" y="60"/>
                  </a:cxn>
                  <a:cxn ang="0">
                    <a:pos x="13" y="59"/>
                  </a:cxn>
                  <a:cxn ang="0">
                    <a:pos x="26" y="72"/>
                  </a:cxn>
                  <a:cxn ang="0">
                    <a:pos x="27" y="72"/>
                  </a:cxn>
                  <a:cxn ang="0">
                    <a:pos x="20" y="59"/>
                  </a:cxn>
                  <a:cxn ang="0">
                    <a:pos x="38" y="69"/>
                  </a:cxn>
                  <a:cxn ang="0">
                    <a:pos x="42" y="60"/>
                  </a:cxn>
                  <a:cxn ang="0">
                    <a:pos x="56" y="65"/>
                  </a:cxn>
                  <a:cxn ang="0">
                    <a:pos x="58" y="60"/>
                  </a:cxn>
                  <a:cxn ang="0">
                    <a:pos x="72" y="60"/>
                  </a:cxn>
                  <a:cxn ang="0">
                    <a:pos x="20" y="66"/>
                  </a:cxn>
                  <a:cxn ang="0">
                    <a:pos x="0" y="46"/>
                  </a:cxn>
                  <a:cxn ang="0">
                    <a:pos x="40" y="33"/>
                  </a:cxn>
                  <a:cxn ang="0">
                    <a:pos x="26" y="72"/>
                  </a:cxn>
                  <a:cxn ang="0">
                    <a:pos x="15" y="61"/>
                  </a:cxn>
                  <a:cxn ang="0">
                    <a:pos x="30" y="60"/>
                  </a:cxn>
                  <a:cxn ang="0">
                    <a:pos x="21" y="51"/>
                  </a:cxn>
                  <a:cxn ang="0">
                    <a:pos x="33" y="51"/>
                  </a:cxn>
                  <a:cxn ang="0">
                    <a:pos x="27" y="45"/>
                  </a:cxn>
                  <a:cxn ang="0">
                    <a:pos x="36" y="43"/>
                  </a:cxn>
                  <a:cxn ang="0">
                    <a:pos x="29" y="36"/>
                  </a:cxn>
                  <a:cxn ang="0">
                    <a:pos x="27" y="45"/>
                  </a:cxn>
                  <a:cxn ang="0">
                    <a:pos x="21" y="39"/>
                  </a:cxn>
                  <a:cxn ang="0">
                    <a:pos x="21" y="51"/>
                  </a:cxn>
                  <a:cxn ang="0">
                    <a:pos x="12" y="42"/>
                  </a:cxn>
                  <a:cxn ang="0">
                    <a:pos x="11" y="57"/>
                  </a:cxn>
                </a:cxnLst>
                <a:rect l="0" t="0" r="r" b="b"/>
                <a:pathLst>
                  <a:path w="72" h="72">
                    <a:moveTo>
                      <a:pt x="0" y="46"/>
                    </a:moveTo>
                    <a:lnTo>
                      <a:pt x="12" y="0"/>
                    </a:lnTo>
                    <a:lnTo>
                      <a:pt x="13" y="59"/>
                    </a:lnTo>
                    <a:lnTo>
                      <a:pt x="0" y="46"/>
                    </a:lnTo>
                    <a:moveTo>
                      <a:pt x="0" y="45"/>
                    </a:moveTo>
                    <a:lnTo>
                      <a:pt x="13" y="52"/>
                    </a:lnTo>
                    <a:lnTo>
                      <a:pt x="3" y="34"/>
                    </a:lnTo>
                    <a:lnTo>
                      <a:pt x="13" y="30"/>
                    </a:lnTo>
                    <a:lnTo>
                      <a:pt x="8" y="16"/>
                    </a:lnTo>
                    <a:lnTo>
                      <a:pt x="12" y="14"/>
                    </a:lnTo>
                    <a:lnTo>
                      <a:pt x="12" y="0"/>
                    </a:lnTo>
                    <a:lnTo>
                      <a:pt x="6" y="53"/>
                    </a:lnTo>
                    <a:moveTo>
                      <a:pt x="26" y="72"/>
                    </a:moveTo>
                    <a:lnTo>
                      <a:pt x="72" y="60"/>
                    </a:lnTo>
                    <a:lnTo>
                      <a:pt x="13" y="59"/>
                    </a:lnTo>
                    <a:lnTo>
                      <a:pt x="26" y="72"/>
                    </a:lnTo>
                    <a:moveTo>
                      <a:pt x="27" y="72"/>
                    </a:moveTo>
                    <a:lnTo>
                      <a:pt x="20" y="59"/>
                    </a:lnTo>
                    <a:lnTo>
                      <a:pt x="38" y="69"/>
                    </a:lnTo>
                    <a:lnTo>
                      <a:pt x="42" y="60"/>
                    </a:lnTo>
                    <a:lnTo>
                      <a:pt x="56" y="65"/>
                    </a:lnTo>
                    <a:lnTo>
                      <a:pt x="58" y="60"/>
                    </a:lnTo>
                    <a:lnTo>
                      <a:pt x="72" y="60"/>
                    </a:lnTo>
                    <a:lnTo>
                      <a:pt x="20" y="66"/>
                    </a:lnTo>
                    <a:moveTo>
                      <a:pt x="0" y="46"/>
                    </a:moveTo>
                    <a:lnTo>
                      <a:pt x="40" y="33"/>
                    </a:lnTo>
                    <a:lnTo>
                      <a:pt x="26" y="72"/>
                    </a:lnTo>
                    <a:moveTo>
                      <a:pt x="15" y="61"/>
                    </a:moveTo>
                    <a:lnTo>
                      <a:pt x="30" y="60"/>
                    </a:lnTo>
                    <a:lnTo>
                      <a:pt x="21" y="51"/>
                    </a:lnTo>
                    <a:lnTo>
                      <a:pt x="33" y="51"/>
                    </a:lnTo>
                    <a:lnTo>
                      <a:pt x="27" y="45"/>
                    </a:lnTo>
                    <a:lnTo>
                      <a:pt x="36" y="43"/>
                    </a:lnTo>
                    <a:lnTo>
                      <a:pt x="29" y="36"/>
                    </a:lnTo>
                    <a:lnTo>
                      <a:pt x="27" y="45"/>
                    </a:lnTo>
                    <a:lnTo>
                      <a:pt x="21" y="39"/>
                    </a:lnTo>
                    <a:lnTo>
                      <a:pt x="21" y="51"/>
                    </a:lnTo>
                    <a:lnTo>
                      <a:pt x="12" y="42"/>
                    </a:lnTo>
                    <a:lnTo>
                      <a:pt x="11" y="57"/>
                    </a:lnTo>
                  </a:path>
                </a:pathLst>
              </a:custGeom>
              <a:noFill/>
              <a:ln w="0">
                <a:solidFill>
                  <a:srgbClr val="25221E"/>
                </a:solidFill>
                <a:prstDash val="solid"/>
                <a:round/>
                <a:headEnd/>
                <a:tailEnd/>
              </a:ln>
            </p:spPr>
            <p:txBody>
              <a:bodyPr/>
              <a:lstStyle/>
              <a:p>
                <a:endParaRPr lang="en-US"/>
              </a:p>
            </p:txBody>
          </p:sp>
          <p:sp>
            <p:nvSpPr>
              <p:cNvPr id="71" name="Freeform 55"/>
              <p:cNvSpPr>
                <a:spLocks/>
              </p:cNvSpPr>
              <p:nvPr/>
            </p:nvSpPr>
            <p:spPr bwMode="auto">
              <a:xfrm>
                <a:off x="647" y="2404"/>
                <a:ext cx="300" cy="182"/>
              </a:xfrm>
              <a:custGeom>
                <a:avLst/>
                <a:gdLst/>
                <a:ahLst/>
                <a:cxnLst>
                  <a:cxn ang="0">
                    <a:pos x="106" y="0"/>
                  </a:cxn>
                  <a:cxn ang="0">
                    <a:pos x="106" y="46"/>
                  </a:cxn>
                  <a:cxn ang="0">
                    <a:pos x="118" y="46"/>
                  </a:cxn>
                  <a:cxn ang="0">
                    <a:pos x="118" y="53"/>
                  </a:cxn>
                  <a:cxn ang="0">
                    <a:pos x="125" y="48"/>
                  </a:cxn>
                  <a:cxn ang="0">
                    <a:pos x="132" y="48"/>
                  </a:cxn>
                  <a:cxn ang="0">
                    <a:pos x="118" y="59"/>
                  </a:cxn>
                  <a:cxn ang="0">
                    <a:pos x="138" y="59"/>
                  </a:cxn>
                  <a:cxn ang="0">
                    <a:pos x="138" y="72"/>
                  </a:cxn>
                  <a:cxn ang="0">
                    <a:pos x="0" y="72"/>
                  </a:cxn>
                  <a:cxn ang="0">
                    <a:pos x="0" y="54"/>
                  </a:cxn>
                  <a:cxn ang="0">
                    <a:pos x="36" y="54"/>
                  </a:cxn>
                  <a:cxn ang="0">
                    <a:pos x="71" y="8"/>
                  </a:cxn>
                  <a:cxn ang="0">
                    <a:pos x="85" y="8"/>
                  </a:cxn>
                  <a:cxn ang="0">
                    <a:pos x="63" y="40"/>
                  </a:cxn>
                  <a:cxn ang="0">
                    <a:pos x="86" y="40"/>
                  </a:cxn>
                  <a:cxn ang="0">
                    <a:pos x="86" y="0"/>
                  </a:cxn>
                  <a:cxn ang="0">
                    <a:pos x="106" y="0"/>
                  </a:cxn>
                </a:cxnLst>
                <a:rect l="0" t="0" r="r" b="b"/>
                <a:pathLst>
                  <a:path w="138" h="72">
                    <a:moveTo>
                      <a:pt x="106" y="0"/>
                    </a:moveTo>
                    <a:lnTo>
                      <a:pt x="106" y="46"/>
                    </a:lnTo>
                    <a:lnTo>
                      <a:pt x="118" y="46"/>
                    </a:lnTo>
                    <a:lnTo>
                      <a:pt x="118" y="53"/>
                    </a:lnTo>
                    <a:lnTo>
                      <a:pt x="125" y="48"/>
                    </a:lnTo>
                    <a:lnTo>
                      <a:pt x="132" y="48"/>
                    </a:lnTo>
                    <a:lnTo>
                      <a:pt x="118" y="59"/>
                    </a:lnTo>
                    <a:lnTo>
                      <a:pt x="138" y="59"/>
                    </a:lnTo>
                    <a:lnTo>
                      <a:pt x="138" y="72"/>
                    </a:lnTo>
                    <a:lnTo>
                      <a:pt x="0" y="72"/>
                    </a:lnTo>
                    <a:lnTo>
                      <a:pt x="0" y="54"/>
                    </a:lnTo>
                    <a:lnTo>
                      <a:pt x="36" y="54"/>
                    </a:lnTo>
                    <a:lnTo>
                      <a:pt x="71" y="8"/>
                    </a:lnTo>
                    <a:lnTo>
                      <a:pt x="85" y="8"/>
                    </a:lnTo>
                    <a:lnTo>
                      <a:pt x="63" y="40"/>
                    </a:lnTo>
                    <a:lnTo>
                      <a:pt x="86" y="40"/>
                    </a:lnTo>
                    <a:lnTo>
                      <a:pt x="86" y="0"/>
                    </a:lnTo>
                    <a:lnTo>
                      <a:pt x="106" y="0"/>
                    </a:lnTo>
                  </a:path>
                </a:pathLst>
              </a:custGeom>
              <a:solidFill>
                <a:srgbClr val="25221E"/>
              </a:solidFill>
              <a:ln w="0">
                <a:solidFill>
                  <a:srgbClr val="25221E"/>
                </a:solidFill>
                <a:prstDash val="solid"/>
                <a:round/>
                <a:headEnd/>
                <a:tailEnd/>
              </a:ln>
            </p:spPr>
            <p:txBody>
              <a:bodyPr/>
              <a:lstStyle/>
              <a:p>
                <a:endParaRPr lang="en-US"/>
              </a:p>
            </p:txBody>
          </p:sp>
          <p:sp>
            <p:nvSpPr>
              <p:cNvPr id="72" name="Freeform 56"/>
              <p:cNvSpPr>
                <a:spLocks/>
              </p:cNvSpPr>
              <p:nvPr/>
            </p:nvSpPr>
            <p:spPr bwMode="auto">
              <a:xfrm>
                <a:off x="658" y="2548"/>
                <a:ext cx="106" cy="18"/>
              </a:xfrm>
              <a:custGeom>
                <a:avLst/>
                <a:gdLst/>
                <a:ahLst/>
                <a:cxnLst>
                  <a:cxn ang="0">
                    <a:pos x="47" y="0"/>
                  </a:cxn>
                  <a:cxn ang="0">
                    <a:pos x="49" y="3"/>
                  </a:cxn>
                  <a:cxn ang="0">
                    <a:pos x="45" y="0"/>
                  </a:cxn>
                  <a:cxn ang="0">
                    <a:pos x="42" y="3"/>
                  </a:cxn>
                  <a:cxn ang="0">
                    <a:pos x="45" y="0"/>
                  </a:cxn>
                  <a:cxn ang="0">
                    <a:pos x="37" y="0"/>
                  </a:cxn>
                  <a:cxn ang="0">
                    <a:pos x="40" y="3"/>
                  </a:cxn>
                  <a:cxn ang="0">
                    <a:pos x="35" y="0"/>
                  </a:cxn>
                  <a:cxn ang="0">
                    <a:pos x="32" y="3"/>
                  </a:cxn>
                  <a:cxn ang="0">
                    <a:pos x="35" y="0"/>
                  </a:cxn>
                  <a:cxn ang="0">
                    <a:pos x="28" y="0"/>
                  </a:cxn>
                  <a:cxn ang="0">
                    <a:pos x="30" y="3"/>
                  </a:cxn>
                  <a:cxn ang="0">
                    <a:pos x="26" y="0"/>
                  </a:cxn>
                  <a:cxn ang="0">
                    <a:pos x="23" y="3"/>
                  </a:cxn>
                  <a:cxn ang="0">
                    <a:pos x="26" y="0"/>
                  </a:cxn>
                  <a:cxn ang="0">
                    <a:pos x="18" y="0"/>
                  </a:cxn>
                  <a:cxn ang="0">
                    <a:pos x="21" y="3"/>
                  </a:cxn>
                  <a:cxn ang="0">
                    <a:pos x="16" y="0"/>
                  </a:cxn>
                  <a:cxn ang="0">
                    <a:pos x="14" y="3"/>
                  </a:cxn>
                  <a:cxn ang="0">
                    <a:pos x="16" y="0"/>
                  </a:cxn>
                  <a:cxn ang="0">
                    <a:pos x="9" y="0"/>
                  </a:cxn>
                  <a:cxn ang="0">
                    <a:pos x="12" y="3"/>
                  </a:cxn>
                  <a:cxn ang="0">
                    <a:pos x="7" y="0"/>
                  </a:cxn>
                  <a:cxn ang="0">
                    <a:pos x="4" y="3"/>
                  </a:cxn>
                  <a:cxn ang="0">
                    <a:pos x="7" y="0"/>
                  </a:cxn>
                  <a:cxn ang="0">
                    <a:pos x="0" y="0"/>
                  </a:cxn>
                  <a:cxn ang="0">
                    <a:pos x="2" y="3"/>
                  </a:cxn>
                  <a:cxn ang="0">
                    <a:pos x="45" y="4"/>
                  </a:cxn>
                  <a:cxn ang="0">
                    <a:pos x="42" y="7"/>
                  </a:cxn>
                  <a:cxn ang="0">
                    <a:pos x="45" y="4"/>
                  </a:cxn>
                  <a:cxn ang="0">
                    <a:pos x="37" y="4"/>
                  </a:cxn>
                  <a:cxn ang="0">
                    <a:pos x="40" y="7"/>
                  </a:cxn>
                  <a:cxn ang="0">
                    <a:pos x="35" y="4"/>
                  </a:cxn>
                  <a:cxn ang="0">
                    <a:pos x="32" y="7"/>
                  </a:cxn>
                  <a:cxn ang="0">
                    <a:pos x="35" y="4"/>
                  </a:cxn>
                  <a:cxn ang="0">
                    <a:pos x="28" y="4"/>
                  </a:cxn>
                  <a:cxn ang="0">
                    <a:pos x="30" y="7"/>
                  </a:cxn>
                  <a:cxn ang="0">
                    <a:pos x="26" y="4"/>
                  </a:cxn>
                  <a:cxn ang="0">
                    <a:pos x="23" y="7"/>
                  </a:cxn>
                  <a:cxn ang="0">
                    <a:pos x="26" y="4"/>
                  </a:cxn>
                  <a:cxn ang="0">
                    <a:pos x="18" y="4"/>
                  </a:cxn>
                  <a:cxn ang="0">
                    <a:pos x="21" y="7"/>
                  </a:cxn>
                  <a:cxn ang="0">
                    <a:pos x="16" y="4"/>
                  </a:cxn>
                  <a:cxn ang="0">
                    <a:pos x="14" y="7"/>
                  </a:cxn>
                  <a:cxn ang="0">
                    <a:pos x="16" y="4"/>
                  </a:cxn>
                  <a:cxn ang="0">
                    <a:pos x="9" y="4"/>
                  </a:cxn>
                  <a:cxn ang="0">
                    <a:pos x="12" y="7"/>
                  </a:cxn>
                  <a:cxn ang="0">
                    <a:pos x="7" y="4"/>
                  </a:cxn>
                  <a:cxn ang="0">
                    <a:pos x="4" y="7"/>
                  </a:cxn>
                  <a:cxn ang="0">
                    <a:pos x="7" y="4"/>
                  </a:cxn>
                  <a:cxn ang="0">
                    <a:pos x="0" y="4"/>
                  </a:cxn>
                  <a:cxn ang="0">
                    <a:pos x="2" y="7"/>
                  </a:cxn>
                </a:cxnLst>
                <a:rect l="0" t="0" r="r" b="b"/>
                <a:pathLst>
                  <a:path w="49" h="7">
                    <a:moveTo>
                      <a:pt x="49" y="0"/>
                    </a:moveTo>
                    <a:lnTo>
                      <a:pt x="47" y="0"/>
                    </a:lnTo>
                    <a:lnTo>
                      <a:pt x="47" y="3"/>
                    </a:lnTo>
                    <a:lnTo>
                      <a:pt x="49" y="3"/>
                    </a:lnTo>
                    <a:lnTo>
                      <a:pt x="49" y="0"/>
                    </a:lnTo>
                    <a:moveTo>
                      <a:pt x="45" y="0"/>
                    </a:moveTo>
                    <a:lnTo>
                      <a:pt x="42" y="0"/>
                    </a:lnTo>
                    <a:lnTo>
                      <a:pt x="42" y="3"/>
                    </a:lnTo>
                    <a:lnTo>
                      <a:pt x="45" y="3"/>
                    </a:lnTo>
                    <a:lnTo>
                      <a:pt x="45" y="0"/>
                    </a:lnTo>
                    <a:moveTo>
                      <a:pt x="40" y="0"/>
                    </a:moveTo>
                    <a:lnTo>
                      <a:pt x="37" y="0"/>
                    </a:lnTo>
                    <a:lnTo>
                      <a:pt x="37" y="3"/>
                    </a:lnTo>
                    <a:lnTo>
                      <a:pt x="40" y="3"/>
                    </a:lnTo>
                    <a:lnTo>
                      <a:pt x="40" y="0"/>
                    </a:lnTo>
                    <a:moveTo>
                      <a:pt x="35" y="0"/>
                    </a:moveTo>
                    <a:lnTo>
                      <a:pt x="32" y="0"/>
                    </a:lnTo>
                    <a:lnTo>
                      <a:pt x="32" y="3"/>
                    </a:lnTo>
                    <a:lnTo>
                      <a:pt x="35" y="3"/>
                    </a:lnTo>
                    <a:lnTo>
                      <a:pt x="35" y="0"/>
                    </a:lnTo>
                    <a:moveTo>
                      <a:pt x="30" y="0"/>
                    </a:moveTo>
                    <a:lnTo>
                      <a:pt x="28" y="0"/>
                    </a:lnTo>
                    <a:lnTo>
                      <a:pt x="28" y="3"/>
                    </a:lnTo>
                    <a:lnTo>
                      <a:pt x="30" y="3"/>
                    </a:lnTo>
                    <a:lnTo>
                      <a:pt x="30" y="0"/>
                    </a:lnTo>
                    <a:moveTo>
                      <a:pt x="26" y="0"/>
                    </a:moveTo>
                    <a:lnTo>
                      <a:pt x="23" y="0"/>
                    </a:lnTo>
                    <a:lnTo>
                      <a:pt x="23" y="3"/>
                    </a:lnTo>
                    <a:lnTo>
                      <a:pt x="26" y="3"/>
                    </a:lnTo>
                    <a:lnTo>
                      <a:pt x="26" y="0"/>
                    </a:lnTo>
                    <a:moveTo>
                      <a:pt x="21" y="0"/>
                    </a:moveTo>
                    <a:lnTo>
                      <a:pt x="18" y="0"/>
                    </a:lnTo>
                    <a:lnTo>
                      <a:pt x="18" y="3"/>
                    </a:lnTo>
                    <a:lnTo>
                      <a:pt x="21" y="3"/>
                    </a:lnTo>
                    <a:lnTo>
                      <a:pt x="21" y="0"/>
                    </a:lnTo>
                    <a:moveTo>
                      <a:pt x="16" y="0"/>
                    </a:moveTo>
                    <a:lnTo>
                      <a:pt x="14" y="0"/>
                    </a:lnTo>
                    <a:lnTo>
                      <a:pt x="14" y="3"/>
                    </a:lnTo>
                    <a:lnTo>
                      <a:pt x="16" y="3"/>
                    </a:lnTo>
                    <a:lnTo>
                      <a:pt x="16" y="0"/>
                    </a:lnTo>
                    <a:moveTo>
                      <a:pt x="12" y="0"/>
                    </a:moveTo>
                    <a:lnTo>
                      <a:pt x="9" y="0"/>
                    </a:lnTo>
                    <a:lnTo>
                      <a:pt x="9" y="3"/>
                    </a:lnTo>
                    <a:lnTo>
                      <a:pt x="12" y="3"/>
                    </a:lnTo>
                    <a:lnTo>
                      <a:pt x="12" y="0"/>
                    </a:lnTo>
                    <a:moveTo>
                      <a:pt x="7" y="0"/>
                    </a:moveTo>
                    <a:lnTo>
                      <a:pt x="4" y="0"/>
                    </a:lnTo>
                    <a:lnTo>
                      <a:pt x="4" y="3"/>
                    </a:lnTo>
                    <a:lnTo>
                      <a:pt x="7" y="3"/>
                    </a:lnTo>
                    <a:lnTo>
                      <a:pt x="7" y="0"/>
                    </a:lnTo>
                    <a:moveTo>
                      <a:pt x="2" y="0"/>
                    </a:moveTo>
                    <a:lnTo>
                      <a:pt x="0" y="0"/>
                    </a:lnTo>
                    <a:lnTo>
                      <a:pt x="0" y="3"/>
                    </a:lnTo>
                    <a:lnTo>
                      <a:pt x="2" y="3"/>
                    </a:lnTo>
                    <a:lnTo>
                      <a:pt x="2" y="0"/>
                    </a:lnTo>
                    <a:moveTo>
                      <a:pt x="45" y="4"/>
                    </a:moveTo>
                    <a:lnTo>
                      <a:pt x="42" y="4"/>
                    </a:lnTo>
                    <a:lnTo>
                      <a:pt x="42" y="7"/>
                    </a:lnTo>
                    <a:lnTo>
                      <a:pt x="45" y="7"/>
                    </a:lnTo>
                    <a:lnTo>
                      <a:pt x="45" y="4"/>
                    </a:lnTo>
                    <a:moveTo>
                      <a:pt x="40" y="4"/>
                    </a:moveTo>
                    <a:lnTo>
                      <a:pt x="37" y="4"/>
                    </a:lnTo>
                    <a:lnTo>
                      <a:pt x="37" y="7"/>
                    </a:lnTo>
                    <a:lnTo>
                      <a:pt x="40" y="7"/>
                    </a:lnTo>
                    <a:lnTo>
                      <a:pt x="40" y="4"/>
                    </a:lnTo>
                    <a:moveTo>
                      <a:pt x="35" y="4"/>
                    </a:moveTo>
                    <a:lnTo>
                      <a:pt x="32" y="4"/>
                    </a:lnTo>
                    <a:lnTo>
                      <a:pt x="32" y="7"/>
                    </a:lnTo>
                    <a:lnTo>
                      <a:pt x="35" y="7"/>
                    </a:lnTo>
                    <a:lnTo>
                      <a:pt x="35" y="4"/>
                    </a:lnTo>
                    <a:moveTo>
                      <a:pt x="30" y="4"/>
                    </a:moveTo>
                    <a:lnTo>
                      <a:pt x="28" y="4"/>
                    </a:lnTo>
                    <a:lnTo>
                      <a:pt x="28" y="7"/>
                    </a:lnTo>
                    <a:lnTo>
                      <a:pt x="30" y="7"/>
                    </a:lnTo>
                    <a:lnTo>
                      <a:pt x="30" y="4"/>
                    </a:lnTo>
                    <a:moveTo>
                      <a:pt x="26" y="4"/>
                    </a:moveTo>
                    <a:lnTo>
                      <a:pt x="23" y="4"/>
                    </a:lnTo>
                    <a:lnTo>
                      <a:pt x="23" y="7"/>
                    </a:lnTo>
                    <a:lnTo>
                      <a:pt x="26" y="7"/>
                    </a:lnTo>
                    <a:lnTo>
                      <a:pt x="26" y="4"/>
                    </a:lnTo>
                    <a:moveTo>
                      <a:pt x="21" y="4"/>
                    </a:moveTo>
                    <a:lnTo>
                      <a:pt x="18" y="4"/>
                    </a:lnTo>
                    <a:lnTo>
                      <a:pt x="18" y="7"/>
                    </a:lnTo>
                    <a:lnTo>
                      <a:pt x="21" y="7"/>
                    </a:lnTo>
                    <a:lnTo>
                      <a:pt x="21" y="4"/>
                    </a:lnTo>
                    <a:moveTo>
                      <a:pt x="16" y="4"/>
                    </a:moveTo>
                    <a:lnTo>
                      <a:pt x="14" y="4"/>
                    </a:lnTo>
                    <a:lnTo>
                      <a:pt x="14" y="7"/>
                    </a:lnTo>
                    <a:lnTo>
                      <a:pt x="16" y="7"/>
                    </a:lnTo>
                    <a:lnTo>
                      <a:pt x="16" y="4"/>
                    </a:lnTo>
                    <a:moveTo>
                      <a:pt x="12" y="4"/>
                    </a:moveTo>
                    <a:lnTo>
                      <a:pt x="9" y="4"/>
                    </a:lnTo>
                    <a:lnTo>
                      <a:pt x="9" y="7"/>
                    </a:lnTo>
                    <a:lnTo>
                      <a:pt x="12" y="7"/>
                    </a:lnTo>
                    <a:lnTo>
                      <a:pt x="12" y="4"/>
                    </a:lnTo>
                    <a:moveTo>
                      <a:pt x="7" y="4"/>
                    </a:moveTo>
                    <a:lnTo>
                      <a:pt x="4" y="4"/>
                    </a:lnTo>
                    <a:lnTo>
                      <a:pt x="4" y="7"/>
                    </a:lnTo>
                    <a:lnTo>
                      <a:pt x="7" y="7"/>
                    </a:lnTo>
                    <a:lnTo>
                      <a:pt x="7" y="4"/>
                    </a:lnTo>
                    <a:moveTo>
                      <a:pt x="2" y="4"/>
                    </a:moveTo>
                    <a:lnTo>
                      <a:pt x="0" y="4"/>
                    </a:lnTo>
                    <a:lnTo>
                      <a:pt x="0" y="7"/>
                    </a:lnTo>
                    <a:lnTo>
                      <a:pt x="2" y="7"/>
                    </a:lnTo>
                    <a:lnTo>
                      <a:pt x="2" y="4"/>
                    </a:lnTo>
                  </a:path>
                </a:pathLst>
              </a:custGeom>
              <a:solidFill>
                <a:srgbClr val="FFFFFF"/>
              </a:solidFill>
              <a:ln w="0">
                <a:solidFill>
                  <a:srgbClr val="25221E"/>
                </a:solidFill>
                <a:prstDash val="solid"/>
                <a:round/>
                <a:headEnd/>
                <a:tailEnd/>
              </a:ln>
            </p:spPr>
            <p:txBody>
              <a:bodyPr/>
              <a:lstStyle/>
              <a:p>
                <a:endParaRPr lang="en-US"/>
              </a:p>
            </p:txBody>
          </p:sp>
        </p:grpSp>
        <p:sp>
          <p:nvSpPr>
            <p:cNvPr id="16" name="Freeform 57"/>
            <p:cNvSpPr>
              <a:spLocks/>
            </p:cNvSpPr>
            <p:nvPr/>
          </p:nvSpPr>
          <p:spPr bwMode="auto">
            <a:xfrm>
              <a:off x="1501" y="953"/>
              <a:ext cx="565" cy="396"/>
            </a:xfrm>
            <a:custGeom>
              <a:avLst/>
              <a:gdLst/>
              <a:ahLst/>
              <a:cxnLst>
                <a:cxn ang="0">
                  <a:pos x="35" y="17"/>
                </a:cxn>
                <a:cxn ang="0">
                  <a:pos x="2" y="3"/>
                </a:cxn>
                <a:cxn ang="0">
                  <a:pos x="29" y="27"/>
                </a:cxn>
                <a:cxn ang="0">
                  <a:pos x="62" y="41"/>
                </a:cxn>
                <a:cxn ang="0">
                  <a:pos x="35" y="17"/>
                </a:cxn>
              </a:cxnLst>
              <a:rect l="0" t="0" r="r" b="b"/>
              <a:pathLst>
                <a:path w="64" h="44">
                  <a:moveTo>
                    <a:pt x="35" y="17"/>
                  </a:moveTo>
                  <a:cubicBezTo>
                    <a:pt x="19" y="7"/>
                    <a:pt x="4" y="0"/>
                    <a:pt x="2" y="3"/>
                  </a:cubicBezTo>
                  <a:cubicBezTo>
                    <a:pt x="0" y="6"/>
                    <a:pt x="12" y="17"/>
                    <a:pt x="29" y="27"/>
                  </a:cubicBezTo>
                  <a:cubicBezTo>
                    <a:pt x="45" y="38"/>
                    <a:pt x="60" y="44"/>
                    <a:pt x="62" y="41"/>
                  </a:cubicBezTo>
                  <a:cubicBezTo>
                    <a:pt x="64" y="38"/>
                    <a:pt x="52" y="27"/>
                    <a:pt x="35" y="17"/>
                  </a:cubicBezTo>
                  <a:close/>
                </a:path>
              </a:pathLst>
            </a:custGeom>
            <a:solidFill>
              <a:srgbClr val="FFFFFF"/>
            </a:solidFill>
            <a:ln w="14288" cap="rnd">
              <a:solidFill>
                <a:srgbClr val="000000"/>
              </a:solidFill>
              <a:prstDash val="solid"/>
              <a:round/>
              <a:headEnd/>
              <a:tailEnd/>
            </a:ln>
          </p:spPr>
          <p:txBody>
            <a:bodyPr/>
            <a:lstStyle/>
            <a:p>
              <a:endParaRPr lang="en-US"/>
            </a:p>
          </p:txBody>
        </p:sp>
        <p:sp>
          <p:nvSpPr>
            <p:cNvPr id="17" name="Line 58"/>
            <p:cNvSpPr>
              <a:spLocks noChangeShapeType="1"/>
            </p:cNvSpPr>
            <p:nvPr/>
          </p:nvSpPr>
          <p:spPr bwMode="auto">
            <a:xfrm flipV="1">
              <a:off x="839" y="1007"/>
              <a:ext cx="671" cy="1375"/>
            </a:xfrm>
            <a:prstGeom prst="line">
              <a:avLst/>
            </a:prstGeom>
            <a:noFill/>
            <a:ln w="14288" cap="rnd">
              <a:solidFill>
                <a:srgbClr val="000000"/>
              </a:solidFill>
              <a:round/>
              <a:headEnd/>
              <a:tailEnd/>
            </a:ln>
          </p:spPr>
          <p:txBody>
            <a:bodyPr/>
            <a:lstStyle/>
            <a:p>
              <a:endParaRPr lang="en-US"/>
            </a:p>
          </p:txBody>
        </p:sp>
        <p:sp>
          <p:nvSpPr>
            <p:cNvPr id="18" name="Line 59"/>
            <p:cNvSpPr>
              <a:spLocks noChangeShapeType="1"/>
            </p:cNvSpPr>
            <p:nvPr/>
          </p:nvSpPr>
          <p:spPr bwMode="auto">
            <a:xfrm flipV="1">
              <a:off x="998" y="1340"/>
              <a:ext cx="1033" cy="1042"/>
            </a:xfrm>
            <a:prstGeom prst="line">
              <a:avLst/>
            </a:prstGeom>
            <a:noFill/>
            <a:ln w="14288" cap="rnd">
              <a:solidFill>
                <a:srgbClr val="000000"/>
              </a:solidFill>
              <a:round/>
              <a:headEnd/>
              <a:tailEnd/>
            </a:ln>
          </p:spPr>
          <p:txBody>
            <a:bodyPr/>
            <a:lstStyle/>
            <a:p>
              <a:endParaRPr lang="en-US"/>
            </a:p>
          </p:txBody>
        </p:sp>
        <p:sp>
          <p:nvSpPr>
            <p:cNvPr id="19" name="Freeform 60"/>
            <p:cNvSpPr>
              <a:spLocks/>
            </p:cNvSpPr>
            <p:nvPr/>
          </p:nvSpPr>
          <p:spPr bwMode="auto">
            <a:xfrm>
              <a:off x="539" y="1430"/>
              <a:ext cx="2728" cy="143"/>
            </a:xfrm>
            <a:custGeom>
              <a:avLst/>
              <a:gdLst/>
              <a:ahLst/>
              <a:cxnLst>
                <a:cxn ang="0">
                  <a:pos x="0" y="0"/>
                </a:cxn>
                <a:cxn ang="0">
                  <a:pos x="309" y="16"/>
                </a:cxn>
              </a:cxnLst>
              <a:rect l="0" t="0" r="r" b="b"/>
              <a:pathLst>
                <a:path w="309" h="16">
                  <a:moveTo>
                    <a:pt x="0" y="0"/>
                  </a:moveTo>
                  <a:cubicBezTo>
                    <a:pt x="119" y="0"/>
                    <a:pt x="232" y="5"/>
                    <a:pt x="309" y="16"/>
                  </a:cubicBezTo>
                </a:path>
              </a:pathLst>
            </a:custGeom>
            <a:noFill/>
            <a:ln w="14288" cap="rnd">
              <a:solidFill>
                <a:srgbClr val="000000"/>
              </a:solidFill>
              <a:prstDash val="solid"/>
              <a:round/>
              <a:headEnd/>
              <a:tailEnd/>
            </a:ln>
          </p:spPr>
          <p:txBody>
            <a:bodyPr/>
            <a:lstStyle/>
            <a:p>
              <a:endParaRPr lang="en-US"/>
            </a:p>
          </p:txBody>
        </p:sp>
        <p:sp>
          <p:nvSpPr>
            <p:cNvPr id="20" name="Rectangle 61"/>
            <p:cNvSpPr>
              <a:spLocks noChangeArrowheads="1"/>
            </p:cNvSpPr>
            <p:nvPr/>
          </p:nvSpPr>
          <p:spPr bwMode="auto">
            <a:xfrm>
              <a:off x="2057" y="594"/>
              <a:ext cx="689" cy="171"/>
            </a:xfrm>
            <a:prstGeom prst="rect">
              <a:avLst/>
            </a:prstGeom>
            <a:noFill/>
            <a:ln w="9525">
              <a:noFill/>
              <a:miter lim="800000"/>
              <a:headEnd/>
              <a:tailEnd/>
            </a:ln>
          </p:spPr>
          <p:txBody>
            <a:bodyPr/>
            <a:lstStyle/>
            <a:p>
              <a:endParaRPr lang="en-US"/>
            </a:p>
          </p:txBody>
        </p:sp>
        <p:sp>
          <p:nvSpPr>
            <p:cNvPr id="21" name="Rectangle 62"/>
            <p:cNvSpPr>
              <a:spLocks noChangeArrowheads="1"/>
            </p:cNvSpPr>
            <p:nvPr/>
          </p:nvSpPr>
          <p:spPr bwMode="auto">
            <a:xfrm>
              <a:off x="2083" y="620"/>
              <a:ext cx="836"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PREDICTED</a:t>
              </a:r>
              <a:endParaRPr lang="en-US" altLang="zh-CN" sz="2400">
                <a:latin typeface="Times New Roman" pitchFamily="18" charset="0"/>
              </a:endParaRPr>
            </a:p>
          </p:txBody>
        </p:sp>
        <p:sp>
          <p:nvSpPr>
            <p:cNvPr id="22" name="Rectangle 63"/>
            <p:cNvSpPr>
              <a:spLocks noChangeArrowheads="1"/>
            </p:cNvSpPr>
            <p:nvPr/>
          </p:nvSpPr>
          <p:spPr bwMode="auto">
            <a:xfrm>
              <a:off x="433" y="1088"/>
              <a:ext cx="591" cy="171"/>
            </a:xfrm>
            <a:prstGeom prst="rect">
              <a:avLst/>
            </a:prstGeom>
            <a:noFill/>
            <a:ln w="9525">
              <a:noFill/>
              <a:miter lim="800000"/>
              <a:headEnd/>
              <a:tailEnd/>
            </a:ln>
          </p:spPr>
          <p:txBody>
            <a:bodyPr/>
            <a:lstStyle/>
            <a:p>
              <a:endParaRPr lang="en-US"/>
            </a:p>
          </p:txBody>
        </p:sp>
        <p:sp>
          <p:nvSpPr>
            <p:cNvPr id="23" name="Rectangle 64"/>
            <p:cNvSpPr>
              <a:spLocks noChangeArrowheads="1"/>
            </p:cNvSpPr>
            <p:nvPr/>
          </p:nvSpPr>
          <p:spPr bwMode="auto">
            <a:xfrm>
              <a:off x="468" y="1115"/>
              <a:ext cx="593"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ACTUAL</a:t>
              </a:r>
              <a:endParaRPr lang="en-US" altLang="zh-CN" sz="2400">
                <a:latin typeface="Times New Roman" pitchFamily="18" charset="0"/>
              </a:endParaRPr>
            </a:p>
          </p:txBody>
        </p:sp>
        <p:pic>
          <p:nvPicPr>
            <p:cNvPr id="24" name="Picture 65"/>
            <p:cNvPicPr>
              <a:picLocks noChangeAspect="1" noChangeArrowheads="1"/>
            </p:cNvPicPr>
            <p:nvPr/>
          </p:nvPicPr>
          <p:blipFill>
            <a:blip r:embed="rId4" cstate="print"/>
            <a:srcRect/>
            <a:stretch>
              <a:fillRect/>
            </a:stretch>
          </p:blipFill>
          <p:spPr bwMode="auto">
            <a:xfrm>
              <a:off x="274" y="1259"/>
              <a:ext cx="318" cy="305"/>
            </a:xfrm>
            <a:prstGeom prst="rect">
              <a:avLst/>
            </a:prstGeom>
            <a:noFill/>
            <a:ln w="9525">
              <a:noFill/>
              <a:miter lim="800000"/>
              <a:headEnd/>
              <a:tailEnd/>
            </a:ln>
          </p:spPr>
        </p:pic>
        <p:pic>
          <p:nvPicPr>
            <p:cNvPr id="25" name="Picture 66"/>
            <p:cNvPicPr>
              <a:picLocks noChangeAspect="1" noChangeArrowheads="1"/>
            </p:cNvPicPr>
            <p:nvPr/>
          </p:nvPicPr>
          <p:blipFill>
            <a:blip r:embed="rId5" cstate="print"/>
            <a:srcRect/>
            <a:stretch>
              <a:fillRect/>
            </a:stretch>
          </p:blipFill>
          <p:spPr bwMode="auto">
            <a:xfrm>
              <a:off x="1863" y="819"/>
              <a:ext cx="327" cy="305"/>
            </a:xfrm>
            <a:prstGeom prst="rect">
              <a:avLst/>
            </a:prstGeom>
            <a:noFill/>
            <a:ln w="9525">
              <a:noFill/>
              <a:miter lim="800000"/>
              <a:headEnd/>
              <a:tailEnd/>
            </a:ln>
          </p:spPr>
        </p:pic>
      </p:grpSp>
      <p:pic>
        <p:nvPicPr>
          <p:cNvPr id="73" name="Picture 72" descr="LEO1280 debris.jpg"/>
          <p:cNvPicPr>
            <a:picLocks noChangeAspect="1"/>
          </p:cNvPicPr>
          <p:nvPr/>
        </p:nvPicPr>
        <p:blipFill>
          <a:blip r:embed="rId6" cstate="print"/>
          <a:stretch>
            <a:fillRect/>
          </a:stretch>
        </p:blipFill>
        <p:spPr>
          <a:xfrm>
            <a:off x="5334000" y="3657600"/>
            <a:ext cx="2743200" cy="2743200"/>
          </a:xfrm>
          <a:prstGeom prst="rect">
            <a:avLst/>
          </a:prstGeom>
        </p:spPr>
      </p:pic>
      <p:sp>
        <p:nvSpPr>
          <p:cNvPr id="74" name="TextBox 73"/>
          <p:cNvSpPr txBox="1"/>
          <p:nvPr/>
        </p:nvSpPr>
        <p:spPr>
          <a:xfrm>
            <a:off x="914400" y="1066800"/>
            <a:ext cx="1890261" cy="369332"/>
          </a:xfrm>
          <a:prstGeom prst="rect">
            <a:avLst/>
          </a:prstGeom>
          <a:solidFill>
            <a:schemeClr val="accent1"/>
          </a:solidFill>
        </p:spPr>
        <p:txBody>
          <a:bodyPr wrap="none" rtlCol="0">
            <a:spAutoFit/>
          </a:bodyPr>
          <a:lstStyle/>
          <a:p>
            <a:r>
              <a:rPr lang="en-US" dirty="0" smtClean="0">
                <a:solidFill>
                  <a:schemeClr val="accent2"/>
                </a:solidFill>
              </a:rPr>
              <a:t>Orbital Elements</a:t>
            </a:r>
            <a:endParaRPr lang="en-US" dirty="0">
              <a:solidFill>
                <a:schemeClr val="accent2"/>
              </a:solidFill>
            </a:endParaRPr>
          </a:p>
        </p:txBody>
      </p:sp>
      <p:sp>
        <p:nvSpPr>
          <p:cNvPr id="75" name="TextBox 74"/>
          <p:cNvSpPr txBox="1"/>
          <p:nvPr/>
        </p:nvSpPr>
        <p:spPr>
          <a:xfrm>
            <a:off x="6096000" y="1295400"/>
            <a:ext cx="1005403"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Lifetime</a:t>
            </a:r>
            <a:endParaRPr lang="en-US" dirty="0">
              <a:solidFill>
                <a:schemeClr val="accent2"/>
              </a:solidFill>
            </a:endParaRPr>
          </a:p>
        </p:txBody>
      </p:sp>
      <p:sp>
        <p:nvSpPr>
          <p:cNvPr id="76" name="TextBox 75"/>
          <p:cNvSpPr txBox="1"/>
          <p:nvPr/>
        </p:nvSpPr>
        <p:spPr>
          <a:xfrm>
            <a:off x="6096000" y="4648200"/>
            <a:ext cx="1257717" cy="646331"/>
          </a:xfrm>
          <a:prstGeom prst="rect">
            <a:avLst/>
          </a:prstGeom>
          <a:solidFill>
            <a:schemeClr val="accent1"/>
          </a:solidFill>
        </p:spPr>
        <p:txBody>
          <a:bodyPr wrap="none" rtlCol="0">
            <a:spAutoFit/>
          </a:bodyPr>
          <a:lstStyle/>
          <a:p>
            <a:r>
              <a:rPr lang="en-US" dirty="0" smtClean="0">
                <a:solidFill>
                  <a:schemeClr val="accent6"/>
                </a:solidFill>
              </a:rPr>
              <a:t>Collision</a:t>
            </a:r>
            <a:br>
              <a:rPr lang="en-US" dirty="0" smtClean="0">
                <a:solidFill>
                  <a:schemeClr val="accent6"/>
                </a:solidFill>
              </a:rPr>
            </a:br>
            <a:r>
              <a:rPr lang="en-US" dirty="0" smtClean="0">
                <a:solidFill>
                  <a:schemeClr val="accent6"/>
                </a:solidFill>
              </a:rPr>
              <a:t>Avoidance</a:t>
            </a:r>
            <a:endParaRPr lang="en-US" dirty="0">
              <a:solidFill>
                <a:schemeClr val="accent6"/>
              </a:solidFill>
            </a:endParaRPr>
          </a:p>
        </p:txBody>
      </p:sp>
      <p:sp>
        <p:nvSpPr>
          <p:cNvPr id="77" name="TextBox 76"/>
          <p:cNvSpPr txBox="1"/>
          <p:nvPr/>
        </p:nvSpPr>
        <p:spPr>
          <a:xfrm>
            <a:off x="2438400" y="5334000"/>
            <a:ext cx="1060931"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Tracking</a:t>
            </a:r>
            <a:endParaRPr lang="en-US" dirty="0">
              <a:solidFill>
                <a:schemeClr val="accent2"/>
              </a:solidFill>
            </a:endParaRPr>
          </a:p>
        </p:txBody>
      </p:sp>
      <p:sp>
        <p:nvSpPr>
          <p:cNvPr id="2" name="Title 1"/>
          <p:cNvSpPr>
            <a:spLocks noGrp="1"/>
          </p:cNvSpPr>
          <p:nvPr>
            <p:ph type="title"/>
          </p:nvPr>
        </p:nvSpPr>
        <p:spPr>
          <a:xfrm>
            <a:off x="457200" y="76200"/>
            <a:ext cx="8229600" cy="1143000"/>
          </a:xfrm>
        </p:spPr>
        <p:txBody>
          <a:bodyPr/>
          <a:lstStyle/>
          <a:p>
            <a:r>
              <a:rPr lang="en-US" sz="2800" dirty="0" smtClean="0">
                <a:solidFill>
                  <a:srgbClr val="0000FF"/>
                </a:solidFill>
              </a:rPr>
              <a:t>Atmospheric Drag on Satellites</a:t>
            </a:r>
            <a:endParaRPr lang="en-US" sz="2800" dirty="0">
              <a:solidFill>
                <a:srgbClr val="0000FF"/>
              </a:solidFill>
            </a:endParaRPr>
          </a:p>
        </p:txBody>
      </p:sp>
    </p:spTree>
    <p:extLst>
      <p:ext uri="{BB962C8B-B14F-4D97-AF65-F5344CB8AC3E}">
        <p14:creationId xmlns:p14="http://schemas.microsoft.com/office/powerpoint/2010/main" val="1077417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sz="2800" dirty="0" smtClean="0">
                <a:solidFill>
                  <a:srgbClr val="3366FF"/>
                </a:solidFill>
              </a:rPr>
              <a:t>Collision Avoidance</a:t>
            </a:r>
            <a:endParaRPr lang="en-US" sz="2800" dirty="0">
              <a:solidFill>
                <a:srgbClr val="3366FF"/>
              </a:solidFill>
            </a:endParaRPr>
          </a:p>
        </p:txBody>
      </p:sp>
      <p:sp>
        <p:nvSpPr>
          <p:cNvPr id="3" name="Content Placeholder 2"/>
          <p:cNvSpPr>
            <a:spLocks noGrp="1"/>
          </p:cNvSpPr>
          <p:nvPr>
            <p:ph idx="1"/>
          </p:nvPr>
        </p:nvSpPr>
        <p:spPr>
          <a:xfrm>
            <a:off x="304800" y="304800"/>
            <a:ext cx="8382000" cy="5943600"/>
          </a:xfrm>
        </p:spPr>
        <p:txBody>
          <a:bodyPr/>
          <a:lstStyle/>
          <a:p>
            <a:pPr marL="0" indent="0">
              <a:buNone/>
            </a:pPr>
            <a:endParaRPr lang="en-US" dirty="0" smtClean="0"/>
          </a:p>
          <a:p>
            <a:r>
              <a:rPr lang="en-US" sz="2400" dirty="0" smtClean="0"/>
              <a:t>If a predicted conjunction between orbiting objects and the ISS yields a probability of collision greater than 10</a:t>
            </a:r>
            <a:r>
              <a:rPr lang="en-US" sz="2400" baseline="30000" dirty="0" smtClean="0"/>
              <a:t>-4</a:t>
            </a:r>
            <a:r>
              <a:rPr lang="en-US" sz="2400" dirty="0" smtClean="0"/>
              <a:t>, official flight rules call for the execution of a collision avoidance maneuver by the ISS. </a:t>
            </a:r>
            <a:r>
              <a:rPr lang="en-US" sz="2400" dirty="0"/>
              <a:t> </a:t>
            </a:r>
            <a:r>
              <a:rPr lang="fr-FR" sz="2400" dirty="0" err="1" smtClean="0"/>
              <a:t>Conjunction</a:t>
            </a:r>
            <a:r>
              <a:rPr lang="fr-FR" sz="2400" dirty="0" smtClean="0"/>
              <a:t> volume </a:t>
            </a:r>
            <a:r>
              <a:rPr lang="fr-FR" sz="2400" dirty="0" err="1" smtClean="0"/>
              <a:t>is</a:t>
            </a:r>
            <a:r>
              <a:rPr lang="fr-FR" sz="2400" dirty="0" smtClean="0"/>
              <a:t>: 4km </a:t>
            </a:r>
            <a:r>
              <a:rPr lang="fr-FR" sz="2400" dirty="0"/>
              <a:t>x 50km x 50km box</a:t>
            </a:r>
            <a:endParaRPr lang="en-US" sz="2400" dirty="0" smtClean="0"/>
          </a:p>
          <a:p>
            <a:endParaRPr lang="en-US" sz="1400" dirty="0" smtClean="0"/>
          </a:p>
          <a:p>
            <a:r>
              <a:rPr lang="en-US" sz="2400" dirty="0" smtClean="0"/>
              <a:t>During its first 15 years of operations, the ISS successfully conducted 16 collision avoidance maneuvers, and on a separate occasion in 1999 a planned maneuver attempt failed. </a:t>
            </a:r>
          </a:p>
          <a:p>
            <a:endParaRPr lang="en-US" sz="1400" dirty="0" smtClean="0"/>
          </a:p>
          <a:p>
            <a:r>
              <a:rPr lang="en-US" sz="2400" dirty="0" smtClean="0"/>
              <a:t>In addition, three incidents arose when insufficient time permitted a collision avoidance maneuver, forcing the crew of the ISS to retreat to the Soyuz return craft where they were prepared to undock from the ISS quickly in the event of a collision. </a:t>
            </a:r>
          </a:p>
          <a:p>
            <a:endParaRPr lang="en-US" sz="1400" dirty="0" smtClean="0"/>
          </a:p>
          <a:p>
            <a:r>
              <a:rPr lang="en-US" sz="2400" dirty="0" smtClean="0"/>
              <a:t>In total, the collision avoidance maneuver threshold level has been reached only 20 times for an average of once per year. </a:t>
            </a:r>
            <a:endParaRPr lang="en-US" sz="2400" dirty="0"/>
          </a:p>
        </p:txBody>
      </p:sp>
      <p:sp>
        <p:nvSpPr>
          <p:cNvPr id="4" name="Slide Number Placeholder 3"/>
          <p:cNvSpPr>
            <a:spLocks noGrp="1"/>
          </p:cNvSpPr>
          <p:nvPr>
            <p:ph type="sldNum" sz="quarter" idx="10"/>
          </p:nvPr>
        </p:nvSpPr>
        <p:spPr/>
        <p:txBody>
          <a:bodyPr/>
          <a:lstStyle/>
          <a:p>
            <a:fld id="{847C5C7A-7487-D14A-8640-8D324E1CB30B}" type="slidenum">
              <a:rPr lang="en-US" smtClean="0"/>
              <a:pPr/>
              <a:t>31</a:t>
            </a:fld>
            <a:endParaRPr lang="en-US"/>
          </a:p>
        </p:txBody>
      </p:sp>
      <p:sp>
        <p:nvSpPr>
          <p:cNvPr id="6" name="TextBox 5"/>
          <p:cNvSpPr txBox="1"/>
          <p:nvPr/>
        </p:nvSpPr>
        <p:spPr>
          <a:xfrm>
            <a:off x="0" y="6457890"/>
            <a:ext cx="5181600" cy="400110"/>
          </a:xfrm>
          <a:prstGeom prst="rect">
            <a:avLst/>
          </a:prstGeom>
          <a:noFill/>
        </p:spPr>
        <p:txBody>
          <a:bodyPr wrap="square" rtlCol="0">
            <a:spAutoFit/>
          </a:bodyPr>
          <a:lstStyle/>
          <a:p>
            <a:r>
              <a:rPr lang="en-US" dirty="0" smtClean="0">
                <a:hlinkClick r:id="rId3"/>
              </a:rPr>
              <a:t>www.nasa.gov</a:t>
            </a:r>
            <a:r>
              <a:rPr lang="en-US" dirty="0"/>
              <a:t> </a:t>
            </a:r>
            <a:r>
              <a:rPr lang="en-US" dirty="0" smtClean="0"/>
              <a:t>http</a:t>
            </a:r>
            <a:r>
              <a:rPr lang="en-US" dirty="0"/>
              <a:t>://</a:t>
            </a:r>
            <a:r>
              <a:rPr lang="en-US" dirty="0" err="1"/>
              <a:t>orbitaldebris.jsc.nasa.gov</a:t>
            </a:r>
            <a:r>
              <a:rPr lang="en-US" dirty="0"/>
              <a:t>/</a:t>
            </a:r>
          </a:p>
        </p:txBody>
      </p:sp>
    </p:spTree>
    <p:extLst>
      <p:ext uri="{BB962C8B-B14F-4D97-AF65-F5344CB8AC3E}">
        <p14:creationId xmlns:p14="http://schemas.microsoft.com/office/powerpoint/2010/main" val="2753561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Orbital Debris Quarterly News </a:t>
            </a:r>
            <a:r>
              <a:rPr lang="en-US" dirty="0" err="1" smtClean="0"/>
              <a:t>Vol</a:t>
            </a:r>
            <a:r>
              <a:rPr lang="en-US" dirty="0" smtClean="0"/>
              <a:t> 18, Jan 2014</a:t>
            </a:r>
            <a:endParaRPr lang="en-US" dirty="0"/>
          </a:p>
        </p:txBody>
      </p:sp>
      <p:pic>
        <p:nvPicPr>
          <p:cNvPr id="5" name="Content Placeholder 4" descr="Screen shot 2014-01-27 at 9.16.21 PM.png"/>
          <p:cNvPicPr>
            <a:picLocks noGrp="1" noChangeAspect="1"/>
          </p:cNvPicPr>
          <p:nvPr>
            <p:ph idx="1"/>
          </p:nvPr>
        </p:nvPicPr>
        <p:blipFill>
          <a:blip r:embed="rId2">
            <a:extLst>
              <a:ext uri="{28A0092B-C50C-407E-A947-70E740481C1C}">
                <a14:useLocalDpi xmlns:a14="http://schemas.microsoft.com/office/drawing/2010/main" val="0"/>
              </a:ext>
            </a:extLst>
          </a:blip>
          <a:srcRect l="-17875" r="-17875"/>
          <a:stretch>
            <a:fillRect/>
          </a:stretch>
        </p:blipFill>
        <p:spPr>
          <a:xfrm>
            <a:off x="-762000" y="685800"/>
            <a:ext cx="10530192" cy="5791200"/>
          </a:xfrm>
        </p:spPr>
      </p:pic>
      <p:sp>
        <p:nvSpPr>
          <p:cNvPr id="4" name="Slide Number Placeholder 3"/>
          <p:cNvSpPr>
            <a:spLocks noGrp="1"/>
          </p:cNvSpPr>
          <p:nvPr>
            <p:ph type="sldNum" sz="quarter" idx="10"/>
          </p:nvPr>
        </p:nvSpPr>
        <p:spPr/>
        <p:txBody>
          <a:bodyPr/>
          <a:lstStyle/>
          <a:p>
            <a:fld id="{847C5C7A-7487-D14A-8640-8D324E1CB30B}" type="slidenum">
              <a:rPr lang="en-US" smtClean="0"/>
              <a:pPr/>
              <a:t>32</a:t>
            </a:fld>
            <a:endParaRPr lang="en-US"/>
          </a:p>
        </p:txBody>
      </p:sp>
      <p:sp>
        <p:nvSpPr>
          <p:cNvPr id="6" name="TextBox 5"/>
          <p:cNvSpPr txBox="1"/>
          <p:nvPr/>
        </p:nvSpPr>
        <p:spPr>
          <a:xfrm>
            <a:off x="1524000" y="3505200"/>
            <a:ext cx="2286000" cy="1107996"/>
          </a:xfrm>
          <a:prstGeom prst="rect">
            <a:avLst/>
          </a:prstGeom>
          <a:noFill/>
        </p:spPr>
        <p:txBody>
          <a:bodyPr wrap="square" rtlCol="0">
            <a:spAutoFit/>
          </a:bodyPr>
          <a:lstStyle/>
          <a:p>
            <a:r>
              <a:rPr lang="en-US" sz="1600" b="1" dirty="0">
                <a:latin typeface="Helvetica"/>
                <a:cs typeface="Helvetica"/>
              </a:rPr>
              <a:t>90% of cataloged Fengyun‐1C debris remain in orbit </a:t>
            </a:r>
            <a:endParaRPr lang="en-US" sz="1600" dirty="0">
              <a:latin typeface="Helvetica"/>
              <a:cs typeface="Helvetica"/>
            </a:endParaRPr>
          </a:p>
          <a:p>
            <a:endParaRPr lang="en-US" sz="1800" dirty="0"/>
          </a:p>
        </p:txBody>
      </p:sp>
      <p:cxnSp>
        <p:nvCxnSpPr>
          <p:cNvPr id="8" name="Straight Arrow Connector 7"/>
          <p:cNvCxnSpPr/>
          <p:nvPr/>
        </p:nvCxnSpPr>
        <p:spPr bwMode="auto">
          <a:xfrm flipV="1">
            <a:off x="3505200" y="3810000"/>
            <a:ext cx="3505200" cy="152400"/>
          </a:xfrm>
          <a:prstGeom prst="straightConnector1">
            <a:avLst/>
          </a:prstGeom>
          <a:solidFill>
            <a:srgbClr val="BBE0E3"/>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6172200" y="2948226"/>
            <a:ext cx="2286000" cy="861774"/>
          </a:xfrm>
          <a:prstGeom prst="rect">
            <a:avLst/>
          </a:prstGeom>
          <a:noFill/>
        </p:spPr>
        <p:txBody>
          <a:bodyPr wrap="square" rtlCol="0">
            <a:spAutoFit/>
          </a:bodyPr>
          <a:lstStyle/>
          <a:p>
            <a:r>
              <a:rPr lang="en-US" sz="1600" b="1" dirty="0" smtClean="0">
                <a:latin typeface="Helvetica"/>
                <a:cs typeface="Helvetica"/>
              </a:rPr>
              <a:t>Iridium </a:t>
            </a:r>
          </a:p>
          <a:p>
            <a:r>
              <a:rPr lang="en-US" sz="1600" b="1" dirty="0" smtClean="0">
                <a:latin typeface="Helvetica"/>
                <a:cs typeface="Helvetica"/>
              </a:rPr>
              <a:t>Cosmos</a:t>
            </a:r>
            <a:endParaRPr lang="en-US" sz="1600" dirty="0">
              <a:latin typeface="Helvetica"/>
              <a:cs typeface="Helvetica"/>
            </a:endParaRPr>
          </a:p>
          <a:p>
            <a:endParaRPr lang="en-US" sz="1800" dirty="0"/>
          </a:p>
        </p:txBody>
      </p:sp>
      <p:cxnSp>
        <p:nvCxnSpPr>
          <p:cNvPr id="12" name="Straight Arrow Connector 11"/>
          <p:cNvCxnSpPr/>
          <p:nvPr/>
        </p:nvCxnSpPr>
        <p:spPr bwMode="auto">
          <a:xfrm>
            <a:off x="7086600" y="3048000"/>
            <a:ext cx="152400" cy="0"/>
          </a:xfrm>
          <a:prstGeom prst="straightConnector1">
            <a:avLst/>
          </a:prstGeom>
          <a:solidFill>
            <a:srgbClr val="BBE0E3"/>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6172200" y="1114961"/>
            <a:ext cx="1295400" cy="1323439"/>
          </a:xfrm>
          <a:prstGeom prst="rect">
            <a:avLst/>
          </a:prstGeom>
          <a:noFill/>
        </p:spPr>
        <p:txBody>
          <a:bodyPr wrap="square" rtlCol="0">
            <a:spAutoFit/>
          </a:bodyPr>
          <a:lstStyle/>
          <a:p>
            <a:r>
              <a:rPr lang="en-US" dirty="0" smtClean="0">
                <a:solidFill>
                  <a:srgbClr val="FF0000"/>
                </a:solidFill>
                <a:latin typeface="Helvetica"/>
                <a:cs typeface="Helvetica"/>
              </a:rPr>
              <a:t>Solar Cycle</a:t>
            </a:r>
          </a:p>
          <a:p>
            <a:r>
              <a:rPr lang="en-US" dirty="0" smtClean="0">
                <a:solidFill>
                  <a:srgbClr val="FF0000"/>
                </a:solidFill>
                <a:latin typeface="Helvetica"/>
                <a:cs typeface="Helvetica"/>
              </a:rPr>
              <a:t>Removal</a:t>
            </a:r>
          </a:p>
          <a:p>
            <a:endParaRPr lang="en-US" dirty="0">
              <a:solidFill>
                <a:srgbClr val="FF0000"/>
              </a:solidFill>
              <a:latin typeface="Helvetica"/>
              <a:cs typeface="Helvetica"/>
            </a:endParaRPr>
          </a:p>
        </p:txBody>
      </p:sp>
      <p:cxnSp>
        <p:nvCxnSpPr>
          <p:cNvPr id="15" name="Straight Arrow Connector 14"/>
          <p:cNvCxnSpPr/>
          <p:nvPr/>
        </p:nvCxnSpPr>
        <p:spPr bwMode="auto">
          <a:xfrm>
            <a:off x="6858000" y="2057400"/>
            <a:ext cx="838200" cy="838200"/>
          </a:xfrm>
          <a:prstGeom prst="straightConnector1">
            <a:avLst/>
          </a:prstGeom>
          <a:solidFill>
            <a:srgbClr val="BBE0E3"/>
          </a:solidFill>
          <a:ln w="127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a:off x="5181600" y="2057400"/>
            <a:ext cx="1752600" cy="1371600"/>
          </a:xfrm>
          <a:prstGeom prst="straightConnector1">
            <a:avLst/>
          </a:prstGeom>
          <a:solidFill>
            <a:srgbClr val="BBE0E3"/>
          </a:solidFill>
          <a:ln w="127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TextBox 20"/>
          <p:cNvSpPr txBox="1"/>
          <p:nvPr/>
        </p:nvSpPr>
        <p:spPr>
          <a:xfrm>
            <a:off x="7834175" y="2514600"/>
            <a:ext cx="1295400" cy="400110"/>
          </a:xfrm>
          <a:prstGeom prst="rect">
            <a:avLst/>
          </a:prstGeom>
          <a:noFill/>
        </p:spPr>
        <p:txBody>
          <a:bodyPr wrap="square" rtlCol="0">
            <a:spAutoFit/>
          </a:bodyPr>
          <a:lstStyle/>
          <a:p>
            <a:r>
              <a:rPr lang="en-US" dirty="0" smtClean="0">
                <a:solidFill>
                  <a:srgbClr val="FF0000"/>
                </a:solidFill>
                <a:latin typeface="Helvetica"/>
                <a:cs typeface="Helvetica"/>
              </a:rPr>
              <a:t>Mitigation</a:t>
            </a:r>
            <a:endParaRPr lang="en-US" dirty="0">
              <a:solidFill>
                <a:srgbClr val="FF0000"/>
              </a:solidFill>
              <a:latin typeface="Helvetica"/>
              <a:cs typeface="Helvetica"/>
            </a:endParaRPr>
          </a:p>
        </p:txBody>
      </p:sp>
    </p:spTree>
    <p:extLst>
      <p:ext uri="{BB962C8B-B14F-4D97-AF65-F5344CB8AC3E}">
        <p14:creationId xmlns:p14="http://schemas.microsoft.com/office/powerpoint/2010/main" val="1460443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6309" name="Rectangle 5"/>
          <p:cNvSpPr>
            <a:spLocks noGrp="1" noChangeArrowheads="1"/>
          </p:cNvSpPr>
          <p:nvPr>
            <p:ph type="title"/>
          </p:nvPr>
        </p:nvSpPr>
        <p:spPr/>
        <p:txBody>
          <a:bodyPr/>
          <a:lstStyle/>
          <a:p>
            <a:r>
              <a:rPr lang="en-US"/>
              <a:t>TIEGCM Density Profile</a:t>
            </a:r>
          </a:p>
        </p:txBody>
      </p:sp>
      <p:pic>
        <p:nvPicPr>
          <p:cNvPr id="22630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524000"/>
            <a:ext cx="6019800" cy="4514850"/>
          </a:xfrm>
          <a:noFill/>
          <a:ln/>
        </p:spPr>
      </p:pic>
      <p:sp>
        <p:nvSpPr>
          <p:cNvPr id="4" name="Rectangle 2"/>
          <p:cNvSpPr>
            <a:spLocks/>
          </p:cNvSpPr>
          <p:nvPr/>
        </p:nvSpPr>
        <p:spPr bwMode="auto">
          <a:xfrm>
            <a:off x="0" y="1065213"/>
            <a:ext cx="9155113" cy="153987"/>
          </a:xfrm>
          <a:prstGeom prst="rect">
            <a:avLst/>
          </a:prstGeom>
          <a:gradFill rotWithShape="0">
            <a:gsLst>
              <a:gs pos="0">
                <a:srgbClr val="6D3E00"/>
              </a:gs>
              <a:gs pos="50000">
                <a:srgbClr val="ED8802"/>
              </a:gs>
              <a:gs pos="100000">
                <a:srgbClr val="6D3E00"/>
              </a:gs>
            </a:gsLst>
            <a:lin ang="0" scaled="1"/>
          </a:gradFill>
          <a:ln>
            <a:noFill/>
          </a:ln>
          <a:effectLst>
            <a:outerShdw blurRad="25400" dist="25398"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lstStyle/>
          <a:p>
            <a:endParaRPr lang="en-US"/>
          </a:p>
        </p:txBody>
      </p:sp>
      <p:sp>
        <p:nvSpPr>
          <p:cNvPr id="2" name="TextBox 1"/>
          <p:cNvSpPr txBox="1"/>
          <p:nvPr/>
        </p:nvSpPr>
        <p:spPr>
          <a:xfrm>
            <a:off x="304800" y="228600"/>
            <a:ext cx="7772400" cy="707886"/>
          </a:xfrm>
          <a:prstGeom prst="rect">
            <a:avLst/>
          </a:prstGeom>
          <a:noFill/>
        </p:spPr>
        <p:txBody>
          <a:bodyPr wrap="square" rtlCol="0">
            <a:spAutoFit/>
          </a:bodyPr>
          <a:lstStyle/>
          <a:p>
            <a:pPr algn="ctr"/>
            <a:r>
              <a:rPr lang="en-US" dirty="0" smtClean="0">
                <a:solidFill>
                  <a:srgbClr val="3366FF"/>
                </a:solidFill>
                <a:latin typeface="Helvetica"/>
                <a:cs typeface="Helvetica"/>
              </a:rPr>
              <a:t>Model output from Thermosphere Ionosphere Electrodynamics General Circulation Model  Available from CCMC</a:t>
            </a:r>
            <a:endParaRPr lang="en-US" dirty="0">
              <a:solidFill>
                <a:srgbClr val="3366FF"/>
              </a:solidFill>
              <a:latin typeface="Helvetica"/>
              <a:cs typeface="Helvetica"/>
            </a:endParaRPr>
          </a:p>
        </p:txBody>
      </p:sp>
    </p:spTree>
    <p:extLst>
      <p:ext uri="{BB962C8B-B14F-4D97-AF65-F5344CB8AC3E}">
        <p14:creationId xmlns:p14="http://schemas.microsoft.com/office/powerpoint/2010/main" val="1349178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1447800" y="22619"/>
            <a:ext cx="6858000" cy="539750"/>
          </a:xfrm>
        </p:spPr>
        <p:txBody>
          <a:bodyPr/>
          <a:lstStyle/>
          <a:p>
            <a:r>
              <a:rPr lang="en-US" sz="2800" dirty="0" err="1" smtClean="0">
                <a:solidFill>
                  <a:srgbClr val="0000FF"/>
                </a:solidFill>
                <a:latin typeface="Helvetica"/>
                <a:cs typeface="Helvetica"/>
              </a:rPr>
              <a:t>Jacchia</a:t>
            </a:r>
            <a:r>
              <a:rPr lang="en-US" sz="2800" dirty="0" smtClean="0">
                <a:solidFill>
                  <a:srgbClr val="0000FF"/>
                </a:solidFill>
                <a:latin typeface="Helvetica"/>
                <a:cs typeface="Helvetica"/>
              </a:rPr>
              <a:t> Bowman 2008 Geomagnetic </a:t>
            </a:r>
            <a:r>
              <a:rPr lang="en-US" sz="2800" dirty="0">
                <a:solidFill>
                  <a:srgbClr val="0000FF"/>
                </a:solidFill>
                <a:latin typeface="Helvetica"/>
                <a:cs typeface="Helvetica"/>
              </a:rPr>
              <a:t>Storm Model Errors</a:t>
            </a:r>
          </a:p>
        </p:txBody>
      </p:sp>
      <p:pic>
        <p:nvPicPr>
          <p:cNvPr id="56323"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8600" y="990600"/>
            <a:ext cx="8686800" cy="5715000"/>
          </a:xfrm>
          <a:noFill/>
        </p:spPr>
      </p:pic>
      <p:sp>
        <p:nvSpPr>
          <p:cNvPr id="4" name="Rectangle 2"/>
          <p:cNvSpPr>
            <a:spLocks/>
          </p:cNvSpPr>
          <p:nvPr/>
        </p:nvSpPr>
        <p:spPr bwMode="auto">
          <a:xfrm>
            <a:off x="0" y="1065213"/>
            <a:ext cx="9155113" cy="153987"/>
          </a:xfrm>
          <a:prstGeom prst="rect">
            <a:avLst/>
          </a:prstGeom>
          <a:gradFill rotWithShape="0">
            <a:gsLst>
              <a:gs pos="0">
                <a:srgbClr val="6D3E00"/>
              </a:gs>
              <a:gs pos="50000">
                <a:srgbClr val="ED8802"/>
              </a:gs>
              <a:gs pos="100000">
                <a:srgbClr val="6D3E00"/>
              </a:gs>
            </a:gsLst>
            <a:lin ang="0" scaled="1"/>
          </a:gradFill>
          <a:ln>
            <a:noFill/>
          </a:ln>
          <a:effectLst>
            <a:outerShdw blurRad="25400" dist="25398" dir="2700000" algn="ctr" rotWithShape="0">
              <a:schemeClr val="bg2">
                <a:alpha val="79999"/>
              </a:scheme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wrap="none" lIns="0" tIns="0" rIns="0" bIns="0"/>
          <a:lstStyle/>
          <a:p>
            <a:endParaRPr lang="en-US"/>
          </a:p>
        </p:txBody>
      </p:sp>
    </p:spTree>
    <p:extLst>
      <p:ext uri="{BB962C8B-B14F-4D97-AF65-F5344CB8AC3E}">
        <p14:creationId xmlns:p14="http://schemas.microsoft.com/office/powerpoint/2010/main" val="34961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1524000" y="306388"/>
            <a:ext cx="6781800" cy="539750"/>
          </a:xfrm>
        </p:spPr>
        <p:txBody>
          <a:bodyPr/>
          <a:lstStyle/>
          <a:p>
            <a:r>
              <a:rPr lang="en-US" sz="2800">
                <a:latin typeface="Times New Roman" charset="0"/>
              </a:rPr>
              <a:t>JB2008 Web Site</a:t>
            </a:r>
          </a:p>
        </p:txBody>
      </p:sp>
      <p:pic>
        <p:nvPicPr>
          <p:cNvPr id="58371" name="Picture 4" descr="JB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6390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1447800" y="22619"/>
            <a:ext cx="6858000" cy="539750"/>
          </a:xfrm>
          <a:prstGeom prst="rect">
            <a:avLst/>
          </a:prstGeom>
        </p:spPr>
        <p:txBody>
          <a:bodyPr vert="horz"/>
          <a:lstStyle>
            <a:lvl1pPr marL="39688" algn="ctr" rtl="0" fontAlgn="base">
              <a:spcBef>
                <a:spcPct val="0"/>
              </a:spcBef>
              <a:spcAft>
                <a:spcPct val="0"/>
              </a:spcAft>
              <a:defRPr sz="5600">
                <a:solidFill>
                  <a:schemeClr val="tx1"/>
                </a:solidFill>
                <a:latin typeface="+mj-lt"/>
                <a:ea typeface="+mj-ea"/>
                <a:cs typeface="+mj-cs"/>
                <a:sym typeface="Gill Sans" charset="0"/>
              </a:defRPr>
            </a:lvl1pPr>
            <a:lvl2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marL="396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4968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540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4112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6848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a:lstStyle>
          <a:p>
            <a:r>
              <a:rPr lang="en-US" sz="2800" dirty="0" err="1" smtClean="0">
                <a:solidFill>
                  <a:srgbClr val="0000FF"/>
                </a:solidFill>
                <a:latin typeface="Helvetica"/>
                <a:cs typeface="Helvetica"/>
              </a:rPr>
              <a:t>Jacchia</a:t>
            </a:r>
            <a:r>
              <a:rPr lang="en-US" sz="2800" dirty="0" smtClean="0">
                <a:solidFill>
                  <a:srgbClr val="0000FF"/>
                </a:solidFill>
                <a:latin typeface="Helvetica"/>
                <a:cs typeface="Helvetica"/>
              </a:rPr>
              <a:t> Bowman 2008 Model Information</a:t>
            </a:r>
            <a:endParaRPr lang="en-US" sz="2800" dirty="0">
              <a:solidFill>
                <a:srgbClr val="0000FF"/>
              </a:solidFill>
              <a:latin typeface="Helvetica"/>
              <a:cs typeface="Helvetica"/>
            </a:endParaRPr>
          </a:p>
        </p:txBody>
      </p:sp>
    </p:spTree>
    <p:extLst>
      <p:ext uri="{BB962C8B-B14F-4D97-AF65-F5344CB8AC3E}">
        <p14:creationId xmlns:p14="http://schemas.microsoft.com/office/powerpoint/2010/main" val="552668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8850313" y="6629400"/>
            <a:ext cx="227012" cy="215900"/>
          </a:xfrm>
          <a:prstGeom prst="rect">
            <a:avLst/>
          </a:prstGeom>
        </p:spPr>
        <p:txBody>
          <a:bodyPr/>
          <a:lstStyle/>
          <a:p>
            <a:fld id="{2B799DA5-BF71-584F-AEDD-1388DC560581}" type="slidenum">
              <a:rPr lang="en-US"/>
              <a:pPr/>
              <a:t>36</a:t>
            </a:fld>
            <a:endParaRPr lang="en-US"/>
          </a:p>
        </p:txBody>
      </p:sp>
      <p:sp>
        <p:nvSpPr>
          <p:cNvPr id="8089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89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pic>
        <p:nvPicPr>
          <p:cNvPr id="808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888" y="76200"/>
            <a:ext cx="93027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27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80901" name="Rectangle 5"/>
          <p:cNvSpPr>
            <a:spLocks noGrp="1" noChangeArrowheads="1"/>
          </p:cNvSpPr>
          <p:nvPr>
            <p:ph type="title"/>
          </p:nvPr>
        </p:nvSpPr>
        <p:spPr>
          <a:xfrm>
            <a:off x="2514600" y="241300"/>
            <a:ext cx="4546600" cy="965200"/>
          </a:xfrm>
          <a:ln/>
        </p:spPr>
        <p:txBody>
          <a:bodyPr rIns="132080"/>
          <a:lstStyle/>
          <a:p>
            <a:r>
              <a:rPr lang="en-US" sz="2800" dirty="0" smtClean="0">
                <a:solidFill>
                  <a:srgbClr val="0000FF"/>
                </a:solidFill>
                <a:latin typeface="Helvetica"/>
                <a:cs typeface="Helvetica"/>
                <a:sym typeface="Times New Roman" charset="0"/>
              </a:rPr>
              <a:t>Summary</a:t>
            </a:r>
            <a:endParaRPr lang="en-US" sz="2800" dirty="0">
              <a:solidFill>
                <a:srgbClr val="0000FF"/>
              </a:solidFill>
              <a:latin typeface="Helvetica"/>
              <a:cs typeface="Helvetica"/>
            </a:endParaRPr>
          </a:p>
        </p:txBody>
      </p:sp>
      <p:sp>
        <p:nvSpPr>
          <p:cNvPr id="2" name="Content Placeholder 1"/>
          <p:cNvSpPr>
            <a:spLocks noGrp="1"/>
          </p:cNvSpPr>
          <p:nvPr>
            <p:ph idx="1"/>
          </p:nvPr>
        </p:nvSpPr>
        <p:spPr>
          <a:xfrm>
            <a:off x="152400" y="1981200"/>
            <a:ext cx="8255000" cy="5080000"/>
          </a:xfrm>
        </p:spPr>
        <p:txBody>
          <a:bodyPr/>
          <a:lstStyle/>
          <a:p>
            <a:pPr lvl="2">
              <a:spcBef>
                <a:spcPts val="1500"/>
              </a:spcBef>
              <a:buFontTx/>
              <a:buChar char="•"/>
            </a:pPr>
            <a:r>
              <a:rPr lang="en-US" sz="1800" dirty="0">
                <a:solidFill>
                  <a:schemeClr val="bg1"/>
                </a:solidFill>
                <a:latin typeface="Helvetica"/>
                <a:cs typeface="Helvetica"/>
              </a:rPr>
              <a:t>Track and identify active payloads and debris</a:t>
            </a:r>
          </a:p>
          <a:p>
            <a:pPr lvl="2">
              <a:spcBef>
                <a:spcPts val="1500"/>
              </a:spcBef>
              <a:buFontTx/>
              <a:buChar char="•"/>
            </a:pPr>
            <a:r>
              <a:rPr lang="en-US" sz="1800" dirty="0">
                <a:solidFill>
                  <a:schemeClr val="bg1"/>
                </a:solidFill>
                <a:latin typeface="Helvetica"/>
                <a:cs typeface="Helvetica"/>
              </a:rPr>
              <a:t>Collision avoidance and re-entry prediction  </a:t>
            </a:r>
          </a:p>
          <a:p>
            <a:pPr lvl="2">
              <a:spcBef>
                <a:spcPts val="1500"/>
              </a:spcBef>
              <a:buFontTx/>
              <a:buChar char="•"/>
            </a:pPr>
            <a:r>
              <a:rPr lang="en-US" sz="1800" dirty="0">
                <a:solidFill>
                  <a:schemeClr val="bg1"/>
                </a:solidFill>
                <a:latin typeface="Helvetica"/>
                <a:cs typeface="Helvetica"/>
              </a:rPr>
              <a:t>Attitude Dynamics </a:t>
            </a:r>
          </a:p>
          <a:p>
            <a:pPr lvl="2">
              <a:spcBef>
                <a:spcPts val="1500"/>
              </a:spcBef>
              <a:buFontTx/>
              <a:buChar char="•"/>
            </a:pPr>
            <a:r>
              <a:rPr lang="en-US" sz="1800" dirty="0">
                <a:solidFill>
                  <a:schemeClr val="bg1"/>
                </a:solidFill>
                <a:latin typeface="Helvetica"/>
                <a:cs typeface="Helvetica"/>
              </a:rPr>
              <a:t>Constellation control</a:t>
            </a:r>
          </a:p>
          <a:p>
            <a:pPr lvl="2">
              <a:spcBef>
                <a:spcPts val="1500"/>
              </a:spcBef>
              <a:buFontTx/>
              <a:buChar char="•"/>
            </a:pPr>
            <a:r>
              <a:rPr lang="ja-JP" altLang="en-US" sz="1800" dirty="0">
                <a:solidFill>
                  <a:schemeClr val="bg1"/>
                </a:solidFill>
                <a:latin typeface="Helvetica"/>
                <a:cs typeface="Helvetica"/>
                <a:sym typeface="Helvetica" charset="0"/>
              </a:rPr>
              <a:t>“</a:t>
            </a:r>
            <a:r>
              <a:rPr lang="en-US" sz="1800" dirty="0">
                <a:solidFill>
                  <a:schemeClr val="bg1"/>
                </a:solidFill>
                <a:latin typeface="Helvetica"/>
                <a:cs typeface="Helvetica"/>
                <a:sym typeface="Helvetica" charset="0"/>
              </a:rPr>
              <a:t>Drag Make-Up</a:t>
            </a:r>
            <a:r>
              <a:rPr lang="ja-JP" altLang="en-US" sz="1800" dirty="0">
                <a:solidFill>
                  <a:schemeClr val="bg1"/>
                </a:solidFill>
                <a:latin typeface="Helvetica"/>
                <a:cs typeface="Helvetica"/>
                <a:sym typeface="Helvetica" charset="0"/>
              </a:rPr>
              <a:t>”</a:t>
            </a:r>
            <a:r>
              <a:rPr lang="en-US" sz="1800" dirty="0">
                <a:solidFill>
                  <a:schemeClr val="bg1"/>
                </a:solidFill>
                <a:latin typeface="Helvetica"/>
                <a:cs typeface="Helvetica"/>
                <a:sym typeface="Helvetica" charset="0"/>
              </a:rPr>
              <a:t> maneuvers to keep satellite in control box</a:t>
            </a:r>
          </a:p>
          <a:p>
            <a:pPr lvl="2">
              <a:spcBef>
                <a:spcPts val="1500"/>
              </a:spcBef>
              <a:buFontTx/>
              <a:buChar char="•"/>
            </a:pPr>
            <a:r>
              <a:rPr lang="en-US" sz="1800" dirty="0">
                <a:solidFill>
                  <a:schemeClr val="bg1"/>
                </a:solidFill>
                <a:latin typeface="Helvetica"/>
                <a:cs typeface="Helvetica"/>
              </a:rPr>
              <a:t>Delayed acquisition of SATCOM links for commanding /data </a:t>
            </a:r>
            <a:r>
              <a:rPr lang="en-US" sz="1800" dirty="0" smtClean="0">
                <a:solidFill>
                  <a:schemeClr val="bg1"/>
                </a:solidFill>
                <a:latin typeface="Helvetica"/>
                <a:cs typeface="Helvetica"/>
              </a:rPr>
              <a:t>transmission</a:t>
            </a:r>
            <a:endParaRPr lang="en-US" sz="1800" dirty="0" smtClean="0">
              <a:solidFill>
                <a:schemeClr val="bg1"/>
              </a:solidFill>
              <a:latin typeface="Helvetica"/>
              <a:cs typeface="Helvetica"/>
              <a:sym typeface="Helvetica" charset="0"/>
            </a:endParaRPr>
          </a:p>
          <a:p>
            <a:pPr lvl="2">
              <a:spcBef>
                <a:spcPts val="1500"/>
              </a:spcBef>
              <a:buFontTx/>
              <a:buChar char="•"/>
            </a:pPr>
            <a:r>
              <a:rPr lang="en-US" sz="1800" dirty="0" smtClean="0">
                <a:solidFill>
                  <a:schemeClr val="bg1"/>
                </a:solidFill>
                <a:latin typeface="Helvetica"/>
                <a:cs typeface="Helvetica"/>
              </a:rPr>
              <a:t>Mission </a:t>
            </a:r>
            <a:r>
              <a:rPr lang="en-US" sz="1800" dirty="0">
                <a:solidFill>
                  <a:schemeClr val="bg1"/>
                </a:solidFill>
                <a:latin typeface="Helvetica"/>
                <a:cs typeface="Helvetica"/>
              </a:rPr>
              <a:t>design and lifetime         </a:t>
            </a:r>
          </a:p>
          <a:p>
            <a:endParaRPr lang="en-US" dirty="0"/>
          </a:p>
        </p:txBody>
      </p:sp>
      <p:sp>
        <p:nvSpPr>
          <p:cNvPr id="3" name="TextBox 2"/>
          <p:cNvSpPr txBox="1"/>
          <p:nvPr/>
        </p:nvSpPr>
        <p:spPr>
          <a:xfrm>
            <a:off x="609600" y="1447800"/>
            <a:ext cx="7620000" cy="400110"/>
          </a:xfrm>
          <a:prstGeom prst="rect">
            <a:avLst/>
          </a:prstGeom>
          <a:noFill/>
        </p:spPr>
        <p:txBody>
          <a:bodyPr wrap="square" rtlCol="0">
            <a:spAutoFit/>
          </a:bodyPr>
          <a:lstStyle/>
          <a:p>
            <a:r>
              <a:rPr lang="en-US" dirty="0" smtClean="0">
                <a:latin typeface="Helvetica"/>
                <a:cs typeface="Helvetica"/>
              </a:rPr>
              <a:t>Significant Challenges are posed by satellite drag</a:t>
            </a:r>
            <a:endParaRPr lang="en-US" dirty="0">
              <a:latin typeface="Helvetica"/>
              <a:cs typeface="Helvetica"/>
            </a:endParaRPr>
          </a:p>
        </p:txBody>
      </p:sp>
    </p:spTree>
    <p:extLst>
      <p:ext uri="{BB962C8B-B14F-4D97-AF65-F5344CB8AC3E}">
        <p14:creationId xmlns:p14="http://schemas.microsoft.com/office/powerpoint/2010/main" val="4204932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1066800" y="76200"/>
            <a:ext cx="7010400" cy="539750"/>
          </a:xfrm>
        </p:spPr>
        <p:txBody>
          <a:bodyPr/>
          <a:lstStyle/>
          <a:p>
            <a:r>
              <a:rPr lang="en-US" sz="2800" dirty="0">
                <a:solidFill>
                  <a:srgbClr val="000000"/>
                </a:solidFill>
                <a:latin typeface="Times New Roman" charset="0"/>
              </a:rPr>
              <a:t>JB2008 Geomagnetic Storm Modeling</a:t>
            </a:r>
          </a:p>
        </p:txBody>
      </p:sp>
      <p:sp>
        <p:nvSpPr>
          <p:cNvPr id="19459" name="Rectangle 3"/>
          <p:cNvSpPr>
            <a:spLocks noGrp="1" noChangeArrowheads="1"/>
          </p:cNvSpPr>
          <p:nvPr>
            <p:ph type="body" idx="1"/>
          </p:nvPr>
        </p:nvSpPr>
        <p:spPr>
          <a:xfrm>
            <a:off x="431800" y="1371600"/>
            <a:ext cx="8208963" cy="5005388"/>
          </a:xfrm>
        </p:spPr>
        <p:txBody>
          <a:bodyPr/>
          <a:lstStyle/>
          <a:p>
            <a:r>
              <a:rPr lang="en-US" sz="1600" dirty="0">
                <a:solidFill>
                  <a:srgbClr val="000000"/>
                </a:solidFill>
                <a:latin typeface="Helvetica"/>
                <a:cs typeface="Helvetica"/>
              </a:rPr>
              <a:t>All previous empirical models use </a:t>
            </a:r>
            <a:r>
              <a:rPr lang="en-US" sz="1600" dirty="0" err="1">
                <a:solidFill>
                  <a:srgbClr val="000000"/>
                </a:solidFill>
                <a:latin typeface="Helvetica"/>
                <a:cs typeface="Helvetica"/>
              </a:rPr>
              <a:t>ap</a:t>
            </a:r>
            <a:r>
              <a:rPr lang="en-US" sz="1600" dirty="0">
                <a:solidFill>
                  <a:srgbClr val="000000"/>
                </a:solidFill>
                <a:latin typeface="Helvetica"/>
                <a:cs typeface="Helvetica"/>
              </a:rPr>
              <a:t> geomagnetic index for storm </a:t>
            </a:r>
            <a:r>
              <a:rPr lang="en-US" sz="1600" dirty="0" smtClean="0">
                <a:solidFill>
                  <a:srgbClr val="000000"/>
                </a:solidFill>
                <a:latin typeface="Helvetica"/>
                <a:cs typeface="Helvetica"/>
              </a:rPr>
              <a:t>modeling</a:t>
            </a:r>
            <a:endParaRPr lang="en-US" sz="1600" dirty="0">
              <a:solidFill>
                <a:srgbClr val="000000"/>
              </a:solidFill>
              <a:latin typeface="Helvetica"/>
              <a:cs typeface="Helvetica"/>
            </a:endParaRPr>
          </a:p>
          <a:p>
            <a:r>
              <a:rPr lang="en-US" sz="1600" dirty="0">
                <a:solidFill>
                  <a:srgbClr val="000000"/>
                </a:solidFill>
                <a:latin typeface="Helvetica"/>
                <a:cs typeface="Helvetica"/>
              </a:rPr>
              <a:t>The 3-hour </a:t>
            </a:r>
            <a:r>
              <a:rPr lang="en-US" sz="1600" dirty="0" err="1">
                <a:solidFill>
                  <a:srgbClr val="000000"/>
                </a:solidFill>
                <a:latin typeface="Helvetica"/>
                <a:cs typeface="Helvetica"/>
              </a:rPr>
              <a:t>ap</a:t>
            </a:r>
            <a:r>
              <a:rPr lang="en-US" sz="1600" dirty="0">
                <a:solidFill>
                  <a:srgbClr val="000000"/>
                </a:solidFill>
                <a:latin typeface="Helvetica"/>
                <a:cs typeface="Helvetica"/>
              </a:rPr>
              <a:t> is a measure of general magnetic activity over the Earth, and responds primarily to currents flowing in the ionosphere and only secondarily to magnetospheric </a:t>
            </a:r>
            <a:r>
              <a:rPr lang="en-US" sz="1600" dirty="0" smtClean="0">
                <a:solidFill>
                  <a:srgbClr val="000000"/>
                </a:solidFill>
                <a:latin typeface="Helvetica"/>
                <a:cs typeface="Helvetica"/>
              </a:rPr>
              <a:t>variations</a:t>
            </a:r>
            <a:endParaRPr lang="en-US" sz="1600" dirty="0">
              <a:solidFill>
                <a:srgbClr val="000000"/>
              </a:solidFill>
              <a:latin typeface="Helvetica"/>
              <a:cs typeface="Helvetica"/>
            </a:endParaRPr>
          </a:p>
          <a:p>
            <a:r>
              <a:rPr lang="en-US" sz="1600" dirty="0">
                <a:solidFill>
                  <a:srgbClr val="000000"/>
                </a:solidFill>
                <a:latin typeface="Helvetica"/>
                <a:cs typeface="Helvetica"/>
              </a:rPr>
              <a:t>The </a:t>
            </a:r>
            <a:r>
              <a:rPr lang="en-US" sz="1600" dirty="0" err="1">
                <a:solidFill>
                  <a:srgbClr val="000000"/>
                </a:solidFill>
                <a:latin typeface="Helvetica"/>
                <a:cs typeface="Helvetica"/>
              </a:rPr>
              <a:t>ap</a:t>
            </a:r>
            <a:r>
              <a:rPr lang="en-US" sz="1600" dirty="0">
                <a:solidFill>
                  <a:srgbClr val="000000"/>
                </a:solidFill>
                <a:latin typeface="Helvetica"/>
                <a:cs typeface="Helvetica"/>
              </a:rPr>
              <a:t> </a:t>
            </a:r>
            <a:r>
              <a:rPr lang="en-US" sz="1600" dirty="0" smtClean="0">
                <a:solidFill>
                  <a:srgbClr val="000000"/>
                </a:solidFill>
                <a:latin typeface="Helvetica"/>
                <a:cs typeface="Helvetica"/>
              </a:rPr>
              <a:t>index </a:t>
            </a:r>
            <a:r>
              <a:rPr lang="en-US" sz="1600" dirty="0">
                <a:solidFill>
                  <a:srgbClr val="000000"/>
                </a:solidFill>
                <a:latin typeface="Helvetica"/>
                <a:cs typeface="Helvetica"/>
              </a:rPr>
              <a:t>is determined by observatories at high latitudes which can be blind to energy input during large storms (Huang and Burke, 2004) </a:t>
            </a:r>
          </a:p>
          <a:p>
            <a:r>
              <a:rPr lang="en-US" sz="1600" dirty="0">
                <a:solidFill>
                  <a:srgbClr val="000000"/>
                </a:solidFill>
                <a:latin typeface="Helvetica"/>
                <a:cs typeface="Helvetica"/>
              </a:rPr>
              <a:t>The Disturbance Storm Time (Dst) index is primarily used to indicate the strength of the storm-time ring current in the inner </a:t>
            </a:r>
            <a:r>
              <a:rPr lang="en-US" sz="1600" dirty="0" smtClean="0">
                <a:solidFill>
                  <a:srgbClr val="000000"/>
                </a:solidFill>
                <a:latin typeface="Helvetica"/>
                <a:cs typeface="Helvetica"/>
              </a:rPr>
              <a:t>magnetosphere</a:t>
            </a:r>
            <a:endParaRPr lang="en-US" sz="1600" dirty="0">
              <a:solidFill>
                <a:srgbClr val="000000"/>
              </a:solidFill>
              <a:latin typeface="Helvetica"/>
              <a:cs typeface="Helvetica"/>
            </a:endParaRPr>
          </a:p>
          <a:p>
            <a:r>
              <a:rPr lang="en-US" sz="1600" dirty="0">
                <a:solidFill>
                  <a:srgbClr val="000000"/>
                </a:solidFill>
                <a:latin typeface="Helvetica"/>
                <a:cs typeface="Helvetica"/>
              </a:rPr>
              <a:t>During the main phase of magnetic storms, the ring current becomes highly energized and produces a southward-directed magnetic field perturbation at low latitudes on the Earth</a:t>
            </a:r>
            <a:r>
              <a:rPr lang="ja-JP" altLang="en-US" sz="1600" dirty="0">
                <a:solidFill>
                  <a:srgbClr val="000000"/>
                </a:solidFill>
                <a:latin typeface="Helvetica"/>
                <a:cs typeface="Helvetica"/>
              </a:rPr>
              <a:t>’</a:t>
            </a:r>
            <a:r>
              <a:rPr lang="en-US" sz="1600" dirty="0">
                <a:solidFill>
                  <a:srgbClr val="000000"/>
                </a:solidFill>
                <a:latin typeface="Helvetica"/>
                <a:cs typeface="Helvetica"/>
              </a:rPr>
              <a:t>s </a:t>
            </a:r>
            <a:r>
              <a:rPr lang="en-US" sz="1600" dirty="0" smtClean="0">
                <a:solidFill>
                  <a:srgbClr val="000000"/>
                </a:solidFill>
                <a:latin typeface="Helvetica"/>
                <a:cs typeface="Helvetica"/>
              </a:rPr>
              <a:t>surface</a:t>
            </a:r>
            <a:endParaRPr lang="en-US" sz="1600" dirty="0">
              <a:solidFill>
                <a:srgbClr val="000000"/>
              </a:solidFill>
              <a:latin typeface="Helvetica"/>
              <a:cs typeface="Helvetica"/>
            </a:endParaRPr>
          </a:p>
          <a:p>
            <a:r>
              <a:rPr lang="en-US" sz="1600" dirty="0">
                <a:solidFill>
                  <a:srgbClr val="000000"/>
                </a:solidFill>
                <a:latin typeface="Helvetica"/>
                <a:cs typeface="Helvetica"/>
              </a:rPr>
              <a:t>The Dst index is determined from hourly measurements of the magnetic field made at four points around the Earth</a:t>
            </a:r>
            <a:r>
              <a:rPr lang="ja-JP" altLang="en-US" sz="1600" dirty="0">
                <a:solidFill>
                  <a:srgbClr val="000000"/>
                </a:solidFill>
                <a:latin typeface="Helvetica"/>
                <a:cs typeface="Helvetica"/>
              </a:rPr>
              <a:t>’</a:t>
            </a:r>
            <a:r>
              <a:rPr lang="en-US" sz="1600" dirty="0">
                <a:solidFill>
                  <a:srgbClr val="000000"/>
                </a:solidFill>
                <a:latin typeface="Helvetica"/>
                <a:cs typeface="Helvetica"/>
              </a:rPr>
              <a:t>s equator </a:t>
            </a:r>
          </a:p>
          <a:p>
            <a:endParaRPr lang="en-US" sz="1800" dirty="0">
              <a:latin typeface="Arial" charset="0"/>
            </a:endParaRPr>
          </a:p>
        </p:txBody>
      </p:sp>
    </p:spTree>
    <p:extLst>
      <p:ext uri="{BB962C8B-B14F-4D97-AF65-F5344CB8AC3E}">
        <p14:creationId xmlns:p14="http://schemas.microsoft.com/office/powerpoint/2010/main" val="3960530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1524000" y="306388"/>
            <a:ext cx="6781800" cy="539750"/>
          </a:xfrm>
        </p:spPr>
        <p:txBody>
          <a:bodyPr/>
          <a:lstStyle/>
          <a:p>
            <a:r>
              <a:rPr lang="en-US" sz="2800" dirty="0">
                <a:solidFill>
                  <a:srgbClr val="000000"/>
                </a:solidFill>
                <a:latin typeface="Times New Roman" charset="0"/>
              </a:rPr>
              <a:t>JB2008 Dst Equation Development</a:t>
            </a:r>
          </a:p>
        </p:txBody>
      </p:sp>
      <p:sp>
        <p:nvSpPr>
          <p:cNvPr id="21508" name="Rectangle 3"/>
          <p:cNvSpPr>
            <a:spLocks noGrp="1" noChangeArrowheads="1"/>
          </p:cNvSpPr>
          <p:nvPr>
            <p:ph type="body" idx="1"/>
          </p:nvPr>
        </p:nvSpPr>
        <p:spPr>
          <a:xfrm>
            <a:off x="431800" y="1219200"/>
            <a:ext cx="8208963" cy="2209800"/>
          </a:xfrm>
        </p:spPr>
        <p:txBody>
          <a:bodyPr/>
          <a:lstStyle/>
          <a:p>
            <a:r>
              <a:rPr lang="en-US" sz="1600" dirty="0">
                <a:solidFill>
                  <a:schemeClr val="bg1"/>
                </a:solidFill>
                <a:latin typeface="Helvetica"/>
                <a:cs typeface="Helvetica"/>
              </a:rPr>
              <a:t>The thermosphere acts during storm periods as a driven-but-dissipative system whose dynamics can be represented by a differential equation </a:t>
            </a:r>
            <a:endParaRPr lang="en-US" sz="1600" dirty="0" smtClean="0">
              <a:solidFill>
                <a:schemeClr val="bg1"/>
              </a:solidFill>
              <a:latin typeface="Helvetica"/>
              <a:cs typeface="Helvetica"/>
            </a:endParaRPr>
          </a:p>
          <a:p>
            <a:r>
              <a:rPr lang="en-US" sz="1600" dirty="0" smtClean="0">
                <a:solidFill>
                  <a:schemeClr val="bg1"/>
                </a:solidFill>
                <a:latin typeface="Helvetica"/>
                <a:cs typeface="Helvetica"/>
              </a:rPr>
              <a:t>The </a:t>
            </a:r>
            <a:r>
              <a:rPr lang="en-US" sz="1600" dirty="0">
                <a:solidFill>
                  <a:schemeClr val="bg1"/>
                </a:solidFill>
                <a:latin typeface="Helvetica"/>
                <a:cs typeface="Helvetica"/>
              </a:rPr>
              <a:t>driver is the magnetospheric electric field. Burke (2008) determined the relationship for the exospheric temperature responses as a function of Dst: </a:t>
            </a:r>
          </a:p>
          <a:p>
            <a:endParaRPr lang="en-US" sz="1600" dirty="0">
              <a:solidFill>
                <a:schemeClr val="bg1"/>
              </a:solidFill>
              <a:latin typeface="Helvetica"/>
              <a:cs typeface="Helvetica"/>
            </a:endParaRPr>
          </a:p>
        </p:txBody>
      </p:sp>
      <p:sp>
        <p:nvSpPr>
          <p:cNvPr id="385029" name="Rectangle 5"/>
          <p:cNvSpPr>
            <a:spLocks noChangeArrowheads="1"/>
          </p:cNvSpPr>
          <p:nvPr/>
        </p:nvSpPr>
        <p:spPr bwMode="auto">
          <a:xfrm>
            <a:off x="0" y="3200400"/>
            <a:ext cx="9144000" cy="0"/>
          </a:xfrm>
          <a:prstGeom prst="rect">
            <a:avLst/>
          </a:prstGeom>
          <a:noFill/>
          <a:ln w="9525">
            <a:noFill/>
            <a:miter lim="800000"/>
            <a:headEnd/>
            <a:tailEnd/>
          </a:ln>
          <a:effectLst>
            <a:outerShdw blurRad="63500" dist="53882" dir="2700000" algn="ctr" rotWithShape="0">
              <a:schemeClr val="bg1">
                <a:alpha val="74998"/>
              </a:schemeClr>
            </a:outerShdw>
          </a:effectLst>
        </p:spPr>
        <p:txBody>
          <a:bodyPr wrap="none" anchor="ctr">
            <a:spAutoFit/>
          </a:bodyPr>
          <a:lstStyle/>
          <a:p>
            <a:endParaRPr lang="en-US"/>
          </a:p>
        </p:txBody>
      </p:sp>
      <p:graphicFrame>
        <p:nvGraphicFramePr>
          <p:cNvPr id="21506" name="Object 2"/>
          <p:cNvGraphicFramePr>
            <a:graphicFrameLocks noChangeAspect="1"/>
          </p:cNvGraphicFramePr>
          <p:nvPr>
            <p:extLst>
              <p:ext uri="{D42A27DB-BD31-4B8C-83A1-F6EECF244321}">
                <p14:modId xmlns:p14="http://schemas.microsoft.com/office/powerpoint/2010/main" val="483557468"/>
              </p:ext>
            </p:extLst>
          </p:nvPr>
        </p:nvGraphicFramePr>
        <p:xfrm>
          <a:off x="2209800" y="2819400"/>
          <a:ext cx="4117975" cy="838200"/>
        </p:xfrm>
        <a:graphic>
          <a:graphicData uri="http://schemas.openxmlformats.org/presentationml/2006/ole">
            <mc:AlternateContent xmlns:mc="http://schemas.openxmlformats.org/markup-compatibility/2006">
              <mc:Choice xmlns:v="urn:schemas-microsoft-com:vml" Requires="v">
                <p:oleObj spid="_x0000_s116751" name="Equation" r:id="rId4" imgW="2361960" imgH="457200" progId="Equation.3">
                  <p:embed/>
                </p:oleObj>
              </mc:Choice>
              <mc:Fallback>
                <p:oleObj name="Equation" r:id="rId4" imgW="23619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819400"/>
                        <a:ext cx="4117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5032" name="Rectangle 8"/>
          <p:cNvSpPr>
            <a:spLocks noChangeArrowheads="1"/>
          </p:cNvSpPr>
          <p:nvPr/>
        </p:nvSpPr>
        <p:spPr bwMode="auto">
          <a:xfrm>
            <a:off x="0" y="3314700"/>
            <a:ext cx="9144000" cy="0"/>
          </a:xfrm>
          <a:prstGeom prst="rect">
            <a:avLst/>
          </a:prstGeom>
          <a:noFill/>
          <a:ln w="9525">
            <a:noFill/>
            <a:miter lim="800000"/>
            <a:headEnd/>
            <a:tailEnd/>
          </a:ln>
          <a:effectLst>
            <a:outerShdw blurRad="63500" dist="53882" dir="2700000" algn="ctr" rotWithShape="0">
              <a:schemeClr val="bg1">
                <a:alpha val="74998"/>
              </a:schemeClr>
            </a:outerShdw>
          </a:effectLst>
        </p:spPr>
        <p:txBody>
          <a:bodyPr wrap="none" anchor="ctr">
            <a:spAutoFit/>
          </a:bodyPr>
          <a:lstStyle/>
          <a:p>
            <a:endParaRPr lang="en-US"/>
          </a:p>
        </p:txBody>
      </p:sp>
      <p:sp>
        <p:nvSpPr>
          <p:cNvPr id="21511" name="Rectangle 9"/>
          <p:cNvSpPr>
            <a:spLocks noChangeArrowheads="1"/>
          </p:cNvSpPr>
          <p:nvPr/>
        </p:nvSpPr>
        <p:spPr bwMode="auto">
          <a:xfrm>
            <a:off x="457200" y="3581400"/>
            <a:ext cx="822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725" tIns="39688" rIns="85725" bIns="39688"/>
          <a:lstStyle/>
          <a:p>
            <a:pPr marL="314325" indent="-314325" algn="l" defTabSz="793750">
              <a:spcBef>
                <a:spcPct val="20000"/>
              </a:spcBef>
              <a:buClr>
                <a:srgbClr val="000000"/>
              </a:buClr>
              <a:buFontTx/>
              <a:buChar char="•"/>
            </a:pPr>
            <a:r>
              <a:rPr lang="en-US" sz="1800" dirty="0">
                <a:latin typeface="Arial" charset="0"/>
                <a:sym typeface="Symbol" charset="0"/>
              </a:rPr>
              <a:t> </a:t>
            </a:r>
            <a:r>
              <a:rPr lang="en-US" sz="1800" dirty="0">
                <a:latin typeface="Arial" charset="0"/>
              </a:rPr>
              <a:t>parameters are empirically determined relaxation constants</a:t>
            </a:r>
          </a:p>
          <a:p>
            <a:pPr marL="314325" indent="-314325" algn="l" defTabSz="793750">
              <a:spcBef>
                <a:spcPct val="20000"/>
              </a:spcBef>
              <a:buClr>
                <a:srgbClr val="000000"/>
              </a:buClr>
              <a:buFontTx/>
              <a:buChar char="•"/>
            </a:pPr>
            <a:endParaRPr lang="en-US" sz="800" dirty="0">
              <a:latin typeface="Arial" charset="0"/>
            </a:endParaRPr>
          </a:p>
          <a:p>
            <a:pPr marL="314325" indent="-314325" algn="l" defTabSz="793750">
              <a:spcBef>
                <a:spcPct val="20000"/>
              </a:spcBef>
              <a:buClr>
                <a:srgbClr val="000000"/>
              </a:buClr>
              <a:buFontTx/>
              <a:buChar char="•"/>
            </a:pPr>
            <a:r>
              <a:rPr lang="en-US" sz="1800" dirty="0">
                <a:latin typeface="Arial" charset="0"/>
              </a:rPr>
              <a:t>The above equation must be integrated from storm beginning throughout the entire storm period in-order to compute </a:t>
            </a:r>
            <a:r>
              <a:rPr lang="el-GR" sz="1800" dirty="0">
                <a:latin typeface="Arial" charset="0"/>
                <a:cs typeface="Arial" charset="0"/>
              </a:rPr>
              <a:t>Δ</a:t>
            </a:r>
            <a:r>
              <a:rPr lang="en-US" sz="1800" dirty="0" err="1">
                <a:latin typeface="Arial" charset="0"/>
                <a:cs typeface="Arial" charset="0"/>
              </a:rPr>
              <a:t>Tc</a:t>
            </a:r>
            <a:r>
              <a:rPr lang="en-US" sz="1800" dirty="0">
                <a:latin typeface="Arial" charset="0"/>
                <a:cs typeface="Arial" charset="0"/>
              </a:rPr>
              <a:t> at every point during the storm</a:t>
            </a:r>
          </a:p>
          <a:p>
            <a:pPr marL="314325" indent="-314325" algn="l" defTabSz="793750">
              <a:spcBef>
                <a:spcPct val="20000"/>
              </a:spcBef>
              <a:buClr>
                <a:srgbClr val="000000"/>
              </a:buClr>
              <a:buFontTx/>
              <a:buChar char="•"/>
            </a:pPr>
            <a:endParaRPr lang="en-US" sz="800" dirty="0">
              <a:latin typeface="Arial" charset="0"/>
              <a:ea typeface="Arial" charset="0"/>
              <a:cs typeface="Arial" charset="0"/>
            </a:endParaRPr>
          </a:p>
          <a:p>
            <a:pPr marL="314325" indent="-314325" algn="l" defTabSz="793750">
              <a:spcBef>
                <a:spcPct val="20000"/>
              </a:spcBef>
              <a:buClr>
                <a:srgbClr val="000000"/>
              </a:buClr>
              <a:buFontTx/>
              <a:buChar char="•"/>
            </a:pPr>
            <a:r>
              <a:rPr lang="en-US" sz="1800" dirty="0">
                <a:latin typeface="Arial" charset="0"/>
                <a:ea typeface="Arial" charset="0"/>
                <a:cs typeface="Arial" charset="0"/>
              </a:rPr>
              <a:t>The above equation was optimized to fit the CHAMP and GRACE accelerometer density data, along with HASDM global densities.  </a:t>
            </a:r>
          </a:p>
          <a:p>
            <a:pPr marL="314325" indent="-314325" algn="l" defTabSz="793750">
              <a:spcBef>
                <a:spcPct val="20000"/>
              </a:spcBef>
              <a:buClr>
                <a:srgbClr val="000000"/>
              </a:buClr>
              <a:buFontTx/>
              <a:buChar char="•"/>
            </a:pPr>
            <a:endParaRPr lang="en-US" sz="800" dirty="0">
              <a:latin typeface="Arial" charset="0"/>
              <a:ea typeface="Arial" charset="0"/>
              <a:cs typeface="Arial" charset="0"/>
            </a:endParaRPr>
          </a:p>
          <a:p>
            <a:pPr marL="314325" indent="-314325" algn="l" defTabSz="793750">
              <a:spcBef>
                <a:spcPct val="20000"/>
              </a:spcBef>
              <a:buClr>
                <a:srgbClr val="000000"/>
              </a:buClr>
              <a:buFontTx/>
              <a:buChar char="•"/>
            </a:pPr>
            <a:r>
              <a:rPr lang="en-US" sz="1800" dirty="0">
                <a:latin typeface="Arial" charset="0"/>
                <a:ea typeface="Arial" charset="0"/>
                <a:cs typeface="Arial" charset="0"/>
              </a:rPr>
              <a:t>Additional optimized equations based on different </a:t>
            </a:r>
            <a:r>
              <a:rPr lang="en-US" sz="1800" dirty="0">
                <a:latin typeface="Arial" charset="0"/>
                <a:ea typeface="Arial" charset="0"/>
                <a:cs typeface="Arial" charset="0"/>
                <a:sym typeface="Symbol" charset="0"/>
              </a:rPr>
              <a:t> values</a:t>
            </a:r>
            <a:r>
              <a:rPr lang="en-US" sz="1800" dirty="0">
                <a:latin typeface="Arial" charset="0"/>
                <a:ea typeface="Arial" charset="0"/>
                <a:cs typeface="Arial" charset="0"/>
              </a:rPr>
              <a:t> were developed for use during the Dst recovery phase period</a:t>
            </a:r>
          </a:p>
          <a:p>
            <a:pPr marL="314325" indent="-314325" algn="l" defTabSz="793750">
              <a:spcBef>
                <a:spcPct val="20000"/>
              </a:spcBef>
              <a:buClr>
                <a:srgbClr val="000000"/>
              </a:buClr>
              <a:buFontTx/>
              <a:buChar char="•"/>
            </a:pPr>
            <a:endParaRPr lang="en-US" sz="18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12116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B799DA5-BF71-584F-AEDD-1388DC560581}" type="slidenum">
              <a:rPr lang="en-US"/>
              <a:pPr/>
              <a:t>4</a:t>
            </a:fld>
            <a:endParaRPr lang="en-US"/>
          </a:p>
        </p:txBody>
      </p:sp>
      <p:sp>
        <p:nvSpPr>
          <p:cNvPr id="80897"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898"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80901" name="Rectangle 5"/>
          <p:cNvSpPr>
            <a:spLocks noGrp="1" noChangeArrowheads="1"/>
          </p:cNvSpPr>
          <p:nvPr>
            <p:ph type="title"/>
          </p:nvPr>
        </p:nvSpPr>
        <p:spPr>
          <a:xfrm>
            <a:off x="2514600" y="241300"/>
            <a:ext cx="4546600" cy="965200"/>
          </a:xfrm>
          <a:ln/>
        </p:spPr>
        <p:txBody>
          <a:bodyPr rIns="132080"/>
          <a:lstStyle/>
          <a:p>
            <a:r>
              <a:rPr lang="en-US" sz="2800" dirty="0">
                <a:solidFill>
                  <a:srgbClr val="0000FF"/>
                </a:solidFill>
                <a:latin typeface="Helvetica"/>
                <a:cs typeface="Helvetica"/>
                <a:sym typeface="Times New Roman" charset="0"/>
              </a:rPr>
              <a:t>Spacecraft Drag</a:t>
            </a:r>
            <a:r>
              <a:rPr lang="en-US" sz="2800" dirty="0">
                <a:solidFill>
                  <a:srgbClr val="0000FF"/>
                </a:solidFill>
                <a:latin typeface="Helvetica"/>
                <a:ea typeface="ヒラギノ明朝 ProN W6" charset="0"/>
                <a:cs typeface="Helvetica"/>
                <a:sym typeface="Times New Roman" charset="0"/>
              </a:rPr>
              <a:t/>
            </a:r>
            <a:br>
              <a:rPr lang="en-US" sz="2800" dirty="0">
                <a:solidFill>
                  <a:srgbClr val="0000FF"/>
                </a:solidFill>
                <a:latin typeface="Helvetica"/>
                <a:ea typeface="ヒラギノ明朝 ProN W6" charset="0"/>
                <a:cs typeface="Helvetica"/>
                <a:sym typeface="Times New Roman" charset="0"/>
              </a:rPr>
            </a:br>
            <a:endParaRPr lang="en-US" sz="2800" dirty="0">
              <a:solidFill>
                <a:srgbClr val="0000FF"/>
              </a:solidFill>
              <a:latin typeface="Helvetica"/>
              <a:cs typeface="Helvetica"/>
            </a:endParaRPr>
          </a:p>
        </p:txBody>
      </p:sp>
      <p:sp>
        <p:nvSpPr>
          <p:cNvPr id="80902" name="Rectangle 6"/>
          <p:cNvSpPr>
            <a:spLocks noGrp="1" noChangeArrowheads="1"/>
          </p:cNvSpPr>
          <p:nvPr>
            <p:ph type="body" idx="1"/>
          </p:nvPr>
        </p:nvSpPr>
        <p:spPr>
          <a:ln/>
        </p:spPr>
        <p:txBody>
          <a:bodyPr rIns="132080"/>
          <a:lstStyle/>
          <a:p>
            <a:r>
              <a:rPr lang="en-US" dirty="0"/>
              <a:t>Spacecraft in LEO experience periods of increased drag that causes them to </a:t>
            </a:r>
            <a:r>
              <a:rPr lang="en-US" u="sng" dirty="0" smtClean="0"/>
              <a:t>speed-up</a:t>
            </a:r>
            <a:r>
              <a:rPr lang="en-US" dirty="0" smtClean="0"/>
              <a:t>, </a:t>
            </a:r>
            <a:r>
              <a:rPr lang="en-US" dirty="0"/>
              <a:t>lose altitude and finally reenter the atmosphere. Short-term drag effects are generally felt by spacecraft &lt;1,000 km </a:t>
            </a:r>
            <a:r>
              <a:rPr lang="en-US" dirty="0" smtClean="0"/>
              <a:t>altitude</a:t>
            </a:r>
            <a:r>
              <a:rPr lang="en-US" dirty="0"/>
              <a:t> </a:t>
            </a:r>
            <a:r>
              <a:rPr lang="en-US" dirty="0" smtClean="0"/>
              <a:t>in an atmospheric region called the thermosphere.</a:t>
            </a:r>
            <a:endParaRPr lang="en-US" dirty="0"/>
          </a:p>
          <a:p>
            <a:endParaRPr lang="en-US" dirty="0"/>
          </a:p>
          <a:p>
            <a:r>
              <a:rPr lang="en-US" dirty="0"/>
              <a:t>Drag increase is well correlated with solar Ultraviolet (UV) </a:t>
            </a:r>
            <a:r>
              <a:rPr lang="en-US" dirty="0" smtClean="0"/>
              <a:t>output, and </a:t>
            </a:r>
            <a:r>
              <a:rPr lang="en-US" dirty="0"/>
              <a:t>atmospheric heating that occurs during geomagnetic </a:t>
            </a:r>
            <a:r>
              <a:rPr lang="en-US" dirty="0" smtClean="0"/>
              <a:t>storms.  Recently lower atmospheric tidal effects have been modeled in satellite drag response.</a:t>
            </a:r>
            <a:endParaRPr lang="en-US" dirty="0"/>
          </a:p>
          <a:p>
            <a:endParaRPr lang="en-US" dirty="0"/>
          </a:p>
          <a:p>
            <a:r>
              <a:rPr lang="en-US" dirty="0"/>
              <a:t>Most drag models use </a:t>
            </a:r>
            <a:r>
              <a:rPr lang="en-US" dirty="0" smtClean="0"/>
              <a:t>solar radio </a:t>
            </a:r>
            <a:r>
              <a:rPr lang="en-US" dirty="0"/>
              <a:t>flux at 10.7 cm wavelength as a proxy for solar UV flux.  </a:t>
            </a:r>
            <a:r>
              <a:rPr lang="en-US" dirty="0" err="1" smtClean="0"/>
              <a:t>Kp</a:t>
            </a:r>
            <a:r>
              <a:rPr lang="en-US" dirty="0" smtClean="0"/>
              <a:t>/</a:t>
            </a:r>
            <a:r>
              <a:rPr lang="en-US" dirty="0" err="1" smtClean="0"/>
              <a:t>Ap</a:t>
            </a:r>
            <a:r>
              <a:rPr lang="en-US" dirty="0" smtClean="0"/>
              <a:t> are </a:t>
            </a:r>
            <a:r>
              <a:rPr lang="en-US" dirty="0"/>
              <a:t>the </a:t>
            </a:r>
            <a:r>
              <a:rPr lang="en-US" dirty="0" smtClean="0"/>
              <a:t>indices </a:t>
            </a:r>
            <a:r>
              <a:rPr lang="en-US" dirty="0"/>
              <a:t>commonly used as a surrogate for short-term atmospheric heating due to geomagnetic storms. In general, 10.7 cm flux &gt;250 solar flux units and </a:t>
            </a:r>
            <a:r>
              <a:rPr lang="en-US" dirty="0" err="1"/>
              <a:t>Kp</a:t>
            </a:r>
            <a:r>
              <a:rPr lang="en-US" dirty="0"/>
              <a:t>&gt;=6 result in detectably increased drag on LEO spacecraft. </a:t>
            </a:r>
          </a:p>
          <a:p>
            <a:endParaRPr lang="en-US" dirty="0"/>
          </a:p>
          <a:p>
            <a:r>
              <a:rPr lang="en-US" dirty="0"/>
              <a:t>Very high UV/10.7 cm flux and </a:t>
            </a:r>
            <a:r>
              <a:rPr lang="en-US" dirty="0" err="1" smtClean="0"/>
              <a:t>Kp</a:t>
            </a:r>
            <a:r>
              <a:rPr lang="en-US" dirty="0" smtClean="0"/>
              <a:t>/</a:t>
            </a:r>
            <a:r>
              <a:rPr lang="en-US" dirty="0" err="1" smtClean="0"/>
              <a:t>Ap</a:t>
            </a:r>
            <a:r>
              <a:rPr lang="en-US" dirty="0" smtClean="0"/>
              <a:t> </a:t>
            </a:r>
            <a:r>
              <a:rPr lang="en-US" dirty="0"/>
              <a:t>values can result in extreme short-term increases in drag. During the great geomagnetic storm of 13-14 March 1989, tracking of thousands of space objects was lost. One LEO satellite lost over 30 kilometers of altitude, and hence significant lifetime, during this storm.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arkos"/>
          <p:cNvPicPr>
            <a:picLocks noChangeAspect="1" noChangeArrowheads="1"/>
          </p:cNvPicPr>
          <p:nvPr/>
        </p:nvPicPr>
        <p:blipFill>
          <a:blip r:embed="rId3" cstate="print"/>
          <a:srcRect/>
          <a:stretch>
            <a:fillRect/>
          </a:stretch>
        </p:blipFill>
        <p:spPr bwMode="auto">
          <a:xfrm>
            <a:off x="5029200" y="382829"/>
            <a:ext cx="3050438" cy="3198571"/>
          </a:xfrm>
          <a:prstGeom prst="rect">
            <a:avLst/>
          </a:prstGeom>
          <a:noFill/>
        </p:spPr>
      </p:pic>
      <p:pic>
        <p:nvPicPr>
          <p:cNvPr id="9" name="Picture 5" descr="satedrag_1"/>
          <p:cNvPicPr>
            <a:picLocks noGrp="1" noChangeAspect="1" noChangeArrowheads="1"/>
          </p:cNvPicPr>
          <p:nvPr>
            <p:ph sz="quarter" idx="4294967295"/>
          </p:nvPr>
        </p:nvPicPr>
        <p:blipFill>
          <a:blip r:embed="rId4" cstate="print"/>
          <a:srcRect/>
          <a:stretch>
            <a:fillRect/>
          </a:stretch>
        </p:blipFill>
        <p:spPr>
          <a:xfrm>
            <a:off x="304800" y="838200"/>
            <a:ext cx="3581400" cy="3221904"/>
          </a:xfrm>
          <a:prstGeom prst="rect">
            <a:avLst/>
          </a:prstGeom>
          <a:noFill/>
          <a:ln/>
        </p:spPr>
      </p:pic>
      <p:grpSp>
        <p:nvGrpSpPr>
          <p:cNvPr id="3" name="Group 4"/>
          <p:cNvGrpSpPr>
            <a:grpSpLocks/>
          </p:cNvGrpSpPr>
          <p:nvPr/>
        </p:nvGrpSpPr>
        <p:grpSpPr bwMode="auto">
          <a:xfrm>
            <a:off x="838200" y="4114800"/>
            <a:ext cx="2438400" cy="2209800"/>
            <a:chOff x="0" y="432"/>
            <a:chExt cx="3267" cy="2481"/>
          </a:xfrm>
        </p:grpSpPr>
        <p:sp>
          <p:nvSpPr>
            <p:cNvPr id="11" name="Rectangle 5"/>
            <p:cNvSpPr>
              <a:spLocks noChangeArrowheads="1"/>
            </p:cNvSpPr>
            <p:nvPr/>
          </p:nvSpPr>
          <p:spPr bwMode="auto">
            <a:xfrm>
              <a:off x="0" y="432"/>
              <a:ext cx="3240" cy="2481"/>
            </a:xfrm>
            <a:prstGeom prst="rect">
              <a:avLst/>
            </a:prstGeom>
            <a:solidFill>
              <a:srgbClr val="FFFFFF"/>
            </a:solidFill>
            <a:ln w="9525">
              <a:noFill/>
              <a:miter lim="800000"/>
              <a:headEnd/>
              <a:tailEnd/>
            </a:ln>
          </p:spPr>
          <p:txBody>
            <a:bodyPr/>
            <a:lstStyle/>
            <a:p>
              <a:endParaRPr lang="en-US"/>
            </a:p>
          </p:txBody>
        </p:sp>
        <p:sp>
          <p:nvSpPr>
            <p:cNvPr id="12" name="Oval 6"/>
            <p:cNvSpPr>
              <a:spLocks noChangeArrowheads="1"/>
            </p:cNvSpPr>
            <p:nvPr/>
          </p:nvSpPr>
          <p:spPr bwMode="auto">
            <a:xfrm>
              <a:off x="0" y="2553"/>
              <a:ext cx="3240" cy="360"/>
            </a:xfrm>
            <a:prstGeom prst="ellipse">
              <a:avLst/>
            </a:prstGeom>
            <a:solidFill>
              <a:srgbClr val="000000"/>
            </a:solidFill>
            <a:ln w="14288">
              <a:solidFill>
                <a:srgbClr val="000000"/>
              </a:solidFill>
              <a:round/>
              <a:headEnd/>
              <a:tailEnd/>
            </a:ln>
          </p:spPr>
          <p:txBody>
            <a:bodyPr/>
            <a:lstStyle/>
            <a:p>
              <a:endParaRPr lang="en-US"/>
            </a:p>
          </p:txBody>
        </p:sp>
        <p:sp>
          <p:nvSpPr>
            <p:cNvPr id="13" name="Rectangle 7"/>
            <p:cNvSpPr>
              <a:spLocks noChangeArrowheads="1"/>
            </p:cNvSpPr>
            <p:nvPr/>
          </p:nvSpPr>
          <p:spPr bwMode="auto">
            <a:xfrm>
              <a:off x="0" y="2715"/>
              <a:ext cx="1377" cy="198"/>
            </a:xfrm>
            <a:prstGeom prst="rect">
              <a:avLst/>
            </a:prstGeom>
            <a:solidFill>
              <a:srgbClr val="000000"/>
            </a:solidFill>
            <a:ln w="14288">
              <a:solidFill>
                <a:srgbClr val="000000"/>
              </a:solidFill>
              <a:miter lim="800000"/>
              <a:headEnd/>
              <a:tailEnd/>
            </a:ln>
          </p:spPr>
          <p:txBody>
            <a:bodyPr/>
            <a:lstStyle/>
            <a:p>
              <a:endParaRPr lang="en-US"/>
            </a:p>
          </p:txBody>
        </p:sp>
        <p:sp>
          <p:nvSpPr>
            <p:cNvPr id="14" name="Rectangle 8"/>
            <p:cNvSpPr>
              <a:spLocks noChangeArrowheads="1"/>
            </p:cNvSpPr>
            <p:nvPr/>
          </p:nvSpPr>
          <p:spPr bwMode="auto">
            <a:xfrm>
              <a:off x="1863" y="2715"/>
              <a:ext cx="1377" cy="198"/>
            </a:xfrm>
            <a:prstGeom prst="rect">
              <a:avLst/>
            </a:prstGeom>
            <a:solidFill>
              <a:srgbClr val="000000"/>
            </a:solidFill>
            <a:ln w="14288">
              <a:solidFill>
                <a:srgbClr val="000000"/>
              </a:solidFill>
              <a:miter lim="800000"/>
              <a:headEnd/>
              <a:tailEnd/>
            </a:ln>
          </p:spPr>
          <p:txBody>
            <a:bodyPr/>
            <a:lstStyle/>
            <a:p>
              <a:endParaRPr lang="en-US"/>
            </a:p>
          </p:txBody>
        </p:sp>
        <p:grpSp>
          <p:nvGrpSpPr>
            <p:cNvPr id="5" name="Group 9"/>
            <p:cNvGrpSpPr>
              <a:grpSpLocks/>
            </p:cNvGrpSpPr>
            <p:nvPr/>
          </p:nvGrpSpPr>
          <p:grpSpPr bwMode="auto">
            <a:xfrm>
              <a:off x="647" y="2196"/>
              <a:ext cx="400" cy="390"/>
              <a:chOff x="647" y="2196"/>
              <a:chExt cx="400" cy="390"/>
            </a:xfrm>
          </p:grpSpPr>
          <p:sp>
            <p:nvSpPr>
              <p:cNvPr id="26" name="Freeform 10"/>
              <p:cNvSpPr>
                <a:spLocks/>
              </p:cNvSpPr>
              <p:nvPr/>
            </p:nvSpPr>
            <p:spPr bwMode="auto">
              <a:xfrm>
                <a:off x="801" y="2196"/>
                <a:ext cx="244" cy="287"/>
              </a:xfrm>
              <a:custGeom>
                <a:avLst/>
                <a:gdLst/>
                <a:ahLst/>
                <a:cxnLst>
                  <a:cxn ang="0">
                    <a:pos x="37" y="77"/>
                  </a:cxn>
                  <a:cxn ang="0">
                    <a:pos x="0" y="0"/>
                  </a:cxn>
                  <a:cxn ang="0">
                    <a:pos x="112" y="113"/>
                  </a:cxn>
                  <a:cxn ang="0">
                    <a:pos x="37" y="77"/>
                  </a:cxn>
                </a:cxnLst>
                <a:rect l="0" t="0" r="r" b="b"/>
                <a:pathLst>
                  <a:path w="112" h="113">
                    <a:moveTo>
                      <a:pt x="37" y="77"/>
                    </a:moveTo>
                    <a:cubicBezTo>
                      <a:pt x="16" y="56"/>
                      <a:pt x="4" y="28"/>
                      <a:pt x="0" y="0"/>
                    </a:cubicBezTo>
                    <a:lnTo>
                      <a:pt x="112" y="113"/>
                    </a:lnTo>
                    <a:cubicBezTo>
                      <a:pt x="85" y="109"/>
                      <a:pt x="58" y="98"/>
                      <a:pt x="37" y="77"/>
                    </a:cubicBezTo>
                  </a:path>
                </a:pathLst>
              </a:custGeom>
              <a:solidFill>
                <a:srgbClr val="25221E"/>
              </a:solidFill>
              <a:ln w="0">
                <a:solidFill>
                  <a:srgbClr val="25221E"/>
                </a:solidFill>
                <a:prstDash val="solid"/>
                <a:round/>
                <a:headEnd/>
                <a:tailEnd/>
              </a:ln>
            </p:spPr>
            <p:txBody>
              <a:bodyPr/>
              <a:lstStyle/>
              <a:p>
                <a:endParaRPr lang="en-US"/>
              </a:p>
            </p:txBody>
          </p:sp>
          <p:sp>
            <p:nvSpPr>
              <p:cNvPr id="27" name="Freeform 11"/>
              <p:cNvSpPr>
                <a:spLocks/>
              </p:cNvSpPr>
              <p:nvPr/>
            </p:nvSpPr>
            <p:spPr bwMode="auto">
              <a:xfrm>
                <a:off x="801" y="2196"/>
                <a:ext cx="246" cy="287"/>
              </a:xfrm>
              <a:custGeom>
                <a:avLst/>
                <a:gdLst/>
                <a:ahLst/>
                <a:cxnLst>
                  <a:cxn ang="0">
                    <a:pos x="3" y="50"/>
                  </a:cxn>
                  <a:cxn ang="0">
                    <a:pos x="113" y="113"/>
                  </a:cxn>
                  <a:cxn ang="0">
                    <a:pos x="22" y="91"/>
                  </a:cxn>
                  <a:cxn ang="0">
                    <a:pos x="88" y="91"/>
                  </a:cxn>
                  <a:cxn ang="0">
                    <a:pos x="95" y="109"/>
                  </a:cxn>
                  <a:cxn ang="0">
                    <a:pos x="88" y="102"/>
                  </a:cxn>
                  <a:cxn ang="0">
                    <a:pos x="76" y="79"/>
                  </a:cxn>
                  <a:cxn ang="0">
                    <a:pos x="88" y="102"/>
                  </a:cxn>
                  <a:cxn ang="0">
                    <a:pos x="64" y="77"/>
                  </a:cxn>
                  <a:cxn ang="0">
                    <a:pos x="56" y="59"/>
                  </a:cxn>
                  <a:cxn ang="0">
                    <a:pos x="92" y="109"/>
                  </a:cxn>
                  <a:cxn ang="0">
                    <a:pos x="76" y="103"/>
                  </a:cxn>
                  <a:cxn ang="0">
                    <a:pos x="92" y="109"/>
                  </a:cxn>
                  <a:cxn ang="0">
                    <a:pos x="70" y="87"/>
                  </a:cxn>
                  <a:cxn ang="0">
                    <a:pos x="51" y="78"/>
                  </a:cxn>
                  <a:cxn ang="0">
                    <a:pos x="58" y="75"/>
                  </a:cxn>
                  <a:cxn ang="0">
                    <a:pos x="44" y="71"/>
                  </a:cxn>
                  <a:cxn ang="0">
                    <a:pos x="58" y="75"/>
                  </a:cxn>
                  <a:cxn ang="0">
                    <a:pos x="58" y="88"/>
                  </a:cxn>
                  <a:cxn ang="0">
                    <a:pos x="65" y="106"/>
                  </a:cxn>
                  <a:cxn ang="0">
                    <a:pos x="58" y="99"/>
                  </a:cxn>
                  <a:cxn ang="0">
                    <a:pos x="42" y="73"/>
                  </a:cxn>
                  <a:cxn ang="0">
                    <a:pos x="58" y="99"/>
                  </a:cxn>
                  <a:cxn ang="0">
                    <a:pos x="63" y="109"/>
                  </a:cxn>
                  <a:cxn ang="0">
                    <a:pos x="51" y="94"/>
                  </a:cxn>
                  <a:cxn ang="0">
                    <a:pos x="108" y="112"/>
                  </a:cxn>
                  <a:cxn ang="0">
                    <a:pos x="49" y="93"/>
                  </a:cxn>
                  <a:cxn ang="0">
                    <a:pos x="37" y="96"/>
                  </a:cxn>
                  <a:cxn ang="0">
                    <a:pos x="36" y="95"/>
                  </a:cxn>
                  <a:cxn ang="0">
                    <a:pos x="36" y="79"/>
                  </a:cxn>
                  <a:cxn ang="0">
                    <a:pos x="36" y="95"/>
                  </a:cxn>
                  <a:cxn ang="0">
                    <a:pos x="23" y="25"/>
                  </a:cxn>
                  <a:cxn ang="0">
                    <a:pos x="5" y="18"/>
                  </a:cxn>
                  <a:cxn ang="0">
                    <a:pos x="12" y="25"/>
                  </a:cxn>
                  <a:cxn ang="0">
                    <a:pos x="34" y="37"/>
                  </a:cxn>
                  <a:cxn ang="0">
                    <a:pos x="12" y="25"/>
                  </a:cxn>
                  <a:cxn ang="0">
                    <a:pos x="36" y="49"/>
                  </a:cxn>
                  <a:cxn ang="0">
                    <a:pos x="54" y="57"/>
                  </a:cxn>
                  <a:cxn ang="0">
                    <a:pos x="5" y="21"/>
                  </a:cxn>
                  <a:cxn ang="0">
                    <a:pos x="10" y="37"/>
                  </a:cxn>
                  <a:cxn ang="0">
                    <a:pos x="5" y="21"/>
                  </a:cxn>
                  <a:cxn ang="0">
                    <a:pos x="27" y="43"/>
                  </a:cxn>
                  <a:cxn ang="0">
                    <a:pos x="35" y="62"/>
                  </a:cxn>
                  <a:cxn ang="0">
                    <a:pos x="38" y="55"/>
                  </a:cxn>
                  <a:cxn ang="0">
                    <a:pos x="42" y="69"/>
                  </a:cxn>
                  <a:cxn ang="0">
                    <a:pos x="38" y="55"/>
                  </a:cxn>
                  <a:cxn ang="0">
                    <a:pos x="26" y="56"/>
                  </a:cxn>
                  <a:cxn ang="0">
                    <a:pos x="8" y="49"/>
                  </a:cxn>
                  <a:cxn ang="0">
                    <a:pos x="15" y="56"/>
                  </a:cxn>
                  <a:cxn ang="0">
                    <a:pos x="41" y="71"/>
                  </a:cxn>
                  <a:cxn ang="0">
                    <a:pos x="15" y="56"/>
                  </a:cxn>
                  <a:cxn ang="0">
                    <a:pos x="5" y="51"/>
                  </a:cxn>
                  <a:cxn ang="0">
                    <a:pos x="19" y="63"/>
                  </a:cxn>
                  <a:cxn ang="0">
                    <a:pos x="2" y="5"/>
                  </a:cxn>
                  <a:cxn ang="0">
                    <a:pos x="21" y="64"/>
                  </a:cxn>
                  <a:cxn ang="0">
                    <a:pos x="17" y="76"/>
                  </a:cxn>
                  <a:cxn ang="0">
                    <a:pos x="18" y="77"/>
                  </a:cxn>
                  <a:cxn ang="0">
                    <a:pos x="34" y="77"/>
                  </a:cxn>
                  <a:cxn ang="0">
                    <a:pos x="18" y="77"/>
                  </a:cxn>
                </a:cxnLst>
                <a:rect l="0" t="0" r="r" b="b"/>
                <a:pathLst>
                  <a:path w="113" h="113">
                    <a:moveTo>
                      <a:pt x="22" y="91"/>
                    </a:moveTo>
                    <a:lnTo>
                      <a:pt x="3" y="50"/>
                    </a:lnTo>
                    <a:lnTo>
                      <a:pt x="0" y="0"/>
                    </a:lnTo>
                    <a:lnTo>
                      <a:pt x="113" y="113"/>
                    </a:lnTo>
                    <a:lnTo>
                      <a:pt x="63" y="110"/>
                    </a:lnTo>
                    <a:lnTo>
                      <a:pt x="22" y="91"/>
                    </a:lnTo>
                    <a:moveTo>
                      <a:pt x="107" y="110"/>
                    </a:moveTo>
                    <a:lnTo>
                      <a:pt x="88" y="91"/>
                    </a:lnTo>
                    <a:lnTo>
                      <a:pt x="91" y="105"/>
                    </a:lnTo>
                    <a:lnTo>
                      <a:pt x="95" y="109"/>
                    </a:lnTo>
                    <a:lnTo>
                      <a:pt x="107" y="110"/>
                    </a:lnTo>
                    <a:moveTo>
                      <a:pt x="88" y="102"/>
                    </a:moveTo>
                    <a:lnTo>
                      <a:pt x="85" y="88"/>
                    </a:lnTo>
                    <a:lnTo>
                      <a:pt x="76" y="79"/>
                    </a:lnTo>
                    <a:lnTo>
                      <a:pt x="66" y="80"/>
                    </a:lnTo>
                    <a:lnTo>
                      <a:pt x="88" y="102"/>
                    </a:lnTo>
                    <a:moveTo>
                      <a:pt x="74" y="77"/>
                    </a:moveTo>
                    <a:lnTo>
                      <a:pt x="64" y="77"/>
                    </a:lnTo>
                    <a:lnTo>
                      <a:pt x="51" y="64"/>
                    </a:lnTo>
                    <a:lnTo>
                      <a:pt x="56" y="59"/>
                    </a:lnTo>
                    <a:lnTo>
                      <a:pt x="74" y="77"/>
                    </a:lnTo>
                    <a:moveTo>
                      <a:pt x="92" y="109"/>
                    </a:moveTo>
                    <a:lnTo>
                      <a:pt x="73" y="89"/>
                    </a:lnTo>
                    <a:lnTo>
                      <a:pt x="76" y="103"/>
                    </a:lnTo>
                    <a:lnTo>
                      <a:pt x="80" y="107"/>
                    </a:lnTo>
                    <a:lnTo>
                      <a:pt x="92" y="109"/>
                    </a:lnTo>
                    <a:moveTo>
                      <a:pt x="73" y="100"/>
                    </a:moveTo>
                    <a:lnTo>
                      <a:pt x="70" y="87"/>
                    </a:lnTo>
                    <a:lnTo>
                      <a:pt x="61" y="78"/>
                    </a:lnTo>
                    <a:lnTo>
                      <a:pt x="51" y="78"/>
                    </a:lnTo>
                    <a:lnTo>
                      <a:pt x="73" y="100"/>
                    </a:lnTo>
                    <a:moveTo>
                      <a:pt x="58" y="75"/>
                    </a:moveTo>
                    <a:lnTo>
                      <a:pt x="49" y="76"/>
                    </a:lnTo>
                    <a:lnTo>
                      <a:pt x="44" y="71"/>
                    </a:lnTo>
                    <a:lnTo>
                      <a:pt x="49" y="66"/>
                    </a:lnTo>
                    <a:lnTo>
                      <a:pt x="58" y="75"/>
                    </a:lnTo>
                    <a:moveTo>
                      <a:pt x="77" y="107"/>
                    </a:moveTo>
                    <a:lnTo>
                      <a:pt x="58" y="88"/>
                    </a:lnTo>
                    <a:lnTo>
                      <a:pt x="61" y="102"/>
                    </a:lnTo>
                    <a:lnTo>
                      <a:pt x="65" y="106"/>
                    </a:lnTo>
                    <a:lnTo>
                      <a:pt x="77" y="107"/>
                    </a:lnTo>
                    <a:moveTo>
                      <a:pt x="58" y="99"/>
                    </a:moveTo>
                    <a:lnTo>
                      <a:pt x="55" y="85"/>
                    </a:lnTo>
                    <a:lnTo>
                      <a:pt x="42" y="73"/>
                    </a:lnTo>
                    <a:lnTo>
                      <a:pt x="37" y="78"/>
                    </a:lnTo>
                    <a:lnTo>
                      <a:pt x="58" y="99"/>
                    </a:lnTo>
                    <a:moveTo>
                      <a:pt x="108" y="112"/>
                    </a:moveTo>
                    <a:lnTo>
                      <a:pt x="63" y="109"/>
                    </a:lnTo>
                    <a:lnTo>
                      <a:pt x="50" y="103"/>
                    </a:lnTo>
                    <a:lnTo>
                      <a:pt x="51" y="94"/>
                    </a:lnTo>
                    <a:lnTo>
                      <a:pt x="63" y="107"/>
                    </a:lnTo>
                    <a:lnTo>
                      <a:pt x="108" y="112"/>
                    </a:lnTo>
                    <a:moveTo>
                      <a:pt x="48" y="101"/>
                    </a:moveTo>
                    <a:lnTo>
                      <a:pt x="49" y="93"/>
                    </a:lnTo>
                    <a:lnTo>
                      <a:pt x="43" y="86"/>
                    </a:lnTo>
                    <a:lnTo>
                      <a:pt x="37" y="96"/>
                    </a:lnTo>
                    <a:lnTo>
                      <a:pt x="48" y="101"/>
                    </a:lnTo>
                    <a:moveTo>
                      <a:pt x="36" y="95"/>
                    </a:moveTo>
                    <a:lnTo>
                      <a:pt x="41" y="85"/>
                    </a:lnTo>
                    <a:lnTo>
                      <a:pt x="36" y="79"/>
                    </a:lnTo>
                    <a:lnTo>
                      <a:pt x="25" y="90"/>
                    </a:lnTo>
                    <a:lnTo>
                      <a:pt x="36" y="95"/>
                    </a:lnTo>
                    <a:moveTo>
                      <a:pt x="3" y="6"/>
                    </a:moveTo>
                    <a:lnTo>
                      <a:pt x="23" y="25"/>
                    </a:lnTo>
                    <a:lnTo>
                      <a:pt x="9" y="22"/>
                    </a:lnTo>
                    <a:lnTo>
                      <a:pt x="5" y="18"/>
                    </a:lnTo>
                    <a:lnTo>
                      <a:pt x="3" y="6"/>
                    </a:lnTo>
                    <a:moveTo>
                      <a:pt x="12" y="25"/>
                    </a:moveTo>
                    <a:lnTo>
                      <a:pt x="25" y="28"/>
                    </a:lnTo>
                    <a:lnTo>
                      <a:pt x="34" y="37"/>
                    </a:lnTo>
                    <a:lnTo>
                      <a:pt x="34" y="47"/>
                    </a:lnTo>
                    <a:lnTo>
                      <a:pt x="12" y="25"/>
                    </a:lnTo>
                    <a:moveTo>
                      <a:pt x="37" y="40"/>
                    </a:moveTo>
                    <a:lnTo>
                      <a:pt x="36" y="49"/>
                    </a:lnTo>
                    <a:lnTo>
                      <a:pt x="49" y="62"/>
                    </a:lnTo>
                    <a:lnTo>
                      <a:pt x="54" y="57"/>
                    </a:lnTo>
                    <a:lnTo>
                      <a:pt x="37" y="40"/>
                    </a:lnTo>
                    <a:moveTo>
                      <a:pt x="5" y="21"/>
                    </a:moveTo>
                    <a:lnTo>
                      <a:pt x="24" y="41"/>
                    </a:lnTo>
                    <a:lnTo>
                      <a:pt x="10" y="37"/>
                    </a:lnTo>
                    <a:lnTo>
                      <a:pt x="6" y="33"/>
                    </a:lnTo>
                    <a:lnTo>
                      <a:pt x="5" y="21"/>
                    </a:lnTo>
                    <a:moveTo>
                      <a:pt x="13" y="40"/>
                    </a:moveTo>
                    <a:lnTo>
                      <a:pt x="27" y="43"/>
                    </a:lnTo>
                    <a:lnTo>
                      <a:pt x="36" y="52"/>
                    </a:lnTo>
                    <a:lnTo>
                      <a:pt x="35" y="62"/>
                    </a:lnTo>
                    <a:lnTo>
                      <a:pt x="13" y="40"/>
                    </a:lnTo>
                    <a:moveTo>
                      <a:pt x="38" y="55"/>
                    </a:moveTo>
                    <a:lnTo>
                      <a:pt x="38" y="65"/>
                    </a:lnTo>
                    <a:lnTo>
                      <a:pt x="42" y="69"/>
                    </a:lnTo>
                    <a:lnTo>
                      <a:pt x="47" y="64"/>
                    </a:lnTo>
                    <a:lnTo>
                      <a:pt x="38" y="55"/>
                    </a:lnTo>
                    <a:moveTo>
                      <a:pt x="6" y="36"/>
                    </a:moveTo>
                    <a:lnTo>
                      <a:pt x="26" y="56"/>
                    </a:lnTo>
                    <a:lnTo>
                      <a:pt x="12" y="53"/>
                    </a:lnTo>
                    <a:lnTo>
                      <a:pt x="8" y="49"/>
                    </a:lnTo>
                    <a:lnTo>
                      <a:pt x="6" y="36"/>
                    </a:lnTo>
                    <a:moveTo>
                      <a:pt x="15" y="56"/>
                    </a:moveTo>
                    <a:lnTo>
                      <a:pt x="28" y="59"/>
                    </a:lnTo>
                    <a:lnTo>
                      <a:pt x="41" y="71"/>
                    </a:lnTo>
                    <a:lnTo>
                      <a:pt x="35" y="76"/>
                    </a:lnTo>
                    <a:lnTo>
                      <a:pt x="15" y="56"/>
                    </a:lnTo>
                    <a:moveTo>
                      <a:pt x="2" y="5"/>
                    </a:moveTo>
                    <a:lnTo>
                      <a:pt x="5" y="51"/>
                    </a:lnTo>
                    <a:lnTo>
                      <a:pt x="11" y="63"/>
                    </a:lnTo>
                    <a:lnTo>
                      <a:pt x="19" y="63"/>
                    </a:lnTo>
                    <a:lnTo>
                      <a:pt x="7" y="50"/>
                    </a:lnTo>
                    <a:lnTo>
                      <a:pt x="2" y="5"/>
                    </a:lnTo>
                    <a:moveTo>
                      <a:pt x="12" y="65"/>
                    </a:moveTo>
                    <a:lnTo>
                      <a:pt x="21" y="64"/>
                    </a:lnTo>
                    <a:lnTo>
                      <a:pt x="27" y="71"/>
                    </a:lnTo>
                    <a:lnTo>
                      <a:pt x="17" y="76"/>
                    </a:lnTo>
                    <a:lnTo>
                      <a:pt x="12" y="65"/>
                    </a:lnTo>
                    <a:moveTo>
                      <a:pt x="18" y="77"/>
                    </a:moveTo>
                    <a:lnTo>
                      <a:pt x="29" y="72"/>
                    </a:lnTo>
                    <a:lnTo>
                      <a:pt x="34" y="77"/>
                    </a:lnTo>
                    <a:lnTo>
                      <a:pt x="23" y="88"/>
                    </a:lnTo>
                    <a:lnTo>
                      <a:pt x="18" y="77"/>
                    </a:lnTo>
                  </a:path>
                </a:pathLst>
              </a:custGeom>
              <a:solidFill>
                <a:srgbClr val="25221E"/>
              </a:solidFill>
              <a:ln w="0">
                <a:solidFill>
                  <a:srgbClr val="25221E"/>
                </a:solidFill>
                <a:prstDash val="solid"/>
                <a:round/>
                <a:headEnd/>
                <a:tailEnd/>
              </a:ln>
            </p:spPr>
            <p:txBody>
              <a:bodyPr/>
              <a:lstStyle/>
              <a:p>
                <a:endParaRPr lang="en-US"/>
              </a:p>
            </p:txBody>
          </p:sp>
          <p:sp>
            <p:nvSpPr>
              <p:cNvPr id="28" name="Freeform 12"/>
              <p:cNvSpPr>
                <a:spLocks/>
              </p:cNvSpPr>
              <p:nvPr/>
            </p:nvSpPr>
            <p:spPr bwMode="auto">
              <a:xfrm>
                <a:off x="1021" y="2275"/>
                <a:ext cx="2" cy="2"/>
              </a:xfrm>
              <a:custGeom>
                <a:avLst/>
                <a:gdLst/>
                <a:ahLst/>
                <a:cxnLst>
                  <a:cxn ang="0">
                    <a:pos x="2" y="0"/>
                  </a:cxn>
                  <a:cxn ang="0">
                    <a:pos x="2" y="2"/>
                  </a:cxn>
                  <a:cxn ang="0">
                    <a:pos x="0" y="2"/>
                  </a:cxn>
                  <a:cxn ang="0">
                    <a:pos x="2" y="0"/>
                  </a:cxn>
                </a:cxnLst>
                <a:rect l="0" t="0" r="r" b="b"/>
                <a:pathLst>
                  <a:path w="2" h="2">
                    <a:moveTo>
                      <a:pt x="2" y="0"/>
                    </a:moveTo>
                    <a:lnTo>
                      <a:pt x="2" y="2"/>
                    </a:lnTo>
                    <a:lnTo>
                      <a:pt x="0" y="2"/>
                    </a:lnTo>
                    <a:lnTo>
                      <a:pt x="2" y="0"/>
                    </a:lnTo>
                    <a:close/>
                  </a:path>
                </a:pathLst>
              </a:custGeom>
              <a:solidFill>
                <a:srgbClr val="25221E"/>
              </a:solidFill>
              <a:ln w="9525">
                <a:noFill/>
                <a:round/>
                <a:headEnd/>
                <a:tailEnd/>
              </a:ln>
            </p:spPr>
            <p:txBody>
              <a:bodyPr/>
              <a:lstStyle/>
              <a:p>
                <a:endParaRPr lang="en-US"/>
              </a:p>
            </p:txBody>
          </p:sp>
          <p:sp>
            <p:nvSpPr>
              <p:cNvPr id="29" name="Freeform 13"/>
              <p:cNvSpPr>
                <a:spLocks/>
              </p:cNvSpPr>
              <p:nvPr/>
            </p:nvSpPr>
            <p:spPr bwMode="auto">
              <a:xfrm>
                <a:off x="977" y="2224"/>
                <a:ext cx="46" cy="53"/>
              </a:xfrm>
              <a:custGeom>
                <a:avLst/>
                <a:gdLst/>
                <a:ahLst/>
                <a:cxnLst>
                  <a:cxn ang="0">
                    <a:pos x="3" y="0"/>
                  </a:cxn>
                  <a:cxn ang="0">
                    <a:pos x="46" y="51"/>
                  </a:cxn>
                  <a:cxn ang="0">
                    <a:pos x="44" y="53"/>
                  </a:cxn>
                  <a:cxn ang="0">
                    <a:pos x="0" y="5"/>
                  </a:cxn>
                  <a:cxn ang="0">
                    <a:pos x="3" y="0"/>
                  </a:cxn>
                </a:cxnLst>
                <a:rect l="0" t="0" r="r" b="b"/>
                <a:pathLst>
                  <a:path w="46" h="53">
                    <a:moveTo>
                      <a:pt x="3" y="0"/>
                    </a:moveTo>
                    <a:lnTo>
                      <a:pt x="46" y="51"/>
                    </a:lnTo>
                    <a:lnTo>
                      <a:pt x="44" y="53"/>
                    </a:lnTo>
                    <a:lnTo>
                      <a:pt x="0" y="5"/>
                    </a:lnTo>
                    <a:lnTo>
                      <a:pt x="3" y="0"/>
                    </a:lnTo>
                    <a:close/>
                  </a:path>
                </a:pathLst>
              </a:custGeom>
              <a:solidFill>
                <a:srgbClr val="25221E"/>
              </a:solidFill>
              <a:ln w="9525">
                <a:noFill/>
                <a:round/>
                <a:headEnd/>
                <a:tailEnd/>
              </a:ln>
            </p:spPr>
            <p:txBody>
              <a:bodyPr/>
              <a:lstStyle/>
              <a:p>
                <a:endParaRPr lang="en-US"/>
              </a:p>
            </p:txBody>
          </p:sp>
          <p:sp>
            <p:nvSpPr>
              <p:cNvPr id="30" name="Freeform 14"/>
              <p:cNvSpPr>
                <a:spLocks/>
              </p:cNvSpPr>
              <p:nvPr/>
            </p:nvSpPr>
            <p:spPr bwMode="auto">
              <a:xfrm>
                <a:off x="977" y="2224"/>
                <a:ext cx="3" cy="5"/>
              </a:xfrm>
              <a:custGeom>
                <a:avLst/>
                <a:gdLst/>
                <a:ahLst/>
                <a:cxnLst>
                  <a:cxn ang="0">
                    <a:pos x="0" y="5"/>
                  </a:cxn>
                  <a:cxn ang="0">
                    <a:pos x="0" y="0"/>
                  </a:cxn>
                  <a:cxn ang="0">
                    <a:pos x="3" y="0"/>
                  </a:cxn>
                  <a:cxn ang="0">
                    <a:pos x="0" y="5"/>
                  </a:cxn>
                </a:cxnLst>
                <a:rect l="0" t="0" r="r" b="b"/>
                <a:pathLst>
                  <a:path w="3" h="5">
                    <a:moveTo>
                      <a:pt x="0" y="5"/>
                    </a:moveTo>
                    <a:lnTo>
                      <a:pt x="0" y="0"/>
                    </a:lnTo>
                    <a:lnTo>
                      <a:pt x="3" y="0"/>
                    </a:lnTo>
                    <a:lnTo>
                      <a:pt x="0" y="5"/>
                    </a:lnTo>
                    <a:close/>
                  </a:path>
                </a:pathLst>
              </a:custGeom>
              <a:solidFill>
                <a:srgbClr val="25221E"/>
              </a:solidFill>
              <a:ln w="9525">
                <a:noFill/>
                <a:round/>
                <a:headEnd/>
                <a:tailEnd/>
              </a:ln>
            </p:spPr>
            <p:txBody>
              <a:bodyPr/>
              <a:lstStyle/>
              <a:p>
                <a:endParaRPr lang="en-US"/>
              </a:p>
            </p:txBody>
          </p:sp>
          <p:sp>
            <p:nvSpPr>
              <p:cNvPr id="31" name="Freeform 15"/>
              <p:cNvSpPr>
                <a:spLocks/>
              </p:cNvSpPr>
              <p:nvPr/>
            </p:nvSpPr>
            <p:spPr bwMode="auto">
              <a:xfrm>
                <a:off x="884" y="2295"/>
                <a:ext cx="4" cy="5"/>
              </a:xfrm>
              <a:custGeom>
                <a:avLst/>
                <a:gdLst/>
                <a:ahLst/>
                <a:cxnLst>
                  <a:cxn ang="0">
                    <a:pos x="4" y="3"/>
                  </a:cxn>
                  <a:cxn ang="0">
                    <a:pos x="2" y="5"/>
                  </a:cxn>
                  <a:cxn ang="0">
                    <a:pos x="0" y="0"/>
                  </a:cxn>
                  <a:cxn ang="0">
                    <a:pos x="4" y="3"/>
                  </a:cxn>
                </a:cxnLst>
                <a:rect l="0" t="0" r="r" b="b"/>
                <a:pathLst>
                  <a:path w="4" h="5">
                    <a:moveTo>
                      <a:pt x="4" y="3"/>
                    </a:moveTo>
                    <a:lnTo>
                      <a:pt x="2" y="5"/>
                    </a:lnTo>
                    <a:lnTo>
                      <a:pt x="0" y="0"/>
                    </a:lnTo>
                    <a:lnTo>
                      <a:pt x="4" y="3"/>
                    </a:lnTo>
                    <a:close/>
                  </a:path>
                </a:pathLst>
              </a:custGeom>
              <a:solidFill>
                <a:srgbClr val="25221E"/>
              </a:solidFill>
              <a:ln w="9525">
                <a:noFill/>
                <a:round/>
                <a:headEnd/>
                <a:tailEnd/>
              </a:ln>
            </p:spPr>
            <p:txBody>
              <a:bodyPr/>
              <a:lstStyle/>
              <a:p>
                <a:endParaRPr lang="en-US"/>
              </a:p>
            </p:txBody>
          </p:sp>
          <p:sp>
            <p:nvSpPr>
              <p:cNvPr id="32" name="Freeform 16"/>
              <p:cNvSpPr>
                <a:spLocks/>
              </p:cNvSpPr>
              <p:nvPr/>
            </p:nvSpPr>
            <p:spPr bwMode="auto">
              <a:xfrm>
                <a:off x="884" y="2265"/>
                <a:ext cx="11" cy="33"/>
              </a:xfrm>
              <a:custGeom>
                <a:avLst/>
                <a:gdLst/>
                <a:ahLst/>
                <a:cxnLst>
                  <a:cxn ang="0">
                    <a:pos x="6" y="5"/>
                  </a:cxn>
                  <a:cxn ang="0">
                    <a:pos x="11" y="5"/>
                  </a:cxn>
                  <a:cxn ang="0">
                    <a:pos x="4" y="33"/>
                  </a:cxn>
                  <a:cxn ang="0">
                    <a:pos x="0" y="30"/>
                  </a:cxn>
                  <a:cxn ang="0">
                    <a:pos x="6" y="2"/>
                  </a:cxn>
                  <a:cxn ang="0">
                    <a:pos x="6" y="5"/>
                  </a:cxn>
                  <a:cxn ang="0">
                    <a:pos x="6" y="2"/>
                  </a:cxn>
                  <a:cxn ang="0">
                    <a:pos x="9" y="0"/>
                  </a:cxn>
                  <a:cxn ang="0">
                    <a:pos x="11" y="5"/>
                  </a:cxn>
                  <a:cxn ang="0">
                    <a:pos x="6" y="5"/>
                  </a:cxn>
                </a:cxnLst>
                <a:rect l="0" t="0" r="r" b="b"/>
                <a:pathLst>
                  <a:path w="11" h="33">
                    <a:moveTo>
                      <a:pt x="6" y="5"/>
                    </a:moveTo>
                    <a:lnTo>
                      <a:pt x="11" y="5"/>
                    </a:lnTo>
                    <a:lnTo>
                      <a:pt x="4" y="33"/>
                    </a:lnTo>
                    <a:lnTo>
                      <a:pt x="0" y="30"/>
                    </a:lnTo>
                    <a:lnTo>
                      <a:pt x="6" y="2"/>
                    </a:lnTo>
                    <a:lnTo>
                      <a:pt x="6" y="5"/>
                    </a:lnTo>
                    <a:lnTo>
                      <a:pt x="6" y="2"/>
                    </a:lnTo>
                    <a:lnTo>
                      <a:pt x="9" y="0"/>
                    </a:lnTo>
                    <a:lnTo>
                      <a:pt x="11" y="5"/>
                    </a:lnTo>
                    <a:lnTo>
                      <a:pt x="6" y="5"/>
                    </a:lnTo>
                    <a:close/>
                  </a:path>
                </a:pathLst>
              </a:custGeom>
              <a:solidFill>
                <a:srgbClr val="25221E"/>
              </a:solidFill>
              <a:ln w="9525">
                <a:noFill/>
                <a:round/>
                <a:headEnd/>
                <a:tailEnd/>
              </a:ln>
            </p:spPr>
            <p:txBody>
              <a:bodyPr/>
              <a:lstStyle/>
              <a:p>
                <a:endParaRPr lang="en-US"/>
              </a:p>
            </p:txBody>
          </p:sp>
          <p:sp>
            <p:nvSpPr>
              <p:cNvPr id="33" name="Freeform 17"/>
              <p:cNvSpPr>
                <a:spLocks/>
              </p:cNvSpPr>
              <p:nvPr/>
            </p:nvSpPr>
            <p:spPr bwMode="auto">
              <a:xfrm>
                <a:off x="890" y="2267"/>
                <a:ext cx="20" cy="20"/>
              </a:xfrm>
              <a:custGeom>
                <a:avLst/>
                <a:gdLst/>
                <a:ahLst/>
                <a:cxnLst>
                  <a:cxn ang="0">
                    <a:pos x="16" y="18"/>
                  </a:cxn>
                  <a:cxn ang="0">
                    <a:pos x="16" y="20"/>
                  </a:cxn>
                  <a:cxn ang="0">
                    <a:pos x="0" y="3"/>
                  </a:cxn>
                  <a:cxn ang="0">
                    <a:pos x="5" y="0"/>
                  </a:cxn>
                  <a:cxn ang="0">
                    <a:pos x="20" y="18"/>
                  </a:cxn>
                  <a:cxn ang="0">
                    <a:pos x="16" y="18"/>
                  </a:cxn>
                  <a:cxn ang="0">
                    <a:pos x="20" y="18"/>
                  </a:cxn>
                  <a:cxn ang="0">
                    <a:pos x="20" y="20"/>
                  </a:cxn>
                  <a:cxn ang="0">
                    <a:pos x="16" y="20"/>
                  </a:cxn>
                  <a:cxn ang="0">
                    <a:pos x="16" y="18"/>
                  </a:cxn>
                </a:cxnLst>
                <a:rect l="0" t="0" r="r" b="b"/>
                <a:pathLst>
                  <a:path w="20" h="20">
                    <a:moveTo>
                      <a:pt x="16" y="18"/>
                    </a:moveTo>
                    <a:lnTo>
                      <a:pt x="16" y="20"/>
                    </a:lnTo>
                    <a:lnTo>
                      <a:pt x="0" y="3"/>
                    </a:lnTo>
                    <a:lnTo>
                      <a:pt x="5" y="0"/>
                    </a:lnTo>
                    <a:lnTo>
                      <a:pt x="20" y="18"/>
                    </a:lnTo>
                    <a:lnTo>
                      <a:pt x="16" y="18"/>
                    </a:lnTo>
                    <a:lnTo>
                      <a:pt x="20" y="18"/>
                    </a:lnTo>
                    <a:lnTo>
                      <a:pt x="20" y="20"/>
                    </a:lnTo>
                    <a:lnTo>
                      <a:pt x="16" y="20"/>
                    </a:lnTo>
                    <a:lnTo>
                      <a:pt x="16" y="18"/>
                    </a:lnTo>
                    <a:close/>
                  </a:path>
                </a:pathLst>
              </a:custGeom>
              <a:solidFill>
                <a:srgbClr val="25221E"/>
              </a:solidFill>
              <a:ln w="9525">
                <a:noFill/>
                <a:round/>
                <a:headEnd/>
                <a:tailEnd/>
              </a:ln>
            </p:spPr>
            <p:txBody>
              <a:bodyPr/>
              <a:lstStyle/>
              <a:p>
                <a:endParaRPr lang="en-US"/>
              </a:p>
            </p:txBody>
          </p:sp>
          <p:sp>
            <p:nvSpPr>
              <p:cNvPr id="34" name="Freeform 18"/>
              <p:cNvSpPr>
                <a:spLocks/>
              </p:cNvSpPr>
              <p:nvPr/>
            </p:nvSpPr>
            <p:spPr bwMode="auto">
              <a:xfrm>
                <a:off x="906" y="2254"/>
                <a:ext cx="8" cy="33"/>
              </a:xfrm>
              <a:custGeom>
                <a:avLst/>
                <a:gdLst/>
                <a:ahLst/>
                <a:cxnLst>
                  <a:cxn ang="0">
                    <a:pos x="6" y="5"/>
                  </a:cxn>
                  <a:cxn ang="0">
                    <a:pos x="8" y="5"/>
                  </a:cxn>
                  <a:cxn ang="0">
                    <a:pos x="4" y="33"/>
                  </a:cxn>
                  <a:cxn ang="0">
                    <a:pos x="0" y="31"/>
                  </a:cxn>
                  <a:cxn ang="0">
                    <a:pos x="6" y="3"/>
                  </a:cxn>
                  <a:cxn ang="0">
                    <a:pos x="6" y="5"/>
                  </a:cxn>
                  <a:cxn ang="0">
                    <a:pos x="6" y="3"/>
                  </a:cxn>
                  <a:cxn ang="0">
                    <a:pos x="8" y="0"/>
                  </a:cxn>
                  <a:cxn ang="0">
                    <a:pos x="8" y="5"/>
                  </a:cxn>
                  <a:cxn ang="0">
                    <a:pos x="6" y="5"/>
                  </a:cxn>
                </a:cxnLst>
                <a:rect l="0" t="0" r="r" b="b"/>
                <a:pathLst>
                  <a:path w="8" h="33">
                    <a:moveTo>
                      <a:pt x="6" y="5"/>
                    </a:moveTo>
                    <a:lnTo>
                      <a:pt x="8" y="5"/>
                    </a:lnTo>
                    <a:lnTo>
                      <a:pt x="4" y="33"/>
                    </a:lnTo>
                    <a:lnTo>
                      <a:pt x="0" y="31"/>
                    </a:lnTo>
                    <a:lnTo>
                      <a:pt x="6" y="3"/>
                    </a:lnTo>
                    <a:lnTo>
                      <a:pt x="6" y="5"/>
                    </a:lnTo>
                    <a:lnTo>
                      <a:pt x="6" y="3"/>
                    </a:lnTo>
                    <a:lnTo>
                      <a:pt x="8" y="0"/>
                    </a:lnTo>
                    <a:lnTo>
                      <a:pt x="8" y="5"/>
                    </a:lnTo>
                    <a:lnTo>
                      <a:pt x="6" y="5"/>
                    </a:lnTo>
                    <a:close/>
                  </a:path>
                </a:pathLst>
              </a:custGeom>
              <a:solidFill>
                <a:srgbClr val="25221E"/>
              </a:solidFill>
              <a:ln w="9525">
                <a:noFill/>
                <a:round/>
                <a:headEnd/>
                <a:tailEnd/>
              </a:ln>
            </p:spPr>
            <p:txBody>
              <a:bodyPr/>
              <a:lstStyle/>
              <a:p>
                <a:endParaRPr lang="en-US"/>
              </a:p>
            </p:txBody>
          </p:sp>
          <p:sp>
            <p:nvSpPr>
              <p:cNvPr id="35" name="Freeform 19"/>
              <p:cNvSpPr>
                <a:spLocks/>
              </p:cNvSpPr>
              <p:nvPr/>
            </p:nvSpPr>
            <p:spPr bwMode="auto">
              <a:xfrm>
                <a:off x="912" y="2257"/>
                <a:ext cx="18" cy="20"/>
              </a:xfrm>
              <a:custGeom>
                <a:avLst/>
                <a:gdLst/>
                <a:ahLst/>
                <a:cxnLst>
                  <a:cxn ang="0">
                    <a:pos x="13" y="18"/>
                  </a:cxn>
                  <a:cxn ang="0">
                    <a:pos x="15" y="20"/>
                  </a:cxn>
                  <a:cxn ang="0">
                    <a:pos x="0" y="2"/>
                  </a:cxn>
                  <a:cxn ang="0">
                    <a:pos x="2" y="0"/>
                  </a:cxn>
                  <a:cxn ang="0">
                    <a:pos x="18" y="18"/>
                  </a:cxn>
                  <a:cxn ang="0">
                    <a:pos x="13" y="18"/>
                  </a:cxn>
                  <a:cxn ang="0">
                    <a:pos x="18" y="18"/>
                  </a:cxn>
                  <a:cxn ang="0">
                    <a:pos x="18" y="20"/>
                  </a:cxn>
                  <a:cxn ang="0">
                    <a:pos x="15" y="20"/>
                  </a:cxn>
                  <a:cxn ang="0">
                    <a:pos x="13" y="18"/>
                  </a:cxn>
                </a:cxnLst>
                <a:rect l="0" t="0" r="r" b="b"/>
                <a:pathLst>
                  <a:path w="18" h="20">
                    <a:moveTo>
                      <a:pt x="13" y="18"/>
                    </a:moveTo>
                    <a:lnTo>
                      <a:pt x="15" y="20"/>
                    </a:lnTo>
                    <a:lnTo>
                      <a:pt x="0" y="2"/>
                    </a:lnTo>
                    <a:lnTo>
                      <a:pt x="2" y="0"/>
                    </a:lnTo>
                    <a:lnTo>
                      <a:pt x="18" y="18"/>
                    </a:lnTo>
                    <a:lnTo>
                      <a:pt x="13" y="18"/>
                    </a:lnTo>
                    <a:lnTo>
                      <a:pt x="18" y="18"/>
                    </a:lnTo>
                    <a:lnTo>
                      <a:pt x="18" y="20"/>
                    </a:lnTo>
                    <a:lnTo>
                      <a:pt x="15" y="20"/>
                    </a:lnTo>
                    <a:lnTo>
                      <a:pt x="13" y="18"/>
                    </a:lnTo>
                    <a:close/>
                  </a:path>
                </a:pathLst>
              </a:custGeom>
              <a:solidFill>
                <a:srgbClr val="25221E"/>
              </a:solidFill>
              <a:ln w="9525">
                <a:noFill/>
                <a:round/>
                <a:headEnd/>
                <a:tailEnd/>
              </a:ln>
            </p:spPr>
            <p:txBody>
              <a:bodyPr/>
              <a:lstStyle/>
              <a:p>
                <a:endParaRPr lang="en-US"/>
              </a:p>
            </p:txBody>
          </p:sp>
          <p:sp>
            <p:nvSpPr>
              <p:cNvPr id="36" name="Freeform 20"/>
              <p:cNvSpPr>
                <a:spLocks/>
              </p:cNvSpPr>
              <p:nvPr/>
            </p:nvSpPr>
            <p:spPr bwMode="auto">
              <a:xfrm>
                <a:off x="925" y="2247"/>
                <a:ext cx="9" cy="28"/>
              </a:xfrm>
              <a:custGeom>
                <a:avLst/>
                <a:gdLst/>
                <a:ahLst/>
                <a:cxnLst>
                  <a:cxn ang="0">
                    <a:pos x="7" y="2"/>
                  </a:cxn>
                  <a:cxn ang="0">
                    <a:pos x="9" y="2"/>
                  </a:cxn>
                  <a:cxn ang="0">
                    <a:pos x="5" y="28"/>
                  </a:cxn>
                  <a:cxn ang="0">
                    <a:pos x="0" y="28"/>
                  </a:cxn>
                  <a:cxn ang="0">
                    <a:pos x="7" y="0"/>
                  </a:cxn>
                  <a:cxn ang="0">
                    <a:pos x="7" y="2"/>
                  </a:cxn>
                  <a:cxn ang="0">
                    <a:pos x="7" y="0"/>
                  </a:cxn>
                  <a:cxn ang="0">
                    <a:pos x="9" y="0"/>
                  </a:cxn>
                  <a:cxn ang="0">
                    <a:pos x="9" y="2"/>
                  </a:cxn>
                  <a:cxn ang="0">
                    <a:pos x="7" y="2"/>
                  </a:cxn>
                </a:cxnLst>
                <a:rect l="0" t="0" r="r" b="b"/>
                <a:pathLst>
                  <a:path w="9" h="28">
                    <a:moveTo>
                      <a:pt x="7" y="2"/>
                    </a:moveTo>
                    <a:lnTo>
                      <a:pt x="9" y="2"/>
                    </a:lnTo>
                    <a:lnTo>
                      <a:pt x="5" y="28"/>
                    </a:lnTo>
                    <a:lnTo>
                      <a:pt x="0" y="28"/>
                    </a:lnTo>
                    <a:lnTo>
                      <a:pt x="7" y="0"/>
                    </a:lnTo>
                    <a:lnTo>
                      <a:pt x="7" y="2"/>
                    </a:lnTo>
                    <a:lnTo>
                      <a:pt x="7" y="0"/>
                    </a:lnTo>
                    <a:lnTo>
                      <a:pt x="9" y="0"/>
                    </a:lnTo>
                    <a:lnTo>
                      <a:pt x="9" y="2"/>
                    </a:lnTo>
                    <a:lnTo>
                      <a:pt x="7" y="2"/>
                    </a:lnTo>
                    <a:close/>
                  </a:path>
                </a:pathLst>
              </a:custGeom>
              <a:solidFill>
                <a:srgbClr val="25221E"/>
              </a:solidFill>
              <a:ln w="9525">
                <a:noFill/>
                <a:round/>
                <a:headEnd/>
                <a:tailEnd/>
              </a:ln>
            </p:spPr>
            <p:txBody>
              <a:bodyPr/>
              <a:lstStyle/>
              <a:p>
                <a:endParaRPr lang="en-US"/>
              </a:p>
            </p:txBody>
          </p:sp>
          <p:sp>
            <p:nvSpPr>
              <p:cNvPr id="37" name="Freeform 21"/>
              <p:cNvSpPr>
                <a:spLocks/>
              </p:cNvSpPr>
              <p:nvPr/>
            </p:nvSpPr>
            <p:spPr bwMode="auto">
              <a:xfrm>
                <a:off x="932" y="2247"/>
                <a:ext cx="17" cy="20"/>
              </a:xfrm>
              <a:custGeom>
                <a:avLst/>
                <a:gdLst/>
                <a:ahLst/>
                <a:cxnLst>
                  <a:cxn ang="0">
                    <a:pos x="13" y="18"/>
                  </a:cxn>
                  <a:cxn ang="0">
                    <a:pos x="13" y="20"/>
                  </a:cxn>
                  <a:cxn ang="0">
                    <a:pos x="0" y="2"/>
                  </a:cxn>
                  <a:cxn ang="0">
                    <a:pos x="2" y="0"/>
                  </a:cxn>
                  <a:cxn ang="0">
                    <a:pos x="17" y="18"/>
                  </a:cxn>
                  <a:cxn ang="0">
                    <a:pos x="13" y="18"/>
                  </a:cxn>
                  <a:cxn ang="0">
                    <a:pos x="17" y="18"/>
                  </a:cxn>
                  <a:cxn ang="0">
                    <a:pos x="17" y="20"/>
                  </a:cxn>
                  <a:cxn ang="0">
                    <a:pos x="13" y="20"/>
                  </a:cxn>
                  <a:cxn ang="0">
                    <a:pos x="13" y="18"/>
                  </a:cxn>
                </a:cxnLst>
                <a:rect l="0" t="0" r="r" b="b"/>
                <a:pathLst>
                  <a:path w="17" h="20">
                    <a:moveTo>
                      <a:pt x="13" y="18"/>
                    </a:moveTo>
                    <a:lnTo>
                      <a:pt x="13" y="20"/>
                    </a:lnTo>
                    <a:lnTo>
                      <a:pt x="0" y="2"/>
                    </a:lnTo>
                    <a:lnTo>
                      <a:pt x="2" y="0"/>
                    </a:lnTo>
                    <a:lnTo>
                      <a:pt x="17" y="18"/>
                    </a:lnTo>
                    <a:lnTo>
                      <a:pt x="13" y="18"/>
                    </a:lnTo>
                    <a:lnTo>
                      <a:pt x="17" y="18"/>
                    </a:lnTo>
                    <a:lnTo>
                      <a:pt x="17" y="20"/>
                    </a:lnTo>
                    <a:lnTo>
                      <a:pt x="13" y="20"/>
                    </a:lnTo>
                    <a:lnTo>
                      <a:pt x="13" y="18"/>
                    </a:lnTo>
                    <a:close/>
                  </a:path>
                </a:pathLst>
              </a:custGeom>
              <a:solidFill>
                <a:srgbClr val="25221E"/>
              </a:solidFill>
              <a:ln w="9525">
                <a:noFill/>
                <a:round/>
                <a:headEnd/>
                <a:tailEnd/>
              </a:ln>
            </p:spPr>
            <p:txBody>
              <a:bodyPr/>
              <a:lstStyle/>
              <a:p>
                <a:endParaRPr lang="en-US"/>
              </a:p>
            </p:txBody>
          </p:sp>
          <p:sp>
            <p:nvSpPr>
              <p:cNvPr id="38" name="Freeform 22"/>
              <p:cNvSpPr>
                <a:spLocks/>
              </p:cNvSpPr>
              <p:nvPr/>
            </p:nvSpPr>
            <p:spPr bwMode="auto">
              <a:xfrm>
                <a:off x="945" y="2237"/>
                <a:ext cx="6" cy="28"/>
              </a:xfrm>
              <a:custGeom>
                <a:avLst/>
                <a:gdLst/>
                <a:ahLst/>
                <a:cxnLst>
                  <a:cxn ang="0">
                    <a:pos x="4" y="5"/>
                  </a:cxn>
                  <a:cxn ang="0">
                    <a:pos x="6" y="2"/>
                  </a:cxn>
                  <a:cxn ang="0">
                    <a:pos x="4" y="28"/>
                  </a:cxn>
                  <a:cxn ang="0">
                    <a:pos x="0" y="28"/>
                  </a:cxn>
                  <a:cxn ang="0">
                    <a:pos x="4" y="2"/>
                  </a:cxn>
                  <a:cxn ang="0">
                    <a:pos x="4" y="5"/>
                  </a:cxn>
                  <a:cxn ang="0">
                    <a:pos x="4" y="2"/>
                  </a:cxn>
                  <a:cxn ang="0">
                    <a:pos x="6" y="0"/>
                  </a:cxn>
                  <a:cxn ang="0">
                    <a:pos x="6" y="2"/>
                  </a:cxn>
                  <a:cxn ang="0">
                    <a:pos x="4" y="5"/>
                  </a:cxn>
                </a:cxnLst>
                <a:rect l="0" t="0" r="r" b="b"/>
                <a:pathLst>
                  <a:path w="6" h="28">
                    <a:moveTo>
                      <a:pt x="4" y="5"/>
                    </a:moveTo>
                    <a:lnTo>
                      <a:pt x="6" y="2"/>
                    </a:lnTo>
                    <a:lnTo>
                      <a:pt x="4" y="28"/>
                    </a:lnTo>
                    <a:lnTo>
                      <a:pt x="0" y="28"/>
                    </a:lnTo>
                    <a:lnTo>
                      <a:pt x="4" y="2"/>
                    </a:lnTo>
                    <a:lnTo>
                      <a:pt x="4" y="5"/>
                    </a:lnTo>
                    <a:lnTo>
                      <a:pt x="4" y="2"/>
                    </a:lnTo>
                    <a:lnTo>
                      <a:pt x="6" y="0"/>
                    </a:lnTo>
                    <a:lnTo>
                      <a:pt x="6" y="2"/>
                    </a:lnTo>
                    <a:lnTo>
                      <a:pt x="4" y="5"/>
                    </a:lnTo>
                    <a:close/>
                  </a:path>
                </a:pathLst>
              </a:custGeom>
              <a:solidFill>
                <a:srgbClr val="25221E"/>
              </a:solidFill>
              <a:ln w="9525">
                <a:noFill/>
                <a:round/>
                <a:headEnd/>
                <a:tailEnd/>
              </a:ln>
            </p:spPr>
            <p:txBody>
              <a:bodyPr/>
              <a:lstStyle/>
              <a:p>
                <a:endParaRPr lang="en-US"/>
              </a:p>
            </p:txBody>
          </p:sp>
          <p:sp>
            <p:nvSpPr>
              <p:cNvPr id="39" name="Freeform 23"/>
              <p:cNvSpPr>
                <a:spLocks/>
              </p:cNvSpPr>
              <p:nvPr/>
            </p:nvSpPr>
            <p:spPr bwMode="auto">
              <a:xfrm>
                <a:off x="949" y="2239"/>
                <a:ext cx="18" cy="18"/>
              </a:xfrm>
              <a:custGeom>
                <a:avLst/>
                <a:gdLst/>
                <a:ahLst/>
                <a:cxnLst>
                  <a:cxn ang="0">
                    <a:pos x="13" y="18"/>
                  </a:cxn>
                  <a:cxn ang="0">
                    <a:pos x="13" y="18"/>
                  </a:cxn>
                  <a:cxn ang="0">
                    <a:pos x="0" y="3"/>
                  </a:cxn>
                  <a:cxn ang="0">
                    <a:pos x="2" y="0"/>
                  </a:cxn>
                  <a:cxn ang="0">
                    <a:pos x="18" y="15"/>
                  </a:cxn>
                  <a:cxn ang="0">
                    <a:pos x="13" y="18"/>
                  </a:cxn>
                  <a:cxn ang="0">
                    <a:pos x="18" y="15"/>
                  </a:cxn>
                  <a:cxn ang="0">
                    <a:pos x="18" y="18"/>
                  </a:cxn>
                  <a:cxn ang="0">
                    <a:pos x="13" y="18"/>
                  </a:cxn>
                </a:cxnLst>
                <a:rect l="0" t="0" r="r" b="b"/>
                <a:pathLst>
                  <a:path w="18" h="18">
                    <a:moveTo>
                      <a:pt x="13" y="18"/>
                    </a:moveTo>
                    <a:lnTo>
                      <a:pt x="13" y="18"/>
                    </a:lnTo>
                    <a:lnTo>
                      <a:pt x="0" y="3"/>
                    </a:lnTo>
                    <a:lnTo>
                      <a:pt x="2" y="0"/>
                    </a:lnTo>
                    <a:lnTo>
                      <a:pt x="18" y="15"/>
                    </a:lnTo>
                    <a:lnTo>
                      <a:pt x="13" y="18"/>
                    </a:lnTo>
                    <a:lnTo>
                      <a:pt x="18" y="15"/>
                    </a:lnTo>
                    <a:lnTo>
                      <a:pt x="18" y="18"/>
                    </a:lnTo>
                    <a:lnTo>
                      <a:pt x="13" y="18"/>
                    </a:lnTo>
                    <a:close/>
                  </a:path>
                </a:pathLst>
              </a:custGeom>
              <a:solidFill>
                <a:srgbClr val="25221E"/>
              </a:solidFill>
              <a:ln w="9525">
                <a:noFill/>
                <a:round/>
                <a:headEnd/>
                <a:tailEnd/>
              </a:ln>
            </p:spPr>
            <p:txBody>
              <a:bodyPr/>
              <a:lstStyle/>
              <a:p>
                <a:endParaRPr lang="en-US"/>
              </a:p>
            </p:txBody>
          </p:sp>
          <p:sp>
            <p:nvSpPr>
              <p:cNvPr id="40" name="Freeform 24"/>
              <p:cNvSpPr>
                <a:spLocks/>
              </p:cNvSpPr>
              <p:nvPr/>
            </p:nvSpPr>
            <p:spPr bwMode="auto">
              <a:xfrm>
                <a:off x="962" y="2229"/>
                <a:ext cx="9" cy="28"/>
              </a:xfrm>
              <a:custGeom>
                <a:avLst/>
                <a:gdLst/>
                <a:ahLst/>
                <a:cxnLst>
                  <a:cxn ang="0">
                    <a:pos x="5" y="3"/>
                  </a:cxn>
                  <a:cxn ang="0">
                    <a:pos x="9" y="3"/>
                  </a:cxn>
                  <a:cxn ang="0">
                    <a:pos x="5" y="28"/>
                  </a:cxn>
                  <a:cxn ang="0">
                    <a:pos x="0" y="28"/>
                  </a:cxn>
                  <a:cxn ang="0">
                    <a:pos x="5" y="3"/>
                  </a:cxn>
                  <a:cxn ang="0">
                    <a:pos x="5" y="3"/>
                  </a:cxn>
                  <a:cxn ang="0">
                    <a:pos x="5" y="3"/>
                  </a:cxn>
                  <a:cxn ang="0">
                    <a:pos x="7" y="0"/>
                  </a:cxn>
                  <a:cxn ang="0">
                    <a:pos x="9" y="3"/>
                  </a:cxn>
                  <a:cxn ang="0">
                    <a:pos x="5" y="3"/>
                  </a:cxn>
                </a:cxnLst>
                <a:rect l="0" t="0" r="r" b="b"/>
                <a:pathLst>
                  <a:path w="9" h="28">
                    <a:moveTo>
                      <a:pt x="5" y="3"/>
                    </a:moveTo>
                    <a:lnTo>
                      <a:pt x="9" y="3"/>
                    </a:lnTo>
                    <a:lnTo>
                      <a:pt x="5" y="28"/>
                    </a:lnTo>
                    <a:lnTo>
                      <a:pt x="0" y="28"/>
                    </a:lnTo>
                    <a:lnTo>
                      <a:pt x="5" y="3"/>
                    </a:lnTo>
                    <a:lnTo>
                      <a:pt x="5" y="3"/>
                    </a:lnTo>
                    <a:lnTo>
                      <a:pt x="5" y="3"/>
                    </a:lnTo>
                    <a:lnTo>
                      <a:pt x="7" y="0"/>
                    </a:lnTo>
                    <a:lnTo>
                      <a:pt x="9" y="3"/>
                    </a:lnTo>
                    <a:lnTo>
                      <a:pt x="5" y="3"/>
                    </a:lnTo>
                    <a:close/>
                  </a:path>
                </a:pathLst>
              </a:custGeom>
              <a:solidFill>
                <a:srgbClr val="25221E"/>
              </a:solidFill>
              <a:ln w="9525">
                <a:noFill/>
                <a:round/>
                <a:headEnd/>
                <a:tailEnd/>
              </a:ln>
            </p:spPr>
            <p:txBody>
              <a:bodyPr/>
              <a:lstStyle/>
              <a:p>
                <a:endParaRPr lang="en-US"/>
              </a:p>
            </p:txBody>
          </p:sp>
          <p:sp>
            <p:nvSpPr>
              <p:cNvPr id="41" name="Freeform 25"/>
              <p:cNvSpPr>
                <a:spLocks/>
              </p:cNvSpPr>
              <p:nvPr/>
            </p:nvSpPr>
            <p:spPr bwMode="auto">
              <a:xfrm>
                <a:off x="967" y="2229"/>
                <a:ext cx="13" cy="23"/>
              </a:xfrm>
              <a:custGeom>
                <a:avLst/>
                <a:gdLst/>
                <a:ahLst/>
                <a:cxnLst>
                  <a:cxn ang="0">
                    <a:pos x="8" y="20"/>
                  </a:cxn>
                  <a:cxn ang="0">
                    <a:pos x="8" y="23"/>
                  </a:cxn>
                  <a:cxn ang="0">
                    <a:pos x="0" y="3"/>
                  </a:cxn>
                  <a:cxn ang="0">
                    <a:pos x="4" y="0"/>
                  </a:cxn>
                  <a:cxn ang="0">
                    <a:pos x="13" y="20"/>
                  </a:cxn>
                  <a:cxn ang="0">
                    <a:pos x="8" y="20"/>
                  </a:cxn>
                  <a:cxn ang="0">
                    <a:pos x="13" y="20"/>
                  </a:cxn>
                  <a:cxn ang="0">
                    <a:pos x="10" y="23"/>
                  </a:cxn>
                  <a:cxn ang="0">
                    <a:pos x="8" y="23"/>
                  </a:cxn>
                  <a:cxn ang="0">
                    <a:pos x="8" y="20"/>
                  </a:cxn>
                </a:cxnLst>
                <a:rect l="0" t="0" r="r" b="b"/>
                <a:pathLst>
                  <a:path w="13" h="23">
                    <a:moveTo>
                      <a:pt x="8" y="20"/>
                    </a:moveTo>
                    <a:lnTo>
                      <a:pt x="8" y="23"/>
                    </a:lnTo>
                    <a:lnTo>
                      <a:pt x="0" y="3"/>
                    </a:lnTo>
                    <a:lnTo>
                      <a:pt x="4" y="0"/>
                    </a:lnTo>
                    <a:lnTo>
                      <a:pt x="13" y="20"/>
                    </a:lnTo>
                    <a:lnTo>
                      <a:pt x="8" y="20"/>
                    </a:lnTo>
                    <a:lnTo>
                      <a:pt x="13" y="20"/>
                    </a:lnTo>
                    <a:lnTo>
                      <a:pt x="10" y="23"/>
                    </a:lnTo>
                    <a:lnTo>
                      <a:pt x="8" y="23"/>
                    </a:lnTo>
                    <a:lnTo>
                      <a:pt x="8" y="20"/>
                    </a:lnTo>
                    <a:close/>
                  </a:path>
                </a:pathLst>
              </a:custGeom>
              <a:solidFill>
                <a:srgbClr val="25221E"/>
              </a:solidFill>
              <a:ln w="9525">
                <a:noFill/>
                <a:round/>
                <a:headEnd/>
                <a:tailEnd/>
              </a:ln>
            </p:spPr>
            <p:txBody>
              <a:bodyPr/>
              <a:lstStyle/>
              <a:p>
                <a:endParaRPr lang="en-US"/>
              </a:p>
            </p:txBody>
          </p:sp>
          <p:sp>
            <p:nvSpPr>
              <p:cNvPr id="42" name="Freeform 26"/>
              <p:cNvSpPr>
                <a:spLocks/>
              </p:cNvSpPr>
              <p:nvPr/>
            </p:nvSpPr>
            <p:spPr bwMode="auto">
              <a:xfrm>
                <a:off x="975" y="2219"/>
                <a:ext cx="18" cy="33"/>
              </a:xfrm>
              <a:custGeom>
                <a:avLst/>
                <a:gdLst/>
                <a:ahLst/>
                <a:cxnLst>
                  <a:cxn ang="0">
                    <a:pos x="15" y="0"/>
                  </a:cxn>
                  <a:cxn ang="0">
                    <a:pos x="18" y="2"/>
                  </a:cxn>
                  <a:cxn ang="0">
                    <a:pos x="5" y="33"/>
                  </a:cxn>
                  <a:cxn ang="0">
                    <a:pos x="0" y="30"/>
                  </a:cxn>
                  <a:cxn ang="0">
                    <a:pos x="15" y="0"/>
                  </a:cxn>
                  <a:cxn ang="0">
                    <a:pos x="15" y="0"/>
                  </a:cxn>
                  <a:cxn ang="0">
                    <a:pos x="15" y="0"/>
                  </a:cxn>
                  <a:cxn ang="0">
                    <a:pos x="18" y="0"/>
                  </a:cxn>
                  <a:cxn ang="0">
                    <a:pos x="18" y="2"/>
                  </a:cxn>
                  <a:cxn ang="0">
                    <a:pos x="15" y="0"/>
                  </a:cxn>
                </a:cxnLst>
                <a:rect l="0" t="0" r="r" b="b"/>
                <a:pathLst>
                  <a:path w="18" h="33">
                    <a:moveTo>
                      <a:pt x="15" y="0"/>
                    </a:moveTo>
                    <a:lnTo>
                      <a:pt x="18" y="2"/>
                    </a:lnTo>
                    <a:lnTo>
                      <a:pt x="5" y="33"/>
                    </a:lnTo>
                    <a:lnTo>
                      <a:pt x="0" y="30"/>
                    </a:lnTo>
                    <a:lnTo>
                      <a:pt x="15" y="0"/>
                    </a:lnTo>
                    <a:lnTo>
                      <a:pt x="15" y="0"/>
                    </a:lnTo>
                    <a:lnTo>
                      <a:pt x="15" y="0"/>
                    </a:lnTo>
                    <a:lnTo>
                      <a:pt x="18" y="0"/>
                    </a:lnTo>
                    <a:lnTo>
                      <a:pt x="18" y="2"/>
                    </a:lnTo>
                    <a:lnTo>
                      <a:pt x="15" y="0"/>
                    </a:lnTo>
                    <a:close/>
                  </a:path>
                </a:pathLst>
              </a:custGeom>
              <a:solidFill>
                <a:srgbClr val="25221E"/>
              </a:solidFill>
              <a:ln w="9525">
                <a:noFill/>
                <a:round/>
                <a:headEnd/>
                <a:tailEnd/>
              </a:ln>
            </p:spPr>
            <p:txBody>
              <a:bodyPr/>
              <a:lstStyle/>
              <a:p>
                <a:endParaRPr lang="en-US"/>
              </a:p>
            </p:txBody>
          </p:sp>
          <p:sp>
            <p:nvSpPr>
              <p:cNvPr id="43" name="Freeform 27"/>
              <p:cNvSpPr>
                <a:spLocks/>
              </p:cNvSpPr>
              <p:nvPr/>
            </p:nvSpPr>
            <p:spPr bwMode="auto">
              <a:xfrm>
                <a:off x="982" y="2219"/>
                <a:ext cx="11" cy="43"/>
              </a:xfrm>
              <a:custGeom>
                <a:avLst/>
                <a:gdLst/>
                <a:ahLst/>
                <a:cxnLst>
                  <a:cxn ang="0">
                    <a:pos x="2" y="38"/>
                  </a:cxn>
                  <a:cxn ang="0">
                    <a:pos x="0" y="38"/>
                  </a:cxn>
                  <a:cxn ang="0">
                    <a:pos x="8" y="0"/>
                  </a:cxn>
                  <a:cxn ang="0">
                    <a:pos x="11" y="2"/>
                  </a:cxn>
                  <a:cxn ang="0">
                    <a:pos x="4" y="40"/>
                  </a:cxn>
                  <a:cxn ang="0">
                    <a:pos x="2" y="38"/>
                  </a:cxn>
                  <a:cxn ang="0">
                    <a:pos x="4" y="40"/>
                  </a:cxn>
                  <a:cxn ang="0">
                    <a:pos x="2" y="43"/>
                  </a:cxn>
                  <a:cxn ang="0">
                    <a:pos x="0" y="38"/>
                  </a:cxn>
                  <a:cxn ang="0">
                    <a:pos x="2" y="38"/>
                  </a:cxn>
                </a:cxnLst>
                <a:rect l="0" t="0" r="r" b="b"/>
                <a:pathLst>
                  <a:path w="11" h="43">
                    <a:moveTo>
                      <a:pt x="2" y="38"/>
                    </a:moveTo>
                    <a:lnTo>
                      <a:pt x="0" y="38"/>
                    </a:lnTo>
                    <a:lnTo>
                      <a:pt x="8" y="0"/>
                    </a:lnTo>
                    <a:lnTo>
                      <a:pt x="11" y="2"/>
                    </a:lnTo>
                    <a:lnTo>
                      <a:pt x="4" y="40"/>
                    </a:lnTo>
                    <a:lnTo>
                      <a:pt x="2" y="38"/>
                    </a:lnTo>
                    <a:lnTo>
                      <a:pt x="4" y="40"/>
                    </a:lnTo>
                    <a:lnTo>
                      <a:pt x="2" y="43"/>
                    </a:lnTo>
                    <a:lnTo>
                      <a:pt x="0" y="38"/>
                    </a:lnTo>
                    <a:lnTo>
                      <a:pt x="2" y="38"/>
                    </a:lnTo>
                    <a:close/>
                  </a:path>
                </a:pathLst>
              </a:custGeom>
              <a:solidFill>
                <a:srgbClr val="25221E"/>
              </a:solidFill>
              <a:ln w="9525">
                <a:noFill/>
                <a:round/>
                <a:headEnd/>
                <a:tailEnd/>
              </a:ln>
            </p:spPr>
            <p:txBody>
              <a:bodyPr/>
              <a:lstStyle/>
              <a:p>
                <a:endParaRPr lang="en-US"/>
              </a:p>
            </p:txBody>
          </p:sp>
          <p:sp>
            <p:nvSpPr>
              <p:cNvPr id="44" name="Freeform 28"/>
              <p:cNvSpPr>
                <a:spLocks/>
              </p:cNvSpPr>
              <p:nvPr/>
            </p:nvSpPr>
            <p:spPr bwMode="auto">
              <a:xfrm>
                <a:off x="984" y="2239"/>
                <a:ext cx="26" cy="20"/>
              </a:xfrm>
              <a:custGeom>
                <a:avLst/>
                <a:gdLst/>
                <a:ahLst/>
                <a:cxnLst>
                  <a:cxn ang="0">
                    <a:pos x="24" y="0"/>
                  </a:cxn>
                  <a:cxn ang="0">
                    <a:pos x="26" y="3"/>
                  </a:cxn>
                  <a:cxn ang="0">
                    <a:pos x="2" y="20"/>
                  </a:cxn>
                  <a:cxn ang="0">
                    <a:pos x="0" y="18"/>
                  </a:cxn>
                  <a:cxn ang="0">
                    <a:pos x="24" y="0"/>
                  </a:cxn>
                  <a:cxn ang="0">
                    <a:pos x="24" y="0"/>
                  </a:cxn>
                  <a:cxn ang="0">
                    <a:pos x="24" y="0"/>
                  </a:cxn>
                  <a:cxn ang="0">
                    <a:pos x="26" y="0"/>
                  </a:cxn>
                  <a:cxn ang="0">
                    <a:pos x="26" y="3"/>
                  </a:cxn>
                  <a:cxn ang="0">
                    <a:pos x="24" y="0"/>
                  </a:cxn>
                </a:cxnLst>
                <a:rect l="0" t="0" r="r" b="b"/>
                <a:pathLst>
                  <a:path w="26" h="20">
                    <a:moveTo>
                      <a:pt x="24" y="0"/>
                    </a:moveTo>
                    <a:lnTo>
                      <a:pt x="26" y="3"/>
                    </a:lnTo>
                    <a:lnTo>
                      <a:pt x="2" y="20"/>
                    </a:lnTo>
                    <a:lnTo>
                      <a:pt x="0" y="18"/>
                    </a:lnTo>
                    <a:lnTo>
                      <a:pt x="24" y="0"/>
                    </a:lnTo>
                    <a:lnTo>
                      <a:pt x="24" y="0"/>
                    </a:lnTo>
                    <a:lnTo>
                      <a:pt x="24" y="0"/>
                    </a:lnTo>
                    <a:lnTo>
                      <a:pt x="26" y="0"/>
                    </a:lnTo>
                    <a:lnTo>
                      <a:pt x="26" y="3"/>
                    </a:lnTo>
                    <a:lnTo>
                      <a:pt x="24" y="0"/>
                    </a:lnTo>
                    <a:close/>
                  </a:path>
                </a:pathLst>
              </a:custGeom>
              <a:solidFill>
                <a:srgbClr val="25221E"/>
              </a:solidFill>
              <a:ln w="9525">
                <a:noFill/>
                <a:round/>
                <a:headEnd/>
                <a:tailEnd/>
              </a:ln>
            </p:spPr>
            <p:txBody>
              <a:bodyPr/>
              <a:lstStyle/>
              <a:p>
                <a:endParaRPr lang="en-US"/>
              </a:p>
            </p:txBody>
          </p:sp>
          <p:sp>
            <p:nvSpPr>
              <p:cNvPr id="45" name="Freeform 29"/>
              <p:cNvSpPr>
                <a:spLocks/>
              </p:cNvSpPr>
              <p:nvPr/>
            </p:nvSpPr>
            <p:spPr bwMode="auto">
              <a:xfrm>
                <a:off x="993" y="2239"/>
                <a:ext cx="17" cy="33"/>
              </a:xfrm>
              <a:custGeom>
                <a:avLst/>
                <a:gdLst/>
                <a:ahLst/>
                <a:cxnLst>
                  <a:cxn ang="0">
                    <a:pos x="0" y="28"/>
                  </a:cxn>
                  <a:cxn ang="0">
                    <a:pos x="0" y="31"/>
                  </a:cxn>
                  <a:cxn ang="0">
                    <a:pos x="15" y="0"/>
                  </a:cxn>
                  <a:cxn ang="0">
                    <a:pos x="17" y="3"/>
                  </a:cxn>
                  <a:cxn ang="0">
                    <a:pos x="2" y="31"/>
                  </a:cxn>
                  <a:cxn ang="0">
                    <a:pos x="0" y="28"/>
                  </a:cxn>
                  <a:cxn ang="0">
                    <a:pos x="2" y="31"/>
                  </a:cxn>
                  <a:cxn ang="0">
                    <a:pos x="0" y="33"/>
                  </a:cxn>
                  <a:cxn ang="0">
                    <a:pos x="0" y="31"/>
                  </a:cxn>
                  <a:cxn ang="0">
                    <a:pos x="0" y="28"/>
                  </a:cxn>
                </a:cxnLst>
                <a:rect l="0" t="0" r="r" b="b"/>
                <a:pathLst>
                  <a:path w="17" h="33">
                    <a:moveTo>
                      <a:pt x="0" y="28"/>
                    </a:moveTo>
                    <a:lnTo>
                      <a:pt x="0" y="31"/>
                    </a:lnTo>
                    <a:lnTo>
                      <a:pt x="15" y="0"/>
                    </a:lnTo>
                    <a:lnTo>
                      <a:pt x="17" y="3"/>
                    </a:lnTo>
                    <a:lnTo>
                      <a:pt x="2" y="31"/>
                    </a:lnTo>
                    <a:lnTo>
                      <a:pt x="0" y="28"/>
                    </a:lnTo>
                    <a:lnTo>
                      <a:pt x="2" y="31"/>
                    </a:lnTo>
                    <a:lnTo>
                      <a:pt x="0" y="33"/>
                    </a:lnTo>
                    <a:lnTo>
                      <a:pt x="0" y="31"/>
                    </a:lnTo>
                    <a:lnTo>
                      <a:pt x="0" y="28"/>
                    </a:lnTo>
                    <a:close/>
                  </a:path>
                </a:pathLst>
              </a:custGeom>
              <a:solidFill>
                <a:srgbClr val="25221E"/>
              </a:solidFill>
              <a:ln w="9525">
                <a:noFill/>
                <a:round/>
                <a:headEnd/>
                <a:tailEnd/>
              </a:ln>
            </p:spPr>
            <p:txBody>
              <a:bodyPr/>
              <a:lstStyle/>
              <a:p>
                <a:endParaRPr lang="en-US"/>
              </a:p>
            </p:txBody>
          </p:sp>
          <p:sp>
            <p:nvSpPr>
              <p:cNvPr id="46" name="Freeform 30"/>
              <p:cNvSpPr>
                <a:spLocks/>
              </p:cNvSpPr>
              <p:nvPr/>
            </p:nvSpPr>
            <p:spPr bwMode="auto">
              <a:xfrm>
                <a:off x="993" y="2259"/>
                <a:ext cx="37" cy="13"/>
              </a:xfrm>
              <a:custGeom>
                <a:avLst/>
                <a:gdLst/>
                <a:ahLst/>
                <a:cxnLst>
                  <a:cxn ang="0">
                    <a:pos x="32" y="0"/>
                  </a:cxn>
                  <a:cxn ang="0">
                    <a:pos x="34" y="3"/>
                  </a:cxn>
                  <a:cxn ang="0">
                    <a:pos x="2" y="13"/>
                  </a:cxn>
                  <a:cxn ang="0">
                    <a:pos x="0" y="8"/>
                  </a:cxn>
                  <a:cxn ang="0">
                    <a:pos x="32" y="0"/>
                  </a:cxn>
                  <a:cxn ang="0">
                    <a:pos x="32" y="0"/>
                  </a:cxn>
                  <a:cxn ang="0">
                    <a:pos x="32" y="0"/>
                  </a:cxn>
                  <a:cxn ang="0">
                    <a:pos x="37" y="0"/>
                  </a:cxn>
                  <a:cxn ang="0">
                    <a:pos x="34" y="3"/>
                  </a:cxn>
                  <a:cxn ang="0">
                    <a:pos x="32" y="0"/>
                  </a:cxn>
                </a:cxnLst>
                <a:rect l="0" t="0" r="r" b="b"/>
                <a:pathLst>
                  <a:path w="37" h="13">
                    <a:moveTo>
                      <a:pt x="32" y="0"/>
                    </a:moveTo>
                    <a:lnTo>
                      <a:pt x="34" y="3"/>
                    </a:lnTo>
                    <a:lnTo>
                      <a:pt x="2" y="13"/>
                    </a:lnTo>
                    <a:lnTo>
                      <a:pt x="0" y="8"/>
                    </a:lnTo>
                    <a:lnTo>
                      <a:pt x="32" y="0"/>
                    </a:lnTo>
                    <a:lnTo>
                      <a:pt x="32" y="0"/>
                    </a:lnTo>
                    <a:lnTo>
                      <a:pt x="32" y="0"/>
                    </a:lnTo>
                    <a:lnTo>
                      <a:pt x="37" y="0"/>
                    </a:lnTo>
                    <a:lnTo>
                      <a:pt x="34" y="3"/>
                    </a:lnTo>
                    <a:lnTo>
                      <a:pt x="32" y="0"/>
                    </a:lnTo>
                    <a:close/>
                  </a:path>
                </a:pathLst>
              </a:custGeom>
              <a:solidFill>
                <a:srgbClr val="25221E"/>
              </a:solidFill>
              <a:ln w="9525">
                <a:noFill/>
                <a:round/>
                <a:headEnd/>
                <a:tailEnd/>
              </a:ln>
            </p:spPr>
            <p:txBody>
              <a:bodyPr/>
              <a:lstStyle/>
              <a:p>
                <a:endParaRPr lang="en-US"/>
              </a:p>
            </p:txBody>
          </p:sp>
          <p:sp>
            <p:nvSpPr>
              <p:cNvPr id="47" name="Freeform 31"/>
              <p:cNvSpPr>
                <a:spLocks/>
              </p:cNvSpPr>
              <p:nvPr/>
            </p:nvSpPr>
            <p:spPr bwMode="auto">
              <a:xfrm>
                <a:off x="999" y="2259"/>
                <a:ext cx="28" cy="21"/>
              </a:xfrm>
              <a:custGeom>
                <a:avLst/>
                <a:gdLst/>
                <a:ahLst/>
                <a:cxnLst>
                  <a:cxn ang="0">
                    <a:pos x="2" y="18"/>
                  </a:cxn>
                  <a:cxn ang="0">
                    <a:pos x="0" y="18"/>
                  </a:cxn>
                  <a:cxn ang="0">
                    <a:pos x="26" y="0"/>
                  </a:cxn>
                  <a:cxn ang="0">
                    <a:pos x="28" y="3"/>
                  </a:cxn>
                  <a:cxn ang="0">
                    <a:pos x="2" y="21"/>
                  </a:cxn>
                  <a:cxn ang="0">
                    <a:pos x="2" y="18"/>
                  </a:cxn>
                  <a:cxn ang="0">
                    <a:pos x="2" y="21"/>
                  </a:cxn>
                  <a:cxn ang="0">
                    <a:pos x="0" y="21"/>
                  </a:cxn>
                  <a:cxn ang="0">
                    <a:pos x="0" y="18"/>
                  </a:cxn>
                  <a:cxn ang="0">
                    <a:pos x="2" y="18"/>
                  </a:cxn>
                </a:cxnLst>
                <a:rect l="0" t="0" r="r" b="b"/>
                <a:pathLst>
                  <a:path w="28" h="21">
                    <a:moveTo>
                      <a:pt x="2" y="18"/>
                    </a:moveTo>
                    <a:lnTo>
                      <a:pt x="0" y="18"/>
                    </a:lnTo>
                    <a:lnTo>
                      <a:pt x="26" y="0"/>
                    </a:lnTo>
                    <a:lnTo>
                      <a:pt x="28" y="3"/>
                    </a:lnTo>
                    <a:lnTo>
                      <a:pt x="2" y="21"/>
                    </a:lnTo>
                    <a:lnTo>
                      <a:pt x="2" y="18"/>
                    </a:lnTo>
                    <a:lnTo>
                      <a:pt x="2" y="21"/>
                    </a:lnTo>
                    <a:lnTo>
                      <a:pt x="0" y="21"/>
                    </a:lnTo>
                    <a:lnTo>
                      <a:pt x="0" y="18"/>
                    </a:lnTo>
                    <a:lnTo>
                      <a:pt x="2" y="18"/>
                    </a:lnTo>
                    <a:close/>
                  </a:path>
                </a:pathLst>
              </a:custGeom>
              <a:solidFill>
                <a:srgbClr val="25221E"/>
              </a:solidFill>
              <a:ln w="9525">
                <a:noFill/>
                <a:round/>
                <a:headEnd/>
                <a:tailEnd/>
              </a:ln>
            </p:spPr>
            <p:txBody>
              <a:bodyPr/>
              <a:lstStyle/>
              <a:p>
                <a:endParaRPr lang="en-US"/>
              </a:p>
            </p:txBody>
          </p:sp>
          <p:sp>
            <p:nvSpPr>
              <p:cNvPr id="48" name="Freeform 32"/>
              <p:cNvSpPr>
                <a:spLocks/>
              </p:cNvSpPr>
              <p:nvPr/>
            </p:nvSpPr>
            <p:spPr bwMode="auto">
              <a:xfrm>
                <a:off x="1001" y="2277"/>
                <a:ext cx="18" cy="13"/>
              </a:xfrm>
              <a:custGeom>
                <a:avLst/>
                <a:gdLst/>
                <a:ahLst/>
                <a:cxnLst>
                  <a:cxn ang="0">
                    <a:pos x="16" y="8"/>
                  </a:cxn>
                  <a:cxn ang="0">
                    <a:pos x="16" y="13"/>
                  </a:cxn>
                  <a:cxn ang="0">
                    <a:pos x="0" y="3"/>
                  </a:cxn>
                  <a:cxn ang="0">
                    <a:pos x="0" y="0"/>
                  </a:cxn>
                  <a:cxn ang="0">
                    <a:pos x="18" y="8"/>
                  </a:cxn>
                  <a:cxn ang="0">
                    <a:pos x="16" y="8"/>
                  </a:cxn>
                  <a:cxn ang="0">
                    <a:pos x="18" y="8"/>
                  </a:cxn>
                  <a:cxn ang="0">
                    <a:pos x="18" y="10"/>
                  </a:cxn>
                  <a:cxn ang="0">
                    <a:pos x="16" y="13"/>
                  </a:cxn>
                  <a:cxn ang="0">
                    <a:pos x="16" y="8"/>
                  </a:cxn>
                </a:cxnLst>
                <a:rect l="0" t="0" r="r" b="b"/>
                <a:pathLst>
                  <a:path w="18" h="13">
                    <a:moveTo>
                      <a:pt x="16" y="8"/>
                    </a:moveTo>
                    <a:lnTo>
                      <a:pt x="16" y="13"/>
                    </a:lnTo>
                    <a:lnTo>
                      <a:pt x="0" y="3"/>
                    </a:lnTo>
                    <a:lnTo>
                      <a:pt x="0" y="0"/>
                    </a:lnTo>
                    <a:lnTo>
                      <a:pt x="18" y="8"/>
                    </a:lnTo>
                    <a:lnTo>
                      <a:pt x="16" y="8"/>
                    </a:lnTo>
                    <a:lnTo>
                      <a:pt x="18" y="8"/>
                    </a:lnTo>
                    <a:lnTo>
                      <a:pt x="18" y="10"/>
                    </a:lnTo>
                    <a:lnTo>
                      <a:pt x="16" y="13"/>
                    </a:lnTo>
                    <a:lnTo>
                      <a:pt x="16" y="8"/>
                    </a:lnTo>
                    <a:close/>
                  </a:path>
                </a:pathLst>
              </a:custGeom>
              <a:solidFill>
                <a:srgbClr val="25221E"/>
              </a:solidFill>
              <a:ln w="9525">
                <a:noFill/>
                <a:round/>
                <a:headEnd/>
                <a:tailEnd/>
              </a:ln>
            </p:spPr>
            <p:txBody>
              <a:bodyPr/>
              <a:lstStyle/>
              <a:p>
                <a:endParaRPr lang="en-US"/>
              </a:p>
            </p:txBody>
          </p:sp>
          <p:sp>
            <p:nvSpPr>
              <p:cNvPr id="49" name="Freeform 33"/>
              <p:cNvSpPr>
                <a:spLocks/>
              </p:cNvSpPr>
              <p:nvPr/>
            </p:nvSpPr>
            <p:spPr bwMode="auto">
              <a:xfrm>
                <a:off x="993" y="2285"/>
                <a:ext cx="26" cy="10"/>
              </a:xfrm>
              <a:custGeom>
                <a:avLst/>
                <a:gdLst/>
                <a:ahLst/>
                <a:cxnLst>
                  <a:cxn ang="0">
                    <a:pos x="4" y="5"/>
                  </a:cxn>
                  <a:cxn ang="0">
                    <a:pos x="2" y="5"/>
                  </a:cxn>
                  <a:cxn ang="0">
                    <a:pos x="24" y="0"/>
                  </a:cxn>
                  <a:cxn ang="0">
                    <a:pos x="26" y="5"/>
                  </a:cxn>
                  <a:cxn ang="0">
                    <a:pos x="4" y="10"/>
                  </a:cxn>
                  <a:cxn ang="0">
                    <a:pos x="4" y="5"/>
                  </a:cxn>
                  <a:cxn ang="0">
                    <a:pos x="4" y="10"/>
                  </a:cxn>
                  <a:cxn ang="0">
                    <a:pos x="0" y="7"/>
                  </a:cxn>
                  <a:cxn ang="0">
                    <a:pos x="2" y="5"/>
                  </a:cxn>
                  <a:cxn ang="0">
                    <a:pos x="4" y="5"/>
                  </a:cxn>
                </a:cxnLst>
                <a:rect l="0" t="0" r="r" b="b"/>
                <a:pathLst>
                  <a:path w="26" h="10">
                    <a:moveTo>
                      <a:pt x="4" y="5"/>
                    </a:moveTo>
                    <a:lnTo>
                      <a:pt x="2" y="5"/>
                    </a:lnTo>
                    <a:lnTo>
                      <a:pt x="24" y="0"/>
                    </a:lnTo>
                    <a:lnTo>
                      <a:pt x="26" y="5"/>
                    </a:lnTo>
                    <a:lnTo>
                      <a:pt x="4" y="10"/>
                    </a:lnTo>
                    <a:lnTo>
                      <a:pt x="4" y="5"/>
                    </a:lnTo>
                    <a:lnTo>
                      <a:pt x="4" y="10"/>
                    </a:lnTo>
                    <a:lnTo>
                      <a:pt x="0" y="7"/>
                    </a:lnTo>
                    <a:lnTo>
                      <a:pt x="2" y="5"/>
                    </a:lnTo>
                    <a:lnTo>
                      <a:pt x="4" y="5"/>
                    </a:lnTo>
                    <a:close/>
                  </a:path>
                </a:pathLst>
              </a:custGeom>
              <a:solidFill>
                <a:srgbClr val="25221E"/>
              </a:solidFill>
              <a:ln w="9525">
                <a:noFill/>
                <a:round/>
                <a:headEnd/>
                <a:tailEnd/>
              </a:ln>
            </p:spPr>
            <p:txBody>
              <a:bodyPr/>
              <a:lstStyle/>
              <a:p>
                <a:endParaRPr lang="en-US"/>
              </a:p>
            </p:txBody>
          </p:sp>
          <p:sp>
            <p:nvSpPr>
              <p:cNvPr id="50" name="Freeform 34"/>
              <p:cNvSpPr>
                <a:spLocks/>
              </p:cNvSpPr>
              <p:nvPr/>
            </p:nvSpPr>
            <p:spPr bwMode="auto">
              <a:xfrm>
                <a:off x="995" y="2290"/>
                <a:ext cx="15" cy="20"/>
              </a:xfrm>
              <a:custGeom>
                <a:avLst/>
                <a:gdLst/>
                <a:ahLst/>
                <a:cxnLst>
                  <a:cxn ang="0">
                    <a:pos x="15" y="18"/>
                  </a:cxn>
                  <a:cxn ang="0">
                    <a:pos x="13" y="20"/>
                  </a:cxn>
                  <a:cxn ang="0">
                    <a:pos x="0" y="5"/>
                  </a:cxn>
                  <a:cxn ang="0">
                    <a:pos x="2" y="0"/>
                  </a:cxn>
                  <a:cxn ang="0">
                    <a:pos x="15" y="18"/>
                  </a:cxn>
                  <a:cxn ang="0">
                    <a:pos x="15" y="18"/>
                  </a:cxn>
                  <a:cxn ang="0">
                    <a:pos x="15" y="18"/>
                  </a:cxn>
                  <a:cxn ang="0">
                    <a:pos x="15" y="20"/>
                  </a:cxn>
                  <a:cxn ang="0">
                    <a:pos x="13" y="20"/>
                  </a:cxn>
                  <a:cxn ang="0">
                    <a:pos x="15" y="18"/>
                  </a:cxn>
                </a:cxnLst>
                <a:rect l="0" t="0" r="r" b="b"/>
                <a:pathLst>
                  <a:path w="15" h="20">
                    <a:moveTo>
                      <a:pt x="15" y="18"/>
                    </a:moveTo>
                    <a:lnTo>
                      <a:pt x="13" y="20"/>
                    </a:lnTo>
                    <a:lnTo>
                      <a:pt x="0" y="5"/>
                    </a:lnTo>
                    <a:lnTo>
                      <a:pt x="2" y="0"/>
                    </a:lnTo>
                    <a:lnTo>
                      <a:pt x="15" y="18"/>
                    </a:lnTo>
                    <a:lnTo>
                      <a:pt x="15" y="18"/>
                    </a:lnTo>
                    <a:lnTo>
                      <a:pt x="15" y="18"/>
                    </a:lnTo>
                    <a:lnTo>
                      <a:pt x="15" y="20"/>
                    </a:lnTo>
                    <a:lnTo>
                      <a:pt x="13" y="20"/>
                    </a:lnTo>
                    <a:lnTo>
                      <a:pt x="15" y="18"/>
                    </a:lnTo>
                    <a:close/>
                  </a:path>
                </a:pathLst>
              </a:custGeom>
              <a:solidFill>
                <a:srgbClr val="25221E"/>
              </a:solidFill>
              <a:ln w="9525">
                <a:noFill/>
                <a:round/>
                <a:headEnd/>
                <a:tailEnd/>
              </a:ln>
            </p:spPr>
            <p:txBody>
              <a:bodyPr/>
              <a:lstStyle/>
              <a:p>
                <a:endParaRPr lang="en-US"/>
              </a:p>
            </p:txBody>
          </p:sp>
          <p:sp>
            <p:nvSpPr>
              <p:cNvPr id="51" name="Freeform 35"/>
              <p:cNvSpPr>
                <a:spLocks/>
              </p:cNvSpPr>
              <p:nvPr/>
            </p:nvSpPr>
            <p:spPr bwMode="auto">
              <a:xfrm>
                <a:off x="986" y="2308"/>
                <a:ext cx="24" cy="7"/>
              </a:xfrm>
              <a:custGeom>
                <a:avLst/>
                <a:gdLst/>
                <a:ahLst/>
                <a:cxnLst>
                  <a:cxn ang="0">
                    <a:pos x="2" y="2"/>
                  </a:cxn>
                  <a:cxn ang="0">
                    <a:pos x="2" y="2"/>
                  </a:cxn>
                  <a:cxn ang="0">
                    <a:pos x="24" y="0"/>
                  </a:cxn>
                  <a:cxn ang="0">
                    <a:pos x="24" y="5"/>
                  </a:cxn>
                  <a:cxn ang="0">
                    <a:pos x="2" y="7"/>
                  </a:cxn>
                  <a:cxn ang="0">
                    <a:pos x="2" y="2"/>
                  </a:cxn>
                  <a:cxn ang="0">
                    <a:pos x="2" y="7"/>
                  </a:cxn>
                  <a:cxn ang="0">
                    <a:pos x="0" y="5"/>
                  </a:cxn>
                  <a:cxn ang="0">
                    <a:pos x="2" y="2"/>
                  </a:cxn>
                </a:cxnLst>
                <a:rect l="0" t="0" r="r" b="b"/>
                <a:pathLst>
                  <a:path w="24" h="7">
                    <a:moveTo>
                      <a:pt x="2" y="2"/>
                    </a:moveTo>
                    <a:lnTo>
                      <a:pt x="2" y="2"/>
                    </a:lnTo>
                    <a:lnTo>
                      <a:pt x="24" y="0"/>
                    </a:lnTo>
                    <a:lnTo>
                      <a:pt x="24" y="5"/>
                    </a:lnTo>
                    <a:lnTo>
                      <a:pt x="2" y="7"/>
                    </a:lnTo>
                    <a:lnTo>
                      <a:pt x="2" y="2"/>
                    </a:lnTo>
                    <a:lnTo>
                      <a:pt x="2" y="7"/>
                    </a:lnTo>
                    <a:lnTo>
                      <a:pt x="0" y="5"/>
                    </a:lnTo>
                    <a:lnTo>
                      <a:pt x="2" y="2"/>
                    </a:lnTo>
                    <a:close/>
                  </a:path>
                </a:pathLst>
              </a:custGeom>
              <a:solidFill>
                <a:srgbClr val="25221E"/>
              </a:solidFill>
              <a:ln w="9525">
                <a:noFill/>
                <a:round/>
                <a:headEnd/>
                <a:tailEnd/>
              </a:ln>
            </p:spPr>
            <p:txBody>
              <a:bodyPr/>
              <a:lstStyle/>
              <a:p>
                <a:endParaRPr lang="en-US"/>
              </a:p>
            </p:txBody>
          </p:sp>
          <p:sp>
            <p:nvSpPr>
              <p:cNvPr id="52" name="Freeform 36"/>
              <p:cNvSpPr>
                <a:spLocks/>
              </p:cNvSpPr>
              <p:nvPr/>
            </p:nvSpPr>
            <p:spPr bwMode="auto">
              <a:xfrm>
                <a:off x="986" y="2310"/>
                <a:ext cx="18" cy="20"/>
              </a:xfrm>
              <a:custGeom>
                <a:avLst/>
                <a:gdLst/>
                <a:ahLst/>
                <a:cxnLst>
                  <a:cxn ang="0">
                    <a:pos x="15" y="18"/>
                  </a:cxn>
                  <a:cxn ang="0">
                    <a:pos x="15" y="20"/>
                  </a:cxn>
                  <a:cxn ang="0">
                    <a:pos x="0" y="5"/>
                  </a:cxn>
                  <a:cxn ang="0">
                    <a:pos x="2" y="0"/>
                  </a:cxn>
                  <a:cxn ang="0">
                    <a:pos x="18" y="18"/>
                  </a:cxn>
                  <a:cxn ang="0">
                    <a:pos x="15" y="18"/>
                  </a:cxn>
                  <a:cxn ang="0">
                    <a:pos x="18" y="18"/>
                  </a:cxn>
                  <a:cxn ang="0">
                    <a:pos x="18" y="20"/>
                  </a:cxn>
                  <a:cxn ang="0">
                    <a:pos x="15" y="20"/>
                  </a:cxn>
                  <a:cxn ang="0">
                    <a:pos x="15" y="18"/>
                  </a:cxn>
                </a:cxnLst>
                <a:rect l="0" t="0" r="r" b="b"/>
                <a:pathLst>
                  <a:path w="18" h="20">
                    <a:moveTo>
                      <a:pt x="15" y="18"/>
                    </a:moveTo>
                    <a:lnTo>
                      <a:pt x="15" y="20"/>
                    </a:lnTo>
                    <a:lnTo>
                      <a:pt x="0" y="5"/>
                    </a:lnTo>
                    <a:lnTo>
                      <a:pt x="2" y="0"/>
                    </a:lnTo>
                    <a:lnTo>
                      <a:pt x="18" y="18"/>
                    </a:lnTo>
                    <a:lnTo>
                      <a:pt x="15" y="18"/>
                    </a:lnTo>
                    <a:lnTo>
                      <a:pt x="18" y="18"/>
                    </a:lnTo>
                    <a:lnTo>
                      <a:pt x="18" y="20"/>
                    </a:lnTo>
                    <a:lnTo>
                      <a:pt x="15" y="20"/>
                    </a:lnTo>
                    <a:lnTo>
                      <a:pt x="15" y="18"/>
                    </a:lnTo>
                    <a:close/>
                  </a:path>
                </a:pathLst>
              </a:custGeom>
              <a:solidFill>
                <a:srgbClr val="25221E"/>
              </a:solidFill>
              <a:ln w="9525">
                <a:noFill/>
                <a:round/>
                <a:headEnd/>
                <a:tailEnd/>
              </a:ln>
            </p:spPr>
            <p:txBody>
              <a:bodyPr/>
              <a:lstStyle/>
              <a:p>
                <a:endParaRPr lang="en-US"/>
              </a:p>
            </p:txBody>
          </p:sp>
          <p:sp>
            <p:nvSpPr>
              <p:cNvPr id="53" name="Freeform 37"/>
              <p:cNvSpPr>
                <a:spLocks/>
              </p:cNvSpPr>
              <p:nvPr/>
            </p:nvSpPr>
            <p:spPr bwMode="auto">
              <a:xfrm>
                <a:off x="977" y="2328"/>
                <a:ext cx="27" cy="10"/>
              </a:xfrm>
              <a:custGeom>
                <a:avLst/>
                <a:gdLst/>
                <a:ahLst/>
                <a:cxnLst>
                  <a:cxn ang="0">
                    <a:pos x="5" y="5"/>
                  </a:cxn>
                  <a:cxn ang="0">
                    <a:pos x="3" y="5"/>
                  </a:cxn>
                  <a:cxn ang="0">
                    <a:pos x="24" y="0"/>
                  </a:cxn>
                  <a:cxn ang="0">
                    <a:pos x="27" y="5"/>
                  </a:cxn>
                  <a:cxn ang="0">
                    <a:pos x="3" y="10"/>
                  </a:cxn>
                  <a:cxn ang="0">
                    <a:pos x="5" y="5"/>
                  </a:cxn>
                  <a:cxn ang="0">
                    <a:pos x="3" y="10"/>
                  </a:cxn>
                  <a:cxn ang="0">
                    <a:pos x="0" y="8"/>
                  </a:cxn>
                  <a:cxn ang="0">
                    <a:pos x="3" y="5"/>
                  </a:cxn>
                  <a:cxn ang="0">
                    <a:pos x="5" y="5"/>
                  </a:cxn>
                </a:cxnLst>
                <a:rect l="0" t="0" r="r" b="b"/>
                <a:pathLst>
                  <a:path w="27" h="10">
                    <a:moveTo>
                      <a:pt x="5" y="5"/>
                    </a:moveTo>
                    <a:lnTo>
                      <a:pt x="3" y="5"/>
                    </a:lnTo>
                    <a:lnTo>
                      <a:pt x="24" y="0"/>
                    </a:lnTo>
                    <a:lnTo>
                      <a:pt x="27" y="5"/>
                    </a:lnTo>
                    <a:lnTo>
                      <a:pt x="3" y="10"/>
                    </a:lnTo>
                    <a:lnTo>
                      <a:pt x="5" y="5"/>
                    </a:lnTo>
                    <a:lnTo>
                      <a:pt x="3" y="10"/>
                    </a:lnTo>
                    <a:lnTo>
                      <a:pt x="0" y="8"/>
                    </a:lnTo>
                    <a:lnTo>
                      <a:pt x="3" y="5"/>
                    </a:lnTo>
                    <a:lnTo>
                      <a:pt x="5" y="5"/>
                    </a:lnTo>
                    <a:close/>
                  </a:path>
                </a:pathLst>
              </a:custGeom>
              <a:solidFill>
                <a:srgbClr val="25221E"/>
              </a:solidFill>
              <a:ln w="9525">
                <a:noFill/>
                <a:round/>
                <a:headEnd/>
                <a:tailEnd/>
              </a:ln>
            </p:spPr>
            <p:txBody>
              <a:bodyPr/>
              <a:lstStyle/>
              <a:p>
                <a:endParaRPr lang="en-US"/>
              </a:p>
            </p:txBody>
          </p:sp>
          <p:sp>
            <p:nvSpPr>
              <p:cNvPr id="54" name="Freeform 38"/>
              <p:cNvSpPr>
                <a:spLocks/>
              </p:cNvSpPr>
              <p:nvPr/>
            </p:nvSpPr>
            <p:spPr bwMode="auto">
              <a:xfrm>
                <a:off x="977" y="2333"/>
                <a:ext cx="18" cy="20"/>
              </a:xfrm>
              <a:custGeom>
                <a:avLst/>
                <a:gdLst/>
                <a:ahLst/>
                <a:cxnLst>
                  <a:cxn ang="0">
                    <a:pos x="18" y="18"/>
                  </a:cxn>
                  <a:cxn ang="0">
                    <a:pos x="16" y="20"/>
                  </a:cxn>
                  <a:cxn ang="0">
                    <a:pos x="0" y="3"/>
                  </a:cxn>
                  <a:cxn ang="0">
                    <a:pos x="5" y="0"/>
                  </a:cxn>
                  <a:cxn ang="0">
                    <a:pos x="18" y="18"/>
                  </a:cxn>
                  <a:cxn ang="0">
                    <a:pos x="18" y="18"/>
                  </a:cxn>
                  <a:cxn ang="0">
                    <a:pos x="18" y="18"/>
                  </a:cxn>
                  <a:cxn ang="0">
                    <a:pos x="18" y="20"/>
                  </a:cxn>
                  <a:cxn ang="0">
                    <a:pos x="16" y="20"/>
                  </a:cxn>
                  <a:cxn ang="0">
                    <a:pos x="18" y="18"/>
                  </a:cxn>
                </a:cxnLst>
                <a:rect l="0" t="0" r="r" b="b"/>
                <a:pathLst>
                  <a:path w="18" h="20">
                    <a:moveTo>
                      <a:pt x="18" y="18"/>
                    </a:moveTo>
                    <a:lnTo>
                      <a:pt x="16" y="20"/>
                    </a:lnTo>
                    <a:lnTo>
                      <a:pt x="0" y="3"/>
                    </a:lnTo>
                    <a:lnTo>
                      <a:pt x="5" y="0"/>
                    </a:lnTo>
                    <a:lnTo>
                      <a:pt x="18" y="18"/>
                    </a:lnTo>
                    <a:lnTo>
                      <a:pt x="18" y="18"/>
                    </a:lnTo>
                    <a:lnTo>
                      <a:pt x="18" y="18"/>
                    </a:lnTo>
                    <a:lnTo>
                      <a:pt x="18" y="20"/>
                    </a:lnTo>
                    <a:lnTo>
                      <a:pt x="16" y="20"/>
                    </a:lnTo>
                    <a:lnTo>
                      <a:pt x="18" y="18"/>
                    </a:lnTo>
                    <a:close/>
                  </a:path>
                </a:pathLst>
              </a:custGeom>
              <a:solidFill>
                <a:srgbClr val="25221E"/>
              </a:solidFill>
              <a:ln w="9525">
                <a:noFill/>
                <a:round/>
                <a:headEnd/>
                <a:tailEnd/>
              </a:ln>
            </p:spPr>
            <p:txBody>
              <a:bodyPr/>
              <a:lstStyle/>
              <a:p>
                <a:endParaRPr lang="en-US"/>
              </a:p>
            </p:txBody>
          </p:sp>
          <p:sp>
            <p:nvSpPr>
              <p:cNvPr id="55" name="Freeform 39"/>
              <p:cNvSpPr>
                <a:spLocks/>
              </p:cNvSpPr>
              <p:nvPr/>
            </p:nvSpPr>
            <p:spPr bwMode="auto">
              <a:xfrm>
                <a:off x="969" y="2351"/>
                <a:ext cx="26" cy="10"/>
              </a:xfrm>
              <a:custGeom>
                <a:avLst/>
                <a:gdLst/>
                <a:ahLst/>
                <a:cxnLst>
                  <a:cxn ang="0">
                    <a:pos x="2" y="7"/>
                  </a:cxn>
                  <a:cxn ang="0">
                    <a:pos x="0" y="5"/>
                  </a:cxn>
                  <a:cxn ang="0">
                    <a:pos x="26" y="0"/>
                  </a:cxn>
                  <a:cxn ang="0">
                    <a:pos x="26" y="5"/>
                  </a:cxn>
                  <a:cxn ang="0">
                    <a:pos x="2" y="10"/>
                  </a:cxn>
                  <a:cxn ang="0">
                    <a:pos x="2" y="7"/>
                  </a:cxn>
                  <a:cxn ang="0">
                    <a:pos x="2" y="10"/>
                  </a:cxn>
                  <a:cxn ang="0">
                    <a:pos x="0" y="10"/>
                  </a:cxn>
                  <a:cxn ang="0">
                    <a:pos x="0" y="5"/>
                  </a:cxn>
                  <a:cxn ang="0">
                    <a:pos x="2" y="7"/>
                  </a:cxn>
                </a:cxnLst>
                <a:rect l="0" t="0" r="r" b="b"/>
                <a:pathLst>
                  <a:path w="26" h="10">
                    <a:moveTo>
                      <a:pt x="2" y="7"/>
                    </a:moveTo>
                    <a:lnTo>
                      <a:pt x="0" y="5"/>
                    </a:lnTo>
                    <a:lnTo>
                      <a:pt x="26" y="0"/>
                    </a:lnTo>
                    <a:lnTo>
                      <a:pt x="26" y="5"/>
                    </a:lnTo>
                    <a:lnTo>
                      <a:pt x="2" y="10"/>
                    </a:lnTo>
                    <a:lnTo>
                      <a:pt x="2" y="7"/>
                    </a:lnTo>
                    <a:lnTo>
                      <a:pt x="2" y="10"/>
                    </a:lnTo>
                    <a:lnTo>
                      <a:pt x="0" y="10"/>
                    </a:lnTo>
                    <a:lnTo>
                      <a:pt x="0" y="5"/>
                    </a:lnTo>
                    <a:lnTo>
                      <a:pt x="2" y="7"/>
                    </a:lnTo>
                    <a:close/>
                  </a:path>
                </a:pathLst>
              </a:custGeom>
              <a:solidFill>
                <a:srgbClr val="25221E"/>
              </a:solidFill>
              <a:ln w="9525">
                <a:noFill/>
                <a:round/>
                <a:headEnd/>
                <a:tailEnd/>
              </a:ln>
            </p:spPr>
            <p:txBody>
              <a:bodyPr/>
              <a:lstStyle/>
              <a:p>
                <a:endParaRPr lang="en-US"/>
              </a:p>
            </p:txBody>
          </p:sp>
          <p:sp>
            <p:nvSpPr>
              <p:cNvPr id="56" name="Freeform 40"/>
              <p:cNvSpPr>
                <a:spLocks/>
              </p:cNvSpPr>
              <p:nvPr/>
            </p:nvSpPr>
            <p:spPr bwMode="auto">
              <a:xfrm>
                <a:off x="969" y="2358"/>
                <a:ext cx="17" cy="21"/>
              </a:xfrm>
              <a:custGeom>
                <a:avLst/>
                <a:gdLst/>
                <a:ahLst/>
                <a:cxnLst>
                  <a:cxn ang="0">
                    <a:pos x="17" y="16"/>
                  </a:cxn>
                  <a:cxn ang="0">
                    <a:pos x="15" y="21"/>
                  </a:cxn>
                  <a:cxn ang="0">
                    <a:pos x="0" y="3"/>
                  </a:cxn>
                  <a:cxn ang="0">
                    <a:pos x="2" y="0"/>
                  </a:cxn>
                  <a:cxn ang="0">
                    <a:pos x="17" y="18"/>
                  </a:cxn>
                  <a:cxn ang="0">
                    <a:pos x="17" y="16"/>
                  </a:cxn>
                  <a:cxn ang="0">
                    <a:pos x="17" y="18"/>
                  </a:cxn>
                  <a:cxn ang="0">
                    <a:pos x="17" y="21"/>
                  </a:cxn>
                  <a:cxn ang="0">
                    <a:pos x="15" y="21"/>
                  </a:cxn>
                  <a:cxn ang="0">
                    <a:pos x="17" y="16"/>
                  </a:cxn>
                </a:cxnLst>
                <a:rect l="0" t="0" r="r" b="b"/>
                <a:pathLst>
                  <a:path w="17" h="21">
                    <a:moveTo>
                      <a:pt x="17" y="16"/>
                    </a:moveTo>
                    <a:lnTo>
                      <a:pt x="15" y="21"/>
                    </a:lnTo>
                    <a:lnTo>
                      <a:pt x="0" y="3"/>
                    </a:lnTo>
                    <a:lnTo>
                      <a:pt x="2" y="0"/>
                    </a:lnTo>
                    <a:lnTo>
                      <a:pt x="17" y="18"/>
                    </a:lnTo>
                    <a:lnTo>
                      <a:pt x="17" y="16"/>
                    </a:lnTo>
                    <a:lnTo>
                      <a:pt x="17" y="18"/>
                    </a:lnTo>
                    <a:lnTo>
                      <a:pt x="17" y="21"/>
                    </a:lnTo>
                    <a:lnTo>
                      <a:pt x="15" y="21"/>
                    </a:lnTo>
                    <a:lnTo>
                      <a:pt x="17" y="16"/>
                    </a:lnTo>
                    <a:close/>
                  </a:path>
                </a:pathLst>
              </a:custGeom>
              <a:solidFill>
                <a:srgbClr val="25221E"/>
              </a:solidFill>
              <a:ln w="9525">
                <a:noFill/>
                <a:round/>
                <a:headEnd/>
                <a:tailEnd/>
              </a:ln>
            </p:spPr>
            <p:txBody>
              <a:bodyPr/>
              <a:lstStyle/>
              <a:p>
                <a:endParaRPr lang="en-US"/>
              </a:p>
            </p:txBody>
          </p:sp>
          <p:sp>
            <p:nvSpPr>
              <p:cNvPr id="57" name="Freeform 41"/>
              <p:cNvSpPr>
                <a:spLocks/>
              </p:cNvSpPr>
              <p:nvPr/>
            </p:nvSpPr>
            <p:spPr bwMode="auto">
              <a:xfrm>
                <a:off x="960" y="2374"/>
                <a:ext cx="26" cy="12"/>
              </a:xfrm>
              <a:custGeom>
                <a:avLst/>
                <a:gdLst/>
                <a:ahLst/>
                <a:cxnLst>
                  <a:cxn ang="0">
                    <a:pos x="0" y="7"/>
                  </a:cxn>
                  <a:cxn ang="0">
                    <a:pos x="26" y="0"/>
                  </a:cxn>
                  <a:cxn ang="0">
                    <a:pos x="26" y="5"/>
                  </a:cxn>
                  <a:cxn ang="0">
                    <a:pos x="2" y="12"/>
                  </a:cxn>
                  <a:cxn ang="0">
                    <a:pos x="0" y="7"/>
                  </a:cxn>
                </a:cxnLst>
                <a:rect l="0" t="0" r="r" b="b"/>
                <a:pathLst>
                  <a:path w="26" h="12">
                    <a:moveTo>
                      <a:pt x="0" y="7"/>
                    </a:moveTo>
                    <a:lnTo>
                      <a:pt x="26" y="0"/>
                    </a:lnTo>
                    <a:lnTo>
                      <a:pt x="26" y="5"/>
                    </a:lnTo>
                    <a:lnTo>
                      <a:pt x="2" y="12"/>
                    </a:lnTo>
                    <a:lnTo>
                      <a:pt x="0" y="7"/>
                    </a:lnTo>
                    <a:close/>
                  </a:path>
                </a:pathLst>
              </a:custGeom>
              <a:solidFill>
                <a:srgbClr val="25221E"/>
              </a:solidFill>
              <a:ln w="9525">
                <a:noFill/>
                <a:round/>
                <a:headEnd/>
                <a:tailEnd/>
              </a:ln>
            </p:spPr>
            <p:txBody>
              <a:bodyPr/>
              <a:lstStyle/>
              <a:p>
                <a:endParaRPr lang="en-US"/>
              </a:p>
            </p:txBody>
          </p:sp>
          <p:sp>
            <p:nvSpPr>
              <p:cNvPr id="58" name="Freeform 42"/>
              <p:cNvSpPr>
                <a:spLocks/>
              </p:cNvSpPr>
              <p:nvPr/>
            </p:nvSpPr>
            <p:spPr bwMode="auto">
              <a:xfrm>
                <a:off x="960" y="2381"/>
                <a:ext cx="2" cy="5"/>
              </a:xfrm>
              <a:custGeom>
                <a:avLst/>
                <a:gdLst/>
                <a:ahLst/>
                <a:cxnLst>
                  <a:cxn ang="0">
                    <a:pos x="2" y="5"/>
                  </a:cxn>
                  <a:cxn ang="0">
                    <a:pos x="0" y="3"/>
                  </a:cxn>
                  <a:cxn ang="0">
                    <a:pos x="0" y="0"/>
                  </a:cxn>
                  <a:cxn ang="0">
                    <a:pos x="2" y="5"/>
                  </a:cxn>
                </a:cxnLst>
                <a:rect l="0" t="0" r="r" b="b"/>
                <a:pathLst>
                  <a:path w="2" h="5">
                    <a:moveTo>
                      <a:pt x="2" y="5"/>
                    </a:moveTo>
                    <a:lnTo>
                      <a:pt x="0" y="3"/>
                    </a:lnTo>
                    <a:lnTo>
                      <a:pt x="0" y="0"/>
                    </a:lnTo>
                    <a:lnTo>
                      <a:pt x="2" y="5"/>
                    </a:lnTo>
                    <a:close/>
                  </a:path>
                </a:pathLst>
              </a:custGeom>
              <a:solidFill>
                <a:srgbClr val="25221E"/>
              </a:solidFill>
              <a:ln w="9525">
                <a:noFill/>
                <a:round/>
                <a:headEnd/>
                <a:tailEnd/>
              </a:ln>
            </p:spPr>
            <p:txBody>
              <a:bodyPr/>
              <a:lstStyle/>
              <a:p>
                <a:endParaRPr lang="en-US"/>
              </a:p>
            </p:txBody>
          </p:sp>
          <p:sp>
            <p:nvSpPr>
              <p:cNvPr id="59" name="Freeform 43"/>
              <p:cNvSpPr>
                <a:spLocks/>
              </p:cNvSpPr>
              <p:nvPr/>
            </p:nvSpPr>
            <p:spPr bwMode="auto">
              <a:xfrm>
                <a:off x="884" y="2247"/>
                <a:ext cx="93" cy="53"/>
              </a:xfrm>
              <a:custGeom>
                <a:avLst/>
                <a:gdLst/>
                <a:ahLst/>
                <a:cxnLst>
                  <a:cxn ang="0">
                    <a:pos x="4" y="48"/>
                  </a:cxn>
                  <a:cxn ang="0">
                    <a:pos x="2" y="48"/>
                  </a:cxn>
                  <a:cxn ang="0">
                    <a:pos x="91" y="0"/>
                  </a:cxn>
                  <a:cxn ang="0">
                    <a:pos x="93" y="5"/>
                  </a:cxn>
                  <a:cxn ang="0">
                    <a:pos x="4" y="53"/>
                  </a:cxn>
                  <a:cxn ang="0">
                    <a:pos x="4" y="48"/>
                  </a:cxn>
                  <a:cxn ang="0">
                    <a:pos x="4" y="53"/>
                  </a:cxn>
                  <a:cxn ang="0">
                    <a:pos x="0" y="51"/>
                  </a:cxn>
                  <a:cxn ang="0">
                    <a:pos x="2" y="48"/>
                  </a:cxn>
                  <a:cxn ang="0">
                    <a:pos x="4" y="48"/>
                  </a:cxn>
                </a:cxnLst>
                <a:rect l="0" t="0" r="r" b="b"/>
                <a:pathLst>
                  <a:path w="93" h="53">
                    <a:moveTo>
                      <a:pt x="4" y="48"/>
                    </a:moveTo>
                    <a:lnTo>
                      <a:pt x="2" y="48"/>
                    </a:lnTo>
                    <a:lnTo>
                      <a:pt x="91" y="0"/>
                    </a:lnTo>
                    <a:lnTo>
                      <a:pt x="93" y="5"/>
                    </a:lnTo>
                    <a:lnTo>
                      <a:pt x="4" y="53"/>
                    </a:lnTo>
                    <a:lnTo>
                      <a:pt x="4" y="48"/>
                    </a:lnTo>
                    <a:lnTo>
                      <a:pt x="4" y="53"/>
                    </a:lnTo>
                    <a:lnTo>
                      <a:pt x="0" y="51"/>
                    </a:lnTo>
                    <a:lnTo>
                      <a:pt x="2" y="48"/>
                    </a:lnTo>
                    <a:lnTo>
                      <a:pt x="4" y="48"/>
                    </a:lnTo>
                    <a:close/>
                  </a:path>
                </a:pathLst>
              </a:custGeom>
              <a:solidFill>
                <a:srgbClr val="25221E"/>
              </a:solidFill>
              <a:ln w="9525">
                <a:noFill/>
                <a:round/>
                <a:headEnd/>
                <a:tailEnd/>
              </a:ln>
            </p:spPr>
            <p:txBody>
              <a:bodyPr/>
              <a:lstStyle/>
              <a:p>
                <a:endParaRPr lang="en-US"/>
              </a:p>
            </p:txBody>
          </p:sp>
          <p:sp>
            <p:nvSpPr>
              <p:cNvPr id="60" name="Freeform 44"/>
              <p:cNvSpPr>
                <a:spLocks/>
              </p:cNvSpPr>
              <p:nvPr/>
            </p:nvSpPr>
            <p:spPr bwMode="auto">
              <a:xfrm>
                <a:off x="869" y="2277"/>
                <a:ext cx="19" cy="21"/>
              </a:xfrm>
              <a:custGeom>
                <a:avLst/>
                <a:gdLst/>
                <a:ahLst/>
                <a:cxnLst>
                  <a:cxn ang="0">
                    <a:pos x="2" y="3"/>
                  </a:cxn>
                  <a:cxn ang="0">
                    <a:pos x="4" y="0"/>
                  </a:cxn>
                  <a:cxn ang="0">
                    <a:pos x="19" y="18"/>
                  </a:cxn>
                  <a:cxn ang="0">
                    <a:pos x="17" y="21"/>
                  </a:cxn>
                  <a:cxn ang="0">
                    <a:pos x="0" y="3"/>
                  </a:cxn>
                  <a:cxn ang="0">
                    <a:pos x="2" y="3"/>
                  </a:cxn>
                  <a:cxn ang="0">
                    <a:pos x="0" y="3"/>
                  </a:cxn>
                  <a:cxn ang="0">
                    <a:pos x="0" y="0"/>
                  </a:cxn>
                  <a:cxn ang="0">
                    <a:pos x="4" y="0"/>
                  </a:cxn>
                  <a:cxn ang="0">
                    <a:pos x="2" y="3"/>
                  </a:cxn>
                </a:cxnLst>
                <a:rect l="0" t="0" r="r" b="b"/>
                <a:pathLst>
                  <a:path w="19" h="21">
                    <a:moveTo>
                      <a:pt x="2" y="3"/>
                    </a:moveTo>
                    <a:lnTo>
                      <a:pt x="4" y="0"/>
                    </a:lnTo>
                    <a:lnTo>
                      <a:pt x="19" y="18"/>
                    </a:lnTo>
                    <a:lnTo>
                      <a:pt x="17" y="21"/>
                    </a:lnTo>
                    <a:lnTo>
                      <a:pt x="0" y="3"/>
                    </a:lnTo>
                    <a:lnTo>
                      <a:pt x="2" y="3"/>
                    </a:lnTo>
                    <a:lnTo>
                      <a:pt x="0" y="3"/>
                    </a:lnTo>
                    <a:lnTo>
                      <a:pt x="0" y="0"/>
                    </a:lnTo>
                    <a:lnTo>
                      <a:pt x="4" y="0"/>
                    </a:lnTo>
                    <a:lnTo>
                      <a:pt x="2" y="3"/>
                    </a:lnTo>
                    <a:close/>
                  </a:path>
                </a:pathLst>
              </a:custGeom>
              <a:solidFill>
                <a:srgbClr val="25221E"/>
              </a:solidFill>
              <a:ln w="9525">
                <a:noFill/>
                <a:round/>
                <a:headEnd/>
                <a:tailEnd/>
              </a:ln>
            </p:spPr>
            <p:txBody>
              <a:bodyPr/>
              <a:lstStyle/>
              <a:p>
                <a:endParaRPr lang="en-US"/>
              </a:p>
            </p:txBody>
          </p:sp>
          <p:sp>
            <p:nvSpPr>
              <p:cNvPr id="61" name="Freeform 45"/>
              <p:cNvSpPr>
                <a:spLocks/>
              </p:cNvSpPr>
              <p:nvPr/>
            </p:nvSpPr>
            <p:spPr bwMode="auto">
              <a:xfrm>
                <a:off x="871" y="2216"/>
                <a:ext cx="122" cy="64"/>
              </a:xfrm>
              <a:custGeom>
                <a:avLst/>
                <a:gdLst/>
                <a:ahLst/>
                <a:cxnLst>
                  <a:cxn ang="0">
                    <a:pos x="119" y="5"/>
                  </a:cxn>
                  <a:cxn ang="0">
                    <a:pos x="122" y="5"/>
                  </a:cxn>
                  <a:cxn ang="0">
                    <a:pos x="0" y="64"/>
                  </a:cxn>
                  <a:cxn ang="0">
                    <a:pos x="0" y="61"/>
                  </a:cxn>
                  <a:cxn ang="0">
                    <a:pos x="119" y="0"/>
                  </a:cxn>
                  <a:cxn ang="0">
                    <a:pos x="119" y="5"/>
                  </a:cxn>
                  <a:cxn ang="0">
                    <a:pos x="119" y="0"/>
                  </a:cxn>
                  <a:cxn ang="0">
                    <a:pos x="122" y="3"/>
                  </a:cxn>
                  <a:cxn ang="0">
                    <a:pos x="122" y="5"/>
                  </a:cxn>
                  <a:cxn ang="0">
                    <a:pos x="119" y="5"/>
                  </a:cxn>
                </a:cxnLst>
                <a:rect l="0" t="0" r="r" b="b"/>
                <a:pathLst>
                  <a:path w="122" h="64">
                    <a:moveTo>
                      <a:pt x="119" y="5"/>
                    </a:moveTo>
                    <a:lnTo>
                      <a:pt x="122" y="5"/>
                    </a:lnTo>
                    <a:lnTo>
                      <a:pt x="0" y="64"/>
                    </a:lnTo>
                    <a:lnTo>
                      <a:pt x="0" y="61"/>
                    </a:lnTo>
                    <a:lnTo>
                      <a:pt x="119" y="0"/>
                    </a:lnTo>
                    <a:lnTo>
                      <a:pt x="119" y="5"/>
                    </a:lnTo>
                    <a:lnTo>
                      <a:pt x="119" y="0"/>
                    </a:lnTo>
                    <a:lnTo>
                      <a:pt x="122" y="3"/>
                    </a:lnTo>
                    <a:lnTo>
                      <a:pt x="122" y="5"/>
                    </a:lnTo>
                    <a:lnTo>
                      <a:pt x="119" y="5"/>
                    </a:lnTo>
                    <a:close/>
                  </a:path>
                </a:pathLst>
              </a:custGeom>
              <a:solidFill>
                <a:srgbClr val="25221E"/>
              </a:solidFill>
              <a:ln w="9525">
                <a:noFill/>
                <a:round/>
                <a:headEnd/>
                <a:tailEnd/>
              </a:ln>
            </p:spPr>
            <p:txBody>
              <a:bodyPr/>
              <a:lstStyle/>
              <a:p>
                <a:endParaRPr lang="en-US"/>
              </a:p>
            </p:txBody>
          </p:sp>
          <p:sp>
            <p:nvSpPr>
              <p:cNvPr id="62" name="Freeform 46"/>
              <p:cNvSpPr>
                <a:spLocks/>
              </p:cNvSpPr>
              <p:nvPr/>
            </p:nvSpPr>
            <p:spPr bwMode="auto">
              <a:xfrm>
                <a:off x="990" y="2219"/>
                <a:ext cx="37" cy="43"/>
              </a:xfrm>
              <a:custGeom>
                <a:avLst/>
                <a:gdLst/>
                <a:ahLst/>
                <a:cxnLst>
                  <a:cxn ang="0">
                    <a:pos x="35" y="40"/>
                  </a:cxn>
                  <a:cxn ang="0">
                    <a:pos x="35" y="43"/>
                  </a:cxn>
                  <a:cxn ang="0">
                    <a:pos x="0" y="2"/>
                  </a:cxn>
                  <a:cxn ang="0">
                    <a:pos x="3" y="0"/>
                  </a:cxn>
                  <a:cxn ang="0">
                    <a:pos x="37" y="40"/>
                  </a:cxn>
                  <a:cxn ang="0">
                    <a:pos x="35" y="40"/>
                  </a:cxn>
                  <a:cxn ang="0">
                    <a:pos x="37" y="40"/>
                  </a:cxn>
                  <a:cxn ang="0">
                    <a:pos x="37" y="43"/>
                  </a:cxn>
                  <a:cxn ang="0">
                    <a:pos x="35" y="43"/>
                  </a:cxn>
                  <a:cxn ang="0">
                    <a:pos x="35" y="40"/>
                  </a:cxn>
                </a:cxnLst>
                <a:rect l="0" t="0" r="r" b="b"/>
                <a:pathLst>
                  <a:path w="37" h="43">
                    <a:moveTo>
                      <a:pt x="35" y="40"/>
                    </a:moveTo>
                    <a:lnTo>
                      <a:pt x="35" y="43"/>
                    </a:lnTo>
                    <a:lnTo>
                      <a:pt x="0" y="2"/>
                    </a:lnTo>
                    <a:lnTo>
                      <a:pt x="3" y="0"/>
                    </a:lnTo>
                    <a:lnTo>
                      <a:pt x="37" y="40"/>
                    </a:lnTo>
                    <a:lnTo>
                      <a:pt x="35" y="40"/>
                    </a:lnTo>
                    <a:lnTo>
                      <a:pt x="37" y="40"/>
                    </a:lnTo>
                    <a:lnTo>
                      <a:pt x="37" y="43"/>
                    </a:lnTo>
                    <a:lnTo>
                      <a:pt x="35" y="43"/>
                    </a:lnTo>
                    <a:lnTo>
                      <a:pt x="35" y="40"/>
                    </a:lnTo>
                    <a:close/>
                  </a:path>
                </a:pathLst>
              </a:custGeom>
              <a:solidFill>
                <a:srgbClr val="25221E"/>
              </a:solidFill>
              <a:ln w="9525">
                <a:noFill/>
                <a:round/>
                <a:headEnd/>
                <a:tailEnd/>
              </a:ln>
            </p:spPr>
            <p:txBody>
              <a:bodyPr/>
              <a:lstStyle/>
              <a:p>
                <a:endParaRPr lang="en-US"/>
              </a:p>
            </p:txBody>
          </p:sp>
          <p:sp>
            <p:nvSpPr>
              <p:cNvPr id="63" name="Freeform 47"/>
              <p:cNvSpPr>
                <a:spLocks/>
              </p:cNvSpPr>
              <p:nvPr/>
            </p:nvSpPr>
            <p:spPr bwMode="auto">
              <a:xfrm>
                <a:off x="975" y="2259"/>
                <a:ext cx="55" cy="145"/>
              </a:xfrm>
              <a:custGeom>
                <a:avLst/>
                <a:gdLst/>
                <a:ahLst/>
                <a:cxnLst>
                  <a:cxn ang="0">
                    <a:pos x="2" y="142"/>
                  </a:cxn>
                  <a:cxn ang="0">
                    <a:pos x="0" y="142"/>
                  </a:cxn>
                  <a:cxn ang="0">
                    <a:pos x="50" y="0"/>
                  </a:cxn>
                  <a:cxn ang="0">
                    <a:pos x="55" y="3"/>
                  </a:cxn>
                  <a:cxn ang="0">
                    <a:pos x="5" y="145"/>
                  </a:cxn>
                  <a:cxn ang="0">
                    <a:pos x="2" y="142"/>
                  </a:cxn>
                  <a:cxn ang="0">
                    <a:pos x="5" y="145"/>
                  </a:cxn>
                  <a:cxn ang="0">
                    <a:pos x="0" y="145"/>
                  </a:cxn>
                  <a:cxn ang="0">
                    <a:pos x="0" y="142"/>
                  </a:cxn>
                  <a:cxn ang="0">
                    <a:pos x="2" y="142"/>
                  </a:cxn>
                </a:cxnLst>
                <a:rect l="0" t="0" r="r" b="b"/>
                <a:pathLst>
                  <a:path w="55" h="145">
                    <a:moveTo>
                      <a:pt x="2" y="142"/>
                    </a:moveTo>
                    <a:lnTo>
                      <a:pt x="0" y="142"/>
                    </a:lnTo>
                    <a:lnTo>
                      <a:pt x="50" y="0"/>
                    </a:lnTo>
                    <a:lnTo>
                      <a:pt x="55" y="3"/>
                    </a:lnTo>
                    <a:lnTo>
                      <a:pt x="5" y="145"/>
                    </a:lnTo>
                    <a:lnTo>
                      <a:pt x="2" y="142"/>
                    </a:lnTo>
                    <a:lnTo>
                      <a:pt x="5" y="145"/>
                    </a:lnTo>
                    <a:lnTo>
                      <a:pt x="0" y="145"/>
                    </a:lnTo>
                    <a:lnTo>
                      <a:pt x="0" y="142"/>
                    </a:lnTo>
                    <a:lnTo>
                      <a:pt x="2" y="142"/>
                    </a:lnTo>
                    <a:close/>
                  </a:path>
                </a:pathLst>
              </a:custGeom>
              <a:solidFill>
                <a:srgbClr val="25221E"/>
              </a:solidFill>
              <a:ln w="9525">
                <a:noFill/>
                <a:round/>
                <a:headEnd/>
                <a:tailEnd/>
              </a:ln>
            </p:spPr>
            <p:txBody>
              <a:bodyPr/>
              <a:lstStyle/>
              <a:p>
                <a:endParaRPr lang="en-US"/>
              </a:p>
            </p:txBody>
          </p:sp>
          <p:sp>
            <p:nvSpPr>
              <p:cNvPr id="64" name="Freeform 48"/>
              <p:cNvSpPr>
                <a:spLocks/>
              </p:cNvSpPr>
              <p:nvPr/>
            </p:nvSpPr>
            <p:spPr bwMode="auto">
              <a:xfrm>
                <a:off x="960" y="2381"/>
                <a:ext cx="17" cy="23"/>
              </a:xfrm>
              <a:custGeom>
                <a:avLst/>
                <a:gdLst/>
                <a:ahLst/>
                <a:cxnLst>
                  <a:cxn ang="0">
                    <a:pos x="2" y="3"/>
                  </a:cxn>
                  <a:cxn ang="0">
                    <a:pos x="2" y="0"/>
                  </a:cxn>
                  <a:cxn ang="0">
                    <a:pos x="17" y="20"/>
                  </a:cxn>
                  <a:cxn ang="0">
                    <a:pos x="15" y="23"/>
                  </a:cxn>
                  <a:cxn ang="0">
                    <a:pos x="0" y="5"/>
                  </a:cxn>
                  <a:cxn ang="0">
                    <a:pos x="2" y="3"/>
                  </a:cxn>
                  <a:cxn ang="0">
                    <a:pos x="0" y="5"/>
                  </a:cxn>
                  <a:cxn ang="0">
                    <a:pos x="0" y="0"/>
                  </a:cxn>
                  <a:cxn ang="0">
                    <a:pos x="2" y="0"/>
                  </a:cxn>
                  <a:cxn ang="0">
                    <a:pos x="2" y="3"/>
                  </a:cxn>
                </a:cxnLst>
                <a:rect l="0" t="0" r="r" b="b"/>
                <a:pathLst>
                  <a:path w="17" h="23">
                    <a:moveTo>
                      <a:pt x="2" y="3"/>
                    </a:moveTo>
                    <a:lnTo>
                      <a:pt x="2" y="0"/>
                    </a:lnTo>
                    <a:lnTo>
                      <a:pt x="17" y="20"/>
                    </a:lnTo>
                    <a:lnTo>
                      <a:pt x="15" y="23"/>
                    </a:lnTo>
                    <a:lnTo>
                      <a:pt x="0" y="5"/>
                    </a:lnTo>
                    <a:lnTo>
                      <a:pt x="2" y="3"/>
                    </a:lnTo>
                    <a:lnTo>
                      <a:pt x="0" y="5"/>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5" name="Freeform 49"/>
              <p:cNvSpPr>
                <a:spLocks/>
              </p:cNvSpPr>
              <p:nvPr/>
            </p:nvSpPr>
            <p:spPr bwMode="auto">
              <a:xfrm>
                <a:off x="960" y="2277"/>
                <a:ext cx="44" cy="107"/>
              </a:xfrm>
              <a:custGeom>
                <a:avLst/>
                <a:gdLst/>
                <a:ahLst/>
                <a:cxnLst>
                  <a:cxn ang="0">
                    <a:pos x="39" y="3"/>
                  </a:cxn>
                  <a:cxn ang="0">
                    <a:pos x="44" y="3"/>
                  </a:cxn>
                  <a:cxn ang="0">
                    <a:pos x="2" y="107"/>
                  </a:cxn>
                  <a:cxn ang="0">
                    <a:pos x="0" y="107"/>
                  </a:cxn>
                  <a:cxn ang="0">
                    <a:pos x="39" y="0"/>
                  </a:cxn>
                  <a:cxn ang="0">
                    <a:pos x="39" y="3"/>
                  </a:cxn>
                  <a:cxn ang="0">
                    <a:pos x="39" y="0"/>
                  </a:cxn>
                  <a:cxn ang="0">
                    <a:pos x="41" y="0"/>
                  </a:cxn>
                  <a:cxn ang="0">
                    <a:pos x="44" y="3"/>
                  </a:cxn>
                  <a:cxn ang="0">
                    <a:pos x="39" y="3"/>
                  </a:cxn>
                </a:cxnLst>
                <a:rect l="0" t="0" r="r" b="b"/>
                <a:pathLst>
                  <a:path w="44" h="107">
                    <a:moveTo>
                      <a:pt x="39" y="3"/>
                    </a:moveTo>
                    <a:lnTo>
                      <a:pt x="44" y="3"/>
                    </a:lnTo>
                    <a:lnTo>
                      <a:pt x="2" y="107"/>
                    </a:lnTo>
                    <a:lnTo>
                      <a:pt x="0" y="107"/>
                    </a:lnTo>
                    <a:lnTo>
                      <a:pt x="39" y="0"/>
                    </a:lnTo>
                    <a:lnTo>
                      <a:pt x="39" y="3"/>
                    </a:lnTo>
                    <a:lnTo>
                      <a:pt x="39" y="0"/>
                    </a:lnTo>
                    <a:lnTo>
                      <a:pt x="41" y="0"/>
                    </a:lnTo>
                    <a:lnTo>
                      <a:pt x="44" y="3"/>
                    </a:lnTo>
                    <a:lnTo>
                      <a:pt x="39" y="3"/>
                    </a:lnTo>
                    <a:close/>
                  </a:path>
                </a:pathLst>
              </a:custGeom>
              <a:solidFill>
                <a:srgbClr val="25221E"/>
              </a:solidFill>
              <a:ln w="9525">
                <a:noFill/>
                <a:round/>
                <a:headEnd/>
                <a:tailEnd/>
              </a:ln>
            </p:spPr>
            <p:txBody>
              <a:bodyPr/>
              <a:lstStyle/>
              <a:p>
                <a:endParaRPr lang="en-US"/>
              </a:p>
            </p:txBody>
          </p:sp>
          <p:sp>
            <p:nvSpPr>
              <p:cNvPr id="66" name="Freeform 50"/>
              <p:cNvSpPr>
                <a:spLocks/>
              </p:cNvSpPr>
              <p:nvPr/>
            </p:nvSpPr>
            <p:spPr bwMode="auto">
              <a:xfrm>
                <a:off x="975" y="2249"/>
                <a:ext cx="29" cy="31"/>
              </a:xfrm>
              <a:custGeom>
                <a:avLst/>
                <a:gdLst/>
                <a:ahLst/>
                <a:cxnLst>
                  <a:cxn ang="0">
                    <a:pos x="2" y="3"/>
                  </a:cxn>
                  <a:cxn ang="0">
                    <a:pos x="2" y="0"/>
                  </a:cxn>
                  <a:cxn ang="0">
                    <a:pos x="29" y="28"/>
                  </a:cxn>
                  <a:cxn ang="0">
                    <a:pos x="24" y="31"/>
                  </a:cxn>
                  <a:cxn ang="0">
                    <a:pos x="0" y="3"/>
                  </a:cxn>
                  <a:cxn ang="0">
                    <a:pos x="2" y="3"/>
                  </a:cxn>
                  <a:cxn ang="0">
                    <a:pos x="0" y="3"/>
                  </a:cxn>
                  <a:cxn ang="0">
                    <a:pos x="0" y="0"/>
                  </a:cxn>
                  <a:cxn ang="0">
                    <a:pos x="2" y="0"/>
                  </a:cxn>
                  <a:cxn ang="0">
                    <a:pos x="2" y="3"/>
                  </a:cxn>
                </a:cxnLst>
                <a:rect l="0" t="0" r="r" b="b"/>
                <a:pathLst>
                  <a:path w="29" h="31">
                    <a:moveTo>
                      <a:pt x="2" y="3"/>
                    </a:moveTo>
                    <a:lnTo>
                      <a:pt x="2" y="0"/>
                    </a:lnTo>
                    <a:lnTo>
                      <a:pt x="29" y="28"/>
                    </a:lnTo>
                    <a:lnTo>
                      <a:pt x="24" y="31"/>
                    </a:lnTo>
                    <a:lnTo>
                      <a:pt x="0" y="3"/>
                    </a:lnTo>
                    <a:lnTo>
                      <a:pt x="2" y="3"/>
                    </a:lnTo>
                    <a:lnTo>
                      <a:pt x="0" y="3"/>
                    </a:lnTo>
                    <a:lnTo>
                      <a:pt x="0" y="0"/>
                    </a:lnTo>
                    <a:lnTo>
                      <a:pt x="2" y="0"/>
                    </a:lnTo>
                    <a:lnTo>
                      <a:pt x="2" y="3"/>
                    </a:lnTo>
                    <a:close/>
                  </a:path>
                </a:pathLst>
              </a:custGeom>
              <a:solidFill>
                <a:srgbClr val="25221E"/>
              </a:solidFill>
              <a:ln w="9525">
                <a:noFill/>
                <a:round/>
                <a:headEnd/>
                <a:tailEnd/>
              </a:ln>
            </p:spPr>
            <p:txBody>
              <a:bodyPr/>
              <a:lstStyle/>
              <a:p>
                <a:endParaRPr lang="en-US"/>
              </a:p>
            </p:txBody>
          </p:sp>
          <p:sp>
            <p:nvSpPr>
              <p:cNvPr id="67" name="Freeform 51"/>
              <p:cNvSpPr>
                <a:spLocks/>
              </p:cNvSpPr>
              <p:nvPr/>
            </p:nvSpPr>
            <p:spPr bwMode="auto">
              <a:xfrm>
                <a:off x="919" y="2308"/>
                <a:ext cx="34" cy="40"/>
              </a:xfrm>
              <a:custGeom>
                <a:avLst/>
                <a:gdLst/>
                <a:ahLst/>
                <a:cxnLst>
                  <a:cxn ang="0">
                    <a:pos x="0" y="10"/>
                  </a:cxn>
                  <a:cxn ang="0">
                    <a:pos x="9" y="1"/>
                  </a:cxn>
                  <a:cxn ang="0">
                    <a:pos x="10" y="3"/>
                  </a:cxn>
                  <a:cxn ang="0">
                    <a:pos x="13" y="0"/>
                  </a:cxn>
                  <a:cxn ang="0">
                    <a:pos x="16" y="2"/>
                  </a:cxn>
                  <a:cxn ang="0">
                    <a:pos x="13" y="5"/>
                  </a:cxn>
                  <a:cxn ang="0">
                    <a:pos x="14" y="6"/>
                  </a:cxn>
                  <a:cxn ang="0">
                    <a:pos x="5" y="16"/>
                  </a:cxn>
                  <a:cxn ang="0">
                    <a:pos x="0" y="10"/>
                  </a:cxn>
                  <a:cxn ang="0">
                    <a:pos x="6" y="6"/>
                  </a:cxn>
                  <a:cxn ang="0">
                    <a:pos x="9" y="2"/>
                  </a:cxn>
                  <a:cxn ang="0">
                    <a:pos x="9" y="3"/>
                  </a:cxn>
                  <a:cxn ang="0">
                    <a:pos x="8" y="5"/>
                  </a:cxn>
                  <a:cxn ang="0">
                    <a:pos x="10" y="7"/>
                  </a:cxn>
                  <a:cxn ang="0">
                    <a:pos x="12" y="6"/>
                  </a:cxn>
                  <a:cxn ang="0">
                    <a:pos x="13" y="6"/>
                  </a:cxn>
                  <a:cxn ang="0">
                    <a:pos x="9" y="10"/>
                  </a:cxn>
                  <a:cxn ang="0">
                    <a:pos x="6" y="6"/>
                  </a:cxn>
                </a:cxnLst>
                <a:rect l="0" t="0" r="r" b="b"/>
                <a:pathLst>
                  <a:path w="16" h="16">
                    <a:moveTo>
                      <a:pt x="0" y="10"/>
                    </a:moveTo>
                    <a:lnTo>
                      <a:pt x="9" y="1"/>
                    </a:lnTo>
                    <a:lnTo>
                      <a:pt x="10" y="3"/>
                    </a:lnTo>
                    <a:lnTo>
                      <a:pt x="13" y="0"/>
                    </a:lnTo>
                    <a:lnTo>
                      <a:pt x="16" y="2"/>
                    </a:lnTo>
                    <a:lnTo>
                      <a:pt x="13" y="5"/>
                    </a:lnTo>
                    <a:lnTo>
                      <a:pt x="14" y="6"/>
                    </a:lnTo>
                    <a:lnTo>
                      <a:pt x="5" y="16"/>
                    </a:lnTo>
                    <a:lnTo>
                      <a:pt x="0" y="10"/>
                    </a:lnTo>
                    <a:moveTo>
                      <a:pt x="6" y="6"/>
                    </a:moveTo>
                    <a:lnTo>
                      <a:pt x="9" y="2"/>
                    </a:lnTo>
                    <a:lnTo>
                      <a:pt x="9" y="3"/>
                    </a:lnTo>
                    <a:lnTo>
                      <a:pt x="8" y="5"/>
                    </a:lnTo>
                    <a:lnTo>
                      <a:pt x="10" y="7"/>
                    </a:lnTo>
                    <a:lnTo>
                      <a:pt x="12" y="6"/>
                    </a:lnTo>
                    <a:lnTo>
                      <a:pt x="13" y="6"/>
                    </a:lnTo>
                    <a:lnTo>
                      <a:pt x="9" y="10"/>
                    </a:lnTo>
                    <a:lnTo>
                      <a:pt x="6" y="6"/>
                    </a:lnTo>
                  </a:path>
                </a:pathLst>
              </a:custGeom>
              <a:solidFill>
                <a:srgbClr val="25221E"/>
              </a:solidFill>
              <a:ln w="0">
                <a:solidFill>
                  <a:srgbClr val="25221E"/>
                </a:solidFill>
                <a:prstDash val="solid"/>
                <a:round/>
                <a:headEnd/>
                <a:tailEnd/>
              </a:ln>
            </p:spPr>
            <p:txBody>
              <a:bodyPr/>
              <a:lstStyle/>
              <a:p>
                <a:endParaRPr lang="en-US"/>
              </a:p>
            </p:txBody>
          </p:sp>
          <p:sp>
            <p:nvSpPr>
              <p:cNvPr id="68" name="Freeform 52"/>
              <p:cNvSpPr>
                <a:spLocks/>
              </p:cNvSpPr>
              <p:nvPr/>
            </p:nvSpPr>
            <p:spPr bwMode="auto">
              <a:xfrm>
                <a:off x="814" y="2206"/>
                <a:ext cx="224" cy="261"/>
              </a:xfrm>
              <a:custGeom>
                <a:avLst/>
                <a:gdLst/>
                <a:ahLst/>
                <a:cxnLst>
                  <a:cxn ang="0">
                    <a:pos x="103" y="100"/>
                  </a:cxn>
                  <a:cxn ang="0">
                    <a:pos x="100" y="102"/>
                  </a:cxn>
                  <a:cxn ang="0">
                    <a:pos x="100" y="103"/>
                  </a:cxn>
                  <a:cxn ang="0">
                    <a:pos x="103" y="101"/>
                  </a:cxn>
                  <a:cxn ang="0">
                    <a:pos x="91" y="87"/>
                  </a:cxn>
                  <a:cxn ang="0">
                    <a:pos x="90" y="87"/>
                  </a:cxn>
                  <a:cxn ang="0">
                    <a:pos x="88" y="91"/>
                  </a:cxn>
                  <a:cxn ang="0">
                    <a:pos x="89" y="91"/>
                  </a:cxn>
                  <a:cxn ang="0">
                    <a:pos x="91" y="87"/>
                  </a:cxn>
                  <a:cxn ang="0">
                    <a:pos x="78" y="75"/>
                  </a:cxn>
                  <a:cxn ang="0">
                    <a:pos x="75" y="77"/>
                  </a:cxn>
                  <a:cxn ang="0">
                    <a:pos x="75" y="78"/>
                  </a:cxn>
                  <a:cxn ang="0">
                    <a:pos x="78" y="76"/>
                  </a:cxn>
                  <a:cxn ang="0">
                    <a:pos x="66" y="62"/>
                  </a:cxn>
                  <a:cxn ang="0">
                    <a:pos x="65" y="62"/>
                  </a:cxn>
                  <a:cxn ang="0">
                    <a:pos x="63" y="66"/>
                  </a:cxn>
                  <a:cxn ang="0">
                    <a:pos x="64" y="66"/>
                  </a:cxn>
                  <a:cxn ang="0">
                    <a:pos x="66" y="62"/>
                  </a:cxn>
                  <a:cxn ang="0">
                    <a:pos x="53" y="50"/>
                  </a:cxn>
                  <a:cxn ang="0">
                    <a:pos x="50" y="52"/>
                  </a:cxn>
                  <a:cxn ang="0">
                    <a:pos x="50" y="53"/>
                  </a:cxn>
                  <a:cxn ang="0">
                    <a:pos x="53" y="51"/>
                  </a:cxn>
                  <a:cxn ang="0">
                    <a:pos x="41" y="37"/>
                  </a:cxn>
                  <a:cxn ang="0">
                    <a:pos x="40" y="37"/>
                  </a:cxn>
                  <a:cxn ang="0">
                    <a:pos x="38" y="41"/>
                  </a:cxn>
                  <a:cxn ang="0">
                    <a:pos x="39" y="41"/>
                  </a:cxn>
                  <a:cxn ang="0">
                    <a:pos x="41" y="37"/>
                  </a:cxn>
                  <a:cxn ang="0">
                    <a:pos x="28" y="25"/>
                  </a:cxn>
                  <a:cxn ang="0">
                    <a:pos x="25" y="27"/>
                  </a:cxn>
                  <a:cxn ang="0">
                    <a:pos x="25" y="28"/>
                  </a:cxn>
                  <a:cxn ang="0">
                    <a:pos x="28" y="26"/>
                  </a:cxn>
                  <a:cxn ang="0">
                    <a:pos x="16" y="12"/>
                  </a:cxn>
                  <a:cxn ang="0">
                    <a:pos x="15" y="12"/>
                  </a:cxn>
                  <a:cxn ang="0">
                    <a:pos x="13" y="15"/>
                  </a:cxn>
                  <a:cxn ang="0">
                    <a:pos x="14" y="16"/>
                  </a:cxn>
                  <a:cxn ang="0">
                    <a:pos x="16" y="12"/>
                  </a:cxn>
                  <a:cxn ang="0">
                    <a:pos x="3" y="0"/>
                  </a:cxn>
                  <a:cxn ang="0">
                    <a:pos x="0" y="2"/>
                  </a:cxn>
                  <a:cxn ang="0">
                    <a:pos x="0" y="3"/>
                  </a:cxn>
                  <a:cxn ang="0">
                    <a:pos x="3" y="1"/>
                  </a:cxn>
                </a:cxnLst>
                <a:rect l="0" t="0" r="r" b="b"/>
                <a:pathLst>
                  <a:path w="103" h="103">
                    <a:moveTo>
                      <a:pt x="103" y="100"/>
                    </a:moveTo>
                    <a:lnTo>
                      <a:pt x="103" y="100"/>
                    </a:lnTo>
                    <a:cubicBezTo>
                      <a:pt x="103" y="100"/>
                      <a:pt x="102" y="100"/>
                      <a:pt x="102" y="100"/>
                    </a:cubicBezTo>
                    <a:lnTo>
                      <a:pt x="100" y="102"/>
                    </a:lnTo>
                    <a:cubicBezTo>
                      <a:pt x="100" y="102"/>
                      <a:pt x="100" y="103"/>
                      <a:pt x="100" y="103"/>
                    </a:cubicBezTo>
                    <a:lnTo>
                      <a:pt x="100" y="103"/>
                    </a:lnTo>
                    <a:cubicBezTo>
                      <a:pt x="100" y="103"/>
                      <a:pt x="101" y="103"/>
                      <a:pt x="101" y="103"/>
                    </a:cubicBezTo>
                    <a:lnTo>
                      <a:pt x="103" y="101"/>
                    </a:lnTo>
                    <a:cubicBezTo>
                      <a:pt x="103" y="101"/>
                      <a:pt x="103" y="100"/>
                      <a:pt x="103" y="100"/>
                    </a:cubicBezTo>
                    <a:moveTo>
                      <a:pt x="91" y="87"/>
                    </a:moveTo>
                    <a:lnTo>
                      <a:pt x="91" y="87"/>
                    </a:lnTo>
                    <a:cubicBezTo>
                      <a:pt x="90" y="87"/>
                      <a:pt x="90" y="87"/>
                      <a:pt x="90" y="87"/>
                    </a:cubicBezTo>
                    <a:lnTo>
                      <a:pt x="88" y="89"/>
                    </a:lnTo>
                    <a:cubicBezTo>
                      <a:pt x="87" y="90"/>
                      <a:pt x="87" y="90"/>
                      <a:pt x="88" y="91"/>
                    </a:cubicBezTo>
                    <a:lnTo>
                      <a:pt x="88" y="91"/>
                    </a:lnTo>
                    <a:cubicBezTo>
                      <a:pt x="88" y="91"/>
                      <a:pt x="88" y="91"/>
                      <a:pt x="89" y="91"/>
                    </a:cubicBezTo>
                    <a:lnTo>
                      <a:pt x="91" y="89"/>
                    </a:lnTo>
                    <a:cubicBezTo>
                      <a:pt x="91" y="88"/>
                      <a:pt x="91" y="88"/>
                      <a:pt x="91" y="87"/>
                    </a:cubicBezTo>
                    <a:moveTo>
                      <a:pt x="78" y="75"/>
                    </a:moveTo>
                    <a:lnTo>
                      <a:pt x="78" y="75"/>
                    </a:lnTo>
                    <a:cubicBezTo>
                      <a:pt x="78" y="75"/>
                      <a:pt x="77" y="75"/>
                      <a:pt x="77" y="75"/>
                    </a:cubicBezTo>
                    <a:lnTo>
                      <a:pt x="75" y="77"/>
                    </a:lnTo>
                    <a:cubicBezTo>
                      <a:pt x="75" y="77"/>
                      <a:pt x="75" y="78"/>
                      <a:pt x="75" y="78"/>
                    </a:cubicBezTo>
                    <a:lnTo>
                      <a:pt x="75" y="78"/>
                    </a:lnTo>
                    <a:cubicBezTo>
                      <a:pt x="75" y="78"/>
                      <a:pt x="76" y="78"/>
                      <a:pt x="76" y="78"/>
                    </a:cubicBezTo>
                    <a:lnTo>
                      <a:pt x="78" y="76"/>
                    </a:lnTo>
                    <a:cubicBezTo>
                      <a:pt x="79" y="76"/>
                      <a:pt x="79" y="75"/>
                      <a:pt x="78" y="75"/>
                    </a:cubicBezTo>
                    <a:moveTo>
                      <a:pt x="66" y="62"/>
                    </a:moveTo>
                    <a:lnTo>
                      <a:pt x="66" y="62"/>
                    </a:lnTo>
                    <a:cubicBezTo>
                      <a:pt x="65" y="62"/>
                      <a:pt x="65" y="62"/>
                      <a:pt x="65" y="62"/>
                    </a:cubicBezTo>
                    <a:lnTo>
                      <a:pt x="63" y="64"/>
                    </a:lnTo>
                    <a:cubicBezTo>
                      <a:pt x="62" y="65"/>
                      <a:pt x="62" y="65"/>
                      <a:pt x="63" y="66"/>
                    </a:cubicBezTo>
                    <a:lnTo>
                      <a:pt x="63" y="66"/>
                    </a:lnTo>
                    <a:cubicBezTo>
                      <a:pt x="63" y="66"/>
                      <a:pt x="63" y="66"/>
                      <a:pt x="64" y="66"/>
                    </a:cubicBezTo>
                    <a:lnTo>
                      <a:pt x="66" y="64"/>
                    </a:lnTo>
                    <a:cubicBezTo>
                      <a:pt x="66" y="63"/>
                      <a:pt x="66" y="63"/>
                      <a:pt x="66" y="62"/>
                    </a:cubicBezTo>
                    <a:moveTo>
                      <a:pt x="53" y="50"/>
                    </a:moveTo>
                    <a:lnTo>
                      <a:pt x="53" y="50"/>
                    </a:lnTo>
                    <a:cubicBezTo>
                      <a:pt x="53" y="50"/>
                      <a:pt x="52" y="50"/>
                      <a:pt x="52" y="50"/>
                    </a:cubicBezTo>
                    <a:lnTo>
                      <a:pt x="50" y="52"/>
                    </a:lnTo>
                    <a:cubicBezTo>
                      <a:pt x="50" y="52"/>
                      <a:pt x="50" y="53"/>
                      <a:pt x="50" y="53"/>
                    </a:cubicBezTo>
                    <a:lnTo>
                      <a:pt x="50" y="53"/>
                    </a:lnTo>
                    <a:cubicBezTo>
                      <a:pt x="50" y="53"/>
                      <a:pt x="51" y="53"/>
                      <a:pt x="51" y="53"/>
                    </a:cubicBezTo>
                    <a:lnTo>
                      <a:pt x="53" y="51"/>
                    </a:lnTo>
                    <a:cubicBezTo>
                      <a:pt x="54" y="51"/>
                      <a:pt x="54" y="50"/>
                      <a:pt x="53" y="50"/>
                    </a:cubicBezTo>
                    <a:moveTo>
                      <a:pt x="41" y="37"/>
                    </a:moveTo>
                    <a:lnTo>
                      <a:pt x="41" y="37"/>
                    </a:lnTo>
                    <a:cubicBezTo>
                      <a:pt x="40" y="37"/>
                      <a:pt x="40" y="37"/>
                      <a:pt x="40" y="37"/>
                    </a:cubicBezTo>
                    <a:lnTo>
                      <a:pt x="38" y="39"/>
                    </a:lnTo>
                    <a:cubicBezTo>
                      <a:pt x="37" y="40"/>
                      <a:pt x="37" y="40"/>
                      <a:pt x="38" y="41"/>
                    </a:cubicBezTo>
                    <a:lnTo>
                      <a:pt x="38" y="41"/>
                    </a:lnTo>
                    <a:cubicBezTo>
                      <a:pt x="38" y="41"/>
                      <a:pt x="39" y="41"/>
                      <a:pt x="39" y="41"/>
                    </a:cubicBezTo>
                    <a:lnTo>
                      <a:pt x="41" y="39"/>
                    </a:lnTo>
                    <a:cubicBezTo>
                      <a:pt x="41" y="38"/>
                      <a:pt x="41" y="38"/>
                      <a:pt x="41" y="37"/>
                    </a:cubicBezTo>
                    <a:moveTo>
                      <a:pt x="28" y="25"/>
                    </a:moveTo>
                    <a:lnTo>
                      <a:pt x="28" y="25"/>
                    </a:lnTo>
                    <a:cubicBezTo>
                      <a:pt x="28" y="25"/>
                      <a:pt x="28" y="25"/>
                      <a:pt x="27" y="25"/>
                    </a:cubicBezTo>
                    <a:lnTo>
                      <a:pt x="25" y="27"/>
                    </a:lnTo>
                    <a:cubicBezTo>
                      <a:pt x="25" y="27"/>
                      <a:pt x="25" y="28"/>
                      <a:pt x="25" y="28"/>
                    </a:cubicBezTo>
                    <a:lnTo>
                      <a:pt x="25" y="28"/>
                    </a:lnTo>
                    <a:cubicBezTo>
                      <a:pt x="26" y="28"/>
                      <a:pt x="26" y="28"/>
                      <a:pt x="26" y="28"/>
                    </a:cubicBezTo>
                    <a:lnTo>
                      <a:pt x="28" y="26"/>
                    </a:lnTo>
                    <a:cubicBezTo>
                      <a:pt x="29" y="26"/>
                      <a:pt x="29" y="25"/>
                      <a:pt x="28" y="25"/>
                    </a:cubicBezTo>
                    <a:moveTo>
                      <a:pt x="16" y="12"/>
                    </a:moveTo>
                    <a:lnTo>
                      <a:pt x="16" y="12"/>
                    </a:lnTo>
                    <a:cubicBezTo>
                      <a:pt x="16" y="12"/>
                      <a:pt x="15" y="12"/>
                      <a:pt x="15" y="12"/>
                    </a:cubicBezTo>
                    <a:lnTo>
                      <a:pt x="13" y="14"/>
                    </a:lnTo>
                    <a:cubicBezTo>
                      <a:pt x="12" y="15"/>
                      <a:pt x="12" y="15"/>
                      <a:pt x="13" y="15"/>
                    </a:cubicBezTo>
                    <a:lnTo>
                      <a:pt x="13" y="16"/>
                    </a:lnTo>
                    <a:cubicBezTo>
                      <a:pt x="13" y="16"/>
                      <a:pt x="14" y="16"/>
                      <a:pt x="14" y="16"/>
                    </a:cubicBezTo>
                    <a:lnTo>
                      <a:pt x="16" y="14"/>
                    </a:lnTo>
                    <a:cubicBezTo>
                      <a:pt x="16" y="13"/>
                      <a:pt x="16" y="13"/>
                      <a:pt x="16" y="12"/>
                    </a:cubicBezTo>
                    <a:moveTo>
                      <a:pt x="3" y="0"/>
                    </a:moveTo>
                    <a:lnTo>
                      <a:pt x="3" y="0"/>
                    </a:lnTo>
                    <a:cubicBezTo>
                      <a:pt x="3" y="0"/>
                      <a:pt x="3" y="0"/>
                      <a:pt x="2" y="0"/>
                    </a:cubicBezTo>
                    <a:lnTo>
                      <a:pt x="0" y="2"/>
                    </a:lnTo>
                    <a:cubicBezTo>
                      <a:pt x="0" y="2"/>
                      <a:pt x="0" y="3"/>
                      <a:pt x="0" y="3"/>
                    </a:cubicBezTo>
                    <a:lnTo>
                      <a:pt x="0" y="3"/>
                    </a:lnTo>
                    <a:cubicBezTo>
                      <a:pt x="1" y="3"/>
                      <a:pt x="1" y="3"/>
                      <a:pt x="1" y="3"/>
                    </a:cubicBezTo>
                    <a:lnTo>
                      <a:pt x="3" y="1"/>
                    </a:lnTo>
                    <a:cubicBezTo>
                      <a:pt x="4" y="1"/>
                      <a:pt x="4" y="0"/>
                      <a:pt x="3" y="0"/>
                    </a:cubicBezTo>
                  </a:path>
                </a:pathLst>
              </a:custGeom>
              <a:solidFill>
                <a:srgbClr val="25221E"/>
              </a:solidFill>
              <a:ln w="0">
                <a:solidFill>
                  <a:srgbClr val="25221E"/>
                </a:solidFill>
                <a:prstDash val="solid"/>
                <a:round/>
                <a:headEnd/>
                <a:tailEnd/>
              </a:ln>
            </p:spPr>
            <p:txBody>
              <a:bodyPr/>
              <a:lstStyle/>
              <a:p>
                <a:endParaRPr lang="en-US"/>
              </a:p>
            </p:txBody>
          </p:sp>
          <p:sp>
            <p:nvSpPr>
              <p:cNvPr id="69" name="Freeform 53"/>
              <p:cNvSpPr>
                <a:spLocks/>
              </p:cNvSpPr>
              <p:nvPr/>
            </p:nvSpPr>
            <p:spPr bwMode="auto">
              <a:xfrm>
                <a:off x="779" y="2439"/>
                <a:ext cx="59" cy="71"/>
              </a:xfrm>
              <a:custGeom>
                <a:avLst/>
                <a:gdLst/>
                <a:ahLst/>
                <a:cxnLst>
                  <a:cxn ang="0">
                    <a:pos x="7" y="20"/>
                  </a:cxn>
                  <a:cxn ang="0">
                    <a:pos x="27" y="26"/>
                  </a:cxn>
                  <a:cxn ang="0">
                    <a:pos x="1" y="0"/>
                  </a:cxn>
                  <a:cxn ang="0">
                    <a:pos x="7" y="20"/>
                  </a:cxn>
                </a:cxnLst>
                <a:rect l="0" t="0" r="r" b="b"/>
                <a:pathLst>
                  <a:path w="27" h="28">
                    <a:moveTo>
                      <a:pt x="7" y="20"/>
                    </a:moveTo>
                    <a:cubicBezTo>
                      <a:pt x="13" y="26"/>
                      <a:pt x="21" y="28"/>
                      <a:pt x="27" y="26"/>
                    </a:cubicBezTo>
                    <a:lnTo>
                      <a:pt x="1" y="0"/>
                    </a:lnTo>
                    <a:cubicBezTo>
                      <a:pt x="0" y="7"/>
                      <a:pt x="1" y="14"/>
                      <a:pt x="7" y="20"/>
                    </a:cubicBezTo>
                  </a:path>
                </a:pathLst>
              </a:custGeom>
              <a:solidFill>
                <a:srgbClr val="25221E"/>
              </a:solidFill>
              <a:ln w="0">
                <a:solidFill>
                  <a:srgbClr val="25221E"/>
                </a:solidFill>
                <a:prstDash val="solid"/>
                <a:round/>
                <a:headEnd/>
                <a:tailEnd/>
              </a:ln>
            </p:spPr>
            <p:txBody>
              <a:bodyPr/>
              <a:lstStyle/>
              <a:p>
                <a:endParaRPr lang="en-US"/>
              </a:p>
            </p:txBody>
          </p:sp>
          <p:sp>
            <p:nvSpPr>
              <p:cNvPr id="70" name="Freeform 54"/>
              <p:cNvSpPr>
                <a:spLocks/>
              </p:cNvSpPr>
              <p:nvPr/>
            </p:nvSpPr>
            <p:spPr bwMode="auto">
              <a:xfrm>
                <a:off x="782" y="2323"/>
                <a:ext cx="156" cy="182"/>
              </a:xfrm>
              <a:custGeom>
                <a:avLst/>
                <a:gdLst/>
                <a:ahLst/>
                <a:cxnLst>
                  <a:cxn ang="0">
                    <a:pos x="0" y="46"/>
                  </a:cxn>
                  <a:cxn ang="0">
                    <a:pos x="12" y="0"/>
                  </a:cxn>
                  <a:cxn ang="0">
                    <a:pos x="13" y="59"/>
                  </a:cxn>
                  <a:cxn ang="0">
                    <a:pos x="0" y="46"/>
                  </a:cxn>
                  <a:cxn ang="0">
                    <a:pos x="0" y="45"/>
                  </a:cxn>
                  <a:cxn ang="0">
                    <a:pos x="13" y="52"/>
                  </a:cxn>
                  <a:cxn ang="0">
                    <a:pos x="3" y="34"/>
                  </a:cxn>
                  <a:cxn ang="0">
                    <a:pos x="13" y="30"/>
                  </a:cxn>
                  <a:cxn ang="0">
                    <a:pos x="8" y="16"/>
                  </a:cxn>
                  <a:cxn ang="0">
                    <a:pos x="12" y="14"/>
                  </a:cxn>
                  <a:cxn ang="0">
                    <a:pos x="12" y="0"/>
                  </a:cxn>
                  <a:cxn ang="0">
                    <a:pos x="6" y="53"/>
                  </a:cxn>
                  <a:cxn ang="0">
                    <a:pos x="26" y="72"/>
                  </a:cxn>
                  <a:cxn ang="0">
                    <a:pos x="72" y="60"/>
                  </a:cxn>
                  <a:cxn ang="0">
                    <a:pos x="13" y="59"/>
                  </a:cxn>
                  <a:cxn ang="0">
                    <a:pos x="26" y="72"/>
                  </a:cxn>
                  <a:cxn ang="0">
                    <a:pos x="27" y="72"/>
                  </a:cxn>
                  <a:cxn ang="0">
                    <a:pos x="20" y="59"/>
                  </a:cxn>
                  <a:cxn ang="0">
                    <a:pos x="38" y="69"/>
                  </a:cxn>
                  <a:cxn ang="0">
                    <a:pos x="42" y="60"/>
                  </a:cxn>
                  <a:cxn ang="0">
                    <a:pos x="56" y="65"/>
                  </a:cxn>
                  <a:cxn ang="0">
                    <a:pos x="58" y="60"/>
                  </a:cxn>
                  <a:cxn ang="0">
                    <a:pos x="72" y="60"/>
                  </a:cxn>
                  <a:cxn ang="0">
                    <a:pos x="20" y="66"/>
                  </a:cxn>
                  <a:cxn ang="0">
                    <a:pos x="0" y="46"/>
                  </a:cxn>
                  <a:cxn ang="0">
                    <a:pos x="40" y="33"/>
                  </a:cxn>
                  <a:cxn ang="0">
                    <a:pos x="26" y="72"/>
                  </a:cxn>
                  <a:cxn ang="0">
                    <a:pos x="15" y="61"/>
                  </a:cxn>
                  <a:cxn ang="0">
                    <a:pos x="30" y="60"/>
                  </a:cxn>
                  <a:cxn ang="0">
                    <a:pos x="21" y="51"/>
                  </a:cxn>
                  <a:cxn ang="0">
                    <a:pos x="33" y="51"/>
                  </a:cxn>
                  <a:cxn ang="0">
                    <a:pos x="27" y="45"/>
                  </a:cxn>
                  <a:cxn ang="0">
                    <a:pos x="36" y="43"/>
                  </a:cxn>
                  <a:cxn ang="0">
                    <a:pos x="29" y="36"/>
                  </a:cxn>
                  <a:cxn ang="0">
                    <a:pos x="27" y="45"/>
                  </a:cxn>
                  <a:cxn ang="0">
                    <a:pos x="21" y="39"/>
                  </a:cxn>
                  <a:cxn ang="0">
                    <a:pos x="21" y="51"/>
                  </a:cxn>
                  <a:cxn ang="0">
                    <a:pos x="12" y="42"/>
                  </a:cxn>
                  <a:cxn ang="0">
                    <a:pos x="11" y="57"/>
                  </a:cxn>
                </a:cxnLst>
                <a:rect l="0" t="0" r="r" b="b"/>
                <a:pathLst>
                  <a:path w="72" h="72">
                    <a:moveTo>
                      <a:pt x="0" y="46"/>
                    </a:moveTo>
                    <a:lnTo>
                      <a:pt x="12" y="0"/>
                    </a:lnTo>
                    <a:lnTo>
                      <a:pt x="13" y="59"/>
                    </a:lnTo>
                    <a:lnTo>
                      <a:pt x="0" y="46"/>
                    </a:lnTo>
                    <a:moveTo>
                      <a:pt x="0" y="45"/>
                    </a:moveTo>
                    <a:lnTo>
                      <a:pt x="13" y="52"/>
                    </a:lnTo>
                    <a:lnTo>
                      <a:pt x="3" y="34"/>
                    </a:lnTo>
                    <a:lnTo>
                      <a:pt x="13" y="30"/>
                    </a:lnTo>
                    <a:lnTo>
                      <a:pt x="8" y="16"/>
                    </a:lnTo>
                    <a:lnTo>
                      <a:pt x="12" y="14"/>
                    </a:lnTo>
                    <a:lnTo>
                      <a:pt x="12" y="0"/>
                    </a:lnTo>
                    <a:lnTo>
                      <a:pt x="6" y="53"/>
                    </a:lnTo>
                    <a:moveTo>
                      <a:pt x="26" y="72"/>
                    </a:moveTo>
                    <a:lnTo>
                      <a:pt x="72" y="60"/>
                    </a:lnTo>
                    <a:lnTo>
                      <a:pt x="13" y="59"/>
                    </a:lnTo>
                    <a:lnTo>
                      <a:pt x="26" y="72"/>
                    </a:lnTo>
                    <a:moveTo>
                      <a:pt x="27" y="72"/>
                    </a:moveTo>
                    <a:lnTo>
                      <a:pt x="20" y="59"/>
                    </a:lnTo>
                    <a:lnTo>
                      <a:pt x="38" y="69"/>
                    </a:lnTo>
                    <a:lnTo>
                      <a:pt x="42" y="60"/>
                    </a:lnTo>
                    <a:lnTo>
                      <a:pt x="56" y="65"/>
                    </a:lnTo>
                    <a:lnTo>
                      <a:pt x="58" y="60"/>
                    </a:lnTo>
                    <a:lnTo>
                      <a:pt x="72" y="60"/>
                    </a:lnTo>
                    <a:lnTo>
                      <a:pt x="20" y="66"/>
                    </a:lnTo>
                    <a:moveTo>
                      <a:pt x="0" y="46"/>
                    </a:moveTo>
                    <a:lnTo>
                      <a:pt x="40" y="33"/>
                    </a:lnTo>
                    <a:lnTo>
                      <a:pt x="26" y="72"/>
                    </a:lnTo>
                    <a:moveTo>
                      <a:pt x="15" y="61"/>
                    </a:moveTo>
                    <a:lnTo>
                      <a:pt x="30" y="60"/>
                    </a:lnTo>
                    <a:lnTo>
                      <a:pt x="21" y="51"/>
                    </a:lnTo>
                    <a:lnTo>
                      <a:pt x="33" y="51"/>
                    </a:lnTo>
                    <a:lnTo>
                      <a:pt x="27" y="45"/>
                    </a:lnTo>
                    <a:lnTo>
                      <a:pt x="36" y="43"/>
                    </a:lnTo>
                    <a:lnTo>
                      <a:pt x="29" y="36"/>
                    </a:lnTo>
                    <a:lnTo>
                      <a:pt x="27" y="45"/>
                    </a:lnTo>
                    <a:lnTo>
                      <a:pt x="21" y="39"/>
                    </a:lnTo>
                    <a:lnTo>
                      <a:pt x="21" y="51"/>
                    </a:lnTo>
                    <a:lnTo>
                      <a:pt x="12" y="42"/>
                    </a:lnTo>
                    <a:lnTo>
                      <a:pt x="11" y="57"/>
                    </a:lnTo>
                  </a:path>
                </a:pathLst>
              </a:custGeom>
              <a:noFill/>
              <a:ln w="0">
                <a:solidFill>
                  <a:srgbClr val="25221E"/>
                </a:solidFill>
                <a:prstDash val="solid"/>
                <a:round/>
                <a:headEnd/>
                <a:tailEnd/>
              </a:ln>
            </p:spPr>
            <p:txBody>
              <a:bodyPr/>
              <a:lstStyle/>
              <a:p>
                <a:endParaRPr lang="en-US"/>
              </a:p>
            </p:txBody>
          </p:sp>
          <p:sp>
            <p:nvSpPr>
              <p:cNvPr id="71" name="Freeform 55"/>
              <p:cNvSpPr>
                <a:spLocks/>
              </p:cNvSpPr>
              <p:nvPr/>
            </p:nvSpPr>
            <p:spPr bwMode="auto">
              <a:xfrm>
                <a:off x="647" y="2404"/>
                <a:ext cx="300" cy="182"/>
              </a:xfrm>
              <a:custGeom>
                <a:avLst/>
                <a:gdLst/>
                <a:ahLst/>
                <a:cxnLst>
                  <a:cxn ang="0">
                    <a:pos x="106" y="0"/>
                  </a:cxn>
                  <a:cxn ang="0">
                    <a:pos x="106" y="46"/>
                  </a:cxn>
                  <a:cxn ang="0">
                    <a:pos x="118" y="46"/>
                  </a:cxn>
                  <a:cxn ang="0">
                    <a:pos x="118" y="53"/>
                  </a:cxn>
                  <a:cxn ang="0">
                    <a:pos x="125" y="48"/>
                  </a:cxn>
                  <a:cxn ang="0">
                    <a:pos x="132" y="48"/>
                  </a:cxn>
                  <a:cxn ang="0">
                    <a:pos x="118" y="59"/>
                  </a:cxn>
                  <a:cxn ang="0">
                    <a:pos x="138" y="59"/>
                  </a:cxn>
                  <a:cxn ang="0">
                    <a:pos x="138" y="72"/>
                  </a:cxn>
                  <a:cxn ang="0">
                    <a:pos x="0" y="72"/>
                  </a:cxn>
                  <a:cxn ang="0">
                    <a:pos x="0" y="54"/>
                  </a:cxn>
                  <a:cxn ang="0">
                    <a:pos x="36" y="54"/>
                  </a:cxn>
                  <a:cxn ang="0">
                    <a:pos x="71" y="8"/>
                  </a:cxn>
                  <a:cxn ang="0">
                    <a:pos x="85" y="8"/>
                  </a:cxn>
                  <a:cxn ang="0">
                    <a:pos x="63" y="40"/>
                  </a:cxn>
                  <a:cxn ang="0">
                    <a:pos x="86" y="40"/>
                  </a:cxn>
                  <a:cxn ang="0">
                    <a:pos x="86" y="0"/>
                  </a:cxn>
                  <a:cxn ang="0">
                    <a:pos x="106" y="0"/>
                  </a:cxn>
                </a:cxnLst>
                <a:rect l="0" t="0" r="r" b="b"/>
                <a:pathLst>
                  <a:path w="138" h="72">
                    <a:moveTo>
                      <a:pt x="106" y="0"/>
                    </a:moveTo>
                    <a:lnTo>
                      <a:pt x="106" y="46"/>
                    </a:lnTo>
                    <a:lnTo>
                      <a:pt x="118" y="46"/>
                    </a:lnTo>
                    <a:lnTo>
                      <a:pt x="118" y="53"/>
                    </a:lnTo>
                    <a:lnTo>
                      <a:pt x="125" y="48"/>
                    </a:lnTo>
                    <a:lnTo>
                      <a:pt x="132" y="48"/>
                    </a:lnTo>
                    <a:lnTo>
                      <a:pt x="118" y="59"/>
                    </a:lnTo>
                    <a:lnTo>
                      <a:pt x="138" y="59"/>
                    </a:lnTo>
                    <a:lnTo>
                      <a:pt x="138" y="72"/>
                    </a:lnTo>
                    <a:lnTo>
                      <a:pt x="0" y="72"/>
                    </a:lnTo>
                    <a:lnTo>
                      <a:pt x="0" y="54"/>
                    </a:lnTo>
                    <a:lnTo>
                      <a:pt x="36" y="54"/>
                    </a:lnTo>
                    <a:lnTo>
                      <a:pt x="71" y="8"/>
                    </a:lnTo>
                    <a:lnTo>
                      <a:pt x="85" y="8"/>
                    </a:lnTo>
                    <a:lnTo>
                      <a:pt x="63" y="40"/>
                    </a:lnTo>
                    <a:lnTo>
                      <a:pt x="86" y="40"/>
                    </a:lnTo>
                    <a:lnTo>
                      <a:pt x="86" y="0"/>
                    </a:lnTo>
                    <a:lnTo>
                      <a:pt x="106" y="0"/>
                    </a:lnTo>
                  </a:path>
                </a:pathLst>
              </a:custGeom>
              <a:solidFill>
                <a:srgbClr val="25221E"/>
              </a:solidFill>
              <a:ln w="0">
                <a:solidFill>
                  <a:srgbClr val="25221E"/>
                </a:solidFill>
                <a:prstDash val="solid"/>
                <a:round/>
                <a:headEnd/>
                <a:tailEnd/>
              </a:ln>
            </p:spPr>
            <p:txBody>
              <a:bodyPr/>
              <a:lstStyle/>
              <a:p>
                <a:endParaRPr lang="en-US"/>
              </a:p>
            </p:txBody>
          </p:sp>
          <p:sp>
            <p:nvSpPr>
              <p:cNvPr id="72" name="Freeform 56"/>
              <p:cNvSpPr>
                <a:spLocks/>
              </p:cNvSpPr>
              <p:nvPr/>
            </p:nvSpPr>
            <p:spPr bwMode="auto">
              <a:xfrm>
                <a:off x="658" y="2548"/>
                <a:ext cx="106" cy="18"/>
              </a:xfrm>
              <a:custGeom>
                <a:avLst/>
                <a:gdLst/>
                <a:ahLst/>
                <a:cxnLst>
                  <a:cxn ang="0">
                    <a:pos x="47" y="0"/>
                  </a:cxn>
                  <a:cxn ang="0">
                    <a:pos x="49" y="3"/>
                  </a:cxn>
                  <a:cxn ang="0">
                    <a:pos x="45" y="0"/>
                  </a:cxn>
                  <a:cxn ang="0">
                    <a:pos x="42" y="3"/>
                  </a:cxn>
                  <a:cxn ang="0">
                    <a:pos x="45" y="0"/>
                  </a:cxn>
                  <a:cxn ang="0">
                    <a:pos x="37" y="0"/>
                  </a:cxn>
                  <a:cxn ang="0">
                    <a:pos x="40" y="3"/>
                  </a:cxn>
                  <a:cxn ang="0">
                    <a:pos x="35" y="0"/>
                  </a:cxn>
                  <a:cxn ang="0">
                    <a:pos x="32" y="3"/>
                  </a:cxn>
                  <a:cxn ang="0">
                    <a:pos x="35" y="0"/>
                  </a:cxn>
                  <a:cxn ang="0">
                    <a:pos x="28" y="0"/>
                  </a:cxn>
                  <a:cxn ang="0">
                    <a:pos x="30" y="3"/>
                  </a:cxn>
                  <a:cxn ang="0">
                    <a:pos x="26" y="0"/>
                  </a:cxn>
                  <a:cxn ang="0">
                    <a:pos x="23" y="3"/>
                  </a:cxn>
                  <a:cxn ang="0">
                    <a:pos x="26" y="0"/>
                  </a:cxn>
                  <a:cxn ang="0">
                    <a:pos x="18" y="0"/>
                  </a:cxn>
                  <a:cxn ang="0">
                    <a:pos x="21" y="3"/>
                  </a:cxn>
                  <a:cxn ang="0">
                    <a:pos x="16" y="0"/>
                  </a:cxn>
                  <a:cxn ang="0">
                    <a:pos x="14" y="3"/>
                  </a:cxn>
                  <a:cxn ang="0">
                    <a:pos x="16" y="0"/>
                  </a:cxn>
                  <a:cxn ang="0">
                    <a:pos x="9" y="0"/>
                  </a:cxn>
                  <a:cxn ang="0">
                    <a:pos x="12" y="3"/>
                  </a:cxn>
                  <a:cxn ang="0">
                    <a:pos x="7" y="0"/>
                  </a:cxn>
                  <a:cxn ang="0">
                    <a:pos x="4" y="3"/>
                  </a:cxn>
                  <a:cxn ang="0">
                    <a:pos x="7" y="0"/>
                  </a:cxn>
                  <a:cxn ang="0">
                    <a:pos x="0" y="0"/>
                  </a:cxn>
                  <a:cxn ang="0">
                    <a:pos x="2" y="3"/>
                  </a:cxn>
                  <a:cxn ang="0">
                    <a:pos x="45" y="4"/>
                  </a:cxn>
                  <a:cxn ang="0">
                    <a:pos x="42" y="7"/>
                  </a:cxn>
                  <a:cxn ang="0">
                    <a:pos x="45" y="4"/>
                  </a:cxn>
                  <a:cxn ang="0">
                    <a:pos x="37" y="4"/>
                  </a:cxn>
                  <a:cxn ang="0">
                    <a:pos x="40" y="7"/>
                  </a:cxn>
                  <a:cxn ang="0">
                    <a:pos x="35" y="4"/>
                  </a:cxn>
                  <a:cxn ang="0">
                    <a:pos x="32" y="7"/>
                  </a:cxn>
                  <a:cxn ang="0">
                    <a:pos x="35" y="4"/>
                  </a:cxn>
                  <a:cxn ang="0">
                    <a:pos x="28" y="4"/>
                  </a:cxn>
                  <a:cxn ang="0">
                    <a:pos x="30" y="7"/>
                  </a:cxn>
                  <a:cxn ang="0">
                    <a:pos x="26" y="4"/>
                  </a:cxn>
                  <a:cxn ang="0">
                    <a:pos x="23" y="7"/>
                  </a:cxn>
                  <a:cxn ang="0">
                    <a:pos x="26" y="4"/>
                  </a:cxn>
                  <a:cxn ang="0">
                    <a:pos x="18" y="4"/>
                  </a:cxn>
                  <a:cxn ang="0">
                    <a:pos x="21" y="7"/>
                  </a:cxn>
                  <a:cxn ang="0">
                    <a:pos x="16" y="4"/>
                  </a:cxn>
                  <a:cxn ang="0">
                    <a:pos x="14" y="7"/>
                  </a:cxn>
                  <a:cxn ang="0">
                    <a:pos x="16" y="4"/>
                  </a:cxn>
                  <a:cxn ang="0">
                    <a:pos x="9" y="4"/>
                  </a:cxn>
                  <a:cxn ang="0">
                    <a:pos x="12" y="7"/>
                  </a:cxn>
                  <a:cxn ang="0">
                    <a:pos x="7" y="4"/>
                  </a:cxn>
                  <a:cxn ang="0">
                    <a:pos x="4" y="7"/>
                  </a:cxn>
                  <a:cxn ang="0">
                    <a:pos x="7" y="4"/>
                  </a:cxn>
                  <a:cxn ang="0">
                    <a:pos x="0" y="4"/>
                  </a:cxn>
                  <a:cxn ang="0">
                    <a:pos x="2" y="7"/>
                  </a:cxn>
                </a:cxnLst>
                <a:rect l="0" t="0" r="r" b="b"/>
                <a:pathLst>
                  <a:path w="49" h="7">
                    <a:moveTo>
                      <a:pt x="49" y="0"/>
                    </a:moveTo>
                    <a:lnTo>
                      <a:pt x="47" y="0"/>
                    </a:lnTo>
                    <a:lnTo>
                      <a:pt x="47" y="3"/>
                    </a:lnTo>
                    <a:lnTo>
                      <a:pt x="49" y="3"/>
                    </a:lnTo>
                    <a:lnTo>
                      <a:pt x="49" y="0"/>
                    </a:lnTo>
                    <a:moveTo>
                      <a:pt x="45" y="0"/>
                    </a:moveTo>
                    <a:lnTo>
                      <a:pt x="42" y="0"/>
                    </a:lnTo>
                    <a:lnTo>
                      <a:pt x="42" y="3"/>
                    </a:lnTo>
                    <a:lnTo>
                      <a:pt x="45" y="3"/>
                    </a:lnTo>
                    <a:lnTo>
                      <a:pt x="45" y="0"/>
                    </a:lnTo>
                    <a:moveTo>
                      <a:pt x="40" y="0"/>
                    </a:moveTo>
                    <a:lnTo>
                      <a:pt x="37" y="0"/>
                    </a:lnTo>
                    <a:lnTo>
                      <a:pt x="37" y="3"/>
                    </a:lnTo>
                    <a:lnTo>
                      <a:pt x="40" y="3"/>
                    </a:lnTo>
                    <a:lnTo>
                      <a:pt x="40" y="0"/>
                    </a:lnTo>
                    <a:moveTo>
                      <a:pt x="35" y="0"/>
                    </a:moveTo>
                    <a:lnTo>
                      <a:pt x="32" y="0"/>
                    </a:lnTo>
                    <a:lnTo>
                      <a:pt x="32" y="3"/>
                    </a:lnTo>
                    <a:lnTo>
                      <a:pt x="35" y="3"/>
                    </a:lnTo>
                    <a:lnTo>
                      <a:pt x="35" y="0"/>
                    </a:lnTo>
                    <a:moveTo>
                      <a:pt x="30" y="0"/>
                    </a:moveTo>
                    <a:lnTo>
                      <a:pt x="28" y="0"/>
                    </a:lnTo>
                    <a:lnTo>
                      <a:pt x="28" y="3"/>
                    </a:lnTo>
                    <a:lnTo>
                      <a:pt x="30" y="3"/>
                    </a:lnTo>
                    <a:lnTo>
                      <a:pt x="30" y="0"/>
                    </a:lnTo>
                    <a:moveTo>
                      <a:pt x="26" y="0"/>
                    </a:moveTo>
                    <a:lnTo>
                      <a:pt x="23" y="0"/>
                    </a:lnTo>
                    <a:lnTo>
                      <a:pt x="23" y="3"/>
                    </a:lnTo>
                    <a:lnTo>
                      <a:pt x="26" y="3"/>
                    </a:lnTo>
                    <a:lnTo>
                      <a:pt x="26" y="0"/>
                    </a:lnTo>
                    <a:moveTo>
                      <a:pt x="21" y="0"/>
                    </a:moveTo>
                    <a:lnTo>
                      <a:pt x="18" y="0"/>
                    </a:lnTo>
                    <a:lnTo>
                      <a:pt x="18" y="3"/>
                    </a:lnTo>
                    <a:lnTo>
                      <a:pt x="21" y="3"/>
                    </a:lnTo>
                    <a:lnTo>
                      <a:pt x="21" y="0"/>
                    </a:lnTo>
                    <a:moveTo>
                      <a:pt x="16" y="0"/>
                    </a:moveTo>
                    <a:lnTo>
                      <a:pt x="14" y="0"/>
                    </a:lnTo>
                    <a:lnTo>
                      <a:pt x="14" y="3"/>
                    </a:lnTo>
                    <a:lnTo>
                      <a:pt x="16" y="3"/>
                    </a:lnTo>
                    <a:lnTo>
                      <a:pt x="16" y="0"/>
                    </a:lnTo>
                    <a:moveTo>
                      <a:pt x="12" y="0"/>
                    </a:moveTo>
                    <a:lnTo>
                      <a:pt x="9" y="0"/>
                    </a:lnTo>
                    <a:lnTo>
                      <a:pt x="9" y="3"/>
                    </a:lnTo>
                    <a:lnTo>
                      <a:pt x="12" y="3"/>
                    </a:lnTo>
                    <a:lnTo>
                      <a:pt x="12" y="0"/>
                    </a:lnTo>
                    <a:moveTo>
                      <a:pt x="7" y="0"/>
                    </a:moveTo>
                    <a:lnTo>
                      <a:pt x="4" y="0"/>
                    </a:lnTo>
                    <a:lnTo>
                      <a:pt x="4" y="3"/>
                    </a:lnTo>
                    <a:lnTo>
                      <a:pt x="7" y="3"/>
                    </a:lnTo>
                    <a:lnTo>
                      <a:pt x="7" y="0"/>
                    </a:lnTo>
                    <a:moveTo>
                      <a:pt x="2" y="0"/>
                    </a:moveTo>
                    <a:lnTo>
                      <a:pt x="0" y="0"/>
                    </a:lnTo>
                    <a:lnTo>
                      <a:pt x="0" y="3"/>
                    </a:lnTo>
                    <a:lnTo>
                      <a:pt x="2" y="3"/>
                    </a:lnTo>
                    <a:lnTo>
                      <a:pt x="2" y="0"/>
                    </a:lnTo>
                    <a:moveTo>
                      <a:pt x="45" y="4"/>
                    </a:moveTo>
                    <a:lnTo>
                      <a:pt x="42" y="4"/>
                    </a:lnTo>
                    <a:lnTo>
                      <a:pt x="42" y="7"/>
                    </a:lnTo>
                    <a:lnTo>
                      <a:pt x="45" y="7"/>
                    </a:lnTo>
                    <a:lnTo>
                      <a:pt x="45" y="4"/>
                    </a:lnTo>
                    <a:moveTo>
                      <a:pt x="40" y="4"/>
                    </a:moveTo>
                    <a:lnTo>
                      <a:pt x="37" y="4"/>
                    </a:lnTo>
                    <a:lnTo>
                      <a:pt x="37" y="7"/>
                    </a:lnTo>
                    <a:lnTo>
                      <a:pt x="40" y="7"/>
                    </a:lnTo>
                    <a:lnTo>
                      <a:pt x="40" y="4"/>
                    </a:lnTo>
                    <a:moveTo>
                      <a:pt x="35" y="4"/>
                    </a:moveTo>
                    <a:lnTo>
                      <a:pt x="32" y="4"/>
                    </a:lnTo>
                    <a:lnTo>
                      <a:pt x="32" y="7"/>
                    </a:lnTo>
                    <a:lnTo>
                      <a:pt x="35" y="7"/>
                    </a:lnTo>
                    <a:lnTo>
                      <a:pt x="35" y="4"/>
                    </a:lnTo>
                    <a:moveTo>
                      <a:pt x="30" y="4"/>
                    </a:moveTo>
                    <a:lnTo>
                      <a:pt x="28" y="4"/>
                    </a:lnTo>
                    <a:lnTo>
                      <a:pt x="28" y="7"/>
                    </a:lnTo>
                    <a:lnTo>
                      <a:pt x="30" y="7"/>
                    </a:lnTo>
                    <a:lnTo>
                      <a:pt x="30" y="4"/>
                    </a:lnTo>
                    <a:moveTo>
                      <a:pt x="26" y="4"/>
                    </a:moveTo>
                    <a:lnTo>
                      <a:pt x="23" y="4"/>
                    </a:lnTo>
                    <a:lnTo>
                      <a:pt x="23" y="7"/>
                    </a:lnTo>
                    <a:lnTo>
                      <a:pt x="26" y="7"/>
                    </a:lnTo>
                    <a:lnTo>
                      <a:pt x="26" y="4"/>
                    </a:lnTo>
                    <a:moveTo>
                      <a:pt x="21" y="4"/>
                    </a:moveTo>
                    <a:lnTo>
                      <a:pt x="18" y="4"/>
                    </a:lnTo>
                    <a:lnTo>
                      <a:pt x="18" y="7"/>
                    </a:lnTo>
                    <a:lnTo>
                      <a:pt x="21" y="7"/>
                    </a:lnTo>
                    <a:lnTo>
                      <a:pt x="21" y="4"/>
                    </a:lnTo>
                    <a:moveTo>
                      <a:pt x="16" y="4"/>
                    </a:moveTo>
                    <a:lnTo>
                      <a:pt x="14" y="4"/>
                    </a:lnTo>
                    <a:lnTo>
                      <a:pt x="14" y="7"/>
                    </a:lnTo>
                    <a:lnTo>
                      <a:pt x="16" y="7"/>
                    </a:lnTo>
                    <a:lnTo>
                      <a:pt x="16" y="4"/>
                    </a:lnTo>
                    <a:moveTo>
                      <a:pt x="12" y="4"/>
                    </a:moveTo>
                    <a:lnTo>
                      <a:pt x="9" y="4"/>
                    </a:lnTo>
                    <a:lnTo>
                      <a:pt x="9" y="7"/>
                    </a:lnTo>
                    <a:lnTo>
                      <a:pt x="12" y="7"/>
                    </a:lnTo>
                    <a:lnTo>
                      <a:pt x="12" y="4"/>
                    </a:lnTo>
                    <a:moveTo>
                      <a:pt x="7" y="4"/>
                    </a:moveTo>
                    <a:lnTo>
                      <a:pt x="4" y="4"/>
                    </a:lnTo>
                    <a:lnTo>
                      <a:pt x="4" y="7"/>
                    </a:lnTo>
                    <a:lnTo>
                      <a:pt x="7" y="7"/>
                    </a:lnTo>
                    <a:lnTo>
                      <a:pt x="7" y="4"/>
                    </a:lnTo>
                    <a:moveTo>
                      <a:pt x="2" y="4"/>
                    </a:moveTo>
                    <a:lnTo>
                      <a:pt x="0" y="4"/>
                    </a:lnTo>
                    <a:lnTo>
                      <a:pt x="0" y="7"/>
                    </a:lnTo>
                    <a:lnTo>
                      <a:pt x="2" y="7"/>
                    </a:lnTo>
                    <a:lnTo>
                      <a:pt x="2" y="4"/>
                    </a:lnTo>
                  </a:path>
                </a:pathLst>
              </a:custGeom>
              <a:solidFill>
                <a:srgbClr val="FFFFFF"/>
              </a:solidFill>
              <a:ln w="0">
                <a:solidFill>
                  <a:srgbClr val="25221E"/>
                </a:solidFill>
                <a:prstDash val="solid"/>
                <a:round/>
                <a:headEnd/>
                <a:tailEnd/>
              </a:ln>
            </p:spPr>
            <p:txBody>
              <a:bodyPr/>
              <a:lstStyle/>
              <a:p>
                <a:endParaRPr lang="en-US"/>
              </a:p>
            </p:txBody>
          </p:sp>
        </p:grpSp>
        <p:sp>
          <p:nvSpPr>
            <p:cNvPr id="16" name="Freeform 57"/>
            <p:cNvSpPr>
              <a:spLocks/>
            </p:cNvSpPr>
            <p:nvPr/>
          </p:nvSpPr>
          <p:spPr bwMode="auto">
            <a:xfrm>
              <a:off x="1501" y="953"/>
              <a:ext cx="565" cy="396"/>
            </a:xfrm>
            <a:custGeom>
              <a:avLst/>
              <a:gdLst/>
              <a:ahLst/>
              <a:cxnLst>
                <a:cxn ang="0">
                  <a:pos x="35" y="17"/>
                </a:cxn>
                <a:cxn ang="0">
                  <a:pos x="2" y="3"/>
                </a:cxn>
                <a:cxn ang="0">
                  <a:pos x="29" y="27"/>
                </a:cxn>
                <a:cxn ang="0">
                  <a:pos x="62" y="41"/>
                </a:cxn>
                <a:cxn ang="0">
                  <a:pos x="35" y="17"/>
                </a:cxn>
              </a:cxnLst>
              <a:rect l="0" t="0" r="r" b="b"/>
              <a:pathLst>
                <a:path w="64" h="44">
                  <a:moveTo>
                    <a:pt x="35" y="17"/>
                  </a:moveTo>
                  <a:cubicBezTo>
                    <a:pt x="19" y="7"/>
                    <a:pt x="4" y="0"/>
                    <a:pt x="2" y="3"/>
                  </a:cubicBezTo>
                  <a:cubicBezTo>
                    <a:pt x="0" y="6"/>
                    <a:pt x="12" y="17"/>
                    <a:pt x="29" y="27"/>
                  </a:cubicBezTo>
                  <a:cubicBezTo>
                    <a:pt x="45" y="38"/>
                    <a:pt x="60" y="44"/>
                    <a:pt x="62" y="41"/>
                  </a:cubicBezTo>
                  <a:cubicBezTo>
                    <a:pt x="64" y="38"/>
                    <a:pt x="52" y="27"/>
                    <a:pt x="35" y="17"/>
                  </a:cubicBezTo>
                  <a:close/>
                </a:path>
              </a:pathLst>
            </a:custGeom>
            <a:solidFill>
              <a:srgbClr val="FFFFFF"/>
            </a:solidFill>
            <a:ln w="14288" cap="rnd">
              <a:solidFill>
                <a:srgbClr val="000000"/>
              </a:solidFill>
              <a:prstDash val="solid"/>
              <a:round/>
              <a:headEnd/>
              <a:tailEnd/>
            </a:ln>
          </p:spPr>
          <p:txBody>
            <a:bodyPr/>
            <a:lstStyle/>
            <a:p>
              <a:endParaRPr lang="en-US"/>
            </a:p>
          </p:txBody>
        </p:sp>
        <p:sp>
          <p:nvSpPr>
            <p:cNvPr id="17" name="Line 58"/>
            <p:cNvSpPr>
              <a:spLocks noChangeShapeType="1"/>
            </p:cNvSpPr>
            <p:nvPr/>
          </p:nvSpPr>
          <p:spPr bwMode="auto">
            <a:xfrm flipV="1">
              <a:off x="839" y="1007"/>
              <a:ext cx="671" cy="1375"/>
            </a:xfrm>
            <a:prstGeom prst="line">
              <a:avLst/>
            </a:prstGeom>
            <a:noFill/>
            <a:ln w="14288" cap="rnd">
              <a:solidFill>
                <a:srgbClr val="000000"/>
              </a:solidFill>
              <a:round/>
              <a:headEnd/>
              <a:tailEnd/>
            </a:ln>
          </p:spPr>
          <p:txBody>
            <a:bodyPr/>
            <a:lstStyle/>
            <a:p>
              <a:endParaRPr lang="en-US"/>
            </a:p>
          </p:txBody>
        </p:sp>
        <p:sp>
          <p:nvSpPr>
            <p:cNvPr id="18" name="Line 59"/>
            <p:cNvSpPr>
              <a:spLocks noChangeShapeType="1"/>
            </p:cNvSpPr>
            <p:nvPr/>
          </p:nvSpPr>
          <p:spPr bwMode="auto">
            <a:xfrm flipV="1">
              <a:off x="998" y="1340"/>
              <a:ext cx="1033" cy="1042"/>
            </a:xfrm>
            <a:prstGeom prst="line">
              <a:avLst/>
            </a:prstGeom>
            <a:noFill/>
            <a:ln w="14288" cap="rnd">
              <a:solidFill>
                <a:srgbClr val="000000"/>
              </a:solidFill>
              <a:round/>
              <a:headEnd/>
              <a:tailEnd/>
            </a:ln>
          </p:spPr>
          <p:txBody>
            <a:bodyPr/>
            <a:lstStyle/>
            <a:p>
              <a:endParaRPr lang="en-US"/>
            </a:p>
          </p:txBody>
        </p:sp>
        <p:sp>
          <p:nvSpPr>
            <p:cNvPr id="19" name="Freeform 60"/>
            <p:cNvSpPr>
              <a:spLocks/>
            </p:cNvSpPr>
            <p:nvPr/>
          </p:nvSpPr>
          <p:spPr bwMode="auto">
            <a:xfrm>
              <a:off x="539" y="1430"/>
              <a:ext cx="2728" cy="143"/>
            </a:xfrm>
            <a:custGeom>
              <a:avLst/>
              <a:gdLst/>
              <a:ahLst/>
              <a:cxnLst>
                <a:cxn ang="0">
                  <a:pos x="0" y="0"/>
                </a:cxn>
                <a:cxn ang="0">
                  <a:pos x="309" y="16"/>
                </a:cxn>
              </a:cxnLst>
              <a:rect l="0" t="0" r="r" b="b"/>
              <a:pathLst>
                <a:path w="309" h="16">
                  <a:moveTo>
                    <a:pt x="0" y="0"/>
                  </a:moveTo>
                  <a:cubicBezTo>
                    <a:pt x="119" y="0"/>
                    <a:pt x="232" y="5"/>
                    <a:pt x="309" y="16"/>
                  </a:cubicBezTo>
                </a:path>
              </a:pathLst>
            </a:custGeom>
            <a:noFill/>
            <a:ln w="14288" cap="rnd">
              <a:solidFill>
                <a:srgbClr val="000000"/>
              </a:solidFill>
              <a:prstDash val="solid"/>
              <a:round/>
              <a:headEnd/>
              <a:tailEnd/>
            </a:ln>
          </p:spPr>
          <p:txBody>
            <a:bodyPr/>
            <a:lstStyle/>
            <a:p>
              <a:endParaRPr lang="en-US"/>
            </a:p>
          </p:txBody>
        </p:sp>
        <p:sp>
          <p:nvSpPr>
            <p:cNvPr id="20" name="Rectangle 61"/>
            <p:cNvSpPr>
              <a:spLocks noChangeArrowheads="1"/>
            </p:cNvSpPr>
            <p:nvPr/>
          </p:nvSpPr>
          <p:spPr bwMode="auto">
            <a:xfrm>
              <a:off x="2057" y="594"/>
              <a:ext cx="689" cy="171"/>
            </a:xfrm>
            <a:prstGeom prst="rect">
              <a:avLst/>
            </a:prstGeom>
            <a:noFill/>
            <a:ln w="9525">
              <a:noFill/>
              <a:miter lim="800000"/>
              <a:headEnd/>
              <a:tailEnd/>
            </a:ln>
          </p:spPr>
          <p:txBody>
            <a:bodyPr/>
            <a:lstStyle/>
            <a:p>
              <a:endParaRPr lang="en-US"/>
            </a:p>
          </p:txBody>
        </p:sp>
        <p:sp>
          <p:nvSpPr>
            <p:cNvPr id="21" name="Rectangle 62"/>
            <p:cNvSpPr>
              <a:spLocks noChangeArrowheads="1"/>
            </p:cNvSpPr>
            <p:nvPr/>
          </p:nvSpPr>
          <p:spPr bwMode="auto">
            <a:xfrm>
              <a:off x="2083" y="620"/>
              <a:ext cx="836"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PREDICTED</a:t>
              </a:r>
              <a:endParaRPr lang="en-US" altLang="zh-CN" sz="2400">
                <a:latin typeface="Times New Roman" pitchFamily="18" charset="0"/>
              </a:endParaRPr>
            </a:p>
          </p:txBody>
        </p:sp>
        <p:sp>
          <p:nvSpPr>
            <p:cNvPr id="22" name="Rectangle 63"/>
            <p:cNvSpPr>
              <a:spLocks noChangeArrowheads="1"/>
            </p:cNvSpPr>
            <p:nvPr/>
          </p:nvSpPr>
          <p:spPr bwMode="auto">
            <a:xfrm>
              <a:off x="433" y="1088"/>
              <a:ext cx="591" cy="171"/>
            </a:xfrm>
            <a:prstGeom prst="rect">
              <a:avLst/>
            </a:prstGeom>
            <a:noFill/>
            <a:ln w="9525">
              <a:noFill/>
              <a:miter lim="800000"/>
              <a:headEnd/>
              <a:tailEnd/>
            </a:ln>
          </p:spPr>
          <p:txBody>
            <a:bodyPr/>
            <a:lstStyle/>
            <a:p>
              <a:endParaRPr lang="en-US"/>
            </a:p>
          </p:txBody>
        </p:sp>
        <p:sp>
          <p:nvSpPr>
            <p:cNvPr id="23" name="Rectangle 64"/>
            <p:cNvSpPr>
              <a:spLocks noChangeArrowheads="1"/>
            </p:cNvSpPr>
            <p:nvPr/>
          </p:nvSpPr>
          <p:spPr bwMode="auto">
            <a:xfrm>
              <a:off x="468" y="1115"/>
              <a:ext cx="593" cy="179"/>
            </a:xfrm>
            <a:prstGeom prst="rect">
              <a:avLst/>
            </a:prstGeom>
            <a:noFill/>
            <a:ln w="9525">
              <a:noFill/>
              <a:miter lim="800000"/>
              <a:headEnd/>
              <a:tailEnd/>
            </a:ln>
          </p:spPr>
          <p:txBody>
            <a:bodyPr wrap="none" lIns="0" tIns="0" rIns="0" bIns="0">
              <a:spAutoFit/>
            </a:bodyPr>
            <a:lstStyle/>
            <a:p>
              <a:pPr eaLnBrk="0" hangingPunct="0"/>
              <a:r>
                <a:rPr lang="en-US" altLang="zh-CN" sz="1400" b="1">
                  <a:solidFill>
                    <a:srgbClr val="000000"/>
                  </a:solidFill>
                </a:rPr>
                <a:t>ACTUAL</a:t>
              </a:r>
              <a:endParaRPr lang="en-US" altLang="zh-CN" sz="2400">
                <a:latin typeface="Times New Roman" pitchFamily="18" charset="0"/>
              </a:endParaRPr>
            </a:p>
          </p:txBody>
        </p:sp>
        <p:pic>
          <p:nvPicPr>
            <p:cNvPr id="24" name="Picture 65"/>
            <p:cNvPicPr>
              <a:picLocks noChangeAspect="1" noChangeArrowheads="1"/>
            </p:cNvPicPr>
            <p:nvPr/>
          </p:nvPicPr>
          <p:blipFill>
            <a:blip r:embed="rId5" cstate="print"/>
            <a:srcRect/>
            <a:stretch>
              <a:fillRect/>
            </a:stretch>
          </p:blipFill>
          <p:spPr bwMode="auto">
            <a:xfrm>
              <a:off x="274" y="1259"/>
              <a:ext cx="318" cy="305"/>
            </a:xfrm>
            <a:prstGeom prst="rect">
              <a:avLst/>
            </a:prstGeom>
            <a:noFill/>
            <a:ln w="9525">
              <a:noFill/>
              <a:miter lim="800000"/>
              <a:headEnd/>
              <a:tailEnd/>
            </a:ln>
          </p:spPr>
        </p:pic>
        <p:pic>
          <p:nvPicPr>
            <p:cNvPr id="25" name="Picture 66"/>
            <p:cNvPicPr>
              <a:picLocks noChangeAspect="1" noChangeArrowheads="1"/>
            </p:cNvPicPr>
            <p:nvPr/>
          </p:nvPicPr>
          <p:blipFill>
            <a:blip r:embed="rId6" cstate="print"/>
            <a:srcRect/>
            <a:stretch>
              <a:fillRect/>
            </a:stretch>
          </p:blipFill>
          <p:spPr bwMode="auto">
            <a:xfrm>
              <a:off x="1863" y="819"/>
              <a:ext cx="327" cy="305"/>
            </a:xfrm>
            <a:prstGeom prst="rect">
              <a:avLst/>
            </a:prstGeom>
            <a:noFill/>
            <a:ln w="9525">
              <a:noFill/>
              <a:miter lim="800000"/>
              <a:headEnd/>
              <a:tailEnd/>
            </a:ln>
          </p:spPr>
        </p:pic>
      </p:grpSp>
      <p:pic>
        <p:nvPicPr>
          <p:cNvPr id="73" name="Picture 72" descr="LEO1280 debris.jpg"/>
          <p:cNvPicPr>
            <a:picLocks noChangeAspect="1"/>
          </p:cNvPicPr>
          <p:nvPr/>
        </p:nvPicPr>
        <p:blipFill>
          <a:blip r:embed="rId7" cstate="print"/>
          <a:stretch>
            <a:fillRect/>
          </a:stretch>
        </p:blipFill>
        <p:spPr>
          <a:xfrm>
            <a:off x="5334000" y="3657600"/>
            <a:ext cx="2743200" cy="2743200"/>
          </a:xfrm>
          <a:prstGeom prst="rect">
            <a:avLst/>
          </a:prstGeom>
        </p:spPr>
      </p:pic>
      <p:sp>
        <p:nvSpPr>
          <p:cNvPr id="74" name="TextBox 73"/>
          <p:cNvSpPr txBox="1"/>
          <p:nvPr/>
        </p:nvSpPr>
        <p:spPr>
          <a:xfrm>
            <a:off x="914400" y="1066800"/>
            <a:ext cx="1890261" cy="369332"/>
          </a:xfrm>
          <a:prstGeom prst="rect">
            <a:avLst/>
          </a:prstGeom>
          <a:solidFill>
            <a:schemeClr val="accent1"/>
          </a:solidFill>
        </p:spPr>
        <p:txBody>
          <a:bodyPr wrap="none" rtlCol="0">
            <a:spAutoFit/>
          </a:bodyPr>
          <a:lstStyle/>
          <a:p>
            <a:r>
              <a:rPr lang="en-US" dirty="0" smtClean="0">
                <a:solidFill>
                  <a:schemeClr val="accent2"/>
                </a:solidFill>
              </a:rPr>
              <a:t>Orbital Elements</a:t>
            </a:r>
            <a:endParaRPr lang="en-US" dirty="0">
              <a:solidFill>
                <a:schemeClr val="accent2"/>
              </a:solidFill>
            </a:endParaRPr>
          </a:p>
        </p:txBody>
      </p:sp>
      <p:sp>
        <p:nvSpPr>
          <p:cNvPr id="75" name="TextBox 74"/>
          <p:cNvSpPr txBox="1"/>
          <p:nvPr/>
        </p:nvSpPr>
        <p:spPr>
          <a:xfrm>
            <a:off x="6096000" y="1295400"/>
            <a:ext cx="1005403"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Lifetime</a:t>
            </a:r>
            <a:endParaRPr lang="en-US" dirty="0">
              <a:solidFill>
                <a:schemeClr val="accent2"/>
              </a:solidFill>
            </a:endParaRPr>
          </a:p>
        </p:txBody>
      </p:sp>
      <p:sp>
        <p:nvSpPr>
          <p:cNvPr id="76" name="TextBox 75"/>
          <p:cNvSpPr txBox="1"/>
          <p:nvPr/>
        </p:nvSpPr>
        <p:spPr>
          <a:xfrm>
            <a:off x="6096000" y="4648200"/>
            <a:ext cx="1257717" cy="646331"/>
          </a:xfrm>
          <a:prstGeom prst="rect">
            <a:avLst/>
          </a:prstGeom>
          <a:solidFill>
            <a:schemeClr val="accent1"/>
          </a:solidFill>
        </p:spPr>
        <p:txBody>
          <a:bodyPr wrap="none" rtlCol="0">
            <a:spAutoFit/>
          </a:bodyPr>
          <a:lstStyle/>
          <a:p>
            <a:r>
              <a:rPr lang="en-US" dirty="0" smtClean="0">
                <a:solidFill>
                  <a:schemeClr val="accent6"/>
                </a:solidFill>
              </a:rPr>
              <a:t>Collision</a:t>
            </a:r>
            <a:br>
              <a:rPr lang="en-US" dirty="0" smtClean="0">
                <a:solidFill>
                  <a:schemeClr val="accent6"/>
                </a:solidFill>
              </a:rPr>
            </a:br>
            <a:r>
              <a:rPr lang="en-US" dirty="0" smtClean="0">
                <a:solidFill>
                  <a:schemeClr val="accent6"/>
                </a:solidFill>
              </a:rPr>
              <a:t>Avoidance</a:t>
            </a:r>
            <a:endParaRPr lang="en-US" dirty="0">
              <a:solidFill>
                <a:schemeClr val="accent6"/>
              </a:solidFill>
            </a:endParaRPr>
          </a:p>
        </p:txBody>
      </p:sp>
      <p:sp>
        <p:nvSpPr>
          <p:cNvPr id="77" name="TextBox 76"/>
          <p:cNvSpPr txBox="1"/>
          <p:nvPr/>
        </p:nvSpPr>
        <p:spPr>
          <a:xfrm>
            <a:off x="2438400" y="5334000"/>
            <a:ext cx="1060931" cy="646331"/>
          </a:xfrm>
          <a:prstGeom prst="rect">
            <a:avLst/>
          </a:prstGeom>
          <a:solidFill>
            <a:schemeClr val="accent1"/>
          </a:solidFill>
        </p:spPr>
        <p:txBody>
          <a:bodyPr wrap="none" rtlCol="0">
            <a:spAutoFit/>
          </a:bodyPr>
          <a:lstStyle/>
          <a:p>
            <a:r>
              <a:rPr lang="en-US" dirty="0" smtClean="0">
                <a:solidFill>
                  <a:schemeClr val="accent2"/>
                </a:solidFill>
              </a:rPr>
              <a:t>Satellite</a:t>
            </a:r>
            <a:br>
              <a:rPr lang="en-US" dirty="0" smtClean="0">
                <a:solidFill>
                  <a:schemeClr val="accent2"/>
                </a:solidFill>
              </a:rPr>
            </a:br>
            <a:r>
              <a:rPr lang="en-US" dirty="0" smtClean="0">
                <a:solidFill>
                  <a:schemeClr val="accent2"/>
                </a:solidFill>
              </a:rPr>
              <a:t>Tracking</a:t>
            </a:r>
            <a:endParaRPr lang="en-US" dirty="0">
              <a:solidFill>
                <a:schemeClr val="accent2"/>
              </a:solidFill>
            </a:endParaRPr>
          </a:p>
        </p:txBody>
      </p:sp>
      <p:sp>
        <p:nvSpPr>
          <p:cNvPr id="2" name="Title 1"/>
          <p:cNvSpPr>
            <a:spLocks noGrp="1"/>
          </p:cNvSpPr>
          <p:nvPr>
            <p:ph type="title"/>
          </p:nvPr>
        </p:nvSpPr>
        <p:spPr>
          <a:xfrm>
            <a:off x="457200" y="76200"/>
            <a:ext cx="8229600" cy="1143000"/>
          </a:xfrm>
        </p:spPr>
        <p:txBody>
          <a:bodyPr/>
          <a:lstStyle/>
          <a:p>
            <a:r>
              <a:rPr lang="en-US" sz="2800" dirty="0" smtClean="0">
                <a:solidFill>
                  <a:srgbClr val="0000FF"/>
                </a:solidFill>
              </a:rPr>
              <a:t>Atmospheric Drag on Satellites</a:t>
            </a:r>
            <a:endParaRPr lang="en-US" sz="2800" dirty="0">
              <a:solidFill>
                <a:srgbClr val="0000FF"/>
              </a:solidFill>
            </a:endParaRPr>
          </a:p>
        </p:txBody>
      </p:sp>
    </p:spTree>
    <p:extLst>
      <p:ext uri="{BB962C8B-B14F-4D97-AF65-F5344CB8AC3E}">
        <p14:creationId xmlns:p14="http://schemas.microsoft.com/office/powerpoint/2010/main" val="1476627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z="2800" b="1" dirty="0" smtClean="0">
                <a:solidFill>
                  <a:srgbClr val="0000FF"/>
                </a:solidFill>
                <a:latin typeface="Helvetica" charset="0"/>
              </a:rPr>
              <a:t>STARSHINE-1 </a:t>
            </a:r>
            <a:r>
              <a:rPr lang="en-US" sz="2800" b="1" dirty="0">
                <a:solidFill>
                  <a:srgbClr val="0000FF"/>
                </a:solidFill>
                <a:latin typeface="Helvetica" charset="0"/>
              </a:rPr>
              <a:t>Height </a:t>
            </a:r>
            <a:r>
              <a:rPr lang="en-US" sz="2800" b="1" dirty="0" err="1">
                <a:solidFill>
                  <a:srgbClr val="0000FF"/>
                </a:solidFill>
                <a:latin typeface="Helvetica" charset="0"/>
              </a:rPr>
              <a:t>vs</a:t>
            </a:r>
            <a:r>
              <a:rPr lang="en-US" sz="2800" b="1" dirty="0">
                <a:solidFill>
                  <a:srgbClr val="0000FF"/>
                </a:solidFill>
                <a:latin typeface="Helvetica" charset="0"/>
              </a:rPr>
              <a:t> </a:t>
            </a:r>
            <a:r>
              <a:rPr lang="en-US" sz="2800" b="1" dirty="0" smtClean="0">
                <a:solidFill>
                  <a:srgbClr val="0000FF"/>
                </a:solidFill>
                <a:latin typeface="Helvetica" charset="0"/>
              </a:rPr>
              <a:t>Time Profile</a:t>
            </a:r>
            <a:endParaRPr lang="en-US" sz="2800" b="1" dirty="0">
              <a:solidFill>
                <a:srgbClr val="0000FF"/>
              </a:solidFill>
              <a:latin typeface="Helvetica" charset="0"/>
            </a:endParaRPr>
          </a:p>
        </p:txBody>
      </p:sp>
      <p:pic>
        <p:nvPicPr>
          <p:cNvPr id="28674" name="Picture 2" descr="orbitheigh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200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5" name="Rectangle 1"/>
          <p:cNvSpPr>
            <a:spLocks/>
          </p:cNvSpPr>
          <p:nvPr/>
        </p:nvSpPr>
        <p:spPr bwMode="auto">
          <a:xfrm>
            <a:off x="0" y="6335713"/>
            <a:ext cx="9142413" cy="85725"/>
          </a:xfrm>
          <a:prstGeom prst="rect">
            <a:avLst/>
          </a:prstGeom>
          <a:gradFill rotWithShape="0">
            <a:gsLst>
              <a:gs pos="0">
                <a:srgbClr val="6E3F01"/>
              </a:gs>
              <a:gs pos="50000">
                <a:srgbClr val="ED8802"/>
              </a:gs>
              <a:gs pos="100000">
                <a:srgbClr val="6E3F01"/>
              </a:gs>
            </a:gsLst>
            <a:lin ang="0" scaled="1"/>
          </a:gradFill>
          <a:ln>
            <a:noFill/>
          </a:ln>
          <a:effectLst>
            <a:outerShdw blurRad="25400" dist="12700"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838200" y="3200400"/>
            <a:ext cx="492443" cy="707886"/>
          </a:xfrm>
          <a:prstGeom prst="rect">
            <a:avLst/>
          </a:prstGeom>
          <a:noFill/>
        </p:spPr>
        <p:txBody>
          <a:bodyPr vert="vert270" wrap="square" rtlCol="0">
            <a:spAutoFit/>
          </a:bodyPr>
          <a:lstStyle/>
          <a:p>
            <a:r>
              <a:rPr lang="en-US" dirty="0" smtClean="0"/>
              <a:t>km</a:t>
            </a:r>
            <a:endParaRPr lang="en-US" dirty="0"/>
          </a:p>
        </p:txBody>
      </p:sp>
      <p:sp>
        <p:nvSpPr>
          <p:cNvPr id="3" name="TextBox 2"/>
          <p:cNvSpPr txBox="1"/>
          <p:nvPr/>
        </p:nvSpPr>
        <p:spPr>
          <a:xfrm>
            <a:off x="5181600" y="5791200"/>
            <a:ext cx="2438400" cy="400110"/>
          </a:xfrm>
          <a:prstGeom prst="rect">
            <a:avLst/>
          </a:prstGeom>
          <a:noFill/>
        </p:spPr>
        <p:txBody>
          <a:bodyPr wrap="square" rtlCol="0">
            <a:spAutoFit/>
          </a:bodyPr>
          <a:lstStyle/>
          <a:p>
            <a:r>
              <a:rPr lang="en-US" dirty="0" smtClean="0"/>
              <a:t>1999                2000</a:t>
            </a:r>
            <a:endParaRPr lang="en-US" dirty="0"/>
          </a:p>
        </p:txBody>
      </p:sp>
    </p:spTree>
    <p:extLst>
      <p:ext uri="{BB962C8B-B14F-4D97-AF65-F5344CB8AC3E}">
        <p14:creationId xmlns:p14="http://schemas.microsoft.com/office/powerpoint/2010/main" val="2272122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20713" y="228600"/>
            <a:ext cx="7902575" cy="984885"/>
          </a:xfrm>
          <a:prstGeom prst="rect">
            <a:avLst/>
          </a:prstGeom>
          <a:noFill/>
          <a:ln w="9525">
            <a:noFill/>
            <a:miter lim="800000"/>
            <a:headEnd/>
            <a:tailEnd/>
          </a:ln>
          <a:effectLst/>
        </p:spPr>
        <p:txBody>
          <a:bodyPr>
            <a:spAutoFit/>
          </a:bodyPr>
          <a:lstStyle/>
          <a:p>
            <a:r>
              <a:rPr lang="en-US" sz="2800" b="1" dirty="0" smtClean="0">
                <a:solidFill>
                  <a:srgbClr val="0000FF"/>
                </a:solidFill>
                <a:latin typeface="Helvetica"/>
                <a:cs typeface="Helvetica"/>
              </a:rPr>
              <a:t>Satellite Drag and Thermosphere Density</a:t>
            </a:r>
            <a:endParaRPr lang="en-US" sz="2800" b="1" u="sng" dirty="0">
              <a:solidFill>
                <a:srgbClr val="0000FF"/>
              </a:solidFill>
              <a:latin typeface="Helvetica"/>
              <a:cs typeface="Helvetica"/>
            </a:endParaRPr>
          </a:p>
          <a:p>
            <a:pPr>
              <a:spcBef>
                <a:spcPct val="50000"/>
              </a:spcBef>
            </a:pPr>
            <a:endParaRPr lang="en-US" dirty="0"/>
          </a:p>
        </p:txBody>
      </p:sp>
      <p:sp>
        <p:nvSpPr>
          <p:cNvPr id="5" name="Text Box 6"/>
          <p:cNvSpPr txBox="1">
            <a:spLocks noChangeArrowheads="1"/>
          </p:cNvSpPr>
          <p:nvPr/>
        </p:nvSpPr>
        <p:spPr bwMode="auto">
          <a:xfrm>
            <a:off x="152400" y="1219200"/>
            <a:ext cx="8702675" cy="1323439"/>
          </a:xfrm>
          <a:prstGeom prst="rect">
            <a:avLst/>
          </a:prstGeom>
          <a:noFill/>
          <a:ln w="9525">
            <a:noFill/>
            <a:miter lim="800000"/>
            <a:headEnd/>
            <a:tailEnd/>
          </a:ln>
          <a:effectLst/>
        </p:spPr>
        <p:txBody>
          <a:bodyPr>
            <a:spAutoFit/>
          </a:bodyPr>
          <a:lstStyle/>
          <a:p>
            <a:r>
              <a:rPr lang="en-US" dirty="0"/>
              <a:t>A</a:t>
            </a:r>
            <a:r>
              <a:rPr lang="en-US" dirty="0" smtClean="0"/>
              <a:t>erodynamic forces are the forces created by a spacecraft’s movement through a neutral density atmosphere. The forces result from momentum exchange between the atmosphere and the spacecraft and can be decomposed into components of lift, drag, and side slip.</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578049655"/>
              </p:ext>
            </p:extLst>
          </p:nvPr>
        </p:nvGraphicFramePr>
        <p:xfrm>
          <a:off x="2667000" y="3048000"/>
          <a:ext cx="2618873" cy="691092"/>
        </p:xfrm>
        <a:graphic>
          <a:graphicData uri="http://schemas.openxmlformats.org/presentationml/2006/ole">
            <mc:AlternateContent xmlns:mc="http://schemas.openxmlformats.org/markup-compatibility/2006">
              <mc:Choice xmlns:v="urn:schemas-microsoft-com:vml" Requires="v">
                <p:oleObj spid="_x0000_s100467" name="Equation" r:id="rId4" imgW="914400" imgH="241200" progId="">
                  <p:embed/>
                </p:oleObj>
              </mc:Choice>
              <mc:Fallback>
                <p:oleObj name="Equation" r:id="rId4" imgW="914400" imgH="24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048000"/>
                        <a:ext cx="2618873" cy="691092"/>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05393332"/>
              </p:ext>
            </p:extLst>
          </p:nvPr>
        </p:nvGraphicFramePr>
        <p:xfrm>
          <a:off x="304800" y="3954918"/>
          <a:ext cx="5257800" cy="2064882"/>
        </p:xfrm>
        <a:graphic>
          <a:graphicData uri="http://schemas.openxmlformats.org/presentationml/2006/ole">
            <mc:AlternateContent xmlns:mc="http://schemas.openxmlformats.org/markup-compatibility/2006">
              <mc:Choice xmlns:v="urn:schemas-microsoft-com:vml" Requires="v">
                <p:oleObj spid="_x0000_s100468" name="Equation" r:id="rId6" imgW="3555720" imgH="1396800" progId="">
                  <p:embed/>
                </p:oleObj>
              </mc:Choice>
              <mc:Fallback>
                <p:oleObj name="Equation" r:id="rId6" imgW="3555720" imgH="1396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954918"/>
                        <a:ext cx="5257800" cy="2064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descr="drag force.jpg"/>
          <p:cNvPicPr>
            <a:picLocks noChangeAspect="1"/>
          </p:cNvPicPr>
          <p:nvPr/>
        </p:nvPicPr>
        <p:blipFill>
          <a:blip r:embed="rId8" cstate="print"/>
          <a:srcRect l="34288" t="5556" r="24860" b="75555"/>
          <a:stretch>
            <a:fillRect/>
          </a:stretch>
        </p:blipFill>
        <p:spPr>
          <a:xfrm rot="10800000">
            <a:off x="6477000" y="2699238"/>
            <a:ext cx="2514600" cy="1644162"/>
          </a:xfrm>
          <a:prstGeom prst="rect">
            <a:avLst/>
          </a:prstGeom>
        </p:spPr>
      </p:pic>
      <p:sp>
        <p:nvSpPr>
          <p:cNvPr id="11" name="Rectangle 2"/>
          <p:cNvSpPr>
            <a:spLocks/>
          </p:cNvSpPr>
          <p:nvPr/>
        </p:nvSpPr>
        <p:spPr bwMode="auto">
          <a:xfrm>
            <a:off x="0" y="9890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 name="TextBox 1"/>
          <p:cNvSpPr txBox="1"/>
          <p:nvPr/>
        </p:nvSpPr>
        <p:spPr>
          <a:xfrm>
            <a:off x="533400" y="6324600"/>
            <a:ext cx="7239000" cy="400110"/>
          </a:xfrm>
          <a:prstGeom prst="rect">
            <a:avLst/>
          </a:prstGeom>
          <a:noFill/>
        </p:spPr>
        <p:txBody>
          <a:bodyPr wrap="square" rtlCol="0">
            <a:spAutoFit/>
          </a:bodyPr>
          <a:lstStyle/>
          <a:p>
            <a:r>
              <a:rPr lang="en-US" dirty="0" smtClean="0"/>
              <a:t>In the thermosphere the density is a function of temperature</a:t>
            </a:r>
            <a:endParaRPr lang="en-US" dirty="0"/>
          </a:p>
        </p:txBody>
      </p:sp>
    </p:spTree>
    <p:extLst>
      <p:ext uri="{BB962C8B-B14F-4D97-AF65-F5344CB8AC3E}">
        <p14:creationId xmlns:p14="http://schemas.microsoft.com/office/powerpoint/2010/main" val="299178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28575"/>
            <a:ext cx="7543800" cy="1247775"/>
          </a:xfrm>
        </p:spPr>
        <p:txBody>
          <a:bodyPr/>
          <a:lstStyle/>
          <a:p>
            <a:pPr algn="ctr" eaLnBrk="1" hangingPunct="1"/>
            <a:r>
              <a:rPr lang="en-US" sz="2800" dirty="0" smtClean="0">
                <a:solidFill>
                  <a:srgbClr val="0000FF"/>
                </a:solidFill>
                <a:latin typeface="Helvetica"/>
                <a:cs typeface="Helvetica"/>
              </a:rPr>
              <a:t>Upper Atmosphere – Thermosphere</a:t>
            </a:r>
          </a:p>
        </p:txBody>
      </p:sp>
      <p:pic>
        <p:nvPicPr>
          <p:cNvPr id="7171" name="Picture 2" descr="thermal_structure.jpg                                          000031D7HD2                            B920D97D:"/>
          <p:cNvPicPr>
            <a:picLocks noChangeAspect="1" noChangeArrowheads="1"/>
          </p:cNvPicPr>
          <p:nvPr/>
        </p:nvPicPr>
        <p:blipFill>
          <a:blip r:embed="rId3" cstate="print"/>
          <a:srcRect/>
          <a:stretch>
            <a:fillRect/>
          </a:stretch>
        </p:blipFill>
        <p:spPr bwMode="auto">
          <a:xfrm>
            <a:off x="228600" y="2590800"/>
            <a:ext cx="5397500" cy="4038600"/>
          </a:xfrm>
          <a:prstGeom prst="rect">
            <a:avLst/>
          </a:prstGeom>
          <a:noFill/>
          <a:ln w="9525">
            <a:noFill/>
            <a:miter lim="800000"/>
            <a:headEnd/>
            <a:tailEnd/>
          </a:ln>
        </p:spPr>
      </p:pic>
      <p:pic>
        <p:nvPicPr>
          <p:cNvPr id="7172" name="Picture 14" descr="altitude atmosphere structure"/>
          <p:cNvPicPr>
            <a:picLocks noChangeAspect="1" noChangeArrowheads="1"/>
          </p:cNvPicPr>
          <p:nvPr/>
        </p:nvPicPr>
        <p:blipFill>
          <a:blip r:embed="rId4" cstate="print"/>
          <a:srcRect/>
          <a:stretch>
            <a:fillRect/>
          </a:stretch>
        </p:blipFill>
        <p:spPr bwMode="auto">
          <a:xfrm>
            <a:off x="152400" y="1981200"/>
            <a:ext cx="1143000" cy="4343400"/>
          </a:xfrm>
          <a:prstGeom prst="rect">
            <a:avLst/>
          </a:prstGeom>
          <a:noFill/>
          <a:ln w="9525">
            <a:noFill/>
            <a:miter lim="800000"/>
            <a:headEnd/>
            <a:tailEnd/>
          </a:ln>
        </p:spPr>
      </p:pic>
      <p:sp>
        <p:nvSpPr>
          <p:cNvPr id="7173" name="Rectangle 19"/>
          <p:cNvSpPr>
            <a:spLocks noChangeArrowheads="1"/>
          </p:cNvSpPr>
          <p:nvPr/>
        </p:nvSpPr>
        <p:spPr bwMode="auto">
          <a:xfrm>
            <a:off x="5791200" y="1593850"/>
            <a:ext cx="3352800" cy="3231653"/>
          </a:xfrm>
          <a:prstGeom prst="rect">
            <a:avLst/>
          </a:prstGeom>
          <a:noFill/>
          <a:ln w="9525">
            <a:solidFill>
              <a:schemeClr val="tx1"/>
            </a:solidFill>
            <a:miter lim="800000"/>
            <a:headEnd/>
            <a:tailEnd/>
          </a:ln>
        </p:spPr>
        <p:txBody>
          <a:bodyPr wrap="square">
            <a:spAutoFit/>
          </a:bodyPr>
          <a:lstStyle/>
          <a:p>
            <a:pPr algn="ctr"/>
            <a:r>
              <a:rPr lang="en-US" sz="1200" dirty="0">
                <a:solidFill>
                  <a:srgbClr val="0000FF"/>
                </a:solidFill>
              </a:rPr>
              <a:t>The outer gaseous shell of a planet’s atmosphere that exchanges energy with the space plasma </a:t>
            </a:r>
            <a:r>
              <a:rPr lang="en-US" sz="1200" dirty="0" smtClean="0">
                <a:solidFill>
                  <a:srgbClr val="0000FF"/>
                </a:solidFill>
              </a:rPr>
              <a:t>environment: </a:t>
            </a:r>
            <a:r>
              <a:rPr lang="en-GB" sz="1200" b="1" dirty="0" smtClean="0">
                <a:solidFill>
                  <a:srgbClr val="AB0C04"/>
                </a:solidFill>
              </a:rPr>
              <a:t>Thermosphere</a:t>
            </a:r>
            <a:endParaRPr lang="en-GB" sz="1200" dirty="0"/>
          </a:p>
          <a:p>
            <a:pPr>
              <a:buFontTx/>
              <a:buChar char="•"/>
            </a:pPr>
            <a:r>
              <a:rPr lang="en-GB" sz="1200" dirty="0"/>
              <a:t> </a:t>
            </a:r>
            <a:r>
              <a:rPr lang="en-GB" sz="1200" b="1" dirty="0"/>
              <a:t>Energy sources</a:t>
            </a:r>
            <a:r>
              <a:rPr lang="en-GB" sz="1200" dirty="0"/>
              <a:t>:</a:t>
            </a:r>
          </a:p>
          <a:p>
            <a:pPr lvl="1">
              <a:buFontTx/>
              <a:buChar char="•"/>
            </a:pPr>
            <a:r>
              <a:rPr lang="en-GB" sz="1200" dirty="0"/>
              <a:t> Absorption of Extreme UV  radiation  (10 -200nm)</a:t>
            </a:r>
          </a:p>
          <a:p>
            <a:pPr lvl="1">
              <a:buFontTx/>
              <a:buChar char="•"/>
            </a:pPr>
            <a:r>
              <a:rPr lang="en-GB" sz="1200" dirty="0" smtClean="0"/>
              <a:t> Joule </a:t>
            </a:r>
            <a:r>
              <a:rPr lang="en-GB" sz="1200" dirty="0"/>
              <a:t>heating by electrical currents</a:t>
            </a:r>
          </a:p>
          <a:p>
            <a:pPr lvl="1">
              <a:buFontTx/>
              <a:buChar char="•"/>
            </a:pPr>
            <a:r>
              <a:rPr lang="en-GB" sz="1200" dirty="0"/>
              <a:t> Particle precipitation from the magnetosphere</a:t>
            </a:r>
          </a:p>
          <a:p>
            <a:pPr lvl="1">
              <a:buFontTx/>
              <a:buChar char="•"/>
            </a:pPr>
            <a:r>
              <a:rPr lang="en-GB" sz="1200" dirty="0"/>
              <a:t> Dissipation of upward propagating waves (tides, </a:t>
            </a:r>
          </a:p>
          <a:p>
            <a:pPr lvl="1"/>
            <a:r>
              <a:rPr lang="en-GB" sz="1200" dirty="0"/>
              <a:t>  planetary waves, gravity waves)</a:t>
            </a:r>
          </a:p>
          <a:p>
            <a:pPr lvl="1">
              <a:buFontTx/>
              <a:buChar char="•"/>
            </a:pPr>
            <a:endParaRPr lang="en-GB" sz="1200" dirty="0"/>
          </a:p>
          <a:p>
            <a:pPr>
              <a:buFontTx/>
              <a:buChar char="•"/>
            </a:pPr>
            <a:r>
              <a:rPr lang="en-GB" sz="1200" dirty="0"/>
              <a:t> </a:t>
            </a:r>
            <a:r>
              <a:rPr lang="en-GB" sz="1200" b="1" dirty="0"/>
              <a:t>Energy sinks</a:t>
            </a:r>
            <a:r>
              <a:rPr lang="en-GB" sz="1200" dirty="0"/>
              <a:t>:</a:t>
            </a:r>
          </a:p>
          <a:p>
            <a:pPr lvl="1">
              <a:buFontTx/>
              <a:buChar char="•"/>
            </a:pPr>
            <a:r>
              <a:rPr lang="en-GB" sz="1200" dirty="0"/>
              <a:t>Thermal conduction into the mesosphere</a:t>
            </a:r>
          </a:p>
          <a:p>
            <a:pPr lvl="1">
              <a:buFontTx/>
              <a:buChar char="•"/>
            </a:pPr>
            <a:r>
              <a:rPr lang="en-GB" sz="1200" dirty="0"/>
              <a:t> IR cooling by CO</a:t>
            </a:r>
            <a:r>
              <a:rPr lang="en-GB" sz="1200" baseline="-25000" dirty="0"/>
              <a:t>2</a:t>
            </a:r>
            <a:r>
              <a:rPr lang="en-GB" sz="1200" dirty="0"/>
              <a:t> NO, O</a:t>
            </a:r>
          </a:p>
          <a:p>
            <a:pPr lvl="1">
              <a:buFontTx/>
              <a:buChar char="•"/>
            </a:pPr>
            <a:r>
              <a:rPr lang="en-GB" sz="1200" dirty="0"/>
              <a:t> Chemical reactions</a:t>
            </a:r>
          </a:p>
        </p:txBody>
      </p:sp>
      <p:sp>
        <p:nvSpPr>
          <p:cNvPr id="6"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1495558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1e_img.jpg"/>
          <p:cNvPicPr>
            <a:picLocks noGrp="1" noChangeAspect="1"/>
          </p:cNvPicPr>
          <p:nvPr>
            <p:ph idx="1"/>
          </p:nvPr>
        </p:nvPicPr>
        <p:blipFill>
          <a:blip r:embed="rId3">
            <a:extLst>
              <a:ext uri="{28A0092B-C50C-407E-A947-70E740481C1C}">
                <a14:useLocalDpi xmlns:a14="http://schemas.microsoft.com/office/drawing/2010/main" val="0"/>
              </a:ext>
            </a:extLst>
          </a:blip>
          <a:srcRect l="-54498" r="-54498"/>
          <a:stretch>
            <a:fillRect/>
          </a:stretch>
        </p:blipFill>
        <p:spPr>
          <a:xfrm>
            <a:off x="-2286000" y="1301750"/>
            <a:ext cx="8831262" cy="5556250"/>
          </a:xfrm>
        </p:spPr>
      </p:pic>
      <p:sp>
        <p:nvSpPr>
          <p:cNvPr id="4" name="Slide Number Placeholder 3"/>
          <p:cNvSpPr>
            <a:spLocks noGrp="1"/>
          </p:cNvSpPr>
          <p:nvPr>
            <p:ph type="sldNum" sz="quarter" idx="10"/>
          </p:nvPr>
        </p:nvSpPr>
        <p:spPr/>
        <p:txBody>
          <a:bodyPr/>
          <a:lstStyle/>
          <a:p>
            <a:fld id="{EC673AA3-64DB-A345-92FC-E8FB9A32DA41}" type="slidenum">
              <a:rPr lang="en-US" smtClean="0"/>
              <a:pPr/>
              <a:t>9</a:t>
            </a:fld>
            <a:endParaRPr lang="en-US"/>
          </a:p>
        </p:txBody>
      </p:sp>
      <p:sp>
        <p:nvSpPr>
          <p:cNvPr id="7" name="Rectangle 19"/>
          <p:cNvSpPr>
            <a:spLocks noChangeArrowheads="1"/>
          </p:cNvSpPr>
          <p:nvPr/>
        </p:nvSpPr>
        <p:spPr bwMode="auto">
          <a:xfrm>
            <a:off x="4419600" y="1469410"/>
            <a:ext cx="4495800" cy="2492990"/>
          </a:xfrm>
          <a:prstGeom prst="rect">
            <a:avLst/>
          </a:prstGeom>
          <a:noFill/>
          <a:ln w="9525">
            <a:solidFill>
              <a:schemeClr val="tx1"/>
            </a:solidFill>
            <a:miter lim="800000"/>
            <a:headEnd/>
            <a:tailEnd/>
          </a:ln>
        </p:spPr>
        <p:txBody>
          <a:bodyPr>
            <a:spAutoFit/>
          </a:bodyPr>
          <a:lstStyle/>
          <a:p>
            <a:r>
              <a:rPr lang="en-GB" sz="1200" b="1" dirty="0">
                <a:solidFill>
                  <a:srgbClr val="AB0C04"/>
                </a:solidFill>
              </a:rPr>
              <a:t>Thermosphere</a:t>
            </a:r>
            <a:r>
              <a:rPr lang="en-GB" sz="1200" dirty="0"/>
              <a:t>:</a:t>
            </a:r>
          </a:p>
          <a:p>
            <a:pPr>
              <a:buFontTx/>
              <a:buChar char="•"/>
            </a:pPr>
            <a:r>
              <a:rPr lang="en-GB" sz="1200" dirty="0"/>
              <a:t> </a:t>
            </a:r>
            <a:r>
              <a:rPr lang="en-GB" sz="1200" b="1" dirty="0" smtClean="0"/>
              <a:t>Characteristics</a:t>
            </a:r>
            <a:endParaRPr lang="en-GB" sz="1200" dirty="0"/>
          </a:p>
          <a:p>
            <a:pPr lvl="1">
              <a:buFontTx/>
              <a:buChar char="•"/>
            </a:pPr>
            <a:r>
              <a:rPr lang="en-GB" sz="1200" dirty="0"/>
              <a:t> </a:t>
            </a:r>
            <a:r>
              <a:rPr lang="en-GB" sz="1200" dirty="0" smtClean="0"/>
              <a:t>Very high temperatures, often exceeding 1000 k</a:t>
            </a:r>
            <a:endParaRPr lang="en-GB" sz="1200" dirty="0"/>
          </a:p>
          <a:p>
            <a:pPr lvl="1">
              <a:buFontTx/>
              <a:buChar char="•"/>
            </a:pPr>
            <a:r>
              <a:rPr lang="en-GB" sz="1200" dirty="0" smtClean="0"/>
              <a:t> Low neutral density</a:t>
            </a:r>
          </a:p>
          <a:p>
            <a:pPr lvl="1">
              <a:buFontTx/>
              <a:buChar char="•"/>
            </a:pPr>
            <a:r>
              <a:rPr lang="en-GB" sz="1200" dirty="0" smtClean="0"/>
              <a:t>Matter sorted by gravity—heavier material at base</a:t>
            </a:r>
            <a:endParaRPr lang="en-GB" sz="1200" dirty="0"/>
          </a:p>
          <a:p>
            <a:pPr lvl="1">
              <a:buFontTx/>
              <a:buChar char="•"/>
            </a:pPr>
            <a:r>
              <a:rPr lang="en-GB" sz="1200" dirty="0" smtClean="0"/>
              <a:t>Dominated by atomic oxygen</a:t>
            </a:r>
          </a:p>
          <a:p>
            <a:pPr lvl="1">
              <a:buFontTx/>
              <a:buChar char="•"/>
            </a:pPr>
            <a:endParaRPr lang="en-GB" sz="1200" dirty="0"/>
          </a:p>
          <a:p>
            <a:pPr>
              <a:buFontTx/>
              <a:buChar char="•"/>
            </a:pPr>
            <a:r>
              <a:rPr lang="en-GB" sz="1200" dirty="0"/>
              <a:t> </a:t>
            </a:r>
            <a:r>
              <a:rPr lang="en-GB" sz="1200" b="1" dirty="0" smtClean="0"/>
              <a:t>Time Scales</a:t>
            </a:r>
            <a:endParaRPr lang="en-GB" sz="1200" dirty="0"/>
          </a:p>
          <a:p>
            <a:pPr lvl="1">
              <a:buFontTx/>
              <a:buChar char="•"/>
            </a:pPr>
            <a:r>
              <a:rPr lang="en-GB" sz="1200" dirty="0" smtClean="0"/>
              <a:t>Solar cycle</a:t>
            </a:r>
          </a:p>
          <a:p>
            <a:pPr lvl="1">
              <a:buFontTx/>
              <a:buChar char="•"/>
            </a:pPr>
            <a:r>
              <a:rPr lang="en-GB" sz="1200" dirty="0" smtClean="0"/>
              <a:t>Annual</a:t>
            </a:r>
          </a:p>
          <a:p>
            <a:pPr lvl="1">
              <a:buFontTx/>
              <a:buChar char="•"/>
            </a:pPr>
            <a:r>
              <a:rPr lang="en-GB" sz="1200" dirty="0" smtClean="0"/>
              <a:t>27 day</a:t>
            </a:r>
          </a:p>
          <a:p>
            <a:pPr lvl="1">
              <a:buFontTx/>
              <a:buChar char="•"/>
            </a:pPr>
            <a:r>
              <a:rPr lang="en-GB" sz="1200" dirty="0" err="1" smtClean="0"/>
              <a:t>Equinoctal</a:t>
            </a:r>
            <a:endParaRPr lang="en-GB" sz="1200" dirty="0"/>
          </a:p>
          <a:p>
            <a:pPr lvl="1">
              <a:buFontTx/>
              <a:buChar char="•"/>
            </a:pPr>
            <a:r>
              <a:rPr lang="en-GB" sz="1200" dirty="0"/>
              <a:t> </a:t>
            </a:r>
            <a:r>
              <a:rPr lang="en-GB" sz="1200" dirty="0" smtClean="0"/>
              <a:t>Day /night</a:t>
            </a:r>
            <a:endParaRPr lang="en-GB" sz="1200" dirty="0"/>
          </a:p>
        </p:txBody>
      </p:sp>
      <p:sp>
        <p:nvSpPr>
          <p:cNvPr id="8" name="Title 1"/>
          <p:cNvSpPr>
            <a:spLocks noGrp="1"/>
          </p:cNvSpPr>
          <p:nvPr>
            <p:ph type="title"/>
          </p:nvPr>
        </p:nvSpPr>
        <p:spPr>
          <a:xfrm>
            <a:off x="228600" y="0"/>
            <a:ext cx="8458200" cy="1247775"/>
          </a:xfrm>
        </p:spPr>
        <p:txBody>
          <a:bodyPr/>
          <a:lstStyle/>
          <a:p>
            <a:pPr eaLnBrk="1" hangingPunct="1"/>
            <a:r>
              <a:rPr lang="en-US" sz="2800" dirty="0" smtClean="0">
                <a:solidFill>
                  <a:srgbClr val="0000FF"/>
                </a:solidFill>
                <a:latin typeface="Helvetica"/>
                <a:cs typeface="Helvetica"/>
              </a:rPr>
              <a:t>Thermosphere Variability and Time Scales</a:t>
            </a:r>
          </a:p>
        </p:txBody>
      </p:sp>
      <p:sp>
        <p:nvSpPr>
          <p:cNvPr id="2" name="TextBox 1"/>
          <p:cNvSpPr txBox="1"/>
          <p:nvPr/>
        </p:nvSpPr>
        <p:spPr>
          <a:xfrm>
            <a:off x="5105400" y="4572000"/>
            <a:ext cx="3200400" cy="1631216"/>
          </a:xfrm>
          <a:prstGeom prst="rect">
            <a:avLst/>
          </a:prstGeom>
          <a:noFill/>
        </p:spPr>
        <p:txBody>
          <a:bodyPr wrap="square" rtlCol="0">
            <a:spAutoFit/>
          </a:bodyPr>
          <a:lstStyle/>
          <a:p>
            <a:r>
              <a:rPr lang="en-US" dirty="0" smtClean="0">
                <a:latin typeface="Helvetica"/>
                <a:cs typeface="Helvetica"/>
              </a:rPr>
              <a:t>A Solar Min Temperature</a:t>
            </a:r>
          </a:p>
          <a:p>
            <a:r>
              <a:rPr lang="en-US" dirty="0" smtClean="0">
                <a:latin typeface="Helvetica"/>
                <a:cs typeface="Helvetica"/>
              </a:rPr>
              <a:t>B Solar Max Temperature</a:t>
            </a:r>
          </a:p>
          <a:p>
            <a:endParaRPr lang="en-US" dirty="0">
              <a:latin typeface="Helvetica"/>
              <a:cs typeface="Helvetica"/>
            </a:endParaRPr>
          </a:p>
          <a:p>
            <a:r>
              <a:rPr lang="en-US" dirty="0" smtClean="0">
                <a:latin typeface="Helvetica"/>
                <a:cs typeface="Helvetica"/>
              </a:rPr>
              <a:t>C Solar Min Density</a:t>
            </a:r>
          </a:p>
          <a:p>
            <a:r>
              <a:rPr lang="en-US" dirty="0" smtClean="0">
                <a:latin typeface="Helvetica"/>
                <a:cs typeface="Helvetica"/>
              </a:rPr>
              <a:t>D Solar Max Density</a:t>
            </a:r>
            <a:endParaRPr lang="en-US" dirty="0">
              <a:latin typeface="Helvetica"/>
              <a:cs typeface="Helvetica"/>
            </a:endParaRPr>
          </a:p>
        </p:txBody>
      </p:sp>
      <p:sp>
        <p:nvSpPr>
          <p:cNvPr id="3" name="TextBox 2"/>
          <p:cNvSpPr txBox="1"/>
          <p:nvPr/>
        </p:nvSpPr>
        <p:spPr>
          <a:xfrm>
            <a:off x="4419600" y="6400800"/>
            <a:ext cx="3200400" cy="307777"/>
          </a:xfrm>
          <a:prstGeom prst="rect">
            <a:avLst/>
          </a:prstGeom>
          <a:noFill/>
        </p:spPr>
        <p:txBody>
          <a:bodyPr wrap="square" rtlCol="0">
            <a:spAutoFit/>
          </a:bodyPr>
          <a:lstStyle/>
          <a:p>
            <a:r>
              <a:rPr lang="en-US" sz="1400" dirty="0" smtClean="0"/>
              <a:t>Courtesy of UCAR COMET</a:t>
            </a:r>
            <a:endParaRPr lang="en-US" sz="1400" dirty="0"/>
          </a:p>
        </p:txBody>
      </p:sp>
      <p:sp>
        <p:nvSpPr>
          <p:cNvPr id="9" name="Rectangle 2"/>
          <p:cNvSpPr>
            <a:spLocks/>
          </p:cNvSpPr>
          <p:nvPr/>
        </p:nvSpPr>
        <p:spPr bwMode="auto">
          <a:xfrm>
            <a:off x="0" y="1090613"/>
            <a:ext cx="9142413" cy="153987"/>
          </a:xfrm>
          <a:prstGeom prst="rect">
            <a:avLst/>
          </a:prstGeom>
          <a:gradFill rotWithShape="0">
            <a:gsLst>
              <a:gs pos="0">
                <a:srgbClr val="6E3F01"/>
              </a:gs>
              <a:gs pos="50000">
                <a:srgbClr val="ED8802"/>
              </a:gs>
              <a:gs pos="100000">
                <a:srgbClr val="6E3F01"/>
              </a:gs>
            </a:gsLst>
            <a:lin ang="0" scaled="1"/>
          </a:gradFill>
          <a:ln>
            <a:noFill/>
          </a:ln>
          <a:effectLst>
            <a:outerShdw blurRad="25400" dist="25399" dir="2700000" algn="ctr" rotWithShape="0">
              <a:srgbClr val="808080">
                <a:alpha val="79999"/>
              </a:srgbClr>
            </a:outerShdw>
          </a:effectLst>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3960470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580 SED Template Sept 2008">
  <a:themeElements>
    <a:clrScheme name="10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0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580 SED Template Sept 2008">
  <a:themeElements>
    <a:clrScheme name="1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580 SED Template Sept 2008">
  <a:themeElements>
    <a:clrScheme name="12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2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580 SED Template Sept 2008">
  <a:themeElements>
    <a:clrScheme name="1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580 SED Template Sept 2008 - No Graphic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580 SED Template Sept 2008 - No Graphics">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3_580 SED Template Sept 2008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580 SED Template Sept 2008">
  <a:themeElements>
    <a:clrScheme name="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Blank">
  <a:themeElements>
    <a:clrScheme name="">
      <a:dk1>
        <a:srgbClr val="000000"/>
      </a:dk1>
      <a:lt1>
        <a:srgbClr val="FFFFFF"/>
      </a:lt1>
      <a:dk2>
        <a:srgbClr val="000000"/>
      </a:dk2>
      <a:lt2>
        <a:srgbClr val="000000"/>
      </a:lt2>
      <a:accent1>
        <a:srgbClr val="CCCCCC"/>
      </a:accent1>
      <a:accent2>
        <a:srgbClr val="333399"/>
      </a:accent2>
      <a:accent3>
        <a:srgbClr val="FFFFFF"/>
      </a:accent3>
      <a:accent4>
        <a:srgbClr val="000000"/>
      </a:accent4>
      <a:accent5>
        <a:srgbClr val="E2E2E2"/>
      </a:accent5>
      <a:accent6>
        <a:srgbClr val="2D2D8A"/>
      </a:accent6>
      <a:hlink>
        <a:srgbClr val="009999"/>
      </a:hlink>
      <a:folHlink>
        <a:srgbClr val="99CC00"/>
      </a:folHlink>
    </a:clrScheme>
    <a:fontScheme name="Default - Blank">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80 SED Template Sept 2008">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580 SED Template Sept 2008">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2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580 SED Template Sept 2008">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7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580 SED Template Sept 2008 - No Graphic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580 SED Template Sept 2008 - No Graphics">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_580 SED Template Sept 2008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580 SED Template Sept 2008">
  <a:themeElements>
    <a:clrScheme name="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1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580 SED Template Sept 2008">
  <a:themeElements>
    <a:clrScheme name="4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4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580 SED Template Sept 2008">
  <a:themeElements>
    <a:clrScheme name="5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5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580 SED Template Sept 2008">
  <a:themeElements>
    <a:clrScheme name="6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6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580 SED Template Sept 2008">
  <a:themeElements>
    <a:clrScheme name="7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7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580 SED Template Sept 2008 - No Graphic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580 SED Template Sept 2008 - No Graphics">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7_580 SED Template Sept 2008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580 SED Template Sept 2008">
  <a:themeElements>
    <a:clrScheme name="8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8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580 SED Template Sept 2008">
  <a:themeElements>
    <a:clrScheme name="9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580 SED Template Sept 2008">
      <a:majorFont>
        <a:latin typeface="Arial"/>
        <a:ea typeface="ヒラギノ角ゴ ProN W6"/>
        <a:cs typeface="ヒラギノ角ゴ ProN W6"/>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9_580 SED Template Sept 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1748</TotalTime>
  <Pages>0</Pages>
  <Words>2499</Words>
  <Characters>0</Characters>
  <Application>Microsoft Macintosh PowerPoint</Application>
  <PresentationFormat>On-screen Show (4:3)</PresentationFormat>
  <Lines>0</Lines>
  <Paragraphs>342</Paragraphs>
  <Slides>38</Slides>
  <Notes>26</Notes>
  <HiddenSlides>0</HiddenSlides>
  <MMClips>0</MMClips>
  <ScaleCrop>false</ScaleCrop>
  <HeadingPairs>
    <vt:vector size="6" baseType="variant">
      <vt:variant>
        <vt:lpstr>Theme</vt:lpstr>
      </vt:variant>
      <vt:variant>
        <vt:i4>33</vt:i4>
      </vt:variant>
      <vt:variant>
        <vt:lpstr>Embedded OLE Servers</vt:lpstr>
      </vt:variant>
      <vt:variant>
        <vt:i4>3</vt:i4>
      </vt:variant>
      <vt:variant>
        <vt:lpstr>Slide Titles</vt:lpstr>
      </vt:variant>
      <vt:variant>
        <vt:i4>38</vt:i4>
      </vt:variant>
    </vt:vector>
  </HeadingPairs>
  <TitlesOfParts>
    <vt:vector size="74" baseType="lpstr">
      <vt:lpstr>Bullets</vt:lpstr>
      <vt:lpstr>Default - Blank</vt:lpstr>
      <vt:lpstr>2_580 SED Template Sept 2008</vt:lpstr>
      <vt:lpstr>5_580 SED Template Sept 2008</vt:lpstr>
      <vt:lpstr>6_580 SED Template Sept 2008</vt:lpstr>
      <vt:lpstr>7_580 SED Template Sept 2008</vt:lpstr>
      <vt:lpstr>7_580 SED Template Sept 2008 - No Graphics</vt:lpstr>
      <vt:lpstr>8_580 SED Template Sept 2008</vt:lpstr>
      <vt:lpstr>9_580 SED Template Sept 2008</vt:lpstr>
      <vt:lpstr>10_580 SED Template Sept 2008</vt:lpstr>
      <vt:lpstr>11_580 SED Template Sept 2008</vt:lpstr>
      <vt:lpstr>12_580 SED Template Sept 2008</vt:lpstr>
      <vt:lpstr>13_580 SED Template Sept 2008</vt:lpstr>
      <vt:lpstr>13_580 SED Template Sept 2008 - No Graphics</vt:lpstr>
      <vt:lpstr>3_580 SED Template Sept 2008</vt:lpstr>
      <vt:lpstr>Title &amp; Subtitle</vt:lpstr>
      <vt:lpstr>Title &amp; Bullets</vt:lpstr>
      <vt:lpstr>Title &amp; Bullets - 2 Column</vt:lpstr>
      <vt:lpstr>Blank</vt:lpstr>
      <vt:lpstr>Title - Top</vt:lpstr>
      <vt:lpstr>Title - Center</vt:lpstr>
      <vt:lpstr>Photo - Horizontal</vt:lpstr>
      <vt:lpstr>Photo - Horizontal Reflection</vt:lpstr>
      <vt:lpstr>Photo - Vertical</vt:lpstr>
      <vt:lpstr>Photo - Vertical Reflection</vt:lpstr>
      <vt:lpstr>Title, Bullets &amp; Photo</vt:lpstr>
      <vt:lpstr>Title &amp; Bullets - Left</vt:lpstr>
      <vt:lpstr>Title &amp; Bullets - Right</vt:lpstr>
      <vt:lpstr>580 SED Template Sept 2008</vt:lpstr>
      <vt:lpstr>7_580 SED Template Sept 2008</vt:lpstr>
      <vt:lpstr>1_580 SED Template Sept 2008 - No Graphics</vt:lpstr>
      <vt:lpstr>1_580 SED Template Sept 2008</vt:lpstr>
      <vt:lpstr>4_580 SED Template Sept 2008</vt:lpstr>
      <vt:lpstr>Equation</vt:lpstr>
      <vt:lpstr>Chart</vt:lpstr>
      <vt:lpstr>Paint Shop Pro Image</vt:lpstr>
      <vt:lpstr>Space Weather in the Thermosphere:  Satellite Drag</vt:lpstr>
      <vt:lpstr>PowerPoint Presentation</vt:lpstr>
      <vt:lpstr>PowerPoint Presentation</vt:lpstr>
      <vt:lpstr>Spacecraft Drag </vt:lpstr>
      <vt:lpstr>Atmospheric Drag on Satellites</vt:lpstr>
      <vt:lpstr>STARSHINE-1 Height vs Time Profile</vt:lpstr>
      <vt:lpstr>PowerPoint Presentation</vt:lpstr>
      <vt:lpstr>Upper Atmosphere – Thermosphere</vt:lpstr>
      <vt:lpstr>Thermosphere Variability and Time Scales</vt:lpstr>
      <vt:lpstr>PowerPoint Presentation</vt:lpstr>
      <vt:lpstr>PowerPoint Presentation</vt:lpstr>
      <vt:lpstr>PowerPoint Presentation</vt:lpstr>
      <vt:lpstr>PowerPoint Presentation</vt:lpstr>
      <vt:lpstr>“Toy” Model Satellite Altitude vs Time</vt:lpstr>
      <vt:lpstr>“Toy” Model Satellite Speed vs Time </vt:lpstr>
      <vt:lpstr>“Toy” Model Satellite Mechanical Energy vs Time </vt:lpstr>
      <vt:lpstr>PowerPoint Presentation</vt:lpstr>
      <vt:lpstr>PowerPoint Presentation</vt:lpstr>
      <vt:lpstr>Atmospheric Drag = Space Object Positioning Error</vt:lpstr>
      <vt:lpstr>First Observation of Satellite Drag Associated with Neutral Density Enhancement</vt:lpstr>
      <vt:lpstr>PowerPoint Presentation</vt:lpstr>
      <vt:lpstr>         Energy Flow to the Thermosphere</vt:lpstr>
      <vt:lpstr>Solar /Solar Wind Energy Deposition</vt:lpstr>
      <vt:lpstr>PowerPoint Presentation</vt:lpstr>
      <vt:lpstr>CHAMP Density Extrapolated   to 400 km (ng/m3)</vt:lpstr>
      <vt:lpstr>PowerPoint Presentation</vt:lpstr>
      <vt:lpstr>PowerPoint Presentation</vt:lpstr>
      <vt:lpstr>High Speed Streams Repetitively Heat  the Thermosphere</vt:lpstr>
      <vt:lpstr>2005 Periodograms – High Speed Streams  Subharmonics of a Solar Rotationn </vt:lpstr>
      <vt:lpstr>Atmospheric Drag on Satellites</vt:lpstr>
      <vt:lpstr>Collision Avoidance</vt:lpstr>
      <vt:lpstr>Orbital Debris Quarterly News Vol 18, Jan 2014</vt:lpstr>
      <vt:lpstr>TIEGCM Density Profile</vt:lpstr>
      <vt:lpstr>Jacchia Bowman 2008 Geomagnetic Storm Model Errors</vt:lpstr>
      <vt:lpstr>JB2008 Web Site</vt:lpstr>
      <vt:lpstr>Summary</vt:lpstr>
      <vt:lpstr>JB2008 Geomagnetic Storm Modeling</vt:lpstr>
      <vt:lpstr>JB2008 Dst Equation Development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LMIT-ODIN</dc:creator>
  <cp:keywords/>
  <dc:description/>
  <cp:lastModifiedBy>Yihua Zheng</cp:lastModifiedBy>
  <cp:revision>68</cp:revision>
  <dcterms:modified xsi:type="dcterms:W3CDTF">2014-06-05T03:27:03Z</dcterms:modified>
</cp:coreProperties>
</file>