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314" r:id="rId3"/>
    <p:sldId id="362" r:id="rId4"/>
    <p:sldId id="363" r:id="rId5"/>
    <p:sldId id="364" r:id="rId6"/>
    <p:sldId id="361" r:id="rId7"/>
    <p:sldId id="365" r:id="rId8"/>
    <p:sldId id="366" r:id="rId9"/>
    <p:sldId id="367" r:id="rId10"/>
    <p:sldId id="368" r:id="rId11"/>
    <p:sldId id="369" r:id="rId12"/>
    <p:sldId id="370" r:id="rId13"/>
    <p:sldId id="371" r:id="rId14"/>
    <p:sldId id="372" r:id="rId15"/>
    <p:sldId id="373" r:id="rId16"/>
    <p:sldId id="374" r:id="rId17"/>
    <p:sldId id="353" r:id="rId18"/>
    <p:sldId id="354" r:id="rId19"/>
    <p:sldId id="355" r:id="rId20"/>
    <p:sldId id="339" r:id="rId21"/>
    <p:sldId id="278" r:id="rId22"/>
    <p:sldId id="280" r:id="rId23"/>
    <p:sldId id="301" r:id="rId24"/>
    <p:sldId id="312" r:id="rId25"/>
    <p:sldId id="337" r:id="rId26"/>
    <p:sldId id="387" r:id="rId27"/>
    <p:sldId id="358" r:id="rId28"/>
    <p:sldId id="302" r:id="rId29"/>
    <p:sldId id="313" r:id="rId30"/>
    <p:sldId id="360" r:id="rId31"/>
    <p:sldId id="388" r:id="rId32"/>
    <p:sldId id="375" r:id="rId33"/>
    <p:sldId id="376" r:id="rId34"/>
    <p:sldId id="377" r:id="rId35"/>
    <p:sldId id="378" r:id="rId36"/>
    <p:sldId id="379" r:id="rId37"/>
    <p:sldId id="380" r:id="rId38"/>
    <p:sldId id="352" r:id="rId39"/>
    <p:sldId id="381" r:id="rId40"/>
    <p:sldId id="340" r:id="rId41"/>
    <p:sldId id="318" r:id="rId42"/>
    <p:sldId id="385" r:id="rId43"/>
    <p:sldId id="386" r:id="rId44"/>
    <p:sldId id="382" r:id="rId45"/>
    <p:sldId id="383" r:id="rId46"/>
    <p:sldId id="389" r:id="rId47"/>
    <p:sldId id="390" r:id="rId48"/>
    <p:sldId id="391" r:id="rId49"/>
    <p:sldId id="392"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D6A100"/>
    <a:srgbClr val="E90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8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E1AA5A-EDD7-5F44-99E1-6BA3E35C1CB0}" type="datetimeFigureOut">
              <a:rPr lang="en-US" smtClean="0"/>
              <a:pPr/>
              <a:t>6/8/14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93AFBC-21BD-B04A-BCBB-01FEBA571FA0}" type="slidenum">
              <a:rPr lang="en-US" smtClean="0"/>
              <a:pPr/>
              <a:t>‹#›</a:t>
            </a:fld>
            <a:endParaRPr lang="en-US"/>
          </a:p>
        </p:txBody>
      </p:sp>
    </p:spTree>
    <p:extLst>
      <p:ext uri="{BB962C8B-B14F-4D97-AF65-F5344CB8AC3E}">
        <p14:creationId xmlns:p14="http://schemas.microsoft.com/office/powerpoint/2010/main" val="35560655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associated</a:t>
            </a:r>
            <a:r>
              <a:rPr lang="en-US" baseline="0" dirty="0" smtClean="0"/>
              <a:t> with a specific active region – from a large scale filament eruption</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B35C7-2697-F146-8148-F191226D9B3D}"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pPr>
              <a:spcBef>
                <a:spcPts val="425"/>
              </a:spcBef>
            </a:pPr>
            <a:r>
              <a:rPr lang="en-US">
                <a:solidFill>
                  <a:srgbClr val="000000"/>
                </a:solidFill>
                <a:ea typeface="Times New Roman" pitchFamily="-84" charset="0"/>
                <a:cs typeface="Times New Roman" pitchFamily="-84" charset="0"/>
                <a:sym typeface="Times New Roman" pitchFamily="-84" charset="0"/>
              </a:rPr>
              <a:t>SEPs: applicable and potentially damaging everywhere that they have influence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a:t>
            </a:r>
            <a:r>
              <a:rPr lang="en-US" baseline="0" dirty="0" smtClean="0"/>
              <a:t> geomagnetic storms – more responsible for the radiation level enhancement at/near GEO orbit</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4"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2200">
                <a:latin typeface="Lucida Grande" pitchFamily="-84" charset="0"/>
                <a:ea typeface="Lucida Grande" pitchFamily="-84" charset="0"/>
                <a:cs typeface="Lucida Grande" pitchFamily="-84" charset="0"/>
                <a:sym typeface="Lucida Grande" pitchFamily="-84" charset="0"/>
              </a:rPr>
              <a:t>A nice summary of our current understanding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08C46-3332-F041-AE37-B0BF2325AC9B}" type="datetime1">
              <a:rPr lang="en-US" smtClean="0"/>
              <a:pPr/>
              <a:t>6/8/14</a:t>
            </a:fld>
            <a:endParaRPr lang="en-US"/>
          </a:p>
        </p:txBody>
      </p:sp>
      <p:sp>
        <p:nvSpPr>
          <p:cNvPr id="5" name="Footer Placeholder 4"/>
          <p:cNvSpPr>
            <a:spLocks noGrp="1"/>
          </p:cNvSpPr>
          <p:nvPr>
            <p:ph type="ftr" sz="quarter" idx="11"/>
          </p:nvPr>
        </p:nvSpPr>
        <p:spPr/>
        <p:txBody>
          <a:bodyPr/>
          <a:lstStyle/>
          <a:p>
            <a:r>
              <a:rPr lang="en-US" smtClean="0"/>
              <a:t>NASA/GSFC, internal use only :-)</a:t>
            </a:r>
            <a:endParaRPr lang="en-US"/>
          </a:p>
        </p:txBody>
      </p:sp>
      <p:sp>
        <p:nvSpPr>
          <p:cNvPr id="6" name="Slide Number Placeholder 5"/>
          <p:cNvSpPr>
            <a:spLocks noGrp="1"/>
          </p:cNvSpPr>
          <p:nvPr>
            <p:ph type="sldNum" sz="quarter" idx="12"/>
          </p:nvPr>
        </p:nvSpPr>
        <p:spPr/>
        <p:txBody>
          <a:bodyPr/>
          <a:lstStyle/>
          <a:p>
            <a:fld id="{18B2E1FC-B917-FB46-A40C-60D42F50626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4DA0D-4BF0-E846-859E-1DBEEB5002EF}" type="datetimeFigureOut">
              <a:rPr lang="en-US" smtClean="0"/>
              <a:pPr/>
              <a:t>6/8/14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4DA0D-4BF0-E846-859E-1DBEEB5002EF}" type="datetimeFigureOut">
              <a:rPr lang="en-US" smtClean="0"/>
              <a:pPr/>
              <a:t>6/8/14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4DA0D-4BF0-E846-859E-1DBEEB5002EF}" type="datetimeFigureOut">
              <a:rPr lang="en-US" smtClean="0"/>
              <a:pPr/>
              <a:t>6/8/14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4DA0D-4BF0-E846-859E-1DBEEB5002EF}" type="datetimeFigureOut">
              <a:rPr lang="en-US" smtClean="0"/>
              <a:pPr/>
              <a:t>6/8/14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4DA0D-4BF0-E846-859E-1DBEEB5002EF}" type="datetimeFigureOut">
              <a:rPr lang="en-US" smtClean="0"/>
              <a:pPr/>
              <a:t>6/8/14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4DA0D-4BF0-E846-859E-1DBEEB5002EF}" type="datetimeFigureOut">
              <a:rPr lang="en-US" smtClean="0"/>
              <a:pPr/>
              <a:t>6/8/14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4DA0D-4BF0-E846-859E-1DBEEB5002EF}" type="datetimeFigureOut">
              <a:rPr lang="en-US" smtClean="0"/>
              <a:pPr/>
              <a:t>6/8/14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4DA0D-4BF0-E846-859E-1DBEEB5002EF}" type="datetimeFigureOut">
              <a:rPr lang="en-US" smtClean="0"/>
              <a:pPr/>
              <a:t>6/8/14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FB90C-9476-0148-8693-AD9B84214A52}" type="slidenum">
              <a:rPr lang="en-US" smtClean="0"/>
              <a:pPr/>
              <a:t>‹#›</a:t>
            </a:fld>
            <a:endParaRPr lang="en-US"/>
          </a:p>
        </p:txBody>
      </p:sp>
      <p:cxnSp>
        <p:nvCxnSpPr>
          <p:cNvPr id="16" name="Straight Connector 15"/>
          <p:cNvCxnSpPr/>
          <p:nvPr userDrawn="1"/>
        </p:nvCxnSpPr>
        <p:spPr>
          <a:xfrm>
            <a:off x="0" y="1080964"/>
            <a:ext cx="9144000" cy="1588"/>
          </a:xfrm>
          <a:prstGeom prst="line">
            <a:avLst/>
          </a:prstGeom>
          <a:ln w="57150" cap="flat" cmpd="thinThick">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swcLogo.png"/>
          <p:cNvPicPr>
            <a:picLocks noChangeAspect="1"/>
          </p:cNvPicPr>
          <p:nvPr userDrawn="1"/>
        </p:nvPicPr>
        <p:blipFill>
          <a:blip r:embed="rId14"/>
          <a:stretch>
            <a:fillRect/>
          </a:stretch>
        </p:blipFill>
        <p:spPr>
          <a:xfrm>
            <a:off x="8020205" y="131355"/>
            <a:ext cx="931031" cy="931031"/>
          </a:xfrm>
          <a:prstGeom prst="rect">
            <a:avLst/>
          </a:prstGeom>
        </p:spPr>
      </p:pic>
      <p:pic>
        <p:nvPicPr>
          <p:cNvPr id="9" name="Picture 8" descr="ccmc_logo_no_text.png"/>
          <p:cNvPicPr>
            <a:picLocks noChangeAspect="1"/>
          </p:cNvPicPr>
          <p:nvPr userDrawn="1"/>
        </p:nvPicPr>
        <p:blipFill>
          <a:blip r:embed="rId15"/>
          <a:stretch>
            <a:fillRect/>
          </a:stretch>
        </p:blipFill>
        <p:spPr>
          <a:xfrm>
            <a:off x="114116" y="0"/>
            <a:ext cx="1295400" cy="1054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swpc.noaa.gov/NOAAscal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iswa.gsfc.nasa.gov:8080/IswaSystemWebApp/index.jsp?i_1=15&amp;l_1=522&amp;t_1=1268&amp;w_1=500&amp;h_1=475&amp;s_1=2012-03-07%2001:54:00.0_0_10_3&amp;i_2=207&amp;l_2=11&amp;t_2=1262&amp;w_2=500&amp;h_2=475&amp;s_2=2012-03-07%2001:09:15.0_0_10_3&amp;i_3=205&amp;l_3=1027&amp;t_3=1274&amp;w_3=500&amp;h_3=475&amp;s_3=2012-03-07%2001:09:15.0_0_10_3&amp;i_4=233&amp;l_4=537&amp;t_4=304&amp;w_4=504&amp;h_4=504&amp;s_4=2012-03-07%2001:18:20.0_0_10_3&amp;i_5=375&amp;l_5=9&amp;t_5=305&amp;w_5=521&amp;h_5=499&amp;s_5=2012-03-07%2001:10:00.0_0_10_3&amp;i_6=14&amp;l_6=511&amp;t_6=1774&amp;w_6=500&amp;h_6=475&amp;s_6=2012-03-07%2000:48:00.0_0_10_3&amp;i_7=241&amp;l_7=1059&amp;t_7=306&amp;w_7=500&amp;h_7=485&amp;s_7=2012-03-07%2000:59:59.0_0_10_3&amp;i_8=388&amp;l_8=299&amp;t_8=833&amp;w_8=894&amp;h_8=433&amp;s_8=2012-03-07%2002:00:00.0!3!1!GOES-P.Long_Wave!"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xml"/><Relationship Id="rId5" Type="http://schemas.openxmlformats.org/officeDocument/2006/relationships/image" Target="../media/image11.png"/><Relationship Id="rId1" Type="http://schemas.microsoft.com/office/2007/relationships/media" Target="file://localhost/Users/yzheng1/Documents/meetings/KMA/Lecture_monday/filamenteruption_20120210_1024_0304.mpg" TargetMode="External"/><Relationship Id="rId2" Type="http://schemas.openxmlformats.org/officeDocument/2006/relationships/video" Target="file://localhost/Users/yzheng1/Documents/meetings/KMA/Lecture_monday/filamenteruption_20120210_1024_0304.mp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png"/><Relationship Id="rId1" Type="http://schemas.microsoft.com/office/2007/relationships/media" Target="file://localhost/Users/yzheng1/Documents/meetings/SpaceWeather/GEM_CEDAR_2011/20110301_1024_0193.mpg" TargetMode="External"/><Relationship Id="rId2" Type="http://schemas.openxmlformats.org/officeDocument/2006/relationships/video" Target="file://localhost/Users/yzheng1/Documents/meetings/SpaceWeather/GEM_CEDAR_2011/20110301_1024_0193.mp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2.png"/><Relationship Id="rId1" Type="http://schemas.microsoft.com/office/2007/relationships/media" Target="file://localhost/Users/yzheng1/Documents/projects/SWRC_project/REDI/Zheng_REDI_Ionosphere_Thermosphere.ppt_media/SEP_NTSC_512kb-2.mov" TargetMode="External"/><Relationship Id="rId2" Type="http://schemas.openxmlformats.org/officeDocument/2006/relationships/video" Target="file://localhost/Users/yzheng1/Documents/projects/SWRC_project/REDI/Zheng_REDI_Ionosphere_Thermosphere.ppt_media/SEP_NTSC_512kb-2.m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3.png"/><Relationship Id="rId1" Type="http://schemas.microsoft.com/office/2007/relationships/media" Target="file://localhost/Users/yzheng1/Documents/projects/SWRC_project/REDI/Zheng_REDI_Ionosphere_Thermosphere.ppt_media/CME_Earth_interaction-2.mov" TargetMode="External"/><Relationship Id="rId2" Type="http://schemas.openxmlformats.org/officeDocument/2006/relationships/video" Target="file://localhost/Users/yzheng1/Documents/projects/SWRC_project/REDI/Zheng_REDI_Ionosphere_Thermosphere.ppt_media/CME_Earth_interaction-2.m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1.usa.gov/1kr0842" TargetMode="External"/><Relationship Id="rId4" Type="http://schemas.openxmlformats.org/officeDocument/2006/relationships/hyperlink" Target="http://1.usa.gov/1i2Qemt" TargetMode="External"/><Relationship Id="rId5" Type="http://schemas.openxmlformats.org/officeDocument/2006/relationships/hyperlink" Target="http://1.usa.gov/1gPzEKM" TargetMode="External"/><Relationship Id="rId6" Type="http://schemas.openxmlformats.org/officeDocument/2006/relationships/hyperlink" Target="http://1.usa.gov/1deGdXC" TargetMode="External"/><Relationship Id="rId7" Type="http://schemas.openxmlformats.org/officeDocument/2006/relationships/hyperlink" Target="http://1.usa.gov/1fk5Fv6" TargetMode="External"/><Relationship Id="rId1" Type="http://schemas.openxmlformats.org/officeDocument/2006/relationships/slideLayout" Target="../slideLayouts/slideLayout12.xml"/><Relationship Id="rId2" Type="http://schemas.openxmlformats.org/officeDocument/2006/relationships/hyperlink" Target="http://1.usa.gov/1rQXhWK"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1.usa.gov/LSfnaC" TargetMode="External"/><Relationship Id="rId4" Type="http://schemas.openxmlformats.org/officeDocument/2006/relationships/hyperlink" Target="http://1.usa.gov/1lZjWeD" TargetMode="External"/><Relationship Id="rId5" Type="http://schemas.openxmlformats.org/officeDocument/2006/relationships/hyperlink" Target="http://1.usa.gov/1c51alC" TargetMode="External"/><Relationship Id="rId6" Type="http://schemas.openxmlformats.org/officeDocument/2006/relationships/hyperlink" Target="http://1.usa.gov/HUue2U" TargetMode="External"/><Relationship Id="rId7" Type="http://schemas.openxmlformats.org/officeDocument/2006/relationships/hyperlink" Target="http://1.usa.gov/172TYTB" TargetMode="External"/><Relationship Id="rId1" Type="http://schemas.openxmlformats.org/officeDocument/2006/relationships/slideLayout" Target="../slideLayouts/slideLayout12.xml"/><Relationship Id="rId2" Type="http://schemas.openxmlformats.org/officeDocument/2006/relationships/hyperlink" Target="http://1.usa.gov/1e5ZBD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nasa.gov/mission_pages/sunearth/news/light-wavelengths.html" TargetMode="Externa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5" Type="http://schemas.openxmlformats.org/officeDocument/2006/relationships/image" Target="../media/image8.png"/><Relationship Id="rId1" Type="http://schemas.microsoft.com/office/2007/relationships/media" Target="file://localhost/Users/yzheng1/Documents/projects/SWx/logs/SSW_cutout_20120306T2357-20120307T0055_AIA_304-193-171_N18E31.mov" TargetMode="External"/><Relationship Id="rId2" Type="http://schemas.openxmlformats.org/officeDocument/2006/relationships/video" Target="file://localhost/Users/yzheng1/Documents/projects/SWx/logs/SSW_cutout_20120306T2357-20120307T0055_AIA_304-193-171_N18E31.mo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903" y="1395412"/>
            <a:ext cx="7772400" cy="1470025"/>
          </a:xfrm>
        </p:spPr>
        <p:txBody>
          <a:bodyPr/>
          <a:lstStyle/>
          <a:p>
            <a:r>
              <a:rPr lang="en-US" dirty="0" smtClean="0">
                <a:latin typeface="Helvetica"/>
                <a:cs typeface="Helvetica"/>
              </a:rPr>
              <a:t>SW REDI Review</a:t>
            </a:r>
            <a:endParaRPr lang="en-US" dirty="0">
              <a:latin typeface="Helvetica"/>
              <a:cs typeface="Helvetica"/>
            </a:endParaRPr>
          </a:p>
        </p:txBody>
      </p:sp>
      <p:sp>
        <p:nvSpPr>
          <p:cNvPr id="3" name="Subtitle 2"/>
          <p:cNvSpPr>
            <a:spLocks noGrp="1"/>
          </p:cNvSpPr>
          <p:nvPr>
            <p:ph type="subTitle" idx="1"/>
          </p:nvPr>
        </p:nvSpPr>
        <p:spPr>
          <a:xfrm>
            <a:off x="536308" y="3032108"/>
            <a:ext cx="7191049" cy="1494798"/>
          </a:xfrm>
        </p:spPr>
        <p:txBody>
          <a:bodyPr>
            <a:normAutofit/>
          </a:bodyPr>
          <a:lstStyle/>
          <a:p>
            <a:r>
              <a:rPr lang="en-US" sz="2000" dirty="0" smtClean="0">
                <a:latin typeface="Helvetica"/>
                <a:cs typeface="Helvetica"/>
              </a:rPr>
              <a:t>Yihua Zheng</a:t>
            </a:r>
          </a:p>
        </p:txBody>
      </p:sp>
      <p:sp>
        <p:nvSpPr>
          <p:cNvPr id="5" name="TextBox 4"/>
          <p:cNvSpPr txBox="1"/>
          <p:nvPr/>
        </p:nvSpPr>
        <p:spPr>
          <a:xfrm>
            <a:off x="6227240" y="5772807"/>
            <a:ext cx="1519504" cy="369332"/>
          </a:xfrm>
          <a:prstGeom prst="rect">
            <a:avLst/>
          </a:prstGeom>
          <a:noFill/>
        </p:spPr>
        <p:txBody>
          <a:bodyPr wrap="none" rtlCol="0">
            <a:spAutoFit/>
          </a:bodyPr>
          <a:lstStyle/>
          <a:p>
            <a:pPr algn="ctr"/>
            <a:r>
              <a:rPr lang="en-US" dirty="0" smtClean="0">
                <a:latin typeface="Helvetica"/>
                <a:cs typeface="Helvetica"/>
              </a:rPr>
              <a:t>June </a:t>
            </a:r>
            <a:r>
              <a:rPr lang="en-US" dirty="0" smtClean="0">
                <a:latin typeface="Helvetica"/>
                <a:cs typeface="Helvetica"/>
              </a:rPr>
              <a:t>9, </a:t>
            </a:r>
            <a:r>
              <a:rPr lang="en-US" dirty="0" smtClean="0">
                <a:latin typeface="Helvetica"/>
                <a:cs typeface="Helvetica"/>
              </a:rPr>
              <a:t>2014</a:t>
            </a:r>
            <a:endParaRPr lang="en-US" dirty="0">
              <a:latin typeface="Helvetica"/>
              <a:cs typeface="Helvetica"/>
            </a:endParaRPr>
          </a:p>
        </p:txBody>
      </p:sp>
      <p:sp>
        <p:nvSpPr>
          <p:cNvPr id="6" name="TextBox 5"/>
          <p:cNvSpPr txBox="1"/>
          <p:nvPr/>
        </p:nvSpPr>
        <p:spPr>
          <a:xfrm>
            <a:off x="1260223" y="5286554"/>
            <a:ext cx="1172128" cy="369332"/>
          </a:xfrm>
          <a:prstGeom prst="rect">
            <a:avLst/>
          </a:prstGeom>
          <a:noFill/>
        </p:spPr>
        <p:txBody>
          <a:bodyPr wrap="none" rtlCol="0">
            <a:spAutoFit/>
          </a:bodyPr>
          <a:lstStyle/>
          <a:p>
            <a:r>
              <a:rPr lang="en-US" dirty="0" smtClean="0">
                <a:latin typeface="Helvetica"/>
                <a:cs typeface="Helvetica"/>
              </a:rPr>
              <a:t>SW REDI</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aves_summary_20120307_g.png"/>
          <p:cNvPicPr>
            <a:picLocks noChangeAspect="1"/>
          </p:cNvPicPr>
          <p:nvPr/>
        </p:nvPicPr>
        <p:blipFill>
          <a:blip r:embed="rId2"/>
          <a:srcRect t="7057"/>
          <a:stretch>
            <a:fillRect/>
          </a:stretch>
        </p:blipFill>
        <p:spPr>
          <a:xfrm>
            <a:off x="503925" y="1123371"/>
            <a:ext cx="7647166" cy="5492174"/>
          </a:xfrm>
          <a:prstGeom prst="rect">
            <a:avLst/>
          </a:prstGeom>
        </p:spPr>
      </p:pic>
      <p:sp>
        <p:nvSpPr>
          <p:cNvPr id="3" name="TextBox 2"/>
          <p:cNvSpPr txBox="1"/>
          <p:nvPr/>
        </p:nvSpPr>
        <p:spPr>
          <a:xfrm>
            <a:off x="2032000" y="357909"/>
            <a:ext cx="2973390" cy="400110"/>
          </a:xfrm>
          <a:prstGeom prst="rect">
            <a:avLst/>
          </a:prstGeom>
          <a:noFill/>
        </p:spPr>
        <p:txBody>
          <a:bodyPr wrap="none" rtlCol="0">
            <a:spAutoFit/>
          </a:bodyPr>
          <a:lstStyle/>
          <a:p>
            <a:r>
              <a:rPr lang="en-US" sz="2000" b="1" dirty="0" smtClean="0">
                <a:solidFill>
                  <a:srgbClr val="FF0000"/>
                </a:solidFill>
                <a:latin typeface="Helvetica"/>
                <a:cs typeface="Helvetica"/>
              </a:rPr>
              <a:t>Type II Radio Emission</a:t>
            </a:r>
            <a:endParaRPr lang="en-US" sz="2000" b="1" dirty="0">
              <a:solidFill>
                <a:srgbClr val="FF000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2182" y="1535545"/>
            <a:ext cx="7146636" cy="3477875"/>
          </a:xfrm>
          <a:prstGeom prst="rect">
            <a:avLst/>
          </a:prstGeom>
        </p:spPr>
        <p:txBody>
          <a:bodyPr wrap="square">
            <a:spAutoFit/>
          </a:bodyPr>
          <a:lstStyle/>
          <a:p>
            <a:r>
              <a:rPr lang="en-US" sz="2000" dirty="0" smtClean="0">
                <a:latin typeface="Helvetica"/>
                <a:cs typeface="Helvetica"/>
              </a:rPr>
              <a:t>SUMMARY: 10cm Radio Burst</a:t>
            </a:r>
          </a:p>
          <a:p>
            <a:r>
              <a:rPr lang="en-US" sz="2000" dirty="0" smtClean="0">
                <a:latin typeface="Helvetica"/>
                <a:cs typeface="Helvetica"/>
              </a:rPr>
              <a:t>Begin Time: 2012 Mar 07 0007 UTC </a:t>
            </a:r>
          </a:p>
          <a:p>
            <a:r>
              <a:rPr lang="en-US" sz="2000" dirty="0" smtClean="0">
                <a:latin typeface="Helvetica"/>
                <a:cs typeface="Helvetica"/>
              </a:rPr>
              <a:t>Maximum Time: 2012 Mar 07 0117 UTC</a:t>
            </a:r>
          </a:p>
          <a:p>
            <a:r>
              <a:rPr lang="en-US" sz="2000" dirty="0" smtClean="0">
                <a:latin typeface="Helvetica"/>
                <a:cs typeface="Helvetica"/>
              </a:rPr>
              <a:t>End Time: 2012 Mar 07 0210 UTC</a:t>
            </a:r>
          </a:p>
          <a:p>
            <a:r>
              <a:rPr lang="en-US" sz="2000" dirty="0" smtClean="0">
                <a:latin typeface="Helvetica"/>
                <a:cs typeface="Helvetica"/>
              </a:rPr>
              <a:t>Duration: 123 minutes</a:t>
            </a:r>
          </a:p>
          <a:p>
            <a:r>
              <a:rPr lang="en-US" sz="2000" dirty="0" smtClean="0">
                <a:latin typeface="Helvetica"/>
                <a:cs typeface="Helvetica"/>
              </a:rPr>
              <a:t>Peak Flux: </a:t>
            </a:r>
            <a:r>
              <a:rPr lang="en-US" sz="2000" dirty="0" smtClean="0">
                <a:solidFill>
                  <a:srgbClr val="FF0000"/>
                </a:solidFill>
                <a:latin typeface="Helvetica"/>
                <a:cs typeface="Helvetica"/>
              </a:rPr>
              <a:t>7200 </a:t>
            </a:r>
            <a:r>
              <a:rPr lang="en-US" sz="2000" dirty="0" err="1" smtClean="0">
                <a:solidFill>
                  <a:srgbClr val="FF0000"/>
                </a:solidFill>
                <a:latin typeface="Helvetica"/>
                <a:cs typeface="Helvetica"/>
              </a:rPr>
              <a:t>sfu</a:t>
            </a:r>
            <a:endParaRPr lang="en-US" sz="2000" dirty="0" smtClean="0">
              <a:solidFill>
                <a:srgbClr val="FF0000"/>
              </a:solidFill>
              <a:latin typeface="Helvetica"/>
              <a:cs typeface="Helvetica"/>
            </a:endParaRPr>
          </a:p>
          <a:p>
            <a:r>
              <a:rPr lang="en-US" sz="2000" dirty="0" smtClean="0">
                <a:latin typeface="Helvetica"/>
                <a:cs typeface="Helvetica"/>
              </a:rPr>
              <a:t>Latest Penticton Noon Flux: 138 </a:t>
            </a:r>
            <a:r>
              <a:rPr lang="en-US" sz="2000" dirty="0" err="1" smtClean="0">
                <a:latin typeface="Helvetica"/>
                <a:cs typeface="Helvetica"/>
              </a:rPr>
              <a:t>sfu</a:t>
            </a:r>
            <a:endParaRPr lang="en-US" sz="2000" dirty="0" smtClean="0">
              <a:latin typeface="Helvetica"/>
              <a:cs typeface="Helvetica"/>
            </a:endParaRPr>
          </a:p>
          <a:p>
            <a:endParaRPr lang="en-US" sz="2000" u="sng" dirty="0" smtClean="0">
              <a:latin typeface="Helvetica"/>
              <a:cs typeface="Helvetica"/>
              <a:hlinkClick r:id="rId2"/>
            </a:endParaRPr>
          </a:p>
          <a:p>
            <a:r>
              <a:rPr lang="en-US" sz="2000" b="1" i="1" u="sng" dirty="0" smtClean="0">
                <a:latin typeface="Helvetica"/>
                <a:cs typeface="Helvetica"/>
                <a:hlinkClick r:id="rId2"/>
              </a:rPr>
              <a:t>This noise is generally short-lived but can cause interference for sensitive receivers including radar, GPS, and satellite communications.</a:t>
            </a:r>
            <a:endParaRPr lang="en-US" sz="2000" b="1" i="1" u="sng" dirty="0">
              <a:latin typeface="Helvetica"/>
              <a:cs typeface="Helvetica"/>
            </a:endParaRPr>
          </a:p>
        </p:txBody>
      </p:sp>
      <p:sp>
        <p:nvSpPr>
          <p:cNvPr id="6" name="TextBox 5"/>
          <p:cNvSpPr txBox="1"/>
          <p:nvPr/>
        </p:nvSpPr>
        <p:spPr>
          <a:xfrm>
            <a:off x="1939636" y="450273"/>
            <a:ext cx="4275254" cy="523220"/>
          </a:xfrm>
          <a:prstGeom prst="rect">
            <a:avLst/>
          </a:prstGeom>
          <a:noFill/>
        </p:spPr>
        <p:txBody>
          <a:bodyPr wrap="none" rtlCol="0">
            <a:spAutoFit/>
          </a:bodyPr>
          <a:lstStyle/>
          <a:p>
            <a:r>
              <a:rPr lang="en-US" sz="2800" b="1" dirty="0" smtClean="0">
                <a:latin typeface="Helvetica"/>
                <a:cs typeface="Helvetica"/>
              </a:rPr>
              <a:t>Solar Flare: radio noise</a:t>
            </a:r>
            <a:endParaRPr lang="en-US" sz="2800" b="1"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080" y="5433308"/>
            <a:ext cx="7843520" cy="923330"/>
          </a:xfrm>
          <a:prstGeom prst="rect">
            <a:avLst/>
          </a:prstGeom>
          <a:noFill/>
        </p:spPr>
        <p:txBody>
          <a:bodyPr wrap="square" rtlCol="0">
            <a:spAutoFit/>
          </a:bodyPr>
          <a:lstStyle/>
          <a:p>
            <a:r>
              <a:rPr lang="en-US" dirty="0" err="1" smtClean="0"/>
              <a:t>Cerruti</a:t>
            </a:r>
            <a:r>
              <a:rPr lang="en-US" dirty="0" smtClean="0"/>
              <a:t>, A. P., P. M. </a:t>
            </a:r>
            <a:r>
              <a:rPr lang="en-US" dirty="0" err="1" smtClean="0"/>
              <a:t>Kintner</a:t>
            </a:r>
            <a:r>
              <a:rPr lang="en-US" dirty="0" smtClean="0"/>
              <a:t> Jr., D. E. Gary, A. J. </a:t>
            </a:r>
            <a:r>
              <a:rPr lang="en-US" dirty="0" err="1" smtClean="0"/>
              <a:t>Mannucci</a:t>
            </a:r>
            <a:r>
              <a:rPr lang="en-US" dirty="0" smtClean="0"/>
              <a:t>, R. F. Meyer, P. Doherty, and A. J. </a:t>
            </a:r>
            <a:r>
              <a:rPr lang="en-US" dirty="0" err="1" smtClean="0"/>
              <a:t>Coster</a:t>
            </a:r>
            <a:r>
              <a:rPr lang="en-US" dirty="0" smtClean="0"/>
              <a:t> (2008), Effect of intense December 2006 solar radio bursts on GPS receivers, </a:t>
            </a:r>
            <a:r>
              <a:rPr lang="en-US" i="1" dirty="0" smtClean="0"/>
              <a:t>Space Weather</a:t>
            </a:r>
            <a:r>
              <a:rPr lang="en-US" dirty="0" smtClean="0"/>
              <a:t>, 6, S10D07, doi:10.1029/2007SW000375. </a:t>
            </a:r>
            <a:endParaRPr lang="en-US" dirty="0"/>
          </a:p>
        </p:txBody>
      </p:sp>
      <p:pic>
        <p:nvPicPr>
          <p:cNvPr id="3" name="Picture 2" descr="2007sw000375-p01_enh.tif"/>
          <p:cNvPicPr>
            <a:picLocks noChangeAspect="1"/>
          </p:cNvPicPr>
          <p:nvPr/>
        </p:nvPicPr>
        <p:blipFill>
          <a:blip r:embed="rId2"/>
          <a:stretch>
            <a:fillRect/>
          </a:stretch>
        </p:blipFill>
        <p:spPr>
          <a:xfrm>
            <a:off x="731520" y="1097279"/>
            <a:ext cx="4561840" cy="4336029"/>
          </a:xfrm>
          <a:prstGeom prst="rect">
            <a:avLst/>
          </a:prstGeom>
        </p:spPr>
      </p:pic>
      <p:sp>
        <p:nvSpPr>
          <p:cNvPr id="4" name="TextBox 3"/>
          <p:cNvSpPr txBox="1"/>
          <p:nvPr/>
        </p:nvSpPr>
        <p:spPr>
          <a:xfrm>
            <a:off x="5104807" y="2926080"/>
            <a:ext cx="4039193" cy="923330"/>
          </a:xfrm>
          <a:prstGeom prst="rect">
            <a:avLst/>
          </a:prstGeom>
          <a:noFill/>
        </p:spPr>
        <p:txBody>
          <a:bodyPr wrap="square" rtlCol="0">
            <a:spAutoFit/>
          </a:bodyPr>
          <a:lstStyle/>
          <a:p>
            <a:r>
              <a:rPr lang="en-US" dirty="0" smtClean="0"/>
              <a:t>This event exceeded 1,000,000 solar flux unit and was about 10 times larger than any previously reported event.</a:t>
            </a:r>
            <a:endParaRPr lang="en-US" dirty="0"/>
          </a:p>
        </p:txBody>
      </p:sp>
      <p:sp>
        <p:nvSpPr>
          <p:cNvPr id="5" name="TextBox 4"/>
          <p:cNvSpPr txBox="1"/>
          <p:nvPr/>
        </p:nvSpPr>
        <p:spPr>
          <a:xfrm>
            <a:off x="1747520" y="528320"/>
            <a:ext cx="3571861" cy="369332"/>
          </a:xfrm>
          <a:prstGeom prst="rect">
            <a:avLst/>
          </a:prstGeom>
          <a:noFill/>
        </p:spPr>
        <p:txBody>
          <a:bodyPr wrap="none" rtlCol="0">
            <a:spAutoFit/>
          </a:bodyPr>
          <a:lstStyle/>
          <a:p>
            <a:r>
              <a:rPr lang="en-US" dirty="0" smtClean="0"/>
              <a:t>Solar radio bursts affect GPS directly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0107"/>
            <a:ext cx="8229600" cy="1143000"/>
          </a:xfrm>
        </p:spPr>
        <p:txBody>
          <a:bodyPr/>
          <a:lstStyle/>
          <a:p>
            <a:r>
              <a:rPr lang="en-US" dirty="0" smtClean="0">
                <a:latin typeface="Helvetica"/>
                <a:cs typeface="Helvetica"/>
              </a:rPr>
              <a:t>Coronal Mass Ejection (CME)</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67" y="0"/>
            <a:ext cx="8229600" cy="1143000"/>
          </a:xfrm>
        </p:spPr>
        <p:txBody>
          <a:bodyPr/>
          <a:lstStyle/>
          <a:p>
            <a:pPr>
              <a:spcAft>
                <a:spcPts val="600"/>
              </a:spcAft>
            </a:pPr>
            <a:r>
              <a:rPr lang="en-US" dirty="0" err="1" smtClean="0">
                <a:solidFill>
                  <a:srgbClr val="000090"/>
                </a:solidFill>
                <a:latin typeface="Helvetica"/>
                <a:cs typeface="Helvetica"/>
              </a:rPr>
              <a:t>SWx</a:t>
            </a:r>
            <a:r>
              <a:rPr lang="en-US" dirty="0" smtClean="0">
                <a:solidFill>
                  <a:srgbClr val="000090"/>
                </a:solidFill>
                <a:latin typeface="Helvetica"/>
                <a:cs typeface="Helvetica"/>
              </a:rPr>
              <a:t> impacts of CME</a:t>
            </a:r>
            <a:endParaRPr lang="en-US" dirty="0">
              <a:solidFill>
                <a:srgbClr val="000090"/>
              </a:solidFill>
              <a:latin typeface="Helvetica"/>
              <a:cs typeface="Helvetica"/>
            </a:endParaRPr>
          </a:p>
        </p:txBody>
      </p:sp>
      <p:sp>
        <p:nvSpPr>
          <p:cNvPr id="3" name="Content Placeholder 2"/>
          <p:cNvSpPr>
            <a:spLocks noGrp="1"/>
          </p:cNvSpPr>
          <p:nvPr>
            <p:ph idx="1"/>
          </p:nvPr>
        </p:nvSpPr>
        <p:spPr>
          <a:xfrm>
            <a:off x="457200" y="1600201"/>
            <a:ext cx="8229600" cy="3766060"/>
          </a:xfrm>
        </p:spPr>
        <p:txBody>
          <a:bodyPr>
            <a:normAutofit fontScale="92500"/>
          </a:bodyPr>
          <a:lstStyle/>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(multiple </a:t>
            </a:r>
            <a:r>
              <a:rPr lang="en-US" dirty="0" err="1" smtClean="0">
                <a:latin typeface="Helvetica"/>
                <a:cs typeface="Helvetica"/>
              </a:rPr>
              <a:t>CMEs</a:t>
            </a:r>
            <a:r>
              <a:rPr lang="en-US" dirty="0" smtClean="0">
                <a:latin typeface="Helvetica"/>
                <a:cs typeface="Helvetica"/>
              </a:rPr>
              <a:t>): takes 1-3 days</a:t>
            </a:r>
            <a:endParaRPr lang="en-US" dirty="0">
              <a:latin typeface="Helvetica"/>
              <a:cs typeface="Helvetica"/>
            </a:endParaRPr>
          </a:p>
        </p:txBody>
      </p:sp>
      <p:sp>
        <p:nvSpPr>
          <p:cNvPr id="5" name="TextBox 4"/>
          <p:cNvSpPr txBox="1"/>
          <p:nvPr/>
        </p:nvSpPr>
        <p:spPr>
          <a:xfrm>
            <a:off x="457200" y="5228957"/>
            <a:ext cx="8229600" cy="1200329"/>
          </a:xfrm>
          <a:prstGeom prst="rect">
            <a:avLst/>
          </a:prstGeom>
          <a:noFill/>
        </p:spPr>
        <p:txBody>
          <a:bodyPr wrap="square" rtlCol="0">
            <a:spAutoFit/>
          </a:bodyPr>
          <a:lstStyle/>
          <a:p>
            <a:r>
              <a:rPr lang="en-US" dirty="0" smtClean="0">
                <a:solidFill>
                  <a:srgbClr val="FF0000"/>
                </a:solidFill>
                <a:latin typeface="Helvetica"/>
                <a:cs typeface="Helvetica"/>
              </a:rPr>
              <a:t>Affecting spacecraft electronics – surfacing charging/internal charging, single event upsets</a:t>
            </a:r>
          </a:p>
          <a:p>
            <a:r>
              <a:rPr lang="en-US" dirty="0" smtClean="0">
                <a:solidFill>
                  <a:srgbClr val="FF0000"/>
                </a:solidFill>
                <a:latin typeface="Helvetica"/>
                <a:cs typeface="Helvetica"/>
              </a:rPr>
              <a:t>Radio communication, navigation </a:t>
            </a:r>
          </a:p>
          <a:p>
            <a:r>
              <a:rPr lang="en-US" dirty="0" smtClean="0">
                <a:solidFill>
                  <a:srgbClr val="FF0000"/>
                </a:solidFill>
                <a:latin typeface="Helvetica"/>
                <a:cs typeface="Helvetica"/>
              </a:rPr>
              <a:t>Power grid, pipelines, and so on</a:t>
            </a:r>
            <a:endParaRPr lang="en-US" dirty="0">
              <a:solidFill>
                <a:srgbClr val="FF0000"/>
              </a:solidFill>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14</a:t>
            </a:fld>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CME</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Massive burst of solar materials into the interplanetary space: 10^15 </a:t>
            </a:r>
            <a:r>
              <a:rPr lang="en-US" dirty="0" err="1" smtClean="0">
                <a:latin typeface="Helvetica"/>
                <a:cs typeface="Helvetica"/>
              </a:rPr>
              <a:t>g</a:t>
            </a:r>
            <a:endParaRPr lang="en-US" dirty="0" smtClean="0">
              <a:latin typeface="Helvetica"/>
              <a:cs typeface="Helvetica"/>
            </a:endParaRPr>
          </a:p>
          <a:p>
            <a:r>
              <a:rPr lang="en-US" dirty="0" smtClean="0">
                <a:latin typeface="Helvetica"/>
                <a:cs typeface="Helvetica"/>
              </a:rPr>
              <a:t>Kinetic energy 10^32 erg</a:t>
            </a:r>
          </a:p>
          <a:p>
            <a:r>
              <a:rPr lang="en-US" dirty="0" smtClean="0">
                <a:latin typeface="Helvetica"/>
                <a:cs typeface="Helvetica"/>
              </a:rPr>
              <a:t>Yashiro et al. (2006) find that virtually all X-class flares have accompanying </a:t>
            </a:r>
            <a:r>
              <a:rPr lang="en-US" dirty="0" err="1" smtClean="0">
                <a:latin typeface="Helvetica"/>
                <a:cs typeface="Helvetica"/>
              </a:rPr>
              <a:t>CMEs</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r7_flare_cme_2012.png"/>
          <p:cNvPicPr>
            <a:picLocks noChangeAspect="1"/>
          </p:cNvPicPr>
          <p:nvPr/>
        </p:nvPicPr>
        <p:blipFill>
          <a:blip r:embed="rId2"/>
          <a:srcRect t="49136" b="-1003"/>
          <a:stretch>
            <a:fillRect/>
          </a:stretch>
        </p:blipFill>
        <p:spPr>
          <a:xfrm>
            <a:off x="0" y="1444149"/>
            <a:ext cx="9144000" cy="3070626"/>
          </a:xfrm>
          <a:prstGeom prst="rect">
            <a:avLst/>
          </a:prstGeom>
        </p:spPr>
      </p:pic>
      <p:sp>
        <p:nvSpPr>
          <p:cNvPr id="6" name="TextBox 5"/>
          <p:cNvSpPr txBox="1"/>
          <p:nvPr/>
        </p:nvSpPr>
        <p:spPr>
          <a:xfrm>
            <a:off x="2185179" y="583538"/>
            <a:ext cx="4289493" cy="369332"/>
          </a:xfrm>
          <a:prstGeom prst="rect">
            <a:avLst/>
          </a:prstGeom>
          <a:noFill/>
        </p:spPr>
        <p:txBody>
          <a:bodyPr wrap="none" rtlCol="0">
            <a:spAutoFit/>
          </a:bodyPr>
          <a:lstStyle/>
          <a:p>
            <a:r>
              <a:rPr lang="en-US" b="1" dirty="0" smtClean="0">
                <a:latin typeface="Helvetica"/>
                <a:cs typeface="Helvetica"/>
              </a:rPr>
              <a:t>CME viewed by coronagraph imagers</a:t>
            </a:r>
            <a:endParaRPr lang="en-US" b="1" dirty="0">
              <a:latin typeface="Helvetica"/>
              <a:cs typeface="Helvetica"/>
            </a:endParaRPr>
          </a:p>
        </p:txBody>
      </p:sp>
      <p:sp>
        <p:nvSpPr>
          <p:cNvPr id="7" name="Rectangle 6"/>
          <p:cNvSpPr/>
          <p:nvPr/>
        </p:nvSpPr>
        <p:spPr>
          <a:xfrm>
            <a:off x="2286000" y="4725512"/>
            <a:ext cx="4572000" cy="1754327"/>
          </a:xfrm>
          <a:prstGeom prst="rect">
            <a:avLst/>
          </a:prstGeom>
        </p:spPr>
        <p:txBody>
          <a:bodyPr>
            <a:spAutoFit/>
          </a:bodyPr>
          <a:lstStyle/>
          <a:p>
            <a:r>
              <a:rPr lang="en-US" dirty="0" smtClean="0">
                <a:latin typeface="Helvetica"/>
                <a:cs typeface="Helvetica"/>
              </a:rPr>
              <a:t>Eclipses allow corona to be better viewed</a:t>
            </a:r>
          </a:p>
          <a:p>
            <a:r>
              <a:rPr lang="en-US" dirty="0" smtClean="0">
                <a:latin typeface="Helvetica"/>
                <a:cs typeface="Helvetica"/>
              </a:rPr>
              <a:t>Does not happen often</a:t>
            </a:r>
          </a:p>
          <a:p>
            <a:r>
              <a:rPr lang="en-US" dirty="0" smtClean="0">
                <a:latin typeface="Helvetica"/>
                <a:cs typeface="Helvetica"/>
              </a:rPr>
              <a:t>Modern coronagraph imager  is inspired by that</a:t>
            </a:r>
          </a:p>
          <a:p>
            <a:r>
              <a:rPr lang="en-US" dirty="0" smtClean="0">
                <a:latin typeface="Helvetica"/>
                <a:cs typeface="Helvetica"/>
              </a:rPr>
              <a:t>Occulting disk blocks the bright sun so we can observe corona features better</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CME Example</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March 7, 2012 </a:t>
            </a:r>
            <a:r>
              <a:rPr lang="en-US" dirty="0" err="1" smtClean="0">
                <a:latin typeface="Helvetica"/>
                <a:cs typeface="Helvetica"/>
              </a:rPr>
              <a:t>CMEs</a:t>
            </a:r>
            <a:r>
              <a:rPr lang="en-US" dirty="0" smtClean="0">
                <a:latin typeface="Helvetica"/>
                <a:cs typeface="Helvetica"/>
              </a:rPr>
              <a:t> associated with two </a:t>
            </a:r>
            <a:r>
              <a:rPr lang="en-US" dirty="0" err="1" smtClean="0">
                <a:latin typeface="Helvetica"/>
                <a:cs typeface="Helvetica"/>
              </a:rPr>
              <a:t>x</a:t>
            </a:r>
            <a:r>
              <a:rPr lang="en-US" dirty="0" smtClean="0">
                <a:latin typeface="Helvetica"/>
                <a:cs typeface="Helvetica"/>
              </a:rPr>
              <a:t>-class flares</a:t>
            </a:r>
          </a:p>
          <a:p>
            <a:pPr>
              <a:buNone/>
            </a:pPr>
            <a:r>
              <a:rPr lang="en-US" dirty="0" smtClean="0">
                <a:latin typeface="Helvetica"/>
                <a:cs typeface="Helvetica"/>
              </a:rPr>
              <a:t>	</a:t>
            </a:r>
            <a:r>
              <a:rPr lang="en-US" dirty="0" smtClean="0">
                <a:latin typeface="Helvetica"/>
                <a:cs typeface="Helvetica"/>
                <a:hlinkClick r:id="rId2"/>
              </a:rPr>
              <a:t>iSWA layout</a:t>
            </a:r>
            <a:endParaRPr lang="en-US" dirty="0">
              <a:latin typeface="Helvetica"/>
              <a:cs typeface="Helvetica"/>
            </a:endParaRPr>
          </a:p>
        </p:txBody>
      </p:sp>
      <p:sp>
        <p:nvSpPr>
          <p:cNvPr id="4" name="TextBox 3"/>
          <p:cNvSpPr txBox="1"/>
          <p:nvPr/>
        </p:nvSpPr>
        <p:spPr>
          <a:xfrm>
            <a:off x="4431207" y="3559949"/>
            <a:ext cx="3265061" cy="369332"/>
          </a:xfrm>
          <a:prstGeom prst="rect">
            <a:avLst/>
          </a:prstGeom>
          <a:noFill/>
        </p:spPr>
        <p:txBody>
          <a:bodyPr wrap="none" rtlCol="0">
            <a:spAutoFit/>
          </a:bodyPr>
          <a:lstStyle/>
          <a:p>
            <a:r>
              <a:rPr lang="en-US" dirty="0" smtClean="0"/>
              <a:t>Associated with an Active Region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1143000"/>
          </a:xfrm>
        </p:spPr>
        <p:txBody>
          <a:bodyPr>
            <a:normAutofit/>
          </a:bodyPr>
          <a:lstStyle/>
          <a:p>
            <a:r>
              <a:rPr lang="en-US" sz="2800" dirty="0" smtClean="0">
                <a:solidFill>
                  <a:srgbClr val="0000FF"/>
                </a:solidFill>
                <a:latin typeface="Helvetica"/>
                <a:cs typeface="Helvetica"/>
              </a:rPr>
              <a:t>CME from Filament eruption</a:t>
            </a:r>
            <a:br>
              <a:rPr lang="en-US" sz="2800" dirty="0" smtClean="0">
                <a:solidFill>
                  <a:srgbClr val="0000FF"/>
                </a:solidFill>
                <a:latin typeface="Helvetica"/>
                <a:cs typeface="Helvetica"/>
              </a:rPr>
            </a:br>
            <a:endParaRPr lang="en-US" sz="2800" dirty="0">
              <a:solidFill>
                <a:srgbClr val="0000FF"/>
              </a:solidFill>
              <a:latin typeface="Helvetica"/>
              <a:cs typeface="Helvetica"/>
            </a:endParaRPr>
          </a:p>
        </p:txBody>
      </p:sp>
      <p:sp>
        <p:nvSpPr>
          <p:cNvPr id="12" name="TextBox 11"/>
          <p:cNvSpPr txBox="1"/>
          <p:nvPr/>
        </p:nvSpPr>
        <p:spPr>
          <a:xfrm>
            <a:off x="0" y="3225800"/>
            <a:ext cx="2832100" cy="1938992"/>
          </a:xfrm>
          <a:prstGeom prst="rect">
            <a:avLst/>
          </a:prstGeom>
          <a:noFill/>
        </p:spPr>
        <p:txBody>
          <a:bodyPr wrap="square" rtlCol="0">
            <a:spAutoFit/>
          </a:bodyPr>
          <a:lstStyle/>
          <a:p>
            <a:r>
              <a:rPr lang="en-US" sz="2400" dirty="0" smtClean="0">
                <a:latin typeface="Helvetica"/>
                <a:cs typeface="Helvetica"/>
              </a:rPr>
              <a:t>Northeast (upper left) quadrant starting around 19:00 UT on Feb 10, 2012</a:t>
            </a:r>
            <a:endParaRPr lang="en-US" sz="2400" dirty="0">
              <a:latin typeface="Helvetica"/>
              <a:cs typeface="Helvetica"/>
            </a:endParaRPr>
          </a:p>
        </p:txBody>
      </p:sp>
      <p:sp>
        <p:nvSpPr>
          <p:cNvPr id="6" name="TextBox 5"/>
          <p:cNvSpPr txBox="1"/>
          <p:nvPr/>
        </p:nvSpPr>
        <p:spPr>
          <a:xfrm>
            <a:off x="520700" y="1879600"/>
            <a:ext cx="947608" cy="369332"/>
          </a:xfrm>
          <a:prstGeom prst="rect">
            <a:avLst/>
          </a:prstGeom>
          <a:noFill/>
        </p:spPr>
        <p:txBody>
          <a:bodyPr wrap="none" rtlCol="0">
            <a:spAutoFit/>
          </a:bodyPr>
          <a:lstStyle/>
          <a:p>
            <a:r>
              <a:rPr lang="en-US" dirty="0" smtClean="0"/>
              <a:t>A movie</a:t>
            </a:r>
            <a:endParaRPr lang="en-US" dirty="0"/>
          </a:p>
        </p:txBody>
      </p:sp>
      <p:pic>
        <p:nvPicPr>
          <p:cNvPr id="7" name="filamenteruption_20120210_1024_0304.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2832100" y="1143000"/>
            <a:ext cx="5564909" cy="5564909"/>
          </a:xfrm>
          <a:prstGeom prst="rect">
            <a:avLst/>
          </a:prstGeom>
        </p:spPr>
      </p:pic>
      <p:cxnSp>
        <p:nvCxnSpPr>
          <p:cNvPr id="8" name="Straight Arrow Connector 7"/>
          <p:cNvCxnSpPr/>
          <p:nvPr/>
        </p:nvCxnSpPr>
        <p:spPr>
          <a:xfrm flipV="1">
            <a:off x="1865804" y="2550168"/>
            <a:ext cx="29718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30" y="50800"/>
            <a:ext cx="8229600" cy="1143000"/>
          </a:xfrm>
        </p:spPr>
        <p:txBody>
          <a:bodyPr/>
          <a:lstStyle/>
          <a:p>
            <a:r>
              <a:rPr lang="en-US" dirty="0" smtClean="0">
                <a:latin typeface="Helvetica"/>
                <a:cs typeface="Helvetica"/>
              </a:rPr>
              <a:t>The associated CME</a:t>
            </a:r>
            <a:endParaRPr lang="en-US" dirty="0">
              <a:latin typeface="Helvetica"/>
              <a:cs typeface="Helvetica"/>
            </a:endParaRPr>
          </a:p>
        </p:txBody>
      </p:sp>
      <p:pic>
        <p:nvPicPr>
          <p:cNvPr id="3" name="Picture 2" descr="heart_CME_feb10_2012.png"/>
          <p:cNvPicPr>
            <a:picLocks noChangeAspect="1"/>
          </p:cNvPicPr>
          <p:nvPr/>
        </p:nvPicPr>
        <p:blipFill>
          <a:blip r:embed="rId2"/>
          <a:stretch>
            <a:fillRect/>
          </a:stretch>
        </p:blipFill>
        <p:spPr>
          <a:xfrm>
            <a:off x="0" y="1910828"/>
            <a:ext cx="9144000" cy="3036344"/>
          </a:xfrm>
          <a:prstGeom prst="rect">
            <a:avLst/>
          </a:prstGeom>
        </p:spPr>
      </p:pic>
      <p:sp>
        <p:nvSpPr>
          <p:cNvPr id="4" name="TextBox 3"/>
          <p:cNvSpPr txBox="1"/>
          <p:nvPr/>
        </p:nvSpPr>
        <p:spPr>
          <a:xfrm>
            <a:off x="749300" y="5053568"/>
            <a:ext cx="1351902" cy="369332"/>
          </a:xfrm>
          <a:prstGeom prst="rect">
            <a:avLst/>
          </a:prstGeom>
          <a:noFill/>
        </p:spPr>
        <p:txBody>
          <a:bodyPr wrap="none" rtlCol="0">
            <a:spAutoFit/>
          </a:bodyPr>
          <a:lstStyle/>
          <a:p>
            <a:r>
              <a:rPr lang="en-US" dirty="0" smtClean="0">
                <a:latin typeface="Helvetica"/>
                <a:cs typeface="Helvetica"/>
              </a:rPr>
              <a:t>STEREO B</a:t>
            </a:r>
            <a:endParaRPr lang="en-US" dirty="0">
              <a:latin typeface="Helvetica"/>
              <a:cs typeface="Helvetica"/>
            </a:endParaRPr>
          </a:p>
        </p:txBody>
      </p:sp>
      <p:sp>
        <p:nvSpPr>
          <p:cNvPr id="5" name="TextBox 4"/>
          <p:cNvSpPr txBox="1"/>
          <p:nvPr/>
        </p:nvSpPr>
        <p:spPr>
          <a:xfrm>
            <a:off x="3987800" y="5053568"/>
            <a:ext cx="864427" cy="369332"/>
          </a:xfrm>
          <a:prstGeom prst="rect">
            <a:avLst/>
          </a:prstGeom>
          <a:noFill/>
        </p:spPr>
        <p:txBody>
          <a:bodyPr wrap="none" rtlCol="0">
            <a:spAutoFit/>
          </a:bodyPr>
          <a:lstStyle/>
          <a:p>
            <a:r>
              <a:rPr lang="en-US" dirty="0" smtClean="0">
                <a:latin typeface="Helvetica"/>
                <a:cs typeface="Helvetica"/>
              </a:rPr>
              <a:t>SOHO</a:t>
            </a:r>
            <a:endParaRPr lang="en-US" dirty="0">
              <a:latin typeface="Helvetica"/>
              <a:cs typeface="Helvetica"/>
            </a:endParaRPr>
          </a:p>
        </p:txBody>
      </p:sp>
      <p:sp>
        <p:nvSpPr>
          <p:cNvPr id="7" name="Rectangle 6"/>
          <p:cNvSpPr/>
          <p:nvPr/>
        </p:nvSpPr>
        <p:spPr>
          <a:xfrm>
            <a:off x="6977226" y="5053568"/>
            <a:ext cx="1351652" cy="369332"/>
          </a:xfrm>
          <a:prstGeom prst="rect">
            <a:avLst/>
          </a:prstGeom>
        </p:spPr>
        <p:txBody>
          <a:bodyPr wrap="none">
            <a:spAutoFit/>
          </a:bodyPr>
          <a:lstStyle/>
          <a:p>
            <a:r>
              <a:rPr lang="en-US" dirty="0" smtClean="0">
                <a:latin typeface="Helvetica"/>
                <a:cs typeface="Helvetica"/>
              </a:rPr>
              <a:t>STEREO A</a:t>
            </a:r>
            <a:endParaRPr lang="en-US" dirty="0">
              <a:latin typeface="Helvetica"/>
              <a:cs typeface="Helvetica"/>
            </a:endParaRPr>
          </a:p>
        </p:txBody>
      </p:sp>
      <p:cxnSp>
        <p:nvCxnSpPr>
          <p:cNvPr id="9" name="Straight Arrow Connector 8"/>
          <p:cNvCxnSpPr/>
          <p:nvPr/>
        </p:nvCxnSpPr>
        <p:spPr>
          <a:xfrm rot="5400000">
            <a:off x="2114550" y="1352550"/>
            <a:ext cx="1358900" cy="1041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2889250" y="1619250"/>
            <a:ext cx="1587500" cy="27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822700" y="1193800"/>
            <a:ext cx="2933700" cy="176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87800" y="5575300"/>
            <a:ext cx="1583298" cy="369332"/>
          </a:xfrm>
          <a:prstGeom prst="rect">
            <a:avLst/>
          </a:prstGeom>
          <a:noFill/>
        </p:spPr>
        <p:txBody>
          <a:bodyPr wrap="none" rtlCol="0">
            <a:spAutoFit/>
          </a:bodyPr>
          <a:lstStyle/>
          <a:p>
            <a:r>
              <a:rPr lang="en-US" dirty="0" smtClean="0">
                <a:latin typeface="Helvetica"/>
                <a:cs typeface="Helvetica"/>
              </a:rPr>
              <a:t>Heart-shaped</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25001main_FAQ13-orig_full.jpg"/>
          <p:cNvPicPr>
            <a:picLocks noChangeAspect="1"/>
          </p:cNvPicPr>
          <p:nvPr/>
        </p:nvPicPr>
        <p:blipFill>
          <a:blip r:embed="rId2"/>
          <a:stretch>
            <a:fillRect/>
          </a:stretch>
        </p:blipFill>
        <p:spPr>
          <a:xfrm>
            <a:off x="72012" y="0"/>
            <a:ext cx="5351423" cy="6612136"/>
          </a:xfrm>
          <a:prstGeom prst="rect">
            <a:avLst/>
          </a:prstGeom>
        </p:spPr>
      </p:pic>
      <p:sp>
        <p:nvSpPr>
          <p:cNvPr id="8" name="Rectangle 7"/>
          <p:cNvSpPr/>
          <p:nvPr/>
        </p:nvSpPr>
        <p:spPr>
          <a:xfrm>
            <a:off x="5423435" y="2974899"/>
            <a:ext cx="3915057" cy="1754327"/>
          </a:xfrm>
          <a:prstGeom prst="rect">
            <a:avLst/>
          </a:prstGeom>
        </p:spPr>
        <p:txBody>
          <a:bodyPr wrap="square">
            <a:spAutoFit/>
          </a:bodyPr>
          <a:lstStyle/>
          <a:p>
            <a:pPr algn="ctr"/>
            <a:r>
              <a:rPr lang="en-US" b="1" dirty="0" smtClean="0">
                <a:solidFill>
                  <a:srgbClr val="000090"/>
                </a:solidFill>
                <a:latin typeface="Helvetica"/>
                <a:cs typeface="Helvetica"/>
              </a:rPr>
              <a:t>CME, Flares</a:t>
            </a:r>
            <a:r>
              <a:rPr lang="en-US" dirty="0" smtClean="0">
                <a:latin typeface="Helvetica"/>
                <a:cs typeface="Helvetica"/>
              </a:rPr>
              <a:t>, and Coronal Hole HSS</a:t>
            </a:r>
          </a:p>
          <a:p>
            <a:pPr algn="ctr"/>
            <a:r>
              <a:rPr lang="en-US" dirty="0" smtClean="0">
                <a:solidFill>
                  <a:srgbClr val="FF6600"/>
                </a:solidFill>
                <a:latin typeface="Helvetica"/>
                <a:cs typeface="Helvetica"/>
              </a:rPr>
              <a:t>Three very important solar wind disturbances/structures for space weather</a:t>
            </a:r>
          </a:p>
          <a:p>
            <a:pPr algn="ctr"/>
            <a:endParaRPr lang="en-US" dirty="0">
              <a:latin typeface="Helvetica"/>
              <a:cs typeface="Helvetica"/>
            </a:endParaRPr>
          </a:p>
        </p:txBody>
      </p:sp>
      <p:sp>
        <p:nvSpPr>
          <p:cNvPr id="9" name="TextBox 8"/>
          <p:cNvSpPr txBox="1"/>
          <p:nvPr/>
        </p:nvSpPr>
        <p:spPr>
          <a:xfrm>
            <a:off x="2647765" y="2790233"/>
            <a:ext cx="2775670" cy="369332"/>
          </a:xfrm>
          <a:prstGeom prst="rect">
            <a:avLst/>
          </a:prstGeom>
          <a:noFill/>
        </p:spPr>
        <p:txBody>
          <a:bodyPr wrap="none" rtlCol="0">
            <a:spAutoFit/>
          </a:bodyPr>
          <a:lstStyle/>
          <a:p>
            <a:r>
              <a:rPr lang="en-US" b="1" dirty="0" smtClean="0">
                <a:solidFill>
                  <a:schemeClr val="bg1">
                    <a:lumMod val="95000"/>
                  </a:schemeClr>
                </a:solidFill>
                <a:latin typeface="Helvetica"/>
                <a:cs typeface="Helvetica"/>
              </a:rPr>
              <a:t>Solar energetic protons</a:t>
            </a:r>
            <a:endParaRPr lang="en-US" b="1" dirty="0">
              <a:solidFill>
                <a:schemeClr val="bg1">
                  <a:lumMod val="95000"/>
                </a:schemeClr>
              </a:solidFill>
              <a:latin typeface="Helvetica"/>
              <a:cs typeface="Helvetica"/>
            </a:endParaRPr>
          </a:p>
        </p:txBody>
      </p:sp>
      <p:sp>
        <p:nvSpPr>
          <p:cNvPr id="10" name="Rectangle 9"/>
          <p:cNvSpPr/>
          <p:nvPr/>
        </p:nvSpPr>
        <p:spPr>
          <a:xfrm>
            <a:off x="1155342" y="1376221"/>
            <a:ext cx="3659976" cy="338554"/>
          </a:xfrm>
          <a:prstGeom prst="rect">
            <a:avLst/>
          </a:prstGeom>
        </p:spPr>
        <p:txBody>
          <a:bodyPr wrap="none">
            <a:spAutoFit/>
          </a:bodyPr>
          <a:lstStyle/>
          <a:p>
            <a:r>
              <a:rPr lang="en-US" sz="1600" b="1" dirty="0" smtClean="0">
                <a:solidFill>
                  <a:srgbClr val="F2F2F2"/>
                </a:solidFill>
                <a:latin typeface="Helvetica"/>
                <a:cs typeface="Helvetica"/>
              </a:rPr>
              <a:t>CME, Flares, and Coronal Hole HSS</a:t>
            </a:r>
            <a:endParaRPr lang="en-US" sz="1600" b="1" dirty="0">
              <a:solidFill>
                <a:srgbClr val="F2F2F2"/>
              </a:solidFill>
              <a:latin typeface="Helvetica"/>
              <a:cs typeface="Helvetica"/>
            </a:endParaRPr>
          </a:p>
        </p:txBody>
      </p:sp>
      <p:sp>
        <p:nvSpPr>
          <p:cNvPr id="11" name="TextBox 10"/>
          <p:cNvSpPr txBox="1"/>
          <p:nvPr/>
        </p:nvSpPr>
        <p:spPr>
          <a:xfrm>
            <a:off x="5591678" y="1530109"/>
            <a:ext cx="3092864" cy="707886"/>
          </a:xfrm>
          <a:prstGeom prst="rect">
            <a:avLst/>
          </a:prstGeom>
          <a:noFill/>
        </p:spPr>
        <p:txBody>
          <a:bodyPr wrap="none" rtlCol="0">
            <a:spAutoFit/>
          </a:bodyPr>
          <a:lstStyle/>
          <a:p>
            <a:pPr algn="ctr"/>
            <a:r>
              <a:rPr lang="en-US" sz="2000" b="1" dirty="0" smtClean="0">
                <a:latin typeface="Helvetica"/>
                <a:cs typeface="Helvetica"/>
              </a:rPr>
              <a:t>The Sun</a:t>
            </a:r>
          </a:p>
          <a:p>
            <a:pPr algn="ctr"/>
            <a:r>
              <a:rPr lang="en-US" sz="2000" b="1" dirty="0" smtClean="0">
                <a:latin typeface="Helvetica"/>
                <a:cs typeface="Helvetica"/>
              </a:rPr>
              <a:t>maker of space weather</a:t>
            </a:r>
            <a:endParaRPr lang="en-US" sz="2000" b="1" dirty="0">
              <a:latin typeface="Helvetica"/>
              <a:cs typeface="Helvetica"/>
            </a:endParaRPr>
          </a:p>
        </p:txBody>
      </p:sp>
      <p:sp>
        <p:nvSpPr>
          <p:cNvPr id="12" name="TextBox 11"/>
          <p:cNvSpPr txBox="1"/>
          <p:nvPr/>
        </p:nvSpPr>
        <p:spPr>
          <a:xfrm>
            <a:off x="5355783" y="4827756"/>
            <a:ext cx="3788217" cy="1600438"/>
          </a:xfrm>
          <a:prstGeom prst="rect">
            <a:avLst/>
          </a:prstGeom>
          <a:noFill/>
        </p:spPr>
        <p:txBody>
          <a:bodyPr wrap="none" rtlCol="0">
            <a:spAutoFit/>
          </a:bodyPr>
          <a:lstStyle/>
          <a:p>
            <a:pPr>
              <a:buFont typeface="Wingdings" charset="2"/>
              <a:buChar char="ü"/>
            </a:pPr>
            <a:r>
              <a:rPr lang="en-US" sz="1400" b="1" dirty="0" smtClean="0">
                <a:solidFill>
                  <a:srgbClr val="E900AE"/>
                </a:solidFill>
                <a:latin typeface="Helvetica"/>
                <a:cs typeface="Helvetica"/>
              </a:rPr>
              <a:t>Radiation storm</a:t>
            </a:r>
          </a:p>
          <a:p>
            <a:pPr lvl="1">
              <a:buFont typeface="Courier New"/>
              <a:buChar char="o"/>
            </a:pPr>
            <a:r>
              <a:rPr lang="en-US" sz="1400" b="1" dirty="0" smtClean="0">
                <a:solidFill>
                  <a:srgbClr val="E900AE"/>
                </a:solidFill>
                <a:latin typeface="Helvetica"/>
                <a:cs typeface="Helvetica"/>
              </a:rPr>
              <a:t> proton radiation (SEP) </a:t>
            </a:r>
            <a:r>
              <a:rPr lang="en-US" sz="1400" b="1" dirty="0" smtClean="0">
                <a:solidFill>
                  <a:srgbClr val="0000FF"/>
                </a:solidFill>
                <a:latin typeface="Helvetica"/>
                <a:cs typeface="Helvetica"/>
              </a:rPr>
              <a:t>&lt;flare/CME&gt;</a:t>
            </a:r>
          </a:p>
          <a:p>
            <a:pPr lvl="1">
              <a:buFont typeface="Courier New"/>
              <a:buChar char="o"/>
            </a:pPr>
            <a:r>
              <a:rPr lang="en-US" sz="1400" b="1" dirty="0" smtClean="0">
                <a:solidFill>
                  <a:srgbClr val="E900AE"/>
                </a:solidFill>
                <a:latin typeface="Helvetica"/>
                <a:cs typeface="Helvetica"/>
              </a:rPr>
              <a:t> electron radiation </a:t>
            </a:r>
            <a:r>
              <a:rPr lang="en-US" sz="1400" b="1" dirty="0" smtClean="0">
                <a:solidFill>
                  <a:srgbClr val="0000FF"/>
                </a:solidFill>
                <a:latin typeface="Helvetica"/>
                <a:cs typeface="Helvetica"/>
              </a:rPr>
              <a:t>&lt;CIR HSS/CME&gt;</a:t>
            </a:r>
          </a:p>
          <a:p>
            <a:pPr>
              <a:buFont typeface="Wingdings" charset="2"/>
              <a:buChar char="ü"/>
            </a:pPr>
            <a:r>
              <a:rPr lang="en-US" sz="1400" b="1" dirty="0" smtClean="0">
                <a:solidFill>
                  <a:srgbClr val="E900AE"/>
                </a:solidFill>
                <a:latin typeface="Helvetica"/>
                <a:cs typeface="Helvetica"/>
              </a:rPr>
              <a:t>Radio blackout storm </a:t>
            </a:r>
            <a:r>
              <a:rPr lang="en-US" sz="1400" b="1" dirty="0" smtClean="0">
                <a:solidFill>
                  <a:srgbClr val="0000FF"/>
                </a:solidFill>
                <a:latin typeface="Helvetica"/>
                <a:cs typeface="Helvetica"/>
              </a:rPr>
              <a:t>&lt;flare&gt;</a:t>
            </a:r>
          </a:p>
          <a:p>
            <a:pPr>
              <a:buFont typeface="Wingdings" charset="2"/>
              <a:buChar char="ü"/>
            </a:pPr>
            <a:r>
              <a:rPr lang="en-US" sz="1400" b="1" dirty="0" smtClean="0">
                <a:solidFill>
                  <a:srgbClr val="E900AE"/>
                </a:solidFill>
                <a:latin typeface="Helvetica"/>
                <a:cs typeface="Helvetica"/>
              </a:rPr>
              <a:t>Geomagnetic storm </a:t>
            </a:r>
          </a:p>
          <a:p>
            <a:pPr marL="800100" lvl="1" indent="-342900">
              <a:buFont typeface="Courier New"/>
              <a:buChar char="o"/>
            </a:pPr>
            <a:r>
              <a:rPr lang="en-US" sz="1400" b="1" dirty="0" smtClean="0">
                <a:solidFill>
                  <a:srgbClr val="0000FF"/>
                </a:solidFill>
                <a:latin typeface="Helvetica"/>
                <a:cs typeface="Helvetica"/>
              </a:rPr>
              <a:t>CME </a:t>
            </a:r>
            <a:r>
              <a:rPr lang="en-US" sz="1400" b="1" dirty="0" smtClean="0">
                <a:solidFill>
                  <a:srgbClr val="E900AE"/>
                </a:solidFill>
                <a:latin typeface="Helvetica"/>
                <a:cs typeface="Helvetica"/>
              </a:rPr>
              <a:t>storm (can be severe)</a:t>
            </a:r>
          </a:p>
          <a:p>
            <a:pPr marL="800100" lvl="1" indent="-342900">
              <a:buFont typeface="Courier New"/>
              <a:buChar char="o"/>
            </a:pPr>
            <a:r>
              <a:rPr lang="en-US" sz="1400" b="1" dirty="0" smtClean="0">
                <a:solidFill>
                  <a:srgbClr val="0000FF"/>
                </a:solidFill>
                <a:latin typeface="Helvetica"/>
                <a:cs typeface="Helvetica"/>
              </a:rPr>
              <a:t>CIR </a:t>
            </a:r>
            <a:r>
              <a:rPr lang="en-US" sz="1400" b="1" dirty="0" smtClean="0">
                <a:solidFill>
                  <a:srgbClr val="E900AE"/>
                </a:solidFill>
                <a:latin typeface="Helvetica"/>
                <a:cs typeface="Helvetica"/>
              </a:rPr>
              <a:t>storm (moderate)</a:t>
            </a:r>
          </a:p>
        </p:txBody>
      </p:sp>
      <p:cxnSp>
        <p:nvCxnSpPr>
          <p:cNvPr id="14" name="Straight Arrow Connector 13"/>
          <p:cNvCxnSpPr/>
          <p:nvPr/>
        </p:nvCxnSpPr>
        <p:spPr>
          <a:xfrm rot="16200000" flipH="1">
            <a:off x="522764" y="2895522"/>
            <a:ext cx="2311006" cy="158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flipH="1">
            <a:off x="362356" y="2951308"/>
            <a:ext cx="3913200" cy="1440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2"/>
          </p:nvPr>
        </p:nvSpPr>
        <p:spPr/>
        <p:txBody>
          <a:bodyPr/>
          <a:lstStyle/>
          <a:p>
            <a:fld id="{343FB90C-9476-0148-8693-AD9B84214A52}" type="slidenum">
              <a:rPr lang="en-US" smtClean="0"/>
              <a:pPr/>
              <a:t>2</a:t>
            </a:fld>
            <a:endParaRPr lang="en-US"/>
          </a:p>
        </p:txBody>
      </p:sp>
      <p:sp>
        <p:nvSpPr>
          <p:cNvPr id="16" name="TextBox 15"/>
          <p:cNvSpPr txBox="1"/>
          <p:nvPr/>
        </p:nvSpPr>
        <p:spPr>
          <a:xfrm>
            <a:off x="6127674" y="630408"/>
            <a:ext cx="748334" cy="369332"/>
          </a:xfrm>
          <a:prstGeom prst="rect">
            <a:avLst/>
          </a:prstGeom>
          <a:noFill/>
        </p:spPr>
        <p:txBody>
          <a:bodyPr wrap="none" rtlCol="0">
            <a:spAutoFit/>
          </a:bodyPr>
          <a:lstStyle/>
          <a:p>
            <a:r>
              <a:rPr lang="en-US" dirty="0" smtClean="0"/>
              <a:t>Recap</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Coronal Hole HSS</a:t>
            </a:r>
            <a:endParaRPr lang="en-US" dirty="0">
              <a:latin typeface="Helvetica"/>
              <a:cs typeface="Helvetica"/>
            </a:endParaRPr>
          </a:p>
        </p:txBody>
      </p:sp>
      <p:sp>
        <p:nvSpPr>
          <p:cNvPr id="3" name="Content Placeholder 2"/>
          <p:cNvSpPr>
            <a:spLocks noGrp="1"/>
          </p:cNvSpPr>
          <p:nvPr>
            <p:ph idx="1"/>
          </p:nvPr>
        </p:nvSpPr>
        <p:spPr>
          <a:xfrm>
            <a:off x="0" y="1417638"/>
            <a:ext cx="8686800" cy="4932887"/>
          </a:xfrm>
        </p:spPr>
        <p:txBody>
          <a:bodyPr/>
          <a:lstStyle/>
          <a:p>
            <a:pPr>
              <a:buNone/>
            </a:pPr>
            <a:r>
              <a:rPr lang="en-US" dirty="0" smtClean="0">
                <a:latin typeface="Helvetica"/>
                <a:cs typeface="Helvetica"/>
              </a:rPr>
              <a:t>Is one important space weather contributor too!</a:t>
            </a:r>
          </a:p>
          <a:p>
            <a:pPr>
              <a:buNone/>
            </a:pPr>
            <a:r>
              <a:rPr lang="en-US" dirty="0" smtClean="0">
                <a:latin typeface="Helvetica"/>
                <a:cs typeface="Helvetica"/>
              </a:rPr>
              <a:t>Particularly </a:t>
            </a:r>
            <a:r>
              <a:rPr lang="en-US" dirty="0" smtClean="0">
                <a:solidFill>
                  <a:srgbClr val="FF0000"/>
                </a:solidFill>
                <a:latin typeface="Helvetica"/>
                <a:cs typeface="Helvetica"/>
              </a:rPr>
              <a:t>for its role in enhancing electron radiation levels near GEO orbit </a:t>
            </a:r>
            <a:r>
              <a:rPr lang="en-US" dirty="0" smtClean="0">
                <a:latin typeface="Helvetica"/>
                <a:cs typeface="Helvetica"/>
              </a:rPr>
              <a:t>and for substantial energy input into the Earth’s upper atmosphere</a:t>
            </a:r>
          </a:p>
          <a:p>
            <a:pPr>
              <a:buNone/>
            </a:pPr>
            <a:r>
              <a:rPr lang="en-US" dirty="0" smtClean="0">
                <a:latin typeface="Helvetica"/>
                <a:cs typeface="Helvetica"/>
              </a:rPr>
              <a:t>May be more hazardous to Earth-orbiting satellites than CME-related magnetic storm particles and solar energetic particles (SEP)</a:t>
            </a:r>
          </a:p>
          <a:p>
            <a:pPr>
              <a:buNone/>
            </a:pPr>
            <a:endParaRPr lang="en-US" dirty="0" smtClean="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90"/>
                </a:solidFill>
                <a:latin typeface="Helvetica"/>
                <a:cs typeface="Helvetica"/>
              </a:rPr>
              <a:t>CIR and HSS</a:t>
            </a:r>
            <a:endParaRPr lang="en-US" dirty="0">
              <a:solidFill>
                <a:srgbClr val="000090"/>
              </a:solidFill>
              <a:latin typeface="Helvetica"/>
              <a:cs typeface="Helvetica"/>
            </a:endParaRPr>
          </a:p>
        </p:txBody>
      </p:sp>
      <p:sp>
        <p:nvSpPr>
          <p:cNvPr id="4" name="TextBox 3"/>
          <p:cNvSpPr txBox="1"/>
          <p:nvPr/>
        </p:nvSpPr>
        <p:spPr>
          <a:xfrm>
            <a:off x="1031847" y="1716360"/>
            <a:ext cx="7472073" cy="3970318"/>
          </a:xfrm>
          <a:prstGeom prst="rect">
            <a:avLst/>
          </a:prstGeom>
          <a:noFill/>
        </p:spPr>
        <p:txBody>
          <a:bodyPr wrap="square" rtlCol="0">
            <a:spAutoFit/>
          </a:bodyPr>
          <a:lstStyle/>
          <a:p>
            <a:r>
              <a:rPr lang="en-US" dirty="0" smtClean="0">
                <a:latin typeface="Helvetica"/>
                <a:cs typeface="Helvetica"/>
              </a:rPr>
              <a:t>Co-rotating Interactive Regions (</a:t>
            </a:r>
            <a:r>
              <a:rPr lang="en-US" dirty="0" err="1" smtClean="0">
                <a:latin typeface="Helvetica"/>
                <a:cs typeface="Helvetica"/>
              </a:rPr>
              <a:t>CIRs</a:t>
            </a:r>
            <a:r>
              <a:rPr lang="en-US" dirty="0" smtClean="0">
                <a:latin typeface="Helvetica"/>
                <a:cs typeface="Helvetica"/>
              </a:rPr>
              <a:t>) are regions within the solar wind where streams of material moving at different speeds collide and interact with each other. The speed of the solar wind varies from less than 300 km/</a:t>
            </a:r>
            <a:r>
              <a:rPr lang="en-US" dirty="0" err="1" smtClean="0">
                <a:latin typeface="Helvetica"/>
                <a:cs typeface="Helvetica"/>
              </a:rPr>
              <a:t>s</a:t>
            </a:r>
            <a:r>
              <a:rPr lang="en-US" dirty="0" smtClean="0">
                <a:latin typeface="Helvetica"/>
                <a:cs typeface="Helvetica"/>
              </a:rPr>
              <a:t> (about half a million miles per hour) to over 800 km/</a:t>
            </a:r>
            <a:r>
              <a:rPr lang="en-US" dirty="0" err="1" smtClean="0">
                <a:latin typeface="Helvetica"/>
                <a:cs typeface="Helvetica"/>
              </a:rPr>
              <a:t>s</a:t>
            </a:r>
            <a:r>
              <a:rPr lang="en-US" dirty="0" smtClean="0">
                <a:latin typeface="Helvetica"/>
                <a:cs typeface="Helvetica"/>
              </a:rPr>
              <a:t> depending upon the conditions in the corona where the solar wind has its source. Low speed winds come from the regions above </a:t>
            </a:r>
            <a:r>
              <a:rPr lang="en-US" dirty="0" smtClean="0">
                <a:solidFill>
                  <a:srgbClr val="0000FF"/>
                </a:solidFill>
                <a:latin typeface="Helvetica"/>
                <a:cs typeface="Helvetica"/>
              </a:rPr>
              <a:t>helmet streamers</a:t>
            </a:r>
            <a:r>
              <a:rPr lang="en-US" dirty="0" smtClean="0">
                <a:latin typeface="Helvetica"/>
                <a:cs typeface="Helvetica"/>
              </a:rPr>
              <a:t> while high speed winds come from </a:t>
            </a:r>
            <a:r>
              <a:rPr lang="en-US" dirty="0" smtClean="0">
                <a:solidFill>
                  <a:srgbClr val="0000FF"/>
                </a:solidFill>
                <a:latin typeface="Helvetica"/>
                <a:cs typeface="Helvetica"/>
              </a:rPr>
              <a:t>coronal holes</a:t>
            </a:r>
            <a:r>
              <a:rPr lang="en-US" dirty="0" smtClean="0">
                <a:latin typeface="Helvetica"/>
                <a:cs typeface="Helvetica"/>
              </a:rPr>
              <a:t>. </a:t>
            </a:r>
          </a:p>
          <a:p>
            <a:endParaRPr lang="en-US" dirty="0" smtClean="0">
              <a:latin typeface="Helvetica"/>
              <a:cs typeface="Helvetica"/>
            </a:endParaRPr>
          </a:p>
          <a:p>
            <a:r>
              <a:rPr lang="en-US" dirty="0" smtClean="0">
                <a:latin typeface="Helvetica"/>
                <a:cs typeface="Helvetica"/>
              </a:rPr>
              <a:t>As the Sun rotates these various streams rotate as well (co-rotation) and produce a pattern in the solar wind much like that of a rotating lawn sprinkler. However, if a slow moving stream is followed by a fast moving stream the faster moving material will catch-up to the slower material and plow into it. This interaction produces shock waves that can accelerate particles to very high speeds (energies).</a:t>
            </a:r>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dsketch_CIR.pdf"/>
          <p:cNvPicPr>
            <a:picLocks noChangeAspect="1"/>
          </p:cNvPicPr>
          <p:nvPr/>
        </p:nvPicPr>
        <p:blipFill>
          <a:blip r:embed="rId2"/>
          <a:stretch>
            <a:fillRect/>
          </a:stretch>
        </p:blipFill>
        <p:spPr>
          <a:xfrm>
            <a:off x="2165349" y="1054099"/>
            <a:ext cx="5563581" cy="5490183"/>
          </a:xfrm>
          <a:prstGeom prst="rect">
            <a:avLst/>
          </a:prstGeom>
        </p:spPr>
      </p:pic>
      <p:sp>
        <p:nvSpPr>
          <p:cNvPr id="4" name="TextBox 3"/>
          <p:cNvSpPr txBox="1"/>
          <p:nvPr/>
        </p:nvSpPr>
        <p:spPr>
          <a:xfrm>
            <a:off x="4494487" y="2004074"/>
            <a:ext cx="633507" cy="369332"/>
          </a:xfrm>
          <a:prstGeom prst="rect">
            <a:avLst/>
          </a:prstGeom>
          <a:noFill/>
        </p:spPr>
        <p:txBody>
          <a:bodyPr wrap="none" rtlCol="0">
            <a:spAutoFit/>
          </a:bodyPr>
          <a:lstStyle/>
          <a:p>
            <a:r>
              <a:rPr lang="en-US" dirty="0" smtClean="0">
                <a:solidFill>
                  <a:srgbClr val="FF6600"/>
                </a:solidFill>
              </a:rPr>
              <a:t>west</a:t>
            </a:r>
            <a:endParaRPr lang="en-US" dirty="0">
              <a:solidFill>
                <a:srgbClr val="FF6600"/>
              </a:solidFill>
            </a:endParaRPr>
          </a:p>
        </p:txBody>
      </p:sp>
      <p:sp>
        <p:nvSpPr>
          <p:cNvPr id="6" name="TextBox 5"/>
          <p:cNvSpPr txBox="1"/>
          <p:nvPr/>
        </p:nvSpPr>
        <p:spPr>
          <a:xfrm>
            <a:off x="5266897" y="2887057"/>
            <a:ext cx="575097" cy="369332"/>
          </a:xfrm>
          <a:prstGeom prst="rect">
            <a:avLst/>
          </a:prstGeom>
          <a:noFill/>
        </p:spPr>
        <p:txBody>
          <a:bodyPr wrap="none" rtlCol="0">
            <a:spAutoFit/>
          </a:bodyPr>
          <a:lstStyle/>
          <a:p>
            <a:r>
              <a:rPr lang="en-US" dirty="0" smtClean="0">
                <a:solidFill>
                  <a:srgbClr val="008000"/>
                </a:solidFill>
              </a:rPr>
              <a:t>east</a:t>
            </a:r>
            <a:endParaRPr lang="en-US"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10301_1024_0193.mp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916025" y="1159487"/>
            <a:ext cx="5243644" cy="5243644"/>
          </a:xfrm>
          <a:prstGeom prst="rect">
            <a:avLst/>
          </a:prstGeom>
        </p:spPr>
      </p:pic>
      <p:sp>
        <p:nvSpPr>
          <p:cNvPr id="3" name="TextBox 2"/>
          <p:cNvSpPr txBox="1"/>
          <p:nvPr/>
        </p:nvSpPr>
        <p:spPr>
          <a:xfrm>
            <a:off x="3119703" y="477898"/>
            <a:ext cx="2714787" cy="461665"/>
          </a:xfrm>
          <a:prstGeom prst="rect">
            <a:avLst/>
          </a:prstGeom>
          <a:noFill/>
        </p:spPr>
        <p:txBody>
          <a:bodyPr wrap="square" rtlCol="0">
            <a:spAutoFit/>
          </a:bodyPr>
          <a:lstStyle/>
          <a:p>
            <a:r>
              <a:rPr lang="en-US" sz="2400" dirty="0" smtClean="0">
                <a:solidFill>
                  <a:srgbClr val="FF0000"/>
                </a:solidFill>
                <a:latin typeface="Helvetica"/>
                <a:cs typeface="Helvetica"/>
              </a:rPr>
              <a:t>Coronal Hole HSS</a:t>
            </a:r>
            <a:endParaRPr lang="en-US" sz="2400" dirty="0">
              <a:solidFill>
                <a:srgbClr val="FF0000"/>
              </a:solidFill>
              <a:latin typeface="Helvetica"/>
              <a:cs typeface="Helvetica"/>
            </a:endParaRPr>
          </a:p>
        </p:txBody>
      </p:sp>
      <p:sp>
        <p:nvSpPr>
          <p:cNvPr id="4" name="TextBox 3"/>
          <p:cNvSpPr txBox="1"/>
          <p:nvPr/>
        </p:nvSpPr>
        <p:spPr>
          <a:xfrm>
            <a:off x="7619523" y="2585874"/>
            <a:ext cx="1320005" cy="369332"/>
          </a:xfrm>
          <a:prstGeom prst="rect">
            <a:avLst/>
          </a:prstGeom>
          <a:noFill/>
        </p:spPr>
        <p:txBody>
          <a:bodyPr wrap="none" rtlCol="0">
            <a:spAutoFit/>
          </a:bodyPr>
          <a:lstStyle/>
          <a:p>
            <a:r>
              <a:rPr lang="en-US" dirty="0" smtClean="0"/>
              <a:t>Mar 1, 2011</a:t>
            </a:r>
            <a:endParaRPr lang="en-US" dirty="0"/>
          </a:p>
        </p:txBody>
      </p:sp>
      <p:sp>
        <p:nvSpPr>
          <p:cNvPr id="5" name="TextBox 4"/>
          <p:cNvSpPr txBox="1"/>
          <p:nvPr/>
        </p:nvSpPr>
        <p:spPr>
          <a:xfrm>
            <a:off x="7619523" y="4683512"/>
            <a:ext cx="1362610" cy="369332"/>
          </a:xfrm>
          <a:prstGeom prst="rect">
            <a:avLst/>
          </a:prstGeom>
          <a:noFill/>
        </p:spPr>
        <p:txBody>
          <a:bodyPr wrap="none" rtlCol="0">
            <a:spAutoFit/>
          </a:bodyPr>
          <a:lstStyle/>
          <a:p>
            <a:r>
              <a:rPr lang="en-US" dirty="0" smtClean="0"/>
              <a:t>June 4, 2012</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LIL_etc.png"/>
          <p:cNvPicPr>
            <a:picLocks noChangeAspect="1"/>
          </p:cNvPicPr>
          <p:nvPr/>
        </p:nvPicPr>
        <p:blipFill>
          <a:blip r:embed="rId3"/>
          <a:srcRect r="1933" b="54545"/>
          <a:stretch>
            <a:fillRect/>
          </a:stretch>
        </p:blipFill>
        <p:spPr>
          <a:xfrm>
            <a:off x="0" y="1187493"/>
            <a:ext cx="8967218" cy="2577530"/>
          </a:xfrm>
          <a:prstGeom prst="rect">
            <a:avLst/>
          </a:prstGeom>
        </p:spPr>
      </p:pic>
      <p:sp>
        <p:nvSpPr>
          <p:cNvPr id="8" name="TextBox 7"/>
          <p:cNvSpPr txBox="1"/>
          <p:nvPr/>
        </p:nvSpPr>
        <p:spPr>
          <a:xfrm>
            <a:off x="990600" y="4177862"/>
            <a:ext cx="2122171" cy="369332"/>
          </a:xfrm>
          <a:prstGeom prst="rect">
            <a:avLst/>
          </a:prstGeom>
          <a:noFill/>
        </p:spPr>
        <p:txBody>
          <a:bodyPr wrap="none" rtlCol="0">
            <a:spAutoFit/>
          </a:bodyPr>
          <a:lstStyle/>
          <a:p>
            <a:r>
              <a:rPr lang="en-US" dirty="0" err="1" smtClean="0">
                <a:latin typeface="Helvetica"/>
                <a:cs typeface="Helvetica"/>
              </a:rPr>
              <a:t>WSA+ENLIL+cone</a:t>
            </a:r>
            <a:endParaRPr lang="en-US" dirty="0">
              <a:latin typeface="Helvetica"/>
              <a:cs typeface="Helvetica"/>
            </a:endParaRPr>
          </a:p>
        </p:txBody>
      </p:sp>
      <p:sp>
        <p:nvSpPr>
          <p:cNvPr id="9" name="TextBox 8"/>
          <p:cNvSpPr txBox="1"/>
          <p:nvPr/>
        </p:nvSpPr>
        <p:spPr>
          <a:xfrm>
            <a:off x="394138" y="4588047"/>
            <a:ext cx="3019689" cy="369332"/>
          </a:xfrm>
          <a:prstGeom prst="rect">
            <a:avLst/>
          </a:prstGeom>
          <a:noFill/>
        </p:spPr>
        <p:txBody>
          <a:bodyPr wrap="none" rtlCol="0">
            <a:spAutoFit/>
          </a:bodyPr>
          <a:lstStyle/>
          <a:p>
            <a:r>
              <a:rPr lang="en-US" dirty="0" smtClean="0">
                <a:latin typeface="Helvetica"/>
                <a:cs typeface="Helvetica"/>
              </a:rPr>
              <a:t>Predicting impacts of </a:t>
            </a:r>
            <a:r>
              <a:rPr lang="en-US" dirty="0" err="1" smtClean="0">
                <a:latin typeface="Helvetica"/>
                <a:cs typeface="Helvetica"/>
              </a:rPr>
              <a:t>CMEs</a:t>
            </a:r>
            <a:endParaRPr lang="en-US" dirty="0">
              <a:latin typeface="Helvetica"/>
              <a:cs typeface="Helvetica"/>
            </a:endParaRPr>
          </a:p>
        </p:txBody>
      </p:sp>
      <p:sp>
        <p:nvSpPr>
          <p:cNvPr id="10" name="TextBox 9"/>
          <p:cNvSpPr txBox="1"/>
          <p:nvPr/>
        </p:nvSpPr>
        <p:spPr>
          <a:xfrm>
            <a:off x="5903310" y="4150851"/>
            <a:ext cx="1486818" cy="369332"/>
          </a:xfrm>
          <a:prstGeom prst="rect">
            <a:avLst/>
          </a:prstGeom>
          <a:noFill/>
        </p:spPr>
        <p:txBody>
          <a:bodyPr wrap="none" rtlCol="0">
            <a:spAutoFit/>
          </a:bodyPr>
          <a:lstStyle/>
          <a:p>
            <a:r>
              <a:rPr lang="en-US" dirty="0" smtClean="0">
                <a:latin typeface="Helvetica"/>
                <a:cs typeface="Helvetica"/>
              </a:rPr>
              <a:t>WSA+ENLIL</a:t>
            </a:r>
            <a:endParaRPr lang="en-US" dirty="0">
              <a:latin typeface="Helvetica"/>
              <a:cs typeface="Helvetica"/>
            </a:endParaRPr>
          </a:p>
        </p:txBody>
      </p:sp>
      <p:sp>
        <p:nvSpPr>
          <p:cNvPr id="11" name="TextBox 10"/>
          <p:cNvSpPr txBox="1"/>
          <p:nvPr/>
        </p:nvSpPr>
        <p:spPr>
          <a:xfrm>
            <a:off x="4134621" y="4738414"/>
            <a:ext cx="5009379" cy="369332"/>
          </a:xfrm>
          <a:prstGeom prst="rect">
            <a:avLst/>
          </a:prstGeom>
          <a:noFill/>
        </p:spPr>
        <p:txBody>
          <a:bodyPr wrap="none" rtlCol="0">
            <a:spAutoFit/>
          </a:bodyPr>
          <a:lstStyle/>
          <a:p>
            <a:r>
              <a:rPr lang="en-US" dirty="0" smtClean="0">
                <a:latin typeface="Helvetica"/>
                <a:cs typeface="Helvetica"/>
              </a:rPr>
              <a:t>Modeling and predicting the ambient solar wind</a:t>
            </a:r>
            <a:endParaRPr lang="en-US" dirty="0">
              <a:latin typeface="Helvetica"/>
              <a:cs typeface="Helvetica"/>
            </a:endParaRPr>
          </a:p>
        </p:txBody>
      </p:sp>
      <p:sp>
        <p:nvSpPr>
          <p:cNvPr id="7" name="TextBox 6"/>
          <p:cNvSpPr txBox="1"/>
          <p:nvPr/>
        </p:nvSpPr>
        <p:spPr>
          <a:xfrm>
            <a:off x="1083545" y="222019"/>
            <a:ext cx="6102151" cy="461665"/>
          </a:xfrm>
          <a:prstGeom prst="rect">
            <a:avLst/>
          </a:prstGeom>
          <a:noFill/>
        </p:spPr>
        <p:txBody>
          <a:bodyPr wrap="none" rtlCol="0">
            <a:spAutoFit/>
          </a:bodyPr>
          <a:lstStyle/>
          <a:p>
            <a:r>
              <a:rPr lang="en-US" sz="2400" b="1" dirty="0" smtClean="0">
                <a:latin typeface="Helvetica"/>
                <a:cs typeface="Helvetica"/>
              </a:rPr>
              <a:t>Forecasting capability enabled by ENLIL</a:t>
            </a:r>
            <a:endParaRPr lang="en-US" sz="2400" b="1"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LIL_HSS_20120601.gif"/>
          <p:cNvPicPr>
            <a:picLocks noChangeAspect="1"/>
          </p:cNvPicPr>
          <p:nvPr/>
        </p:nvPicPr>
        <p:blipFill>
          <a:blip r:embed="rId2"/>
          <a:stretch>
            <a:fillRect/>
          </a:stretch>
        </p:blipFill>
        <p:spPr>
          <a:xfrm>
            <a:off x="161637" y="144318"/>
            <a:ext cx="4267200" cy="2667000"/>
          </a:xfrm>
          <a:prstGeom prst="rect">
            <a:avLst/>
          </a:prstGeom>
        </p:spPr>
      </p:pic>
      <p:pic>
        <p:nvPicPr>
          <p:cNvPr id="6" name="Picture 5" descr="ENLIL_HSS_20120604.gif"/>
          <p:cNvPicPr>
            <a:picLocks noChangeAspect="1"/>
          </p:cNvPicPr>
          <p:nvPr/>
        </p:nvPicPr>
        <p:blipFill>
          <a:blip r:embed="rId3"/>
          <a:stretch>
            <a:fillRect/>
          </a:stretch>
        </p:blipFill>
        <p:spPr>
          <a:xfrm>
            <a:off x="4675909" y="144318"/>
            <a:ext cx="4267200" cy="2667000"/>
          </a:xfrm>
          <a:prstGeom prst="rect">
            <a:avLst/>
          </a:prstGeom>
        </p:spPr>
      </p:pic>
      <p:pic>
        <p:nvPicPr>
          <p:cNvPr id="7" name="Picture 6" descr="SDO_AIA193_HSS_20120601.jpg"/>
          <p:cNvPicPr>
            <a:picLocks noChangeAspect="1"/>
          </p:cNvPicPr>
          <p:nvPr/>
        </p:nvPicPr>
        <p:blipFill>
          <a:blip r:embed="rId4"/>
          <a:stretch>
            <a:fillRect/>
          </a:stretch>
        </p:blipFill>
        <p:spPr>
          <a:xfrm>
            <a:off x="346363" y="2983345"/>
            <a:ext cx="3729181" cy="3729181"/>
          </a:xfrm>
          <a:prstGeom prst="rect">
            <a:avLst/>
          </a:prstGeom>
        </p:spPr>
      </p:pic>
      <p:pic>
        <p:nvPicPr>
          <p:cNvPr id="8" name="Picture 7" descr="SDO_AIA193_HSS_20120604.jpg"/>
          <p:cNvPicPr>
            <a:picLocks noChangeAspect="1"/>
          </p:cNvPicPr>
          <p:nvPr/>
        </p:nvPicPr>
        <p:blipFill>
          <a:blip r:embed="rId5"/>
          <a:stretch>
            <a:fillRect/>
          </a:stretch>
        </p:blipFill>
        <p:spPr>
          <a:xfrm>
            <a:off x="4883727" y="2978727"/>
            <a:ext cx="3733799" cy="37337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onal_hole_2014REDI_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1122"/>
            <a:ext cx="4711638" cy="4711638"/>
          </a:xfrm>
          <a:prstGeom prst="rect">
            <a:avLst/>
          </a:prstGeom>
        </p:spPr>
      </p:pic>
      <p:pic>
        <p:nvPicPr>
          <p:cNvPr id="3" name="Picture 2" descr="coronal_hole_2014REDI_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270" y="1301122"/>
            <a:ext cx="4711638" cy="4711638"/>
          </a:xfrm>
          <a:prstGeom prst="rect">
            <a:avLst/>
          </a:prstGeom>
        </p:spPr>
      </p:pic>
      <p:sp>
        <p:nvSpPr>
          <p:cNvPr id="4" name="Title 3"/>
          <p:cNvSpPr>
            <a:spLocks noGrp="1"/>
          </p:cNvSpPr>
          <p:nvPr>
            <p:ph type="title"/>
          </p:nvPr>
        </p:nvSpPr>
        <p:spPr>
          <a:xfrm>
            <a:off x="457200" y="158122"/>
            <a:ext cx="8229600" cy="1143000"/>
          </a:xfrm>
        </p:spPr>
        <p:txBody>
          <a:bodyPr/>
          <a:lstStyle/>
          <a:p>
            <a:r>
              <a:rPr lang="en-US" dirty="0" smtClean="0"/>
              <a:t>Current coronal hole</a:t>
            </a:r>
            <a:endParaRPr lang="en-US" dirty="0"/>
          </a:p>
        </p:txBody>
      </p:sp>
      <p:sp>
        <p:nvSpPr>
          <p:cNvPr id="7" name="TextBox 6"/>
          <p:cNvSpPr txBox="1"/>
          <p:nvPr/>
        </p:nvSpPr>
        <p:spPr>
          <a:xfrm>
            <a:off x="2106431" y="6133863"/>
            <a:ext cx="1364476" cy="369332"/>
          </a:xfrm>
          <a:prstGeom prst="rect">
            <a:avLst/>
          </a:prstGeom>
          <a:noFill/>
        </p:spPr>
        <p:txBody>
          <a:bodyPr wrap="none" rtlCol="0">
            <a:spAutoFit/>
          </a:bodyPr>
          <a:lstStyle/>
          <a:p>
            <a:r>
              <a:rPr lang="en-US" dirty="0" smtClean="0"/>
              <a:t>June 7, 2014</a:t>
            </a:r>
            <a:endParaRPr lang="en-US" dirty="0"/>
          </a:p>
        </p:txBody>
      </p:sp>
      <p:sp>
        <p:nvSpPr>
          <p:cNvPr id="8" name="TextBox 7"/>
          <p:cNvSpPr txBox="1"/>
          <p:nvPr/>
        </p:nvSpPr>
        <p:spPr>
          <a:xfrm>
            <a:off x="5681780" y="6101597"/>
            <a:ext cx="1364476" cy="369332"/>
          </a:xfrm>
          <a:prstGeom prst="rect">
            <a:avLst/>
          </a:prstGeom>
          <a:noFill/>
        </p:spPr>
        <p:txBody>
          <a:bodyPr wrap="none" rtlCol="0">
            <a:spAutoFit/>
          </a:bodyPr>
          <a:lstStyle/>
          <a:p>
            <a:r>
              <a:rPr lang="en-US" dirty="0" smtClean="0"/>
              <a:t>June 9, 2014</a:t>
            </a:r>
            <a:endParaRPr lang="en-US" dirty="0"/>
          </a:p>
        </p:txBody>
      </p:sp>
    </p:spTree>
    <p:extLst>
      <p:ext uri="{BB962C8B-B14F-4D97-AF65-F5344CB8AC3E}">
        <p14:creationId xmlns:p14="http://schemas.microsoft.com/office/powerpoint/2010/main" val="810483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98" y="2308404"/>
            <a:ext cx="8229600" cy="1143000"/>
          </a:xfrm>
        </p:spPr>
        <p:txBody>
          <a:bodyPr/>
          <a:lstStyle/>
          <a:p>
            <a:r>
              <a:rPr lang="en-US" dirty="0" smtClean="0">
                <a:latin typeface="Helvetica"/>
                <a:cs typeface="Helvetica"/>
              </a:rPr>
              <a:t>In-situ signatures of CME and CIR HSS at L1 </a:t>
            </a:r>
            <a:endParaRPr lang="en-US" dirty="0">
              <a:latin typeface="Helvetica"/>
              <a:cs typeface="Helvetica"/>
            </a:endParaRPr>
          </a:p>
        </p:txBody>
      </p:sp>
      <p:sp>
        <p:nvSpPr>
          <p:cNvPr id="3" name="TextBox 2"/>
          <p:cNvSpPr txBox="1"/>
          <p:nvPr/>
        </p:nvSpPr>
        <p:spPr>
          <a:xfrm>
            <a:off x="4384856" y="5265757"/>
            <a:ext cx="1788095" cy="369332"/>
          </a:xfrm>
          <a:prstGeom prst="rect">
            <a:avLst/>
          </a:prstGeom>
          <a:noFill/>
        </p:spPr>
        <p:txBody>
          <a:bodyPr wrap="none" rtlCol="0">
            <a:spAutoFit/>
          </a:bodyPr>
          <a:lstStyle/>
          <a:p>
            <a:r>
              <a:rPr lang="en-US" dirty="0" smtClean="0">
                <a:latin typeface="Helvetica"/>
                <a:cs typeface="Helvetica"/>
              </a:rPr>
              <a:t>ACE and WIND</a:t>
            </a:r>
            <a:endParaRPr lang="en-US" dirty="0">
              <a:latin typeface="Helvetica"/>
              <a:cs typeface="Helvetic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y2_2010_HSS_iswa.png"/>
          <p:cNvPicPr>
            <a:picLocks noChangeAspect="1"/>
          </p:cNvPicPr>
          <p:nvPr/>
        </p:nvPicPr>
        <p:blipFill>
          <a:blip r:embed="rId2"/>
          <a:stretch>
            <a:fillRect/>
          </a:stretch>
        </p:blipFill>
        <p:spPr>
          <a:xfrm>
            <a:off x="1104970" y="459973"/>
            <a:ext cx="5455986" cy="6398027"/>
          </a:xfrm>
          <a:prstGeom prst="rect">
            <a:avLst/>
          </a:prstGeom>
        </p:spPr>
      </p:pic>
      <p:sp>
        <p:nvSpPr>
          <p:cNvPr id="3" name="TextBox 2"/>
          <p:cNvSpPr txBox="1"/>
          <p:nvPr/>
        </p:nvSpPr>
        <p:spPr>
          <a:xfrm>
            <a:off x="6687162" y="2142970"/>
            <a:ext cx="1455033" cy="369332"/>
          </a:xfrm>
          <a:prstGeom prst="rect">
            <a:avLst/>
          </a:prstGeom>
          <a:noFill/>
        </p:spPr>
        <p:txBody>
          <a:bodyPr wrap="none" rtlCol="0">
            <a:spAutoFit/>
          </a:bodyPr>
          <a:lstStyle/>
          <a:p>
            <a:r>
              <a:rPr lang="en-US" dirty="0" smtClean="0">
                <a:latin typeface="Helvetica"/>
                <a:cs typeface="Helvetica"/>
              </a:rPr>
              <a:t>May 2, 2010</a:t>
            </a:r>
            <a:endParaRPr lang="en-US" dirty="0">
              <a:latin typeface="Helvetica"/>
              <a:cs typeface="Helvetica"/>
            </a:endParaRPr>
          </a:p>
        </p:txBody>
      </p:sp>
      <p:sp>
        <p:nvSpPr>
          <p:cNvPr id="4" name="TextBox 3"/>
          <p:cNvSpPr txBox="1"/>
          <p:nvPr/>
        </p:nvSpPr>
        <p:spPr>
          <a:xfrm>
            <a:off x="6560956" y="3284594"/>
            <a:ext cx="2558024" cy="369332"/>
          </a:xfrm>
          <a:prstGeom prst="rect">
            <a:avLst/>
          </a:prstGeom>
          <a:noFill/>
        </p:spPr>
        <p:txBody>
          <a:bodyPr wrap="none" rtlCol="0">
            <a:spAutoFit/>
          </a:bodyPr>
          <a:lstStyle/>
          <a:p>
            <a:r>
              <a:rPr lang="en-US" dirty="0" smtClean="0">
                <a:latin typeface="Helvetica"/>
                <a:cs typeface="Helvetica"/>
              </a:rPr>
              <a:t>Dense (20-30 cc), HSS</a:t>
            </a:r>
            <a:endParaRPr lang="en-US" dirty="0">
              <a:latin typeface="Helvetica"/>
              <a:cs typeface="Helvetica"/>
            </a:endParaRPr>
          </a:p>
        </p:txBody>
      </p:sp>
      <p:sp>
        <p:nvSpPr>
          <p:cNvPr id="5" name="TextBox 4"/>
          <p:cNvSpPr txBox="1"/>
          <p:nvPr/>
        </p:nvSpPr>
        <p:spPr>
          <a:xfrm>
            <a:off x="6687162" y="4403695"/>
            <a:ext cx="1775133" cy="369332"/>
          </a:xfrm>
          <a:prstGeom prst="rect">
            <a:avLst/>
          </a:prstGeom>
          <a:noFill/>
        </p:spPr>
        <p:txBody>
          <a:bodyPr wrap="none" rtlCol="0">
            <a:spAutoFit/>
          </a:bodyPr>
          <a:lstStyle/>
          <a:p>
            <a:r>
              <a:rPr lang="en-US" dirty="0" err="1" smtClean="0">
                <a:latin typeface="Helvetica"/>
                <a:cs typeface="Helvetica"/>
              </a:rPr>
              <a:t>IMFBz</a:t>
            </a:r>
            <a:r>
              <a:rPr lang="en-US" dirty="0" smtClean="0">
                <a:latin typeface="Helvetica"/>
                <a:cs typeface="Helvetica"/>
              </a:rPr>
              <a:t>:   -18 </a:t>
            </a:r>
            <a:r>
              <a:rPr lang="en-US" dirty="0" err="1" smtClean="0">
                <a:latin typeface="Helvetica"/>
                <a:cs typeface="Helvetica"/>
              </a:rPr>
              <a:t>nT</a:t>
            </a:r>
            <a:endParaRPr lang="en-US" dirty="0">
              <a:latin typeface="Helvetica"/>
              <a:cs typeface="Helvetica"/>
            </a:endParaRPr>
          </a:p>
        </p:txBody>
      </p:sp>
      <p:sp>
        <p:nvSpPr>
          <p:cNvPr id="8" name="TextBox 7"/>
          <p:cNvSpPr txBox="1"/>
          <p:nvPr/>
        </p:nvSpPr>
        <p:spPr>
          <a:xfrm>
            <a:off x="6687162" y="1494692"/>
            <a:ext cx="1326542" cy="369332"/>
          </a:xfrm>
          <a:prstGeom prst="rect">
            <a:avLst/>
          </a:prstGeom>
          <a:noFill/>
        </p:spPr>
        <p:txBody>
          <a:bodyPr wrap="none" rtlCol="0">
            <a:spAutoFit/>
          </a:bodyPr>
          <a:lstStyle/>
          <a:p>
            <a:r>
              <a:rPr lang="en-US" dirty="0" smtClean="0">
                <a:latin typeface="Helvetica"/>
                <a:cs typeface="Helvetica"/>
              </a:rPr>
              <a:t>Clean HSS</a:t>
            </a:r>
            <a:endParaRPr lang="en-US" dirty="0">
              <a:latin typeface="Helvetica"/>
              <a:cs typeface="Helvetica"/>
            </a:endParaRPr>
          </a:p>
        </p:txBody>
      </p:sp>
      <p:sp>
        <p:nvSpPr>
          <p:cNvPr id="9" name="Rectangle 8"/>
          <p:cNvSpPr/>
          <p:nvPr/>
        </p:nvSpPr>
        <p:spPr>
          <a:xfrm>
            <a:off x="6324823" y="5080420"/>
            <a:ext cx="2973680" cy="1754327"/>
          </a:xfrm>
          <a:prstGeom prst="rect">
            <a:avLst/>
          </a:prstGeom>
        </p:spPr>
        <p:txBody>
          <a:bodyPr wrap="square">
            <a:spAutoFit/>
          </a:bodyPr>
          <a:lstStyle/>
          <a:p>
            <a:r>
              <a:rPr lang="en-US" dirty="0" smtClean="0">
                <a:latin typeface="Helvetica"/>
                <a:cs typeface="Helvetica"/>
              </a:rPr>
              <a:t>may be more hazardous to Earth-orbiting satellites than ICME-related magnetic storm particles and solar energetic particles</a:t>
            </a:r>
            <a:endParaRPr lang="en-US" dirty="0">
              <a:latin typeface="Helvetica"/>
              <a:cs typeface="Helvetica"/>
            </a:endParaRPr>
          </a:p>
        </p:txBody>
      </p:sp>
      <p:sp>
        <p:nvSpPr>
          <p:cNvPr id="10" name="TextBox 9"/>
          <p:cNvSpPr txBox="1"/>
          <p:nvPr/>
        </p:nvSpPr>
        <p:spPr>
          <a:xfrm>
            <a:off x="1768983" y="5386606"/>
            <a:ext cx="1981056" cy="369332"/>
          </a:xfrm>
          <a:prstGeom prst="rect">
            <a:avLst/>
          </a:prstGeom>
          <a:noFill/>
        </p:spPr>
        <p:txBody>
          <a:bodyPr wrap="none" rtlCol="0">
            <a:spAutoFit/>
          </a:bodyPr>
          <a:lstStyle/>
          <a:p>
            <a:r>
              <a:rPr lang="en-US" dirty="0" smtClean="0">
                <a:solidFill>
                  <a:srgbClr val="FF0000"/>
                </a:solidFill>
                <a:latin typeface="Helvetica"/>
                <a:cs typeface="Helvetica"/>
              </a:rPr>
              <a:t>Electron radiation </a:t>
            </a:r>
            <a:endParaRPr lang="en-US" dirty="0">
              <a:solidFill>
                <a:srgbClr val="FF000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ug3_2010_storm_iswa.png"/>
          <p:cNvPicPr>
            <a:picLocks noChangeAspect="1"/>
          </p:cNvPicPr>
          <p:nvPr/>
        </p:nvPicPr>
        <p:blipFill>
          <a:blip r:embed="rId2"/>
          <a:stretch>
            <a:fillRect/>
          </a:stretch>
        </p:blipFill>
        <p:spPr>
          <a:xfrm>
            <a:off x="1640758" y="0"/>
            <a:ext cx="5862484" cy="6858000"/>
          </a:xfrm>
          <a:prstGeom prst="rect">
            <a:avLst/>
          </a:prstGeom>
        </p:spPr>
      </p:pic>
      <p:sp>
        <p:nvSpPr>
          <p:cNvPr id="3" name="TextBox 2"/>
          <p:cNvSpPr txBox="1"/>
          <p:nvPr/>
        </p:nvSpPr>
        <p:spPr>
          <a:xfrm>
            <a:off x="345662" y="1111170"/>
            <a:ext cx="1295096" cy="369332"/>
          </a:xfrm>
          <a:prstGeom prst="rect">
            <a:avLst/>
          </a:prstGeom>
          <a:noFill/>
        </p:spPr>
        <p:txBody>
          <a:bodyPr wrap="none" rtlCol="0">
            <a:spAutoFit/>
          </a:bodyPr>
          <a:lstStyle/>
          <a:p>
            <a:r>
              <a:rPr lang="en-US" dirty="0" smtClean="0"/>
              <a:t>Aug 3, 2010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Flares</a:t>
            </a:r>
            <a:endParaRPr lang="en-US" dirty="0"/>
          </a:p>
        </p:txBody>
      </p:sp>
      <p:sp>
        <p:nvSpPr>
          <p:cNvPr id="5" name="Content Placeholder 4"/>
          <p:cNvSpPr>
            <a:spLocks noGrp="1"/>
          </p:cNvSpPr>
          <p:nvPr>
            <p:ph idx="1"/>
          </p:nvPr>
        </p:nvSpPr>
        <p:spPr/>
        <p:txBody>
          <a:bodyPr/>
          <a:lstStyle/>
          <a:p>
            <a:r>
              <a:rPr lang="en-US" dirty="0" smtClean="0"/>
              <a:t>Most pronounced in X-ray or Extreme Ultraviolet</a:t>
            </a:r>
          </a:p>
          <a:p>
            <a:r>
              <a:rPr lang="en-US" dirty="0" smtClean="0"/>
              <a:t>Flares occurring on the Earth-facing solar disk classified by GOES X-ray measurement in the 0.1-0.8 nm (1-8 A)</a:t>
            </a:r>
          </a:p>
          <a:p>
            <a:r>
              <a:rPr lang="en-US" dirty="0" smtClean="0"/>
              <a:t>Measured by SDO EUV wavelengths</a:t>
            </a:r>
          </a:p>
          <a:p>
            <a:r>
              <a:rPr lang="en-US" dirty="0" err="1" smtClean="0"/>
              <a:t>Farside</a:t>
            </a:r>
            <a:r>
              <a:rPr lang="en-US" dirty="0" smtClean="0"/>
              <a:t> flares – Can be seen in STEREO EUV images</a:t>
            </a:r>
            <a:endParaRPr lang="en-US" dirty="0"/>
          </a:p>
        </p:txBody>
      </p:sp>
    </p:spTree>
    <p:extLst>
      <p:ext uri="{BB962C8B-B14F-4D97-AF65-F5344CB8AC3E}">
        <p14:creationId xmlns:p14="http://schemas.microsoft.com/office/powerpoint/2010/main" val="35739369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5992" y="1364203"/>
            <a:ext cx="5749525" cy="5346050"/>
          </a:xfrm>
          <a:prstGeom prst="rect">
            <a:avLst/>
          </a:prstGeom>
        </p:spPr>
      </p:pic>
      <p:sp>
        <p:nvSpPr>
          <p:cNvPr id="3" name="TextBox 2"/>
          <p:cNvSpPr txBox="1"/>
          <p:nvPr/>
        </p:nvSpPr>
        <p:spPr>
          <a:xfrm>
            <a:off x="1455438" y="242534"/>
            <a:ext cx="6229648" cy="646331"/>
          </a:xfrm>
          <a:prstGeom prst="rect">
            <a:avLst/>
          </a:prstGeom>
          <a:noFill/>
        </p:spPr>
        <p:txBody>
          <a:bodyPr wrap="square" rtlCol="0">
            <a:spAutoFit/>
          </a:bodyPr>
          <a:lstStyle/>
          <a:p>
            <a:pPr algn="ctr"/>
            <a:r>
              <a:rPr lang="en-US" b="1" dirty="0" smtClean="0"/>
              <a:t>Schematic of the three-dimensional structure of an ICME and upstream shock</a:t>
            </a:r>
            <a:endParaRPr lang="en-US"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Current storm</a:t>
            </a:r>
            <a:endParaRPr lang="en-US" dirty="0"/>
          </a:p>
        </p:txBody>
      </p:sp>
      <p:pic>
        <p:nvPicPr>
          <p:cNvPr id="4" name="Picture 3" descr="Screen Shot 2014-06-08 at 11.24.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08" y="1309211"/>
            <a:ext cx="4748244" cy="5165422"/>
          </a:xfrm>
          <a:prstGeom prst="rect">
            <a:avLst/>
          </a:prstGeom>
        </p:spPr>
      </p:pic>
      <p:pic>
        <p:nvPicPr>
          <p:cNvPr id="5" name="Picture 4" descr="kp-6_stom_201406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889" y="2184471"/>
            <a:ext cx="4394111" cy="2200786"/>
          </a:xfrm>
          <a:prstGeom prst="rect">
            <a:avLst/>
          </a:prstGeom>
        </p:spPr>
      </p:pic>
      <p:sp>
        <p:nvSpPr>
          <p:cNvPr id="6" name="TextBox 5"/>
          <p:cNvSpPr txBox="1"/>
          <p:nvPr/>
        </p:nvSpPr>
        <p:spPr>
          <a:xfrm>
            <a:off x="6334780" y="1672872"/>
            <a:ext cx="657827" cy="369332"/>
          </a:xfrm>
          <a:prstGeom prst="rect">
            <a:avLst/>
          </a:prstGeom>
          <a:noFill/>
        </p:spPr>
        <p:txBody>
          <a:bodyPr wrap="none" rtlCol="0">
            <a:spAutoFit/>
          </a:bodyPr>
          <a:lstStyle/>
          <a:p>
            <a:r>
              <a:rPr lang="en-US" dirty="0" err="1" smtClean="0"/>
              <a:t>Kp</a:t>
            </a:r>
            <a:r>
              <a:rPr lang="en-US" dirty="0" smtClean="0"/>
              <a:t>=6</a:t>
            </a:r>
            <a:endParaRPr lang="en-US" dirty="0"/>
          </a:p>
        </p:txBody>
      </p:sp>
    </p:spTree>
    <p:extLst>
      <p:ext uri="{BB962C8B-B14F-4D97-AF65-F5344CB8AC3E}">
        <p14:creationId xmlns:p14="http://schemas.microsoft.com/office/powerpoint/2010/main" val="2727944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0"/>
          </p:nvPr>
        </p:nvSpPr>
        <p:spPr/>
        <p:txBody>
          <a:bodyPr/>
          <a:lstStyle/>
          <a:p>
            <a:fld id="{15CAF233-3567-7344-889D-6DEE844AD0E5}" type="slidenum">
              <a:rPr lang="en-US"/>
              <a:pPr/>
              <a:t>32</a:t>
            </a:fld>
            <a:endParaRPr lang="en-US"/>
          </a:p>
        </p:txBody>
      </p:sp>
      <p:sp>
        <p:nvSpPr>
          <p:cNvPr id="40961" name="Rectangle 1"/>
          <p:cNvSpPr>
            <a:spLocks/>
          </p:cNvSpPr>
          <p:nvPr/>
        </p:nvSpPr>
        <p:spPr bwMode="auto">
          <a:xfrm>
            <a:off x="0" y="6335713"/>
            <a:ext cx="9155113" cy="85725"/>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12700" dir="2700000" algn="ctr" rotWithShape="0">
              <a:schemeClr val="bg2">
                <a:alpha val="79999"/>
              </a:schemeClr>
            </a:outerShdw>
          </a:effectLst>
        </p:spPr>
        <p:txBody>
          <a:bodyPr wrap="none" lIns="0" tIns="0" rIns="0" bIns="0">
            <a:prstTxWarp prst="textNoShape">
              <a:avLst/>
            </a:prstTxWarp>
          </a:bodyPr>
          <a:lstStyle/>
          <a:p>
            <a:endParaRPr lang="en-US"/>
          </a:p>
        </p:txBody>
      </p:sp>
      <p:sp>
        <p:nvSpPr>
          <p:cNvPr id="40962" name="Rectangle 2"/>
          <p:cNvSpPr>
            <a:spLocks/>
          </p:cNvSpPr>
          <p:nvPr/>
        </p:nvSpPr>
        <p:spPr bwMode="auto">
          <a:xfrm>
            <a:off x="0" y="1090613"/>
            <a:ext cx="9155113" cy="153987"/>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25398" dir="2700000" algn="ctr" rotWithShape="0">
              <a:schemeClr val="bg2">
                <a:alpha val="79999"/>
              </a:schemeClr>
            </a:outerShdw>
          </a:effectLst>
        </p:spPr>
        <p:txBody>
          <a:bodyPr wrap="none" lIns="0" tIns="0" rIns="0" bIns="0">
            <a:prstTxWarp prst="textNoShape">
              <a:avLst/>
            </a:prstTxWarp>
          </a:bodyPr>
          <a:lstStyle/>
          <a:p>
            <a:endParaRPr lang="en-US"/>
          </a:p>
        </p:txBody>
      </p:sp>
      <p:pic>
        <p:nvPicPr>
          <p:cNvPr id="40963" name="Picture 3"/>
          <p:cNvPicPr>
            <a:picLocks noChangeAspect="1" noChangeArrowheads="1"/>
          </p:cNvPicPr>
          <p:nvPr/>
        </p:nvPicPr>
        <p:blipFill>
          <a:blip r:embed="rId2"/>
          <a:srcRect/>
          <a:stretch>
            <a:fillRect/>
          </a:stretch>
        </p:blipFill>
        <p:spPr bwMode="auto">
          <a:xfrm>
            <a:off x="8116888" y="76200"/>
            <a:ext cx="930275" cy="931863"/>
          </a:xfrm>
          <a:prstGeom prst="rect">
            <a:avLst/>
          </a:prstGeom>
          <a:noFill/>
          <a:ln w="9525" cap="flat">
            <a:noFill/>
            <a:miter lim="800000"/>
            <a:headEnd/>
            <a:tailEnd/>
          </a:ln>
        </p:spPr>
      </p:pic>
      <p:pic>
        <p:nvPicPr>
          <p:cNvPr id="40964" name="Picture 4"/>
          <p:cNvPicPr>
            <a:picLocks noChangeAspect="1" noChangeArrowheads="1"/>
          </p:cNvPicPr>
          <p:nvPr/>
        </p:nvPicPr>
        <p:blipFill>
          <a:blip r:embed="rId3"/>
          <a:srcRect/>
          <a:stretch>
            <a:fillRect/>
          </a:stretch>
        </p:blipFill>
        <p:spPr bwMode="auto">
          <a:xfrm>
            <a:off x="152400" y="0"/>
            <a:ext cx="1295400" cy="1054100"/>
          </a:xfrm>
          <a:prstGeom prst="rect">
            <a:avLst/>
          </a:prstGeom>
          <a:noFill/>
          <a:ln w="12700" cap="rnd">
            <a:noFill/>
            <a:round/>
            <a:headEnd/>
            <a:tailEnd/>
          </a:ln>
        </p:spPr>
      </p:pic>
      <p:pic>
        <p:nvPicPr>
          <p:cNvPr id="40965" name="Picture 5"/>
          <p:cNvPicPr>
            <a:picLocks noChangeAspect="1" noChangeArrowheads="1"/>
          </p:cNvPicPr>
          <p:nvPr/>
        </p:nvPicPr>
        <p:blipFill>
          <a:blip r:embed="rId4"/>
          <a:srcRect/>
          <a:stretch>
            <a:fillRect/>
          </a:stretch>
        </p:blipFill>
        <p:spPr bwMode="auto">
          <a:xfrm>
            <a:off x="228600" y="1295400"/>
            <a:ext cx="6138863" cy="4797425"/>
          </a:xfrm>
          <a:prstGeom prst="rect">
            <a:avLst/>
          </a:prstGeom>
          <a:noFill/>
          <a:ln w="12700" cap="rnd">
            <a:noFill/>
            <a:round/>
            <a:headEnd/>
            <a:tailEnd/>
          </a:ln>
        </p:spPr>
      </p:pic>
      <p:sp>
        <p:nvSpPr>
          <p:cNvPr id="40966" name="Rectangle 6"/>
          <p:cNvSpPr>
            <a:spLocks/>
          </p:cNvSpPr>
          <p:nvPr/>
        </p:nvSpPr>
        <p:spPr bwMode="auto">
          <a:xfrm>
            <a:off x="2286000" y="228600"/>
            <a:ext cx="4440238"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chemeClr val="tx1"/>
                </a:solidFill>
                <a:latin typeface="Helvetica" pitchFamily="-84" charset="0"/>
                <a:ea typeface="Helvetica" pitchFamily="-84" charset="0"/>
                <a:cs typeface="Helvetica" pitchFamily="-84" charset="0"/>
                <a:sym typeface="Helvetica" pitchFamily="-84" charset="0"/>
              </a:rPr>
              <a:t>Space Weather Effects and Timeline</a:t>
            </a:r>
          </a:p>
        </p:txBody>
      </p:sp>
      <p:sp>
        <p:nvSpPr>
          <p:cNvPr id="40967" name="Line 7"/>
          <p:cNvSpPr>
            <a:spLocks noChangeShapeType="1"/>
          </p:cNvSpPr>
          <p:nvPr/>
        </p:nvSpPr>
        <p:spPr bwMode="auto">
          <a:xfrm flipH="1">
            <a:off x="838200" y="2057400"/>
            <a:ext cx="0" cy="684213"/>
          </a:xfrm>
          <a:prstGeom prst="line">
            <a:avLst/>
          </a:prstGeom>
          <a:noFill/>
          <a:ln w="50800" cap="flat">
            <a:solidFill>
              <a:srgbClr val="245F10"/>
            </a:solidFill>
            <a:prstDash val="solid"/>
            <a:round/>
            <a:headEnd type="none" w="med" len="med"/>
            <a:tailEnd type="arrow" w="sm" len="sm"/>
          </a:ln>
        </p:spPr>
        <p:txBody>
          <a:bodyPr lIns="0" tIns="0" rIns="0" bIns="0">
            <a:prstTxWarp prst="textNoShape">
              <a:avLst/>
            </a:prstTxWarp>
          </a:bodyPr>
          <a:lstStyle/>
          <a:p>
            <a:endParaRPr lang="en-US"/>
          </a:p>
        </p:txBody>
      </p:sp>
      <p:sp>
        <p:nvSpPr>
          <p:cNvPr id="40968" name="Rectangle 8"/>
          <p:cNvSpPr>
            <a:spLocks/>
          </p:cNvSpPr>
          <p:nvPr/>
        </p:nvSpPr>
        <p:spPr bwMode="auto">
          <a:xfrm>
            <a:off x="304800" y="3124200"/>
            <a:ext cx="1612900" cy="4318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200" b="1">
                <a:solidFill>
                  <a:srgbClr val="E800FF"/>
                </a:solidFill>
                <a:latin typeface="Helvetica" pitchFamily="-84" charset="0"/>
                <a:ea typeface="Helvetica" pitchFamily="-84" charset="0"/>
                <a:cs typeface="Helvetica" pitchFamily="-84" charset="0"/>
                <a:sym typeface="Helvetica" pitchFamily="-84" charset="0"/>
              </a:rPr>
              <a:t>Two X-class flares/Two fast wide CMEs</a:t>
            </a:r>
          </a:p>
        </p:txBody>
      </p:sp>
      <p:sp>
        <p:nvSpPr>
          <p:cNvPr id="40969" name="Line 9"/>
          <p:cNvSpPr>
            <a:spLocks noChangeShapeType="1"/>
          </p:cNvSpPr>
          <p:nvPr/>
        </p:nvSpPr>
        <p:spPr bwMode="auto">
          <a:xfrm flipH="1">
            <a:off x="990600" y="1371600"/>
            <a:ext cx="0" cy="684213"/>
          </a:xfrm>
          <a:prstGeom prst="line">
            <a:avLst/>
          </a:prstGeom>
          <a:noFill/>
          <a:ln w="50800" cap="flat">
            <a:solidFill>
              <a:srgbClr val="FF6600"/>
            </a:solidFill>
            <a:prstDash val="solid"/>
            <a:round/>
            <a:headEnd type="none" w="med" len="med"/>
            <a:tailEnd type="arrow" w="sm" len="sm"/>
          </a:ln>
        </p:spPr>
        <p:txBody>
          <a:bodyPr lIns="0" tIns="0" rIns="0" bIns="0">
            <a:prstTxWarp prst="textNoShape">
              <a:avLst/>
            </a:prstTxWarp>
          </a:bodyPr>
          <a:lstStyle/>
          <a:p>
            <a:endParaRPr lang="en-US"/>
          </a:p>
        </p:txBody>
      </p:sp>
      <p:sp>
        <p:nvSpPr>
          <p:cNvPr id="40970" name="Rectangle 10"/>
          <p:cNvSpPr>
            <a:spLocks/>
          </p:cNvSpPr>
          <p:nvPr/>
        </p:nvSpPr>
        <p:spPr bwMode="auto">
          <a:xfrm>
            <a:off x="6477000" y="1524000"/>
            <a:ext cx="2527300" cy="9398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400" b="1">
                <a:solidFill>
                  <a:srgbClr val="245F10"/>
                </a:solidFill>
                <a:latin typeface="Helvetica" pitchFamily="-84" charset="0"/>
                <a:ea typeface="Helvetica" pitchFamily="-84" charset="0"/>
                <a:cs typeface="Helvetica" pitchFamily="-84" charset="0"/>
                <a:sym typeface="Helvetica" pitchFamily="-84" charset="0"/>
              </a:rPr>
              <a:t>Flare effects at Earth:</a:t>
            </a:r>
            <a:endParaRPr lang="en-US">
              <a:solidFill>
                <a:schemeClr val="tx1"/>
              </a:solidFill>
              <a:ea typeface="Times" pitchFamily="-84" charset="0"/>
              <a:cs typeface="Times" pitchFamily="-84" charset="0"/>
            </a:endParaRPr>
          </a:p>
          <a:p>
            <a:r>
              <a:rPr lang="en-US" sz="1400" b="1">
                <a:solidFill>
                  <a:srgbClr val="245F10"/>
                </a:solidFill>
                <a:latin typeface="Helvetica" pitchFamily="-84" charset="0"/>
                <a:ea typeface="Helvetica" pitchFamily="-84" charset="0"/>
                <a:cs typeface="Helvetica" pitchFamily="-84" charset="0"/>
                <a:sym typeface="Helvetica" pitchFamily="-84" charset="0"/>
              </a:rPr>
              <a:t>~ 8 minutes (radio blackout storms)</a:t>
            </a:r>
            <a:endParaRPr lang="en-US">
              <a:solidFill>
                <a:schemeClr val="tx1"/>
              </a:solidFill>
              <a:ea typeface="Times" pitchFamily="-84" charset="0"/>
              <a:cs typeface="Times" pitchFamily="-84" charset="0"/>
            </a:endParaRPr>
          </a:p>
          <a:p>
            <a:r>
              <a:rPr lang="en-US" sz="1400" b="1">
                <a:solidFill>
                  <a:srgbClr val="245F10"/>
                </a:solidFill>
                <a:latin typeface="Helvetica" pitchFamily="-84" charset="0"/>
                <a:ea typeface="Helvetica" pitchFamily="-84" charset="0"/>
                <a:cs typeface="Helvetica" pitchFamily="-84" charset="0"/>
                <a:sym typeface="Helvetica" pitchFamily="-84" charset="0"/>
              </a:rPr>
              <a:t>Duration: minutes to hours</a:t>
            </a:r>
          </a:p>
        </p:txBody>
      </p:sp>
      <p:sp>
        <p:nvSpPr>
          <p:cNvPr id="40971" name="Line 11"/>
          <p:cNvSpPr>
            <a:spLocks noChangeShapeType="1"/>
          </p:cNvSpPr>
          <p:nvPr/>
        </p:nvSpPr>
        <p:spPr bwMode="auto">
          <a:xfrm flipH="1">
            <a:off x="2514600" y="3351213"/>
            <a:ext cx="0" cy="685800"/>
          </a:xfrm>
          <a:prstGeom prst="line">
            <a:avLst/>
          </a:prstGeom>
          <a:noFill/>
          <a:ln w="50800" cap="flat">
            <a:solidFill>
              <a:srgbClr val="660066"/>
            </a:solidFill>
            <a:prstDash val="solid"/>
            <a:round/>
            <a:headEnd type="none" w="med" len="med"/>
            <a:tailEnd type="arrow" w="sm" len="sm"/>
          </a:ln>
        </p:spPr>
        <p:txBody>
          <a:bodyPr lIns="0" tIns="0" rIns="0" bIns="0">
            <a:prstTxWarp prst="textNoShape">
              <a:avLst/>
            </a:prstTxWarp>
          </a:bodyPr>
          <a:lstStyle/>
          <a:p>
            <a:endParaRPr lang="en-US"/>
          </a:p>
        </p:txBody>
      </p:sp>
      <p:sp>
        <p:nvSpPr>
          <p:cNvPr id="40972" name="Rectangle 12"/>
          <p:cNvSpPr>
            <a:spLocks/>
          </p:cNvSpPr>
          <p:nvPr/>
        </p:nvSpPr>
        <p:spPr bwMode="auto">
          <a:xfrm>
            <a:off x="6629400" y="2743200"/>
            <a:ext cx="2070100" cy="11557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400" b="1">
                <a:solidFill>
                  <a:srgbClr val="FF6600"/>
                </a:solidFill>
                <a:latin typeface="Helvetica" pitchFamily="-84" charset="0"/>
                <a:ea typeface="Helvetica" pitchFamily="-84" charset="0"/>
                <a:cs typeface="Helvetica" pitchFamily="-84" charset="0"/>
                <a:sym typeface="Helvetica" pitchFamily="-84" charset="0"/>
              </a:rPr>
              <a:t>SEP radiation effects reaching Earth: 20 minutes – 1hour after the event onset</a:t>
            </a:r>
            <a:endParaRPr lang="en-US">
              <a:solidFill>
                <a:schemeClr val="tx1"/>
              </a:solidFill>
              <a:ea typeface="Times" pitchFamily="-84" charset="0"/>
              <a:cs typeface="Times" pitchFamily="-84" charset="0"/>
            </a:endParaRPr>
          </a:p>
          <a:p>
            <a:r>
              <a:rPr lang="en-US" sz="1400" b="1">
                <a:solidFill>
                  <a:srgbClr val="FF6600"/>
                </a:solidFill>
                <a:latin typeface="Helvetica" pitchFamily="-84" charset="0"/>
                <a:ea typeface="Helvetica" pitchFamily="-84" charset="0"/>
                <a:cs typeface="Helvetica" pitchFamily="-84" charset="0"/>
                <a:sym typeface="Helvetica" pitchFamily="-84" charset="0"/>
              </a:rPr>
              <a:t>Duration: a few days</a:t>
            </a:r>
          </a:p>
        </p:txBody>
      </p:sp>
      <p:sp>
        <p:nvSpPr>
          <p:cNvPr id="40973" name="Rectangle 13"/>
          <p:cNvSpPr>
            <a:spLocks/>
          </p:cNvSpPr>
          <p:nvPr/>
        </p:nvSpPr>
        <p:spPr bwMode="auto">
          <a:xfrm>
            <a:off x="6553200" y="4114800"/>
            <a:ext cx="2451100" cy="11557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1400" b="1">
                <a:solidFill>
                  <a:srgbClr val="660066"/>
                </a:solidFill>
                <a:latin typeface="Helvetica" pitchFamily="-84" charset="0"/>
                <a:ea typeface="Helvetica" pitchFamily="-84" charset="0"/>
                <a:cs typeface="Helvetica" pitchFamily="-84" charset="0"/>
                <a:sym typeface="Helvetica" pitchFamily="-84" charset="0"/>
              </a:rPr>
              <a:t>CME effects arrives @ Earth: 1-2 days (35 hours here)</a:t>
            </a:r>
            <a:endParaRPr lang="en-US">
              <a:solidFill>
                <a:schemeClr val="tx1"/>
              </a:solidFill>
              <a:ea typeface="Times" pitchFamily="-84" charset="0"/>
              <a:cs typeface="Times" pitchFamily="-84" charset="0"/>
            </a:endParaRPr>
          </a:p>
          <a:p>
            <a:r>
              <a:rPr lang="en-US" sz="1400" b="1">
                <a:solidFill>
                  <a:srgbClr val="660066"/>
                </a:solidFill>
                <a:latin typeface="Helvetica" pitchFamily="-84" charset="0"/>
                <a:ea typeface="Helvetica" pitchFamily="-84" charset="0"/>
                <a:cs typeface="Helvetica" pitchFamily="-84" charset="0"/>
                <a:sym typeface="Helvetica" pitchFamily="-84" charset="0"/>
              </a:rPr>
              <a:t>Geomagnetic storms: a couple of days</a:t>
            </a:r>
          </a:p>
        </p:txBody>
      </p:sp>
      <p:sp>
        <p:nvSpPr>
          <p:cNvPr id="40974" name="Line 14"/>
          <p:cNvSpPr>
            <a:spLocks noChangeShapeType="1"/>
          </p:cNvSpPr>
          <p:nvPr/>
        </p:nvSpPr>
        <p:spPr bwMode="auto">
          <a:xfrm flipH="1">
            <a:off x="3581400" y="1066800"/>
            <a:ext cx="0" cy="684213"/>
          </a:xfrm>
          <a:prstGeom prst="line">
            <a:avLst/>
          </a:prstGeom>
          <a:noFill/>
          <a:ln w="50800" cap="flat">
            <a:solidFill>
              <a:srgbClr val="FF6600"/>
            </a:solidFill>
            <a:prstDash val="solid"/>
            <a:round/>
            <a:headEnd type="none" w="med" len="med"/>
            <a:tailEnd type="arrow" w="sm" len="sm"/>
          </a:ln>
        </p:spPr>
        <p:txBody>
          <a:bodyPr lIns="0" tIns="0" rIns="0" bIns="0">
            <a:prstTxWarp prst="textNoShape">
              <a:avLst/>
            </a:prstTxWarp>
          </a:bodyPr>
          <a:lstStyle/>
          <a:p>
            <a:endParaRPr lang="en-US"/>
          </a:p>
        </p:txBody>
      </p:sp>
      <p:sp>
        <p:nvSpPr>
          <p:cNvPr id="40975" name="Line 15"/>
          <p:cNvSpPr>
            <a:spLocks noChangeShapeType="1"/>
          </p:cNvSpPr>
          <p:nvPr/>
        </p:nvSpPr>
        <p:spPr bwMode="auto">
          <a:xfrm flipH="1">
            <a:off x="990600" y="2209800"/>
            <a:ext cx="0" cy="684213"/>
          </a:xfrm>
          <a:prstGeom prst="line">
            <a:avLst/>
          </a:prstGeom>
          <a:noFill/>
          <a:ln w="50800" cap="flat">
            <a:solidFill>
              <a:srgbClr val="245F10"/>
            </a:solidFill>
            <a:prstDash val="solid"/>
            <a:round/>
            <a:headEnd type="none" w="med" len="med"/>
            <a:tailEnd type="arrow" w="sm" len="sm"/>
          </a:ln>
        </p:spPr>
        <p:txBody>
          <a:bodyPr lIns="0" tIns="0" rIns="0" bIns="0">
            <a:prstTxWarp prst="textNoShape">
              <a:avLst/>
            </a:prstTxWarp>
          </a:bodyPr>
          <a:lstStyle/>
          <a:p>
            <a:endParaRPr lang="en-US"/>
          </a:p>
        </p:txBody>
      </p:sp>
      <p:sp>
        <p:nvSpPr>
          <p:cNvPr id="40976" name="Line 16"/>
          <p:cNvSpPr>
            <a:spLocks noChangeShapeType="1"/>
          </p:cNvSpPr>
          <p:nvPr/>
        </p:nvSpPr>
        <p:spPr bwMode="auto">
          <a:xfrm flipH="1">
            <a:off x="3886200" y="3427413"/>
            <a:ext cx="0" cy="685800"/>
          </a:xfrm>
          <a:prstGeom prst="line">
            <a:avLst/>
          </a:prstGeom>
          <a:noFill/>
          <a:ln w="50800" cap="flat">
            <a:solidFill>
              <a:srgbClr val="660066"/>
            </a:solidFill>
            <a:prstDash val="solid"/>
            <a:round/>
            <a:headEnd type="none" w="med" len="med"/>
            <a:tailEnd type="arrow" w="sm" len="sm"/>
          </a:ln>
        </p:spPr>
        <p:txBody>
          <a:bodyPr lIns="0" tIns="0" rIns="0" bIns="0">
            <a:prstTxWarp prst="textNoShape">
              <a:avLst/>
            </a:prstTxWarp>
          </a:bodyPr>
          <a:lstStyle/>
          <a:p>
            <a:endParaRPr lang="en-US"/>
          </a:p>
        </p:txBody>
      </p:sp>
      <p:sp>
        <p:nvSpPr>
          <p:cNvPr id="40977" name="Rectangle 17"/>
          <p:cNvSpPr>
            <a:spLocks/>
          </p:cNvSpPr>
          <p:nvPr/>
        </p:nvSpPr>
        <p:spPr bwMode="auto">
          <a:xfrm>
            <a:off x="3581400" y="609600"/>
            <a:ext cx="2020888"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rgbClr val="05B9D1"/>
                </a:solidFill>
                <a:latin typeface="Helvetica" pitchFamily="-84" charset="0"/>
                <a:ea typeface="Helvetica" pitchFamily="-84" charset="0"/>
                <a:cs typeface="Helvetica" pitchFamily="-84" charset="0"/>
                <a:sym typeface="Helvetica" pitchFamily="-84" charset="0"/>
              </a:rPr>
              <a:t>(Flare and CME)</a:t>
            </a:r>
          </a:p>
        </p:txBody>
      </p:sp>
    </p:spTree>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D731A269-73F1-3040-939C-76BC0F45D328}" type="slidenum">
              <a:rPr lang="en-US"/>
              <a:pPr/>
              <a:t>33</a:t>
            </a:fld>
            <a:endParaRPr lang="en-US"/>
          </a:p>
        </p:txBody>
      </p:sp>
      <p:sp>
        <p:nvSpPr>
          <p:cNvPr id="41985" name="Rectangle 1"/>
          <p:cNvSpPr>
            <a:spLocks/>
          </p:cNvSpPr>
          <p:nvPr/>
        </p:nvSpPr>
        <p:spPr bwMode="auto">
          <a:xfrm>
            <a:off x="0" y="6335713"/>
            <a:ext cx="9155113" cy="85725"/>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12700" dir="2700000" algn="ctr" rotWithShape="0">
              <a:schemeClr val="bg2">
                <a:alpha val="79999"/>
              </a:schemeClr>
            </a:outerShdw>
          </a:effectLst>
        </p:spPr>
        <p:txBody>
          <a:bodyPr wrap="none" lIns="0" tIns="0" rIns="0" bIns="0">
            <a:prstTxWarp prst="textNoShape">
              <a:avLst/>
            </a:prstTxWarp>
          </a:bodyPr>
          <a:lstStyle/>
          <a:p>
            <a:endParaRPr lang="en-US"/>
          </a:p>
        </p:txBody>
      </p:sp>
      <p:sp>
        <p:nvSpPr>
          <p:cNvPr id="41986" name="Rectangle 2"/>
          <p:cNvSpPr>
            <a:spLocks/>
          </p:cNvSpPr>
          <p:nvPr/>
        </p:nvSpPr>
        <p:spPr bwMode="auto">
          <a:xfrm>
            <a:off x="0" y="1090613"/>
            <a:ext cx="9155113" cy="153987"/>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25398" dir="2700000" algn="ctr" rotWithShape="0">
              <a:schemeClr val="bg2">
                <a:alpha val="79999"/>
              </a:schemeClr>
            </a:outerShdw>
          </a:effectLst>
        </p:spPr>
        <p:txBody>
          <a:bodyPr wrap="none" lIns="0" tIns="0" rIns="0" bIns="0">
            <a:prstTxWarp prst="textNoShape">
              <a:avLst/>
            </a:prstTxWarp>
          </a:bodyPr>
          <a:lstStyle/>
          <a:p>
            <a:endParaRPr lang="en-US"/>
          </a:p>
        </p:txBody>
      </p:sp>
      <p:pic>
        <p:nvPicPr>
          <p:cNvPr id="41987" name="Picture 3"/>
          <p:cNvPicPr>
            <a:picLocks noChangeAspect="1" noChangeArrowheads="1"/>
          </p:cNvPicPr>
          <p:nvPr/>
        </p:nvPicPr>
        <p:blipFill>
          <a:blip r:embed="rId2"/>
          <a:srcRect/>
          <a:stretch>
            <a:fillRect/>
          </a:stretch>
        </p:blipFill>
        <p:spPr bwMode="auto">
          <a:xfrm>
            <a:off x="8116888" y="76200"/>
            <a:ext cx="930275" cy="931863"/>
          </a:xfrm>
          <a:prstGeom prst="rect">
            <a:avLst/>
          </a:prstGeom>
          <a:noFill/>
          <a:ln w="9525" cap="flat">
            <a:noFill/>
            <a:miter lim="800000"/>
            <a:headEnd/>
            <a:tailEnd/>
          </a:ln>
        </p:spPr>
      </p:pic>
      <p:pic>
        <p:nvPicPr>
          <p:cNvPr id="41988" name="Picture 4"/>
          <p:cNvPicPr>
            <a:picLocks noChangeAspect="1" noChangeArrowheads="1"/>
          </p:cNvPicPr>
          <p:nvPr/>
        </p:nvPicPr>
        <p:blipFill>
          <a:blip r:embed="rId3"/>
          <a:srcRect/>
          <a:stretch>
            <a:fillRect/>
          </a:stretch>
        </p:blipFill>
        <p:spPr bwMode="auto">
          <a:xfrm>
            <a:off x="152400" y="0"/>
            <a:ext cx="1295400" cy="1054100"/>
          </a:xfrm>
          <a:prstGeom prst="rect">
            <a:avLst/>
          </a:prstGeom>
          <a:noFill/>
          <a:ln w="12700" cap="rnd">
            <a:noFill/>
            <a:round/>
            <a:headEnd/>
            <a:tailEnd/>
          </a:ln>
        </p:spPr>
      </p:pic>
      <p:sp>
        <p:nvSpPr>
          <p:cNvPr id="41989" name="Rectangle 5"/>
          <p:cNvSpPr>
            <a:spLocks noGrp="1" noChangeArrowheads="1"/>
          </p:cNvSpPr>
          <p:nvPr>
            <p:ph type="title"/>
          </p:nvPr>
        </p:nvSpPr>
        <p:spPr>
          <a:xfrm>
            <a:off x="1143000" y="2286000"/>
            <a:ext cx="7086600" cy="1905000"/>
          </a:xfrm>
          <a:ln/>
        </p:spPr>
        <p:txBody>
          <a:bodyPr/>
          <a:lstStyle/>
          <a:p>
            <a:r>
              <a:rPr lang="en-US" sz="6000"/>
              <a:t>Types of Storms</a:t>
            </a:r>
          </a:p>
        </p:txBody>
      </p:sp>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p:cNvSpPr>
          <p:nvPr/>
        </p:nvSpPr>
        <p:spPr bwMode="auto">
          <a:xfrm>
            <a:off x="0" y="6335713"/>
            <a:ext cx="9155113" cy="85725"/>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12700" dir="2700000" algn="ctr" rotWithShape="0">
              <a:schemeClr val="bg2">
                <a:alpha val="79999"/>
              </a:schemeClr>
            </a:outerShdw>
          </a:effectLst>
        </p:spPr>
        <p:txBody>
          <a:bodyPr wrap="none" lIns="0" tIns="0" rIns="0" bIns="0">
            <a:prstTxWarp prst="textNoShape">
              <a:avLst/>
            </a:prstTxWarp>
          </a:bodyPr>
          <a:lstStyle/>
          <a:p>
            <a:endParaRPr lang="en-US"/>
          </a:p>
        </p:txBody>
      </p:sp>
      <p:sp>
        <p:nvSpPr>
          <p:cNvPr id="43010" name="Rectangle 2"/>
          <p:cNvSpPr>
            <a:spLocks/>
          </p:cNvSpPr>
          <p:nvPr/>
        </p:nvSpPr>
        <p:spPr bwMode="auto">
          <a:xfrm>
            <a:off x="0" y="1090613"/>
            <a:ext cx="9155113" cy="153987"/>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25398" dir="2700000" algn="ctr" rotWithShape="0">
              <a:schemeClr val="bg2">
                <a:alpha val="79999"/>
              </a:schemeClr>
            </a:outerShdw>
          </a:effectLst>
        </p:spPr>
        <p:txBody>
          <a:bodyPr wrap="none" lIns="0" tIns="0" rIns="0" bIns="0">
            <a:prstTxWarp prst="textNoShape">
              <a:avLst/>
            </a:prstTxWarp>
          </a:bodyPr>
          <a:lstStyle/>
          <a:p>
            <a:endParaRPr lang="en-US"/>
          </a:p>
        </p:txBody>
      </p:sp>
      <p:pic>
        <p:nvPicPr>
          <p:cNvPr id="43011" name="Picture 3"/>
          <p:cNvPicPr>
            <a:picLocks noChangeAspect="1" noChangeArrowheads="1"/>
          </p:cNvPicPr>
          <p:nvPr/>
        </p:nvPicPr>
        <p:blipFill>
          <a:blip r:embed="rId2"/>
          <a:srcRect/>
          <a:stretch>
            <a:fillRect/>
          </a:stretch>
        </p:blipFill>
        <p:spPr bwMode="auto">
          <a:xfrm>
            <a:off x="8116888" y="76200"/>
            <a:ext cx="930275" cy="931863"/>
          </a:xfrm>
          <a:prstGeom prst="rect">
            <a:avLst/>
          </a:prstGeom>
          <a:noFill/>
          <a:ln w="9525" cap="flat">
            <a:noFill/>
            <a:miter lim="800000"/>
            <a:headEnd/>
            <a:tailEnd/>
          </a:ln>
        </p:spPr>
      </p:pic>
      <p:pic>
        <p:nvPicPr>
          <p:cNvPr id="43012" name="Picture 4"/>
          <p:cNvPicPr>
            <a:picLocks noChangeAspect="1" noChangeArrowheads="1"/>
          </p:cNvPicPr>
          <p:nvPr/>
        </p:nvPicPr>
        <p:blipFill>
          <a:blip r:embed="rId3"/>
          <a:srcRect/>
          <a:stretch>
            <a:fillRect/>
          </a:stretch>
        </p:blipFill>
        <p:spPr bwMode="auto">
          <a:xfrm>
            <a:off x="152400" y="0"/>
            <a:ext cx="1295400" cy="1054100"/>
          </a:xfrm>
          <a:prstGeom prst="rect">
            <a:avLst/>
          </a:prstGeom>
          <a:noFill/>
          <a:ln w="12700" cap="rnd">
            <a:noFill/>
            <a:round/>
            <a:headEnd/>
            <a:tailEnd/>
          </a:ln>
        </p:spPr>
      </p:pic>
      <p:grpSp>
        <p:nvGrpSpPr>
          <p:cNvPr id="2" name="Group 7"/>
          <p:cNvGrpSpPr>
            <a:grpSpLocks/>
          </p:cNvGrpSpPr>
          <p:nvPr/>
        </p:nvGrpSpPr>
        <p:grpSpPr bwMode="auto">
          <a:xfrm>
            <a:off x="0" y="1182688"/>
            <a:ext cx="9144000" cy="5675312"/>
            <a:chOff x="0" y="0"/>
            <a:chExt cx="5760" cy="3575"/>
          </a:xfrm>
        </p:grpSpPr>
        <p:sp>
          <p:nvSpPr>
            <p:cNvPr id="43013" name="Rectangle 5"/>
            <p:cNvSpPr>
              <a:spLocks/>
            </p:cNvSpPr>
            <p:nvPr/>
          </p:nvSpPr>
          <p:spPr bwMode="auto">
            <a:xfrm>
              <a:off x="0" y="0"/>
              <a:ext cx="5760" cy="3575"/>
            </a:xfrm>
            <a:prstGeom prst="rect">
              <a:avLst/>
            </a:prstGeom>
            <a:solidFill>
              <a:schemeClr val="accent1">
                <a:alpha val="11765"/>
              </a:schemeClr>
            </a:solidFill>
            <a:ln w="9525" cap="flat">
              <a:noFill/>
              <a:miter lim="800000"/>
              <a:headEnd type="none" w="med" len="med"/>
              <a:tailEnd type="none" w="med" len="med"/>
            </a:ln>
          </p:spPr>
          <p:txBody>
            <a:bodyPr lIns="0" tIns="0" rIns="0" bIns="0">
              <a:prstTxWarp prst="textNoShape">
                <a:avLst/>
              </a:prstTxWarp>
            </a:bodyPr>
            <a:lstStyle/>
            <a:p>
              <a:endParaRPr lang="en-US"/>
            </a:p>
          </p:txBody>
        </p:sp>
        <p:pic>
          <p:nvPicPr>
            <p:cNvPr id="43014" name="Picture 6"/>
            <p:cNvPicPr>
              <a:picLocks noChangeArrowheads="1"/>
            </p:cNvPicPr>
            <p:nvPr/>
          </p:nvPicPr>
          <p:blipFill>
            <a:blip r:embed="rId4">
              <a:alphaModFix amt="24000"/>
            </a:blip>
            <a:srcRect/>
            <a:stretch>
              <a:fillRect/>
            </a:stretch>
          </p:blipFill>
          <p:spPr bwMode="auto">
            <a:xfrm>
              <a:off x="0" y="0"/>
              <a:ext cx="5760" cy="3574"/>
            </a:xfrm>
            <a:prstGeom prst="rect">
              <a:avLst/>
            </a:prstGeom>
            <a:noFill/>
            <a:ln w="9525" cap="flat">
              <a:noFill/>
              <a:miter lim="800000"/>
              <a:headEnd/>
              <a:tailEnd/>
            </a:ln>
          </p:spPr>
        </p:pic>
      </p:grpSp>
      <p:grpSp>
        <p:nvGrpSpPr>
          <p:cNvPr id="3" name="Group 10"/>
          <p:cNvGrpSpPr>
            <a:grpSpLocks/>
          </p:cNvGrpSpPr>
          <p:nvPr/>
        </p:nvGrpSpPr>
        <p:grpSpPr bwMode="auto">
          <a:xfrm>
            <a:off x="0" y="0"/>
            <a:ext cx="9140825" cy="1198563"/>
            <a:chOff x="0" y="0"/>
            <a:chExt cx="5758" cy="755"/>
          </a:xfrm>
        </p:grpSpPr>
        <p:sp>
          <p:nvSpPr>
            <p:cNvPr id="43016" name="Rectangle 8"/>
            <p:cNvSpPr>
              <a:spLocks/>
            </p:cNvSpPr>
            <p:nvPr/>
          </p:nvSpPr>
          <p:spPr bwMode="auto">
            <a:xfrm>
              <a:off x="0" y="0"/>
              <a:ext cx="5758" cy="755"/>
            </a:xfrm>
            <a:prstGeom prst="rect">
              <a:avLst/>
            </a:prstGeom>
            <a:solidFill>
              <a:srgbClr val="FFFFFF">
                <a:alpha val="23529"/>
              </a:srgbClr>
            </a:solidFill>
            <a:ln w="9525" cap="flat">
              <a:noFill/>
              <a:miter lim="800000"/>
              <a:headEnd type="none" w="med" len="med"/>
              <a:tailEnd type="none" w="med" len="med"/>
            </a:ln>
          </p:spPr>
          <p:txBody>
            <a:bodyPr lIns="0" tIns="0" rIns="0" bIns="0">
              <a:prstTxWarp prst="textNoShape">
                <a:avLst/>
              </a:prstTxWarp>
            </a:bodyPr>
            <a:lstStyle/>
            <a:p>
              <a:endParaRPr lang="en-US"/>
            </a:p>
          </p:txBody>
        </p:sp>
        <p:pic>
          <p:nvPicPr>
            <p:cNvPr id="43017" name="Picture 9"/>
            <p:cNvPicPr>
              <a:picLocks noChangeArrowheads="1"/>
            </p:cNvPicPr>
            <p:nvPr/>
          </p:nvPicPr>
          <p:blipFill>
            <a:blip r:embed="rId5">
              <a:alphaModFix amt="24000"/>
            </a:blip>
            <a:srcRect/>
            <a:stretch>
              <a:fillRect/>
            </a:stretch>
          </p:blipFill>
          <p:spPr bwMode="auto">
            <a:xfrm>
              <a:off x="0" y="0"/>
              <a:ext cx="5758" cy="755"/>
            </a:xfrm>
            <a:prstGeom prst="rect">
              <a:avLst/>
            </a:prstGeom>
            <a:noFill/>
            <a:ln w="9525" cap="flat">
              <a:noFill/>
              <a:miter lim="800000"/>
              <a:headEnd/>
              <a:tailEnd/>
            </a:ln>
          </p:spPr>
        </p:pic>
      </p:grpSp>
      <p:sp>
        <p:nvSpPr>
          <p:cNvPr id="43019" name="Rectangle 11"/>
          <p:cNvSpPr>
            <a:spLocks/>
          </p:cNvSpPr>
          <p:nvPr/>
        </p:nvSpPr>
        <p:spPr bwMode="auto">
          <a:xfrm>
            <a:off x="3733800" y="2286000"/>
            <a:ext cx="652463"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rgbClr val="F2F2F2"/>
                </a:solidFill>
                <a:latin typeface="Helvetica" pitchFamily="-84" charset="0"/>
                <a:ea typeface="Helvetica" pitchFamily="-84" charset="0"/>
                <a:cs typeface="Helvetica" pitchFamily="-84" charset="0"/>
                <a:sym typeface="Helvetica" pitchFamily="-84" charset="0"/>
              </a:rPr>
              <a:t>CME</a:t>
            </a:r>
          </a:p>
        </p:txBody>
      </p:sp>
      <p:pic>
        <p:nvPicPr>
          <p:cNvPr id="43020" name="Picture 12"/>
          <p:cNvPicPr>
            <a:picLocks noChangeAspect="1" noChangeArrowheads="1"/>
          </p:cNvPicPr>
          <p:nvPr/>
        </p:nvPicPr>
        <p:blipFill>
          <a:blip r:embed="rId6"/>
          <a:srcRect t="4799" r="50999" b="12000"/>
          <a:stretch>
            <a:fillRect/>
          </a:stretch>
        </p:blipFill>
        <p:spPr bwMode="auto">
          <a:xfrm>
            <a:off x="1446213" y="0"/>
            <a:ext cx="6478587" cy="6872288"/>
          </a:xfrm>
          <a:prstGeom prst="rect">
            <a:avLst/>
          </a:prstGeom>
          <a:noFill/>
          <a:ln w="12700" cap="rnd">
            <a:noFill/>
            <a:round/>
            <a:headEnd/>
            <a:tailEnd/>
          </a:ln>
        </p:spPr>
      </p:pic>
      <p:sp>
        <p:nvSpPr>
          <p:cNvPr id="43021" name="Rectangle 13"/>
          <p:cNvSpPr>
            <a:spLocks/>
          </p:cNvSpPr>
          <p:nvPr/>
        </p:nvSpPr>
        <p:spPr bwMode="auto">
          <a:xfrm>
            <a:off x="3124200" y="2133600"/>
            <a:ext cx="1377950"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rgbClr val="FF0000"/>
                </a:solidFill>
                <a:latin typeface="Helvetica" pitchFamily="-84" charset="0"/>
                <a:ea typeface="Helvetica" pitchFamily="-84" charset="0"/>
                <a:cs typeface="Helvetica" pitchFamily="-84" charset="0"/>
                <a:sym typeface="Helvetica" pitchFamily="-84" charset="0"/>
              </a:rPr>
              <a:t>STEREO A</a:t>
            </a:r>
          </a:p>
        </p:txBody>
      </p:sp>
      <p:sp>
        <p:nvSpPr>
          <p:cNvPr id="43022" name="Rectangle 14"/>
          <p:cNvSpPr>
            <a:spLocks/>
          </p:cNvSpPr>
          <p:nvPr/>
        </p:nvSpPr>
        <p:spPr bwMode="auto">
          <a:xfrm>
            <a:off x="2819400" y="4648200"/>
            <a:ext cx="1385888"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rgbClr val="FF0000"/>
                </a:solidFill>
                <a:latin typeface="Helvetica" pitchFamily="-84" charset="0"/>
                <a:ea typeface="Helvetica" pitchFamily="-84" charset="0"/>
                <a:cs typeface="Helvetica" pitchFamily="-84" charset="0"/>
                <a:sym typeface="Helvetica" pitchFamily="-84" charset="0"/>
              </a:rPr>
              <a:t>STEREO B</a:t>
            </a:r>
          </a:p>
        </p:txBody>
      </p:sp>
      <p:sp>
        <p:nvSpPr>
          <p:cNvPr id="43023" name="Rectangle 15"/>
          <p:cNvSpPr>
            <a:spLocks/>
          </p:cNvSpPr>
          <p:nvPr/>
        </p:nvSpPr>
        <p:spPr bwMode="auto">
          <a:xfrm>
            <a:off x="6096000" y="3581400"/>
            <a:ext cx="723900" cy="3556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rgbClr val="FF0000"/>
                </a:solidFill>
                <a:ea typeface="Times New Roman" pitchFamily="-84" charset="0"/>
                <a:cs typeface="Times New Roman" pitchFamily="-84" charset="0"/>
              </a:rPr>
              <a:t>Earth</a:t>
            </a:r>
          </a:p>
        </p:txBody>
      </p:sp>
      <p:sp>
        <p:nvSpPr>
          <p:cNvPr id="43024" name="Rectangle 16"/>
          <p:cNvSpPr>
            <a:spLocks/>
          </p:cNvSpPr>
          <p:nvPr/>
        </p:nvSpPr>
        <p:spPr bwMode="auto">
          <a:xfrm>
            <a:off x="5486400" y="3352800"/>
            <a:ext cx="546100" cy="10922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7200" b="1">
                <a:solidFill>
                  <a:srgbClr val="E800FF"/>
                </a:solidFill>
                <a:ea typeface="Times New Roman" pitchFamily="-84" charset="0"/>
                <a:cs typeface="Times New Roman" pitchFamily="-84" charset="0"/>
              </a:rPr>
              <a:t>*</a:t>
            </a:r>
          </a:p>
        </p:txBody>
      </p:sp>
      <p:sp>
        <p:nvSpPr>
          <p:cNvPr id="43025" name="Rectangle 17"/>
          <p:cNvSpPr>
            <a:spLocks/>
          </p:cNvSpPr>
          <p:nvPr/>
        </p:nvSpPr>
        <p:spPr bwMode="auto">
          <a:xfrm>
            <a:off x="5791200" y="2971800"/>
            <a:ext cx="1443038"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rgbClr val="E800FF"/>
                </a:solidFill>
                <a:latin typeface="Helvetica" pitchFamily="-84" charset="0"/>
                <a:ea typeface="Helvetica" pitchFamily="-84" charset="0"/>
                <a:cs typeface="Helvetica" pitchFamily="-84" charset="0"/>
                <a:sym typeface="Helvetica" pitchFamily="-84" charset="0"/>
              </a:rPr>
              <a:t>SOHO/ACE</a:t>
            </a:r>
          </a:p>
        </p:txBody>
      </p:sp>
      <p:sp>
        <p:nvSpPr>
          <p:cNvPr id="43026" name="Line 18"/>
          <p:cNvSpPr>
            <a:spLocks noChangeShapeType="1"/>
          </p:cNvSpPr>
          <p:nvPr/>
        </p:nvSpPr>
        <p:spPr bwMode="auto">
          <a:xfrm flipH="1">
            <a:off x="5943600" y="3276600"/>
            <a:ext cx="304800" cy="457200"/>
          </a:xfrm>
          <a:prstGeom prst="line">
            <a:avLst/>
          </a:prstGeom>
          <a:noFill/>
          <a:ln w="47625" cap="flat">
            <a:solidFill>
              <a:srgbClr val="E800FF"/>
            </a:solidFill>
            <a:prstDash val="solid"/>
            <a:round/>
            <a:headEnd type="none" w="med" len="med"/>
            <a:tailEnd type="arrow" w="sm" len="sm"/>
          </a:ln>
        </p:spPr>
        <p:txBody>
          <a:bodyPr lIns="0" tIns="0" rIns="0" bIns="0">
            <a:prstTxWarp prst="textNoShape">
              <a:avLst/>
            </a:prstTxWarp>
          </a:bodyPr>
          <a:lstStyle/>
          <a:p>
            <a:endParaRPr lang="en-US"/>
          </a:p>
        </p:txBody>
      </p:sp>
      <p:sp>
        <p:nvSpPr>
          <p:cNvPr id="43027" name="Rectangle 19"/>
          <p:cNvSpPr>
            <a:spLocks/>
          </p:cNvSpPr>
          <p:nvPr/>
        </p:nvSpPr>
        <p:spPr bwMode="auto">
          <a:xfrm>
            <a:off x="-685800" y="2514600"/>
            <a:ext cx="2797175" cy="6858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4000" b="1">
                <a:solidFill>
                  <a:schemeClr val="tx1"/>
                </a:solidFill>
                <a:latin typeface="Helvetica" pitchFamily="-84" charset="0"/>
                <a:ea typeface="Helvetica" pitchFamily="-84" charset="0"/>
                <a:cs typeface="Helvetica" pitchFamily="-84" charset="0"/>
                <a:sym typeface="Helvetica" pitchFamily="-84" charset="0"/>
              </a:rPr>
              <a:t>Orientation</a:t>
            </a:r>
          </a:p>
        </p:txBody>
      </p:sp>
      <p:sp>
        <p:nvSpPr>
          <p:cNvPr id="43028" name="Rectangle 20"/>
          <p:cNvSpPr>
            <a:spLocks/>
          </p:cNvSpPr>
          <p:nvPr/>
        </p:nvSpPr>
        <p:spPr bwMode="auto">
          <a:xfrm>
            <a:off x="6096000" y="3352800"/>
            <a:ext cx="609600" cy="3556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rgbClr val="FF6600"/>
                </a:solidFill>
                <a:ea typeface="Times New Roman" pitchFamily="-84" charset="0"/>
                <a:cs typeface="Times New Roman" pitchFamily="-84" charset="0"/>
              </a:rPr>
              <a:t>SDO</a:t>
            </a:r>
          </a:p>
        </p:txBody>
      </p:sp>
    </p:spTree>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0" y="6335713"/>
            <a:ext cx="9155113" cy="85725"/>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12700" dir="2700000" algn="ctr" rotWithShape="0">
              <a:schemeClr val="bg2">
                <a:alpha val="79999"/>
              </a:schemeClr>
            </a:outerShdw>
          </a:effectLst>
        </p:spPr>
        <p:txBody>
          <a:bodyPr wrap="none" lIns="0" tIns="0" rIns="0" bIns="0">
            <a:prstTxWarp prst="textNoShape">
              <a:avLst/>
            </a:prstTxWarp>
          </a:bodyPr>
          <a:lstStyle/>
          <a:p>
            <a:endParaRPr lang="en-US"/>
          </a:p>
        </p:txBody>
      </p:sp>
      <p:sp>
        <p:nvSpPr>
          <p:cNvPr id="44034" name="Rectangle 2"/>
          <p:cNvSpPr>
            <a:spLocks/>
          </p:cNvSpPr>
          <p:nvPr/>
        </p:nvSpPr>
        <p:spPr bwMode="auto">
          <a:xfrm>
            <a:off x="0" y="1090613"/>
            <a:ext cx="9155113" cy="153987"/>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25398" dir="2700000" algn="ctr" rotWithShape="0">
              <a:schemeClr val="bg2">
                <a:alpha val="79999"/>
              </a:schemeClr>
            </a:outerShdw>
          </a:effectLst>
        </p:spPr>
        <p:txBody>
          <a:bodyPr wrap="none" lIns="0" tIns="0" rIns="0" bIns="0">
            <a:prstTxWarp prst="textNoShape">
              <a:avLst/>
            </a:prstTxWarp>
          </a:bodyPr>
          <a:lstStyle/>
          <a:p>
            <a:endParaRPr lang="en-US"/>
          </a:p>
        </p:txBody>
      </p:sp>
      <p:pic>
        <p:nvPicPr>
          <p:cNvPr id="44035" name="Picture 3"/>
          <p:cNvPicPr>
            <a:picLocks noChangeAspect="1" noChangeArrowheads="1"/>
          </p:cNvPicPr>
          <p:nvPr/>
        </p:nvPicPr>
        <p:blipFill>
          <a:blip r:embed="rId2"/>
          <a:srcRect/>
          <a:stretch>
            <a:fillRect/>
          </a:stretch>
        </p:blipFill>
        <p:spPr bwMode="auto">
          <a:xfrm>
            <a:off x="8116888" y="76200"/>
            <a:ext cx="930275" cy="931863"/>
          </a:xfrm>
          <a:prstGeom prst="rect">
            <a:avLst/>
          </a:prstGeom>
          <a:noFill/>
          <a:ln w="9525" cap="flat">
            <a:noFill/>
            <a:miter lim="800000"/>
            <a:headEnd/>
            <a:tailEnd/>
          </a:ln>
        </p:spPr>
      </p:pic>
      <p:pic>
        <p:nvPicPr>
          <p:cNvPr id="44036" name="Picture 4"/>
          <p:cNvPicPr>
            <a:picLocks noChangeAspect="1" noChangeArrowheads="1"/>
          </p:cNvPicPr>
          <p:nvPr/>
        </p:nvPicPr>
        <p:blipFill>
          <a:blip r:embed="rId3"/>
          <a:srcRect/>
          <a:stretch>
            <a:fillRect/>
          </a:stretch>
        </p:blipFill>
        <p:spPr bwMode="auto">
          <a:xfrm>
            <a:off x="152400" y="0"/>
            <a:ext cx="1295400" cy="1054100"/>
          </a:xfrm>
          <a:prstGeom prst="rect">
            <a:avLst/>
          </a:prstGeom>
          <a:noFill/>
          <a:ln w="12700" cap="rnd">
            <a:noFill/>
            <a:round/>
            <a:headEnd/>
            <a:tailEnd/>
          </a:ln>
        </p:spPr>
      </p:pic>
      <p:pic>
        <p:nvPicPr>
          <p:cNvPr id="44037" name="Picture 5"/>
          <p:cNvPicPr>
            <a:picLocks noChangeAspect="1" noChangeArrowheads="1"/>
          </p:cNvPicPr>
          <p:nvPr/>
        </p:nvPicPr>
        <p:blipFill>
          <a:blip r:embed="rId4"/>
          <a:srcRect/>
          <a:stretch>
            <a:fillRect/>
          </a:stretch>
        </p:blipFill>
        <p:spPr bwMode="auto">
          <a:xfrm>
            <a:off x="487363" y="1219200"/>
            <a:ext cx="8207375" cy="5029200"/>
          </a:xfrm>
          <a:prstGeom prst="rect">
            <a:avLst/>
          </a:prstGeom>
          <a:noFill/>
          <a:ln w="9525" cap="flat">
            <a:noFill/>
            <a:miter lim="800000"/>
            <a:headEnd/>
            <a:tailEnd/>
          </a:ln>
        </p:spPr>
      </p:pic>
      <p:sp>
        <p:nvSpPr>
          <p:cNvPr id="44038" name="Rectangle 6"/>
          <p:cNvSpPr>
            <a:spLocks/>
          </p:cNvSpPr>
          <p:nvPr/>
        </p:nvSpPr>
        <p:spPr bwMode="auto">
          <a:xfrm>
            <a:off x="1981200" y="304800"/>
            <a:ext cx="5416550" cy="508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800" b="1">
                <a:solidFill>
                  <a:schemeClr val="tx1"/>
                </a:solidFill>
                <a:latin typeface="Helvetica" pitchFamily="-84" charset="0"/>
                <a:ea typeface="Helvetica" pitchFamily="-84" charset="0"/>
                <a:cs typeface="Helvetica" pitchFamily="-84" charset="0"/>
                <a:sym typeface="Helvetica" pitchFamily="-84" charset="0"/>
              </a:rPr>
              <a:t>CME and SEP path are different</a:t>
            </a:r>
          </a:p>
        </p:txBody>
      </p:sp>
      <p:sp>
        <p:nvSpPr>
          <p:cNvPr id="44039" name="Rectangle 7"/>
          <p:cNvSpPr>
            <a:spLocks/>
          </p:cNvSpPr>
          <p:nvPr/>
        </p:nvSpPr>
        <p:spPr bwMode="auto">
          <a:xfrm>
            <a:off x="617538" y="6456363"/>
            <a:ext cx="8362950"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a:solidFill>
                  <a:schemeClr val="tx1"/>
                </a:solidFill>
                <a:latin typeface="Helvetica" pitchFamily="-84" charset="0"/>
                <a:ea typeface="Helvetica" pitchFamily="-84" charset="0"/>
                <a:cs typeface="Helvetica" pitchFamily="-84" charset="0"/>
                <a:sym typeface="Helvetica" pitchFamily="-84" charset="0"/>
              </a:rPr>
              <a:t>CME: could get deflected, bended, but more or less in the radial direction </a:t>
            </a:r>
          </a:p>
        </p:txBody>
      </p:sp>
      <p:sp>
        <p:nvSpPr>
          <p:cNvPr id="44040" name="Rectangle 8"/>
          <p:cNvSpPr>
            <a:spLocks/>
          </p:cNvSpPr>
          <p:nvPr/>
        </p:nvSpPr>
        <p:spPr bwMode="auto">
          <a:xfrm>
            <a:off x="457200" y="4724400"/>
            <a:ext cx="1500188" cy="2921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1400" i="1">
                <a:solidFill>
                  <a:schemeClr val="tx1"/>
                </a:solidFill>
                <a:latin typeface="Helvetica" pitchFamily="-84" charset="0"/>
                <a:ea typeface="Helvetica" pitchFamily="-84" charset="0"/>
                <a:cs typeface="Helvetica" pitchFamily="-84" charset="0"/>
                <a:sym typeface="Helvetica" pitchFamily="-84" charset="0"/>
              </a:rPr>
              <a:t>Courtesy: Odstrcil</a:t>
            </a:r>
          </a:p>
        </p:txBody>
      </p:sp>
      <p:grpSp>
        <p:nvGrpSpPr>
          <p:cNvPr id="2" name="Group 12"/>
          <p:cNvGrpSpPr>
            <a:grpSpLocks/>
          </p:cNvGrpSpPr>
          <p:nvPr/>
        </p:nvGrpSpPr>
        <p:grpSpPr bwMode="auto">
          <a:xfrm>
            <a:off x="4343400" y="5334000"/>
            <a:ext cx="533400" cy="457200"/>
            <a:chOff x="0" y="0"/>
            <a:chExt cx="336" cy="288"/>
          </a:xfrm>
        </p:grpSpPr>
        <p:sp>
          <p:nvSpPr>
            <p:cNvPr id="44041" name="AutoShape 9"/>
            <p:cNvSpPr>
              <a:spLocks/>
            </p:cNvSpPr>
            <p:nvPr/>
          </p:nvSpPr>
          <p:spPr bwMode="auto">
            <a:xfrm>
              <a:off x="0" y="0"/>
              <a:ext cx="336" cy="288"/>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0000"/>
            </a:solidFill>
            <a:ln w="12700" cap="flat">
              <a:noFill/>
              <a:round/>
              <a:headEnd type="none" w="med" len="med"/>
              <a:tailEnd type="none" w="med" len="med"/>
            </a:ln>
          </p:spPr>
          <p:txBody>
            <a:bodyPr lIns="0" tIns="0" rIns="0" bIns="0">
              <a:prstTxWarp prst="textNoShape">
                <a:avLst/>
              </a:prstTxWarp>
            </a:bodyPr>
            <a:lstStyle/>
            <a:p>
              <a:endParaRPr lang="en-US"/>
            </a:p>
          </p:txBody>
        </p:sp>
        <p:sp>
          <p:nvSpPr>
            <p:cNvPr id="44042" name="AutoShape 10"/>
            <p:cNvSpPr>
              <a:spLocks/>
            </p:cNvSpPr>
            <p:nvPr/>
          </p:nvSpPr>
          <p:spPr bwMode="auto">
            <a:xfrm>
              <a:off x="96" y="85"/>
              <a:ext cx="143" cy="30"/>
            </a:xfrm>
            <a:custGeom>
              <a:avLst/>
              <a:gdLst>
                <a:gd name="T0" fmla="*/ 10800 w 21600"/>
                <a:gd name="T1" fmla="*/ 10800 h 21600"/>
              </a:gdLst>
              <a:ahLst/>
              <a:cxnLst>
                <a:cxn ang="0">
                  <a:pos x="T0" y="T1"/>
                </a:cxn>
              </a:cxnLst>
              <a:rect l="0" t="0" r="r" b="b"/>
              <a:pathLst>
                <a:path w="21600" h="2160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round/>
              <a:headEnd type="none" w="med" len="med"/>
              <a:tailEnd type="none" w="med" len="med"/>
            </a:ln>
          </p:spPr>
          <p:txBody>
            <a:bodyPr lIns="0" tIns="0" rIns="0" bIns="0">
              <a:prstTxWarp prst="textNoShape">
                <a:avLst/>
              </a:prstTxWarp>
            </a:bodyPr>
            <a:lstStyle/>
            <a:p>
              <a:endParaRPr lang="en-US"/>
            </a:p>
          </p:txBody>
        </p:sp>
        <p:sp>
          <p:nvSpPr>
            <p:cNvPr id="44043" name="AutoShape 11"/>
            <p:cNvSpPr>
              <a:spLocks/>
            </p:cNvSpPr>
            <p:nvPr/>
          </p:nvSpPr>
          <p:spPr bwMode="auto">
            <a:xfrm>
              <a:off x="0" y="0"/>
              <a:ext cx="336" cy="288"/>
            </a:xfrm>
            <a:custGeom>
              <a:avLst/>
              <a:gdLst>
                <a:gd name="T0" fmla="*/ 10800 w 21600"/>
                <a:gd name="T1" fmla="*/ 10800 h 21600"/>
              </a:gdLst>
              <a:ahLst/>
              <a:cxnLst>
                <a:cxn ang="0">
                  <a:pos x="T0" y="T1"/>
                </a:cxn>
              </a:cxnLst>
              <a:rect l="0" t="0" r="r" b="b"/>
              <a:pathLst>
                <a:path w="21600" h="2160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44045" name="Rectangle 13"/>
          <p:cNvSpPr>
            <a:spLocks/>
          </p:cNvSpPr>
          <p:nvPr/>
        </p:nvSpPr>
        <p:spPr bwMode="auto">
          <a:xfrm>
            <a:off x="3581400" y="5334000"/>
            <a:ext cx="738188"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rgbClr val="FF0000"/>
                </a:solidFill>
                <a:latin typeface="Helvetica" pitchFamily="-84" charset="0"/>
                <a:ea typeface="Helvetica" pitchFamily="-84" charset="0"/>
                <a:cs typeface="Helvetica" pitchFamily="-84" charset="0"/>
                <a:sym typeface="Helvetica" pitchFamily="-84" charset="0"/>
              </a:rPr>
              <a:t>SEPs</a:t>
            </a:r>
          </a:p>
        </p:txBody>
      </p:sp>
      <p:sp>
        <p:nvSpPr>
          <p:cNvPr id="44046" name="Rectangle 14"/>
          <p:cNvSpPr>
            <a:spLocks/>
          </p:cNvSpPr>
          <p:nvPr/>
        </p:nvSpPr>
        <p:spPr bwMode="auto">
          <a:xfrm>
            <a:off x="6477000" y="3276600"/>
            <a:ext cx="652463"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chemeClr val="tx1"/>
                </a:solidFill>
                <a:latin typeface="Helvetica" pitchFamily="-84" charset="0"/>
                <a:ea typeface="Helvetica" pitchFamily="-84" charset="0"/>
                <a:cs typeface="Helvetica" pitchFamily="-84" charset="0"/>
                <a:sym typeface="Helvetica" pitchFamily="-84" charset="0"/>
              </a:rPr>
              <a:t>CME</a:t>
            </a:r>
          </a:p>
        </p:txBody>
      </p:sp>
      <p:grpSp>
        <p:nvGrpSpPr>
          <p:cNvPr id="3" name="Group 18"/>
          <p:cNvGrpSpPr>
            <a:grpSpLocks/>
          </p:cNvGrpSpPr>
          <p:nvPr/>
        </p:nvGrpSpPr>
        <p:grpSpPr bwMode="auto">
          <a:xfrm>
            <a:off x="7924800" y="4724400"/>
            <a:ext cx="533400" cy="457200"/>
            <a:chOff x="0" y="0"/>
            <a:chExt cx="336" cy="288"/>
          </a:xfrm>
        </p:grpSpPr>
        <p:sp>
          <p:nvSpPr>
            <p:cNvPr id="44047" name="AutoShape 15"/>
            <p:cNvSpPr>
              <a:spLocks/>
            </p:cNvSpPr>
            <p:nvPr/>
          </p:nvSpPr>
          <p:spPr bwMode="auto">
            <a:xfrm>
              <a:off x="0" y="0"/>
              <a:ext cx="336" cy="288"/>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333399"/>
            </a:solidFill>
            <a:ln w="12700" cap="flat">
              <a:noFill/>
              <a:round/>
              <a:headEnd type="none" w="med" len="med"/>
              <a:tailEnd type="none" w="med" len="med"/>
            </a:ln>
          </p:spPr>
          <p:txBody>
            <a:bodyPr lIns="0" tIns="0" rIns="0" bIns="0">
              <a:prstTxWarp prst="textNoShape">
                <a:avLst/>
              </a:prstTxWarp>
            </a:bodyPr>
            <a:lstStyle/>
            <a:p>
              <a:endParaRPr lang="en-US"/>
            </a:p>
          </p:txBody>
        </p:sp>
        <p:sp>
          <p:nvSpPr>
            <p:cNvPr id="44048" name="AutoShape 16"/>
            <p:cNvSpPr>
              <a:spLocks/>
            </p:cNvSpPr>
            <p:nvPr/>
          </p:nvSpPr>
          <p:spPr bwMode="auto">
            <a:xfrm>
              <a:off x="96" y="85"/>
              <a:ext cx="143" cy="30"/>
            </a:xfrm>
            <a:custGeom>
              <a:avLst/>
              <a:gdLst>
                <a:gd name="T0" fmla="*/ 10800 w 21600"/>
                <a:gd name="T1" fmla="*/ 10800 h 21600"/>
              </a:gdLst>
              <a:ahLst/>
              <a:cxnLst>
                <a:cxn ang="0">
                  <a:pos x="T0" y="T1"/>
                </a:cxn>
              </a:cxnLst>
              <a:rect l="0" t="0" r="r" b="b"/>
              <a:pathLst>
                <a:path w="21600" h="2160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round/>
              <a:headEnd type="none" w="med" len="med"/>
              <a:tailEnd type="none" w="med" len="med"/>
            </a:ln>
          </p:spPr>
          <p:txBody>
            <a:bodyPr lIns="0" tIns="0" rIns="0" bIns="0">
              <a:prstTxWarp prst="textNoShape">
                <a:avLst/>
              </a:prstTxWarp>
            </a:bodyPr>
            <a:lstStyle/>
            <a:p>
              <a:endParaRPr lang="en-US"/>
            </a:p>
          </p:txBody>
        </p:sp>
        <p:sp>
          <p:nvSpPr>
            <p:cNvPr id="44049" name="AutoShape 17"/>
            <p:cNvSpPr>
              <a:spLocks/>
            </p:cNvSpPr>
            <p:nvPr/>
          </p:nvSpPr>
          <p:spPr bwMode="auto">
            <a:xfrm>
              <a:off x="0" y="0"/>
              <a:ext cx="336" cy="288"/>
            </a:xfrm>
            <a:custGeom>
              <a:avLst/>
              <a:gdLst>
                <a:gd name="T0" fmla="*/ 10800 w 21600"/>
                <a:gd name="T1" fmla="*/ 10800 h 21600"/>
              </a:gdLst>
              <a:ahLst/>
              <a:cxnLst>
                <a:cxn ang="0">
                  <a:pos x="T0" y="T1"/>
                </a:cxn>
              </a:cxnLst>
              <a:rect l="0" t="0" r="r" b="b"/>
              <a:pathLst>
                <a:path w="21600" h="2160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44051" name="Rectangle 19"/>
          <p:cNvSpPr>
            <a:spLocks/>
          </p:cNvSpPr>
          <p:nvPr/>
        </p:nvSpPr>
        <p:spPr bwMode="auto">
          <a:xfrm>
            <a:off x="8077200" y="4267200"/>
            <a:ext cx="681038" cy="3556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chemeClr val="tx1"/>
                </a:solidFill>
                <a:ea typeface="Times New Roman" pitchFamily="-84" charset="0"/>
                <a:cs typeface="Times New Roman" pitchFamily="-84" charset="0"/>
              </a:rPr>
              <a:t>CME</a:t>
            </a:r>
          </a:p>
        </p:txBody>
      </p:sp>
      <p:sp>
        <p:nvSpPr>
          <p:cNvPr id="44052" name="Line 20"/>
          <p:cNvSpPr>
            <a:spLocks noChangeShapeType="1"/>
          </p:cNvSpPr>
          <p:nvPr/>
        </p:nvSpPr>
        <p:spPr bwMode="auto">
          <a:xfrm>
            <a:off x="6934200" y="3810000"/>
            <a:ext cx="1066800" cy="914400"/>
          </a:xfrm>
          <a:prstGeom prst="line">
            <a:avLst/>
          </a:prstGeom>
          <a:noFill/>
          <a:ln w="76200" cap="flat">
            <a:solidFill>
              <a:srgbClr val="800000"/>
            </a:solidFill>
            <a:prstDash val="solid"/>
            <a:round/>
            <a:headEnd type="none" w="med" len="med"/>
            <a:tailEnd type="arrow" w="sm" len="sm"/>
          </a:ln>
        </p:spPr>
        <p:txBody>
          <a:bodyPr lIns="0" tIns="0" rIns="0" bIns="0">
            <a:prstTxWarp prst="textNoShape">
              <a:avLst/>
            </a:prstTxWarp>
          </a:bodyPr>
          <a:lstStyle/>
          <a:p>
            <a:endParaRPr lang="en-US"/>
          </a:p>
        </p:txBody>
      </p:sp>
    </p:spTree>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1182688"/>
            <a:ext cx="9144000" cy="5675312"/>
            <a:chOff x="0" y="0"/>
            <a:chExt cx="5760" cy="3575"/>
          </a:xfrm>
        </p:grpSpPr>
        <p:sp>
          <p:nvSpPr>
            <p:cNvPr id="45057" name="Rectangle 1"/>
            <p:cNvSpPr>
              <a:spLocks/>
            </p:cNvSpPr>
            <p:nvPr/>
          </p:nvSpPr>
          <p:spPr bwMode="auto">
            <a:xfrm>
              <a:off x="0" y="0"/>
              <a:ext cx="5760" cy="3575"/>
            </a:xfrm>
            <a:prstGeom prst="rect">
              <a:avLst/>
            </a:prstGeom>
            <a:solidFill>
              <a:schemeClr val="accent1">
                <a:alpha val="11765"/>
              </a:schemeClr>
            </a:solidFill>
            <a:ln w="9525" cap="flat">
              <a:noFill/>
              <a:miter lim="800000"/>
              <a:headEnd type="none" w="med" len="med"/>
              <a:tailEnd type="none" w="med" len="med"/>
            </a:ln>
          </p:spPr>
          <p:txBody>
            <a:bodyPr lIns="0" tIns="0" rIns="0" bIns="0">
              <a:prstTxWarp prst="textNoShape">
                <a:avLst/>
              </a:prstTxWarp>
            </a:bodyPr>
            <a:lstStyle/>
            <a:p>
              <a:endParaRPr lang="en-US"/>
            </a:p>
          </p:txBody>
        </p:sp>
        <p:pic>
          <p:nvPicPr>
            <p:cNvPr id="45058" name="Picture 2"/>
            <p:cNvPicPr>
              <a:picLocks noChangeArrowheads="1"/>
            </p:cNvPicPr>
            <p:nvPr/>
          </p:nvPicPr>
          <p:blipFill>
            <a:blip r:embed="rId2">
              <a:alphaModFix amt="24000"/>
            </a:blip>
            <a:srcRect/>
            <a:stretch>
              <a:fillRect/>
            </a:stretch>
          </p:blipFill>
          <p:spPr bwMode="auto">
            <a:xfrm>
              <a:off x="0" y="0"/>
              <a:ext cx="5760" cy="3574"/>
            </a:xfrm>
            <a:prstGeom prst="rect">
              <a:avLst/>
            </a:prstGeom>
            <a:noFill/>
            <a:ln w="9525" cap="flat">
              <a:noFill/>
              <a:miter lim="800000"/>
              <a:headEnd/>
              <a:tailEnd/>
            </a:ln>
          </p:spPr>
        </p:pic>
      </p:grpSp>
      <p:grpSp>
        <p:nvGrpSpPr>
          <p:cNvPr id="3" name="Group 6"/>
          <p:cNvGrpSpPr>
            <a:grpSpLocks/>
          </p:cNvGrpSpPr>
          <p:nvPr/>
        </p:nvGrpSpPr>
        <p:grpSpPr bwMode="auto">
          <a:xfrm>
            <a:off x="0" y="0"/>
            <a:ext cx="9140825" cy="1198563"/>
            <a:chOff x="0" y="0"/>
            <a:chExt cx="5758" cy="755"/>
          </a:xfrm>
        </p:grpSpPr>
        <p:sp>
          <p:nvSpPr>
            <p:cNvPr id="45060" name="Rectangle 4"/>
            <p:cNvSpPr>
              <a:spLocks/>
            </p:cNvSpPr>
            <p:nvPr/>
          </p:nvSpPr>
          <p:spPr bwMode="auto">
            <a:xfrm>
              <a:off x="0" y="0"/>
              <a:ext cx="5758" cy="755"/>
            </a:xfrm>
            <a:prstGeom prst="rect">
              <a:avLst/>
            </a:prstGeom>
            <a:solidFill>
              <a:srgbClr val="FFFFFF">
                <a:alpha val="23529"/>
              </a:srgbClr>
            </a:solidFill>
            <a:ln w="9525" cap="flat">
              <a:noFill/>
              <a:miter lim="800000"/>
              <a:headEnd type="none" w="med" len="med"/>
              <a:tailEnd type="none" w="med" len="med"/>
            </a:ln>
          </p:spPr>
          <p:txBody>
            <a:bodyPr lIns="0" tIns="0" rIns="0" bIns="0">
              <a:prstTxWarp prst="textNoShape">
                <a:avLst/>
              </a:prstTxWarp>
            </a:bodyPr>
            <a:lstStyle/>
            <a:p>
              <a:endParaRPr lang="en-US"/>
            </a:p>
          </p:txBody>
        </p:sp>
        <p:pic>
          <p:nvPicPr>
            <p:cNvPr id="45061" name="Picture 5"/>
            <p:cNvPicPr>
              <a:picLocks noChangeArrowheads="1"/>
            </p:cNvPicPr>
            <p:nvPr/>
          </p:nvPicPr>
          <p:blipFill>
            <a:blip r:embed="rId3">
              <a:alphaModFix amt="24000"/>
            </a:blip>
            <a:srcRect/>
            <a:stretch>
              <a:fillRect/>
            </a:stretch>
          </p:blipFill>
          <p:spPr bwMode="auto">
            <a:xfrm>
              <a:off x="0" y="0"/>
              <a:ext cx="5758" cy="755"/>
            </a:xfrm>
            <a:prstGeom prst="rect">
              <a:avLst/>
            </a:prstGeom>
            <a:noFill/>
            <a:ln w="9525" cap="flat">
              <a:noFill/>
              <a:miter lim="800000"/>
              <a:headEnd/>
              <a:tailEnd/>
            </a:ln>
          </p:spPr>
        </p:pic>
      </p:grpSp>
      <p:pic>
        <p:nvPicPr>
          <p:cNvPr id="45063" name="Picture 7"/>
          <p:cNvPicPr>
            <a:picLocks noChangeAspect="1" noChangeArrowheads="1"/>
          </p:cNvPicPr>
          <p:nvPr/>
        </p:nvPicPr>
        <p:blipFill>
          <a:blip r:embed="rId4"/>
          <a:srcRect t="4799" r="50999"/>
          <a:stretch>
            <a:fillRect/>
          </a:stretch>
        </p:blipFill>
        <p:spPr bwMode="auto">
          <a:xfrm>
            <a:off x="0" y="228600"/>
            <a:ext cx="5264150" cy="6391275"/>
          </a:xfrm>
          <a:prstGeom prst="rect">
            <a:avLst/>
          </a:prstGeom>
          <a:noFill/>
          <a:ln w="12700" cap="rnd">
            <a:noFill/>
            <a:round/>
            <a:headEnd/>
            <a:tailEnd/>
          </a:ln>
        </p:spPr>
      </p:pic>
      <p:sp>
        <p:nvSpPr>
          <p:cNvPr id="45064" name="Rectangle 8"/>
          <p:cNvSpPr>
            <a:spLocks/>
          </p:cNvSpPr>
          <p:nvPr/>
        </p:nvSpPr>
        <p:spPr bwMode="auto">
          <a:xfrm>
            <a:off x="5562600" y="1752600"/>
            <a:ext cx="3594100" cy="990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chemeClr val="tx1"/>
                </a:solidFill>
                <a:latin typeface="Helvetica" pitchFamily="-84" charset="0"/>
                <a:ea typeface="Helvetica" pitchFamily="-84" charset="0"/>
                <a:cs typeface="Helvetica" pitchFamily="-84" charset="0"/>
                <a:sym typeface="Helvetica" pitchFamily="-84" charset="0"/>
              </a:rPr>
              <a:t>CME impact and SEP (Solar Energetic Particle) impact are different</a:t>
            </a:r>
          </a:p>
        </p:txBody>
      </p:sp>
      <p:sp>
        <p:nvSpPr>
          <p:cNvPr id="45065" name="Line 9"/>
          <p:cNvSpPr>
            <a:spLocks noChangeShapeType="1"/>
          </p:cNvSpPr>
          <p:nvPr/>
        </p:nvSpPr>
        <p:spPr bwMode="auto">
          <a:xfrm rot="10800000" flipH="1">
            <a:off x="2819400" y="2590800"/>
            <a:ext cx="838200" cy="685800"/>
          </a:xfrm>
          <a:prstGeom prst="line">
            <a:avLst/>
          </a:prstGeom>
          <a:noFill/>
          <a:ln w="76200" cap="flat">
            <a:solidFill>
              <a:srgbClr val="800000"/>
            </a:solidFill>
            <a:prstDash val="solid"/>
            <a:round/>
            <a:headEnd type="none" w="med" len="med"/>
            <a:tailEnd type="arrow" w="sm" len="sm"/>
          </a:ln>
        </p:spPr>
        <p:txBody>
          <a:bodyPr lIns="0" tIns="0" rIns="0" bIns="0">
            <a:prstTxWarp prst="textNoShape">
              <a:avLst/>
            </a:prstTxWarp>
          </a:bodyPr>
          <a:lstStyle/>
          <a:p>
            <a:endParaRPr lang="en-US"/>
          </a:p>
        </p:txBody>
      </p:sp>
      <p:sp>
        <p:nvSpPr>
          <p:cNvPr id="45066" name="Rectangle 10"/>
          <p:cNvSpPr>
            <a:spLocks/>
          </p:cNvSpPr>
          <p:nvPr/>
        </p:nvSpPr>
        <p:spPr bwMode="auto">
          <a:xfrm>
            <a:off x="3733800" y="2286000"/>
            <a:ext cx="652463"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rgbClr val="F2F2F2"/>
                </a:solidFill>
                <a:latin typeface="Helvetica" pitchFamily="-84" charset="0"/>
                <a:ea typeface="Helvetica" pitchFamily="-84" charset="0"/>
                <a:cs typeface="Helvetica" pitchFamily="-84" charset="0"/>
                <a:sym typeface="Helvetica" pitchFamily="-84" charset="0"/>
              </a:rPr>
              <a:t>CME</a:t>
            </a:r>
          </a:p>
        </p:txBody>
      </p:sp>
      <p:sp>
        <p:nvSpPr>
          <p:cNvPr id="45067" name="Rectangle 11"/>
          <p:cNvSpPr>
            <a:spLocks/>
          </p:cNvSpPr>
          <p:nvPr/>
        </p:nvSpPr>
        <p:spPr bwMode="auto">
          <a:xfrm>
            <a:off x="5387975" y="228600"/>
            <a:ext cx="3624263" cy="508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800" b="1">
                <a:solidFill>
                  <a:schemeClr val="tx1"/>
                </a:solidFill>
                <a:latin typeface="Helvetica" pitchFamily="-84" charset="0"/>
                <a:ea typeface="Helvetica" pitchFamily="-84" charset="0"/>
                <a:cs typeface="Helvetica" pitchFamily="-84" charset="0"/>
                <a:sym typeface="Helvetica" pitchFamily="-84" charset="0"/>
              </a:rPr>
              <a:t>Important distinction</a:t>
            </a:r>
          </a:p>
        </p:txBody>
      </p:sp>
      <p:sp>
        <p:nvSpPr>
          <p:cNvPr id="45068" name="Rectangle 12"/>
          <p:cNvSpPr>
            <a:spLocks/>
          </p:cNvSpPr>
          <p:nvPr/>
        </p:nvSpPr>
        <p:spPr bwMode="auto">
          <a:xfrm>
            <a:off x="5562600" y="3352800"/>
            <a:ext cx="3746500" cy="16002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chemeClr val="tx1"/>
                </a:solidFill>
                <a:latin typeface="Helvetica" pitchFamily="-84" charset="0"/>
                <a:ea typeface="Helvetica" pitchFamily="-84" charset="0"/>
                <a:cs typeface="Helvetica" pitchFamily="-84" charset="0"/>
                <a:sym typeface="Helvetica" pitchFamily="-84" charset="0"/>
              </a:rPr>
              <a:t>CME impact @ Earth: Geomagnetic Storm</a:t>
            </a:r>
            <a:endParaRPr lang="en-US">
              <a:solidFill>
                <a:schemeClr val="tx1"/>
              </a:solidFill>
              <a:ea typeface="Times" pitchFamily="-84" charset="0"/>
              <a:cs typeface="Times" pitchFamily="-84" charset="0"/>
            </a:endParaRPr>
          </a:p>
          <a:p>
            <a:endParaRPr lang="en-US">
              <a:solidFill>
                <a:schemeClr val="tx1"/>
              </a:solidFill>
              <a:latin typeface="Helvetica" pitchFamily="-84" charset="0"/>
              <a:ea typeface="Helvetica" pitchFamily="-84" charset="0"/>
              <a:cs typeface="Helvetica" pitchFamily="-84" charset="0"/>
              <a:sym typeface="Helvetica" pitchFamily="-84" charset="0"/>
            </a:endParaRPr>
          </a:p>
          <a:p>
            <a:r>
              <a:rPr lang="en-US">
                <a:solidFill>
                  <a:schemeClr val="tx1"/>
                </a:solidFill>
                <a:latin typeface="Helvetica" pitchFamily="-84" charset="0"/>
                <a:ea typeface="Helvetica" pitchFamily="-84" charset="0"/>
                <a:cs typeface="Helvetica" pitchFamily="-84" charset="0"/>
                <a:sym typeface="Helvetica" pitchFamily="-84" charset="0"/>
              </a:rPr>
              <a:t>Radiation storm @ Earth from SEPs</a:t>
            </a:r>
          </a:p>
        </p:txBody>
      </p:sp>
      <p:sp>
        <p:nvSpPr>
          <p:cNvPr id="45069" name="Rectangle 13"/>
          <p:cNvSpPr>
            <a:spLocks/>
          </p:cNvSpPr>
          <p:nvPr/>
        </p:nvSpPr>
        <p:spPr bwMode="auto">
          <a:xfrm>
            <a:off x="5580063" y="5410200"/>
            <a:ext cx="3435350" cy="9906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a:solidFill>
                  <a:schemeClr val="tx1"/>
                </a:solidFill>
                <a:latin typeface="Helvetica" pitchFamily="-84" charset="0"/>
                <a:ea typeface="Helvetica" pitchFamily="-84" charset="0"/>
                <a:cs typeface="Helvetica" pitchFamily="-84" charset="0"/>
                <a:sym typeface="Helvetica" pitchFamily="-84" charset="0"/>
              </a:rPr>
              <a:t>CME speed: 300 – 3500 km/s</a:t>
            </a:r>
            <a:endParaRPr lang="en-US">
              <a:solidFill>
                <a:schemeClr val="tx1"/>
              </a:solidFill>
              <a:ea typeface="Times" pitchFamily="-84" charset="0"/>
              <a:cs typeface="Times" pitchFamily="-84" charset="0"/>
            </a:endParaRPr>
          </a:p>
          <a:p>
            <a:r>
              <a:rPr lang="en-US">
                <a:solidFill>
                  <a:schemeClr val="tx1"/>
                </a:solidFill>
                <a:latin typeface="Helvetica" pitchFamily="-84" charset="0"/>
                <a:ea typeface="Helvetica" pitchFamily="-84" charset="0"/>
                <a:cs typeface="Helvetica" pitchFamily="-84" charset="0"/>
                <a:sym typeface="Helvetica" pitchFamily="-84" charset="0"/>
              </a:rPr>
              <a:t>SEPs: fraction of c</a:t>
            </a:r>
            <a:endParaRPr lang="en-US">
              <a:solidFill>
                <a:schemeClr val="tx1"/>
              </a:solidFill>
              <a:ea typeface="Times" pitchFamily="-84" charset="0"/>
              <a:cs typeface="Times" pitchFamily="-84" charset="0"/>
            </a:endParaRPr>
          </a:p>
          <a:p>
            <a:r>
              <a:rPr lang="en-US">
                <a:solidFill>
                  <a:schemeClr val="tx1"/>
                </a:solidFill>
                <a:latin typeface="Helvetica" pitchFamily="-84" charset="0"/>
                <a:ea typeface="Helvetica" pitchFamily="-84" charset="0"/>
                <a:cs typeface="Helvetica" pitchFamily="-84" charset="0"/>
                <a:sym typeface="Helvetica" pitchFamily="-84" charset="0"/>
              </a:rPr>
              <a:t>Light speed c: 3 x10^5 km/s</a:t>
            </a:r>
          </a:p>
        </p:txBody>
      </p:sp>
      <p:sp>
        <p:nvSpPr>
          <p:cNvPr id="45070" name="Rectangle 14"/>
          <p:cNvSpPr>
            <a:spLocks/>
          </p:cNvSpPr>
          <p:nvPr/>
        </p:nvSpPr>
        <p:spPr bwMode="auto">
          <a:xfrm>
            <a:off x="5486400" y="838200"/>
            <a:ext cx="3670300" cy="6858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b="1">
                <a:solidFill>
                  <a:srgbClr val="FF0000"/>
                </a:solidFill>
                <a:latin typeface="Helvetica" pitchFamily="-84" charset="0"/>
                <a:ea typeface="Helvetica" pitchFamily="-84" charset="0"/>
                <a:cs typeface="Helvetica" pitchFamily="-84" charset="0"/>
                <a:sym typeface="Helvetica" pitchFamily="-84" charset="0"/>
              </a:rPr>
              <a:t>Ion Radiation storm </a:t>
            </a:r>
            <a:r>
              <a:rPr lang="en-US">
                <a:solidFill>
                  <a:schemeClr val="tx1"/>
                </a:solidFill>
                <a:latin typeface="Helvetica" pitchFamily="-84" charset="0"/>
                <a:ea typeface="Helvetica" pitchFamily="-84" charset="0"/>
                <a:cs typeface="Helvetica" pitchFamily="-84" charset="0"/>
                <a:sym typeface="Helvetica" pitchFamily="-84" charset="0"/>
              </a:rPr>
              <a:t>vs </a:t>
            </a:r>
            <a:r>
              <a:rPr lang="en-US" b="1">
                <a:solidFill>
                  <a:srgbClr val="000090"/>
                </a:solidFill>
                <a:latin typeface="Helvetica" pitchFamily="-84" charset="0"/>
                <a:ea typeface="Helvetica" pitchFamily="-84" charset="0"/>
                <a:cs typeface="Helvetica" pitchFamily="-84" charset="0"/>
                <a:sym typeface="Helvetica" pitchFamily="-84" charset="0"/>
              </a:rPr>
              <a:t>Geomagnetic storm</a:t>
            </a:r>
          </a:p>
        </p:txBody>
      </p:sp>
    </p:spTree>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CD9D5791-BDB6-074A-80EE-5032EDD3BA27}" type="slidenum">
              <a:rPr lang="en-US"/>
              <a:pPr/>
              <a:t>37</a:t>
            </a:fld>
            <a:endParaRPr lang="en-US"/>
          </a:p>
        </p:txBody>
      </p:sp>
      <p:sp>
        <p:nvSpPr>
          <p:cNvPr id="46081" name="Rectangle 1"/>
          <p:cNvSpPr>
            <a:spLocks/>
          </p:cNvSpPr>
          <p:nvPr/>
        </p:nvSpPr>
        <p:spPr bwMode="auto">
          <a:xfrm>
            <a:off x="0" y="6335713"/>
            <a:ext cx="9155113" cy="85725"/>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12700" dir="2700000" algn="ctr" rotWithShape="0">
              <a:schemeClr val="bg2">
                <a:alpha val="79999"/>
              </a:schemeClr>
            </a:outerShdw>
          </a:effectLst>
        </p:spPr>
        <p:txBody>
          <a:bodyPr wrap="none" lIns="0" tIns="0" rIns="0" bIns="0">
            <a:prstTxWarp prst="textNoShape">
              <a:avLst/>
            </a:prstTxWarp>
          </a:bodyPr>
          <a:lstStyle/>
          <a:p>
            <a:endParaRPr lang="en-US"/>
          </a:p>
        </p:txBody>
      </p:sp>
      <p:sp>
        <p:nvSpPr>
          <p:cNvPr id="46082" name="Rectangle 2"/>
          <p:cNvSpPr>
            <a:spLocks/>
          </p:cNvSpPr>
          <p:nvPr/>
        </p:nvSpPr>
        <p:spPr bwMode="auto">
          <a:xfrm>
            <a:off x="0" y="1090613"/>
            <a:ext cx="9155113" cy="153987"/>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25398" dir="2700000" algn="ctr" rotWithShape="0">
              <a:schemeClr val="bg2">
                <a:alpha val="79999"/>
              </a:schemeClr>
            </a:outerShdw>
          </a:effectLst>
        </p:spPr>
        <p:txBody>
          <a:bodyPr wrap="none" lIns="0" tIns="0" rIns="0" bIns="0">
            <a:prstTxWarp prst="textNoShape">
              <a:avLst/>
            </a:prstTxWarp>
          </a:bodyPr>
          <a:lstStyle/>
          <a:p>
            <a:endParaRPr lang="en-US"/>
          </a:p>
        </p:txBody>
      </p:sp>
      <p:pic>
        <p:nvPicPr>
          <p:cNvPr id="46083" name="Picture 3"/>
          <p:cNvPicPr>
            <a:picLocks noChangeAspect="1" noChangeArrowheads="1"/>
          </p:cNvPicPr>
          <p:nvPr/>
        </p:nvPicPr>
        <p:blipFill>
          <a:blip r:embed="rId5"/>
          <a:srcRect/>
          <a:stretch>
            <a:fillRect/>
          </a:stretch>
        </p:blipFill>
        <p:spPr bwMode="auto">
          <a:xfrm>
            <a:off x="8116888" y="76200"/>
            <a:ext cx="930275" cy="931863"/>
          </a:xfrm>
          <a:prstGeom prst="rect">
            <a:avLst/>
          </a:prstGeom>
          <a:noFill/>
          <a:ln w="9525" cap="flat">
            <a:noFill/>
            <a:miter lim="800000"/>
            <a:headEnd/>
            <a:tailEnd/>
          </a:ln>
        </p:spPr>
      </p:pic>
      <p:pic>
        <p:nvPicPr>
          <p:cNvPr id="46084" name="Picture 4"/>
          <p:cNvPicPr>
            <a:picLocks noChangeAspect="1" noChangeArrowheads="1"/>
          </p:cNvPicPr>
          <p:nvPr/>
        </p:nvPicPr>
        <p:blipFill>
          <a:blip r:embed="rId6"/>
          <a:srcRect/>
          <a:stretch>
            <a:fillRect/>
          </a:stretch>
        </p:blipFill>
        <p:spPr bwMode="auto">
          <a:xfrm>
            <a:off x="152400" y="0"/>
            <a:ext cx="1295400" cy="1054100"/>
          </a:xfrm>
          <a:prstGeom prst="rect">
            <a:avLst/>
          </a:prstGeom>
          <a:noFill/>
          <a:ln w="12700" cap="rnd">
            <a:noFill/>
            <a:round/>
            <a:headEnd/>
            <a:tailEnd/>
          </a:ln>
        </p:spPr>
      </p:pic>
      <p:pic>
        <p:nvPicPr>
          <p:cNvPr id="46085" name="Picture 5" descr="/Users/yzheng1/Documents/projects/SWRC_project/REDI/Zheng_REDI_Ionosphere_Thermosphere.ppt_media/SEP_NTSC_512kb-2.mov">
            <a:hlinkClick r:id="" action="ppaction://media"/>
          </p:cNvPr>
          <p:cNvPicPr/>
          <p:nvPr>
            <a:videoFile r:link="rId2"/>
            <p:extLst>
              <p:ext uri="{DAA4B4D4-6D71-4841-9C94-3DE7FCFB9230}">
                <p14:media xmlns:p14="http://schemas.microsoft.com/office/powerpoint/2010/main" r:link="rId1"/>
              </p:ext>
            </p:extLst>
          </p:nvPr>
        </p:nvPicPr>
        <p:blipFill>
          <a:blip r:embed="rId7"/>
          <a:srcRect/>
          <a:stretch>
            <a:fillRect/>
          </a:stretch>
        </p:blipFill>
        <p:spPr bwMode="auto">
          <a:xfrm>
            <a:off x="838200" y="914400"/>
            <a:ext cx="7645400" cy="5734050"/>
          </a:xfrm>
          <a:prstGeom prst="rect">
            <a:avLst/>
          </a:prstGeom>
          <a:noFill/>
        </p:spPr>
      </p:pic>
      <p:sp>
        <p:nvSpPr>
          <p:cNvPr id="46086" name="Rectangle 6"/>
          <p:cNvSpPr>
            <a:spLocks/>
          </p:cNvSpPr>
          <p:nvPr/>
        </p:nvSpPr>
        <p:spPr bwMode="auto">
          <a:xfrm>
            <a:off x="1676400" y="0"/>
            <a:ext cx="6261100" cy="863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sz="3200" b="1">
                <a:solidFill>
                  <a:schemeClr val="tx1"/>
                </a:solidFill>
                <a:latin typeface="Helvetica" pitchFamily="-84" charset="0"/>
                <a:ea typeface="Helvetica" pitchFamily="-84" charset="0"/>
                <a:cs typeface="Helvetica" pitchFamily="-84" charset="0"/>
                <a:sym typeface="Helvetica" pitchFamily="-84" charset="0"/>
              </a:rPr>
              <a:t>SEPs: ion radiation storms</a:t>
            </a:r>
            <a:endParaRPr lang="en-US">
              <a:solidFill>
                <a:schemeClr val="tx1"/>
              </a:solidFill>
              <a:ea typeface="Times" pitchFamily="-84" charset="0"/>
              <a:cs typeface="Times" pitchFamily="-84" charset="0"/>
            </a:endParaRPr>
          </a:p>
          <a:p>
            <a:r>
              <a:rPr lang="en-US">
                <a:solidFill>
                  <a:srgbClr val="FF0000"/>
                </a:solidFill>
                <a:latin typeface="Helvetica" pitchFamily="-84" charset="0"/>
                <a:ea typeface="Helvetica" pitchFamily="-84" charset="0"/>
                <a:cs typeface="Helvetica" pitchFamily="-84" charset="0"/>
                <a:sym typeface="Helvetica" pitchFamily="-84" charset="0"/>
              </a:rPr>
              <a:t>Potentially affect everywhere in the solar system</a:t>
            </a:r>
          </a:p>
        </p:txBody>
      </p:sp>
      <p:sp>
        <p:nvSpPr>
          <p:cNvPr id="46087" name="Rectangle 7"/>
          <p:cNvSpPr>
            <a:spLocks/>
          </p:cNvSpPr>
          <p:nvPr/>
        </p:nvSpPr>
        <p:spPr bwMode="auto">
          <a:xfrm>
            <a:off x="4800600" y="6324600"/>
            <a:ext cx="3549650"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a:solidFill>
                  <a:schemeClr val="tx1"/>
                </a:solidFill>
                <a:latin typeface="Helvetica" pitchFamily="-84" charset="0"/>
                <a:ea typeface="Helvetica" pitchFamily="-84" charset="0"/>
                <a:cs typeface="Helvetica" pitchFamily="-84" charset="0"/>
                <a:sym typeface="Helvetica" pitchFamily="-84" charset="0"/>
              </a:rPr>
              <a:t>Courtesy: SVS@ NASA/GSFC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6085"/>
                                        </p:tgtEl>
                                        <p:attrNameLst>
                                          <p:attrName>style.visibility</p:attrName>
                                        </p:attrNameLst>
                                      </p:cBhvr>
                                      <p:to>
                                        <p:strVal val="visible"/>
                                      </p:to>
                                    </p:set>
                                  </p:child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1" fill="hold"/>
                                        <p:tgtEl>
                                          <p:spTgt spid="4608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46085"/>
                </p:tgtEl>
              </p:cMediaNode>
            </p:video>
            <p:seq concurrent="1" nextAc="seek">
              <p:cTn id="11" restart="whenNotActive" fill="hold" evtFilter="cancelBubble" nodeType="interactiveSeq">
                <p:stCondLst>
                  <p:cond evt="onClick" delay="0">
                    <p:tgtEl>
                      <p:spTgt spid="4608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6085"/>
                                        </p:tgtEl>
                                      </p:cBhvr>
                                    </p:cmd>
                                  </p:childTnLst>
                                </p:cTn>
                              </p:par>
                            </p:childTnLst>
                          </p:cTn>
                        </p:par>
                      </p:childTnLst>
                    </p:cTn>
                  </p:par>
                </p:childTnLst>
              </p:cTn>
              <p:nextCondLst>
                <p:cond evt="onClick" delay="0">
                  <p:tgtEl>
                    <p:spTgt spid="4608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338" y="0"/>
            <a:ext cx="7014668" cy="856387"/>
          </a:xfrm>
        </p:spPr>
        <p:txBody>
          <a:bodyPr/>
          <a:lstStyle/>
          <a:p>
            <a:r>
              <a:rPr lang="en-US" sz="3200" dirty="0" smtClean="0">
                <a:latin typeface="Helvetica"/>
                <a:cs typeface="Helvetica"/>
              </a:rPr>
              <a:t>Two Main Drivers for the Magnetosphere</a:t>
            </a:r>
            <a:endParaRPr lang="en-US" sz="3200" dirty="0">
              <a:latin typeface="Helvetica"/>
              <a:cs typeface="Helvetica"/>
            </a:endParaRPr>
          </a:p>
        </p:txBody>
      </p:sp>
      <p:sp>
        <p:nvSpPr>
          <p:cNvPr id="3" name="Content Placeholder 2"/>
          <p:cNvSpPr>
            <a:spLocks noGrp="1"/>
          </p:cNvSpPr>
          <p:nvPr>
            <p:ph idx="1"/>
          </p:nvPr>
        </p:nvSpPr>
        <p:spPr/>
        <p:txBody>
          <a:bodyPr/>
          <a:lstStyle/>
          <a:p>
            <a:r>
              <a:rPr lang="en-US" dirty="0" smtClean="0"/>
              <a:t>CME  (you have seen plenty of them already)</a:t>
            </a:r>
          </a:p>
          <a:p>
            <a:r>
              <a:rPr lang="en-US" dirty="0" smtClean="0"/>
              <a:t>CIR (</a:t>
            </a:r>
            <a:r>
              <a:rPr lang="en-US" dirty="0" err="1" smtClean="0"/>
              <a:t>Corotating</a:t>
            </a:r>
            <a:r>
              <a:rPr lang="en-US" dirty="0" smtClean="0"/>
              <a:t> Interaction Region) High Speed solar wind Stream (HSS)</a:t>
            </a:r>
            <a:endParaRPr lang="en-US" dirty="0"/>
          </a:p>
        </p:txBody>
      </p:sp>
      <p:sp>
        <p:nvSpPr>
          <p:cNvPr id="4" name="Rectangle 3"/>
          <p:cNvSpPr/>
          <p:nvPr/>
        </p:nvSpPr>
        <p:spPr>
          <a:xfrm>
            <a:off x="2591920" y="4213830"/>
            <a:ext cx="4572000" cy="1938992"/>
          </a:xfrm>
          <a:prstGeom prst="rect">
            <a:avLst/>
          </a:prstGeom>
        </p:spPr>
        <p:txBody>
          <a:bodyPr>
            <a:spAutoFit/>
          </a:bodyPr>
          <a:lstStyle/>
          <a:p>
            <a:r>
              <a:rPr lang="en-US" sz="2400" b="1" dirty="0" smtClean="0">
                <a:solidFill>
                  <a:srgbClr val="E900AE"/>
                </a:solidFill>
                <a:latin typeface="Helvetica"/>
                <a:cs typeface="Helvetica"/>
              </a:rPr>
              <a:t>Geomagnetic storm </a:t>
            </a:r>
          </a:p>
          <a:p>
            <a:pPr marL="800100" lvl="1" indent="-342900">
              <a:buFont typeface="Courier New"/>
              <a:buChar char="o"/>
            </a:pPr>
            <a:r>
              <a:rPr lang="en-US" sz="2400" b="1" dirty="0" smtClean="0">
                <a:solidFill>
                  <a:srgbClr val="0000FF"/>
                </a:solidFill>
                <a:latin typeface="Helvetica"/>
                <a:cs typeface="Helvetica"/>
              </a:rPr>
              <a:t>CME </a:t>
            </a:r>
            <a:r>
              <a:rPr lang="en-US" sz="2400" b="1" dirty="0" smtClean="0">
                <a:solidFill>
                  <a:srgbClr val="E900AE"/>
                </a:solidFill>
                <a:latin typeface="Helvetica"/>
                <a:cs typeface="Helvetica"/>
              </a:rPr>
              <a:t>storm (can be severe)  </a:t>
            </a:r>
            <a:r>
              <a:rPr lang="en-US" sz="2400" b="1" dirty="0" err="1" smtClean="0">
                <a:solidFill>
                  <a:srgbClr val="FF0000"/>
                </a:solidFill>
                <a:latin typeface="Helvetica"/>
                <a:cs typeface="Helvetica"/>
              </a:rPr>
              <a:t>Kp</a:t>
            </a:r>
            <a:r>
              <a:rPr lang="en-US" sz="2400" b="1" dirty="0" smtClean="0">
                <a:solidFill>
                  <a:srgbClr val="FF0000"/>
                </a:solidFill>
                <a:latin typeface="Helvetica"/>
                <a:cs typeface="Helvetica"/>
              </a:rPr>
              <a:t> can reach 9</a:t>
            </a:r>
          </a:p>
          <a:p>
            <a:pPr marL="800100" lvl="1" indent="-342900">
              <a:buFont typeface="Courier New"/>
              <a:buChar char="o"/>
            </a:pPr>
            <a:r>
              <a:rPr lang="en-US" sz="2400" b="1" dirty="0" smtClean="0">
                <a:solidFill>
                  <a:srgbClr val="0000FF"/>
                </a:solidFill>
                <a:latin typeface="Helvetica"/>
                <a:cs typeface="Helvetica"/>
              </a:rPr>
              <a:t>CIR </a:t>
            </a:r>
            <a:r>
              <a:rPr lang="en-US" sz="2400" b="1" dirty="0" smtClean="0">
                <a:solidFill>
                  <a:srgbClr val="E900AE"/>
                </a:solidFill>
                <a:latin typeface="Helvetica"/>
                <a:cs typeface="Helvetica"/>
              </a:rPr>
              <a:t>storm (moderate) </a:t>
            </a:r>
            <a:r>
              <a:rPr lang="en-US" sz="2400" b="1" dirty="0" err="1" smtClean="0">
                <a:solidFill>
                  <a:srgbClr val="3366FF"/>
                </a:solidFill>
                <a:latin typeface="Helvetica"/>
                <a:cs typeface="Helvetica"/>
              </a:rPr>
              <a:t>Kp</a:t>
            </a:r>
            <a:r>
              <a:rPr lang="en-US" sz="2400" b="1" dirty="0" smtClean="0">
                <a:solidFill>
                  <a:srgbClr val="3366FF"/>
                </a:solidFill>
                <a:latin typeface="Helvetica"/>
                <a:cs typeface="Helvetica"/>
              </a:rPr>
              <a:t> at most 6</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923B747C-2406-584D-880B-7425604C4B92}" type="slidenum">
              <a:rPr lang="en-US"/>
              <a:pPr/>
              <a:t>39</a:t>
            </a:fld>
            <a:endParaRPr lang="en-US"/>
          </a:p>
        </p:txBody>
      </p:sp>
      <p:sp>
        <p:nvSpPr>
          <p:cNvPr id="49153" name="Rectangle 1"/>
          <p:cNvSpPr>
            <a:spLocks/>
          </p:cNvSpPr>
          <p:nvPr/>
        </p:nvSpPr>
        <p:spPr bwMode="auto">
          <a:xfrm>
            <a:off x="0" y="6335713"/>
            <a:ext cx="9155113" cy="85725"/>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12700" dir="2700000" algn="ctr" rotWithShape="0">
              <a:schemeClr val="bg2">
                <a:alpha val="79999"/>
              </a:schemeClr>
            </a:outerShdw>
          </a:effectLst>
        </p:spPr>
        <p:txBody>
          <a:bodyPr wrap="none" lIns="0" tIns="0" rIns="0" bIns="0">
            <a:prstTxWarp prst="textNoShape">
              <a:avLst/>
            </a:prstTxWarp>
          </a:bodyPr>
          <a:lstStyle/>
          <a:p>
            <a:endParaRPr lang="en-US"/>
          </a:p>
        </p:txBody>
      </p:sp>
      <p:sp>
        <p:nvSpPr>
          <p:cNvPr id="49154" name="Rectangle 2"/>
          <p:cNvSpPr>
            <a:spLocks/>
          </p:cNvSpPr>
          <p:nvPr/>
        </p:nvSpPr>
        <p:spPr bwMode="auto">
          <a:xfrm>
            <a:off x="0" y="1090613"/>
            <a:ext cx="9155113" cy="153987"/>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25398" dir="2700000" algn="ctr" rotWithShape="0">
              <a:schemeClr val="bg2">
                <a:alpha val="79999"/>
              </a:schemeClr>
            </a:outerShdw>
          </a:effectLst>
        </p:spPr>
        <p:txBody>
          <a:bodyPr wrap="none" lIns="0" tIns="0" rIns="0" bIns="0">
            <a:prstTxWarp prst="textNoShape">
              <a:avLst/>
            </a:prstTxWarp>
          </a:bodyPr>
          <a:lstStyle/>
          <a:p>
            <a:endParaRPr lang="en-US"/>
          </a:p>
        </p:txBody>
      </p:sp>
      <p:pic>
        <p:nvPicPr>
          <p:cNvPr id="49155" name="Picture 3"/>
          <p:cNvPicPr>
            <a:picLocks noChangeAspect="1" noChangeArrowheads="1"/>
          </p:cNvPicPr>
          <p:nvPr/>
        </p:nvPicPr>
        <p:blipFill>
          <a:blip r:embed="rId4"/>
          <a:srcRect/>
          <a:stretch>
            <a:fillRect/>
          </a:stretch>
        </p:blipFill>
        <p:spPr bwMode="auto">
          <a:xfrm>
            <a:off x="8116888" y="76200"/>
            <a:ext cx="930275" cy="931863"/>
          </a:xfrm>
          <a:prstGeom prst="rect">
            <a:avLst/>
          </a:prstGeom>
          <a:noFill/>
          <a:ln w="9525" cap="flat">
            <a:noFill/>
            <a:miter lim="800000"/>
            <a:headEnd/>
            <a:tailEnd/>
          </a:ln>
        </p:spPr>
      </p:pic>
      <p:pic>
        <p:nvPicPr>
          <p:cNvPr id="49156" name="Picture 4"/>
          <p:cNvPicPr>
            <a:picLocks noChangeAspect="1" noChangeArrowheads="1"/>
          </p:cNvPicPr>
          <p:nvPr/>
        </p:nvPicPr>
        <p:blipFill>
          <a:blip r:embed="rId5"/>
          <a:srcRect/>
          <a:stretch>
            <a:fillRect/>
          </a:stretch>
        </p:blipFill>
        <p:spPr bwMode="auto">
          <a:xfrm>
            <a:off x="152400" y="0"/>
            <a:ext cx="1295400" cy="1054100"/>
          </a:xfrm>
          <a:prstGeom prst="rect">
            <a:avLst/>
          </a:prstGeom>
          <a:noFill/>
          <a:ln w="12700" cap="rnd">
            <a:noFill/>
            <a:round/>
            <a:headEnd/>
            <a:tailEnd/>
          </a:ln>
        </p:spPr>
      </p:pic>
      <p:sp>
        <p:nvSpPr>
          <p:cNvPr id="49157" name="Rectangle 5"/>
          <p:cNvSpPr>
            <a:spLocks/>
          </p:cNvSpPr>
          <p:nvPr/>
        </p:nvSpPr>
        <p:spPr bwMode="auto">
          <a:xfrm>
            <a:off x="1676400" y="0"/>
            <a:ext cx="6261100" cy="9271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ctr"/>
            <a:r>
              <a:rPr lang="en-US" sz="4000" b="1">
                <a:solidFill>
                  <a:schemeClr val="tx1"/>
                </a:solidFill>
                <a:latin typeface="Arial" pitchFamily="-84" charset="0"/>
                <a:ea typeface="Arial" pitchFamily="-84" charset="0"/>
                <a:cs typeface="Arial" pitchFamily="-84" charset="0"/>
                <a:sym typeface="Arial" pitchFamily="-84" charset="0"/>
              </a:rPr>
              <a:t>Geomagnetic Storms:</a:t>
            </a:r>
            <a:endParaRPr lang="en-US">
              <a:solidFill>
                <a:schemeClr val="tx1"/>
              </a:solidFill>
              <a:ea typeface="Times" pitchFamily="-84" charset="0"/>
              <a:cs typeface="Times" pitchFamily="-84" charset="0"/>
            </a:endParaRPr>
          </a:p>
          <a:p>
            <a:pPr algn="ctr"/>
            <a:r>
              <a:rPr lang="en-US" b="1">
                <a:solidFill>
                  <a:srgbClr val="000090"/>
                </a:solidFill>
                <a:latin typeface="Arial" pitchFamily="-84" charset="0"/>
                <a:ea typeface="Arial" pitchFamily="-84" charset="0"/>
                <a:cs typeface="Arial" pitchFamily="-84" charset="0"/>
                <a:sym typeface="Arial" pitchFamily="-84" charset="0"/>
              </a:rPr>
              <a:t>CME interaction with Earth (magnetic field)</a:t>
            </a:r>
          </a:p>
        </p:txBody>
      </p:sp>
      <p:sp>
        <p:nvSpPr>
          <p:cNvPr id="49158" name="Rectangle 6"/>
          <p:cNvSpPr>
            <a:spLocks/>
          </p:cNvSpPr>
          <p:nvPr/>
        </p:nvSpPr>
        <p:spPr bwMode="auto">
          <a:xfrm>
            <a:off x="4800600" y="6324600"/>
            <a:ext cx="3549650" cy="381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a:solidFill>
                  <a:srgbClr val="FFFFFF"/>
                </a:solidFill>
                <a:latin typeface="Helvetica" pitchFamily="-84" charset="0"/>
                <a:ea typeface="Helvetica" pitchFamily="-84" charset="0"/>
                <a:cs typeface="Helvetica" pitchFamily="-84" charset="0"/>
                <a:sym typeface="Helvetica" pitchFamily="-84" charset="0"/>
              </a:rPr>
              <a:t>Courtesy: SVS@ NASA/GSFC</a:t>
            </a:r>
          </a:p>
        </p:txBody>
      </p:sp>
      <p:pic>
        <p:nvPicPr>
          <p:cNvPr id="49159" name="Picture 7" descr="/Users/yzheng1/Documents/projects/SWRC_project/REDI/Zheng_REDI_Ionosphere_Thermosphere.ppt_media/CME_Earth_interaction-2.mov">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1066800" y="1219200"/>
            <a:ext cx="7486650" cy="5118100"/>
          </a:xfrm>
          <a:prstGeom prst="rect">
            <a:avLst/>
          </a:prstGeom>
          <a:noFill/>
        </p:spPr>
      </p:pic>
      <p:sp>
        <p:nvSpPr>
          <p:cNvPr id="49160" name="Rectangle 8"/>
          <p:cNvSpPr>
            <a:spLocks/>
          </p:cNvSpPr>
          <p:nvPr/>
        </p:nvSpPr>
        <p:spPr bwMode="auto">
          <a:xfrm>
            <a:off x="228600" y="6456363"/>
            <a:ext cx="6735763" cy="3556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b="1">
                <a:solidFill>
                  <a:schemeClr val="tx1"/>
                </a:solidFill>
                <a:latin typeface="Arial" pitchFamily="-84" charset="0"/>
                <a:ea typeface="Arial" pitchFamily="-84" charset="0"/>
                <a:cs typeface="Arial" pitchFamily="-84" charset="0"/>
                <a:sym typeface="Arial" pitchFamily="-84" charset="0"/>
              </a:rPr>
              <a:t>Geomagnetic storms due to CIRs are at most moderate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9159"/>
                                        </p:tgtEl>
                                        <p:attrNameLst>
                                          <p:attrName>style.visibility</p:attrName>
                                        </p:attrNameLst>
                                      </p:cBhvr>
                                      <p:to>
                                        <p:strVal val="visible"/>
                                      </p:to>
                                    </p:set>
                                  </p:child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1" fill="hold"/>
                                        <p:tgtEl>
                                          <p:spTgt spid="49159"/>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499"/>
                                          </p:stCondLst>
                                        </p:cTn>
                                        <p:tgtEl>
                                          <p:spTgt spid="49159"/>
                                        </p:tgtEl>
                                        <p:attrNameLst>
                                          <p:attrName>style.visibility</p:attrName>
                                        </p:attrNameLst>
                                      </p:cBhvr>
                                      <p:to>
                                        <p:strVal val="hidden"/>
                                      </p:to>
                                    </p:set>
                                    <p:cmd type="call" cmd="stop">
                                      <p:cBhvr>
                                        <p:cTn id="14" dur="1">
                                          <p:stCondLst>
                                            <p:cond delay="499"/>
                                          </p:stCondLst>
                                        </p:cTn>
                                        <p:tgtEl>
                                          <p:spTgt spid="49159"/>
                                        </p:tgtEl>
                                      </p:cBhvr>
                                    </p:cmd>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 fill="hold"/>
                                        <p:tgtEl>
                                          <p:spTgt spid="491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endCondLst>
                    <p:cond evt="onNext" delay="0">
                      <p:tgtEl>
                        <p:sldTgt/>
                      </p:tgtEl>
                    </p:cond>
                    <p:cond evt="onPrev" delay="0">
                      <p:tgtEl>
                        <p:sldTgt/>
                      </p:tgtEl>
                    </p:cond>
                  </p:endCondLst>
                </p:cTn>
                <p:tgtEl>
                  <p:spTgt spid="49159"/>
                </p:tgtEl>
              </p:cMediaNode>
            </p:video>
            <p:seq concurrent="1" nextAc="seek">
              <p:cTn id="19" restart="whenNotActive" fill="hold" evtFilter="cancelBubble" nodeType="interactiveSeq">
                <p:stCondLst>
                  <p:cond evt="onClick" delay="0">
                    <p:tgtEl>
                      <p:spTgt spid="4915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9159"/>
                                        </p:tgtEl>
                                      </p:cBhvr>
                                    </p:cmd>
                                  </p:childTnLst>
                                </p:cTn>
                              </p:par>
                            </p:childTnLst>
                          </p:cTn>
                        </p:par>
                      </p:childTnLst>
                    </p:cTn>
                  </p:par>
                  <p:par>
                    <p:cTn id="24" fill="hold">
                      <p:stCondLst>
                        <p:cond delay="indefinite"/>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9159"/>
                                        </p:tgtEl>
                                      </p:cBhvr>
                                    </p:cmd>
                                  </p:childTnLst>
                                </p:cTn>
                              </p:par>
                            </p:childTnLst>
                          </p:cTn>
                        </p:par>
                      </p:childTnLst>
                    </p:cTn>
                  </p:par>
                </p:childTnLst>
              </p:cTn>
              <p:nextCondLst>
                <p:cond evt="onClick" delay="0">
                  <p:tgtEl>
                    <p:spTgt spid="4915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Electromagnetic Spectrum</a:t>
            </a:r>
            <a:endParaRPr lang="en-US" dirty="0"/>
          </a:p>
        </p:txBody>
      </p:sp>
      <p:pic>
        <p:nvPicPr>
          <p:cNvPr id="6" name="Picture 5" descr="Electromagnetic-Spectrum-3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46" y="1250523"/>
            <a:ext cx="8484754" cy="5336364"/>
          </a:xfrm>
          <a:prstGeom prst="rect">
            <a:avLst/>
          </a:prstGeom>
        </p:spPr>
      </p:pic>
    </p:spTree>
    <p:extLst>
      <p:ext uri="{BB962C8B-B14F-4D97-AF65-F5344CB8AC3E}">
        <p14:creationId xmlns:p14="http://schemas.microsoft.com/office/powerpoint/2010/main" val="22324619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8851" y="-1"/>
            <a:ext cx="6399089" cy="978647"/>
          </a:xfrm>
        </p:spPr>
        <p:txBody>
          <a:bodyPr/>
          <a:lstStyle/>
          <a:p>
            <a:r>
              <a:rPr lang="en-US" sz="3200" b="1" dirty="0" err="1" smtClean="0">
                <a:solidFill>
                  <a:srgbClr val="000090"/>
                </a:solidFill>
                <a:latin typeface="Helvetica"/>
                <a:cs typeface="Helvetica"/>
              </a:rPr>
              <a:t>SWx</a:t>
            </a:r>
            <a:r>
              <a:rPr lang="en-US" sz="3200" b="1" dirty="0" smtClean="0">
                <a:solidFill>
                  <a:srgbClr val="000090"/>
                </a:solidFill>
                <a:latin typeface="Helvetica"/>
                <a:cs typeface="Helvetica"/>
              </a:rPr>
              <a:t> in the near-Earth environment</a:t>
            </a:r>
            <a:endParaRPr lang="en-US" sz="3200" b="1" dirty="0">
              <a:solidFill>
                <a:srgbClr val="000090"/>
              </a:solidFill>
              <a:latin typeface="Helvetica"/>
              <a:cs typeface="Helvetica"/>
            </a:endParaRPr>
          </a:p>
        </p:txBody>
      </p:sp>
      <p:sp>
        <p:nvSpPr>
          <p:cNvPr id="5" name="Content Placeholder 4"/>
          <p:cNvSpPr>
            <a:spLocks noGrp="1"/>
          </p:cNvSpPr>
          <p:nvPr>
            <p:ph idx="1"/>
          </p:nvPr>
        </p:nvSpPr>
        <p:spPr/>
        <p:txBody>
          <a:bodyPr/>
          <a:lstStyle/>
          <a:p>
            <a:r>
              <a:rPr lang="en-US" dirty="0" smtClean="0">
                <a:latin typeface="Helvetica"/>
                <a:cs typeface="Helvetica"/>
              </a:rPr>
              <a:t>Solar wind +magnetosphere interactions</a:t>
            </a:r>
          </a:p>
          <a:p>
            <a:r>
              <a:rPr lang="en-US" dirty="0" smtClean="0">
                <a:latin typeface="Helvetica"/>
                <a:cs typeface="Helvetica"/>
              </a:rPr>
              <a:t>CIR/HSS and CME impacts on Earth</a:t>
            </a:r>
          </a:p>
          <a:p>
            <a:r>
              <a:rPr lang="en-US" dirty="0" smtClean="0">
                <a:latin typeface="Helvetica"/>
                <a:cs typeface="Helvetica"/>
              </a:rPr>
              <a:t>Importance of magnetosphere in space weather</a:t>
            </a:r>
          </a:p>
          <a:p>
            <a:pPr>
              <a:buNone/>
            </a:pPr>
            <a:endParaRPr lang="en-US" dirty="0" smtClean="0">
              <a:latin typeface="Helvetica"/>
              <a:cs typeface="Helvetica"/>
            </a:endParaRPr>
          </a:p>
          <a:p>
            <a:endParaRPr lang="en-US" dirty="0">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40</a:t>
            </a:fld>
            <a:endParaRPr lang="en-US"/>
          </a:p>
        </p:txBody>
      </p:sp>
      <p:sp>
        <p:nvSpPr>
          <p:cNvPr id="7" name="Rectangle 6"/>
          <p:cNvSpPr/>
          <p:nvPr/>
        </p:nvSpPr>
        <p:spPr>
          <a:xfrm>
            <a:off x="1981200" y="4279936"/>
            <a:ext cx="4572000" cy="1569660"/>
          </a:xfrm>
          <a:prstGeom prst="rect">
            <a:avLst/>
          </a:prstGeom>
        </p:spPr>
        <p:txBody>
          <a:bodyPr>
            <a:spAutoFit/>
          </a:bodyPr>
          <a:lstStyle/>
          <a:p>
            <a:r>
              <a:rPr lang="en-US" sz="2400" b="1" dirty="0" smtClean="0">
                <a:solidFill>
                  <a:srgbClr val="E900AE"/>
                </a:solidFill>
                <a:latin typeface="Helvetica"/>
                <a:cs typeface="Helvetica"/>
              </a:rPr>
              <a:t>Geomagnetic storm </a:t>
            </a:r>
          </a:p>
          <a:p>
            <a:pPr marL="800100" lvl="1" indent="-342900">
              <a:buFont typeface="Courier New"/>
              <a:buChar char="o"/>
            </a:pPr>
            <a:r>
              <a:rPr lang="en-US" sz="2400" b="1" dirty="0" smtClean="0">
                <a:solidFill>
                  <a:srgbClr val="0000FF"/>
                </a:solidFill>
                <a:latin typeface="Helvetica"/>
                <a:cs typeface="Helvetica"/>
              </a:rPr>
              <a:t>CME </a:t>
            </a:r>
            <a:r>
              <a:rPr lang="en-US" sz="2400" b="1" dirty="0" smtClean="0">
                <a:solidFill>
                  <a:srgbClr val="E900AE"/>
                </a:solidFill>
                <a:latin typeface="Helvetica"/>
                <a:cs typeface="Helvetica"/>
              </a:rPr>
              <a:t>storm (can be severe)</a:t>
            </a:r>
          </a:p>
          <a:p>
            <a:pPr marL="800100" lvl="1" indent="-342900">
              <a:buFont typeface="Courier New"/>
              <a:buChar char="o"/>
            </a:pPr>
            <a:r>
              <a:rPr lang="en-US" sz="2400" b="1" dirty="0" smtClean="0">
                <a:solidFill>
                  <a:srgbClr val="0000FF"/>
                </a:solidFill>
                <a:latin typeface="Helvetica"/>
                <a:cs typeface="Helvetica"/>
              </a:rPr>
              <a:t>CIR </a:t>
            </a:r>
            <a:r>
              <a:rPr lang="en-US" sz="2400" b="1" dirty="0" smtClean="0">
                <a:solidFill>
                  <a:srgbClr val="E900AE"/>
                </a:solidFill>
                <a:latin typeface="Helvetica"/>
                <a:cs typeface="Helvetica"/>
              </a:rPr>
              <a:t>storm (moderate)</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g7Image3"/>
          <p:cNvPicPr>
            <a:picLocks noChangeAspect="1" noChangeArrowheads="1"/>
          </p:cNvPicPr>
          <p:nvPr/>
        </p:nvPicPr>
        <p:blipFill>
          <a:blip r:embed="rId2"/>
          <a:srcRect/>
          <a:stretch>
            <a:fillRect/>
          </a:stretch>
        </p:blipFill>
        <p:spPr bwMode="auto">
          <a:xfrm>
            <a:off x="1066800" y="1447800"/>
            <a:ext cx="6705600" cy="5264150"/>
          </a:xfrm>
          <a:prstGeom prst="rect">
            <a:avLst/>
          </a:prstGeom>
          <a:noFill/>
        </p:spPr>
      </p:pic>
      <p:sp>
        <p:nvSpPr>
          <p:cNvPr id="5125" name="Text Box 5"/>
          <p:cNvSpPr txBox="1">
            <a:spLocks noChangeArrowheads="1"/>
          </p:cNvSpPr>
          <p:nvPr/>
        </p:nvSpPr>
        <p:spPr bwMode="auto">
          <a:xfrm>
            <a:off x="1066800" y="152400"/>
            <a:ext cx="6043323" cy="954107"/>
          </a:xfrm>
          <a:prstGeom prst="rect">
            <a:avLst/>
          </a:prstGeom>
          <a:noFill/>
          <a:ln w="9525">
            <a:noFill/>
            <a:miter lim="800000"/>
            <a:headEnd/>
            <a:tailEnd/>
          </a:ln>
          <a:effectLst/>
        </p:spPr>
        <p:txBody>
          <a:bodyPr wrap="square">
            <a:prstTxWarp prst="textNoShape">
              <a:avLst/>
            </a:prstTxWarp>
            <a:spAutoFit/>
          </a:bodyPr>
          <a:lstStyle/>
          <a:p>
            <a:r>
              <a:rPr lang="en-US" sz="1400" dirty="0">
                <a:latin typeface="Helvetica"/>
                <a:cs typeface="Helvetica"/>
              </a:rPr>
              <a:t>The solar wind pushes and stretches Earth’s magnetic field into a vast, comet-shaped region called the magnetosphere. The magnetosphere and Earth’s atmosphere protect us from the solar wind and other kinds of solar and cosmic radiation. </a:t>
            </a:r>
          </a:p>
        </p:txBody>
      </p:sp>
      <p:sp>
        <p:nvSpPr>
          <p:cNvPr id="5127" name="Oval 7"/>
          <p:cNvSpPr>
            <a:spLocks noChangeArrowheads="1"/>
          </p:cNvSpPr>
          <p:nvPr/>
        </p:nvSpPr>
        <p:spPr bwMode="auto">
          <a:xfrm>
            <a:off x="5638800" y="3733800"/>
            <a:ext cx="1371600" cy="533400"/>
          </a:xfrm>
          <a:prstGeom prst="ellipse">
            <a:avLst/>
          </a:prstGeom>
          <a:noFill/>
          <a:ln w="9525">
            <a:solidFill>
              <a:srgbClr val="FF3300"/>
            </a:solidFill>
            <a:round/>
            <a:headEnd/>
            <a:tailEnd/>
          </a:ln>
          <a:effectLst/>
        </p:spPr>
        <p:txBody>
          <a:bodyPr wrap="none" anchor="ctr">
            <a:prstTxWarp prst="textNoShape">
              <a:avLst/>
            </a:prstTxWarp>
          </a:bodyPr>
          <a:lstStyle/>
          <a:p>
            <a:endParaRPr lang="en-US">
              <a:latin typeface="Helvetica"/>
              <a:cs typeface="Helvetica"/>
            </a:endParaRPr>
          </a:p>
        </p:txBody>
      </p:sp>
      <p:sp>
        <p:nvSpPr>
          <p:cNvPr id="6" name="TextBox 5"/>
          <p:cNvSpPr txBox="1"/>
          <p:nvPr/>
        </p:nvSpPr>
        <p:spPr>
          <a:xfrm>
            <a:off x="1208690" y="3549134"/>
            <a:ext cx="595385" cy="369332"/>
          </a:xfrm>
          <a:prstGeom prst="rect">
            <a:avLst/>
          </a:prstGeom>
          <a:noFill/>
        </p:spPr>
        <p:txBody>
          <a:bodyPr wrap="none" rtlCol="0">
            <a:spAutoFit/>
          </a:bodyPr>
          <a:lstStyle/>
          <a:p>
            <a:r>
              <a:rPr lang="en-US" dirty="0" smtClean="0">
                <a:solidFill>
                  <a:srgbClr val="0000FF"/>
                </a:solidFill>
                <a:latin typeface="Helvetica"/>
                <a:cs typeface="Helvetica"/>
              </a:rPr>
              <a:t>Sun</a:t>
            </a:r>
            <a:endParaRPr lang="en-US" dirty="0">
              <a:solidFill>
                <a:srgbClr val="0000FF"/>
              </a:solidFill>
              <a:latin typeface="Helvetica"/>
              <a:cs typeface="Helvetica"/>
            </a:endParaRPr>
          </a:p>
        </p:txBody>
      </p:sp>
      <p:sp>
        <p:nvSpPr>
          <p:cNvPr id="7" name="TextBox 6"/>
          <p:cNvSpPr txBox="1"/>
          <p:nvPr/>
        </p:nvSpPr>
        <p:spPr>
          <a:xfrm>
            <a:off x="5088759" y="2540000"/>
            <a:ext cx="2569934" cy="369332"/>
          </a:xfrm>
          <a:prstGeom prst="rect">
            <a:avLst/>
          </a:prstGeom>
          <a:noFill/>
        </p:spPr>
        <p:txBody>
          <a:bodyPr wrap="none" rtlCol="0">
            <a:spAutoFit/>
          </a:bodyPr>
          <a:lstStyle/>
          <a:p>
            <a:r>
              <a:rPr lang="en-US" dirty="0" smtClean="0">
                <a:solidFill>
                  <a:srgbClr val="2EFF00"/>
                </a:solidFill>
                <a:latin typeface="Helvetica"/>
                <a:cs typeface="Helvetica"/>
              </a:rPr>
              <a:t>Earth’s magnetosphere</a:t>
            </a:r>
            <a:endParaRPr lang="en-US" dirty="0">
              <a:solidFill>
                <a:srgbClr val="2EFF00"/>
              </a:solidFill>
              <a:latin typeface="Helvetica"/>
              <a:cs typeface="Helvetica"/>
            </a:endParaRPr>
          </a:p>
        </p:txBody>
      </p:sp>
      <p:sp>
        <p:nvSpPr>
          <p:cNvPr id="8" name="Footer Placeholder 7"/>
          <p:cNvSpPr>
            <a:spLocks noGrp="1"/>
          </p:cNvSpPr>
          <p:nvPr>
            <p:ph type="ftr" sz="quarter" idx="11"/>
          </p:nvPr>
        </p:nvSpPr>
        <p:spPr/>
        <p:txBody>
          <a:bodyPr/>
          <a:lstStyle/>
          <a:p>
            <a:r>
              <a:rPr lang="en-US" smtClean="0">
                <a:latin typeface="Helvetica"/>
                <a:cs typeface="Helvetica"/>
              </a:rPr>
              <a:t>NASA/GSFC, internal use only :-)</a:t>
            </a:r>
            <a:endParaRPr lang="en-US">
              <a:latin typeface="Helvetica"/>
              <a:cs typeface="Helvetica"/>
            </a:endParaRPr>
          </a:p>
        </p:txBody>
      </p:sp>
      <p:sp>
        <p:nvSpPr>
          <p:cNvPr id="9" name="TextBox 8"/>
          <p:cNvSpPr txBox="1"/>
          <p:nvPr/>
        </p:nvSpPr>
        <p:spPr>
          <a:xfrm>
            <a:off x="1066800" y="1769241"/>
            <a:ext cx="3407103" cy="646331"/>
          </a:xfrm>
          <a:prstGeom prst="rect">
            <a:avLst/>
          </a:prstGeom>
          <a:noFill/>
        </p:spPr>
        <p:txBody>
          <a:bodyPr wrap="square" rtlCol="0">
            <a:spAutoFit/>
          </a:bodyPr>
          <a:lstStyle/>
          <a:p>
            <a:r>
              <a:rPr lang="en-US" dirty="0" smtClean="0">
                <a:solidFill>
                  <a:schemeClr val="accent1">
                    <a:lumMod val="40000"/>
                    <a:lumOff val="60000"/>
                  </a:schemeClr>
                </a:solidFill>
                <a:latin typeface="Helvetica"/>
                <a:cs typeface="Helvetica"/>
              </a:rPr>
              <a:t>Flares/CME/High-Speed Streams</a:t>
            </a:r>
            <a:endParaRPr lang="en-US" dirty="0">
              <a:solidFill>
                <a:schemeClr val="accent1">
                  <a:lumMod val="40000"/>
                  <a:lumOff val="60000"/>
                </a:schemeClr>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impacts on RB</a:t>
            </a:r>
            <a:br>
              <a:rPr lang="en-US" dirty="0" smtClean="0"/>
            </a:br>
            <a:r>
              <a:rPr lang="en-US" dirty="0" smtClean="0"/>
              <a:t>CME </a:t>
            </a:r>
            <a:r>
              <a:rPr lang="en-US" dirty="0" err="1" smtClean="0"/>
              <a:t>vs</a:t>
            </a:r>
            <a:r>
              <a:rPr lang="en-US" dirty="0" smtClean="0"/>
              <a:t> CIR storms</a:t>
            </a:r>
            <a:endParaRPr lang="en-US" dirty="0"/>
          </a:p>
        </p:txBody>
      </p:sp>
      <p:sp>
        <p:nvSpPr>
          <p:cNvPr id="3" name="Content Placeholder 2"/>
          <p:cNvSpPr>
            <a:spLocks noGrp="1"/>
          </p:cNvSpPr>
          <p:nvPr>
            <p:ph idx="1"/>
          </p:nvPr>
        </p:nvSpPr>
        <p:spPr/>
        <p:txBody>
          <a:bodyPr/>
          <a:lstStyle/>
          <a:p>
            <a:r>
              <a:rPr lang="en-US" dirty="0" smtClean="0"/>
              <a:t>CME geomagnetic storms: RB flux peak inside geosynchronous orbit. The peak locations moves inward as storm intensity increases</a:t>
            </a:r>
          </a:p>
          <a:p>
            <a:r>
              <a:rPr lang="en-US" dirty="0" smtClean="0"/>
              <a:t>CIR geomagnetic storms: More responsible for the electron radiation level enhancement at GEO orbit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NASA/GSFC, internal use only :-)</a:t>
            </a:r>
            <a:endParaRPr lang="en-US"/>
          </a:p>
        </p:txBody>
      </p:sp>
      <p:pic>
        <p:nvPicPr>
          <p:cNvPr id="4" name="Picture 3" descr="E_8,E2_0.pdf"/>
          <p:cNvPicPr>
            <a:picLocks noChangeAspect="1"/>
          </p:cNvPicPr>
          <p:nvPr/>
        </p:nvPicPr>
        <p:blipFill>
          <a:blip r:embed="rId3"/>
          <a:srcRect t="5455" b="59091"/>
          <a:stretch>
            <a:fillRect/>
          </a:stretch>
        </p:blipFill>
        <p:spPr>
          <a:xfrm>
            <a:off x="119059" y="0"/>
            <a:ext cx="8274619" cy="3588004"/>
          </a:xfrm>
          <a:prstGeom prst="rect">
            <a:avLst/>
          </a:prstGeom>
        </p:spPr>
      </p:pic>
      <p:pic>
        <p:nvPicPr>
          <p:cNvPr id="5" name="Picture 4" descr="BulkSpeed.pdf"/>
          <p:cNvPicPr>
            <a:picLocks noChangeAspect="1"/>
          </p:cNvPicPr>
          <p:nvPr/>
        </p:nvPicPr>
        <p:blipFill>
          <a:blip r:embed="rId4"/>
          <a:srcRect t="9091" b="59091"/>
          <a:stretch>
            <a:fillRect/>
          </a:stretch>
        </p:blipFill>
        <p:spPr>
          <a:xfrm>
            <a:off x="119059" y="3588004"/>
            <a:ext cx="8274619" cy="3407142"/>
          </a:xfrm>
          <a:prstGeom prst="rect">
            <a:avLst/>
          </a:prstGeom>
        </p:spPr>
      </p:pic>
      <p:sp>
        <p:nvSpPr>
          <p:cNvPr id="6" name="TextBox 5"/>
          <p:cNvSpPr txBox="1"/>
          <p:nvPr/>
        </p:nvSpPr>
        <p:spPr>
          <a:xfrm>
            <a:off x="4524252" y="248029"/>
            <a:ext cx="483978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solidFill>
                  <a:srgbClr val="FF0000"/>
                </a:solidFill>
              </a:rPr>
              <a:t>HSS and radiation belt electron flux enhancement</a:t>
            </a:r>
            <a:endParaRPr lang="en-US" dirty="0">
              <a:solidFill>
                <a:srgbClr val="FF0000"/>
              </a:solidFill>
            </a:endParaRPr>
          </a:p>
        </p:txBody>
      </p:sp>
      <p:sp>
        <p:nvSpPr>
          <p:cNvPr id="7" name="TextBox 6"/>
          <p:cNvSpPr txBox="1"/>
          <p:nvPr/>
        </p:nvSpPr>
        <p:spPr>
          <a:xfrm>
            <a:off x="2116959" y="432695"/>
            <a:ext cx="3763470" cy="369332"/>
          </a:xfrm>
          <a:prstGeom prst="rect">
            <a:avLst/>
          </a:prstGeom>
          <a:noFill/>
        </p:spPr>
        <p:txBody>
          <a:bodyPr wrap="none" rtlCol="0">
            <a:spAutoFit/>
          </a:bodyPr>
          <a:lstStyle/>
          <a:p>
            <a:r>
              <a:rPr lang="en-US" dirty="0" smtClean="0">
                <a:solidFill>
                  <a:srgbClr val="660066"/>
                </a:solidFill>
              </a:rPr>
              <a:t>GOES data of energetic electron fluxes</a:t>
            </a:r>
            <a:endParaRPr lang="en-US" dirty="0">
              <a:solidFill>
                <a:srgbClr val="660066"/>
              </a:solidFill>
            </a:endParaRPr>
          </a:p>
        </p:txBody>
      </p:sp>
      <p:sp>
        <p:nvSpPr>
          <p:cNvPr id="8" name="TextBox 7"/>
          <p:cNvSpPr txBox="1"/>
          <p:nvPr/>
        </p:nvSpPr>
        <p:spPr>
          <a:xfrm>
            <a:off x="4142828" y="3588004"/>
            <a:ext cx="3956094" cy="369332"/>
          </a:xfrm>
          <a:prstGeom prst="rect">
            <a:avLst/>
          </a:prstGeom>
          <a:noFill/>
        </p:spPr>
        <p:txBody>
          <a:bodyPr wrap="none" rtlCol="0">
            <a:spAutoFit/>
          </a:bodyPr>
          <a:lstStyle/>
          <a:p>
            <a:r>
              <a:rPr lang="en-US" dirty="0" smtClean="0">
                <a:solidFill>
                  <a:srgbClr val="660066"/>
                </a:solidFill>
              </a:rPr>
              <a:t>ACE measurements of Solar Wind Speed</a:t>
            </a:r>
            <a:endParaRPr lang="en-US" dirty="0">
              <a:solidFill>
                <a:srgbClr val="660066"/>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5CB0E12E-3C58-E54C-AE69-497A31CC7179}" type="slidenum">
              <a:rPr lang="en-US"/>
              <a:pPr/>
              <a:t>44</a:t>
            </a:fld>
            <a:endParaRPr lang="en-US"/>
          </a:p>
        </p:txBody>
      </p:sp>
      <p:sp>
        <p:nvSpPr>
          <p:cNvPr id="50177" name="Rectangle 1"/>
          <p:cNvSpPr>
            <a:spLocks/>
          </p:cNvSpPr>
          <p:nvPr/>
        </p:nvSpPr>
        <p:spPr bwMode="auto">
          <a:xfrm>
            <a:off x="0" y="6335713"/>
            <a:ext cx="9155113" cy="85725"/>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12700" dir="2700000" algn="ctr" rotWithShape="0">
              <a:schemeClr val="bg2">
                <a:alpha val="79999"/>
              </a:schemeClr>
            </a:outerShdw>
          </a:effectLst>
        </p:spPr>
        <p:txBody>
          <a:bodyPr wrap="none" lIns="0" tIns="0" rIns="0" bIns="0">
            <a:prstTxWarp prst="textNoShape">
              <a:avLst/>
            </a:prstTxWarp>
          </a:bodyPr>
          <a:lstStyle/>
          <a:p>
            <a:endParaRPr lang="en-US"/>
          </a:p>
        </p:txBody>
      </p:sp>
      <p:sp>
        <p:nvSpPr>
          <p:cNvPr id="50178" name="Rectangle 2"/>
          <p:cNvSpPr>
            <a:spLocks/>
          </p:cNvSpPr>
          <p:nvPr/>
        </p:nvSpPr>
        <p:spPr bwMode="auto">
          <a:xfrm>
            <a:off x="0" y="1090613"/>
            <a:ext cx="9155113" cy="153987"/>
          </a:xfrm>
          <a:prstGeom prst="rect">
            <a:avLst/>
          </a:prstGeom>
          <a:gradFill rotWithShape="0">
            <a:gsLst>
              <a:gs pos="0">
                <a:srgbClr val="6D3E00"/>
              </a:gs>
              <a:gs pos="50000">
                <a:srgbClr val="ED8802"/>
              </a:gs>
              <a:gs pos="100000">
                <a:srgbClr val="6D3E00"/>
              </a:gs>
            </a:gsLst>
            <a:lin ang="0" scaled="1"/>
          </a:gradFill>
          <a:ln w="9525" cap="flat">
            <a:noFill/>
            <a:miter lim="800000"/>
            <a:headEnd type="none" w="med" len="med"/>
            <a:tailEnd type="none" w="med" len="med"/>
          </a:ln>
          <a:effectLst>
            <a:outerShdw blurRad="25400" dist="25398" dir="2700000" algn="ctr" rotWithShape="0">
              <a:schemeClr val="bg2">
                <a:alpha val="79999"/>
              </a:schemeClr>
            </a:outerShdw>
          </a:effectLst>
        </p:spPr>
        <p:txBody>
          <a:bodyPr wrap="none" lIns="0" tIns="0" rIns="0" bIns="0">
            <a:prstTxWarp prst="textNoShape">
              <a:avLst/>
            </a:prstTxWarp>
          </a:bodyPr>
          <a:lstStyle/>
          <a:p>
            <a:endParaRPr lang="en-US"/>
          </a:p>
        </p:txBody>
      </p:sp>
      <p:pic>
        <p:nvPicPr>
          <p:cNvPr id="50179" name="Picture 3"/>
          <p:cNvPicPr>
            <a:picLocks noChangeAspect="1" noChangeArrowheads="1"/>
          </p:cNvPicPr>
          <p:nvPr/>
        </p:nvPicPr>
        <p:blipFill>
          <a:blip r:embed="rId2"/>
          <a:srcRect/>
          <a:stretch>
            <a:fillRect/>
          </a:stretch>
        </p:blipFill>
        <p:spPr bwMode="auto">
          <a:xfrm>
            <a:off x="8116888" y="76200"/>
            <a:ext cx="930275" cy="931863"/>
          </a:xfrm>
          <a:prstGeom prst="rect">
            <a:avLst/>
          </a:prstGeom>
          <a:noFill/>
          <a:ln w="9525" cap="flat">
            <a:noFill/>
            <a:miter lim="800000"/>
            <a:headEnd/>
            <a:tailEnd/>
          </a:ln>
        </p:spPr>
      </p:pic>
      <p:pic>
        <p:nvPicPr>
          <p:cNvPr id="50180" name="Picture 4"/>
          <p:cNvPicPr>
            <a:picLocks noChangeAspect="1" noChangeArrowheads="1"/>
          </p:cNvPicPr>
          <p:nvPr/>
        </p:nvPicPr>
        <p:blipFill>
          <a:blip r:embed="rId3"/>
          <a:srcRect/>
          <a:stretch>
            <a:fillRect/>
          </a:stretch>
        </p:blipFill>
        <p:spPr bwMode="auto">
          <a:xfrm>
            <a:off x="152400" y="0"/>
            <a:ext cx="1295400" cy="1054100"/>
          </a:xfrm>
          <a:prstGeom prst="rect">
            <a:avLst/>
          </a:prstGeom>
          <a:noFill/>
          <a:ln w="12700" cap="rnd">
            <a:noFill/>
            <a:round/>
            <a:headEnd/>
            <a:tailEnd/>
          </a:ln>
        </p:spPr>
      </p:pic>
      <p:sp>
        <p:nvSpPr>
          <p:cNvPr id="50181" name="Rectangle 5"/>
          <p:cNvSpPr>
            <a:spLocks noGrp="1" noChangeArrowheads="1"/>
          </p:cNvSpPr>
          <p:nvPr>
            <p:ph type="title"/>
          </p:nvPr>
        </p:nvSpPr>
        <p:spPr>
          <a:xfrm>
            <a:off x="1778000" y="2514600"/>
            <a:ext cx="5181600" cy="1247775"/>
          </a:xfrm>
          <a:ln/>
        </p:spPr>
        <p:txBody>
          <a:bodyPr/>
          <a:lstStyle/>
          <a:p>
            <a:r>
              <a:rPr lang="en-US"/>
              <a:t>Ionospheric Dynamics/Storms</a:t>
            </a:r>
          </a:p>
        </p:txBody>
      </p:sp>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a:srcRect/>
          <a:stretch>
            <a:fillRect/>
          </a:stretch>
        </p:blipFill>
        <p:spPr bwMode="auto">
          <a:xfrm>
            <a:off x="3810000" y="0"/>
            <a:ext cx="5253038" cy="6235700"/>
          </a:xfrm>
          <a:prstGeom prst="rect">
            <a:avLst/>
          </a:prstGeom>
          <a:noFill/>
          <a:ln w="12700" cap="flat">
            <a:noFill/>
            <a:round/>
            <a:headEnd/>
            <a:tailEnd/>
          </a:ln>
        </p:spPr>
      </p:pic>
      <p:sp>
        <p:nvSpPr>
          <p:cNvPr id="53250" name="Rectangle 2"/>
          <p:cNvSpPr>
            <a:spLocks/>
          </p:cNvSpPr>
          <p:nvPr/>
        </p:nvSpPr>
        <p:spPr bwMode="auto">
          <a:xfrm>
            <a:off x="5486400" y="6400800"/>
            <a:ext cx="1157288" cy="2794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sz="1200">
                <a:solidFill>
                  <a:schemeClr val="tx1"/>
                </a:solidFill>
                <a:ea typeface="Times New Roman" pitchFamily="-84" charset="0"/>
                <a:cs typeface="Times New Roman" pitchFamily="-84" charset="0"/>
              </a:rPr>
              <a:t>Courtesy: ICON</a:t>
            </a:r>
          </a:p>
        </p:txBody>
      </p:sp>
      <p:sp>
        <p:nvSpPr>
          <p:cNvPr id="53251" name="Rectangle 3"/>
          <p:cNvSpPr>
            <a:spLocks/>
          </p:cNvSpPr>
          <p:nvPr/>
        </p:nvSpPr>
        <p:spPr bwMode="auto">
          <a:xfrm>
            <a:off x="4356100" y="3289300"/>
            <a:ext cx="422275" cy="2794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sz="1200">
                <a:solidFill>
                  <a:schemeClr val="tx1"/>
                </a:solidFill>
                <a:ea typeface="Times New Roman" pitchFamily="-84" charset="0"/>
                <a:cs typeface="Times New Roman" pitchFamily="-84" charset="0"/>
              </a:rPr>
              <a:t>Text</a:t>
            </a:r>
          </a:p>
        </p:txBody>
      </p:sp>
      <p:sp>
        <p:nvSpPr>
          <p:cNvPr id="53252" name="Rectangle 4"/>
          <p:cNvSpPr>
            <a:spLocks/>
          </p:cNvSpPr>
          <p:nvPr/>
        </p:nvSpPr>
        <p:spPr bwMode="auto">
          <a:xfrm>
            <a:off x="325705" y="1311883"/>
            <a:ext cx="3642841" cy="5088917"/>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b="1" dirty="0">
                <a:solidFill>
                  <a:srgbClr val="FF0000"/>
                </a:solidFill>
                <a:latin typeface="Tahoma" pitchFamily="-84" charset="0"/>
                <a:ea typeface="Tahoma" pitchFamily="-84" charset="0"/>
                <a:cs typeface="Tahoma" pitchFamily="-84" charset="0"/>
                <a:sym typeface="Tahoma" pitchFamily="-84" charset="0"/>
              </a:rPr>
              <a:t>The ionosphere is the densest plasma between the Earth and Sun, and is traditionally believed to be</a:t>
            </a:r>
          </a:p>
          <a:p>
            <a:r>
              <a:rPr lang="en-US" b="1" dirty="0">
                <a:solidFill>
                  <a:srgbClr val="FF0000"/>
                </a:solidFill>
                <a:latin typeface="Tahoma" pitchFamily="-84" charset="0"/>
                <a:ea typeface="Tahoma" pitchFamily="-84" charset="0"/>
                <a:cs typeface="Tahoma" pitchFamily="-84" charset="0"/>
                <a:sym typeface="Tahoma" pitchFamily="-84" charset="0"/>
              </a:rPr>
              <a:t>mainly influenced by forcing from above (solar radiation, solar wind/magnetosphere)</a:t>
            </a:r>
          </a:p>
          <a:p>
            <a:endParaRPr lang="en-US" b="1" dirty="0">
              <a:solidFill>
                <a:srgbClr val="FF0000"/>
              </a:solidFill>
              <a:latin typeface="Tahoma" pitchFamily="-84" charset="0"/>
              <a:ea typeface="Lucida Grande" pitchFamily="-84" charset="0"/>
              <a:cs typeface="Lucida Grande" pitchFamily="-84" charset="0"/>
              <a:sym typeface="Tahoma" pitchFamily="-84" charset="0"/>
            </a:endParaRPr>
          </a:p>
          <a:p>
            <a:r>
              <a:rPr lang="en-US" b="1" dirty="0">
                <a:solidFill>
                  <a:srgbClr val="FF0000"/>
                </a:solidFill>
                <a:latin typeface="Tahoma" pitchFamily="-84" charset="0"/>
                <a:ea typeface="Lucida Grande" pitchFamily="-84" charset="0"/>
                <a:cs typeface="Lucida Grande" pitchFamily="-84" charset="0"/>
                <a:sym typeface="Tahoma" pitchFamily="-84" charset="0"/>
              </a:rPr>
              <a:t>Recent scientific results show that the ionosphere</a:t>
            </a:r>
          </a:p>
          <a:p>
            <a:r>
              <a:rPr lang="en-US" b="1" dirty="0">
                <a:solidFill>
                  <a:srgbClr val="FF0000"/>
                </a:solidFill>
                <a:latin typeface="Tahoma" pitchFamily="-84" charset="0"/>
                <a:ea typeface="Lucida Grande" pitchFamily="-84" charset="0"/>
                <a:cs typeface="Lucida Grande" pitchFamily="-84" charset="0"/>
                <a:sym typeface="Tahoma" pitchFamily="-84" charset="0"/>
              </a:rPr>
              <a:t>is strongly influenced by forces acting from </a:t>
            </a:r>
            <a:r>
              <a:rPr lang="en-US" b="1" dirty="0">
                <a:solidFill>
                  <a:srgbClr val="FF0000"/>
                </a:solidFill>
                <a:latin typeface="Tahoma" pitchFamily="-84" charset="0"/>
                <a:ea typeface="Tahoma" pitchFamily="-84" charset="0"/>
                <a:cs typeface="Tahoma" pitchFamily="-84" charset="0"/>
                <a:sym typeface="Tahoma" pitchFamily="-84" charset="0"/>
              </a:rPr>
              <a:t>below.</a:t>
            </a:r>
          </a:p>
          <a:p>
            <a:endParaRPr lang="en-US" b="1" dirty="0">
              <a:solidFill>
                <a:srgbClr val="FF0000"/>
              </a:solidFill>
              <a:latin typeface="Tahoma" pitchFamily="-84" charset="0"/>
              <a:ea typeface="Tahoma" pitchFamily="-84" charset="0"/>
              <a:cs typeface="Tahoma" pitchFamily="-84" charset="0"/>
              <a:sym typeface="Tahoma" pitchFamily="-84" charset="0"/>
            </a:endParaRPr>
          </a:p>
          <a:p>
            <a:r>
              <a:rPr lang="en-US" b="1" dirty="0">
                <a:solidFill>
                  <a:srgbClr val="FF0000"/>
                </a:solidFill>
                <a:latin typeface="Tahoma" pitchFamily="-84" charset="0"/>
                <a:ea typeface="Tahoma" pitchFamily="-84" charset="0"/>
                <a:cs typeface="Tahoma" pitchFamily="-84" charset="0"/>
                <a:sym typeface="Tahoma" pitchFamily="-84" charset="0"/>
              </a:rPr>
              <a:t>Research remains to be done: </a:t>
            </a:r>
          </a:p>
          <a:p>
            <a:r>
              <a:rPr lang="en-US" b="1" dirty="0">
                <a:solidFill>
                  <a:srgbClr val="FF0000"/>
                </a:solidFill>
                <a:latin typeface="Tahoma" pitchFamily="-84" charset="0"/>
                <a:ea typeface="Tahoma" pitchFamily="-84" charset="0"/>
                <a:cs typeface="Tahoma" pitchFamily="-84" charset="0"/>
                <a:sym typeface="Tahoma" pitchFamily="-84" charset="0"/>
              </a:rPr>
              <a:t>How competing influences from above and below shape our space environment.</a:t>
            </a:r>
          </a:p>
        </p:txBody>
      </p:sp>
    </p:spTree>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96" y="1839083"/>
            <a:ext cx="8229600" cy="1143000"/>
          </a:xfrm>
        </p:spPr>
        <p:txBody>
          <a:bodyPr/>
          <a:lstStyle/>
          <a:p>
            <a:r>
              <a:rPr lang="en-US" dirty="0" err="1" smtClean="0"/>
              <a:t>iSWA</a:t>
            </a:r>
            <a:r>
              <a:rPr lang="en-US" dirty="0" smtClean="0"/>
              <a:t> layouts</a:t>
            </a:r>
            <a:br>
              <a:rPr lang="en-US" dirty="0" smtClean="0"/>
            </a:br>
            <a:r>
              <a:rPr lang="en-US" dirty="0" smtClean="0"/>
              <a:t>-</a:t>
            </a:r>
            <a:endParaRPr lang="en-US" dirty="0"/>
          </a:p>
        </p:txBody>
      </p:sp>
    </p:spTree>
    <p:extLst>
      <p:ext uri="{BB962C8B-B14F-4D97-AF65-F5344CB8AC3E}">
        <p14:creationId xmlns:p14="http://schemas.microsoft.com/office/powerpoint/2010/main" val="2635873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layouts</a:t>
            </a:r>
            <a:endParaRPr lang="en-US" dirty="0"/>
          </a:p>
        </p:txBody>
      </p:sp>
      <p:sp>
        <p:nvSpPr>
          <p:cNvPr id="3" name="Content Placeholder 2"/>
          <p:cNvSpPr>
            <a:spLocks noGrp="1"/>
          </p:cNvSpPr>
          <p:nvPr>
            <p:ph idx="1"/>
          </p:nvPr>
        </p:nvSpPr>
        <p:spPr/>
        <p:txBody>
          <a:bodyPr/>
          <a:lstStyle/>
          <a:p>
            <a:r>
              <a:rPr lang="en-US" dirty="0" smtClean="0"/>
              <a:t>Monitoring of space weather activities</a:t>
            </a:r>
          </a:p>
          <a:p>
            <a:r>
              <a:rPr lang="en-US" dirty="0" smtClean="0"/>
              <a:t>Events</a:t>
            </a:r>
          </a:p>
          <a:p>
            <a:r>
              <a:rPr lang="en-US" dirty="0" smtClean="0"/>
              <a:t>Anomaly</a:t>
            </a:r>
          </a:p>
          <a:p>
            <a:r>
              <a:rPr lang="en-US" dirty="0" smtClean="0"/>
              <a:t>Comparative study</a:t>
            </a:r>
          </a:p>
          <a:p>
            <a:r>
              <a:rPr lang="en-US" dirty="0" smtClean="0"/>
              <a:t>Weekly summary and highlights of specifics</a:t>
            </a:r>
          </a:p>
          <a:p>
            <a:endParaRPr lang="en-US" dirty="0"/>
          </a:p>
        </p:txBody>
      </p:sp>
    </p:spTree>
    <p:extLst>
      <p:ext uri="{BB962C8B-B14F-4D97-AF65-F5344CB8AC3E}">
        <p14:creationId xmlns:p14="http://schemas.microsoft.com/office/powerpoint/2010/main" val="3388556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Layouts - examples</a:t>
            </a:r>
            <a:endParaRPr lang="en-US" dirty="0"/>
          </a:p>
        </p:txBody>
      </p:sp>
      <p:sp>
        <p:nvSpPr>
          <p:cNvPr id="3" name="Content Placeholder 2"/>
          <p:cNvSpPr>
            <a:spLocks noGrp="1"/>
          </p:cNvSpPr>
          <p:nvPr>
            <p:ph idx="1"/>
          </p:nvPr>
        </p:nvSpPr>
        <p:spPr/>
        <p:txBody>
          <a:bodyPr/>
          <a:lstStyle/>
          <a:p>
            <a:r>
              <a:rPr lang="en-US" dirty="0">
                <a:hlinkClick r:id="rId2"/>
              </a:rPr>
              <a:t>http://1.usa.gov/</a:t>
            </a:r>
            <a:r>
              <a:rPr lang="en-US" dirty="0" smtClean="0">
                <a:hlinkClick r:id="rId2"/>
              </a:rPr>
              <a:t>1rQXhWK</a:t>
            </a:r>
            <a:r>
              <a:rPr lang="en-US" dirty="0" smtClean="0"/>
              <a:t> - x1.4 flare on April 25, 2014</a:t>
            </a:r>
          </a:p>
          <a:p>
            <a:r>
              <a:rPr lang="hr-HR" dirty="0">
                <a:hlinkClick r:id="rId3"/>
              </a:rPr>
              <a:t>http://1.usa.gov/</a:t>
            </a:r>
            <a:r>
              <a:rPr lang="hr-HR" dirty="0" smtClean="0">
                <a:hlinkClick r:id="rId3"/>
              </a:rPr>
              <a:t>1kr0842</a:t>
            </a:r>
            <a:r>
              <a:rPr lang="hr-HR" dirty="0" smtClean="0"/>
              <a:t> - summary 20140430</a:t>
            </a:r>
          </a:p>
          <a:p>
            <a:r>
              <a:rPr lang="en-US" dirty="0">
                <a:hlinkClick r:id="rId4"/>
              </a:rPr>
              <a:t>http://1.usa.gov/</a:t>
            </a:r>
            <a:r>
              <a:rPr lang="en-US" dirty="0" smtClean="0">
                <a:hlinkClick r:id="rId4"/>
              </a:rPr>
              <a:t>1i2Qemt</a:t>
            </a:r>
            <a:r>
              <a:rPr lang="en-US" dirty="0" smtClean="0"/>
              <a:t> scintillation with </a:t>
            </a:r>
            <a:r>
              <a:rPr lang="en-US" dirty="0" err="1" smtClean="0"/>
              <a:t>Kp</a:t>
            </a:r>
            <a:endParaRPr lang="en-US" dirty="0" smtClean="0"/>
          </a:p>
          <a:p>
            <a:r>
              <a:rPr lang="en-US" dirty="0">
                <a:hlinkClick r:id="rId5"/>
              </a:rPr>
              <a:t>http://1.usa.gov/</a:t>
            </a:r>
            <a:r>
              <a:rPr lang="en-US" dirty="0" smtClean="0">
                <a:hlinkClick r:id="rId5"/>
              </a:rPr>
              <a:t>1gPzEKM</a:t>
            </a:r>
            <a:r>
              <a:rPr lang="en-US" dirty="0" smtClean="0"/>
              <a:t> scintillation</a:t>
            </a:r>
          </a:p>
          <a:p>
            <a:r>
              <a:rPr lang="en-US" dirty="0">
                <a:hlinkClick r:id="rId6"/>
              </a:rPr>
              <a:t>http://1.usa.gov/</a:t>
            </a:r>
            <a:r>
              <a:rPr lang="en-US" dirty="0" smtClean="0">
                <a:hlinkClick r:id="rId6"/>
              </a:rPr>
              <a:t>1deGdXC</a:t>
            </a:r>
            <a:r>
              <a:rPr lang="en-US" dirty="0" smtClean="0"/>
              <a:t> anomaly resolution</a:t>
            </a:r>
          </a:p>
          <a:p>
            <a:r>
              <a:rPr lang="en-US" dirty="0">
                <a:hlinkClick r:id="rId7"/>
              </a:rPr>
              <a:t>http://1.usa.gov/</a:t>
            </a:r>
            <a:r>
              <a:rPr lang="en-US" dirty="0" smtClean="0">
                <a:hlinkClick r:id="rId7"/>
              </a:rPr>
              <a:t>1fk5Fv6</a:t>
            </a:r>
            <a:r>
              <a:rPr lang="en-US" dirty="0" smtClean="0"/>
              <a:t> coronal hole responsible for Saturn aurora</a:t>
            </a:r>
            <a:endParaRPr lang="en-US" dirty="0"/>
          </a:p>
          <a:p>
            <a:endParaRPr lang="en-US" dirty="0"/>
          </a:p>
        </p:txBody>
      </p:sp>
    </p:spTree>
    <p:extLst>
      <p:ext uri="{BB962C8B-B14F-4D97-AF65-F5344CB8AC3E}">
        <p14:creationId xmlns:p14="http://schemas.microsoft.com/office/powerpoint/2010/main" val="2996990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Layouts - examples</a:t>
            </a:r>
            <a:endParaRPr lang="en-US" dirty="0"/>
          </a:p>
        </p:txBody>
      </p:sp>
      <p:sp>
        <p:nvSpPr>
          <p:cNvPr id="3" name="Content Placeholder 2"/>
          <p:cNvSpPr>
            <a:spLocks noGrp="1"/>
          </p:cNvSpPr>
          <p:nvPr>
            <p:ph idx="1"/>
          </p:nvPr>
        </p:nvSpPr>
        <p:spPr/>
        <p:txBody>
          <a:bodyPr/>
          <a:lstStyle/>
          <a:p>
            <a:r>
              <a:rPr lang="en-US" sz="2800" dirty="0">
                <a:hlinkClick r:id="rId2"/>
              </a:rPr>
              <a:t>http://1.usa.gov/</a:t>
            </a:r>
            <a:r>
              <a:rPr lang="en-US" sz="2800" dirty="0" smtClean="0">
                <a:hlinkClick r:id="rId2"/>
              </a:rPr>
              <a:t>1e5ZBDW</a:t>
            </a:r>
            <a:r>
              <a:rPr lang="en-US" sz="2800" dirty="0" smtClean="0"/>
              <a:t> - march 7, 2012 event</a:t>
            </a:r>
          </a:p>
          <a:p>
            <a:r>
              <a:rPr lang="en-US" sz="2800" dirty="0">
                <a:hlinkClick r:id="rId3"/>
              </a:rPr>
              <a:t>http://1.usa.gov/</a:t>
            </a:r>
            <a:r>
              <a:rPr lang="en-US" sz="2800" dirty="0" smtClean="0">
                <a:hlinkClick r:id="rId3"/>
              </a:rPr>
              <a:t>LSfnaC</a:t>
            </a:r>
            <a:r>
              <a:rPr lang="en-US" sz="2800" dirty="0" smtClean="0"/>
              <a:t> - evolution of March 2013 coronal hole in SDO, STA and STB</a:t>
            </a:r>
          </a:p>
          <a:p>
            <a:r>
              <a:rPr lang="en-US" sz="2800" dirty="0">
                <a:hlinkClick r:id="rId4"/>
              </a:rPr>
              <a:t>http://1.usa.gov/</a:t>
            </a:r>
            <a:r>
              <a:rPr lang="en-US" sz="2800" dirty="0" smtClean="0">
                <a:hlinkClick r:id="rId4"/>
              </a:rPr>
              <a:t>1lZjWeD</a:t>
            </a:r>
            <a:r>
              <a:rPr lang="en-US" sz="2800" dirty="0" smtClean="0"/>
              <a:t> - SDO view of the coronal hole when it arrived at ACE</a:t>
            </a:r>
          </a:p>
          <a:p>
            <a:r>
              <a:rPr lang="en-US" sz="2800" dirty="0">
                <a:hlinkClick r:id="rId5"/>
              </a:rPr>
              <a:t>http://1.usa.gov/</a:t>
            </a:r>
            <a:r>
              <a:rPr lang="en-US" sz="2800" dirty="0" smtClean="0">
                <a:hlinkClick r:id="rId5"/>
              </a:rPr>
              <a:t>1c51alC</a:t>
            </a:r>
            <a:r>
              <a:rPr lang="en-US" sz="2800" dirty="0" smtClean="0"/>
              <a:t> - layout of the 2013-09-29 CME and its impacts</a:t>
            </a:r>
          </a:p>
          <a:p>
            <a:r>
              <a:rPr lang="en-US" sz="2800" dirty="0">
                <a:hlinkClick r:id="rId6"/>
              </a:rPr>
              <a:t>http://1.usa.gov/</a:t>
            </a:r>
            <a:r>
              <a:rPr lang="en-US" sz="2800" dirty="0" smtClean="0">
                <a:hlinkClick r:id="rId6"/>
              </a:rPr>
              <a:t>HUue2U</a:t>
            </a:r>
            <a:r>
              <a:rPr lang="en-US" sz="2800" dirty="0" smtClean="0"/>
              <a:t> - summary_20131113</a:t>
            </a:r>
          </a:p>
          <a:p>
            <a:r>
              <a:rPr lang="en-US" sz="2800" dirty="0">
                <a:hlinkClick r:id="rId7"/>
              </a:rPr>
              <a:t>http://1.usa.gov/</a:t>
            </a:r>
            <a:r>
              <a:rPr lang="en-US" sz="2800" dirty="0" smtClean="0">
                <a:hlinkClick r:id="rId7"/>
              </a:rPr>
              <a:t>172TYTB</a:t>
            </a:r>
            <a:r>
              <a:rPr lang="en-US" sz="2800" dirty="0" smtClean="0"/>
              <a:t> - 20131107 CME highlight</a:t>
            </a:r>
            <a:endParaRPr lang="en-US" sz="2800" dirty="0"/>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1047481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Electromagnetic Spectrum</a:t>
            </a:r>
            <a:endParaRPr lang="en-US" dirty="0"/>
          </a:p>
        </p:txBody>
      </p:sp>
      <p:pic>
        <p:nvPicPr>
          <p:cNvPr id="3" name="Picture 2" descr="EM_Spectrum_Properties_ed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8854"/>
            <a:ext cx="9144000" cy="5417820"/>
          </a:xfrm>
          <a:prstGeom prst="rect">
            <a:avLst/>
          </a:prstGeom>
        </p:spPr>
      </p:pic>
    </p:spTree>
    <p:extLst>
      <p:ext uri="{BB962C8B-B14F-4D97-AF65-F5344CB8AC3E}">
        <p14:creationId xmlns:p14="http://schemas.microsoft.com/office/powerpoint/2010/main" val="9847371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896" y="1508635"/>
            <a:ext cx="7411930" cy="369332"/>
          </a:xfrm>
          <a:prstGeom prst="rect">
            <a:avLst/>
          </a:prstGeom>
          <a:noFill/>
        </p:spPr>
        <p:txBody>
          <a:bodyPr wrap="none" rtlCol="0">
            <a:spAutoFit/>
          </a:bodyPr>
          <a:lstStyle/>
          <a:p>
            <a:r>
              <a:rPr lang="en-US" dirty="0"/>
              <a:t>http://</a:t>
            </a:r>
            <a:r>
              <a:rPr lang="en-US" dirty="0" err="1"/>
              <a:t>www.nasa.gov</a:t>
            </a:r>
            <a:r>
              <a:rPr lang="en-US" dirty="0"/>
              <a:t>/</a:t>
            </a:r>
            <a:r>
              <a:rPr lang="en-US" dirty="0" err="1"/>
              <a:t>mission_pages</a:t>
            </a:r>
            <a:r>
              <a:rPr lang="en-US" dirty="0"/>
              <a:t>/</a:t>
            </a:r>
            <a:r>
              <a:rPr lang="en-US" dirty="0" err="1"/>
              <a:t>sunearth</a:t>
            </a:r>
            <a:r>
              <a:rPr lang="en-US" dirty="0"/>
              <a:t>/news/light-</a:t>
            </a:r>
            <a:r>
              <a:rPr lang="en-US" dirty="0" err="1"/>
              <a:t>wavelengths.html</a:t>
            </a:r>
            <a:endParaRPr lang="en-US" dirty="0"/>
          </a:p>
        </p:txBody>
      </p:sp>
      <p:sp>
        <p:nvSpPr>
          <p:cNvPr id="3" name="TextBox 2"/>
          <p:cNvSpPr txBox="1"/>
          <p:nvPr/>
        </p:nvSpPr>
        <p:spPr>
          <a:xfrm>
            <a:off x="3408636" y="359362"/>
            <a:ext cx="1393731" cy="584776"/>
          </a:xfrm>
          <a:prstGeom prst="rect">
            <a:avLst/>
          </a:prstGeom>
          <a:noFill/>
        </p:spPr>
        <p:txBody>
          <a:bodyPr wrap="none" rtlCol="0">
            <a:spAutoFit/>
          </a:bodyPr>
          <a:lstStyle/>
          <a:p>
            <a:r>
              <a:rPr lang="en-US" sz="3200" b="1" dirty="0" smtClean="0">
                <a:latin typeface="Arial"/>
                <a:cs typeface="Arial"/>
              </a:rPr>
              <a:t>Flares</a:t>
            </a:r>
            <a:endParaRPr lang="en-US" sz="3200" b="1" dirty="0">
              <a:latin typeface="Arial"/>
              <a:cs typeface="Arial"/>
            </a:endParaRPr>
          </a:p>
        </p:txBody>
      </p:sp>
      <p:sp>
        <p:nvSpPr>
          <p:cNvPr id="4" name="Rectangle 3"/>
          <p:cNvSpPr/>
          <p:nvPr/>
        </p:nvSpPr>
        <p:spPr>
          <a:xfrm>
            <a:off x="320896" y="1139303"/>
            <a:ext cx="7936775" cy="369332"/>
          </a:xfrm>
          <a:prstGeom prst="rect">
            <a:avLst/>
          </a:prstGeom>
        </p:spPr>
        <p:txBody>
          <a:bodyPr wrap="square">
            <a:spAutoFit/>
          </a:bodyPr>
          <a:lstStyle/>
          <a:p>
            <a:r>
              <a:rPr lang="en-US" b="1" dirty="0"/>
              <a:t>Sun Primer: Why NASA Scientists Observe the Sun in Different Wavelengths</a:t>
            </a:r>
          </a:p>
        </p:txBody>
      </p:sp>
      <p:sp>
        <p:nvSpPr>
          <p:cNvPr id="5" name="Rectangle 4"/>
          <p:cNvSpPr/>
          <p:nvPr/>
        </p:nvSpPr>
        <p:spPr>
          <a:xfrm>
            <a:off x="5319689" y="1877967"/>
            <a:ext cx="3311492" cy="369332"/>
          </a:xfrm>
          <a:prstGeom prst="rect">
            <a:avLst/>
          </a:prstGeom>
        </p:spPr>
        <p:txBody>
          <a:bodyPr wrap="square">
            <a:spAutoFit/>
          </a:bodyPr>
          <a:lstStyle/>
          <a:p>
            <a:r>
              <a:rPr lang="en-US" dirty="0" smtClean="0">
                <a:hlinkClick r:id="rId2"/>
              </a:rPr>
              <a:t>Different SDO Wavelengths</a:t>
            </a:r>
            <a:endParaRPr lang="en-US" dirty="0"/>
          </a:p>
        </p:txBody>
      </p:sp>
      <p:pic>
        <p:nvPicPr>
          <p:cNvPr id="6" name="Picture 5" descr="719689main1_Grid-Sun-670.jpg"/>
          <p:cNvPicPr>
            <a:picLocks noChangeAspect="1"/>
          </p:cNvPicPr>
          <p:nvPr/>
        </p:nvPicPr>
        <p:blipFill>
          <a:blip r:embed="rId3"/>
          <a:stretch>
            <a:fillRect/>
          </a:stretch>
        </p:blipFill>
        <p:spPr>
          <a:xfrm>
            <a:off x="320896" y="2008707"/>
            <a:ext cx="4611374" cy="4611374"/>
          </a:xfrm>
          <a:prstGeom prst="rect">
            <a:avLst/>
          </a:prstGeom>
        </p:spPr>
      </p:pic>
    </p:spTree>
    <p:extLst>
      <p:ext uri="{BB962C8B-B14F-4D97-AF65-F5344CB8AC3E}">
        <p14:creationId xmlns:p14="http://schemas.microsoft.com/office/powerpoint/2010/main" val="35625074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latin typeface="Helvetica"/>
                <a:cs typeface="Helvetica"/>
              </a:rPr>
              <a:t>Flare: </a:t>
            </a:r>
            <a:r>
              <a:rPr lang="en-US" dirty="0" err="1" smtClean="0">
                <a:latin typeface="Helvetica"/>
                <a:cs typeface="Helvetica"/>
              </a:rPr>
              <a:t>SWx</a:t>
            </a:r>
            <a:r>
              <a:rPr lang="en-US" dirty="0" smtClean="0">
                <a:latin typeface="Helvetica"/>
                <a:cs typeface="Helvetica"/>
              </a:rPr>
              <a:t> impacts</a:t>
            </a:r>
            <a:endParaRPr lang="en-US" dirty="0">
              <a:latin typeface="Helvetica"/>
              <a:cs typeface="Helvetica"/>
            </a:endParaRPr>
          </a:p>
        </p:txBody>
      </p:sp>
      <p:sp>
        <p:nvSpPr>
          <p:cNvPr id="9" name="Content Placeholder 8"/>
          <p:cNvSpPr>
            <a:spLocks noGrp="1"/>
          </p:cNvSpPr>
          <p:nvPr>
            <p:ph idx="1"/>
          </p:nvPr>
        </p:nvSpPr>
        <p:spPr/>
        <p:txBody>
          <a:bodyPr>
            <a:normAutofit lnSpcReduction="10000"/>
          </a:bodyPr>
          <a:lstStyle/>
          <a:p>
            <a:r>
              <a:rPr lang="en-US" dirty="0" smtClean="0">
                <a:latin typeface="Helvetica"/>
                <a:cs typeface="Helvetica"/>
              </a:rPr>
              <a:t>Cause radio blackout through changing the structures/composition of the ionosphere (sudden </a:t>
            </a:r>
            <a:r>
              <a:rPr lang="en-US" dirty="0" err="1" smtClean="0">
                <a:latin typeface="Helvetica"/>
                <a:cs typeface="Helvetica"/>
              </a:rPr>
              <a:t>ionospheric</a:t>
            </a:r>
            <a:r>
              <a:rPr lang="en-US" dirty="0" smtClean="0">
                <a:latin typeface="Helvetica"/>
                <a:cs typeface="Helvetica"/>
              </a:rPr>
              <a:t> disturbances) – </a:t>
            </a:r>
            <a:r>
              <a:rPr lang="en-US" dirty="0" err="1" smtClean="0">
                <a:latin typeface="Helvetica"/>
                <a:cs typeface="Helvetica"/>
              </a:rPr>
              <a:t>x</a:t>
            </a:r>
            <a:r>
              <a:rPr lang="en-US" dirty="0" smtClean="0">
                <a:latin typeface="Helvetica"/>
                <a:cs typeface="Helvetica"/>
              </a:rPr>
              <a:t> ray and EUV emissions, </a:t>
            </a:r>
            <a:r>
              <a:rPr lang="en-US" dirty="0" smtClean="0">
                <a:solidFill>
                  <a:srgbClr val="FF0000"/>
                </a:solidFill>
                <a:latin typeface="Helvetica"/>
                <a:cs typeface="Helvetica"/>
              </a:rPr>
              <a:t>lasting minutes to hours and dayside</a:t>
            </a:r>
          </a:p>
          <a:p>
            <a:r>
              <a:rPr lang="en-US" dirty="0" smtClean="0">
                <a:latin typeface="Helvetica"/>
                <a:cs typeface="Helvetica"/>
              </a:rPr>
              <a:t>Affect radio comm., GPS, directly by its radio noises at different wavelengths</a:t>
            </a:r>
          </a:p>
          <a:p>
            <a:r>
              <a:rPr lang="en-US" dirty="0" smtClean="0">
                <a:latin typeface="Helvetica"/>
                <a:cs typeface="Helvetica"/>
              </a:rPr>
              <a:t>Contribute to SEP – proton radiation, </a:t>
            </a:r>
            <a:r>
              <a:rPr lang="en-US" dirty="0" smtClean="0">
                <a:solidFill>
                  <a:srgbClr val="FF0000"/>
                </a:solidFill>
                <a:latin typeface="Helvetica"/>
                <a:cs typeface="Helvetica"/>
              </a:rPr>
              <a:t>lasting a couple of days</a:t>
            </a:r>
          </a:p>
        </p:txBody>
      </p:sp>
      <p:sp>
        <p:nvSpPr>
          <p:cNvPr id="4" name="Slide Number Placeholder 3"/>
          <p:cNvSpPr>
            <a:spLocks noGrp="1"/>
          </p:cNvSpPr>
          <p:nvPr>
            <p:ph type="sldNum" sz="quarter" idx="12"/>
          </p:nvPr>
        </p:nvSpPr>
        <p:spPr/>
        <p:txBody>
          <a:bodyPr/>
          <a:lstStyle/>
          <a:p>
            <a:fld id="{343FB90C-9476-0148-8693-AD9B84214A52}" type="slidenum">
              <a:rPr lang="en-US" smtClean="0"/>
              <a:pPr/>
              <a:t>7</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7_flare_cme_2012.png"/>
          <p:cNvPicPr>
            <a:picLocks noChangeAspect="1"/>
          </p:cNvPicPr>
          <p:nvPr/>
        </p:nvPicPr>
        <p:blipFill>
          <a:blip r:embed="rId4"/>
          <a:srcRect b="49136"/>
          <a:stretch>
            <a:fillRect/>
          </a:stretch>
        </p:blipFill>
        <p:spPr>
          <a:xfrm>
            <a:off x="0" y="1318899"/>
            <a:ext cx="9144000" cy="3011234"/>
          </a:xfrm>
          <a:prstGeom prst="rect">
            <a:avLst/>
          </a:prstGeom>
        </p:spPr>
      </p:pic>
      <p:sp>
        <p:nvSpPr>
          <p:cNvPr id="3" name="TextBox 2"/>
          <p:cNvSpPr txBox="1"/>
          <p:nvPr/>
        </p:nvSpPr>
        <p:spPr>
          <a:xfrm>
            <a:off x="1962727" y="180930"/>
            <a:ext cx="5034952" cy="523220"/>
          </a:xfrm>
          <a:prstGeom prst="rect">
            <a:avLst/>
          </a:prstGeom>
          <a:noFill/>
        </p:spPr>
        <p:txBody>
          <a:bodyPr wrap="none" rtlCol="0">
            <a:spAutoFit/>
          </a:bodyPr>
          <a:lstStyle/>
          <a:p>
            <a:r>
              <a:rPr lang="en-US" sz="2800" dirty="0" smtClean="0">
                <a:latin typeface="Helvetica"/>
                <a:cs typeface="Helvetica"/>
              </a:rPr>
              <a:t>2012 March 7 X5.4/X1.3 flares</a:t>
            </a:r>
            <a:endParaRPr lang="en-US" sz="2800" dirty="0">
              <a:latin typeface="Helvetica"/>
              <a:cs typeface="Helvetica"/>
            </a:endParaRPr>
          </a:p>
        </p:txBody>
      </p:sp>
      <p:pic>
        <p:nvPicPr>
          <p:cNvPr id="4" name="SSW_cutout_20120306T2357-20120307T0055_AIA_304-193-171_N18E31.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715819" y="3032847"/>
            <a:ext cx="6800273" cy="3825153"/>
          </a:xfrm>
          <a:prstGeom prst="rect">
            <a:avLst/>
          </a:prstGeom>
        </p:spPr>
      </p:pic>
      <p:sp>
        <p:nvSpPr>
          <p:cNvPr id="5" name="TextBox 4"/>
          <p:cNvSpPr txBox="1"/>
          <p:nvPr/>
        </p:nvSpPr>
        <p:spPr>
          <a:xfrm>
            <a:off x="2997625" y="704150"/>
            <a:ext cx="3801041" cy="369332"/>
          </a:xfrm>
          <a:prstGeom prst="rect">
            <a:avLst/>
          </a:prstGeom>
          <a:noFill/>
        </p:spPr>
        <p:txBody>
          <a:bodyPr wrap="none" rtlCol="0">
            <a:spAutoFit/>
          </a:bodyPr>
          <a:lstStyle/>
          <a:p>
            <a:r>
              <a:rPr lang="en-US" dirty="0" smtClean="0">
                <a:latin typeface="Helvetica"/>
                <a:cs typeface="Helvetica"/>
              </a:rPr>
              <a:t>Most pronounced in x-ray and EUV</a:t>
            </a:r>
            <a:endParaRPr lang="en-US" dirty="0">
              <a:latin typeface="Helvetica"/>
              <a:cs typeface="Helvetica"/>
            </a:endParaRPr>
          </a:p>
        </p:txBody>
      </p:sp>
      <p:sp>
        <p:nvSpPr>
          <p:cNvPr id="6" name="TextBox 5"/>
          <p:cNvSpPr txBox="1"/>
          <p:nvPr/>
        </p:nvSpPr>
        <p:spPr>
          <a:xfrm>
            <a:off x="1497261" y="1769648"/>
            <a:ext cx="671979" cy="369332"/>
          </a:xfrm>
          <a:prstGeom prst="rect">
            <a:avLst/>
          </a:prstGeom>
          <a:noFill/>
        </p:spPr>
        <p:txBody>
          <a:bodyPr wrap="none" rtlCol="0">
            <a:spAutoFit/>
          </a:bodyPr>
          <a:lstStyle/>
          <a:p>
            <a:r>
              <a:rPr lang="en-US" b="1" dirty="0" smtClean="0">
                <a:solidFill>
                  <a:schemeClr val="bg1">
                    <a:lumMod val="95000"/>
                  </a:schemeClr>
                </a:solidFill>
              </a:rPr>
              <a:t>X-ray </a:t>
            </a:r>
            <a:endParaRPr lang="en-US" b="1" dirty="0">
              <a:solidFill>
                <a:schemeClr val="bg1">
                  <a:lumMod val="95000"/>
                </a:schemeClr>
              </a:solidFill>
            </a:endParaRPr>
          </a:p>
        </p:txBody>
      </p:sp>
      <p:sp>
        <p:nvSpPr>
          <p:cNvPr id="7" name="Rectangle 6"/>
          <p:cNvSpPr/>
          <p:nvPr/>
        </p:nvSpPr>
        <p:spPr>
          <a:xfrm>
            <a:off x="5082723" y="1584982"/>
            <a:ext cx="595035" cy="369332"/>
          </a:xfrm>
          <a:prstGeom prst="rect">
            <a:avLst/>
          </a:prstGeom>
        </p:spPr>
        <p:txBody>
          <a:bodyPr wrap="none">
            <a:spAutoFit/>
          </a:bodyPr>
          <a:lstStyle/>
          <a:p>
            <a:r>
              <a:rPr lang="en-US" b="1" dirty="0" smtClean="0">
                <a:solidFill>
                  <a:schemeClr val="bg1">
                    <a:lumMod val="95000"/>
                  </a:schemeClr>
                </a:solidFill>
              </a:rPr>
              <a:t>EUV</a:t>
            </a:r>
            <a:endParaRPr lang="en-US" b="1" dirty="0">
              <a:solidFill>
                <a:schemeClr val="bg1">
                  <a:lumMod val="95000"/>
                </a:schemeClr>
              </a:solidFill>
            </a:endParaRPr>
          </a:p>
        </p:txBody>
      </p:sp>
      <p:sp>
        <p:nvSpPr>
          <p:cNvPr id="8" name="Rectangle 7"/>
          <p:cNvSpPr/>
          <p:nvPr/>
        </p:nvSpPr>
        <p:spPr>
          <a:xfrm>
            <a:off x="6203631" y="1584982"/>
            <a:ext cx="595035" cy="369332"/>
          </a:xfrm>
          <a:prstGeom prst="rect">
            <a:avLst/>
          </a:prstGeom>
        </p:spPr>
        <p:txBody>
          <a:bodyPr wrap="none">
            <a:spAutoFit/>
          </a:bodyPr>
          <a:lstStyle/>
          <a:p>
            <a:r>
              <a:rPr lang="en-US" b="1" dirty="0" smtClean="0">
                <a:solidFill>
                  <a:schemeClr val="bg1">
                    <a:lumMod val="95000"/>
                  </a:schemeClr>
                </a:solidFill>
              </a:rPr>
              <a:t>EUV</a:t>
            </a:r>
            <a:endParaRPr lang="en-US" b="1" dirty="0">
              <a:solidFill>
                <a:schemeClr val="bg1">
                  <a:lumMod val="95000"/>
                </a:schemeClr>
              </a:solidFill>
            </a:endParaRPr>
          </a:p>
        </p:txBody>
      </p:sp>
      <p:sp>
        <p:nvSpPr>
          <p:cNvPr id="9" name="Rectangle 8"/>
          <p:cNvSpPr/>
          <p:nvPr/>
        </p:nvSpPr>
        <p:spPr>
          <a:xfrm>
            <a:off x="6501148" y="3504680"/>
            <a:ext cx="969248" cy="646331"/>
          </a:xfrm>
          <a:prstGeom prst="rect">
            <a:avLst/>
          </a:prstGeom>
        </p:spPr>
        <p:txBody>
          <a:bodyPr wrap="none">
            <a:spAutoFit/>
          </a:bodyPr>
          <a:lstStyle/>
          <a:p>
            <a:r>
              <a:rPr lang="en-US" b="1" dirty="0" smtClean="0">
                <a:solidFill>
                  <a:schemeClr val="bg1">
                    <a:lumMod val="95000"/>
                  </a:schemeClr>
                </a:solidFill>
              </a:rPr>
              <a:t>Blended</a:t>
            </a:r>
          </a:p>
          <a:p>
            <a:r>
              <a:rPr lang="en-US" b="1" dirty="0" smtClean="0">
                <a:solidFill>
                  <a:schemeClr val="bg1">
                    <a:lumMod val="95000"/>
                  </a:schemeClr>
                </a:solidFill>
              </a:rPr>
              <a:t>EUV</a:t>
            </a:r>
            <a:endParaRPr lang="en-US" b="1" dirty="0">
              <a:solidFill>
                <a:schemeClr val="bg1">
                  <a:lumMod val="9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92" y="0"/>
            <a:ext cx="8229600" cy="1143000"/>
          </a:xfrm>
        </p:spPr>
        <p:txBody>
          <a:bodyPr>
            <a:normAutofit/>
          </a:bodyPr>
          <a:lstStyle/>
          <a:p>
            <a:r>
              <a:rPr lang="en-US" sz="3556" b="1" dirty="0" smtClean="0">
                <a:latin typeface="Helvetica"/>
                <a:cs typeface="Helvetica"/>
              </a:rPr>
              <a:t>Solar Flare Consequences</a:t>
            </a:r>
            <a:r>
              <a:rPr lang="en-US" dirty="0" smtClean="0">
                <a:latin typeface="Helvetica"/>
                <a:cs typeface="Helvetica"/>
              </a:rPr>
              <a:t/>
            </a:r>
            <a:br>
              <a:rPr lang="en-US" dirty="0" smtClean="0">
                <a:latin typeface="Helvetica"/>
                <a:cs typeface="Helvetica"/>
              </a:rPr>
            </a:br>
            <a:r>
              <a:rPr lang="en-US" sz="2667" dirty="0" smtClean="0">
                <a:latin typeface="Helvetica"/>
                <a:cs typeface="Helvetica"/>
              </a:rPr>
              <a:t>1: </a:t>
            </a:r>
            <a:r>
              <a:rPr lang="en-US" sz="2667" b="1" dirty="0" err="1" smtClean="0">
                <a:solidFill>
                  <a:srgbClr val="E900AE"/>
                </a:solidFill>
                <a:latin typeface="Helvetica"/>
                <a:cs typeface="Helvetica"/>
              </a:rPr>
              <a:t>ionospheric</a:t>
            </a:r>
            <a:r>
              <a:rPr lang="en-US" sz="2667" b="1" dirty="0" smtClean="0">
                <a:solidFill>
                  <a:srgbClr val="E900AE"/>
                </a:solidFill>
                <a:latin typeface="Helvetica"/>
                <a:cs typeface="Helvetica"/>
              </a:rPr>
              <a:t> dynamics </a:t>
            </a:r>
            <a:endParaRPr lang="en-US" sz="2667" b="1" dirty="0">
              <a:solidFill>
                <a:srgbClr val="E900AE"/>
              </a:solidFill>
              <a:latin typeface="Helvetica"/>
              <a:cs typeface="Helvetica"/>
            </a:endParaRPr>
          </a:p>
        </p:txBody>
      </p:sp>
      <p:sp>
        <p:nvSpPr>
          <p:cNvPr id="3" name="Content Placeholder 2"/>
          <p:cNvSpPr>
            <a:spLocks noGrp="1"/>
          </p:cNvSpPr>
          <p:nvPr>
            <p:ph idx="1"/>
          </p:nvPr>
        </p:nvSpPr>
        <p:spPr/>
        <p:txBody>
          <a:bodyPr>
            <a:normAutofit fontScale="62500" lnSpcReduction="20000"/>
          </a:bodyPr>
          <a:lstStyle/>
          <a:p>
            <a:r>
              <a:rPr lang="en-US" dirty="0" smtClean="0">
                <a:latin typeface="Helvetica"/>
                <a:cs typeface="Helvetica"/>
              </a:rPr>
              <a:t>The extreme Halloween solar flares are shown to have extreme </a:t>
            </a:r>
            <a:r>
              <a:rPr lang="en-US" dirty="0" err="1" smtClean="0">
                <a:latin typeface="Helvetica"/>
                <a:cs typeface="Helvetica"/>
              </a:rPr>
              <a:t>ionospheric</a:t>
            </a:r>
            <a:r>
              <a:rPr lang="en-US" dirty="0" smtClean="0">
                <a:latin typeface="Helvetica"/>
                <a:cs typeface="Helvetica"/>
              </a:rPr>
              <a:t> effects. Enhancements in </a:t>
            </a:r>
            <a:r>
              <a:rPr lang="en-US" b="1" dirty="0" err="1" smtClean="0">
                <a:solidFill>
                  <a:srgbClr val="660066"/>
                </a:solidFill>
                <a:latin typeface="Helvetica"/>
                <a:cs typeface="Helvetica"/>
              </a:rPr>
              <a:t>ionospheric</a:t>
            </a:r>
            <a:r>
              <a:rPr lang="en-US" b="1" dirty="0" smtClean="0">
                <a:solidFill>
                  <a:srgbClr val="660066"/>
                </a:solidFill>
                <a:latin typeface="Helvetica"/>
                <a:cs typeface="Helvetica"/>
              </a:rPr>
              <a:t> total electron content of 30% nominal values</a:t>
            </a:r>
            <a:r>
              <a:rPr lang="en-US" dirty="0" smtClean="0">
                <a:latin typeface="Helvetica"/>
                <a:cs typeface="Helvetica"/>
              </a:rPr>
              <a:t> were noted for the 28 October 2003 event. These changes occurred on timescales of 5 min. The enhanced </a:t>
            </a:r>
            <a:r>
              <a:rPr lang="en-US" dirty="0" err="1" smtClean="0">
                <a:latin typeface="Helvetica"/>
                <a:cs typeface="Helvetica"/>
              </a:rPr>
              <a:t>ionospheric</a:t>
            </a:r>
            <a:r>
              <a:rPr lang="en-US" dirty="0" smtClean="0">
                <a:latin typeface="Helvetica"/>
                <a:cs typeface="Helvetica"/>
              </a:rPr>
              <a:t> TEC lasts for hours after the flares. </a:t>
            </a:r>
          </a:p>
          <a:p>
            <a:r>
              <a:rPr lang="en-US" dirty="0" smtClean="0">
                <a:latin typeface="Helvetica"/>
                <a:cs typeface="Helvetica"/>
              </a:rPr>
              <a:t>The </a:t>
            </a:r>
            <a:r>
              <a:rPr lang="en-US" b="1" dirty="0" smtClean="0">
                <a:solidFill>
                  <a:srgbClr val="000090"/>
                </a:solidFill>
                <a:latin typeface="Helvetica"/>
                <a:cs typeface="Helvetica"/>
              </a:rPr>
              <a:t>260–340 A ° </a:t>
            </a:r>
            <a:r>
              <a:rPr lang="en-US" dirty="0" smtClean="0">
                <a:latin typeface="Helvetica"/>
                <a:cs typeface="Helvetica"/>
              </a:rPr>
              <a:t>portion of the flare spectra through </a:t>
            </a:r>
            <a:r>
              <a:rPr lang="en-US" dirty="0" err="1" smtClean="0">
                <a:latin typeface="Helvetica"/>
                <a:cs typeface="Helvetica"/>
              </a:rPr>
              <a:t>photoionization</a:t>
            </a:r>
            <a:r>
              <a:rPr lang="en-US" dirty="0" smtClean="0">
                <a:latin typeface="Helvetica"/>
                <a:cs typeface="Helvetica"/>
              </a:rPr>
              <a:t> creates electron-ion pairs at </a:t>
            </a:r>
            <a:r>
              <a:rPr lang="en-US" b="1" dirty="0" smtClean="0">
                <a:solidFill>
                  <a:srgbClr val="000090"/>
                </a:solidFill>
                <a:latin typeface="Helvetica"/>
                <a:cs typeface="Helvetica"/>
              </a:rPr>
              <a:t>altitudes &gt;160 km</a:t>
            </a:r>
            <a:r>
              <a:rPr lang="en-US" dirty="0" smtClean="0">
                <a:latin typeface="Helvetica"/>
                <a:cs typeface="Helvetica"/>
              </a:rPr>
              <a:t>, where the recombination rates are long. </a:t>
            </a:r>
            <a:r>
              <a:rPr lang="en-US" b="1" dirty="0" smtClean="0">
                <a:solidFill>
                  <a:srgbClr val="E900AE"/>
                </a:solidFill>
                <a:latin typeface="Helvetica"/>
                <a:cs typeface="Helvetica"/>
              </a:rPr>
              <a:t>The x-ray portion </a:t>
            </a:r>
            <a:r>
              <a:rPr lang="en-US" dirty="0" smtClean="0">
                <a:latin typeface="Helvetica"/>
                <a:cs typeface="Helvetica"/>
              </a:rPr>
              <a:t>of the flare spectra, on the other hand, creates ionization at </a:t>
            </a:r>
            <a:r>
              <a:rPr lang="en-US" b="1" dirty="0" smtClean="0">
                <a:solidFill>
                  <a:srgbClr val="E900AE"/>
                </a:solidFill>
                <a:latin typeface="Helvetica"/>
                <a:cs typeface="Helvetica"/>
              </a:rPr>
              <a:t>95–110 km altitude</a:t>
            </a:r>
            <a:r>
              <a:rPr lang="en-US" dirty="0" smtClean="0">
                <a:latin typeface="Helvetica"/>
                <a:cs typeface="Helvetica"/>
              </a:rPr>
              <a:t>, where the recombination timescales are only approximately tens of seconds. </a:t>
            </a:r>
          </a:p>
          <a:p>
            <a:r>
              <a:rPr lang="en-US" dirty="0" smtClean="0">
                <a:latin typeface="Helvetica"/>
                <a:cs typeface="Helvetica"/>
              </a:rPr>
              <a:t>There is a wide variation in </a:t>
            </a:r>
            <a:r>
              <a:rPr lang="en-US" b="1" dirty="0" smtClean="0">
                <a:solidFill>
                  <a:srgbClr val="660066"/>
                </a:solidFill>
                <a:latin typeface="Helvetica"/>
                <a:cs typeface="Helvetica"/>
              </a:rPr>
              <a:t>flare spectra </a:t>
            </a:r>
            <a:r>
              <a:rPr lang="en-US" dirty="0" smtClean="0">
                <a:latin typeface="Helvetica"/>
                <a:cs typeface="Helvetica"/>
              </a:rPr>
              <a:t>from event to event. It was shown that although the 4 November flare (X28) was almost double the intensity of the 28 October flare (X17) in 1–8 A ° x-rays. The 28 October flare was more than double the 4 November flare peak intensity in the 260–340 A ° EUV wavelength band. </a:t>
            </a:r>
            <a:endParaRPr lang="en-US" dirty="0">
              <a:latin typeface="Helvetica"/>
              <a:cs typeface="Helvetica"/>
            </a:endParaRPr>
          </a:p>
        </p:txBody>
      </p:sp>
      <p:sp>
        <p:nvSpPr>
          <p:cNvPr id="5" name="TextBox 4"/>
          <p:cNvSpPr txBox="1"/>
          <p:nvPr/>
        </p:nvSpPr>
        <p:spPr>
          <a:xfrm>
            <a:off x="1226207" y="6126163"/>
            <a:ext cx="6139793" cy="553998"/>
          </a:xfrm>
          <a:prstGeom prst="rect">
            <a:avLst/>
          </a:prstGeom>
          <a:noFill/>
        </p:spPr>
        <p:txBody>
          <a:bodyPr wrap="square" rtlCol="0">
            <a:spAutoFit/>
          </a:bodyPr>
          <a:lstStyle/>
          <a:p>
            <a:r>
              <a:rPr lang="en-US" sz="1000" dirty="0" err="1" smtClean="0">
                <a:latin typeface="Helvetica"/>
                <a:cs typeface="Helvetica"/>
              </a:rPr>
              <a:t>Tsurutani</a:t>
            </a:r>
            <a:r>
              <a:rPr lang="en-US" sz="1000" dirty="0" smtClean="0">
                <a:latin typeface="Helvetica"/>
                <a:cs typeface="Helvetica"/>
              </a:rPr>
              <a:t>, B. T., et al. ( 2006 ), Extreme solar EUV flares and </a:t>
            </a:r>
            <a:r>
              <a:rPr lang="en-US" sz="1000" dirty="0" err="1" smtClean="0">
                <a:latin typeface="Helvetica"/>
                <a:cs typeface="Helvetica"/>
              </a:rPr>
              <a:t>ICMEs</a:t>
            </a:r>
            <a:r>
              <a:rPr lang="en-US" sz="1000" dirty="0" smtClean="0">
                <a:latin typeface="Helvetica"/>
                <a:cs typeface="Helvetica"/>
              </a:rPr>
              <a:t> and resultant extreme </a:t>
            </a:r>
            <a:r>
              <a:rPr lang="en-US" sz="1000" dirty="0" err="1" smtClean="0">
                <a:latin typeface="Helvetica"/>
                <a:cs typeface="Helvetica"/>
              </a:rPr>
              <a:t>ionospheric</a:t>
            </a:r>
            <a:r>
              <a:rPr lang="en-US" sz="1000" dirty="0" smtClean="0">
                <a:latin typeface="Helvetica"/>
                <a:cs typeface="Helvetica"/>
              </a:rPr>
              <a:t> effects: Comparison of the Halloween 2003 and the Bastille Day events , </a:t>
            </a:r>
            <a:r>
              <a:rPr lang="en-US" sz="1000" i="1" dirty="0" smtClean="0">
                <a:latin typeface="Helvetica"/>
                <a:cs typeface="Helvetica"/>
              </a:rPr>
              <a:t>Radio Sci.</a:t>
            </a:r>
            <a:r>
              <a:rPr lang="en-US" sz="1000" dirty="0" smtClean="0">
                <a:latin typeface="Helvetica"/>
                <a:cs typeface="Helvetica"/>
              </a:rPr>
              <a:t> , 41 , RS5S07, doi:10.1029/2005RS003331. </a:t>
            </a:r>
            <a:endParaRPr lang="en-US" sz="1000" dirty="0">
              <a:latin typeface="Helvetica"/>
              <a:cs typeface="Helvetica"/>
            </a:endParaRPr>
          </a:p>
        </p:txBody>
      </p:sp>
      <p:sp>
        <p:nvSpPr>
          <p:cNvPr id="6" name="TextBox 5"/>
          <p:cNvSpPr txBox="1"/>
          <p:nvPr/>
        </p:nvSpPr>
        <p:spPr>
          <a:xfrm>
            <a:off x="4341092" y="1143000"/>
            <a:ext cx="1501808" cy="369332"/>
          </a:xfrm>
          <a:prstGeom prst="rect">
            <a:avLst/>
          </a:prstGeom>
          <a:noFill/>
        </p:spPr>
        <p:txBody>
          <a:bodyPr wrap="none" rtlCol="0">
            <a:spAutoFit/>
          </a:bodyPr>
          <a:lstStyle/>
          <a:p>
            <a:r>
              <a:rPr lang="en-US" dirty="0" smtClean="0">
                <a:solidFill>
                  <a:srgbClr val="FF0000"/>
                </a:solidFill>
              </a:rPr>
              <a:t>X-ray and EUV</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8555</TotalTime>
  <Words>2050</Words>
  <Application>Microsoft Macintosh PowerPoint</Application>
  <PresentationFormat>On-screen Show (4:3)</PresentationFormat>
  <Paragraphs>238</Paragraphs>
  <Slides>49</Slides>
  <Notes>5</Notes>
  <HiddenSlides>0</HiddenSlides>
  <MMClips>5</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SW REDI Review</vt:lpstr>
      <vt:lpstr>PowerPoint Presentation</vt:lpstr>
      <vt:lpstr>Flares</vt:lpstr>
      <vt:lpstr>Electromagnetic Spectrum</vt:lpstr>
      <vt:lpstr>Electromagnetic Spectrum</vt:lpstr>
      <vt:lpstr>PowerPoint Presentation</vt:lpstr>
      <vt:lpstr>Flare: SWx impacts</vt:lpstr>
      <vt:lpstr>PowerPoint Presentation</vt:lpstr>
      <vt:lpstr>Solar Flare Consequences 1: ionospheric dynamics </vt:lpstr>
      <vt:lpstr>PowerPoint Presentation</vt:lpstr>
      <vt:lpstr>PowerPoint Presentation</vt:lpstr>
      <vt:lpstr>PowerPoint Presentation</vt:lpstr>
      <vt:lpstr>Coronal Mass Ejection (CME)</vt:lpstr>
      <vt:lpstr>SWx impacts of CME</vt:lpstr>
      <vt:lpstr>CME</vt:lpstr>
      <vt:lpstr>PowerPoint Presentation</vt:lpstr>
      <vt:lpstr>CME Example</vt:lpstr>
      <vt:lpstr>CME from Filament eruption </vt:lpstr>
      <vt:lpstr>The associated CME</vt:lpstr>
      <vt:lpstr>Coronal Hole HSS</vt:lpstr>
      <vt:lpstr>CIR and HSS</vt:lpstr>
      <vt:lpstr>PowerPoint Presentation</vt:lpstr>
      <vt:lpstr>PowerPoint Presentation</vt:lpstr>
      <vt:lpstr>PowerPoint Presentation</vt:lpstr>
      <vt:lpstr>PowerPoint Presentation</vt:lpstr>
      <vt:lpstr>Current coronal hole</vt:lpstr>
      <vt:lpstr>In-situ signatures of CME and CIR HSS at L1 </vt:lpstr>
      <vt:lpstr>PowerPoint Presentation</vt:lpstr>
      <vt:lpstr>PowerPoint Presentation</vt:lpstr>
      <vt:lpstr>PowerPoint Presentation</vt:lpstr>
      <vt:lpstr>Current storm</vt:lpstr>
      <vt:lpstr>PowerPoint Presentation</vt:lpstr>
      <vt:lpstr>Types of Storms</vt:lpstr>
      <vt:lpstr>PowerPoint Presentation</vt:lpstr>
      <vt:lpstr>PowerPoint Presentation</vt:lpstr>
      <vt:lpstr>PowerPoint Presentation</vt:lpstr>
      <vt:lpstr>PowerPoint Presentation</vt:lpstr>
      <vt:lpstr>Two Main Drivers for the Magnetosphere</vt:lpstr>
      <vt:lpstr>PowerPoint Presentation</vt:lpstr>
      <vt:lpstr>SWx in the near-Earth environment</vt:lpstr>
      <vt:lpstr>PowerPoint Presentation</vt:lpstr>
      <vt:lpstr>Different impacts on RB CME vs CIR storms</vt:lpstr>
      <vt:lpstr>PowerPoint Presentation</vt:lpstr>
      <vt:lpstr>Ionospheric Dynamics/Storms</vt:lpstr>
      <vt:lpstr>PowerPoint Presentation</vt:lpstr>
      <vt:lpstr>iSWA layouts -</vt:lpstr>
      <vt:lpstr>layouts</vt:lpstr>
      <vt:lpstr>Layouts - examples</vt:lpstr>
      <vt:lpstr>Layouts - examples</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Yihua Zheng</dc:creator>
  <cp:lastModifiedBy>Yihua Zheng</cp:lastModifiedBy>
  <cp:revision>607</cp:revision>
  <dcterms:created xsi:type="dcterms:W3CDTF">2013-07-08T04:16:45Z</dcterms:created>
  <dcterms:modified xsi:type="dcterms:W3CDTF">2014-06-09T04:41:51Z</dcterms:modified>
</cp:coreProperties>
</file>