
<file path=[Content_Types].xml><?xml version="1.0" encoding="utf-8"?>
<Types xmlns="http://schemas.openxmlformats.org/package/2006/content-types">
  <Default Extension="gif" ContentType="image/gif"/>
  <Default Extension="rels" ContentType="application/vnd.openxmlformats-package.relationships+xml"/>
  <Override PartName="/ppt/slides/slide14.xml" ContentType="application/vnd.openxmlformats-officedocument.presentationml.slide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s/slide57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jpeg" ContentType="image/jpeg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oleObject2.bin" ContentType="application/vnd.openxmlformats-officedocument.oleObject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60"/>
  </p:notesMasterIdLst>
  <p:handoutMasterIdLst>
    <p:handoutMasterId r:id="rId61"/>
  </p:handoutMasterIdLst>
  <p:sldIdLst>
    <p:sldId id="391" r:id="rId2"/>
    <p:sldId id="387" r:id="rId3"/>
    <p:sldId id="389" r:id="rId4"/>
    <p:sldId id="385" r:id="rId5"/>
    <p:sldId id="388" r:id="rId6"/>
    <p:sldId id="390" r:id="rId7"/>
    <p:sldId id="377" r:id="rId8"/>
    <p:sldId id="378" r:id="rId9"/>
    <p:sldId id="379" r:id="rId10"/>
    <p:sldId id="376" r:id="rId11"/>
    <p:sldId id="383" r:id="rId12"/>
    <p:sldId id="380" r:id="rId13"/>
    <p:sldId id="381" r:id="rId14"/>
    <p:sldId id="384" r:id="rId15"/>
    <p:sldId id="386" r:id="rId16"/>
    <p:sldId id="345" r:id="rId17"/>
    <p:sldId id="382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9" r:id="rId31"/>
    <p:sldId id="360" r:id="rId32"/>
    <p:sldId id="361" r:id="rId33"/>
    <p:sldId id="362" r:id="rId34"/>
    <p:sldId id="363" r:id="rId35"/>
    <p:sldId id="364" r:id="rId36"/>
    <p:sldId id="365" r:id="rId37"/>
    <p:sldId id="366" r:id="rId38"/>
    <p:sldId id="367" r:id="rId39"/>
    <p:sldId id="368" r:id="rId40"/>
    <p:sldId id="369" r:id="rId41"/>
    <p:sldId id="370" r:id="rId42"/>
    <p:sldId id="371" r:id="rId43"/>
    <p:sldId id="372" r:id="rId44"/>
    <p:sldId id="375" r:id="rId45"/>
    <p:sldId id="327" r:id="rId46"/>
    <p:sldId id="294" r:id="rId47"/>
    <p:sldId id="328" r:id="rId48"/>
    <p:sldId id="320" r:id="rId49"/>
    <p:sldId id="317" r:id="rId50"/>
    <p:sldId id="342" r:id="rId51"/>
    <p:sldId id="318" r:id="rId52"/>
    <p:sldId id="319" r:id="rId53"/>
    <p:sldId id="316" r:id="rId54"/>
    <p:sldId id="393" r:id="rId55"/>
    <p:sldId id="394" r:id="rId56"/>
    <p:sldId id="323" r:id="rId57"/>
    <p:sldId id="392" r:id="rId58"/>
    <p:sldId id="395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60000"/>
    <a:srgbClr val="D6A100"/>
    <a:srgbClr val="E900AE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Grid="0" snapToObjects="1">
      <p:cViewPr varScale="1">
        <p:scale>
          <a:sx n="148" d="100"/>
          <a:sy n="148" d="100"/>
        </p:scale>
        <p:origin x="-131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3C0A4-FE13-E547-9984-E15F2C5DFD22}" type="datetimeFigureOut">
              <a:rPr lang="en-US" smtClean="0"/>
              <a:pPr/>
              <a:t>6/9/14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68AFF-E982-A144-9160-B9FC1DBAF2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78496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E1AA5A-EDD7-5F44-99E1-6BA3E35C1CB0}" type="datetimeFigureOut">
              <a:rPr lang="en-US" smtClean="0"/>
              <a:pPr/>
              <a:t>6/9/14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3AFBC-21BD-B04A-BCBB-01FEBA571F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38763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Growing reliance on space technology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3AFBC-21BD-B04A-BCBB-01FEBA571FA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7FF979-24A5-4549-BCDD-49859FE6EDFE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952027-25B8-4062-AA09-BCE9BE47AF40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Enhanced proton</a:t>
            </a:r>
            <a:r>
              <a:rPr lang="en-US" baseline="0" dirty="0" smtClean="0"/>
              <a:t> radiation at STEREO A and B from the </a:t>
            </a:r>
            <a:r>
              <a:rPr lang="en-US" baseline="0" dirty="0" err="1" smtClean="0"/>
              <a:t>backsided</a:t>
            </a:r>
            <a:r>
              <a:rPr lang="en-US" baseline="0" dirty="0" smtClean="0"/>
              <a:t> events.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7FE94-7FF6-DC40-B5F1-E66970650FBC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F2AFC-5914-9E4C-9145-93E59BA338BE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48BAAB-007F-4F58-BEF0-089E6EB3FDB4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8A9395-2E9D-4358-963E-8F345E588450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DDB67B-90D6-441D-BEFF-58FD9D915574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4213"/>
            <a:ext cx="4576763" cy="3432175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BB13AB-DED3-495B-9B73-6437EBB85E86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7CBDA0-D11A-498F-8C8F-F42008BD2530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D29697-F53D-4AE0-BB57-85BFF0D1558E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52BC11-9220-443B-AAEB-4ECE706810E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73CF8D-2487-49A2-B2E0-AB3F4A3E5DB6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572000" y="14478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301D4-DE5A-4EBF-A8D4-8E1BE7A39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lipArt Placeholder 7"/>
          <p:cNvSpPr>
            <a:spLocks noGrp="1"/>
          </p:cNvSpPr>
          <p:nvPr>
            <p:ph type="clipArt" sz="quarter" idx="13"/>
          </p:nvPr>
        </p:nvSpPr>
        <p:spPr>
          <a:xfrm>
            <a:off x="1905000" y="1216025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5/14/12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960120"/>
            <a:ext cx="9144000" cy="1588"/>
          </a:xfrm>
          <a:prstGeom prst="line">
            <a:avLst/>
          </a:prstGeom>
          <a:ln w="57150" cap="flat" cmpd="thinThick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swcLogo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90378" y="18288"/>
            <a:ext cx="931031" cy="931031"/>
          </a:xfrm>
          <a:prstGeom prst="rect">
            <a:avLst/>
          </a:prstGeom>
        </p:spPr>
      </p:pic>
      <p:pic>
        <p:nvPicPr>
          <p:cNvPr id="8" name="Picture 7" descr="ccmc_logo_no_text.png"/>
          <p:cNvPicPr>
            <a:picLocks noChangeAspect="1"/>
          </p:cNvPicPr>
          <p:nvPr userDrawn="1"/>
        </p:nvPicPr>
        <p:blipFill>
          <a:blip r:embed="rId16"/>
          <a:srcRect r="21176" b="4337"/>
          <a:stretch>
            <a:fillRect/>
          </a:stretch>
        </p:blipFill>
        <p:spPr>
          <a:xfrm>
            <a:off x="8039100" y="-59061"/>
            <a:ext cx="1021087" cy="10083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  <p:sldLayoutId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Orbital_decay" TargetMode="External"/><Relationship Id="rId4" Type="http://schemas.openxmlformats.org/officeDocument/2006/relationships/hyperlink" Target="http://en.wikipedia.org/wiki/Earth" TargetMode="External"/><Relationship Id="rId5" Type="http://schemas.openxmlformats.org/officeDocument/2006/relationships/hyperlink" Target="http://en.wikipedia.org/wiki/Low_Earth_Orbit" TargetMode="External"/><Relationship Id="rId6" Type="http://schemas.openxmlformats.org/officeDocument/2006/relationships/hyperlink" Target="http://en.wikipedia.org/wiki/Geostationary_orbit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Orbi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quatorial_plane" TargetMode="External"/><Relationship Id="rId4" Type="http://schemas.openxmlformats.org/officeDocument/2006/relationships/hyperlink" Target="http://en.wikipedia.org/wiki/Polar_orbit" TargetMode="External"/><Relationship Id="rId5" Type="http://schemas.openxmlformats.org/officeDocument/2006/relationships/hyperlink" Target="http://en.wikipedia.org/wiki/Degree_(angle)" TargetMode="External"/><Relationship Id="rId6" Type="http://schemas.openxmlformats.org/officeDocument/2006/relationships/hyperlink" Target="http://en.wikipedia.org/wiki/Sun_synchronous_orbit" TargetMode="External"/><Relationship Id="rId7" Type="http://schemas.openxmlformats.org/officeDocument/2006/relationships/hyperlink" Target="http://en.wikipedia.org/wiki/Equator" TargetMode="External"/><Relationship Id="rId8" Type="http://schemas.openxmlformats.org/officeDocument/2006/relationships/hyperlink" Target="http://en.wikipedia.org/wiki/Image" TargetMode="External"/><Relationship Id="rId9" Type="http://schemas.openxmlformats.org/officeDocument/2006/relationships/hyperlink" Target="http://en.wikipedia.org/wiki/Shadow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Inclined_orbi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eosynchronous_orbit" TargetMode="External"/><Relationship Id="rId4" Type="http://schemas.openxmlformats.org/officeDocument/2006/relationships/hyperlink" Target="http://en.wikipedia.org/wiki/Geostationary_orbit" TargetMode="External"/><Relationship Id="rId5" Type="http://schemas.openxmlformats.org/officeDocument/2006/relationships/hyperlink" Target="http://en.wikipedia.org/wiki/Geostationary_transfer_orbit%23cite_note-smad2ed-0" TargetMode="External"/><Relationship Id="rId6" Type="http://schemas.openxmlformats.org/officeDocument/2006/relationships/hyperlink" Target="http://en.wikipedia.org/wiki/Ellipse" TargetMode="External"/><Relationship Id="rId7" Type="http://schemas.openxmlformats.org/officeDocument/2006/relationships/hyperlink" Target="http://en.wikipedia.org/wiki/Orbit" TargetMode="External"/><Relationship Id="rId8" Type="http://schemas.openxmlformats.org/officeDocument/2006/relationships/hyperlink" Target="http://en.wikipedia.org/wiki/Apogee" TargetMode="External"/><Relationship Id="rId9" Type="http://schemas.openxmlformats.org/officeDocument/2006/relationships/hyperlink" Target="http://en.wikipedia.org/wiki/Geostationary_transfer_orbit%23cite_note-1" TargetMode="External"/><Relationship Id="rId10" Type="http://schemas.openxmlformats.org/officeDocument/2006/relationships/hyperlink" Target="http://en.wikipedia.org/wiki/Argument_of_perigee" TargetMode="External"/><Relationship Id="rId11" Type="http://schemas.openxmlformats.org/officeDocument/2006/relationships/hyperlink" Target="http://en.wikipedia.org/wiki/Delta-v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Hohmann_transfer_orbi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en.wikipedia.org/wiki/Heliocentric_orbit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asa.gov/mission_pages/newhorizons/main/index.html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putnik_1" TargetMode="External"/><Relationship Id="rId4" Type="http://schemas.openxmlformats.org/officeDocument/2006/relationships/hyperlink" Target="http://en.wikipedia.org/wiki/Space_Age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Sputnik_2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0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43.jpeg"/><Relationship Id="rId7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4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dxl5drPY8xQ" TargetMode="External"/><Relationship Id="rId4" Type="http://schemas.openxmlformats.org/officeDocument/2006/relationships/hyperlink" Target="http://vimeo.com/nasaswc/ar1429" TargetMode="External"/><Relationship Id="rId5" Type="http://schemas.openxmlformats.org/officeDocument/2006/relationships/hyperlink" Target="http://youtu.be/HeoKf6NfEJI" TargetMode="External"/><Relationship Id="rId6" Type="http://schemas.openxmlformats.org/officeDocument/2006/relationships/hyperlink" Target="http://goo.gl/dTnfd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youtu.be/PbyJswbX4VA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file://localhost/Users/yzheng/Documents/projects/SWx/SWxWG/ESSP/RBSP_media.mp4" TargetMode="External"/><Relationship Id="rId4" Type="http://schemas.openxmlformats.org/officeDocument/2006/relationships/image" Target="../media/image9.png"/><Relationship Id="rId1" Type="http://schemas.openxmlformats.org/officeDocument/2006/relationships/video" Target="file://localhost/Users/yzheng/Documents/projects/SWx/SWxWG/ESSP/RBSP_media.mp4" TargetMode="External"/><Relationship Id="rId2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6500" y="0"/>
            <a:ext cx="6973240" cy="1224744"/>
          </a:xfrm>
        </p:spPr>
        <p:txBody>
          <a:bodyPr/>
          <a:lstStyle/>
          <a:p>
            <a:r>
              <a:rPr lang="en-US" sz="2800" b="1" dirty="0" smtClean="0">
                <a:solidFill>
                  <a:srgbClr val="660066"/>
                </a:solidFill>
                <a:latin typeface="Helvetica"/>
                <a:cs typeface="Helvetica"/>
              </a:rPr>
              <a:t>Space Weather impacts on satellites at different orbits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500" y="1485569"/>
            <a:ext cx="66784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en-US" sz="2400" b="1" dirty="0" smtClean="0">
                <a:solidFill>
                  <a:srgbClr val="0000FF"/>
                </a:solidFill>
                <a:latin typeface="Helvetica"/>
                <a:cs typeface="Helvetica"/>
              </a:rPr>
              <a:t>Outline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400" dirty="0" smtClean="0">
                <a:latin typeface="Helvetica"/>
                <a:cs typeface="Helvetica"/>
              </a:rPr>
              <a:t>Prelude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400" dirty="0" smtClean="0">
                <a:latin typeface="Helvetica"/>
                <a:cs typeface="Helvetica"/>
              </a:rPr>
              <a:t>Orbits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400" dirty="0" smtClean="0">
                <a:latin typeface="Helvetica"/>
                <a:cs typeface="Helvetica"/>
              </a:rPr>
              <a:t>Different types of </a:t>
            </a:r>
            <a:r>
              <a:rPr lang="en-US" sz="2400" dirty="0" err="1" smtClean="0">
                <a:latin typeface="Helvetica"/>
                <a:cs typeface="Helvetica"/>
              </a:rPr>
              <a:t>SWx</a:t>
            </a:r>
            <a:r>
              <a:rPr lang="en-US" sz="2400" dirty="0" smtClean="0">
                <a:latin typeface="Helvetica"/>
                <a:cs typeface="Helvetica"/>
              </a:rPr>
              <a:t> effects on satellites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400" dirty="0" smtClean="0">
                <a:latin typeface="Helvetica"/>
                <a:cs typeface="Helvetica"/>
              </a:rPr>
              <a:t>Satellite anomalies from the recent March 2012 </a:t>
            </a:r>
            <a:r>
              <a:rPr lang="en-US" sz="2400" dirty="0" err="1" smtClean="0">
                <a:latin typeface="Helvetica"/>
                <a:cs typeface="Helvetica"/>
              </a:rPr>
              <a:t>SWx</a:t>
            </a:r>
            <a:r>
              <a:rPr lang="en-US" sz="2400" dirty="0" smtClean="0">
                <a:latin typeface="Helvetica"/>
                <a:cs typeface="Helvetica"/>
              </a:rPr>
              <a:t> events</a:t>
            </a:r>
            <a:endParaRPr lang="en-US" sz="2400" b="1" dirty="0" smtClean="0">
              <a:solidFill>
                <a:srgbClr val="660066"/>
              </a:solidFill>
              <a:latin typeface="Helvetica"/>
              <a:cs typeface="Helvetica"/>
            </a:endParaRPr>
          </a:p>
          <a:p>
            <a:pPr algn="ctr"/>
            <a:endParaRPr lang="en-US" sz="2400" b="1" dirty="0" smtClean="0">
              <a:solidFill>
                <a:srgbClr val="660066"/>
              </a:solidFill>
              <a:latin typeface="Helvetica"/>
              <a:cs typeface="Helvetica"/>
            </a:endParaRPr>
          </a:p>
          <a:p>
            <a:pPr algn="ctr"/>
            <a:endParaRPr lang="en-US" sz="2400" b="1" dirty="0">
              <a:solidFill>
                <a:srgbClr val="660066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56501" y="4532557"/>
            <a:ext cx="148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Yihua Zheng</a:t>
            </a:r>
          </a:p>
          <a:p>
            <a:pPr algn="ctr"/>
            <a:r>
              <a:rPr lang="en-US" dirty="0" smtClean="0">
                <a:latin typeface="Helvetica"/>
                <a:cs typeface="Helvetica"/>
              </a:rPr>
              <a:t>June, 2014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500" y="5862895"/>
            <a:ext cx="2061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Internal Use Only</a:t>
            </a:r>
          </a:p>
          <a:p>
            <a:r>
              <a:rPr lang="en-US" sz="1400" dirty="0" smtClean="0">
                <a:latin typeface="Helvetica"/>
                <a:cs typeface="Helvetica"/>
              </a:rPr>
              <a:t>Please do not distribute</a:t>
            </a:r>
            <a:endParaRPr lang="en-US" sz="14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Orbits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>
                <a:latin typeface="Helvetica"/>
                <a:cs typeface="Helvetica"/>
              </a:rPr>
              <a:t>A </a:t>
            </a:r>
            <a:r>
              <a:rPr lang="en-US" sz="1800" b="1" dirty="0" smtClean="0">
                <a:latin typeface="Helvetica"/>
                <a:cs typeface="Helvetica"/>
              </a:rPr>
              <a:t>low Earth orbit</a:t>
            </a:r>
            <a:r>
              <a:rPr lang="en-US" sz="1800" dirty="0" smtClean="0">
                <a:latin typeface="Helvetica"/>
                <a:cs typeface="Helvetica"/>
              </a:rPr>
              <a:t> (</a:t>
            </a:r>
            <a:r>
              <a:rPr lang="en-US" sz="1800" b="1" dirty="0" smtClean="0">
                <a:latin typeface="Helvetica"/>
                <a:cs typeface="Helvetica"/>
              </a:rPr>
              <a:t>LEO</a:t>
            </a:r>
            <a:r>
              <a:rPr lang="en-US" sz="1800" dirty="0" smtClean="0">
                <a:latin typeface="Helvetica"/>
                <a:cs typeface="Helvetica"/>
              </a:rPr>
              <a:t>) is generally defined as an </a:t>
            </a:r>
            <a:r>
              <a:rPr lang="en-US" sz="1800" dirty="0" smtClean="0">
                <a:latin typeface="Helvetica"/>
                <a:cs typeface="Helvetica"/>
                <a:hlinkClick r:id="rId2" tooltip="Orbit"/>
              </a:rPr>
              <a:t>orbit</a:t>
            </a:r>
            <a:r>
              <a:rPr lang="en-US" sz="1800" dirty="0" smtClean="0">
                <a:latin typeface="Helvetica"/>
                <a:cs typeface="Helvetica"/>
              </a:rPr>
              <a:t> below an altitude of 2,000 km. Given the rapid </a:t>
            </a:r>
            <a:r>
              <a:rPr lang="en-US" sz="1800" dirty="0" smtClean="0">
                <a:latin typeface="Helvetica"/>
                <a:cs typeface="Helvetica"/>
                <a:hlinkClick r:id="rId3" tooltip="Orbital decay"/>
              </a:rPr>
              <a:t>orbital decay</a:t>
            </a:r>
            <a:r>
              <a:rPr lang="en-US" sz="1800" dirty="0" smtClean="0">
                <a:latin typeface="Helvetica"/>
                <a:cs typeface="Helvetica"/>
              </a:rPr>
              <a:t> of objects below approximately 200 km, the commonly accepted definition for LEO is between 160–2,000 km (100–1,240 miles) above the </a:t>
            </a:r>
            <a:r>
              <a:rPr lang="en-US" sz="1800" dirty="0" smtClean="0">
                <a:latin typeface="Helvetica"/>
                <a:cs typeface="Helvetica"/>
                <a:hlinkClick r:id="rId4" tooltip="Earth"/>
              </a:rPr>
              <a:t>Earth's</a:t>
            </a:r>
            <a:r>
              <a:rPr lang="en-US" sz="1800" dirty="0" smtClean="0">
                <a:latin typeface="Helvetica"/>
                <a:cs typeface="Helvetica"/>
              </a:rPr>
              <a:t> surface.</a:t>
            </a:r>
          </a:p>
          <a:p>
            <a:r>
              <a:rPr lang="en-US" sz="1600" b="1" dirty="0" smtClean="0">
                <a:latin typeface="Helvetica"/>
                <a:cs typeface="Helvetica"/>
              </a:rPr>
              <a:t>Medium Earth orbit (MEO)</a:t>
            </a:r>
            <a:r>
              <a:rPr lang="en-US" sz="1600" dirty="0" smtClean="0">
                <a:latin typeface="Helvetica"/>
                <a:cs typeface="Helvetica"/>
              </a:rPr>
              <a:t>, sometimes called </a:t>
            </a:r>
            <a:r>
              <a:rPr lang="en-US" sz="1600" b="1" dirty="0" smtClean="0">
                <a:latin typeface="Helvetica"/>
                <a:cs typeface="Helvetica"/>
              </a:rPr>
              <a:t>intermediate circular orbit (ICO)</a:t>
            </a:r>
            <a:r>
              <a:rPr lang="en-US" sz="1600" dirty="0" smtClean="0">
                <a:latin typeface="Helvetica"/>
                <a:cs typeface="Helvetica"/>
              </a:rPr>
              <a:t>, is the region of space around the Earth above </a:t>
            </a:r>
            <a:r>
              <a:rPr lang="en-US" sz="1600" dirty="0" smtClean="0">
                <a:latin typeface="Helvetica"/>
                <a:cs typeface="Helvetica"/>
                <a:hlinkClick r:id="rId5" tooltip="Low Earth Orbit"/>
              </a:rPr>
              <a:t>low Earth orbit</a:t>
            </a:r>
            <a:r>
              <a:rPr lang="en-US" sz="1600" dirty="0" smtClean="0">
                <a:latin typeface="Helvetica"/>
                <a:cs typeface="Helvetica"/>
              </a:rPr>
              <a:t> (altitude of 2,000 </a:t>
            </a:r>
            <a:r>
              <a:rPr lang="en-US" sz="1600" dirty="0" err="1" smtClean="0">
                <a:latin typeface="Helvetica"/>
                <a:cs typeface="Helvetica"/>
              </a:rPr>
              <a:t>kilometres</a:t>
            </a:r>
            <a:r>
              <a:rPr lang="en-US" sz="1600" dirty="0" smtClean="0">
                <a:latin typeface="Helvetica"/>
                <a:cs typeface="Helvetica"/>
              </a:rPr>
              <a:t> (1,243 mi)) and below </a:t>
            </a:r>
            <a:r>
              <a:rPr lang="en-US" sz="1600" dirty="0" smtClean="0">
                <a:latin typeface="Helvetica"/>
                <a:cs typeface="Helvetica"/>
                <a:hlinkClick r:id="rId6" tooltip="Geostationary orbit"/>
              </a:rPr>
              <a:t>geostationary orbit</a:t>
            </a:r>
            <a:r>
              <a:rPr lang="en-US" sz="1600" dirty="0" smtClean="0">
                <a:latin typeface="Helvetica"/>
                <a:cs typeface="Helvetica"/>
              </a:rPr>
              <a:t> (altitude of 35,786 km (22,236 mi)). </a:t>
            </a:r>
            <a:endParaRPr lang="en-US" dirty="0" smtClean="0">
              <a:latin typeface="Helvetica"/>
              <a:cs typeface="Helvetica"/>
            </a:endParaRPr>
          </a:p>
          <a:p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10</a:t>
            </a:fld>
            <a:endParaRPr lang="en-US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Orbit classification based on inclination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b="1" dirty="0" smtClean="0">
                <a:latin typeface="Helvetica"/>
                <a:cs typeface="Helvetica"/>
                <a:hlinkClick r:id="rId2" tooltip="Inclined orbit"/>
              </a:rPr>
              <a:t>Inclined orbit</a:t>
            </a:r>
            <a:r>
              <a:rPr lang="en-US" sz="1600" dirty="0" smtClean="0">
                <a:latin typeface="Helvetica"/>
                <a:cs typeface="Helvetica"/>
              </a:rPr>
              <a:t>: An orbit whose inclination in reference to the </a:t>
            </a:r>
            <a:r>
              <a:rPr lang="en-US" sz="1600" dirty="0" smtClean="0">
                <a:latin typeface="Helvetica"/>
                <a:cs typeface="Helvetica"/>
                <a:hlinkClick r:id="rId3" tooltip="Equatorial plane"/>
              </a:rPr>
              <a:t>equatorial plane</a:t>
            </a:r>
            <a:r>
              <a:rPr lang="en-US" sz="1600" dirty="0" smtClean="0">
                <a:latin typeface="Helvetica"/>
                <a:cs typeface="Helvetica"/>
              </a:rPr>
              <a:t> is not zero degrees. </a:t>
            </a:r>
          </a:p>
          <a:p>
            <a:pPr lvl="1"/>
            <a:r>
              <a:rPr lang="en-US" sz="1600" b="1" dirty="0" smtClean="0">
                <a:latin typeface="Helvetica"/>
                <a:cs typeface="Helvetica"/>
                <a:hlinkClick r:id="rId4" tooltip="Polar orbit"/>
              </a:rPr>
              <a:t>Polar orbit</a:t>
            </a:r>
            <a:r>
              <a:rPr lang="en-US" sz="1600" dirty="0" smtClean="0">
                <a:latin typeface="Helvetica"/>
                <a:cs typeface="Helvetica"/>
              </a:rPr>
              <a:t>: An orbit that passes above or nearly above both poles of the planet on each revolution. Therefore it has an inclination of (or very close to) 90 </a:t>
            </a:r>
            <a:r>
              <a:rPr lang="en-US" sz="1600" dirty="0" smtClean="0">
                <a:latin typeface="Helvetica"/>
                <a:cs typeface="Helvetica"/>
                <a:hlinkClick r:id="rId5" tooltip="Degree (angle)"/>
              </a:rPr>
              <a:t>degrees</a:t>
            </a:r>
            <a:r>
              <a:rPr lang="en-US" sz="1600" dirty="0" smtClean="0">
                <a:latin typeface="Helvetica"/>
                <a:cs typeface="Helvetica"/>
              </a:rPr>
              <a:t>.</a:t>
            </a:r>
          </a:p>
          <a:p>
            <a:pPr lvl="1"/>
            <a:r>
              <a:rPr lang="en-US" sz="1600" b="1" dirty="0" smtClean="0">
                <a:latin typeface="Helvetica"/>
                <a:cs typeface="Helvetica"/>
              </a:rPr>
              <a:t>Polar </a:t>
            </a:r>
            <a:r>
              <a:rPr lang="en-US" sz="1600" b="1" dirty="0" smtClean="0">
                <a:latin typeface="Helvetica"/>
                <a:cs typeface="Helvetica"/>
                <a:hlinkClick r:id="rId6" tooltip="Sun synchronous orbit"/>
              </a:rPr>
              <a:t>sun synchronous orbit</a:t>
            </a:r>
            <a:r>
              <a:rPr lang="en-US" sz="1600" dirty="0" smtClean="0">
                <a:latin typeface="Helvetica"/>
                <a:cs typeface="Helvetica"/>
              </a:rPr>
              <a:t>: A nearly polar orbit that passes the </a:t>
            </a:r>
            <a:r>
              <a:rPr lang="en-US" sz="1600" dirty="0" smtClean="0">
                <a:latin typeface="Helvetica"/>
                <a:cs typeface="Helvetica"/>
                <a:hlinkClick r:id="rId7" tooltip="Equator"/>
              </a:rPr>
              <a:t>equator</a:t>
            </a:r>
            <a:r>
              <a:rPr lang="en-US" sz="1600" dirty="0" smtClean="0">
                <a:latin typeface="Helvetica"/>
                <a:cs typeface="Helvetica"/>
              </a:rPr>
              <a:t> at the same local time on every pass. Useful for </a:t>
            </a:r>
            <a:r>
              <a:rPr lang="en-US" sz="1600" dirty="0" smtClean="0">
                <a:latin typeface="Helvetica"/>
                <a:cs typeface="Helvetica"/>
                <a:hlinkClick r:id="rId8" tooltip="Image"/>
              </a:rPr>
              <a:t>image</a:t>
            </a:r>
            <a:r>
              <a:rPr lang="en-US" sz="1600" dirty="0" smtClean="0">
                <a:latin typeface="Helvetica"/>
                <a:cs typeface="Helvetica"/>
              </a:rPr>
              <a:t> taking satellites because </a:t>
            </a:r>
            <a:r>
              <a:rPr lang="en-US" sz="1600" dirty="0" smtClean="0">
                <a:latin typeface="Helvetica"/>
                <a:cs typeface="Helvetica"/>
                <a:hlinkClick r:id="rId9" tooltip="Shadow"/>
              </a:rPr>
              <a:t>shadows</a:t>
            </a:r>
            <a:r>
              <a:rPr lang="en-US" sz="1600" dirty="0" smtClean="0">
                <a:latin typeface="Helvetica"/>
                <a:cs typeface="Helvetica"/>
              </a:rPr>
              <a:t> will be nearly the same on every pass.</a:t>
            </a:r>
          </a:p>
          <a:p>
            <a:pPr>
              <a:buNone/>
            </a:pPr>
            <a:r>
              <a:rPr lang="en-US" dirty="0" smtClean="0">
                <a:latin typeface="Helvetica"/>
                <a:cs typeface="Helvetica"/>
              </a:rPr>
              <a:t>DMSP satellites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11</a:t>
            </a:fld>
            <a:endParaRPr lang="en-US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GTO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latin typeface="Helvetica"/>
                <a:cs typeface="Helvetica"/>
              </a:rPr>
              <a:t>A </a:t>
            </a:r>
            <a:r>
              <a:rPr lang="en-US" sz="2000" b="1" dirty="0" smtClean="0">
                <a:latin typeface="Helvetica"/>
                <a:cs typeface="Helvetica"/>
              </a:rPr>
              <a:t>geosynchronous transfer orbit</a:t>
            </a:r>
            <a:r>
              <a:rPr lang="en-US" sz="2000" dirty="0" smtClean="0">
                <a:latin typeface="Helvetica"/>
                <a:cs typeface="Helvetica"/>
              </a:rPr>
              <a:t> or </a:t>
            </a:r>
            <a:r>
              <a:rPr lang="en-US" sz="2000" b="1" dirty="0" smtClean="0">
                <a:latin typeface="Helvetica"/>
                <a:cs typeface="Helvetica"/>
              </a:rPr>
              <a:t>geostationary transfer orbit</a:t>
            </a:r>
            <a:r>
              <a:rPr lang="en-US" sz="2000" dirty="0" smtClean="0">
                <a:latin typeface="Helvetica"/>
                <a:cs typeface="Helvetica"/>
              </a:rPr>
              <a:t> (</a:t>
            </a:r>
            <a:r>
              <a:rPr lang="en-US" sz="2000" b="1" dirty="0" smtClean="0">
                <a:latin typeface="Helvetica"/>
                <a:cs typeface="Helvetica"/>
              </a:rPr>
              <a:t>GTO</a:t>
            </a:r>
            <a:r>
              <a:rPr lang="en-US" sz="2000" dirty="0" smtClean="0">
                <a:latin typeface="Helvetica"/>
                <a:cs typeface="Helvetica"/>
              </a:rPr>
              <a:t>) is a </a:t>
            </a:r>
            <a:r>
              <a:rPr lang="en-US" sz="2000" dirty="0" smtClean="0">
                <a:latin typeface="Helvetica"/>
                <a:cs typeface="Helvetica"/>
                <a:hlinkClick r:id="rId2" tooltip="Hohmann transfer orbit"/>
              </a:rPr>
              <a:t>Hohmann transfer orbit</a:t>
            </a:r>
            <a:r>
              <a:rPr lang="en-US" sz="2000" dirty="0" smtClean="0">
                <a:latin typeface="Helvetica"/>
                <a:cs typeface="Helvetica"/>
              </a:rPr>
              <a:t> used to reach </a:t>
            </a:r>
            <a:r>
              <a:rPr lang="en-US" sz="2000" dirty="0" smtClean="0">
                <a:latin typeface="Helvetica"/>
                <a:cs typeface="Helvetica"/>
                <a:hlinkClick r:id="rId3" tooltip="Geosynchronous orbit"/>
              </a:rPr>
              <a:t>geosynchronous</a:t>
            </a:r>
            <a:r>
              <a:rPr lang="en-US" sz="2000" dirty="0" smtClean="0">
                <a:latin typeface="Helvetica"/>
                <a:cs typeface="Helvetica"/>
              </a:rPr>
              <a:t> or </a:t>
            </a:r>
            <a:r>
              <a:rPr lang="en-US" sz="2000" dirty="0" smtClean="0">
                <a:latin typeface="Helvetica"/>
                <a:cs typeface="Helvetica"/>
                <a:hlinkClick r:id="rId4" tooltip="Geostationary orbit"/>
              </a:rPr>
              <a:t>geostationary orbit</a:t>
            </a:r>
            <a:r>
              <a:rPr lang="en-US" sz="2000" dirty="0" smtClean="0">
                <a:latin typeface="Helvetica"/>
                <a:cs typeface="Helvetica"/>
              </a:rPr>
              <a:t>.</a:t>
            </a:r>
            <a:r>
              <a:rPr lang="en-US" sz="2000" baseline="30000" dirty="0" smtClean="0">
                <a:latin typeface="Helvetica"/>
                <a:cs typeface="Helvetica"/>
                <a:hlinkClick r:id="rId5"/>
              </a:rPr>
              <a:t>[1]</a:t>
            </a:r>
            <a:r>
              <a:rPr lang="en-US" sz="2000" dirty="0" smtClean="0">
                <a:latin typeface="Helvetica"/>
                <a:cs typeface="Helvetica"/>
              </a:rPr>
              <a:t> It is a highly </a:t>
            </a:r>
            <a:r>
              <a:rPr lang="en-US" sz="2000" dirty="0" smtClean="0">
                <a:latin typeface="Helvetica"/>
                <a:cs typeface="Helvetica"/>
                <a:hlinkClick r:id="rId6" tooltip="Ellipse"/>
              </a:rPr>
              <a:t>elliptical</a:t>
            </a:r>
            <a:r>
              <a:rPr lang="en-US" sz="2000" dirty="0" smtClean="0">
                <a:latin typeface="Helvetica"/>
                <a:cs typeface="Helvetica"/>
              </a:rPr>
              <a:t> Earth </a:t>
            </a:r>
            <a:r>
              <a:rPr lang="en-US" sz="2000" dirty="0" smtClean="0">
                <a:latin typeface="Helvetica"/>
                <a:cs typeface="Helvetica"/>
                <a:hlinkClick r:id="rId7" tooltip="Orbit"/>
              </a:rPr>
              <a:t>orbit</a:t>
            </a:r>
            <a:r>
              <a:rPr lang="en-US" sz="2000" dirty="0" smtClean="0">
                <a:latin typeface="Helvetica"/>
                <a:cs typeface="Helvetica"/>
              </a:rPr>
              <a:t> with </a:t>
            </a:r>
            <a:r>
              <a:rPr lang="en-US" sz="2000" dirty="0" smtClean="0">
                <a:latin typeface="Helvetica"/>
                <a:cs typeface="Helvetica"/>
                <a:hlinkClick r:id="rId8" tooltip="Apogee"/>
              </a:rPr>
              <a:t>apogee</a:t>
            </a:r>
            <a:r>
              <a:rPr lang="en-US" sz="2000" dirty="0" smtClean="0">
                <a:latin typeface="Helvetica"/>
                <a:cs typeface="Helvetica"/>
              </a:rPr>
              <a:t> of 42,164 km (26,199 mi).</a:t>
            </a:r>
            <a:r>
              <a:rPr lang="en-US" sz="2000" baseline="30000" dirty="0" smtClean="0">
                <a:latin typeface="Helvetica"/>
                <a:cs typeface="Helvetica"/>
                <a:hlinkClick r:id="rId9"/>
              </a:rPr>
              <a:t>[2]</a:t>
            </a:r>
            <a:r>
              <a:rPr lang="en-US" sz="2000" dirty="0" smtClean="0">
                <a:latin typeface="Helvetica"/>
                <a:cs typeface="Helvetica"/>
              </a:rPr>
              <a:t> (geostationary (GEO) altitude, 35,786 km (22,000 mi) above sea level) and an </a:t>
            </a:r>
            <a:r>
              <a:rPr lang="en-US" sz="2000" dirty="0" smtClean="0">
                <a:latin typeface="Helvetica"/>
                <a:cs typeface="Helvetica"/>
                <a:hlinkClick r:id="rId10" tooltip="Argument of perigee"/>
              </a:rPr>
              <a:t>argument of perigee</a:t>
            </a:r>
            <a:r>
              <a:rPr lang="en-US" sz="2000" dirty="0" smtClean="0">
                <a:latin typeface="Helvetica"/>
                <a:cs typeface="Helvetica"/>
              </a:rPr>
              <a:t> such that apogee occurs on or near the equator. Perigee can be anywhere above the atmosphere, but is usually limited to only a few hundred km above the Earth's surface to reduce launcher </a:t>
            </a:r>
            <a:r>
              <a:rPr lang="en-US" sz="2000" dirty="0" smtClean="0">
                <a:latin typeface="Helvetica"/>
                <a:cs typeface="Helvetica"/>
                <a:hlinkClick r:id="rId11" tooltip="Delta-v"/>
              </a:rPr>
              <a:t>delta-v</a:t>
            </a:r>
            <a:r>
              <a:rPr lang="en-US" sz="2000" dirty="0" smtClean="0">
                <a:latin typeface="Helvetica"/>
                <a:cs typeface="Helvetica"/>
              </a:rPr>
              <a:t> (V) requirements and to limit the orbital lifetime of the spent booster.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12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1442" y="4648702"/>
            <a:ext cx="68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SDO 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0686" y="4870068"/>
            <a:ext cx="5464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The rapid cadence and continuous coverage required for SDO observations led to placing the satellite into an inclined geosynchronous orbit</a:t>
            </a:r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96527" y="31169"/>
            <a:ext cx="5643525" cy="598559"/>
          </a:xfrm>
        </p:spPr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Van Allen Probes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13</a:t>
            </a:fld>
            <a:endParaRPr lang="en-US">
              <a:latin typeface="Helvetica"/>
              <a:cs typeface="Helvetica"/>
            </a:endParaRPr>
          </a:p>
        </p:txBody>
      </p:sp>
      <p:pic>
        <p:nvPicPr>
          <p:cNvPr id="2" name="Picture 1" descr="make.rbsp-trackplot.p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153643"/>
            <a:ext cx="4670430" cy="4670430"/>
          </a:xfrm>
          <a:prstGeom prst="rect">
            <a:avLst/>
          </a:prstGeom>
        </p:spPr>
      </p:pic>
      <p:pic>
        <p:nvPicPr>
          <p:cNvPr id="3" name="Picture 2" descr="make.rbsp-trackplot.png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42944" y="1153643"/>
            <a:ext cx="4601056" cy="2300528"/>
          </a:xfrm>
          <a:prstGeom prst="rect">
            <a:avLst/>
          </a:prstGeom>
        </p:spPr>
      </p:pic>
      <p:pic>
        <p:nvPicPr>
          <p:cNvPr id="9" name="Picture 8" descr="make.rbsp-trackplot.png (2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42944" y="3454171"/>
            <a:ext cx="4739804" cy="2369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Other types of orbits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14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378" y="1417638"/>
            <a:ext cx="470100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  <a:hlinkClick r:id="rId2" tooltip="Heliocentric orbit"/>
              </a:rPr>
              <a:t>Heliocentric orbit</a:t>
            </a:r>
            <a:r>
              <a:rPr lang="en-US" dirty="0" smtClean="0">
                <a:latin typeface="Helvetica"/>
                <a:cs typeface="Helvetica"/>
              </a:rPr>
              <a:t>: An orbit around the Sun.</a:t>
            </a:r>
          </a:p>
          <a:p>
            <a:endParaRPr lang="en-US" dirty="0" smtClean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STEREO A and STEREO B</a:t>
            </a:r>
          </a:p>
          <a:p>
            <a:endParaRPr lang="en-US" dirty="0" smtClean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Interplanetary space</a:t>
            </a:r>
          </a:p>
          <a:p>
            <a:endParaRPr lang="en-US" dirty="0" smtClean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At different planets</a:t>
            </a:r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Orbit/Mission Design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  <a:hlinkClick r:id="rId2"/>
              </a:rPr>
              <a:t>New Horizon to Pluto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15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3436" y="3277325"/>
            <a:ext cx="489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http://www.jhu.edu/jhumag/1105web/pluto.html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2002" y="4297945"/>
            <a:ext cx="547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Dr. </a:t>
            </a:r>
            <a:r>
              <a:rPr lang="en-US" dirty="0" err="1" smtClean="0">
                <a:latin typeface="Helvetica"/>
                <a:cs typeface="Helvetica"/>
              </a:rPr>
              <a:t>Yanping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Guo</a:t>
            </a:r>
            <a:r>
              <a:rPr lang="en-US" dirty="0" smtClean="0">
                <a:latin typeface="Helvetica"/>
                <a:cs typeface="Helvetica"/>
              </a:rPr>
              <a:t>, a mission design specialist at APL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47250" y="5023719"/>
            <a:ext cx="3713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Reduce the journey by three years</a:t>
            </a:r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718" y="1395412"/>
            <a:ext cx="7772400" cy="1470025"/>
          </a:xfrm>
        </p:spPr>
        <p:txBody>
          <a:bodyPr/>
          <a:lstStyle/>
          <a:p>
            <a:r>
              <a:rPr lang="en-US" sz="3600" b="1" dirty="0" smtClean="0">
                <a:solidFill>
                  <a:srgbClr val="660066"/>
                </a:solidFill>
                <a:latin typeface="Helvetica"/>
                <a:cs typeface="Helvetica"/>
              </a:rPr>
              <a:t>Space Weather impacts on spacecraft operation</a:t>
            </a:r>
            <a:endParaRPr lang="en-US" sz="3600" b="1" dirty="0">
              <a:solidFill>
                <a:schemeClr val="bg2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8321" y="2865437"/>
            <a:ext cx="7191049" cy="1494798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Yihua Zheng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NASA/GSFC Space Weather Center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35230" y="5858305"/>
            <a:ext cx="4349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90"/>
                </a:solidFill>
                <a:latin typeface="Helvetica"/>
                <a:cs typeface="Helvetica"/>
              </a:rPr>
              <a:t>For Earth System Science Pathfinder (ESSP) Program Office</a:t>
            </a:r>
          </a:p>
          <a:p>
            <a:pPr algn="ctr"/>
            <a:r>
              <a:rPr lang="en-US" sz="1200" dirty="0" smtClean="0">
                <a:solidFill>
                  <a:srgbClr val="000090"/>
                </a:solidFill>
                <a:latin typeface="Helvetica"/>
                <a:cs typeface="Helvetica"/>
              </a:rPr>
              <a:t>May 15, 2012</a:t>
            </a:r>
            <a:endParaRPr lang="en-US" sz="1200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pic>
        <p:nvPicPr>
          <p:cNvPr id="15362" name="Picture 2" descr="ESSPPO Logo DRAFT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08180" y="4731180"/>
            <a:ext cx="2420938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79823" y="71750"/>
            <a:ext cx="6391941" cy="1016911"/>
          </a:xfrm>
        </p:spPr>
        <p:txBody>
          <a:bodyPr/>
          <a:lstStyle/>
          <a:p>
            <a:r>
              <a:rPr lang="en-US" sz="3600" dirty="0" smtClean="0">
                <a:latin typeface="Helvetica"/>
                <a:cs typeface="Helvetica"/>
              </a:rPr>
              <a:t>Importance of </a:t>
            </a:r>
            <a:r>
              <a:rPr lang="en-US" sz="3600" dirty="0" err="1" smtClean="0">
                <a:latin typeface="Helvetica"/>
                <a:cs typeface="Helvetica"/>
              </a:rPr>
              <a:t>SWx</a:t>
            </a:r>
            <a:r>
              <a:rPr lang="en-US" sz="3600" dirty="0" smtClean="0">
                <a:latin typeface="Helvetica"/>
                <a:cs typeface="Helvetica"/>
              </a:rPr>
              <a:t> Services</a:t>
            </a:r>
            <a:endParaRPr lang="en-US" sz="3600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17</a:t>
            </a:fld>
            <a:endParaRPr lang="en-US">
              <a:latin typeface="Helvetica"/>
              <a:cs typeface="Helvetica"/>
            </a:endParaRPr>
          </a:p>
        </p:txBody>
      </p:sp>
      <p:pic>
        <p:nvPicPr>
          <p:cNvPr id="7" name="Picture 6" descr="randy_emai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51" y="1256030"/>
            <a:ext cx="8220849" cy="510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500" y="155120"/>
            <a:ext cx="5372100" cy="591078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Space Environment Model Use in Mission Life Cycle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33400" y="1752600"/>
            <a:ext cx="7094538" cy="4460875"/>
            <a:chOff x="720" y="1152"/>
            <a:chExt cx="4469" cy="2810"/>
          </a:xfrm>
        </p:grpSpPr>
        <p:sp>
          <p:nvSpPr>
            <p:cNvPr id="12293" name="Text Box 3"/>
            <p:cNvSpPr txBox="1">
              <a:spLocks noChangeArrowheads="1"/>
            </p:cNvSpPr>
            <p:nvPr/>
          </p:nvSpPr>
          <p:spPr bwMode="auto">
            <a:xfrm>
              <a:off x="1287" y="1152"/>
              <a:ext cx="1841" cy="21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>
                  <a:latin typeface="Helvetica"/>
                  <a:cs typeface="Helvetica"/>
                </a:rPr>
                <a:t>Mission Concept</a:t>
              </a:r>
            </a:p>
            <a:p>
              <a:pPr>
                <a:lnSpc>
                  <a:spcPct val="150000"/>
                </a:lnSpc>
              </a:pPr>
              <a:r>
                <a:rPr lang="en-US" sz="2400">
                  <a:latin typeface="Helvetica"/>
                  <a:cs typeface="Helvetica"/>
                </a:rPr>
                <a:t>Mission Planning</a:t>
              </a:r>
            </a:p>
            <a:p>
              <a:pPr>
                <a:lnSpc>
                  <a:spcPct val="150000"/>
                </a:lnSpc>
              </a:pPr>
              <a:r>
                <a:rPr lang="en-US" sz="2400">
                  <a:latin typeface="Helvetica"/>
                  <a:cs typeface="Helvetica"/>
                </a:rPr>
                <a:t>Design</a:t>
              </a:r>
            </a:p>
            <a:p>
              <a:pPr>
                <a:lnSpc>
                  <a:spcPct val="150000"/>
                </a:lnSpc>
              </a:pPr>
              <a:r>
                <a:rPr lang="en-US" sz="2400">
                  <a:latin typeface="Helvetica"/>
                  <a:cs typeface="Helvetica"/>
                </a:rPr>
                <a:t>Launch</a:t>
              </a:r>
            </a:p>
            <a:p>
              <a:pPr>
                <a:lnSpc>
                  <a:spcPct val="150000"/>
                </a:lnSpc>
              </a:pPr>
              <a:r>
                <a:rPr lang="en-US" sz="2400">
                  <a:latin typeface="Helvetica"/>
                  <a:cs typeface="Helvetica"/>
                </a:rPr>
                <a:t>Operations</a:t>
              </a:r>
            </a:p>
            <a:p>
              <a:pPr>
                <a:lnSpc>
                  <a:spcPct val="150000"/>
                </a:lnSpc>
              </a:pPr>
              <a:r>
                <a:rPr lang="en-US" sz="2400">
                  <a:latin typeface="Helvetica"/>
                  <a:cs typeface="Helvetica"/>
                </a:rPr>
                <a:t>Anomaly Resolution</a:t>
              </a:r>
            </a:p>
          </p:txBody>
        </p:sp>
        <p:sp>
          <p:nvSpPr>
            <p:cNvPr id="12294" name="Text Box 4"/>
            <p:cNvSpPr txBox="1">
              <a:spLocks noChangeArrowheads="1"/>
            </p:cNvSpPr>
            <p:nvPr/>
          </p:nvSpPr>
          <p:spPr bwMode="auto">
            <a:xfrm>
              <a:off x="3490" y="1440"/>
              <a:ext cx="1587" cy="523"/>
            </a:xfrm>
            <a:prstGeom prst="rect">
              <a:avLst/>
            </a:prstGeom>
            <a:solidFill>
              <a:srgbClr val="99CC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2086"/>
                  </a:solidFill>
                  <a:latin typeface="Helvetica"/>
                  <a:cs typeface="Helvetica"/>
                </a:rPr>
                <a:t>Space Climate</a:t>
              </a:r>
            </a:p>
            <a:p>
              <a:r>
                <a:rPr lang="en-US" sz="2000">
                  <a:solidFill>
                    <a:srgbClr val="002086"/>
                  </a:solidFill>
                  <a:latin typeface="Helvetica"/>
                  <a:cs typeface="Helvetica"/>
                </a:rPr>
                <a:t>Minimize Risk</a:t>
              </a:r>
            </a:p>
          </p:txBody>
        </p:sp>
        <p:sp>
          <p:nvSpPr>
            <p:cNvPr id="12295" name="Text Box 5"/>
            <p:cNvSpPr txBox="1">
              <a:spLocks noChangeArrowheads="1"/>
            </p:cNvSpPr>
            <p:nvPr/>
          </p:nvSpPr>
          <p:spPr bwMode="auto">
            <a:xfrm>
              <a:off x="3456" y="2304"/>
              <a:ext cx="1733" cy="523"/>
            </a:xfrm>
            <a:prstGeom prst="rect">
              <a:avLst/>
            </a:prstGeom>
            <a:solidFill>
              <a:srgbClr val="FFCC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2086"/>
                  </a:solidFill>
                  <a:latin typeface="Helvetica"/>
                  <a:cs typeface="Helvetica"/>
                </a:rPr>
                <a:t>Space Weather</a:t>
              </a:r>
            </a:p>
            <a:p>
              <a:r>
                <a:rPr lang="en-US" sz="2000">
                  <a:solidFill>
                    <a:srgbClr val="002086"/>
                  </a:solidFill>
                  <a:latin typeface="Helvetica"/>
                  <a:cs typeface="Helvetica"/>
                </a:rPr>
                <a:t>Manage Residual Risk</a:t>
              </a:r>
            </a:p>
          </p:txBody>
        </p:sp>
        <p:sp>
          <p:nvSpPr>
            <p:cNvPr id="12296" name="Text Box 6"/>
            <p:cNvSpPr txBox="1">
              <a:spLocks noChangeArrowheads="1"/>
            </p:cNvSpPr>
            <p:nvPr/>
          </p:nvSpPr>
          <p:spPr bwMode="auto">
            <a:xfrm>
              <a:off x="4000" y="2976"/>
              <a:ext cx="582" cy="330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2086"/>
                  </a:solidFill>
                  <a:latin typeface="Helvetica"/>
                  <a:cs typeface="Helvetica"/>
                </a:rPr>
                <a:t>Both</a:t>
              </a:r>
            </a:p>
          </p:txBody>
        </p:sp>
        <p:sp>
          <p:nvSpPr>
            <p:cNvPr id="12297" name="AutoShape 7"/>
            <p:cNvSpPr>
              <a:spLocks/>
            </p:cNvSpPr>
            <p:nvPr/>
          </p:nvSpPr>
          <p:spPr bwMode="auto">
            <a:xfrm>
              <a:off x="3024" y="1248"/>
              <a:ext cx="288" cy="960"/>
            </a:xfrm>
            <a:prstGeom prst="rightBrace">
              <a:avLst>
                <a:gd name="adj1" fmla="val 27778"/>
                <a:gd name="adj2" fmla="val 50000"/>
              </a:avLst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>
                <a:solidFill>
                  <a:schemeClr val="tx2"/>
                </a:solidFill>
                <a:latin typeface="Helvetica"/>
                <a:cs typeface="Helvetica"/>
              </a:endParaRPr>
            </a:p>
          </p:txBody>
        </p:sp>
        <p:sp>
          <p:nvSpPr>
            <p:cNvPr id="12298" name="AutoShape 8"/>
            <p:cNvSpPr>
              <a:spLocks/>
            </p:cNvSpPr>
            <p:nvPr/>
          </p:nvSpPr>
          <p:spPr bwMode="auto">
            <a:xfrm>
              <a:off x="3024" y="2256"/>
              <a:ext cx="288" cy="624"/>
            </a:xfrm>
            <a:prstGeom prst="rightBrace">
              <a:avLst>
                <a:gd name="adj1" fmla="val 18056"/>
                <a:gd name="adj2" fmla="val 50000"/>
              </a:avLst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Helvetica"/>
                <a:cs typeface="Helvetica"/>
              </a:endParaRPr>
            </a:p>
          </p:txBody>
        </p:sp>
        <p:sp>
          <p:nvSpPr>
            <p:cNvPr id="12299" name="Line 9"/>
            <p:cNvSpPr>
              <a:spLocks noChangeShapeType="1"/>
            </p:cNvSpPr>
            <p:nvPr/>
          </p:nvSpPr>
          <p:spPr bwMode="auto">
            <a:xfrm>
              <a:off x="3312" y="3120"/>
              <a:ext cx="33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Helvetica"/>
                <a:cs typeface="Helvetica"/>
              </a:endParaRPr>
            </a:p>
          </p:txBody>
        </p:sp>
        <p:sp>
          <p:nvSpPr>
            <p:cNvPr id="12300" name="AutoShape 10"/>
            <p:cNvSpPr>
              <a:spLocks noChangeArrowheads="1"/>
            </p:cNvSpPr>
            <p:nvPr/>
          </p:nvSpPr>
          <p:spPr bwMode="auto">
            <a:xfrm rot="5400000">
              <a:off x="-24" y="1992"/>
              <a:ext cx="1920" cy="432"/>
            </a:xfrm>
            <a:custGeom>
              <a:avLst/>
              <a:gdLst>
                <a:gd name="T0" fmla="*/ 147 w 21600"/>
                <a:gd name="T1" fmla="*/ 0 h 21600"/>
                <a:gd name="T2" fmla="*/ 0 w 21600"/>
                <a:gd name="T3" fmla="*/ 4 h 21600"/>
                <a:gd name="T4" fmla="*/ 147 w 21600"/>
                <a:gd name="T5" fmla="*/ 9 h 21600"/>
                <a:gd name="T6" fmla="*/ 171 w 21600"/>
                <a:gd name="T7" fmla="*/ 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6300 h 21600"/>
                <a:gd name="T14" fmla="*/ 20351 w 21600"/>
                <a:gd name="T15" fmla="*/ 153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608" y="0"/>
                  </a:moveTo>
                  <a:lnTo>
                    <a:pt x="18608" y="6300"/>
                  </a:lnTo>
                  <a:lnTo>
                    <a:pt x="3375" y="6300"/>
                  </a:lnTo>
                  <a:lnTo>
                    <a:pt x="3375" y="15300"/>
                  </a:lnTo>
                  <a:lnTo>
                    <a:pt x="18608" y="15300"/>
                  </a:lnTo>
                  <a:lnTo>
                    <a:pt x="18608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6300"/>
                  </a:moveTo>
                  <a:lnTo>
                    <a:pt x="1350" y="15300"/>
                  </a:lnTo>
                  <a:lnTo>
                    <a:pt x="2700" y="15300"/>
                  </a:lnTo>
                  <a:lnTo>
                    <a:pt x="2700" y="6300"/>
                  </a:lnTo>
                  <a:close/>
                </a:path>
                <a:path w="21600" h="21600">
                  <a:moveTo>
                    <a:pt x="0" y="6300"/>
                  </a:moveTo>
                  <a:lnTo>
                    <a:pt x="0" y="15300"/>
                  </a:lnTo>
                  <a:lnTo>
                    <a:pt x="675" y="15300"/>
                  </a:lnTo>
                  <a:lnTo>
                    <a:pt x="675" y="6300"/>
                  </a:lnTo>
                  <a:close/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chemeClr val="tx2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Helvetica"/>
                <a:cs typeface="Helvetica"/>
              </a:endParaRPr>
            </a:p>
          </p:txBody>
        </p:sp>
        <p:sp>
          <p:nvSpPr>
            <p:cNvPr id="12301" name="Text Box 11"/>
            <p:cNvSpPr txBox="1">
              <a:spLocks noChangeArrowheads="1"/>
            </p:cNvSpPr>
            <p:nvPr/>
          </p:nvSpPr>
          <p:spPr bwMode="auto">
            <a:xfrm>
              <a:off x="3593" y="3264"/>
              <a:ext cx="1399" cy="6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  <a:latin typeface="Helvetica"/>
                  <a:cs typeface="Helvetica"/>
                </a:rPr>
                <a:t>+</a:t>
              </a:r>
            </a:p>
            <a:p>
              <a:r>
                <a:rPr lang="en-US" sz="2400">
                  <a:solidFill>
                    <a:schemeClr val="tx2"/>
                  </a:solidFill>
                  <a:latin typeface="Helvetica"/>
                  <a:cs typeface="Helvetica"/>
                </a:rPr>
                <a:t>in situ</a:t>
              </a:r>
            </a:p>
            <a:p>
              <a:r>
                <a:rPr lang="en-US" sz="2400">
                  <a:solidFill>
                    <a:schemeClr val="tx2"/>
                  </a:solidFill>
                  <a:latin typeface="Helvetica"/>
                  <a:cs typeface="Helvetica"/>
                </a:rPr>
                <a:t>measurements</a:t>
              </a:r>
            </a:p>
          </p:txBody>
        </p:sp>
      </p:grpSp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086600" y="6553200"/>
            <a:ext cx="1905000" cy="203200"/>
          </a:xfrm>
          <a:noFill/>
        </p:spPr>
        <p:txBody>
          <a:bodyPr/>
          <a:lstStyle/>
          <a:p>
            <a:fld id="{1390FF83-615A-432B-98F7-DC00D361E064}" type="slidenum">
              <a:rPr lang="en-US" smtClean="0">
                <a:latin typeface="Helvetica"/>
                <a:cs typeface="Helvetica"/>
              </a:rPr>
              <a:pPr/>
              <a:t>18</a:t>
            </a:fld>
            <a:endParaRPr lang="en-US" smtClean="0">
              <a:latin typeface="Helvetica"/>
              <a:cs typeface="Helvetica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7627524" y="3798975"/>
            <a:ext cx="888545" cy="11340"/>
          </a:xfrm>
          <a:prstGeom prst="straightConnector1">
            <a:avLst/>
          </a:prstGeom>
          <a:ln w="69850">
            <a:solidFill>
              <a:srgbClr val="0E47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34033" y="2886985"/>
            <a:ext cx="1364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NASA </a:t>
            </a:r>
            <a:r>
              <a:rPr lang="en-US" b="1" dirty="0" err="1" smtClean="0">
                <a:latin typeface="Helvetica"/>
                <a:cs typeface="Helvetica"/>
              </a:rPr>
              <a:t>SWx</a:t>
            </a:r>
            <a:r>
              <a:rPr lang="en-US" b="1" dirty="0" smtClean="0">
                <a:latin typeface="Helvetica"/>
                <a:cs typeface="Helvetica"/>
              </a:rPr>
              <a:t> services</a:t>
            </a:r>
            <a:endParaRPr lang="en-US" b="1" dirty="0">
              <a:latin typeface="Helvetica"/>
              <a:cs typeface="Helvetica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4355407" y="3810314"/>
            <a:ext cx="4160664" cy="1142686"/>
          </a:xfrm>
          <a:prstGeom prst="straightConnector1">
            <a:avLst/>
          </a:prstGeom>
          <a:ln w="69850">
            <a:solidFill>
              <a:srgbClr val="0E47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3400" y="5661879"/>
            <a:ext cx="300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Acknowledge: Mike </a:t>
            </a:r>
            <a:r>
              <a:rPr lang="en-US" dirty="0" err="1" smtClean="0">
                <a:latin typeface="Helvetica"/>
                <a:cs typeface="Helvetica"/>
              </a:rPr>
              <a:t>Xapsos</a:t>
            </a:r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4831" y="229072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SWx</a:t>
            </a:r>
            <a:r>
              <a:rPr lang="en-US" dirty="0" smtClean="0">
                <a:latin typeface="Helvetica"/>
                <a:cs typeface="Helvetica"/>
              </a:rPr>
              <a:t> Services provided by NASA/SWC 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Helvetica"/>
                <a:cs typeface="Helvetica"/>
              </a:rPr>
              <a:t>1</a:t>
            </a:r>
            <a:r>
              <a:rPr lang="en-US" sz="3600" baseline="30000" dirty="0" smtClean="0">
                <a:latin typeface="Helvetica"/>
                <a:cs typeface="Helvetica"/>
              </a:rPr>
              <a:t>st</a:t>
            </a:r>
            <a:r>
              <a:rPr lang="en-US" sz="3600" dirty="0" smtClean="0">
                <a:latin typeface="Helvetica"/>
                <a:cs typeface="Helvetica"/>
              </a:rPr>
              <a:t> satellite launched into space</a:t>
            </a:r>
            <a:endParaRPr lang="en-US" sz="3600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2</a:t>
            </a:fld>
            <a:endParaRPr lang="en-US">
              <a:latin typeface="Helvetica"/>
              <a:cs typeface="Helvetica"/>
            </a:endParaRPr>
          </a:p>
        </p:txBody>
      </p:sp>
      <p:pic>
        <p:nvPicPr>
          <p:cNvPr id="6" name="Picture 5" descr="Sputnik_as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4583615" cy="37540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06639" y="1417638"/>
            <a:ext cx="3837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The world's first artificial satellite, the </a:t>
            </a:r>
            <a:r>
              <a:rPr lang="en-US" b="1" dirty="0" smtClean="0">
                <a:solidFill>
                  <a:srgbClr val="000090"/>
                </a:solidFill>
                <a:latin typeface="Helvetica"/>
                <a:cs typeface="Helvetica"/>
                <a:hlinkClick r:id="rId3" tooltip="Sputnik 1"/>
              </a:rPr>
              <a:t>Sputnik 1</a:t>
            </a:r>
            <a:r>
              <a:rPr lang="en-US" dirty="0" smtClean="0">
                <a:latin typeface="Helvetica"/>
                <a:cs typeface="Helvetica"/>
              </a:rPr>
              <a:t>, was launched by the Soviet Union in 1957. 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1646" y="3937998"/>
            <a:ext cx="1891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</a:rPr>
              <a:t>4 October, 1957</a:t>
            </a:r>
            <a:endParaRPr lang="en-US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06639" y="2739705"/>
            <a:ext cx="3726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marking the start of the </a:t>
            </a:r>
            <a:r>
              <a:rPr lang="en-US" dirty="0" smtClean="0">
                <a:latin typeface="Helvetica"/>
                <a:cs typeface="Helvetica"/>
                <a:hlinkClick r:id="rId4" tooltip="Space Age"/>
              </a:rPr>
              <a:t>Space Age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4250" y="4122664"/>
            <a:ext cx="395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International Geophysical Year: 1957</a:t>
            </a:r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Text Placeholder 6"/>
          <p:cNvSpPr>
            <a:spLocks noGrp="1"/>
          </p:cNvSpPr>
          <p:nvPr>
            <p:ph idx="1"/>
          </p:nvPr>
        </p:nvSpPr>
        <p:spPr>
          <a:xfrm>
            <a:off x="304800" y="1270000"/>
            <a:ext cx="4114800" cy="5348809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sz="2595" dirty="0" smtClean="0">
                <a:latin typeface="Helvetica"/>
                <a:cs typeface="Helvetica"/>
              </a:rPr>
              <a:t>Providing assistance in spacecraft anomaly resolution by assessing whether space weather has any role in causing the observed anomaly/anomalies.</a:t>
            </a:r>
          </a:p>
          <a:p>
            <a:pPr marL="514350" indent="-514350">
              <a:buAutoNum type="arabicPeriod"/>
            </a:pPr>
            <a:r>
              <a:rPr lang="en-US" sz="2595" dirty="0" smtClean="0">
                <a:latin typeface="Helvetica"/>
                <a:cs typeface="Helvetica"/>
              </a:rPr>
              <a:t>Sending out weekly space weather reports/summaries to NASA mission operators, NASA officials and involved personnel. </a:t>
            </a:r>
          </a:p>
          <a:p>
            <a:pPr marL="514350" indent="-514350">
              <a:buNone/>
            </a:pPr>
            <a:endParaRPr lang="en-US" sz="3273" dirty="0" smtClean="0">
              <a:latin typeface="Helvetica"/>
              <a:cs typeface="Helvetica"/>
            </a:endParaRPr>
          </a:p>
          <a:p>
            <a:pPr marL="514350" indent="-514350">
              <a:buAutoNum type="arabicPeriod"/>
            </a:pPr>
            <a:endParaRPr lang="en-US" dirty="0" smtClean="0">
              <a:latin typeface="Helvetica"/>
              <a:cs typeface="Helvetica"/>
            </a:endParaRPr>
          </a:p>
          <a:p>
            <a:pPr marL="514350" indent="-514350">
              <a:buAutoNum type="arabicPeriod"/>
            </a:pPr>
            <a:endParaRPr lang="en-US" dirty="0" smtClean="0">
              <a:latin typeface="Helvetica"/>
              <a:cs typeface="Helvetica"/>
            </a:endParaRPr>
          </a:p>
          <a:p>
            <a:pPr>
              <a:buNone/>
            </a:pPr>
            <a:endParaRPr lang="en-US" dirty="0" smtClean="0">
              <a:latin typeface="Helvetica"/>
              <a:cs typeface="Helvetica"/>
            </a:endParaRPr>
          </a:p>
          <a:p>
            <a:pPr>
              <a:buNone/>
            </a:pPr>
            <a:endParaRPr lang="en-US" dirty="0" smtClean="0">
              <a:latin typeface="Helvetica"/>
              <a:cs typeface="Helvetica"/>
            </a:endParaRPr>
          </a:p>
          <a:p>
            <a:pPr>
              <a:buNone/>
            </a:pPr>
            <a:endParaRPr lang="en-US" dirty="0" smtClean="0">
              <a:latin typeface="Helvetica"/>
              <a:cs typeface="Helvetica"/>
            </a:endParaRPr>
          </a:p>
          <a:p>
            <a:pPr>
              <a:buNone/>
            </a:pPr>
            <a:endParaRPr lang="en-US" dirty="0" smtClean="0">
              <a:latin typeface="Helvetica"/>
              <a:cs typeface="Helvetica"/>
            </a:endParaRPr>
          </a:p>
          <a:p>
            <a:pPr>
              <a:buNone/>
            </a:pPr>
            <a:endParaRPr lang="en-US" dirty="0" smtClean="0">
              <a:latin typeface="Helvetica"/>
              <a:cs typeface="Helvetica"/>
            </a:endParaRPr>
          </a:p>
          <a:p>
            <a:pPr>
              <a:buNone/>
            </a:pPr>
            <a:endParaRPr lang="en-US" dirty="0" smtClean="0">
              <a:latin typeface="Helvetica"/>
              <a:cs typeface="Helvetica"/>
            </a:endParaRPr>
          </a:p>
          <a:p>
            <a:pPr>
              <a:buNone/>
            </a:pPr>
            <a:endParaRPr lang="en-US" dirty="0" smtClean="0">
              <a:latin typeface="Helvetica"/>
              <a:cs typeface="Helvetica"/>
            </a:endParaRPr>
          </a:p>
          <a:p>
            <a:pPr>
              <a:buNone/>
            </a:pPr>
            <a:endParaRPr lang="en-US" dirty="0" smtClean="0">
              <a:latin typeface="Helvetica"/>
              <a:cs typeface="Helvetic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615" y="1146385"/>
            <a:ext cx="3460985" cy="2468836"/>
          </a:xfrm>
          <a:prstGeom prst="rect">
            <a:avLst/>
          </a:prstGeom>
        </p:spPr>
      </p:pic>
      <p:pic>
        <p:nvPicPr>
          <p:cNvPr id="13" name="Picture 12" descr="composite20100330st.jpg"/>
          <p:cNvPicPr>
            <a:picLocks noChangeAspect="1"/>
          </p:cNvPicPr>
          <p:nvPr/>
        </p:nvPicPr>
        <p:blipFill>
          <a:blip r:embed="rId3"/>
          <a:srcRect l="2057"/>
          <a:stretch>
            <a:fillRect/>
          </a:stretch>
        </p:blipFill>
        <p:spPr>
          <a:xfrm>
            <a:off x="4900319" y="3615221"/>
            <a:ext cx="3115445" cy="31808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91200" y="1980693"/>
            <a:ext cx="1947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Helvetica"/>
                <a:cs typeface="Helvetica"/>
              </a:rPr>
              <a:t>Space Weather</a:t>
            </a:r>
            <a:endParaRPr lang="en-US" sz="20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2074" y="395111"/>
            <a:ext cx="581755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latin typeface="Helvetica"/>
                <a:cs typeface="Helvetica"/>
              </a:rPr>
              <a:t>NASA SWC: Types of </a:t>
            </a:r>
            <a:r>
              <a:rPr lang="en-US" sz="2600" b="1" dirty="0" err="1" smtClean="0">
                <a:latin typeface="Helvetica"/>
                <a:cs typeface="Helvetica"/>
              </a:rPr>
              <a:t>SWx</a:t>
            </a:r>
            <a:r>
              <a:rPr lang="en-US" sz="2600" b="1" dirty="0" smtClean="0">
                <a:latin typeface="Helvetica"/>
                <a:cs typeface="Helvetica"/>
              </a:rPr>
              <a:t> Services</a:t>
            </a:r>
            <a:endParaRPr lang="en-US" sz="2600" b="1" dirty="0">
              <a:latin typeface="Helvetica"/>
              <a:cs typeface="Helvetic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ext Placeholder 6"/>
          <p:cNvSpPr txBox="1">
            <a:spLocks/>
          </p:cNvSpPr>
          <p:nvPr/>
        </p:nvSpPr>
        <p:spPr>
          <a:xfrm>
            <a:off x="304800" y="1219200"/>
            <a:ext cx="4114800" cy="586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73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3.	</a:t>
            </a:r>
            <a:r>
              <a:rPr lang="en-US" sz="2595" noProof="0" dirty="0" smtClean="0">
                <a:latin typeface="Helvetica"/>
                <a:cs typeface="Helvetica"/>
              </a:rPr>
              <a:t>S</a:t>
            </a:r>
            <a:r>
              <a:rPr lang="en-US" sz="2595" dirty="0" smtClean="0">
                <a:latin typeface="Helvetica"/>
                <a:cs typeface="Helvetica"/>
              </a:rPr>
              <a:t>ending out timely space weather alerts/forecasts regarding adverse conditions throughout the solar system, such as significant CME events, elevated radiation levels,  etc. 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95" dirty="0" smtClean="0">
                <a:latin typeface="Helvetica"/>
                <a:cs typeface="Helvetica"/>
              </a:rPr>
              <a:t> </a:t>
            </a:r>
            <a:r>
              <a:rPr kumimoji="0" lang="en-US" sz="259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9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4. </a:t>
            </a:r>
            <a:r>
              <a:rPr lang="en-US" sz="2595" dirty="0" smtClean="0">
                <a:latin typeface="Helvetica"/>
                <a:cs typeface="Helvetica"/>
              </a:rPr>
              <a:t>  Providing</a:t>
            </a:r>
            <a:r>
              <a:rPr kumimoji="0" lang="en-US" sz="2595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r>
              <a:rPr lang="en-US" sz="2595" noProof="0" dirty="0" smtClean="0">
                <a:latin typeface="Helvetica"/>
                <a:cs typeface="Helvetica"/>
              </a:rPr>
              <a:t>general space weather support for NASA customers. </a:t>
            </a:r>
            <a:endParaRPr kumimoji="0" lang="en-US" sz="2595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73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pic>
        <p:nvPicPr>
          <p:cNvPr id="10" name="Picture 9" descr="tricompsw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524000"/>
            <a:ext cx="4478160" cy="2895600"/>
          </a:xfrm>
          <a:prstGeom prst="rect">
            <a:avLst/>
          </a:prstGeom>
        </p:spPr>
      </p:pic>
      <p:pic>
        <p:nvPicPr>
          <p:cNvPr id="11" name="Picture 10" descr="safety-sign-radia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869" y="1524000"/>
            <a:ext cx="585869" cy="685800"/>
          </a:xfrm>
          <a:prstGeom prst="rect">
            <a:avLst/>
          </a:prstGeom>
        </p:spPr>
      </p:pic>
      <p:pic>
        <p:nvPicPr>
          <p:cNvPr id="8" name="Picture 7" descr="swx_services_desk_pic5_1_call_cen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5334000"/>
            <a:ext cx="990600" cy="11887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07745" y="192784"/>
            <a:ext cx="464762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E900AE"/>
                </a:solidFill>
                <a:latin typeface="Helvetica"/>
                <a:cs typeface="Helvetica"/>
              </a:rPr>
              <a:t>Types of </a:t>
            </a:r>
            <a:r>
              <a:rPr lang="en-US" sz="3200" b="1" dirty="0" err="1" smtClean="0">
                <a:solidFill>
                  <a:srgbClr val="E900AE"/>
                </a:solidFill>
                <a:latin typeface="Helvetica"/>
                <a:cs typeface="Helvetica"/>
              </a:rPr>
              <a:t>SWx</a:t>
            </a:r>
            <a:r>
              <a:rPr lang="en-US" sz="3200" b="1" dirty="0" smtClean="0">
                <a:solidFill>
                  <a:srgbClr val="E900AE"/>
                </a:solidFill>
                <a:latin typeface="Helvetica"/>
                <a:cs typeface="Helvetica"/>
              </a:rPr>
              <a:t> Services</a:t>
            </a:r>
          </a:p>
          <a:p>
            <a:r>
              <a:rPr lang="en-US" b="1" dirty="0" smtClean="0">
                <a:solidFill>
                  <a:srgbClr val="E900AE"/>
                </a:solidFill>
                <a:latin typeface="Helvetica"/>
                <a:cs typeface="Helvetica"/>
              </a:rPr>
              <a:t>  - continued</a:t>
            </a:r>
            <a:endParaRPr lang="en-US" b="1" dirty="0">
              <a:solidFill>
                <a:srgbClr val="E900AE"/>
              </a:solidFill>
              <a:latin typeface="Helvetica"/>
              <a:cs typeface="Helvetica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312" y="126035"/>
            <a:ext cx="6365725" cy="797413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E900AE"/>
                </a:solidFill>
                <a:latin typeface="Helvetica"/>
                <a:cs typeface="Helvetica"/>
              </a:rPr>
              <a:t>Seven types </a:t>
            </a:r>
            <a:r>
              <a:rPr lang="en-US" sz="2800" dirty="0" err="1" smtClean="0">
                <a:solidFill>
                  <a:srgbClr val="E900AE"/>
                </a:solidFill>
                <a:latin typeface="Helvetica"/>
                <a:cs typeface="Helvetica"/>
              </a:rPr>
              <a:t>SWx</a:t>
            </a:r>
            <a:r>
              <a:rPr lang="en-US" sz="2800" dirty="0" smtClean="0">
                <a:solidFill>
                  <a:srgbClr val="E900AE"/>
                </a:solidFill>
                <a:latin typeface="Helvetica"/>
                <a:cs typeface="Helvetica"/>
              </a:rPr>
              <a:t> impacts for robotic missions </a:t>
            </a:r>
            <a:endParaRPr lang="en-US" sz="2800" dirty="0">
              <a:solidFill>
                <a:srgbClr val="E900AE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Helvetica"/>
                <a:cs typeface="Helvetica"/>
              </a:rPr>
              <a:t>Spacecraft surface charging caused by low-energy (&lt; 100 </a:t>
            </a:r>
            <a:r>
              <a:rPr lang="en-US" b="1" dirty="0" err="1" smtClean="0">
                <a:latin typeface="Helvetica"/>
                <a:cs typeface="Helvetica"/>
              </a:rPr>
              <a:t>keV</a:t>
            </a:r>
            <a:r>
              <a:rPr lang="en-US" b="1" dirty="0" smtClean="0">
                <a:latin typeface="Helvetica"/>
                <a:cs typeface="Helvetica"/>
              </a:rPr>
              <a:t>) </a:t>
            </a:r>
            <a:r>
              <a:rPr lang="en-US" dirty="0" smtClean="0">
                <a:latin typeface="Helvetica"/>
                <a:cs typeface="Helvetica"/>
              </a:rPr>
              <a:t>electrons, which are abundant, for example, in the inner magnetosphere during </a:t>
            </a:r>
            <a:r>
              <a:rPr lang="en-US" dirty="0" err="1" smtClean="0">
                <a:latin typeface="Helvetica"/>
                <a:cs typeface="Helvetica"/>
              </a:rPr>
              <a:t>magnetospheric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substorms</a:t>
            </a:r>
            <a:r>
              <a:rPr lang="en-US" dirty="0" smtClean="0">
                <a:latin typeface="Helvetica"/>
                <a:cs typeface="Helvetica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Helvetica"/>
                <a:cs typeface="Helvetica"/>
              </a:rPr>
              <a:t>Spacecraft internal electrostatic discharge caused by high-energy </a:t>
            </a:r>
            <a:r>
              <a:rPr lang="en-US" dirty="0" smtClean="0">
                <a:latin typeface="Helvetica"/>
                <a:cs typeface="Helvetica"/>
              </a:rPr>
              <a:t>electrons (&gt; 100 </a:t>
            </a:r>
            <a:r>
              <a:rPr lang="en-US" dirty="0" err="1" smtClean="0">
                <a:latin typeface="Helvetica"/>
                <a:cs typeface="Helvetica"/>
              </a:rPr>
              <a:t>keV</a:t>
            </a:r>
            <a:r>
              <a:rPr lang="en-US" dirty="0" smtClean="0">
                <a:latin typeface="Helvetica"/>
                <a:cs typeface="Helvetica"/>
              </a:rPr>
              <a:t>) that exist, for example, in the dynamic outer radiation belt of the Earth.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Helvetica"/>
                <a:cs typeface="Helvetica"/>
              </a:rPr>
              <a:t>Single event effects due to high-energy (&gt; 10 </a:t>
            </a:r>
            <a:r>
              <a:rPr lang="en-US" b="1" dirty="0" err="1" smtClean="0">
                <a:latin typeface="Helvetica"/>
                <a:cs typeface="Helvetica"/>
              </a:rPr>
              <a:t>MeV</a:t>
            </a:r>
            <a:r>
              <a:rPr lang="en-US" b="1" dirty="0" smtClean="0">
                <a:latin typeface="Helvetica"/>
                <a:cs typeface="Helvetica"/>
              </a:rPr>
              <a:t>) protons and heavier </a:t>
            </a:r>
            <a:r>
              <a:rPr lang="en-US" dirty="0" smtClean="0">
                <a:latin typeface="Helvetica"/>
                <a:cs typeface="Helvetica"/>
              </a:rPr>
              <a:t>ions generated, for example, in solar flares and in coronal mass ejection (CME) shock fronts.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Helvetica"/>
                <a:cs typeface="Helvetica"/>
              </a:rPr>
              <a:t>Total dosage effects caused by cumulative charged particle radiation </a:t>
            </a:r>
            <a:r>
              <a:rPr lang="en-US" dirty="0" smtClean="0">
                <a:latin typeface="Helvetica"/>
                <a:cs typeface="Helvetica"/>
              </a:rPr>
              <a:t>received by spacecraft.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Helvetica"/>
                <a:cs typeface="Helvetica"/>
              </a:rPr>
              <a:t>Increased spacecraft drag caused by the thermal expansion of the </a:t>
            </a:r>
            <a:r>
              <a:rPr lang="en-US" dirty="0" smtClean="0">
                <a:latin typeface="Helvetica"/>
                <a:cs typeface="Helvetica"/>
              </a:rPr>
              <a:t>Earth’s upper atmosphere during space weather storms.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Helvetica"/>
                <a:cs typeface="Helvetica"/>
              </a:rPr>
              <a:t>Communication disruptions between ground stations and spacecraft due </a:t>
            </a:r>
            <a:r>
              <a:rPr lang="en-US" dirty="0" smtClean="0">
                <a:latin typeface="Helvetica"/>
                <a:cs typeface="Helvetica"/>
              </a:rPr>
              <a:t>to </a:t>
            </a:r>
            <a:r>
              <a:rPr lang="en-US" dirty="0" err="1" smtClean="0">
                <a:latin typeface="Helvetica"/>
                <a:cs typeface="Helvetica"/>
              </a:rPr>
              <a:t>ionospheric</a:t>
            </a:r>
            <a:r>
              <a:rPr lang="en-US" dirty="0" smtClean="0">
                <a:latin typeface="Helvetica"/>
                <a:cs typeface="Helvetica"/>
              </a:rPr>
              <a:t> irregularities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Helvetica"/>
                <a:cs typeface="Helvetica"/>
              </a:rPr>
              <a:t>Attitude control disruptions caused, for example, by large storm-time </a:t>
            </a:r>
            <a:r>
              <a:rPr lang="en-US" dirty="0" smtClean="0">
                <a:latin typeface="Helvetica"/>
                <a:cs typeface="Helvetica"/>
              </a:rPr>
              <a:t>magnetic field fluctuations in the geostationary orbit.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22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1650" y="5930157"/>
            <a:ext cx="6535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Feedback from our annual </a:t>
            </a:r>
            <a:r>
              <a:rPr lang="en-US" dirty="0" err="1" smtClean="0">
                <a:latin typeface="Helvetica"/>
                <a:cs typeface="Helvetica"/>
              </a:rPr>
              <a:t>SWx</a:t>
            </a:r>
            <a:r>
              <a:rPr lang="en-US" dirty="0" smtClean="0">
                <a:latin typeface="Helvetica"/>
                <a:cs typeface="Helvetica"/>
              </a:rPr>
              <a:t> workshop for robotic missions</a:t>
            </a:r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58763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latin typeface="Helvetica"/>
                <a:cs typeface="Helvetica"/>
              </a:rPr>
              <a:t>SWx</a:t>
            </a:r>
            <a:r>
              <a:rPr lang="en-US" sz="3600" dirty="0" smtClean="0">
                <a:latin typeface="Helvetica"/>
                <a:cs typeface="Helvetica"/>
              </a:rPr>
              <a:t> impacts on sc (cont’d)</a:t>
            </a:r>
            <a:endParaRPr lang="en-US" sz="3600" dirty="0">
              <a:latin typeface="Helvetica"/>
              <a:cs typeface="Helvetica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low-energy protons (&lt; 10 </a:t>
            </a:r>
            <a:r>
              <a:rPr lang="en-US" dirty="0" err="1" smtClean="0">
                <a:latin typeface="Helvetica"/>
                <a:cs typeface="Helvetica"/>
              </a:rPr>
              <a:t>MeV</a:t>
            </a:r>
            <a:r>
              <a:rPr lang="en-US" dirty="0" smtClean="0">
                <a:latin typeface="Helvetica"/>
                <a:cs typeface="Helvetica"/>
              </a:rPr>
              <a:t>) pose a problem due to trapping into charge-coupled device (CCD) substrates.</a:t>
            </a:r>
          </a:p>
          <a:p>
            <a:endParaRPr lang="en-US" dirty="0" smtClean="0">
              <a:latin typeface="Helvetica"/>
              <a:cs typeface="Helvetica"/>
            </a:endParaRPr>
          </a:p>
          <a:p>
            <a:pPr>
              <a:buNone/>
            </a:pPr>
            <a:r>
              <a:rPr lang="en-US" dirty="0" err="1" smtClean="0">
                <a:latin typeface="Helvetica"/>
                <a:cs typeface="Helvetica"/>
                <a:sym typeface="Wingdings"/>
              </a:rPr>
              <a:t></a:t>
            </a:r>
            <a:r>
              <a:rPr lang="en-US" dirty="0" smtClean="0">
                <a:latin typeface="Helvetica"/>
                <a:cs typeface="Helvetica"/>
                <a:sym typeface="Wingdings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virtually any part of electron and ion spectra ranging from low to relativistic energies can impact spacecraft operations.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23</a:t>
            </a:fld>
            <a:endParaRPr lang="en-US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FCFB22A-DD8F-4954-88A1-CA7200D4796E}" type="slidenum">
              <a:rPr lang="en-US" smtClean="0">
                <a:latin typeface="Helvetica"/>
                <a:cs typeface="Helvetica"/>
              </a:rPr>
              <a:pPr/>
              <a:t>24</a:t>
            </a:fld>
            <a:endParaRPr lang="en-US" smtClean="0">
              <a:latin typeface="Helvetica"/>
              <a:cs typeface="Helvetica"/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-104775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Space Environment Anomalies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2425" y="1428750"/>
            <a:ext cx="7772400" cy="45815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>
                <a:latin typeface="Helvetica"/>
                <a:cs typeface="Helvetica"/>
              </a:rPr>
              <a:t>According to a study by the Aerospace Corporation the </a:t>
            </a:r>
            <a:r>
              <a:rPr lang="en-US" sz="2000" dirty="0" smtClean="0">
                <a:solidFill>
                  <a:srgbClr val="E900AE"/>
                </a:solidFill>
                <a:latin typeface="Helvetica"/>
                <a:cs typeface="Helvetica"/>
              </a:rPr>
              <a:t>2 most common types of spacecraft anomalies by far are due to electrostatic discharge (ESD) and single event effects (SEE)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Helvetica"/>
                <a:cs typeface="Helvetica"/>
              </a:rPr>
              <a:t>Reported results*:</a:t>
            </a:r>
            <a:endParaRPr lang="en-US" sz="1400" dirty="0" smtClean="0">
              <a:latin typeface="Helvetica"/>
              <a:cs typeface="Helvetica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476375" y="3244850"/>
          <a:ext cx="6096000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Anomaly Type: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Occurrences: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ESD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162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SEE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85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 Dose and Damage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Miscellaneous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36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337" name="TextBox 7"/>
          <p:cNvSpPr txBox="1">
            <a:spLocks noChangeArrowheads="1"/>
          </p:cNvSpPr>
          <p:nvPr/>
        </p:nvSpPr>
        <p:spPr bwMode="auto">
          <a:xfrm>
            <a:off x="190500" y="5600700"/>
            <a:ext cx="8810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chemeClr val="tx1"/>
                </a:solidFill>
                <a:latin typeface="Helvetica"/>
                <a:cs typeface="Helvetica"/>
              </a:rPr>
              <a:t>* H.C. Koons et al., 6</a:t>
            </a:r>
            <a:r>
              <a:rPr lang="en-US" sz="1400" baseline="30000">
                <a:solidFill>
                  <a:schemeClr val="tx1"/>
                </a:solidFill>
                <a:latin typeface="Helvetica"/>
                <a:cs typeface="Helvetica"/>
              </a:rPr>
              <a:t>th</a:t>
            </a:r>
            <a:r>
              <a:rPr lang="en-US" sz="1400">
                <a:solidFill>
                  <a:schemeClr val="tx1"/>
                </a:solidFill>
                <a:latin typeface="Helvetica"/>
                <a:cs typeface="Helvetica"/>
              </a:rPr>
              <a:t> Spacecraft Technology Conference, AFRL-VS-TR-20001578, Sept. 2000 </a:t>
            </a:r>
          </a:p>
        </p:txBody>
      </p:sp>
      <p:cxnSp>
        <p:nvCxnSpPr>
          <p:cNvPr id="13338" name="Straight Arrow Connector 8"/>
          <p:cNvCxnSpPr>
            <a:cxnSpLocks noChangeShapeType="1"/>
          </p:cNvCxnSpPr>
          <p:nvPr/>
        </p:nvCxnSpPr>
        <p:spPr bwMode="auto">
          <a:xfrm rot="16200000" flipH="1">
            <a:off x="852488" y="4262437"/>
            <a:ext cx="876300" cy="752475"/>
          </a:xfrm>
          <a:prstGeom prst="straightConnector1">
            <a:avLst/>
          </a:prstGeom>
          <a:noFill/>
          <a:ln w="9525" algn="ctr">
            <a:noFill/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5394" y="2165982"/>
            <a:ext cx="7125668" cy="2116421"/>
          </a:xfrm>
        </p:spPr>
        <p:txBody>
          <a:bodyPr>
            <a:noAutofit/>
          </a:bodyPr>
          <a:lstStyle/>
          <a:p>
            <a:pPr algn="just"/>
            <a:r>
              <a:rPr lang="en-US" sz="2000" dirty="0" smtClean="0">
                <a:latin typeface="Helvetica"/>
                <a:cs typeface="Helvetica"/>
              </a:rPr>
              <a:t>surface charging: which can lead to electrostatic discharges (ESD),</a:t>
            </a:r>
            <a:br>
              <a:rPr lang="en-US" sz="2000" dirty="0" smtClean="0">
                <a:latin typeface="Helvetica"/>
                <a:cs typeface="Helvetica"/>
              </a:rPr>
            </a:br>
            <a:r>
              <a:rPr lang="en-US" sz="2000" dirty="0" smtClean="0">
                <a:latin typeface="Helvetica"/>
                <a:cs typeface="Helvetica"/>
              </a:rPr>
              <a:t/>
            </a:r>
            <a:br>
              <a:rPr lang="en-US" sz="2000" dirty="0" smtClean="0">
                <a:latin typeface="Helvetica"/>
                <a:cs typeface="Helvetica"/>
              </a:rPr>
            </a:br>
            <a:r>
              <a:rPr lang="en-US" sz="2000" dirty="0" smtClean="0">
                <a:latin typeface="Helvetica"/>
                <a:cs typeface="Helvetica"/>
              </a:rPr>
              <a:t>ESD:  can lead to a variety of problems,</a:t>
            </a:r>
            <a:br>
              <a:rPr lang="en-US" sz="2000" dirty="0" smtClean="0">
                <a:latin typeface="Helvetica"/>
                <a:cs typeface="Helvetica"/>
              </a:rPr>
            </a:br>
            <a:r>
              <a:rPr lang="en-US" sz="2000" dirty="0" smtClean="0">
                <a:latin typeface="Helvetica"/>
                <a:cs typeface="Helvetica"/>
              </a:rPr>
              <a:t>including component failure and phantom commands in</a:t>
            </a:r>
            <a:br>
              <a:rPr lang="en-US" sz="2000" dirty="0" smtClean="0">
                <a:latin typeface="Helvetica"/>
                <a:cs typeface="Helvetica"/>
              </a:rPr>
            </a:br>
            <a:r>
              <a:rPr lang="en-US" sz="2000" dirty="0" smtClean="0">
                <a:latin typeface="Helvetica"/>
                <a:cs typeface="Helvetica"/>
              </a:rPr>
              <a:t>spacecraft electronics [Purvis et al., 1984].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25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9253" y="5059771"/>
            <a:ext cx="72489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Purvis, C. K., H. B. Garrett, A. C. </a:t>
            </a:r>
            <a:r>
              <a:rPr lang="en-US" dirty="0" err="1" smtClean="0">
                <a:latin typeface="Helvetica"/>
                <a:cs typeface="Helvetica"/>
              </a:rPr>
              <a:t>Wittlesey</a:t>
            </a:r>
            <a:r>
              <a:rPr lang="en-US" dirty="0" smtClean="0">
                <a:latin typeface="Helvetica"/>
                <a:cs typeface="Helvetica"/>
              </a:rPr>
              <a:t>, and N. J. Stevens (1984),</a:t>
            </a:r>
          </a:p>
          <a:p>
            <a:r>
              <a:rPr lang="en-US" dirty="0" smtClean="0">
                <a:latin typeface="Helvetica"/>
                <a:cs typeface="Helvetica"/>
              </a:rPr>
              <a:t>Design guidelines for assessing and controlling spacecraft charging</a:t>
            </a:r>
          </a:p>
          <a:p>
            <a:r>
              <a:rPr lang="en-US" dirty="0" smtClean="0">
                <a:latin typeface="Helvetica"/>
                <a:cs typeface="Helvetica"/>
              </a:rPr>
              <a:t>effects, NASA Tech. Pap. 2361</a:t>
            </a:r>
          </a:p>
          <a:p>
            <a:endParaRPr lang="en-US" dirty="0" smtClean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https://standards.nasa.gov/documents/detail/3314877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8645" y="350762"/>
            <a:ext cx="3177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E900AE"/>
                </a:solidFill>
                <a:latin typeface="Helvetica"/>
                <a:cs typeface="Helvetica"/>
              </a:rPr>
              <a:t>Surface Charging</a:t>
            </a:r>
            <a:endParaRPr lang="en-US" sz="2800" b="1" dirty="0">
              <a:solidFill>
                <a:srgbClr val="E900AE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304800" y="1219200"/>
            <a:ext cx="83058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2575" indent="-282575"/>
            <a:r>
              <a:rPr lang="en-US" sz="2000" dirty="0" smtClean="0">
                <a:solidFill>
                  <a:srgbClr val="0000FF"/>
                </a:solidFill>
                <a:latin typeface="Helvetica"/>
                <a:ea typeface="Helvetica" pitchFamily="1" charset="0"/>
                <a:cs typeface="Helvetica"/>
              </a:rPr>
              <a:t>Commercial satellite anomaly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More often in the midnight to morning sector</a:t>
            </a:r>
          </a:p>
          <a:p>
            <a:r>
              <a:rPr lang="en-US" sz="2800" b="1" dirty="0" smtClean="0">
                <a:solidFill>
                  <a:srgbClr val="0000FF"/>
                </a:solidFill>
                <a:latin typeface="Helvetica"/>
                <a:cs typeface="Helvetica"/>
              </a:rPr>
              <a:t>&lt;100 </a:t>
            </a:r>
            <a:r>
              <a:rPr lang="en-US" sz="28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keV</a:t>
            </a:r>
            <a:r>
              <a:rPr lang="en-US" sz="2800" b="1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e</a:t>
            </a:r>
            <a:r>
              <a:rPr lang="en-US" sz="2800" b="1" dirty="0" smtClean="0">
                <a:solidFill>
                  <a:srgbClr val="0000FF"/>
                </a:solidFill>
                <a:latin typeface="Helvetica"/>
                <a:cs typeface="Helvetica"/>
              </a:rPr>
              <a:t>- distribution</a:t>
            </a:r>
            <a:r>
              <a:rPr lang="en-US" sz="2400" dirty="0" smtClean="0">
                <a:latin typeface="Helvetica"/>
                <a:cs typeface="Helvetica"/>
              </a:rPr>
              <a:t>: similar behavior as </a:t>
            </a:r>
            <a:r>
              <a:rPr lang="en-US" sz="2400" dirty="0" smtClean="0">
                <a:solidFill>
                  <a:srgbClr val="0000FF"/>
                </a:solidFill>
                <a:latin typeface="Helvetica"/>
                <a:cs typeface="Helvetica"/>
              </a:rPr>
              <a:t>SC anomalies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=&gt; Surface charging might be the main cause of the anomalies. </a:t>
            </a:r>
          </a:p>
          <a:p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 smtClean="0">
              <a:latin typeface="Helvetica"/>
              <a:cs typeface="Helvetica"/>
            </a:endParaRPr>
          </a:p>
          <a:p>
            <a:r>
              <a:rPr lang="en-US" sz="2000" dirty="0" err="1" smtClean="0">
                <a:latin typeface="Helvetica"/>
                <a:cs typeface="Helvetica"/>
              </a:rPr>
              <a:t>Choi</a:t>
            </a:r>
            <a:r>
              <a:rPr lang="en-US" sz="2000" dirty="0" smtClean="0">
                <a:latin typeface="Helvetica"/>
                <a:cs typeface="Helvetica"/>
              </a:rPr>
              <a:t>, H.‐S., J. Lee, K.‐S. Cho, Y.‐S. </a:t>
            </a:r>
            <a:r>
              <a:rPr lang="en-US" sz="2000" dirty="0" err="1" smtClean="0">
                <a:latin typeface="Helvetica"/>
                <a:cs typeface="Helvetica"/>
              </a:rPr>
              <a:t>Kwak</a:t>
            </a:r>
            <a:r>
              <a:rPr lang="en-US" sz="2000" dirty="0" smtClean="0">
                <a:latin typeface="Helvetica"/>
                <a:cs typeface="Helvetica"/>
              </a:rPr>
              <a:t>, I.‐H. Cho, Y.‐D. Park, Y.‐H. Kim, D. N. Baker, G. D. Reeves, and D.‐K. Lee (2011), Analysis of GEO spacecraft anomalies: Space weather relationships, Space Weather, 9, S06001,doi:10.1029/2010SW000597.</a:t>
            </a:r>
            <a:endParaRPr lang="en-US" sz="2000" dirty="0">
              <a:latin typeface="Helvetica"/>
              <a:ea typeface="Helvetica" pitchFamily="1" charset="0"/>
              <a:cs typeface="Helvetica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>
                <a:latin typeface="Helvetica"/>
                <a:cs typeface="Helvetica"/>
              </a:rPr>
              <a:pPr/>
              <a:t>26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900AE"/>
                </a:solidFill>
                <a:latin typeface="Helvetica"/>
                <a:cs typeface="Helvetica"/>
              </a:rPr>
              <a:t>Surface Charging (SC)</a:t>
            </a:r>
            <a:endParaRPr lang="en-US" dirty="0">
              <a:solidFill>
                <a:srgbClr val="E900AE"/>
              </a:solidFill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16427" y="1219200"/>
            <a:ext cx="343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Helvetica"/>
                <a:cs typeface="Helvetica"/>
              </a:rPr>
              <a:t>Substorm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 injections ( Aurora)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 descr="surface_charging_risk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87513"/>
            <a:ext cx="7332133" cy="45021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3942" y="261610"/>
            <a:ext cx="7212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  <a:latin typeface="Helvetica"/>
                <a:cs typeface="Helvetica"/>
              </a:rPr>
              <a:t>Surface Charging Hazards distribution</a:t>
            </a:r>
            <a:endParaRPr lang="en-US" sz="2800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NASA Doc on Mitigating charging effects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i="1" dirty="0" smtClean="0">
                <a:latin typeface="Helvetica"/>
                <a:cs typeface="Helvetica"/>
              </a:rPr>
              <a:t>Title: </a:t>
            </a:r>
            <a:r>
              <a:rPr lang="en-US" dirty="0" smtClean="0">
                <a:latin typeface="Helvetica"/>
                <a:cs typeface="Helvetica"/>
              </a:rPr>
              <a:t>Mitigating In-Space Charging Effects-A Guideline </a:t>
            </a:r>
          </a:p>
          <a:p>
            <a:pPr>
              <a:buNone/>
            </a:pPr>
            <a:r>
              <a:rPr lang="en-US" i="1" dirty="0" smtClean="0">
                <a:latin typeface="Helvetica"/>
                <a:cs typeface="Helvetica"/>
              </a:rPr>
              <a:t>Document Date: </a:t>
            </a:r>
            <a:r>
              <a:rPr lang="en-US" dirty="0" smtClean="0">
                <a:latin typeface="Helvetica"/>
                <a:cs typeface="Helvetica"/>
              </a:rPr>
              <a:t>2011-03-03 </a:t>
            </a:r>
          </a:p>
          <a:p>
            <a:pPr>
              <a:buNone/>
            </a:pPr>
            <a:r>
              <a:rPr lang="en-US" i="1" dirty="0" err="1" smtClean="0">
                <a:latin typeface="Helvetica"/>
                <a:cs typeface="Helvetica"/>
              </a:rPr>
              <a:t>Revalid</a:t>
            </a:r>
            <a:r>
              <a:rPr lang="en-US" i="1" dirty="0" smtClean="0">
                <a:latin typeface="Helvetica"/>
                <a:cs typeface="Helvetica"/>
              </a:rPr>
              <a:t> and Reaffirmed Date: </a:t>
            </a:r>
            <a:r>
              <a:rPr lang="en-US" dirty="0" smtClean="0">
                <a:latin typeface="Helvetica"/>
                <a:cs typeface="Helvetica"/>
              </a:rPr>
              <a:t>2016-03-03</a:t>
            </a:r>
          </a:p>
          <a:p>
            <a:pPr>
              <a:buNone/>
            </a:pPr>
            <a:r>
              <a:rPr lang="en-US" i="1" dirty="0" smtClean="0">
                <a:latin typeface="Helvetica"/>
                <a:cs typeface="Helvetica"/>
              </a:rPr>
              <a:t>Revision:</a:t>
            </a:r>
            <a:r>
              <a:rPr lang="en-US" dirty="0" smtClean="0">
                <a:latin typeface="Helvetica"/>
                <a:cs typeface="Helvetica"/>
              </a:rPr>
              <a:t> A </a:t>
            </a:r>
          </a:p>
          <a:p>
            <a:pPr>
              <a:buNone/>
            </a:pPr>
            <a:r>
              <a:rPr lang="en-US" i="1" dirty="0" smtClean="0">
                <a:latin typeface="Helvetica"/>
                <a:cs typeface="Helvetica"/>
              </a:rPr>
              <a:t>Organization:</a:t>
            </a:r>
            <a:r>
              <a:rPr lang="en-US" dirty="0" smtClean="0">
                <a:latin typeface="Helvetica"/>
                <a:cs typeface="Helvetica"/>
              </a:rPr>
              <a:t> NASA 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>
                <a:latin typeface="Helvetica"/>
                <a:cs typeface="Helvetica"/>
              </a:rPr>
              <a:pPr/>
              <a:t>28</a:t>
            </a:fld>
            <a:endParaRPr lang="en-US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191000" y="4876800"/>
            <a:ext cx="1828800" cy="914400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>
                <a:solidFill>
                  <a:srgbClr val="FFFFFF"/>
                </a:solidFill>
              </a:rPr>
              <a:t>Ring current model  data show same</a:t>
            </a:r>
          </a:p>
        </p:txBody>
      </p:sp>
      <p:sp>
        <p:nvSpPr>
          <p:cNvPr id="35846" name="Text Box 2"/>
          <p:cNvSpPr txBox="1">
            <a:spLocks noChangeArrowheads="1"/>
          </p:cNvSpPr>
          <p:nvPr/>
        </p:nvSpPr>
        <p:spPr bwMode="auto">
          <a:xfrm>
            <a:off x="571500" y="0"/>
            <a:ext cx="7239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latin typeface="Helvetica"/>
                <a:cs typeface="Helvetica"/>
              </a:rPr>
              <a:t>Galaxy 15 failure on April 5, 2010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- surface charging might play a role</a:t>
            </a:r>
            <a:endParaRPr lang="en-US" sz="2800" dirty="0">
              <a:latin typeface="Helvetica"/>
              <a:cs typeface="Helvetica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52400" y="4038600"/>
            <a:ext cx="8764588" cy="2743200"/>
            <a:chOff x="152400" y="4038600"/>
            <a:chExt cx="8764037" cy="2743200"/>
          </a:xfrm>
        </p:grpSpPr>
        <p:grpSp>
          <p:nvGrpSpPr>
            <p:cNvPr id="3" name="Group 21"/>
            <p:cNvGrpSpPr>
              <a:grpSpLocks/>
            </p:cNvGrpSpPr>
            <p:nvPr/>
          </p:nvGrpSpPr>
          <p:grpSpPr bwMode="auto">
            <a:xfrm>
              <a:off x="152400" y="4495800"/>
              <a:ext cx="8764037" cy="2286000"/>
              <a:chOff x="0" y="4572000"/>
              <a:chExt cx="8764037" cy="2286000"/>
            </a:xfrm>
          </p:grpSpPr>
          <p:pic>
            <p:nvPicPr>
              <p:cNvPr id="35854" name="Picture 13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4572000"/>
                <a:ext cx="2588713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55" name="Picture 14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057400" y="4572000"/>
                <a:ext cx="2575629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56" name="Picture 19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114800" y="4572000"/>
                <a:ext cx="2571750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57" name="Picture 20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172200" y="4572000"/>
                <a:ext cx="2591837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5853" name="TextBox 22"/>
            <p:cNvSpPr txBox="1">
              <a:spLocks noChangeArrowheads="1"/>
            </p:cNvSpPr>
            <p:nvPr/>
          </p:nvSpPr>
          <p:spPr bwMode="auto">
            <a:xfrm>
              <a:off x="2438400" y="4038600"/>
              <a:ext cx="4196581" cy="461665"/>
            </a:xfrm>
            <a:prstGeom prst="rect">
              <a:avLst/>
            </a:prstGeom>
            <a:solidFill>
              <a:schemeClr val="bg1">
                <a:alpha val="45097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22keV electrons 4/5, 8:16-9:32Z</a:t>
              </a: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981200" y="4495800"/>
            <a:ext cx="3979863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Galaxy 15 failed approx 9:48Z</a:t>
            </a:r>
          </a:p>
        </p:txBody>
      </p:sp>
      <p:pic>
        <p:nvPicPr>
          <p:cNvPr id="20" name="Picture 19" descr="rtae_2010040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0799" y="954107"/>
            <a:ext cx="4654189" cy="2991979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Space dog - </a:t>
            </a:r>
            <a:r>
              <a:rPr lang="en-US" dirty="0" err="1" smtClean="0">
                <a:latin typeface="Helvetica"/>
                <a:cs typeface="Helvetica"/>
              </a:rPr>
              <a:t>Laika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3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3" y="4297945"/>
            <a:ext cx="3742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the occupant of the Soviet spacecraft </a:t>
            </a:r>
            <a:r>
              <a:rPr lang="en-US" dirty="0" smtClean="0">
                <a:latin typeface="Helvetica"/>
                <a:cs typeface="Helvetica"/>
                <a:hlinkClick r:id="rId2" tooltip="Sputnik 2"/>
              </a:rPr>
              <a:t>Sputnik 2</a:t>
            </a:r>
            <a:r>
              <a:rPr lang="en-US" dirty="0" smtClean="0">
                <a:latin typeface="Helvetica"/>
                <a:cs typeface="Helvetica"/>
              </a:rPr>
              <a:t> that was launched into outer space on 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November 3, 1957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7" name="Picture 6" descr="Laik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2453"/>
            <a:ext cx="3810000" cy="2806700"/>
          </a:xfrm>
          <a:prstGeom prst="rect">
            <a:avLst/>
          </a:prstGeom>
        </p:spPr>
      </p:pic>
      <p:pic>
        <p:nvPicPr>
          <p:cNvPr id="8" name="Picture 7" descr="Posta_Romana_-_1959_-_Laika_120_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292" y="2369664"/>
            <a:ext cx="5398708" cy="33403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23625" y="6356350"/>
            <a:ext cx="381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Paving the way for human missions</a:t>
            </a:r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654" y="0"/>
            <a:ext cx="6709451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Environmental Source of </a:t>
            </a:r>
            <a:r>
              <a:rPr lang="en-US" sz="2800" dirty="0" err="1" smtClean="0">
                <a:latin typeface="Helvetica"/>
                <a:cs typeface="Helvetica"/>
              </a:rPr>
              <a:t>SEEs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Single Event Environments in Space</a:t>
            </a:r>
          </a:p>
          <a:p>
            <a:pPr lvl="1"/>
            <a:r>
              <a:rPr lang="en-US" dirty="0" smtClean="0">
                <a:latin typeface="Helvetica"/>
                <a:cs typeface="Helvetica"/>
              </a:rPr>
              <a:t>Galactic Cosmic Rays</a:t>
            </a:r>
          </a:p>
          <a:p>
            <a:pPr lvl="1"/>
            <a:r>
              <a:rPr lang="en-US" dirty="0" smtClean="0">
                <a:latin typeface="Helvetica"/>
                <a:cs typeface="Helvetica"/>
              </a:rPr>
              <a:t>Solar Particle Events (flare/CME)</a:t>
            </a:r>
          </a:p>
          <a:p>
            <a:pPr lvl="1"/>
            <a:r>
              <a:rPr lang="en-US" dirty="0" smtClean="0">
                <a:latin typeface="Helvetica"/>
                <a:cs typeface="Helvetica"/>
              </a:rPr>
              <a:t>Trapped Protons in the inner belt (1 – 3 RE)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>
                <a:latin typeface="Helvetica"/>
                <a:cs typeface="Helvetica"/>
              </a:rPr>
              <a:pPr/>
              <a:t>30</a:t>
            </a:fld>
            <a:endParaRPr lang="en-US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1F81933-E00F-4139-9552-2002065BB59D}" type="slidenum">
              <a:rPr lang="en-US" smtClean="0">
                <a:latin typeface="Helvetica"/>
                <a:cs typeface="Helvetica"/>
              </a:rPr>
              <a:pPr/>
              <a:t>31</a:t>
            </a:fld>
            <a:endParaRPr lang="en-US" smtClean="0">
              <a:latin typeface="Helvetica"/>
              <a:cs typeface="Helvetica"/>
            </a:endParaRPr>
          </a:p>
        </p:txBody>
      </p:sp>
      <p:sp>
        <p:nvSpPr>
          <p:cNvPr id="15363" name="Rectangle 2050"/>
          <p:cNvSpPr>
            <a:spLocks noGrp="1" noChangeArrowheads="1"/>
          </p:cNvSpPr>
          <p:nvPr>
            <p:ph type="title"/>
          </p:nvPr>
        </p:nvSpPr>
        <p:spPr>
          <a:xfrm>
            <a:off x="762000" y="147423"/>
            <a:ext cx="7086600" cy="838200"/>
          </a:xfrm>
        </p:spPr>
        <p:txBody>
          <a:bodyPr/>
          <a:lstStyle/>
          <a:p>
            <a:r>
              <a:rPr lang="en-US" sz="2800" dirty="0" smtClean="0">
                <a:latin typeface="Helvetica"/>
                <a:cs typeface="Helvetica"/>
              </a:rPr>
              <a:t>SEE source in Space</a:t>
            </a:r>
            <a:endParaRPr lang="en-US" sz="2400" dirty="0" smtClean="0">
              <a:latin typeface="Helvetica"/>
              <a:cs typeface="Helvetica"/>
            </a:endParaRPr>
          </a:p>
        </p:txBody>
      </p:sp>
      <p:sp>
        <p:nvSpPr>
          <p:cNvPr id="15364" name="Line 2051"/>
          <p:cNvSpPr>
            <a:spLocks noChangeShapeType="1"/>
          </p:cNvSpPr>
          <p:nvPr/>
        </p:nvSpPr>
        <p:spPr bwMode="auto">
          <a:xfrm flipH="1">
            <a:off x="2590800" y="2286000"/>
            <a:ext cx="1752600" cy="838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5365" name="Line 2052"/>
          <p:cNvSpPr>
            <a:spLocks noChangeShapeType="1"/>
          </p:cNvSpPr>
          <p:nvPr/>
        </p:nvSpPr>
        <p:spPr bwMode="auto">
          <a:xfrm>
            <a:off x="5181600" y="2286000"/>
            <a:ext cx="1600200" cy="838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5366" name="Text Box 2056"/>
          <p:cNvSpPr txBox="1">
            <a:spLocks noChangeArrowheads="1"/>
          </p:cNvSpPr>
          <p:nvPr/>
        </p:nvSpPr>
        <p:spPr bwMode="auto">
          <a:xfrm>
            <a:off x="3924300" y="3165475"/>
            <a:ext cx="1917713" cy="584776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66"/>
                </a:solidFill>
                <a:latin typeface="Helvetica"/>
                <a:cs typeface="Helvetica"/>
              </a:rPr>
              <a:t>Solar Particle</a:t>
            </a:r>
          </a:p>
          <a:p>
            <a:r>
              <a:rPr lang="en-US" sz="1600" dirty="0" smtClean="0">
                <a:solidFill>
                  <a:srgbClr val="000066"/>
                </a:solidFill>
                <a:latin typeface="Helvetica"/>
                <a:cs typeface="Helvetica"/>
              </a:rPr>
              <a:t>Events (flare/CME)</a:t>
            </a:r>
            <a:endParaRPr lang="en-US" sz="1600" dirty="0">
              <a:solidFill>
                <a:srgbClr val="000066"/>
              </a:solidFill>
              <a:latin typeface="Helvetica"/>
              <a:cs typeface="Helvetica"/>
            </a:endParaRPr>
          </a:p>
        </p:txBody>
      </p:sp>
      <p:sp>
        <p:nvSpPr>
          <p:cNvPr id="15367" name="Text Box 2058"/>
          <p:cNvSpPr txBox="1">
            <a:spLocks noChangeArrowheads="1"/>
          </p:cNvSpPr>
          <p:nvPr/>
        </p:nvSpPr>
        <p:spPr bwMode="auto">
          <a:xfrm>
            <a:off x="6351588" y="3165475"/>
            <a:ext cx="1497012" cy="593725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/>
          <a:lstStyle/>
          <a:p>
            <a:r>
              <a:rPr lang="en-US" sz="1600" dirty="0">
                <a:solidFill>
                  <a:srgbClr val="000066"/>
                </a:solidFill>
                <a:latin typeface="Helvetica"/>
                <a:cs typeface="Helvetica"/>
              </a:rPr>
              <a:t>Trapped</a:t>
            </a:r>
          </a:p>
          <a:p>
            <a:r>
              <a:rPr lang="en-US" sz="1600" dirty="0" smtClean="0">
                <a:solidFill>
                  <a:srgbClr val="000066"/>
                </a:solidFill>
                <a:latin typeface="Helvetica"/>
                <a:cs typeface="Helvetica"/>
              </a:rPr>
              <a:t>Particles (SAA)</a:t>
            </a:r>
            <a:endParaRPr lang="en-US" sz="1600" dirty="0">
              <a:solidFill>
                <a:srgbClr val="000066"/>
              </a:solidFill>
              <a:latin typeface="Helvetica"/>
              <a:cs typeface="Helvetica"/>
            </a:endParaRPr>
          </a:p>
        </p:txBody>
      </p:sp>
      <p:sp>
        <p:nvSpPr>
          <p:cNvPr id="15368" name="Text Box 2059"/>
          <p:cNvSpPr txBox="1">
            <a:spLocks noChangeArrowheads="1"/>
          </p:cNvSpPr>
          <p:nvPr/>
        </p:nvSpPr>
        <p:spPr bwMode="auto">
          <a:xfrm>
            <a:off x="1600200" y="3165475"/>
            <a:ext cx="1497013" cy="593725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/>
          <a:lstStyle/>
          <a:p>
            <a:r>
              <a:rPr lang="en-US" sz="1600">
                <a:solidFill>
                  <a:srgbClr val="000066"/>
                </a:solidFill>
                <a:latin typeface="Helvetica"/>
                <a:cs typeface="Helvetica"/>
              </a:rPr>
              <a:t>Galactic</a:t>
            </a:r>
          </a:p>
          <a:p>
            <a:r>
              <a:rPr lang="en-US" sz="1600">
                <a:solidFill>
                  <a:srgbClr val="000066"/>
                </a:solidFill>
                <a:latin typeface="Helvetica"/>
                <a:cs typeface="Helvetica"/>
              </a:rPr>
              <a:t>Cosmic Rays</a:t>
            </a:r>
          </a:p>
        </p:txBody>
      </p:sp>
      <p:sp>
        <p:nvSpPr>
          <p:cNvPr id="15369" name="Line 2060"/>
          <p:cNvSpPr>
            <a:spLocks noChangeShapeType="1"/>
          </p:cNvSpPr>
          <p:nvPr/>
        </p:nvSpPr>
        <p:spPr bwMode="auto">
          <a:xfrm>
            <a:off x="4724400" y="2209800"/>
            <a:ext cx="0" cy="914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5370" name="Rectangle 2061"/>
          <p:cNvSpPr>
            <a:spLocks noChangeArrowheads="1"/>
          </p:cNvSpPr>
          <p:nvPr/>
        </p:nvSpPr>
        <p:spPr bwMode="auto">
          <a:xfrm>
            <a:off x="3962400" y="1485900"/>
            <a:ext cx="1447800" cy="83820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sz="1600">
                <a:solidFill>
                  <a:schemeClr val="tx1"/>
                </a:solidFill>
                <a:latin typeface="Helvetica"/>
                <a:cs typeface="Helvetica"/>
              </a:rPr>
              <a:t>High Energy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sz="1600">
                <a:solidFill>
                  <a:schemeClr val="tx1"/>
                </a:solidFill>
                <a:latin typeface="Helvetica"/>
                <a:cs typeface="Helvetica"/>
              </a:rPr>
              <a:t>Particle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sz="1600">
                <a:solidFill>
                  <a:schemeClr val="tx1"/>
                </a:solidFill>
                <a:latin typeface="Helvetica"/>
                <a:cs typeface="Helvetica"/>
              </a:rPr>
              <a:t>Radiation</a:t>
            </a:r>
          </a:p>
        </p:txBody>
      </p:sp>
      <p:pic>
        <p:nvPicPr>
          <p:cNvPr id="15372" name="Picture 2063" descr="crab_nebula_supernova_color"/>
          <p:cNvPicPr>
            <a:picLocks noChangeAspect="1" noChangeArrowheads="1"/>
          </p:cNvPicPr>
          <p:nvPr/>
        </p:nvPicPr>
        <p:blipFill>
          <a:blip r:embed="rId3" cstate="print"/>
          <a:srcRect t="3226" b="12903"/>
          <a:stretch>
            <a:fillRect/>
          </a:stretch>
        </p:blipFill>
        <p:spPr bwMode="auto">
          <a:xfrm>
            <a:off x="1295400" y="3927475"/>
            <a:ext cx="1981200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206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962400"/>
            <a:ext cx="2057400" cy="164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" name="Picture 7" descr="D:\nsrec06\Xapsos SC\Figs\Trapped p and e_Fig3_color_070306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1184" y="3927475"/>
            <a:ext cx="1257416" cy="2601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657600" y="5825652"/>
            <a:ext cx="2300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Most unpredictable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848F0C4-DE72-44A1-A66B-D2C1DAA47188}" type="slidenum">
              <a:rPr lang="en-US" smtClean="0">
                <a:latin typeface="Helvetica"/>
                <a:cs typeface="Helvetica"/>
              </a:rPr>
              <a:pPr/>
              <a:t>32</a:t>
            </a:fld>
            <a:endParaRPr lang="en-US" smtClean="0">
              <a:latin typeface="Helvetica"/>
              <a:cs typeface="Helvetica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Helvetica"/>
                <a:cs typeface="Helvetica"/>
              </a:rPr>
              <a:t>Galactic Cosmic Rays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000" smtClean="0">
                <a:latin typeface="Helvetica"/>
                <a:cs typeface="Helvetica"/>
              </a:rPr>
              <a:t>Galactic cosmic rays (GCR) are high-energy charged particles that originate outside our solar system.</a:t>
            </a:r>
          </a:p>
          <a:p>
            <a:r>
              <a:rPr lang="en-US" sz="2000" smtClean="0">
                <a:latin typeface="Helvetica"/>
                <a:cs typeface="Helvetica"/>
              </a:rPr>
              <a:t>Supernova explosions are a significant source</a:t>
            </a:r>
          </a:p>
        </p:txBody>
      </p:sp>
      <p:graphicFrame>
        <p:nvGraphicFramePr>
          <p:cNvPr id="1026" name="Object 0"/>
          <p:cNvGraphicFramePr>
            <a:graphicFrameLocks noGrp="1" noChangeAspect="1"/>
          </p:cNvGraphicFramePr>
          <p:nvPr>
            <p:ph type="chart" sz="half" idx="2"/>
          </p:nvPr>
        </p:nvGraphicFramePr>
        <p:xfrm>
          <a:off x="4572000" y="1447800"/>
          <a:ext cx="3810000" cy="4114800"/>
        </p:xfrm>
        <a:graphic>
          <a:graphicData uri="http://schemas.openxmlformats.org/presentationml/2006/ole">
            <p:oleObj spid="_x0000_s78877" name="Chart" r:id="rId4" imgW="15238095" imgH="16457143" progId="MSGraph.Chart.8">
              <p:embed followColorScheme="full"/>
            </p:oleObj>
          </a:graphicData>
        </a:graphic>
      </p:graphicFrame>
      <p:pic>
        <p:nvPicPr>
          <p:cNvPr id="1030" name="Picture 6" descr="D:\nsrec06\Xapsos SC\Figs_032806\crab_nebula_supernova_color.jpg"/>
          <p:cNvPicPr>
            <a:picLocks noChangeAspect="1" noChangeArrowheads="1"/>
          </p:cNvPicPr>
          <p:nvPr/>
        </p:nvPicPr>
        <p:blipFill>
          <a:blip r:embed="rId5" cstate="print"/>
          <a:srcRect t="3226" b="12903"/>
          <a:stretch>
            <a:fillRect/>
          </a:stretch>
        </p:blipFill>
        <p:spPr bwMode="auto">
          <a:xfrm>
            <a:off x="4495800" y="1371600"/>
            <a:ext cx="4348163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600" y="4161862"/>
            <a:ext cx="26448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Anticorrelation</a:t>
            </a:r>
            <a:r>
              <a:rPr lang="en-US" dirty="0" smtClean="0">
                <a:latin typeface="Helvetica"/>
                <a:cs typeface="Helvetica"/>
              </a:rPr>
              <a:t> with solar activity</a:t>
            </a:r>
          </a:p>
          <a:p>
            <a:r>
              <a:rPr lang="en-US" dirty="0" smtClean="0">
                <a:latin typeface="Helvetica"/>
                <a:cs typeface="Helvetica"/>
              </a:rPr>
              <a:t>More pronounced/intense during solar minimum</a:t>
            </a:r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F1F0DC8-B11F-4BAA-8048-92264AC028B3}" type="slidenum">
              <a:rPr lang="en-US" smtClean="0">
                <a:latin typeface="Helvetica"/>
                <a:cs typeface="Helvetica"/>
              </a:rPr>
              <a:pPr/>
              <a:t>33</a:t>
            </a:fld>
            <a:endParaRPr lang="en-US" smtClean="0">
              <a:latin typeface="Helvetica"/>
              <a:cs typeface="Helvetica"/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Helvetica"/>
                <a:cs typeface="Helvetica"/>
              </a:rPr>
              <a:t>South Atlantic Anomaly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000" smtClean="0">
                <a:latin typeface="Helvetica"/>
                <a:cs typeface="Helvetica"/>
              </a:rPr>
              <a:t>Dominates the radiation environment for altitudes less than about 1000 km.</a:t>
            </a:r>
          </a:p>
          <a:p>
            <a:r>
              <a:rPr lang="en-US" sz="2000" smtClean="0">
                <a:latin typeface="Helvetica"/>
                <a:cs typeface="Helvetica"/>
              </a:rPr>
              <a:t>Caused by tilt and shift of geomagnetic axis relative to rotational axis.</a:t>
            </a:r>
          </a:p>
          <a:p>
            <a:r>
              <a:rPr lang="en-US" sz="2000" smtClean="0">
                <a:latin typeface="Helvetica"/>
                <a:cs typeface="Helvetica"/>
              </a:rPr>
              <a:t>Inner edge of proton belt is at lower altitudes south and east of Brazil.</a:t>
            </a:r>
          </a:p>
        </p:txBody>
      </p:sp>
      <p:graphicFrame>
        <p:nvGraphicFramePr>
          <p:cNvPr id="5122" name="Object 4"/>
          <p:cNvGraphicFramePr>
            <a:graphicFrameLocks noGrp="1" noChangeAspect="1"/>
          </p:cNvGraphicFramePr>
          <p:nvPr>
            <p:ph type="chart" sz="half" idx="2"/>
          </p:nvPr>
        </p:nvGraphicFramePr>
        <p:xfrm>
          <a:off x="4572000" y="1447800"/>
          <a:ext cx="3810000" cy="4114800"/>
        </p:xfrm>
        <a:graphic>
          <a:graphicData uri="http://schemas.openxmlformats.org/presentationml/2006/ole">
            <p:oleObj spid="_x0000_s80925" name="Chart" r:id="rId4" imgW="15238095" imgH="16457143" progId="MSGraph.Chart.8">
              <p:embed followColorScheme="full"/>
            </p:oleObj>
          </a:graphicData>
        </a:graphic>
      </p:graphicFrame>
      <p:pic>
        <p:nvPicPr>
          <p:cNvPr id="5126" name="Picture 7" descr="D:\nsrec06\Xapsos SC\Figs\Trapped p and e_Fig3_color_070306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3350" y="941160"/>
            <a:ext cx="2619375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5511800" y="6405563"/>
            <a:ext cx="2082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0">
                <a:solidFill>
                  <a:schemeClr val="tx1"/>
                </a:solidFill>
                <a:latin typeface="Helvetica"/>
                <a:cs typeface="Helvetica"/>
              </a:rPr>
              <a:t>E.J. Daly et al., IEEE TNS, April 1996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E9B04E8-1066-4378-975E-2BACBFCC447B}" type="slidenum">
              <a:rPr lang="en-US" smtClean="0">
                <a:latin typeface="Helvetica"/>
                <a:cs typeface="Helvetica"/>
              </a:rPr>
              <a:pPr/>
              <a:t>34</a:t>
            </a:fld>
            <a:endParaRPr lang="en-US" smtClean="0">
              <a:latin typeface="Helvetica"/>
              <a:cs typeface="Helvetica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0975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South Atlantic Anomaly</a:t>
            </a:r>
          </a:p>
        </p:txBody>
      </p:sp>
      <p:pic>
        <p:nvPicPr>
          <p:cNvPr id="24580" name="Picture 5" descr="D:\nsrec06\Xapsos SC\Figs\Trapped p and e_Fig4_color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5" y="1152525"/>
            <a:ext cx="78486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3419475" y="6267450"/>
            <a:ext cx="248016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0">
                <a:solidFill>
                  <a:schemeClr val="tx1"/>
                </a:solidFill>
                <a:latin typeface="Helvetica"/>
                <a:cs typeface="Helvetica"/>
              </a:rPr>
              <a:t>From SPENVIS, http://www.spenvis.oma.be/</a:t>
            </a:r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6146800" y="1323975"/>
            <a:ext cx="12535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1"/>
                </a:solidFill>
                <a:latin typeface="Helvetica"/>
                <a:cs typeface="Helvetica"/>
              </a:rPr>
              <a:t>Solar Maximum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Solar Particle Events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>
                <a:latin typeface="Helvetica"/>
                <a:cs typeface="Helvetica"/>
              </a:rPr>
              <a:t>Caused by flare/CME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77434F-B241-4D2E-B1BB-0EA6C56A7415}" type="slidenum">
              <a:rPr lang="en-US" smtClean="0">
                <a:latin typeface="Helvetica"/>
                <a:cs typeface="Helvetica"/>
              </a:rPr>
              <a:pPr>
                <a:defRPr/>
              </a:pPr>
              <a:t>35</a:t>
            </a:fld>
            <a:endParaRPr lang="en-US">
              <a:latin typeface="Helvetica"/>
              <a:cs typeface="Helvetica"/>
            </a:endParaRPr>
          </a:p>
        </p:txBody>
      </p:sp>
      <p:pic>
        <p:nvPicPr>
          <p:cNvPr id="6" name="Picture 9" descr="C:\cap\sun_earth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5561" y="1543051"/>
            <a:ext cx="4251714" cy="3179034"/>
          </a:xfrm>
          <a:prstGeom prst="rect">
            <a:avLst/>
          </a:prstGeom>
          <a:noFill/>
          <a:ln w="6350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479A805-5700-42D6-84A2-52602CFB7821}" type="slidenum">
              <a:rPr lang="en-US" smtClean="0">
                <a:latin typeface="Helvetica"/>
                <a:cs typeface="Helvetica"/>
              </a:rPr>
              <a:pPr/>
              <a:t>36</a:t>
            </a:fld>
            <a:endParaRPr lang="en-US" smtClean="0">
              <a:latin typeface="Helvetica"/>
              <a:cs typeface="Helvetica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3335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Characteristics of </a:t>
            </a:r>
            <a:r>
              <a:rPr lang="en-US" dirty="0" err="1" smtClean="0">
                <a:latin typeface="Helvetica"/>
                <a:cs typeface="Helvetica"/>
              </a:rPr>
              <a:t>SEPs</a:t>
            </a:r>
            <a:endParaRPr lang="en-US" dirty="0" smtClean="0">
              <a:latin typeface="Helvetica"/>
              <a:cs typeface="Helvetica"/>
            </a:endParaRP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0" y="1143000"/>
            <a:ext cx="7696200" cy="3120924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Elemental composition* (may vary event by event)</a:t>
            </a:r>
          </a:p>
          <a:p>
            <a:pPr lvl="1"/>
            <a:r>
              <a:rPr lang="en-US" sz="2400" dirty="0" smtClean="0">
                <a:latin typeface="Helvetica"/>
                <a:cs typeface="Helvetica"/>
              </a:rPr>
              <a:t>96.4% protons</a:t>
            </a:r>
          </a:p>
          <a:p>
            <a:pPr lvl="1"/>
            <a:r>
              <a:rPr lang="en-US" sz="2400" dirty="0" smtClean="0">
                <a:latin typeface="Helvetica"/>
                <a:cs typeface="Helvetica"/>
              </a:rPr>
              <a:t>3.5% alpha particles</a:t>
            </a:r>
          </a:p>
          <a:p>
            <a:pPr lvl="1"/>
            <a:r>
              <a:rPr lang="en-US" sz="2400" dirty="0" smtClean="0">
                <a:latin typeface="Helvetica"/>
                <a:cs typeface="Helvetica"/>
              </a:rPr>
              <a:t>0.1% heavier ions (not to be neglected!)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Energies: up to ~ </a:t>
            </a:r>
            <a:r>
              <a:rPr lang="en-US" sz="2400" dirty="0" err="1" smtClean="0">
                <a:latin typeface="Helvetica"/>
                <a:cs typeface="Helvetica"/>
              </a:rPr>
              <a:t>GeV</a:t>
            </a:r>
            <a:r>
              <a:rPr lang="en-US" sz="2400" dirty="0" smtClean="0">
                <a:latin typeface="Helvetica"/>
                <a:cs typeface="Helvetica"/>
              </a:rPr>
              <a:t>/nucleon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Event magnitudes:</a:t>
            </a:r>
          </a:p>
          <a:p>
            <a:pPr lvl="1"/>
            <a:r>
              <a:rPr lang="en-US" sz="2400" dirty="0" smtClean="0">
                <a:latin typeface="Helvetica"/>
                <a:cs typeface="Helvetica"/>
              </a:rPr>
              <a:t>&gt; 10 </a:t>
            </a:r>
            <a:r>
              <a:rPr lang="en-US" sz="2400" dirty="0" err="1" smtClean="0">
                <a:latin typeface="Helvetica"/>
                <a:cs typeface="Helvetica"/>
              </a:rPr>
              <a:t>MeV</a:t>
            </a:r>
            <a:r>
              <a:rPr lang="en-US" sz="2400" dirty="0" smtClean="0">
                <a:latin typeface="Helvetica"/>
                <a:cs typeface="Helvetica"/>
              </a:rPr>
              <a:t>/nucleon integral </a:t>
            </a:r>
            <a:r>
              <a:rPr lang="en-US" sz="2400" dirty="0" err="1" smtClean="0">
                <a:latin typeface="Helvetica"/>
                <a:cs typeface="Helvetica"/>
              </a:rPr>
              <a:t>fluence</a:t>
            </a:r>
            <a:r>
              <a:rPr lang="en-US" sz="2400" dirty="0" smtClean="0">
                <a:latin typeface="Helvetica"/>
                <a:cs typeface="Helvetica"/>
              </a:rPr>
              <a:t>: can exceed 10</a:t>
            </a:r>
            <a:r>
              <a:rPr lang="en-US" sz="2400" baseline="30000" dirty="0" smtClean="0">
                <a:latin typeface="Helvetica"/>
                <a:cs typeface="Helvetica"/>
              </a:rPr>
              <a:t>9</a:t>
            </a:r>
            <a:r>
              <a:rPr lang="en-US" sz="2400" dirty="0" smtClean="0">
                <a:latin typeface="Helvetica"/>
                <a:cs typeface="Helvetica"/>
              </a:rPr>
              <a:t> cm</a:t>
            </a:r>
            <a:r>
              <a:rPr lang="en-US" sz="2400" baseline="30000" dirty="0" smtClean="0">
                <a:latin typeface="Helvetica"/>
                <a:cs typeface="Helvetica"/>
              </a:rPr>
              <a:t>-2</a:t>
            </a:r>
            <a:endParaRPr lang="en-US" sz="2400" dirty="0" smtClean="0">
              <a:latin typeface="Helvetica"/>
              <a:cs typeface="Helvetica"/>
            </a:endParaRPr>
          </a:p>
          <a:p>
            <a:pPr lvl="1"/>
            <a:r>
              <a:rPr lang="en-US" sz="2400" dirty="0" smtClean="0">
                <a:latin typeface="Helvetica"/>
                <a:cs typeface="Helvetica"/>
              </a:rPr>
              <a:t>&gt; 10 </a:t>
            </a:r>
            <a:r>
              <a:rPr lang="en-US" sz="2400" dirty="0" err="1" smtClean="0">
                <a:latin typeface="Helvetica"/>
                <a:cs typeface="Helvetica"/>
              </a:rPr>
              <a:t>MeV</a:t>
            </a:r>
            <a:r>
              <a:rPr lang="en-US" sz="2400" dirty="0" smtClean="0">
                <a:latin typeface="Helvetica"/>
                <a:cs typeface="Helvetica"/>
              </a:rPr>
              <a:t>/nucleon peak flux: can exceed 10</a:t>
            </a:r>
            <a:r>
              <a:rPr lang="en-US" sz="2400" baseline="30000" dirty="0" smtClean="0">
                <a:latin typeface="Helvetica"/>
                <a:cs typeface="Helvetica"/>
              </a:rPr>
              <a:t>5</a:t>
            </a:r>
            <a:r>
              <a:rPr lang="en-US" sz="2400" dirty="0" smtClean="0">
                <a:latin typeface="Helvetica"/>
                <a:cs typeface="Helvetica"/>
              </a:rPr>
              <a:t> cm</a:t>
            </a:r>
            <a:r>
              <a:rPr lang="en-US" sz="2400" baseline="30000" dirty="0" smtClean="0">
                <a:latin typeface="Helvetica"/>
                <a:cs typeface="Helvetica"/>
              </a:rPr>
              <a:t>-2</a:t>
            </a:r>
            <a:r>
              <a:rPr lang="en-US" sz="2400" dirty="0" smtClean="0">
                <a:latin typeface="Helvetica"/>
                <a:cs typeface="Helvetica"/>
              </a:rPr>
              <a:t>s</a:t>
            </a:r>
            <a:r>
              <a:rPr lang="en-US" sz="2400" baseline="30000" dirty="0" smtClean="0">
                <a:latin typeface="Helvetica"/>
                <a:cs typeface="Helvetica"/>
              </a:rPr>
              <a:t>-1</a:t>
            </a:r>
          </a:p>
        </p:txBody>
      </p:sp>
      <p:pic>
        <p:nvPicPr>
          <p:cNvPr id="18437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638675"/>
            <a:ext cx="2476500" cy="198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38" name="Picture 6" descr="C:\images\CM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4638675"/>
            <a:ext cx="226695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8" descr="C:\images\CME4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4676775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2A9BF58-AA76-4BDF-8A15-156E9BCF3B67}" type="slidenum">
              <a:rPr lang="en-US" smtClean="0">
                <a:latin typeface="Helvetica"/>
                <a:cs typeface="Helvetica"/>
              </a:rPr>
              <a:pPr/>
              <a:t>37</a:t>
            </a:fld>
            <a:endParaRPr lang="en-US" smtClean="0">
              <a:latin typeface="Helvetica"/>
              <a:cs typeface="Helvetica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066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Solar Cycle Dependence</a:t>
            </a:r>
          </a:p>
        </p:txBody>
      </p:sp>
      <p:pic>
        <p:nvPicPr>
          <p:cNvPr id="19460" name="Picture 4" descr="D:\nsrec06\Xapsos SC\Figs_032806\SPE_Chan23_color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363663"/>
            <a:ext cx="6724650" cy="470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628684" y="6356350"/>
            <a:ext cx="2135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Most unpredictable</a:t>
            </a:r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Helvetica"/>
                <a:cs typeface="Helvetica"/>
              </a:rPr>
              <a:t>What is a Single Event Effect</a:t>
            </a:r>
            <a:r>
              <a:rPr lang="en-US" dirty="0" smtClean="0">
                <a:latin typeface="Helvetica"/>
                <a:cs typeface="Helvetica"/>
              </a:rPr>
              <a:t>?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>
                <a:latin typeface="Helvetica"/>
                <a:cs typeface="Helvetica"/>
              </a:rPr>
              <a:t>Single Event Effect (SEE) – any measureable effect in a circuit caused by single incident ion</a:t>
            </a:r>
          </a:p>
          <a:p>
            <a:pPr lvl="1"/>
            <a:r>
              <a:rPr lang="en-US" sz="1800" dirty="0" smtClean="0">
                <a:latin typeface="Helvetica"/>
                <a:cs typeface="Helvetica"/>
              </a:rPr>
              <a:t>Non-destructive – SEU (Single Event Upset), SET (single event transients), MBU (Multiple Bit Upsets), SHE (single-event hard error)</a:t>
            </a:r>
          </a:p>
          <a:p>
            <a:pPr lvl="1"/>
            <a:r>
              <a:rPr lang="en-US" sz="1800" dirty="0" smtClean="0">
                <a:latin typeface="Helvetica"/>
                <a:cs typeface="Helvetica"/>
              </a:rPr>
              <a:t>Destructive – SEL (single event </a:t>
            </a:r>
            <a:r>
              <a:rPr lang="en-US" sz="1800" dirty="0" err="1" smtClean="0">
                <a:latin typeface="Helvetica"/>
                <a:cs typeface="Helvetica"/>
              </a:rPr>
              <a:t>latchup</a:t>
            </a:r>
            <a:r>
              <a:rPr lang="en-US" sz="1800" dirty="0" smtClean="0">
                <a:latin typeface="Helvetica"/>
                <a:cs typeface="Helvetica"/>
              </a:rPr>
              <a:t>), SEGR (single event gate rupture), SEB (single event burnout)</a:t>
            </a:r>
          </a:p>
          <a:p>
            <a:pPr>
              <a:buNone/>
            </a:pPr>
            <a:endParaRPr lang="en-US" dirty="0" smtClean="0">
              <a:latin typeface="Helvetica"/>
              <a:cs typeface="Helvetica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ED4B8BF-8E60-4B3D-9080-CB8BE4203A9E}" type="slidenum">
              <a:rPr lang="en-US" smtClean="0">
                <a:latin typeface="Helvetica"/>
                <a:cs typeface="Helvetica"/>
              </a:rPr>
              <a:pPr/>
              <a:t>38</a:t>
            </a:fld>
            <a:endParaRPr lang="en-US" smtClean="0">
              <a:latin typeface="Helvetica"/>
              <a:cs typeface="Helvetica"/>
            </a:endParaRPr>
          </a:p>
        </p:txBody>
      </p:sp>
      <p:pic>
        <p:nvPicPr>
          <p:cNvPr id="1434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75" y="3784601"/>
            <a:ext cx="3067050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Rectangle 7"/>
          <p:cNvSpPr>
            <a:spLocks noChangeArrowheads="1"/>
          </p:cNvSpPr>
          <p:nvPr/>
        </p:nvSpPr>
        <p:spPr bwMode="auto">
          <a:xfrm>
            <a:off x="4262857" y="5945465"/>
            <a:ext cx="2552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i="1" dirty="0">
                <a:latin typeface="Helvetica"/>
                <a:cs typeface="Helvetica"/>
              </a:rPr>
              <a:t>Destructive event </a:t>
            </a:r>
          </a:p>
          <a:p>
            <a:r>
              <a:rPr lang="en-US" sz="1200" i="1" dirty="0">
                <a:latin typeface="Helvetica"/>
                <a:cs typeface="Helvetica"/>
              </a:rPr>
              <a:t>in a COTS 120V </a:t>
            </a:r>
          </a:p>
          <a:p>
            <a:r>
              <a:rPr lang="en-US" sz="1200" i="1" dirty="0">
                <a:latin typeface="Helvetica"/>
                <a:cs typeface="Helvetica"/>
              </a:rPr>
              <a:t>DC-DC Converter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7534" y="6268522"/>
            <a:ext cx="2057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(credit: </a:t>
            </a:r>
            <a:r>
              <a:rPr lang="en-US" dirty="0" err="1" smtClean="0">
                <a:latin typeface="Helvetica"/>
                <a:cs typeface="Helvetica"/>
              </a:rPr>
              <a:t>M.Xapsos</a:t>
            </a:r>
            <a:r>
              <a:rPr lang="en-US" dirty="0" smtClean="0">
                <a:latin typeface="Helvetica"/>
                <a:cs typeface="Helvetica"/>
              </a:rPr>
              <a:t>)</a:t>
            </a:r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Single Event Upsets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Helvetica"/>
                <a:cs typeface="Helvetica"/>
              </a:rPr>
              <a:t>SEUs</a:t>
            </a:r>
            <a:r>
              <a:rPr lang="en-US" dirty="0" smtClean="0">
                <a:latin typeface="Helvetica"/>
                <a:cs typeface="Helvetica"/>
              </a:rPr>
              <a:t>: are soft errors, and non-destructive. They normally appear as transient pulses in logic or support circuitry, or as </a:t>
            </a:r>
            <a:r>
              <a:rPr lang="en-US" dirty="0" err="1" smtClean="0">
                <a:latin typeface="Helvetica"/>
                <a:cs typeface="Helvetica"/>
              </a:rPr>
              <a:t>bitflips</a:t>
            </a:r>
            <a:r>
              <a:rPr lang="en-US" dirty="0" smtClean="0">
                <a:latin typeface="Helvetica"/>
                <a:cs typeface="Helvetica"/>
              </a:rPr>
              <a:t> in memory cells or registers. 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>
                <a:latin typeface="Helvetica"/>
                <a:cs typeface="Helvetica"/>
              </a:rPr>
              <a:pPr/>
              <a:t>39</a:t>
            </a:fld>
            <a:endParaRPr lang="en-US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Helvetica"/>
                <a:cs typeface="Helvetica"/>
              </a:rPr>
              <a:t>Explorer I – 1</a:t>
            </a:r>
            <a:r>
              <a:rPr lang="en-US" sz="3600" baseline="30000" dirty="0" smtClean="0">
                <a:latin typeface="Helvetica"/>
                <a:cs typeface="Helvetica"/>
              </a:rPr>
              <a:t>st</a:t>
            </a:r>
            <a:r>
              <a:rPr lang="en-US" sz="3600" dirty="0" smtClean="0">
                <a:latin typeface="Helvetica"/>
                <a:cs typeface="Helvetica"/>
              </a:rPr>
              <a:t> U.S. Satellite</a:t>
            </a:r>
            <a:endParaRPr lang="en-US" sz="3600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3301"/>
            <a:ext cx="7877433" cy="1803096"/>
          </a:xfrm>
        </p:spPr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Explorer 1, was launched into Earth's orbit on a Jupiter C missile from Cape Canaveral, Florida, on January 31, 1958  - Inner belt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4</a:t>
            </a:fld>
            <a:endParaRPr lang="en-US">
              <a:latin typeface="Helvetica"/>
              <a:cs typeface="Helvetica"/>
            </a:endParaRPr>
          </a:p>
        </p:txBody>
      </p:sp>
      <p:pic>
        <p:nvPicPr>
          <p:cNvPr id="6" name="Picture 5" descr="Explore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24" y="2616058"/>
            <a:ext cx="7775833" cy="49813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Destructive </a:t>
            </a:r>
            <a:r>
              <a:rPr lang="en-US" dirty="0" err="1" smtClean="0">
                <a:latin typeface="Helvetica"/>
                <a:cs typeface="Helvetica"/>
              </a:rPr>
              <a:t>SEEs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Several types of hard errors, potentially destructive, can appear: </a:t>
            </a:r>
          </a:p>
          <a:p>
            <a:r>
              <a:rPr lang="en-US" dirty="0" smtClean="0">
                <a:latin typeface="Helvetica"/>
                <a:cs typeface="Helvetica"/>
              </a:rPr>
              <a:t>Single Event </a:t>
            </a:r>
            <a:r>
              <a:rPr lang="en-US" dirty="0" err="1" smtClean="0">
                <a:latin typeface="Helvetica"/>
                <a:cs typeface="Helvetica"/>
              </a:rPr>
              <a:t>Latchup</a:t>
            </a:r>
            <a:r>
              <a:rPr lang="en-US" dirty="0" smtClean="0">
                <a:latin typeface="Helvetica"/>
                <a:cs typeface="Helvetica"/>
              </a:rPr>
              <a:t> (SEL) results in a high operating current, above device specifications, and must be cleared by a power reset. </a:t>
            </a:r>
          </a:p>
          <a:p>
            <a:r>
              <a:rPr lang="en-US" dirty="0" smtClean="0">
                <a:latin typeface="Helvetica"/>
                <a:cs typeface="Helvetica"/>
              </a:rPr>
              <a:t>Other hard errors include Burnout of power MOSFETS (Metal Oxide Semiconductor Field-Effect Transistor) , Gate Rupture, frozen bits, and noise in </a:t>
            </a:r>
            <a:r>
              <a:rPr lang="en-US" dirty="0" err="1" smtClean="0">
                <a:latin typeface="Helvetica"/>
                <a:cs typeface="Helvetica"/>
              </a:rPr>
              <a:t>CCDs</a:t>
            </a:r>
            <a:r>
              <a:rPr lang="en-US" dirty="0" smtClean="0">
                <a:latin typeface="Helvetica"/>
                <a:cs typeface="Helvetica"/>
              </a:rPr>
              <a:t>. 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>
                <a:latin typeface="Helvetica"/>
                <a:cs typeface="Helvetica"/>
              </a:rPr>
              <a:pPr/>
              <a:t>40</a:t>
            </a:fld>
            <a:endParaRPr lang="en-US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Anomalies March 2012 </a:t>
            </a:r>
            <a:r>
              <a:rPr lang="en-US" sz="3200" dirty="0" err="1" smtClean="0">
                <a:latin typeface="Helvetica"/>
                <a:cs typeface="Helvetica"/>
              </a:rPr>
              <a:t>SWx</a:t>
            </a:r>
            <a:r>
              <a:rPr lang="en-US" sz="3200" dirty="0" smtClean="0">
                <a:latin typeface="Helvetica"/>
                <a:cs typeface="Helvetica"/>
              </a:rPr>
              <a:t> events</a:t>
            </a:r>
            <a:br>
              <a:rPr lang="en-US" sz="3200" dirty="0" smtClean="0">
                <a:latin typeface="Helvetica"/>
                <a:cs typeface="Helvetica"/>
              </a:rPr>
            </a:br>
            <a:r>
              <a:rPr lang="en-US" sz="3200" dirty="0" err="1" smtClean="0">
                <a:latin typeface="Helvetica"/>
                <a:cs typeface="Helvetica"/>
              </a:rPr>
              <a:t>SEEs</a:t>
            </a:r>
            <a:r>
              <a:rPr lang="en-US" sz="3200" dirty="0" smtClean="0">
                <a:latin typeface="Helvetica"/>
                <a:cs typeface="Helvetica"/>
              </a:rPr>
              <a:t> dominate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Quite a few NASA spacecraft experienced anomalies, majority of which are </a:t>
            </a:r>
            <a:r>
              <a:rPr lang="en-US" dirty="0" err="1" smtClean="0">
                <a:latin typeface="Helvetica"/>
                <a:cs typeface="Helvetica"/>
              </a:rPr>
              <a:t>SEEs</a:t>
            </a:r>
            <a:r>
              <a:rPr lang="en-US" dirty="0" smtClean="0">
                <a:latin typeface="Helvetica"/>
                <a:cs typeface="Helvetica"/>
              </a:rPr>
              <a:t>. Some of them required reset/reboot.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>
                <a:latin typeface="Helvetica"/>
                <a:cs typeface="Helvetica"/>
              </a:rPr>
              <a:pPr/>
              <a:t>41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9160" y="5987018"/>
            <a:ext cx="3123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Details to be discussed later. </a:t>
            </a:r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" name="Picture 5" descr="internal_charging_risk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9094"/>
            <a:ext cx="8395479" cy="50972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48361" y="323165"/>
            <a:ext cx="5009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Internal Charging</a:t>
            </a:r>
          </a:p>
          <a:p>
            <a:r>
              <a:rPr lang="en-US" dirty="0" smtClean="0">
                <a:latin typeface="Helvetica"/>
                <a:cs typeface="Helvetica"/>
              </a:rPr>
              <a:t>  - </a:t>
            </a:r>
            <a:r>
              <a:rPr lang="en-US" dirty="0" smtClean="0">
                <a:solidFill>
                  <a:srgbClr val="660066"/>
                </a:solidFill>
                <a:latin typeface="Helvetica"/>
                <a:cs typeface="Helvetica"/>
              </a:rPr>
              <a:t>energetic electrons in the outer radiation belt</a:t>
            </a:r>
            <a:endParaRPr lang="en-US" dirty="0">
              <a:solidFill>
                <a:srgbClr val="660066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0457" y="1122682"/>
            <a:ext cx="2810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CIR HSS geomagnetic storm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CME geomagnetic storms</a:t>
            </a:r>
            <a:endParaRPr 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3709" y="2279335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Helvetica"/>
                <a:cs typeface="Helvetica"/>
              </a:rPr>
              <a:t>Operator response to </a:t>
            </a:r>
            <a:r>
              <a:rPr lang="en-US" sz="2400" dirty="0" err="1" smtClean="0">
                <a:solidFill>
                  <a:srgbClr val="008000"/>
                </a:solidFill>
                <a:latin typeface="Helvetica"/>
                <a:cs typeface="Helvetica"/>
              </a:rPr>
              <a:t>SWx</a:t>
            </a:r>
            <a:r>
              <a:rPr lang="en-US" sz="2400" dirty="0" smtClean="0">
                <a:solidFill>
                  <a:srgbClr val="008000"/>
                </a:solidFill>
                <a:latin typeface="Helvetica"/>
                <a:cs typeface="Helvetica"/>
              </a:rPr>
              <a:t> impacts</a:t>
            </a:r>
            <a:br>
              <a:rPr lang="en-US" sz="2400" dirty="0" smtClean="0">
                <a:solidFill>
                  <a:srgbClr val="008000"/>
                </a:solidFill>
                <a:latin typeface="Helvetica"/>
                <a:cs typeface="Helvetica"/>
              </a:rPr>
            </a:br>
            <a:r>
              <a:rPr lang="en-US" sz="2400" dirty="0" smtClean="0">
                <a:solidFill>
                  <a:srgbClr val="800000"/>
                </a:solidFill>
                <a:latin typeface="Helvetica"/>
                <a:cs typeface="Helvetica"/>
              </a:rPr>
              <a:t>spacecraft specific/instrument specific</a:t>
            </a:r>
            <a:endParaRPr lang="en-US" sz="2400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Human Safety in Space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GCR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SEP</a:t>
            </a:r>
          </a:p>
          <a:p>
            <a:pPr>
              <a:buNone/>
            </a:pPr>
            <a:r>
              <a:rPr lang="en-US" dirty="0" smtClean="0">
                <a:latin typeface="Helvetica"/>
                <a:cs typeface="Helvetica"/>
              </a:rPr>
              <a:t>Johnson Space Center/Space Radiation Analysis Group (SRAG)</a:t>
            </a:r>
          </a:p>
          <a:p>
            <a:pPr>
              <a:buNone/>
            </a:pPr>
            <a:r>
              <a:rPr lang="en-US" dirty="0" smtClean="0">
                <a:latin typeface="Helvetica"/>
                <a:cs typeface="Helvetica"/>
              </a:rPr>
              <a:t>Limit:  the &gt; 100 </a:t>
            </a:r>
            <a:r>
              <a:rPr lang="en-US" dirty="0" err="1" smtClean="0">
                <a:latin typeface="Helvetica"/>
                <a:cs typeface="Helvetica"/>
              </a:rPr>
              <a:t>MeV</a:t>
            </a:r>
            <a:r>
              <a:rPr lang="en-US" dirty="0" smtClean="0">
                <a:latin typeface="Helvetica"/>
                <a:cs typeface="Helvetica"/>
              </a:rPr>
              <a:t> flux exceeding 1pfu </a:t>
            </a:r>
          </a:p>
          <a:p>
            <a:pPr>
              <a:buNone/>
            </a:pPr>
            <a:r>
              <a:rPr lang="en-US" dirty="0" smtClean="0">
                <a:latin typeface="Helvetica"/>
                <a:cs typeface="Helvetica"/>
              </a:rPr>
              <a:t>(1 </a:t>
            </a:r>
            <a:r>
              <a:rPr lang="en-US" dirty="0" err="1" smtClean="0">
                <a:latin typeface="Helvetica"/>
                <a:cs typeface="Helvetica"/>
              </a:rPr>
              <a:t>pfu</a:t>
            </a:r>
            <a:r>
              <a:rPr lang="en-US" dirty="0" smtClean="0">
                <a:latin typeface="Helvetica"/>
                <a:cs typeface="Helvetica"/>
              </a:rPr>
              <a:t> = 1 particle flux unit= 1/cm^2/sec/sr) </a:t>
            </a:r>
          </a:p>
          <a:p>
            <a:endParaRPr lang="en-US" dirty="0" smtClean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All clear (EVA –extravehicular activity)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D301D4-DE5A-4EBF-A8D4-8E1BE7A39FE5}" type="slidenum">
              <a:rPr lang="en-US" smtClean="0">
                <a:latin typeface="Helvetica"/>
                <a:cs typeface="Helvetica"/>
              </a:rPr>
              <a:pPr>
                <a:defRPr/>
              </a:pPr>
              <a:t>44</a:t>
            </a:fld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7_CME_flare_sti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2725"/>
            <a:ext cx="9144000" cy="58652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86867" y="438727"/>
            <a:ext cx="2442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March 7 flares/</a:t>
            </a:r>
            <a:r>
              <a:rPr lang="en-US" b="1" dirty="0" err="1" smtClean="0">
                <a:latin typeface="Helvetica"/>
                <a:cs typeface="Helvetica"/>
              </a:rPr>
              <a:t>CMEs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1429_SEP_earths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146"/>
            <a:ext cx="10500780" cy="5401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44187" y="1733873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DC200"/>
                </a:solidFill>
                <a:latin typeface="Helvetica"/>
                <a:cs typeface="Helvetica"/>
              </a:rPr>
              <a:t>GOES &gt;10 </a:t>
            </a:r>
            <a:r>
              <a:rPr lang="en-US" dirty="0" err="1" smtClean="0">
                <a:solidFill>
                  <a:srgbClr val="FDC200"/>
                </a:solidFill>
                <a:latin typeface="Helvetica"/>
                <a:cs typeface="Helvetica"/>
              </a:rPr>
              <a:t>MeV</a:t>
            </a:r>
            <a:endParaRPr lang="en-US" dirty="0">
              <a:solidFill>
                <a:srgbClr val="FDC200"/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35247" y="2507263"/>
            <a:ext cx="2673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13-100 </a:t>
            </a:r>
            <a:r>
              <a:rPr lang="en-US" dirty="0" err="1" smtClean="0">
                <a:solidFill>
                  <a:srgbClr val="FF0000"/>
                </a:solidFill>
                <a:latin typeface="Helvetica"/>
                <a:cs typeface="Helvetica"/>
              </a:rPr>
              <a:t>MeV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 STEREO B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31463" y="3747061"/>
            <a:ext cx="2673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13-100 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MeV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STEREO A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5016" y="4873313"/>
            <a:ext cx="1428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GOES x-ray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23520" y="4550147"/>
            <a:ext cx="1940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E500FF"/>
                </a:solidFill>
                <a:latin typeface="Helvetica"/>
                <a:cs typeface="Helvetica"/>
              </a:rPr>
              <a:t>M2.0</a:t>
            </a:r>
          </a:p>
          <a:p>
            <a:pPr algn="ctr"/>
            <a:r>
              <a:rPr lang="en-US" sz="1200" b="1" dirty="0" smtClean="0">
                <a:solidFill>
                  <a:srgbClr val="E500FF"/>
                </a:solidFill>
                <a:latin typeface="Helvetica"/>
                <a:cs typeface="Helvetica"/>
              </a:rPr>
              <a:t>V</a:t>
            </a:r>
            <a:r>
              <a:rPr lang="en-US" sz="1000" b="1" dirty="0" smtClean="0">
                <a:solidFill>
                  <a:srgbClr val="E500FF"/>
                </a:solidFill>
                <a:latin typeface="Helvetica"/>
                <a:cs typeface="Helvetica"/>
              </a:rPr>
              <a:t>CME</a:t>
            </a:r>
            <a:r>
              <a:rPr lang="en-US" sz="1200" b="1" dirty="0" smtClean="0">
                <a:solidFill>
                  <a:srgbClr val="E500FF"/>
                </a:solidFill>
                <a:latin typeface="Helvetica"/>
                <a:cs typeface="Helvetica"/>
              </a:rPr>
              <a:t>=1540 km/</a:t>
            </a:r>
            <a:r>
              <a:rPr lang="en-US" sz="1200" b="1" dirty="0" err="1" smtClean="0">
                <a:solidFill>
                  <a:srgbClr val="E500FF"/>
                </a:solidFill>
                <a:latin typeface="Helvetica"/>
                <a:cs typeface="Helvetica"/>
              </a:rPr>
              <a:t>s</a:t>
            </a:r>
            <a:endParaRPr lang="en-US" sz="1200" b="1" dirty="0">
              <a:solidFill>
                <a:srgbClr val="E500FF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7920" y="4411648"/>
            <a:ext cx="1534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E500FF"/>
                </a:solidFill>
                <a:latin typeface="Helvetica"/>
                <a:cs typeface="Helvetica"/>
              </a:rPr>
              <a:t>X1.1</a:t>
            </a:r>
          </a:p>
          <a:p>
            <a:pPr algn="ctr"/>
            <a:r>
              <a:rPr lang="en-US" sz="1200" b="1" dirty="0" smtClean="0">
                <a:solidFill>
                  <a:srgbClr val="E500FF"/>
                </a:solidFill>
                <a:latin typeface="Helvetica"/>
                <a:cs typeface="Helvetica"/>
              </a:rPr>
              <a:t>VCME=1360 km/</a:t>
            </a:r>
            <a:r>
              <a:rPr lang="en-US" sz="1200" b="1" dirty="0" err="1" smtClean="0">
                <a:solidFill>
                  <a:srgbClr val="E500FF"/>
                </a:solidFill>
                <a:latin typeface="Helvetica"/>
                <a:cs typeface="Helvetica"/>
              </a:rPr>
              <a:t>s</a:t>
            </a:r>
            <a:endParaRPr lang="en-US" sz="1200" b="1" dirty="0">
              <a:solidFill>
                <a:srgbClr val="E500FF"/>
              </a:solidFill>
              <a:latin typeface="Helvetica"/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25634" y="4319314"/>
            <a:ext cx="13977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E500FF"/>
                </a:solidFill>
                <a:latin typeface="Helvetica"/>
                <a:cs typeface="Helvetica"/>
              </a:rPr>
              <a:t>X5.4/2200 km/</a:t>
            </a:r>
            <a:r>
              <a:rPr lang="en-US" sz="1200" b="1" dirty="0" err="1" smtClean="0">
                <a:solidFill>
                  <a:srgbClr val="E500FF"/>
                </a:solidFill>
                <a:latin typeface="Helvetica"/>
                <a:cs typeface="Helvetica"/>
              </a:rPr>
              <a:t>s</a:t>
            </a:r>
            <a:endParaRPr lang="en-US" sz="1200" b="1" dirty="0" smtClean="0">
              <a:solidFill>
                <a:srgbClr val="E500FF"/>
              </a:solidFill>
              <a:latin typeface="Helvetica"/>
              <a:cs typeface="Helvetica"/>
            </a:endParaRPr>
          </a:p>
          <a:p>
            <a:r>
              <a:rPr lang="en-US" sz="1200" b="1" dirty="0" smtClean="0">
                <a:solidFill>
                  <a:srgbClr val="E500FF"/>
                </a:solidFill>
                <a:latin typeface="Helvetica"/>
                <a:cs typeface="Helvetica"/>
              </a:rPr>
              <a:t>X1.3/1800 km/</a:t>
            </a:r>
            <a:r>
              <a:rPr lang="en-US" sz="1200" b="1" dirty="0" err="1" smtClean="0">
                <a:solidFill>
                  <a:srgbClr val="E500FF"/>
                </a:solidFill>
                <a:latin typeface="Helvetica"/>
                <a:cs typeface="Helvetica"/>
              </a:rPr>
              <a:t>s</a:t>
            </a:r>
            <a:endParaRPr lang="en-US" sz="1200" b="1" dirty="0">
              <a:solidFill>
                <a:srgbClr val="E500FF"/>
              </a:solidFill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53364" y="4734813"/>
            <a:ext cx="17816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E500FF"/>
                </a:solidFill>
                <a:latin typeface="Helvetica"/>
                <a:cs typeface="Helvetica"/>
              </a:rPr>
              <a:t>M6.3/CME=1125 km/</a:t>
            </a:r>
            <a:r>
              <a:rPr lang="en-US" sz="1200" b="1" dirty="0" err="1" smtClean="0">
                <a:solidFill>
                  <a:srgbClr val="E500FF"/>
                </a:solidFill>
                <a:latin typeface="Helvetica"/>
                <a:cs typeface="Helvetica"/>
              </a:rPr>
              <a:t>s</a:t>
            </a:r>
            <a:endParaRPr lang="en-US" sz="1200" b="1" dirty="0" smtClean="0">
              <a:solidFill>
                <a:srgbClr val="E500FF"/>
              </a:solidFill>
              <a:latin typeface="Helvetica"/>
              <a:cs typeface="Helvetica"/>
            </a:endParaRPr>
          </a:p>
          <a:p>
            <a:endParaRPr lang="en-US" b="1" dirty="0">
              <a:solidFill>
                <a:srgbClr val="E500FF"/>
              </a:solidFill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83628" y="4411648"/>
            <a:ext cx="2550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E500FF"/>
                </a:solidFill>
                <a:latin typeface="Helvetica"/>
                <a:cs typeface="Helvetica"/>
              </a:rPr>
              <a:t>M8.4</a:t>
            </a:r>
          </a:p>
          <a:p>
            <a:pPr algn="ctr"/>
            <a:r>
              <a:rPr lang="en-US" sz="1200" b="1" dirty="0" smtClean="0">
                <a:solidFill>
                  <a:srgbClr val="E500FF"/>
                </a:solidFill>
                <a:latin typeface="Helvetica"/>
                <a:cs typeface="Helvetica"/>
              </a:rPr>
              <a:t>VCME=1500 km/</a:t>
            </a:r>
            <a:r>
              <a:rPr lang="en-US" sz="1200" b="1" dirty="0" err="1" smtClean="0">
                <a:solidFill>
                  <a:srgbClr val="E500FF"/>
                </a:solidFill>
                <a:latin typeface="Helvetica"/>
                <a:cs typeface="Helvetica"/>
              </a:rPr>
              <a:t>s</a:t>
            </a:r>
            <a:endParaRPr lang="en-US" sz="1200" b="1" dirty="0">
              <a:solidFill>
                <a:srgbClr val="E500FF"/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22160" y="4273148"/>
            <a:ext cx="270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E500FF"/>
                </a:solidFill>
                <a:latin typeface="Helvetica"/>
                <a:cs typeface="Helvetica"/>
              </a:rPr>
              <a:t>M7.9</a:t>
            </a:r>
          </a:p>
          <a:p>
            <a:pPr algn="ctr"/>
            <a:r>
              <a:rPr lang="en-US" sz="1200" b="1" dirty="0" smtClean="0">
                <a:solidFill>
                  <a:srgbClr val="E500FF"/>
                </a:solidFill>
                <a:latin typeface="Helvetica"/>
                <a:cs typeface="Helvetica"/>
              </a:rPr>
              <a:t>VCME=2100 km/</a:t>
            </a:r>
            <a:r>
              <a:rPr lang="en-US" sz="1200" b="1" dirty="0" err="1" smtClean="0">
                <a:solidFill>
                  <a:srgbClr val="E500FF"/>
                </a:solidFill>
                <a:latin typeface="Helvetica"/>
                <a:cs typeface="Helvetica"/>
              </a:rPr>
              <a:t>s</a:t>
            </a:r>
            <a:endParaRPr lang="en-US" sz="1200" b="1" dirty="0">
              <a:solidFill>
                <a:srgbClr val="E500FF"/>
              </a:solidFill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78521" y="288633"/>
            <a:ext cx="4314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SEP: proton radiation (flare and CME)</a:t>
            </a:r>
            <a:endParaRPr lang="en-US" b="1" dirty="0">
              <a:latin typeface="Helvetica"/>
              <a:cs typeface="Helvetica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1846323" y="1767280"/>
            <a:ext cx="2218630" cy="1"/>
          </a:xfrm>
          <a:prstGeom prst="straightConnector1">
            <a:avLst/>
          </a:prstGeom>
          <a:ln w="412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6388" y="20299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660066"/>
                </a:solidFill>
                <a:latin typeface="Helvetica"/>
                <a:cs typeface="Helvetica"/>
              </a:rPr>
              <a:t>Major events from the long-lasting AR1429</a:t>
            </a:r>
            <a:br>
              <a:rPr lang="en-US" b="1" dirty="0" smtClean="0">
                <a:solidFill>
                  <a:srgbClr val="660066"/>
                </a:solidFill>
                <a:latin typeface="Helvetica"/>
                <a:cs typeface="Helvetica"/>
              </a:rPr>
            </a:br>
            <a:r>
              <a:rPr lang="en-US" b="1" dirty="0" smtClean="0">
                <a:solidFill>
                  <a:srgbClr val="660066"/>
                </a:solidFill>
                <a:latin typeface="Helvetica"/>
                <a:cs typeface="Helvetica"/>
              </a:rPr>
              <a:t>during March 4 – 28, 2012</a:t>
            </a:r>
            <a:endParaRPr lang="en-US" b="1" dirty="0">
              <a:solidFill>
                <a:srgbClr val="660066"/>
              </a:solidFill>
              <a:latin typeface="Helvetica"/>
              <a:cs typeface="Helvetic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r13_M79_17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789" y="4143137"/>
            <a:ext cx="2600960" cy="26009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4004" y="643374"/>
            <a:ext cx="2006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M2.0, 2012-03-04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65124" y="643374"/>
            <a:ext cx="1968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X1.1, 2012-03-05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50644" y="643374"/>
            <a:ext cx="2443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X5.4/X1.3 2012-03-07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4004" y="3756305"/>
            <a:ext cx="2006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M6.3, 2012-03-09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65124" y="3773805"/>
            <a:ext cx="2006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M8.4, 2012-03-10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88379" y="3773805"/>
            <a:ext cx="2006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M7.9, 2012-03-13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6766" y="89376"/>
            <a:ext cx="7176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Flares of the Major Earth-Facing Events viewed by SDO EVE (x-ray)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19" name="Picture 18" descr="M2.0_1052mar4_142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59" y="1137328"/>
            <a:ext cx="2844800" cy="2133600"/>
          </a:xfrm>
          <a:prstGeom prst="rect">
            <a:avLst/>
          </a:prstGeom>
        </p:spPr>
      </p:pic>
      <p:pic>
        <p:nvPicPr>
          <p:cNvPr id="21" name="Picture 20" descr="mar5_0405_X11_142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844" y="1137328"/>
            <a:ext cx="2844800" cy="2133600"/>
          </a:xfrm>
          <a:prstGeom prst="rect">
            <a:avLst/>
          </a:prstGeom>
        </p:spPr>
      </p:pic>
      <p:pic>
        <p:nvPicPr>
          <p:cNvPr id="22" name="Picture 21" descr="Mar7_X54_X13_0114U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379" y="1137328"/>
            <a:ext cx="2844800" cy="2133600"/>
          </a:xfrm>
          <a:prstGeom prst="rect">
            <a:avLst/>
          </a:prstGeom>
        </p:spPr>
      </p:pic>
      <p:pic>
        <p:nvPicPr>
          <p:cNvPr id="23" name="Picture 22" descr="mar9_0353_M6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59" y="4266236"/>
            <a:ext cx="2844800" cy="2133600"/>
          </a:xfrm>
          <a:prstGeom prst="rect">
            <a:avLst/>
          </a:prstGeom>
        </p:spPr>
      </p:pic>
      <p:pic>
        <p:nvPicPr>
          <p:cNvPr id="24" name="Picture 23" descr="mar10_1744_M8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5844" y="4266236"/>
            <a:ext cx="2844800" cy="2133600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r4_M20_1052_A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61" y="1012706"/>
            <a:ext cx="2600960" cy="2600960"/>
          </a:xfrm>
          <a:prstGeom prst="rect">
            <a:avLst/>
          </a:prstGeom>
        </p:spPr>
      </p:pic>
      <p:pic>
        <p:nvPicPr>
          <p:cNvPr id="6" name="Picture 5" descr="mar5_X11_0405_A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121" y="1012706"/>
            <a:ext cx="2600960" cy="2600960"/>
          </a:xfrm>
          <a:prstGeom prst="rect">
            <a:avLst/>
          </a:prstGeom>
        </p:spPr>
      </p:pic>
      <p:pic>
        <p:nvPicPr>
          <p:cNvPr id="8" name="Picture 7" descr="mar9_M63_0353_AI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61" y="4125637"/>
            <a:ext cx="2600960" cy="2600960"/>
          </a:xfrm>
          <a:prstGeom prst="rect">
            <a:avLst/>
          </a:prstGeom>
        </p:spPr>
      </p:pic>
      <p:pic>
        <p:nvPicPr>
          <p:cNvPr id="9" name="Picture 8" descr="Mar10_M84_1744_AIA13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121" y="4125637"/>
            <a:ext cx="2600960" cy="2600960"/>
          </a:xfrm>
          <a:prstGeom prst="rect">
            <a:avLst/>
          </a:prstGeom>
        </p:spPr>
      </p:pic>
      <p:pic>
        <p:nvPicPr>
          <p:cNvPr id="10" name="Picture 9" descr="mar13_M79_174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081" y="4125637"/>
            <a:ext cx="2600960" cy="26009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4004" y="643374"/>
            <a:ext cx="2006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M2.0, 2012-03-04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65124" y="643374"/>
            <a:ext cx="1968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X1.1, 2012-03-05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50644" y="643374"/>
            <a:ext cx="2443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X5.4/X1.3 2012-03-07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4004" y="3756305"/>
            <a:ext cx="2006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M6.3, 2012-03-09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65124" y="3773805"/>
            <a:ext cx="2006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M8.4, 2012-03-10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88379" y="3773805"/>
            <a:ext cx="2006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M7.9, 2012-03-13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6766" y="89376"/>
            <a:ext cx="6779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Flares of the Major Earth-Facing Events viewed by SDO AIA 131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18" name="Picture 17" descr="mar7_2X_AI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3081" y="1012706"/>
            <a:ext cx="2600960" cy="2600960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241" y="0"/>
            <a:ext cx="7279807" cy="948866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Helvetica"/>
                <a:cs typeface="Helvetica"/>
              </a:rPr>
              <a:t>Discovery of the outer Van Allen RB</a:t>
            </a:r>
            <a:endParaRPr lang="en-US" sz="28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 descr="Explorer4_instrum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3504"/>
            <a:ext cx="5022063" cy="3668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4879022"/>
            <a:ext cx="55394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Pioneer 3 (launched 6 December 1958) and Explorer IV (</a:t>
            </a:r>
            <a:r>
              <a:rPr lang="en-US" dirty="0" smtClean="0">
                <a:solidFill>
                  <a:srgbClr val="F60000"/>
                </a:solidFill>
                <a:latin typeface="Helvetica"/>
                <a:cs typeface="Helvetica"/>
              </a:rPr>
              <a:t>launched July 26, 1958</a:t>
            </a:r>
            <a:r>
              <a:rPr lang="en-US" dirty="0" smtClean="0">
                <a:latin typeface="Helvetica"/>
                <a:cs typeface="Helvetica"/>
              </a:rPr>
              <a:t>) both carried instruments designed and built by Dr. Van Allen. These spacecraft provided Van Allen additional data that led to discovery of </a:t>
            </a:r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a second radiation belt</a:t>
            </a:r>
            <a:endParaRPr lang="en-US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pic>
        <p:nvPicPr>
          <p:cNvPr id="10" name="Picture 9" descr="1101590504_4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296" y="1223504"/>
            <a:ext cx="3012578" cy="3969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66871" y="133687"/>
            <a:ext cx="29205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Helvetica"/>
                <a:cs typeface="Helvetica"/>
              </a:rPr>
              <a:t>Orientation</a:t>
            </a:r>
            <a:endParaRPr lang="en-US" sz="4000" b="1" dirty="0">
              <a:latin typeface="Helvetica"/>
              <a:cs typeface="Helvetica"/>
            </a:endParaRPr>
          </a:p>
        </p:txBody>
      </p:sp>
      <p:pic>
        <p:nvPicPr>
          <p:cNvPr id="4" name="Picture 3" descr="March7_CME_croppe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578" y="-587313"/>
            <a:ext cx="6261665" cy="81997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4310" y="635179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East 90 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4310" y="472241"/>
            <a:ext cx="957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West 90 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7412" y="3184692"/>
            <a:ext cx="694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E900AE"/>
                </a:solidFill>
              </a:rPr>
              <a:t>Earth</a:t>
            </a:r>
            <a:endParaRPr lang="en-US" b="1" dirty="0">
              <a:solidFill>
                <a:srgbClr val="E900AE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4_CME_cropped.pdf"/>
          <p:cNvPicPr>
            <a:picLocks noChangeAspect="1"/>
          </p:cNvPicPr>
          <p:nvPr/>
        </p:nvPicPr>
        <p:blipFill>
          <a:blip r:embed="rId2"/>
          <a:srcRect t="7018" b="7018"/>
          <a:stretch>
            <a:fillRect/>
          </a:stretch>
        </p:blipFill>
        <p:spPr>
          <a:xfrm>
            <a:off x="677924" y="584831"/>
            <a:ext cx="2343150" cy="2800409"/>
          </a:xfrm>
          <a:prstGeom prst="rect">
            <a:avLst/>
          </a:prstGeom>
        </p:spPr>
      </p:pic>
      <p:pic>
        <p:nvPicPr>
          <p:cNvPr id="3" name="Picture 2" descr="March5_CME_cropped.pdf"/>
          <p:cNvPicPr>
            <a:picLocks noChangeAspect="1"/>
          </p:cNvPicPr>
          <p:nvPr/>
        </p:nvPicPr>
        <p:blipFill>
          <a:blip r:embed="rId3"/>
          <a:srcRect t="16271" b="8136"/>
          <a:stretch>
            <a:fillRect/>
          </a:stretch>
        </p:blipFill>
        <p:spPr>
          <a:xfrm>
            <a:off x="3021074" y="836309"/>
            <a:ext cx="2400300" cy="2548931"/>
          </a:xfrm>
          <a:prstGeom prst="rect">
            <a:avLst/>
          </a:prstGeom>
        </p:spPr>
      </p:pic>
      <p:pic>
        <p:nvPicPr>
          <p:cNvPr id="4" name="Picture 3" descr="March7_CME_cropped.pdf"/>
          <p:cNvPicPr>
            <a:picLocks noChangeAspect="1"/>
          </p:cNvPicPr>
          <p:nvPr/>
        </p:nvPicPr>
        <p:blipFill>
          <a:blip r:embed="rId4"/>
          <a:srcRect t="14545" b="5818"/>
          <a:stretch>
            <a:fillRect/>
          </a:stretch>
        </p:blipFill>
        <p:spPr>
          <a:xfrm>
            <a:off x="5556237" y="882073"/>
            <a:ext cx="2400300" cy="2503167"/>
          </a:xfrm>
          <a:prstGeom prst="rect">
            <a:avLst/>
          </a:prstGeom>
        </p:spPr>
      </p:pic>
      <p:pic>
        <p:nvPicPr>
          <p:cNvPr id="5" name="Picture 4" descr="March9_CME_cropped.pdf"/>
          <p:cNvPicPr>
            <a:picLocks noChangeAspect="1"/>
          </p:cNvPicPr>
          <p:nvPr/>
        </p:nvPicPr>
        <p:blipFill>
          <a:blip r:embed="rId5"/>
          <a:srcRect t="15439" b="7018"/>
          <a:stretch>
            <a:fillRect/>
          </a:stretch>
        </p:blipFill>
        <p:spPr>
          <a:xfrm>
            <a:off x="677924" y="3882109"/>
            <a:ext cx="2400300" cy="2526157"/>
          </a:xfrm>
          <a:prstGeom prst="rect">
            <a:avLst/>
          </a:prstGeom>
        </p:spPr>
      </p:pic>
      <p:pic>
        <p:nvPicPr>
          <p:cNvPr id="6" name="Picture 5" descr="March10_CME_cropped.pdf"/>
          <p:cNvPicPr>
            <a:picLocks noChangeAspect="1"/>
          </p:cNvPicPr>
          <p:nvPr/>
        </p:nvPicPr>
        <p:blipFill>
          <a:blip r:embed="rId6"/>
          <a:srcRect t="14286" b="7143"/>
          <a:stretch>
            <a:fillRect/>
          </a:stretch>
        </p:blipFill>
        <p:spPr>
          <a:xfrm>
            <a:off x="3270237" y="3893672"/>
            <a:ext cx="2286000" cy="2514594"/>
          </a:xfrm>
          <a:prstGeom prst="rect">
            <a:avLst/>
          </a:prstGeom>
        </p:spPr>
      </p:pic>
      <p:pic>
        <p:nvPicPr>
          <p:cNvPr id="7" name="Picture 6" descr="March13_CME_cropped.pdf"/>
          <p:cNvPicPr>
            <a:picLocks noChangeAspect="1"/>
          </p:cNvPicPr>
          <p:nvPr/>
        </p:nvPicPr>
        <p:blipFill>
          <a:blip r:embed="rId7"/>
          <a:srcRect t="15714" b="5714"/>
          <a:stretch>
            <a:fillRect/>
          </a:stretch>
        </p:blipFill>
        <p:spPr>
          <a:xfrm>
            <a:off x="5556237" y="3939384"/>
            <a:ext cx="2400300" cy="25146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80573" y="559310"/>
            <a:ext cx="18044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Helvetica"/>
                <a:cs typeface="Helvetica"/>
              </a:rPr>
              <a:t>M2.0, 2012-03-04</a:t>
            </a:r>
            <a:endParaRPr lang="en-US" sz="16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0237" y="512741"/>
            <a:ext cx="1968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X1.1, 2012-03-05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02339" y="512741"/>
            <a:ext cx="2443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X5.4/X1.3 2012-03-07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0065" y="3570052"/>
            <a:ext cx="2006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M6.3, 2012-03-09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14507" y="3524340"/>
            <a:ext cx="2006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M8.4, 2012-03-10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49670" y="3570052"/>
            <a:ext cx="2006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M7.9, 2012-03-13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80307" y="143409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The Corresponding </a:t>
            </a:r>
            <a:r>
              <a:rPr lang="en-US" dirty="0" err="1" smtClean="0">
                <a:latin typeface="Helvetica"/>
                <a:cs typeface="Helvetica"/>
              </a:rPr>
              <a:t>CMEs</a:t>
            </a:r>
            <a:r>
              <a:rPr lang="en-US" dirty="0" smtClean="0">
                <a:latin typeface="Helvetica"/>
                <a:cs typeface="Helvetica"/>
              </a:rPr>
              <a:t> Associated with the Flares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0318_003030_n4euA_195.jpg"/>
          <p:cNvPicPr>
            <a:picLocks noChangeAspect="1"/>
          </p:cNvPicPr>
          <p:nvPr/>
        </p:nvPicPr>
        <p:blipFill>
          <a:blip r:embed="rId2"/>
          <a:srcRect l="7031" t="11250" r="8438" b="3516"/>
          <a:stretch>
            <a:fillRect/>
          </a:stretch>
        </p:blipFill>
        <p:spPr>
          <a:xfrm>
            <a:off x="190440" y="769683"/>
            <a:ext cx="2198617" cy="2216902"/>
          </a:xfrm>
          <a:prstGeom prst="rect">
            <a:avLst/>
          </a:prstGeom>
        </p:spPr>
      </p:pic>
      <p:pic>
        <p:nvPicPr>
          <p:cNvPr id="3" name="Picture 2" descr="20120321_072530_n4euA_195.jpg"/>
          <p:cNvPicPr>
            <a:picLocks noChangeAspect="1"/>
          </p:cNvPicPr>
          <p:nvPr/>
        </p:nvPicPr>
        <p:blipFill>
          <a:blip r:embed="rId3"/>
          <a:srcRect l="7031" t="11250" r="8438" b="3516"/>
          <a:stretch>
            <a:fillRect/>
          </a:stretch>
        </p:blipFill>
        <p:spPr>
          <a:xfrm>
            <a:off x="2389057" y="769683"/>
            <a:ext cx="2198617" cy="2216902"/>
          </a:xfrm>
          <a:prstGeom prst="rect">
            <a:avLst/>
          </a:prstGeom>
        </p:spPr>
      </p:pic>
      <p:pic>
        <p:nvPicPr>
          <p:cNvPr id="4" name="Picture 3" descr="20120324_001530_n4euB_195.jpg"/>
          <p:cNvPicPr>
            <a:picLocks noChangeAspect="1"/>
          </p:cNvPicPr>
          <p:nvPr/>
        </p:nvPicPr>
        <p:blipFill>
          <a:blip r:embed="rId4"/>
          <a:srcRect l="7031" t="11250" r="8438" b="3516"/>
          <a:stretch>
            <a:fillRect/>
          </a:stretch>
        </p:blipFill>
        <p:spPr>
          <a:xfrm>
            <a:off x="4587674" y="769683"/>
            <a:ext cx="2198617" cy="2216902"/>
          </a:xfrm>
          <a:prstGeom prst="rect">
            <a:avLst/>
          </a:prstGeom>
        </p:spPr>
      </p:pic>
      <p:pic>
        <p:nvPicPr>
          <p:cNvPr id="5" name="Picture 4" descr="20120326_225530_n7euB_195.jpg"/>
          <p:cNvPicPr>
            <a:picLocks noChangeAspect="1"/>
          </p:cNvPicPr>
          <p:nvPr/>
        </p:nvPicPr>
        <p:blipFill>
          <a:blip r:embed="rId5"/>
          <a:srcRect l="4219" t="5625" r="10547" b="8438"/>
          <a:stretch>
            <a:fillRect/>
          </a:stretch>
        </p:blipFill>
        <p:spPr>
          <a:xfrm>
            <a:off x="6786291" y="774948"/>
            <a:ext cx="2216946" cy="2235214"/>
          </a:xfrm>
          <a:prstGeom prst="rect">
            <a:avLst/>
          </a:prstGeom>
        </p:spPr>
      </p:pic>
      <p:pic>
        <p:nvPicPr>
          <p:cNvPr id="6" name="Picture 5" descr="March18_CME_cropped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40" y="3218104"/>
            <a:ext cx="2286000" cy="2514600"/>
          </a:xfrm>
          <a:prstGeom prst="rect">
            <a:avLst/>
          </a:prstGeom>
        </p:spPr>
      </p:pic>
      <p:pic>
        <p:nvPicPr>
          <p:cNvPr id="7" name="Picture 6" descr="March21_CME_cropped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9057" y="3218104"/>
            <a:ext cx="2286000" cy="2571750"/>
          </a:xfrm>
          <a:prstGeom prst="rect">
            <a:avLst/>
          </a:prstGeom>
        </p:spPr>
      </p:pic>
      <p:pic>
        <p:nvPicPr>
          <p:cNvPr id="8" name="Picture 7" descr="March24_CM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7674" y="3218104"/>
            <a:ext cx="2343150" cy="2514600"/>
          </a:xfrm>
          <a:prstGeom prst="rect">
            <a:avLst/>
          </a:prstGeom>
        </p:spPr>
      </p:pic>
      <p:pic>
        <p:nvPicPr>
          <p:cNvPr id="10" name="Picture 9" descr="mar26_CME_cropped.pdf"/>
          <p:cNvPicPr>
            <a:picLocks noChangeAspect="1"/>
          </p:cNvPicPr>
          <p:nvPr/>
        </p:nvPicPr>
        <p:blipFill>
          <a:blip r:embed="rId9"/>
          <a:srcRect l="6000"/>
          <a:stretch>
            <a:fillRect/>
          </a:stretch>
        </p:blipFill>
        <p:spPr>
          <a:xfrm>
            <a:off x="6854397" y="3332404"/>
            <a:ext cx="2148840" cy="2400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0320" y="400351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STA: 2012-03-18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76440" y="405616"/>
            <a:ext cx="1925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STA: 2012-03-21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75057" y="400351"/>
            <a:ext cx="1942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STB: 2012-03-24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30824" y="405616"/>
            <a:ext cx="1942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STB: 2012-03-26</a:t>
            </a:r>
            <a:endParaRPr lang="en-US" dirty="0">
              <a:latin typeface="Helvetica"/>
              <a:cs typeface="Helvetica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6200000" flipH="1">
            <a:off x="1065022" y="1330099"/>
            <a:ext cx="290021" cy="1900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H="1">
            <a:off x="3802493" y="1337487"/>
            <a:ext cx="290021" cy="1900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6200000" flipH="1">
            <a:off x="4960129" y="1192477"/>
            <a:ext cx="290021" cy="1900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H="1">
            <a:off x="7662599" y="1337487"/>
            <a:ext cx="290021" cy="1900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22655" y="6115538"/>
            <a:ext cx="878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Backsided</a:t>
            </a:r>
            <a:r>
              <a:rPr lang="en-US" dirty="0" smtClean="0">
                <a:latin typeface="Helvetica"/>
                <a:cs typeface="Helvetica"/>
              </a:rPr>
              <a:t> events in STEREO EUVI 195A (top) and CME model simulations (bottom)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009954" y="509744"/>
            <a:ext cx="256473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E500FF"/>
                </a:solidFill>
                <a:latin typeface="Helvetica"/>
                <a:cs typeface="Helvetica"/>
              </a:rPr>
              <a:t>2012-03-26 23:12UT</a:t>
            </a:r>
          </a:p>
          <a:p>
            <a:r>
              <a:rPr lang="en-US" sz="1600" dirty="0" smtClean="0">
                <a:solidFill>
                  <a:srgbClr val="E500FF"/>
                </a:solidFill>
                <a:latin typeface="Helvetica"/>
                <a:cs typeface="Helvetica"/>
              </a:rPr>
              <a:t>VCME=1500 km/</a:t>
            </a:r>
            <a:r>
              <a:rPr lang="en-US" sz="1600" dirty="0" err="1" smtClean="0">
                <a:solidFill>
                  <a:srgbClr val="E500FF"/>
                </a:solidFill>
                <a:latin typeface="Helvetica"/>
                <a:cs typeface="Helvetica"/>
              </a:rPr>
              <a:t>s</a:t>
            </a:r>
            <a:endParaRPr lang="en-US" sz="1600" dirty="0" smtClean="0">
              <a:solidFill>
                <a:srgbClr val="E500FF"/>
              </a:solidFill>
              <a:latin typeface="Helvetica"/>
              <a:cs typeface="Helvetica"/>
            </a:endParaRPr>
          </a:p>
        </p:txBody>
      </p:sp>
      <p:pic>
        <p:nvPicPr>
          <p:cNvPr id="31" name="Picture 30" descr="SEP_AB_bac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" y="1262531"/>
            <a:ext cx="10427608" cy="534383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684834" y="3657600"/>
            <a:ext cx="267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13-100 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MeV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STEREO B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831202" y="3472934"/>
            <a:ext cx="2673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13-100 </a:t>
            </a:r>
            <a:r>
              <a:rPr lang="en-US" dirty="0" err="1" smtClean="0">
                <a:latin typeface="Helvetica"/>
                <a:cs typeface="Helvetica"/>
              </a:rPr>
              <a:t>MeV</a:t>
            </a:r>
            <a:r>
              <a:rPr lang="en-US" dirty="0" smtClean="0">
                <a:latin typeface="Helvetica"/>
                <a:cs typeface="Helvetica"/>
              </a:rPr>
              <a:t> STEREO A</a:t>
            </a:r>
            <a:endParaRPr lang="en-US" dirty="0">
              <a:latin typeface="Helvetica"/>
              <a:cs typeface="Helvetica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223855" y="2899214"/>
            <a:ext cx="1516772" cy="1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686" y="1494497"/>
            <a:ext cx="2611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E500FF"/>
                </a:solidFill>
                <a:latin typeface="Helvetica"/>
                <a:cs typeface="Helvetica"/>
              </a:rPr>
              <a:t>2012-03-18 00:39UT</a:t>
            </a:r>
          </a:p>
          <a:p>
            <a:r>
              <a:rPr lang="en-US" dirty="0" smtClean="0">
                <a:solidFill>
                  <a:srgbClr val="E500FF"/>
                </a:solidFill>
                <a:latin typeface="Helvetica"/>
                <a:cs typeface="Helvetica"/>
              </a:rPr>
              <a:t>VCME=1450 km/</a:t>
            </a:r>
            <a:r>
              <a:rPr lang="en-US" dirty="0" err="1" smtClean="0">
                <a:solidFill>
                  <a:srgbClr val="E500FF"/>
                </a:solidFill>
                <a:latin typeface="Helvetica"/>
                <a:cs typeface="Helvetica"/>
              </a:rPr>
              <a:t>s</a:t>
            </a:r>
            <a:endParaRPr lang="en-US" dirty="0">
              <a:solidFill>
                <a:srgbClr val="E500FF"/>
              </a:solidFill>
              <a:latin typeface="Helvetica"/>
              <a:cs typeface="Helvetica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18080" y="448189"/>
            <a:ext cx="260096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E500FF"/>
                </a:solidFill>
                <a:latin typeface="Helvetica"/>
                <a:cs typeface="Helvetica"/>
              </a:rPr>
              <a:t>2012-03-21 07:39 UT</a:t>
            </a:r>
          </a:p>
          <a:p>
            <a:r>
              <a:rPr lang="en-US" sz="1600" dirty="0" smtClean="0">
                <a:solidFill>
                  <a:srgbClr val="E500FF"/>
                </a:solidFill>
                <a:latin typeface="Helvetica"/>
                <a:cs typeface="Helvetica"/>
              </a:rPr>
              <a:t>VCME=1550 km/</a:t>
            </a:r>
            <a:r>
              <a:rPr lang="en-US" sz="1600" dirty="0" err="1" smtClean="0">
                <a:solidFill>
                  <a:srgbClr val="E500FF"/>
                </a:solidFill>
                <a:latin typeface="Helvetica"/>
                <a:cs typeface="Helvetica"/>
              </a:rPr>
              <a:t>s</a:t>
            </a:r>
            <a:endParaRPr lang="en-US" sz="1600" dirty="0" smtClean="0">
              <a:solidFill>
                <a:srgbClr val="E500FF"/>
              </a:solidFill>
              <a:latin typeface="Helvetica"/>
              <a:cs typeface="Helvetica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rot="5400000">
            <a:off x="2685855" y="1852905"/>
            <a:ext cx="1516772" cy="1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582160" y="448189"/>
            <a:ext cx="257003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E500FF"/>
                </a:solidFill>
                <a:latin typeface="Helvetica"/>
                <a:cs typeface="Helvetica"/>
              </a:rPr>
              <a:t>2012-03-24 00:39UT</a:t>
            </a:r>
          </a:p>
          <a:p>
            <a:r>
              <a:rPr lang="en-US" sz="1600" dirty="0" smtClean="0">
                <a:solidFill>
                  <a:srgbClr val="E500FF"/>
                </a:solidFill>
                <a:latin typeface="Helvetica"/>
                <a:cs typeface="Helvetica"/>
              </a:rPr>
              <a:t>VCME=1600 km/</a:t>
            </a:r>
            <a:r>
              <a:rPr lang="en-US" sz="1600" dirty="0" err="1" smtClean="0">
                <a:solidFill>
                  <a:srgbClr val="E500FF"/>
                </a:solidFill>
                <a:latin typeface="Helvetica"/>
                <a:cs typeface="Helvetica"/>
              </a:rPr>
              <a:t>s</a:t>
            </a:r>
            <a:endParaRPr lang="en-US" sz="1600" dirty="0" smtClean="0">
              <a:solidFill>
                <a:srgbClr val="E500FF"/>
              </a:solidFill>
              <a:latin typeface="Helvetica"/>
              <a:cs typeface="Helvetica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rot="5400000">
            <a:off x="4782312" y="1791350"/>
            <a:ext cx="1516772" cy="1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>
            <a:off x="4008253" y="2724477"/>
            <a:ext cx="3383020" cy="158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5400000">
            <a:off x="7024177" y="1852904"/>
            <a:ext cx="1516772" cy="1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31598" y="2844800"/>
            <a:ext cx="8429522" cy="158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33415" y="125023"/>
            <a:ext cx="7845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Enhanced proton radiation at STEREO A and B from the </a:t>
            </a:r>
            <a:r>
              <a:rPr lang="en-US" dirty="0" err="1" smtClean="0">
                <a:latin typeface="Helvetica"/>
                <a:cs typeface="Helvetica"/>
              </a:rPr>
              <a:t>backsided</a:t>
            </a:r>
            <a:r>
              <a:rPr lang="en-US" dirty="0" smtClean="0">
                <a:latin typeface="Helvetica"/>
                <a:cs typeface="Helvetica"/>
              </a:rPr>
              <a:t> events. </a:t>
            </a:r>
          </a:p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651280" y="1"/>
            <a:ext cx="6431161" cy="332141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Space Weather (all in one)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9556" y="2354758"/>
            <a:ext cx="1047544" cy="92333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Space weather drivers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277100" y="2762668"/>
            <a:ext cx="289582" cy="92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H="1">
            <a:off x="-277088" y="4026173"/>
            <a:ext cx="368436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25285" y="5499818"/>
            <a:ext cx="1731752" cy="954107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Outside the solar system</a:t>
            </a:r>
          </a:p>
          <a:p>
            <a:pPr algn="ctr"/>
            <a:r>
              <a:rPr lang="en-US" sz="1400" dirty="0" err="1" smtClean="0"/>
              <a:t>GCRs</a:t>
            </a:r>
            <a:r>
              <a:rPr lang="en-US" sz="1400" dirty="0" smtClean="0"/>
              <a:t> (Galactic Cosmic Rays)</a:t>
            </a:r>
            <a:endParaRPr lang="en-US" sz="14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564301" y="2184784"/>
            <a:ext cx="41875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6200000" flipH="1">
            <a:off x="1057601" y="2545437"/>
            <a:ext cx="3228207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671704" y="931333"/>
            <a:ext cx="527611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567478" y="5814495"/>
            <a:ext cx="55780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702123" y="3124847"/>
            <a:ext cx="527611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671704" y="4159539"/>
            <a:ext cx="43286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229734" y="2941769"/>
            <a:ext cx="1223975" cy="369332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Solar flares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146586" y="3974873"/>
            <a:ext cx="710451" cy="369332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CMEs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199315" y="714963"/>
            <a:ext cx="185406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Coronal Hole High Speed solar wind Streams (HSS)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983053" y="2000118"/>
            <a:ext cx="533281" cy="36933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Sun</a:t>
            </a:r>
            <a:endParaRPr lang="en-US" dirty="0"/>
          </a:p>
        </p:txBody>
      </p:sp>
      <p:cxnSp>
        <p:nvCxnSpPr>
          <p:cNvPr id="38" name="Straight Connector 37"/>
          <p:cNvCxnSpPr>
            <a:stCxn id="33" idx="3"/>
          </p:cNvCxnSpPr>
          <p:nvPr/>
        </p:nvCxnSpPr>
        <p:spPr>
          <a:xfrm>
            <a:off x="2516334" y="2184784"/>
            <a:ext cx="15537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538148" y="700500"/>
            <a:ext cx="2370667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Radiation storms</a:t>
            </a:r>
            <a:endParaRPr lang="en-US" sz="24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6773333" y="2587037"/>
            <a:ext cx="212465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Geomagnetic storms</a:t>
            </a:r>
          </a:p>
          <a:p>
            <a:r>
              <a:rPr lang="en-US" dirty="0" err="1" smtClean="0"/>
              <a:t>Ionospheric</a:t>
            </a:r>
            <a:r>
              <a:rPr lang="en-US" dirty="0" smtClean="0"/>
              <a:t> storms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538148" y="5249333"/>
            <a:ext cx="226215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Radio blackout storms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218524" y="3513208"/>
            <a:ext cx="231962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SPEs</a:t>
            </a:r>
            <a:r>
              <a:rPr lang="en-US" sz="1200" dirty="0" smtClean="0"/>
              <a:t> </a:t>
            </a:r>
          </a:p>
          <a:p>
            <a:pPr algn="ctr"/>
            <a:r>
              <a:rPr lang="en-US" sz="1200" dirty="0" smtClean="0"/>
              <a:t>(Solar energetic Particle Events)</a:t>
            </a:r>
            <a:endParaRPr 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4453709" y="1985426"/>
            <a:ext cx="2535370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Dynamic Radiation Belts Environment</a:t>
            </a:r>
            <a:endParaRPr lang="en-US" sz="1200" dirty="0"/>
          </a:p>
        </p:txBody>
      </p:sp>
      <p:cxnSp>
        <p:nvCxnSpPr>
          <p:cNvPr id="63" name="Straight Connector 62"/>
          <p:cNvCxnSpPr/>
          <p:nvPr/>
        </p:nvCxnSpPr>
        <p:spPr>
          <a:xfrm rot="5400000" flipH="1" flipV="1">
            <a:off x="5674962" y="1564389"/>
            <a:ext cx="823261" cy="188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 flipH="1" flipV="1">
            <a:off x="5214991" y="2556934"/>
            <a:ext cx="1874914" cy="37632"/>
          </a:xfrm>
          <a:prstGeom prst="line">
            <a:avLst/>
          </a:prstGeom>
          <a:ln>
            <a:solidFill>
              <a:srgbClr val="FF0000">
                <a:alpha val="8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13" idx="3"/>
          </p:cNvCxnSpPr>
          <p:nvPr/>
        </p:nvCxnSpPr>
        <p:spPr>
          <a:xfrm>
            <a:off x="3857037" y="5976872"/>
            <a:ext cx="2483556" cy="62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 flipH="1" flipV="1">
            <a:off x="3816633" y="3454500"/>
            <a:ext cx="5046334" cy="1"/>
          </a:xfrm>
          <a:prstGeom prst="line">
            <a:avLst/>
          </a:prstGeom>
          <a:ln>
            <a:solidFill>
              <a:srgbClr val="FF0000">
                <a:alpha val="78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44" idx="1"/>
          </p:cNvCxnSpPr>
          <p:nvPr/>
        </p:nvCxnSpPr>
        <p:spPr>
          <a:xfrm>
            <a:off x="6340593" y="931333"/>
            <a:ext cx="197555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6096000" y="1162165"/>
            <a:ext cx="442148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6171264" y="1638293"/>
            <a:ext cx="163688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rot="5400000" flipH="1" flipV="1">
            <a:off x="7577316" y="1407461"/>
            <a:ext cx="461665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5400000">
            <a:off x="3022037" y="2200480"/>
            <a:ext cx="1124375" cy="1588"/>
          </a:xfrm>
          <a:prstGeom prst="line">
            <a:avLst/>
          </a:prstGeom>
          <a:ln>
            <a:solidFill>
              <a:srgbClr val="C500F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3585019" y="2762668"/>
            <a:ext cx="3188314" cy="1588"/>
          </a:xfrm>
          <a:prstGeom prst="straightConnector1">
            <a:avLst/>
          </a:prstGeom>
          <a:ln>
            <a:solidFill>
              <a:srgbClr val="C500F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30" idx="3"/>
          </p:cNvCxnSpPr>
          <p:nvPr/>
        </p:nvCxnSpPr>
        <p:spPr>
          <a:xfrm>
            <a:off x="3857037" y="4159539"/>
            <a:ext cx="3584222" cy="1588"/>
          </a:xfrm>
          <a:prstGeom prst="line">
            <a:avLst/>
          </a:prstGeom>
          <a:ln>
            <a:solidFill>
              <a:srgbClr val="C500F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rot="5400000" flipH="1" flipV="1">
            <a:off x="7000534" y="3718814"/>
            <a:ext cx="881451" cy="1588"/>
          </a:xfrm>
          <a:prstGeom prst="straightConnector1">
            <a:avLst/>
          </a:prstGeom>
          <a:ln>
            <a:solidFill>
              <a:srgbClr val="C500F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29" idx="3"/>
          </p:cNvCxnSpPr>
          <p:nvPr/>
        </p:nvCxnSpPr>
        <p:spPr>
          <a:xfrm>
            <a:off x="4453708" y="3126435"/>
            <a:ext cx="2176272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rot="16200000" flipH="1">
            <a:off x="5865191" y="3889635"/>
            <a:ext cx="2124486" cy="59490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31" idx="3"/>
          </p:cNvCxnSpPr>
          <p:nvPr/>
        </p:nvCxnSpPr>
        <p:spPr>
          <a:xfrm>
            <a:off x="5053377" y="1176628"/>
            <a:ext cx="402919" cy="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rot="5400000">
            <a:off x="5045460" y="1574589"/>
            <a:ext cx="82167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rot="5400000">
            <a:off x="3471270" y="4451597"/>
            <a:ext cx="216370" cy="15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3585019" y="4560577"/>
            <a:ext cx="146835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 rot="5400000" flipH="1" flipV="1">
            <a:off x="3904301" y="3411501"/>
            <a:ext cx="229815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rot="16200000" flipH="1">
            <a:off x="3550561" y="3362412"/>
            <a:ext cx="334577" cy="278379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rot="5400000" flipH="1" flipV="1">
            <a:off x="3568040" y="3685873"/>
            <a:ext cx="305983" cy="272017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 flipV="1">
            <a:off x="3857037" y="3668889"/>
            <a:ext cx="361487" cy="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462957" y="439863"/>
            <a:ext cx="2569608" cy="5537009"/>
          </a:xfrm>
          <a:prstGeom prst="rect">
            <a:avLst/>
          </a:prstGeom>
          <a:solidFill>
            <a:schemeClr val="accent2">
              <a:lumMod val="60000"/>
              <a:lumOff val="40000"/>
              <a:alpha val="1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6971227" y="1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Types of Storms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297448" y="714963"/>
            <a:ext cx="1959303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Drivers and Storms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923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165" y="624529"/>
            <a:ext cx="2569608" cy="5537009"/>
          </a:xfrm>
          <a:prstGeom prst="rect">
            <a:avLst/>
          </a:prstGeom>
          <a:solidFill>
            <a:schemeClr val="accent2">
              <a:lumMod val="60000"/>
              <a:lumOff val="40000"/>
              <a:alpha val="1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Radiation Storms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Geomagnetic Storms</a:t>
            </a:r>
          </a:p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Ionospheric</a:t>
            </a:r>
            <a:r>
              <a:rPr lang="en-US" dirty="0" smtClean="0">
                <a:solidFill>
                  <a:srgbClr val="FF0000"/>
                </a:solidFill>
              </a:rPr>
              <a:t> Storms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Radio Blackouts due to flares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3029" y="98409"/>
            <a:ext cx="191590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Storms and Effects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74023" y="98409"/>
            <a:ext cx="3109166" cy="120032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Radiation hazards to humans</a:t>
            </a:r>
          </a:p>
          <a:p>
            <a:r>
              <a:rPr lang="en-US" dirty="0" err="1" smtClean="0"/>
              <a:t>SEEs</a:t>
            </a:r>
            <a:r>
              <a:rPr lang="en-US" dirty="0" smtClean="0"/>
              <a:t> on spacecraft components and electronics</a:t>
            </a:r>
          </a:p>
          <a:p>
            <a:r>
              <a:rPr lang="en-US" dirty="0" smtClean="0"/>
              <a:t>PCA on radio waves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42126" y="624529"/>
            <a:ext cx="1497074" cy="369332"/>
          </a:xfrm>
          <a:prstGeom prst="rect">
            <a:avLst/>
          </a:prstGeom>
          <a:solidFill>
            <a:schemeClr val="accent6">
              <a:lumMod val="75000"/>
              <a:alpha val="59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Energetic ions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309688" y="1105032"/>
            <a:ext cx="83246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2629232" y="1246068"/>
            <a:ext cx="1024260" cy="15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939744" y="1575737"/>
            <a:ext cx="1731896" cy="307777"/>
          </a:xfrm>
          <a:prstGeom prst="rect">
            <a:avLst/>
          </a:prstGeom>
          <a:solidFill>
            <a:schemeClr val="accent6">
              <a:lumMod val="75000"/>
              <a:alpha val="59000"/>
            </a:schemeClr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Energetic electrons</a:t>
            </a:r>
            <a:endParaRPr lang="en-US" sz="1400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3142157" y="1758991"/>
            <a:ext cx="800766" cy="14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140567" y="733938"/>
            <a:ext cx="79917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439200" y="788697"/>
            <a:ext cx="23482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920903" y="1575737"/>
            <a:ext cx="3082895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Internal charging of electronics</a:t>
            </a:r>
            <a:endParaRPr lang="en-US" dirty="0"/>
          </a:p>
        </p:txBody>
      </p:sp>
      <p:cxnSp>
        <p:nvCxnSpPr>
          <p:cNvPr id="34" name="Straight Arrow Connector 33"/>
          <p:cNvCxnSpPr>
            <a:endCxn id="32" idx="1"/>
          </p:cNvCxnSpPr>
          <p:nvPr/>
        </p:nvCxnSpPr>
        <p:spPr>
          <a:xfrm>
            <a:off x="5674023" y="1760403"/>
            <a:ext cx="24688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245024" y="2498691"/>
            <a:ext cx="2795776" cy="1477328"/>
          </a:xfrm>
          <a:prstGeom prst="rect">
            <a:avLst/>
          </a:prstGeom>
          <a:solidFill>
            <a:schemeClr val="accent6">
              <a:lumMod val="75000"/>
              <a:alpha val="49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Large/rapid variations/disturbances in space and time (in fields and plasma</a:t>
            </a:r>
            <a:r>
              <a:rPr lang="en-US" smtClean="0"/>
              <a:t>/neutral distribution</a:t>
            </a:r>
            <a:r>
              <a:rPr lang="en-US" dirty="0" smtClean="0"/>
              <a:t>)</a:t>
            </a:r>
          </a:p>
          <a:p>
            <a:r>
              <a:rPr lang="en-US" dirty="0" smtClean="0"/>
              <a:t>Enhancement in currents</a:t>
            </a:r>
            <a:endParaRPr lang="en-US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2474138" y="2976988"/>
            <a:ext cx="77088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040800" y="2976988"/>
            <a:ext cx="34247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383275" y="2498691"/>
            <a:ext cx="2445088" cy="120032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Affect communication</a:t>
            </a:r>
          </a:p>
          <a:p>
            <a:r>
              <a:rPr lang="en-US" dirty="0" smtClean="0"/>
              <a:t>Navigation</a:t>
            </a:r>
          </a:p>
          <a:p>
            <a:r>
              <a:rPr lang="en-US" dirty="0" smtClean="0"/>
              <a:t>Surface charging</a:t>
            </a:r>
          </a:p>
          <a:p>
            <a:r>
              <a:rPr lang="en-US" dirty="0" smtClean="0"/>
              <a:t>Radio wave propagation</a:t>
            </a:r>
            <a:endParaRPr lang="en-US" dirty="0"/>
          </a:p>
        </p:txBody>
      </p:sp>
      <p:cxnSp>
        <p:nvCxnSpPr>
          <p:cNvPr id="44" name="Straight Connector 43"/>
          <p:cNvCxnSpPr/>
          <p:nvPr/>
        </p:nvCxnSpPr>
        <p:spPr>
          <a:xfrm>
            <a:off x="2544463" y="4972643"/>
            <a:ext cx="59769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550608" y="4362401"/>
            <a:ext cx="2370296" cy="923330"/>
          </a:xfrm>
          <a:prstGeom prst="rect">
            <a:avLst/>
          </a:prstGeom>
          <a:solidFill>
            <a:schemeClr val="accent6">
              <a:lumMod val="75000"/>
              <a:alpha val="52000"/>
            </a:schemeClr>
          </a:solidFill>
          <a:ln>
            <a:solidFill>
              <a:schemeClr val="tx1">
                <a:alpha val="67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Radio emissions/noise associated with flares (direct impacts)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3550607" y="5384689"/>
            <a:ext cx="2812269" cy="923330"/>
          </a:xfrm>
          <a:prstGeom prst="rect">
            <a:avLst/>
          </a:prstGeom>
          <a:solidFill>
            <a:schemeClr val="accent6">
              <a:lumMod val="75000"/>
              <a:alpha val="47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X-ray/EUV emission altering </a:t>
            </a:r>
            <a:r>
              <a:rPr lang="en-US" dirty="0" err="1" smtClean="0"/>
              <a:t>ionospheric</a:t>
            </a:r>
            <a:r>
              <a:rPr lang="en-US" dirty="0" smtClean="0"/>
              <a:t> structure/composition (indirect)</a:t>
            </a:r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 rot="5400000">
            <a:off x="2465149" y="5284936"/>
            <a:ext cx="1352427" cy="15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142158" y="4609517"/>
            <a:ext cx="41004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142158" y="5961945"/>
            <a:ext cx="410040" cy="243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5890161" y="5120940"/>
            <a:ext cx="1047917" cy="1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6362876" y="5508248"/>
            <a:ext cx="575202" cy="4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938078" y="4962565"/>
            <a:ext cx="2205922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Radio wave blackouts</a:t>
            </a:r>
          </a:p>
          <a:p>
            <a:r>
              <a:rPr lang="en-US" dirty="0" smtClean="0"/>
              <a:t>(dayside ionosphere)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7140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Helvetica"/>
                <a:cs typeface="Helvetica"/>
              </a:rPr>
              <a:t>Supplementary Material/contact info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220302"/>
            <a:ext cx="8229600" cy="4525963"/>
          </a:xfrm>
        </p:spPr>
        <p:txBody>
          <a:bodyPr>
            <a:normAutofit fontScale="92500"/>
          </a:bodyPr>
          <a:lstStyle/>
          <a:p>
            <a:endParaRPr lang="en-US" sz="2400" dirty="0" smtClean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cs typeface="Helvetica"/>
              </a:rPr>
              <a:t>View our video, Incredible Active Region 1429: One for the record books, to learn more about the activities from this region from March 4 – March 28, 2012. </a:t>
            </a:r>
            <a:r>
              <a:rPr lang="en-US" sz="2400" dirty="0" smtClean="0">
                <a:latin typeface="Helvetica"/>
                <a:cs typeface="Helvetica"/>
                <a:hlinkClick r:id="rId2"/>
              </a:rPr>
              <a:t>http://youtu.be/PbyJswbX4VA</a:t>
            </a:r>
            <a:endParaRPr lang="en-US" sz="2400" dirty="0" smtClean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cs typeface="Helvetica"/>
              </a:rPr>
              <a:t>This video has been updated at the following link: </a:t>
            </a:r>
            <a:r>
              <a:rPr lang="en-US" sz="2400" dirty="0" smtClean="0">
                <a:latin typeface="Helvetica"/>
                <a:cs typeface="Helvetica"/>
                <a:hlinkClick r:id="rId3"/>
              </a:rPr>
              <a:t>http://youtu.be/dxl5drPY8xQ</a:t>
            </a:r>
            <a:r>
              <a:rPr lang="en-US" sz="2400" dirty="0" smtClean="0">
                <a:latin typeface="Helvetica"/>
                <a:cs typeface="Helvetica"/>
              </a:rPr>
              <a:t/>
            </a:r>
            <a:br>
              <a:rPr lang="en-US" sz="2400" dirty="0" smtClean="0">
                <a:latin typeface="Helvetica"/>
                <a:cs typeface="Helvetica"/>
              </a:rPr>
            </a:br>
            <a:r>
              <a:rPr lang="en-US" sz="2400" dirty="0" smtClean="0">
                <a:latin typeface="Helvetica"/>
                <a:cs typeface="Helvetica"/>
              </a:rPr>
              <a:t>(And also available on </a:t>
            </a:r>
            <a:r>
              <a:rPr lang="en-US" sz="2400" dirty="0" smtClean="0">
                <a:latin typeface="Helvetica"/>
                <a:cs typeface="Helvetica"/>
                <a:hlinkClick r:id="rId4"/>
              </a:rPr>
              <a:t>http://vimeo.com/nasaswc/ar1429</a:t>
            </a:r>
            <a:r>
              <a:rPr lang="en-US" sz="2400" dirty="0" smtClean="0">
                <a:latin typeface="Helvetica"/>
                <a:cs typeface="Helvetica"/>
              </a:rPr>
              <a:t>)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Summary Video of the March 7, 2012 event</a:t>
            </a:r>
          </a:p>
          <a:p>
            <a:pPr marL="742950" lvl="2" indent="-342900">
              <a:buNone/>
            </a:pPr>
            <a:r>
              <a:rPr lang="en-US" sz="1600" dirty="0" smtClean="0">
                <a:hlinkClick r:id="rId5"/>
              </a:rPr>
              <a:t>http://youtu.be/HeoKf6NfEJI</a:t>
            </a:r>
            <a:endParaRPr lang="en-US" sz="1600" dirty="0" smtClean="0">
              <a:latin typeface="Helvetica"/>
              <a:cs typeface="Helvetica"/>
            </a:endParaRPr>
          </a:p>
          <a:p>
            <a:pPr marL="742950" lvl="2" indent="-342900">
              <a:buNone/>
            </a:pPr>
            <a:r>
              <a:rPr lang="en-US" sz="1600" dirty="0" smtClean="0"/>
              <a:t>Full text of event summary</a:t>
            </a:r>
          </a:p>
          <a:p>
            <a:pPr marL="742950" lvl="2" indent="-342900">
              <a:buNone/>
            </a:pPr>
            <a:r>
              <a:rPr lang="en-US" sz="1600" dirty="0" smtClean="0">
                <a:hlinkClick r:id="rId6"/>
              </a:rPr>
              <a:t>http://goo.gl/dTnfd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2518" y="5746265"/>
            <a:ext cx="311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swc.gsfc.nasa.gov</a:t>
            </a:r>
            <a:r>
              <a:rPr lang="en-US" dirty="0" smtClean="0"/>
              <a:t>/main/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41499" y="5376933"/>
            <a:ext cx="2853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 Space Weather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homework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400" dirty="0" smtClean="0">
                <a:latin typeface="Helvetica"/>
                <a:cs typeface="Helvetica"/>
              </a:rPr>
              <a:t>Name all types of space weather impacts on spacecraft and their potential causes</a:t>
            </a:r>
          </a:p>
          <a:p>
            <a:pPr>
              <a:buNone/>
            </a:pPr>
            <a:r>
              <a:rPr lang="en-US" sz="2400" dirty="0" smtClean="0">
                <a:latin typeface="Helvetica"/>
                <a:cs typeface="Helvetica"/>
              </a:rPr>
              <a:t>Types of spacecraft orbits</a:t>
            </a:r>
          </a:p>
          <a:p>
            <a:pPr>
              <a:buNone/>
            </a:pPr>
            <a:r>
              <a:rPr lang="en-US" sz="2400" dirty="0" smtClean="0">
                <a:latin typeface="Helvetica"/>
                <a:cs typeface="Helvetica"/>
              </a:rPr>
              <a:t>Go over the summary video of the 7 March 2012 event   - can you give a 30 seconds – 1minute description of the event to a friend?</a:t>
            </a:r>
          </a:p>
          <a:p>
            <a:pPr>
              <a:buNone/>
            </a:pPr>
            <a:r>
              <a:rPr lang="en-US" sz="2400" dirty="0" smtClean="0">
                <a:latin typeface="Helvetica"/>
                <a:cs typeface="Helvetica"/>
              </a:rPr>
              <a:t>Go over the video of ‘Incredible Active Region 1429’ – can you give a 30s – 1min description in your own words?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Supplementary material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Youtube</a:t>
            </a:r>
            <a:r>
              <a:rPr lang="en-US" dirty="0" smtClean="0"/>
              <a:t> video from Henry Garrett at JPL - http</a:t>
            </a:r>
            <a:r>
              <a:rPr lang="en-US" dirty="0"/>
              <a:t>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=NarzGDuYYX4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6688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06617" y="158763"/>
            <a:ext cx="6096000" cy="635053"/>
          </a:xfrm>
        </p:spPr>
        <p:txBody>
          <a:bodyPr/>
          <a:lstStyle/>
          <a:p>
            <a:r>
              <a:rPr lang="en-US" sz="2800" dirty="0" smtClean="0">
                <a:latin typeface="Helvetica"/>
                <a:cs typeface="Helvetica"/>
              </a:rPr>
              <a:t>RBSP – more than half-century later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RBSP_media.mp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35075"/>
            <a:ext cx="9104489" cy="5121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69540" y="274638"/>
            <a:ext cx="6301224" cy="800619"/>
          </a:xfrm>
        </p:spPr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Orbits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7</a:t>
            </a:fld>
            <a:endParaRPr lang="en-US">
              <a:latin typeface="Helvetica"/>
              <a:cs typeface="Helvetica"/>
            </a:endParaRPr>
          </a:p>
        </p:txBody>
      </p:sp>
      <p:pic>
        <p:nvPicPr>
          <p:cNvPr id="6" name="Picture 5" descr="satellite_orbit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5" y="1854226"/>
            <a:ext cx="4445000" cy="3784600"/>
          </a:xfrm>
          <a:prstGeom prst="rect">
            <a:avLst/>
          </a:prstGeom>
        </p:spPr>
      </p:pic>
      <p:pic>
        <p:nvPicPr>
          <p:cNvPr id="9" name="Picture 8" descr="Screen shot 2012-06-13 at 5.55.4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328" y="1075257"/>
            <a:ext cx="7277193" cy="5476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orbits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8</a:t>
            </a:fld>
            <a:endParaRPr lang="en-US">
              <a:latin typeface="Helvetica"/>
              <a:cs typeface="Helvetica"/>
            </a:endParaRPr>
          </a:p>
        </p:txBody>
      </p:sp>
      <p:pic>
        <p:nvPicPr>
          <p:cNvPr id="7" name="Picture 6" descr="2000px-Orbits_around_earth_scale_diagram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350"/>
            <a:ext cx="5080000" cy="50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4815" y="1602304"/>
            <a:ext cx="69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GEO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29630" y="2120622"/>
            <a:ext cx="31614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Yellow: MEO</a:t>
            </a:r>
          </a:p>
          <a:p>
            <a:r>
              <a:rPr lang="en-US" dirty="0" smtClean="0">
                <a:latin typeface="Helvetica"/>
                <a:cs typeface="Helvetica"/>
              </a:rPr>
              <a:t>Green-dash-dotted line: GPS</a:t>
            </a:r>
          </a:p>
          <a:p>
            <a:r>
              <a:rPr lang="en-US" dirty="0" smtClean="0">
                <a:latin typeface="Helvetica"/>
                <a:cs typeface="Helvetica"/>
              </a:rPr>
              <a:t>Cyan:  LEO</a:t>
            </a:r>
          </a:p>
          <a:p>
            <a:r>
              <a:rPr lang="en-US" dirty="0" smtClean="0">
                <a:latin typeface="Helvetica"/>
                <a:cs typeface="Helvetica"/>
              </a:rPr>
              <a:t>Red dotted line: ISS</a:t>
            </a:r>
          </a:p>
          <a:p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orbits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9</a:t>
            </a:fld>
            <a:endParaRPr lang="en-US">
              <a:latin typeface="Helvetica"/>
              <a:cs typeface="Helvetica"/>
            </a:endParaRPr>
          </a:p>
        </p:txBody>
      </p:sp>
      <p:pic>
        <p:nvPicPr>
          <p:cNvPr id="10" name="Picture 9" descr="2000px-Comparison_satellite_navigation_orbits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56" y="1417638"/>
            <a:ext cx="5207197" cy="5207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7538</TotalTime>
  <Words>2882</Words>
  <Application>Microsoft Macintosh PowerPoint</Application>
  <PresentationFormat>On-screen Show (4:3)</PresentationFormat>
  <Paragraphs>432</Paragraphs>
  <Slides>58</Slides>
  <Notes>13</Notes>
  <HiddenSlides>0</HiddenSlides>
  <MMClips>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Office Theme</vt:lpstr>
      <vt:lpstr>Chart</vt:lpstr>
      <vt:lpstr>Space Weather impacts on satellites at different orbits </vt:lpstr>
      <vt:lpstr>1st satellite launched into space</vt:lpstr>
      <vt:lpstr>Space dog - Laika</vt:lpstr>
      <vt:lpstr>Explorer I – 1st U.S. Satellite</vt:lpstr>
      <vt:lpstr>Discovery of the outer Van Allen RB</vt:lpstr>
      <vt:lpstr>RBSP – more than half-century later</vt:lpstr>
      <vt:lpstr>Orbits</vt:lpstr>
      <vt:lpstr>orbits</vt:lpstr>
      <vt:lpstr>orbits</vt:lpstr>
      <vt:lpstr>Orbits</vt:lpstr>
      <vt:lpstr>Orbit classification based on inclination</vt:lpstr>
      <vt:lpstr>GTO</vt:lpstr>
      <vt:lpstr>Van Allen Probes</vt:lpstr>
      <vt:lpstr>Other types of orbits</vt:lpstr>
      <vt:lpstr>Orbit/Mission Design</vt:lpstr>
      <vt:lpstr>Space Weather impacts on spacecraft operation</vt:lpstr>
      <vt:lpstr>Importance of SWx Services</vt:lpstr>
      <vt:lpstr>Space Environment Model Use in Mission Life Cycle</vt:lpstr>
      <vt:lpstr>SWx Services provided by NASA/SWC </vt:lpstr>
      <vt:lpstr>Slide 20</vt:lpstr>
      <vt:lpstr>Slide 21</vt:lpstr>
      <vt:lpstr>Seven types SWx impacts for robotic missions </vt:lpstr>
      <vt:lpstr>SWx impacts on sc (cont’d)</vt:lpstr>
      <vt:lpstr>Space Environment Anomalies</vt:lpstr>
      <vt:lpstr>surface charging: which can lead to electrostatic discharges (ESD),  ESD:  can lead to a variety of problems, including component failure and phantom commands in spacecraft electronics [Purvis et al., 1984].</vt:lpstr>
      <vt:lpstr>Surface Charging (SC)</vt:lpstr>
      <vt:lpstr>Slide 27</vt:lpstr>
      <vt:lpstr>NASA Doc on Mitigating charging effects</vt:lpstr>
      <vt:lpstr>Slide 29</vt:lpstr>
      <vt:lpstr>Environmental Source of SEEs</vt:lpstr>
      <vt:lpstr>SEE source in Space</vt:lpstr>
      <vt:lpstr>Galactic Cosmic Rays</vt:lpstr>
      <vt:lpstr>South Atlantic Anomaly</vt:lpstr>
      <vt:lpstr>South Atlantic Anomaly</vt:lpstr>
      <vt:lpstr>Solar Particle Events</vt:lpstr>
      <vt:lpstr>Characteristics of SEPs</vt:lpstr>
      <vt:lpstr>Solar Cycle Dependence</vt:lpstr>
      <vt:lpstr>What is a Single Event Effect?</vt:lpstr>
      <vt:lpstr>Single Event Upsets</vt:lpstr>
      <vt:lpstr>Destructive SEEs</vt:lpstr>
      <vt:lpstr>Anomalies March 2012 SWx events SEEs dominate</vt:lpstr>
      <vt:lpstr>Slide 42</vt:lpstr>
      <vt:lpstr>Operator response to SWx impacts spacecraft specific/instrument specific</vt:lpstr>
      <vt:lpstr>Human Safety in Space</vt:lpstr>
      <vt:lpstr>Slide 45</vt:lpstr>
      <vt:lpstr>Slide 46</vt:lpstr>
      <vt:lpstr>Major events from the long-lasting AR1429 during March 4 – 28, 2012</vt:lpstr>
      <vt:lpstr>Slide 48</vt:lpstr>
      <vt:lpstr>Slide 49</vt:lpstr>
      <vt:lpstr>Slide 50</vt:lpstr>
      <vt:lpstr>Slide 51</vt:lpstr>
      <vt:lpstr>Slide 52</vt:lpstr>
      <vt:lpstr>Slide 53</vt:lpstr>
      <vt:lpstr>Space Weather (all in one)</vt:lpstr>
      <vt:lpstr>Slide 55</vt:lpstr>
      <vt:lpstr>Supplementary Material/contact info</vt:lpstr>
      <vt:lpstr>homework</vt:lpstr>
      <vt:lpstr>Supplementary material</vt:lpstr>
    </vt:vector>
  </TitlesOfParts>
  <Company>NASA/GSFC</Company>
  <LinksUpToDate>false</LinksUpToDate>
  <SharedDoc>false</SharedDoc>
  <HyperlinksChanged>false</HyperlinksChanged>
  <AppVersion>12.0001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Yihua Zheng</dc:creator>
  <cp:lastModifiedBy>Anna Chulaki</cp:lastModifiedBy>
  <cp:revision>556</cp:revision>
  <dcterms:created xsi:type="dcterms:W3CDTF">2014-06-09T17:07:48Z</dcterms:created>
  <dcterms:modified xsi:type="dcterms:W3CDTF">2014-06-09T17:08:11Z</dcterms:modified>
</cp:coreProperties>
</file>