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embeddings/Microsoft_Equation3.bin" ContentType="application/vnd.openxmlformats-officedocument.oleObject"/>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xml" ContentType="application/vnd.openxmlformats-officedocument.presentationml.slide+xml"/>
  <Override PartName="/ppt/notesSlides/notesSlide13.xml" ContentType="application/vnd.openxmlformats-officedocument.presentationml.notes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tags/tag3.xml" ContentType="application/vnd.openxmlformats-officedocument.presentationml.tags+xml"/>
  <Override PartName="/ppt/slides/slide3.xml" ContentType="application/vnd.openxmlformats-officedocument.presentationml.slide+xml"/>
  <Default Extension="vml" ContentType="application/vnd.openxmlformats-officedocument.vmlDrawing"/>
  <Override PartName="/ppt/notesSlides/notesSlide14.xml" ContentType="application/vnd.openxmlformats-officedocument.presentationml.notesSlide+xml"/>
  <Override PartName="/ppt/embeddings/Microsoft_Equation5.bin" ContentType="application/vnd.openxmlformats-officedocument.oleObject"/>
  <Override PartName="/ppt/slideLayouts/slideLayout3.xml" ContentType="application/vnd.openxmlformats-officedocument.presentationml.slideLayout+xml"/>
  <Override PartName="/ppt/embeddings/Microsoft_Equation1.bin" ContentType="application/vnd.openxmlformats-officedocument.oleObject"/>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tags/tag4.xml" ContentType="application/vnd.openxmlformats-officedocument.presentationml.tags+xml"/>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r:id="rId1"/>
  </p:sldMasterIdLst>
  <p:notesMasterIdLst>
    <p:notesMasterId r:id="rId20"/>
  </p:notesMasterIdLst>
  <p:handoutMasterIdLst>
    <p:handoutMasterId r:id="rId21"/>
  </p:handoutMasterIdLst>
  <p:sldIdLst>
    <p:sldId id="330" r:id="rId2"/>
    <p:sldId id="331" r:id="rId3"/>
    <p:sldId id="336" r:id="rId4"/>
    <p:sldId id="310" r:id="rId5"/>
    <p:sldId id="349" r:id="rId6"/>
    <p:sldId id="350" r:id="rId7"/>
    <p:sldId id="343" r:id="rId8"/>
    <p:sldId id="323" r:id="rId9"/>
    <p:sldId id="332" r:id="rId10"/>
    <p:sldId id="337" r:id="rId11"/>
    <p:sldId id="338" r:id="rId12"/>
    <p:sldId id="351" r:id="rId13"/>
    <p:sldId id="340" r:id="rId14"/>
    <p:sldId id="341" r:id="rId15"/>
    <p:sldId id="344" r:id="rId16"/>
    <p:sldId id="345" r:id="rId17"/>
    <p:sldId id="346" r:id="rId18"/>
    <p:sldId id="347" r:id="rId19"/>
  </p:sldIdLst>
  <p:sldSz cx="9144000" cy="6858000" type="screen4x3"/>
  <p:notesSz cx="6858000" cy="9180513"/>
  <p:defaultTextStyle>
    <a:defPPr>
      <a:defRPr lang="en-GB"/>
    </a:defPPr>
    <a:lvl1pPr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1pPr>
    <a:lvl2pPr marL="4572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2pPr>
    <a:lvl3pPr marL="9144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3pPr>
    <a:lvl4pPr marL="13716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4pPr>
    <a:lvl5pPr marL="1828800" algn="l" defTabSz="457200" rtl="0" eaLnBrk="0" fontAlgn="base" hangingPunct="0">
      <a:lnSpc>
        <a:spcPct val="93000"/>
      </a:lnSpc>
      <a:spcBef>
        <a:spcPct val="0"/>
      </a:spcBef>
      <a:spcAft>
        <a:spcPct val="0"/>
      </a:spcAft>
      <a:buClr>
        <a:srgbClr val="000000"/>
      </a:buClr>
      <a:buSzPct val="100000"/>
      <a:buFont typeface="Times New Roman" pitchFamily="-110" charset="0"/>
      <a:defRPr kern="1200">
        <a:solidFill>
          <a:schemeClr val="tx1"/>
        </a:solidFill>
        <a:latin typeface="Helvetica" pitchFamily="-110" charset="0"/>
        <a:ea typeface="+mn-ea"/>
        <a:cs typeface="+mn-cs"/>
      </a:defRPr>
    </a:lvl5pPr>
    <a:lvl6pPr marL="2286000" algn="l" defTabSz="457200" rtl="0" eaLnBrk="1" latinLnBrk="0" hangingPunct="1">
      <a:defRPr kern="1200">
        <a:solidFill>
          <a:schemeClr val="tx1"/>
        </a:solidFill>
        <a:latin typeface="Helvetica" pitchFamily="-110" charset="0"/>
        <a:ea typeface="+mn-ea"/>
        <a:cs typeface="+mn-cs"/>
      </a:defRPr>
    </a:lvl6pPr>
    <a:lvl7pPr marL="2743200" algn="l" defTabSz="457200" rtl="0" eaLnBrk="1" latinLnBrk="0" hangingPunct="1">
      <a:defRPr kern="1200">
        <a:solidFill>
          <a:schemeClr val="tx1"/>
        </a:solidFill>
        <a:latin typeface="Helvetica" pitchFamily="-110" charset="0"/>
        <a:ea typeface="+mn-ea"/>
        <a:cs typeface="+mn-cs"/>
      </a:defRPr>
    </a:lvl7pPr>
    <a:lvl8pPr marL="3200400" algn="l" defTabSz="457200" rtl="0" eaLnBrk="1" latinLnBrk="0" hangingPunct="1">
      <a:defRPr kern="1200">
        <a:solidFill>
          <a:schemeClr val="tx1"/>
        </a:solidFill>
        <a:latin typeface="Helvetica" pitchFamily="-110" charset="0"/>
        <a:ea typeface="+mn-ea"/>
        <a:cs typeface="+mn-cs"/>
      </a:defRPr>
    </a:lvl8pPr>
    <a:lvl9pPr marL="3657600" algn="l" defTabSz="457200" rtl="0" eaLnBrk="1" latinLnBrk="0" hangingPunct="1">
      <a:defRPr kern="1200">
        <a:solidFill>
          <a:schemeClr val="tx1"/>
        </a:solidFill>
        <a:latin typeface="Helvetica"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showPr showNarration="1">
    <p:present/>
    <p:sldAll/>
    <p:penClr>
      <a:schemeClr val="tx1"/>
    </p:penClr>
  </p:showPr>
  <p:clrMru>
    <a:srgbClr val="B3FFCB"/>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2973" autoAdjust="0"/>
  </p:normalViewPr>
  <p:slideViewPr>
    <p:cSldViewPr>
      <p:cViewPr>
        <p:scale>
          <a:sx n="100" d="100"/>
          <a:sy n="100" d="100"/>
        </p:scale>
        <p:origin x="-2696" y="-7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106" d="100"/>
          <a:sy n="106" d="100"/>
        </p:scale>
        <p:origin x="-347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ict"/><Relationship Id="rId2" Type="http://schemas.openxmlformats.org/officeDocument/2006/relationships/image" Target="../media/image19.pict"/><Relationship Id="rId3"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ict"/><Relationship Id="rId2" Type="http://schemas.openxmlformats.org/officeDocument/2006/relationships/image" Target="../media/image22.pict"/><Relationship Id="rId3" Type="http://schemas.openxmlformats.org/officeDocument/2006/relationships/image" Target="../media/image2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buFont typeface="Times New Roman" pitchFamily="1" charset="0"/>
              <a:buNone/>
              <a:defRPr sz="1200">
                <a:latin typeface="Helvetica" pitchFamily="1"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buFont typeface="Times New Roman" pitchFamily="1" charset="0"/>
              <a:buNone/>
              <a:defRPr sz="1200">
                <a:latin typeface="Helvetica" pitchFamily="1" charset="0"/>
              </a:defRPr>
            </a:lvl1pPr>
          </a:lstStyle>
          <a:p>
            <a:pPr>
              <a:defRPr/>
            </a:pPr>
            <a:fld id="{069750AF-7FB6-4746-BE1B-45D6BF95A31C}" type="datetime1">
              <a:rPr lang="en-US"/>
              <a:pPr>
                <a:defRPr/>
              </a:pPr>
              <a:t>5/30/14</a:t>
            </a:fld>
            <a:endParaRPr lang="en-US"/>
          </a:p>
        </p:txBody>
      </p:sp>
      <p:sp>
        <p:nvSpPr>
          <p:cNvPr id="4" name="Footer Placeholder 3"/>
          <p:cNvSpPr>
            <a:spLocks noGrp="1"/>
          </p:cNvSpPr>
          <p:nvPr>
            <p:ph type="ftr" sz="quarter" idx="2"/>
          </p:nvPr>
        </p:nvSpPr>
        <p:spPr>
          <a:xfrm>
            <a:off x="0" y="8720138"/>
            <a:ext cx="2971800" cy="458787"/>
          </a:xfrm>
          <a:prstGeom prst="rect">
            <a:avLst/>
          </a:prstGeom>
        </p:spPr>
        <p:txBody>
          <a:bodyPr vert="horz" wrap="square" lIns="91440" tIns="45720" rIns="91440" bIns="45720" numCol="1" anchor="b" anchorCtr="0" compatLnSpc="1">
            <a:prstTxWarp prst="textNoShape">
              <a:avLst/>
            </a:prstTxWarp>
          </a:bodyPr>
          <a:lstStyle>
            <a:lvl1pPr>
              <a:buFont typeface="Times New Roman" pitchFamily="1" charset="0"/>
              <a:buNone/>
              <a:defRPr sz="1200">
                <a:latin typeface="Helvetica" pitchFamily="1" charset="0"/>
              </a:defRPr>
            </a:lvl1pPr>
          </a:lstStyle>
          <a:p>
            <a:pPr>
              <a:defRPr/>
            </a:pPr>
            <a:endParaRPr lang="en-US"/>
          </a:p>
        </p:txBody>
      </p:sp>
      <p:sp>
        <p:nvSpPr>
          <p:cNvPr id="5" name="Slide Number Placeholder 4"/>
          <p:cNvSpPr>
            <a:spLocks noGrp="1"/>
          </p:cNvSpPr>
          <p:nvPr>
            <p:ph type="sldNum" sz="quarter" idx="3"/>
          </p:nvPr>
        </p:nvSpPr>
        <p:spPr>
          <a:xfrm>
            <a:off x="3884613" y="8720138"/>
            <a:ext cx="2971800" cy="458787"/>
          </a:xfrm>
          <a:prstGeom prst="rect">
            <a:avLst/>
          </a:prstGeom>
        </p:spPr>
        <p:txBody>
          <a:bodyPr vert="horz" wrap="square" lIns="91440" tIns="45720" rIns="91440" bIns="45720" numCol="1" anchor="b" anchorCtr="0" compatLnSpc="1">
            <a:prstTxWarp prst="textNoShape">
              <a:avLst/>
            </a:prstTxWarp>
          </a:bodyPr>
          <a:lstStyle>
            <a:lvl1pPr algn="r">
              <a:buFont typeface="Times New Roman" pitchFamily="1" charset="0"/>
              <a:buNone/>
              <a:defRPr sz="1200">
                <a:latin typeface="Helvetica" pitchFamily="1" charset="0"/>
              </a:defRPr>
            </a:lvl1pPr>
          </a:lstStyle>
          <a:p>
            <a:pPr>
              <a:defRPr/>
            </a:pPr>
            <a:fld id="{E81E41A8-17A7-6D4B-845A-92907AF2388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80513"/>
          </a:xfrm>
          <a:prstGeom prst="roundRect">
            <a:avLst>
              <a:gd name="adj" fmla="val 23"/>
            </a:avLst>
          </a:prstGeom>
          <a:solidFill>
            <a:srgbClr val="FFFFFF"/>
          </a:solidFill>
          <a:ln w="9360">
            <a:noFill/>
            <a:miter lim="800000"/>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0" name="AutoShape 2"/>
          <p:cNvSpPr>
            <a:spLocks noChangeArrowheads="1"/>
          </p:cNvSpPr>
          <p:nvPr/>
        </p:nvSpPr>
        <p:spPr bwMode="auto">
          <a:xfrm>
            <a:off x="0" y="0"/>
            <a:ext cx="6858000" cy="918051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1" name="AutoShape 3"/>
          <p:cNvSpPr>
            <a:spLocks noChangeArrowheads="1"/>
          </p:cNvSpPr>
          <p:nvPr/>
        </p:nvSpPr>
        <p:spPr bwMode="auto">
          <a:xfrm>
            <a:off x="0" y="0"/>
            <a:ext cx="6858000" cy="9180513"/>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buFont typeface="Times New Roman" pitchFamily="1" charset="0"/>
              <a:buNone/>
              <a:defRPr/>
            </a:pPr>
            <a:endParaRPr lang="en-US">
              <a:latin typeface="Helvetica" pitchFamily="1" charset="0"/>
            </a:endParaRPr>
          </a:p>
        </p:txBody>
      </p:sp>
      <p:sp>
        <p:nvSpPr>
          <p:cNvPr id="2052" name="Rectangle 4"/>
          <p:cNvSpPr>
            <a:spLocks noGrp="1" noChangeArrowheads="1"/>
          </p:cNvSpPr>
          <p:nvPr>
            <p:ph type="hdr"/>
          </p:nvPr>
        </p:nvSpPr>
        <p:spPr bwMode="auto">
          <a:xfrm>
            <a:off x="0" y="0"/>
            <a:ext cx="2967038"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2053" name="Rectangle 5"/>
          <p:cNvSpPr>
            <a:spLocks noGrp="1" noChangeArrowheads="1"/>
          </p:cNvSpPr>
          <p:nvPr>
            <p:ph type="dt"/>
          </p:nvPr>
        </p:nvSpPr>
        <p:spPr bwMode="auto">
          <a:xfrm>
            <a:off x="3886200" y="0"/>
            <a:ext cx="2967038" cy="455613"/>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gn="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15367" name="Rectangle 6"/>
          <p:cNvSpPr>
            <a:spLocks noGrp="1" noRot="1" noChangeAspect="1" noChangeArrowheads="1"/>
          </p:cNvSpPr>
          <p:nvPr>
            <p:ph type="sldImg"/>
          </p:nvPr>
        </p:nvSpPr>
        <p:spPr bwMode="auto">
          <a:xfrm>
            <a:off x="1136650" y="688975"/>
            <a:ext cx="4584700" cy="3436938"/>
          </a:xfrm>
          <a:prstGeom prst="rect">
            <a:avLst/>
          </a:prstGeom>
          <a:solidFill>
            <a:srgbClr val="FFFFFF"/>
          </a:solidFill>
          <a:ln w="9360">
            <a:solidFill>
              <a:srgbClr val="000000"/>
            </a:solidFill>
            <a:miter lim="800000"/>
            <a:headEnd/>
            <a:tailEnd/>
          </a:ln>
        </p:spPr>
      </p:sp>
      <p:sp>
        <p:nvSpPr>
          <p:cNvPr id="2055" name="Rectangle 7"/>
          <p:cNvSpPr>
            <a:spLocks noGrp="1" noChangeArrowheads="1"/>
          </p:cNvSpPr>
          <p:nvPr>
            <p:ph type="body"/>
          </p:nvPr>
        </p:nvSpPr>
        <p:spPr bwMode="auto">
          <a:xfrm>
            <a:off x="914400" y="4360863"/>
            <a:ext cx="5024438" cy="4125912"/>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p>
            <a:pPr lvl="0"/>
            <a:endParaRPr lang="en-US" noProof="0"/>
          </a:p>
        </p:txBody>
      </p:sp>
      <p:sp>
        <p:nvSpPr>
          <p:cNvPr id="2056" name="Rectangle 8"/>
          <p:cNvSpPr>
            <a:spLocks noGrp="1" noChangeArrowheads="1"/>
          </p:cNvSpPr>
          <p:nvPr>
            <p:ph type="ftr"/>
          </p:nvPr>
        </p:nvSpPr>
        <p:spPr bwMode="auto">
          <a:xfrm>
            <a:off x="0" y="8721725"/>
            <a:ext cx="2967038" cy="455613"/>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endParaRPr lang="en-US"/>
          </a:p>
        </p:txBody>
      </p:sp>
      <p:sp>
        <p:nvSpPr>
          <p:cNvPr id="2057" name="Rectangle 9"/>
          <p:cNvSpPr>
            <a:spLocks noGrp="1" noChangeArrowheads="1"/>
          </p:cNvSpPr>
          <p:nvPr>
            <p:ph type="sldNum"/>
          </p:nvPr>
        </p:nvSpPr>
        <p:spPr bwMode="auto">
          <a:xfrm>
            <a:off x="3886200" y="8721725"/>
            <a:ext cx="2967038" cy="455613"/>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gn="r">
              <a:lnSpc>
                <a:spcPct val="100000"/>
              </a:lnSpc>
              <a:buFont typeface="Times New Roman"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 charset="0"/>
              </a:defRPr>
            </a:lvl1pPr>
          </a:lstStyle>
          <a:p>
            <a:pPr>
              <a:defRPr/>
            </a:pPr>
            <a:fld id="{E368D930-5F09-754D-BB6A-FA6549CCFE57}"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10" charset="0"/>
      <a:defRPr sz="1200" kern="1200">
        <a:solidFill>
          <a:srgbClr val="000000"/>
        </a:solidFill>
        <a:latin typeface="Times New Roman" charset="0"/>
        <a:ea typeface="ＭＳ Ｐゴシック" pitchFamily="-65" charset="-128"/>
        <a:cs typeface="ＭＳ Ｐゴシック" pitchFamily="-65" charset="-128"/>
      </a:defRPr>
    </a:lvl1pPr>
    <a:lvl2pPr marL="37931725" indent="-37474525" algn="l" defTabSz="457200" rtl="0" eaLnBrk="0" fontAlgn="base" hangingPunct="0">
      <a:spcBef>
        <a:spcPct val="30000"/>
      </a:spcBef>
      <a:spcAft>
        <a:spcPct val="0"/>
      </a:spcAft>
      <a:buClr>
        <a:srgbClr val="000000"/>
      </a:buClr>
      <a:buSzPct val="100000"/>
      <a:buFont typeface="Times New Roman" pitchFamily="-110"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Grp="1" noChangeArrowheads="1"/>
          </p:cNvSpPr>
          <p:nvPr>
            <p:ph type="sldNum" sz="quarter"/>
          </p:nvPr>
        </p:nvSpPr>
        <p:spPr>
          <a:noFill/>
        </p:spPr>
        <p:txBody>
          <a:bodyPr/>
          <a:lstStyle/>
          <a:p>
            <a:pPr>
              <a:buFont typeface="Times New Roman" pitchFamily="-110" charset="0"/>
              <a:buNone/>
            </a:pPr>
            <a:fld id="{73466078-EC6B-1F43-8F15-46BB52A615CF}" type="slidenum">
              <a:rPr lang="en-GB">
                <a:latin typeface="Times New Roman" pitchFamily="-110" charset="0"/>
              </a:rPr>
              <a:pPr>
                <a:buFont typeface="Times New Roman" pitchFamily="-110" charset="0"/>
                <a:buNone/>
              </a:pPr>
              <a:t>1</a:t>
            </a:fld>
            <a:endParaRPr lang="en-GB">
              <a:latin typeface="Times New Roman" pitchFamily="-110" charset="0"/>
            </a:endParaRPr>
          </a:p>
        </p:txBody>
      </p:sp>
      <p:sp>
        <p:nvSpPr>
          <p:cNvPr id="17411" name="Text Box 1"/>
          <p:cNvSpPr txBox="1">
            <a:spLocks noChangeArrowheads="1"/>
          </p:cNvSpPr>
          <p:nvPr/>
        </p:nvSpPr>
        <p:spPr bwMode="auto">
          <a:xfrm>
            <a:off x="1136650" y="688975"/>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7412" name="Text Box 2"/>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In this presentation we will make an introduction to the </a:t>
            </a:r>
          </a:p>
          <a:p>
            <a:r>
              <a:rPr lang="en-US" dirty="0" smtClean="0">
                <a:latin typeface="Times New Roman" pitchFamily="-110" charset="0"/>
                <a:ea typeface="ＭＳ Ｐゴシック" pitchFamily="-110" charset="-128"/>
                <a:cs typeface="ＭＳ Ｐゴシック" pitchFamily="-110" charset="-128"/>
              </a:rPr>
              <a:t>WSA-ENLIL Cone model, used at SWRC to model propagation </a:t>
            </a:r>
          </a:p>
          <a:p>
            <a:r>
              <a:rPr lang="en-US" dirty="0" smtClean="0">
                <a:latin typeface="Times New Roman" pitchFamily="-110" charset="0"/>
                <a:ea typeface="ＭＳ Ｐゴシック" pitchFamily="-110" charset="-128"/>
                <a:cs typeface="ＭＳ Ｐゴシック" pitchFamily="-110" charset="-128"/>
              </a:rPr>
              <a:t>of coronal mass ejections (</a:t>
            </a:r>
            <a:r>
              <a:rPr lang="en-US" dirty="0" err="1" smtClean="0">
                <a:latin typeface="Times New Roman" pitchFamily="-110" charset="0"/>
                <a:ea typeface="ＭＳ Ｐゴシック" pitchFamily="-110" charset="-128"/>
                <a:cs typeface="ＭＳ Ｐゴシック" pitchFamily="-110" charset="-128"/>
              </a:rPr>
              <a:t>CMEs</a:t>
            </a:r>
            <a:r>
              <a:rPr lang="en-US" dirty="0" smtClean="0">
                <a:latin typeface="Times New Roman" pitchFamily="-110" charset="0"/>
                <a:ea typeface="ＭＳ Ｐゴシック" pitchFamily="-110" charset="-128"/>
                <a:cs typeface="ＭＳ Ｐゴシック" pitchFamily="-110" charset="-128"/>
              </a:rPr>
              <a:t>) in the </a:t>
            </a:r>
            <a:r>
              <a:rPr lang="en-US" dirty="0" err="1" smtClean="0">
                <a:latin typeface="Times New Roman" pitchFamily="-110" charset="0"/>
                <a:ea typeface="ＭＳ Ｐゴシック" pitchFamily="-110" charset="-128"/>
                <a:cs typeface="ＭＳ Ｐゴシック" pitchFamily="-110" charset="-128"/>
              </a:rPr>
              <a:t>heliosphere</a:t>
            </a:r>
            <a:r>
              <a:rPr lang="en-US" dirty="0" smtClean="0">
                <a:latin typeface="Times New Roman" pitchFamily="-110" charset="0"/>
                <a:ea typeface="ＭＳ Ｐゴシック" pitchFamily="-110" charset="-128"/>
                <a:cs typeface="ＭＳ Ｐゴシック" pitchFamily="-110" charset="-128"/>
              </a:rPr>
              <a:t>.</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fontScale="92500" lnSpcReduction="10000"/>
          </a:bodyPr>
          <a:lstStyle/>
          <a:p>
            <a:pPr marL="342900" indent="-342900">
              <a:spcBef>
                <a:spcPct val="20000"/>
              </a:spcBef>
              <a:defRPr/>
            </a:pPr>
            <a:r>
              <a:rPr lang="en-US" sz="1200" b="0" i="0" dirty="0" smtClean="0">
                <a:latin typeface="+mj-lt"/>
                <a:ea typeface="Helvetica Neue" pitchFamily="-110" charset="0"/>
                <a:cs typeface="Helvetica Neue" pitchFamily="-110" charset="0"/>
              </a:rPr>
              <a:t>ENLIL – Sumerian God of Winds and Storms</a:t>
            </a:r>
          </a:p>
          <a:p>
            <a:pPr marL="342900" indent="-342900">
              <a:spcBef>
                <a:spcPct val="20000"/>
              </a:spcBef>
              <a:defRPr/>
            </a:pP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Dusan</a:t>
            </a: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Odstrcil</a:t>
            </a:r>
            <a:r>
              <a:rPr lang="en-US" sz="1200" b="0" i="0" dirty="0" smtClean="0">
                <a:latin typeface="+mj-lt"/>
                <a:ea typeface="Helvetica Neue" pitchFamily="-110" charset="0"/>
                <a:cs typeface="Helvetica Neue" pitchFamily="-110" charset="0"/>
              </a:rPr>
              <a:t>, GMU &amp; GSFC</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Input: WSA (coronal maps of Br and </a:t>
            </a:r>
            <a:r>
              <a:rPr lang="en-US" sz="1200" b="0" i="0" dirty="0" err="1" smtClean="0">
                <a:latin typeface="+mj-lt"/>
                <a:ea typeface="Helvetica Neue" pitchFamily="-110" charset="0"/>
                <a:cs typeface="Helvetica Neue" pitchFamily="-110" charset="0"/>
              </a:rPr>
              <a:t>Vr</a:t>
            </a:r>
            <a:r>
              <a:rPr lang="en-US" sz="1200" b="0" i="0" dirty="0" smtClean="0">
                <a:latin typeface="+mj-lt"/>
                <a:ea typeface="Helvetica Neue" pitchFamily="-110" charset="0"/>
                <a:cs typeface="Helvetica Neue" pitchFamily="-110" charset="0"/>
              </a:rPr>
              <a:t> updated 4   </a:t>
            </a:r>
          </a:p>
          <a:p>
            <a:pPr marL="342900" indent="-342900">
              <a:spcBef>
                <a:spcPct val="20000"/>
              </a:spcBef>
              <a:defRPr/>
            </a:pPr>
            <a:r>
              <a:rPr lang="en-US" sz="1200" b="0" i="0" dirty="0" smtClean="0">
                <a:latin typeface="+mj-lt"/>
                <a:ea typeface="Helvetica Neue" pitchFamily="-110" charset="0"/>
                <a:cs typeface="Helvetica Neue" pitchFamily="-110" charset="0"/>
              </a:rPr>
              <a:t>             times a day). For </a:t>
            </a:r>
            <a:r>
              <a:rPr lang="en-US" sz="1200" b="0" i="0" dirty="0" err="1" smtClean="0">
                <a:latin typeface="+mj-lt"/>
                <a:ea typeface="Helvetica Neue" pitchFamily="-110" charset="0"/>
                <a:cs typeface="Helvetica Neue" pitchFamily="-110" charset="0"/>
              </a:rPr>
              <a:t>toroidal</a:t>
            </a:r>
            <a:r>
              <a:rPr lang="en-US" sz="1200" b="0" i="0" dirty="0" smtClean="0">
                <a:latin typeface="+mj-lt"/>
                <a:ea typeface="Helvetica Neue" pitchFamily="-110" charset="0"/>
                <a:cs typeface="Helvetica Neue" pitchFamily="-110" charset="0"/>
              </a:rPr>
              <a:t> components at the inner   </a:t>
            </a:r>
          </a:p>
          <a:p>
            <a:pPr marL="342900" indent="-342900">
              <a:spcBef>
                <a:spcPct val="20000"/>
              </a:spcBef>
              <a:defRPr/>
            </a:pPr>
            <a:r>
              <a:rPr lang="en-US" sz="1200" b="0" i="0" dirty="0" smtClean="0">
                <a:latin typeface="+mj-lt"/>
                <a:ea typeface="Helvetica Neue" pitchFamily="-110" charset="0"/>
                <a:cs typeface="Helvetica Neue" pitchFamily="-110" charset="0"/>
              </a:rPr>
              <a:t>             boundary- Parker spiral.</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defRPr/>
            </a:pPr>
            <a:r>
              <a:rPr lang="en-US" sz="1200" b="0" i="0" dirty="0" smtClean="0">
                <a:latin typeface="+mj-lt"/>
                <a:ea typeface="Helvetica Neue" pitchFamily="-110" charset="0"/>
                <a:cs typeface="Helvetica Neue" pitchFamily="-110" charset="0"/>
              </a:rPr>
              <a:t>             </a:t>
            </a:r>
            <a:r>
              <a:rPr lang="en-US" sz="1200" b="0" i="0" dirty="0" err="1" smtClean="0">
                <a:latin typeface="+mj-lt"/>
              </a:rPr>
              <a:t>ENLIL’s</a:t>
            </a:r>
            <a:r>
              <a:rPr lang="en-US" sz="1200" b="0" i="0" dirty="0" smtClean="0">
                <a:latin typeface="+mj-lt"/>
              </a:rPr>
              <a:t> inner radial boundary is located beyond</a:t>
            </a:r>
          </a:p>
          <a:p>
            <a:pPr marL="342900" indent="-342900">
              <a:defRPr/>
            </a:pPr>
            <a:r>
              <a:rPr lang="en-US" sz="1200" b="0" i="0" dirty="0" smtClean="0">
                <a:latin typeface="+mj-lt"/>
              </a:rPr>
              <a:t>             the sonic point: the solar wind flow is supersonic in </a:t>
            </a:r>
          </a:p>
          <a:p>
            <a:pPr marL="342900" indent="-342900">
              <a:defRPr/>
            </a:pPr>
            <a:r>
              <a:rPr lang="en-US" sz="1200" b="0" i="0" dirty="0" smtClean="0">
                <a:latin typeface="+mj-lt"/>
              </a:rPr>
              <a:t>             ENLIL.</a:t>
            </a: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a:t>
            </a:r>
          </a:p>
          <a:p>
            <a:pPr marL="342900" indent="-342900">
              <a:spcBef>
                <a:spcPct val="20000"/>
              </a:spcBef>
              <a:defRPr/>
            </a:pPr>
            <a:r>
              <a:rPr lang="en-US" sz="1200" b="0" i="0" dirty="0" smtClean="0">
                <a:latin typeface="+mj-lt"/>
                <a:ea typeface="Helvetica Neue" pitchFamily="-110" charset="0"/>
                <a:cs typeface="Helvetica Neue" pitchFamily="-110" charset="0"/>
              </a:rPr>
              <a:t>             Computes a time evolution of the global solar </a:t>
            </a:r>
          </a:p>
          <a:p>
            <a:pPr marL="342900" indent="-342900">
              <a:spcBef>
                <a:spcPct val="20000"/>
              </a:spcBef>
              <a:defRPr/>
            </a:pPr>
            <a:r>
              <a:rPr lang="en-US" sz="1200" b="0" i="0" dirty="0" smtClean="0">
                <a:latin typeface="+mj-lt"/>
                <a:ea typeface="Helvetica Neue" pitchFamily="-110" charset="0"/>
                <a:cs typeface="Helvetica Neue" pitchFamily="-110" charset="0"/>
              </a:rPr>
              <a:t>             wind for the inner </a:t>
            </a:r>
            <a:r>
              <a:rPr lang="en-US" sz="1200" b="0" i="0" dirty="0" err="1" smtClean="0">
                <a:latin typeface="+mj-lt"/>
                <a:ea typeface="Helvetica Neue" pitchFamily="-110" charset="0"/>
                <a:cs typeface="Helvetica Neue" pitchFamily="-110" charset="0"/>
              </a:rPr>
              <a:t>heliosphere</a:t>
            </a:r>
            <a:r>
              <a:rPr lang="en-US" sz="1200" b="0" i="0" dirty="0" smtClean="0">
                <a:latin typeface="+mj-lt"/>
                <a:ea typeface="Helvetica Neue" pitchFamily="-110" charset="0"/>
                <a:cs typeface="Helvetica Neue" pitchFamily="-110" charset="0"/>
              </a:rPr>
              <a:t>, driven by </a:t>
            </a:r>
            <a:r>
              <a:rPr lang="en-US" sz="1200" b="0" i="0" dirty="0" err="1" smtClean="0">
                <a:latin typeface="+mj-lt"/>
                <a:ea typeface="Helvetica Neue" pitchFamily="-110" charset="0"/>
                <a:cs typeface="Helvetica Neue" pitchFamily="-110" charset="0"/>
              </a:rPr>
              <a:t>corotating</a:t>
            </a: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background structure and transient disturbances</a:t>
            </a:r>
          </a:p>
          <a:p>
            <a:pPr marL="342900" indent="-342900">
              <a:spcBef>
                <a:spcPct val="20000"/>
              </a:spcBef>
              <a:defRPr/>
            </a:pPr>
            <a:r>
              <a:rPr lang="en-US" sz="1200" b="0" i="0" dirty="0" smtClean="0">
                <a:latin typeface="+mj-lt"/>
                <a:ea typeface="Helvetica Neue" pitchFamily="-110" charset="0"/>
                <a:cs typeface="Helvetica Neue" pitchFamily="-110" charset="0"/>
              </a:rPr>
              <a:t>             (</a:t>
            </a:r>
            <a:r>
              <a:rPr lang="en-US" sz="1200" b="0" i="0" dirty="0" err="1" smtClean="0">
                <a:latin typeface="+mj-lt"/>
                <a:ea typeface="Helvetica Neue" pitchFamily="-110" charset="0"/>
                <a:cs typeface="Helvetica Neue" pitchFamily="-110" charset="0"/>
              </a:rPr>
              <a:t>CMEs</a:t>
            </a:r>
            <a:r>
              <a:rPr lang="en-US" sz="1200" b="0" i="0" dirty="0" smtClean="0">
                <a:latin typeface="+mj-lt"/>
                <a:ea typeface="Helvetica Neue" pitchFamily="-110" charset="0"/>
                <a:cs typeface="Helvetica Neue" pitchFamily="-110" charset="0"/>
              </a:rPr>
              <a:t>) at it’s inner radial boundary at 21.5 Ro.  </a:t>
            </a:r>
          </a:p>
          <a:p>
            <a:pPr marL="342900" indent="-342900">
              <a:spcBef>
                <a:spcPct val="20000"/>
              </a:spcBef>
              <a:defRPr/>
            </a:pPr>
            <a:endParaRPr lang="en-US" sz="1200" b="0" i="0" dirty="0" smtClean="0">
              <a:latin typeface="+mj-lt"/>
              <a:ea typeface="Helvetica Neue" pitchFamily="-110" charset="0"/>
              <a:cs typeface="Helvetica Neue" pitchFamily="-110" charset="0"/>
            </a:endParaRPr>
          </a:p>
          <a:p>
            <a:pPr marL="342900" indent="-342900">
              <a:spcBef>
                <a:spcPct val="20000"/>
              </a:spcBef>
              <a:defRPr/>
            </a:pPr>
            <a:r>
              <a:rPr lang="en-US" sz="1200" b="0" i="0" dirty="0" smtClean="0">
                <a:latin typeface="+mj-lt"/>
                <a:ea typeface="Helvetica Neue" pitchFamily="-110" charset="0"/>
                <a:cs typeface="Helvetica Neue" pitchFamily="-110" charset="0"/>
              </a:rPr>
              <a:t>             Solves ideal fully ionized plasma MHD equations in  </a:t>
            </a:r>
          </a:p>
          <a:p>
            <a:pPr marL="342900" indent="-342900">
              <a:spcBef>
                <a:spcPct val="20000"/>
              </a:spcBef>
              <a:defRPr/>
            </a:pPr>
            <a:r>
              <a:rPr lang="en-US" sz="1200" b="0" i="0" dirty="0" smtClean="0">
                <a:latin typeface="+mj-lt"/>
                <a:ea typeface="Helvetica Neue" pitchFamily="-110" charset="0"/>
                <a:cs typeface="Helvetica Neue" pitchFamily="-110" charset="0"/>
              </a:rPr>
              <a:t>             3D with two additional continuity equations: for </a:t>
            </a:r>
          </a:p>
          <a:p>
            <a:pPr marL="342900" indent="-342900">
              <a:spcBef>
                <a:spcPct val="20000"/>
              </a:spcBef>
              <a:defRPr/>
            </a:pPr>
            <a:r>
              <a:rPr lang="en-US" sz="1200" b="0" i="0" dirty="0" smtClean="0">
                <a:latin typeface="+mj-lt"/>
                <a:ea typeface="Helvetica Neue" pitchFamily="-110" charset="0"/>
                <a:cs typeface="Helvetica Neue" pitchFamily="-110" charset="0"/>
              </a:rPr>
              <a:t>             density of transient and polarity of the radial </a:t>
            </a:r>
          </a:p>
          <a:p>
            <a:pPr marL="342900" indent="-342900">
              <a:spcBef>
                <a:spcPct val="20000"/>
              </a:spcBef>
              <a:defRPr/>
            </a:pPr>
            <a:r>
              <a:rPr lang="en-US" sz="1200" b="0" i="0" dirty="0" smtClean="0">
                <a:latin typeface="+mj-lt"/>
                <a:ea typeface="Helvetica Neue" pitchFamily="-110" charset="0"/>
                <a:cs typeface="Helvetica Neue" pitchFamily="-110" charset="0"/>
              </a:rPr>
              <a:t>             component of B.             </a:t>
            </a:r>
          </a:p>
          <a:p>
            <a:pPr>
              <a:defRPr/>
            </a:pPr>
            <a:endParaRPr lang="en-US" sz="1200" b="0" i="0" dirty="0">
              <a:latin typeface="+mj-lt"/>
            </a:endParaRPr>
          </a:p>
        </p:txBody>
      </p:sp>
      <p:sp>
        <p:nvSpPr>
          <p:cNvPr id="35844" name="Slide Number Placeholder 3"/>
          <p:cNvSpPr>
            <a:spLocks noGrp="1"/>
          </p:cNvSpPr>
          <p:nvPr>
            <p:ph type="sldNum" sz="quarter"/>
          </p:nvPr>
        </p:nvSpPr>
        <p:spPr>
          <a:noFill/>
        </p:spPr>
        <p:txBody>
          <a:bodyPr/>
          <a:lstStyle/>
          <a:p>
            <a:pPr>
              <a:buFont typeface="Times New Roman" pitchFamily="-110" charset="0"/>
              <a:buNone/>
            </a:pPr>
            <a:fld id="{4CB7846C-66EB-994D-8D33-BD1CD0076E38}" type="slidenum">
              <a:rPr lang="en-GB" smtClean="0">
                <a:latin typeface="Times New Roman" pitchFamily="-110" charset="0"/>
              </a:rPr>
              <a:pPr>
                <a:buFont typeface="Times New Roman" pitchFamily="-110" charset="0"/>
                <a:buNone/>
              </a:pPr>
              <a:t>10</a:t>
            </a:fld>
            <a:endParaRPr lang="en-GB" smtClean="0">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marL="342900" indent="-342900">
              <a:spcBef>
                <a:spcPct val="20000"/>
              </a:spcBef>
              <a:defRPr/>
            </a:pPr>
            <a:r>
              <a:rPr lang="en-US" dirty="0" smtClean="0"/>
              <a:t>Limitation of the ENLIL model:</a:t>
            </a:r>
          </a:p>
          <a:p>
            <a:pPr marL="342900" indent="-342900">
              <a:spcBef>
                <a:spcPct val="20000"/>
              </a:spcBef>
              <a:defRPr/>
            </a:pPr>
            <a:r>
              <a:rPr lang="en-US" dirty="0" smtClean="0"/>
              <a:t>It  does not take into account the realistic complex magnetic field structure </a:t>
            </a:r>
          </a:p>
          <a:p>
            <a:pPr marL="342900" indent="-342900">
              <a:spcBef>
                <a:spcPct val="20000"/>
              </a:spcBef>
              <a:defRPr/>
            </a:pPr>
            <a:r>
              <a:rPr lang="en-US" dirty="0" smtClean="0"/>
              <a:t>of the CME magnetic</a:t>
            </a:r>
            <a:r>
              <a:rPr lang="en-US" baseline="0" dirty="0" smtClean="0"/>
              <a:t> </a:t>
            </a:r>
            <a:r>
              <a:rPr lang="en-US" dirty="0" smtClean="0"/>
              <a:t>cloud and the CME as a plasma cloud has a uniform velocity. </a:t>
            </a:r>
          </a:p>
          <a:p>
            <a:pPr marL="342900" indent="-342900">
              <a:defRPr/>
            </a:pPr>
            <a:endParaRPr lang="en-US" dirty="0" smtClean="0"/>
          </a:p>
          <a:p>
            <a:pPr marL="342900" indent="-342900">
              <a:defRPr/>
            </a:pPr>
            <a:r>
              <a:rPr lang="en-US" dirty="0" smtClean="0"/>
              <a:t>It is assumed that the CME density is 4 times larger than the ambient fast solar wind </a:t>
            </a:r>
          </a:p>
          <a:p>
            <a:pPr marL="342900" indent="-342900">
              <a:defRPr/>
            </a:pPr>
            <a:r>
              <a:rPr lang="en-US" dirty="0" smtClean="0"/>
              <a:t>density, the temperature is the same. Thus, the CME has about four times larger </a:t>
            </a:r>
          </a:p>
          <a:p>
            <a:pPr marL="342900" indent="-342900">
              <a:defRPr/>
            </a:pPr>
            <a:r>
              <a:rPr lang="en-US" dirty="0" smtClean="0"/>
              <a:t>pressure than the ambient fast wind. Launching of an over pressured plasma cloud </a:t>
            </a:r>
          </a:p>
          <a:p>
            <a:pPr marL="342900" indent="-342900">
              <a:defRPr/>
            </a:pPr>
            <a:r>
              <a:rPr lang="en-US" dirty="0" smtClean="0"/>
              <a:t>at 21.5 </a:t>
            </a:r>
            <a:r>
              <a:rPr lang="en-US" b="1" dirty="0" err="1" smtClean="0"/>
              <a:t>Rs</a:t>
            </a:r>
            <a:r>
              <a:rPr lang="en-US" b="1" dirty="0" smtClean="0"/>
              <a:t>, </a:t>
            </a:r>
            <a:r>
              <a:rPr lang="en-US" dirty="0" smtClean="0"/>
              <a:t>roughly represents CME eruption scenario</a:t>
            </a: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Output:</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3D distribution of the SW parameters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spacecrafts and planets and topology of IMF. </a:t>
            </a:r>
          </a:p>
          <a:p>
            <a:pPr>
              <a:defRPr/>
            </a:pPr>
            <a:endParaRPr lang="en-US" dirty="0"/>
          </a:p>
        </p:txBody>
      </p:sp>
      <p:sp>
        <p:nvSpPr>
          <p:cNvPr id="37892" name="Slide Number Placeholder 3"/>
          <p:cNvSpPr>
            <a:spLocks noGrp="1"/>
          </p:cNvSpPr>
          <p:nvPr>
            <p:ph type="sldNum" sz="quarter"/>
          </p:nvPr>
        </p:nvSpPr>
        <p:spPr>
          <a:noFill/>
        </p:spPr>
        <p:txBody>
          <a:bodyPr/>
          <a:lstStyle/>
          <a:p>
            <a:pPr>
              <a:buFont typeface="Times New Roman" pitchFamily="-110" charset="0"/>
              <a:buNone/>
            </a:pPr>
            <a:fld id="{56766E76-AA1B-9045-A632-910EF5F29D93}" type="slidenum">
              <a:rPr lang="en-GB" smtClean="0">
                <a:latin typeface="Times New Roman" pitchFamily="-110" charset="0"/>
              </a:rPr>
              <a:pPr>
                <a:buFont typeface="Times New Roman" pitchFamily="-110" charset="0"/>
                <a:buNone/>
              </a:pPr>
              <a:t>11</a:t>
            </a:fld>
            <a:endParaRPr lang="en-GB" smtClean="0">
              <a:latin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marL="342900" indent="-342900">
              <a:spcBef>
                <a:spcPct val="20000"/>
              </a:spcBef>
              <a:defRPr/>
            </a:pPr>
            <a:r>
              <a:rPr lang="en-US" dirty="0" smtClean="0"/>
              <a:t>After we define the CME parameters we run the WSA-ENLIL cone model.</a:t>
            </a:r>
            <a:endParaRPr lang="en-US" dirty="0" smtClean="0">
              <a:latin typeface="Helvetica Neue" pitchFamily="-110" charset="0"/>
              <a:ea typeface="Helvetica Neue" pitchFamily="-110" charset="0"/>
              <a:cs typeface="Helvetica Neue" pitchFamily="-110" charset="0"/>
            </a:endParaRPr>
          </a:p>
          <a:p>
            <a:pPr>
              <a:defRPr/>
            </a:pPr>
            <a:endParaRPr lang="en-US" dirty="0"/>
          </a:p>
        </p:txBody>
      </p:sp>
      <p:sp>
        <p:nvSpPr>
          <p:cNvPr id="39940" name="Slide Number Placeholder 3"/>
          <p:cNvSpPr>
            <a:spLocks noGrp="1"/>
          </p:cNvSpPr>
          <p:nvPr>
            <p:ph type="sldNum" sz="quarter"/>
          </p:nvPr>
        </p:nvSpPr>
        <p:spPr>
          <a:noFill/>
        </p:spPr>
        <p:txBody>
          <a:bodyPr/>
          <a:lstStyle/>
          <a:p>
            <a:pPr>
              <a:buFont typeface="Times New Roman" pitchFamily="-110" charset="0"/>
              <a:buNone/>
            </a:pPr>
            <a:fld id="{95554C47-5D77-C64B-84C3-3A228E7ACBE7}" type="slidenum">
              <a:rPr lang="en-GB" smtClean="0">
                <a:latin typeface="Times New Roman" pitchFamily="-110" charset="0"/>
              </a:rPr>
              <a:pPr>
                <a:buFont typeface="Times New Roman" pitchFamily="-110" charset="0"/>
                <a:buNone/>
              </a:pPr>
              <a:t>12</a:t>
            </a:fld>
            <a:endParaRPr lang="en-GB" smtClean="0">
              <a:latin typeface="Times New Roman"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a:bodyPr>
          <a:lstStyle/>
          <a:p>
            <a:pPr>
              <a:defRPr/>
            </a:pPr>
            <a:r>
              <a:rPr lang="en-US" b="0" i="0" dirty="0" smtClean="0"/>
              <a:t>After the run is done, we estimate the CME impact on planets, satellites.</a:t>
            </a:r>
          </a:p>
          <a:p>
            <a:pPr>
              <a:defRPr/>
            </a:pPr>
            <a:endParaRPr lang="en-US" b="0" i="0" dirty="0" smtClean="0"/>
          </a:p>
          <a:p>
            <a:pPr marL="228600" indent="-228600">
              <a:buFont typeface="Times New Roman" pitchFamily="-110" charset="0"/>
              <a:buAutoNum type="arabicPeriod"/>
              <a:defRPr/>
            </a:pPr>
            <a:r>
              <a:rPr lang="en-US" b="0" i="0" dirty="0" smtClean="0"/>
              <a:t>CME shock arrival – a sharp jump in the dynamic pressure.</a:t>
            </a:r>
          </a:p>
          <a:p>
            <a:pPr>
              <a:defRPr/>
            </a:pPr>
            <a:r>
              <a:rPr lang="en-US" b="0" i="0" dirty="0" smtClean="0"/>
              <a:t>2. Duration of the disturbance – duration of the dynamic  pressure hump.</a:t>
            </a:r>
          </a:p>
          <a:p>
            <a:pPr>
              <a:defRPr/>
            </a:pPr>
            <a:r>
              <a:rPr lang="en-US" b="0" i="0" dirty="0" smtClean="0"/>
              <a:t>3. In case of the Earth we estimate also the degree of compressing of the </a:t>
            </a:r>
          </a:p>
          <a:p>
            <a:pPr>
              <a:defRPr/>
            </a:pPr>
            <a:r>
              <a:rPr lang="en-US" b="0" i="0" dirty="0" smtClean="0"/>
              <a:t>magnetosphere: when the CME mass</a:t>
            </a:r>
            <a:r>
              <a:rPr lang="en-US" b="0" i="0" baseline="0" dirty="0" smtClean="0"/>
              <a:t> </a:t>
            </a:r>
            <a:r>
              <a:rPr lang="en-US" b="0" i="0" dirty="0" smtClean="0"/>
              <a:t>reaches the magnetosphere it </a:t>
            </a:r>
          </a:p>
          <a:p>
            <a:pPr>
              <a:defRPr/>
            </a:pPr>
            <a:r>
              <a:rPr lang="en-US" b="0" i="0" dirty="0" smtClean="0"/>
              <a:t>pushes it inward and the magnetic field of the Earth is stressed like </a:t>
            </a:r>
          </a:p>
          <a:p>
            <a:pPr>
              <a:defRPr/>
            </a:pPr>
            <a:r>
              <a:rPr lang="en-US" b="0" i="0" dirty="0" smtClean="0"/>
              <a:t>a spring to stop the CME motion.</a:t>
            </a:r>
          </a:p>
          <a:p>
            <a:pPr>
              <a:defRPr/>
            </a:pPr>
            <a:endParaRPr lang="en-US" b="0" i="0" dirty="0" smtClean="0"/>
          </a:p>
          <a:p>
            <a:pPr marL="228600" indent="-228600">
              <a:buFont typeface="Times New Roman" pitchFamily="-110" charset="0"/>
              <a:buAutoNum type="arabicPeriod"/>
              <a:defRPr/>
            </a:pPr>
            <a:endParaRPr lang="en-US" b="0" i="0" dirty="0" smtClean="0"/>
          </a:p>
          <a:p>
            <a:pPr>
              <a:defRPr/>
            </a:pPr>
            <a:endParaRPr lang="en-US" b="0" i="0" dirty="0"/>
          </a:p>
        </p:txBody>
      </p:sp>
      <p:sp>
        <p:nvSpPr>
          <p:cNvPr id="41988" name="Slide Number Placeholder 3"/>
          <p:cNvSpPr>
            <a:spLocks noGrp="1"/>
          </p:cNvSpPr>
          <p:nvPr>
            <p:ph type="sldNum" sz="quarter"/>
          </p:nvPr>
        </p:nvSpPr>
        <p:spPr>
          <a:noFill/>
        </p:spPr>
        <p:txBody>
          <a:bodyPr/>
          <a:lstStyle/>
          <a:p>
            <a:pPr>
              <a:buFont typeface="Times New Roman" pitchFamily="-110" charset="0"/>
              <a:buNone/>
            </a:pPr>
            <a:fld id="{3CE8948E-533E-EA41-9020-C1E317A2E83B}" type="slidenum">
              <a:rPr lang="en-GB" smtClean="0">
                <a:latin typeface="Times New Roman" pitchFamily="-110" charset="0"/>
              </a:rPr>
              <a:pPr>
                <a:buFont typeface="Times New Roman" pitchFamily="-110" charset="0"/>
                <a:buNone/>
              </a:pPr>
              <a:t>13</a:t>
            </a:fld>
            <a:endParaRPr lang="en-GB" smtClean="0">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xfrm>
            <a:off x="1138238" y="688975"/>
            <a:ext cx="4581525" cy="3436938"/>
          </a:xfrm>
          <a:ln/>
        </p:spPr>
      </p:sp>
      <p:sp>
        <p:nvSpPr>
          <p:cNvPr id="44035" name="Notes Placeholder 2"/>
          <p:cNvSpPr>
            <a:spLocks noGrp="1"/>
          </p:cNvSpPr>
          <p:nvPr>
            <p:ph type="body" idx="1"/>
          </p:nvPr>
        </p:nvSpPr>
        <p:spPr>
          <a:noFill/>
          <a:ln/>
        </p:spPr>
        <p:txBody>
          <a:bodyPr/>
          <a:lstStyle/>
          <a:p>
            <a:r>
              <a:rPr lang="en-US" dirty="0" smtClean="0">
                <a:latin typeface="Times New Roman" pitchFamily="-110" charset="0"/>
                <a:ea typeface="ＭＳ Ｐゴシック" pitchFamily="-110" charset="-128"/>
                <a:cs typeface="ＭＳ Ｐゴシック" pitchFamily="-110" charset="-128"/>
              </a:rPr>
              <a:t>In case of the Earth we estimate also the </a:t>
            </a:r>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index – a measure of the disturbance of the magnetosphere.</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We use Pat Newel’s empirical formula for the Magnetic flux opening </a:t>
            </a:r>
          </a:p>
          <a:p>
            <a:r>
              <a:rPr lang="en-US" dirty="0" smtClean="0">
                <a:latin typeface="Times New Roman" pitchFamily="-110" charset="0"/>
                <a:ea typeface="ＭＳ Ｐゴシック" pitchFamily="-110" charset="-128"/>
                <a:cs typeface="ＭＳ Ｐゴシック" pitchFamily="-110" charset="-128"/>
              </a:rPr>
              <a:t>rate at the magnetopause for that and an empirical relation between </a:t>
            </a:r>
          </a:p>
          <a:p>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and </a:t>
            </a:r>
            <a:r>
              <a:rPr lang="en-US" dirty="0" err="1" smtClean="0">
                <a:latin typeface="Times New Roman" pitchFamily="-110" charset="0"/>
                <a:ea typeface="ＭＳ Ｐゴシック" pitchFamily="-110" charset="-128"/>
                <a:cs typeface="ＭＳ Ｐゴシック" pitchFamily="-110" charset="-128"/>
              </a:rPr>
              <a:t>d(Phi)/dt</a:t>
            </a:r>
            <a:r>
              <a:rPr lang="en-US" dirty="0" smtClean="0">
                <a:latin typeface="Times New Roman" pitchFamily="-110" charset="0"/>
                <a:ea typeface="ＭＳ Ｐゴシック" pitchFamily="-110" charset="-128"/>
                <a:cs typeface="ＭＳ Ｐゴシック" pitchFamily="-110" charset="-128"/>
              </a:rPr>
              <a:t>.   </a:t>
            </a:r>
          </a:p>
        </p:txBody>
      </p:sp>
      <p:sp>
        <p:nvSpPr>
          <p:cNvPr id="44036" name="Slide Number Placeholder 3"/>
          <p:cNvSpPr>
            <a:spLocks noGrp="1"/>
          </p:cNvSpPr>
          <p:nvPr>
            <p:ph type="sldNum" sz="quarter"/>
          </p:nvPr>
        </p:nvSpPr>
        <p:spPr>
          <a:noFill/>
        </p:spPr>
        <p:txBody>
          <a:bodyPr/>
          <a:lstStyle/>
          <a:p>
            <a:pPr>
              <a:buFont typeface="Times New Roman" pitchFamily="-110" charset="0"/>
              <a:buNone/>
            </a:pPr>
            <a:fld id="{81A4E242-158E-4741-B605-F931A703EE08}" type="slidenum">
              <a:rPr lang="en-GB" smtClean="0">
                <a:latin typeface="Times New Roman" pitchFamily="-110" charset="0"/>
              </a:rPr>
              <a:pPr>
                <a:buFont typeface="Times New Roman" pitchFamily="-110" charset="0"/>
                <a:buNone/>
              </a:pPr>
              <a:t>14</a:t>
            </a:fld>
            <a:endParaRPr lang="en-GB" smtClean="0">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p:spPr>
        <p:txBody>
          <a:bodyPr/>
          <a:lstStyle/>
          <a:p>
            <a:pPr>
              <a:buFont typeface="Times New Roman" pitchFamily="-110" charset="0"/>
              <a:buNone/>
            </a:pPr>
            <a:fld id="{3A03BABE-008B-C444-804B-3B25E147EC55}" type="slidenum">
              <a:rPr lang="en-GB">
                <a:latin typeface="Times New Roman" pitchFamily="-110" charset="0"/>
              </a:rPr>
              <a:pPr>
                <a:buFont typeface="Times New Roman" pitchFamily="-110" charset="0"/>
                <a:buNone/>
              </a:pPr>
              <a:t>15</a:t>
            </a:fld>
            <a:endParaRPr lang="en-GB">
              <a:latin typeface="Times New Roman" pitchFamily="-110" charset="0"/>
            </a:endParaRPr>
          </a:p>
        </p:txBody>
      </p:sp>
      <p:sp>
        <p:nvSpPr>
          <p:cNvPr id="46083"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0" name="Text Box 3"/>
          <p:cNvSpPr>
            <a:spLocks noGrp="1" noChangeArrowheads="1"/>
          </p:cNvSpPr>
          <p:nvPr>
            <p:ph type="body"/>
          </p:nvPr>
        </p:nvSpPr>
        <p:spPr>
          <a:xfrm>
            <a:off x="914400" y="4360863"/>
            <a:ext cx="5026025" cy="4129087"/>
          </a:xfrm>
          <a:ln/>
        </p:spPr>
        <p:txBody>
          <a:bodyPr wrap="none" anchor="ctr"/>
          <a:lstStyle/>
          <a:p>
            <a:pPr>
              <a:defRPr/>
            </a:pPr>
            <a:r>
              <a:rPr lang="en-US" b="0" i="0" dirty="0" smtClean="0">
                <a:latin typeface="+mj-lt"/>
                <a:ea typeface="ＭＳ Ｐゴシック" pitchFamily="-110" charset="-128"/>
                <a:cs typeface="ＭＳ Ｐゴシック" pitchFamily="-110" charset="-128"/>
              </a:rPr>
              <a:t>I will end with an example of operational setup of our cone modeling in </a:t>
            </a:r>
          </a:p>
          <a:p>
            <a:pPr>
              <a:defRPr/>
            </a:pPr>
            <a:r>
              <a:rPr lang="en-US" b="0" i="0" dirty="0" smtClean="0">
                <a:latin typeface="+mj-lt"/>
                <a:ea typeface="ＭＳ Ｐゴシック" pitchFamily="-110" charset="-128"/>
                <a:cs typeface="ＭＳ Ｐゴシック" pitchFamily="-110" charset="-128"/>
              </a:rPr>
              <a:t>collaboration with the Air Force Weather Agency.</a:t>
            </a:r>
          </a:p>
          <a:p>
            <a:pPr>
              <a:defRPr/>
            </a:pPr>
            <a:endParaRPr lang="en-US" b="0" i="0" dirty="0" smtClean="0">
              <a:latin typeface="+mj-lt"/>
              <a:ea typeface="ＭＳ Ｐゴシック" pitchFamily="-110" charset="-128"/>
              <a:cs typeface="ＭＳ Ｐゴシック" pitchFamily="-110" charset="-128"/>
            </a:endParaRPr>
          </a:p>
          <a:p>
            <a:pPr marL="228600" indent="-228600">
              <a:buFont typeface="Times New Roman" pitchFamily="-110" charset="0"/>
              <a:buAutoNum type="arabicPeriod"/>
              <a:defRPr/>
            </a:pPr>
            <a:r>
              <a:rPr lang="en-US" b="0" i="0" dirty="0" smtClean="0">
                <a:latin typeface="+mj-lt"/>
                <a:ea typeface="ＭＳ Ｐゴシック" pitchFamily="-110" charset="-128"/>
                <a:cs typeface="ＭＳ Ｐゴシック" pitchFamily="-110" charset="-128"/>
              </a:rPr>
              <a:t>First we get </a:t>
            </a:r>
            <a:r>
              <a:rPr lang="en-US" b="0" i="0" dirty="0" smtClean="0">
                <a:latin typeface="+mj-lt"/>
              </a:rPr>
              <a:t>AFWA CME alert e-mail based on CCMC </a:t>
            </a:r>
            <a:r>
              <a:rPr lang="en-US" b="0" i="0" dirty="0" err="1" smtClean="0">
                <a:latin typeface="+mj-lt"/>
              </a:rPr>
              <a:t>iSWA</a:t>
            </a:r>
            <a:r>
              <a:rPr lang="en-US" b="0" i="0" dirty="0" smtClean="0">
                <a:latin typeface="+mj-lt"/>
              </a:rPr>
              <a:t> </a:t>
            </a:r>
          </a:p>
          <a:p>
            <a:pPr marL="228600" indent="-228600">
              <a:buFont typeface="Times New Roman" pitchFamily="-110" charset="0"/>
              <a:buNone/>
              <a:defRPr/>
            </a:pPr>
            <a:r>
              <a:rPr lang="en-US" b="0" i="0" dirty="0" smtClean="0">
                <a:latin typeface="+mj-lt"/>
              </a:rPr>
              <a:t>LASCO C3 difference image analysis (unlike us, who are not</a:t>
            </a:r>
          </a:p>
          <a:p>
            <a:pPr marL="228600" indent="-228600">
              <a:defRPr/>
            </a:pPr>
            <a:r>
              <a:rPr lang="en-US" b="0" i="0" dirty="0" smtClean="0">
                <a:latin typeface="+mj-lt"/>
              </a:rPr>
              <a:t>really an operational center, AFWA  is monitoring 24/7 the Space Weather </a:t>
            </a:r>
          </a:p>
          <a:p>
            <a:pPr marL="228600" indent="-228600">
              <a:defRPr/>
            </a:pPr>
            <a:r>
              <a:rPr lang="en-US" b="0" i="0" dirty="0" smtClean="0">
                <a:latin typeface="+mj-lt"/>
              </a:rPr>
              <a:t>and Sun.  </a:t>
            </a:r>
          </a:p>
          <a:p>
            <a:pPr marL="228600" indent="-228600">
              <a:buFont typeface="Times New Roman" pitchFamily="-110" charset="0"/>
              <a:buAutoNum type="arabicPeriod" startAt="2"/>
              <a:defRPr/>
            </a:pPr>
            <a:r>
              <a:rPr lang="en-US" b="0" i="0" dirty="0" smtClean="0">
                <a:latin typeface="+mj-lt"/>
              </a:rPr>
              <a:t>We perform WSA-ENLIL modeling of the requested </a:t>
            </a:r>
            <a:r>
              <a:rPr lang="en-US" b="0" i="0" dirty="0" err="1" smtClean="0">
                <a:latin typeface="+mj-lt"/>
              </a:rPr>
              <a:t>CME(s</a:t>
            </a:r>
            <a:r>
              <a:rPr lang="en-US" b="0" i="0" dirty="0" smtClean="0">
                <a:latin typeface="+mj-lt"/>
              </a:rPr>
              <a:t>) and send </a:t>
            </a:r>
            <a:r>
              <a:rPr lang="en-US" b="0" i="0" dirty="0" err="1" smtClean="0">
                <a:latin typeface="+mj-lt"/>
              </a:rPr>
              <a:t>t</a:t>
            </a:r>
            <a:endParaRPr lang="en-US" b="0" i="0" dirty="0" smtClean="0">
              <a:latin typeface="+mj-lt"/>
            </a:endParaRPr>
          </a:p>
          <a:p>
            <a:pPr marL="228600" indent="-228600">
              <a:buFont typeface="Times New Roman" pitchFamily="-110" charset="0"/>
              <a:buAutoNum type="arabicPeriod" startAt="2"/>
              <a:defRPr/>
            </a:pPr>
            <a:r>
              <a:rPr lang="en-US" b="0" i="0" dirty="0" smtClean="0">
                <a:latin typeface="+mj-lt"/>
              </a:rPr>
              <a:t>hem back the CME impact assessment e-mail.</a:t>
            </a:r>
          </a:p>
          <a:p>
            <a:pPr marL="228600" indent="-228600">
              <a:defRPr/>
            </a:pPr>
            <a:r>
              <a:rPr lang="en-US" b="0" i="0" dirty="0" smtClean="0">
                <a:latin typeface="+mj-lt"/>
              </a:rPr>
              <a:t> </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p:spPr>
        <p:txBody>
          <a:bodyPr/>
          <a:lstStyle/>
          <a:p>
            <a:pPr>
              <a:buFont typeface="Times New Roman" pitchFamily="-110" charset="0"/>
              <a:buNone/>
            </a:pPr>
            <a:fld id="{85908900-0C87-6946-B516-9984E6F83881}" type="slidenum">
              <a:rPr lang="en-GB">
                <a:latin typeface="Times New Roman" pitchFamily="-110" charset="0"/>
              </a:rPr>
              <a:pPr>
                <a:buFont typeface="Times New Roman" pitchFamily="-110" charset="0"/>
                <a:buNone/>
              </a:pPr>
              <a:t>16</a:t>
            </a:fld>
            <a:endParaRPr lang="en-GB">
              <a:latin typeface="Times New Roman" pitchFamily="-110" charset="0"/>
            </a:endParaRPr>
          </a:p>
        </p:txBody>
      </p:sp>
      <p:sp>
        <p:nvSpPr>
          <p:cNvPr id="48131"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48132"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Here is AFWA-</a:t>
            </a:r>
            <a:r>
              <a:rPr lang="en-US" dirty="0" err="1" smtClean="0">
                <a:latin typeface="Times New Roman" pitchFamily="-110" charset="0"/>
                <a:ea typeface="ＭＳ Ｐゴシック" pitchFamily="-110" charset="-128"/>
                <a:cs typeface="ＭＳ Ｐゴシック" pitchFamily="-110" charset="-128"/>
              </a:rPr>
              <a:t>s</a:t>
            </a:r>
            <a:r>
              <a:rPr lang="en-US" dirty="0" smtClean="0">
                <a:latin typeface="Times New Roman" pitchFamily="-110" charset="0"/>
                <a:ea typeface="ＭＳ Ｐゴシック" pitchFamily="-110" charset="-128"/>
                <a:cs typeface="ＭＳ Ｐゴシック" pitchFamily="-110" charset="-128"/>
              </a:rPr>
              <a:t> e-mail in detail. The indicate the instrument and time stamps </a:t>
            </a:r>
          </a:p>
          <a:p>
            <a:r>
              <a:rPr lang="en-US" dirty="0" smtClean="0">
                <a:latin typeface="Times New Roman" pitchFamily="-110" charset="0"/>
                <a:ea typeface="ＭＳ Ｐゴシック" pitchFamily="-110" charset="-128"/>
                <a:cs typeface="ＭＳ Ｐゴシック" pitchFamily="-110" charset="-128"/>
              </a:rPr>
              <a:t>of the </a:t>
            </a:r>
            <a:r>
              <a:rPr lang="en-US" dirty="0" err="1" smtClean="0">
                <a:latin typeface="Times New Roman" pitchFamily="-110" charset="0"/>
                <a:ea typeface="ＭＳ Ｐゴシック" pitchFamily="-110" charset="-128"/>
                <a:cs typeface="ＭＳ Ｐゴシック" pitchFamily="-110" charset="-128"/>
              </a:rPr>
              <a:t>coronograph</a:t>
            </a:r>
            <a:r>
              <a:rPr lang="en-US" dirty="0" smtClean="0">
                <a:latin typeface="Times New Roman" pitchFamily="-110" charset="0"/>
                <a:ea typeface="ＭＳ Ｐゴシック" pitchFamily="-110" charset="-128"/>
                <a:cs typeface="ＭＳ Ｐゴシック" pitchFamily="-110" charset="-128"/>
              </a:rPr>
              <a:t> images</a:t>
            </a:r>
            <a:r>
              <a:rPr lang="en-US" baseline="0" dirty="0" smtClean="0">
                <a:latin typeface="Times New Roman" pitchFamily="-110" charset="0"/>
                <a:ea typeface="ＭＳ Ｐゴシック" pitchFamily="-110" charset="-128"/>
                <a:cs typeface="ＭＳ Ｐゴシック" pitchFamily="-110" charset="-128"/>
              </a:rPr>
              <a:t> when the </a:t>
            </a:r>
            <a:r>
              <a:rPr lang="en-US" dirty="0" smtClean="0">
                <a:latin typeface="Times New Roman" pitchFamily="-110" charset="0"/>
                <a:ea typeface="ＭＳ Ｐゴシック" pitchFamily="-110" charset="-128"/>
                <a:cs typeface="ＭＳ Ｐゴシック" pitchFamily="-110" charset="-128"/>
              </a:rPr>
              <a:t>CME that</a:t>
            </a:r>
            <a:r>
              <a:rPr lang="en-US" baseline="0" dirty="0" smtClean="0">
                <a:latin typeface="Times New Roman" pitchFamily="-110" charset="0"/>
                <a:ea typeface="ＭＳ Ｐゴシック" pitchFamily="-110" charset="-128"/>
                <a:cs typeface="ＭＳ Ｐゴシック" pitchFamily="-110" charset="-128"/>
              </a:rPr>
              <a:t> was </a:t>
            </a:r>
            <a:r>
              <a:rPr lang="en-US" dirty="0" smtClean="0">
                <a:latin typeface="Times New Roman" pitchFamily="-110" charset="0"/>
                <a:ea typeface="ＭＳ Ｐゴシック" pitchFamily="-110" charset="-128"/>
                <a:cs typeface="ＭＳ Ｐゴシック" pitchFamily="-110" charset="-128"/>
              </a:rPr>
              <a:t> observed.</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9"/>
          <p:cNvSpPr>
            <a:spLocks noGrp="1" noChangeArrowheads="1"/>
          </p:cNvSpPr>
          <p:nvPr>
            <p:ph type="sldNum" sz="quarter"/>
          </p:nvPr>
        </p:nvSpPr>
        <p:spPr>
          <a:noFill/>
        </p:spPr>
        <p:txBody>
          <a:bodyPr/>
          <a:lstStyle/>
          <a:p>
            <a:pPr>
              <a:buFont typeface="Times New Roman" pitchFamily="-110" charset="0"/>
              <a:buNone/>
            </a:pPr>
            <a:fld id="{C5A26C9C-86CE-FE4C-BAA2-7B1BE192B43D}" type="slidenum">
              <a:rPr lang="en-GB">
                <a:latin typeface="Times New Roman" pitchFamily="-110" charset="0"/>
              </a:rPr>
              <a:pPr>
                <a:buFont typeface="Times New Roman" pitchFamily="-110" charset="0"/>
                <a:buNone/>
              </a:pPr>
              <a:t>17</a:t>
            </a:fld>
            <a:endParaRPr lang="en-GB">
              <a:latin typeface="Times New Roman" pitchFamily="-110" charset="0"/>
            </a:endParaRPr>
          </a:p>
        </p:txBody>
      </p:sp>
      <p:sp>
        <p:nvSpPr>
          <p:cNvPr id="5017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0180"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And here is our response e-mail the them in details. </a:t>
            </a:r>
          </a:p>
          <a:p>
            <a:r>
              <a:rPr lang="en-US" dirty="0" smtClean="0">
                <a:latin typeface="Times New Roman" pitchFamily="-110" charset="0"/>
                <a:ea typeface="ＭＳ Ｐゴシック" pitchFamily="-110" charset="-128"/>
                <a:cs typeface="ＭＳ Ｐゴシック" pitchFamily="-110" charset="-128"/>
              </a:rPr>
              <a:t>It contains the CME</a:t>
            </a:r>
            <a:r>
              <a:rPr lang="en-US" baseline="0" dirty="0" smtClean="0">
                <a:latin typeface="Times New Roman" pitchFamily="-110" charset="0"/>
                <a:ea typeface="ＭＳ Ｐゴシック" pitchFamily="-110" charset="-128"/>
                <a:cs typeface="ＭＳ Ｐゴシック" pitchFamily="-110" charset="-128"/>
              </a:rPr>
              <a:t> impact estimate for the Earth</a:t>
            </a:r>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(arrival time, magnetopause standoff distance,</a:t>
            </a:r>
          </a:p>
          <a:p>
            <a:r>
              <a:rPr lang="en-US" dirty="0" err="1" smtClean="0">
                <a:latin typeface="Times New Roman" pitchFamily="-110" charset="0"/>
                <a:ea typeface="ＭＳ Ｐゴシック" pitchFamily="-110" charset="-128"/>
                <a:cs typeface="ＭＳ Ｐゴシック" pitchFamily="-110" charset="-128"/>
              </a:rPr>
              <a:t>Kp</a:t>
            </a:r>
            <a:r>
              <a:rPr lang="en-US" dirty="0" smtClean="0">
                <a:latin typeface="Times New Roman" pitchFamily="-110" charset="0"/>
                <a:ea typeface="ＭＳ Ｐゴシック" pitchFamily="-110" charset="-128"/>
                <a:cs typeface="ＭＳ Ｐゴシック" pitchFamily="-110" charset="-128"/>
              </a:rPr>
              <a:t> estimate</a:t>
            </a:r>
            <a:r>
              <a:rPr lang="en-US" baseline="0" dirty="0" smtClean="0">
                <a:latin typeface="Times New Roman" pitchFamily="-110" charset="0"/>
                <a:ea typeface="ＭＳ Ｐゴシック" pitchFamily="-110" charset="-128"/>
                <a:cs typeface="ＭＳ Ｐゴシック" pitchFamily="-110" charset="-128"/>
              </a:rPr>
              <a:t> for three possible clock angles of the IMF),</a:t>
            </a:r>
          </a:p>
          <a:p>
            <a:r>
              <a:rPr lang="en-US" baseline="0" dirty="0" smtClean="0">
                <a:latin typeface="Times New Roman" pitchFamily="-110" charset="0"/>
                <a:ea typeface="ＭＳ Ｐゴシック" pitchFamily="-110" charset="-128"/>
                <a:cs typeface="ＭＳ Ｐゴシック" pitchFamily="-110" charset="-128"/>
              </a:rPr>
              <a:t>and links to the modeling animation and timelines. </a:t>
            </a:r>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2226" name="Rectangle 9"/>
          <p:cNvSpPr>
            <a:spLocks noGrp="1" noChangeArrowheads="1"/>
          </p:cNvSpPr>
          <p:nvPr>
            <p:ph type="sldNum" sz="quarter"/>
          </p:nvPr>
        </p:nvSpPr>
        <p:spPr>
          <a:noFill/>
        </p:spPr>
        <p:txBody>
          <a:bodyPr/>
          <a:lstStyle/>
          <a:p>
            <a:pPr>
              <a:buFont typeface="Times New Roman" pitchFamily="-110" charset="0"/>
              <a:buNone/>
            </a:pPr>
            <a:fld id="{6F4F90FC-88CA-3D44-8F0F-78A06C5CF134}" type="slidenum">
              <a:rPr lang="en-GB">
                <a:latin typeface="Times New Roman" pitchFamily="-110" charset="0"/>
              </a:rPr>
              <a:pPr>
                <a:buFont typeface="Times New Roman" pitchFamily="-110" charset="0"/>
                <a:buNone/>
              </a:pPr>
              <a:t>18</a:t>
            </a:fld>
            <a:endParaRPr lang="en-GB">
              <a:latin typeface="Times New Roman" pitchFamily="-110" charset="0"/>
            </a:endParaRPr>
          </a:p>
        </p:txBody>
      </p:sp>
      <p:sp>
        <p:nvSpPr>
          <p:cNvPr id="5222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52228"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But we are not monitoring only Earth impact.</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 Being responsible</a:t>
            </a:r>
            <a:r>
              <a:rPr lang="en-US" baseline="0" dirty="0" smtClean="0">
                <a:latin typeface="Times New Roman" pitchFamily="-110" charset="0"/>
                <a:ea typeface="ＭＳ Ｐゴシック" pitchFamily="-110" charset="-128"/>
                <a:cs typeface="ＭＳ Ｐゴシック" pitchFamily="-110" charset="-128"/>
              </a:rPr>
              <a:t> for</a:t>
            </a:r>
          </a:p>
          <a:p>
            <a:r>
              <a:rPr lang="en-US" dirty="0" smtClean="0">
                <a:latin typeface="Times New Roman" pitchFamily="-110" charset="0"/>
                <a:ea typeface="ＭＳ Ｐゴシック" pitchFamily="-110" charset="-128"/>
                <a:cs typeface="ＭＳ Ｐゴシック" pitchFamily="-110" charset="-128"/>
              </a:rPr>
              <a:t>providing space weather assessment to NASA robotic mission operators, </a:t>
            </a:r>
          </a:p>
          <a:p>
            <a:r>
              <a:rPr lang="en-US" dirty="0" smtClean="0">
                <a:latin typeface="Times New Roman" pitchFamily="-110" charset="0"/>
                <a:ea typeface="ＭＳ Ｐゴシック" pitchFamily="-110" charset="-128"/>
                <a:cs typeface="ＭＳ Ｐゴシック" pitchFamily="-110" charset="-128"/>
              </a:rPr>
              <a:t>we are monitoring</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possible impact of the CME on NASA</a:t>
            </a:r>
            <a:r>
              <a:rPr lang="en-US" baseline="0" dirty="0" smtClean="0">
                <a:latin typeface="Times New Roman" pitchFamily="-110" charset="0"/>
                <a:ea typeface="ＭＳ Ｐゴシック" pitchFamily="-110" charset="-128"/>
                <a:cs typeface="ＭＳ Ｐゴシック" pitchFamily="-110" charset="-128"/>
              </a:rPr>
              <a:t> missions</a:t>
            </a:r>
            <a:r>
              <a:rPr lang="en-US" dirty="0" smtClean="0">
                <a:latin typeface="Times New Roman" pitchFamily="-110" charset="0"/>
                <a:ea typeface="ＭＳ Ｐゴシック" pitchFamily="-110" charset="-128"/>
                <a:cs typeface="ＭＳ Ｐゴシック" pitchFamily="-110" charset="-128"/>
              </a:rPr>
              <a:t>. </a:t>
            </a:r>
          </a:p>
          <a:p>
            <a:r>
              <a:rPr lang="en-US" dirty="0" smtClean="0">
                <a:latin typeface="Times New Roman" pitchFamily="-110" charset="0"/>
                <a:ea typeface="ＭＳ Ｐゴシック" pitchFamily="-110" charset="-128"/>
                <a:cs typeface="ＭＳ Ｐゴシック" pitchFamily="-110" charset="-128"/>
              </a:rPr>
              <a:t>So we send out another e-mail, that shows this</a:t>
            </a:r>
            <a:r>
              <a:rPr lang="en-US" baseline="0" dirty="0" smtClean="0">
                <a:latin typeface="Times New Roman" pitchFamily="-110" charset="0"/>
                <a:ea typeface="ＭＳ Ｐゴシック" pitchFamily="-110" charset="-128"/>
                <a:cs typeface="ＭＳ Ｐゴシック" pitchFamily="-110" charset="-128"/>
              </a:rPr>
              <a:t> estimate</a:t>
            </a:r>
            <a:r>
              <a:rPr lang="en-US" dirty="0" smtClean="0">
                <a:latin typeface="Times New Roman" pitchFamily="-110" charset="0"/>
                <a:ea typeface="ＭＳ Ｐゴシック" pitchFamily="-110" charset="-128"/>
                <a:cs typeface="ＭＳ Ｐゴシック" pitchFamily="-110" charset="-128"/>
              </a:rPr>
              <a:t>. </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Grp="1" noChangeArrowheads="1"/>
          </p:cNvSpPr>
          <p:nvPr>
            <p:ph type="sldNum" sz="quarter"/>
          </p:nvPr>
        </p:nvSpPr>
        <p:spPr>
          <a:noFill/>
        </p:spPr>
        <p:txBody>
          <a:bodyPr/>
          <a:lstStyle/>
          <a:p>
            <a:pPr>
              <a:buFont typeface="Times New Roman" pitchFamily="-110" charset="0"/>
              <a:buNone/>
            </a:pPr>
            <a:fld id="{F5A27C6A-71F8-B94B-BC38-CF65668DF3DE}" type="slidenum">
              <a:rPr lang="en-GB">
                <a:latin typeface="Times New Roman" pitchFamily="-110" charset="0"/>
              </a:rPr>
              <a:pPr>
                <a:buFont typeface="Times New Roman" pitchFamily="-110" charset="0"/>
                <a:buNone/>
              </a:pPr>
              <a:t>2</a:t>
            </a:fld>
            <a:endParaRPr lang="en-GB">
              <a:latin typeface="Times New Roman" pitchFamily="-110" charset="0"/>
            </a:endParaRPr>
          </a:p>
        </p:txBody>
      </p:sp>
      <p:sp>
        <p:nvSpPr>
          <p:cNvPr id="1945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19460" name="Text Box 3"/>
          <p:cNvSpPr>
            <a:spLocks noGrp="1" noChangeArrowheads="1"/>
          </p:cNvSpPr>
          <p:nvPr>
            <p:ph type="body"/>
          </p:nvPr>
        </p:nvSpPr>
        <p:spPr>
          <a:xfrm>
            <a:off x="914400" y="4360863"/>
            <a:ext cx="5026025" cy="4129087"/>
          </a:xfrm>
          <a:noFill/>
          <a:ln/>
        </p:spPr>
        <p:txBody>
          <a:bodyPr wrap="none" anchor="ctr"/>
          <a:lstStyle/>
          <a:p>
            <a:r>
              <a:rPr lang="en-US" sz="1200" dirty="0" smtClean="0">
                <a:latin typeface="Times New Roman" pitchFamily="-110" charset="0"/>
                <a:ea typeface="ＭＳ Ｐゴシック" pitchFamily="-110" charset="-128"/>
                <a:cs typeface="ＭＳ Ｐゴシック" pitchFamily="-110" charset="-128"/>
              </a:rPr>
              <a:t>First, I will say</a:t>
            </a:r>
            <a:r>
              <a:rPr lang="en-US" sz="1200" baseline="0" dirty="0" smtClean="0">
                <a:latin typeface="Times New Roman" pitchFamily="-110" charset="0"/>
                <a:ea typeface="ＭＳ Ｐゴシック" pitchFamily="-110" charset="-128"/>
                <a:cs typeface="ＭＳ Ｐゴシック" pitchFamily="-110" charset="-128"/>
              </a:rPr>
              <a:t> few words</a:t>
            </a:r>
            <a:r>
              <a:rPr lang="en-US" sz="1200" dirty="0" smtClean="0">
                <a:latin typeface="Times New Roman" pitchFamily="-110" charset="0"/>
                <a:ea typeface="ＭＳ Ｐゴシック" pitchFamily="-110" charset="-128"/>
                <a:cs typeface="ＭＳ Ｐゴシック" pitchFamily="-110" charset="-128"/>
              </a:rPr>
              <a:t> about basic principles behind cone modeling of </a:t>
            </a:r>
            <a:r>
              <a:rPr lang="en-US" sz="1200" dirty="0" err="1" smtClean="0">
                <a:latin typeface="Times New Roman" pitchFamily="-110" charset="0"/>
                <a:ea typeface="ＭＳ Ｐゴシック" pitchFamily="-110" charset="-128"/>
                <a:cs typeface="ＭＳ Ｐゴシック" pitchFamily="-110" charset="-128"/>
              </a:rPr>
              <a:t>CMEs</a:t>
            </a:r>
            <a:r>
              <a:rPr lang="en-US" sz="1200" dirty="0" smtClean="0">
                <a:latin typeface="Times New Roman" pitchFamily="-110" charset="0"/>
                <a:ea typeface="ＭＳ Ｐゴシック" pitchFamily="-110" charset="-128"/>
                <a:cs typeface="ＭＳ Ｐゴシック" pitchFamily="-110" charset="-128"/>
              </a:rPr>
              <a:t>. </a:t>
            </a:r>
          </a:p>
          <a:p>
            <a:r>
              <a:rPr lang="en-US" sz="1200" dirty="0" smtClean="0">
                <a:latin typeface="Times New Roman" pitchFamily="-110" charset="0"/>
                <a:ea typeface="ＭＳ Ｐゴシック" pitchFamily="-110" charset="-128"/>
                <a:cs typeface="ＭＳ Ｐゴシック" pitchFamily="-110" charset="-128"/>
              </a:rPr>
              <a:t>Then, I will make a  brief description of the WSA and ENLIL models.</a:t>
            </a:r>
          </a:p>
          <a:p>
            <a:r>
              <a:rPr lang="en-US" sz="1200" dirty="0" smtClean="0">
                <a:latin typeface="Times New Roman" pitchFamily="-110" charset="0"/>
                <a:ea typeface="ＭＳ Ｐゴシック" pitchFamily="-110" charset="-128"/>
                <a:cs typeface="ＭＳ Ｐゴシック" pitchFamily="-110" charset="-128"/>
              </a:rPr>
              <a:t>After that I will describe how we analyze CME propagation and it’s impact  </a:t>
            </a:r>
          </a:p>
          <a:p>
            <a:r>
              <a:rPr lang="en-US" sz="1200" dirty="0" smtClean="0">
                <a:latin typeface="Times New Roman" pitchFamily="-110" charset="0"/>
                <a:ea typeface="ＭＳ Ｐゴシック" pitchFamily="-110" charset="-128"/>
                <a:cs typeface="ＭＳ Ｐゴシック" pitchFamily="-110" charset="-128"/>
              </a:rPr>
              <a:t>Finally,</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 I will demonstrate an example of forecasting in operations:</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 </a:t>
            </a:r>
          </a:p>
          <a:p>
            <a:r>
              <a:rPr lang="en-US" sz="1200" dirty="0" smtClean="0">
                <a:latin typeface="Times New Roman" pitchFamily="-110" charset="0"/>
                <a:ea typeface="ＭＳ Ｐゴシック" pitchFamily="-110" charset="-128"/>
                <a:cs typeface="ＭＳ Ｐゴシック" pitchFamily="-110" charset="-128"/>
              </a:rPr>
              <a:t>A collaboration with Air Force Weather Agency (AFWA)</a:t>
            </a:r>
          </a:p>
          <a:p>
            <a:endParaRPr lang="en-US" sz="1200"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1506" name="Rectangle 9"/>
          <p:cNvSpPr>
            <a:spLocks noGrp="1" noChangeArrowheads="1"/>
          </p:cNvSpPr>
          <p:nvPr>
            <p:ph type="sldNum" sz="quarter"/>
          </p:nvPr>
        </p:nvSpPr>
        <p:spPr>
          <a:noFill/>
        </p:spPr>
        <p:txBody>
          <a:bodyPr/>
          <a:lstStyle/>
          <a:p>
            <a:pPr>
              <a:buFont typeface="Times New Roman" pitchFamily="-110" charset="0"/>
              <a:buNone/>
            </a:pPr>
            <a:fld id="{4E243B82-655F-9543-A80A-9ECDE4634850}" type="slidenum">
              <a:rPr lang="en-GB">
                <a:latin typeface="Times New Roman" pitchFamily="-110" charset="0"/>
              </a:rPr>
              <a:pPr>
                <a:buFont typeface="Times New Roman" pitchFamily="-110" charset="0"/>
                <a:buNone/>
              </a:pPr>
              <a:t>3</a:t>
            </a:fld>
            <a:endParaRPr lang="en-GB">
              <a:latin typeface="Times New Roman" pitchFamily="-110" charset="0"/>
            </a:endParaRPr>
          </a:p>
        </p:txBody>
      </p:sp>
      <p:sp>
        <p:nvSpPr>
          <p:cNvPr id="2150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1508" name="Text Box 3"/>
          <p:cNvSpPr>
            <a:spLocks noGrp="1" noChangeArrowheads="1"/>
          </p:cNvSpPr>
          <p:nvPr>
            <p:ph type="body"/>
          </p:nvPr>
        </p:nvSpPr>
        <p:spPr>
          <a:xfrm>
            <a:off x="914400" y="4360863"/>
            <a:ext cx="5026025" cy="4129087"/>
          </a:xfrm>
          <a:noFill/>
          <a:ln/>
        </p:spPr>
        <p:txBody>
          <a:bodyPr wrap="none"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Zhao was the first to come up with the Cone model of CME. The CME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cone model is based on observational evidence that CME has more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or less constant angular diameter in corona, being confined by the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external magnetic field, so that CME does not expand in latitude in the lower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latin typeface="Times New Roman" pitchFamily="-110" charset="0"/>
                <a:ea typeface="ＭＳ Ｐゴシック" pitchFamily="-110" charset="-128"/>
                <a:cs typeface="ＭＳ Ｐゴシック" pitchFamily="-110" charset="-128"/>
              </a:rPr>
              <a:t>corona, but expands in interplanetary space because of the weaker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smtClean="0">
                <a:latin typeface="Times New Roman" pitchFamily="-110" charset="0"/>
                <a:ea typeface="ＭＳ Ｐゴシック" pitchFamily="-110" charset="-128"/>
                <a:cs typeface="ＭＳ Ｐゴシック" pitchFamily="-110" charset="-128"/>
              </a:rPr>
              <a:t>external </a:t>
            </a:r>
            <a:r>
              <a:rPr lang="en-US" sz="1200" dirty="0" smtClean="0">
                <a:latin typeface="Times New Roman" pitchFamily="-110" charset="0"/>
                <a:ea typeface="ＭＳ Ｐゴシック" pitchFamily="-110" charset="-128"/>
                <a:cs typeface="ＭＳ Ｐゴシック" pitchFamily="-110" charset="-128"/>
              </a:rPr>
              <a:t>field.</a:t>
            </a:r>
            <a:r>
              <a:rPr lang="en-US" sz="1200" baseline="0" dirty="0" smtClean="0">
                <a:latin typeface="Times New Roman" pitchFamily="-110" charset="0"/>
                <a:ea typeface="ＭＳ Ｐゴシック" pitchFamily="-110" charset="-128"/>
                <a:cs typeface="ＭＳ Ｐゴシック" pitchFamily="-110" charset="-128"/>
              </a:rPr>
              <a:t> </a:t>
            </a:r>
            <a:r>
              <a:rPr lang="en-US" sz="1200" dirty="0" smtClean="0">
                <a:latin typeface="Times New Roman" pitchFamily="-110" charset="0"/>
                <a:ea typeface="ＭＳ Ｐゴシック" pitchFamily="-110" charset="-128"/>
                <a:cs typeface="ＭＳ Ｐゴシック" pitchFamily="-110" charset="-128"/>
              </a:rPr>
              <a:t>The assumptions are the following:</a:t>
            </a:r>
            <a:endParaRPr lang="en-GB" sz="1200" dirty="0" smtClean="0">
              <a:latin typeface="Times New Roman" pitchFamily="-110" charset="0"/>
              <a:ea typeface="ＭＳ Ｐゴシック" pitchFamily="-110" charset="-128"/>
              <a:cs typeface="ＭＳ Ｐゴシック" pitchFamily="-110" charset="-128"/>
            </a:endParaRP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smtClean="0">
                <a:latin typeface="Times New Roman" pitchFamily="-110" charset="0"/>
                <a:ea typeface="ＭＳ Ｐゴシック" pitchFamily="-110" charset="-128"/>
                <a:cs typeface="ＭＳ Ｐゴシック" pitchFamily="-110" charset="-128"/>
              </a:rPr>
              <a:t> CME propagates with nearly constant angular width in a radial direction</a:t>
            </a: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dirty="0" smtClean="0">
                <a:latin typeface="Times New Roman" pitchFamily="-110" charset="0"/>
                <a:ea typeface="ＭＳ Ｐゴシック" pitchFamily="-110" charset="-128"/>
                <a:cs typeface="ＭＳ Ｐゴシック" pitchFamily="-110" charset="-128"/>
              </a:rPr>
              <a:t> CME bulk velocity is radial and the expansion is isotropic</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200" dirty="0" smtClean="0">
              <a:latin typeface="Times"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sldNum" sz="quarter"/>
          </p:nvPr>
        </p:nvSpPr>
        <p:spPr>
          <a:noFill/>
        </p:spPr>
        <p:txBody>
          <a:bodyPr/>
          <a:lstStyle/>
          <a:p>
            <a:pPr>
              <a:buFont typeface="Times New Roman" pitchFamily="-110" charset="0"/>
              <a:buNone/>
            </a:pPr>
            <a:fld id="{1ADDBAA2-3100-6F41-8FBF-4A33EB7C83F9}" type="slidenum">
              <a:rPr lang="en-GB">
                <a:latin typeface="Times New Roman" pitchFamily="-110" charset="0"/>
              </a:rPr>
              <a:pPr>
                <a:buFont typeface="Times New Roman" pitchFamily="-110" charset="0"/>
                <a:buNone/>
              </a:pPr>
              <a:t>4</a:t>
            </a:fld>
            <a:endParaRPr lang="en-GB">
              <a:latin typeface="Times New Roman" pitchFamily="-110" charset="0"/>
            </a:endParaRPr>
          </a:p>
        </p:txBody>
      </p:sp>
      <p:sp>
        <p:nvSpPr>
          <p:cNvPr id="23555"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3556" name="Text Box 3"/>
          <p:cNvSpPr>
            <a:spLocks noGrp="1" noChangeArrowheads="1"/>
          </p:cNvSpPr>
          <p:nvPr>
            <p:ph type="body"/>
          </p:nvPr>
        </p:nvSpPr>
        <p:spPr>
          <a:xfrm>
            <a:off x="914400" y="4360863"/>
            <a:ext cx="5026025" cy="4129087"/>
          </a:xfrm>
          <a:noFill/>
          <a:ln/>
        </p:spPr>
        <p:txBody>
          <a:bodyPr wrap="none" anchor="ctr"/>
          <a:lstStyle/>
          <a:p>
            <a:r>
              <a:rPr lang="en-US" b="0" i="0" dirty="0" smtClean="0">
                <a:latin typeface="+mj-lt"/>
                <a:ea typeface="Helvetica" pitchFamily="-110" charset="0"/>
                <a:cs typeface="Helvetica" pitchFamily="-110" charset="0"/>
              </a:rPr>
              <a:t>CME and its motion in the interplanetary space can be observed in the </a:t>
            </a:r>
            <a:r>
              <a:rPr lang="en-US" b="0" i="0" dirty="0" err="1" smtClean="0">
                <a:latin typeface="+mj-lt"/>
                <a:ea typeface="Helvetica" pitchFamily="-110" charset="0"/>
                <a:cs typeface="Helvetica" pitchFamily="-110" charset="0"/>
              </a:rPr>
              <a:t>coronograph</a:t>
            </a:r>
            <a:endParaRPr lang="en-US" b="0" i="0" dirty="0" smtClean="0">
              <a:latin typeface="+mj-lt"/>
              <a:ea typeface="Helvetica" pitchFamily="-110" charset="0"/>
              <a:cs typeface="Helvetica" pitchFamily="-110" charset="0"/>
            </a:endParaRPr>
          </a:p>
          <a:p>
            <a:r>
              <a:rPr lang="en-US" b="0" i="0" dirty="0" smtClean="0">
                <a:latin typeface="+mj-lt"/>
                <a:ea typeface="Helvetica" pitchFamily="-110" charset="0"/>
                <a:cs typeface="Helvetica" pitchFamily="-110" charset="0"/>
              </a:rPr>
              <a:t> images. </a:t>
            </a:r>
            <a:r>
              <a:rPr lang="en-US" b="0" i="0" dirty="0" err="1" smtClean="0">
                <a:latin typeface="+mj-lt"/>
                <a:ea typeface="Helvetica" pitchFamily="-110" charset="0"/>
                <a:cs typeface="Helvetica" pitchFamily="-110" charset="0"/>
              </a:rPr>
              <a:t>Coronographs</a:t>
            </a:r>
            <a:r>
              <a:rPr lang="en-US" b="0" i="0" dirty="0" smtClean="0">
                <a:latin typeface="+mj-lt"/>
                <a:ea typeface="Helvetica" pitchFamily="-110" charset="0"/>
                <a:cs typeface="Helvetica" pitchFamily="-110" charset="0"/>
              </a:rPr>
              <a:t> create an artificial eclipse of the Sun. Eclipses allow corona </a:t>
            </a:r>
          </a:p>
          <a:p>
            <a:r>
              <a:rPr lang="en-US" b="0" i="0" dirty="0" smtClean="0">
                <a:latin typeface="+mj-lt"/>
                <a:ea typeface="Helvetica" pitchFamily="-110" charset="0"/>
                <a:cs typeface="Helvetica" pitchFamily="-110" charset="0"/>
              </a:rPr>
              <a:t>to be better viewed.</a:t>
            </a:r>
            <a:r>
              <a:rPr lang="en-US" b="0" i="0" baseline="0" dirty="0" smtClean="0">
                <a:latin typeface="+mj-lt"/>
                <a:ea typeface="Helvetica" pitchFamily="-110" charset="0"/>
                <a:cs typeface="Helvetica" pitchFamily="-110" charset="0"/>
              </a:rPr>
              <a:t> B</a:t>
            </a:r>
            <a:r>
              <a:rPr lang="en-US" b="0" i="0" dirty="0" smtClean="0">
                <a:latin typeface="+mj-lt"/>
                <a:ea typeface="Helvetica" pitchFamily="-110" charset="0"/>
                <a:cs typeface="Helvetica" pitchFamily="-110" charset="0"/>
              </a:rPr>
              <a:t>ut natural eclipses do not happen often. Occulting disk blocks </a:t>
            </a:r>
          </a:p>
          <a:p>
            <a:r>
              <a:rPr lang="en-US" b="0" i="0" dirty="0" smtClean="0">
                <a:latin typeface="+mj-lt"/>
                <a:ea typeface="Helvetica" pitchFamily="-110" charset="0"/>
                <a:cs typeface="Helvetica" pitchFamily="-110" charset="0"/>
              </a:rPr>
              <a:t>the bright sun so we can observe coronal features.  </a:t>
            </a:r>
            <a:r>
              <a:rPr lang="en-US" b="0" i="0" dirty="0" smtClean="0">
                <a:latin typeface="+mj-lt"/>
                <a:ea typeface="ＭＳ Ｐゴシック" pitchFamily="-110" charset="-128"/>
                <a:cs typeface="ＭＳ Ｐゴシック" pitchFamily="-110" charset="-128"/>
              </a:rPr>
              <a:t>Shown in this slide are difference </a:t>
            </a:r>
          </a:p>
          <a:p>
            <a:r>
              <a:rPr lang="en-US" b="0" i="0" dirty="0" smtClean="0">
                <a:latin typeface="+mj-lt"/>
                <a:ea typeface="ＭＳ Ｐゴシック" pitchFamily="-110" charset="-128"/>
                <a:cs typeface="ＭＳ Ｐゴシック" pitchFamily="-110" charset="-128"/>
              </a:rPr>
              <a:t>images.</a:t>
            </a:r>
          </a:p>
          <a:p>
            <a:endParaRPr lang="en-US" b="0" i="0" dirty="0" smtClean="0">
              <a:latin typeface="+mj-lt"/>
              <a:ea typeface="ＭＳ Ｐゴシック" pitchFamily="-110" charset="-128"/>
              <a:cs typeface="ＭＳ Ｐゴシック" pitchFamily="-110" charset="-128"/>
            </a:endParaRPr>
          </a:p>
          <a:p>
            <a:r>
              <a:rPr lang="en-GB" b="0" i="0" dirty="0" err="1" smtClean="0">
                <a:latin typeface="+mj-lt"/>
                <a:ea typeface="ＭＳ Ｐゴシック" pitchFamily="-110" charset="-128"/>
                <a:cs typeface="ＭＳ Ｐゴシック" pitchFamily="-110" charset="-128"/>
              </a:rPr>
              <a:t>Xie</a:t>
            </a:r>
            <a:r>
              <a:rPr lang="en-GB" b="0" i="0" dirty="0" smtClean="0">
                <a:latin typeface="+mj-lt"/>
                <a:ea typeface="ＭＳ Ｐゴシック" pitchFamily="-110" charset="-128"/>
                <a:cs typeface="ＭＳ Ｐゴシック" pitchFamily="-110" charset="-128"/>
              </a:rPr>
              <a:t> et al, 2004, developed analytical method of defining Cone Model CME </a:t>
            </a:r>
          </a:p>
          <a:p>
            <a:r>
              <a:rPr lang="en-GB" b="0" i="0" dirty="0" smtClean="0">
                <a:latin typeface="+mj-lt"/>
                <a:ea typeface="ＭＳ Ｐゴシック" pitchFamily="-110" charset="-128"/>
                <a:cs typeface="ＭＳ Ｐゴシック" pitchFamily="-110" charset="-128"/>
              </a:rPr>
              <a:t>parameters for Halo </a:t>
            </a:r>
            <a:r>
              <a:rPr lang="en-GB" b="0" i="0" dirty="0" err="1" smtClean="0">
                <a:latin typeface="+mj-lt"/>
                <a:ea typeface="ＭＳ Ｐゴシック" pitchFamily="-110" charset="-128"/>
                <a:cs typeface="ＭＳ Ｐゴシック" pitchFamily="-110" charset="-128"/>
              </a:rPr>
              <a:t>CMEs</a:t>
            </a:r>
            <a:r>
              <a:rPr lang="en-GB" b="0" i="0" dirty="0" smtClean="0">
                <a:latin typeface="+mj-lt"/>
                <a:ea typeface="ＭＳ Ｐゴシック" pitchFamily="-110" charset="-128"/>
                <a:cs typeface="ＭＳ Ｐゴシック" pitchFamily="-110" charset="-128"/>
              </a:rPr>
              <a:t>. </a:t>
            </a:r>
            <a:r>
              <a:rPr lang="en-GB" b="0" i="0" baseline="0" dirty="0" smtClean="0">
                <a:latin typeface="+mj-lt"/>
                <a:ea typeface="ＭＳ Ｐゴシック" pitchFamily="-110" charset="-128"/>
                <a:cs typeface="ＭＳ Ｐゴシック" pitchFamily="-110" charset="-128"/>
              </a:rPr>
              <a:t> </a:t>
            </a:r>
            <a:r>
              <a:rPr lang="en-GB" b="0" i="0" dirty="0" smtClean="0">
                <a:latin typeface="+mj-lt"/>
                <a:ea typeface="ＭＳ Ｐゴシック" pitchFamily="-110" charset="-128"/>
                <a:cs typeface="ＭＳ Ｐゴシック" pitchFamily="-110" charset="-128"/>
              </a:rPr>
              <a:t>A. </a:t>
            </a:r>
            <a:r>
              <a:rPr lang="en-GB" b="0" i="0" dirty="0" err="1" smtClean="0">
                <a:latin typeface="+mj-lt"/>
                <a:ea typeface="ＭＳ Ｐゴシック" pitchFamily="-110" charset="-128"/>
                <a:cs typeface="ＭＳ Ｐゴシック" pitchFamily="-110" charset="-128"/>
              </a:rPr>
              <a:t>Pulkkinen</a:t>
            </a:r>
            <a:r>
              <a:rPr lang="en-GB" b="0" i="0" dirty="0" smtClean="0">
                <a:latin typeface="+mj-lt"/>
                <a:ea typeface="ＭＳ Ｐゴシック" pitchFamily="-110" charset="-128"/>
                <a:cs typeface="ＭＳ Ｐゴシック" pitchFamily="-110" charset="-128"/>
              </a:rPr>
              <a:t> , 20010 developed automatic method </a:t>
            </a:r>
          </a:p>
          <a:p>
            <a:r>
              <a:rPr lang="en-GB" b="0" i="0" dirty="0" smtClean="0">
                <a:latin typeface="+mj-lt"/>
                <a:ea typeface="ＭＳ Ｐゴシック" pitchFamily="-110" charset="-128"/>
                <a:cs typeface="ＭＳ Ｐゴシック" pitchFamily="-110" charset="-128"/>
              </a:rPr>
              <a:t>of defining Cone Model CME parameters for Halo </a:t>
            </a:r>
            <a:r>
              <a:rPr lang="en-GB" b="0" i="0" dirty="0" err="1" smtClean="0">
                <a:latin typeface="+mj-lt"/>
                <a:ea typeface="ＭＳ Ｐゴシック" pitchFamily="-110" charset="-128"/>
                <a:cs typeface="ＭＳ Ｐゴシック" pitchFamily="-110" charset="-128"/>
              </a:rPr>
              <a:t>CMEs</a:t>
            </a:r>
            <a:r>
              <a:rPr lang="en-GB" b="0" i="0" dirty="0" smtClean="0">
                <a:latin typeface="+mj-lt"/>
                <a:ea typeface="ＭＳ Ｐゴシック" pitchFamily="-110" charset="-128"/>
                <a:cs typeface="ＭＳ Ｐゴシック" pitchFamily="-110" charset="-128"/>
              </a:rPr>
              <a:t>. </a:t>
            </a:r>
            <a:endParaRPr lang="en-US" b="0" i="0" dirty="0" smtClean="0">
              <a:latin typeface="+mj-lt"/>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xfrm>
            <a:off x="1138238" y="688975"/>
            <a:ext cx="4581525" cy="3436938"/>
          </a:xfrm>
          <a:ln/>
        </p:spPr>
      </p:sp>
      <p:sp>
        <p:nvSpPr>
          <p:cNvPr id="25603" name="Notes Placeholder 2"/>
          <p:cNvSpPr>
            <a:spLocks noGrp="1"/>
          </p:cNvSpPr>
          <p:nvPr>
            <p:ph type="body" idx="1"/>
          </p:nvPr>
        </p:nvSpPr>
        <p:spPr>
          <a:noFill/>
          <a:ln/>
        </p:spPr>
        <p:txBody>
          <a:bodyPr/>
          <a:lstStyle/>
          <a:p>
            <a:r>
              <a:rPr lang="en-US" dirty="0" smtClean="0">
                <a:latin typeface="Helvetica" pitchFamily="-110" charset="0"/>
                <a:ea typeface="Helvetica" pitchFamily="-110" charset="0"/>
                <a:cs typeface="Helvetica" pitchFamily="-110" charset="0"/>
              </a:rPr>
              <a:t>Another method to derive Cone model parameters is  triangulation method.</a:t>
            </a:r>
          </a:p>
          <a:p>
            <a:r>
              <a:rPr lang="en-US" dirty="0" smtClean="0">
                <a:latin typeface="Helvetica" pitchFamily="-110" charset="0"/>
                <a:ea typeface="Helvetica" pitchFamily="-110" charset="0"/>
                <a:cs typeface="Helvetica" pitchFamily="-110" charset="0"/>
              </a:rPr>
              <a:t>This slide shows the a CME seen in 3 </a:t>
            </a:r>
            <a:r>
              <a:rPr lang="en-US" dirty="0" err="1" smtClean="0">
                <a:latin typeface="Helvetica" pitchFamily="-110" charset="0"/>
                <a:ea typeface="Helvetica" pitchFamily="-110" charset="0"/>
                <a:cs typeface="Helvetica" pitchFamily="-110" charset="0"/>
              </a:rPr>
              <a:t>coronographs</a:t>
            </a:r>
            <a:r>
              <a:rPr lang="en-US" dirty="0" smtClean="0">
                <a:latin typeface="Helvetica" pitchFamily="-110" charset="0"/>
                <a:ea typeface="Helvetica" pitchFamily="-110" charset="0"/>
                <a:cs typeface="Helvetica" pitchFamily="-110" charset="0"/>
              </a:rPr>
              <a:t> located on three </a:t>
            </a:r>
          </a:p>
          <a:p>
            <a:r>
              <a:rPr lang="en-US" dirty="0" smtClean="0">
                <a:latin typeface="Helvetica" pitchFamily="-110" charset="0"/>
                <a:ea typeface="Helvetica" pitchFamily="-110" charset="0"/>
                <a:cs typeface="Helvetica" pitchFamily="-110" charset="0"/>
              </a:rPr>
              <a:t>different satellites. </a:t>
            </a:r>
          </a:p>
          <a:p>
            <a:r>
              <a:rPr lang="en-US" dirty="0" smtClean="0">
                <a:latin typeface="Helvetica" pitchFamily="-110" charset="0"/>
                <a:ea typeface="Helvetica" pitchFamily="-110" charset="0"/>
                <a:cs typeface="Helvetica" pitchFamily="-110" charset="0"/>
              </a:rPr>
              <a:t>The schematic in the upper center shows the location of STEREO B, </a:t>
            </a:r>
          </a:p>
          <a:p>
            <a:r>
              <a:rPr lang="en-US" dirty="0" smtClean="0">
                <a:latin typeface="Helvetica" pitchFamily="-110" charset="0"/>
                <a:ea typeface="Helvetica" pitchFamily="-110" charset="0"/>
                <a:cs typeface="Helvetica" pitchFamily="-110" charset="0"/>
              </a:rPr>
              <a:t>SOHO and STEREO A satellites in the ecliptic plane at the time when the </a:t>
            </a:r>
          </a:p>
          <a:p>
            <a:r>
              <a:rPr lang="en-US" dirty="0" smtClean="0">
                <a:latin typeface="Helvetica" pitchFamily="-110" charset="0"/>
                <a:ea typeface="Helvetica" pitchFamily="-110" charset="0"/>
                <a:cs typeface="Helvetica" pitchFamily="-110" charset="0"/>
              </a:rPr>
              <a:t>CME occurred.</a:t>
            </a:r>
          </a:p>
          <a:p>
            <a:r>
              <a:rPr lang="en-US" dirty="0" smtClean="0">
                <a:latin typeface="Helvetica" pitchFamily="-110" charset="0"/>
                <a:ea typeface="Helvetica" pitchFamily="-110" charset="0"/>
                <a:cs typeface="Helvetica" pitchFamily="-110" charset="0"/>
              </a:rPr>
              <a:t>The CME was moving sort of towards the Earth, so STB sees it moving to</a:t>
            </a:r>
          </a:p>
          <a:p>
            <a:pPr>
              <a:buFontTx/>
              <a:buNone/>
            </a:pPr>
            <a:r>
              <a:rPr lang="en-US" dirty="0" smtClean="0">
                <a:latin typeface="Helvetica" pitchFamily="-110" charset="0"/>
                <a:ea typeface="Helvetica" pitchFamily="-110" charset="0"/>
                <a:cs typeface="Helvetica" pitchFamily="-110" charset="0"/>
              </a:rPr>
              <a:t>the right in its plane of sky, for STA it moves to the left and it’s a halo </a:t>
            </a:r>
          </a:p>
          <a:p>
            <a:pPr>
              <a:buFontTx/>
              <a:buNone/>
            </a:pPr>
            <a:r>
              <a:rPr lang="en-US" dirty="0" smtClean="0">
                <a:latin typeface="Helvetica" pitchFamily="-110" charset="0"/>
                <a:ea typeface="Helvetica" pitchFamily="-110" charset="0"/>
                <a:cs typeface="Helvetica" pitchFamily="-110" charset="0"/>
              </a:rPr>
              <a:t>image for SOHO that is located on a sun-earth line.  </a:t>
            </a:r>
          </a:p>
          <a:p>
            <a:endParaRPr lang="en-US" dirty="0" smtClean="0">
              <a:latin typeface="Times New Roman" pitchFamily="-110" charset="0"/>
              <a:ea typeface="ＭＳ Ｐゴシック" pitchFamily="-110" charset="-128"/>
              <a:cs typeface="ＭＳ Ｐゴシック" pitchFamily="-110" charset="-128"/>
            </a:endParaRPr>
          </a:p>
        </p:txBody>
      </p:sp>
      <p:sp>
        <p:nvSpPr>
          <p:cNvPr id="25604" name="Slide Number Placeholder 3"/>
          <p:cNvSpPr>
            <a:spLocks noGrp="1"/>
          </p:cNvSpPr>
          <p:nvPr>
            <p:ph type="sldNum" sz="quarter"/>
          </p:nvPr>
        </p:nvSpPr>
        <p:spPr>
          <a:noFill/>
        </p:spPr>
        <p:txBody>
          <a:bodyPr/>
          <a:lstStyle/>
          <a:p>
            <a:pPr>
              <a:buFont typeface="Times New Roman" pitchFamily="-110" charset="0"/>
              <a:buNone/>
            </a:pPr>
            <a:fld id="{BB2016EA-7614-AC40-9600-A0FDB05AC8BA}" type="slidenum">
              <a:rPr lang="en-US" smtClean="0">
                <a:latin typeface="Times New Roman" pitchFamily="-110" charset="0"/>
              </a:rPr>
              <a:pPr>
                <a:buFont typeface="Times New Roman" pitchFamily="-110" charset="0"/>
                <a:buNone/>
              </a:pPr>
              <a:t>5</a:t>
            </a:fld>
            <a:endParaRPr lang="en-US" smtClean="0">
              <a:latin typeface="Times New Roman"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p>
            <a:pPr>
              <a:buFont typeface="Times New Roman" pitchFamily="-110" charset="0"/>
              <a:buNone/>
            </a:pPr>
            <a:fld id="{4BF4404C-E96B-4E40-8CEC-26E0BF48BB55}" type="slidenum">
              <a:rPr lang="en-GB">
                <a:latin typeface="Times New Roman" pitchFamily="-110" charset="0"/>
                <a:ea typeface="ＭＳ Ｐゴシック" pitchFamily="-110" charset="-128"/>
                <a:cs typeface="ＭＳ Ｐゴシック" pitchFamily="-110" charset="-128"/>
              </a:rPr>
              <a:pPr>
                <a:buFont typeface="Times New Roman" pitchFamily="-110" charset="0"/>
                <a:buNone/>
              </a:pPr>
              <a:t>6</a:t>
            </a:fld>
            <a:endParaRPr lang="en-GB">
              <a:latin typeface="Times New Roman" pitchFamily="-110" charset="0"/>
              <a:ea typeface="ＭＳ Ｐゴシック" pitchFamily="-110" charset="-128"/>
              <a:cs typeface="ＭＳ Ｐゴシック" pitchFamily="-110" charset="-128"/>
            </a:endParaRPr>
          </a:p>
        </p:txBody>
      </p:sp>
      <p:sp>
        <p:nvSpPr>
          <p:cNvPr id="27651"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lIns="89724" tIns="44862" rIns="89724" bIns="44862" anchor="ctr">
            <a:prstTxWarp prst="textNoShape">
              <a:avLst/>
            </a:prstTxWarp>
          </a:bodyPr>
          <a:lstStyle/>
          <a:p>
            <a:endParaRPr lang="en-US"/>
          </a:p>
        </p:txBody>
      </p:sp>
      <p:sp>
        <p:nvSpPr>
          <p:cNvPr id="27652" name="Text Box 3"/>
          <p:cNvSpPr>
            <a:spLocks noGrp="1" noChangeArrowheads="1"/>
          </p:cNvSpPr>
          <p:nvPr>
            <p:ph type="body"/>
          </p:nvPr>
        </p:nvSpPr>
        <p:spPr>
          <a:xfrm>
            <a:off x="914400" y="4360863"/>
            <a:ext cx="5026025" cy="4129087"/>
          </a:xfrm>
          <a:noFill/>
          <a:ln/>
        </p:spPr>
        <p:txBody>
          <a:bodyPr wrap="none" anchor="ctr"/>
          <a:lstStyle/>
          <a:p>
            <a:r>
              <a:rPr lang="en-GB" dirty="0" smtClean="0">
                <a:latin typeface="Helvetica" pitchFamily="-110" charset="0"/>
                <a:ea typeface="ＭＳ Ｐゴシック" pitchFamily="-110" charset="-128"/>
                <a:cs typeface="ＭＳ Ｐゴシック" pitchFamily="-110" charset="-128"/>
              </a:rPr>
              <a:t>Parameters defined with CCMC CME Triangulation Tool </a:t>
            </a:r>
          </a:p>
          <a:p>
            <a:r>
              <a:rPr lang="en-GB" dirty="0" smtClean="0">
                <a:latin typeface="Helvetica" pitchFamily="-110" charset="0"/>
                <a:ea typeface="ＭＳ Ｐゴシック" pitchFamily="-110" charset="-128"/>
                <a:cs typeface="ＭＳ Ｐゴシック" pitchFamily="-110" charset="-128"/>
              </a:rPr>
              <a:t>(CAT) or other tools are used as input  </a:t>
            </a:r>
            <a:r>
              <a:rPr lang="en-GB" dirty="0" err="1" smtClean="0">
                <a:latin typeface="Helvetica" pitchFamily="-110" charset="0"/>
                <a:ea typeface="ＭＳ Ｐゴシック" pitchFamily="-110" charset="-128"/>
                <a:cs typeface="ＭＳ Ｐゴシック" pitchFamily="-110" charset="-128"/>
              </a:rPr>
              <a:t>CMEpParameters</a:t>
            </a:r>
            <a:r>
              <a:rPr lang="en-GB" dirty="0" smtClean="0">
                <a:latin typeface="Helvetica" pitchFamily="-110" charset="0"/>
                <a:ea typeface="ＭＳ Ｐゴシック" pitchFamily="-110" charset="-128"/>
                <a:cs typeface="ＭＳ Ｐゴシック" pitchFamily="-110" charset="-128"/>
              </a:rPr>
              <a:t> </a:t>
            </a:r>
          </a:p>
          <a:p>
            <a:r>
              <a:rPr lang="en-GB" dirty="0" smtClean="0">
                <a:latin typeface="Helvetica" pitchFamily="-110" charset="0"/>
                <a:ea typeface="ＭＳ Ｐゴシック" pitchFamily="-110" charset="-128"/>
                <a:cs typeface="ＭＳ Ｐゴシック" pitchFamily="-110" charset="-128"/>
              </a:rPr>
              <a:t>to WSA-ENLIL Cone Model.</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p:spPr>
        <p:txBody>
          <a:bodyPr/>
          <a:lstStyle/>
          <a:p>
            <a:pPr>
              <a:buFont typeface="Times New Roman" pitchFamily="-110" charset="0"/>
              <a:buNone/>
            </a:pPr>
            <a:fld id="{2A3CC1DB-2DE5-F040-A627-8987AFF0244B}" type="slidenum">
              <a:rPr lang="en-GB">
                <a:latin typeface="Times New Roman" pitchFamily="-110" charset="0"/>
              </a:rPr>
              <a:pPr>
                <a:buFont typeface="Times New Roman" pitchFamily="-110" charset="0"/>
                <a:buNone/>
              </a:pPr>
              <a:t>7</a:t>
            </a:fld>
            <a:endParaRPr lang="en-GB">
              <a:latin typeface="Times New Roman" pitchFamily="-110" charset="0"/>
            </a:endParaRPr>
          </a:p>
        </p:txBody>
      </p:sp>
      <p:sp>
        <p:nvSpPr>
          <p:cNvPr id="29699"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9700" name="Text Box 3"/>
          <p:cNvSpPr>
            <a:spLocks noGrp="1" noChangeArrowheads="1"/>
          </p:cNvSpPr>
          <p:nvPr>
            <p:ph type="body"/>
          </p:nvPr>
        </p:nvSpPr>
        <p:spPr>
          <a:xfrm>
            <a:off x="914400" y="4360863"/>
            <a:ext cx="5026025" cy="4129087"/>
          </a:xfrm>
          <a:noFill/>
          <a:ln/>
        </p:spPr>
        <p:txBody>
          <a:bodyPr wrap="none" anchor="ctr"/>
          <a:lstStyle/>
          <a:p>
            <a:r>
              <a:rPr lang="en-US" dirty="0" smtClean="0">
                <a:latin typeface="Times New Roman" pitchFamily="-110" charset="0"/>
                <a:ea typeface="ＭＳ Ｐゴシック" pitchFamily="-110" charset="-128"/>
                <a:cs typeface="ＭＳ Ｐゴシック" pitchFamily="-110" charset="-128"/>
              </a:rPr>
              <a:t>This schematic shows CME in global perspective and explains coordinate system of the </a:t>
            </a:r>
          </a:p>
          <a:p>
            <a:r>
              <a:rPr lang="en-US" dirty="0" smtClean="0">
                <a:latin typeface="Times New Roman" pitchFamily="-110" charset="0"/>
                <a:ea typeface="ＭＳ Ｐゴシック" pitchFamily="-110" charset="-128"/>
                <a:cs typeface="ＭＳ Ｐゴシック" pitchFamily="-110" charset="-128"/>
              </a:rPr>
              <a:t>WSA-ENLIL model.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XY is the equatorial plane (plane</a:t>
            </a:r>
            <a:r>
              <a:rPr lang="en-US" baseline="0" dirty="0" smtClean="0">
                <a:latin typeface="Times New Roman" pitchFamily="-110" charset="0"/>
                <a:ea typeface="ＭＳ Ｐゴシック" pitchFamily="-110" charset="-128"/>
                <a:cs typeface="ＭＳ Ｐゴシック" pitchFamily="-110" charset="-128"/>
              </a:rPr>
              <a:t> of</a:t>
            </a:r>
            <a:r>
              <a:rPr lang="en-US" dirty="0" smtClean="0">
                <a:latin typeface="Times New Roman" pitchFamily="-110" charset="0"/>
                <a:ea typeface="ＭＳ Ｐゴシック" pitchFamily="-110" charset="-128"/>
                <a:cs typeface="ＭＳ Ｐゴシック" pitchFamily="-110" charset="-128"/>
              </a:rPr>
              <a:t> the Sun equator). Z axis points to to </a:t>
            </a:r>
          </a:p>
          <a:p>
            <a:r>
              <a:rPr lang="en-US" dirty="0" smtClean="0">
                <a:latin typeface="Times New Roman" pitchFamily="-110" charset="0"/>
                <a:ea typeface="ＭＳ Ｐゴシック" pitchFamily="-110" charset="-128"/>
                <a:cs typeface="ＭＳ Ｐゴシック" pitchFamily="-110" charset="-128"/>
              </a:rPr>
              <a:t>north pole of the Sun. Earth is located in the ecliptic plane, which forms</a:t>
            </a:r>
          </a:p>
          <a:p>
            <a:r>
              <a:rPr lang="en-US" dirty="0" smtClean="0">
                <a:latin typeface="Times New Roman" pitchFamily="-110" charset="0"/>
                <a:ea typeface="ＭＳ Ｐゴシック" pitchFamily="-110" charset="-128"/>
                <a:cs typeface="ＭＳ Ｐゴシック" pitchFamily="-110" charset="-128"/>
              </a:rPr>
              <a:t>some variable angle with the equatorial plane (changes from -7.5 deg to 7.5 deg).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The first panel in WSA-ENLIL plot shows a plane passing through the </a:t>
            </a:r>
          </a:p>
          <a:p>
            <a:r>
              <a:rPr lang="en-US" dirty="0" smtClean="0">
                <a:latin typeface="Times New Roman" pitchFamily="-110" charset="0"/>
                <a:ea typeface="ＭＳ Ｐゴシック" pitchFamily="-110" charset="-128"/>
                <a:cs typeface="ＭＳ Ｐゴシック" pitchFamily="-110" charset="-128"/>
              </a:rPr>
              <a:t>Earth and is parallel to equatorial plane.</a:t>
            </a:r>
            <a:r>
              <a:rPr lang="en-US" baseline="0" dirty="0" smtClean="0">
                <a:latin typeface="Times New Roman" pitchFamily="-110" charset="0"/>
                <a:ea typeface="ＭＳ Ｐゴシック" pitchFamily="-110" charset="-128"/>
                <a:cs typeface="ＭＳ Ｐゴシック" pitchFamily="-110" charset="-128"/>
              </a:rPr>
              <a:t> </a:t>
            </a:r>
            <a:r>
              <a:rPr lang="en-US" dirty="0" smtClean="0">
                <a:latin typeface="Times New Roman" pitchFamily="-110" charset="0"/>
                <a:ea typeface="ＭＳ Ｐゴシック" pitchFamily="-110" charset="-128"/>
                <a:cs typeface="ＭＳ Ｐゴシック" pitchFamily="-110" charset="-128"/>
              </a:rPr>
              <a:t>The second panel is a </a:t>
            </a:r>
            <a:r>
              <a:rPr lang="en-US" dirty="0" err="1" smtClean="0">
                <a:latin typeface="Times New Roman" pitchFamily="-110" charset="0"/>
                <a:ea typeface="ＭＳ Ｐゴシック" pitchFamily="-110" charset="-128"/>
                <a:cs typeface="ＭＳ Ｐゴシック" pitchFamily="-110" charset="-128"/>
              </a:rPr>
              <a:t>meridianal</a:t>
            </a:r>
            <a:r>
              <a:rPr lang="en-US" dirty="0" smtClean="0">
                <a:latin typeface="Times New Roman" pitchFamily="-110" charset="0"/>
                <a:ea typeface="ＭＳ Ｐゴシック" pitchFamily="-110" charset="-128"/>
                <a:cs typeface="ＭＳ Ｐゴシック" pitchFamily="-110" charset="-128"/>
              </a:rPr>
              <a:t> cut passing </a:t>
            </a:r>
          </a:p>
          <a:p>
            <a:r>
              <a:rPr lang="en-US" dirty="0" smtClean="0">
                <a:latin typeface="Times New Roman" pitchFamily="-110" charset="0"/>
                <a:ea typeface="ＭＳ Ｐゴシック" pitchFamily="-110" charset="-128"/>
                <a:cs typeface="ＭＳ Ｐゴシック" pitchFamily="-110" charset="-128"/>
              </a:rPr>
              <a:t>through the Earth. The latitude goes from -60 to 60 degrees.</a:t>
            </a:r>
          </a:p>
          <a:p>
            <a:r>
              <a:rPr lang="en-US" dirty="0" smtClean="0">
                <a:latin typeface="Times New Roman" pitchFamily="-110" charset="0"/>
                <a:ea typeface="ＭＳ Ｐゴシック" pitchFamily="-110" charset="-128"/>
                <a:cs typeface="ＭＳ Ｐゴシック" pitchFamily="-110" charset="-128"/>
              </a:rPr>
              <a:t> The third  panel shows Longitude-Latitude map of a quasi sphere at 1 AU  and with </a:t>
            </a:r>
          </a:p>
          <a:p>
            <a:r>
              <a:rPr lang="en-US" dirty="0" smtClean="0">
                <a:latin typeface="Times New Roman" pitchFamily="-110" charset="0"/>
                <a:ea typeface="ＭＳ Ｐゴシック" pitchFamily="-110" charset="-128"/>
                <a:cs typeface="ＭＳ Ｐゴシック" pitchFamily="-110" charset="-128"/>
              </a:rPr>
              <a:t>The cut off for Latitude &gt; |60 deg| .</a:t>
            </a:r>
          </a:p>
          <a:p>
            <a:endParaRPr lang="en-US" dirty="0" smtClean="0">
              <a:latin typeface="Times New Roman" pitchFamily="-110" charset="0"/>
              <a:ea typeface="ＭＳ Ｐゴシック" pitchFamily="-110" charset="-128"/>
              <a:cs typeface="ＭＳ Ｐゴシック" pitchFamily="-110" charset="-128"/>
            </a:endParaRPr>
          </a:p>
          <a:p>
            <a:r>
              <a:rPr lang="en-US" dirty="0" smtClean="0">
                <a:latin typeface="Times New Roman" pitchFamily="-110" charset="0"/>
                <a:ea typeface="ＭＳ Ｐゴシック" pitchFamily="-110" charset="-128"/>
                <a:cs typeface="ＭＳ Ｐゴシック" pitchFamily="-110" charset="-128"/>
              </a:rPr>
              <a:t>    </a:t>
            </a: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p:spPr>
        <p:txBody>
          <a:bodyPr/>
          <a:lstStyle/>
          <a:p>
            <a:pPr>
              <a:buFont typeface="Times New Roman" pitchFamily="-110" charset="0"/>
              <a:buNone/>
            </a:pPr>
            <a:fld id="{801D666A-66FB-B647-A812-A7D00C2283D3}" type="slidenum">
              <a:rPr lang="en-GB">
                <a:latin typeface="Times New Roman" pitchFamily="-110" charset="0"/>
              </a:rPr>
              <a:pPr>
                <a:buFont typeface="Times New Roman" pitchFamily="-110" charset="0"/>
                <a:buNone/>
              </a:pPr>
              <a:t>8</a:t>
            </a:fld>
            <a:endParaRPr lang="en-GB">
              <a:latin typeface="Times New Roman" pitchFamily="-110" charset="0"/>
            </a:endParaRPr>
          </a:p>
        </p:txBody>
      </p:sp>
      <p:sp>
        <p:nvSpPr>
          <p:cNvPr id="31747" name="Text Box 2"/>
          <p:cNvSpPr txBox="1">
            <a:spLocks noChangeArrowheads="1"/>
          </p:cNvSpPr>
          <p:nvPr/>
        </p:nvSpPr>
        <p:spPr bwMode="auto">
          <a:xfrm>
            <a:off x="1174750" y="677863"/>
            <a:ext cx="4589463" cy="34417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1748" name="Text Box 3"/>
          <p:cNvSpPr>
            <a:spLocks noGrp="1" noChangeArrowheads="1"/>
          </p:cNvSpPr>
          <p:nvPr>
            <p:ph type="body"/>
          </p:nvPr>
        </p:nvSpPr>
        <p:spPr>
          <a:xfrm>
            <a:off x="914400" y="4360863"/>
            <a:ext cx="5026025" cy="4129087"/>
          </a:xfrm>
          <a:noFill/>
          <a:ln/>
        </p:spPr>
        <p:txBody>
          <a:bodyPr wrap="none" anchor="ctr"/>
          <a:lstStyle/>
          <a:p>
            <a:r>
              <a:rPr lang="en-GB" dirty="0" smtClean="0">
                <a:latin typeface="Helvetica" pitchFamily="-110" charset="0"/>
                <a:ea typeface="ＭＳ Ｐゴシック" pitchFamily="-110" charset="-128"/>
                <a:cs typeface="ＭＳ Ｐゴシック" pitchFamily="-110" charset="-128"/>
              </a:rPr>
              <a:t>Parameters defined with CCMC CME Triangulation or other Tools yield CME </a:t>
            </a:r>
          </a:p>
          <a:p>
            <a:r>
              <a:rPr lang="en-GB" dirty="0" smtClean="0">
                <a:latin typeface="Helvetica" pitchFamily="-110" charset="0"/>
                <a:ea typeface="ＭＳ Ｐゴシック" pitchFamily="-110" charset="-128"/>
                <a:cs typeface="ＭＳ Ｐゴシック" pitchFamily="-110" charset="-128"/>
              </a:rPr>
              <a:t>Parameters: Input To WSA-ENLIL Cone Model. These parameters are:</a:t>
            </a:r>
          </a:p>
          <a:p>
            <a:endParaRPr lang="en-GB" dirty="0" smtClean="0">
              <a:latin typeface="Helvetica" pitchFamily="-110" charset="0"/>
              <a:ea typeface="ＭＳ Ｐゴシック" pitchFamily="-110" charset="-128"/>
              <a:cs typeface="ＭＳ Ｐゴシック" pitchFamily="-110" charset="-128"/>
            </a:endParaRPr>
          </a:p>
          <a:p>
            <a:r>
              <a:rPr lang="en-GB" dirty="0" smtClean="0">
                <a:latin typeface="Helvetica" pitchFamily="-110" charset="0"/>
                <a:ea typeface="ＭＳ Ｐゴシック" pitchFamily="-110" charset="-128"/>
                <a:cs typeface="ＭＳ Ｐゴシック" pitchFamily="-110" charset="-128"/>
              </a:rPr>
              <a:t>1- start time of CME at 21.5 </a:t>
            </a:r>
            <a:r>
              <a:rPr lang="en-GB" dirty="0" err="1" smtClean="0">
                <a:latin typeface="Helvetica" pitchFamily="-110" charset="0"/>
                <a:ea typeface="ＭＳ Ｐゴシック" pitchFamily="-110" charset="-128"/>
                <a:cs typeface="ＭＳ Ｐゴシック" pitchFamily="-110" charset="-128"/>
              </a:rPr>
              <a:t>Rs</a:t>
            </a:r>
            <a:r>
              <a:rPr lang="en-GB" dirty="0" smtClean="0">
                <a:latin typeface="Helvetica" pitchFamily="-110" charset="0"/>
                <a:ea typeface="ＭＳ Ｐゴシック" pitchFamily="-110" charset="-128"/>
                <a:cs typeface="ＭＳ Ｐゴシック" pitchFamily="-110" charset="-128"/>
              </a:rPr>
              <a:t> (inner boundary of the ENLIL model)</a:t>
            </a:r>
          </a:p>
          <a:p>
            <a:r>
              <a:rPr lang="en-GB" dirty="0" smtClean="0">
                <a:latin typeface="Helvetica" pitchFamily="-110" charset="0"/>
                <a:ea typeface="ＭＳ Ｐゴシック" pitchFamily="-110" charset="-128"/>
                <a:cs typeface="ＭＳ Ｐゴシック" pitchFamily="-110" charset="-128"/>
              </a:rPr>
              <a:t>2- Cone axis latitude</a:t>
            </a:r>
          </a:p>
          <a:p>
            <a:r>
              <a:rPr lang="en-GB" dirty="0" smtClean="0">
                <a:latin typeface="Helvetica" pitchFamily="-110" charset="0"/>
                <a:ea typeface="ＭＳ Ｐゴシック" pitchFamily="-110" charset="-128"/>
                <a:cs typeface="ＭＳ Ｐゴシック" pitchFamily="-110" charset="-128"/>
              </a:rPr>
              <a:t>3- Cone axis longitude</a:t>
            </a:r>
          </a:p>
          <a:p>
            <a:r>
              <a:rPr lang="en-GB" dirty="0" smtClean="0">
                <a:latin typeface="Helvetica" pitchFamily="-110" charset="0"/>
                <a:ea typeface="ＭＳ Ｐゴシック" pitchFamily="-110" charset="-128"/>
                <a:cs typeface="ＭＳ Ｐゴシック" pitchFamily="-110" charset="-128"/>
              </a:rPr>
              <a:t>5- Cone Radius – half angle of the cone angular width</a:t>
            </a:r>
          </a:p>
          <a:p>
            <a:r>
              <a:rPr lang="en-GB" dirty="0" smtClean="0">
                <a:latin typeface="Helvetica" pitchFamily="-110" charset="0"/>
                <a:ea typeface="ＭＳ Ｐゴシック" pitchFamily="-110" charset="-128"/>
                <a:cs typeface="ＭＳ Ｐゴシック" pitchFamily="-110" charset="-128"/>
              </a:rPr>
              <a:t>6- Radial Velocity </a:t>
            </a:r>
          </a:p>
          <a:p>
            <a:endParaRPr lang="en-US" dirty="0" smtClean="0">
              <a:latin typeface="Times New Roman" pitchFamily="-110" charset="0"/>
              <a:ea typeface="ＭＳ Ｐゴシック" pitchFamily="-110" charset="-128"/>
              <a:cs typeface="ＭＳ Ｐゴシック" pitchFamily="-110" charset="-128"/>
            </a:endParaRPr>
          </a:p>
        </p:txBody>
      </p:sp>
      <p:sp>
        <p:nvSpPr>
          <p:cNvPr id="5" name="Slide Image Placeholder 4"/>
          <p:cNvSpPr>
            <a:spLocks noGrp="1" noRot="1" noChangeAspect="1"/>
          </p:cNvSpPr>
          <p:nvPr>
            <p:ph type="sldImg"/>
          </p:nvPr>
        </p:nvSpPr>
        <p:spPr>
          <a:xfrm>
            <a:off x="1138238" y="688975"/>
            <a:ext cx="4581525" cy="3436938"/>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38238" y="688975"/>
            <a:ext cx="4581525" cy="3436938"/>
          </a:xfrm>
          <a:ln/>
        </p:spPr>
      </p:sp>
      <p:sp>
        <p:nvSpPr>
          <p:cNvPr id="3" name="Notes Placeholder 2"/>
          <p:cNvSpPr>
            <a:spLocks noGrp="1"/>
          </p:cNvSpPr>
          <p:nvPr>
            <p:ph type="body" idx="1"/>
          </p:nvPr>
        </p:nvSpPr>
        <p:spPr/>
        <p:txBody>
          <a:bodyPr>
            <a:normAutofit fontScale="77500" lnSpcReduction="20000"/>
          </a:bodyPr>
          <a:lstStyle/>
          <a:p>
            <a:pPr marL="342900" indent="-342900">
              <a:spcBef>
                <a:spcPct val="20000"/>
              </a:spcBef>
              <a:defRPr/>
            </a:pPr>
            <a:r>
              <a:rPr lang="en-US" sz="1800" b="1" dirty="0" smtClean="0">
                <a:latin typeface="Helvetica Neue" pitchFamily="-110" charset="0"/>
                <a:ea typeface="Helvetica Neue" pitchFamily="-110" charset="0"/>
                <a:cs typeface="Helvetica Neue" pitchFamily="-110" charset="0"/>
              </a:rPr>
              <a:t>Wang-</a:t>
            </a:r>
            <a:r>
              <a:rPr lang="en-US" sz="1800" b="1" dirty="0" err="1" smtClean="0">
                <a:latin typeface="Helvetica Neue" pitchFamily="-110" charset="0"/>
                <a:ea typeface="Helvetica Neue" pitchFamily="-110" charset="0"/>
                <a:cs typeface="Helvetica Neue" pitchFamily="-110" charset="0"/>
              </a:rPr>
              <a:t>Sheeley-Arge</a:t>
            </a:r>
            <a:r>
              <a:rPr lang="en-US" sz="1800" b="1" dirty="0" smtClean="0">
                <a:latin typeface="Helvetica Neue" pitchFamily="-110" charset="0"/>
                <a:ea typeface="Helvetica Neue" pitchFamily="-110" charset="0"/>
                <a:cs typeface="Helvetica Neue" pitchFamily="-110" charset="0"/>
              </a:rPr>
              <a:t> model WSA</a:t>
            </a:r>
            <a:r>
              <a:rPr lang="en-US" sz="1800" dirty="0" smtClean="0">
                <a:latin typeface="Helvetica Neue" pitchFamily="-110" charset="0"/>
                <a:ea typeface="Helvetica Neue" pitchFamily="-110" charset="0"/>
                <a:cs typeface="Helvetica Neue" pitchFamily="-110" charset="0"/>
              </a:rPr>
              <a:t> </a:t>
            </a:r>
            <a:r>
              <a:rPr lang="en-US" dirty="0" smtClean="0">
                <a:latin typeface="Helvetica Neue" pitchFamily="-110" charset="0"/>
                <a:ea typeface="Helvetica Neue" pitchFamily="-110" charset="0"/>
                <a:cs typeface="Helvetica Neue" pitchFamily="-110" charset="0"/>
              </a:rPr>
              <a:t>(Wang-</a:t>
            </a:r>
            <a:r>
              <a:rPr lang="en-US" dirty="0" err="1" smtClean="0">
                <a:latin typeface="Helvetica Neue" pitchFamily="-110" charset="0"/>
                <a:ea typeface="Helvetica Neue" pitchFamily="-110" charset="0"/>
                <a:cs typeface="Helvetica Neue" pitchFamily="-110" charset="0"/>
              </a:rPr>
              <a:t>Sheeley-Arge</a:t>
            </a:r>
            <a:r>
              <a:rPr lang="en-US" dirty="0" smtClean="0">
                <a:latin typeface="Helvetica Neue" pitchFamily="-110" charset="0"/>
                <a:ea typeface="Helvetica Neue" pitchFamily="-110" charset="0"/>
                <a:cs typeface="Helvetica Neue" pitchFamily="-110" charset="0"/>
              </a:rPr>
              <a:t>, AFRL)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is the input model to the ENLIL at it’s inner boundary of 21.5Rs.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The input to the WSA is </a:t>
            </a:r>
            <a:r>
              <a:rPr lang="en-US" baseline="0" dirty="0" smtClean="0">
                <a:latin typeface="Helvetica Neue" pitchFamily="-110" charset="0"/>
                <a:ea typeface="Helvetica Neue" pitchFamily="-110" charset="0"/>
                <a:cs typeface="Helvetica Neue" pitchFamily="-110" charset="0"/>
              </a:rPr>
              <a:t> </a:t>
            </a:r>
            <a:r>
              <a:rPr lang="en-US" dirty="0" smtClean="0">
                <a:latin typeface="Helvetica Neue" pitchFamily="-110" charset="0"/>
                <a:ea typeface="Helvetica Neue" pitchFamily="-110" charset="0"/>
                <a:cs typeface="Helvetica Neue" pitchFamily="-110" charset="0"/>
              </a:rPr>
              <a:t>daily </a:t>
            </a:r>
            <a:r>
              <a:rPr lang="en-US" dirty="0" err="1" smtClean="0">
                <a:latin typeface="Helvetica Neue" pitchFamily="-110" charset="0"/>
                <a:ea typeface="Helvetica Neue" pitchFamily="-110" charset="0"/>
                <a:cs typeface="Helvetica Neue" pitchFamily="-110" charset="0"/>
              </a:rPr>
              <a:t>magnetograms</a:t>
            </a:r>
            <a:r>
              <a:rPr lang="en-US" dirty="0" smtClean="0">
                <a:latin typeface="Helvetica Neue" pitchFamily="-110" charset="0"/>
                <a:ea typeface="Helvetica Neue" pitchFamily="-110" charset="0"/>
                <a:cs typeface="Helvetica Neue" pitchFamily="-110" charset="0"/>
              </a:rPr>
              <a:t> of the solar surface,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that describe the magnetic field of the photosphere.</a:t>
            </a:r>
          </a:p>
          <a:p>
            <a:pPr marL="342900" indent="-342900">
              <a:spcBef>
                <a:spcPct val="20000"/>
              </a:spcBef>
              <a:defRPr/>
            </a:pPr>
            <a:endParaRPr lang="en-US" dirty="0" smtClean="0">
              <a:latin typeface="Helvetica Neue" pitchFamily="-110" charset="0"/>
              <a:ea typeface="Helvetica Neue" pitchFamily="-110" charset="0"/>
              <a:cs typeface="Helvetica Neue" pitchFamily="-110" charset="0"/>
            </a:endParaRP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WSA model itself consists of different models</a:t>
            </a:r>
            <a:endParaRPr lang="en-US" sz="1800" dirty="0" smtClean="0">
              <a:latin typeface="Helvetica Neue" pitchFamily="-110" charset="0"/>
              <a:ea typeface="Helvetica Neue" pitchFamily="-110" charset="0"/>
              <a:cs typeface="Helvetica Neue" pitchFamily="-110" charset="0"/>
            </a:endParaRPr>
          </a:p>
          <a:p>
            <a:pPr marL="342900" indent="-342900">
              <a:spcBef>
                <a:spcPct val="20000"/>
              </a:spcBef>
              <a:buFontTx/>
              <a:buChar char="•"/>
              <a:defRPr/>
            </a:pPr>
            <a:r>
              <a:rPr lang="en-US" b="1" dirty="0" smtClean="0">
                <a:latin typeface="Helvetica Neue" pitchFamily="-110" charset="0"/>
                <a:ea typeface="Helvetica Neue" pitchFamily="-110" charset="0"/>
                <a:cs typeface="Helvetica Neue" pitchFamily="-110" charset="0"/>
              </a:rPr>
              <a:t>PFSS </a:t>
            </a:r>
            <a:r>
              <a:rPr lang="en-US" dirty="0" smtClean="0">
                <a:latin typeface="Helvetica Neue" pitchFamily="-110" charset="0"/>
                <a:ea typeface="Helvetica Neue" pitchFamily="-110" charset="0"/>
                <a:cs typeface="Helvetica Neue" pitchFamily="-110" charset="0"/>
              </a:rPr>
              <a:t>(Potential Field Source Surface)</a:t>
            </a:r>
            <a:r>
              <a:rPr lang="en-US" b="1"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synoptic map </a:t>
            </a:r>
            <a:r>
              <a:rPr lang="en-US" i="1" dirty="0" err="1" smtClean="0">
                <a:latin typeface="Helvetica Neue" pitchFamily="-110" charset="0"/>
                <a:ea typeface="Helvetica Neue" pitchFamily="-110" charset="0"/>
                <a:cs typeface="Helvetica Neue" pitchFamily="-110" charset="0"/>
              </a:rPr>
              <a:t>photospheric</a:t>
            </a:r>
            <a:r>
              <a:rPr lang="en-US" i="1" dirty="0" smtClean="0">
                <a:latin typeface="Helvetica Neue" pitchFamily="-110" charset="0"/>
                <a:ea typeface="Helvetica Neue" pitchFamily="-110" charset="0"/>
                <a:cs typeface="Helvetica Neue" pitchFamily="-110" charset="0"/>
              </a:rPr>
              <a:t> </a:t>
            </a:r>
            <a:r>
              <a:rPr lang="en-US" i="1" dirty="0" err="1" smtClean="0">
                <a:latin typeface="Helvetica Neue" pitchFamily="-110" charset="0"/>
                <a:ea typeface="Helvetica Neue" pitchFamily="-110" charset="0"/>
                <a:cs typeface="Helvetica Neue" pitchFamily="-110" charset="0"/>
              </a:rPr>
              <a:t>magnetogram</a:t>
            </a:r>
            <a:r>
              <a:rPr lang="en-US" i="1" dirty="0" smtClean="0">
                <a:latin typeface="Helvetica Neue" pitchFamily="-110" charset="0"/>
                <a:ea typeface="Helvetica Neue" pitchFamily="-110" charset="0"/>
                <a:cs typeface="Helvetica Neue" pitchFamily="-110" charset="0"/>
              </a:rPr>
              <a:t>.</a:t>
            </a:r>
            <a:r>
              <a:rPr lang="en-US"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Force free (even current free) solution with radial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field at 2.5 R</a:t>
            </a:r>
            <a:r>
              <a:rPr lang="en-US" sz="1100" dirty="0" smtClean="0">
                <a:latin typeface="Helvetica Neue" pitchFamily="-110" charset="0"/>
                <a:ea typeface="Helvetica Neue" pitchFamily="-110" charset="0"/>
                <a:cs typeface="Helvetica Neue" pitchFamily="-110" charset="0"/>
              </a:rPr>
              <a:t>o</a:t>
            </a:r>
            <a:r>
              <a:rPr lang="en-US" dirty="0" smtClean="0">
                <a:latin typeface="Helvetica Neue" pitchFamily="-110" charset="0"/>
                <a:ea typeface="Helvetica Neue" pitchFamily="-110" charset="0"/>
                <a:cs typeface="Helvetica Neue" pitchFamily="-110" charset="0"/>
              </a:rPr>
              <a:t>.</a:t>
            </a:r>
          </a:p>
          <a:p>
            <a:pPr marL="342900" indent="-342900">
              <a:spcBef>
                <a:spcPct val="20000"/>
              </a:spcBef>
              <a:buFontTx/>
              <a:buChar char="•"/>
              <a:defRPr/>
            </a:pPr>
            <a:r>
              <a:rPr lang="en-US" b="1" dirty="0" err="1" smtClean="0">
                <a:latin typeface="Helvetica Neue" pitchFamily="-110" charset="0"/>
                <a:ea typeface="Helvetica Neue" pitchFamily="-110" charset="0"/>
                <a:cs typeface="Helvetica Neue" pitchFamily="-110" charset="0"/>
              </a:rPr>
              <a:t>Schatten</a:t>
            </a:r>
            <a:r>
              <a:rPr lang="en-US" b="1" dirty="0" smtClean="0">
                <a:latin typeface="Helvetica Neue" pitchFamily="-110" charset="0"/>
                <a:ea typeface="Helvetica Neue" pitchFamily="-110" charset="0"/>
                <a:cs typeface="Helvetica Neue" pitchFamily="-110" charset="0"/>
              </a:rPr>
              <a:t> Current Sheet</a:t>
            </a:r>
            <a:r>
              <a:rPr lang="en-US" dirty="0" smtClean="0">
                <a:latin typeface="Helvetica Neue" pitchFamily="-110" charset="0"/>
                <a:ea typeface="Helvetica Neue" pitchFamily="-110" charset="0"/>
                <a:cs typeface="Helvetica Neue" pitchFamily="-110" charset="0"/>
              </a:rPr>
              <a:t>.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PFSS</a:t>
            </a:r>
            <a:r>
              <a:rPr lang="en-US" dirty="0" smtClean="0">
                <a:latin typeface="Helvetica Neue" pitchFamily="-110" charset="0"/>
                <a:ea typeface="Helvetica Neue" pitchFamily="-110" charset="0"/>
                <a:cs typeface="Helvetica Neue" pitchFamily="-110" charset="0"/>
              </a:rPr>
              <a:t>.</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Modifies the sign of radial field to positive to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prevent reconnection, creates potential solution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with radial boundary conditions, restores the sign in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the new solution at 5 Ro.</a:t>
            </a:r>
          </a:p>
          <a:p>
            <a:pPr marL="342900" indent="-342900">
              <a:spcBef>
                <a:spcPct val="20000"/>
              </a:spcBef>
              <a:buFontTx/>
              <a:buChar char="•"/>
              <a:defRPr/>
            </a:pPr>
            <a:r>
              <a:rPr lang="en-US" b="1" dirty="0" smtClean="0">
                <a:latin typeface="Helvetica Neue" pitchFamily="-110" charset="0"/>
                <a:ea typeface="Helvetica Neue" pitchFamily="-110" charset="0"/>
                <a:cs typeface="Helvetica Neue" pitchFamily="-110" charset="0"/>
              </a:rPr>
              <a:t>WSA.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t>
            </a:r>
            <a:r>
              <a:rPr lang="en-US" i="1" dirty="0" smtClean="0">
                <a:latin typeface="Helvetica Neue" pitchFamily="-110" charset="0"/>
                <a:ea typeface="Helvetica Neue" pitchFamily="-110" charset="0"/>
                <a:cs typeface="Helvetica Neue" pitchFamily="-110" charset="0"/>
              </a:rPr>
              <a:t>Input:  </a:t>
            </a:r>
            <a:r>
              <a:rPr lang="en-US" i="1" dirty="0" err="1" smtClean="0">
                <a:latin typeface="Helvetica Neue" pitchFamily="-110" charset="0"/>
                <a:ea typeface="Helvetica Neue" pitchFamily="-110" charset="0"/>
                <a:cs typeface="Helvetica Neue" pitchFamily="-110" charset="0"/>
              </a:rPr>
              <a:t>Schatten</a:t>
            </a:r>
            <a:r>
              <a:rPr lang="en-US" i="1" dirty="0" smtClean="0">
                <a:latin typeface="Helvetica Neue" pitchFamily="-110" charset="0"/>
                <a:ea typeface="Helvetica Neue" pitchFamily="-110" charset="0"/>
                <a:cs typeface="Helvetica Neue" pitchFamily="-110" charset="0"/>
              </a:rPr>
              <a:t> CS.</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Assuming radial constant speed flow at 5 Ro uses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empirical formula for speed, determined by the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rate of divergence of the magnetic field at 5 Ro</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and proximity of the given field line to the coronal </a:t>
            </a:r>
          </a:p>
          <a:p>
            <a:pPr marL="342900" indent="-342900">
              <a:spcBef>
                <a:spcPct val="20000"/>
              </a:spcBef>
              <a:defRPr/>
            </a:pPr>
            <a:r>
              <a:rPr lang="en-US" dirty="0" smtClean="0">
                <a:latin typeface="Helvetica Neue" pitchFamily="-110" charset="0"/>
                <a:ea typeface="Helvetica Neue" pitchFamily="-110" charset="0"/>
                <a:cs typeface="Helvetica Neue" pitchFamily="-110" charset="0"/>
              </a:rPr>
              <a:t>            hole boundary</a:t>
            </a:r>
            <a:r>
              <a:rPr lang="en-US" dirty="0" smtClean="0">
                <a:solidFill>
                  <a:srgbClr val="0000FF"/>
                </a:solidFill>
                <a:latin typeface="Helvetica Neue" pitchFamily="-110" charset="0"/>
                <a:ea typeface="Helvetica Neue" pitchFamily="-110" charset="0"/>
                <a:cs typeface="Helvetica Neue" pitchFamily="-110" charset="0"/>
              </a:rPr>
              <a:t>. </a:t>
            </a:r>
          </a:p>
          <a:p>
            <a:pPr>
              <a:defRPr/>
            </a:pPr>
            <a:endParaRPr lang="en-US" dirty="0"/>
          </a:p>
        </p:txBody>
      </p:sp>
      <p:sp>
        <p:nvSpPr>
          <p:cNvPr id="33796" name="Slide Number Placeholder 3"/>
          <p:cNvSpPr>
            <a:spLocks noGrp="1"/>
          </p:cNvSpPr>
          <p:nvPr>
            <p:ph type="sldNum" sz="quarter"/>
          </p:nvPr>
        </p:nvSpPr>
        <p:spPr>
          <a:noFill/>
        </p:spPr>
        <p:txBody>
          <a:bodyPr/>
          <a:lstStyle/>
          <a:p>
            <a:pPr>
              <a:buFont typeface="Times New Roman" pitchFamily="-110" charset="0"/>
              <a:buNone/>
            </a:pPr>
            <a:fld id="{9BC7D899-93A3-894C-962D-0ADFACD36CD6}" type="slidenum">
              <a:rPr lang="en-GB" smtClean="0">
                <a:latin typeface="Times New Roman" pitchFamily="-110" charset="0"/>
              </a:rPr>
              <a:pPr>
                <a:buFont typeface="Times New Roman" pitchFamily="-110" charset="0"/>
                <a:buNone/>
              </a:pPr>
              <a:t>9</a:t>
            </a:fld>
            <a:endParaRPr lang="en-GB" smtClean="0">
              <a:latin typeface="Times New Roman"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064FDA8-848C-BA4B-BAE0-1277657F3F4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6655833-C601-5B4E-A346-7054B849403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25400"/>
            <a:ext cx="19415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400"/>
            <a:ext cx="56737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8C6A2-CAB2-B943-96CE-C2327158DBC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400"/>
            <a:ext cx="7767638" cy="1392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06825"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752600"/>
            <a:ext cx="3808413"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6BC9801-6CF6-5A43-B909-D7E284976BD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1B8853F-F902-BB48-B819-C59BC28CEEE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73CBB8E-F5BB-5144-B47E-D0A7308DB87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06825"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752600"/>
            <a:ext cx="3808413"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CF9F424-4701-EC42-8555-33723910784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7C4855CE-ED2B-984C-A3DB-3AFF3DA5335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8F68E213-44A8-0340-980A-7842E486E5E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95413730-A865-634B-8C3F-3F3694E53A6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347D63C-BF18-344A-B270-EA25DC3FC58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1E40618-565A-3F45-A5D0-353B2BE0F61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5400"/>
            <a:ext cx="7767638" cy="1392238"/>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685800" y="1752600"/>
            <a:ext cx="7767638" cy="41243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buFont typeface="Times New Roman" pitchFamily="1" charset="0"/>
              <a:buNone/>
              <a:defRPr sz="1400">
                <a:solidFill>
                  <a:srgbClr val="000000"/>
                </a:solidFill>
                <a:latin typeface="Times New Roman" pitchFamily="1" charset="0"/>
              </a:defRPr>
            </a:lvl1pPr>
          </a:lstStyle>
          <a:p>
            <a:pPr>
              <a:defRPr/>
            </a:pPr>
            <a:endParaRPr lang="en-US"/>
          </a:p>
        </p:txBody>
      </p:sp>
      <p:sp>
        <p:nvSpPr>
          <p:cNvPr id="1028" name="Rectangle 4"/>
          <p:cNvSpPr>
            <a:spLocks noGrp="1" noChangeArrowheads="1"/>
          </p:cNvSpPr>
          <p:nvPr>
            <p:ph type="ftr"/>
          </p:nvPr>
        </p:nvSpPr>
        <p:spPr bwMode="auto">
          <a:xfrm>
            <a:off x="3124200" y="6248400"/>
            <a:ext cx="28908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buFont typeface="Times New Roman" pitchFamily="1" charset="0"/>
              <a:buNone/>
              <a:defRPr sz="1400">
                <a:solidFill>
                  <a:srgbClr val="000000"/>
                </a:solidFill>
                <a:latin typeface="Times New Roman" pitchFamily="1" charset="0"/>
              </a:defRPr>
            </a:lvl1pPr>
          </a:lstStyle>
          <a:p>
            <a:pPr>
              <a:defRPr/>
            </a:pPr>
            <a:endParaRPr lang="en-US"/>
          </a:p>
        </p:txBody>
      </p:sp>
      <p:sp>
        <p:nvSpPr>
          <p:cNvPr id="1029" name="Rectangle 5"/>
          <p:cNvSpPr>
            <a:spLocks noGrp="1" noChangeArrowheads="1"/>
          </p:cNvSpPr>
          <p:nvPr>
            <p:ph type="sldNum"/>
          </p:nvPr>
        </p:nvSpPr>
        <p:spPr bwMode="auto">
          <a:xfrm>
            <a:off x="6553200" y="6248400"/>
            <a:ext cx="1900238" cy="4524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Font typeface="Times New Roman" pitchFamily="1" charset="0"/>
              <a:buNone/>
              <a:defRPr sz="1400">
                <a:solidFill>
                  <a:srgbClr val="000000"/>
                </a:solidFill>
                <a:latin typeface="Times New Roman" pitchFamily="1" charset="0"/>
              </a:defRPr>
            </a:lvl1pPr>
          </a:lstStyle>
          <a:p>
            <a:pPr>
              <a:defRPr/>
            </a:pPr>
            <a:fld id="{6EFED3B8-4E69-EE4E-A45A-53E7A5A2BD3B}" type="slidenum">
              <a:rPr lang="en-GB"/>
              <a:pPr>
                <a:defRPr/>
              </a:pPr>
              <a:t>‹#›</a:t>
            </a:fld>
            <a:endParaRPr lang="en-GB"/>
          </a:p>
        </p:txBody>
      </p:sp>
      <p:sp>
        <p:nvSpPr>
          <p:cNvPr id="1030" name="Line 6"/>
          <p:cNvSpPr>
            <a:spLocks noChangeShapeType="1"/>
          </p:cNvSpPr>
          <p:nvPr/>
        </p:nvSpPr>
        <p:spPr bwMode="auto">
          <a:xfrm>
            <a:off x="381000" y="1143000"/>
            <a:ext cx="8077200" cy="1588"/>
          </a:xfrm>
          <a:prstGeom prst="line">
            <a:avLst/>
          </a:prstGeom>
          <a:noFill/>
          <a:ln w="38160">
            <a:solidFill>
              <a:srgbClr val="000000"/>
            </a:solidFill>
            <a:miter lim="800000"/>
            <a:headEnd/>
            <a:tailEnd/>
          </a:ln>
          <a:effectLst/>
        </p:spPr>
        <p:txBody>
          <a:bodyPr>
            <a:prstTxWarp prst="textNoShape">
              <a:avLst/>
            </a:prstTxWarp>
          </a:bodyPr>
          <a:lstStyle/>
          <a:p>
            <a:pPr>
              <a:buFont typeface="Times New Roman" charset="0"/>
              <a:buNone/>
              <a:defRPr/>
            </a:pPr>
            <a:endParaRPr lang="en-US">
              <a:latin typeface="Helvetica" charset="0"/>
            </a:endParaRPr>
          </a:p>
        </p:txBody>
      </p:sp>
      <p:pic>
        <p:nvPicPr>
          <p:cNvPr id="1032" name="Picture 7"/>
          <p:cNvPicPr>
            <a:picLocks noChangeAspect="1" noChangeArrowheads="1"/>
          </p:cNvPicPr>
          <p:nvPr/>
        </p:nvPicPr>
        <p:blipFill>
          <a:blip r:embed="rId14"/>
          <a:srcRect/>
          <a:stretch>
            <a:fillRect/>
          </a:stretch>
        </p:blipFill>
        <p:spPr bwMode="auto">
          <a:xfrm>
            <a:off x="304800" y="0"/>
            <a:ext cx="1295400" cy="10588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mj-lt"/>
          <a:ea typeface="ＭＳ Ｐゴシック" pitchFamily="-65" charset="-128"/>
          <a:cs typeface="ＭＳ Ｐゴシック" pitchFamily="-65" charset="-128"/>
        </a:defRPr>
      </a:lvl1pPr>
      <a:lvl2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2pPr>
      <a:lvl3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3pPr>
      <a:lvl4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4pPr>
      <a:lvl5pPr algn="ctr" defTabSz="457200" rtl="0" eaLnBrk="0" fontAlgn="base" hangingPunct="0">
        <a:lnSpc>
          <a:spcPct val="93000"/>
        </a:lnSpc>
        <a:spcBef>
          <a:spcPct val="0"/>
        </a:spcBef>
        <a:spcAft>
          <a:spcPct val="0"/>
        </a:spcAft>
        <a:buClr>
          <a:srgbClr val="000000"/>
        </a:buClr>
        <a:buSzPct val="100000"/>
        <a:buFont typeface="Times New Roman" pitchFamily="-110" charset="0"/>
        <a:defRPr sz="4400">
          <a:solidFill>
            <a:srgbClr val="000000"/>
          </a:solidFill>
          <a:latin typeface="Times New Roman" charset="0"/>
          <a:ea typeface="ＭＳ Ｐゴシック" charset="-128"/>
          <a:cs typeface="ＭＳ Ｐゴシック" pitchFamily="-65" charset="-128"/>
        </a:defRPr>
      </a:lvl5pPr>
      <a:lvl6pPr marL="4572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6pPr>
      <a:lvl7pPr marL="9144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7pPr>
      <a:lvl8pPr marL="13716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8pPr>
      <a:lvl9pPr marL="1828800" algn="ctr"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Times New Roman" charset="0"/>
          <a:ea typeface="ＭＳ Ｐゴシック" charset="-128"/>
        </a:defRPr>
      </a:lvl9pPr>
    </p:titleStyle>
    <p:bodyStyle>
      <a:lvl1pPr marL="338138" indent="-338138" algn="l" defTabSz="457200" rtl="0" eaLnBrk="0" fontAlgn="base" hangingPunct="0">
        <a:lnSpc>
          <a:spcPct val="93000"/>
        </a:lnSpc>
        <a:spcBef>
          <a:spcPts val="800"/>
        </a:spcBef>
        <a:spcAft>
          <a:spcPct val="0"/>
        </a:spcAft>
        <a:buClr>
          <a:srgbClr val="000000"/>
        </a:buClr>
        <a:buSzPct val="100000"/>
        <a:buFont typeface="Times New Roman" pitchFamily="-110" charset="0"/>
        <a:buChar char="•"/>
        <a:defRPr sz="3200">
          <a:solidFill>
            <a:srgbClr val="000000"/>
          </a:solidFill>
          <a:latin typeface="+mn-lt"/>
          <a:ea typeface="ＭＳ Ｐゴシック" pitchFamily="-65" charset="-128"/>
          <a:cs typeface="ＭＳ Ｐゴシック" pitchFamily="-65" charset="-128"/>
        </a:defRPr>
      </a:lvl1pPr>
      <a:lvl2pPr marL="738188" indent="-280988" algn="l" defTabSz="457200" rtl="0" eaLnBrk="0" fontAlgn="base" hangingPunct="0">
        <a:lnSpc>
          <a:spcPct val="93000"/>
        </a:lnSpc>
        <a:spcBef>
          <a:spcPts val="700"/>
        </a:spcBef>
        <a:spcAft>
          <a:spcPct val="0"/>
        </a:spcAft>
        <a:buClr>
          <a:srgbClr val="000000"/>
        </a:buClr>
        <a:buSzPct val="100000"/>
        <a:buFont typeface="Times New Roman" pitchFamily="-110" charset="0"/>
        <a:buChar char="•"/>
        <a:defRPr sz="2800">
          <a:solidFill>
            <a:srgbClr val="000000"/>
          </a:solidFill>
          <a:latin typeface="+mn-lt"/>
          <a:ea typeface="ＭＳ Ｐゴシック" charset="-128"/>
        </a:defRPr>
      </a:lvl2pPr>
      <a:lvl3pPr marL="1143000" indent="-228600" algn="l" defTabSz="457200" rtl="0" eaLnBrk="0" fontAlgn="base" hangingPunct="0">
        <a:lnSpc>
          <a:spcPct val="93000"/>
        </a:lnSpc>
        <a:spcBef>
          <a:spcPts val="600"/>
        </a:spcBef>
        <a:spcAft>
          <a:spcPct val="0"/>
        </a:spcAft>
        <a:buClr>
          <a:srgbClr val="000000"/>
        </a:buClr>
        <a:buSzPct val="100000"/>
        <a:buFont typeface="Times New Roman" pitchFamily="-110" charset="0"/>
        <a:buChar char="•"/>
        <a:defRPr sz="2400">
          <a:solidFill>
            <a:srgbClr val="000000"/>
          </a:solidFill>
          <a:latin typeface="+mn-lt"/>
          <a:ea typeface="ＭＳ Ｐゴシック" charset="-128"/>
        </a:defRPr>
      </a:lvl3pPr>
      <a:lvl4pPr marL="1600200" indent="-228600" algn="l" defTabSz="457200" rtl="0" eaLnBrk="0" fontAlgn="base" hangingPunct="0">
        <a:lnSpc>
          <a:spcPct val="93000"/>
        </a:lnSpc>
        <a:spcBef>
          <a:spcPts val="500"/>
        </a:spcBef>
        <a:spcAft>
          <a:spcPct val="0"/>
        </a:spcAft>
        <a:buClr>
          <a:srgbClr val="000000"/>
        </a:buClr>
        <a:buSzPct val="100000"/>
        <a:buFont typeface="Times New Roman" pitchFamily="-110" charset="0"/>
        <a:buChar char="•"/>
        <a:defRPr sz="2000">
          <a:solidFill>
            <a:srgbClr val="000000"/>
          </a:solidFill>
          <a:latin typeface="+mn-lt"/>
          <a:ea typeface="ＭＳ Ｐゴシック" charset="-128"/>
        </a:defRPr>
      </a:lvl4pPr>
      <a:lvl5pPr marL="2057400" indent="-228600" algn="l" defTabSz="457200" rtl="0" eaLnBrk="0" fontAlgn="base" hangingPunct="0">
        <a:lnSpc>
          <a:spcPct val="93000"/>
        </a:lnSpc>
        <a:spcBef>
          <a:spcPts val="500"/>
        </a:spcBef>
        <a:spcAft>
          <a:spcPct val="0"/>
        </a:spcAft>
        <a:buClr>
          <a:srgbClr val="000000"/>
        </a:buClr>
        <a:buSzPct val="100000"/>
        <a:buFont typeface="Times New Roman" pitchFamily="-110" charset="0"/>
        <a:buChar char="•"/>
        <a:defRPr sz="2000">
          <a:solidFill>
            <a:srgbClr val="000000"/>
          </a:solidFill>
          <a:latin typeface="+mn-lt"/>
          <a:ea typeface="ＭＳ Ｐゴシック" charset="-128"/>
        </a:defRPr>
      </a:lvl5pPr>
      <a:lvl6pPr marL="25146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6pPr>
      <a:lvl7pPr marL="29718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7pPr>
      <a:lvl8pPr marL="34290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8pPr>
      <a:lvl9pPr marL="3886200" indent="-228600" algn="l" defTabSz="457200" rtl="0" fontAlgn="base">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5.jpeg"/><Relationship Id="rId5" Type="http://schemas.openxmlformats.org/officeDocument/2006/relationships/image" Target="../media/image12.png"/><Relationship Id="rId6" Type="http://schemas.openxmlformats.org/officeDocument/2006/relationships/image" Target="../media/image2.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jpeg"/><Relationship Id="rId5" Type="http://schemas.openxmlformats.org/officeDocument/2006/relationships/image" Target="../media/image12.png"/><Relationship Id="rId6"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7.png"/><Relationship Id="rId6" Type="http://schemas.openxmlformats.org/officeDocument/2006/relationships/image" Target="../media/image2.png"/><Relationship Id="rId1" Type="http://schemas.openxmlformats.org/officeDocument/2006/relationships/tags" Target="../tags/tag4.xml"/><Relationship Id="rId2" Type="http://schemas.openxmlformats.org/officeDocument/2006/relationships/video" Target="file://localhost/Users/achulaki/Desktop/Sandro_SW_REDI_3014-05-27/ENLIL_20120712CME.gi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oleObject1.bin"/><Relationship Id="rId7"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3.bin"/><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jpeg"/><Relationship Id="rId6"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png"/><Relationship Id="rId1" Type="http://schemas.openxmlformats.org/officeDocument/2006/relationships/video" Target="%252525252525252525252525252525252525255CUsers%252525252525252525252525252525252525255Cataktakishi%252525252525252525252525252525252525255CDesktop%252525252525252525252525252525252525255CTalk_in_Tbilisi%252525252525252525252525252525252525255Cwsa_enlil_cone_2012-03-07T0144.mp4" TargetMode="Externa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Line 10"/>
          <p:cNvSpPr>
            <a:spLocks noChangeShapeType="1"/>
          </p:cNvSpPr>
          <p:nvPr/>
        </p:nvSpPr>
        <p:spPr bwMode="auto">
          <a:xfrm>
            <a:off x="381000" y="5867400"/>
            <a:ext cx="8458200" cy="1588"/>
          </a:xfrm>
          <a:prstGeom prst="line">
            <a:avLst/>
          </a:prstGeom>
          <a:noFill/>
          <a:ln w="57240">
            <a:solidFill>
              <a:srgbClr val="000000"/>
            </a:solidFill>
            <a:miter lim="800000"/>
            <a:headEnd/>
            <a:tailEnd/>
          </a:ln>
        </p:spPr>
        <p:txBody>
          <a:bodyPr>
            <a:prstTxWarp prst="textNoShape">
              <a:avLst/>
            </a:prstTxWarp>
          </a:bodyPr>
          <a:lstStyle/>
          <a:p>
            <a:endParaRPr lang="en-US"/>
          </a:p>
        </p:txBody>
      </p:sp>
      <p:sp>
        <p:nvSpPr>
          <p:cNvPr id="16388" name="Text Box 11"/>
          <p:cNvSpPr txBox="1">
            <a:spLocks noChangeArrowheads="1"/>
          </p:cNvSpPr>
          <p:nvPr/>
        </p:nvSpPr>
        <p:spPr bwMode="auto">
          <a:xfrm>
            <a:off x="2209800" y="1300163"/>
            <a:ext cx="4876800" cy="2541338"/>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spcBef>
                <a:spcPts val="1750"/>
              </a:spcBef>
              <a:buFont typeface="Gill Sans MT"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dirty="0">
                <a:solidFill>
                  <a:srgbClr val="000000"/>
                </a:solidFill>
              </a:rPr>
              <a:t>RT Modelling of </a:t>
            </a:r>
            <a:r>
              <a:rPr lang="en-GB" sz="3600" b="1" dirty="0" err="1">
                <a:solidFill>
                  <a:srgbClr val="000000"/>
                </a:solidFill>
              </a:rPr>
              <a:t>CMEs</a:t>
            </a:r>
            <a:r>
              <a:rPr lang="en-GB" sz="3600" b="1" dirty="0">
                <a:solidFill>
                  <a:srgbClr val="000000"/>
                </a:solidFill>
              </a:rPr>
              <a:t> Using WSA-ENLIL Cone Model</a:t>
            </a:r>
          </a:p>
          <a:p>
            <a:pPr algn="ctr" eaLnBrk="1" hangingPunct="1">
              <a:lnSpc>
                <a:spcPct val="100000"/>
              </a:lnSpc>
              <a:spcBef>
                <a:spcPts val="1750"/>
              </a:spcBef>
              <a:buFont typeface="Gill Sans MT"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b="1" dirty="0">
              <a:solidFill>
                <a:srgbClr val="000000"/>
              </a:solidFill>
            </a:endParaRPr>
          </a:p>
        </p:txBody>
      </p:sp>
      <p:sp>
        <p:nvSpPr>
          <p:cNvPr id="16389" name="Text Box 24"/>
          <p:cNvSpPr txBox="1">
            <a:spLocks noChangeArrowheads="1"/>
          </p:cNvSpPr>
          <p:nvPr/>
        </p:nvSpPr>
        <p:spPr bwMode="auto">
          <a:xfrm>
            <a:off x="2362200" y="3849688"/>
            <a:ext cx="4114800" cy="525401"/>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spcBef>
                <a:spcPts val="1250"/>
              </a:spcBef>
              <a:buFont typeface="Gill Sans MT Condense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solidFill>
                  <a:srgbClr val="000000"/>
                </a:solidFill>
                <a:latin typeface="Gill Sans MT Condensed" pitchFamily="34" charset="0"/>
              </a:rPr>
              <a:t>2014-06-04 </a:t>
            </a:r>
          </a:p>
        </p:txBody>
      </p:sp>
      <p:sp>
        <p:nvSpPr>
          <p:cNvPr id="16390" name="Slide Number Placeholder 2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7927E39-2D5E-BE40-B572-93AA281725DE}"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mtClean="0">
              <a:latin typeface="Times New Roman" pitchFamily="-110" charset="0"/>
            </a:endParaRPr>
          </a:p>
        </p:txBody>
      </p:sp>
      <p:pic>
        <p:nvPicPr>
          <p:cNvPr id="15"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95400" y="0"/>
            <a:ext cx="7162800" cy="1143000"/>
          </a:xfrm>
        </p:spPr>
        <p:txBody>
          <a:bodyPr/>
          <a:lstStyle/>
          <a:p>
            <a:r>
              <a:rPr lang="en-US" sz="2800" b="1" smtClean="0">
                <a:latin typeface="Helvetica" pitchFamily="-110" charset="0"/>
                <a:ea typeface="ＭＳ Ｐゴシック" pitchFamily="-110" charset="-128"/>
                <a:cs typeface="ＭＳ Ｐゴシック" pitchFamily="-110" charset="-128"/>
              </a:rPr>
              <a:t>ENLIL - Schematic Description</a:t>
            </a:r>
          </a:p>
        </p:txBody>
      </p:sp>
      <p:sp>
        <p:nvSpPr>
          <p:cNvPr id="34819"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138EB38C-39D9-AD48-816B-E3EDA136E01E}"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10</a:t>
            </a:fld>
            <a:endParaRPr lang="en-US" smtClean="0">
              <a:latin typeface="Helvetica Neue" pitchFamily="-110" charset="0"/>
              <a:ea typeface="Helvetica Neue" pitchFamily="-110" charset="0"/>
              <a:cs typeface="Helvetica Neue" pitchFamily="-110" charset="0"/>
            </a:endParaRPr>
          </a:p>
        </p:txBody>
      </p:sp>
      <p:sp>
        <p:nvSpPr>
          <p:cNvPr id="34820" name="Rectangle 8"/>
          <p:cNvSpPr>
            <a:spLocks noChangeArrowheads="1"/>
          </p:cNvSpPr>
          <p:nvPr/>
        </p:nvSpPr>
        <p:spPr bwMode="auto">
          <a:xfrm>
            <a:off x="3505200" y="1219200"/>
            <a:ext cx="5562600" cy="5527675"/>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2400" b="1">
                <a:latin typeface="Helvetica Neue" pitchFamily="-110" charset="0"/>
                <a:ea typeface="Helvetica Neue" pitchFamily="-110" charset="0"/>
                <a:cs typeface="Helvetica Neue" pitchFamily="-110" charset="0"/>
              </a:rPr>
              <a:t>ENLIL</a:t>
            </a:r>
            <a:r>
              <a:rPr lang="en-US" sz="2400">
                <a:latin typeface="Helvetica Neue" pitchFamily="-110" charset="0"/>
                <a:ea typeface="Helvetica Neue" pitchFamily="-110" charset="0"/>
                <a:cs typeface="Helvetica Neue" pitchFamily="-110" charset="0"/>
              </a:rPr>
              <a:t> – </a:t>
            </a:r>
            <a:r>
              <a:rPr lang="en-US" sz="1200" i="1">
                <a:latin typeface="Helvetica Neue" pitchFamily="-110" charset="0"/>
                <a:ea typeface="Helvetica Neue" pitchFamily="-110" charset="0"/>
                <a:cs typeface="Helvetica Neue" pitchFamily="-110" charset="0"/>
              </a:rPr>
              <a:t>Sumerian God of Winds and Storms</a:t>
            </a:r>
          </a:p>
          <a:p>
            <a:pPr marL="342900" indent="-342900">
              <a:spcBef>
                <a:spcPct val="20000"/>
              </a:spcBef>
            </a:pPr>
            <a:r>
              <a:rPr lang="en-US" sz="1600">
                <a:latin typeface="Helvetica Neue" pitchFamily="-110" charset="0"/>
                <a:ea typeface="Helvetica Neue" pitchFamily="-110" charset="0"/>
                <a:cs typeface="Helvetica Neue" pitchFamily="-110" charset="0"/>
              </a:rPr>
              <a:t> Dusan Odstrcil, GMU &amp; GSFC</a:t>
            </a:r>
          </a:p>
          <a:p>
            <a:pPr marL="342900" indent="-342900">
              <a:spcBef>
                <a:spcPct val="20000"/>
              </a:spcBef>
            </a:pP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WSA (coronal maps of Br and Vr updated 4   </a:t>
            </a:r>
          </a:p>
          <a:p>
            <a:pPr marL="342900" indent="-342900">
              <a:spcBef>
                <a:spcPct val="20000"/>
              </a:spcBef>
            </a:pPr>
            <a:r>
              <a:rPr lang="en-US" sz="1600" i="1">
                <a:latin typeface="Helvetica Neue" pitchFamily="-110" charset="0"/>
                <a:ea typeface="Helvetica Neue" pitchFamily="-110" charset="0"/>
                <a:cs typeface="Helvetica Neue" pitchFamily="-110" charset="0"/>
              </a:rPr>
              <a:t>             times a day). For toroidal components at the inner   </a:t>
            </a:r>
          </a:p>
          <a:p>
            <a:pPr marL="342900" indent="-342900">
              <a:spcBef>
                <a:spcPct val="20000"/>
              </a:spcBef>
            </a:pPr>
            <a:r>
              <a:rPr lang="en-US" sz="1600" i="1">
                <a:latin typeface="Helvetica Neue" pitchFamily="-110" charset="0"/>
                <a:ea typeface="Helvetica Neue" pitchFamily="-110" charset="0"/>
                <a:cs typeface="Helvetica Neue" pitchFamily="-110" charset="0"/>
              </a:rPr>
              <a:t>             boundary- Parker spiral.</a:t>
            </a:r>
          </a:p>
          <a:p>
            <a:pPr marL="342900" indent="-342900">
              <a:spcBef>
                <a:spcPct val="20000"/>
              </a:spcBef>
            </a:pPr>
            <a:endParaRPr lang="en-US" sz="1600" i="1">
              <a:latin typeface="Helvetica Neue" pitchFamily="-110" charset="0"/>
              <a:ea typeface="Helvetica Neue" pitchFamily="-110" charset="0"/>
              <a:cs typeface="Helvetica Neue" pitchFamily="-110" charset="0"/>
            </a:endParaRPr>
          </a:p>
          <a:p>
            <a:pPr marL="342900" indent="-342900"/>
            <a:r>
              <a:rPr lang="en-US" sz="1600">
                <a:latin typeface="Helvetica Neue" pitchFamily="-110" charset="0"/>
                <a:ea typeface="Helvetica Neue" pitchFamily="-110" charset="0"/>
                <a:cs typeface="Helvetica Neue" pitchFamily="-110" charset="0"/>
              </a:rPr>
              <a:t>             </a:t>
            </a:r>
            <a:r>
              <a:rPr lang="en-US" sz="1600"/>
              <a:t>ENLIL’s inner radial boundary is located beyond</a:t>
            </a:r>
          </a:p>
          <a:p>
            <a:pPr marL="342900" indent="-342900"/>
            <a:r>
              <a:rPr lang="en-US" sz="1600"/>
              <a:t>             the sonic point: the solar wind flow is supersonic in </a:t>
            </a:r>
          </a:p>
          <a:p>
            <a:pPr marL="342900" indent="-342900"/>
            <a:r>
              <a:rPr lang="en-US" sz="1600"/>
              <a:t>             ENLIL.</a:t>
            </a: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Computes a time evolution of the global solar </a:t>
            </a:r>
          </a:p>
          <a:p>
            <a:pPr marL="342900" indent="-342900">
              <a:spcBef>
                <a:spcPct val="20000"/>
              </a:spcBef>
            </a:pPr>
            <a:r>
              <a:rPr lang="en-US" sz="1600">
                <a:latin typeface="Helvetica Neue" pitchFamily="-110" charset="0"/>
                <a:ea typeface="Helvetica Neue" pitchFamily="-110" charset="0"/>
                <a:cs typeface="Helvetica Neue" pitchFamily="-110" charset="0"/>
              </a:rPr>
              <a:t>             wind for the inner heliosphere, driven by corotating</a:t>
            </a:r>
          </a:p>
          <a:p>
            <a:pPr marL="342900" indent="-342900">
              <a:spcBef>
                <a:spcPct val="20000"/>
              </a:spcBef>
            </a:pPr>
            <a:r>
              <a:rPr lang="en-US" sz="1600">
                <a:latin typeface="Helvetica Neue" pitchFamily="-110" charset="0"/>
                <a:ea typeface="Helvetica Neue" pitchFamily="-110" charset="0"/>
                <a:cs typeface="Helvetica Neue" pitchFamily="-110" charset="0"/>
              </a:rPr>
              <a:t>             background structure and transient disturbances</a:t>
            </a:r>
          </a:p>
          <a:p>
            <a:pPr marL="342900" indent="-342900">
              <a:spcBef>
                <a:spcPct val="20000"/>
              </a:spcBef>
            </a:pPr>
            <a:r>
              <a:rPr lang="en-US" sz="1600">
                <a:latin typeface="Helvetica Neue" pitchFamily="-110" charset="0"/>
                <a:ea typeface="Helvetica Neue" pitchFamily="-110" charset="0"/>
                <a:cs typeface="Helvetica Neue" pitchFamily="-110" charset="0"/>
              </a:rPr>
              <a:t>             (CMEs) at it’s inner radial boundary at 21.5 Ro.  </a:t>
            </a:r>
          </a:p>
          <a:p>
            <a:pPr marL="342900" indent="-342900">
              <a:spcBef>
                <a:spcPct val="20000"/>
              </a:spcBef>
            </a:pP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Solves ideal fully ionized plasma MHD equations in  </a:t>
            </a:r>
          </a:p>
          <a:p>
            <a:pPr marL="342900" indent="-342900">
              <a:spcBef>
                <a:spcPct val="20000"/>
              </a:spcBef>
            </a:pPr>
            <a:r>
              <a:rPr lang="en-US" sz="1600">
                <a:latin typeface="Helvetica Neue" pitchFamily="-110" charset="0"/>
                <a:ea typeface="Helvetica Neue" pitchFamily="-110" charset="0"/>
                <a:cs typeface="Helvetica Neue" pitchFamily="-110" charset="0"/>
              </a:rPr>
              <a:t>             3D with two additional continuity equations: for </a:t>
            </a:r>
          </a:p>
          <a:p>
            <a:pPr marL="342900" indent="-342900">
              <a:spcBef>
                <a:spcPct val="20000"/>
              </a:spcBef>
            </a:pPr>
            <a:r>
              <a:rPr lang="en-US" sz="1600">
                <a:latin typeface="Helvetica Neue" pitchFamily="-110" charset="0"/>
                <a:ea typeface="Helvetica Neue" pitchFamily="-110" charset="0"/>
                <a:cs typeface="Helvetica Neue" pitchFamily="-110" charset="0"/>
              </a:rPr>
              <a:t>             density of transient and polarity of the radial </a:t>
            </a:r>
          </a:p>
          <a:p>
            <a:pPr marL="342900" indent="-342900">
              <a:spcBef>
                <a:spcPct val="20000"/>
              </a:spcBef>
            </a:pPr>
            <a:r>
              <a:rPr lang="en-US" sz="1600">
                <a:latin typeface="Helvetica Neue" pitchFamily="-110" charset="0"/>
                <a:ea typeface="Helvetica Neue" pitchFamily="-110" charset="0"/>
                <a:cs typeface="Helvetica Neue" pitchFamily="-110" charset="0"/>
              </a:rPr>
              <a:t>             component of B.             </a:t>
            </a:r>
          </a:p>
        </p:txBody>
      </p:sp>
      <p:pic>
        <p:nvPicPr>
          <p:cNvPr id="34821" name="Picture 8" descr="WSA_ENLIL_regions.jpg"/>
          <p:cNvPicPr>
            <a:picLocks noChangeAspect="1"/>
          </p:cNvPicPr>
          <p:nvPr/>
        </p:nvPicPr>
        <p:blipFill>
          <a:blip r:embed="rId4"/>
          <a:srcRect/>
          <a:stretch>
            <a:fillRect/>
          </a:stretch>
        </p:blipFill>
        <p:spPr bwMode="auto">
          <a:xfrm>
            <a:off x="838200" y="1441450"/>
            <a:ext cx="1835150" cy="1682750"/>
          </a:xfrm>
          <a:prstGeom prst="rect">
            <a:avLst/>
          </a:prstGeom>
          <a:noFill/>
          <a:ln w="9525">
            <a:noFill/>
            <a:miter lim="800000"/>
            <a:headEnd/>
            <a:tailEnd/>
          </a:ln>
        </p:spPr>
      </p:pic>
      <p:pic>
        <p:nvPicPr>
          <p:cNvPr id="34822" name="Picture 4" descr="StreamArgumentServlet.gif"/>
          <p:cNvPicPr>
            <a:picLocks noChangeAspect="1"/>
          </p:cNvPicPr>
          <p:nvPr/>
        </p:nvPicPr>
        <p:blipFill>
          <a:blip r:embed="rId5"/>
          <a:srcRect/>
          <a:stretch>
            <a:fillRect/>
          </a:stretch>
        </p:blipFill>
        <p:spPr bwMode="auto">
          <a:xfrm>
            <a:off x="212725" y="4038600"/>
            <a:ext cx="3292475" cy="2057400"/>
          </a:xfrm>
          <a:prstGeom prst="rect">
            <a:avLst/>
          </a:prstGeom>
          <a:noFill/>
          <a:ln w="9525">
            <a:noFill/>
            <a:miter lim="800000"/>
            <a:headEnd/>
            <a:tailEnd/>
          </a:ln>
        </p:spPr>
      </p:pic>
      <p:sp>
        <p:nvSpPr>
          <p:cNvPr id="34823" name="Line 11"/>
          <p:cNvSpPr>
            <a:spLocks noChangeShapeType="1"/>
          </p:cNvSpPr>
          <p:nvPr/>
        </p:nvSpPr>
        <p:spPr bwMode="auto">
          <a:xfrm>
            <a:off x="1752600" y="3276600"/>
            <a:ext cx="0" cy="5334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8"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0" y="228600"/>
            <a:ext cx="6324600" cy="609600"/>
          </a:xfrm>
        </p:spPr>
        <p:txBody>
          <a:bodyPr/>
          <a:lstStyle/>
          <a:p>
            <a:r>
              <a:rPr lang="en-US" sz="2800" b="1" smtClean="0">
                <a:latin typeface="Helvetica" pitchFamily="-110" charset="0"/>
                <a:ea typeface="ＭＳ Ｐゴシック" pitchFamily="-110" charset="-128"/>
                <a:cs typeface="ＭＳ Ｐゴシック" pitchFamily="-110" charset="-128"/>
              </a:rPr>
              <a:t>ENLIL Schematic Description (cont.)</a:t>
            </a:r>
          </a:p>
        </p:txBody>
      </p:sp>
      <p:sp>
        <p:nvSpPr>
          <p:cNvPr id="36867"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F25B214F-7999-3F4B-A715-86A2CF04E855}"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11</a:t>
            </a:fld>
            <a:endParaRPr lang="en-US" smtClean="0">
              <a:latin typeface="Helvetica Neue" pitchFamily="-110" charset="0"/>
              <a:ea typeface="Helvetica Neue" pitchFamily="-110" charset="0"/>
              <a:cs typeface="Helvetica Neue" pitchFamily="-110" charset="0"/>
            </a:endParaRPr>
          </a:p>
        </p:txBody>
      </p:sp>
      <p:sp>
        <p:nvSpPr>
          <p:cNvPr id="36868" name="Rectangle 8"/>
          <p:cNvSpPr>
            <a:spLocks noChangeArrowheads="1"/>
          </p:cNvSpPr>
          <p:nvPr/>
        </p:nvSpPr>
        <p:spPr bwMode="auto">
          <a:xfrm>
            <a:off x="3733800" y="1447800"/>
            <a:ext cx="5181600" cy="4054475"/>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1600"/>
              <a:t>ENLIL model does not take into account the realistic</a:t>
            </a:r>
          </a:p>
          <a:p>
            <a:pPr marL="342900" indent="-342900">
              <a:spcBef>
                <a:spcPct val="20000"/>
              </a:spcBef>
            </a:pPr>
            <a:r>
              <a:rPr lang="en-US" sz="1600"/>
              <a:t>complex magnetic field structure of the CME magnetic</a:t>
            </a:r>
          </a:p>
          <a:p>
            <a:pPr marL="342900" indent="-342900">
              <a:spcBef>
                <a:spcPct val="20000"/>
              </a:spcBef>
            </a:pPr>
            <a:r>
              <a:rPr lang="en-US" sz="1600"/>
              <a:t>cloud and the CME as a plasma cloud has a uniform</a:t>
            </a:r>
          </a:p>
          <a:p>
            <a:pPr marL="342900" indent="-342900"/>
            <a:r>
              <a:rPr lang="en-US" sz="1600"/>
              <a:t>velocity. </a:t>
            </a:r>
          </a:p>
          <a:p>
            <a:pPr marL="342900" indent="-342900"/>
            <a:endParaRPr lang="en-US" sz="1600"/>
          </a:p>
          <a:p>
            <a:pPr marL="342900" indent="-342900"/>
            <a:r>
              <a:rPr lang="en-US" sz="1600"/>
              <a:t>It is assumed that the CME density is 4 times larger than the ambient fast solar wind density, the temperature is the same. Thus, the CME has about four times larger pressure than the ambient fast wind. Launching of an over pressured plasma cloud at 21.5 </a:t>
            </a:r>
            <a:r>
              <a:rPr lang="en-US" sz="1600" b="1"/>
              <a:t>Rs, </a:t>
            </a:r>
            <a:r>
              <a:rPr lang="en-US" sz="1600"/>
              <a:t>roughly represents CME eruption scenario</a:t>
            </a:r>
            <a:endParaRPr lang="en-US" sz="1600">
              <a:latin typeface="Helvetica Neue" pitchFamily="-110" charset="0"/>
              <a:ea typeface="Helvetica Neue" pitchFamily="-110" charset="0"/>
              <a:cs typeface="Helvetica Neue" pitchFamily="-110" charset="0"/>
            </a:endParaRPr>
          </a:p>
          <a:p>
            <a:pPr marL="342900" indent="-342900">
              <a:spcBef>
                <a:spcPct val="20000"/>
              </a:spcBef>
            </a:pPr>
            <a:endParaRPr lang="en-US" sz="1600">
              <a:latin typeface="Helvetica Neue" pitchFamily="-110" charset="0"/>
              <a:ea typeface="Helvetica Neue" pitchFamily="-110" charset="0"/>
              <a:cs typeface="Helvetica Neue" pitchFamily="-110" charset="0"/>
            </a:endParaRP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Output:</a:t>
            </a:r>
          </a:p>
          <a:p>
            <a:pPr marL="342900" indent="-342900">
              <a:spcBef>
                <a:spcPct val="20000"/>
              </a:spcBef>
            </a:pPr>
            <a:r>
              <a:rPr lang="en-US" sz="1600">
                <a:latin typeface="Helvetica Neue" pitchFamily="-110" charset="0"/>
                <a:ea typeface="Helvetica Neue" pitchFamily="-110" charset="0"/>
                <a:cs typeface="Helvetica Neue" pitchFamily="-110" charset="0"/>
              </a:rPr>
              <a:t>              3D distribution of the SW parameters at </a:t>
            </a:r>
          </a:p>
          <a:p>
            <a:pPr marL="342900" indent="-342900">
              <a:spcBef>
                <a:spcPct val="20000"/>
              </a:spcBef>
            </a:pPr>
            <a:r>
              <a:rPr lang="en-US" sz="1600">
                <a:latin typeface="Helvetica Neue" pitchFamily="-110" charset="0"/>
                <a:ea typeface="Helvetica Neue" pitchFamily="-110" charset="0"/>
                <a:cs typeface="Helvetica Neue" pitchFamily="-110" charset="0"/>
              </a:rPr>
              <a:t>              spacecrafts and planets and topology of IMF. </a:t>
            </a:r>
          </a:p>
        </p:txBody>
      </p:sp>
      <p:pic>
        <p:nvPicPr>
          <p:cNvPr id="36869" name="Picture 8" descr="WSA_ENLIL_regions.jpg"/>
          <p:cNvPicPr>
            <a:picLocks noChangeAspect="1"/>
          </p:cNvPicPr>
          <p:nvPr/>
        </p:nvPicPr>
        <p:blipFill>
          <a:blip r:embed="rId4"/>
          <a:srcRect/>
          <a:stretch>
            <a:fillRect/>
          </a:stretch>
        </p:blipFill>
        <p:spPr bwMode="auto">
          <a:xfrm>
            <a:off x="838200" y="1441450"/>
            <a:ext cx="1835150" cy="1682750"/>
          </a:xfrm>
          <a:prstGeom prst="rect">
            <a:avLst/>
          </a:prstGeom>
          <a:noFill/>
          <a:ln w="9525">
            <a:noFill/>
            <a:miter lim="800000"/>
            <a:headEnd/>
            <a:tailEnd/>
          </a:ln>
        </p:spPr>
      </p:pic>
      <p:pic>
        <p:nvPicPr>
          <p:cNvPr id="36870" name="Picture 4" descr="StreamArgumentServlet.gif"/>
          <p:cNvPicPr>
            <a:picLocks noChangeAspect="1"/>
          </p:cNvPicPr>
          <p:nvPr/>
        </p:nvPicPr>
        <p:blipFill>
          <a:blip r:embed="rId5"/>
          <a:srcRect/>
          <a:stretch>
            <a:fillRect/>
          </a:stretch>
        </p:blipFill>
        <p:spPr bwMode="auto">
          <a:xfrm>
            <a:off x="212725" y="4038600"/>
            <a:ext cx="3292475" cy="2057400"/>
          </a:xfrm>
          <a:prstGeom prst="rect">
            <a:avLst/>
          </a:prstGeom>
          <a:noFill/>
          <a:ln w="9525">
            <a:noFill/>
            <a:miter lim="800000"/>
            <a:headEnd/>
            <a:tailEnd/>
          </a:ln>
        </p:spPr>
      </p:pic>
      <p:sp>
        <p:nvSpPr>
          <p:cNvPr id="36871" name="Line 11"/>
          <p:cNvSpPr>
            <a:spLocks noChangeShapeType="1"/>
          </p:cNvSpPr>
          <p:nvPr/>
        </p:nvSpPr>
        <p:spPr bwMode="auto">
          <a:xfrm>
            <a:off x="1828800" y="3200400"/>
            <a:ext cx="0" cy="5334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8"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76400" y="381000"/>
            <a:ext cx="7010400" cy="609600"/>
          </a:xfrm>
        </p:spPr>
        <p:txBody>
          <a:bodyPr/>
          <a:lstStyle/>
          <a:p>
            <a:r>
              <a:rPr lang="en-US" sz="2800" b="1" smtClean="0">
                <a:latin typeface="Helvetica" pitchFamily="-110" charset="0"/>
                <a:ea typeface="ＭＳ Ｐゴシック" pitchFamily="-110" charset="-128"/>
                <a:cs typeface="ＭＳ Ｐゴシック" pitchFamily="-110" charset="-128"/>
              </a:rPr>
              <a:t>CME modeling</a:t>
            </a:r>
          </a:p>
        </p:txBody>
      </p:sp>
      <p:sp>
        <p:nvSpPr>
          <p:cNvPr id="38915"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AA7D87AE-889F-7242-A463-4EDCF3233E4C}"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12</a:t>
            </a:fld>
            <a:endParaRPr lang="en-US" smtClean="0">
              <a:latin typeface="Helvetica Neue" pitchFamily="-110" charset="0"/>
              <a:ea typeface="Helvetica Neue" pitchFamily="-110" charset="0"/>
              <a:cs typeface="Helvetica Neue" pitchFamily="-110" charset="0"/>
            </a:endParaRPr>
          </a:p>
        </p:txBody>
      </p:sp>
      <p:pic>
        <p:nvPicPr>
          <p:cNvPr id="38916" name="Picture 4" descr="/Users/ataktaki/Sun/Presentations/SW_REDI_PPT/ENLIL_20120712CME.gif">
            <a:hlinkClick r:id="" action="ppaction://media"/>
          </p:cNvPr>
          <p:cNvPicPr/>
          <p:nvPr>
            <a:videoFile r:link="rId2"/>
          </p:nvPr>
        </p:nvPicPr>
        <p:blipFill>
          <a:blip r:embed="rId5"/>
          <a:srcRect/>
          <a:stretch>
            <a:fillRect/>
          </a:stretch>
        </p:blipFill>
        <p:spPr bwMode="auto">
          <a:xfrm>
            <a:off x="685800" y="1295400"/>
            <a:ext cx="7696200" cy="4810125"/>
          </a:xfrm>
          <a:prstGeom prst="rect">
            <a:avLst/>
          </a:prstGeom>
          <a:noFill/>
          <a:ln w="9525">
            <a:noFill/>
            <a:miter lim="800000"/>
            <a:headEnd/>
            <a:tailEnd/>
          </a:ln>
        </p:spPr>
      </p:pic>
      <p:pic>
        <p:nvPicPr>
          <p:cNvPr id="5"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33"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5" name="Rectangle 3"/>
          <p:cNvSpPr>
            <a:spLocks noChangeArrowheads="1"/>
          </p:cNvSpPr>
          <p:nvPr/>
        </p:nvSpPr>
        <p:spPr bwMode="auto">
          <a:xfrm>
            <a:off x="1600200" y="228600"/>
            <a:ext cx="6324600" cy="762000"/>
          </a:xfrm>
          <a:prstGeom prst="rect">
            <a:avLst/>
          </a:prstGeom>
          <a:noFill/>
          <a:ln w="9525">
            <a:noFill/>
            <a:miter lim="800000"/>
            <a:headEnd/>
            <a:tailEnd/>
          </a:ln>
        </p:spPr>
        <p:txBody>
          <a:bodyPr anchor="ctr">
            <a:prstTxWarp prst="textNoShape">
              <a:avLst/>
            </a:prstTxWarp>
          </a:bodyPr>
          <a:lstStyle/>
          <a:p>
            <a:pPr algn="ctr" eaLnBrk="1" hangingPunct="1"/>
            <a:r>
              <a:rPr lang="en-US" sz="2800" b="1" dirty="0">
                <a:solidFill>
                  <a:srgbClr val="000000"/>
                </a:solidFill>
              </a:rPr>
              <a:t>CME Impact – arrival, duration, </a:t>
            </a:r>
          </a:p>
          <a:p>
            <a:pPr algn="ctr" eaLnBrk="1" hangingPunct="1"/>
            <a:r>
              <a:rPr lang="en-US" sz="2800" b="1" dirty="0">
                <a:solidFill>
                  <a:srgbClr val="000000"/>
                </a:solidFill>
              </a:rPr>
              <a:t>MP standoff distance</a:t>
            </a:r>
            <a:endParaRPr lang="en-US" sz="2800" dirty="0">
              <a:solidFill>
                <a:srgbClr val="000000"/>
              </a:solidFill>
              <a:latin typeface="Times New Roman" pitchFamily="-110" charset="0"/>
            </a:endParaRPr>
          </a:p>
        </p:txBody>
      </p:sp>
      <p:graphicFrame>
        <p:nvGraphicFramePr>
          <p:cNvPr id="40962" name="Object 2"/>
          <p:cNvGraphicFramePr>
            <a:graphicFrameLocks noChangeAspect="1"/>
          </p:cNvGraphicFramePr>
          <p:nvPr/>
        </p:nvGraphicFramePr>
        <p:xfrm>
          <a:off x="2057400" y="5170488"/>
          <a:ext cx="1676400" cy="849312"/>
        </p:xfrm>
        <a:graphic>
          <a:graphicData uri="http://schemas.openxmlformats.org/presentationml/2006/ole">
            <p:oleObj spid="_x0000_s40962" name="Equation" r:id="rId4" imgW="977900" imgH="444500" progId="Equation.3">
              <p:embed/>
            </p:oleObj>
          </a:graphicData>
        </a:graphic>
      </p:graphicFrame>
      <p:graphicFrame>
        <p:nvGraphicFramePr>
          <p:cNvPr id="40963" name="Object 3"/>
          <p:cNvGraphicFramePr>
            <a:graphicFrameLocks noChangeAspect="1"/>
          </p:cNvGraphicFramePr>
          <p:nvPr/>
        </p:nvGraphicFramePr>
        <p:xfrm>
          <a:off x="7456488" y="5145088"/>
          <a:ext cx="1382712" cy="874712"/>
        </p:xfrm>
        <a:graphic>
          <a:graphicData uri="http://schemas.openxmlformats.org/presentationml/2006/ole">
            <p:oleObj spid="_x0000_s40963" name="Equation" r:id="rId5" imgW="914400" imgH="520700" progId="Equation.3">
              <p:embed/>
            </p:oleObj>
          </a:graphicData>
        </a:graphic>
      </p:graphicFrame>
      <p:sp>
        <p:nvSpPr>
          <p:cNvPr id="40966" name="Text Box 15"/>
          <p:cNvSpPr txBox="1">
            <a:spLocks noChangeArrowheads="1"/>
          </p:cNvSpPr>
          <p:nvPr/>
        </p:nvSpPr>
        <p:spPr bwMode="auto">
          <a:xfrm>
            <a:off x="304800" y="5160963"/>
            <a:ext cx="1524000" cy="782637"/>
          </a:xfrm>
          <a:prstGeom prst="rect">
            <a:avLst/>
          </a:prstGeom>
          <a:noFill/>
          <a:ln w="9525">
            <a:noFill/>
            <a:miter lim="800000"/>
            <a:headEnd/>
            <a:tailEnd/>
          </a:ln>
        </p:spPr>
        <p:txBody>
          <a:bodyPr>
            <a:prstTxWarp prst="textNoShape">
              <a:avLst/>
            </a:prstTxWarp>
            <a:spAutoFit/>
          </a:bodyPr>
          <a:lstStyle/>
          <a:p>
            <a:r>
              <a:rPr lang="en-US" sz="1600"/>
              <a:t>Magnetic field </a:t>
            </a:r>
          </a:p>
          <a:p>
            <a:r>
              <a:rPr lang="en-US" sz="1600"/>
              <a:t>required </a:t>
            </a:r>
          </a:p>
          <a:p>
            <a:r>
              <a:rPr lang="en-US" sz="1600"/>
              <a:t>to stop SW</a:t>
            </a:r>
          </a:p>
        </p:txBody>
      </p:sp>
      <p:sp>
        <p:nvSpPr>
          <p:cNvPr id="40967" name="Text Box 20"/>
          <p:cNvSpPr txBox="1">
            <a:spLocks noChangeArrowheads="1"/>
          </p:cNvSpPr>
          <p:nvPr/>
        </p:nvSpPr>
        <p:spPr bwMode="auto">
          <a:xfrm>
            <a:off x="5410200" y="5159375"/>
            <a:ext cx="1600200" cy="784225"/>
          </a:xfrm>
          <a:prstGeom prst="rect">
            <a:avLst/>
          </a:prstGeom>
          <a:noFill/>
          <a:ln w="9525">
            <a:noFill/>
            <a:round/>
            <a:headEnd/>
            <a:tailEnd/>
          </a:ln>
        </p:spPr>
        <p:txBody>
          <a:bodyPr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rgbClr val="000000"/>
                </a:solidFill>
              </a:rPr>
              <a:t>Magnetopause standoff distance</a:t>
            </a:r>
          </a:p>
        </p:txBody>
      </p:sp>
      <p:sp>
        <p:nvSpPr>
          <p:cNvPr id="40968" name="Slide Number Placeholder 1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7AF488F-55B0-DD47-AF58-6EBE4B887E73}"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GB" smtClean="0">
              <a:latin typeface="Times New Roman" pitchFamily="-110" charset="0"/>
            </a:endParaRPr>
          </a:p>
        </p:txBody>
      </p:sp>
      <p:graphicFrame>
        <p:nvGraphicFramePr>
          <p:cNvPr id="40964" name="Object 4"/>
          <p:cNvGraphicFramePr>
            <a:graphicFrameLocks noChangeAspect="1"/>
          </p:cNvGraphicFramePr>
          <p:nvPr/>
        </p:nvGraphicFramePr>
        <p:xfrm>
          <a:off x="2438400" y="1295400"/>
          <a:ext cx="3733800" cy="3179763"/>
        </p:xfrm>
        <a:graphic>
          <a:graphicData uri="http://schemas.openxmlformats.org/presentationml/2006/ole">
            <p:oleObj spid="_x0000_s40964" name="Graph" r:id="rId6" imgW="7315200" imgH="6235700" progId="">
              <p:embed/>
            </p:oleObj>
          </a:graphicData>
        </a:graphic>
      </p:graphicFrame>
      <p:sp>
        <p:nvSpPr>
          <p:cNvPr id="40969" name="Text Box 15"/>
          <p:cNvSpPr txBox="1">
            <a:spLocks noChangeArrowheads="1"/>
          </p:cNvSpPr>
          <p:nvPr/>
        </p:nvSpPr>
        <p:spPr bwMode="auto">
          <a:xfrm>
            <a:off x="152400" y="1731963"/>
            <a:ext cx="2209800" cy="782163"/>
          </a:xfrm>
          <a:prstGeom prst="rect">
            <a:avLst/>
          </a:prstGeom>
          <a:noFill/>
          <a:ln w="9525">
            <a:noFill/>
            <a:miter lim="800000"/>
            <a:headEnd/>
            <a:tailEnd/>
          </a:ln>
        </p:spPr>
        <p:txBody>
          <a:bodyPr>
            <a:prstTxWarp prst="textNoShape">
              <a:avLst/>
            </a:prstTxWarp>
            <a:spAutoFit/>
          </a:bodyPr>
          <a:lstStyle/>
          <a:p>
            <a:r>
              <a:rPr lang="en-US" sz="1600" b="1" dirty="0"/>
              <a:t>CME shock arrival </a:t>
            </a:r>
            <a:r>
              <a:rPr lang="en-US" sz="1600" dirty="0"/>
              <a:t>–</a:t>
            </a:r>
          </a:p>
          <a:p>
            <a:r>
              <a:rPr lang="en-US" sz="1600" dirty="0"/>
              <a:t>a sharp jump in the dynamic pressure</a:t>
            </a:r>
            <a:r>
              <a:rPr lang="en-US" sz="1600" dirty="0" smtClean="0"/>
              <a:t> </a:t>
            </a:r>
            <a:endParaRPr lang="en-US" sz="1600" dirty="0"/>
          </a:p>
        </p:txBody>
      </p:sp>
      <p:sp>
        <p:nvSpPr>
          <p:cNvPr id="40970" name="Line 11"/>
          <p:cNvSpPr>
            <a:spLocks noChangeShapeType="1"/>
          </p:cNvSpPr>
          <p:nvPr/>
        </p:nvSpPr>
        <p:spPr bwMode="auto">
          <a:xfrm>
            <a:off x="4267200" y="5562600"/>
            <a:ext cx="685800" cy="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cxnSp>
        <p:nvCxnSpPr>
          <p:cNvPr id="40971" name="Straight Arrow Connector 13"/>
          <p:cNvCxnSpPr>
            <a:cxnSpLocks noChangeShapeType="1"/>
          </p:cNvCxnSpPr>
          <p:nvPr/>
        </p:nvCxnSpPr>
        <p:spPr bwMode="auto">
          <a:xfrm rot="10800000" flipV="1">
            <a:off x="3657600" y="2209800"/>
            <a:ext cx="2667000" cy="1143000"/>
          </a:xfrm>
          <a:prstGeom prst="straightConnector1">
            <a:avLst/>
          </a:prstGeom>
          <a:noFill/>
          <a:ln w="9525">
            <a:solidFill>
              <a:srgbClr val="008000"/>
            </a:solidFill>
            <a:round/>
            <a:headEnd/>
            <a:tailEnd type="arrow" w="med" len="med"/>
          </a:ln>
        </p:spPr>
      </p:cxnSp>
      <p:cxnSp>
        <p:nvCxnSpPr>
          <p:cNvPr id="40972" name="Straight Arrow Connector 15"/>
          <p:cNvCxnSpPr>
            <a:cxnSpLocks noChangeShapeType="1"/>
          </p:cNvCxnSpPr>
          <p:nvPr/>
        </p:nvCxnSpPr>
        <p:spPr bwMode="auto">
          <a:xfrm rot="10800000" flipV="1">
            <a:off x="4724400" y="2286000"/>
            <a:ext cx="1676400" cy="1066800"/>
          </a:xfrm>
          <a:prstGeom prst="straightConnector1">
            <a:avLst/>
          </a:prstGeom>
          <a:noFill/>
          <a:ln w="9525">
            <a:solidFill>
              <a:srgbClr val="008000"/>
            </a:solidFill>
            <a:round/>
            <a:headEnd/>
            <a:tailEnd type="arrow" w="med" len="med"/>
          </a:ln>
        </p:spPr>
      </p:cxnSp>
      <p:sp>
        <p:nvSpPr>
          <p:cNvPr id="40973" name="Text Box 15"/>
          <p:cNvSpPr txBox="1">
            <a:spLocks noChangeArrowheads="1"/>
          </p:cNvSpPr>
          <p:nvPr/>
        </p:nvSpPr>
        <p:spPr bwMode="auto">
          <a:xfrm>
            <a:off x="6705600" y="1676400"/>
            <a:ext cx="1828800" cy="1239838"/>
          </a:xfrm>
          <a:prstGeom prst="rect">
            <a:avLst/>
          </a:prstGeom>
          <a:noFill/>
          <a:ln w="9525">
            <a:noFill/>
            <a:miter lim="800000"/>
            <a:headEnd/>
            <a:tailEnd/>
          </a:ln>
        </p:spPr>
        <p:txBody>
          <a:bodyPr>
            <a:prstTxWarp prst="textNoShape">
              <a:avLst/>
            </a:prstTxWarp>
            <a:spAutoFit/>
          </a:bodyPr>
          <a:lstStyle/>
          <a:p>
            <a:r>
              <a:rPr lang="en-US" sz="1600" b="1"/>
              <a:t>Duration of the disturbance </a:t>
            </a:r>
            <a:r>
              <a:rPr lang="en-US" sz="1600"/>
              <a:t>– duration</a:t>
            </a:r>
          </a:p>
          <a:p>
            <a:r>
              <a:rPr lang="en-US" sz="1600"/>
              <a:t>of the dynamic </a:t>
            </a:r>
          </a:p>
          <a:p>
            <a:r>
              <a:rPr lang="en-US" sz="1600"/>
              <a:t>pressure hump</a:t>
            </a:r>
          </a:p>
        </p:txBody>
      </p:sp>
      <p:pic>
        <p:nvPicPr>
          <p:cNvPr id="14" name="Picture 27" descr="swcLogo.png"/>
          <p:cNvPicPr>
            <a:picLocks noChangeAspect="1"/>
          </p:cNvPicPr>
          <p:nvPr/>
        </p:nvPicPr>
        <p:blipFill>
          <a:blip r:embed="rId7"/>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3" name="Rectangle 3"/>
          <p:cNvSpPr>
            <a:spLocks noChangeArrowheads="1"/>
          </p:cNvSpPr>
          <p:nvPr/>
        </p:nvSpPr>
        <p:spPr bwMode="auto">
          <a:xfrm>
            <a:off x="1371600" y="152400"/>
            <a:ext cx="7315200" cy="838200"/>
          </a:xfrm>
          <a:prstGeom prst="rect">
            <a:avLst/>
          </a:prstGeom>
          <a:noFill/>
          <a:ln w="9525">
            <a:noFill/>
            <a:miter lim="800000"/>
            <a:headEnd/>
            <a:tailEnd/>
          </a:ln>
        </p:spPr>
        <p:txBody>
          <a:bodyPr anchor="ctr">
            <a:prstTxWarp prst="textNoShape">
              <a:avLst/>
            </a:prstTxWarp>
          </a:bodyPr>
          <a:lstStyle/>
          <a:p>
            <a:pPr algn="ctr" eaLnBrk="1" hangingPunct="1"/>
            <a:r>
              <a:rPr lang="en-US" sz="2800" b="1">
                <a:solidFill>
                  <a:srgbClr val="000000"/>
                </a:solidFill>
              </a:rPr>
              <a:t>Kp Index – P. Newel’s Empirical Expression</a:t>
            </a:r>
            <a:endParaRPr lang="en-US" sz="2800">
              <a:solidFill>
                <a:srgbClr val="000000"/>
              </a:solidFill>
              <a:latin typeface="Times New Roman" pitchFamily="-110" charset="0"/>
            </a:endParaRPr>
          </a:p>
        </p:txBody>
      </p:sp>
      <p:sp>
        <p:nvSpPr>
          <p:cNvPr id="43014" name="Slide Number Placeholder 1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27A1989-9A32-2C46-8ECE-C8C81A63E1F4}"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GB" smtClean="0">
              <a:latin typeface="Times New Roman" pitchFamily="-110" charset="0"/>
            </a:endParaRPr>
          </a:p>
        </p:txBody>
      </p:sp>
      <p:graphicFrame>
        <p:nvGraphicFramePr>
          <p:cNvPr id="43010" name="Object 2"/>
          <p:cNvGraphicFramePr>
            <a:graphicFrameLocks noChangeAspect="1"/>
          </p:cNvGraphicFramePr>
          <p:nvPr/>
        </p:nvGraphicFramePr>
        <p:xfrm>
          <a:off x="292100" y="2286000"/>
          <a:ext cx="3530600" cy="679450"/>
        </p:xfrm>
        <a:graphic>
          <a:graphicData uri="http://schemas.openxmlformats.org/presentationml/2006/ole">
            <p:oleObj spid="_x0000_s43010" name="Equation" r:id="rId4" imgW="2057400" imgH="355600" progId="Equation.3">
              <p:embed/>
            </p:oleObj>
          </a:graphicData>
        </a:graphic>
      </p:graphicFrame>
      <p:sp>
        <p:nvSpPr>
          <p:cNvPr id="43015" name="TextBox 6"/>
          <p:cNvSpPr txBox="1">
            <a:spLocks noChangeArrowheads="1"/>
          </p:cNvSpPr>
          <p:nvPr/>
        </p:nvSpPr>
        <p:spPr bwMode="auto">
          <a:xfrm>
            <a:off x="457200" y="1371600"/>
            <a:ext cx="2971800" cy="611188"/>
          </a:xfrm>
          <a:prstGeom prst="rect">
            <a:avLst/>
          </a:prstGeom>
          <a:noFill/>
          <a:ln w="9525">
            <a:noFill/>
            <a:miter lim="800000"/>
            <a:headEnd/>
            <a:tailEnd/>
          </a:ln>
        </p:spPr>
        <p:txBody>
          <a:bodyPr>
            <a:prstTxWarp prst="textNoShape">
              <a:avLst/>
            </a:prstTxWarp>
            <a:spAutoFit/>
          </a:bodyPr>
          <a:lstStyle/>
          <a:p>
            <a:r>
              <a:rPr lang="en-US"/>
              <a:t>Magnetic flux opening </a:t>
            </a:r>
          </a:p>
          <a:p>
            <a:r>
              <a:rPr lang="en-US"/>
              <a:t>rate at the magnetopause</a:t>
            </a:r>
          </a:p>
        </p:txBody>
      </p:sp>
      <p:pic>
        <p:nvPicPr>
          <p:cNvPr id="43016" name="Picture 14" descr="Kp_Newel.tiff"/>
          <p:cNvPicPr>
            <a:picLocks noChangeAspect="1"/>
          </p:cNvPicPr>
          <p:nvPr/>
        </p:nvPicPr>
        <p:blipFill>
          <a:blip r:embed="rId5"/>
          <a:srcRect/>
          <a:stretch>
            <a:fillRect/>
          </a:stretch>
        </p:blipFill>
        <p:spPr bwMode="auto">
          <a:xfrm>
            <a:off x="4953000" y="1219200"/>
            <a:ext cx="2819400" cy="2635250"/>
          </a:xfrm>
          <a:prstGeom prst="rect">
            <a:avLst/>
          </a:prstGeom>
          <a:noFill/>
          <a:ln w="9525">
            <a:noFill/>
            <a:miter lim="800000"/>
            <a:headEnd/>
            <a:tailEnd/>
          </a:ln>
        </p:spPr>
      </p:pic>
      <p:pic>
        <p:nvPicPr>
          <p:cNvPr id="43017" name="Picture 15" descr="Clock_angle.jpg"/>
          <p:cNvPicPr>
            <a:picLocks noChangeAspect="1"/>
          </p:cNvPicPr>
          <p:nvPr/>
        </p:nvPicPr>
        <p:blipFill>
          <a:blip r:embed="rId6"/>
          <a:srcRect/>
          <a:stretch>
            <a:fillRect/>
          </a:stretch>
        </p:blipFill>
        <p:spPr bwMode="auto">
          <a:xfrm>
            <a:off x="781050" y="3429000"/>
            <a:ext cx="1504950" cy="1587500"/>
          </a:xfrm>
          <a:prstGeom prst="rect">
            <a:avLst/>
          </a:prstGeom>
          <a:noFill/>
          <a:ln w="9525">
            <a:noFill/>
            <a:miter lim="800000"/>
            <a:headEnd/>
            <a:tailEnd/>
          </a:ln>
        </p:spPr>
      </p:pic>
      <p:sp>
        <p:nvSpPr>
          <p:cNvPr id="43018" name="TextBox 7"/>
          <p:cNvSpPr txBox="1">
            <a:spLocks noChangeArrowheads="1"/>
          </p:cNvSpPr>
          <p:nvPr/>
        </p:nvSpPr>
        <p:spPr bwMode="auto">
          <a:xfrm>
            <a:off x="1371600" y="3581400"/>
            <a:ext cx="263525" cy="236538"/>
          </a:xfrm>
          <a:prstGeom prst="rect">
            <a:avLst/>
          </a:prstGeom>
          <a:noFill/>
          <a:ln w="9525">
            <a:noFill/>
            <a:miter lim="800000"/>
            <a:headEnd/>
            <a:tailEnd/>
          </a:ln>
        </p:spPr>
        <p:txBody>
          <a:bodyPr wrap="none">
            <a:prstTxWarp prst="textNoShape">
              <a:avLst/>
            </a:prstTxWarp>
            <a:spAutoFit/>
          </a:bodyPr>
          <a:lstStyle/>
          <a:p>
            <a:r>
              <a:rPr lang="en-US" sz="1000"/>
              <a:t>Z</a:t>
            </a:r>
          </a:p>
        </p:txBody>
      </p:sp>
      <p:graphicFrame>
        <p:nvGraphicFramePr>
          <p:cNvPr id="43011" name="Object 3"/>
          <p:cNvGraphicFramePr>
            <a:graphicFrameLocks noChangeAspect="1"/>
          </p:cNvGraphicFramePr>
          <p:nvPr/>
        </p:nvGraphicFramePr>
        <p:xfrm>
          <a:off x="3806825" y="4424363"/>
          <a:ext cx="2441575" cy="681037"/>
        </p:xfrm>
        <a:graphic>
          <a:graphicData uri="http://schemas.openxmlformats.org/presentationml/2006/ole">
            <p:oleObj spid="_x0000_s43011" name="Equation" r:id="rId7" imgW="1422400" imgH="355600" progId="Equation.3">
              <p:embed/>
            </p:oleObj>
          </a:graphicData>
        </a:graphic>
      </p:graphicFrame>
      <p:graphicFrame>
        <p:nvGraphicFramePr>
          <p:cNvPr id="43012" name="Object 4"/>
          <p:cNvGraphicFramePr>
            <a:graphicFrameLocks noChangeAspect="1"/>
          </p:cNvGraphicFramePr>
          <p:nvPr/>
        </p:nvGraphicFramePr>
        <p:xfrm>
          <a:off x="2682875" y="5495925"/>
          <a:ext cx="4860925" cy="752475"/>
        </p:xfrm>
        <a:graphic>
          <a:graphicData uri="http://schemas.openxmlformats.org/presentationml/2006/ole">
            <p:oleObj spid="_x0000_s43012" name="Equation" r:id="rId8" imgW="2832100" imgH="393700" progId="Equation.3">
              <p:embed/>
            </p:oleObj>
          </a:graphicData>
        </a:graphic>
      </p:graphicFrame>
      <p:pic>
        <p:nvPicPr>
          <p:cNvPr id="11" name="Picture 27" descr="swcLogo.png"/>
          <p:cNvPicPr>
            <a:picLocks noChangeAspect="1"/>
          </p:cNvPicPr>
          <p:nvPr/>
        </p:nvPicPr>
        <p:blipFill>
          <a:blip r:embed="rId9"/>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A88AB94-AF43-F646-AC4E-64E22D112852}"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GB" smtClean="0">
              <a:latin typeface="Times New Roman" pitchFamily="-110" charset="0"/>
            </a:endParaRPr>
          </a:p>
        </p:txBody>
      </p:sp>
      <p:sp>
        <p:nvSpPr>
          <p:cNvPr id="45059"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AFWA Collaboration</a:t>
            </a:r>
          </a:p>
        </p:txBody>
      </p:sp>
      <p:pic>
        <p:nvPicPr>
          <p:cNvPr id="45060" name="Picture 8" descr="AFWA_alert.tiff"/>
          <p:cNvPicPr>
            <a:picLocks noChangeAspect="1"/>
          </p:cNvPicPr>
          <p:nvPr/>
        </p:nvPicPr>
        <p:blipFill>
          <a:blip r:embed="rId3"/>
          <a:srcRect/>
          <a:stretch>
            <a:fillRect/>
          </a:stretch>
        </p:blipFill>
        <p:spPr bwMode="auto">
          <a:xfrm>
            <a:off x="188913" y="2105025"/>
            <a:ext cx="4306887" cy="3305175"/>
          </a:xfrm>
          <a:prstGeom prst="rect">
            <a:avLst/>
          </a:prstGeom>
          <a:noFill/>
          <a:ln w="31750">
            <a:solidFill>
              <a:srgbClr val="FF0000"/>
            </a:solidFill>
            <a:miter lim="800000"/>
            <a:headEnd/>
            <a:tailEnd/>
          </a:ln>
        </p:spPr>
      </p:pic>
      <p:sp>
        <p:nvSpPr>
          <p:cNvPr id="45061" name="TextBox 9"/>
          <p:cNvSpPr txBox="1">
            <a:spLocks noChangeArrowheads="1"/>
          </p:cNvSpPr>
          <p:nvPr/>
        </p:nvSpPr>
        <p:spPr bwMode="auto">
          <a:xfrm>
            <a:off x="304800" y="1285875"/>
            <a:ext cx="3886200" cy="695325"/>
          </a:xfrm>
          <a:prstGeom prst="rect">
            <a:avLst/>
          </a:prstGeom>
          <a:noFill/>
          <a:ln w="31750">
            <a:solidFill>
              <a:schemeClr val="tx1"/>
            </a:solidFill>
            <a:miter lim="800000"/>
            <a:headEnd/>
            <a:tailEnd/>
          </a:ln>
        </p:spPr>
        <p:txBody>
          <a:bodyPr>
            <a:prstTxWarp prst="textNoShape">
              <a:avLst/>
            </a:prstTxWarp>
            <a:spAutoFit/>
          </a:bodyPr>
          <a:lstStyle/>
          <a:p>
            <a:pPr algn="ctr"/>
            <a:r>
              <a:rPr lang="en-US" sz="1400" b="1"/>
              <a:t>AFWA</a:t>
            </a:r>
          </a:p>
          <a:p>
            <a:r>
              <a:rPr lang="en-US" sz="1400"/>
              <a:t>CME alert e-mail based on CCMC iSWA LASCO C3 difference image analysis</a:t>
            </a:r>
          </a:p>
        </p:txBody>
      </p:sp>
      <p:sp>
        <p:nvSpPr>
          <p:cNvPr id="45062" name="Text Box 3"/>
          <p:cNvSpPr txBox="1">
            <a:spLocks noChangeArrowheads="1"/>
          </p:cNvSpPr>
          <p:nvPr/>
        </p:nvSpPr>
        <p:spPr bwMode="auto">
          <a:xfrm>
            <a:off x="5410200" y="1635125"/>
            <a:ext cx="3200400" cy="955675"/>
          </a:xfrm>
          <a:prstGeom prst="rect">
            <a:avLst/>
          </a:prstGeom>
          <a:noFill/>
          <a:ln w="31750">
            <a:solidFill>
              <a:schemeClr val="tx1"/>
            </a:solid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CCMC</a:t>
            </a:r>
          </a:p>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RT WSA/ENLIL Cone Model run </a:t>
            </a:r>
          </a:p>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using the most recently updated </a:t>
            </a:r>
          </a:p>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rPr>
              <a:t>GONG magnetogram</a:t>
            </a:r>
          </a:p>
        </p:txBody>
      </p:sp>
      <p:cxnSp>
        <p:nvCxnSpPr>
          <p:cNvPr id="45063" name="Straight Arrow Connector 16"/>
          <p:cNvCxnSpPr>
            <a:cxnSpLocks noChangeShapeType="1"/>
          </p:cNvCxnSpPr>
          <p:nvPr/>
        </p:nvCxnSpPr>
        <p:spPr bwMode="auto">
          <a:xfrm>
            <a:off x="4800600" y="2284413"/>
            <a:ext cx="381000" cy="1587"/>
          </a:xfrm>
          <a:prstGeom prst="straightConnector1">
            <a:avLst/>
          </a:prstGeom>
          <a:noFill/>
          <a:ln w="66675">
            <a:solidFill>
              <a:srgbClr val="FF0000"/>
            </a:solidFill>
            <a:round/>
            <a:headEnd/>
            <a:tailEnd type="triangle" w="med" len="med"/>
          </a:ln>
        </p:spPr>
      </p:cxnSp>
      <p:cxnSp>
        <p:nvCxnSpPr>
          <p:cNvPr id="45064" name="Straight Arrow Connector 20"/>
          <p:cNvCxnSpPr>
            <a:cxnSpLocks noChangeShapeType="1"/>
          </p:cNvCxnSpPr>
          <p:nvPr/>
        </p:nvCxnSpPr>
        <p:spPr bwMode="auto">
          <a:xfrm rot="5400000">
            <a:off x="6820694" y="3009106"/>
            <a:ext cx="381000" cy="1588"/>
          </a:xfrm>
          <a:prstGeom prst="straightConnector1">
            <a:avLst/>
          </a:prstGeom>
          <a:noFill/>
          <a:ln w="66675">
            <a:solidFill>
              <a:srgbClr val="FF0000"/>
            </a:solidFill>
            <a:round/>
            <a:headEnd/>
            <a:tailEnd type="triangle" w="med" len="med"/>
          </a:ln>
        </p:spPr>
      </p:cxnSp>
      <p:sp>
        <p:nvSpPr>
          <p:cNvPr id="45065" name="TextBox 27"/>
          <p:cNvSpPr txBox="1">
            <a:spLocks noChangeArrowheads="1"/>
          </p:cNvSpPr>
          <p:nvPr/>
        </p:nvSpPr>
        <p:spPr bwMode="auto">
          <a:xfrm>
            <a:off x="990600" y="6305550"/>
            <a:ext cx="2590800" cy="323850"/>
          </a:xfrm>
          <a:prstGeom prst="rect">
            <a:avLst/>
          </a:prstGeom>
          <a:noFill/>
          <a:ln w="31750">
            <a:solidFill>
              <a:schemeClr val="tx1"/>
            </a:solidFill>
            <a:miter lim="800000"/>
            <a:headEnd/>
            <a:tailEnd/>
          </a:ln>
        </p:spPr>
        <p:txBody>
          <a:bodyPr>
            <a:prstTxWarp prst="textNoShape">
              <a:avLst/>
            </a:prstTxWarp>
            <a:spAutoFit/>
          </a:bodyPr>
          <a:lstStyle/>
          <a:p>
            <a:pPr algn="ctr"/>
            <a:r>
              <a:rPr lang="en-US" sz="1600" b="1"/>
              <a:t>AFWA</a:t>
            </a:r>
          </a:p>
        </p:txBody>
      </p:sp>
      <p:cxnSp>
        <p:nvCxnSpPr>
          <p:cNvPr id="45066" name="Straight Arrow Connector 29"/>
          <p:cNvCxnSpPr>
            <a:cxnSpLocks noChangeShapeType="1"/>
          </p:cNvCxnSpPr>
          <p:nvPr/>
        </p:nvCxnSpPr>
        <p:spPr bwMode="auto">
          <a:xfrm rot="10800000" flipV="1">
            <a:off x="3962400" y="6477000"/>
            <a:ext cx="533400" cy="0"/>
          </a:xfrm>
          <a:prstGeom prst="straightConnector1">
            <a:avLst/>
          </a:prstGeom>
          <a:noFill/>
          <a:ln w="66675">
            <a:solidFill>
              <a:srgbClr val="FF0000"/>
            </a:solidFill>
            <a:round/>
            <a:headEnd/>
            <a:tailEnd type="triangle" w="med" len="med"/>
          </a:ln>
        </p:spPr>
      </p:cxnSp>
      <p:sp>
        <p:nvSpPr>
          <p:cNvPr id="45067" name="TextBox 11"/>
          <p:cNvSpPr txBox="1">
            <a:spLocks noChangeArrowheads="1"/>
          </p:cNvSpPr>
          <p:nvPr/>
        </p:nvSpPr>
        <p:spPr bwMode="auto">
          <a:xfrm>
            <a:off x="6019800" y="4267200"/>
            <a:ext cx="184150" cy="352425"/>
          </a:xfrm>
          <a:prstGeom prst="rect">
            <a:avLst/>
          </a:prstGeom>
          <a:noFill/>
          <a:ln w="9525">
            <a:noFill/>
            <a:miter lim="800000"/>
            <a:headEnd/>
            <a:tailEnd/>
          </a:ln>
        </p:spPr>
        <p:txBody>
          <a:bodyPr wrap="none">
            <a:prstTxWarp prst="textNoShape">
              <a:avLst/>
            </a:prstTxWarp>
            <a:spAutoFit/>
          </a:bodyPr>
          <a:lstStyle/>
          <a:p>
            <a:endParaRPr lang="en-US"/>
          </a:p>
        </p:txBody>
      </p:sp>
      <p:pic>
        <p:nvPicPr>
          <p:cNvPr id="45068" name="Picture 12" descr="CME_estimate_mail.tiff"/>
          <p:cNvPicPr>
            <a:picLocks noChangeAspect="1"/>
          </p:cNvPicPr>
          <p:nvPr/>
        </p:nvPicPr>
        <p:blipFill>
          <a:blip r:embed="rId4"/>
          <a:srcRect/>
          <a:stretch>
            <a:fillRect/>
          </a:stretch>
        </p:blipFill>
        <p:spPr bwMode="auto">
          <a:xfrm>
            <a:off x="4724400" y="3463925"/>
            <a:ext cx="4267200" cy="2708275"/>
          </a:xfrm>
          <a:prstGeom prst="rect">
            <a:avLst/>
          </a:prstGeom>
          <a:noFill/>
          <a:ln w="38100">
            <a:solidFill>
              <a:srgbClr val="FF0000"/>
            </a:solidFill>
            <a:miter lim="800000"/>
            <a:headEnd/>
            <a:tailEnd/>
          </a:ln>
        </p:spPr>
      </p:pic>
      <p:pic>
        <p:nvPicPr>
          <p:cNvPr id="13" name="Picture 27" descr="swcLogo.png"/>
          <p:cNvPicPr>
            <a:picLocks noChangeAspect="1"/>
          </p:cNvPicPr>
          <p:nvPr/>
        </p:nvPicPr>
        <p:blipFill>
          <a:blip r:embed="rId5"/>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14C691B-ADD7-AB4E-964A-132C1EBCAC91}"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GB" smtClean="0">
              <a:latin typeface="Times New Roman" pitchFamily="-110" charset="0"/>
            </a:endParaRPr>
          </a:p>
        </p:txBody>
      </p:sp>
      <p:sp>
        <p:nvSpPr>
          <p:cNvPr id="47107"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AFWA Collaboration 2</a:t>
            </a:r>
          </a:p>
        </p:txBody>
      </p:sp>
      <p:pic>
        <p:nvPicPr>
          <p:cNvPr id="47108" name="Picture 8" descr="AFWA_alert.tiff"/>
          <p:cNvPicPr>
            <a:picLocks noChangeAspect="1"/>
          </p:cNvPicPr>
          <p:nvPr/>
        </p:nvPicPr>
        <p:blipFill>
          <a:blip r:embed="rId3"/>
          <a:srcRect/>
          <a:stretch>
            <a:fillRect/>
          </a:stretch>
        </p:blipFill>
        <p:spPr bwMode="auto">
          <a:xfrm>
            <a:off x="1219200" y="1600200"/>
            <a:ext cx="6629400" cy="5086350"/>
          </a:xfrm>
          <a:prstGeom prst="rect">
            <a:avLst/>
          </a:prstGeom>
          <a:noFill/>
          <a:ln w="31750">
            <a:solidFill>
              <a:srgbClr val="FF0000"/>
            </a:solidFill>
            <a:miter lim="800000"/>
            <a:headEnd/>
            <a:tailEnd/>
          </a:ln>
        </p:spPr>
      </p:pic>
      <p:sp>
        <p:nvSpPr>
          <p:cNvPr id="47109" name="TextBox 9"/>
          <p:cNvSpPr txBox="1">
            <a:spLocks noChangeArrowheads="1"/>
          </p:cNvSpPr>
          <p:nvPr/>
        </p:nvSpPr>
        <p:spPr bwMode="auto">
          <a:xfrm>
            <a:off x="1371600" y="1228725"/>
            <a:ext cx="6400800" cy="295275"/>
          </a:xfrm>
          <a:prstGeom prst="rect">
            <a:avLst/>
          </a:prstGeom>
          <a:noFill/>
          <a:ln w="31750">
            <a:noFill/>
            <a:miter lim="800000"/>
            <a:headEnd/>
            <a:tailEnd/>
          </a:ln>
        </p:spPr>
        <p:txBody>
          <a:bodyPr>
            <a:prstTxWarp prst="textNoShape">
              <a:avLst/>
            </a:prstTxWarp>
            <a:spAutoFit/>
          </a:bodyPr>
          <a:lstStyle/>
          <a:p>
            <a:pPr algn="ctr"/>
            <a:r>
              <a:rPr lang="en-US" sz="1400" b="1"/>
              <a:t>AFWA e-mail</a:t>
            </a:r>
          </a:p>
        </p:txBody>
      </p:sp>
      <p:pic>
        <p:nvPicPr>
          <p:cNvPr id="6"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9805BFB-650B-D045-8674-17FE895F3558}"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GB" smtClean="0">
              <a:latin typeface="Times New Roman" pitchFamily="-110" charset="0"/>
            </a:endParaRPr>
          </a:p>
        </p:txBody>
      </p:sp>
      <p:sp>
        <p:nvSpPr>
          <p:cNvPr id="49155" name="Text Box 3"/>
          <p:cNvSpPr txBox="1">
            <a:spLocks noChangeArrowheads="1"/>
          </p:cNvSpPr>
          <p:nvPr/>
        </p:nvSpPr>
        <p:spPr bwMode="auto">
          <a:xfrm>
            <a:off x="1905000" y="1524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AFWA Collaboration</a:t>
            </a:r>
          </a:p>
        </p:txBody>
      </p:sp>
      <p:sp>
        <p:nvSpPr>
          <p:cNvPr id="49156" name="Text Box 3"/>
          <p:cNvSpPr txBox="1">
            <a:spLocks noChangeArrowheads="1"/>
          </p:cNvSpPr>
          <p:nvPr/>
        </p:nvSpPr>
        <p:spPr bwMode="auto">
          <a:xfrm>
            <a:off x="2819400" y="685800"/>
            <a:ext cx="4038600" cy="309563"/>
          </a:xfrm>
          <a:prstGeom prst="rect">
            <a:avLst/>
          </a:prstGeom>
          <a:noFill/>
          <a:ln w="31750">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Estimate e-mail</a:t>
            </a:r>
            <a:endParaRPr lang="en-GB" sz="1400">
              <a:solidFill>
                <a:srgbClr val="000000"/>
              </a:solidFill>
            </a:endParaRPr>
          </a:p>
        </p:txBody>
      </p:sp>
      <p:pic>
        <p:nvPicPr>
          <p:cNvPr id="49157" name="Picture 5" descr="CME_estimate_mail_2.tiff"/>
          <p:cNvPicPr>
            <a:picLocks noChangeAspect="1"/>
          </p:cNvPicPr>
          <p:nvPr/>
        </p:nvPicPr>
        <p:blipFill>
          <a:blip r:embed="rId3"/>
          <a:srcRect/>
          <a:stretch>
            <a:fillRect/>
          </a:stretch>
        </p:blipFill>
        <p:spPr bwMode="auto">
          <a:xfrm>
            <a:off x="1981200" y="1219200"/>
            <a:ext cx="5562600" cy="5586413"/>
          </a:xfrm>
          <a:prstGeom prst="rect">
            <a:avLst/>
          </a:prstGeom>
          <a:noFill/>
          <a:ln w="9525">
            <a:noFill/>
            <a:miter lim="800000"/>
            <a:headEnd/>
            <a:tailEnd/>
          </a:ln>
        </p:spPr>
      </p:pic>
      <p:pic>
        <p:nvPicPr>
          <p:cNvPr id="6"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7"/>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813CDC3-05CC-464D-8E0A-41282E3EE359}"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GB" smtClean="0">
              <a:latin typeface="Times New Roman" pitchFamily="-110" charset="0"/>
            </a:endParaRPr>
          </a:p>
        </p:txBody>
      </p:sp>
      <p:sp>
        <p:nvSpPr>
          <p:cNvPr id="51203" name="Text Box 3"/>
          <p:cNvSpPr txBox="1">
            <a:spLocks noChangeArrowheads="1"/>
          </p:cNvSpPr>
          <p:nvPr/>
        </p:nvSpPr>
        <p:spPr bwMode="auto">
          <a:xfrm>
            <a:off x="1905000" y="1524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e-mail for NASA missions</a:t>
            </a:r>
          </a:p>
        </p:txBody>
      </p:sp>
      <p:sp>
        <p:nvSpPr>
          <p:cNvPr id="51204" name="Text Box 3"/>
          <p:cNvSpPr txBox="1">
            <a:spLocks noChangeArrowheads="1"/>
          </p:cNvSpPr>
          <p:nvPr/>
        </p:nvSpPr>
        <p:spPr bwMode="auto">
          <a:xfrm>
            <a:off x="2819400" y="685800"/>
            <a:ext cx="4038600" cy="309563"/>
          </a:xfrm>
          <a:prstGeom prst="rect">
            <a:avLst/>
          </a:prstGeom>
          <a:noFill/>
          <a:ln w="31750">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000000"/>
                </a:solidFill>
              </a:rPr>
              <a:t>Estimate e-mail</a:t>
            </a:r>
            <a:endParaRPr lang="en-GB" sz="1400">
              <a:solidFill>
                <a:srgbClr val="000000"/>
              </a:solidFill>
            </a:endParaRPr>
          </a:p>
        </p:txBody>
      </p:sp>
      <p:pic>
        <p:nvPicPr>
          <p:cNvPr id="51205" name="Picture 6" descr="e_mail_planets.tiff"/>
          <p:cNvPicPr>
            <a:picLocks noChangeAspect="1"/>
          </p:cNvPicPr>
          <p:nvPr/>
        </p:nvPicPr>
        <p:blipFill>
          <a:blip r:embed="rId3"/>
          <a:srcRect/>
          <a:stretch>
            <a:fillRect/>
          </a:stretch>
        </p:blipFill>
        <p:spPr bwMode="auto">
          <a:xfrm>
            <a:off x="2925763" y="1219200"/>
            <a:ext cx="3932237" cy="5562600"/>
          </a:xfrm>
          <a:prstGeom prst="rect">
            <a:avLst/>
          </a:prstGeom>
          <a:noFill/>
          <a:ln w="9525">
            <a:noFill/>
            <a:miter lim="800000"/>
            <a:headEnd/>
            <a:tailEnd/>
          </a:ln>
        </p:spPr>
      </p:pic>
      <p:pic>
        <p:nvPicPr>
          <p:cNvPr id="6"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057400" y="457200"/>
            <a:ext cx="5181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Outline</a:t>
            </a:r>
          </a:p>
        </p:txBody>
      </p:sp>
      <p:sp>
        <p:nvSpPr>
          <p:cNvPr id="18435" name="Slide Number Placeholder 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D9402E46-A086-B24D-88A2-CC6218F98A8A}"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GB" smtClean="0">
              <a:latin typeface="Times New Roman" pitchFamily="-110" charset="0"/>
            </a:endParaRPr>
          </a:p>
        </p:txBody>
      </p:sp>
      <p:sp>
        <p:nvSpPr>
          <p:cNvPr id="18436" name="Rectangle 4"/>
          <p:cNvSpPr>
            <a:spLocks noChangeArrowheads="1"/>
          </p:cNvSpPr>
          <p:nvPr/>
        </p:nvSpPr>
        <p:spPr bwMode="auto">
          <a:xfrm>
            <a:off x="152400" y="2068513"/>
            <a:ext cx="8686800" cy="3187700"/>
          </a:xfrm>
          <a:prstGeom prst="rect">
            <a:avLst/>
          </a:prstGeom>
          <a:noFill/>
          <a:ln w="9525">
            <a:noFill/>
            <a:miter lim="800000"/>
            <a:headEnd/>
            <a:tailEnd/>
          </a:ln>
        </p:spPr>
        <p:txBody>
          <a:bodyPr>
            <a:prstTxWarp prst="textNoShape">
              <a:avLst/>
            </a:prstTxWarp>
            <a:spAutoFit/>
          </a:bodyPr>
          <a:lstStyle/>
          <a:p>
            <a:pPr>
              <a:buFont typeface="Arial" pitchFamily="-110" charset="0"/>
              <a:buChar char="•"/>
            </a:pPr>
            <a:r>
              <a:rPr lang="en-US" sz="2400"/>
              <a:t> Basic Principles behind cone modeling of CMEs. </a:t>
            </a:r>
          </a:p>
          <a:p>
            <a:pPr>
              <a:buFont typeface="Arial" pitchFamily="-110" charset="0"/>
              <a:buChar char="•"/>
            </a:pPr>
            <a:endParaRPr lang="en-US" sz="2400"/>
          </a:p>
          <a:p>
            <a:pPr>
              <a:buFont typeface="Arial" pitchFamily="-110" charset="0"/>
              <a:buChar char="•"/>
            </a:pPr>
            <a:r>
              <a:rPr lang="en-US" sz="2400"/>
              <a:t> Brief description of the models</a:t>
            </a:r>
          </a:p>
          <a:p>
            <a:pPr>
              <a:buFont typeface="Arial" pitchFamily="-110" charset="0"/>
              <a:buChar char="•"/>
            </a:pPr>
            <a:endParaRPr lang="en-US" sz="2400"/>
          </a:p>
          <a:p>
            <a:pPr>
              <a:buFont typeface="Arial" pitchFamily="-110" charset="0"/>
              <a:buChar char="•"/>
            </a:pPr>
            <a:r>
              <a:rPr lang="en-US" sz="2400"/>
              <a:t> Analyzing CME propagation and  impact</a:t>
            </a:r>
          </a:p>
          <a:p>
            <a:pPr>
              <a:buFont typeface="Arial" pitchFamily="-110" charset="0"/>
              <a:buChar char="•"/>
            </a:pPr>
            <a:endParaRPr lang="en-US" sz="2400"/>
          </a:p>
          <a:p>
            <a:pPr>
              <a:buFont typeface="Arial" pitchFamily="-110" charset="0"/>
              <a:buChar char="•"/>
            </a:pPr>
            <a:r>
              <a:rPr lang="en-US" sz="2400"/>
              <a:t> Operations example: collaboration with AFWA</a:t>
            </a:r>
          </a:p>
          <a:p>
            <a:pPr>
              <a:buFont typeface="Arial" pitchFamily="-110" charset="0"/>
              <a:buChar char="•"/>
            </a:pPr>
            <a:endParaRPr lang="en-US" sz="2400"/>
          </a:p>
          <a:p>
            <a:pPr>
              <a:buFont typeface="Arial" pitchFamily="-110" charset="0"/>
              <a:buChar char="•"/>
            </a:pPr>
            <a:endParaRPr lang="en-US" sz="2400"/>
          </a:p>
        </p:txBody>
      </p:sp>
      <p:pic>
        <p:nvPicPr>
          <p:cNvPr id="5" name="Picture 27" descr="swcLogo.png"/>
          <p:cNvPicPr>
            <a:picLocks noChangeAspect="1"/>
          </p:cNvPicPr>
          <p:nvPr/>
        </p:nvPicPr>
        <p:blipFill>
          <a:blip r:embed="rId3"/>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09600"/>
            <a:ext cx="7772400" cy="1143000"/>
          </a:xfrm>
          <a:prstGeom prst="rect">
            <a:avLst/>
          </a:prstGeom>
          <a:noFill/>
          <a:ln w="9525">
            <a:noFill/>
            <a:round/>
            <a:headEnd/>
            <a:tailEnd/>
          </a:ln>
        </p:spPr>
        <p:txBody>
          <a:bodyPr lIns="90000" tIns="46800" rIns="90000" bIns="46800" anchor="ctr">
            <a:prstTxWarp prst="textNoShape">
              <a:avLst/>
            </a:prstTxWarp>
          </a:bodyPr>
          <a:lstStyle/>
          <a:p>
            <a:pPr algn="ct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a:solidFill>
                  <a:srgbClr val="000000"/>
                </a:solidFill>
                <a:latin typeface="Times New Roman" pitchFamily="-110" charset="0"/>
              </a:rPr>
              <a:t> </a:t>
            </a:r>
          </a:p>
        </p:txBody>
      </p:sp>
      <p:sp>
        <p:nvSpPr>
          <p:cNvPr id="20483" name="Text Box 3"/>
          <p:cNvSpPr txBox="1">
            <a:spLocks noChangeArrowheads="1"/>
          </p:cNvSpPr>
          <p:nvPr/>
        </p:nvSpPr>
        <p:spPr bwMode="auto">
          <a:xfrm>
            <a:off x="1143000" y="304800"/>
            <a:ext cx="7924800" cy="500063"/>
          </a:xfrm>
          <a:prstGeom prst="rect">
            <a:avLst/>
          </a:prstGeom>
          <a:noFill/>
          <a:ln w="9525">
            <a:noFill/>
            <a:round/>
            <a:headEnd/>
            <a:tailEnd/>
          </a:ln>
        </p:spPr>
        <p:txBody>
          <a:bodyPr lIns="90000" tIns="46800" rIns="90000" bIns="46800">
            <a:prstTxWarp prst="textNoShape">
              <a:avLst/>
            </a:prstTxWarp>
            <a:spAutoFit/>
          </a:bodyPr>
          <a:lstStyle/>
          <a:p>
            <a:pPr algn="ctr" eaLnBrk="1" hangingPunct="1">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 for CMEs</a:t>
            </a:r>
          </a:p>
        </p:txBody>
      </p:sp>
      <p:sp>
        <p:nvSpPr>
          <p:cNvPr id="20484" name="Text Box 4"/>
          <p:cNvSpPr txBox="1">
            <a:spLocks noChangeArrowheads="1"/>
          </p:cNvSpPr>
          <p:nvPr/>
        </p:nvSpPr>
        <p:spPr bwMode="auto">
          <a:xfrm>
            <a:off x="3886200" y="2209800"/>
            <a:ext cx="5105400" cy="2616200"/>
          </a:xfrm>
          <a:prstGeom prst="rect">
            <a:avLst/>
          </a:prstGeom>
          <a:noFill/>
          <a:ln w="9525">
            <a:noFill/>
            <a:round/>
            <a:headEnd/>
            <a:tailEnd/>
          </a:ln>
        </p:spPr>
        <p:txBody>
          <a:bodyPr lIns="90000" tIns="46800" rIns="90000" bIns="46800">
            <a:prstTxWarp prst="textNoShape">
              <a:avLst/>
            </a:prstTxWarp>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t>The CME cone model is based on observational evidence that CME has more or less constant angular diameter in corona, being confined by the external magnetic field, so that CME does not expand in latitude in the lower corona, but expands in interplanetary space because of the weaker external field</a:t>
            </a:r>
            <a:endParaRPr lang="en-GB" sz="1600">
              <a:solidFill>
                <a:srgbClr val="000000"/>
              </a:solidFill>
            </a:endParaRP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 CME propagates with nearly constant angular width in a radial direction</a:t>
            </a:r>
          </a:p>
          <a:p>
            <a:pPr>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 CME bulk velocity is radial and the expansion is isotropic</a:t>
            </a:r>
          </a:p>
        </p:txBody>
      </p:sp>
      <p:sp>
        <p:nvSpPr>
          <p:cNvPr id="20485" name="Text Box 5"/>
          <p:cNvSpPr txBox="1">
            <a:spLocks noChangeArrowheads="1"/>
          </p:cNvSpPr>
          <p:nvPr/>
        </p:nvSpPr>
        <p:spPr bwMode="auto">
          <a:xfrm>
            <a:off x="4419600" y="1600200"/>
            <a:ext cx="4038600" cy="38417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Zhao</a:t>
            </a:r>
            <a:r>
              <a:rPr lang="en-GB" sz="2000">
                <a:solidFill>
                  <a:srgbClr val="000000"/>
                </a:solidFill>
              </a:rPr>
              <a:t> </a:t>
            </a:r>
            <a:r>
              <a:rPr lang="en-GB" sz="2000" b="1">
                <a:solidFill>
                  <a:srgbClr val="000000"/>
                </a:solidFill>
              </a:rPr>
              <a:t>et al</a:t>
            </a:r>
            <a:r>
              <a:rPr lang="en-GB" sz="2000">
                <a:solidFill>
                  <a:srgbClr val="000000"/>
                </a:solidFill>
              </a:rPr>
              <a:t>, 2002, Cone Model:</a:t>
            </a:r>
          </a:p>
        </p:txBody>
      </p:sp>
      <p:sp>
        <p:nvSpPr>
          <p:cNvPr id="20486" name="Text Box 6"/>
          <p:cNvSpPr txBox="1">
            <a:spLocks noChangeArrowheads="1"/>
          </p:cNvSpPr>
          <p:nvPr/>
        </p:nvSpPr>
        <p:spPr bwMode="auto">
          <a:xfrm>
            <a:off x="228600" y="5257800"/>
            <a:ext cx="3352800" cy="5810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The projection of the cone on</a:t>
            </a:r>
          </a:p>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rPr>
              <a:t>the POS is an ellipse</a:t>
            </a:r>
          </a:p>
        </p:txBody>
      </p:sp>
      <p:sp>
        <p:nvSpPr>
          <p:cNvPr id="20487" name="Text Box 12"/>
          <p:cNvSpPr txBox="1">
            <a:spLocks noChangeArrowheads="1"/>
          </p:cNvSpPr>
          <p:nvPr/>
        </p:nvSpPr>
        <p:spPr bwMode="auto">
          <a:xfrm>
            <a:off x="1219200" y="6324600"/>
            <a:ext cx="7239000" cy="382588"/>
          </a:xfrm>
          <a:prstGeom prst="rect">
            <a:avLst/>
          </a:prstGeom>
          <a:noFill/>
          <a:ln w="9525">
            <a:noFill/>
            <a:miter lim="800000"/>
            <a:headEnd/>
            <a:tailEnd/>
          </a:ln>
        </p:spPr>
        <p:txBody>
          <a:bodyPr>
            <a:prstTxWarp prst="textNoShape">
              <a:avLst/>
            </a:prstTxWarp>
            <a:spAutoFit/>
          </a:bodyPr>
          <a:lstStyle/>
          <a:p>
            <a:r>
              <a:rPr lang="en-US" sz="2000">
                <a:solidFill>
                  <a:schemeClr val="accent2"/>
                </a:solidFill>
              </a:rPr>
              <a:t>Overly simplistic approximation to describe halo CME</a:t>
            </a:r>
          </a:p>
        </p:txBody>
      </p:sp>
      <p:pic>
        <p:nvPicPr>
          <p:cNvPr id="20488" name="Picture 14"/>
          <p:cNvPicPr>
            <a:picLocks noChangeAspect="1" noChangeArrowheads="1"/>
          </p:cNvPicPr>
          <p:nvPr/>
        </p:nvPicPr>
        <p:blipFill>
          <a:blip r:embed="rId3"/>
          <a:srcRect/>
          <a:stretch>
            <a:fillRect/>
          </a:stretch>
        </p:blipFill>
        <p:spPr bwMode="auto">
          <a:xfrm>
            <a:off x="76200" y="1524000"/>
            <a:ext cx="3886200" cy="3371850"/>
          </a:xfrm>
          <a:prstGeom prst="rect">
            <a:avLst/>
          </a:prstGeom>
          <a:noFill/>
          <a:ln w="9525">
            <a:noFill/>
            <a:round/>
            <a:headEnd/>
            <a:tailEnd/>
          </a:ln>
        </p:spPr>
      </p:pic>
      <p:pic>
        <p:nvPicPr>
          <p:cNvPr id="9"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Modelling for Halo CMEs</a:t>
            </a:r>
          </a:p>
        </p:txBody>
      </p:sp>
      <p:pic>
        <p:nvPicPr>
          <p:cNvPr id="22531" name="Picture 8"/>
          <p:cNvPicPr>
            <a:picLocks noChangeAspect="1" noChangeArrowheads="1"/>
          </p:cNvPicPr>
          <p:nvPr/>
        </p:nvPicPr>
        <p:blipFill>
          <a:blip r:embed="rId3"/>
          <a:srcRect/>
          <a:stretch>
            <a:fillRect/>
          </a:stretch>
        </p:blipFill>
        <p:spPr bwMode="auto">
          <a:xfrm>
            <a:off x="3886200" y="1828800"/>
            <a:ext cx="1676400" cy="1676400"/>
          </a:xfrm>
          <a:prstGeom prst="rect">
            <a:avLst/>
          </a:prstGeom>
          <a:noFill/>
          <a:ln w="9525">
            <a:noFill/>
            <a:round/>
            <a:headEnd/>
            <a:tailEnd/>
          </a:ln>
        </p:spPr>
      </p:pic>
      <p:pic>
        <p:nvPicPr>
          <p:cNvPr id="22532" name="Picture 9"/>
          <p:cNvPicPr>
            <a:picLocks noChangeAspect="1" noChangeArrowheads="1"/>
          </p:cNvPicPr>
          <p:nvPr/>
        </p:nvPicPr>
        <p:blipFill>
          <a:blip r:embed="rId4"/>
          <a:srcRect/>
          <a:stretch>
            <a:fillRect/>
          </a:stretch>
        </p:blipFill>
        <p:spPr bwMode="auto">
          <a:xfrm>
            <a:off x="6172200" y="1828800"/>
            <a:ext cx="1676400" cy="1676400"/>
          </a:xfrm>
          <a:prstGeom prst="rect">
            <a:avLst/>
          </a:prstGeom>
          <a:noFill/>
          <a:ln w="9525">
            <a:noFill/>
            <a:round/>
            <a:headEnd/>
            <a:tailEnd/>
          </a:ln>
        </p:spPr>
      </p:pic>
      <p:sp>
        <p:nvSpPr>
          <p:cNvPr id="22533" name="Slide Number Placeholder 1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C08EDAD-1E28-3840-B767-CFFA8DA8AC9A}"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GB" smtClean="0">
              <a:latin typeface="Times New Roman" pitchFamily="-110" charset="0"/>
            </a:endParaRPr>
          </a:p>
        </p:txBody>
      </p:sp>
      <p:sp>
        <p:nvSpPr>
          <p:cNvPr id="22534" name="Text Box 11"/>
          <p:cNvSpPr txBox="1">
            <a:spLocks noChangeArrowheads="1"/>
          </p:cNvSpPr>
          <p:nvPr/>
        </p:nvSpPr>
        <p:spPr bwMode="auto">
          <a:xfrm>
            <a:off x="4876800" y="4319588"/>
            <a:ext cx="1905000" cy="709612"/>
          </a:xfrm>
          <a:prstGeom prst="rect">
            <a:avLst/>
          </a:prstGeom>
          <a:noFill/>
          <a:ln w="31750">
            <a:solidFill>
              <a:srgbClr val="FF0000"/>
            </a:solid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CME V and orientation  </a:t>
            </a:r>
          </a:p>
          <a:p>
            <a:pP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000">
              <a:solidFill>
                <a:srgbClr val="000000"/>
              </a:solidFill>
            </a:endParaRPr>
          </a:p>
        </p:txBody>
      </p:sp>
      <p:sp>
        <p:nvSpPr>
          <p:cNvPr id="22535" name="Text Box 11"/>
          <p:cNvSpPr txBox="1">
            <a:spLocks noChangeArrowheads="1"/>
          </p:cNvSpPr>
          <p:nvPr/>
        </p:nvSpPr>
        <p:spPr bwMode="auto">
          <a:xfrm>
            <a:off x="4572000" y="5922963"/>
            <a:ext cx="2590800" cy="401637"/>
          </a:xfrm>
          <a:prstGeom prst="rect">
            <a:avLst/>
          </a:prstGeom>
          <a:noFill/>
          <a:ln w="31750">
            <a:solidFill>
              <a:srgbClr val="FF0000"/>
            </a:solidFill>
            <a:round/>
            <a:headEnd/>
            <a:tailEnd/>
          </a:ln>
        </p:spPr>
        <p:txBody>
          <a:bodyPr lIns="90000" tIns="46800" rIns="90000" bIns="46800">
            <a:prstTxWarp prst="textNoShape">
              <a:avLst/>
            </a:prstTxWarp>
            <a:spAutoFit/>
          </a:bodyPr>
          <a:lstStyle/>
          <a:p>
            <a:pP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Input to WSA-ENLIL  </a:t>
            </a:r>
          </a:p>
        </p:txBody>
      </p:sp>
      <p:sp>
        <p:nvSpPr>
          <p:cNvPr id="22536" name="Line 11"/>
          <p:cNvSpPr>
            <a:spLocks noChangeShapeType="1"/>
          </p:cNvSpPr>
          <p:nvPr/>
        </p:nvSpPr>
        <p:spPr bwMode="auto">
          <a:xfrm>
            <a:off x="5867400" y="3657600"/>
            <a:ext cx="0" cy="3048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sp>
        <p:nvSpPr>
          <p:cNvPr id="22537" name="TextBox 24"/>
          <p:cNvSpPr txBox="1">
            <a:spLocks noChangeArrowheads="1"/>
          </p:cNvSpPr>
          <p:nvPr/>
        </p:nvSpPr>
        <p:spPr bwMode="auto">
          <a:xfrm>
            <a:off x="3200400" y="1143000"/>
            <a:ext cx="3505200" cy="323850"/>
          </a:xfrm>
          <a:prstGeom prst="rect">
            <a:avLst/>
          </a:prstGeom>
          <a:noFill/>
          <a:ln w="9525">
            <a:noFill/>
            <a:miter lim="800000"/>
            <a:headEnd/>
            <a:tailEnd/>
          </a:ln>
        </p:spPr>
        <p:txBody>
          <a:bodyPr>
            <a:prstTxWarp prst="textNoShape">
              <a:avLst/>
            </a:prstTxWarp>
            <a:spAutoFit/>
          </a:bodyPr>
          <a:lstStyle/>
          <a:p>
            <a:r>
              <a:rPr lang="en-US" sz="1600"/>
              <a:t>SOHO LASCO C3 difference images</a:t>
            </a:r>
          </a:p>
          <a:p>
            <a:endParaRPr lang="en-US" sz="1600">
              <a:solidFill>
                <a:srgbClr val="595959"/>
              </a:solidFill>
            </a:endParaRPr>
          </a:p>
        </p:txBody>
      </p:sp>
      <p:sp>
        <p:nvSpPr>
          <p:cNvPr id="22538" name="Line 11"/>
          <p:cNvSpPr>
            <a:spLocks noChangeShapeType="1"/>
          </p:cNvSpPr>
          <p:nvPr/>
        </p:nvSpPr>
        <p:spPr bwMode="auto">
          <a:xfrm>
            <a:off x="5867400" y="5257800"/>
            <a:ext cx="0" cy="304800"/>
          </a:xfrm>
          <a:prstGeom prst="line">
            <a:avLst/>
          </a:prstGeom>
          <a:noFill/>
          <a:ln w="57240">
            <a:solidFill>
              <a:srgbClr val="FF3300"/>
            </a:solidFill>
            <a:miter lim="800000"/>
            <a:headEnd/>
            <a:tailEnd type="triangle" w="med" len="med"/>
          </a:ln>
        </p:spPr>
        <p:txBody>
          <a:bodyPr>
            <a:prstTxWarp prst="textNoShape">
              <a:avLst/>
            </a:prstTxWarp>
          </a:bodyPr>
          <a:lstStyle/>
          <a:p>
            <a:endParaRPr lang="en-US"/>
          </a:p>
        </p:txBody>
      </p:sp>
      <p:pic>
        <p:nvPicPr>
          <p:cNvPr id="22539" name="Picture 14"/>
          <p:cNvPicPr>
            <a:picLocks noChangeAspect="1" noChangeArrowheads="1"/>
          </p:cNvPicPr>
          <p:nvPr/>
        </p:nvPicPr>
        <p:blipFill>
          <a:blip r:embed="rId5"/>
          <a:srcRect/>
          <a:stretch>
            <a:fillRect/>
          </a:stretch>
        </p:blipFill>
        <p:spPr bwMode="auto">
          <a:xfrm>
            <a:off x="288925" y="1752600"/>
            <a:ext cx="3024188" cy="2514600"/>
          </a:xfrm>
          <a:prstGeom prst="rect">
            <a:avLst/>
          </a:prstGeom>
          <a:noFill/>
          <a:ln w="9525">
            <a:noFill/>
            <a:round/>
            <a:headEnd/>
            <a:tailEnd/>
          </a:ln>
        </p:spPr>
      </p:pic>
      <p:sp>
        <p:nvSpPr>
          <p:cNvPr id="22540" name="Text Box 7"/>
          <p:cNvSpPr txBox="1">
            <a:spLocks noChangeArrowheads="1"/>
          </p:cNvSpPr>
          <p:nvPr/>
        </p:nvSpPr>
        <p:spPr bwMode="auto">
          <a:xfrm>
            <a:off x="152400" y="4267200"/>
            <a:ext cx="4343400" cy="6699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Xie</a:t>
            </a:r>
            <a:r>
              <a:rPr lang="en-GB" sz="2000">
                <a:solidFill>
                  <a:srgbClr val="000000"/>
                </a:solidFill>
              </a:rPr>
              <a:t> </a:t>
            </a:r>
            <a:r>
              <a:rPr lang="en-GB" sz="2000" b="1">
                <a:solidFill>
                  <a:srgbClr val="000000"/>
                </a:solidFill>
              </a:rPr>
              <a:t>et al</a:t>
            </a:r>
            <a:r>
              <a:rPr lang="en-GB" sz="2000">
                <a:solidFill>
                  <a:srgbClr val="000000"/>
                </a:solidFill>
              </a:rPr>
              <a:t>, 2004, Cone Model for Halo CMEs –  analytical method</a:t>
            </a:r>
          </a:p>
        </p:txBody>
      </p:sp>
      <p:sp>
        <p:nvSpPr>
          <p:cNvPr id="22541" name="Text Box 7"/>
          <p:cNvSpPr txBox="1">
            <a:spLocks noChangeArrowheads="1"/>
          </p:cNvSpPr>
          <p:nvPr/>
        </p:nvSpPr>
        <p:spPr bwMode="auto">
          <a:xfrm>
            <a:off x="152400" y="5197475"/>
            <a:ext cx="4343400" cy="669925"/>
          </a:xfrm>
          <a:prstGeom prst="rect">
            <a:avLst/>
          </a:prstGeom>
          <a:noFill/>
          <a:ln w="9525">
            <a:noFill/>
            <a:round/>
            <a:headEnd/>
            <a:tailEnd/>
          </a:ln>
        </p:spPr>
        <p:txBody>
          <a:bodyPr lIns="90000" tIns="46800" rIns="90000" bIns="46800">
            <a:prstTxWarp prst="textNoShape">
              <a:avLst/>
            </a:prstTxWarp>
            <a:spAutoFit/>
          </a:bodyPr>
          <a:lstStyle/>
          <a:p>
            <a:pP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000000"/>
                </a:solidFill>
              </a:rPr>
              <a:t>A. Pulkkinen</a:t>
            </a:r>
            <a:r>
              <a:rPr lang="en-GB" sz="2000">
                <a:solidFill>
                  <a:srgbClr val="000000"/>
                </a:solidFill>
              </a:rPr>
              <a:t>, 2010, Cone Model for Halo CMEs –  automatic method</a:t>
            </a:r>
          </a:p>
        </p:txBody>
      </p:sp>
      <p:pic>
        <p:nvPicPr>
          <p:cNvPr id="14"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2490788" y="228600"/>
            <a:ext cx="5046662" cy="954088"/>
          </a:xfrm>
          <a:prstGeom prst="rect">
            <a:avLst/>
          </a:prstGeom>
          <a:noFill/>
          <a:ln w="9525">
            <a:noFill/>
            <a:miter lim="800000"/>
            <a:headEnd/>
            <a:tailEnd/>
          </a:ln>
        </p:spPr>
        <p:txBody>
          <a:bodyPr wrap="none">
            <a:prstTxWarp prst="textNoShape">
              <a:avLst/>
            </a:prstTxWarp>
            <a:spAutoFit/>
          </a:bodyPr>
          <a:lstStyle/>
          <a:p>
            <a:pPr algn="ctr"/>
            <a:r>
              <a:rPr lang="en-US" sz="2800" b="1">
                <a:ea typeface="Helvetica" pitchFamily="-110" charset="0"/>
                <a:cs typeface="Helvetica" pitchFamily="-110" charset="0"/>
              </a:rPr>
              <a:t>July 12, 2012CME Viewed by </a:t>
            </a:r>
          </a:p>
          <a:p>
            <a:pPr algn="ctr"/>
            <a:r>
              <a:rPr lang="en-US" sz="2800" b="1">
                <a:ea typeface="Helvetica" pitchFamily="-110" charset="0"/>
                <a:cs typeface="Helvetica" pitchFamily="-110" charset="0"/>
              </a:rPr>
              <a:t>Coronagraph Imagers</a:t>
            </a:r>
          </a:p>
        </p:txBody>
      </p:sp>
      <p:pic>
        <p:nvPicPr>
          <p:cNvPr id="24579" name="Picture 7" descr="Untitled.tiff"/>
          <p:cNvPicPr>
            <a:picLocks noChangeAspect="1"/>
          </p:cNvPicPr>
          <p:nvPr/>
        </p:nvPicPr>
        <p:blipFill>
          <a:blip r:embed="rId3"/>
          <a:srcRect/>
          <a:stretch>
            <a:fillRect/>
          </a:stretch>
        </p:blipFill>
        <p:spPr bwMode="auto">
          <a:xfrm>
            <a:off x="149225" y="1250950"/>
            <a:ext cx="2746375" cy="2787650"/>
          </a:xfrm>
          <a:prstGeom prst="rect">
            <a:avLst/>
          </a:prstGeom>
          <a:noFill/>
          <a:ln w="9525">
            <a:noFill/>
            <a:miter lim="800000"/>
            <a:headEnd/>
            <a:tailEnd/>
          </a:ln>
        </p:spPr>
      </p:pic>
      <p:pic>
        <p:nvPicPr>
          <p:cNvPr id="24580" name="Picture 8" descr="Untitled.tiff"/>
          <p:cNvPicPr>
            <a:picLocks noChangeAspect="1"/>
          </p:cNvPicPr>
          <p:nvPr/>
        </p:nvPicPr>
        <p:blipFill>
          <a:blip r:embed="rId4"/>
          <a:srcRect/>
          <a:stretch>
            <a:fillRect/>
          </a:stretch>
        </p:blipFill>
        <p:spPr bwMode="auto">
          <a:xfrm>
            <a:off x="6096000" y="1295400"/>
            <a:ext cx="2862263" cy="2819400"/>
          </a:xfrm>
          <a:prstGeom prst="rect">
            <a:avLst/>
          </a:prstGeom>
          <a:noFill/>
          <a:ln w="9525">
            <a:noFill/>
            <a:miter lim="800000"/>
            <a:headEnd/>
            <a:tailEnd/>
          </a:ln>
        </p:spPr>
      </p:pic>
      <p:pic>
        <p:nvPicPr>
          <p:cNvPr id="24581" name="Picture 9" descr="Untitled 2.tiff"/>
          <p:cNvPicPr>
            <a:picLocks noChangeAspect="1"/>
          </p:cNvPicPr>
          <p:nvPr/>
        </p:nvPicPr>
        <p:blipFill>
          <a:blip r:embed="rId5"/>
          <a:srcRect/>
          <a:stretch>
            <a:fillRect/>
          </a:stretch>
        </p:blipFill>
        <p:spPr bwMode="auto">
          <a:xfrm>
            <a:off x="3127375" y="3892550"/>
            <a:ext cx="2740025" cy="2889250"/>
          </a:xfrm>
          <a:prstGeom prst="rect">
            <a:avLst/>
          </a:prstGeom>
          <a:noFill/>
          <a:ln w="9525">
            <a:noFill/>
            <a:miter lim="800000"/>
            <a:headEnd/>
            <a:tailEnd/>
          </a:ln>
        </p:spPr>
      </p:pic>
      <p:pic>
        <p:nvPicPr>
          <p:cNvPr id="24582" name="Picture 10" descr="088422431.gif"/>
          <p:cNvPicPr>
            <a:picLocks noChangeAspect="1"/>
          </p:cNvPicPr>
          <p:nvPr/>
        </p:nvPicPr>
        <p:blipFill>
          <a:blip r:embed="rId6"/>
          <a:srcRect/>
          <a:stretch>
            <a:fillRect/>
          </a:stretch>
        </p:blipFill>
        <p:spPr bwMode="auto">
          <a:xfrm>
            <a:off x="3105150" y="1371600"/>
            <a:ext cx="2762250" cy="2362200"/>
          </a:xfrm>
          <a:prstGeom prst="rect">
            <a:avLst/>
          </a:prstGeom>
          <a:noFill/>
          <a:ln w="9525">
            <a:noFill/>
            <a:miter lim="800000"/>
            <a:headEnd/>
            <a:tailEnd/>
          </a:ln>
        </p:spPr>
      </p:pic>
      <p:pic>
        <p:nvPicPr>
          <p:cNvPr id="24583" name="Picture 27" descr="swcLogo.png"/>
          <p:cNvPicPr>
            <a:picLocks noChangeAspect="1"/>
          </p:cNvPicPr>
          <p:nvPr/>
        </p:nvPicPr>
        <p:blipFill>
          <a:blip r:embed="rId7"/>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1" descr="Screen Shot 2013-06-03 at 6.14.10 PM.png"/>
          <p:cNvPicPr>
            <a:picLocks noChangeAspect="1"/>
          </p:cNvPicPr>
          <p:nvPr/>
        </p:nvPicPr>
        <p:blipFill>
          <a:blip r:embed="rId4"/>
          <a:srcRect/>
          <a:stretch>
            <a:fillRect/>
          </a:stretch>
        </p:blipFill>
        <p:spPr bwMode="auto">
          <a:xfrm>
            <a:off x="144463" y="2743200"/>
            <a:ext cx="3476625" cy="316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 Box 3"/>
          <p:cNvSpPr txBox="1">
            <a:spLocks noChangeArrowheads="1"/>
          </p:cNvSpPr>
          <p:nvPr/>
        </p:nvSpPr>
        <p:spPr bwMode="auto">
          <a:xfrm>
            <a:off x="144463" y="1676400"/>
            <a:ext cx="3433762" cy="1017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b="1" dirty="0">
                <a:solidFill>
                  <a:srgbClr val="000000"/>
                </a:solidFill>
                <a:latin typeface="Helvetica" pitchFamily="-1" charset="0"/>
              </a:rPr>
              <a:t>Parameters Defined with CCMC CME Triangulation Tool</a:t>
            </a:r>
          </a:p>
        </p:txBody>
      </p:sp>
      <p:pic>
        <p:nvPicPr>
          <p:cNvPr id="26628" name="Picture 4" descr="/Users/ataktakishi/Desktop/Talk_in_Tbilisi/wsa_enlil_cone_2012-03-07T0144.mp4">
            <a:hlinkClick r:id="" action="ppaction://media"/>
          </p:cNvPr>
          <p:cNvPicPr/>
          <p:nvPr>
            <a:videoFile r:link="rId1"/>
          </p:nvPr>
        </p:nvPicPr>
        <p:blipFill>
          <a:blip r:embed="rId5"/>
          <a:srcRect/>
          <a:stretch>
            <a:fillRect/>
          </a:stretch>
        </p:blipFill>
        <p:spPr bwMode="auto">
          <a:xfrm>
            <a:off x="3970338" y="2781300"/>
            <a:ext cx="5059362" cy="3162300"/>
          </a:xfrm>
          <a:prstGeom prst="rect">
            <a:avLst/>
          </a:prstGeom>
          <a:noFill/>
          <a:ln w="38100" cap="sq">
            <a:solidFill>
              <a:srgbClr val="000000"/>
            </a:solidFill>
            <a:miter lim="800000"/>
            <a:headEnd/>
            <a:tailEnd/>
          </a:ln>
          <a:effectLst>
            <a:outerShdw blurRad="50800" dist="38100" dir="2700000" algn="tl" rotWithShape="0">
              <a:srgbClr val="000000">
                <a:alpha val="42998"/>
              </a:srgbClr>
            </a:outerShdw>
          </a:effectLst>
        </p:spPr>
      </p:pic>
      <p:sp>
        <p:nvSpPr>
          <p:cNvPr id="19" name="Text Box 3"/>
          <p:cNvSpPr txBox="1">
            <a:spLocks noChangeArrowheads="1"/>
          </p:cNvSpPr>
          <p:nvPr/>
        </p:nvSpPr>
        <p:spPr bwMode="auto">
          <a:xfrm>
            <a:off x="3970338" y="1676400"/>
            <a:ext cx="5026025" cy="10175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000" b="1" dirty="0">
                <a:solidFill>
                  <a:srgbClr val="000000"/>
                </a:solidFill>
                <a:latin typeface="Helvetica" pitchFamily="-1" charset="0"/>
              </a:rPr>
              <a:t>CME Parameters: Input To WSA-ENLIL Cone Model</a:t>
            </a:r>
          </a:p>
        </p:txBody>
      </p:sp>
      <p:sp>
        <p:nvSpPr>
          <p:cNvPr id="20" name="Striped Right Arrow 19"/>
          <p:cNvSpPr/>
          <p:nvPr/>
        </p:nvSpPr>
        <p:spPr>
          <a:xfrm>
            <a:off x="3033713" y="3733800"/>
            <a:ext cx="1279525" cy="795338"/>
          </a:xfrm>
          <a:prstGeom prst="stripedRightArrow">
            <a:avLst/>
          </a:prstGeom>
          <a:solidFill>
            <a:srgbClr val="FF6600">
              <a:alpha val="44000"/>
            </a:srgbClr>
          </a:solidFill>
          <a:ln>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1"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
        <p:nvSpPr>
          <p:cNvPr id="9" name="Text Box 3"/>
          <p:cNvSpPr txBox="1">
            <a:spLocks noChangeArrowheads="1"/>
          </p:cNvSpPr>
          <p:nvPr/>
        </p:nvSpPr>
        <p:spPr bwMode="auto">
          <a:xfrm>
            <a:off x="2212975" y="358775"/>
            <a:ext cx="5026025" cy="55562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90000" tIns="46800" rIns="90000" bIns="46800">
            <a:prstTxWarp prst="textNoShape">
              <a:avLst/>
            </a:prstTxWarp>
            <a:spAutoFit/>
          </a:bodyPr>
          <a:lstStyle/>
          <a:p>
            <a:pPr algn="ctr">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000" b="1">
                <a:solidFill>
                  <a:srgbClr val="000000"/>
                </a:solidFill>
                <a:latin typeface="Helvetica" pitchFamily="-110" charset="0"/>
              </a:rPr>
              <a:t>WSA-ENLIL Cone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0" fill="hold"/>
                                        <p:tgtEl>
                                          <p:spTgt spid="2662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62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6628"/>
                                        </p:tgtEl>
                                      </p:cBhvr>
                                    </p:cmd>
                                  </p:childTnLst>
                                </p:cTn>
                              </p:par>
                            </p:childTnLst>
                          </p:cTn>
                        </p:par>
                      </p:childTnLst>
                    </p:cTn>
                  </p:par>
                </p:childTnLst>
              </p:cTn>
              <p:nextCondLst>
                <p:cond evt="onClick" delay="0">
                  <p:tgtEl>
                    <p:spTgt spid="26628"/>
                  </p:tgtEl>
                </p:cond>
              </p:nextCondLst>
            </p:seq>
            <p:video>
              <p:cMediaNode>
                <p:cTn id="12" fill="hold" display="0">
                  <p:stCondLst>
                    <p:cond delay="indefinite"/>
                  </p:stCondLst>
                  <p:endCondLst>
                    <p:cond evt="onNext" delay="0">
                      <p:tgtEl>
                        <p:sldTgt/>
                      </p:tgtEl>
                    </p:cond>
                    <p:cond evt="onPrev" delay="0">
                      <p:tgtEl>
                        <p:sldTgt/>
                      </p:tgtEl>
                    </p:cond>
                  </p:endCondLst>
                </p:cTn>
                <p:tgtEl>
                  <p:spTgt spid="26628"/>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981200" y="304800"/>
            <a:ext cx="59436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Sun, Planets, CME</a:t>
            </a:r>
          </a:p>
        </p:txBody>
      </p:sp>
      <p:sp>
        <p:nvSpPr>
          <p:cNvPr id="28675" name="Slide Number Placeholder 15"/>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CAE59EC-F1D2-5544-BA4C-A170CF0C5A2F}"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GB" smtClean="0">
              <a:latin typeface="Times New Roman" pitchFamily="-110" charset="0"/>
            </a:endParaRPr>
          </a:p>
        </p:txBody>
      </p:sp>
      <p:pic>
        <p:nvPicPr>
          <p:cNvPr id="28676" name="Picture 4" descr="StreamArgumentServlet.gif"/>
          <p:cNvPicPr>
            <a:picLocks noChangeAspect="1"/>
          </p:cNvPicPr>
          <p:nvPr/>
        </p:nvPicPr>
        <p:blipFill>
          <a:blip r:embed="rId3"/>
          <a:srcRect/>
          <a:stretch>
            <a:fillRect/>
          </a:stretch>
        </p:blipFill>
        <p:spPr bwMode="auto">
          <a:xfrm>
            <a:off x="4678363" y="2057400"/>
            <a:ext cx="4389437" cy="2743200"/>
          </a:xfrm>
          <a:prstGeom prst="rect">
            <a:avLst/>
          </a:prstGeom>
          <a:noFill/>
          <a:ln w="9525">
            <a:noFill/>
            <a:miter lim="800000"/>
            <a:headEnd/>
            <a:tailEnd/>
          </a:ln>
        </p:spPr>
      </p:pic>
      <p:sp>
        <p:nvSpPr>
          <p:cNvPr id="28677" name="TextBox 5"/>
          <p:cNvSpPr txBox="1">
            <a:spLocks noChangeArrowheads="1"/>
          </p:cNvSpPr>
          <p:nvPr/>
        </p:nvSpPr>
        <p:spPr bwMode="auto">
          <a:xfrm>
            <a:off x="4953000" y="5562600"/>
            <a:ext cx="1462088" cy="896938"/>
          </a:xfrm>
          <a:prstGeom prst="rect">
            <a:avLst/>
          </a:prstGeom>
          <a:noFill/>
          <a:ln w="9525">
            <a:noFill/>
            <a:miter lim="800000"/>
            <a:headEnd/>
            <a:tailEnd/>
          </a:ln>
        </p:spPr>
        <p:txBody>
          <a:bodyPr wrap="none">
            <a:prstTxWarp prst="textNoShape">
              <a:avLst/>
            </a:prstTxWarp>
            <a:spAutoFit/>
          </a:bodyPr>
          <a:lstStyle/>
          <a:p>
            <a:r>
              <a:rPr lang="en-US" sz="1400"/>
              <a:t>Constant </a:t>
            </a:r>
          </a:p>
          <a:p>
            <a:r>
              <a:rPr lang="en-US" sz="1400"/>
              <a:t>Latitude Plane</a:t>
            </a:r>
          </a:p>
          <a:p>
            <a:r>
              <a:rPr lang="en-US" sz="1400"/>
              <a:t>passing through</a:t>
            </a:r>
          </a:p>
          <a:p>
            <a:r>
              <a:rPr lang="en-US" sz="1400"/>
              <a:t>Earth</a:t>
            </a:r>
          </a:p>
        </p:txBody>
      </p:sp>
      <p:sp>
        <p:nvSpPr>
          <p:cNvPr id="28678" name="TextBox 6"/>
          <p:cNvSpPr txBox="1">
            <a:spLocks noChangeArrowheads="1"/>
          </p:cNvSpPr>
          <p:nvPr/>
        </p:nvSpPr>
        <p:spPr bwMode="auto">
          <a:xfrm>
            <a:off x="6629400" y="5562600"/>
            <a:ext cx="1012825" cy="495300"/>
          </a:xfrm>
          <a:prstGeom prst="rect">
            <a:avLst/>
          </a:prstGeom>
          <a:noFill/>
          <a:ln w="9525">
            <a:noFill/>
            <a:miter lim="800000"/>
            <a:headEnd/>
            <a:tailEnd/>
          </a:ln>
        </p:spPr>
        <p:txBody>
          <a:bodyPr wrap="none">
            <a:prstTxWarp prst="textNoShape">
              <a:avLst/>
            </a:prstTxWarp>
            <a:spAutoFit/>
          </a:bodyPr>
          <a:lstStyle/>
          <a:p>
            <a:r>
              <a:rPr lang="en-US" sz="1400"/>
              <a:t>Meridional </a:t>
            </a:r>
          </a:p>
          <a:p>
            <a:r>
              <a:rPr lang="en-US" sz="1400"/>
              <a:t>Plane</a:t>
            </a:r>
          </a:p>
        </p:txBody>
      </p:sp>
      <p:sp>
        <p:nvSpPr>
          <p:cNvPr id="28679" name="TextBox 7"/>
          <p:cNvSpPr txBox="1">
            <a:spLocks noChangeArrowheads="1"/>
          </p:cNvSpPr>
          <p:nvPr/>
        </p:nvSpPr>
        <p:spPr bwMode="auto">
          <a:xfrm>
            <a:off x="8181975" y="5553075"/>
            <a:ext cx="733425" cy="695325"/>
          </a:xfrm>
          <a:prstGeom prst="rect">
            <a:avLst/>
          </a:prstGeom>
          <a:noFill/>
          <a:ln w="9525">
            <a:noFill/>
            <a:miter lim="800000"/>
            <a:headEnd/>
            <a:tailEnd/>
          </a:ln>
        </p:spPr>
        <p:txBody>
          <a:bodyPr wrap="none">
            <a:prstTxWarp prst="textNoShape">
              <a:avLst/>
            </a:prstTxWarp>
            <a:spAutoFit/>
          </a:bodyPr>
          <a:lstStyle/>
          <a:p>
            <a:r>
              <a:rPr lang="en-US" sz="1400"/>
              <a:t>1AU</a:t>
            </a:r>
          </a:p>
          <a:p>
            <a:r>
              <a:rPr lang="en-US" sz="1400"/>
              <a:t>quasi-</a:t>
            </a:r>
          </a:p>
          <a:p>
            <a:r>
              <a:rPr lang="en-US" sz="1400"/>
              <a:t>sphere</a:t>
            </a:r>
          </a:p>
        </p:txBody>
      </p:sp>
      <p:sp>
        <p:nvSpPr>
          <p:cNvPr id="28680" name="Line 11"/>
          <p:cNvSpPr>
            <a:spLocks noChangeShapeType="1"/>
          </p:cNvSpPr>
          <p:nvPr/>
        </p:nvSpPr>
        <p:spPr bwMode="auto">
          <a:xfrm flipV="1">
            <a:off x="5715000" y="4953000"/>
            <a:ext cx="46038"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sp>
        <p:nvSpPr>
          <p:cNvPr id="28681" name="Line 11"/>
          <p:cNvSpPr>
            <a:spLocks noChangeShapeType="1"/>
          </p:cNvSpPr>
          <p:nvPr/>
        </p:nvSpPr>
        <p:spPr bwMode="auto">
          <a:xfrm flipV="1">
            <a:off x="7116763" y="5029200"/>
            <a:ext cx="46037"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sp>
        <p:nvSpPr>
          <p:cNvPr id="28682" name="Line 11"/>
          <p:cNvSpPr>
            <a:spLocks noChangeShapeType="1"/>
          </p:cNvSpPr>
          <p:nvPr/>
        </p:nvSpPr>
        <p:spPr bwMode="auto">
          <a:xfrm flipV="1">
            <a:off x="8458200" y="5029200"/>
            <a:ext cx="46038" cy="381000"/>
          </a:xfrm>
          <a:prstGeom prst="line">
            <a:avLst/>
          </a:prstGeom>
          <a:noFill/>
          <a:ln w="35052">
            <a:solidFill>
              <a:srgbClr val="FF3300"/>
            </a:solidFill>
            <a:miter lim="800000"/>
            <a:headEnd/>
            <a:tailEnd type="triangle" w="med" len="med"/>
          </a:ln>
        </p:spPr>
        <p:txBody>
          <a:bodyPr>
            <a:prstTxWarp prst="textNoShape">
              <a:avLst/>
            </a:prstTxWarp>
          </a:bodyPr>
          <a:lstStyle/>
          <a:p>
            <a:endParaRPr lang="en-US"/>
          </a:p>
        </p:txBody>
      </p:sp>
      <p:pic>
        <p:nvPicPr>
          <p:cNvPr id="28683" name="Picture 11" descr="CME_planets.jpg"/>
          <p:cNvPicPr>
            <a:picLocks noChangeAspect="1"/>
          </p:cNvPicPr>
          <p:nvPr/>
        </p:nvPicPr>
        <p:blipFill>
          <a:blip r:embed="rId4"/>
          <a:srcRect/>
          <a:stretch>
            <a:fillRect/>
          </a:stretch>
        </p:blipFill>
        <p:spPr bwMode="auto">
          <a:xfrm>
            <a:off x="76200" y="1905000"/>
            <a:ext cx="4165600" cy="4192588"/>
          </a:xfrm>
          <a:prstGeom prst="rect">
            <a:avLst/>
          </a:prstGeom>
          <a:noFill/>
          <a:ln w="9525">
            <a:noFill/>
            <a:miter lim="800000"/>
            <a:headEnd/>
            <a:tailEnd/>
          </a:ln>
        </p:spPr>
      </p:pic>
      <p:sp>
        <p:nvSpPr>
          <p:cNvPr id="28684" name="TextBox 6"/>
          <p:cNvSpPr txBox="1">
            <a:spLocks noChangeArrowheads="1"/>
          </p:cNvSpPr>
          <p:nvPr/>
        </p:nvSpPr>
        <p:spPr bwMode="auto">
          <a:xfrm>
            <a:off x="4191000" y="1247775"/>
            <a:ext cx="4648200" cy="611188"/>
          </a:xfrm>
          <a:prstGeom prst="rect">
            <a:avLst/>
          </a:prstGeom>
          <a:noFill/>
          <a:ln w="9525">
            <a:noFill/>
            <a:miter lim="800000"/>
            <a:headEnd/>
            <a:tailEnd/>
          </a:ln>
        </p:spPr>
        <p:txBody>
          <a:bodyPr>
            <a:prstTxWarp prst="textNoShape">
              <a:avLst/>
            </a:prstTxWarp>
            <a:spAutoFit/>
          </a:bodyPr>
          <a:lstStyle/>
          <a:p>
            <a:r>
              <a:rPr lang="en-US"/>
              <a:t> Heliocentric Earth Equatorial Coordinates -</a:t>
            </a:r>
          </a:p>
          <a:p>
            <a:r>
              <a:rPr lang="en-US"/>
              <a:t>                       Heliographic</a:t>
            </a:r>
          </a:p>
        </p:txBody>
      </p:sp>
      <p:pic>
        <p:nvPicPr>
          <p:cNvPr id="13" name="Picture 27" descr="swcLogo.png"/>
          <p:cNvPicPr>
            <a:picLocks noChangeAspect="1"/>
          </p:cNvPicPr>
          <p:nvPr/>
        </p:nvPicPr>
        <p:blipFill>
          <a:blip r:embed="rId5"/>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1143000" y="304800"/>
            <a:ext cx="7924800" cy="520700"/>
          </a:xfrm>
          <a:prstGeom prst="rect">
            <a:avLst/>
          </a:prstGeom>
          <a:noFill/>
          <a:ln w="9525">
            <a:noFill/>
            <a:round/>
            <a:headEnd/>
            <a:tailEnd/>
          </a:ln>
        </p:spPr>
        <p:txBody>
          <a:bodyPr lIns="90000" tIns="46800" rIns="90000" bIns="46800">
            <a:prstTxWarp prst="textNoShape">
              <a:avLst/>
            </a:prstTxWarp>
            <a:spAutoFit/>
          </a:bodyPr>
          <a:lstStyle/>
          <a:p>
            <a:pPr algn="ctr" eaLnBrk="1" hangingPunct="1">
              <a:lnSpc>
                <a:spcPct val="100000"/>
              </a:lnSpc>
              <a:buFont typeface="Helvetica"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a:solidFill>
                  <a:srgbClr val="000000"/>
                </a:solidFill>
              </a:rPr>
              <a:t>Cone model parameters</a:t>
            </a:r>
          </a:p>
        </p:txBody>
      </p:sp>
      <p:sp>
        <p:nvSpPr>
          <p:cNvPr id="30723" name="Text Box 16"/>
          <p:cNvSpPr txBox="1">
            <a:spLocks noChangeArrowheads="1"/>
          </p:cNvSpPr>
          <p:nvPr/>
        </p:nvSpPr>
        <p:spPr bwMode="auto">
          <a:xfrm>
            <a:off x="5105400" y="1524000"/>
            <a:ext cx="3413125" cy="2617788"/>
          </a:xfrm>
          <a:prstGeom prst="rect">
            <a:avLst/>
          </a:prstGeom>
          <a:solidFill>
            <a:srgbClr val="CCFFFF"/>
          </a:solidFill>
          <a:ln w="9525">
            <a:noFill/>
            <a:round/>
            <a:headEnd/>
            <a:tailEnd/>
          </a:ln>
        </p:spPr>
        <p:txBody>
          <a:bodyPr wrap="none" lIns="90000" tIns="46800" rIns="90000" bIns="46800">
            <a:prstTxWarp prst="textNoShape">
              <a:avLst/>
            </a:prstTxWarp>
            <a:spAutoFit/>
          </a:bodyPr>
          <a:lstStyle/>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a:solidFill>
                  <a:srgbClr val="000000"/>
                </a:solidFill>
              </a:rPr>
              <a:t> </a:t>
            </a:r>
            <a:r>
              <a:rPr lang="en-GB">
                <a:solidFill>
                  <a:srgbClr val="000000"/>
                </a:solidFill>
              </a:rPr>
              <a:t>tstart -  when cloud at  21.5Rs</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a:t>
            </a: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Latitude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Longitude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Radius (angular width)</a:t>
            </a:r>
            <a:r>
              <a:rPr lang="ar-sa">
                <a:solidFill>
                  <a:srgbClr val="000000"/>
                </a:solidFill>
                <a:ea typeface="Arial" pitchFamily="-110" charset="0"/>
                <a:cs typeface="Arial" pitchFamily="-110" charset="0"/>
              </a:rPr>
              <a:t>‏</a:t>
            </a: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a:p>
            <a:pPr>
              <a:lnSpc>
                <a:spcPct val="100000"/>
              </a:lnSpc>
              <a:buFont typeface="Helvetica" pitchFamily="-110"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rPr>
              <a:t> Vr - radial velocity</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solidFill>
                <a:srgbClr val="000000"/>
              </a:solidFill>
            </a:endParaRPr>
          </a:p>
        </p:txBody>
      </p:sp>
      <p:sp>
        <p:nvSpPr>
          <p:cNvPr id="30724" name="Text Box 18"/>
          <p:cNvSpPr txBox="1">
            <a:spLocks noChangeArrowheads="1"/>
          </p:cNvSpPr>
          <p:nvPr/>
        </p:nvSpPr>
        <p:spPr bwMode="auto">
          <a:xfrm>
            <a:off x="5181600" y="4824413"/>
            <a:ext cx="3292475" cy="357187"/>
          </a:xfrm>
          <a:prstGeom prst="rect">
            <a:avLst/>
          </a:prstGeom>
          <a:noFill/>
          <a:ln w="9525">
            <a:solidFill>
              <a:schemeClr val="tx1"/>
            </a:solidFill>
            <a:miter lim="800000"/>
            <a:headEnd/>
            <a:tailEnd/>
          </a:ln>
        </p:spPr>
        <p:txBody>
          <a:bodyPr wrap="none">
            <a:prstTxWarp prst="textNoShape">
              <a:avLst/>
            </a:prstTxWarp>
            <a:spAutoFit/>
          </a:bodyPr>
          <a:lstStyle/>
          <a:p>
            <a:r>
              <a:rPr lang="en-US"/>
              <a:t>Input to ENLIL cone model run</a:t>
            </a:r>
          </a:p>
        </p:txBody>
      </p:sp>
      <p:sp>
        <p:nvSpPr>
          <p:cNvPr id="30725" name="Slide Number Placeholder 9"/>
          <p:cNvSpPr>
            <a:spLocks noGrp="1"/>
          </p:cNvSpPr>
          <p:nvPr>
            <p:ph type="sldNum" sz="quarter" idx="12"/>
          </p:nvPr>
        </p:nvSpPr>
        <p:spPr>
          <a:noFill/>
        </p:spPr>
        <p:txBody>
          <a:bodyPr/>
          <a:lstStyle/>
          <a:p>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E11A787-7F8D-7240-B930-C2672DF12CC8}" type="slidenum">
              <a:rPr lang="en-GB" smtClean="0">
                <a:latin typeface="Times New Roman" pitchFamily="-110" charset="0"/>
              </a:rPr>
              <a:pPr>
                <a:buFont typeface="Times New Roman" pitchFamily="-110"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GB" smtClean="0">
              <a:latin typeface="Times New Roman" pitchFamily="-110" charset="0"/>
            </a:endParaRPr>
          </a:p>
        </p:txBody>
      </p:sp>
      <p:pic>
        <p:nvPicPr>
          <p:cNvPr id="30726" name="Picture 8"/>
          <p:cNvPicPr>
            <a:picLocks noChangeAspect="1"/>
          </p:cNvPicPr>
          <p:nvPr/>
        </p:nvPicPr>
        <p:blipFill>
          <a:blip r:embed="rId3"/>
          <a:srcRect/>
          <a:stretch>
            <a:fillRect/>
          </a:stretch>
        </p:blipFill>
        <p:spPr bwMode="auto">
          <a:xfrm>
            <a:off x="457200" y="1784350"/>
            <a:ext cx="4165600" cy="3930650"/>
          </a:xfrm>
          <a:prstGeom prst="rect">
            <a:avLst/>
          </a:prstGeom>
          <a:noFill/>
          <a:ln w="9525">
            <a:noFill/>
            <a:miter lim="800000"/>
            <a:headEnd/>
            <a:tailEnd/>
          </a:ln>
        </p:spPr>
      </p:pic>
      <p:pic>
        <p:nvPicPr>
          <p:cNvPr id="7" name="Picture 27" descr="swcLogo.png"/>
          <p:cNvPicPr>
            <a:picLocks noChangeAspect="1"/>
          </p:cNvPicPr>
          <p:nvPr/>
        </p:nvPicPr>
        <p:blipFill>
          <a:blip r:embed="rId4"/>
          <a:srcRect/>
          <a:stretch>
            <a:fillRect/>
          </a:stretch>
        </p:blipFill>
        <p:spPr bwMode="auto">
          <a:xfrm>
            <a:off x="8001000" y="76200"/>
            <a:ext cx="1066800" cy="1066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62200" y="304800"/>
            <a:ext cx="4800600" cy="609600"/>
          </a:xfrm>
        </p:spPr>
        <p:txBody>
          <a:bodyPr/>
          <a:lstStyle/>
          <a:p>
            <a:r>
              <a:rPr lang="en-US" sz="2800" b="1" smtClean="0">
                <a:latin typeface="Helvetica" pitchFamily="-110" charset="0"/>
                <a:ea typeface="ＭＳ Ｐゴシック" pitchFamily="-110" charset="-128"/>
                <a:cs typeface="ＭＳ Ｐゴシック" pitchFamily="-110" charset="-128"/>
              </a:rPr>
              <a:t>WSA- Input to ENLIL</a:t>
            </a:r>
          </a:p>
        </p:txBody>
      </p:sp>
      <p:sp>
        <p:nvSpPr>
          <p:cNvPr id="32771" name="Slide Number Placeholder 10"/>
          <p:cNvSpPr>
            <a:spLocks noGrp="1"/>
          </p:cNvSpPr>
          <p:nvPr>
            <p:ph type="sldNum" sz="quarter" idx="12"/>
          </p:nvPr>
        </p:nvSpPr>
        <p:spPr>
          <a:xfrm>
            <a:off x="685800" y="6248400"/>
            <a:ext cx="1900238" cy="452438"/>
          </a:xfrm>
          <a:noFill/>
        </p:spPr>
        <p:txBody>
          <a:bodyPr/>
          <a:lstStyle/>
          <a:p>
            <a:pPr algn="l">
              <a:buFont typeface="Times New Roman" pitchFamily="-110" charset="0"/>
              <a:buNone/>
            </a:pPr>
            <a:fld id="{0AAAA395-BD3C-6D4A-8CB4-D563DCA8EA46}" type="slidenum">
              <a:rPr lang="en-US" smtClean="0">
                <a:latin typeface="Helvetica Neue" pitchFamily="-110" charset="0"/>
                <a:ea typeface="Helvetica Neue" pitchFamily="-110" charset="0"/>
                <a:cs typeface="Helvetica Neue" pitchFamily="-110" charset="0"/>
              </a:rPr>
              <a:pPr algn="l">
                <a:buFont typeface="Times New Roman" pitchFamily="-110" charset="0"/>
                <a:buNone/>
              </a:pPr>
              <a:t>9</a:t>
            </a:fld>
            <a:endParaRPr lang="en-US" smtClean="0">
              <a:latin typeface="Helvetica Neue" pitchFamily="-110" charset="0"/>
              <a:ea typeface="Helvetica Neue" pitchFamily="-110" charset="0"/>
              <a:cs typeface="Helvetica Neue" pitchFamily="-110" charset="0"/>
            </a:endParaRPr>
          </a:p>
        </p:txBody>
      </p:sp>
      <p:sp>
        <p:nvSpPr>
          <p:cNvPr id="32772" name="Rectangle 8"/>
          <p:cNvSpPr>
            <a:spLocks noChangeArrowheads="1"/>
          </p:cNvSpPr>
          <p:nvPr/>
        </p:nvSpPr>
        <p:spPr bwMode="auto">
          <a:xfrm>
            <a:off x="3581400" y="1244600"/>
            <a:ext cx="5486400" cy="5586413"/>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2400" b="1">
                <a:latin typeface="Helvetica Neue" pitchFamily="-110" charset="0"/>
                <a:ea typeface="Helvetica Neue" pitchFamily="-110" charset="0"/>
                <a:cs typeface="Helvetica Neue" pitchFamily="-110" charset="0"/>
              </a:rPr>
              <a:t>WSA</a:t>
            </a:r>
            <a:r>
              <a:rPr lang="en-US" sz="2400">
                <a:latin typeface="Helvetica Neue" pitchFamily="-110" charset="0"/>
                <a:ea typeface="Helvetica Neue" pitchFamily="-110" charset="0"/>
                <a:cs typeface="Helvetica Neue" pitchFamily="-110" charset="0"/>
              </a:rPr>
              <a:t> </a:t>
            </a:r>
            <a:r>
              <a:rPr lang="en-US">
                <a:latin typeface="Helvetica Neue" pitchFamily="-110" charset="0"/>
                <a:ea typeface="Helvetica Neue" pitchFamily="-110" charset="0"/>
                <a:cs typeface="Helvetica Neue" pitchFamily="-110" charset="0"/>
              </a:rPr>
              <a:t>(Wang-Sheeley-Arge, AFRL):</a:t>
            </a:r>
          </a:p>
          <a:p>
            <a:pPr marL="342900" indent="-342900">
              <a:spcBef>
                <a:spcPct val="20000"/>
              </a:spcBef>
            </a:pPr>
            <a:endParaRPr lang="en-US" sz="2400">
              <a:latin typeface="Helvetica Neue" pitchFamily="-110" charset="0"/>
              <a:ea typeface="Helvetica Neue" pitchFamily="-110" charset="0"/>
              <a:cs typeface="Helvetica Neue" pitchFamily="-110" charset="0"/>
            </a:endParaRP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PFSS </a:t>
            </a:r>
            <a:r>
              <a:rPr lang="en-US" sz="1600">
                <a:latin typeface="Helvetica Neue" pitchFamily="-110" charset="0"/>
                <a:ea typeface="Helvetica Neue" pitchFamily="-110" charset="0"/>
                <a:cs typeface="Helvetica Neue" pitchFamily="-110" charset="0"/>
              </a:rPr>
              <a:t>(Potential Field Source Surface)</a:t>
            </a:r>
            <a:r>
              <a:rPr lang="en-US" sz="1600" b="1">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synoptic map photospheric magnetogram.</a:t>
            </a: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Force free (even current free) solution with radial </a:t>
            </a:r>
          </a:p>
          <a:p>
            <a:pPr marL="342900" indent="-342900">
              <a:spcBef>
                <a:spcPct val="20000"/>
              </a:spcBef>
            </a:pPr>
            <a:r>
              <a:rPr lang="en-US" sz="1600">
                <a:latin typeface="Helvetica Neue" pitchFamily="-110" charset="0"/>
                <a:ea typeface="Helvetica Neue" pitchFamily="-110" charset="0"/>
                <a:cs typeface="Helvetica Neue" pitchFamily="-110" charset="0"/>
              </a:rPr>
              <a:t>          field at 2.5 R</a:t>
            </a:r>
            <a:r>
              <a:rPr lang="en-US" sz="1400">
                <a:latin typeface="Helvetica Neue" pitchFamily="-110" charset="0"/>
                <a:ea typeface="Helvetica Neue" pitchFamily="-110" charset="0"/>
                <a:cs typeface="Helvetica Neue" pitchFamily="-110" charset="0"/>
              </a:rPr>
              <a:t>o</a:t>
            </a:r>
            <a:r>
              <a:rPr lang="en-US" sz="1600">
                <a:latin typeface="Helvetica Neue" pitchFamily="-110" charset="0"/>
                <a:ea typeface="Helvetica Neue" pitchFamily="-110" charset="0"/>
                <a:cs typeface="Helvetica Neue" pitchFamily="-110" charset="0"/>
              </a:rPr>
              <a:t>.</a:t>
            </a: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Schatten Current Sheet</a:t>
            </a:r>
            <a:r>
              <a:rPr lang="en-US" sz="1600">
                <a:latin typeface="Helvetica Neue" pitchFamily="-110" charset="0"/>
                <a:ea typeface="Helvetica Neue" pitchFamily="-110" charset="0"/>
                <a:cs typeface="Helvetica Neue" pitchFamily="-110" charset="0"/>
              </a:rPr>
              <a:t>.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PFSS</a:t>
            </a:r>
            <a:r>
              <a:rPr lang="en-US" sz="1600">
                <a:latin typeface="Helvetica Neue" pitchFamily="-110" charset="0"/>
                <a:ea typeface="Helvetica Neue" pitchFamily="-110" charset="0"/>
                <a:cs typeface="Helvetica Neue" pitchFamily="-110" charset="0"/>
              </a:rPr>
              <a:t>.</a:t>
            </a:r>
          </a:p>
          <a:p>
            <a:pPr marL="342900" indent="-342900">
              <a:spcBef>
                <a:spcPct val="20000"/>
              </a:spcBef>
            </a:pPr>
            <a:r>
              <a:rPr lang="en-US" sz="1600">
                <a:latin typeface="Helvetica Neue" pitchFamily="-110" charset="0"/>
                <a:ea typeface="Helvetica Neue" pitchFamily="-110" charset="0"/>
                <a:cs typeface="Helvetica Neue" pitchFamily="-110" charset="0"/>
              </a:rPr>
              <a:t>          Modifies the sign of radial field to positive to  </a:t>
            </a:r>
          </a:p>
          <a:p>
            <a:pPr marL="342900" indent="-342900">
              <a:spcBef>
                <a:spcPct val="20000"/>
              </a:spcBef>
            </a:pPr>
            <a:r>
              <a:rPr lang="en-US" sz="1600">
                <a:latin typeface="Helvetica Neue" pitchFamily="-110" charset="0"/>
                <a:ea typeface="Helvetica Neue" pitchFamily="-110" charset="0"/>
                <a:cs typeface="Helvetica Neue" pitchFamily="-110" charset="0"/>
              </a:rPr>
              <a:t>          prevent reconnection, creates potential solution </a:t>
            </a:r>
          </a:p>
          <a:p>
            <a:pPr marL="342900" indent="-342900">
              <a:spcBef>
                <a:spcPct val="20000"/>
              </a:spcBef>
            </a:pPr>
            <a:r>
              <a:rPr lang="en-US" sz="1600">
                <a:latin typeface="Helvetica Neue" pitchFamily="-110" charset="0"/>
                <a:ea typeface="Helvetica Neue" pitchFamily="-110" charset="0"/>
                <a:cs typeface="Helvetica Neue" pitchFamily="-110" charset="0"/>
              </a:rPr>
              <a:t>          with radial boundary conditions, restores the sign in  </a:t>
            </a:r>
          </a:p>
          <a:p>
            <a:pPr marL="342900" indent="-342900">
              <a:spcBef>
                <a:spcPct val="20000"/>
              </a:spcBef>
            </a:pPr>
            <a:r>
              <a:rPr lang="en-US" sz="1600">
                <a:latin typeface="Helvetica Neue" pitchFamily="-110" charset="0"/>
                <a:ea typeface="Helvetica Neue" pitchFamily="-110" charset="0"/>
                <a:cs typeface="Helvetica Neue" pitchFamily="-110" charset="0"/>
              </a:rPr>
              <a:t>          the new solution at 5 Ro.</a:t>
            </a:r>
          </a:p>
          <a:p>
            <a:pPr marL="342900" indent="-342900">
              <a:spcBef>
                <a:spcPct val="20000"/>
              </a:spcBef>
              <a:buFontTx/>
              <a:buChar char="•"/>
            </a:pPr>
            <a:r>
              <a:rPr lang="en-US" sz="1600" b="1">
                <a:latin typeface="Helvetica Neue" pitchFamily="-110" charset="0"/>
                <a:ea typeface="Helvetica Neue" pitchFamily="-110" charset="0"/>
                <a:cs typeface="Helvetica Neue" pitchFamily="-110" charset="0"/>
              </a:rPr>
              <a:t>WSA. </a:t>
            </a:r>
          </a:p>
          <a:p>
            <a:pPr marL="342900" indent="-342900">
              <a:spcBef>
                <a:spcPct val="20000"/>
              </a:spcBef>
            </a:pPr>
            <a:r>
              <a:rPr lang="en-US" sz="1600">
                <a:latin typeface="Helvetica Neue" pitchFamily="-110" charset="0"/>
                <a:ea typeface="Helvetica Neue" pitchFamily="-110" charset="0"/>
                <a:cs typeface="Helvetica Neue" pitchFamily="-110" charset="0"/>
              </a:rPr>
              <a:t>            </a:t>
            </a:r>
            <a:r>
              <a:rPr lang="en-US" sz="1600" i="1">
                <a:latin typeface="Helvetica Neue" pitchFamily="-110" charset="0"/>
                <a:ea typeface="Helvetica Neue" pitchFamily="-110" charset="0"/>
                <a:cs typeface="Helvetica Neue" pitchFamily="-110" charset="0"/>
              </a:rPr>
              <a:t>Input:  Schatten CS.</a:t>
            </a:r>
          </a:p>
          <a:p>
            <a:pPr marL="342900" indent="-342900">
              <a:spcBef>
                <a:spcPct val="20000"/>
              </a:spcBef>
            </a:pPr>
            <a:r>
              <a:rPr lang="en-US" sz="1600">
                <a:latin typeface="Helvetica Neue" pitchFamily="-110" charset="0"/>
                <a:ea typeface="Helvetica Neue" pitchFamily="-110" charset="0"/>
                <a:cs typeface="Helvetica Neue" pitchFamily="-110" charset="0"/>
              </a:rPr>
              <a:t>            Assuming radial constant speed flow at 5 Ro uses </a:t>
            </a:r>
          </a:p>
          <a:p>
            <a:pPr marL="342900" indent="-342900">
              <a:spcBef>
                <a:spcPct val="20000"/>
              </a:spcBef>
            </a:pPr>
            <a:r>
              <a:rPr lang="en-US" sz="1600">
                <a:latin typeface="Helvetica Neue" pitchFamily="-110" charset="0"/>
                <a:ea typeface="Helvetica Neue" pitchFamily="-110" charset="0"/>
                <a:cs typeface="Helvetica Neue" pitchFamily="-110" charset="0"/>
              </a:rPr>
              <a:t>            empirical formula for speed, determined by the </a:t>
            </a:r>
          </a:p>
          <a:p>
            <a:pPr marL="342900" indent="-342900">
              <a:spcBef>
                <a:spcPct val="20000"/>
              </a:spcBef>
            </a:pPr>
            <a:r>
              <a:rPr lang="en-US" sz="1600">
                <a:latin typeface="Helvetica Neue" pitchFamily="-110" charset="0"/>
                <a:ea typeface="Helvetica Neue" pitchFamily="-110" charset="0"/>
                <a:cs typeface="Helvetica Neue" pitchFamily="-110" charset="0"/>
              </a:rPr>
              <a:t>            rate of divergence of the magnetic field at 5 Ro</a:t>
            </a:r>
          </a:p>
          <a:p>
            <a:pPr marL="342900" indent="-342900">
              <a:spcBef>
                <a:spcPct val="20000"/>
              </a:spcBef>
            </a:pPr>
            <a:r>
              <a:rPr lang="en-US" sz="1600">
                <a:latin typeface="Helvetica Neue" pitchFamily="-110" charset="0"/>
                <a:ea typeface="Helvetica Neue" pitchFamily="-110" charset="0"/>
                <a:cs typeface="Helvetica Neue" pitchFamily="-110" charset="0"/>
              </a:rPr>
              <a:t>            and proximity of the given field line to the coronal </a:t>
            </a:r>
          </a:p>
          <a:p>
            <a:pPr marL="342900" indent="-342900">
              <a:spcBef>
                <a:spcPct val="20000"/>
              </a:spcBef>
            </a:pPr>
            <a:r>
              <a:rPr lang="en-US" sz="1600">
                <a:latin typeface="Helvetica Neue" pitchFamily="-110" charset="0"/>
                <a:ea typeface="Helvetica Neue" pitchFamily="-110" charset="0"/>
                <a:cs typeface="Helvetica Neue" pitchFamily="-110" charset="0"/>
              </a:rPr>
              <a:t>            hole boundary</a:t>
            </a:r>
            <a:r>
              <a:rPr lang="en-US" sz="1600">
                <a:solidFill>
                  <a:srgbClr val="0000FF"/>
                </a:solidFill>
                <a:latin typeface="Helvetica Neue" pitchFamily="-110" charset="0"/>
                <a:ea typeface="Helvetica Neue" pitchFamily="-110" charset="0"/>
                <a:cs typeface="Helvetica Neue" pitchFamily="-110" charset="0"/>
              </a:rPr>
              <a:t>. </a:t>
            </a:r>
          </a:p>
        </p:txBody>
      </p:sp>
      <p:pic>
        <p:nvPicPr>
          <p:cNvPr id="32773" name="Picture 8" descr="WSA_ENLIL_regions.jpg"/>
          <p:cNvPicPr>
            <a:picLocks noChangeAspect="1"/>
          </p:cNvPicPr>
          <p:nvPr/>
        </p:nvPicPr>
        <p:blipFill>
          <a:blip r:embed="rId4"/>
          <a:srcRect/>
          <a:stretch>
            <a:fillRect/>
          </a:stretch>
        </p:blipFill>
        <p:spPr bwMode="auto">
          <a:xfrm>
            <a:off x="152400" y="3562350"/>
            <a:ext cx="3511550" cy="3219450"/>
          </a:xfrm>
          <a:prstGeom prst="rect">
            <a:avLst/>
          </a:prstGeom>
          <a:noFill/>
          <a:ln w="9525">
            <a:noFill/>
            <a:miter lim="800000"/>
            <a:headEnd/>
            <a:tailEnd/>
          </a:ln>
        </p:spPr>
      </p:pic>
      <p:pic>
        <p:nvPicPr>
          <p:cNvPr id="32774" name="Picture 6" descr="iswa_download.jpeg"/>
          <p:cNvPicPr>
            <a:picLocks noChangeAspect="1"/>
          </p:cNvPicPr>
          <p:nvPr/>
        </p:nvPicPr>
        <p:blipFill>
          <a:blip r:embed="rId5"/>
          <a:srcRect/>
          <a:stretch>
            <a:fillRect/>
          </a:stretch>
        </p:blipFill>
        <p:spPr bwMode="auto">
          <a:xfrm>
            <a:off x="685800" y="1219200"/>
            <a:ext cx="2286000" cy="2286000"/>
          </a:xfrm>
          <a:prstGeom prst="rect">
            <a:avLst/>
          </a:prstGeom>
          <a:noFill/>
          <a:ln w="9525">
            <a:noFill/>
            <a:miter lim="800000"/>
            <a:headEnd/>
            <a:tailEnd/>
          </a:ln>
        </p:spPr>
      </p:pic>
      <p:pic>
        <p:nvPicPr>
          <p:cNvPr id="7" name="Picture 27" descr="swcLogo.png"/>
          <p:cNvPicPr>
            <a:picLocks noChangeAspect="1"/>
          </p:cNvPicPr>
          <p:nvPr/>
        </p:nvPicPr>
        <p:blipFill>
          <a:blip r:embed="rId6"/>
          <a:srcRect/>
          <a:stretch>
            <a:fillRect/>
          </a:stretch>
        </p:blipFill>
        <p:spPr bwMode="auto">
          <a:xfrm>
            <a:off x="8001000" y="76200"/>
            <a:ext cx="1066800" cy="1066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80.3|25.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tx1"/>
            </a:solidFill>
            <a:effectLst/>
            <a:latin typeface="Helvetic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11546</TotalTime>
  <Words>2292</Words>
  <Application>Microsoft Macintosh PowerPoint</Application>
  <PresentationFormat>On-screen Show (4:3)</PresentationFormat>
  <Paragraphs>318</Paragraphs>
  <Slides>18</Slides>
  <Notes>18</Notes>
  <HiddenSlides>0</HiddenSlides>
  <MMClips>2</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Default Design</vt:lpstr>
      <vt:lpstr>Equation</vt:lpstr>
      <vt:lpstr>Graph</vt:lpstr>
      <vt:lpstr>Slide 1</vt:lpstr>
      <vt:lpstr>Slide 2</vt:lpstr>
      <vt:lpstr>Slide 3</vt:lpstr>
      <vt:lpstr>Slide 4</vt:lpstr>
      <vt:lpstr>Slide 5</vt:lpstr>
      <vt:lpstr>Slide 6</vt:lpstr>
      <vt:lpstr>Slide 7</vt:lpstr>
      <vt:lpstr>Slide 8</vt:lpstr>
      <vt:lpstr>WSA- Input to ENLIL</vt:lpstr>
      <vt:lpstr>ENLIL - Schematic Description</vt:lpstr>
      <vt:lpstr>ENLIL Schematic Description (cont.)</vt:lpstr>
      <vt:lpstr>CME modeling</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Chulaki</cp:lastModifiedBy>
  <cp:revision>636</cp:revision>
  <cp:lastPrinted>2014-05-30T21:31:04Z</cp:lastPrinted>
  <dcterms:created xsi:type="dcterms:W3CDTF">2014-05-30T21:29:42Z</dcterms:created>
  <dcterms:modified xsi:type="dcterms:W3CDTF">2014-05-30T21:32:35Z</dcterms:modified>
</cp:coreProperties>
</file>